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321" r:id="rId2"/>
    <p:sldId id="336" r:id="rId3"/>
    <p:sldId id="286" r:id="rId4"/>
    <p:sldId id="337" r:id="rId5"/>
    <p:sldId id="256" r:id="rId6"/>
    <p:sldId id="287" r:id="rId7"/>
    <p:sldId id="338" r:id="rId8"/>
    <p:sldId id="258" r:id="rId9"/>
    <p:sldId id="259" r:id="rId10"/>
    <p:sldId id="260" r:id="rId11"/>
    <p:sldId id="339" r:id="rId12"/>
    <p:sldId id="261" r:id="rId13"/>
    <p:sldId id="288" r:id="rId14"/>
    <p:sldId id="313" r:id="rId15"/>
    <p:sldId id="289" r:id="rId16"/>
    <p:sldId id="263" r:id="rId17"/>
    <p:sldId id="290" r:id="rId18"/>
    <p:sldId id="315" r:id="rId19"/>
    <p:sldId id="285" r:id="rId20"/>
    <p:sldId id="291" r:id="rId21"/>
    <p:sldId id="340" r:id="rId22"/>
    <p:sldId id="322" r:id="rId23"/>
    <p:sldId id="314" r:id="rId24"/>
    <p:sldId id="292" r:id="rId25"/>
    <p:sldId id="327" r:id="rId26"/>
    <p:sldId id="341" r:id="rId27"/>
    <p:sldId id="328" r:id="rId28"/>
    <p:sldId id="342" r:id="rId29"/>
    <p:sldId id="326" r:id="rId30"/>
    <p:sldId id="332" r:id="rId31"/>
    <p:sldId id="334" r:id="rId32"/>
    <p:sldId id="293" r:id="rId33"/>
    <p:sldId id="333" r:id="rId34"/>
    <p:sldId id="317" r:id="rId35"/>
    <p:sldId id="295" r:id="rId36"/>
    <p:sldId id="270" r:id="rId37"/>
    <p:sldId id="298" r:id="rId38"/>
    <p:sldId id="343" r:id="rId39"/>
    <p:sldId id="299" r:id="rId40"/>
    <p:sldId id="310" r:id="rId41"/>
    <p:sldId id="271" r:id="rId42"/>
    <p:sldId id="311" r:id="rId43"/>
    <p:sldId id="312" r:id="rId44"/>
    <p:sldId id="301" r:id="rId45"/>
    <p:sldId id="272" r:id="rId46"/>
    <p:sldId id="302" r:id="rId47"/>
    <p:sldId id="329" r:id="rId48"/>
    <p:sldId id="303" r:id="rId49"/>
    <p:sldId id="318" r:id="rId50"/>
    <p:sldId id="335" r:id="rId51"/>
    <p:sldId id="304" r:id="rId52"/>
    <p:sldId id="305" r:id="rId53"/>
    <p:sldId id="274" r:id="rId54"/>
    <p:sldId id="306" r:id="rId55"/>
    <p:sldId id="309" r:id="rId56"/>
    <p:sldId id="307" r:id="rId57"/>
    <p:sldId id="319" r:id="rId58"/>
    <p:sldId id="308" r:id="rId59"/>
    <p:sldId id="325" r:id="rId60"/>
    <p:sldId id="320" r:id="rId61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9"/>
    <a:srgbClr val="66FF33"/>
    <a:srgbClr val="FF00FF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6" autoAdjust="0"/>
    <p:restoredTop sz="94900" autoAdjust="0"/>
  </p:normalViewPr>
  <p:slideViewPr>
    <p:cSldViewPr snapToGrid="0">
      <p:cViewPr varScale="1">
        <p:scale>
          <a:sx n="73" d="100"/>
          <a:sy n="73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DA026F0-A892-485C-A5EE-8AA7EE810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3682961-3263-4346-A0D6-B34BEE274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8147B-62C4-4C1F-A59E-58311B6EC02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BD22A-9656-4829-B624-F443C9C93E37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88791169-2D4C-4D23-9D8D-664CD0240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0A8A686-96C6-4DAA-8373-57A2CEFA8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9F1E65B2-9D29-4331-A197-69A00188E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9ADABD49-48E6-41AD-AD08-EC90F701F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94E92D0-6D40-469F-8CF5-ED2ADEF7D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88FFABB-4200-48DA-888E-89E8C3CF0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B89AD46-09AE-4683-AB56-77058D49D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C75435A-85FB-42A0-8225-7450BC420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83639542-02CC-4FDA-9828-A0DE269DD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42A8F4D-46B2-473F-A073-4EF7587B2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B91E6CC-1152-4AC3-BC15-A158CAC6B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CD304FF-654A-45B8-BC3F-4EC746AAA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7C0D250E-0774-417A-8EAD-2527D26A2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400800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E4EA6B06-4D0E-47CC-93A0-F8B9EDC13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E45AF118-22A3-4295-8F08-2D607C0CE496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308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Bone Tissue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3150" y="1908175"/>
            <a:ext cx="8070850" cy="3884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tissues and organs of the skeletal system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histology of osseous tissue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bone development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physiology of osseous tissue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bone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0021E538-448F-4F09-8153-55E7E308608C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168275"/>
            <a:ext cx="8229600" cy="1265238"/>
          </a:xfrm>
        </p:spPr>
        <p:txBody>
          <a:bodyPr/>
          <a:lstStyle/>
          <a:p>
            <a:pPr eaLnBrk="1" hangingPunct="1"/>
            <a:r>
              <a:rPr lang="en-US" smtClean="0"/>
              <a:t>Histology of Osseous Tissue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3725" y="3108325"/>
            <a:ext cx="8324850" cy="3573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bone</a:t>
            </a:r>
            <a:r>
              <a:rPr lang="en-US" sz="2000" b="0" smtClean="0"/>
              <a:t> is connective tissue that consists of cells, fibers  and ground substance</a:t>
            </a:r>
          </a:p>
          <a:p>
            <a:pPr eaLnBrk="1" hangingPunct="1">
              <a:lnSpc>
                <a:spcPct val="90000"/>
              </a:lnSpc>
            </a:pPr>
            <a:endParaRPr lang="en-US" sz="11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four principal types </a:t>
            </a:r>
            <a:r>
              <a:rPr lang="en-US" sz="2000" b="0" smtClean="0"/>
              <a:t>of bone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osteogenic (osteoprogenator)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osteoblasts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osteocytes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osteoclasts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osteogenic (osteoprogenator) cells </a:t>
            </a:r>
            <a:r>
              <a:rPr lang="en-US" sz="2000" b="0" smtClean="0"/>
              <a:t>- stem cells found in endosteum, periosteum, and in central canals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arise from embryonic mesenchymal cells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multiply continuously to produce new osteoblasts</a:t>
            </a:r>
            <a:endParaRPr lang="en-US" sz="2400" smtClean="0"/>
          </a:p>
        </p:txBody>
      </p:sp>
      <p:pic>
        <p:nvPicPr>
          <p:cNvPr id="14341" name="Picture 54" descr="sal25693_07_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38" y="857250"/>
            <a:ext cx="7119937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55"/>
          <p:cNvSpPr>
            <a:spLocks noChangeArrowheads="1"/>
          </p:cNvSpPr>
          <p:nvPr/>
        </p:nvSpPr>
        <p:spPr bwMode="auto">
          <a:xfrm>
            <a:off x="1908175" y="1125538"/>
            <a:ext cx="933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Osteogenic cell</a:t>
            </a:r>
            <a:endParaRPr lang="en-US" sz="1000" b="1"/>
          </a:p>
        </p:txBody>
      </p:sp>
      <p:sp>
        <p:nvSpPr>
          <p:cNvPr id="14343" name="Rectangle 56"/>
          <p:cNvSpPr>
            <a:spLocks noChangeArrowheads="1"/>
          </p:cNvSpPr>
          <p:nvPr/>
        </p:nvSpPr>
        <p:spPr bwMode="auto">
          <a:xfrm>
            <a:off x="4216400" y="1125538"/>
            <a:ext cx="654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Osteoblast</a:t>
            </a:r>
            <a:endParaRPr lang="en-US" sz="1000" b="1"/>
          </a:p>
        </p:txBody>
      </p:sp>
      <p:sp>
        <p:nvSpPr>
          <p:cNvPr id="14344" name="Rectangle 57"/>
          <p:cNvSpPr>
            <a:spLocks noChangeArrowheads="1"/>
          </p:cNvSpPr>
          <p:nvPr/>
        </p:nvSpPr>
        <p:spPr bwMode="auto">
          <a:xfrm>
            <a:off x="6499225" y="1125538"/>
            <a:ext cx="611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Osteocyte</a:t>
            </a:r>
            <a:endParaRPr lang="en-US" sz="1000" b="1"/>
          </a:p>
        </p:txBody>
      </p:sp>
      <p:sp>
        <p:nvSpPr>
          <p:cNvPr id="14345" name="Rectangle 58"/>
          <p:cNvSpPr>
            <a:spLocks noChangeArrowheads="1"/>
          </p:cNvSpPr>
          <p:nvPr/>
        </p:nvSpPr>
        <p:spPr bwMode="auto">
          <a:xfrm>
            <a:off x="1152525" y="2911475"/>
            <a:ext cx="1617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 Osteocyte development</a:t>
            </a:r>
            <a:endParaRPr lang="en-US" sz="1000" b="1"/>
          </a:p>
        </p:txBody>
      </p:sp>
      <p:sp>
        <p:nvSpPr>
          <p:cNvPr id="14346" name="Rectangle 59"/>
          <p:cNvSpPr>
            <a:spLocks noChangeArrowheads="1"/>
          </p:cNvSpPr>
          <p:nvPr/>
        </p:nvSpPr>
        <p:spPr bwMode="auto">
          <a:xfrm>
            <a:off x="3338513" y="2195513"/>
            <a:ext cx="492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Nucleus</a:t>
            </a:r>
            <a:endParaRPr lang="en-US" sz="1000" b="1"/>
          </a:p>
        </p:txBody>
      </p:sp>
      <p:sp>
        <p:nvSpPr>
          <p:cNvPr id="14347" name="Line 60"/>
          <p:cNvSpPr>
            <a:spLocks noChangeShapeType="1"/>
          </p:cNvSpPr>
          <p:nvPr/>
        </p:nvSpPr>
        <p:spPr bwMode="auto">
          <a:xfrm flipH="1">
            <a:off x="4757738" y="2303463"/>
            <a:ext cx="176212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Rectangle 61"/>
          <p:cNvSpPr>
            <a:spLocks noChangeArrowheads="1"/>
          </p:cNvSpPr>
          <p:nvPr/>
        </p:nvSpPr>
        <p:spPr bwMode="auto">
          <a:xfrm>
            <a:off x="4964113" y="2232025"/>
            <a:ext cx="882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Mitochondrion</a:t>
            </a:r>
            <a:endParaRPr lang="en-US" sz="1000" b="1"/>
          </a:p>
        </p:txBody>
      </p:sp>
      <p:sp>
        <p:nvSpPr>
          <p:cNvPr id="14349" name="Line 62"/>
          <p:cNvSpPr>
            <a:spLocks noChangeShapeType="1"/>
          </p:cNvSpPr>
          <p:nvPr/>
        </p:nvSpPr>
        <p:spPr bwMode="auto">
          <a:xfrm flipH="1">
            <a:off x="4757738" y="2303463"/>
            <a:ext cx="1762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63"/>
          <p:cNvSpPr>
            <a:spLocks noChangeShapeType="1"/>
          </p:cNvSpPr>
          <p:nvPr/>
        </p:nvSpPr>
        <p:spPr bwMode="auto">
          <a:xfrm flipH="1">
            <a:off x="4767263" y="1736725"/>
            <a:ext cx="166687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64"/>
          <p:cNvSpPr>
            <a:spLocks noChangeShapeType="1"/>
          </p:cNvSpPr>
          <p:nvPr/>
        </p:nvSpPr>
        <p:spPr bwMode="auto">
          <a:xfrm flipH="1">
            <a:off x="4767263" y="1736725"/>
            <a:ext cx="1666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65"/>
          <p:cNvSpPr>
            <a:spLocks noChangeShapeType="1"/>
          </p:cNvSpPr>
          <p:nvPr/>
        </p:nvSpPr>
        <p:spPr bwMode="auto">
          <a:xfrm flipH="1">
            <a:off x="4791075" y="1736725"/>
            <a:ext cx="88900" cy="9842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66"/>
          <p:cNvSpPr>
            <a:spLocks noChangeShapeType="1"/>
          </p:cNvSpPr>
          <p:nvPr/>
        </p:nvSpPr>
        <p:spPr bwMode="auto">
          <a:xfrm flipH="1">
            <a:off x="4791075" y="1736725"/>
            <a:ext cx="88900" cy="9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67"/>
          <p:cNvSpPr>
            <a:spLocks noChangeShapeType="1"/>
          </p:cNvSpPr>
          <p:nvPr/>
        </p:nvSpPr>
        <p:spPr bwMode="auto">
          <a:xfrm flipH="1">
            <a:off x="3786188" y="1743075"/>
            <a:ext cx="2984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Freeform 68"/>
          <p:cNvSpPr>
            <a:spLocks/>
          </p:cNvSpPr>
          <p:nvPr/>
        </p:nvSpPr>
        <p:spPr bwMode="auto">
          <a:xfrm>
            <a:off x="3786188" y="1743075"/>
            <a:ext cx="552450" cy="1588"/>
          </a:xfrm>
          <a:custGeom>
            <a:avLst/>
            <a:gdLst>
              <a:gd name="T0" fmla="*/ 0 w 426"/>
              <a:gd name="T1" fmla="*/ 0 h 1588"/>
              <a:gd name="T2" fmla="*/ 298271 w 426"/>
              <a:gd name="T3" fmla="*/ 0 h 1588"/>
              <a:gd name="T4" fmla="*/ 552450 w 426"/>
              <a:gd name="T5" fmla="*/ 0 h 1588"/>
              <a:gd name="T6" fmla="*/ 0 60000 65536"/>
              <a:gd name="T7" fmla="*/ 0 60000 65536"/>
              <a:gd name="T8" fmla="*/ 0 60000 65536"/>
              <a:gd name="T9" fmla="*/ 0 w 426"/>
              <a:gd name="T10" fmla="*/ 0 h 1588"/>
              <a:gd name="T11" fmla="*/ 426 w 42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6" h="1588">
                <a:moveTo>
                  <a:pt x="0" y="0"/>
                </a:moveTo>
                <a:lnTo>
                  <a:pt x="230" y="0"/>
                </a:lnTo>
                <a:lnTo>
                  <a:pt x="426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Freeform 69"/>
          <p:cNvSpPr>
            <a:spLocks/>
          </p:cNvSpPr>
          <p:nvPr/>
        </p:nvSpPr>
        <p:spPr bwMode="auto">
          <a:xfrm>
            <a:off x="3786188" y="1741488"/>
            <a:ext cx="552450" cy="1587"/>
          </a:xfrm>
          <a:custGeom>
            <a:avLst/>
            <a:gdLst>
              <a:gd name="T0" fmla="*/ 0 w 426"/>
              <a:gd name="T1" fmla="*/ 0 h 1587"/>
              <a:gd name="T2" fmla="*/ 298271 w 426"/>
              <a:gd name="T3" fmla="*/ 0 h 1587"/>
              <a:gd name="T4" fmla="*/ 552450 w 426"/>
              <a:gd name="T5" fmla="*/ 0 h 1587"/>
              <a:gd name="T6" fmla="*/ 0 60000 65536"/>
              <a:gd name="T7" fmla="*/ 0 60000 65536"/>
              <a:gd name="T8" fmla="*/ 0 60000 65536"/>
              <a:gd name="T9" fmla="*/ 0 w 426"/>
              <a:gd name="T10" fmla="*/ 0 h 1587"/>
              <a:gd name="T11" fmla="*/ 426 w 42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6" h="1587">
                <a:moveTo>
                  <a:pt x="0" y="0"/>
                </a:moveTo>
                <a:lnTo>
                  <a:pt x="230" y="0"/>
                </a:lnTo>
                <a:lnTo>
                  <a:pt x="4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Line 70"/>
          <p:cNvSpPr>
            <a:spLocks noChangeShapeType="1"/>
          </p:cNvSpPr>
          <p:nvPr/>
        </p:nvSpPr>
        <p:spPr bwMode="auto">
          <a:xfrm flipH="1">
            <a:off x="3862388" y="2301875"/>
            <a:ext cx="30162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Freeform 71"/>
          <p:cNvSpPr>
            <a:spLocks/>
          </p:cNvSpPr>
          <p:nvPr/>
        </p:nvSpPr>
        <p:spPr bwMode="auto">
          <a:xfrm>
            <a:off x="3862388" y="2136775"/>
            <a:ext cx="835025" cy="165100"/>
          </a:xfrm>
          <a:custGeom>
            <a:avLst/>
            <a:gdLst>
              <a:gd name="T0" fmla="*/ 0 w 644"/>
              <a:gd name="T1" fmla="*/ 165100 h 127"/>
              <a:gd name="T2" fmla="*/ 300816 w 644"/>
              <a:gd name="T3" fmla="*/ 165100 h 127"/>
              <a:gd name="T4" fmla="*/ 835025 w 644"/>
              <a:gd name="T5" fmla="*/ 0 h 127"/>
              <a:gd name="T6" fmla="*/ 0 60000 65536"/>
              <a:gd name="T7" fmla="*/ 0 60000 65536"/>
              <a:gd name="T8" fmla="*/ 0 60000 65536"/>
              <a:gd name="T9" fmla="*/ 0 w 644"/>
              <a:gd name="T10" fmla="*/ 0 h 127"/>
              <a:gd name="T11" fmla="*/ 644 w 644"/>
              <a:gd name="T12" fmla="*/ 127 h 1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4" h="127">
                <a:moveTo>
                  <a:pt x="0" y="127"/>
                </a:moveTo>
                <a:lnTo>
                  <a:pt x="232" y="127"/>
                </a:lnTo>
                <a:lnTo>
                  <a:pt x="644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Freeform 72"/>
          <p:cNvSpPr>
            <a:spLocks/>
          </p:cNvSpPr>
          <p:nvPr/>
        </p:nvSpPr>
        <p:spPr bwMode="auto">
          <a:xfrm>
            <a:off x="3862388" y="2136775"/>
            <a:ext cx="835025" cy="166688"/>
          </a:xfrm>
          <a:custGeom>
            <a:avLst/>
            <a:gdLst>
              <a:gd name="T0" fmla="*/ 0 w 644"/>
              <a:gd name="T1" fmla="*/ 166688 h 128"/>
              <a:gd name="T2" fmla="*/ 300816 w 644"/>
              <a:gd name="T3" fmla="*/ 166688 h 128"/>
              <a:gd name="T4" fmla="*/ 835025 w 644"/>
              <a:gd name="T5" fmla="*/ 0 h 128"/>
              <a:gd name="T6" fmla="*/ 0 60000 65536"/>
              <a:gd name="T7" fmla="*/ 0 60000 65536"/>
              <a:gd name="T8" fmla="*/ 0 60000 65536"/>
              <a:gd name="T9" fmla="*/ 0 w 644"/>
              <a:gd name="T10" fmla="*/ 0 h 128"/>
              <a:gd name="T11" fmla="*/ 644 w 644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4" h="128">
                <a:moveTo>
                  <a:pt x="0" y="128"/>
                </a:moveTo>
                <a:lnTo>
                  <a:pt x="232" y="128"/>
                </a:lnTo>
                <a:lnTo>
                  <a:pt x="64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Text Box 73"/>
          <p:cNvSpPr txBox="1">
            <a:spLocks noChangeArrowheads="1"/>
          </p:cNvSpPr>
          <p:nvPr/>
        </p:nvSpPr>
        <p:spPr bwMode="auto">
          <a:xfrm>
            <a:off x="3344863" y="1641475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Rough</a:t>
            </a:r>
          </a:p>
          <a:p>
            <a:r>
              <a:rPr lang="en-US" sz="1000" b="1"/>
              <a:t>endoplasmic</a:t>
            </a:r>
          </a:p>
          <a:p>
            <a:r>
              <a:rPr lang="en-US" sz="1000" b="1"/>
              <a:t>reticulum</a:t>
            </a:r>
          </a:p>
        </p:txBody>
      </p:sp>
      <p:sp>
        <p:nvSpPr>
          <p:cNvPr id="14361" name="Text Box 74"/>
          <p:cNvSpPr txBox="1">
            <a:spLocks noChangeArrowheads="1"/>
          </p:cNvSpPr>
          <p:nvPr/>
        </p:nvSpPr>
        <p:spPr bwMode="auto">
          <a:xfrm>
            <a:off x="4965700" y="1666875"/>
            <a:ext cx="67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Secretory</a:t>
            </a:r>
          </a:p>
          <a:p>
            <a:r>
              <a:rPr lang="en-US" sz="1000" b="1"/>
              <a:t>vesicles</a:t>
            </a:r>
          </a:p>
        </p:txBody>
      </p:sp>
      <p:sp>
        <p:nvSpPr>
          <p:cNvPr id="14362" name="TextBox 24"/>
          <p:cNvSpPr txBox="1">
            <a:spLocks noChangeArrowheads="1"/>
          </p:cNvSpPr>
          <p:nvPr/>
        </p:nvSpPr>
        <p:spPr bwMode="auto">
          <a:xfrm>
            <a:off x="2154238" y="900113"/>
            <a:ext cx="481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4363" name="Text Box 9"/>
          <p:cNvSpPr txBox="1">
            <a:spLocks noChangeArrowheads="1"/>
          </p:cNvSpPr>
          <p:nvPr/>
        </p:nvSpPr>
        <p:spPr bwMode="auto">
          <a:xfrm>
            <a:off x="7323138" y="2749550"/>
            <a:ext cx="1600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7.4a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F9F3EE8A-668F-4889-8AC6-C171E5B0EB22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7113"/>
          </a:xfrm>
        </p:spPr>
        <p:txBody>
          <a:bodyPr/>
          <a:lstStyle/>
          <a:p>
            <a:pPr eaLnBrk="1" hangingPunct="1"/>
            <a:r>
              <a:rPr lang="en-US" smtClean="0"/>
              <a:t>Histology of Osseous Tissue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900113"/>
            <a:ext cx="8737600" cy="5789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osteoblasts</a:t>
            </a:r>
            <a:r>
              <a:rPr lang="en-US" sz="2000" b="0" smtClean="0"/>
              <a:t> – bone forming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line up as single layer of cells under endosteum and periosteum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are nonmitotic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synthesize soft organic matter of matrix which then hardens by mineral deposition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stress and fractures stimulate osteogenic cells to multiply more rapidly and increase number of osteocytes to reinforce or rebuild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secrete </a:t>
            </a:r>
            <a:r>
              <a:rPr lang="en-US" sz="1800" smtClean="0"/>
              <a:t>osteocalcin</a:t>
            </a:r>
            <a:r>
              <a:rPr lang="en-US" sz="1800" b="0" smtClean="0"/>
              <a:t> – thought to be the structural protein of 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stimulates insulin secretion of pancreas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increases insulin sensitivity in adipocytes which limit the growth of adipose tissue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osteocytes</a:t>
            </a:r>
            <a:r>
              <a:rPr lang="en-US" sz="2000" b="0" smtClean="0"/>
              <a:t> – former osteoblasts that have become trapped in the matrix they have deposited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lacunae </a:t>
            </a:r>
            <a:r>
              <a:rPr lang="en-US" sz="1800" b="0" smtClean="0"/>
              <a:t>– tiny cavities where osteocytes reside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canaliculi </a:t>
            </a:r>
            <a:r>
              <a:rPr lang="en-US" sz="1800" b="0" smtClean="0"/>
              <a:t>– little channels that connect lacunae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cytoplasmic processes </a:t>
            </a:r>
            <a:r>
              <a:rPr lang="en-US" sz="1800" b="0" smtClean="0"/>
              <a:t>reach into canaliculi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some osteocytes reabsorb bone matrix while others deposit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contribute to homeostatic mechanism of bone density and calcium and phosphate 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when stressed, produce biochemical signals that regulate bone remodeling</a:t>
            </a:r>
            <a:endParaRPr lang="en-US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2F31C817-92FC-491E-9DDC-C75752A26E9B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Cells of Osseous Tissue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3348038"/>
            <a:ext cx="8686800" cy="332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b="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osteoclasts </a:t>
            </a:r>
            <a:r>
              <a:rPr lang="en-US" sz="2000" b="0" smtClean="0"/>
              <a:t>– bone-dissolving cells found on the bone surface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0" smtClean="0"/>
              <a:t>osteoclasts develop from same bone marrow stem cells that give rise to blood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0" smtClean="0"/>
              <a:t>different origin from rest of bone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0" smtClean="0"/>
              <a:t>unusually large cells formed from the fusion of several stem cells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b="0" smtClean="0"/>
              <a:t>typically have 3 to 4 nuclei, may have up to 50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ruffled border – </a:t>
            </a:r>
            <a:r>
              <a:rPr lang="en-US" sz="1800" b="0" smtClean="0"/>
              <a:t>side facing bone surface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b="0" smtClean="0"/>
              <a:t>several deep infoldings of the plasma membrane which increases surface area and  resorption efficiency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resorption bays </a:t>
            </a:r>
            <a:r>
              <a:rPr lang="en-US" sz="1800" b="0" smtClean="0"/>
              <a:t>(Howship lacunae) – pits on surface of bone where osteoclasts reside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remodeling </a:t>
            </a:r>
            <a:r>
              <a:rPr lang="en-US" sz="1800" b="0" smtClean="0"/>
              <a:t>– results from combined action of the bone-dissolving osteoclasts and the bone-depositing osteoblasts</a:t>
            </a:r>
            <a:endParaRPr lang="en-US" sz="1800" smtClean="0"/>
          </a:p>
        </p:txBody>
      </p:sp>
      <p:sp>
        <p:nvSpPr>
          <p:cNvPr id="16389" name="TextBox 24"/>
          <p:cNvSpPr txBox="1">
            <a:spLocks noChangeArrowheads="1"/>
          </p:cNvSpPr>
          <p:nvPr/>
        </p:nvSpPr>
        <p:spPr bwMode="auto">
          <a:xfrm>
            <a:off x="1868488" y="979488"/>
            <a:ext cx="5386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16390" name="Picture 9" descr="sal25693_07_04b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700" y="1168400"/>
            <a:ext cx="5513388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10"/>
          <p:cNvSpPr>
            <a:spLocks noChangeShapeType="1"/>
          </p:cNvSpPr>
          <p:nvPr/>
        </p:nvSpPr>
        <p:spPr bwMode="auto">
          <a:xfrm flipV="1">
            <a:off x="6638925" y="1855788"/>
            <a:ext cx="1588" cy="603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5965825" y="1177925"/>
            <a:ext cx="552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Osteocyte</a:t>
            </a:r>
            <a:endParaRPr lang="en-US" sz="900" b="1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2603500" y="1628775"/>
            <a:ext cx="565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Stem cells</a:t>
            </a:r>
            <a:endParaRPr lang="en-US" sz="900" b="1"/>
          </a:p>
        </p:txBody>
      </p:sp>
      <p:sp>
        <p:nvSpPr>
          <p:cNvPr id="16394" name="Rectangle 13"/>
          <p:cNvSpPr>
            <a:spLocks noChangeArrowheads="1"/>
          </p:cNvSpPr>
          <p:nvPr/>
        </p:nvSpPr>
        <p:spPr bwMode="auto">
          <a:xfrm>
            <a:off x="3935413" y="1373188"/>
            <a:ext cx="584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Osteoclast</a:t>
            </a:r>
            <a:endParaRPr lang="en-US" sz="900" b="1"/>
          </a:p>
        </p:txBody>
      </p:sp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3400425" y="2174875"/>
            <a:ext cx="374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Fusion</a:t>
            </a:r>
            <a:endParaRPr lang="en-US" sz="900" b="1"/>
          </a:p>
        </p:txBody>
      </p:sp>
      <p:sp>
        <p:nvSpPr>
          <p:cNvPr id="16396" name="Line 15"/>
          <p:cNvSpPr>
            <a:spLocks noChangeShapeType="1"/>
          </p:cNvSpPr>
          <p:nvPr/>
        </p:nvSpPr>
        <p:spPr bwMode="auto">
          <a:xfrm flipH="1">
            <a:off x="5267325" y="1725613"/>
            <a:ext cx="127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Rectangle 16"/>
          <p:cNvSpPr>
            <a:spLocks noChangeArrowheads="1"/>
          </p:cNvSpPr>
          <p:nvPr/>
        </p:nvSpPr>
        <p:spPr bwMode="auto">
          <a:xfrm>
            <a:off x="4614863" y="1641475"/>
            <a:ext cx="622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Periosteum</a:t>
            </a:r>
            <a:endParaRPr lang="en-US" sz="900" b="1"/>
          </a:p>
        </p:txBody>
      </p:sp>
      <p:sp>
        <p:nvSpPr>
          <p:cNvPr id="16398" name="Rectangle 17"/>
          <p:cNvSpPr>
            <a:spLocks noChangeArrowheads="1"/>
          </p:cNvSpPr>
          <p:nvPr/>
        </p:nvSpPr>
        <p:spPr bwMode="auto">
          <a:xfrm>
            <a:off x="1801813" y="2957513"/>
            <a:ext cx="149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(b) Osteoclast development</a:t>
            </a:r>
            <a:endParaRPr lang="en-US" sz="900" b="1"/>
          </a:p>
        </p:txBody>
      </p:sp>
      <p:sp>
        <p:nvSpPr>
          <p:cNvPr id="16399" name="Line 18"/>
          <p:cNvSpPr>
            <a:spLocks noChangeShapeType="1"/>
          </p:cNvSpPr>
          <p:nvPr/>
        </p:nvSpPr>
        <p:spPr bwMode="auto">
          <a:xfrm flipH="1">
            <a:off x="6356350" y="1916113"/>
            <a:ext cx="277813" cy="1603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19"/>
          <p:cNvSpPr>
            <a:spLocks noChangeShapeType="1"/>
          </p:cNvSpPr>
          <p:nvPr/>
        </p:nvSpPr>
        <p:spPr bwMode="auto">
          <a:xfrm flipH="1">
            <a:off x="5267325" y="1720850"/>
            <a:ext cx="127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20"/>
          <p:cNvSpPr>
            <a:spLocks noChangeShapeType="1"/>
          </p:cNvSpPr>
          <p:nvPr/>
        </p:nvSpPr>
        <p:spPr bwMode="auto">
          <a:xfrm flipH="1">
            <a:off x="5267325" y="1725613"/>
            <a:ext cx="127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Line 21"/>
          <p:cNvSpPr>
            <a:spLocks noChangeShapeType="1"/>
          </p:cNvSpPr>
          <p:nvPr/>
        </p:nvSpPr>
        <p:spPr bwMode="auto">
          <a:xfrm flipH="1">
            <a:off x="5267325" y="1724025"/>
            <a:ext cx="127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Line 22"/>
          <p:cNvSpPr>
            <a:spLocks noChangeShapeType="1"/>
          </p:cNvSpPr>
          <p:nvPr/>
        </p:nvSpPr>
        <p:spPr bwMode="auto">
          <a:xfrm flipH="1">
            <a:off x="5164138" y="1443038"/>
            <a:ext cx="230187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Freeform 23"/>
          <p:cNvSpPr>
            <a:spLocks/>
          </p:cNvSpPr>
          <p:nvPr/>
        </p:nvSpPr>
        <p:spPr bwMode="auto">
          <a:xfrm>
            <a:off x="5164138" y="1443038"/>
            <a:ext cx="642937" cy="125412"/>
          </a:xfrm>
          <a:custGeom>
            <a:avLst/>
            <a:gdLst>
              <a:gd name="T0" fmla="*/ 0 w 653"/>
              <a:gd name="T1" fmla="*/ 0 h 126"/>
              <a:gd name="T2" fmla="*/ 230394 w 653"/>
              <a:gd name="T3" fmla="*/ 0 h 126"/>
              <a:gd name="T4" fmla="*/ 642937 w 653"/>
              <a:gd name="T5" fmla="*/ 125413 h 126"/>
              <a:gd name="T6" fmla="*/ 0 60000 65536"/>
              <a:gd name="T7" fmla="*/ 0 60000 65536"/>
              <a:gd name="T8" fmla="*/ 0 60000 65536"/>
              <a:gd name="T9" fmla="*/ 0 w 653"/>
              <a:gd name="T10" fmla="*/ 0 h 126"/>
              <a:gd name="T11" fmla="*/ 653 w 653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3" h="126">
                <a:moveTo>
                  <a:pt x="0" y="0"/>
                </a:moveTo>
                <a:lnTo>
                  <a:pt x="234" y="0"/>
                </a:lnTo>
                <a:lnTo>
                  <a:pt x="653" y="126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Freeform 24"/>
          <p:cNvSpPr>
            <a:spLocks/>
          </p:cNvSpPr>
          <p:nvPr/>
        </p:nvSpPr>
        <p:spPr bwMode="auto">
          <a:xfrm>
            <a:off x="5164138" y="1443038"/>
            <a:ext cx="642937" cy="123825"/>
          </a:xfrm>
          <a:custGeom>
            <a:avLst/>
            <a:gdLst>
              <a:gd name="T0" fmla="*/ 0 w 653"/>
              <a:gd name="T1" fmla="*/ 0 h 126"/>
              <a:gd name="T2" fmla="*/ 230394 w 653"/>
              <a:gd name="T3" fmla="*/ 0 h 126"/>
              <a:gd name="T4" fmla="*/ 642937 w 653"/>
              <a:gd name="T5" fmla="*/ 123825 h 126"/>
              <a:gd name="T6" fmla="*/ 0 60000 65536"/>
              <a:gd name="T7" fmla="*/ 0 60000 65536"/>
              <a:gd name="T8" fmla="*/ 0 60000 65536"/>
              <a:gd name="T9" fmla="*/ 0 w 653"/>
              <a:gd name="T10" fmla="*/ 0 h 126"/>
              <a:gd name="T11" fmla="*/ 653 w 653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3" h="126">
                <a:moveTo>
                  <a:pt x="0" y="0"/>
                </a:moveTo>
                <a:lnTo>
                  <a:pt x="234" y="0"/>
                </a:lnTo>
                <a:lnTo>
                  <a:pt x="653" y="12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Line 25"/>
          <p:cNvSpPr>
            <a:spLocks noChangeShapeType="1"/>
          </p:cNvSpPr>
          <p:nvPr/>
        </p:nvSpPr>
        <p:spPr bwMode="auto">
          <a:xfrm flipH="1">
            <a:off x="5230813" y="2109788"/>
            <a:ext cx="51117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Line 26"/>
          <p:cNvSpPr>
            <a:spLocks noChangeShapeType="1"/>
          </p:cNvSpPr>
          <p:nvPr/>
        </p:nvSpPr>
        <p:spPr bwMode="auto">
          <a:xfrm flipH="1">
            <a:off x="5230813" y="2103438"/>
            <a:ext cx="51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Line 27"/>
          <p:cNvSpPr>
            <a:spLocks noChangeShapeType="1"/>
          </p:cNvSpPr>
          <p:nvPr/>
        </p:nvSpPr>
        <p:spPr bwMode="auto">
          <a:xfrm flipH="1">
            <a:off x="5230813" y="2109788"/>
            <a:ext cx="51117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Rectangle 28"/>
          <p:cNvSpPr>
            <a:spLocks noChangeArrowheads="1"/>
          </p:cNvSpPr>
          <p:nvPr/>
        </p:nvSpPr>
        <p:spPr bwMode="auto">
          <a:xfrm>
            <a:off x="4614863" y="2046288"/>
            <a:ext cx="584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Osteoclast</a:t>
            </a:r>
            <a:endParaRPr lang="en-US" sz="900" b="1"/>
          </a:p>
        </p:txBody>
      </p:sp>
      <p:sp>
        <p:nvSpPr>
          <p:cNvPr id="16410" name="Line 29"/>
          <p:cNvSpPr>
            <a:spLocks noChangeShapeType="1"/>
          </p:cNvSpPr>
          <p:nvPr/>
        </p:nvSpPr>
        <p:spPr bwMode="auto">
          <a:xfrm flipH="1">
            <a:off x="5230813" y="2108200"/>
            <a:ext cx="511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Freeform 30"/>
          <p:cNvSpPr>
            <a:spLocks/>
          </p:cNvSpPr>
          <p:nvPr/>
        </p:nvSpPr>
        <p:spPr bwMode="auto">
          <a:xfrm>
            <a:off x="6015038" y="1316038"/>
            <a:ext cx="234950" cy="211137"/>
          </a:xfrm>
          <a:custGeom>
            <a:avLst/>
            <a:gdLst>
              <a:gd name="T0" fmla="*/ 0 w 239"/>
              <a:gd name="T1" fmla="*/ 211138 h 215"/>
              <a:gd name="T2" fmla="*/ 234950 w 239"/>
              <a:gd name="T3" fmla="*/ 58922 h 215"/>
              <a:gd name="T4" fmla="*/ 234950 w 239"/>
              <a:gd name="T5" fmla="*/ 0 h 215"/>
              <a:gd name="T6" fmla="*/ 0 60000 65536"/>
              <a:gd name="T7" fmla="*/ 0 60000 65536"/>
              <a:gd name="T8" fmla="*/ 0 60000 65536"/>
              <a:gd name="T9" fmla="*/ 0 w 239"/>
              <a:gd name="T10" fmla="*/ 0 h 215"/>
              <a:gd name="T11" fmla="*/ 239 w 239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" h="215">
                <a:moveTo>
                  <a:pt x="0" y="215"/>
                </a:moveTo>
                <a:lnTo>
                  <a:pt x="239" y="60"/>
                </a:lnTo>
                <a:lnTo>
                  <a:pt x="239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Freeform 31"/>
          <p:cNvSpPr>
            <a:spLocks/>
          </p:cNvSpPr>
          <p:nvPr/>
        </p:nvSpPr>
        <p:spPr bwMode="auto">
          <a:xfrm>
            <a:off x="6040438" y="1312863"/>
            <a:ext cx="207962" cy="193675"/>
          </a:xfrm>
          <a:custGeom>
            <a:avLst/>
            <a:gdLst>
              <a:gd name="T0" fmla="*/ 0 w 211"/>
              <a:gd name="T1" fmla="*/ 193675 h 196"/>
              <a:gd name="T2" fmla="*/ 0 w 211"/>
              <a:gd name="T3" fmla="*/ 193675 h 196"/>
              <a:gd name="T4" fmla="*/ 207962 w 211"/>
              <a:gd name="T5" fmla="*/ 59288 h 196"/>
              <a:gd name="T6" fmla="*/ 207962 w 211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6"/>
              <a:gd name="T14" fmla="*/ 211 w 211"/>
              <a:gd name="T15" fmla="*/ 196 h 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6">
                <a:moveTo>
                  <a:pt x="0" y="196"/>
                </a:moveTo>
                <a:lnTo>
                  <a:pt x="0" y="196"/>
                </a:lnTo>
                <a:lnTo>
                  <a:pt x="211" y="60"/>
                </a:lnTo>
                <a:lnTo>
                  <a:pt x="21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Line 32"/>
          <p:cNvSpPr>
            <a:spLocks noChangeShapeType="1"/>
          </p:cNvSpPr>
          <p:nvPr/>
        </p:nvSpPr>
        <p:spPr bwMode="auto">
          <a:xfrm flipV="1">
            <a:off x="6022975" y="1508125"/>
            <a:ext cx="1587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Line 33"/>
          <p:cNvSpPr>
            <a:spLocks noChangeShapeType="1"/>
          </p:cNvSpPr>
          <p:nvPr/>
        </p:nvSpPr>
        <p:spPr bwMode="auto">
          <a:xfrm flipV="1">
            <a:off x="6015038" y="1519238"/>
            <a:ext cx="7937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5" name="Freeform 34"/>
          <p:cNvSpPr>
            <a:spLocks/>
          </p:cNvSpPr>
          <p:nvPr/>
        </p:nvSpPr>
        <p:spPr bwMode="auto">
          <a:xfrm>
            <a:off x="6361113" y="1855788"/>
            <a:ext cx="276225" cy="217487"/>
          </a:xfrm>
          <a:custGeom>
            <a:avLst/>
            <a:gdLst>
              <a:gd name="T0" fmla="*/ 0 w 281"/>
              <a:gd name="T1" fmla="*/ 217488 h 221"/>
              <a:gd name="T2" fmla="*/ 276225 w 281"/>
              <a:gd name="T3" fmla="*/ 57078 h 221"/>
              <a:gd name="T4" fmla="*/ 276225 w 281"/>
              <a:gd name="T5" fmla="*/ 0 h 221"/>
              <a:gd name="T6" fmla="*/ 0 60000 65536"/>
              <a:gd name="T7" fmla="*/ 0 60000 65536"/>
              <a:gd name="T8" fmla="*/ 0 60000 65536"/>
              <a:gd name="T9" fmla="*/ 0 w 281"/>
              <a:gd name="T10" fmla="*/ 0 h 221"/>
              <a:gd name="T11" fmla="*/ 281 w 281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1" h="221">
                <a:moveTo>
                  <a:pt x="0" y="221"/>
                </a:moveTo>
                <a:lnTo>
                  <a:pt x="281" y="58"/>
                </a:lnTo>
                <a:lnTo>
                  <a:pt x="28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Line 35"/>
          <p:cNvSpPr>
            <a:spLocks noChangeShapeType="1"/>
          </p:cNvSpPr>
          <p:nvPr/>
        </p:nvSpPr>
        <p:spPr bwMode="auto">
          <a:xfrm flipH="1">
            <a:off x="4084638" y="1908175"/>
            <a:ext cx="2857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7" name="Rectangle 36"/>
          <p:cNvSpPr>
            <a:spLocks noChangeArrowheads="1"/>
          </p:cNvSpPr>
          <p:nvPr/>
        </p:nvSpPr>
        <p:spPr bwMode="auto">
          <a:xfrm>
            <a:off x="3709988" y="1838325"/>
            <a:ext cx="342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Nuclei</a:t>
            </a:r>
            <a:endParaRPr lang="en-US" sz="900" b="1"/>
          </a:p>
        </p:txBody>
      </p:sp>
      <p:sp>
        <p:nvSpPr>
          <p:cNvPr id="16418" name="Line 37"/>
          <p:cNvSpPr>
            <a:spLocks noChangeShapeType="1"/>
          </p:cNvSpPr>
          <p:nvPr/>
        </p:nvSpPr>
        <p:spPr bwMode="auto">
          <a:xfrm flipH="1">
            <a:off x="4065588" y="1908175"/>
            <a:ext cx="285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9" name="Line 38"/>
          <p:cNvSpPr>
            <a:spLocks noChangeShapeType="1"/>
          </p:cNvSpPr>
          <p:nvPr/>
        </p:nvSpPr>
        <p:spPr bwMode="auto">
          <a:xfrm flipH="1" flipV="1">
            <a:off x="4191000" y="1908175"/>
            <a:ext cx="131763" cy="16351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0" name="Line 39"/>
          <p:cNvSpPr>
            <a:spLocks noChangeShapeType="1"/>
          </p:cNvSpPr>
          <p:nvPr/>
        </p:nvSpPr>
        <p:spPr bwMode="auto">
          <a:xfrm flipH="1" flipV="1">
            <a:off x="4191000" y="1908175"/>
            <a:ext cx="131763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1" name="Line 40"/>
          <p:cNvSpPr>
            <a:spLocks noChangeShapeType="1"/>
          </p:cNvSpPr>
          <p:nvPr/>
        </p:nvSpPr>
        <p:spPr bwMode="auto">
          <a:xfrm flipH="1">
            <a:off x="4322763" y="2432050"/>
            <a:ext cx="228600" cy="1587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Freeform 41"/>
          <p:cNvSpPr>
            <a:spLocks/>
          </p:cNvSpPr>
          <p:nvPr/>
        </p:nvSpPr>
        <p:spPr bwMode="auto">
          <a:xfrm>
            <a:off x="4271963" y="2224088"/>
            <a:ext cx="122237" cy="366712"/>
          </a:xfrm>
          <a:custGeom>
            <a:avLst/>
            <a:gdLst>
              <a:gd name="T0" fmla="*/ 122237 w 124"/>
              <a:gd name="T1" fmla="*/ 0 h 372"/>
              <a:gd name="T2" fmla="*/ 51261 w 124"/>
              <a:gd name="T3" fmla="*/ 366713 h 372"/>
              <a:gd name="T4" fmla="*/ 0 w 124"/>
              <a:gd name="T5" fmla="*/ 366713 h 372"/>
              <a:gd name="T6" fmla="*/ 0 60000 65536"/>
              <a:gd name="T7" fmla="*/ 0 60000 65536"/>
              <a:gd name="T8" fmla="*/ 0 60000 65536"/>
              <a:gd name="T9" fmla="*/ 0 w 124"/>
              <a:gd name="T10" fmla="*/ 0 h 372"/>
              <a:gd name="T11" fmla="*/ 124 w 124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372">
                <a:moveTo>
                  <a:pt x="124" y="0"/>
                </a:moveTo>
                <a:lnTo>
                  <a:pt x="52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3" name="Freeform 42"/>
          <p:cNvSpPr>
            <a:spLocks/>
          </p:cNvSpPr>
          <p:nvPr/>
        </p:nvSpPr>
        <p:spPr bwMode="auto">
          <a:xfrm>
            <a:off x="4276725" y="2224088"/>
            <a:ext cx="117475" cy="366712"/>
          </a:xfrm>
          <a:custGeom>
            <a:avLst/>
            <a:gdLst>
              <a:gd name="T0" fmla="*/ 117475 w 120"/>
              <a:gd name="T1" fmla="*/ 0 h 373"/>
              <a:gd name="T2" fmla="*/ 48948 w 120"/>
              <a:gd name="T3" fmla="*/ 366713 h 373"/>
              <a:gd name="T4" fmla="*/ 0 w 120"/>
              <a:gd name="T5" fmla="*/ 366713 h 373"/>
              <a:gd name="T6" fmla="*/ 0 60000 65536"/>
              <a:gd name="T7" fmla="*/ 0 60000 65536"/>
              <a:gd name="T8" fmla="*/ 0 60000 65536"/>
              <a:gd name="T9" fmla="*/ 0 w 120"/>
              <a:gd name="T10" fmla="*/ 0 h 373"/>
              <a:gd name="T11" fmla="*/ 120 w 120"/>
              <a:gd name="T12" fmla="*/ 373 h 3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373">
                <a:moveTo>
                  <a:pt x="120" y="0"/>
                </a:moveTo>
                <a:lnTo>
                  <a:pt x="50" y="373"/>
                </a:lnTo>
                <a:lnTo>
                  <a:pt x="0" y="37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4" name="Line 43"/>
          <p:cNvSpPr>
            <a:spLocks noChangeShapeType="1"/>
          </p:cNvSpPr>
          <p:nvPr/>
        </p:nvSpPr>
        <p:spPr bwMode="auto">
          <a:xfrm flipH="1">
            <a:off x="4325938" y="2432050"/>
            <a:ext cx="228600" cy="15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5" name="Freeform 44"/>
          <p:cNvSpPr>
            <a:spLocks/>
          </p:cNvSpPr>
          <p:nvPr/>
        </p:nvSpPr>
        <p:spPr bwMode="auto">
          <a:xfrm>
            <a:off x="4795838" y="2319338"/>
            <a:ext cx="136525" cy="107950"/>
          </a:xfrm>
          <a:custGeom>
            <a:avLst/>
            <a:gdLst>
              <a:gd name="T0" fmla="*/ 0 w 139"/>
              <a:gd name="T1" fmla="*/ 0 h 109"/>
              <a:gd name="T2" fmla="*/ 136525 w 139"/>
              <a:gd name="T3" fmla="*/ 0 h 109"/>
              <a:gd name="T4" fmla="*/ 136525 w 139"/>
              <a:gd name="T5" fmla="*/ 107950 h 109"/>
              <a:gd name="T6" fmla="*/ 0 60000 65536"/>
              <a:gd name="T7" fmla="*/ 0 60000 65536"/>
              <a:gd name="T8" fmla="*/ 0 60000 65536"/>
              <a:gd name="T9" fmla="*/ 0 w 139"/>
              <a:gd name="T10" fmla="*/ 0 h 109"/>
              <a:gd name="T11" fmla="*/ 139 w 139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109">
                <a:moveTo>
                  <a:pt x="0" y="0"/>
                </a:moveTo>
                <a:lnTo>
                  <a:pt x="139" y="0"/>
                </a:lnTo>
                <a:lnTo>
                  <a:pt x="139" y="10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6" name="Freeform 45"/>
          <p:cNvSpPr>
            <a:spLocks/>
          </p:cNvSpPr>
          <p:nvPr/>
        </p:nvSpPr>
        <p:spPr bwMode="auto">
          <a:xfrm>
            <a:off x="4799013" y="2320925"/>
            <a:ext cx="128587" cy="111125"/>
          </a:xfrm>
          <a:custGeom>
            <a:avLst/>
            <a:gdLst>
              <a:gd name="T0" fmla="*/ 0 w 130"/>
              <a:gd name="T1" fmla="*/ 0 h 114"/>
              <a:gd name="T2" fmla="*/ 128587 w 130"/>
              <a:gd name="T3" fmla="*/ 0 h 114"/>
              <a:gd name="T4" fmla="*/ 128587 w 130"/>
              <a:gd name="T5" fmla="*/ 111125 h 114"/>
              <a:gd name="T6" fmla="*/ 0 60000 65536"/>
              <a:gd name="T7" fmla="*/ 0 60000 65536"/>
              <a:gd name="T8" fmla="*/ 0 60000 65536"/>
              <a:gd name="T9" fmla="*/ 0 w 130"/>
              <a:gd name="T10" fmla="*/ 0 h 114"/>
              <a:gd name="T11" fmla="*/ 130 w 130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114">
                <a:moveTo>
                  <a:pt x="0" y="0"/>
                </a:moveTo>
                <a:lnTo>
                  <a:pt x="130" y="0"/>
                </a:lnTo>
                <a:lnTo>
                  <a:pt x="130" y="11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7" name="Text Box 46"/>
          <p:cNvSpPr txBox="1">
            <a:spLocks noChangeArrowheads="1"/>
          </p:cNvSpPr>
          <p:nvPr/>
        </p:nvSpPr>
        <p:spPr bwMode="auto">
          <a:xfrm>
            <a:off x="3624263" y="2503488"/>
            <a:ext cx="720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Lysosomes</a:t>
            </a:r>
          </a:p>
        </p:txBody>
      </p:sp>
      <p:sp>
        <p:nvSpPr>
          <p:cNvPr id="16428" name="Text Box 47"/>
          <p:cNvSpPr txBox="1">
            <a:spLocks noChangeArrowheads="1"/>
          </p:cNvSpPr>
          <p:nvPr/>
        </p:nvSpPr>
        <p:spPr bwMode="auto">
          <a:xfrm>
            <a:off x="4614863" y="1371600"/>
            <a:ext cx="5746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Osseous</a:t>
            </a:r>
          </a:p>
          <a:p>
            <a:r>
              <a:rPr lang="en-US" sz="900" b="1"/>
              <a:t>tissue</a:t>
            </a:r>
          </a:p>
        </p:txBody>
      </p:sp>
      <p:sp>
        <p:nvSpPr>
          <p:cNvPr id="16429" name="Text Box 48"/>
          <p:cNvSpPr txBox="1">
            <a:spLocks noChangeArrowheads="1"/>
          </p:cNvSpPr>
          <p:nvPr/>
        </p:nvSpPr>
        <p:spPr bwMode="auto">
          <a:xfrm>
            <a:off x="6556375" y="1590675"/>
            <a:ext cx="695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Resorption</a:t>
            </a:r>
          </a:p>
          <a:p>
            <a:r>
              <a:rPr lang="en-US" sz="900" b="1"/>
              <a:t>bay</a:t>
            </a:r>
          </a:p>
        </p:txBody>
      </p:sp>
      <p:sp>
        <p:nvSpPr>
          <p:cNvPr id="16430" name="Text Box 49"/>
          <p:cNvSpPr txBox="1">
            <a:spLocks noChangeArrowheads="1"/>
          </p:cNvSpPr>
          <p:nvPr/>
        </p:nvSpPr>
        <p:spPr bwMode="auto">
          <a:xfrm>
            <a:off x="4768850" y="2438400"/>
            <a:ext cx="4857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Ruffled</a:t>
            </a:r>
          </a:p>
          <a:p>
            <a:r>
              <a:rPr lang="en-US" sz="900" b="1"/>
              <a:t>border</a:t>
            </a:r>
          </a:p>
        </p:txBody>
      </p:sp>
      <p:sp>
        <p:nvSpPr>
          <p:cNvPr id="16431" name="Text Box 11"/>
          <p:cNvSpPr txBox="1">
            <a:spLocks noChangeArrowheads="1"/>
          </p:cNvSpPr>
          <p:nvPr/>
        </p:nvSpPr>
        <p:spPr bwMode="auto">
          <a:xfrm>
            <a:off x="6713538" y="3001963"/>
            <a:ext cx="1600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7.4b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2A371748-49E5-457C-8BCE-BB02A191F010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7113"/>
          </a:xfrm>
        </p:spPr>
        <p:txBody>
          <a:bodyPr/>
          <a:lstStyle/>
          <a:p>
            <a:pPr eaLnBrk="1" hangingPunct="1"/>
            <a:r>
              <a:rPr lang="en-US" smtClean="0"/>
              <a:t>The Matrix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898525"/>
            <a:ext cx="8534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matrix of osseous tissue </a:t>
            </a:r>
            <a:r>
              <a:rPr lang="en-US" sz="1800" b="0" smtClean="0"/>
              <a:t>is, by dry weight, about one-third organic and     two-thirds inorganic matter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organic matter </a:t>
            </a:r>
            <a:r>
              <a:rPr lang="en-US" sz="1800" b="0" smtClean="0"/>
              <a:t>– synthesized by osteoblasts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collagen, carbohydrate – protein complexes, such as glycosaminoglycans, proteoglycans, and glycoproteins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inorganic matter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85% hydroxyapatite (crystallized calcium phosphate salt)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10% calcium carbonate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other minerals (fluoride, sodium, potassium, magnesium)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1800" b="0" smtClean="0"/>
              <a:t>bone is </a:t>
            </a:r>
            <a:r>
              <a:rPr lang="en-US" sz="1800" smtClean="0"/>
              <a:t>a composite </a:t>
            </a:r>
            <a:r>
              <a:rPr lang="en-US" sz="1800" b="0" smtClean="0"/>
              <a:t>– combination of two basic structural materials, a ceramic and a polymer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combines optimal mechanical properties of each component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bone combines the polymer, collagen, with the ceramic, hydroxyapatite and other minerals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ceramic portion allows the bone to support the body weight, and protein portion gives bone some degree of flexibility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rickets</a:t>
            </a:r>
            <a:r>
              <a:rPr lang="en-US" sz="1800" b="0" smtClean="0"/>
              <a:t> – soft bones due to deficiency of calcium salts</a:t>
            </a:r>
          </a:p>
          <a:p>
            <a:pPr eaLnBrk="1" hangingPunct="1">
              <a:lnSpc>
                <a:spcPct val="90000"/>
              </a:lnSpc>
            </a:pPr>
            <a:endParaRPr lang="en-US" sz="700" b="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osteogenesis imperfecta </a:t>
            </a:r>
            <a:r>
              <a:rPr lang="en-US" sz="1800" b="0" smtClean="0"/>
              <a:t>or brittle bone disease – excessively brittle      bones due to lack of protein, collagen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0E232A36-9850-4A4D-AB21-92CDC434E026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09688"/>
          </a:xfrm>
        </p:spPr>
        <p:txBody>
          <a:bodyPr/>
          <a:lstStyle/>
          <a:p>
            <a:pPr eaLnBrk="1" hangingPunct="1"/>
            <a:r>
              <a:rPr lang="en-US" smtClean="0"/>
              <a:t>Histology of Compact and Spongy Bone</a:t>
            </a: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1927225" y="3605213"/>
            <a:ext cx="15922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</a:t>
            </a:r>
            <a:r>
              <a:rPr lang="en-US"/>
              <a:t> </a:t>
            </a:r>
            <a:r>
              <a:rPr lang="en-US" sz="2200"/>
              <a:t>7.5a</a:t>
            </a: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6324600" y="3829050"/>
            <a:ext cx="1576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</a:t>
            </a:r>
            <a:r>
              <a:rPr lang="en-US"/>
              <a:t> </a:t>
            </a:r>
            <a:r>
              <a:rPr lang="en-US" sz="2200"/>
              <a:t>7.5c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5921375" y="6151563"/>
            <a:ext cx="15922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</a:t>
            </a:r>
            <a:r>
              <a:rPr lang="en-US"/>
              <a:t> </a:t>
            </a:r>
            <a:r>
              <a:rPr lang="en-US" sz="2200"/>
              <a:t>7.5d</a:t>
            </a:r>
          </a:p>
        </p:txBody>
      </p:sp>
      <p:pic>
        <p:nvPicPr>
          <p:cNvPr id="18439" name="Picture 10" descr="sal25693_07_05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1727200"/>
            <a:ext cx="26289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28"/>
          <p:cNvSpPr>
            <a:spLocks noChangeArrowheads="1"/>
          </p:cNvSpPr>
          <p:nvPr/>
        </p:nvSpPr>
        <p:spPr bwMode="auto">
          <a:xfrm>
            <a:off x="3646488" y="2765425"/>
            <a:ext cx="673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Spongy bone</a:t>
            </a:r>
            <a:endParaRPr lang="en-US"/>
          </a:p>
        </p:txBody>
      </p:sp>
      <p:sp>
        <p:nvSpPr>
          <p:cNvPr id="18441" name="Rectangle 29"/>
          <p:cNvSpPr>
            <a:spLocks noChangeArrowheads="1"/>
          </p:cNvSpPr>
          <p:nvPr/>
        </p:nvSpPr>
        <p:spPr bwMode="auto">
          <a:xfrm>
            <a:off x="3646488" y="3073400"/>
            <a:ext cx="742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Compact bone</a:t>
            </a:r>
            <a:endParaRPr lang="en-US"/>
          </a:p>
        </p:txBody>
      </p:sp>
      <p:sp>
        <p:nvSpPr>
          <p:cNvPr id="18442" name="Rectangle 30"/>
          <p:cNvSpPr>
            <a:spLocks noChangeArrowheads="1"/>
          </p:cNvSpPr>
          <p:nvPr/>
        </p:nvSpPr>
        <p:spPr bwMode="auto">
          <a:xfrm>
            <a:off x="3646488" y="2392363"/>
            <a:ext cx="400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Head of</a:t>
            </a:r>
            <a:endParaRPr lang="en-US"/>
          </a:p>
        </p:txBody>
      </p:sp>
      <p:sp>
        <p:nvSpPr>
          <p:cNvPr id="18443" name="Rectangle 31"/>
          <p:cNvSpPr>
            <a:spLocks noChangeArrowheads="1"/>
          </p:cNvSpPr>
          <p:nvPr/>
        </p:nvSpPr>
        <p:spPr bwMode="auto">
          <a:xfrm>
            <a:off x="3646488" y="2524125"/>
            <a:ext cx="292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femur</a:t>
            </a:r>
            <a:endParaRPr lang="en-US"/>
          </a:p>
        </p:txBody>
      </p:sp>
      <p:sp>
        <p:nvSpPr>
          <p:cNvPr id="18444" name="Rectangle 32"/>
          <p:cNvSpPr>
            <a:spLocks noChangeArrowheads="1"/>
          </p:cNvSpPr>
          <p:nvPr/>
        </p:nvSpPr>
        <p:spPr bwMode="auto">
          <a:xfrm>
            <a:off x="3646488" y="2185988"/>
            <a:ext cx="590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Pelvic bone</a:t>
            </a:r>
            <a:endParaRPr lang="en-US"/>
          </a:p>
        </p:txBody>
      </p:sp>
      <p:sp>
        <p:nvSpPr>
          <p:cNvPr id="18445" name="Rectangle 40"/>
          <p:cNvSpPr>
            <a:spLocks noChangeArrowheads="1"/>
          </p:cNvSpPr>
          <p:nvPr/>
        </p:nvSpPr>
        <p:spPr bwMode="auto">
          <a:xfrm>
            <a:off x="882650" y="3492500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(a)</a:t>
            </a:r>
            <a:endParaRPr lang="en-US"/>
          </a:p>
        </p:txBody>
      </p:sp>
      <p:sp>
        <p:nvSpPr>
          <p:cNvPr id="18446" name="Line 45"/>
          <p:cNvSpPr>
            <a:spLocks noChangeShapeType="1"/>
          </p:cNvSpPr>
          <p:nvPr/>
        </p:nvSpPr>
        <p:spPr bwMode="auto">
          <a:xfrm>
            <a:off x="2778125" y="2254250"/>
            <a:ext cx="83978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46"/>
          <p:cNvSpPr>
            <a:spLocks noChangeShapeType="1"/>
          </p:cNvSpPr>
          <p:nvPr/>
        </p:nvSpPr>
        <p:spPr bwMode="auto">
          <a:xfrm>
            <a:off x="2322513" y="2460625"/>
            <a:ext cx="1295400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47"/>
          <p:cNvSpPr>
            <a:spLocks noChangeShapeType="1"/>
          </p:cNvSpPr>
          <p:nvPr/>
        </p:nvSpPr>
        <p:spPr bwMode="auto">
          <a:xfrm>
            <a:off x="2732088" y="3149600"/>
            <a:ext cx="885825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Line 48"/>
          <p:cNvSpPr>
            <a:spLocks noChangeShapeType="1"/>
          </p:cNvSpPr>
          <p:nvPr/>
        </p:nvSpPr>
        <p:spPr bwMode="auto">
          <a:xfrm flipH="1">
            <a:off x="1476375" y="2847975"/>
            <a:ext cx="214153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Line 49"/>
          <p:cNvSpPr>
            <a:spLocks noChangeShapeType="1"/>
          </p:cNvSpPr>
          <p:nvPr/>
        </p:nvSpPr>
        <p:spPr bwMode="auto">
          <a:xfrm>
            <a:off x="2724150" y="2949575"/>
            <a:ext cx="195263" cy="20002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50"/>
          <p:cNvSpPr>
            <a:spLocks noChangeShapeType="1"/>
          </p:cNvSpPr>
          <p:nvPr/>
        </p:nvSpPr>
        <p:spPr bwMode="auto">
          <a:xfrm>
            <a:off x="2782888" y="2259013"/>
            <a:ext cx="83820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51"/>
          <p:cNvSpPr>
            <a:spLocks noChangeShapeType="1"/>
          </p:cNvSpPr>
          <p:nvPr/>
        </p:nvSpPr>
        <p:spPr bwMode="auto">
          <a:xfrm>
            <a:off x="2325688" y="2465388"/>
            <a:ext cx="129540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52"/>
          <p:cNvSpPr>
            <a:spLocks noChangeShapeType="1"/>
          </p:cNvSpPr>
          <p:nvPr/>
        </p:nvSpPr>
        <p:spPr bwMode="auto">
          <a:xfrm>
            <a:off x="2735263" y="3152775"/>
            <a:ext cx="885825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Line 53"/>
          <p:cNvSpPr>
            <a:spLocks noChangeShapeType="1"/>
          </p:cNvSpPr>
          <p:nvPr/>
        </p:nvSpPr>
        <p:spPr bwMode="auto">
          <a:xfrm flipH="1">
            <a:off x="1479550" y="2855913"/>
            <a:ext cx="2141538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Line 54"/>
          <p:cNvSpPr>
            <a:spLocks noChangeShapeType="1"/>
          </p:cNvSpPr>
          <p:nvPr/>
        </p:nvSpPr>
        <p:spPr bwMode="auto">
          <a:xfrm>
            <a:off x="2727325" y="2952750"/>
            <a:ext cx="200025" cy="20002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Line 55"/>
          <p:cNvSpPr>
            <a:spLocks noChangeShapeType="1"/>
          </p:cNvSpPr>
          <p:nvPr/>
        </p:nvSpPr>
        <p:spPr bwMode="auto">
          <a:xfrm>
            <a:off x="2774950" y="2251075"/>
            <a:ext cx="8397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Line 56"/>
          <p:cNvSpPr>
            <a:spLocks noChangeShapeType="1"/>
          </p:cNvSpPr>
          <p:nvPr/>
        </p:nvSpPr>
        <p:spPr bwMode="auto">
          <a:xfrm>
            <a:off x="2319338" y="2457450"/>
            <a:ext cx="12954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Line 57"/>
          <p:cNvSpPr>
            <a:spLocks noChangeShapeType="1"/>
          </p:cNvSpPr>
          <p:nvPr/>
        </p:nvSpPr>
        <p:spPr bwMode="auto">
          <a:xfrm>
            <a:off x="2727325" y="3144838"/>
            <a:ext cx="8874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Line 58"/>
          <p:cNvSpPr>
            <a:spLocks noChangeShapeType="1"/>
          </p:cNvSpPr>
          <p:nvPr/>
        </p:nvSpPr>
        <p:spPr bwMode="auto">
          <a:xfrm flipH="1">
            <a:off x="1471613" y="2847975"/>
            <a:ext cx="21431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Line 59"/>
          <p:cNvSpPr>
            <a:spLocks noChangeShapeType="1"/>
          </p:cNvSpPr>
          <p:nvPr/>
        </p:nvSpPr>
        <p:spPr bwMode="auto">
          <a:xfrm>
            <a:off x="2720975" y="2946400"/>
            <a:ext cx="198438" cy="1984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61" name="Picture 116" descr="sal25693_07_05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400" y="1706563"/>
            <a:ext cx="31813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2" name="Rectangle 117"/>
          <p:cNvSpPr>
            <a:spLocks noChangeArrowheads="1"/>
          </p:cNvSpPr>
          <p:nvPr/>
        </p:nvSpPr>
        <p:spPr bwMode="auto">
          <a:xfrm>
            <a:off x="4978400" y="1530350"/>
            <a:ext cx="679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Bone marrow</a:t>
            </a:r>
            <a:endParaRPr lang="en-US"/>
          </a:p>
        </p:txBody>
      </p:sp>
      <p:sp>
        <p:nvSpPr>
          <p:cNvPr id="18463" name="Rectangle 118"/>
          <p:cNvSpPr>
            <a:spLocks noChangeArrowheads="1"/>
          </p:cNvSpPr>
          <p:nvPr/>
        </p:nvSpPr>
        <p:spPr bwMode="auto">
          <a:xfrm>
            <a:off x="6356350" y="1530350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T</a:t>
            </a:r>
            <a:endParaRPr lang="en-US"/>
          </a:p>
        </p:txBody>
      </p:sp>
      <p:sp>
        <p:nvSpPr>
          <p:cNvPr id="18464" name="Rectangle 119"/>
          <p:cNvSpPr>
            <a:spLocks noChangeArrowheads="1"/>
          </p:cNvSpPr>
          <p:nvPr/>
        </p:nvSpPr>
        <p:spPr bwMode="auto">
          <a:xfrm>
            <a:off x="6421438" y="1530350"/>
            <a:ext cx="438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rabecula</a:t>
            </a:r>
            <a:endParaRPr lang="en-US"/>
          </a:p>
        </p:txBody>
      </p:sp>
      <p:sp>
        <p:nvSpPr>
          <p:cNvPr id="18465" name="Rectangle 120"/>
          <p:cNvSpPr>
            <a:spLocks noChangeArrowheads="1"/>
          </p:cNvSpPr>
          <p:nvPr/>
        </p:nvSpPr>
        <p:spPr bwMode="auto">
          <a:xfrm>
            <a:off x="4624388" y="3825875"/>
            <a:ext cx="133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(c)</a:t>
            </a:r>
            <a:endParaRPr lang="en-US"/>
          </a:p>
        </p:txBody>
      </p:sp>
      <p:sp>
        <p:nvSpPr>
          <p:cNvPr id="18466" name="Line 121"/>
          <p:cNvSpPr>
            <a:spLocks noChangeShapeType="1"/>
          </p:cNvSpPr>
          <p:nvPr/>
        </p:nvSpPr>
        <p:spPr bwMode="auto">
          <a:xfrm>
            <a:off x="5314950" y="1681163"/>
            <a:ext cx="1588" cy="2032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Line 122"/>
          <p:cNvSpPr>
            <a:spLocks noChangeShapeType="1"/>
          </p:cNvSpPr>
          <p:nvPr/>
        </p:nvSpPr>
        <p:spPr bwMode="auto">
          <a:xfrm>
            <a:off x="6616700" y="1681163"/>
            <a:ext cx="1588" cy="144462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Line 123"/>
          <p:cNvSpPr>
            <a:spLocks noChangeShapeType="1"/>
          </p:cNvSpPr>
          <p:nvPr/>
        </p:nvSpPr>
        <p:spPr bwMode="auto">
          <a:xfrm>
            <a:off x="5307013" y="1673225"/>
            <a:ext cx="1587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9" name="Line 124"/>
          <p:cNvSpPr>
            <a:spLocks noChangeShapeType="1"/>
          </p:cNvSpPr>
          <p:nvPr/>
        </p:nvSpPr>
        <p:spPr bwMode="auto">
          <a:xfrm>
            <a:off x="6610350" y="1673225"/>
            <a:ext cx="1588" cy="146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70" name="Picture 125" descr="sal25693_07_05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3988" y="3992563"/>
            <a:ext cx="3044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1" name="Rectangle 126"/>
          <p:cNvSpPr>
            <a:spLocks noChangeArrowheads="1"/>
          </p:cNvSpPr>
          <p:nvPr/>
        </p:nvSpPr>
        <p:spPr bwMode="auto">
          <a:xfrm>
            <a:off x="5902325" y="4498975"/>
            <a:ext cx="425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Lamella</a:t>
            </a:r>
            <a:endParaRPr lang="en-US" sz="900" b="1"/>
          </a:p>
        </p:txBody>
      </p:sp>
      <p:sp>
        <p:nvSpPr>
          <p:cNvPr id="18472" name="Rectangle 127"/>
          <p:cNvSpPr>
            <a:spLocks noChangeArrowheads="1"/>
          </p:cNvSpPr>
          <p:nvPr/>
        </p:nvSpPr>
        <p:spPr bwMode="auto">
          <a:xfrm>
            <a:off x="5902325" y="4748213"/>
            <a:ext cx="463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Lacunae</a:t>
            </a:r>
            <a:endParaRPr lang="en-US" sz="900" b="1"/>
          </a:p>
        </p:txBody>
      </p:sp>
      <p:sp>
        <p:nvSpPr>
          <p:cNvPr id="18473" name="Rectangle 128"/>
          <p:cNvSpPr>
            <a:spLocks noChangeArrowheads="1"/>
          </p:cNvSpPr>
          <p:nvPr/>
        </p:nvSpPr>
        <p:spPr bwMode="auto">
          <a:xfrm>
            <a:off x="2779713" y="6456363"/>
            <a:ext cx="146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(d)</a:t>
            </a:r>
            <a:endParaRPr lang="en-US" sz="900" b="1"/>
          </a:p>
        </p:txBody>
      </p:sp>
      <p:sp>
        <p:nvSpPr>
          <p:cNvPr id="18474" name="Rectangle 129"/>
          <p:cNvSpPr>
            <a:spLocks noChangeArrowheads="1"/>
          </p:cNvSpPr>
          <p:nvPr/>
        </p:nvSpPr>
        <p:spPr bwMode="auto">
          <a:xfrm>
            <a:off x="5902325" y="5148263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Canaliculi</a:t>
            </a:r>
            <a:endParaRPr lang="en-US" sz="900" b="1"/>
          </a:p>
        </p:txBody>
      </p:sp>
      <p:sp>
        <p:nvSpPr>
          <p:cNvPr id="18475" name="Freeform 130"/>
          <p:cNvSpPr>
            <a:spLocks/>
          </p:cNvSpPr>
          <p:nvPr/>
        </p:nvSpPr>
        <p:spPr bwMode="auto">
          <a:xfrm>
            <a:off x="5038725" y="6475413"/>
            <a:ext cx="671513" cy="28575"/>
          </a:xfrm>
          <a:custGeom>
            <a:avLst/>
            <a:gdLst>
              <a:gd name="T0" fmla="*/ 671513 w 289"/>
              <a:gd name="T1" fmla="*/ 0 h 11"/>
              <a:gd name="T2" fmla="*/ 671513 w 289"/>
              <a:gd name="T3" fmla="*/ 28575 h 11"/>
              <a:gd name="T4" fmla="*/ 0 w 289"/>
              <a:gd name="T5" fmla="*/ 28575 h 11"/>
              <a:gd name="T6" fmla="*/ 0 w 289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11"/>
              <a:gd name="T14" fmla="*/ 289 w 289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11">
                <a:moveTo>
                  <a:pt x="289" y="0"/>
                </a:moveTo>
                <a:lnTo>
                  <a:pt x="289" y="11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6" name="Line 131"/>
          <p:cNvSpPr>
            <a:spLocks noChangeShapeType="1"/>
          </p:cNvSpPr>
          <p:nvPr/>
        </p:nvSpPr>
        <p:spPr bwMode="auto">
          <a:xfrm flipV="1">
            <a:off x="5038725" y="6503988"/>
            <a:ext cx="1588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7" name="Line 132"/>
          <p:cNvSpPr>
            <a:spLocks noChangeShapeType="1"/>
          </p:cNvSpPr>
          <p:nvPr/>
        </p:nvSpPr>
        <p:spPr bwMode="auto">
          <a:xfrm flipV="1">
            <a:off x="5710238" y="6503988"/>
            <a:ext cx="3175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8" name="Line 133"/>
          <p:cNvSpPr>
            <a:spLocks noChangeShapeType="1"/>
          </p:cNvSpPr>
          <p:nvPr/>
        </p:nvSpPr>
        <p:spPr bwMode="auto">
          <a:xfrm flipH="1">
            <a:off x="4370388" y="4579938"/>
            <a:ext cx="1458912" cy="31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9" name="Line 134"/>
          <p:cNvSpPr>
            <a:spLocks noChangeShapeType="1"/>
          </p:cNvSpPr>
          <p:nvPr/>
        </p:nvSpPr>
        <p:spPr bwMode="auto">
          <a:xfrm flipH="1">
            <a:off x="4829175" y="4821238"/>
            <a:ext cx="1000125" cy="31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0" name="Line 135"/>
          <p:cNvSpPr>
            <a:spLocks noChangeShapeType="1"/>
          </p:cNvSpPr>
          <p:nvPr/>
        </p:nvSpPr>
        <p:spPr bwMode="auto">
          <a:xfrm flipH="1">
            <a:off x="5259388" y="4821238"/>
            <a:ext cx="171450" cy="2492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1" name="Line 136"/>
          <p:cNvSpPr>
            <a:spLocks noChangeShapeType="1"/>
          </p:cNvSpPr>
          <p:nvPr/>
        </p:nvSpPr>
        <p:spPr bwMode="auto">
          <a:xfrm flipH="1">
            <a:off x="5194300" y="5249863"/>
            <a:ext cx="635000" cy="31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2" name="Line 137"/>
          <p:cNvSpPr>
            <a:spLocks noChangeShapeType="1"/>
          </p:cNvSpPr>
          <p:nvPr/>
        </p:nvSpPr>
        <p:spPr bwMode="auto">
          <a:xfrm flipH="1">
            <a:off x="4297363" y="5407025"/>
            <a:ext cx="1541462" cy="31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3" name="Line 138"/>
          <p:cNvSpPr>
            <a:spLocks noChangeShapeType="1"/>
          </p:cNvSpPr>
          <p:nvPr/>
        </p:nvSpPr>
        <p:spPr bwMode="auto">
          <a:xfrm flipH="1" flipV="1">
            <a:off x="5168900" y="5143500"/>
            <a:ext cx="144463" cy="93663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Freeform 139"/>
          <p:cNvSpPr>
            <a:spLocks/>
          </p:cNvSpPr>
          <p:nvPr/>
        </p:nvSpPr>
        <p:spPr bwMode="auto">
          <a:xfrm>
            <a:off x="4310063" y="4449763"/>
            <a:ext cx="71437" cy="241300"/>
          </a:xfrm>
          <a:custGeom>
            <a:avLst/>
            <a:gdLst>
              <a:gd name="T0" fmla="*/ 0 w 31"/>
              <a:gd name="T1" fmla="*/ 0 h 91"/>
              <a:gd name="T2" fmla="*/ 71437 w 31"/>
              <a:gd name="T3" fmla="*/ 0 h 91"/>
              <a:gd name="T4" fmla="*/ 71437 w 31"/>
              <a:gd name="T5" fmla="*/ 241300 h 91"/>
              <a:gd name="T6" fmla="*/ 0 w 31"/>
              <a:gd name="T7" fmla="*/ 24130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91"/>
              <a:gd name="T14" fmla="*/ 31 w 3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91">
                <a:moveTo>
                  <a:pt x="0" y="0"/>
                </a:moveTo>
                <a:lnTo>
                  <a:pt x="31" y="0"/>
                </a:lnTo>
                <a:lnTo>
                  <a:pt x="31" y="91"/>
                </a:lnTo>
                <a:lnTo>
                  <a:pt x="0" y="9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5" name="Line 140"/>
          <p:cNvSpPr>
            <a:spLocks noChangeShapeType="1"/>
          </p:cNvSpPr>
          <p:nvPr/>
        </p:nvSpPr>
        <p:spPr bwMode="auto">
          <a:xfrm flipH="1">
            <a:off x="4370388" y="4568825"/>
            <a:ext cx="1458912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6" name="Line 141"/>
          <p:cNvSpPr>
            <a:spLocks noChangeShapeType="1"/>
          </p:cNvSpPr>
          <p:nvPr/>
        </p:nvSpPr>
        <p:spPr bwMode="auto">
          <a:xfrm flipH="1">
            <a:off x="4829175" y="4808538"/>
            <a:ext cx="100012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7" name="Line 142"/>
          <p:cNvSpPr>
            <a:spLocks noChangeShapeType="1"/>
          </p:cNvSpPr>
          <p:nvPr/>
        </p:nvSpPr>
        <p:spPr bwMode="auto">
          <a:xfrm flipH="1">
            <a:off x="5254625" y="4808538"/>
            <a:ext cx="169863" cy="2460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8" name="Line 143"/>
          <p:cNvSpPr>
            <a:spLocks noChangeShapeType="1"/>
          </p:cNvSpPr>
          <p:nvPr/>
        </p:nvSpPr>
        <p:spPr bwMode="auto">
          <a:xfrm flipH="1">
            <a:off x="5194300" y="5233988"/>
            <a:ext cx="63500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9" name="Line 144"/>
          <p:cNvSpPr>
            <a:spLocks noChangeShapeType="1"/>
          </p:cNvSpPr>
          <p:nvPr/>
        </p:nvSpPr>
        <p:spPr bwMode="auto">
          <a:xfrm flipH="1">
            <a:off x="4297363" y="5391150"/>
            <a:ext cx="1541462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0" name="Line 145"/>
          <p:cNvSpPr>
            <a:spLocks noChangeShapeType="1"/>
          </p:cNvSpPr>
          <p:nvPr/>
        </p:nvSpPr>
        <p:spPr bwMode="auto">
          <a:xfrm flipH="1" flipV="1">
            <a:off x="5194300" y="5143500"/>
            <a:ext cx="139700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1" name="Freeform 146"/>
          <p:cNvSpPr>
            <a:spLocks/>
          </p:cNvSpPr>
          <p:nvPr/>
        </p:nvSpPr>
        <p:spPr bwMode="auto">
          <a:xfrm>
            <a:off x="4310063" y="4437063"/>
            <a:ext cx="60325" cy="238125"/>
          </a:xfrm>
          <a:custGeom>
            <a:avLst/>
            <a:gdLst>
              <a:gd name="T0" fmla="*/ 0 w 26"/>
              <a:gd name="T1" fmla="*/ 0 h 90"/>
              <a:gd name="T2" fmla="*/ 60325 w 26"/>
              <a:gd name="T3" fmla="*/ 0 h 90"/>
              <a:gd name="T4" fmla="*/ 60325 w 26"/>
              <a:gd name="T5" fmla="*/ 238125 h 90"/>
              <a:gd name="T6" fmla="*/ 0 w 26"/>
              <a:gd name="T7" fmla="*/ 238125 h 90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90"/>
              <a:gd name="T14" fmla="*/ 26 w 26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90">
                <a:moveTo>
                  <a:pt x="0" y="0"/>
                </a:moveTo>
                <a:lnTo>
                  <a:pt x="26" y="0"/>
                </a:lnTo>
                <a:lnTo>
                  <a:pt x="26" y="90"/>
                </a:lnTo>
                <a:lnTo>
                  <a:pt x="0" y="9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2" name="Text Box 147"/>
          <p:cNvSpPr txBox="1">
            <a:spLocks noChangeArrowheads="1"/>
          </p:cNvSpPr>
          <p:nvPr/>
        </p:nvSpPr>
        <p:spPr bwMode="auto">
          <a:xfrm>
            <a:off x="5902325" y="5308600"/>
            <a:ext cx="4857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Central</a:t>
            </a:r>
          </a:p>
          <a:p>
            <a:r>
              <a:rPr lang="en-US" sz="900" b="1"/>
              <a:t>canal</a:t>
            </a:r>
          </a:p>
        </p:txBody>
      </p:sp>
      <p:sp>
        <p:nvSpPr>
          <p:cNvPr id="18493" name="Rectangle 148"/>
          <p:cNvSpPr>
            <a:spLocks noChangeArrowheads="1"/>
          </p:cNvSpPr>
          <p:nvPr/>
        </p:nvSpPr>
        <p:spPr bwMode="auto">
          <a:xfrm>
            <a:off x="5219700" y="6518275"/>
            <a:ext cx="6556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20  </a:t>
            </a:r>
            <a:r>
              <a:rPr lang="en-US" sz="900" b="1">
                <a:solidFill>
                  <a:srgbClr val="000000"/>
                </a:solidFill>
                <a:sym typeface="Symbol" pitchFamily="18" charset="2"/>
              </a:rPr>
              <a:t></a:t>
            </a:r>
            <a:r>
              <a:rPr lang="en-US" sz="900" b="1">
                <a:solidFill>
                  <a:srgbClr val="000000"/>
                </a:solidFill>
              </a:rPr>
              <a:t>m</a:t>
            </a:r>
            <a:endParaRPr lang="en-US" sz="900" b="1"/>
          </a:p>
        </p:txBody>
      </p:sp>
      <p:sp>
        <p:nvSpPr>
          <p:cNvPr id="18494" name="TextBox 24"/>
          <p:cNvSpPr txBox="1">
            <a:spLocks noChangeArrowheads="1"/>
          </p:cNvSpPr>
          <p:nvPr/>
        </p:nvSpPr>
        <p:spPr bwMode="auto">
          <a:xfrm>
            <a:off x="1865313" y="1376363"/>
            <a:ext cx="53863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8495" name="TextBox 24"/>
          <p:cNvSpPr txBox="1">
            <a:spLocks noChangeArrowheads="1"/>
          </p:cNvSpPr>
          <p:nvPr/>
        </p:nvSpPr>
        <p:spPr bwMode="auto">
          <a:xfrm>
            <a:off x="2170113" y="6624638"/>
            <a:ext cx="4810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a,c: © Dr. Don W. Fawcett/Visuals Unlimited; d: Visuals Unlimited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E6EA1C67-15CB-4D33-A6F1-81E651DB6C3F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957263"/>
          </a:xfrm>
        </p:spPr>
        <p:txBody>
          <a:bodyPr/>
          <a:lstStyle/>
          <a:p>
            <a:pPr eaLnBrk="1" hangingPunct="1"/>
            <a:r>
              <a:rPr lang="en-US" smtClean="0"/>
              <a:t>Compact Bone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8538"/>
            <a:ext cx="8686800" cy="565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osteon (haversian system) </a:t>
            </a:r>
            <a:r>
              <a:rPr lang="en-US" sz="1800" b="0" smtClean="0"/>
              <a:t>– the basic structural unit of compact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formed by a </a:t>
            </a:r>
            <a:r>
              <a:rPr lang="en-US" sz="1600" smtClean="0"/>
              <a:t>central canal </a:t>
            </a:r>
            <a:r>
              <a:rPr lang="en-US" sz="1600" b="0" smtClean="0"/>
              <a:t>and its </a:t>
            </a:r>
            <a:r>
              <a:rPr lang="en-US" sz="1600" smtClean="0"/>
              <a:t>concentric lamella </a:t>
            </a:r>
            <a:r>
              <a:rPr lang="en-US" sz="1600" b="0" smtClean="0"/>
              <a:t>connected to each other by </a:t>
            </a:r>
            <a:r>
              <a:rPr lang="en-US" sz="1600" smtClean="0"/>
              <a:t>canaliculi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a cylinder of tissue around a central canal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perforating (Volkmann) canals </a:t>
            </a:r>
            <a:r>
              <a:rPr lang="en-US" sz="1600" b="0" smtClean="0"/>
              <a:t>are transverse or diagonal passages along the length of the osteon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collagen fibers </a:t>
            </a:r>
            <a:r>
              <a:rPr lang="en-US" sz="1600" b="0" smtClean="0"/>
              <a:t>“corkscrew” down the matrix of the lamella giving it a helical arrangement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helices coil in one direction in one lamella and in the opposite direction in the next lamella for added strength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blood flow </a:t>
            </a:r>
            <a:r>
              <a:rPr lang="en-US" sz="1600" b="0" smtClean="0"/>
              <a:t>- skeleton receives about half a liter of blood per minute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nutrient foramina </a:t>
            </a:r>
            <a:r>
              <a:rPr lang="en-US" sz="1600" b="0" smtClean="0"/>
              <a:t>– on the surface of bone tissue that allow blood vessels and nerves to enter the 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b="0" smtClean="0"/>
              <a:t>open into the perforating canals that cross the matrix and feed into the central canals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b="0" smtClean="0"/>
              <a:t>innermost osteocytes near central canal receive nutrients and pass them along through    their gap junction to neighboring osteocytes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b="0" smtClean="0"/>
              <a:t>they also receive wastes from their neighbors and transfer them to the central canal maintaining a two-way flow of nutrients and waste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not all of the matrix is organized into osteons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circumferential lamellae - </a:t>
            </a:r>
            <a:r>
              <a:rPr lang="en-US" sz="1600" b="0" smtClean="0"/>
              <a:t>inner and outer boundaries of dense bone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b="0" smtClean="0"/>
              <a:t>– run parallel to bone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interstitial lamellae </a:t>
            </a:r>
            <a:r>
              <a:rPr lang="en-US" sz="1600" b="0" smtClean="0"/>
              <a:t>– remains of old osteons that broke down as bone grew and remodeled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5AC82DCC-6CE4-41B3-A819-9062C9FB47CB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Blood Vessels of Bone</a:t>
            </a:r>
          </a:p>
        </p:txBody>
      </p:sp>
      <p:sp>
        <p:nvSpPr>
          <p:cNvPr id="20484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5549900" y="981075"/>
            <a:ext cx="3297238" cy="5546725"/>
          </a:xfrm>
        </p:spPr>
        <p:txBody>
          <a:bodyPr/>
          <a:lstStyle/>
          <a:p>
            <a:pPr eaLnBrk="1" hangingPunct="1"/>
            <a:r>
              <a:rPr lang="en-US" sz="2400" smtClean="0"/>
              <a:t>nutrient foramina </a:t>
            </a:r>
            <a:r>
              <a:rPr lang="en-US" sz="2400" b="0" smtClean="0"/>
              <a:t>– on bone surface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/>
            <a:r>
              <a:rPr lang="en-US" sz="2400" smtClean="0"/>
              <a:t>perforating (Volkmann’s) canals </a:t>
            </a:r>
            <a:r>
              <a:rPr lang="en-US" sz="2400" b="0" smtClean="0"/>
              <a:t>– transverse or diagonal canals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central canals </a:t>
            </a:r>
            <a:r>
              <a:rPr lang="en-US" sz="2400" b="0" smtClean="0"/>
              <a:t>– vertical canals</a:t>
            </a:r>
          </a:p>
          <a:p>
            <a:pPr eaLnBrk="1" hangingPunct="1"/>
            <a:endParaRPr lang="en-US" sz="2400" b="0" smtClean="0"/>
          </a:p>
          <a:p>
            <a:pPr eaLnBrk="1" hangingPunct="1"/>
            <a:r>
              <a:rPr lang="en-US" sz="2400" b="0" smtClean="0"/>
              <a:t>circumferential lamellae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interstitial lamellae</a:t>
            </a:r>
          </a:p>
        </p:txBody>
      </p:sp>
      <p:sp>
        <p:nvSpPr>
          <p:cNvPr id="20485" name="Text Box 21"/>
          <p:cNvSpPr txBox="1">
            <a:spLocks noChangeArrowheads="1"/>
          </p:cNvSpPr>
          <p:nvPr/>
        </p:nvSpPr>
        <p:spPr bwMode="auto">
          <a:xfrm>
            <a:off x="2070100" y="6262688"/>
            <a:ext cx="1600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7.5b</a:t>
            </a:r>
          </a:p>
        </p:txBody>
      </p:sp>
      <p:pic>
        <p:nvPicPr>
          <p:cNvPr id="20486" name="Picture 9" descr="sal25693_07_05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074738"/>
            <a:ext cx="4141787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4579938" y="3519488"/>
            <a:ext cx="5143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Periosteum</a:t>
            </a:r>
            <a:endParaRPr lang="en-US" sz="800"/>
          </a:p>
        </p:txBody>
      </p:sp>
      <p:sp>
        <p:nvSpPr>
          <p:cNvPr id="20488" name="Rectangle 15"/>
          <p:cNvSpPr>
            <a:spLocks noChangeArrowheads="1"/>
          </p:cNvSpPr>
          <p:nvPr/>
        </p:nvSpPr>
        <p:spPr bwMode="auto">
          <a:xfrm>
            <a:off x="4579938" y="3324225"/>
            <a:ext cx="5175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Endosteum</a:t>
            </a:r>
            <a:endParaRPr lang="en-US" sz="800"/>
          </a:p>
        </p:txBody>
      </p:sp>
      <p:sp>
        <p:nvSpPr>
          <p:cNvPr id="20489" name="Rectangle 16"/>
          <p:cNvSpPr>
            <a:spLocks noChangeArrowheads="1"/>
          </p:cNvSpPr>
          <p:nvPr/>
        </p:nvSpPr>
        <p:spPr bwMode="auto">
          <a:xfrm>
            <a:off x="4579938" y="3709988"/>
            <a:ext cx="777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Perforating fibers</a:t>
            </a:r>
            <a:endParaRPr lang="en-US" sz="800"/>
          </a:p>
        </p:txBody>
      </p:sp>
      <p:sp>
        <p:nvSpPr>
          <p:cNvPr id="20490" name="Rectangle 17"/>
          <p:cNvSpPr>
            <a:spLocks noChangeArrowheads="1"/>
          </p:cNvSpPr>
          <p:nvPr/>
        </p:nvSpPr>
        <p:spPr bwMode="auto">
          <a:xfrm>
            <a:off x="4579938" y="3892550"/>
            <a:ext cx="773112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Perforating canal</a:t>
            </a:r>
            <a:endParaRPr lang="en-US" sz="800"/>
          </a:p>
        </p:txBody>
      </p:sp>
      <p:sp>
        <p:nvSpPr>
          <p:cNvPr id="20491" name="Rectangle 22"/>
          <p:cNvSpPr>
            <a:spLocks noChangeArrowheads="1"/>
          </p:cNvSpPr>
          <p:nvPr/>
        </p:nvSpPr>
        <p:spPr bwMode="auto">
          <a:xfrm>
            <a:off x="3316288" y="4883150"/>
            <a:ext cx="2873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Osteon</a:t>
            </a:r>
            <a:endParaRPr lang="en-US"/>
          </a:p>
        </p:txBody>
      </p:sp>
      <p:sp>
        <p:nvSpPr>
          <p:cNvPr id="20492" name="Rectangle 23"/>
          <p:cNvSpPr>
            <a:spLocks noChangeArrowheads="1"/>
          </p:cNvSpPr>
          <p:nvPr/>
        </p:nvSpPr>
        <p:spPr bwMode="auto">
          <a:xfrm>
            <a:off x="239713" y="5113338"/>
            <a:ext cx="2905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Lacuna</a:t>
            </a:r>
            <a:endParaRPr lang="en-US"/>
          </a:p>
        </p:txBody>
      </p:sp>
      <p:sp>
        <p:nvSpPr>
          <p:cNvPr id="20493" name="Rectangle 33"/>
          <p:cNvSpPr>
            <a:spLocks noChangeArrowheads="1"/>
          </p:cNvSpPr>
          <p:nvPr/>
        </p:nvSpPr>
        <p:spPr bwMode="auto">
          <a:xfrm>
            <a:off x="4891088" y="1914525"/>
            <a:ext cx="2714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Nerve</a:t>
            </a:r>
            <a:endParaRPr lang="en-US" sz="800"/>
          </a:p>
        </p:txBody>
      </p:sp>
      <p:sp>
        <p:nvSpPr>
          <p:cNvPr id="20494" name="Rectangle 34"/>
          <p:cNvSpPr>
            <a:spLocks noChangeArrowheads="1"/>
          </p:cNvSpPr>
          <p:nvPr/>
        </p:nvSpPr>
        <p:spPr bwMode="auto">
          <a:xfrm>
            <a:off x="4891088" y="2078038"/>
            <a:ext cx="5794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Blood vessel</a:t>
            </a:r>
            <a:endParaRPr lang="en-US" sz="800"/>
          </a:p>
        </p:txBody>
      </p:sp>
      <p:sp>
        <p:nvSpPr>
          <p:cNvPr id="20495" name="Rectangle 42"/>
          <p:cNvSpPr>
            <a:spLocks noChangeArrowheads="1"/>
          </p:cNvSpPr>
          <p:nvPr/>
        </p:nvSpPr>
        <p:spPr bwMode="auto">
          <a:xfrm>
            <a:off x="239713" y="6408738"/>
            <a:ext cx="1095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(b)</a:t>
            </a:r>
            <a:endParaRPr lang="en-US"/>
          </a:p>
        </p:txBody>
      </p:sp>
      <p:sp>
        <p:nvSpPr>
          <p:cNvPr id="20496" name="Rectangle 48"/>
          <p:cNvSpPr>
            <a:spLocks noChangeArrowheads="1"/>
          </p:cNvSpPr>
          <p:nvPr/>
        </p:nvSpPr>
        <p:spPr bwMode="auto">
          <a:xfrm>
            <a:off x="239713" y="3213100"/>
            <a:ext cx="5222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Spongy bone</a:t>
            </a:r>
            <a:endParaRPr lang="en-US"/>
          </a:p>
        </p:txBody>
      </p:sp>
      <p:sp>
        <p:nvSpPr>
          <p:cNvPr id="20497" name="Rectangle 49"/>
          <p:cNvSpPr>
            <a:spLocks noChangeArrowheads="1"/>
          </p:cNvSpPr>
          <p:nvPr/>
        </p:nvSpPr>
        <p:spPr bwMode="auto">
          <a:xfrm>
            <a:off x="239713" y="2395538"/>
            <a:ext cx="333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Spicules</a:t>
            </a:r>
            <a:endParaRPr lang="en-US"/>
          </a:p>
        </p:txBody>
      </p:sp>
      <p:sp>
        <p:nvSpPr>
          <p:cNvPr id="20498" name="Freeform 71"/>
          <p:cNvSpPr>
            <a:spLocks/>
          </p:cNvSpPr>
          <p:nvPr/>
        </p:nvSpPr>
        <p:spPr bwMode="auto">
          <a:xfrm>
            <a:off x="831850" y="3697288"/>
            <a:ext cx="460375" cy="128587"/>
          </a:xfrm>
          <a:custGeom>
            <a:avLst/>
            <a:gdLst>
              <a:gd name="T0" fmla="*/ 0 w 250"/>
              <a:gd name="T1" fmla="*/ 128587 h 70"/>
              <a:gd name="T2" fmla="*/ 0 w 250"/>
              <a:gd name="T3" fmla="*/ 0 h 70"/>
              <a:gd name="T4" fmla="*/ 460375 w 250"/>
              <a:gd name="T5" fmla="*/ 0 h 70"/>
              <a:gd name="T6" fmla="*/ 460375 w 250"/>
              <a:gd name="T7" fmla="*/ 128587 h 70"/>
              <a:gd name="T8" fmla="*/ 0 60000 65536"/>
              <a:gd name="T9" fmla="*/ 0 60000 65536"/>
              <a:gd name="T10" fmla="*/ 0 60000 65536"/>
              <a:gd name="T11" fmla="*/ 0 60000 65536"/>
              <a:gd name="T12" fmla="*/ 0 w 250"/>
              <a:gd name="T13" fmla="*/ 0 h 70"/>
              <a:gd name="T14" fmla="*/ 250 w 250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0" h="70">
                <a:moveTo>
                  <a:pt x="0" y="70"/>
                </a:moveTo>
                <a:lnTo>
                  <a:pt x="0" y="0"/>
                </a:lnTo>
                <a:lnTo>
                  <a:pt x="250" y="0"/>
                </a:lnTo>
                <a:lnTo>
                  <a:pt x="250" y="7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72"/>
          <p:cNvSpPr>
            <a:spLocks/>
          </p:cNvSpPr>
          <p:nvPr/>
        </p:nvSpPr>
        <p:spPr bwMode="auto">
          <a:xfrm>
            <a:off x="849313" y="3278188"/>
            <a:ext cx="225425" cy="419100"/>
          </a:xfrm>
          <a:custGeom>
            <a:avLst/>
            <a:gdLst>
              <a:gd name="T0" fmla="*/ 0 w 123"/>
              <a:gd name="T1" fmla="*/ 0 h 228"/>
              <a:gd name="T2" fmla="*/ 225425 w 123"/>
              <a:gd name="T3" fmla="*/ 0 h 228"/>
              <a:gd name="T4" fmla="*/ 225425 w 123"/>
              <a:gd name="T5" fmla="*/ 419100 h 228"/>
              <a:gd name="T6" fmla="*/ 0 60000 65536"/>
              <a:gd name="T7" fmla="*/ 0 60000 65536"/>
              <a:gd name="T8" fmla="*/ 0 60000 65536"/>
              <a:gd name="T9" fmla="*/ 0 w 123"/>
              <a:gd name="T10" fmla="*/ 0 h 228"/>
              <a:gd name="T11" fmla="*/ 123 w 123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228">
                <a:moveTo>
                  <a:pt x="0" y="0"/>
                </a:moveTo>
                <a:lnTo>
                  <a:pt x="123" y="0"/>
                </a:lnTo>
                <a:lnTo>
                  <a:pt x="123" y="22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73"/>
          <p:cNvSpPr>
            <a:spLocks noChangeShapeType="1"/>
          </p:cNvSpPr>
          <p:nvPr/>
        </p:nvSpPr>
        <p:spPr bwMode="auto">
          <a:xfrm>
            <a:off x="725488" y="3079750"/>
            <a:ext cx="638175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74"/>
          <p:cNvSpPr>
            <a:spLocks/>
          </p:cNvSpPr>
          <p:nvPr/>
        </p:nvSpPr>
        <p:spPr bwMode="auto">
          <a:xfrm>
            <a:off x="825500" y="3692525"/>
            <a:ext cx="461963" cy="127000"/>
          </a:xfrm>
          <a:custGeom>
            <a:avLst/>
            <a:gdLst>
              <a:gd name="T0" fmla="*/ 0 w 251"/>
              <a:gd name="T1" fmla="*/ 127000 h 69"/>
              <a:gd name="T2" fmla="*/ 0 w 251"/>
              <a:gd name="T3" fmla="*/ 0 h 69"/>
              <a:gd name="T4" fmla="*/ 461963 w 251"/>
              <a:gd name="T5" fmla="*/ 0 h 69"/>
              <a:gd name="T6" fmla="*/ 461963 w 251"/>
              <a:gd name="T7" fmla="*/ 12700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251"/>
              <a:gd name="T13" fmla="*/ 0 h 69"/>
              <a:gd name="T14" fmla="*/ 251 w 251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" h="69">
                <a:moveTo>
                  <a:pt x="0" y="69"/>
                </a:moveTo>
                <a:lnTo>
                  <a:pt x="0" y="0"/>
                </a:lnTo>
                <a:lnTo>
                  <a:pt x="251" y="0"/>
                </a:lnTo>
                <a:lnTo>
                  <a:pt x="251" y="69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75"/>
          <p:cNvSpPr>
            <a:spLocks/>
          </p:cNvSpPr>
          <p:nvPr/>
        </p:nvSpPr>
        <p:spPr bwMode="auto">
          <a:xfrm>
            <a:off x="841375" y="3278188"/>
            <a:ext cx="228600" cy="414337"/>
          </a:xfrm>
          <a:custGeom>
            <a:avLst/>
            <a:gdLst>
              <a:gd name="T0" fmla="*/ 0 w 124"/>
              <a:gd name="T1" fmla="*/ 0 h 225"/>
              <a:gd name="T2" fmla="*/ 228600 w 124"/>
              <a:gd name="T3" fmla="*/ 0 h 225"/>
              <a:gd name="T4" fmla="*/ 228600 w 124"/>
              <a:gd name="T5" fmla="*/ 414337 h 225"/>
              <a:gd name="T6" fmla="*/ 0 60000 65536"/>
              <a:gd name="T7" fmla="*/ 0 60000 65536"/>
              <a:gd name="T8" fmla="*/ 0 60000 65536"/>
              <a:gd name="T9" fmla="*/ 0 w 124"/>
              <a:gd name="T10" fmla="*/ 0 h 225"/>
              <a:gd name="T11" fmla="*/ 124 w 124"/>
              <a:gd name="T12" fmla="*/ 225 h 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225">
                <a:moveTo>
                  <a:pt x="0" y="0"/>
                </a:moveTo>
                <a:lnTo>
                  <a:pt x="124" y="0"/>
                </a:lnTo>
                <a:lnTo>
                  <a:pt x="124" y="225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76"/>
          <p:cNvSpPr>
            <a:spLocks noChangeShapeType="1"/>
          </p:cNvSpPr>
          <p:nvPr/>
        </p:nvSpPr>
        <p:spPr bwMode="auto">
          <a:xfrm>
            <a:off x="1149350" y="3079750"/>
            <a:ext cx="93663" cy="1412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77"/>
          <p:cNvSpPr>
            <a:spLocks noChangeShapeType="1"/>
          </p:cNvSpPr>
          <p:nvPr/>
        </p:nvSpPr>
        <p:spPr bwMode="auto">
          <a:xfrm>
            <a:off x="1139825" y="3073400"/>
            <a:ext cx="250825" cy="3683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Freeform 78"/>
          <p:cNvSpPr>
            <a:spLocks/>
          </p:cNvSpPr>
          <p:nvPr/>
        </p:nvSpPr>
        <p:spPr bwMode="auto">
          <a:xfrm>
            <a:off x="719138" y="3073400"/>
            <a:ext cx="887412" cy="174625"/>
          </a:xfrm>
          <a:custGeom>
            <a:avLst/>
            <a:gdLst>
              <a:gd name="T0" fmla="*/ 0 w 482"/>
              <a:gd name="T1" fmla="*/ 0 h 95"/>
              <a:gd name="T2" fmla="*/ 419772 w 482"/>
              <a:gd name="T3" fmla="*/ 0 h 95"/>
              <a:gd name="T4" fmla="*/ 887412 w 482"/>
              <a:gd name="T5" fmla="*/ 174625 h 95"/>
              <a:gd name="T6" fmla="*/ 0 60000 65536"/>
              <a:gd name="T7" fmla="*/ 0 60000 65536"/>
              <a:gd name="T8" fmla="*/ 0 60000 65536"/>
              <a:gd name="T9" fmla="*/ 0 w 482"/>
              <a:gd name="T10" fmla="*/ 0 h 95"/>
              <a:gd name="T11" fmla="*/ 482 w 48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2" h="95">
                <a:moveTo>
                  <a:pt x="0" y="0"/>
                </a:moveTo>
                <a:lnTo>
                  <a:pt x="228" y="0"/>
                </a:lnTo>
                <a:lnTo>
                  <a:pt x="482" y="95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79"/>
          <p:cNvSpPr>
            <a:spLocks noChangeShapeType="1"/>
          </p:cNvSpPr>
          <p:nvPr/>
        </p:nvSpPr>
        <p:spPr bwMode="auto">
          <a:xfrm>
            <a:off x="620713" y="2455863"/>
            <a:ext cx="108585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80"/>
          <p:cNvSpPr>
            <a:spLocks noChangeShapeType="1"/>
          </p:cNvSpPr>
          <p:nvPr/>
        </p:nvSpPr>
        <p:spPr bwMode="auto">
          <a:xfrm>
            <a:off x="1149350" y="2455863"/>
            <a:ext cx="358775" cy="3444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Line 81"/>
          <p:cNvSpPr>
            <a:spLocks noChangeShapeType="1"/>
          </p:cNvSpPr>
          <p:nvPr/>
        </p:nvSpPr>
        <p:spPr bwMode="auto">
          <a:xfrm>
            <a:off x="1139825" y="2447925"/>
            <a:ext cx="363538" cy="3571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82"/>
          <p:cNvSpPr>
            <a:spLocks noChangeShapeType="1"/>
          </p:cNvSpPr>
          <p:nvPr/>
        </p:nvSpPr>
        <p:spPr bwMode="auto">
          <a:xfrm>
            <a:off x="612775" y="2447925"/>
            <a:ext cx="10858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83"/>
          <p:cNvSpPr>
            <a:spLocks noChangeShapeType="1"/>
          </p:cNvSpPr>
          <p:nvPr/>
        </p:nvSpPr>
        <p:spPr bwMode="auto">
          <a:xfrm>
            <a:off x="4168775" y="1979613"/>
            <a:ext cx="717550" cy="317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84"/>
          <p:cNvSpPr>
            <a:spLocks noChangeShapeType="1"/>
          </p:cNvSpPr>
          <p:nvPr/>
        </p:nvSpPr>
        <p:spPr bwMode="auto">
          <a:xfrm>
            <a:off x="4060825" y="2139950"/>
            <a:ext cx="825500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Line 85"/>
          <p:cNvSpPr>
            <a:spLocks noChangeShapeType="1"/>
          </p:cNvSpPr>
          <p:nvPr/>
        </p:nvSpPr>
        <p:spPr bwMode="auto">
          <a:xfrm>
            <a:off x="4168775" y="1974850"/>
            <a:ext cx="7112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Line 86"/>
          <p:cNvSpPr>
            <a:spLocks noChangeShapeType="1"/>
          </p:cNvSpPr>
          <p:nvPr/>
        </p:nvSpPr>
        <p:spPr bwMode="auto">
          <a:xfrm>
            <a:off x="4057650" y="2135188"/>
            <a:ext cx="82073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Line 87"/>
          <p:cNvSpPr>
            <a:spLocks noChangeShapeType="1"/>
          </p:cNvSpPr>
          <p:nvPr/>
        </p:nvSpPr>
        <p:spPr bwMode="auto">
          <a:xfrm flipV="1">
            <a:off x="3806825" y="3790950"/>
            <a:ext cx="147638" cy="10953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88"/>
          <p:cNvSpPr>
            <a:spLocks noChangeShapeType="1"/>
          </p:cNvSpPr>
          <p:nvPr/>
        </p:nvSpPr>
        <p:spPr bwMode="auto">
          <a:xfrm flipH="1">
            <a:off x="3397250" y="3389313"/>
            <a:ext cx="1160463" cy="317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89"/>
          <p:cNvSpPr>
            <a:spLocks noChangeShapeType="1"/>
          </p:cNvSpPr>
          <p:nvPr/>
        </p:nvSpPr>
        <p:spPr bwMode="auto">
          <a:xfrm flipH="1">
            <a:off x="3973513" y="3589338"/>
            <a:ext cx="58420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90"/>
          <p:cNvSpPr>
            <a:spLocks noChangeShapeType="1"/>
          </p:cNvSpPr>
          <p:nvPr/>
        </p:nvSpPr>
        <p:spPr bwMode="auto">
          <a:xfrm flipH="1">
            <a:off x="3689350" y="3779838"/>
            <a:ext cx="868363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Freeform 91"/>
          <p:cNvSpPr>
            <a:spLocks/>
          </p:cNvSpPr>
          <p:nvPr/>
        </p:nvSpPr>
        <p:spPr bwMode="auto">
          <a:xfrm>
            <a:off x="3406775" y="3883025"/>
            <a:ext cx="1150938" cy="74613"/>
          </a:xfrm>
          <a:custGeom>
            <a:avLst/>
            <a:gdLst>
              <a:gd name="T0" fmla="*/ 1150938 w 625"/>
              <a:gd name="T1" fmla="*/ 74613 h 40"/>
              <a:gd name="T2" fmla="*/ 139954 w 625"/>
              <a:gd name="T3" fmla="*/ 74613 h 40"/>
              <a:gd name="T4" fmla="*/ 0 w 625"/>
              <a:gd name="T5" fmla="*/ 0 h 40"/>
              <a:gd name="T6" fmla="*/ 0 60000 65536"/>
              <a:gd name="T7" fmla="*/ 0 60000 65536"/>
              <a:gd name="T8" fmla="*/ 0 60000 65536"/>
              <a:gd name="T9" fmla="*/ 0 w 625"/>
              <a:gd name="T10" fmla="*/ 0 h 40"/>
              <a:gd name="T11" fmla="*/ 625 w 625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5" h="40">
                <a:moveTo>
                  <a:pt x="625" y="40"/>
                </a:moveTo>
                <a:lnTo>
                  <a:pt x="76" y="4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92"/>
          <p:cNvSpPr>
            <a:spLocks noChangeShapeType="1"/>
          </p:cNvSpPr>
          <p:nvPr/>
        </p:nvSpPr>
        <p:spPr bwMode="auto">
          <a:xfrm flipH="1">
            <a:off x="3400425" y="3394075"/>
            <a:ext cx="1158875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93"/>
          <p:cNvSpPr>
            <a:spLocks noChangeShapeType="1"/>
          </p:cNvSpPr>
          <p:nvPr/>
        </p:nvSpPr>
        <p:spPr bwMode="auto">
          <a:xfrm flipH="1">
            <a:off x="3979863" y="3592513"/>
            <a:ext cx="579437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94"/>
          <p:cNvSpPr>
            <a:spLocks noChangeShapeType="1"/>
          </p:cNvSpPr>
          <p:nvPr/>
        </p:nvSpPr>
        <p:spPr bwMode="auto">
          <a:xfrm flipH="1">
            <a:off x="3692525" y="3784600"/>
            <a:ext cx="866775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Freeform 95"/>
          <p:cNvSpPr>
            <a:spLocks/>
          </p:cNvSpPr>
          <p:nvPr/>
        </p:nvSpPr>
        <p:spPr bwMode="auto">
          <a:xfrm>
            <a:off x="3411538" y="3886200"/>
            <a:ext cx="1147762" cy="74613"/>
          </a:xfrm>
          <a:custGeom>
            <a:avLst/>
            <a:gdLst>
              <a:gd name="T0" fmla="*/ 1147762 w 624"/>
              <a:gd name="T1" fmla="*/ 74613 h 40"/>
              <a:gd name="T2" fmla="*/ 139792 w 624"/>
              <a:gd name="T3" fmla="*/ 74613 h 40"/>
              <a:gd name="T4" fmla="*/ 0 w 624"/>
              <a:gd name="T5" fmla="*/ 0 h 40"/>
              <a:gd name="T6" fmla="*/ 0 60000 65536"/>
              <a:gd name="T7" fmla="*/ 0 60000 65536"/>
              <a:gd name="T8" fmla="*/ 0 60000 65536"/>
              <a:gd name="T9" fmla="*/ 0 w 624"/>
              <a:gd name="T10" fmla="*/ 0 h 40"/>
              <a:gd name="T11" fmla="*/ 624 w 62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40">
                <a:moveTo>
                  <a:pt x="624" y="40"/>
                </a:moveTo>
                <a:lnTo>
                  <a:pt x="76" y="4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Line 96"/>
          <p:cNvSpPr>
            <a:spLocks noChangeShapeType="1"/>
          </p:cNvSpPr>
          <p:nvPr/>
        </p:nvSpPr>
        <p:spPr bwMode="auto">
          <a:xfrm flipH="1">
            <a:off x="3394075" y="3386138"/>
            <a:ext cx="1160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Line 97"/>
          <p:cNvSpPr>
            <a:spLocks noChangeShapeType="1"/>
          </p:cNvSpPr>
          <p:nvPr/>
        </p:nvSpPr>
        <p:spPr bwMode="auto">
          <a:xfrm flipH="1">
            <a:off x="3973513" y="3584575"/>
            <a:ext cx="5810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Line 98"/>
          <p:cNvSpPr>
            <a:spLocks noChangeShapeType="1"/>
          </p:cNvSpPr>
          <p:nvPr/>
        </p:nvSpPr>
        <p:spPr bwMode="auto">
          <a:xfrm flipH="1">
            <a:off x="3692525" y="3778250"/>
            <a:ext cx="8620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Freeform 99"/>
          <p:cNvSpPr>
            <a:spLocks/>
          </p:cNvSpPr>
          <p:nvPr/>
        </p:nvSpPr>
        <p:spPr bwMode="auto">
          <a:xfrm>
            <a:off x="3403600" y="3879850"/>
            <a:ext cx="1150938" cy="73025"/>
          </a:xfrm>
          <a:custGeom>
            <a:avLst/>
            <a:gdLst>
              <a:gd name="T0" fmla="*/ 1150938 w 625"/>
              <a:gd name="T1" fmla="*/ 73025 h 40"/>
              <a:gd name="T2" fmla="*/ 141796 w 625"/>
              <a:gd name="T3" fmla="*/ 73025 h 40"/>
              <a:gd name="T4" fmla="*/ 0 w 625"/>
              <a:gd name="T5" fmla="*/ 0 h 40"/>
              <a:gd name="T6" fmla="*/ 0 60000 65536"/>
              <a:gd name="T7" fmla="*/ 0 60000 65536"/>
              <a:gd name="T8" fmla="*/ 0 60000 65536"/>
              <a:gd name="T9" fmla="*/ 0 w 625"/>
              <a:gd name="T10" fmla="*/ 0 h 40"/>
              <a:gd name="T11" fmla="*/ 625 w 625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5" h="40">
                <a:moveTo>
                  <a:pt x="625" y="40"/>
                </a:moveTo>
                <a:lnTo>
                  <a:pt x="77" y="4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Line 100"/>
          <p:cNvSpPr>
            <a:spLocks noChangeShapeType="1"/>
          </p:cNvSpPr>
          <p:nvPr/>
        </p:nvSpPr>
        <p:spPr bwMode="auto">
          <a:xfrm flipV="1">
            <a:off x="3797300" y="3779838"/>
            <a:ext cx="153988" cy="1206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Line 101"/>
          <p:cNvSpPr>
            <a:spLocks noChangeShapeType="1"/>
          </p:cNvSpPr>
          <p:nvPr/>
        </p:nvSpPr>
        <p:spPr bwMode="auto">
          <a:xfrm>
            <a:off x="625475" y="5387975"/>
            <a:ext cx="571500" cy="317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Line 102"/>
          <p:cNvSpPr>
            <a:spLocks noChangeShapeType="1"/>
          </p:cNvSpPr>
          <p:nvPr/>
        </p:nvSpPr>
        <p:spPr bwMode="auto">
          <a:xfrm flipH="1">
            <a:off x="1019175" y="5211763"/>
            <a:ext cx="223838" cy="176212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Freeform 103"/>
          <p:cNvSpPr>
            <a:spLocks/>
          </p:cNvSpPr>
          <p:nvPr/>
        </p:nvSpPr>
        <p:spPr bwMode="auto">
          <a:xfrm>
            <a:off x="552450" y="4908550"/>
            <a:ext cx="458788" cy="258763"/>
          </a:xfrm>
          <a:custGeom>
            <a:avLst/>
            <a:gdLst>
              <a:gd name="T0" fmla="*/ 0 w 249"/>
              <a:gd name="T1" fmla="*/ 258763 h 141"/>
              <a:gd name="T2" fmla="*/ 267166 w 249"/>
              <a:gd name="T3" fmla="*/ 258763 h 141"/>
              <a:gd name="T4" fmla="*/ 458788 w 249"/>
              <a:gd name="T5" fmla="*/ 0 h 141"/>
              <a:gd name="T6" fmla="*/ 0 60000 65536"/>
              <a:gd name="T7" fmla="*/ 0 60000 65536"/>
              <a:gd name="T8" fmla="*/ 0 60000 65536"/>
              <a:gd name="T9" fmla="*/ 0 w 249"/>
              <a:gd name="T10" fmla="*/ 0 h 141"/>
              <a:gd name="T11" fmla="*/ 249 w 249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" h="141">
                <a:moveTo>
                  <a:pt x="0" y="141"/>
                </a:moveTo>
                <a:lnTo>
                  <a:pt x="145" y="141"/>
                </a:lnTo>
                <a:lnTo>
                  <a:pt x="249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Freeform 104"/>
          <p:cNvSpPr>
            <a:spLocks/>
          </p:cNvSpPr>
          <p:nvPr/>
        </p:nvSpPr>
        <p:spPr bwMode="auto">
          <a:xfrm>
            <a:off x="563563" y="4437063"/>
            <a:ext cx="1285875" cy="365125"/>
          </a:xfrm>
          <a:custGeom>
            <a:avLst/>
            <a:gdLst>
              <a:gd name="T0" fmla="*/ 0 w 699"/>
              <a:gd name="T1" fmla="*/ 365125 h 198"/>
              <a:gd name="T2" fmla="*/ 268580 w 699"/>
              <a:gd name="T3" fmla="*/ 365125 h 198"/>
              <a:gd name="T4" fmla="*/ 1285875 w 699"/>
              <a:gd name="T5" fmla="*/ 0 h 198"/>
              <a:gd name="T6" fmla="*/ 0 60000 65536"/>
              <a:gd name="T7" fmla="*/ 0 60000 65536"/>
              <a:gd name="T8" fmla="*/ 0 60000 65536"/>
              <a:gd name="T9" fmla="*/ 0 w 699"/>
              <a:gd name="T10" fmla="*/ 0 h 198"/>
              <a:gd name="T11" fmla="*/ 699 w 699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9" h="198">
                <a:moveTo>
                  <a:pt x="0" y="198"/>
                </a:moveTo>
                <a:lnTo>
                  <a:pt x="146" y="198"/>
                </a:lnTo>
                <a:lnTo>
                  <a:pt x="699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2" name="Freeform 105"/>
          <p:cNvSpPr>
            <a:spLocks/>
          </p:cNvSpPr>
          <p:nvPr/>
        </p:nvSpPr>
        <p:spPr bwMode="auto">
          <a:xfrm>
            <a:off x="1766888" y="4333875"/>
            <a:ext cx="173037" cy="120650"/>
          </a:xfrm>
          <a:custGeom>
            <a:avLst/>
            <a:gdLst>
              <a:gd name="T0" fmla="*/ 173037 w 94"/>
              <a:gd name="T1" fmla="*/ 24130 h 65"/>
              <a:gd name="T2" fmla="*/ 173037 w 94"/>
              <a:gd name="T3" fmla="*/ 120650 h 65"/>
              <a:gd name="T4" fmla="*/ 0 w 94"/>
              <a:gd name="T5" fmla="*/ 98376 h 65"/>
              <a:gd name="T6" fmla="*/ 0 w 94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65"/>
              <a:gd name="T14" fmla="*/ 94 w 94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65">
                <a:moveTo>
                  <a:pt x="94" y="13"/>
                </a:moveTo>
                <a:lnTo>
                  <a:pt x="94" y="65"/>
                </a:lnTo>
                <a:lnTo>
                  <a:pt x="0" y="53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Line 106"/>
          <p:cNvSpPr>
            <a:spLocks noChangeShapeType="1"/>
          </p:cNvSpPr>
          <p:nvPr/>
        </p:nvSpPr>
        <p:spPr bwMode="auto">
          <a:xfrm>
            <a:off x="620713" y="5381625"/>
            <a:ext cx="56991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4" name="Line 107"/>
          <p:cNvSpPr>
            <a:spLocks noChangeShapeType="1"/>
          </p:cNvSpPr>
          <p:nvPr/>
        </p:nvSpPr>
        <p:spPr bwMode="auto">
          <a:xfrm flipH="1">
            <a:off x="1019175" y="5207000"/>
            <a:ext cx="223838" cy="1746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5" name="Freeform 108"/>
          <p:cNvSpPr>
            <a:spLocks/>
          </p:cNvSpPr>
          <p:nvPr/>
        </p:nvSpPr>
        <p:spPr bwMode="auto">
          <a:xfrm>
            <a:off x="547688" y="4900613"/>
            <a:ext cx="457200" cy="260350"/>
          </a:xfrm>
          <a:custGeom>
            <a:avLst/>
            <a:gdLst>
              <a:gd name="T0" fmla="*/ 0 w 249"/>
              <a:gd name="T1" fmla="*/ 260350 h 141"/>
              <a:gd name="T2" fmla="*/ 264405 w 249"/>
              <a:gd name="T3" fmla="*/ 260350 h 141"/>
              <a:gd name="T4" fmla="*/ 457200 w 249"/>
              <a:gd name="T5" fmla="*/ 0 h 141"/>
              <a:gd name="T6" fmla="*/ 0 60000 65536"/>
              <a:gd name="T7" fmla="*/ 0 60000 65536"/>
              <a:gd name="T8" fmla="*/ 0 60000 65536"/>
              <a:gd name="T9" fmla="*/ 0 w 249"/>
              <a:gd name="T10" fmla="*/ 0 h 141"/>
              <a:gd name="T11" fmla="*/ 249 w 249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" h="141">
                <a:moveTo>
                  <a:pt x="0" y="141"/>
                </a:moveTo>
                <a:lnTo>
                  <a:pt x="144" y="141"/>
                </a:lnTo>
                <a:lnTo>
                  <a:pt x="249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6" name="Freeform 109"/>
          <p:cNvSpPr>
            <a:spLocks/>
          </p:cNvSpPr>
          <p:nvPr/>
        </p:nvSpPr>
        <p:spPr bwMode="auto">
          <a:xfrm>
            <a:off x="555625" y="4433888"/>
            <a:ext cx="1285875" cy="361950"/>
          </a:xfrm>
          <a:custGeom>
            <a:avLst/>
            <a:gdLst>
              <a:gd name="T0" fmla="*/ 0 w 698"/>
              <a:gd name="T1" fmla="*/ 361950 h 197"/>
              <a:gd name="T2" fmla="*/ 268965 w 698"/>
              <a:gd name="T3" fmla="*/ 361950 h 197"/>
              <a:gd name="T4" fmla="*/ 1285875 w 698"/>
              <a:gd name="T5" fmla="*/ 0 h 197"/>
              <a:gd name="T6" fmla="*/ 0 60000 65536"/>
              <a:gd name="T7" fmla="*/ 0 60000 65536"/>
              <a:gd name="T8" fmla="*/ 0 60000 65536"/>
              <a:gd name="T9" fmla="*/ 0 w 698"/>
              <a:gd name="T10" fmla="*/ 0 h 197"/>
              <a:gd name="T11" fmla="*/ 698 w 698"/>
              <a:gd name="T12" fmla="*/ 197 h 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8" h="197">
                <a:moveTo>
                  <a:pt x="0" y="197"/>
                </a:moveTo>
                <a:lnTo>
                  <a:pt x="146" y="197"/>
                </a:lnTo>
                <a:lnTo>
                  <a:pt x="698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7" name="Freeform 110"/>
          <p:cNvSpPr>
            <a:spLocks/>
          </p:cNvSpPr>
          <p:nvPr/>
        </p:nvSpPr>
        <p:spPr bwMode="auto">
          <a:xfrm>
            <a:off x="1760538" y="4329113"/>
            <a:ext cx="173037" cy="117475"/>
          </a:xfrm>
          <a:custGeom>
            <a:avLst/>
            <a:gdLst>
              <a:gd name="T0" fmla="*/ 173037 w 94"/>
              <a:gd name="T1" fmla="*/ 22027 h 64"/>
              <a:gd name="T2" fmla="*/ 173037 w 94"/>
              <a:gd name="T3" fmla="*/ 117475 h 64"/>
              <a:gd name="T4" fmla="*/ 0 w 94"/>
              <a:gd name="T5" fmla="*/ 95448 h 64"/>
              <a:gd name="T6" fmla="*/ 0 w 94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64"/>
              <a:gd name="T14" fmla="*/ 94 w 94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64">
                <a:moveTo>
                  <a:pt x="94" y="12"/>
                </a:moveTo>
                <a:lnTo>
                  <a:pt x="94" y="64"/>
                </a:lnTo>
                <a:lnTo>
                  <a:pt x="0" y="52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8" name="Line 111"/>
          <p:cNvSpPr>
            <a:spLocks noChangeShapeType="1"/>
          </p:cNvSpPr>
          <p:nvPr/>
        </p:nvSpPr>
        <p:spPr bwMode="auto">
          <a:xfrm>
            <a:off x="909638" y="6121400"/>
            <a:ext cx="741362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9" name="Line 112"/>
          <p:cNvSpPr>
            <a:spLocks noChangeShapeType="1"/>
          </p:cNvSpPr>
          <p:nvPr/>
        </p:nvSpPr>
        <p:spPr bwMode="auto">
          <a:xfrm flipH="1">
            <a:off x="1408113" y="6067425"/>
            <a:ext cx="128587" cy="5397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0" name="Line 113"/>
          <p:cNvSpPr>
            <a:spLocks noChangeShapeType="1"/>
          </p:cNvSpPr>
          <p:nvPr/>
        </p:nvSpPr>
        <p:spPr bwMode="auto">
          <a:xfrm>
            <a:off x="715963" y="5859463"/>
            <a:ext cx="852487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1" name="Line 114"/>
          <p:cNvSpPr>
            <a:spLocks noChangeShapeType="1"/>
          </p:cNvSpPr>
          <p:nvPr/>
        </p:nvSpPr>
        <p:spPr bwMode="auto">
          <a:xfrm flipH="1">
            <a:off x="1322388" y="5762625"/>
            <a:ext cx="153987" cy="9683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2" name="Line 115"/>
          <p:cNvSpPr>
            <a:spLocks noChangeShapeType="1"/>
          </p:cNvSpPr>
          <p:nvPr/>
        </p:nvSpPr>
        <p:spPr bwMode="auto">
          <a:xfrm>
            <a:off x="901700" y="6115050"/>
            <a:ext cx="747713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3" name="Line 116"/>
          <p:cNvSpPr>
            <a:spLocks noChangeShapeType="1"/>
          </p:cNvSpPr>
          <p:nvPr/>
        </p:nvSpPr>
        <p:spPr bwMode="auto">
          <a:xfrm flipH="1">
            <a:off x="1403350" y="6061075"/>
            <a:ext cx="127000" cy="539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4" name="Line 117"/>
          <p:cNvSpPr>
            <a:spLocks noChangeShapeType="1"/>
          </p:cNvSpPr>
          <p:nvPr/>
        </p:nvSpPr>
        <p:spPr bwMode="auto">
          <a:xfrm>
            <a:off x="711200" y="5853113"/>
            <a:ext cx="8540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5" name="Line 118"/>
          <p:cNvSpPr>
            <a:spLocks noChangeShapeType="1"/>
          </p:cNvSpPr>
          <p:nvPr/>
        </p:nvSpPr>
        <p:spPr bwMode="auto">
          <a:xfrm flipH="1">
            <a:off x="1316038" y="5756275"/>
            <a:ext cx="152400" cy="9683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6" name="Freeform 119"/>
          <p:cNvSpPr>
            <a:spLocks/>
          </p:cNvSpPr>
          <p:nvPr/>
        </p:nvSpPr>
        <p:spPr bwMode="auto">
          <a:xfrm>
            <a:off x="2805113" y="4616450"/>
            <a:ext cx="88900" cy="650875"/>
          </a:xfrm>
          <a:custGeom>
            <a:avLst/>
            <a:gdLst>
              <a:gd name="T0" fmla="*/ 0 w 48"/>
              <a:gd name="T1" fmla="*/ 0 h 354"/>
              <a:gd name="T2" fmla="*/ 88900 w 48"/>
              <a:gd name="T3" fmla="*/ 0 h 354"/>
              <a:gd name="T4" fmla="*/ 88900 w 48"/>
              <a:gd name="T5" fmla="*/ 650875 h 354"/>
              <a:gd name="T6" fmla="*/ 0 w 48"/>
              <a:gd name="T7" fmla="*/ 650875 h 35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54"/>
              <a:gd name="T14" fmla="*/ 48 w 48"/>
              <a:gd name="T15" fmla="*/ 354 h 3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54">
                <a:moveTo>
                  <a:pt x="0" y="0"/>
                </a:moveTo>
                <a:lnTo>
                  <a:pt x="48" y="0"/>
                </a:lnTo>
                <a:lnTo>
                  <a:pt x="48" y="354"/>
                </a:lnTo>
                <a:lnTo>
                  <a:pt x="0" y="354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7" name="Line 120"/>
          <p:cNvSpPr>
            <a:spLocks noChangeShapeType="1"/>
          </p:cNvSpPr>
          <p:nvPr/>
        </p:nvSpPr>
        <p:spPr bwMode="auto">
          <a:xfrm flipH="1">
            <a:off x="2894013" y="4946650"/>
            <a:ext cx="409575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8" name="Freeform 121"/>
          <p:cNvSpPr>
            <a:spLocks/>
          </p:cNvSpPr>
          <p:nvPr/>
        </p:nvSpPr>
        <p:spPr bwMode="auto">
          <a:xfrm>
            <a:off x="2798763" y="4610100"/>
            <a:ext cx="88900" cy="649288"/>
          </a:xfrm>
          <a:custGeom>
            <a:avLst/>
            <a:gdLst>
              <a:gd name="T0" fmla="*/ 0 w 49"/>
              <a:gd name="T1" fmla="*/ 0 h 353"/>
              <a:gd name="T2" fmla="*/ 88900 w 49"/>
              <a:gd name="T3" fmla="*/ 0 h 353"/>
              <a:gd name="T4" fmla="*/ 88900 w 49"/>
              <a:gd name="T5" fmla="*/ 649288 h 353"/>
              <a:gd name="T6" fmla="*/ 0 w 49"/>
              <a:gd name="T7" fmla="*/ 649288 h 353"/>
              <a:gd name="T8" fmla="*/ 0 60000 65536"/>
              <a:gd name="T9" fmla="*/ 0 60000 65536"/>
              <a:gd name="T10" fmla="*/ 0 60000 65536"/>
              <a:gd name="T11" fmla="*/ 0 60000 65536"/>
              <a:gd name="T12" fmla="*/ 0 w 49"/>
              <a:gd name="T13" fmla="*/ 0 h 353"/>
              <a:gd name="T14" fmla="*/ 49 w 49"/>
              <a:gd name="T15" fmla="*/ 353 h 3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" h="353">
                <a:moveTo>
                  <a:pt x="0" y="0"/>
                </a:moveTo>
                <a:lnTo>
                  <a:pt x="49" y="0"/>
                </a:lnTo>
                <a:lnTo>
                  <a:pt x="49" y="353"/>
                </a:lnTo>
                <a:lnTo>
                  <a:pt x="0" y="353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9" name="Line 122"/>
          <p:cNvSpPr>
            <a:spLocks noChangeShapeType="1"/>
          </p:cNvSpPr>
          <p:nvPr/>
        </p:nvSpPr>
        <p:spPr bwMode="auto">
          <a:xfrm flipH="1">
            <a:off x="2887663" y="4940300"/>
            <a:ext cx="4111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0" name="Text Box 141"/>
          <p:cNvSpPr txBox="1">
            <a:spLocks noChangeArrowheads="1"/>
          </p:cNvSpPr>
          <p:nvPr/>
        </p:nvSpPr>
        <p:spPr bwMode="auto">
          <a:xfrm>
            <a:off x="239713" y="4743450"/>
            <a:ext cx="377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/>
              <a:t>Central</a:t>
            </a:r>
          </a:p>
          <a:p>
            <a:r>
              <a:rPr lang="en-US" sz="700"/>
              <a:t>canal</a:t>
            </a:r>
          </a:p>
        </p:txBody>
      </p:sp>
      <p:sp>
        <p:nvSpPr>
          <p:cNvPr id="20551" name="Text Box 142"/>
          <p:cNvSpPr txBox="1">
            <a:spLocks noChangeArrowheads="1"/>
          </p:cNvSpPr>
          <p:nvPr/>
        </p:nvSpPr>
        <p:spPr bwMode="auto">
          <a:xfrm>
            <a:off x="239713" y="5332413"/>
            <a:ext cx="439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/>
              <a:t>Collagen</a:t>
            </a:r>
          </a:p>
          <a:p>
            <a:r>
              <a:rPr lang="en-US" sz="700"/>
              <a:t>fibers</a:t>
            </a:r>
          </a:p>
        </p:txBody>
      </p:sp>
      <p:sp>
        <p:nvSpPr>
          <p:cNvPr id="20552" name="Text Box 143"/>
          <p:cNvSpPr txBox="1">
            <a:spLocks noChangeArrowheads="1"/>
          </p:cNvSpPr>
          <p:nvPr/>
        </p:nvSpPr>
        <p:spPr bwMode="auto">
          <a:xfrm>
            <a:off x="239713" y="5802313"/>
            <a:ext cx="5159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/>
              <a:t>Concentric</a:t>
            </a:r>
          </a:p>
          <a:p>
            <a:r>
              <a:rPr lang="en-US" sz="700"/>
              <a:t>lamellae</a:t>
            </a:r>
          </a:p>
        </p:txBody>
      </p:sp>
      <p:sp>
        <p:nvSpPr>
          <p:cNvPr id="20553" name="Text Box 144"/>
          <p:cNvSpPr txBox="1">
            <a:spLocks noChangeArrowheads="1"/>
          </p:cNvSpPr>
          <p:nvPr/>
        </p:nvSpPr>
        <p:spPr bwMode="auto">
          <a:xfrm>
            <a:off x="239713" y="6067425"/>
            <a:ext cx="688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/>
              <a:t>Circumferential</a:t>
            </a:r>
          </a:p>
          <a:p>
            <a:r>
              <a:rPr lang="en-US" sz="700"/>
              <a:t>lamellae</a:t>
            </a:r>
          </a:p>
        </p:txBody>
      </p:sp>
      <p:sp>
        <p:nvSpPr>
          <p:cNvPr id="20554" name="Rectangle 145"/>
          <p:cNvSpPr>
            <a:spLocks noChangeArrowheads="1"/>
          </p:cNvSpPr>
          <p:nvPr/>
        </p:nvSpPr>
        <p:spPr bwMode="auto">
          <a:xfrm>
            <a:off x="239713" y="3019425"/>
            <a:ext cx="4429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Trabeculae</a:t>
            </a:r>
            <a:endParaRPr lang="en-US"/>
          </a:p>
        </p:txBody>
      </p:sp>
      <p:sp>
        <p:nvSpPr>
          <p:cNvPr id="20555" name="TextBox 24"/>
          <p:cNvSpPr txBox="1">
            <a:spLocks noChangeArrowheads="1"/>
          </p:cNvSpPr>
          <p:nvPr/>
        </p:nvSpPr>
        <p:spPr bwMode="auto">
          <a:xfrm>
            <a:off x="909638" y="930275"/>
            <a:ext cx="457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94632214-B72D-4C14-B4BB-E6D21C60590B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6512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Spongy Bone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1600200"/>
            <a:ext cx="8158163" cy="4525963"/>
          </a:xfrm>
        </p:spPr>
        <p:txBody>
          <a:bodyPr/>
          <a:lstStyle/>
          <a:p>
            <a:pPr eaLnBrk="1" hangingPunct="1"/>
            <a:r>
              <a:rPr lang="en-US" sz="2800" b="0" smtClean="0"/>
              <a:t>sponge-like appearance 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spongy  bone consists of:</a:t>
            </a:r>
          </a:p>
          <a:p>
            <a:pPr lvl="1" eaLnBrk="1" hangingPunct="1"/>
            <a:r>
              <a:rPr lang="en-US" sz="2400" b="0" smtClean="0"/>
              <a:t>slivers of bone called </a:t>
            </a:r>
            <a:r>
              <a:rPr lang="en-US" sz="2400" smtClean="0"/>
              <a:t>spicules</a:t>
            </a:r>
          </a:p>
          <a:p>
            <a:pPr lvl="1" eaLnBrk="1" hangingPunct="1"/>
            <a:r>
              <a:rPr lang="en-US" sz="2400" b="0" smtClean="0"/>
              <a:t>thin plates of bone called </a:t>
            </a:r>
            <a:r>
              <a:rPr lang="en-US" sz="2400" smtClean="0"/>
              <a:t>trabeculae</a:t>
            </a:r>
          </a:p>
          <a:p>
            <a:pPr lvl="1" eaLnBrk="1" hangingPunct="1"/>
            <a:r>
              <a:rPr lang="en-US" sz="2400" b="0" smtClean="0"/>
              <a:t>spaces filled with </a:t>
            </a:r>
            <a:r>
              <a:rPr lang="en-US" sz="2400" smtClean="0"/>
              <a:t>red bone marrow</a:t>
            </a:r>
          </a:p>
          <a:p>
            <a:pPr lvl="1" eaLnBrk="1" hangingPunct="1"/>
            <a:endParaRPr lang="en-US" sz="800" smtClean="0"/>
          </a:p>
          <a:p>
            <a:pPr eaLnBrk="1" hangingPunct="1"/>
            <a:r>
              <a:rPr lang="en-US" sz="2800" b="0" smtClean="0"/>
              <a:t>few osteons and no central canals</a:t>
            </a:r>
          </a:p>
          <a:p>
            <a:pPr lvl="1" eaLnBrk="1" hangingPunct="1"/>
            <a:r>
              <a:rPr lang="en-US" sz="2400" b="0" smtClean="0"/>
              <a:t>all osteocytes close to bone marrow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provides strength with minimal weight</a:t>
            </a:r>
          </a:p>
          <a:p>
            <a:pPr lvl="1" eaLnBrk="1" hangingPunct="1"/>
            <a:r>
              <a:rPr lang="en-US" sz="2400" b="0" smtClean="0"/>
              <a:t>trabeculae develop along bone’s </a:t>
            </a:r>
            <a:r>
              <a:rPr lang="en-US" sz="2400" smtClean="0"/>
              <a:t>lines of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E9F7FBD7-562C-4CF1-8FE7-9E3BFF5F46FF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84138"/>
            <a:ext cx="9144000" cy="769937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Design of Spongy Bone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843588" y="6105525"/>
            <a:ext cx="1444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7.6</a:t>
            </a:r>
          </a:p>
        </p:txBody>
      </p:sp>
      <p:sp>
        <p:nvSpPr>
          <p:cNvPr id="22533" name="TextBox 24"/>
          <p:cNvSpPr txBox="1">
            <a:spLocks noChangeArrowheads="1"/>
          </p:cNvSpPr>
          <p:nvPr/>
        </p:nvSpPr>
        <p:spPr bwMode="auto">
          <a:xfrm>
            <a:off x="1306513" y="1187450"/>
            <a:ext cx="6503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22534" name="Picture 9" descr="sal25693_0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63" y="1420813"/>
            <a:ext cx="433070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Freeform 10"/>
          <p:cNvSpPr>
            <a:spLocks/>
          </p:cNvSpPr>
          <p:nvPr/>
        </p:nvSpPr>
        <p:spPr bwMode="auto">
          <a:xfrm>
            <a:off x="2413000" y="1577975"/>
            <a:ext cx="3417888" cy="865188"/>
          </a:xfrm>
          <a:custGeom>
            <a:avLst/>
            <a:gdLst>
              <a:gd name="T0" fmla="*/ 3417888 w 2429"/>
              <a:gd name="T1" fmla="*/ 0 h 615"/>
              <a:gd name="T2" fmla="*/ 1305805 w 2429"/>
              <a:gd name="T3" fmla="*/ 0 h 615"/>
              <a:gd name="T4" fmla="*/ 0 w 2429"/>
              <a:gd name="T5" fmla="*/ 865188 h 615"/>
              <a:gd name="T6" fmla="*/ 0 60000 65536"/>
              <a:gd name="T7" fmla="*/ 0 60000 65536"/>
              <a:gd name="T8" fmla="*/ 0 60000 65536"/>
              <a:gd name="T9" fmla="*/ 0 w 2429"/>
              <a:gd name="T10" fmla="*/ 0 h 615"/>
              <a:gd name="T11" fmla="*/ 2429 w 2429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9" h="615">
                <a:moveTo>
                  <a:pt x="2429" y="0"/>
                </a:moveTo>
                <a:lnTo>
                  <a:pt x="928" y="0"/>
                </a:lnTo>
                <a:lnTo>
                  <a:pt x="0" y="615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5902325" y="1447800"/>
            <a:ext cx="18970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Greater trochanter</a:t>
            </a:r>
            <a:endParaRPr lang="en-US" sz="2400" b="1"/>
          </a:p>
        </p:txBody>
      </p:sp>
      <p:sp>
        <p:nvSpPr>
          <p:cNvPr id="22537" name="Freeform 12"/>
          <p:cNvSpPr>
            <a:spLocks/>
          </p:cNvSpPr>
          <p:nvPr/>
        </p:nvSpPr>
        <p:spPr bwMode="auto">
          <a:xfrm>
            <a:off x="2413000" y="1562100"/>
            <a:ext cx="3417888" cy="876300"/>
          </a:xfrm>
          <a:custGeom>
            <a:avLst/>
            <a:gdLst>
              <a:gd name="T0" fmla="*/ 3417888 w 2429"/>
              <a:gd name="T1" fmla="*/ 0 h 623"/>
              <a:gd name="T2" fmla="*/ 1305805 w 2429"/>
              <a:gd name="T3" fmla="*/ 0 h 623"/>
              <a:gd name="T4" fmla="*/ 0 w 2429"/>
              <a:gd name="T5" fmla="*/ 876300 h 623"/>
              <a:gd name="T6" fmla="*/ 0 60000 65536"/>
              <a:gd name="T7" fmla="*/ 0 60000 65536"/>
              <a:gd name="T8" fmla="*/ 0 60000 65536"/>
              <a:gd name="T9" fmla="*/ 0 w 2429"/>
              <a:gd name="T10" fmla="*/ 0 h 623"/>
              <a:gd name="T11" fmla="*/ 2429 w 2429"/>
              <a:gd name="T12" fmla="*/ 623 h 6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9" h="623">
                <a:moveTo>
                  <a:pt x="2429" y="0"/>
                </a:moveTo>
                <a:lnTo>
                  <a:pt x="928" y="0"/>
                </a:lnTo>
                <a:lnTo>
                  <a:pt x="0" y="62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 flipH="1">
            <a:off x="3597275" y="3975100"/>
            <a:ext cx="2233613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5902325" y="3846513"/>
            <a:ext cx="1498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Compact bone</a:t>
            </a:r>
            <a:endParaRPr lang="en-US" sz="2400" b="1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 flipH="1">
            <a:off x="3597275" y="3959225"/>
            <a:ext cx="22336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 flipH="1">
            <a:off x="5441950" y="2754313"/>
            <a:ext cx="388938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7"/>
          <p:cNvSpPr>
            <a:spLocks noChangeArrowheads="1"/>
          </p:cNvSpPr>
          <p:nvPr/>
        </p:nvSpPr>
        <p:spPr bwMode="auto">
          <a:xfrm>
            <a:off x="5902325" y="2632075"/>
            <a:ext cx="5270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Head</a:t>
            </a:r>
            <a:endParaRPr lang="en-US" sz="2400" b="1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 flipH="1">
            <a:off x="5441950" y="2740025"/>
            <a:ext cx="3889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9"/>
          <p:cNvSpPr>
            <a:spLocks noChangeArrowheads="1"/>
          </p:cNvSpPr>
          <p:nvPr/>
        </p:nvSpPr>
        <p:spPr bwMode="auto">
          <a:xfrm>
            <a:off x="5902325" y="4365625"/>
            <a:ext cx="15271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Lines of stress</a:t>
            </a:r>
            <a:endParaRPr lang="en-US" sz="2400" b="1"/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 flipH="1">
            <a:off x="4500563" y="3308350"/>
            <a:ext cx="13303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 flipH="1">
            <a:off x="4500563" y="3294063"/>
            <a:ext cx="13303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22"/>
          <p:cNvSpPr>
            <a:spLocks noChangeShapeType="1"/>
          </p:cNvSpPr>
          <p:nvPr/>
        </p:nvSpPr>
        <p:spPr bwMode="auto">
          <a:xfrm flipH="1">
            <a:off x="2209800" y="4503738"/>
            <a:ext cx="3621088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23"/>
          <p:cNvSpPr>
            <a:spLocks noChangeShapeType="1"/>
          </p:cNvSpPr>
          <p:nvPr/>
        </p:nvSpPr>
        <p:spPr bwMode="auto">
          <a:xfrm flipH="1">
            <a:off x="2209800" y="4489450"/>
            <a:ext cx="36210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Rectangle 24"/>
          <p:cNvSpPr>
            <a:spLocks noChangeArrowheads="1"/>
          </p:cNvSpPr>
          <p:nvPr/>
        </p:nvSpPr>
        <p:spPr bwMode="auto">
          <a:xfrm>
            <a:off x="5902325" y="5011738"/>
            <a:ext cx="17414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Shaft (diaphysis)</a:t>
            </a:r>
            <a:endParaRPr lang="en-US" sz="2400" b="1"/>
          </a:p>
        </p:txBody>
      </p:sp>
      <p:sp>
        <p:nvSpPr>
          <p:cNvPr id="22550" name="Line 25"/>
          <p:cNvSpPr>
            <a:spLocks noChangeShapeType="1"/>
          </p:cNvSpPr>
          <p:nvPr/>
        </p:nvSpPr>
        <p:spPr bwMode="auto">
          <a:xfrm flipH="1">
            <a:off x="3314700" y="5153025"/>
            <a:ext cx="2516188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Line 26"/>
          <p:cNvSpPr>
            <a:spLocks noChangeShapeType="1"/>
          </p:cNvSpPr>
          <p:nvPr/>
        </p:nvSpPr>
        <p:spPr bwMode="auto">
          <a:xfrm flipH="1">
            <a:off x="3314700" y="5137150"/>
            <a:ext cx="25161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Line 27"/>
          <p:cNvSpPr>
            <a:spLocks noChangeShapeType="1"/>
          </p:cNvSpPr>
          <p:nvPr/>
        </p:nvSpPr>
        <p:spPr bwMode="auto">
          <a:xfrm flipH="1" flipV="1">
            <a:off x="4311650" y="3065463"/>
            <a:ext cx="725488" cy="2381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Line 28"/>
          <p:cNvSpPr>
            <a:spLocks noChangeShapeType="1"/>
          </p:cNvSpPr>
          <p:nvPr/>
        </p:nvSpPr>
        <p:spPr bwMode="auto">
          <a:xfrm flipH="1" flipV="1">
            <a:off x="4314825" y="3051175"/>
            <a:ext cx="728663" cy="238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Line 29"/>
          <p:cNvSpPr>
            <a:spLocks noChangeShapeType="1"/>
          </p:cNvSpPr>
          <p:nvPr/>
        </p:nvSpPr>
        <p:spPr bwMode="auto">
          <a:xfrm flipH="1" flipV="1">
            <a:off x="3195638" y="4259263"/>
            <a:ext cx="731837" cy="2397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Line 30"/>
          <p:cNvSpPr>
            <a:spLocks noChangeShapeType="1"/>
          </p:cNvSpPr>
          <p:nvPr/>
        </p:nvSpPr>
        <p:spPr bwMode="auto">
          <a:xfrm flipH="1" flipV="1">
            <a:off x="3201988" y="4243388"/>
            <a:ext cx="728662" cy="2413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Text Box 31"/>
          <p:cNvSpPr txBox="1">
            <a:spLocks noChangeArrowheads="1"/>
          </p:cNvSpPr>
          <p:nvPr/>
        </p:nvSpPr>
        <p:spPr bwMode="auto">
          <a:xfrm>
            <a:off x="5897563" y="3181350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Trabeculae of</a:t>
            </a:r>
          </a:p>
          <a:p>
            <a:r>
              <a:rPr lang="en-US" sz="1700" b="1"/>
              <a:t>spongy bone</a:t>
            </a:r>
          </a:p>
        </p:txBody>
      </p:sp>
      <p:sp>
        <p:nvSpPr>
          <p:cNvPr id="22557" name="TextBox 24"/>
          <p:cNvSpPr txBox="1">
            <a:spLocks noChangeArrowheads="1"/>
          </p:cNvSpPr>
          <p:nvPr/>
        </p:nvSpPr>
        <p:spPr bwMode="auto">
          <a:xfrm>
            <a:off x="2425700" y="6546850"/>
            <a:ext cx="4264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© Robert Calentine/Visuals Unlimited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B39A0DEF-CF29-40DA-93F7-C85CA965D8A0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87863" cy="1143000"/>
          </a:xfrm>
        </p:spPr>
        <p:txBody>
          <a:bodyPr/>
          <a:lstStyle/>
          <a:p>
            <a:pPr eaLnBrk="1" hangingPunct="1"/>
            <a:r>
              <a:rPr lang="en-US" smtClean="0"/>
              <a:t>Bone Marrow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6388" y="647700"/>
            <a:ext cx="4773612" cy="5880100"/>
          </a:xfrm>
        </p:spPr>
        <p:txBody>
          <a:bodyPr/>
          <a:lstStyle/>
          <a:p>
            <a:pPr eaLnBrk="1" hangingPunct="1"/>
            <a:r>
              <a:rPr lang="en-US" sz="2000" smtClean="0"/>
              <a:t>bone marrow </a:t>
            </a:r>
            <a:r>
              <a:rPr lang="en-US" sz="2000" b="0" smtClean="0"/>
              <a:t>– </a:t>
            </a:r>
            <a:r>
              <a:rPr lang="en-US" sz="1800" b="0" smtClean="0"/>
              <a:t>general term for soft tissue that occupies the marrow cavity of a long bone and small spaces amid the trabeculae of spongy bone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red marrow</a:t>
            </a:r>
            <a:r>
              <a:rPr lang="en-US" sz="2000" b="0" smtClean="0"/>
              <a:t> </a:t>
            </a:r>
            <a:r>
              <a:rPr lang="en-US" sz="2000" smtClean="0"/>
              <a:t>(myeloid tissue)</a:t>
            </a:r>
          </a:p>
          <a:p>
            <a:pPr lvl="1" eaLnBrk="1" hangingPunct="1"/>
            <a:r>
              <a:rPr lang="en-US" sz="1800" b="0" smtClean="0"/>
              <a:t>in nearly every bone in a child</a:t>
            </a:r>
          </a:p>
          <a:p>
            <a:pPr lvl="1" eaLnBrk="1" hangingPunct="1"/>
            <a:r>
              <a:rPr lang="en-US" sz="2000" smtClean="0"/>
              <a:t>hemopoietic tissue </a:t>
            </a:r>
            <a:r>
              <a:rPr lang="en-US" sz="1800" b="0" smtClean="0"/>
              <a:t>- produces blood cells and is composed of multiple tissues in a delicate, but intricate arrangement that is an organ to itself</a:t>
            </a:r>
          </a:p>
          <a:p>
            <a:pPr lvl="1" eaLnBrk="1" hangingPunct="1"/>
            <a:r>
              <a:rPr lang="en-US" sz="1800" b="0" smtClean="0"/>
              <a:t>in adults, found in </a:t>
            </a:r>
            <a:r>
              <a:rPr lang="en-US" sz="1800" smtClean="0"/>
              <a:t>skull</a:t>
            </a:r>
            <a:r>
              <a:rPr lang="en-US" sz="1800" b="0" smtClean="0"/>
              <a:t>, </a:t>
            </a:r>
            <a:r>
              <a:rPr lang="en-US" sz="1800" smtClean="0"/>
              <a:t>vertebrae</a:t>
            </a:r>
            <a:r>
              <a:rPr lang="en-US" sz="1800" b="0" smtClean="0"/>
              <a:t>, </a:t>
            </a:r>
            <a:r>
              <a:rPr lang="en-US" sz="1800" smtClean="0"/>
              <a:t>ribs</a:t>
            </a:r>
            <a:r>
              <a:rPr lang="en-US" sz="1800" b="0" smtClean="0"/>
              <a:t>, </a:t>
            </a:r>
            <a:r>
              <a:rPr lang="en-US" sz="1800" smtClean="0"/>
              <a:t>sternum</a:t>
            </a:r>
            <a:r>
              <a:rPr lang="en-US" sz="1800" b="0" smtClean="0"/>
              <a:t>, part of </a:t>
            </a:r>
            <a:r>
              <a:rPr lang="en-US" sz="1800" smtClean="0"/>
              <a:t>pelvic girdle</a:t>
            </a:r>
            <a:r>
              <a:rPr lang="en-US" sz="1800" b="0" smtClean="0"/>
              <a:t>, and </a:t>
            </a:r>
            <a:r>
              <a:rPr lang="en-US" sz="1800" smtClean="0"/>
              <a:t>proximal heads of humerus and femur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yellow marrow </a:t>
            </a:r>
            <a:r>
              <a:rPr lang="en-US" sz="2000" b="0" smtClean="0"/>
              <a:t>found in adults</a:t>
            </a:r>
          </a:p>
          <a:p>
            <a:pPr lvl="1" eaLnBrk="1" hangingPunct="1"/>
            <a:r>
              <a:rPr lang="en-US" sz="1800" b="0" smtClean="0"/>
              <a:t>most red marrow turns into fatty yellow marrow</a:t>
            </a:r>
          </a:p>
          <a:p>
            <a:pPr lvl="1" eaLnBrk="1" hangingPunct="1"/>
            <a:r>
              <a:rPr lang="en-US" sz="1800" b="0" smtClean="0"/>
              <a:t>no longer produces blood</a:t>
            </a:r>
          </a:p>
        </p:txBody>
      </p:sp>
      <p:pic>
        <p:nvPicPr>
          <p:cNvPr id="23557" name="Picture 8" descr="sal25693_07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850" y="1055688"/>
            <a:ext cx="2147888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24"/>
          <p:cNvSpPr txBox="1">
            <a:spLocks noChangeArrowheads="1"/>
          </p:cNvSpPr>
          <p:nvPr/>
        </p:nvSpPr>
        <p:spPr bwMode="auto">
          <a:xfrm>
            <a:off x="77788" y="855663"/>
            <a:ext cx="3910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2552700" y="6184900"/>
            <a:ext cx="1444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A25D5189-8AFD-4903-A15E-35393D6E658E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9738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Bone as a Tissue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735138"/>
            <a:ext cx="7878762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osteology</a:t>
            </a:r>
            <a:r>
              <a:rPr lang="en-US" sz="2800" b="0" smtClean="0"/>
              <a:t> – the study of bone</a:t>
            </a:r>
          </a:p>
          <a:p>
            <a:pPr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skeletal system </a:t>
            </a:r>
            <a:r>
              <a:rPr lang="en-US" sz="2800" b="0" smtClean="0"/>
              <a:t>- composed of bones,    cartilages, and ligaments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form strong flexible framework of the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cartilage</a:t>
            </a:r>
            <a:r>
              <a:rPr lang="en-US" sz="2400" b="0" smtClean="0"/>
              <a:t> – forerunner of most bones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covers many joint surfaces of mature bone</a:t>
            </a:r>
          </a:p>
          <a:p>
            <a:pPr lvl="2"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ligaments</a:t>
            </a:r>
            <a:r>
              <a:rPr lang="en-US" sz="2800" b="0" smtClean="0"/>
              <a:t> – hold bones together at the joints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tendons</a:t>
            </a:r>
            <a:r>
              <a:rPr lang="en-US" sz="2800" b="0" smtClean="0"/>
              <a:t> – attach muscle to bone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586D7111-5736-4C63-9698-11C56FC1FA1B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Bone Development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2109788"/>
            <a:ext cx="7539037" cy="4137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ossification or osteogenesis </a:t>
            </a:r>
            <a:r>
              <a:rPr lang="en-US" b="0" smtClean="0"/>
              <a:t>– the formation of bone</a:t>
            </a:r>
          </a:p>
          <a:p>
            <a:pPr eaLnBrk="1" hangingPunct="1">
              <a:lnSpc>
                <a:spcPct val="80000"/>
              </a:lnSpc>
            </a:pPr>
            <a:endParaRPr lang="en-US" sz="1600" b="0" smtClean="0"/>
          </a:p>
          <a:p>
            <a:pPr eaLnBrk="1" hangingPunct="1">
              <a:lnSpc>
                <a:spcPct val="80000"/>
              </a:lnSpc>
            </a:pPr>
            <a:endParaRPr lang="en-US" sz="1600" b="0" smtClean="0"/>
          </a:p>
          <a:p>
            <a:pPr eaLnBrk="1" hangingPunct="1">
              <a:lnSpc>
                <a:spcPct val="80000"/>
              </a:lnSpc>
            </a:pPr>
            <a:r>
              <a:rPr lang="en-US" b="0" smtClean="0"/>
              <a:t>in the human fetus and infant, bone develops by </a:t>
            </a:r>
            <a:r>
              <a:rPr lang="en-US" smtClean="0"/>
              <a:t>two methods</a:t>
            </a:r>
            <a:r>
              <a:rPr lang="en-US" b="0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intramembranous ossification</a:t>
            </a:r>
          </a:p>
          <a:p>
            <a:pPr lvl="1" eaLnBrk="1" hangingPunct="1">
              <a:lnSpc>
                <a:spcPct val="80000"/>
              </a:lnSpc>
            </a:pPr>
            <a:endParaRPr lang="en-US" sz="800" smtClean="0"/>
          </a:p>
          <a:p>
            <a:pPr lvl="1" eaLnBrk="1" hangingPunct="1">
              <a:lnSpc>
                <a:spcPct val="80000"/>
              </a:lnSpc>
            </a:pPr>
            <a:endParaRPr lang="en-US" sz="800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endochondral ossification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3D960CEB-958E-40BC-B004-1AE87AE2EAF9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Intramembranous Ossification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96963"/>
            <a:ext cx="8534400" cy="5611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intramembranous ossification </a:t>
            </a:r>
            <a:r>
              <a:rPr lang="en-US" sz="2000" b="0" smtClean="0"/>
              <a:t>– produce the flat bones of the skull and most of the clavicle (collar bone)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these bones develop within a fibrous sheet similar to epidermis of the skin (</a:t>
            </a:r>
            <a:r>
              <a:rPr lang="en-US" sz="2000" smtClean="0"/>
              <a:t>dermal bones</a:t>
            </a:r>
            <a:r>
              <a:rPr lang="en-US" sz="2000" b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mesenchyme </a:t>
            </a:r>
            <a:r>
              <a:rPr lang="en-US" sz="1800" b="0" smtClean="0"/>
              <a:t>– embryonic connective tissue condenses into a layer of soft tissue with dense supply of blood capillaries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mesenchymal cells </a:t>
            </a:r>
            <a:r>
              <a:rPr lang="en-US" sz="1800" b="0" smtClean="0"/>
              <a:t>differentiate into </a:t>
            </a:r>
            <a:r>
              <a:rPr lang="en-US" sz="1800" smtClean="0"/>
              <a:t>osteogenic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regions of mesenchyme become a network of soft sheets – </a:t>
            </a:r>
            <a:r>
              <a:rPr lang="en-US" sz="1800" smtClean="0"/>
              <a:t>trabeculae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osteogenic cells differentiate into </a:t>
            </a:r>
            <a:r>
              <a:rPr lang="en-US" sz="1800" smtClean="0"/>
              <a:t>osteoblasts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smtClean="0"/>
              <a:t>these cells deposit organic matrix – </a:t>
            </a:r>
            <a:r>
              <a:rPr lang="en-US" sz="1600" smtClean="0"/>
              <a:t>osteoid tissue </a:t>
            </a:r>
            <a:endParaRPr lang="en-US" sz="16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as trabeculae grow thicker, </a:t>
            </a:r>
            <a:r>
              <a:rPr lang="en-US" sz="1800" smtClean="0"/>
              <a:t>calcium phosphate </a:t>
            </a:r>
            <a:r>
              <a:rPr lang="en-US" sz="1800" b="0" smtClean="0"/>
              <a:t>is deposited in the matrix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mesenchyme close to the surface of a trabecula remains uncalcified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smtClean="0"/>
              <a:t>becomes denser and more fibrous, forming </a:t>
            </a:r>
            <a:r>
              <a:rPr lang="en-US" sz="1600" smtClean="0"/>
              <a:t>periosteum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osteoblasts continue to deposit minerals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smtClean="0"/>
              <a:t>producing a honeycomb of </a:t>
            </a:r>
            <a:r>
              <a:rPr lang="en-US" sz="1600" smtClean="0"/>
              <a:t>bony trabeculae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smtClean="0"/>
              <a:t>some persist as permanent spongy bone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osteoclasts</a:t>
            </a:r>
            <a:r>
              <a:rPr lang="en-US" sz="1600" b="0" smtClean="0"/>
              <a:t> resorb and remodel others to form a marrow cavity in the middle of bone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trabeculae at the surface continue to calcify until the spaces between them are filled in, converting spongy bone to compact bone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gives rise to the sandwich-like arrangement of mature flat bone</a:t>
            </a:r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B46190AC-4FC7-4628-B480-9AB8C3DB264C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215900" y="96838"/>
            <a:ext cx="86868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Intramembranous Ossification 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60438" y="6356350"/>
            <a:ext cx="7197725" cy="47625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0" smtClean="0"/>
              <a:t>produces flat bones of skull and clavicle</a:t>
            </a:r>
          </a:p>
        </p:txBody>
      </p:sp>
      <p:sp>
        <p:nvSpPr>
          <p:cNvPr id="26629" name="TextBox 24"/>
          <p:cNvSpPr txBox="1">
            <a:spLocks noChangeArrowheads="1"/>
          </p:cNvSpPr>
          <p:nvPr/>
        </p:nvSpPr>
        <p:spPr bwMode="auto">
          <a:xfrm>
            <a:off x="2159000" y="914400"/>
            <a:ext cx="4810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26630" name="Picture 9" descr="sal25693_07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214438"/>
            <a:ext cx="7367587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3271838" y="1320800"/>
            <a:ext cx="1073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Mesenchymal cell</a:t>
            </a:r>
            <a:endParaRPr lang="en-US" sz="1800" b="1"/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3271838" y="2711450"/>
            <a:ext cx="9064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Blood capillary</a:t>
            </a:r>
            <a:endParaRPr lang="en-US" sz="1800" b="1"/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7716838" y="2584450"/>
            <a:ext cx="871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Osteoid tissue</a:t>
            </a:r>
            <a:endParaRPr lang="en-US" sz="1800" b="1"/>
          </a:p>
        </p:txBody>
      </p:sp>
      <p:sp>
        <p:nvSpPr>
          <p:cNvPr id="26634" name="Rectangle 13"/>
          <p:cNvSpPr>
            <a:spLocks noChangeArrowheads="1"/>
          </p:cNvSpPr>
          <p:nvPr/>
        </p:nvSpPr>
        <p:spPr bwMode="auto">
          <a:xfrm>
            <a:off x="7716838" y="1435100"/>
            <a:ext cx="611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Osteocyte</a:t>
            </a:r>
            <a:endParaRPr lang="en-US" sz="1800" b="1"/>
          </a:p>
        </p:txBody>
      </p:sp>
      <p:sp>
        <p:nvSpPr>
          <p:cNvPr id="26635" name="Rectangle 14"/>
          <p:cNvSpPr>
            <a:spLocks noChangeArrowheads="1"/>
          </p:cNvSpPr>
          <p:nvPr/>
        </p:nvSpPr>
        <p:spPr bwMode="auto">
          <a:xfrm>
            <a:off x="7716838" y="2327275"/>
            <a:ext cx="865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Calcified bone</a:t>
            </a:r>
            <a:endParaRPr lang="en-US" sz="1800" b="1"/>
          </a:p>
        </p:txBody>
      </p:sp>
      <p:sp>
        <p:nvSpPr>
          <p:cNvPr id="26636" name="Rectangle 15"/>
          <p:cNvSpPr>
            <a:spLocks noChangeArrowheads="1"/>
          </p:cNvSpPr>
          <p:nvPr/>
        </p:nvSpPr>
        <p:spPr bwMode="auto">
          <a:xfrm>
            <a:off x="7716838" y="1752600"/>
            <a:ext cx="723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Osteoblasts</a:t>
            </a:r>
            <a:endParaRPr lang="en-US" sz="1800" b="1"/>
          </a:p>
        </p:txBody>
      </p:sp>
      <p:sp>
        <p:nvSpPr>
          <p:cNvPr id="26637" name="Rectangle 16"/>
          <p:cNvSpPr>
            <a:spLocks noChangeArrowheads="1"/>
          </p:cNvSpPr>
          <p:nvPr/>
        </p:nvSpPr>
        <p:spPr bwMode="auto">
          <a:xfrm>
            <a:off x="7716838" y="2844800"/>
            <a:ext cx="1182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Fibrous periosteum</a:t>
            </a:r>
            <a:endParaRPr lang="en-US" sz="1800" b="1"/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3259138" y="4616450"/>
            <a:ext cx="681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Osteocytes</a:t>
            </a:r>
            <a:endParaRPr lang="en-US" sz="1800" b="1"/>
          </a:p>
        </p:txBody>
      </p:sp>
      <p:sp>
        <p:nvSpPr>
          <p:cNvPr id="26639" name="Rectangle 18"/>
          <p:cNvSpPr>
            <a:spLocks noChangeArrowheads="1"/>
          </p:cNvSpPr>
          <p:nvPr/>
        </p:nvSpPr>
        <p:spPr bwMode="auto">
          <a:xfrm>
            <a:off x="3259138" y="4359275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</a:t>
            </a:r>
            <a:endParaRPr lang="en-US" sz="1800" b="1"/>
          </a:p>
        </p:txBody>
      </p:sp>
      <p:sp>
        <p:nvSpPr>
          <p:cNvPr id="26640" name="Rectangle 19"/>
          <p:cNvSpPr>
            <a:spLocks noChangeArrowheads="1"/>
          </p:cNvSpPr>
          <p:nvPr/>
        </p:nvSpPr>
        <p:spPr bwMode="auto">
          <a:xfrm>
            <a:off x="3332163" y="4359275"/>
            <a:ext cx="5889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rabeculae</a:t>
            </a:r>
            <a:endParaRPr lang="en-US" sz="1800" b="1"/>
          </a:p>
        </p:txBody>
      </p:sp>
      <p:sp>
        <p:nvSpPr>
          <p:cNvPr id="26641" name="Rectangle 20"/>
          <p:cNvSpPr>
            <a:spLocks noChangeArrowheads="1"/>
          </p:cNvSpPr>
          <p:nvPr/>
        </p:nvSpPr>
        <p:spPr bwMode="auto">
          <a:xfrm>
            <a:off x="3259138" y="4025900"/>
            <a:ext cx="723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Osteoblasts</a:t>
            </a:r>
            <a:endParaRPr lang="en-US" sz="1800" b="1"/>
          </a:p>
        </p:txBody>
      </p:sp>
      <p:sp>
        <p:nvSpPr>
          <p:cNvPr id="26642" name="Rectangle 21"/>
          <p:cNvSpPr>
            <a:spLocks noChangeArrowheads="1"/>
          </p:cNvSpPr>
          <p:nvPr/>
        </p:nvSpPr>
        <p:spPr bwMode="auto">
          <a:xfrm>
            <a:off x="7716838" y="4346575"/>
            <a:ext cx="723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Osteoblasts</a:t>
            </a:r>
            <a:endParaRPr lang="en-US" sz="1800" b="1"/>
          </a:p>
        </p:txBody>
      </p:sp>
      <p:sp>
        <p:nvSpPr>
          <p:cNvPr id="26643" name="Rectangle 22"/>
          <p:cNvSpPr>
            <a:spLocks noChangeArrowheads="1"/>
          </p:cNvSpPr>
          <p:nvPr/>
        </p:nvSpPr>
        <p:spPr bwMode="auto">
          <a:xfrm>
            <a:off x="7716838" y="4752975"/>
            <a:ext cx="803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Spongy bone</a:t>
            </a:r>
            <a:endParaRPr lang="en-US" sz="1800" b="1"/>
          </a:p>
        </p:txBody>
      </p:sp>
      <p:sp>
        <p:nvSpPr>
          <p:cNvPr id="26644" name="Rectangle 23"/>
          <p:cNvSpPr>
            <a:spLocks noChangeArrowheads="1"/>
          </p:cNvSpPr>
          <p:nvPr/>
        </p:nvSpPr>
        <p:spPr bwMode="auto">
          <a:xfrm>
            <a:off x="7716838" y="5260975"/>
            <a:ext cx="881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Compact bone</a:t>
            </a:r>
            <a:endParaRPr lang="en-US" sz="1800" b="1"/>
          </a:p>
        </p:txBody>
      </p:sp>
      <p:sp>
        <p:nvSpPr>
          <p:cNvPr id="26645" name="Rectangle 24"/>
          <p:cNvSpPr>
            <a:spLocks noChangeArrowheads="1"/>
          </p:cNvSpPr>
          <p:nvPr/>
        </p:nvSpPr>
        <p:spPr bwMode="auto">
          <a:xfrm>
            <a:off x="3259138" y="5048250"/>
            <a:ext cx="8429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Marrow cavity</a:t>
            </a:r>
            <a:endParaRPr lang="en-US" sz="1800" b="1"/>
          </a:p>
        </p:txBody>
      </p:sp>
      <p:sp>
        <p:nvSpPr>
          <p:cNvPr id="26646" name="Rectangle 25"/>
          <p:cNvSpPr>
            <a:spLocks noChangeArrowheads="1"/>
          </p:cNvSpPr>
          <p:nvPr/>
        </p:nvSpPr>
        <p:spPr bwMode="auto">
          <a:xfrm>
            <a:off x="7716838" y="3971925"/>
            <a:ext cx="1182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Fibrous periosteum</a:t>
            </a:r>
            <a:endParaRPr lang="en-US" sz="1800" b="1"/>
          </a:p>
        </p:txBody>
      </p:sp>
      <p:sp>
        <p:nvSpPr>
          <p:cNvPr id="26647" name="Rectangle 26"/>
          <p:cNvSpPr>
            <a:spLocks noChangeArrowheads="1"/>
          </p:cNvSpPr>
          <p:nvPr/>
        </p:nvSpPr>
        <p:spPr bwMode="auto">
          <a:xfrm>
            <a:off x="4786313" y="31781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2</a:t>
            </a:r>
            <a:endParaRPr lang="en-US" sz="1800" b="1"/>
          </a:p>
        </p:txBody>
      </p:sp>
      <p:sp>
        <p:nvSpPr>
          <p:cNvPr id="26648" name="Rectangle 27"/>
          <p:cNvSpPr>
            <a:spLocks noChangeArrowheads="1"/>
          </p:cNvSpPr>
          <p:nvPr/>
        </p:nvSpPr>
        <p:spPr bwMode="auto">
          <a:xfrm>
            <a:off x="341313" y="57658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3</a:t>
            </a:r>
            <a:endParaRPr lang="en-US" sz="1800" b="1"/>
          </a:p>
        </p:txBody>
      </p:sp>
      <p:sp>
        <p:nvSpPr>
          <p:cNvPr id="26649" name="Rectangle 28"/>
          <p:cNvSpPr>
            <a:spLocks noChangeArrowheads="1"/>
          </p:cNvSpPr>
          <p:nvPr/>
        </p:nvSpPr>
        <p:spPr bwMode="auto">
          <a:xfrm>
            <a:off x="4776788" y="57658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4</a:t>
            </a:r>
            <a:endParaRPr lang="en-US" sz="1800" b="1"/>
          </a:p>
        </p:txBody>
      </p:sp>
      <p:sp>
        <p:nvSpPr>
          <p:cNvPr id="26650" name="Rectangle 29"/>
          <p:cNvSpPr>
            <a:spLocks noChangeArrowheads="1"/>
          </p:cNvSpPr>
          <p:nvPr/>
        </p:nvSpPr>
        <p:spPr bwMode="auto">
          <a:xfrm>
            <a:off x="334963" y="31813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1</a:t>
            </a:r>
            <a:endParaRPr lang="en-US" sz="1800" b="1"/>
          </a:p>
        </p:txBody>
      </p:sp>
      <p:sp>
        <p:nvSpPr>
          <p:cNvPr id="26651" name="Line 30"/>
          <p:cNvSpPr>
            <a:spLocks noChangeShapeType="1"/>
          </p:cNvSpPr>
          <p:nvPr/>
        </p:nvSpPr>
        <p:spPr bwMode="auto">
          <a:xfrm flipH="1" flipV="1">
            <a:off x="2414588" y="1400175"/>
            <a:ext cx="825500" cy="31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31"/>
          <p:cNvSpPr>
            <a:spLocks noChangeShapeType="1"/>
          </p:cNvSpPr>
          <p:nvPr/>
        </p:nvSpPr>
        <p:spPr bwMode="auto">
          <a:xfrm flipH="1">
            <a:off x="2411413" y="1390650"/>
            <a:ext cx="828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Freeform 32"/>
          <p:cNvSpPr>
            <a:spLocks/>
          </p:cNvSpPr>
          <p:nvPr/>
        </p:nvSpPr>
        <p:spPr bwMode="auto">
          <a:xfrm>
            <a:off x="2424113" y="2470150"/>
            <a:ext cx="815975" cy="327025"/>
          </a:xfrm>
          <a:custGeom>
            <a:avLst/>
            <a:gdLst>
              <a:gd name="T0" fmla="*/ 815975 w 514"/>
              <a:gd name="T1" fmla="*/ 327025 h 206"/>
              <a:gd name="T2" fmla="*/ 273050 w 514"/>
              <a:gd name="T3" fmla="*/ 327025 h 206"/>
              <a:gd name="T4" fmla="*/ 0 w 514"/>
              <a:gd name="T5" fmla="*/ 0 h 206"/>
              <a:gd name="T6" fmla="*/ 0 60000 65536"/>
              <a:gd name="T7" fmla="*/ 0 60000 65536"/>
              <a:gd name="T8" fmla="*/ 0 60000 65536"/>
              <a:gd name="T9" fmla="*/ 0 w 514"/>
              <a:gd name="T10" fmla="*/ 0 h 206"/>
              <a:gd name="T11" fmla="*/ 514 w 514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206">
                <a:moveTo>
                  <a:pt x="514" y="206"/>
                </a:moveTo>
                <a:lnTo>
                  <a:pt x="172" y="20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Freeform 33"/>
          <p:cNvSpPr>
            <a:spLocks/>
          </p:cNvSpPr>
          <p:nvPr/>
        </p:nvSpPr>
        <p:spPr bwMode="auto">
          <a:xfrm>
            <a:off x="2852738" y="1730375"/>
            <a:ext cx="95250" cy="901700"/>
          </a:xfrm>
          <a:custGeom>
            <a:avLst/>
            <a:gdLst>
              <a:gd name="T0" fmla="*/ 0 w 60"/>
              <a:gd name="T1" fmla="*/ 901700 h 568"/>
              <a:gd name="T2" fmla="*/ 95250 w 60"/>
              <a:gd name="T3" fmla="*/ 901700 h 568"/>
              <a:gd name="T4" fmla="*/ 95250 w 60"/>
              <a:gd name="T5" fmla="*/ 0 h 568"/>
              <a:gd name="T6" fmla="*/ 0 w 60"/>
              <a:gd name="T7" fmla="*/ 0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568"/>
              <a:gd name="T14" fmla="*/ 60 w 60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568">
                <a:moveTo>
                  <a:pt x="0" y="568"/>
                </a:moveTo>
                <a:lnTo>
                  <a:pt x="60" y="568"/>
                </a:lnTo>
                <a:lnTo>
                  <a:pt x="6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Freeform 34"/>
          <p:cNvSpPr>
            <a:spLocks/>
          </p:cNvSpPr>
          <p:nvPr/>
        </p:nvSpPr>
        <p:spPr bwMode="auto">
          <a:xfrm>
            <a:off x="2849563" y="1724025"/>
            <a:ext cx="95250" cy="904875"/>
          </a:xfrm>
          <a:custGeom>
            <a:avLst/>
            <a:gdLst>
              <a:gd name="T0" fmla="*/ 0 w 60"/>
              <a:gd name="T1" fmla="*/ 904875 h 570"/>
              <a:gd name="T2" fmla="*/ 95250 w 60"/>
              <a:gd name="T3" fmla="*/ 904875 h 570"/>
              <a:gd name="T4" fmla="*/ 95250 w 60"/>
              <a:gd name="T5" fmla="*/ 0 h 570"/>
              <a:gd name="T6" fmla="*/ 0 w 60"/>
              <a:gd name="T7" fmla="*/ 0 h 57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570"/>
              <a:gd name="T14" fmla="*/ 60 w 60"/>
              <a:gd name="T15" fmla="*/ 570 h 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570">
                <a:moveTo>
                  <a:pt x="0" y="570"/>
                </a:moveTo>
                <a:lnTo>
                  <a:pt x="60" y="570"/>
                </a:lnTo>
                <a:lnTo>
                  <a:pt x="6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35"/>
          <p:cNvSpPr>
            <a:spLocks noChangeShapeType="1"/>
          </p:cNvSpPr>
          <p:nvPr/>
        </p:nvSpPr>
        <p:spPr bwMode="auto">
          <a:xfrm flipH="1">
            <a:off x="2954338" y="2171700"/>
            <a:ext cx="2857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Freeform 36"/>
          <p:cNvSpPr>
            <a:spLocks/>
          </p:cNvSpPr>
          <p:nvPr/>
        </p:nvSpPr>
        <p:spPr bwMode="auto">
          <a:xfrm>
            <a:off x="2420938" y="2460625"/>
            <a:ext cx="819150" cy="327025"/>
          </a:xfrm>
          <a:custGeom>
            <a:avLst/>
            <a:gdLst>
              <a:gd name="T0" fmla="*/ 819150 w 516"/>
              <a:gd name="T1" fmla="*/ 327025 h 206"/>
              <a:gd name="T2" fmla="*/ 269875 w 516"/>
              <a:gd name="T3" fmla="*/ 327025 h 206"/>
              <a:gd name="T4" fmla="*/ 0 w 516"/>
              <a:gd name="T5" fmla="*/ 0 h 206"/>
              <a:gd name="T6" fmla="*/ 0 60000 65536"/>
              <a:gd name="T7" fmla="*/ 0 60000 65536"/>
              <a:gd name="T8" fmla="*/ 0 60000 65536"/>
              <a:gd name="T9" fmla="*/ 0 w 516"/>
              <a:gd name="T10" fmla="*/ 0 h 206"/>
              <a:gd name="T11" fmla="*/ 516 w 516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206">
                <a:moveTo>
                  <a:pt x="516" y="206"/>
                </a:moveTo>
                <a:lnTo>
                  <a:pt x="170" y="20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37"/>
          <p:cNvSpPr>
            <a:spLocks noChangeShapeType="1"/>
          </p:cNvSpPr>
          <p:nvPr/>
        </p:nvSpPr>
        <p:spPr bwMode="auto">
          <a:xfrm flipH="1">
            <a:off x="2944813" y="2162175"/>
            <a:ext cx="295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38"/>
          <p:cNvSpPr>
            <a:spLocks noChangeShapeType="1"/>
          </p:cNvSpPr>
          <p:nvPr/>
        </p:nvSpPr>
        <p:spPr bwMode="auto">
          <a:xfrm flipH="1">
            <a:off x="1976438" y="4429125"/>
            <a:ext cx="12636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39"/>
          <p:cNvSpPr>
            <a:spLocks noChangeShapeType="1"/>
          </p:cNvSpPr>
          <p:nvPr/>
        </p:nvSpPr>
        <p:spPr bwMode="auto">
          <a:xfrm flipH="1">
            <a:off x="1970088" y="4419600"/>
            <a:ext cx="1270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Line 40"/>
          <p:cNvSpPr>
            <a:spLocks noChangeShapeType="1"/>
          </p:cNvSpPr>
          <p:nvPr/>
        </p:nvSpPr>
        <p:spPr bwMode="auto">
          <a:xfrm>
            <a:off x="2424113" y="4095750"/>
            <a:ext cx="8159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Line 41"/>
          <p:cNvSpPr>
            <a:spLocks noChangeShapeType="1"/>
          </p:cNvSpPr>
          <p:nvPr/>
        </p:nvSpPr>
        <p:spPr bwMode="auto">
          <a:xfrm>
            <a:off x="2420938" y="4092575"/>
            <a:ext cx="819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Line 42"/>
          <p:cNvSpPr>
            <a:spLocks noChangeShapeType="1"/>
          </p:cNvSpPr>
          <p:nvPr/>
        </p:nvSpPr>
        <p:spPr bwMode="auto">
          <a:xfrm flipV="1">
            <a:off x="2894013" y="4095750"/>
            <a:ext cx="273050" cy="1651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Line 43"/>
          <p:cNvSpPr>
            <a:spLocks noChangeShapeType="1"/>
          </p:cNvSpPr>
          <p:nvPr/>
        </p:nvSpPr>
        <p:spPr bwMode="auto">
          <a:xfrm flipV="1">
            <a:off x="2887663" y="4092575"/>
            <a:ext cx="279400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Line 44"/>
          <p:cNvSpPr>
            <a:spLocks noChangeShapeType="1"/>
          </p:cNvSpPr>
          <p:nvPr/>
        </p:nvSpPr>
        <p:spPr bwMode="auto">
          <a:xfrm>
            <a:off x="2620963" y="4699000"/>
            <a:ext cx="6191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Line 45"/>
          <p:cNvSpPr>
            <a:spLocks noChangeShapeType="1"/>
          </p:cNvSpPr>
          <p:nvPr/>
        </p:nvSpPr>
        <p:spPr bwMode="auto">
          <a:xfrm>
            <a:off x="2617788" y="4695825"/>
            <a:ext cx="6223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Line 46"/>
          <p:cNvSpPr>
            <a:spLocks noChangeShapeType="1"/>
          </p:cNvSpPr>
          <p:nvPr/>
        </p:nvSpPr>
        <p:spPr bwMode="auto">
          <a:xfrm>
            <a:off x="2738438" y="5114925"/>
            <a:ext cx="5016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Line 47"/>
          <p:cNvSpPr>
            <a:spLocks noChangeShapeType="1"/>
          </p:cNvSpPr>
          <p:nvPr/>
        </p:nvSpPr>
        <p:spPr bwMode="auto">
          <a:xfrm>
            <a:off x="2738438" y="5111750"/>
            <a:ext cx="5016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Line 48"/>
          <p:cNvSpPr>
            <a:spLocks noChangeShapeType="1"/>
          </p:cNvSpPr>
          <p:nvPr/>
        </p:nvSpPr>
        <p:spPr bwMode="auto">
          <a:xfrm flipV="1">
            <a:off x="2846388" y="4702175"/>
            <a:ext cx="320675" cy="1841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0" name="Line 49"/>
          <p:cNvSpPr>
            <a:spLocks noChangeShapeType="1"/>
          </p:cNvSpPr>
          <p:nvPr/>
        </p:nvSpPr>
        <p:spPr bwMode="auto">
          <a:xfrm flipV="1">
            <a:off x="2843213" y="4699000"/>
            <a:ext cx="32385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Line 50"/>
          <p:cNvSpPr>
            <a:spLocks noChangeShapeType="1"/>
          </p:cNvSpPr>
          <p:nvPr/>
        </p:nvSpPr>
        <p:spPr bwMode="auto">
          <a:xfrm flipV="1">
            <a:off x="2427288" y="4425950"/>
            <a:ext cx="739775" cy="1174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Line 51"/>
          <p:cNvSpPr>
            <a:spLocks noChangeShapeType="1"/>
          </p:cNvSpPr>
          <p:nvPr/>
        </p:nvSpPr>
        <p:spPr bwMode="auto">
          <a:xfrm flipV="1">
            <a:off x="2424113" y="4422775"/>
            <a:ext cx="742950" cy="117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Freeform 52"/>
          <p:cNvSpPr>
            <a:spLocks/>
          </p:cNvSpPr>
          <p:nvPr/>
        </p:nvSpPr>
        <p:spPr bwMode="auto">
          <a:xfrm>
            <a:off x="7231063" y="4511675"/>
            <a:ext cx="98425" cy="644525"/>
          </a:xfrm>
          <a:custGeom>
            <a:avLst/>
            <a:gdLst>
              <a:gd name="T0" fmla="*/ 0 w 62"/>
              <a:gd name="T1" fmla="*/ 644525 h 406"/>
              <a:gd name="T2" fmla="*/ 98425 w 62"/>
              <a:gd name="T3" fmla="*/ 644525 h 406"/>
              <a:gd name="T4" fmla="*/ 98425 w 62"/>
              <a:gd name="T5" fmla="*/ 0 h 406"/>
              <a:gd name="T6" fmla="*/ 0 w 62"/>
              <a:gd name="T7" fmla="*/ 0 h 406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406"/>
              <a:gd name="T14" fmla="*/ 62 w 62"/>
              <a:gd name="T15" fmla="*/ 406 h 4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406">
                <a:moveTo>
                  <a:pt x="0" y="406"/>
                </a:moveTo>
                <a:lnTo>
                  <a:pt x="62" y="40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Line 53"/>
          <p:cNvSpPr>
            <a:spLocks noChangeShapeType="1"/>
          </p:cNvSpPr>
          <p:nvPr/>
        </p:nvSpPr>
        <p:spPr bwMode="auto">
          <a:xfrm>
            <a:off x="7329488" y="4832350"/>
            <a:ext cx="3683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5" name="Freeform 54"/>
          <p:cNvSpPr>
            <a:spLocks/>
          </p:cNvSpPr>
          <p:nvPr/>
        </p:nvSpPr>
        <p:spPr bwMode="auto">
          <a:xfrm>
            <a:off x="7227888" y="4508500"/>
            <a:ext cx="95250" cy="644525"/>
          </a:xfrm>
          <a:custGeom>
            <a:avLst/>
            <a:gdLst>
              <a:gd name="T0" fmla="*/ 0 w 60"/>
              <a:gd name="T1" fmla="*/ 644525 h 406"/>
              <a:gd name="T2" fmla="*/ 95250 w 60"/>
              <a:gd name="T3" fmla="*/ 644525 h 406"/>
              <a:gd name="T4" fmla="*/ 95250 w 60"/>
              <a:gd name="T5" fmla="*/ 0 h 406"/>
              <a:gd name="T6" fmla="*/ 0 w 60"/>
              <a:gd name="T7" fmla="*/ 0 h 406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406"/>
              <a:gd name="T14" fmla="*/ 60 w 60"/>
              <a:gd name="T15" fmla="*/ 406 h 4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406">
                <a:moveTo>
                  <a:pt x="0" y="406"/>
                </a:moveTo>
                <a:lnTo>
                  <a:pt x="60" y="406"/>
                </a:lnTo>
                <a:lnTo>
                  <a:pt x="6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Line 55"/>
          <p:cNvSpPr>
            <a:spLocks noChangeShapeType="1"/>
          </p:cNvSpPr>
          <p:nvPr/>
        </p:nvSpPr>
        <p:spPr bwMode="auto">
          <a:xfrm>
            <a:off x="7323138" y="4829175"/>
            <a:ext cx="3746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7" name="Line 56"/>
          <p:cNvSpPr>
            <a:spLocks noChangeShapeType="1"/>
          </p:cNvSpPr>
          <p:nvPr/>
        </p:nvSpPr>
        <p:spPr bwMode="auto">
          <a:xfrm>
            <a:off x="7319963" y="5340350"/>
            <a:ext cx="3778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8" name="Line 57"/>
          <p:cNvSpPr>
            <a:spLocks noChangeShapeType="1"/>
          </p:cNvSpPr>
          <p:nvPr/>
        </p:nvSpPr>
        <p:spPr bwMode="auto">
          <a:xfrm>
            <a:off x="7316788" y="5337175"/>
            <a:ext cx="381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9" name="Line 58"/>
          <p:cNvSpPr>
            <a:spLocks noChangeShapeType="1"/>
          </p:cNvSpPr>
          <p:nvPr/>
        </p:nvSpPr>
        <p:spPr bwMode="auto">
          <a:xfrm>
            <a:off x="7285038" y="4051300"/>
            <a:ext cx="158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0" name="Line 59"/>
          <p:cNvSpPr>
            <a:spLocks noChangeShapeType="1"/>
          </p:cNvSpPr>
          <p:nvPr/>
        </p:nvSpPr>
        <p:spPr bwMode="auto">
          <a:xfrm>
            <a:off x="7281863" y="4048125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1" name="Line 60"/>
          <p:cNvSpPr>
            <a:spLocks noChangeShapeType="1"/>
          </p:cNvSpPr>
          <p:nvPr/>
        </p:nvSpPr>
        <p:spPr bwMode="auto">
          <a:xfrm>
            <a:off x="7246938" y="4149725"/>
            <a:ext cx="352425" cy="2730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2" name="Line 61"/>
          <p:cNvSpPr>
            <a:spLocks noChangeShapeType="1"/>
          </p:cNvSpPr>
          <p:nvPr/>
        </p:nvSpPr>
        <p:spPr bwMode="auto">
          <a:xfrm>
            <a:off x="7085013" y="4159250"/>
            <a:ext cx="514350" cy="2635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3" name="Line 62"/>
          <p:cNvSpPr>
            <a:spLocks noChangeShapeType="1"/>
          </p:cNvSpPr>
          <p:nvPr/>
        </p:nvSpPr>
        <p:spPr bwMode="auto">
          <a:xfrm>
            <a:off x="7246938" y="4143375"/>
            <a:ext cx="349250" cy="273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4" name="Freeform 63"/>
          <p:cNvSpPr>
            <a:spLocks/>
          </p:cNvSpPr>
          <p:nvPr/>
        </p:nvSpPr>
        <p:spPr bwMode="auto">
          <a:xfrm>
            <a:off x="7081838" y="4152900"/>
            <a:ext cx="615950" cy="263525"/>
          </a:xfrm>
          <a:custGeom>
            <a:avLst/>
            <a:gdLst>
              <a:gd name="T0" fmla="*/ 0 w 388"/>
              <a:gd name="T1" fmla="*/ 0 h 166"/>
              <a:gd name="T2" fmla="*/ 514350 w 388"/>
              <a:gd name="T3" fmla="*/ 263525 h 166"/>
              <a:gd name="T4" fmla="*/ 615950 w 388"/>
              <a:gd name="T5" fmla="*/ 263525 h 166"/>
              <a:gd name="T6" fmla="*/ 0 60000 65536"/>
              <a:gd name="T7" fmla="*/ 0 60000 65536"/>
              <a:gd name="T8" fmla="*/ 0 60000 65536"/>
              <a:gd name="T9" fmla="*/ 0 w 388"/>
              <a:gd name="T10" fmla="*/ 0 h 166"/>
              <a:gd name="T11" fmla="*/ 388 w 388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" h="166">
                <a:moveTo>
                  <a:pt x="0" y="0"/>
                </a:moveTo>
                <a:lnTo>
                  <a:pt x="324" y="166"/>
                </a:lnTo>
                <a:lnTo>
                  <a:pt x="388" y="1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5" name="Freeform 64"/>
          <p:cNvSpPr>
            <a:spLocks/>
          </p:cNvSpPr>
          <p:nvPr/>
        </p:nvSpPr>
        <p:spPr bwMode="auto">
          <a:xfrm>
            <a:off x="5891213" y="1514475"/>
            <a:ext cx="1800225" cy="431800"/>
          </a:xfrm>
          <a:custGeom>
            <a:avLst/>
            <a:gdLst>
              <a:gd name="T0" fmla="*/ 0 w 1134"/>
              <a:gd name="T1" fmla="*/ 431800 h 272"/>
              <a:gd name="T2" fmla="*/ 771525 w 1134"/>
              <a:gd name="T3" fmla="*/ 0 h 272"/>
              <a:gd name="T4" fmla="*/ 1800225 w 1134"/>
              <a:gd name="T5" fmla="*/ 0 h 272"/>
              <a:gd name="T6" fmla="*/ 0 60000 65536"/>
              <a:gd name="T7" fmla="*/ 0 60000 65536"/>
              <a:gd name="T8" fmla="*/ 0 60000 65536"/>
              <a:gd name="T9" fmla="*/ 0 w 1134"/>
              <a:gd name="T10" fmla="*/ 0 h 272"/>
              <a:gd name="T11" fmla="*/ 1134 w 1134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272">
                <a:moveTo>
                  <a:pt x="0" y="272"/>
                </a:moveTo>
                <a:lnTo>
                  <a:pt x="486" y="0"/>
                </a:lnTo>
                <a:lnTo>
                  <a:pt x="1134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6" name="Line 65"/>
          <p:cNvSpPr>
            <a:spLocks noChangeShapeType="1"/>
          </p:cNvSpPr>
          <p:nvPr/>
        </p:nvSpPr>
        <p:spPr bwMode="auto">
          <a:xfrm>
            <a:off x="6665913" y="1514475"/>
            <a:ext cx="10255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7" name="Line 66"/>
          <p:cNvSpPr>
            <a:spLocks noChangeShapeType="1"/>
          </p:cNvSpPr>
          <p:nvPr/>
        </p:nvSpPr>
        <p:spPr bwMode="auto">
          <a:xfrm>
            <a:off x="6656388" y="2143125"/>
            <a:ext cx="10255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8" name="Freeform 67"/>
          <p:cNvSpPr>
            <a:spLocks/>
          </p:cNvSpPr>
          <p:nvPr/>
        </p:nvSpPr>
        <p:spPr bwMode="auto">
          <a:xfrm>
            <a:off x="5888038" y="1508125"/>
            <a:ext cx="1803400" cy="434975"/>
          </a:xfrm>
          <a:custGeom>
            <a:avLst/>
            <a:gdLst>
              <a:gd name="T0" fmla="*/ 0 w 1136"/>
              <a:gd name="T1" fmla="*/ 434975 h 274"/>
              <a:gd name="T2" fmla="*/ 771525 w 1136"/>
              <a:gd name="T3" fmla="*/ 0 h 274"/>
              <a:gd name="T4" fmla="*/ 1803400 w 1136"/>
              <a:gd name="T5" fmla="*/ 0 h 274"/>
              <a:gd name="T6" fmla="*/ 0 60000 65536"/>
              <a:gd name="T7" fmla="*/ 0 60000 65536"/>
              <a:gd name="T8" fmla="*/ 0 60000 65536"/>
              <a:gd name="T9" fmla="*/ 0 w 1136"/>
              <a:gd name="T10" fmla="*/ 0 h 274"/>
              <a:gd name="T11" fmla="*/ 1136 w 1136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6" h="274">
                <a:moveTo>
                  <a:pt x="0" y="274"/>
                </a:moveTo>
                <a:lnTo>
                  <a:pt x="486" y="0"/>
                </a:lnTo>
                <a:lnTo>
                  <a:pt x="113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9" name="Freeform 68"/>
          <p:cNvSpPr>
            <a:spLocks/>
          </p:cNvSpPr>
          <p:nvPr/>
        </p:nvSpPr>
        <p:spPr bwMode="auto">
          <a:xfrm>
            <a:off x="6580188" y="1873250"/>
            <a:ext cx="73025" cy="520700"/>
          </a:xfrm>
          <a:custGeom>
            <a:avLst/>
            <a:gdLst>
              <a:gd name="T0" fmla="*/ 0 w 46"/>
              <a:gd name="T1" fmla="*/ 520700 h 328"/>
              <a:gd name="T2" fmla="*/ 73025 w 46"/>
              <a:gd name="T3" fmla="*/ 520700 h 328"/>
              <a:gd name="T4" fmla="*/ 73025 w 46"/>
              <a:gd name="T5" fmla="*/ 0 h 328"/>
              <a:gd name="T6" fmla="*/ 0 w 46"/>
              <a:gd name="T7" fmla="*/ 0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328"/>
              <a:gd name="T14" fmla="*/ 46 w 46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328">
                <a:moveTo>
                  <a:pt x="0" y="328"/>
                </a:moveTo>
                <a:lnTo>
                  <a:pt x="46" y="328"/>
                </a:lnTo>
                <a:lnTo>
                  <a:pt x="46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0" name="Line 69"/>
          <p:cNvSpPr>
            <a:spLocks noChangeShapeType="1"/>
          </p:cNvSpPr>
          <p:nvPr/>
        </p:nvSpPr>
        <p:spPr bwMode="auto">
          <a:xfrm>
            <a:off x="6827838" y="2397125"/>
            <a:ext cx="8636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1" name="Line 70"/>
          <p:cNvSpPr>
            <a:spLocks noChangeShapeType="1"/>
          </p:cNvSpPr>
          <p:nvPr/>
        </p:nvSpPr>
        <p:spPr bwMode="auto">
          <a:xfrm>
            <a:off x="6827838" y="2397125"/>
            <a:ext cx="8636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2" name="Line 71"/>
          <p:cNvSpPr>
            <a:spLocks noChangeShapeType="1"/>
          </p:cNvSpPr>
          <p:nvPr/>
        </p:nvSpPr>
        <p:spPr bwMode="auto">
          <a:xfrm>
            <a:off x="7450138" y="2917825"/>
            <a:ext cx="2413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3" name="Line 72"/>
          <p:cNvSpPr>
            <a:spLocks noChangeShapeType="1"/>
          </p:cNvSpPr>
          <p:nvPr/>
        </p:nvSpPr>
        <p:spPr bwMode="auto">
          <a:xfrm flipH="1">
            <a:off x="7015163" y="1825625"/>
            <a:ext cx="6064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4" name="Line 73"/>
          <p:cNvSpPr>
            <a:spLocks noChangeShapeType="1"/>
          </p:cNvSpPr>
          <p:nvPr/>
        </p:nvSpPr>
        <p:spPr bwMode="auto">
          <a:xfrm flipH="1">
            <a:off x="7085013" y="1825625"/>
            <a:ext cx="415925" cy="1905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5" name="Line 74"/>
          <p:cNvSpPr>
            <a:spLocks noChangeShapeType="1"/>
          </p:cNvSpPr>
          <p:nvPr/>
        </p:nvSpPr>
        <p:spPr bwMode="auto">
          <a:xfrm flipH="1">
            <a:off x="7085013" y="1822450"/>
            <a:ext cx="41592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6" name="Freeform 75"/>
          <p:cNvSpPr>
            <a:spLocks/>
          </p:cNvSpPr>
          <p:nvPr/>
        </p:nvSpPr>
        <p:spPr bwMode="auto">
          <a:xfrm>
            <a:off x="7015163" y="1822450"/>
            <a:ext cx="676275" cy="1588"/>
          </a:xfrm>
          <a:custGeom>
            <a:avLst/>
            <a:gdLst>
              <a:gd name="T0" fmla="*/ 0 w 426"/>
              <a:gd name="T1" fmla="*/ 0 h 1588"/>
              <a:gd name="T2" fmla="*/ 606425 w 426"/>
              <a:gd name="T3" fmla="*/ 0 h 1588"/>
              <a:gd name="T4" fmla="*/ 676275 w 426"/>
              <a:gd name="T5" fmla="*/ 0 h 1588"/>
              <a:gd name="T6" fmla="*/ 0 60000 65536"/>
              <a:gd name="T7" fmla="*/ 0 60000 65536"/>
              <a:gd name="T8" fmla="*/ 0 60000 65536"/>
              <a:gd name="T9" fmla="*/ 0 w 426"/>
              <a:gd name="T10" fmla="*/ 0 h 1588"/>
              <a:gd name="T11" fmla="*/ 426 w 42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6" h="1588">
                <a:moveTo>
                  <a:pt x="0" y="0"/>
                </a:moveTo>
                <a:lnTo>
                  <a:pt x="382" y="0"/>
                </a:lnTo>
                <a:lnTo>
                  <a:pt x="42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7" name="Line 76"/>
          <p:cNvSpPr>
            <a:spLocks noChangeShapeType="1"/>
          </p:cNvSpPr>
          <p:nvPr/>
        </p:nvSpPr>
        <p:spPr bwMode="auto">
          <a:xfrm flipH="1">
            <a:off x="7259638" y="2660650"/>
            <a:ext cx="3619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8" name="Line 77"/>
          <p:cNvSpPr>
            <a:spLocks noChangeShapeType="1"/>
          </p:cNvSpPr>
          <p:nvPr/>
        </p:nvSpPr>
        <p:spPr bwMode="auto">
          <a:xfrm flipH="1" flipV="1">
            <a:off x="7412038" y="2559050"/>
            <a:ext cx="88900" cy="1016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9" name="Line 78"/>
          <p:cNvSpPr>
            <a:spLocks noChangeShapeType="1"/>
          </p:cNvSpPr>
          <p:nvPr/>
        </p:nvSpPr>
        <p:spPr bwMode="auto">
          <a:xfrm flipH="1" flipV="1">
            <a:off x="7412038" y="2555875"/>
            <a:ext cx="88900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0" name="Freeform 79"/>
          <p:cNvSpPr>
            <a:spLocks/>
          </p:cNvSpPr>
          <p:nvPr/>
        </p:nvSpPr>
        <p:spPr bwMode="auto">
          <a:xfrm>
            <a:off x="7259638" y="2657475"/>
            <a:ext cx="431800" cy="1588"/>
          </a:xfrm>
          <a:custGeom>
            <a:avLst/>
            <a:gdLst>
              <a:gd name="T0" fmla="*/ 0 w 272"/>
              <a:gd name="T1" fmla="*/ 0 h 1588"/>
              <a:gd name="T2" fmla="*/ 361950 w 272"/>
              <a:gd name="T3" fmla="*/ 0 h 1588"/>
              <a:gd name="T4" fmla="*/ 431800 w 272"/>
              <a:gd name="T5" fmla="*/ 0 h 1588"/>
              <a:gd name="T6" fmla="*/ 0 60000 65536"/>
              <a:gd name="T7" fmla="*/ 0 60000 65536"/>
              <a:gd name="T8" fmla="*/ 0 60000 65536"/>
              <a:gd name="T9" fmla="*/ 0 w 272"/>
              <a:gd name="T10" fmla="*/ 0 h 1588"/>
              <a:gd name="T11" fmla="*/ 272 w 2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588">
                <a:moveTo>
                  <a:pt x="0" y="0"/>
                </a:moveTo>
                <a:lnTo>
                  <a:pt x="228" y="0"/>
                </a:lnTo>
                <a:lnTo>
                  <a:pt x="27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1" name="Freeform 80"/>
          <p:cNvSpPr>
            <a:spLocks/>
          </p:cNvSpPr>
          <p:nvPr/>
        </p:nvSpPr>
        <p:spPr bwMode="auto">
          <a:xfrm>
            <a:off x="6577013" y="1870075"/>
            <a:ext cx="73025" cy="520700"/>
          </a:xfrm>
          <a:custGeom>
            <a:avLst/>
            <a:gdLst>
              <a:gd name="T0" fmla="*/ 0 w 46"/>
              <a:gd name="T1" fmla="*/ 520700 h 328"/>
              <a:gd name="T2" fmla="*/ 73025 w 46"/>
              <a:gd name="T3" fmla="*/ 520700 h 328"/>
              <a:gd name="T4" fmla="*/ 73025 w 46"/>
              <a:gd name="T5" fmla="*/ 0 h 328"/>
              <a:gd name="T6" fmla="*/ 0 w 46"/>
              <a:gd name="T7" fmla="*/ 0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328"/>
              <a:gd name="T14" fmla="*/ 46 w 46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328">
                <a:moveTo>
                  <a:pt x="0" y="328"/>
                </a:moveTo>
                <a:lnTo>
                  <a:pt x="46" y="328"/>
                </a:lnTo>
                <a:lnTo>
                  <a:pt x="4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2" name="Line 81"/>
          <p:cNvSpPr>
            <a:spLocks noChangeShapeType="1"/>
          </p:cNvSpPr>
          <p:nvPr/>
        </p:nvSpPr>
        <p:spPr bwMode="auto">
          <a:xfrm>
            <a:off x="6650038" y="2139950"/>
            <a:ext cx="1041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3" name="Line 82"/>
          <p:cNvSpPr>
            <a:spLocks noChangeShapeType="1"/>
          </p:cNvSpPr>
          <p:nvPr/>
        </p:nvSpPr>
        <p:spPr bwMode="auto">
          <a:xfrm>
            <a:off x="6827838" y="2397125"/>
            <a:ext cx="8636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4" name="Line 83"/>
          <p:cNvSpPr>
            <a:spLocks noChangeShapeType="1"/>
          </p:cNvSpPr>
          <p:nvPr/>
        </p:nvSpPr>
        <p:spPr bwMode="auto">
          <a:xfrm>
            <a:off x="6824663" y="2393950"/>
            <a:ext cx="8667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5" name="Line 84"/>
          <p:cNvSpPr>
            <a:spLocks noChangeShapeType="1"/>
          </p:cNvSpPr>
          <p:nvPr/>
        </p:nvSpPr>
        <p:spPr bwMode="auto">
          <a:xfrm>
            <a:off x="7440613" y="2914650"/>
            <a:ext cx="158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6" name="Line 85"/>
          <p:cNvSpPr>
            <a:spLocks noChangeShapeType="1"/>
          </p:cNvSpPr>
          <p:nvPr/>
        </p:nvSpPr>
        <p:spPr bwMode="auto">
          <a:xfrm>
            <a:off x="7440613" y="2911475"/>
            <a:ext cx="2508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7" name="Text Box 86"/>
          <p:cNvSpPr txBox="1">
            <a:spLocks noChangeArrowheads="1"/>
          </p:cNvSpPr>
          <p:nvPr/>
        </p:nvSpPr>
        <p:spPr bwMode="auto">
          <a:xfrm>
            <a:off x="3276600" y="2095500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Sheet of condensing</a:t>
            </a:r>
          </a:p>
          <a:p>
            <a:r>
              <a:rPr lang="en-US" sz="1000" b="1"/>
              <a:t>mesenchyme</a:t>
            </a:r>
          </a:p>
        </p:txBody>
      </p:sp>
      <p:sp>
        <p:nvSpPr>
          <p:cNvPr id="26708" name="Text Box 87"/>
          <p:cNvSpPr txBox="1">
            <a:spLocks noChangeArrowheads="1"/>
          </p:cNvSpPr>
          <p:nvPr/>
        </p:nvSpPr>
        <p:spPr bwMode="auto">
          <a:xfrm>
            <a:off x="501650" y="3181350"/>
            <a:ext cx="283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Condensation of mesenchyme into soft sheet</a:t>
            </a:r>
          </a:p>
          <a:p>
            <a:r>
              <a:rPr lang="en-US" sz="1000" b="1"/>
              <a:t>permeated with blood capillaries</a:t>
            </a:r>
          </a:p>
        </p:txBody>
      </p:sp>
      <p:sp>
        <p:nvSpPr>
          <p:cNvPr id="26709" name="Text Box 88"/>
          <p:cNvSpPr txBox="1">
            <a:spLocks noChangeArrowheads="1"/>
          </p:cNvSpPr>
          <p:nvPr/>
        </p:nvSpPr>
        <p:spPr bwMode="auto">
          <a:xfrm>
            <a:off x="495300" y="5765800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Honeycomb of bony trabeculae formed by</a:t>
            </a:r>
          </a:p>
          <a:p>
            <a:r>
              <a:rPr lang="en-US" sz="1000" b="1"/>
              <a:t>continued mineral deposition; creation of</a:t>
            </a:r>
          </a:p>
          <a:p>
            <a:r>
              <a:rPr lang="en-US" sz="1000" b="1"/>
              <a:t>spongy bone</a:t>
            </a:r>
          </a:p>
        </p:txBody>
      </p:sp>
      <p:sp>
        <p:nvSpPr>
          <p:cNvPr id="26710" name="Text Box 89"/>
          <p:cNvSpPr txBox="1">
            <a:spLocks noChangeArrowheads="1"/>
          </p:cNvSpPr>
          <p:nvPr/>
        </p:nvSpPr>
        <p:spPr bwMode="auto">
          <a:xfrm>
            <a:off x="7721600" y="2070100"/>
            <a:ext cx="688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Trabecula</a:t>
            </a:r>
          </a:p>
        </p:txBody>
      </p:sp>
      <p:sp>
        <p:nvSpPr>
          <p:cNvPr id="26711" name="Text Box 90"/>
          <p:cNvSpPr txBox="1">
            <a:spLocks noChangeArrowheads="1"/>
          </p:cNvSpPr>
          <p:nvPr/>
        </p:nvSpPr>
        <p:spPr bwMode="auto">
          <a:xfrm>
            <a:off x="4927600" y="3181350"/>
            <a:ext cx="280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Deposition of osteoid tissue by osteoblasts</a:t>
            </a:r>
          </a:p>
          <a:p>
            <a:r>
              <a:rPr lang="en-US" sz="1000" b="1"/>
              <a:t>on mesenchymal surface; entrapment of first</a:t>
            </a:r>
          </a:p>
          <a:p>
            <a:r>
              <a:rPr lang="en-US" sz="1000" b="1"/>
              <a:t>osteocytes; formation of periosteum</a:t>
            </a:r>
          </a:p>
        </p:txBody>
      </p:sp>
      <p:sp>
        <p:nvSpPr>
          <p:cNvPr id="26712" name="Text Box 91"/>
          <p:cNvSpPr txBox="1">
            <a:spLocks noChangeArrowheads="1"/>
          </p:cNvSpPr>
          <p:nvPr/>
        </p:nvSpPr>
        <p:spPr bwMode="auto">
          <a:xfrm>
            <a:off x="4927600" y="5765800"/>
            <a:ext cx="295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Surface bone filled in by bone deposition,</a:t>
            </a:r>
          </a:p>
          <a:p>
            <a:r>
              <a:rPr lang="en-US" sz="1000" b="1"/>
              <a:t>converting spongy bone to compact bone.</a:t>
            </a:r>
          </a:p>
          <a:p>
            <a:r>
              <a:rPr lang="en-US" sz="1000" b="1"/>
              <a:t>Persistence of spongy bone in the middle layer.</a:t>
            </a:r>
          </a:p>
        </p:txBody>
      </p:sp>
      <p:sp>
        <p:nvSpPr>
          <p:cNvPr id="26713" name="Text Box 8"/>
          <p:cNvSpPr txBox="1">
            <a:spLocks noChangeArrowheads="1"/>
          </p:cNvSpPr>
          <p:nvPr/>
        </p:nvSpPr>
        <p:spPr bwMode="auto">
          <a:xfrm>
            <a:off x="7610475" y="5630863"/>
            <a:ext cx="14446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029C73C5-D5E6-4D56-A478-A03E3B5012BF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Intramembranous Ossification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6013450"/>
            <a:ext cx="7315200" cy="7080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0" smtClean="0"/>
              <a:t>note the periosteum and osteoblasts.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7416800" y="5724525"/>
            <a:ext cx="1444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7.9</a:t>
            </a:r>
          </a:p>
        </p:txBody>
      </p:sp>
      <p:sp>
        <p:nvSpPr>
          <p:cNvPr id="27654" name="TextBox 24"/>
          <p:cNvSpPr txBox="1">
            <a:spLocks noChangeArrowheads="1"/>
          </p:cNvSpPr>
          <p:nvPr/>
        </p:nvSpPr>
        <p:spPr bwMode="auto">
          <a:xfrm>
            <a:off x="2147888" y="1181100"/>
            <a:ext cx="4810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27655" name="Picture 9" descr="sal25693_07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975" y="1487488"/>
            <a:ext cx="5334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Freeform 10"/>
          <p:cNvSpPr>
            <a:spLocks/>
          </p:cNvSpPr>
          <p:nvPr/>
        </p:nvSpPr>
        <p:spPr bwMode="auto">
          <a:xfrm>
            <a:off x="2409825" y="3538538"/>
            <a:ext cx="2995613" cy="1452562"/>
          </a:xfrm>
          <a:custGeom>
            <a:avLst/>
            <a:gdLst>
              <a:gd name="T0" fmla="*/ 0 w 1887"/>
              <a:gd name="T1" fmla="*/ 1452562 h 915"/>
              <a:gd name="T2" fmla="*/ 347663 w 1887"/>
              <a:gd name="T3" fmla="*/ 1452562 h 915"/>
              <a:gd name="T4" fmla="*/ 1162050 w 1887"/>
              <a:gd name="T5" fmla="*/ 884237 h 915"/>
              <a:gd name="T6" fmla="*/ 2995613 w 1887"/>
              <a:gd name="T7" fmla="*/ 0 h 915"/>
              <a:gd name="T8" fmla="*/ 0 60000 65536"/>
              <a:gd name="T9" fmla="*/ 0 60000 65536"/>
              <a:gd name="T10" fmla="*/ 0 60000 65536"/>
              <a:gd name="T11" fmla="*/ 0 60000 65536"/>
              <a:gd name="T12" fmla="*/ 0 w 1887"/>
              <a:gd name="T13" fmla="*/ 0 h 915"/>
              <a:gd name="T14" fmla="*/ 1887 w 1887"/>
              <a:gd name="T15" fmla="*/ 915 h 9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7" h="915">
                <a:moveTo>
                  <a:pt x="0" y="915"/>
                </a:moveTo>
                <a:lnTo>
                  <a:pt x="219" y="915"/>
                </a:lnTo>
                <a:lnTo>
                  <a:pt x="732" y="557"/>
                </a:lnTo>
                <a:lnTo>
                  <a:pt x="188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Freeform 11"/>
          <p:cNvSpPr>
            <a:spLocks/>
          </p:cNvSpPr>
          <p:nvPr/>
        </p:nvSpPr>
        <p:spPr bwMode="auto">
          <a:xfrm>
            <a:off x="2317750" y="4297363"/>
            <a:ext cx="3325813" cy="1281112"/>
          </a:xfrm>
          <a:custGeom>
            <a:avLst/>
            <a:gdLst>
              <a:gd name="T0" fmla="*/ 0 w 2095"/>
              <a:gd name="T1" fmla="*/ 1281112 h 807"/>
              <a:gd name="T2" fmla="*/ 439738 w 2095"/>
              <a:gd name="T3" fmla="*/ 1281112 h 807"/>
              <a:gd name="T4" fmla="*/ 3325813 w 2095"/>
              <a:gd name="T5" fmla="*/ 0 h 807"/>
              <a:gd name="T6" fmla="*/ 0 60000 65536"/>
              <a:gd name="T7" fmla="*/ 0 60000 65536"/>
              <a:gd name="T8" fmla="*/ 0 60000 65536"/>
              <a:gd name="T9" fmla="*/ 0 w 2095"/>
              <a:gd name="T10" fmla="*/ 0 h 807"/>
              <a:gd name="T11" fmla="*/ 2095 w 2095"/>
              <a:gd name="T12" fmla="*/ 807 h 8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5" h="807">
                <a:moveTo>
                  <a:pt x="0" y="807"/>
                </a:moveTo>
                <a:lnTo>
                  <a:pt x="277" y="807"/>
                </a:lnTo>
                <a:lnTo>
                  <a:pt x="2095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 flipV="1">
            <a:off x="3571875" y="3467100"/>
            <a:ext cx="1368425" cy="9556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 flipV="1">
            <a:off x="4286250" y="4325938"/>
            <a:ext cx="195263" cy="5730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1079500" y="2141538"/>
            <a:ext cx="12493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Periosteum:</a:t>
            </a:r>
            <a:endParaRPr lang="en-US" sz="2400" b="1"/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1079500" y="2416175"/>
            <a:ext cx="15398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   Fibrous layer</a:t>
            </a:r>
            <a:endParaRPr lang="en-US" sz="2400" b="1"/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1079500" y="3421063"/>
            <a:ext cx="14906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Osteoid tissue</a:t>
            </a:r>
            <a:endParaRPr lang="en-US" sz="2400" b="1"/>
          </a:p>
        </p:txBody>
      </p:sp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1079500" y="4840288"/>
            <a:ext cx="12382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Osteoblasts</a:t>
            </a:r>
            <a:endParaRPr lang="en-US" sz="2400" b="1"/>
          </a:p>
        </p:txBody>
      </p:sp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1079500" y="5434013"/>
            <a:ext cx="11668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Osteocytes</a:t>
            </a:r>
            <a:endParaRPr lang="en-US" sz="2400" b="1"/>
          </a:p>
        </p:txBody>
      </p:sp>
      <p:sp>
        <p:nvSpPr>
          <p:cNvPr id="27665" name="Line 19"/>
          <p:cNvSpPr>
            <a:spLocks noChangeShapeType="1"/>
          </p:cNvSpPr>
          <p:nvPr/>
        </p:nvSpPr>
        <p:spPr bwMode="auto">
          <a:xfrm>
            <a:off x="2659063" y="2549525"/>
            <a:ext cx="2936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Freeform 20"/>
          <p:cNvSpPr>
            <a:spLocks/>
          </p:cNvSpPr>
          <p:nvPr/>
        </p:nvSpPr>
        <p:spPr bwMode="auto">
          <a:xfrm>
            <a:off x="2513013" y="2843213"/>
            <a:ext cx="447675" cy="357187"/>
          </a:xfrm>
          <a:custGeom>
            <a:avLst/>
            <a:gdLst>
              <a:gd name="T0" fmla="*/ 0 w 282"/>
              <a:gd name="T1" fmla="*/ 0 h 225"/>
              <a:gd name="T2" fmla="*/ 136525 w 282"/>
              <a:gd name="T3" fmla="*/ 0 h 225"/>
              <a:gd name="T4" fmla="*/ 447675 w 282"/>
              <a:gd name="T5" fmla="*/ 357187 h 225"/>
              <a:gd name="T6" fmla="*/ 0 60000 65536"/>
              <a:gd name="T7" fmla="*/ 0 60000 65536"/>
              <a:gd name="T8" fmla="*/ 0 60000 65536"/>
              <a:gd name="T9" fmla="*/ 0 w 282"/>
              <a:gd name="T10" fmla="*/ 0 h 225"/>
              <a:gd name="T11" fmla="*/ 282 w 282"/>
              <a:gd name="T12" fmla="*/ 225 h 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2" h="225">
                <a:moveTo>
                  <a:pt x="0" y="0"/>
                </a:moveTo>
                <a:lnTo>
                  <a:pt x="86" y="0"/>
                </a:lnTo>
                <a:lnTo>
                  <a:pt x="282" y="22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2613025" y="3546475"/>
            <a:ext cx="3397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Line 22"/>
          <p:cNvSpPr>
            <a:spLocks noChangeShapeType="1"/>
          </p:cNvSpPr>
          <p:nvPr/>
        </p:nvSpPr>
        <p:spPr bwMode="auto">
          <a:xfrm>
            <a:off x="2724150" y="3998913"/>
            <a:ext cx="2365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Freeform 23"/>
          <p:cNvSpPr>
            <a:spLocks/>
          </p:cNvSpPr>
          <p:nvPr/>
        </p:nvSpPr>
        <p:spPr bwMode="auto">
          <a:xfrm>
            <a:off x="2403475" y="3525838"/>
            <a:ext cx="2997200" cy="1452562"/>
          </a:xfrm>
          <a:custGeom>
            <a:avLst/>
            <a:gdLst>
              <a:gd name="T0" fmla="*/ 0 w 1888"/>
              <a:gd name="T1" fmla="*/ 1452562 h 915"/>
              <a:gd name="T2" fmla="*/ 354013 w 1888"/>
              <a:gd name="T3" fmla="*/ 1452562 h 915"/>
              <a:gd name="T4" fmla="*/ 1163638 w 1888"/>
              <a:gd name="T5" fmla="*/ 887412 h 915"/>
              <a:gd name="T6" fmla="*/ 2997200 w 1888"/>
              <a:gd name="T7" fmla="*/ 0 h 915"/>
              <a:gd name="T8" fmla="*/ 0 60000 65536"/>
              <a:gd name="T9" fmla="*/ 0 60000 65536"/>
              <a:gd name="T10" fmla="*/ 0 60000 65536"/>
              <a:gd name="T11" fmla="*/ 0 60000 65536"/>
              <a:gd name="T12" fmla="*/ 0 w 1888"/>
              <a:gd name="T13" fmla="*/ 0 h 915"/>
              <a:gd name="T14" fmla="*/ 1888 w 1888"/>
              <a:gd name="T15" fmla="*/ 915 h 9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8" h="915">
                <a:moveTo>
                  <a:pt x="0" y="915"/>
                </a:moveTo>
                <a:lnTo>
                  <a:pt x="223" y="915"/>
                </a:lnTo>
                <a:lnTo>
                  <a:pt x="733" y="559"/>
                </a:lnTo>
                <a:lnTo>
                  <a:pt x="1888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Freeform 24"/>
          <p:cNvSpPr>
            <a:spLocks/>
          </p:cNvSpPr>
          <p:nvPr/>
        </p:nvSpPr>
        <p:spPr bwMode="auto">
          <a:xfrm>
            <a:off x="2312988" y="4284663"/>
            <a:ext cx="3324225" cy="1279525"/>
          </a:xfrm>
          <a:custGeom>
            <a:avLst/>
            <a:gdLst>
              <a:gd name="T0" fmla="*/ 0 w 2094"/>
              <a:gd name="T1" fmla="*/ 1279525 h 806"/>
              <a:gd name="T2" fmla="*/ 444500 w 2094"/>
              <a:gd name="T3" fmla="*/ 1279525 h 806"/>
              <a:gd name="T4" fmla="*/ 1968500 w 2094"/>
              <a:gd name="T5" fmla="*/ 604838 h 806"/>
              <a:gd name="T6" fmla="*/ 3324225 w 2094"/>
              <a:gd name="T7" fmla="*/ 0 h 806"/>
              <a:gd name="T8" fmla="*/ 0 60000 65536"/>
              <a:gd name="T9" fmla="*/ 0 60000 65536"/>
              <a:gd name="T10" fmla="*/ 0 60000 65536"/>
              <a:gd name="T11" fmla="*/ 0 60000 65536"/>
              <a:gd name="T12" fmla="*/ 0 w 2094"/>
              <a:gd name="T13" fmla="*/ 0 h 806"/>
              <a:gd name="T14" fmla="*/ 2094 w 2094"/>
              <a:gd name="T15" fmla="*/ 806 h 8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4" h="806">
                <a:moveTo>
                  <a:pt x="0" y="806"/>
                </a:moveTo>
                <a:lnTo>
                  <a:pt x="280" y="806"/>
                </a:lnTo>
                <a:lnTo>
                  <a:pt x="1240" y="381"/>
                </a:lnTo>
                <a:lnTo>
                  <a:pt x="2094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Freeform 25"/>
          <p:cNvSpPr>
            <a:spLocks/>
          </p:cNvSpPr>
          <p:nvPr/>
        </p:nvSpPr>
        <p:spPr bwMode="auto">
          <a:xfrm>
            <a:off x="2960688" y="2201863"/>
            <a:ext cx="157162" cy="769937"/>
          </a:xfrm>
          <a:custGeom>
            <a:avLst/>
            <a:gdLst>
              <a:gd name="T0" fmla="*/ 157162 w 99"/>
              <a:gd name="T1" fmla="*/ 769937 h 485"/>
              <a:gd name="T2" fmla="*/ 0 w 99"/>
              <a:gd name="T3" fmla="*/ 769937 h 485"/>
              <a:gd name="T4" fmla="*/ 0 w 99"/>
              <a:gd name="T5" fmla="*/ 0 h 485"/>
              <a:gd name="T6" fmla="*/ 157162 w 99"/>
              <a:gd name="T7" fmla="*/ 0 h 485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485"/>
              <a:gd name="T14" fmla="*/ 99 w 99"/>
              <a:gd name="T15" fmla="*/ 485 h 4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485">
                <a:moveTo>
                  <a:pt x="99" y="485"/>
                </a:moveTo>
                <a:lnTo>
                  <a:pt x="0" y="485"/>
                </a:lnTo>
                <a:lnTo>
                  <a:pt x="0" y="0"/>
                </a:lnTo>
                <a:lnTo>
                  <a:pt x="99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Freeform 26"/>
          <p:cNvSpPr>
            <a:spLocks/>
          </p:cNvSpPr>
          <p:nvPr/>
        </p:nvSpPr>
        <p:spPr bwMode="auto">
          <a:xfrm>
            <a:off x="2960688" y="3014663"/>
            <a:ext cx="157162" cy="411162"/>
          </a:xfrm>
          <a:custGeom>
            <a:avLst/>
            <a:gdLst>
              <a:gd name="T0" fmla="*/ 157162 w 99"/>
              <a:gd name="T1" fmla="*/ 411162 h 259"/>
              <a:gd name="T2" fmla="*/ 0 w 99"/>
              <a:gd name="T3" fmla="*/ 411162 h 259"/>
              <a:gd name="T4" fmla="*/ 0 w 99"/>
              <a:gd name="T5" fmla="*/ 0 h 259"/>
              <a:gd name="T6" fmla="*/ 157162 w 99"/>
              <a:gd name="T7" fmla="*/ 0 h 259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259"/>
              <a:gd name="T14" fmla="*/ 99 w 99"/>
              <a:gd name="T15" fmla="*/ 259 h 2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259">
                <a:moveTo>
                  <a:pt x="99" y="259"/>
                </a:moveTo>
                <a:lnTo>
                  <a:pt x="0" y="259"/>
                </a:lnTo>
                <a:lnTo>
                  <a:pt x="0" y="0"/>
                </a:lnTo>
                <a:lnTo>
                  <a:pt x="99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Freeform 27"/>
          <p:cNvSpPr>
            <a:spLocks/>
          </p:cNvSpPr>
          <p:nvPr/>
        </p:nvSpPr>
        <p:spPr bwMode="auto">
          <a:xfrm>
            <a:off x="2960688" y="3654425"/>
            <a:ext cx="157162" cy="695325"/>
          </a:xfrm>
          <a:custGeom>
            <a:avLst/>
            <a:gdLst>
              <a:gd name="T0" fmla="*/ 157162 w 99"/>
              <a:gd name="T1" fmla="*/ 695325 h 438"/>
              <a:gd name="T2" fmla="*/ 0 w 99"/>
              <a:gd name="T3" fmla="*/ 695325 h 438"/>
              <a:gd name="T4" fmla="*/ 0 w 99"/>
              <a:gd name="T5" fmla="*/ 0 h 438"/>
              <a:gd name="T6" fmla="*/ 157162 w 99"/>
              <a:gd name="T7" fmla="*/ 0 h 438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438"/>
              <a:gd name="T14" fmla="*/ 99 w 99"/>
              <a:gd name="T15" fmla="*/ 438 h 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438">
                <a:moveTo>
                  <a:pt x="99" y="438"/>
                </a:moveTo>
                <a:lnTo>
                  <a:pt x="0" y="438"/>
                </a:lnTo>
                <a:lnTo>
                  <a:pt x="0" y="0"/>
                </a:lnTo>
                <a:lnTo>
                  <a:pt x="99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Freeform 28"/>
          <p:cNvSpPr>
            <a:spLocks/>
          </p:cNvSpPr>
          <p:nvPr/>
        </p:nvSpPr>
        <p:spPr bwMode="auto">
          <a:xfrm>
            <a:off x="2960688" y="3478213"/>
            <a:ext cx="157162" cy="134937"/>
          </a:xfrm>
          <a:custGeom>
            <a:avLst/>
            <a:gdLst>
              <a:gd name="T0" fmla="*/ 157162 w 99"/>
              <a:gd name="T1" fmla="*/ 134937 h 85"/>
              <a:gd name="T2" fmla="*/ 0 w 99"/>
              <a:gd name="T3" fmla="*/ 134937 h 85"/>
              <a:gd name="T4" fmla="*/ 0 w 99"/>
              <a:gd name="T5" fmla="*/ 0 h 85"/>
              <a:gd name="T6" fmla="*/ 157162 w 99"/>
              <a:gd name="T7" fmla="*/ 0 h 85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85"/>
              <a:gd name="T14" fmla="*/ 99 w 99"/>
              <a:gd name="T15" fmla="*/ 85 h 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85">
                <a:moveTo>
                  <a:pt x="99" y="85"/>
                </a:moveTo>
                <a:lnTo>
                  <a:pt x="0" y="85"/>
                </a:lnTo>
                <a:lnTo>
                  <a:pt x="0" y="0"/>
                </a:lnTo>
                <a:lnTo>
                  <a:pt x="99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5" name="Line 29"/>
          <p:cNvSpPr>
            <a:spLocks noChangeShapeType="1"/>
          </p:cNvSpPr>
          <p:nvPr/>
        </p:nvSpPr>
        <p:spPr bwMode="auto">
          <a:xfrm flipV="1">
            <a:off x="3567113" y="3454400"/>
            <a:ext cx="1366837" cy="958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6" name="Line 30"/>
          <p:cNvSpPr>
            <a:spLocks noChangeShapeType="1"/>
          </p:cNvSpPr>
          <p:nvPr/>
        </p:nvSpPr>
        <p:spPr bwMode="auto">
          <a:xfrm flipV="1">
            <a:off x="4281488" y="4313238"/>
            <a:ext cx="195262" cy="576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Text Box 31"/>
          <p:cNvSpPr txBox="1">
            <a:spLocks noChangeArrowheads="1"/>
          </p:cNvSpPr>
          <p:nvPr/>
        </p:nvSpPr>
        <p:spPr bwMode="auto">
          <a:xfrm>
            <a:off x="1082675" y="2706688"/>
            <a:ext cx="1450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   Osteogenic</a:t>
            </a:r>
          </a:p>
          <a:p>
            <a:r>
              <a:rPr lang="en-US" sz="1700" b="1"/>
              <a:t>   layer</a:t>
            </a:r>
          </a:p>
        </p:txBody>
      </p:sp>
      <p:sp>
        <p:nvSpPr>
          <p:cNvPr id="27678" name="Text Box 32"/>
          <p:cNvSpPr txBox="1">
            <a:spLocks noChangeArrowheads="1"/>
          </p:cNvSpPr>
          <p:nvPr/>
        </p:nvSpPr>
        <p:spPr bwMode="auto">
          <a:xfrm>
            <a:off x="1082675" y="3849688"/>
            <a:ext cx="169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Osseous tissue</a:t>
            </a:r>
          </a:p>
          <a:p>
            <a:r>
              <a:rPr lang="en-US" sz="1700" b="1"/>
              <a:t>(bone)</a:t>
            </a:r>
          </a:p>
        </p:txBody>
      </p:sp>
      <p:sp>
        <p:nvSpPr>
          <p:cNvPr id="27679" name="TextBox 24"/>
          <p:cNvSpPr txBox="1">
            <a:spLocks noChangeArrowheads="1"/>
          </p:cNvSpPr>
          <p:nvPr/>
        </p:nvSpPr>
        <p:spPr bwMode="auto">
          <a:xfrm>
            <a:off x="2147888" y="5754688"/>
            <a:ext cx="481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© Ken Saladin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CA339148-95DB-435B-9727-03CE4516802A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Endochondral Ossification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974725"/>
            <a:ext cx="8924925" cy="5883275"/>
          </a:xfrm>
        </p:spPr>
        <p:txBody>
          <a:bodyPr/>
          <a:lstStyle/>
          <a:p>
            <a:pPr eaLnBrk="1" hangingPunct="1"/>
            <a:r>
              <a:rPr lang="en-US" sz="2000" smtClean="0"/>
              <a:t>endochondral ossification </a:t>
            </a:r>
            <a:r>
              <a:rPr lang="en-US" sz="2000" b="0" smtClean="0"/>
              <a:t>– process in which bone develops from pre-existing cartilage model</a:t>
            </a:r>
          </a:p>
          <a:p>
            <a:pPr lvl="1" eaLnBrk="1" hangingPunct="1"/>
            <a:r>
              <a:rPr lang="en-US" sz="1800" b="0" smtClean="0"/>
              <a:t>beginning the 6</a:t>
            </a:r>
            <a:r>
              <a:rPr lang="en-US" sz="1800" b="0" baseline="30000" smtClean="0"/>
              <a:t>th</a:t>
            </a:r>
            <a:r>
              <a:rPr lang="en-US" sz="1800" b="0" smtClean="0"/>
              <a:t> fetal week and ending in early 20’s </a:t>
            </a:r>
          </a:p>
          <a:p>
            <a:pPr lvl="1" eaLnBrk="1" hangingPunct="1"/>
            <a:r>
              <a:rPr lang="en-US" sz="1800" b="0" smtClean="0"/>
              <a:t>most bones develop by this process 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mesenchyme</a:t>
            </a:r>
            <a:r>
              <a:rPr lang="en-US" sz="2000" b="0" smtClean="0"/>
              <a:t> develops into a body of hyaline cartilage in location of future bone</a:t>
            </a:r>
          </a:p>
          <a:p>
            <a:pPr lvl="1" eaLnBrk="1" hangingPunct="1"/>
            <a:r>
              <a:rPr lang="en-US" sz="1800" b="0" smtClean="0"/>
              <a:t>covered with fibrous </a:t>
            </a:r>
            <a:r>
              <a:rPr lang="en-US" sz="1800" smtClean="0"/>
              <a:t>perichondrium</a:t>
            </a:r>
          </a:p>
          <a:p>
            <a:pPr lvl="1" eaLnBrk="1" hangingPunct="1"/>
            <a:r>
              <a:rPr lang="en-US" sz="1800" b="0" smtClean="0"/>
              <a:t>perichondrium produces chondrocytes initially, and later produces osteoblasts</a:t>
            </a:r>
          </a:p>
          <a:p>
            <a:pPr lvl="1" eaLnBrk="1" hangingPunct="1"/>
            <a:r>
              <a:rPr lang="en-US" sz="1800" b="0" smtClean="0"/>
              <a:t>osteoblasts form a bony collar around middle of cartilage model</a:t>
            </a:r>
          </a:p>
          <a:p>
            <a:pPr lvl="1" eaLnBrk="1" hangingPunct="1"/>
            <a:r>
              <a:rPr lang="en-US" sz="1800" b="0" smtClean="0"/>
              <a:t>former perichondrium is now considered to be</a:t>
            </a:r>
            <a:r>
              <a:rPr lang="en-US" sz="1800" smtClean="0"/>
              <a:t> periosteum</a:t>
            </a:r>
          </a:p>
          <a:p>
            <a:pPr lvl="1" eaLnBrk="1" hangingPunct="1"/>
            <a:r>
              <a:rPr lang="en-US" sz="1800" smtClean="0"/>
              <a:t>primary ossification center </a:t>
            </a:r>
            <a:r>
              <a:rPr lang="en-US" sz="1800" b="0" smtClean="0"/>
              <a:t>- chondrocytes in the middle of the model enlarge</a:t>
            </a:r>
          </a:p>
          <a:p>
            <a:pPr lvl="2" eaLnBrk="1" hangingPunct="1"/>
            <a:r>
              <a:rPr lang="en-US" sz="1600" b="0" smtClean="0"/>
              <a:t>matrix between lacunae are reduced to thin walls</a:t>
            </a:r>
          </a:p>
          <a:p>
            <a:pPr lvl="2" eaLnBrk="1" hangingPunct="1"/>
            <a:r>
              <a:rPr lang="en-US" sz="1600" b="0" smtClean="0"/>
              <a:t>walls of this thin matrix ossify and block nutrients from reaching chondrocytes</a:t>
            </a:r>
          </a:p>
          <a:p>
            <a:pPr lvl="2" eaLnBrk="1" hangingPunct="1"/>
            <a:r>
              <a:rPr lang="en-US" sz="1600" b="0" smtClean="0"/>
              <a:t>they die and their lacunae merge into a single cavity in the middle of the model</a:t>
            </a:r>
          </a:p>
          <a:p>
            <a:pPr lvl="2"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blood vessels penetrate the bony collar and invade primary ossification center</a:t>
            </a:r>
          </a:p>
          <a:p>
            <a:pPr lvl="1" eaLnBrk="1" hangingPunct="1"/>
            <a:r>
              <a:rPr lang="en-US" sz="1800" smtClean="0"/>
              <a:t>primary marrow cavity </a:t>
            </a:r>
            <a:r>
              <a:rPr lang="en-US" sz="1800" b="0" smtClean="0"/>
              <a:t>– forms from blood and stem cells filling hollow cavity</a:t>
            </a:r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761437DA-48D0-4BE0-B892-CCEADA6C4756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Primary Ossification Center and Primary Marrow Cavity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422650" y="6402388"/>
            <a:ext cx="22701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7.10 (2-3)</a:t>
            </a:r>
          </a:p>
        </p:txBody>
      </p:sp>
      <p:pic>
        <p:nvPicPr>
          <p:cNvPr id="29701" name="Picture 8" descr="sal25693_07_10_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975" y="1984375"/>
            <a:ext cx="10572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3351213" y="3584575"/>
            <a:ext cx="8302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Bony collar</a:t>
            </a:r>
            <a:endParaRPr lang="en-US" sz="1200" b="1"/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3357563" y="4678363"/>
            <a:ext cx="828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Periosteum</a:t>
            </a:r>
            <a:endParaRPr lang="en-US" sz="1200" b="1"/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2312988" y="53451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2</a:t>
            </a:r>
            <a:endParaRPr lang="en-US" sz="1200" b="1"/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>
            <a:off x="3048000" y="4030663"/>
            <a:ext cx="2841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Freeform 14"/>
          <p:cNvSpPr>
            <a:spLocks/>
          </p:cNvSpPr>
          <p:nvPr/>
        </p:nvSpPr>
        <p:spPr bwMode="auto">
          <a:xfrm>
            <a:off x="2947988" y="3762375"/>
            <a:ext cx="100012" cy="525463"/>
          </a:xfrm>
          <a:custGeom>
            <a:avLst/>
            <a:gdLst>
              <a:gd name="T0" fmla="*/ 0 w 88"/>
              <a:gd name="T1" fmla="*/ 525463 h 464"/>
              <a:gd name="T2" fmla="*/ 100012 w 88"/>
              <a:gd name="T3" fmla="*/ 525463 h 464"/>
              <a:gd name="T4" fmla="*/ 100012 w 88"/>
              <a:gd name="T5" fmla="*/ 0 h 464"/>
              <a:gd name="T6" fmla="*/ 0 w 88"/>
              <a:gd name="T7" fmla="*/ 0 h 464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464"/>
              <a:gd name="T14" fmla="*/ 88 w 88"/>
              <a:gd name="T15" fmla="*/ 464 h 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464">
                <a:moveTo>
                  <a:pt x="0" y="464"/>
                </a:moveTo>
                <a:lnTo>
                  <a:pt x="88" y="464"/>
                </a:lnTo>
                <a:lnTo>
                  <a:pt x="88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 flipH="1">
            <a:off x="3119438" y="3690938"/>
            <a:ext cx="2127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6"/>
          <p:cNvSpPr>
            <a:spLocks noChangeShapeType="1"/>
          </p:cNvSpPr>
          <p:nvPr/>
        </p:nvSpPr>
        <p:spPr bwMode="auto">
          <a:xfrm flipH="1" flipV="1">
            <a:off x="3206750" y="4619625"/>
            <a:ext cx="130175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Freeform 17"/>
          <p:cNvSpPr>
            <a:spLocks/>
          </p:cNvSpPr>
          <p:nvPr/>
        </p:nvSpPr>
        <p:spPr bwMode="auto">
          <a:xfrm>
            <a:off x="2794000" y="3165475"/>
            <a:ext cx="538163" cy="652463"/>
          </a:xfrm>
          <a:custGeom>
            <a:avLst/>
            <a:gdLst>
              <a:gd name="T0" fmla="*/ 67836 w 476"/>
              <a:gd name="T1" fmla="*/ 652463 h 576"/>
              <a:gd name="T2" fmla="*/ 0 w 476"/>
              <a:gd name="T3" fmla="*/ 521064 h 576"/>
              <a:gd name="T4" fmla="*/ 0 w 476"/>
              <a:gd name="T5" fmla="*/ 0 h 576"/>
              <a:gd name="T6" fmla="*/ 538163 w 476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476"/>
              <a:gd name="T13" fmla="*/ 0 h 576"/>
              <a:gd name="T14" fmla="*/ 476 w 476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" h="576">
                <a:moveTo>
                  <a:pt x="60" y="576"/>
                </a:moveTo>
                <a:lnTo>
                  <a:pt x="0" y="460"/>
                </a:lnTo>
                <a:lnTo>
                  <a:pt x="0" y="0"/>
                </a:lnTo>
                <a:lnTo>
                  <a:pt x="476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8"/>
          <p:cNvSpPr>
            <a:spLocks noChangeShapeType="1"/>
          </p:cNvSpPr>
          <p:nvPr/>
        </p:nvSpPr>
        <p:spPr bwMode="auto">
          <a:xfrm flipH="1">
            <a:off x="2713038" y="3686175"/>
            <a:ext cx="80962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Text Box 19"/>
          <p:cNvSpPr txBox="1">
            <a:spLocks noChangeArrowheads="1"/>
          </p:cNvSpPr>
          <p:nvPr/>
        </p:nvSpPr>
        <p:spPr bwMode="auto">
          <a:xfrm>
            <a:off x="3360738" y="3057525"/>
            <a:ext cx="1090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Enlarging</a:t>
            </a:r>
          </a:p>
          <a:p>
            <a:r>
              <a:rPr lang="en-US" sz="1200" b="1"/>
              <a:t>chondrocytes</a:t>
            </a:r>
          </a:p>
        </p:txBody>
      </p: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3360738" y="3932238"/>
            <a:ext cx="9398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Primary</a:t>
            </a:r>
          </a:p>
          <a:p>
            <a:r>
              <a:rPr lang="en-US" sz="1200" b="1"/>
              <a:t>ossification</a:t>
            </a:r>
          </a:p>
          <a:p>
            <a:r>
              <a:rPr lang="en-US" sz="1200" b="1"/>
              <a:t>center</a:t>
            </a:r>
          </a:p>
        </p:txBody>
      </p:sp>
      <p:sp>
        <p:nvSpPr>
          <p:cNvPr id="29713" name="Text Box 21"/>
          <p:cNvSpPr txBox="1">
            <a:spLocks noChangeArrowheads="1"/>
          </p:cNvSpPr>
          <p:nvPr/>
        </p:nvSpPr>
        <p:spPr bwMode="auto">
          <a:xfrm>
            <a:off x="2552700" y="5345113"/>
            <a:ext cx="1524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Formation of </a:t>
            </a:r>
          </a:p>
          <a:p>
            <a:r>
              <a:rPr lang="en-US" sz="1200" b="1"/>
              <a:t>primary</a:t>
            </a:r>
          </a:p>
          <a:p>
            <a:r>
              <a:rPr lang="en-US" sz="1200" b="1"/>
              <a:t>ossification center, </a:t>
            </a:r>
          </a:p>
          <a:p>
            <a:r>
              <a:rPr lang="en-US" sz="1200" b="1"/>
              <a:t>bony collar, and </a:t>
            </a:r>
          </a:p>
          <a:p>
            <a:r>
              <a:rPr lang="en-US" sz="1200" b="1"/>
              <a:t>periosteum</a:t>
            </a:r>
          </a:p>
        </p:txBody>
      </p:sp>
      <p:sp>
        <p:nvSpPr>
          <p:cNvPr id="29714" name="TextBox 24"/>
          <p:cNvSpPr txBox="1">
            <a:spLocks noChangeArrowheads="1"/>
          </p:cNvSpPr>
          <p:nvPr/>
        </p:nvSpPr>
        <p:spPr bwMode="auto">
          <a:xfrm>
            <a:off x="2211388" y="1531938"/>
            <a:ext cx="4692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29715" name="Picture 23" descr="sal25693_07_10_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763" y="1751013"/>
            <a:ext cx="1701800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6" name="Rectangle 25"/>
          <p:cNvSpPr>
            <a:spLocks noChangeArrowheads="1"/>
          </p:cNvSpPr>
          <p:nvPr/>
        </p:nvSpPr>
        <p:spPr bwMode="auto">
          <a:xfrm>
            <a:off x="5310188" y="5305425"/>
            <a:ext cx="14906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Vascular invasion,</a:t>
            </a:r>
          </a:p>
          <a:p>
            <a:r>
              <a:rPr lang="en-US" sz="1200" b="1">
                <a:solidFill>
                  <a:srgbClr val="000000"/>
                </a:solidFill>
              </a:rPr>
              <a:t>formation of primary</a:t>
            </a:r>
          </a:p>
          <a:p>
            <a:r>
              <a:rPr lang="en-US" sz="1200" b="1">
                <a:solidFill>
                  <a:srgbClr val="000000"/>
                </a:solidFill>
              </a:rPr>
              <a:t>marrow cavity, and</a:t>
            </a:r>
          </a:p>
          <a:p>
            <a:r>
              <a:rPr lang="en-US" sz="1200" b="1">
                <a:solidFill>
                  <a:srgbClr val="000000"/>
                </a:solidFill>
              </a:rPr>
              <a:t>appearance of</a:t>
            </a:r>
          </a:p>
          <a:p>
            <a:r>
              <a:rPr lang="en-US" sz="1200" b="1">
                <a:solidFill>
                  <a:srgbClr val="000000"/>
                </a:solidFill>
              </a:rPr>
              <a:t>secondary</a:t>
            </a:r>
          </a:p>
          <a:p>
            <a:r>
              <a:rPr lang="en-US" sz="1200" b="1">
                <a:solidFill>
                  <a:srgbClr val="000000"/>
                </a:solidFill>
              </a:rPr>
              <a:t>ossification center</a:t>
            </a:r>
          </a:p>
        </p:txBody>
      </p:sp>
      <p:sp>
        <p:nvSpPr>
          <p:cNvPr id="29717" name="Rectangle 26"/>
          <p:cNvSpPr>
            <a:spLocks noChangeArrowheads="1"/>
          </p:cNvSpPr>
          <p:nvPr/>
        </p:nvSpPr>
        <p:spPr bwMode="auto">
          <a:xfrm>
            <a:off x="5068888" y="53054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3</a:t>
            </a:r>
            <a:endParaRPr lang="en-US" sz="1200" b="1"/>
          </a:p>
        </p:txBody>
      </p:sp>
      <p:sp>
        <p:nvSpPr>
          <p:cNvPr id="29718" name="Line 27"/>
          <p:cNvSpPr>
            <a:spLocks noChangeShapeType="1"/>
          </p:cNvSpPr>
          <p:nvPr/>
        </p:nvSpPr>
        <p:spPr bwMode="auto">
          <a:xfrm>
            <a:off x="6218238" y="2165350"/>
            <a:ext cx="15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Freeform 28"/>
          <p:cNvSpPr>
            <a:spLocks/>
          </p:cNvSpPr>
          <p:nvPr/>
        </p:nvSpPr>
        <p:spPr bwMode="auto">
          <a:xfrm>
            <a:off x="6159500" y="1808163"/>
            <a:ext cx="138113" cy="547687"/>
          </a:xfrm>
          <a:custGeom>
            <a:avLst/>
            <a:gdLst>
              <a:gd name="T0" fmla="*/ 0 w 112"/>
              <a:gd name="T1" fmla="*/ 547687 h 444"/>
              <a:gd name="T2" fmla="*/ 138113 w 112"/>
              <a:gd name="T3" fmla="*/ 547687 h 444"/>
              <a:gd name="T4" fmla="*/ 138113 w 112"/>
              <a:gd name="T5" fmla="*/ 0 h 444"/>
              <a:gd name="T6" fmla="*/ 0 w 112"/>
              <a:gd name="T7" fmla="*/ 0 h 444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444"/>
              <a:gd name="T14" fmla="*/ 112 w 112"/>
              <a:gd name="T15" fmla="*/ 444 h 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444">
                <a:moveTo>
                  <a:pt x="0" y="444"/>
                </a:moveTo>
                <a:lnTo>
                  <a:pt x="112" y="444"/>
                </a:lnTo>
                <a:lnTo>
                  <a:pt x="11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29"/>
          <p:cNvSpPr>
            <a:spLocks noChangeShapeType="1"/>
          </p:cNvSpPr>
          <p:nvPr/>
        </p:nvSpPr>
        <p:spPr bwMode="auto">
          <a:xfrm>
            <a:off x="6016625" y="3595688"/>
            <a:ext cx="8683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30"/>
          <p:cNvSpPr>
            <a:spLocks noChangeShapeType="1"/>
          </p:cNvSpPr>
          <p:nvPr/>
        </p:nvSpPr>
        <p:spPr bwMode="auto">
          <a:xfrm>
            <a:off x="6218238" y="3490913"/>
            <a:ext cx="15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Freeform 31"/>
          <p:cNvSpPr>
            <a:spLocks/>
          </p:cNvSpPr>
          <p:nvPr/>
        </p:nvSpPr>
        <p:spPr bwMode="auto">
          <a:xfrm>
            <a:off x="6302375" y="1947863"/>
            <a:ext cx="577850" cy="142875"/>
          </a:xfrm>
          <a:custGeom>
            <a:avLst/>
            <a:gdLst>
              <a:gd name="T0" fmla="*/ 577850 w 469"/>
              <a:gd name="T1" fmla="*/ 0 h 116"/>
              <a:gd name="T2" fmla="*/ 277220 w 469"/>
              <a:gd name="T3" fmla="*/ 0 h 116"/>
              <a:gd name="T4" fmla="*/ 0 w 469"/>
              <a:gd name="T5" fmla="*/ 142875 h 116"/>
              <a:gd name="T6" fmla="*/ 0 60000 65536"/>
              <a:gd name="T7" fmla="*/ 0 60000 65536"/>
              <a:gd name="T8" fmla="*/ 0 60000 65536"/>
              <a:gd name="T9" fmla="*/ 0 w 469"/>
              <a:gd name="T10" fmla="*/ 0 h 116"/>
              <a:gd name="T11" fmla="*/ 469 w 469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116">
                <a:moveTo>
                  <a:pt x="469" y="0"/>
                </a:moveTo>
                <a:lnTo>
                  <a:pt x="225" y="0"/>
                </a:lnTo>
                <a:lnTo>
                  <a:pt x="0" y="11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Text Box 32"/>
          <p:cNvSpPr txBox="1">
            <a:spLocks noChangeArrowheads="1"/>
          </p:cNvSpPr>
          <p:nvPr/>
        </p:nvSpPr>
        <p:spPr bwMode="auto">
          <a:xfrm>
            <a:off x="6916738" y="1846263"/>
            <a:ext cx="9398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Secondary</a:t>
            </a:r>
          </a:p>
          <a:p>
            <a:r>
              <a:rPr lang="en-US" sz="1200" b="1"/>
              <a:t>ossification</a:t>
            </a:r>
          </a:p>
          <a:p>
            <a:r>
              <a:rPr lang="en-US" sz="1200" b="1"/>
              <a:t>center</a:t>
            </a: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6916738" y="3487738"/>
            <a:ext cx="657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Primary</a:t>
            </a:r>
          </a:p>
          <a:p>
            <a:r>
              <a:rPr lang="en-US" sz="1200" b="1"/>
              <a:t>marrow</a:t>
            </a:r>
          </a:p>
          <a:p>
            <a:r>
              <a:rPr lang="en-US" sz="1200" b="1"/>
              <a:t>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375B0810-71B6-4C11-8608-6D92C159B534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Endochondral Ossification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946150"/>
            <a:ext cx="8658225" cy="5686425"/>
          </a:xfrm>
        </p:spPr>
        <p:txBody>
          <a:bodyPr/>
          <a:lstStyle/>
          <a:p>
            <a:pPr eaLnBrk="1" hangingPunct="1"/>
            <a:endParaRPr lang="en-US" sz="1600" b="0" smtClean="0"/>
          </a:p>
          <a:p>
            <a:pPr eaLnBrk="1" hangingPunct="1"/>
            <a:r>
              <a:rPr lang="en-US" sz="2000" b="0" smtClean="0"/>
              <a:t>blood vessels penetrate the bony collar and invade </a:t>
            </a:r>
            <a:r>
              <a:rPr lang="en-US" sz="2000" smtClean="0"/>
              <a:t>primary ossification center</a:t>
            </a:r>
          </a:p>
          <a:p>
            <a:pPr lvl="1" eaLnBrk="1" hangingPunct="1"/>
            <a:r>
              <a:rPr lang="en-US" sz="1800" smtClean="0"/>
              <a:t>primary marrow cavity </a:t>
            </a:r>
            <a:r>
              <a:rPr lang="en-US" sz="1800" b="0" smtClean="0"/>
              <a:t>– forms from blood and stem cells filling hollow cavity</a:t>
            </a:r>
          </a:p>
          <a:p>
            <a:pPr lvl="1" eaLnBrk="1" hangingPunct="1"/>
            <a:r>
              <a:rPr lang="en-US" sz="1800" b="0" smtClean="0"/>
              <a:t>stem cells give rise to osteoblasts and osteoclasts</a:t>
            </a:r>
          </a:p>
          <a:p>
            <a:pPr lvl="1" eaLnBrk="1" hangingPunct="1"/>
            <a:r>
              <a:rPr lang="en-US" sz="1800" b="0" smtClean="0"/>
              <a:t>osteoblasts line cavity and deposit osteoid tissue and calcify it</a:t>
            </a:r>
          </a:p>
          <a:p>
            <a:pPr lvl="2" eaLnBrk="1" hangingPunct="1"/>
            <a:r>
              <a:rPr lang="en-US" sz="1600" b="0" smtClean="0"/>
              <a:t>forming temporary network of trabeculae</a:t>
            </a:r>
          </a:p>
          <a:p>
            <a:pPr lvl="1" eaLnBrk="1" hangingPunct="1"/>
            <a:r>
              <a:rPr lang="en-US" sz="1800" b="0" smtClean="0"/>
              <a:t>wave of cartilage death progresses toward the ends</a:t>
            </a:r>
          </a:p>
          <a:p>
            <a:pPr lvl="2" eaLnBrk="1" hangingPunct="1"/>
            <a:r>
              <a:rPr lang="en-US" sz="1600" b="0" smtClean="0"/>
              <a:t>osteoclasts follow the wave dissolving the cartilage remnants enlarging the marrow cavity</a:t>
            </a:r>
          </a:p>
          <a:p>
            <a:pPr lvl="1" eaLnBrk="1" hangingPunct="1"/>
            <a:r>
              <a:rPr lang="en-US" sz="1800" smtClean="0"/>
              <a:t>metaphysis</a:t>
            </a:r>
            <a:r>
              <a:rPr lang="en-US" sz="1800" b="0" smtClean="0"/>
              <a:t> – region of transition from cartilage to bone at each end of primary marrow cavity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secondary ossification center </a:t>
            </a:r>
            <a:r>
              <a:rPr lang="en-US" sz="2000" b="0" smtClean="0"/>
              <a:t>– created by chondrocyte enlargement  and death in the epiphyses</a:t>
            </a:r>
          </a:p>
          <a:p>
            <a:pPr lvl="1" eaLnBrk="1" hangingPunct="1"/>
            <a:r>
              <a:rPr lang="en-US" sz="1800" b="0" smtClean="0"/>
              <a:t>become hollowed out by the same process generating a </a:t>
            </a:r>
            <a:r>
              <a:rPr lang="en-US" sz="1800" smtClean="0"/>
              <a:t>secondary marrow cavity </a:t>
            </a:r>
            <a:r>
              <a:rPr lang="en-US" sz="1800" b="0" smtClean="0"/>
              <a:t>in epiphyses</a:t>
            </a:r>
          </a:p>
          <a:p>
            <a:pPr lvl="2" eaLnBrk="1" hangingPunct="1"/>
            <a:r>
              <a:rPr lang="en-US" sz="1600" b="0" smtClean="0"/>
              <a:t>cavity expands outward from the center in all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80E3D143-0367-42D7-AB67-B9DBE9ECB0EB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Secondary Ossification Centers and Secondary Marrow Cavities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5297488" y="6407150"/>
            <a:ext cx="22701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7.10 (4-6)</a:t>
            </a:r>
          </a:p>
        </p:txBody>
      </p:sp>
      <p:pic>
        <p:nvPicPr>
          <p:cNvPr id="31749" name="Picture 8" descr="sal25693_07_1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1716088"/>
            <a:ext cx="4713288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24"/>
          <p:cNvSpPr txBox="1">
            <a:spLocks noChangeArrowheads="1"/>
          </p:cNvSpPr>
          <p:nvPr/>
        </p:nvSpPr>
        <p:spPr bwMode="auto">
          <a:xfrm>
            <a:off x="1684338" y="1509713"/>
            <a:ext cx="5749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3003550" y="3752850"/>
            <a:ext cx="555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Metaphysis</a:t>
            </a:r>
            <a:endParaRPr lang="en-US" sz="800" b="1"/>
          </a:p>
        </p:txBody>
      </p:sp>
      <p:sp>
        <p:nvSpPr>
          <p:cNvPr id="31752" name="Rectangle 11"/>
          <p:cNvSpPr>
            <a:spLocks noChangeArrowheads="1"/>
          </p:cNvSpPr>
          <p:nvPr/>
        </p:nvSpPr>
        <p:spPr bwMode="auto">
          <a:xfrm>
            <a:off x="2992438" y="4430713"/>
            <a:ext cx="4826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Diaphysis</a:t>
            </a:r>
            <a:endParaRPr lang="en-US" sz="800" b="1"/>
          </a:p>
        </p:txBody>
      </p:sp>
      <p:sp>
        <p:nvSpPr>
          <p:cNvPr id="31753" name="Rectangle 12"/>
          <p:cNvSpPr>
            <a:spLocks noChangeArrowheads="1"/>
          </p:cNvSpPr>
          <p:nvPr/>
        </p:nvSpPr>
        <p:spPr bwMode="auto">
          <a:xfrm>
            <a:off x="2992438" y="3478213"/>
            <a:ext cx="4826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Epiphysis</a:t>
            </a:r>
            <a:endParaRPr lang="en-US" sz="800" b="1"/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4846638" y="5311775"/>
            <a:ext cx="4365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Cartilage</a:t>
            </a:r>
            <a:endParaRPr lang="en-US" sz="800" b="1"/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4851400" y="5124450"/>
            <a:ext cx="555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Metaphysis</a:t>
            </a:r>
            <a:endParaRPr lang="en-US" sz="800" b="1"/>
          </a:p>
        </p:txBody>
      </p:sp>
      <p:sp>
        <p:nvSpPr>
          <p:cNvPr id="31756" name="Rectangle 15"/>
          <p:cNvSpPr>
            <a:spLocks noChangeArrowheads="1"/>
          </p:cNvSpPr>
          <p:nvPr/>
        </p:nvSpPr>
        <p:spPr bwMode="auto">
          <a:xfrm>
            <a:off x="6719888" y="1933575"/>
            <a:ext cx="6445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Spongy bone</a:t>
            </a:r>
            <a:endParaRPr lang="en-US" sz="800" b="1"/>
          </a:p>
        </p:txBody>
      </p:sp>
      <p:sp>
        <p:nvSpPr>
          <p:cNvPr id="31757" name="Rectangle 16"/>
          <p:cNvSpPr>
            <a:spLocks noChangeArrowheads="1"/>
          </p:cNvSpPr>
          <p:nvPr/>
        </p:nvSpPr>
        <p:spPr bwMode="auto">
          <a:xfrm>
            <a:off x="6716713" y="3609975"/>
            <a:ext cx="6810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Marrow cavity</a:t>
            </a:r>
            <a:endParaRPr lang="en-US" sz="800" b="1"/>
          </a:p>
        </p:txBody>
      </p:sp>
      <p:sp>
        <p:nvSpPr>
          <p:cNvPr id="31758" name="Rectangle 17"/>
          <p:cNvSpPr>
            <a:spLocks noChangeArrowheads="1"/>
          </p:cNvSpPr>
          <p:nvPr/>
        </p:nvSpPr>
        <p:spPr bwMode="auto">
          <a:xfrm>
            <a:off x="4841875" y="4019550"/>
            <a:ext cx="7064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Compact bone</a:t>
            </a:r>
            <a:endParaRPr lang="en-US" sz="800" b="1"/>
          </a:p>
        </p:txBody>
      </p:sp>
      <p:sp>
        <p:nvSpPr>
          <p:cNvPr id="31759" name="Rectangle 18"/>
          <p:cNvSpPr>
            <a:spLocks noChangeArrowheads="1"/>
          </p:cNvSpPr>
          <p:nvPr/>
        </p:nvSpPr>
        <p:spPr bwMode="auto">
          <a:xfrm>
            <a:off x="6713538" y="3011488"/>
            <a:ext cx="5556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Periosteum</a:t>
            </a:r>
            <a:endParaRPr lang="en-US" sz="800" b="1"/>
          </a:p>
        </p:txBody>
      </p:sp>
      <p:sp>
        <p:nvSpPr>
          <p:cNvPr id="31760" name="Rectangle 19"/>
          <p:cNvSpPr>
            <a:spLocks noChangeArrowheads="1"/>
          </p:cNvSpPr>
          <p:nvPr/>
        </p:nvSpPr>
        <p:spPr bwMode="auto">
          <a:xfrm>
            <a:off x="2027238" y="5767388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4</a:t>
            </a:r>
            <a:endParaRPr lang="en-US" sz="800" b="1"/>
          </a:p>
        </p:txBody>
      </p:sp>
      <p:sp>
        <p:nvSpPr>
          <p:cNvPr id="31761" name="Rectangle 20"/>
          <p:cNvSpPr>
            <a:spLocks noChangeArrowheads="1"/>
          </p:cNvSpPr>
          <p:nvPr/>
        </p:nvSpPr>
        <p:spPr bwMode="auto">
          <a:xfrm>
            <a:off x="3692525" y="5773738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5</a:t>
            </a:r>
            <a:endParaRPr lang="en-US" sz="800" b="1"/>
          </a:p>
        </p:txBody>
      </p:sp>
      <p:sp>
        <p:nvSpPr>
          <p:cNvPr id="31762" name="Rectangle 21"/>
          <p:cNvSpPr>
            <a:spLocks noChangeArrowheads="1"/>
          </p:cNvSpPr>
          <p:nvPr/>
        </p:nvSpPr>
        <p:spPr bwMode="auto">
          <a:xfrm>
            <a:off x="5584825" y="5773738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6</a:t>
            </a:r>
            <a:endParaRPr lang="en-US" sz="800" b="1"/>
          </a:p>
        </p:txBody>
      </p:sp>
      <p:sp>
        <p:nvSpPr>
          <p:cNvPr id="31763" name="Freeform 22"/>
          <p:cNvSpPr>
            <a:spLocks/>
          </p:cNvSpPr>
          <p:nvPr/>
        </p:nvSpPr>
        <p:spPr bwMode="auto">
          <a:xfrm>
            <a:off x="2738438" y="5300663"/>
            <a:ext cx="233362" cy="96837"/>
          </a:xfrm>
          <a:custGeom>
            <a:avLst/>
            <a:gdLst>
              <a:gd name="T0" fmla="*/ 0 w 188"/>
              <a:gd name="T1" fmla="*/ 96837 h 78"/>
              <a:gd name="T2" fmla="*/ 146472 w 188"/>
              <a:gd name="T3" fmla="*/ 0 h 78"/>
              <a:gd name="T4" fmla="*/ 233362 w 188"/>
              <a:gd name="T5" fmla="*/ 0 h 78"/>
              <a:gd name="T6" fmla="*/ 0 60000 65536"/>
              <a:gd name="T7" fmla="*/ 0 60000 65536"/>
              <a:gd name="T8" fmla="*/ 0 60000 65536"/>
              <a:gd name="T9" fmla="*/ 0 w 188"/>
              <a:gd name="T10" fmla="*/ 0 h 78"/>
              <a:gd name="T11" fmla="*/ 188 w 188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" h="78">
                <a:moveTo>
                  <a:pt x="0" y="78"/>
                </a:moveTo>
                <a:lnTo>
                  <a:pt x="118" y="0"/>
                </a:lnTo>
                <a:lnTo>
                  <a:pt x="18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Line 23"/>
          <p:cNvSpPr>
            <a:spLocks noChangeShapeType="1"/>
          </p:cNvSpPr>
          <p:nvPr/>
        </p:nvSpPr>
        <p:spPr bwMode="auto">
          <a:xfrm>
            <a:off x="2990850" y="5437188"/>
            <a:ext cx="1588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24"/>
          <p:cNvSpPr>
            <a:spLocks noChangeShapeType="1"/>
          </p:cNvSpPr>
          <p:nvPr/>
        </p:nvSpPr>
        <p:spPr bwMode="auto">
          <a:xfrm>
            <a:off x="2611438" y="54244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Freeform 25"/>
          <p:cNvSpPr>
            <a:spLocks/>
          </p:cNvSpPr>
          <p:nvPr/>
        </p:nvSpPr>
        <p:spPr bwMode="auto">
          <a:xfrm>
            <a:off x="2630488" y="5294313"/>
            <a:ext cx="107950" cy="207962"/>
          </a:xfrm>
          <a:custGeom>
            <a:avLst/>
            <a:gdLst>
              <a:gd name="T0" fmla="*/ 0 w 87"/>
              <a:gd name="T1" fmla="*/ 207962 h 168"/>
              <a:gd name="T2" fmla="*/ 107950 w 87"/>
              <a:gd name="T3" fmla="*/ 207962 h 168"/>
              <a:gd name="T4" fmla="*/ 107950 w 87"/>
              <a:gd name="T5" fmla="*/ 0 h 168"/>
              <a:gd name="T6" fmla="*/ 0 w 87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168"/>
              <a:gd name="T14" fmla="*/ 87 w 87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168">
                <a:moveTo>
                  <a:pt x="0" y="168"/>
                </a:moveTo>
                <a:lnTo>
                  <a:pt x="87" y="168"/>
                </a:lnTo>
                <a:lnTo>
                  <a:pt x="87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/>
        </p:nvSpPr>
        <p:spPr bwMode="auto">
          <a:xfrm flipH="1">
            <a:off x="1724025" y="4233863"/>
            <a:ext cx="744538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/>
        </p:nvSpPr>
        <p:spPr bwMode="auto">
          <a:xfrm flipV="1">
            <a:off x="2549525" y="3255963"/>
            <a:ext cx="1588" cy="2111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Freeform 28"/>
          <p:cNvSpPr>
            <a:spLocks/>
          </p:cNvSpPr>
          <p:nvPr/>
        </p:nvSpPr>
        <p:spPr bwMode="auto">
          <a:xfrm>
            <a:off x="2593975" y="3816350"/>
            <a:ext cx="390525" cy="1588"/>
          </a:xfrm>
          <a:custGeom>
            <a:avLst/>
            <a:gdLst>
              <a:gd name="T0" fmla="*/ 390525 w 315"/>
              <a:gd name="T1" fmla="*/ 0 h 1588"/>
              <a:gd name="T2" fmla="*/ 105380 w 315"/>
              <a:gd name="T3" fmla="*/ 0 h 1588"/>
              <a:gd name="T4" fmla="*/ 0 w 315"/>
              <a:gd name="T5" fmla="*/ 0 h 1588"/>
              <a:gd name="T6" fmla="*/ 0 60000 65536"/>
              <a:gd name="T7" fmla="*/ 0 60000 65536"/>
              <a:gd name="T8" fmla="*/ 0 60000 65536"/>
              <a:gd name="T9" fmla="*/ 0 w 315"/>
              <a:gd name="T10" fmla="*/ 0 h 1588"/>
              <a:gd name="T11" fmla="*/ 315 w 31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1588">
                <a:moveTo>
                  <a:pt x="315" y="0"/>
                </a:moveTo>
                <a:lnTo>
                  <a:pt x="8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/>
        </p:nvSpPr>
        <p:spPr bwMode="auto">
          <a:xfrm>
            <a:off x="2928938" y="4494213"/>
            <a:ext cx="523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Freeform 30"/>
          <p:cNvSpPr>
            <a:spLocks/>
          </p:cNvSpPr>
          <p:nvPr/>
        </p:nvSpPr>
        <p:spPr bwMode="auto">
          <a:xfrm>
            <a:off x="2847975" y="3868738"/>
            <a:ext cx="80963" cy="1250950"/>
          </a:xfrm>
          <a:custGeom>
            <a:avLst/>
            <a:gdLst>
              <a:gd name="T0" fmla="*/ 0 w 65"/>
              <a:gd name="T1" fmla="*/ 0 h 1007"/>
              <a:gd name="T2" fmla="*/ 80963 w 65"/>
              <a:gd name="T3" fmla="*/ 0 h 1007"/>
              <a:gd name="T4" fmla="*/ 80963 w 65"/>
              <a:gd name="T5" fmla="*/ 1250950 h 1007"/>
              <a:gd name="T6" fmla="*/ 0 w 65"/>
              <a:gd name="T7" fmla="*/ 1250950 h 1007"/>
              <a:gd name="T8" fmla="*/ 0 60000 65536"/>
              <a:gd name="T9" fmla="*/ 0 60000 65536"/>
              <a:gd name="T10" fmla="*/ 0 60000 65536"/>
              <a:gd name="T11" fmla="*/ 0 60000 65536"/>
              <a:gd name="T12" fmla="*/ 0 w 65"/>
              <a:gd name="T13" fmla="*/ 0 h 1007"/>
              <a:gd name="T14" fmla="*/ 65 w 65"/>
              <a:gd name="T15" fmla="*/ 1007 h 10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" h="1007">
                <a:moveTo>
                  <a:pt x="0" y="0"/>
                </a:moveTo>
                <a:lnTo>
                  <a:pt x="65" y="0"/>
                </a:lnTo>
                <a:lnTo>
                  <a:pt x="65" y="1007"/>
                </a:lnTo>
                <a:lnTo>
                  <a:pt x="0" y="100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/>
        </p:nvSpPr>
        <p:spPr bwMode="auto">
          <a:xfrm>
            <a:off x="2928938" y="3543300"/>
            <a:ext cx="523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Freeform 32"/>
          <p:cNvSpPr>
            <a:spLocks/>
          </p:cNvSpPr>
          <p:nvPr/>
        </p:nvSpPr>
        <p:spPr bwMode="auto">
          <a:xfrm>
            <a:off x="2847975" y="3370263"/>
            <a:ext cx="80963" cy="357187"/>
          </a:xfrm>
          <a:custGeom>
            <a:avLst/>
            <a:gdLst>
              <a:gd name="T0" fmla="*/ 0 w 65"/>
              <a:gd name="T1" fmla="*/ 0 h 288"/>
              <a:gd name="T2" fmla="*/ 80963 w 65"/>
              <a:gd name="T3" fmla="*/ 0 h 288"/>
              <a:gd name="T4" fmla="*/ 80963 w 65"/>
              <a:gd name="T5" fmla="*/ 357187 h 288"/>
              <a:gd name="T6" fmla="*/ 0 w 65"/>
              <a:gd name="T7" fmla="*/ 35718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65"/>
              <a:gd name="T13" fmla="*/ 0 h 288"/>
              <a:gd name="T14" fmla="*/ 65 w 65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" h="288">
                <a:moveTo>
                  <a:pt x="0" y="0"/>
                </a:moveTo>
                <a:lnTo>
                  <a:pt x="65" y="0"/>
                </a:lnTo>
                <a:lnTo>
                  <a:pt x="65" y="288"/>
                </a:lnTo>
                <a:lnTo>
                  <a:pt x="0" y="28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/>
        </p:nvSpPr>
        <p:spPr bwMode="auto">
          <a:xfrm>
            <a:off x="4619625" y="3133725"/>
            <a:ext cx="2047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Freeform 34"/>
          <p:cNvSpPr>
            <a:spLocks/>
          </p:cNvSpPr>
          <p:nvPr/>
        </p:nvSpPr>
        <p:spPr bwMode="auto">
          <a:xfrm>
            <a:off x="4486275" y="3019425"/>
            <a:ext cx="133350" cy="238125"/>
          </a:xfrm>
          <a:custGeom>
            <a:avLst/>
            <a:gdLst>
              <a:gd name="T0" fmla="*/ 0 w 108"/>
              <a:gd name="T1" fmla="*/ 238125 h 192"/>
              <a:gd name="T2" fmla="*/ 133350 w 108"/>
              <a:gd name="T3" fmla="*/ 238125 h 192"/>
              <a:gd name="T4" fmla="*/ 133350 w 108"/>
              <a:gd name="T5" fmla="*/ 0 h 192"/>
              <a:gd name="T6" fmla="*/ 0 w 108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92"/>
              <a:gd name="T14" fmla="*/ 108 w 10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92">
                <a:moveTo>
                  <a:pt x="0" y="192"/>
                </a:moveTo>
                <a:lnTo>
                  <a:pt x="108" y="192"/>
                </a:lnTo>
                <a:lnTo>
                  <a:pt x="108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/>
        </p:nvSpPr>
        <p:spPr bwMode="auto">
          <a:xfrm>
            <a:off x="4476750" y="5365750"/>
            <a:ext cx="3476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/>
        </p:nvSpPr>
        <p:spPr bwMode="auto">
          <a:xfrm>
            <a:off x="4343400" y="5186363"/>
            <a:ext cx="48101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/>
        </p:nvSpPr>
        <p:spPr bwMode="auto">
          <a:xfrm>
            <a:off x="5324475" y="3525838"/>
            <a:ext cx="59531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/>
        </p:nvSpPr>
        <p:spPr bwMode="auto">
          <a:xfrm flipH="1">
            <a:off x="6257925" y="2005013"/>
            <a:ext cx="4365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/>
        </p:nvSpPr>
        <p:spPr bwMode="auto">
          <a:xfrm flipH="1">
            <a:off x="5400675" y="1933575"/>
            <a:ext cx="4603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/>
        </p:nvSpPr>
        <p:spPr bwMode="auto">
          <a:xfrm flipH="1">
            <a:off x="6164263" y="2346325"/>
            <a:ext cx="5413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/>
        </p:nvSpPr>
        <p:spPr bwMode="auto">
          <a:xfrm flipH="1">
            <a:off x="5702300" y="4059238"/>
            <a:ext cx="255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/>
        </p:nvSpPr>
        <p:spPr bwMode="auto">
          <a:xfrm flipH="1">
            <a:off x="6481763" y="3074988"/>
            <a:ext cx="2127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/>
        </p:nvSpPr>
        <p:spPr bwMode="auto">
          <a:xfrm flipH="1">
            <a:off x="6186488" y="3679825"/>
            <a:ext cx="5080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5" name="Text Box 44"/>
          <p:cNvSpPr txBox="1">
            <a:spLocks noChangeArrowheads="1"/>
          </p:cNvSpPr>
          <p:nvPr/>
        </p:nvSpPr>
        <p:spPr bwMode="auto">
          <a:xfrm>
            <a:off x="2152650" y="3009900"/>
            <a:ext cx="779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Secondary</a:t>
            </a:r>
          </a:p>
          <a:p>
            <a:r>
              <a:rPr lang="en-US" sz="800" b="1"/>
              <a:t>marrow cavity</a:t>
            </a:r>
          </a:p>
        </p:txBody>
      </p:sp>
      <p:sp>
        <p:nvSpPr>
          <p:cNvPr id="31786" name="Text Box 45"/>
          <p:cNvSpPr txBox="1">
            <a:spLocks noChangeArrowheads="1"/>
          </p:cNvSpPr>
          <p:nvPr/>
        </p:nvSpPr>
        <p:spPr bwMode="auto">
          <a:xfrm>
            <a:off x="1389063" y="4191000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Blood</a:t>
            </a:r>
          </a:p>
          <a:p>
            <a:r>
              <a:rPr lang="en-US" sz="800" b="1"/>
              <a:t>vessel</a:t>
            </a:r>
          </a:p>
        </p:txBody>
      </p:sp>
      <p:sp>
        <p:nvSpPr>
          <p:cNvPr id="31787" name="Text Box 46"/>
          <p:cNvSpPr txBox="1">
            <a:spLocks noChangeArrowheads="1"/>
          </p:cNvSpPr>
          <p:nvPr/>
        </p:nvSpPr>
        <p:spPr bwMode="auto">
          <a:xfrm>
            <a:off x="2994025" y="5233988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Secondary</a:t>
            </a:r>
          </a:p>
          <a:p>
            <a:r>
              <a:rPr lang="en-US" sz="800" b="1"/>
              <a:t>ossification</a:t>
            </a:r>
          </a:p>
          <a:p>
            <a:r>
              <a:rPr lang="en-US" sz="800" b="1"/>
              <a:t>center</a:t>
            </a:r>
          </a:p>
        </p:txBody>
      </p:sp>
      <p:sp>
        <p:nvSpPr>
          <p:cNvPr id="31788" name="Text Box 47"/>
          <p:cNvSpPr txBox="1">
            <a:spLocks noChangeArrowheads="1"/>
          </p:cNvSpPr>
          <p:nvPr/>
        </p:nvSpPr>
        <p:spPr bwMode="auto">
          <a:xfrm>
            <a:off x="2184400" y="5767388"/>
            <a:ext cx="12112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Bone at birth, with</a:t>
            </a:r>
          </a:p>
          <a:p>
            <a:r>
              <a:rPr lang="en-US" sz="800" b="1"/>
              <a:t>enlarged primary </a:t>
            </a:r>
          </a:p>
          <a:p>
            <a:r>
              <a:rPr lang="en-US" sz="800" b="1"/>
              <a:t>marrow cavity and </a:t>
            </a:r>
          </a:p>
          <a:p>
            <a:r>
              <a:rPr lang="en-US" sz="800" b="1"/>
              <a:t>appearance of</a:t>
            </a:r>
          </a:p>
          <a:p>
            <a:r>
              <a:rPr lang="en-US" sz="800" b="1"/>
              <a:t>secondary marrow </a:t>
            </a:r>
          </a:p>
          <a:p>
            <a:r>
              <a:rPr lang="en-US" sz="800" b="1"/>
              <a:t>cavity in one epiphysis</a:t>
            </a:r>
          </a:p>
        </p:txBody>
      </p:sp>
      <p:sp>
        <p:nvSpPr>
          <p:cNvPr id="31789" name="Text Box 48"/>
          <p:cNvSpPr txBox="1">
            <a:spLocks noChangeArrowheads="1"/>
          </p:cNvSpPr>
          <p:nvPr/>
        </p:nvSpPr>
        <p:spPr bwMode="auto">
          <a:xfrm>
            <a:off x="3848100" y="577215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Bone of child, with</a:t>
            </a:r>
          </a:p>
          <a:p>
            <a:r>
              <a:rPr lang="en-US" sz="800" b="1"/>
              <a:t>epiphyseal plate at</a:t>
            </a:r>
          </a:p>
          <a:p>
            <a:r>
              <a:rPr lang="en-US" sz="800" b="1"/>
              <a:t>distal end</a:t>
            </a:r>
          </a:p>
        </p:txBody>
      </p:sp>
      <p:sp>
        <p:nvSpPr>
          <p:cNvPr id="31790" name="Text Box 49"/>
          <p:cNvSpPr txBox="1">
            <a:spLocks noChangeArrowheads="1"/>
          </p:cNvSpPr>
          <p:nvPr/>
        </p:nvSpPr>
        <p:spPr bwMode="auto">
          <a:xfrm>
            <a:off x="5745163" y="5772150"/>
            <a:ext cx="944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Adult bone with a</a:t>
            </a:r>
          </a:p>
          <a:p>
            <a:r>
              <a:rPr lang="en-US" sz="800" b="1"/>
              <a:t>single marrow</a:t>
            </a:r>
          </a:p>
          <a:p>
            <a:r>
              <a:rPr lang="en-US" sz="800" b="1"/>
              <a:t>cavity and closed</a:t>
            </a:r>
          </a:p>
          <a:p>
            <a:r>
              <a:rPr lang="en-US" sz="800" b="1"/>
              <a:t>epiphyseal plate</a:t>
            </a:r>
          </a:p>
        </p:txBody>
      </p:sp>
      <p:sp>
        <p:nvSpPr>
          <p:cNvPr id="31791" name="Text Box 50"/>
          <p:cNvSpPr txBox="1">
            <a:spLocks noChangeArrowheads="1"/>
          </p:cNvSpPr>
          <p:nvPr/>
        </p:nvSpPr>
        <p:spPr bwMode="auto">
          <a:xfrm>
            <a:off x="4841875" y="3073400"/>
            <a:ext cx="631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Epiphyseal</a:t>
            </a:r>
          </a:p>
          <a:p>
            <a:r>
              <a:rPr lang="en-US" sz="800" b="1"/>
              <a:t>plate</a:t>
            </a:r>
          </a:p>
        </p:txBody>
      </p:sp>
      <p:sp>
        <p:nvSpPr>
          <p:cNvPr id="31792" name="Text Box 51"/>
          <p:cNvSpPr txBox="1">
            <a:spLocks noChangeArrowheads="1"/>
          </p:cNvSpPr>
          <p:nvPr/>
        </p:nvSpPr>
        <p:spPr bwMode="auto">
          <a:xfrm>
            <a:off x="4959350" y="1851025"/>
            <a:ext cx="512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Articular</a:t>
            </a:r>
          </a:p>
          <a:p>
            <a:r>
              <a:rPr lang="en-US" sz="800" b="1"/>
              <a:t>cartilage</a:t>
            </a:r>
          </a:p>
        </p:txBody>
      </p:sp>
      <p:sp>
        <p:nvSpPr>
          <p:cNvPr id="31793" name="Text Box 52"/>
          <p:cNvSpPr txBox="1">
            <a:spLocks noChangeArrowheads="1"/>
          </p:cNvSpPr>
          <p:nvPr/>
        </p:nvSpPr>
        <p:spPr bwMode="auto">
          <a:xfrm>
            <a:off x="6719888" y="2282825"/>
            <a:ext cx="631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Epiphyseal</a:t>
            </a:r>
          </a:p>
          <a:p>
            <a:r>
              <a:rPr lang="en-US" sz="800" b="1"/>
              <a:t>line</a:t>
            </a:r>
          </a:p>
        </p:txBody>
      </p:sp>
      <p:sp>
        <p:nvSpPr>
          <p:cNvPr id="31794" name="Text Box 53"/>
          <p:cNvSpPr txBox="1">
            <a:spLocks noChangeArrowheads="1"/>
          </p:cNvSpPr>
          <p:nvPr/>
        </p:nvSpPr>
        <p:spPr bwMode="auto">
          <a:xfrm>
            <a:off x="4841875" y="3473450"/>
            <a:ext cx="493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Nutrient</a:t>
            </a:r>
          </a:p>
          <a:p>
            <a:r>
              <a:rPr lang="en-US" sz="800" b="1"/>
              <a:t>foramen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6D4B076C-FC39-4A6F-ABB7-E18DEF41C267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461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Endochondral Ossification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995488"/>
            <a:ext cx="8482012" cy="4322762"/>
          </a:xfrm>
        </p:spPr>
        <p:txBody>
          <a:bodyPr/>
          <a:lstStyle/>
          <a:p>
            <a:pPr eaLnBrk="1" hangingPunct="1"/>
            <a:r>
              <a:rPr lang="en-US" sz="2000" b="0" smtClean="0"/>
              <a:t>during infancy and childhood, the epiphyses fill with spongy bone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cartilage limited to the </a:t>
            </a:r>
            <a:r>
              <a:rPr lang="en-US" sz="2000" smtClean="0"/>
              <a:t>articular cartilage </a:t>
            </a:r>
            <a:r>
              <a:rPr lang="en-US" sz="2000" b="0" smtClean="0"/>
              <a:t>covering each joint surface, and to the </a:t>
            </a:r>
            <a:r>
              <a:rPr lang="en-US" sz="2000" smtClean="0"/>
              <a:t>epiphyseal plate</a:t>
            </a:r>
          </a:p>
          <a:p>
            <a:pPr lvl="1" eaLnBrk="1" hangingPunct="1"/>
            <a:r>
              <a:rPr lang="en-US" sz="1800" b="0" smtClean="0"/>
              <a:t>a thin wall of cartilage separating the primary and secondary marrow cavities</a:t>
            </a:r>
          </a:p>
          <a:p>
            <a:pPr lvl="1" eaLnBrk="1" hangingPunct="1"/>
            <a:r>
              <a:rPr lang="en-US" sz="1800" b="0" smtClean="0"/>
              <a:t>epiphyseal plate persists through childhood and adolescence</a:t>
            </a:r>
          </a:p>
          <a:p>
            <a:pPr lvl="1" eaLnBrk="1" hangingPunct="1"/>
            <a:r>
              <a:rPr lang="en-US" sz="1800" b="0" smtClean="0"/>
              <a:t>serves as a growth zone for bone elongation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by late teens to early twenties, all remaining cartilage in the epiphyseal plate is generally consumed</a:t>
            </a:r>
          </a:p>
          <a:p>
            <a:pPr lvl="1" eaLnBrk="1" hangingPunct="1"/>
            <a:r>
              <a:rPr lang="en-US" sz="1800" b="0" smtClean="0"/>
              <a:t>gap between epiphyses and diaphysis closes</a:t>
            </a:r>
          </a:p>
          <a:p>
            <a:pPr lvl="1" eaLnBrk="1" hangingPunct="1"/>
            <a:r>
              <a:rPr lang="en-US" sz="1800" b="0" smtClean="0"/>
              <a:t>primary and secondary marrow cavities unite into a single cavity</a:t>
            </a:r>
          </a:p>
          <a:p>
            <a:pPr lvl="1" eaLnBrk="1" hangingPunct="1"/>
            <a:r>
              <a:rPr lang="en-US" sz="1800" b="0" smtClean="0"/>
              <a:t>bone can no longer grow in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C04F79F3-8721-4D33-982F-B1616B188360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Stages of Endochondral Ossification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6353175" y="6151563"/>
            <a:ext cx="1600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7.10</a:t>
            </a:r>
          </a:p>
        </p:txBody>
      </p:sp>
      <p:sp>
        <p:nvSpPr>
          <p:cNvPr id="33797" name="TextBox 24"/>
          <p:cNvSpPr txBox="1">
            <a:spLocks noChangeArrowheads="1"/>
          </p:cNvSpPr>
          <p:nvPr/>
        </p:nvSpPr>
        <p:spPr bwMode="auto">
          <a:xfrm>
            <a:off x="2159000" y="1042988"/>
            <a:ext cx="481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33798" name="Picture 8" descr="sal25693_07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49363"/>
            <a:ext cx="7815263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976313" y="2425700"/>
            <a:ext cx="893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Perichondrium</a:t>
            </a:r>
            <a:endParaRPr lang="en-US" sz="1800" b="1"/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1001713" y="4164013"/>
            <a:ext cx="688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Bony collar</a:t>
            </a:r>
            <a:endParaRPr lang="en-US" sz="1800" b="1"/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1001713" y="4895850"/>
            <a:ext cx="688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Periosteum</a:t>
            </a:r>
            <a:endParaRPr lang="en-US" sz="1800" b="1"/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4437063" y="3371850"/>
            <a:ext cx="688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Metaphysis</a:t>
            </a:r>
            <a:endParaRPr lang="en-US" sz="1800" b="1"/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4430713" y="4035425"/>
            <a:ext cx="596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Diaphysis</a:t>
            </a:r>
            <a:endParaRPr lang="en-US" sz="1800" b="1"/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4430713" y="3106738"/>
            <a:ext cx="596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Epiphysis</a:t>
            </a:r>
            <a:endParaRPr lang="en-US" sz="1800" b="1"/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6243638" y="4902200"/>
            <a:ext cx="5413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Cartilage</a:t>
            </a:r>
            <a:endParaRPr lang="en-US" sz="1800" b="1"/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6243638" y="4716463"/>
            <a:ext cx="688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Metaphysis</a:t>
            </a:r>
            <a:endParaRPr lang="en-US" sz="1800" b="1"/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8091488" y="1576388"/>
            <a:ext cx="803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Spongy bone</a:t>
            </a:r>
            <a:endParaRPr lang="en-US" sz="1800" b="1"/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8094663" y="3232150"/>
            <a:ext cx="8429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Marrow cavity</a:t>
            </a:r>
            <a:endParaRPr lang="en-US" sz="1800" b="1"/>
          </a:p>
        </p:txBody>
      </p:sp>
      <p:sp>
        <p:nvSpPr>
          <p:cNvPr id="33809" name="Rectangle 19"/>
          <p:cNvSpPr>
            <a:spLocks noChangeArrowheads="1"/>
          </p:cNvSpPr>
          <p:nvPr/>
        </p:nvSpPr>
        <p:spPr bwMode="auto">
          <a:xfrm>
            <a:off x="6173788" y="3592513"/>
            <a:ext cx="881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Compact bone</a:t>
            </a:r>
            <a:endParaRPr lang="en-US" sz="1800" b="1"/>
          </a:p>
        </p:txBody>
      </p:sp>
      <p:sp>
        <p:nvSpPr>
          <p:cNvPr id="33810" name="Rectangle 20"/>
          <p:cNvSpPr>
            <a:spLocks noChangeArrowheads="1"/>
          </p:cNvSpPr>
          <p:nvPr/>
        </p:nvSpPr>
        <p:spPr bwMode="auto">
          <a:xfrm>
            <a:off x="8091488" y="2643188"/>
            <a:ext cx="688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Periosteum</a:t>
            </a:r>
            <a:endParaRPr lang="en-US" sz="1800" b="1"/>
          </a:p>
        </p:txBody>
      </p:sp>
      <p:sp>
        <p:nvSpPr>
          <p:cNvPr id="33811" name="Rectangle 21"/>
          <p:cNvSpPr>
            <a:spLocks noChangeArrowheads="1"/>
          </p:cNvSpPr>
          <p:nvPr/>
        </p:nvSpPr>
        <p:spPr bwMode="auto">
          <a:xfrm>
            <a:off x="293688" y="53387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2</a:t>
            </a:r>
            <a:endParaRPr lang="en-US" sz="1800" b="1"/>
          </a:p>
        </p:txBody>
      </p:sp>
      <p:sp>
        <p:nvSpPr>
          <p:cNvPr id="33812" name="Rectangle 22"/>
          <p:cNvSpPr>
            <a:spLocks noChangeArrowheads="1"/>
          </p:cNvSpPr>
          <p:nvPr/>
        </p:nvSpPr>
        <p:spPr bwMode="auto">
          <a:xfrm>
            <a:off x="498475" y="3033713"/>
            <a:ext cx="1270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Early cartilage model</a:t>
            </a:r>
            <a:endParaRPr lang="en-US" sz="1800" b="1"/>
          </a:p>
        </p:txBody>
      </p:sp>
      <p:sp>
        <p:nvSpPr>
          <p:cNvPr id="33813" name="Rectangle 23"/>
          <p:cNvSpPr>
            <a:spLocks noChangeArrowheads="1"/>
          </p:cNvSpPr>
          <p:nvPr/>
        </p:nvSpPr>
        <p:spPr bwMode="auto">
          <a:xfrm>
            <a:off x="327025" y="30210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1</a:t>
            </a:r>
            <a:endParaRPr lang="en-US" sz="1800" b="1"/>
          </a:p>
        </p:txBody>
      </p:sp>
      <p:sp>
        <p:nvSpPr>
          <p:cNvPr id="33814" name="Rectangle 24"/>
          <p:cNvSpPr>
            <a:spLocks noChangeArrowheads="1"/>
          </p:cNvSpPr>
          <p:nvPr/>
        </p:nvSpPr>
        <p:spPr bwMode="auto">
          <a:xfrm>
            <a:off x="1676400" y="53387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3</a:t>
            </a:r>
            <a:endParaRPr lang="en-US" sz="1800" b="1"/>
          </a:p>
        </p:txBody>
      </p:sp>
      <p:sp>
        <p:nvSpPr>
          <p:cNvPr id="33815" name="Rectangle 25"/>
          <p:cNvSpPr>
            <a:spLocks noChangeArrowheads="1"/>
          </p:cNvSpPr>
          <p:nvPr/>
        </p:nvSpPr>
        <p:spPr bwMode="auto">
          <a:xfrm>
            <a:off x="3475038" y="53387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4</a:t>
            </a:r>
            <a:endParaRPr lang="en-US" sz="1800" b="1"/>
          </a:p>
        </p:txBody>
      </p:sp>
      <p:sp>
        <p:nvSpPr>
          <p:cNvPr id="33816" name="Rectangle 26"/>
          <p:cNvSpPr>
            <a:spLocks noChangeArrowheads="1"/>
          </p:cNvSpPr>
          <p:nvPr/>
        </p:nvSpPr>
        <p:spPr bwMode="auto">
          <a:xfrm>
            <a:off x="5099050" y="53387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5</a:t>
            </a:r>
            <a:endParaRPr lang="en-US" sz="1800" b="1"/>
          </a:p>
        </p:txBody>
      </p:sp>
      <p:sp>
        <p:nvSpPr>
          <p:cNvPr id="33817" name="Rectangle 27"/>
          <p:cNvSpPr>
            <a:spLocks noChangeArrowheads="1"/>
          </p:cNvSpPr>
          <p:nvPr/>
        </p:nvSpPr>
        <p:spPr bwMode="auto">
          <a:xfrm>
            <a:off x="6961188" y="53387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6</a:t>
            </a:r>
            <a:endParaRPr lang="en-US" sz="1800" b="1"/>
          </a:p>
        </p:txBody>
      </p:sp>
      <p:sp>
        <p:nvSpPr>
          <p:cNvPr id="33818" name="Line 28"/>
          <p:cNvSpPr>
            <a:spLocks noChangeShapeType="1"/>
          </p:cNvSpPr>
          <p:nvPr/>
        </p:nvSpPr>
        <p:spPr bwMode="auto">
          <a:xfrm flipH="1">
            <a:off x="836613" y="2486025"/>
            <a:ext cx="1190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29"/>
          <p:cNvSpPr>
            <a:spLocks noChangeShapeType="1"/>
          </p:cNvSpPr>
          <p:nvPr/>
        </p:nvSpPr>
        <p:spPr bwMode="auto">
          <a:xfrm flipH="1">
            <a:off x="720725" y="2697163"/>
            <a:ext cx="2349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Line 30"/>
          <p:cNvSpPr>
            <a:spLocks noChangeShapeType="1"/>
          </p:cNvSpPr>
          <p:nvPr/>
        </p:nvSpPr>
        <p:spPr bwMode="auto">
          <a:xfrm>
            <a:off x="790575" y="4459288"/>
            <a:ext cx="1920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Freeform 31"/>
          <p:cNvSpPr>
            <a:spLocks/>
          </p:cNvSpPr>
          <p:nvPr/>
        </p:nvSpPr>
        <p:spPr bwMode="auto">
          <a:xfrm>
            <a:off x="723900" y="4278313"/>
            <a:ext cx="66675" cy="355600"/>
          </a:xfrm>
          <a:custGeom>
            <a:avLst/>
            <a:gdLst>
              <a:gd name="T0" fmla="*/ 0 w 42"/>
              <a:gd name="T1" fmla="*/ 355600 h 224"/>
              <a:gd name="T2" fmla="*/ 66675 w 42"/>
              <a:gd name="T3" fmla="*/ 355600 h 224"/>
              <a:gd name="T4" fmla="*/ 66675 w 42"/>
              <a:gd name="T5" fmla="*/ 0 h 224"/>
              <a:gd name="T6" fmla="*/ 0 w 42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224"/>
              <a:gd name="T14" fmla="*/ 42 w 42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224">
                <a:moveTo>
                  <a:pt x="0" y="224"/>
                </a:moveTo>
                <a:lnTo>
                  <a:pt x="42" y="224"/>
                </a:lnTo>
                <a:lnTo>
                  <a:pt x="4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Line 32"/>
          <p:cNvSpPr>
            <a:spLocks noChangeShapeType="1"/>
          </p:cNvSpPr>
          <p:nvPr/>
        </p:nvSpPr>
        <p:spPr bwMode="auto">
          <a:xfrm flipH="1">
            <a:off x="839788" y="4230688"/>
            <a:ext cx="142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Line 33"/>
          <p:cNvSpPr>
            <a:spLocks noChangeShapeType="1"/>
          </p:cNvSpPr>
          <p:nvPr/>
        </p:nvSpPr>
        <p:spPr bwMode="auto">
          <a:xfrm flipH="1" flipV="1">
            <a:off x="898525" y="4856163"/>
            <a:ext cx="87313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Freeform 34"/>
          <p:cNvSpPr>
            <a:spLocks/>
          </p:cNvSpPr>
          <p:nvPr/>
        </p:nvSpPr>
        <p:spPr bwMode="auto">
          <a:xfrm>
            <a:off x="620713" y="3876675"/>
            <a:ext cx="361950" cy="439738"/>
          </a:xfrm>
          <a:custGeom>
            <a:avLst/>
            <a:gdLst>
              <a:gd name="T0" fmla="*/ 44450 w 228"/>
              <a:gd name="T1" fmla="*/ 439738 h 277"/>
              <a:gd name="T2" fmla="*/ 0 w 228"/>
              <a:gd name="T3" fmla="*/ 350838 h 277"/>
              <a:gd name="T4" fmla="*/ 0 w 228"/>
              <a:gd name="T5" fmla="*/ 0 h 277"/>
              <a:gd name="T6" fmla="*/ 361950 w 228"/>
              <a:gd name="T7" fmla="*/ 0 h 277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277"/>
              <a:gd name="T14" fmla="*/ 228 w 228"/>
              <a:gd name="T15" fmla="*/ 277 h 2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277">
                <a:moveTo>
                  <a:pt x="28" y="277"/>
                </a:moveTo>
                <a:lnTo>
                  <a:pt x="0" y="221"/>
                </a:lnTo>
                <a:lnTo>
                  <a:pt x="0" y="0"/>
                </a:lnTo>
                <a:lnTo>
                  <a:pt x="22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Line 35"/>
          <p:cNvSpPr>
            <a:spLocks noChangeShapeType="1"/>
          </p:cNvSpPr>
          <p:nvPr/>
        </p:nvSpPr>
        <p:spPr bwMode="auto">
          <a:xfrm flipH="1">
            <a:off x="565150" y="4227513"/>
            <a:ext cx="55563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Line 36"/>
          <p:cNvSpPr>
            <a:spLocks noChangeShapeType="1"/>
          </p:cNvSpPr>
          <p:nvPr/>
        </p:nvSpPr>
        <p:spPr bwMode="auto">
          <a:xfrm>
            <a:off x="2409825" y="343058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Freeform 37"/>
          <p:cNvSpPr>
            <a:spLocks/>
          </p:cNvSpPr>
          <p:nvPr/>
        </p:nvSpPr>
        <p:spPr bwMode="auto">
          <a:xfrm>
            <a:off x="2373313" y="3209925"/>
            <a:ext cx="84137" cy="339725"/>
          </a:xfrm>
          <a:custGeom>
            <a:avLst/>
            <a:gdLst>
              <a:gd name="T0" fmla="*/ 0 w 53"/>
              <a:gd name="T1" fmla="*/ 339725 h 214"/>
              <a:gd name="T2" fmla="*/ 84137 w 53"/>
              <a:gd name="T3" fmla="*/ 339725 h 214"/>
              <a:gd name="T4" fmla="*/ 84137 w 53"/>
              <a:gd name="T5" fmla="*/ 0 h 214"/>
              <a:gd name="T6" fmla="*/ 0 w 53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214"/>
              <a:gd name="T14" fmla="*/ 53 w 53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214">
                <a:moveTo>
                  <a:pt x="0" y="214"/>
                </a:moveTo>
                <a:lnTo>
                  <a:pt x="53" y="214"/>
                </a:lnTo>
                <a:lnTo>
                  <a:pt x="5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Line 38"/>
          <p:cNvSpPr>
            <a:spLocks noChangeShapeType="1"/>
          </p:cNvSpPr>
          <p:nvPr/>
        </p:nvSpPr>
        <p:spPr bwMode="auto">
          <a:xfrm>
            <a:off x="2284413" y="4316413"/>
            <a:ext cx="536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Line 39"/>
          <p:cNvSpPr>
            <a:spLocks noChangeShapeType="1"/>
          </p:cNvSpPr>
          <p:nvPr/>
        </p:nvSpPr>
        <p:spPr bwMode="auto">
          <a:xfrm>
            <a:off x="2409825" y="4251325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Freeform 40"/>
          <p:cNvSpPr>
            <a:spLocks/>
          </p:cNvSpPr>
          <p:nvPr/>
        </p:nvSpPr>
        <p:spPr bwMode="auto">
          <a:xfrm>
            <a:off x="2460625" y="3295650"/>
            <a:ext cx="357188" cy="88900"/>
          </a:xfrm>
          <a:custGeom>
            <a:avLst/>
            <a:gdLst>
              <a:gd name="T0" fmla="*/ 357188 w 225"/>
              <a:gd name="T1" fmla="*/ 0 h 56"/>
              <a:gd name="T2" fmla="*/ 171450 w 225"/>
              <a:gd name="T3" fmla="*/ 0 h 56"/>
              <a:gd name="T4" fmla="*/ 0 w 225"/>
              <a:gd name="T5" fmla="*/ 88900 h 56"/>
              <a:gd name="T6" fmla="*/ 0 60000 65536"/>
              <a:gd name="T7" fmla="*/ 0 60000 65536"/>
              <a:gd name="T8" fmla="*/ 0 60000 65536"/>
              <a:gd name="T9" fmla="*/ 0 w 225"/>
              <a:gd name="T10" fmla="*/ 0 h 56"/>
              <a:gd name="T11" fmla="*/ 225 w 225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" h="56">
                <a:moveTo>
                  <a:pt x="225" y="0"/>
                </a:moveTo>
                <a:lnTo>
                  <a:pt x="108" y="0"/>
                </a:lnTo>
                <a:lnTo>
                  <a:pt x="0" y="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Freeform 41"/>
          <p:cNvSpPr>
            <a:spLocks/>
          </p:cNvSpPr>
          <p:nvPr/>
        </p:nvSpPr>
        <p:spPr bwMode="auto">
          <a:xfrm>
            <a:off x="4173538" y="4895850"/>
            <a:ext cx="230187" cy="95250"/>
          </a:xfrm>
          <a:custGeom>
            <a:avLst/>
            <a:gdLst>
              <a:gd name="T0" fmla="*/ 0 w 145"/>
              <a:gd name="T1" fmla="*/ 95250 h 60"/>
              <a:gd name="T2" fmla="*/ 144462 w 145"/>
              <a:gd name="T3" fmla="*/ 0 h 60"/>
              <a:gd name="T4" fmla="*/ 230187 w 145"/>
              <a:gd name="T5" fmla="*/ 0 h 60"/>
              <a:gd name="T6" fmla="*/ 0 60000 65536"/>
              <a:gd name="T7" fmla="*/ 0 60000 65536"/>
              <a:gd name="T8" fmla="*/ 0 60000 65536"/>
              <a:gd name="T9" fmla="*/ 0 w 145"/>
              <a:gd name="T10" fmla="*/ 0 h 60"/>
              <a:gd name="T11" fmla="*/ 145 w 145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60">
                <a:moveTo>
                  <a:pt x="0" y="60"/>
                </a:moveTo>
                <a:lnTo>
                  <a:pt x="91" y="0"/>
                </a:lnTo>
                <a:lnTo>
                  <a:pt x="14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Line 42"/>
          <p:cNvSpPr>
            <a:spLocks noChangeShapeType="1"/>
          </p:cNvSpPr>
          <p:nvPr/>
        </p:nvSpPr>
        <p:spPr bwMode="auto">
          <a:xfrm>
            <a:off x="4421188" y="50307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Line 43"/>
          <p:cNvSpPr>
            <a:spLocks noChangeShapeType="1"/>
          </p:cNvSpPr>
          <p:nvPr/>
        </p:nvSpPr>
        <p:spPr bwMode="auto">
          <a:xfrm>
            <a:off x="4048125" y="501808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Freeform 44"/>
          <p:cNvSpPr>
            <a:spLocks/>
          </p:cNvSpPr>
          <p:nvPr/>
        </p:nvSpPr>
        <p:spPr bwMode="auto">
          <a:xfrm>
            <a:off x="4067175" y="4889500"/>
            <a:ext cx="106363" cy="204788"/>
          </a:xfrm>
          <a:custGeom>
            <a:avLst/>
            <a:gdLst>
              <a:gd name="T0" fmla="*/ 0 w 67"/>
              <a:gd name="T1" fmla="*/ 204788 h 129"/>
              <a:gd name="T2" fmla="*/ 106363 w 67"/>
              <a:gd name="T3" fmla="*/ 204788 h 129"/>
              <a:gd name="T4" fmla="*/ 106363 w 67"/>
              <a:gd name="T5" fmla="*/ 0 h 129"/>
              <a:gd name="T6" fmla="*/ 0 w 67"/>
              <a:gd name="T7" fmla="*/ 0 h 129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129"/>
              <a:gd name="T14" fmla="*/ 67 w 67"/>
              <a:gd name="T15" fmla="*/ 129 h 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129">
                <a:moveTo>
                  <a:pt x="0" y="129"/>
                </a:moveTo>
                <a:lnTo>
                  <a:pt x="67" y="129"/>
                </a:lnTo>
                <a:lnTo>
                  <a:pt x="67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Line 45"/>
          <p:cNvSpPr>
            <a:spLocks noChangeShapeType="1"/>
          </p:cNvSpPr>
          <p:nvPr/>
        </p:nvSpPr>
        <p:spPr bwMode="auto">
          <a:xfrm flipH="1">
            <a:off x="3175000" y="3844925"/>
            <a:ext cx="733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Line 46"/>
          <p:cNvSpPr>
            <a:spLocks noChangeShapeType="1"/>
          </p:cNvSpPr>
          <p:nvPr/>
        </p:nvSpPr>
        <p:spPr bwMode="auto">
          <a:xfrm flipV="1">
            <a:off x="3987800" y="2882900"/>
            <a:ext cx="1588" cy="207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Freeform 47"/>
          <p:cNvSpPr>
            <a:spLocks/>
          </p:cNvSpPr>
          <p:nvPr/>
        </p:nvSpPr>
        <p:spPr bwMode="auto">
          <a:xfrm>
            <a:off x="4030663" y="3436938"/>
            <a:ext cx="384175" cy="1587"/>
          </a:xfrm>
          <a:custGeom>
            <a:avLst/>
            <a:gdLst>
              <a:gd name="T0" fmla="*/ 384175 w 242"/>
              <a:gd name="T1" fmla="*/ 0 h 1588"/>
              <a:gd name="T2" fmla="*/ 103188 w 242"/>
              <a:gd name="T3" fmla="*/ 0 h 1588"/>
              <a:gd name="T4" fmla="*/ 0 w 242"/>
              <a:gd name="T5" fmla="*/ 0 h 1588"/>
              <a:gd name="T6" fmla="*/ 0 60000 65536"/>
              <a:gd name="T7" fmla="*/ 0 60000 65536"/>
              <a:gd name="T8" fmla="*/ 0 60000 65536"/>
              <a:gd name="T9" fmla="*/ 0 w 242"/>
              <a:gd name="T10" fmla="*/ 0 h 1588"/>
              <a:gd name="T11" fmla="*/ 242 w 24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" h="1588">
                <a:moveTo>
                  <a:pt x="242" y="0"/>
                </a:moveTo>
                <a:lnTo>
                  <a:pt x="65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Line 48"/>
          <p:cNvSpPr>
            <a:spLocks noChangeShapeType="1"/>
          </p:cNvSpPr>
          <p:nvPr/>
        </p:nvSpPr>
        <p:spPr bwMode="auto">
          <a:xfrm>
            <a:off x="4360863" y="4102100"/>
            <a:ext cx="50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Freeform 49"/>
          <p:cNvSpPr>
            <a:spLocks/>
          </p:cNvSpPr>
          <p:nvPr/>
        </p:nvSpPr>
        <p:spPr bwMode="auto">
          <a:xfrm>
            <a:off x="4281488" y="3487738"/>
            <a:ext cx="79375" cy="1230312"/>
          </a:xfrm>
          <a:custGeom>
            <a:avLst/>
            <a:gdLst>
              <a:gd name="T0" fmla="*/ 0 w 50"/>
              <a:gd name="T1" fmla="*/ 0 h 775"/>
              <a:gd name="T2" fmla="*/ 79375 w 50"/>
              <a:gd name="T3" fmla="*/ 0 h 775"/>
              <a:gd name="T4" fmla="*/ 79375 w 50"/>
              <a:gd name="T5" fmla="*/ 1230312 h 775"/>
              <a:gd name="T6" fmla="*/ 0 w 50"/>
              <a:gd name="T7" fmla="*/ 1230312 h 775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775"/>
              <a:gd name="T14" fmla="*/ 50 w 50"/>
              <a:gd name="T15" fmla="*/ 775 h 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775">
                <a:moveTo>
                  <a:pt x="0" y="0"/>
                </a:moveTo>
                <a:lnTo>
                  <a:pt x="50" y="0"/>
                </a:lnTo>
                <a:lnTo>
                  <a:pt x="50" y="775"/>
                </a:lnTo>
                <a:lnTo>
                  <a:pt x="0" y="7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Line 50"/>
          <p:cNvSpPr>
            <a:spLocks noChangeShapeType="1"/>
          </p:cNvSpPr>
          <p:nvPr/>
        </p:nvSpPr>
        <p:spPr bwMode="auto">
          <a:xfrm>
            <a:off x="4360863" y="3167063"/>
            <a:ext cx="50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Freeform 51"/>
          <p:cNvSpPr>
            <a:spLocks/>
          </p:cNvSpPr>
          <p:nvPr/>
        </p:nvSpPr>
        <p:spPr bwMode="auto">
          <a:xfrm>
            <a:off x="4281488" y="2997200"/>
            <a:ext cx="79375" cy="350838"/>
          </a:xfrm>
          <a:custGeom>
            <a:avLst/>
            <a:gdLst>
              <a:gd name="T0" fmla="*/ 0 w 50"/>
              <a:gd name="T1" fmla="*/ 0 h 221"/>
              <a:gd name="T2" fmla="*/ 79375 w 50"/>
              <a:gd name="T3" fmla="*/ 0 h 221"/>
              <a:gd name="T4" fmla="*/ 79375 w 50"/>
              <a:gd name="T5" fmla="*/ 350838 h 221"/>
              <a:gd name="T6" fmla="*/ 0 w 50"/>
              <a:gd name="T7" fmla="*/ 350838 h 221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221"/>
              <a:gd name="T14" fmla="*/ 50 w 50"/>
              <a:gd name="T15" fmla="*/ 221 h 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221">
                <a:moveTo>
                  <a:pt x="0" y="0"/>
                </a:moveTo>
                <a:lnTo>
                  <a:pt x="50" y="0"/>
                </a:lnTo>
                <a:lnTo>
                  <a:pt x="50" y="221"/>
                </a:lnTo>
                <a:lnTo>
                  <a:pt x="0" y="2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Line 52"/>
          <p:cNvSpPr>
            <a:spLocks noChangeShapeType="1"/>
          </p:cNvSpPr>
          <p:nvPr/>
        </p:nvSpPr>
        <p:spPr bwMode="auto">
          <a:xfrm>
            <a:off x="6024563" y="2763838"/>
            <a:ext cx="2016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3" name="Freeform 53"/>
          <p:cNvSpPr>
            <a:spLocks/>
          </p:cNvSpPr>
          <p:nvPr/>
        </p:nvSpPr>
        <p:spPr bwMode="auto">
          <a:xfrm>
            <a:off x="5892800" y="2651125"/>
            <a:ext cx="131763" cy="234950"/>
          </a:xfrm>
          <a:custGeom>
            <a:avLst/>
            <a:gdLst>
              <a:gd name="T0" fmla="*/ 0 w 83"/>
              <a:gd name="T1" fmla="*/ 234950 h 148"/>
              <a:gd name="T2" fmla="*/ 131763 w 83"/>
              <a:gd name="T3" fmla="*/ 234950 h 148"/>
              <a:gd name="T4" fmla="*/ 131763 w 83"/>
              <a:gd name="T5" fmla="*/ 0 h 148"/>
              <a:gd name="T6" fmla="*/ 0 w 83"/>
              <a:gd name="T7" fmla="*/ 0 h 148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148"/>
              <a:gd name="T14" fmla="*/ 83 w 83"/>
              <a:gd name="T15" fmla="*/ 148 h 1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148">
                <a:moveTo>
                  <a:pt x="0" y="148"/>
                </a:moveTo>
                <a:lnTo>
                  <a:pt x="83" y="148"/>
                </a:lnTo>
                <a:lnTo>
                  <a:pt x="8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Line 54"/>
          <p:cNvSpPr>
            <a:spLocks noChangeShapeType="1"/>
          </p:cNvSpPr>
          <p:nvPr/>
        </p:nvSpPr>
        <p:spPr bwMode="auto">
          <a:xfrm>
            <a:off x="5883275" y="4959350"/>
            <a:ext cx="3429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Line 55"/>
          <p:cNvSpPr>
            <a:spLocks noChangeShapeType="1"/>
          </p:cNvSpPr>
          <p:nvPr/>
        </p:nvSpPr>
        <p:spPr bwMode="auto">
          <a:xfrm>
            <a:off x="5753100" y="4783138"/>
            <a:ext cx="4730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6" name="Line 56"/>
          <p:cNvSpPr>
            <a:spLocks noChangeShapeType="1"/>
          </p:cNvSpPr>
          <p:nvPr/>
        </p:nvSpPr>
        <p:spPr bwMode="auto">
          <a:xfrm>
            <a:off x="6716713" y="3149600"/>
            <a:ext cx="5873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Line 57"/>
          <p:cNvSpPr>
            <a:spLocks noChangeShapeType="1"/>
          </p:cNvSpPr>
          <p:nvPr/>
        </p:nvSpPr>
        <p:spPr bwMode="auto">
          <a:xfrm flipH="1">
            <a:off x="7635875" y="1652588"/>
            <a:ext cx="4302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8" name="Line 58"/>
          <p:cNvSpPr>
            <a:spLocks noChangeShapeType="1"/>
          </p:cNvSpPr>
          <p:nvPr/>
        </p:nvSpPr>
        <p:spPr bwMode="auto">
          <a:xfrm flipH="1">
            <a:off x="6792913" y="1582738"/>
            <a:ext cx="4524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Line 59"/>
          <p:cNvSpPr>
            <a:spLocks noChangeShapeType="1"/>
          </p:cNvSpPr>
          <p:nvPr/>
        </p:nvSpPr>
        <p:spPr bwMode="auto">
          <a:xfrm flipH="1">
            <a:off x="7545388" y="1989138"/>
            <a:ext cx="5302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0" name="Line 60"/>
          <p:cNvSpPr>
            <a:spLocks noChangeShapeType="1"/>
          </p:cNvSpPr>
          <p:nvPr/>
        </p:nvSpPr>
        <p:spPr bwMode="auto">
          <a:xfrm flipH="1">
            <a:off x="7089775" y="3675063"/>
            <a:ext cx="2508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Line 61"/>
          <p:cNvSpPr>
            <a:spLocks noChangeShapeType="1"/>
          </p:cNvSpPr>
          <p:nvPr/>
        </p:nvSpPr>
        <p:spPr bwMode="auto">
          <a:xfrm flipH="1">
            <a:off x="7856538" y="2706688"/>
            <a:ext cx="209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2" name="Line 62"/>
          <p:cNvSpPr>
            <a:spLocks noChangeShapeType="1"/>
          </p:cNvSpPr>
          <p:nvPr/>
        </p:nvSpPr>
        <p:spPr bwMode="auto">
          <a:xfrm flipH="1">
            <a:off x="7566025" y="3302000"/>
            <a:ext cx="5000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3" name="Text Box 63"/>
          <p:cNvSpPr txBox="1">
            <a:spLocks noChangeArrowheads="1"/>
          </p:cNvSpPr>
          <p:nvPr/>
        </p:nvSpPr>
        <p:spPr bwMode="auto">
          <a:xfrm>
            <a:off x="976313" y="2633663"/>
            <a:ext cx="611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Hyaline</a:t>
            </a:r>
          </a:p>
          <a:p>
            <a:r>
              <a:rPr lang="en-US" sz="1000" b="1"/>
              <a:t>cartilage</a:t>
            </a:r>
          </a:p>
        </p:txBody>
      </p:sp>
      <p:sp>
        <p:nvSpPr>
          <p:cNvPr id="33854" name="Text Box 64"/>
          <p:cNvSpPr txBox="1">
            <a:spLocks noChangeArrowheads="1"/>
          </p:cNvSpPr>
          <p:nvPr/>
        </p:nvSpPr>
        <p:spPr bwMode="auto">
          <a:xfrm>
            <a:off x="1003300" y="3814763"/>
            <a:ext cx="922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Enlarging</a:t>
            </a:r>
          </a:p>
          <a:p>
            <a:r>
              <a:rPr lang="en-US" sz="1000" b="1"/>
              <a:t>chondrocytes</a:t>
            </a:r>
          </a:p>
        </p:txBody>
      </p:sp>
      <p:sp>
        <p:nvSpPr>
          <p:cNvPr id="33855" name="Text Box 65"/>
          <p:cNvSpPr txBox="1">
            <a:spLocks noChangeArrowheads="1"/>
          </p:cNvSpPr>
          <p:nvPr/>
        </p:nvSpPr>
        <p:spPr bwMode="auto">
          <a:xfrm>
            <a:off x="996950" y="4398963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Primary</a:t>
            </a:r>
          </a:p>
          <a:p>
            <a:r>
              <a:rPr lang="en-US" sz="1000" b="1"/>
              <a:t>ossification</a:t>
            </a:r>
          </a:p>
          <a:p>
            <a:r>
              <a:rPr lang="en-US" sz="1000" b="1"/>
              <a:t>center</a:t>
            </a:r>
          </a:p>
        </p:txBody>
      </p:sp>
      <p:sp>
        <p:nvSpPr>
          <p:cNvPr id="33856" name="Text Box 66"/>
          <p:cNvSpPr txBox="1">
            <a:spLocks noChangeArrowheads="1"/>
          </p:cNvSpPr>
          <p:nvPr/>
        </p:nvSpPr>
        <p:spPr bwMode="auto">
          <a:xfrm>
            <a:off x="2838450" y="3230563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Secondary</a:t>
            </a:r>
          </a:p>
          <a:p>
            <a:r>
              <a:rPr lang="en-US" sz="1000" b="1"/>
              <a:t>ossification</a:t>
            </a:r>
          </a:p>
          <a:p>
            <a:r>
              <a:rPr lang="en-US" sz="1000" b="1"/>
              <a:t>center</a:t>
            </a:r>
          </a:p>
        </p:txBody>
      </p:sp>
      <p:sp>
        <p:nvSpPr>
          <p:cNvPr id="33857" name="Text Box 67"/>
          <p:cNvSpPr txBox="1">
            <a:spLocks noChangeArrowheads="1"/>
          </p:cNvSpPr>
          <p:nvPr/>
        </p:nvSpPr>
        <p:spPr bwMode="auto">
          <a:xfrm>
            <a:off x="2781300" y="3770313"/>
            <a:ext cx="476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Blood</a:t>
            </a:r>
          </a:p>
          <a:p>
            <a:r>
              <a:rPr lang="en-US" sz="1000" b="1"/>
              <a:t>vessel</a:t>
            </a:r>
          </a:p>
        </p:txBody>
      </p:sp>
      <p:sp>
        <p:nvSpPr>
          <p:cNvPr id="33858" name="Text Box 68"/>
          <p:cNvSpPr txBox="1">
            <a:spLocks noChangeArrowheads="1"/>
          </p:cNvSpPr>
          <p:nvPr/>
        </p:nvSpPr>
        <p:spPr bwMode="auto">
          <a:xfrm>
            <a:off x="2838450" y="4246563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Primary</a:t>
            </a:r>
          </a:p>
          <a:p>
            <a:r>
              <a:rPr lang="en-US" sz="1000" b="1"/>
              <a:t>marrow</a:t>
            </a:r>
          </a:p>
          <a:p>
            <a:r>
              <a:rPr lang="en-US" sz="1000" b="1"/>
              <a:t>cavity</a:t>
            </a:r>
          </a:p>
        </p:txBody>
      </p:sp>
      <p:sp>
        <p:nvSpPr>
          <p:cNvPr id="33859" name="Text Box 69"/>
          <p:cNvSpPr txBox="1">
            <a:spLocks noChangeArrowheads="1"/>
          </p:cNvSpPr>
          <p:nvPr/>
        </p:nvSpPr>
        <p:spPr bwMode="auto">
          <a:xfrm>
            <a:off x="3600450" y="2582863"/>
            <a:ext cx="941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Secondary</a:t>
            </a:r>
          </a:p>
          <a:p>
            <a:r>
              <a:rPr lang="en-US" sz="1000" b="1"/>
              <a:t>marrow cavity</a:t>
            </a:r>
          </a:p>
        </p:txBody>
      </p:sp>
      <p:sp>
        <p:nvSpPr>
          <p:cNvPr id="33860" name="Text Box 70"/>
          <p:cNvSpPr txBox="1">
            <a:spLocks noChangeArrowheads="1"/>
          </p:cNvSpPr>
          <p:nvPr/>
        </p:nvSpPr>
        <p:spPr bwMode="auto">
          <a:xfrm>
            <a:off x="4425950" y="4830763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Secondary</a:t>
            </a:r>
          </a:p>
          <a:p>
            <a:r>
              <a:rPr lang="en-US" sz="1000" b="1"/>
              <a:t>ossification</a:t>
            </a:r>
          </a:p>
          <a:p>
            <a:r>
              <a:rPr lang="en-US" sz="1000" b="1"/>
              <a:t>center</a:t>
            </a:r>
          </a:p>
        </p:txBody>
      </p:sp>
      <p:sp>
        <p:nvSpPr>
          <p:cNvPr id="33861" name="Text Box 71"/>
          <p:cNvSpPr txBox="1">
            <a:spLocks noChangeArrowheads="1"/>
          </p:cNvSpPr>
          <p:nvPr/>
        </p:nvSpPr>
        <p:spPr bwMode="auto">
          <a:xfrm>
            <a:off x="6242050" y="2703513"/>
            <a:ext cx="75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Epiphyseal</a:t>
            </a:r>
          </a:p>
          <a:p>
            <a:r>
              <a:rPr lang="en-US" sz="1000" b="1"/>
              <a:t>plate</a:t>
            </a:r>
          </a:p>
        </p:txBody>
      </p:sp>
      <p:sp>
        <p:nvSpPr>
          <p:cNvPr id="33862" name="Text Box 72"/>
          <p:cNvSpPr txBox="1">
            <a:spLocks noChangeArrowheads="1"/>
          </p:cNvSpPr>
          <p:nvPr/>
        </p:nvSpPr>
        <p:spPr bwMode="auto">
          <a:xfrm>
            <a:off x="6192838" y="3065463"/>
            <a:ext cx="592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Nutrient</a:t>
            </a:r>
          </a:p>
          <a:p>
            <a:r>
              <a:rPr lang="en-US" sz="1000" b="1"/>
              <a:t>foramen</a:t>
            </a:r>
          </a:p>
        </p:txBody>
      </p:sp>
      <p:sp>
        <p:nvSpPr>
          <p:cNvPr id="33863" name="Text Box 73"/>
          <p:cNvSpPr txBox="1">
            <a:spLocks noChangeArrowheads="1"/>
          </p:cNvSpPr>
          <p:nvPr/>
        </p:nvSpPr>
        <p:spPr bwMode="auto">
          <a:xfrm>
            <a:off x="6223000" y="1497013"/>
            <a:ext cx="612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Articular</a:t>
            </a:r>
          </a:p>
          <a:p>
            <a:r>
              <a:rPr lang="en-US" sz="1000" b="1"/>
              <a:t>cartilage</a:t>
            </a:r>
          </a:p>
        </p:txBody>
      </p:sp>
      <p:sp>
        <p:nvSpPr>
          <p:cNvPr id="33864" name="Text Box 74"/>
          <p:cNvSpPr txBox="1">
            <a:spLocks noChangeArrowheads="1"/>
          </p:cNvSpPr>
          <p:nvPr/>
        </p:nvSpPr>
        <p:spPr bwMode="auto">
          <a:xfrm>
            <a:off x="8102600" y="1922463"/>
            <a:ext cx="75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Epiphyseal</a:t>
            </a:r>
          </a:p>
          <a:p>
            <a:r>
              <a:rPr lang="en-US" sz="1000" b="1"/>
              <a:t>line</a:t>
            </a:r>
          </a:p>
        </p:txBody>
      </p:sp>
      <p:sp>
        <p:nvSpPr>
          <p:cNvPr id="33865" name="Text Box 75"/>
          <p:cNvSpPr txBox="1">
            <a:spLocks noChangeArrowheads="1"/>
          </p:cNvSpPr>
          <p:nvPr/>
        </p:nvSpPr>
        <p:spPr bwMode="auto">
          <a:xfrm>
            <a:off x="7112000" y="5332413"/>
            <a:ext cx="1149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Adult bone with a</a:t>
            </a:r>
          </a:p>
          <a:p>
            <a:r>
              <a:rPr lang="en-US" sz="1000" b="1"/>
              <a:t>single marrow</a:t>
            </a:r>
          </a:p>
          <a:p>
            <a:r>
              <a:rPr lang="en-US" sz="1000" b="1"/>
              <a:t>cavity and closed</a:t>
            </a:r>
          </a:p>
          <a:p>
            <a:r>
              <a:rPr lang="en-US" sz="1000" b="1"/>
              <a:t>epiphyseal plate</a:t>
            </a:r>
          </a:p>
        </p:txBody>
      </p:sp>
      <p:sp>
        <p:nvSpPr>
          <p:cNvPr id="33866" name="Text Box 76"/>
          <p:cNvSpPr txBox="1">
            <a:spLocks noChangeArrowheads="1"/>
          </p:cNvSpPr>
          <p:nvPr/>
        </p:nvSpPr>
        <p:spPr bwMode="auto">
          <a:xfrm>
            <a:off x="5238750" y="5332413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Bone of child, with</a:t>
            </a:r>
          </a:p>
          <a:p>
            <a:r>
              <a:rPr lang="en-US" sz="1000" b="1"/>
              <a:t>epiphyseal plate at</a:t>
            </a:r>
          </a:p>
          <a:p>
            <a:r>
              <a:rPr lang="en-US" sz="1000" b="1"/>
              <a:t>distal end</a:t>
            </a:r>
          </a:p>
        </p:txBody>
      </p:sp>
      <p:sp>
        <p:nvSpPr>
          <p:cNvPr id="33867" name="Text Box 77"/>
          <p:cNvSpPr txBox="1">
            <a:spLocks noChangeArrowheads="1"/>
          </p:cNvSpPr>
          <p:nvPr/>
        </p:nvSpPr>
        <p:spPr bwMode="auto">
          <a:xfrm>
            <a:off x="3619500" y="5332413"/>
            <a:ext cx="14747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Bone at birth, with</a:t>
            </a:r>
          </a:p>
          <a:p>
            <a:r>
              <a:rPr lang="en-US" sz="1000" b="1"/>
              <a:t>enlarged primary </a:t>
            </a:r>
          </a:p>
          <a:p>
            <a:r>
              <a:rPr lang="en-US" sz="1000" b="1"/>
              <a:t>marrow cavity and </a:t>
            </a:r>
          </a:p>
          <a:p>
            <a:r>
              <a:rPr lang="en-US" sz="1000" b="1"/>
              <a:t>appearance of</a:t>
            </a:r>
          </a:p>
          <a:p>
            <a:r>
              <a:rPr lang="en-US" sz="1000" b="1"/>
              <a:t>secondary marrow </a:t>
            </a:r>
          </a:p>
          <a:p>
            <a:r>
              <a:rPr lang="en-US" sz="1000" b="1"/>
              <a:t>cavity in one epiphysis</a:t>
            </a:r>
          </a:p>
        </p:txBody>
      </p:sp>
      <p:sp>
        <p:nvSpPr>
          <p:cNvPr id="33868" name="Text Box 78"/>
          <p:cNvSpPr txBox="1">
            <a:spLocks noChangeArrowheads="1"/>
          </p:cNvSpPr>
          <p:nvPr/>
        </p:nvSpPr>
        <p:spPr bwMode="auto">
          <a:xfrm>
            <a:off x="1809750" y="5332413"/>
            <a:ext cx="1331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Vascular invasion,</a:t>
            </a:r>
          </a:p>
          <a:p>
            <a:r>
              <a:rPr lang="en-US" sz="1000" b="1"/>
              <a:t>formation of primary</a:t>
            </a:r>
          </a:p>
          <a:p>
            <a:r>
              <a:rPr lang="en-US" sz="1000" b="1"/>
              <a:t>marrow cavity, and</a:t>
            </a:r>
          </a:p>
          <a:p>
            <a:r>
              <a:rPr lang="en-US" sz="1000" b="1"/>
              <a:t>appearance of </a:t>
            </a:r>
          </a:p>
          <a:p>
            <a:r>
              <a:rPr lang="en-US" sz="1000" b="1"/>
              <a:t>secondary</a:t>
            </a:r>
          </a:p>
          <a:p>
            <a:r>
              <a:rPr lang="en-US" sz="1000" b="1"/>
              <a:t>ossification center</a:t>
            </a:r>
          </a:p>
        </p:txBody>
      </p:sp>
      <p:sp>
        <p:nvSpPr>
          <p:cNvPr id="33869" name="Text Box 79"/>
          <p:cNvSpPr txBox="1">
            <a:spLocks noChangeArrowheads="1"/>
          </p:cNvSpPr>
          <p:nvPr/>
        </p:nvSpPr>
        <p:spPr bwMode="auto">
          <a:xfrm>
            <a:off x="420688" y="5332413"/>
            <a:ext cx="124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Formation of</a:t>
            </a:r>
          </a:p>
          <a:p>
            <a:r>
              <a:rPr lang="en-US" sz="1000" b="1"/>
              <a:t>primary</a:t>
            </a:r>
          </a:p>
          <a:p>
            <a:r>
              <a:rPr lang="en-US" sz="1000" b="1"/>
              <a:t>ossification center,</a:t>
            </a:r>
          </a:p>
          <a:p>
            <a:r>
              <a:rPr lang="en-US" sz="1000" b="1"/>
              <a:t>bony collar, and</a:t>
            </a:r>
          </a:p>
          <a:p>
            <a:r>
              <a:rPr lang="en-US" sz="1000" b="1"/>
              <a:t>periosteum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037AA698-6784-429E-86EA-477992C51A61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2385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Functions of the Skeleton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636713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support </a:t>
            </a:r>
            <a:r>
              <a:rPr lang="en-US" sz="2400" b="0" smtClean="0"/>
              <a:t>– hold the body up, supports muscles, mandible and maxilla support teeth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protection</a:t>
            </a:r>
            <a:r>
              <a:rPr lang="en-US" sz="2400" b="0" smtClean="0"/>
              <a:t> – brain, spinal cord, heart, lungs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movement</a:t>
            </a:r>
            <a:r>
              <a:rPr lang="en-US" sz="2400" b="0" smtClean="0"/>
              <a:t> – limb movements, breathing, action of muscle on bone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electrolyte balance </a:t>
            </a:r>
            <a:r>
              <a:rPr lang="en-US" sz="2400" b="0" smtClean="0"/>
              <a:t>– calcium and phosphate ions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acid-base balance </a:t>
            </a:r>
            <a:r>
              <a:rPr lang="en-US" sz="2400" b="0" smtClean="0"/>
              <a:t>– buffers blood against excessive pH changes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blood formation </a:t>
            </a:r>
            <a:r>
              <a:rPr lang="en-US" sz="2400" b="0" smtClean="0"/>
              <a:t>– red bone marrow is the chief producer of blood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28728C15-39BF-4361-83AF-9DBA32A32888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215900" y="50800"/>
            <a:ext cx="86868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Cartilaginous Epiphyseal Plates</a:t>
            </a:r>
          </a:p>
        </p:txBody>
      </p:sp>
      <p:sp>
        <p:nvSpPr>
          <p:cNvPr id="34820" name="TextBox 24"/>
          <p:cNvSpPr txBox="1">
            <a:spLocks noChangeArrowheads="1"/>
          </p:cNvSpPr>
          <p:nvPr/>
        </p:nvSpPr>
        <p:spPr bwMode="auto">
          <a:xfrm>
            <a:off x="2011363" y="820738"/>
            <a:ext cx="46196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34821" name="Picture 9" descr="sal25693_07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88" y="1030288"/>
            <a:ext cx="4549775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Line 10"/>
          <p:cNvSpPr>
            <a:spLocks noChangeShapeType="1"/>
          </p:cNvSpPr>
          <p:nvPr/>
        </p:nvSpPr>
        <p:spPr bwMode="auto">
          <a:xfrm flipH="1">
            <a:off x="3314700" y="5184775"/>
            <a:ext cx="711200" cy="728663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11"/>
          <p:cNvSpPr>
            <a:spLocks noChangeShapeType="1"/>
          </p:cNvSpPr>
          <p:nvPr/>
        </p:nvSpPr>
        <p:spPr bwMode="auto">
          <a:xfrm flipH="1">
            <a:off x="1809750" y="5913438"/>
            <a:ext cx="2641600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Freeform 12"/>
          <p:cNvSpPr>
            <a:spLocks/>
          </p:cNvSpPr>
          <p:nvPr/>
        </p:nvSpPr>
        <p:spPr bwMode="auto">
          <a:xfrm>
            <a:off x="3505200" y="2636838"/>
            <a:ext cx="306388" cy="766762"/>
          </a:xfrm>
          <a:custGeom>
            <a:avLst/>
            <a:gdLst>
              <a:gd name="T0" fmla="*/ 150908 w 201"/>
              <a:gd name="T1" fmla="*/ 0 h 503"/>
              <a:gd name="T2" fmla="*/ 0 w 201"/>
              <a:gd name="T3" fmla="*/ 44207 h 503"/>
              <a:gd name="T4" fmla="*/ 106702 w 201"/>
              <a:gd name="T5" fmla="*/ 521337 h 503"/>
              <a:gd name="T6" fmla="*/ 166151 w 201"/>
              <a:gd name="T7" fmla="*/ 766762 h 503"/>
              <a:gd name="T8" fmla="*/ 306388 w 201"/>
              <a:gd name="T9" fmla="*/ 722555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503"/>
              <a:gd name="T17" fmla="*/ 201 w 201"/>
              <a:gd name="T18" fmla="*/ 503 h 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503">
                <a:moveTo>
                  <a:pt x="99" y="0"/>
                </a:moveTo>
                <a:lnTo>
                  <a:pt x="0" y="29"/>
                </a:lnTo>
                <a:lnTo>
                  <a:pt x="70" y="342"/>
                </a:lnTo>
                <a:lnTo>
                  <a:pt x="109" y="503"/>
                </a:lnTo>
                <a:lnTo>
                  <a:pt x="201" y="474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13"/>
          <p:cNvSpPr>
            <a:spLocks noChangeShapeType="1"/>
          </p:cNvSpPr>
          <p:nvPr/>
        </p:nvSpPr>
        <p:spPr bwMode="auto">
          <a:xfrm flipH="1">
            <a:off x="1717675" y="3598863"/>
            <a:ext cx="2381250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4"/>
          <p:cNvSpPr>
            <a:spLocks noChangeShapeType="1"/>
          </p:cNvSpPr>
          <p:nvPr/>
        </p:nvSpPr>
        <p:spPr bwMode="auto">
          <a:xfrm>
            <a:off x="1836738" y="3087688"/>
            <a:ext cx="1754187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865188" y="2998788"/>
            <a:ext cx="836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Diaphysis</a:t>
            </a:r>
            <a:endParaRPr lang="en-US" sz="2400" b="1"/>
          </a:p>
        </p:txBody>
      </p:sp>
      <p:sp>
        <p:nvSpPr>
          <p:cNvPr id="34828" name="Freeform 16"/>
          <p:cNvSpPr>
            <a:spLocks/>
          </p:cNvSpPr>
          <p:nvPr/>
        </p:nvSpPr>
        <p:spPr bwMode="auto">
          <a:xfrm>
            <a:off x="3508375" y="2633663"/>
            <a:ext cx="300038" cy="768350"/>
          </a:xfrm>
          <a:custGeom>
            <a:avLst/>
            <a:gdLst>
              <a:gd name="T0" fmla="*/ 150781 w 197"/>
              <a:gd name="T1" fmla="*/ 0 h 504"/>
              <a:gd name="T2" fmla="*/ 0 w 197"/>
              <a:gd name="T3" fmla="*/ 47260 h 504"/>
              <a:gd name="T4" fmla="*/ 103566 w 197"/>
              <a:gd name="T5" fmla="*/ 524429 h 504"/>
              <a:gd name="T6" fmla="*/ 166011 w 197"/>
              <a:gd name="T7" fmla="*/ 768350 h 504"/>
              <a:gd name="T8" fmla="*/ 300038 w 197"/>
              <a:gd name="T9" fmla="*/ 728713 h 5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504"/>
              <a:gd name="T17" fmla="*/ 197 w 197"/>
              <a:gd name="T18" fmla="*/ 504 h 5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504">
                <a:moveTo>
                  <a:pt x="99" y="0"/>
                </a:moveTo>
                <a:lnTo>
                  <a:pt x="0" y="31"/>
                </a:lnTo>
                <a:lnTo>
                  <a:pt x="68" y="344"/>
                </a:lnTo>
                <a:lnTo>
                  <a:pt x="109" y="504"/>
                </a:lnTo>
                <a:lnTo>
                  <a:pt x="197" y="478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17"/>
          <p:cNvSpPr>
            <a:spLocks noChangeShapeType="1"/>
          </p:cNvSpPr>
          <p:nvPr/>
        </p:nvSpPr>
        <p:spPr bwMode="auto">
          <a:xfrm flipH="1">
            <a:off x="1712913" y="3598863"/>
            <a:ext cx="238601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8"/>
          <p:cNvSpPr>
            <a:spLocks noChangeShapeType="1"/>
          </p:cNvSpPr>
          <p:nvPr/>
        </p:nvSpPr>
        <p:spPr bwMode="auto">
          <a:xfrm flipH="1">
            <a:off x="3314700" y="5175250"/>
            <a:ext cx="711200" cy="7302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19"/>
          <p:cNvSpPr>
            <a:spLocks noChangeShapeType="1"/>
          </p:cNvSpPr>
          <p:nvPr/>
        </p:nvSpPr>
        <p:spPr bwMode="auto">
          <a:xfrm flipH="1">
            <a:off x="1809750" y="5903913"/>
            <a:ext cx="26416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Line 20"/>
          <p:cNvSpPr>
            <a:spLocks noChangeShapeType="1"/>
          </p:cNvSpPr>
          <p:nvPr/>
        </p:nvSpPr>
        <p:spPr bwMode="auto">
          <a:xfrm>
            <a:off x="1795463" y="3087688"/>
            <a:ext cx="180181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 flipH="1">
            <a:off x="1717675" y="3598863"/>
            <a:ext cx="2381250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Rectangle 22"/>
          <p:cNvSpPr>
            <a:spLocks noChangeArrowheads="1"/>
          </p:cNvSpPr>
          <p:nvPr/>
        </p:nvSpPr>
        <p:spPr bwMode="auto">
          <a:xfrm>
            <a:off x="865188" y="3498850"/>
            <a:ext cx="836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Epiphysis</a:t>
            </a:r>
            <a:endParaRPr lang="en-US" sz="2400" b="1"/>
          </a:p>
        </p:txBody>
      </p:sp>
      <p:sp>
        <p:nvSpPr>
          <p:cNvPr id="34835" name="Line 23"/>
          <p:cNvSpPr>
            <a:spLocks noChangeShapeType="1"/>
          </p:cNvSpPr>
          <p:nvPr/>
        </p:nvSpPr>
        <p:spPr bwMode="auto">
          <a:xfrm flipH="1">
            <a:off x="1712913" y="3595688"/>
            <a:ext cx="238601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Freeform 24"/>
          <p:cNvSpPr>
            <a:spLocks/>
          </p:cNvSpPr>
          <p:nvPr/>
        </p:nvSpPr>
        <p:spPr bwMode="auto">
          <a:xfrm>
            <a:off x="1800225" y="3698875"/>
            <a:ext cx="2347913" cy="420688"/>
          </a:xfrm>
          <a:custGeom>
            <a:avLst/>
            <a:gdLst>
              <a:gd name="T0" fmla="*/ 0 w 1540"/>
              <a:gd name="T1" fmla="*/ 420688 h 276"/>
              <a:gd name="T2" fmla="*/ 1914921 w 1540"/>
              <a:gd name="T3" fmla="*/ 420688 h 276"/>
              <a:gd name="T4" fmla="*/ 2347913 w 1540"/>
              <a:gd name="T5" fmla="*/ 0 h 276"/>
              <a:gd name="T6" fmla="*/ 0 60000 65536"/>
              <a:gd name="T7" fmla="*/ 0 60000 65536"/>
              <a:gd name="T8" fmla="*/ 0 60000 65536"/>
              <a:gd name="T9" fmla="*/ 0 w 1540"/>
              <a:gd name="T10" fmla="*/ 0 h 276"/>
              <a:gd name="T11" fmla="*/ 1540 w 1540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0" h="276">
                <a:moveTo>
                  <a:pt x="0" y="276"/>
                </a:moveTo>
                <a:lnTo>
                  <a:pt x="1256" y="276"/>
                </a:lnTo>
                <a:lnTo>
                  <a:pt x="154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7" name="Freeform 25"/>
          <p:cNvSpPr>
            <a:spLocks/>
          </p:cNvSpPr>
          <p:nvPr/>
        </p:nvSpPr>
        <p:spPr bwMode="auto">
          <a:xfrm>
            <a:off x="1800225" y="3698875"/>
            <a:ext cx="2347913" cy="414338"/>
          </a:xfrm>
          <a:custGeom>
            <a:avLst/>
            <a:gdLst>
              <a:gd name="T0" fmla="*/ 0 w 1540"/>
              <a:gd name="T1" fmla="*/ 414338 h 272"/>
              <a:gd name="T2" fmla="*/ 1914921 w 1540"/>
              <a:gd name="T3" fmla="*/ 414338 h 272"/>
              <a:gd name="T4" fmla="*/ 2347913 w 1540"/>
              <a:gd name="T5" fmla="*/ 0 h 272"/>
              <a:gd name="T6" fmla="*/ 0 60000 65536"/>
              <a:gd name="T7" fmla="*/ 0 60000 65536"/>
              <a:gd name="T8" fmla="*/ 0 60000 65536"/>
              <a:gd name="T9" fmla="*/ 0 w 1540"/>
              <a:gd name="T10" fmla="*/ 0 h 272"/>
              <a:gd name="T11" fmla="*/ 1540 w 1540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0" h="272">
                <a:moveTo>
                  <a:pt x="0" y="272"/>
                </a:moveTo>
                <a:lnTo>
                  <a:pt x="1256" y="272"/>
                </a:lnTo>
                <a:lnTo>
                  <a:pt x="154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8" name="Freeform 26"/>
          <p:cNvSpPr>
            <a:spLocks/>
          </p:cNvSpPr>
          <p:nvPr/>
        </p:nvSpPr>
        <p:spPr bwMode="auto">
          <a:xfrm>
            <a:off x="1838325" y="4216400"/>
            <a:ext cx="2449513" cy="474663"/>
          </a:xfrm>
          <a:custGeom>
            <a:avLst/>
            <a:gdLst>
              <a:gd name="T0" fmla="*/ 0 w 1607"/>
              <a:gd name="T1" fmla="*/ 474663 h 312"/>
              <a:gd name="T2" fmla="*/ 1876385 w 1607"/>
              <a:gd name="T3" fmla="*/ 474663 h 312"/>
              <a:gd name="T4" fmla="*/ 2449513 w 1607"/>
              <a:gd name="T5" fmla="*/ 0 h 312"/>
              <a:gd name="T6" fmla="*/ 0 60000 65536"/>
              <a:gd name="T7" fmla="*/ 0 60000 65536"/>
              <a:gd name="T8" fmla="*/ 0 60000 65536"/>
              <a:gd name="T9" fmla="*/ 0 w 1607"/>
              <a:gd name="T10" fmla="*/ 0 h 312"/>
              <a:gd name="T11" fmla="*/ 1607 w 1607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7" h="312">
                <a:moveTo>
                  <a:pt x="0" y="312"/>
                </a:moveTo>
                <a:lnTo>
                  <a:pt x="1231" y="312"/>
                </a:lnTo>
                <a:lnTo>
                  <a:pt x="1607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9" name="Freeform 27"/>
          <p:cNvSpPr>
            <a:spLocks/>
          </p:cNvSpPr>
          <p:nvPr/>
        </p:nvSpPr>
        <p:spPr bwMode="auto">
          <a:xfrm>
            <a:off x="1838325" y="4216400"/>
            <a:ext cx="2449513" cy="474663"/>
          </a:xfrm>
          <a:custGeom>
            <a:avLst/>
            <a:gdLst>
              <a:gd name="T0" fmla="*/ 0 w 1607"/>
              <a:gd name="T1" fmla="*/ 474663 h 312"/>
              <a:gd name="T2" fmla="*/ 1876385 w 1607"/>
              <a:gd name="T3" fmla="*/ 474663 h 312"/>
              <a:gd name="T4" fmla="*/ 2449513 w 1607"/>
              <a:gd name="T5" fmla="*/ 0 h 312"/>
              <a:gd name="T6" fmla="*/ 0 60000 65536"/>
              <a:gd name="T7" fmla="*/ 0 60000 65536"/>
              <a:gd name="T8" fmla="*/ 0 60000 65536"/>
              <a:gd name="T9" fmla="*/ 0 w 1607"/>
              <a:gd name="T10" fmla="*/ 0 h 312"/>
              <a:gd name="T11" fmla="*/ 1607 w 1607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7" h="312">
                <a:moveTo>
                  <a:pt x="0" y="312"/>
                </a:moveTo>
                <a:lnTo>
                  <a:pt x="1231" y="312"/>
                </a:lnTo>
                <a:lnTo>
                  <a:pt x="1607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Freeform 28"/>
          <p:cNvSpPr>
            <a:spLocks/>
          </p:cNvSpPr>
          <p:nvPr/>
        </p:nvSpPr>
        <p:spPr bwMode="auto">
          <a:xfrm>
            <a:off x="1838325" y="4216400"/>
            <a:ext cx="2449513" cy="474663"/>
          </a:xfrm>
          <a:custGeom>
            <a:avLst/>
            <a:gdLst>
              <a:gd name="T0" fmla="*/ 0 w 1607"/>
              <a:gd name="T1" fmla="*/ 474663 h 312"/>
              <a:gd name="T2" fmla="*/ 1876385 w 1607"/>
              <a:gd name="T3" fmla="*/ 474663 h 312"/>
              <a:gd name="T4" fmla="*/ 2449513 w 1607"/>
              <a:gd name="T5" fmla="*/ 0 h 312"/>
              <a:gd name="T6" fmla="*/ 0 60000 65536"/>
              <a:gd name="T7" fmla="*/ 0 60000 65536"/>
              <a:gd name="T8" fmla="*/ 0 60000 65536"/>
              <a:gd name="T9" fmla="*/ 0 w 1607"/>
              <a:gd name="T10" fmla="*/ 0 h 312"/>
              <a:gd name="T11" fmla="*/ 1607 w 1607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7" h="312">
                <a:moveTo>
                  <a:pt x="0" y="312"/>
                </a:moveTo>
                <a:lnTo>
                  <a:pt x="1231" y="312"/>
                </a:lnTo>
                <a:lnTo>
                  <a:pt x="1607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Freeform 29"/>
          <p:cNvSpPr>
            <a:spLocks/>
          </p:cNvSpPr>
          <p:nvPr/>
        </p:nvSpPr>
        <p:spPr bwMode="auto">
          <a:xfrm>
            <a:off x="1838325" y="4216400"/>
            <a:ext cx="2449513" cy="469900"/>
          </a:xfrm>
          <a:custGeom>
            <a:avLst/>
            <a:gdLst>
              <a:gd name="T0" fmla="*/ 0 w 1607"/>
              <a:gd name="T1" fmla="*/ 469900 h 309"/>
              <a:gd name="T2" fmla="*/ 1876385 w 1607"/>
              <a:gd name="T3" fmla="*/ 469900 h 309"/>
              <a:gd name="T4" fmla="*/ 2449513 w 1607"/>
              <a:gd name="T5" fmla="*/ 0 h 309"/>
              <a:gd name="T6" fmla="*/ 0 60000 65536"/>
              <a:gd name="T7" fmla="*/ 0 60000 65536"/>
              <a:gd name="T8" fmla="*/ 0 60000 65536"/>
              <a:gd name="T9" fmla="*/ 0 w 1607"/>
              <a:gd name="T10" fmla="*/ 0 h 309"/>
              <a:gd name="T11" fmla="*/ 1607 w 1607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7" h="309">
                <a:moveTo>
                  <a:pt x="0" y="309"/>
                </a:moveTo>
                <a:lnTo>
                  <a:pt x="1231" y="309"/>
                </a:lnTo>
                <a:lnTo>
                  <a:pt x="1607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2" name="Text Box 30"/>
          <p:cNvSpPr txBox="1">
            <a:spLocks noChangeArrowheads="1"/>
          </p:cNvSpPr>
          <p:nvPr/>
        </p:nvSpPr>
        <p:spPr bwMode="auto">
          <a:xfrm>
            <a:off x="860425" y="4017963"/>
            <a:ext cx="10271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Epiphyseal</a:t>
            </a:r>
          </a:p>
          <a:p>
            <a:r>
              <a:rPr lang="en-US" sz="1400" b="1"/>
              <a:t>plate</a:t>
            </a:r>
          </a:p>
        </p:txBody>
      </p:sp>
      <p:sp>
        <p:nvSpPr>
          <p:cNvPr id="34843" name="Text Box 31"/>
          <p:cNvSpPr txBox="1">
            <a:spLocks noChangeArrowheads="1"/>
          </p:cNvSpPr>
          <p:nvPr/>
        </p:nvSpPr>
        <p:spPr bwMode="auto">
          <a:xfrm>
            <a:off x="860425" y="4591050"/>
            <a:ext cx="1017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Metacarpal</a:t>
            </a:r>
          </a:p>
          <a:p>
            <a:r>
              <a:rPr lang="en-US" sz="1400" b="1"/>
              <a:t>bone</a:t>
            </a:r>
          </a:p>
        </p:txBody>
      </p:sp>
      <p:sp>
        <p:nvSpPr>
          <p:cNvPr id="34844" name="Text Box 32"/>
          <p:cNvSpPr txBox="1">
            <a:spLocks noChangeArrowheads="1"/>
          </p:cNvSpPr>
          <p:nvPr/>
        </p:nvSpPr>
        <p:spPr bwMode="auto">
          <a:xfrm>
            <a:off x="860425" y="5810250"/>
            <a:ext cx="10271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Epiphyseal</a:t>
            </a:r>
          </a:p>
          <a:p>
            <a:r>
              <a:rPr lang="en-US" sz="1400" b="1"/>
              <a:t>plates</a:t>
            </a:r>
          </a:p>
        </p:txBody>
      </p:sp>
      <p:sp>
        <p:nvSpPr>
          <p:cNvPr id="34845" name="TextBox 24"/>
          <p:cNvSpPr txBox="1">
            <a:spLocks noChangeArrowheads="1"/>
          </p:cNvSpPr>
          <p:nvPr/>
        </p:nvSpPr>
        <p:spPr bwMode="auto">
          <a:xfrm>
            <a:off x="2012950" y="6559550"/>
            <a:ext cx="46180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Courtesy of Utah Valley Regional Medical Center, Department of Radiology </a:t>
            </a:r>
          </a:p>
        </p:txBody>
      </p:sp>
      <p:sp>
        <p:nvSpPr>
          <p:cNvPr id="34846" name="Text Box 6"/>
          <p:cNvSpPr txBox="1">
            <a:spLocks noChangeArrowheads="1"/>
          </p:cNvSpPr>
          <p:nvPr/>
        </p:nvSpPr>
        <p:spPr bwMode="auto">
          <a:xfrm>
            <a:off x="6602413" y="6038850"/>
            <a:ext cx="1600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9E043B92-D469-46FB-AB91-F100E4D0261A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682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Bone Growth and Remodeling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5500687"/>
          </a:xfrm>
        </p:spPr>
        <p:txBody>
          <a:bodyPr/>
          <a:lstStyle/>
          <a:p>
            <a:pPr eaLnBrk="1" hangingPunct="1"/>
            <a:r>
              <a:rPr lang="en-US" sz="2800" smtClean="0"/>
              <a:t>ossification</a:t>
            </a:r>
            <a:r>
              <a:rPr lang="en-US" sz="2800" b="0" smtClean="0"/>
              <a:t> continues throughout life with the growth and remodeling of bones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bones grow in two directions: </a:t>
            </a:r>
            <a:r>
              <a:rPr lang="en-US" sz="2800" smtClean="0"/>
              <a:t>length</a:t>
            </a:r>
            <a:r>
              <a:rPr lang="en-US" sz="2800" b="0" smtClean="0"/>
              <a:t> and </a:t>
            </a:r>
            <a:r>
              <a:rPr lang="en-US" sz="2800" smtClean="0"/>
              <a:t>width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smtClean="0"/>
              <a:t>bone elongation </a:t>
            </a:r>
            <a:endParaRPr lang="en-US" sz="2400" smtClean="0"/>
          </a:p>
          <a:p>
            <a:pPr lvl="1" eaLnBrk="1" hangingPunct="1"/>
            <a:r>
              <a:rPr lang="en-US" sz="2400" smtClean="0"/>
              <a:t>epiphyseal plate – </a:t>
            </a:r>
            <a:r>
              <a:rPr lang="en-US" sz="2400" b="0" smtClean="0"/>
              <a:t>a region of transition from cartilage to bone</a:t>
            </a:r>
          </a:p>
          <a:p>
            <a:pPr lvl="2" eaLnBrk="1" hangingPunct="1"/>
            <a:r>
              <a:rPr lang="en-US" sz="2000" b="0" smtClean="0"/>
              <a:t>functions as </a:t>
            </a:r>
            <a:r>
              <a:rPr lang="en-US" sz="2000" smtClean="0"/>
              <a:t>growth zone </a:t>
            </a:r>
            <a:r>
              <a:rPr lang="en-US" sz="2000" b="0" smtClean="0"/>
              <a:t>where the bones elongate</a:t>
            </a:r>
          </a:p>
          <a:p>
            <a:pPr lvl="2" eaLnBrk="1" hangingPunct="1"/>
            <a:r>
              <a:rPr lang="en-US" sz="2000" b="0" smtClean="0"/>
              <a:t>consists of typical hyaline cartilage in the middle</a:t>
            </a:r>
          </a:p>
          <a:p>
            <a:pPr lvl="2" eaLnBrk="1" hangingPunct="1"/>
            <a:r>
              <a:rPr lang="en-US" sz="2000" b="0" smtClean="0"/>
              <a:t>with a transition zone on each side where cartilage is being replaced by bone</a:t>
            </a:r>
          </a:p>
          <a:p>
            <a:pPr lvl="2" eaLnBrk="1" hangingPunct="1"/>
            <a:r>
              <a:rPr lang="en-US" sz="2000" smtClean="0"/>
              <a:t>metaphysis </a:t>
            </a:r>
            <a:r>
              <a:rPr lang="en-US" sz="2000" b="0" smtClean="0"/>
              <a:t>is the zone of transition facing the marrow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9FD4DC61-1BDB-4810-810B-E81C0933382B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012825"/>
          </a:xfrm>
        </p:spPr>
        <p:txBody>
          <a:bodyPr/>
          <a:lstStyle/>
          <a:p>
            <a:pPr eaLnBrk="1" hangingPunct="1"/>
            <a:r>
              <a:rPr lang="en-US" smtClean="0"/>
              <a:t>Histology of Metaphysis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885825"/>
            <a:ext cx="8686800" cy="5972175"/>
          </a:xfrm>
        </p:spPr>
        <p:txBody>
          <a:bodyPr/>
          <a:lstStyle/>
          <a:p>
            <a:pPr lvl="1" eaLnBrk="1" hangingPunct="1"/>
            <a:r>
              <a:rPr lang="en-US" sz="2400" smtClean="0"/>
              <a:t>zone of reserve cartilage </a:t>
            </a:r>
            <a:endParaRPr lang="en-US" sz="2400" b="0" smtClean="0"/>
          </a:p>
          <a:p>
            <a:pPr lvl="2" eaLnBrk="1" hangingPunct="1"/>
            <a:r>
              <a:rPr lang="en-US" sz="2000" b="0" smtClean="0"/>
              <a:t>typical hyaline cartilage farthest from marrow cavity</a:t>
            </a:r>
          </a:p>
          <a:p>
            <a:pPr lvl="2" eaLnBrk="1" hangingPunct="1"/>
            <a:r>
              <a:rPr lang="en-US" sz="2000" b="0" smtClean="0"/>
              <a:t>shows no sign of transforming into bone</a:t>
            </a:r>
          </a:p>
          <a:p>
            <a:pPr lvl="1" eaLnBrk="1" hangingPunct="1"/>
            <a:r>
              <a:rPr lang="en-US" sz="2400" smtClean="0"/>
              <a:t>zone of proliferation</a:t>
            </a:r>
          </a:p>
          <a:p>
            <a:pPr lvl="2" eaLnBrk="1" hangingPunct="1"/>
            <a:r>
              <a:rPr lang="en-US" sz="2000" b="0" smtClean="0"/>
              <a:t>chondrocytes multiply forming columns of flat lacunae</a:t>
            </a:r>
          </a:p>
          <a:p>
            <a:pPr lvl="1" eaLnBrk="1" hangingPunct="1"/>
            <a:r>
              <a:rPr lang="en-US" sz="2400" smtClean="0"/>
              <a:t>zone of hypertrophy </a:t>
            </a:r>
          </a:p>
          <a:p>
            <a:pPr lvl="2" eaLnBrk="1" hangingPunct="1"/>
            <a:r>
              <a:rPr lang="en-US" sz="2000" b="0" smtClean="0"/>
              <a:t>chondrocyte</a:t>
            </a:r>
            <a:r>
              <a:rPr lang="en-US" sz="2000" smtClean="0"/>
              <a:t> </a:t>
            </a:r>
            <a:r>
              <a:rPr lang="en-US" sz="2000" b="0" smtClean="0"/>
              <a:t>enlargement</a:t>
            </a:r>
          </a:p>
          <a:p>
            <a:pPr lvl="2" eaLnBrk="1" hangingPunct="1"/>
            <a:r>
              <a:rPr lang="en-US" sz="2000" b="0" smtClean="0"/>
              <a:t>matrix between lacunae become very thin</a:t>
            </a:r>
          </a:p>
          <a:p>
            <a:pPr lvl="1" eaLnBrk="1" hangingPunct="1"/>
            <a:r>
              <a:rPr lang="en-US" sz="2400" smtClean="0"/>
              <a:t>zone of calcification</a:t>
            </a:r>
          </a:p>
          <a:p>
            <a:pPr lvl="2" eaLnBrk="1" hangingPunct="1"/>
            <a:r>
              <a:rPr lang="en-US" sz="2000" b="0" smtClean="0"/>
              <a:t>mineral deposited in the matrix between columns of lacunae</a:t>
            </a:r>
          </a:p>
          <a:p>
            <a:pPr lvl="2" eaLnBrk="1" hangingPunct="1"/>
            <a:r>
              <a:rPr lang="en-US" sz="2000" b="0" smtClean="0"/>
              <a:t>temporary support for cartilage</a:t>
            </a:r>
          </a:p>
          <a:p>
            <a:pPr lvl="1" eaLnBrk="1" hangingPunct="1"/>
            <a:r>
              <a:rPr lang="en-US" sz="2400" smtClean="0"/>
              <a:t>zone of bone deposition</a:t>
            </a:r>
          </a:p>
          <a:p>
            <a:pPr lvl="2" eaLnBrk="1" hangingPunct="1"/>
            <a:r>
              <a:rPr lang="en-US" sz="2000" b="0" smtClean="0"/>
              <a:t>chondrocytes die, longitudinal columns fill with osteoblasts and blood vessels, osteoclasts dissolve the calcified cartilage</a:t>
            </a:r>
          </a:p>
          <a:p>
            <a:pPr lvl="2" eaLnBrk="1" hangingPunct="1"/>
            <a:r>
              <a:rPr lang="en-US" sz="2000" b="0" smtClean="0"/>
              <a:t>osteons and spongy bone are created by osteoblasts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Zones of the Metaphysis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B7D8D6D9-F053-42D3-BB9C-62C5B5946DD3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88900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Fetal Skeleton at 12 Weeks</a:t>
            </a: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6353175" y="6316663"/>
            <a:ext cx="1600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7.11</a:t>
            </a:r>
          </a:p>
        </p:txBody>
      </p:sp>
      <p:sp>
        <p:nvSpPr>
          <p:cNvPr id="38917" name="TextBox 24"/>
          <p:cNvSpPr txBox="1">
            <a:spLocks noChangeArrowheads="1"/>
          </p:cNvSpPr>
          <p:nvPr/>
        </p:nvSpPr>
        <p:spPr bwMode="auto">
          <a:xfrm>
            <a:off x="2159000" y="803275"/>
            <a:ext cx="4810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38918" name="Picture 9" descr="sal25693_07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03300"/>
            <a:ext cx="41227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Line 10"/>
          <p:cNvSpPr>
            <a:spLocks noChangeShapeType="1"/>
          </p:cNvSpPr>
          <p:nvPr/>
        </p:nvSpPr>
        <p:spPr bwMode="auto">
          <a:xfrm flipV="1">
            <a:off x="2357438" y="3817938"/>
            <a:ext cx="2335212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>
            <a:off x="2357438" y="3814763"/>
            <a:ext cx="23320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>
            <a:off x="5330825" y="4719638"/>
            <a:ext cx="1693863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3"/>
          <p:cNvSpPr>
            <a:spLocks noChangeShapeType="1"/>
          </p:cNvSpPr>
          <p:nvPr/>
        </p:nvSpPr>
        <p:spPr bwMode="auto">
          <a:xfrm>
            <a:off x="5330825" y="4713288"/>
            <a:ext cx="16938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4"/>
          <p:cNvSpPr>
            <a:spLocks noChangeShapeType="1"/>
          </p:cNvSpPr>
          <p:nvPr/>
        </p:nvSpPr>
        <p:spPr bwMode="auto">
          <a:xfrm flipH="1">
            <a:off x="1930400" y="4473575"/>
            <a:ext cx="1811338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5"/>
          <p:cNvSpPr>
            <a:spLocks noChangeShapeType="1"/>
          </p:cNvSpPr>
          <p:nvPr/>
        </p:nvSpPr>
        <p:spPr bwMode="auto">
          <a:xfrm flipH="1">
            <a:off x="1930400" y="4468813"/>
            <a:ext cx="18113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6"/>
          <p:cNvSpPr>
            <a:spLocks noChangeShapeType="1"/>
          </p:cNvSpPr>
          <p:nvPr/>
        </p:nvSpPr>
        <p:spPr bwMode="auto">
          <a:xfrm>
            <a:off x="3849688" y="5645150"/>
            <a:ext cx="1587" cy="804863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17"/>
          <p:cNvSpPr>
            <a:spLocks noChangeShapeType="1"/>
          </p:cNvSpPr>
          <p:nvPr/>
        </p:nvSpPr>
        <p:spPr bwMode="auto">
          <a:xfrm>
            <a:off x="3849688" y="5637213"/>
            <a:ext cx="1587" cy="812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18"/>
          <p:cNvSpPr>
            <a:spLocks noChangeShapeType="1"/>
          </p:cNvSpPr>
          <p:nvPr/>
        </p:nvSpPr>
        <p:spPr bwMode="auto">
          <a:xfrm flipH="1">
            <a:off x="4740275" y="5022850"/>
            <a:ext cx="2284413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Freeform 19"/>
          <p:cNvSpPr>
            <a:spLocks/>
          </p:cNvSpPr>
          <p:nvPr/>
        </p:nvSpPr>
        <p:spPr bwMode="auto">
          <a:xfrm>
            <a:off x="4737100" y="5010150"/>
            <a:ext cx="2287588" cy="7938"/>
          </a:xfrm>
          <a:custGeom>
            <a:avLst/>
            <a:gdLst>
              <a:gd name="T0" fmla="*/ 0 w 1441"/>
              <a:gd name="T1" fmla="*/ 7938 h 5"/>
              <a:gd name="T2" fmla="*/ 2287588 w 1441"/>
              <a:gd name="T3" fmla="*/ 7938 h 5"/>
              <a:gd name="T4" fmla="*/ 2287588 w 1441"/>
              <a:gd name="T5" fmla="*/ 0 h 5"/>
              <a:gd name="T6" fmla="*/ 0 60000 65536"/>
              <a:gd name="T7" fmla="*/ 0 60000 65536"/>
              <a:gd name="T8" fmla="*/ 0 60000 65536"/>
              <a:gd name="T9" fmla="*/ 0 w 1441"/>
              <a:gd name="T10" fmla="*/ 0 h 5"/>
              <a:gd name="T11" fmla="*/ 1441 w 1441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1" h="5">
                <a:moveTo>
                  <a:pt x="0" y="5"/>
                </a:moveTo>
                <a:lnTo>
                  <a:pt x="1441" y="5"/>
                </a:lnTo>
                <a:lnTo>
                  <a:pt x="1441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20"/>
          <p:cNvSpPr>
            <a:spLocks noChangeShapeType="1"/>
          </p:cNvSpPr>
          <p:nvPr/>
        </p:nvSpPr>
        <p:spPr bwMode="auto">
          <a:xfrm flipH="1">
            <a:off x="4762500" y="5022850"/>
            <a:ext cx="1154113" cy="227013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Line 21"/>
          <p:cNvSpPr>
            <a:spLocks noChangeShapeType="1"/>
          </p:cNvSpPr>
          <p:nvPr/>
        </p:nvSpPr>
        <p:spPr bwMode="auto">
          <a:xfrm flipH="1">
            <a:off x="4762500" y="5018088"/>
            <a:ext cx="1154113" cy="223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Line 22"/>
          <p:cNvSpPr>
            <a:spLocks noChangeShapeType="1"/>
          </p:cNvSpPr>
          <p:nvPr/>
        </p:nvSpPr>
        <p:spPr bwMode="auto">
          <a:xfrm flipH="1">
            <a:off x="5338763" y="1828800"/>
            <a:ext cx="1685925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Freeform 23"/>
          <p:cNvSpPr>
            <a:spLocks/>
          </p:cNvSpPr>
          <p:nvPr/>
        </p:nvSpPr>
        <p:spPr bwMode="auto">
          <a:xfrm>
            <a:off x="5338763" y="1828800"/>
            <a:ext cx="1685925" cy="1588"/>
          </a:xfrm>
          <a:custGeom>
            <a:avLst/>
            <a:gdLst>
              <a:gd name="T0" fmla="*/ 1685925 w 1062"/>
              <a:gd name="T1" fmla="*/ 0 h 1588"/>
              <a:gd name="T2" fmla="*/ 1093787 w 1062"/>
              <a:gd name="T3" fmla="*/ 0 h 1588"/>
              <a:gd name="T4" fmla="*/ 0 w 1062"/>
              <a:gd name="T5" fmla="*/ 0 h 1588"/>
              <a:gd name="T6" fmla="*/ 0 60000 65536"/>
              <a:gd name="T7" fmla="*/ 0 60000 65536"/>
              <a:gd name="T8" fmla="*/ 0 60000 65536"/>
              <a:gd name="T9" fmla="*/ 0 w 1062"/>
              <a:gd name="T10" fmla="*/ 0 h 1588"/>
              <a:gd name="T11" fmla="*/ 1062 w 106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2" h="1588">
                <a:moveTo>
                  <a:pt x="1062" y="0"/>
                </a:moveTo>
                <a:lnTo>
                  <a:pt x="689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Line 24"/>
          <p:cNvSpPr>
            <a:spLocks noChangeShapeType="1"/>
          </p:cNvSpPr>
          <p:nvPr/>
        </p:nvSpPr>
        <p:spPr bwMode="auto">
          <a:xfrm>
            <a:off x="6140450" y="2411413"/>
            <a:ext cx="1588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Line 25"/>
          <p:cNvSpPr>
            <a:spLocks noChangeShapeType="1"/>
          </p:cNvSpPr>
          <p:nvPr/>
        </p:nvSpPr>
        <p:spPr bwMode="auto">
          <a:xfrm flipV="1">
            <a:off x="6143625" y="1835150"/>
            <a:ext cx="293688" cy="5794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Line 26"/>
          <p:cNvSpPr>
            <a:spLocks noChangeShapeType="1"/>
          </p:cNvSpPr>
          <p:nvPr/>
        </p:nvSpPr>
        <p:spPr bwMode="auto">
          <a:xfrm flipV="1">
            <a:off x="6138863" y="1828800"/>
            <a:ext cx="293687" cy="5762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Rectangle 27"/>
          <p:cNvSpPr>
            <a:spLocks noChangeArrowheads="1"/>
          </p:cNvSpPr>
          <p:nvPr/>
        </p:nvSpPr>
        <p:spPr bwMode="auto">
          <a:xfrm>
            <a:off x="1455738" y="3679825"/>
            <a:ext cx="879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Humerus</a:t>
            </a:r>
            <a:endParaRPr lang="en-US" sz="2400" b="1"/>
          </a:p>
        </p:txBody>
      </p:sp>
      <p:sp>
        <p:nvSpPr>
          <p:cNvPr id="38937" name="Rectangle 28"/>
          <p:cNvSpPr>
            <a:spLocks noChangeArrowheads="1"/>
          </p:cNvSpPr>
          <p:nvPr/>
        </p:nvSpPr>
        <p:spPr bwMode="auto">
          <a:xfrm>
            <a:off x="1455738" y="4344988"/>
            <a:ext cx="43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Ulna</a:t>
            </a:r>
            <a:endParaRPr lang="en-US" sz="2400" b="1"/>
          </a:p>
        </p:txBody>
      </p:sp>
      <p:sp>
        <p:nvSpPr>
          <p:cNvPr id="38938" name="Line 29"/>
          <p:cNvSpPr>
            <a:spLocks noChangeShapeType="1"/>
          </p:cNvSpPr>
          <p:nvPr/>
        </p:nvSpPr>
        <p:spPr bwMode="auto">
          <a:xfrm flipH="1">
            <a:off x="2106613" y="5778500"/>
            <a:ext cx="1184275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Line 30"/>
          <p:cNvSpPr>
            <a:spLocks noChangeShapeType="1"/>
          </p:cNvSpPr>
          <p:nvPr/>
        </p:nvSpPr>
        <p:spPr bwMode="auto">
          <a:xfrm flipH="1">
            <a:off x="2106613" y="5772150"/>
            <a:ext cx="11842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Rectangle 31"/>
          <p:cNvSpPr>
            <a:spLocks noChangeArrowheads="1"/>
          </p:cNvSpPr>
          <p:nvPr/>
        </p:nvSpPr>
        <p:spPr bwMode="auto">
          <a:xfrm>
            <a:off x="1455738" y="5649913"/>
            <a:ext cx="620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Femur</a:t>
            </a:r>
            <a:endParaRPr lang="en-US" sz="2400" b="1"/>
          </a:p>
        </p:txBody>
      </p:sp>
      <p:sp>
        <p:nvSpPr>
          <p:cNvPr id="38941" name="Line 32"/>
          <p:cNvSpPr>
            <a:spLocks noChangeShapeType="1"/>
          </p:cNvSpPr>
          <p:nvPr/>
        </p:nvSpPr>
        <p:spPr bwMode="auto">
          <a:xfrm flipH="1">
            <a:off x="2157413" y="4222750"/>
            <a:ext cx="1660525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Line 33"/>
          <p:cNvSpPr>
            <a:spLocks noChangeShapeType="1"/>
          </p:cNvSpPr>
          <p:nvPr/>
        </p:nvSpPr>
        <p:spPr bwMode="auto">
          <a:xfrm flipH="1">
            <a:off x="2157413" y="4217988"/>
            <a:ext cx="16605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Rectangle 34"/>
          <p:cNvSpPr>
            <a:spLocks noChangeArrowheads="1"/>
          </p:cNvSpPr>
          <p:nvPr/>
        </p:nvSpPr>
        <p:spPr bwMode="auto">
          <a:xfrm>
            <a:off x="1455738" y="4094163"/>
            <a:ext cx="676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Radius</a:t>
            </a:r>
            <a:endParaRPr lang="en-US" sz="2400" b="1"/>
          </a:p>
        </p:txBody>
      </p:sp>
      <p:sp>
        <p:nvSpPr>
          <p:cNvPr id="38944" name="Line 35"/>
          <p:cNvSpPr>
            <a:spLocks noChangeShapeType="1"/>
          </p:cNvSpPr>
          <p:nvPr/>
        </p:nvSpPr>
        <p:spPr bwMode="auto">
          <a:xfrm>
            <a:off x="5070475" y="3136900"/>
            <a:ext cx="1954213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Line 36"/>
          <p:cNvSpPr>
            <a:spLocks noChangeShapeType="1"/>
          </p:cNvSpPr>
          <p:nvPr/>
        </p:nvSpPr>
        <p:spPr bwMode="auto">
          <a:xfrm>
            <a:off x="5070475" y="3128963"/>
            <a:ext cx="19542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6" name="Rectangle 37"/>
          <p:cNvSpPr>
            <a:spLocks noChangeArrowheads="1"/>
          </p:cNvSpPr>
          <p:nvPr/>
        </p:nvSpPr>
        <p:spPr bwMode="auto">
          <a:xfrm>
            <a:off x="7077075" y="3005138"/>
            <a:ext cx="881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Mandible</a:t>
            </a:r>
            <a:endParaRPr lang="en-US" sz="2400" b="1"/>
          </a:p>
        </p:txBody>
      </p:sp>
      <p:sp>
        <p:nvSpPr>
          <p:cNvPr id="38947" name="Rectangle 38"/>
          <p:cNvSpPr>
            <a:spLocks noChangeArrowheads="1"/>
          </p:cNvSpPr>
          <p:nvPr/>
        </p:nvSpPr>
        <p:spPr bwMode="auto">
          <a:xfrm>
            <a:off x="7077075" y="4591050"/>
            <a:ext cx="777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Scapula</a:t>
            </a:r>
            <a:endParaRPr lang="en-US" sz="2400" b="1"/>
          </a:p>
        </p:txBody>
      </p:sp>
      <p:sp>
        <p:nvSpPr>
          <p:cNvPr id="38948" name="Rectangle 39"/>
          <p:cNvSpPr>
            <a:spLocks noChangeArrowheads="1"/>
          </p:cNvSpPr>
          <p:nvPr/>
        </p:nvSpPr>
        <p:spPr bwMode="auto">
          <a:xfrm>
            <a:off x="7077075" y="4913313"/>
            <a:ext cx="439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Ribs</a:t>
            </a:r>
            <a:endParaRPr lang="en-US" sz="2400" b="1"/>
          </a:p>
        </p:txBody>
      </p:sp>
      <p:sp>
        <p:nvSpPr>
          <p:cNvPr id="38949" name="Line 40"/>
          <p:cNvSpPr>
            <a:spLocks noChangeShapeType="1"/>
          </p:cNvSpPr>
          <p:nvPr/>
        </p:nvSpPr>
        <p:spPr bwMode="auto">
          <a:xfrm flipH="1">
            <a:off x="5641975" y="3733800"/>
            <a:ext cx="1382713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0" name="Line 41"/>
          <p:cNvSpPr>
            <a:spLocks noChangeShapeType="1"/>
          </p:cNvSpPr>
          <p:nvPr/>
        </p:nvSpPr>
        <p:spPr bwMode="auto">
          <a:xfrm>
            <a:off x="5638800" y="3729038"/>
            <a:ext cx="13858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Line 42"/>
          <p:cNvSpPr>
            <a:spLocks noChangeShapeType="1"/>
          </p:cNvSpPr>
          <p:nvPr/>
        </p:nvSpPr>
        <p:spPr bwMode="auto">
          <a:xfrm flipH="1">
            <a:off x="5638800" y="3733800"/>
            <a:ext cx="779463" cy="227013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2" name="Line 43"/>
          <p:cNvSpPr>
            <a:spLocks noChangeShapeType="1"/>
          </p:cNvSpPr>
          <p:nvPr/>
        </p:nvSpPr>
        <p:spPr bwMode="auto">
          <a:xfrm flipH="1">
            <a:off x="5638800" y="3729038"/>
            <a:ext cx="779463" cy="223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3" name="Rectangle 44"/>
          <p:cNvSpPr>
            <a:spLocks noChangeArrowheads="1"/>
          </p:cNvSpPr>
          <p:nvPr/>
        </p:nvSpPr>
        <p:spPr bwMode="auto">
          <a:xfrm>
            <a:off x="3552825" y="6421438"/>
            <a:ext cx="587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Pelvis</a:t>
            </a:r>
            <a:endParaRPr lang="en-US" sz="2400" b="1"/>
          </a:p>
        </p:txBody>
      </p:sp>
      <p:sp>
        <p:nvSpPr>
          <p:cNvPr id="38954" name="TextBox 24"/>
          <p:cNvSpPr txBox="1">
            <a:spLocks noChangeArrowheads="1"/>
          </p:cNvSpPr>
          <p:nvPr/>
        </p:nvSpPr>
        <p:spPr bwMode="auto">
          <a:xfrm>
            <a:off x="2159000" y="6629400"/>
            <a:ext cx="4810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© Biophoto Associates/Photo Researchers, Inc. </a:t>
            </a:r>
          </a:p>
        </p:txBody>
      </p:sp>
      <p:sp>
        <p:nvSpPr>
          <p:cNvPr id="38955" name="Text Box 46"/>
          <p:cNvSpPr txBox="1">
            <a:spLocks noChangeArrowheads="1"/>
          </p:cNvSpPr>
          <p:nvPr/>
        </p:nvSpPr>
        <p:spPr bwMode="auto">
          <a:xfrm>
            <a:off x="7073900" y="1727200"/>
            <a:ext cx="781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Cranial</a:t>
            </a:r>
          </a:p>
          <a:p>
            <a:r>
              <a:rPr lang="en-US" sz="1600" b="1"/>
              <a:t>bones</a:t>
            </a:r>
          </a:p>
        </p:txBody>
      </p:sp>
      <p:sp>
        <p:nvSpPr>
          <p:cNvPr id="38956" name="Text Box 47"/>
          <p:cNvSpPr txBox="1">
            <a:spLocks noChangeArrowheads="1"/>
          </p:cNvSpPr>
          <p:nvPr/>
        </p:nvSpPr>
        <p:spPr bwMode="auto">
          <a:xfrm>
            <a:off x="7073900" y="3619500"/>
            <a:ext cx="1028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Vertebrae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A899F424-BAAF-44BA-81C5-61DE905CBBA9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8388"/>
          </a:xfrm>
        </p:spPr>
        <p:txBody>
          <a:bodyPr/>
          <a:lstStyle/>
          <a:p>
            <a:pPr eaLnBrk="1" hangingPunct="1"/>
            <a:r>
              <a:rPr lang="en-US" smtClean="0"/>
              <a:t>Bone Growth and Remodeling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930275"/>
            <a:ext cx="8686800" cy="5722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interstitial growth </a:t>
            </a:r>
            <a:r>
              <a:rPr lang="en-US" sz="2000" b="0" smtClean="0"/>
              <a:t>- bones increase in length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bone elongation is really a result of cartilage growth within epiphyseal plate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epiphyses close when cartilage is gone – </a:t>
            </a:r>
            <a:r>
              <a:rPr lang="en-US" sz="1800" smtClean="0"/>
              <a:t>epiphyseal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length-wise growth is finished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occurs at different ages in different bones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appositional growth </a:t>
            </a:r>
            <a:r>
              <a:rPr lang="en-US" sz="2000" b="0" smtClean="0"/>
              <a:t>- bones increase in width throughout life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the deposition of new bone at the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osteoblasts on deep side of periosteum deposit osteoid tissue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Become trapped as tissue calcifies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lay down matrix in layers parallel to surface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forms </a:t>
            </a:r>
            <a:r>
              <a:rPr lang="en-US" sz="1600" smtClean="0"/>
              <a:t>circumferential lamellae </a:t>
            </a:r>
            <a:r>
              <a:rPr lang="en-US" sz="1600" b="0" smtClean="0"/>
              <a:t>over surface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b="0" smtClean="0"/>
              <a:t>osteoclasts of endosteum enlarge marrow cavity</a:t>
            </a:r>
          </a:p>
          <a:p>
            <a:pPr lvl="3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bone remodeling </a:t>
            </a:r>
            <a:r>
              <a:rPr lang="en-US" sz="2000" b="0" smtClean="0"/>
              <a:t>occurs throughout life - 10% per 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repairs microfractures, releases minerals into blood, reshapes bones in response to use and disuse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Wolff’s law of bone </a:t>
            </a:r>
            <a:r>
              <a:rPr lang="en-US" sz="1800" b="0" smtClean="0"/>
              <a:t>- architecture of bone determined by mechanical stresses placed on it and bones adapt to withstand those stresses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remodeling is a collaborative and precise action of osteoblasts and osteoclasts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bony processes grow larger in response to mechanical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664BB155-2400-46EC-BC46-4D6E055B9305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Dwarfism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2588" y="1200150"/>
            <a:ext cx="4951412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achondroplastic dwarfism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long bones stop growing in childhood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normal torso, short limbs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failure of cartilage growth in metaphysis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spontaneous mutation produces mutant dominant allele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pituitary dwarfism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lack of growth hormone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normal proportions with short stature</a:t>
            </a: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1685925" y="6342063"/>
            <a:ext cx="1600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7.14</a:t>
            </a:r>
          </a:p>
        </p:txBody>
      </p:sp>
      <p:sp>
        <p:nvSpPr>
          <p:cNvPr id="40966" name="TextBox 24"/>
          <p:cNvSpPr txBox="1">
            <a:spLocks noChangeArrowheads="1"/>
          </p:cNvSpPr>
          <p:nvPr/>
        </p:nvSpPr>
        <p:spPr bwMode="auto">
          <a:xfrm>
            <a:off x="50800" y="896938"/>
            <a:ext cx="4635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40967" name="Picture 9" descr="sal25693_07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087438"/>
            <a:ext cx="4430713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Box 24"/>
          <p:cNvSpPr txBox="1">
            <a:spLocks noChangeArrowheads="1"/>
          </p:cNvSpPr>
          <p:nvPr/>
        </p:nvSpPr>
        <p:spPr bwMode="auto">
          <a:xfrm>
            <a:off x="398463" y="6138863"/>
            <a:ext cx="3862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© The McGraw-Hill Companies, Inc./Joe DeGrandis, photographer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8975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Physiology of Osseous Tissue</a:t>
            </a:r>
          </a:p>
        </p:txBody>
      </p:sp>
      <p:sp>
        <p:nvSpPr>
          <p:cNvPr id="41987" name="Content Placeholder 4"/>
          <p:cNvSpPr>
            <a:spLocks noGrp="1"/>
          </p:cNvSpPr>
          <p:nvPr>
            <p:ph idx="1"/>
          </p:nvPr>
        </p:nvSpPr>
        <p:spPr>
          <a:xfrm>
            <a:off x="315913" y="2332038"/>
            <a:ext cx="8229600" cy="3486150"/>
          </a:xfrm>
        </p:spPr>
        <p:txBody>
          <a:bodyPr/>
          <a:lstStyle/>
          <a:p>
            <a:r>
              <a:rPr lang="en-US" sz="2400" smtClean="0"/>
              <a:t>a mature bone remains a metabolically active organ</a:t>
            </a:r>
          </a:p>
          <a:p>
            <a:endParaRPr lang="en-US" sz="1400" smtClean="0"/>
          </a:p>
          <a:p>
            <a:pPr lvl="1"/>
            <a:r>
              <a:rPr lang="en-US" sz="2400" b="0" smtClean="0"/>
              <a:t>involved in its own maintenance of growth and remodeling</a:t>
            </a:r>
          </a:p>
          <a:p>
            <a:pPr lvl="1"/>
            <a:endParaRPr lang="en-US" sz="800" b="0" smtClean="0"/>
          </a:p>
          <a:p>
            <a:pPr lvl="1"/>
            <a:r>
              <a:rPr lang="en-US" sz="2400" b="0" smtClean="0"/>
              <a:t>exerts a profound influence over the rest of the body by exchanging minerals with tissue fluid</a:t>
            </a:r>
          </a:p>
          <a:p>
            <a:pPr lvl="2"/>
            <a:r>
              <a:rPr lang="en-US" sz="1800" b="0" smtClean="0"/>
              <a:t>disturbance of </a:t>
            </a:r>
            <a:r>
              <a:rPr lang="en-US" sz="1800" smtClean="0"/>
              <a:t>calcium homeostasis </a:t>
            </a:r>
            <a:r>
              <a:rPr lang="en-US" sz="1800" b="0" smtClean="0"/>
              <a:t>in skeleton disrupts function of other organ systems</a:t>
            </a:r>
          </a:p>
          <a:p>
            <a:pPr lvl="3"/>
            <a:r>
              <a:rPr lang="en-US" sz="1600" b="0" smtClean="0"/>
              <a:t>especially nervous and muscular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3DF56E15-291F-4D2A-B451-56C82EF4BD42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20088" y="5834063"/>
            <a:ext cx="609600" cy="5334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DE61098C-A887-4AEC-BD35-57F1D5746C23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55713"/>
          </a:xfrm>
        </p:spPr>
        <p:txBody>
          <a:bodyPr/>
          <a:lstStyle/>
          <a:p>
            <a:pPr eaLnBrk="1" hangingPunct="1"/>
            <a:r>
              <a:rPr lang="en-US" smtClean="0"/>
              <a:t>Mineral Deposition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206500"/>
            <a:ext cx="8912225" cy="5443538"/>
          </a:xfrm>
        </p:spPr>
        <p:txBody>
          <a:bodyPr/>
          <a:lstStyle/>
          <a:p>
            <a:pPr eaLnBrk="1" hangingPunct="1"/>
            <a:r>
              <a:rPr lang="en-US" sz="2000" smtClean="0"/>
              <a:t>mineral deposition </a:t>
            </a:r>
            <a:r>
              <a:rPr lang="en-US" sz="2000" b="0" smtClean="0"/>
              <a:t>(mineralization) - a crystallization process in which calcium phosphate, and other ions are taken from the blood plasma and deposited in bone tissue</a:t>
            </a:r>
          </a:p>
          <a:p>
            <a:pPr lvl="1" eaLnBrk="1" hangingPunct="1"/>
            <a:r>
              <a:rPr lang="en-US" sz="1800" smtClean="0"/>
              <a:t>osteoblasts</a:t>
            </a:r>
            <a:r>
              <a:rPr lang="en-US" sz="1800" b="0" smtClean="0"/>
              <a:t> produce collagen fibers that spiral the length of the osteon</a:t>
            </a:r>
          </a:p>
          <a:p>
            <a:pPr lvl="1" eaLnBrk="1" hangingPunct="1"/>
            <a:r>
              <a:rPr lang="en-US" sz="1800" b="0" smtClean="0"/>
              <a:t>fibers become encrusted with minerals that harden the matrix</a:t>
            </a:r>
          </a:p>
          <a:p>
            <a:pPr lvl="2" eaLnBrk="1" hangingPunct="1"/>
            <a:r>
              <a:rPr lang="en-US" sz="1600" b="0" smtClean="0"/>
              <a:t>calcium and phosphate (hydroxyapatite) from blood plasma are deposited along the fibers</a:t>
            </a:r>
          </a:p>
          <a:p>
            <a:pPr lvl="2" eaLnBrk="1" hangingPunct="1"/>
            <a:r>
              <a:rPr lang="en-US" sz="1600" b="0" smtClean="0"/>
              <a:t>the calcium and phosphate ion concentration must reach a critical value called the </a:t>
            </a:r>
            <a:r>
              <a:rPr lang="en-US" sz="1600" smtClean="0"/>
              <a:t>solubility product </a:t>
            </a:r>
            <a:r>
              <a:rPr lang="en-US" sz="1600" b="0" smtClean="0"/>
              <a:t>for crystal formation to occur</a:t>
            </a:r>
          </a:p>
          <a:p>
            <a:pPr lvl="2" eaLnBrk="1" hangingPunct="1"/>
            <a:r>
              <a:rPr lang="en-US" sz="1600" b="0" smtClean="0"/>
              <a:t>most tissues have </a:t>
            </a:r>
            <a:r>
              <a:rPr lang="en-US" sz="1600" smtClean="0"/>
              <a:t>inhibitors</a:t>
            </a:r>
            <a:r>
              <a:rPr lang="en-US" sz="1600" b="0" smtClean="0"/>
              <a:t> to prevent this so they do not become calcified</a:t>
            </a:r>
          </a:p>
          <a:p>
            <a:pPr lvl="2" eaLnBrk="1" hangingPunct="1"/>
            <a:r>
              <a:rPr lang="en-US" sz="1600" b="0" smtClean="0"/>
              <a:t>osteoblasts </a:t>
            </a:r>
            <a:r>
              <a:rPr lang="en-US" sz="1600" smtClean="0"/>
              <a:t>neutralize these inhibitors </a:t>
            </a:r>
            <a:r>
              <a:rPr lang="en-US" sz="1600" b="0" smtClean="0"/>
              <a:t>and allow salts to precipitate in the bone matrix</a:t>
            </a:r>
          </a:p>
          <a:p>
            <a:pPr lvl="2" eaLnBrk="1" hangingPunct="1"/>
            <a:r>
              <a:rPr lang="en-US" sz="1600" b="0" smtClean="0"/>
              <a:t>first few crystals (</a:t>
            </a:r>
            <a:r>
              <a:rPr lang="en-US" sz="1600" smtClean="0"/>
              <a:t>seed crystals</a:t>
            </a:r>
            <a:r>
              <a:rPr lang="en-US" sz="1600" b="0" smtClean="0"/>
              <a:t>) attract more calcium and phosphate from solution</a:t>
            </a:r>
          </a:p>
          <a:p>
            <a:pPr lvl="2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abnormal calcification </a:t>
            </a:r>
            <a:r>
              <a:rPr lang="en-US" sz="2000" b="0" smtClean="0"/>
              <a:t>(</a:t>
            </a:r>
            <a:r>
              <a:rPr lang="en-US" sz="2000" smtClean="0"/>
              <a:t>ectopic ossification</a:t>
            </a:r>
            <a:r>
              <a:rPr lang="en-US" sz="2000" b="0" smtClean="0"/>
              <a:t>)</a:t>
            </a:r>
          </a:p>
          <a:p>
            <a:pPr lvl="1" eaLnBrk="1" hangingPunct="1"/>
            <a:r>
              <a:rPr lang="en-US" sz="2000" b="0" smtClean="0"/>
              <a:t>may occur in lungs, brain, eyes, muscles, tendons or arteries (arteriosclerosis)</a:t>
            </a:r>
          </a:p>
          <a:p>
            <a:pPr lvl="1" eaLnBrk="1" hangingPunct="1"/>
            <a:r>
              <a:rPr lang="en-US" sz="2000" smtClean="0"/>
              <a:t>calculus </a:t>
            </a:r>
            <a:r>
              <a:rPr lang="en-US" sz="2000" b="0" smtClean="0"/>
              <a:t>– calcified mass in an otherwise soft organ such as the 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21834DD5-32B3-4CCF-8655-B4C22FE14235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000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Mineral Resorption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92275"/>
            <a:ext cx="8493125" cy="4541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mineral resorption </a:t>
            </a:r>
            <a:r>
              <a:rPr lang="en-US" sz="2400" b="0" smtClean="0"/>
              <a:t>– the process of dissolving bone and releasing minerals into the blood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performed by </a:t>
            </a:r>
            <a:r>
              <a:rPr lang="en-US" sz="2000" smtClean="0"/>
              <a:t>osteoclasts</a:t>
            </a:r>
            <a:r>
              <a:rPr lang="en-US" sz="2000" b="0" smtClean="0"/>
              <a:t>  at the “</a:t>
            </a:r>
            <a:r>
              <a:rPr lang="en-US" sz="2000" smtClean="0"/>
              <a:t>ruffled border</a:t>
            </a:r>
            <a:r>
              <a:rPr lang="en-US" sz="2000" b="0" smtClean="0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hydrogen pumps </a:t>
            </a:r>
            <a:r>
              <a:rPr lang="en-US" sz="2000" b="0" smtClean="0"/>
              <a:t>in membrane secrete hydrogen into space between the osteoclast and bone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chloride ions </a:t>
            </a:r>
            <a:r>
              <a:rPr lang="en-US" sz="2000" b="0" smtClean="0"/>
              <a:t>follow by electrical attraction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hydrochloric acid </a:t>
            </a:r>
            <a:r>
              <a:rPr lang="en-US" sz="2000" b="0" smtClean="0"/>
              <a:t>(pH 4) dissolves bone minerals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acid phosphatase </a:t>
            </a:r>
            <a:r>
              <a:rPr lang="en-US" sz="2000" b="0" smtClean="0"/>
              <a:t>enzyme digests the collagen</a:t>
            </a:r>
          </a:p>
          <a:p>
            <a:pPr lvl="1"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orthodontic appliances </a:t>
            </a:r>
            <a:r>
              <a:rPr lang="en-US" sz="2400" b="0" smtClean="0"/>
              <a:t>(braces) reposition teeth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tooth moves because </a:t>
            </a:r>
            <a:r>
              <a:rPr lang="en-US" sz="2000" smtClean="0"/>
              <a:t>osteoclasts </a:t>
            </a:r>
            <a:r>
              <a:rPr lang="en-US" sz="2000" b="0" smtClean="0"/>
              <a:t>dissolve bone ahead of the tooth, where the pressure on the bone is the greatest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osteoblasts</a:t>
            </a:r>
            <a:r>
              <a:rPr lang="en-US" sz="2000" b="0" smtClean="0"/>
              <a:t> deposit bone more slowly in the low-pressure zone behind the tooth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41757997-A6E6-471E-8FB1-ED8C835F2445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95275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Bones and Osseous Tissue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595438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bone</a:t>
            </a:r>
            <a:r>
              <a:rPr lang="en-US" sz="2400" b="0" smtClean="0"/>
              <a:t> (osseous tissue) - connective tissue with the matrix hardened by calcium phosphate and other minerals 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mineralization </a:t>
            </a:r>
            <a:r>
              <a:rPr lang="en-US" sz="2400" b="0" smtClean="0"/>
              <a:t>or </a:t>
            </a:r>
            <a:r>
              <a:rPr lang="en-US" sz="2400" smtClean="0"/>
              <a:t>calcification</a:t>
            </a:r>
            <a:r>
              <a:rPr lang="en-US" sz="2400" b="0" smtClean="0"/>
              <a:t> – the hardening process of bone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individual bones consist of bone tissue, bone marrow, cartilage, adipose tissue, nervous tissue, and fibrous connective tissue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continually remodels itself and interacts physiologically with all of the other organ systems of the body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permeated with nerves and blood vessels, which attests to its sensitivity and metabolic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EB1EB968-085C-4CA4-9594-A9E2D26A935A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6950"/>
          </a:xfrm>
        </p:spPr>
        <p:txBody>
          <a:bodyPr/>
          <a:lstStyle/>
          <a:p>
            <a:pPr eaLnBrk="1" hangingPunct="1"/>
            <a:r>
              <a:rPr lang="en-US" sz="4000" smtClean="0"/>
              <a:t>Calcium Homeostasis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9638"/>
            <a:ext cx="8686800" cy="5948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calcium and phosphate are used for much more than bone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phosphate is a component of DNA, RNA, ATP, phospholipids, and pH buffers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calcium needed in neuron communication, muscle contraction, blood clotting, and exocytosis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minerals are deposited in the skeleton and withdrawn when they are needed for other purposes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about 1100g of calcium in adult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99% in the skeleton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as easily exchangeable calcium ions and more stable hydroxyapatite reserve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18% of adult skeleton exchanged with blood each year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normal calcium concentration in blood plasma is normally                    </a:t>
            </a:r>
            <a:r>
              <a:rPr lang="en-US" sz="2000" smtClean="0"/>
              <a:t>9.2 to 10.4 mg/dl – </a:t>
            </a:r>
            <a:r>
              <a:rPr lang="en-US" sz="2000" b="0" smtClean="0"/>
              <a:t>45% as Ca</a:t>
            </a:r>
            <a:r>
              <a:rPr lang="en-US" sz="2000" b="0" baseline="30000" smtClean="0"/>
              <a:t>2+ </a:t>
            </a:r>
            <a:r>
              <a:rPr lang="en-US" sz="2000" b="0" smtClean="0"/>
              <a:t>can diffuse across capillary walls and affect other tissues – rest in reserve, bound to plasma proteins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hypocalcemia</a:t>
            </a:r>
            <a:r>
              <a:rPr lang="en-US" sz="1800" b="0" smtClean="0"/>
              <a:t> - blood calcium deficiency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causes excess excitability of muscle, tremors, spasms or tetany (inability to relax)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b="0" smtClean="0"/>
              <a:t>Na</a:t>
            </a:r>
            <a:r>
              <a:rPr lang="en-US" sz="1400" b="0" baseline="30000" smtClean="0"/>
              <a:t>+</a:t>
            </a:r>
            <a:r>
              <a:rPr lang="en-US" sz="1400" b="0" smtClean="0"/>
              <a:t> enters cells too easily and excites nerves and muscles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hypercalcemia</a:t>
            </a:r>
            <a:r>
              <a:rPr lang="en-US" sz="1800" b="0" smtClean="0"/>
              <a:t> - blood calcium excess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sodium channels less responsive and nerve and muscle less excitable than normal (sluggish reflexes, depression)</a:t>
            </a:r>
            <a:endParaRPr lang="en-US" sz="1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91424833-483E-48AD-B7E2-4A2A94CB6A4F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838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Carpopedal Spasm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562600"/>
            <a:ext cx="83820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0" smtClean="0"/>
              <a:t> hypocalcemia demonstrated by muscle spasm of  hands and feet</a:t>
            </a:r>
            <a:endParaRPr lang="en-US" sz="2800" smtClean="0"/>
          </a:p>
        </p:txBody>
      </p:sp>
      <p:pic>
        <p:nvPicPr>
          <p:cNvPr id="46085" name="Picture 8" descr="sal25693_07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008063"/>
            <a:ext cx="5465763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Box 24"/>
          <p:cNvSpPr txBox="1">
            <a:spLocks noChangeArrowheads="1"/>
          </p:cNvSpPr>
          <p:nvPr/>
        </p:nvSpPr>
        <p:spPr bwMode="auto">
          <a:xfrm>
            <a:off x="2159000" y="809625"/>
            <a:ext cx="4810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7026275" y="5078413"/>
            <a:ext cx="1600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34FF003B-4A9B-47D2-ACA6-ADC5CD891DE9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5213"/>
          </a:xfrm>
        </p:spPr>
        <p:txBody>
          <a:bodyPr/>
          <a:lstStyle/>
          <a:p>
            <a:pPr eaLnBrk="1" hangingPunct="1"/>
            <a:r>
              <a:rPr lang="en-US" smtClean="0"/>
              <a:t>Ion Imbalances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065213"/>
            <a:ext cx="8439150" cy="5608637"/>
          </a:xfrm>
        </p:spPr>
        <p:txBody>
          <a:bodyPr/>
          <a:lstStyle/>
          <a:p>
            <a:pPr eaLnBrk="1" hangingPunct="1"/>
            <a:r>
              <a:rPr lang="en-US" sz="2400" smtClean="0"/>
              <a:t>hypercalcemia</a:t>
            </a:r>
            <a:r>
              <a:rPr lang="en-US" sz="2400" b="0" smtClean="0"/>
              <a:t> is rare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hypocalcemia</a:t>
            </a:r>
            <a:r>
              <a:rPr lang="en-US" sz="2400" b="0" smtClean="0"/>
              <a:t> has a wide variety of causes</a:t>
            </a:r>
          </a:p>
          <a:p>
            <a:pPr lvl="1" eaLnBrk="1" hangingPunct="1"/>
            <a:r>
              <a:rPr lang="en-US" sz="2000" b="0" smtClean="0"/>
              <a:t>vitamin D deficiency</a:t>
            </a:r>
          </a:p>
          <a:p>
            <a:pPr lvl="1" eaLnBrk="1" hangingPunct="1"/>
            <a:r>
              <a:rPr lang="en-US" sz="2000" b="0" smtClean="0"/>
              <a:t>diarrhea</a:t>
            </a:r>
          </a:p>
          <a:p>
            <a:pPr lvl="1" eaLnBrk="1" hangingPunct="1"/>
            <a:r>
              <a:rPr lang="en-US" sz="2000" b="0" smtClean="0"/>
              <a:t>thyroid tumors</a:t>
            </a:r>
          </a:p>
          <a:p>
            <a:pPr lvl="1" eaLnBrk="1" hangingPunct="1"/>
            <a:r>
              <a:rPr lang="en-US" sz="2000" b="0" smtClean="0"/>
              <a:t>underactive parathyroids</a:t>
            </a:r>
          </a:p>
          <a:p>
            <a:pPr lvl="1" eaLnBrk="1" hangingPunct="1"/>
            <a:r>
              <a:rPr lang="en-US" sz="2000" b="0" smtClean="0"/>
              <a:t>pregnancy and lactation</a:t>
            </a:r>
          </a:p>
          <a:p>
            <a:pPr lvl="1" eaLnBrk="1" hangingPunct="1"/>
            <a:r>
              <a:rPr lang="en-US" sz="2000" b="0" smtClean="0"/>
              <a:t>accidental removal of parathyroid glands during thyroid surgery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calcium homeostasis </a:t>
            </a:r>
            <a:r>
              <a:rPr lang="en-US" sz="2400" b="0" smtClean="0"/>
              <a:t>depends on a balance between dietary intake, urinary and fecal loses, and exchanges between osseous tissue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calcium homeostasis is regulated by three hormones:</a:t>
            </a:r>
          </a:p>
          <a:p>
            <a:pPr lvl="1" eaLnBrk="1" hangingPunct="1"/>
            <a:r>
              <a:rPr lang="en-US" sz="2000" i="1" smtClean="0"/>
              <a:t>calcitriol,   calcitonin, and   parathyroid hormone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CC22371D-AD0A-4955-952B-40BA867C4952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Hormonal Control of Calcium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562600"/>
            <a:ext cx="86868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0" smtClean="0"/>
              <a:t>calcitriol, calcitonin, and PTH maintain normal blood calcium concentration</a:t>
            </a:r>
            <a:endParaRPr lang="en-US" smtClean="0"/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6689725" y="4981575"/>
            <a:ext cx="1600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7.17</a:t>
            </a:r>
          </a:p>
        </p:txBody>
      </p:sp>
      <p:sp>
        <p:nvSpPr>
          <p:cNvPr id="48134" name="TextBox 24"/>
          <p:cNvSpPr txBox="1">
            <a:spLocks noChangeArrowheads="1"/>
          </p:cNvSpPr>
          <p:nvPr/>
        </p:nvSpPr>
        <p:spPr bwMode="auto">
          <a:xfrm>
            <a:off x="2152650" y="1422400"/>
            <a:ext cx="4810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48135" name="Picture 9" descr="sal25693_07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1846263"/>
            <a:ext cx="8145462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Rectangle 10"/>
          <p:cNvSpPr>
            <a:spLocks noChangeArrowheads="1"/>
          </p:cNvSpPr>
          <p:nvPr/>
        </p:nvSpPr>
        <p:spPr bwMode="auto">
          <a:xfrm>
            <a:off x="965200" y="1727200"/>
            <a:ext cx="13128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Calcium Intake and Excretion</a:t>
            </a:r>
            <a:endParaRPr lang="en-US" sz="700" b="1"/>
          </a:p>
        </p:txBody>
      </p:sp>
      <p:sp>
        <p:nvSpPr>
          <p:cNvPr id="48137" name="Rectangle 11"/>
          <p:cNvSpPr>
            <a:spLocks noChangeArrowheads="1"/>
          </p:cNvSpPr>
          <p:nvPr/>
        </p:nvSpPr>
        <p:spPr bwMode="auto">
          <a:xfrm>
            <a:off x="989013" y="2722563"/>
            <a:ext cx="6508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Digestive tract</a:t>
            </a:r>
            <a:endParaRPr lang="en-US" sz="700" b="1"/>
          </a:p>
        </p:txBody>
      </p:sp>
      <p:sp>
        <p:nvSpPr>
          <p:cNvPr id="48138" name="Rectangle 12"/>
          <p:cNvSpPr>
            <a:spLocks noChangeArrowheads="1"/>
          </p:cNvSpPr>
          <p:nvPr/>
        </p:nvSpPr>
        <p:spPr bwMode="auto">
          <a:xfrm>
            <a:off x="2227263" y="3411538"/>
            <a:ext cx="3651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Kidneys</a:t>
            </a:r>
            <a:endParaRPr lang="en-US" sz="700" b="1"/>
          </a:p>
        </p:txBody>
      </p:sp>
      <p:sp>
        <p:nvSpPr>
          <p:cNvPr id="48139" name="Rectangle 13"/>
          <p:cNvSpPr>
            <a:spLocks noChangeArrowheads="1"/>
          </p:cNvSpPr>
          <p:nvPr/>
        </p:nvSpPr>
        <p:spPr bwMode="auto">
          <a:xfrm>
            <a:off x="1076325" y="4991100"/>
            <a:ext cx="4841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Fecal loss</a:t>
            </a:r>
          </a:p>
          <a:p>
            <a:r>
              <a:rPr lang="en-US" sz="700" b="1">
                <a:solidFill>
                  <a:srgbClr val="000000"/>
                </a:solidFill>
              </a:rPr>
              <a:t>350 mg/day</a:t>
            </a:r>
          </a:p>
        </p:txBody>
      </p:sp>
      <p:sp>
        <p:nvSpPr>
          <p:cNvPr id="48140" name="Rectangle 14"/>
          <p:cNvSpPr>
            <a:spLocks noChangeArrowheads="1"/>
          </p:cNvSpPr>
          <p:nvPr/>
        </p:nvSpPr>
        <p:spPr bwMode="auto">
          <a:xfrm>
            <a:off x="2159000" y="4991100"/>
            <a:ext cx="514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b="1">
                <a:solidFill>
                  <a:srgbClr val="000000"/>
                </a:solidFill>
              </a:rPr>
              <a:t>Urinary loss</a:t>
            </a:r>
          </a:p>
          <a:p>
            <a:pPr algn="ctr"/>
            <a:r>
              <a:rPr lang="en-US" sz="700" b="1">
                <a:solidFill>
                  <a:srgbClr val="000000"/>
                </a:solidFill>
              </a:rPr>
              <a:t>650 mg/day</a:t>
            </a:r>
          </a:p>
        </p:txBody>
      </p:sp>
      <p:sp>
        <p:nvSpPr>
          <p:cNvPr id="48141" name="Rectangle 15"/>
          <p:cNvSpPr>
            <a:spLocks noChangeArrowheads="1"/>
          </p:cNvSpPr>
          <p:nvPr/>
        </p:nvSpPr>
        <p:spPr bwMode="auto">
          <a:xfrm>
            <a:off x="3371850" y="2901950"/>
            <a:ext cx="3825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ED1C24"/>
                </a:solidFill>
              </a:rPr>
              <a:t>Calcitriol</a:t>
            </a:r>
            <a:endParaRPr lang="en-US" sz="700" b="1"/>
          </a:p>
        </p:txBody>
      </p:sp>
      <p:sp>
        <p:nvSpPr>
          <p:cNvPr id="48142" name="Rectangle 16"/>
          <p:cNvSpPr>
            <a:spLocks noChangeArrowheads="1"/>
          </p:cNvSpPr>
          <p:nvPr/>
        </p:nvSpPr>
        <p:spPr bwMode="auto">
          <a:xfrm>
            <a:off x="3305175" y="4371975"/>
            <a:ext cx="5413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b="1">
                <a:solidFill>
                  <a:srgbClr val="ED1C24"/>
                </a:solidFill>
              </a:rPr>
              <a:t>Calcitriol</a:t>
            </a:r>
          </a:p>
          <a:p>
            <a:pPr algn="ctr"/>
            <a:r>
              <a:rPr lang="en-US" sz="700" b="1">
                <a:solidFill>
                  <a:srgbClr val="ED1C24"/>
                </a:solidFill>
              </a:rPr>
              <a:t>(weak effect)</a:t>
            </a:r>
          </a:p>
          <a:p>
            <a:pPr algn="ctr"/>
            <a:r>
              <a:rPr lang="en-US" sz="700" b="1">
                <a:solidFill>
                  <a:srgbClr val="ED1C24"/>
                </a:solidFill>
              </a:rPr>
              <a:t>PTH</a:t>
            </a:r>
          </a:p>
        </p:txBody>
      </p:sp>
      <p:sp>
        <p:nvSpPr>
          <p:cNvPr id="48143" name="Rectangle 17"/>
          <p:cNvSpPr>
            <a:spLocks noChangeArrowheads="1"/>
          </p:cNvSpPr>
          <p:nvPr/>
        </p:nvSpPr>
        <p:spPr bwMode="auto">
          <a:xfrm>
            <a:off x="4845050" y="1727200"/>
            <a:ext cx="2651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Blood</a:t>
            </a:r>
            <a:endParaRPr lang="en-US" sz="700" b="1"/>
          </a:p>
        </p:txBody>
      </p:sp>
      <p:sp>
        <p:nvSpPr>
          <p:cNvPr id="48144" name="Rectangle 18"/>
          <p:cNvSpPr>
            <a:spLocks noChangeArrowheads="1"/>
          </p:cNvSpPr>
          <p:nvPr/>
        </p:nvSpPr>
        <p:spPr bwMode="auto">
          <a:xfrm>
            <a:off x="6118225" y="2752725"/>
            <a:ext cx="5413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ED1C24"/>
                </a:solidFill>
              </a:rPr>
              <a:t>  Calcitonin</a:t>
            </a:r>
          </a:p>
          <a:p>
            <a:r>
              <a:rPr lang="en-US" sz="700" b="1">
                <a:solidFill>
                  <a:srgbClr val="ED1C24"/>
                </a:solidFill>
              </a:rPr>
              <a:t>(weak effect)</a:t>
            </a:r>
          </a:p>
        </p:txBody>
      </p:sp>
      <p:sp>
        <p:nvSpPr>
          <p:cNvPr id="48145" name="Rectangle 19"/>
          <p:cNvSpPr>
            <a:spLocks noChangeArrowheads="1"/>
          </p:cNvSpPr>
          <p:nvPr/>
        </p:nvSpPr>
        <p:spPr bwMode="auto">
          <a:xfrm>
            <a:off x="6186488" y="3924300"/>
            <a:ext cx="382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b="1">
                <a:solidFill>
                  <a:srgbClr val="ED1C24"/>
                </a:solidFill>
              </a:rPr>
              <a:t>Calcitriol</a:t>
            </a:r>
          </a:p>
          <a:p>
            <a:pPr algn="ctr"/>
            <a:r>
              <a:rPr lang="en-US" sz="700" b="1">
                <a:solidFill>
                  <a:srgbClr val="ED1C24"/>
                </a:solidFill>
              </a:rPr>
              <a:t>PTH</a:t>
            </a:r>
            <a:endParaRPr lang="en-US" sz="700" b="1"/>
          </a:p>
        </p:txBody>
      </p:sp>
      <p:sp>
        <p:nvSpPr>
          <p:cNvPr id="48146" name="Rectangle 20"/>
          <p:cNvSpPr>
            <a:spLocks noChangeArrowheads="1"/>
          </p:cNvSpPr>
          <p:nvPr/>
        </p:nvSpPr>
        <p:spPr bwMode="auto">
          <a:xfrm>
            <a:off x="7661275" y="1727200"/>
            <a:ext cx="2333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Bone</a:t>
            </a:r>
            <a:endParaRPr lang="en-US" sz="700" b="1"/>
          </a:p>
        </p:txBody>
      </p:sp>
      <p:sp>
        <p:nvSpPr>
          <p:cNvPr id="48147" name="Text Box 21"/>
          <p:cNvSpPr txBox="1">
            <a:spLocks noChangeArrowheads="1"/>
          </p:cNvSpPr>
          <p:nvPr/>
        </p:nvSpPr>
        <p:spPr bwMode="auto">
          <a:xfrm>
            <a:off x="3276600" y="2616200"/>
            <a:ext cx="696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Absorption by</a:t>
            </a:r>
          </a:p>
          <a:p>
            <a:pPr algn="ctr"/>
            <a:r>
              <a:rPr lang="en-US" sz="700" b="1"/>
              <a:t>digestive tract</a:t>
            </a:r>
          </a:p>
        </p:txBody>
      </p:sp>
      <p:sp>
        <p:nvSpPr>
          <p:cNvPr id="48148" name="Text Box 22"/>
          <p:cNvSpPr txBox="1">
            <a:spLocks noChangeArrowheads="1"/>
          </p:cNvSpPr>
          <p:nvPr/>
        </p:nvSpPr>
        <p:spPr bwMode="auto">
          <a:xfrm>
            <a:off x="3343275" y="3609975"/>
            <a:ext cx="550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 Filtration</a:t>
            </a:r>
          </a:p>
          <a:p>
            <a:pPr algn="ctr"/>
            <a:r>
              <a:rPr lang="en-US" sz="700" b="1"/>
              <a:t>by kidneys</a:t>
            </a:r>
          </a:p>
        </p:txBody>
      </p:sp>
      <p:sp>
        <p:nvSpPr>
          <p:cNvPr id="48149" name="Text Box 23"/>
          <p:cNvSpPr txBox="1">
            <a:spLocks noChangeArrowheads="1"/>
          </p:cNvSpPr>
          <p:nvPr/>
        </p:nvSpPr>
        <p:spPr bwMode="auto">
          <a:xfrm>
            <a:off x="3292475" y="4114800"/>
            <a:ext cx="663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Reabsorption</a:t>
            </a:r>
          </a:p>
          <a:p>
            <a:pPr algn="ctr"/>
            <a:r>
              <a:rPr lang="en-US" sz="700" b="1"/>
              <a:t>by kidneys</a:t>
            </a:r>
          </a:p>
        </p:txBody>
      </p:sp>
      <p:sp>
        <p:nvSpPr>
          <p:cNvPr id="48150" name="Text Box 24"/>
          <p:cNvSpPr txBox="1">
            <a:spLocks noChangeArrowheads="1"/>
          </p:cNvSpPr>
          <p:nvPr/>
        </p:nvSpPr>
        <p:spPr bwMode="auto">
          <a:xfrm>
            <a:off x="6075363" y="2476500"/>
            <a:ext cx="704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 Deposition by</a:t>
            </a:r>
          </a:p>
          <a:p>
            <a:pPr algn="ctr"/>
            <a:r>
              <a:rPr lang="en-US" sz="700" b="1"/>
              <a:t>osteoblasts</a:t>
            </a:r>
          </a:p>
        </p:txBody>
      </p:sp>
      <p:sp>
        <p:nvSpPr>
          <p:cNvPr id="48151" name="Text Box 25"/>
          <p:cNvSpPr txBox="1">
            <a:spLocks noChangeArrowheads="1"/>
          </p:cNvSpPr>
          <p:nvPr/>
        </p:nvSpPr>
        <p:spPr bwMode="auto">
          <a:xfrm>
            <a:off x="6078538" y="3654425"/>
            <a:ext cx="688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Resorption by</a:t>
            </a:r>
          </a:p>
          <a:p>
            <a:r>
              <a:rPr lang="en-US" sz="700" b="1"/>
              <a:t>  osteoclasts</a:t>
            </a:r>
          </a:p>
        </p:txBody>
      </p:sp>
      <p:sp>
        <p:nvSpPr>
          <p:cNvPr id="48152" name="Text Box 26"/>
          <p:cNvSpPr txBox="1">
            <a:spLocks noChangeArrowheads="1"/>
          </p:cNvSpPr>
          <p:nvPr/>
        </p:nvSpPr>
        <p:spPr bwMode="auto">
          <a:xfrm>
            <a:off x="822325" y="2120900"/>
            <a:ext cx="933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Dietary requirement</a:t>
            </a:r>
          </a:p>
          <a:p>
            <a:pPr algn="ctr"/>
            <a:r>
              <a:rPr lang="en-US" sz="700" b="1"/>
              <a:t>1,000 mg/day</a:t>
            </a:r>
          </a:p>
        </p:txBody>
      </p:sp>
      <p:sp>
        <p:nvSpPr>
          <p:cNvPr id="48153" name="Text Box 27"/>
          <p:cNvSpPr txBox="1">
            <a:spLocks noChangeArrowheads="1"/>
          </p:cNvSpPr>
          <p:nvPr/>
        </p:nvSpPr>
        <p:spPr bwMode="auto">
          <a:xfrm>
            <a:off x="4738688" y="2949575"/>
            <a:ext cx="790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Ca</a:t>
            </a:r>
            <a:r>
              <a:rPr lang="en-US" sz="700" b="1" baseline="30000"/>
              <a:t>2+</a:t>
            </a:r>
          </a:p>
          <a:p>
            <a:pPr algn="ctr"/>
            <a:r>
              <a:rPr lang="en-US" sz="700" b="1"/>
              <a:t>(9.2–10.4 mg/dL)</a:t>
            </a:r>
          </a:p>
        </p:txBody>
      </p:sp>
      <p:sp>
        <p:nvSpPr>
          <p:cNvPr id="48154" name="Text Box 28"/>
          <p:cNvSpPr txBox="1">
            <a:spLocks noChangeArrowheads="1"/>
          </p:cNvSpPr>
          <p:nvPr/>
        </p:nvSpPr>
        <p:spPr bwMode="auto">
          <a:xfrm>
            <a:off x="7339013" y="3043238"/>
            <a:ext cx="762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Hydroxyapatite</a:t>
            </a:r>
          </a:p>
          <a:p>
            <a:pPr algn="ctr"/>
            <a:r>
              <a:rPr lang="en-US" sz="700" b="1"/>
              <a:t>Ca</a:t>
            </a:r>
            <a:r>
              <a:rPr lang="en-US" sz="700" b="1" baseline="-25000"/>
              <a:t>10</a:t>
            </a:r>
            <a:r>
              <a:rPr lang="en-US" sz="700" b="1"/>
              <a:t>(PO</a:t>
            </a:r>
            <a:r>
              <a:rPr lang="en-US" sz="700" b="1" baseline="-25000"/>
              <a:t>4</a:t>
            </a:r>
            <a:r>
              <a:rPr lang="en-US" sz="700" b="1"/>
              <a:t>)</a:t>
            </a:r>
            <a:r>
              <a:rPr lang="en-US" sz="700" b="1" baseline="-25000"/>
              <a:t>6</a:t>
            </a:r>
            <a:r>
              <a:rPr lang="en-US" sz="700" b="1"/>
              <a:t>(OH)</a:t>
            </a:r>
            <a:r>
              <a:rPr lang="en-US" sz="700" b="1" baseline="-25000"/>
              <a:t>2</a:t>
            </a:r>
          </a:p>
        </p:txBody>
      </p:sp>
      <p:sp>
        <p:nvSpPr>
          <p:cNvPr id="48155" name="Text Box 29"/>
          <p:cNvSpPr txBox="1">
            <a:spLocks noChangeArrowheads="1"/>
          </p:cNvSpPr>
          <p:nvPr/>
        </p:nvSpPr>
        <p:spPr bwMode="auto">
          <a:xfrm>
            <a:off x="7267575" y="3479800"/>
            <a:ext cx="887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Calcium carbonate</a:t>
            </a:r>
          </a:p>
          <a:p>
            <a:pPr algn="ctr"/>
            <a:r>
              <a:rPr lang="en-US" sz="700" b="1"/>
              <a:t>CaCO</a:t>
            </a:r>
            <a:r>
              <a:rPr lang="en-US" sz="700" b="1" baseline="-25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4FFB5BD0-FE28-4793-8F68-A6B562D89A60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3125"/>
          </a:xfrm>
        </p:spPr>
        <p:txBody>
          <a:bodyPr/>
          <a:lstStyle/>
          <a:p>
            <a:pPr eaLnBrk="1" hangingPunct="1"/>
            <a:r>
              <a:rPr lang="en-US" smtClean="0"/>
              <a:t>Calcitriol (Activated Vitamin D)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820738"/>
            <a:ext cx="8458200" cy="5686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calcitriol</a:t>
            </a:r>
            <a:r>
              <a:rPr lang="en-US" sz="2000" b="0" smtClean="0"/>
              <a:t> – a form of vitamin D produced by the sequential action of the skin, liver, and kidneys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produced by the following process: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epidermal keratinocytes </a:t>
            </a:r>
            <a:r>
              <a:rPr lang="en-US" sz="1800" b="0" smtClean="0"/>
              <a:t>use UV radiation to convert a steroid,                  </a:t>
            </a:r>
            <a:r>
              <a:rPr lang="en-US" sz="1800" i="1" smtClean="0"/>
              <a:t>7-dehydrocholesterol</a:t>
            </a:r>
            <a:r>
              <a:rPr lang="en-US" sz="1800" smtClean="0"/>
              <a:t> </a:t>
            </a:r>
            <a:r>
              <a:rPr lang="en-US" sz="1800" b="0" smtClean="0"/>
              <a:t>to </a:t>
            </a:r>
            <a:r>
              <a:rPr lang="en-US" sz="1800" i="1" smtClean="0"/>
              <a:t>previtamin D</a:t>
            </a:r>
            <a:r>
              <a:rPr lang="en-US" sz="1800" i="1" baseline="-25000" smtClean="0"/>
              <a:t>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liver </a:t>
            </a:r>
            <a:r>
              <a:rPr lang="en-US" sz="1800" b="0" smtClean="0"/>
              <a:t>adds a hydroxyl group converting it to </a:t>
            </a:r>
            <a:r>
              <a:rPr lang="en-US" sz="1800" smtClean="0"/>
              <a:t>calcidiol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kidneys</a:t>
            </a:r>
            <a:r>
              <a:rPr lang="en-US" sz="1800" b="0" smtClean="0"/>
              <a:t> adds another hydroxyl group, converting that to </a:t>
            </a:r>
            <a:r>
              <a:rPr lang="en-US" sz="1800" i="1" smtClean="0"/>
              <a:t>calcitriol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i="1" smtClean="0"/>
              <a:t>   </a:t>
            </a:r>
            <a:r>
              <a:rPr lang="en-US" sz="1800" smtClean="0"/>
              <a:t> </a:t>
            </a:r>
            <a:r>
              <a:rPr lang="en-US" sz="1800" b="0" smtClean="0"/>
              <a:t>(most active form of vitamin D) – also from fortified milk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calcitriol behaves as a </a:t>
            </a:r>
            <a:r>
              <a:rPr lang="en-US" sz="2000" smtClean="0"/>
              <a:t>hormone</a:t>
            </a:r>
            <a:r>
              <a:rPr lang="en-US" sz="2000" b="0" smtClean="0"/>
              <a:t> that </a:t>
            </a:r>
            <a:r>
              <a:rPr lang="en-US" sz="2000" smtClean="0"/>
              <a:t>raises blood calcium concentration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increases calcium absorption by small intestine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increases calcium resorption from the skeleton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b="0" smtClean="0"/>
              <a:t>increases stem cell differentiation into osteoclasts which liberates calcium and phosphate from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promotes kidney reabsorption of calcium ions, so less lost in urine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necessary for bone deposition – need adequate calcium and phosphate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abnormal softness of bones (</a:t>
            </a:r>
            <a:r>
              <a:rPr lang="en-US" sz="2000" smtClean="0"/>
              <a:t>rickets</a:t>
            </a:r>
            <a:r>
              <a:rPr lang="en-US" sz="2000" b="0" smtClean="0"/>
              <a:t>) in children and (</a:t>
            </a:r>
            <a:r>
              <a:rPr lang="en-US" sz="2000" smtClean="0"/>
              <a:t>osteomalacia) </a:t>
            </a:r>
            <a:r>
              <a:rPr lang="en-US" sz="2000" b="0" smtClean="0"/>
              <a:t>in adults without adequate vitamin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Calcitriol Synthesis and Action</a:t>
            </a:r>
          </a:p>
        </p:txBody>
      </p:sp>
      <p:pic>
        <p:nvPicPr>
          <p:cNvPr id="50179" name="Picture 7" descr="sal25693_07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11263"/>
            <a:ext cx="7970838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24"/>
          <p:cNvSpPr txBox="1">
            <a:spLocks noChangeArrowheads="1"/>
          </p:cNvSpPr>
          <p:nvPr/>
        </p:nvSpPr>
        <p:spPr bwMode="auto">
          <a:xfrm>
            <a:off x="2152650" y="1177925"/>
            <a:ext cx="4810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757238" y="2047875"/>
            <a:ext cx="133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HO</a:t>
            </a:r>
            <a:endParaRPr lang="en-US" sz="700" b="1"/>
          </a:p>
        </p:txBody>
      </p:sp>
      <p:sp>
        <p:nvSpPr>
          <p:cNvPr id="50182" name="Rectangle 10"/>
          <p:cNvSpPr>
            <a:spLocks noChangeArrowheads="1"/>
          </p:cNvSpPr>
          <p:nvPr/>
        </p:nvSpPr>
        <p:spPr bwMode="auto">
          <a:xfrm>
            <a:off x="1501775" y="4002088"/>
            <a:ext cx="133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HO</a:t>
            </a:r>
            <a:endParaRPr lang="en-US" sz="700" b="1"/>
          </a:p>
        </p:txBody>
      </p:sp>
      <p:sp>
        <p:nvSpPr>
          <p:cNvPr id="50183" name="Rectangle 11"/>
          <p:cNvSpPr>
            <a:spLocks noChangeArrowheads="1"/>
          </p:cNvSpPr>
          <p:nvPr/>
        </p:nvSpPr>
        <p:spPr bwMode="auto">
          <a:xfrm>
            <a:off x="2130425" y="3694113"/>
            <a:ext cx="161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184" name="Rectangle 12"/>
          <p:cNvSpPr>
            <a:spLocks noChangeArrowheads="1"/>
          </p:cNvSpPr>
          <p:nvPr/>
        </p:nvSpPr>
        <p:spPr bwMode="auto">
          <a:xfrm>
            <a:off x="3005138" y="5091113"/>
            <a:ext cx="133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HO</a:t>
            </a:r>
            <a:endParaRPr lang="en-US" sz="700" b="1"/>
          </a:p>
        </p:txBody>
      </p:sp>
      <p:sp>
        <p:nvSpPr>
          <p:cNvPr id="50185" name="Rectangle 13"/>
          <p:cNvSpPr>
            <a:spLocks noChangeArrowheads="1"/>
          </p:cNvSpPr>
          <p:nvPr/>
        </p:nvSpPr>
        <p:spPr bwMode="auto">
          <a:xfrm>
            <a:off x="3624263" y="5100638"/>
            <a:ext cx="133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ED1C24"/>
                </a:solidFill>
              </a:rPr>
              <a:t>OH</a:t>
            </a:r>
            <a:endParaRPr lang="en-US" sz="700" b="1"/>
          </a:p>
        </p:txBody>
      </p:sp>
      <p:sp>
        <p:nvSpPr>
          <p:cNvPr id="50186" name="Rectangle 14"/>
          <p:cNvSpPr>
            <a:spLocks noChangeArrowheads="1"/>
          </p:cNvSpPr>
          <p:nvPr/>
        </p:nvSpPr>
        <p:spPr bwMode="auto">
          <a:xfrm>
            <a:off x="3625850" y="4776788"/>
            <a:ext cx="161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187" name="Rectangle 15"/>
          <p:cNvSpPr>
            <a:spLocks noChangeArrowheads="1"/>
          </p:cNvSpPr>
          <p:nvPr/>
        </p:nvSpPr>
        <p:spPr bwMode="auto">
          <a:xfrm>
            <a:off x="4665663" y="5746750"/>
            <a:ext cx="133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HO</a:t>
            </a:r>
            <a:endParaRPr lang="en-US" sz="700" b="1"/>
          </a:p>
        </p:txBody>
      </p:sp>
      <p:sp>
        <p:nvSpPr>
          <p:cNvPr id="50188" name="Rectangle 16"/>
          <p:cNvSpPr>
            <a:spLocks noChangeArrowheads="1"/>
          </p:cNvSpPr>
          <p:nvPr/>
        </p:nvSpPr>
        <p:spPr bwMode="auto">
          <a:xfrm>
            <a:off x="5260975" y="5748338"/>
            <a:ext cx="133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OH</a:t>
            </a:r>
            <a:endParaRPr lang="en-US" sz="700" b="1"/>
          </a:p>
        </p:txBody>
      </p:sp>
      <p:sp>
        <p:nvSpPr>
          <p:cNvPr id="50189" name="Rectangle 17"/>
          <p:cNvSpPr>
            <a:spLocks noChangeArrowheads="1"/>
          </p:cNvSpPr>
          <p:nvPr/>
        </p:nvSpPr>
        <p:spPr bwMode="auto">
          <a:xfrm>
            <a:off x="6288088" y="4595813"/>
            <a:ext cx="133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ED1C24"/>
                </a:solidFill>
              </a:rPr>
              <a:t>OH</a:t>
            </a:r>
            <a:endParaRPr lang="en-US" sz="700" b="1"/>
          </a:p>
        </p:txBody>
      </p:sp>
      <p:sp>
        <p:nvSpPr>
          <p:cNvPr id="50190" name="Rectangle 18"/>
          <p:cNvSpPr>
            <a:spLocks noChangeArrowheads="1"/>
          </p:cNvSpPr>
          <p:nvPr/>
        </p:nvSpPr>
        <p:spPr bwMode="auto">
          <a:xfrm>
            <a:off x="5281613" y="5426075"/>
            <a:ext cx="1619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191" name="Rectangle 19"/>
          <p:cNvSpPr>
            <a:spLocks noChangeArrowheads="1"/>
          </p:cNvSpPr>
          <p:nvPr/>
        </p:nvSpPr>
        <p:spPr bwMode="auto">
          <a:xfrm>
            <a:off x="1692275" y="1873250"/>
            <a:ext cx="9032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7-dehydrocholesterol</a:t>
            </a:r>
            <a:endParaRPr lang="en-US" sz="700" b="1"/>
          </a:p>
        </p:txBody>
      </p:sp>
      <p:sp>
        <p:nvSpPr>
          <p:cNvPr id="50192" name="Rectangle 20"/>
          <p:cNvSpPr>
            <a:spLocks noChangeArrowheads="1"/>
          </p:cNvSpPr>
          <p:nvPr/>
        </p:nvSpPr>
        <p:spPr bwMode="auto">
          <a:xfrm>
            <a:off x="3803650" y="4340225"/>
            <a:ext cx="3714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Calcidiol</a:t>
            </a:r>
            <a:endParaRPr lang="en-US" sz="700" b="1"/>
          </a:p>
        </p:txBody>
      </p:sp>
      <p:sp>
        <p:nvSpPr>
          <p:cNvPr id="50193" name="Rectangle 21"/>
          <p:cNvSpPr>
            <a:spLocks noChangeArrowheads="1"/>
          </p:cNvSpPr>
          <p:nvPr/>
        </p:nvSpPr>
        <p:spPr bwMode="auto">
          <a:xfrm>
            <a:off x="5457825" y="4981575"/>
            <a:ext cx="3825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Calcitriol</a:t>
            </a:r>
            <a:endParaRPr lang="en-US" sz="700" b="1"/>
          </a:p>
        </p:txBody>
      </p:sp>
      <p:sp>
        <p:nvSpPr>
          <p:cNvPr id="50194" name="Text Box 22"/>
          <p:cNvSpPr txBox="1">
            <a:spLocks noChangeArrowheads="1"/>
          </p:cNvSpPr>
          <p:nvPr/>
        </p:nvSpPr>
        <p:spPr bwMode="auto">
          <a:xfrm>
            <a:off x="1739900" y="2184400"/>
            <a:ext cx="528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Ultraviolet</a:t>
            </a:r>
          </a:p>
          <a:p>
            <a:r>
              <a:rPr lang="en-US" sz="700" b="1"/>
              <a:t>light</a:t>
            </a:r>
          </a:p>
        </p:txBody>
      </p:sp>
      <p:sp>
        <p:nvSpPr>
          <p:cNvPr id="50195" name="Text Box 23"/>
          <p:cNvSpPr txBox="1">
            <a:spLocks noChangeArrowheads="1"/>
          </p:cNvSpPr>
          <p:nvPr/>
        </p:nvSpPr>
        <p:spPr bwMode="auto">
          <a:xfrm>
            <a:off x="2209800" y="3278188"/>
            <a:ext cx="77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Vitamin D</a:t>
            </a:r>
            <a:r>
              <a:rPr lang="en-US" sz="700" b="1" baseline="-25000"/>
              <a:t>3</a:t>
            </a:r>
          </a:p>
          <a:p>
            <a:r>
              <a:rPr lang="en-US" sz="700" b="1"/>
              <a:t>(cholecalciferol)</a:t>
            </a:r>
          </a:p>
        </p:txBody>
      </p:sp>
      <p:sp>
        <p:nvSpPr>
          <p:cNvPr id="50196" name="Text Box 24"/>
          <p:cNvSpPr txBox="1">
            <a:spLocks noChangeArrowheads="1"/>
          </p:cNvSpPr>
          <p:nvPr/>
        </p:nvSpPr>
        <p:spPr bwMode="auto">
          <a:xfrm>
            <a:off x="6769100" y="4051300"/>
            <a:ext cx="531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Bone</a:t>
            </a:r>
          </a:p>
          <a:p>
            <a:r>
              <a:rPr lang="en-US" sz="700" b="1"/>
              <a:t>resorption</a:t>
            </a:r>
          </a:p>
        </p:txBody>
      </p:sp>
      <p:sp>
        <p:nvSpPr>
          <p:cNvPr id="50197" name="Text Box 25"/>
          <p:cNvSpPr txBox="1">
            <a:spLocks noChangeArrowheads="1"/>
          </p:cNvSpPr>
          <p:nvPr/>
        </p:nvSpPr>
        <p:spPr bwMode="auto">
          <a:xfrm>
            <a:off x="6769100" y="4521200"/>
            <a:ext cx="4873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Reduced</a:t>
            </a:r>
          </a:p>
          <a:p>
            <a:r>
              <a:rPr lang="en-US" sz="700" b="1"/>
              <a:t>excretion</a:t>
            </a:r>
          </a:p>
          <a:p>
            <a:r>
              <a:rPr lang="en-US" sz="700" b="1"/>
              <a:t>of Ca</a:t>
            </a:r>
            <a:r>
              <a:rPr lang="en-US" sz="700" b="1" baseline="30000"/>
              <a:t>2+</a:t>
            </a:r>
          </a:p>
        </p:txBody>
      </p:sp>
      <p:sp>
        <p:nvSpPr>
          <p:cNvPr id="50198" name="Text Box 26"/>
          <p:cNvSpPr txBox="1">
            <a:spLocks noChangeArrowheads="1"/>
          </p:cNvSpPr>
          <p:nvPr/>
        </p:nvSpPr>
        <p:spPr bwMode="auto">
          <a:xfrm>
            <a:off x="6756400" y="5130800"/>
            <a:ext cx="5683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Absorption</a:t>
            </a:r>
          </a:p>
          <a:p>
            <a:r>
              <a:rPr lang="en-US" sz="700" b="1"/>
              <a:t>of Ca</a:t>
            </a:r>
            <a:r>
              <a:rPr lang="en-US" sz="700" b="1" baseline="30000"/>
              <a:t>2+</a:t>
            </a:r>
            <a:r>
              <a:rPr lang="en-US" sz="700" b="1"/>
              <a:t> and</a:t>
            </a:r>
          </a:p>
          <a:p>
            <a:r>
              <a:rPr lang="en-US" sz="700" b="1"/>
              <a:t>phosphate</a:t>
            </a:r>
          </a:p>
        </p:txBody>
      </p:sp>
      <p:sp>
        <p:nvSpPr>
          <p:cNvPr id="50199" name="Text Box 18"/>
          <p:cNvSpPr txBox="1">
            <a:spLocks noChangeArrowheads="1"/>
          </p:cNvSpPr>
          <p:nvPr/>
        </p:nvSpPr>
        <p:spPr bwMode="auto">
          <a:xfrm>
            <a:off x="1344613" y="6118225"/>
            <a:ext cx="1600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7.16</a:t>
            </a:r>
          </a:p>
        </p:txBody>
      </p:sp>
      <p:sp>
        <p:nvSpPr>
          <p:cNvPr id="50200" name="Slide Number Placeholder 3"/>
          <p:cNvSpPr txBox="1">
            <a:spLocks noGrp="1"/>
          </p:cNvSpPr>
          <p:nvPr/>
        </p:nvSpPr>
        <p:spPr bwMode="auto">
          <a:xfrm>
            <a:off x="8305800" y="6324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400" b="1"/>
              <a:t>7-</a:t>
            </a:r>
            <a:fld id="{9F797BD3-D7E1-426E-9113-75AB143EF904}" type="slidenum">
              <a:rPr lang="en-US" sz="1400" b="1"/>
              <a:pPr algn="r" eaLnBrk="0" hangingPunct="0"/>
              <a:t>45</a:t>
            </a:fld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EEFF64D2-7949-4147-A5C2-B255478BD5A8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77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Calcitonin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354138"/>
            <a:ext cx="8405812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calcitonin</a:t>
            </a:r>
            <a:r>
              <a:rPr lang="en-US" sz="2400" b="0" smtClean="0"/>
              <a:t> - secreted by </a:t>
            </a:r>
            <a:r>
              <a:rPr lang="en-US" sz="2400" smtClean="0"/>
              <a:t>C cells </a:t>
            </a:r>
            <a:r>
              <a:rPr lang="en-US" sz="2400" b="0" smtClean="0"/>
              <a:t>(clear cells) of the </a:t>
            </a:r>
            <a:r>
              <a:rPr lang="en-US" sz="2400" smtClean="0"/>
              <a:t>thyroid gland </a:t>
            </a:r>
            <a:r>
              <a:rPr lang="en-US" sz="2400" b="0" smtClean="0"/>
              <a:t>when calcium concentration rises </a:t>
            </a:r>
            <a:r>
              <a:rPr lang="en-US" sz="2400" smtClean="0"/>
              <a:t>too high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lowers blood calcium concentration </a:t>
            </a:r>
            <a:r>
              <a:rPr lang="en-US" sz="2400" b="0" smtClean="0"/>
              <a:t>in two ways: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osteoclast inhibition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reduces osteoclast activity as much as 70%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less calcium liberated from bones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osteoblast stimulation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increases the number and activity of osteoblasts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deposits calcium into the skeleton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important in children, weak effect in adults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osteoclasts more active in children due to faster remodeling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deficiency does not cause disease in adults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reduces bone loss in women during pregnancy &amp; lactation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9117E5F6-C4C6-45D4-82EC-18F3F2036976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Correction for Hypercalcemia</a:t>
            </a:r>
          </a:p>
        </p:txBody>
      </p:sp>
      <p:pic>
        <p:nvPicPr>
          <p:cNvPr id="52228" name="Picture 7" descr="sal25693_07_1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38" y="947738"/>
            <a:ext cx="7248525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Box 24"/>
          <p:cNvSpPr txBox="1">
            <a:spLocks noChangeArrowheads="1"/>
          </p:cNvSpPr>
          <p:nvPr/>
        </p:nvSpPr>
        <p:spPr bwMode="auto">
          <a:xfrm>
            <a:off x="2178050" y="777875"/>
            <a:ext cx="4810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>
            <a:off x="935038" y="6497638"/>
            <a:ext cx="25479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(a) Correction for hypercalcemia</a:t>
            </a:r>
            <a:endParaRPr lang="en-US" sz="1300" b="1"/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1200150" y="2811463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Calcitonin</a:t>
            </a:r>
          </a:p>
          <a:p>
            <a:r>
              <a:rPr lang="en-US" sz="1300" b="1"/>
              <a:t>secretion</a:t>
            </a:r>
          </a:p>
        </p:txBody>
      </p:sp>
      <p:sp>
        <p:nvSpPr>
          <p:cNvPr id="52232" name="Text Box 11"/>
          <p:cNvSpPr txBox="1">
            <a:spLocks noChangeArrowheads="1"/>
          </p:cNvSpPr>
          <p:nvPr/>
        </p:nvSpPr>
        <p:spPr bwMode="auto">
          <a:xfrm>
            <a:off x="3135313" y="1373188"/>
            <a:ext cx="94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300" b="1"/>
              <a:t>Blood Ca</a:t>
            </a:r>
            <a:r>
              <a:rPr lang="en-US" sz="1300" b="1" baseline="30000"/>
              <a:t>2+</a:t>
            </a:r>
          </a:p>
          <a:p>
            <a:pPr algn="ctr"/>
            <a:r>
              <a:rPr lang="en-US" sz="1300" b="1"/>
              <a:t>excess</a:t>
            </a:r>
          </a:p>
        </p:txBody>
      </p:sp>
      <p:sp>
        <p:nvSpPr>
          <p:cNvPr id="52233" name="Text Box 12"/>
          <p:cNvSpPr txBox="1">
            <a:spLocks noChangeArrowheads="1"/>
          </p:cNvSpPr>
          <p:nvPr/>
        </p:nvSpPr>
        <p:spPr bwMode="auto">
          <a:xfrm>
            <a:off x="5537200" y="1373188"/>
            <a:ext cx="949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300" b="1"/>
              <a:t>Blood Ca</a:t>
            </a:r>
            <a:r>
              <a:rPr lang="en-US" sz="1300" b="1" baseline="30000"/>
              <a:t>2+</a:t>
            </a:r>
          </a:p>
          <a:p>
            <a:pPr algn="ctr"/>
            <a:r>
              <a:rPr lang="en-US" sz="1300" b="1"/>
              <a:t>returns to</a:t>
            </a:r>
          </a:p>
          <a:p>
            <a:pPr algn="ctr"/>
            <a:r>
              <a:rPr lang="en-US" sz="1300" b="1"/>
              <a:t>normal</a:t>
            </a:r>
          </a:p>
        </p:txBody>
      </p:sp>
      <p:sp>
        <p:nvSpPr>
          <p:cNvPr id="52234" name="Text Box 13"/>
          <p:cNvSpPr txBox="1">
            <a:spLocks noChangeArrowheads="1"/>
          </p:cNvSpPr>
          <p:nvPr/>
        </p:nvSpPr>
        <p:spPr bwMode="auto">
          <a:xfrm>
            <a:off x="3214688" y="3916363"/>
            <a:ext cx="91281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300" b="1"/>
              <a:t>Reduced</a:t>
            </a:r>
          </a:p>
          <a:p>
            <a:pPr algn="ctr"/>
            <a:r>
              <a:rPr lang="en-US" sz="1300" b="1"/>
              <a:t>osteoclast</a:t>
            </a:r>
          </a:p>
          <a:p>
            <a:pPr algn="ctr"/>
            <a:r>
              <a:rPr lang="en-US" sz="1300" b="1"/>
              <a:t>activity</a:t>
            </a:r>
          </a:p>
        </p:txBody>
      </p:sp>
      <p:sp>
        <p:nvSpPr>
          <p:cNvPr id="52235" name="Text Box 14"/>
          <p:cNvSpPr txBox="1">
            <a:spLocks noChangeArrowheads="1"/>
          </p:cNvSpPr>
          <p:nvPr/>
        </p:nvSpPr>
        <p:spPr bwMode="auto">
          <a:xfrm>
            <a:off x="5399088" y="4014788"/>
            <a:ext cx="912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300" b="1"/>
              <a:t>Less bone</a:t>
            </a:r>
          </a:p>
          <a:p>
            <a:pPr algn="ctr"/>
            <a:r>
              <a:rPr lang="en-US" sz="1300" b="1"/>
              <a:t>resorption</a:t>
            </a:r>
          </a:p>
        </p:txBody>
      </p:sp>
      <p:sp>
        <p:nvSpPr>
          <p:cNvPr id="52236" name="Text Box 15"/>
          <p:cNvSpPr txBox="1">
            <a:spLocks noChangeArrowheads="1"/>
          </p:cNvSpPr>
          <p:nvPr/>
        </p:nvSpPr>
        <p:spPr bwMode="auto">
          <a:xfrm>
            <a:off x="3213100" y="5700713"/>
            <a:ext cx="922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300" b="1"/>
              <a:t>Increased</a:t>
            </a:r>
          </a:p>
          <a:p>
            <a:pPr algn="ctr"/>
            <a:r>
              <a:rPr lang="en-US" sz="1300" b="1"/>
              <a:t>osteoblast</a:t>
            </a:r>
          </a:p>
          <a:p>
            <a:pPr algn="ctr"/>
            <a:r>
              <a:rPr lang="en-US" sz="1300" b="1"/>
              <a:t>activity</a:t>
            </a:r>
          </a:p>
        </p:txBody>
      </p:sp>
      <p:sp>
        <p:nvSpPr>
          <p:cNvPr id="52237" name="Text Box 16"/>
          <p:cNvSpPr txBox="1">
            <a:spLocks noChangeArrowheads="1"/>
          </p:cNvSpPr>
          <p:nvPr/>
        </p:nvSpPr>
        <p:spPr bwMode="auto">
          <a:xfrm>
            <a:off x="5399088" y="5800725"/>
            <a:ext cx="931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More bone</a:t>
            </a:r>
          </a:p>
          <a:p>
            <a:r>
              <a:rPr lang="en-US" sz="1300" b="1"/>
              <a:t>deposition</a:t>
            </a:r>
          </a:p>
        </p:txBody>
      </p:sp>
      <p:sp>
        <p:nvSpPr>
          <p:cNvPr id="52238" name="Text Box 7"/>
          <p:cNvSpPr txBox="1">
            <a:spLocks noChangeArrowheads="1"/>
          </p:cNvSpPr>
          <p:nvPr/>
        </p:nvSpPr>
        <p:spPr bwMode="auto">
          <a:xfrm>
            <a:off x="4640263" y="6272213"/>
            <a:ext cx="17557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7.18a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B337BB4D-3E5E-4DD0-A5BA-64BF75B95E02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Parathyroid Hormone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131888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parathyroid hormone </a:t>
            </a:r>
            <a:r>
              <a:rPr lang="en-US" sz="2400" b="0" smtClean="0"/>
              <a:t>(PTH) – secreted by the parathyroid glands which adhere to the posterior surface of thyroid gland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PTH released with low calcium blood levels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PTH raises calcium blood level </a:t>
            </a:r>
            <a:r>
              <a:rPr lang="en-US" sz="2400" b="0" smtClean="0"/>
              <a:t>by four mechanisms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binds to receptors on osteoblasts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stimulating them to secrete RANKL which raises the osteoclast population</a:t>
            </a:r>
            <a:endParaRPr lang="en-US" sz="16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promotes calcium reabsorption by the kidneys, less lost in urine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promotes the final step of calcitriol synthesis in the kidneys, enhancing calcium raising effect of calcitriol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inhibits collagen synthesis by osteoblasts, inhibiting bone deposition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sporadic injection or secretion of low levels of PTH causes bone deposition, and can increase bone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F21741EC-C570-4838-8AC6-195E89CE12B9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Correction for Hypocalcemia</a:t>
            </a:r>
          </a:p>
        </p:txBody>
      </p:sp>
      <p:pic>
        <p:nvPicPr>
          <p:cNvPr id="54276" name="Picture 7" descr="sal25693_07_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938" y="1184275"/>
            <a:ext cx="5291137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Box 24"/>
          <p:cNvSpPr txBox="1">
            <a:spLocks noChangeArrowheads="1"/>
          </p:cNvSpPr>
          <p:nvPr/>
        </p:nvSpPr>
        <p:spPr bwMode="auto">
          <a:xfrm>
            <a:off x="1827213" y="949325"/>
            <a:ext cx="5467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4278" name="Rectangle 9"/>
          <p:cNvSpPr>
            <a:spLocks noChangeArrowheads="1"/>
          </p:cNvSpPr>
          <p:nvPr/>
        </p:nvSpPr>
        <p:spPr bwMode="auto">
          <a:xfrm>
            <a:off x="1912938" y="6618288"/>
            <a:ext cx="2108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(b) Correction for hypocalcemia</a:t>
            </a:r>
            <a:endParaRPr lang="en-US" sz="1100" b="1"/>
          </a:p>
        </p:txBody>
      </p:sp>
      <p:sp>
        <p:nvSpPr>
          <p:cNvPr id="54279" name="Text Box 10"/>
          <p:cNvSpPr txBox="1">
            <a:spLocks noChangeArrowheads="1"/>
          </p:cNvSpPr>
          <p:nvPr/>
        </p:nvSpPr>
        <p:spPr bwMode="auto">
          <a:xfrm>
            <a:off x="3516313" y="1463675"/>
            <a:ext cx="808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Blood Ca</a:t>
            </a:r>
            <a:r>
              <a:rPr lang="en-US" sz="1100" b="1" baseline="30000"/>
              <a:t>2+</a:t>
            </a:r>
          </a:p>
          <a:p>
            <a:r>
              <a:rPr lang="en-US" sz="1100" b="1"/>
              <a:t>deficiency</a:t>
            </a:r>
          </a:p>
        </p:txBody>
      </p:sp>
      <p:sp>
        <p:nvSpPr>
          <p:cNvPr id="54280" name="Text Box 11"/>
          <p:cNvSpPr txBox="1">
            <a:spLocks noChangeArrowheads="1"/>
          </p:cNvSpPr>
          <p:nvPr/>
        </p:nvSpPr>
        <p:spPr bwMode="auto">
          <a:xfrm>
            <a:off x="1947863" y="2178050"/>
            <a:ext cx="868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100" b="1"/>
              <a:t>Parathyroid</a:t>
            </a:r>
          </a:p>
          <a:p>
            <a:pPr algn="ctr"/>
            <a:r>
              <a:rPr lang="en-US" sz="1100" b="1"/>
              <a:t>hormone</a:t>
            </a:r>
          </a:p>
          <a:p>
            <a:pPr algn="ctr"/>
            <a:r>
              <a:rPr lang="en-US" sz="1100" b="1"/>
              <a:t>secretion</a:t>
            </a:r>
          </a:p>
        </p:txBody>
      </p:sp>
      <p:sp>
        <p:nvSpPr>
          <p:cNvPr id="54281" name="Text Box 12"/>
          <p:cNvSpPr txBox="1">
            <a:spLocks noChangeArrowheads="1"/>
          </p:cNvSpPr>
          <p:nvPr/>
        </p:nvSpPr>
        <p:spPr bwMode="auto">
          <a:xfrm>
            <a:off x="3556000" y="2841625"/>
            <a:ext cx="782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100" b="1"/>
              <a:t>Increased</a:t>
            </a:r>
          </a:p>
          <a:p>
            <a:pPr algn="ctr"/>
            <a:r>
              <a:rPr lang="en-US" sz="1100" b="1"/>
              <a:t>osteoclast</a:t>
            </a:r>
          </a:p>
          <a:p>
            <a:pPr algn="ctr"/>
            <a:r>
              <a:rPr lang="en-US" sz="1100" b="1"/>
              <a:t>activity</a:t>
            </a:r>
          </a:p>
        </p:txBody>
      </p:sp>
      <p:sp>
        <p:nvSpPr>
          <p:cNvPr id="54282" name="Text Box 13"/>
          <p:cNvSpPr txBox="1">
            <a:spLocks noChangeArrowheads="1"/>
          </p:cNvSpPr>
          <p:nvPr/>
        </p:nvSpPr>
        <p:spPr bwMode="auto">
          <a:xfrm>
            <a:off x="5210175" y="1425575"/>
            <a:ext cx="808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100" b="1"/>
              <a:t>Blood Ca</a:t>
            </a:r>
            <a:r>
              <a:rPr lang="en-US" sz="1100" b="1" baseline="30000"/>
              <a:t>2+</a:t>
            </a:r>
          </a:p>
          <a:p>
            <a:pPr algn="ctr"/>
            <a:r>
              <a:rPr lang="en-US" sz="1100" b="1"/>
              <a:t>returns to</a:t>
            </a:r>
          </a:p>
          <a:p>
            <a:pPr algn="ctr"/>
            <a:r>
              <a:rPr lang="en-US" sz="1100" b="1"/>
              <a:t>normal</a:t>
            </a:r>
          </a:p>
        </p:txBody>
      </p:sp>
      <p:sp>
        <p:nvSpPr>
          <p:cNvPr id="54283" name="Text Box 14"/>
          <p:cNvSpPr txBox="1">
            <a:spLocks noChangeArrowheads="1"/>
          </p:cNvSpPr>
          <p:nvPr/>
        </p:nvSpPr>
        <p:spPr bwMode="auto">
          <a:xfrm>
            <a:off x="5105400" y="2913063"/>
            <a:ext cx="798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More bone</a:t>
            </a:r>
          </a:p>
          <a:p>
            <a:r>
              <a:rPr lang="en-US" sz="1100" b="1"/>
              <a:t>resorption</a:t>
            </a:r>
          </a:p>
        </p:txBody>
      </p:sp>
      <p:sp>
        <p:nvSpPr>
          <p:cNvPr id="54284" name="Text Box 15"/>
          <p:cNvSpPr txBox="1">
            <a:spLocks noChangeArrowheads="1"/>
          </p:cNvSpPr>
          <p:nvPr/>
        </p:nvSpPr>
        <p:spPr bwMode="auto">
          <a:xfrm>
            <a:off x="5105400" y="3984625"/>
            <a:ext cx="798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Less bone</a:t>
            </a:r>
          </a:p>
          <a:p>
            <a:r>
              <a:rPr lang="en-US" sz="1100" b="1"/>
              <a:t>deposition</a:t>
            </a:r>
          </a:p>
        </p:txBody>
      </p:sp>
      <p:sp>
        <p:nvSpPr>
          <p:cNvPr id="54285" name="Text Box 16"/>
          <p:cNvSpPr txBox="1">
            <a:spLocks noChangeArrowheads="1"/>
          </p:cNvSpPr>
          <p:nvPr/>
        </p:nvSpPr>
        <p:spPr bwMode="auto">
          <a:xfrm>
            <a:off x="4962525" y="4987925"/>
            <a:ext cx="1085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100" b="1"/>
              <a:t>Prevention of</a:t>
            </a:r>
          </a:p>
          <a:p>
            <a:pPr algn="ctr"/>
            <a:r>
              <a:rPr lang="en-US" sz="1100" b="1"/>
              <a:t>hydroxyapatite</a:t>
            </a:r>
          </a:p>
          <a:p>
            <a:pPr algn="ctr"/>
            <a:r>
              <a:rPr lang="en-US" sz="1100" b="1"/>
              <a:t>formation</a:t>
            </a:r>
          </a:p>
        </p:txBody>
      </p:sp>
      <p:sp>
        <p:nvSpPr>
          <p:cNvPr id="54286" name="Text Box 17"/>
          <p:cNvSpPr txBox="1">
            <a:spLocks noChangeArrowheads="1"/>
          </p:cNvSpPr>
          <p:nvPr/>
        </p:nvSpPr>
        <p:spPr bwMode="auto">
          <a:xfrm>
            <a:off x="3479800" y="4975225"/>
            <a:ext cx="936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100" b="1"/>
              <a:t>More urinary</a:t>
            </a:r>
          </a:p>
          <a:p>
            <a:pPr algn="ctr"/>
            <a:r>
              <a:rPr lang="en-US" sz="1100" b="1"/>
              <a:t>phosphate</a:t>
            </a:r>
          </a:p>
          <a:p>
            <a:pPr algn="ctr"/>
            <a:r>
              <a:rPr lang="en-US" sz="1100" b="1"/>
              <a:t>excretion</a:t>
            </a:r>
          </a:p>
        </p:txBody>
      </p:sp>
      <p:sp>
        <p:nvSpPr>
          <p:cNvPr id="54287" name="Text Box 18"/>
          <p:cNvSpPr txBox="1">
            <a:spLocks noChangeArrowheads="1"/>
          </p:cNvSpPr>
          <p:nvPr/>
        </p:nvSpPr>
        <p:spPr bwMode="auto">
          <a:xfrm>
            <a:off x="3552825" y="3910013"/>
            <a:ext cx="790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100" b="1"/>
              <a:t>Reduced</a:t>
            </a:r>
          </a:p>
          <a:p>
            <a:pPr algn="ctr"/>
            <a:r>
              <a:rPr lang="en-US" sz="1100" b="1"/>
              <a:t>osteoblast</a:t>
            </a:r>
          </a:p>
          <a:p>
            <a:pPr algn="ctr"/>
            <a:r>
              <a:rPr lang="en-US" sz="1100" b="1"/>
              <a:t>activity</a:t>
            </a:r>
          </a:p>
        </p:txBody>
      </p:sp>
      <p:sp>
        <p:nvSpPr>
          <p:cNvPr id="54288" name="Text Box 19"/>
          <p:cNvSpPr txBox="1">
            <a:spLocks noChangeArrowheads="1"/>
          </p:cNvSpPr>
          <p:nvPr/>
        </p:nvSpPr>
        <p:spPr bwMode="auto">
          <a:xfrm>
            <a:off x="5011738" y="6042025"/>
            <a:ext cx="985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100" b="1"/>
              <a:t>Conservation</a:t>
            </a:r>
          </a:p>
          <a:p>
            <a:pPr algn="ctr"/>
            <a:r>
              <a:rPr lang="en-US" sz="1100" b="1"/>
              <a:t>   of calcium</a:t>
            </a:r>
          </a:p>
        </p:txBody>
      </p:sp>
      <p:sp>
        <p:nvSpPr>
          <p:cNvPr id="54289" name="Text Box 20"/>
          <p:cNvSpPr txBox="1">
            <a:spLocks noChangeArrowheads="1"/>
          </p:cNvSpPr>
          <p:nvPr/>
        </p:nvSpPr>
        <p:spPr bwMode="auto">
          <a:xfrm>
            <a:off x="3486150" y="6015038"/>
            <a:ext cx="922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100" b="1"/>
              <a:t>Less urinary</a:t>
            </a:r>
          </a:p>
          <a:p>
            <a:pPr algn="ctr"/>
            <a:r>
              <a:rPr lang="en-US" sz="1100" b="1"/>
              <a:t>calcium</a:t>
            </a:r>
          </a:p>
          <a:p>
            <a:pPr algn="ctr"/>
            <a:r>
              <a:rPr lang="en-US" sz="1100" b="1"/>
              <a:t>excretion</a:t>
            </a:r>
          </a:p>
        </p:txBody>
      </p:sp>
      <p:sp>
        <p:nvSpPr>
          <p:cNvPr id="54290" name="Text Box 9"/>
          <p:cNvSpPr txBox="1">
            <a:spLocks noChangeArrowheads="1"/>
          </p:cNvSpPr>
          <p:nvPr/>
        </p:nvSpPr>
        <p:spPr bwMode="auto">
          <a:xfrm>
            <a:off x="7204075" y="5734050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7.18b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C62DA02C-3075-4B2E-AE93-829DB34AA49B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Shapes of Bones</a:t>
            </a:r>
          </a:p>
        </p:txBody>
      </p:sp>
      <p:sp>
        <p:nvSpPr>
          <p:cNvPr id="922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724400" y="1209675"/>
            <a:ext cx="4419600" cy="5205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long bones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longer than wide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rigid levers acted upon by muscles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short bones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equal in length and width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glide across one another in multiple directions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flat bones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protect soft organs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curved but wide &amp; thin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irregular bones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elaborate shapes that don’t    fit into the other categories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3441700" y="6254750"/>
            <a:ext cx="1444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</a:t>
            </a:r>
          </a:p>
        </p:txBody>
      </p:sp>
      <p:sp>
        <p:nvSpPr>
          <p:cNvPr id="9222" name="TextBox 24"/>
          <p:cNvSpPr txBox="1">
            <a:spLocks noChangeArrowheads="1"/>
          </p:cNvSpPr>
          <p:nvPr/>
        </p:nvSpPr>
        <p:spPr bwMode="auto">
          <a:xfrm>
            <a:off x="371475" y="963613"/>
            <a:ext cx="3024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2633663" y="1574800"/>
            <a:ext cx="1587" cy="5969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4" name="Picture 11" descr="sal25693_07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1109663"/>
            <a:ext cx="2795587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744788" y="4073525"/>
            <a:ext cx="271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Femur</a:t>
            </a:r>
            <a:endParaRPr lang="en-US" sz="1800" b="1"/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782638" y="2757488"/>
            <a:ext cx="3397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Scapula</a:t>
            </a:r>
            <a:endParaRPr lang="en-US" sz="1800" b="1"/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1384300" y="3573463"/>
            <a:ext cx="3603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Sternum</a:t>
            </a:r>
            <a:endParaRPr lang="en-US" sz="1800" b="1"/>
          </a:p>
        </p:txBody>
      </p:sp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2257425" y="1570038"/>
            <a:ext cx="6397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Sphenoid bone</a:t>
            </a:r>
            <a:endParaRPr lang="en-US" sz="1800" b="1"/>
          </a:p>
        </p:txBody>
      </p:sp>
      <p:sp>
        <p:nvSpPr>
          <p:cNvPr id="9229" name="Rectangle 16"/>
          <p:cNvSpPr>
            <a:spLocks noChangeArrowheads="1"/>
          </p:cNvSpPr>
          <p:nvPr/>
        </p:nvSpPr>
        <p:spPr bwMode="auto">
          <a:xfrm>
            <a:off x="2203450" y="6248400"/>
            <a:ext cx="2952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Radius</a:t>
            </a:r>
            <a:endParaRPr lang="en-US" sz="1800" b="1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2085975" y="4365625"/>
            <a:ext cx="1920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Ulna</a:t>
            </a:r>
            <a:endParaRPr lang="en-US" sz="1800" b="1"/>
          </a:p>
        </p:txBody>
      </p:sp>
      <p:sp>
        <p:nvSpPr>
          <p:cNvPr id="9231" name="Rectangle 18"/>
          <p:cNvSpPr>
            <a:spLocks noChangeArrowheads="1"/>
          </p:cNvSpPr>
          <p:nvPr/>
        </p:nvSpPr>
        <p:spPr bwMode="auto">
          <a:xfrm>
            <a:off x="2255838" y="1154113"/>
            <a:ext cx="6477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Irregular bones</a:t>
            </a:r>
            <a:endParaRPr lang="en-US" sz="1800" b="1"/>
          </a:p>
        </p:txBody>
      </p:sp>
      <p:sp>
        <p:nvSpPr>
          <p:cNvPr id="9232" name="Rectangle 19"/>
          <p:cNvSpPr>
            <a:spLocks noChangeArrowheads="1"/>
          </p:cNvSpPr>
          <p:nvPr/>
        </p:nvSpPr>
        <p:spPr bwMode="auto">
          <a:xfrm>
            <a:off x="950913" y="1154113"/>
            <a:ext cx="4445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Flat bones</a:t>
            </a:r>
            <a:endParaRPr lang="en-US" sz="1800" b="1"/>
          </a:p>
        </p:txBody>
      </p:sp>
      <p:sp>
        <p:nvSpPr>
          <p:cNvPr id="9233" name="Rectangle 20"/>
          <p:cNvSpPr>
            <a:spLocks noChangeArrowheads="1"/>
          </p:cNvSpPr>
          <p:nvPr/>
        </p:nvSpPr>
        <p:spPr bwMode="auto">
          <a:xfrm>
            <a:off x="915988" y="3856038"/>
            <a:ext cx="517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Short bones</a:t>
            </a:r>
            <a:endParaRPr lang="en-US" sz="1800" b="1"/>
          </a:p>
        </p:txBody>
      </p:sp>
      <p:sp>
        <p:nvSpPr>
          <p:cNvPr id="9234" name="Rectangle 21"/>
          <p:cNvSpPr>
            <a:spLocks noChangeArrowheads="1"/>
          </p:cNvSpPr>
          <p:nvPr/>
        </p:nvSpPr>
        <p:spPr bwMode="auto">
          <a:xfrm>
            <a:off x="2319338" y="3856038"/>
            <a:ext cx="5016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Long bones</a:t>
            </a:r>
            <a:endParaRPr lang="en-US" sz="1800" b="1"/>
          </a:p>
        </p:txBody>
      </p:sp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2384425" y="3168650"/>
            <a:ext cx="4524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Vertebra</a:t>
            </a:r>
          </a:p>
        </p:txBody>
      </p:sp>
      <p:sp>
        <p:nvSpPr>
          <p:cNvPr id="9236" name="Text Box 23"/>
          <p:cNvSpPr txBox="1">
            <a:spLocks noChangeArrowheads="1"/>
          </p:cNvSpPr>
          <p:nvPr/>
        </p:nvSpPr>
        <p:spPr bwMode="auto">
          <a:xfrm>
            <a:off x="896938" y="4806950"/>
            <a:ext cx="650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Capitate</a:t>
            </a:r>
          </a:p>
          <a:p>
            <a:pPr algn="ctr"/>
            <a:r>
              <a:rPr lang="en-US" sz="700" b="1"/>
              <a:t>(carpal) bone</a:t>
            </a:r>
          </a:p>
        </p:txBody>
      </p:sp>
      <p:sp>
        <p:nvSpPr>
          <p:cNvPr id="9237" name="Text Box 24"/>
          <p:cNvSpPr txBox="1">
            <a:spLocks noChangeArrowheads="1"/>
          </p:cNvSpPr>
          <p:nvPr/>
        </p:nvSpPr>
        <p:spPr bwMode="auto">
          <a:xfrm>
            <a:off x="1049338" y="6248400"/>
            <a:ext cx="3238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Talus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86316ABC-044C-480F-B606-0364074D5411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Phosphate Homeostasis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077913"/>
            <a:ext cx="8113713" cy="5608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average adult has 500 – 800 g of phosphorus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85-90% of phosphate is in the bones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normal plasma concentration is </a:t>
            </a:r>
            <a:r>
              <a:rPr lang="en-US" sz="2400" smtClean="0"/>
              <a:t>3.5 – 4.0 mg/dl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occurs in </a:t>
            </a:r>
            <a:r>
              <a:rPr lang="en-US" sz="2400" smtClean="0"/>
              <a:t>two principal forms</a:t>
            </a:r>
            <a:r>
              <a:rPr lang="en-US" sz="2400" b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HPO</a:t>
            </a:r>
            <a:r>
              <a:rPr lang="en-US" sz="2000" baseline="-25000" smtClean="0"/>
              <a:t>4</a:t>
            </a:r>
            <a:r>
              <a:rPr lang="en-US" sz="2000" baseline="30000" smtClean="0"/>
              <a:t>2-  </a:t>
            </a:r>
            <a:r>
              <a:rPr lang="en-US" sz="2000" b="0" smtClean="0"/>
              <a:t>and</a:t>
            </a:r>
            <a:r>
              <a:rPr lang="en-US" sz="2000" smtClean="0"/>
              <a:t>  H</a:t>
            </a:r>
            <a:r>
              <a:rPr lang="en-US" sz="2000" baseline="-25000" smtClean="0"/>
              <a:t>2</a:t>
            </a:r>
            <a:r>
              <a:rPr lang="en-US" sz="2000" smtClean="0"/>
              <a:t>PO</a:t>
            </a:r>
            <a:r>
              <a:rPr lang="en-US" sz="2000" baseline="-25000" smtClean="0"/>
              <a:t>4</a:t>
            </a:r>
            <a:r>
              <a:rPr lang="en-US" sz="2000" baseline="30000" smtClean="0"/>
              <a:t>-</a:t>
            </a:r>
            <a:r>
              <a:rPr lang="en-US" sz="2000" smtClean="0"/>
              <a:t> </a:t>
            </a:r>
            <a:r>
              <a:rPr lang="en-US" sz="2000" b="0" smtClean="0"/>
              <a:t>(monohydrogen &amp; dihydrogen phosphate ions)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phosphate levels are not regulated as tightly as calcium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no immediate functional disorders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calcitriol promotes its absorption by small intestine &amp; promotes bone deposition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PTH lowers blood phosphate level by promoting its urinary excretion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4F23C4DD-AFBE-4C05-8F41-028977EA92D2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Other Factors Affecting Bone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092200"/>
            <a:ext cx="8256588" cy="5554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at least 20 or more hormones, vitamins, and growth factors affect osseous tissue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bone growth especially rapid in puberty &amp; adolescence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surges of growth hormone, estrogen, and testosterone occur and promote ossification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these hormones stimulate multiplication of osteogenic cells, matrix deposition by osteoblasts, and chondrocyte multiplication and hypertrophy in metaphyses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girls grow faster than boys and reach full height earlier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estrogen stronger effect than testosterone on bone growth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males grow for a longer time and taller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anabolic steroids </a:t>
            </a:r>
            <a:r>
              <a:rPr lang="en-US" sz="2400" b="0" smtClean="0"/>
              <a:t>cause growth to stop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epiphyseal plate “closes” prematurely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results in abnormally short adult stature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D4E86E0D-AB18-4056-B94E-DC0B6B5695C8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Fractures and Their Repair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057275"/>
            <a:ext cx="8686800" cy="5610225"/>
          </a:xfrm>
        </p:spPr>
        <p:txBody>
          <a:bodyPr/>
          <a:lstStyle/>
          <a:p>
            <a:pPr eaLnBrk="1" hangingPunct="1"/>
            <a:r>
              <a:rPr lang="en-US" sz="2800" smtClean="0"/>
              <a:t>stress fracture </a:t>
            </a:r>
            <a:r>
              <a:rPr lang="en-US" sz="2800" b="0" smtClean="0"/>
              <a:t>– break caused by abnormal trauma to a bone</a:t>
            </a:r>
          </a:p>
          <a:p>
            <a:pPr lvl="1" eaLnBrk="1" hangingPunct="1"/>
            <a:r>
              <a:rPr lang="en-US" sz="2400" b="0" smtClean="0"/>
              <a:t>falls, athletics, and military combat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pathological fracture </a:t>
            </a:r>
            <a:r>
              <a:rPr lang="en-US" sz="2800" b="0" smtClean="0"/>
              <a:t>– break in a bone weakened by some other disease</a:t>
            </a:r>
          </a:p>
          <a:p>
            <a:pPr lvl="1" eaLnBrk="1" hangingPunct="1"/>
            <a:r>
              <a:rPr lang="en-US" sz="2400" b="0" smtClean="0"/>
              <a:t>bone cancer or osteoporosis</a:t>
            </a:r>
          </a:p>
          <a:p>
            <a:pPr lvl="1" eaLnBrk="1" hangingPunct="1"/>
            <a:r>
              <a:rPr lang="en-US" sz="2400" b="0" smtClean="0"/>
              <a:t>usually caused by stress that would not break a healthy bone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fractures</a:t>
            </a:r>
            <a:r>
              <a:rPr lang="en-US" sz="2800" b="0" smtClean="0"/>
              <a:t> classified by structural characteristics</a:t>
            </a:r>
          </a:p>
          <a:p>
            <a:pPr lvl="1" eaLnBrk="1" hangingPunct="1"/>
            <a:r>
              <a:rPr lang="en-US" sz="2400" b="0" smtClean="0"/>
              <a:t>direction of fracture line</a:t>
            </a:r>
          </a:p>
          <a:p>
            <a:pPr lvl="1" eaLnBrk="1" hangingPunct="1"/>
            <a:r>
              <a:rPr lang="en-US" sz="2400" b="0" smtClean="0"/>
              <a:t>break in the skin</a:t>
            </a:r>
          </a:p>
          <a:p>
            <a:pPr lvl="1" eaLnBrk="1" hangingPunct="1"/>
            <a:r>
              <a:rPr lang="en-US" sz="2400" b="0" smtClean="0"/>
              <a:t>multiple pieces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024AB4E1-E38F-4063-AC6B-23E72D836322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79375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Types of Bone Fractures</a:t>
            </a:r>
            <a:endParaRPr lang="en-US" b="0" smtClean="0"/>
          </a:p>
        </p:txBody>
      </p:sp>
      <p:sp>
        <p:nvSpPr>
          <p:cNvPr id="58372" name="Text Box 12"/>
          <p:cNvSpPr txBox="1">
            <a:spLocks noChangeArrowheads="1"/>
          </p:cNvSpPr>
          <p:nvPr/>
        </p:nvSpPr>
        <p:spPr bwMode="auto">
          <a:xfrm>
            <a:off x="6875463" y="5972175"/>
            <a:ext cx="1600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7.19</a:t>
            </a:r>
          </a:p>
        </p:txBody>
      </p:sp>
      <p:sp>
        <p:nvSpPr>
          <p:cNvPr id="58373" name="TextBox 24"/>
          <p:cNvSpPr txBox="1">
            <a:spLocks noChangeArrowheads="1"/>
          </p:cNvSpPr>
          <p:nvPr/>
        </p:nvSpPr>
        <p:spPr bwMode="auto">
          <a:xfrm>
            <a:off x="2152650" y="920750"/>
            <a:ext cx="4810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58374" name="Picture 8" descr="sal25693_07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263" y="1182688"/>
            <a:ext cx="3916362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2640013" y="3598863"/>
            <a:ext cx="11255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(a) Nondisplaced</a:t>
            </a:r>
            <a:endParaRPr lang="en-US" sz="2400" b="1"/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2597150" y="6381750"/>
            <a:ext cx="1062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(c) Comminuted</a:t>
            </a:r>
            <a:endParaRPr lang="en-US" sz="2400" b="1"/>
          </a:p>
        </p:txBody>
      </p:sp>
      <p:sp>
        <p:nvSpPr>
          <p:cNvPr id="58377" name="Rectangle 11"/>
          <p:cNvSpPr>
            <a:spLocks noChangeArrowheads="1"/>
          </p:cNvSpPr>
          <p:nvPr/>
        </p:nvSpPr>
        <p:spPr bwMode="auto">
          <a:xfrm>
            <a:off x="4678363" y="6381750"/>
            <a:ext cx="936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(d) Greenstick</a:t>
            </a:r>
            <a:endParaRPr lang="en-US" sz="2400" b="1"/>
          </a:p>
        </p:txBody>
      </p:sp>
      <p:sp>
        <p:nvSpPr>
          <p:cNvPr id="58378" name="TextBox 24"/>
          <p:cNvSpPr txBox="1">
            <a:spLocks noChangeArrowheads="1"/>
          </p:cNvSpPr>
          <p:nvPr/>
        </p:nvSpPr>
        <p:spPr bwMode="auto">
          <a:xfrm>
            <a:off x="1724025" y="6564313"/>
            <a:ext cx="5653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a: Custom Medical Stock Photo, Inc.; c: © Lester V. Bergman/Corbis; d: Custom Medical Stock Photo, Inc.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50945614-D546-4CF9-92C6-37D0E18817A1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/>
            <a:r>
              <a:rPr lang="en-US" smtClean="0"/>
              <a:t>Healing of Fractures 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73125"/>
            <a:ext cx="9067800" cy="5984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uncomplicated fractures normally 8 - 12 weeks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longer in elderly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stages of healing bone fractures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fracture hematoma </a:t>
            </a:r>
            <a:r>
              <a:rPr lang="en-US" sz="1800" b="0" smtClean="0"/>
              <a:t>and</a:t>
            </a:r>
            <a:r>
              <a:rPr lang="en-US" sz="1800" smtClean="0"/>
              <a:t> granulation tissue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bleeding of a broken bone forms a clot – </a:t>
            </a:r>
            <a:r>
              <a:rPr lang="en-US" sz="1600" smtClean="0"/>
              <a:t>fracture hematoma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blood capillaries, fibroblasts, macrophages, osteoclasts, and osteogenic cells invade clot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granulation tissue </a:t>
            </a:r>
            <a:r>
              <a:rPr lang="en-US" sz="1600" b="0" smtClean="0"/>
              <a:t>– soft fibrous mass produced by capillary and cellular invasion after about 48 hours after injury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soft callus formation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formed by fibroblasts and chondroblasts depositing collagen and fibrocartilage into granulation tissue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conversion to hard callus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osteoblasts produce a bony collar in 6 weeks called a hard callus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hard callus is cemented to dead bone around the injury site and acts as a temporary splint to join broken ends together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4 - 6 weeks for hard callus to form and immobilization is necessary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remodeling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hard callus persists for 3 – 4 months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osteoclasts dissolve fragments of broken 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osteoblasts deposit spongy bone to bridge to gap between the broken ends, transformed gradually into compact bone that is thicker in fracture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336431A8-9EB9-45D6-84E3-BFA914E63257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1475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Healing of Fractures</a:t>
            </a:r>
          </a:p>
        </p:txBody>
      </p:sp>
      <p:sp>
        <p:nvSpPr>
          <p:cNvPr id="60420" name="Text Box 16"/>
          <p:cNvSpPr txBox="1">
            <a:spLocks noChangeArrowheads="1"/>
          </p:cNvSpPr>
          <p:nvPr/>
        </p:nvSpPr>
        <p:spPr bwMode="auto">
          <a:xfrm>
            <a:off x="5630863" y="5799138"/>
            <a:ext cx="1600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7.20</a:t>
            </a:r>
          </a:p>
        </p:txBody>
      </p:sp>
      <p:sp>
        <p:nvSpPr>
          <p:cNvPr id="60421" name="TextBox 24"/>
          <p:cNvSpPr txBox="1">
            <a:spLocks noChangeArrowheads="1"/>
          </p:cNvSpPr>
          <p:nvPr/>
        </p:nvSpPr>
        <p:spPr bwMode="auto">
          <a:xfrm>
            <a:off x="2162175" y="1982788"/>
            <a:ext cx="4810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60422" name="Picture 8" descr="sal25693_07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2182813"/>
            <a:ext cx="851058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4075113" y="2714625"/>
            <a:ext cx="755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Fibrocartilage</a:t>
            </a:r>
            <a:endParaRPr lang="en-US" sz="900" b="1"/>
          </a:p>
        </p:txBody>
      </p:sp>
      <p:sp>
        <p:nvSpPr>
          <p:cNvPr id="60424" name="Rectangle 10"/>
          <p:cNvSpPr>
            <a:spLocks noChangeArrowheads="1"/>
          </p:cNvSpPr>
          <p:nvPr/>
        </p:nvSpPr>
        <p:spPr bwMode="auto">
          <a:xfrm>
            <a:off x="4075113" y="3205163"/>
            <a:ext cx="577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Soft callus</a:t>
            </a:r>
            <a:endParaRPr lang="en-US" sz="900" b="1"/>
          </a:p>
        </p:txBody>
      </p:sp>
      <p:sp>
        <p:nvSpPr>
          <p:cNvPr id="60425" name="Rectangle 11"/>
          <p:cNvSpPr>
            <a:spLocks noChangeArrowheads="1"/>
          </p:cNvSpPr>
          <p:nvPr/>
        </p:nvSpPr>
        <p:spPr bwMode="auto">
          <a:xfrm>
            <a:off x="1770063" y="3205163"/>
            <a:ext cx="584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Hematoma</a:t>
            </a:r>
            <a:endParaRPr lang="en-US" sz="900" b="1"/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1770063" y="4002088"/>
            <a:ext cx="793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Compact bone</a:t>
            </a:r>
            <a:endParaRPr lang="en-US" sz="900" b="1"/>
          </a:p>
        </p:txBody>
      </p:sp>
      <p:sp>
        <p:nvSpPr>
          <p:cNvPr id="60427" name="Rectangle 13"/>
          <p:cNvSpPr>
            <a:spLocks noChangeArrowheads="1"/>
          </p:cNvSpPr>
          <p:nvPr/>
        </p:nvSpPr>
        <p:spPr bwMode="auto">
          <a:xfrm>
            <a:off x="361950" y="447357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1</a:t>
            </a:r>
            <a:endParaRPr lang="en-US" sz="900" b="1"/>
          </a:p>
        </p:txBody>
      </p:sp>
      <p:sp>
        <p:nvSpPr>
          <p:cNvPr id="60428" name="Rectangle 14"/>
          <p:cNvSpPr>
            <a:spLocks noChangeArrowheads="1"/>
          </p:cNvSpPr>
          <p:nvPr/>
        </p:nvSpPr>
        <p:spPr bwMode="auto">
          <a:xfrm>
            <a:off x="2613025" y="44688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2</a:t>
            </a:r>
            <a:endParaRPr lang="en-US" sz="900" b="1"/>
          </a:p>
        </p:txBody>
      </p:sp>
      <p:sp>
        <p:nvSpPr>
          <p:cNvPr id="60429" name="Rectangle 15"/>
          <p:cNvSpPr>
            <a:spLocks noChangeArrowheads="1"/>
          </p:cNvSpPr>
          <p:nvPr/>
        </p:nvSpPr>
        <p:spPr bwMode="auto">
          <a:xfrm>
            <a:off x="4829175" y="447357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3</a:t>
            </a:r>
            <a:endParaRPr lang="en-US" sz="900" b="1"/>
          </a:p>
        </p:txBody>
      </p:sp>
      <p:sp>
        <p:nvSpPr>
          <p:cNvPr id="60430" name="Rectangle 16"/>
          <p:cNvSpPr>
            <a:spLocks noChangeArrowheads="1"/>
          </p:cNvSpPr>
          <p:nvPr/>
        </p:nvSpPr>
        <p:spPr bwMode="auto">
          <a:xfrm>
            <a:off x="7069138" y="446722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4</a:t>
            </a:r>
            <a:endParaRPr lang="en-US" sz="900" b="1"/>
          </a:p>
        </p:txBody>
      </p:sp>
      <p:sp>
        <p:nvSpPr>
          <p:cNvPr id="60431" name="Line 17"/>
          <p:cNvSpPr>
            <a:spLocks noChangeShapeType="1"/>
          </p:cNvSpPr>
          <p:nvPr/>
        </p:nvSpPr>
        <p:spPr bwMode="auto">
          <a:xfrm flipH="1">
            <a:off x="1165225" y="2433638"/>
            <a:ext cx="5651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Freeform 18"/>
          <p:cNvSpPr>
            <a:spLocks/>
          </p:cNvSpPr>
          <p:nvPr/>
        </p:nvSpPr>
        <p:spPr bwMode="auto">
          <a:xfrm>
            <a:off x="3813175" y="3170238"/>
            <a:ext cx="123825" cy="203200"/>
          </a:xfrm>
          <a:custGeom>
            <a:avLst/>
            <a:gdLst>
              <a:gd name="T0" fmla="*/ 0 w 78"/>
              <a:gd name="T1" fmla="*/ 203200 h 128"/>
              <a:gd name="T2" fmla="*/ 123825 w 78"/>
              <a:gd name="T3" fmla="*/ 203200 h 128"/>
              <a:gd name="T4" fmla="*/ 123825 w 78"/>
              <a:gd name="T5" fmla="*/ 0 h 128"/>
              <a:gd name="T6" fmla="*/ 0 w 78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128"/>
              <a:gd name="T14" fmla="*/ 78 w 7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128">
                <a:moveTo>
                  <a:pt x="0" y="128"/>
                </a:moveTo>
                <a:lnTo>
                  <a:pt x="78" y="128"/>
                </a:lnTo>
                <a:lnTo>
                  <a:pt x="7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19"/>
          <p:cNvSpPr>
            <a:spLocks noChangeShapeType="1"/>
          </p:cNvSpPr>
          <p:nvPr/>
        </p:nvSpPr>
        <p:spPr bwMode="auto">
          <a:xfrm>
            <a:off x="3937000" y="3270250"/>
            <a:ext cx="920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Freeform 20"/>
          <p:cNvSpPr>
            <a:spLocks/>
          </p:cNvSpPr>
          <p:nvPr/>
        </p:nvSpPr>
        <p:spPr bwMode="auto">
          <a:xfrm>
            <a:off x="3813175" y="3170238"/>
            <a:ext cx="123825" cy="203200"/>
          </a:xfrm>
          <a:custGeom>
            <a:avLst/>
            <a:gdLst>
              <a:gd name="T0" fmla="*/ 0 w 78"/>
              <a:gd name="T1" fmla="*/ 203200 h 128"/>
              <a:gd name="T2" fmla="*/ 123825 w 78"/>
              <a:gd name="T3" fmla="*/ 203200 h 128"/>
              <a:gd name="T4" fmla="*/ 123825 w 78"/>
              <a:gd name="T5" fmla="*/ 0 h 128"/>
              <a:gd name="T6" fmla="*/ 0 w 78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128"/>
              <a:gd name="T14" fmla="*/ 78 w 7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128">
                <a:moveTo>
                  <a:pt x="0" y="128"/>
                </a:moveTo>
                <a:lnTo>
                  <a:pt x="78" y="128"/>
                </a:lnTo>
                <a:lnTo>
                  <a:pt x="78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Line 21"/>
          <p:cNvSpPr>
            <a:spLocks noChangeShapeType="1"/>
          </p:cNvSpPr>
          <p:nvPr/>
        </p:nvSpPr>
        <p:spPr bwMode="auto">
          <a:xfrm>
            <a:off x="3937000" y="3270250"/>
            <a:ext cx="920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6" name="Freeform 22"/>
          <p:cNvSpPr>
            <a:spLocks/>
          </p:cNvSpPr>
          <p:nvPr/>
        </p:nvSpPr>
        <p:spPr bwMode="auto">
          <a:xfrm>
            <a:off x="3808413" y="3167063"/>
            <a:ext cx="127000" cy="203200"/>
          </a:xfrm>
          <a:custGeom>
            <a:avLst/>
            <a:gdLst>
              <a:gd name="T0" fmla="*/ 0 w 80"/>
              <a:gd name="T1" fmla="*/ 203200 h 128"/>
              <a:gd name="T2" fmla="*/ 127000 w 80"/>
              <a:gd name="T3" fmla="*/ 203200 h 128"/>
              <a:gd name="T4" fmla="*/ 127000 w 80"/>
              <a:gd name="T5" fmla="*/ 0 h 128"/>
              <a:gd name="T6" fmla="*/ 0 w 80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128"/>
              <a:gd name="T14" fmla="*/ 80 w 80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128">
                <a:moveTo>
                  <a:pt x="0" y="128"/>
                </a:moveTo>
                <a:lnTo>
                  <a:pt x="80" y="128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Line 23"/>
          <p:cNvSpPr>
            <a:spLocks noChangeShapeType="1"/>
          </p:cNvSpPr>
          <p:nvPr/>
        </p:nvSpPr>
        <p:spPr bwMode="auto">
          <a:xfrm>
            <a:off x="3935413" y="3267075"/>
            <a:ext cx="904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8" name="Line 24"/>
          <p:cNvSpPr>
            <a:spLocks noChangeShapeType="1"/>
          </p:cNvSpPr>
          <p:nvPr/>
        </p:nvSpPr>
        <p:spPr bwMode="auto">
          <a:xfrm flipH="1">
            <a:off x="1162050" y="2427288"/>
            <a:ext cx="5683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9" name="Freeform 25"/>
          <p:cNvSpPr>
            <a:spLocks/>
          </p:cNvSpPr>
          <p:nvPr/>
        </p:nvSpPr>
        <p:spPr bwMode="auto">
          <a:xfrm>
            <a:off x="3560763" y="2787650"/>
            <a:ext cx="476250" cy="469900"/>
          </a:xfrm>
          <a:custGeom>
            <a:avLst/>
            <a:gdLst>
              <a:gd name="T0" fmla="*/ 0 w 300"/>
              <a:gd name="T1" fmla="*/ 469900 h 296"/>
              <a:gd name="T2" fmla="*/ 371475 w 300"/>
              <a:gd name="T3" fmla="*/ 0 h 296"/>
              <a:gd name="T4" fmla="*/ 476250 w 300"/>
              <a:gd name="T5" fmla="*/ 0 h 296"/>
              <a:gd name="T6" fmla="*/ 0 60000 65536"/>
              <a:gd name="T7" fmla="*/ 0 60000 65536"/>
              <a:gd name="T8" fmla="*/ 0 60000 65536"/>
              <a:gd name="T9" fmla="*/ 0 w 300"/>
              <a:gd name="T10" fmla="*/ 0 h 296"/>
              <a:gd name="T11" fmla="*/ 300 w 300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" h="296">
                <a:moveTo>
                  <a:pt x="0" y="296"/>
                </a:moveTo>
                <a:lnTo>
                  <a:pt x="234" y="0"/>
                </a:lnTo>
                <a:lnTo>
                  <a:pt x="30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0" name="Freeform 26"/>
          <p:cNvSpPr>
            <a:spLocks/>
          </p:cNvSpPr>
          <p:nvPr/>
        </p:nvSpPr>
        <p:spPr bwMode="auto">
          <a:xfrm>
            <a:off x="3554413" y="2781300"/>
            <a:ext cx="482600" cy="474663"/>
          </a:xfrm>
          <a:custGeom>
            <a:avLst/>
            <a:gdLst>
              <a:gd name="T0" fmla="*/ 0 w 304"/>
              <a:gd name="T1" fmla="*/ 474663 h 299"/>
              <a:gd name="T2" fmla="*/ 377825 w 304"/>
              <a:gd name="T3" fmla="*/ 0 h 299"/>
              <a:gd name="T4" fmla="*/ 482600 w 304"/>
              <a:gd name="T5" fmla="*/ 0 h 299"/>
              <a:gd name="T6" fmla="*/ 0 60000 65536"/>
              <a:gd name="T7" fmla="*/ 0 60000 65536"/>
              <a:gd name="T8" fmla="*/ 0 60000 65536"/>
              <a:gd name="T9" fmla="*/ 0 w 304"/>
              <a:gd name="T10" fmla="*/ 0 h 299"/>
              <a:gd name="T11" fmla="*/ 304 w 304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" h="299">
                <a:moveTo>
                  <a:pt x="0" y="299"/>
                </a:moveTo>
                <a:lnTo>
                  <a:pt x="238" y="0"/>
                </a:lnTo>
                <a:lnTo>
                  <a:pt x="30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1" name="Freeform 27"/>
          <p:cNvSpPr>
            <a:spLocks/>
          </p:cNvSpPr>
          <p:nvPr/>
        </p:nvSpPr>
        <p:spPr bwMode="auto">
          <a:xfrm>
            <a:off x="6021388" y="2908300"/>
            <a:ext cx="327025" cy="225425"/>
          </a:xfrm>
          <a:custGeom>
            <a:avLst/>
            <a:gdLst>
              <a:gd name="T0" fmla="*/ 0 w 206"/>
              <a:gd name="T1" fmla="*/ 225425 h 142"/>
              <a:gd name="T2" fmla="*/ 152400 w 206"/>
              <a:gd name="T3" fmla="*/ 0 h 142"/>
              <a:gd name="T4" fmla="*/ 327025 w 206"/>
              <a:gd name="T5" fmla="*/ 0 h 142"/>
              <a:gd name="T6" fmla="*/ 0 60000 65536"/>
              <a:gd name="T7" fmla="*/ 0 60000 65536"/>
              <a:gd name="T8" fmla="*/ 0 60000 65536"/>
              <a:gd name="T9" fmla="*/ 0 w 206"/>
              <a:gd name="T10" fmla="*/ 0 h 142"/>
              <a:gd name="T11" fmla="*/ 206 w 206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142">
                <a:moveTo>
                  <a:pt x="0" y="142"/>
                </a:moveTo>
                <a:lnTo>
                  <a:pt x="96" y="0"/>
                </a:lnTo>
                <a:lnTo>
                  <a:pt x="206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2" name="Freeform 28"/>
          <p:cNvSpPr>
            <a:spLocks/>
          </p:cNvSpPr>
          <p:nvPr/>
        </p:nvSpPr>
        <p:spPr bwMode="auto">
          <a:xfrm>
            <a:off x="6021388" y="2905125"/>
            <a:ext cx="330200" cy="227013"/>
          </a:xfrm>
          <a:custGeom>
            <a:avLst/>
            <a:gdLst>
              <a:gd name="T0" fmla="*/ 0 w 208"/>
              <a:gd name="T1" fmla="*/ 227013 h 143"/>
              <a:gd name="T2" fmla="*/ 149225 w 208"/>
              <a:gd name="T3" fmla="*/ 0 h 143"/>
              <a:gd name="T4" fmla="*/ 330200 w 208"/>
              <a:gd name="T5" fmla="*/ 0 h 143"/>
              <a:gd name="T6" fmla="*/ 0 60000 65536"/>
              <a:gd name="T7" fmla="*/ 0 60000 65536"/>
              <a:gd name="T8" fmla="*/ 0 60000 65536"/>
              <a:gd name="T9" fmla="*/ 0 w 208"/>
              <a:gd name="T10" fmla="*/ 0 h 143"/>
              <a:gd name="T11" fmla="*/ 208 w 208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143">
                <a:moveTo>
                  <a:pt x="0" y="143"/>
                </a:moveTo>
                <a:lnTo>
                  <a:pt x="94" y="0"/>
                </a:lnTo>
                <a:lnTo>
                  <a:pt x="20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3" name="Line 29"/>
          <p:cNvSpPr>
            <a:spLocks noChangeShapeType="1"/>
          </p:cNvSpPr>
          <p:nvPr/>
        </p:nvSpPr>
        <p:spPr bwMode="auto">
          <a:xfrm flipH="1">
            <a:off x="5813425" y="3270250"/>
            <a:ext cx="52228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4" name="Line 30"/>
          <p:cNvSpPr>
            <a:spLocks noChangeShapeType="1"/>
          </p:cNvSpPr>
          <p:nvPr/>
        </p:nvSpPr>
        <p:spPr bwMode="auto">
          <a:xfrm flipH="1">
            <a:off x="5813425" y="3267075"/>
            <a:ext cx="5222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5" name="Freeform 31"/>
          <p:cNvSpPr>
            <a:spLocks/>
          </p:cNvSpPr>
          <p:nvPr/>
        </p:nvSpPr>
        <p:spPr bwMode="auto">
          <a:xfrm>
            <a:off x="3500438" y="3460750"/>
            <a:ext cx="522287" cy="227013"/>
          </a:xfrm>
          <a:custGeom>
            <a:avLst/>
            <a:gdLst>
              <a:gd name="T0" fmla="*/ 0 w 329"/>
              <a:gd name="T1" fmla="*/ 0 h 143"/>
              <a:gd name="T2" fmla="*/ 431800 w 329"/>
              <a:gd name="T3" fmla="*/ 227013 h 143"/>
              <a:gd name="T4" fmla="*/ 522287 w 329"/>
              <a:gd name="T5" fmla="*/ 227013 h 143"/>
              <a:gd name="T6" fmla="*/ 0 60000 65536"/>
              <a:gd name="T7" fmla="*/ 0 60000 65536"/>
              <a:gd name="T8" fmla="*/ 0 60000 65536"/>
              <a:gd name="T9" fmla="*/ 0 w 329"/>
              <a:gd name="T10" fmla="*/ 0 h 143"/>
              <a:gd name="T11" fmla="*/ 329 w 32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9" h="143">
                <a:moveTo>
                  <a:pt x="0" y="0"/>
                </a:moveTo>
                <a:lnTo>
                  <a:pt x="272" y="143"/>
                </a:lnTo>
                <a:lnTo>
                  <a:pt x="329" y="14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6" name="Freeform 32"/>
          <p:cNvSpPr>
            <a:spLocks/>
          </p:cNvSpPr>
          <p:nvPr/>
        </p:nvSpPr>
        <p:spPr bwMode="auto">
          <a:xfrm>
            <a:off x="3500438" y="3457575"/>
            <a:ext cx="525462" cy="227013"/>
          </a:xfrm>
          <a:custGeom>
            <a:avLst/>
            <a:gdLst>
              <a:gd name="T0" fmla="*/ 0 w 331"/>
              <a:gd name="T1" fmla="*/ 0 h 143"/>
              <a:gd name="T2" fmla="*/ 431800 w 331"/>
              <a:gd name="T3" fmla="*/ 227013 h 143"/>
              <a:gd name="T4" fmla="*/ 525462 w 331"/>
              <a:gd name="T5" fmla="*/ 227013 h 143"/>
              <a:gd name="T6" fmla="*/ 0 60000 65536"/>
              <a:gd name="T7" fmla="*/ 0 60000 65536"/>
              <a:gd name="T8" fmla="*/ 0 60000 65536"/>
              <a:gd name="T9" fmla="*/ 0 w 331"/>
              <a:gd name="T10" fmla="*/ 0 h 143"/>
              <a:gd name="T11" fmla="*/ 331 w 331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" h="143">
                <a:moveTo>
                  <a:pt x="0" y="0"/>
                </a:moveTo>
                <a:lnTo>
                  <a:pt x="272" y="143"/>
                </a:lnTo>
                <a:lnTo>
                  <a:pt x="331" y="14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7" name="Line 33"/>
          <p:cNvSpPr>
            <a:spLocks noChangeShapeType="1"/>
          </p:cNvSpPr>
          <p:nvPr/>
        </p:nvSpPr>
        <p:spPr bwMode="auto">
          <a:xfrm flipH="1">
            <a:off x="1303338" y="3270250"/>
            <a:ext cx="4270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8" name="Line 34"/>
          <p:cNvSpPr>
            <a:spLocks noChangeShapeType="1"/>
          </p:cNvSpPr>
          <p:nvPr/>
        </p:nvSpPr>
        <p:spPr bwMode="auto">
          <a:xfrm flipH="1">
            <a:off x="1303338" y="3267075"/>
            <a:ext cx="4270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9" name="Line 35"/>
          <p:cNvSpPr>
            <a:spLocks noChangeShapeType="1"/>
          </p:cNvSpPr>
          <p:nvPr/>
        </p:nvSpPr>
        <p:spPr bwMode="auto">
          <a:xfrm flipH="1">
            <a:off x="1566863" y="4067175"/>
            <a:ext cx="16351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0" name="Line 36"/>
          <p:cNvSpPr>
            <a:spLocks noChangeShapeType="1"/>
          </p:cNvSpPr>
          <p:nvPr/>
        </p:nvSpPr>
        <p:spPr bwMode="auto">
          <a:xfrm flipH="1">
            <a:off x="1563688" y="4062413"/>
            <a:ext cx="166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1" name="Line 37"/>
          <p:cNvSpPr>
            <a:spLocks noChangeShapeType="1"/>
          </p:cNvSpPr>
          <p:nvPr/>
        </p:nvSpPr>
        <p:spPr bwMode="auto">
          <a:xfrm>
            <a:off x="3373438" y="3687763"/>
            <a:ext cx="5556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2" name="Line 38"/>
          <p:cNvSpPr>
            <a:spLocks noChangeShapeType="1"/>
          </p:cNvSpPr>
          <p:nvPr/>
        </p:nvSpPr>
        <p:spPr bwMode="auto">
          <a:xfrm>
            <a:off x="3376613" y="3684588"/>
            <a:ext cx="555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3" name="Text Box 39"/>
          <p:cNvSpPr txBox="1">
            <a:spLocks noChangeArrowheads="1"/>
          </p:cNvSpPr>
          <p:nvPr/>
        </p:nvSpPr>
        <p:spPr bwMode="auto">
          <a:xfrm>
            <a:off x="1774825" y="2373313"/>
            <a:ext cx="4984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Marrow</a:t>
            </a:r>
          </a:p>
          <a:p>
            <a:r>
              <a:rPr lang="en-US" sz="900" b="1"/>
              <a:t>cavity</a:t>
            </a:r>
          </a:p>
        </p:txBody>
      </p:sp>
      <p:sp>
        <p:nvSpPr>
          <p:cNvPr id="60454" name="Text Box 40"/>
          <p:cNvSpPr txBox="1">
            <a:spLocks noChangeArrowheads="1"/>
          </p:cNvSpPr>
          <p:nvPr/>
        </p:nvSpPr>
        <p:spPr bwMode="auto">
          <a:xfrm>
            <a:off x="508000" y="4478338"/>
            <a:ext cx="18764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Hematoma formation</a:t>
            </a:r>
          </a:p>
          <a:p>
            <a:r>
              <a:rPr lang="en-US" sz="900" b="1"/>
              <a:t>The hematoma is converted</a:t>
            </a:r>
          </a:p>
          <a:p>
            <a:r>
              <a:rPr lang="en-US" sz="900" b="1"/>
              <a:t>to granulation tissue by invasion</a:t>
            </a:r>
          </a:p>
          <a:p>
            <a:r>
              <a:rPr lang="en-US" sz="900" b="1"/>
              <a:t>of cells and blood capillaries.</a:t>
            </a:r>
          </a:p>
        </p:txBody>
      </p:sp>
      <p:sp>
        <p:nvSpPr>
          <p:cNvPr id="60455" name="Text Box 41"/>
          <p:cNvSpPr txBox="1">
            <a:spLocks noChangeArrowheads="1"/>
          </p:cNvSpPr>
          <p:nvPr/>
        </p:nvSpPr>
        <p:spPr bwMode="auto">
          <a:xfrm>
            <a:off x="4965700" y="4478338"/>
            <a:ext cx="19208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Hard callus formation</a:t>
            </a:r>
          </a:p>
          <a:p>
            <a:r>
              <a:rPr lang="en-US" sz="900" b="1"/>
              <a:t>Osteoblasts deposit a temporary</a:t>
            </a:r>
          </a:p>
          <a:p>
            <a:r>
              <a:rPr lang="en-US" sz="900" b="1"/>
              <a:t>bony collar around the fracture to</a:t>
            </a:r>
          </a:p>
          <a:p>
            <a:r>
              <a:rPr lang="en-US" sz="900" b="1"/>
              <a:t>unite the broken pieces while</a:t>
            </a:r>
          </a:p>
          <a:p>
            <a:r>
              <a:rPr lang="en-US" sz="900" b="1"/>
              <a:t>ossification occurs.</a:t>
            </a:r>
          </a:p>
        </p:txBody>
      </p:sp>
      <p:sp>
        <p:nvSpPr>
          <p:cNvPr id="60456" name="Text Box 42"/>
          <p:cNvSpPr txBox="1">
            <a:spLocks noChangeArrowheads="1"/>
          </p:cNvSpPr>
          <p:nvPr/>
        </p:nvSpPr>
        <p:spPr bwMode="auto">
          <a:xfrm>
            <a:off x="7213600" y="4478338"/>
            <a:ext cx="17430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Bone remodeling</a:t>
            </a:r>
          </a:p>
          <a:p>
            <a:r>
              <a:rPr lang="en-US" sz="900" b="1"/>
              <a:t>Small bone fragments are</a:t>
            </a:r>
          </a:p>
          <a:p>
            <a:r>
              <a:rPr lang="en-US" sz="900" b="1"/>
              <a:t>removed by osteoclasts, while</a:t>
            </a:r>
          </a:p>
          <a:p>
            <a:r>
              <a:rPr lang="en-US" sz="900" b="1"/>
              <a:t>osteoblasts deposit spongy</a:t>
            </a:r>
          </a:p>
          <a:p>
            <a:r>
              <a:rPr lang="en-US" sz="900" b="1"/>
              <a:t>bone and then convert it to</a:t>
            </a:r>
          </a:p>
          <a:p>
            <a:r>
              <a:rPr lang="en-US" sz="900" b="1"/>
              <a:t>compact bone.</a:t>
            </a:r>
          </a:p>
        </p:txBody>
      </p:sp>
      <p:sp>
        <p:nvSpPr>
          <p:cNvPr id="60457" name="Text Box 43"/>
          <p:cNvSpPr txBox="1">
            <a:spLocks noChangeArrowheads="1"/>
          </p:cNvSpPr>
          <p:nvPr/>
        </p:nvSpPr>
        <p:spPr bwMode="auto">
          <a:xfrm>
            <a:off x="2752725" y="4478338"/>
            <a:ext cx="19780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Soft callus formation</a:t>
            </a:r>
          </a:p>
          <a:p>
            <a:r>
              <a:rPr lang="en-US" sz="900" b="1"/>
              <a:t>Deposition of collagen and</a:t>
            </a:r>
          </a:p>
          <a:p>
            <a:r>
              <a:rPr lang="en-US" sz="900" b="1"/>
              <a:t>fibrocartilage converts granulation</a:t>
            </a:r>
          </a:p>
          <a:p>
            <a:r>
              <a:rPr lang="en-US" sz="900" b="1"/>
              <a:t>tissue to a soft callus.</a:t>
            </a:r>
          </a:p>
        </p:txBody>
      </p:sp>
      <p:sp>
        <p:nvSpPr>
          <p:cNvPr id="60458" name="Text Box 44"/>
          <p:cNvSpPr txBox="1">
            <a:spLocks noChangeArrowheads="1"/>
          </p:cNvSpPr>
          <p:nvPr/>
        </p:nvSpPr>
        <p:spPr bwMode="auto">
          <a:xfrm>
            <a:off x="6384925" y="2844800"/>
            <a:ext cx="4159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Hard</a:t>
            </a:r>
          </a:p>
          <a:p>
            <a:r>
              <a:rPr lang="en-US" sz="900" b="1"/>
              <a:t>callus</a:t>
            </a:r>
          </a:p>
        </p:txBody>
      </p:sp>
      <p:sp>
        <p:nvSpPr>
          <p:cNvPr id="60459" name="Text Box 45"/>
          <p:cNvSpPr txBox="1">
            <a:spLocks noChangeArrowheads="1"/>
          </p:cNvSpPr>
          <p:nvPr/>
        </p:nvSpPr>
        <p:spPr bwMode="auto">
          <a:xfrm>
            <a:off x="6384925" y="3200400"/>
            <a:ext cx="511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Spongy</a:t>
            </a:r>
          </a:p>
          <a:p>
            <a:r>
              <a:rPr lang="en-US" sz="900" b="1"/>
              <a:t>bone</a:t>
            </a:r>
          </a:p>
        </p:txBody>
      </p:sp>
      <p:sp>
        <p:nvSpPr>
          <p:cNvPr id="60460" name="Text Box 46"/>
          <p:cNvSpPr txBox="1">
            <a:spLocks noChangeArrowheads="1"/>
          </p:cNvSpPr>
          <p:nvPr/>
        </p:nvSpPr>
        <p:spPr bwMode="auto">
          <a:xfrm>
            <a:off x="4073525" y="3632200"/>
            <a:ext cx="6699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New blood</a:t>
            </a:r>
          </a:p>
          <a:p>
            <a:r>
              <a:rPr lang="en-US" sz="900" b="1"/>
              <a:t>vessels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B358D9C7-B0E7-4749-973E-E4164B965DE9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Treatment of Fractures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146175"/>
            <a:ext cx="8393113" cy="5408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closed reduction </a:t>
            </a:r>
            <a:r>
              <a:rPr lang="en-US" sz="2000" b="0" smtClean="0"/>
              <a:t>– procedure in which the bone fragments are manipulated into their normal positions without surgery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open reduction </a:t>
            </a:r>
            <a:r>
              <a:rPr lang="en-US" sz="2000" b="0" smtClean="0"/>
              <a:t>– involves surgical exposure of the bone and the use of plates, screws, or pins to realign the fragments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cast </a:t>
            </a:r>
            <a:r>
              <a:rPr lang="en-US" sz="2000" b="0" smtClean="0"/>
              <a:t>– normally used to stabilize and immobilize healing bone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traction</a:t>
            </a:r>
            <a:r>
              <a:rPr lang="en-US" sz="2000" b="0" smtClean="0"/>
              <a:t> used to treat fractures of the femur in 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aligns bone fragments by overriding force of the strong thigh muscles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 risks long-term confinement to bed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rarely used for the elderly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hip fractures are usually pinned in elderly and early </a:t>
            </a:r>
            <a:r>
              <a:rPr lang="en-US" sz="1800" smtClean="0"/>
              <a:t>ambulation</a:t>
            </a:r>
            <a:r>
              <a:rPr lang="en-US" sz="1800" b="0" smtClean="0"/>
              <a:t> (walking)  is encouraged to promote blood circulation and healing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electrical stimulation </a:t>
            </a:r>
            <a:r>
              <a:rPr lang="en-US" sz="2000" b="0" smtClean="0"/>
              <a:t>accelerates repair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suppresses the effects of parathyroid hormone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orthopedics</a:t>
            </a:r>
            <a:r>
              <a:rPr lang="en-US" sz="2000" b="0" smtClean="0"/>
              <a:t> – the branch of medicine that deals with prevention and correction of injuries and disorders of the bones, joints, and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AFF5C527-E06E-4CBD-B992-14F00EBEF6DC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87450"/>
          </a:xfrm>
        </p:spPr>
        <p:txBody>
          <a:bodyPr/>
          <a:lstStyle/>
          <a:p>
            <a:pPr eaLnBrk="1" hangingPunct="1"/>
            <a:r>
              <a:rPr lang="en-US" smtClean="0"/>
              <a:t>Fractures and Their Repairs</a:t>
            </a:r>
          </a:p>
        </p:txBody>
      </p:sp>
      <p:sp>
        <p:nvSpPr>
          <p:cNvPr id="62469" name="TextBox 24"/>
          <p:cNvSpPr txBox="1">
            <a:spLocks noChangeArrowheads="1"/>
          </p:cNvSpPr>
          <p:nvPr/>
        </p:nvSpPr>
        <p:spPr bwMode="auto">
          <a:xfrm>
            <a:off x="2166938" y="847725"/>
            <a:ext cx="4810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7A74ABCE-FF0B-4C9D-92FD-0A15819EE956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Osteoporosis 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04900"/>
            <a:ext cx="8202613" cy="575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osteoporosis</a:t>
            </a:r>
            <a:r>
              <a:rPr lang="en-US" sz="2400" b="0" smtClean="0"/>
              <a:t> – the most common bone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severe loss of bone density</a:t>
            </a:r>
          </a:p>
          <a:p>
            <a:pPr lvl="1"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bones lose mass and become brittle due to loss of organic matrix and minerals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affects spongy bone the most since it is the most metabolically active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subject to pathological fractures of hip, wrist and vertebral column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kyphosis </a:t>
            </a:r>
            <a:r>
              <a:rPr lang="en-US" sz="2000" b="0" smtClean="0"/>
              <a:t>(widow’s hump) – deformity of spine due to vertebral bone loss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complications of loss of mobility are pneumonia and thrombosis</a:t>
            </a:r>
          </a:p>
          <a:p>
            <a:pPr lvl="1"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postmenopausal white women at greatest risk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begin to lose bone mass as early as 35 yoa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by age 70, average loss is 30% of bone mass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risk factors - race, age, gender, smoking, diabetes mellitus, diets poor in calcium, protein, vitamins C and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A68EB1C5-ED83-4533-91B7-597993E635AA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Osteoporosis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155700"/>
            <a:ext cx="8686800" cy="5702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0" smtClean="0"/>
              <a:t>estrogen maintains density in both sexes inhibits resorption by osteoclasts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testes and adrenals produce estrogen in men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in women, rapid bone loss after menopause since estrogen blood level drops below 30 ng/mL </a:t>
            </a:r>
          </a:p>
          <a:p>
            <a:pPr lvl="1" eaLnBrk="1" hangingPunct="1">
              <a:lnSpc>
                <a:spcPct val="80000"/>
              </a:lnSpc>
            </a:pPr>
            <a:endParaRPr lang="en-US" sz="10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osteoporosis is common in young female athletes with low body fat causing them to stop ovulating and ovarian estrogen secretion is low</a:t>
            </a:r>
          </a:p>
          <a:p>
            <a:pPr eaLnBrk="1" hangingPunct="1">
              <a:lnSpc>
                <a:spcPct val="80000"/>
              </a:lnSpc>
            </a:pPr>
            <a:endParaRPr lang="en-US" sz="10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treatments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estrogen replacement therapy </a:t>
            </a:r>
            <a:r>
              <a:rPr lang="en-US" sz="2000" b="0" smtClean="0"/>
              <a:t>(ERT) slows bone resorption, but increases risk of breast cancer, stroke and heart disease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drugs </a:t>
            </a:r>
            <a:r>
              <a:rPr lang="en-US" sz="2000" smtClean="0"/>
              <a:t>Fosamax/Actonel </a:t>
            </a:r>
            <a:r>
              <a:rPr lang="en-US" sz="2000" b="0" smtClean="0"/>
              <a:t>destroys osteoclasts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PTH</a:t>
            </a:r>
            <a:r>
              <a:rPr lang="en-US" sz="2000" b="0" smtClean="0"/>
              <a:t> slows bone loss if given as daily injection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Forteo</a:t>
            </a:r>
            <a:r>
              <a:rPr lang="en-US" sz="1800" b="0" smtClean="0"/>
              <a:t> (PTH derivative) increases density by 10% in 1 year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b="0" smtClean="0"/>
              <a:t>may promote bone cancer so use is limited to 2 years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best treatment is </a:t>
            </a:r>
            <a:r>
              <a:rPr lang="en-US" sz="2000" smtClean="0"/>
              <a:t>prevention</a:t>
            </a:r>
            <a:r>
              <a:rPr lang="en-US" sz="2000" b="0" smtClean="0"/>
              <a:t> - exercise and calcium intake (1000 mg/day) between ages 25 and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FEDE33CF-292E-417F-B2A3-AEBAC2C02719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General Features of Bones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6825"/>
            <a:ext cx="8686800" cy="5248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compact (dense) bone </a:t>
            </a:r>
            <a:r>
              <a:rPr lang="en-US" sz="2000" b="0" smtClean="0"/>
              <a:t>– outer shell of long bone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diaphysis</a:t>
            </a:r>
            <a:r>
              <a:rPr lang="en-US" sz="2000" b="0" smtClean="0"/>
              <a:t> (shaft) - cylinder of compact bone to provide leverage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medullary cavity </a:t>
            </a:r>
            <a:r>
              <a:rPr lang="en-US" sz="2000" b="0" smtClean="0"/>
              <a:t>(marrow cavity) - space in the diaphysis of a long bone that contains bone marrow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epiphyses</a:t>
            </a:r>
            <a:r>
              <a:rPr lang="en-US" sz="2000" b="0" smtClean="0"/>
              <a:t> -  enlarged ends of a long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enlarged to strengthen joint and attach ligaments and tendons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spongy  (cancellous) bone </a:t>
            </a:r>
            <a:r>
              <a:rPr lang="en-US" sz="2000" b="0" smtClean="0"/>
              <a:t>covered by more durable compact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skeleton</a:t>
            </a:r>
            <a:r>
              <a:rPr lang="en-US" sz="1600" b="0" smtClean="0"/>
              <a:t> </a:t>
            </a:r>
            <a:r>
              <a:rPr lang="en-US" sz="1800" b="0" smtClean="0"/>
              <a:t>about three-fourths compact and one-fourth spongy bone by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spongy bone found in ends of long bones, and the middle of nearly all others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articular cartilage </a:t>
            </a:r>
            <a:r>
              <a:rPr lang="en-US" sz="2000" b="0" smtClean="0"/>
              <a:t>– a layer of hyaline cartilage that covers the joint surface where one bone meets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allows joint to move more freely and relatively friction free</a:t>
            </a:r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nutrient foramina </a:t>
            </a:r>
            <a:r>
              <a:rPr lang="en-US" sz="2000" b="0" smtClean="0"/>
              <a:t>– minute holes in the bone surface that allows blood vessels to penetrate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Spinal Osteoporosis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13D0B4B8-999E-412E-A0B1-655896C4A5A3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General Features of Bones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68400"/>
            <a:ext cx="8686800" cy="5346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periosteum </a:t>
            </a:r>
            <a:r>
              <a:rPr lang="en-US" sz="2000" b="0" smtClean="0"/>
              <a:t>– external sheath that covers bone except where there is articular cartilage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outer fibrous layer </a:t>
            </a:r>
            <a:r>
              <a:rPr lang="en-US" sz="1800" b="0" smtClean="0"/>
              <a:t>of collagen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some outer fibers continuous with the tendons that attach muscle to 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perforating (Sharpey’s) fibers </a:t>
            </a:r>
            <a:r>
              <a:rPr lang="en-US" sz="1600" b="0" smtClean="0"/>
              <a:t>– other outer fibers that penetrate into the bone matrix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strong attachment and continuity from muscle to tendon to bone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inner osteogenic layer</a:t>
            </a:r>
            <a:r>
              <a:rPr lang="en-US" sz="1800" b="0" smtClean="0"/>
              <a:t> of bone forming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important to growth of bone and healing of fractures</a:t>
            </a:r>
          </a:p>
          <a:p>
            <a:pPr lvl="2"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endosteum</a:t>
            </a:r>
            <a:r>
              <a:rPr lang="en-US" sz="2000" b="0" smtClean="0"/>
              <a:t> – thin layer of reticular connective tissue lining marrow cavity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has cells that dissolve osseous tissue and others that deposit it</a:t>
            </a:r>
          </a:p>
          <a:p>
            <a:pPr lvl="1"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epiphyseal plate (growth plate) </a:t>
            </a:r>
            <a:r>
              <a:rPr lang="en-US" sz="2000" b="0" smtClean="0"/>
              <a:t>– area of </a:t>
            </a:r>
            <a:r>
              <a:rPr lang="en-US" sz="2000" smtClean="0"/>
              <a:t>hyaline cartilage </a:t>
            </a:r>
            <a:r>
              <a:rPr lang="en-US" sz="2000" b="0" smtClean="0"/>
              <a:t>that separates the marrow spaces of the epiphysis and diaphysis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enables growth in length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epiphyseal line </a:t>
            </a:r>
            <a:r>
              <a:rPr lang="en-US" sz="1600" b="0" smtClean="0"/>
              <a:t>– in adults, a bony scar that marks where growth plate used to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86C2BA40-4EAB-43B3-BC8D-F47F50B8B7FA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a Long Bone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420813"/>
            <a:ext cx="3422650" cy="4572000"/>
          </a:xfrm>
        </p:spPr>
        <p:txBody>
          <a:bodyPr/>
          <a:lstStyle/>
          <a:p>
            <a:pPr eaLnBrk="1" hangingPunct="1"/>
            <a:endParaRPr lang="en-US" sz="2800" b="0" smtClean="0"/>
          </a:p>
          <a:p>
            <a:pPr eaLnBrk="1" hangingPunct="1"/>
            <a:r>
              <a:rPr lang="en-US" sz="2800" b="0" smtClean="0"/>
              <a:t>epiphyses and diaphysis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compact and spongy bone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marrow cavity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articular cartilage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periosteum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1865313" y="6391275"/>
            <a:ext cx="1444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7.2</a:t>
            </a:r>
          </a:p>
        </p:txBody>
      </p:sp>
      <p:sp>
        <p:nvSpPr>
          <p:cNvPr id="12294" name="TextBox 24"/>
          <p:cNvSpPr txBox="1">
            <a:spLocks noChangeArrowheads="1"/>
          </p:cNvSpPr>
          <p:nvPr/>
        </p:nvSpPr>
        <p:spPr bwMode="auto">
          <a:xfrm>
            <a:off x="419100" y="1147763"/>
            <a:ext cx="4419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3175000" y="1820863"/>
            <a:ext cx="1588" cy="53816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6" name="Picture 9" descr="sal25693_07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1482725"/>
            <a:ext cx="2347912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1754188" y="6238875"/>
            <a:ext cx="4524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Living</a:t>
            </a:r>
            <a:endParaRPr lang="en-US" sz="800" b="1"/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2789238" y="6238875"/>
            <a:ext cx="4175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 Dried</a:t>
            </a:r>
            <a:endParaRPr lang="en-US" sz="800" b="1"/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879475" y="2563813"/>
            <a:ext cx="6810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Marrow cavity</a:t>
            </a:r>
            <a:endParaRPr lang="en-US" sz="800" b="1"/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879475" y="3235325"/>
            <a:ext cx="555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Periosteum</a:t>
            </a:r>
            <a:endParaRPr lang="en-US" sz="800" b="1"/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908050" y="3633788"/>
            <a:ext cx="819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Nutrient foramen</a:t>
            </a:r>
            <a:endParaRPr lang="en-US" sz="800" b="1"/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879475" y="4629150"/>
            <a:ext cx="8826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Site of endosteum</a:t>
            </a:r>
            <a:endParaRPr lang="en-US" sz="800" b="1"/>
          </a:p>
        </p:txBody>
      </p:sp>
      <p:sp>
        <p:nvSpPr>
          <p:cNvPr id="12303" name="Rectangle 16"/>
          <p:cNvSpPr>
            <a:spLocks noChangeArrowheads="1"/>
          </p:cNvSpPr>
          <p:nvPr/>
        </p:nvSpPr>
        <p:spPr bwMode="auto">
          <a:xfrm>
            <a:off x="879475" y="4886325"/>
            <a:ext cx="7064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Compact bone</a:t>
            </a:r>
            <a:endParaRPr lang="en-US" sz="800" b="1"/>
          </a:p>
        </p:txBody>
      </p:sp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879475" y="5284788"/>
            <a:ext cx="644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Spongy bone</a:t>
            </a:r>
            <a:endParaRPr lang="en-US" sz="800" b="1"/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1479550" y="2030413"/>
            <a:ext cx="376238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19"/>
          <p:cNvSpPr>
            <a:spLocks noChangeShapeType="1"/>
          </p:cNvSpPr>
          <p:nvPr/>
        </p:nvSpPr>
        <p:spPr bwMode="auto">
          <a:xfrm>
            <a:off x="1639888" y="2627313"/>
            <a:ext cx="452437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20"/>
          <p:cNvSpPr>
            <a:spLocks noChangeShapeType="1"/>
          </p:cNvSpPr>
          <p:nvPr/>
        </p:nvSpPr>
        <p:spPr bwMode="auto">
          <a:xfrm>
            <a:off x="1909763" y="2970213"/>
            <a:ext cx="17780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1512888" y="3295650"/>
            <a:ext cx="539750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22"/>
          <p:cNvSpPr>
            <a:spLocks noChangeShapeType="1"/>
          </p:cNvSpPr>
          <p:nvPr/>
        </p:nvSpPr>
        <p:spPr bwMode="auto">
          <a:xfrm>
            <a:off x="1816100" y="4699000"/>
            <a:ext cx="35083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23"/>
          <p:cNvSpPr>
            <a:spLocks noChangeShapeType="1"/>
          </p:cNvSpPr>
          <p:nvPr/>
        </p:nvSpPr>
        <p:spPr bwMode="auto">
          <a:xfrm>
            <a:off x="1676400" y="4940300"/>
            <a:ext cx="315913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Freeform 24"/>
          <p:cNvSpPr>
            <a:spLocks/>
          </p:cNvSpPr>
          <p:nvPr/>
        </p:nvSpPr>
        <p:spPr bwMode="auto">
          <a:xfrm>
            <a:off x="1620838" y="5348288"/>
            <a:ext cx="403225" cy="146050"/>
          </a:xfrm>
          <a:custGeom>
            <a:avLst/>
            <a:gdLst>
              <a:gd name="T0" fmla="*/ 0 w 325"/>
              <a:gd name="T1" fmla="*/ 0 h 117"/>
              <a:gd name="T2" fmla="*/ 172456 w 325"/>
              <a:gd name="T3" fmla="*/ 0 h 117"/>
              <a:gd name="T4" fmla="*/ 403225 w 325"/>
              <a:gd name="T5" fmla="*/ 146050 h 117"/>
              <a:gd name="T6" fmla="*/ 0 60000 65536"/>
              <a:gd name="T7" fmla="*/ 0 60000 65536"/>
              <a:gd name="T8" fmla="*/ 0 60000 65536"/>
              <a:gd name="T9" fmla="*/ 0 w 325"/>
              <a:gd name="T10" fmla="*/ 0 h 117"/>
              <a:gd name="T11" fmla="*/ 325 w 325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117">
                <a:moveTo>
                  <a:pt x="0" y="0"/>
                </a:moveTo>
                <a:lnTo>
                  <a:pt x="139" y="0"/>
                </a:lnTo>
                <a:lnTo>
                  <a:pt x="325" y="117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25"/>
          <p:cNvSpPr>
            <a:spLocks noChangeShapeType="1"/>
          </p:cNvSpPr>
          <p:nvPr/>
        </p:nvSpPr>
        <p:spPr bwMode="auto">
          <a:xfrm>
            <a:off x="1522413" y="5622925"/>
            <a:ext cx="406400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26"/>
          <p:cNvSpPr>
            <a:spLocks noChangeShapeType="1"/>
          </p:cNvSpPr>
          <p:nvPr/>
        </p:nvSpPr>
        <p:spPr bwMode="auto">
          <a:xfrm>
            <a:off x="1408113" y="6034088"/>
            <a:ext cx="388937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27"/>
          <p:cNvSpPr>
            <a:spLocks noChangeShapeType="1"/>
          </p:cNvSpPr>
          <p:nvPr/>
        </p:nvSpPr>
        <p:spPr bwMode="auto">
          <a:xfrm>
            <a:off x="1758950" y="3698875"/>
            <a:ext cx="301625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Rectangle 28"/>
          <p:cNvSpPr>
            <a:spLocks noChangeArrowheads="1"/>
          </p:cNvSpPr>
          <p:nvPr/>
        </p:nvSpPr>
        <p:spPr bwMode="auto">
          <a:xfrm>
            <a:off x="3767138" y="1682750"/>
            <a:ext cx="482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Epiphysis</a:t>
            </a:r>
            <a:endParaRPr lang="en-US" sz="800" b="1"/>
          </a:p>
        </p:txBody>
      </p:sp>
      <p:sp>
        <p:nvSpPr>
          <p:cNvPr id="12316" name="Freeform 29"/>
          <p:cNvSpPr>
            <a:spLocks/>
          </p:cNvSpPr>
          <p:nvPr/>
        </p:nvSpPr>
        <p:spPr bwMode="auto">
          <a:xfrm>
            <a:off x="3576638" y="1504950"/>
            <a:ext cx="133350" cy="487363"/>
          </a:xfrm>
          <a:custGeom>
            <a:avLst/>
            <a:gdLst>
              <a:gd name="T0" fmla="*/ 0 w 107"/>
              <a:gd name="T1" fmla="*/ 0 h 392"/>
              <a:gd name="T2" fmla="*/ 133350 w 107"/>
              <a:gd name="T3" fmla="*/ 0 h 392"/>
              <a:gd name="T4" fmla="*/ 133350 w 107"/>
              <a:gd name="T5" fmla="*/ 487363 h 392"/>
              <a:gd name="T6" fmla="*/ 0 w 107"/>
              <a:gd name="T7" fmla="*/ 487363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392"/>
              <a:gd name="T14" fmla="*/ 107 w 107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392">
                <a:moveTo>
                  <a:pt x="0" y="0"/>
                </a:moveTo>
                <a:lnTo>
                  <a:pt x="107" y="0"/>
                </a:lnTo>
                <a:lnTo>
                  <a:pt x="107" y="392"/>
                </a:lnTo>
                <a:lnTo>
                  <a:pt x="0" y="392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Line 30"/>
          <p:cNvSpPr>
            <a:spLocks noChangeShapeType="1"/>
          </p:cNvSpPr>
          <p:nvPr/>
        </p:nvSpPr>
        <p:spPr bwMode="auto">
          <a:xfrm>
            <a:off x="3713163" y="1741488"/>
            <a:ext cx="39687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3741738" y="5759450"/>
            <a:ext cx="482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Epiphysis</a:t>
            </a:r>
            <a:endParaRPr lang="en-US" sz="800" b="1"/>
          </a:p>
        </p:txBody>
      </p:sp>
      <p:sp>
        <p:nvSpPr>
          <p:cNvPr id="12319" name="Freeform 32"/>
          <p:cNvSpPr>
            <a:spLocks/>
          </p:cNvSpPr>
          <p:nvPr/>
        </p:nvSpPr>
        <p:spPr bwMode="auto">
          <a:xfrm>
            <a:off x="3387725" y="5588000"/>
            <a:ext cx="122238" cy="465138"/>
          </a:xfrm>
          <a:custGeom>
            <a:avLst/>
            <a:gdLst>
              <a:gd name="T0" fmla="*/ 0 w 98"/>
              <a:gd name="T1" fmla="*/ 0 h 375"/>
              <a:gd name="T2" fmla="*/ 122238 w 98"/>
              <a:gd name="T3" fmla="*/ 0 h 375"/>
              <a:gd name="T4" fmla="*/ 122238 w 98"/>
              <a:gd name="T5" fmla="*/ 465138 h 375"/>
              <a:gd name="T6" fmla="*/ 0 w 98"/>
              <a:gd name="T7" fmla="*/ 465138 h 375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375"/>
              <a:gd name="T14" fmla="*/ 98 w 98"/>
              <a:gd name="T15" fmla="*/ 375 h 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375">
                <a:moveTo>
                  <a:pt x="0" y="0"/>
                </a:moveTo>
                <a:lnTo>
                  <a:pt x="98" y="0"/>
                </a:lnTo>
                <a:lnTo>
                  <a:pt x="98" y="375"/>
                </a:lnTo>
                <a:lnTo>
                  <a:pt x="0" y="375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Line 33"/>
          <p:cNvSpPr>
            <a:spLocks noChangeShapeType="1"/>
          </p:cNvSpPr>
          <p:nvPr/>
        </p:nvSpPr>
        <p:spPr bwMode="auto">
          <a:xfrm>
            <a:off x="3513138" y="5818188"/>
            <a:ext cx="22860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Rectangle 34"/>
          <p:cNvSpPr>
            <a:spLocks noChangeArrowheads="1"/>
          </p:cNvSpPr>
          <p:nvPr/>
        </p:nvSpPr>
        <p:spPr bwMode="auto">
          <a:xfrm>
            <a:off x="3524250" y="3727450"/>
            <a:ext cx="482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Diaphysis</a:t>
            </a:r>
            <a:endParaRPr lang="en-US" sz="800" b="1"/>
          </a:p>
        </p:txBody>
      </p:sp>
      <p:sp>
        <p:nvSpPr>
          <p:cNvPr id="12322" name="Line 35"/>
          <p:cNvSpPr>
            <a:spLocks noChangeShapeType="1"/>
          </p:cNvSpPr>
          <p:nvPr/>
        </p:nvSpPr>
        <p:spPr bwMode="auto">
          <a:xfrm>
            <a:off x="3359150" y="3784600"/>
            <a:ext cx="150813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Freeform 36"/>
          <p:cNvSpPr>
            <a:spLocks/>
          </p:cNvSpPr>
          <p:nvPr/>
        </p:nvSpPr>
        <p:spPr bwMode="auto">
          <a:xfrm>
            <a:off x="3240088" y="1992313"/>
            <a:ext cx="119062" cy="3592512"/>
          </a:xfrm>
          <a:custGeom>
            <a:avLst/>
            <a:gdLst>
              <a:gd name="T0" fmla="*/ 0 w 96"/>
              <a:gd name="T1" fmla="*/ 3592512 h 2890"/>
              <a:gd name="T2" fmla="*/ 119062 w 96"/>
              <a:gd name="T3" fmla="*/ 3592512 h 2890"/>
              <a:gd name="T4" fmla="*/ 119062 w 96"/>
              <a:gd name="T5" fmla="*/ 0 h 2890"/>
              <a:gd name="T6" fmla="*/ 0 w 96"/>
              <a:gd name="T7" fmla="*/ 0 h 2890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2890"/>
              <a:gd name="T14" fmla="*/ 96 w 96"/>
              <a:gd name="T15" fmla="*/ 2890 h 28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2890">
                <a:moveTo>
                  <a:pt x="0" y="2890"/>
                </a:moveTo>
                <a:lnTo>
                  <a:pt x="96" y="2890"/>
                </a:lnTo>
                <a:lnTo>
                  <a:pt x="96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Line 37"/>
          <p:cNvSpPr>
            <a:spLocks noChangeShapeType="1"/>
          </p:cNvSpPr>
          <p:nvPr/>
        </p:nvSpPr>
        <p:spPr bwMode="auto">
          <a:xfrm>
            <a:off x="1471613" y="2030413"/>
            <a:ext cx="384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Freeform 38"/>
          <p:cNvSpPr>
            <a:spLocks/>
          </p:cNvSpPr>
          <p:nvPr/>
        </p:nvSpPr>
        <p:spPr bwMode="auto">
          <a:xfrm>
            <a:off x="1487488" y="2003425"/>
            <a:ext cx="598487" cy="307975"/>
          </a:xfrm>
          <a:custGeom>
            <a:avLst/>
            <a:gdLst>
              <a:gd name="T0" fmla="*/ 0 w 482"/>
              <a:gd name="T1" fmla="*/ 307975 h 248"/>
              <a:gd name="T2" fmla="*/ 137826 w 482"/>
              <a:gd name="T3" fmla="*/ 307975 h 248"/>
              <a:gd name="T4" fmla="*/ 598487 w 482"/>
              <a:gd name="T5" fmla="*/ 0 h 248"/>
              <a:gd name="T6" fmla="*/ 0 60000 65536"/>
              <a:gd name="T7" fmla="*/ 0 60000 65536"/>
              <a:gd name="T8" fmla="*/ 0 60000 65536"/>
              <a:gd name="T9" fmla="*/ 0 w 482"/>
              <a:gd name="T10" fmla="*/ 0 h 248"/>
              <a:gd name="T11" fmla="*/ 482 w 482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2" h="248">
                <a:moveTo>
                  <a:pt x="0" y="248"/>
                </a:moveTo>
                <a:lnTo>
                  <a:pt x="111" y="248"/>
                </a:lnTo>
                <a:lnTo>
                  <a:pt x="482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Freeform 39"/>
          <p:cNvSpPr>
            <a:spLocks/>
          </p:cNvSpPr>
          <p:nvPr/>
        </p:nvSpPr>
        <p:spPr bwMode="auto">
          <a:xfrm>
            <a:off x="1492250" y="2003425"/>
            <a:ext cx="596900" cy="306388"/>
          </a:xfrm>
          <a:custGeom>
            <a:avLst/>
            <a:gdLst>
              <a:gd name="T0" fmla="*/ 0 w 480"/>
              <a:gd name="T1" fmla="*/ 306388 h 247"/>
              <a:gd name="T2" fmla="*/ 133059 w 480"/>
              <a:gd name="T3" fmla="*/ 306388 h 247"/>
              <a:gd name="T4" fmla="*/ 596900 w 480"/>
              <a:gd name="T5" fmla="*/ 0 h 247"/>
              <a:gd name="T6" fmla="*/ 0 60000 65536"/>
              <a:gd name="T7" fmla="*/ 0 60000 65536"/>
              <a:gd name="T8" fmla="*/ 0 60000 65536"/>
              <a:gd name="T9" fmla="*/ 0 w 480"/>
              <a:gd name="T10" fmla="*/ 0 h 247"/>
              <a:gd name="T11" fmla="*/ 480 w 480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47">
                <a:moveTo>
                  <a:pt x="0" y="247"/>
                </a:moveTo>
                <a:lnTo>
                  <a:pt x="107" y="247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40"/>
          <p:cNvSpPr>
            <a:spLocks noChangeShapeType="1"/>
          </p:cNvSpPr>
          <p:nvPr/>
        </p:nvSpPr>
        <p:spPr bwMode="auto">
          <a:xfrm>
            <a:off x="1636713" y="2628900"/>
            <a:ext cx="450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41"/>
          <p:cNvSpPr>
            <a:spLocks noChangeShapeType="1"/>
          </p:cNvSpPr>
          <p:nvPr/>
        </p:nvSpPr>
        <p:spPr bwMode="auto">
          <a:xfrm>
            <a:off x="1901825" y="2970213"/>
            <a:ext cx="177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Line 42"/>
          <p:cNvSpPr>
            <a:spLocks noChangeShapeType="1"/>
          </p:cNvSpPr>
          <p:nvPr/>
        </p:nvSpPr>
        <p:spPr bwMode="auto">
          <a:xfrm>
            <a:off x="1508125" y="3295650"/>
            <a:ext cx="539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Line 43"/>
          <p:cNvSpPr>
            <a:spLocks noChangeShapeType="1"/>
          </p:cNvSpPr>
          <p:nvPr/>
        </p:nvSpPr>
        <p:spPr bwMode="auto">
          <a:xfrm>
            <a:off x="1797050" y="3297238"/>
            <a:ext cx="457200" cy="3508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Line 44"/>
          <p:cNvSpPr>
            <a:spLocks noChangeShapeType="1"/>
          </p:cNvSpPr>
          <p:nvPr/>
        </p:nvSpPr>
        <p:spPr bwMode="auto">
          <a:xfrm>
            <a:off x="1792288" y="3295650"/>
            <a:ext cx="458787" cy="347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Line 45"/>
          <p:cNvSpPr>
            <a:spLocks noChangeShapeType="1"/>
          </p:cNvSpPr>
          <p:nvPr/>
        </p:nvSpPr>
        <p:spPr bwMode="auto">
          <a:xfrm>
            <a:off x="1811338" y="4699000"/>
            <a:ext cx="3476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46"/>
          <p:cNvSpPr>
            <a:spLocks noChangeShapeType="1"/>
          </p:cNvSpPr>
          <p:nvPr/>
        </p:nvSpPr>
        <p:spPr bwMode="auto">
          <a:xfrm>
            <a:off x="1671638" y="4940300"/>
            <a:ext cx="31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Freeform 47"/>
          <p:cNvSpPr>
            <a:spLocks/>
          </p:cNvSpPr>
          <p:nvPr/>
        </p:nvSpPr>
        <p:spPr bwMode="auto">
          <a:xfrm>
            <a:off x="1612900" y="5348288"/>
            <a:ext cx="415925" cy="147637"/>
          </a:xfrm>
          <a:custGeom>
            <a:avLst/>
            <a:gdLst>
              <a:gd name="T0" fmla="*/ 0 w 335"/>
              <a:gd name="T1" fmla="*/ 0 h 119"/>
              <a:gd name="T2" fmla="*/ 184994 w 335"/>
              <a:gd name="T3" fmla="*/ 0 h 119"/>
              <a:gd name="T4" fmla="*/ 415925 w 335"/>
              <a:gd name="T5" fmla="*/ 147637 h 119"/>
              <a:gd name="T6" fmla="*/ 0 60000 65536"/>
              <a:gd name="T7" fmla="*/ 0 60000 65536"/>
              <a:gd name="T8" fmla="*/ 0 60000 65536"/>
              <a:gd name="T9" fmla="*/ 0 w 335"/>
              <a:gd name="T10" fmla="*/ 0 h 119"/>
              <a:gd name="T11" fmla="*/ 335 w 335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" h="119">
                <a:moveTo>
                  <a:pt x="0" y="0"/>
                </a:moveTo>
                <a:lnTo>
                  <a:pt x="149" y="0"/>
                </a:lnTo>
                <a:lnTo>
                  <a:pt x="335" y="1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Line 48"/>
          <p:cNvSpPr>
            <a:spLocks noChangeShapeType="1"/>
          </p:cNvSpPr>
          <p:nvPr/>
        </p:nvSpPr>
        <p:spPr bwMode="auto">
          <a:xfrm>
            <a:off x="1514475" y="5621338"/>
            <a:ext cx="409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6" name="Line 49"/>
          <p:cNvSpPr>
            <a:spLocks noChangeShapeType="1"/>
          </p:cNvSpPr>
          <p:nvPr/>
        </p:nvSpPr>
        <p:spPr bwMode="auto">
          <a:xfrm>
            <a:off x="1403350" y="6027738"/>
            <a:ext cx="387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Line 50"/>
          <p:cNvSpPr>
            <a:spLocks noChangeShapeType="1"/>
          </p:cNvSpPr>
          <p:nvPr/>
        </p:nvSpPr>
        <p:spPr bwMode="auto">
          <a:xfrm>
            <a:off x="1752600" y="3700463"/>
            <a:ext cx="307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8" name="Freeform 51"/>
          <p:cNvSpPr>
            <a:spLocks/>
          </p:cNvSpPr>
          <p:nvPr/>
        </p:nvSpPr>
        <p:spPr bwMode="auto">
          <a:xfrm>
            <a:off x="3571875" y="1500188"/>
            <a:ext cx="131763" cy="487362"/>
          </a:xfrm>
          <a:custGeom>
            <a:avLst/>
            <a:gdLst>
              <a:gd name="T0" fmla="*/ 0 w 106"/>
              <a:gd name="T1" fmla="*/ 0 h 393"/>
              <a:gd name="T2" fmla="*/ 131763 w 106"/>
              <a:gd name="T3" fmla="*/ 0 h 393"/>
              <a:gd name="T4" fmla="*/ 131763 w 106"/>
              <a:gd name="T5" fmla="*/ 487362 h 393"/>
              <a:gd name="T6" fmla="*/ 0 w 106"/>
              <a:gd name="T7" fmla="*/ 487362 h 393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393"/>
              <a:gd name="T14" fmla="*/ 106 w 106"/>
              <a:gd name="T15" fmla="*/ 393 h 3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393">
                <a:moveTo>
                  <a:pt x="0" y="0"/>
                </a:moveTo>
                <a:lnTo>
                  <a:pt x="106" y="0"/>
                </a:lnTo>
                <a:lnTo>
                  <a:pt x="106" y="393"/>
                </a:lnTo>
                <a:lnTo>
                  <a:pt x="0" y="39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9" name="Line 52"/>
          <p:cNvSpPr>
            <a:spLocks noChangeShapeType="1"/>
          </p:cNvSpPr>
          <p:nvPr/>
        </p:nvSpPr>
        <p:spPr bwMode="auto">
          <a:xfrm>
            <a:off x="3706813" y="173672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0" name="Freeform 53"/>
          <p:cNvSpPr>
            <a:spLocks/>
          </p:cNvSpPr>
          <p:nvPr/>
        </p:nvSpPr>
        <p:spPr bwMode="auto">
          <a:xfrm>
            <a:off x="3382963" y="5581650"/>
            <a:ext cx="122237" cy="466725"/>
          </a:xfrm>
          <a:custGeom>
            <a:avLst/>
            <a:gdLst>
              <a:gd name="T0" fmla="*/ 0 w 98"/>
              <a:gd name="T1" fmla="*/ 0 h 375"/>
              <a:gd name="T2" fmla="*/ 122237 w 98"/>
              <a:gd name="T3" fmla="*/ 0 h 375"/>
              <a:gd name="T4" fmla="*/ 122237 w 98"/>
              <a:gd name="T5" fmla="*/ 466725 h 375"/>
              <a:gd name="T6" fmla="*/ 0 w 98"/>
              <a:gd name="T7" fmla="*/ 466725 h 375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375"/>
              <a:gd name="T14" fmla="*/ 98 w 98"/>
              <a:gd name="T15" fmla="*/ 375 h 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375">
                <a:moveTo>
                  <a:pt x="0" y="0"/>
                </a:moveTo>
                <a:lnTo>
                  <a:pt x="98" y="0"/>
                </a:lnTo>
                <a:lnTo>
                  <a:pt x="98" y="375"/>
                </a:lnTo>
                <a:lnTo>
                  <a:pt x="0" y="3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1" name="Line 54"/>
          <p:cNvSpPr>
            <a:spLocks noChangeShapeType="1"/>
          </p:cNvSpPr>
          <p:nvPr/>
        </p:nvSpPr>
        <p:spPr bwMode="auto">
          <a:xfrm>
            <a:off x="3505200" y="5815013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2" name="Line 55"/>
          <p:cNvSpPr>
            <a:spLocks noChangeShapeType="1"/>
          </p:cNvSpPr>
          <p:nvPr/>
        </p:nvSpPr>
        <p:spPr bwMode="auto">
          <a:xfrm>
            <a:off x="3354388" y="3778250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3" name="Freeform 56"/>
          <p:cNvSpPr>
            <a:spLocks/>
          </p:cNvSpPr>
          <p:nvPr/>
        </p:nvSpPr>
        <p:spPr bwMode="auto">
          <a:xfrm>
            <a:off x="3233738" y="1987550"/>
            <a:ext cx="120650" cy="3590925"/>
          </a:xfrm>
          <a:custGeom>
            <a:avLst/>
            <a:gdLst>
              <a:gd name="T0" fmla="*/ 0 w 97"/>
              <a:gd name="T1" fmla="*/ 3590925 h 2889"/>
              <a:gd name="T2" fmla="*/ 120650 w 97"/>
              <a:gd name="T3" fmla="*/ 3590925 h 2889"/>
              <a:gd name="T4" fmla="*/ 120650 w 97"/>
              <a:gd name="T5" fmla="*/ 0 h 2889"/>
              <a:gd name="T6" fmla="*/ 0 w 97"/>
              <a:gd name="T7" fmla="*/ 0 h 2889"/>
              <a:gd name="T8" fmla="*/ 0 60000 65536"/>
              <a:gd name="T9" fmla="*/ 0 60000 65536"/>
              <a:gd name="T10" fmla="*/ 0 60000 65536"/>
              <a:gd name="T11" fmla="*/ 0 60000 65536"/>
              <a:gd name="T12" fmla="*/ 0 w 97"/>
              <a:gd name="T13" fmla="*/ 0 h 2889"/>
              <a:gd name="T14" fmla="*/ 97 w 97"/>
              <a:gd name="T15" fmla="*/ 2889 h 28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" h="2889">
                <a:moveTo>
                  <a:pt x="0" y="2889"/>
                </a:moveTo>
                <a:lnTo>
                  <a:pt x="97" y="2889"/>
                </a:lnTo>
                <a:lnTo>
                  <a:pt x="97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4" name="Freeform 57"/>
          <p:cNvSpPr>
            <a:spLocks/>
          </p:cNvSpPr>
          <p:nvPr/>
        </p:nvSpPr>
        <p:spPr bwMode="auto">
          <a:xfrm>
            <a:off x="1406525" y="1423988"/>
            <a:ext cx="173038" cy="114300"/>
          </a:xfrm>
          <a:custGeom>
            <a:avLst/>
            <a:gdLst>
              <a:gd name="T0" fmla="*/ 0 w 140"/>
              <a:gd name="T1" fmla="*/ 0 h 92"/>
              <a:gd name="T2" fmla="*/ 65507 w 140"/>
              <a:gd name="T3" fmla="*/ 0 h 92"/>
              <a:gd name="T4" fmla="*/ 173038 w 140"/>
              <a:gd name="T5" fmla="*/ 114300 h 92"/>
              <a:gd name="T6" fmla="*/ 0 60000 65536"/>
              <a:gd name="T7" fmla="*/ 0 60000 65536"/>
              <a:gd name="T8" fmla="*/ 0 60000 65536"/>
              <a:gd name="T9" fmla="*/ 0 w 140"/>
              <a:gd name="T10" fmla="*/ 0 h 92"/>
              <a:gd name="T11" fmla="*/ 140 w 140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" h="92">
                <a:moveTo>
                  <a:pt x="0" y="0"/>
                </a:moveTo>
                <a:lnTo>
                  <a:pt x="53" y="0"/>
                </a:lnTo>
                <a:lnTo>
                  <a:pt x="140" y="92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5" name="Freeform 58"/>
          <p:cNvSpPr>
            <a:spLocks/>
          </p:cNvSpPr>
          <p:nvPr/>
        </p:nvSpPr>
        <p:spPr bwMode="auto">
          <a:xfrm>
            <a:off x="1406525" y="1419225"/>
            <a:ext cx="171450" cy="114300"/>
          </a:xfrm>
          <a:custGeom>
            <a:avLst/>
            <a:gdLst>
              <a:gd name="T0" fmla="*/ 0 w 138"/>
              <a:gd name="T1" fmla="*/ 0 h 92"/>
              <a:gd name="T2" fmla="*/ 60877 w 138"/>
              <a:gd name="T3" fmla="*/ 0 h 92"/>
              <a:gd name="T4" fmla="*/ 171450 w 138"/>
              <a:gd name="T5" fmla="*/ 114300 h 92"/>
              <a:gd name="T6" fmla="*/ 0 60000 65536"/>
              <a:gd name="T7" fmla="*/ 0 60000 65536"/>
              <a:gd name="T8" fmla="*/ 0 60000 65536"/>
              <a:gd name="T9" fmla="*/ 0 w 138"/>
              <a:gd name="T10" fmla="*/ 0 h 92"/>
              <a:gd name="T11" fmla="*/ 138 w 138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" h="92">
                <a:moveTo>
                  <a:pt x="0" y="0"/>
                </a:moveTo>
                <a:lnTo>
                  <a:pt x="49" y="0"/>
                </a:lnTo>
                <a:lnTo>
                  <a:pt x="138" y="9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6" name="Text Box 59"/>
          <p:cNvSpPr txBox="1">
            <a:spLocks noChangeArrowheads="1"/>
          </p:cNvSpPr>
          <p:nvPr/>
        </p:nvSpPr>
        <p:spPr bwMode="auto">
          <a:xfrm>
            <a:off x="879475" y="1360488"/>
            <a:ext cx="512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Articular</a:t>
            </a:r>
          </a:p>
          <a:p>
            <a:r>
              <a:rPr lang="en-US" sz="800" b="1"/>
              <a:t>cartilage</a:t>
            </a:r>
          </a:p>
        </p:txBody>
      </p:sp>
      <p:sp>
        <p:nvSpPr>
          <p:cNvPr id="12347" name="Text Box 60"/>
          <p:cNvSpPr txBox="1">
            <a:spLocks noChangeArrowheads="1"/>
          </p:cNvSpPr>
          <p:nvPr/>
        </p:nvSpPr>
        <p:spPr bwMode="auto">
          <a:xfrm>
            <a:off x="879475" y="2247900"/>
            <a:ext cx="631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Epiphyseal</a:t>
            </a:r>
          </a:p>
          <a:p>
            <a:r>
              <a:rPr lang="en-US" sz="800" b="1"/>
              <a:t>line</a:t>
            </a:r>
          </a:p>
        </p:txBody>
      </p:sp>
      <p:sp>
        <p:nvSpPr>
          <p:cNvPr id="12348" name="Text Box 61"/>
          <p:cNvSpPr txBox="1">
            <a:spLocks noChangeArrowheads="1"/>
          </p:cNvSpPr>
          <p:nvPr/>
        </p:nvSpPr>
        <p:spPr bwMode="auto">
          <a:xfrm>
            <a:off x="879475" y="1965325"/>
            <a:ext cx="555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Red bone</a:t>
            </a:r>
          </a:p>
          <a:p>
            <a:r>
              <a:rPr lang="en-US" sz="800" b="1"/>
              <a:t>marrow</a:t>
            </a:r>
          </a:p>
        </p:txBody>
      </p:sp>
      <p:sp>
        <p:nvSpPr>
          <p:cNvPr id="12349" name="Text Box 62"/>
          <p:cNvSpPr txBox="1">
            <a:spLocks noChangeArrowheads="1"/>
          </p:cNvSpPr>
          <p:nvPr/>
        </p:nvSpPr>
        <p:spPr bwMode="auto">
          <a:xfrm>
            <a:off x="879475" y="2906713"/>
            <a:ext cx="10842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Yellow bone marrow</a:t>
            </a:r>
          </a:p>
        </p:txBody>
      </p:sp>
      <p:sp>
        <p:nvSpPr>
          <p:cNvPr id="12350" name="Text Box 63"/>
          <p:cNvSpPr txBox="1">
            <a:spLocks noChangeArrowheads="1"/>
          </p:cNvSpPr>
          <p:nvPr/>
        </p:nvSpPr>
        <p:spPr bwMode="auto">
          <a:xfrm>
            <a:off x="879475" y="5559425"/>
            <a:ext cx="631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Epiphyseal</a:t>
            </a:r>
          </a:p>
          <a:p>
            <a:r>
              <a:rPr lang="en-US" sz="800" b="1"/>
              <a:t>line</a:t>
            </a:r>
          </a:p>
        </p:txBody>
      </p:sp>
      <p:sp>
        <p:nvSpPr>
          <p:cNvPr id="12351" name="Text Box 64"/>
          <p:cNvSpPr txBox="1">
            <a:spLocks noChangeArrowheads="1"/>
          </p:cNvSpPr>
          <p:nvPr/>
        </p:nvSpPr>
        <p:spPr bwMode="auto">
          <a:xfrm>
            <a:off x="904875" y="5965825"/>
            <a:ext cx="512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Articular</a:t>
            </a:r>
          </a:p>
          <a:p>
            <a:r>
              <a:rPr lang="en-US" sz="800" b="1"/>
              <a:t>cartilage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7-</a:t>
            </a:r>
            <a:fld id="{6979B877-D75C-4664-94B6-8B45E3F3A2FD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a Flat Bone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346200"/>
            <a:ext cx="3657600" cy="5181600"/>
          </a:xfrm>
        </p:spPr>
        <p:txBody>
          <a:bodyPr/>
          <a:lstStyle/>
          <a:p>
            <a:pPr eaLnBrk="1" hangingPunct="1"/>
            <a:r>
              <a:rPr lang="en-US" sz="2400" b="0" smtClean="0"/>
              <a:t>sandwich-like construction</a:t>
            </a:r>
          </a:p>
          <a:p>
            <a:pPr eaLnBrk="1" hangingPunct="1"/>
            <a:r>
              <a:rPr lang="en-US" sz="2400" b="0" smtClean="0"/>
              <a:t>two layers of compact bone enclosing a middle layer of spongy bone</a:t>
            </a:r>
          </a:p>
          <a:p>
            <a:pPr lvl="1" eaLnBrk="1" hangingPunct="1"/>
            <a:r>
              <a:rPr lang="en-US" sz="2000" b="0" smtClean="0"/>
              <a:t>both surfaces of flat bone covered with periosteum</a:t>
            </a:r>
          </a:p>
          <a:p>
            <a:pPr eaLnBrk="1" hangingPunct="1"/>
            <a:r>
              <a:rPr lang="en-US" sz="2400" smtClean="0"/>
              <a:t>diploe</a:t>
            </a:r>
            <a:r>
              <a:rPr lang="en-US" sz="2400" b="0" smtClean="0"/>
              <a:t> – spongy layer in the cranium</a:t>
            </a:r>
          </a:p>
          <a:p>
            <a:pPr lvl="1" eaLnBrk="1" hangingPunct="1"/>
            <a:r>
              <a:rPr lang="en-US" sz="2000" b="0" smtClean="0"/>
              <a:t>absorbs shock</a:t>
            </a:r>
          </a:p>
          <a:p>
            <a:pPr lvl="1" eaLnBrk="1" hangingPunct="1"/>
            <a:r>
              <a:rPr lang="en-US" sz="2000" b="0" smtClean="0"/>
              <a:t>marrow spaces lined with endosteum</a:t>
            </a:r>
          </a:p>
        </p:txBody>
      </p:sp>
      <p:sp>
        <p:nvSpPr>
          <p:cNvPr id="13317" name="TextBox 24"/>
          <p:cNvSpPr txBox="1">
            <a:spLocks noChangeArrowheads="1"/>
          </p:cNvSpPr>
          <p:nvPr/>
        </p:nvSpPr>
        <p:spPr bwMode="auto">
          <a:xfrm>
            <a:off x="82550" y="1393825"/>
            <a:ext cx="4016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3506788" y="1898650"/>
            <a:ext cx="1587" cy="493713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9" name="Picture 10" descr="sal25693_07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1616075"/>
            <a:ext cx="3838575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3819525" y="2865438"/>
            <a:ext cx="361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Suture</a:t>
            </a:r>
            <a:endParaRPr lang="en-US" sz="900" b="1"/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 flipH="1">
            <a:off x="2870200" y="5275263"/>
            <a:ext cx="919163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 flipH="1">
            <a:off x="3016250" y="3236913"/>
            <a:ext cx="773113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 flipH="1">
            <a:off x="2389188" y="2957513"/>
            <a:ext cx="1400175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Freeform 15"/>
          <p:cNvSpPr>
            <a:spLocks/>
          </p:cNvSpPr>
          <p:nvPr/>
        </p:nvSpPr>
        <p:spPr bwMode="auto">
          <a:xfrm>
            <a:off x="3109913" y="4340225"/>
            <a:ext cx="679450" cy="300038"/>
          </a:xfrm>
          <a:custGeom>
            <a:avLst/>
            <a:gdLst>
              <a:gd name="T0" fmla="*/ 0 w 595"/>
              <a:gd name="T1" fmla="*/ 0 h 263"/>
              <a:gd name="T2" fmla="*/ 572108 w 595"/>
              <a:gd name="T3" fmla="*/ 300038 h 263"/>
              <a:gd name="T4" fmla="*/ 679450 w 595"/>
              <a:gd name="T5" fmla="*/ 300038 h 263"/>
              <a:gd name="T6" fmla="*/ 0 60000 65536"/>
              <a:gd name="T7" fmla="*/ 0 60000 65536"/>
              <a:gd name="T8" fmla="*/ 0 60000 65536"/>
              <a:gd name="T9" fmla="*/ 0 w 595"/>
              <a:gd name="T10" fmla="*/ 0 h 263"/>
              <a:gd name="T11" fmla="*/ 595 w 595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5" h="263">
                <a:moveTo>
                  <a:pt x="0" y="0"/>
                </a:moveTo>
                <a:lnTo>
                  <a:pt x="501" y="263"/>
                </a:lnTo>
                <a:lnTo>
                  <a:pt x="595" y="263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Freeform 16"/>
          <p:cNvSpPr>
            <a:spLocks/>
          </p:cNvSpPr>
          <p:nvPr/>
        </p:nvSpPr>
        <p:spPr bwMode="auto">
          <a:xfrm>
            <a:off x="3579813" y="3336925"/>
            <a:ext cx="101600" cy="1095375"/>
          </a:xfrm>
          <a:custGeom>
            <a:avLst/>
            <a:gdLst>
              <a:gd name="T0" fmla="*/ 0 w 90"/>
              <a:gd name="T1" fmla="*/ 0 h 960"/>
              <a:gd name="T2" fmla="*/ 101600 w 90"/>
              <a:gd name="T3" fmla="*/ 0 h 960"/>
              <a:gd name="T4" fmla="*/ 101600 w 90"/>
              <a:gd name="T5" fmla="*/ 1095375 h 960"/>
              <a:gd name="T6" fmla="*/ 0 w 90"/>
              <a:gd name="T7" fmla="*/ 1095375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60"/>
              <a:gd name="T14" fmla="*/ 90 w 90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60">
                <a:moveTo>
                  <a:pt x="0" y="0"/>
                </a:moveTo>
                <a:lnTo>
                  <a:pt x="90" y="0"/>
                </a:lnTo>
                <a:lnTo>
                  <a:pt x="90" y="960"/>
                </a:lnTo>
                <a:lnTo>
                  <a:pt x="0" y="96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7"/>
          <p:cNvSpPr>
            <a:spLocks noChangeShapeType="1"/>
          </p:cNvSpPr>
          <p:nvPr/>
        </p:nvSpPr>
        <p:spPr bwMode="auto">
          <a:xfrm>
            <a:off x="3681413" y="3883025"/>
            <a:ext cx="107950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8"/>
          <p:cNvSpPr>
            <a:spLocks noChangeShapeType="1"/>
          </p:cNvSpPr>
          <p:nvPr/>
        </p:nvSpPr>
        <p:spPr bwMode="auto">
          <a:xfrm flipH="1" flipV="1">
            <a:off x="2776538" y="4478338"/>
            <a:ext cx="800100" cy="10160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 flipH="1">
            <a:off x="2862263" y="5265738"/>
            <a:ext cx="9191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20"/>
          <p:cNvSpPr>
            <a:spLocks noChangeShapeType="1"/>
          </p:cNvSpPr>
          <p:nvPr/>
        </p:nvSpPr>
        <p:spPr bwMode="auto">
          <a:xfrm flipH="1">
            <a:off x="3008313" y="3228975"/>
            <a:ext cx="77311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21"/>
          <p:cNvSpPr>
            <a:spLocks noChangeShapeType="1"/>
          </p:cNvSpPr>
          <p:nvPr/>
        </p:nvSpPr>
        <p:spPr bwMode="auto">
          <a:xfrm flipH="1">
            <a:off x="2381250" y="2949575"/>
            <a:ext cx="140017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Freeform 22"/>
          <p:cNvSpPr>
            <a:spLocks/>
          </p:cNvSpPr>
          <p:nvPr/>
        </p:nvSpPr>
        <p:spPr bwMode="auto">
          <a:xfrm>
            <a:off x="3101975" y="4332288"/>
            <a:ext cx="679450" cy="300037"/>
          </a:xfrm>
          <a:custGeom>
            <a:avLst/>
            <a:gdLst>
              <a:gd name="T0" fmla="*/ 0 w 595"/>
              <a:gd name="T1" fmla="*/ 0 h 263"/>
              <a:gd name="T2" fmla="*/ 572108 w 595"/>
              <a:gd name="T3" fmla="*/ 300037 h 263"/>
              <a:gd name="T4" fmla="*/ 679450 w 595"/>
              <a:gd name="T5" fmla="*/ 300037 h 263"/>
              <a:gd name="T6" fmla="*/ 0 60000 65536"/>
              <a:gd name="T7" fmla="*/ 0 60000 65536"/>
              <a:gd name="T8" fmla="*/ 0 60000 65536"/>
              <a:gd name="T9" fmla="*/ 0 w 595"/>
              <a:gd name="T10" fmla="*/ 0 h 263"/>
              <a:gd name="T11" fmla="*/ 595 w 595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5" h="263">
                <a:moveTo>
                  <a:pt x="0" y="0"/>
                </a:moveTo>
                <a:lnTo>
                  <a:pt x="501" y="263"/>
                </a:lnTo>
                <a:lnTo>
                  <a:pt x="595" y="263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Freeform 23"/>
          <p:cNvSpPr>
            <a:spLocks/>
          </p:cNvSpPr>
          <p:nvPr/>
        </p:nvSpPr>
        <p:spPr bwMode="auto">
          <a:xfrm>
            <a:off x="3571875" y="3327400"/>
            <a:ext cx="101600" cy="1096963"/>
          </a:xfrm>
          <a:custGeom>
            <a:avLst/>
            <a:gdLst>
              <a:gd name="T0" fmla="*/ 0 w 90"/>
              <a:gd name="T1" fmla="*/ 0 h 961"/>
              <a:gd name="T2" fmla="*/ 101600 w 90"/>
              <a:gd name="T3" fmla="*/ 0 h 961"/>
              <a:gd name="T4" fmla="*/ 101600 w 90"/>
              <a:gd name="T5" fmla="*/ 1096963 h 961"/>
              <a:gd name="T6" fmla="*/ 0 w 90"/>
              <a:gd name="T7" fmla="*/ 1096963 h 961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61"/>
              <a:gd name="T14" fmla="*/ 90 w 90"/>
              <a:gd name="T15" fmla="*/ 961 h 9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61">
                <a:moveTo>
                  <a:pt x="0" y="0"/>
                </a:moveTo>
                <a:lnTo>
                  <a:pt x="90" y="0"/>
                </a:lnTo>
                <a:lnTo>
                  <a:pt x="90" y="961"/>
                </a:lnTo>
                <a:lnTo>
                  <a:pt x="0" y="961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24"/>
          <p:cNvSpPr>
            <a:spLocks noChangeShapeType="1"/>
          </p:cNvSpPr>
          <p:nvPr/>
        </p:nvSpPr>
        <p:spPr bwMode="auto">
          <a:xfrm>
            <a:off x="3673475" y="3875088"/>
            <a:ext cx="1079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25"/>
          <p:cNvSpPr>
            <a:spLocks noChangeShapeType="1"/>
          </p:cNvSpPr>
          <p:nvPr/>
        </p:nvSpPr>
        <p:spPr bwMode="auto">
          <a:xfrm flipH="1" flipV="1">
            <a:off x="2768600" y="4475163"/>
            <a:ext cx="800100" cy="1000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3819525" y="3144838"/>
            <a:ext cx="8985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Outer compact</a:t>
            </a:r>
          </a:p>
          <a:p>
            <a:r>
              <a:rPr lang="en-US" sz="900" b="1"/>
              <a:t>bone</a:t>
            </a:r>
          </a:p>
        </p:txBody>
      </p:sp>
      <p:sp>
        <p:nvSpPr>
          <p:cNvPr id="13336" name="Text Box 27"/>
          <p:cNvSpPr txBox="1">
            <a:spLocks noChangeArrowheads="1"/>
          </p:cNvSpPr>
          <p:nvPr/>
        </p:nvSpPr>
        <p:spPr bwMode="auto">
          <a:xfrm>
            <a:off x="3819525" y="3792538"/>
            <a:ext cx="8159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Spongy bone</a:t>
            </a:r>
          </a:p>
          <a:p>
            <a:r>
              <a:rPr lang="en-US" sz="900" b="1"/>
              <a:t>(diploe)</a:t>
            </a:r>
          </a:p>
        </p:txBody>
      </p:sp>
      <p:sp>
        <p:nvSpPr>
          <p:cNvPr id="13337" name="Text Box 28"/>
          <p:cNvSpPr txBox="1">
            <a:spLocks noChangeArrowheads="1"/>
          </p:cNvSpPr>
          <p:nvPr/>
        </p:nvSpPr>
        <p:spPr bwMode="auto">
          <a:xfrm>
            <a:off x="3819525" y="5180013"/>
            <a:ext cx="873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Inner compact</a:t>
            </a:r>
          </a:p>
          <a:p>
            <a:r>
              <a:rPr lang="en-US" sz="900" b="1"/>
              <a:t>bone</a:t>
            </a:r>
          </a:p>
        </p:txBody>
      </p:sp>
      <p:sp>
        <p:nvSpPr>
          <p:cNvPr id="13338" name="Text Box 29"/>
          <p:cNvSpPr txBox="1">
            <a:spLocks noChangeArrowheads="1"/>
          </p:cNvSpPr>
          <p:nvPr/>
        </p:nvSpPr>
        <p:spPr bwMode="auto">
          <a:xfrm>
            <a:off x="3819525" y="4554538"/>
            <a:ext cx="695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Trabeculae</a:t>
            </a:r>
          </a:p>
        </p:txBody>
      </p:sp>
      <p:sp>
        <p:nvSpPr>
          <p:cNvPr id="13339" name="Text Box 10"/>
          <p:cNvSpPr txBox="1">
            <a:spLocks noChangeArrowheads="1"/>
          </p:cNvSpPr>
          <p:nvPr/>
        </p:nvSpPr>
        <p:spPr bwMode="auto">
          <a:xfrm>
            <a:off x="2352675" y="5637213"/>
            <a:ext cx="14446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7.3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Bone Tissue&amp;quot;&quot;/&gt;&lt;property id=&quot;20307&quot; value=&quot;321&quot;/&gt;&lt;/object&gt;&lt;object type=&quot;3&quot; unique_id=&quot;10006&quot;&gt;&lt;property id=&quot;20148&quot; value=&quot;5&quot;/&gt;&lt;property id=&quot;20300&quot; value=&quot;Slide 3 - &amp;quot;Bone as a Tissue&amp;quot;&quot;/&gt;&lt;property id=&quot;20307&quot; value=&quot;336&quot;/&gt;&lt;/object&gt;&lt;object type=&quot;3&quot; unique_id=&quot;10007&quot;&gt;&lt;property id=&quot;20148&quot; value=&quot;5&quot;/&gt;&lt;property id=&quot;20300&quot; value=&quot;Slide 4 - &amp;quot;Functions of the Skeleton&amp;quot;&quot;/&gt;&lt;property id=&quot;20307&quot; value=&quot;286&quot;/&gt;&lt;/object&gt;&lt;object type=&quot;3&quot; unique_id=&quot;10008&quot;&gt;&lt;property id=&quot;20148&quot; value=&quot;5&quot;/&gt;&lt;property id=&quot;20300&quot; value=&quot;Slide 5 - &amp;quot;Bones and Osseous Tissue&amp;quot;&quot;/&gt;&lt;property id=&quot;20307&quot; value=&quot;337&quot;/&gt;&lt;/object&gt;&lt;object type=&quot;3&quot; unique_id=&quot;10009&quot;&gt;&lt;property id=&quot;20148&quot; value=&quot;5&quot;/&gt;&lt;property id=&quot;20300&quot; value=&quot;Slide 6 - &amp;quot;Shapes of Bones&amp;quot;&quot;/&gt;&lt;property id=&quot;20307&quot; value=&quot;256&quot;/&gt;&lt;/object&gt;&lt;object type=&quot;3&quot; unique_id=&quot;10010&quot;&gt;&lt;property id=&quot;20148&quot; value=&quot;5&quot;/&gt;&lt;property id=&quot;20300&quot; value=&quot;Slide 7 - &amp;quot;General Features of Bones&amp;quot;&quot;/&gt;&lt;property id=&quot;20307&quot; value=&quot;287&quot;/&gt;&lt;/object&gt;&lt;object type=&quot;3&quot; unique_id=&quot;10011&quot;&gt;&lt;property id=&quot;20148&quot; value=&quot;5&quot;/&gt;&lt;property id=&quot;20300&quot; value=&quot;Slide 8 - &amp;quot;General Features of Bones&amp;quot;&quot;/&gt;&lt;property id=&quot;20307&quot; value=&quot;338&quot;/&gt;&lt;/object&gt;&lt;object type=&quot;3&quot; unique_id=&quot;10012&quot;&gt;&lt;property id=&quot;20148&quot; value=&quot;5&quot;/&gt;&lt;property id=&quot;20300&quot; value=&quot;Slide 9 - &amp;quot;Structure of a Long Bone&amp;quot;&quot;/&gt;&lt;property id=&quot;20307&quot; value=&quot;258&quot;/&gt;&lt;/object&gt;&lt;object type=&quot;3&quot; unique_id=&quot;10013&quot;&gt;&lt;property id=&quot;20148&quot; value=&quot;5&quot;/&gt;&lt;property id=&quot;20300&quot; value=&quot;Slide 10 - &amp;quot;Structure of a Flat Bone&amp;quot;&quot;/&gt;&lt;property id=&quot;20307&quot; value=&quot;259&quot;/&gt;&lt;/object&gt;&lt;object type=&quot;3&quot; unique_id=&quot;10014&quot;&gt;&lt;property id=&quot;20148&quot; value=&quot;5&quot;/&gt;&lt;property id=&quot;20300&quot; value=&quot;Slide 11 - &amp;quot;Histology of Osseous Tissue&amp;quot;&quot;/&gt;&lt;property id=&quot;20307&quot; value=&quot;260&quot;/&gt;&lt;/object&gt;&lt;object type=&quot;3&quot; unique_id=&quot;10015&quot;&gt;&lt;property id=&quot;20148&quot; value=&quot;5&quot;/&gt;&lt;property id=&quot;20300&quot; value=&quot;Slide 12 - &amp;quot;Histology of Osseous Tissue&amp;quot;&quot;/&gt;&lt;property id=&quot;20307&quot; value=&quot;339&quot;/&gt;&lt;/object&gt;&lt;object type=&quot;3&quot; unique_id=&quot;10016&quot;&gt;&lt;property id=&quot;20148&quot; value=&quot;5&quot;/&gt;&lt;property id=&quot;20300&quot; value=&quot;Slide 13 - &amp;quot;Cells of Osseous Tissue&amp;quot;&quot;/&gt;&lt;property id=&quot;20307&quot; value=&quot;261&quot;/&gt;&lt;/object&gt;&lt;object type=&quot;3&quot; unique_id=&quot;10017&quot;&gt;&lt;property id=&quot;20148&quot; value=&quot;5&quot;/&gt;&lt;property id=&quot;20300&quot; value=&quot;Slide 14 - &amp;quot;The Matrix&amp;quot;&quot;/&gt;&lt;property id=&quot;20307&quot; value=&quot;288&quot;/&gt;&lt;/object&gt;&lt;object type=&quot;3&quot; unique_id=&quot;10018&quot;&gt;&lt;property id=&quot;20148&quot; value=&quot;5&quot;/&gt;&lt;property id=&quot;20300&quot; value=&quot;Slide 15 - &amp;quot;Histology of Compact and Spongy Bone&amp;quot;&quot;/&gt;&lt;property id=&quot;20307&quot; value=&quot;313&quot;/&gt;&lt;/object&gt;&lt;object type=&quot;3&quot; unique_id=&quot;10019&quot;&gt;&lt;property id=&quot;20148&quot; value=&quot;5&quot;/&gt;&lt;property id=&quot;20300&quot; value=&quot;Slide 16 - &amp;quot;Compact Bone&amp;quot;&quot;/&gt;&lt;property id=&quot;20307&quot; value=&quot;289&quot;/&gt;&lt;/object&gt;&lt;object type=&quot;3&quot; unique_id=&quot;10020&quot;&gt;&lt;property id=&quot;20148&quot; value=&quot;5&quot;/&gt;&lt;property id=&quot;20300&quot; value=&quot;Slide 17 - &amp;quot;Blood Vessels of Bone&amp;quot;&quot;/&gt;&lt;property id=&quot;20307&quot; value=&quot;263&quot;/&gt;&lt;/object&gt;&lt;object type=&quot;3&quot; unique_id=&quot;10021&quot;&gt;&lt;property id=&quot;20148&quot; value=&quot;5&quot;/&gt;&lt;property id=&quot;20300&quot; value=&quot;Slide 18 - &amp;quot;Spongy Bone&amp;quot;&quot;/&gt;&lt;property id=&quot;20307&quot; value=&quot;290&quot;/&gt;&lt;/object&gt;&lt;object type=&quot;3&quot; unique_id=&quot;10022&quot;&gt;&lt;property id=&quot;20148&quot; value=&quot;5&quot;/&gt;&lt;property id=&quot;20300&quot; value=&quot;Slide 19 - &amp;quot;Design of Spongy Bone&amp;quot;&quot;/&gt;&lt;property id=&quot;20307&quot; value=&quot;315&quot;/&gt;&lt;/object&gt;&lt;object type=&quot;3&quot; unique_id=&quot;10023&quot;&gt;&lt;property id=&quot;20148&quot; value=&quot;5&quot;/&gt;&lt;property id=&quot;20300&quot; value=&quot;Slide 20 - &amp;quot;Bone Marrow&amp;quot;&quot;/&gt;&lt;property id=&quot;20307&quot; value=&quot;285&quot;/&gt;&lt;/object&gt;&lt;object type=&quot;3&quot; unique_id=&quot;10024&quot;&gt;&lt;property id=&quot;20148&quot; value=&quot;5&quot;/&gt;&lt;property id=&quot;20300&quot; value=&quot;Slide 21 - &amp;quot;Bone Development&amp;quot;&quot;/&gt;&lt;property id=&quot;20307&quot; value=&quot;291&quot;/&gt;&lt;/object&gt;&lt;object type=&quot;3&quot; unique_id=&quot;10025&quot;&gt;&lt;property id=&quot;20148&quot; value=&quot;5&quot;/&gt;&lt;property id=&quot;20300&quot; value=&quot;Slide 22 - &amp;quot;Intramembranous Ossification&amp;quot;&quot;/&gt;&lt;property id=&quot;20307&quot; value=&quot;340&quot;/&gt;&lt;/object&gt;&lt;object type=&quot;3&quot; unique_id=&quot;10026&quot;&gt;&lt;property id=&quot;20148&quot; value=&quot;5&quot;/&gt;&lt;property id=&quot;20300&quot; value=&quot;Slide 23 - &amp;quot;Intramembranous Ossification &amp;quot;&quot;/&gt;&lt;property id=&quot;20307&quot; value=&quot;322&quot;/&gt;&lt;/object&gt;&lt;object type=&quot;3&quot; unique_id=&quot;10027&quot;&gt;&lt;property id=&quot;20148&quot; value=&quot;5&quot;/&gt;&lt;property id=&quot;20300&quot; value=&quot;Slide 24 - &amp;quot;Intramembranous Ossification&amp;quot;&quot;/&gt;&lt;property id=&quot;20307&quot; value=&quot;314&quot;/&gt;&lt;/object&gt;&lt;object type=&quot;3&quot; unique_id=&quot;10028&quot;&gt;&lt;property id=&quot;20148&quot; value=&quot;5&quot;/&gt;&lt;property id=&quot;20300&quot; value=&quot;Slide 25 - &amp;quot;Endochondral Ossification&amp;quot;&quot;/&gt;&lt;property id=&quot;20307&quot; value=&quot;292&quot;/&gt;&lt;/object&gt;&lt;object type=&quot;3&quot; unique_id=&quot;10029&quot;&gt;&lt;property id=&quot;20148&quot; value=&quot;5&quot;/&gt;&lt;property id=&quot;20300&quot; value=&quot;Slide 26 - &amp;quot;Primary Ossification Center and Primary Marrow Cavity&amp;quot;&quot;/&gt;&lt;property id=&quot;20307&quot; value=&quot;327&quot;/&gt;&lt;/object&gt;&lt;object type=&quot;3&quot; unique_id=&quot;10030&quot;&gt;&lt;property id=&quot;20148&quot; value=&quot;5&quot;/&gt;&lt;property id=&quot;20300&quot; value=&quot;Slide 27 - &amp;quot;Endochondral Ossification&amp;quot;&quot;/&gt;&lt;property id=&quot;20307&quot; value=&quot;341&quot;/&gt;&lt;/object&gt;&lt;object type=&quot;3&quot; unique_id=&quot;10031&quot;&gt;&lt;property id=&quot;20148&quot; value=&quot;5&quot;/&gt;&lt;property id=&quot;20300&quot; value=&quot;Slide 28 - &amp;quot;Secondary Ossification Centers and Secondary Marrow Cavities&amp;quot;&quot;/&gt;&lt;property id=&quot;20307&quot; value=&quot;328&quot;/&gt;&lt;/object&gt;&lt;object type=&quot;3&quot; unique_id=&quot;10032&quot;&gt;&lt;property id=&quot;20148&quot; value=&quot;5&quot;/&gt;&lt;property id=&quot;20300&quot; value=&quot;Slide 29 - &amp;quot;Endochondral Ossification&amp;quot;&quot;/&gt;&lt;property id=&quot;20307&quot; value=&quot;342&quot;/&gt;&lt;/object&gt;&lt;object type=&quot;3&quot; unique_id=&quot;10033&quot;&gt;&lt;property id=&quot;20148&quot; value=&quot;5&quot;/&gt;&lt;property id=&quot;20300&quot; value=&quot;Slide 30 - &amp;quot;Stages of Endochondral Ossification&amp;quot;&quot;/&gt;&lt;property id=&quot;20307&quot; value=&quot;326&quot;/&gt;&lt;/object&gt;&lt;object type=&quot;3&quot; unique_id=&quot;10034&quot;&gt;&lt;property id=&quot;20148&quot; value=&quot;5&quot;/&gt;&lt;property id=&quot;20300&quot; value=&quot;Slide 31 - &amp;quot;Cartilaginous Epiphyseal Plates&amp;quot;&quot;/&gt;&lt;property id=&quot;20307&quot; value=&quot;332&quot;/&gt;&lt;/object&gt;&lt;object type=&quot;3&quot; unique_id=&quot;10035&quot;&gt;&lt;property id=&quot;20148&quot; value=&quot;5&quot;/&gt;&lt;property id=&quot;20300&quot; value=&quot;Slide 32 - &amp;quot;Bone Growth and Remodeling&amp;quot;&quot;/&gt;&lt;property id=&quot;20307&quot; value=&quot;334&quot;/&gt;&lt;/object&gt;&lt;object type=&quot;3&quot; unique_id=&quot;10036&quot;&gt;&lt;property id=&quot;20148&quot; value=&quot;5&quot;/&gt;&lt;property id=&quot;20300&quot; value=&quot;Slide 33 - &amp;quot;Histology of Metaphysis&amp;quot;&quot;/&gt;&lt;property id=&quot;20307&quot; value=&quot;293&quot;/&gt;&lt;/object&gt;&lt;object type=&quot;3&quot; unique_id=&quot;10037&quot;&gt;&lt;property id=&quot;20148&quot; value=&quot;5&quot;/&gt;&lt;property id=&quot;20300&quot; value=&quot;Slide 34 - &amp;quot;Zones of the Metaphysis&amp;quot;&quot;/&gt;&lt;property id=&quot;20307&quot; value=&quot;333&quot;/&gt;&lt;/object&gt;&lt;object type=&quot;3&quot; unique_id=&quot;10038&quot;&gt;&lt;property id=&quot;20148&quot; value=&quot;5&quot;/&gt;&lt;property id=&quot;20300&quot; value=&quot;Slide 35 - &amp;quot;Fetal Skeleton at 12 Weeks&amp;quot;&quot;/&gt;&lt;property id=&quot;20307&quot; value=&quot;317&quot;/&gt;&lt;/object&gt;&lt;object type=&quot;3&quot; unique_id=&quot;10039&quot;&gt;&lt;property id=&quot;20148&quot; value=&quot;5&quot;/&gt;&lt;property id=&quot;20300&quot; value=&quot;Slide 36 - &amp;quot;Bone Growth and Remodeling&amp;quot;&quot;/&gt;&lt;property id=&quot;20307&quot; value=&quot;295&quot;/&gt;&lt;/object&gt;&lt;object type=&quot;3&quot; unique_id=&quot;10040&quot;&gt;&lt;property id=&quot;20148&quot; value=&quot;5&quot;/&gt;&lt;property id=&quot;20300&quot; value=&quot;Slide 37&quot;/&gt;&lt;property id=&quot;20307&quot; value=&quot;344&quot;/&gt;&lt;/object&gt;&lt;object type=&quot;3&quot; unique_id=&quot;10041&quot;&gt;&lt;property id=&quot;20148&quot; value=&quot;5&quot;/&gt;&lt;property id=&quot;20300&quot; value=&quot;Slide 38 - &amp;quot;Dwarfism&amp;quot;&quot;/&gt;&lt;property id=&quot;20307&quot; value=&quot;270&quot;/&gt;&lt;/object&gt;&lt;object type=&quot;3&quot; unique_id=&quot;10042&quot;&gt;&lt;property id=&quot;20148&quot; value=&quot;5&quot;/&gt;&lt;property id=&quot;20300&quot; value=&quot;Slide 39 - &amp;quot;Physiology of Osseous Tissue&amp;quot;&quot;/&gt;&lt;property id=&quot;20307&quot; value=&quot;298&quot;/&gt;&lt;/object&gt;&lt;object type=&quot;3&quot; unique_id=&quot;10043&quot;&gt;&lt;property id=&quot;20148&quot; value=&quot;5&quot;/&gt;&lt;property id=&quot;20300&quot; value=&quot;Slide 40 - &amp;quot;Mineral Deposition&amp;quot;&quot;/&gt;&lt;property id=&quot;20307&quot; value=&quot;343&quot;/&gt;&lt;/object&gt;&lt;object type=&quot;3&quot; unique_id=&quot;10044&quot;&gt;&lt;property id=&quot;20148&quot; value=&quot;5&quot;/&gt;&lt;property id=&quot;20300&quot; value=&quot;Slide 41 - &amp;quot;Mineral Resorption&amp;quot;&quot;/&gt;&lt;property id=&quot;20307&quot; value=&quot;299&quot;/&gt;&lt;/object&gt;&lt;object type=&quot;3&quot; unique_id=&quot;10045&quot;&gt;&lt;property id=&quot;20148&quot; value=&quot;5&quot;/&gt;&lt;property id=&quot;20300&quot; value=&quot;Slide 42 - &amp;quot;Calcium Homeostasis&amp;quot;&quot;/&gt;&lt;property id=&quot;20307&quot; value=&quot;310&quot;/&gt;&lt;/object&gt;&lt;object type=&quot;3&quot; unique_id=&quot;10046&quot;&gt;&lt;property id=&quot;20148&quot; value=&quot;5&quot;/&gt;&lt;property id=&quot;20300&quot; value=&quot;Slide 43 - &amp;quot;Carpopedal Spasm&amp;quot;&quot;/&gt;&lt;property id=&quot;20307&quot; value=&quot;271&quot;/&gt;&lt;/object&gt;&lt;object type=&quot;3&quot; unique_id=&quot;10047&quot;&gt;&lt;property id=&quot;20148&quot; value=&quot;5&quot;/&gt;&lt;property id=&quot;20300&quot; value=&quot;Slide 44 - &amp;quot;Ion Imbalances&amp;quot;&quot;/&gt;&lt;property id=&quot;20307&quot; value=&quot;311&quot;/&gt;&lt;/object&gt;&lt;object type=&quot;3&quot; unique_id=&quot;10048&quot;&gt;&lt;property id=&quot;20148&quot; value=&quot;5&quot;/&gt;&lt;property id=&quot;20300&quot; value=&quot;Slide 45 - &amp;quot;Hormonal Control of Calcium&amp;quot;&quot;/&gt;&lt;property id=&quot;20307&quot; value=&quot;312&quot;/&gt;&lt;/object&gt;&lt;object type=&quot;3&quot; unique_id=&quot;10049&quot;&gt;&lt;property id=&quot;20148&quot; value=&quot;5&quot;/&gt;&lt;property id=&quot;20300&quot; value=&quot;Slide 46 - &amp;quot;Calcitriol (Activated Vitamin D)&amp;quot;&quot;/&gt;&lt;property id=&quot;20307&quot; value=&quot;301&quot;/&gt;&lt;/object&gt;&lt;object type=&quot;3&quot; unique_id=&quot;10050&quot;&gt;&lt;property id=&quot;20148&quot; value=&quot;5&quot;/&gt;&lt;property id=&quot;20300&quot; value=&quot;Slide 47 - &amp;quot;Calcitriol Synthesis and Action&amp;quot;&quot;/&gt;&lt;property id=&quot;20307&quot; value=&quot;272&quot;/&gt;&lt;/object&gt;&lt;object type=&quot;3&quot; unique_id=&quot;10051&quot;&gt;&lt;property id=&quot;20148&quot; value=&quot;5&quot;/&gt;&lt;property id=&quot;20300&quot; value=&quot;Slide 48 - &amp;quot;Calcitonin&amp;quot;&quot;/&gt;&lt;property id=&quot;20307&quot; value=&quot;302&quot;/&gt;&lt;/object&gt;&lt;object type=&quot;3&quot; unique_id=&quot;10052&quot;&gt;&lt;property id=&quot;20148&quot; value=&quot;5&quot;/&gt;&lt;property id=&quot;20300&quot; value=&quot;Slide 49 - &amp;quot;Correction for Hypercalcemia&amp;quot;&quot;/&gt;&lt;property id=&quot;20307&quot; value=&quot;329&quot;/&gt;&lt;/object&gt;&lt;object type=&quot;3&quot; unique_id=&quot;10053&quot;&gt;&lt;property id=&quot;20148&quot; value=&quot;5&quot;/&gt;&lt;property id=&quot;20300&quot; value=&quot;Slide 50 - &amp;quot;Parathyroid Hormone&amp;quot;&quot;/&gt;&lt;property id=&quot;20307&quot; value=&quot;303&quot;/&gt;&lt;/object&gt;&lt;object type=&quot;3&quot; unique_id=&quot;10054&quot;&gt;&lt;property id=&quot;20148&quot; value=&quot;5&quot;/&gt;&lt;property id=&quot;20300&quot; value=&quot;Slide 51 - &amp;quot;Correction for Hypocalcemia&amp;quot;&quot;/&gt;&lt;property id=&quot;20307&quot; value=&quot;318&quot;/&gt;&lt;/object&gt;&lt;object type=&quot;3&quot; unique_id=&quot;10055&quot;&gt;&lt;property id=&quot;20148&quot; value=&quot;5&quot;/&gt;&lt;property id=&quot;20300&quot; value=&quot;Slide 52 - &amp;quot;Phosphate Homeostasis&amp;quot;&quot;/&gt;&lt;property id=&quot;20307&quot; value=&quot;335&quot;/&gt;&lt;/object&gt;&lt;object type=&quot;3&quot; unique_id=&quot;10056&quot;&gt;&lt;property id=&quot;20148&quot; value=&quot;5&quot;/&gt;&lt;property id=&quot;20300&quot; value=&quot;Slide 53 - &amp;quot;Other Factors Affecting Bone&amp;quot;&quot;/&gt;&lt;property id=&quot;20307&quot; value=&quot;304&quot;/&gt;&lt;/object&gt;&lt;object type=&quot;3&quot; unique_id=&quot;10057&quot;&gt;&lt;property id=&quot;20148&quot; value=&quot;5&quot;/&gt;&lt;property id=&quot;20300&quot; value=&quot;Slide 54 - &amp;quot;Fractures and Their Repair&amp;quot;&quot;/&gt;&lt;property id=&quot;20307&quot; value=&quot;305&quot;/&gt;&lt;/object&gt;&lt;object type=&quot;3&quot; unique_id=&quot;10058&quot;&gt;&lt;property id=&quot;20148&quot; value=&quot;5&quot;/&gt;&lt;property id=&quot;20300&quot; value=&quot;Slide 55 - &amp;quot;Types of Bone Fractures&amp;quot;&quot;/&gt;&lt;property id=&quot;20307&quot; value=&quot;274&quot;/&gt;&lt;/object&gt;&lt;object type=&quot;3&quot; unique_id=&quot;10059&quot;&gt;&lt;property id=&quot;20148&quot; value=&quot;5&quot;/&gt;&lt;property id=&quot;20300&quot; value=&quot;Slide 56 - &amp;quot;Healing of Fractures &amp;quot;&quot;/&gt;&lt;property id=&quot;20307&quot; value=&quot;306&quot;/&gt;&lt;/object&gt;&lt;object type=&quot;3&quot; unique_id=&quot;10060&quot;&gt;&lt;property id=&quot;20148&quot; value=&quot;5&quot;/&gt;&lt;property id=&quot;20300&quot; value=&quot;Slide 57 - &amp;quot;Healing of Fractures&amp;quot;&quot;/&gt;&lt;property id=&quot;20307&quot; value=&quot;309&quot;/&gt;&lt;/object&gt;&lt;object type=&quot;3&quot; unique_id=&quot;10061&quot;&gt;&lt;property id=&quot;20148&quot; value=&quot;5&quot;/&gt;&lt;property id=&quot;20300&quot; value=&quot;Slide 58 - &amp;quot;Treatment of Fractures&amp;quot;&quot;/&gt;&lt;property id=&quot;20307&quot; value=&quot;307&quot;/&gt;&lt;/object&gt;&lt;object type=&quot;3&quot; unique_id=&quot;10062&quot;&gt;&lt;property id=&quot;20148&quot; value=&quot;5&quot;/&gt;&lt;property id=&quot;20300&quot; value=&quot;Slide 59 - &amp;quot;Fractures and Their Repairs&amp;quot;&quot;/&gt;&lt;property id=&quot;20307&quot; value=&quot;319&quot;/&gt;&lt;/object&gt;&lt;object type=&quot;3&quot; unique_id=&quot;10063&quot;&gt;&lt;property id=&quot;20148&quot; value=&quot;5&quot;/&gt;&lt;property id=&quot;20300&quot; value=&quot;Slide 60 - &amp;quot;Osteoporosis &amp;quot;&quot;/&gt;&lt;property id=&quot;20307&quot; value=&quot;308&quot;/&gt;&lt;/object&gt;&lt;object type=&quot;3&quot; unique_id=&quot;10064&quot;&gt;&lt;property id=&quot;20148&quot; value=&quot;5&quot;/&gt;&lt;property id=&quot;20300&quot; value=&quot;Slide 61 - &amp;quot;Osteoporosis&amp;quot;&quot;/&gt;&lt;property id=&quot;20307&quot; value=&quot;325&quot;/&gt;&lt;/object&gt;&lt;object type=&quot;3&quot; unique_id=&quot;10065&quot;&gt;&lt;property id=&quot;20148&quot; value=&quot;5&quot;/&gt;&lt;property id=&quot;20300&quot; value=&quot;Slide 62 - &amp;quot;Spinal Osteoporosis&amp;quot;&quot;/&gt;&lt;property id=&quot;20307&quot; value=&quot;320&quot;/&gt;&lt;/object&gt;&lt;object type=&quot;3&quot; unique_id=&quot;10066&quot;&gt;&lt;property id=&quot;20148&quot; value=&quot;5&quot;/&gt;&lt;property id=&quot;20300&quot; value=&quot;Slide 63&quot;/&gt;&lt;property id=&quot;20307&quot; value=&quot;345&quot;/&gt;&lt;/object&gt;&lt;object type=&quot;3&quot; unique_id=&quot;59776&quot;&gt;&lt;property id=&quot;20148&quot; value=&quot;5&quot;/&gt;&lt;property id=&quot;20300&quot; value=&quot;Slide 1&quot;/&gt;&lt;property id=&quot;20307&quot; value=&quot;346&quot;/&gt;&lt;/object&gt;&lt;/object&gt;&lt;/object&gt;&lt;/database&gt;"/>
</p:tagLst>
</file>

<file path=ppt/theme/theme1.xml><?xml version="1.0" encoding="utf-8"?>
<a:theme xmlns:a="http://schemas.openxmlformats.org/drawingml/2006/main" name="template_practise_publisher">
  <a:themeElements>
    <a:clrScheme name="template_practise_publish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ractise_publish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practise_publish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template_practise_publisher</Template>
  <TotalTime>3920</TotalTime>
  <Words>5658</Words>
  <Application>Microsoft Office PowerPoint</Application>
  <PresentationFormat>On-screen Show (4:3)</PresentationFormat>
  <Paragraphs>1160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Times New Roman</vt:lpstr>
      <vt:lpstr>Arial Bold</vt:lpstr>
      <vt:lpstr>Symbol</vt:lpstr>
      <vt:lpstr>template_practise_publisher</vt:lpstr>
      <vt:lpstr>Bone Tissue</vt:lpstr>
      <vt:lpstr>Bone as a Tissue</vt:lpstr>
      <vt:lpstr>Functions of the Skeleton</vt:lpstr>
      <vt:lpstr>Bones and Osseous Tissue</vt:lpstr>
      <vt:lpstr>Shapes of Bones</vt:lpstr>
      <vt:lpstr>General Features of Bones</vt:lpstr>
      <vt:lpstr>General Features of Bones</vt:lpstr>
      <vt:lpstr>Structure of a Long Bone</vt:lpstr>
      <vt:lpstr>Structure of a Flat Bone</vt:lpstr>
      <vt:lpstr>Histology of Osseous Tissue</vt:lpstr>
      <vt:lpstr>Histology of Osseous Tissue</vt:lpstr>
      <vt:lpstr>Cells of Osseous Tissue</vt:lpstr>
      <vt:lpstr>The Matrix</vt:lpstr>
      <vt:lpstr>Histology of Compact and Spongy Bone</vt:lpstr>
      <vt:lpstr>Compact Bone</vt:lpstr>
      <vt:lpstr>Blood Vessels of Bone</vt:lpstr>
      <vt:lpstr>Spongy Bone</vt:lpstr>
      <vt:lpstr>Design of Spongy Bone</vt:lpstr>
      <vt:lpstr>Bone Marrow</vt:lpstr>
      <vt:lpstr>Bone Development</vt:lpstr>
      <vt:lpstr>Intramembranous Ossification</vt:lpstr>
      <vt:lpstr>Intramembranous Ossification </vt:lpstr>
      <vt:lpstr>Intramembranous Ossification</vt:lpstr>
      <vt:lpstr>Endochondral Ossification</vt:lpstr>
      <vt:lpstr>Primary Ossification Center and Primary Marrow Cavity</vt:lpstr>
      <vt:lpstr>Endochondral Ossification</vt:lpstr>
      <vt:lpstr>Secondary Ossification Centers and Secondary Marrow Cavities</vt:lpstr>
      <vt:lpstr>Endochondral Ossification</vt:lpstr>
      <vt:lpstr>Stages of Endochondral Ossification</vt:lpstr>
      <vt:lpstr>Cartilaginous Epiphyseal Plates</vt:lpstr>
      <vt:lpstr>Bone Growth and Remodeling</vt:lpstr>
      <vt:lpstr>Histology of Metaphysis</vt:lpstr>
      <vt:lpstr>Zones of the Metaphysis</vt:lpstr>
      <vt:lpstr>Fetal Skeleton at 12 Weeks</vt:lpstr>
      <vt:lpstr>Bone Growth and Remodeling</vt:lpstr>
      <vt:lpstr>Dwarfism</vt:lpstr>
      <vt:lpstr>Physiology of Osseous Tissue</vt:lpstr>
      <vt:lpstr>Mineral Deposition</vt:lpstr>
      <vt:lpstr>Mineral Resorption</vt:lpstr>
      <vt:lpstr>Calcium Homeostasis</vt:lpstr>
      <vt:lpstr>Carpopedal Spasm</vt:lpstr>
      <vt:lpstr>Ion Imbalances</vt:lpstr>
      <vt:lpstr>Hormonal Control of Calcium</vt:lpstr>
      <vt:lpstr>Calcitriol (Activated Vitamin D)</vt:lpstr>
      <vt:lpstr>Calcitriol Synthesis and Action</vt:lpstr>
      <vt:lpstr>Calcitonin</vt:lpstr>
      <vt:lpstr>Correction for Hypercalcemia</vt:lpstr>
      <vt:lpstr>Parathyroid Hormone</vt:lpstr>
      <vt:lpstr>Correction for Hypocalcemia</vt:lpstr>
      <vt:lpstr>Phosphate Homeostasis</vt:lpstr>
      <vt:lpstr>Other Factors Affecting Bone</vt:lpstr>
      <vt:lpstr>Fractures and Their Repair</vt:lpstr>
      <vt:lpstr>Types of Bone Fractures</vt:lpstr>
      <vt:lpstr>Healing of Fractures </vt:lpstr>
      <vt:lpstr>Healing of Fractures</vt:lpstr>
      <vt:lpstr>Treatment of Fractures</vt:lpstr>
      <vt:lpstr>Fractures and Their Repairs</vt:lpstr>
      <vt:lpstr>Osteoporosis </vt:lpstr>
      <vt:lpstr>Osteoporosis</vt:lpstr>
      <vt:lpstr>Spinal Osteoporosis</vt:lpstr>
    </vt:vector>
  </TitlesOfParts>
  <Company>Broward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IT SPD</dc:creator>
  <cp:lastModifiedBy>East China School District</cp:lastModifiedBy>
  <cp:revision>254</cp:revision>
  <dcterms:created xsi:type="dcterms:W3CDTF">1999-12-06T19:20:56Z</dcterms:created>
  <dcterms:modified xsi:type="dcterms:W3CDTF">2017-05-31T12:06:24Z</dcterms:modified>
</cp:coreProperties>
</file>