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88"/>
  </p:notesMasterIdLst>
  <p:sldIdLst>
    <p:sldId id="294" r:id="rId2"/>
    <p:sldId id="295" r:id="rId3"/>
    <p:sldId id="256" r:id="rId4"/>
    <p:sldId id="346" r:id="rId5"/>
    <p:sldId id="385" r:id="rId6"/>
    <p:sldId id="383" r:id="rId7"/>
    <p:sldId id="355" r:id="rId8"/>
    <p:sldId id="375" r:id="rId9"/>
    <p:sldId id="388" r:id="rId10"/>
    <p:sldId id="262" r:id="rId11"/>
    <p:sldId id="348" r:id="rId12"/>
    <p:sldId id="264" r:id="rId13"/>
    <p:sldId id="349" r:id="rId14"/>
    <p:sldId id="298" r:id="rId15"/>
    <p:sldId id="299" r:id="rId16"/>
    <p:sldId id="389" r:id="rId17"/>
    <p:sldId id="376" r:id="rId18"/>
    <p:sldId id="265" r:id="rId19"/>
    <p:sldId id="300" r:id="rId20"/>
    <p:sldId id="390" r:id="rId21"/>
    <p:sldId id="391" r:id="rId22"/>
    <p:sldId id="366" r:id="rId23"/>
    <p:sldId id="259" r:id="rId24"/>
    <p:sldId id="357" r:id="rId25"/>
    <p:sldId id="272" r:id="rId26"/>
    <p:sldId id="350" r:id="rId27"/>
    <p:sldId id="306" r:id="rId28"/>
    <p:sldId id="367" r:id="rId29"/>
    <p:sldId id="377" r:id="rId30"/>
    <p:sldId id="378" r:id="rId31"/>
    <p:sldId id="276" r:id="rId32"/>
    <p:sldId id="275" r:id="rId33"/>
    <p:sldId id="274" r:id="rId34"/>
    <p:sldId id="358" r:id="rId35"/>
    <p:sldId id="392" r:id="rId36"/>
    <p:sldId id="308" r:id="rId37"/>
    <p:sldId id="278" r:id="rId38"/>
    <p:sldId id="393" r:id="rId39"/>
    <p:sldId id="310" r:id="rId40"/>
    <p:sldId id="394" r:id="rId41"/>
    <p:sldId id="311" r:id="rId42"/>
    <p:sldId id="279" r:id="rId43"/>
    <p:sldId id="280" r:id="rId44"/>
    <p:sldId id="312" r:id="rId45"/>
    <p:sldId id="313" r:id="rId46"/>
    <p:sldId id="395" r:id="rId47"/>
    <p:sldId id="283" r:id="rId48"/>
    <p:sldId id="379" r:id="rId49"/>
    <p:sldId id="285" r:id="rId50"/>
    <p:sldId id="314" r:id="rId51"/>
    <p:sldId id="362" r:id="rId52"/>
    <p:sldId id="326" r:id="rId53"/>
    <p:sldId id="396" r:id="rId54"/>
    <p:sldId id="287" r:id="rId55"/>
    <p:sldId id="315" r:id="rId56"/>
    <p:sldId id="316" r:id="rId57"/>
    <p:sldId id="317" r:id="rId58"/>
    <p:sldId id="318" r:id="rId59"/>
    <p:sldId id="352" r:id="rId60"/>
    <p:sldId id="321" r:id="rId61"/>
    <p:sldId id="398" r:id="rId62"/>
    <p:sldId id="399" r:id="rId63"/>
    <p:sldId id="290" r:id="rId64"/>
    <p:sldId id="322" r:id="rId65"/>
    <p:sldId id="292" r:id="rId66"/>
    <p:sldId id="293" r:id="rId67"/>
    <p:sldId id="324" r:id="rId68"/>
    <p:sldId id="327" r:id="rId69"/>
    <p:sldId id="382" r:id="rId70"/>
    <p:sldId id="400" r:id="rId71"/>
    <p:sldId id="341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2" r:id="rId86"/>
    <p:sldId id="381" r:id="rId87"/>
  </p:sldIdLst>
  <p:sldSz cx="9144000" cy="6858000" type="screen4x3"/>
  <p:notesSz cx="6858000" cy="9144000"/>
  <p:custDataLst>
    <p:tags r:id="rId8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FC21"/>
    <a:srgbClr val="B3F6A8"/>
    <a:srgbClr val="EBF1F1"/>
    <a:srgbClr val="FF0000"/>
    <a:srgbClr val="FFFDF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117" autoAdjust="0"/>
    <p:restoredTop sz="92532" autoAdjust="0"/>
  </p:normalViewPr>
  <p:slideViewPr>
    <p:cSldViewPr snapToGrid="0">
      <p:cViewPr varScale="1">
        <p:scale>
          <a:sx n="66" d="100"/>
          <a:sy n="66" d="100"/>
        </p:scale>
        <p:origin x="-40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7" d="100"/>
        <a:sy n="77" d="100"/>
      </p:scale>
      <p:origin x="0" y="1398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5.xml"/><Relationship Id="rId7" Type="http://schemas.openxmlformats.org/officeDocument/2006/relationships/slide" Target="slides/slide81.xml"/><Relationship Id="rId2" Type="http://schemas.openxmlformats.org/officeDocument/2006/relationships/slide" Target="slides/slide4.xml"/><Relationship Id="rId1" Type="http://schemas.openxmlformats.org/officeDocument/2006/relationships/slide" Target="slides/slide3.xml"/><Relationship Id="rId6" Type="http://schemas.openxmlformats.org/officeDocument/2006/relationships/slide" Target="slides/slide76.xml"/><Relationship Id="rId5" Type="http://schemas.openxmlformats.org/officeDocument/2006/relationships/slide" Target="slides/slide58.xml"/><Relationship Id="rId4" Type="http://schemas.openxmlformats.org/officeDocument/2006/relationships/slide" Target="slides/slide2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76E8160-0CF8-4BF0-9CFF-1213C94BC0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665A1C-3F93-4139-A4CF-5B28F6FFAEF4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DC7A46-16E5-4A1E-B1DF-F975CCF12CAF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7C71CB-E6CE-42BB-8BF0-CAD0453E6655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A549B2-C116-4A6E-8C69-781EE2A06E7C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3B9095-665A-40B5-99A4-DBBAABF93951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606EFB-C0D2-4670-894E-C2FB356E2ED6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ED3E41-9BF2-426B-888D-95F0B75A5D5C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0C3FF9-CFA0-43B9-9533-DB0D5A97ED1B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FE2B7D-1D72-4611-AA23-24189D55A397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A93FB2-0F96-4D97-86F1-2CCF8FB1D636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6F6147-31F7-4273-948D-6DDC437FEBDD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F482D2-4365-4EAC-87BF-D00F0E38D6DC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B39D78-21AA-4B77-9AE1-11AFB92E96F8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14FD34-9AD7-44FD-9CA6-C11CA6AB2434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02FABB-86FF-48AA-BDB9-9B2AEF44D794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69AC4F-71AE-41F4-8A92-34E970F7B0D1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315E9C-A16D-4210-9D9F-6CD77F1E5A58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4102A9-51A0-430A-B58A-5E551F2193D5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CAFA15-F915-41CA-9E85-913BA8CC61B5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95B0F3-972F-4E4C-AAD6-CA5FAB746B24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C495E1-37D3-40E4-84CF-918543B1BBFC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A2E4F4-1062-412C-B247-8F4F582E267F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792207-5D8B-4588-85B3-66DECE198875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8B91D8-4C2E-41A2-8610-444ABC1E37A6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FC1B18-7D52-4B47-8D5A-16D6E332E8BE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71C863-2FBB-44EA-8AEF-38478A54070F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D9E799-4B7A-4313-AA37-7426347E3861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97D38D-5D68-4107-9D38-E4C2D5B1C780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F26251-FABE-4A3E-BB9C-75A0920144AF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AC452B-3A50-485C-99AE-C1669DF9ACF1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D38FE2-F329-4FE6-9D19-489925492F42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67AFC1-61A2-42D0-8DD9-454A6BBD64AF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0C1E1E-9334-415C-9C03-249300894356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03C2E1-78DF-4EBC-80C0-4B4978AEA882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6F5F58-2B22-4165-85FA-E718A36A3C9B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DF9423-2008-4322-83B9-8EADB2900F61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A25120-39E2-4F4A-9A26-B9F6D48FF386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C8431A-D751-4D92-8BF8-6D44887B159A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43DDA8-3F5D-47BB-A91A-93E879E2B408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905125-1D46-4C3D-A475-36A1E100EA14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697563-B86C-4388-9B41-A3FF823CC44B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92BF88-A977-4927-9DD7-CAE663A8C9CC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A16A1A-8347-4747-A524-8D7BADAC6A91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A6ADCD-745C-4073-92EF-96C38275B8E9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A3A735-B6BA-472B-82C9-161F03873684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21D812-FEAB-498B-A283-2C066F41FF7A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47D0CF-A993-473E-ACAF-6399876B2231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0B46E2-46BF-4295-AECA-05393FDE02AA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1FC56E-633A-4CCE-A923-D66BAE1C121D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40B5D0-6AC8-4017-BB1B-3057E5B50614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0EBA1B-B789-4B15-B8D8-FA882EA48D34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1AD1BA-F51C-463F-8ECE-FD224ACFFC71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20F877-998C-4566-9503-03A0077A8F38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348696-2A7A-4A06-9257-799F944977DC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5EAFB6-D2AB-4259-B543-EC2D32E62344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C70815-F847-4A0B-B093-F83C10DE6B86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3A874-28F1-4570-BA8A-A6B46CB35A51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4D1BF0-8EFE-4CF9-AA0F-10E6BA3F4C7E}" type="slidenum">
              <a:rPr lang="en-US" smtClean="0"/>
              <a:pPr/>
              <a:t>68</a:t>
            </a:fld>
            <a:endParaRPr lang="en-US" smtClean="0"/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85E19C-4146-4B5C-83A0-9B853A40A99E}" type="slidenum">
              <a:rPr lang="en-US" smtClean="0"/>
              <a:pPr/>
              <a:t>70</a:t>
            </a:fld>
            <a:endParaRPr lang="en-US" smtClean="0"/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AA4B8D-2593-4223-81A3-7398EAFDA466}" type="slidenum">
              <a:rPr lang="en-US" smtClean="0"/>
              <a:pPr/>
              <a:t>71</a:t>
            </a:fld>
            <a:endParaRPr lang="en-US" smtClean="0"/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2BD123-8621-43D5-9B4D-99A6C7C746DB}" type="slidenum">
              <a:rPr lang="en-US" smtClean="0"/>
              <a:pPr/>
              <a:t>72</a:t>
            </a:fld>
            <a:endParaRPr lang="en-US" smtClean="0"/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C47443-2A1B-4125-8B73-A7A50C6E7282}" type="slidenum">
              <a:rPr lang="en-US" smtClean="0"/>
              <a:pPr/>
              <a:t>73</a:t>
            </a:fld>
            <a:endParaRPr lang="en-US" smtClean="0"/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8E9B71-E5F6-424E-AA93-107860C26584}" type="slidenum">
              <a:rPr lang="en-US" smtClean="0"/>
              <a:pPr/>
              <a:t>74</a:t>
            </a:fld>
            <a:endParaRPr lang="en-US" smtClean="0"/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F6AB26-0CEC-4546-B14E-A6F439A80E4C}" type="slidenum">
              <a:rPr lang="en-US" smtClean="0"/>
              <a:pPr/>
              <a:t>75</a:t>
            </a:fld>
            <a:endParaRPr lang="en-US" smtClean="0"/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50F542-25F8-481A-94AF-13A53F80EBA1}" type="slidenum">
              <a:rPr lang="en-US" smtClean="0"/>
              <a:pPr/>
              <a:t>76</a:t>
            </a:fld>
            <a:endParaRPr lang="en-US" smtClean="0"/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513394-1728-4C24-954F-BE7708C49965}" type="slidenum">
              <a:rPr lang="en-US" smtClean="0"/>
              <a:pPr/>
              <a:t>77</a:t>
            </a:fld>
            <a:endParaRPr lang="en-US" smtClean="0"/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C2B9A9-357C-408F-9630-D8059E713A1C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CC8B13-6D7F-46CD-B86B-11C4FF1115ED}" type="slidenum">
              <a:rPr lang="en-US" smtClean="0"/>
              <a:pPr/>
              <a:t>78</a:t>
            </a:fld>
            <a:endParaRPr lang="en-US" smtClean="0"/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F75738-D051-4AF6-B4FF-9947E6AF703C}" type="slidenum">
              <a:rPr lang="en-US" smtClean="0"/>
              <a:pPr/>
              <a:t>79</a:t>
            </a:fld>
            <a:endParaRPr lang="en-US" smtClean="0"/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7352E7-53DE-4A9F-9338-12F6EBA13EE6}" type="slidenum">
              <a:rPr lang="en-US" smtClean="0"/>
              <a:pPr/>
              <a:t>80</a:t>
            </a:fld>
            <a:endParaRPr lang="en-US" smtClean="0"/>
          </a:p>
        </p:txBody>
      </p:sp>
      <p:sp>
        <p:nvSpPr>
          <p:cNvPr id="203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D0EFC7-8AAE-43C6-9E6C-D589852C7894}" type="slidenum">
              <a:rPr lang="en-US" smtClean="0"/>
              <a:pPr/>
              <a:t>81</a:t>
            </a:fld>
            <a:endParaRPr lang="en-US" smtClean="0"/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7A0BC1-F2CE-4C3F-9A98-BD71C7DBA343}" type="slidenum">
              <a:rPr lang="en-US" smtClean="0"/>
              <a:pPr/>
              <a:t>82</a:t>
            </a:fld>
            <a:endParaRPr lang="en-US" smtClean="0"/>
          </a:p>
        </p:txBody>
      </p:sp>
      <p:sp>
        <p:nvSpPr>
          <p:cNvPr id="205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9180A2-E561-4394-98EE-159685A44AFA}" type="slidenum">
              <a:rPr lang="en-US" smtClean="0"/>
              <a:pPr/>
              <a:t>83</a:t>
            </a:fld>
            <a:endParaRPr lang="en-US" smtClean="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855BD8-839A-4D31-869A-7D9C71CFBDC5}" type="slidenum">
              <a:rPr lang="en-US" smtClean="0"/>
              <a:pPr/>
              <a:t>84</a:t>
            </a:fld>
            <a:endParaRPr lang="en-US" smtClean="0"/>
          </a:p>
        </p:txBody>
      </p:sp>
      <p:sp>
        <p:nvSpPr>
          <p:cNvPr id="207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29CFB7-D7E8-456A-8F0C-AE1C5920E55E}" type="slidenum">
              <a:rPr lang="en-US" smtClean="0"/>
              <a:pPr/>
              <a:t>85</a:t>
            </a:fld>
            <a:endParaRPr lang="en-US" smtClean="0"/>
          </a:p>
        </p:txBody>
      </p:sp>
      <p:sp>
        <p:nvSpPr>
          <p:cNvPr id="208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113593-0F36-4D66-9D5A-3725F9A623A0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827278-6268-4A2B-AC4E-AFB94439004A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838200" y="6400800"/>
            <a:ext cx="72390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838200" y="6400800"/>
            <a:ext cx="72390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229600" y="6477000"/>
            <a:ext cx="8382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14-</a:t>
            </a:r>
            <a:fld id="{CFD41387-795A-4F25-8376-B0E2A6AC2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22860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74638"/>
            <a:ext cx="6705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838200" y="6400800"/>
            <a:ext cx="72390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229600" y="6477000"/>
            <a:ext cx="8382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14-</a:t>
            </a:r>
            <a:fld id="{7DC76989-6A14-467E-8E87-FAD1B4A7C3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600200"/>
            <a:ext cx="441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724400" y="1600200"/>
            <a:ext cx="441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838200" y="6400800"/>
            <a:ext cx="72390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229600" y="6477000"/>
            <a:ext cx="8382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14-</a:t>
            </a:r>
            <a:fld id="{8D1BBD2A-0E45-4FC6-BEE6-8D76C99DD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600200"/>
            <a:ext cx="441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441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838200" y="6400800"/>
            <a:ext cx="72390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229600" y="6477000"/>
            <a:ext cx="8382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14-</a:t>
            </a:r>
            <a:fld id="{07D72295-1F1D-45AC-A325-4F204A8D83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8991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938588"/>
            <a:ext cx="8991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838200" y="6400800"/>
            <a:ext cx="72390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229600" y="6477000"/>
            <a:ext cx="8382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14-</a:t>
            </a:r>
            <a:fld id="{F2141085-2F7B-4C7A-A353-0B7380C4EE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41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4400" y="1600200"/>
            <a:ext cx="441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838200" y="6400800"/>
            <a:ext cx="72390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229600" y="6477000"/>
            <a:ext cx="8382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14-</a:t>
            </a:r>
            <a:fld id="{0D3404E1-AAD4-4247-80F3-B05227A315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41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441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838200" y="6400800"/>
            <a:ext cx="72390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229600" y="6477000"/>
            <a:ext cx="8382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14-</a:t>
            </a:r>
            <a:fld id="{8CEA134E-0196-447F-BE42-BE8610D433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838200" y="6400800"/>
            <a:ext cx="72390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229600" y="6477000"/>
            <a:ext cx="8382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14-</a:t>
            </a:r>
            <a:fld id="{D62D0A5D-AF05-4CFE-A112-4D5473D235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838200" y="6400800"/>
            <a:ext cx="72390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229600" y="6477000"/>
            <a:ext cx="8382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14-</a:t>
            </a:r>
            <a:fld id="{FB83217F-4DDC-409B-A57F-07D9B62401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600200"/>
            <a:ext cx="8991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-14288" y="80963"/>
            <a:ext cx="9144001" cy="762000"/>
          </a:xfrm>
        </p:spPr>
        <p:txBody>
          <a:bodyPr>
            <a:spAutoFit/>
          </a:bodyPr>
          <a:lstStyle/>
          <a:p>
            <a:pPr eaLnBrk="1" hangingPunct="1"/>
            <a:r>
              <a:rPr lang="en-US" smtClean="0"/>
              <a:t>Central Nervous System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850" y="944563"/>
            <a:ext cx="4121150" cy="5105400"/>
          </a:xfrm>
        </p:spPr>
        <p:txBody>
          <a:bodyPr/>
          <a:lstStyle/>
          <a:p>
            <a:pPr eaLnBrk="1" hangingPunct="1"/>
            <a:r>
              <a:rPr lang="en-US" sz="2800" b="0" smtClean="0"/>
              <a:t>overview of the brain</a:t>
            </a:r>
          </a:p>
          <a:p>
            <a:pPr eaLnBrk="1" hangingPunct="1"/>
            <a:endParaRPr lang="en-US" sz="800" b="0" smtClean="0"/>
          </a:p>
          <a:p>
            <a:pPr eaLnBrk="1" hangingPunct="1"/>
            <a:r>
              <a:rPr lang="en-US" sz="2800" b="0" smtClean="0"/>
              <a:t>meninges, ventricles, </a:t>
            </a:r>
            <a:br>
              <a:rPr lang="en-US" sz="2800" b="0" smtClean="0"/>
            </a:br>
            <a:r>
              <a:rPr lang="en-US" sz="2800" b="0" smtClean="0"/>
              <a:t>cerebrospinal fluid and </a:t>
            </a:r>
            <a:br>
              <a:rPr lang="en-US" sz="2800" b="0" smtClean="0"/>
            </a:br>
            <a:r>
              <a:rPr lang="en-US" sz="2800" b="0" smtClean="0"/>
              <a:t>blood supply</a:t>
            </a:r>
          </a:p>
          <a:p>
            <a:pPr eaLnBrk="1" hangingPunct="1"/>
            <a:endParaRPr lang="en-US" sz="800" b="0" smtClean="0"/>
          </a:p>
          <a:p>
            <a:pPr eaLnBrk="1" hangingPunct="1"/>
            <a:r>
              <a:rPr lang="en-US" sz="2800" b="0" smtClean="0"/>
              <a:t>hindbrain and midbrain</a:t>
            </a:r>
          </a:p>
          <a:p>
            <a:pPr eaLnBrk="1" hangingPunct="1"/>
            <a:endParaRPr lang="en-US" sz="800" b="0" smtClean="0"/>
          </a:p>
          <a:p>
            <a:pPr eaLnBrk="1" hangingPunct="1"/>
            <a:r>
              <a:rPr lang="en-US" sz="2800" b="0" smtClean="0"/>
              <a:t>forebrain</a:t>
            </a:r>
          </a:p>
          <a:p>
            <a:pPr eaLnBrk="1" hangingPunct="1"/>
            <a:endParaRPr lang="en-US" sz="800" b="0" smtClean="0"/>
          </a:p>
          <a:p>
            <a:pPr eaLnBrk="1" hangingPunct="1"/>
            <a:r>
              <a:rPr lang="en-US" sz="2800" b="0" smtClean="0"/>
              <a:t>integrative functions</a:t>
            </a:r>
          </a:p>
          <a:p>
            <a:pPr eaLnBrk="1" hangingPunct="1"/>
            <a:endParaRPr lang="en-US" sz="800" b="0" smtClean="0"/>
          </a:p>
          <a:p>
            <a:pPr eaLnBrk="1" hangingPunct="1"/>
            <a:r>
              <a:rPr lang="en-US" sz="2800" b="0" smtClean="0"/>
              <a:t>the cranial nerves</a:t>
            </a:r>
          </a:p>
        </p:txBody>
      </p:sp>
      <p:sp>
        <p:nvSpPr>
          <p:cNvPr id="4" name="TextBox 24"/>
          <p:cNvSpPr txBox="1">
            <a:spLocks noChangeArrowheads="1"/>
          </p:cNvSpPr>
          <p:nvPr/>
        </p:nvSpPr>
        <p:spPr bwMode="auto">
          <a:xfrm>
            <a:off x="4554538" y="1049338"/>
            <a:ext cx="44958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dirty="0">
                <a:latin typeface="+mj-lt"/>
                <a:cs typeface="Arial" pitchFamily="34" charset="2"/>
              </a:rPr>
              <a:t>Copyright © The McGraw-Hill Companies, Inc. Permission required for reproduction or display.</a:t>
            </a:r>
          </a:p>
        </p:txBody>
      </p:sp>
      <p:pic>
        <p:nvPicPr>
          <p:cNvPr id="3082" name="Picture 4" descr="sal25693_14_01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38" y="1655763"/>
            <a:ext cx="3290887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3" name="Freeform 5"/>
          <p:cNvSpPr>
            <a:spLocks/>
          </p:cNvSpPr>
          <p:nvPr/>
        </p:nvSpPr>
        <p:spPr bwMode="auto">
          <a:xfrm>
            <a:off x="6851650" y="1374775"/>
            <a:ext cx="263525" cy="381000"/>
          </a:xfrm>
          <a:custGeom>
            <a:avLst/>
            <a:gdLst>
              <a:gd name="T0" fmla="*/ 0 w 166"/>
              <a:gd name="T1" fmla="*/ 604837545 h 240"/>
              <a:gd name="T2" fmla="*/ 0 w 166"/>
              <a:gd name="T3" fmla="*/ 0 h 240"/>
              <a:gd name="T4" fmla="*/ 418345982 w 166"/>
              <a:gd name="T5" fmla="*/ 0 h 240"/>
              <a:gd name="T6" fmla="*/ 0 60000 65536"/>
              <a:gd name="T7" fmla="*/ 0 60000 65536"/>
              <a:gd name="T8" fmla="*/ 0 60000 65536"/>
              <a:gd name="T9" fmla="*/ 0 w 166"/>
              <a:gd name="T10" fmla="*/ 0 h 240"/>
              <a:gd name="T11" fmla="*/ 166 w 166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6" h="240">
                <a:moveTo>
                  <a:pt x="0" y="240"/>
                </a:moveTo>
                <a:lnTo>
                  <a:pt x="0" y="0"/>
                </a:lnTo>
                <a:lnTo>
                  <a:pt x="166" y="0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084" name="Freeform 6"/>
          <p:cNvSpPr>
            <a:spLocks/>
          </p:cNvSpPr>
          <p:nvPr/>
        </p:nvSpPr>
        <p:spPr bwMode="auto">
          <a:xfrm>
            <a:off x="7781925" y="1374775"/>
            <a:ext cx="249238" cy="395288"/>
          </a:xfrm>
          <a:custGeom>
            <a:avLst/>
            <a:gdLst>
              <a:gd name="T0" fmla="*/ 0 w 157"/>
              <a:gd name="T1" fmla="*/ 0 h 249"/>
              <a:gd name="T2" fmla="*/ 395666064 w 157"/>
              <a:gd name="T3" fmla="*/ 0 h 249"/>
              <a:gd name="T4" fmla="*/ 395666064 w 157"/>
              <a:gd name="T5" fmla="*/ 627517363 h 249"/>
              <a:gd name="T6" fmla="*/ 0 60000 65536"/>
              <a:gd name="T7" fmla="*/ 0 60000 65536"/>
              <a:gd name="T8" fmla="*/ 0 60000 65536"/>
              <a:gd name="T9" fmla="*/ 0 w 157"/>
              <a:gd name="T10" fmla="*/ 0 h 249"/>
              <a:gd name="T11" fmla="*/ 157 w 157"/>
              <a:gd name="T12" fmla="*/ 249 h 2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249">
                <a:moveTo>
                  <a:pt x="0" y="0"/>
                </a:moveTo>
                <a:lnTo>
                  <a:pt x="157" y="0"/>
                </a:lnTo>
                <a:lnTo>
                  <a:pt x="157" y="249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085" name="Rectangle 7"/>
          <p:cNvSpPr>
            <a:spLocks noChangeArrowheads="1"/>
          </p:cNvSpPr>
          <p:nvPr/>
        </p:nvSpPr>
        <p:spPr bwMode="auto">
          <a:xfrm>
            <a:off x="4549775" y="2801938"/>
            <a:ext cx="94932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</a:rPr>
              <a:t>Frontal lobe</a:t>
            </a:r>
            <a:endParaRPr lang="en-US" sz="2400" b="1"/>
          </a:p>
        </p:txBody>
      </p:sp>
      <p:sp>
        <p:nvSpPr>
          <p:cNvPr id="3086" name="Rectangle 8"/>
          <p:cNvSpPr>
            <a:spLocks noChangeArrowheads="1"/>
          </p:cNvSpPr>
          <p:nvPr/>
        </p:nvSpPr>
        <p:spPr bwMode="auto">
          <a:xfrm>
            <a:off x="4549775" y="5241925"/>
            <a:ext cx="10874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</a:rPr>
              <a:t>Occipital lobe</a:t>
            </a:r>
            <a:endParaRPr lang="en-US" sz="2400" b="1"/>
          </a:p>
        </p:txBody>
      </p:sp>
      <p:sp>
        <p:nvSpPr>
          <p:cNvPr id="3087" name="Rectangle 9"/>
          <p:cNvSpPr>
            <a:spLocks noChangeArrowheads="1"/>
          </p:cNvSpPr>
          <p:nvPr/>
        </p:nvSpPr>
        <p:spPr bwMode="auto">
          <a:xfrm>
            <a:off x="4549775" y="3652838"/>
            <a:ext cx="114141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</a:rPr>
              <a:t>Central sulcus</a:t>
            </a:r>
            <a:endParaRPr lang="en-US" sz="2400" b="1"/>
          </a:p>
        </p:txBody>
      </p:sp>
      <p:sp>
        <p:nvSpPr>
          <p:cNvPr id="3088" name="Line 10"/>
          <p:cNvSpPr>
            <a:spLocks noChangeShapeType="1"/>
          </p:cNvSpPr>
          <p:nvPr/>
        </p:nvSpPr>
        <p:spPr bwMode="auto">
          <a:xfrm>
            <a:off x="5732463" y="3762375"/>
            <a:ext cx="681037" cy="1588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9" name="Line 11"/>
          <p:cNvSpPr>
            <a:spLocks noChangeShapeType="1"/>
          </p:cNvSpPr>
          <p:nvPr/>
        </p:nvSpPr>
        <p:spPr bwMode="auto">
          <a:xfrm>
            <a:off x="5554663" y="2914650"/>
            <a:ext cx="1336675" cy="1588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0" name="Rectangle 12"/>
          <p:cNvSpPr>
            <a:spLocks noChangeArrowheads="1"/>
          </p:cNvSpPr>
          <p:nvPr/>
        </p:nvSpPr>
        <p:spPr bwMode="auto">
          <a:xfrm>
            <a:off x="6684963" y="5808663"/>
            <a:ext cx="1585912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</a:rPr>
              <a:t>Longitudinal fissure</a:t>
            </a:r>
            <a:endParaRPr lang="en-US" sz="2400" b="1"/>
          </a:p>
        </p:txBody>
      </p:sp>
      <p:sp>
        <p:nvSpPr>
          <p:cNvPr id="3091" name="Rectangle 13"/>
          <p:cNvSpPr>
            <a:spLocks noChangeArrowheads="1"/>
          </p:cNvSpPr>
          <p:nvPr/>
        </p:nvSpPr>
        <p:spPr bwMode="auto">
          <a:xfrm>
            <a:off x="4549775" y="4476750"/>
            <a:ext cx="98425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</a:rPr>
              <a:t>Parietal lobe</a:t>
            </a:r>
            <a:endParaRPr lang="en-US" sz="2400" b="1"/>
          </a:p>
        </p:txBody>
      </p:sp>
      <p:sp>
        <p:nvSpPr>
          <p:cNvPr id="3092" name="Line 14"/>
          <p:cNvSpPr>
            <a:spLocks noChangeShapeType="1"/>
          </p:cNvSpPr>
          <p:nvPr/>
        </p:nvSpPr>
        <p:spPr bwMode="auto">
          <a:xfrm>
            <a:off x="5605463" y="4586288"/>
            <a:ext cx="1285875" cy="1587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3" name="Line 15"/>
          <p:cNvSpPr>
            <a:spLocks noChangeShapeType="1"/>
          </p:cNvSpPr>
          <p:nvPr/>
        </p:nvSpPr>
        <p:spPr bwMode="auto">
          <a:xfrm>
            <a:off x="5692775" y="5354638"/>
            <a:ext cx="1198563" cy="1587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4" name="Rectangle 16"/>
          <p:cNvSpPr>
            <a:spLocks noChangeArrowheads="1"/>
          </p:cNvSpPr>
          <p:nvPr/>
        </p:nvSpPr>
        <p:spPr bwMode="auto">
          <a:xfrm>
            <a:off x="6777038" y="6143625"/>
            <a:ext cx="13335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</a:rPr>
              <a:t>(a) Superior view</a:t>
            </a:r>
            <a:endParaRPr lang="en-US" sz="2400" b="1"/>
          </a:p>
        </p:txBody>
      </p:sp>
      <p:sp>
        <p:nvSpPr>
          <p:cNvPr id="3095" name="Line 17"/>
          <p:cNvSpPr>
            <a:spLocks noChangeShapeType="1"/>
          </p:cNvSpPr>
          <p:nvPr/>
        </p:nvSpPr>
        <p:spPr bwMode="auto">
          <a:xfrm flipV="1">
            <a:off x="7491413" y="5424488"/>
            <a:ext cx="1587" cy="382587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6" name="Freeform 18"/>
          <p:cNvSpPr>
            <a:spLocks/>
          </p:cNvSpPr>
          <p:nvPr/>
        </p:nvSpPr>
        <p:spPr bwMode="auto">
          <a:xfrm>
            <a:off x="6891338" y="1760538"/>
            <a:ext cx="122237" cy="2312987"/>
          </a:xfrm>
          <a:custGeom>
            <a:avLst/>
            <a:gdLst>
              <a:gd name="T0" fmla="*/ 194050416 w 77"/>
              <a:gd name="T1" fmla="*/ 2147483647 h 1457"/>
              <a:gd name="T2" fmla="*/ 0 w 77"/>
              <a:gd name="T3" fmla="*/ 2147483647 h 1457"/>
              <a:gd name="T4" fmla="*/ 0 w 77"/>
              <a:gd name="T5" fmla="*/ 0 h 1457"/>
              <a:gd name="T6" fmla="*/ 194050416 w 77"/>
              <a:gd name="T7" fmla="*/ 0 h 1457"/>
              <a:gd name="T8" fmla="*/ 0 60000 65536"/>
              <a:gd name="T9" fmla="*/ 0 60000 65536"/>
              <a:gd name="T10" fmla="*/ 0 60000 65536"/>
              <a:gd name="T11" fmla="*/ 0 60000 65536"/>
              <a:gd name="T12" fmla="*/ 0 w 77"/>
              <a:gd name="T13" fmla="*/ 0 h 1457"/>
              <a:gd name="T14" fmla="*/ 77 w 77"/>
              <a:gd name="T15" fmla="*/ 1457 h 14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7" h="1457">
                <a:moveTo>
                  <a:pt x="77" y="1457"/>
                </a:moveTo>
                <a:lnTo>
                  <a:pt x="0" y="1457"/>
                </a:lnTo>
                <a:lnTo>
                  <a:pt x="0" y="0"/>
                </a:lnTo>
                <a:lnTo>
                  <a:pt x="77" y="0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097" name="Freeform 19"/>
          <p:cNvSpPr>
            <a:spLocks/>
          </p:cNvSpPr>
          <p:nvPr/>
        </p:nvSpPr>
        <p:spPr bwMode="auto">
          <a:xfrm>
            <a:off x="6891338" y="4119563"/>
            <a:ext cx="122237" cy="930275"/>
          </a:xfrm>
          <a:custGeom>
            <a:avLst/>
            <a:gdLst>
              <a:gd name="T0" fmla="*/ 194050416 w 77"/>
              <a:gd name="T1" fmla="*/ 1476811344 h 586"/>
              <a:gd name="T2" fmla="*/ 0 w 77"/>
              <a:gd name="T3" fmla="*/ 1476811344 h 586"/>
              <a:gd name="T4" fmla="*/ 0 w 77"/>
              <a:gd name="T5" fmla="*/ 0 h 586"/>
              <a:gd name="T6" fmla="*/ 194050416 w 77"/>
              <a:gd name="T7" fmla="*/ 0 h 586"/>
              <a:gd name="T8" fmla="*/ 0 60000 65536"/>
              <a:gd name="T9" fmla="*/ 0 60000 65536"/>
              <a:gd name="T10" fmla="*/ 0 60000 65536"/>
              <a:gd name="T11" fmla="*/ 0 60000 65536"/>
              <a:gd name="T12" fmla="*/ 0 w 77"/>
              <a:gd name="T13" fmla="*/ 0 h 586"/>
              <a:gd name="T14" fmla="*/ 77 w 77"/>
              <a:gd name="T15" fmla="*/ 586 h 58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7" h="586">
                <a:moveTo>
                  <a:pt x="77" y="586"/>
                </a:moveTo>
                <a:lnTo>
                  <a:pt x="0" y="586"/>
                </a:lnTo>
                <a:lnTo>
                  <a:pt x="0" y="0"/>
                </a:lnTo>
                <a:lnTo>
                  <a:pt x="77" y="0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098" name="Freeform 20"/>
          <p:cNvSpPr>
            <a:spLocks/>
          </p:cNvSpPr>
          <p:nvPr/>
        </p:nvSpPr>
        <p:spPr bwMode="auto">
          <a:xfrm>
            <a:off x="6891338" y="5100638"/>
            <a:ext cx="122237" cy="503237"/>
          </a:xfrm>
          <a:custGeom>
            <a:avLst/>
            <a:gdLst>
              <a:gd name="T0" fmla="*/ 194050416 w 77"/>
              <a:gd name="T1" fmla="*/ 798891010 h 317"/>
              <a:gd name="T2" fmla="*/ 0 w 77"/>
              <a:gd name="T3" fmla="*/ 798891010 h 317"/>
              <a:gd name="T4" fmla="*/ 0 w 77"/>
              <a:gd name="T5" fmla="*/ 0 h 317"/>
              <a:gd name="T6" fmla="*/ 194050416 w 77"/>
              <a:gd name="T7" fmla="*/ 0 h 317"/>
              <a:gd name="T8" fmla="*/ 0 60000 65536"/>
              <a:gd name="T9" fmla="*/ 0 60000 65536"/>
              <a:gd name="T10" fmla="*/ 0 60000 65536"/>
              <a:gd name="T11" fmla="*/ 0 60000 65536"/>
              <a:gd name="T12" fmla="*/ 0 w 77"/>
              <a:gd name="T13" fmla="*/ 0 h 317"/>
              <a:gd name="T14" fmla="*/ 77 w 77"/>
              <a:gd name="T15" fmla="*/ 317 h 3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7" h="317">
                <a:moveTo>
                  <a:pt x="77" y="317"/>
                </a:moveTo>
                <a:lnTo>
                  <a:pt x="0" y="317"/>
                </a:lnTo>
                <a:lnTo>
                  <a:pt x="0" y="0"/>
                </a:lnTo>
                <a:lnTo>
                  <a:pt x="77" y="0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099" name="Freeform 21"/>
          <p:cNvSpPr>
            <a:spLocks/>
          </p:cNvSpPr>
          <p:nvPr/>
        </p:nvSpPr>
        <p:spPr bwMode="auto">
          <a:xfrm>
            <a:off x="6840538" y="1363663"/>
            <a:ext cx="265112" cy="381000"/>
          </a:xfrm>
          <a:custGeom>
            <a:avLst/>
            <a:gdLst>
              <a:gd name="T0" fmla="*/ 0 w 167"/>
              <a:gd name="T1" fmla="*/ 604837545 h 240"/>
              <a:gd name="T2" fmla="*/ 0 w 167"/>
              <a:gd name="T3" fmla="*/ 0 h 240"/>
              <a:gd name="T4" fmla="*/ 420864551 w 167"/>
              <a:gd name="T5" fmla="*/ 0 h 240"/>
              <a:gd name="T6" fmla="*/ 0 60000 65536"/>
              <a:gd name="T7" fmla="*/ 0 60000 65536"/>
              <a:gd name="T8" fmla="*/ 0 60000 65536"/>
              <a:gd name="T9" fmla="*/ 0 w 167"/>
              <a:gd name="T10" fmla="*/ 0 h 240"/>
              <a:gd name="T11" fmla="*/ 167 w 167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7" h="240">
                <a:moveTo>
                  <a:pt x="0" y="240"/>
                </a:moveTo>
                <a:lnTo>
                  <a:pt x="0" y="0"/>
                </a:lnTo>
                <a:lnTo>
                  <a:pt x="167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100" name="Freeform 22"/>
          <p:cNvSpPr>
            <a:spLocks/>
          </p:cNvSpPr>
          <p:nvPr/>
        </p:nvSpPr>
        <p:spPr bwMode="auto">
          <a:xfrm>
            <a:off x="7770813" y="1363663"/>
            <a:ext cx="249237" cy="396875"/>
          </a:xfrm>
          <a:custGeom>
            <a:avLst/>
            <a:gdLst>
              <a:gd name="T0" fmla="*/ 0 w 157"/>
              <a:gd name="T1" fmla="*/ 0 h 250"/>
              <a:gd name="T2" fmla="*/ 395662889 w 157"/>
              <a:gd name="T3" fmla="*/ 0 h 250"/>
              <a:gd name="T4" fmla="*/ 395662889 w 157"/>
              <a:gd name="T5" fmla="*/ 630039107 h 250"/>
              <a:gd name="T6" fmla="*/ 0 60000 65536"/>
              <a:gd name="T7" fmla="*/ 0 60000 65536"/>
              <a:gd name="T8" fmla="*/ 0 60000 65536"/>
              <a:gd name="T9" fmla="*/ 0 w 157"/>
              <a:gd name="T10" fmla="*/ 0 h 250"/>
              <a:gd name="T11" fmla="*/ 157 w 157"/>
              <a:gd name="T12" fmla="*/ 250 h 2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250">
                <a:moveTo>
                  <a:pt x="0" y="0"/>
                </a:moveTo>
                <a:lnTo>
                  <a:pt x="157" y="0"/>
                </a:lnTo>
                <a:lnTo>
                  <a:pt x="157" y="25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101" name="Line 23"/>
          <p:cNvSpPr>
            <a:spLocks noChangeShapeType="1"/>
          </p:cNvSpPr>
          <p:nvPr/>
        </p:nvSpPr>
        <p:spPr bwMode="auto">
          <a:xfrm>
            <a:off x="5722938" y="3752850"/>
            <a:ext cx="68103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2" name="Line 24"/>
          <p:cNvSpPr>
            <a:spLocks noChangeShapeType="1"/>
          </p:cNvSpPr>
          <p:nvPr/>
        </p:nvSpPr>
        <p:spPr bwMode="auto">
          <a:xfrm>
            <a:off x="5545138" y="2903538"/>
            <a:ext cx="133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3" name="Line 25"/>
          <p:cNvSpPr>
            <a:spLocks noChangeShapeType="1"/>
          </p:cNvSpPr>
          <p:nvPr/>
        </p:nvSpPr>
        <p:spPr bwMode="auto">
          <a:xfrm>
            <a:off x="5595938" y="4576763"/>
            <a:ext cx="12858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4" name="Line 26"/>
          <p:cNvSpPr>
            <a:spLocks noChangeShapeType="1"/>
          </p:cNvSpPr>
          <p:nvPr/>
        </p:nvSpPr>
        <p:spPr bwMode="auto">
          <a:xfrm>
            <a:off x="5681663" y="5343525"/>
            <a:ext cx="12001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5" name="Line 27"/>
          <p:cNvSpPr>
            <a:spLocks noChangeShapeType="1"/>
          </p:cNvSpPr>
          <p:nvPr/>
        </p:nvSpPr>
        <p:spPr bwMode="auto">
          <a:xfrm flipV="1">
            <a:off x="7481888" y="5414963"/>
            <a:ext cx="1587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6" name="Freeform 28"/>
          <p:cNvSpPr>
            <a:spLocks/>
          </p:cNvSpPr>
          <p:nvPr/>
        </p:nvSpPr>
        <p:spPr bwMode="auto">
          <a:xfrm>
            <a:off x="6881813" y="1751013"/>
            <a:ext cx="122237" cy="2311400"/>
          </a:xfrm>
          <a:custGeom>
            <a:avLst/>
            <a:gdLst>
              <a:gd name="T0" fmla="*/ 194050416 w 77"/>
              <a:gd name="T1" fmla="*/ 2147483647 h 1456"/>
              <a:gd name="T2" fmla="*/ 0 w 77"/>
              <a:gd name="T3" fmla="*/ 2147483647 h 1456"/>
              <a:gd name="T4" fmla="*/ 0 w 77"/>
              <a:gd name="T5" fmla="*/ 0 h 1456"/>
              <a:gd name="T6" fmla="*/ 194050416 w 77"/>
              <a:gd name="T7" fmla="*/ 0 h 1456"/>
              <a:gd name="T8" fmla="*/ 0 60000 65536"/>
              <a:gd name="T9" fmla="*/ 0 60000 65536"/>
              <a:gd name="T10" fmla="*/ 0 60000 65536"/>
              <a:gd name="T11" fmla="*/ 0 60000 65536"/>
              <a:gd name="T12" fmla="*/ 0 w 77"/>
              <a:gd name="T13" fmla="*/ 0 h 1456"/>
              <a:gd name="T14" fmla="*/ 77 w 77"/>
              <a:gd name="T15" fmla="*/ 1456 h 14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7" h="1456">
                <a:moveTo>
                  <a:pt x="77" y="1456"/>
                </a:moveTo>
                <a:lnTo>
                  <a:pt x="0" y="1456"/>
                </a:lnTo>
                <a:lnTo>
                  <a:pt x="0" y="0"/>
                </a:lnTo>
                <a:lnTo>
                  <a:pt x="77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107" name="Freeform 29"/>
          <p:cNvSpPr>
            <a:spLocks/>
          </p:cNvSpPr>
          <p:nvPr/>
        </p:nvSpPr>
        <p:spPr bwMode="auto">
          <a:xfrm>
            <a:off x="6881813" y="4108450"/>
            <a:ext cx="122237" cy="930275"/>
          </a:xfrm>
          <a:custGeom>
            <a:avLst/>
            <a:gdLst>
              <a:gd name="T0" fmla="*/ 194050416 w 77"/>
              <a:gd name="T1" fmla="*/ 1476811344 h 586"/>
              <a:gd name="T2" fmla="*/ 0 w 77"/>
              <a:gd name="T3" fmla="*/ 1476811344 h 586"/>
              <a:gd name="T4" fmla="*/ 0 w 77"/>
              <a:gd name="T5" fmla="*/ 0 h 586"/>
              <a:gd name="T6" fmla="*/ 194050416 w 77"/>
              <a:gd name="T7" fmla="*/ 0 h 586"/>
              <a:gd name="T8" fmla="*/ 0 60000 65536"/>
              <a:gd name="T9" fmla="*/ 0 60000 65536"/>
              <a:gd name="T10" fmla="*/ 0 60000 65536"/>
              <a:gd name="T11" fmla="*/ 0 60000 65536"/>
              <a:gd name="T12" fmla="*/ 0 w 77"/>
              <a:gd name="T13" fmla="*/ 0 h 586"/>
              <a:gd name="T14" fmla="*/ 77 w 77"/>
              <a:gd name="T15" fmla="*/ 586 h 58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7" h="586">
                <a:moveTo>
                  <a:pt x="77" y="586"/>
                </a:moveTo>
                <a:lnTo>
                  <a:pt x="0" y="586"/>
                </a:lnTo>
                <a:lnTo>
                  <a:pt x="0" y="0"/>
                </a:lnTo>
                <a:lnTo>
                  <a:pt x="77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108" name="Freeform 30"/>
          <p:cNvSpPr>
            <a:spLocks/>
          </p:cNvSpPr>
          <p:nvPr/>
        </p:nvSpPr>
        <p:spPr bwMode="auto">
          <a:xfrm>
            <a:off x="6881813" y="5089525"/>
            <a:ext cx="122237" cy="503238"/>
          </a:xfrm>
          <a:custGeom>
            <a:avLst/>
            <a:gdLst>
              <a:gd name="T0" fmla="*/ 194050416 w 77"/>
              <a:gd name="T1" fmla="*/ 798887835 h 317"/>
              <a:gd name="T2" fmla="*/ 0 w 77"/>
              <a:gd name="T3" fmla="*/ 798887835 h 317"/>
              <a:gd name="T4" fmla="*/ 0 w 77"/>
              <a:gd name="T5" fmla="*/ 0 h 317"/>
              <a:gd name="T6" fmla="*/ 194050416 w 77"/>
              <a:gd name="T7" fmla="*/ 0 h 317"/>
              <a:gd name="T8" fmla="*/ 0 60000 65536"/>
              <a:gd name="T9" fmla="*/ 0 60000 65536"/>
              <a:gd name="T10" fmla="*/ 0 60000 65536"/>
              <a:gd name="T11" fmla="*/ 0 60000 65536"/>
              <a:gd name="T12" fmla="*/ 0 w 77"/>
              <a:gd name="T13" fmla="*/ 0 h 317"/>
              <a:gd name="T14" fmla="*/ 77 w 77"/>
              <a:gd name="T15" fmla="*/ 317 h 3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7" h="317">
                <a:moveTo>
                  <a:pt x="77" y="317"/>
                </a:moveTo>
                <a:lnTo>
                  <a:pt x="0" y="317"/>
                </a:lnTo>
                <a:lnTo>
                  <a:pt x="0" y="0"/>
                </a:lnTo>
                <a:lnTo>
                  <a:pt x="77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109" name="Text Box 31"/>
          <p:cNvSpPr txBox="1">
            <a:spLocks noChangeArrowheads="1"/>
          </p:cNvSpPr>
          <p:nvPr/>
        </p:nvSpPr>
        <p:spPr bwMode="auto">
          <a:xfrm>
            <a:off x="6972300" y="1276350"/>
            <a:ext cx="10302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/>
            <a:r>
              <a:rPr lang="en-US" sz="1200" b="1"/>
              <a:t>Cerebral</a:t>
            </a:r>
          </a:p>
          <a:p>
            <a:pPr algn="ctr"/>
            <a:r>
              <a:rPr lang="en-US" sz="1200" b="1"/>
              <a:t>hemispheres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29600" y="6477000"/>
            <a:ext cx="8382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14-</a:t>
            </a:r>
            <a:fld id="{D54E6F06-0254-43EE-A29B-B95E2A3DAB70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-14288" y="79375"/>
            <a:ext cx="9144001" cy="762000"/>
          </a:xfrm>
        </p:spPr>
        <p:txBody>
          <a:bodyPr>
            <a:spAutoFit/>
          </a:bodyPr>
          <a:lstStyle/>
          <a:p>
            <a:pPr eaLnBrk="1" hangingPunct="1"/>
            <a:r>
              <a:rPr lang="en-US" smtClean="0"/>
              <a:t>Meninges of the Brain </a:t>
            </a:r>
          </a:p>
        </p:txBody>
      </p:sp>
      <p:sp>
        <p:nvSpPr>
          <p:cNvPr id="4" name="TextBox 24"/>
          <p:cNvSpPr txBox="1">
            <a:spLocks noChangeArrowheads="1"/>
          </p:cNvSpPr>
          <p:nvPr/>
        </p:nvSpPr>
        <p:spPr bwMode="auto">
          <a:xfrm>
            <a:off x="1809750" y="1009650"/>
            <a:ext cx="61785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>
                <a:latin typeface="+mj-lt"/>
                <a:cs typeface="Arial" pitchFamily="34" charset="2"/>
              </a:rPr>
              <a:t>Copyright © The McGraw-Hill Companies, Inc. Permission required for reproduction or display.</a:t>
            </a:r>
          </a:p>
        </p:txBody>
      </p:sp>
      <p:pic>
        <p:nvPicPr>
          <p:cNvPr id="19465" name="Picture 4" descr="sal25693_14_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8913" y="1236663"/>
            <a:ext cx="6864350" cy="510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Rectangle 5"/>
          <p:cNvSpPr>
            <a:spLocks noChangeArrowheads="1"/>
          </p:cNvSpPr>
          <p:nvPr/>
        </p:nvSpPr>
        <p:spPr bwMode="auto">
          <a:xfrm>
            <a:off x="7154863" y="2474913"/>
            <a:ext cx="10414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Subdural space</a:t>
            </a:r>
            <a:endParaRPr lang="en-US" sz="2400" b="1"/>
          </a:p>
        </p:txBody>
      </p:sp>
      <p:sp>
        <p:nvSpPr>
          <p:cNvPr id="19467" name="Line 6"/>
          <p:cNvSpPr>
            <a:spLocks noChangeShapeType="1"/>
          </p:cNvSpPr>
          <p:nvPr/>
        </p:nvSpPr>
        <p:spPr bwMode="auto">
          <a:xfrm>
            <a:off x="6418263" y="2757488"/>
            <a:ext cx="711200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8" name="Line 7"/>
          <p:cNvSpPr>
            <a:spLocks noChangeShapeType="1"/>
          </p:cNvSpPr>
          <p:nvPr/>
        </p:nvSpPr>
        <p:spPr bwMode="auto">
          <a:xfrm>
            <a:off x="5926138" y="3743325"/>
            <a:ext cx="1203325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9" name="Line 8"/>
          <p:cNvSpPr>
            <a:spLocks noChangeShapeType="1"/>
          </p:cNvSpPr>
          <p:nvPr/>
        </p:nvSpPr>
        <p:spPr bwMode="auto">
          <a:xfrm>
            <a:off x="6376988" y="2560638"/>
            <a:ext cx="75247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0" name="Freeform 9"/>
          <p:cNvSpPr>
            <a:spLocks/>
          </p:cNvSpPr>
          <p:nvPr/>
        </p:nvSpPr>
        <p:spPr bwMode="auto">
          <a:xfrm>
            <a:off x="5822950" y="2735263"/>
            <a:ext cx="1306513" cy="523875"/>
          </a:xfrm>
          <a:custGeom>
            <a:avLst/>
            <a:gdLst>
              <a:gd name="T0" fmla="*/ 0 w 823"/>
              <a:gd name="T1" fmla="*/ 0 h 330"/>
              <a:gd name="T2" fmla="*/ 1592738065 w 823"/>
              <a:gd name="T3" fmla="*/ 831651453 h 330"/>
              <a:gd name="T4" fmla="*/ 2074087185 w 823"/>
              <a:gd name="T5" fmla="*/ 831651453 h 330"/>
              <a:gd name="T6" fmla="*/ 0 60000 65536"/>
              <a:gd name="T7" fmla="*/ 0 60000 65536"/>
              <a:gd name="T8" fmla="*/ 0 60000 65536"/>
              <a:gd name="T9" fmla="*/ 0 w 823"/>
              <a:gd name="T10" fmla="*/ 0 h 330"/>
              <a:gd name="T11" fmla="*/ 823 w 823"/>
              <a:gd name="T12" fmla="*/ 330 h 3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23" h="330">
                <a:moveTo>
                  <a:pt x="0" y="0"/>
                </a:moveTo>
                <a:lnTo>
                  <a:pt x="632" y="330"/>
                </a:lnTo>
                <a:lnTo>
                  <a:pt x="823" y="33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9471" name="Rectangle 10"/>
          <p:cNvSpPr>
            <a:spLocks noChangeArrowheads="1"/>
          </p:cNvSpPr>
          <p:nvPr/>
        </p:nvSpPr>
        <p:spPr bwMode="auto">
          <a:xfrm>
            <a:off x="2162175" y="1958975"/>
            <a:ext cx="3333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Skull</a:t>
            </a:r>
            <a:endParaRPr lang="en-US" sz="2400" b="1"/>
          </a:p>
        </p:txBody>
      </p:sp>
      <p:sp>
        <p:nvSpPr>
          <p:cNvPr id="19472" name="Rectangle 11"/>
          <p:cNvSpPr>
            <a:spLocks noChangeArrowheads="1"/>
          </p:cNvSpPr>
          <p:nvPr/>
        </p:nvSpPr>
        <p:spPr bwMode="auto">
          <a:xfrm>
            <a:off x="773113" y="3802063"/>
            <a:ext cx="6270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Pia mater</a:t>
            </a:r>
            <a:endParaRPr lang="en-US" sz="2400" b="1"/>
          </a:p>
        </p:txBody>
      </p:sp>
      <p:sp>
        <p:nvSpPr>
          <p:cNvPr id="19473" name="Rectangle 12"/>
          <p:cNvSpPr>
            <a:spLocks noChangeArrowheads="1"/>
          </p:cNvSpPr>
          <p:nvPr/>
        </p:nvSpPr>
        <p:spPr bwMode="auto">
          <a:xfrm>
            <a:off x="882650" y="3408363"/>
            <a:ext cx="8620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Blood vessel</a:t>
            </a:r>
            <a:endParaRPr lang="en-US" sz="2400" b="1"/>
          </a:p>
        </p:txBody>
      </p:sp>
      <p:sp>
        <p:nvSpPr>
          <p:cNvPr id="19474" name="Rectangle 13"/>
          <p:cNvSpPr>
            <a:spLocks noChangeArrowheads="1"/>
          </p:cNvSpPr>
          <p:nvPr/>
        </p:nvSpPr>
        <p:spPr bwMode="auto">
          <a:xfrm>
            <a:off x="1604963" y="2236788"/>
            <a:ext cx="78263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Dura mater:</a:t>
            </a:r>
            <a:endParaRPr lang="en-US" sz="2400" b="1"/>
          </a:p>
        </p:txBody>
      </p:sp>
      <p:sp>
        <p:nvSpPr>
          <p:cNvPr id="19475" name="Rectangle 14"/>
          <p:cNvSpPr>
            <a:spLocks noChangeArrowheads="1"/>
          </p:cNvSpPr>
          <p:nvPr/>
        </p:nvSpPr>
        <p:spPr bwMode="auto">
          <a:xfrm>
            <a:off x="1630363" y="2393950"/>
            <a:ext cx="11445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   Periosteal layer</a:t>
            </a:r>
            <a:endParaRPr lang="en-US" sz="2400" b="1"/>
          </a:p>
        </p:txBody>
      </p:sp>
      <p:sp>
        <p:nvSpPr>
          <p:cNvPr id="19476" name="Rectangle 15"/>
          <p:cNvSpPr>
            <a:spLocks noChangeArrowheads="1"/>
          </p:cNvSpPr>
          <p:nvPr/>
        </p:nvSpPr>
        <p:spPr bwMode="auto">
          <a:xfrm>
            <a:off x="1614488" y="2549525"/>
            <a:ext cx="11604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   Meningeal layer</a:t>
            </a:r>
            <a:endParaRPr lang="en-US" sz="2400" b="1"/>
          </a:p>
        </p:txBody>
      </p:sp>
      <p:sp>
        <p:nvSpPr>
          <p:cNvPr id="19477" name="Rectangle 16"/>
          <p:cNvSpPr>
            <a:spLocks noChangeArrowheads="1"/>
          </p:cNvSpPr>
          <p:nvPr/>
        </p:nvSpPr>
        <p:spPr bwMode="auto">
          <a:xfrm>
            <a:off x="1152525" y="3108325"/>
            <a:ext cx="11096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Arachnoid mater</a:t>
            </a:r>
            <a:endParaRPr lang="en-US" sz="2400" b="1"/>
          </a:p>
        </p:txBody>
      </p:sp>
      <p:sp>
        <p:nvSpPr>
          <p:cNvPr id="19478" name="Line 17"/>
          <p:cNvSpPr>
            <a:spLocks noChangeShapeType="1"/>
          </p:cNvSpPr>
          <p:nvPr/>
        </p:nvSpPr>
        <p:spPr bwMode="auto">
          <a:xfrm>
            <a:off x="2525713" y="2047875"/>
            <a:ext cx="930275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9" name="Line 18"/>
          <p:cNvSpPr>
            <a:spLocks noChangeShapeType="1"/>
          </p:cNvSpPr>
          <p:nvPr/>
        </p:nvSpPr>
        <p:spPr bwMode="auto">
          <a:xfrm>
            <a:off x="2795588" y="2487613"/>
            <a:ext cx="196850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0" name="Line 19"/>
          <p:cNvSpPr>
            <a:spLocks noChangeShapeType="1"/>
          </p:cNvSpPr>
          <p:nvPr/>
        </p:nvSpPr>
        <p:spPr bwMode="auto">
          <a:xfrm>
            <a:off x="2825750" y="2643188"/>
            <a:ext cx="106363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1" name="Rectangle 20"/>
          <p:cNvSpPr>
            <a:spLocks noChangeArrowheads="1"/>
          </p:cNvSpPr>
          <p:nvPr/>
        </p:nvSpPr>
        <p:spPr bwMode="auto">
          <a:xfrm>
            <a:off x="423863" y="4189413"/>
            <a:ext cx="4032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Brain:</a:t>
            </a:r>
            <a:endParaRPr lang="en-US" sz="2400" b="1"/>
          </a:p>
        </p:txBody>
      </p:sp>
      <p:sp>
        <p:nvSpPr>
          <p:cNvPr id="19482" name="Rectangle 21"/>
          <p:cNvSpPr>
            <a:spLocks noChangeArrowheads="1"/>
          </p:cNvSpPr>
          <p:nvPr/>
        </p:nvSpPr>
        <p:spPr bwMode="auto">
          <a:xfrm>
            <a:off x="471488" y="4440238"/>
            <a:ext cx="8953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   Gray matter</a:t>
            </a:r>
            <a:endParaRPr lang="en-US" sz="2400" b="1"/>
          </a:p>
        </p:txBody>
      </p:sp>
      <p:sp>
        <p:nvSpPr>
          <p:cNvPr id="19483" name="Rectangle 22"/>
          <p:cNvSpPr>
            <a:spLocks noChangeArrowheads="1"/>
          </p:cNvSpPr>
          <p:nvPr/>
        </p:nvSpPr>
        <p:spPr bwMode="auto">
          <a:xfrm>
            <a:off x="481013" y="4678363"/>
            <a:ext cx="9572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   White matter</a:t>
            </a:r>
            <a:endParaRPr lang="en-US" sz="2400" b="1"/>
          </a:p>
        </p:txBody>
      </p:sp>
      <p:sp>
        <p:nvSpPr>
          <p:cNvPr id="19484" name="Line 23"/>
          <p:cNvSpPr>
            <a:spLocks noChangeShapeType="1"/>
          </p:cNvSpPr>
          <p:nvPr/>
        </p:nvSpPr>
        <p:spPr bwMode="auto">
          <a:xfrm>
            <a:off x="1392238" y="4532313"/>
            <a:ext cx="237172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5" name="Line 24"/>
          <p:cNvSpPr>
            <a:spLocks noChangeShapeType="1"/>
          </p:cNvSpPr>
          <p:nvPr/>
        </p:nvSpPr>
        <p:spPr bwMode="auto">
          <a:xfrm>
            <a:off x="1457325" y="4772025"/>
            <a:ext cx="2478088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6" name="Line 25"/>
          <p:cNvSpPr>
            <a:spLocks noChangeShapeType="1"/>
          </p:cNvSpPr>
          <p:nvPr/>
        </p:nvSpPr>
        <p:spPr bwMode="auto">
          <a:xfrm>
            <a:off x="2289175" y="3201988"/>
            <a:ext cx="51752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7" name="Rectangle 26"/>
          <p:cNvSpPr>
            <a:spLocks noChangeArrowheads="1"/>
          </p:cNvSpPr>
          <p:nvPr/>
        </p:nvSpPr>
        <p:spPr bwMode="auto">
          <a:xfrm>
            <a:off x="1222375" y="2833688"/>
            <a:ext cx="10858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Arachnoid villus</a:t>
            </a:r>
            <a:endParaRPr lang="en-US" sz="2400" b="1"/>
          </a:p>
        </p:txBody>
      </p:sp>
      <p:sp>
        <p:nvSpPr>
          <p:cNvPr id="19488" name="Freeform 27"/>
          <p:cNvSpPr>
            <a:spLocks/>
          </p:cNvSpPr>
          <p:nvPr/>
        </p:nvSpPr>
        <p:spPr bwMode="auto">
          <a:xfrm>
            <a:off x="2341563" y="2806700"/>
            <a:ext cx="3173412" cy="134938"/>
          </a:xfrm>
          <a:custGeom>
            <a:avLst/>
            <a:gdLst>
              <a:gd name="T0" fmla="*/ 0 w 1999"/>
              <a:gd name="T1" fmla="*/ 214211716 h 85"/>
              <a:gd name="T2" fmla="*/ 2147483647 w 1999"/>
              <a:gd name="T3" fmla="*/ 214211716 h 85"/>
              <a:gd name="T4" fmla="*/ 2147483647 w 1999"/>
              <a:gd name="T5" fmla="*/ 0 h 85"/>
              <a:gd name="T6" fmla="*/ 0 60000 65536"/>
              <a:gd name="T7" fmla="*/ 0 60000 65536"/>
              <a:gd name="T8" fmla="*/ 0 60000 65536"/>
              <a:gd name="T9" fmla="*/ 0 w 1999"/>
              <a:gd name="T10" fmla="*/ 0 h 85"/>
              <a:gd name="T11" fmla="*/ 1999 w 1999"/>
              <a:gd name="T12" fmla="*/ 85 h 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99" h="85">
                <a:moveTo>
                  <a:pt x="0" y="85"/>
                </a:moveTo>
                <a:lnTo>
                  <a:pt x="1408" y="85"/>
                </a:lnTo>
                <a:lnTo>
                  <a:pt x="1999" y="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9489" name="Freeform 28"/>
          <p:cNvSpPr>
            <a:spLocks/>
          </p:cNvSpPr>
          <p:nvPr/>
        </p:nvSpPr>
        <p:spPr bwMode="auto">
          <a:xfrm>
            <a:off x="2341563" y="2805113"/>
            <a:ext cx="3170237" cy="138112"/>
          </a:xfrm>
          <a:custGeom>
            <a:avLst/>
            <a:gdLst>
              <a:gd name="T0" fmla="*/ 0 w 1997"/>
              <a:gd name="T1" fmla="*/ 219255204 h 87"/>
              <a:gd name="T2" fmla="*/ 2147483647 w 1997"/>
              <a:gd name="T3" fmla="*/ 219255204 h 87"/>
              <a:gd name="T4" fmla="*/ 2147483647 w 1997"/>
              <a:gd name="T5" fmla="*/ 0 h 87"/>
              <a:gd name="T6" fmla="*/ 0 60000 65536"/>
              <a:gd name="T7" fmla="*/ 0 60000 65536"/>
              <a:gd name="T8" fmla="*/ 0 60000 65536"/>
              <a:gd name="T9" fmla="*/ 0 w 1997"/>
              <a:gd name="T10" fmla="*/ 0 h 87"/>
              <a:gd name="T11" fmla="*/ 1997 w 1997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97" h="87">
                <a:moveTo>
                  <a:pt x="0" y="87"/>
                </a:moveTo>
                <a:lnTo>
                  <a:pt x="1406" y="87"/>
                </a:lnTo>
                <a:lnTo>
                  <a:pt x="1997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9490" name="Line 29"/>
          <p:cNvSpPr>
            <a:spLocks noChangeShapeType="1"/>
          </p:cNvSpPr>
          <p:nvPr/>
        </p:nvSpPr>
        <p:spPr bwMode="auto">
          <a:xfrm>
            <a:off x="1781175" y="3495675"/>
            <a:ext cx="3144838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1" name="Line 30"/>
          <p:cNvSpPr>
            <a:spLocks noChangeShapeType="1"/>
          </p:cNvSpPr>
          <p:nvPr/>
        </p:nvSpPr>
        <p:spPr bwMode="auto">
          <a:xfrm>
            <a:off x="1427163" y="3894138"/>
            <a:ext cx="179387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2" name="Freeform 31"/>
          <p:cNvSpPr>
            <a:spLocks/>
          </p:cNvSpPr>
          <p:nvPr/>
        </p:nvSpPr>
        <p:spPr bwMode="auto">
          <a:xfrm>
            <a:off x="6311900" y="2689225"/>
            <a:ext cx="106363" cy="130175"/>
          </a:xfrm>
          <a:custGeom>
            <a:avLst/>
            <a:gdLst>
              <a:gd name="T0" fmla="*/ 0 w 67"/>
              <a:gd name="T1" fmla="*/ 0 h 82"/>
              <a:gd name="T2" fmla="*/ 168848854 w 67"/>
              <a:gd name="T3" fmla="*/ 0 h 82"/>
              <a:gd name="T4" fmla="*/ 168848854 w 67"/>
              <a:gd name="T5" fmla="*/ 206652785 h 82"/>
              <a:gd name="T6" fmla="*/ 0 w 67"/>
              <a:gd name="T7" fmla="*/ 206652785 h 82"/>
              <a:gd name="T8" fmla="*/ 0 60000 65536"/>
              <a:gd name="T9" fmla="*/ 0 60000 65536"/>
              <a:gd name="T10" fmla="*/ 0 60000 65536"/>
              <a:gd name="T11" fmla="*/ 0 60000 65536"/>
              <a:gd name="T12" fmla="*/ 0 w 67"/>
              <a:gd name="T13" fmla="*/ 0 h 82"/>
              <a:gd name="T14" fmla="*/ 67 w 67"/>
              <a:gd name="T15" fmla="*/ 82 h 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" h="82">
                <a:moveTo>
                  <a:pt x="0" y="0"/>
                </a:moveTo>
                <a:lnTo>
                  <a:pt x="67" y="0"/>
                </a:lnTo>
                <a:lnTo>
                  <a:pt x="67" y="82"/>
                </a:lnTo>
                <a:lnTo>
                  <a:pt x="0" y="82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9493" name="Text Box 32"/>
          <p:cNvSpPr txBox="1">
            <a:spLocks noChangeArrowheads="1"/>
          </p:cNvSpPr>
          <p:nvPr/>
        </p:nvSpPr>
        <p:spPr bwMode="auto">
          <a:xfrm>
            <a:off x="7154863" y="2665413"/>
            <a:ext cx="1025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100" b="1"/>
              <a:t>Subarachnoid</a:t>
            </a:r>
          </a:p>
          <a:p>
            <a:r>
              <a:rPr lang="en-US" sz="1100" b="1"/>
              <a:t>space</a:t>
            </a:r>
          </a:p>
        </p:txBody>
      </p:sp>
      <p:sp>
        <p:nvSpPr>
          <p:cNvPr id="19494" name="Text Box 33"/>
          <p:cNvSpPr txBox="1">
            <a:spLocks noChangeArrowheads="1"/>
          </p:cNvSpPr>
          <p:nvPr/>
        </p:nvSpPr>
        <p:spPr bwMode="auto">
          <a:xfrm>
            <a:off x="7154863" y="3173413"/>
            <a:ext cx="11922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100" b="1"/>
              <a:t>Superior sagittal</a:t>
            </a:r>
          </a:p>
          <a:p>
            <a:r>
              <a:rPr lang="en-US" sz="1100" b="1"/>
              <a:t>sinus</a:t>
            </a:r>
          </a:p>
        </p:txBody>
      </p:sp>
      <p:sp>
        <p:nvSpPr>
          <p:cNvPr id="19495" name="Text Box 34"/>
          <p:cNvSpPr txBox="1">
            <a:spLocks noChangeArrowheads="1"/>
          </p:cNvSpPr>
          <p:nvPr/>
        </p:nvSpPr>
        <p:spPr bwMode="auto">
          <a:xfrm>
            <a:off x="7154863" y="3665538"/>
            <a:ext cx="109061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100" b="1"/>
              <a:t>Falx cerebri</a:t>
            </a:r>
          </a:p>
          <a:p>
            <a:r>
              <a:rPr lang="en-US" sz="1100" b="1"/>
              <a:t>(in longitudinal</a:t>
            </a:r>
          </a:p>
          <a:p>
            <a:r>
              <a:rPr lang="en-US" sz="1100" b="1"/>
              <a:t>fissure only)</a:t>
            </a:r>
          </a:p>
        </p:txBody>
      </p:sp>
      <p:sp>
        <p:nvSpPr>
          <p:cNvPr id="19496" name="Text Box 8"/>
          <p:cNvSpPr txBox="1">
            <a:spLocks noChangeArrowheads="1"/>
          </p:cNvSpPr>
          <p:nvPr/>
        </p:nvSpPr>
        <p:spPr bwMode="auto">
          <a:xfrm>
            <a:off x="4819650" y="6243638"/>
            <a:ext cx="1890713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14.5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29600" y="6477000"/>
            <a:ext cx="8382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14-</a:t>
            </a:r>
            <a:fld id="{3E3DE75D-ABF8-455D-B9CE-265263BB50A0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Meningitis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1160463"/>
            <a:ext cx="8466137" cy="54911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meningitis</a:t>
            </a:r>
            <a:r>
              <a:rPr lang="en-US" sz="2400" b="0" smtClean="0"/>
              <a:t> - inflammation of the meninges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serious disease of infancy &amp; childhood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especially between 3 months and 2 years of age</a:t>
            </a:r>
          </a:p>
          <a:p>
            <a:pPr lvl="1" eaLnBrk="1" hangingPunct="1">
              <a:lnSpc>
                <a:spcPct val="80000"/>
              </a:lnSpc>
            </a:pPr>
            <a:endParaRPr lang="en-US" sz="1000" b="0" smtClean="0"/>
          </a:p>
          <a:p>
            <a:pPr eaLnBrk="1" hangingPunct="1">
              <a:lnSpc>
                <a:spcPct val="80000"/>
              </a:lnSpc>
            </a:pPr>
            <a:r>
              <a:rPr lang="en-US" sz="2400" b="0" smtClean="0"/>
              <a:t>caused by bacterial and virus invasion of the CNS by    way of the nose and throat</a:t>
            </a:r>
          </a:p>
          <a:p>
            <a:pPr eaLnBrk="1" hangingPunct="1">
              <a:lnSpc>
                <a:spcPct val="80000"/>
              </a:lnSpc>
            </a:pPr>
            <a:endParaRPr lang="en-US" sz="1000" b="0" smtClean="0"/>
          </a:p>
          <a:p>
            <a:pPr eaLnBrk="1" hangingPunct="1">
              <a:lnSpc>
                <a:spcPct val="80000"/>
              </a:lnSpc>
            </a:pPr>
            <a:r>
              <a:rPr lang="en-US" sz="2400" b="0" smtClean="0"/>
              <a:t>pia mater and arachnoid are most often affected</a:t>
            </a:r>
          </a:p>
          <a:p>
            <a:pPr eaLnBrk="1" hangingPunct="1">
              <a:lnSpc>
                <a:spcPct val="80000"/>
              </a:lnSpc>
            </a:pPr>
            <a:endParaRPr lang="en-US" sz="1000" b="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bacterial meningitis </a:t>
            </a:r>
            <a:r>
              <a:rPr lang="en-US" sz="2400" b="0" smtClean="0"/>
              <a:t>can cause swelling the brain, enlarging the ventricles, and hemorrhage</a:t>
            </a:r>
          </a:p>
          <a:p>
            <a:pPr eaLnBrk="1" hangingPunct="1">
              <a:lnSpc>
                <a:spcPct val="80000"/>
              </a:lnSpc>
            </a:pPr>
            <a:endParaRPr lang="en-US" sz="1000" b="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signs</a:t>
            </a:r>
            <a:r>
              <a:rPr lang="en-US" sz="2400" b="0" smtClean="0"/>
              <a:t> include high fever, stiff neck, drowsiness, and intense headache and may progress to coma – death within hours of onset</a:t>
            </a:r>
          </a:p>
          <a:p>
            <a:pPr eaLnBrk="1" hangingPunct="1">
              <a:lnSpc>
                <a:spcPct val="80000"/>
              </a:lnSpc>
            </a:pPr>
            <a:endParaRPr lang="en-US" sz="1000" b="0" smtClean="0"/>
          </a:p>
          <a:p>
            <a:pPr eaLnBrk="1" hangingPunct="1">
              <a:lnSpc>
                <a:spcPct val="80000"/>
              </a:lnSpc>
            </a:pPr>
            <a:r>
              <a:rPr lang="en-US" sz="2400" b="0" smtClean="0"/>
              <a:t>diagnosed by examining the CSF for bacteria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lumbar puncture (spinal tap) </a:t>
            </a:r>
            <a:r>
              <a:rPr lang="en-US" sz="2000" b="0" smtClean="0"/>
              <a:t>draws fluid from subarachnoid space between two lumbar vertebrae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-14288" y="65088"/>
            <a:ext cx="9144001" cy="762000"/>
          </a:xfrm>
        </p:spPr>
        <p:txBody>
          <a:bodyPr>
            <a:spAutoFit/>
          </a:bodyPr>
          <a:lstStyle/>
          <a:p>
            <a:pPr eaLnBrk="1" hangingPunct="1"/>
            <a:r>
              <a:rPr lang="en-US" smtClean="0"/>
              <a:t>Brain Ventricles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3025"/>
            <a:ext cx="9144000" cy="762000"/>
          </a:xfrm>
        </p:spPr>
        <p:txBody>
          <a:bodyPr>
            <a:spAutoFit/>
          </a:bodyPr>
          <a:lstStyle/>
          <a:p>
            <a:pPr eaLnBrk="1" hangingPunct="1"/>
            <a:r>
              <a:rPr lang="en-US" smtClean="0"/>
              <a:t>Ventricles of the Brain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29600" y="6477000"/>
            <a:ext cx="8382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14-</a:t>
            </a:r>
            <a:fld id="{0FB8BE8B-90A1-4B85-B2E1-63965725F02F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1138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Ventricles and Cerebrospinal Fluid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06525"/>
            <a:ext cx="8458200" cy="54514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ventricles </a:t>
            </a:r>
            <a:r>
              <a:rPr lang="en-US" sz="2400" b="0" smtClean="0"/>
              <a:t>– four internal chambers within the brain</a:t>
            </a:r>
          </a:p>
          <a:p>
            <a:pPr eaLnBrk="1" hangingPunct="1">
              <a:lnSpc>
                <a:spcPct val="80000"/>
              </a:lnSpc>
            </a:pPr>
            <a:endParaRPr lang="en-US" sz="800" b="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two </a:t>
            </a:r>
            <a:r>
              <a:rPr lang="en-US" sz="2000" smtClean="0"/>
              <a:t>lateral ventricles – </a:t>
            </a:r>
            <a:r>
              <a:rPr lang="en-US" sz="2000" b="0" smtClean="0"/>
              <a:t>one</a:t>
            </a:r>
            <a:r>
              <a:rPr lang="en-US" sz="2000" smtClean="0"/>
              <a:t> </a:t>
            </a:r>
            <a:r>
              <a:rPr lang="en-US" sz="2000" b="0" smtClean="0"/>
              <a:t>in each cerebral hemisphere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smtClean="0"/>
              <a:t>interventricular foramen - </a:t>
            </a:r>
            <a:r>
              <a:rPr lang="en-US" sz="1800" b="0" smtClean="0"/>
              <a:t>a tiny pore that connects to third ventricle</a:t>
            </a:r>
          </a:p>
          <a:p>
            <a:pPr lvl="2" eaLnBrk="1" hangingPunct="1">
              <a:lnSpc>
                <a:spcPct val="80000"/>
              </a:lnSpc>
            </a:pPr>
            <a:endParaRPr lang="en-US" sz="80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third ventricle </a:t>
            </a:r>
            <a:r>
              <a:rPr lang="en-US" sz="2000" b="0" smtClean="0"/>
              <a:t>- single narrow medial space beneath corpus callosum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smtClean="0"/>
              <a:t>cerebral aqueduct </a:t>
            </a:r>
            <a:r>
              <a:rPr lang="en-US" sz="1800" b="0" smtClean="0"/>
              <a:t>runs through midbrain and connects third to fourth ventricle</a:t>
            </a:r>
          </a:p>
          <a:p>
            <a:pPr lvl="2" eaLnBrk="1" hangingPunct="1">
              <a:lnSpc>
                <a:spcPct val="80000"/>
              </a:lnSpc>
            </a:pPr>
            <a:endParaRPr lang="en-US" sz="800" b="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fourth ventricle </a:t>
            </a:r>
            <a:r>
              <a:rPr lang="en-US" sz="2000" b="0" smtClean="0"/>
              <a:t>– small triangular chamber between pons and cerebellum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b="0" smtClean="0"/>
              <a:t>connects to </a:t>
            </a:r>
            <a:r>
              <a:rPr lang="en-US" sz="1800" smtClean="0"/>
              <a:t>central canal </a:t>
            </a:r>
            <a:r>
              <a:rPr lang="en-US" sz="1800" b="0" smtClean="0"/>
              <a:t>runs down through spinal cord</a:t>
            </a:r>
          </a:p>
          <a:p>
            <a:pPr lvl="2" eaLnBrk="1" hangingPunct="1">
              <a:lnSpc>
                <a:spcPct val="80000"/>
              </a:lnSpc>
            </a:pPr>
            <a:endParaRPr lang="en-US" sz="1200" b="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choroid plexus </a:t>
            </a:r>
            <a:r>
              <a:rPr lang="en-US" sz="2400" b="0" smtClean="0"/>
              <a:t>– spongy mass of blood capillaries on the floor of each ventricle</a:t>
            </a:r>
          </a:p>
          <a:p>
            <a:pPr eaLnBrk="1" hangingPunct="1">
              <a:lnSpc>
                <a:spcPct val="80000"/>
              </a:lnSpc>
            </a:pPr>
            <a:endParaRPr lang="en-US" sz="1200" b="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ependyma </a:t>
            </a:r>
            <a:r>
              <a:rPr lang="en-US" sz="2400" b="0" smtClean="0"/>
              <a:t>– neuroglia that lines the ventricles and covers choroid plexus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produces cerebrospinal fluid</a:t>
            </a:r>
            <a:endParaRPr lang="en-US" sz="2400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29600" y="6477000"/>
            <a:ext cx="8382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14-</a:t>
            </a:r>
            <a:fld id="{0BF95E08-6139-4428-8BD8-7D8BB949BD13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Cerebrospinal Fluid (CSF)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68400"/>
            <a:ext cx="8610600" cy="5410200"/>
          </a:xfrm>
        </p:spPr>
        <p:txBody>
          <a:bodyPr/>
          <a:lstStyle/>
          <a:p>
            <a:pPr eaLnBrk="1" hangingPunct="1"/>
            <a:r>
              <a:rPr lang="en-US" sz="2400" smtClean="0"/>
              <a:t>cerebrospinal fluid (CSF) </a:t>
            </a:r>
            <a:r>
              <a:rPr lang="en-US" sz="2400" b="0" smtClean="0"/>
              <a:t>– clear, colorless liquid that fills the ventricles and canals of CNS</a:t>
            </a:r>
          </a:p>
          <a:p>
            <a:pPr lvl="1" eaLnBrk="1" hangingPunct="1"/>
            <a:r>
              <a:rPr lang="en-US" sz="2000" b="0" smtClean="0"/>
              <a:t>bathes its external surface</a:t>
            </a:r>
          </a:p>
          <a:p>
            <a:pPr lvl="1" eaLnBrk="1" hangingPunct="1"/>
            <a:endParaRPr lang="en-US" sz="1000" b="0" smtClean="0"/>
          </a:p>
          <a:p>
            <a:pPr eaLnBrk="1" hangingPunct="1"/>
            <a:r>
              <a:rPr lang="en-US" sz="2400" b="0" smtClean="0"/>
              <a:t>brain produces and absorbs 500 mL/day</a:t>
            </a:r>
          </a:p>
          <a:p>
            <a:pPr lvl="1" eaLnBrk="1" hangingPunct="1"/>
            <a:r>
              <a:rPr lang="en-US" sz="2000" b="0" smtClean="0"/>
              <a:t>100 – 160 mL normally present at one time</a:t>
            </a:r>
          </a:p>
          <a:p>
            <a:pPr lvl="1" eaLnBrk="1" hangingPunct="1"/>
            <a:r>
              <a:rPr lang="en-US" sz="2000" b="0" smtClean="0"/>
              <a:t>40% formed in subarachnoid space external to brain</a:t>
            </a:r>
          </a:p>
          <a:p>
            <a:pPr lvl="1" eaLnBrk="1" hangingPunct="1"/>
            <a:r>
              <a:rPr lang="en-US" sz="2000" b="0" smtClean="0"/>
              <a:t>30% by the general ependymal lining of the brain ventricles</a:t>
            </a:r>
          </a:p>
          <a:p>
            <a:pPr lvl="1" eaLnBrk="1" hangingPunct="1"/>
            <a:r>
              <a:rPr lang="en-US" sz="2000" b="0" smtClean="0"/>
              <a:t>30% by the choroid plexuses</a:t>
            </a:r>
          </a:p>
          <a:p>
            <a:pPr lvl="1" eaLnBrk="1" hangingPunct="1"/>
            <a:endParaRPr lang="en-US" sz="1000" b="0" smtClean="0"/>
          </a:p>
          <a:p>
            <a:pPr eaLnBrk="1" hangingPunct="1"/>
            <a:r>
              <a:rPr lang="en-US" sz="2400" b="0" smtClean="0"/>
              <a:t>production begins with the filtration of blood plasma through the capillaries of the brain</a:t>
            </a:r>
          </a:p>
          <a:p>
            <a:pPr lvl="1" eaLnBrk="1" hangingPunct="1"/>
            <a:r>
              <a:rPr lang="en-US" sz="2000" b="0" smtClean="0"/>
              <a:t>ependymal cells modify the filtrate, so CSF has more sodium and chloride than plasma, but less potassium, calcium, glucose, and very little protein</a:t>
            </a:r>
          </a:p>
          <a:p>
            <a:pPr lvl="1" eaLnBrk="1" hangingPunct="1"/>
            <a:endParaRPr lang="en-US" sz="2400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05800" y="6237288"/>
            <a:ext cx="8382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14-</a:t>
            </a:r>
            <a:fld id="{6F82BDDF-F1E1-49E5-8AE1-78064C5F7DA7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71525"/>
          </a:xfrm>
        </p:spPr>
        <p:txBody>
          <a:bodyPr/>
          <a:lstStyle/>
          <a:p>
            <a:pPr eaLnBrk="1" hangingPunct="1"/>
            <a:r>
              <a:rPr lang="en-US" sz="3600" smtClean="0"/>
              <a:t>Cerebrospinal Fluid (CSF) Circulation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17550"/>
            <a:ext cx="8610600" cy="6140450"/>
          </a:xfrm>
        </p:spPr>
        <p:txBody>
          <a:bodyPr/>
          <a:lstStyle/>
          <a:p>
            <a:pPr eaLnBrk="1" hangingPunct="1"/>
            <a:r>
              <a:rPr lang="en-US" sz="2000" b="0" smtClean="0"/>
              <a:t>CSF continually flows through and around the CNS</a:t>
            </a:r>
          </a:p>
          <a:p>
            <a:pPr lvl="1" eaLnBrk="1" hangingPunct="1"/>
            <a:r>
              <a:rPr lang="en-US" sz="1800" b="0" smtClean="0"/>
              <a:t>driven by its own pressure, beating of ependymal cilia, and pulsations of the brain produced by each heartbeat</a:t>
            </a:r>
          </a:p>
          <a:p>
            <a:pPr lvl="1" eaLnBrk="1" hangingPunct="1"/>
            <a:endParaRPr lang="en-US" sz="800" b="0" smtClean="0"/>
          </a:p>
          <a:p>
            <a:pPr eaLnBrk="1" hangingPunct="1"/>
            <a:r>
              <a:rPr lang="en-US" sz="2000" b="0" smtClean="0"/>
              <a:t>CSF secreted in </a:t>
            </a:r>
            <a:r>
              <a:rPr lang="en-US" sz="2000" smtClean="0"/>
              <a:t>lateral ventricles </a:t>
            </a:r>
            <a:r>
              <a:rPr lang="en-US" sz="2000" b="0" smtClean="0"/>
              <a:t>flows through </a:t>
            </a:r>
            <a:r>
              <a:rPr lang="en-US" sz="2000" smtClean="0"/>
              <a:t>intervertebral foramina </a:t>
            </a:r>
            <a:r>
              <a:rPr lang="en-US" sz="2000" b="0" smtClean="0"/>
              <a:t>into </a:t>
            </a:r>
            <a:r>
              <a:rPr lang="en-US" sz="2000" smtClean="0"/>
              <a:t>third ventricle</a:t>
            </a:r>
          </a:p>
          <a:p>
            <a:pPr eaLnBrk="1" hangingPunct="1"/>
            <a:endParaRPr lang="en-US" sz="800" smtClean="0"/>
          </a:p>
          <a:p>
            <a:pPr eaLnBrk="1" hangingPunct="1"/>
            <a:r>
              <a:rPr lang="en-US" sz="2000" b="0" smtClean="0"/>
              <a:t>then down the </a:t>
            </a:r>
            <a:r>
              <a:rPr lang="en-US" sz="2000" smtClean="0"/>
              <a:t>cerebral aqueduct </a:t>
            </a:r>
            <a:r>
              <a:rPr lang="en-US" sz="2000" b="0" smtClean="0"/>
              <a:t>into the </a:t>
            </a:r>
            <a:r>
              <a:rPr lang="en-US" sz="2000" smtClean="0"/>
              <a:t>fourth ventricle</a:t>
            </a:r>
          </a:p>
          <a:p>
            <a:pPr eaLnBrk="1" hangingPunct="1"/>
            <a:endParaRPr lang="en-US" sz="800" smtClean="0"/>
          </a:p>
          <a:p>
            <a:pPr eaLnBrk="1" hangingPunct="1"/>
            <a:r>
              <a:rPr lang="en-US" sz="2000" b="0" smtClean="0"/>
              <a:t>third and fourth ventricles add more CSF along the way</a:t>
            </a:r>
          </a:p>
          <a:p>
            <a:pPr eaLnBrk="1" hangingPunct="1"/>
            <a:endParaRPr lang="en-US" sz="800" b="0" smtClean="0"/>
          </a:p>
          <a:p>
            <a:pPr eaLnBrk="1" hangingPunct="1"/>
            <a:r>
              <a:rPr lang="en-US" sz="2000" b="0" smtClean="0"/>
              <a:t>small amount of CSF fills the </a:t>
            </a:r>
            <a:r>
              <a:rPr lang="en-US" sz="2000" smtClean="0"/>
              <a:t>central canal of the spinal cord</a:t>
            </a:r>
          </a:p>
          <a:p>
            <a:pPr lvl="1" eaLnBrk="1" hangingPunct="1"/>
            <a:r>
              <a:rPr lang="en-US" sz="1800" b="0" smtClean="0"/>
              <a:t>all escapes through three pores</a:t>
            </a:r>
          </a:p>
          <a:p>
            <a:pPr lvl="2" eaLnBrk="1" hangingPunct="1"/>
            <a:r>
              <a:rPr lang="en-US" sz="1600" smtClean="0"/>
              <a:t>median aperture </a:t>
            </a:r>
            <a:r>
              <a:rPr lang="en-US" sz="1600" b="0" smtClean="0"/>
              <a:t>and </a:t>
            </a:r>
            <a:r>
              <a:rPr lang="en-US" sz="1600" smtClean="0"/>
              <a:t>two lateral apertures</a:t>
            </a:r>
          </a:p>
          <a:p>
            <a:pPr lvl="2" eaLnBrk="1" hangingPunct="1"/>
            <a:r>
              <a:rPr lang="en-US" sz="1600" b="0" smtClean="0"/>
              <a:t>leads into </a:t>
            </a:r>
            <a:r>
              <a:rPr lang="en-US" sz="1600" smtClean="0"/>
              <a:t>subarachnoid space </a:t>
            </a:r>
            <a:r>
              <a:rPr lang="en-US" sz="1600" b="0" smtClean="0"/>
              <a:t>of brain and spinal cord surface</a:t>
            </a:r>
          </a:p>
          <a:p>
            <a:pPr lvl="2" eaLnBrk="1" hangingPunct="1"/>
            <a:endParaRPr lang="en-US" sz="800" b="0" smtClean="0"/>
          </a:p>
          <a:p>
            <a:pPr eaLnBrk="1" hangingPunct="1"/>
            <a:r>
              <a:rPr lang="en-US" sz="2000" b="0" smtClean="0"/>
              <a:t>CSF is reabsorbed by </a:t>
            </a:r>
            <a:r>
              <a:rPr lang="en-US" sz="2000" smtClean="0"/>
              <a:t>arachnoid villi</a:t>
            </a:r>
          </a:p>
          <a:p>
            <a:pPr lvl="1" eaLnBrk="1" hangingPunct="1"/>
            <a:r>
              <a:rPr lang="en-US" sz="1800" b="0" smtClean="0"/>
              <a:t>cauliflower-shaped extension of the </a:t>
            </a:r>
            <a:r>
              <a:rPr lang="en-US" sz="1800" smtClean="0"/>
              <a:t>arachnoid meninx</a:t>
            </a:r>
          </a:p>
          <a:p>
            <a:pPr lvl="1" eaLnBrk="1" hangingPunct="1"/>
            <a:r>
              <a:rPr lang="en-US" sz="1800" b="0" smtClean="0"/>
              <a:t>protrudes through dura mater</a:t>
            </a:r>
          </a:p>
          <a:p>
            <a:pPr lvl="1" eaLnBrk="1" hangingPunct="1"/>
            <a:r>
              <a:rPr lang="en-US" sz="1800" b="0" smtClean="0"/>
              <a:t>into </a:t>
            </a:r>
            <a:r>
              <a:rPr lang="en-US" sz="1800" smtClean="0"/>
              <a:t>superior sagittal sinus</a:t>
            </a:r>
          </a:p>
          <a:p>
            <a:pPr lvl="1" eaLnBrk="1" hangingPunct="1"/>
            <a:r>
              <a:rPr lang="en-US" sz="1800" b="0" smtClean="0"/>
              <a:t>CSF penetrates the walls of the villi and mixes with the blood in the sinus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29600" y="6477000"/>
            <a:ext cx="8382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14-</a:t>
            </a:r>
            <a:fld id="{198F7838-12F8-4A6B-A9BA-F9B1944C9893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57263"/>
          </a:xfrm>
        </p:spPr>
        <p:txBody>
          <a:bodyPr/>
          <a:lstStyle/>
          <a:p>
            <a:pPr eaLnBrk="1" hangingPunct="1"/>
            <a:r>
              <a:rPr lang="en-US" smtClean="0"/>
              <a:t>Functions of CSF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62013"/>
            <a:ext cx="8991600" cy="5995987"/>
          </a:xfrm>
        </p:spPr>
        <p:txBody>
          <a:bodyPr/>
          <a:lstStyle/>
          <a:p>
            <a:pPr eaLnBrk="1" hangingPunct="1"/>
            <a:r>
              <a:rPr lang="en-US" sz="2400" smtClean="0"/>
              <a:t>buoyancy</a:t>
            </a:r>
          </a:p>
          <a:p>
            <a:pPr lvl="1" eaLnBrk="1" hangingPunct="1"/>
            <a:r>
              <a:rPr lang="en-US" sz="2400" b="0" smtClean="0"/>
              <a:t>allows brain to attain considerable size without being impaired by its own weight</a:t>
            </a:r>
          </a:p>
          <a:p>
            <a:pPr lvl="1" eaLnBrk="1" hangingPunct="1"/>
            <a:r>
              <a:rPr lang="en-US" sz="2400" b="0" smtClean="0"/>
              <a:t>if it rested heavily on floor of cranium, the pressure would kill the nervous tissue</a:t>
            </a:r>
          </a:p>
          <a:p>
            <a:pPr lvl="1" eaLnBrk="1" hangingPunct="1"/>
            <a:endParaRPr lang="en-US" sz="800" b="0" smtClean="0"/>
          </a:p>
          <a:p>
            <a:pPr eaLnBrk="1" hangingPunct="1"/>
            <a:r>
              <a:rPr lang="en-US" sz="2400" smtClean="0"/>
              <a:t>protection</a:t>
            </a:r>
          </a:p>
          <a:p>
            <a:pPr lvl="1" eaLnBrk="1" hangingPunct="1"/>
            <a:r>
              <a:rPr lang="en-US" sz="2400" b="0" smtClean="0"/>
              <a:t>protects the brain from striking the cranium when the head is jolted</a:t>
            </a:r>
          </a:p>
          <a:p>
            <a:pPr lvl="1" eaLnBrk="1" hangingPunct="1"/>
            <a:r>
              <a:rPr lang="en-US" sz="2400" smtClean="0"/>
              <a:t>shaken child syndrome </a:t>
            </a:r>
            <a:r>
              <a:rPr lang="en-US" sz="2400" b="0" smtClean="0"/>
              <a:t>and </a:t>
            </a:r>
            <a:r>
              <a:rPr lang="en-US" sz="2400" smtClean="0"/>
              <a:t>concussions</a:t>
            </a:r>
            <a:r>
              <a:rPr lang="en-US" sz="2400" b="0" smtClean="0"/>
              <a:t> do occur from severe jolting</a:t>
            </a:r>
          </a:p>
          <a:p>
            <a:pPr lvl="1" eaLnBrk="1" hangingPunct="1"/>
            <a:endParaRPr lang="en-US" sz="800" b="0" smtClean="0"/>
          </a:p>
          <a:p>
            <a:pPr eaLnBrk="1" hangingPunct="1"/>
            <a:r>
              <a:rPr lang="en-US" sz="2400" smtClean="0"/>
              <a:t>chemical stability</a:t>
            </a:r>
          </a:p>
          <a:p>
            <a:pPr lvl="1" eaLnBrk="1" hangingPunct="1"/>
            <a:r>
              <a:rPr lang="en-US" sz="2400" b="0" smtClean="0"/>
              <a:t>flow of CSF rinses away metabolic wastes from nervous tissue and homeostatically regulates its chemical environment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29600" y="6477000"/>
            <a:ext cx="8382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14-</a:t>
            </a:r>
            <a:fld id="{D428497B-242C-40A9-9EE9-134E063607D7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3663"/>
            <a:ext cx="9144000" cy="762000"/>
          </a:xfrm>
        </p:spPr>
        <p:txBody>
          <a:bodyPr>
            <a:spAutoFit/>
          </a:bodyPr>
          <a:lstStyle/>
          <a:p>
            <a:pPr eaLnBrk="1" hangingPunct="1"/>
            <a:r>
              <a:rPr lang="en-US" smtClean="0"/>
              <a:t>Flow of Cerebrospinal Fluid</a:t>
            </a:r>
          </a:p>
        </p:txBody>
      </p:sp>
      <p:sp>
        <p:nvSpPr>
          <p:cNvPr id="27656" name="TextBox 24"/>
          <p:cNvSpPr txBox="1">
            <a:spLocks noChangeArrowheads="1"/>
          </p:cNvSpPr>
          <p:nvPr/>
        </p:nvSpPr>
        <p:spPr bwMode="auto">
          <a:xfrm>
            <a:off x="1611313" y="792163"/>
            <a:ext cx="5895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">
                <a:cs typeface="Arial" charset="0"/>
              </a:rPr>
              <a:t>Copyright © The McGraw-Hill Companies, Inc. Permission required for reproduction or display.</a:t>
            </a:r>
          </a:p>
        </p:txBody>
      </p:sp>
      <p:pic>
        <p:nvPicPr>
          <p:cNvPr id="27657" name="Picture 4" descr="sal25693_14_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538" y="982663"/>
            <a:ext cx="6473825" cy="581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8" name="Line 5"/>
          <p:cNvSpPr>
            <a:spLocks noChangeShapeType="1"/>
          </p:cNvSpPr>
          <p:nvPr/>
        </p:nvSpPr>
        <p:spPr bwMode="auto">
          <a:xfrm>
            <a:off x="6829425" y="1831975"/>
            <a:ext cx="56197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9" name="Line 6"/>
          <p:cNvSpPr>
            <a:spLocks noChangeShapeType="1"/>
          </p:cNvSpPr>
          <p:nvPr/>
        </p:nvSpPr>
        <p:spPr bwMode="auto">
          <a:xfrm>
            <a:off x="6829425" y="2211388"/>
            <a:ext cx="5778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0" name="Freeform 7"/>
          <p:cNvSpPr>
            <a:spLocks/>
          </p:cNvSpPr>
          <p:nvPr/>
        </p:nvSpPr>
        <p:spPr bwMode="auto">
          <a:xfrm>
            <a:off x="5084763" y="2962275"/>
            <a:ext cx="2328862" cy="1588"/>
          </a:xfrm>
          <a:custGeom>
            <a:avLst/>
            <a:gdLst>
              <a:gd name="T0" fmla="*/ 0 w 1537"/>
              <a:gd name="T1" fmla="*/ 0 h 1587"/>
              <a:gd name="T2" fmla="*/ 2147483647 w 1537"/>
              <a:gd name="T3" fmla="*/ 0 h 1587"/>
              <a:gd name="T4" fmla="*/ 2147483647 w 1537"/>
              <a:gd name="T5" fmla="*/ 0 h 1587"/>
              <a:gd name="T6" fmla="*/ 0 60000 65536"/>
              <a:gd name="T7" fmla="*/ 0 60000 65536"/>
              <a:gd name="T8" fmla="*/ 0 60000 65536"/>
              <a:gd name="T9" fmla="*/ 0 w 1537"/>
              <a:gd name="T10" fmla="*/ 0 h 1587"/>
              <a:gd name="T11" fmla="*/ 1537 w 1537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7" h="1587">
                <a:moveTo>
                  <a:pt x="0" y="0"/>
                </a:moveTo>
                <a:lnTo>
                  <a:pt x="1537" y="0"/>
                </a:lnTo>
                <a:lnTo>
                  <a:pt x="1524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27661" name="Freeform 8"/>
          <p:cNvSpPr>
            <a:spLocks/>
          </p:cNvSpPr>
          <p:nvPr/>
        </p:nvSpPr>
        <p:spPr bwMode="auto">
          <a:xfrm>
            <a:off x="5132388" y="3160713"/>
            <a:ext cx="2271712" cy="1587"/>
          </a:xfrm>
          <a:custGeom>
            <a:avLst/>
            <a:gdLst>
              <a:gd name="T0" fmla="*/ 0 w 1500"/>
              <a:gd name="T1" fmla="*/ 0 h 1588"/>
              <a:gd name="T2" fmla="*/ 2147483647 w 1500"/>
              <a:gd name="T3" fmla="*/ 0 h 1588"/>
              <a:gd name="T4" fmla="*/ 2147483647 w 1500"/>
              <a:gd name="T5" fmla="*/ 0 h 1588"/>
              <a:gd name="T6" fmla="*/ 0 60000 65536"/>
              <a:gd name="T7" fmla="*/ 0 60000 65536"/>
              <a:gd name="T8" fmla="*/ 0 60000 65536"/>
              <a:gd name="T9" fmla="*/ 0 w 1500"/>
              <a:gd name="T10" fmla="*/ 0 h 1588"/>
              <a:gd name="T11" fmla="*/ 1500 w 1500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00" h="1588">
                <a:moveTo>
                  <a:pt x="0" y="0"/>
                </a:moveTo>
                <a:lnTo>
                  <a:pt x="1428" y="0"/>
                </a:lnTo>
                <a:lnTo>
                  <a:pt x="150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27662" name="Freeform 9"/>
          <p:cNvSpPr>
            <a:spLocks/>
          </p:cNvSpPr>
          <p:nvPr/>
        </p:nvSpPr>
        <p:spPr bwMode="auto">
          <a:xfrm>
            <a:off x="5213350" y="3671888"/>
            <a:ext cx="2190750" cy="1587"/>
          </a:xfrm>
          <a:custGeom>
            <a:avLst/>
            <a:gdLst>
              <a:gd name="T0" fmla="*/ 0 w 1446"/>
              <a:gd name="T1" fmla="*/ 0 h 1587"/>
              <a:gd name="T2" fmla="*/ 2147483647 w 1446"/>
              <a:gd name="T3" fmla="*/ 0 h 1587"/>
              <a:gd name="T4" fmla="*/ 2147483647 w 1446"/>
              <a:gd name="T5" fmla="*/ 0 h 1587"/>
              <a:gd name="T6" fmla="*/ 0 60000 65536"/>
              <a:gd name="T7" fmla="*/ 0 60000 65536"/>
              <a:gd name="T8" fmla="*/ 0 60000 65536"/>
              <a:gd name="T9" fmla="*/ 0 w 1446"/>
              <a:gd name="T10" fmla="*/ 0 h 1587"/>
              <a:gd name="T11" fmla="*/ 1446 w 1446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6" h="1587">
                <a:moveTo>
                  <a:pt x="0" y="0"/>
                </a:moveTo>
                <a:lnTo>
                  <a:pt x="1336" y="0"/>
                </a:lnTo>
                <a:lnTo>
                  <a:pt x="1446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27663" name="Freeform 10"/>
          <p:cNvSpPr>
            <a:spLocks/>
          </p:cNvSpPr>
          <p:nvPr/>
        </p:nvSpPr>
        <p:spPr bwMode="auto">
          <a:xfrm>
            <a:off x="5387975" y="4017963"/>
            <a:ext cx="2005013" cy="279400"/>
          </a:xfrm>
          <a:custGeom>
            <a:avLst/>
            <a:gdLst>
              <a:gd name="T0" fmla="*/ 2147483647 w 1324"/>
              <a:gd name="T1" fmla="*/ 0 h 184"/>
              <a:gd name="T2" fmla="*/ 2147483647 w 1324"/>
              <a:gd name="T3" fmla="*/ 0 h 184"/>
              <a:gd name="T4" fmla="*/ 491429692 w 1324"/>
              <a:gd name="T5" fmla="*/ 0 h 184"/>
              <a:gd name="T6" fmla="*/ 0 w 1324"/>
              <a:gd name="T7" fmla="*/ 463708795 h 184"/>
              <a:gd name="T8" fmla="*/ 0 60000 65536"/>
              <a:gd name="T9" fmla="*/ 0 60000 65536"/>
              <a:gd name="T10" fmla="*/ 0 60000 65536"/>
              <a:gd name="T11" fmla="*/ 0 60000 65536"/>
              <a:gd name="T12" fmla="*/ 0 w 1324"/>
              <a:gd name="T13" fmla="*/ 0 h 184"/>
              <a:gd name="T14" fmla="*/ 1324 w 1324"/>
              <a:gd name="T15" fmla="*/ 184 h 1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24" h="184">
                <a:moveTo>
                  <a:pt x="1324" y="0"/>
                </a:moveTo>
                <a:lnTo>
                  <a:pt x="1259" y="0"/>
                </a:lnTo>
                <a:lnTo>
                  <a:pt x="195" y="0"/>
                </a:lnTo>
                <a:lnTo>
                  <a:pt x="0" y="184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27664" name="Freeform 11"/>
          <p:cNvSpPr>
            <a:spLocks/>
          </p:cNvSpPr>
          <p:nvPr/>
        </p:nvSpPr>
        <p:spPr bwMode="auto">
          <a:xfrm>
            <a:off x="5519738" y="4344988"/>
            <a:ext cx="1873250" cy="119062"/>
          </a:xfrm>
          <a:custGeom>
            <a:avLst/>
            <a:gdLst>
              <a:gd name="T0" fmla="*/ 2147483647 w 1237"/>
              <a:gd name="T1" fmla="*/ 0 h 78"/>
              <a:gd name="T2" fmla="*/ 2147483647 w 1237"/>
              <a:gd name="T3" fmla="*/ 0 h 78"/>
              <a:gd name="T4" fmla="*/ 272176797 w 1237"/>
              <a:gd name="T5" fmla="*/ 0 h 78"/>
              <a:gd name="T6" fmla="*/ 0 w 1237"/>
              <a:gd name="T7" fmla="*/ 196572160 h 78"/>
              <a:gd name="T8" fmla="*/ 0 60000 65536"/>
              <a:gd name="T9" fmla="*/ 0 60000 65536"/>
              <a:gd name="T10" fmla="*/ 0 60000 65536"/>
              <a:gd name="T11" fmla="*/ 0 60000 65536"/>
              <a:gd name="T12" fmla="*/ 0 w 1237"/>
              <a:gd name="T13" fmla="*/ 0 h 78"/>
              <a:gd name="T14" fmla="*/ 1237 w 1237"/>
              <a:gd name="T15" fmla="*/ 78 h 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37" h="78">
                <a:moveTo>
                  <a:pt x="1237" y="0"/>
                </a:moveTo>
                <a:lnTo>
                  <a:pt x="1172" y="0"/>
                </a:lnTo>
                <a:lnTo>
                  <a:pt x="108" y="0"/>
                </a:lnTo>
                <a:lnTo>
                  <a:pt x="0" y="7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27665" name="Freeform 12"/>
          <p:cNvSpPr>
            <a:spLocks/>
          </p:cNvSpPr>
          <p:nvPr/>
        </p:nvSpPr>
        <p:spPr bwMode="auto">
          <a:xfrm>
            <a:off x="5667375" y="5148263"/>
            <a:ext cx="1731963" cy="1587"/>
          </a:xfrm>
          <a:custGeom>
            <a:avLst/>
            <a:gdLst>
              <a:gd name="T0" fmla="*/ 0 w 1144"/>
              <a:gd name="T1" fmla="*/ 0 h 1588"/>
              <a:gd name="T2" fmla="*/ 2147483647 w 1144"/>
              <a:gd name="T3" fmla="*/ 0 h 1588"/>
              <a:gd name="T4" fmla="*/ 2147483647 w 1144"/>
              <a:gd name="T5" fmla="*/ 0 h 1588"/>
              <a:gd name="T6" fmla="*/ 0 60000 65536"/>
              <a:gd name="T7" fmla="*/ 0 60000 65536"/>
              <a:gd name="T8" fmla="*/ 0 60000 65536"/>
              <a:gd name="T9" fmla="*/ 0 w 1144"/>
              <a:gd name="T10" fmla="*/ 0 h 1588"/>
              <a:gd name="T11" fmla="*/ 1144 w 1144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44" h="1588">
                <a:moveTo>
                  <a:pt x="0" y="0"/>
                </a:moveTo>
                <a:lnTo>
                  <a:pt x="1077" y="0"/>
                </a:lnTo>
                <a:lnTo>
                  <a:pt x="1144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27666" name="Freeform 13"/>
          <p:cNvSpPr>
            <a:spLocks/>
          </p:cNvSpPr>
          <p:nvPr/>
        </p:nvSpPr>
        <p:spPr bwMode="auto">
          <a:xfrm>
            <a:off x="5521325" y="5948363"/>
            <a:ext cx="1892300" cy="1587"/>
          </a:xfrm>
          <a:custGeom>
            <a:avLst/>
            <a:gdLst>
              <a:gd name="T0" fmla="*/ 0 w 1249"/>
              <a:gd name="T1" fmla="*/ 0 h 1588"/>
              <a:gd name="T2" fmla="*/ 1204634917 w 1249"/>
              <a:gd name="T3" fmla="*/ 0 h 1588"/>
              <a:gd name="T4" fmla="*/ 2147483647 w 1249"/>
              <a:gd name="T5" fmla="*/ 0 h 1588"/>
              <a:gd name="T6" fmla="*/ 0 60000 65536"/>
              <a:gd name="T7" fmla="*/ 0 60000 65536"/>
              <a:gd name="T8" fmla="*/ 0 60000 65536"/>
              <a:gd name="T9" fmla="*/ 0 w 1249"/>
              <a:gd name="T10" fmla="*/ 0 h 1588"/>
              <a:gd name="T11" fmla="*/ 1249 w 1249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9" h="1588">
                <a:moveTo>
                  <a:pt x="0" y="0"/>
                </a:moveTo>
                <a:lnTo>
                  <a:pt x="478" y="0"/>
                </a:lnTo>
                <a:lnTo>
                  <a:pt x="1249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27667" name="Freeform 14"/>
          <p:cNvSpPr>
            <a:spLocks/>
          </p:cNvSpPr>
          <p:nvPr/>
        </p:nvSpPr>
        <p:spPr bwMode="auto">
          <a:xfrm>
            <a:off x="5759450" y="6310313"/>
            <a:ext cx="1654175" cy="1587"/>
          </a:xfrm>
          <a:custGeom>
            <a:avLst/>
            <a:gdLst>
              <a:gd name="T0" fmla="*/ 0 w 1092"/>
              <a:gd name="T1" fmla="*/ 0 h 1588"/>
              <a:gd name="T2" fmla="*/ 808969199 w 1092"/>
              <a:gd name="T3" fmla="*/ 0 h 1588"/>
              <a:gd name="T4" fmla="*/ 2147483647 w 1092"/>
              <a:gd name="T5" fmla="*/ 0 h 1588"/>
              <a:gd name="T6" fmla="*/ 0 60000 65536"/>
              <a:gd name="T7" fmla="*/ 0 60000 65536"/>
              <a:gd name="T8" fmla="*/ 0 60000 65536"/>
              <a:gd name="T9" fmla="*/ 0 w 1092"/>
              <a:gd name="T10" fmla="*/ 0 h 1588"/>
              <a:gd name="T11" fmla="*/ 1092 w 1092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92" h="1588">
                <a:moveTo>
                  <a:pt x="0" y="0"/>
                </a:moveTo>
                <a:lnTo>
                  <a:pt x="321" y="0"/>
                </a:lnTo>
                <a:lnTo>
                  <a:pt x="1092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27668" name="Line 15"/>
          <p:cNvSpPr>
            <a:spLocks noChangeShapeType="1"/>
          </p:cNvSpPr>
          <p:nvPr/>
        </p:nvSpPr>
        <p:spPr bwMode="auto">
          <a:xfrm>
            <a:off x="7072313" y="2476500"/>
            <a:ext cx="334962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9" name="Line 16"/>
          <p:cNvSpPr>
            <a:spLocks noChangeShapeType="1"/>
          </p:cNvSpPr>
          <p:nvPr/>
        </p:nvSpPr>
        <p:spPr bwMode="auto">
          <a:xfrm flipH="1">
            <a:off x="7304088" y="2476500"/>
            <a:ext cx="57150" cy="762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0" name="Line 17"/>
          <p:cNvSpPr>
            <a:spLocks noChangeShapeType="1"/>
          </p:cNvSpPr>
          <p:nvPr/>
        </p:nvSpPr>
        <p:spPr bwMode="auto">
          <a:xfrm>
            <a:off x="6235700" y="1381125"/>
            <a:ext cx="116840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1" name="Freeform 18"/>
          <p:cNvSpPr>
            <a:spLocks/>
          </p:cNvSpPr>
          <p:nvPr/>
        </p:nvSpPr>
        <p:spPr bwMode="auto">
          <a:xfrm>
            <a:off x="6078538" y="1085850"/>
            <a:ext cx="1325562" cy="320675"/>
          </a:xfrm>
          <a:custGeom>
            <a:avLst/>
            <a:gdLst>
              <a:gd name="T0" fmla="*/ 2147483647 w 875"/>
              <a:gd name="T1" fmla="*/ 0 h 211"/>
              <a:gd name="T2" fmla="*/ 395665456 w 875"/>
              <a:gd name="T3" fmla="*/ 0 h 211"/>
              <a:gd name="T4" fmla="*/ 0 w 875"/>
              <a:gd name="T5" fmla="*/ 531751426 h 211"/>
              <a:gd name="T6" fmla="*/ 0 60000 65536"/>
              <a:gd name="T7" fmla="*/ 0 60000 65536"/>
              <a:gd name="T8" fmla="*/ 0 60000 65536"/>
              <a:gd name="T9" fmla="*/ 0 w 875"/>
              <a:gd name="T10" fmla="*/ 0 h 211"/>
              <a:gd name="T11" fmla="*/ 875 w 875"/>
              <a:gd name="T12" fmla="*/ 211 h 2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75" h="211">
                <a:moveTo>
                  <a:pt x="875" y="0"/>
                </a:moveTo>
                <a:lnTo>
                  <a:pt x="157" y="0"/>
                </a:lnTo>
                <a:lnTo>
                  <a:pt x="0" y="21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27672" name="Line 19"/>
          <p:cNvSpPr>
            <a:spLocks noChangeShapeType="1"/>
          </p:cNvSpPr>
          <p:nvPr/>
        </p:nvSpPr>
        <p:spPr bwMode="auto">
          <a:xfrm flipH="1">
            <a:off x="5257800" y="6310313"/>
            <a:ext cx="774700" cy="11271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3" name="Line 20"/>
          <p:cNvSpPr>
            <a:spLocks noChangeShapeType="1"/>
          </p:cNvSpPr>
          <p:nvPr/>
        </p:nvSpPr>
        <p:spPr bwMode="auto">
          <a:xfrm flipV="1">
            <a:off x="4337050" y="2905125"/>
            <a:ext cx="26988" cy="2143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4" name="Line 21"/>
          <p:cNvSpPr>
            <a:spLocks noChangeShapeType="1"/>
          </p:cNvSpPr>
          <p:nvPr/>
        </p:nvSpPr>
        <p:spPr bwMode="auto">
          <a:xfrm flipV="1">
            <a:off x="5118100" y="4341813"/>
            <a:ext cx="236538" cy="16986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5" name="Line 22"/>
          <p:cNvSpPr>
            <a:spLocks noChangeShapeType="1"/>
          </p:cNvSpPr>
          <p:nvPr/>
        </p:nvSpPr>
        <p:spPr bwMode="auto">
          <a:xfrm>
            <a:off x="5111750" y="4632325"/>
            <a:ext cx="487363" cy="4857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6" name="Rectangle 23"/>
          <p:cNvSpPr>
            <a:spLocks noChangeArrowheads="1"/>
          </p:cNvSpPr>
          <p:nvPr/>
        </p:nvSpPr>
        <p:spPr bwMode="auto">
          <a:xfrm>
            <a:off x="1131888" y="4151313"/>
            <a:ext cx="10683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Choroid plexus in fourth</a:t>
            </a:r>
          </a:p>
          <a:p>
            <a:r>
              <a:rPr lang="en-US" sz="700" b="1">
                <a:solidFill>
                  <a:srgbClr val="000000"/>
                </a:solidFill>
              </a:rPr>
              <a:t>ventricle adds more CSF.</a:t>
            </a:r>
          </a:p>
        </p:txBody>
      </p:sp>
      <p:sp>
        <p:nvSpPr>
          <p:cNvPr id="27677" name="Rectangle 24"/>
          <p:cNvSpPr>
            <a:spLocks noChangeArrowheads="1"/>
          </p:cNvSpPr>
          <p:nvPr/>
        </p:nvSpPr>
        <p:spPr bwMode="auto">
          <a:xfrm>
            <a:off x="1131888" y="4630738"/>
            <a:ext cx="14922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/>
              <a:t>CSF flows out two lateral apertures</a:t>
            </a:r>
          </a:p>
          <a:p>
            <a:r>
              <a:rPr lang="en-US" sz="700" b="1"/>
              <a:t>and one median aperture.</a:t>
            </a:r>
          </a:p>
        </p:txBody>
      </p:sp>
      <p:sp>
        <p:nvSpPr>
          <p:cNvPr id="27678" name="Rectangle 25"/>
          <p:cNvSpPr>
            <a:spLocks noChangeArrowheads="1"/>
          </p:cNvSpPr>
          <p:nvPr/>
        </p:nvSpPr>
        <p:spPr bwMode="auto">
          <a:xfrm>
            <a:off x="1131888" y="5118100"/>
            <a:ext cx="14224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/>
              <a:t>CSF fills subarachnoid space and</a:t>
            </a:r>
          </a:p>
          <a:p>
            <a:r>
              <a:rPr lang="en-US" sz="700" b="1"/>
              <a:t>bathes external surfaces of brain</a:t>
            </a:r>
          </a:p>
          <a:p>
            <a:r>
              <a:rPr lang="en-US" sz="700" b="1"/>
              <a:t>and spinal cord.</a:t>
            </a:r>
          </a:p>
        </p:txBody>
      </p:sp>
      <p:sp>
        <p:nvSpPr>
          <p:cNvPr id="27679" name="Rectangle 26"/>
          <p:cNvSpPr>
            <a:spLocks noChangeArrowheads="1"/>
          </p:cNvSpPr>
          <p:nvPr/>
        </p:nvSpPr>
        <p:spPr bwMode="auto">
          <a:xfrm>
            <a:off x="1131888" y="5727700"/>
            <a:ext cx="1554162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/>
              <a:t>At arachnoid villi, CSF is reabsorbed</a:t>
            </a:r>
          </a:p>
          <a:p>
            <a:r>
              <a:rPr lang="en-US" sz="700" b="1"/>
              <a:t>into venous blood of dural</a:t>
            </a:r>
          </a:p>
          <a:p>
            <a:r>
              <a:rPr lang="en-US" sz="700" b="1"/>
              <a:t>venous sinuses.</a:t>
            </a:r>
          </a:p>
        </p:txBody>
      </p:sp>
      <p:sp>
        <p:nvSpPr>
          <p:cNvPr id="27680" name="Rectangle 27"/>
          <p:cNvSpPr>
            <a:spLocks noChangeArrowheads="1"/>
          </p:cNvSpPr>
          <p:nvPr/>
        </p:nvSpPr>
        <p:spPr bwMode="auto">
          <a:xfrm>
            <a:off x="4400550" y="2538413"/>
            <a:ext cx="49213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1</a:t>
            </a:r>
            <a:endParaRPr lang="en-US" sz="700" b="1"/>
          </a:p>
        </p:txBody>
      </p:sp>
      <p:sp>
        <p:nvSpPr>
          <p:cNvPr id="27681" name="Rectangle 28"/>
          <p:cNvSpPr>
            <a:spLocks noChangeArrowheads="1"/>
          </p:cNvSpPr>
          <p:nvPr/>
        </p:nvSpPr>
        <p:spPr bwMode="auto">
          <a:xfrm>
            <a:off x="4344988" y="2787650"/>
            <a:ext cx="49212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2</a:t>
            </a:r>
            <a:endParaRPr lang="en-US" sz="700" b="1"/>
          </a:p>
        </p:txBody>
      </p:sp>
      <p:sp>
        <p:nvSpPr>
          <p:cNvPr id="27682" name="Rectangle 29"/>
          <p:cNvSpPr>
            <a:spLocks noChangeArrowheads="1"/>
          </p:cNvSpPr>
          <p:nvPr/>
        </p:nvSpPr>
        <p:spPr bwMode="auto">
          <a:xfrm>
            <a:off x="4964113" y="3146425"/>
            <a:ext cx="49212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3</a:t>
            </a:r>
            <a:endParaRPr lang="en-US" sz="700" b="1"/>
          </a:p>
        </p:txBody>
      </p:sp>
      <p:sp>
        <p:nvSpPr>
          <p:cNvPr id="27683" name="Rectangle 30"/>
          <p:cNvSpPr>
            <a:spLocks noChangeArrowheads="1"/>
          </p:cNvSpPr>
          <p:nvPr/>
        </p:nvSpPr>
        <p:spPr bwMode="auto">
          <a:xfrm>
            <a:off x="4989513" y="3575050"/>
            <a:ext cx="49212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4</a:t>
            </a:r>
            <a:endParaRPr lang="en-US" sz="700" b="1"/>
          </a:p>
        </p:txBody>
      </p:sp>
      <p:sp>
        <p:nvSpPr>
          <p:cNvPr id="27684" name="Rectangle 31"/>
          <p:cNvSpPr>
            <a:spLocks noChangeArrowheads="1"/>
          </p:cNvSpPr>
          <p:nvPr/>
        </p:nvSpPr>
        <p:spPr bwMode="auto">
          <a:xfrm>
            <a:off x="5645150" y="4521200"/>
            <a:ext cx="49213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5</a:t>
            </a:r>
            <a:endParaRPr lang="en-US" sz="700" b="1"/>
          </a:p>
        </p:txBody>
      </p:sp>
      <p:sp>
        <p:nvSpPr>
          <p:cNvPr id="27685" name="Rectangle 32"/>
          <p:cNvSpPr>
            <a:spLocks noChangeArrowheads="1"/>
          </p:cNvSpPr>
          <p:nvPr/>
        </p:nvSpPr>
        <p:spPr bwMode="auto">
          <a:xfrm>
            <a:off x="5060950" y="4514850"/>
            <a:ext cx="49213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6</a:t>
            </a:r>
            <a:endParaRPr lang="en-US" sz="700" b="1"/>
          </a:p>
        </p:txBody>
      </p:sp>
      <p:sp>
        <p:nvSpPr>
          <p:cNvPr id="27686" name="Rectangle 33"/>
          <p:cNvSpPr>
            <a:spLocks noChangeArrowheads="1"/>
          </p:cNvSpPr>
          <p:nvPr/>
        </p:nvSpPr>
        <p:spPr bwMode="auto">
          <a:xfrm>
            <a:off x="5959475" y="5376863"/>
            <a:ext cx="49213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7</a:t>
            </a:r>
            <a:endParaRPr lang="en-US" sz="700" b="1"/>
          </a:p>
        </p:txBody>
      </p:sp>
      <p:sp>
        <p:nvSpPr>
          <p:cNvPr id="27687" name="Rectangle 34"/>
          <p:cNvSpPr>
            <a:spLocks noChangeArrowheads="1"/>
          </p:cNvSpPr>
          <p:nvPr/>
        </p:nvSpPr>
        <p:spPr bwMode="auto">
          <a:xfrm>
            <a:off x="6902450" y="3513138"/>
            <a:ext cx="49213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7</a:t>
            </a:r>
            <a:endParaRPr lang="en-US" sz="700" b="1"/>
          </a:p>
        </p:txBody>
      </p:sp>
      <p:sp>
        <p:nvSpPr>
          <p:cNvPr id="27688" name="Rectangle 35"/>
          <p:cNvSpPr>
            <a:spLocks noChangeArrowheads="1"/>
          </p:cNvSpPr>
          <p:nvPr/>
        </p:nvSpPr>
        <p:spPr bwMode="auto">
          <a:xfrm>
            <a:off x="5724525" y="1162050"/>
            <a:ext cx="49213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8</a:t>
            </a:r>
            <a:endParaRPr lang="en-US" sz="700" b="1"/>
          </a:p>
        </p:txBody>
      </p:sp>
      <p:sp>
        <p:nvSpPr>
          <p:cNvPr id="27689" name="Rectangle 36"/>
          <p:cNvSpPr>
            <a:spLocks noChangeArrowheads="1"/>
          </p:cNvSpPr>
          <p:nvPr/>
        </p:nvSpPr>
        <p:spPr bwMode="auto">
          <a:xfrm>
            <a:off x="1008063" y="2030413"/>
            <a:ext cx="49212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1</a:t>
            </a:r>
            <a:endParaRPr lang="en-US" sz="700" b="1"/>
          </a:p>
        </p:txBody>
      </p:sp>
      <p:sp>
        <p:nvSpPr>
          <p:cNvPr id="27690" name="Rectangle 37"/>
          <p:cNvSpPr>
            <a:spLocks noChangeArrowheads="1"/>
          </p:cNvSpPr>
          <p:nvPr/>
        </p:nvSpPr>
        <p:spPr bwMode="auto">
          <a:xfrm>
            <a:off x="1012825" y="2625725"/>
            <a:ext cx="49213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2</a:t>
            </a:r>
            <a:endParaRPr lang="en-US" sz="700" b="1"/>
          </a:p>
        </p:txBody>
      </p:sp>
      <p:sp>
        <p:nvSpPr>
          <p:cNvPr id="27691" name="Rectangle 38"/>
          <p:cNvSpPr>
            <a:spLocks noChangeArrowheads="1"/>
          </p:cNvSpPr>
          <p:nvPr/>
        </p:nvSpPr>
        <p:spPr bwMode="auto">
          <a:xfrm>
            <a:off x="1012825" y="3222625"/>
            <a:ext cx="49213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3</a:t>
            </a:r>
            <a:endParaRPr lang="en-US" sz="700" b="1"/>
          </a:p>
        </p:txBody>
      </p:sp>
      <p:sp>
        <p:nvSpPr>
          <p:cNvPr id="27692" name="Rectangle 39"/>
          <p:cNvSpPr>
            <a:spLocks noChangeArrowheads="1"/>
          </p:cNvSpPr>
          <p:nvPr/>
        </p:nvSpPr>
        <p:spPr bwMode="auto">
          <a:xfrm>
            <a:off x="1012825" y="3690938"/>
            <a:ext cx="49213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4</a:t>
            </a:r>
            <a:endParaRPr lang="en-US" sz="700" b="1"/>
          </a:p>
        </p:txBody>
      </p:sp>
      <p:sp>
        <p:nvSpPr>
          <p:cNvPr id="27693" name="Rectangle 40"/>
          <p:cNvSpPr>
            <a:spLocks noChangeArrowheads="1"/>
          </p:cNvSpPr>
          <p:nvPr/>
        </p:nvSpPr>
        <p:spPr bwMode="auto">
          <a:xfrm>
            <a:off x="1012825" y="4160838"/>
            <a:ext cx="49213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5</a:t>
            </a:r>
            <a:endParaRPr lang="en-US" sz="700" b="1"/>
          </a:p>
        </p:txBody>
      </p:sp>
      <p:sp>
        <p:nvSpPr>
          <p:cNvPr id="27694" name="Rectangle 41"/>
          <p:cNvSpPr>
            <a:spLocks noChangeArrowheads="1"/>
          </p:cNvSpPr>
          <p:nvPr/>
        </p:nvSpPr>
        <p:spPr bwMode="auto">
          <a:xfrm>
            <a:off x="1012825" y="4640263"/>
            <a:ext cx="49213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6</a:t>
            </a:r>
            <a:endParaRPr lang="en-US" sz="700" b="1"/>
          </a:p>
        </p:txBody>
      </p:sp>
      <p:sp>
        <p:nvSpPr>
          <p:cNvPr id="27695" name="Rectangle 42"/>
          <p:cNvSpPr>
            <a:spLocks noChangeArrowheads="1"/>
          </p:cNvSpPr>
          <p:nvPr/>
        </p:nvSpPr>
        <p:spPr bwMode="auto">
          <a:xfrm>
            <a:off x="1017588" y="5130800"/>
            <a:ext cx="49212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7</a:t>
            </a:r>
            <a:endParaRPr lang="en-US" sz="700" b="1"/>
          </a:p>
        </p:txBody>
      </p:sp>
      <p:sp>
        <p:nvSpPr>
          <p:cNvPr id="27696" name="Rectangle 43"/>
          <p:cNvSpPr>
            <a:spLocks noChangeArrowheads="1"/>
          </p:cNvSpPr>
          <p:nvPr/>
        </p:nvSpPr>
        <p:spPr bwMode="auto">
          <a:xfrm>
            <a:off x="1017588" y="5740400"/>
            <a:ext cx="49212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8</a:t>
            </a:r>
            <a:endParaRPr lang="en-US" sz="700" b="1"/>
          </a:p>
        </p:txBody>
      </p:sp>
      <p:sp>
        <p:nvSpPr>
          <p:cNvPr id="27697" name="Line 44"/>
          <p:cNvSpPr>
            <a:spLocks noChangeShapeType="1"/>
          </p:cNvSpPr>
          <p:nvPr/>
        </p:nvSpPr>
        <p:spPr bwMode="auto">
          <a:xfrm flipV="1">
            <a:off x="6783388" y="1831975"/>
            <a:ext cx="263525" cy="1936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98" name="Text Box 45"/>
          <p:cNvSpPr txBox="1">
            <a:spLocks noChangeArrowheads="1"/>
          </p:cNvSpPr>
          <p:nvPr/>
        </p:nvSpPr>
        <p:spPr bwMode="auto">
          <a:xfrm>
            <a:off x="1131888" y="2039938"/>
            <a:ext cx="1000125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700" b="1"/>
              <a:t>CSF is secreted by</a:t>
            </a:r>
          </a:p>
          <a:p>
            <a:r>
              <a:rPr lang="en-US" sz="700" b="1"/>
              <a:t>choroid plexus in</a:t>
            </a:r>
          </a:p>
          <a:p>
            <a:r>
              <a:rPr lang="en-US" sz="700" b="1"/>
              <a:t>each lateral ventricle.</a:t>
            </a:r>
          </a:p>
        </p:txBody>
      </p:sp>
      <p:sp>
        <p:nvSpPr>
          <p:cNvPr id="27699" name="Text Box 46"/>
          <p:cNvSpPr txBox="1">
            <a:spLocks noChangeArrowheads="1"/>
          </p:cNvSpPr>
          <p:nvPr/>
        </p:nvSpPr>
        <p:spPr bwMode="auto">
          <a:xfrm>
            <a:off x="1131888" y="2617788"/>
            <a:ext cx="1143000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700" b="1"/>
              <a:t>CSF flows through</a:t>
            </a:r>
          </a:p>
          <a:p>
            <a:r>
              <a:rPr lang="en-US" sz="700" b="1"/>
              <a:t>Interventricular foramina</a:t>
            </a:r>
          </a:p>
          <a:p>
            <a:r>
              <a:rPr lang="en-US" sz="700" b="1"/>
              <a:t>into third ventricle.</a:t>
            </a:r>
          </a:p>
        </p:txBody>
      </p:sp>
      <p:sp>
        <p:nvSpPr>
          <p:cNvPr id="27700" name="Text Box 47"/>
          <p:cNvSpPr txBox="1">
            <a:spLocks noChangeArrowheads="1"/>
          </p:cNvSpPr>
          <p:nvPr/>
        </p:nvSpPr>
        <p:spPr bwMode="auto">
          <a:xfrm>
            <a:off x="1131888" y="3206750"/>
            <a:ext cx="11604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700" b="1"/>
              <a:t>Choroid plexus in third</a:t>
            </a:r>
          </a:p>
          <a:p>
            <a:r>
              <a:rPr lang="en-US" sz="700" b="1"/>
              <a:t>ventricle adds more CSF.</a:t>
            </a:r>
          </a:p>
        </p:txBody>
      </p:sp>
      <p:sp>
        <p:nvSpPr>
          <p:cNvPr id="27701" name="Text Box 48"/>
          <p:cNvSpPr txBox="1">
            <a:spLocks noChangeArrowheads="1"/>
          </p:cNvSpPr>
          <p:nvPr/>
        </p:nvSpPr>
        <p:spPr bwMode="auto">
          <a:xfrm>
            <a:off x="1131888" y="3679825"/>
            <a:ext cx="12954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700" b="1"/>
              <a:t>CSF flows down cerebral</a:t>
            </a:r>
          </a:p>
          <a:p>
            <a:r>
              <a:rPr lang="en-US" sz="700" b="1"/>
              <a:t>aqueduct to fourth ventricle.</a:t>
            </a:r>
          </a:p>
        </p:txBody>
      </p:sp>
      <p:sp>
        <p:nvSpPr>
          <p:cNvPr id="27702" name="Rectangle 49"/>
          <p:cNvSpPr>
            <a:spLocks noChangeArrowheads="1"/>
          </p:cNvSpPr>
          <p:nvPr/>
        </p:nvSpPr>
        <p:spPr bwMode="auto">
          <a:xfrm>
            <a:off x="7440613" y="1039813"/>
            <a:ext cx="69215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Arachnoid villus</a:t>
            </a:r>
          </a:p>
        </p:txBody>
      </p:sp>
      <p:sp>
        <p:nvSpPr>
          <p:cNvPr id="27703" name="Text Box 50"/>
          <p:cNvSpPr txBox="1">
            <a:spLocks noChangeArrowheads="1"/>
          </p:cNvSpPr>
          <p:nvPr/>
        </p:nvSpPr>
        <p:spPr bwMode="auto">
          <a:xfrm>
            <a:off x="7440613" y="1336675"/>
            <a:ext cx="4572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700" b="1"/>
              <a:t>Superior</a:t>
            </a:r>
          </a:p>
          <a:p>
            <a:r>
              <a:rPr lang="en-US" sz="700" b="1"/>
              <a:t>sagittal</a:t>
            </a:r>
          </a:p>
          <a:p>
            <a:r>
              <a:rPr lang="en-US" sz="700" b="1"/>
              <a:t>sinus</a:t>
            </a:r>
          </a:p>
        </p:txBody>
      </p:sp>
      <p:sp>
        <p:nvSpPr>
          <p:cNvPr id="27704" name="Text Box 51"/>
          <p:cNvSpPr txBox="1">
            <a:spLocks noChangeArrowheads="1"/>
          </p:cNvSpPr>
          <p:nvPr/>
        </p:nvSpPr>
        <p:spPr bwMode="auto">
          <a:xfrm>
            <a:off x="7440613" y="1784350"/>
            <a:ext cx="798512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700" b="1"/>
              <a:t>Arachnoid mater</a:t>
            </a:r>
          </a:p>
        </p:txBody>
      </p:sp>
      <p:sp>
        <p:nvSpPr>
          <p:cNvPr id="27705" name="Text Box 52"/>
          <p:cNvSpPr txBox="1">
            <a:spLocks noChangeArrowheads="1"/>
          </p:cNvSpPr>
          <p:nvPr/>
        </p:nvSpPr>
        <p:spPr bwMode="auto">
          <a:xfrm>
            <a:off x="7440613" y="2160588"/>
            <a:ext cx="6826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700" b="1"/>
              <a:t>Subarachnoid</a:t>
            </a:r>
          </a:p>
          <a:p>
            <a:r>
              <a:rPr lang="en-US" sz="700" b="1"/>
              <a:t>space</a:t>
            </a:r>
          </a:p>
        </p:txBody>
      </p:sp>
      <p:sp>
        <p:nvSpPr>
          <p:cNvPr id="27706" name="Text Box 53"/>
          <p:cNvSpPr txBox="1">
            <a:spLocks noChangeArrowheads="1"/>
          </p:cNvSpPr>
          <p:nvPr/>
        </p:nvSpPr>
        <p:spPr bwMode="auto">
          <a:xfrm>
            <a:off x="7440613" y="2427288"/>
            <a:ext cx="560387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700" b="1"/>
              <a:t>Dura mater</a:t>
            </a:r>
          </a:p>
        </p:txBody>
      </p:sp>
      <p:sp>
        <p:nvSpPr>
          <p:cNvPr id="27707" name="Text Box 54"/>
          <p:cNvSpPr txBox="1">
            <a:spLocks noChangeArrowheads="1"/>
          </p:cNvSpPr>
          <p:nvPr/>
        </p:nvSpPr>
        <p:spPr bwMode="auto">
          <a:xfrm>
            <a:off x="7440613" y="2909888"/>
            <a:ext cx="738187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700" b="1"/>
              <a:t>Choroid plexus</a:t>
            </a:r>
          </a:p>
        </p:txBody>
      </p:sp>
      <p:sp>
        <p:nvSpPr>
          <p:cNvPr id="27708" name="Text Box 55"/>
          <p:cNvSpPr txBox="1">
            <a:spLocks noChangeArrowheads="1"/>
          </p:cNvSpPr>
          <p:nvPr/>
        </p:nvSpPr>
        <p:spPr bwMode="auto">
          <a:xfrm>
            <a:off x="7440613" y="3109913"/>
            <a:ext cx="706437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700" b="1"/>
              <a:t>Third ventricle</a:t>
            </a:r>
          </a:p>
        </p:txBody>
      </p:sp>
      <p:sp>
        <p:nvSpPr>
          <p:cNvPr id="27709" name="Text Box 56"/>
          <p:cNvSpPr txBox="1">
            <a:spLocks noChangeArrowheads="1"/>
          </p:cNvSpPr>
          <p:nvPr/>
        </p:nvSpPr>
        <p:spPr bwMode="auto">
          <a:xfrm>
            <a:off x="7440613" y="3606800"/>
            <a:ext cx="4841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700" b="1"/>
              <a:t>Cerebral</a:t>
            </a:r>
          </a:p>
          <a:p>
            <a:r>
              <a:rPr lang="en-US" sz="700" b="1"/>
              <a:t>aqueduct</a:t>
            </a:r>
          </a:p>
        </p:txBody>
      </p:sp>
      <p:sp>
        <p:nvSpPr>
          <p:cNvPr id="27710" name="Text Box 57"/>
          <p:cNvSpPr txBox="1">
            <a:spLocks noChangeArrowheads="1"/>
          </p:cNvSpPr>
          <p:nvPr/>
        </p:nvSpPr>
        <p:spPr bwMode="auto">
          <a:xfrm>
            <a:off x="7440613" y="3957638"/>
            <a:ext cx="76517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pt-BR" sz="700" b="1"/>
              <a:t>Lateralaper ture</a:t>
            </a:r>
            <a:endParaRPr lang="en-US" sz="700" b="1"/>
          </a:p>
        </p:txBody>
      </p:sp>
      <p:sp>
        <p:nvSpPr>
          <p:cNvPr id="27711" name="Text Box 58"/>
          <p:cNvSpPr txBox="1">
            <a:spLocks noChangeArrowheads="1"/>
          </p:cNvSpPr>
          <p:nvPr/>
        </p:nvSpPr>
        <p:spPr bwMode="auto">
          <a:xfrm>
            <a:off x="7440613" y="4284663"/>
            <a:ext cx="76517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pt-BR" sz="700" b="1"/>
              <a:t>Fourth ventricle</a:t>
            </a:r>
            <a:endParaRPr lang="en-US" sz="700" b="1"/>
          </a:p>
        </p:txBody>
      </p:sp>
      <p:sp>
        <p:nvSpPr>
          <p:cNvPr id="27712" name="Text Box 59"/>
          <p:cNvSpPr txBox="1">
            <a:spLocks noChangeArrowheads="1"/>
          </p:cNvSpPr>
          <p:nvPr/>
        </p:nvSpPr>
        <p:spPr bwMode="auto">
          <a:xfrm>
            <a:off x="7440613" y="5084763"/>
            <a:ext cx="78105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700" b="1"/>
              <a:t>Median aperture</a:t>
            </a:r>
          </a:p>
        </p:txBody>
      </p:sp>
      <p:sp>
        <p:nvSpPr>
          <p:cNvPr id="27713" name="Text Box 60"/>
          <p:cNvSpPr txBox="1">
            <a:spLocks noChangeArrowheads="1"/>
          </p:cNvSpPr>
          <p:nvPr/>
        </p:nvSpPr>
        <p:spPr bwMode="auto">
          <a:xfrm>
            <a:off x="7440613" y="5900738"/>
            <a:ext cx="6762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700" b="1"/>
              <a:t>Centralcanal</a:t>
            </a:r>
          </a:p>
          <a:p>
            <a:r>
              <a:rPr lang="en-US" sz="700" b="1"/>
              <a:t>of spinal cord</a:t>
            </a:r>
          </a:p>
        </p:txBody>
      </p:sp>
      <p:sp>
        <p:nvSpPr>
          <p:cNvPr id="27714" name="Text Box 61"/>
          <p:cNvSpPr txBox="1">
            <a:spLocks noChangeArrowheads="1"/>
          </p:cNvSpPr>
          <p:nvPr/>
        </p:nvSpPr>
        <p:spPr bwMode="auto">
          <a:xfrm>
            <a:off x="7440613" y="6264275"/>
            <a:ext cx="682625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700" b="1"/>
              <a:t>Subarachnoid</a:t>
            </a:r>
          </a:p>
          <a:p>
            <a:r>
              <a:rPr lang="en-US" sz="700" b="1"/>
              <a:t>space of</a:t>
            </a:r>
          </a:p>
          <a:p>
            <a:r>
              <a:rPr lang="en-US" sz="700" b="1"/>
              <a:t>spinal cord</a:t>
            </a:r>
          </a:p>
        </p:txBody>
      </p:sp>
      <p:sp>
        <p:nvSpPr>
          <p:cNvPr id="27716" name="Text Box 10"/>
          <p:cNvSpPr txBox="1">
            <a:spLocks noChangeArrowheads="1"/>
          </p:cNvSpPr>
          <p:nvPr/>
        </p:nvSpPr>
        <p:spPr bwMode="auto">
          <a:xfrm>
            <a:off x="2806700" y="6302375"/>
            <a:ext cx="2676525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/>
              <a:t>Figure 14.7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29600" y="6477000"/>
            <a:ext cx="8382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14-</a:t>
            </a:r>
            <a:fld id="{E4D054E4-5ED7-4F88-9871-F9F94D3820DA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Blood Supply to the Brain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6868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0" smtClean="0"/>
              <a:t>brain is only 2% of the adult body weight, and receives 15% of the blood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750 mL/min</a:t>
            </a:r>
          </a:p>
          <a:p>
            <a:pPr lvl="1" eaLnBrk="1" hangingPunct="1">
              <a:lnSpc>
                <a:spcPct val="90000"/>
              </a:lnSpc>
            </a:pPr>
            <a:endParaRPr lang="en-US" sz="2000" b="0" smtClean="0"/>
          </a:p>
          <a:p>
            <a:pPr eaLnBrk="1" hangingPunct="1">
              <a:lnSpc>
                <a:spcPct val="90000"/>
              </a:lnSpc>
            </a:pPr>
            <a:r>
              <a:rPr lang="en-US" sz="2400" b="0" smtClean="0"/>
              <a:t>neurons have a high demand for ATP, and therefore, oxygen and glucose, so a constant supply of blood is critical to the nervous system</a:t>
            </a:r>
          </a:p>
          <a:p>
            <a:pPr eaLnBrk="1" hangingPunct="1">
              <a:lnSpc>
                <a:spcPct val="90000"/>
              </a:lnSpc>
            </a:pPr>
            <a:endParaRPr lang="en-US" sz="800" b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10 second interruption of blood flow may cause loss of consciousness</a:t>
            </a:r>
          </a:p>
          <a:p>
            <a:pPr lvl="1" eaLnBrk="1" hangingPunct="1">
              <a:lnSpc>
                <a:spcPct val="90000"/>
              </a:lnSpc>
            </a:pPr>
            <a:endParaRPr lang="en-US" sz="800" b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1 – 2 minute interruption can cause significant impairment of neural function</a:t>
            </a:r>
          </a:p>
          <a:p>
            <a:pPr lvl="1" eaLnBrk="1" hangingPunct="1">
              <a:lnSpc>
                <a:spcPct val="90000"/>
              </a:lnSpc>
            </a:pPr>
            <a:endParaRPr lang="en-US" sz="800" b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4 minutes with out blood causes irreversible brain damage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74713"/>
          </a:xfrm>
        </p:spPr>
        <p:txBody>
          <a:bodyPr/>
          <a:lstStyle/>
          <a:p>
            <a:pPr eaLnBrk="1" hangingPunct="1"/>
            <a:r>
              <a:rPr lang="en-US" sz="4000" smtClean="0"/>
              <a:t>Directional Terms and Landmarks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4419600" cy="54943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rostral </a:t>
            </a:r>
            <a:r>
              <a:rPr lang="en-US" sz="2000" b="0" smtClean="0"/>
              <a:t>- toward the forehead</a:t>
            </a:r>
          </a:p>
          <a:p>
            <a:pPr eaLnBrk="1" hangingPunct="1">
              <a:lnSpc>
                <a:spcPct val="80000"/>
              </a:lnSpc>
            </a:pPr>
            <a:endParaRPr lang="en-US" sz="600" b="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caudal </a:t>
            </a:r>
            <a:r>
              <a:rPr lang="en-US" sz="2000" b="0" smtClean="0"/>
              <a:t>- toward the spinal cord</a:t>
            </a:r>
          </a:p>
          <a:p>
            <a:pPr eaLnBrk="1" hangingPunct="1">
              <a:lnSpc>
                <a:spcPct val="80000"/>
              </a:lnSpc>
            </a:pPr>
            <a:endParaRPr lang="en-US" sz="600" b="0" smtClean="0"/>
          </a:p>
          <a:p>
            <a:pPr eaLnBrk="1" hangingPunct="1">
              <a:lnSpc>
                <a:spcPct val="80000"/>
              </a:lnSpc>
            </a:pPr>
            <a:r>
              <a:rPr lang="en-US" sz="2000" b="0" smtClean="0"/>
              <a:t>brain weighs about 1600 g (3.5 lb) in  men, and 1450 g in women</a:t>
            </a:r>
          </a:p>
          <a:p>
            <a:pPr eaLnBrk="1" hangingPunct="1">
              <a:lnSpc>
                <a:spcPct val="80000"/>
              </a:lnSpc>
            </a:pPr>
            <a:endParaRPr lang="en-US" sz="600" b="0" smtClean="0"/>
          </a:p>
          <a:p>
            <a:pPr eaLnBrk="1" hangingPunct="1">
              <a:lnSpc>
                <a:spcPct val="80000"/>
              </a:lnSpc>
            </a:pPr>
            <a:r>
              <a:rPr lang="en-US" sz="2000" b="0" smtClean="0"/>
              <a:t>three major portions of the brain - </a:t>
            </a:r>
            <a:r>
              <a:rPr lang="en-US" sz="2000" smtClean="0"/>
              <a:t>cerebrum</a:t>
            </a:r>
            <a:r>
              <a:rPr lang="en-US" sz="2000" b="0" smtClean="0"/>
              <a:t>, </a:t>
            </a:r>
            <a:r>
              <a:rPr lang="en-US" sz="2000" smtClean="0"/>
              <a:t>cerebellum</a:t>
            </a:r>
            <a:r>
              <a:rPr lang="en-US" sz="2000" b="0" smtClean="0"/>
              <a:t>, </a:t>
            </a:r>
            <a:r>
              <a:rPr lang="en-US" sz="2000" smtClean="0"/>
              <a:t>brainstem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cerebrum</a:t>
            </a:r>
            <a:r>
              <a:rPr lang="en-US" sz="1800" b="0" smtClean="0"/>
              <a:t> is 83% of brain volume; cerebral hemispheres, gyri and sulci, longitudinal fissure, corpus callosum</a:t>
            </a:r>
          </a:p>
          <a:p>
            <a:pPr lvl="1" eaLnBrk="1" hangingPunct="1">
              <a:lnSpc>
                <a:spcPct val="80000"/>
              </a:lnSpc>
            </a:pPr>
            <a:endParaRPr lang="en-US" sz="600" b="0" smtClean="0"/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cerebellum</a:t>
            </a:r>
            <a:r>
              <a:rPr lang="en-US" sz="1800" b="0" smtClean="0"/>
              <a:t> contains 50% of the neurons; second largest brain region, located in posterior cranial fossa</a:t>
            </a:r>
          </a:p>
          <a:p>
            <a:pPr lvl="1" eaLnBrk="1" hangingPunct="1">
              <a:lnSpc>
                <a:spcPct val="80000"/>
              </a:lnSpc>
            </a:pPr>
            <a:endParaRPr lang="en-US" sz="600" b="0" smtClean="0"/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brainstem</a:t>
            </a:r>
            <a:r>
              <a:rPr lang="en-US" sz="1800" b="0" smtClean="0"/>
              <a:t> the portion of the brain that remains if the cerebrum and cerebellum are removed; diencephalon, midbrain, pons, and medulla oblongata</a:t>
            </a:r>
          </a:p>
        </p:txBody>
      </p:sp>
      <p:pic>
        <p:nvPicPr>
          <p:cNvPr id="5128" name="Picture 4" descr="sal25693_14_01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4825" y="1463675"/>
            <a:ext cx="2600325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Line 5"/>
          <p:cNvSpPr>
            <a:spLocks noChangeShapeType="1"/>
          </p:cNvSpPr>
          <p:nvPr/>
        </p:nvSpPr>
        <p:spPr bwMode="auto">
          <a:xfrm>
            <a:off x="5556250" y="3332163"/>
            <a:ext cx="744538" cy="0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0" name="Rectangle 6"/>
          <p:cNvSpPr>
            <a:spLocks noChangeArrowheads="1"/>
          </p:cNvSpPr>
          <p:nvPr/>
        </p:nvSpPr>
        <p:spPr bwMode="auto">
          <a:xfrm>
            <a:off x="4732338" y="3954463"/>
            <a:ext cx="5588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Brainstem</a:t>
            </a:r>
            <a:endParaRPr lang="en-US" sz="900" b="1"/>
          </a:p>
        </p:txBody>
      </p:sp>
      <p:sp>
        <p:nvSpPr>
          <p:cNvPr id="5131" name="Freeform 7"/>
          <p:cNvSpPr>
            <a:spLocks/>
          </p:cNvSpPr>
          <p:nvPr/>
        </p:nvSpPr>
        <p:spPr bwMode="auto">
          <a:xfrm>
            <a:off x="5357813" y="3741738"/>
            <a:ext cx="1504950" cy="288925"/>
          </a:xfrm>
          <a:custGeom>
            <a:avLst/>
            <a:gdLst>
              <a:gd name="T0" fmla="*/ 0 w 1433"/>
              <a:gd name="T1" fmla="*/ 693044447 h 275"/>
              <a:gd name="T2" fmla="*/ 2147483647 w 1433"/>
              <a:gd name="T3" fmla="*/ 693044447 h 275"/>
              <a:gd name="T4" fmla="*/ 2147483647 w 1433"/>
              <a:gd name="T5" fmla="*/ 0 h 275"/>
              <a:gd name="T6" fmla="*/ 0 60000 65536"/>
              <a:gd name="T7" fmla="*/ 0 60000 65536"/>
              <a:gd name="T8" fmla="*/ 0 60000 65536"/>
              <a:gd name="T9" fmla="*/ 0 w 1433"/>
              <a:gd name="T10" fmla="*/ 0 h 275"/>
              <a:gd name="T11" fmla="*/ 1433 w 1433"/>
              <a:gd name="T12" fmla="*/ 275 h 2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33" h="275">
                <a:moveTo>
                  <a:pt x="0" y="275"/>
                </a:moveTo>
                <a:lnTo>
                  <a:pt x="865" y="275"/>
                </a:lnTo>
                <a:lnTo>
                  <a:pt x="1433" y="0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900">
              <a:latin typeface="Times New Roman" pitchFamily="18" charset="0"/>
            </a:endParaRPr>
          </a:p>
        </p:txBody>
      </p:sp>
      <p:sp>
        <p:nvSpPr>
          <p:cNvPr id="5132" name="Rectangle 8"/>
          <p:cNvSpPr>
            <a:spLocks noChangeArrowheads="1"/>
          </p:cNvSpPr>
          <p:nvPr/>
        </p:nvSpPr>
        <p:spPr bwMode="auto">
          <a:xfrm>
            <a:off x="8315325" y="3394075"/>
            <a:ext cx="6223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Cerebellum</a:t>
            </a:r>
            <a:endParaRPr lang="en-US" sz="900" b="1"/>
          </a:p>
        </p:txBody>
      </p:sp>
      <p:sp>
        <p:nvSpPr>
          <p:cNvPr id="5133" name="Rectangle 9"/>
          <p:cNvSpPr>
            <a:spLocks noChangeArrowheads="1"/>
          </p:cNvSpPr>
          <p:nvPr/>
        </p:nvSpPr>
        <p:spPr bwMode="auto">
          <a:xfrm>
            <a:off x="8316913" y="2516188"/>
            <a:ext cx="5397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Cerebrum</a:t>
            </a:r>
            <a:endParaRPr lang="en-US" sz="900" b="1"/>
          </a:p>
        </p:txBody>
      </p:sp>
      <p:sp>
        <p:nvSpPr>
          <p:cNvPr id="5134" name="Line 10"/>
          <p:cNvSpPr>
            <a:spLocks noChangeShapeType="1"/>
          </p:cNvSpPr>
          <p:nvPr/>
        </p:nvSpPr>
        <p:spPr bwMode="auto">
          <a:xfrm flipH="1">
            <a:off x="7835900" y="3462338"/>
            <a:ext cx="444500" cy="1587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5" name="Rectangle 11"/>
          <p:cNvSpPr>
            <a:spLocks noChangeArrowheads="1"/>
          </p:cNvSpPr>
          <p:nvPr/>
        </p:nvSpPr>
        <p:spPr bwMode="auto">
          <a:xfrm>
            <a:off x="7651750" y="4333875"/>
            <a:ext cx="6223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Spinal cord</a:t>
            </a:r>
            <a:endParaRPr lang="en-US" sz="900" b="1"/>
          </a:p>
        </p:txBody>
      </p:sp>
      <p:sp>
        <p:nvSpPr>
          <p:cNvPr id="5136" name="Line 12"/>
          <p:cNvSpPr>
            <a:spLocks noChangeShapeType="1"/>
          </p:cNvSpPr>
          <p:nvPr/>
        </p:nvSpPr>
        <p:spPr bwMode="auto">
          <a:xfrm>
            <a:off x="7377113" y="4405313"/>
            <a:ext cx="239712" cy="0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7" name="Rectangle 13"/>
          <p:cNvSpPr>
            <a:spLocks noChangeArrowheads="1"/>
          </p:cNvSpPr>
          <p:nvPr/>
        </p:nvSpPr>
        <p:spPr bwMode="auto">
          <a:xfrm>
            <a:off x="6396038" y="1584325"/>
            <a:ext cx="393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Rostral</a:t>
            </a:r>
            <a:endParaRPr lang="en-US" sz="900" b="1"/>
          </a:p>
        </p:txBody>
      </p:sp>
      <p:sp>
        <p:nvSpPr>
          <p:cNvPr id="5138" name="Rectangle 14"/>
          <p:cNvSpPr>
            <a:spLocks noChangeArrowheads="1"/>
          </p:cNvSpPr>
          <p:nvPr/>
        </p:nvSpPr>
        <p:spPr bwMode="auto">
          <a:xfrm>
            <a:off x="6994525" y="1584325"/>
            <a:ext cx="381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Caudal</a:t>
            </a:r>
            <a:endParaRPr lang="en-US" sz="900" b="1"/>
          </a:p>
        </p:txBody>
      </p:sp>
      <p:sp>
        <p:nvSpPr>
          <p:cNvPr id="5139" name="Rectangle 15"/>
          <p:cNvSpPr>
            <a:spLocks noChangeArrowheads="1"/>
          </p:cNvSpPr>
          <p:nvPr/>
        </p:nvSpPr>
        <p:spPr bwMode="auto">
          <a:xfrm>
            <a:off x="4732338" y="2181225"/>
            <a:ext cx="7874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Central sulcus</a:t>
            </a:r>
            <a:endParaRPr lang="en-US" sz="900" b="1"/>
          </a:p>
        </p:txBody>
      </p:sp>
      <p:sp>
        <p:nvSpPr>
          <p:cNvPr id="5140" name="Line 16"/>
          <p:cNvSpPr>
            <a:spLocks noChangeShapeType="1"/>
          </p:cNvSpPr>
          <p:nvPr/>
        </p:nvSpPr>
        <p:spPr bwMode="auto">
          <a:xfrm>
            <a:off x="5546725" y="2254250"/>
            <a:ext cx="1370013" cy="1588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1" name="Rectangle 17"/>
          <p:cNvSpPr>
            <a:spLocks noChangeArrowheads="1"/>
          </p:cNvSpPr>
          <p:nvPr/>
        </p:nvSpPr>
        <p:spPr bwMode="auto">
          <a:xfrm>
            <a:off x="4732338" y="2725738"/>
            <a:ext cx="7683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Lateral sulcus</a:t>
            </a:r>
            <a:endParaRPr lang="en-US" sz="900" b="1"/>
          </a:p>
        </p:txBody>
      </p:sp>
      <p:sp>
        <p:nvSpPr>
          <p:cNvPr id="5142" name="Line 18"/>
          <p:cNvSpPr>
            <a:spLocks noChangeShapeType="1"/>
          </p:cNvSpPr>
          <p:nvPr/>
        </p:nvSpPr>
        <p:spPr bwMode="auto">
          <a:xfrm>
            <a:off x="5537200" y="2798763"/>
            <a:ext cx="1484313" cy="1587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3" name="Rectangle 19"/>
          <p:cNvSpPr>
            <a:spLocks noChangeArrowheads="1"/>
          </p:cNvSpPr>
          <p:nvPr/>
        </p:nvSpPr>
        <p:spPr bwMode="auto">
          <a:xfrm>
            <a:off x="4732338" y="2519363"/>
            <a:ext cx="228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Gyri</a:t>
            </a:r>
            <a:endParaRPr lang="en-US" sz="900" b="1"/>
          </a:p>
        </p:txBody>
      </p:sp>
      <p:sp>
        <p:nvSpPr>
          <p:cNvPr id="5144" name="Line 20"/>
          <p:cNvSpPr>
            <a:spLocks noChangeShapeType="1"/>
          </p:cNvSpPr>
          <p:nvPr/>
        </p:nvSpPr>
        <p:spPr bwMode="auto">
          <a:xfrm>
            <a:off x="5086350" y="2590800"/>
            <a:ext cx="685800" cy="1588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5" name="Line 21"/>
          <p:cNvSpPr>
            <a:spLocks noChangeShapeType="1"/>
          </p:cNvSpPr>
          <p:nvPr/>
        </p:nvSpPr>
        <p:spPr bwMode="auto">
          <a:xfrm>
            <a:off x="6267450" y="4030663"/>
            <a:ext cx="817563" cy="1587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6" name="Freeform 22"/>
          <p:cNvSpPr>
            <a:spLocks/>
          </p:cNvSpPr>
          <p:nvPr/>
        </p:nvSpPr>
        <p:spPr bwMode="auto">
          <a:xfrm>
            <a:off x="8070850" y="1978025"/>
            <a:ext cx="144463" cy="1184275"/>
          </a:xfrm>
          <a:custGeom>
            <a:avLst/>
            <a:gdLst>
              <a:gd name="T0" fmla="*/ 0 w 138"/>
              <a:gd name="T1" fmla="*/ 0 h 1128"/>
              <a:gd name="T2" fmla="*/ 347781508 w 138"/>
              <a:gd name="T3" fmla="*/ 0 h 1128"/>
              <a:gd name="T4" fmla="*/ 347781508 w 138"/>
              <a:gd name="T5" fmla="*/ 2147483647 h 1128"/>
              <a:gd name="T6" fmla="*/ 0 w 138"/>
              <a:gd name="T7" fmla="*/ 2147483647 h 1128"/>
              <a:gd name="T8" fmla="*/ 0 60000 65536"/>
              <a:gd name="T9" fmla="*/ 0 60000 65536"/>
              <a:gd name="T10" fmla="*/ 0 60000 65536"/>
              <a:gd name="T11" fmla="*/ 0 60000 65536"/>
              <a:gd name="T12" fmla="*/ 0 w 138"/>
              <a:gd name="T13" fmla="*/ 0 h 1128"/>
              <a:gd name="T14" fmla="*/ 138 w 138"/>
              <a:gd name="T15" fmla="*/ 1128 h 11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8" h="1128">
                <a:moveTo>
                  <a:pt x="0" y="0"/>
                </a:moveTo>
                <a:lnTo>
                  <a:pt x="138" y="0"/>
                </a:lnTo>
                <a:lnTo>
                  <a:pt x="138" y="1128"/>
                </a:lnTo>
                <a:lnTo>
                  <a:pt x="0" y="1128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900">
              <a:latin typeface="Times New Roman" pitchFamily="18" charset="0"/>
            </a:endParaRPr>
          </a:p>
        </p:txBody>
      </p:sp>
      <p:sp>
        <p:nvSpPr>
          <p:cNvPr id="5147" name="Line 23"/>
          <p:cNvSpPr>
            <a:spLocks noChangeShapeType="1"/>
          </p:cNvSpPr>
          <p:nvPr/>
        </p:nvSpPr>
        <p:spPr bwMode="auto">
          <a:xfrm>
            <a:off x="8212138" y="2587625"/>
            <a:ext cx="71437" cy="0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8" name="Rectangle 24"/>
          <p:cNvSpPr>
            <a:spLocks noChangeArrowheads="1"/>
          </p:cNvSpPr>
          <p:nvPr/>
        </p:nvSpPr>
        <p:spPr bwMode="auto">
          <a:xfrm>
            <a:off x="6489700" y="4822825"/>
            <a:ext cx="8318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(b) Lateral view</a:t>
            </a:r>
            <a:endParaRPr lang="en-US" sz="900" b="1"/>
          </a:p>
        </p:txBody>
      </p:sp>
      <p:sp>
        <p:nvSpPr>
          <p:cNvPr id="5149" name="Line 25"/>
          <p:cNvSpPr>
            <a:spLocks noChangeShapeType="1"/>
          </p:cNvSpPr>
          <p:nvPr/>
        </p:nvSpPr>
        <p:spPr bwMode="auto">
          <a:xfrm flipV="1">
            <a:off x="5467350" y="2382838"/>
            <a:ext cx="622300" cy="207962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0" name="Freeform 26"/>
          <p:cNvSpPr>
            <a:spLocks/>
          </p:cNvSpPr>
          <p:nvPr/>
        </p:nvSpPr>
        <p:spPr bwMode="auto">
          <a:xfrm>
            <a:off x="6300788" y="3038475"/>
            <a:ext cx="80962" cy="585788"/>
          </a:xfrm>
          <a:custGeom>
            <a:avLst/>
            <a:gdLst>
              <a:gd name="T0" fmla="*/ 194050416 w 77"/>
              <a:gd name="T1" fmla="*/ 1403728400 h 557"/>
              <a:gd name="T2" fmla="*/ 0 w 77"/>
              <a:gd name="T3" fmla="*/ 1403728400 h 557"/>
              <a:gd name="T4" fmla="*/ 0 w 77"/>
              <a:gd name="T5" fmla="*/ 0 h 557"/>
              <a:gd name="T6" fmla="*/ 194050416 w 77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  <a:gd name="T12" fmla="*/ 0 w 77"/>
              <a:gd name="T13" fmla="*/ 0 h 557"/>
              <a:gd name="T14" fmla="*/ 77 w 77"/>
              <a:gd name="T15" fmla="*/ 557 h 5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7" h="557">
                <a:moveTo>
                  <a:pt x="77" y="557"/>
                </a:moveTo>
                <a:lnTo>
                  <a:pt x="0" y="557"/>
                </a:lnTo>
                <a:lnTo>
                  <a:pt x="0" y="0"/>
                </a:lnTo>
                <a:lnTo>
                  <a:pt x="77" y="0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900">
              <a:latin typeface="Times New Roman" pitchFamily="18" charset="0"/>
            </a:endParaRPr>
          </a:p>
        </p:txBody>
      </p:sp>
      <p:sp>
        <p:nvSpPr>
          <p:cNvPr id="5151" name="Line 27"/>
          <p:cNvSpPr>
            <a:spLocks noChangeShapeType="1"/>
          </p:cNvSpPr>
          <p:nvPr/>
        </p:nvSpPr>
        <p:spPr bwMode="auto">
          <a:xfrm>
            <a:off x="5554663" y="3332163"/>
            <a:ext cx="7429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2" name="Freeform 28"/>
          <p:cNvSpPr>
            <a:spLocks/>
          </p:cNvSpPr>
          <p:nvPr/>
        </p:nvSpPr>
        <p:spPr bwMode="auto">
          <a:xfrm>
            <a:off x="5351463" y="3743325"/>
            <a:ext cx="1504950" cy="290513"/>
          </a:xfrm>
          <a:custGeom>
            <a:avLst/>
            <a:gdLst>
              <a:gd name="T0" fmla="*/ 0 w 1432"/>
              <a:gd name="T1" fmla="*/ 695563016 h 276"/>
              <a:gd name="T2" fmla="*/ 2147483647 w 1432"/>
              <a:gd name="T3" fmla="*/ 695563016 h 276"/>
              <a:gd name="T4" fmla="*/ 2147483647 w 1432"/>
              <a:gd name="T5" fmla="*/ 0 h 276"/>
              <a:gd name="T6" fmla="*/ 0 60000 65536"/>
              <a:gd name="T7" fmla="*/ 0 60000 65536"/>
              <a:gd name="T8" fmla="*/ 0 60000 65536"/>
              <a:gd name="T9" fmla="*/ 0 w 1432"/>
              <a:gd name="T10" fmla="*/ 0 h 276"/>
              <a:gd name="T11" fmla="*/ 1432 w 1432"/>
              <a:gd name="T12" fmla="*/ 276 h 2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32" h="276">
                <a:moveTo>
                  <a:pt x="0" y="276"/>
                </a:moveTo>
                <a:lnTo>
                  <a:pt x="865" y="276"/>
                </a:lnTo>
                <a:lnTo>
                  <a:pt x="1432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900">
              <a:latin typeface="Times New Roman" pitchFamily="18" charset="0"/>
            </a:endParaRPr>
          </a:p>
        </p:txBody>
      </p:sp>
      <p:sp>
        <p:nvSpPr>
          <p:cNvPr id="5153" name="Line 29"/>
          <p:cNvSpPr>
            <a:spLocks noChangeShapeType="1"/>
          </p:cNvSpPr>
          <p:nvPr/>
        </p:nvSpPr>
        <p:spPr bwMode="auto">
          <a:xfrm flipH="1">
            <a:off x="7827963" y="3462338"/>
            <a:ext cx="4460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4" name="Line 30"/>
          <p:cNvSpPr>
            <a:spLocks noChangeShapeType="1"/>
          </p:cNvSpPr>
          <p:nvPr/>
        </p:nvSpPr>
        <p:spPr bwMode="auto">
          <a:xfrm>
            <a:off x="7370763" y="4398963"/>
            <a:ext cx="2397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5" name="Line 31"/>
          <p:cNvSpPr>
            <a:spLocks noChangeShapeType="1"/>
          </p:cNvSpPr>
          <p:nvPr/>
        </p:nvSpPr>
        <p:spPr bwMode="auto">
          <a:xfrm>
            <a:off x="5540375" y="2252663"/>
            <a:ext cx="13700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6" name="Line 32"/>
          <p:cNvSpPr>
            <a:spLocks noChangeShapeType="1"/>
          </p:cNvSpPr>
          <p:nvPr/>
        </p:nvSpPr>
        <p:spPr bwMode="auto">
          <a:xfrm>
            <a:off x="5530850" y="2798763"/>
            <a:ext cx="148431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7" name="Line 33"/>
          <p:cNvSpPr>
            <a:spLocks noChangeShapeType="1"/>
          </p:cNvSpPr>
          <p:nvPr/>
        </p:nvSpPr>
        <p:spPr bwMode="auto">
          <a:xfrm>
            <a:off x="5078413" y="2592388"/>
            <a:ext cx="6873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8" name="Line 34"/>
          <p:cNvSpPr>
            <a:spLocks noChangeShapeType="1"/>
          </p:cNvSpPr>
          <p:nvPr/>
        </p:nvSpPr>
        <p:spPr bwMode="auto">
          <a:xfrm>
            <a:off x="6261100" y="4033838"/>
            <a:ext cx="8175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9" name="Freeform 35"/>
          <p:cNvSpPr>
            <a:spLocks/>
          </p:cNvSpPr>
          <p:nvPr/>
        </p:nvSpPr>
        <p:spPr bwMode="auto">
          <a:xfrm>
            <a:off x="8064500" y="1971675"/>
            <a:ext cx="144463" cy="1184275"/>
          </a:xfrm>
          <a:custGeom>
            <a:avLst/>
            <a:gdLst>
              <a:gd name="T0" fmla="*/ 0 w 138"/>
              <a:gd name="T1" fmla="*/ 0 h 1128"/>
              <a:gd name="T2" fmla="*/ 347781508 w 138"/>
              <a:gd name="T3" fmla="*/ 0 h 1128"/>
              <a:gd name="T4" fmla="*/ 347781508 w 138"/>
              <a:gd name="T5" fmla="*/ 2147483647 h 1128"/>
              <a:gd name="T6" fmla="*/ 0 w 138"/>
              <a:gd name="T7" fmla="*/ 2147483647 h 1128"/>
              <a:gd name="T8" fmla="*/ 0 60000 65536"/>
              <a:gd name="T9" fmla="*/ 0 60000 65536"/>
              <a:gd name="T10" fmla="*/ 0 60000 65536"/>
              <a:gd name="T11" fmla="*/ 0 60000 65536"/>
              <a:gd name="T12" fmla="*/ 0 w 138"/>
              <a:gd name="T13" fmla="*/ 0 h 1128"/>
              <a:gd name="T14" fmla="*/ 138 w 138"/>
              <a:gd name="T15" fmla="*/ 1128 h 11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8" h="1128">
                <a:moveTo>
                  <a:pt x="0" y="0"/>
                </a:moveTo>
                <a:lnTo>
                  <a:pt x="138" y="0"/>
                </a:lnTo>
                <a:lnTo>
                  <a:pt x="138" y="1128"/>
                </a:lnTo>
                <a:lnTo>
                  <a:pt x="0" y="112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900">
              <a:latin typeface="Times New Roman" pitchFamily="18" charset="0"/>
            </a:endParaRPr>
          </a:p>
        </p:txBody>
      </p:sp>
      <p:sp>
        <p:nvSpPr>
          <p:cNvPr id="5160" name="Line 36"/>
          <p:cNvSpPr>
            <a:spLocks noChangeShapeType="1"/>
          </p:cNvSpPr>
          <p:nvPr/>
        </p:nvSpPr>
        <p:spPr bwMode="auto">
          <a:xfrm>
            <a:off x="8205788" y="2581275"/>
            <a:ext cx="714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1" name="Line 37"/>
          <p:cNvSpPr>
            <a:spLocks noChangeShapeType="1"/>
          </p:cNvSpPr>
          <p:nvPr/>
        </p:nvSpPr>
        <p:spPr bwMode="auto">
          <a:xfrm flipV="1">
            <a:off x="5459413" y="2384425"/>
            <a:ext cx="622300" cy="2079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2" name="Freeform 38"/>
          <p:cNvSpPr>
            <a:spLocks/>
          </p:cNvSpPr>
          <p:nvPr/>
        </p:nvSpPr>
        <p:spPr bwMode="auto">
          <a:xfrm>
            <a:off x="6297613" y="3040063"/>
            <a:ext cx="80962" cy="585787"/>
          </a:xfrm>
          <a:custGeom>
            <a:avLst/>
            <a:gdLst>
              <a:gd name="T0" fmla="*/ 194050416 w 77"/>
              <a:gd name="T1" fmla="*/ 1406246969 h 558"/>
              <a:gd name="T2" fmla="*/ 0 w 77"/>
              <a:gd name="T3" fmla="*/ 1406246969 h 558"/>
              <a:gd name="T4" fmla="*/ 0 w 77"/>
              <a:gd name="T5" fmla="*/ 0 h 558"/>
              <a:gd name="T6" fmla="*/ 194050416 w 77"/>
              <a:gd name="T7" fmla="*/ 0 h 558"/>
              <a:gd name="T8" fmla="*/ 0 60000 65536"/>
              <a:gd name="T9" fmla="*/ 0 60000 65536"/>
              <a:gd name="T10" fmla="*/ 0 60000 65536"/>
              <a:gd name="T11" fmla="*/ 0 60000 65536"/>
              <a:gd name="T12" fmla="*/ 0 w 77"/>
              <a:gd name="T13" fmla="*/ 0 h 558"/>
              <a:gd name="T14" fmla="*/ 77 w 77"/>
              <a:gd name="T15" fmla="*/ 558 h 5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7" h="558">
                <a:moveTo>
                  <a:pt x="77" y="558"/>
                </a:moveTo>
                <a:lnTo>
                  <a:pt x="0" y="558"/>
                </a:lnTo>
                <a:lnTo>
                  <a:pt x="0" y="0"/>
                </a:lnTo>
                <a:lnTo>
                  <a:pt x="77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900">
              <a:latin typeface="Times New Roman" pitchFamily="18" charset="0"/>
            </a:endParaRPr>
          </a:p>
        </p:txBody>
      </p:sp>
      <p:sp>
        <p:nvSpPr>
          <p:cNvPr id="5163" name="Text Box 39"/>
          <p:cNvSpPr txBox="1">
            <a:spLocks noChangeArrowheads="1"/>
          </p:cNvSpPr>
          <p:nvPr/>
        </p:nvSpPr>
        <p:spPr bwMode="auto">
          <a:xfrm>
            <a:off x="4732338" y="3251200"/>
            <a:ext cx="8731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900" b="1"/>
              <a:t>Temporal lobe</a:t>
            </a:r>
          </a:p>
        </p:txBody>
      </p:sp>
      <p:sp>
        <p:nvSpPr>
          <p:cNvPr id="4" name="TextBox 24"/>
          <p:cNvSpPr txBox="1">
            <a:spLocks noChangeArrowheads="1"/>
          </p:cNvSpPr>
          <p:nvPr/>
        </p:nvSpPr>
        <p:spPr bwMode="auto">
          <a:xfrm>
            <a:off x="4554538" y="1285875"/>
            <a:ext cx="4495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dirty="0">
                <a:latin typeface="+mj-lt"/>
                <a:cs typeface="Arial" pitchFamily="34" charset="2"/>
              </a:rPr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29600" y="6477000"/>
            <a:ext cx="8382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14-</a:t>
            </a:r>
            <a:fld id="{7DCCE5F1-D3A9-408F-A195-992098052E0A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Brain Barrier System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68400"/>
            <a:ext cx="8686800" cy="553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b="0" smtClean="0"/>
              <a:t>blood is also a source of antibodies, macrophages, bacterial toxins, and other harmful agents</a:t>
            </a:r>
          </a:p>
          <a:p>
            <a:pPr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brain barrier system </a:t>
            </a:r>
            <a:r>
              <a:rPr lang="en-US" sz="2000" b="0" smtClean="0"/>
              <a:t>– strictly regulates what substances can get from the bloodstream into the tissue fluid of the brain</a:t>
            </a:r>
          </a:p>
          <a:p>
            <a:pPr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000" b="0" smtClean="0"/>
              <a:t>two points of entry must be guarded: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/>
              <a:t>blood capillaries throughout the brain tissue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/>
              <a:t>capillaries of the choroid plexus</a:t>
            </a:r>
          </a:p>
          <a:p>
            <a:pPr lvl="1"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blood-brain barrier </a:t>
            </a:r>
            <a:r>
              <a:rPr lang="en-US" sz="2000" b="0" smtClean="0"/>
              <a:t>-</a:t>
            </a:r>
            <a:r>
              <a:rPr lang="en-US" sz="2000" smtClean="0"/>
              <a:t>  </a:t>
            </a:r>
            <a:r>
              <a:rPr lang="en-US" sz="2000" b="0" smtClean="0"/>
              <a:t>protects blood capillaries throughout brain tissue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/>
              <a:t>consists of tight junctions between endothelial cells that form the capillary walls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astrocytes</a:t>
            </a:r>
            <a:r>
              <a:rPr lang="en-US" sz="1800" b="0" smtClean="0"/>
              <a:t> reach out and contact capillaries with their perivascular feet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/>
              <a:t>induce the endothelial cells to form tight junctions that completely seal off gaps between them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/>
              <a:t>anything leaving the blood must pass through the cells, and not between them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endothelial cells </a:t>
            </a:r>
            <a:r>
              <a:rPr lang="en-US" sz="1800" b="0" smtClean="0"/>
              <a:t>can exclude harmful substances from passing to the brain tissue while allowing necessary ones to pass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29600" y="6477000"/>
            <a:ext cx="8382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14-</a:t>
            </a:r>
            <a:fld id="{897CC38D-B9DA-44B2-9B41-7005CE8F29F3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42975"/>
          </a:xfrm>
        </p:spPr>
        <p:txBody>
          <a:bodyPr/>
          <a:lstStyle/>
          <a:p>
            <a:pPr eaLnBrk="1" hangingPunct="1"/>
            <a:r>
              <a:rPr lang="en-US" smtClean="0"/>
              <a:t>Brain Barrier System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84250"/>
            <a:ext cx="8686800" cy="55387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blood-CSF barrier - </a:t>
            </a:r>
            <a:r>
              <a:rPr lang="en-US" sz="2000" b="0" smtClean="0"/>
              <a:t>protects the brain at the choroid plexus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/>
              <a:t>form tight junctions between the ependymal cells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/>
              <a:t>tight junctions are absent from ependymal cells elsewhere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b="0" smtClean="0"/>
              <a:t>important to allow exchange between brain tissue and CSF</a:t>
            </a:r>
          </a:p>
          <a:p>
            <a:pPr lvl="2"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blood barrier system </a:t>
            </a:r>
            <a:r>
              <a:rPr lang="en-US" sz="2000" b="0" smtClean="0"/>
              <a:t>is </a:t>
            </a:r>
            <a:r>
              <a:rPr lang="en-US" sz="2000" smtClean="0"/>
              <a:t>highly permeable </a:t>
            </a:r>
            <a:r>
              <a:rPr lang="en-US" sz="2000" b="0" smtClean="0"/>
              <a:t>to water, glucose, and lipid-soluble substances such as oxygen, carbon dioxide, alcohol, caffeine, nicotine, and anesthetics</a:t>
            </a:r>
          </a:p>
          <a:p>
            <a:pPr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slightly permeable </a:t>
            </a:r>
            <a:r>
              <a:rPr lang="en-US" sz="2000" b="0" smtClean="0"/>
              <a:t>to sodium, potassium, chloride, and the waste products urea and creatinine</a:t>
            </a:r>
          </a:p>
          <a:p>
            <a:pPr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000" b="0" smtClean="0"/>
              <a:t>obstacle for delivering medications such as antibiotics and cancer drugs</a:t>
            </a:r>
          </a:p>
          <a:p>
            <a:pPr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000" b="0" smtClean="0"/>
              <a:t>trauma and inflammation can damage BBS and allow pathogens to enter brain tissue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circumventricular organs (CVOs) </a:t>
            </a:r>
            <a:r>
              <a:rPr lang="en-US" sz="1800" b="0" smtClean="0"/>
              <a:t>– places in the third and fourth ventricles where the barrier is absent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b="0" smtClean="0"/>
              <a:t>blood has direct access to the brain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b="0" smtClean="0"/>
              <a:t>enables the brain to monitor and respond to fluctuations in blood glucose, pH, osmolarity, and other variables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b="0" smtClean="0"/>
              <a:t>CVOs afford a route for invasion by the human immunodeficiency virus (HIV)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29600" y="6477000"/>
            <a:ext cx="8382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14-</a:t>
            </a:r>
            <a:fld id="{8251BC09-4D09-4CCD-8540-DEE481296DDC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28675"/>
          </a:xfrm>
        </p:spPr>
        <p:txBody>
          <a:bodyPr/>
          <a:lstStyle/>
          <a:p>
            <a:pPr eaLnBrk="1" hangingPunct="1"/>
            <a:r>
              <a:rPr lang="en-US" smtClean="0"/>
              <a:t>Hindbrain - Medulla Oblongata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28663"/>
            <a:ext cx="4267200" cy="61293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b="0" smtClean="0"/>
              <a:t>embryonic </a:t>
            </a:r>
            <a:r>
              <a:rPr lang="en-US" sz="1800" smtClean="0"/>
              <a:t>myelencephalon</a:t>
            </a:r>
            <a:r>
              <a:rPr lang="en-US" sz="1800" b="0" smtClean="0"/>
              <a:t> becomes </a:t>
            </a:r>
            <a:r>
              <a:rPr lang="en-US" sz="1800" smtClean="0"/>
              <a:t>medulla oblongata</a:t>
            </a:r>
          </a:p>
          <a:p>
            <a:pPr eaLnBrk="1" hangingPunct="1">
              <a:lnSpc>
                <a:spcPct val="80000"/>
              </a:lnSpc>
            </a:pPr>
            <a:endParaRPr lang="en-US" sz="700" smtClean="0"/>
          </a:p>
          <a:p>
            <a:pPr eaLnBrk="1" hangingPunct="1">
              <a:lnSpc>
                <a:spcPct val="80000"/>
              </a:lnSpc>
            </a:pPr>
            <a:r>
              <a:rPr lang="en-US" sz="1800" b="0" smtClean="0"/>
              <a:t>begins at </a:t>
            </a:r>
            <a:r>
              <a:rPr lang="en-US" sz="1800" smtClean="0"/>
              <a:t>foramen magnum </a:t>
            </a:r>
            <a:r>
              <a:rPr lang="en-US" sz="1800" b="0" smtClean="0"/>
              <a:t>of the skull</a:t>
            </a:r>
          </a:p>
          <a:p>
            <a:pPr eaLnBrk="1" hangingPunct="1">
              <a:lnSpc>
                <a:spcPct val="80000"/>
              </a:lnSpc>
            </a:pPr>
            <a:endParaRPr lang="en-US" sz="700" b="0" smtClean="0"/>
          </a:p>
          <a:p>
            <a:pPr eaLnBrk="1" hangingPunct="1">
              <a:lnSpc>
                <a:spcPct val="80000"/>
              </a:lnSpc>
            </a:pPr>
            <a:r>
              <a:rPr lang="en-US" sz="1800" b="0" smtClean="0"/>
              <a:t>extends for about 3 cm rostrally and ends at a groove between the medulla and pons</a:t>
            </a:r>
          </a:p>
          <a:p>
            <a:pPr eaLnBrk="1" hangingPunct="1">
              <a:lnSpc>
                <a:spcPct val="80000"/>
              </a:lnSpc>
            </a:pPr>
            <a:endParaRPr lang="en-US" sz="700" b="0" smtClean="0"/>
          </a:p>
          <a:p>
            <a:pPr eaLnBrk="1" hangingPunct="1">
              <a:lnSpc>
                <a:spcPct val="80000"/>
              </a:lnSpc>
            </a:pPr>
            <a:r>
              <a:rPr lang="en-US" sz="1800" b="0" smtClean="0"/>
              <a:t>slightly wider than spinal cord</a:t>
            </a:r>
          </a:p>
          <a:p>
            <a:pPr eaLnBrk="1" hangingPunct="1">
              <a:lnSpc>
                <a:spcPct val="80000"/>
              </a:lnSpc>
            </a:pPr>
            <a:endParaRPr lang="en-US" sz="700" b="0" smtClean="0"/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pyramids</a:t>
            </a:r>
            <a:r>
              <a:rPr lang="en-US" sz="1800" b="0" smtClean="0"/>
              <a:t> – pair of external ridges on anterior surface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b="0" smtClean="0"/>
              <a:t>resembles side-by-side baseball bats</a:t>
            </a:r>
          </a:p>
          <a:p>
            <a:pPr lvl="1" eaLnBrk="1" hangingPunct="1">
              <a:lnSpc>
                <a:spcPct val="80000"/>
              </a:lnSpc>
            </a:pPr>
            <a:endParaRPr lang="en-US" sz="700" b="0" smtClean="0"/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olive</a:t>
            </a:r>
            <a:r>
              <a:rPr lang="en-US" sz="1800" b="0" smtClean="0"/>
              <a:t> – a prominent bulge lateral to each pyramid</a:t>
            </a:r>
          </a:p>
          <a:p>
            <a:pPr eaLnBrk="1" hangingPunct="1">
              <a:lnSpc>
                <a:spcPct val="80000"/>
              </a:lnSpc>
            </a:pPr>
            <a:endParaRPr lang="en-US" sz="700" b="0" smtClean="0"/>
          </a:p>
          <a:p>
            <a:pPr eaLnBrk="1" hangingPunct="1">
              <a:lnSpc>
                <a:spcPct val="80000"/>
              </a:lnSpc>
            </a:pPr>
            <a:r>
              <a:rPr lang="en-US" sz="1800" b="0" smtClean="0"/>
              <a:t>posteriorly, </a:t>
            </a:r>
            <a:r>
              <a:rPr lang="en-US" sz="1800" smtClean="0"/>
              <a:t>gracile</a:t>
            </a:r>
            <a:r>
              <a:rPr lang="en-US" sz="1800" b="0" smtClean="0"/>
              <a:t> and </a:t>
            </a:r>
            <a:r>
              <a:rPr lang="en-US" sz="1800" smtClean="0"/>
              <a:t>cuneate fasciculi </a:t>
            </a:r>
            <a:r>
              <a:rPr lang="en-US" sz="1800" b="0" smtClean="0"/>
              <a:t>of the spinal cord continue as two pair of ridges on the medulla</a:t>
            </a:r>
          </a:p>
          <a:p>
            <a:pPr eaLnBrk="1" hangingPunct="1">
              <a:lnSpc>
                <a:spcPct val="80000"/>
              </a:lnSpc>
            </a:pPr>
            <a:endParaRPr lang="en-US" sz="700" b="0" smtClean="0"/>
          </a:p>
          <a:p>
            <a:pPr eaLnBrk="1" hangingPunct="1">
              <a:lnSpc>
                <a:spcPct val="80000"/>
              </a:lnSpc>
            </a:pPr>
            <a:r>
              <a:rPr lang="en-US" sz="1800" b="0" smtClean="0"/>
              <a:t>all nerve fibers connecting the brain to the spinal cord pass through the medulla</a:t>
            </a:r>
          </a:p>
          <a:p>
            <a:pPr eaLnBrk="1" hangingPunct="1">
              <a:lnSpc>
                <a:spcPct val="80000"/>
              </a:lnSpc>
            </a:pPr>
            <a:endParaRPr lang="en-US" sz="700" b="0" smtClean="0"/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four pairs of cranial nerves </a:t>
            </a:r>
            <a:r>
              <a:rPr lang="en-US" sz="1800" b="0" smtClean="0"/>
              <a:t>begin or end in medulla    -   </a:t>
            </a:r>
            <a:r>
              <a:rPr lang="en-US" sz="1400" b="0" smtClean="0"/>
              <a:t>IX, X, XI, XII</a:t>
            </a:r>
          </a:p>
        </p:txBody>
      </p:sp>
      <p:sp>
        <p:nvSpPr>
          <p:cNvPr id="31751" name="Text Box 4"/>
          <p:cNvSpPr txBox="1">
            <a:spLocks noChangeArrowheads="1"/>
          </p:cNvSpPr>
          <p:nvPr/>
        </p:nvSpPr>
        <p:spPr bwMode="auto">
          <a:xfrm>
            <a:off x="6046788" y="4495800"/>
            <a:ext cx="1782762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/>
              <a:t>Figure 14.2a</a:t>
            </a:r>
          </a:p>
        </p:txBody>
      </p:sp>
      <p:sp>
        <p:nvSpPr>
          <p:cNvPr id="31752" name="Rectangle 4"/>
          <p:cNvSpPr>
            <a:spLocks noChangeArrowheads="1"/>
          </p:cNvSpPr>
          <p:nvPr/>
        </p:nvSpPr>
        <p:spPr bwMode="auto">
          <a:xfrm>
            <a:off x="8258175" y="1492250"/>
            <a:ext cx="19208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FFFFFF"/>
                </a:solidFill>
              </a:rPr>
              <a:t>leaves</a:t>
            </a:r>
            <a:endParaRPr lang="en-US" sz="500" b="1"/>
          </a:p>
        </p:txBody>
      </p:sp>
      <p:pic>
        <p:nvPicPr>
          <p:cNvPr id="31753" name="Picture 5" descr="sal25693_14_02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4475" y="1144588"/>
            <a:ext cx="3225800" cy="277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4" name="Rectangle 6"/>
          <p:cNvSpPr>
            <a:spLocks noChangeArrowheads="1"/>
          </p:cNvSpPr>
          <p:nvPr/>
        </p:nvSpPr>
        <p:spPr bwMode="auto">
          <a:xfrm>
            <a:off x="4735513" y="2052638"/>
            <a:ext cx="293687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000000"/>
                </a:solidFill>
              </a:rPr>
              <a:t>Thalamus</a:t>
            </a:r>
            <a:endParaRPr lang="en-US" sz="500" b="1"/>
          </a:p>
        </p:txBody>
      </p:sp>
      <p:sp>
        <p:nvSpPr>
          <p:cNvPr id="31755" name="Rectangle 7"/>
          <p:cNvSpPr>
            <a:spLocks noChangeArrowheads="1"/>
          </p:cNvSpPr>
          <p:nvPr/>
        </p:nvSpPr>
        <p:spPr bwMode="auto">
          <a:xfrm>
            <a:off x="4735513" y="2395538"/>
            <a:ext cx="433387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000000"/>
                </a:solidFill>
              </a:rPr>
              <a:t>Hypothalamus</a:t>
            </a:r>
            <a:endParaRPr lang="en-US" sz="500" b="1"/>
          </a:p>
        </p:txBody>
      </p:sp>
      <p:sp>
        <p:nvSpPr>
          <p:cNvPr id="31756" name="Rectangle 8"/>
          <p:cNvSpPr>
            <a:spLocks noChangeArrowheads="1"/>
          </p:cNvSpPr>
          <p:nvPr/>
        </p:nvSpPr>
        <p:spPr bwMode="auto">
          <a:xfrm>
            <a:off x="4735513" y="1905000"/>
            <a:ext cx="358775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000000"/>
                </a:solidFill>
              </a:rPr>
              <a:t>Frontal lobe</a:t>
            </a:r>
            <a:endParaRPr lang="en-US" sz="500" b="1"/>
          </a:p>
        </p:txBody>
      </p:sp>
      <p:sp>
        <p:nvSpPr>
          <p:cNvPr id="31757" name="Rectangle 9"/>
          <p:cNvSpPr>
            <a:spLocks noChangeArrowheads="1"/>
          </p:cNvSpPr>
          <p:nvPr/>
        </p:nvSpPr>
        <p:spPr bwMode="auto">
          <a:xfrm>
            <a:off x="4735513" y="1665288"/>
            <a:ext cx="511175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000000"/>
                </a:solidFill>
              </a:rPr>
              <a:t>Corpus callosum</a:t>
            </a:r>
            <a:endParaRPr lang="en-US" sz="500" b="1"/>
          </a:p>
        </p:txBody>
      </p:sp>
      <p:sp>
        <p:nvSpPr>
          <p:cNvPr id="31758" name="Rectangle 10"/>
          <p:cNvSpPr>
            <a:spLocks noChangeArrowheads="1"/>
          </p:cNvSpPr>
          <p:nvPr/>
        </p:nvSpPr>
        <p:spPr bwMode="auto">
          <a:xfrm>
            <a:off x="4735513" y="1492250"/>
            <a:ext cx="474662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000000"/>
                </a:solidFill>
              </a:rPr>
              <a:t>Cingulate gyrus</a:t>
            </a:r>
            <a:endParaRPr lang="en-US" sz="500" b="1"/>
          </a:p>
        </p:txBody>
      </p:sp>
      <p:sp>
        <p:nvSpPr>
          <p:cNvPr id="31759" name="Rectangle 11"/>
          <p:cNvSpPr>
            <a:spLocks noChangeArrowheads="1"/>
          </p:cNvSpPr>
          <p:nvPr/>
        </p:nvSpPr>
        <p:spPr bwMode="auto">
          <a:xfrm>
            <a:off x="4735513" y="2533650"/>
            <a:ext cx="395287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000000"/>
                </a:solidFill>
              </a:rPr>
              <a:t>Optic chiasm</a:t>
            </a:r>
            <a:endParaRPr lang="en-US" sz="500" b="1"/>
          </a:p>
        </p:txBody>
      </p:sp>
      <p:sp>
        <p:nvSpPr>
          <p:cNvPr id="31760" name="Rectangle 12"/>
          <p:cNvSpPr>
            <a:spLocks noChangeArrowheads="1"/>
          </p:cNvSpPr>
          <p:nvPr/>
        </p:nvSpPr>
        <p:spPr bwMode="auto">
          <a:xfrm>
            <a:off x="4735513" y="2809875"/>
            <a:ext cx="436562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000000"/>
                </a:solidFill>
              </a:rPr>
              <a:t>Pituitary gland</a:t>
            </a:r>
            <a:endParaRPr lang="en-US" sz="500" b="1"/>
          </a:p>
        </p:txBody>
      </p:sp>
      <p:sp>
        <p:nvSpPr>
          <p:cNvPr id="31761" name="Freeform 13"/>
          <p:cNvSpPr>
            <a:spLocks/>
          </p:cNvSpPr>
          <p:nvPr/>
        </p:nvSpPr>
        <p:spPr bwMode="auto">
          <a:xfrm>
            <a:off x="5291138" y="2530475"/>
            <a:ext cx="1296987" cy="184150"/>
          </a:xfrm>
          <a:custGeom>
            <a:avLst/>
            <a:gdLst>
              <a:gd name="T0" fmla="*/ 2147483647 w 1419"/>
              <a:gd name="T1" fmla="*/ 0 h 201"/>
              <a:gd name="T2" fmla="*/ 2069049616 w 1419"/>
              <a:gd name="T3" fmla="*/ 506549863 h 201"/>
              <a:gd name="T4" fmla="*/ 0 w 1419"/>
              <a:gd name="T5" fmla="*/ 506549863 h 201"/>
              <a:gd name="T6" fmla="*/ 0 60000 65536"/>
              <a:gd name="T7" fmla="*/ 0 60000 65536"/>
              <a:gd name="T8" fmla="*/ 0 60000 65536"/>
              <a:gd name="T9" fmla="*/ 0 w 1419"/>
              <a:gd name="T10" fmla="*/ 0 h 201"/>
              <a:gd name="T11" fmla="*/ 1419 w 1419"/>
              <a:gd name="T12" fmla="*/ 201 h 2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19" h="201">
                <a:moveTo>
                  <a:pt x="1419" y="0"/>
                </a:moveTo>
                <a:lnTo>
                  <a:pt x="821" y="201"/>
                </a:lnTo>
                <a:lnTo>
                  <a:pt x="0" y="201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500">
              <a:latin typeface="Times New Roman" pitchFamily="18" charset="0"/>
            </a:endParaRPr>
          </a:p>
        </p:txBody>
      </p:sp>
      <p:sp>
        <p:nvSpPr>
          <p:cNvPr id="31762" name="Freeform 14"/>
          <p:cNvSpPr>
            <a:spLocks/>
          </p:cNvSpPr>
          <p:nvPr/>
        </p:nvSpPr>
        <p:spPr bwMode="auto">
          <a:xfrm>
            <a:off x="5289550" y="2525713"/>
            <a:ext cx="1298575" cy="184150"/>
          </a:xfrm>
          <a:custGeom>
            <a:avLst/>
            <a:gdLst>
              <a:gd name="T0" fmla="*/ 2147483647 w 1421"/>
              <a:gd name="T1" fmla="*/ 0 h 202"/>
              <a:gd name="T2" fmla="*/ 2074089928 w 1421"/>
              <a:gd name="T3" fmla="*/ 509071607 h 202"/>
              <a:gd name="T4" fmla="*/ 0 w 1421"/>
              <a:gd name="T5" fmla="*/ 509071607 h 202"/>
              <a:gd name="T6" fmla="*/ 0 60000 65536"/>
              <a:gd name="T7" fmla="*/ 0 60000 65536"/>
              <a:gd name="T8" fmla="*/ 0 60000 65536"/>
              <a:gd name="T9" fmla="*/ 0 w 1421"/>
              <a:gd name="T10" fmla="*/ 0 h 202"/>
              <a:gd name="T11" fmla="*/ 1421 w 1421"/>
              <a:gd name="T12" fmla="*/ 202 h 2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21" h="202">
                <a:moveTo>
                  <a:pt x="1421" y="0"/>
                </a:moveTo>
                <a:lnTo>
                  <a:pt x="823" y="202"/>
                </a:lnTo>
                <a:lnTo>
                  <a:pt x="0" y="20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500">
              <a:latin typeface="Times New Roman" pitchFamily="18" charset="0"/>
            </a:endParaRPr>
          </a:p>
        </p:txBody>
      </p:sp>
      <p:sp>
        <p:nvSpPr>
          <p:cNvPr id="31763" name="Rectangle 15"/>
          <p:cNvSpPr>
            <a:spLocks noChangeArrowheads="1"/>
          </p:cNvSpPr>
          <p:nvPr/>
        </p:nvSpPr>
        <p:spPr bwMode="auto">
          <a:xfrm>
            <a:off x="4735513" y="2668588"/>
            <a:ext cx="515937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000000"/>
                </a:solidFill>
              </a:rPr>
              <a:t>Mammillary body</a:t>
            </a:r>
            <a:endParaRPr lang="en-US" sz="500" b="1"/>
          </a:p>
        </p:txBody>
      </p:sp>
      <p:sp>
        <p:nvSpPr>
          <p:cNvPr id="31764" name="Rectangle 16"/>
          <p:cNvSpPr>
            <a:spLocks noChangeArrowheads="1"/>
          </p:cNvSpPr>
          <p:nvPr/>
        </p:nvSpPr>
        <p:spPr bwMode="auto">
          <a:xfrm>
            <a:off x="5797550" y="3140075"/>
            <a:ext cx="26193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000000"/>
                </a:solidFill>
              </a:rPr>
              <a:t>Midbrain</a:t>
            </a:r>
            <a:endParaRPr lang="en-US" sz="500" b="1"/>
          </a:p>
        </p:txBody>
      </p:sp>
      <p:sp>
        <p:nvSpPr>
          <p:cNvPr id="31765" name="Rectangle 17"/>
          <p:cNvSpPr>
            <a:spLocks noChangeArrowheads="1"/>
          </p:cNvSpPr>
          <p:nvPr/>
        </p:nvSpPr>
        <p:spPr bwMode="auto">
          <a:xfrm>
            <a:off x="5797550" y="3311525"/>
            <a:ext cx="15398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000000"/>
                </a:solidFill>
              </a:rPr>
              <a:t>Pons</a:t>
            </a:r>
            <a:endParaRPr lang="en-US" sz="500" b="1"/>
          </a:p>
        </p:txBody>
      </p:sp>
      <p:sp>
        <p:nvSpPr>
          <p:cNvPr id="31766" name="Rectangle 18"/>
          <p:cNvSpPr>
            <a:spLocks noChangeArrowheads="1"/>
          </p:cNvSpPr>
          <p:nvPr/>
        </p:nvSpPr>
        <p:spPr bwMode="auto">
          <a:xfrm>
            <a:off x="7627938" y="1241425"/>
            <a:ext cx="433387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000000"/>
                </a:solidFill>
              </a:rPr>
              <a:t>Central sulcus</a:t>
            </a:r>
            <a:endParaRPr lang="en-US" sz="500" b="1"/>
          </a:p>
        </p:txBody>
      </p:sp>
      <p:sp>
        <p:nvSpPr>
          <p:cNvPr id="31767" name="Rectangle 19"/>
          <p:cNvSpPr>
            <a:spLocks noChangeArrowheads="1"/>
          </p:cNvSpPr>
          <p:nvPr/>
        </p:nvSpPr>
        <p:spPr bwMode="auto">
          <a:xfrm>
            <a:off x="7791450" y="1439863"/>
            <a:ext cx="37465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000000"/>
                </a:solidFill>
              </a:rPr>
              <a:t>Parietal lobe</a:t>
            </a:r>
            <a:endParaRPr lang="en-US" sz="500" b="1"/>
          </a:p>
        </p:txBody>
      </p:sp>
      <p:sp>
        <p:nvSpPr>
          <p:cNvPr id="31768" name="Rectangle 20"/>
          <p:cNvSpPr>
            <a:spLocks noChangeArrowheads="1"/>
          </p:cNvSpPr>
          <p:nvPr/>
        </p:nvSpPr>
        <p:spPr bwMode="auto">
          <a:xfrm>
            <a:off x="8112125" y="1854200"/>
            <a:ext cx="71913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000000"/>
                </a:solidFill>
              </a:rPr>
              <a:t>Parieto–occipital sulcus</a:t>
            </a:r>
            <a:endParaRPr lang="en-US" sz="500" b="1"/>
          </a:p>
        </p:txBody>
      </p:sp>
      <p:sp>
        <p:nvSpPr>
          <p:cNvPr id="31769" name="Rectangle 21"/>
          <p:cNvSpPr>
            <a:spLocks noChangeArrowheads="1"/>
          </p:cNvSpPr>
          <p:nvPr/>
        </p:nvSpPr>
        <p:spPr bwMode="auto">
          <a:xfrm>
            <a:off x="8112125" y="2005013"/>
            <a:ext cx="411163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000000"/>
                </a:solidFill>
              </a:rPr>
              <a:t>Occipital lobe</a:t>
            </a:r>
            <a:endParaRPr lang="en-US" sz="500" b="1"/>
          </a:p>
        </p:txBody>
      </p:sp>
      <p:sp>
        <p:nvSpPr>
          <p:cNvPr id="31770" name="Rectangle 22"/>
          <p:cNvSpPr>
            <a:spLocks noChangeArrowheads="1"/>
          </p:cNvSpPr>
          <p:nvPr/>
        </p:nvSpPr>
        <p:spPr bwMode="auto">
          <a:xfrm>
            <a:off x="8112125" y="2251075"/>
            <a:ext cx="36988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000000"/>
                </a:solidFill>
              </a:rPr>
              <a:t>Pineal gland</a:t>
            </a:r>
            <a:endParaRPr lang="en-US" sz="500" b="1"/>
          </a:p>
        </p:txBody>
      </p:sp>
      <p:sp>
        <p:nvSpPr>
          <p:cNvPr id="31771" name="Freeform 23"/>
          <p:cNvSpPr>
            <a:spLocks/>
          </p:cNvSpPr>
          <p:nvPr/>
        </p:nvSpPr>
        <p:spPr bwMode="auto">
          <a:xfrm>
            <a:off x="7000875" y="2198688"/>
            <a:ext cx="1082675" cy="57150"/>
          </a:xfrm>
          <a:custGeom>
            <a:avLst/>
            <a:gdLst>
              <a:gd name="T0" fmla="*/ 0 w 1185"/>
              <a:gd name="T1" fmla="*/ 156249699 h 62"/>
              <a:gd name="T2" fmla="*/ 413305664 w 1185"/>
              <a:gd name="T3" fmla="*/ 0 h 62"/>
              <a:gd name="T4" fmla="*/ 2147483647 w 1185"/>
              <a:gd name="T5" fmla="*/ 0 h 62"/>
              <a:gd name="T6" fmla="*/ 0 60000 65536"/>
              <a:gd name="T7" fmla="*/ 0 60000 65536"/>
              <a:gd name="T8" fmla="*/ 0 60000 65536"/>
              <a:gd name="T9" fmla="*/ 0 w 1185"/>
              <a:gd name="T10" fmla="*/ 0 h 62"/>
              <a:gd name="T11" fmla="*/ 1185 w 1185"/>
              <a:gd name="T12" fmla="*/ 62 h 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85" h="62">
                <a:moveTo>
                  <a:pt x="0" y="62"/>
                </a:moveTo>
                <a:lnTo>
                  <a:pt x="164" y="0"/>
                </a:lnTo>
                <a:lnTo>
                  <a:pt x="1185" y="0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500">
              <a:latin typeface="Times New Roman" pitchFamily="18" charset="0"/>
            </a:endParaRPr>
          </a:p>
        </p:txBody>
      </p:sp>
      <p:sp>
        <p:nvSpPr>
          <p:cNvPr id="31772" name="Freeform 24"/>
          <p:cNvSpPr>
            <a:spLocks/>
          </p:cNvSpPr>
          <p:nvPr/>
        </p:nvSpPr>
        <p:spPr bwMode="auto">
          <a:xfrm>
            <a:off x="7000875" y="2193925"/>
            <a:ext cx="1089025" cy="57150"/>
          </a:xfrm>
          <a:custGeom>
            <a:avLst/>
            <a:gdLst>
              <a:gd name="T0" fmla="*/ 0 w 1192"/>
              <a:gd name="T1" fmla="*/ 158768267 h 63"/>
              <a:gd name="T2" fmla="*/ 413305555 w 1192"/>
              <a:gd name="T3" fmla="*/ 0 h 63"/>
              <a:gd name="T4" fmla="*/ 2147483647 w 1192"/>
              <a:gd name="T5" fmla="*/ 0 h 63"/>
              <a:gd name="T6" fmla="*/ 0 60000 65536"/>
              <a:gd name="T7" fmla="*/ 0 60000 65536"/>
              <a:gd name="T8" fmla="*/ 0 60000 65536"/>
              <a:gd name="T9" fmla="*/ 0 w 1192"/>
              <a:gd name="T10" fmla="*/ 0 h 63"/>
              <a:gd name="T11" fmla="*/ 1192 w 1192"/>
              <a:gd name="T12" fmla="*/ 63 h 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92" h="63">
                <a:moveTo>
                  <a:pt x="0" y="63"/>
                </a:moveTo>
                <a:lnTo>
                  <a:pt x="164" y="0"/>
                </a:lnTo>
                <a:lnTo>
                  <a:pt x="1192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500">
              <a:latin typeface="Times New Roman" pitchFamily="18" charset="0"/>
            </a:endParaRPr>
          </a:p>
        </p:txBody>
      </p:sp>
      <p:sp>
        <p:nvSpPr>
          <p:cNvPr id="31773" name="Rectangle 25"/>
          <p:cNvSpPr>
            <a:spLocks noChangeArrowheads="1"/>
          </p:cNvSpPr>
          <p:nvPr/>
        </p:nvSpPr>
        <p:spPr bwMode="auto">
          <a:xfrm>
            <a:off x="8112125" y="2157413"/>
            <a:ext cx="282575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000000"/>
                </a:solidFill>
              </a:rPr>
              <a:t>Habenula</a:t>
            </a:r>
            <a:endParaRPr lang="en-US" sz="500" b="1"/>
          </a:p>
        </p:txBody>
      </p:sp>
      <p:sp>
        <p:nvSpPr>
          <p:cNvPr id="31774" name="Rectangle 26"/>
          <p:cNvSpPr>
            <a:spLocks noChangeArrowheads="1"/>
          </p:cNvSpPr>
          <p:nvPr/>
        </p:nvSpPr>
        <p:spPr bwMode="auto">
          <a:xfrm>
            <a:off x="8112125" y="2489200"/>
            <a:ext cx="66833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000000"/>
                </a:solidFill>
              </a:rPr>
              <a:t>Posterior commissure</a:t>
            </a:r>
            <a:endParaRPr lang="en-US" sz="500" b="1"/>
          </a:p>
        </p:txBody>
      </p:sp>
      <p:sp>
        <p:nvSpPr>
          <p:cNvPr id="31775" name="Rectangle 27"/>
          <p:cNvSpPr>
            <a:spLocks noChangeArrowheads="1"/>
          </p:cNvSpPr>
          <p:nvPr/>
        </p:nvSpPr>
        <p:spPr bwMode="auto">
          <a:xfrm>
            <a:off x="8112125" y="2705100"/>
            <a:ext cx="55245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000000"/>
                </a:solidFill>
              </a:rPr>
              <a:t>Cerebral aqueduct</a:t>
            </a:r>
            <a:endParaRPr lang="en-US" sz="500" b="1"/>
          </a:p>
        </p:txBody>
      </p:sp>
      <p:sp>
        <p:nvSpPr>
          <p:cNvPr id="31776" name="Rectangle 28"/>
          <p:cNvSpPr>
            <a:spLocks noChangeArrowheads="1"/>
          </p:cNvSpPr>
          <p:nvPr/>
        </p:nvSpPr>
        <p:spPr bwMode="auto">
          <a:xfrm>
            <a:off x="8112125" y="2882900"/>
            <a:ext cx="474663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000000"/>
                </a:solidFill>
              </a:rPr>
              <a:t>Fourth ventricle</a:t>
            </a:r>
            <a:endParaRPr lang="en-US" sz="500" b="1"/>
          </a:p>
        </p:txBody>
      </p:sp>
      <p:sp>
        <p:nvSpPr>
          <p:cNvPr id="31777" name="Rectangle 29"/>
          <p:cNvSpPr>
            <a:spLocks noChangeArrowheads="1"/>
          </p:cNvSpPr>
          <p:nvPr/>
        </p:nvSpPr>
        <p:spPr bwMode="auto">
          <a:xfrm>
            <a:off x="8112125" y="3097213"/>
            <a:ext cx="34448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000000"/>
                </a:solidFill>
              </a:rPr>
              <a:t>Cerebellum</a:t>
            </a:r>
            <a:endParaRPr lang="en-US" sz="500" b="1"/>
          </a:p>
        </p:txBody>
      </p:sp>
      <p:sp>
        <p:nvSpPr>
          <p:cNvPr id="31778" name="Rectangle 30"/>
          <p:cNvSpPr>
            <a:spLocks noChangeArrowheads="1"/>
          </p:cNvSpPr>
          <p:nvPr/>
        </p:nvSpPr>
        <p:spPr bwMode="auto">
          <a:xfrm>
            <a:off x="5360988" y="3744913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000000"/>
                </a:solidFill>
              </a:rPr>
              <a:t>(a)</a:t>
            </a:r>
            <a:endParaRPr lang="en-US" sz="500" b="1"/>
          </a:p>
        </p:txBody>
      </p:sp>
      <p:sp>
        <p:nvSpPr>
          <p:cNvPr id="31779" name="Rectangle 31"/>
          <p:cNvSpPr>
            <a:spLocks noChangeArrowheads="1"/>
          </p:cNvSpPr>
          <p:nvPr/>
        </p:nvSpPr>
        <p:spPr bwMode="auto">
          <a:xfrm>
            <a:off x="8559800" y="2205038"/>
            <a:ext cx="37465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000000"/>
                </a:solidFill>
              </a:rPr>
              <a:t>Epithalamus</a:t>
            </a:r>
            <a:endParaRPr lang="en-US" sz="500" b="1"/>
          </a:p>
        </p:txBody>
      </p:sp>
      <p:sp>
        <p:nvSpPr>
          <p:cNvPr id="31780" name="Freeform 32"/>
          <p:cNvSpPr>
            <a:spLocks/>
          </p:cNvSpPr>
          <p:nvPr/>
        </p:nvSpPr>
        <p:spPr bwMode="auto">
          <a:xfrm>
            <a:off x="5113338" y="2101850"/>
            <a:ext cx="1666875" cy="123825"/>
          </a:xfrm>
          <a:custGeom>
            <a:avLst/>
            <a:gdLst>
              <a:gd name="T0" fmla="*/ 2147483647 w 1824"/>
              <a:gd name="T1" fmla="*/ 342741195 h 136"/>
              <a:gd name="T2" fmla="*/ 2147483647 w 1824"/>
              <a:gd name="T3" fmla="*/ 0 h 136"/>
              <a:gd name="T4" fmla="*/ 0 w 1824"/>
              <a:gd name="T5" fmla="*/ 0 h 136"/>
              <a:gd name="T6" fmla="*/ 0 60000 65536"/>
              <a:gd name="T7" fmla="*/ 0 60000 65536"/>
              <a:gd name="T8" fmla="*/ 0 60000 65536"/>
              <a:gd name="T9" fmla="*/ 0 w 1824"/>
              <a:gd name="T10" fmla="*/ 0 h 136"/>
              <a:gd name="T11" fmla="*/ 1824 w 1824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24" h="136">
                <a:moveTo>
                  <a:pt x="1824" y="136"/>
                </a:moveTo>
                <a:lnTo>
                  <a:pt x="1412" y="0"/>
                </a:lnTo>
                <a:lnTo>
                  <a:pt x="0" y="0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500">
              <a:latin typeface="Times New Roman" pitchFamily="18" charset="0"/>
            </a:endParaRPr>
          </a:p>
        </p:txBody>
      </p:sp>
      <p:sp>
        <p:nvSpPr>
          <p:cNvPr id="31781" name="Freeform 33"/>
          <p:cNvSpPr>
            <a:spLocks/>
          </p:cNvSpPr>
          <p:nvPr/>
        </p:nvSpPr>
        <p:spPr bwMode="auto">
          <a:xfrm>
            <a:off x="5268913" y="2365375"/>
            <a:ext cx="1282700" cy="73025"/>
          </a:xfrm>
          <a:custGeom>
            <a:avLst/>
            <a:gdLst>
              <a:gd name="T0" fmla="*/ 2147483647 w 1403"/>
              <a:gd name="T1" fmla="*/ 0 h 80"/>
              <a:gd name="T2" fmla="*/ 2147483647 w 1403"/>
              <a:gd name="T3" fmla="*/ 201612473 h 80"/>
              <a:gd name="T4" fmla="*/ 0 w 1403"/>
              <a:gd name="T5" fmla="*/ 201612473 h 80"/>
              <a:gd name="T6" fmla="*/ 0 60000 65536"/>
              <a:gd name="T7" fmla="*/ 0 60000 65536"/>
              <a:gd name="T8" fmla="*/ 0 60000 65536"/>
              <a:gd name="T9" fmla="*/ 0 w 1403"/>
              <a:gd name="T10" fmla="*/ 0 h 80"/>
              <a:gd name="T11" fmla="*/ 1403 w 1403"/>
              <a:gd name="T12" fmla="*/ 80 h 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03" h="80">
                <a:moveTo>
                  <a:pt x="1403" y="0"/>
                </a:moveTo>
                <a:lnTo>
                  <a:pt x="984" y="80"/>
                </a:lnTo>
                <a:lnTo>
                  <a:pt x="0" y="80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500">
              <a:latin typeface="Times New Roman" pitchFamily="18" charset="0"/>
            </a:endParaRPr>
          </a:p>
        </p:txBody>
      </p:sp>
      <p:sp>
        <p:nvSpPr>
          <p:cNvPr id="31782" name="Line 34"/>
          <p:cNvSpPr>
            <a:spLocks noChangeShapeType="1"/>
          </p:cNvSpPr>
          <p:nvPr/>
        </p:nvSpPr>
        <p:spPr bwMode="auto">
          <a:xfrm flipH="1">
            <a:off x="5141913" y="1952625"/>
            <a:ext cx="412750" cy="1588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83" name="Freeform 35"/>
          <p:cNvSpPr>
            <a:spLocks/>
          </p:cNvSpPr>
          <p:nvPr/>
        </p:nvSpPr>
        <p:spPr bwMode="auto">
          <a:xfrm>
            <a:off x="5287963" y="1708150"/>
            <a:ext cx="774700" cy="276225"/>
          </a:xfrm>
          <a:custGeom>
            <a:avLst/>
            <a:gdLst>
              <a:gd name="T0" fmla="*/ 2137092678 w 848"/>
              <a:gd name="T1" fmla="*/ 758568510 h 301"/>
              <a:gd name="T2" fmla="*/ 1854835260 w 848"/>
              <a:gd name="T3" fmla="*/ 0 h 301"/>
              <a:gd name="T4" fmla="*/ 0 w 848"/>
              <a:gd name="T5" fmla="*/ 12601586 h 301"/>
              <a:gd name="T6" fmla="*/ 0 60000 65536"/>
              <a:gd name="T7" fmla="*/ 0 60000 65536"/>
              <a:gd name="T8" fmla="*/ 0 60000 65536"/>
              <a:gd name="T9" fmla="*/ 0 w 848"/>
              <a:gd name="T10" fmla="*/ 0 h 301"/>
              <a:gd name="T11" fmla="*/ 848 w 848"/>
              <a:gd name="T12" fmla="*/ 301 h 3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8" h="301">
                <a:moveTo>
                  <a:pt x="848" y="301"/>
                </a:moveTo>
                <a:lnTo>
                  <a:pt x="736" y="0"/>
                </a:lnTo>
                <a:lnTo>
                  <a:pt x="0" y="5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500">
              <a:latin typeface="Times New Roman" pitchFamily="18" charset="0"/>
            </a:endParaRPr>
          </a:p>
        </p:txBody>
      </p:sp>
      <p:sp>
        <p:nvSpPr>
          <p:cNvPr id="31784" name="Freeform 36"/>
          <p:cNvSpPr>
            <a:spLocks/>
          </p:cNvSpPr>
          <p:nvPr/>
        </p:nvSpPr>
        <p:spPr bwMode="auto">
          <a:xfrm>
            <a:off x="5208588" y="2236788"/>
            <a:ext cx="1217612" cy="77787"/>
          </a:xfrm>
          <a:custGeom>
            <a:avLst/>
            <a:gdLst>
              <a:gd name="T0" fmla="*/ 2147483647 w 1332"/>
              <a:gd name="T1" fmla="*/ 216733460 h 86"/>
              <a:gd name="T2" fmla="*/ 2147483647 w 1332"/>
              <a:gd name="T3" fmla="*/ 0 h 86"/>
              <a:gd name="T4" fmla="*/ 0 w 1332"/>
              <a:gd name="T5" fmla="*/ 0 h 86"/>
              <a:gd name="T6" fmla="*/ 0 60000 65536"/>
              <a:gd name="T7" fmla="*/ 0 60000 65536"/>
              <a:gd name="T8" fmla="*/ 0 60000 65536"/>
              <a:gd name="T9" fmla="*/ 0 w 1332"/>
              <a:gd name="T10" fmla="*/ 0 h 86"/>
              <a:gd name="T11" fmla="*/ 1332 w 1332"/>
              <a:gd name="T12" fmla="*/ 86 h 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2" h="86">
                <a:moveTo>
                  <a:pt x="1332" y="86"/>
                </a:moveTo>
                <a:lnTo>
                  <a:pt x="1068" y="0"/>
                </a:lnTo>
                <a:lnTo>
                  <a:pt x="0" y="0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500">
              <a:latin typeface="Times New Roman" pitchFamily="18" charset="0"/>
            </a:endParaRPr>
          </a:p>
        </p:txBody>
      </p:sp>
      <p:sp>
        <p:nvSpPr>
          <p:cNvPr id="31785" name="Freeform 37"/>
          <p:cNvSpPr>
            <a:spLocks/>
          </p:cNvSpPr>
          <p:nvPr/>
        </p:nvSpPr>
        <p:spPr bwMode="auto">
          <a:xfrm>
            <a:off x="5440363" y="2482850"/>
            <a:ext cx="1003300" cy="92075"/>
          </a:xfrm>
          <a:custGeom>
            <a:avLst/>
            <a:gdLst>
              <a:gd name="T0" fmla="*/ 2147483647 w 1098"/>
              <a:gd name="T1" fmla="*/ 0 h 101"/>
              <a:gd name="T2" fmla="*/ 1890117141 w 1098"/>
              <a:gd name="T3" fmla="*/ 254534216 h 101"/>
              <a:gd name="T4" fmla="*/ 0 w 1098"/>
              <a:gd name="T5" fmla="*/ 254534216 h 101"/>
              <a:gd name="T6" fmla="*/ 0 60000 65536"/>
              <a:gd name="T7" fmla="*/ 0 60000 65536"/>
              <a:gd name="T8" fmla="*/ 0 60000 65536"/>
              <a:gd name="T9" fmla="*/ 0 w 1098"/>
              <a:gd name="T10" fmla="*/ 0 h 101"/>
              <a:gd name="T11" fmla="*/ 1098 w 1098"/>
              <a:gd name="T12" fmla="*/ 101 h 1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98" h="101">
                <a:moveTo>
                  <a:pt x="1098" y="0"/>
                </a:moveTo>
                <a:lnTo>
                  <a:pt x="750" y="101"/>
                </a:lnTo>
                <a:lnTo>
                  <a:pt x="0" y="101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500">
              <a:latin typeface="Times New Roman" pitchFamily="18" charset="0"/>
            </a:endParaRPr>
          </a:p>
        </p:txBody>
      </p:sp>
      <p:sp>
        <p:nvSpPr>
          <p:cNvPr id="31786" name="Freeform 38"/>
          <p:cNvSpPr>
            <a:spLocks/>
          </p:cNvSpPr>
          <p:nvPr/>
        </p:nvSpPr>
        <p:spPr bwMode="auto">
          <a:xfrm>
            <a:off x="5211763" y="2714625"/>
            <a:ext cx="1130300" cy="138113"/>
          </a:xfrm>
          <a:custGeom>
            <a:avLst/>
            <a:gdLst>
              <a:gd name="T0" fmla="*/ 2147483647 w 1237"/>
              <a:gd name="T1" fmla="*/ 0 h 151"/>
              <a:gd name="T2" fmla="*/ 2147483647 w 1237"/>
              <a:gd name="T3" fmla="*/ 380545127 h 151"/>
              <a:gd name="T4" fmla="*/ 0 w 1237"/>
              <a:gd name="T5" fmla="*/ 380545127 h 151"/>
              <a:gd name="T6" fmla="*/ 0 60000 65536"/>
              <a:gd name="T7" fmla="*/ 0 60000 65536"/>
              <a:gd name="T8" fmla="*/ 0 60000 65536"/>
              <a:gd name="T9" fmla="*/ 0 w 1237"/>
              <a:gd name="T10" fmla="*/ 0 h 151"/>
              <a:gd name="T11" fmla="*/ 1237 w 1237"/>
              <a:gd name="T12" fmla="*/ 151 h 1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37" h="151">
                <a:moveTo>
                  <a:pt x="1237" y="0"/>
                </a:moveTo>
                <a:lnTo>
                  <a:pt x="908" y="151"/>
                </a:lnTo>
                <a:lnTo>
                  <a:pt x="0" y="151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500">
              <a:latin typeface="Times New Roman" pitchFamily="18" charset="0"/>
            </a:endParaRPr>
          </a:p>
        </p:txBody>
      </p:sp>
      <p:sp>
        <p:nvSpPr>
          <p:cNvPr id="31787" name="Freeform 39"/>
          <p:cNvSpPr>
            <a:spLocks/>
          </p:cNvSpPr>
          <p:nvPr/>
        </p:nvSpPr>
        <p:spPr bwMode="auto">
          <a:xfrm>
            <a:off x="7083425" y="2801938"/>
            <a:ext cx="974725" cy="125412"/>
          </a:xfrm>
          <a:custGeom>
            <a:avLst/>
            <a:gdLst>
              <a:gd name="T0" fmla="*/ 0 w 1067"/>
              <a:gd name="T1" fmla="*/ 0 h 136"/>
              <a:gd name="T2" fmla="*/ 516632940 w 1067"/>
              <a:gd name="T3" fmla="*/ 342741195 h 136"/>
              <a:gd name="T4" fmla="*/ 2147483647 w 1067"/>
              <a:gd name="T5" fmla="*/ 342741195 h 136"/>
              <a:gd name="T6" fmla="*/ 0 60000 65536"/>
              <a:gd name="T7" fmla="*/ 0 60000 65536"/>
              <a:gd name="T8" fmla="*/ 0 60000 65536"/>
              <a:gd name="T9" fmla="*/ 0 w 1067"/>
              <a:gd name="T10" fmla="*/ 0 h 136"/>
              <a:gd name="T11" fmla="*/ 1067 w 1067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7" h="136">
                <a:moveTo>
                  <a:pt x="0" y="0"/>
                </a:moveTo>
                <a:lnTo>
                  <a:pt x="205" y="136"/>
                </a:lnTo>
                <a:lnTo>
                  <a:pt x="1067" y="136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500">
              <a:latin typeface="Times New Roman" pitchFamily="18" charset="0"/>
            </a:endParaRPr>
          </a:p>
        </p:txBody>
      </p:sp>
      <p:sp>
        <p:nvSpPr>
          <p:cNvPr id="31788" name="Line 40"/>
          <p:cNvSpPr>
            <a:spLocks noChangeShapeType="1"/>
          </p:cNvSpPr>
          <p:nvPr/>
        </p:nvSpPr>
        <p:spPr bwMode="auto">
          <a:xfrm>
            <a:off x="7688263" y="3138488"/>
            <a:ext cx="381000" cy="1587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89" name="Freeform 41"/>
          <p:cNvSpPr>
            <a:spLocks/>
          </p:cNvSpPr>
          <p:nvPr/>
        </p:nvSpPr>
        <p:spPr bwMode="auto">
          <a:xfrm>
            <a:off x="7026275" y="2630488"/>
            <a:ext cx="1046163" cy="119062"/>
          </a:xfrm>
          <a:custGeom>
            <a:avLst/>
            <a:gdLst>
              <a:gd name="T0" fmla="*/ 0 w 1145"/>
              <a:gd name="T1" fmla="*/ 0 h 131"/>
              <a:gd name="T2" fmla="*/ 723285726 w 1145"/>
              <a:gd name="T3" fmla="*/ 330142002 h 131"/>
              <a:gd name="T4" fmla="*/ 2147483647 w 1145"/>
              <a:gd name="T5" fmla="*/ 330142002 h 131"/>
              <a:gd name="T6" fmla="*/ 0 60000 65536"/>
              <a:gd name="T7" fmla="*/ 0 60000 65536"/>
              <a:gd name="T8" fmla="*/ 0 60000 65536"/>
              <a:gd name="T9" fmla="*/ 0 w 1145"/>
              <a:gd name="T10" fmla="*/ 0 h 131"/>
              <a:gd name="T11" fmla="*/ 1145 w 1145"/>
              <a:gd name="T12" fmla="*/ 131 h 1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45" h="131">
                <a:moveTo>
                  <a:pt x="0" y="0"/>
                </a:moveTo>
                <a:lnTo>
                  <a:pt x="287" y="131"/>
                </a:lnTo>
                <a:lnTo>
                  <a:pt x="1145" y="131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500">
              <a:latin typeface="Times New Roman" pitchFamily="18" charset="0"/>
            </a:endParaRPr>
          </a:p>
        </p:txBody>
      </p:sp>
      <p:sp>
        <p:nvSpPr>
          <p:cNvPr id="31790" name="Freeform 42"/>
          <p:cNvSpPr>
            <a:spLocks/>
          </p:cNvSpPr>
          <p:nvPr/>
        </p:nvSpPr>
        <p:spPr bwMode="auto">
          <a:xfrm>
            <a:off x="6900863" y="2344738"/>
            <a:ext cx="1189037" cy="188912"/>
          </a:xfrm>
          <a:custGeom>
            <a:avLst/>
            <a:gdLst>
              <a:gd name="T0" fmla="*/ 0 w 1302"/>
              <a:gd name="T1" fmla="*/ 0 h 207"/>
              <a:gd name="T2" fmla="*/ 1129029973 w 1302"/>
              <a:gd name="T3" fmla="*/ 521670801 h 207"/>
              <a:gd name="T4" fmla="*/ 2147483647 w 1302"/>
              <a:gd name="T5" fmla="*/ 521670801 h 207"/>
              <a:gd name="T6" fmla="*/ 0 60000 65536"/>
              <a:gd name="T7" fmla="*/ 0 60000 65536"/>
              <a:gd name="T8" fmla="*/ 0 60000 65536"/>
              <a:gd name="T9" fmla="*/ 0 w 1302"/>
              <a:gd name="T10" fmla="*/ 0 h 207"/>
              <a:gd name="T11" fmla="*/ 1302 w 1302"/>
              <a:gd name="T12" fmla="*/ 207 h 20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02" h="207">
                <a:moveTo>
                  <a:pt x="0" y="0"/>
                </a:moveTo>
                <a:lnTo>
                  <a:pt x="448" y="207"/>
                </a:lnTo>
                <a:lnTo>
                  <a:pt x="1302" y="207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500">
              <a:latin typeface="Times New Roman" pitchFamily="18" charset="0"/>
            </a:endParaRPr>
          </a:p>
        </p:txBody>
      </p:sp>
      <p:sp>
        <p:nvSpPr>
          <p:cNvPr id="31791" name="Freeform 43"/>
          <p:cNvSpPr>
            <a:spLocks/>
          </p:cNvSpPr>
          <p:nvPr/>
        </p:nvSpPr>
        <p:spPr bwMode="auto">
          <a:xfrm>
            <a:off x="7058025" y="2293938"/>
            <a:ext cx="1025525" cy="44450"/>
          </a:xfrm>
          <a:custGeom>
            <a:avLst/>
            <a:gdLst>
              <a:gd name="T0" fmla="*/ 0 w 1123"/>
              <a:gd name="T1" fmla="*/ 120967511 h 48"/>
              <a:gd name="T2" fmla="*/ 257055997 w 1123"/>
              <a:gd name="T3" fmla="*/ 0 h 48"/>
              <a:gd name="T4" fmla="*/ 2147483647 w 1123"/>
              <a:gd name="T5" fmla="*/ 0 h 48"/>
              <a:gd name="T6" fmla="*/ 0 60000 65536"/>
              <a:gd name="T7" fmla="*/ 0 60000 65536"/>
              <a:gd name="T8" fmla="*/ 0 60000 65536"/>
              <a:gd name="T9" fmla="*/ 0 w 1123"/>
              <a:gd name="T10" fmla="*/ 0 h 48"/>
              <a:gd name="T11" fmla="*/ 1123 w 1123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3" h="48">
                <a:moveTo>
                  <a:pt x="0" y="48"/>
                </a:moveTo>
                <a:lnTo>
                  <a:pt x="102" y="0"/>
                </a:lnTo>
                <a:lnTo>
                  <a:pt x="1123" y="0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500">
              <a:latin typeface="Times New Roman" pitchFamily="18" charset="0"/>
            </a:endParaRPr>
          </a:p>
        </p:txBody>
      </p:sp>
      <p:sp>
        <p:nvSpPr>
          <p:cNvPr id="31792" name="Line 44"/>
          <p:cNvSpPr>
            <a:spLocks noChangeShapeType="1"/>
          </p:cNvSpPr>
          <p:nvPr/>
        </p:nvSpPr>
        <p:spPr bwMode="auto">
          <a:xfrm>
            <a:off x="7805738" y="2046288"/>
            <a:ext cx="282575" cy="1587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93" name="Line 45"/>
          <p:cNvSpPr>
            <a:spLocks noChangeShapeType="1"/>
          </p:cNvSpPr>
          <p:nvPr/>
        </p:nvSpPr>
        <p:spPr bwMode="auto">
          <a:xfrm>
            <a:off x="7670800" y="1900238"/>
            <a:ext cx="414338" cy="0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94" name="Line 46"/>
          <p:cNvSpPr>
            <a:spLocks noChangeShapeType="1"/>
          </p:cNvSpPr>
          <p:nvPr/>
        </p:nvSpPr>
        <p:spPr bwMode="auto">
          <a:xfrm>
            <a:off x="7378700" y="1484313"/>
            <a:ext cx="382588" cy="0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95" name="Line 47"/>
          <p:cNvSpPr>
            <a:spLocks noChangeShapeType="1"/>
          </p:cNvSpPr>
          <p:nvPr/>
        </p:nvSpPr>
        <p:spPr bwMode="auto">
          <a:xfrm>
            <a:off x="6942138" y="1284288"/>
            <a:ext cx="661987" cy="0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96" name="Line 48"/>
          <p:cNvSpPr>
            <a:spLocks noChangeShapeType="1"/>
          </p:cNvSpPr>
          <p:nvPr/>
        </p:nvSpPr>
        <p:spPr bwMode="auto">
          <a:xfrm flipH="1">
            <a:off x="6156325" y="2562225"/>
            <a:ext cx="717550" cy="623888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97" name="Line 49"/>
          <p:cNvSpPr>
            <a:spLocks noChangeShapeType="1"/>
          </p:cNvSpPr>
          <p:nvPr/>
        </p:nvSpPr>
        <p:spPr bwMode="auto">
          <a:xfrm flipH="1">
            <a:off x="6051550" y="3027363"/>
            <a:ext cx="695325" cy="333375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98" name="Line 50"/>
          <p:cNvSpPr>
            <a:spLocks noChangeShapeType="1"/>
          </p:cNvSpPr>
          <p:nvPr/>
        </p:nvSpPr>
        <p:spPr bwMode="auto">
          <a:xfrm flipH="1">
            <a:off x="6135688" y="3330575"/>
            <a:ext cx="773112" cy="204788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99" name="Freeform 51"/>
          <p:cNvSpPr>
            <a:spLocks/>
          </p:cNvSpPr>
          <p:nvPr/>
        </p:nvSpPr>
        <p:spPr bwMode="auto">
          <a:xfrm>
            <a:off x="5083175" y="2095500"/>
            <a:ext cx="1697038" cy="123825"/>
          </a:xfrm>
          <a:custGeom>
            <a:avLst/>
            <a:gdLst>
              <a:gd name="T0" fmla="*/ 2147483647 w 1857"/>
              <a:gd name="T1" fmla="*/ 342741195 h 136"/>
              <a:gd name="T2" fmla="*/ 2147483647 w 1857"/>
              <a:gd name="T3" fmla="*/ 0 h 136"/>
              <a:gd name="T4" fmla="*/ 0 w 1857"/>
              <a:gd name="T5" fmla="*/ 0 h 136"/>
              <a:gd name="T6" fmla="*/ 0 60000 65536"/>
              <a:gd name="T7" fmla="*/ 0 60000 65536"/>
              <a:gd name="T8" fmla="*/ 0 60000 65536"/>
              <a:gd name="T9" fmla="*/ 0 w 1857"/>
              <a:gd name="T10" fmla="*/ 0 h 136"/>
              <a:gd name="T11" fmla="*/ 1857 w 1857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57" h="136">
                <a:moveTo>
                  <a:pt x="1857" y="136"/>
                </a:moveTo>
                <a:lnTo>
                  <a:pt x="1445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500">
              <a:latin typeface="Times New Roman" pitchFamily="18" charset="0"/>
            </a:endParaRPr>
          </a:p>
        </p:txBody>
      </p:sp>
      <p:sp>
        <p:nvSpPr>
          <p:cNvPr id="31800" name="Freeform 52"/>
          <p:cNvSpPr>
            <a:spLocks/>
          </p:cNvSpPr>
          <p:nvPr/>
        </p:nvSpPr>
        <p:spPr bwMode="auto">
          <a:xfrm>
            <a:off x="5211763" y="2360613"/>
            <a:ext cx="1339850" cy="71437"/>
          </a:xfrm>
          <a:custGeom>
            <a:avLst/>
            <a:gdLst>
              <a:gd name="T0" fmla="*/ 2147483647 w 1465"/>
              <a:gd name="T1" fmla="*/ 0 h 78"/>
              <a:gd name="T2" fmla="*/ 2147483647 w 1465"/>
              <a:gd name="T3" fmla="*/ 196572160 h 78"/>
              <a:gd name="T4" fmla="*/ 0 w 1465"/>
              <a:gd name="T5" fmla="*/ 196572160 h 78"/>
              <a:gd name="T6" fmla="*/ 0 60000 65536"/>
              <a:gd name="T7" fmla="*/ 0 60000 65536"/>
              <a:gd name="T8" fmla="*/ 0 60000 65536"/>
              <a:gd name="T9" fmla="*/ 0 w 1465"/>
              <a:gd name="T10" fmla="*/ 0 h 78"/>
              <a:gd name="T11" fmla="*/ 1465 w 1465"/>
              <a:gd name="T12" fmla="*/ 78 h 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5" h="78">
                <a:moveTo>
                  <a:pt x="1465" y="0"/>
                </a:moveTo>
                <a:lnTo>
                  <a:pt x="1046" y="78"/>
                </a:lnTo>
                <a:lnTo>
                  <a:pt x="0" y="7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500">
              <a:latin typeface="Times New Roman" pitchFamily="18" charset="0"/>
            </a:endParaRPr>
          </a:p>
        </p:txBody>
      </p:sp>
      <p:sp>
        <p:nvSpPr>
          <p:cNvPr id="31801" name="Line 53"/>
          <p:cNvSpPr>
            <a:spLocks noChangeShapeType="1"/>
          </p:cNvSpPr>
          <p:nvPr/>
        </p:nvSpPr>
        <p:spPr bwMode="auto">
          <a:xfrm flipH="1">
            <a:off x="5141913" y="1947863"/>
            <a:ext cx="4127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02" name="Freeform 54"/>
          <p:cNvSpPr>
            <a:spLocks/>
          </p:cNvSpPr>
          <p:nvPr/>
        </p:nvSpPr>
        <p:spPr bwMode="auto">
          <a:xfrm>
            <a:off x="5287963" y="1706563"/>
            <a:ext cx="774700" cy="271462"/>
          </a:xfrm>
          <a:custGeom>
            <a:avLst/>
            <a:gdLst>
              <a:gd name="T0" fmla="*/ 2137092678 w 848"/>
              <a:gd name="T1" fmla="*/ 745966141 h 296"/>
              <a:gd name="T2" fmla="*/ 1859875571 w 848"/>
              <a:gd name="T3" fmla="*/ 0 h 296"/>
              <a:gd name="T4" fmla="*/ 0 w 848"/>
              <a:gd name="T5" fmla="*/ 0 h 296"/>
              <a:gd name="T6" fmla="*/ 0 60000 65536"/>
              <a:gd name="T7" fmla="*/ 0 60000 65536"/>
              <a:gd name="T8" fmla="*/ 0 60000 65536"/>
              <a:gd name="T9" fmla="*/ 0 w 848"/>
              <a:gd name="T10" fmla="*/ 0 h 296"/>
              <a:gd name="T11" fmla="*/ 848 w 848"/>
              <a:gd name="T12" fmla="*/ 296 h 2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8" h="296">
                <a:moveTo>
                  <a:pt x="848" y="296"/>
                </a:moveTo>
                <a:lnTo>
                  <a:pt x="738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500">
              <a:latin typeface="Times New Roman" pitchFamily="18" charset="0"/>
            </a:endParaRPr>
          </a:p>
        </p:txBody>
      </p:sp>
      <p:sp>
        <p:nvSpPr>
          <p:cNvPr id="31803" name="Line 55"/>
          <p:cNvSpPr>
            <a:spLocks noChangeShapeType="1"/>
          </p:cNvSpPr>
          <p:nvPr/>
        </p:nvSpPr>
        <p:spPr bwMode="auto">
          <a:xfrm flipH="1" flipV="1">
            <a:off x="6111875" y="1536700"/>
            <a:ext cx="74613" cy="158750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04" name="Freeform 56"/>
          <p:cNvSpPr>
            <a:spLocks/>
          </p:cNvSpPr>
          <p:nvPr/>
        </p:nvSpPr>
        <p:spPr bwMode="auto">
          <a:xfrm>
            <a:off x="5029200" y="2230438"/>
            <a:ext cx="1397000" cy="79375"/>
          </a:xfrm>
          <a:custGeom>
            <a:avLst/>
            <a:gdLst>
              <a:gd name="T0" fmla="*/ 2147483647 w 1529"/>
              <a:gd name="T1" fmla="*/ 219252029 h 87"/>
              <a:gd name="T2" fmla="*/ 2147483647 w 1529"/>
              <a:gd name="T3" fmla="*/ 0 h 87"/>
              <a:gd name="T4" fmla="*/ 0 w 1529"/>
              <a:gd name="T5" fmla="*/ 0 h 87"/>
              <a:gd name="T6" fmla="*/ 0 60000 65536"/>
              <a:gd name="T7" fmla="*/ 0 60000 65536"/>
              <a:gd name="T8" fmla="*/ 0 60000 65536"/>
              <a:gd name="T9" fmla="*/ 0 w 1529"/>
              <a:gd name="T10" fmla="*/ 0 h 87"/>
              <a:gd name="T11" fmla="*/ 1529 w 1529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9" h="87">
                <a:moveTo>
                  <a:pt x="1529" y="87"/>
                </a:moveTo>
                <a:lnTo>
                  <a:pt x="1265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500">
              <a:latin typeface="Times New Roman" pitchFamily="18" charset="0"/>
            </a:endParaRPr>
          </a:p>
        </p:txBody>
      </p:sp>
      <p:sp>
        <p:nvSpPr>
          <p:cNvPr id="31805" name="Freeform 57"/>
          <p:cNvSpPr>
            <a:spLocks/>
          </p:cNvSpPr>
          <p:nvPr/>
        </p:nvSpPr>
        <p:spPr bwMode="auto">
          <a:xfrm>
            <a:off x="5176838" y="2478088"/>
            <a:ext cx="1266825" cy="92075"/>
          </a:xfrm>
          <a:custGeom>
            <a:avLst/>
            <a:gdLst>
              <a:gd name="T0" fmla="*/ 2147483647 w 1387"/>
              <a:gd name="T1" fmla="*/ 0 h 101"/>
              <a:gd name="T2" fmla="*/ 2147483647 w 1387"/>
              <a:gd name="T3" fmla="*/ 254537391 h 101"/>
              <a:gd name="T4" fmla="*/ 0 w 1387"/>
              <a:gd name="T5" fmla="*/ 254537391 h 101"/>
              <a:gd name="T6" fmla="*/ 0 60000 65536"/>
              <a:gd name="T7" fmla="*/ 0 60000 65536"/>
              <a:gd name="T8" fmla="*/ 0 60000 65536"/>
              <a:gd name="T9" fmla="*/ 0 w 1387"/>
              <a:gd name="T10" fmla="*/ 0 h 101"/>
              <a:gd name="T11" fmla="*/ 1387 w 1387"/>
              <a:gd name="T12" fmla="*/ 101 h 1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87" h="101">
                <a:moveTo>
                  <a:pt x="1387" y="0"/>
                </a:moveTo>
                <a:lnTo>
                  <a:pt x="1039" y="101"/>
                </a:lnTo>
                <a:lnTo>
                  <a:pt x="0" y="10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500">
              <a:latin typeface="Times New Roman" pitchFamily="18" charset="0"/>
            </a:endParaRPr>
          </a:p>
        </p:txBody>
      </p:sp>
      <p:sp>
        <p:nvSpPr>
          <p:cNvPr id="31806" name="Freeform 58"/>
          <p:cNvSpPr>
            <a:spLocks/>
          </p:cNvSpPr>
          <p:nvPr/>
        </p:nvSpPr>
        <p:spPr bwMode="auto">
          <a:xfrm>
            <a:off x="5207000" y="2708275"/>
            <a:ext cx="1135063" cy="141288"/>
          </a:xfrm>
          <a:custGeom>
            <a:avLst/>
            <a:gdLst>
              <a:gd name="T0" fmla="*/ 2147483647 w 1242"/>
              <a:gd name="T1" fmla="*/ 0 h 154"/>
              <a:gd name="T2" fmla="*/ 2147483647 w 1242"/>
              <a:gd name="T3" fmla="*/ 388104008 h 154"/>
              <a:gd name="T4" fmla="*/ 0 w 1242"/>
              <a:gd name="T5" fmla="*/ 388104008 h 154"/>
              <a:gd name="T6" fmla="*/ 0 60000 65536"/>
              <a:gd name="T7" fmla="*/ 0 60000 65536"/>
              <a:gd name="T8" fmla="*/ 0 60000 65536"/>
              <a:gd name="T9" fmla="*/ 0 w 1242"/>
              <a:gd name="T10" fmla="*/ 0 h 154"/>
              <a:gd name="T11" fmla="*/ 1242 w 1242"/>
              <a:gd name="T12" fmla="*/ 154 h 1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2" h="154">
                <a:moveTo>
                  <a:pt x="1242" y="0"/>
                </a:moveTo>
                <a:lnTo>
                  <a:pt x="913" y="154"/>
                </a:lnTo>
                <a:lnTo>
                  <a:pt x="0" y="154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500">
              <a:latin typeface="Times New Roman" pitchFamily="18" charset="0"/>
            </a:endParaRPr>
          </a:p>
        </p:txBody>
      </p:sp>
      <p:sp>
        <p:nvSpPr>
          <p:cNvPr id="31807" name="Freeform 59"/>
          <p:cNvSpPr>
            <a:spLocks/>
          </p:cNvSpPr>
          <p:nvPr/>
        </p:nvSpPr>
        <p:spPr bwMode="auto">
          <a:xfrm>
            <a:off x="5211763" y="2886075"/>
            <a:ext cx="979487" cy="104775"/>
          </a:xfrm>
          <a:custGeom>
            <a:avLst/>
            <a:gdLst>
              <a:gd name="T0" fmla="*/ 2147483647 w 1072"/>
              <a:gd name="T1" fmla="*/ 0 h 115"/>
              <a:gd name="T2" fmla="*/ 2147483647 w 1072"/>
              <a:gd name="T3" fmla="*/ 289819579 h 115"/>
              <a:gd name="T4" fmla="*/ 0 w 1072"/>
              <a:gd name="T5" fmla="*/ 289819579 h 115"/>
              <a:gd name="T6" fmla="*/ 0 60000 65536"/>
              <a:gd name="T7" fmla="*/ 0 60000 65536"/>
              <a:gd name="T8" fmla="*/ 0 60000 65536"/>
              <a:gd name="T9" fmla="*/ 0 w 1072"/>
              <a:gd name="T10" fmla="*/ 0 h 115"/>
              <a:gd name="T11" fmla="*/ 1072 w 1072"/>
              <a:gd name="T12" fmla="*/ 115 h 1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72" h="115">
                <a:moveTo>
                  <a:pt x="1072" y="0"/>
                </a:moveTo>
                <a:lnTo>
                  <a:pt x="908" y="115"/>
                </a:lnTo>
                <a:lnTo>
                  <a:pt x="0" y="115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500">
              <a:latin typeface="Times New Roman" pitchFamily="18" charset="0"/>
            </a:endParaRPr>
          </a:p>
        </p:txBody>
      </p:sp>
      <p:sp>
        <p:nvSpPr>
          <p:cNvPr id="31808" name="Freeform 60"/>
          <p:cNvSpPr>
            <a:spLocks/>
          </p:cNvSpPr>
          <p:nvPr/>
        </p:nvSpPr>
        <p:spPr bwMode="auto">
          <a:xfrm>
            <a:off x="5207000" y="2882900"/>
            <a:ext cx="984250" cy="104775"/>
          </a:xfrm>
          <a:custGeom>
            <a:avLst/>
            <a:gdLst>
              <a:gd name="T0" fmla="*/ 2147483647 w 1077"/>
              <a:gd name="T1" fmla="*/ 0 h 115"/>
              <a:gd name="T2" fmla="*/ 2147483647 w 1077"/>
              <a:gd name="T3" fmla="*/ 289819579 h 115"/>
              <a:gd name="T4" fmla="*/ 0 w 1077"/>
              <a:gd name="T5" fmla="*/ 289819579 h 115"/>
              <a:gd name="T6" fmla="*/ 0 60000 65536"/>
              <a:gd name="T7" fmla="*/ 0 60000 65536"/>
              <a:gd name="T8" fmla="*/ 0 60000 65536"/>
              <a:gd name="T9" fmla="*/ 0 w 1077"/>
              <a:gd name="T10" fmla="*/ 0 h 115"/>
              <a:gd name="T11" fmla="*/ 1077 w 1077"/>
              <a:gd name="T12" fmla="*/ 115 h 1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77" h="115">
                <a:moveTo>
                  <a:pt x="1077" y="0"/>
                </a:moveTo>
                <a:lnTo>
                  <a:pt x="913" y="115"/>
                </a:lnTo>
                <a:lnTo>
                  <a:pt x="0" y="115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500">
              <a:latin typeface="Times New Roman" pitchFamily="18" charset="0"/>
            </a:endParaRPr>
          </a:p>
        </p:txBody>
      </p:sp>
      <p:sp>
        <p:nvSpPr>
          <p:cNvPr id="31809" name="Freeform 61"/>
          <p:cNvSpPr>
            <a:spLocks/>
          </p:cNvSpPr>
          <p:nvPr/>
        </p:nvSpPr>
        <p:spPr bwMode="auto">
          <a:xfrm>
            <a:off x="7083425" y="2798763"/>
            <a:ext cx="1008063" cy="120650"/>
          </a:xfrm>
          <a:custGeom>
            <a:avLst/>
            <a:gdLst>
              <a:gd name="T0" fmla="*/ 0 w 1104"/>
              <a:gd name="T1" fmla="*/ 0 h 133"/>
              <a:gd name="T2" fmla="*/ 516631207 w 1104"/>
              <a:gd name="T3" fmla="*/ 335182314 h 133"/>
              <a:gd name="T4" fmla="*/ 2147483647 w 1104"/>
              <a:gd name="T5" fmla="*/ 335182314 h 133"/>
              <a:gd name="T6" fmla="*/ 0 60000 65536"/>
              <a:gd name="T7" fmla="*/ 0 60000 65536"/>
              <a:gd name="T8" fmla="*/ 0 60000 65536"/>
              <a:gd name="T9" fmla="*/ 0 w 1104"/>
              <a:gd name="T10" fmla="*/ 0 h 133"/>
              <a:gd name="T11" fmla="*/ 1104 w 1104"/>
              <a:gd name="T12" fmla="*/ 133 h 1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4" h="133">
                <a:moveTo>
                  <a:pt x="0" y="0"/>
                </a:moveTo>
                <a:lnTo>
                  <a:pt x="205" y="133"/>
                </a:lnTo>
                <a:lnTo>
                  <a:pt x="1104" y="13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500">
              <a:latin typeface="Times New Roman" pitchFamily="18" charset="0"/>
            </a:endParaRPr>
          </a:p>
        </p:txBody>
      </p:sp>
      <p:sp>
        <p:nvSpPr>
          <p:cNvPr id="31810" name="Line 62"/>
          <p:cNvSpPr>
            <a:spLocks noChangeShapeType="1"/>
          </p:cNvSpPr>
          <p:nvPr/>
        </p:nvSpPr>
        <p:spPr bwMode="auto">
          <a:xfrm>
            <a:off x="7688263" y="3135313"/>
            <a:ext cx="381000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11" name="Freeform 63"/>
          <p:cNvSpPr>
            <a:spLocks/>
          </p:cNvSpPr>
          <p:nvPr/>
        </p:nvSpPr>
        <p:spPr bwMode="auto">
          <a:xfrm>
            <a:off x="7026275" y="2624138"/>
            <a:ext cx="1068388" cy="119062"/>
          </a:xfrm>
          <a:custGeom>
            <a:avLst/>
            <a:gdLst>
              <a:gd name="T0" fmla="*/ 0 w 1168"/>
              <a:gd name="T1" fmla="*/ 0 h 131"/>
              <a:gd name="T2" fmla="*/ 723285534 w 1168"/>
              <a:gd name="T3" fmla="*/ 330138827 h 131"/>
              <a:gd name="T4" fmla="*/ 2147483647 w 1168"/>
              <a:gd name="T5" fmla="*/ 330138827 h 131"/>
              <a:gd name="T6" fmla="*/ 0 60000 65536"/>
              <a:gd name="T7" fmla="*/ 0 60000 65536"/>
              <a:gd name="T8" fmla="*/ 0 60000 65536"/>
              <a:gd name="T9" fmla="*/ 0 w 1168"/>
              <a:gd name="T10" fmla="*/ 0 h 131"/>
              <a:gd name="T11" fmla="*/ 1168 w 1168"/>
              <a:gd name="T12" fmla="*/ 131 h 1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68" h="131">
                <a:moveTo>
                  <a:pt x="0" y="0"/>
                </a:moveTo>
                <a:lnTo>
                  <a:pt x="287" y="131"/>
                </a:lnTo>
                <a:lnTo>
                  <a:pt x="1168" y="13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500">
              <a:latin typeface="Times New Roman" pitchFamily="18" charset="0"/>
            </a:endParaRPr>
          </a:p>
        </p:txBody>
      </p:sp>
      <p:sp>
        <p:nvSpPr>
          <p:cNvPr id="31812" name="Freeform 64"/>
          <p:cNvSpPr>
            <a:spLocks/>
          </p:cNvSpPr>
          <p:nvPr/>
        </p:nvSpPr>
        <p:spPr bwMode="auto">
          <a:xfrm>
            <a:off x="7058025" y="2289175"/>
            <a:ext cx="1031875" cy="42863"/>
          </a:xfrm>
          <a:custGeom>
            <a:avLst/>
            <a:gdLst>
              <a:gd name="T0" fmla="*/ 0 w 1130"/>
              <a:gd name="T1" fmla="*/ 115927199 h 46"/>
              <a:gd name="T2" fmla="*/ 257055926 w 1130"/>
              <a:gd name="T3" fmla="*/ 0 h 46"/>
              <a:gd name="T4" fmla="*/ 2147483647 w 1130"/>
              <a:gd name="T5" fmla="*/ 0 h 46"/>
              <a:gd name="T6" fmla="*/ 0 60000 65536"/>
              <a:gd name="T7" fmla="*/ 0 60000 65536"/>
              <a:gd name="T8" fmla="*/ 0 60000 65536"/>
              <a:gd name="T9" fmla="*/ 0 w 1130"/>
              <a:gd name="T10" fmla="*/ 0 h 46"/>
              <a:gd name="T11" fmla="*/ 1130 w 1130"/>
              <a:gd name="T12" fmla="*/ 46 h 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30" h="46">
                <a:moveTo>
                  <a:pt x="0" y="46"/>
                </a:moveTo>
                <a:lnTo>
                  <a:pt x="102" y="0"/>
                </a:lnTo>
                <a:lnTo>
                  <a:pt x="113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500">
              <a:latin typeface="Times New Roman" pitchFamily="18" charset="0"/>
            </a:endParaRPr>
          </a:p>
        </p:txBody>
      </p:sp>
      <p:sp>
        <p:nvSpPr>
          <p:cNvPr id="31813" name="Line 65"/>
          <p:cNvSpPr>
            <a:spLocks noChangeShapeType="1"/>
          </p:cNvSpPr>
          <p:nvPr/>
        </p:nvSpPr>
        <p:spPr bwMode="auto">
          <a:xfrm>
            <a:off x="7805738" y="2043113"/>
            <a:ext cx="28257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14" name="Line 66"/>
          <p:cNvSpPr>
            <a:spLocks noChangeShapeType="1"/>
          </p:cNvSpPr>
          <p:nvPr/>
        </p:nvSpPr>
        <p:spPr bwMode="auto">
          <a:xfrm>
            <a:off x="7670800" y="1893888"/>
            <a:ext cx="414338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15" name="Line 67"/>
          <p:cNvSpPr>
            <a:spLocks noChangeShapeType="1"/>
          </p:cNvSpPr>
          <p:nvPr/>
        </p:nvSpPr>
        <p:spPr bwMode="auto">
          <a:xfrm>
            <a:off x="7378700" y="1477963"/>
            <a:ext cx="382588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16" name="Line 68"/>
          <p:cNvSpPr>
            <a:spLocks noChangeShapeType="1"/>
          </p:cNvSpPr>
          <p:nvPr/>
        </p:nvSpPr>
        <p:spPr bwMode="auto">
          <a:xfrm>
            <a:off x="6942138" y="1277938"/>
            <a:ext cx="66198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17" name="Freeform 69"/>
          <p:cNvSpPr>
            <a:spLocks/>
          </p:cNvSpPr>
          <p:nvPr/>
        </p:nvSpPr>
        <p:spPr bwMode="auto">
          <a:xfrm>
            <a:off x="6089650" y="2555875"/>
            <a:ext cx="784225" cy="622300"/>
          </a:xfrm>
          <a:custGeom>
            <a:avLst/>
            <a:gdLst>
              <a:gd name="T0" fmla="*/ 2147483647 w 858"/>
              <a:gd name="T1" fmla="*/ 0 h 681"/>
              <a:gd name="T2" fmla="*/ 181451248 w 858"/>
              <a:gd name="T3" fmla="*/ 1716224997 h 681"/>
              <a:gd name="T4" fmla="*/ 0 w 858"/>
              <a:gd name="T5" fmla="*/ 1716224997 h 681"/>
              <a:gd name="T6" fmla="*/ 0 60000 65536"/>
              <a:gd name="T7" fmla="*/ 0 60000 65536"/>
              <a:gd name="T8" fmla="*/ 0 60000 65536"/>
              <a:gd name="T9" fmla="*/ 0 w 858"/>
              <a:gd name="T10" fmla="*/ 0 h 681"/>
              <a:gd name="T11" fmla="*/ 858 w 858"/>
              <a:gd name="T12" fmla="*/ 681 h 6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58" h="681">
                <a:moveTo>
                  <a:pt x="858" y="0"/>
                </a:moveTo>
                <a:lnTo>
                  <a:pt x="72" y="681"/>
                </a:lnTo>
                <a:lnTo>
                  <a:pt x="0" y="68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500">
              <a:latin typeface="Times New Roman" pitchFamily="18" charset="0"/>
            </a:endParaRPr>
          </a:p>
        </p:txBody>
      </p:sp>
      <p:sp>
        <p:nvSpPr>
          <p:cNvPr id="31818" name="Freeform 70"/>
          <p:cNvSpPr>
            <a:spLocks/>
          </p:cNvSpPr>
          <p:nvPr/>
        </p:nvSpPr>
        <p:spPr bwMode="auto">
          <a:xfrm>
            <a:off x="5992813" y="3021013"/>
            <a:ext cx="754062" cy="331787"/>
          </a:xfrm>
          <a:custGeom>
            <a:avLst/>
            <a:gdLst>
              <a:gd name="T0" fmla="*/ 2076608928 w 824"/>
              <a:gd name="T1" fmla="*/ 0 h 364"/>
              <a:gd name="T2" fmla="*/ 158769053 w 824"/>
              <a:gd name="T3" fmla="*/ 917336964 h 364"/>
              <a:gd name="T4" fmla="*/ 0 w 824"/>
              <a:gd name="T5" fmla="*/ 917336964 h 364"/>
              <a:gd name="T6" fmla="*/ 0 60000 65536"/>
              <a:gd name="T7" fmla="*/ 0 60000 65536"/>
              <a:gd name="T8" fmla="*/ 0 60000 65536"/>
              <a:gd name="T9" fmla="*/ 0 w 824"/>
              <a:gd name="T10" fmla="*/ 0 h 364"/>
              <a:gd name="T11" fmla="*/ 824 w 824"/>
              <a:gd name="T12" fmla="*/ 364 h 3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24" h="364">
                <a:moveTo>
                  <a:pt x="824" y="0"/>
                </a:moveTo>
                <a:lnTo>
                  <a:pt x="63" y="364"/>
                </a:lnTo>
                <a:lnTo>
                  <a:pt x="0" y="364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500">
              <a:latin typeface="Times New Roman" pitchFamily="18" charset="0"/>
            </a:endParaRPr>
          </a:p>
        </p:txBody>
      </p:sp>
      <p:sp>
        <p:nvSpPr>
          <p:cNvPr id="31819" name="Freeform 71"/>
          <p:cNvSpPr>
            <a:spLocks/>
          </p:cNvSpPr>
          <p:nvPr/>
        </p:nvSpPr>
        <p:spPr bwMode="auto">
          <a:xfrm>
            <a:off x="6069013" y="3324225"/>
            <a:ext cx="839787" cy="204788"/>
          </a:xfrm>
          <a:custGeom>
            <a:avLst/>
            <a:gdLst>
              <a:gd name="T0" fmla="*/ 2147483647 w 918"/>
              <a:gd name="T1" fmla="*/ 0 h 223"/>
              <a:gd name="T2" fmla="*/ 181451251 w 918"/>
              <a:gd name="T3" fmla="*/ 561993301 h 223"/>
              <a:gd name="T4" fmla="*/ 0 w 918"/>
              <a:gd name="T5" fmla="*/ 561993301 h 223"/>
              <a:gd name="T6" fmla="*/ 0 60000 65536"/>
              <a:gd name="T7" fmla="*/ 0 60000 65536"/>
              <a:gd name="T8" fmla="*/ 0 60000 65536"/>
              <a:gd name="T9" fmla="*/ 0 w 918"/>
              <a:gd name="T10" fmla="*/ 0 h 223"/>
              <a:gd name="T11" fmla="*/ 918 w 918"/>
              <a:gd name="T12" fmla="*/ 223 h 2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8" h="223">
                <a:moveTo>
                  <a:pt x="918" y="0"/>
                </a:moveTo>
                <a:lnTo>
                  <a:pt x="72" y="223"/>
                </a:lnTo>
                <a:lnTo>
                  <a:pt x="0" y="22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500">
              <a:latin typeface="Times New Roman" pitchFamily="18" charset="0"/>
            </a:endParaRPr>
          </a:p>
        </p:txBody>
      </p:sp>
      <p:sp>
        <p:nvSpPr>
          <p:cNvPr id="31820" name="Freeform 72"/>
          <p:cNvSpPr>
            <a:spLocks/>
          </p:cNvSpPr>
          <p:nvPr/>
        </p:nvSpPr>
        <p:spPr bwMode="auto">
          <a:xfrm>
            <a:off x="6900863" y="2338388"/>
            <a:ext cx="1195387" cy="190500"/>
          </a:xfrm>
          <a:custGeom>
            <a:avLst/>
            <a:gdLst>
              <a:gd name="T0" fmla="*/ 2147483647 w 1309"/>
              <a:gd name="T1" fmla="*/ 526714288 h 209"/>
              <a:gd name="T2" fmla="*/ 1129030247 w 1309"/>
              <a:gd name="T3" fmla="*/ 526714288 h 209"/>
              <a:gd name="T4" fmla="*/ 0 w 1309"/>
              <a:gd name="T5" fmla="*/ 0 h 209"/>
              <a:gd name="T6" fmla="*/ 0 60000 65536"/>
              <a:gd name="T7" fmla="*/ 0 60000 65536"/>
              <a:gd name="T8" fmla="*/ 0 60000 65536"/>
              <a:gd name="T9" fmla="*/ 0 w 1309"/>
              <a:gd name="T10" fmla="*/ 0 h 209"/>
              <a:gd name="T11" fmla="*/ 1309 w 1309"/>
              <a:gd name="T12" fmla="*/ 209 h 2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09" h="209">
                <a:moveTo>
                  <a:pt x="1309" y="209"/>
                </a:moveTo>
                <a:lnTo>
                  <a:pt x="448" y="209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500">
              <a:latin typeface="Times New Roman" pitchFamily="18" charset="0"/>
            </a:endParaRPr>
          </a:p>
        </p:txBody>
      </p:sp>
      <p:sp>
        <p:nvSpPr>
          <p:cNvPr id="31821" name="Line 73"/>
          <p:cNvSpPr>
            <a:spLocks noChangeShapeType="1"/>
          </p:cNvSpPr>
          <p:nvPr/>
        </p:nvSpPr>
        <p:spPr bwMode="auto">
          <a:xfrm flipH="1">
            <a:off x="5251450" y="1536700"/>
            <a:ext cx="862013" cy="0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22" name="Freeform 74"/>
          <p:cNvSpPr>
            <a:spLocks/>
          </p:cNvSpPr>
          <p:nvPr/>
        </p:nvSpPr>
        <p:spPr bwMode="auto">
          <a:xfrm>
            <a:off x="5251450" y="1533525"/>
            <a:ext cx="938213" cy="161925"/>
          </a:xfrm>
          <a:custGeom>
            <a:avLst/>
            <a:gdLst>
              <a:gd name="T0" fmla="*/ 0 w 1026"/>
              <a:gd name="T1" fmla="*/ 0 h 177"/>
              <a:gd name="T2" fmla="*/ 2147483647 w 1026"/>
              <a:gd name="T3" fmla="*/ 0 h 177"/>
              <a:gd name="T4" fmla="*/ 2147483647 w 1026"/>
              <a:gd name="T5" fmla="*/ 446066113 h 177"/>
              <a:gd name="T6" fmla="*/ 0 60000 65536"/>
              <a:gd name="T7" fmla="*/ 0 60000 65536"/>
              <a:gd name="T8" fmla="*/ 0 60000 65536"/>
              <a:gd name="T9" fmla="*/ 0 w 1026"/>
              <a:gd name="T10" fmla="*/ 0 h 177"/>
              <a:gd name="T11" fmla="*/ 1026 w 1026"/>
              <a:gd name="T12" fmla="*/ 177 h 1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6" h="177">
                <a:moveTo>
                  <a:pt x="0" y="0"/>
                </a:moveTo>
                <a:lnTo>
                  <a:pt x="944" y="0"/>
                </a:lnTo>
                <a:lnTo>
                  <a:pt x="1026" y="177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500">
              <a:latin typeface="Times New Roman" pitchFamily="18" charset="0"/>
            </a:endParaRPr>
          </a:p>
        </p:txBody>
      </p:sp>
      <p:sp>
        <p:nvSpPr>
          <p:cNvPr id="31823" name="Freeform 75"/>
          <p:cNvSpPr>
            <a:spLocks/>
          </p:cNvSpPr>
          <p:nvPr/>
        </p:nvSpPr>
        <p:spPr bwMode="auto">
          <a:xfrm>
            <a:off x="8442325" y="2160588"/>
            <a:ext cx="73025" cy="188912"/>
          </a:xfrm>
          <a:custGeom>
            <a:avLst/>
            <a:gdLst>
              <a:gd name="T0" fmla="*/ 0 w 80"/>
              <a:gd name="T1" fmla="*/ 0 h 205"/>
              <a:gd name="T2" fmla="*/ 201612473 w 80"/>
              <a:gd name="T3" fmla="*/ 0 h 205"/>
              <a:gd name="T4" fmla="*/ 201612473 w 80"/>
              <a:gd name="T5" fmla="*/ 516630488 h 205"/>
              <a:gd name="T6" fmla="*/ 0 w 80"/>
              <a:gd name="T7" fmla="*/ 516630488 h 205"/>
              <a:gd name="T8" fmla="*/ 0 60000 65536"/>
              <a:gd name="T9" fmla="*/ 0 60000 65536"/>
              <a:gd name="T10" fmla="*/ 0 60000 65536"/>
              <a:gd name="T11" fmla="*/ 0 60000 65536"/>
              <a:gd name="T12" fmla="*/ 0 w 80"/>
              <a:gd name="T13" fmla="*/ 0 h 205"/>
              <a:gd name="T14" fmla="*/ 80 w 80"/>
              <a:gd name="T15" fmla="*/ 205 h 2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" h="205">
                <a:moveTo>
                  <a:pt x="0" y="0"/>
                </a:moveTo>
                <a:lnTo>
                  <a:pt x="80" y="0"/>
                </a:lnTo>
                <a:lnTo>
                  <a:pt x="80" y="205"/>
                </a:lnTo>
                <a:lnTo>
                  <a:pt x="0" y="205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500">
              <a:latin typeface="Times New Roman" pitchFamily="18" charset="0"/>
            </a:endParaRPr>
          </a:p>
        </p:txBody>
      </p:sp>
      <p:sp>
        <p:nvSpPr>
          <p:cNvPr id="31824" name="Line 76"/>
          <p:cNvSpPr>
            <a:spLocks noChangeShapeType="1"/>
          </p:cNvSpPr>
          <p:nvPr/>
        </p:nvSpPr>
        <p:spPr bwMode="auto">
          <a:xfrm>
            <a:off x="8515350" y="2247900"/>
            <a:ext cx="26988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25" name="Text Box 77"/>
          <p:cNvSpPr txBox="1">
            <a:spLocks noChangeArrowheads="1"/>
          </p:cNvSpPr>
          <p:nvPr/>
        </p:nvSpPr>
        <p:spPr bwMode="auto">
          <a:xfrm>
            <a:off x="4735513" y="2187575"/>
            <a:ext cx="4651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500" b="1"/>
              <a:t>Anterior</a:t>
            </a:r>
          </a:p>
          <a:p>
            <a:r>
              <a:rPr lang="en-US" sz="500" b="1"/>
              <a:t>commissure</a:t>
            </a:r>
          </a:p>
        </p:txBody>
      </p:sp>
      <p:sp>
        <p:nvSpPr>
          <p:cNvPr id="31826" name="Text Box 78"/>
          <p:cNvSpPr txBox="1">
            <a:spLocks noChangeArrowheads="1"/>
          </p:cNvSpPr>
          <p:nvPr/>
        </p:nvSpPr>
        <p:spPr bwMode="auto">
          <a:xfrm>
            <a:off x="4735513" y="2949575"/>
            <a:ext cx="522287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500" b="1"/>
              <a:t>Temporal lobe</a:t>
            </a:r>
          </a:p>
        </p:txBody>
      </p:sp>
      <p:sp>
        <p:nvSpPr>
          <p:cNvPr id="31827" name="Text Box 79"/>
          <p:cNvSpPr txBox="1">
            <a:spLocks noChangeArrowheads="1"/>
          </p:cNvSpPr>
          <p:nvPr/>
        </p:nvSpPr>
        <p:spPr bwMode="auto">
          <a:xfrm>
            <a:off x="5797550" y="3489325"/>
            <a:ext cx="3905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500" b="1"/>
              <a:t>Medulla</a:t>
            </a:r>
          </a:p>
          <a:p>
            <a:r>
              <a:rPr lang="en-US" sz="500" b="1"/>
              <a:t>oblongata</a:t>
            </a:r>
          </a:p>
        </p:txBody>
      </p:sp>
      <p:sp>
        <p:nvSpPr>
          <p:cNvPr id="31829" name="TextBox 24"/>
          <p:cNvSpPr txBox="1">
            <a:spLocks noChangeArrowheads="1"/>
          </p:cNvSpPr>
          <p:nvPr/>
        </p:nvSpPr>
        <p:spPr bwMode="auto">
          <a:xfrm>
            <a:off x="4572000" y="987425"/>
            <a:ext cx="43132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">
                <a:cs typeface="Arial" charset="0"/>
              </a:rPr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29600" y="6477000"/>
            <a:ext cx="8382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14-</a:t>
            </a:r>
            <a:fld id="{5B2E7A17-9CC3-4B74-99C9-42400FCBC7F6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Hindbrain - Medulla Oblongata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8663" y="1600200"/>
            <a:ext cx="8172450" cy="5257800"/>
          </a:xfrm>
        </p:spPr>
        <p:txBody>
          <a:bodyPr/>
          <a:lstStyle/>
          <a:p>
            <a:pPr eaLnBrk="1" hangingPunct="1"/>
            <a:r>
              <a:rPr lang="en-US" sz="2800" smtClean="0"/>
              <a:t>cardiac center </a:t>
            </a:r>
          </a:p>
          <a:p>
            <a:pPr lvl="1" eaLnBrk="1" hangingPunct="1"/>
            <a:r>
              <a:rPr lang="en-US" sz="2400" b="0" smtClean="0"/>
              <a:t>adjusts rate and force of heart</a:t>
            </a:r>
          </a:p>
          <a:p>
            <a:pPr eaLnBrk="1" hangingPunct="1"/>
            <a:r>
              <a:rPr lang="en-US" sz="2800" smtClean="0"/>
              <a:t>vasomotor center </a:t>
            </a:r>
          </a:p>
          <a:p>
            <a:pPr lvl="1" eaLnBrk="1" hangingPunct="1"/>
            <a:r>
              <a:rPr lang="en-US" sz="2400" b="0" smtClean="0"/>
              <a:t>adjusts blood vessel diameter</a:t>
            </a:r>
          </a:p>
          <a:p>
            <a:pPr eaLnBrk="1" hangingPunct="1"/>
            <a:r>
              <a:rPr lang="en-US" sz="2800" smtClean="0"/>
              <a:t>respiratory centers </a:t>
            </a:r>
          </a:p>
          <a:p>
            <a:pPr lvl="1" eaLnBrk="1" hangingPunct="1"/>
            <a:r>
              <a:rPr lang="en-US" sz="2400" b="0" smtClean="0"/>
              <a:t>control rate and depth of breathing</a:t>
            </a:r>
          </a:p>
          <a:p>
            <a:pPr eaLnBrk="1" hangingPunct="1"/>
            <a:r>
              <a:rPr lang="en-US" sz="2800" smtClean="0"/>
              <a:t>reflex centers </a:t>
            </a:r>
          </a:p>
          <a:p>
            <a:pPr lvl="1" eaLnBrk="1" hangingPunct="1"/>
            <a:r>
              <a:rPr lang="en-US" sz="2400" b="0" smtClean="0"/>
              <a:t>for coughing, sneezing, gagging, swallowing, vomiting, salivation, sweating, movements of tongue and head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14-</a:t>
            </a:r>
            <a:fld id="{EFA299E6-F311-4561-ACCE-6A86119CE071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0013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Medulla Oblongata</a:t>
            </a:r>
          </a:p>
        </p:txBody>
      </p:sp>
      <p:sp>
        <p:nvSpPr>
          <p:cNvPr id="33797" name="Rectangle 12"/>
          <p:cNvSpPr>
            <a:spLocks noGrp="1" noChangeArrowheads="1"/>
          </p:cNvSpPr>
          <p:nvPr>
            <p:ph type="body" sz="half" idx="2"/>
          </p:nvPr>
        </p:nvSpPr>
        <p:spPr>
          <a:xfrm>
            <a:off x="452438" y="4957763"/>
            <a:ext cx="8505825" cy="19002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pyramids</a:t>
            </a:r>
            <a:r>
              <a:rPr lang="en-US" sz="2000" b="0" smtClean="0"/>
              <a:t> contain descending fibers called corticospinal tracts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/>
              <a:t>carry motor signals to skeletal muscles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inferior olivary nucleus </a:t>
            </a:r>
            <a:r>
              <a:rPr lang="en-US" sz="2000" b="0" smtClean="0"/>
              <a:t>– relay center for signals to cerebellum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reticular formation </a:t>
            </a:r>
            <a:r>
              <a:rPr lang="en-US" sz="2000" b="0" smtClean="0"/>
              <a:t>- loose network of nuclei extending throughout</a:t>
            </a:r>
            <a:br>
              <a:rPr lang="en-US" sz="2000" b="0" smtClean="0"/>
            </a:br>
            <a:r>
              <a:rPr lang="en-US" sz="2000" b="0" smtClean="0"/>
              <a:t>the medulla, pons and midbrain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/>
              <a:t>contains cardiac, vasomotor &amp; respiratory centers</a:t>
            </a:r>
          </a:p>
        </p:txBody>
      </p:sp>
      <p:sp>
        <p:nvSpPr>
          <p:cNvPr id="33798" name="Text Box 9"/>
          <p:cNvSpPr txBox="1">
            <a:spLocks noChangeArrowheads="1"/>
          </p:cNvSpPr>
          <p:nvPr/>
        </p:nvSpPr>
        <p:spPr bwMode="auto">
          <a:xfrm>
            <a:off x="7031038" y="4545013"/>
            <a:ext cx="1890712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14.9c</a:t>
            </a:r>
          </a:p>
        </p:txBody>
      </p:sp>
      <p:sp>
        <p:nvSpPr>
          <p:cNvPr id="4" name="TextBox 24"/>
          <p:cNvSpPr txBox="1">
            <a:spLocks noChangeArrowheads="1"/>
          </p:cNvSpPr>
          <p:nvPr/>
        </p:nvSpPr>
        <p:spPr bwMode="auto">
          <a:xfrm>
            <a:off x="1447800" y="1106488"/>
            <a:ext cx="61785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>
                <a:latin typeface="+mj-lt"/>
                <a:cs typeface="Arial" pitchFamily="34" charset="2"/>
              </a:rPr>
              <a:t>Copyright © The McGraw-Hill Companies, Inc. Permission required for reproduction or display.</a:t>
            </a:r>
          </a:p>
        </p:txBody>
      </p:sp>
      <p:pic>
        <p:nvPicPr>
          <p:cNvPr id="33801" name="Picture 4" descr="sal25693_14_09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0888" y="1741488"/>
            <a:ext cx="6700837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2" name="Rectangle 5"/>
          <p:cNvSpPr>
            <a:spLocks noChangeArrowheads="1"/>
          </p:cNvSpPr>
          <p:nvPr/>
        </p:nvSpPr>
        <p:spPr bwMode="auto">
          <a:xfrm>
            <a:off x="360363" y="4003675"/>
            <a:ext cx="11239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Hypoglossal nerve</a:t>
            </a:r>
            <a:endParaRPr lang="en-US" sz="1000" b="1"/>
          </a:p>
        </p:txBody>
      </p:sp>
      <p:sp>
        <p:nvSpPr>
          <p:cNvPr id="33803" name="Rectangle 6"/>
          <p:cNvSpPr>
            <a:spLocks noChangeArrowheads="1"/>
          </p:cNvSpPr>
          <p:nvPr/>
        </p:nvSpPr>
        <p:spPr bwMode="auto">
          <a:xfrm>
            <a:off x="360363" y="3187700"/>
            <a:ext cx="10461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Medial lemniscus</a:t>
            </a:r>
            <a:endParaRPr lang="en-US" sz="1000" b="1"/>
          </a:p>
        </p:txBody>
      </p:sp>
      <p:sp>
        <p:nvSpPr>
          <p:cNvPr id="33804" name="Rectangle 7"/>
          <p:cNvSpPr>
            <a:spLocks noChangeArrowheads="1"/>
          </p:cNvSpPr>
          <p:nvPr/>
        </p:nvSpPr>
        <p:spPr bwMode="auto">
          <a:xfrm>
            <a:off x="5935663" y="3094038"/>
            <a:ext cx="1012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Tectospinal tract</a:t>
            </a:r>
          </a:p>
        </p:txBody>
      </p:sp>
      <p:sp>
        <p:nvSpPr>
          <p:cNvPr id="33805" name="Rectangle 8"/>
          <p:cNvSpPr>
            <a:spLocks noChangeArrowheads="1"/>
          </p:cNvSpPr>
          <p:nvPr/>
        </p:nvSpPr>
        <p:spPr bwMode="auto">
          <a:xfrm>
            <a:off x="5935663" y="2503488"/>
            <a:ext cx="5619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  Nucleus</a:t>
            </a:r>
            <a:endParaRPr lang="en-US" sz="1000" b="1"/>
          </a:p>
        </p:txBody>
      </p:sp>
      <p:sp>
        <p:nvSpPr>
          <p:cNvPr id="33806" name="Rectangle 9"/>
          <p:cNvSpPr>
            <a:spLocks noChangeArrowheads="1"/>
          </p:cNvSpPr>
          <p:nvPr/>
        </p:nvSpPr>
        <p:spPr bwMode="auto">
          <a:xfrm>
            <a:off x="6013450" y="2624138"/>
            <a:ext cx="309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Tract</a:t>
            </a:r>
          </a:p>
        </p:txBody>
      </p:sp>
      <p:sp>
        <p:nvSpPr>
          <p:cNvPr id="33807" name="Rectangle 10"/>
          <p:cNvSpPr>
            <a:spLocks noChangeArrowheads="1"/>
          </p:cNvSpPr>
          <p:nvPr/>
        </p:nvSpPr>
        <p:spPr bwMode="auto">
          <a:xfrm>
            <a:off x="360363" y="1601788"/>
            <a:ext cx="939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Gracile nucleus</a:t>
            </a:r>
            <a:endParaRPr lang="en-US" sz="1000" b="1"/>
          </a:p>
        </p:txBody>
      </p:sp>
      <p:sp>
        <p:nvSpPr>
          <p:cNvPr id="33808" name="Rectangle 11"/>
          <p:cNvSpPr>
            <a:spLocks noChangeArrowheads="1"/>
          </p:cNvSpPr>
          <p:nvPr/>
        </p:nvSpPr>
        <p:spPr bwMode="auto">
          <a:xfrm>
            <a:off x="360363" y="2032000"/>
            <a:ext cx="1012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Cuneate nucleus</a:t>
            </a:r>
            <a:endParaRPr lang="en-US" sz="1000" b="1"/>
          </a:p>
        </p:txBody>
      </p:sp>
      <p:sp>
        <p:nvSpPr>
          <p:cNvPr id="33809" name="Rectangle 12"/>
          <p:cNvSpPr>
            <a:spLocks noChangeArrowheads="1"/>
          </p:cNvSpPr>
          <p:nvPr/>
        </p:nvSpPr>
        <p:spPr bwMode="auto">
          <a:xfrm>
            <a:off x="5935663" y="3827463"/>
            <a:ext cx="3079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Olive</a:t>
            </a:r>
            <a:endParaRPr lang="en-US" sz="1000" b="1"/>
          </a:p>
        </p:txBody>
      </p:sp>
      <p:sp>
        <p:nvSpPr>
          <p:cNvPr id="33810" name="Rectangle 13"/>
          <p:cNvSpPr>
            <a:spLocks noChangeArrowheads="1"/>
          </p:cNvSpPr>
          <p:nvPr/>
        </p:nvSpPr>
        <p:spPr bwMode="auto">
          <a:xfrm>
            <a:off x="4870450" y="4513263"/>
            <a:ext cx="12366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Pyramids of medulla</a:t>
            </a:r>
            <a:endParaRPr lang="en-US" sz="1000" b="1"/>
          </a:p>
        </p:txBody>
      </p:sp>
      <p:sp>
        <p:nvSpPr>
          <p:cNvPr id="33811" name="Rectangle 14"/>
          <p:cNvSpPr>
            <a:spLocks noChangeArrowheads="1"/>
          </p:cNvSpPr>
          <p:nvPr/>
        </p:nvSpPr>
        <p:spPr bwMode="auto">
          <a:xfrm>
            <a:off x="360363" y="4522788"/>
            <a:ext cx="11191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Corticospinal tract</a:t>
            </a:r>
            <a:endParaRPr lang="en-US" sz="1000" b="1"/>
          </a:p>
        </p:txBody>
      </p:sp>
      <p:sp>
        <p:nvSpPr>
          <p:cNvPr id="33812" name="Rectangle 15"/>
          <p:cNvSpPr>
            <a:spLocks noChangeArrowheads="1"/>
          </p:cNvSpPr>
          <p:nvPr/>
        </p:nvSpPr>
        <p:spPr bwMode="auto">
          <a:xfrm>
            <a:off x="5934075" y="2359025"/>
            <a:ext cx="10541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Trigeminal nerve:</a:t>
            </a:r>
            <a:endParaRPr lang="en-US" sz="1000" b="1"/>
          </a:p>
        </p:txBody>
      </p:sp>
      <p:sp>
        <p:nvSpPr>
          <p:cNvPr id="33813" name="Rectangle 16"/>
          <p:cNvSpPr>
            <a:spLocks noChangeArrowheads="1"/>
          </p:cNvSpPr>
          <p:nvPr/>
        </p:nvSpPr>
        <p:spPr bwMode="auto">
          <a:xfrm>
            <a:off x="4941888" y="1498600"/>
            <a:ext cx="9572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Fourth ventricle</a:t>
            </a:r>
            <a:endParaRPr lang="en-US" sz="1000" b="1"/>
          </a:p>
        </p:txBody>
      </p:sp>
      <p:sp>
        <p:nvSpPr>
          <p:cNvPr id="33814" name="Rectangle 17"/>
          <p:cNvSpPr>
            <a:spLocks noChangeArrowheads="1"/>
          </p:cNvSpPr>
          <p:nvPr/>
        </p:nvSpPr>
        <p:spPr bwMode="auto">
          <a:xfrm>
            <a:off x="360363" y="2838450"/>
            <a:ext cx="11620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Reticular formation</a:t>
            </a:r>
            <a:endParaRPr lang="en-US" sz="1000" b="1"/>
          </a:p>
        </p:txBody>
      </p:sp>
      <p:sp>
        <p:nvSpPr>
          <p:cNvPr id="33815" name="Rectangle 18"/>
          <p:cNvSpPr>
            <a:spLocks noChangeArrowheads="1"/>
          </p:cNvSpPr>
          <p:nvPr/>
        </p:nvSpPr>
        <p:spPr bwMode="auto">
          <a:xfrm>
            <a:off x="3008313" y="4757738"/>
            <a:ext cx="13033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(c) Medulla oblongata</a:t>
            </a:r>
            <a:endParaRPr lang="en-US" sz="1000" b="1"/>
          </a:p>
        </p:txBody>
      </p:sp>
      <p:sp>
        <p:nvSpPr>
          <p:cNvPr id="33816" name="Freeform 19"/>
          <p:cNvSpPr>
            <a:spLocks/>
          </p:cNvSpPr>
          <p:nvPr/>
        </p:nvSpPr>
        <p:spPr bwMode="auto">
          <a:xfrm>
            <a:off x="4157663" y="2005013"/>
            <a:ext cx="1755775" cy="204787"/>
          </a:xfrm>
          <a:custGeom>
            <a:avLst/>
            <a:gdLst>
              <a:gd name="T0" fmla="*/ 2147483647 w 1106"/>
              <a:gd name="T1" fmla="*/ 0 h 129"/>
              <a:gd name="T2" fmla="*/ 2147483647 w 1106"/>
              <a:gd name="T3" fmla="*/ 0 h 129"/>
              <a:gd name="T4" fmla="*/ 0 w 1106"/>
              <a:gd name="T5" fmla="*/ 325101689 h 129"/>
              <a:gd name="T6" fmla="*/ 0 60000 65536"/>
              <a:gd name="T7" fmla="*/ 0 60000 65536"/>
              <a:gd name="T8" fmla="*/ 0 60000 65536"/>
              <a:gd name="T9" fmla="*/ 0 w 1106"/>
              <a:gd name="T10" fmla="*/ 0 h 129"/>
              <a:gd name="T11" fmla="*/ 1106 w 1106"/>
              <a:gd name="T12" fmla="*/ 129 h 1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6" h="129">
                <a:moveTo>
                  <a:pt x="1106" y="0"/>
                </a:moveTo>
                <a:lnTo>
                  <a:pt x="995" y="0"/>
                </a:lnTo>
                <a:lnTo>
                  <a:pt x="0" y="129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3817" name="Line 20"/>
          <p:cNvSpPr>
            <a:spLocks noChangeShapeType="1"/>
          </p:cNvSpPr>
          <p:nvPr/>
        </p:nvSpPr>
        <p:spPr bwMode="auto">
          <a:xfrm>
            <a:off x="4775200" y="2598738"/>
            <a:ext cx="1222375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8" name="Line 21"/>
          <p:cNvSpPr>
            <a:spLocks noChangeShapeType="1"/>
          </p:cNvSpPr>
          <p:nvPr/>
        </p:nvSpPr>
        <p:spPr bwMode="auto">
          <a:xfrm>
            <a:off x="4972050" y="2716213"/>
            <a:ext cx="1025525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9" name="Freeform 22"/>
          <p:cNvSpPr>
            <a:spLocks/>
          </p:cNvSpPr>
          <p:nvPr/>
        </p:nvSpPr>
        <p:spPr bwMode="auto">
          <a:xfrm>
            <a:off x="1447800" y="1692275"/>
            <a:ext cx="1519238" cy="263525"/>
          </a:xfrm>
          <a:custGeom>
            <a:avLst/>
            <a:gdLst>
              <a:gd name="T0" fmla="*/ 0 w 957"/>
              <a:gd name="T1" fmla="*/ 0 h 166"/>
              <a:gd name="T2" fmla="*/ 2041327507 w 957"/>
              <a:gd name="T3" fmla="*/ 0 h 166"/>
              <a:gd name="T4" fmla="*/ 2147483647 w 957"/>
              <a:gd name="T5" fmla="*/ 418345982 h 166"/>
              <a:gd name="T6" fmla="*/ 0 60000 65536"/>
              <a:gd name="T7" fmla="*/ 0 60000 65536"/>
              <a:gd name="T8" fmla="*/ 0 60000 65536"/>
              <a:gd name="T9" fmla="*/ 0 w 957"/>
              <a:gd name="T10" fmla="*/ 0 h 166"/>
              <a:gd name="T11" fmla="*/ 957 w 957"/>
              <a:gd name="T12" fmla="*/ 166 h 1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57" h="166">
                <a:moveTo>
                  <a:pt x="0" y="0"/>
                </a:moveTo>
                <a:lnTo>
                  <a:pt x="810" y="0"/>
                </a:lnTo>
                <a:lnTo>
                  <a:pt x="957" y="166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3820" name="Line 23"/>
          <p:cNvSpPr>
            <a:spLocks noChangeShapeType="1"/>
          </p:cNvSpPr>
          <p:nvPr/>
        </p:nvSpPr>
        <p:spPr bwMode="auto">
          <a:xfrm>
            <a:off x="1527175" y="2122488"/>
            <a:ext cx="1206500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1" name="Freeform 24"/>
          <p:cNvSpPr>
            <a:spLocks/>
          </p:cNvSpPr>
          <p:nvPr/>
        </p:nvSpPr>
        <p:spPr bwMode="auto">
          <a:xfrm>
            <a:off x="1638300" y="2693988"/>
            <a:ext cx="1460500" cy="242887"/>
          </a:xfrm>
          <a:custGeom>
            <a:avLst/>
            <a:gdLst>
              <a:gd name="T0" fmla="*/ 2147483647 w 920"/>
              <a:gd name="T1" fmla="*/ 0 h 153"/>
              <a:gd name="T2" fmla="*/ 1950601214 w 920"/>
              <a:gd name="T3" fmla="*/ 385585439 h 153"/>
              <a:gd name="T4" fmla="*/ 0 w 920"/>
              <a:gd name="T5" fmla="*/ 385585439 h 153"/>
              <a:gd name="T6" fmla="*/ 0 60000 65536"/>
              <a:gd name="T7" fmla="*/ 0 60000 65536"/>
              <a:gd name="T8" fmla="*/ 0 60000 65536"/>
              <a:gd name="T9" fmla="*/ 0 w 920"/>
              <a:gd name="T10" fmla="*/ 0 h 153"/>
              <a:gd name="T11" fmla="*/ 920 w 920"/>
              <a:gd name="T12" fmla="*/ 153 h 1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20" h="153">
                <a:moveTo>
                  <a:pt x="920" y="0"/>
                </a:moveTo>
                <a:lnTo>
                  <a:pt x="774" y="153"/>
                </a:lnTo>
                <a:lnTo>
                  <a:pt x="0" y="153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3822" name="Line 25"/>
          <p:cNvSpPr>
            <a:spLocks noChangeShapeType="1"/>
          </p:cNvSpPr>
          <p:nvPr/>
        </p:nvSpPr>
        <p:spPr bwMode="auto">
          <a:xfrm flipH="1">
            <a:off x="1543050" y="3287713"/>
            <a:ext cx="2093913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3" name="Line 26"/>
          <p:cNvSpPr>
            <a:spLocks noChangeShapeType="1"/>
          </p:cNvSpPr>
          <p:nvPr/>
        </p:nvSpPr>
        <p:spPr bwMode="auto">
          <a:xfrm>
            <a:off x="5105400" y="3916363"/>
            <a:ext cx="808038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4" name="Line 27"/>
          <p:cNvSpPr>
            <a:spLocks noChangeShapeType="1"/>
          </p:cNvSpPr>
          <p:nvPr/>
        </p:nvSpPr>
        <p:spPr bwMode="auto">
          <a:xfrm>
            <a:off x="4824413" y="3581400"/>
            <a:ext cx="1089025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5" name="Freeform 28"/>
          <p:cNvSpPr>
            <a:spLocks/>
          </p:cNvSpPr>
          <p:nvPr/>
        </p:nvSpPr>
        <p:spPr bwMode="auto">
          <a:xfrm>
            <a:off x="3833813" y="2811463"/>
            <a:ext cx="2079625" cy="369887"/>
          </a:xfrm>
          <a:custGeom>
            <a:avLst/>
            <a:gdLst>
              <a:gd name="T0" fmla="*/ 0 w 1310"/>
              <a:gd name="T1" fmla="*/ 0 h 233"/>
              <a:gd name="T2" fmla="*/ 2147483647 w 1310"/>
              <a:gd name="T3" fmla="*/ 587198038 h 233"/>
              <a:gd name="T4" fmla="*/ 2147483647 w 1310"/>
              <a:gd name="T5" fmla="*/ 587198038 h 233"/>
              <a:gd name="T6" fmla="*/ 0 60000 65536"/>
              <a:gd name="T7" fmla="*/ 0 60000 65536"/>
              <a:gd name="T8" fmla="*/ 0 60000 65536"/>
              <a:gd name="T9" fmla="*/ 0 w 1310"/>
              <a:gd name="T10" fmla="*/ 0 h 233"/>
              <a:gd name="T11" fmla="*/ 1310 w 1310"/>
              <a:gd name="T12" fmla="*/ 233 h 2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10" h="233">
                <a:moveTo>
                  <a:pt x="0" y="0"/>
                </a:moveTo>
                <a:lnTo>
                  <a:pt x="1209" y="233"/>
                </a:lnTo>
                <a:lnTo>
                  <a:pt x="1310" y="233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3826" name="Line 29"/>
          <p:cNvSpPr>
            <a:spLocks noChangeShapeType="1"/>
          </p:cNvSpPr>
          <p:nvPr/>
        </p:nvSpPr>
        <p:spPr bwMode="auto">
          <a:xfrm flipH="1">
            <a:off x="1611313" y="4087813"/>
            <a:ext cx="1416050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7" name="Line 30"/>
          <p:cNvSpPr>
            <a:spLocks noChangeShapeType="1"/>
          </p:cNvSpPr>
          <p:nvPr/>
        </p:nvSpPr>
        <p:spPr bwMode="auto">
          <a:xfrm>
            <a:off x="1954213" y="2506663"/>
            <a:ext cx="258762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8" name="Freeform 31"/>
          <p:cNvSpPr>
            <a:spLocks/>
          </p:cNvSpPr>
          <p:nvPr/>
        </p:nvSpPr>
        <p:spPr bwMode="auto">
          <a:xfrm>
            <a:off x="1584325" y="4090988"/>
            <a:ext cx="1854200" cy="525462"/>
          </a:xfrm>
          <a:custGeom>
            <a:avLst/>
            <a:gdLst>
              <a:gd name="T0" fmla="*/ 0 w 1168"/>
              <a:gd name="T1" fmla="*/ 834173395 h 331"/>
              <a:gd name="T2" fmla="*/ 2043845864 w 1168"/>
              <a:gd name="T3" fmla="*/ 834173395 h 331"/>
              <a:gd name="T4" fmla="*/ 2147483647 w 1168"/>
              <a:gd name="T5" fmla="*/ 0 h 331"/>
              <a:gd name="T6" fmla="*/ 0 60000 65536"/>
              <a:gd name="T7" fmla="*/ 0 60000 65536"/>
              <a:gd name="T8" fmla="*/ 0 60000 65536"/>
              <a:gd name="T9" fmla="*/ 0 w 1168"/>
              <a:gd name="T10" fmla="*/ 0 h 331"/>
              <a:gd name="T11" fmla="*/ 1168 w 1168"/>
              <a:gd name="T12" fmla="*/ 331 h 3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68" h="331">
                <a:moveTo>
                  <a:pt x="0" y="331"/>
                </a:moveTo>
                <a:lnTo>
                  <a:pt x="811" y="331"/>
                </a:lnTo>
                <a:lnTo>
                  <a:pt x="1168" y="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3829" name="Line 32"/>
          <p:cNvSpPr>
            <a:spLocks noChangeShapeType="1"/>
          </p:cNvSpPr>
          <p:nvPr/>
        </p:nvSpPr>
        <p:spPr bwMode="auto">
          <a:xfrm>
            <a:off x="2376488" y="4087813"/>
            <a:ext cx="468312" cy="354012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0" name="Freeform 33"/>
          <p:cNvSpPr>
            <a:spLocks/>
          </p:cNvSpPr>
          <p:nvPr/>
        </p:nvSpPr>
        <p:spPr bwMode="auto">
          <a:xfrm>
            <a:off x="3397250" y="4435475"/>
            <a:ext cx="1435100" cy="166688"/>
          </a:xfrm>
          <a:custGeom>
            <a:avLst/>
            <a:gdLst>
              <a:gd name="T0" fmla="*/ 0 w 904"/>
              <a:gd name="T1" fmla="*/ 0 h 105"/>
              <a:gd name="T2" fmla="*/ 1358365043 w 904"/>
              <a:gd name="T3" fmla="*/ 264614841 h 105"/>
              <a:gd name="T4" fmla="*/ 2147483647 w 904"/>
              <a:gd name="T5" fmla="*/ 259574545 h 105"/>
              <a:gd name="T6" fmla="*/ 0 60000 65536"/>
              <a:gd name="T7" fmla="*/ 0 60000 65536"/>
              <a:gd name="T8" fmla="*/ 0 60000 65536"/>
              <a:gd name="T9" fmla="*/ 0 w 904"/>
              <a:gd name="T10" fmla="*/ 0 h 105"/>
              <a:gd name="T11" fmla="*/ 904 w 904"/>
              <a:gd name="T12" fmla="*/ 105 h 1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04" h="105">
                <a:moveTo>
                  <a:pt x="0" y="0"/>
                </a:moveTo>
                <a:lnTo>
                  <a:pt x="539" y="105"/>
                </a:lnTo>
                <a:lnTo>
                  <a:pt x="904" y="103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3831" name="Freeform 34"/>
          <p:cNvSpPr>
            <a:spLocks/>
          </p:cNvSpPr>
          <p:nvPr/>
        </p:nvSpPr>
        <p:spPr bwMode="auto">
          <a:xfrm>
            <a:off x="3757613" y="1574800"/>
            <a:ext cx="1138237" cy="612775"/>
          </a:xfrm>
          <a:custGeom>
            <a:avLst/>
            <a:gdLst>
              <a:gd name="T0" fmla="*/ 0 w 717"/>
              <a:gd name="T1" fmla="*/ 972780402 h 386"/>
              <a:gd name="T2" fmla="*/ 877014088 w 717"/>
              <a:gd name="T3" fmla="*/ 0 h 386"/>
              <a:gd name="T4" fmla="*/ 1806950622 w 717"/>
              <a:gd name="T5" fmla="*/ 0 h 386"/>
              <a:gd name="T6" fmla="*/ 0 60000 65536"/>
              <a:gd name="T7" fmla="*/ 0 60000 65536"/>
              <a:gd name="T8" fmla="*/ 0 60000 65536"/>
              <a:gd name="T9" fmla="*/ 0 w 717"/>
              <a:gd name="T10" fmla="*/ 0 h 386"/>
              <a:gd name="T11" fmla="*/ 717 w 717"/>
              <a:gd name="T12" fmla="*/ 386 h 3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17" h="386">
                <a:moveTo>
                  <a:pt x="0" y="386"/>
                </a:moveTo>
                <a:lnTo>
                  <a:pt x="348" y="0"/>
                </a:lnTo>
                <a:lnTo>
                  <a:pt x="717" y="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3832" name="Line 35"/>
          <p:cNvSpPr>
            <a:spLocks noChangeShapeType="1"/>
          </p:cNvSpPr>
          <p:nvPr/>
        </p:nvSpPr>
        <p:spPr bwMode="auto">
          <a:xfrm>
            <a:off x="4010025" y="4441825"/>
            <a:ext cx="242888" cy="1666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3" name="Freeform 36"/>
          <p:cNvSpPr>
            <a:spLocks/>
          </p:cNvSpPr>
          <p:nvPr/>
        </p:nvSpPr>
        <p:spPr bwMode="auto">
          <a:xfrm>
            <a:off x="4157663" y="2003425"/>
            <a:ext cx="1755775" cy="204788"/>
          </a:xfrm>
          <a:custGeom>
            <a:avLst/>
            <a:gdLst>
              <a:gd name="T0" fmla="*/ 2147483647 w 1106"/>
              <a:gd name="T1" fmla="*/ 0 h 129"/>
              <a:gd name="T2" fmla="*/ 2147483647 w 1106"/>
              <a:gd name="T3" fmla="*/ 0 h 129"/>
              <a:gd name="T4" fmla="*/ 0 w 1106"/>
              <a:gd name="T5" fmla="*/ 325098514 h 129"/>
              <a:gd name="T6" fmla="*/ 0 60000 65536"/>
              <a:gd name="T7" fmla="*/ 0 60000 65536"/>
              <a:gd name="T8" fmla="*/ 0 60000 65536"/>
              <a:gd name="T9" fmla="*/ 0 w 1106"/>
              <a:gd name="T10" fmla="*/ 0 h 129"/>
              <a:gd name="T11" fmla="*/ 1106 w 1106"/>
              <a:gd name="T12" fmla="*/ 129 h 1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6" h="129">
                <a:moveTo>
                  <a:pt x="1106" y="0"/>
                </a:moveTo>
                <a:lnTo>
                  <a:pt x="995" y="0"/>
                </a:lnTo>
                <a:lnTo>
                  <a:pt x="0" y="129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3834" name="Line 37"/>
          <p:cNvSpPr>
            <a:spLocks noChangeShapeType="1"/>
          </p:cNvSpPr>
          <p:nvPr/>
        </p:nvSpPr>
        <p:spPr bwMode="auto">
          <a:xfrm>
            <a:off x="4775200" y="2600325"/>
            <a:ext cx="122237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5" name="Line 38"/>
          <p:cNvSpPr>
            <a:spLocks noChangeShapeType="1"/>
          </p:cNvSpPr>
          <p:nvPr/>
        </p:nvSpPr>
        <p:spPr bwMode="auto">
          <a:xfrm>
            <a:off x="4972050" y="2717800"/>
            <a:ext cx="102552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6" name="Freeform 39"/>
          <p:cNvSpPr>
            <a:spLocks/>
          </p:cNvSpPr>
          <p:nvPr/>
        </p:nvSpPr>
        <p:spPr bwMode="auto">
          <a:xfrm>
            <a:off x="1447800" y="1690688"/>
            <a:ext cx="1519238" cy="263525"/>
          </a:xfrm>
          <a:custGeom>
            <a:avLst/>
            <a:gdLst>
              <a:gd name="T0" fmla="*/ 0 w 957"/>
              <a:gd name="T1" fmla="*/ 0 h 166"/>
              <a:gd name="T2" fmla="*/ 2041327507 w 957"/>
              <a:gd name="T3" fmla="*/ 0 h 166"/>
              <a:gd name="T4" fmla="*/ 2147483647 w 957"/>
              <a:gd name="T5" fmla="*/ 418345982 h 166"/>
              <a:gd name="T6" fmla="*/ 0 60000 65536"/>
              <a:gd name="T7" fmla="*/ 0 60000 65536"/>
              <a:gd name="T8" fmla="*/ 0 60000 65536"/>
              <a:gd name="T9" fmla="*/ 0 w 957"/>
              <a:gd name="T10" fmla="*/ 0 h 166"/>
              <a:gd name="T11" fmla="*/ 957 w 957"/>
              <a:gd name="T12" fmla="*/ 166 h 1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57" h="166">
                <a:moveTo>
                  <a:pt x="0" y="0"/>
                </a:moveTo>
                <a:lnTo>
                  <a:pt x="810" y="0"/>
                </a:lnTo>
                <a:lnTo>
                  <a:pt x="957" y="16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3837" name="Line 40"/>
          <p:cNvSpPr>
            <a:spLocks noChangeShapeType="1"/>
          </p:cNvSpPr>
          <p:nvPr/>
        </p:nvSpPr>
        <p:spPr bwMode="auto">
          <a:xfrm>
            <a:off x="1527175" y="2124075"/>
            <a:ext cx="120650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8" name="Freeform 41"/>
          <p:cNvSpPr>
            <a:spLocks/>
          </p:cNvSpPr>
          <p:nvPr/>
        </p:nvSpPr>
        <p:spPr bwMode="auto">
          <a:xfrm>
            <a:off x="1638300" y="2695575"/>
            <a:ext cx="1460500" cy="242888"/>
          </a:xfrm>
          <a:custGeom>
            <a:avLst/>
            <a:gdLst>
              <a:gd name="T0" fmla="*/ 2147483647 w 920"/>
              <a:gd name="T1" fmla="*/ 0 h 153"/>
              <a:gd name="T2" fmla="*/ 1950601214 w 920"/>
              <a:gd name="T3" fmla="*/ 385582264 h 153"/>
              <a:gd name="T4" fmla="*/ 0 w 920"/>
              <a:gd name="T5" fmla="*/ 385582264 h 153"/>
              <a:gd name="T6" fmla="*/ 0 60000 65536"/>
              <a:gd name="T7" fmla="*/ 0 60000 65536"/>
              <a:gd name="T8" fmla="*/ 0 60000 65536"/>
              <a:gd name="T9" fmla="*/ 0 w 920"/>
              <a:gd name="T10" fmla="*/ 0 h 153"/>
              <a:gd name="T11" fmla="*/ 920 w 920"/>
              <a:gd name="T12" fmla="*/ 153 h 1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20" h="153">
                <a:moveTo>
                  <a:pt x="920" y="0"/>
                </a:moveTo>
                <a:lnTo>
                  <a:pt x="774" y="153"/>
                </a:lnTo>
                <a:lnTo>
                  <a:pt x="0" y="15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3839" name="Line 42"/>
          <p:cNvSpPr>
            <a:spLocks noChangeShapeType="1"/>
          </p:cNvSpPr>
          <p:nvPr/>
        </p:nvSpPr>
        <p:spPr bwMode="auto">
          <a:xfrm flipH="1" flipV="1">
            <a:off x="1543050" y="3286125"/>
            <a:ext cx="2093913" cy="31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40" name="Line 43"/>
          <p:cNvSpPr>
            <a:spLocks noChangeShapeType="1"/>
          </p:cNvSpPr>
          <p:nvPr/>
        </p:nvSpPr>
        <p:spPr bwMode="auto">
          <a:xfrm>
            <a:off x="5105400" y="3903663"/>
            <a:ext cx="80803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41" name="Line 44"/>
          <p:cNvSpPr>
            <a:spLocks noChangeShapeType="1"/>
          </p:cNvSpPr>
          <p:nvPr/>
        </p:nvSpPr>
        <p:spPr bwMode="auto">
          <a:xfrm>
            <a:off x="4824413" y="3581400"/>
            <a:ext cx="108902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42" name="Freeform 45"/>
          <p:cNvSpPr>
            <a:spLocks/>
          </p:cNvSpPr>
          <p:nvPr/>
        </p:nvSpPr>
        <p:spPr bwMode="auto">
          <a:xfrm>
            <a:off x="3833813" y="2809875"/>
            <a:ext cx="2079625" cy="369888"/>
          </a:xfrm>
          <a:custGeom>
            <a:avLst/>
            <a:gdLst>
              <a:gd name="T0" fmla="*/ 0 w 1310"/>
              <a:gd name="T1" fmla="*/ 0 h 233"/>
              <a:gd name="T2" fmla="*/ 2147483647 w 1310"/>
              <a:gd name="T3" fmla="*/ 587194863 h 233"/>
              <a:gd name="T4" fmla="*/ 2147483647 w 1310"/>
              <a:gd name="T5" fmla="*/ 587194863 h 233"/>
              <a:gd name="T6" fmla="*/ 0 60000 65536"/>
              <a:gd name="T7" fmla="*/ 0 60000 65536"/>
              <a:gd name="T8" fmla="*/ 0 60000 65536"/>
              <a:gd name="T9" fmla="*/ 0 w 1310"/>
              <a:gd name="T10" fmla="*/ 0 h 233"/>
              <a:gd name="T11" fmla="*/ 1310 w 1310"/>
              <a:gd name="T12" fmla="*/ 233 h 2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10" h="233">
                <a:moveTo>
                  <a:pt x="0" y="0"/>
                </a:moveTo>
                <a:lnTo>
                  <a:pt x="1209" y="233"/>
                </a:lnTo>
                <a:lnTo>
                  <a:pt x="1310" y="23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3843" name="Line 46"/>
          <p:cNvSpPr>
            <a:spLocks noChangeShapeType="1"/>
          </p:cNvSpPr>
          <p:nvPr/>
        </p:nvSpPr>
        <p:spPr bwMode="auto">
          <a:xfrm flipH="1">
            <a:off x="1611313" y="4087813"/>
            <a:ext cx="14160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44" name="Line 47"/>
          <p:cNvSpPr>
            <a:spLocks noChangeShapeType="1"/>
          </p:cNvSpPr>
          <p:nvPr/>
        </p:nvSpPr>
        <p:spPr bwMode="auto">
          <a:xfrm>
            <a:off x="1954213" y="2508250"/>
            <a:ext cx="258762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45" name="Freeform 48"/>
          <p:cNvSpPr>
            <a:spLocks/>
          </p:cNvSpPr>
          <p:nvPr/>
        </p:nvSpPr>
        <p:spPr bwMode="auto">
          <a:xfrm>
            <a:off x="1590675" y="4083050"/>
            <a:ext cx="1854200" cy="525463"/>
          </a:xfrm>
          <a:custGeom>
            <a:avLst/>
            <a:gdLst>
              <a:gd name="T0" fmla="*/ 0 w 1168"/>
              <a:gd name="T1" fmla="*/ 834170220 h 331"/>
              <a:gd name="T2" fmla="*/ 2043845864 w 1168"/>
              <a:gd name="T3" fmla="*/ 834170220 h 331"/>
              <a:gd name="T4" fmla="*/ 2147483647 w 1168"/>
              <a:gd name="T5" fmla="*/ 0 h 331"/>
              <a:gd name="T6" fmla="*/ 0 60000 65536"/>
              <a:gd name="T7" fmla="*/ 0 60000 65536"/>
              <a:gd name="T8" fmla="*/ 0 60000 65536"/>
              <a:gd name="T9" fmla="*/ 0 w 1168"/>
              <a:gd name="T10" fmla="*/ 0 h 331"/>
              <a:gd name="T11" fmla="*/ 1168 w 1168"/>
              <a:gd name="T12" fmla="*/ 331 h 3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68" h="331">
                <a:moveTo>
                  <a:pt x="0" y="331"/>
                </a:moveTo>
                <a:lnTo>
                  <a:pt x="811" y="331"/>
                </a:lnTo>
                <a:lnTo>
                  <a:pt x="1168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3846" name="Line 49"/>
          <p:cNvSpPr>
            <a:spLocks noChangeShapeType="1"/>
          </p:cNvSpPr>
          <p:nvPr/>
        </p:nvSpPr>
        <p:spPr bwMode="auto">
          <a:xfrm>
            <a:off x="2382838" y="4090988"/>
            <a:ext cx="468312" cy="3587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47" name="Freeform 50"/>
          <p:cNvSpPr>
            <a:spLocks/>
          </p:cNvSpPr>
          <p:nvPr/>
        </p:nvSpPr>
        <p:spPr bwMode="auto">
          <a:xfrm>
            <a:off x="3397250" y="4437063"/>
            <a:ext cx="1435100" cy="163512"/>
          </a:xfrm>
          <a:custGeom>
            <a:avLst/>
            <a:gdLst>
              <a:gd name="T0" fmla="*/ 0 w 904"/>
              <a:gd name="T1" fmla="*/ 0 h 103"/>
              <a:gd name="T2" fmla="*/ 1358365043 w 904"/>
              <a:gd name="T3" fmla="*/ 259577704 h 103"/>
              <a:gd name="T4" fmla="*/ 2147483647 w 904"/>
              <a:gd name="T5" fmla="*/ 259577704 h 103"/>
              <a:gd name="T6" fmla="*/ 0 60000 65536"/>
              <a:gd name="T7" fmla="*/ 0 60000 65536"/>
              <a:gd name="T8" fmla="*/ 0 60000 65536"/>
              <a:gd name="T9" fmla="*/ 0 w 904"/>
              <a:gd name="T10" fmla="*/ 0 h 103"/>
              <a:gd name="T11" fmla="*/ 904 w 904"/>
              <a:gd name="T12" fmla="*/ 103 h 10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04" h="103">
                <a:moveTo>
                  <a:pt x="0" y="0"/>
                </a:moveTo>
                <a:lnTo>
                  <a:pt x="539" y="103"/>
                </a:lnTo>
                <a:lnTo>
                  <a:pt x="904" y="10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3848" name="Line 51"/>
          <p:cNvSpPr>
            <a:spLocks noChangeShapeType="1"/>
          </p:cNvSpPr>
          <p:nvPr/>
        </p:nvSpPr>
        <p:spPr bwMode="auto">
          <a:xfrm flipV="1">
            <a:off x="3571875" y="1624013"/>
            <a:ext cx="1588" cy="7191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49" name="Freeform 52"/>
          <p:cNvSpPr>
            <a:spLocks/>
          </p:cNvSpPr>
          <p:nvPr/>
        </p:nvSpPr>
        <p:spPr bwMode="auto">
          <a:xfrm>
            <a:off x="3757613" y="1563688"/>
            <a:ext cx="1138237" cy="615950"/>
          </a:xfrm>
          <a:custGeom>
            <a:avLst/>
            <a:gdLst>
              <a:gd name="T0" fmla="*/ 0 w 717"/>
              <a:gd name="T1" fmla="*/ 977820714 h 388"/>
              <a:gd name="T2" fmla="*/ 877014088 w 717"/>
              <a:gd name="T3" fmla="*/ 0 h 388"/>
              <a:gd name="T4" fmla="*/ 1806950622 w 717"/>
              <a:gd name="T5" fmla="*/ 0 h 388"/>
              <a:gd name="T6" fmla="*/ 0 60000 65536"/>
              <a:gd name="T7" fmla="*/ 0 60000 65536"/>
              <a:gd name="T8" fmla="*/ 0 60000 65536"/>
              <a:gd name="T9" fmla="*/ 0 w 717"/>
              <a:gd name="T10" fmla="*/ 0 h 388"/>
              <a:gd name="T11" fmla="*/ 717 w 717"/>
              <a:gd name="T12" fmla="*/ 388 h 3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17" h="388">
                <a:moveTo>
                  <a:pt x="0" y="388"/>
                </a:moveTo>
                <a:lnTo>
                  <a:pt x="348" y="0"/>
                </a:lnTo>
                <a:lnTo>
                  <a:pt x="717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3850" name="Line 53"/>
          <p:cNvSpPr>
            <a:spLocks noChangeShapeType="1"/>
          </p:cNvSpPr>
          <p:nvPr/>
        </p:nvSpPr>
        <p:spPr bwMode="auto">
          <a:xfrm>
            <a:off x="4010025" y="4440238"/>
            <a:ext cx="242888" cy="16351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51" name="Rectangle 54"/>
          <p:cNvSpPr>
            <a:spLocks noChangeArrowheads="1"/>
          </p:cNvSpPr>
          <p:nvPr/>
        </p:nvSpPr>
        <p:spPr bwMode="auto">
          <a:xfrm>
            <a:off x="6969125" y="2495550"/>
            <a:ext cx="7191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(a) Midbrain</a:t>
            </a:r>
            <a:endParaRPr lang="en-US" sz="1000" b="1"/>
          </a:p>
        </p:txBody>
      </p:sp>
      <p:sp>
        <p:nvSpPr>
          <p:cNvPr id="33852" name="Rectangle 55"/>
          <p:cNvSpPr>
            <a:spLocks noChangeArrowheads="1"/>
          </p:cNvSpPr>
          <p:nvPr/>
        </p:nvSpPr>
        <p:spPr bwMode="auto">
          <a:xfrm>
            <a:off x="6991350" y="3919538"/>
            <a:ext cx="6619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(c) Medulla</a:t>
            </a:r>
            <a:endParaRPr lang="en-US" sz="1000" b="1"/>
          </a:p>
        </p:txBody>
      </p:sp>
      <p:sp>
        <p:nvSpPr>
          <p:cNvPr id="33853" name="Rectangle 56"/>
          <p:cNvSpPr>
            <a:spLocks noChangeArrowheads="1"/>
          </p:cNvSpPr>
          <p:nvPr/>
        </p:nvSpPr>
        <p:spPr bwMode="auto">
          <a:xfrm>
            <a:off x="6991350" y="3208338"/>
            <a:ext cx="508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(b) Pons</a:t>
            </a:r>
            <a:endParaRPr lang="en-US" sz="1000" b="1"/>
          </a:p>
        </p:txBody>
      </p:sp>
      <p:sp>
        <p:nvSpPr>
          <p:cNvPr id="33854" name="Text Box 57"/>
          <p:cNvSpPr txBox="1">
            <a:spLocks noChangeArrowheads="1"/>
          </p:cNvSpPr>
          <p:nvPr/>
        </p:nvSpPr>
        <p:spPr bwMode="auto">
          <a:xfrm>
            <a:off x="360363" y="2417763"/>
            <a:ext cx="161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Posterior spinocerebellar</a:t>
            </a:r>
          </a:p>
          <a:p>
            <a:r>
              <a:rPr lang="en-US" sz="1000" b="1"/>
              <a:t>tract</a:t>
            </a:r>
          </a:p>
        </p:txBody>
      </p:sp>
      <p:sp>
        <p:nvSpPr>
          <p:cNvPr id="33855" name="Text Box 58"/>
          <p:cNvSpPr txBox="1">
            <a:spLocks noChangeArrowheads="1"/>
          </p:cNvSpPr>
          <p:nvPr/>
        </p:nvSpPr>
        <p:spPr bwMode="auto">
          <a:xfrm>
            <a:off x="5940425" y="1919288"/>
            <a:ext cx="828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Nucleus of</a:t>
            </a:r>
          </a:p>
          <a:p>
            <a:r>
              <a:rPr lang="en-US" sz="1000" b="1"/>
              <a:t>vagus nerve</a:t>
            </a:r>
          </a:p>
        </p:txBody>
      </p:sp>
      <p:sp>
        <p:nvSpPr>
          <p:cNvPr id="33856" name="Text Box 59"/>
          <p:cNvSpPr txBox="1">
            <a:spLocks noChangeArrowheads="1"/>
          </p:cNvSpPr>
          <p:nvPr/>
        </p:nvSpPr>
        <p:spPr bwMode="auto">
          <a:xfrm>
            <a:off x="5935663" y="3481388"/>
            <a:ext cx="969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Inferior olivary</a:t>
            </a:r>
          </a:p>
          <a:p>
            <a:r>
              <a:rPr lang="en-US" sz="1000" b="1"/>
              <a:t>nucleus</a:t>
            </a:r>
          </a:p>
        </p:txBody>
      </p:sp>
      <p:sp>
        <p:nvSpPr>
          <p:cNvPr id="33857" name="Text Box 60"/>
          <p:cNvSpPr txBox="1">
            <a:spLocks noChangeArrowheads="1"/>
          </p:cNvSpPr>
          <p:nvPr/>
        </p:nvSpPr>
        <p:spPr bwMode="auto">
          <a:xfrm>
            <a:off x="3086100" y="1335088"/>
            <a:ext cx="1201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Nucleus of</a:t>
            </a:r>
          </a:p>
          <a:p>
            <a:r>
              <a:rPr lang="en-US" sz="1000" b="1"/>
              <a:t>hypoglossal nerve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29600" y="6477000"/>
            <a:ext cx="8382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14-</a:t>
            </a:r>
            <a:fld id="{43ECF53B-48F4-4D02-8DF8-01D50CC21744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3663"/>
            <a:ext cx="9144000" cy="762000"/>
          </a:xfrm>
        </p:spPr>
        <p:txBody>
          <a:bodyPr>
            <a:spAutoFit/>
          </a:bodyPr>
          <a:lstStyle/>
          <a:p>
            <a:pPr eaLnBrk="1" hangingPunct="1"/>
            <a:r>
              <a:rPr lang="en-US" smtClean="0"/>
              <a:t>Medulla and Pons</a:t>
            </a:r>
          </a:p>
        </p:txBody>
      </p:sp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4038600" y="1066800"/>
            <a:ext cx="152400" cy="152400"/>
          </a:xfrm>
          <a:prstGeom prst="rect">
            <a:avLst/>
          </a:prstGeom>
          <a:solidFill>
            <a:srgbClr val="FFFDF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Box 24"/>
          <p:cNvSpPr txBox="1">
            <a:spLocks noChangeArrowheads="1"/>
          </p:cNvSpPr>
          <p:nvPr/>
        </p:nvSpPr>
        <p:spPr bwMode="auto">
          <a:xfrm>
            <a:off x="1462088" y="862013"/>
            <a:ext cx="61785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>
                <a:latin typeface="+mj-lt"/>
                <a:cs typeface="Arial" pitchFamily="34" charset="2"/>
              </a:rPr>
              <a:t>Copyright © The McGraw-Hill Companies, Inc. Permission required for reproduction or display.</a:t>
            </a:r>
          </a:p>
        </p:txBody>
      </p:sp>
      <p:pic>
        <p:nvPicPr>
          <p:cNvPr id="34826" name="Picture 4" descr="sal25693_14_08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9113" y="1076325"/>
            <a:ext cx="6791325" cy="518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7" name="Rectangle 5"/>
          <p:cNvSpPr>
            <a:spLocks noChangeArrowheads="1"/>
          </p:cNvSpPr>
          <p:nvPr/>
        </p:nvSpPr>
        <p:spPr bwMode="auto">
          <a:xfrm>
            <a:off x="612775" y="1346200"/>
            <a:ext cx="8731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Diencephalon:</a:t>
            </a:r>
            <a:endParaRPr lang="en-US" sz="2400" b="1"/>
          </a:p>
        </p:txBody>
      </p:sp>
      <p:sp>
        <p:nvSpPr>
          <p:cNvPr id="34828" name="Rectangle 6"/>
          <p:cNvSpPr>
            <a:spLocks noChangeArrowheads="1"/>
          </p:cNvSpPr>
          <p:nvPr/>
        </p:nvSpPr>
        <p:spPr bwMode="auto">
          <a:xfrm>
            <a:off x="612775" y="2293938"/>
            <a:ext cx="5715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Midbrain:</a:t>
            </a:r>
            <a:endParaRPr lang="en-US" sz="2400" b="1"/>
          </a:p>
        </p:txBody>
      </p:sp>
      <p:sp>
        <p:nvSpPr>
          <p:cNvPr id="34829" name="Rectangle 7"/>
          <p:cNvSpPr>
            <a:spLocks noChangeArrowheads="1"/>
          </p:cNvSpPr>
          <p:nvPr/>
        </p:nvSpPr>
        <p:spPr bwMode="auto">
          <a:xfrm>
            <a:off x="612775" y="1527175"/>
            <a:ext cx="6953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   Thalamus</a:t>
            </a:r>
            <a:endParaRPr lang="en-US" sz="2400" b="1"/>
          </a:p>
        </p:txBody>
      </p:sp>
      <p:sp>
        <p:nvSpPr>
          <p:cNvPr id="34830" name="Rectangle 8"/>
          <p:cNvSpPr>
            <a:spLocks noChangeArrowheads="1"/>
          </p:cNvSpPr>
          <p:nvPr/>
        </p:nvSpPr>
        <p:spPr bwMode="auto">
          <a:xfrm>
            <a:off x="5029200" y="1884363"/>
            <a:ext cx="6334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Optic tract</a:t>
            </a:r>
            <a:endParaRPr lang="en-US" sz="2400" b="1"/>
          </a:p>
        </p:txBody>
      </p:sp>
      <p:sp>
        <p:nvSpPr>
          <p:cNvPr id="34831" name="Rectangle 9"/>
          <p:cNvSpPr>
            <a:spLocks noChangeArrowheads="1"/>
          </p:cNvSpPr>
          <p:nvPr/>
        </p:nvSpPr>
        <p:spPr bwMode="auto">
          <a:xfrm>
            <a:off x="5029200" y="2130425"/>
            <a:ext cx="9128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Cranial nerves:</a:t>
            </a:r>
            <a:endParaRPr lang="en-US" sz="2400" b="1"/>
          </a:p>
        </p:txBody>
      </p:sp>
      <p:sp>
        <p:nvSpPr>
          <p:cNvPr id="34832" name="Rectangle 10"/>
          <p:cNvSpPr>
            <a:spLocks noChangeArrowheads="1"/>
          </p:cNvSpPr>
          <p:nvPr/>
        </p:nvSpPr>
        <p:spPr bwMode="auto">
          <a:xfrm>
            <a:off x="5146675" y="2657475"/>
            <a:ext cx="13160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Oculomotor nerve (III)</a:t>
            </a:r>
            <a:endParaRPr lang="en-US" sz="2400" b="1"/>
          </a:p>
        </p:txBody>
      </p:sp>
      <p:sp>
        <p:nvSpPr>
          <p:cNvPr id="34833" name="Rectangle 11"/>
          <p:cNvSpPr>
            <a:spLocks noChangeArrowheads="1"/>
          </p:cNvSpPr>
          <p:nvPr/>
        </p:nvSpPr>
        <p:spPr bwMode="auto">
          <a:xfrm>
            <a:off x="5146675" y="2401888"/>
            <a:ext cx="885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Optic nerve (II)</a:t>
            </a:r>
            <a:endParaRPr lang="en-US" sz="2400" b="1"/>
          </a:p>
        </p:txBody>
      </p:sp>
      <p:sp>
        <p:nvSpPr>
          <p:cNvPr id="34834" name="Rectangle 12"/>
          <p:cNvSpPr>
            <a:spLocks noChangeArrowheads="1"/>
          </p:cNvSpPr>
          <p:nvPr/>
        </p:nvSpPr>
        <p:spPr bwMode="auto">
          <a:xfrm>
            <a:off x="5146675" y="2941638"/>
            <a:ext cx="11874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Trochlear nerve (IV)</a:t>
            </a:r>
            <a:endParaRPr lang="en-US" sz="2400" b="1"/>
          </a:p>
        </p:txBody>
      </p:sp>
      <p:sp>
        <p:nvSpPr>
          <p:cNvPr id="34835" name="Rectangle 13"/>
          <p:cNvSpPr>
            <a:spLocks noChangeArrowheads="1"/>
          </p:cNvSpPr>
          <p:nvPr/>
        </p:nvSpPr>
        <p:spPr bwMode="auto">
          <a:xfrm>
            <a:off x="5146675" y="3214688"/>
            <a:ext cx="12160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Trigeminal nerve (V)</a:t>
            </a:r>
            <a:endParaRPr lang="en-US" sz="2400" b="1"/>
          </a:p>
        </p:txBody>
      </p:sp>
      <p:sp>
        <p:nvSpPr>
          <p:cNvPr id="34836" name="Rectangle 14"/>
          <p:cNvSpPr>
            <a:spLocks noChangeArrowheads="1"/>
          </p:cNvSpPr>
          <p:nvPr/>
        </p:nvSpPr>
        <p:spPr bwMode="auto">
          <a:xfrm>
            <a:off x="5146675" y="3486150"/>
            <a:ext cx="12239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Abducens nerve (VI)</a:t>
            </a:r>
            <a:endParaRPr lang="en-US" sz="2400" b="1"/>
          </a:p>
        </p:txBody>
      </p:sp>
      <p:sp>
        <p:nvSpPr>
          <p:cNvPr id="34837" name="Rectangle 15"/>
          <p:cNvSpPr>
            <a:spLocks noChangeArrowheads="1"/>
          </p:cNvSpPr>
          <p:nvPr/>
        </p:nvSpPr>
        <p:spPr bwMode="auto">
          <a:xfrm>
            <a:off x="5146675" y="3757613"/>
            <a:ext cx="10033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Facial nerve (VII)</a:t>
            </a:r>
            <a:endParaRPr lang="en-US" sz="2400" b="1"/>
          </a:p>
        </p:txBody>
      </p:sp>
      <p:sp>
        <p:nvSpPr>
          <p:cNvPr id="34838" name="Rectangle 16"/>
          <p:cNvSpPr>
            <a:spLocks noChangeArrowheads="1"/>
          </p:cNvSpPr>
          <p:nvPr/>
        </p:nvSpPr>
        <p:spPr bwMode="auto">
          <a:xfrm>
            <a:off x="5146675" y="4030663"/>
            <a:ext cx="17700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Vestibulocochlear nerve (VIII)</a:t>
            </a:r>
            <a:endParaRPr lang="en-US" sz="2400" b="1"/>
          </a:p>
        </p:txBody>
      </p:sp>
      <p:sp>
        <p:nvSpPr>
          <p:cNvPr id="34839" name="Rectangle 17"/>
          <p:cNvSpPr>
            <a:spLocks noChangeArrowheads="1"/>
          </p:cNvSpPr>
          <p:nvPr/>
        </p:nvSpPr>
        <p:spPr bwMode="auto">
          <a:xfrm>
            <a:off x="5146675" y="4330700"/>
            <a:ext cx="17145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Glossopharyngeal nerve (IX)</a:t>
            </a:r>
            <a:endParaRPr lang="en-US" sz="2400" b="1"/>
          </a:p>
        </p:txBody>
      </p:sp>
      <p:sp>
        <p:nvSpPr>
          <p:cNvPr id="34840" name="Rectangle 18"/>
          <p:cNvSpPr>
            <a:spLocks noChangeArrowheads="1"/>
          </p:cNvSpPr>
          <p:nvPr/>
        </p:nvSpPr>
        <p:spPr bwMode="auto">
          <a:xfrm>
            <a:off x="5146675" y="4570413"/>
            <a:ext cx="9556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Vagus nerve (X)</a:t>
            </a:r>
            <a:endParaRPr lang="en-US" sz="2400" b="1"/>
          </a:p>
        </p:txBody>
      </p:sp>
      <p:sp>
        <p:nvSpPr>
          <p:cNvPr id="34841" name="Rectangle 19"/>
          <p:cNvSpPr>
            <a:spLocks noChangeArrowheads="1"/>
          </p:cNvSpPr>
          <p:nvPr/>
        </p:nvSpPr>
        <p:spPr bwMode="auto">
          <a:xfrm>
            <a:off x="5146675" y="4826000"/>
            <a:ext cx="12493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Accessory nerve (XI)</a:t>
            </a:r>
            <a:endParaRPr lang="en-US" sz="2400" b="1"/>
          </a:p>
        </p:txBody>
      </p:sp>
      <p:sp>
        <p:nvSpPr>
          <p:cNvPr id="34842" name="Rectangle 20"/>
          <p:cNvSpPr>
            <a:spLocks noChangeArrowheads="1"/>
          </p:cNvSpPr>
          <p:nvPr/>
        </p:nvSpPr>
        <p:spPr bwMode="auto">
          <a:xfrm>
            <a:off x="5146675" y="5081588"/>
            <a:ext cx="13985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Hypoglossal nerve (XII)</a:t>
            </a:r>
            <a:endParaRPr lang="en-US" sz="2400" b="1"/>
          </a:p>
        </p:txBody>
      </p:sp>
      <p:sp>
        <p:nvSpPr>
          <p:cNvPr id="34843" name="Rectangle 21"/>
          <p:cNvSpPr>
            <a:spLocks noChangeArrowheads="1"/>
          </p:cNvSpPr>
          <p:nvPr/>
        </p:nvSpPr>
        <p:spPr bwMode="auto">
          <a:xfrm>
            <a:off x="5146675" y="5576888"/>
            <a:ext cx="8207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Spinal nerves</a:t>
            </a:r>
            <a:endParaRPr lang="en-US" sz="2400" b="1"/>
          </a:p>
        </p:txBody>
      </p:sp>
      <p:sp>
        <p:nvSpPr>
          <p:cNvPr id="34844" name="Rectangle 22"/>
          <p:cNvSpPr>
            <a:spLocks noChangeArrowheads="1"/>
          </p:cNvSpPr>
          <p:nvPr/>
        </p:nvSpPr>
        <p:spPr bwMode="auto">
          <a:xfrm>
            <a:off x="612775" y="1717675"/>
            <a:ext cx="9096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   Infundibulum</a:t>
            </a:r>
            <a:endParaRPr lang="en-US" sz="2400" b="1"/>
          </a:p>
        </p:txBody>
      </p:sp>
      <p:sp>
        <p:nvSpPr>
          <p:cNvPr id="34845" name="Rectangle 23"/>
          <p:cNvSpPr>
            <a:spLocks noChangeArrowheads="1"/>
          </p:cNvSpPr>
          <p:nvPr/>
        </p:nvSpPr>
        <p:spPr bwMode="auto">
          <a:xfrm>
            <a:off x="727075" y="1928813"/>
            <a:ext cx="10334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Mammillary body</a:t>
            </a:r>
            <a:endParaRPr lang="en-US" sz="2400" b="1"/>
          </a:p>
        </p:txBody>
      </p:sp>
      <p:sp>
        <p:nvSpPr>
          <p:cNvPr id="34846" name="Rectangle 24"/>
          <p:cNvSpPr>
            <a:spLocks noChangeArrowheads="1"/>
          </p:cNvSpPr>
          <p:nvPr/>
        </p:nvSpPr>
        <p:spPr bwMode="auto">
          <a:xfrm>
            <a:off x="769938" y="2489200"/>
            <a:ext cx="11033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Cerebral peduncle</a:t>
            </a:r>
            <a:endParaRPr lang="en-US" sz="2400" b="1"/>
          </a:p>
        </p:txBody>
      </p:sp>
      <p:sp>
        <p:nvSpPr>
          <p:cNvPr id="34847" name="Rectangle 25"/>
          <p:cNvSpPr>
            <a:spLocks noChangeArrowheads="1"/>
          </p:cNvSpPr>
          <p:nvPr/>
        </p:nvSpPr>
        <p:spPr bwMode="auto">
          <a:xfrm>
            <a:off x="746125" y="5040313"/>
            <a:ext cx="498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Pyramid</a:t>
            </a:r>
            <a:endParaRPr lang="en-US" sz="2400" b="1"/>
          </a:p>
        </p:txBody>
      </p:sp>
      <p:sp>
        <p:nvSpPr>
          <p:cNvPr id="34848" name="Rectangle 26"/>
          <p:cNvSpPr>
            <a:spLocks noChangeArrowheads="1"/>
          </p:cNvSpPr>
          <p:nvPr/>
        </p:nvSpPr>
        <p:spPr bwMode="auto">
          <a:xfrm>
            <a:off x="746125" y="5254625"/>
            <a:ext cx="14208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Anterior median fissure</a:t>
            </a:r>
            <a:endParaRPr lang="en-US" sz="2400" b="1"/>
          </a:p>
        </p:txBody>
      </p:sp>
      <p:sp>
        <p:nvSpPr>
          <p:cNvPr id="34849" name="Rectangle 27"/>
          <p:cNvSpPr>
            <a:spLocks noChangeArrowheads="1"/>
          </p:cNvSpPr>
          <p:nvPr/>
        </p:nvSpPr>
        <p:spPr bwMode="auto">
          <a:xfrm>
            <a:off x="746125" y="5476875"/>
            <a:ext cx="13763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Pyramidal decussation</a:t>
            </a:r>
            <a:endParaRPr lang="en-US" sz="2400" b="1"/>
          </a:p>
        </p:txBody>
      </p:sp>
      <p:sp>
        <p:nvSpPr>
          <p:cNvPr id="34850" name="Rectangle 28"/>
          <p:cNvSpPr>
            <a:spLocks noChangeArrowheads="1"/>
          </p:cNvSpPr>
          <p:nvPr/>
        </p:nvSpPr>
        <p:spPr bwMode="auto">
          <a:xfrm>
            <a:off x="612775" y="5832475"/>
            <a:ext cx="6889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Spinal cord</a:t>
            </a:r>
            <a:endParaRPr lang="en-US" sz="2400" b="1"/>
          </a:p>
        </p:txBody>
      </p:sp>
      <p:sp>
        <p:nvSpPr>
          <p:cNvPr id="34851" name="Rectangle 29"/>
          <p:cNvSpPr>
            <a:spLocks noChangeArrowheads="1"/>
          </p:cNvSpPr>
          <p:nvPr/>
        </p:nvSpPr>
        <p:spPr bwMode="auto">
          <a:xfrm>
            <a:off x="2735263" y="6202363"/>
            <a:ext cx="9921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(a) Anterior view</a:t>
            </a:r>
            <a:endParaRPr lang="en-US" sz="2400" b="1"/>
          </a:p>
        </p:txBody>
      </p:sp>
      <p:sp>
        <p:nvSpPr>
          <p:cNvPr id="34852" name="Rectangle 30"/>
          <p:cNvSpPr>
            <a:spLocks noChangeArrowheads="1"/>
          </p:cNvSpPr>
          <p:nvPr/>
        </p:nvSpPr>
        <p:spPr bwMode="auto">
          <a:xfrm>
            <a:off x="688975" y="3575050"/>
            <a:ext cx="309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Pons</a:t>
            </a:r>
            <a:endParaRPr lang="en-US" sz="2400" b="1"/>
          </a:p>
        </p:txBody>
      </p:sp>
      <p:sp>
        <p:nvSpPr>
          <p:cNvPr id="34853" name="Rectangle 31"/>
          <p:cNvSpPr>
            <a:spLocks noChangeArrowheads="1"/>
          </p:cNvSpPr>
          <p:nvPr/>
        </p:nvSpPr>
        <p:spPr bwMode="auto">
          <a:xfrm>
            <a:off x="612775" y="4851400"/>
            <a:ext cx="1155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Medulla oblongata:</a:t>
            </a:r>
            <a:endParaRPr lang="en-US" sz="2400" b="1"/>
          </a:p>
        </p:txBody>
      </p:sp>
      <p:sp>
        <p:nvSpPr>
          <p:cNvPr id="34854" name="Line 32"/>
          <p:cNvSpPr>
            <a:spLocks noChangeShapeType="1"/>
          </p:cNvSpPr>
          <p:nvPr/>
        </p:nvSpPr>
        <p:spPr bwMode="auto">
          <a:xfrm>
            <a:off x="1411288" y="1627188"/>
            <a:ext cx="1141412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55" name="Freeform 33"/>
          <p:cNvSpPr>
            <a:spLocks/>
          </p:cNvSpPr>
          <p:nvPr/>
        </p:nvSpPr>
        <p:spPr bwMode="auto">
          <a:xfrm>
            <a:off x="3910013" y="1952625"/>
            <a:ext cx="1079500" cy="444500"/>
          </a:xfrm>
          <a:custGeom>
            <a:avLst/>
            <a:gdLst>
              <a:gd name="T0" fmla="*/ 1713706428 w 680"/>
              <a:gd name="T1" fmla="*/ 0 h 280"/>
              <a:gd name="T2" fmla="*/ 1058465642 w 680"/>
              <a:gd name="T3" fmla="*/ 0 h 280"/>
              <a:gd name="T4" fmla="*/ 0 w 680"/>
              <a:gd name="T5" fmla="*/ 705643641 h 280"/>
              <a:gd name="T6" fmla="*/ 0 60000 65536"/>
              <a:gd name="T7" fmla="*/ 0 60000 65536"/>
              <a:gd name="T8" fmla="*/ 0 60000 65536"/>
              <a:gd name="T9" fmla="*/ 0 w 680"/>
              <a:gd name="T10" fmla="*/ 0 h 280"/>
              <a:gd name="T11" fmla="*/ 680 w 680"/>
              <a:gd name="T12" fmla="*/ 280 h 2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0" h="280">
                <a:moveTo>
                  <a:pt x="680" y="0"/>
                </a:moveTo>
                <a:lnTo>
                  <a:pt x="420" y="0"/>
                </a:lnTo>
                <a:lnTo>
                  <a:pt x="0" y="28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4856" name="Line 34"/>
          <p:cNvSpPr>
            <a:spLocks noChangeShapeType="1"/>
          </p:cNvSpPr>
          <p:nvPr/>
        </p:nvSpPr>
        <p:spPr bwMode="auto">
          <a:xfrm>
            <a:off x="1031875" y="3663950"/>
            <a:ext cx="1520825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57" name="Line 35"/>
          <p:cNvSpPr>
            <a:spLocks noChangeShapeType="1"/>
          </p:cNvSpPr>
          <p:nvPr/>
        </p:nvSpPr>
        <p:spPr bwMode="auto">
          <a:xfrm>
            <a:off x="1325563" y="5130800"/>
            <a:ext cx="1804987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58" name="Line 36"/>
          <p:cNvSpPr>
            <a:spLocks noChangeShapeType="1"/>
          </p:cNvSpPr>
          <p:nvPr/>
        </p:nvSpPr>
        <p:spPr bwMode="auto">
          <a:xfrm>
            <a:off x="2198688" y="5345113"/>
            <a:ext cx="1063625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59" name="Line 37"/>
          <p:cNvSpPr>
            <a:spLocks noChangeShapeType="1"/>
          </p:cNvSpPr>
          <p:nvPr/>
        </p:nvSpPr>
        <p:spPr bwMode="auto">
          <a:xfrm>
            <a:off x="2170113" y="5568950"/>
            <a:ext cx="1076325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60" name="Line 38"/>
          <p:cNvSpPr>
            <a:spLocks noChangeShapeType="1"/>
          </p:cNvSpPr>
          <p:nvPr/>
        </p:nvSpPr>
        <p:spPr bwMode="auto">
          <a:xfrm>
            <a:off x="1539875" y="5915025"/>
            <a:ext cx="1709738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61" name="Freeform 39"/>
          <p:cNvSpPr>
            <a:spLocks/>
          </p:cNvSpPr>
          <p:nvPr/>
        </p:nvSpPr>
        <p:spPr bwMode="auto">
          <a:xfrm>
            <a:off x="1589088" y="1816100"/>
            <a:ext cx="1719262" cy="523875"/>
          </a:xfrm>
          <a:custGeom>
            <a:avLst/>
            <a:gdLst>
              <a:gd name="T0" fmla="*/ 0 w 1083"/>
              <a:gd name="T1" fmla="*/ 0 h 330"/>
              <a:gd name="T2" fmla="*/ 1529735790 w 1083"/>
              <a:gd name="T3" fmla="*/ 7559675 h 330"/>
              <a:gd name="T4" fmla="*/ 2147483647 w 1083"/>
              <a:gd name="T5" fmla="*/ 831651453 h 330"/>
              <a:gd name="T6" fmla="*/ 0 60000 65536"/>
              <a:gd name="T7" fmla="*/ 0 60000 65536"/>
              <a:gd name="T8" fmla="*/ 0 60000 65536"/>
              <a:gd name="T9" fmla="*/ 0 w 1083"/>
              <a:gd name="T10" fmla="*/ 0 h 330"/>
              <a:gd name="T11" fmla="*/ 1083 w 1083"/>
              <a:gd name="T12" fmla="*/ 330 h 3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3" h="330">
                <a:moveTo>
                  <a:pt x="0" y="0"/>
                </a:moveTo>
                <a:lnTo>
                  <a:pt x="607" y="3"/>
                </a:lnTo>
                <a:lnTo>
                  <a:pt x="1083" y="33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4862" name="Line 40"/>
          <p:cNvSpPr>
            <a:spLocks noChangeShapeType="1"/>
          </p:cNvSpPr>
          <p:nvPr/>
        </p:nvSpPr>
        <p:spPr bwMode="auto">
          <a:xfrm>
            <a:off x="3006725" y="2921000"/>
            <a:ext cx="1588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63" name="Freeform 41"/>
          <p:cNvSpPr>
            <a:spLocks/>
          </p:cNvSpPr>
          <p:nvPr/>
        </p:nvSpPr>
        <p:spPr bwMode="auto">
          <a:xfrm>
            <a:off x="1819275" y="2009775"/>
            <a:ext cx="1339850" cy="549275"/>
          </a:xfrm>
          <a:custGeom>
            <a:avLst/>
            <a:gdLst>
              <a:gd name="T0" fmla="*/ 0 w 844"/>
              <a:gd name="T1" fmla="*/ 0 h 346"/>
              <a:gd name="T2" fmla="*/ 1164312248 w 844"/>
              <a:gd name="T3" fmla="*/ 7559675 h 346"/>
              <a:gd name="T4" fmla="*/ 2127012053 w 844"/>
              <a:gd name="T5" fmla="*/ 871974152 h 346"/>
              <a:gd name="T6" fmla="*/ 0 60000 65536"/>
              <a:gd name="T7" fmla="*/ 0 60000 65536"/>
              <a:gd name="T8" fmla="*/ 0 60000 65536"/>
              <a:gd name="T9" fmla="*/ 0 w 844"/>
              <a:gd name="T10" fmla="*/ 0 h 346"/>
              <a:gd name="T11" fmla="*/ 844 w 844"/>
              <a:gd name="T12" fmla="*/ 346 h 3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4" h="346">
                <a:moveTo>
                  <a:pt x="0" y="0"/>
                </a:moveTo>
                <a:lnTo>
                  <a:pt x="462" y="3"/>
                </a:lnTo>
                <a:lnTo>
                  <a:pt x="844" y="346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4864" name="Line 42"/>
          <p:cNvSpPr>
            <a:spLocks noChangeShapeType="1"/>
          </p:cNvSpPr>
          <p:nvPr/>
        </p:nvSpPr>
        <p:spPr bwMode="auto">
          <a:xfrm>
            <a:off x="1909763" y="2574925"/>
            <a:ext cx="841375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65" name="Freeform 43"/>
          <p:cNvSpPr>
            <a:spLocks/>
          </p:cNvSpPr>
          <p:nvPr/>
        </p:nvSpPr>
        <p:spPr bwMode="auto">
          <a:xfrm>
            <a:off x="3554413" y="2006600"/>
            <a:ext cx="1546225" cy="485775"/>
          </a:xfrm>
          <a:custGeom>
            <a:avLst/>
            <a:gdLst>
              <a:gd name="T0" fmla="*/ 0 w 974"/>
              <a:gd name="T1" fmla="*/ 0 h 306"/>
              <a:gd name="T2" fmla="*/ 491431338 w 974"/>
              <a:gd name="T3" fmla="*/ 771167703 h 306"/>
              <a:gd name="T4" fmla="*/ 2147483647 w 974"/>
              <a:gd name="T5" fmla="*/ 771167703 h 306"/>
              <a:gd name="T6" fmla="*/ 0 60000 65536"/>
              <a:gd name="T7" fmla="*/ 0 60000 65536"/>
              <a:gd name="T8" fmla="*/ 0 60000 65536"/>
              <a:gd name="T9" fmla="*/ 0 w 974"/>
              <a:gd name="T10" fmla="*/ 0 h 306"/>
              <a:gd name="T11" fmla="*/ 974 w 974"/>
              <a:gd name="T12" fmla="*/ 306 h 3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74" h="306">
                <a:moveTo>
                  <a:pt x="0" y="0"/>
                </a:moveTo>
                <a:lnTo>
                  <a:pt x="195" y="306"/>
                </a:lnTo>
                <a:lnTo>
                  <a:pt x="974" y="306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4866" name="Freeform 44"/>
          <p:cNvSpPr>
            <a:spLocks/>
          </p:cNvSpPr>
          <p:nvPr/>
        </p:nvSpPr>
        <p:spPr bwMode="auto">
          <a:xfrm>
            <a:off x="4103688" y="2884488"/>
            <a:ext cx="996950" cy="144462"/>
          </a:xfrm>
          <a:custGeom>
            <a:avLst/>
            <a:gdLst>
              <a:gd name="T0" fmla="*/ 0 w 628"/>
              <a:gd name="T1" fmla="*/ 0 h 91"/>
              <a:gd name="T2" fmla="*/ 751006469 w 628"/>
              <a:gd name="T3" fmla="*/ 229332654 h 91"/>
              <a:gd name="T4" fmla="*/ 1582657907 w 628"/>
              <a:gd name="T5" fmla="*/ 229332654 h 91"/>
              <a:gd name="T6" fmla="*/ 0 60000 65536"/>
              <a:gd name="T7" fmla="*/ 0 60000 65536"/>
              <a:gd name="T8" fmla="*/ 0 60000 65536"/>
              <a:gd name="T9" fmla="*/ 0 w 628"/>
              <a:gd name="T10" fmla="*/ 0 h 91"/>
              <a:gd name="T11" fmla="*/ 628 w 628"/>
              <a:gd name="T12" fmla="*/ 91 h 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8" h="91">
                <a:moveTo>
                  <a:pt x="0" y="0"/>
                </a:moveTo>
                <a:lnTo>
                  <a:pt x="298" y="91"/>
                </a:lnTo>
                <a:lnTo>
                  <a:pt x="628" y="91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4867" name="Freeform 45"/>
          <p:cNvSpPr>
            <a:spLocks/>
          </p:cNvSpPr>
          <p:nvPr/>
        </p:nvSpPr>
        <p:spPr bwMode="auto">
          <a:xfrm>
            <a:off x="4391025" y="3313113"/>
            <a:ext cx="709613" cy="90487"/>
          </a:xfrm>
          <a:custGeom>
            <a:avLst/>
            <a:gdLst>
              <a:gd name="T0" fmla="*/ 0 w 447"/>
              <a:gd name="T1" fmla="*/ 143647330 h 57"/>
              <a:gd name="T2" fmla="*/ 294857298 w 447"/>
              <a:gd name="T3" fmla="*/ 0 h 57"/>
              <a:gd name="T4" fmla="*/ 1126508345 w 447"/>
              <a:gd name="T5" fmla="*/ 0 h 57"/>
              <a:gd name="T6" fmla="*/ 0 60000 65536"/>
              <a:gd name="T7" fmla="*/ 0 60000 65536"/>
              <a:gd name="T8" fmla="*/ 0 60000 65536"/>
              <a:gd name="T9" fmla="*/ 0 w 447"/>
              <a:gd name="T10" fmla="*/ 0 h 57"/>
              <a:gd name="T11" fmla="*/ 447 w 447"/>
              <a:gd name="T12" fmla="*/ 57 h 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7" h="57">
                <a:moveTo>
                  <a:pt x="0" y="57"/>
                </a:moveTo>
                <a:lnTo>
                  <a:pt x="117" y="0"/>
                </a:lnTo>
                <a:lnTo>
                  <a:pt x="447" y="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4868" name="Line 46"/>
          <p:cNvSpPr>
            <a:spLocks noChangeShapeType="1"/>
          </p:cNvSpPr>
          <p:nvPr/>
        </p:nvSpPr>
        <p:spPr bwMode="auto">
          <a:xfrm>
            <a:off x="3941763" y="2711450"/>
            <a:ext cx="1158875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69" name="Freeform 47"/>
          <p:cNvSpPr>
            <a:spLocks/>
          </p:cNvSpPr>
          <p:nvPr/>
        </p:nvSpPr>
        <p:spPr bwMode="auto">
          <a:xfrm>
            <a:off x="4052888" y="3854450"/>
            <a:ext cx="1047750" cy="271463"/>
          </a:xfrm>
          <a:custGeom>
            <a:avLst/>
            <a:gdLst>
              <a:gd name="T0" fmla="*/ 0 w 660"/>
              <a:gd name="T1" fmla="*/ 430948351 h 171"/>
              <a:gd name="T2" fmla="*/ 831651453 w 660"/>
              <a:gd name="T3" fmla="*/ 0 h 171"/>
              <a:gd name="T4" fmla="*/ 1663302907 w 660"/>
              <a:gd name="T5" fmla="*/ 0 h 171"/>
              <a:gd name="T6" fmla="*/ 0 60000 65536"/>
              <a:gd name="T7" fmla="*/ 0 60000 65536"/>
              <a:gd name="T8" fmla="*/ 0 60000 65536"/>
              <a:gd name="T9" fmla="*/ 0 w 660"/>
              <a:gd name="T10" fmla="*/ 0 h 171"/>
              <a:gd name="T11" fmla="*/ 660 w 660"/>
              <a:gd name="T12" fmla="*/ 171 h 17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0" h="171">
                <a:moveTo>
                  <a:pt x="0" y="171"/>
                </a:moveTo>
                <a:lnTo>
                  <a:pt x="330" y="0"/>
                </a:lnTo>
                <a:lnTo>
                  <a:pt x="660" y="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4870" name="Freeform 48"/>
          <p:cNvSpPr>
            <a:spLocks/>
          </p:cNvSpPr>
          <p:nvPr/>
        </p:nvSpPr>
        <p:spPr bwMode="auto">
          <a:xfrm>
            <a:off x="4210050" y="4133850"/>
            <a:ext cx="890588" cy="115888"/>
          </a:xfrm>
          <a:custGeom>
            <a:avLst/>
            <a:gdLst>
              <a:gd name="T0" fmla="*/ 1413805850 w 561"/>
              <a:gd name="T1" fmla="*/ 0 h 73"/>
              <a:gd name="T2" fmla="*/ 967739432 w 561"/>
              <a:gd name="T3" fmla="*/ 0 h 73"/>
              <a:gd name="T4" fmla="*/ 0 w 561"/>
              <a:gd name="T5" fmla="*/ 183972966 h 73"/>
              <a:gd name="T6" fmla="*/ 0 60000 65536"/>
              <a:gd name="T7" fmla="*/ 0 60000 65536"/>
              <a:gd name="T8" fmla="*/ 0 60000 65536"/>
              <a:gd name="T9" fmla="*/ 0 w 561"/>
              <a:gd name="T10" fmla="*/ 0 h 73"/>
              <a:gd name="T11" fmla="*/ 561 w 561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1" h="73">
                <a:moveTo>
                  <a:pt x="561" y="0"/>
                </a:moveTo>
                <a:lnTo>
                  <a:pt x="384" y="0"/>
                </a:lnTo>
                <a:lnTo>
                  <a:pt x="0" y="73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4871" name="Line 49"/>
          <p:cNvSpPr>
            <a:spLocks noChangeShapeType="1"/>
          </p:cNvSpPr>
          <p:nvPr/>
        </p:nvSpPr>
        <p:spPr bwMode="auto">
          <a:xfrm flipH="1">
            <a:off x="4090988" y="4422775"/>
            <a:ext cx="1009650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72" name="Freeform 50"/>
          <p:cNvSpPr>
            <a:spLocks/>
          </p:cNvSpPr>
          <p:nvPr/>
        </p:nvSpPr>
        <p:spPr bwMode="auto">
          <a:xfrm>
            <a:off x="2730500" y="4751388"/>
            <a:ext cx="2370138" cy="412750"/>
          </a:xfrm>
          <a:custGeom>
            <a:avLst/>
            <a:gdLst>
              <a:gd name="T0" fmla="*/ 2147483647 w 1493"/>
              <a:gd name="T1" fmla="*/ 655240516 h 260"/>
              <a:gd name="T2" fmla="*/ 2041326258 w 1493"/>
              <a:gd name="T3" fmla="*/ 655240516 h 260"/>
              <a:gd name="T4" fmla="*/ 0 w 1493"/>
              <a:gd name="T5" fmla="*/ 0 h 260"/>
              <a:gd name="T6" fmla="*/ 0 60000 65536"/>
              <a:gd name="T7" fmla="*/ 0 60000 65536"/>
              <a:gd name="T8" fmla="*/ 0 60000 65536"/>
              <a:gd name="T9" fmla="*/ 0 w 1493"/>
              <a:gd name="T10" fmla="*/ 0 h 260"/>
              <a:gd name="T11" fmla="*/ 1493 w 1493"/>
              <a:gd name="T12" fmla="*/ 260 h 2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93" h="260">
                <a:moveTo>
                  <a:pt x="1493" y="260"/>
                </a:moveTo>
                <a:lnTo>
                  <a:pt x="810" y="260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4873" name="Line 51"/>
          <p:cNvSpPr>
            <a:spLocks noChangeShapeType="1"/>
          </p:cNvSpPr>
          <p:nvPr/>
        </p:nvSpPr>
        <p:spPr bwMode="auto">
          <a:xfrm flipH="1">
            <a:off x="4070350" y="4678363"/>
            <a:ext cx="1030288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74" name="Line 52"/>
          <p:cNvSpPr>
            <a:spLocks noChangeShapeType="1"/>
          </p:cNvSpPr>
          <p:nvPr/>
        </p:nvSpPr>
        <p:spPr bwMode="auto">
          <a:xfrm flipH="1">
            <a:off x="3868738" y="4916488"/>
            <a:ext cx="1231900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75" name="Line 53"/>
          <p:cNvSpPr>
            <a:spLocks noChangeShapeType="1"/>
          </p:cNvSpPr>
          <p:nvPr/>
        </p:nvSpPr>
        <p:spPr bwMode="auto">
          <a:xfrm flipH="1">
            <a:off x="3900488" y="5659438"/>
            <a:ext cx="1200150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76" name="Freeform 54"/>
          <p:cNvSpPr>
            <a:spLocks/>
          </p:cNvSpPr>
          <p:nvPr/>
        </p:nvSpPr>
        <p:spPr bwMode="auto">
          <a:xfrm>
            <a:off x="3683000" y="3584575"/>
            <a:ext cx="1417638" cy="376238"/>
          </a:xfrm>
          <a:custGeom>
            <a:avLst/>
            <a:gdLst>
              <a:gd name="T0" fmla="*/ 0 w 893"/>
              <a:gd name="T1" fmla="*/ 597278663 h 237"/>
              <a:gd name="T2" fmla="*/ 1418846684 w 893"/>
              <a:gd name="T3" fmla="*/ 0 h 237"/>
              <a:gd name="T4" fmla="*/ 2147483647 w 893"/>
              <a:gd name="T5" fmla="*/ 0 h 237"/>
              <a:gd name="T6" fmla="*/ 0 60000 65536"/>
              <a:gd name="T7" fmla="*/ 0 60000 65536"/>
              <a:gd name="T8" fmla="*/ 0 60000 65536"/>
              <a:gd name="T9" fmla="*/ 0 w 893"/>
              <a:gd name="T10" fmla="*/ 0 h 237"/>
              <a:gd name="T11" fmla="*/ 893 w 893"/>
              <a:gd name="T12" fmla="*/ 237 h 2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93" h="237">
                <a:moveTo>
                  <a:pt x="0" y="237"/>
                </a:moveTo>
                <a:lnTo>
                  <a:pt x="563" y="0"/>
                </a:lnTo>
                <a:lnTo>
                  <a:pt x="893" y="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4877" name="Line 55"/>
          <p:cNvSpPr>
            <a:spLocks noChangeShapeType="1"/>
          </p:cNvSpPr>
          <p:nvPr/>
        </p:nvSpPr>
        <p:spPr bwMode="auto">
          <a:xfrm flipH="1">
            <a:off x="3814763" y="5659438"/>
            <a:ext cx="762000" cy="33813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78" name="Line 56"/>
          <p:cNvSpPr>
            <a:spLocks noChangeShapeType="1"/>
          </p:cNvSpPr>
          <p:nvPr/>
        </p:nvSpPr>
        <p:spPr bwMode="auto">
          <a:xfrm flipH="1">
            <a:off x="4124325" y="3849688"/>
            <a:ext cx="452438" cy="3698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79" name="Line 57"/>
          <p:cNvSpPr>
            <a:spLocks noChangeShapeType="1"/>
          </p:cNvSpPr>
          <p:nvPr/>
        </p:nvSpPr>
        <p:spPr bwMode="auto">
          <a:xfrm>
            <a:off x="1403350" y="1624013"/>
            <a:ext cx="1141413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80" name="Freeform 58"/>
          <p:cNvSpPr>
            <a:spLocks/>
          </p:cNvSpPr>
          <p:nvPr/>
        </p:nvSpPr>
        <p:spPr bwMode="auto">
          <a:xfrm>
            <a:off x="3900488" y="1958975"/>
            <a:ext cx="1081087" cy="444500"/>
          </a:xfrm>
          <a:custGeom>
            <a:avLst/>
            <a:gdLst>
              <a:gd name="T0" fmla="*/ 1716228172 w 681"/>
              <a:gd name="T1" fmla="*/ 0 h 280"/>
              <a:gd name="T2" fmla="*/ 1060987082 w 681"/>
              <a:gd name="T3" fmla="*/ 0 h 280"/>
              <a:gd name="T4" fmla="*/ 0 w 681"/>
              <a:gd name="T5" fmla="*/ 705643641 h 280"/>
              <a:gd name="T6" fmla="*/ 0 60000 65536"/>
              <a:gd name="T7" fmla="*/ 0 60000 65536"/>
              <a:gd name="T8" fmla="*/ 0 60000 65536"/>
              <a:gd name="T9" fmla="*/ 0 w 681"/>
              <a:gd name="T10" fmla="*/ 0 h 280"/>
              <a:gd name="T11" fmla="*/ 681 w 681"/>
              <a:gd name="T12" fmla="*/ 280 h 2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1" h="280">
                <a:moveTo>
                  <a:pt x="681" y="0"/>
                </a:moveTo>
                <a:lnTo>
                  <a:pt x="421" y="0"/>
                </a:lnTo>
                <a:lnTo>
                  <a:pt x="0" y="28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4881" name="Line 59"/>
          <p:cNvSpPr>
            <a:spLocks noChangeShapeType="1"/>
          </p:cNvSpPr>
          <p:nvPr/>
        </p:nvSpPr>
        <p:spPr bwMode="auto">
          <a:xfrm>
            <a:off x="1023938" y="3665538"/>
            <a:ext cx="15208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82" name="Line 60"/>
          <p:cNvSpPr>
            <a:spLocks noChangeShapeType="1"/>
          </p:cNvSpPr>
          <p:nvPr/>
        </p:nvSpPr>
        <p:spPr bwMode="auto">
          <a:xfrm>
            <a:off x="1317625" y="5132388"/>
            <a:ext cx="180498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83" name="Line 61"/>
          <p:cNvSpPr>
            <a:spLocks noChangeShapeType="1"/>
          </p:cNvSpPr>
          <p:nvPr/>
        </p:nvSpPr>
        <p:spPr bwMode="auto">
          <a:xfrm>
            <a:off x="2190750" y="5346700"/>
            <a:ext cx="106362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84" name="Line 62"/>
          <p:cNvSpPr>
            <a:spLocks noChangeShapeType="1"/>
          </p:cNvSpPr>
          <p:nvPr/>
        </p:nvSpPr>
        <p:spPr bwMode="auto">
          <a:xfrm>
            <a:off x="2162175" y="5568950"/>
            <a:ext cx="1074738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85" name="Line 63"/>
          <p:cNvSpPr>
            <a:spLocks noChangeShapeType="1"/>
          </p:cNvSpPr>
          <p:nvPr/>
        </p:nvSpPr>
        <p:spPr bwMode="auto">
          <a:xfrm>
            <a:off x="1531938" y="5911850"/>
            <a:ext cx="1709737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86" name="Freeform 64"/>
          <p:cNvSpPr>
            <a:spLocks/>
          </p:cNvSpPr>
          <p:nvPr/>
        </p:nvSpPr>
        <p:spPr bwMode="auto">
          <a:xfrm>
            <a:off x="1581150" y="1812925"/>
            <a:ext cx="1717675" cy="523875"/>
          </a:xfrm>
          <a:custGeom>
            <a:avLst/>
            <a:gdLst>
              <a:gd name="T0" fmla="*/ 0 w 1082"/>
              <a:gd name="T1" fmla="*/ 0 h 330"/>
              <a:gd name="T2" fmla="*/ 1529733757 w 1082"/>
              <a:gd name="T3" fmla="*/ 7559675 h 330"/>
              <a:gd name="T4" fmla="*/ 2147483647 w 1082"/>
              <a:gd name="T5" fmla="*/ 831651453 h 330"/>
              <a:gd name="T6" fmla="*/ 0 60000 65536"/>
              <a:gd name="T7" fmla="*/ 0 60000 65536"/>
              <a:gd name="T8" fmla="*/ 0 60000 65536"/>
              <a:gd name="T9" fmla="*/ 0 w 1082"/>
              <a:gd name="T10" fmla="*/ 0 h 330"/>
              <a:gd name="T11" fmla="*/ 1082 w 1082"/>
              <a:gd name="T12" fmla="*/ 330 h 3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2" h="330">
                <a:moveTo>
                  <a:pt x="0" y="0"/>
                </a:moveTo>
                <a:lnTo>
                  <a:pt x="607" y="3"/>
                </a:lnTo>
                <a:lnTo>
                  <a:pt x="1082" y="33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4887" name="Line 65"/>
          <p:cNvSpPr>
            <a:spLocks noChangeShapeType="1"/>
          </p:cNvSpPr>
          <p:nvPr/>
        </p:nvSpPr>
        <p:spPr bwMode="auto">
          <a:xfrm>
            <a:off x="2998788" y="2913063"/>
            <a:ext cx="158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88" name="Freeform 66"/>
          <p:cNvSpPr>
            <a:spLocks/>
          </p:cNvSpPr>
          <p:nvPr/>
        </p:nvSpPr>
        <p:spPr bwMode="auto">
          <a:xfrm>
            <a:off x="1811338" y="2006600"/>
            <a:ext cx="1339850" cy="549275"/>
          </a:xfrm>
          <a:custGeom>
            <a:avLst/>
            <a:gdLst>
              <a:gd name="T0" fmla="*/ 0 w 844"/>
              <a:gd name="T1" fmla="*/ 0 h 346"/>
              <a:gd name="T2" fmla="*/ 1164312248 w 844"/>
              <a:gd name="T3" fmla="*/ 7559675 h 346"/>
              <a:gd name="T4" fmla="*/ 2127012053 w 844"/>
              <a:gd name="T5" fmla="*/ 871974152 h 346"/>
              <a:gd name="T6" fmla="*/ 0 60000 65536"/>
              <a:gd name="T7" fmla="*/ 0 60000 65536"/>
              <a:gd name="T8" fmla="*/ 0 60000 65536"/>
              <a:gd name="T9" fmla="*/ 0 w 844"/>
              <a:gd name="T10" fmla="*/ 0 h 346"/>
              <a:gd name="T11" fmla="*/ 844 w 844"/>
              <a:gd name="T12" fmla="*/ 346 h 3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4" h="346">
                <a:moveTo>
                  <a:pt x="0" y="0"/>
                </a:moveTo>
                <a:lnTo>
                  <a:pt x="462" y="3"/>
                </a:lnTo>
                <a:lnTo>
                  <a:pt x="844" y="34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4889" name="Line 67"/>
          <p:cNvSpPr>
            <a:spLocks noChangeShapeType="1"/>
          </p:cNvSpPr>
          <p:nvPr/>
        </p:nvSpPr>
        <p:spPr bwMode="auto">
          <a:xfrm>
            <a:off x="1901825" y="2576513"/>
            <a:ext cx="84137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90" name="Freeform 68"/>
          <p:cNvSpPr>
            <a:spLocks/>
          </p:cNvSpPr>
          <p:nvPr/>
        </p:nvSpPr>
        <p:spPr bwMode="auto">
          <a:xfrm>
            <a:off x="3546475" y="1998663"/>
            <a:ext cx="1554163" cy="485775"/>
          </a:xfrm>
          <a:custGeom>
            <a:avLst/>
            <a:gdLst>
              <a:gd name="T0" fmla="*/ 0 w 979"/>
              <a:gd name="T1" fmla="*/ 0 h 306"/>
              <a:gd name="T2" fmla="*/ 491429593 w 979"/>
              <a:gd name="T3" fmla="*/ 771167703 h 306"/>
              <a:gd name="T4" fmla="*/ 2147483647 w 979"/>
              <a:gd name="T5" fmla="*/ 771167703 h 306"/>
              <a:gd name="T6" fmla="*/ 0 60000 65536"/>
              <a:gd name="T7" fmla="*/ 0 60000 65536"/>
              <a:gd name="T8" fmla="*/ 0 60000 65536"/>
              <a:gd name="T9" fmla="*/ 0 w 979"/>
              <a:gd name="T10" fmla="*/ 0 h 306"/>
              <a:gd name="T11" fmla="*/ 979 w 979"/>
              <a:gd name="T12" fmla="*/ 306 h 3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79" h="306">
                <a:moveTo>
                  <a:pt x="0" y="0"/>
                </a:moveTo>
                <a:lnTo>
                  <a:pt x="195" y="306"/>
                </a:lnTo>
                <a:lnTo>
                  <a:pt x="979" y="30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4891" name="Freeform 69"/>
          <p:cNvSpPr>
            <a:spLocks/>
          </p:cNvSpPr>
          <p:nvPr/>
        </p:nvSpPr>
        <p:spPr bwMode="auto">
          <a:xfrm>
            <a:off x="4094163" y="2876550"/>
            <a:ext cx="1006475" cy="144463"/>
          </a:xfrm>
          <a:custGeom>
            <a:avLst/>
            <a:gdLst>
              <a:gd name="T0" fmla="*/ 0 w 634"/>
              <a:gd name="T1" fmla="*/ 0 h 91"/>
              <a:gd name="T2" fmla="*/ 753527421 w 634"/>
              <a:gd name="T3" fmla="*/ 229335829 h 91"/>
              <a:gd name="T4" fmla="*/ 1597778844 w 634"/>
              <a:gd name="T5" fmla="*/ 229335829 h 91"/>
              <a:gd name="T6" fmla="*/ 0 60000 65536"/>
              <a:gd name="T7" fmla="*/ 0 60000 65536"/>
              <a:gd name="T8" fmla="*/ 0 60000 65536"/>
              <a:gd name="T9" fmla="*/ 0 w 634"/>
              <a:gd name="T10" fmla="*/ 0 h 91"/>
              <a:gd name="T11" fmla="*/ 634 w 634"/>
              <a:gd name="T12" fmla="*/ 91 h 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4" h="91">
                <a:moveTo>
                  <a:pt x="0" y="0"/>
                </a:moveTo>
                <a:lnTo>
                  <a:pt x="299" y="91"/>
                </a:lnTo>
                <a:lnTo>
                  <a:pt x="634" y="9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4892" name="Freeform 70"/>
          <p:cNvSpPr>
            <a:spLocks/>
          </p:cNvSpPr>
          <p:nvPr/>
        </p:nvSpPr>
        <p:spPr bwMode="auto">
          <a:xfrm>
            <a:off x="4383088" y="3314700"/>
            <a:ext cx="717550" cy="90488"/>
          </a:xfrm>
          <a:custGeom>
            <a:avLst/>
            <a:gdLst>
              <a:gd name="T0" fmla="*/ 0 w 452"/>
              <a:gd name="T1" fmla="*/ 143650505 h 57"/>
              <a:gd name="T2" fmla="*/ 294857507 w 452"/>
              <a:gd name="T3" fmla="*/ 0 h 57"/>
              <a:gd name="T4" fmla="*/ 1139110714 w 452"/>
              <a:gd name="T5" fmla="*/ 0 h 57"/>
              <a:gd name="T6" fmla="*/ 0 60000 65536"/>
              <a:gd name="T7" fmla="*/ 0 60000 65536"/>
              <a:gd name="T8" fmla="*/ 0 60000 65536"/>
              <a:gd name="T9" fmla="*/ 0 w 452"/>
              <a:gd name="T10" fmla="*/ 0 h 57"/>
              <a:gd name="T11" fmla="*/ 452 w 452"/>
              <a:gd name="T12" fmla="*/ 57 h 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2" h="57">
                <a:moveTo>
                  <a:pt x="0" y="57"/>
                </a:moveTo>
                <a:lnTo>
                  <a:pt x="117" y="0"/>
                </a:lnTo>
                <a:lnTo>
                  <a:pt x="452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4893" name="Line 71"/>
          <p:cNvSpPr>
            <a:spLocks noChangeShapeType="1"/>
          </p:cNvSpPr>
          <p:nvPr/>
        </p:nvSpPr>
        <p:spPr bwMode="auto">
          <a:xfrm>
            <a:off x="3929063" y="2711450"/>
            <a:ext cx="1166812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94" name="Freeform 72"/>
          <p:cNvSpPr>
            <a:spLocks/>
          </p:cNvSpPr>
          <p:nvPr/>
        </p:nvSpPr>
        <p:spPr bwMode="auto">
          <a:xfrm>
            <a:off x="4044950" y="3856038"/>
            <a:ext cx="1055688" cy="271462"/>
          </a:xfrm>
          <a:custGeom>
            <a:avLst/>
            <a:gdLst>
              <a:gd name="T0" fmla="*/ 0 w 665"/>
              <a:gd name="T1" fmla="*/ 430945176 h 171"/>
              <a:gd name="T2" fmla="*/ 831651062 w 665"/>
              <a:gd name="T3" fmla="*/ 0 h 171"/>
              <a:gd name="T4" fmla="*/ 1675902497 w 665"/>
              <a:gd name="T5" fmla="*/ 0 h 171"/>
              <a:gd name="T6" fmla="*/ 0 60000 65536"/>
              <a:gd name="T7" fmla="*/ 0 60000 65536"/>
              <a:gd name="T8" fmla="*/ 0 60000 65536"/>
              <a:gd name="T9" fmla="*/ 0 w 665"/>
              <a:gd name="T10" fmla="*/ 0 h 171"/>
              <a:gd name="T11" fmla="*/ 665 w 665"/>
              <a:gd name="T12" fmla="*/ 171 h 17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5" h="171">
                <a:moveTo>
                  <a:pt x="0" y="171"/>
                </a:moveTo>
                <a:lnTo>
                  <a:pt x="330" y="0"/>
                </a:lnTo>
                <a:lnTo>
                  <a:pt x="665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4895" name="Freeform 73"/>
          <p:cNvSpPr>
            <a:spLocks/>
          </p:cNvSpPr>
          <p:nvPr/>
        </p:nvSpPr>
        <p:spPr bwMode="auto">
          <a:xfrm>
            <a:off x="4202113" y="4135438"/>
            <a:ext cx="898525" cy="114300"/>
          </a:xfrm>
          <a:custGeom>
            <a:avLst/>
            <a:gdLst>
              <a:gd name="T0" fmla="*/ 1426408219 w 566"/>
              <a:gd name="T1" fmla="*/ 0 h 72"/>
              <a:gd name="T2" fmla="*/ 967739979 w 566"/>
              <a:gd name="T3" fmla="*/ 0 h 72"/>
              <a:gd name="T4" fmla="*/ 0 w 566"/>
              <a:gd name="T5" fmla="*/ 181451223 h 72"/>
              <a:gd name="T6" fmla="*/ 0 60000 65536"/>
              <a:gd name="T7" fmla="*/ 0 60000 65536"/>
              <a:gd name="T8" fmla="*/ 0 60000 65536"/>
              <a:gd name="T9" fmla="*/ 0 w 566"/>
              <a:gd name="T10" fmla="*/ 0 h 72"/>
              <a:gd name="T11" fmla="*/ 566 w 566"/>
              <a:gd name="T12" fmla="*/ 72 h 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6" h="72">
                <a:moveTo>
                  <a:pt x="566" y="0"/>
                </a:moveTo>
                <a:lnTo>
                  <a:pt x="384" y="0"/>
                </a:lnTo>
                <a:lnTo>
                  <a:pt x="0" y="7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4896" name="Line 74"/>
          <p:cNvSpPr>
            <a:spLocks noChangeShapeType="1"/>
          </p:cNvSpPr>
          <p:nvPr/>
        </p:nvSpPr>
        <p:spPr bwMode="auto">
          <a:xfrm flipH="1">
            <a:off x="4083050" y="4422775"/>
            <a:ext cx="1017588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97" name="Freeform 75"/>
          <p:cNvSpPr>
            <a:spLocks/>
          </p:cNvSpPr>
          <p:nvPr/>
        </p:nvSpPr>
        <p:spPr bwMode="auto">
          <a:xfrm>
            <a:off x="2722563" y="4748213"/>
            <a:ext cx="2378075" cy="412750"/>
          </a:xfrm>
          <a:custGeom>
            <a:avLst/>
            <a:gdLst>
              <a:gd name="T0" fmla="*/ 2147483647 w 1498"/>
              <a:gd name="T1" fmla="*/ 655240516 h 260"/>
              <a:gd name="T2" fmla="*/ 2041326691 w 1498"/>
              <a:gd name="T3" fmla="*/ 655240516 h 260"/>
              <a:gd name="T4" fmla="*/ 0 w 1498"/>
              <a:gd name="T5" fmla="*/ 0 h 260"/>
              <a:gd name="T6" fmla="*/ 0 60000 65536"/>
              <a:gd name="T7" fmla="*/ 0 60000 65536"/>
              <a:gd name="T8" fmla="*/ 0 60000 65536"/>
              <a:gd name="T9" fmla="*/ 0 w 1498"/>
              <a:gd name="T10" fmla="*/ 0 h 260"/>
              <a:gd name="T11" fmla="*/ 1498 w 1498"/>
              <a:gd name="T12" fmla="*/ 260 h 2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98" h="260">
                <a:moveTo>
                  <a:pt x="1498" y="260"/>
                </a:moveTo>
                <a:lnTo>
                  <a:pt x="810" y="26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4898" name="Line 76"/>
          <p:cNvSpPr>
            <a:spLocks noChangeShapeType="1"/>
          </p:cNvSpPr>
          <p:nvPr/>
        </p:nvSpPr>
        <p:spPr bwMode="auto">
          <a:xfrm flipH="1">
            <a:off x="4062413" y="4678363"/>
            <a:ext cx="10382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99" name="Line 77"/>
          <p:cNvSpPr>
            <a:spLocks noChangeShapeType="1"/>
          </p:cNvSpPr>
          <p:nvPr/>
        </p:nvSpPr>
        <p:spPr bwMode="auto">
          <a:xfrm flipH="1">
            <a:off x="3859213" y="4908550"/>
            <a:ext cx="124142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900" name="Line 78"/>
          <p:cNvSpPr>
            <a:spLocks noChangeShapeType="1"/>
          </p:cNvSpPr>
          <p:nvPr/>
        </p:nvSpPr>
        <p:spPr bwMode="auto">
          <a:xfrm flipH="1">
            <a:off x="3913188" y="5651500"/>
            <a:ext cx="11874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901" name="Freeform 79"/>
          <p:cNvSpPr>
            <a:spLocks/>
          </p:cNvSpPr>
          <p:nvPr/>
        </p:nvSpPr>
        <p:spPr bwMode="auto">
          <a:xfrm>
            <a:off x="3675063" y="3586163"/>
            <a:ext cx="1425575" cy="376237"/>
          </a:xfrm>
          <a:custGeom>
            <a:avLst/>
            <a:gdLst>
              <a:gd name="T0" fmla="*/ 0 w 898"/>
              <a:gd name="T1" fmla="*/ 597275488 h 237"/>
              <a:gd name="T2" fmla="*/ 1418848774 w 898"/>
              <a:gd name="T3" fmla="*/ 0 h 237"/>
              <a:gd name="T4" fmla="*/ 2147483647 w 898"/>
              <a:gd name="T5" fmla="*/ 0 h 237"/>
              <a:gd name="T6" fmla="*/ 0 60000 65536"/>
              <a:gd name="T7" fmla="*/ 0 60000 65536"/>
              <a:gd name="T8" fmla="*/ 0 60000 65536"/>
              <a:gd name="T9" fmla="*/ 0 w 898"/>
              <a:gd name="T10" fmla="*/ 0 h 237"/>
              <a:gd name="T11" fmla="*/ 898 w 898"/>
              <a:gd name="T12" fmla="*/ 237 h 2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98" h="237">
                <a:moveTo>
                  <a:pt x="0" y="237"/>
                </a:moveTo>
                <a:lnTo>
                  <a:pt x="563" y="0"/>
                </a:lnTo>
                <a:lnTo>
                  <a:pt x="898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4902" name="Line 80"/>
          <p:cNvSpPr>
            <a:spLocks noChangeShapeType="1"/>
          </p:cNvSpPr>
          <p:nvPr/>
        </p:nvSpPr>
        <p:spPr bwMode="auto">
          <a:xfrm flipH="1">
            <a:off x="3806825" y="5651500"/>
            <a:ext cx="762000" cy="3365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903" name="Line 81"/>
          <p:cNvSpPr>
            <a:spLocks noChangeShapeType="1"/>
          </p:cNvSpPr>
          <p:nvPr/>
        </p:nvSpPr>
        <p:spPr bwMode="auto">
          <a:xfrm flipH="1">
            <a:off x="4114800" y="3854450"/>
            <a:ext cx="454025" cy="3714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904" name="Rectangle 82"/>
          <p:cNvSpPr>
            <a:spLocks noChangeArrowheads="1"/>
          </p:cNvSpPr>
          <p:nvPr/>
        </p:nvSpPr>
        <p:spPr bwMode="auto">
          <a:xfrm>
            <a:off x="6897688" y="4876800"/>
            <a:ext cx="1520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Regions of the brainstem</a:t>
            </a:r>
            <a:endParaRPr lang="en-US" sz="2400" b="1"/>
          </a:p>
        </p:txBody>
      </p:sp>
      <p:sp>
        <p:nvSpPr>
          <p:cNvPr id="34905" name="Rectangle 83"/>
          <p:cNvSpPr>
            <a:spLocks noChangeArrowheads="1"/>
          </p:cNvSpPr>
          <p:nvPr/>
        </p:nvSpPr>
        <p:spPr bwMode="auto">
          <a:xfrm>
            <a:off x="7140575" y="5399088"/>
            <a:ext cx="5286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Midbrain</a:t>
            </a:r>
            <a:endParaRPr lang="en-US" sz="2400" b="1"/>
          </a:p>
        </p:txBody>
      </p:sp>
      <p:sp>
        <p:nvSpPr>
          <p:cNvPr id="34906" name="Rectangle 84"/>
          <p:cNvSpPr>
            <a:spLocks noChangeArrowheads="1"/>
          </p:cNvSpPr>
          <p:nvPr/>
        </p:nvSpPr>
        <p:spPr bwMode="auto">
          <a:xfrm>
            <a:off x="7140575" y="5138738"/>
            <a:ext cx="8302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Diencephalon</a:t>
            </a:r>
            <a:endParaRPr lang="en-US" sz="2400" b="1"/>
          </a:p>
        </p:txBody>
      </p:sp>
      <p:sp>
        <p:nvSpPr>
          <p:cNvPr id="34907" name="Rectangle 85"/>
          <p:cNvSpPr>
            <a:spLocks noChangeArrowheads="1"/>
          </p:cNvSpPr>
          <p:nvPr/>
        </p:nvSpPr>
        <p:spPr bwMode="auto">
          <a:xfrm>
            <a:off x="7137400" y="5659438"/>
            <a:ext cx="309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Pons</a:t>
            </a:r>
            <a:endParaRPr lang="en-US" sz="2400" b="1"/>
          </a:p>
        </p:txBody>
      </p:sp>
      <p:sp>
        <p:nvSpPr>
          <p:cNvPr id="34908" name="Rectangle 86"/>
          <p:cNvSpPr>
            <a:spLocks noChangeArrowheads="1"/>
          </p:cNvSpPr>
          <p:nvPr/>
        </p:nvSpPr>
        <p:spPr bwMode="auto">
          <a:xfrm>
            <a:off x="7137400" y="5918200"/>
            <a:ext cx="11128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Medulla oblongata</a:t>
            </a:r>
            <a:endParaRPr lang="en-US" sz="2400" b="1"/>
          </a:p>
        </p:txBody>
      </p:sp>
      <p:sp>
        <p:nvSpPr>
          <p:cNvPr id="34909" name="Text Box 16"/>
          <p:cNvSpPr txBox="1">
            <a:spLocks noChangeArrowheads="1"/>
          </p:cNvSpPr>
          <p:nvPr/>
        </p:nvSpPr>
        <p:spPr bwMode="auto">
          <a:xfrm>
            <a:off x="4195763" y="6070600"/>
            <a:ext cx="1890712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14.8a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29600" y="6477000"/>
            <a:ext cx="8382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14-</a:t>
            </a:r>
            <a:fld id="{39453F7D-E98C-4EB0-AD64-3274950E2C0C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7950"/>
            <a:ext cx="9144000" cy="762000"/>
          </a:xfrm>
        </p:spPr>
        <p:txBody>
          <a:bodyPr>
            <a:spAutoFit/>
          </a:bodyPr>
          <a:lstStyle/>
          <a:p>
            <a:pPr eaLnBrk="1" hangingPunct="1"/>
            <a:r>
              <a:rPr lang="en-US" smtClean="0"/>
              <a:t>Posterolateral View of Brainstem</a:t>
            </a:r>
          </a:p>
        </p:txBody>
      </p:sp>
      <p:sp>
        <p:nvSpPr>
          <p:cNvPr id="4" name="TextBox 24"/>
          <p:cNvSpPr txBox="1">
            <a:spLocks noChangeArrowheads="1"/>
          </p:cNvSpPr>
          <p:nvPr/>
        </p:nvSpPr>
        <p:spPr bwMode="auto">
          <a:xfrm>
            <a:off x="1462088" y="968375"/>
            <a:ext cx="61785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>
                <a:latin typeface="+mj-lt"/>
                <a:cs typeface="Arial" pitchFamily="34" charset="2"/>
              </a:rPr>
              <a:t>Copyright © The McGraw-Hill Companies, Inc. Permission required for reproduction or display.</a:t>
            </a:r>
          </a:p>
        </p:txBody>
      </p:sp>
      <p:pic>
        <p:nvPicPr>
          <p:cNvPr id="35848" name="Picture 4" descr="sal25693_14_08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700" y="1176338"/>
            <a:ext cx="7112000" cy="523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9" name="Rectangle 5"/>
          <p:cNvSpPr>
            <a:spLocks noChangeArrowheads="1"/>
          </p:cNvSpPr>
          <p:nvPr/>
        </p:nvSpPr>
        <p:spPr bwMode="auto">
          <a:xfrm>
            <a:off x="2416175" y="1541463"/>
            <a:ext cx="8731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Diencephalon:</a:t>
            </a:r>
            <a:endParaRPr lang="en-US" sz="2400" b="1"/>
          </a:p>
        </p:txBody>
      </p:sp>
      <p:sp>
        <p:nvSpPr>
          <p:cNvPr id="35850" name="Rectangle 6"/>
          <p:cNvSpPr>
            <a:spLocks noChangeArrowheads="1"/>
          </p:cNvSpPr>
          <p:nvPr/>
        </p:nvSpPr>
        <p:spPr bwMode="auto">
          <a:xfrm>
            <a:off x="2416175" y="2309813"/>
            <a:ext cx="5715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Midbrain:</a:t>
            </a:r>
            <a:endParaRPr lang="en-US" sz="2400" b="1"/>
          </a:p>
        </p:txBody>
      </p:sp>
      <p:sp>
        <p:nvSpPr>
          <p:cNvPr id="35851" name="Rectangle 7"/>
          <p:cNvSpPr>
            <a:spLocks noChangeArrowheads="1"/>
          </p:cNvSpPr>
          <p:nvPr/>
        </p:nvSpPr>
        <p:spPr bwMode="auto">
          <a:xfrm>
            <a:off x="2651125" y="1692275"/>
            <a:ext cx="590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Thalamus</a:t>
            </a:r>
            <a:endParaRPr lang="en-US" sz="2400" b="1"/>
          </a:p>
        </p:txBody>
      </p:sp>
      <p:sp>
        <p:nvSpPr>
          <p:cNvPr id="35852" name="Rectangle 8"/>
          <p:cNvSpPr>
            <a:spLocks noChangeArrowheads="1"/>
          </p:cNvSpPr>
          <p:nvPr/>
        </p:nvSpPr>
        <p:spPr bwMode="auto">
          <a:xfrm>
            <a:off x="2651125" y="1990725"/>
            <a:ext cx="7445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Pineal gland</a:t>
            </a:r>
            <a:endParaRPr lang="en-US" sz="2400" b="1"/>
          </a:p>
        </p:txBody>
      </p:sp>
      <p:sp>
        <p:nvSpPr>
          <p:cNvPr id="35853" name="Rectangle 9"/>
          <p:cNvSpPr>
            <a:spLocks noChangeArrowheads="1"/>
          </p:cNvSpPr>
          <p:nvPr/>
        </p:nvSpPr>
        <p:spPr bwMode="auto">
          <a:xfrm>
            <a:off x="2652713" y="2479675"/>
            <a:ext cx="11382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Superior colliculus</a:t>
            </a:r>
            <a:endParaRPr lang="en-US" sz="2400" b="1"/>
          </a:p>
        </p:txBody>
      </p:sp>
      <p:sp>
        <p:nvSpPr>
          <p:cNvPr id="35854" name="Rectangle 10"/>
          <p:cNvSpPr>
            <a:spLocks noChangeArrowheads="1"/>
          </p:cNvSpPr>
          <p:nvPr/>
        </p:nvSpPr>
        <p:spPr bwMode="auto">
          <a:xfrm>
            <a:off x="2652713" y="2703513"/>
            <a:ext cx="10541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Inferior colliculus</a:t>
            </a:r>
            <a:endParaRPr lang="en-US" sz="2400" b="1"/>
          </a:p>
        </p:txBody>
      </p:sp>
      <p:sp>
        <p:nvSpPr>
          <p:cNvPr id="35855" name="Rectangle 11"/>
          <p:cNvSpPr>
            <a:spLocks noChangeArrowheads="1"/>
          </p:cNvSpPr>
          <p:nvPr/>
        </p:nvSpPr>
        <p:spPr bwMode="auto">
          <a:xfrm>
            <a:off x="7459663" y="5921375"/>
            <a:ext cx="6889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Spinal cord</a:t>
            </a:r>
            <a:endParaRPr lang="en-US" sz="2400" b="1"/>
          </a:p>
        </p:txBody>
      </p:sp>
      <p:sp>
        <p:nvSpPr>
          <p:cNvPr id="35856" name="Rectangle 12"/>
          <p:cNvSpPr>
            <a:spLocks noChangeArrowheads="1"/>
          </p:cNvSpPr>
          <p:nvPr/>
        </p:nvSpPr>
        <p:spPr bwMode="auto">
          <a:xfrm>
            <a:off x="2644775" y="3427413"/>
            <a:ext cx="309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Pons</a:t>
            </a:r>
            <a:endParaRPr lang="en-US" sz="2400" b="1"/>
          </a:p>
        </p:txBody>
      </p:sp>
      <p:sp>
        <p:nvSpPr>
          <p:cNvPr id="35857" name="Line 13"/>
          <p:cNvSpPr>
            <a:spLocks noChangeShapeType="1"/>
          </p:cNvSpPr>
          <p:nvPr/>
        </p:nvSpPr>
        <p:spPr bwMode="auto">
          <a:xfrm>
            <a:off x="3309938" y="1785938"/>
            <a:ext cx="1760537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8" name="Rectangle 14"/>
          <p:cNvSpPr>
            <a:spLocks noChangeArrowheads="1"/>
          </p:cNvSpPr>
          <p:nvPr/>
        </p:nvSpPr>
        <p:spPr bwMode="auto">
          <a:xfrm>
            <a:off x="7459663" y="4789488"/>
            <a:ext cx="3079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Olive</a:t>
            </a:r>
            <a:endParaRPr lang="en-US" sz="2400" b="1"/>
          </a:p>
        </p:txBody>
      </p:sp>
      <p:sp>
        <p:nvSpPr>
          <p:cNvPr id="35859" name="Line 15"/>
          <p:cNvSpPr>
            <a:spLocks noChangeShapeType="1"/>
          </p:cNvSpPr>
          <p:nvPr/>
        </p:nvSpPr>
        <p:spPr bwMode="auto">
          <a:xfrm>
            <a:off x="5792788" y="4881563"/>
            <a:ext cx="1311275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60" name="Rectangle 16"/>
          <p:cNvSpPr>
            <a:spLocks noChangeArrowheads="1"/>
          </p:cNvSpPr>
          <p:nvPr/>
        </p:nvSpPr>
        <p:spPr bwMode="auto">
          <a:xfrm>
            <a:off x="2644775" y="2930525"/>
            <a:ext cx="11033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Cerebral peduncle</a:t>
            </a:r>
            <a:endParaRPr lang="en-US" sz="2400" b="1"/>
          </a:p>
        </p:txBody>
      </p:sp>
      <p:sp>
        <p:nvSpPr>
          <p:cNvPr id="35861" name="Freeform 17"/>
          <p:cNvSpPr>
            <a:spLocks/>
          </p:cNvSpPr>
          <p:nvPr/>
        </p:nvSpPr>
        <p:spPr bwMode="auto">
          <a:xfrm>
            <a:off x="3833813" y="2781300"/>
            <a:ext cx="2273300" cy="247650"/>
          </a:xfrm>
          <a:custGeom>
            <a:avLst/>
            <a:gdLst>
              <a:gd name="T0" fmla="*/ 0 w 1432"/>
              <a:gd name="T1" fmla="*/ 393144320 h 156"/>
              <a:gd name="T2" fmla="*/ 1963201049 w 1432"/>
              <a:gd name="T3" fmla="*/ 393144320 h 156"/>
              <a:gd name="T4" fmla="*/ 2147483647 w 1432"/>
              <a:gd name="T5" fmla="*/ 0 h 156"/>
              <a:gd name="T6" fmla="*/ 0 60000 65536"/>
              <a:gd name="T7" fmla="*/ 0 60000 65536"/>
              <a:gd name="T8" fmla="*/ 0 60000 65536"/>
              <a:gd name="T9" fmla="*/ 0 w 1432"/>
              <a:gd name="T10" fmla="*/ 0 h 156"/>
              <a:gd name="T11" fmla="*/ 1432 w 1432"/>
              <a:gd name="T12" fmla="*/ 156 h 1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32" h="156">
                <a:moveTo>
                  <a:pt x="0" y="156"/>
                </a:moveTo>
                <a:lnTo>
                  <a:pt x="779" y="156"/>
                </a:lnTo>
                <a:lnTo>
                  <a:pt x="1432" y="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5862" name="Rectangle 18"/>
          <p:cNvSpPr>
            <a:spLocks noChangeArrowheads="1"/>
          </p:cNvSpPr>
          <p:nvPr/>
        </p:nvSpPr>
        <p:spPr bwMode="auto">
          <a:xfrm>
            <a:off x="2651125" y="2139950"/>
            <a:ext cx="13922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Medial geniculate body</a:t>
            </a:r>
            <a:endParaRPr lang="en-US" sz="2400" b="1"/>
          </a:p>
        </p:txBody>
      </p:sp>
      <p:sp>
        <p:nvSpPr>
          <p:cNvPr id="35863" name="Freeform 19"/>
          <p:cNvSpPr>
            <a:spLocks/>
          </p:cNvSpPr>
          <p:nvPr/>
        </p:nvSpPr>
        <p:spPr bwMode="auto">
          <a:xfrm>
            <a:off x="4090988" y="2244725"/>
            <a:ext cx="2016125" cy="180975"/>
          </a:xfrm>
          <a:custGeom>
            <a:avLst/>
            <a:gdLst>
              <a:gd name="T0" fmla="*/ 0 w 1270"/>
              <a:gd name="T1" fmla="*/ 0 h 114"/>
              <a:gd name="T2" fmla="*/ 1554936999 w 1270"/>
              <a:gd name="T3" fmla="*/ 0 h 114"/>
              <a:gd name="T4" fmla="*/ 2147483647 w 1270"/>
              <a:gd name="T5" fmla="*/ 287297835 h 114"/>
              <a:gd name="T6" fmla="*/ 0 60000 65536"/>
              <a:gd name="T7" fmla="*/ 0 60000 65536"/>
              <a:gd name="T8" fmla="*/ 0 60000 65536"/>
              <a:gd name="T9" fmla="*/ 0 w 1270"/>
              <a:gd name="T10" fmla="*/ 0 h 114"/>
              <a:gd name="T11" fmla="*/ 1270 w 1270"/>
              <a:gd name="T12" fmla="*/ 114 h 1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70" h="114">
                <a:moveTo>
                  <a:pt x="0" y="0"/>
                </a:moveTo>
                <a:lnTo>
                  <a:pt x="617" y="0"/>
                </a:lnTo>
                <a:lnTo>
                  <a:pt x="1270" y="114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5864" name="Rectangle 20"/>
          <p:cNvSpPr>
            <a:spLocks noChangeArrowheads="1"/>
          </p:cNvSpPr>
          <p:nvPr/>
        </p:nvSpPr>
        <p:spPr bwMode="auto">
          <a:xfrm>
            <a:off x="2651125" y="1841500"/>
            <a:ext cx="14128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Lateral geniculate body</a:t>
            </a:r>
            <a:endParaRPr lang="en-US" sz="2400" b="1"/>
          </a:p>
        </p:txBody>
      </p:sp>
      <p:sp>
        <p:nvSpPr>
          <p:cNvPr id="35865" name="Freeform 21"/>
          <p:cNvSpPr>
            <a:spLocks/>
          </p:cNvSpPr>
          <p:nvPr/>
        </p:nvSpPr>
        <p:spPr bwMode="auto">
          <a:xfrm>
            <a:off x="4106863" y="1943100"/>
            <a:ext cx="2455862" cy="379413"/>
          </a:xfrm>
          <a:custGeom>
            <a:avLst/>
            <a:gdLst>
              <a:gd name="T0" fmla="*/ 0 w 1547"/>
              <a:gd name="T1" fmla="*/ 0 h 239"/>
              <a:gd name="T2" fmla="*/ 1529735863 w 1547"/>
              <a:gd name="T3" fmla="*/ 0 h 239"/>
              <a:gd name="T4" fmla="*/ 2147483647 w 1547"/>
              <a:gd name="T5" fmla="*/ 602315801 h 239"/>
              <a:gd name="T6" fmla="*/ 0 60000 65536"/>
              <a:gd name="T7" fmla="*/ 0 60000 65536"/>
              <a:gd name="T8" fmla="*/ 0 60000 65536"/>
              <a:gd name="T9" fmla="*/ 0 w 1547"/>
              <a:gd name="T10" fmla="*/ 0 h 239"/>
              <a:gd name="T11" fmla="*/ 1547 w 1547"/>
              <a:gd name="T12" fmla="*/ 239 h 2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47" h="239">
                <a:moveTo>
                  <a:pt x="0" y="0"/>
                </a:moveTo>
                <a:lnTo>
                  <a:pt x="607" y="0"/>
                </a:lnTo>
                <a:lnTo>
                  <a:pt x="1547" y="239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5866" name="Rectangle 22"/>
          <p:cNvSpPr>
            <a:spLocks noChangeArrowheads="1"/>
          </p:cNvSpPr>
          <p:nvPr/>
        </p:nvSpPr>
        <p:spPr bwMode="auto">
          <a:xfrm>
            <a:off x="7499350" y="2232025"/>
            <a:ext cx="6334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Optic tract</a:t>
            </a:r>
            <a:endParaRPr lang="en-US" sz="2400" b="1"/>
          </a:p>
        </p:txBody>
      </p:sp>
      <p:sp>
        <p:nvSpPr>
          <p:cNvPr id="35867" name="Line 23"/>
          <p:cNvSpPr>
            <a:spLocks noChangeShapeType="1"/>
          </p:cNvSpPr>
          <p:nvPr/>
        </p:nvSpPr>
        <p:spPr bwMode="auto">
          <a:xfrm flipH="1">
            <a:off x="7189788" y="2301875"/>
            <a:ext cx="244475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68" name="Freeform 24"/>
          <p:cNvSpPr>
            <a:spLocks/>
          </p:cNvSpPr>
          <p:nvPr/>
        </p:nvSpPr>
        <p:spPr bwMode="auto">
          <a:xfrm>
            <a:off x="5318125" y="3611563"/>
            <a:ext cx="1785938" cy="228600"/>
          </a:xfrm>
          <a:custGeom>
            <a:avLst/>
            <a:gdLst>
              <a:gd name="T0" fmla="*/ 2147483647 w 1125"/>
              <a:gd name="T1" fmla="*/ 0 h 144"/>
              <a:gd name="T2" fmla="*/ 1607858936 w 1125"/>
              <a:gd name="T3" fmla="*/ 0 h 144"/>
              <a:gd name="T4" fmla="*/ 0 w 1125"/>
              <a:gd name="T5" fmla="*/ 362902445 h 144"/>
              <a:gd name="T6" fmla="*/ 0 60000 65536"/>
              <a:gd name="T7" fmla="*/ 0 60000 65536"/>
              <a:gd name="T8" fmla="*/ 0 60000 65536"/>
              <a:gd name="T9" fmla="*/ 0 w 1125"/>
              <a:gd name="T10" fmla="*/ 0 h 144"/>
              <a:gd name="T11" fmla="*/ 1125 w 1125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5" h="144">
                <a:moveTo>
                  <a:pt x="1125" y="0"/>
                </a:moveTo>
                <a:lnTo>
                  <a:pt x="638" y="0"/>
                </a:lnTo>
                <a:lnTo>
                  <a:pt x="0" y="144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5869" name="Line 25"/>
          <p:cNvSpPr>
            <a:spLocks noChangeShapeType="1"/>
          </p:cNvSpPr>
          <p:nvPr/>
        </p:nvSpPr>
        <p:spPr bwMode="auto">
          <a:xfrm flipH="1">
            <a:off x="5594350" y="4029075"/>
            <a:ext cx="1509713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70" name="Line 26"/>
          <p:cNvSpPr>
            <a:spLocks noChangeShapeType="1"/>
          </p:cNvSpPr>
          <p:nvPr/>
        </p:nvSpPr>
        <p:spPr bwMode="auto">
          <a:xfrm flipH="1">
            <a:off x="5516563" y="4549775"/>
            <a:ext cx="1587500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71" name="Rectangle 27"/>
          <p:cNvSpPr>
            <a:spLocks noChangeArrowheads="1"/>
          </p:cNvSpPr>
          <p:nvPr/>
        </p:nvSpPr>
        <p:spPr bwMode="auto">
          <a:xfrm>
            <a:off x="2644775" y="4011613"/>
            <a:ext cx="9572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Fourth ventricle</a:t>
            </a:r>
            <a:endParaRPr lang="en-US" sz="2400" b="1"/>
          </a:p>
        </p:txBody>
      </p:sp>
      <p:sp>
        <p:nvSpPr>
          <p:cNvPr id="35872" name="Line 28"/>
          <p:cNvSpPr>
            <a:spLocks noChangeShapeType="1"/>
          </p:cNvSpPr>
          <p:nvPr/>
        </p:nvSpPr>
        <p:spPr bwMode="auto">
          <a:xfrm>
            <a:off x="3635375" y="4095750"/>
            <a:ext cx="1393825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73" name="Line 29"/>
          <p:cNvSpPr>
            <a:spLocks noChangeShapeType="1"/>
          </p:cNvSpPr>
          <p:nvPr/>
        </p:nvSpPr>
        <p:spPr bwMode="auto">
          <a:xfrm>
            <a:off x="5243513" y="6000750"/>
            <a:ext cx="1860550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74" name="Rectangle 30"/>
          <p:cNvSpPr>
            <a:spLocks noChangeArrowheads="1"/>
          </p:cNvSpPr>
          <p:nvPr/>
        </p:nvSpPr>
        <p:spPr bwMode="auto">
          <a:xfrm>
            <a:off x="7459663" y="5070475"/>
            <a:ext cx="11525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Cuneate fasciculus</a:t>
            </a:r>
            <a:endParaRPr lang="en-US" sz="2400" b="1"/>
          </a:p>
        </p:txBody>
      </p:sp>
      <p:sp>
        <p:nvSpPr>
          <p:cNvPr id="35875" name="Rectangle 31"/>
          <p:cNvSpPr>
            <a:spLocks noChangeArrowheads="1"/>
          </p:cNvSpPr>
          <p:nvPr/>
        </p:nvSpPr>
        <p:spPr bwMode="auto">
          <a:xfrm>
            <a:off x="7459663" y="5541963"/>
            <a:ext cx="10795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Gracile fasciculus</a:t>
            </a:r>
            <a:endParaRPr lang="en-US" sz="2400" b="1"/>
          </a:p>
        </p:txBody>
      </p:sp>
      <p:sp>
        <p:nvSpPr>
          <p:cNvPr id="35876" name="Freeform 32"/>
          <p:cNvSpPr>
            <a:spLocks/>
          </p:cNvSpPr>
          <p:nvPr/>
        </p:nvSpPr>
        <p:spPr bwMode="auto">
          <a:xfrm>
            <a:off x="5037138" y="5248275"/>
            <a:ext cx="2066925" cy="368300"/>
          </a:xfrm>
          <a:custGeom>
            <a:avLst/>
            <a:gdLst>
              <a:gd name="T0" fmla="*/ 0 w 1302"/>
              <a:gd name="T1" fmla="*/ 0 h 232"/>
              <a:gd name="T2" fmla="*/ 2053926573 w 1302"/>
              <a:gd name="T3" fmla="*/ 584676295 h 232"/>
              <a:gd name="T4" fmla="*/ 2147483647 w 1302"/>
              <a:gd name="T5" fmla="*/ 584676295 h 232"/>
              <a:gd name="T6" fmla="*/ 0 60000 65536"/>
              <a:gd name="T7" fmla="*/ 0 60000 65536"/>
              <a:gd name="T8" fmla="*/ 0 60000 65536"/>
              <a:gd name="T9" fmla="*/ 0 w 1302"/>
              <a:gd name="T10" fmla="*/ 0 h 232"/>
              <a:gd name="T11" fmla="*/ 1302 w 1302"/>
              <a:gd name="T12" fmla="*/ 232 h 2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02" h="232">
                <a:moveTo>
                  <a:pt x="0" y="0"/>
                </a:moveTo>
                <a:lnTo>
                  <a:pt x="815" y="232"/>
                </a:lnTo>
                <a:lnTo>
                  <a:pt x="1302" y="232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5877" name="Freeform 33"/>
          <p:cNvSpPr>
            <a:spLocks/>
          </p:cNvSpPr>
          <p:nvPr/>
        </p:nvSpPr>
        <p:spPr bwMode="auto">
          <a:xfrm>
            <a:off x="3475038" y="2082800"/>
            <a:ext cx="1776412" cy="153988"/>
          </a:xfrm>
          <a:custGeom>
            <a:avLst/>
            <a:gdLst>
              <a:gd name="T0" fmla="*/ 0 w 1119"/>
              <a:gd name="T1" fmla="*/ 0 h 97"/>
              <a:gd name="T2" fmla="*/ 2147483647 w 1119"/>
              <a:gd name="T3" fmla="*/ 0 h 97"/>
              <a:gd name="T4" fmla="*/ 2147483647 w 1119"/>
              <a:gd name="T5" fmla="*/ 244453591 h 97"/>
              <a:gd name="T6" fmla="*/ 0 60000 65536"/>
              <a:gd name="T7" fmla="*/ 0 60000 65536"/>
              <a:gd name="T8" fmla="*/ 0 60000 65536"/>
              <a:gd name="T9" fmla="*/ 0 w 1119"/>
              <a:gd name="T10" fmla="*/ 0 h 97"/>
              <a:gd name="T11" fmla="*/ 1119 w 1119"/>
              <a:gd name="T12" fmla="*/ 97 h 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19" h="97">
                <a:moveTo>
                  <a:pt x="0" y="0"/>
                </a:moveTo>
                <a:lnTo>
                  <a:pt x="1005" y="0"/>
                </a:lnTo>
                <a:lnTo>
                  <a:pt x="1119" y="97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5878" name="Line 34"/>
          <p:cNvSpPr>
            <a:spLocks noChangeShapeType="1"/>
          </p:cNvSpPr>
          <p:nvPr/>
        </p:nvSpPr>
        <p:spPr bwMode="auto">
          <a:xfrm>
            <a:off x="3841750" y="2562225"/>
            <a:ext cx="1228725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79" name="Line 35"/>
          <p:cNvSpPr>
            <a:spLocks noChangeShapeType="1"/>
          </p:cNvSpPr>
          <p:nvPr/>
        </p:nvSpPr>
        <p:spPr bwMode="auto">
          <a:xfrm>
            <a:off x="3738563" y="2786063"/>
            <a:ext cx="1331912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80" name="Freeform 36"/>
          <p:cNvSpPr>
            <a:spLocks/>
          </p:cNvSpPr>
          <p:nvPr/>
        </p:nvSpPr>
        <p:spPr bwMode="auto">
          <a:xfrm>
            <a:off x="4598988" y="4624388"/>
            <a:ext cx="157162" cy="1239837"/>
          </a:xfrm>
          <a:custGeom>
            <a:avLst/>
            <a:gdLst>
              <a:gd name="T0" fmla="*/ 249497079 w 99"/>
              <a:gd name="T1" fmla="*/ 1968243797 h 781"/>
              <a:gd name="T2" fmla="*/ 0 w 99"/>
              <a:gd name="T3" fmla="*/ 1968243797 h 781"/>
              <a:gd name="T4" fmla="*/ 0 w 99"/>
              <a:gd name="T5" fmla="*/ 0 h 781"/>
              <a:gd name="T6" fmla="*/ 249497079 w 99"/>
              <a:gd name="T7" fmla="*/ 0 h 781"/>
              <a:gd name="T8" fmla="*/ 0 60000 65536"/>
              <a:gd name="T9" fmla="*/ 0 60000 65536"/>
              <a:gd name="T10" fmla="*/ 0 60000 65536"/>
              <a:gd name="T11" fmla="*/ 0 60000 65536"/>
              <a:gd name="T12" fmla="*/ 0 w 99"/>
              <a:gd name="T13" fmla="*/ 0 h 781"/>
              <a:gd name="T14" fmla="*/ 99 w 99"/>
              <a:gd name="T15" fmla="*/ 781 h 78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9" h="781">
                <a:moveTo>
                  <a:pt x="99" y="781"/>
                </a:moveTo>
                <a:lnTo>
                  <a:pt x="0" y="781"/>
                </a:lnTo>
                <a:lnTo>
                  <a:pt x="0" y="0"/>
                </a:lnTo>
                <a:lnTo>
                  <a:pt x="99" y="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5881" name="Freeform 37"/>
          <p:cNvSpPr>
            <a:spLocks/>
          </p:cNvSpPr>
          <p:nvPr/>
        </p:nvSpPr>
        <p:spPr bwMode="auto">
          <a:xfrm>
            <a:off x="5029200" y="3608388"/>
            <a:ext cx="85725" cy="1044575"/>
          </a:xfrm>
          <a:custGeom>
            <a:avLst/>
            <a:gdLst>
              <a:gd name="T0" fmla="*/ 136088449 w 54"/>
              <a:gd name="T1" fmla="*/ 1658262594 h 658"/>
              <a:gd name="T2" fmla="*/ 0 w 54"/>
              <a:gd name="T3" fmla="*/ 1658262594 h 658"/>
              <a:gd name="T4" fmla="*/ 0 w 54"/>
              <a:gd name="T5" fmla="*/ 0 h 658"/>
              <a:gd name="T6" fmla="*/ 136088449 w 54"/>
              <a:gd name="T7" fmla="*/ 0 h 658"/>
              <a:gd name="T8" fmla="*/ 0 60000 65536"/>
              <a:gd name="T9" fmla="*/ 0 60000 65536"/>
              <a:gd name="T10" fmla="*/ 0 60000 65536"/>
              <a:gd name="T11" fmla="*/ 0 60000 65536"/>
              <a:gd name="T12" fmla="*/ 0 w 54"/>
              <a:gd name="T13" fmla="*/ 0 h 658"/>
              <a:gd name="T14" fmla="*/ 54 w 54"/>
              <a:gd name="T15" fmla="*/ 658 h 6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" h="658">
                <a:moveTo>
                  <a:pt x="54" y="658"/>
                </a:moveTo>
                <a:lnTo>
                  <a:pt x="0" y="658"/>
                </a:lnTo>
                <a:lnTo>
                  <a:pt x="0" y="0"/>
                </a:lnTo>
                <a:lnTo>
                  <a:pt x="54" y="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5882" name="Rectangle 38"/>
          <p:cNvSpPr>
            <a:spLocks noChangeArrowheads="1"/>
          </p:cNvSpPr>
          <p:nvPr/>
        </p:nvSpPr>
        <p:spPr bwMode="auto">
          <a:xfrm>
            <a:off x="4640263" y="6276975"/>
            <a:ext cx="13493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(b) Posterolateral view</a:t>
            </a:r>
            <a:endParaRPr lang="en-US" sz="2400" b="1"/>
          </a:p>
        </p:txBody>
      </p:sp>
      <p:sp>
        <p:nvSpPr>
          <p:cNvPr id="35883" name="Line 39"/>
          <p:cNvSpPr>
            <a:spLocks noChangeShapeType="1"/>
          </p:cNvSpPr>
          <p:nvPr/>
        </p:nvSpPr>
        <p:spPr bwMode="auto">
          <a:xfrm>
            <a:off x="3354388" y="4926013"/>
            <a:ext cx="1244600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84" name="Line 40"/>
          <p:cNvSpPr>
            <a:spLocks noChangeShapeType="1"/>
          </p:cNvSpPr>
          <p:nvPr/>
        </p:nvSpPr>
        <p:spPr bwMode="auto">
          <a:xfrm>
            <a:off x="5764213" y="4224338"/>
            <a:ext cx="566737" cy="32543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85" name="Line 41"/>
          <p:cNvSpPr>
            <a:spLocks noChangeShapeType="1"/>
          </p:cNvSpPr>
          <p:nvPr/>
        </p:nvSpPr>
        <p:spPr bwMode="auto">
          <a:xfrm flipH="1">
            <a:off x="3057525" y="3513138"/>
            <a:ext cx="2566988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86" name="Line 42"/>
          <p:cNvSpPr>
            <a:spLocks noChangeShapeType="1"/>
          </p:cNvSpPr>
          <p:nvPr/>
        </p:nvSpPr>
        <p:spPr bwMode="auto">
          <a:xfrm>
            <a:off x="3300413" y="1787525"/>
            <a:ext cx="1760537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87" name="Line 43"/>
          <p:cNvSpPr>
            <a:spLocks noChangeShapeType="1"/>
          </p:cNvSpPr>
          <p:nvPr/>
        </p:nvSpPr>
        <p:spPr bwMode="auto">
          <a:xfrm flipV="1">
            <a:off x="5792788" y="4860925"/>
            <a:ext cx="1633537" cy="206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88" name="Freeform 44"/>
          <p:cNvSpPr>
            <a:spLocks/>
          </p:cNvSpPr>
          <p:nvPr/>
        </p:nvSpPr>
        <p:spPr bwMode="auto">
          <a:xfrm>
            <a:off x="3825875" y="2782888"/>
            <a:ext cx="2273300" cy="247650"/>
          </a:xfrm>
          <a:custGeom>
            <a:avLst/>
            <a:gdLst>
              <a:gd name="T0" fmla="*/ 0 w 1432"/>
              <a:gd name="T1" fmla="*/ 393144320 h 156"/>
              <a:gd name="T2" fmla="*/ 1960681688 w 1432"/>
              <a:gd name="T3" fmla="*/ 393144320 h 156"/>
              <a:gd name="T4" fmla="*/ 2147483647 w 1432"/>
              <a:gd name="T5" fmla="*/ 0 h 156"/>
              <a:gd name="T6" fmla="*/ 0 60000 65536"/>
              <a:gd name="T7" fmla="*/ 0 60000 65536"/>
              <a:gd name="T8" fmla="*/ 0 60000 65536"/>
              <a:gd name="T9" fmla="*/ 0 w 1432"/>
              <a:gd name="T10" fmla="*/ 0 h 156"/>
              <a:gd name="T11" fmla="*/ 1432 w 1432"/>
              <a:gd name="T12" fmla="*/ 156 h 1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32" h="156">
                <a:moveTo>
                  <a:pt x="0" y="156"/>
                </a:moveTo>
                <a:lnTo>
                  <a:pt x="778" y="156"/>
                </a:lnTo>
                <a:lnTo>
                  <a:pt x="1432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5889" name="Freeform 45"/>
          <p:cNvSpPr>
            <a:spLocks/>
          </p:cNvSpPr>
          <p:nvPr/>
        </p:nvSpPr>
        <p:spPr bwMode="auto">
          <a:xfrm>
            <a:off x="4081463" y="2243138"/>
            <a:ext cx="2017712" cy="180975"/>
          </a:xfrm>
          <a:custGeom>
            <a:avLst/>
            <a:gdLst>
              <a:gd name="T0" fmla="*/ 0 w 1271"/>
              <a:gd name="T1" fmla="*/ 0 h 114"/>
              <a:gd name="T2" fmla="*/ 1554937385 w 1271"/>
              <a:gd name="T3" fmla="*/ 0 h 114"/>
              <a:gd name="T4" fmla="*/ 2147483647 w 1271"/>
              <a:gd name="T5" fmla="*/ 287297835 h 114"/>
              <a:gd name="T6" fmla="*/ 0 60000 65536"/>
              <a:gd name="T7" fmla="*/ 0 60000 65536"/>
              <a:gd name="T8" fmla="*/ 0 60000 65536"/>
              <a:gd name="T9" fmla="*/ 0 w 1271"/>
              <a:gd name="T10" fmla="*/ 0 h 114"/>
              <a:gd name="T11" fmla="*/ 1271 w 1271"/>
              <a:gd name="T12" fmla="*/ 114 h 1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71" h="114">
                <a:moveTo>
                  <a:pt x="0" y="0"/>
                </a:moveTo>
                <a:lnTo>
                  <a:pt x="617" y="0"/>
                </a:lnTo>
                <a:lnTo>
                  <a:pt x="1271" y="114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5890" name="Freeform 46"/>
          <p:cNvSpPr>
            <a:spLocks/>
          </p:cNvSpPr>
          <p:nvPr/>
        </p:nvSpPr>
        <p:spPr bwMode="auto">
          <a:xfrm>
            <a:off x="4098925" y="1939925"/>
            <a:ext cx="2454275" cy="381000"/>
          </a:xfrm>
          <a:custGeom>
            <a:avLst/>
            <a:gdLst>
              <a:gd name="T0" fmla="*/ 0 w 1546"/>
              <a:gd name="T1" fmla="*/ 0 h 240"/>
              <a:gd name="T2" fmla="*/ 1527214602 w 1546"/>
              <a:gd name="T3" fmla="*/ 0 h 240"/>
              <a:gd name="T4" fmla="*/ 2147483647 w 1546"/>
              <a:gd name="T5" fmla="*/ 604837545 h 240"/>
              <a:gd name="T6" fmla="*/ 0 60000 65536"/>
              <a:gd name="T7" fmla="*/ 0 60000 65536"/>
              <a:gd name="T8" fmla="*/ 0 60000 65536"/>
              <a:gd name="T9" fmla="*/ 0 w 1546"/>
              <a:gd name="T10" fmla="*/ 0 h 240"/>
              <a:gd name="T11" fmla="*/ 1546 w 1546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46" h="240">
                <a:moveTo>
                  <a:pt x="0" y="0"/>
                </a:moveTo>
                <a:lnTo>
                  <a:pt x="606" y="0"/>
                </a:lnTo>
                <a:lnTo>
                  <a:pt x="1546" y="24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5891" name="Line 47"/>
          <p:cNvSpPr>
            <a:spLocks noChangeShapeType="1"/>
          </p:cNvSpPr>
          <p:nvPr/>
        </p:nvSpPr>
        <p:spPr bwMode="auto">
          <a:xfrm flipH="1">
            <a:off x="7181850" y="2306638"/>
            <a:ext cx="28098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92" name="Freeform 48"/>
          <p:cNvSpPr>
            <a:spLocks/>
          </p:cNvSpPr>
          <p:nvPr/>
        </p:nvSpPr>
        <p:spPr bwMode="auto">
          <a:xfrm>
            <a:off x="5310188" y="3613150"/>
            <a:ext cx="2116137" cy="227013"/>
          </a:xfrm>
          <a:custGeom>
            <a:avLst/>
            <a:gdLst>
              <a:gd name="T0" fmla="*/ 2147483647 w 1333"/>
              <a:gd name="T1" fmla="*/ 0 h 143"/>
              <a:gd name="T2" fmla="*/ 1607859875 w 1333"/>
              <a:gd name="T3" fmla="*/ 0 h 143"/>
              <a:gd name="T4" fmla="*/ 0 w 1333"/>
              <a:gd name="T5" fmla="*/ 360380702 h 143"/>
              <a:gd name="T6" fmla="*/ 0 60000 65536"/>
              <a:gd name="T7" fmla="*/ 0 60000 65536"/>
              <a:gd name="T8" fmla="*/ 0 60000 65536"/>
              <a:gd name="T9" fmla="*/ 0 w 1333"/>
              <a:gd name="T10" fmla="*/ 0 h 143"/>
              <a:gd name="T11" fmla="*/ 1333 w 1333"/>
              <a:gd name="T12" fmla="*/ 143 h 1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3" h="143">
                <a:moveTo>
                  <a:pt x="1333" y="0"/>
                </a:moveTo>
                <a:lnTo>
                  <a:pt x="638" y="0"/>
                </a:lnTo>
                <a:lnTo>
                  <a:pt x="0" y="14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5893" name="Freeform 49"/>
          <p:cNvSpPr>
            <a:spLocks/>
          </p:cNvSpPr>
          <p:nvPr/>
        </p:nvSpPr>
        <p:spPr bwMode="auto">
          <a:xfrm>
            <a:off x="5341938" y="4987925"/>
            <a:ext cx="1762125" cy="165100"/>
          </a:xfrm>
          <a:custGeom>
            <a:avLst/>
            <a:gdLst>
              <a:gd name="T0" fmla="*/ 2147483647 w 1110"/>
              <a:gd name="T1" fmla="*/ 262096272 h 104"/>
              <a:gd name="T2" fmla="*/ 1570056256 w 1110"/>
              <a:gd name="T3" fmla="*/ 262096272 h 104"/>
              <a:gd name="T4" fmla="*/ 0 w 1110"/>
              <a:gd name="T5" fmla="*/ 0 h 104"/>
              <a:gd name="T6" fmla="*/ 0 60000 65536"/>
              <a:gd name="T7" fmla="*/ 0 60000 65536"/>
              <a:gd name="T8" fmla="*/ 0 60000 65536"/>
              <a:gd name="T9" fmla="*/ 0 w 1110"/>
              <a:gd name="T10" fmla="*/ 0 h 104"/>
              <a:gd name="T11" fmla="*/ 1110 w 1110"/>
              <a:gd name="T12" fmla="*/ 104 h 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10" h="104">
                <a:moveTo>
                  <a:pt x="1110" y="104"/>
                </a:moveTo>
                <a:lnTo>
                  <a:pt x="623" y="104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5894" name="Freeform 50"/>
          <p:cNvSpPr>
            <a:spLocks/>
          </p:cNvSpPr>
          <p:nvPr/>
        </p:nvSpPr>
        <p:spPr bwMode="auto">
          <a:xfrm>
            <a:off x="5334000" y="4984750"/>
            <a:ext cx="2092325" cy="165100"/>
          </a:xfrm>
          <a:custGeom>
            <a:avLst/>
            <a:gdLst>
              <a:gd name="T0" fmla="*/ 2147483647 w 1318"/>
              <a:gd name="T1" fmla="*/ 262096272 h 104"/>
              <a:gd name="T2" fmla="*/ 1570057953 w 1318"/>
              <a:gd name="T3" fmla="*/ 262096272 h 104"/>
              <a:gd name="T4" fmla="*/ 0 w 1318"/>
              <a:gd name="T5" fmla="*/ 0 h 104"/>
              <a:gd name="T6" fmla="*/ 0 60000 65536"/>
              <a:gd name="T7" fmla="*/ 0 60000 65536"/>
              <a:gd name="T8" fmla="*/ 0 60000 65536"/>
              <a:gd name="T9" fmla="*/ 0 w 1318"/>
              <a:gd name="T10" fmla="*/ 0 h 104"/>
              <a:gd name="T11" fmla="*/ 1318 w 1318"/>
              <a:gd name="T12" fmla="*/ 104 h 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18" h="104">
                <a:moveTo>
                  <a:pt x="1318" y="104"/>
                </a:moveTo>
                <a:lnTo>
                  <a:pt x="623" y="104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5895" name="Line 51"/>
          <p:cNvSpPr>
            <a:spLocks noChangeShapeType="1"/>
          </p:cNvSpPr>
          <p:nvPr/>
        </p:nvSpPr>
        <p:spPr bwMode="auto">
          <a:xfrm flipH="1">
            <a:off x="5594350" y="4027488"/>
            <a:ext cx="183197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96" name="Line 52"/>
          <p:cNvSpPr>
            <a:spLocks noChangeShapeType="1"/>
          </p:cNvSpPr>
          <p:nvPr/>
        </p:nvSpPr>
        <p:spPr bwMode="auto">
          <a:xfrm flipH="1">
            <a:off x="5516563" y="4549775"/>
            <a:ext cx="1909762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97" name="Line 53"/>
          <p:cNvSpPr>
            <a:spLocks noChangeShapeType="1"/>
          </p:cNvSpPr>
          <p:nvPr/>
        </p:nvSpPr>
        <p:spPr bwMode="auto">
          <a:xfrm>
            <a:off x="3633788" y="4094163"/>
            <a:ext cx="139223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98" name="Line 54"/>
          <p:cNvSpPr>
            <a:spLocks noChangeShapeType="1"/>
          </p:cNvSpPr>
          <p:nvPr/>
        </p:nvSpPr>
        <p:spPr bwMode="auto">
          <a:xfrm>
            <a:off x="5235575" y="6002338"/>
            <a:ext cx="21907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99" name="Freeform 55"/>
          <p:cNvSpPr>
            <a:spLocks/>
          </p:cNvSpPr>
          <p:nvPr/>
        </p:nvSpPr>
        <p:spPr bwMode="auto">
          <a:xfrm>
            <a:off x="5029200" y="5245100"/>
            <a:ext cx="2397125" cy="368300"/>
          </a:xfrm>
          <a:custGeom>
            <a:avLst/>
            <a:gdLst>
              <a:gd name="T0" fmla="*/ 0 w 1510"/>
              <a:gd name="T1" fmla="*/ 0 h 232"/>
              <a:gd name="T2" fmla="*/ 2053926680 w 1510"/>
              <a:gd name="T3" fmla="*/ 584676295 h 232"/>
              <a:gd name="T4" fmla="*/ 2147483647 w 1510"/>
              <a:gd name="T5" fmla="*/ 584676295 h 232"/>
              <a:gd name="T6" fmla="*/ 0 60000 65536"/>
              <a:gd name="T7" fmla="*/ 0 60000 65536"/>
              <a:gd name="T8" fmla="*/ 0 60000 65536"/>
              <a:gd name="T9" fmla="*/ 0 w 1510"/>
              <a:gd name="T10" fmla="*/ 0 h 232"/>
              <a:gd name="T11" fmla="*/ 1510 w 1510"/>
              <a:gd name="T12" fmla="*/ 232 h 2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10" h="232">
                <a:moveTo>
                  <a:pt x="0" y="0"/>
                </a:moveTo>
                <a:lnTo>
                  <a:pt x="815" y="232"/>
                </a:lnTo>
                <a:lnTo>
                  <a:pt x="1510" y="23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5900" name="Freeform 56"/>
          <p:cNvSpPr>
            <a:spLocks/>
          </p:cNvSpPr>
          <p:nvPr/>
        </p:nvSpPr>
        <p:spPr bwMode="auto">
          <a:xfrm>
            <a:off x="3465513" y="2084388"/>
            <a:ext cx="1790700" cy="152400"/>
          </a:xfrm>
          <a:custGeom>
            <a:avLst/>
            <a:gdLst>
              <a:gd name="T0" fmla="*/ 0 w 1128"/>
              <a:gd name="T1" fmla="*/ 0 h 96"/>
              <a:gd name="T2" fmla="*/ 2147483647 w 1128"/>
              <a:gd name="T3" fmla="*/ 0 h 96"/>
              <a:gd name="T4" fmla="*/ 2147483647 w 1128"/>
              <a:gd name="T5" fmla="*/ 241935022 h 96"/>
              <a:gd name="T6" fmla="*/ 0 60000 65536"/>
              <a:gd name="T7" fmla="*/ 0 60000 65536"/>
              <a:gd name="T8" fmla="*/ 0 60000 65536"/>
              <a:gd name="T9" fmla="*/ 0 w 1128"/>
              <a:gd name="T10" fmla="*/ 0 h 96"/>
              <a:gd name="T11" fmla="*/ 1128 w 1128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8" h="96">
                <a:moveTo>
                  <a:pt x="0" y="0"/>
                </a:moveTo>
                <a:lnTo>
                  <a:pt x="1011" y="0"/>
                </a:lnTo>
                <a:lnTo>
                  <a:pt x="1128" y="9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5901" name="Line 57"/>
          <p:cNvSpPr>
            <a:spLocks noChangeShapeType="1"/>
          </p:cNvSpPr>
          <p:nvPr/>
        </p:nvSpPr>
        <p:spPr bwMode="auto">
          <a:xfrm>
            <a:off x="3833813" y="2560638"/>
            <a:ext cx="122713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902" name="Line 58"/>
          <p:cNvSpPr>
            <a:spLocks noChangeShapeType="1"/>
          </p:cNvSpPr>
          <p:nvPr/>
        </p:nvSpPr>
        <p:spPr bwMode="auto">
          <a:xfrm>
            <a:off x="3730625" y="2784475"/>
            <a:ext cx="133032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903" name="Freeform 59"/>
          <p:cNvSpPr>
            <a:spLocks/>
          </p:cNvSpPr>
          <p:nvPr/>
        </p:nvSpPr>
        <p:spPr bwMode="auto">
          <a:xfrm>
            <a:off x="4591050" y="4616450"/>
            <a:ext cx="157163" cy="1239838"/>
          </a:xfrm>
          <a:custGeom>
            <a:avLst/>
            <a:gdLst>
              <a:gd name="T0" fmla="*/ 249493904 w 99"/>
              <a:gd name="T1" fmla="*/ 1968240622 h 781"/>
              <a:gd name="T2" fmla="*/ 0 w 99"/>
              <a:gd name="T3" fmla="*/ 1968240622 h 781"/>
              <a:gd name="T4" fmla="*/ 0 w 99"/>
              <a:gd name="T5" fmla="*/ 0 h 781"/>
              <a:gd name="T6" fmla="*/ 249493904 w 99"/>
              <a:gd name="T7" fmla="*/ 0 h 781"/>
              <a:gd name="T8" fmla="*/ 0 60000 65536"/>
              <a:gd name="T9" fmla="*/ 0 60000 65536"/>
              <a:gd name="T10" fmla="*/ 0 60000 65536"/>
              <a:gd name="T11" fmla="*/ 0 60000 65536"/>
              <a:gd name="T12" fmla="*/ 0 w 99"/>
              <a:gd name="T13" fmla="*/ 0 h 781"/>
              <a:gd name="T14" fmla="*/ 99 w 99"/>
              <a:gd name="T15" fmla="*/ 781 h 78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9" h="781">
                <a:moveTo>
                  <a:pt x="99" y="781"/>
                </a:moveTo>
                <a:lnTo>
                  <a:pt x="0" y="781"/>
                </a:lnTo>
                <a:lnTo>
                  <a:pt x="0" y="0"/>
                </a:lnTo>
                <a:lnTo>
                  <a:pt x="99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5904" name="Freeform 60"/>
          <p:cNvSpPr>
            <a:spLocks/>
          </p:cNvSpPr>
          <p:nvPr/>
        </p:nvSpPr>
        <p:spPr bwMode="auto">
          <a:xfrm>
            <a:off x="5029200" y="3606800"/>
            <a:ext cx="87313" cy="1044575"/>
          </a:xfrm>
          <a:custGeom>
            <a:avLst/>
            <a:gdLst>
              <a:gd name="T0" fmla="*/ 138607017 w 55"/>
              <a:gd name="T1" fmla="*/ 1658262594 h 658"/>
              <a:gd name="T2" fmla="*/ 0 w 55"/>
              <a:gd name="T3" fmla="*/ 1658262594 h 658"/>
              <a:gd name="T4" fmla="*/ 0 w 55"/>
              <a:gd name="T5" fmla="*/ 0 h 658"/>
              <a:gd name="T6" fmla="*/ 138607017 w 55"/>
              <a:gd name="T7" fmla="*/ 0 h 658"/>
              <a:gd name="T8" fmla="*/ 0 60000 65536"/>
              <a:gd name="T9" fmla="*/ 0 60000 65536"/>
              <a:gd name="T10" fmla="*/ 0 60000 65536"/>
              <a:gd name="T11" fmla="*/ 0 60000 65536"/>
              <a:gd name="T12" fmla="*/ 0 w 55"/>
              <a:gd name="T13" fmla="*/ 0 h 658"/>
              <a:gd name="T14" fmla="*/ 55 w 55"/>
              <a:gd name="T15" fmla="*/ 658 h 6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" h="658">
                <a:moveTo>
                  <a:pt x="55" y="658"/>
                </a:moveTo>
                <a:lnTo>
                  <a:pt x="0" y="658"/>
                </a:lnTo>
                <a:lnTo>
                  <a:pt x="0" y="0"/>
                </a:lnTo>
                <a:lnTo>
                  <a:pt x="55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5905" name="Line 61"/>
          <p:cNvSpPr>
            <a:spLocks noChangeShapeType="1"/>
          </p:cNvSpPr>
          <p:nvPr/>
        </p:nvSpPr>
        <p:spPr bwMode="auto">
          <a:xfrm>
            <a:off x="3346450" y="4930775"/>
            <a:ext cx="124460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906" name="Line 62"/>
          <p:cNvSpPr>
            <a:spLocks noChangeShapeType="1"/>
          </p:cNvSpPr>
          <p:nvPr/>
        </p:nvSpPr>
        <p:spPr bwMode="auto">
          <a:xfrm>
            <a:off x="5756275" y="4222750"/>
            <a:ext cx="566738" cy="3270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907" name="Line 63"/>
          <p:cNvSpPr>
            <a:spLocks noChangeShapeType="1"/>
          </p:cNvSpPr>
          <p:nvPr/>
        </p:nvSpPr>
        <p:spPr bwMode="auto">
          <a:xfrm flipH="1">
            <a:off x="3048000" y="3514725"/>
            <a:ext cx="2576513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908" name="Rectangle 64"/>
          <p:cNvSpPr>
            <a:spLocks noChangeArrowheads="1"/>
          </p:cNvSpPr>
          <p:nvPr/>
        </p:nvSpPr>
        <p:spPr bwMode="auto">
          <a:xfrm>
            <a:off x="639763" y="5029200"/>
            <a:ext cx="1520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Regions of the brainstem</a:t>
            </a:r>
            <a:endParaRPr lang="en-US" sz="2400" b="1"/>
          </a:p>
        </p:txBody>
      </p:sp>
      <p:sp>
        <p:nvSpPr>
          <p:cNvPr id="35909" name="Rectangle 65"/>
          <p:cNvSpPr>
            <a:spLocks noChangeArrowheads="1"/>
          </p:cNvSpPr>
          <p:nvPr/>
        </p:nvSpPr>
        <p:spPr bwMode="auto">
          <a:xfrm>
            <a:off x="903288" y="5545138"/>
            <a:ext cx="5286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Midbrain</a:t>
            </a:r>
            <a:endParaRPr lang="en-US" sz="2400" b="1"/>
          </a:p>
        </p:txBody>
      </p:sp>
      <p:sp>
        <p:nvSpPr>
          <p:cNvPr id="35910" name="Rectangle 66"/>
          <p:cNvSpPr>
            <a:spLocks noChangeArrowheads="1"/>
          </p:cNvSpPr>
          <p:nvPr/>
        </p:nvSpPr>
        <p:spPr bwMode="auto">
          <a:xfrm>
            <a:off x="903288" y="5278438"/>
            <a:ext cx="8302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Diencephalon</a:t>
            </a:r>
            <a:endParaRPr lang="en-US" sz="2400" b="1"/>
          </a:p>
        </p:txBody>
      </p:sp>
      <p:sp>
        <p:nvSpPr>
          <p:cNvPr id="35911" name="Rectangle 67"/>
          <p:cNvSpPr>
            <a:spLocks noChangeArrowheads="1"/>
          </p:cNvSpPr>
          <p:nvPr/>
        </p:nvSpPr>
        <p:spPr bwMode="auto">
          <a:xfrm>
            <a:off x="903288" y="5805488"/>
            <a:ext cx="3095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Pons</a:t>
            </a:r>
            <a:endParaRPr lang="en-US" sz="2400" b="1"/>
          </a:p>
        </p:txBody>
      </p:sp>
      <p:sp>
        <p:nvSpPr>
          <p:cNvPr id="35912" name="Rectangle 68"/>
          <p:cNvSpPr>
            <a:spLocks noChangeArrowheads="1"/>
          </p:cNvSpPr>
          <p:nvPr/>
        </p:nvSpPr>
        <p:spPr bwMode="auto">
          <a:xfrm>
            <a:off x="903288" y="6065838"/>
            <a:ext cx="11128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Medulla oblongata</a:t>
            </a:r>
            <a:endParaRPr lang="en-US" sz="2400" b="1"/>
          </a:p>
        </p:txBody>
      </p:sp>
      <p:sp>
        <p:nvSpPr>
          <p:cNvPr id="35913" name="Text Box 69"/>
          <p:cNvSpPr txBox="1">
            <a:spLocks noChangeArrowheads="1"/>
          </p:cNvSpPr>
          <p:nvPr/>
        </p:nvSpPr>
        <p:spPr bwMode="auto">
          <a:xfrm>
            <a:off x="2644775" y="4697413"/>
            <a:ext cx="698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Medulla</a:t>
            </a:r>
          </a:p>
          <a:p>
            <a:r>
              <a:rPr lang="en-US" sz="1000" b="1"/>
              <a:t>oblongata</a:t>
            </a:r>
          </a:p>
        </p:txBody>
      </p:sp>
      <p:sp>
        <p:nvSpPr>
          <p:cNvPr id="35914" name="Text Box 70"/>
          <p:cNvSpPr txBox="1">
            <a:spLocks noChangeArrowheads="1"/>
          </p:cNvSpPr>
          <p:nvPr/>
        </p:nvSpPr>
        <p:spPr bwMode="auto">
          <a:xfrm>
            <a:off x="7459663" y="3538538"/>
            <a:ext cx="1243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Superior cerebellar</a:t>
            </a:r>
          </a:p>
          <a:p>
            <a:r>
              <a:rPr lang="en-US" sz="1000" b="1"/>
              <a:t>peduncle</a:t>
            </a:r>
          </a:p>
        </p:txBody>
      </p:sp>
      <p:sp>
        <p:nvSpPr>
          <p:cNvPr id="35915" name="Text Box 71"/>
          <p:cNvSpPr txBox="1">
            <a:spLocks noChangeArrowheads="1"/>
          </p:cNvSpPr>
          <p:nvPr/>
        </p:nvSpPr>
        <p:spPr bwMode="auto">
          <a:xfrm>
            <a:off x="7459663" y="3957638"/>
            <a:ext cx="1123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Middle cerebellar</a:t>
            </a:r>
          </a:p>
          <a:p>
            <a:r>
              <a:rPr lang="en-US" sz="1000" b="1"/>
              <a:t>peduncle</a:t>
            </a:r>
          </a:p>
        </p:txBody>
      </p:sp>
      <p:sp>
        <p:nvSpPr>
          <p:cNvPr id="35916" name="Text Box 72"/>
          <p:cNvSpPr txBox="1">
            <a:spLocks noChangeArrowheads="1"/>
          </p:cNvSpPr>
          <p:nvPr/>
        </p:nvSpPr>
        <p:spPr bwMode="auto">
          <a:xfrm>
            <a:off x="7459663" y="4478338"/>
            <a:ext cx="1158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Inferior cerebellar</a:t>
            </a:r>
          </a:p>
          <a:p>
            <a:r>
              <a:rPr lang="en-US" sz="1000" b="1"/>
              <a:t>peduncle</a:t>
            </a:r>
          </a:p>
        </p:txBody>
      </p:sp>
      <p:sp>
        <p:nvSpPr>
          <p:cNvPr id="35917" name="Text Box 9"/>
          <p:cNvSpPr txBox="1">
            <a:spLocks noChangeArrowheads="1"/>
          </p:cNvSpPr>
          <p:nvPr/>
        </p:nvSpPr>
        <p:spPr bwMode="auto">
          <a:xfrm>
            <a:off x="2566988" y="6345238"/>
            <a:ext cx="1890712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14.8b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29600" y="6477000"/>
            <a:ext cx="8382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14-</a:t>
            </a:r>
            <a:fld id="{4981F467-DC52-425E-83E2-A629E7B24066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3686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90488"/>
            <a:ext cx="9144000" cy="762000"/>
          </a:xfrm>
        </p:spPr>
        <p:txBody>
          <a:bodyPr>
            <a:spAutoFit/>
          </a:bodyPr>
          <a:lstStyle/>
          <a:p>
            <a:pPr eaLnBrk="1" hangingPunct="1"/>
            <a:r>
              <a:rPr lang="en-US" smtClean="0"/>
              <a:t>Pons</a:t>
            </a:r>
          </a:p>
        </p:txBody>
      </p:sp>
      <p:sp>
        <p:nvSpPr>
          <p:cNvPr id="36870" name="Text Box 1034"/>
          <p:cNvSpPr txBox="1">
            <a:spLocks noChangeArrowheads="1"/>
          </p:cNvSpPr>
          <p:nvPr/>
        </p:nvSpPr>
        <p:spPr bwMode="auto">
          <a:xfrm>
            <a:off x="7077075" y="4287838"/>
            <a:ext cx="1890713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14.2a</a:t>
            </a:r>
          </a:p>
        </p:txBody>
      </p:sp>
      <p:sp>
        <p:nvSpPr>
          <p:cNvPr id="4" name="TextBox 24"/>
          <p:cNvSpPr txBox="1">
            <a:spLocks noChangeArrowheads="1"/>
          </p:cNvSpPr>
          <p:nvPr/>
        </p:nvSpPr>
        <p:spPr bwMode="auto">
          <a:xfrm>
            <a:off x="2033588" y="717550"/>
            <a:ext cx="520223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700">
                <a:cs typeface="Arial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36874" name="Rectangle 4"/>
          <p:cNvSpPr>
            <a:spLocks noChangeArrowheads="1"/>
          </p:cNvSpPr>
          <p:nvPr/>
        </p:nvSpPr>
        <p:spPr bwMode="auto">
          <a:xfrm>
            <a:off x="6577013" y="1397000"/>
            <a:ext cx="271462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FFFFFF"/>
                </a:solidFill>
              </a:rPr>
              <a:t>leaves</a:t>
            </a:r>
            <a:endParaRPr lang="en-US" sz="700" b="1"/>
          </a:p>
        </p:txBody>
      </p:sp>
      <p:pic>
        <p:nvPicPr>
          <p:cNvPr id="36875" name="Picture 5" descr="sal25693_14_02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887413"/>
            <a:ext cx="4718050" cy="404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6" name="Rectangle 6"/>
          <p:cNvSpPr>
            <a:spLocks noChangeArrowheads="1"/>
          </p:cNvSpPr>
          <p:nvPr/>
        </p:nvSpPr>
        <p:spPr bwMode="auto">
          <a:xfrm>
            <a:off x="1425575" y="2214563"/>
            <a:ext cx="414338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Thalamus</a:t>
            </a:r>
            <a:endParaRPr lang="en-US" sz="700" b="1"/>
          </a:p>
        </p:txBody>
      </p:sp>
      <p:sp>
        <p:nvSpPr>
          <p:cNvPr id="36877" name="Rectangle 7"/>
          <p:cNvSpPr>
            <a:spLocks noChangeArrowheads="1"/>
          </p:cNvSpPr>
          <p:nvPr/>
        </p:nvSpPr>
        <p:spPr bwMode="auto">
          <a:xfrm>
            <a:off x="1425575" y="2714625"/>
            <a:ext cx="611188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Hypothalamus</a:t>
            </a:r>
            <a:endParaRPr lang="en-US" sz="700" b="1"/>
          </a:p>
        </p:txBody>
      </p:sp>
      <p:sp>
        <p:nvSpPr>
          <p:cNvPr id="36878" name="Rectangle 8"/>
          <p:cNvSpPr>
            <a:spLocks noChangeArrowheads="1"/>
          </p:cNvSpPr>
          <p:nvPr/>
        </p:nvSpPr>
        <p:spPr bwMode="auto">
          <a:xfrm>
            <a:off x="1425575" y="1998663"/>
            <a:ext cx="509588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Frontal lobe</a:t>
            </a:r>
            <a:endParaRPr lang="en-US" sz="700" b="1"/>
          </a:p>
        </p:txBody>
      </p:sp>
      <p:sp>
        <p:nvSpPr>
          <p:cNvPr id="36879" name="Rectangle 9"/>
          <p:cNvSpPr>
            <a:spLocks noChangeArrowheads="1"/>
          </p:cNvSpPr>
          <p:nvPr/>
        </p:nvSpPr>
        <p:spPr bwMode="auto">
          <a:xfrm>
            <a:off x="1425575" y="1649413"/>
            <a:ext cx="72072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Corpus callosum</a:t>
            </a:r>
            <a:endParaRPr lang="en-US" sz="700" b="1"/>
          </a:p>
        </p:txBody>
      </p:sp>
      <p:sp>
        <p:nvSpPr>
          <p:cNvPr id="36880" name="Rectangle 10"/>
          <p:cNvSpPr>
            <a:spLocks noChangeArrowheads="1"/>
          </p:cNvSpPr>
          <p:nvPr/>
        </p:nvSpPr>
        <p:spPr bwMode="auto">
          <a:xfrm>
            <a:off x="1425575" y="1397000"/>
            <a:ext cx="671513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Cingulate gyrus</a:t>
            </a:r>
            <a:endParaRPr lang="en-US" sz="700" b="1"/>
          </a:p>
        </p:txBody>
      </p:sp>
      <p:sp>
        <p:nvSpPr>
          <p:cNvPr id="36881" name="Rectangle 11"/>
          <p:cNvSpPr>
            <a:spLocks noChangeArrowheads="1"/>
          </p:cNvSpPr>
          <p:nvPr/>
        </p:nvSpPr>
        <p:spPr bwMode="auto">
          <a:xfrm>
            <a:off x="1425575" y="2917825"/>
            <a:ext cx="560388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Optic chiasm</a:t>
            </a:r>
            <a:endParaRPr lang="en-US" sz="700" b="1"/>
          </a:p>
        </p:txBody>
      </p:sp>
      <p:sp>
        <p:nvSpPr>
          <p:cNvPr id="36882" name="Rectangle 12"/>
          <p:cNvSpPr>
            <a:spLocks noChangeArrowheads="1"/>
          </p:cNvSpPr>
          <p:nvPr/>
        </p:nvSpPr>
        <p:spPr bwMode="auto">
          <a:xfrm>
            <a:off x="1425575" y="3319463"/>
            <a:ext cx="61912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Pituitary gland</a:t>
            </a:r>
            <a:endParaRPr lang="en-US" sz="700" b="1"/>
          </a:p>
        </p:txBody>
      </p:sp>
      <p:sp>
        <p:nvSpPr>
          <p:cNvPr id="36883" name="Freeform 13"/>
          <p:cNvSpPr>
            <a:spLocks/>
          </p:cNvSpPr>
          <p:nvPr/>
        </p:nvSpPr>
        <p:spPr bwMode="auto">
          <a:xfrm>
            <a:off x="2238375" y="2913063"/>
            <a:ext cx="1895475" cy="268287"/>
          </a:xfrm>
          <a:custGeom>
            <a:avLst/>
            <a:gdLst>
              <a:gd name="T0" fmla="*/ 2147483647 w 1419"/>
              <a:gd name="T1" fmla="*/ 0 h 201"/>
              <a:gd name="T2" fmla="*/ 2069049616 w 1419"/>
              <a:gd name="T3" fmla="*/ 506549863 h 201"/>
              <a:gd name="T4" fmla="*/ 0 w 1419"/>
              <a:gd name="T5" fmla="*/ 506549863 h 201"/>
              <a:gd name="T6" fmla="*/ 0 60000 65536"/>
              <a:gd name="T7" fmla="*/ 0 60000 65536"/>
              <a:gd name="T8" fmla="*/ 0 60000 65536"/>
              <a:gd name="T9" fmla="*/ 0 w 1419"/>
              <a:gd name="T10" fmla="*/ 0 h 201"/>
              <a:gd name="T11" fmla="*/ 1419 w 1419"/>
              <a:gd name="T12" fmla="*/ 201 h 2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19" h="201">
                <a:moveTo>
                  <a:pt x="1419" y="0"/>
                </a:moveTo>
                <a:lnTo>
                  <a:pt x="821" y="201"/>
                </a:lnTo>
                <a:lnTo>
                  <a:pt x="0" y="201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700">
              <a:latin typeface="Times New Roman" pitchFamily="18" charset="0"/>
            </a:endParaRPr>
          </a:p>
        </p:txBody>
      </p:sp>
      <p:sp>
        <p:nvSpPr>
          <p:cNvPr id="36884" name="Freeform 14"/>
          <p:cNvSpPr>
            <a:spLocks/>
          </p:cNvSpPr>
          <p:nvPr/>
        </p:nvSpPr>
        <p:spPr bwMode="auto">
          <a:xfrm>
            <a:off x="2235200" y="2905125"/>
            <a:ext cx="1898650" cy="269875"/>
          </a:xfrm>
          <a:custGeom>
            <a:avLst/>
            <a:gdLst>
              <a:gd name="T0" fmla="*/ 2147483647 w 1421"/>
              <a:gd name="T1" fmla="*/ 0 h 202"/>
              <a:gd name="T2" fmla="*/ 2074089928 w 1421"/>
              <a:gd name="T3" fmla="*/ 509071607 h 202"/>
              <a:gd name="T4" fmla="*/ 0 w 1421"/>
              <a:gd name="T5" fmla="*/ 509071607 h 202"/>
              <a:gd name="T6" fmla="*/ 0 60000 65536"/>
              <a:gd name="T7" fmla="*/ 0 60000 65536"/>
              <a:gd name="T8" fmla="*/ 0 60000 65536"/>
              <a:gd name="T9" fmla="*/ 0 w 1421"/>
              <a:gd name="T10" fmla="*/ 0 h 202"/>
              <a:gd name="T11" fmla="*/ 1421 w 1421"/>
              <a:gd name="T12" fmla="*/ 202 h 2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21" h="202">
                <a:moveTo>
                  <a:pt x="1421" y="0"/>
                </a:moveTo>
                <a:lnTo>
                  <a:pt x="823" y="202"/>
                </a:lnTo>
                <a:lnTo>
                  <a:pt x="0" y="20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700">
              <a:latin typeface="Times New Roman" pitchFamily="18" charset="0"/>
            </a:endParaRPr>
          </a:p>
        </p:txBody>
      </p:sp>
      <p:sp>
        <p:nvSpPr>
          <p:cNvPr id="36885" name="Rectangle 15"/>
          <p:cNvSpPr>
            <a:spLocks noChangeArrowheads="1"/>
          </p:cNvSpPr>
          <p:nvPr/>
        </p:nvSpPr>
        <p:spPr bwMode="auto">
          <a:xfrm>
            <a:off x="1425575" y="3116263"/>
            <a:ext cx="728663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Mammillary body</a:t>
            </a:r>
            <a:endParaRPr lang="en-US" sz="700" b="1"/>
          </a:p>
        </p:txBody>
      </p:sp>
      <p:sp>
        <p:nvSpPr>
          <p:cNvPr id="36886" name="Rectangle 16"/>
          <p:cNvSpPr>
            <a:spLocks noChangeArrowheads="1"/>
          </p:cNvSpPr>
          <p:nvPr/>
        </p:nvSpPr>
        <p:spPr bwMode="auto">
          <a:xfrm>
            <a:off x="2976563" y="3800475"/>
            <a:ext cx="37147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Midbrain</a:t>
            </a:r>
            <a:endParaRPr lang="en-US" sz="700" b="1"/>
          </a:p>
        </p:txBody>
      </p:sp>
      <p:sp>
        <p:nvSpPr>
          <p:cNvPr id="36887" name="Rectangle 17"/>
          <p:cNvSpPr>
            <a:spLocks noChangeArrowheads="1"/>
          </p:cNvSpPr>
          <p:nvPr/>
        </p:nvSpPr>
        <p:spPr bwMode="auto">
          <a:xfrm>
            <a:off x="2976563" y="4052888"/>
            <a:ext cx="21590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Pons</a:t>
            </a:r>
            <a:endParaRPr lang="en-US" sz="700" b="1"/>
          </a:p>
        </p:txBody>
      </p:sp>
      <p:sp>
        <p:nvSpPr>
          <p:cNvPr id="36888" name="Rectangle 18"/>
          <p:cNvSpPr>
            <a:spLocks noChangeArrowheads="1"/>
          </p:cNvSpPr>
          <p:nvPr/>
        </p:nvSpPr>
        <p:spPr bwMode="auto">
          <a:xfrm>
            <a:off x="5654675" y="1028700"/>
            <a:ext cx="61277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Central sulcus</a:t>
            </a:r>
            <a:endParaRPr lang="en-US" sz="700" b="1"/>
          </a:p>
        </p:txBody>
      </p:sp>
      <p:sp>
        <p:nvSpPr>
          <p:cNvPr id="36889" name="Rectangle 19"/>
          <p:cNvSpPr>
            <a:spLocks noChangeArrowheads="1"/>
          </p:cNvSpPr>
          <p:nvPr/>
        </p:nvSpPr>
        <p:spPr bwMode="auto">
          <a:xfrm>
            <a:off x="5895975" y="1320800"/>
            <a:ext cx="53022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Parietal lobe</a:t>
            </a:r>
            <a:endParaRPr lang="en-US" sz="700" b="1"/>
          </a:p>
        </p:txBody>
      </p:sp>
      <p:sp>
        <p:nvSpPr>
          <p:cNvPr id="36890" name="Rectangle 20"/>
          <p:cNvSpPr>
            <a:spLocks noChangeArrowheads="1"/>
          </p:cNvSpPr>
          <p:nvPr/>
        </p:nvSpPr>
        <p:spPr bwMode="auto">
          <a:xfrm>
            <a:off x="6362700" y="1925638"/>
            <a:ext cx="101917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Parieto–occipital sulcus</a:t>
            </a:r>
            <a:endParaRPr lang="en-US" sz="700" b="1"/>
          </a:p>
        </p:txBody>
      </p:sp>
      <p:sp>
        <p:nvSpPr>
          <p:cNvPr id="36891" name="Rectangle 21"/>
          <p:cNvSpPr>
            <a:spLocks noChangeArrowheads="1"/>
          </p:cNvSpPr>
          <p:nvPr/>
        </p:nvSpPr>
        <p:spPr bwMode="auto">
          <a:xfrm>
            <a:off x="6362700" y="2146300"/>
            <a:ext cx="585788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Occipital lobe</a:t>
            </a:r>
            <a:endParaRPr lang="en-US" sz="700" b="1"/>
          </a:p>
        </p:txBody>
      </p:sp>
      <p:sp>
        <p:nvSpPr>
          <p:cNvPr id="36892" name="Rectangle 22"/>
          <p:cNvSpPr>
            <a:spLocks noChangeArrowheads="1"/>
          </p:cNvSpPr>
          <p:nvPr/>
        </p:nvSpPr>
        <p:spPr bwMode="auto">
          <a:xfrm>
            <a:off x="6362700" y="2505075"/>
            <a:ext cx="52387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Pineal gland</a:t>
            </a:r>
            <a:endParaRPr lang="en-US" sz="700" b="1"/>
          </a:p>
        </p:txBody>
      </p:sp>
      <p:sp>
        <p:nvSpPr>
          <p:cNvPr id="36893" name="Freeform 23"/>
          <p:cNvSpPr>
            <a:spLocks/>
          </p:cNvSpPr>
          <p:nvPr/>
        </p:nvSpPr>
        <p:spPr bwMode="auto">
          <a:xfrm>
            <a:off x="4737100" y="2427288"/>
            <a:ext cx="1584325" cy="82550"/>
          </a:xfrm>
          <a:custGeom>
            <a:avLst/>
            <a:gdLst>
              <a:gd name="T0" fmla="*/ 0 w 1185"/>
              <a:gd name="T1" fmla="*/ 156249699 h 62"/>
              <a:gd name="T2" fmla="*/ 413305664 w 1185"/>
              <a:gd name="T3" fmla="*/ 0 h 62"/>
              <a:gd name="T4" fmla="*/ 2147483647 w 1185"/>
              <a:gd name="T5" fmla="*/ 0 h 62"/>
              <a:gd name="T6" fmla="*/ 0 60000 65536"/>
              <a:gd name="T7" fmla="*/ 0 60000 65536"/>
              <a:gd name="T8" fmla="*/ 0 60000 65536"/>
              <a:gd name="T9" fmla="*/ 0 w 1185"/>
              <a:gd name="T10" fmla="*/ 0 h 62"/>
              <a:gd name="T11" fmla="*/ 1185 w 1185"/>
              <a:gd name="T12" fmla="*/ 62 h 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85" h="62">
                <a:moveTo>
                  <a:pt x="0" y="62"/>
                </a:moveTo>
                <a:lnTo>
                  <a:pt x="164" y="0"/>
                </a:lnTo>
                <a:lnTo>
                  <a:pt x="1185" y="0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700">
              <a:latin typeface="Times New Roman" pitchFamily="18" charset="0"/>
            </a:endParaRPr>
          </a:p>
        </p:txBody>
      </p:sp>
      <p:sp>
        <p:nvSpPr>
          <p:cNvPr id="36894" name="Freeform 24"/>
          <p:cNvSpPr>
            <a:spLocks/>
          </p:cNvSpPr>
          <p:nvPr/>
        </p:nvSpPr>
        <p:spPr bwMode="auto">
          <a:xfrm>
            <a:off x="4737100" y="2420938"/>
            <a:ext cx="1593850" cy="84137"/>
          </a:xfrm>
          <a:custGeom>
            <a:avLst/>
            <a:gdLst>
              <a:gd name="T0" fmla="*/ 0 w 1192"/>
              <a:gd name="T1" fmla="*/ 158768267 h 63"/>
              <a:gd name="T2" fmla="*/ 413305555 w 1192"/>
              <a:gd name="T3" fmla="*/ 0 h 63"/>
              <a:gd name="T4" fmla="*/ 2147483647 w 1192"/>
              <a:gd name="T5" fmla="*/ 0 h 63"/>
              <a:gd name="T6" fmla="*/ 0 60000 65536"/>
              <a:gd name="T7" fmla="*/ 0 60000 65536"/>
              <a:gd name="T8" fmla="*/ 0 60000 65536"/>
              <a:gd name="T9" fmla="*/ 0 w 1192"/>
              <a:gd name="T10" fmla="*/ 0 h 63"/>
              <a:gd name="T11" fmla="*/ 1192 w 1192"/>
              <a:gd name="T12" fmla="*/ 63 h 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92" h="63">
                <a:moveTo>
                  <a:pt x="0" y="63"/>
                </a:moveTo>
                <a:lnTo>
                  <a:pt x="164" y="0"/>
                </a:lnTo>
                <a:lnTo>
                  <a:pt x="1192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700">
              <a:latin typeface="Times New Roman" pitchFamily="18" charset="0"/>
            </a:endParaRPr>
          </a:p>
        </p:txBody>
      </p:sp>
      <p:sp>
        <p:nvSpPr>
          <p:cNvPr id="36895" name="Rectangle 25"/>
          <p:cNvSpPr>
            <a:spLocks noChangeArrowheads="1"/>
          </p:cNvSpPr>
          <p:nvPr/>
        </p:nvSpPr>
        <p:spPr bwMode="auto">
          <a:xfrm>
            <a:off x="6362700" y="2368550"/>
            <a:ext cx="398463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Habenula</a:t>
            </a:r>
            <a:endParaRPr lang="en-US" sz="700" b="1"/>
          </a:p>
        </p:txBody>
      </p:sp>
      <p:sp>
        <p:nvSpPr>
          <p:cNvPr id="36896" name="Rectangle 26"/>
          <p:cNvSpPr>
            <a:spLocks noChangeArrowheads="1"/>
          </p:cNvSpPr>
          <p:nvPr/>
        </p:nvSpPr>
        <p:spPr bwMode="auto">
          <a:xfrm>
            <a:off x="6362700" y="2852738"/>
            <a:ext cx="93980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Posterior commissure</a:t>
            </a:r>
            <a:endParaRPr lang="en-US" sz="700" b="1"/>
          </a:p>
        </p:txBody>
      </p:sp>
      <p:sp>
        <p:nvSpPr>
          <p:cNvPr id="36897" name="Rectangle 27"/>
          <p:cNvSpPr>
            <a:spLocks noChangeArrowheads="1"/>
          </p:cNvSpPr>
          <p:nvPr/>
        </p:nvSpPr>
        <p:spPr bwMode="auto">
          <a:xfrm>
            <a:off x="6362700" y="3167063"/>
            <a:ext cx="779463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Cerebral aqueduct</a:t>
            </a:r>
            <a:endParaRPr lang="en-US" sz="700" b="1"/>
          </a:p>
        </p:txBody>
      </p:sp>
      <p:sp>
        <p:nvSpPr>
          <p:cNvPr id="36898" name="Rectangle 28"/>
          <p:cNvSpPr>
            <a:spLocks noChangeArrowheads="1"/>
          </p:cNvSpPr>
          <p:nvPr/>
        </p:nvSpPr>
        <p:spPr bwMode="auto">
          <a:xfrm>
            <a:off x="6362700" y="3425825"/>
            <a:ext cx="67310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Fourth ventricle</a:t>
            </a:r>
            <a:endParaRPr lang="en-US" sz="700" b="1"/>
          </a:p>
        </p:txBody>
      </p:sp>
      <p:sp>
        <p:nvSpPr>
          <p:cNvPr id="36899" name="Rectangle 29"/>
          <p:cNvSpPr>
            <a:spLocks noChangeArrowheads="1"/>
          </p:cNvSpPr>
          <p:nvPr/>
        </p:nvSpPr>
        <p:spPr bwMode="auto">
          <a:xfrm>
            <a:off x="6362700" y="3740150"/>
            <a:ext cx="484188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Cerebellum</a:t>
            </a:r>
            <a:endParaRPr lang="en-US" sz="700" b="1"/>
          </a:p>
        </p:txBody>
      </p:sp>
      <p:sp>
        <p:nvSpPr>
          <p:cNvPr id="36900" name="Rectangle 30"/>
          <p:cNvSpPr>
            <a:spLocks noChangeArrowheads="1"/>
          </p:cNvSpPr>
          <p:nvPr/>
        </p:nvSpPr>
        <p:spPr bwMode="auto">
          <a:xfrm>
            <a:off x="2339975" y="4686300"/>
            <a:ext cx="109538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(a)</a:t>
            </a:r>
            <a:endParaRPr lang="en-US" sz="700" b="1"/>
          </a:p>
        </p:txBody>
      </p:sp>
      <p:sp>
        <p:nvSpPr>
          <p:cNvPr id="36901" name="Rectangle 31"/>
          <p:cNvSpPr>
            <a:spLocks noChangeArrowheads="1"/>
          </p:cNvSpPr>
          <p:nvPr/>
        </p:nvSpPr>
        <p:spPr bwMode="auto">
          <a:xfrm>
            <a:off x="7016750" y="2436813"/>
            <a:ext cx="528638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Epithalamus</a:t>
            </a:r>
            <a:endParaRPr lang="en-US" sz="700" b="1"/>
          </a:p>
        </p:txBody>
      </p:sp>
      <p:sp>
        <p:nvSpPr>
          <p:cNvPr id="36902" name="Freeform 32"/>
          <p:cNvSpPr>
            <a:spLocks/>
          </p:cNvSpPr>
          <p:nvPr/>
        </p:nvSpPr>
        <p:spPr bwMode="auto">
          <a:xfrm>
            <a:off x="1978025" y="2286000"/>
            <a:ext cx="2436813" cy="180975"/>
          </a:xfrm>
          <a:custGeom>
            <a:avLst/>
            <a:gdLst>
              <a:gd name="T0" fmla="*/ 2147483647 w 1824"/>
              <a:gd name="T1" fmla="*/ 342741195 h 136"/>
              <a:gd name="T2" fmla="*/ 2147483647 w 1824"/>
              <a:gd name="T3" fmla="*/ 0 h 136"/>
              <a:gd name="T4" fmla="*/ 0 w 1824"/>
              <a:gd name="T5" fmla="*/ 0 h 136"/>
              <a:gd name="T6" fmla="*/ 0 60000 65536"/>
              <a:gd name="T7" fmla="*/ 0 60000 65536"/>
              <a:gd name="T8" fmla="*/ 0 60000 65536"/>
              <a:gd name="T9" fmla="*/ 0 w 1824"/>
              <a:gd name="T10" fmla="*/ 0 h 136"/>
              <a:gd name="T11" fmla="*/ 1824 w 1824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24" h="136">
                <a:moveTo>
                  <a:pt x="1824" y="136"/>
                </a:moveTo>
                <a:lnTo>
                  <a:pt x="1412" y="0"/>
                </a:lnTo>
                <a:lnTo>
                  <a:pt x="0" y="0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700">
              <a:latin typeface="Times New Roman" pitchFamily="18" charset="0"/>
            </a:endParaRPr>
          </a:p>
        </p:txBody>
      </p:sp>
      <p:sp>
        <p:nvSpPr>
          <p:cNvPr id="36903" name="Freeform 33"/>
          <p:cNvSpPr>
            <a:spLocks/>
          </p:cNvSpPr>
          <p:nvPr/>
        </p:nvSpPr>
        <p:spPr bwMode="auto">
          <a:xfrm>
            <a:off x="2205038" y="2670175"/>
            <a:ext cx="1874837" cy="107950"/>
          </a:xfrm>
          <a:custGeom>
            <a:avLst/>
            <a:gdLst>
              <a:gd name="T0" fmla="*/ 2147483647 w 1403"/>
              <a:gd name="T1" fmla="*/ 0 h 80"/>
              <a:gd name="T2" fmla="*/ 2147483647 w 1403"/>
              <a:gd name="T3" fmla="*/ 201612473 h 80"/>
              <a:gd name="T4" fmla="*/ 0 w 1403"/>
              <a:gd name="T5" fmla="*/ 201612473 h 80"/>
              <a:gd name="T6" fmla="*/ 0 60000 65536"/>
              <a:gd name="T7" fmla="*/ 0 60000 65536"/>
              <a:gd name="T8" fmla="*/ 0 60000 65536"/>
              <a:gd name="T9" fmla="*/ 0 w 1403"/>
              <a:gd name="T10" fmla="*/ 0 h 80"/>
              <a:gd name="T11" fmla="*/ 1403 w 1403"/>
              <a:gd name="T12" fmla="*/ 80 h 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03" h="80">
                <a:moveTo>
                  <a:pt x="1403" y="0"/>
                </a:moveTo>
                <a:lnTo>
                  <a:pt x="984" y="80"/>
                </a:lnTo>
                <a:lnTo>
                  <a:pt x="0" y="80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700">
              <a:latin typeface="Times New Roman" pitchFamily="18" charset="0"/>
            </a:endParaRPr>
          </a:p>
        </p:txBody>
      </p:sp>
      <p:sp>
        <p:nvSpPr>
          <p:cNvPr id="36904" name="Line 34"/>
          <p:cNvSpPr>
            <a:spLocks noChangeShapeType="1"/>
          </p:cNvSpPr>
          <p:nvPr/>
        </p:nvSpPr>
        <p:spPr bwMode="auto">
          <a:xfrm flipH="1">
            <a:off x="2020888" y="2068513"/>
            <a:ext cx="601662" cy="1587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05" name="Freeform 35"/>
          <p:cNvSpPr>
            <a:spLocks/>
          </p:cNvSpPr>
          <p:nvPr/>
        </p:nvSpPr>
        <p:spPr bwMode="auto">
          <a:xfrm>
            <a:off x="2232025" y="1711325"/>
            <a:ext cx="1133475" cy="401638"/>
          </a:xfrm>
          <a:custGeom>
            <a:avLst/>
            <a:gdLst>
              <a:gd name="T0" fmla="*/ 2137092678 w 848"/>
              <a:gd name="T1" fmla="*/ 758568510 h 301"/>
              <a:gd name="T2" fmla="*/ 1854835260 w 848"/>
              <a:gd name="T3" fmla="*/ 0 h 301"/>
              <a:gd name="T4" fmla="*/ 0 w 848"/>
              <a:gd name="T5" fmla="*/ 12601586 h 301"/>
              <a:gd name="T6" fmla="*/ 0 60000 65536"/>
              <a:gd name="T7" fmla="*/ 0 60000 65536"/>
              <a:gd name="T8" fmla="*/ 0 60000 65536"/>
              <a:gd name="T9" fmla="*/ 0 w 848"/>
              <a:gd name="T10" fmla="*/ 0 h 301"/>
              <a:gd name="T11" fmla="*/ 848 w 848"/>
              <a:gd name="T12" fmla="*/ 301 h 3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8" h="301">
                <a:moveTo>
                  <a:pt x="848" y="301"/>
                </a:moveTo>
                <a:lnTo>
                  <a:pt x="736" y="0"/>
                </a:lnTo>
                <a:lnTo>
                  <a:pt x="0" y="5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700">
              <a:latin typeface="Times New Roman" pitchFamily="18" charset="0"/>
            </a:endParaRPr>
          </a:p>
        </p:txBody>
      </p:sp>
      <p:sp>
        <p:nvSpPr>
          <p:cNvPr id="36906" name="Freeform 36"/>
          <p:cNvSpPr>
            <a:spLocks/>
          </p:cNvSpPr>
          <p:nvPr/>
        </p:nvSpPr>
        <p:spPr bwMode="auto">
          <a:xfrm>
            <a:off x="2117725" y="2482850"/>
            <a:ext cx="1779588" cy="114300"/>
          </a:xfrm>
          <a:custGeom>
            <a:avLst/>
            <a:gdLst>
              <a:gd name="T0" fmla="*/ 2147483647 w 1332"/>
              <a:gd name="T1" fmla="*/ 216733460 h 86"/>
              <a:gd name="T2" fmla="*/ 2147483647 w 1332"/>
              <a:gd name="T3" fmla="*/ 0 h 86"/>
              <a:gd name="T4" fmla="*/ 0 w 1332"/>
              <a:gd name="T5" fmla="*/ 0 h 86"/>
              <a:gd name="T6" fmla="*/ 0 60000 65536"/>
              <a:gd name="T7" fmla="*/ 0 60000 65536"/>
              <a:gd name="T8" fmla="*/ 0 60000 65536"/>
              <a:gd name="T9" fmla="*/ 0 w 1332"/>
              <a:gd name="T10" fmla="*/ 0 h 86"/>
              <a:gd name="T11" fmla="*/ 1332 w 1332"/>
              <a:gd name="T12" fmla="*/ 86 h 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2" h="86">
                <a:moveTo>
                  <a:pt x="1332" y="86"/>
                </a:moveTo>
                <a:lnTo>
                  <a:pt x="1068" y="0"/>
                </a:lnTo>
                <a:lnTo>
                  <a:pt x="0" y="0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700">
              <a:latin typeface="Times New Roman" pitchFamily="18" charset="0"/>
            </a:endParaRPr>
          </a:p>
        </p:txBody>
      </p:sp>
      <p:sp>
        <p:nvSpPr>
          <p:cNvPr id="36907" name="Freeform 37"/>
          <p:cNvSpPr>
            <a:spLocks/>
          </p:cNvSpPr>
          <p:nvPr/>
        </p:nvSpPr>
        <p:spPr bwMode="auto">
          <a:xfrm>
            <a:off x="2455863" y="2843213"/>
            <a:ext cx="1466850" cy="134937"/>
          </a:xfrm>
          <a:custGeom>
            <a:avLst/>
            <a:gdLst>
              <a:gd name="T0" fmla="*/ 2147483647 w 1098"/>
              <a:gd name="T1" fmla="*/ 0 h 101"/>
              <a:gd name="T2" fmla="*/ 1890117141 w 1098"/>
              <a:gd name="T3" fmla="*/ 254534216 h 101"/>
              <a:gd name="T4" fmla="*/ 0 w 1098"/>
              <a:gd name="T5" fmla="*/ 254534216 h 101"/>
              <a:gd name="T6" fmla="*/ 0 60000 65536"/>
              <a:gd name="T7" fmla="*/ 0 60000 65536"/>
              <a:gd name="T8" fmla="*/ 0 60000 65536"/>
              <a:gd name="T9" fmla="*/ 0 w 1098"/>
              <a:gd name="T10" fmla="*/ 0 h 101"/>
              <a:gd name="T11" fmla="*/ 1098 w 1098"/>
              <a:gd name="T12" fmla="*/ 101 h 1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98" h="101">
                <a:moveTo>
                  <a:pt x="1098" y="0"/>
                </a:moveTo>
                <a:lnTo>
                  <a:pt x="750" y="101"/>
                </a:lnTo>
                <a:lnTo>
                  <a:pt x="0" y="101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700">
              <a:latin typeface="Times New Roman" pitchFamily="18" charset="0"/>
            </a:endParaRPr>
          </a:p>
        </p:txBody>
      </p:sp>
      <p:sp>
        <p:nvSpPr>
          <p:cNvPr id="36908" name="Freeform 38"/>
          <p:cNvSpPr>
            <a:spLocks/>
          </p:cNvSpPr>
          <p:nvPr/>
        </p:nvSpPr>
        <p:spPr bwMode="auto">
          <a:xfrm>
            <a:off x="2122488" y="3181350"/>
            <a:ext cx="1652587" cy="201613"/>
          </a:xfrm>
          <a:custGeom>
            <a:avLst/>
            <a:gdLst>
              <a:gd name="T0" fmla="*/ 2147483647 w 1237"/>
              <a:gd name="T1" fmla="*/ 0 h 151"/>
              <a:gd name="T2" fmla="*/ 2147483647 w 1237"/>
              <a:gd name="T3" fmla="*/ 380545127 h 151"/>
              <a:gd name="T4" fmla="*/ 0 w 1237"/>
              <a:gd name="T5" fmla="*/ 380545127 h 151"/>
              <a:gd name="T6" fmla="*/ 0 60000 65536"/>
              <a:gd name="T7" fmla="*/ 0 60000 65536"/>
              <a:gd name="T8" fmla="*/ 0 60000 65536"/>
              <a:gd name="T9" fmla="*/ 0 w 1237"/>
              <a:gd name="T10" fmla="*/ 0 h 151"/>
              <a:gd name="T11" fmla="*/ 1237 w 1237"/>
              <a:gd name="T12" fmla="*/ 151 h 1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37" h="151">
                <a:moveTo>
                  <a:pt x="1237" y="0"/>
                </a:moveTo>
                <a:lnTo>
                  <a:pt x="908" y="151"/>
                </a:lnTo>
                <a:lnTo>
                  <a:pt x="0" y="151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700">
              <a:latin typeface="Times New Roman" pitchFamily="18" charset="0"/>
            </a:endParaRPr>
          </a:p>
        </p:txBody>
      </p:sp>
      <p:sp>
        <p:nvSpPr>
          <p:cNvPr id="36909" name="Freeform 39"/>
          <p:cNvSpPr>
            <a:spLocks/>
          </p:cNvSpPr>
          <p:nvPr/>
        </p:nvSpPr>
        <p:spPr bwMode="auto">
          <a:xfrm>
            <a:off x="4857750" y="3309938"/>
            <a:ext cx="1425575" cy="180975"/>
          </a:xfrm>
          <a:custGeom>
            <a:avLst/>
            <a:gdLst>
              <a:gd name="T0" fmla="*/ 0 w 1067"/>
              <a:gd name="T1" fmla="*/ 0 h 136"/>
              <a:gd name="T2" fmla="*/ 516632940 w 1067"/>
              <a:gd name="T3" fmla="*/ 342741195 h 136"/>
              <a:gd name="T4" fmla="*/ 2147483647 w 1067"/>
              <a:gd name="T5" fmla="*/ 342741195 h 136"/>
              <a:gd name="T6" fmla="*/ 0 60000 65536"/>
              <a:gd name="T7" fmla="*/ 0 60000 65536"/>
              <a:gd name="T8" fmla="*/ 0 60000 65536"/>
              <a:gd name="T9" fmla="*/ 0 w 1067"/>
              <a:gd name="T10" fmla="*/ 0 h 136"/>
              <a:gd name="T11" fmla="*/ 1067 w 1067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7" h="136">
                <a:moveTo>
                  <a:pt x="0" y="0"/>
                </a:moveTo>
                <a:lnTo>
                  <a:pt x="205" y="136"/>
                </a:lnTo>
                <a:lnTo>
                  <a:pt x="1067" y="136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700">
              <a:latin typeface="Times New Roman" pitchFamily="18" charset="0"/>
            </a:endParaRPr>
          </a:p>
        </p:txBody>
      </p:sp>
      <p:sp>
        <p:nvSpPr>
          <p:cNvPr id="36910" name="Line 40"/>
          <p:cNvSpPr>
            <a:spLocks noChangeShapeType="1"/>
          </p:cNvSpPr>
          <p:nvPr/>
        </p:nvSpPr>
        <p:spPr bwMode="auto">
          <a:xfrm>
            <a:off x="5741988" y="3800475"/>
            <a:ext cx="557212" cy="1588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11" name="Freeform 41"/>
          <p:cNvSpPr>
            <a:spLocks/>
          </p:cNvSpPr>
          <p:nvPr/>
        </p:nvSpPr>
        <p:spPr bwMode="auto">
          <a:xfrm>
            <a:off x="4775200" y="3057525"/>
            <a:ext cx="1530350" cy="176213"/>
          </a:xfrm>
          <a:custGeom>
            <a:avLst/>
            <a:gdLst>
              <a:gd name="T0" fmla="*/ 0 w 1145"/>
              <a:gd name="T1" fmla="*/ 0 h 131"/>
              <a:gd name="T2" fmla="*/ 723285726 w 1145"/>
              <a:gd name="T3" fmla="*/ 330142002 h 131"/>
              <a:gd name="T4" fmla="*/ 2147483647 w 1145"/>
              <a:gd name="T5" fmla="*/ 330142002 h 131"/>
              <a:gd name="T6" fmla="*/ 0 60000 65536"/>
              <a:gd name="T7" fmla="*/ 0 60000 65536"/>
              <a:gd name="T8" fmla="*/ 0 60000 65536"/>
              <a:gd name="T9" fmla="*/ 0 w 1145"/>
              <a:gd name="T10" fmla="*/ 0 h 131"/>
              <a:gd name="T11" fmla="*/ 1145 w 1145"/>
              <a:gd name="T12" fmla="*/ 131 h 1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45" h="131">
                <a:moveTo>
                  <a:pt x="0" y="0"/>
                </a:moveTo>
                <a:lnTo>
                  <a:pt x="287" y="131"/>
                </a:lnTo>
                <a:lnTo>
                  <a:pt x="1145" y="131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700">
              <a:latin typeface="Times New Roman" pitchFamily="18" charset="0"/>
            </a:endParaRPr>
          </a:p>
        </p:txBody>
      </p:sp>
      <p:sp>
        <p:nvSpPr>
          <p:cNvPr id="36912" name="Freeform 42"/>
          <p:cNvSpPr>
            <a:spLocks/>
          </p:cNvSpPr>
          <p:nvPr/>
        </p:nvSpPr>
        <p:spPr bwMode="auto">
          <a:xfrm>
            <a:off x="4591050" y="2640013"/>
            <a:ext cx="1739900" cy="276225"/>
          </a:xfrm>
          <a:custGeom>
            <a:avLst/>
            <a:gdLst>
              <a:gd name="T0" fmla="*/ 0 w 1302"/>
              <a:gd name="T1" fmla="*/ 0 h 207"/>
              <a:gd name="T2" fmla="*/ 1129029973 w 1302"/>
              <a:gd name="T3" fmla="*/ 521670801 h 207"/>
              <a:gd name="T4" fmla="*/ 2147483647 w 1302"/>
              <a:gd name="T5" fmla="*/ 521670801 h 207"/>
              <a:gd name="T6" fmla="*/ 0 60000 65536"/>
              <a:gd name="T7" fmla="*/ 0 60000 65536"/>
              <a:gd name="T8" fmla="*/ 0 60000 65536"/>
              <a:gd name="T9" fmla="*/ 0 w 1302"/>
              <a:gd name="T10" fmla="*/ 0 h 207"/>
              <a:gd name="T11" fmla="*/ 1302 w 1302"/>
              <a:gd name="T12" fmla="*/ 207 h 20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02" h="207">
                <a:moveTo>
                  <a:pt x="0" y="0"/>
                </a:moveTo>
                <a:lnTo>
                  <a:pt x="448" y="207"/>
                </a:lnTo>
                <a:lnTo>
                  <a:pt x="1302" y="207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700">
              <a:latin typeface="Times New Roman" pitchFamily="18" charset="0"/>
            </a:endParaRPr>
          </a:p>
        </p:txBody>
      </p:sp>
      <p:sp>
        <p:nvSpPr>
          <p:cNvPr id="36913" name="Freeform 43"/>
          <p:cNvSpPr>
            <a:spLocks/>
          </p:cNvSpPr>
          <p:nvPr/>
        </p:nvSpPr>
        <p:spPr bwMode="auto">
          <a:xfrm>
            <a:off x="4819650" y="2566988"/>
            <a:ext cx="1501775" cy="63500"/>
          </a:xfrm>
          <a:custGeom>
            <a:avLst/>
            <a:gdLst>
              <a:gd name="T0" fmla="*/ 0 w 1123"/>
              <a:gd name="T1" fmla="*/ 120967511 h 48"/>
              <a:gd name="T2" fmla="*/ 257055997 w 1123"/>
              <a:gd name="T3" fmla="*/ 0 h 48"/>
              <a:gd name="T4" fmla="*/ 2147483647 w 1123"/>
              <a:gd name="T5" fmla="*/ 0 h 48"/>
              <a:gd name="T6" fmla="*/ 0 60000 65536"/>
              <a:gd name="T7" fmla="*/ 0 60000 65536"/>
              <a:gd name="T8" fmla="*/ 0 60000 65536"/>
              <a:gd name="T9" fmla="*/ 0 w 1123"/>
              <a:gd name="T10" fmla="*/ 0 h 48"/>
              <a:gd name="T11" fmla="*/ 1123 w 1123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3" h="48">
                <a:moveTo>
                  <a:pt x="0" y="48"/>
                </a:moveTo>
                <a:lnTo>
                  <a:pt x="102" y="0"/>
                </a:lnTo>
                <a:lnTo>
                  <a:pt x="1123" y="0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700">
              <a:latin typeface="Times New Roman" pitchFamily="18" charset="0"/>
            </a:endParaRPr>
          </a:p>
        </p:txBody>
      </p:sp>
      <p:sp>
        <p:nvSpPr>
          <p:cNvPr id="36914" name="Line 44"/>
          <p:cNvSpPr>
            <a:spLocks noChangeShapeType="1"/>
          </p:cNvSpPr>
          <p:nvPr/>
        </p:nvSpPr>
        <p:spPr bwMode="auto">
          <a:xfrm>
            <a:off x="5915025" y="2206625"/>
            <a:ext cx="412750" cy="0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15" name="Line 45"/>
          <p:cNvSpPr>
            <a:spLocks noChangeShapeType="1"/>
          </p:cNvSpPr>
          <p:nvPr/>
        </p:nvSpPr>
        <p:spPr bwMode="auto">
          <a:xfrm>
            <a:off x="5718175" y="1990725"/>
            <a:ext cx="604838" cy="1588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16" name="Line 46"/>
          <p:cNvSpPr>
            <a:spLocks noChangeShapeType="1"/>
          </p:cNvSpPr>
          <p:nvPr/>
        </p:nvSpPr>
        <p:spPr bwMode="auto">
          <a:xfrm>
            <a:off x="5291138" y="1382713"/>
            <a:ext cx="558800" cy="1587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17" name="Line 47"/>
          <p:cNvSpPr>
            <a:spLocks noChangeShapeType="1"/>
          </p:cNvSpPr>
          <p:nvPr/>
        </p:nvSpPr>
        <p:spPr bwMode="auto">
          <a:xfrm>
            <a:off x="4651375" y="1090613"/>
            <a:ext cx="968375" cy="1587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18" name="Line 48"/>
          <p:cNvSpPr>
            <a:spLocks noChangeShapeType="1"/>
          </p:cNvSpPr>
          <p:nvPr/>
        </p:nvSpPr>
        <p:spPr bwMode="auto">
          <a:xfrm flipH="1">
            <a:off x="3502025" y="2959100"/>
            <a:ext cx="1050925" cy="909638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19" name="Line 49"/>
          <p:cNvSpPr>
            <a:spLocks noChangeShapeType="1"/>
          </p:cNvSpPr>
          <p:nvPr/>
        </p:nvSpPr>
        <p:spPr bwMode="auto">
          <a:xfrm flipH="1">
            <a:off x="3348038" y="3638550"/>
            <a:ext cx="1017587" cy="485775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20" name="Line 50"/>
          <p:cNvSpPr>
            <a:spLocks noChangeShapeType="1"/>
          </p:cNvSpPr>
          <p:nvPr/>
        </p:nvSpPr>
        <p:spPr bwMode="auto">
          <a:xfrm flipH="1">
            <a:off x="3471863" y="4081463"/>
            <a:ext cx="1130300" cy="298450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21" name="Freeform 51"/>
          <p:cNvSpPr>
            <a:spLocks/>
          </p:cNvSpPr>
          <p:nvPr/>
        </p:nvSpPr>
        <p:spPr bwMode="auto">
          <a:xfrm>
            <a:off x="1933575" y="2276475"/>
            <a:ext cx="2481263" cy="182563"/>
          </a:xfrm>
          <a:custGeom>
            <a:avLst/>
            <a:gdLst>
              <a:gd name="T0" fmla="*/ 2147483647 w 1857"/>
              <a:gd name="T1" fmla="*/ 342741195 h 136"/>
              <a:gd name="T2" fmla="*/ 2147483647 w 1857"/>
              <a:gd name="T3" fmla="*/ 0 h 136"/>
              <a:gd name="T4" fmla="*/ 0 w 1857"/>
              <a:gd name="T5" fmla="*/ 0 h 136"/>
              <a:gd name="T6" fmla="*/ 0 60000 65536"/>
              <a:gd name="T7" fmla="*/ 0 60000 65536"/>
              <a:gd name="T8" fmla="*/ 0 60000 65536"/>
              <a:gd name="T9" fmla="*/ 0 w 1857"/>
              <a:gd name="T10" fmla="*/ 0 h 136"/>
              <a:gd name="T11" fmla="*/ 1857 w 1857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57" h="136">
                <a:moveTo>
                  <a:pt x="1857" y="136"/>
                </a:moveTo>
                <a:lnTo>
                  <a:pt x="1445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700">
              <a:latin typeface="Times New Roman" pitchFamily="18" charset="0"/>
            </a:endParaRPr>
          </a:p>
        </p:txBody>
      </p:sp>
      <p:sp>
        <p:nvSpPr>
          <p:cNvPr id="36922" name="Freeform 52"/>
          <p:cNvSpPr>
            <a:spLocks/>
          </p:cNvSpPr>
          <p:nvPr/>
        </p:nvSpPr>
        <p:spPr bwMode="auto">
          <a:xfrm>
            <a:off x="2122488" y="2663825"/>
            <a:ext cx="1957387" cy="104775"/>
          </a:xfrm>
          <a:custGeom>
            <a:avLst/>
            <a:gdLst>
              <a:gd name="T0" fmla="*/ 2147483647 w 1465"/>
              <a:gd name="T1" fmla="*/ 0 h 78"/>
              <a:gd name="T2" fmla="*/ 2147483647 w 1465"/>
              <a:gd name="T3" fmla="*/ 196572160 h 78"/>
              <a:gd name="T4" fmla="*/ 0 w 1465"/>
              <a:gd name="T5" fmla="*/ 196572160 h 78"/>
              <a:gd name="T6" fmla="*/ 0 60000 65536"/>
              <a:gd name="T7" fmla="*/ 0 60000 65536"/>
              <a:gd name="T8" fmla="*/ 0 60000 65536"/>
              <a:gd name="T9" fmla="*/ 0 w 1465"/>
              <a:gd name="T10" fmla="*/ 0 h 78"/>
              <a:gd name="T11" fmla="*/ 1465 w 1465"/>
              <a:gd name="T12" fmla="*/ 78 h 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5" h="78">
                <a:moveTo>
                  <a:pt x="1465" y="0"/>
                </a:moveTo>
                <a:lnTo>
                  <a:pt x="1046" y="78"/>
                </a:lnTo>
                <a:lnTo>
                  <a:pt x="0" y="7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700">
              <a:latin typeface="Times New Roman" pitchFamily="18" charset="0"/>
            </a:endParaRPr>
          </a:p>
        </p:txBody>
      </p:sp>
      <p:sp>
        <p:nvSpPr>
          <p:cNvPr id="36923" name="Line 53"/>
          <p:cNvSpPr>
            <a:spLocks noChangeShapeType="1"/>
          </p:cNvSpPr>
          <p:nvPr/>
        </p:nvSpPr>
        <p:spPr bwMode="auto">
          <a:xfrm flipH="1">
            <a:off x="2020888" y="2062163"/>
            <a:ext cx="601662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24" name="Freeform 54"/>
          <p:cNvSpPr>
            <a:spLocks/>
          </p:cNvSpPr>
          <p:nvPr/>
        </p:nvSpPr>
        <p:spPr bwMode="auto">
          <a:xfrm>
            <a:off x="2232025" y="1708150"/>
            <a:ext cx="1133475" cy="396875"/>
          </a:xfrm>
          <a:custGeom>
            <a:avLst/>
            <a:gdLst>
              <a:gd name="T0" fmla="*/ 2137092678 w 848"/>
              <a:gd name="T1" fmla="*/ 745966141 h 296"/>
              <a:gd name="T2" fmla="*/ 1859875571 w 848"/>
              <a:gd name="T3" fmla="*/ 0 h 296"/>
              <a:gd name="T4" fmla="*/ 0 w 848"/>
              <a:gd name="T5" fmla="*/ 0 h 296"/>
              <a:gd name="T6" fmla="*/ 0 60000 65536"/>
              <a:gd name="T7" fmla="*/ 0 60000 65536"/>
              <a:gd name="T8" fmla="*/ 0 60000 65536"/>
              <a:gd name="T9" fmla="*/ 0 w 848"/>
              <a:gd name="T10" fmla="*/ 0 h 296"/>
              <a:gd name="T11" fmla="*/ 848 w 848"/>
              <a:gd name="T12" fmla="*/ 296 h 2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8" h="296">
                <a:moveTo>
                  <a:pt x="848" y="296"/>
                </a:moveTo>
                <a:lnTo>
                  <a:pt x="738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700">
              <a:latin typeface="Times New Roman" pitchFamily="18" charset="0"/>
            </a:endParaRPr>
          </a:p>
        </p:txBody>
      </p:sp>
      <p:sp>
        <p:nvSpPr>
          <p:cNvPr id="36925" name="Line 55"/>
          <p:cNvSpPr>
            <a:spLocks noChangeShapeType="1"/>
          </p:cNvSpPr>
          <p:nvPr/>
        </p:nvSpPr>
        <p:spPr bwMode="auto">
          <a:xfrm flipH="1" flipV="1">
            <a:off x="3436938" y="1458913"/>
            <a:ext cx="111125" cy="233362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26" name="Freeform 56"/>
          <p:cNvSpPr>
            <a:spLocks/>
          </p:cNvSpPr>
          <p:nvPr/>
        </p:nvSpPr>
        <p:spPr bwMode="auto">
          <a:xfrm>
            <a:off x="1854200" y="2474913"/>
            <a:ext cx="2043113" cy="115887"/>
          </a:xfrm>
          <a:custGeom>
            <a:avLst/>
            <a:gdLst>
              <a:gd name="T0" fmla="*/ 2147483647 w 1529"/>
              <a:gd name="T1" fmla="*/ 219252029 h 87"/>
              <a:gd name="T2" fmla="*/ 2147483647 w 1529"/>
              <a:gd name="T3" fmla="*/ 0 h 87"/>
              <a:gd name="T4" fmla="*/ 0 w 1529"/>
              <a:gd name="T5" fmla="*/ 0 h 87"/>
              <a:gd name="T6" fmla="*/ 0 60000 65536"/>
              <a:gd name="T7" fmla="*/ 0 60000 65536"/>
              <a:gd name="T8" fmla="*/ 0 60000 65536"/>
              <a:gd name="T9" fmla="*/ 0 w 1529"/>
              <a:gd name="T10" fmla="*/ 0 h 87"/>
              <a:gd name="T11" fmla="*/ 1529 w 1529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9" h="87">
                <a:moveTo>
                  <a:pt x="1529" y="87"/>
                </a:moveTo>
                <a:lnTo>
                  <a:pt x="1265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700">
              <a:latin typeface="Times New Roman" pitchFamily="18" charset="0"/>
            </a:endParaRPr>
          </a:p>
        </p:txBody>
      </p:sp>
      <p:sp>
        <p:nvSpPr>
          <p:cNvPr id="36927" name="Freeform 57"/>
          <p:cNvSpPr>
            <a:spLocks/>
          </p:cNvSpPr>
          <p:nvPr/>
        </p:nvSpPr>
        <p:spPr bwMode="auto">
          <a:xfrm>
            <a:off x="2070100" y="2836863"/>
            <a:ext cx="1852613" cy="134937"/>
          </a:xfrm>
          <a:custGeom>
            <a:avLst/>
            <a:gdLst>
              <a:gd name="T0" fmla="*/ 2147483647 w 1387"/>
              <a:gd name="T1" fmla="*/ 0 h 101"/>
              <a:gd name="T2" fmla="*/ 2147483647 w 1387"/>
              <a:gd name="T3" fmla="*/ 254537391 h 101"/>
              <a:gd name="T4" fmla="*/ 0 w 1387"/>
              <a:gd name="T5" fmla="*/ 254537391 h 101"/>
              <a:gd name="T6" fmla="*/ 0 60000 65536"/>
              <a:gd name="T7" fmla="*/ 0 60000 65536"/>
              <a:gd name="T8" fmla="*/ 0 60000 65536"/>
              <a:gd name="T9" fmla="*/ 0 w 1387"/>
              <a:gd name="T10" fmla="*/ 0 h 101"/>
              <a:gd name="T11" fmla="*/ 1387 w 1387"/>
              <a:gd name="T12" fmla="*/ 101 h 1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87" h="101">
                <a:moveTo>
                  <a:pt x="1387" y="0"/>
                </a:moveTo>
                <a:lnTo>
                  <a:pt x="1039" y="101"/>
                </a:lnTo>
                <a:lnTo>
                  <a:pt x="0" y="10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700">
              <a:latin typeface="Times New Roman" pitchFamily="18" charset="0"/>
            </a:endParaRPr>
          </a:p>
        </p:txBody>
      </p:sp>
      <p:sp>
        <p:nvSpPr>
          <p:cNvPr id="36928" name="Freeform 58"/>
          <p:cNvSpPr>
            <a:spLocks/>
          </p:cNvSpPr>
          <p:nvPr/>
        </p:nvSpPr>
        <p:spPr bwMode="auto">
          <a:xfrm>
            <a:off x="2114550" y="3171825"/>
            <a:ext cx="1660525" cy="206375"/>
          </a:xfrm>
          <a:custGeom>
            <a:avLst/>
            <a:gdLst>
              <a:gd name="T0" fmla="*/ 2147483647 w 1242"/>
              <a:gd name="T1" fmla="*/ 0 h 154"/>
              <a:gd name="T2" fmla="*/ 2147483647 w 1242"/>
              <a:gd name="T3" fmla="*/ 388104008 h 154"/>
              <a:gd name="T4" fmla="*/ 0 w 1242"/>
              <a:gd name="T5" fmla="*/ 388104008 h 154"/>
              <a:gd name="T6" fmla="*/ 0 60000 65536"/>
              <a:gd name="T7" fmla="*/ 0 60000 65536"/>
              <a:gd name="T8" fmla="*/ 0 60000 65536"/>
              <a:gd name="T9" fmla="*/ 0 w 1242"/>
              <a:gd name="T10" fmla="*/ 0 h 154"/>
              <a:gd name="T11" fmla="*/ 1242 w 1242"/>
              <a:gd name="T12" fmla="*/ 154 h 1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2" h="154">
                <a:moveTo>
                  <a:pt x="1242" y="0"/>
                </a:moveTo>
                <a:lnTo>
                  <a:pt x="913" y="154"/>
                </a:lnTo>
                <a:lnTo>
                  <a:pt x="0" y="154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700">
              <a:latin typeface="Times New Roman" pitchFamily="18" charset="0"/>
            </a:endParaRPr>
          </a:p>
        </p:txBody>
      </p:sp>
      <p:sp>
        <p:nvSpPr>
          <p:cNvPr id="36929" name="Freeform 59"/>
          <p:cNvSpPr>
            <a:spLocks/>
          </p:cNvSpPr>
          <p:nvPr/>
        </p:nvSpPr>
        <p:spPr bwMode="auto">
          <a:xfrm>
            <a:off x="2122488" y="3432175"/>
            <a:ext cx="1431925" cy="153988"/>
          </a:xfrm>
          <a:custGeom>
            <a:avLst/>
            <a:gdLst>
              <a:gd name="T0" fmla="*/ 2147483647 w 1072"/>
              <a:gd name="T1" fmla="*/ 0 h 115"/>
              <a:gd name="T2" fmla="*/ 2147483647 w 1072"/>
              <a:gd name="T3" fmla="*/ 289819579 h 115"/>
              <a:gd name="T4" fmla="*/ 0 w 1072"/>
              <a:gd name="T5" fmla="*/ 289819579 h 115"/>
              <a:gd name="T6" fmla="*/ 0 60000 65536"/>
              <a:gd name="T7" fmla="*/ 0 60000 65536"/>
              <a:gd name="T8" fmla="*/ 0 60000 65536"/>
              <a:gd name="T9" fmla="*/ 0 w 1072"/>
              <a:gd name="T10" fmla="*/ 0 h 115"/>
              <a:gd name="T11" fmla="*/ 1072 w 1072"/>
              <a:gd name="T12" fmla="*/ 115 h 1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72" h="115">
                <a:moveTo>
                  <a:pt x="1072" y="0"/>
                </a:moveTo>
                <a:lnTo>
                  <a:pt x="908" y="115"/>
                </a:lnTo>
                <a:lnTo>
                  <a:pt x="0" y="115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700">
              <a:latin typeface="Times New Roman" pitchFamily="18" charset="0"/>
            </a:endParaRPr>
          </a:p>
        </p:txBody>
      </p:sp>
      <p:sp>
        <p:nvSpPr>
          <p:cNvPr id="36930" name="Freeform 60"/>
          <p:cNvSpPr>
            <a:spLocks/>
          </p:cNvSpPr>
          <p:nvPr/>
        </p:nvSpPr>
        <p:spPr bwMode="auto">
          <a:xfrm>
            <a:off x="2114550" y="3427413"/>
            <a:ext cx="1439863" cy="152400"/>
          </a:xfrm>
          <a:custGeom>
            <a:avLst/>
            <a:gdLst>
              <a:gd name="T0" fmla="*/ 2147483647 w 1077"/>
              <a:gd name="T1" fmla="*/ 0 h 115"/>
              <a:gd name="T2" fmla="*/ 2147483647 w 1077"/>
              <a:gd name="T3" fmla="*/ 289819579 h 115"/>
              <a:gd name="T4" fmla="*/ 0 w 1077"/>
              <a:gd name="T5" fmla="*/ 289819579 h 115"/>
              <a:gd name="T6" fmla="*/ 0 60000 65536"/>
              <a:gd name="T7" fmla="*/ 0 60000 65536"/>
              <a:gd name="T8" fmla="*/ 0 60000 65536"/>
              <a:gd name="T9" fmla="*/ 0 w 1077"/>
              <a:gd name="T10" fmla="*/ 0 h 115"/>
              <a:gd name="T11" fmla="*/ 1077 w 1077"/>
              <a:gd name="T12" fmla="*/ 115 h 1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77" h="115">
                <a:moveTo>
                  <a:pt x="1077" y="0"/>
                </a:moveTo>
                <a:lnTo>
                  <a:pt x="913" y="115"/>
                </a:lnTo>
                <a:lnTo>
                  <a:pt x="0" y="115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700">
              <a:latin typeface="Times New Roman" pitchFamily="18" charset="0"/>
            </a:endParaRPr>
          </a:p>
        </p:txBody>
      </p:sp>
      <p:sp>
        <p:nvSpPr>
          <p:cNvPr id="36931" name="Freeform 61"/>
          <p:cNvSpPr>
            <a:spLocks/>
          </p:cNvSpPr>
          <p:nvPr/>
        </p:nvSpPr>
        <p:spPr bwMode="auto">
          <a:xfrm>
            <a:off x="4857750" y="3303588"/>
            <a:ext cx="1474788" cy="177800"/>
          </a:xfrm>
          <a:custGeom>
            <a:avLst/>
            <a:gdLst>
              <a:gd name="T0" fmla="*/ 0 w 1104"/>
              <a:gd name="T1" fmla="*/ 0 h 133"/>
              <a:gd name="T2" fmla="*/ 516631207 w 1104"/>
              <a:gd name="T3" fmla="*/ 335182314 h 133"/>
              <a:gd name="T4" fmla="*/ 2147483647 w 1104"/>
              <a:gd name="T5" fmla="*/ 335182314 h 133"/>
              <a:gd name="T6" fmla="*/ 0 60000 65536"/>
              <a:gd name="T7" fmla="*/ 0 60000 65536"/>
              <a:gd name="T8" fmla="*/ 0 60000 65536"/>
              <a:gd name="T9" fmla="*/ 0 w 1104"/>
              <a:gd name="T10" fmla="*/ 0 h 133"/>
              <a:gd name="T11" fmla="*/ 1104 w 1104"/>
              <a:gd name="T12" fmla="*/ 133 h 1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4" h="133">
                <a:moveTo>
                  <a:pt x="0" y="0"/>
                </a:moveTo>
                <a:lnTo>
                  <a:pt x="205" y="133"/>
                </a:lnTo>
                <a:lnTo>
                  <a:pt x="1104" y="13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700">
              <a:latin typeface="Times New Roman" pitchFamily="18" charset="0"/>
            </a:endParaRPr>
          </a:p>
        </p:txBody>
      </p:sp>
      <p:sp>
        <p:nvSpPr>
          <p:cNvPr id="36932" name="Line 62"/>
          <p:cNvSpPr>
            <a:spLocks noChangeShapeType="1"/>
          </p:cNvSpPr>
          <p:nvPr/>
        </p:nvSpPr>
        <p:spPr bwMode="auto">
          <a:xfrm>
            <a:off x="5741988" y="3795713"/>
            <a:ext cx="557212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33" name="Freeform 63"/>
          <p:cNvSpPr>
            <a:spLocks/>
          </p:cNvSpPr>
          <p:nvPr/>
        </p:nvSpPr>
        <p:spPr bwMode="auto">
          <a:xfrm>
            <a:off x="4775200" y="3049588"/>
            <a:ext cx="1560513" cy="174625"/>
          </a:xfrm>
          <a:custGeom>
            <a:avLst/>
            <a:gdLst>
              <a:gd name="T0" fmla="*/ 0 w 1168"/>
              <a:gd name="T1" fmla="*/ 0 h 131"/>
              <a:gd name="T2" fmla="*/ 723285534 w 1168"/>
              <a:gd name="T3" fmla="*/ 330138827 h 131"/>
              <a:gd name="T4" fmla="*/ 2147483647 w 1168"/>
              <a:gd name="T5" fmla="*/ 330138827 h 131"/>
              <a:gd name="T6" fmla="*/ 0 60000 65536"/>
              <a:gd name="T7" fmla="*/ 0 60000 65536"/>
              <a:gd name="T8" fmla="*/ 0 60000 65536"/>
              <a:gd name="T9" fmla="*/ 0 w 1168"/>
              <a:gd name="T10" fmla="*/ 0 h 131"/>
              <a:gd name="T11" fmla="*/ 1168 w 1168"/>
              <a:gd name="T12" fmla="*/ 131 h 1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68" h="131">
                <a:moveTo>
                  <a:pt x="0" y="0"/>
                </a:moveTo>
                <a:lnTo>
                  <a:pt x="287" y="131"/>
                </a:lnTo>
                <a:lnTo>
                  <a:pt x="1168" y="13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700">
              <a:latin typeface="Times New Roman" pitchFamily="18" charset="0"/>
            </a:endParaRPr>
          </a:p>
        </p:txBody>
      </p:sp>
      <p:sp>
        <p:nvSpPr>
          <p:cNvPr id="36934" name="Freeform 64"/>
          <p:cNvSpPr>
            <a:spLocks/>
          </p:cNvSpPr>
          <p:nvPr/>
        </p:nvSpPr>
        <p:spPr bwMode="auto">
          <a:xfrm>
            <a:off x="4819650" y="2560638"/>
            <a:ext cx="1511300" cy="60325"/>
          </a:xfrm>
          <a:custGeom>
            <a:avLst/>
            <a:gdLst>
              <a:gd name="T0" fmla="*/ 0 w 1130"/>
              <a:gd name="T1" fmla="*/ 115927199 h 46"/>
              <a:gd name="T2" fmla="*/ 257055926 w 1130"/>
              <a:gd name="T3" fmla="*/ 0 h 46"/>
              <a:gd name="T4" fmla="*/ 2147483647 w 1130"/>
              <a:gd name="T5" fmla="*/ 0 h 46"/>
              <a:gd name="T6" fmla="*/ 0 60000 65536"/>
              <a:gd name="T7" fmla="*/ 0 60000 65536"/>
              <a:gd name="T8" fmla="*/ 0 60000 65536"/>
              <a:gd name="T9" fmla="*/ 0 w 1130"/>
              <a:gd name="T10" fmla="*/ 0 h 46"/>
              <a:gd name="T11" fmla="*/ 1130 w 1130"/>
              <a:gd name="T12" fmla="*/ 46 h 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30" h="46">
                <a:moveTo>
                  <a:pt x="0" y="46"/>
                </a:moveTo>
                <a:lnTo>
                  <a:pt x="102" y="0"/>
                </a:lnTo>
                <a:lnTo>
                  <a:pt x="113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700">
              <a:latin typeface="Times New Roman" pitchFamily="18" charset="0"/>
            </a:endParaRPr>
          </a:p>
        </p:txBody>
      </p:sp>
      <p:sp>
        <p:nvSpPr>
          <p:cNvPr id="36935" name="Line 65"/>
          <p:cNvSpPr>
            <a:spLocks noChangeShapeType="1"/>
          </p:cNvSpPr>
          <p:nvPr/>
        </p:nvSpPr>
        <p:spPr bwMode="auto">
          <a:xfrm>
            <a:off x="5915025" y="2200275"/>
            <a:ext cx="4127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36" name="Line 66"/>
          <p:cNvSpPr>
            <a:spLocks noChangeShapeType="1"/>
          </p:cNvSpPr>
          <p:nvPr/>
        </p:nvSpPr>
        <p:spPr bwMode="auto">
          <a:xfrm>
            <a:off x="5718175" y="1981200"/>
            <a:ext cx="604838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37" name="Line 67"/>
          <p:cNvSpPr>
            <a:spLocks noChangeShapeType="1"/>
          </p:cNvSpPr>
          <p:nvPr/>
        </p:nvSpPr>
        <p:spPr bwMode="auto">
          <a:xfrm>
            <a:off x="5291138" y="1373188"/>
            <a:ext cx="55880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38" name="Line 68"/>
          <p:cNvSpPr>
            <a:spLocks noChangeShapeType="1"/>
          </p:cNvSpPr>
          <p:nvPr/>
        </p:nvSpPr>
        <p:spPr bwMode="auto">
          <a:xfrm>
            <a:off x="4651375" y="1082675"/>
            <a:ext cx="96837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39" name="Freeform 69"/>
          <p:cNvSpPr>
            <a:spLocks/>
          </p:cNvSpPr>
          <p:nvPr/>
        </p:nvSpPr>
        <p:spPr bwMode="auto">
          <a:xfrm>
            <a:off x="3406775" y="2949575"/>
            <a:ext cx="1146175" cy="909638"/>
          </a:xfrm>
          <a:custGeom>
            <a:avLst/>
            <a:gdLst>
              <a:gd name="T0" fmla="*/ 2147483647 w 858"/>
              <a:gd name="T1" fmla="*/ 0 h 681"/>
              <a:gd name="T2" fmla="*/ 181451248 w 858"/>
              <a:gd name="T3" fmla="*/ 1716224997 h 681"/>
              <a:gd name="T4" fmla="*/ 0 w 858"/>
              <a:gd name="T5" fmla="*/ 1716224997 h 681"/>
              <a:gd name="T6" fmla="*/ 0 60000 65536"/>
              <a:gd name="T7" fmla="*/ 0 60000 65536"/>
              <a:gd name="T8" fmla="*/ 0 60000 65536"/>
              <a:gd name="T9" fmla="*/ 0 w 858"/>
              <a:gd name="T10" fmla="*/ 0 h 681"/>
              <a:gd name="T11" fmla="*/ 858 w 858"/>
              <a:gd name="T12" fmla="*/ 681 h 6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58" h="681">
                <a:moveTo>
                  <a:pt x="858" y="0"/>
                </a:moveTo>
                <a:lnTo>
                  <a:pt x="72" y="681"/>
                </a:lnTo>
                <a:lnTo>
                  <a:pt x="0" y="68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700">
              <a:latin typeface="Times New Roman" pitchFamily="18" charset="0"/>
            </a:endParaRPr>
          </a:p>
        </p:txBody>
      </p:sp>
      <p:sp>
        <p:nvSpPr>
          <p:cNvPr id="36940" name="Freeform 70"/>
          <p:cNvSpPr>
            <a:spLocks/>
          </p:cNvSpPr>
          <p:nvPr/>
        </p:nvSpPr>
        <p:spPr bwMode="auto">
          <a:xfrm>
            <a:off x="3263900" y="3629025"/>
            <a:ext cx="1101725" cy="485775"/>
          </a:xfrm>
          <a:custGeom>
            <a:avLst/>
            <a:gdLst>
              <a:gd name="T0" fmla="*/ 2076608928 w 824"/>
              <a:gd name="T1" fmla="*/ 0 h 364"/>
              <a:gd name="T2" fmla="*/ 158769053 w 824"/>
              <a:gd name="T3" fmla="*/ 917336964 h 364"/>
              <a:gd name="T4" fmla="*/ 0 w 824"/>
              <a:gd name="T5" fmla="*/ 917336964 h 364"/>
              <a:gd name="T6" fmla="*/ 0 60000 65536"/>
              <a:gd name="T7" fmla="*/ 0 60000 65536"/>
              <a:gd name="T8" fmla="*/ 0 60000 65536"/>
              <a:gd name="T9" fmla="*/ 0 w 824"/>
              <a:gd name="T10" fmla="*/ 0 h 364"/>
              <a:gd name="T11" fmla="*/ 824 w 824"/>
              <a:gd name="T12" fmla="*/ 364 h 3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24" h="364">
                <a:moveTo>
                  <a:pt x="824" y="0"/>
                </a:moveTo>
                <a:lnTo>
                  <a:pt x="63" y="364"/>
                </a:lnTo>
                <a:lnTo>
                  <a:pt x="0" y="364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700">
              <a:latin typeface="Times New Roman" pitchFamily="18" charset="0"/>
            </a:endParaRPr>
          </a:p>
        </p:txBody>
      </p:sp>
      <p:sp>
        <p:nvSpPr>
          <p:cNvPr id="36941" name="Freeform 71"/>
          <p:cNvSpPr>
            <a:spLocks/>
          </p:cNvSpPr>
          <p:nvPr/>
        </p:nvSpPr>
        <p:spPr bwMode="auto">
          <a:xfrm>
            <a:off x="3375025" y="4071938"/>
            <a:ext cx="1227138" cy="298450"/>
          </a:xfrm>
          <a:custGeom>
            <a:avLst/>
            <a:gdLst>
              <a:gd name="T0" fmla="*/ 2147483647 w 918"/>
              <a:gd name="T1" fmla="*/ 0 h 223"/>
              <a:gd name="T2" fmla="*/ 181451251 w 918"/>
              <a:gd name="T3" fmla="*/ 561993301 h 223"/>
              <a:gd name="T4" fmla="*/ 0 w 918"/>
              <a:gd name="T5" fmla="*/ 561993301 h 223"/>
              <a:gd name="T6" fmla="*/ 0 60000 65536"/>
              <a:gd name="T7" fmla="*/ 0 60000 65536"/>
              <a:gd name="T8" fmla="*/ 0 60000 65536"/>
              <a:gd name="T9" fmla="*/ 0 w 918"/>
              <a:gd name="T10" fmla="*/ 0 h 223"/>
              <a:gd name="T11" fmla="*/ 918 w 918"/>
              <a:gd name="T12" fmla="*/ 223 h 2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8" h="223">
                <a:moveTo>
                  <a:pt x="918" y="0"/>
                </a:moveTo>
                <a:lnTo>
                  <a:pt x="72" y="223"/>
                </a:lnTo>
                <a:lnTo>
                  <a:pt x="0" y="22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700">
              <a:latin typeface="Times New Roman" pitchFamily="18" charset="0"/>
            </a:endParaRPr>
          </a:p>
        </p:txBody>
      </p:sp>
      <p:sp>
        <p:nvSpPr>
          <p:cNvPr id="36942" name="Freeform 72"/>
          <p:cNvSpPr>
            <a:spLocks/>
          </p:cNvSpPr>
          <p:nvPr/>
        </p:nvSpPr>
        <p:spPr bwMode="auto">
          <a:xfrm>
            <a:off x="4591050" y="2630488"/>
            <a:ext cx="1749425" cy="279400"/>
          </a:xfrm>
          <a:custGeom>
            <a:avLst/>
            <a:gdLst>
              <a:gd name="T0" fmla="*/ 2147483647 w 1309"/>
              <a:gd name="T1" fmla="*/ 526714288 h 209"/>
              <a:gd name="T2" fmla="*/ 1129030247 w 1309"/>
              <a:gd name="T3" fmla="*/ 526714288 h 209"/>
              <a:gd name="T4" fmla="*/ 0 w 1309"/>
              <a:gd name="T5" fmla="*/ 0 h 209"/>
              <a:gd name="T6" fmla="*/ 0 60000 65536"/>
              <a:gd name="T7" fmla="*/ 0 60000 65536"/>
              <a:gd name="T8" fmla="*/ 0 60000 65536"/>
              <a:gd name="T9" fmla="*/ 0 w 1309"/>
              <a:gd name="T10" fmla="*/ 0 h 209"/>
              <a:gd name="T11" fmla="*/ 1309 w 1309"/>
              <a:gd name="T12" fmla="*/ 209 h 2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09" h="209">
                <a:moveTo>
                  <a:pt x="1309" y="209"/>
                </a:moveTo>
                <a:lnTo>
                  <a:pt x="448" y="209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700">
              <a:latin typeface="Times New Roman" pitchFamily="18" charset="0"/>
            </a:endParaRPr>
          </a:p>
        </p:txBody>
      </p:sp>
      <p:sp>
        <p:nvSpPr>
          <p:cNvPr id="36943" name="Line 73"/>
          <p:cNvSpPr>
            <a:spLocks noChangeShapeType="1"/>
          </p:cNvSpPr>
          <p:nvPr/>
        </p:nvSpPr>
        <p:spPr bwMode="auto">
          <a:xfrm flipH="1">
            <a:off x="2179638" y="1458913"/>
            <a:ext cx="1262062" cy="1587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44" name="Freeform 74"/>
          <p:cNvSpPr>
            <a:spLocks/>
          </p:cNvSpPr>
          <p:nvPr/>
        </p:nvSpPr>
        <p:spPr bwMode="auto">
          <a:xfrm>
            <a:off x="2179638" y="1455738"/>
            <a:ext cx="1371600" cy="236537"/>
          </a:xfrm>
          <a:custGeom>
            <a:avLst/>
            <a:gdLst>
              <a:gd name="T0" fmla="*/ 0 w 1026"/>
              <a:gd name="T1" fmla="*/ 0 h 177"/>
              <a:gd name="T2" fmla="*/ 2147483647 w 1026"/>
              <a:gd name="T3" fmla="*/ 0 h 177"/>
              <a:gd name="T4" fmla="*/ 2147483647 w 1026"/>
              <a:gd name="T5" fmla="*/ 446066113 h 177"/>
              <a:gd name="T6" fmla="*/ 0 60000 65536"/>
              <a:gd name="T7" fmla="*/ 0 60000 65536"/>
              <a:gd name="T8" fmla="*/ 0 60000 65536"/>
              <a:gd name="T9" fmla="*/ 0 w 1026"/>
              <a:gd name="T10" fmla="*/ 0 h 177"/>
              <a:gd name="T11" fmla="*/ 1026 w 1026"/>
              <a:gd name="T12" fmla="*/ 177 h 1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6" h="177">
                <a:moveTo>
                  <a:pt x="0" y="0"/>
                </a:moveTo>
                <a:lnTo>
                  <a:pt x="944" y="0"/>
                </a:lnTo>
                <a:lnTo>
                  <a:pt x="1026" y="177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700">
              <a:latin typeface="Times New Roman" pitchFamily="18" charset="0"/>
            </a:endParaRPr>
          </a:p>
        </p:txBody>
      </p:sp>
      <p:sp>
        <p:nvSpPr>
          <p:cNvPr id="36945" name="Freeform 75"/>
          <p:cNvSpPr>
            <a:spLocks/>
          </p:cNvSpPr>
          <p:nvPr/>
        </p:nvSpPr>
        <p:spPr bwMode="auto">
          <a:xfrm>
            <a:off x="6845300" y="2373313"/>
            <a:ext cx="106363" cy="273050"/>
          </a:xfrm>
          <a:custGeom>
            <a:avLst/>
            <a:gdLst>
              <a:gd name="T0" fmla="*/ 0 w 80"/>
              <a:gd name="T1" fmla="*/ 0 h 205"/>
              <a:gd name="T2" fmla="*/ 201612473 w 80"/>
              <a:gd name="T3" fmla="*/ 0 h 205"/>
              <a:gd name="T4" fmla="*/ 201612473 w 80"/>
              <a:gd name="T5" fmla="*/ 516630488 h 205"/>
              <a:gd name="T6" fmla="*/ 0 w 80"/>
              <a:gd name="T7" fmla="*/ 516630488 h 205"/>
              <a:gd name="T8" fmla="*/ 0 60000 65536"/>
              <a:gd name="T9" fmla="*/ 0 60000 65536"/>
              <a:gd name="T10" fmla="*/ 0 60000 65536"/>
              <a:gd name="T11" fmla="*/ 0 60000 65536"/>
              <a:gd name="T12" fmla="*/ 0 w 80"/>
              <a:gd name="T13" fmla="*/ 0 h 205"/>
              <a:gd name="T14" fmla="*/ 80 w 80"/>
              <a:gd name="T15" fmla="*/ 205 h 2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" h="205">
                <a:moveTo>
                  <a:pt x="0" y="0"/>
                </a:moveTo>
                <a:lnTo>
                  <a:pt x="80" y="0"/>
                </a:lnTo>
                <a:lnTo>
                  <a:pt x="80" y="205"/>
                </a:lnTo>
                <a:lnTo>
                  <a:pt x="0" y="205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700">
              <a:latin typeface="Times New Roman" pitchFamily="18" charset="0"/>
            </a:endParaRPr>
          </a:p>
        </p:txBody>
      </p:sp>
      <p:sp>
        <p:nvSpPr>
          <p:cNvPr id="36946" name="Line 76"/>
          <p:cNvSpPr>
            <a:spLocks noChangeShapeType="1"/>
          </p:cNvSpPr>
          <p:nvPr/>
        </p:nvSpPr>
        <p:spPr bwMode="auto">
          <a:xfrm>
            <a:off x="6951663" y="2500313"/>
            <a:ext cx="39687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47" name="Text Box 77"/>
          <p:cNvSpPr txBox="1">
            <a:spLocks noChangeArrowheads="1"/>
          </p:cNvSpPr>
          <p:nvPr/>
        </p:nvSpPr>
        <p:spPr bwMode="auto">
          <a:xfrm>
            <a:off x="1425575" y="2409825"/>
            <a:ext cx="6159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700" b="1"/>
              <a:t>Anterior</a:t>
            </a:r>
          </a:p>
          <a:p>
            <a:r>
              <a:rPr lang="en-US" sz="700" b="1"/>
              <a:t>commissure</a:t>
            </a:r>
          </a:p>
        </p:txBody>
      </p:sp>
      <p:sp>
        <p:nvSpPr>
          <p:cNvPr id="36948" name="Text Box 78"/>
          <p:cNvSpPr txBox="1">
            <a:spLocks noChangeArrowheads="1"/>
          </p:cNvSpPr>
          <p:nvPr/>
        </p:nvSpPr>
        <p:spPr bwMode="auto">
          <a:xfrm>
            <a:off x="1425575" y="3524250"/>
            <a:ext cx="700088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700" b="1"/>
              <a:t>Temporal lobe</a:t>
            </a:r>
          </a:p>
        </p:txBody>
      </p:sp>
      <p:sp>
        <p:nvSpPr>
          <p:cNvPr id="36949" name="Text Box 79"/>
          <p:cNvSpPr txBox="1">
            <a:spLocks noChangeArrowheads="1"/>
          </p:cNvSpPr>
          <p:nvPr/>
        </p:nvSpPr>
        <p:spPr bwMode="auto">
          <a:xfrm>
            <a:off x="2978150" y="4313238"/>
            <a:ext cx="5159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700" b="1"/>
              <a:t>Medulla</a:t>
            </a:r>
          </a:p>
          <a:p>
            <a:r>
              <a:rPr lang="en-US" sz="700" b="1"/>
              <a:t>oblongata</a:t>
            </a:r>
          </a:p>
        </p:txBody>
      </p:sp>
      <p:sp>
        <p:nvSpPr>
          <p:cNvPr id="36952" name="Rectangle 1027"/>
          <p:cNvSpPr>
            <a:spLocks noChangeArrowheads="1"/>
          </p:cNvSpPr>
          <p:nvPr/>
        </p:nvSpPr>
        <p:spPr bwMode="auto">
          <a:xfrm>
            <a:off x="304800" y="4835525"/>
            <a:ext cx="8475663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/>
              <a:t>metencephalon</a:t>
            </a:r>
            <a:r>
              <a:rPr lang="en-US" sz="2400"/>
              <a:t> - develops into the pons and cerebellum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80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/>
              <a:t>pons</a:t>
            </a:r>
            <a:r>
              <a:rPr lang="en-US" sz="2400"/>
              <a:t> – anterior bulge in brainstem, rostral to medulla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80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/>
              <a:t>cerebral peduncles </a:t>
            </a:r>
            <a:r>
              <a:rPr lang="en-US" sz="2400"/>
              <a:t>– connect cerebellum to pons and midbrain</a:t>
            </a:r>
            <a:endParaRPr 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29600" y="6477000"/>
            <a:ext cx="8382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14-</a:t>
            </a:r>
            <a:fld id="{A69C4A4F-7F71-4D4F-A616-5820254B8669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3789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85825"/>
          </a:xfrm>
        </p:spPr>
        <p:txBody>
          <a:bodyPr/>
          <a:lstStyle/>
          <a:p>
            <a:pPr eaLnBrk="1" hangingPunct="1"/>
            <a:r>
              <a:rPr lang="en-US" smtClean="0"/>
              <a:t>Pons</a:t>
            </a:r>
          </a:p>
        </p:txBody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90538" y="785813"/>
            <a:ext cx="8424862" cy="5329237"/>
          </a:xfrm>
        </p:spPr>
        <p:txBody>
          <a:bodyPr/>
          <a:lstStyle/>
          <a:p>
            <a:pPr eaLnBrk="1" hangingPunct="1"/>
            <a:r>
              <a:rPr lang="en-US" sz="2800" b="0" smtClean="0"/>
              <a:t>ascending sensory tracts</a:t>
            </a:r>
          </a:p>
          <a:p>
            <a:pPr eaLnBrk="1" hangingPunct="1"/>
            <a:endParaRPr lang="en-US" sz="800" b="0" smtClean="0"/>
          </a:p>
          <a:p>
            <a:pPr eaLnBrk="1" hangingPunct="1"/>
            <a:r>
              <a:rPr lang="en-US" sz="2800" b="0" smtClean="0"/>
              <a:t>descending motor tracts</a:t>
            </a:r>
          </a:p>
          <a:p>
            <a:pPr eaLnBrk="1" hangingPunct="1"/>
            <a:endParaRPr lang="en-US" sz="800" b="0" smtClean="0"/>
          </a:p>
          <a:p>
            <a:pPr eaLnBrk="1" hangingPunct="1"/>
            <a:r>
              <a:rPr lang="en-US" sz="2800" b="0" smtClean="0"/>
              <a:t>pathways in and out of cerebellum</a:t>
            </a:r>
          </a:p>
          <a:p>
            <a:pPr eaLnBrk="1" hangingPunct="1"/>
            <a:endParaRPr lang="en-US" sz="800" smtClean="0"/>
          </a:p>
          <a:p>
            <a:pPr eaLnBrk="1" hangingPunct="1"/>
            <a:r>
              <a:rPr lang="en-US" sz="2800" smtClean="0"/>
              <a:t>cranial nerves V, VI, VII, and VIII</a:t>
            </a:r>
          </a:p>
          <a:p>
            <a:pPr lvl="1" eaLnBrk="1" hangingPunct="1"/>
            <a:r>
              <a:rPr lang="en-US" sz="2400" smtClean="0"/>
              <a:t>sensory roles </a:t>
            </a:r>
            <a:r>
              <a:rPr lang="en-US" sz="2400" b="0" smtClean="0"/>
              <a:t>– hearing, equilibrium, taste, facial sensations</a:t>
            </a:r>
          </a:p>
          <a:p>
            <a:pPr lvl="1" eaLnBrk="1" hangingPunct="1"/>
            <a:r>
              <a:rPr lang="en-US" sz="2400" smtClean="0"/>
              <a:t>motor roles </a:t>
            </a:r>
            <a:r>
              <a:rPr lang="en-US" sz="2400" b="0" smtClean="0"/>
              <a:t>– eye movement, facial expressions, chewing, swallowing, urination, and secretion of saliva  and tears</a:t>
            </a:r>
          </a:p>
          <a:p>
            <a:pPr lvl="1" eaLnBrk="1" hangingPunct="1"/>
            <a:endParaRPr lang="en-US" sz="800" b="0" smtClean="0"/>
          </a:p>
          <a:p>
            <a:pPr eaLnBrk="1" hangingPunct="1"/>
            <a:r>
              <a:rPr lang="en-US" sz="2800" smtClean="0"/>
              <a:t>reticular formation </a:t>
            </a:r>
            <a:r>
              <a:rPr lang="en-US" sz="2800" b="0" smtClean="0"/>
              <a:t>in pons contains additional   nuclei concerned with:</a:t>
            </a:r>
          </a:p>
          <a:p>
            <a:pPr lvl="1" eaLnBrk="1" hangingPunct="1"/>
            <a:r>
              <a:rPr lang="en-US" sz="2400" b="0" smtClean="0"/>
              <a:t> sleep, respiration, and posture </a:t>
            </a:r>
          </a:p>
          <a:p>
            <a:pPr eaLnBrk="1" hangingPunct="1"/>
            <a:endParaRPr lang="en-US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29600" y="6477000"/>
            <a:ext cx="8382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14-</a:t>
            </a:r>
            <a:fld id="{C96C9870-2F95-44B3-9BAF-2E0ED783B121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00125"/>
          </a:xfrm>
        </p:spPr>
        <p:txBody>
          <a:bodyPr/>
          <a:lstStyle/>
          <a:p>
            <a:pPr eaLnBrk="1" hangingPunct="1"/>
            <a:r>
              <a:rPr lang="en-US" smtClean="0"/>
              <a:t>Midbrain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57250"/>
            <a:ext cx="8991600" cy="6000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0" smtClean="0"/>
              <a:t>mesencephalon becomes one mature brain structure, the </a:t>
            </a:r>
            <a:r>
              <a:rPr lang="en-US" sz="2400" smtClean="0"/>
              <a:t>midbrain</a:t>
            </a:r>
            <a:endParaRPr lang="en-US" sz="800" smtClean="0"/>
          </a:p>
          <a:p>
            <a:pPr eaLnBrk="1" hangingPunct="1">
              <a:lnSpc>
                <a:spcPct val="90000"/>
              </a:lnSpc>
            </a:pPr>
            <a:endParaRPr lang="en-US" sz="80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short segment of brainstem that connects the hindbrain to the forebrain</a:t>
            </a:r>
          </a:p>
          <a:p>
            <a:pPr lvl="1" eaLnBrk="1" hangingPunct="1">
              <a:lnSpc>
                <a:spcPct val="90000"/>
              </a:lnSpc>
            </a:pPr>
            <a:endParaRPr lang="en-US" sz="800" b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contains </a:t>
            </a:r>
            <a:r>
              <a:rPr lang="en-US" sz="2000" smtClean="0"/>
              <a:t>cerebral aqueduct</a:t>
            </a:r>
          </a:p>
          <a:p>
            <a:pPr lvl="1" eaLnBrk="1" hangingPunct="1">
              <a:lnSpc>
                <a:spcPct val="90000"/>
              </a:lnSpc>
            </a:pPr>
            <a:endParaRPr lang="en-US" sz="80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contains continuations of the </a:t>
            </a:r>
            <a:r>
              <a:rPr lang="en-US" sz="2000" smtClean="0"/>
              <a:t>medial lemniscus </a:t>
            </a:r>
            <a:r>
              <a:rPr lang="en-US" sz="2000" b="0" smtClean="0"/>
              <a:t>and </a:t>
            </a:r>
            <a:r>
              <a:rPr lang="en-US" sz="2000" smtClean="0"/>
              <a:t>reticular formation</a:t>
            </a:r>
          </a:p>
          <a:p>
            <a:pPr lvl="1" eaLnBrk="1" hangingPunct="1">
              <a:lnSpc>
                <a:spcPct val="90000"/>
              </a:lnSpc>
            </a:pPr>
            <a:endParaRPr lang="en-US" sz="80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contains the motor nuclei of </a:t>
            </a:r>
            <a:r>
              <a:rPr lang="en-US" sz="2000" smtClean="0"/>
              <a:t>two cranial nerves </a:t>
            </a:r>
            <a:r>
              <a:rPr lang="en-US" sz="2000" b="0" smtClean="0"/>
              <a:t>that control eye movements – CN III (oculomotor) and CN IV (trochlear)</a:t>
            </a:r>
          </a:p>
          <a:p>
            <a:pPr lvl="1" eaLnBrk="1" hangingPunct="1">
              <a:lnSpc>
                <a:spcPct val="90000"/>
              </a:lnSpc>
            </a:pPr>
            <a:endParaRPr lang="en-US" sz="800" b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tectum </a:t>
            </a:r>
            <a:r>
              <a:rPr lang="en-US" sz="2000" b="0" smtClean="0"/>
              <a:t>– roof-like part of the midbrain posterior to cerebral aqueduct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b="0" smtClean="0"/>
              <a:t>exhibits four bulges, the </a:t>
            </a:r>
            <a:r>
              <a:rPr lang="en-US" sz="1800" smtClean="0"/>
              <a:t>corpora quadrigemina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b="0" smtClean="0"/>
              <a:t>upper pair, the </a:t>
            </a:r>
            <a:r>
              <a:rPr lang="en-US" sz="1800" smtClean="0"/>
              <a:t>superior colliculi </a:t>
            </a:r>
            <a:r>
              <a:rPr lang="en-US" sz="1800" b="0" smtClean="0"/>
              <a:t>function in visual attention, tracking moving objects, and some reflexes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b="0" smtClean="0"/>
              <a:t>lower pair, the </a:t>
            </a:r>
            <a:r>
              <a:rPr lang="en-US" sz="1800" smtClean="0"/>
              <a:t>inferior colliculi </a:t>
            </a:r>
            <a:r>
              <a:rPr lang="en-US" sz="1800" b="0" smtClean="0"/>
              <a:t>receives signals from the inner ear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600" b="0" smtClean="0"/>
              <a:t>relays them to other parts of the brain, especially the thalamus</a:t>
            </a:r>
          </a:p>
          <a:p>
            <a:pPr lvl="3" eaLnBrk="1" hangingPunct="1">
              <a:lnSpc>
                <a:spcPct val="90000"/>
              </a:lnSpc>
            </a:pPr>
            <a:endParaRPr lang="en-US" sz="800" b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cerebral peduncles </a:t>
            </a:r>
            <a:r>
              <a:rPr lang="en-US" sz="2000" b="0" smtClean="0"/>
              <a:t>– two stalks that anchor the cerebrum to the brainstem anterior to the cerebral aqueduct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8438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Cerebrum           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4163" y="1404938"/>
            <a:ext cx="4592637" cy="5287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longitudinal fissure </a:t>
            </a:r>
            <a:r>
              <a:rPr lang="en-US" sz="2400" b="0" smtClean="0"/>
              <a:t>–</a:t>
            </a:r>
            <a:r>
              <a:rPr lang="en-US" sz="2400" smtClean="0"/>
              <a:t> </a:t>
            </a:r>
            <a:r>
              <a:rPr lang="en-US" sz="2400" b="0" smtClean="0"/>
              <a:t>deep groove that separates cerebral hemispheres</a:t>
            </a:r>
          </a:p>
          <a:p>
            <a:pPr eaLnBrk="1" hangingPunct="1">
              <a:lnSpc>
                <a:spcPct val="90000"/>
              </a:lnSpc>
            </a:pPr>
            <a:endParaRPr lang="en-US" sz="2400" b="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gyri</a:t>
            </a:r>
            <a:r>
              <a:rPr lang="en-US" sz="2400" b="0" smtClean="0"/>
              <a:t> - thick folds</a:t>
            </a:r>
          </a:p>
          <a:p>
            <a:pPr eaLnBrk="1" hangingPunct="1">
              <a:lnSpc>
                <a:spcPct val="90000"/>
              </a:lnSpc>
            </a:pPr>
            <a:endParaRPr lang="en-US" sz="2400" b="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sulci</a:t>
            </a:r>
            <a:r>
              <a:rPr lang="en-US" sz="2400" b="0" smtClean="0"/>
              <a:t> - shallow grooves</a:t>
            </a:r>
          </a:p>
          <a:p>
            <a:pPr eaLnBrk="1" hangingPunct="1">
              <a:lnSpc>
                <a:spcPct val="90000"/>
              </a:lnSpc>
            </a:pPr>
            <a:endParaRPr lang="en-US" sz="2400" b="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corpus callosum </a:t>
            </a:r>
            <a:r>
              <a:rPr lang="en-US" sz="2400" b="0" smtClean="0"/>
              <a:t>– thick nerve bundle at bottom of longitudinal fissure that connects hemispheres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</p:txBody>
      </p:sp>
      <p:sp>
        <p:nvSpPr>
          <p:cNvPr id="4" name="TextBox 24"/>
          <p:cNvSpPr txBox="1">
            <a:spLocks noChangeArrowheads="1"/>
          </p:cNvSpPr>
          <p:nvPr/>
        </p:nvSpPr>
        <p:spPr bwMode="auto">
          <a:xfrm>
            <a:off x="4554538" y="1100138"/>
            <a:ext cx="44958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dirty="0">
                <a:latin typeface="+mj-lt"/>
                <a:cs typeface="Arial" pitchFamily="34" charset="2"/>
              </a:rPr>
              <a:t>Copyright © The McGraw-Hill Companies, Inc. Permission required for reproduction or display.</a:t>
            </a:r>
          </a:p>
        </p:txBody>
      </p:sp>
      <p:pic>
        <p:nvPicPr>
          <p:cNvPr id="6154" name="Picture 4" descr="sal25693_14_01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38" y="1655763"/>
            <a:ext cx="3290887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5" name="Freeform 5"/>
          <p:cNvSpPr>
            <a:spLocks/>
          </p:cNvSpPr>
          <p:nvPr/>
        </p:nvSpPr>
        <p:spPr bwMode="auto">
          <a:xfrm>
            <a:off x="6851650" y="1374775"/>
            <a:ext cx="263525" cy="381000"/>
          </a:xfrm>
          <a:custGeom>
            <a:avLst/>
            <a:gdLst>
              <a:gd name="T0" fmla="*/ 0 w 166"/>
              <a:gd name="T1" fmla="*/ 604837545 h 240"/>
              <a:gd name="T2" fmla="*/ 0 w 166"/>
              <a:gd name="T3" fmla="*/ 0 h 240"/>
              <a:gd name="T4" fmla="*/ 418345982 w 166"/>
              <a:gd name="T5" fmla="*/ 0 h 240"/>
              <a:gd name="T6" fmla="*/ 0 60000 65536"/>
              <a:gd name="T7" fmla="*/ 0 60000 65536"/>
              <a:gd name="T8" fmla="*/ 0 60000 65536"/>
              <a:gd name="T9" fmla="*/ 0 w 166"/>
              <a:gd name="T10" fmla="*/ 0 h 240"/>
              <a:gd name="T11" fmla="*/ 166 w 166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6" h="240">
                <a:moveTo>
                  <a:pt x="0" y="240"/>
                </a:moveTo>
                <a:lnTo>
                  <a:pt x="0" y="0"/>
                </a:lnTo>
                <a:lnTo>
                  <a:pt x="166" y="0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6156" name="Freeform 6"/>
          <p:cNvSpPr>
            <a:spLocks/>
          </p:cNvSpPr>
          <p:nvPr/>
        </p:nvSpPr>
        <p:spPr bwMode="auto">
          <a:xfrm>
            <a:off x="7781925" y="1374775"/>
            <a:ext cx="249238" cy="395288"/>
          </a:xfrm>
          <a:custGeom>
            <a:avLst/>
            <a:gdLst>
              <a:gd name="T0" fmla="*/ 0 w 157"/>
              <a:gd name="T1" fmla="*/ 0 h 249"/>
              <a:gd name="T2" fmla="*/ 395666064 w 157"/>
              <a:gd name="T3" fmla="*/ 0 h 249"/>
              <a:gd name="T4" fmla="*/ 395666064 w 157"/>
              <a:gd name="T5" fmla="*/ 627517363 h 249"/>
              <a:gd name="T6" fmla="*/ 0 60000 65536"/>
              <a:gd name="T7" fmla="*/ 0 60000 65536"/>
              <a:gd name="T8" fmla="*/ 0 60000 65536"/>
              <a:gd name="T9" fmla="*/ 0 w 157"/>
              <a:gd name="T10" fmla="*/ 0 h 249"/>
              <a:gd name="T11" fmla="*/ 157 w 157"/>
              <a:gd name="T12" fmla="*/ 249 h 2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249">
                <a:moveTo>
                  <a:pt x="0" y="0"/>
                </a:moveTo>
                <a:lnTo>
                  <a:pt x="157" y="0"/>
                </a:lnTo>
                <a:lnTo>
                  <a:pt x="157" y="249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6157" name="Rectangle 7"/>
          <p:cNvSpPr>
            <a:spLocks noChangeArrowheads="1"/>
          </p:cNvSpPr>
          <p:nvPr/>
        </p:nvSpPr>
        <p:spPr bwMode="auto">
          <a:xfrm>
            <a:off x="4549775" y="2801938"/>
            <a:ext cx="94932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</a:rPr>
              <a:t>Frontal lobe</a:t>
            </a:r>
            <a:endParaRPr lang="en-US" sz="2400" b="1"/>
          </a:p>
        </p:txBody>
      </p:sp>
      <p:sp>
        <p:nvSpPr>
          <p:cNvPr id="6158" name="Rectangle 8"/>
          <p:cNvSpPr>
            <a:spLocks noChangeArrowheads="1"/>
          </p:cNvSpPr>
          <p:nvPr/>
        </p:nvSpPr>
        <p:spPr bwMode="auto">
          <a:xfrm>
            <a:off x="4549775" y="5241925"/>
            <a:ext cx="10874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</a:rPr>
              <a:t>Occipital lobe</a:t>
            </a:r>
            <a:endParaRPr lang="en-US" sz="2400" b="1"/>
          </a:p>
        </p:txBody>
      </p:sp>
      <p:sp>
        <p:nvSpPr>
          <p:cNvPr id="6159" name="Rectangle 9"/>
          <p:cNvSpPr>
            <a:spLocks noChangeArrowheads="1"/>
          </p:cNvSpPr>
          <p:nvPr/>
        </p:nvSpPr>
        <p:spPr bwMode="auto">
          <a:xfrm>
            <a:off x="4549775" y="3652838"/>
            <a:ext cx="114141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</a:rPr>
              <a:t>Central sulcus</a:t>
            </a:r>
            <a:endParaRPr lang="en-US" sz="2400" b="1"/>
          </a:p>
        </p:txBody>
      </p:sp>
      <p:sp>
        <p:nvSpPr>
          <p:cNvPr id="6160" name="Line 10"/>
          <p:cNvSpPr>
            <a:spLocks noChangeShapeType="1"/>
          </p:cNvSpPr>
          <p:nvPr/>
        </p:nvSpPr>
        <p:spPr bwMode="auto">
          <a:xfrm>
            <a:off x="5732463" y="3762375"/>
            <a:ext cx="681037" cy="1588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1" name="Line 11"/>
          <p:cNvSpPr>
            <a:spLocks noChangeShapeType="1"/>
          </p:cNvSpPr>
          <p:nvPr/>
        </p:nvSpPr>
        <p:spPr bwMode="auto">
          <a:xfrm>
            <a:off x="5554663" y="2914650"/>
            <a:ext cx="1336675" cy="1588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2" name="Rectangle 12"/>
          <p:cNvSpPr>
            <a:spLocks noChangeArrowheads="1"/>
          </p:cNvSpPr>
          <p:nvPr/>
        </p:nvSpPr>
        <p:spPr bwMode="auto">
          <a:xfrm>
            <a:off x="6684963" y="5808663"/>
            <a:ext cx="1585912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</a:rPr>
              <a:t>Longitudinal fissure</a:t>
            </a:r>
            <a:endParaRPr lang="en-US" sz="2400" b="1"/>
          </a:p>
        </p:txBody>
      </p:sp>
      <p:sp>
        <p:nvSpPr>
          <p:cNvPr id="6163" name="Rectangle 13"/>
          <p:cNvSpPr>
            <a:spLocks noChangeArrowheads="1"/>
          </p:cNvSpPr>
          <p:nvPr/>
        </p:nvSpPr>
        <p:spPr bwMode="auto">
          <a:xfrm>
            <a:off x="4549775" y="4476750"/>
            <a:ext cx="98425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</a:rPr>
              <a:t>Parietal lobe</a:t>
            </a:r>
            <a:endParaRPr lang="en-US" sz="2400" b="1"/>
          </a:p>
        </p:txBody>
      </p:sp>
      <p:sp>
        <p:nvSpPr>
          <p:cNvPr id="6164" name="Line 14"/>
          <p:cNvSpPr>
            <a:spLocks noChangeShapeType="1"/>
          </p:cNvSpPr>
          <p:nvPr/>
        </p:nvSpPr>
        <p:spPr bwMode="auto">
          <a:xfrm>
            <a:off x="5605463" y="4586288"/>
            <a:ext cx="1285875" cy="1587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5" name="Line 15"/>
          <p:cNvSpPr>
            <a:spLocks noChangeShapeType="1"/>
          </p:cNvSpPr>
          <p:nvPr/>
        </p:nvSpPr>
        <p:spPr bwMode="auto">
          <a:xfrm>
            <a:off x="5692775" y="5354638"/>
            <a:ext cx="1198563" cy="1587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6" name="Rectangle 16"/>
          <p:cNvSpPr>
            <a:spLocks noChangeArrowheads="1"/>
          </p:cNvSpPr>
          <p:nvPr/>
        </p:nvSpPr>
        <p:spPr bwMode="auto">
          <a:xfrm>
            <a:off x="6777038" y="6143625"/>
            <a:ext cx="13335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</a:rPr>
              <a:t>(a) Superior view</a:t>
            </a:r>
            <a:endParaRPr lang="en-US" sz="2400" b="1"/>
          </a:p>
        </p:txBody>
      </p:sp>
      <p:sp>
        <p:nvSpPr>
          <p:cNvPr id="6167" name="Line 17"/>
          <p:cNvSpPr>
            <a:spLocks noChangeShapeType="1"/>
          </p:cNvSpPr>
          <p:nvPr/>
        </p:nvSpPr>
        <p:spPr bwMode="auto">
          <a:xfrm flipV="1">
            <a:off x="7491413" y="5424488"/>
            <a:ext cx="1587" cy="382587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8" name="Freeform 18"/>
          <p:cNvSpPr>
            <a:spLocks/>
          </p:cNvSpPr>
          <p:nvPr/>
        </p:nvSpPr>
        <p:spPr bwMode="auto">
          <a:xfrm>
            <a:off x="6891338" y="1760538"/>
            <a:ext cx="122237" cy="2312987"/>
          </a:xfrm>
          <a:custGeom>
            <a:avLst/>
            <a:gdLst>
              <a:gd name="T0" fmla="*/ 194050416 w 77"/>
              <a:gd name="T1" fmla="*/ 2147483647 h 1457"/>
              <a:gd name="T2" fmla="*/ 0 w 77"/>
              <a:gd name="T3" fmla="*/ 2147483647 h 1457"/>
              <a:gd name="T4" fmla="*/ 0 w 77"/>
              <a:gd name="T5" fmla="*/ 0 h 1457"/>
              <a:gd name="T6" fmla="*/ 194050416 w 77"/>
              <a:gd name="T7" fmla="*/ 0 h 1457"/>
              <a:gd name="T8" fmla="*/ 0 60000 65536"/>
              <a:gd name="T9" fmla="*/ 0 60000 65536"/>
              <a:gd name="T10" fmla="*/ 0 60000 65536"/>
              <a:gd name="T11" fmla="*/ 0 60000 65536"/>
              <a:gd name="T12" fmla="*/ 0 w 77"/>
              <a:gd name="T13" fmla="*/ 0 h 1457"/>
              <a:gd name="T14" fmla="*/ 77 w 77"/>
              <a:gd name="T15" fmla="*/ 1457 h 14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7" h="1457">
                <a:moveTo>
                  <a:pt x="77" y="1457"/>
                </a:moveTo>
                <a:lnTo>
                  <a:pt x="0" y="1457"/>
                </a:lnTo>
                <a:lnTo>
                  <a:pt x="0" y="0"/>
                </a:lnTo>
                <a:lnTo>
                  <a:pt x="77" y="0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6169" name="Freeform 19"/>
          <p:cNvSpPr>
            <a:spLocks/>
          </p:cNvSpPr>
          <p:nvPr/>
        </p:nvSpPr>
        <p:spPr bwMode="auto">
          <a:xfrm>
            <a:off x="6891338" y="4119563"/>
            <a:ext cx="122237" cy="930275"/>
          </a:xfrm>
          <a:custGeom>
            <a:avLst/>
            <a:gdLst>
              <a:gd name="T0" fmla="*/ 194050416 w 77"/>
              <a:gd name="T1" fmla="*/ 1476811344 h 586"/>
              <a:gd name="T2" fmla="*/ 0 w 77"/>
              <a:gd name="T3" fmla="*/ 1476811344 h 586"/>
              <a:gd name="T4" fmla="*/ 0 w 77"/>
              <a:gd name="T5" fmla="*/ 0 h 586"/>
              <a:gd name="T6" fmla="*/ 194050416 w 77"/>
              <a:gd name="T7" fmla="*/ 0 h 586"/>
              <a:gd name="T8" fmla="*/ 0 60000 65536"/>
              <a:gd name="T9" fmla="*/ 0 60000 65536"/>
              <a:gd name="T10" fmla="*/ 0 60000 65536"/>
              <a:gd name="T11" fmla="*/ 0 60000 65536"/>
              <a:gd name="T12" fmla="*/ 0 w 77"/>
              <a:gd name="T13" fmla="*/ 0 h 586"/>
              <a:gd name="T14" fmla="*/ 77 w 77"/>
              <a:gd name="T15" fmla="*/ 586 h 58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7" h="586">
                <a:moveTo>
                  <a:pt x="77" y="586"/>
                </a:moveTo>
                <a:lnTo>
                  <a:pt x="0" y="586"/>
                </a:lnTo>
                <a:lnTo>
                  <a:pt x="0" y="0"/>
                </a:lnTo>
                <a:lnTo>
                  <a:pt x="77" y="0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6170" name="Freeform 20"/>
          <p:cNvSpPr>
            <a:spLocks/>
          </p:cNvSpPr>
          <p:nvPr/>
        </p:nvSpPr>
        <p:spPr bwMode="auto">
          <a:xfrm>
            <a:off x="6891338" y="5100638"/>
            <a:ext cx="122237" cy="503237"/>
          </a:xfrm>
          <a:custGeom>
            <a:avLst/>
            <a:gdLst>
              <a:gd name="T0" fmla="*/ 194050416 w 77"/>
              <a:gd name="T1" fmla="*/ 798891010 h 317"/>
              <a:gd name="T2" fmla="*/ 0 w 77"/>
              <a:gd name="T3" fmla="*/ 798891010 h 317"/>
              <a:gd name="T4" fmla="*/ 0 w 77"/>
              <a:gd name="T5" fmla="*/ 0 h 317"/>
              <a:gd name="T6" fmla="*/ 194050416 w 77"/>
              <a:gd name="T7" fmla="*/ 0 h 317"/>
              <a:gd name="T8" fmla="*/ 0 60000 65536"/>
              <a:gd name="T9" fmla="*/ 0 60000 65536"/>
              <a:gd name="T10" fmla="*/ 0 60000 65536"/>
              <a:gd name="T11" fmla="*/ 0 60000 65536"/>
              <a:gd name="T12" fmla="*/ 0 w 77"/>
              <a:gd name="T13" fmla="*/ 0 h 317"/>
              <a:gd name="T14" fmla="*/ 77 w 77"/>
              <a:gd name="T15" fmla="*/ 317 h 3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7" h="317">
                <a:moveTo>
                  <a:pt x="77" y="317"/>
                </a:moveTo>
                <a:lnTo>
                  <a:pt x="0" y="317"/>
                </a:lnTo>
                <a:lnTo>
                  <a:pt x="0" y="0"/>
                </a:lnTo>
                <a:lnTo>
                  <a:pt x="77" y="0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6171" name="Freeform 21"/>
          <p:cNvSpPr>
            <a:spLocks/>
          </p:cNvSpPr>
          <p:nvPr/>
        </p:nvSpPr>
        <p:spPr bwMode="auto">
          <a:xfrm>
            <a:off x="6840538" y="1363663"/>
            <a:ext cx="265112" cy="381000"/>
          </a:xfrm>
          <a:custGeom>
            <a:avLst/>
            <a:gdLst>
              <a:gd name="T0" fmla="*/ 0 w 167"/>
              <a:gd name="T1" fmla="*/ 604837545 h 240"/>
              <a:gd name="T2" fmla="*/ 0 w 167"/>
              <a:gd name="T3" fmla="*/ 0 h 240"/>
              <a:gd name="T4" fmla="*/ 420864551 w 167"/>
              <a:gd name="T5" fmla="*/ 0 h 240"/>
              <a:gd name="T6" fmla="*/ 0 60000 65536"/>
              <a:gd name="T7" fmla="*/ 0 60000 65536"/>
              <a:gd name="T8" fmla="*/ 0 60000 65536"/>
              <a:gd name="T9" fmla="*/ 0 w 167"/>
              <a:gd name="T10" fmla="*/ 0 h 240"/>
              <a:gd name="T11" fmla="*/ 167 w 167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7" h="240">
                <a:moveTo>
                  <a:pt x="0" y="240"/>
                </a:moveTo>
                <a:lnTo>
                  <a:pt x="0" y="0"/>
                </a:lnTo>
                <a:lnTo>
                  <a:pt x="167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6172" name="Freeform 22"/>
          <p:cNvSpPr>
            <a:spLocks/>
          </p:cNvSpPr>
          <p:nvPr/>
        </p:nvSpPr>
        <p:spPr bwMode="auto">
          <a:xfrm>
            <a:off x="7770813" y="1363663"/>
            <a:ext cx="249237" cy="396875"/>
          </a:xfrm>
          <a:custGeom>
            <a:avLst/>
            <a:gdLst>
              <a:gd name="T0" fmla="*/ 0 w 157"/>
              <a:gd name="T1" fmla="*/ 0 h 250"/>
              <a:gd name="T2" fmla="*/ 395662889 w 157"/>
              <a:gd name="T3" fmla="*/ 0 h 250"/>
              <a:gd name="T4" fmla="*/ 395662889 w 157"/>
              <a:gd name="T5" fmla="*/ 630039107 h 250"/>
              <a:gd name="T6" fmla="*/ 0 60000 65536"/>
              <a:gd name="T7" fmla="*/ 0 60000 65536"/>
              <a:gd name="T8" fmla="*/ 0 60000 65536"/>
              <a:gd name="T9" fmla="*/ 0 w 157"/>
              <a:gd name="T10" fmla="*/ 0 h 250"/>
              <a:gd name="T11" fmla="*/ 157 w 157"/>
              <a:gd name="T12" fmla="*/ 250 h 2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250">
                <a:moveTo>
                  <a:pt x="0" y="0"/>
                </a:moveTo>
                <a:lnTo>
                  <a:pt x="157" y="0"/>
                </a:lnTo>
                <a:lnTo>
                  <a:pt x="157" y="25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6173" name="Line 23"/>
          <p:cNvSpPr>
            <a:spLocks noChangeShapeType="1"/>
          </p:cNvSpPr>
          <p:nvPr/>
        </p:nvSpPr>
        <p:spPr bwMode="auto">
          <a:xfrm>
            <a:off x="5722938" y="3752850"/>
            <a:ext cx="68103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4" name="Line 24"/>
          <p:cNvSpPr>
            <a:spLocks noChangeShapeType="1"/>
          </p:cNvSpPr>
          <p:nvPr/>
        </p:nvSpPr>
        <p:spPr bwMode="auto">
          <a:xfrm>
            <a:off x="5545138" y="2903538"/>
            <a:ext cx="133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5" name="Line 25"/>
          <p:cNvSpPr>
            <a:spLocks noChangeShapeType="1"/>
          </p:cNvSpPr>
          <p:nvPr/>
        </p:nvSpPr>
        <p:spPr bwMode="auto">
          <a:xfrm>
            <a:off x="5595938" y="4576763"/>
            <a:ext cx="12858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6" name="Line 26"/>
          <p:cNvSpPr>
            <a:spLocks noChangeShapeType="1"/>
          </p:cNvSpPr>
          <p:nvPr/>
        </p:nvSpPr>
        <p:spPr bwMode="auto">
          <a:xfrm>
            <a:off x="5681663" y="5343525"/>
            <a:ext cx="12001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7" name="Line 27"/>
          <p:cNvSpPr>
            <a:spLocks noChangeShapeType="1"/>
          </p:cNvSpPr>
          <p:nvPr/>
        </p:nvSpPr>
        <p:spPr bwMode="auto">
          <a:xfrm flipV="1">
            <a:off x="7481888" y="5414963"/>
            <a:ext cx="1587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8" name="Freeform 28"/>
          <p:cNvSpPr>
            <a:spLocks/>
          </p:cNvSpPr>
          <p:nvPr/>
        </p:nvSpPr>
        <p:spPr bwMode="auto">
          <a:xfrm>
            <a:off x="6881813" y="1751013"/>
            <a:ext cx="122237" cy="2311400"/>
          </a:xfrm>
          <a:custGeom>
            <a:avLst/>
            <a:gdLst>
              <a:gd name="T0" fmla="*/ 194050416 w 77"/>
              <a:gd name="T1" fmla="*/ 2147483647 h 1456"/>
              <a:gd name="T2" fmla="*/ 0 w 77"/>
              <a:gd name="T3" fmla="*/ 2147483647 h 1456"/>
              <a:gd name="T4" fmla="*/ 0 w 77"/>
              <a:gd name="T5" fmla="*/ 0 h 1456"/>
              <a:gd name="T6" fmla="*/ 194050416 w 77"/>
              <a:gd name="T7" fmla="*/ 0 h 1456"/>
              <a:gd name="T8" fmla="*/ 0 60000 65536"/>
              <a:gd name="T9" fmla="*/ 0 60000 65536"/>
              <a:gd name="T10" fmla="*/ 0 60000 65536"/>
              <a:gd name="T11" fmla="*/ 0 60000 65536"/>
              <a:gd name="T12" fmla="*/ 0 w 77"/>
              <a:gd name="T13" fmla="*/ 0 h 1456"/>
              <a:gd name="T14" fmla="*/ 77 w 77"/>
              <a:gd name="T15" fmla="*/ 1456 h 14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7" h="1456">
                <a:moveTo>
                  <a:pt x="77" y="1456"/>
                </a:moveTo>
                <a:lnTo>
                  <a:pt x="0" y="1456"/>
                </a:lnTo>
                <a:lnTo>
                  <a:pt x="0" y="0"/>
                </a:lnTo>
                <a:lnTo>
                  <a:pt x="77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6179" name="Freeform 29"/>
          <p:cNvSpPr>
            <a:spLocks/>
          </p:cNvSpPr>
          <p:nvPr/>
        </p:nvSpPr>
        <p:spPr bwMode="auto">
          <a:xfrm>
            <a:off x="6881813" y="4108450"/>
            <a:ext cx="122237" cy="930275"/>
          </a:xfrm>
          <a:custGeom>
            <a:avLst/>
            <a:gdLst>
              <a:gd name="T0" fmla="*/ 194050416 w 77"/>
              <a:gd name="T1" fmla="*/ 1476811344 h 586"/>
              <a:gd name="T2" fmla="*/ 0 w 77"/>
              <a:gd name="T3" fmla="*/ 1476811344 h 586"/>
              <a:gd name="T4" fmla="*/ 0 w 77"/>
              <a:gd name="T5" fmla="*/ 0 h 586"/>
              <a:gd name="T6" fmla="*/ 194050416 w 77"/>
              <a:gd name="T7" fmla="*/ 0 h 586"/>
              <a:gd name="T8" fmla="*/ 0 60000 65536"/>
              <a:gd name="T9" fmla="*/ 0 60000 65536"/>
              <a:gd name="T10" fmla="*/ 0 60000 65536"/>
              <a:gd name="T11" fmla="*/ 0 60000 65536"/>
              <a:gd name="T12" fmla="*/ 0 w 77"/>
              <a:gd name="T13" fmla="*/ 0 h 586"/>
              <a:gd name="T14" fmla="*/ 77 w 77"/>
              <a:gd name="T15" fmla="*/ 586 h 58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7" h="586">
                <a:moveTo>
                  <a:pt x="77" y="586"/>
                </a:moveTo>
                <a:lnTo>
                  <a:pt x="0" y="586"/>
                </a:lnTo>
                <a:lnTo>
                  <a:pt x="0" y="0"/>
                </a:lnTo>
                <a:lnTo>
                  <a:pt x="77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6180" name="Freeform 30"/>
          <p:cNvSpPr>
            <a:spLocks/>
          </p:cNvSpPr>
          <p:nvPr/>
        </p:nvSpPr>
        <p:spPr bwMode="auto">
          <a:xfrm>
            <a:off x="6881813" y="5089525"/>
            <a:ext cx="122237" cy="503238"/>
          </a:xfrm>
          <a:custGeom>
            <a:avLst/>
            <a:gdLst>
              <a:gd name="T0" fmla="*/ 194050416 w 77"/>
              <a:gd name="T1" fmla="*/ 798887835 h 317"/>
              <a:gd name="T2" fmla="*/ 0 w 77"/>
              <a:gd name="T3" fmla="*/ 798887835 h 317"/>
              <a:gd name="T4" fmla="*/ 0 w 77"/>
              <a:gd name="T5" fmla="*/ 0 h 317"/>
              <a:gd name="T6" fmla="*/ 194050416 w 77"/>
              <a:gd name="T7" fmla="*/ 0 h 317"/>
              <a:gd name="T8" fmla="*/ 0 60000 65536"/>
              <a:gd name="T9" fmla="*/ 0 60000 65536"/>
              <a:gd name="T10" fmla="*/ 0 60000 65536"/>
              <a:gd name="T11" fmla="*/ 0 60000 65536"/>
              <a:gd name="T12" fmla="*/ 0 w 77"/>
              <a:gd name="T13" fmla="*/ 0 h 317"/>
              <a:gd name="T14" fmla="*/ 77 w 77"/>
              <a:gd name="T15" fmla="*/ 317 h 3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7" h="317">
                <a:moveTo>
                  <a:pt x="77" y="317"/>
                </a:moveTo>
                <a:lnTo>
                  <a:pt x="0" y="317"/>
                </a:lnTo>
                <a:lnTo>
                  <a:pt x="0" y="0"/>
                </a:lnTo>
                <a:lnTo>
                  <a:pt x="77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6181" name="Text Box 31"/>
          <p:cNvSpPr txBox="1">
            <a:spLocks noChangeArrowheads="1"/>
          </p:cNvSpPr>
          <p:nvPr/>
        </p:nvSpPr>
        <p:spPr bwMode="auto">
          <a:xfrm>
            <a:off x="6972300" y="1276350"/>
            <a:ext cx="10302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/>
            <a:r>
              <a:rPr lang="en-US" sz="1200" b="1"/>
              <a:t>Cerebral</a:t>
            </a:r>
          </a:p>
          <a:p>
            <a:pPr algn="ctr"/>
            <a:r>
              <a:rPr lang="en-US" sz="1200" b="1"/>
              <a:t>hemispheres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29600" y="6477000"/>
            <a:ext cx="8382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14-</a:t>
            </a:r>
            <a:fld id="{992AB118-CCE3-449C-8337-37322D6BA390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28700"/>
          </a:xfrm>
        </p:spPr>
        <p:txBody>
          <a:bodyPr/>
          <a:lstStyle/>
          <a:p>
            <a:pPr eaLnBrk="1" hangingPunct="1"/>
            <a:r>
              <a:rPr lang="en-US" smtClean="0"/>
              <a:t>Midbrain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885825"/>
            <a:ext cx="8534400" cy="5972175"/>
          </a:xfrm>
        </p:spPr>
        <p:txBody>
          <a:bodyPr/>
          <a:lstStyle/>
          <a:p>
            <a:pPr eaLnBrk="1" hangingPunct="1"/>
            <a:r>
              <a:rPr lang="en-US" sz="2400" b="0" smtClean="0"/>
              <a:t>cerebral peduncles</a:t>
            </a:r>
          </a:p>
          <a:p>
            <a:pPr lvl="1" eaLnBrk="1" hangingPunct="1"/>
            <a:r>
              <a:rPr lang="en-US" sz="2000" b="0" smtClean="0"/>
              <a:t>each consists of </a:t>
            </a:r>
            <a:r>
              <a:rPr lang="en-US" sz="2000" smtClean="0"/>
              <a:t>three main components</a:t>
            </a:r>
          </a:p>
          <a:p>
            <a:pPr lvl="2" eaLnBrk="1" hangingPunct="1"/>
            <a:r>
              <a:rPr lang="en-US" sz="1800" b="0" smtClean="0"/>
              <a:t>tegmentum, substantia nigra, and cerebral crus</a:t>
            </a:r>
          </a:p>
          <a:p>
            <a:pPr lvl="2" eaLnBrk="1" hangingPunct="1"/>
            <a:endParaRPr lang="en-US" sz="800" b="0" smtClean="0"/>
          </a:p>
          <a:p>
            <a:pPr lvl="1" eaLnBrk="1" hangingPunct="1"/>
            <a:r>
              <a:rPr lang="en-US" sz="2000" smtClean="0"/>
              <a:t>tegmentum</a:t>
            </a:r>
          </a:p>
          <a:p>
            <a:pPr lvl="2" eaLnBrk="1" hangingPunct="1"/>
            <a:r>
              <a:rPr lang="en-US" sz="1800" b="0" smtClean="0"/>
              <a:t>dominated by the </a:t>
            </a:r>
            <a:r>
              <a:rPr lang="en-US" sz="1800" smtClean="0"/>
              <a:t>red nucleus</a:t>
            </a:r>
          </a:p>
          <a:p>
            <a:pPr lvl="3" eaLnBrk="1" hangingPunct="1"/>
            <a:r>
              <a:rPr lang="en-US" sz="1600" b="0" smtClean="0"/>
              <a:t>pink color due to high density of blood vessels</a:t>
            </a:r>
          </a:p>
          <a:p>
            <a:pPr lvl="2" eaLnBrk="1" hangingPunct="1"/>
            <a:r>
              <a:rPr lang="en-US" sz="1800" b="0" smtClean="0"/>
              <a:t>connections go to and from cerebellum</a:t>
            </a:r>
          </a:p>
          <a:p>
            <a:pPr lvl="3" eaLnBrk="1" hangingPunct="1"/>
            <a:r>
              <a:rPr lang="en-US" sz="1600" b="0" smtClean="0"/>
              <a:t>collaborates with cerebellum for fine motor control</a:t>
            </a:r>
            <a:endParaRPr lang="en-US" sz="800" b="0" smtClean="0"/>
          </a:p>
          <a:p>
            <a:pPr lvl="1" eaLnBrk="1" hangingPunct="1"/>
            <a:r>
              <a:rPr lang="en-US" sz="2000" smtClean="0"/>
              <a:t>substantia nigra </a:t>
            </a:r>
          </a:p>
          <a:p>
            <a:pPr lvl="2" eaLnBrk="1" hangingPunct="1"/>
            <a:r>
              <a:rPr lang="en-US" sz="1800" smtClean="0"/>
              <a:t>dark gray to black nucleus </a:t>
            </a:r>
            <a:r>
              <a:rPr lang="en-US" sz="1800" b="0" smtClean="0"/>
              <a:t>pigmented with melanin</a:t>
            </a:r>
          </a:p>
          <a:p>
            <a:pPr lvl="2" eaLnBrk="1" hangingPunct="1"/>
            <a:r>
              <a:rPr lang="en-US" sz="1800" b="0" smtClean="0"/>
              <a:t>motor center that relays inhibitory signals to thalamus &amp; basal nuclei preventing unwanted body movement</a:t>
            </a:r>
          </a:p>
          <a:p>
            <a:pPr lvl="2" eaLnBrk="1" hangingPunct="1"/>
            <a:r>
              <a:rPr lang="en-US" sz="1800" b="0" smtClean="0"/>
              <a:t>degeneration of neurons leads to tremors of Parkinson disease</a:t>
            </a:r>
          </a:p>
          <a:p>
            <a:pPr lvl="2" eaLnBrk="1" hangingPunct="1"/>
            <a:endParaRPr lang="en-US" sz="800" b="0" smtClean="0"/>
          </a:p>
          <a:p>
            <a:pPr lvl="1" eaLnBrk="1" hangingPunct="1"/>
            <a:r>
              <a:rPr lang="en-US" sz="2000" smtClean="0"/>
              <a:t>cerebral crus</a:t>
            </a:r>
          </a:p>
          <a:p>
            <a:pPr lvl="2" eaLnBrk="1" hangingPunct="1"/>
            <a:r>
              <a:rPr lang="en-US" sz="1800" b="0" smtClean="0"/>
              <a:t>bundle of nerve fibers that connect the cerebrum to the pons</a:t>
            </a:r>
          </a:p>
          <a:p>
            <a:pPr lvl="2" eaLnBrk="1" hangingPunct="1"/>
            <a:r>
              <a:rPr lang="en-US" sz="1800" b="0" smtClean="0"/>
              <a:t>carries </a:t>
            </a:r>
            <a:r>
              <a:rPr lang="en-US" sz="1800" smtClean="0"/>
              <a:t>corticospinal tracts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29600" y="6477000"/>
            <a:ext cx="8382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14-</a:t>
            </a:r>
            <a:fld id="{C6D5C8B0-9D16-44DA-8187-828775CE8B2A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4138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Midbrain -- Cross Section</a:t>
            </a:r>
          </a:p>
        </p:txBody>
      </p:sp>
      <p:sp>
        <p:nvSpPr>
          <p:cNvPr id="4" name="TextBox 24"/>
          <p:cNvSpPr txBox="1">
            <a:spLocks noChangeArrowheads="1"/>
          </p:cNvSpPr>
          <p:nvPr/>
        </p:nvSpPr>
        <p:spPr bwMode="auto">
          <a:xfrm>
            <a:off x="1463675" y="1247775"/>
            <a:ext cx="61785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>
                <a:latin typeface="+mj-lt"/>
                <a:cs typeface="Arial" pitchFamily="34" charset="2"/>
              </a:rPr>
              <a:t>Copyright © The McGraw-Hill Companies, Inc. Permission required for reproduction or display.</a:t>
            </a:r>
          </a:p>
        </p:txBody>
      </p:sp>
      <p:sp>
        <p:nvSpPr>
          <p:cNvPr id="41993" name="Rectangle 4"/>
          <p:cNvSpPr>
            <a:spLocks noChangeArrowheads="1"/>
          </p:cNvSpPr>
          <p:nvPr/>
        </p:nvSpPr>
        <p:spPr bwMode="auto">
          <a:xfrm>
            <a:off x="5940425" y="1881188"/>
            <a:ext cx="4635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FFFFFF"/>
                </a:solidFill>
              </a:rPr>
              <a:t>leaves</a:t>
            </a:r>
            <a:endParaRPr lang="en-US" sz="2400" b="1"/>
          </a:p>
        </p:txBody>
      </p:sp>
      <p:pic>
        <p:nvPicPr>
          <p:cNvPr id="41994" name="Picture 5" descr="sal25693_14_09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2300" y="1708150"/>
            <a:ext cx="6819900" cy="341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5" name="Rectangle 6"/>
          <p:cNvSpPr>
            <a:spLocks noChangeArrowheads="1"/>
          </p:cNvSpPr>
          <p:nvPr/>
        </p:nvSpPr>
        <p:spPr bwMode="auto">
          <a:xfrm>
            <a:off x="615950" y="2903538"/>
            <a:ext cx="7191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Tegmentum</a:t>
            </a:r>
          </a:p>
        </p:txBody>
      </p:sp>
      <p:sp>
        <p:nvSpPr>
          <p:cNvPr id="41996" name="Rectangle 7"/>
          <p:cNvSpPr>
            <a:spLocks noChangeArrowheads="1"/>
          </p:cNvSpPr>
          <p:nvPr/>
        </p:nvSpPr>
        <p:spPr bwMode="auto">
          <a:xfrm>
            <a:off x="387350" y="2735263"/>
            <a:ext cx="1146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Cerebral peduncle:</a:t>
            </a:r>
            <a:endParaRPr lang="en-US" sz="1000" b="1"/>
          </a:p>
        </p:txBody>
      </p:sp>
      <p:sp>
        <p:nvSpPr>
          <p:cNvPr id="41997" name="Rectangle 8"/>
          <p:cNvSpPr>
            <a:spLocks noChangeArrowheads="1"/>
          </p:cNvSpPr>
          <p:nvPr/>
        </p:nvSpPr>
        <p:spPr bwMode="auto">
          <a:xfrm>
            <a:off x="593725" y="3870325"/>
            <a:ext cx="8143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Cerebral crus</a:t>
            </a:r>
            <a:endParaRPr lang="en-US" sz="1000" b="1"/>
          </a:p>
        </p:txBody>
      </p:sp>
      <p:sp>
        <p:nvSpPr>
          <p:cNvPr id="41998" name="Rectangle 9"/>
          <p:cNvSpPr>
            <a:spLocks noChangeArrowheads="1"/>
          </p:cNvSpPr>
          <p:nvPr/>
        </p:nvSpPr>
        <p:spPr bwMode="auto">
          <a:xfrm>
            <a:off x="387350" y="1960563"/>
            <a:ext cx="450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Tectum</a:t>
            </a:r>
          </a:p>
        </p:txBody>
      </p:sp>
      <p:sp>
        <p:nvSpPr>
          <p:cNvPr id="41999" name="Rectangle 10"/>
          <p:cNvSpPr>
            <a:spLocks noChangeArrowheads="1"/>
          </p:cNvSpPr>
          <p:nvPr/>
        </p:nvSpPr>
        <p:spPr bwMode="auto">
          <a:xfrm>
            <a:off x="5940425" y="1833563"/>
            <a:ext cx="11382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Superior colliculus</a:t>
            </a:r>
            <a:endParaRPr lang="en-US" sz="1000" b="1"/>
          </a:p>
        </p:txBody>
      </p:sp>
      <p:sp>
        <p:nvSpPr>
          <p:cNvPr id="42000" name="Rectangle 11"/>
          <p:cNvSpPr>
            <a:spLocks noChangeArrowheads="1"/>
          </p:cNvSpPr>
          <p:nvPr/>
        </p:nvSpPr>
        <p:spPr bwMode="auto">
          <a:xfrm>
            <a:off x="5940425" y="2047875"/>
            <a:ext cx="11112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Cerebral aqueduct</a:t>
            </a:r>
            <a:endParaRPr lang="en-US" sz="1000" b="1"/>
          </a:p>
        </p:txBody>
      </p:sp>
      <p:sp>
        <p:nvSpPr>
          <p:cNvPr id="42001" name="Rectangle 12"/>
          <p:cNvSpPr>
            <a:spLocks noChangeArrowheads="1"/>
          </p:cNvSpPr>
          <p:nvPr/>
        </p:nvSpPr>
        <p:spPr bwMode="auto">
          <a:xfrm>
            <a:off x="5940425" y="2265363"/>
            <a:ext cx="15668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Medial geniculate nucleus</a:t>
            </a:r>
            <a:endParaRPr lang="en-US" sz="1000" b="1"/>
          </a:p>
        </p:txBody>
      </p:sp>
      <p:sp>
        <p:nvSpPr>
          <p:cNvPr id="42002" name="Rectangle 13"/>
          <p:cNvSpPr>
            <a:spLocks noChangeArrowheads="1"/>
          </p:cNvSpPr>
          <p:nvPr/>
        </p:nvSpPr>
        <p:spPr bwMode="auto">
          <a:xfrm>
            <a:off x="387350" y="2422525"/>
            <a:ext cx="11620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Reticular formation</a:t>
            </a:r>
            <a:endParaRPr lang="en-US" sz="1000" b="1"/>
          </a:p>
        </p:txBody>
      </p:sp>
      <p:sp>
        <p:nvSpPr>
          <p:cNvPr id="42003" name="Rectangle 14"/>
          <p:cNvSpPr>
            <a:spLocks noChangeArrowheads="1"/>
          </p:cNvSpPr>
          <p:nvPr/>
        </p:nvSpPr>
        <p:spPr bwMode="auto">
          <a:xfrm>
            <a:off x="5940425" y="2471738"/>
            <a:ext cx="11604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Central gray matter</a:t>
            </a:r>
            <a:endParaRPr lang="en-US" sz="1000" b="1"/>
          </a:p>
        </p:txBody>
      </p:sp>
      <p:sp>
        <p:nvSpPr>
          <p:cNvPr id="42004" name="Rectangle 15"/>
          <p:cNvSpPr>
            <a:spLocks noChangeArrowheads="1"/>
          </p:cNvSpPr>
          <p:nvPr/>
        </p:nvSpPr>
        <p:spPr bwMode="auto">
          <a:xfrm>
            <a:off x="5940425" y="2711450"/>
            <a:ext cx="12319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Oculomotor nucleus</a:t>
            </a:r>
            <a:endParaRPr lang="en-US" sz="1000" b="1"/>
          </a:p>
        </p:txBody>
      </p:sp>
      <p:sp>
        <p:nvSpPr>
          <p:cNvPr id="42005" name="Rectangle 16"/>
          <p:cNvSpPr>
            <a:spLocks noChangeArrowheads="1"/>
          </p:cNvSpPr>
          <p:nvPr/>
        </p:nvSpPr>
        <p:spPr bwMode="auto">
          <a:xfrm>
            <a:off x="5940425" y="2876550"/>
            <a:ext cx="10461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Medial lemniscus</a:t>
            </a:r>
            <a:endParaRPr lang="en-US" sz="1000" b="1"/>
          </a:p>
        </p:txBody>
      </p:sp>
      <p:sp>
        <p:nvSpPr>
          <p:cNvPr id="42006" name="Rectangle 17"/>
          <p:cNvSpPr>
            <a:spLocks noChangeArrowheads="1"/>
          </p:cNvSpPr>
          <p:nvPr/>
        </p:nvSpPr>
        <p:spPr bwMode="auto">
          <a:xfrm>
            <a:off x="5940425" y="3078163"/>
            <a:ext cx="752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Red nucleus</a:t>
            </a:r>
            <a:endParaRPr lang="en-US" sz="1000" b="1"/>
          </a:p>
        </p:txBody>
      </p:sp>
      <p:sp>
        <p:nvSpPr>
          <p:cNvPr id="42007" name="Rectangle 18"/>
          <p:cNvSpPr>
            <a:spLocks noChangeArrowheads="1"/>
          </p:cNvSpPr>
          <p:nvPr/>
        </p:nvSpPr>
        <p:spPr bwMode="auto">
          <a:xfrm>
            <a:off x="561975" y="3360738"/>
            <a:ext cx="9921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Substantia nigra</a:t>
            </a:r>
            <a:endParaRPr lang="en-US" sz="1000" b="1"/>
          </a:p>
        </p:txBody>
      </p:sp>
      <p:sp>
        <p:nvSpPr>
          <p:cNvPr id="42008" name="Rectangle 19"/>
          <p:cNvSpPr>
            <a:spLocks noChangeArrowheads="1"/>
          </p:cNvSpPr>
          <p:nvPr/>
        </p:nvSpPr>
        <p:spPr bwMode="auto">
          <a:xfrm>
            <a:off x="4510088" y="4200525"/>
            <a:ext cx="13160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Oculomotor nerve (III)</a:t>
            </a:r>
            <a:endParaRPr lang="en-US" sz="1000" b="1"/>
          </a:p>
        </p:txBody>
      </p:sp>
      <p:sp>
        <p:nvSpPr>
          <p:cNvPr id="42009" name="Rectangle 20"/>
          <p:cNvSpPr>
            <a:spLocks noChangeArrowheads="1"/>
          </p:cNvSpPr>
          <p:nvPr/>
        </p:nvSpPr>
        <p:spPr bwMode="auto">
          <a:xfrm>
            <a:off x="3338513" y="1474788"/>
            <a:ext cx="555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Posterior</a:t>
            </a:r>
            <a:endParaRPr lang="en-US" sz="1000" b="1"/>
          </a:p>
        </p:txBody>
      </p:sp>
      <p:sp>
        <p:nvSpPr>
          <p:cNvPr id="42010" name="Rectangle 21"/>
          <p:cNvSpPr>
            <a:spLocks noChangeArrowheads="1"/>
          </p:cNvSpPr>
          <p:nvPr/>
        </p:nvSpPr>
        <p:spPr bwMode="auto">
          <a:xfrm>
            <a:off x="3368675" y="4502150"/>
            <a:ext cx="4937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Anterior</a:t>
            </a:r>
            <a:endParaRPr lang="en-US" sz="1000" b="1"/>
          </a:p>
        </p:txBody>
      </p:sp>
      <p:sp>
        <p:nvSpPr>
          <p:cNvPr id="42011" name="Rectangle 22"/>
          <p:cNvSpPr>
            <a:spLocks noChangeArrowheads="1"/>
          </p:cNvSpPr>
          <p:nvPr/>
        </p:nvSpPr>
        <p:spPr bwMode="auto">
          <a:xfrm>
            <a:off x="3262313" y="4760913"/>
            <a:ext cx="7191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(a) Midbrain</a:t>
            </a:r>
            <a:endParaRPr lang="en-US" sz="1000" b="1"/>
          </a:p>
        </p:txBody>
      </p:sp>
      <p:sp>
        <p:nvSpPr>
          <p:cNvPr id="42012" name="Rectangle 23"/>
          <p:cNvSpPr>
            <a:spLocks noChangeArrowheads="1"/>
          </p:cNvSpPr>
          <p:nvPr/>
        </p:nvSpPr>
        <p:spPr bwMode="auto">
          <a:xfrm>
            <a:off x="6924675" y="3165475"/>
            <a:ext cx="7191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(a) Midbrain</a:t>
            </a:r>
            <a:endParaRPr lang="en-US" sz="1000" b="1"/>
          </a:p>
        </p:txBody>
      </p:sp>
      <p:sp>
        <p:nvSpPr>
          <p:cNvPr id="42013" name="Rectangle 24"/>
          <p:cNvSpPr>
            <a:spLocks noChangeArrowheads="1"/>
          </p:cNvSpPr>
          <p:nvPr/>
        </p:nvSpPr>
        <p:spPr bwMode="auto">
          <a:xfrm>
            <a:off x="6924675" y="4597400"/>
            <a:ext cx="6619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(c) Medulla</a:t>
            </a:r>
            <a:endParaRPr lang="en-US" sz="1000" b="1"/>
          </a:p>
        </p:txBody>
      </p:sp>
      <p:sp>
        <p:nvSpPr>
          <p:cNvPr id="42014" name="Rectangle 25"/>
          <p:cNvSpPr>
            <a:spLocks noChangeArrowheads="1"/>
          </p:cNvSpPr>
          <p:nvPr/>
        </p:nvSpPr>
        <p:spPr bwMode="auto">
          <a:xfrm>
            <a:off x="6924675" y="3883025"/>
            <a:ext cx="508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(b) Pons</a:t>
            </a:r>
            <a:endParaRPr lang="en-US" sz="1000" b="1"/>
          </a:p>
        </p:txBody>
      </p:sp>
      <p:sp>
        <p:nvSpPr>
          <p:cNvPr id="42015" name="Freeform 26"/>
          <p:cNvSpPr>
            <a:spLocks/>
          </p:cNvSpPr>
          <p:nvPr/>
        </p:nvSpPr>
        <p:spPr bwMode="auto">
          <a:xfrm>
            <a:off x="3028950" y="1765300"/>
            <a:ext cx="92075" cy="584200"/>
          </a:xfrm>
          <a:custGeom>
            <a:avLst/>
            <a:gdLst>
              <a:gd name="T0" fmla="*/ 146169074 w 58"/>
              <a:gd name="T1" fmla="*/ 927417589 h 368"/>
              <a:gd name="T2" fmla="*/ 0 w 58"/>
              <a:gd name="T3" fmla="*/ 927417589 h 368"/>
              <a:gd name="T4" fmla="*/ 0 w 58"/>
              <a:gd name="T5" fmla="*/ 0 h 368"/>
              <a:gd name="T6" fmla="*/ 146169074 w 58"/>
              <a:gd name="T7" fmla="*/ 0 h 368"/>
              <a:gd name="T8" fmla="*/ 0 60000 65536"/>
              <a:gd name="T9" fmla="*/ 0 60000 65536"/>
              <a:gd name="T10" fmla="*/ 0 60000 65536"/>
              <a:gd name="T11" fmla="*/ 0 60000 65536"/>
              <a:gd name="T12" fmla="*/ 0 w 58"/>
              <a:gd name="T13" fmla="*/ 0 h 368"/>
              <a:gd name="T14" fmla="*/ 58 w 58"/>
              <a:gd name="T15" fmla="*/ 368 h 3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8" h="368">
                <a:moveTo>
                  <a:pt x="58" y="368"/>
                </a:moveTo>
                <a:lnTo>
                  <a:pt x="0" y="368"/>
                </a:lnTo>
                <a:lnTo>
                  <a:pt x="0" y="0"/>
                </a:lnTo>
                <a:lnTo>
                  <a:pt x="58" y="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42016" name="Freeform 27"/>
          <p:cNvSpPr>
            <a:spLocks/>
          </p:cNvSpPr>
          <p:nvPr/>
        </p:nvSpPr>
        <p:spPr bwMode="auto">
          <a:xfrm>
            <a:off x="2963863" y="3798888"/>
            <a:ext cx="92075" cy="312737"/>
          </a:xfrm>
          <a:custGeom>
            <a:avLst/>
            <a:gdLst>
              <a:gd name="T0" fmla="*/ 146169074 w 58"/>
              <a:gd name="T1" fmla="*/ 496472413 h 197"/>
              <a:gd name="T2" fmla="*/ 0 w 58"/>
              <a:gd name="T3" fmla="*/ 496472413 h 197"/>
              <a:gd name="T4" fmla="*/ 0 w 58"/>
              <a:gd name="T5" fmla="*/ 0 h 197"/>
              <a:gd name="T6" fmla="*/ 146169074 w 58"/>
              <a:gd name="T7" fmla="*/ 0 h 197"/>
              <a:gd name="T8" fmla="*/ 0 60000 65536"/>
              <a:gd name="T9" fmla="*/ 0 60000 65536"/>
              <a:gd name="T10" fmla="*/ 0 60000 65536"/>
              <a:gd name="T11" fmla="*/ 0 60000 65536"/>
              <a:gd name="T12" fmla="*/ 0 w 58"/>
              <a:gd name="T13" fmla="*/ 0 h 197"/>
              <a:gd name="T14" fmla="*/ 58 w 58"/>
              <a:gd name="T15" fmla="*/ 197 h 19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8" h="197">
                <a:moveTo>
                  <a:pt x="58" y="197"/>
                </a:moveTo>
                <a:lnTo>
                  <a:pt x="0" y="197"/>
                </a:lnTo>
                <a:lnTo>
                  <a:pt x="0" y="0"/>
                </a:lnTo>
                <a:lnTo>
                  <a:pt x="58" y="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42017" name="Freeform 28"/>
          <p:cNvSpPr>
            <a:spLocks/>
          </p:cNvSpPr>
          <p:nvPr/>
        </p:nvSpPr>
        <p:spPr bwMode="auto">
          <a:xfrm>
            <a:off x="2847975" y="2757488"/>
            <a:ext cx="622300" cy="546100"/>
          </a:xfrm>
          <a:custGeom>
            <a:avLst/>
            <a:gdLst>
              <a:gd name="T0" fmla="*/ 95765932 w 392"/>
              <a:gd name="T1" fmla="*/ 866933839 h 344"/>
              <a:gd name="T2" fmla="*/ 0 w 392"/>
              <a:gd name="T3" fmla="*/ 756046805 h 344"/>
              <a:gd name="T4" fmla="*/ 889616070 w 392"/>
              <a:gd name="T5" fmla="*/ 0 h 344"/>
              <a:gd name="T6" fmla="*/ 987901339 w 392"/>
              <a:gd name="T7" fmla="*/ 108367524 h 344"/>
              <a:gd name="T8" fmla="*/ 0 60000 65536"/>
              <a:gd name="T9" fmla="*/ 0 60000 65536"/>
              <a:gd name="T10" fmla="*/ 0 60000 65536"/>
              <a:gd name="T11" fmla="*/ 0 60000 65536"/>
              <a:gd name="T12" fmla="*/ 0 w 392"/>
              <a:gd name="T13" fmla="*/ 0 h 344"/>
              <a:gd name="T14" fmla="*/ 392 w 392"/>
              <a:gd name="T15" fmla="*/ 344 h 3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2" h="344">
                <a:moveTo>
                  <a:pt x="38" y="344"/>
                </a:moveTo>
                <a:lnTo>
                  <a:pt x="0" y="300"/>
                </a:lnTo>
                <a:lnTo>
                  <a:pt x="353" y="0"/>
                </a:lnTo>
                <a:lnTo>
                  <a:pt x="392" y="43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42018" name="Line 29"/>
          <p:cNvSpPr>
            <a:spLocks noChangeShapeType="1"/>
          </p:cNvSpPr>
          <p:nvPr/>
        </p:nvSpPr>
        <p:spPr bwMode="auto">
          <a:xfrm flipH="1">
            <a:off x="990600" y="2055813"/>
            <a:ext cx="2038350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19" name="Line 30"/>
          <p:cNvSpPr>
            <a:spLocks noChangeShapeType="1"/>
          </p:cNvSpPr>
          <p:nvPr/>
        </p:nvSpPr>
        <p:spPr bwMode="auto">
          <a:xfrm flipH="1">
            <a:off x="1384300" y="2997200"/>
            <a:ext cx="1687513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20" name="Line 31"/>
          <p:cNvSpPr>
            <a:spLocks noChangeShapeType="1"/>
          </p:cNvSpPr>
          <p:nvPr/>
        </p:nvSpPr>
        <p:spPr bwMode="auto">
          <a:xfrm flipH="1">
            <a:off x="1463675" y="3959225"/>
            <a:ext cx="1500188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21" name="Line 32"/>
          <p:cNvSpPr>
            <a:spLocks noChangeShapeType="1"/>
          </p:cNvSpPr>
          <p:nvPr/>
        </p:nvSpPr>
        <p:spPr bwMode="auto">
          <a:xfrm flipH="1">
            <a:off x="4014788" y="1917700"/>
            <a:ext cx="1873250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22" name="Freeform 33"/>
          <p:cNvSpPr>
            <a:spLocks/>
          </p:cNvSpPr>
          <p:nvPr/>
        </p:nvSpPr>
        <p:spPr bwMode="auto">
          <a:xfrm>
            <a:off x="3575050" y="2124075"/>
            <a:ext cx="2312988" cy="130175"/>
          </a:xfrm>
          <a:custGeom>
            <a:avLst/>
            <a:gdLst>
              <a:gd name="T0" fmla="*/ 2147483647 w 1457"/>
              <a:gd name="T1" fmla="*/ 0 h 82"/>
              <a:gd name="T2" fmla="*/ 2147483647 w 1457"/>
              <a:gd name="T3" fmla="*/ 0 h 82"/>
              <a:gd name="T4" fmla="*/ 0 w 1457"/>
              <a:gd name="T5" fmla="*/ 206652785 h 82"/>
              <a:gd name="T6" fmla="*/ 0 60000 65536"/>
              <a:gd name="T7" fmla="*/ 0 60000 65536"/>
              <a:gd name="T8" fmla="*/ 0 60000 65536"/>
              <a:gd name="T9" fmla="*/ 0 w 1457"/>
              <a:gd name="T10" fmla="*/ 0 h 82"/>
              <a:gd name="T11" fmla="*/ 1457 w 1457"/>
              <a:gd name="T12" fmla="*/ 82 h 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57" h="82">
                <a:moveTo>
                  <a:pt x="1457" y="0"/>
                </a:moveTo>
                <a:lnTo>
                  <a:pt x="1282" y="0"/>
                </a:lnTo>
                <a:lnTo>
                  <a:pt x="0" y="82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42023" name="Line 34"/>
          <p:cNvSpPr>
            <a:spLocks noChangeShapeType="1"/>
          </p:cNvSpPr>
          <p:nvPr/>
        </p:nvSpPr>
        <p:spPr bwMode="auto">
          <a:xfrm flipH="1">
            <a:off x="4594225" y="2344738"/>
            <a:ext cx="1293813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24" name="Freeform 35"/>
          <p:cNvSpPr>
            <a:spLocks/>
          </p:cNvSpPr>
          <p:nvPr/>
        </p:nvSpPr>
        <p:spPr bwMode="auto">
          <a:xfrm>
            <a:off x="1597025" y="2516188"/>
            <a:ext cx="1390650" cy="50800"/>
          </a:xfrm>
          <a:custGeom>
            <a:avLst/>
            <a:gdLst>
              <a:gd name="T0" fmla="*/ 0 w 876"/>
              <a:gd name="T1" fmla="*/ 0 h 32"/>
              <a:gd name="T2" fmla="*/ 1055946365 w 876"/>
              <a:gd name="T3" fmla="*/ 0 h 32"/>
              <a:gd name="T4" fmla="*/ 2147483647 w 876"/>
              <a:gd name="T5" fmla="*/ 80644986 h 32"/>
              <a:gd name="T6" fmla="*/ 0 60000 65536"/>
              <a:gd name="T7" fmla="*/ 0 60000 65536"/>
              <a:gd name="T8" fmla="*/ 0 60000 65536"/>
              <a:gd name="T9" fmla="*/ 0 w 876"/>
              <a:gd name="T10" fmla="*/ 0 h 32"/>
              <a:gd name="T11" fmla="*/ 876 w 876"/>
              <a:gd name="T12" fmla="*/ 32 h 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76" h="32">
                <a:moveTo>
                  <a:pt x="0" y="0"/>
                </a:moveTo>
                <a:lnTo>
                  <a:pt x="419" y="0"/>
                </a:lnTo>
                <a:lnTo>
                  <a:pt x="876" y="32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42025" name="Line 36"/>
          <p:cNvSpPr>
            <a:spLocks noChangeShapeType="1"/>
          </p:cNvSpPr>
          <p:nvPr/>
        </p:nvSpPr>
        <p:spPr bwMode="auto">
          <a:xfrm flipH="1">
            <a:off x="3694113" y="2559050"/>
            <a:ext cx="2193925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26" name="Line 37"/>
          <p:cNvSpPr>
            <a:spLocks noChangeShapeType="1"/>
          </p:cNvSpPr>
          <p:nvPr/>
        </p:nvSpPr>
        <p:spPr bwMode="auto">
          <a:xfrm flipH="1">
            <a:off x="3689350" y="2792413"/>
            <a:ext cx="2198688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27" name="Line 38"/>
          <p:cNvSpPr>
            <a:spLocks noChangeShapeType="1"/>
          </p:cNvSpPr>
          <p:nvPr/>
        </p:nvSpPr>
        <p:spPr bwMode="auto">
          <a:xfrm flipH="1">
            <a:off x="4406900" y="2963863"/>
            <a:ext cx="1481138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28" name="Line 39"/>
          <p:cNvSpPr>
            <a:spLocks noChangeShapeType="1"/>
          </p:cNvSpPr>
          <p:nvPr/>
        </p:nvSpPr>
        <p:spPr bwMode="auto">
          <a:xfrm flipH="1">
            <a:off x="3968750" y="3154363"/>
            <a:ext cx="1919288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29" name="Line 40"/>
          <p:cNvSpPr>
            <a:spLocks noChangeShapeType="1"/>
          </p:cNvSpPr>
          <p:nvPr/>
        </p:nvSpPr>
        <p:spPr bwMode="auto">
          <a:xfrm>
            <a:off x="3857625" y="4287838"/>
            <a:ext cx="614363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30" name="Freeform 41"/>
          <p:cNvSpPr>
            <a:spLocks/>
          </p:cNvSpPr>
          <p:nvPr/>
        </p:nvSpPr>
        <p:spPr bwMode="auto">
          <a:xfrm>
            <a:off x="3022600" y="1760538"/>
            <a:ext cx="92075" cy="582612"/>
          </a:xfrm>
          <a:custGeom>
            <a:avLst/>
            <a:gdLst>
              <a:gd name="T0" fmla="*/ 146169074 w 58"/>
              <a:gd name="T1" fmla="*/ 924899020 h 367"/>
              <a:gd name="T2" fmla="*/ 0 w 58"/>
              <a:gd name="T3" fmla="*/ 924899020 h 367"/>
              <a:gd name="T4" fmla="*/ 0 w 58"/>
              <a:gd name="T5" fmla="*/ 0 h 367"/>
              <a:gd name="T6" fmla="*/ 146169074 w 58"/>
              <a:gd name="T7" fmla="*/ 0 h 367"/>
              <a:gd name="T8" fmla="*/ 0 60000 65536"/>
              <a:gd name="T9" fmla="*/ 0 60000 65536"/>
              <a:gd name="T10" fmla="*/ 0 60000 65536"/>
              <a:gd name="T11" fmla="*/ 0 60000 65536"/>
              <a:gd name="T12" fmla="*/ 0 w 58"/>
              <a:gd name="T13" fmla="*/ 0 h 367"/>
              <a:gd name="T14" fmla="*/ 58 w 58"/>
              <a:gd name="T15" fmla="*/ 367 h 3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8" h="367">
                <a:moveTo>
                  <a:pt x="58" y="367"/>
                </a:moveTo>
                <a:lnTo>
                  <a:pt x="0" y="367"/>
                </a:lnTo>
                <a:lnTo>
                  <a:pt x="0" y="0"/>
                </a:lnTo>
                <a:lnTo>
                  <a:pt x="58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42031" name="Freeform 42"/>
          <p:cNvSpPr>
            <a:spLocks/>
          </p:cNvSpPr>
          <p:nvPr/>
        </p:nvSpPr>
        <p:spPr bwMode="auto">
          <a:xfrm>
            <a:off x="2963863" y="3787775"/>
            <a:ext cx="92075" cy="312738"/>
          </a:xfrm>
          <a:custGeom>
            <a:avLst/>
            <a:gdLst>
              <a:gd name="T0" fmla="*/ 146169074 w 58"/>
              <a:gd name="T1" fmla="*/ 496469238 h 197"/>
              <a:gd name="T2" fmla="*/ 0 w 58"/>
              <a:gd name="T3" fmla="*/ 496469238 h 197"/>
              <a:gd name="T4" fmla="*/ 0 w 58"/>
              <a:gd name="T5" fmla="*/ 0 h 197"/>
              <a:gd name="T6" fmla="*/ 146169074 w 58"/>
              <a:gd name="T7" fmla="*/ 0 h 197"/>
              <a:gd name="T8" fmla="*/ 0 60000 65536"/>
              <a:gd name="T9" fmla="*/ 0 60000 65536"/>
              <a:gd name="T10" fmla="*/ 0 60000 65536"/>
              <a:gd name="T11" fmla="*/ 0 60000 65536"/>
              <a:gd name="T12" fmla="*/ 0 w 58"/>
              <a:gd name="T13" fmla="*/ 0 h 197"/>
              <a:gd name="T14" fmla="*/ 58 w 58"/>
              <a:gd name="T15" fmla="*/ 197 h 19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8" h="197">
                <a:moveTo>
                  <a:pt x="58" y="197"/>
                </a:moveTo>
                <a:lnTo>
                  <a:pt x="0" y="197"/>
                </a:lnTo>
                <a:lnTo>
                  <a:pt x="0" y="0"/>
                </a:lnTo>
                <a:lnTo>
                  <a:pt x="58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42032" name="Freeform 43"/>
          <p:cNvSpPr>
            <a:spLocks/>
          </p:cNvSpPr>
          <p:nvPr/>
        </p:nvSpPr>
        <p:spPr bwMode="auto">
          <a:xfrm>
            <a:off x="2847975" y="2755900"/>
            <a:ext cx="622300" cy="546100"/>
          </a:xfrm>
          <a:custGeom>
            <a:avLst/>
            <a:gdLst>
              <a:gd name="T0" fmla="*/ 95765932 w 392"/>
              <a:gd name="T1" fmla="*/ 866933839 h 344"/>
              <a:gd name="T2" fmla="*/ 0 w 392"/>
              <a:gd name="T3" fmla="*/ 758567754 h 344"/>
              <a:gd name="T4" fmla="*/ 889616070 w 392"/>
              <a:gd name="T5" fmla="*/ 0 h 344"/>
              <a:gd name="T6" fmla="*/ 987901339 w 392"/>
              <a:gd name="T7" fmla="*/ 103327188 h 344"/>
              <a:gd name="T8" fmla="*/ 0 60000 65536"/>
              <a:gd name="T9" fmla="*/ 0 60000 65536"/>
              <a:gd name="T10" fmla="*/ 0 60000 65536"/>
              <a:gd name="T11" fmla="*/ 0 60000 65536"/>
              <a:gd name="T12" fmla="*/ 0 w 392"/>
              <a:gd name="T13" fmla="*/ 0 h 344"/>
              <a:gd name="T14" fmla="*/ 392 w 392"/>
              <a:gd name="T15" fmla="*/ 344 h 3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2" h="344">
                <a:moveTo>
                  <a:pt x="38" y="344"/>
                </a:moveTo>
                <a:lnTo>
                  <a:pt x="0" y="301"/>
                </a:lnTo>
                <a:lnTo>
                  <a:pt x="353" y="0"/>
                </a:lnTo>
                <a:lnTo>
                  <a:pt x="392" y="4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42033" name="Line 44"/>
          <p:cNvSpPr>
            <a:spLocks noChangeShapeType="1"/>
          </p:cNvSpPr>
          <p:nvPr/>
        </p:nvSpPr>
        <p:spPr bwMode="auto">
          <a:xfrm flipH="1">
            <a:off x="990600" y="2049463"/>
            <a:ext cx="20383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34" name="Line 45"/>
          <p:cNvSpPr>
            <a:spLocks noChangeShapeType="1"/>
          </p:cNvSpPr>
          <p:nvPr/>
        </p:nvSpPr>
        <p:spPr bwMode="auto">
          <a:xfrm flipH="1">
            <a:off x="1447800" y="2997200"/>
            <a:ext cx="1687513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35" name="Line 46"/>
          <p:cNvSpPr>
            <a:spLocks noChangeShapeType="1"/>
          </p:cNvSpPr>
          <p:nvPr/>
        </p:nvSpPr>
        <p:spPr bwMode="auto">
          <a:xfrm flipH="1">
            <a:off x="1612900" y="3451225"/>
            <a:ext cx="1190625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36" name="Line 47"/>
          <p:cNvSpPr>
            <a:spLocks noChangeShapeType="1"/>
          </p:cNvSpPr>
          <p:nvPr/>
        </p:nvSpPr>
        <p:spPr bwMode="auto">
          <a:xfrm flipH="1">
            <a:off x="1612900" y="3451225"/>
            <a:ext cx="119062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37" name="Line 48"/>
          <p:cNvSpPr>
            <a:spLocks noChangeShapeType="1"/>
          </p:cNvSpPr>
          <p:nvPr/>
        </p:nvSpPr>
        <p:spPr bwMode="auto">
          <a:xfrm flipH="1">
            <a:off x="1463675" y="3957638"/>
            <a:ext cx="150018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38" name="Line 49"/>
          <p:cNvSpPr>
            <a:spLocks noChangeShapeType="1"/>
          </p:cNvSpPr>
          <p:nvPr/>
        </p:nvSpPr>
        <p:spPr bwMode="auto">
          <a:xfrm flipH="1">
            <a:off x="4014788" y="1916113"/>
            <a:ext cx="18732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39" name="Freeform 50"/>
          <p:cNvSpPr>
            <a:spLocks/>
          </p:cNvSpPr>
          <p:nvPr/>
        </p:nvSpPr>
        <p:spPr bwMode="auto">
          <a:xfrm>
            <a:off x="3575050" y="2122488"/>
            <a:ext cx="2312988" cy="130175"/>
          </a:xfrm>
          <a:custGeom>
            <a:avLst/>
            <a:gdLst>
              <a:gd name="T0" fmla="*/ 2147483647 w 1457"/>
              <a:gd name="T1" fmla="*/ 0 h 82"/>
              <a:gd name="T2" fmla="*/ 2147483647 w 1457"/>
              <a:gd name="T3" fmla="*/ 0 h 82"/>
              <a:gd name="T4" fmla="*/ 0 w 1457"/>
              <a:gd name="T5" fmla="*/ 206652785 h 82"/>
              <a:gd name="T6" fmla="*/ 0 60000 65536"/>
              <a:gd name="T7" fmla="*/ 0 60000 65536"/>
              <a:gd name="T8" fmla="*/ 0 60000 65536"/>
              <a:gd name="T9" fmla="*/ 0 w 1457"/>
              <a:gd name="T10" fmla="*/ 0 h 82"/>
              <a:gd name="T11" fmla="*/ 1457 w 1457"/>
              <a:gd name="T12" fmla="*/ 82 h 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57" h="82">
                <a:moveTo>
                  <a:pt x="1457" y="0"/>
                </a:moveTo>
                <a:lnTo>
                  <a:pt x="1282" y="0"/>
                </a:lnTo>
                <a:lnTo>
                  <a:pt x="0" y="8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42040" name="Line 51"/>
          <p:cNvSpPr>
            <a:spLocks noChangeShapeType="1"/>
          </p:cNvSpPr>
          <p:nvPr/>
        </p:nvSpPr>
        <p:spPr bwMode="auto">
          <a:xfrm flipH="1">
            <a:off x="4594225" y="2346325"/>
            <a:ext cx="1293813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41" name="Freeform 52"/>
          <p:cNvSpPr>
            <a:spLocks/>
          </p:cNvSpPr>
          <p:nvPr/>
        </p:nvSpPr>
        <p:spPr bwMode="auto">
          <a:xfrm>
            <a:off x="1597025" y="2514600"/>
            <a:ext cx="1390650" cy="53975"/>
          </a:xfrm>
          <a:custGeom>
            <a:avLst/>
            <a:gdLst>
              <a:gd name="T0" fmla="*/ 0 w 876"/>
              <a:gd name="T1" fmla="*/ 0 h 34"/>
              <a:gd name="T2" fmla="*/ 1055946365 w 876"/>
              <a:gd name="T3" fmla="*/ 0 h 34"/>
              <a:gd name="T4" fmla="*/ 2147483647 w 876"/>
              <a:gd name="T5" fmla="*/ 85685299 h 34"/>
              <a:gd name="T6" fmla="*/ 0 60000 65536"/>
              <a:gd name="T7" fmla="*/ 0 60000 65536"/>
              <a:gd name="T8" fmla="*/ 0 60000 65536"/>
              <a:gd name="T9" fmla="*/ 0 w 876"/>
              <a:gd name="T10" fmla="*/ 0 h 34"/>
              <a:gd name="T11" fmla="*/ 876 w 876"/>
              <a:gd name="T12" fmla="*/ 34 h 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76" h="34">
                <a:moveTo>
                  <a:pt x="0" y="0"/>
                </a:moveTo>
                <a:lnTo>
                  <a:pt x="419" y="0"/>
                </a:lnTo>
                <a:lnTo>
                  <a:pt x="876" y="34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42042" name="Line 53"/>
          <p:cNvSpPr>
            <a:spLocks noChangeShapeType="1"/>
          </p:cNvSpPr>
          <p:nvPr/>
        </p:nvSpPr>
        <p:spPr bwMode="auto">
          <a:xfrm flipH="1">
            <a:off x="3694113" y="2560638"/>
            <a:ext cx="21939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43" name="Line 54"/>
          <p:cNvSpPr>
            <a:spLocks noChangeShapeType="1"/>
          </p:cNvSpPr>
          <p:nvPr/>
        </p:nvSpPr>
        <p:spPr bwMode="auto">
          <a:xfrm flipH="1">
            <a:off x="3689350" y="2792413"/>
            <a:ext cx="219868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44" name="Line 55"/>
          <p:cNvSpPr>
            <a:spLocks noChangeShapeType="1"/>
          </p:cNvSpPr>
          <p:nvPr/>
        </p:nvSpPr>
        <p:spPr bwMode="auto">
          <a:xfrm flipH="1">
            <a:off x="4406900" y="2962275"/>
            <a:ext cx="1481138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45" name="Line 56"/>
          <p:cNvSpPr>
            <a:spLocks noChangeShapeType="1"/>
          </p:cNvSpPr>
          <p:nvPr/>
        </p:nvSpPr>
        <p:spPr bwMode="auto">
          <a:xfrm flipH="1">
            <a:off x="3968750" y="3155950"/>
            <a:ext cx="1919288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46" name="Line 57"/>
          <p:cNvSpPr>
            <a:spLocks noChangeShapeType="1"/>
          </p:cNvSpPr>
          <p:nvPr/>
        </p:nvSpPr>
        <p:spPr bwMode="auto">
          <a:xfrm>
            <a:off x="3857625" y="4286250"/>
            <a:ext cx="614363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47" name="Text Box 12"/>
          <p:cNvSpPr txBox="1">
            <a:spLocks noChangeArrowheads="1"/>
          </p:cNvSpPr>
          <p:nvPr/>
        </p:nvSpPr>
        <p:spPr bwMode="auto">
          <a:xfrm>
            <a:off x="3124200" y="5410200"/>
            <a:ext cx="1890713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14.9a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29600" y="6477000"/>
            <a:ext cx="8382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14-</a:t>
            </a:r>
            <a:fld id="{6E8D8842-F08A-4CAB-82DF-17B745A1ABAB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89013"/>
          </a:xfrm>
        </p:spPr>
        <p:txBody>
          <a:bodyPr/>
          <a:lstStyle/>
          <a:p>
            <a:pPr eaLnBrk="1" hangingPunct="1"/>
            <a:r>
              <a:rPr lang="en-US" smtClean="0"/>
              <a:t>Cerebellum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650" y="3794125"/>
            <a:ext cx="8610600" cy="29194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b="0" smtClean="0"/>
              <a:t>the largest part of the hindbrain and the second largest part of the brain as a whole</a:t>
            </a:r>
          </a:p>
          <a:p>
            <a:pPr eaLnBrk="1" hangingPunct="1">
              <a:lnSpc>
                <a:spcPct val="80000"/>
              </a:lnSpc>
            </a:pPr>
            <a:endParaRPr lang="en-US" sz="800" b="0" smtClean="0"/>
          </a:p>
          <a:p>
            <a:pPr eaLnBrk="1" hangingPunct="1">
              <a:lnSpc>
                <a:spcPct val="80000"/>
              </a:lnSpc>
            </a:pPr>
            <a:r>
              <a:rPr lang="en-US" sz="2000" b="0" smtClean="0"/>
              <a:t>consists of right and left cerebellar hemispheres connected by </a:t>
            </a:r>
            <a:r>
              <a:rPr lang="en-US" sz="2000" smtClean="0"/>
              <a:t>vermis</a:t>
            </a:r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r>
              <a:rPr lang="en-US" sz="2000" b="0" smtClean="0"/>
              <a:t>cortex of gray matter with folds (</a:t>
            </a:r>
            <a:r>
              <a:rPr lang="en-US" sz="2000" smtClean="0"/>
              <a:t>folia</a:t>
            </a:r>
            <a:r>
              <a:rPr lang="en-US" sz="2000" b="0" smtClean="0"/>
              <a:t>) and four deep nuclei in each hemisphere</a:t>
            </a:r>
          </a:p>
          <a:p>
            <a:pPr eaLnBrk="1" hangingPunct="1">
              <a:lnSpc>
                <a:spcPct val="80000"/>
              </a:lnSpc>
            </a:pPr>
            <a:endParaRPr lang="en-US" sz="800" b="0" smtClean="0"/>
          </a:p>
          <a:p>
            <a:pPr eaLnBrk="1" hangingPunct="1">
              <a:lnSpc>
                <a:spcPct val="80000"/>
              </a:lnSpc>
            </a:pPr>
            <a:r>
              <a:rPr lang="en-US" sz="2000" b="0" smtClean="0"/>
              <a:t>contains more than half of all brain neurons, about 100 billion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granule cells </a:t>
            </a:r>
            <a:r>
              <a:rPr lang="en-US" sz="1800" b="0" smtClean="0"/>
              <a:t>and </a:t>
            </a:r>
            <a:r>
              <a:rPr lang="en-US" sz="1800" smtClean="0"/>
              <a:t>Purkinje cells </a:t>
            </a:r>
            <a:r>
              <a:rPr lang="en-US" sz="1800" b="0" smtClean="0"/>
              <a:t>synapse on deep nuclei</a:t>
            </a:r>
          </a:p>
          <a:p>
            <a:pPr lvl="1" eaLnBrk="1" hangingPunct="1">
              <a:lnSpc>
                <a:spcPct val="80000"/>
              </a:lnSpc>
            </a:pPr>
            <a:endParaRPr lang="en-US" sz="800" b="0" smtClean="0"/>
          </a:p>
          <a:p>
            <a:pPr eaLnBrk="1" hangingPunct="1">
              <a:lnSpc>
                <a:spcPct val="80000"/>
              </a:lnSpc>
            </a:pPr>
            <a:r>
              <a:rPr lang="en-US" sz="2000" b="0" smtClean="0"/>
              <a:t>white matter branching pattern is called </a:t>
            </a:r>
            <a:r>
              <a:rPr lang="en-US" sz="2000" smtClean="0"/>
              <a:t>arbor vitae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smtClean="0"/>
          </a:p>
        </p:txBody>
      </p:sp>
      <p:sp>
        <p:nvSpPr>
          <p:cNvPr id="4" name="TextBox 24"/>
          <p:cNvSpPr txBox="1">
            <a:spLocks noChangeArrowheads="1"/>
          </p:cNvSpPr>
          <p:nvPr/>
        </p:nvSpPr>
        <p:spPr bwMode="auto">
          <a:xfrm>
            <a:off x="2246313" y="1023938"/>
            <a:ext cx="463232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700">
                <a:cs typeface="Arial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45102" name="Rectangle 4"/>
          <p:cNvSpPr>
            <a:spLocks noChangeArrowheads="1"/>
          </p:cNvSpPr>
          <p:nvPr/>
        </p:nvSpPr>
        <p:spPr bwMode="auto">
          <a:xfrm>
            <a:off x="5730875" y="1271588"/>
            <a:ext cx="3143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FFFFFF"/>
                </a:solidFill>
              </a:rPr>
              <a:t>leaves</a:t>
            </a:r>
            <a:endParaRPr lang="en-US" sz="800" b="1"/>
          </a:p>
        </p:txBody>
      </p:sp>
      <p:pic>
        <p:nvPicPr>
          <p:cNvPr id="45103" name="Picture 5" descr="sal25693_14_11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6275" y="1333500"/>
            <a:ext cx="2676525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104" name="Rectangle 6"/>
          <p:cNvSpPr>
            <a:spLocks noChangeArrowheads="1"/>
          </p:cNvSpPr>
          <p:nvPr/>
        </p:nvSpPr>
        <p:spPr bwMode="auto">
          <a:xfrm>
            <a:off x="2416175" y="3560763"/>
            <a:ext cx="82708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(b) Superior view</a:t>
            </a:r>
            <a:endParaRPr lang="en-US" sz="800" b="1"/>
          </a:p>
        </p:txBody>
      </p:sp>
      <p:sp>
        <p:nvSpPr>
          <p:cNvPr id="45105" name="Rectangle 7"/>
          <p:cNvSpPr>
            <a:spLocks noChangeArrowheads="1"/>
          </p:cNvSpPr>
          <p:nvPr/>
        </p:nvSpPr>
        <p:spPr bwMode="auto">
          <a:xfrm>
            <a:off x="5749925" y="2994025"/>
            <a:ext cx="2381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Folia</a:t>
            </a:r>
            <a:endParaRPr lang="en-US" sz="800" b="1"/>
          </a:p>
        </p:txBody>
      </p:sp>
      <p:sp>
        <p:nvSpPr>
          <p:cNvPr id="45106" name="Rectangle 8"/>
          <p:cNvSpPr>
            <a:spLocks noChangeArrowheads="1"/>
          </p:cNvSpPr>
          <p:nvPr/>
        </p:nvSpPr>
        <p:spPr bwMode="auto">
          <a:xfrm>
            <a:off x="4368800" y="1222375"/>
            <a:ext cx="39528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Anterior</a:t>
            </a:r>
            <a:endParaRPr lang="en-US" sz="800" b="1"/>
          </a:p>
        </p:txBody>
      </p:sp>
      <p:sp>
        <p:nvSpPr>
          <p:cNvPr id="45107" name="Rectangle 9"/>
          <p:cNvSpPr>
            <a:spLocks noChangeArrowheads="1"/>
          </p:cNvSpPr>
          <p:nvPr/>
        </p:nvSpPr>
        <p:spPr bwMode="auto">
          <a:xfrm>
            <a:off x="4343400" y="3090863"/>
            <a:ext cx="4476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Posterior</a:t>
            </a:r>
            <a:endParaRPr lang="en-US" sz="800" b="1"/>
          </a:p>
        </p:txBody>
      </p:sp>
      <p:sp>
        <p:nvSpPr>
          <p:cNvPr id="45108" name="Rectangle 10"/>
          <p:cNvSpPr>
            <a:spLocks noChangeArrowheads="1"/>
          </p:cNvSpPr>
          <p:nvPr/>
        </p:nvSpPr>
        <p:spPr bwMode="auto">
          <a:xfrm>
            <a:off x="2392363" y="1677988"/>
            <a:ext cx="63341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Anterior lobe</a:t>
            </a:r>
            <a:endParaRPr lang="en-US" sz="800" b="1"/>
          </a:p>
        </p:txBody>
      </p:sp>
      <p:sp>
        <p:nvSpPr>
          <p:cNvPr id="45109" name="Rectangle 11"/>
          <p:cNvSpPr>
            <a:spLocks noChangeArrowheads="1"/>
          </p:cNvSpPr>
          <p:nvPr/>
        </p:nvSpPr>
        <p:spPr bwMode="auto">
          <a:xfrm>
            <a:off x="5749925" y="1227138"/>
            <a:ext cx="341313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Vermis</a:t>
            </a:r>
          </a:p>
        </p:txBody>
      </p:sp>
      <p:sp>
        <p:nvSpPr>
          <p:cNvPr id="45110" name="Rectangle 12"/>
          <p:cNvSpPr>
            <a:spLocks noChangeArrowheads="1"/>
          </p:cNvSpPr>
          <p:nvPr/>
        </p:nvSpPr>
        <p:spPr bwMode="auto">
          <a:xfrm>
            <a:off x="2392363" y="2320925"/>
            <a:ext cx="6858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Posterior lobe</a:t>
            </a:r>
            <a:endParaRPr lang="en-US" sz="800" b="1"/>
          </a:p>
        </p:txBody>
      </p:sp>
      <p:sp>
        <p:nvSpPr>
          <p:cNvPr id="45111" name="Line 13"/>
          <p:cNvSpPr>
            <a:spLocks noChangeShapeType="1"/>
          </p:cNvSpPr>
          <p:nvPr/>
        </p:nvSpPr>
        <p:spPr bwMode="auto">
          <a:xfrm>
            <a:off x="3084513" y="1735138"/>
            <a:ext cx="1084262" cy="158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12" name="Line 14"/>
          <p:cNvSpPr>
            <a:spLocks noChangeShapeType="1"/>
          </p:cNvSpPr>
          <p:nvPr/>
        </p:nvSpPr>
        <p:spPr bwMode="auto">
          <a:xfrm>
            <a:off x="3146425" y="2378075"/>
            <a:ext cx="588963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13" name="Line 15"/>
          <p:cNvSpPr>
            <a:spLocks noChangeShapeType="1"/>
          </p:cNvSpPr>
          <p:nvPr/>
        </p:nvSpPr>
        <p:spPr bwMode="auto">
          <a:xfrm flipV="1">
            <a:off x="4005263" y="1487488"/>
            <a:ext cx="328612" cy="5000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14" name="Line 16"/>
          <p:cNvSpPr>
            <a:spLocks noChangeShapeType="1"/>
          </p:cNvSpPr>
          <p:nvPr/>
        </p:nvSpPr>
        <p:spPr bwMode="auto">
          <a:xfrm>
            <a:off x="4300538" y="1470025"/>
            <a:ext cx="53975" cy="3492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15" name="Line 17"/>
          <p:cNvSpPr>
            <a:spLocks noChangeShapeType="1"/>
          </p:cNvSpPr>
          <p:nvPr/>
        </p:nvSpPr>
        <p:spPr bwMode="auto">
          <a:xfrm>
            <a:off x="3978275" y="1963738"/>
            <a:ext cx="55563" cy="36512"/>
          </a:xfrm>
          <a:prstGeom prst="line">
            <a:avLst/>
          </a:prstGeom>
          <a:noFill/>
          <a:ln w="555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16" name="Line 18"/>
          <p:cNvSpPr>
            <a:spLocks noChangeShapeType="1"/>
          </p:cNvSpPr>
          <p:nvPr/>
        </p:nvSpPr>
        <p:spPr bwMode="auto">
          <a:xfrm flipV="1">
            <a:off x="3489325" y="2005013"/>
            <a:ext cx="495300" cy="75088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17" name="Line 19"/>
          <p:cNvSpPr>
            <a:spLocks noChangeShapeType="1"/>
          </p:cNvSpPr>
          <p:nvPr/>
        </p:nvSpPr>
        <p:spPr bwMode="auto">
          <a:xfrm>
            <a:off x="3957638" y="1989138"/>
            <a:ext cx="55562" cy="33337"/>
          </a:xfrm>
          <a:prstGeom prst="line">
            <a:avLst/>
          </a:prstGeom>
          <a:noFill/>
          <a:ln w="555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18" name="Line 20"/>
          <p:cNvSpPr>
            <a:spLocks noChangeShapeType="1"/>
          </p:cNvSpPr>
          <p:nvPr/>
        </p:nvSpPr>
        <p:spPr bwMode="auto">
          <a:xfrm>
            <a:off x="3470275" y="2727325"/>
            <a:ext cx="55563" cy="36513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19" name="Freeform 21"/>
          <p:cNvSpPr>
            <a:spLocks/>
          </p:cNvSpPr>
          <p:nvPr/>
        </p:nvSpPr>
        <p:spPr bwMode="auto">
          <a:xfrm>
            <a:off x="5248275" y="2513013"/>
            <a:ext cx="458788" cy="546100"/>
          </a:xfrm>
          <a:custGeom>
            <a:avLst/>
            <a:gdLst>
              <a:gd name="T0" fmla="*/ 1426408219 w 566"/>
              <a:gd name="T1" fmla="*/ 1701104060 h 675"/>
              <a:gd name="T2" fmla="*/ 630038989 w 566"/>
              <a:gd name="T3" fmla="*/ 1701104060 h 675"/>
              <a:gd name="T4" fmla="*/ 0 w 566"/>
              <a:gd name="T5" fmla="*/ 0 h 675"/>
              <a:gd name="T6" fmla="*/ 0 60000 65536"/>
              <a:gd name="T7" fmla="*/ 0 60000 65536"/>
              <a:gd name="T8" fmla="*/ 0 60000 65536"/>
              <a:gd name="T9" fmla="*/ 0 w 566"/>
              <a:gd name="T10" fmla="*/ 0 h 675"/>
              <a:gd name="T11" fmla="*/ 566 w 566"/>
              <a:gd name="T12" fmla="*/ 675 h 6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6" h="675">
                <a:moveTo>
                  <a:pt x="566" y="675"/>
                </a:moveTo>
                <a:lnTo>
                  <a:pt x="250" y="675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45120" name="Line 22"/>
          <p:cNvSpPr>
            <a:spLocks noChangeShapeType="1"/>
          </p:cNvSpPr>
          <p:nvPr/>
        </p:nvSpPr>
        <p:spPr bwMode="auto">
          <a:xfrm flipH="1" flipV="1">
            <a:off x="4989513" y="2447925"/>
            <a:ext cx="461962" cy="6111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21" name="Line 23"/>
          <p:cNvSpPr>
            <a:spLocks noChangeShapeType="1"/>
          </p:cNvSpPr>
          <p:nvPr/>
        </p:nvSpPr>
        <p:spPr bwMode="auto">
          <a:xfrm>
            <a:off x="3076575" y="1733550"/>
            <a:ext cx="108743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22" name="Line 24"/>
          <p:cNvSpPr>
            <a:spLocks noChangeShapeType="1"/>
          </p:cNvSpPr>
          <p:nvPr/>
        </p:nvSpPr>
        <p:spPr bwMode="auto">
          <a:xfrm>
            <a:off x="3140075" y="2376488"/>
            <a:ext cx="590550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23" name="Line 25"/>
          <p:cNvSpPr>
            <a:spLocks noChangeShapeType="1"/>
          </p:cNvSpPr>
          <p:nvPr/>
        </p:nvSpPr>
        <p:spPr bwMode="auto">
          <a:xfrm flipV="1">
            <a:off x="4006850" y="1481138"/>
            <a:ext cx="328613" cy="4968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24" name="Line 26"/>
          <p:cNvSpPr>
            <a:spLocks noChangeShapeType="1"/>
          </p:cNvSpPr>
          <p:nvPr/>
        </p:nvSpPr>
        <p:spPr bwMode="auto">
          <a:xfrm>
            <a:off x="4300538" y="1470025"/>
            <a:ext cx="53975" cy="333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25" name="Line 27"/>
          <p:cNvSpPr>
            <a:spLocks noChangeShapeType="1"/>
          </p:cNvSpPr>
          <p:nvPr/>
        </p:nvSpPr>
        <p:spPr bwMode="auto">
          <a:xfrm>
            <a:off x="3979863" y="1965325"/>
            <a:ext cx="52387" cy="333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26" name="Line 28"/>
          <p:cNvSpPr>
            <a:spLocks noChangeShapeType="1"/>
          </p:cNvSpPr>
          <p:nvPr/>
        </p:nvSpPr>
        <p:spPr bwMode="auto">
          <a:xfrm flipV="1">
            <a:off x="3494088" y="1997075"/>
            <a:ext cx="495300" cy="7508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27" name="Line 29"/>
          <p:cNvSpPr>
            <a:spLocks noChangeShapeType="1"/>
          </p:cNvSpPr>
          <p:nvPr/>
        </p:nvSpPr>
        <p:spPr bwMode="auto">
          <a:xfrm>
            <a:off x="3960813" y="1984375"/>
            <a:ext cx="53975" cy="333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28" name="Line 30"/>
          <p:cNvSpPr>
            <a:spLocks noChangeShapeType="1"/>
          </p:cNvSpPr>
          <p:nvPr/>
        </p:nvSpPr>
        <p:spPr bwMode="auto">
          <a:xfrm>
            <a:off x="3467100" y="2724150"/>
            <a:ext cx="52388" cy="3651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29" name="Freeform 31"/>
          <p:cNvSpPr>
            <a:spLocks/>
          </p:cNvSpPr>
          <p:nvPr/>
        </p:nvSpPr>
        <p:spPr bwMode="auto">
          <a:xfrm>
            <a:off x="5249863" y="2514600"/>
            <a:ext cx="466725" cy="547688"/>
          </a:xfrm>
          <a:custGeom>
            <a:avLst/>
            <a:gdLst>
              <a:gd name="T0" fmla="*/ 1451609782 w 576"/>
              <a:gd name="T1" fmla="*/ 1701107235 h 675"/>
              <a:gd name="T2" fmla="*/ 630038994 w 576"/>
              <a:gd name="T3" fmla="*/ 1701107235 h 675"/>
              <a:gd name="T4" fmla="*/ 0 w 576"/>
              <a:gd name="T5" fmla="*/ 0 h 675"/>
              <a:gd name="T6" fmla="*/ 0 60000 65536"/>
              <a:gd name="T7" fmla="*/ 0 60000 65536"/>
              <a:gd name="T8" fmla="*/ 0 60000 65536"/>
              <a:gd name="T9" fmla="*/ 0 w 576"/>
              <a:gd name="T10" fmla="*/ 0 h 675"/>
              <a:gd name="T11" fmla="*/ 576 w 576"/>
              <a:gd name="T12" fmla="*/ 675 h 6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675">
                <a:moveTo>
                  <a:pt x="576" y="675"/>
                </a:moveTo>
                <a:lnTo>
                  <a:pt x="250" y="675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45130" name="Freeform 32"/>
          <p:cNvSpPr>
            <a:spLocks/>
          </p:cNvSpPr>
          <p:nvPr/>
        </p:nvSpPr>
        <p:spPr bwMode="auto">
          <a:xfrm>
            <a:off x="4562475" y="1296988"/>
            <a:ext cx="1144588" cy="495300"/>
          </a:xfrm>
          <a:custGeom>
            <a:avLst/>
            <a:gdLst>
              <a:gd name="T0" fmla="*/ 2147483647 w 1414"/>
              <a:gd name="T1" fmla="*/ 0 h 611"/>
              <a:gd name="T2" fmla="*/ 2147483647 w 1414"/>
              <a:gd name="T3" fmla="*/ 0 h 611"/>
              <a:gd name="T4" fmla="*/ 0 w 1414"/>
              <a:gd name="T5" fmla="*/ 1539813663 h 611"/>
              <a:gd name="T6" fmla="*/ 0 60000 65536"/>
              <a:gd name="T7" fmla="*/ 0 60000 65536"/>
              <a:gd name="T8" fmla="*/ 0 60000 65536"/>
              <a:gd name="T9" fmla="*/ 0 w 1414"/>
              <a:gd name="T10" fmla="*/ 0 h 611"/>
              <a:gd name="T11" fmla="*/ 1414 w 1414"/>
              <a:gd name="T12" fmla="*/ 611 h 6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14" h="611">
                <a:moveTo>
                  <a:pt x="1414" y="0"/>
                </a:moveTo>
                <a:lnTo>
                  <a:pt x="1091" y="0"/>
                </a:lnTo>
                <a:lnTo>
                  <a:pt x="0" y="611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45131" name="Freeform 33"/>
          <p:cNvSpPr>
            <a:spLocks/>
          </p:cNvSpPr>
          <p:nvPr/>
        </p:nvSpPr>
        <p:spPr bwMode="auto">
          <a:xfrm>
            <a:off x="4559300" y="1295400"/>
            <a:ext cx="1147763" cy="501650"/>
          </a:xfrm>
          <a:custGeom>
            <a:avLst/>
            <a:gdLst>
              <a:gd name="T0" fmla="*/ 2147483647 w 1417"/>
              <a:gd name="T1" fmla="*/ 0 h 618"/>
              <a:gd name="T2" fmla="*/ 2147483647 w 1417"/>
              <a:gd name="T3" fmla="*/ 0 h 618"/>
              <a:gd name="T4" fmla="*/ 0 w 1417"/>
              <a:gd name="T5" fmla="*/ 1557456344 h 618"/>
              <a:gd name="T6" fmla="*/ 0 60000 65536"/>
              <a:gd name="T7" fmla="*/ 0 60000 65536"/>
              <a:gd name="T8" fmla="*/ 0 60000 65536"/>
              <a:gd name="T9" fmla="*/ 0 w 1417"/>
              <a:gd name="T10" fmla="*/ 0 h 618"/>
              <a:gd name="T11" fmla="*/ 1417 w 1417"/>
              <a:gd name="T12" fmla="*/ 618 h 6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17" h="618">
                <a:moveTo>
                  <a:pt x="1417" y="0"/>
                </a:moveTo>
                <a:lnTo>
                  <a:pt x="1091" y="0"/>
                </a:lnTo>
                <a:lnTo>
                  <a:pt x="0" y="618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45132" name="Line 34"/>
          <p:cNvSpPr>
            <a:spLocks noChangeShapeType="1"/>
          </p:cNvSpPr>
          <p:nvPr/>
        </p:nvSpPr>
        <p:spPr bwMode="auto">
          <a:xfrm flipH="1" flipV="1">
            <a:off x="4994275" y="2452688"/>
            <a:ext cx="458788" cy="6127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33" name="Freeform 35"/>
          <p:cNvSpPr>
            <a:spLocks/>
          </p:cNvSpPr>
          <p:nvPr/>
        </p:nvSpPr>
        <p:spPr bwMode="auto">
          <a:xfrm>
            <a:off x="3403600" y="2992438"/>
            <a:ext cx="1139825" cy="44450"/>
          </a:xfrm>
          <a:custGeom>
            <a:avLst/>
            <a:gdLst>
              <a:gd name="T0" fmla="*/ 2147483647 w 1408"/>
              <a:gd name="T1" fmla="*/ 0 h 55"/>
              <a:gd name="T2" fmla="*/ 2147483647 w 1408"/>
              <a:gd name="T3" fmla="*/ 138607017 h 55"/>
              <a:gd name="T4" fmla="*/ 0 w 1408"/>
              <a:gd name="T5" fmla="*/ 138607017 h 55"/>
              <a:gd name="T6" fmla="*/ 0 w 1408"/>
              <a:gd name="T7" fmla="*/ 0 h 55"/>
              <a:gd name="T8" fmla="*/ 0 60000 65536"/>
              <a:gd name="T9" fmla="*/ 0 60000 65536"/>
              <a:gd name="T10" fmla="*/ 0 60000 65536"/>
              <a:gd name="T11" fmla="*/ 0 60000 65536"/>
              <a:gd name="T12" fmla="*/ 0 w 1408"/>
              <a:gd name="T13" fmla="*/ 0 h 55"/>
              <a:gd name="T14" fmla="*/ 1408 w 1408"/>
              <a:gd name="T15" fmla="*/ 55 h 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08" h="55">
                <a:moveTo>
                  <a:pt x="1408" y="0"/>
                </a:moveTo>
                <a:lnTo>
                  <a:pt x="1408" y="55"/>
                </a:lnTo>
                <a:lnTo>
                  <a:pt x="0" y="55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45134" name="Freeform 36"/>
          <p:cNvSpPr>
            <a:spLocks/>
          </p:cNvSpPr>
          <p:nvPr/>
        </p:nvSpPr>
        <p:spPr bwMode="auto">
          <a:xfrm>
            <a:off x="3395663" y="2984500"/>
            <a:ext cx="1139825" cy="44450"/>
          </a:xfrm>
          <a:custGeom>
            <a:avLst/>
            <a:gdLst>
              <a:gd name="T0" fmla="*/ 2147483647 w 1407"/>
              <a:gd name="T1" fmla="*/ 0 h 54"/>
              <a:gd name="T2" fmla="*/ 2147483647 w 1407"/>
              <a:gd name="T3" fmla="*/ 136088449 h 54"/>
              <a:gd name="T4" fmla="*/ 0 w 1407"/>
              <a:gd name="T5" fmla="*/ 136088449 h 54"/>
              <a:gd name="T6" fmla="*/ 0 w 1407"/>
              <a:gd name="T7" fmla="*/ 0 h 54"/>
              <a:gd name="T8" fmla="*/ 0 60000 65536"/>
              <a:gd name="T9" fmla="*/ 0 60000 65536"/>
              <a:gd name="T10" fmla="*/ 0 60000 65536"/>
              <a:gd name="T11" fmla="*/ 0 60000 65536"/>
              <a:gd name="T12" fmla="*/ 0 w 1407"/>
              <a:gd name="T13" fmla="*/ 0 h 54"/>
              <a:gd name="T14" fmla="*/ 1407 w 1407"/>
              <a:gd name="T15" fmla="*/ 54 h 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07" h="54">
                <a:moveTo>
                  <a:pt x="1407" y="0"/>
                </a:moveTo>
                <a:lnTo>
                  <a:pt x="1407" y="54"/>
                </a:lnTo>
                <a:lnTo>
                  <a:pt x="0" y="54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45135" name="Freeform 37"/>
          <p:cNvSpPr>
            <a:spLocks/>
          </p:cNvSpPr>
          <p:nvPr/>
        </p:nvSpPr>
        <p:spPr bwMode="auto">
          <a:xfrm>
            <a:off x="2940050" y="3052763"/>
            <a:ext cx="1025525" cy="63500"/>
          </a:xfrm>
          <a:custGeom>
            <a:avLst/>
            <a:gdLst>
              <a:gd name="T0" fmla="*/ 2147483647 w 1267"/>
              <a:gd name="T1" fmla="*/ 0 h 80"/>
              <a:gd name="T2" fmla="*/ 2147483647 w 1267"/>
              <a:gd name="T3" fmla="*/ 201612473 h 80"/>
              <a:gd name="T4" fmla="*/ 0 w 1267"/>
              <a:gd name="T5" fmla="*/ 201612473 h 80"/>
              <a:gd name="T6" fmla="*/ 0 60000 65536"/>
              <a:gd name="T7" fmla="*/ 0 60000 65536"/>
              <a:gd name="T8" fmla="*/ 0 60000 65536"/>
              <a:gd name="T9" fmla="*/ 0 w 1267"/>
              <a:gd name="T10" fmla="*/ 0 h 80"/>
              <a:gd name="T11" fmla="*/ 1267 w 1267"/>
              <a:gd name="T12" fmla="*/ 80 h 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67" h="80">
                <a:moveTo>
                  <a:pt x="1267" y="0"/>
                </a:moveTo>
                <a:lnTo>
                  <a:pt x="1197" y="80"/>
                </a:lnTo>
                <a:lnTo>
                  <a:pt x="0" y="8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45136" name="Freeform 38"/>
          <p:cNvSpPr>
            <a:spLocks/>
          </p:cNvSpPr>
          <p:nvPr/>
        </p:nvSpPr>
        <p:spPr bwMode="auto">
          <a:xfrm>
            <a:off x="2940050" y="3043238"/>
            <a:ext cx="1031875" cy="65087"/>
          </a:xfrm>
          <a:custGeom>
            <a:avLst/>
            <a:gdLst>
              <a:gd name="T0" fmla="*/ 2147483647 w 1274"/>
              <a:gd name="T1" fmla="*/ 0 h 80"/>
              <a:gd name="T2" fmla="*/ 2147483647 w 1274"/>
              <a:gd name="T3" fmla="*/ 201612473 h 80"/>
              <a:gd name="T4" fmla="*/ 0 w 1274"/>
              <a:gd name="T5" fmla="*/ 201612473 h 80"/>
              <a:gd name="T6" fmla="*/ 0 60000 65536"/>
              <a:gd name="T7" fmla="*/ 0 60000 65536"/>
              <a:gd name="T8" fmla="*/ 0 60000 65536"/>
              <a:gd name="T9" fmla="*/ 0 w 1274"/>
              <a:gd name="T10" fmla="*/ 0 h 80"/>
              <a:gd name="T11" fmla="*/ 1274 w 1274"/>
              <a:gd name="T12" fmla="*/ 80 h 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74" h="80">
                <a:moveTo>
                  <a:pt x="1274" y="0"/>
                </a:moveTo>
                <a:lnTo>
                  <a:pt x="1207" y="80"/>
                </a:lnTo>
                <a:lnTo>
                  <a:pt x="0" y="8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45137" name="Text Box 39"/>
          <p:cNvSpPr txBox="1">
            <a:spLocks noChangeArrowheads="1"/>
          </p:cNvSpPr>
          <p:nvPr/>
        </p:nvSpPr>
        <p:spPr bwMode="auto">
          <a:xfrm>
            <a:off x="2392363" y="3052763"/>
            <a:ext cx="6651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/>
              <a:t>Cerebellar</a:t>
            </a:r>
          </a:p>
          <a:p>
            <a:r>
              <a:rPr lang="en-US" sz="800" b="1"/>
              <a:t>hemisphere</a:t>
            </a:r>
          </a:p>
        </p:txBody>
      </p:sp>
      <p:sp>
        <p:nvSpPr>
          <p:cNvPr id="45139" name="Text Box 1032"/>
          <p:cNvSpPr txBox="1">
            <a:spLocks noChangeArrowheads="1"/>
          </p:cNvSpPr>
          <p:nvPr/>
        </p:nvSpPr>
        <p:spPr bwMode="auto">
          <a:xfrm>
            <a:off x="4572000" y="3214688"/>
            <a:ext cx="2316163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/>
              <a:t>Figure 14.11b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29600" y="6477000"/>
            <a:ext cx="8382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14-</a:t>
            </a:r>
            <a:fld id="{3D6FDFFC-6BD2-460B-AFE4-B9F8AE3424B3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-12700" y="58738"/>
            <a:ext cx="9144000" cy="762000"/>
          </a:xfrm>
        </p:spPr>
        <p:txBody>
          <a:bodyPr>
            <a:spAutoFit/>
          </a:bodyPr>
          <a:lstStyle/>
          <a:p>
            <a:pPr eaLnBrk="1" hangingPunct="1"/>
            <a:r>
              <a:rPr lang="en-US" smtClean="0"/>
              <a:t>Cerebellum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3838" y="4006850"/>
            <a:ext cx="8758237" cy="28511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cerebellar peduncles </a:t>
            </a:r>
            <a:r>
              <a:rPr lang="en-US" sz="2000" b="0" smtClean="0"/>
              <a:t>– three pairs of stalks that connect the cerebellum  to the brainstem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inferior peduncles </a:t>
            </a:r>
            <a:r>
              <a:rPr lang="en-US" sz="1800" b="0" smtClean="0"/>
              <a:t>– connected to medulla oblongata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400" b="0" smtClean="0"/>
              <a:t>most spinal input enters the cerebellum through inferior peduncle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middle peduncles </a:t>
            </a:r>
            <a:r>
              <a:rPr lang="en-US" sz="1800" b="0" smtClean="0"/>
              <a:t>– connected to the pons	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400" b="0" smtClean="0"/>
              <a:t>most input from the rest of the brain enters by way of middle peduncle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superior peduncles </a:t>
            </a:r>
            <a:r>
              <a:rPr lang="en-US" sz="1800" b="0" smtClean="0"/>
              <a:t>– connected to the midbrain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b="0" smtClean="0"/>
              <a:t>carries cerebellar output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0" smtClean="0"/>
              <a:t>consist of thick bundles of nerve fibers that carry signals to and from         the cerebellum</a:t>
            </a:r>
          </a:p>
        </p:txBody>
      </p:sp>
      <p:sp>
        <p:nvSpPr>
          <p:cNvPr id="4" name="TextBox 24"/>
          <p:cNvSpPr txBox="1">
            <a:spLocks noChangeArrowheads="1"/>
          </p:cNvSpPr>
          <p:nvPr/>
        </p:nvSpPr>
        <p:spPr bwMode="auto">
          <a:xfrm>
            <a:off x="2022475" y="773113"/>
            <a:ext cx="5075238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700">
                <a:cs typeface="Arial" charset="0"/>
              </a:rPr>
              <a:t>Copyright © The McGraw-Hill Companies, Inc. Permission required for reproduction or display.</a:t>
            </a:r>
          </a:p>
        </p:txBody>
      </p:sp>
      <p:pic>
        <p:nvPicPr>
          <p:cNvPr id="46088" name="Picture 4" descr="sal25693_14_11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8350" y="1200150"/>
            <a:ext cx="5803900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9" name="Freeform 5"/>
          <p:cNvSpPr>
            <a:spLocks/>
          </p:cNvSpPr>
          <p:nvPr/>
        </p:nvSpPr>
        <p:spPr bwMode="auto">
          <a:xfrm>
            <a:off x="3436938" y="1077913"/>
            <a:ext cx="792162" cy="514350"/>
          </a:xfrm>
          <a:custGeom>
            <a:avLst/>
            <a:gdLst>
              <a:gd name="T0" fmla="*/ 1532254782 w 608"/>
              <a:gd name="T1" fmla="*/ 992941652 h 394"/>
              <a:gd name="T2" fmla="*/ 181451227 w 608"/>
              <a:gd name="T3" fmla="*/ 0 h 394"/>
              <a:gd name="T4" fmla="*/ 0 w 608"/>
              <a:gd name="T5" fmla="*/ 0 h 394"/>
              <a:gd name="T6" fmla="*/ 0 60000 65536"/>
              <a:gd name="T7" fmla="*/ 0 60000 65536"/>
              <a:gd name="T8" fmla="*/ 0 60000 65536"/>
              <a:gd name="T9" fmla="*/ 0 w 608"/>
              <a:gd name="T10" fmla="*/ 0 h 394"/>
              <a:gd name="T11" fmla="*/ 608 w 608"/>
              <a:gd name="T12" fmla="*/ 394 h 3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8" h="394">
                <a:moveTo>
                  <a:pt x="608" y="394"/>
                </a:moveTo>
                <a:lnTo>
                  <a:pt x="72" y="0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46090" name="Freeform 6"/>
          <p:cNvSpPr>
            <a:spLocks/>
          </p:cNvSpPr>
          <p:nvPr/>
        </p:nvSpPr>
        <p:spPr bwMode="auto">
          <a:xfrm>
            <a:off x="3357563" y="1268413"/>
            <a:ext cx="704850" cy="442912"/>
          </a:xfrm>
          <a:custGeom>
            <a:avLst/>
            <a:gdLst>
              <a:gd name="T0" fmla="*/ 1360884157 w 540"/>
              <a:gd name="T1" fmla="*/ 856853214 h 340"/>
              <a:gd name="T2" fmla="*/ 282257472 w 540"/>
              <a:gd name="T3" fmla="*/ 0 h 340"/>
              <a:gd name="T4" fmla="*/ 0 w 540"/>
              <a:gd name="T5" fmla="*/ 0 h 340"/>
              <a:gd name="T6" fmla="*/ 0 60000 65536"/>
              <a:gd name="T7" fmla="*/ 0 60000 65536"/>
              <a:gd name="T8" fmla="*/ 0 60000 65536"/>
              <a:gd name="T9" fmla="*/ 0 w 540"/>
              <a:gd name="T10" fmla="*/ 0 h 340"/>
              <a:gd name="T11" fmla="*/ 540 w 540"/>
              <a:gd name="T12" fmla="*/ 340 h 3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0" h="340">
                <a:moveTo>
                  <a:pt x="540" y="340"/>
                </a:moveTo>
                <a:lnTo>
                  <a:pt x="112" y="0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46091" name="Rectangle 7"/>
          <p:cNvSpPr>
            <a:spLocks noChangeArrowheads="1"/>
          </p:cNvSpPr>
          <p:nvPr/>
        </p:nvSpPr>
        <p:spPr bwMode="auto">
          <a:xfrm>
            <a:off x="2446338" y="1000125"/>
            <a:ext cx="919162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Superior colliculus</a:t>
            </a:r>
            <a:endParaRPr lang="en-US" sz="800" b="1"/>
          </a:p>
        </p:txBody>
      </p:sp>
      <p:sp>
        <p:nvSpPr>
          <p:cNvPr id="46092" name="Line 8"/>
          <p:cNvSpPr>
            <a:spLocks noChangeShapeType="1"/>
          </p:cNvSpPr>
          <p:nvPr/>
        </p:nvSpPr>
        <p:spPr bwMode="auto">
          <a:xfrm>
            <a:off x="4438650" y="1474788"/>
            <a:ext cx="808038" cy="0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93" name="Rectangle 9"/>
          <p:cNvSpPr>
            <a:spLocks noChangeArrowheads="1"/>
          </p:cNvSpPr>
          <p:nvPr/>
        </p:nvSpPr>
        <p:spPr bwMode="auto">
          <a:xfrm>
            <a:off x="5287963" y="1401763"/>
            <a:ext cx="107791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Posterior commissure</a:t>
            </a:r>
            <a:endParaRPr lang="en-US" sz="800" b="1"/>
          </a:p>
        </p:txBody>
      </p:sp>
      <p:sp>
        <p:nvSpPr>
          <p:cNvPr id="46094" name="Freeform 10"/>
          <p:cNvSpPr>
            <a:spLocks/>
          </p:cNvSpPr>
          <p:nvPr/>
        </p:nvSpPr>
        <p:spPr bwMode="auto">
          <a:xfrm>
            <a:off x="4119563" y="1304925"/>
            <a:ext cx="1127125" cy="125413"/>
          </a:xfrm>
          <a:custGeom>
            <a:avLst/>
            <a:gdLst>
              <a:gd name="T0" fmla="*/ 2147483647 w 864"/>
              <a:gd name="T1" fmla="*/ 0 h 96"/>
              <a:gd name="T2" fmla="*/ 181451248 w 864"/>
              <a:gd name="T3" fmla="*/ 0 h 96"/>
              <a:gd name="T4" fmla="*/ 0 w 864"/>
              <a:gd name="T5" fmla="*/ 241935022 h 96"/>
              <a:gd name="T6" fmla="*/ 0 60000 65536"/>
              <a:gd name="T7" fmla="*/ 0 60000 65536"/>
              <a:gd name="T8" fmla="*/ 0 60000 65536"/>
              <a:gd name="T9" fmla="*/ 0 w 864"/>
              <a:gd name="T10" fmla="*/ 0 h 96"/>
              <a:gd name="T11" fmla="*/ 864 w 864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4" h="96">
                <a:moveTo>
                  <a:pt x="864" y="0"/>
                </a:moveTo>
                <a:lnTo>
                  <a:pt x="72" y="0"/>
                </a:lnTo>
                <a:lnTo>
                  <a:pt x="0" y="96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46095" name="Rectangle 11"/>
          <p:cNvSpPr>
            <a:spLocks noChangeArrowheads="1"/>
          </p:cNvSpPr>
          <p:nvPr/>
        </p:nvSpPr>
        <p:spPr bwMode="auto">
          <a:xfrm>
            <a:off x="5294313" y="1239838"/>
            <a:ext cx="60166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Pineal gland</a:t>
            </a:r>
            <a:endParaRPr lang="en-US" sz="800" b="1"/>
          </a:p>
        </p:txBody>
      </p:sp>
      <p:sp>
        <p:nvSpPr>
          <p:cNvPr id="46096" name="Rectangle 12"/>
          <p:cNvSpPr>
            <a:spLocks noChangeArrowheads="1"/>
          </p:cNvSpPr>
          <p:nvPr/>
        </p:nvSpPr>
        <p:spPr bwMode="auto">
          <a:xfrm>
            <a:off x="2446338" y="1200150"/>
            <a:ext cx="8509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Inferior colliculus</a:t>
            </a:r>
            <a:endParaRPr lang="en-US" sz="800" b="1"/>
          </a:p>
        </p:txBody>
      </p:sp>
      <p:sp>
        <p:nvSpPr>
          <p:cNvPr id="46097" name="Line 13"/>
          <p:cNvSpPr>
            <a:spLocks noChangeShapeType="1"/>
          </p:cNvSpPr>
          <p:nvPr/>
        </p:nvSpPr>
        <p:spPr bwMode="auto">
          <a:xfrm>
            <a:off x="4959350" y="1889125"/>
            <a:ext cx="287338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98" name="Rectangle 14"/>
          <p:cNvSpPr>
            <a:spLocks noChangeArrowheads="1"/>
          </p:cNvSpPr>
          <p:nvPr/>
        </p:nvSpPr>
        <p:spPr bwMode="auto">
          <a:xfrm>
            <a:off x="5294313" y="1831975"/>
            <a:ext cx="833437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Mammillary body</a:t>
            </a:r>
            <a:endParaRPr lang="en-US" sz="800" b="1"/>
          </a:p>
        </p:txBody>
      </p:sp>
      <p:sp>
        <p:nvSpPr>
          <p:cNvPr id="46099" name="Freeform 15"/>
          <p:cNvSpPr>
            <a:spLocks/>
          </p:cNvSpPr>
          <p:nvPr/>
        </p:nvSpPr>
        <p:spPr bwMode="auto">
          <a:xfrm>
            <a:off x="4278313" y="1690688"/>
            <a:ext cx="968375" cy="73025"/>
          </a:xfrm>
          <a:custGeom>
            <a:avLst/>
            <a:gdLst>
              <a:gd name="T0" fmla="*/ 1869956116 w 742"/>
              <a:gd name="T1" fmla="*/ 0 h 56"/>
              <a:gd name="T2" fmla="*/ 332660615 w 742"/>
              <a:gd name="T3" fmla="*/ 0 h 56"/>
              <a:gd name="T4" fmla="*/ 0 w 742"/>
              <a:gd name="T5" fmla="*/ 141128761 h 56"/>
              <a:gd name="T6" fmla="*/ 0 60000 65536"/>
              <a:gd name="T7" fmla="*/ 0 60000 65536"/>
              <a:gd name="T8" fmla="*/ 0 60000 65536"/>
              <a:gd name="T9" fmla="*/ 0 w 742"/>
              <a:gd name="T10" fmla="*/ 0 h 56"/>
              <a:gd name="T11" fmla="*/ 742 w 742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42" h="56">
                <a:moveTo>
                  <a:pt x="742" y="0"/>
                </a:moveTo>
                <a:lnTo>
                  <a:pt x="132" y="0"/>
                </a:lnTo>
                <a:lnTo>
                  <a:pt x="0" y="56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46100" name="Line 16"/>
          <p:cNvSpPr>
            <a:spLocks noChangeShapeType="1"/>
          </p:cNvSpPr>
          <p:nvPr/>
        </p:nvSpPr>
        <p:spPr bwMode="auto">
          <a:xfrm>
            <a:off x="4430713" y="2022475"/>
            <a:ext cx="815975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01" name="Rectangle 17"/>
          <p:cNvSpPr>
            <a:spLocks noChangeArrowheads="1"/>
          </p:cNvSpPr>
          <p:nvPr/>
        </p:nvSpPr>
        <p:spPr bwMode="auto">
          <a:xfrm>
            <a:off x="5294313" y="1971675"/>
            <a:ext cx="423862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Midbrain</a:t>
            </a:r>
            <a:endParaRPr lang="en-US" sz="800" b="1"/>
          </a:p>
        </p:txBody>
      </p:sp>
      <p:sp>
        <p:nvSpPr>
          <p:cNvPr id="46102" name="Rectangle 18"/>
          <p:cNvSpPr>
            <a:spLocks noChangeArrowheads="1"/>
          </p:cNvSpPr>
          <p:nvPr/>
        </p:nvSpPr>
        <p:spPr bwMode="auto">
          <a:xfrm>
            <a:off x="5294313" y="1633538"/>
            <a:ext cx="89535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Cerebral aqueduct</a:t>
            </a:r>
            <a:endParaRPr lang="en-US" sz="800" b="1"/>
          </a:p>
        </p:txBody>
      </p:sp>
      <p:sp>
        <p:nvSpPr>
          <p:cNvPr id="46103" name="Freeform 19"/>
          <p:cNvSpPr>
            <a:spLocks/>
          </p:cNvSpPr>
          <p:nvPr/>
        </p:nvSpPr>
        <p:spPr bwMode="auto">
          <a:xfrm>
            <a:off x="4975225" y="2125663"/>
            <a:ext cx="271463" cy="196850"/>
          </a:xfrm>
          <a:custGeom>
            <a:avLst/>
            <a:gdLst>
              <a:gd name="T0" fmla="*/ 0 w 208"/>
              <a:gd name="T1" fmla="*/ 0 h 150"/>
              <a:gd name="T2" fmla="*/ 342741249 w 208"/>
              <a:gd name="T3" fmla="*/ 372983072 h 150"/>
              <a:gd name="T4" fmla="*/ 524192545 w 208"/>
              <a:gd name="T5" fmla="*/ 378023383 h 150"/>
              <a:gd name="T6" fmla="*/ 0 60000 65536"/>
              <a:gd name="T7" fmla="*/ 0 60000 65536"/>
              <a:gd name="T8" fmla="*/ 0 60000 65536"/>
              <a:gd name="T9" fmla="*/ 0 w 208"/>
              <a:gd name="T10" fmla="*/ 0 h 150"/>
              <a:gd name="T11" fmla="*/ 208 w 208"/>
              <a:gd name="T12" fmla="*/ 150 h 1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8" h="150">
                <a:moveTo>
                  <a:pt x="0" y="0"/>
                </a:moveTo>
                <a:lnTo>
                  <a:pt x="136" y="148"/>
                </a:lnTo>
                <a:lnTo>
                  <a:pt x="208" y="15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46104" name="Rectangle 20"/>
          <p:cNvSpPr>
            <a:spLocks noChangeArrowheads="1"/>
          </p:cNvSpPr>
          <p:nvPr/>
        </p:nvSpPr>
        <p:spPr bwMode="auto">
          <a:xfrm>
            <a:off x="5294313" y="2254250"/>
            <a:ext cx="877887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Oculomotor nerve</a:t>
            </a:r>
            <a:endParaRPr lang="en-US" sz="800" b="1"/>
          </a:p>
        </p:txBody>
      </p:sp>
      <p:sp>
        <p:nvSpPr>
          <p:cNvPr id="46105" name="Line 21"/>
          <p:cNvSpPr>
            <a:spLocks noChangeShapeType="1"/>
          </p:cNvSpPr>
          <p:nvPr/>
        </p:nvSpPr>
        <p:spPr bwMode="auto">
          <a:xfrm>
            <a:off x="4529138" y="2790825"/>
            <a:ext cx="717550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06" name="Rectangle 22"/>
          <p:cNvSpPr>
            <a:spLocks noChangeArrowheads="1"/>
          </p:cNvSpPr>
          <p:nvPr/>
        </p:nvSpPr>
        <p:spPr bwMode="auto">
          <a:xfrm>
            <a:off x="5294313" y="2717800"/>
            <a:ext cx="249237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Pons</a:t>
            </a:r>
            <a:endParaRPr lang="en-US" sz="800" b="1"/>
          </a:p>
        </p:txBody>
      </p:sp>
      <p:sp>
        <p:nvSpPr>
          <p:cNvPr id="46107" name="Line 23"/>
          <p:cNvSpPr>
            <a:spLocks noChangeShapeType="1"/>
          </p:cNvSpPr>
          <p:nvPr/>
        </p:nvSpPr>
        <p:spPr bwMode="auto">
          <a:xfrm>
            <a:off x="3984625" y="2563813"/>
            <a:ext cx="1262063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08" name="Rectangle 24"/>
          <p:cNvSpPr>
            <a:spLocks noChangeArrowheads="1"/>
          </p:cNvSpPr>
          <p:nvPr/>
        </p:nvSpPr>
        <p:spPr bwMode="auto">
          <a:xfrm>
            <a:off x="5294313" y="2493963"/>
            <a:ext cx="769937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Fourth ventricle</a:t>
            </a:r>
            <a:endParaRPr lang="en-US" sz="800" b="1"/>
          </a:p>
        </p:txBody>
      </p:sp>
      <p:sp>
        <p:nvSpPr>
          <p:cNvPr id="46109" name="Line 25"/>
          <p:cNvSpPr>
            <a:spLocks noChangeShapeType="1"/>
          </p:cNvSpPr>
          <p:nvPr/>
        </p:nvSpPr>
        <p:spPr bwMode="auto">
          <a:xfrm>
            <a:off x="4221163" y="3119438"/>
            <a:ext cx="1025525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10" name="Rectangle 26"/>
          <p:cNvSpPr>
            <a:spLocks noChangeArrowheads="1"/>
          </p:cNvSpPr>
          <p:nvPr/>
        </p:nvSpPr>
        <p:spPr bwMode="auto">
          <a:xfrm>
            <a:off x="5294313" y="3046413"/>
            <a:ext cx="89376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Medulla oblongata</a:t>
            </a:r>
            <a:endParaRPr lang="en-US" sz="800" b="1"/>
          </a:p>
        </p:txBody>
      </p:sp>
      <p:sp>
        <p:nvSpPr>
          <p:cNvPr id="46111" name="Line 27"/>
          <p:cNvSpPr>
            <a:spLocks noChangeShapeType="1"/>
          </p:cNvSpPr>
          <p:nvPr/>
        </p:nvSpPr>
        <p:spPr bwMode="auto">
          <a:xfrm flipH="1">
            <a:off x="1978025" y="2173288"/>
            <a:ext cx="1468438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12" name="Rectangle 28"/>
          <p:cNvSpPr>
            <a:spLocks noChangeArrowheads="1"/>
          </p:cNvSpPr>
          <p:nvPr/>
        </p:nvSpPr>
        <p:spPr bwMode="auto">
          <a:xfrm>
            <a:off x="1292225" y="2433638"/>
            <a:ext cx="57308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Gray matter</a:t>
            </a:r>
            <a:endParaRPr lang="en-US" sz="800" b="1"/>
          </a:p>
        </p:txBody>
      </p:sp>
      <p:sp>
        <p:nvSpPr>
          <p:cNvPr id="46113" name="Rectangle 29"/>
          <p:cNvSpPr>
            <a:spLocks noChangeArrowheads="1"/>
          </p:cNvSpPr>
          <p:nvPr/>
        </p:nvSpPr>
        <p:spPr bwMode="auto">
          <a:xfrm>
            <a:off x="1325563" y="3678238"/>
            <a:ext cx="8890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(a) Median section</a:t>
            </a:r>
            <a:endParaRPr lang="en-US" sz="800" b="1"/>
          </a:p>
        </p:txBody>
      </p:sp>
      <p:sp>
        <p:nvSpPr>
          <p:cNvPr id="46114" name="Line 30"/>
          <p:cNvSpPr>
            <a:spLocks noChangeShapeType="1"/>
          </p:cNvSpPr>
          <p:nvPr/>
        </p:nvSpPr>
        <p:spPr bwMode="auto">
          <a:xfrm flipH="1">
            <a:off x="1931988" y="2513013"/>
            <a:ext cx="1387475" cy="0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15" name="Freeform 31"/>
          <p:cNvSpPr>
            <a:spLocks/>
          </p:cNvSpPr>
          <p:nvPr/>
        </p:nvSpPr>
        <p:spPr bwMode="auto">
          <a:xfrm>
            <a:off x="3429000" y="1073150"/>
            <a:ext cx="792163" cy="511175"/>
          </a:xfrm>
          <a:custGeom>
            <a:avLst/>
            <a:gdLst>
              <a:gd name="T0" fmla="*/ 1532254782 w 608"/>
              <a:gd name="T1" fmla="*/ 987901339 h 392"/>
              <a:gd name="T2" fmla="*/ 181451227 w 608"/>
              <a:gd name="T3" fmla="*/ 0 h 392"/>
              <a:gd name="T4" fmla="*/ 0 w 608"/>
              <a:gd name="T5" fmla="*/ 0 h 392"/>
              <a:gd name="T6" fmla="*/ 0 60000 65536"/>
              <a:gd name="T7" fmla="*/ 0 60000 65536"/>
              <a:gd name="T8" fmla="*/ 0 60000 65536"/>
              <a:gd name="T9" fmla="*/ 0 w 608"/>
              <a:gd name="T10" fmla="*/ 0 h 392"/>
              <a:gd name="T11" fmla="*/ 608 w 608"/>
              <a:gd name="T12" fmla="*/ 392 h 3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8" h="392">
                <a:moveTo>
                  <a:pt x="608" y="392"/>
                </a:moveTo>
                <a:lnTo>
                  <a:pt x="72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46116" name="Freeform 32"/>
          <p:cNvSpPr>
            <a:spLocks/>
          </p:cNvSpPr>
          <p:nvPr/>
        </p:nvSpPr>
        <p:spPr bwMode="auto">
          <a:xfrm>
            <a:off x="3351213" y="1263650"/>
            <a:ext cx="703262" cy="442913"/>
          </a:xfrm>
          <a:custGeom>
            <a:avLst/>
            <a:gdLst>
              <a:gd name="T0" fmla="*/ 1360884157 w 540"/>
              <a:gd name="T1" fmla="*/ 856853214 h 340"/>
              <a:gd name="T2" fmla="*/ 287297782 w 540"/>
              <a:gd name="T3" fmla="*/ 0 h 340"/>
              <a:gd name="T4" fmla="*/ 0 w 540"/>
              <a:gd name="T5" fmla="*/ 0 h 340"/>
              <a:gd name="T6" fmla="*/ 0 60000 65536"/>
              <a:gd name="T7" fmla="*/ 0 60000 65536"/>
              <a:gd name="T8" fmla="*/ 0 60000 65536"/>
              <a:gd name="T9" fmla="*/ 0 w 540"/>
              <a:gd name="T10" fmla="*/ 0 h 340"/>
              <a:gd name="T11" fmla="*/ 540 w 540"/>
              <a:gd name="T12" fmla="*/ 340 h 3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0" h="340">
                <a:moveTo>
                  <a:pt x="540" y="340"/>
                </a:moveTo>
                <a:lnTo>
                  <a:pt x="114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46117" name="Line 33"/>
          <p:cNvSpPr>
            <a:spLocks noChangeShapeType="1"/>
          </p:cNvSpPr>
          <p:nvPr/>
        </p:nvSpPr>
        <p:spPr bwMode="auto">
          <a:xfrm>
            <a:off x="4435475" y="1474788"/>
            <a:ext cx="8159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18" name="Freeform 34"/>
          <p:cNvSpPr>
            <a:spLocks/>
          </p:cNvSpPr>
          <p:nvPr/>
        </p:nvSpPr>
        <p:spPr bwMode="auto">
          <a:xfrm>
            <a:off x="4119563" y="1304925"/>
            <a:ext cx="1131887" cy="125413"/>
          </a:xfrm>
          <a:custGeom>
            <a:avLst/>
            <a:gdLst>
              <a:gd name="T0" fmla="*/ 2147483647 w 868"/>
              <a:gd name="T1" fmla="*/ 0 h 96"/>
              <a:gd name="T2" fmla="*/ 181451249 w 868"/>
              <a:gd name="T3" fmla="*/ 0 h 96"/>
              <a:gd name="T4" fmla="*/ 0 w 868"/>
              <a:gd name="T5" fmla="*/ 241935022 h 96"/>
              <a:gd name="T6" fmla="*/ 0 60000 65536"/>
              <a:gd name="T7" fmla="*/ 0 60000 65536"/>
              <a:gd name="T8" fmla="*/ 0 60000 65536"/>
              <a:gd name="T9" fmla="*/ 0 w 868"/>
              <a:gd name="T10" fmla="*/ 0 h 96"/>
              <a:gd name="T11" fmla="*/ 868 w 868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8" h="96">
                <a:moveTo>
                  <a:pt x="868" y="0"/>
                </a:moveTo>
                <a:lnTo>
                  <a:pt x="72" y="0"/>
                </a:lnTo>
                <a:lnTo>
                  <a:pt x="0" y="9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46119" name="Line 35"/>
          <p:cNvSpPr>
            <a:spLocks noChangeShapeType="1"/>
          </p:cNvSpPr>
          <p:nvPr/>
        </p:nvSpPr>
        <p:spPr bwMode="auto">
          <a:xfrm>
            <a:off x="4959350" y="1889125"/>
            <a:ext cx="292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20" name="Freeform 36"/>
          <p:cNvSpPr>
            <a:spLocks/>
          </p:cNvSpPr>
          <p:nvPr/>
        </p:nvSpPr>
        <p:spPr bwMode="auto">
          <a:xfrm>
            <a:off x="4278313" y="1690688"/>
            <a:ext cx="973137" cy="73025"/>
          </a:xfrm>
          <a:custGeom>
            <a:avLst/>
            <a:gdLst>
              <a:gd name="T0" fmla="*/ 1880036741 w 746"/>
              <a:gd name="T1" fmla="*/ 0 h 56"/>
              <a:gd name="T2" fmla="*/ 327620304 w 746"/>
              <a:gd name="T3" fmla="*/ 0 h 56"/>
              <a:gd name="T4" fmla="*/ 0 w 746"/>
              <a:gd name="T5" fmla="*/ 141128761 h 56"/>
              <a:gd name="T6" fmla="*/ 0 60000 65536"/>
              <a:gd name="T7" fmla="*/ 0 60000 65536"/>
              <a:gd name="T8" fmla="*/ 0 60000 65536"/>
              <a:gd name="T9" fmla="*/ 0 w 746"/>
              <a:gd name="T10" fmla="*/ 0 h 56"/>
              <a:gd name="T11" fmla="*/ 746 w 746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46" h="56">
                <a:moveTo>
                  <a:pt x="746" y="0"/>
                </a:moveTo>
                <a:lnTo>
                  <a:pt x="130" y="0"/>
                </a:lnTo>
                <a:lnTo>
                  <a:pt x="0" y="5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46121" name="Line 37"/>
          <p:cNvSpPr>
            <a:spLocks noChangeShapeType="1"/>
          </p:cNvSpPr>
          <p:nvPr/>
        </p:nvSpPr>
        <p:spPr bwMode="auto">
          <a:xfrm>
            <a:off x="4430713" y="2022475"/>
            <a:ext cx="82391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22" name="Freeform 38"/>
          <p:cNvSpPr>
            <a:spLocks/>
          </p:cNvSpPr>
          <p:nvPr/>
        </p:nvSpPr>
        <p:spPr bwMode="auto">
          <a:xfrm>
            <a:off x="4978400" y="2128838"/>
            <a:ext cx="279400" cy="193675"/>
          </a:xfrm>
          <a:custGeom>
            <a:avLst/>
            <a:gdLst>
              <a:gd name="T0" fmla="*/ 0 w 214"/>
              <a:gd name="T1" fmla="*/ 0 h 148"/>
              <a:gd name="T2" fmla="*/ 342741251 w 214"/>
              <a:gd name="T3" fmla="*/ 372983070 h 148"/>
              <a:gd name="T4" fmla="*/ 539313482 w 214"/>
              <a:gd name="T5" fmla="*/ 372983070 h 148"/>
              <a:gd name="T6" fmla="*/ 0 60000 65536"/>
              <a:gd name="T7" fmla="*/ 0 60000 65536"/>
              <a:gd name="T8" fmla="*/ 0 60000 65536"/>
              <a:gd name="T9" fmla="*/ 0 w 214"/>
              <a:gd name="T10" fmla="*/ 0 h 148"/>
              <a:gd name="T11" fmla="*/ 214 w 214"/>
              <a:gd name="T12" fmla="*/ 148 h 1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" h="148">
                <a:moveTo>
                  <a:pt x="0" y="0"/>
                </a:moveTo>
                <a:lnTo>
                  <a:pt x="136" y="148"/>
                </a:lnTo>
                <a:lnTo>
                  <a:pt x="214" y="14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46123" name="Line 39"/>
          <p:cNvSpPr>
            <a:spLocks noChangeShapeType="1"/>
          </p:cNvSpPr>
          <p:nvPr/>
        </p:nvSpPr>
        <p:spPr bwMode="auto">
          <a:xfrm>
            <a:off x="4532313" y="2790825"/>
            <a:ext cx="7254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24" name="Line 40"/>
          <p:cNvSpPr>
            <a:spLocks noChangeShapeType="1"/>
          </p:cNvSpPr>
          <p:nvPr/>
        </p:nvSpPr>
        <p:spPr bwMode="auto">
          <a:xfrm>
            <a:off x="3986213" y="2563813"/>
            <a:ext cx="126841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25" name="Line 41"/>
          <p:cNvSpPr>
            <a:spLocks noChangeShapeType="1"/>
          </p:cNvSpPr>
          <p:nvPr/>
        </p:nvSpPr>
        <p:spPr bwMode="auto">
          <a:xfrm>
            <a:off x="4213225" y="3114675"/>
            <a:ext cx="103346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26" name="Line 42"/>
          <p:cNvSpPr>
            <a:spLocks noChangeShapeType="1"/>
          </p:cNvSpPr>
          <p:nvPr/>
        </p:nvSpPr>
        <p:spPr bwMode="auto">
          <a:xfrm flipH="1">
            <a:off x="1970088" y="2173288"/>
            <a:ext cx="147161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27" name="Line 43"/>
          <p:cNvSpPr>
            <a:spLocks noChangeShapeType="1"/>
          </p:cNvSpPr>
          <p:nvPr/>
        </p:nvSpPr>
        <p:spPr bwMode="auto">
          <a:xfrm flipH="1">
            <a:off x="1925638" y="2513013"/>
            <a:ext cx="13890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28" name="Text Box 44"/>
          <p:cNvSpPr txBox="1">
            <a:spLocks noChangeArrowheads="1"/>
          </p:cNvSpPr>
          <p:nvPr/>
        </p:nvSpPr>
        <p:spPr bwMode="auto">
          <a:xfrm>
            <a:off x="1292225" y="2089150"/>
            <a:ext cx="7080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/>
              <a:t>White matter</a:t>
            </a:r>
          </a:p>
          <a:p>
            <a:r>
              <a:rPr lang="en-US" sz="800" b="1"/>
              <a:t>(arbor vitae)</a:t>
            </a:r>
          </a:p>
        </p:txBody>
      </p:sp>
      <p:sp>
        <p:nvSpPr>
          <p:cNvPr id="46130" name="Text Box 1032"/>
          <p:cNvSpPr txBox="1">
            <a:spLocks noChangeArrowheads="1"/>
          </p:cNvSpPr>
          <p:nvPr/>
        </p:nvSpPr>
        <p:spPr bwMode="auto">
          <a:xfrm>
            <a:off x="4572000" y="3214688"/>
            <a:ext cx="2316163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/>
              <a:t>Figure 14.11a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29600" y="6477000"/>
            <a:ext cx="8382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14-</a:t>
            </a:r>
            <a:fld id="{F66E624D-3B67-4A26-B2C2-23FE3A86A207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4710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22350"/>
          </a:xfrm>
        </p:spPr>
        <p:txBody>
          <a:bodyPr/>
          <a:lstStyle/>
          <a:p>
            <a:pPr eaLnBrk="1" hangingPunct="1"/>
            <a:r>
              <a:rPr lang="en-US" smtClean="0"/>
              <a:t>Cerebellar Functions</a:t>
            </a:r>
          </a:p>
        </p:txBody>
      </p:sp>
      <p:sp>
        <p:nvSpPr>
          <p:cNvPr id="4710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22300" y="1022350"/>
            <a:ext cx="8266113" cy="54879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0" smtClean="0"/>
              <a:t>monitors muscle contractions and aids in motor coordination</a:t>
            </a:r>
          </a:p>
          <a:p>
            <a:pPr eaLnBrk="1" hangingPunct="1">
              <a:lnSpc>
                <a:spcPct val="80000"/>
              </a:lnSpc>
            </a:pPr>
            <a:endParaRPr lang="en-US" sz="800" b="0" smtClean="0"/>
          </a:p>
          <a:p>
            <a:pPr eaLnBrk="1" hangingPunct="1">
              <a:lnSpc>
                <a:spcPct val="80000"/>
              </a:lnSpc>
            </a:pPr>
            <a:r>
              <a:rPr lang="en-US" sz="2400" b="0" smtClean="0"/>
              <a:t>evaluation of sensory input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comparing textures without looking at them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spatial perception and comprehension of different views of 3D objects belonging to the same object</a:t>
            </a:r>
          </a:p>
          <a:p>
            <a:pPr lvl="1" eaLnBrk="1" hangingPunct="1">
              <a:lnSpc>
                <a:spcPct val="80000"/>
              </a:lnSpc>
            </a:pPr>
            <a:endParaRPr lang="en-US" sz="800" b="0" smtClean="0"/>
          </a:p>
          <a:p>
            <a:pPr eaLnBrk="1" hangingPunct="1">
              <a:lnSpc>
                <a:spcPct val="80000"/>
              </a:lnSpc>
            </a:pPr>
            <a:r>
              <a:rPr lang="en-US" sz="2400" b="0" smtClean="0"/>
              <a:t>timekeeping center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predicting movement of objects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helps predict how much the eyes must move in order to compensate for head movements and remain fixed on an object</a:t>
            </a:r>
          </a:p>
          <a:p>
            <a:pPr lvl="1" eaLnBrk="1" hangingPunct="1">
              <a:lnSpc>
                <a:spcPct val="80000"/>
              </a:lnSpc>
            </a:pPr>
            <a:endParaRPr lang="en-US" sz="800" b="0" smtClean="0"/>
          </a:p>
          <a:p>
            <a:pPr eaLnBrk="1" hangingPunct="1">
              <a:lnSpc>
                <a:spcPct val="80000"/>
              </a:lnSpc>
            </a:pPr>
            <a:r>
              <a:rPr lang="en-US" sz="2400" b="0" smtClean="0"/>
              <a:t>hearing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distinguish pitch and similar sounding words</a:t>
            </a:r>
          </a:p>
          <a:p>
            <a:pPr lvl="1" eaLnBrk="1" hangingPunct="1">
              <a:lnSpc>
                <a:spcPct val="80000"/>
              </a:lnSpc>
            </a:pPr>
            <a:endParaRPr lang="en-US" sz="800" b="0" smtClean="0"/>
          </a:p>
          <a:p>
            <a:pPr eaLnBrk="1" hangingPunct="1">
              <a:lnSpc>
                <a:spcPct val="80000"/>
              </a:lnSpc>
            </a:pPr>
            <a:r>
              <a:rPr lang="en-US" sz="2400" b="0" smtClean="0"/>
              <a:t>planning and scheduling tasks</a:t>
            </a:r>
          </a:p>
          <a:p>
            <a:pPr eaLnBrk="1" hangingPunct="1">
              <a:lnSpc>
                <a:spcPct val="80000"/>
              </a:lnSpc>
            </a:pPr>
            <a:endParaRPr lang="en-US" sz="800" b="0" smtClean="0"/>
          </a:p>
          <a:p>
            <a:pPr eaLnBrk="1" hangingPunct="1">
              <a:lnSpc>
                <a:spcPct val="80000"/>
              </a:lnSpc>
            </a:pPr>
            <a:r>
              <a:rPr lang="en-US" sz="2400" b="0" smtClean="0"/>
              <a:t>lesions may result in emotional overreactions and  trouble with impulse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29600" y="6477000"/>
            <a:ext cx="8382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14-</a:t>
            </a:r>
            <a:fld id="{0D44E767-9916-4276-AB54-537A8AED6741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4813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174625"/>
            <a:ext cx="9144000" cy="1022350"/>
          </a:xfrm>
        </p:spPr>
        <p:txBody>
          <a:bodyPr/>
          <a:lstStyle/>
          <a:p>
            <a:pPr eaLnBrk="1" hangingPunct="1"/>
            <a:r>
              <a:rPr lang="en-US" smtClean="0"/>
              <a:t>The Forebrain</a:t>
            </a:r>
          </a:p>
        </p:txBody>
      </p:sp>
      <p:pic>
        <p:nvPicPr>
          <p:cNvPr id="48198" name="Picture 4" descr="sal25693_14_04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8888" y="2090738"/>
            <a:ext cx="5202237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99" name="Rectangle 5"/>
          <p:cNvSpPr>
            <a:spLocks noChangeArrowheads="1"/>
          </p:cNvSpPr>
          <p:nvPr/>
        </p:nvSpPr>
        <p:spPr bwMode="auto">
          <a:xfrm>
            <a:off x="7108825" y="3106738"/>
            <a:ext cx="58102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Diencephalon</a:t>
            </a:r>
            <a:endParaRPr lang="en-US" sz="700" b="1"/>
          </a:p>
        </p:txBody>
      </p:sp>
      <p:sp>
        <p:nvSpPr>
          <p:cNvPr id="48200" name="Rectangle 6"/>
          <p:cNvSpPr>
            <a:spLocks noChangeArrowheads="1"/>
          </p:cNvSpPr>
          <p:nvPr/>
        </p:nvSpPr>
        <p:spPr bwMode="auto">
          <a:xfrm>
            <a:off x="7108825" y="3327400"/>
            <a:ext cx="665163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Mesencephalon</a:t>
            </a:r>
            <a:endParaRPr lang="en-US" sz="700" b="1"/>
          </a:p>
        </p:txBody>
      </p:sp>
      <p:sp>
        <p:nvSpPr>
          <p:cNvPr id="48201" name="Rectangle 7"/>
          <p:cNvSpPr>
            <a:spLocks noChangeArrowheads="1"/>
          </p:cNvSpPr>
          <p:nvPr/>
        </p:nvSpPr>
        <p:spPr bwMode="auto">
          <a:xfrm>
            <a:off x="7108825" y="2886075"/>
            <a:ext cx="620713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Telencephalon</a:t>
            </a:r>
            <a:endParaRPr lang="en-US" sz="700" b="1"/>
          </a:p>
        </p:txBody>
      </p:sp>
      <p:sp>
        <p:nvSpPr>
          <p:cNvPr id="48202" name="Rectangle 8"/>
          <p:cNvSpPr>
            <a:spLocks noChangeArrowheads="1"/>
          </p:cNvSpPr>
          <p:nvPr/>
        </p:nvSpPr>
        <p:spPr bwMode="auto">
          <a:xfrm>
            <a:off x="7953375" y="2994025"/>
            <a:ext cx="40957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Forebrain</a:t>
            </a:r>
            <a:endParaRPr lang="en-US" sz="700" b="1"/>
          </a:p>
        </p:txBody>
      </p:sp>
      <p:sp>
        <p:nvSpPr>
          <p:cNvPr id="48203" name="Rectangle 9"/>
          <p:cNvSpPr>
            <a:spLocks noChangeArrowheads="1"/>
          </p:cNvSpPr>
          <p:nvPr/>
        </p:nvSpPr>
        <p:spPr bwMode="auto">
          <a:xfrm>
            <a:off x="7108825" y="3549650"/>
            <a:ext cx="21590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Pons</a:t>
            </a:r>
            <a:endParaRPr lang="en-US" sz="700" b="1"/>
          </a:p>
        </p:txBody>
      </p:sp>
      <p:sp>
        <p:nvSpPr>
          <p:cNvPr id="48204" name="Rectangle 10"/>
          <p:cNvSpPr>
            <a:spLocks noChangeArrowheads="1"/>
          </p:cNvSpPr>
          <p:nvPr/>
        </p:nvSpPr>
        <p:spPr bwMode="auto">
          <a:xfrm>
            <a:off x="7108825" y="3770313"/>
            <a:ext cx="484188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Cerebellum</a:t>
            </a:r>
            <a:endParaRPr lang="en-US" sz="700" b="1"/>
          </a:p>
        </p:txBody>
      </p:sp>
      <p:sp>
        <p:nvSpPr>
          <p:cNvPr id="48205" name="Rectangle 11"/>
          <p:cNvSpPr>
            <a:spLocks noChangeArrowheads="1"/>
          </p:cNvSpPr>
          <p:nvPr/>
        </p:nvSpPr>
        <p:spPr bwMode="auto">
          <a:xfrm>
            <a:off x="7820025" y="3660775"/>
            <a:ext cx="646113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Metencephalon</a:t>
            </a:r>
            <a:endParaRPr lang="en-US" sz="700" b="1"/>
          </a:p>
        </p:txBody>
      </p:sp>
      <p:sp>
        <p:nvSpPr>
          <p:cNvPr id="48206" name="Rectangle 12"/>
          <p:cNvSpPr>
            <a:spLocks noChangeArrowheads="1"/>
          </p:cNvSpPr>
          <p:nvPr/>
        </p:nvSpPr>
        <p:spPr bwMode="auto">
          <a:xfrm>
            <a:off x="7108825" y="4386263"/>
            <a:ext cx="484188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Spinal cord</a:t>
            </a:r>
            <a:endParaRPr lang="en-US" sz="700" b="1"/>
          </a:p>
        </p:txBody>
      </p:sp>
      <p:sp>
        <p:nvSpPr>
          <p:cNvPr id="48207" name="Rectangle 13"/>
          <p:cNvSpPr>
            <a:spLocks noChangeArrowheads="1"/>
          </p:cNvSpPr>
          <p:nvPr/>
        </p:nvSpPr>
        <p:spPr bwMode="auto">
          <a:xfrm>
            <a:off x="8640763" y="3817938"/>
            <a:ext cx="414337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Hindbrain</a:t>
            </a:r>
            <a:endParaRPr lang="en-US" sz="700" b="1"/>
          </a:p>
        </p:txBody>
      </p:sp>
      <p:sp>
        <p:nvSpPr>
          <p:cNvPr id="48208" name="Freeform 14"/>
          <p:cNvSpPr>
            <a:spLocks/>
          </p:cNvSpPr>
          <p:nvPr/>
        </p:nvSpPr>
        <p:spPr bwMode="auto">
          <a:xfrm>
            <a:off x="6804025" y="2952750"/>
            <a:ext cx="287338" cy="1588"/>
          </a:xfrm>
          <a:custGeom>
            <a:avLst/>
            <a:gdLst>
              <a:gd name="T0" fmla="*/ 0 w 302"/>
              <a:gd name="T1" fmla="*/ 0 h 1588"/>
              <a:gd name="T2" fmla="*/ 0 w 302"/>
              <a:gd name="T3" fmla="*/ 0 h 1588"/>
              <a:gd name="T4" fmla="*/ 761087078 w 302"/>
              <a:gd name="T5" fmla="*/ 0 h 1588"/>
              <a:gd name="T6" fmla="*/ 0 60000 65536"/>
              <a:gd name="T7" fmla="*/ 0 60000 65536"/>
              <a:gd name="T8" fmla="*/ 0 60000 65536"/>
              <a:gd name="T9" fmla="*/ 0 w 302"/>
              <a:gd name="T10" fmla="*/ 0 h 1588"/>
              <a:gd name="T11" fmla="*/ 302 w 302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2" h="1588">
                <a:moveTo>
                  <a:pt x="0" y="0"/>
                </a:moveTo>
                <a:lnTo>
                  <a:pt x="0" y="0"/>
                </a:lnTo>
                <a:lnTo>
                  <a:pt x="302" y="0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700">
              <a:latin typeface="Times New Roman" pitchFamily="18" charset="0"/>
            </a:endParaRPr>
          </a:p>
        </p:txBody>
      </p:sp>
      <p:sp>
        <p:nvSpPr>
          <p:cNvPr id="48209" name="Freeform 15"/>
          <p:cNvSpPr>
            <a:spLocks/>
          </p:cNvSpPr>
          <p:nvPr/>
        </p:nvSpPr>
        <p:spPr bwMode="auto">
          <a:xfrm>
            <a:off x="6046788" y="3089275"/>
            <a:ext cx="1044575" cy="80963"/>
          </a:xfrm>
          <a:custGeom>
            <a:avLst/>
            <a:gdLst>
              <a:gd name="T0" fmla="*/ 2147483647 w 1100"/>
              <a:gd name="T1" fmla="*/ 216733460 h 86"/>
              <a:gd name="T2" fmla="*/ 1013102760 w 1100"/>
              <a:gd name="T3" fmla="*/ 216733460 h 86"/>
              <a:gd name="T4" fmla="*/ 0 w 1100"/>
              <a:gd name="T5" fmla="*/ 0 h 86"/>
              <a:gd name="T6" fmla="*/ 0 60000 65536"/>
              <a:gd name="T7" fmla="*/ 0 60000 65536"/>
              <a:gd name="T8" fmla="*/ 0 60000 65536"/>
              <a:gd name="T9" fmla="*/ 0 w 1100"/>
              <a:gd name="T10" fmla="*/ 0 h 86"/>
              <a:gd name="T11" fmla="*/ 1100 w 1100"/>
              <a:gd name="T12" fmla="*/ 86 h 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0" h="86">
                <a:moveTo>
                  <a:pt x="1100" y="86"/>
                </a:moveTo>
                <a:lnTo>
                  <a:pt x="402" y="86"/>
                </a:lnTo>
                <a:lnTo>
                  <a:pt x="0" y="0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700">
              <a:latin typeface="Times New Roman" pitchFamily="18" charset="0"/>
            </a:endParaRPr>
          </a:p>
        </p:txBody>
      </p:sp>
      <p:sp>
        <p:nvSpPr>
          <p:cNvPr id="48210" name="Freeform 16"/>
          <p:cNvSpPr>
            <a:spLocks/>
          </p:cNvSpPr>
          <p:nvPr/>
        </p:nvSpPr>
        <p:spPr bwMode="auto">
          <a:xfrm>
            <a:off x="5948363" y="3267075"/>
            <a:ext cx="1143000" cy="115888"/>
          </a:xfrm>
          <a:custGeom>
            <a:avLst/>
            <a:gdLst>
              <a:gd name="T0" fmla="*/ 2147483647 w 1204"/>
              <a:gd name="T1" fmla="*/ 309977654 h 123"/>
              <a:gd name="T2" fmla="*/ 1275198942 w 1204"/>
              <a:gd name="T3" fmla="*/ 309977654 h 123"/>
              <a:gd name="T4" fmla="*/ 0 w 1204"/>
              <a:gd name="T5" fmla="*/ 0 h 123"/>
              <a:gd name="T6" fmla="*/ 0 60000 65536"/>
              <a:gd name="T7" fmla="*/ 0 60000 65536"/>
              <a:gd name="T8" fmla="*/ 0 60000 65536"/>
              <a:gd name="T9" fmla="*/ 0 w 1204"/>
              <a:gd name="T10" fmla="*/ 0 h 123"/>
              <a:gd name="T11" fmla="*/ 1204 w 1204"/>
              <a:gd name="T12" fmla="*/ 123 h 1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04" h="123">
                <a:moveTo>
                  <a:pt x="1204" y="123"/>
                </a:moveTo>
                <a:lnTo>
                  <a:pt x="506" y="123"/>
                </a:lnTo>
                <a:lnTo>
                  <a:pt x="0" y="0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700">
              <a:latin typeface="Times New Roman" pitchFamily="18" charset="0"/>
            </a:endParaRPr>
          </a:p>
        </p:txBody>
      </p:sp>
      <p:sp>
        <p:nvSpPr>
          <p:cNvPr id="48211" name="Freeform 17"/>
          <p:cNvSpPr>
            <a:spLocks/>
          </p:cNvSpPr>
          <p:nvPr/>
        </p:nvSpPr>
        <p:spPr bwMode="auto">
          <a:xfrm>
            <a:off x="5953125" y="3502025"/>
            <a:ext cx="1138238" cy="109538"/>
          </a:xfrm>
          <a:custGeom>
            <a:avLst/>
            <a:gdLst>
              <a:gd name="T0" fmla="*/ 0 w 1199"/>
              <a:gd name="T1" fmla="*/ 0 h 115"/>
              <a:gd name="T2" fmla="*/ 1262597039 w 1199"/>
              <a:gd name="T3" fmla="*/ 289816404 h 115"/>
              <a:gd name="T4" fmla="*/ 2147483647 w 1199"/>
              <a:gd name="T5" fmla="*/ 289816404 h 115"/>
              <a:gd name="T6" fmla="*/ 0 60000 65536"/>
              <a:gd name="T7" fmla="*/ 0 60000 65536"/>
              <a:gd name="T8" fmla="*/ 0 60000 65536"/>
              <a:gd name="T9" fmla="*/ 0 w 1199"/>
              <a:gd name="T10" fmla="*/ 0 h 115"/>
              <a:gd name="T11" fmla="*/ 1199 w 1199"/>
              <a:gd name="T12" fmla="*/ 115 h 1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99" h="115">
                <a:moveTo>
                  <a:pt x="0" y="0"/>
                </a:moveTo>
                <a:lnTo>
                  <a:pt x="501" y="115"/>
                </a:lnTo>
                <a:lnTo>
                  <a:pt x="1199" y="115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700">
              <a:latin typeface="Times New Roman" pitchFamily="18" charset="0"/>
            </a:endParaRPr>
          </a:p>
        </p:txBody>
      </p:sp>
      <p:sp>
        <p:nvSpPr>
          <p:cNvPr id="48212" name="Freeform 18"/>
          <p:cNvSpPr>
            <a:spLocks/>
          </p:cNvSpPr>
          <p:nvPr/>
        </p:nvSpPr>
        <p:spPr bwMode="auto">
          <a:xfrm>
            <a:off x="5434013" y="3424238"/>
            <a:ext cx="1657350" cy="400050"/>
          </a:xfrm>
          <a:custGeom>
            <a:avLst/>
            <a:gdLst>
              <a:gd name="T0" fmla="*/ 0 w 1746"/>
              <a:gd name="T1" fmla="*/ 0 h 422"/>
              <a:gd name="T2" fmla="*/ 2147483647 w 1746"/>
              <a:gd name="T3" fmla="*/ 1063506027 h 422"/>
              <a:gd name="T4" fmla="*/ 2147483647 w 1746"/>
              <a:gd name="T5" fmla="*/ 1063506027 h 422"/>
              <a:gd name="T6" fmla="*/ 0 60000 65536"/>
              <a:gd name="T7" fmla="*/ 0 60000 65536"/>
              <a:gd name="T8" fmla="*/ 0 60000 65536"/>
              <a:gd name="T9" fmla="*/ 0 w 1746"/>
              <a:gd name="T10" fmla="*/ 0 h 422"/>
              <a:gd name="T11" fmla="*/ 1746 w 1746"/>
              <a:gd name="T12" fmla="*/ 422 h 4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46" h="422">
                <a:moveTo>
                  <a:pt x="0" y="0"/>
                </a:moveTo>
                <a:lnTo>
                  <a:pt x="1048" y="422"/>
                </a:lnTo>
                <a:lnTo>
                  <a:pt x="1746" y="422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700">
              <a:latin typeface="Times New Roman" pitchFamily="18" charset="0"/>
            </a:endParaRPr>
          </a:p>
        </p:txBody>
      </p:sp>
      <p:sp>
        <p:nvSpPr>
          <p:cNvPr id="48213" name="Line 19"/>
          <p:cNvSpPr>
            <a:spLocks noChangeShapeType="1"/>
          </p:cNvSpPr>
          <p:nvPr/>
        </p:nvSpPr>
        <p:spPr bwMode="auto">
          <a:xfrm>
            <a:off x="5656263" y="4046538"/>
            <a:ext cx="1435100" cy="0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14" name="Freeform 20"/>
          <p:cNvSpPr>
            <a:spLocks/>
          </p:cNvSpPr>
          <p:nvPr/>
        </p:nvSpPr>
        <p:spPr bwMode="auto">
          <a:xfrm>
            <a:off x="5508625" y="4443413"/>
            <a:ext cx="1582738" cy="0"/>
          </a:xfrm>
          <a:custGeom>
            <a:avLst/>
            <a:gdLst>
              <a:gd name="T0" fmla="*/ 0 w 1668"/>
              <a:gd name="T1" fmla="*/ 0 h 1588"/>
              <a:gd name="T2" fmla="*/ 2147483647 w 1668"/>
              <a:gd name="T3" fmla="*/ 0 h 1588"/>
              <a:gd name="T4" fmla="*/ 2147483647 w 1668"/>
              <a:gd name="T5" fmla="*/ 0 h 1588"/>
              <a:gd name="T6" fmla="*/ 0 60000 65536"/>
              <a:gd name="T7" fmla="*/ 0 60000 65536"/>
              <a:gd name="T8" fmla="*/ 0 60000 65536"/>
              <a:gd name="T9" fmla="*/ 0 w 1668"/>
              <a:gd name="T10" fmla="*/ 0 h 1588"/>
              <a:gd name="T11" fmla="*/ 1668 w 1668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68" h="1588">
                <a:moveTo>
                  <a:pt x="0" y="0"/>
                </a:moveTo>
                <a:lnTo>
                  <a:pt x="1590" y="0"/>
                </a:lnTo>
                <a:lnTo>
                  <a:pt x="1668" y="0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700">
              <a:latin typeface="Times New Roman" pitchFamily="18" charset="0"/>
            </a:endParaRPr>
          </a:p>
        </p:txBody>
      </p:sp>
      <p:sp>
        <p:nvSpPr>
          <p:cNvPr id="48215" name="Freeform 21"/>
          <p:cNvSpPr>
            <a:spLocks/>
          </p:cNvSpPr>
          <p:nvPr/>
        </p:nvSpPr>
        <p:spPr bwMode="auto">
          <a:xfrm>
            <a:off x="7693025" y="2882900"/>
            <a:ext cx="147638" cy="344488"/>
          </a:xfrm>
          <a:custGeom>
            <a:avLst/>
            <a:gdLst>
              <a:gd name="T0" fmla="*/ 0 w 156"/>
              <a:gd name="T1" fmla="*/ 914815220 h 363"/>
              <a:gd name="T2" fmla="*/ 393144320 w 156"/>
              <a:gd name="T3" fmla="*/ 914815220 h 363"/>
              <a:gd name="T4" fmla="*/ 393144320 w 156"/>
              <a:gd name="T5" fmla="*/ 0 h 363"/>
              <a:gd name="T6" fmla="*/ 5040312 w 156"/>
              <a:gd name="T7" fmla="*/ 0 h 363"/>
              <a:gd name="T8" fmla="*/ 0 60000 65536"/>
              <a:gd name="T9" fmla="*/ 0 60000 65536"/>
              <a:gd name="T10" fmla="*/ 0 60000 65536"/>
              <a:gd name="T11" fmla="*/ 0 60000 65536"/>
              <a:gd name="T12" fmla="*/ 0 w 156"/>
              <a:gd name="T13" fmla="*/ 0 h 363"/>
              <a:gd name="T14" fmla="*/ 156 w 156"/>
              <a:gd name="T15" fmla="*/ 363 h 3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6" h="363">
                <a:moveTo>
                  <a:pt x="0" y="363"/>
                </a:moveTo>
                <a:lnTo>
                  <a:pt x="156" y="363"/>
                </a:lnTo>
                <a:lnTo>
                  <a:pt x="156" y="0"/>
                </a:lnTo>
                <a:lnTo>
                  <a:pt x="2" y="0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700">
              <a:latin typeface="Times New Roman" pitchFamily="18" charset="0"/>
            </a:endParaRPr>
          </a:p>
        </p:txBody>
      </p:sp>
      <p:sp>
        <p:nvSpPr>
          <p:cNvPr id="48216" name="Line 22"/>
          <p:cNvSpPr>
            <a:spLocks noChangeShapeType="1"/>
          </p:cNvSpPr>
          <p:nvPr/>
        </p:nvSpPr>
        <p:spPr bwMode="auto">
          <a:xfrm>
            <a:off x="7839075" y="3057525"/>
            <a:ext cx="98425" cy="0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17" name="Freeform 23"/>
          <p:cNvSpPr>
            <a:spLocks/>
          </p:cNvSpPr>
          <p:nvPr/>
        </p:nvSpPr>
        <p:spPr bwMode="auto">
          <a:xfrm>
            <a:off x="7588250" y="3551238"/>
            <a:ext cx="114300" cy="339725"/>
          </a:xfrm>
          <a:custGeom>
            <a:avLst/>
            <a:gdLst>
              <a:gd name="T0" fmla="*/ 0 w 120"/>
              <a:gd name="T1" fmla="*/ 899694283 h 357"/>
              <a:gd name="T2" fmla="*/ 302418772 w 120"/>
              <a:gd name="T3" fmla="*/ 899694283 h 357"/>
              <a:gd name="T4" fmla="*/ 302418772 w 120"/>
              <a:gd name="T5" fmla="*/ 0 h 357"/>
              <a:gd name="T6" fmla="*/ 0 w 120"/>
              <a:gd name="T7" fmla="*/ 0 h 357"/>
              <a:gd name="T8" fmla="*/ 0 60000 65536"/>
              <a:gd name="T9" fmla="*/ 0 60000 65536"/>
              <a:gd name="T10" fmla="*/ 0 60000 65536"/>
              <a:gd name="T11" fmla="*/ 0 60000 65536"/>
              <a:gd name="T12" fmla="*/ 0 w 120"/>
              <a:gd name="T13" fmla="*/ 0 h 357"/>
              <a:gd name="T14" fmla="*/ 120 w 120"/>
              <a:gd name="T15" fmla="*/ 357 h 3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" h="357">
                <a:moveTo>
                  <a:pt x="0" y="357"/>
                </a:moveTo>
                <a:lnTo>
                  <a:pt x="120" y="357"/>
                </a:lnTo>
                <a:lnTo>
                  <a:pt x="120" y="0"/>
                </a:lnTo>
                <a:lnTo>
                  <a:pt x="0" y="0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700">
              <a:latin typeface="Times New Roman" pitchFamily="18" charset="0"/>
            </a:endParaRPr>
          </a:p>
        </p:txBody>
      </p:sp>
      <p:sp>
        <p:nvSpPr>
          <p:cNvPr id="48218" name="Line 24"/>
          <p:cNvSpPr>
            <a:spLocks noChangeShapeType="1"/>
          </p:cNvSpPr>
          <p:nvPr/>
        </p:nvSpPr>
        <p:spPr bwMode="auto">
          <a:xfrm>
            <a:off x="7710488" y="3722688"/>
            <a:ext cx="90487" cy="0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19" name="Freeform 25"/>
          <p:cNvSpPr>
            <a:spLocks/>
          </p:cNvSpPr>
          <p:nvPr/>
        </p:nvSpPr>
        <p:spPr bwMode="auto">
          <a:xfrm>
            <a:off x="8358188" y="3505200"/>
            <a:ext cx="168275" cy="749300"/>
          </a:xfrm>
          <a:custGeom>
            <a:avLst/>
            <a:gdLst>
              <a:gd name="T0" fmla="*/ 0 w 177"/>
              <a:gd name="T1" fmla="*/ 1988405047 h 789"/>
              <a:gd name="T2" fmla="*/ 446066113 w 177"/>
              <a:gd name="T3" fmla="*/ 1988405047 h 789"/>
              <a:gd name="T4" fmla="*/ 446066113 w 177"/>
              <a:gd name="T5" fmla="*/ 0 h 789"/>
              <a:gd name="T6" fmla="*/ 0 w 177"/>
              <a:gd name="T7" fmla="*/ 5040315 h 789"/>
              <a:gd name="T8" fmla="*/ 0 60000 65536"/>
              <a:gd name="T9" fmla="*/ 0 60000 65536"/>
              <a:gd name="T10" fmla="*/ 0 60000 65536"/>
              <a:gd name="T11" fmla="*/ 0 60000 65536"/>
              <a:gd name="T12" fmla="*/ 0 w 177"/>
              <a:gd name="T13" fmla="*/ 0 h 789"/>
              <a:gd name="T14" fmla="*/ 177 w 177"/>
              <a:gd name="T15" fmla="*/ 789 h 78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7" h="789">
                <a:moveTo>
                  <a:pt x="0" y="789"/>
                </a:moveTo>
                <a:lnTo>
                  <a:pt x="177" y="789"/>
                </a:lnTo>
                <a:lnTo>
                  <a:pt x="177" y="0"/>
                </a:lnTo>
                <a:lnTo>
                  <a:pt x="0" y="2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700">
              <a:latin typeface="Times New Roman" pitchFamily="18" charset="0"/>
            </a:endParaRPr>
          </a:p>
        </p:txBody>
      </p:sp>
      <p:sp>
        <p:nvSpPr>
          <p:cNvPr id="48220" name="Line 26"/>
          <p:cNvSpPr>
            <a:spLocks noChangeShapeType="1"/>
          </p:cNvSpPr>
          <p:nvPr/>
        </p:nvSpPr>
        <p:spPr bwMode="auto">
          <a:xfrm>
            <a:off x="8529638" y="3878263"/>
            <a:ext cx="95250" cy="0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21" name="Freeform 27"/>
          <p:cNvSpPr>
            <a:spLocks/>
          </p:cNvSpPr>
          <p:nvPr/>
        </p:nvSpPr>
        <p:spPr bwMode="auto">
          <a:xfrm>
            <a:off x="6799263" y="2951163"/>
            <a:ext cx="287337" cy="1587"/>
          </a:xfrm>
          <a:custGeom>
            <a:avLst/>
            <a:gdLst>
              <a:gd name="T0" fmla="*/ 0 w 302"/>
              <a:gd name="T1" fmla="*/ 0 h 1587"/>
              <a:gd name="T2" fmla="*/ 0 w 302"/>
              <a:gd name="T3" fmla="*/ 0 h 1587"/>
              <a:gd name="T4" fmla="*/ 761087078 w 302"/>
              <a:gd name="T5" fmla="*/ 0 h 1587"/>
              <a:gd name="T6" fmla="*/ 0 60000 65536"/>
              <a:gd name="T7" fmla="*/ 0 60000 65536"/>
              <a:gd name="T8" fmla="*/ 0 60000 65536"/>
              <a:gd name="T9" fmla="*/ 0 w 302"/>
              <a:gd name="T10" fmla="*/ 0 h 1587"/>
              <a:gd name="T11" fmla="*/ 302 w 302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2" h="1587">
                <a:moveTo>
                  <a:pt x="0" y="0"/>
                </a:moveTo>
                <a:lnTo>
                  <a:pt x="0" y="0"/>
                </a:lnTo>
                <a:lnTo>
                  <a:pt x="302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700">
              <a:latin typeface="Times New Roman" pitchFamily="18" charset="0"/>
            </a:endParaRPr>
          </a:p>
        </p:txBody>
      </p:sp>
      <p:sp>
        <p:nvSpPr>
          <p:cNvPr id="48222" name="Freeform 28"/>
          <p:cNvSpPr>
            <a:spLocks/>
          </p:cNvSpPr>
          <p:nvPr/>
        </p:nvSpPr>
        <p:spPr bwMode="auto">
          <a:xfrm>
            <a:off x="6038850" y="3089275"/>
            <a:ext cx="1047750" cy="80963"/>
          </a:xfrm>
          <a:custGeom>
            <a:avLst/>
            <a:gdLst>
              <a:gd name="T0" fmla="*/ 2147483647 w 1103"/>
              <a:gd name="T1" fmla="*/ 216733460 h 86"/>
              <a:gd name="T2" fmla="*/ 1033264297 w 1103"/>
              <a:gd name="T3" fmla="*/ 216733460 h 86"/>
              <a:gd name="T4" fmla="*/ 0 w 1103"/>
              <a:gd name="T5" fmla="*/ 0 h 86"/>
              <a:gd name="T6" fmla="*/ 0 60000 65536"/>
              <a:gd name="T7" fmla="*/ 0 60000 65536"/>
              <a:gd name="T8" fmla="*/ 0 60000 65536"/>
              <a:gd name="T9" fmla="*/ 0 w 1103"/>
              <a:gd name="T10" fmla="*/ 0 h 86"/>
              <a:gd name="T11" fmla="*/ 1103 w 1103"/>
              <a:gd name="T12" fmla="*/ 86 h 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3" h="86">
                <a:moveTo>
                  <a:pt x="1103" y="86"/>
                </a:moveTo>
                <a:lnTo>
                  <a:pt x="410" y="86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700">
              <a:latin typeface="Times New Roman" pitchFamily="18" charset="0"/>
            </a:endParaRPr>
          </a:p>
        </p:txBody>
      </p:sp>
      <p:sp>
        <p:nvSpPr>
          <p:cNvPr id="48223" name="Freeform 29"/>
          <p:cNvSpPr>
            <a:spLocks/>
          </p:cNvSpPr>
          <p:nvPr/>
        </p:nvSpPr>
        <p:spPr bwMode="auto">
          <a:xfrm>
            <a:off x="5940425" y="3270250"/>
            <a:ext cx="1146175" cy="112713"/>
          </a:xfrm>
          <a:custGeom>
            <a:avLst/>
            <a:gdLst>
              <a:gd name="T0" fmla="*/ 2147483647 w 1207"/>
              <a:gd name="T1" fmla="*/ 302418772 h 120"/>
              <a:gd name="T2" fmla="*/ 1295360523 w 1207"/>
              <a:gd name="T3" fmla="*/ 302418772 h 120"/>
              <a:gd name="T4" fmla="*/ 0 w 1207"/>
              <a:gd name="T5" fmla="*/ 0 h 120"/>
              <a:gd name="T6" fmla="*/ 0 60000 65536"/>
              <a:gd name="T7" fmla="*/ 0 60000 65536"/>
              <a:gd name="T8" fmla="*/ 0 60000 65536"/>
              <a:gd name="T9" fmla="*/ 0 w 1207"/>
              <a:gd name="T10" fmla="*/ 0 h 120"/>
              <a:gd name="T11" fmla="*/ 1207 w 1207"/>
              <a:gd name="T12" fmla="*/ 120 h 1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07" h="120">
                <a:moveTo>
                  <a:pt x="1207" y="120"/>
                </a:moveTo>
                <a:lnTo>
                  <a:pt x="514" y="12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700">
              <a:latin typeface="Times New Roman" pitchFamily="18" charset="0"/>
            </a:endParaRPr>
          </a:p>
        </p:txBody>
      </p:sp>
      <p:sp>
        <p:nvSpPr>
          <p:cNvPr id="48224" name="Freeform 30"/>
          <p:cNvSpPr>
            <a:spLocks/>
          </p:cNvSpPr>
          <p:nvPr/>
        </p:nvSpPr>
        <p:spPr bwMode="auto">
          <a:xfrm>
            <a:off x="5948363" y="3503613"/>
            <a:ext cx="1138237" cy="106362"/>
          </a:xfrm>
          <a:custGeom>
            <a:avLst/>
            <a:gdLst>
              <a:gd name="T0" fmla="*/ 0 w 1199"/>
              <a:gd name="T1" fmla="*/ 0 h 112"/>
              <a:gd name="T2" fmla="*/ 1275199275 w 1199"/>
              <a:gd name="T3" fmla="*/ 282257522 h 112"/>
              <a:gd name="T4" fmla="*/ 2147483647 w 1199"/>
              <a:gd name="T5" fmla="*/ 282257522 h 112"/>
              <a:gd name="T6" fmla="*/ 0 60000 65536"/>
              <a:gd name="T7" fmla="*/ 0 60000 65536"/>
              <a:gd name="T8" fmla="*/ 0 60000 65536"/>
              <a:gd name="T9" fmla="*/ 0 w 1199"/>
              <a:gd name="T10" fmla="*/ 0 h 112"/>
              <a:gd name="T11" fmla="*/ 1199 w 1199"/>
              <a:gd name="T12" fmla="*/ 112 h 1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99" h="112">
                <a:moveTo>
                  <a:pt x="0" y="0"/>
                </a:moveTo>
                <a:lnTo>
                  <a:pt x="506" y="112"/>
                </a:lnTo>
                <a:lnTo>
                  <a:pt x="1199" y="112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700">
              <a:latin typeface="Times New Roman" pitchFamily="18" charset="0"/>
            </a:endParaRPr>
          </a:p>
        </p:txBody>
      </p:sp>
      <p:sp>
        <p:nvSpPr>
          <p:cNvPr id="48225" name="Freeform 31"/>
          <p:cNvSpPr>
            <a:spLocks/>
          </p:cNvSpPr>
          <p:nvPr/>
        </p:nvSpPr>
        <p:spPr bwMode="auto">
          <a:xfrm>
            <a:off x="5429250" y="3421063"/>
            <a:ext cx="1657350" cy="401637"/>
          </a:xfrm>
          <a:custGeom>
            <a:avLst/>
            <a:gdLst>
              <a:gd name="T0" fmla="*/ 0 w 1746"/>
              <a:gd name="T1" fmla="*/ 0 h 422"/>
              <a:gd name="T2" fmla="*/ 2147483647 w 1746"/>
              <a:gd name="T3" fmla="*/ 1063506027 h 422"/>
              <a:gd name="T4" fmla="*/ 2147483647 w 1746"/>
              <a:gd name="T5" fmla="*/ 1063506027 h 422"/>
              <a:gd name="T6" fmla="*/ 0 60000 65536"/>
              <a:gd name="T7" fmla="*/ 0 60000 65536"/>
              <a:gd name="T8" fmla="*/ 0 60000 65536"/>
              <a:gd name="T9" fmla="*/ 0 w 1746"/>
              <a:gd name="T10" fmla="*/ 0 h 422"/>
              <a:gd name="T11" fmla="*/ 1746 w 1746"/>
              <a:gd name="T12" fmla="*/ 422 h 4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46" h="422">
                <a:moveTo>
                  <a:pt x="0" y="0"/>
                </a:moveTo>
                <a:lnTo>
                  <a:pt x="1053" y="422"/>
                </a:lnTo>
                <a:lnTo>
                  <a:pt x="1746" y="422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700">
              <a:latin typeface="Times New Roman" pitchFamily="18" charset="0"/>
            </a:endParaRPr>
          </a:p>
        </p:txBody>
      </p:sp>
      <p:sp>
        <p:nvSpPr>
          <p:cNvPr id="48226" name="Line 32"/>
          <p:cNvSpPr>
            <a:spLocks noChangeShapeType="1"/>
          </p:cNvSpPr>
          <p:nvPr/>
        </p:nvSpPr>
        <p:spPr bwMode="auto">
          <a:xfrm>
            <a:off x="5651500" y="4046538"/>
            <a:ext cx="143510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27" name="Freeform 33"/>
          <p:cNvSpPr>
            <a:spLocks/>
          </p:cNvSpPr>
          <p:nvPr/>
        </p:nvSpPr>
        <p:spPr bwMode="auto">
          <a:xfrm>
            <a:off x="5503863" y="4435475"/>
            <a:ext cx="1582737" cy="0"/>
          </a:xfrm>
          <a:custGeom>
            <a:avLst/>
            <a:gdLst>
              <a:gd name="T0" fmla="*/ 0 w 1668"/>
              <a:gd name="T1" fmla="*/ 0 h 1588"/>
              <a:gd name="T2" fmla="*/ 2147483647 w 1668"/>
              <a:gd name="T3" fmla="*/ 0 h 1588"/>
              <a:gd name="T4" fmla="*/ 2147483647 w 1668"/>
              <a:gd name="T5" fmla="*/ 0 h 1588"/>
              <a:gd name="T6" fmla="*/ 0 60000 65536"/>
              <a:gd name="T7" fmla="*/ 0 60000 65536"/>
              <a:gd name="T8" fmla="*/ 0 60000 65536"/>
              <a:gd name="T9" fmla="*/ 0 w 1668"/>
              <a:gd name="T10" fmla="*/ 0 h 1588"/>
              <a:gd name="T11" fmla="*/ 1668 w 1668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68" h="1588">
                <a:moveTo>
                  <a:pt x="0" y="0"/>
                </a:moveTo>
                <a:lnTo>
                  <a:pt x="1590" y="0"/>
                </a:lnTo>
                <a:lnTo>
                  <a:pt x="1668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700">
              <a:latin typeface="Times New Roman" pitchFamily="18" charset="0"/>
            </a:endParaRPr>
          </a:p>
        </p:txBody>
      </p:sp>
      <p:sp>
        <p:nvSpPr>
          <p:cNvPr id="48228" name="Freeform 34"/>
          <p:cNvSpPr>
            <a:spLocks/>
          </p:cNvSpPr>
          <p:nvPr/>
        </p:nvSpPr>
        <p:spPr bwMode="auto">
          <a:xfrm>
            <a:off x="7693025" y="2882900"/>
            <a:ext cx="147638" cy="344488"/>
          </a:xfrm>
          <a:custGeom>
            <a:avLst/>
            <a:gdLst>
              <a:gd name="T0" fmla="*/ 0 w 156"/>
              <a:gd name="T1" fmla="*/ 914818395 h 363"/>
              <a:gd name="T2" fmla="*/ 393144320 w 156"/>
              <a:gd name="T3" fmla="*/ 914818395 h 363"/>
              <a:gd name="T4" fmla="*/ 393144320 w 156"/>
              <a:gd name="T5" fmla="*/ 0 h 363"/>
              <a:gd name="T6" fmla="*/ 12599986 w 156"/>
              <a:gd name="T7" fmla="*/ 0 h 363"/>
              <a:gd name="T8" fmla="*/ 0 60000 65536"/>
              <a:gd name="T9" fmla="*/ 0 60000 65536"/>
              <a:gd name="T10" fmla="*/ 0 60000 65536"/>
              <a:gd name="T11" fmla="*/ 0 60000 65536"/>
              <a:gd name="T12" fmla="*/ 0 w 156"/>
              <a:gd name="T13" fmla="*/ 0 h 363"/>
              <a:gd name="T14" fmla="*/ 156 w 156"/>
              <a:gd name="T15" fmla="*/ 363 h 3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6" h="363">
                <a:moveTo>
                  <a:pt x="0" y="363"/>
                </a:moveTo>
                <a:lnTo>
                  <a:pt x="156" y="363"/>
                </a:lnTo>
                <a:lnTo>
                  <a:pt x="156" y="0"/>
                </a:lnTo>
                <a:lnTo>
                  <a:pt x="5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700">
              <a:latin typeface="Times New Roman" pitchFamily="18" charset="0"/>
            </a:endParaRPr>
          </a:p>
        </p:txBody>
      </p:sp>
      <p:sp>
        <p:nvSpPr>
          <p:cNvPr id="48229" name="Line 35"/>
          <p:cNvSpPr>
            <a:spLocks noChangeShapeType="1"/>
          </p:cNvSpPr>
          <p:nvPr/>
        </p:nvSpPr>
        <p:spPr bwMode="auto">
          <a:xfrm>
            <a:off x="7837488" y="3055938"/>
            <a:ext cx="9842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30" name="Freeform 36"/>
          <p:cNvSpPr>
            <a:spLocks/>
          </p:cNvSpPr>
          <p:nvPr/>
        </p:nvSpPr>
        <p:spPr bwMode="auto">
          <a:xfrm>
            <a:off x="7766050" y="3327400"/>
            <a:ext cx="87313" cy="130175"/>
          </a:xfrm>
          <a:custGeom>
            <a:avLst/>
            <a:gdLst>
              <a:gd name="T0" fmla="*/ 0 w 91"/>
              <a:gd name="T1" fmla="*/ 347781508 h 138"/>
              <a:gd name="T2" fmla="*/ 229335829 w 91"/>
              <a:gd name="T3" fmla="*/ 342741198 h 138"/>
              <a:gd name="T4" fmla="*/ 229335829 w 91"/>
              <a:gd name="T5" fmla="*/ 0 h 138"/>
              <a:gd name="T6" fmla="*/ 7561289 w 91"/>
              <a:gd name="T7" fmla="*/ 0 h 138"/>
              <a:gd name="T8" fmla="*/ 0 60000 65536"/>
              <a:gd name="T9" fmla="*/ 0 60000 65536"/>
              <a:gd name="T10" fmla="*/ 0 60000 65536"/>
              <a:gd name="T11" fmla="*/ 0 60000 65536"/>
              <a:gd name="T12" fmla="*/ 0 w 91"/>
              <a:gd name="T13" fmla="*/ 0 h 138"/>
              <a:gd name="T14" fmla="*/ 91 w 91"/>
              <a:gd name="T15" fmla="*/ 138 h 1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" h="138">
                <a:moveTo>
                  <a:pt x="0" y="138"/>
                </a:moveTo>
                <a:lnTo>
                  <a:pt x="91" y="136"/>
                </a:lnTo>
                <a:lnTo>
                  <a:pt x="91" y="0"/>
                </a:lnTo>
                <a:lnTo>
                  <a:pt x="3" y="0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700">
              <a:latin typeface="Times New Roman" pitchFamily="18" charset="0"/>
            </a:endParaRPr>
          </a:p>
        </p:txBody>
      </p:sp>
      <p:sp>
        <p:nvSpPr>
          <p:cNvPr id="48231" name="Line 37"/>
          <p:cNvSpPr>
            <a:spLocks noChangeShapeType="1"/>
          </p:cNvSpPr>
          <p:nvPr/>
        </p:nvSpPr>
        <p:spPr bwMode="auto">
          <a:xfrm>
            <a:off x="7851775" y="3387725"/>
            <a:ext cx="82550" cy="1588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32" name="Freeform 38"/>
          <p:cNvSpPr>
            <a:spLocks/>
          </p:cNvSpPr>
          <p:nvPr/>
        </p:nvSpPr>
        <p:spPr bwMode="auto">
          <a:xfrm>
            <a:off x="7766050" y="3327400"/>
            <a:ext cx="87313" cy="130175"/>
          </a:xfrm>
          <a:custGeom>
            <a:avLst/>
            <a:gdLst>
              <a:gd name="T0" fmla="*/ 0 w 91"/>
              <a:gd name="T1" fmla="*/ 347781508 h 138"/>
              <a:gd name="T2" fmla="*/ 229335829 w 91"/>
              <a:gd name="T3" fmla="*/ 347781508 h 138"/>
              <a:gd name="T4" fmla="*/ 229335829 w 91"/>
              <a:gd name="T5" fmla="*/ 0 h 138"/>
              <a:gd name="T6" fmla="*/ 12601617 w 91"/>
              <a:gd name="T7" fmla="*/ 0 h 138"/>
              <a:gd name="T8" fmla="*/ 0 60000 65536"/>
              <a:gd name="T9" fmla="*/ 0 60000 65536"/>
              <a:gd name="T10" fmla="*/ 0 60000 65536"/>
              <a:gd name="T11" fmla="*/ 0 60000 65536"/>
              <a:gd name="T12" fmla="*/ 0 w 91"/>
              <a:gd name="T13" fmla="*/ 0 h 138"/>
              <a:gd name="T14" fmla="*/ 91 w 91"/>
              <a:gd name="T15" fmla="*/ 138 h 1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" h="138">
                <a:moveTo>
                  <a:pt x="0" y="138"/>
                </a:moveTo>
                <a:lnTo>
                  <a:pt x="91" y="138"/>
                </a:lnTo>
                <a:lnTo>
                  <a:pt x="91" y="0"/>
                </a:lnTo>
                <a:lnTo>
                  <a:pt x="5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700">
              <a:latin typeface="Times New Roman" pitchFamily="18" charset="0"/>
            </a:endParaRPr>
          </a:p>
        </p:txBody>
      </p:sp>
      <p:sp>
        <p:nvSpPr>
          <p:cNvPr id="48233" name="Line 39"/>
          <p:cNvSpPr>
            <a:spLocks noChangeShapeType="1"/>
          </p:cNvSpPr>
          <p:nvPr/>
        </p:nvSpPr>
        <p:spPr bwMode="auto">
          <a:xfrm>
            <a:off x="7848600" y="3387725"/>
            <a:ext cx="825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34" name="Freeform 40"/>
          <p:cNvSpPr>
            <a:spLocks/>
          </p:cNvSpPr>
          <p:nvPr/>
        </p:nvSpPr>
        <p:spPr bwMode="auto">
          <a:xfrm>
            <a:off x="7591425" y="3549650"/>
            <a:ext cx="109538" cy="338138"/>
          </a:xfrm>
          <a:custGeom>
            <a:avLst/>
            <a:gdLst>
              <a:gd name="T0" fmla="*/ 0 w 115"/>
              <a:gd name="T1" fmla="*/ 899694283 h 357"/>
              <a:gd name="T2" fmla="*/ 289819579 w 115"/>
              <a:gd name="T3" fmla="*/ 899694283 h 357"/>
              <a:gd name="T4" fmla="*/ 289819579 w 115"/>
              <a:gd name="T5" fmla="*/ 0 h 357"/>
              <a:gd name="T6" fmla="*/ 0 w 115"/>
              <a:gd name="T7" fmla="*/ 7559669 h 357"/>
              <a:gd name="T8" fmla="*/ 0 60000 65536"/>
              <a:gd name="T9" fmla="*/ 0 60000 65536"/>
              <a:gd name="T10" fmla="*/ 0 60000 65536"/>
              <a:gd name="T11" fmla="*/ 0 60000 65536"/>
              <a:gd name="T12" fmla="*/ 0 w 115"/>
              <a:gd name="T13" fmla="*/ 0 h 357"/>
              <a:gd name="T14" fmla="*/ 115 w 115"/>
              <a:gd name="T15" fmla="*/ 357 h 3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" h="357">
                <a:moveTo>
                  <a:pt x="0" y="357"/>
                </a:moveTo>
                <a:lnTo>
                  <a:pt x="115" y="357"/>
                </a:lnTo>
                <a:lnTo>
                  <a:pt x="115" y="0"/>
                </a:lnTo>
                <a:lnTo>
                  <a:pt x="0" y="3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700">
              <a:latin typeface="Times New Roman" pitchFamily="18" charset="0"/>
            </a:endParaRPr>
          </a:p>
        </p:txBody>
      </p:sp>
      <p:sp>
        <p:nvSpPr>
          <p:cNvPr id="48235" name="Line 41"/>
          <p:cNvSpPr>
            <a:spLocks noChangeShapeType="1"/>
          </p:cNvSpPr>
          <p:nvPr/>
        </p:nvSpPr>
        <p:spPr bwMode="auto">
          <a:xfrm>
            <a:off x="7705725" y="3722688"/>
            <a:ext cx="8890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36" name="Freeform 42"/>
          <p:cNvSpPr>
            <a:spLocks/>
          </p:cNvSpPr>
          <p:nvPr/>
        </p:nvSpPr>
        <p:spPr bwMode="auto">
          <a:xfrm>
            <a:off x="8356600" y="3505200"/>
            <a:ext cx="168275" cy="747713"/>
          </a:xfrm>
          <a:custGeom>
            <a:avLst/>
            <a:gdLst>
              <a:gd name="T0" fmla="*/ 0 w 177"/>
              <a:gd name="T1" fmla="*/ 1985883303 h 788"/>
              <a:gd name="T2" fmla="*/ 446069288 w 177"/>
              <a:gd name="T3" fmla="*/ 1985883303 h 788"/>
              <a:gd name="T4" fmla="*/ 446069288 w 177"/>
              <a:gd name="T5" fmla="*/ 0 h 788"/>
              <a:gd name="T6" fmla="*/ 0 w 177"/>
              <a:gd name="T7" fmla="*/ 0 h 788"/>
              <a:gd name="T8" fmla="*/ 0 60000 65536"/>
              <a:gd name="T9" fmla="*/ 0 60000 65536"/>
              <a:gd name="T10" fmla="*/ 0 60000 65536"/>
              <a:gd name="T11" fmla="*/ 0 60000 65536"/>
              <a:gd name="T12" fmla="*/ 0 w 177"/>
              <a:gd name="T13" fmla="*/ 0 h 788"/>
              <a:gd name="T14" fmla="*/ 177 w 177"/>
              <a:gd name="T15" fmla="*/ 788 h 7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7" h="788">
                <a:moveTo>
                  <a:pt x="0" y="788"/>
                </a:moveTo>
                <a:lnTo>
                  <a:pt x="177" y="788"/>
                </a:lnTo>
                <a:lnTo>
                  <a:pt x="177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700">
              <a:latin typeface="Times New Roman" pitchFamily="18" charset="0"/>
            </a:endParaRPr>
          </a:p>
        </p:txBody>
      </p:sp>
      <p:sp>
        <p:nvSpPr>
          <p:cNvPr id="48237" name="Line 43"/>
          <p:cNvSpPr>
            <a:spLocks noChangeShapeType="1"/>
          </p:cNvSpPr>
          <p:nvPr/>
        </p:nvSpPr>
        <p:spPr bwMode="auto">
          <a:xfrm>
            <a:off x="8521700" y="3873500"/>
            <a:ext cx="9842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38" name="Rectangle 44"/>
          <p:cNvSpPr>
            <a:spLocks noChangeArrowheads="1"/>
          </p:cNvSpPr>
          <p:nvPr/>
        </p:nvSpPr>
        <p:spPr bwMode="auto">
          <a:xfrm>
            <a:off x="5561013" y="4719638"/>
            <a:ext cx="83185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(c)  Fully developed</a:t>
            </a:r>
            <a:endParaRPr lang="en-US" sz="700" b="1"/>
          </a:p>
        </p:txBody>
      </p:sp>
      <p:sp>
        <p:nvSpPr>
          <p:cNvPr id="48239" name="Rectangle 45"/>
          <p:cNvSpPr>
            <a:spLocks noChangeArrowheads="1"/>
          </p:cNvSpPr>
          <p:nvPr/>
        </p:nvSpPr>
        <p:spPr bwMode="auto">
          <a:xfrm>
            <a:off x="7953375" y="3324225"/>
            <a:ext cx="37147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Midbrain</a:t>
            </a:r>
            <a:endParaRPr lang="en-US" sz="700" b="1"/>
          </a:p>
        </p:txBody>
      </p:sp>
      <p:sp>
        <p:nvSpPr>
          <p:cNvPr id="48240" name="Text Box 46"/>
          <p:cNvSpPr txBox="1">
            <a:spLocks noChangeArrowheads="1"/>
          </p:cNvSpPr>
          <p:nvPr/>
        </p:nvSpPr>
        <p:spPr bwMode="auto">
          <a:xfrm>
            <a:off x="7108825" y="3994150"/>
            <a:ext cx="9382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700" b="1"/>
              <a:t>Myelencephalon</a:t>
            </a:r>
          </a:p>
          <a:p>
            <a:r>
              <a:rPr lang="en-US" sz="700" b="1"/>
              <a:t>(medulla oblongata)</a:t>
            </a:r>
          </a:p>
        </p:txBody>
      </p:sp>
      <p:sp>
        <p:nvSpPr>
          <p:cNvPr id="4" name="TextBox 24"/>
          <p:cNvSpPr txBox="1">
            <a:spLocks noChangeArrowheads="1"/>
          </p:cNvSpPr>
          <p:nvPr/>
        </p:nvSpPr>
        <p:spPr bwMode="auto">
          <a:xfrm>
            <a:off x="4349750" y="1916113"/>
            <a:ext cx="463708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">
                <a:cs typeface="Arial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48243" name="Rectangle 1027"/>
          <p:cNvSpPr>
            <a:spLocks noChangeArrowheads="1"/>
          </p:cNvSpPr>
          <p:nvPr/>
        </p:nvSpPr>
        <p:spPr bwMode="auto">
          <a:xfrm>
            <a:off x="344488" y="1306513"/>
            <a:ext cx="4124325" cy="493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/>
              <a:t>forebrain consists of 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800"/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400"/>
              <a:t>the </a:t>
            </a:r>
            <a:r>
              <a:rPr lang="en-US" sz="2400" b="1"/>
              <a:t>diencephalon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encloses the third ventricle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800"/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most rostral part of the brainstem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800"/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has three major embryonic derivatives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b="1"/>
              <a:t>thalamus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b="1"/>
              <a:t>hypothalamus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b="1"/>
              <a:t>epithalamus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endParaRPr lang="en-US" sz="1200"/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400"/>
              <a:t>the </a:t>
            </a:r>
            <a:r>
              <a:rPr lang="en-US" sz="2400" b="1"/>
              <a:t>telencephalon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develops chiefly into the </a:t>
            </a:r>
            <a:r>
              <a:rPr lang="en-US" b="1"/>
              <a:t>cerebrum</a:t>
            </a:r>
            <a:endParaRPr lang="en-US" sz="1800" b="1"/>
          </a:p>
        </p:txBody>
      </p:sp>
      <p:sp>
        <p:nvSpPr>
          <p:cNvPr id="48244" name="Text Box 1032"/>
          <p:cNvSpPr txBox="1">
            <a:spLocks noChangeArrowheads="1"/>
          </p:cNvSpPr>
          <p:nvPr/>
        </p:nvSpPr>
        <p:spPr bwMode="auto">
          <a:xfrm>
            <a:off x="5486400" y="5257800"/>
            <a:ext cx="2316163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/>
              <a:t>Figure 14.4c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29600" y="6477000"/>
            <a:ext cx="8382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14-</a:t>
            </a:r>
            <a:fld id="{C16C60FD-7C95-485E-9E0C-336C27BAE1D9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-12700" y="63500"/>
            <a:ext cx="9144000" cy="762000"/>
          </a:xfrm>
        </p:spPr>
        <p:txBody>
          <a:bodyPr>
            <a:spAutoFit/>
          </a:bodyPr>
          <a:lstStyle/>
          <a:p>
            <a:pPr eaLnBrk="1" hangingPunct="1"/>
            <a:r>
              <a:rPr lang="en-US" smtClean="0"/>
              <a:t>Diencephalon: Thalamus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3276600"/>
            <a:ext cx="8991600" cy="3581400"/>
          </a:xfrm>
        </p:spPr>
        <p:txBody>
          <a:bodyPr/>
          <a:lstStyle/>
          <a:p>
            <a:pPr eaLnBrk="1" hangingPunct="1"/>
            <a:r>
              <a:rPr lang="en-US" sz="2000" smtClean="0"/>
              <a:t>thalamus</a:t>
            </a:r>
            <a:r>
              <a:rPr lang="en-US" sz="2000" b="0" smtClean="0"/>
              <a:t> – ovoid mass on each side of the brain perched at the superior end of the brainstem beneath the cerebral hemispheres</a:t>
            </a:r>
          </a:p>
          <a:p>
            <a:pPr lvl="1" eaLnBrk="1" hangingPunct="1"/>
            <a:r>
              <a:rPr lang="en-US" sz="1600" b="0" smtClean="0"/>
              <a:t>constitutes about four-fifths of the diencephalon</a:t>
            </a:r>
          </a:p>
          <a:p>
            <a:pPr lvl="1" eaLnBrk="1" hangingPunct="1"/>
            <a:r>
              <a:rPr lang="en-US" sz="1600" smtClean="0"/>
              <a:t>two thalami </a:t>
            </a:r>
            <a:r>
              <a:rPr lang="en-US" sz="1600" b="0" smtClean="0"/>
              <a:t>are joined medially by a narrow </a:t>
            </a:r>
            <a:r>
              <a:rPr lang="en-US" sz="1600" smtClean="0"/>
              <a:t>intermediate mass</a:t>
            </a:r>
          </a:p>
          <a:p>
            <a:pPr lvl="1" eaLnBrk="1" hangingPunct="1"/>
            <a:r>
              <a:rPr lang="en-US" sz="1600" b="0" smtClean="0"/>
              <a:t>composed of at least 23 nuclei – we will consider five major functional groups</a:t>
            </a:r>
          </a:p>
          <a:p>
            <a:pPr lvl="1" eaLnBrk="1" hangingPunct="1"/>
            <a:r>
              <a:rPr lang="en-US" sz="1600" b="0" smtClean="0"/>
              <a:t>the </a:t>
            </a:r>
            <a:r>
              <a:rPr lang="en-US" sz="1600" smtClean="0"/>
              <a:t>“gateway to the cerebral cortex</a:t>
            </a:r>
            <a:r>
              <a:rPr lang="en-US" sz="1600" b="0" smtClean="0"/>
              <a:t>” – nearly all input to the cerebrum passes by way of synapses in the thalamic nuclei, filters information on its way to cerebral cortex</a:t>
            </a:r>
          </a:p>
          <a:p>
            <a:pPr lvl="1" eaLnBrk="1" hangingPunct="1"/>
            <a:r>
              <a:rPr lang="en-US" sz="1600" b="0" smtClean="0"/>
              <a:t>plays key role in </a:t>
            </a:r>
            <a:r>
              <a:rPr lang="en-US" sz="1600" smtClean="0"/>
              <a:t>motor control </a:t>
            </a:r>
            <a:r>
              <a:rPr lang="en-US" sz="1600" b="0" smtClean="0"/>
              <a:t>by relaying signals from cerebellum to cerebrum and providing feedback loops between the cerebral cortex and the basal nuclei</a:t>
            </a:r>
          </a:p>
          <a:p>
            <a:pPr lvl="1" eaLnBrk="1" hangingPunct="1"/>
            <a:r>
              <a:rPr lang="en-US" sz="1600" b="0" smtClean="0"/>
              <a:t>involved in the </a:t>
            </a:r>
            <a:r>
              <a:rPr lang="en-US" sz="1600" smtClean="0"/>
              <a:t>memory and emotional functions </a:t>
            </a:r>
            <a:r>
              <a:rPr lang="en-US" sz="1600" b="0" smtClean="0"/>
              <a:t>of the </a:t>
            </a:r>
            <a:r>
              <a:rPr lang="en-US" sz="1600" smtClean="0"/>
              <a:t>limbic system </a:t>
            </a:r>
            <a:r>
              <a:rPr lang="en-US" sz="1600" b="0" smtClean="0"/>
              <a:t>– a complex of structures that include some cerebral cortex of the temporal and frontal lobes and some of the anterior thalamic nuclei</a:t>
            </a:r>
          </a:p>
          <a:p>
            <a:pPr lvl="1" eaLnBrk="1" hangingPunct="1"/>
            <a:endParaRPr lang="en-US" sz="1600" b="0" smtClean="0"/>
          </a:p>
        </p:txBody>
      </p:sp>
      <p:sp>
        <p:nvSpPr>
          <p:cNvPr id="4" name="TextBox 24"/>
          <p:cNvSpPr txBox="1">
            <a:spLocks noChangeArrowheads="1"/>
          </p:cNvSpPr>
          <p:nvPr/>
        </p:nvSpPr>
        <p:spPr bwMode="auto">
          <a:xfrm>
            <a:off x="1462088" y="771525"/>
            <a:ext cx="46894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00">
                <a:cs typeface="Arial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49160" name="Rectangle 4"/>
          <p:cNvSpPr>
            <a:spLocks noChangeArrowheads="1"/>
          </p:cNvSpPr>
          <p:nvPr/>
        </p:nvSpPr>
        <p:spPr bwMode="auto">
          <a:xfrm>
            <a:off x="4918075" y="960438"/>
            <a:ext cx="2349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FFFFFF"/>
                </a:solidFill>
              </a:rPr>
              <a:t>leaves</a:t>
            </a:r>
            <a:endParaRPr lang="en-US" sz="600" b="1"/>
          </a:p>
        </p:txBody>
      </p:sp>
      <p:pic>
        <p:nvPicPr>
          <p:cNvPr id="49161" name="Picture 5" descr="sal25693_14_12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188" y="904875"/>
            <a:ext cx="541337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2" name="Rectangle 6"/>
          <p:cNvSpPr>
            <a:spLocks noChangeArrowheads="1"/>
          </p:cNvSpPr>
          <p:nvPr/>
        </p:nvSpPr>
        <p:spPr bwMode="auto">
          <a:xfrm>
            <a:off x="2481263" y="2655888"/>
            <a:ext cx="4699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(a) Thalamus</a:t>
            </a:r>
            <a:endParaRPr lang="en-US" sz="600" b="1"/>
          </a:p>
        </p:txBody>
      </p:sp>
      <p:sp>
        <p:nvSpPr>
          <p:cNvPr id="49163" name="Line 7"/>
          <p:cNvSpPr>
            <a:spLocks noChangeShapeType="1"/>
          </p:cNvSpPr>
          <p:nvPr/>
        </p:nvSpPr>
        <p:spPr bwMode="auto">
          <a:xfrm>
            <a:off x="2716213" y="1862138"/>
            <a:ext cx="158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4" name="Rectangle 8"/>
          <p:cNvSpPr>
            <a:spLocks noChangeArrowheads="1"/>
          </p:cNvSpPr>
          <p:nvPr/>
        </p:nvSpPr>
        <p:spPr bwMode="auto">
          <a:xfrm>
            <a:off x="4092575" y="1116013"/>
            <a:ext cx="53181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Anterior group</a:t>
            </a:r>
            <a:endParaRPr lang="en-US" sz="600" b="1"/>
          </a:p>
        </p:txBody>
      </p:sp>
      <p:sp>
        <p:nvSpPr>
          <p:cNvPr id="49165" name="Rectangle 9"/>
          <p:cNvSpPr>
            <a:spLocks noChangeArrowheads="1"/>
          </p:cNvSpPr>
          <p:nvPr/>
        </p:nvSpPr>
        <p:spPr bwMode="auto">
          <a:xfrm>
            <a:off x="4092575" y="1377950"/>
            <a:ext cx="47148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Medial group</a:t>
            </a:r>
            <a:endParaRPr lang="en-US" sz="600" b="1"/>
          </a:p>
        </p:txBody>
      </p:sp>
      <p:sp>
        <p:nvSpPr>
          <p:cNvPr id="49166" name="Rectangle 10"/>
          <p:cNvSpPr>
            <a:spLocks noChangeArrowheads="1"/>
          </p:cNvSpPr>
          <p:nvPr/>
        </p:nvSpPr>
        <p:spPr bwMode="auto">
          <a:xfrm>
            <a:off x="4092575" y="1641475"/>
            <a:ext cx="49371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Ventral group</a:t>
            </a:r>
          </a:p>
        </p:txBody>
      </p:sp>
      <p:sp>
        <p:nvSpPr>
          <p:cNvPr id="49167" name="Rectangle 11"/>
          <p:cNvSpPr>
            <a:spLocks noChangeArrowheads="1"/>
          </p:cNvSpPr>
          <p:nvPr/>
        </p:nvSpPr>
        <p:spPr bwMode="auto">
          <a:xfrm>
            <a:off x="4092575" y="2081213"/>
            <a:ext cx="4857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Lateral group</a:t>
            </a:r>
            <a:endParaRPr lang="en-US" sz="600" b="1"/>
          </a:p>
        </p:txBody>
      </p:sp>
      <p:sp>
        <p:nvSpPr>
          <p:cNvPr id="49168" name="Rectangle 12"/>
          <p:cNvSpPr>
            <a:spLocks noChangeArrowheads="1"/>
          </p:cNvSpPr>
          <p:nvPr/>
        </p:nvSpPr>
        <p:spPr bwMode="auto">
          <a:xfrm>
            <a:off x="4092575" y="2520950"/>
            <a:ext cx="56991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Posterior group</a:t>
            </a:r>
            <a:endParaRPr lang="en-US" sz="600" b="1"/>
          </a:p>
        </p:txBody>
      </p:sp>
      <p:sp>
        <p:nvSpPr>
          <p:cNvPr id="49169" name="Rectangle 13"/>
          <p:cNvSpPr>
            <a:spLocks noChangeArrowheads="1"/>
          </p:cNvSpPr>
          <p:nvPr/>
        </p:nvSpPr>
        <p:spPr bwMode="auto">
          <a:xfrm>
            <a:off x="2266950" y="2276475"/>
            <a:ext cx="9556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Lateral geniculate nucleus</a:t>
            </a:r>
            <a:endParaRPr lang="en-US" sz="600" b="1"/>
          </a:p>
        </p:txBody>
      </p:sp>
      <p:sp>
        <p:nvSpPr>
          <p:cNvPr id="49170" name="Freeform 14"/>
          <p:cNvSpPr>
            <a:spLocks/>
          </p:cNvSpPr>
          <p:nvPr/>
        </p:nvSpPr>
        <p:spPr bwMode="auto">
          <a:xfrm>
            <a:off x="2097088" y="2166938"/>
            <a:ext cx="158750" cy="153987"/>
          </a:xfrm>
          <a:custGeom>
            <a:avLst/>
            <a:gdLst>
              <a:gd name="T0" fmla="*/ 393144320 w 156"/>
              <a:gd name="T1" fmla="*/ 380545127 h 151"/>
              <a:gd name="T2" fmla="*/ 163810936 w 156"/>
              <a:gd name="T3" fmla="*/ 380545127 h 151"/>
              <a:gd name="T4" fmla="*/ 0 w 156"/>
              <a:gd name="T5" fmla="*/ 0 h 151"/>
              <a:gd name="T6" fmla="*/ 0 60000 65536"/>
              <a:gd name="T7" fmla="*/ 0 60000 65536"/>
              <a:gd name="T8" fmla="*/ 0 60000 65536"/>
              <a:gd name="T9" fmla="*/ 0 w 156"/>
              <a:gd name="T10" fmla="*/ 0 h 151"/>
              <a:gd name="T11" fmla="*/ 156 w 156"/>
              <a:gd name="T12" fmla="*/ 151 h 1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6" h="151">
                <a:moveTo>
                  <a:pt x="156" y="151"/>
                </a:moveTo>
                <a:lnTo>
                  <a:pt x="65" y="151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latin typeface="Times New Roman" pitchFamily="18" charset="0"/>
            </a:endParaRPr>
          </a:p>
        </p:txBody>
      </p:sp>
      <p:sp>
        <p:nvSpPr>
          <p:cNvPr id="49171" name="Rectangle 15"/>
          <p:cNvSpPr>
            <a:spLocks noChangeArrowheads="1"/>
          </p:cNvSpPr>
          <p:nvPr/>
        </p:nvSpPr>
        <p:spPr bwMode="auto">
          <a:xfrm>
            <a:off x="2266950" y="2463800"/>
            <a:ext cx="94138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Medial geniculate nucleus</a:t>
            </a:r>
            <a:endParaRPr lang="en-US" sz="600" b="1"/>
          </a:p>
        </p:txBody>
      </p:sp>
      <p:sp>
        <p:nvSpPr>
          <p:cNvPr id="49172" name="Freeform 16"/>
          <p:cNvSpPr>
            <a:spLocks/>
          </p:cNvSpPr>
          <p:nvPr/>
        </p:nvSpPr>
        <p:spPr bwMode="auto">
          <a:xfrm>
            <a:off x="1946275" y="1971675"/>
            <a:ext cx="309563" cy="534988"/>
          </a:xfrm>
          <a:custGeom>
            <a:avLst/>
            <a:gdLst>
              <a:gd name="T0" fmla="*/ 768649135 w 305"/>
              <a:gd name="T1" fmla="*/ 1325601969 h 526"/>
              <a:gd name="T2" fmla="*/ 539313977 w 305"/>
              <a:gd name="T3" fmla="*/ 1325601969 h 526"/>
              <a:gd name="T4" fmla="*/ 0 w 305"/>
              <a:gd name="T5" fmla="*/ 0 h 526"/>
              <a:gd name="T6" fmla="*/ 0 60000 65536"/>
              <a:gd name="T7" fmla="*/ 0 60000 65536"/>
              <a:gd name="T8" fmla="*/ 0 60000 65536"/>
              <a:gd name="T9" fmla="*/ 0 w 305"/>
              <a:gd name="T10" fmla="*/ 0 h 526"/>
              <a:gd name="T11" fmla="*/ 305 w 305"/>
              <a:gd name="T12" fmla="*/ 526 h 5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5" h="526">
                <a:moveTo>
                  <a:pt x="305" y="526"/>
                </a:moveTo>
                <a:lnTo>
                  <a:pt x="214" y="526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latin typeface="Times New Roman" pitchFamily="18" charset="0"/>
            </a:endParaRPr>
          </a:p>
        </p:txBody>
      </p:sp>
      <p:sp>
        <p:nvSpPr>
          <p:cNvPr id="49173" name="Rectangle 17"/>
          <p:cNvSpPr>
            <a:spLocks noChangeArrowheads="1"/>
          </p:cNvSpPr>
          <p:nvPr/>
        </p:nvSpPr>
        <p:spPr bwMode="auto">
          <a:xfrm>
            <a:off x="4610100" y="941388"/>
            <a:ext cx="57943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Thalamic Nuclei</a:t>
            </a:r>
            <a:endParaRPr lang="en-US" sz="600" b="1"/>
          </a:p>
        </p:txBody>
      </p:sp>
      <p:sp>
        <p:nvSpPr>
          <p:cNvPr id="49174" name="Text Box 18"/>
          <p:cNvSpPr txBox="1">
            <a:spLocks noChangeArrowheads="1"/>
          </p:cNvSpPr>
          <p:nvPr/>
        </p:nvSpPr>
        <p:spPr bwMode="auto">
          <a:xfrm>
            <a:off x="4900613" y="1119188"/>
            <a:ext cx="8842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Part of limbic system;</a:t>
            </a:r>
          </a:p>
          <a:p>
            <a:r>
              <a:rPr lang="en-US" sz="600" b="1"/>
              <a:t>memory and emotion</a:t>
            </a:r>
          </a:p>
        </p:txBody>
      </p:sp>
      <p:sp>
        <p:nvSpPr>
          <p:cNvPr id="49175" name="Text Box 19"/>
          <p:cNvSpPr txBox="1">
            <a:spLocks noChangeArrowheads="1"/>
          </p:cNvSpPr>
          <p:nvPr/>
        </p:nvSpPr>
        <p:spPr bwMode="auto">
          <a:xfrm>
            <a:off x="4900613" y="1377950"/>
            <a:ext cx="121126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Emotional output to prefrontal</a:t>
            </a:r>
          </a:p>
          <a:p>
            <a:r>
              <a:rPr lang="en-US" sz="600" b="1"/>
              <a:t>cortex; awareness of emotions</a:t>
            </a:r>
          </a:p>
        </p:txBody>
      </p:sp>
      <p:sp>
        <p:nvSpPr>
          <p:cNvPr id="49176" name="Text Box 20"/>
          <p:cNvSpPr txBox="1">
            <a:spLocks noChangeArrowheads="1"/>
          </p:cNvSpPr>
          <p:nvPr/>
        </p:nvSpPr>
        <p:spPr bwMode="auto">
          <a:xfrm>
            <a:off x="4900613" y="1639888"/>
            <a:ext cx="12049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Somesthetic output to</a:t>
            </a:r>
          </a:p>
          <a:p>
            <a:r>
              <a:rPr lang="en-US" sz="600" b="1"/>
              <a:t>postcentral gyrus; signals</a:t>
            </a:r>
          </a:p>
          <a:p>
            <a:r>
              <a:rPr lang="en-US" sz="600" b="1"/>
              <a:t>from cerebellum and basal</a:t>
            </a:r>
          </a:p>
          <a:p>
            <a:r>
              <a:rPr lang="en-US" sz="600" b="1"/>
              <a:t>nuclei to motor areas of cortex</a:t>
            </a:r>
          </a:p>
        </p:txBody>
      </p:sp>
      <p:sp>
        <p:nvSpPr>
          <p:cNvPr id="49177" name="Text Box 21"/>
          <p:cNvSpPr txBox="1">
            <a:spLocks noChangeArrowheads="1"/>
          </p:cNvSpPr>
          <p:nvPr/>
        </p:nvSpPr>
        <p:spPr bwMode="auto">
          <a:xfrm>
            <a:off x="4900613" y="2085975"/>
            <a:ext cx="12969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Somesthetic output to</a:t>
            </a:r>
          </a:p>
          <a:p>
            <a:r>
              <a:rPr lang="en-US" sz="600" b="1"/>
              <a:t>association areas of cortex;</a:t>
            </a:r>
          </a:p>
          <a:p>
            <a:r>
              <a:rPr lang="en-US" sz="600" b="1"/>
              <a:t>contributes to emotional function</a:t>
            </a:r>
          </a:p>
          <a:p>
            <a:r>
              <a:rPr lang="en-US" sz="600" b="1"/>
              <a:t>of limbic system</a:t>
            </a:r>
          </a:p>
        </p:txBody>
      </p:sp>
      <p:sp>
        <p:nvSpPr>
          <p:cNvPr id="49178" name="Text Box 22"/>
          <p:cNvSpPr txBox="1">
            <a:spLocks noChangeArrowheads="1"/>
          </p:cNvSpPr>
          <p:nvPr/>
        </p:nvSpPr>
        <p:spPr bwMode="auto">
          <a:xfrm>
            <a:off x="4900613" y="2524125"/>
            <a:ext cx="12779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Relay of visual signals to</a:t>
            </a:r>
          </a:p>
          <a:p>
            <a:r>
              <a:rPr lang="en-US" sz="600" b="1"/>
              <a:t>occipital lobe (via lateral</a:t>
            </a:r>
          </a:p>
          <a:p>
            <a:r>
              <a:rPr lang="en-US" sz="600" b="1"/>
              <a:t>geniculate nucleus) and auditory</a:t>
            </a:r>
          </a:p>
          <a:p>
            <a:r>
              <a:rPr lang="en-US" sz="600" b="1"/>
              <a:t>signals to temporal lobe (via</a:t>
            </a:r>
          </a:p>
          <a:p>
            <a:r>
              <a:rPr lang="en-US" sz="600" b="1"/>
              <a:t>medial geniculate nucleus)</a:t>
            </a:r>
          </a:p>
        </p:txBody>
      </p:sp>
      <p:sp>
        <p:nvSpPr>
          <p:cNvPr id="49180" name="Text Box 15"/>
          <p:cNvSpPr txBox="1">
            <a:spLocks noChangeArrowheads="1"/>
          </p:cNvSpPr>
          <p:nvPr/>
        </p:nvSpPr>
        <p:spPr bwMode="auto">
          <a:xfrm>
            <a:off x="6477000" y="1752600"/>
            <a:ext cx="2066925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14.12a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8913" y="1420813"/>
            <a:ext cx="4383087" cy="54371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hypothalamus </a:t>
            </a:r>
            <a:r>
              <a:rPr lang="en-US" sz="2000" b="0" smtClean="0"/>
              <a:t>– forms part of the walls and floor of the third ventricle</a:t>
            </a:r>
          </a:p>
          <a:p>
            <a:pPr eaLnBrk="1" hangingPunct="1">
              <a:lnSpc>
                <a:spcPct val="80000"/>
              </a:lnSpc>
            </a:pPr>
            <a:endParaRPr lang="en-US" sz="800" b="0" smtClean="0"/>
          </a:p>
          <a:p>
            <a:pPr eaLnBrk="1" hangingPunct="1">
              <a:lnSpc>
                <a:spcPct val="80000"/>
              </a:lnSpc>
            </a:pPr>
            <a:r>
              <a:rPr lang="en-US" sz="2000" b="0" smtClean="0"/>
              <a:t>extends anteriorly to optic chiasm and posteriorly to the paired </a:t>
            </a:r>
            <a:r>
              <a:rPr lang="en-US" sz="2000" smtClean="0"/>
              <a:t>mammillary bodies</a:t>
            </a:r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r>
              <a:rPr lang="en-US" sz="2000" b="0" smtClean="0"/>
              <a:t>each mammillary body contains three or four </a:t>
            </a:r>
            <a:r>
              <a:rPr lang="en-US" sz="2000" smtClean="0"/>
              <a:t>mammillary nuclei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0" smtClean="0"/>
              <a:t>relay signals from the limbic system to the thalamus</a:t>
            </a:r>
          </a:p>
          <a:p>
            <a:pPr lvl="1" eaLnBrk="1" hangingPunct="1">
              <a:lnSpc>
                <a:spcPct val="80000"/>
              </a:lnSpc>
            </a:pPr>
            <a:endParaRPr lang="en-US" sz="800" b="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infundibulum </a:t>
            </a:r>
            <a:r>
              <a:rPr lang="en-US" sz="2000" b="0" smtClean="0"/>
              <a:t>– a stalk that attaches the pituitary gland to the hypothalamus</a:t>
            </a:r>
          </a:p>
          <a:p>
            <a:pPr eaLnBrk="1" hangingPunct="1">
              <a:lnSpc>
                <a:spcPct val="80000"/>
              </a:lnSpc>
            </a:pPr>
            <a:endParaRPr lang="en-US" sz="800" b="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major control center of autonomic nervous system and endocrine system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0" smtClean="0"/>
              <a:t>plays essential roll in homeostatic regulation of all body systems</a:t>
            </a:r>
          </a:p>
        </p:txBody>
      </p:sp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63650"/>
          </a:xfrm>
        </p:spPr>
        <p:txBody>
          <a:bodyPr/>
          <a:lstStyle/>
          <a:p>
            <a:pPr eaLnBrk="1" hangingPunct="1"/>
            <a:r>
              <a:rPr lang="en-US" smtClean="0"/>
              <a:t>Diencephalon: Hypothalamus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9638"/>
            <a:ext cx="4572000" cy="58086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200" b="0" smtClean="0"/>
              <a:t>functions of hypothalamic nuclei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200" smtClean="0"/>
              <a:t>hormone secretion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200" b="0" smtClean="0"/>
              <a:t>controls anterior pituitary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200" b="0" smtClean="0"/>
              <a:t>regulates growth, metabolism, reproduction ,and stress responses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200" smtClean="0"/>
              <a:t>autonomic effects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200" b="0" smtClean="0"/>
              <a:t>major integrating center for the autonomic nervous system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200" b="0" smtClean="0"/>
              <a:t>influences heart rate, blood pressure, gastrointestinal secretions and motility, and others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200" smtClean="0"/>
              <a:t>thermoregulation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200" b="0" smtClean="0"/>
              <a:t>hypothalamic thermostat monitors body temperature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200" b="0" smtClean="0"/>
              <a:t>activates heat-loss center when temp is too high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200" b="0" smtClean="0"/>
              <a:t>activates heat-promoting center when temp is too low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200" smtClean="0"/>
              <a:t>food and water intake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200" b="0" smtClean="0"/>
              <a:t>hunger and satiety centers monitor blood glucose and amino acid levels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200" b="0" smtClean="0"/>
              <a:t>produce sensations of hunger and satiety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200" b="0" smtClean="0"/>
              <a:t>thirst center monitors osmolarity of the blood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200" smtClean="0"/>
              <a:t>rhythm of sleep and waking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200" b="0" smtClean="0"/>
              <a:t>controls 24 hour circadian rhythm of activity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200" smtClean="0"/>
              <a:t>memory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200" smtClean="0"/>
              <a:t>-mammillary nuclei </a:t>
            </a:r>
            <a:r>
              <a:rPr lang="en-US" sz="1200" b="0" smtClean="0"/>
              <a:t>receive signals from hippocampus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200" smtClean="0"/>
              <a:t>emotional behavior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200" b="0" smtClean="0"/>
              <a:t>anger, aggression, fear, pleasure, and contentment</a:t>
            </a:r>
          </a:p>
        </p:txBody>
      </p:sp>
      <p:sp>
        <p:nvSpPr>
          <p:cNvPr id="512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06450"/>
          </a:xfrm>
        </p:spPr>
        <p:txBody>
          <a:bodyPr/>
          <a:lstStyle/>
          <a:p>
            <a:pPr eaLnBrk="1" hangingPunct="1"/>
            <a:r>
              <a:rPr lang="en-US" smtClean="0"/>
              <a:t>Diencephalon: Hypothalamus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-14288" y="79375"/>
            <a:ext cx="9144001" cy="762000"/>
          </a:xfrm>
        </p:spPr>
        <p:txBody>
          <a:bodyPr>
            <a:spAutoFit/>
          </a:bodyPr>
          <a:lstStyle/>
          <a:p>
            <a:pPr eaLnBrk="1" hangingPunct="1"/>
            <a:r>
              <a:rPr lang="en-US" smtClean="0"/>
              <a:t>Diencephalon: Epithalamus</a:t>
            </a:r>
          </a:p>
        </p:txBody>
      </p:sp>
      <p:sp>
        <p:nvSpPr>
          <p:cNvPr id="52227" name="Content Placeholder 6"/>
          <p:cNvSpPr>
            <a:spLocks noGrp="1"/>
          </p:cNvSpPr>
          <p:nvPr>
            <p:ph idx="1"/>
          </p:nvPr>
        </p:nvSpPr>
        <p:spPr>
          <a:xfrm>
            <a:off x="555625" y="4854575"/>
            <a:ext cx="8037513" cy="1674813"/>
          </a:xfrm>
        </p:spPr>
        <p:txBody>
          <a:bodyPr/>
          <a:lstStyle/>
          <a:p>
            <a:r>
              <a:rPr lang="en-US" sz="2400" smtClean="0"/>
              <a:t>epithalamus </a:t>
            </a:r>
            <a:r>
              <a:rPr lang="en-US" sz="2400" b="0" smtClean="0"/>
              <a:t>– very small mass of tissue composed of:</a:t>
            </a:r>
          </a:p>
          <a:p>
            <a:pPr lvl="1"/>
            <a:r>
              <a:rPr lang="en-US" sz="1800" smtClean="0"/>
              <a:t>pineal gland </a:t>
            </a:r>
            <a:r>
              <a:rPr lang="en-US" sz="1800" b="0" smtClean="0"/>
              <a:t>– endocrine gland</a:t>
            </a:r>
          </a:p>
          <a:p>
            <a:pPr lvl="1"/>
            <a:r>
              <a:rPr lang="en-US" sz="1800" smtClean="0"/>
              <a:t>habenula</a:t>
            </a:r>
            <a:r>
              <a:rPr lang="en-US" sz="1800" b="0" smtClean="0"/>
              <a:t> – relay from the limbic system to the midbrain</a:t>
            </a:r>
          </a:p>
          <a:p>
            <a:pPr lvl="1"/>
            <a:r>
              <a:rPr lang="en-US" sz="1800" b="0" smtClean="0"/>
              <a:t>thin roof over the third ventricle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14-</a:t>
            </a:r>
            <a:fld id="{357ED5EE-7526-49B7-8A66-C4EAF9537D42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Cerebellum</a:t>
            </a:r>
          </a:p>
        </p:txBody>
      </p:sp>
      <p:sp>
        <p:nvSpPr>
          <p:cNvPr id="7173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530225" y="1258888"/>
            <a:ext cx="4041775" cy="48672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0" smtClean="0"/>
              <a:t>occupies </a:t>
            </a:r>
            <a:r>
              <a:rPr lang="en-US" sz="2800" smtClean="0"/>
              <a:t>posterior cranial fossa</a:t>
            </a:r>
          </a:p>
          <a:p>
            <a:pPr eaLnBrk="1" hangingPunct="1">
              <a:lnSpc>
                <a:spcPct val="90000"/>
              </a:lnSpc>
            </a:pPr>
            <a:endParaRPr lang="en-US" sz="2800" b="0" smtClean="0"/>
          </a:p>
          <a:p>
            <a:pPr eaLnBrk="1" hangingPunct="1">
              <a:lnSpc>
                <a:spcPct val="90000"/>
              </a:lnSpc>
            </a:pPr>
            <a:r>
              <a:rPr lang="en-US" sz="2800" b="0" smtClean="0"/>
              <a:t>marked by </a:t>
            </a:r>
            <a:r>
              <a:rPr lang="en-US" sz="2800" smtClean="0"/>
              <a:t>gyri</a:t>
            </a:r>
            <a:r>
              <a:rPr lang="en-US" sz="2800" b="0" smtClean="0"/>
              <a:t>, </a:t>
            </a:r>
            <a:r>
              <a:rPr lang="en-US" sz="2800" smtClean="0"/>
              <a:t>sulci</a:t>
            </a:r>
            <a:r>
              <a:rPr lang="en-US" sz="2800" b="0" smtClean="0"/>
              <a:t>, and </a:t>
            </a:r>
            <a:r>
              <a:rPr lang="en-US" sz="2800" smtClean="0"/>
              <a:t>fissures</a:t>
            </a:r>
          </a:p>
          <a:p>
            <a:pPr eaLnBrk="1" hangingPunct="1">
              <a:lnSpc>
                <a:spcPct val="90000"/>
              </a:lnSpc>
            </a:pPr>
            <a:endParaRPr lang="en-US" sz="2800" b="0" smtClean="0"/>
          </a:p>
          <a:p>
            <a:pPr eaLnBrk="1" hangingPunct="1">
              <a:lnSpc>
                <a:spcPct val="90000"/>
              </a:lnSpc>
            </a:pPr>
            <a:r>
              <a:rPr lang="en-US" sz="2800" b="0" smtClean="0"/>
              <a:t>about 10% of brain volume</a:t>
            </a:r>
          </a:p>
          <a:p>
            <a:pPr eaLnBrk="1" hangingPunct="1">
              <a:lnSpc>
                <a:spcPct val="90000"/>
              </a:lnSpc>
            </a:pPr>
            <a:endParaRPr lang="en-US" sz="2800" b="0" smtClean="0"/>
          </a:p>
          <a:p>
            <a:pPr eaLnBrk="1" hangingPunct="1">
              <a:lnSpc>
                <a:spcPct val="90000"/>
              </a:lnSpc>
            </a:pPr>
            <a:r>
              <a:rPr lang="en-US" sz="2800" b="0" smtClean="0"/>
              <a:t>contains over 50% of brain neurons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36663"/>
          </a:xfrm>
        </p:spPr>
        <p:txBody>
          <a:bodyPr/>
          <a:lstStyle/>
          <a:p>
            <a:pPr eaLnBrk="1" hangingPunct="1"/>
            <a:r>
              <a:rPr lang="en-US" smtClean="0"/>
              <a:t>Telencephalon: Cerebrum</a:t>
            </a:r>
          </a:p>
        </p:txBody>
      </p:sp>
      <p:sp>
        <p:nvSpPr>
          <p:cNvPr id="53251" name="Content Placeholder 6"/>
          <p:cNvSpPr>
            <a:spLocks noGrp="1"/>
          </p:cNvSpPr>
          <p:nvPr>
            <p:ph idx="1"/>
          </p:nvPr>
        </p:nvSpPr>
        <p:spPr>
          <a:xfrm>
            <a:off x="555625" y="4854575"/>
            <a:ext cx="8037513" cy="1674813"/>
          </a:xfrm>
        </p:spPr>
        <p:txBody>
          <a:bodyPr/>
          <a:lstStyle/>
          <a:p>
            <a:r>
              <a:rPr lang="en-US" sz="2400" smtClean="0"/>
              <a:t>cerebrum </a:t>
            </a:r>
            <a:r>
              <a:rPr lang="en-US" sz="2400" b="0" smtClean="0"/>
              <a:t>– largest and most conspicuous part of the human brain</a:t>
            </a:r>
          </a:p>
          <a:p>
            <a:pPr lvl="1"/>
            <a:r>
              <a:rPr lang="en-US" sz="2000" b="0" smtClean="0"/>
              <a:t>seat of sensory perception, memory, thought, judgment, and voluntary motor 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29600" y="6477000"/>
            <a:ext cx="8382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14-</a:t>
            </a:r>
            <a:fld id="{2A8D7B89-5380-4B2C-A71E-78C92787A7C4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838200"/>
          </a:xfrm>
        </p:spPr>
        <p:txBody>
          <a:bodyPr/>
          <a:lstStyle/>
          <a:p>
            <a:pPr eaLnBrk="1" hangingPunct="1"/>
            <a:r>
              <a:rPr lang="en-US" smtClean="0"/>
              <a:t>Cerebrum - Gross Anatomy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532313"/>
            <a:ext cx="8699500" cy="1858962"/>
          </a:xfrm>
        </p:spPr>
        <p:txBody>
          <a:bodyPr/>
          <a:lstStyle/>
          <a:p>
            <a:pPr eaLnBrk="1" hangingPunct="1"/>
            <a:r>
              <a:rPr lang="en-US" sz="2400" b="0" smtClean="0"/>
              <a:t>two </a:t>
            </a:r>
            <a:r>
              <a:rPr lang="en-US" sz="2400" smtClean="0"/>
              <a:t>cerebral hemispheres </a:t>
            </a:r>
            <a:r>
              <a:rPr lang="en-US" sz="2400" b="0" smtClean="0"/>
              <a:t>divided by </a:t>
            </a:r>
            <a:r>
              <a:rPr lang="en-US" sz="2400" smtClean="0"/>
              <a:t>longitudinal fissure</a:t>
            </a:r>
          </a:p>
          <a:p>
            <a:pPr lvl="1" eaLnBrk="1" hangingPunct="1"/>
            <a:r>
              <a:rPr lang="en-US" sz="2000" b="0" smtClean="0"/>
              <a:t>connected by white fibrous tract the </a:t>
            </a:r>
            <a:r>
              <a:rPr lang="en-US" sz="2000" smtClean="0"/>
              <a:t>corpus callosum</a:t>
            </a:r>
          </a:p>
          <a:p>
            <a:pPr lvl="1" eaLnBrk="1" hangingPunct="1"/>
            <a:r>
              <a:rPr lang="en-US" sz="2000" smtClean="0"/>
              <a:t>gyri</a:t>
            </a:r>
            <a:r>
              <a:rPr lang="en-US" sz="2000" b="0" smtClean="0"/>
              <a:t> and </a:t>
            </a:r>
            <a:r>
              <a:rPr lang="en-US" sz="2000" smtClean="0"/>
              <a:t>sulci</a:t>
            </a:r>
            <a:r>
              <a:rPr lang="en-US" sz="2000" b="0" smtClean="0"/>
              <a:t> – increases amount of cortex in the cranial cavity</a:t>
            </a:r>
          </a:p>
          <a:p>
            <a:pPr lvl="1" eaLnBrk="1" hangingPunct="1"/>
            <a:r>
              <a:rPr lang="en-US" sz="2000" b="0" smtClean="0"/>
              <a:t>gyri increases surface area for information processing capability</a:t>
            </a:r>
          </a:p>
          <a:p>
            <a:pPr lvl="1" eaLnBrk="1" hangingPunct="1"/>
            <a:r>
              <a:rPr lang="en-US" sz="2000" b="0" smtClean="0"/>
              <a:t>some sulci divide each hemisphere into </a:t>
            </a:r>
            <a:r>
              <a:rPr lang="en-US" sz="2000" smtClean="0"/>
              <a:t>five lobes </a:t>
            </a:r>
            <a:r>
              <a:rPr lang="en-US" sz="2000" b="0" smtClean="0"/>
              <a:t>named for the cranial bones that overly them</a:t>
            </a:r>
          </a:p>
        </p:txBody>
      </p:sp>
      <p:pic>
        <p:nvPicPr>
          <p:cNvPr id="54283" name="Picture 4" descr="sal25693_14_01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0850" y="1285875"/>
            <a:ext cx="2338388" cy="290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4" name="Freeform 5"/>
          <p:cNvSpPr>
            <a:spLocks/>
          </p:cNvSpPr>
          <p:nvPr/>
        </p:nvSpPr>
        <p:spPr bwMode="auto">
          <a:xfrm>
            <a:off x="2478088" y="1085850"/>
            <a:ext cx="187325" cy="269875"/>
          </a:xfrm>
          <a:custGeom>
            <a:avLst/>
            <a:gdLst>
              <a:gd name="T0" fmla="*/ 0 w 166"/>
              <a:gd name="T1" fmla="*/ 604837545 h 240"/>
              <a:gd name="T2" fmla="*/ 0 w 166"/>
              <a:gd name="T3" fmla="*/ 0 h 240"/>
              <a:gd name="T4" fmla="*/ 418345982 w 166"/>
              <a:gd name="T5" fmla="*/ 0 h 240"/>
              <a:gd name="T6" fmla="*/ 0 60000 65536"/>
              <a:gd name="T7" fmla="*/ 0 60000 65536"/>
              <a:gd name="T8" fmla="*/ 0 60000 65536"/>
              <a:gd name="T9" fmla="*/ 0 w 166"/>
              <a:gd name="T10" fmla="*/ 0 h 240"/>
              <a:gd name="T11" fmla="*/ 166 w 166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6" h="240">
                <a:moveTo>
                  <a:pt x="0" y="240"/>
                </a:moveTo>
                <a:lnTo>
                  <a:pt x="0" y="0"/>
                </a:lnTo>
                <a:lnTo>
                  <a:pt x="166" y="0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54285" name="Freeform 6"/>
          <p:cNvSpPr>
            <a:spLocks/>
          </p:cNvSpPr>
          <p:nvPr/>
        </p:nvSpPr>
        <p:spPr bwMode="auto">
          <a:xfrm>
            <a:off x="3138488" y="1085850"/>
            <a:ext cx="177800" cy="280988"/>
          </a:xfrm>
          <a:custGeom>
            <a:avLst/>
            <a:gdLst>
              <a:gd name="T0" fmla="*/ 0 w 157"/>
              <a:gd name="T1" fmla="*/ 0 h 249"/>
              <a:gd name="T2" fmla="*/ 395666064 w 157"/>
              <a:gd name="T3" fmla="*/ 0 h 249"/>
              <a:gd name="T4" fmla="*/ 395666064 w 157"/>
              <a:gd name="T5" fmla="*/ 627517363 h 249"/>
              <a:gd name="T6" fmla="*/ 0 60000 65536"/>
              <a:gd name="T7" fmla="*/ 0 60000 65536"/>
              <a:gd name="T8" fmla="*/ 0 60000 65536"/>
              <a:gd name="T9" fmla="*/ 0 w 157"/>
              <a:gd name="T10" fmla="*/ 0 h 249"/>
              <a:gd name="T11" fmla="*/ 157 w 157"/>
              <a:gd name="T12" fmla="*/ 249 h 2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249">
                <a:moveTo>
                  <a:pt x="0" y="0"/>
                </a:moveTo>
                <a:lnTo>
                  <a:pt x="157" y="0"/>
                </a:lnTo>
                <a:lnTo>
                  <a:pt x="157" y="249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54286" name="Rectangle 7"/>
          <p:cNvSpPr>
            <a:spLocks noChangeArrowheads="1"/>
          </p:cNvSpPr>
          <p:nvPr/>
        </p:nvSpPr>
        <p:spPr bwMode="auto">
          <a:xfrm>
            <a:off x="938213" y="2098675"/>
            <a:ext cx="582612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Frontal lobe</a:t>
            </a:r>
            <a:endParaRPr lang="en-US" sz="800" b="1"/>
          </a:p>
        </p:txBody>
      </p:sp>
      <p:sp>
        <p:nvSpPr>
          <p:cNvPr id="54287" name="Rectangle 8"/>
          <p:cNvSpPr>
            <a:spLocks noChangeArrowheads="1"/>
          </p:cNvSpPr>
          <p:nvPr/>
        </p:nvSpPr>
        <p:spPr bwMode="auto">
          <a:xfrm>
            <a:off x="938213" y="3832225"/>
            <a:ext cx="6699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Occipital lobe</a:t>
            </a:r>
            <a:endParaRPr lang="en-US" sz="800" b="1"/>
          </a:p>
        </p:txBody>
      </p:sp>
      <p:sp>
        <p:nvSpPr>
          <p:cNvPr id="54288" name="Rectangle 9"/>
          <p:cNvSpPr>
            <a:spLocks noChangeArrowheads="1"/>
          </p:cNvSpPr>
          <p:nvPr/>
        </p:nvSpPr>
        <p:spPr bwMode="auto">
          <a:xfrm>
            <a:off x="938213" y="2701925"/>
            <a:ext cx="703262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Central sulcus</a:t>
            </a:r>
            <a:endParaRPr lang="en-US" sz="800" b="1"/>
          </a:p>
        </p:txBody>
      </p:sp>
      <p:sp>
        <p:nvSpPr>
          <p:cNvPr id="54289" name="Line 10"/>
          <p:cNvSpPr>
            <a:spLocks noChangeShapeType="1"/>
          </p:cNvSpPr>
          <p:nvPr/>
        </p:nvSpPr>
        <p:spPr bwMode="auto">
          <a:xfrm>
            <a:off x="1682750" y="2781300"/>
            <a:ext cx="484188" cy="1588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0" name="Line 11"/>
          <p:cNvSpPr>
            <a:spLocks noChangeShapeType="1"/>
          </p:cNvSpPr>
          <p:nvPr/>
        </p:nvSpPr>
        <p:spPr bwMode="auto">
          <a:xfrm>
            <a:off x="1557338" y="2179638"/>
            <a:ext cx="949325" cy="1587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1" name="Rectangle 12"/>
          <p:cNvSpPr>
            <a:spLocks noChangeArrowheads="1"/>
          </p:cNvSpPr>
          <p:nvPr/>
        </p:nvSpPr>
        <p:spPr bwMode="auto">
          <a:xfrm>
            <a:off x="2425700" y="4233863"/>
            <a:ext cx="97313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Longitudinal fissure</a:t>
            </a:r>
            <a:endParaRPr lang="en-US" sz="800" b="1"/>
          </a:p>
        </p:txBody>
      </p:sp>
      <p:sp>
        <p:nvSpPr>
          <p:cNvPr id="54292" name="Rectangle 13"/>
          <p:cNvSpPr>
            <a:spLocks noChangeArrowheads="1"/>
          </p:cNvSpPr>
          <p:nvPr/>
        </p:nvSpPr>
        <p:spPr bwMode="auto">
          <a:xfrm>
            <a:off x="938213" y="3287713"/>
            <a:ext cx="60801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Parietal lobe</a:t>
            </a:r>
            <a:endParaRPr lang="en-US" sz="800" b="1"/>
          </a:p>
        </p:txBody>
      </p:sp>
      <p:sp>
        <p:nvSpPr>
          <p:cNvPr id="54293" name="Line 14"/>
          <p:cNvSpPr>
            <a:spLocks noChangeShapeType="1"/>
          </p:cNvSpPr>
          <p:nvPr/>
        </p:nvSpPr>
        <p:spPr bwMode="auto">
          <a:xfrm>
            <a:off x="1592263" y="3367088"/>
            <a:ext cx="914400" cy="0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4" name="Line 15"/>
          <p:cNvSpPr>
            <a:spLocks noChangeShapeType="1"/>
          </p:cNvSpPr>
          <p:nvPr/>
        </p:nvSpPr>
        <p:spPr bwMode="auto">
          <a:xfrm>
            <a:off x="1654175" y="3911600"/>
            <a:ext cx="852488" cy="1588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5" name="Rectangle 16"/>
          <p:cNvSpPr>
            <a:spLocks noChangeArrowheads="1"/>
          </p:cNvSpPr>
          <p:nvPr/>
        </p:nvSpPr>
        <p:spPr bwMode="auto">
          <a:xfrm>
            <a:off x="2424113" y="4471988"/>
            <a:ext cx="8223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(a) Superior view</a:t>
            </a:r>
            <a:endParaRPr lang="en-US" sz="800" b="1"/>
          </a:p>
        </p:txBody>
      </p:sp>
      <p:sp>
        <p:nvSpPr>
          <p:cNvPr id="54296" name="Line 17"/>
          <p:cNvSpPr>
            <a:spLocks noChangeShapeType="1"/>
          </p:cNvSpPr>
          <p:nvPr/>
        </p:nvSpPr>
        <p:spPr bwMode="auto">
          <a:xfrm flipV="1">
            <a:off x="2932113" y="3962400"/>
            <a:ext cx="1587" cy="271463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7" name="Freeform 18"/>
          <p:cNvSpPr>
            <a:spLocks/>
          </p:cNvSpPr>
          <p:nvPr/>
        </p:nvSpPr>
        <p:spPr bwMode="auto">
          <a:xfrm>
            <a:off x="2506663" y="1358900"/>
            <a:ext cx="87312" cy="1643063"/>
          </a:xfrm>
          <a:custGeom>
            <a:avLst/>
            <a:gdLst>
              <a:gd name="T0" fmla="*/ 194050416 w 77"/>
              <a:gd name="T1" fmla="*/ 2147483647 h 1457"/>
              <a:gd name="T2" fmla="*/ 0 w 77"/>
              <a:gd name="T3" fmla="*/ 2147483647 h 1457"/>
              <a:gd name="T4" fmla="*/ 0 w 77"/>
              <a:gd name="T5" fmla="*/ 0 h 1457"/>
              <a:gd name="T6" fmla="*/ 194050416 w 77"/>
              <a:gd name="T7" fmla="*/ 0 h 1457"/>
              <a:gd name="T8" fmla="*/ 0 60000 65536"/>
              <a:gd name="T9" fmla="*/ 0 60000 65536"/>
              <a:gd name="T10" fmla="*/ 0 60000 65536"/>
              <a:gd name="T11" fmla="*/ 0 60000 65536"/>
              <a:gd name="T12" fmla="*/ 0 w 77"/>
              <a:gd name="T13" fmla="*/ 0 h 1457"/>
              <a:gd name="T14" fmla="*/ 77 w 77"/>
              <a:gd name="T15" fmla="*/ 1457 h 14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7" h="1457">
                <a:moveTo>
                  <a:pt x="77" y="1457"/>
                </a:moveTo>
                <a:lnTo>
                  <a:pt x="0" y="1457"/>
                </a:lnTo>
                <a:lnTo>
                  <a:pt x="0" y="0"/>
                </a:lnTo>
                <a:lnTo>
                  <a:pt x="77" y="0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54298" name="Freeform 19"/>
          <p:cNvSpPr>
            <a:spLocks/>
          </p:cNvSpPr>
          <p:nvPr/>
        </p:nvSpPr>
        <p:spPr bwMode="auto">
          <a:xfrm>
            <a:off x="2506663" y="3035300"/>
            <a:ext cx="87312" cy="660400"/>
          </a:xfrm>
          <a:custGeom>
            <a:avLst/>
            <a:gdLst>
              <a:gd name="T0" fmla="*/ 194050416 w 77"/>
              <a:gd name="T1" fmla="*/ 1476811344 h 586"/>
              <a:gd name="T2" fmla="*/ 0 w 77"/>
              <a:gd name="T3" fmla="*/ 1476811344 h 586"/>
              <a:gd name="T4" fmla="*/ 0 w 77"/>
              <a:gd name="T5" fmla="*/ 0 h 586"/>
              <a:gd name="T6" fmla="*/ 194050416 w 77"/>
              <a:gd name="T7" fmla="*/ 0 h 586"/>
              <a:gd name="T8" fmla="*/ 0 60000 65536"/>
              <a:gd name="T9" fmla="*/ 0 60000 65536"/>
              <a:gd name="T10" fmla="*/ 0 60000 65536"/>
              <a:gd name="T11" fmla="*/ 0 60000 65536"/>
              <a:gd name="T12" fmla="*/ 0 w 77"/>
              <a:gd name="T13" fmla="*/ 0 h 586"/>
              <a:gd name="T14" fmla="*/ 77 w 77"/>
              <a:gd name="T15" fmla="*/ 586 h 58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7" h="586">
                <a:moveTo>
                  <a:pt x="77" y="586"/>
                </a:moveTo>
                <a:lnTo>
                  <a:pt x="0" y="586"/>
                </a:lnTo>
                <a:lnTo>
                  <a:pt x="0" y="0"/>
                </a:lnTo>
                <a:lnTo>
                  <a:pt x="77" y="0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54299" name="Freeform 20"/>
          <p:cNvSpPr>
            <a:spLocks/>
          </p:cNvSpPr>
          <p:nvPr/>
        </p:nvSpPr>
        <p:spPr bwMode="auto">
          <a:xfrm>
            <a:off x="2506663" y="3732213"/>
            <a:ext cx="87312" cy="357187"/>
          </a:xfrm>
          <a:custGeom>
            <a:avLst/>
            <a:gdLst>
              <a:gd name="T0" fmla="*/ 194050416 w 77"/>
              <a:gd name="T1" fmla="*/ 798891010 h 317"/>
              <a:gd name="T2" fmla="*/ 0 w 77"/>
              <a:gd name="T3" fmla="*/ 798891010 h 317"/>
              <a:gd name="T4" fmla="*/ 0 w 77"/>
              <a:gd name="T5" fmla="*/ 0 h 317"/>
              <a:gd name="T6" fmla="*/ 194050416 w 77"/>
              <a:gd name="T7" fmla="*/ 0 h 317"/>
              <a:gd name="T8" fmla="*/ 0 60000 65536"/>
              <a:gd name="T9" fmla="*/ 0 60000 65536"/>
              <a:gd name="T10" fmla="*/ 0 60000 65536"/>
              <a:gd name="T11" fmla="*/ 0 60000 65536"/>
              <a:gd name="T12" fmla="*/ 0 w 77"/>
              <a:gd name="T13" fmla="*/ 0 h 317"/>
              <a:gd name="T14" fmla="*/ 77 w 77"/>
              <a:gd name="T15" fmla="*/ 317 h 3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7" h="317">
                <a:moveTo>
                  <a:pt x="77" y="317"/>
                </a:moveTo>
                <a:lnTo>
                  <a:pt x="0" y="317"/>
                </a:lnTo>
                <a:lnTo>
                  <a:pt x="0" y="0"/>
                </a:lnTo>
                <a:lnTo>
                  <a:pt x="77" y="0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54300" name="Freeform 21"/>
          <p:cNvSpPr>
            <a:spLocks/>
          </p:cNvSpPr>
          <p:nvPr/>
        </p:nvSpPr>
        <p:spPr bwMode="auto">
          <a:xfrm>
            <a:off x="2470150" y="1077913"/>
            <a:ext cx="188913" cy="269875"/>
          </a:xfrm>
          <a:custGeom>
            <a:avLst/>
            <a:gdLst>
              <a:gd name="T0" fmla="*/ 0 w 167"/>
              <a:gd name="T1" fmla="*/ 604837545 h 240"/>
              <a:gd name="T2" fmla="*/ 0 w 167"/>
              <a:gd name="T3" fmla="*/ 0 h 240"/>
              <a:gd name="T4" fmla="*/ 420864551 w 167"/>
              <a:gd name="T5" fmla="*/ 0 h 240"/>
              <a:gd name="T6" fmla="*/ 0 60000 65536"/>
              <a:gd name="T7" fmla="*/ 0 60000 65536"/>
              <a:gd name="T8" fmla="*/ 0 60000 65536"/>
              <a:gd name="T9" fmla="*/ 0 w 167"/>
              <a:gd name="T10" fmla="*/ 0 h 240"/>
              <a:gd name="T11" fmla="*/ 167 w 167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7" h="240">
                <a:moveTo>
                  <a:pt x="0" y="240"/>
                </a:moveTo>
                <a:lnTo>
                  <a:pt x="0" y="0"/>
                </a:lnTo>
                <a:lnTo>
                  <a:pt x="167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54301" name="Freeform 22"/>
          <p:cNvSpPr>
            <a:spLocks/>
          </p:cNvSpPr>
          <p:nvPr/>
        </p:nvSpPr>
        <p:spPr bwMode="auto">
          <a:xfrm>
            <a:off x="3130550" y="1077913"/>
            <a:ext cx="177800" cy="280987"/>
          </a:xfrm>
          <a:custGeom>
            <a:avLst/>
            <a:gdLst>
              <a:gd name="T0" fmla="*/ 0 w 157"/>
              <a:gd name="T1" fmla="*/ 0 h 250"/>
              <a:gd name="T2" fmla="*/ 395662889 w 157"/>
              <a:gd name="T3" fmla="*/ 0 h 250"/>
              <a:gd name="T4" fmla="*/ 395662889 w 157"/>
              <a:gd name="T5" fmla="*/ 630039107 h 250"/>
              <a:gd name="T6" fmla="*/ 0 60000 65536"/>
              <a:gd name="T7" fmla="*/ 0 60000 65536"/>
              <a:gd name="T8" fmla="*/ 0 60000 65536"/>
              <a:gd name="T9" fmla="*/ 0 w 157"/>
              <a:gd name="T10" fmla="*/ 0 h 250"/>
              <a:gd name="T11" fmla="*/ 157 w 157"/>
              <a:gd name="T12" fmla="*/ 250 h 2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250">
                <a:moveTo>
                  <a:pt x="0" y="0"/>
                </a:moveTo>
                <a:lnTo>
                  <a:pt x="157" y="0"/>
                </a:lnTo>
                <a:lnTo>
                  <a:pt x="157" y="25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54302" name="Line 23"/>
          <p:cNvSpPr>
            <a:spLocks noChangeShapeType="1"/>
          </p:cNvSpPr>
          <p:nvPr/>
        </p:nvSpPr>
        <p:spPr bwMode="auto">
          <a:xfrm>
            <a:off x="1676400" y="2774950"/>
            <a:ext cx="48418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3" name="Line 24"/>
          <p:cNvSpPr>
            <a:spLocks noChangeShapeType="1"/>
          </p:cNvSpPr>
          <p:nvPr/>
        </p:nvSpPr>
        <p:spPr bwMode="auto">
          <a:xfrm>
            <a:off x="1549400" y="2171700"/>
            <a:ext cx="95091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4" name="Line 25"/>
          <p:cNvSpPr>
            <a:spLocks noChangeShapeType="1"/>
          </p:cNvSpPr>
          <p:nvPr/>
        </p:nvSpPr>
        <p:spPr bwMode="auto">
          <a:xfrm>
            <a:off x="1585913" y="3359150"/>
            <a:ext cx="9144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5" name="Line 26"/>
          <p:cNvSpPr>
            <a:spLocks noChangeShapeType="1"/>
          </p:cNvSpPr>
          <p:nvPr/>
        </p:nvSpPr>
        <p:spPr bwMode="auto">
          <a:xfrm>
            <a:off x="1647825" y="3905250"/>
            <a:ext cx="8524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6" name="Line 27"/>
          <p:cNvSpPr>
            <a:spLocks noChangeShapeType="1"/>
          </p:cNvSpPr>
          <p:nvPr/>
        </p:nvSpPr>
        <p:spPr bwMode="auto">
          <a:xfrm flipV="1">
            <a:off x="2911475" y="3954463"/>
            <a:ext cx="1588" cy="271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7" name="Freeform 28"/>
          <p:cNvSpPr>
            <a:spLocks/>
          </p:cNvSpPr>
          <p:nvPr/>
        </p:nvSpPr>
        <p:spPr bwMode="auto">
          <a:xfrm>
            <a:off x="2500313" y="1352550"/>
            <a:ext cx="85725" cy="1641475"/>
          </a:xfrm>
          <a:custGeom>
            <a:avLst/>
            <a:gdLst>
              <a:gd name="T0" fmla="*/ 194050416 w 77"/>
              <a:gd name="T1" fmla="*/ 2147483647 h 1456"/>
              <a:gd name="T2" fmla="*/ 0 w 77"/>
              <a:gd name="T3" fmla="*/ 2147483647 h 1456"/>
              <a:gd name="T4" fmla="*/ 0 w 77"/>
              <a:gd name="T5" fmla="*/ 0 h 1456"/>
              <a:gd name="T6" fmla="*/ 194050416 w 77"/>
              <a:gd name="T7" fmla="*/ 0 h 1456"/>
              <a:gd name="T8" fmla="*/ 0 60000 65536"/>
              <a:gd name="T9" fmla="*/ 0 60000 65536"/>
              <a:gd name="T10" fmla="*/ 0 60000 65536"/>
              <a:gd name="T11" fmla="*/ 0 60000 65536"/>
              <a:gd name="T12" fmla="*/ 0 w 77"/>
              <a:gd name="T13" fmla="*/ 0 h 1456"/>
              <a:gd name="T14" fmla="*/ 77 w 77"/>
              <a:gd name="T15" fmla="*/ 1456 h 14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7" h="1456">
                <a:moveTo>
                  <a:pt x="77" y="1456"/>
                </a:moveTo>
                <a:lnTo>
                  <a:pt x="0" y="1456"/>
                </a:lnTo>
                <a:lnTo>
                  <a:pt x="0" y="0"/>
                </a:lnTo>
                <a:lnTo>
                  <a:pt x="77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54308" name="Freeform 29"/>
          <p:cNvSpPr>
            <a:spLocks/>
          </p:cNvSpPr>
          <p:nvPr/>
        </p:nvSpPr>
        <p:spPr bwMode="auto">
          <a:xfrm>
            <a:off x="2500313" y="3027363"/>
            <a:ext cx="85725" cy="660400"/>
          </a:xfrm>
          <a:custGeom>
            <a:avLst/>
            <a:gdLst>
              <a:gd name="T0" fmla="*/ 194050416 w 77"/>
              <a:gd name="T1" fmla="*/ 1476811344 h 586"/>
              <a:gd name="T2" fmla="*/ 0 w 77"/>
              <a:gd name="T3" fmla="*/ 1476811344 h 586"/>
              <a:gd name="T4" fmla="*/ 0 w 77"/>
              <a:gd name="T5" fmla="*/ 0 h 586"/>
              <a:gd name="T6" fmla="*/ 194050416 w 77"/>
              <a:gd name="T7" fmla="*/ 0 h 586"/>
              <a:gd name="T8" fmla="*/ 0 60000 65536"/>
              <a:gd name="T9" fmla="*/ 0 60000 65536"/>
              <a:gd name="T10" fmla="*/ 0 60000 65536"/>
              <a:gd name="T11" fmla="*/ 0 60000 65536"/>
              <a:gd name="T12" fmla="*/ 0 w 77"/>
              <a:gd name="T13" fmla="*/ 0 h 586"/>
              <a:gd name="T14" fmla="*/ 77 w 77"/>
              <a:gd name="T15" fmla="*/ 586 h 58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7" h="586">
                <a:moveTo>
                  <a:pt x="77" y="586"/>
                </a:moveTo>
                <a:lnTo>
                  <a:pt x="0" y="586"/>
                </a:lnTo>
                <a:lnTo>
                  <a:pt x="0" y="0"/>
                </a:lnTo>
                <a:lnTo>
                  <a:pt x="77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54309" name="Freeform 30"/>
          <p:cNvSpPr>
            <a:spLocks/>
          </p:cNvSpPr>
          <p:nvPr/>
        </p:nvSpPr>
        <p:spPr bwMode="auto">
          <a:xfrm>
            <a:off x="2500313" y="3724275"/>
            <a:ext cx="85725" cy="357188"/>
          </a:xfrm>
          <a:custGeom>
            <a:avLst/>
            <a:gdLst>
              <a:gd name="T0" fmla="*/ 194050416 w 77"/>
              <a:gd name="T1" fmla="*/ 798887835 h 317"/>
              <a:gd name="T2" fmla="*/ 0 w 77"/>
              <a:gd name="T3" fmla="*/ 798887835 h 317"/>
              <a:gd name="T4" fmla="*/ 0 w 77"/>
              <a:gd name="T5" fmla="*/ 0 h 317"/>
              <a:gd name="T6" fmla="*/ 194050416 w 77"/>
              <a:gd name="T7" fmla="*/ 0 h 317"/>
              <a:gd name="T8" fmla="*/ 0 60000 65536"/>
              <a:gd name="T9" fmla="*/ 0 60000 65536"/>
              <a:gd name="T10" fmla="*/ 0 60000 65536"/>
              <a:gd name="T11" fmla="*/ 0 60000 65536"/>
              <a:gd name="T12" fmla="*/ 0 w 77"/>
              <a:gd name="T13" fmla="*/ 0 h 317"/>
              <a:gd name="T14" fmla="*/ 77 w 77"/>
              <a:gd name="T15" fmla="*/ 317 h 3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7" h="317">
                <a:moveTo>
                  <a:pt x="77" y="317"/>
                </a:moveTo>
                <a:lnTo>
                  <a:pt x="0" y="317"/>
                </a:lnTo>
                <a:lnTo>
                  <a:pt x="0" y="0"/>
                </a:lnTo>
                <a:lnTo>
                  <a:pt x="77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54310" name="Text Box 31"/>
          <p:cNvSpPr txBox="1">
            <a:spLocks noChangeArrowheads="1"/>
          </p:cNvSpPr>
          <p:nvPr/>
        </p:nvSpPr>
        <p:spPr bwMode="auto">
          <a:xfrm>
            <a:off x="2568575" y="1017588"/>
            <a:ext cx="7223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/>
            <a:r>
              <a:rPr lang="en-US" sz="800" b="1"/>
              <a:t>Cerebral</a:t>
            </a:r>
          </a:p>
          <a:p>
            <a:pPr algn="ctr"/>
            <a:r>
              <a:rPr lang="en-US" sz="800" b="1"/>
              <a:t>hemispheres</a:t>
            </a:r>
          </a:p>
        </p:txBody>
      </p:sp>
      <p:sp>
        <p:nvSpPr>
          <p:cNvPr id="54312" name="Text Box 8"/>
          <p:cNvSpPr txBox="1">
            <a:spLocks noChangeArrowheads="1"/>
          </p:cNvSpPr>
          <p:nvPr/>
        </p:nvSpPr>
        <p:spPr bwMode="auto">
          <a:xfrm>
            <a:off x="3708400" y="3983038"/>
            <a:ext cx="2044700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/>
              <a:t>Figure 14.1a,b</a:t>
            </a:r>
          </a:p>
        </p:txBody>
      </p:sp>
      <p:pic>
        <p:nvPicPr>
          <p:cNvPr id="54314" name="Picture 4" descr="sal25693_14_01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1950" y="877888"/>
            <a:ext cx="2600325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315" name="Line 5"/>
          <p:cNvSpPr>
            <a:spLocks noChangeShapeType="1"/>
          </p:cNvSpPr>
          <p:nvPr/>
        </p:nvSpPr>
        <p:spPr bwMode="auto">
          <a:xfrm>
            <a:off x="5413375" y="2746375"/>
            <a:ext cx="744538" cy="0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16" name="Rectangle 6"/>
          <p:cNvSpPr>
            <a:spLocks noChangeArrowheads="1"/>
          </p:cNvSpPr>
          <p:nvPr/>
        </p:nvSpPr>
        <p:spPr bwMode="auto">
          <a:xfrm>
            <a:off x="4589463" y="3368675"/>
            <a:ext cx="5588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Brainstem</a:t>
            </a:r>
            <a:endParaRPr lang="en-US" sz="900" b="1"/>
          </a:p>
        </p:txBody>
      </p:sp>
      <p:sp>
        <p:nvSpPr>
          <p:cNvPr id="54317" name="Freeform 7"/>
          <p:cNvSpPr>
            <a:spLocks/>
          </p:cNvSpPr>
          <p:nvPr/>
        </p:nvSpPr>
        <p:spPr bwMode="auto">
          <a:xfrm>
            <a:off x="5214938" y="3155950"/>
            <a:ext cx="1504950" cy="288925"/>
          </a:xfrm>
          <a:custGeom>
            <a:avLst/>
            <a:gdLst>
              <a:gd name="T0" fmla="*/ 0 w 1433"/>
              <a:gd name="T1" fmla="*/ 693044447 h 275"/>
              <a:gd name="T2" fmla="*/ 2147483647 w 1433"/>
              <a:gd name="T3" fmla="*/ 693044447 h 275"/>
              <a:gd name="T4" fmla="*/ 2147483647 w 1433"/>
              <a:gd name="T5" fmla="*/ 0 h 275"/>
              <a:gd name="T6" fmla="*/ 0 60000 65536"/>
              <a:gd name="T7" fmla="*/ 0 60000 65536"/>
              <a:gd name="T8" fmla="*/ 0 60000 65536"/>
              <a:gd name="T9" fmla="*/ 0 w 1433"/>
              <a:gd name="T10" fmla="*/ 0 h 275"/>
              <a:gd name="T11" fmla="*/ 1433 w 1433"/>
              <a:gd name="T12" fmla="*/ 275 h 2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33" h="275">
                <a:moveTo>
                  <a:pt x="0" y="275"/>
                </a:moveTo>
                <a:lnTo>
                  <a:pt x="865" y="275"/>
                </a:lnTo>
                <a:lnTo>
                  <a:pt x="1433" y="0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900">
              <a:latin typeface="Times New Roman" pitchFamily="18" charset="0"/>
            </a:endParaRPr>
          </a:p>
        </p:txBody>
      </p:sp>
      <p:sp>
        <p:nvSpPr>
          <p:cNvPr id="54318" name="Rectangle 8"/>
          <p:cNvSpPr>
            <a:spLocks noChangeArrowheads="1"/>
          </p:cNvSpPr>
          <p:nvPr/>
        </p:nvSpPr>
        <p:spPr bwMode="auto">
          <a:xfrm>
            <a:off x="8172450" y="2808288"/>
            <a:ext cx="6223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Cerebellum</a:t>
            </a:r>
            <a:endParaRPr lang="en-US" sz="900" b="1"/>
          </a:p>
        </p:txBody>
      </p:sp>
      <p:sp>
        <p:nvSpPr>
          <p:cNvPr id="54319" name="Rectangle 9"/>
          <p:cNvSpPr>
            <a:spLocks noChangeArrowheads="1"/>
          </p:cNvSpPr>
          <p:nvPr/>
        </p:nvSpPr>
        <p:spPr bwMode="auto">
          <a:xfrm>
            <a:off x="8174038" y="1930400"/>
            <a:ext cx="5397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Cerebrum</a:t>
            </a:r>
            <a:endParaRPr lang="en-US" sz="900" b="1"/>
          </a:p>
        </p:txBody>
      </p:sp>
      <p:sp>
        <p:nvSpPr>
          <p:cNvPr id="54320" name="Line 10"/>
          <p:cNvSpPr>
            <a:spLocks noChangeShapeType="1"/>
          </p:cNvSpPr>
          <p:nvPr/>
        </p:nvSpPr>
        <p:spPr bwMode="auto">
          <a:xfrm flipH="1">
            <a:off x="7693025" y="2876550"/>
            <a:ext cx="444500" cy="1588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21" name="Rectangle 11"/>
          <p:cNvSpPr>
            <a:spLocks noChangeArrowheads="1"/>
          </p:cNvSpPr>
          <p:nvPr/>
        </p:nvSpPr>
        <p:spPr bwMode="auto">
          <a:xfrm>
            <a:off x="7508875" y="3748088"/>
            <a:ext cx="6223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Spinal cord</a:t>
            </a:r>
            <a:endParaRPr lang="en-US" sz="900" b="1"/>
          </a:p>
        </p:txBody>
      </p:sp>
      <p:sp>
        <p:nvSpPr>
          <p:cNvPr id="54322" name="Line 12"/>
          <p:cNvSpPr>
            <a:spLocks noChangeShapeType="1"/>
          </p:cNvSpPr>
          <p:nvPr/>
        </p:nvSpPr>
        <p:spPr bwMode="auto">
          <a:xfrm>
            <a:off x="7234238" y="3819525"/>
            <a:ext cx="239712" cy="0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23" name="Rectangle 13"/>
          <p:cNvSpPr>
            <a:spLocks noChangeArrowheads="1"/>
          </p:cNvSpPr>
          <p:nvPr/>
        </p:nvSpPr>
        <p:spPr bwMode="auto">
          <a:xfrm>
            <a:off x="6253163" y="998538"/>
            <a:ext cx="393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Rostral</a:t>
            </a:r>
            <a:endParaRPr lang="en-US" sz="900" b="1"/>
          </a:p>
        </p:txBody>
      </p:sp>
      <p:sp>
        <p:nvSpPr>
          <p:cNvPr id="54324" name="Rectangle 14"/>
          <p:cNvSpPr>
            <a:spLocks noChangeArrowheads="1"/>
          </p:cNvSpPr>
          <p:nvPr/>
        </p:nvSpPr>
        <p:spPr bwMode="auto">
          <a:xfrm>
            <a:off x="6851650" y="998538"/>
            <a:ext cx="381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Caudal</a:t>
            </a:r>
            <a:endParaRPr lang="en-US" sz="900" b="1"/>
          </a:p>
        </p:txBody>
      </p:sp>
      <p:sp>
        <p:nvSpPr>
          <p:cNvPr id="54325" name="Rectangle 15"/>
          <p:cNvSpPr>
            <a:spLocks noChangeArrowheads="1"/>
          </p:cNvSpPr>
          <p:nvPr/>
        </p:nvSpPr>
        <p:spPr bwMode="auto">
          <a:xfrm>
            <a:off x="4589463" y="1595438"/>
            <a:ext cx="7874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Central sulcus</a:t>
            </a:r>
            <a:endParaRPr lang="en-US" sz="900" b="1"/>
          </a:p>
        </p:txBody>
      </p:sp>
      <p:sp>
        <p:nvSpPr>
          <p:cNvPr id="54326" name="Line 16"/>
          <p:cNvSpPr>
            <a:spLocks noChangeShapeType="1"/>
          </p:cNvSpPr>
          <p:nvPr/>
        </p:nvSpPr>
        <p:spPr bwMode="auto">
          <a:xfrm>
            <a:off x="5403850" y="1668463"/>
            <a:ext cx="1370013" cy="1587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27" name="Rectangle 17"/>
          <p:cNvSpPr>
            <a:spLocks noChangeArrowheads="1"/>
          </p:cNvSpPr>
          <p:nvPr/>
        </p:nvSpPr>
        <p:spPr bwMode="auto">
          <a:xfrm>
            <a:off x="4589463" y="2139950"/>
            <a:ext cx="7683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Lateral sulcus</a:t>
            </a:r>
            <a:endParaRPr lang="en-US" sz="900" b="1"/>
          </a:p>
        </p:txBody>
      </p:sp>
      <p:sp>
        <p:nvSpPr>
          <p:cNvPr id="54328" name="Line 18"/>
          <p:cNvSpPr>
            <a:spLocks noChangeShapeType="1"/>
          </p:cNvSpPr>
          <p:nvPr/>
        </p:nvSpPr>
        <p:spPr bwMode="auto">
          <a:xfrm>
            <a:off x="5394325" y="2212975"/>
            <a:ext cx="1484313" cy="1588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29" name="Rectangle 19"/>
          <p:cNvSpPr>
            <a:spLocks noChangeArrowheads="1"/>
          </p:cNvSpPr>
          <p:nvPr/>
        </p:nvSpPr>
        <p:spPr bwMode="auto">
          <a:xfrm>
            <a:off x="4589463" y="1933575"/>
            <a:ext cx="228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Gyri</a:t>
            </a:r>
            <a:endParaRPr lang="en-US" sz="900" b="1"/>
          </a:p>
        </p:txBody>
      </p:sp>
      <p:sp>
        <p:nvSpPr>
          <p:cNvPr id="54330" name="Line 20"/>
          <p:cNvSpPr>
            <a:spLocks noChangeShapeType="1"/>
          </p:cNvSpPr>
          <p:nvPr/>
        </p:nvSpPr>
        <p:spPr bwMode="auto">
          <a:xfrm>
            <a:off x="4943475" y="2005013"/>
            <a:ext cx="685800" cy="1587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31" name="Line 21"/>
          <p:cNvSpPr>
            <a:spLocks noChangeShapeType="1"/>
          </p:cNvSpPr>
          <p:nvPr/>
        </p:nvSpPr>
        <p:spPr bwMode="auto">
          <a:xfrm>
            <a:off x="6124575" y="3444875"/>
            <a:ext cx="817563" cy="1588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32" name="Freeform 22"/>
          <p:cNvSpPr>
            <a:spLocks/>
          </p:cNvSpPr>
          <p:nvPr/>
        </p:nvSpPr>
        <p:spPr bwMode="auto">
          <a:xfrm>
            <a:off x="7927975" y="1392238"/>
            <a:ext cx="144463" cy="1184275"/>
          </a:xfrm>
          <a:custGeom>
            <a:avLst/>
            <a:gdLst>
              <a:gd name="T0" fmla="*/ 0 w 138"/>
              <a:gd name="T1" fmla="*/ 0 h 1128"/>
              <a:gd name="T2" fmla="*/ 347781508 w 138"/>
              <a:gd name="T3" fmla="*/ 0 h 1128"/>
              <a:gd name="T4" fmla="*/ 347781508 w 138"/>
              <a:gd name="T5" fmla="*/ 2147483647 h 1128"/>
              <a:gd name="T6" fmla="*/ 0 w 138"/>
              <a:gd name="T7" fmla="*/ 2147483647 h 1128"/>
              <a:gd name="T8" fmla="*/ 0 60000 65536"/>
              <a:gd name="T9" fmla="*/ 0 60000 65536"/>
              <a:gd name="T10" fmla="*/ 0 60000 65536"/>
              <a:gd name="T11" fmla="*/ 0 60000 65536"/>
              <a:gd name="T12" fmla="*/ 0 w 138"/>
              <a:gd name="T13" fmla="*/ 0 h 1128"/>
              <a:gd name="T14" fmla="*/ 138 w 138"/>
              <a:gd name="T15" fmla="*/ 1128 h 11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8" h="1128">
                <a:moveTo>
                  <a:pt x="0" y="0"/>
                </a:moveTo>
                <a:lnTo>
                  <a:pt x="138" y="0"/>
                </a:lnTo>
                <a:lnTo>
                  <a:pt x="138" y="1128"/>
                </a:lnTo>
                <a:lnTo>
                  <a:pt x="0" y="1128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900">
              <a:latin typeface="Times New Roman" pitchFamily="18" charset="0"/>
            </a:endParaRPr>
          </a:p>
        </p:txBody>
      </p:sp>
      <p:sp>
        <p:nvSpPr>
          <p:cNvPr id="54333" name="Line 23"/>
          <p:cNvSpPr>
            <a:spLocks noChangeShapeType="1"/>
          </p:cNvSpPr>
          <p:nvPr/>
        </p:nvSpPr>
        <p:spPr bwMode="auto">
          <a:xfrm>
            <a:off x="8069263" y="2001838"/>
            <a:ext cx="71437" cy="0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34" name="Rectangle 24"/>
          <p:cNvSpPr>
            <a:spLocks noChangeArrowheads="1"/>
          </p:cNvSpPr>
          <p:nvPr/>
        </p:nvSpPr>
        <p:spPr bwMode="auto">
          <a:xfrm>
            <a:off x="6346825" y="4237038"/>
            <a:ext cx="8318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(b) Lateral view</a:t>
            </a:r>
            <a:endParaRPr lang="en-US" sz="900" b="1"/>
          </a:p>
        </p:txBody>
      </p:sp>
      <p:sp>
        <p:nvSpPr>
          <p:cNvPr id="54335" name="Line 25"/>
          <p:cNvSpPr>
            <a:spLocks noChangeShapeType="1"/>
          </p:cNvSpPr>
          <p:nvPr/>
        </p:nvSpPr>
        <p:spPr bwMode="auto">
          <a:xfrm flipV="1">
            <a:off x="5324475" y="1797050"/>
            <a:ext cx="622300" cy="207963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36" name="Freeform 26"/>
          <p:cNvSpPr>
            <a:spLocks/>
          </p:cNvSpPr>
          <p:nvPr/>
        </p:nvSpPr>
        <p:spPr bwMode="auto">
          <a:xfrm>
            <a:off x="6157913" y="2452688"/>
            <a:ext cx="80962" cy="585787"/>
          </a:xfrm>
          <a:custGeom>
            <a:avLst/>
            <a:gdLst>
              <a:gd name="T0" fmla="*/ 194050416 w 77"/>
              <a:gd name="T1" fmla="*/ 1403728400 h 557"/>
              <a:gd name="T2" fmla="*/ 0 w 77"/>
              <a:gd name="T3" fmla="*/ 1403728400 h 557"/>
              <a:gd name="T4" fmla="*/ 0 w 77"/>
              <a:gd name="T5" fmla="*/ 0 h 557"/>
              <a:gd name="T6" fmla="*/ 194050416 w 77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  <a:gd name="T12" fmla="*/ 0 w 77"/>
              <a:gd name="T13" fmla="*/ 0 h 557"/>
              <a:gd name="T14" fmla="*/ 77 w 77"/>
              <a:gd name="T15" fmla="*/ 557 h 5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7" h="557">
                <a:moveTo>
                  <a:pt x="77" y="557"/>
                </a:moveTo>
                <a:lnTo>
                  <a:pt x="0" y="557"/>
                </a:lnTo>
                <a:lnTo>
                  <a:pt x="0" y="0"/>
                </a:lnTo>
                <a:lnTo>
                  <a:pt x="77" y="0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900">
              <a:latin typeface="Times New Roman" pitchFamily="18" charset="0"/>
            </a:endParaRPr>
          </a:p>
        </p:txBody>
      </p:sp>
      <p:sp>
        <p:nvSpPr>
          <p:cNvPr id="54337" name="Line 27"/>
          <p:cNvSpPr>
            <a:spLocks noChangeShapeType="1"/>
          </p:cNvSpPr>
          <p:nvPr/>
        </p:nvSpPr>
        <p:spPr bwMode="auto">
          <a:xfrm>
            <a:off x="5411788" y="2746375"/>
            <a:ext cx="7429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38" name="Freeform 28"/>
          <p:cNvSpPr>
            <a:spLocks/>
          </p:cNvSpPr>
          <p:nvPr/>
        </p:nvSpPr>
        <p:spPr bwMode="auto">
          <a:xfrm>
            <a:off x="5208588" y="3157538"/>
            <a:ext cx="1504950" cy="290512"/>
          </a:xfrm>
          <a:custGeom>
            <a:avLst/>
            <a:gdLst>
              <a:gd name="T0" fmla="*/ 0 w 1432"/>
              <a:gd name="T1" fmla="*/ 695563016 h 276"/>
              <a:gd name="T2" fmla="*/ 2147483647 w 1432"/>
              <a:gd name="T3" fmla="*/ 695563016 h 276"/>
              <a:gd name="T4" fmla="*/ 2147483647 w 1432"/>
              <a:gd name="T5" fmla="*/ 0 h 276"/>
              <a:gd name="T6" fmla="*/ 0 60000 65536"/>
              <a:gd name="T7" fmla="*/ 0 60000 65536"/>
              <a:gd name="T8" fmla="*/ 0 60000 65536"/>
              <a:gd name="T9" fmla="*/ 0 w 1432"/>
              <a:gd name="T10" fmla="*/ 0 h 276"/>
              <a:gd name="T11" fmla="*/ 1432 w 1432"/>
              <a:gd name="T12" fmla="*/ 276 h 2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32" h="276">
                <a:moveTo>
                  <a:pt x="0" y="276"/>
                </a:moveTo>
                <a:lnTo>
                  <a:pt x="865" y="276"/>
                </a:lnTo>
                <a:lnTo>
                  <a:pt x="1432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900">
              <a:latin typeface="Times New Roman" pitchFamily="18" charset="0"/>
            </a:endParaRPr>
          </a:p>
        </p:txBody>
      </p:sp>
      <p:sp>
        <p:nvSpPr>
          <p:cNvPr id="54339" name="Line 29"/>
          <p:cNvSpPr>
            <a:spLocks noChangeShapeType="1"/>
          </p:cNvSpPr>
          <p:nvPr/>
        </p:nvSpPr>
        <p:spPr bwMode="auto">
          <a:xfrm flipH="1">
            <a:off x="7685088" y="2876550"/>
            <a:ext cx="4460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40" name="Line 30"/>
          <p:cNvSpPr>
            <a:spLocks noChangeShapeType="1"/>
          </p:cNvSpPr>
          <p:nvPr/>
        </p:nvSpPr>
        <p:spPr bwMode="auto">
          <a:xfrm>
            <a:off x="7227888" y="3813175"/>
            <a:ext cx="2397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41" name="Line 31"/>
          <p:cNvSpPr>
            <a:spLocks noChangeShapeType="1"/>
          </p:cNvSpPr>
          <p:nvPr/>
        </p:nvSpPr>
        <p:spPr bwMode="auto">
          <a:xfrm>
            <a:off x="5397500" y="1666875"/>
            <a:ext cx="13700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42" name="Line 32"/>
          <p:cNvSpPr>
            <a:spLocks noChangeShapeType="1"/>
          </p:cNvSpPr>
          <p:nvPr/>
        </p:nvSpPr>
        <p:spPr bwMode="auto">
          <a:xfrm>
            <a:off x="5387975" y="2212975"/>
            <a:ext cx="148431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43" name="Line 33"/>
          <p:cNvSpPr>
            <a:spLocks noChangeShapeType="1"/>
          </p:cNvSpPr>
          <p:nvPr/>
        </p:nvSpPr>
        <p:spPr bwMode="auto">
          <a:xfrm>
            <a:off x="4935538" y="2006600"/>
            <a:ext cx="6873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44" name="Line 34"/>
          <p:cNvSpPr>
            <a:spLocks noChangeShapeType="1"/>
          </p:cNvSpPr>
          <p:nvPr/>
        </p:nvSpPr>
        <p:spPr bwMode="auto">
          <a:xfrm>
            <a:off x="6118225" y="3448050"/>
            <a:ext cx="8175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45" name="Freeform 35"/>
          <p:cNvSpPr>
            <a:spLocks/>
          </p:cNvSpPr>
          <p:nvPr/>
        </p:nvSpPr>
        <p:spPr bwMode="auto">
          <a:xfrm>
            <a:off x="7921625" y="1385888"/>
            <a:ext cx="144463" cy="1184275"/>
          </a:xfrm>
          <a:custGeom>
            <a:avLst/>
            <a:gdLst>
              <a:gd name="T0" fmla="*/ 0 w 138"/>
              <a:gd name="T1" fmla="*/ 0 h 1128"/>
              <a:gd name="T2" fmla="*/ 347781508 w 138"/>
              <a:gd name="T3" fmla="*/ 0 h 1128"/>
              <a:gd name="T4" fmla="*/ 347781508 w 138"/>
              <a:gd name="T5" fmla="*/ 2147483647 h 1128"/>
              <a:gd name="T6" fmla="*/ 0 w 138"/>
              <a:gd name="T7" fmla="*/ 2147483647 h 1128"/>
              <a:gd name="T8" fmla="*/ 0 60000 65536"/>
              <a:gd name="T9" fmla="*/ 0 60000 65536"/>
              <a:gd name="T10" fmla="*/ 0 60000 65536"/>
              <a:gd name="T11" fmla="*/ 0 60000 65536"/>
              <a:gd name="T12" fmla="*/ 0 w 138"/>
              <a:gd name="T13" fmla="*/ 0 h 1128"/>
              <a:gd name="T14" fmla="*/ 138 w 138"/>
              <a:gd name="T15" fmla="*/ 1128 h 11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8" h="1128">
                <a:moveTo>
                  <a:pt x="0" y="0"/>
                </a:moveTo>
                <a:lnTo>
                  <a:pt x="138" y="0"/>
                </a:lnTo>
                <a:lnTo>
                  <a:pt x="138" y="1128"/>
                </a:lnTo>
                <a:lnTo>
                  <a:pt x="0" y="112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900">
              <a:latin typeface="Times New Roman" pitchFamily="18" charset="0"/>
            </a:endParaRPr>
          </a:p>
        </p:txBody>
      </p:sp>
      <p:sp>
        <p:nvSpPr>
          <p:cNvPr id="54346" name="Line 36"/>
          <p:cNvSpPr>
            <a:spLocks noChangeShapeType="1"/>
          </p:cNvSpPr>
          <p:nvPr/>
        </p:nvSpPr>
        <p:spPr bwMode="auto">
          <a:xfrm>
            <a:off x="8062913" y="1995488"/>
            <a:ext cx="714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47" name="Line 37"/>
          <p:cNvSpPr>
            <a:spLocks noChangeShapeType="1"/>
          </p:cNvSpPr>
          <p:nvPr/>
        </p:nvSpPr>
        <p:spPr bwMode="auto">
          <a:xfrm flipV="1">
            <a:off x="5316538" y="1798638"/>
            <a:ext cx="622300" cy="2079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48" name="Freeform 38"/>
          <p:cNvSpPr>
            <a:spLocks/>
          </p:cNvSpPr>
          <p:nvPr/>
        </p:nvSpPr>
        <p:spPr bwMode="auto">
          <a:xfrm>
            <a:off x="6154738" y="2454275"/>
            <a:ext cx="80962" cy="585788"/>
          </a:xfrm>
          <a:custGeom>
            <a:avLst/>
            <a:gdLst>
              <a:gd name="T0" fmla="*/ 194050416 w 77"/>
              <a:gd name="T1" fmla="*/ 1406246969 h 558"/>
              <a:gd name="T2" fmla="*/ 0 w 77"/>
              <a:gd name="T3" fmla="*/ 1406246969 h 558"/>
              <a:gd name="T4" fmla="*/ 0 w 77"/>
              <a:gd name="T5" fmla="*/ 0 h 558"/>
              <a:gd name="T6" fmla="*/ 194050416 w 77"/>
              <a:gd name="T7" fmla="*/ 0 h 558"/>
              <a:gd name="T8" fmla="*/ 0 60000 65536"/>
              <a:gd name="T9" fmla="*/ 0 60000 65536"/>
              <a:gd name="T10" fmla="*/ 0 60000 65536"/>
              <a:gd name="T11" fmla="*/ 0 60000 65536"/>
              <a:gd name="T12" fmla="*/ 0 w 77"/>
              <a:gd name="T13" fmla="*/ 0 h 558"/>
              <a:gd name="T14" fmla="*/ 77 w 77"/>
              <a:gd name="T15" fmla="*/ 558 h 5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7" h="558">
                <a:moveTo>
                  <a:pt x="77" y="558"/>
                </a:moveTo>
                <a:lnTo>
                  <a:pt x="0" y="558"/>
                </a:lnTo>
                <a:lnTo>
                  <a:pt x="0" y="0"/>
                </a:lnTo>
                <a:lnTo>
                  <a:pt x="77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900">
              <a:latin typeface="Times New Roman" pitchFamily="18" charset="0"/>
            </a:endParaRPr>
          </a:p>
        </p:txBody>
      </p:sp>
      <p:sp>
        <p:nvSpPr>
          <p:cNvPr id="54349" name="Text Box 39"/>
          <p:cNvSpPr txBox="1">
            <a:spLocks noChangeArrowheads="1"/>
          </p:cNvSpPr>
          <p:nvPr/>
        </p:nvSpPr>
        <p:spPr bwMode="auto">
          <a:xfrm>
            <a:off x="4589463" y="2665413"/>
            <a:ext cx="8731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900" b="1"/>
              <a:t>Temporal lobe</a:t>
            </a:r>
          </a:p>
        </p:txBody>
      </p:sp>
      <p:sp>
        <p:nvSpPr>
          <p:cNvPr id="4" name="TextBox 24"/>
          <p:cNvSpPr txBox="1">
            <a:spLocks noChangeArrowheads="1"/>
          </p:cNvSpPr>
          <p:nvPr/>
        </p:nvSpPr>
        <p:spPr bwMode="auto">
          <a:xfrm>
            <a:off x="1903413" y="757238"/>
            <a:ext cx="529907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dirty="0">
                <a:latin typeface="+mj-lt"/>
                <a:cs typeface="Arial" pitchFamily="34" charset="2"/>
              </a:rPr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29600" y="6477000"/>
            <a:ext cx="8382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14-</a:t>
            </a:r>
            <a:fld id="{CC58CFAC-A5B0-437E-B427-0F80B9805CF5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5425" y="804863"/>
            <a:ext cx="4114800" cy="60102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600" smtClean="0"/>
              <a:t>frontal lobe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b="0" smtClean="0"/>
              <a:t>voluntary motor functions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b="0" smtClean="0"/>
              <a:t>motivation, foresight, planning, memory, mood, emotion, social judgment, and aggression</a:t>
            </a:r>
          </a:p>
          <a:p>
            <a:pPr lvl="1" eaLnBrk="1" hangingPunct="1">
              <a:lnSpc>
                <a:spcPct val="90000"/>
              </a:lnSpc>
            </a:pPr>
            <a:endParaRPr lang="en-US" sz="1600" b="0" smtClean="0"/>
          </a:p>
          <a:p>
            <a:pPr eaLnBrk="1" hangingPunct="1">
              <a:lnSpc>
                <a:spcPct val="90000"/>
              </a:lnSpc>
            </a:pPr>
            <a:r>
              <a:rPr lang="en-US" sz="1600" smtClean="0"/>
              <a:t>parietal lobe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b="0" smtClean="0"/>
              <a:t>receives and integrates general sensory information, taste and some visual processing</a:t>
            </a:r>
          </a:p>
          <a:p>
            <a:pPr lvl="1" eaLnBrk="1" hangingPunct="1">
              <a:lnSpc>
                <a:spcPct val="90000"/>
              </a:lnSpc>
            </a:pPr>
            <a:endParaRPr lang="en-US" sz="1600" b="0" smtClean="0"/>
          </a:p>
          <a:p>
            <a:pPr eaLnBrk="1" hangingPunct="1">
              <a:lnSpc>
                <a:spcPct val="90000"/>
              </a:lnSpc>
            </a:pPr>
            <a:r>
              <a:rPr lang="en-US" sz="1600" smtClean="0"/>
              <a:t>occipital lobe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b="0" smtClean="0"/>
              <a:t>primary visual center of brain</a:t>
            </a:r>
          </a:p>
          <a:p>
            <a:pPr lvl="1" eaLnBrk="1" hangingPunct="1">
              <a:lnSpc>
                <a:spcPct val="90000"/>
              </a:lnSpc>
            </a:pPr>
            <a:endParaRPr lang="en-US" sz="1600" b="0" smtClean="0"/>
          </a:p>
          <a:p>
            <a:pPr eaLnBrk="1" hangingPunct="1">
              <a:lnSpc>
                <a:spcPct val="90000"/>
              </a:lnSpc>
            </a:pPr>
            <a:r>
              <a:rPr lang="en-US" sz="1600" smtClean="0"/>
              <a:t>temporal lobe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b="0" smtClean="0"/>
              <a:t>areas for hearing, smell, learning, memory, and some aspects of vision  and emotion</a:t>
            </a:r>
          </a:p>
          <a:p>
            <a:pPr lvl="1" eaLnBrk="1" hangingPunct="1">
              <a:lnSpc>
                <a:spcPct val="90000"/>
              </a:lnSpc>
            </a:pPr>
            <a:endParaRPr lang="en-US" sz="1600" b="0" smtClean="0"/>
          </a:p>
          <a:p>
            <a:pPr eaLnBrk="1" hangingPunct="1">
              <a:lnSpc>
                <a:spcPct val="90000"/>
              </a:lnSpc>
            </a:pPr>
            <a:r>
              <a:rPr lang="en-US" sz="1600" smtClean="0"/>
              <a:t>insula </a:t>
            </a:r>
            <a:r>
              <a:rPr lang="en-US" sz="1600" b="0" smtClean="0"/>
              <a:t>(hidden by other regions)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b="0" smtClean="0"/>
              <a:t>understanding spoken language, taste and sensory information from visceral receptors</a:t>
            </a:r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81075"/>
          </a:xfrm>
        </p:spPr>
        <p:txBody>
          <a:bodyPr/>
          <a:lstStyle/>
          <a:p>
            <a:pPr eaLnBrk="1" hangingPunct="1"/>
            <a:r>
              <a:rPr lang="en-US" smtClean="0"/>
              <a:t>Functions of Cerebrum - Lobes</a:t>
            </a:r>
          </a:p>
        </p:txBody>
      </p:sp>
      <p:sp>
        <p:nvSpPr>
          <p:cNvPr id="55302" name="Rectangle 5"/>
          <p:cNvSpPr>
            <a:spLocks noChangeArrowheads="1"/>
          </p:cNvSpPr>
          <p:nvPr/>
        </p:nvSpPr>
        <p:spPr bwMode="auto">
          <a:xfrm>
            <a:off x="5867400" y="4724400"/>
            <a:ext cx="160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Figure 14.13</a:t>
            </a:r>
          </a:p>
        </p:txBody>
      </p:sp>
      <p:pic>
        <p:nvPicPr>
          <p:cNvPr id="55304" name="Picture 2" descr="sal25693_14_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9650" y="1001713"/>
            <a:ext cx="342265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24"/>
          <p:cNvSpPr txBox="1">
            <a:spLocks noChangeArrowheads="1"/>
          </p:cNvSpPr>
          <p:nvPr/>
        </p:nvSpPr>
        <p:spPr bwMode="auto">
          <a:xfrm>
            <a:off x="4251325" y="831850"/>
            <a:ext cx="45720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">
                <a:cs typeface="Arial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55306" name="Rectangle 5"/>
          <p:cNvSpPr>
            <a:spLocks noChangeArrowheads="1"/>
          </p:cNvSpPr>
          <p:nvPr/>
        </p:nvSpPr>
        <p:spPr bwMode="auto">
          <a:xfrm>
            <a:off x="8299450" y="2481263"/>
            <a:ext cx="750888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Postcentral gyrus</a:t>
            </a:r>
            <a:endParaRPr lang="en-US" sz="700" b="1"/>
          </a:p>
        </p:txBody>
      </p:sp>
      <p:sp>
        <p:nvSpPr>
          <p:cNvPr id="55307" name="Rectangle 6"/>
          <p:cNvSpPr>
            <a:spLocks noChangeArrowheads="1"/>
          </p:cNvSpPr>
          <p:nvPr/>
        </p:nvSpPr>
        <p:spPr bwMode="auto">
          <a:xfrm>
            <a:off x="8402638" y="3132138"/>
            <a:ext cx="585787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Occipital lobe</a:t>
            </a:r>
            <a:endParaRPr lang="en-US" sz="700" b="1"/>
          </a:p>
        </p:txBody>
      </p:sp>
      <p:sp>
        <p:nvSpPr>
          <p:cNvPr id="55308" name="Rectangle 7"/>
          <p:cNvSpPr>
            <a:spLocks noChangeArrowheads="1"/>
          </p:cNvSpPr>
          <p:nvPr/>
        </p:nvSpPr>
        <p:spPr bwMode="auto">
          <a:xfrm>
            <a:off x="6288088" y="4352925"/>
            <a:ext cx="608012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Temporal lobe</a:t>
            </a:r>
            <a:endParaRPr lang="en-US" sz="700" b="1"/>
          </a:p>
        </p:txBody>
      </p:sp>
      <p:sp>
        <p:nvSpPr>
          <p:cNvPr id="55309" name="Rectangle 8"/>
          <p:cNvSpPr>
            <a:spLocks noChangeArrowheads="1"/>
          </p:cNvSpPr>
          <p:nvPr/>
        </p:nvSpPr>
        <p:spPr bwMode="auto">
          <a:xfrm>
            <a:off x="8308975" y="3713163"/>
            <a:ext cx="598488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Lateral sulcus</a:t>
            </a:r>
            <a:endParaRPr lang="en-US" sz="700" b="1"/>
          </a:p>
        </p:txBody>
      </p:sp>
      <p:sp>
        <p:nvSpPr>
          <p:cNvPr id="55310" name="Rectangle 9"/>
          <p:cNvSpPr>
            <a:spLocks noChangeArrowheads="1"/>
          </p:cNvSpPr>
          <p:nvPr/>
        </p:nvSpPr>
        <p:spPr bwMode="auto">
          <a:xfrm>
            <a:off x="5491163" y="1533525"/>
            <a:ext cx="509587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Frontal lobe</a:t>
            </a:r>
            <a:endParaRPr lang="en-US" sz="700" b="1"/>
          </a:p>
        </p:txBody>
      </p:sp>
      <p:sp>
        <p:nvSpPr>
          <p:cNvPr id="55311" name="Rectangle 10"/>
          <p:cNvSpPr>
            <a:spLocks noChangeArrowheads="1"/>
          </p:cNvSpPr>
          <p:nvPr/>
        </p:nvSpPr>
        <p:spPr bwMode="auto">
          <a:xfrm>
            <a:off x="7135813" y="1533525"/>
            <a:ext cx="53022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Parietal lobe</a:t>
            </a:r>
            <a:endParaRPr lang="en-US" sz="700" b="1"/>
          </a:p>
        </p:txBody>
      </p:sp>
      <p:sp>
        <p:nvSpPr>
          <p:cNvPr id="55312" name="Line 11"/>
          <p:cNvSpPr>
            <a:spLocks noChangeShapeType="1"/>
          </p:cNvSpPr>
          <p:nvPr/>
        </p:nvSpPr>
        <p:spPr bwMode="auto">
          <a:xfrm>
            <a:off x="4605338" y="2130425"/>
            <a:ext cx="1900237" cy="15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3" name="Line 12"/>
          <p:cNvSpPr>
            <a:spLocks noChangeShapeType="1"/>
          </p:cNvSpPr>
          <p:nvPr/>
        </p:nvSpPr>
        <p:spPr bwMode="auto">
          <a:xfrm>
            <a:off x="4468813" y="2727325"/>
            <a:ext cx="1755775" cy="15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4" name="Line 13"/>
          <p:cNvSpPr>
            <a:spLocks noChangeShapeType="1"/>
          </p:cNvSpPr>
          <p:nvPr/>
        </p:nvSpPr>
        <p:spPr bwMode="auto">
          <a:xfrm flipH="1">
            <a:off x="6502400" y="2544763"/>
            <a:ext cx="1776413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5" name="Freeform 14"/>
          <p:cNvSpPr>
            <a:spLocks/>
          </p:cNvSpPr>
          <p:nvPr/>
        </p:nvSpPr>
        <p:spPr bwMode="auto">
          <a:xfrm>
            <a:off x="6880225" y="3362325"/>
            <a:ext cx="1398588" cy="417513"/>
          </a:xfrm>
          <a:custGeom>
            <a:avLst/>
            <a:gdLst>
              <a:gd name="T0" fmla="*/ 2147483647 w 1552"/>
              <a:gd name="T1" fmla="*/ 1144151032 h 462"/>
              <a:gd name="T2" fmla="*/ 2147483647 w 1552"/>
              <a:gd name="T3" fmla="*/ 1164312277 h 462"/>
              <a:gd name="T4" fmla="*/ 0 w 1552"/>
              <a:gd name="T5" fmla="*/ 0 h 462"/>
              <a:gd name="T6" fmla="*/ 0 60000 65536"/>
              <a:gd name="T7" fmla="*/ 0 60000 65536"/>
              <a:gd name="T8" fmla="*/ 0 60000 65536"/>
              <a:gd name="T9" fmla="*/ 0 w 1552"/>
              <a:gd name="T10" fmla="*/ 0 h 462"/>
              <a:gd name="T11" fmla="*/ 1552 w 1552"/>
              <a:gd name="T12" fmla="*/ 462 h 4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52" h="462">
                <a:moveTo>
                  <a:pt x="1552" y="454"/>
                </a:moveTo>
                <a:lnTo>
                  <a:pt x="1316" y="462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700">
              <a:latin typeface="Times New Roman" pitchFamily="18" charset="0"/>
            </a:endParaRPr>
          </a:p>
        </p:txBody>
      </p:sp>
      <p:sp>
        <p:nvSpPr>
          <p:cNvPr id="55316" name="Rectangle 15"/>
          <p:cNvSpPr>
            <a:spLocks noChangeArrowheads="1"/>
          </p:cNvSpPr>
          <p:nvPr/>
        </p:nvSpPr>
        <p:spPr bwMode="auto">
          <a:xfrm>
            <a:off x="4113213" y="3157538"/>
            <a:ext cx="25717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Insula</a:t>
            </a:r>
            <a:endParaRPr lang="en-US" sz="700" b="1"/>
          </a:p>
        </p:txBody>
      </p:sp>
      <p:sp>
        <p:nvSpPr>
          <p:cNvPr id="55317" name="Freeform 16"/>
          <p:cNvSpPr>
            <a:spLocks/>
          </p:cNvSpPr>
          <p:nvPr/>
        </p:nvSpPr>
        <p:spPr bwMode="auto">
          <a:xfrm>
            <a:off x="4430713" y="3228975"/>
            <a:ext cx="1449387" cy="111125"/>
          </a:xfrm>
          <a:custGeom>
            <a:avLst/>
            <a:gdLst>
              <a:gd name="T0" fmla="*/ 0 w 1608"/>
              <a:gd name="T1" fmla="*/ 0 h 122"/>
              <a:gd name="T2" fmla="*/ 1819553054 w 1608"/>
              <a:gd name="T3" fmla="*/ 0 h 122"/>
              <a:gd name="T4" fmla="*/ 2147483647 w 1608"/>
              <a:gd name="T5" fmla="*/ 307459085 h 122"/>
              <a:gd name="T6" fmla="*/ 0 60000 65536"/>
              <a:gd name="T7" fmla="*/ 0 60000 65536"/>
              <a:gd name="T8" fmla="*/ 0 60000 65536"/>
              <a:gd name="T9" fmla="*/ 0 w 1608"/>
              <a:gd name="T10" fmla="*/ 0 h 122"/>
              <a:gd name="T11" fmla="*/ 1608 w 1608"/>
              <a:gd name="T12" fmla="*/ 122 h 1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08" h="122">
                <a:moveTo>
                  <a:pt x="0" y="0"/>
                </a:moveTo>
                <a:lnTo>
                  <a:pt x="722" y="0"/>
                </a:lnTo>
                <a:lnTo>
                  <a:pt x="1608" y="122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700">
              <a:latin typeface="Times New Roman" pitchFamily="18" charset="0"/>
            </a:endParaRPr>
          </a:p>
        </p:txBody>
      </p:sp>
      <p:sp>
        <p:nvSpPr>
          <p:cNvPr id="55318" name="Freeform 17"/>
          <p:cNvSpPr>
            <a:spLocks/>
          </p:cNvSpPr>
          <p:nvPr/>
        </p:nvSpPr>
        <p:spPr bwMode="auto">
          <a:xfrm>
            <a:off x="8053388" y="2767013"/>
            <a:ext cx="250825" cy="865187"/>
          </a:xfrm>
          <a:custGeom>
            <a:avLst/>
            <a:gdLst>
              <a:gd name="T0" fmla="*/ 0 w 278"/>
              <a:gd name="T1" fmla="*/ 2147483647 h 958"/>
              <a:gd name="T2" fmla="*/ 700603328 w 278"/>
              <a:gd name="T3" fmla="*/ 2147483647 h 958"/>
              <a:gd name="T4" fmla="*/ 700603328 w 278"/>
              <a:gd name="T5" fmla="*/ 0 h 958"/>
              <a:gd name="T6" fmla="*/ 292338096 w 278"/>
              <a:gd name="T7" fmla="*/ 0 h 958"/>
              <a:gd name="T8" fmla="*/ 0 60000 65536"/>
              <a:gd name="T9" fmla="*/ 0 60000 65536"/>
              <a:gd name="T10" fmla="*/ 0 60000 65536"/>
              <a:gd name="T11" fmla="*/ 0 60000 65536"/>
              <a:gd name="T12" fmla="*/ 0 w 278"/>
              <a:gd name="T13" fmla="*/ 0 h 958"/>
              <a:gd name="T14" fmla="*/ 278 w 278"/>
              <a:gd name="T15" fmla="*/ 958 h 9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8" h="958">
                <a:moveTo>
                  <a:pt x="0" y="958"/>
                </a:moveTo>
                <a:lnTo>
                  <a:pt x="278" y="958"/>
                </a:lnTo>
                <a:lnTo>
                  <a:pt x="278" y="0"/>
                </a:lnTo>
                <a:lnTo>
                  <a:pt x="116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700">
              <a:latin typeface="Times New Roman" pitchFamily="18" charset="0"/>
            </a:endParaRPr>
          </a:p>
        </p:txBody>
      </p:sp>
      <p:sp>
        <p:nvSpPr>
          <p:cNvPr id="55319" name="Line 18"/>
          <p:cNvSpPr>
            <a:spLocks noChangeShapeType="1"/>
          </p:cNvSpPr>
          <p:nvPr/>
        </p:nvSpPr>
        <p:spPr bwMode="auto">
          <a:xfrm>
            <a:off x="8304213" y="3197225"/>
            <a:ext cx="8255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0" name="Freeform 19"/>
          <p:cNvSpPr>
            <a:spLocks/>
          </p:cNvSpPr>
          <p:nvPr/>
        </p:nvSpPr>
        <p:spPr bwMode="auto">
          <a:xfrm>
            <a:off x="6754813" y="1738313"/>
            <a:ext cx="1349375" cy="612775"/>
          </a:xfrm>
          <a:custGeom>
            <a:avLst/>
            <a:gdLst>
              <a:gd name="T0" fmla="*/ 0 w 1496"/>
              <a:gd name="T1" fmla="*/ 463708782 h 680"/>
              <a:gd name="T2" fmla="*/ 0 w 1496"/>
              <a:gd name="T3" fmla="*/ 0 h 680"/>
              <a:gd name="T4" fmla="*/ 2147483647 w 1496"/>
              <a:gd name="T5" fmla="*/ 0 h 680"/>
              <a:gd name="T6" fmla="*/ 2147483647 w 1496"/>
              <a:gd name="T7" fmla="*/ 1713706428 h 680"/>
              <a:gd name="T8" fmla="*/ 0 60000 65536"/>
              <a:gd name="T9" fmla="*/ 0 60000 65536"/>
              <a:gd name="T10" fmla="*/ 0 60000 65536"/>
              <a:gd name="T11" fmla="*/ 0 60000 65536"/>
              <a:gd name="T12" fmla="*/ 0 w 1496"/>
              <a:gd name="T13" fmla="*/ 0 h 680"/>
              <a:gd name="T14" fmla="*/ 1496 w 1496"/>
              <a:gd name="T15" fmla="*/ 680 h 6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96" h="680">
                <a:moveTo>
                  <a:pt x="0" y="184"/>
                </a:moveTo>
                <a:lnTo>
                  <a:pt x="0" y="0"/>
                </a:lnTo>
                <a:lnTo>
                  <a:pt x="1496" y="0"/>
                </a:lnTo>
                <a:lnTo>
                  <a:pt x="1496" y="68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700">
              <a:latin typeface="Times New Roman" pitchFamily="18" charset="0"/>
            </a:endParaRPr>
          </a:p>
        </p:txBody>
      </p:sp>
      <p:sp>
        <p:nvSpPr>
          <p:cNvPr id="55321" name="Line 20"/>
          <p:cNvSpPr>
            <a:spLocks noChangeShapeType="1"/>
          </p:cNvSpPr>
          <p:nvPr/>
        </p:nvSpPr>
        <p:spPr bwMode="auto">
          <a:xfrm flipV="1">
            <a:off x="7432675" y="1654175"/>
            <a:ext cx="1588" cy="841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2" name="Freeform 21"/>
          <p:cNvSpPr>
            <a:spLocks/>
          </p:cNvSpPr>
          <p:nvPr/>
        </p:nvSpPr>
        <p:spPr bwMode="auto">
          <a:xfrm>
            <a:off x="4837113" y="1738313"/>
            <a:ext cx="1898650" cy="269875"/>
          </a:xfrm>
          <a:custGeom>
            <a:avLst/>
            <a:gdLst>
              <a:gd name="T0" fmla="*/ 0 w 2106"/>
              <a:gd name="T1" fmla="*/ 756046766 h 300"/>
              <a:gd name="T2" fmla="*/ 0 w 2106"/>
              <a:gd name="T3" fmla="*/ 0 h 300"/>
              <a:gd name="T4" fmla="*/ 2147483647 w 2106"/>
              <a:gd name="T5" fmla="*/ 0 h 300"/>
              <a:gd name="T6" fmla="*/ 2147483647 w 2106"/>
              <a:gd name="T7" fmla="*/ 463708760 h 300"/>
              <a:gd name="T8" fmla="*/ 0 60000 65536"/>
              <a:gd name="T9" fmla="*/ 0 60000 65536"/>
              <a:gd name="T10" fmla="*/ 0 60000 65536"/>
              <a:gd name="T11" fmla="*/ 0 60000 65536"/>
              <a:gd name="T12" fmla="*/ 0 w 2106"/>
              <a:gd name="T13" fmla="*/ 0 h 300"/>
              <a:gd name="T14" fmla="*/ 2106 w 2106"/>
              <a:gd name="T15" fmla="*/ 300 h 3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06" h="300">
                <a:moveTo>
                  <a:pt x="0" y="300"/>
                </a:moveTo>
                <a:lnTo>
                  <a:pt x="0" y="0"/>
                </a:lnTo>
                <a:lnTo>
                  <a:pt x="2106" y="0"/>
                </a:lnTo>
                <a:lnTo>
                  <a:pt x="2106" y="184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700">
              <a:latin typeface="Times New Roman" pitchFamily="18" charset="0"/>
            </a:endParaRPr>
          </a:p>
        </p:txBody>
      </p:sp>
      <p:sp>
        <p:nvSpPr>
          <p:cNvPr id="55323" name="Line 22"/>
          <p:cNvSpPr>
            <a:spLocks noChangeShapeType="1"/>
          </p:cNvSpPr>
          <p:nvPr/>
        </p:nvSpPr>
        <p:spPr bwMode="auto">
          <a:xfrm flipV="1">
            <a:off x="5783263" y="1654175"/>
            <a:ext cx="0" cy="841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4" name="Freeform 23"/>
          <p:cNvSpPr>
            <a:spLocks/>
          </p:cNvSpPr>
          <p:nvPr/>
        </p:nvSpPr>
        <p:spPr bwMode="auto">
          <a:xfrm>
            <a:off x="5603875" y="3725863"/>
            <a:ext cx="1987550" cy="539750"/>
          </a:xfrm>
          <a:custGeom>
            <a:avLst/>
            <a:gdLst>
              <a:gd name="T0" fmla="*/ 2147483647 w 2204"/>
              <a:gd name="T1" fmla="*/ 0 h 600"/>
              <a:gd name="T2" fmla="*/ 2147483647 w 2204"/>
              <a:gd name="T3" fmla="*/ 1512093532 h 600"/>
              <a:gd name="T4" fmla="*/ 0 w 2204"/>
              <a:gd name="T5" fmla="*/ 1512093532 h 600"/>
              <a:gd name="T6" fmla="*/ 0 w 2204"/>
              <a:gd name="T7" fmla="*/ 751006455 h 600"/>
              <a:gd name="T8" fmla="*/ 0 60000 65536"/>
              <a:gd name="T9" fmla="*/ 0 60000 65536"/>
              <a:gd name="T10" fmla="*/ 0 60000 65536"/>
              <a:gd name="T11" fmla="*/ 0 60000 65536"/>
              <a:gd name="T12" fmla="*/ 0 w 2204"/>
              <a:gd name="T13" fmla="*/ 0 h 600"/>
              <a:gd name="T14" fmla="*/ 2204 w 2204"/>
              <a:gd name="T15" fmla="*/ 600 h 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04" h="600">
                <a:moveTo>
                  <a:pt x="2204" y="0"/>
                </a:moveTo>
                <a:lnTo>
                  <a:pt x="2204" y="600"/>
                </a:lnTo>
                <a:lnTo>
                  <a:pt x="0" y="600"/>
                </a:lnTo>
                <a:lnTo>
                  <a:pt x="0" y="298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700">
              <a:latin typeface="Times New Roman" pitchFamily="18" charset="0"/>
            </a:endParaRPr>
          </a:p>
        </p:txBody>
      </p:sp>
      <p:sp>
        <p:nvSpPr>
          <p:cNvPr id="55325" name="Line 24"/>
          <p:cNvSpPr>
            <a:spLocks noChangeShapeType="1"/>
          </p:cNvSpPr>
          <p:nvPr/>
        </p:nvSpPr>
        <p:spPr bwMode="auto">
          <a:xfrm>
            <a:off x="6592888" y="4265613"/>
            <a:ext cx="0" cy="8413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6" name="Line 25"/>
          <p:cNvSpPr>
            <a:spLocks noChangeShapeType="1"/>
          </p:cNvSpPr>
          <p:nvPr/>
        </p:nvSpPr>
        <p:spPr bwMode="auto">
          <a:xfrm>
            <a:off x="8105775" y="2563813"/>
            <a:ext cx="1588" cy="1952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7" name="Line 26"/>
          <p:cNvSpPr>
            <a:spLocks noChangeShapeType="1"/>
          </p:cNvSpPr>
          <p:nvPr/>
        </p:nvSpPr>
        <p:spPr bwMode="auto">
          <a:xfrm>
            <a:off x="4602163" y="2130425"/>
            <a:ext cx="1903412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8" name="Line 27"/>
          <p:cNvSpPr>
            <a:spLocks noChangeShapeType="1"/>
          </p:cNvSpPr>
          <p:nvPr/>
        </p:nvSpPr>
        <p:spPr bwMode="auto">
          <a:xfrm>
            <a:off x="4462463" y="2727325"/>
            <a:ext cx="17621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9" name="Line 28"/>
          <p:cNvSpPr>
            <a:spLocks noChangeShapeType="1"/>
          </p:cNvSpPr>
          <p:nvPr/>
        </p:nvSpPr>
        <p:spPr bwMode="auto">
          <a:xfrm flipH="1">
            <a:off x="6502400" y="2543175"/>
            <a:ext cx="17764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30" name="Freeform 29"/>
          <p:cNvSpPr>
            <a:spLocks/>
          </p:cNvSpPr>
          <p:nvPr/>
        </p:nvSpPr>
        <p:spPr bwMode="auto">
          <a:xfrm>
            <a:off x="6880225" y="3365500"/>
            <a:ext cx="1398588" cy="411163"/>
          </a:xfrm>
          <a:custGeom>
            <a:avLst/>
            <a:gdLst>
              <a:gd name="T0" fmla="*/ 2147483647 w 1552"/>
              <a:gd name="T1" fmla="*/ 1149191339 h 456"/>
              <a:gd name="T2" fmla="*/ 2147483647 w 1552"/>
              <a:gd name="T3" fmla="*/ 1149191339 h 456"/>
              <a:gd name="T4" fmla="*/ 0 w 1552"/>
              <a:gd name="T5" fmla="*/ 0 h 456"/>
              <a:gd name="T6" fmla="*/ 0 60000 65536"/>
              <a:gd name="T7" fmla="*/ 0 60000 65536"/>
              <a:gd name="T8" fmla="*/ 0 60000 65536"/>
              <a:gd name="T9" fmla="*/ 0 w 1552"/>
              <a:gd name="T10" fmla="*/ 0 h 456"/>
              <a:gd name="T11" fmla="*/ 1552 w 1552"/>
              <a:gd name="T12" fmla="*/ 456 h 4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52" h="456">
                <a:moveTo>
                  <a:pt x="1552" y="456"/>
                </a:moveTo>
                <a:lnTo>
                  <a:pt x="1312" y="456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700">
              <a:latin typeface="Times New Roman" pitchFamily="18" charset="0"/>
            </a:endParaRPr>
          </a:p>
        </p:txBody>
      </p:sp>
      <p:sp>
        <p:nvSpPr>
          <p:cNvPr id="55331" name="Freeform 30"/>
          <p:cNvSpPr>
            <a:spLocks/>
          </p:cNvSpPr>
          <p:nvPr/>
        </p:nvSpPr>
        <p:spPr bwMode="auto">
          <a:xfrm>
            <a:off x="4419600" y="3228975"/>
            <a:ext cx="1457325" cy="111125"/>
          </a:xfrm>
          <a:custGeom>
            <a:avLst/>
            <a:gdLst>
              <a:gd name="T0" fmla="*/ 0 w 1616"/>
              <a:gd name="T1" fmla="*/ 0 h 122"/>
              <a:gd name="T2" fmla="*/ 1819553056 w 1616"/>
              <a:gd name="T3" fmla="*/ 0 h 122"/>
              <a:gd name="T4" fmla="*/ 2147483647 w 1616"/>
              <a:gd name="T5" fmla="*/ 307459085 h 122"/>
              <a:gd name="T6" fmla="*/ 0 60000 65536"/>
              <a:gd name="T7" fmla="*/ 0 60000 65536"/>
              <a:gd name="T8" fmla="*/ 0 60000 65536"/>
              <a:gd name="T9" fmla="*/ 0 w 1616"/>
              <a:gd name="T10" fmla="*/ 0 h 122"/>
              <a:gd name="T11" fmla="*/ 1616 w 1616"/>
              <a:gd name="T12" fmla="*/ 122 h 1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16" h="122">
                <a:moveTo>
                  <a:pt x="0" y="0"/>
                </a:moveTo>
                <a:lnTo>
                  <a:pt x="722" y="0"/>
                </a:lnTo>
                <a:lnTo>
                  <a:pt x="1616" y="122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700">
              <a:latin typeface="Times New Roman" pitchFamily="18" charset="0"/>
            </a:endParaRPr>
          </a:p>
        </p:txBody>
      </p:sp>
      <p:sp>
        <p:nvSpPr>
          <p:cNvPr id="55332" name="Freeform 31"/>
          <p:cNvSpPr>
            <a:spLocks/>
          </p:cNvSpPr>
          <p:nvPr/>
        </p:nvSpPr>
        <p:spPr bwMode="auto">
          <a:xfrm>
            <a:off x="8050213" y="2763838"/>
            <a:ext cx="249237" cy="863600"/>
          </a:xfrm>
          <a:custGeom>
            <a:avLst/>
            <a:gdLst>
              <a:gd name="T0" fmla="*/ 0 w 276"/>
              <a:gd name="T1" fmla="*/ 2147483647 h 958"/>
              <a:gd name="T2" fmla="*/ 695563016 w 276"/>
              <a:gd name="T3" fmla="*/ 2147483647 h 958"/>
              <a:gd name="T4" fmla="*/ 695563016 w 276"/>
              <a:gd name="T5" fmla="*/ 0 h 958"/>
              <a:gd name="T6" fmla="*/ 292338095 w 276"/>
              <a:gd name="T7" fmla="*/ 0 h 958"/>
              <a:gd name="T8" fmla="*/ 0 60000 65536"/>
              <a:gd name="T9" fmla="*/ 0 60000 65536"/>
              <a:gd name="T10" fmla="*/ 0 60000 65536"/>
              <a:gd name="T11" fmla="*/ 0 60000 65536"/>
              <a:gd name="T12" fmla="*/ 0 w 276"/>
              <a:gd name="T13" fmla="*/ 0 h 958"/>
              <a:gd name="T14" fmla="*/ 276 w 276"/>
              <a:gd name="T15" fmla="*/ 958 h 9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6" h="958">
                <a:moveTo>
                  <a:pt x="0" y="958"/>
                </a:moveTo>
                <a:lnTo>
                  <a:pt x="276" y="958"/>
                </a:lnTo>
                <a:lnTo>
                  <a:pt x="276" y="0"/>
                </a:lnTo>
                <a:lnTo>
                  <a:pt x="116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700">
              <a:latin typeface="Times New Roman" pitchFamily="18" charset="0"/>
            </a:endParaRPr>
          </a:p>
        </p:txBody>
      </p:sp>
      <p:sp>
        <p:nvSpPr>
          <p:cNvPr id="55333" name="Line 32"/>
          <p:cNvSpPr>
            <a:spLocks noChangeShapeType="1"/>
          </p:cNvSpPr>
          <p:nvPr/>
        </p:nvSpPr>
        <p:spPr bwMode="auto">
          <a:xfrm>
            <a:off x="8299450" y="3194050"/>
            <a:ext cx="82550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34" name="Freeform 33"/>
          <p:cNvSpPr>
            <a:spLocks/>
          </p:cNvSpPr>
          <p:nvPr/>
        </p:nvSpPr>
        <p:spPr bwMode="auto">
          <a:xfrm>
            <a:off x="6750050" y="1733550"/>
            <a:ext cx="1350963" cy="617538"/>
          </a:xfrm>
          <a:custGeom>
            <a:avLst/>
            <a:gdLst>
              <a:gd name="T0" fmla="*/ 0 w 1498"/>
              <a:gd name="T1" fmla="*/ 463708783 h 684"/>
              <a:gd name="T2" fmla="*/ 0 w 1498"/>
              <a:gd name="T3" fmla="*/ 0 h 684"/>
              <a:gd name="T4" fmla="*/ 2147483647 w 1498"/>
              <a:gd name="T5" fmla="*/ 0 h 684"/>
              <a:gd name="T6" fmla="*/ 2147483647 w 1498"/>
              <a:gd name="T7" fmla="*/ 1723787053 h 684"/>
              <a:gd name="T8" fmla="*/ 0 60000 65536"/>
              <a:gd name="T9" fmla="*/ 0 60000 65536"/>
              <a:gd name="T10" fmla="*/ 0 60000 65536"/>
              <a:gd name="T11" fmla="*/ 0 60000 65536"/>
              <a:gd name="T12" fmla="*/ 0 w 1498"/>
              <a:gd name="T13" fmla="*/ 0 h 684"/>
              <a:gd name="T14" fmla="*/ 1498 w 1498"/>
              <a:gd name="T15" fmla="*/ 684 h 6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98" h="684">
                <a:moveTo>
                  <a:pt x="0" y="184"/>
                </a:moveTo>
                <a:lnTo>
                  <a:pt x="0" y="0"/>
                </a:lnTo>
                <a:lnTo>
                  <a:pt x="1498" y="0"/>
                </a:lnTo>
                <a:lnTo>
                  <a:pt x="1498" y="684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700">
              <a:latin typeface="Times New Roman" pitchFamily="18" charset="0"/>
            </a:endParaRPr>
          </a:p>
        </p:txBody>
      </p:sp>
      <p:sp>
        <p:nvSpPr>
          <p:cNvPr id="55335" name="Line 34"/>
          <p:cNvSpPr>
            <a:spLocks noChangeShapeType="1"/>
          </p:cNvSpPr>
          <p:nvPr/>
        </p:nvSpPr>
        <p:spPr bwMode="auto">
          <a:xfrm flipV="1">
            <a:off x="7429500" y="1651000"/>
            <a:ext cx="1588" cy="825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36" name="Freeform 35"/>
          <p:cNvSpPr>
            <a:spLocks/>
          </p:cNvSpPr>
          <p:nvPr/>
        </p:nvSpPr>
        <p:spPr bwMode="auto">
          <a:xfrm>
            <a:off x="4832350" y="1733550"/>
            <a:ext cx="1897063" cy="271463"/>
          </a:xfrm>
          <a:custGeom>
            <a:avLst/>
            <a:gdLst>
              <a:gd name="T0" fmla="*/ 0 w 2104"/>
              <a:gd name="T1" fmla="*/ 756046766 h 300"/>
              <a:gd name="T2" fmla="*/ 0 w 2104"/>
              <a:gd name="T3" fmla="*/ 0 h 300"/>
              <a:gd name="T4" fmla="*/ 2147483647 w 2104"/>
              <a:gd name="T5" fmla="*/ 0 h 300"/>
              <a:gd name="T6" fmla="*/ 2147483647 w 2104"/>
              <a:gd name="T7" fmla="*/ 463708760 h 300"/>
              <a:gd name="T8" fmla="*/ 0 60000 65536"/>
              <a:gd name="T9" fmla="*/ 0 60000 65536"/>
              <a:gd name="T10" fmla="*/ 0 60000 65536"/>
              <a:gd name="T11" fmla="*/ 0 60000 65536"/>
              <a:gd name="T12" fmla="*/ 0 w 2104"/>
              <a:gd name="T13" fmla="*/ 0 h 300"/>
              <a:gd name="T14" fmla="*/ 2104 w 2104"/>
              <a:gd name="T15" fmla="*/ 300 h 3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04" h="300">
                <a:moveTo>
                  <a:pt x="0" y="300"/>
                </a:moveTo>
                <a:lnTo>
                  <a:pt x="0" y="0"/>
                </a:lnTo>
                <a:lnTo>
                  <a:pt x="2104" y="0"/>
                </a:lnTo>
                <a:lnTo>
                  <a:pt x="2104" y="184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700">
              <a:latin typeface="Times New Roman" pitchFamily="18" charset="0"/>
            </a:endParaRPr>
          </a:p>
        </p:txBody>
      </p:sp>
      <p:sp>
        <p:nvSpPr>
          <p:cNvPr id="55337" name="Line 36"/>
          <p:cNvSpPr>
            <a:spLocks noChangeShapeType="1"/>
          </p:cNvSpPr>
          <p:nvPr/>
        </p:nvSpPr>
        <p:spPr bwMode="auto">
          <a:xfrm flipV="1">
            <a:off x="5780088" y="1651000"/>
            <a:ext cx="0" cy="825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38" name="Freeform 37"/>
          <p:cNvSpPr>
            <a:spLocks/>
          </p:cNvSpPr>
          <p:nvPr/>
        </p:nvSpPr>
        <p:spPr bwMode="auto">
          <a:xfrm>
            <a:off x="5600700" y="3719513"/>
            <a:ext cx="1987550" cy="542925"/>
          </a:xfrm>
          <a:custGeom>
            <a:avLst/>
            <a:gdLst>
              <a:gd name="T0" fmla="*/ 2147483647 w 2204"/>
              <a:gd name="T1" fmla="*/ 0 h 602"/>
              <a:gd name="T2" fmla="*/ 2147483647 w 2204"/>
              <a:gd name="T3" fmla="*/ 1517133844 h 602"/>
              <a:gd name="T4" fmla="*/ 0 w 2204"/>
              <a:gd name="T5" fmla="*/ 1517133844 h 602"/>
              <a:gd name="T6" fmla="*/ 0 w 2204"/>
              <a:gd name="T7" fmla="*/ 756046767 h 602"/>
              <a:gd name="T8" fmla="*/ 0 60000 65536"/>
              <a:gd name="T9" fmla="*/ 0 60000 65536"/>
              <a:gd name="T10" fmla="*/ 0 60000 65536"/>
              <a:gd name="T11" fmla="*/ 0 60000 65536"/>
              <a:gd name="T12" fmla="*/ 0 w 2204"/>
              <a:gd name="T13" fmla="*/ 0 h 602"/>
              <a:gd name="T14" fmla="*/ 2204 w 2204"/>
              <a:gd name="T15" fmla="*/ 602 h 6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04" h="602">
                <a:moveTo>
                  <a:pt x="2204" y="0"/>
                </a:moveTo>
                <a:lnTo>
                  <a:pt x="2204" y="602"/>
                </a:lnTo>
                <a:lnTo>
                  <a:pt x="0" y="602"/>
                </a:lnTo>
                <a:lnTo>
                  <a:pt x="0" y="30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700">
              <a:latin typeface="Times New Roman" pitchFamily="18" charset="0"/>
            </a:endParaRPr>
          </a:p>
        </p:txBody>
      </p:sp>
      <p:sp>
        <p:nvSpPr>
          <p:cNvPr id="55339" name="Line 38"/>
          <p:cNvSpPr>
            <a:spLocks noChangeShapeType="1"/>
          </p:cNvSpPr>
          <p:nvPr/>
        </p:nvSpPr>
        <p:spPr bwMode="auto">
          <a:xfrm>
            <a:off x="6589713" y="4262438"/>
            <a:ext cx="0" cy="825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40" name="Rectangle 39"/>
          <p:cNvSpPr>
            <a:spLocks noChangeArrowheads="1"/>
          </p:cNvSpPr>
          <p:nvPr/>
        </p:nvSpPr>
        <p:spPr bwMode="auto">
          <a:xfrm>
            <a:off x="6107113" y="1119188"/>
            <a:ext cx="306387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Rostral</a:t>
            </a:r>
            <a:endParaRPr lang="en-US" sz="700" b="1"/>
          </a:p>
        </p:txBody>
      </p:sp>
      <p:sp>
        <p:nvSpPr>
          <p:cNvPr id="55341" name="Rectangle 40"/>
          <p:cNvSpPr>
            <a:spLocks noChangeArrowheads="1"/>
          </p:cNvSpPr>
          <p:nvPr/>
        </p:nvSpPr>
        <p:spPr bwMode="auto">
          <a:xfrm>
            <a:off x="6699250" y="1119188"/>
            <a:ext cx="29527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Caudal</a:t>
            </a:r>
            <a:endParaRPr lang="en-US" sz="700" b="1"/>
          </a:p>
        </p:txBody>
      </p:sp>
      <p:sp>
        <p:nvSpPr>
          <p:cNvPr id="55342" name="Text Box 41"/>
          <p:cNvSpPr txBox="1">
            <a:spLocks noChangeArrowheads="1"/>
          </p:cNvSpPr>
          <p:nvPr/>
        </p:nvSpPr>
        <p:spPr bwMode="auto">
          <a:xfrm>
            <a:off x="4113213" y="2667000"/>
            <a:ext cx="3984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700" b="1"/>
              <a:t>Central</a:t>
            </a:r>
          </a:p>
          <a:p>
            <a:r>
              <a:rPr lang="en-US" sz="700" b="1"/>
              <a:t>sulcus</a:t>
            </a:r>
          </a:p>
        </p:txBody>
      </p:sp>
      <p:sp>
        <p:nvSpPr>
          <p:cNvPr id="55343" name="Text Box 42"/>
          <p:cNvSpPr txBox="1">
            <a:spLocks noChangeArrowheads="1"/>
          </p:cNvSpPr>
          <p:nvPr/>
        </p:nvSpPr>
        <p:spPr bwMode="auto">
          <a:xfrm>
            <a:off x="4113213" y="2071688"/>
            <a:ext cx="5270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700" b="1"/>
              <a:t>Precentral</a:t>
            </a:r>
          </a:p>
          <a:p>
            <a:r>
              <a:rPr lang="en-US" sz="700" b="1"/>
              <a:t>gyrus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14-</a:t>
            </a:r>
            <a:fld id="{79542607-1EB9-42D5-8D41-1533A5626255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-14288" y="76200"/>
            <a:ext cx="9144001" cy="762000"/>
          </a:xfrm>
        </p:spPr>
        <p:txBody>
          <a:bodyPr>
            <a:spAutoFit/>
          </a:bodyPr>
          <a:lstStyle/>
          <a:p>
            <a:pPr eaLnBrk="1" hangingPunct="1"/>
            <a:r>
              <a:rPr lang="en-US" smtClean="0"/>
              <a:t>Cerebral White Matter</a:t>
            </a:r>
          </a:p>
        </p:txBody>
      </p:sp>
      <p:pic>
        <p:nvPicPr>
          <p:cNvPr id="57352" name="Picture 2" descr="sal25693_14_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2275" y="1163638"/>
            <a:ext cx="3094038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24"/>
          <p:cNvSpPr txBox="1">
            <a:spLocks noChangeArrowheads="1"/>
          </p:cNvSpPr>
          <p:nvPr/>
        </p:nvSpPr>
        <p:spPr bwMode="auto">
          <a:xfrm>
            <a:off x="1843088" y="835025"/>
            <a:ext cx="54324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>
                <a:latin typeface="+mj-lt"/>
                <a:cs typeface="Arial" pitchFamily="34" charset="2"/>
              </a:rPr>
              <a:t>Copyright © The McGraw-Hill Companies, Inc. Permission required for reproduction or display.</a:t>
            </a:r>
          </a:p>
        </p:txBody>
      </p:sp>
      <p:sp>
        <p:nvSpPr>
          <p:cNvPr id="57354" name="Line 5"/>
          <p:cNvSpPr>
            <a:spLocks noChangeShapeType="1"/>
          </p:cNvSpPr>
          <p:nvPr/>
        </p:nvSpPr>
        <p:spPr bwMode="auto">
          <a:xfrm flipH="1">
            <a:off x="5819775" y="1917700"/>
            <a:ext cx="546100" cy="1588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55" name="Line 6"/>
          <p:cNvSpPr>
            <a:spLocks noChangeShapeType="1"/>
          </p:cNvSpPr>
          <p:nvPr/>
        </p:nvSpPr>
        <p:spPr bwMode="auto">
          <a:xfrm flipH="1">
            <a:off x="4449763" y="1335088"/>
            <a:ext cx="1873250" cy="1587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56" name="Line 7"/>
          <p:cNvSpPr>
            <a:spLocks noChangeShapeType="1"/>
          </p:cNvSpPr>
          <p:nvPr/>
        </p:nvSpPr>
        <p:spPr bwMode="auto">
          <a:xfrm flipH="1">
            <a:off x="5911850" y="2814638"/>
            <a:ext cx="454025" cy="1587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57" name="Freeform 8"/>
          <p:cNvSpPr>
            <a:spLocks/>
          </p:cNvSpPr>
          <p:nvPr/>
        </p:nvSpPr>
        <p:spPr bwMode="auto">
          <a:xfrm>
            <a:off x="4724400" y="4311650"/>
            <a:ext cx="1641475" cy="1588"/>
          </a:xfrm>
          <a:custGeom>
            <a:avLst/>
            <a:gdLst>
              <a:gd name="T0" fmla="*/ 0 w 1176"/>
              <a:gd name="T1" fmla="*/ 0 h 1587"/>
              <a:gd name="T2" fmla="*/ 15120937 w 1176"/>
              <a:gd name="T3" fmla="*/ 0 h 1587"/>
              <a:gd name="T4" fmla="*/ 2147483647 w 1176"/>
              <a:gd name="T5" fmla="*/ 0 h 1587"/>
              <a:gd name="T6" fmla="*/ 0 60000 65536"/>
              <a:gd name="T7" fmla="*/ 0 60000 65536"/>
              <a:gd name="T8" fmla="*/ 0 60000 65536"/>
              <a:gd name="T9" fmla="*/ 0 w 1176"/>
              <a:gd name="T10" fmla="*/ 0 h 1587"/>
              <a:gd name="T11" fmla="*/ 1176 w 1176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76" h="1587">
                <a:moveTo>
                  <a:pt x="0" y="0"/>
                </a:moveTo>
                <a:lnTo>
                  <a:pt x="6" y="0"/>
                </a:lnTo>
                <a:lnTo>
                  <a:pt x="1176" y="0"/>
                </a:lnTo>
              </a:path>
            </a:pathLst>
          </a:cu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900">
              <a:latin typeface="Times New Roman" pitchFamily="18" charset="0"/>
            </a:endParaRPr>
          </a:p>
        </p:txBody>
      </p:sp>
      <p:sp>
        <p:nvSpPr>
          <p:cNvPr id="57358" name="Line 9"/>
          <p:cNvSpPr>
            <a:spLocks noChangeShapeType="1"/>
          </p:cNvSpPr>
          <p:nvPr/>
        </p:nvSpPr>
        <p:spPr bwMode="auto">
          <a:xfrm>
            <a:off x="4476750" y="4783138"/>
            <a:ext cx="1889125" cy="1587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59" name="Line 10"/>
          <p:cNvSpPr>
            <a:spLocks noChangeShapeType="1"/>
          </p:cNvSpPr>
          <p:nvPr/>
        </p:nvSpPr>
        <p:spPr bwMode="auto">
          <a:xfrm>
            <a:off x="4594225" y="4916488"/>
            <a:ext cx="1771650" cy="141287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60" name="Freeform 11"/>
          <p:cNvSpPr>
            <a:spLocks/>
          </p:cNvSpPr>
          <p:nvPr/>
        </p:nvSpPr>
        <p:spPr bwMode="auto">
          <a:xfrm>
            <a:off x="4494213" y="5349875"/>
            <a:ext cx="1871662" cy="220663"/>
          </a:xfrm>
          <a:custGeom>
            <a:avLst/>
            <a:gdLst>
              <a:gd name="T0" fmla="*/ 0 w 1341"/>
              <a:gd name="T1" fmla="*/ 0 h 158"/>
              <a:gd name="T2" fmla="*/ 2147483647 w 1341"/>
              <a:gd name="T3" fmla="*/ 398184633 h 158"/>
              <a:gd name="T4" fmla="*/ 2147483647 w 1341"/>
              <a:gd name="T5" fmla="*/ 398184633 h 158"/>
              <a:gd name="T6" fmla="*/ 0 60000 65536"/>
              <a:gd name="T7" fmla="*/ 0 60000 65536"/>
              <a:gd name="T8" fmla="*/ 0 60000 65536"/>
              <a:gd name="T9" fmla="*/ 0 w 1341"/>
              <a:gd name="T10" fmla="*/ 0 h 158"/>
              <a:gd name="T11" fmla="*/ 1341 w 1341"/>
              <a:gd name="T12" fmla="*/ 158 h 1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1" h="158">
                <a:moveTo>
                  <a:pt x="0" y="0"/>
                </a:moveTo>
                <a:lnTo>
                  <a:pt x="1086" y="158"/>
                </a:lnTo>
                <a:lnTo>
                  <a:pt x="1341" y="158"/>
                </a:lnTo>
              </a:path>
            </a:pathLst>
          </a:cu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900">
              <a:latin typeface="Times New Roman" pitchFamily="18" charset="0"/>
            </a:endParaRPr>
          </a:p>
        </p:txBody>
      </p:sp>
      <p:sp>
        <p:nvSpPr>
          <p:cNvPr id="57361" name="Line 12"/>
          <p:cNvSpPr>
            <a:spLocks noChangeShapeType="1"/>
          </p:cNvSpPr>
          <p:nvPr/>
        </p:nvSpPr>
        <p:spPr bwMode="auto">
          <a:xfrm flipV="1">
            <a:off x="4500563" y="5789613"/>
            <a:ext cx="1865312" cy="61912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62" name="Line 13"/>
          <p:cNvSpPr>
            <a:spLocks noChangeShapeType="1"/>
          </p:cNvSpPr>
          <p:nvPr/>
        </p:nvSpPr>
        <p:spPr bwMode="auto">
          <a:xfrm>
            <a:off x="4632325" y="5989638"/>
            <a:ext cx="1733550" cy="1587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63" name="Freeform 14"/>
          <p:cNvSpPr>
            <a:spLocks/>
          </p:cNvSpPr>
          <p:nvPr/>
        </p:nvSpPr>
        <p:spPr bwMode="auto">
          <a:xfrm>
            <a:off x="4652963" y="4603750"/>
            <a:ext cx="1712912" cy="1588"/>
          </a:xfrm>
          <a:custGeom>
            <a:avLst/>
            <a:gdLst>
              <a:gd name="T0" fmla="*/ 5040311 w 1227"/>
              <a:gd name="T1" fmla="*/ 0 h 1588"/>
              <a:gd name="T2" fmla="*/ 0 w 1227"/>
              <a:gd name="T3" fmla="*/ 0 h 1588"/>
              <a:gd name="T4" fmla="*/ 2147483647 w 1227"/>
              <a:gd name="T5" fmla="*/ 0 h 1588"/>
              <a:gd name="T6" fmla="*/ 0 60000 65536"/>
              <a:gd name="T7" fmla="*/ 0 60000 65536"/>
              <a:gd name="T8" fmla="*/ 0 60000 65536"/>
              <a:gd name="T9" fmla="*/ 0 w 1227"/>
              <a:gd name="T10" fmla="*/ 0 h 1588"/>
              <a:gd name="T11" fmla="*/ 1227 w 1227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27" h="1588">
                <a:moveTo>
                  <a:pt x="2" y="0"/>
                </a:moveTo>
                <a:lnTo>
                  <a:pt x="0" y="0"/>
                </a:lnTo>
                <a:lnTo>
                  <a:pt x="1227" y="0"/>
                </a:lnTo>
              </a:path>
            </a:pathLst>
          </a:cu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900">
              <a:latin typeface="Times New Roman" pitchFamily="18" charset="0"/>
            </a:endParaRPr>
          </a:p>
        </p:txBody>
      </p:sp>
      <p:sp>
        <p:nvSpPr>
          <p:cNvPr id="57364" name="Line 15"/>
          <p:cNvSpPr>
            <a:spLocks noChangeShapeType="1"/>
          </p:cNvSpPr>
          <p:nvPr/>
        </p:nvSpPr>
        <p:spPr bwMode="auto">
          <a:xfrm>
            <a:off x="2643188" y="1222375"/>
            <a:ext cx="114300" cy="1588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65" name="Line 16"/>
          <p:cNvSpPr>
            <a:spLocks noChangeShapeType="1"/>
          </p:cNvSpPr>
          <p:nvPr/>
        </p:nvSpPr>
        <p:spPr bwMode="auto">
          <a:xfrm>
            <a:off x="2219325" y="1647825"/>
            <a:ext cx="1028700" cy="1588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66" name="Freeform 17"/>
          <p:cNvSpPr>
            <a:spLocks/>
          </p:cNvSpPr>
          <p:nvPr/>
        </p:nvSpPr>
        <p:spPr bwMode="auto">
          <a:xfrm>
            <a:off x="2757488" y="1222375"/>
            <a:ext cx="1200150" cy="600075"/>
          </a:xfrm>
          <a:custGeom>
            <a:avLst/>
            <a:gdLst>
              <a:gd name="T0" fmla="*/ 2147483647 w 860"/>
              <a:gd name="T1" fmla="*/ 340222140 h 429"/>
              <a:gd name="T2" fmla="*/ 0 w 860"/>
              <a:gd name="T3" fmla="*/ 0 h 429"/>
              <a:gd name="T4" fmla="*/ 2086689576 w 860"/>
              <a:gd name="T5" fmla="*/ 1081148708 h 429"/>
              <a:gd name="T6" fmla="*/ 0 60000 65536"/>
              <a:gd name="T7" fmla="*/ 0 60000 65536"/>
              <a:gd name="T8" fmla="*/ 0 60000 65536"/>
              <a:gd name="T9" fmla="*/ 0 w 860"/>
              <a:gd name="T10" fmla="*/ 0 h 429"/>
              <a:gd name="T11" fmla="*/ 860 w 860"/>
              <a:gd name="T12" fmla="*/ 429 h 4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0" h="429">
                <a:moveTo>
                  <a:pt x="860" y="135"/>
                </a:moveTo>
                <a:lnTo>
                  <a:pt x="0" y="0"/>
                </a:lnTo>
                <a:lnTo>
                  <a:pt x="828" y="429"/>
                </a:lnTo>
              </a:path>
            </a:pathLst>
          </a:cu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900">
              <a:latin typeface="Times New Roman" pitchFamily="18" charset="0"/>
            </a:endParaRPr>
          </a:p>
        </p:txBody>
      </p:sp>
      <p:sp>
        <p:nvSpPr>
          <p:cNvPr id="57367" name="Line 18"/>
          <p:cNvSpPr>
            <a:spLocks noChangeShapeType="1"/>
          </p:cNvSpPr>
          <p:nvPr/>
        </p:nvSpPr>
        <p:spPr bwMode="auto">
          <a:xfrm>
            <a:off x="2365375" y="2767013"/>
            <a:ext cx="1739900" cy="1587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68" name="Line 19"/>
          <p:cNvSpPr>
            <a:spLocks noChangeShapeType="1"/>
          </p:cNvSpPr>
          <p:nvPr/>
        </p:nvSpPr>
        <p:spPr bwMode="auto">
          <a:xfrm>
            <a:off x="2487613" y="1954213"/>
            <a:ext cx="1444625" cy="1587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69" name="Freeform 20"/>
          <p:cNvSpPr>
            <a:spLocks/>
          </p:cNvSpPr>
          <p:nvPr/>
        </p:nvSpPr>
        <p:spPr bwMode="auto">
          <a:xfrm>
            <a:off x="2671763" y="3417888"/>
            <a:ext cx="1816100" cy="184150"/>
          </a:xfrm>
          <a:custGeom>
            <a:avLst/>
            <a:gdLst>
              <a:gd name="T0" fmla="*/ 0 w 1301"/>
              <a:gd name="T1" fmla="*/ 0 h 133"/>
              <a:gd name="T2" fmla="*/ 2147483647 w 1301"/>
              <a:gd name="T3" fmla="*/ 0 h 133"/>
              <a:gd name="T4" fmla="*/ 2147483647 w 1301"/>
              <a:gd name="T5" fmla="*/ 335182314 h 133"/>
              <a:gd name="T6" fmla="*/ 0 60000 65536"/>
              <a:gd name="T7" fmla="*/ 0 60000 65536"/>
              <a:gd name="T8" fmla="*/ 0 60000 65536"/>
              <a:gd name="T9" fmla="*/ 0 w 1301"/>
              <a:gd name="T10" fmla="*/ 0 h 133"/>
              <a:gd name="T11" fmla="*/ 1301 w 1301"/>
              <a:gd name="T12" fmla="*/ 133 h 1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01" h="133">
                <a:moveTo>
                  <a:pt x="0" y="0"/>
                </a:moveTo>
                <a:lnTo>
                  <a:pt x="1227" y="0"/>
                </a:lnTo>
                <a:lnTo>
                  <a:pt x="1301" y="133"/>
                </a:lnTo>
              </a:path>
            </a:pathLst>
          </a:cu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900">
              <a:latin typeface="Times New Roman" pitchFamily="18" charset="0"/>
            </a:endParaRPr>
          </a:p>
        </p:txBody>
      </p:sp>
      <p:sp>
        <p:nvSpPr>
          <p:cNvPr id="57370" name="Freeform 21"/>
          <p:cNvSpPr>
            <a:spLocks/>
          </p:cNvSpPr>
          <p:nvPr/>
        </p:nvSpPr>
        <p:spPr bwMode="auto">
          <a:xfrm>
            <a:off x="2511425" y="3711575"/>
            <a:ext cx="1841500" cy="557213"/>
          </a:xfrm>
          <a:custGeom>
            <a:avLst/>
            <a:gdLst>
              <a:gd name="T0" fmla="*/ 0 w 1320"/>
              <a:gd name="T1" fmla="*/ 0 h 399"/>
              <a:gd name="T2" fmla="*/ 2147483647 w 1320"/>
              <a:gd name="T3" fmla="*/ 0 h 399"/>
              <a:gd name="T4" fmla="*/ 2147483647 w 1320"/>
              <a:gd name="T5" fmla="*/ 1005540845 h 399"/>
              <a:gd name="T6" fmla="*/ 0 60000 65536"/>
              <a:gd name="T7" fmla="*/ 0 60000 65536"/>
              <a:gd name="T8" fmla="*/ 0 60000 65536"/>
              <a:gd name="T9" fmla="*/ 0 w 1320"/>
              <a:gd name="T10" fmla="*/ 0 h 399"/>
              <a:gd name="T11" fmla="*/ 1320 w 1320"/>
              <a:gd name="T12" fmla="*/ 399 h 3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20" h="399">
                <a:moveTo>
                  <a:pt x="0" y="0"/>
                </a:moveTo>
                <a:lnTo>
                  <a:pt x="1071" y="0"/>
                </a:lnTo>
                <a:lnTo>
                  <a:pt x="1320" y="399"/>
                </a:lnTo>
              </a:path>
            </a:pathLst>
          </a:cu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900">
              <a:latin typeface="Times New Roman" pitchFamily="18" charset="0"/>
            </a:endParaRPr>
          </a:p>
        </p:txBody>
      </p:sp>
      <p:sp>
        <p:nvSpPr>
          <p:cNvPr id="57371" name="Freeform 22"/>
          <p:cNvSpPr>
            <a:spLocks/>
          </p:cNvSpPr>
          <p:nvPr/>
        </p:nvSpPr>
        <p:spPr bwMode="auto">
          <a:xfrm>
            <a:off x="2601913" y="4989513"/>
            <a:ext cx="1558925" cy="150812"/>
          </a:xfrm>
          <a:custGeom>
            <a:avLst/>
            <a:gdLst>
              <a:gd name="T0" fmla="*/ 0 w 1117"/>
              <a:gd name="T1" fmla="*/ 272176897 h 108"/>
              <a:gd name="T2" fmla="*/ 473789233 w 1117"/>
              <a:gd name="T3" fmla="*/ 272176897 h 108"/>
              <a:gd name="T4" fmla="*/ 2147483647 w 1117"/>
              <a:gd name="T5" fmla="*/ 0 h 108"/>
              <a:gd name="T6" fmla="*/ 0 60000 65536"/>
              <a:gd name="T7" fmla="*/ 0 60000 65536"/>
              <a:gd name="T8" fmla="*/ 0 60000 65536"/>
              <a:gd name="T9" fmla="*/ 0 w 1117"/>
              <a:gd name="T10" fmla="*/ 0 h 108"/>
              <a:gd name="T11" fmla="*/ 1117 w 1117"/>
              <a:gd name="T12" fmla="*/ 108 h 1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17" h="108">
                <a:moveTo>
                  <a:pt x="0" y="108"/>
                </a:moveTo>
                <a:lnTo>
                  <a:pt x="188" y="108"/>
                </a:lnTo>
                <a:lnTo>
                  <a:pt x="1117" y="0"/>
                </a:lnTo>
              </a:path>
            </a:pathLst>
          </a:cu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900">
              <a:latin typeface="Times New Roman" pitchFamily="18" charset="0"/>
            </a:endParaRPr>
          </a:p>
        </p:txBody>
      </p:sp>
      <p:sp>
        <p:nvSpPr>
          <p:cNvPr id="57372" name="Freeform 23"/>
          <p:cNvSpPr>
            <a:spLocks/>
          </p:cNvSpPr>
          <p:nvPr/>
        </p:nvSpPr>
        <p:spPr bwMode="auto">
          <a:xfrm>
            <a:off x="4676775" y="3824288"/>
            <a:ext cx="1420813" cy="350837"/>
          </a:xfrm>
          <a:custGeom>
            <a:avLst/>
            <a:gdLst>
              <a:gd name="T0" fmla="*/ 2147483647 w 1018"/>
              <a:gd name="T1" fmla="*/ 0 h 251"/>
              <a:gd name="T2" fmla="*/ 410786263 w 1018"/>
              <a:gd name="T3" fmla="*/ 0 h 251"/>
              <a:gd name="T4" fmla="*/ 0 w 1018"/>
              <a:gd name="T5" fmla="*/ 632560851 h 251"/>
              <a:gd name="T6" fmla="*/ 0 60000 65536"/>
              <a:gd name="T7" fmla="*/ 0 60000 65536"/>
              <a:gd name="T8" fmla="*/ 0 60000 65536"/>
              <a:gd name="T9" fmla="*/ 0 w 1018"/>
              <a:gd name="T10" fmla="*/ 0 h 251"/>
              <a:gd name="T11" fmla="*/ 1018 w 1018"/>
              <a:gd name="T12" fmla="*/ 251 h 2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18" h="251">
                <a:moveTo>
                  <a:pt x="1018" y="0"/>
                </a:moveTo>
                <a:lnTo>
                  <a:pt x="163" y="0"/>
                </a:lnTo>
                <a:lnTo>
                  <a:pt x="0" y="251"/>
                </a:lnTo>
              </a:path>
            </a:pathLst>
          </a:cu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900">
              <a:latin typeface="Times New Roman" pitchFamily="18" charset="0"/>
            </a:endParaRPr>
          </a:p>
        </p:txBody>
      </p:sp>
      <p:sp>
        <p:nvSpPr>
          <p:cNvPr id="57373" name="Line 24"/>
          <p:cNvSpPr>
            <a:spLocks noChangeShapeType="1"/>
          </p:cNvSpPr>
          <p:nvPr/>
        </p:nvSpPr>
        <p:spPr bwMode="auto">
          <a:xfrm>
            <a:off x="2941638" y="6000750"/>
            <a:ext cx="1552575" cy="1588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74" name="Line 25"/>
          <p:cNvSpPr>
            <a:spLocks noChangeShapeType="1"/>
          </p:cNvSpPr>
          <p:nvPr/>
        </p:nvSpPr>
        <p:spPr bwMode="auto">
          <a:xfrm>
            <a:off x="2247900" y="4619625"/>
            <a:ext cx="1438275" cy="0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75" name="Freeform 26"/>
          <p:cNvSpPr>
            <a:spLocks/>
          </p:cNvSpPr>
          <p:nvPr/>
        </p:nvSpPr>
        <p:spPr bwMode="auto">
          <a:xfrm>
            <a:off x="3686175" y="4394200"/>
            <a:ext cx="463550" cy="419100"/>
          </a:xfrm>
          <a:custGeom>
            <a:avLst/>
            <a:gdLst>
              <a:gd name="T0" fmla="*/ 836691964 w 332"/>
              <a:gd name="T1" fmla="*/ 0 h 300"/>
              <a:gd name="T2" fmla="*/ 0 w 332"/>
              <a:gd name="T3" fmla="*/ 0 h 300"/>
              <a:gd name="T4" fmla="*/ 0 w 332"/>
              <a:gd name="T5" fmla="*/ 756046766 h 300"/>
              <a:gd name="T6" fmla="*/ 698084017 w 332"/>
              <a:gd name="T7" fmla="*/ 756046766 h 300"/>
              <a:gd name="T8" fmla="*/ 0 60000 65536"/>
              <a:gd name="T9" fmla="*/ 0 60000 65536"/>
              <a:gd name="T10" fmla="*/ 0 60000 65536"/>
              <a:gd name="T11" fmla="*/ 0 60000 65536"/>
              <a:gd name="T12" fmla="*/ 0 w 332"/>
              <a:gd name="T13" fmla="*/ 0 h 300"/>
              <a:gd name="T14" fmla="*/ 332 w 332"/>
              <a:gd name="T15" fmla="*/ 300 h 3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2" h="300">
                <a:moveTo>
                  <a:pt x="332" y="0"/>
                </a:moveTo>
                <a:lnTo>
                  <a:pt x="0" y="0"/>
                </a:lnTo>
                <a:lnTo>
                  <a:pt x="0" y="300"/>
                </a:lnTo>
                <a:lnTo>
                  <a:pt x="277" y="300"/>
                </a:lnTo>
              </a:path>
            </a:pathLst>
          </a:cu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900">
              <a:latin typeface="Times New Roman" pitchFamily="18" charset="0"/>
            </a:endParaRPr>
          </a:p>
        </p:txBody>
      </p:sp>
      <p:sp>
        <p:nvSpPr>
          <p:cNvPr id="57376" name="Line 27"/>
          <p:cNvSpPr>
            <a:spLocks noChangeShapeType="1"/>
          </p:cNvSpPr>
          <p:nvPr/>
        </p:nvSpPr>
        <p:spPr bwMode="auto">
          <a:xfrm>
            <a:off x="3686175" y="4813300"/>
            <a:ext cx="387350" cy="1588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77" name="Line 28"/>
          <p:cNvSpPr>
            <a:spLocks noChangeShapeType="1"/>
          </p:cNvSpPr>
          <p:nvPr/>
        </p:nvSpPr>
        <p:spPr bwMode="auto">
          <a:xfrm>
            <a:off x="3686175" y="4695825"/>
            <a:ext cx="277813" cy="1588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78" name="Line 29"/>
          <p:cNvSpPr>
            <a:spLocks noChangeShapeType="1"/>
          </p:cNvSpPr>
          <p:nvPr/>
        </p:nvSpPr>
        <p:spPr bwMode="auto">
          <a:xfrm>
            <a:off x="3686175" y="4541838"/>
            <a:ext cx="163513" cy="1587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79" name="Line 30"/>
          <p:cNvSpPr>
            <a:spLocks noChangeShapeType="1"/>
          </p:cNvSpPr>
          <p:nvPr/>
        </p:nvSpPr>
        <p:spPr bwMode="auto">
          <a:xfrm>
            <a:off x="2582863" y="5653088"/>
            <a:ext cx="2062162" cy="1587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80" name="Line 31"/>
          <p:cNvSpPr>
            <a:spLocks noChangeShapeType="1"/>
          </p:cNvSpPr>
          <p:nvPr/>
        </p:nvSpPr>
        <p:spPr bwMode="auto">
          <a:xfrm flipH="1">
            <a:off x="3979863" y="5456238"/>
            <a:ext cx="339725" cy="196850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81" name="Line 32"/>
          <p:cNvSpPr>
            <a:spLocks noChangeShapeType="1"/>
          </p:cNvSpPr>
          <p:nvPr/>
        </p:nvSpPr>
        <p:spPr bwMode="auto">
          <a:xfrm flipH="1">
            <a:off x="5819775" y="1916113"/>
            <a:ext cx="5461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82" name="Line 33"/>
          <p:cNvSpPr>
            <a:spLocks noChangeShapeType="1"/>
          </p:cNvSpPr>
          <p:nvPr/>
        </p:nvSpPr>
        <p:spPr bwMode="auto">
          <a:xfrm flipH="1">
            <a:off x="4449763" y="1331913"/>
            <a:ext cx="18732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83" name="Line 34"/>
          <p:cNvSpPr>
            <a:spLocks noChangeShapeType="1"/>
          </p:cNvSpPr>
          <p:nvPr/>
        </p:nvSpPr>
        <p:spPr bwMode="auto">
          <a:xfrm flipH="1">
            <a:off x="5911850" y="2811463"/>
            <a:ext cx="4540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84" name="Freeform 35"/>
          <p:cNvSpPr>
            <a:spLocks/>
          </p:cNvSpPr>
          <p:nvPr/>
        </p:nvSpPr>
        <p:spPr bwMode="auto">
          <a:xfrm>
            <a:off x="4724400" y="4311650"/>
            <a:ext cx="1641475" cy="1588"/>
          </a:xfrm>
          <a:custGeom>
            <a:avLst/>
            <a:gdLst>
              <a:gd name="T0" fmla="*/ 0 w 1176"/>
              <a:gd name="T1" fmla="*/ 0 h 1587"/>
              <a:gd name="T2" fmla="*/ 15120937 w 1176"/>
              <a:gd name="T3" fmla="*/ 0 h 1587"/>
              <a:gd name="T4" fmla="*/ 2147483647 w 1176"/>
              <a:gd name="T5" fmla="*/ 0 h 1587"/>
              <a:gd name="T6" fmla="*/ 0 60000 65536"/>
              <a:gd name="T7" fmla="*/ 0 60000 65536"/>
              <a:gd name="T8" fmla="*/ 0 60000 65536"/>
              <a:gd name="T9" fmla="*/ 0 w 1176"/>
              <a:gd name="T10" fmla="*/ 0 h 1587"/>
              <a:gd name="T11" fmla="*/ 1176 w 1176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76" h="1587">
                <a:moveTo>
                  <a:pt x="0" y="0"/>
                </a:moveTo>
                <a:lnTo>
                  <a:pt x="6" y="0"/>
                </a:lnTo>
                <a:lnTo>
                  <a:pt x="1176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900">
              <a:latin typeface="Times New Roman" pitchFamily="18" charset="0"/>
            </a:endParaRPr>
          </a:p>
        </p:txBody>
      </p:sp>
      <p:sp>
        <p:nvSpPr>
          <p:cNvPr id="57385" name="Line 36"/>
          <p:cNvSpPr>
            <a:spLocks noChangeShapeType="1"/>
          </p:cNvSpPr>
          <p:nvPr/>
        </p:nvSpPr>
        <p:spPr bwMode="auto">
          <a:xfrm>
            <a:off x="4476750" y="4783138"/>
            <a:ext cx="18891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86" name="Line 37"/>
          <p:cNvSpPr>
            <a:spLocks noChangeShapeType="1"/>
          </p:cNvSpPr>
          <p:nvPr/>
        </p:nvSpPr>
        <p:spPr bwMode="auto">
          <a:xfrm>
            <a:off x="4594225" y="4916488"/>
            <a:ext cx="1771650" cy="1412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87" name="Freeform 38"/>
          <p:cNvSpPr>
            <a:spLocks/>
          </p:cNvSpPr>
          <p:nvPr/>
        </p:nvSpPr>
        <p:spPr bwMode="auto">
          <a:xfrm>
            <a:off x="4494213" y="5346700"/>
            <a:ext cx="1871662" cy="223838"/>
          </a:xfrm>
          <a:custGeom>
            <a:avLst/>
            <a:gdLst>
              <a:gd name="T0" fmla="*/ 0 w 1341"/>
              <a:gd name="T1" fmla="*/ 0 h 160"/>
              <a:gd name="T2" fmla="*/ 2147483647 w 1341"/>
              <a:gd name="T3" fmla="*/ 403224945 h 160"/>
              <a:gd name="T4" fmla="*/ 2147483647 w 1341"/>
              <a:gd name="T5" fmla="*/ 403224945 h 160"/>
              <a:gd name="T6" fmla="*/ 0 60000 65536"/>
              <a:gd name="T7" fmla="*/ 0 60000 65536"/>
              <a:gd name="T8" fmla="*/ 0 60000 65536"/>
              <a:gd name="T9" fmla="*/ 0 w 1341"/>
              <a:gd name="T10" fmla="*/ 0 h 160"/>
              <a:gd name="T11" fmla="*/ 1341 w 1341"/>
              <a:gd name="T12" fmla="*/ 160 h 1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1" h="160">
                <a:moveTo>
                  <a:pt x="0" y="0"/>
                </a:moveTo>
                <a:lnTo>
                  <a:pt x="1086" y="160"/>
                </a:lnTo>
                <a:lnTo>
                  <a:pt x="1341" y="16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900">
              <a:latin typeface="Times New Roman" pitchFamily="18" charset="0"/>
            </a:endParaRPr>
          </a:p>
        </p:txBody>
      </p:sp>
      <p:sp>
        <p:nvSpPr>
          <p:cNvPr id="57388" name="Line 39"/>
          <p:cNvSpPr>
            <a:spLocks noChangeShapeType="1"/>
          </p:cNvSpPr>
          <p:nvPr/>
        </p:nvSpPr>
        <p:spPr bwMode="auto">
          <a:xfrm flipV="1">
            <a:off x="4500563" y="5789613"/>
            <a:ext cx="1865312" cy="587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89" name="Line 40"/>
          <p:cNvSpPr>
            <a:spLocks noChangeShapeType="1"/>
          </p:cNvSpPr>
          <p:nvPr/>
        </p:nvSpPr>
        <p:spPr bwMode="auto">
          <a:xfrm>
            <a:off x="4632325" y="5989638"/>
            <a:ext cx="17335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90" name="Freeform 41"/>
          <p:cNvSpPr>
            <a:spLocks/>
          </p:cNvSpPr>
          <p:nvPr/>
        </p:nvSpPr>
        <p:spPr bwMode="auto">
          <a:xfrm>
            <a:off x="4652963" y="4603750"/>
            <a:ext cx="1712912" cy="1588"/>
          </a:xfrm>
          <a:custGeom>
            <a:avLst/>
            <a:gdLst>
              <a:gd name="T0" fmla="*/ 5040311 w 1227"/>
              <a:gd name="T1" fmla="*/ 0 h 1588"/>
              <a:gd name="T2" fmla="*/ 0 w 1227"/>
              <a:gd name="T3" fmla="*/ 0 h 1588"/>
              <a:gd name="T4" fmla="*/ 2147483647 w 1227"/>
              <a:gd name="T5" fmla="*/ 0 h 1588"/>
              <a:gd name="T6" fmla="*/ 0 60000 65536"/>
              <a:gd name="T7" fmla="*/ 0 60000 65536"/>
              <a:gd name="T8" fmla="*/ 0 60000 65536"/>
              <a:gd name="T9" fmla="*/ 0 w 1227"/>
              <a:gd name="T10" fmla="*/ 0 h 1588"/>
              <a:gd name="T11" fmla="*/ 1227 w 1227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27" h="1588">
                <a:moveTo>
                  <a:pt x="2" y="0"/>
                </a:moveTo>
                <a:lnTo>
                  <a:pt x="0" y="0"/>
                </a:lnTo>
                <a:lnTo>
                  <a:pt x="1227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900">
              <a:latin typeface="Times New Roman" pitchFamily="18" charset="0"/>
            </a:endParaRPr>
          </a:p>
        </p:txBody>
      </p:sp>
      <p:sp>
        <p:nvSpPr>
          <p:cNvPr id="57391" name="Line 42"/>
          <p:cNvSpPr>
            <a:spLocks noChangeShapeType="1"/>
          </p:cNvSpPr>
          <p:nvPr/>
        </p:nvSpPr>
        <p:spPr bwMode="auto">
          <a:xfrm>
            <a:off x="2643188" y="1217613"/>
            <a:ext cx="1143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92" name="Line 43"/>
          <p:cNvSpPr>
            <a:spLocks noChangeShapeType="1"/>
          </p:cNvSpPr>
          <p:nvPr/>
        </p:nvSpPr>
        <p:spPr bwMode="auto">
          <a:xfrm>
            <a:off x="2219325" y="1644650"/>
            <a:ext cx="1028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93" name="Freeform 44"/>
          <p:cNvSpPr>
            <a:spLocks/>
          </p:cNvSpPr>
          <p:nvPr/>
        </p:nvSpPr>
        <p:spPr bwMode="auto">
          <a:xfrm>
            <a:off x="2757488" y="1217613"/>
            <a:ext cx="1200150" cy="603250"/>
          </a:xfrm>
          <a:custGeom>
            <a:avLst/>
            <a:gdLst>
              <a:gd name="T0" fmla="*/ 2147483647 w 860"/>
              <a:gd name="T1" fmla="*/ 340221891 h 432"/>
              <a:gd name="T2" fmla="*/ 0 w 860"/>
              <a:gd name="T3" fmla="*/ 0 h 432"/>
              <a:gd name="T4" fmla="*/ 2086689576 w 860"/>
              <a:gd name="T5" fmla="*/ 1088707589 h 432"/>
              <a:gd name="T6" fmla="*/ 0 60000 65536"/>
              <a:gd name="T7" fmla="*/ 0 60000 65536"/>
              <a:gd name="T8" fmla="*/ 0 60000 65536"/>
              <a:gd name="T9" fmla="*/ 0 w 860"/>
              <a:gd name="T10" fmla="*/ 0 h 432"/>
              <a:gd name="T11" fmla="*/ 860 w 860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0" h="432">
                <a:moveTo>
                  <a:pt x="860" y="135"/>
                </a:moveTo>
                <a:lnTo>
                  <a:pt x="0" y="0"/>
                </a:lnTo>
                <a:lnTo>
                  <a:pt x="828" y="43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900">
              <a:latin typeface="Times New Roman" pitchFamily="18" charset="0"/>
            </a:endParaRPr>
          </a:p>
        </p:txBody>
      </p:sp>
      <p:sp>
        <p:nvSpPr>
          <p:cNvPr id="57394" name="Line 45"/>
          <p:cNvSpPr>
            <a:spLocks noChangeShapeType="1"/>
          </p:cNvSpPr>
          <p:nvPr/>
        </p:nvSpPr>
        <p:spPr bwMode="auto">
          <a:xfrm>
            <a:off x="2365375" y="2763838"/>
            <a:ext cx="17399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95" name="Line 46"/>
          <p:cNvSpPr>
            <a:spLocks noChangeShapeType="1"/>
          </p:cNvSpPr>
          <p:nvPr/>
        </p:nvSpPr>
        <p:spPr bwMode="auto">
          <a:xfrm>
            <a:off x="2487613" y="1955800"/>
            <a:ext cx="1444625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96" name="Freeform 47"/>
          <p:cNvSpPr>
            <a:spLocks/>
          </p:cNvSpPr>
          <p:nvPr/>
        </p:nvSpPr>
        <p:spPr bwMode="auto">
          <a:xfrm>
            <a:off x="2676525" y="3432175"/>
            <a:ext cx="1816100" cy="182563"/>
          </a:xfrm>
          <a:custGeom>
            <a:avLst/>
            <a:gdLst>
              <a:gd name="T0" fmla="*/ 0 w 1301"/>
              <a:gd name="T1" fmla="*/ 0 h 131"/>
              <a:gd name="T2" fmla="*/ 2147483647 w 1301"/>
              <a:gd name="T3" fmla="*/ 0 h 131"/>
              <a:gd name="T4" fmla="*/ 2147483647 w 1301"/>
              <a:gd name="T5" fmla="*/ 330138827 h 131"/>
              <a:gd name="T6" fmla="*/ 0 60000 65536"/>
              <a:gd name="T7" fmla="*/ 0 60000 65536"/>
              <a:gd name="T8" fmla="*/ 0 60000 65536"/>
              <a:gd name="T9" fmla="*/ 0 w 1301"/>
              <a:gd name="T10" fmla="*/ 0 h 131"/>
              <a:gd name="T11" fmla="*/ 1301 w 1301"/>
              <a:gd name="T12" fmla="*/ 131 h 1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01" h="131">
                <a:moveTo>
                  <a:pt x="0" y="0"/>
                </a:moveTo>
                <a:lnTo>
                  <a:pt x="1227" y="0"/>
                </a:lnTo>
                <a:lnTo>
                  <a:pt x="1301" y="13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900">
              <a:latin typeface="Times New Roman" pitchFamily="18" charset="0"/>
            </a:endParaRPr>
          </a:p>
        </p:txBody>
      </p:sp>
      <p:sp>
        <p:nvSpPr>
          <p:cNvPr id="57397" name="Freeform 48"/>
          <p:cNvSpPr>
            <a:spLocks/>
          </p:cNvSpPr>
          <p:nvPr/>
        </p:nvSpPr>
        <p:spPr bwMode="auto">
          <a:xfrm>
            <a:off x="2511425" y="3711575"/>
            <a:ext cx="1841500" cy="558800"/>
          </a:xfrm>
          <a:custGeom>
            <a:avLst/>
            <a:gdLst>
              <a:gd name="T0" fmla="*/ 0 w 1320"/>
              <a:gd name="T1" fmla="*/ 0 h 400"/>
              <a:gd name="T2" fmla="*/ 2147483647 w 1320"/>
              <a:gd name="T3" fmla="*/ 0 h 400"/>
              <a:gd name="T4" fmla="*/ 2147483647 w 1320"/>
              <a:gd name="T5" fmla="*/ 1008062589 h 400"/>
              <a:gd name="T6" fmla="*/ 0 60000 65536"/>
              <a:gd name="T7" fmla="*/ 0 60000 65536"/>
              <a:gd name="T8" fmla="*/ 0 60000 65536"/>
              <a:gd name="T9" fmla="*/ 0 w 1320"/>
              <a:gd name="T10" fmla="*/ 0 h 400"/>
              <a:gd name="T11" fmla="*/ 1320 w 1320"/>
              <a:gd name="T12" fmla="*/ 400 h 4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20" h="400">
                <a:moveTo>
                  <a:pt x="0" y="0"/>
                </a:moveTo>
                <a:lnTo>
                  <a:pt x="1071" y="0"/>
                </a:lnTo>
                <a:lnTo>
                  <a:pt x="1320" y="4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900">
              <a:latin typeface="Times New Roman" pitchFamily="18" charset="0"/>
            </a:endParaRPr>
          </a:p>
        </p:txBody>
      </p:sp>
      <p:sp>
        <p:nvSpPr>
          <p:cNvPr id="57398" name="Freeform 49"/>
          <p:cNvSpPr>
            <a:spLocks/>
          </p:cNvSpPr>
          <p:nvPr/>
        </p:nvSpPr>
        <p:spPr bwMode="auto">
          <a:xfrm>
            <a:off x="2601913" y="4989513"/>
            <a:ext cx="1558925" cy="149225"/>
          </a:xfrm>
          <a:custGeom>
            <a:avLst/>
            <a:gdLst>
              <a:gd name="T0" fmla="*/ 0 w 1117"/>
              <a:gd name="T1" fmla="*/ 272176897 h 108"/>
              <a:gd name="T2" fmla="*/ 473789233 w 1117"/>
              <a:gd name="T3" fmla="*/ 272176897 h 108"/>
              <a:gd name="T4" fmla="*/ 2147483647 w 1117"/>
              <a:gd name="T5" fmla="*/ 0 h 108"/>
              <a:gd name="T6" fmla="*/ 0 60000 65536"/>
              <a:gd name="T7" fmla="*/ 0 60000 65536"/>
              <a:gd name="T8" fmla="*/ 0 60000 65536"/>
              <a:gd name="T9" fmla="*/ 0 w 1117"/>
              <a:gd name="T10" fmla="*/ 0 h 108"/>
              <a:gd name="T11" fmla="*/ 1117 w 1117"/>
              <a:gd name="T12" fmla="*/ 108 h 1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17" h="108">
                <a:moveTo>
                  <a:pt x="0" y="108"/>
                </a:moveTo>
                <a:lnTo>
                  <a:pt x="188" y="108"/>
                </a:lnTo>
                <a:lnTo>
                  <a:pt x="1117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900">
              <a:latin typeface="Times New Roman" pitchFamily="18" charset="0"/>
            </a:endParaRPr>
          </a:p>
        </p:txBody>
      </p:sp>
      <p:sp>
        <p:nvSpPr>
          <p:cNvPr id="57399" name="Freeform 50"/>
          <p:cNvSpPr>
            <a:spLocks/>
          </p:cNvSpPr>
          <p:nvPr/>
        </p:nvSpPr>
        <p:spPr bwMode="auto">
          <a:xfrm>
            <a:off x="4676775" y="3824288"/>
            <a:ext cx="1420813" cy="347662"/>
          </a:xfrm>
          <a:custGeom>
            <a:avLst/>
            <a:gdLst>
              <a:gd name="T0" fmla="*/ 2147483647 w 1018"/>
              <a:gd name="T1" fmla="*/ 0 h 249"/>
              <a:gd name="T2" fmla="*/ 410786263 w 1018"/>
              <a:gd name="T3" fmla="*/ 0 h 249"/>
              <a:gd name="T4" fmla="*/ 0 w 1018"/>
              <a:gd name="T5" fmla="*/ 627520538 h 249"/>
              <a:gd name="T6" fmla="*/ 0 60000 65536"/>
              <a:gd name="T7" fmla="*/ 0 60000 65536"/>
              <a:gd name="T8" fmla="*/ 0 60000 65536"/>
              <a:gd name="T9" fmla="*/ 0 w 1018"/>
              <a:gd name="T10" fmla="*/ 0 h 249"/>
              <a:gd name="T11" fmla="*/ 1018 w 1018"/>
              <a:gd name="T12" fmla="*/ 249 h 2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18" h="249">
                <a:moveTo>
                  <a:pt x="1018" y="0"/>
                </a:moveTo>
                <a:lnTo>
                  <a:pt x="163" y="0"/>
                </a:lnTo>
                <a:lnTo>
                  <a:pt x="0" y="24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900">
              <a:latin typeface="Times New Roman" pitchFamily="18" charset="0"/>
            </a:endParaRPr>
          </a:p>
        </p:txBody>
      </p:sp>
      <p:sp>
        <p:nvSpPr>
          <p:cNvPr id="57400" name="Line 51"/>
          <p:cNvSpPr>
            <a:spLocks noChangeShapeType="1"/>
          </p:cNvSpPr>
          <p:nvPr/>
        </p:nvSpPr>
        <p:spPr bwMode="auto">
          <a:xfrm>
            <a:off x="2952750" y="6002338"/>
            <a:ext cx="1552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401" name="Line 52"/>
          <p:cNvSpPr>
            <a:spLocks noChangeShapeType="1"/>
          </p:cNvSpPr>
          <p:nvPr/>
        </p:nvSpPr>
        <p:spPr bwMode="auto">
          <a:xfrm>
            <a:off x="2247900" y="4618038"/>
            <a:ext cx="14382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402" name="Freeform 53"/>
          <p:cNvSpPr>
            <a:spLocks/>
          </p:cNvSpPr>
          <p:nvPr/>
        </p:nvSpPr>
        <p:spPr bwMode="auto">
          <a:xfrm>
            <a:off x="3686175" y="4392613"/>
            <a:ext cx="463550" cy="422275"/>
          </a:xfrm>
          <a:custGeom>
            <a:avLst/>
            <a:gdLst>
              <a:gd name="T0" fmla="*/ 836691964 w 332"/>
              <a:gd name="T1" fmla="*/ 0 h 302"/>
              <a:gd name="T2" fmla="*/ 0 w 332"/>
              <a:gd name="T3" fmla="*/ 0 h 302"/>
              <a:gd name="T4" fmla="*/ 0 w 332"/>
              <a:gd name="T5" fmla="*/ 761087078 h 302"/>
              <a:gd name="T6" fmla="*/ 698084017 w 332"/>
              <a:gd name="T7" fmla="*/ 761087078 h 302"/>
              <a:gd name="T8" fmla="*/ 0 60000 65536"/>
              <a:gd name="T9" fmla="*/ 0 60000 65536"/>
              <a:gd name="T10" fmla="*/ 0 60000 65536"/>
              <a:gd name="T11" fmla="*/ 0 60000 65536"/>
              <a:gd name="T12" fmla="*/ 0 w 332"/>
              <a:gd name="T13" fmla="*/ 0 h 302"/>
              <a:gd name="T14" fmla="*/ 332 w 332"/>
              <a:gd name="T15" fmla="*/ 302 h 3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2" h="302">
                <a:moveTo>
                  <a:pt x="332" y="0"/>
                </a:moveTo>
                <a:lnTo>
                  <a:pt x="0" y="0"/>
                </a:lnTo>
                <a:lnTo>
                  <a:pt x="0" y="302"/>
                </a:lnTo>
                <a:lnTo>
                  <a:pt x="277" y="30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900">
              <a:latin typeface="Times New Roman" pitchFamily="18" charset="0"/>
            </a:endParaRPr>
          </a:p>
        </p:txBody>
      </p:sp>
      <p:sp>
        <p:nvSpPr>
          <p:cNvPr id="57403" name="Line 54"/>
          <p:cNvSpPr>
            <a:spLocks noChangeShapeType="1"/>
          </p:cNvSpPr>
          <p:nvPr/>
        </p:nvSpPr>
        <p:spPr bwMode="auto">
          <a:xfrm>
            <a:off x="3686175" y="4810125"/>
            <a:ext cx="3873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404" name="Line 55"/>
          <p:cNvSpPr>
            <a:spLocks noChangeShapeType="1"/>
          </p:cNvSpPr>
          <p:nvPr/>
        </p:nvSpPr>
        <p:spPr bwMode="auto">
          <a:xfrm>
            <a:off x="3686175" y="4694238"/>
            <a:ext cx="27781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405" name="Line 56"/>
          <p:cNvSpPr>
            <a:spLocks noChangeShapeType="1"/>
          </p:cNvSpPr>
          <p:nvPr/>
        </p:nvSpPr>
        <p:spPr bwMode="auto">
          <a:xfrm>
            <a:off x="3686175" y="4543425"/>
            <a:ext cx="16351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406" name="Line 57"/>
          <p:cNvSpPr>
            <a:spLocks noChangeShapeType="1"/>
          </p:cNvSpPr>
          <p:nvPr/>
        </p:nvSpPr>
        <p:spPr bwMode="auto">
          <a:xfrm>
            <a:off x="2582863" y="5651500"/>
            <a:ext cx="206216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407" name="Line 58"/>
          <p:cNvSpPr>
            <a:spLocks noChangeShapeType="1"/>
          </p:cNvSpPr>
          <p:nvPr/>
        </p:nvSpPr>
        <p:spPr bwMode="auto">
          <a:xfrm flipH="1">
            <a:off x="3979863" y="5457825"/>
            <a:ext cx="339725" cy="193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408" name="Rectangle 59"/>
          <p:cNvSpPr>
            <a:spLocks noChangeArrowheads="1"/>
          </p:cNvSpPr>
          <p:nvPr/>
        </p:nvSpPr>
        <p:spPr bwMode="auto">
          <a:xfrm>
            <a:off x="1468438" y="1130300"/>
            <a:ext cx="990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Association tracts</a:t>
            </a:r>
            <a:endParaRPr lang="en-US" sz="900" b="1"/>
          </a:p>
        </p:txBody>
      </p:sp>
      <p:sp>
        <p:nvSpPr>
          <p:cNvPr id="57409" name="Rectangle 60"/>
          <p:cNvSpPr>
            <a:spLocks noChangeArrowheads="1"/>
          </p:cNvSpPr>
          <p:nvPr/>
        </p:nvSpPr>
        <p:spPr bwMode="auto">
          <a:xfrm>
            <a:off x="1468438" y="1550988"/>
            <a:ext cx="6540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Frontal lobe</a:t>
            </a:r>
            <a:endParaRPr lang="en-US" sz="900" b="1"/>
          </a:p>
        </p:txBody>
      </p:sp>
      <p:sp>
        <p:nvSpPr>
          <p:cNvPr id="57410" name="Rectangle 61"/>
          <p:cNvSpPr>
            <a:spLocks noChangeArrowheads="1"/>
          </p:cNvSpPr>
          <p:nvPr/>
        </p:nvSpPr>
        <p:spPr bwMode="auto">
          <a:xfrm>
            <a:off x="1468438" y="1863725"/>
            <a:ext cx="9271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Corpus callosum</a:t>
            </a:r>
            <a:endParaRPr lang="en-US" sz="900" b="1"/>
          </a:p>
        </p:txBody>
      </p:sp>
      <p:sp>
        <p:nvSpPr>
          <p:cNvPr id="57411" name="Rectangle 62"/>
          <p:cNvSpPr>
            <a:spLocks noChangeArrowheads="1"/>
          </p:cNvSpPr>
          <p:nvPr/>
        </p:nvSpPr>
        <p:spPr bwMode="auto">
          <a:xfrm>
            <a:off x="1468438" y="2671763"/>
            <a:ext cx="7810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Temporal lobe</a:t>
            </a:r>
            <a:endParaRPr lang="en-US" sz="900" b="1"/>
          </a:p>
        </p:txBody>
      </p:sp>
      <p:sp>
        <p:nvSpPr>
          <p:cNvPr id="57412" name="Rectangle 63"/>
          <p:cNvSpPr>
            <a:spLocks noChangeArrowheads="1"/>
          </p:cNvSpPr>
          <p:nvPr/>
        </p:nvSpPr>
        <p:spPr bwMode="auto">
          <a:xfrm>
            <a:off x="3819525" y="2990850"/>
            <a:ext cx="1016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(a) Sagittal section</a:t>
            </a:r>
            <a:endParaRPr lang="en-US" sz="900" b="1"/>
          </a:p>
        </p:txBody>
      </p:sp>
      <p:sp>
        <p:nvSpPr>
          <p:cNvPr id="57413" name="Rectangle 64"/>
          <p:cNvSpPr>
            <a:spLocks noChangeArrowheads="1"/>
          </p:cNvSpPr>
          <p:nvPr/>
        </p:nvSpPr>
        <p:spPr bwMode="auto">
          <a:xfrm>
            <a:off x="6350000" y="1260475"/>
            <a:ext cx="901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Projection tracts</a:t>
            </a:r>
            <a:endParaRPr lang="en-US" sz="900" b="1"/>
          </a:p>
        </p:txBody>
      </p:sp>
      <p:sp>
        <p:nvSpPr>
          <p:cNvPr id="57414" name="Rectangle 65"/>
          <p:cNvSpPr>
            <a:spLocks noChangeArrowheads="1"/>
          </p:cNvSpPr>
          <p:nvPr/>
        </p:nvSpPr>
        <p:spPr bwMode="auto">
          <a:xfrm>
            <a:off x="6402388" y="1857375"/>
            <a:ext cx="6794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Parietal lobe</a:t>
            </a:r>
            <a:endParaRPr lang="en-US" sz="900" b="1"/>
          </a:p>
        </p:txBody>
      </p:sp>
      <p:sp>
        <p:nvSpPr>
          <p:cNvPr id="57415" name="Rectangle 66"/>
          <p:cNvSpPr>
            <a:spLocks noChangeArrowheads="1"/>
          </p:cNvSpPr>
          <p:nvPr/>
        </p:nvSpPr>
        <p:spPr bwMode="auto">
          <a:xfrm>
            <a:off x="6402388" y="2733675"/>
            <a:ext cx="7493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Occipital lobe</a:t>
            </a:r>
            <a:endParaRPr lang="en-US" sz="900" b="1"/>
          </a:p>
        </p:txBody>
      </p:sp>
      <p:sp>
        <p:nvSpPr>
          <p:cNvPr id="57416" name="Rectangle 67"/>
          <p:cNvSpPr>
            <a:spLocks noChangeArrowheads="1"/>
          </p:cNvSpPr>
          <p:nvPr/>
        </p:nvSpPr>
        <p:spPr bwMode="auto">
          <a:xfrm>
            <a:off x="1468438" y="3341688"/>
            <a:ext cx="10922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Longitudinal fissure</a:t>
            </a:r>
            <a:endParaRPr lang="en-US" sz="900" b="1"/>
          </a:p>
        </p:txBody>
      </p:sp>
      <p:sp>
        <p:nvSpPr>
          <p:cNvPr id="57417" name="Rectangle 68"/>
          <p:cNvSpPr>
            <a:spLocks noChangeArrowheads="1"/>
          </p:cNvSpPr>
          <p:nvPr/>
        </p:nvSpPr>
        <p:spPr bwMode="auto">
          <a:xfrm>
            <a:off x="1468438" y="3611563"/>
            <a:ext cx="9271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Corpus callosum</a:t>
            </a:r>
            <a:endParaRPr lang="en-US" sz="900" b="1"/>
          </a:p>
        </p:txBody>
      </p:sp>
      <p:sp>
        <p:nvSpPr>
          <p:cNvPr id="57418" name="Rectangle 69"/>
          <p:cNvSpPr>
            <a:spLocks noChangeArrowheads="1"/>
          </p:cNvSpPr>
          <p:nvPr/>
        </p:nvSpPr>
        <p:spPr bwMode="auto">
          <a:xfrm>
            <a:off x="1468438" y="4530725"/>
            <a:ext cx="6667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Basal nuclei</a:t>
            </a:r>
            <a:endParaRPr lang="en-US" sz="900" b="1"/>
          </a:p>
        </p:txBody>
      </p:sp>
      <p:sp>
        <p:nvSpPr>
          <p:cNvPr id="57419" name="Rectangle 70"/>
          <p:cNvSpPr>
            <a:spLocks noChangeArrowheads="1"/>
          </p:cNvSpPr>
          <p:nvPr/>
        </p:nvSpPr>
        <p:spPr bwMode="auto">
          <a:xfrm>
            <a:off x="1468438" y="5054600"/>
            <a:ext cx="9969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Cerebral peduncle</a:t>
            </a:r>
            <a:endParaRPr lang="en-US" sz="900" b="1"/>
          </a:p>
        </p:txBody>
      </p:sp>
      <p:sp>
        <p:nvSpPr>
          <p:cNvPr id="57420" name="Rectangle 71"/>
          <p:cNvSpPr>
            <a:spLocks noChangeArrowheads="1"/>
          </p:cNvSpPr>
          <p:nvPr/>
        </p:nvSpPr>
        <p:spPr bwMode="auto">
          <a:xfrm>
            <a:off x="1468438" y="5568950"/>
            <a:ext cx="901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Projection tracts</a:t>
            </a:r>
            <a:endParaRPr lang="en-US" sz="900" b="1"/>
          </a:p>
        </p:txBody>
      </p:sp>
      <p:sp>
        <p:nvSpPr>
          <p:cNvPr id="57421" name="Rectangle 72"/>
          <p:cNvSpPr>
            <a:spLocks noChangeArrowheads="1"/>
          </p:cNvSpPr>
          <p:nvPr/>
        </p:nvSpPr>
        <p:spPr bwMode="auto">
          <a:xfrm>
            <a:off x="1468438" y="5903913"/>
            <a:ext cx="13525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Decussation in pyramids</a:t>
            </a:r>
            <a:endParaRPr lang="en-US" sz="900" b="1"/>
          </a:p>
        </p:txBody>
      </p:sp>
      <p:sp>
        <p:nvSpPr>
          <p:cNvPr id="57422" name="Rectangle 73"/>
          <p:cNvSpPr>
            <a:spLocks noChangeArrowheads="1"/>
          </p:cNvSpPr>
          <p:nvPr/>
        </p:nvSpPr>
        <p:spPr bwMode="auto">
          <a:xfrm>
            <a:off x="6142038" y="3746500"/>
            <a:ext cx="11684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Commissuralta tracts</a:t>
            </a:r>
            <a:endParaRPr lang="en-US" sz="900" b="1"/>
          </a:p>
        </p:txBody>
      </p:sp>
      <p:sp>
        <p:nvSpPr>
          <p:cNvPr id="57423" name="Rectangle 74"/>
          <p:cNvSpPr>
            <a:spLocks noChangeArrowheads="1"/>
          </p:cNvSpPr>
          <p:nvPr/>
        </p:nvSpPr>
        <p:spPr bwMode="auto">
          <a:xfrm>
            <a:off x="6410325" y="4238625"/>
            <a:ext cx="8763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Lateral ventricle</a:t>
            </a:r>
            <a:endParaRPr lang="en-US" sz="900" b="1"/>
          </a:p>
        </p:txBody>
      </p:sp>
      <p:sp>
        <p:nvSpPr>
          <p:cNvPr id="57424" name="Rectangle 75"/>
          <p:cNvSpPr>
            <a:spLocks noChangeArrowheads="1"/>
          </p:cNvSpPr>
          <p:nvPr/>
        </p:nvSpPr>
        <p:spPr bwMode="auto">
          <a:xfrm>
            <a:off x="6410325" y="4519613"/>
            <a:ext cx="5334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Thalamus</a:t>
            </a:r>
            <a:endParaRPr lang="en-US" sz="900" b="1"/>
          </a:p>
        </p:txBody>
      </p:sp>
      <p:sp>
        <p:nvSpPr>
          <p:cNvPr id="57425" name="Rectangle 76"/>
          <p:cNvSpPr>
            <a:spLocks noChangeArrowheads="1"/>
          </p:cNvSpPr>
          <p:nvPr/>
        </p:nvSpPr>
        <p:spPr bwMode="auto">
          <a:xfrm>
            <a:off x="6410325" y="4722813"/>
            <a:ext cx="7874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Third ventricle</a:t>
            </a:r>
            <a:endParaRPr lang="en-US" sz="900" b="1"/>
          </a:p>
        </p:txBody>
      </p:sp>
      <p:sp>
        <p:nvSpPr>
          <p:cNvPr id="57426" name="Rectangle 77"/>
          <p:cNvSpPr>
            <a:spLocks noChangeArrowheads="1"/>
          </p:cNvSpPr>
          <p:nvPr/>
        </p:nvSpPr>
        <p:spPr bwMode="auto">
          <a:xfrm>
            <a:off x="6410325" y="4989513"/>
            <a:ext cx="9334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Mammillary body</a:t>
            </a:r>
            <a:endParaRPr lang="en-US" sz="900" b="1"/>
          </a:p>
        </p:txBody>
      </p:sp>
      <p:sp>
        <p:nvSpPr>
          <p:cNvPr id="57427" name="Rectangle 78"/>
          <p:cNvSpPr>
            <a:spLocks noChangeArrowheads="1"/>
          </p:cNvSpPr>
          <p:nvPr/>
        </p:nvSpPr>
        <p:spPr bwMode="auto">
          <a:xfrm>
            <a:off x="6410325" y="5465763"/>
            <a:ext cx="2730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pons</a:t>
            </a:r>
            <a:endParaRPr lang="en-US" sz="900" b="1"/>
          </a:p>
        </p:txBody>
      </p:sp>
      <p:sp>
        <p:nvSpPr>
          <p:cNvPr id="57428" name="Rectangle 79"/>
          <p:cNvSpPr>
            <a:spLocks noChangeArrowheads="1"/>
          </p:cNvSpPr>
          <p:nvPr/>
        </p:nvSpPr>
        <p:spPr bwMode="auto">
          <a:xfrm>
            <a:off x="6410325" y="5703888"/>
            <a:ext cx="4508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Pyramid</a:t>
            </a:r>
            <a:endParaRPr lang="en-US" sz="900" b="1"/>
          </a:p>
        </p:txBody>
      </p:sp>
      <p:sp>
        <p:nvSpPr>
          <p:cNvPr id="57429" name="Rectangle 80"/>
          <p:cNvSpPr>
            <a:spLocks noChangeArrowheads="1"/>
          </p:cNvSpPr>
          <p:nvPr/>
        </p:nvSpPr>
        <p:spPr bwMode="auto">
          <a:xfrm>
            <a:off x="6410325" y="5924550"/>
            <a:ext cx="10033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Medulla oblongata</a:t>
            </a:r>
            <a:endParaRPr lang="en-US" sz="900" b="1"/>
          </a:p>
        </p:txBody>
      </p:sp>
      <p:sp>
        <p:nvSpPr>
          <p:cNvPr id="57430" name="Rectangle 81"/>
          <p:cNvSpPr>
            <a:spLocks noChangeArrowheads="1"/>
          </p:cNvSpPr>
          <p:nvPr/>
        </p:nvSpPr>
        <p:spPr bwMode="auto">
          <a:xfrm>
            <a:off x="3819525" y="6605588"/>
            <a:ext cx="9969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(b) Frontal section</a:t>
            </a:r>
            <a:endParaRPr lang="en-US" sz="900" b="1"/>
          </a:p>
        </p:txBody>
      </p:sp>
      <p:sp>
        <p:nvSpPr>
          <p:cNvPr id="57432" name="Text Box 11"/>
          <p:cNvSpPr txBox="1">
            <a:spLocks noChangeArrowheads="1"/>
          </p:cNvSpPr>
          <p:nvPr/>
        </p:nvSpPr>
        <p:spPr bwMode="auto">
          <a:xfrm>
            <a:off x="5675313" y="6283325"/>
            <a:ext cx="2328862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14.14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29600" y="6477000"/>
            <a:ext cx="8382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14-</a:t>
            </a:r>
            <a:fld id="{C4526DCD-ED8A-4662-9D84-524C209D6F61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5837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74713"/>
          </a:xfrm>
        </p:spPr>
        <p:txBody>
          <a:bodyPr/>
          <a:lstStyle/>
          <a:p>
            <a:pPr eaLnBrk="1" hangingPunct="1"/>
            <a:r>
              <a:rPr lang="en-US" smtClean="0"/>
              <a:t>The Cerebral White Matter</a:t>
            </a:r>
          </a:p>
        </p:txBody>
      </p:sp>
      <p:sp>
        <p:nvSpPr>
          <p:cNvPr id="5837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69863" y="860425"/>
            <a:ext cx="8951912" cy="5822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b="0" smtClean="0"/>
              <a:t>most of the volume of cerebrum is white matter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glia and </a:t>
            </a:r>
            <a:r>
              <a:rPr lang="en-US" sz="2000" smtClean="0"/>
              <a:t>myelinated nerve fibers </a:t>
            </a:r>
            <a:r>
              <a:rPr lang="en-US" sz="2000" b="0" smtClean="0"/>
              <a:t>transmitting signals from one region   of the cerebrum to another and between cerebrum and lower brain centers</a:t>
            </a:r>
          </a:p>
          <a:p>
            <a:pPr lvl="1"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000" b="0" smtClean="0"/>
              <a:t>three types of tracts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projection tracts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b="0" smtClean="0"/>
              <a:t>extends vertically between higher and lower brain and spinal cord centers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b="0" smtClean="0"/>
              <a:t>carries information between cerebrum and rest of the body</a:t>
            </a:r>
          </a:p>
          <a:p>
            <a:pPr lvl="2" eaLnBrk="1" hangingPunct="1">
              <a:lnSpc>
                <a:spcPct val="90000"/>
              </a:lnSpc>
            </a:pPr>
            <a:endParaRPr lang="en-US" sz="800" b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commissural tracts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b="0" smtClean="0"/>
              <a:t>cross from one cerebral hemisphere through bridges called </a:t>
            </a:r>
            <a:r>
              <a:rPr lang="en-US" sz="1800" smtClean="0"/>
              <a:t>commissures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600" b="0" smtClean="0"/>
              <a:t>most pass through </a:t>
            </a:r>
            <a:r>
              <a:rPr lang="en-US" sz="1600" smtClean="0"/>
              <a:t>corpus callosum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600" smtClean="0"/>
              <a:t>anterior</a:t>
            </a:r>
            <a:r>
              <a:rPr lang="en-US" sz="1600" b="0" smtClean="0"/>
              <a:t> and </a:t>
            </a:r>
            <a:r>
              <a:rPr lang="en-US" sz="1600" smtClean="0"/>
              <a:t>posterior commissures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600" b="0" smtClean="0"/>
              <a:t>enables the two sides of the cerebrum to communicate with each other</a:t>
            </a:r>
          </a:p>
          <a:p>
            <a:pPr lvl="3" eaLnBrk="1" hangingPunct="1">
              <a:lnSpc>
                <a:spcPct val="90000"/>
              </a:lnSpc>
            </a:pPr>
            <a:endParaRPr lang="en-US" sz="800" b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association tracts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b="0" smtClean="0"/>
              <a:t>connect different regions within the same cerebral hemisphere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long association fibers </a:t>
            </a:r>
            <a:r>
              <a:rPr lang="en-US" sz="1800" b="0" smtClean="0"/>
              <a:t>– connect different lobes of a hemisphere</a:t>
            </a:r>
            <a:br>
              <a:rPr lang="en-US" sz="1800" b="0" smtClean="0"/>
            </a:br>
            <a:r>
              <a:rPr lang="en-US" sz="1800" b="0" smtClean="0"/>
              <a:t>to each other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short association fibers </a:t>
            </a:r>
            <a:r>
              <a:rPr lang="en-US" sz="1800" b="0" smtClean="0"/>
              <a:t>– connect different gyri within a single lobe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29600" y="6477000"/>
            <a:ext cx="8382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14-</a:t>
            </a:r>
            <a:fld id="{F8650651-F9A1-443E-947B-0620BC31C8B9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973138"/>
          </a:xfrm>
        </p:spPr>
        <p:txBody>
          <a:bodyPr/>
          <a:lstStyle/>
          <a:p>
            <a:pPr eaLnBrk="1" hangingPunct="1"/>
            <a:r>
              <a:rPr lang="en-US" smtClean="0"/>
              <a:t>Cerebral Cortex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4625" y="1223963"/>
            <a:ext cx="4872038" cy="56340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neural integration </a:t>
            </a:r>
            <a:r>
              <a:rPr lang="en-US" sz="2400" b="0" smtClean="0"/>
              <a:t>is carried out in the gray matter of the cerebrum</a:t>
            </a:r>
          </a:p>
          <a:p>
            <a:pPr eaLnBrk="1" hangingPunct="1">
              <a:lnSpc>
                <a:spcPct val="90000"/>
              </a:lnSpc>
            </a:pPr>
            <a:endParaRPr lang="en-US" sz="1000" b="0" smtClean="0"/>
          </a:p>
          <a:p>
            <a:pPr eaLnBrk="1" hangingPunct="1">
              <a:lnSpc>
                <a:spcPct val="90000"/>
              </a:lnSpc>
            </a:pPr>
            <a:r>
              <a:rPr lang="en-US" sz="2400" b="0" smtClean="0"/>
              <a:t>cerebral gray matter found in three places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cerebral cortex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basal nuclei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limbic system</a:t>
            </a:r>
          </a:p>
          <a:p>
            <a:pPr lvl="1" eaLnBrk="1" hangingPunct="1">
              <a:lnSpc>
                <a:spcPct val="90000"/>
              </a:lnSpc>
            </a:pPr>
            <a:endParaRPr lang="en-US" sz="1000" b="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cerebral cortex </a:t>
            </a:r>
            <a:r>
              <a:rPr lang="en-US" sz="2400" b="0" smtClean="0"/>
              <a:t>– layer covering the surface of the hemispheres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only 2 – 3 mm thick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cortex constitutes about 40% of the mass of the brain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contains 14 – 16 billion neurons</a:t>
            </a:r>
          </a:p>
        </p:txBody>
      </p:sp>
      <p:sp>
        <p:nvSpPr>
          <p:cNvPr id="4" name="TextBox 24"/>
          <p:cNvSpPr txBox="1">
            <a:spLocks noChangeArrowheads="1"/>
          </p:cNvSpPr>
          <p:nvPr/>
        </p:nvSpPr>
        <p:spPr bwMode="auto">
          <a:xfrm>
            <a:off x="4498975" y="909638"/>
            <a:ext cx="46450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dirty="0">
                <a:latin typeface="+mj-lt"/>
                <a:cs typeface="Arial" pitchFamily="34" charset="2"/>
              </a:rPr>
              <a:t>Copyright © The McGraw-Hill Companies, Inc. Permission required for reproduction or display.</a:t>
            </a:r>
          </a:p>
        </p:txBody>
      </p:sp>
      <p:pic>
        <p:nvPicPr>
          <p:cNvPr id="59402" name="Picture 4" descr="sal25693_14_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6988" y="1112838"/>
            <a:ext cx="2806700" cy="557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3" name="Line 5"/>
          <p:cNvSpPr>
            <a:spLocks noChangeShapeType="1"/>
          </p:cNvSpPr>
          <p:nvPr/>
        </p:nvSpPr>
        <p:spPr bwMode="auto">
          <a:xfrm>
            <a:off x="7585075" y="5157788"/>
            <a:ext cx="157163" cy="147637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4" name="Rectangle 6"/>
          <p:cNvSpPr>
            <a:spLocks noChangeArrowheads="1"/>
          </p:cNvSpPr>
          <p:nvPr/>
        </p:nvSpPr>
        <p:spPr bwMode="auto">
          <a:xfrm>
            <a:off x="5127625" y="2852738"/>
            <a:ext cx="34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I</a:t>
            </a:r>
            <a:endParaRPr lang="en-US" sz="2400" b="1"/>
          </a:p>
        </p:txBody>
      </p:sp>
      <p:sp>
        <p:nvSpPr>
          <p:cNvPr id="59405" name="Rectangle 7"/>
          <p:cNvSpPr>
            <a:spLocks noChangeArrowheads="1"/>
          </p:cNvSpPr>
          <p:nvPr/>
        </p:nvSpPr>
        <p:spPr bwMode="auto">
          <a:xfrm>
            <a:off x="5127625" y="3502025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II</a:t>
            </a:r>
            <a:endParaRPr lang="en-US" sz="2400" b="1"/>
          </a:p>
        </p:txBody>
      </p:sp>
      <p:sp>
        <p:nvSpPr>
          <p:cNvPr id="59406" name="Rectangle 8"/>
          <p:cNvSpPr>
            <a:spLocks noChangeArrowheads="1"/>
          </p:cNvSpPr>
          <p:nvPr/>
        </p:nvSpPr>
        <p:spPr bwMode="auto">
          <a:xfrm>
            <a:off x="5127625" y="4105275"/>
            <a:ext cx="1047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III</a:t>
            </a:r>
            <a:endParaRPr lang="en-US" sz="2400" b="1"/>
          </a:p>
        </p:txBody>
      </p:sp>
      <p:sp>
        <p:nvSpPr>
          <p:cNvPr id="59407" name="Rectangle 9"/>
          <p:cNvSpPr>
            <a:spLocks noChangeArrowheads="1"/>
          </p:cNvSpPr>
          <p:nvPr/>
        </p:nvSpPr>
        <p:spPr bwMode="auto">
          <a:xfrm>
            <a:off x="5127625" y="4779963"/>
            <a:ext cx="1190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IV</a:t>
            </a:r>
            <a:endParaRPr lang="en-US" sz="2400" b="1"/>
          </a:p>
        </p:txBody>
      </p:sp>
      <p:sp>
        <p:nvSpPr>
          <p:cNvPr id="59408" name="Rectangle 10"/>
          <p:cNvSpPr>
            <a:spLocks noChangeArrowheads="1"/>
          </p:cNvSpPr>
          <p:nvPr/>
        </p:nvSpPr>
        <p:spPr bwMode="auto">
          <a:xfrm>
            <a:off x="5127625" y="5397500"/>
            <a:ext cx="841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V</a:t>
            </a:r>
            <a:endParaRPr lang="en-US" sz="2400" b="1"/>
          </a:p>
        </p:txBody>
      </p:sp>
      <p:sp>
        <p:nvSpPr>
          <p:cNvPr id="59409" name="Rectangle 11"/>
          <p:cNvSpPr>
            <a:spLocks noChangeArrowheads="1"/>
          </p:cNvSpPr>
          <p:nvPr/>
        </p:nvSpPr>
        <p:spPr bwMode="auto">
          <a:xfrm>
            <a:off x="5127625" y="6046788"/>
            <a:ext cx="1190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VI</a:t>
            </a:r>
            <a:endParaRPr lang="en-US" sz="2400" b="1"/>
          </a:p>
        </p:txBody>
      </p:sp>
      <p:sp>
        <p:nvSpPr>
          <p:cNvPr id="59410" name="Rectangle 12"/>
          <p:cNvSpPr>
            <a:spLocks noChangeArrowheads="1"/>
          </p:cNvSpPr>
          <p:nvPr/>
        </p:nvSpPr>
        <p:spPr bwMode="auto">
          <a:xfrm>
            <a:off x="6180138" y="2328863"/>
            <a:ext cx="9556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Cortical surface</a:t>
            </a:r>
            <a:endParaRPr lang="en-US" sz="1000" b="1"/>
          </a:p>
        </p:txBody>
      </p:sp>
      <p:sp>
        <p:nvSpPr>
          <p:cNvPr id="59411" name="Line 13"/>
          <p:cNvSpPr>
            <a:spLocks noChangeShapeType="1"/>
          </p:cNvSpPr>
          <p:nvPr/>
        </p:nvSpPr>
        <p:spPr bwMode="auto">
          <a:xfrm>
            <a:off x="6977063" y="3157538"/>
            <a:ext cx="1055687" cy="1587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12" name="Line 14"/>
          <p:cNvSpPr>
            <a:spLocks noChangeShapeType="1"/>
          </p:cNvSpPr>
          <p:nvPr/>
        </p:nvSpPr>
        <p:spPr bwMode="auto">
          <a:xfrm>
            <a:off x="7010400" y="5300663"/>
            <a:ext cx="1019175" cy="1587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13" name="Line 15"/>
          <p:cNvSpPr>
            <a:spLocks noChangeShapeType="1"/>
          </p:cNvSpPr>
          <p:nvPr/>
        </p:nvSpPr>
        <p:spPr bwMode="auto">
          <a:xfrm flipV="1">
            <a:off x="7356475" y="3171825"/>
            <a:ext cx="90488" cy="66675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14" name="Line 16"/>
          <p:cNvSpPr>
            <a:spLocks noChangeShapeType="1"/>
          </p:cNvSpPr>
          <p:nvPr/>
        </p:nvSpPr>
        <p:spPr bwMode="auto">
          <a:xfrm>
            <a:off x="7170738" y="4602163"/>
            <a:ext cx="876300" cy="1587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15" name="Line 17"/>
          <p:cNvSpPr>
            <a:spLocks noChangeShapeType="1"/>
          </p:cNvSpPr>
          <p:nvPr/>
        </p:nvSpPr>
        <p:spPr bwMode="auto">
          <a:xfrm flipV="1">
            <a:off x="7561263" y="4602163"/>
            <a:ext cx="174625" cy="155575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16" name="Rectangle 18"/>
          <p:cNvSpPr>
            <a:spLocks noChangeArrowheads="1"/>
          </p:cNvSpPr>
          <p:nvPr/>
        </p:nvSpPr>
        <p:spPr bwMode="auto">
          <a:xfrm>
            <a:off x="8067675" y="4529138"/>
            <a:ext cx="7635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Stellate cells</a:t>
            </a:r>
            <a:endParaRPr lang="en-US" sz="1000" b="1"/>
          </a:p>
        </p:txBody>
      </p:sp>
      <p:sp>
        <p:nvSpPr>
          <p:cNvPr id="59417" name="Line 19"/>
          <p:cNvSpPr>
            <a:spLocks noChangeShapeType="1"/>
          </p:cNvSpPr>
          <p:nvPr/>
        </p:nvSpPr>
        <p:spPr bwMode="auto">
          <a:xfrm>
            <a:off x="7172325" y="4602163"/>
            <a:ext cx="87788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18" name="Line 20"/>
          <p:cNvSpPr>
            <a:spLocks noChangeShapeType="1"/>
          </p:cNvSpPr>
          <p:nvPr/>
        </p:nvSpPr>
        <p:spPr bwMode="auto">
          <a:xfrm flipV="1">
            <a:off x="7564438" y="4598988"/>
            <a:ext cx="174625" cy="1555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19" name="Text Box 21"/>
          <p:cNvSpPr txBox="1">
            <a:spLocks noChangeArrowheads="1"/>
          </p:cNvSpPr>
          <p:nvPr/>
        </p:nvSpPr>
        <p:spPr bwMode="auto">
          <a:xfrm>
            <a:off x="8067675" y="3090863"/>
            <a:ext cx="1060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Small pyramidal</a:t>
            </a:r>
          </a:p>
          <a:p>
            <a:r>
              <a:rPr lang="en-US" sz="1000" b="1"/>
              <a:t>cells</a:t>
            </a:r>
          </a:p>
        </p:txBody>
      </p:sp>
      <p:sp>
        <p:nvSpPr>
          <p:cNvPr id="59420" name="Text Box 22"/>
          <p:cNvSpPr txBox="1">
            <a:spLocks noChangeArrowheads="1"/>
          </p:cNvSpPr>
          <p:nvPr/>
        </p:nvSpPr>
        <p:spPr bwMode="auto">
          <a:xfrm>
            <a:off x="8054975" y="5219700"/>
            <a:ext cx="1068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Large pyramidal</a:t>
            </a:r>
          </a:p>
          <a:p>
            <a:r>
              <a:rPr lang="en-US" sz="1000" b="1"/>
              <a:t>cells</a:t>
            </a:r>
          </a:p>
        </p:txBody>
      </p:sp>
      <p:sp>
        <p:nvSpPr>
          <p:cNvPr id="59421" name="Text Box 23"/>
          <p:cNvSpPr txBox="1">
            <a:spLocks noChangeArrowheads="1"/>
          </p:cNvSpPr>
          <p:nvPr/>
        </p:nvSpPr>
        <p:spPr bwMode="auto">
          <a:xfrm>
            <a:off x="5281613" y="6354763"/>
            <a:ext cx="479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White</a:t>
            </a:r>
          </a:p>
          <a:p>
            <a:r>
              <a:rPr lang="en-US" sz="1000" b="1"/>
              <a:t>matter</a:t>
            </a:r>
          </a:p>
        </p:txBody>
      </p:sp>
      <p:sp>
        <p:nvSpPr>
          <p:cNvPr id="59422" name="Line 24"/>
          <p:cNvSpPr>
            <a:spLocks noChangeShapeType="1"/>
          </p:cNvSpPr>
          <p:nvPr/>
        </p:nvSpPr>
        <p:spPr bwMode="auto">
          <a:xfrm>
            <a:off x="6981825" y="3159125"/>
            <a:ext cx="1055688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23" name="Line 25"/>
          <p:cNvSpPr>
            <a:spLocks noChangeShapeType="1"/>
          </p:cNvSpPr>
          <p:nvPr/>
        </p:nvSpPr>
        <p:spPr bwMode="auto">
          <a:xfrm flipV="1">
            <a:off x="7359650" y="3167063"/>
            <a:ext cx="90488" cy="698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24" name="Line 26"/>
          <p:cNvSpPr>
            <a:spLocks noChangeShapeType="1"/>
          </p:cNvSpPr>
          <p:nvPr/>
        </p:nvSpPr>
        <p:spPr bwMode="auto">
          <a:xfrm>
            <a:off x="7591425" y="5151438"/>
            <a:ext cx="153988" cy="1476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25" name="Line 27"/>
          <p:cNvSpPr>
            <a:spLocks noChangeShapeType="1"/>
          </p:cNvSpPr>
          <p:nvPr/>
        </p:nvSpPr>
        <p:spPr bwMode="auto">
          <a:xfrm>
            <a:off x="7000875" y="5305425"/>
            <a:ext cx="101917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27" name="Text Box 11"/>
          <p:cNvSpPr txBox="1">
            <a:spLocks noChangeArrowheads="1"/>
          </p:cNvSpPr>
          <p:nvPr/>
        </p:nvSpPr>
        <p:spPr bwMode="auto">
          <a:xfrm>
            <a:off x="6942138" y="1671638"/>
            <a:ext cx="2201862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14.15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29600" y="6477000"/>
            <a:ext cx="8382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14-</a:t>
            </a:r>
            <a:fld id="{02312478-6B79-4A86-9A42-2D797771C6C0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>
          <a:xfrm>
            <a:off x="417513" y="0"/>
            <a:ext cx="8229600" cy="663575"/>
          </a:xfrm>
        </p:spPr>
        <p:txBody>
          <a:bodyPr/>
          <a:lstStyle/>
          <a:p>
            <a:pPr eaLnBrk="1" hangingPunct="1"/>
            <a:r>
              <a:rPr lang="en-US" smtClean="0"/>
              <a:t>Cerebral Cortex</a:t>
            </a:r>
          </a:p>
        </p:txBody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8913" y="981075"/>
            <a:ext cx="4383087" cy="549910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en-US" sz="1600" b="0" smtClean="0"/>
              <a:t>contains </a:t>
            </a:r>
            <a:r>
              <a:rPr lang="en-US" sz="1600" smtClean="0"/>
              <a:t>two principal types of neurons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smtClean="0"/>
              <a:t>stellate cells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600" b="0" smtClean="0"/>
              <a:t>have spheroid somas with dendrites projecting in all directions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600" b="0" smtClean="0"/>
              <a:t>receive sensory input and process information on a local level</a:t>
            </a:r>
            <a:endParaRPr lang="en-US" sz="1000" b="0" smtClean="0"/>
          </a:p>
          <a:p>
            <a:pPr lvl="2" eaLnBrk="1" hangingPunct="1">
              <a:lnSpc>
                <a:spcPct val="80000"/>
              </a:lnSpc>
            </a:pPr>
            <a:r>
              <a:rPr lang="en-US" sz="1600" smtClean="0"/>
              <a:t>pyramidal cells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600" b="0" smtClean="0"/>
              <a:t>tall, and conical, with apex toward the brain surface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600" b="0" smtClean="0"/>
              <a:t>a thick dendrite with many branches with small, knobby </a:t>
            </a:r>
            <a:r>
              <a:rPr lang="en-US" sz="1600" smtClean="0"/>
              <a:t>dendritic spines</a:t>
            </a:r>
            <a:endParaRPr lang="en-US" b="0" smtClean="0"/>
          </a:p>
          <a:p>
            <a:pPr lvl="3" eaLnBrk="1" hangingPunct="1">
              <a:lnSpc>
                <a:spcPct val="80000"/>
              </a:lnSpc>
            </a:pPr>
            <a:r>
              <a:rPr lang="en-US" sz="1600" b="0" smtClean="0"/>
              <a:t>include the output neurons of the cerebrum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600" b="0" smtClean="0"/>
              <a:t>only neurons that leave the cortex and connect with other parts of the CNS</a:t>
            </a:r>
          </a:p>
          <a:p>
            <a:pPr lvl="3" eaLnBrk="1" hangingPunct="1">
              <a:lnSpc>
                <a:spcPct val="80000"/>
              </a:lnSpc>
            </a:pPr>
            <a:endParaRPr lang="en-US" sz="900" b="0" smtClean="0"/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neocortex </a:t>
            </a:r>
            <a:r>
              <a:rPr lang="en-US" sz="1800" b="0" smtClean="0"/>
              <a:t>– six layered tissue that constitutes about 90% of the human cerebral cortex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b="0" smtClean="0"/>
              <a:t>relatively recent in evolutionary origin</a:t>
            </a:r>
          </a:p>
          <a:p>
            <a:pPr eaLnBrk="1" hangingPunct="1">
              <a:lnSpc>
                <a:spcPct val="80000"/>
              </a:lnSpc>
            </a:pPr>
            <a:endParaRPr lang="en-US" sz="1800" b="0" smtClean="0"/>
          </a:p>
          <a:p>
            <a:pPr eaLnBrk="1" hangingPunct="1">
              <a:lnSpc>
                <a:spcPct val="80000"/>
              </a:lnSpc>
            </a:pPr>
            <a:endParaRPr lang="en-US" sz="1200" smtClean="0"/>
          </a:p>
        </p:txBody>
      </p:sp>
      <p:pic>
        <p:nvPicPr>
          <p:cNvPr id="60425" name="Picture 4" descr="sal25693_14_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6988" y="1112838"/>
            <a:ext cx="2806700" cy="557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6" name="Line 5"/>
          <p:cNvSpPr>
            <a:spLocks noChangeShapeType="1"/>
          </p:cNvSpPr>
          <p:nvPr/>
        </p:nvSpPr>
        <p:spPr bwMode="auto">
          <a:xfrm>
            <a:off x="7585075" y="5157788"/>
            <a:ext cx="157163" cy="147637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7" name="Rectangle 6"/>
          <p:cNvSpPr>
            <a:spLocks noChangeArrowheads="1"/>
          </p:cNvSpPr>
          <p:nvPr/>
        </p:nvSpPr>
        <p:spPr bwMode="auto">
          <a:xfrm>
            <a:off x="5127625" y="2852738"/>
            <a:ext cx="34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I</a:t>
            </a:r>
            <a:endParaRPr lang="en-US" sz="2400" b="1"/>
          </a:p>
        </p:txBody>
      </p:sp>
      <p:sp>
        <p:nvSpPr>
          <p:cNvPr id="60428" name="Rectangle 7"/>
          <p:cNvSpPr>
            <a:spLocks noChangeArrowheads="1"/>
          </p:cNvSpPr>
          <p:nvPr/>
        </p:nvSpPr>
        <p:spPr bwMode="auto">
          <a:xfrm>
            <a:off x="5127625" y="3502025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II</a:t>
            </a:r>
            <a:endParaRPr lang="en-US" sz="2400" b="1"/>
          </a:p>
        </p:txBody>
      </p:sp>
      <p:sp>
        <p:nvSpPr>
          <p:cNvPr id="60429" name="Rectangle 8"/>
          <p:cNvSpPr>
            <a:spLocks noChangeArrowheads="1"/>
          </p:cNvSpPr>
          <p:nvPr/>
        </p:nvSpPr>
        <p:spPr bwMode="auto">
          <a:xfrm>
            <a:off x="5127625" y="4105275"/>
            <a:ext cx="1047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III</a:t>
            </a:r>
            <a:endParaRPr lang="en-US" sz="2400" b="1"/>
          </a:p>
        </p:txBody>
      </p:sp>
      <p:sp>
        <p:nvSpPr>
          <p:cNvPr id="60430" name="Rectangle 9"/>
          <p:cNvSpPr>
            <a:spLocks noChangeArrowheads="1"/>
          </p:cNvSpPr>
          <p:nvPr/>
        </p:nvSpPr>
        <p:spPr bwMode="auto">
          <a:xfrm>
            <a:off x="5127625" y="4779963"/>
            <a:ext cx="1190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IV</a:t>
            </a:r>
            <a:endParaRPr lang="en-US" sz="2400" b="1"/>
          </a:p>
        </p:txBody>
      </p:sp>
      <p:sp>
        <p:nvSpPr>
          <p:cNvPr id="60431" name="Rectangle 10"/>
          <p:cNvSpPr>
            <a:spLocks noChangeArrowheads="1"/>
          </p:cNvSpPr>
          <p:nvPr/>
        </p:nvSpPr>
        <p:spPr bwMode="auto">
          <a:xfrm>
            <a:off x="5127625" y="5397500"/>
            <a:ext cx="841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V</a:t>
            </a:r>
            <a:endParaRPr lang="en-US" sz="2400" b="1"/>
          </a:p>
        </p:txBody>
      </p:sp>
      <p:sp>
        <p:nvSpPr>
          <p:cNvPr id="60432" name="Rectangle 11"/>
          <p:cNvSpPr>
            <a:spLocks noChangeArrowheads="1"/>
          </p:cNvSpPr>
          <p:nvPr/>
        </p:nvSpPr>
        <p:spPr bwMode="auto">
          <a:xfrm>
            <a:off x="5127625" y="6046788"/>
            <a:ext cx="1190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VI</a:t>
            </a:r>
            <a:endParaRPr lang="en-US" sz="2400" b="1"/>
          </a:p>
        </p:txBody>
      </p:sp>
      <p:sp>
        <p:nvSpPr>
          <p:cNvPr id="60433" name="Rectangle 12"/>
          <p:cNvSpPr>
            <a:spLocks noChangeArrowheads="1"/>
          </p:cNvSpPr>
          <p:nvPr/>
        </p:nvSpPr>
        <p:spPr bwMode="auto">
          <a:xfrm>
            <a:off x="6180138" y="2328863"/>
            <a:ext cx="9556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Cortical surface</a:t>
            </a:r>
            <a:endParaRPr lang="en-US" sz="1000" b="1"/>
          </a:p>
        </p:txBody>
      </p:sp>
      <p:sp>
        <p:nvSpPr>
          <p:cNvPr id="60434" name="Line 13"/>
          <p:cNvSpPr>
            <a:spLocks noChangeShapeType="1"/>
          </p:cNvSpPr>
          <p:nvPr/>
        </p:nvSpPr>
        <p:spPr bwMode="auto">
          <a:xfrm>
            <a:off x="6977063" y="3157538"/>
            <a:ext cx="1055687" cy="1587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35" name="Line 14"/>
          <p:cNvSpPr>
            <a:spLocks noChangeShapeType="1"/>
          </p:cNvSpPr>
          <p:nvPr/>
        </p:nvSpPr>
        <p:spPr bwMode="auto">
          <a:xfrm>
            <a:off x="7010400" y="5300663"/>
            <a:ext cx="1019175" cy="1587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36" name="Line 15"/>
          <p:cNvSpPr>
            <a:spLocks noChangeShapeType="1"/>
          </p:cNvSpPr>
          <p:nvPr/>
        </p:nvSpPr>
        <p:spPr bwMode="auto">
          <a:xfrm flipV="1">
            <a:off x="7356475" y="3171825"/>
            <a:ext cx="90488" cy="66675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37" name="Line 16"/>
          <p:cNvSpPr>
            <a:spLocks noChangeShapeType="1"/>
          </p:cNvSpPr>
          <p:nvPr/>
        </p:nvSpPr>
        <p:spPr bwMode="auto">
          <a:xfrm>
            <a:off x="7170738" y="4602163"/>
            <a:ext cx="876300" cy="1587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38" name="Line 17"/>
          <p:cNvSpPr>
            <a:spLocks noChangeShapeType="1"/>
          </p:cNvSpPr>
          <p:nvPr/>
        </p:nvSpPr>
        <p:spPr bwMode="auto">
          <a:xfrm flipV="1">
            <a:off x="7561263" y="4602163"/>
            <a:ext cx="174625" cy="155575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39" name="Rectangle 18"/>
          <p:cNvSpPr>
            <a:spLocks noChangeArrowheads="1"/>
          </p:cNvSpPr>
          <p:nvPr/>
        </p:nvSpPr>
        <p:spPr bwMode="auto">
          <a:xfrm>
            <a:off x="8067675" y="4529138"/>
            <a:ext cx="7635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Stellate cells</a:t>
            </a:r>
            <a:endParaRPr lang="en-US" sz="1000" b="1"/>
          </a:p>
        </p:txBody>
      </p:sp>
      <p:sp>
        <p:nvSpPr>
          <p:cNvPr id="60440" name="Line 19"/>
          <p:cNvSpPr>
            <a:spLocks noChangeShapeType="1"/>
          </p:cNvSpPr>
          <p:nvPr/>
        </p:nvSpPr>
        <p:spPr bwMode="auto">
          <a:xfrm>
            <a:off x="7172325" y="4602163"/>
            <a:ext cx="87788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41" name="Line 20"/>
          <p:cNvSpPr>
            <a:spLocks noChangeShapeType="1"/>
          </p:cNvSpPr>
          <p:nvPr/>
        </p:nvSpPr>
        <p:spPr bwMode="auto">
          <a:xfrm flipV="1">
            <a:off x="7564438" y="4598988"/>
            <a:ext cx="174625" cy="1555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42" name="Text Box 21"/>
          <p:cNvSpPr txBox="1">
            <a:spLocks noChangeArrowheads="1"/>
          </p:cNvSpPr>
          <p:nvPr/>
        </p:nvSpPr>
        <p:spPr bwMode="auto">
          <a:xfrm>
            <a:off x="8067675" y="3090863"/>
            <a:ext cx="1060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Small pyramidal</a:t>
            </a:r>
          </a:p>
          <a:p>
            <a:r>
              <a:rPr lang="en-US" sz="1000" b="1"/>
              <a:t>cells</a:t>
            </a:r>
          </a:p>
        </p:txBody>
      </p:sp>
      <p:sp>
        <p:nvSpPr>
          <p:cNvPr id="60443" name="Text Box 22"/>
          <p:cNvSpPr txBox="1">
            <a:spLocks noChangeArrowheads="1"/>
          </p:cNvSpPr>
          <p:nvPr/>
        </p:nvSpPr>
        <p:spPr bwMode="auto">
          <a:xfrm>
            <a:off x="8054975" y="5219700"/>
            <a:ext cx="1068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Large pyramidal</a:t>
            </a:r>
          </a:p>
          <a:p>
            <a:r>
              <a:rPr lang="en-US" sz="1000" b="1"/>
              <a:t>cells</a:t>
            </a:r>
          </a:p>
        </p:txBody>
      </p:sp>
      <p:sp>
        <p:nvSpPr>
          <p:cNvPr id="60444" name="Text Box 23"/>
          <p:cNvSpPr txBox="1">
            <a:spLocks noChangeArrowheads="1"/>
          </p:cNvSpPr>
          <p:nvPr/>
        </p:nvSpPr>
        <p:spPr bwMode="auto">
          <a:xfrm>
            <a:off x="5281613" y="6354763"/>
            <a:ext cx="479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White</a:t>
            </a:r>
          </a:p>
          <a:p>
            <a:r>
              <a:rPr lang="en-US" sz="1000" b="1"/>
              <a:t>matter</a:t>
            </a:r>
          </a:p>
        </p:txBody>
      </p:sp>
      <p:sp>
        <p:nvSpPr>
          <p:cNvPr id="60445" name="Line 24"/>
          <p:cNvSpPr>
            <a:spLocks noChangeShapeType="1"/>
          </p:cNvSpPr>
          <p:nvPr/>
        </p:nvSpPr>
        <p:spPr bwMode="auto">
          <a:xfrm>
            <a:off x="6981825" y="3159125"/>
            <a:ext cx="1055688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46" name="Line 25"/>
          <p:cNvSpPr>
            <a:spLocks noChangeShapeType="1"/>
          </p:cNvSpPr>
          <p:nvPr/>
        </p:nvSpPr>
        <p:spPr bwMode="auto">
          <a:xfrm flipV="1">
            <a:off x="7359650" y="3167063"/>
            <a:ext cx="90488" cy="698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47" name="Line 26"/>
          <p:cNvSpPr>
            <a:spLocks noChangeShapeType="1"/>
          </p:cNvSpPr>
          <p:nvPr/>
        </p:nvSpPr>
        <p:spPr bwMode="auto">
          <a:xfrm>
            <a:off x="7591425" y="5151438"/>
            <a:ext cx="153988" cy="1476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48" name="Line 27"/>
          <p:cNvSpPr>
            <a:spLocks noChangeShapeType="1"/>
          </p:cNvSpPr>
          <p:nvPr/>
        </p:nvSpPr>
        <p:spPr bwMode="auto">
          <a:xfrm>
            <a:off x="7000875" y="5305425"/>
            <a:ext cx="101917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49" name="Text Box 11"/>
          <p:cNvSpPr txBox="1">
            <a:spLocks noChangeArrowheads="1"/>
          </p:cNvSpPr>
          <p:nvPr/>
        </p:nvSpPr>
        <p:spPr bwMode="auto">
          <a:xfrm>
            <a:off x="6942138" y="1671638"/>
            <a:ext cx="2201862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14.15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29600" y="6477000"/>
            <a:ext cx="8382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14-</a:t>
            </a:r>
            <a:fld id="{7ADCE416-729F-415C-BEB8-892721845E34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152400"/>
            <a:ext cx="4389438" cy="914400"/>
          </a:xfrm>
        </p:spPr>
        <p:txBody>
          <a:bodyPr/>
          <a:lstStyle/>
          <a:p>
            <a:pPr eaLnBrk="1" hangingPunct="1"/>
            <a:r>
              <a:rPr lang="en-US" smtClean="0"/>
              <a:t>Limbic System</a:t>
            </a: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8913"/>
            <a:ext cx="4267200" cy="66690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limbic system </a:t>
            </a:r>
            <a:r>
              <a:rPr lang="en-US" sz="2000" b="0" smtClean="0"/>
              <a:t>– important center of emotion and learning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0" smtClean="0"/>
              <a:t>most anatomically prominent components are: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cingulate gyrus </a:t>
            </a:r>
            <a:r>
              <a:rPr lang="en-US" sz="1800" b="0" smtClean="0"/>
              <a:t>– arches over the top of the corpus callosum in the frontal and parietal lobes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hippocampus</a:t>
            </a:r>
            <a:r>
              <a:rPr lang="en-US" sz="1800" b="0" smtClean="0"/>
              <a:t> – in the medial temporal lobe - memory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amygdala</a:t>
            </a:r>
            <a:r>
              <a:rPr lang="en-US" sz="1800" b="0" smtClean="0"/>
              <a:t> – immediately rostral to the hippocampus - emotion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0" smtClean="0"/>
              <a:t>limbic system components are connected through a complex loop of fiber tracts allowing for somewhat circular patterns of feedback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0" smtClean="0"/>
              <a:t>limbic system structures have centers for both</a:t>
            </a:r>
            <a:r>
              <a:rPr lang="en-US" sz="2000" smtClean="0"/>
              <a:t> gratification </a:t>
            </a:r>
            <a:r>
              <a:rPr lang="en-US" sz="2000" b="0" smtClean="0"/>
              <a:t>and </a:t>
            </a:r>
            <a:r>
              <a:rPr lang="en-US" sz="2000" smtClean="0"/>
              <a:t>aversion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smtClean="0"/>
              <a:t>gratification</a:t>
            </a:r>
            <a:r>
              <a:rPr lang="en-US" sz="1600" b="0" smtClean="0"/>
              <a:t> – sensations of pleasure or reward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smtClean="0"/>
              <a:t>aversion</a:t>
            </a:r>
            <a:r>
              <a:rPr lang="en-US" sz="1600" b="0" smtClean="0"/>
              <a:t> –sensations of fear or sorrow</a:t>
            </a:r>
          </a:p>
          <a:p>
            <a:pPr lvl="1" eaLnBrk="1" hangingPunct="1">
              <a:lnSpc>
                <a:spcPct val="90000"/>
              </a:lnSpc>
            </a:pPr>
            <a:endParaRPr lang="en-US" sz="1600" b="0" smtClean="0"/>
          </a:p>
        </p:txBody>
      </p:sp>
      <p:sp>
        <p:nvSpPr>
          <p:cNvPr id="4" name="TextBox 24"/>
          <p:cNvSpPr txBox="1">
            <a:spLocks noChangeArrowheads="1"/>
          </p:cNvSpPr>
          <p:nvPr/>
        </p:nvSpPr>
        <p:spPr bwMode="auto">
          <a:xfrm>
            <a:off x="5075238" y="1963738"/>
            <a:ext cx="346868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">
                <a:cs typeface="Arial" charset="0"/>
              </a:rPr>
              <a:t>Copyright © The McGraw-Hill Companies, Inc. Permission required for reproduction or display.</a:t>
            </a:r>
          </a:p>
        </p:txBody>
      </p:sp>
      <p:pic>
        <p:nvPicPr>
          <p:cNvPr id="62473" name="Picture 4" descr="sal25693_14_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5125" y="2135188"/>
            <a:ext cx="2844800" cy="260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4" name="Freeform 5"/>
          <p:cNvSpPr>
            <a:spLocks/>
          </p:cNvSpPr>
          <p:nvPr/>
        </p:nvSpPr>
        <p:spPr bwMode="auto">
          <a:xfrm>
            <a:off x="5283200" y="3511550"/>
            <a:ext cx="468313" cy="1588"/>
          </a:xfrm>
          <a:custGeom>
            <a:avLst/>
            <a:gdLst>
              <a:gd name="T0" fmla="*/ 0 w 525"/>
              <a:gd name="T1" fmla="*/ 5040312 h 2"/>
              <a:gd name="T2" fmla="*/ 352821598 w 525"/>
              <a:gd name="T3" fmla="*/ 5040312 h 2"/>
              <a:gd name="T4" fmla="*/ 1323080225 w 525"/>
              <a:gd name="T5" fmla="*/ 0 h 2"/>
              <a:gd name="T6" fmla="*/ 0 60000 65536"/>
              <a:gd name="T7" fmla="*/ 0 60000 65536"/>
              <a:gd name="T8" fmla="*/ 0 60000 65536"/>
              <a:gd name="T9" fmla="*/ 0 w 525"/>
              <a:gd name="T10" fmla="*/ 0 h 2"/>
              <a:gd name="T11" fmla="*/ 525 w 525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5" h="2">
                <a:moveTo>
                  <a:pt x="0" y="2"/>
                </a:moveTo>
                <a:lnTo>
                  <a:pt x="140" y="2"/>
                </a:lnTo>
                <a:lnTo>
                  <a:pt x="525" y="0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700">
              <a:latin typeface="Times New Roman" pitchFamily="18" charset="0"/>
            </a:endParaRPr>
          </a:p>
        </p:txBody>
      </p:sp>
      <p:sp>
        <p:nvSpPr>
          <p:cNvPr id="62475" name="Freeform 6"/>
          <p:cNvSpPr>
            <a:spLocks/>
          </p:cNvSpPr>
          <p:nvPr/>
        </p:nvSpPr>
        <p:spPr bwMode="auto">
          <a:xfrm>
            <a:off x="5348288" y="3460750"/>
            <a:ext cx="1057275" cy="352425"/>
          </a:xfrm>
          <a:custGeom>
            <a:avLst/>
            <a:gdLst>
              <a:gd name="T0" fmla="*/ 0 w 1188"/>
              <a:gd name="T1" fmla="*/ 1000500533 h 397"/>
              <a:gd name="T2" fmla="*/ 506550603 w 1188"/>
              <a:gd name="T3" fmla="*/ 1000500533 h 397"/>
              <a:gd name="T4" fmla="*/ 2147483647 w 1188"/>
              <a:gd name="T5" fmla="*/ 0 h 397"/>
              <a:gd name="T6" fmla="*/ 0 60000 65536"/>
              <a:gd name="T7" fmla="*/ 0 60000 65536"/>
              <a:gd name="T8" fmla="*/ 0 60000 65536"/>
              <a:gd name="T9" fmla="*/ 0 w 1188"/>
              <a:gd name="T10" fmla="*/ 0 h 397"/>
              <a:gd name="T11" fmla="*/ 1188 w 1188"/>
              <a:gd name="T12" fmla="*/ 397 h 3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88" h="397">
                <a:moveTo>
                  <a:pt x="0" y="397"/>
                </a:moveTo>
                <a:lnTo>
                  <a:pt x="201" y="397"/>
                </a:lnTo>
                <a:lnTo>
                  <a:pt x="1188" y="0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700">
              <a:latin typeface="Times New Roman" pitchFamily="18" charset="0"/>
            </a:endParaRPr>
          </a:p>
        </p:txBody>
      </p:sp>
      <p:sp>
        <p:nvSpPr>
          <p:cNvPr id="62476" name="Freeform 7"/>
          <p:cNvSpPr>
            <a:spLocks/>
          </p:cNvSpPr>
          <p:nvPr/>
        </p:nvSpPr>
        <p:spPr bwMode="auto">
          <a:xfrm>
            <a:off x="5176838" y="3817938"/>
            <a:ext cx="1304925" cy="236537"/>
          </a:xfrm>
          <a:custGeom>
            <a:avLst/>
            <a:gdLst>
              <a:gd name="T0" fmla="*/ 0 w 1464"/>
              <a:gd name="T1" fmla="*/ 670361453 h 266"/>
              <a:gd name="T2" fmla="*/ 2147483647 w 1464"/>
              <a:gd name="T3" fmla="*/ 670361453 h 266"/>
              <a:gd name="T4" fmla="*/ 2147483647 w 1464"/>
              <a:gd name="T5" fmla="*/ 0 h 266"/>
              <a:gd name="T6" fmla="*/ 0 60000 65536"/>
              <a:gd name="T7" fmla="*/ 0 60000 65536"/>
              <a:gd name="T8" fmla="*/ 0 60000 65536"/>
              <a:gd name="T9" fmla="*/ 0 w 1464"/>
              <a:gd name="T10" fmla="*/ 0 h 266"/>
              <a:gd name="T11" fmla="*/ 1464 w 1464"/>
              <a:gd name="T12" fmla="*/ 266 h 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4" h="266">
                <a:moveTo>
                  <a:pt x="0" y="266"/>
                </a:moveTo>
                <a:lnTo>
                  <a:pt x="977" y="266"/>
                </a:lnTo>
                <a:lnTo>
                  <a:pt x="1464" y="0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700">
              <a:latin typeface="Times New Roman" pitchFamily="18" charset="0"/>
            </a:endParaRPr>
          </a:p>
        </p:txBody>
      </p:sp>
      <p:sp>
        <p:nvSpPr>
          <p:cNvPr id="62477" name="Freeform 8"/>
          <p:cNvSpPr>
            <a:spLocks/>
          </p:cNvSpPr>
          <p:nvPr/>
        </p:nvSpPr>
        <p:spPr bwMode="auto">
          <a:xfrm>
            <a:off x="5367338" y="4033838"/>
            <a:ext cx="1152525" cy="217487"/>
          </a:xfrm>
          <a:custGeom>
            <a:avLst/>
            <a:gdLst>
              <a:gd name="T0" fmla="*/ 0 w 1293"/>
              <a:gd name="T1" fmla="*/ 614918170 h 244"/>
              <a:gd name="T2" fmla="*/ 1920359599 w 1293"/>
              <a:gd name="T3" fmla="*/ 614918170 h 244"/>
              <a:gd name="T4" fmla="*/ 2147483647 w 1293"/>
              <a:gd name="T5" fmla="*/ 0 h 244"/>
              <a:gd name="T6" fmla="*/ 0 60000 65536"/>
              <a:gd name="T7" fmla="*/ 0 60000 65536"/>
              <a:gd name="T8" fmla="*/ 0 60000 65536"/>
              <a:gd name="T9" fmla="*/ 0 w 1293"/>
              <a:gd name="T10" fmla="*/ 0 h 244"/>
              <a:gd name="T11" fmla="*/ 1293 w 1293"/>
              <a:gd name="T12" fmla="*/ 244 h 2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3" h="244">
                <a:moveTo>
                  <a:pt x="0" y="244"/>
                </a:moveTo>
                <a:lnTo>
                  <a:pt x="762" y="244"/>
                </a:lnTo>
                <a:lnTo>
                  <a:pt x="1293" y="0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700">
              <a:latin typeface="Times New Roman" pitchFamily="18" charset="0"/>
            </a:endParaRPr>
          </a:p>
        </p:txBody>
      </p:sp>
      <p:sp>
        <p:nvSpPr>
          <p:cNvPr id="62478" name="Line 9"/>
          <p:cNvSpPr>
            <a:spLocks noChangeShapeType="1"/>
          </p:cNvSpPr>
          <p:nvPr/>
        </p:nvSpPr>
        <p:spPr bwMode="auto">
          <a:xfrm>
            <a:off x="6742113" y="3552825"/>
            <a:ext cx="1630362" cy="1588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79" name="Line 10"/>
          <p:cNvSpPr>
            <a:spLocks noChangeShapeType="1"/>
          </p:cNvSpPr>
          <p:nvPr/>
        </p:nvSpPr>
        <p:spPr bwMode="auto">
          <a:xfrm>
            <a:off x="6943725" y="3794125"/>
            <a:ext cx="1428750" cy="0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80" name="Freeform 11"/>
          <p:cNvSpPr>
            <a:spLocks/>
          </p:cNvSpPr>
          <p:nvPr/>
        </p:nvSpPr>
        <p:spPr bwMode="auto">
          <a:xfrm>
            <a:off x="5283200" y="3513138"/>
            <a:ext cx="468313" cy="1587"/>
          </a:xfrm>
          <a:custGeom>
            <a:avLst/>
            <a:gdLst>
              <a:gd name="T0" fmla="*/ 0 w 525"/>
              <a:gd name="T1" fmla="*/ 7562057 h 3"/>
              <a:gd name="T2" fmla="*/ 352821598 w 525"/>
              <a:gd name="T3" fmla="*/ 7562057 h 3"/>
              <a:gd name="T4" fmla="*/ 1323080225 w 525"/>
              <a:gd name="T5" fmla="*/ 0 h 3"/>
              <a:gd name="T6" fmla="*/ 0 60000 65536"/>
              <a:gd name="T7" fmla="*/ 0 60000 65536"/>
              <a:gd name="T8" fmla="*/ 0 60000 65536"/>
              <a:gd name="T9" fmla="*/ 0 w 525"/>
              <a:gd name="T10" fmla="*/ 0 h 3"/>
              <a:gd name="T11" fmla="*/ 525 w 525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5" h="3">
                <a:moveTo>
                  <a:pt x="0" y="3"/>
                </a:moveTo>
                <a:lnTo>
                  <a:pt x="140" y="3"/>
                </a:lnTo>
                <a:lnTo>
                  <a:pt x="525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700">
              <a:latin typeface="Times New Roman" pitchFamily="18" charset="0"/>
            </a:endParaRPr>
          </a:p>
        </p:txBody>
      </p:sp>
      <p:sp>
        <p:nvSpPr>
          <p:cNvPr id="62481" name="Freeform 12"/>
          <p:cNvSpPr>
            <a:spLocks/>
          </p:cNvSpPr>
          <p:nvPr/>
        </p:nvSpPr>
        <p:spPr bwMode="auto">
          <a:xfrm>
            <a:off x="5059363" y="2606675"/>
            <a:ext cx="857250" cy="204788"/>
          </a:xfrm>
          <a:custGeom>
            <a:avLst/>
            <a:gdLst>
              <a:gd name="T0" fmla="*/ 0 w 962"/>
              <a:gd name="T1" fmla="*/ 0 h 231"/>
              <a:gd name="T2" fmla="*/ 952619218 w 962"/>
              <a:gd name="T3" fmla="*/ 0 h 231"/>
              <a:gd name="T4" fmla="*/ 2147483647 w 962"/>
              <a:gd name="T5" fmla="*/ 582157726 h 231"/>
              <a:gd name="T6" fmla="*/ 0 60000 65536"/>
              <a:gd name="T7" fmla="*/ 0 60000 65536"/>
              <a:gd name="T8" fmla="*/ 0 60000 65536"/>
              <a:gd name="T9" fmla="*/ 0 w 962"/>
              <a:gd name="T10" fmla="*/ 0 h 231"/>
              <a:gd name="T11" fmla="*/ 962 w 962"/>
              <a:gd name="T12" fmla="*/ 231 h 2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2" h="231">
                <a:moveTo>
                  <a:pt x="0" y="0"/>
                </a:moveTo>
                <a:lnTo>
                  <a:pt x="378" y="0"/>
                </a:lnTo>
                <a:lnTo>
                  <a:pt x="962" y="231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700">
              <a:latin typeface="Times New Roman" pitchFamily="18" charset="0"/>
            </a:endParaRPr>
          </a:p>
        </p:txBody>
      </p:sp>
      <p:sp>
        <p:nvSpPr>
          <p:cNvPr id="62482" name="Freeform 13"/>
          <p:cNvSpPr>
            <a:spLocks/>
          </p:cNvSpPr>
          <p:nvPr/>
        </p:nvSpPr>
        <p:spPr bwMode="auto">
          <a:xfrm>
            <a:off x="5059363" y="2605088"/>
            <a:ext cx="857250" cy="207962"/>
          </a:xfrm>
          <a:custGeom>
            <a:avLst/>
            <a:gdLst>
              <a:gd name="T0" fmla="*/ 0 w 962"/>
              <a:gd name="T1" fmla="*/ 0 h 233"/>
              <a:gd name="T2" fmla="*/ 952619218 w 962"/>
              <a:gd name="T3" fmla="*/ 0 h 233"/>
              <a:gd name="T4" fmla="*/ 2147483647 w 962"/>
              <a:gd name="T5" fmla="*/ 587194863 h 233"/>
              <a:gd name="T6" fmla="*/ 0 60000 65536"/>
              <a:gd name="T7" fmla="*/ 0 60000 65536"/>
              <a:gd name="T8" fmla="*/ 0 60000 65536"/>
              <a:gd name="T9" fmla="*/ 0 w 962"/>
              <a:gd name="T10" fmla="*/ 0 h 233"/>
              <a:gd name="T11" fmla="*/ 962 w 962"/>
              <a:gd name="T12" fmla="*/ 233 h 2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2" h="233">
                <a:moveTo>
                  <a:pt x="0" y="0"/>
                </a:moveTo>
                <a:lnTo>
                  <a:pt x="378" y="0"/>
                </a:lnTo>
                <a:lnTo>
                  <a:pt x="962" y="233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700">
              <a:latin typeface="Times New Roman" pitchFamily="18" charset="0"/>
            </a:endParaRPr>
          </a:p>
        </p:txBody>
      </p:sp>
      <p:sp>
        <p:nvSpPr>
          <p:cNvPr id="62483" name="Freeform 14"/>
          <p:cNvSpPr>
            <a:spLocks/>
          </p:cNvSpPr>
          <p:nvPr/>
        </p:nvSpPr>
        <p:spPr bwMode="auto">
          <a:xfrm>
            <a:off x="5075238" y="2982913"/>
            <a:ext cx="1212850" cy="42862"/>
          </a:xfrm>
          <a:custGeom>
            <a:avLst/>
            <a:gdLst>
              <a:gd name="T0" fmla="*/ 0 w 1362"/>
              <a:gd name="T1" fmla="*/ 0 h 48"/>
              <a:gd name="T2" fmla="*/ 957659429 w 1362"/>
              <a:gd name="T3" fmla="*/ 0 h 48"/>
              <a:gd name="T4" fmla="*/ 2147483647 w 1362"/>
              <a:gd name="T5" fmla="*/ 120967511 h 48"/>
              <a:gd name="T6" fmla="*/ 0 60000 65536"/>
              <a:gd name="T7" fmla="*/ 0 60000 65536"/>
              <a:gd name="T8" fmla="*/ 0 60000 65536"/>
              <a:gd name="T9" fmla="*/ 0 w 1362"/>
              <a:gd name="T10" fmla="*/ 0 h 48"/>
              <a:gd name="T11" fmla="*/ 1362 w 1362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2" h="48">
                <a:moveTo>
                  <a:pt x="0" y="0"/>
                </a:moveTo>
                <a:lnTo>
                  <a:pt x="380" y="0"/>
                </a:lnTo>
                <a:lnTo>
                  <a:pt x="1362" y="48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700">
              <a:latin typeface="Times New Roman" pitchFamily="18" charset="0"/>
            </a:endParaRPr>
          </a:p>
        </p:txBody>
      </p:sp>
      <p:sp>
        <p:nvSpPr>
          <p:cNvPr id="62484" name="Freeform 15"/>
          <p:cNvSpPr>
            <a:spLocks/>
          </p:cNvSpPr>
          <p:nvPr/>
        </p:nvSpPr>
        <p:spPr bwMode="auto">
          <a:xfrm>
            <a:off x="5075238" y="2982913"/>
            <a:ext cx="1212850" cy="42862"/>
          </a:xfrm>
          <a:custGeom>
            <a:avLst/>
            <a:gdLst>
              <a:gd name="T0" fmla="*/ 0 w 1362"/>
              <a:gd name="T1" fmla="*/ 0 h 48"/>
              <a:gd name="T2" fmla="*/ 957659429 w 1362"/>
              <a:gd name="T3" fmla="*/ 0 h 48"/>
              <a:gd name="T4" fmla="*/ 2147483647 w 1362"/>
              <a:gd name="T5" fmla="*/ 120967511 h 48"/>
              <a:gd name="T6" fmla="*/ 0 60000 65536"/>
              <a:gd name="T7" fmla="*/ 0 60000 65536"/>
              <a:gd name="T8" fmla="*/ 0 60000 65536"/>
              <a:gd name="T9" fmla="*/ 0 w 1362"/>
              <a:gd name="T10" fmla="*/ 0 h 48"/>
              <a:gd name="T11" fmla="*/ 1362 w 1362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2" h="48">
                <a:moveTo>
                  <a:pt x="0" y="0"/>
                </a:moveTo>
                <a:lnTo>
                  <a:pt x="380" y="0"/>
                </a:lnTo>
                <a:lnTo>
                  <a:pt x="1362" y="48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700">
              <a:latin typeface="Times New Roman" pitchFamily="18" charset="0"/>
            </a:endParaRPr>
          </a:p>
        </p:txBody>
      </p:sp>
      <p:sp>
        <p:nvSpPr>
          <p:cNvPr id="62485" name="Freeform 16"/>
          <p:cNvSpPr>
            <a:spLocks/>
          </p:cNvSpPr>
          <p:nvPr/>
        </p:nvSpPr>
        <p:spPr bwMode="auto">
          <a:xfrm>
            <a:off x="5176838" y="3160713"/>
            <a:ext cx="800100" cy="71437"/>
          </a:xfrm>
          <a:custGeom>
            <a:avLst/>
            <a:gdLst>
              <a:gd name="T0" fmla="*/ 0 w 899"/>
              <a:gd name="T1" fmla="*/ 201612473 h 80"/>
              <a:gd name="T2" fmla="*/ 955138228 w 899"/>
              <a:gd name="T3" fmla="*/ 201612473 h 80"/>
              <a:gd name="T4" fmla="*/ 2147483647 w 899"/>
              <a:gd name="T5" fmla="*/ 0 h 80"/>
              <a:gd name="T6" fmla="*/ 0 60000 65536"/>
              <a:gd name="T7" fmla="*/ 0 60000 65536"/>
              <a:gd name="T8" fmla="*/ 0 60000 65536"/>
              <a:gd name="T9" fmla="*/ 0 w 899"/>
              <a:gd name="T10" fmla="*/ 0 h 80"/>
              <a:gd name="T11" fmla="*/ 899 w 899"/>
              <a:gd name="T12" fmla="*/ 80 h 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99" h="80">
                <a:moveTo>
                  <a:pt x="0" y="80"/>
                </a:moveTo>
                <a:lnTo>
                  <a:pt x="379" y="80"/>
                </a:lnTo>
                <a:lnTo>
                  <a:pt x="899" y="0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700">
              <a:latin typeface="Times New Roman" pitchFamily="18" charset="0"/>
            </a:endParaRPr>
          </a:p>
        </p:txBody>
      </p:sp>
      <p:sp>
        <p:nvSpPr>
          <p:cNvPr id="62486" name="Freeform 17"/>
          <p:cNvSpPr>
            <a:spLocks/>
          </p:cNvSpPr>
          <p:nvPr/>
        </p:nvSpPr>
        <p:spPr bwMode="auto">
          <a:xfrm>
            <a:off x="5176838" y="3162300"/>
            <a:ext cx="800100" cy="68263"/>
          </a:xfrm>
          <a:custGeom>
            <a:avLst/>
            <a:gdLst>
              <a:gd name="T0" fmla="*/ 0 w 899"/>
              <a:gd name="T1" fmla="*/ 196572160 h 78"/>
              <a:gd name="T2" fmla="*/ 955138228 w 899"/>
              <a:gd name="T3" fmla="*/ 196572160 h 78"/>
              <a:gd name="T4" fmla="*/ 2147483647 w 899"/>
              <a:gd name="T5" fmla="*/ 0 h 78"/>
              <a:gd name="T6" fmla="*/ 0 60000 65536"/>
              <a:gd name="T7" fmla="*/ 0 60000 65536"/>
              <a:gd name="T8" fmla="*/ 0 60000 65536"/>
              <a:gd name="T9" fmla="*/ 0 w 899"/>
              <a:gd name="T10" fmla="*/ 0 h 78"/>
              <a:gd name="T11" fmla="*/ 899 w 899"/>
              <a:gd name="T12" fmla="*/ 78 h 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99" h="78">
                <a:moveTo>
                  <a:pt x="0" y="78"/>
                </a:moveTo>
                <a:lnTo>
                  <a:pt x="379" y="78"/>
                </a:lnTo>
                <a:lnTo>
                  <a:pt x="899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700">
              <a:latin typeface="Times New Roman" pitchFamily="18" charset="0"/>
            </a:endParaRPr>
          </a:p>
        </p:txBody>
      </p:sp>
      <p:sp>
        <p:nvSpPr>
          <p:cNvPr id="62487" name="Freeform 18"/>
          <p:cNvSpPr>
            <a:spLocks/>
          </p:cNvSpPr>
          <p:nvPr/>
        </p:nvSpPr>
        <p:spPr bwMode="auto">
          <a:xfrm>
            <a:off x="6948488" y="3235325"/>
            <a:ext cx="1416050" cy="52388"/>
          </a:xfrm>
          <a:custGeom>
            <a:avLst/>
            <a:gdLst>
              <a:gd name="T0" fmla="*/ 2147483647 w 1590"/>
              <a:gd name="T1" fmla="*/ 151209386 h 60"/>
              <a:gd name="T2" fmla="*/ 1786791820 w 1590"/>
              <a:gd name="T3" fmla="*/ 151209386 h 60"/>
              <a:gd name="T4" fmla="*/ 0 w 1590"/>
              <a:gd name="T5" fmla="*/ 0 h 60"/>
              <a:gd name="T6" fmla="*/ 0 60000 65536"/>
              <a:gd name="T7" fmla="*/ 0 60000 65536"/>
              <a:gd name="T8" fmla="*/ 0 60000 65536"/>
              <a:gd name="T9" fmla="*/ 0 w 1590"/>
              <a:gd name="T10" fmla="*/ 0 h 60"/>
              <a:gd name="T11" fmla="*/ 1590 w 1590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0" h="60">
                <a:moveTo>
                  <a:pt x="1590" y="60"/>
                </a:moveTo>
                <a:lnTo>
                  <a:pt x="709" y="60"/>
                </a:lnTo>
                <a:lnTo>
                  <a:pt x="0" y="0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700">
              <a:latin typeface="Times New Roman" pitchFamily="18" charset="0"/>
            </a:endParaRPr>
          </a:p>
        </p:txBody>
      </p:sp>
      <p:sp>
        <p:nvSpPr>
          <p:cNvPr id="62488" name="Freeform 19"/>
          <p:cNvSpPr>
            <a:spLocks/>
          </p:cNvSpPr>
          <p:nvPr/>
        </p:nvSpPr>
        <p:spPr bwMode="auto">
          <a:xfrm>
            <a:off x="6948488" y="3233738"/>
            <a:ext cx="1416050" cy="53975"/>
          </a:xfrm>
          <a:custGeom>
            <a:avLst/>
            <a:gdLst>
              <a:gd name="T0" fmla="*/ 2147483647 w 1590"/>
              <a:gd name="T1" fmla="*/ 151209386 h 60"/>
              <a:gd name="T2" fmla="*/ 1786791820 w 1590"/>
              <a:gd name="T3" fmla="*/ 151209386 h 60"/>
              <a:gd name="T4" fmla="*/ 0 w 1590"/>
              <a:gd name="T5" fmla="*/ 0 h 60"/>
              <a:gd name="T6" fmla="*/ 0 60000 65536"/>
              <a:gd name="T7" fmla="*/ 0 60000 65536"/>
              <a:gd name="T8" fmla="*/ 0 60000 65536"/>
              <a:gd name="T9" fmla="*/ 0 w 1590"/>
              <a:gd name="T10" fmla="*/ 0 h 60"/>
              <a:gd name="T11" fmla="*/ 1590 w 1590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0" h="60">
                <a:moveTo>
                  <a:pt x="1590" y="60"/>
                </a:moveTo>
                <a:lnTo>
                  <a:pt x="709" y="6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700">
              <a:latin typeface="Times New Roman" pitchFamily="18" charset="0"/>
            </a:endParaRPr>
          </a:p>
        </p:txBody>
      </p:sp>
      <p:sp>
        <p:nvSpPr>
          <p:cNvPr id="62489" name="Freeform 20"/>
          <p:cNvSpPr>
            <a:spLocks/>
          </p:cNvSpPr>
          <p:nvPr/>
        </p:nvSpPr>
        <p:spPr bwMode="auto">
          <a:xfrm>
            <a:off x="5272088" y="3460750"/>
            <a:ext cx="1133475" cy="352425"/>
          </a:xfrm>
          <a:custGeom>
            <a:avLst/>
            <a:gdLst>
              <a:gd name="T0" fmla="*/ 0 w 1273"/>
              <a:gd name="T1" fmla="*/ 995463395 h 395"/>
              <a:gd name="T2" fmla="*/ 720764788 w 1273"/>
              <a:gd name="T3" fmla="*/ 995463395 h 395"/>
              <a:gd name="T4" fmla="*/ 2147483647 w 1273"/>
              <a:gd name="T5" fmla="*/ 0 h 395"/>
              <a:gd name="T6" fmla="*/ 0 60000 65536"/>
              <a:gd name="T7" fmla="*/ 0 60000 65536"/>
              <a:gd name="T8" fmla="*/ 0 60000 65536"/>
              <a:gd name="T9" fmla="*/ 0 w 1273"/>
              <a:gd name="T10" fmla="*/ 0 h 395"/>
              <a:gd name="T11" fmla="*/ 1273 w 1273"/>
              <a:gd name="T12" fmla="*/ 395 h 3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73" h="395">
                <a:moveTo>
                  <a:pt x="0" y="395"/>
                </a:moveTo>
                <a:lnTo>
                  <a:pt x="286" y="395"/>
                </a:lnTo>
                <a:lnTo>
                  <a:pt x="1273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700">
              <a:latin typeface="Times New Roman" pitchFamily="18" charset="0"/>
            </a:endParaRPr>
          </a:p>
        </p:txBody>
      </p:sp>
      <p:sp>
        <p:nvSpPr>
          <p:cNvPr id="62490" name="Freeform 21"/>
          <p:cNvSpPr>
            <a:spLocks/>
          </p:cNvSpPr>
          <p:nvPr/>
        </p:nvSpPr>
        <p:spPr bwMode="auto">
          <a:xfrm>
            <a:off x="5199063" y="3819525"/>
            <a:ext cx="1282700" cy="236538"/>
          </a:xfrm>
          <a:custGeom>
            <a:avLst/>
            <a:gdLst>
              <a:gd name="T0" fmla="*/ 0 w 1439"/>
              <a:gd name="T1" fmla="*/ 670361453 h 266"/>
              <a:gd name="T2" fmla="*/ 2147483647 w 1439"/>
              <a:gd name="T3" fmla="*/ 670361453 h 266"/>
              <a:gd name="T4" fmla="*/ 2147483647 w 1439"/>
              <a:gd name="T5" fmla="*/ 0 h 266"/>
              <a:gd name="T6" fmla="*/ 0 60000 65536"/>
              <a:gd name="T7" fmla="*/ 0 60000 65536"/>
              <a:gd name="T8" fmla="*/ 0 60000 65536"/>
              <a:gd name="T9" fmla="*/ 0 w 1439"/>
              <a:gd name="T10" fmla="*/ 0 h 266"/>
              <a:gd name="T11" fmla="*/ 1439 w 1439"/>
              <a:gd name="T12" fmla="*/ 266 h 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39" h="266">
                <a:moveTo>
                  <a:pt x="0" y="266"/>
                </a:moveTo>
                <a:lnTo>
                  <a:pt x="952" y="266"/>
                </a:lnTo>
                <a:lnTo>
                  <a:pt x="1439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700">
              <a:latin typeface="Times New Roman" pitchFamily="18" charset="0"/>
            </a:endParaRPr>
          </a:p>
        </p:txBody>
      </p:sp>
      <p:sp>
        <p:nvSpPr>
          <p:cNvPr id="62491" name="Freeform 22"/>
          <p:cNvSpPr>
            <a:spLocks/>
          </p:cNvSpPr>
          <p:nvPr/>
        </p:nvSpPr>
        <p:spPr bwMode="auto">
          <a:xfrm>
            <a:off x="5367338" y="4033838"/>
            <a:ext cx="1152525" cy="215900"/>
          </a:xfrm>
          <a:custGeom>
            <a:avLst/>
            <a:gdLst>
              <a:gd name="T0" fmla="*/ 0 w 1293"/>
              <a:gd name="T1" fmla="*/ 607359288 h 241"/>
              <a:gd name="T2" fmla="*/ 1920359599 w 1293"/>
              <a:gd name="T3" fmla="*/ 607359288 h 241"/>
              <a:gd name="T4" fmla="*/ 2147483647 w 1293"/>
              <a:gd name="T5" fmla="*/ 0 h 241"/>
              <a:gd name="T6" fmla="*/ 0 60000 65536"/>
              <a:gd name="T7" fmla="*/ 0 60000 65536"/>
              <a:gd name="T8" fmla="*/ 0 60000 65536"/>
              <a:gd name="T9" fmla="*/ 0 w 1293"/>
              <a:gd name="T10" fmla="*/ 0 h 241"/>
              <a:gd name="T11" fmla="*/ 1293 w 1293"/>
              <a:gd name="T12" fmla="*/ 241 h 2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3" h="241">
                <a:moveTo>
                  <a:pt x="0" y="241"/>
                </a:moveTo>
                <a:lnTo>
                  <a:pt x="762" y="241"/>
                </a:lnTo>
                <a:lnTo>
                  <a:pt x="1293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700">
              <a:latin typeface="Times New Roman" pitchFamily="18" charset="0"/>
            </a:endParaRPr>
          </a:p>
        </p:txBody>
      </p:sp>
      <p:sp>
        <p:nvSpPr>
          <p:cNvPr id="62492" name="Line 23"/>
          <p:cNvSpPr>
            <a:spLocks noChangeShapeType="1"/>
          </p:cNvSpPr>
          <p:nvPr/>
        </p:nvSpPr>
        <p:spPr bwMode="auto">
          <a:xfrm>
            <a:off x="6742113" y="3552825"/>
            <a:ext cx="1630362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93" name="Freeform 24"/>
          <p:cNvSpPr>
            <a:spLocks/>
          </p:cNvSpPr>
          <p:nvPr/>
        </p:nvSpPr>
        <p:spPr bwMode="auto">
          <a:xfrm>
            <a:off x="6880225" y="3003550"/>
            <a:ext cx="1492250" cy="79375"/>
          </a:xfrm>
          <a:custGeom>
            <a:avLst/>
            <a:gdLst>
              <a:gd name="T0" fmla="*/ 0 w 1675"/>
              <a:gd name="T1" fmla="*/ 221773772 h 88"/>
              <a:gd name="T2" fmla="*/ 569555452 w 1675"/>
              <a:gd name="T3" fmla="*/ 0 h 88"/>
              <a:gd name="T4" fmla="*/ 2147483647 w 1675"/>
              <a:gd name="T5" fmla="*/ 0 h 88"/>
              <a:gd name="T6" fmla="*/ 0 60000 65536"/>
              <a:gd name="T7" fmla="*/ 0 60000 65536"/>
              <a:gd name="T8" fmla="*/ 0 60000 65536"/>
              <a:gd name="T9" fmla="*/ 0 w 1675"/>
              <a:gd name="T10" fmla="*/ 0 h 88"/>
              <a:gd name="T11" fmla="*/ 1675 w 1675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75" h="88">
                <a:moveTo>
                  <a:pt x="0" y="88"/>
                </a:moveTo>
                <a:lnTo>
                  <a:pt x="226" y="0"/>
                </a:lnTo>
                <a:lnTo>
                  <a:pt x="1675" y="0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700">
              <a:latin typeface="Times New Roman" pitchFamily="18" charset="0"/>
            </a:endParaRPr>
          </a:p>
        </p:txBody>
      </p:sp>
      <p:sp>
        <p:nvSpPr>
          <p:cNvPr id="62494" name="Freeform 25"/>
          <p:cNvSpPr>
            <a:spLocks/>
          </p:cNvSpPr>
          <p:nvPr/>
        </p:nvSpPr>
        <p:spPr bwMode="auto">
          <a:xfrm>
            <a:off x="6875463" y="3003550"/>
            <a:ext cx="1497012" cy="79375"/>
          </a:xfrm>
          <a:custGeom>
            <a:avLst/>
            <a:gdLst>
              <a:gd name="T0" fmla="*/ 0 w 1680"/>
              <a:gd name="T1" fmla="*/ 226814085 h 90"/>
              <a:gd name="T2" fmla="*/ 582155329 w 1680"/>
              <a:gd name="T3" fmla="*/ 0 h 90"/>
              <a:gd name="T4" fmla="*/ 2147483647 w 1680"/>
              <a:gd name="T5" fmla="*/ 0 h 90"/>
              <a:gd name="T6" fmla="*/ 0 60000 65536"/>
              <a:gd name="T7" fmla="*/ 0 60000 65536"/>
              <a:gd name="T8" fmla="*/ 0 60000 65536"/>
              <a:gd name="T9" fmla="*/ 0 w 1680"/>
              <a:gd name="T10" fmla="*/ 0 h 90"/>
              <a:gd name="T11" fmla="*/ 1680 w 1680"/>
              <a:gd name="T12" fmla="*/ 90 h 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80" h="90">
                <a:moveTo>
                  <a:pt x="0" y="90"/>
                </a:moveTo>
                <a:lnTo>
                  <a:pt x="231" y="0"/>
                </a:lnTo>
                <a:lnTo>
                  <a:pt x="168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700">
              <a:latin typeface="Times New Roman" pitchFamily="18" charset="0"/>
            </a:endParaRPr>
          </a:p>
        </p:txBody>
      </p:sp>
      <p:sp>
        <p:nvSpPr>
          <p:cNvPr id="62495" name="Line 26"/>
          <p:cNvSpPr>
            <a:spLocks noChangeShapeType="1"/>
          </p:cNvSpPr>
          <p:nvPr/>
        </p:nvSpPr>
        <p:spPr bwMode="auto">
          <a:xfrm>
            <a:off x="6943725" y="3794125"/>
            <a:ext cx="142875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96" name="Line 27"/>
          <p:cNvSpPr>
            <a:spLocks noChangeShapeType="1"/>
          </p:cNvSpPr>
          <p:nvPr/>
        </p:nvSpPr>
        <p:spPr bwMode="auto">
          <a:xfrm flipH="1">
            <a:off x="6834188" y="3290888"/>
            <a:ext cx="730250" cy="0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97" name="Line 28"/>
          <p:cNvSpPr>
            <a:spLocks noChangeShapeType="1"/>
          </p:cNvSpPr>
          <p:nvPr/>
        </p:nvSpPr>
        <p:spPr bwMode="auto">
          <a:xfrm flipH="1">
            <a:off x="6834188" y="3289300"/>
            <a:ext cx="73025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98" name="Rectangle 29"/>
          <p:cNvSpPr>
            <a:spLocks noChangeArrowheads="1"/>
          </p:cNvSpPr>
          <p:nvPr/>
        </p:nvSpPr>
        <p:spPr bwMode="auto">
          <a:xfrm>
            <a:off x="4692650" y="3748088"/>
            <a:ext cx="519113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Basal nuclei</a:t>
            </a:r>
            <a:endParaRPr lang="en-US" sz="700" b="1"/>
          </a:p>
        </p:txBody>
      </p:sp>
      <p:sp>
        <p:nvSpPr>
          <p:cNvPr id="62499" name="Rectangle 30"/>
          <p:cNvSpPr>
            <a:spLocks noChangeArrowheads="1"/>
          </p:cNvSpPr>
          <p:nvPr/>
        </p:nvSpPr>
        <p:spPr bwMode="auto">
          <a:xfrm>
            <a:off x="4692650" y="3987800"/>
            <a:ext cx="423863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Amygdala</a:t>
            </a:r>
            <a:endParaRPr lang="en-US" sz="700" b="1"/>
          </a:p>
        </p:txBody>
      </p:sp>
      <p:sp>
        <p:nvSpPr>
          <p:cNvPr id="62500" name="Rectangle 31"/>
          <p:cNvSpPr>
            <a:spLocks noChangeArrowheads="1"/>
          </p:cNvSpPr>
          <p:nvPr/>
        </p:nvSpPr>
        <p:spPr bwMode="auto">
          <a:xfrm>
            <a:off x="4692650" y="4179888"/>
            <a:ext cx="608013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Temporal lobe</a:t>
            </a:r>
            <a:endParaRPr lang="en-US" sz="700" b="1"/>
          </a:p>
        </p:txBody>
      </p:sp>
      <p:sp>
        <p:nvSpPr>
          <p:cNvPr id="62501" name="Rectangle 32"/>
          <p:cNvSpPr>
            <a:spLocks noChangeArrowheads="1"/>
          </p:cNvSpPr>
          <p:nvPr/>
        </p:nvSpPr>
        <p:spPr bwMode="auto">
          <a:xfrm>
            <a:off x="8415338" y="2952750"/>
            <a:ext cx="271462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Fornix</a:t>
            </a:r>
            <a:endParaRPr lang="en-US" sz="700" b="1"/>
          </a:p>
        </p:txBody>
      </p:sp>
      <p:sp>
        <p:nvSpPr>
          <p:cNvPr id="62502" name="Rectangle 33"/>
          <p:cNvSpPr>
            <a:spLocks noChangeArrowheads="1"/>
          </p:cNvSpPr>
          <p:nvPr/>
        </p:nvSpPr>
        <p:spPr bwMode="auto">
          <a:xfrm>
            <a:off x="8415338" y="3741738"/>
            <a:ext cx="585787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Hippocampus</a:t>
            </a:r>
            <a:endParaRPr lang="en-US" sz="700" b="1"/>
          </a:p>
        </p:txBody>
      </p:sp>
      <p:sp>
        <p:nvSpPr>
          <p:cNvPr id="62503" name="Text Box 34"/>
          <p:cNvSpPr txBox="1">
            <a:spLocks noChangeArrowheads="1"/>
          </p:cNvSpPr>
          <p:nvPr/>
        </p:nvSpPr>
        <p:spPr bwMode="auto">
          <a:xfrm>
            <a:off x="4692650" y="2543175"/>
            <a:ext cx="5080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700" b="1"/>
              <a:t>Medial</a:t>
            </a:r>
          </a:p>
          <a:p>
            <a:r>
              <a:rPr lang="en-US" sz="700" b="1"/>
              <a:t>prefrontal</a:t>
            </a:r>
          </a:p>
          <a:p>
            <a:r>
              <a:rPr lang="en-US" sz="700" b="1"/>
              <a:t>cortex</a:t>
            </a:r>
          </a:p>
        </p:txBody>
      </p:sp>
      <p:sp>
        <p:nvSpPr>
          <p:cNvPr id="62504" name="Text Box 35"/>
          <p:cNvSpPr txBox="1">
            <a:spLocks noChangeArrowheads="1"/>
          </p:cNvSpPr>
          <p:nvPr/>
        </p:nvSpPr>
        <p:spPr bwMode="auto">
          <a:xfrm>
            <a:off x="4692650" y="2935288"/>
            <a:ext cx="4778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700" b="1"/>
              <a:t>Corpus</a:t>
            </a:r>
          </a:p>
          <a:p>
            <a:r>
              <a:rPr lang="en-US" sz="700" b="1"/>
              <a:t>callosum</a:t>
            </a:r>
          </a:p>
        </p:txBody>
      </p:sp>
      <p:sp>
        <p:nvSpPr>
          <p:cNvPr id="62505" name="Text Box 36"/>
          <p:cNvSpPr txBox="1">
            <a:spLocks noChangeArrowheads="1"/>
          </p:cNvSpPr>
          <p:nvPr/>
        </p:nvSpPr>
        <p:spPr bwMode="auto">
          <a:xfrm>
            <a:off x="4692650" y="3162300"/>
            <a:ext cx="4968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700" b="1"/>
              <a:t>Cingulate</a:t>
            </a:r>
          </a:p>
          <a:p>
            <a:r>
              <a:rPr lang="en-US" sz="700" b="1"/>
              <a:t>gyrus</a:t>
            </a:r>
          </a:p>
        </p:txBody>
      </p:sp>
      <p:sp>
        <p:nvSpPr>
          <p:cNvPr id="62506" name="Text Box 37"/>
          <p:cNvSpPr txBox="1">
            <a:spLocks noChangeArrowheads="1"/>
          </p:cNvSpPr>
          <p:nvPr/>
        </p:nvSpPr>
        <p:spPr bwMode="auto">
          <a:xfrm>
            <a:off x="4692650" y="3454400"/>
            <a:ext cx="6381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700" b="1"/>
              <a:t>Orbitofrontal</a:t>
            </a:r>
          </a:p>
          <a:p>
            <a:r>
              <a:rPr lang="en-US" sz="700" b="1"/>
              <a:t>cortex</a:t>
            </a:r>
          </a:p>
        </p:txBody>
      </p:sp>
      <p:sp>
        <p:nvSpPr>
          <p:cNvPr id="62507" name="Text Box 38"/>
          <p:cNvSpPr txBox="1">
            <a:spLocks noChangeArrowheads="1"/>
          </p:cNvSpPr>
          <p:nvPr/>
        </p:nvSpPr>
        <p:spPr bwMode="auto">
          <a:xfrm>
            <a:off x="8415338" y="3241675"/>
            <a:ext cx="47783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700" b="1"/>
              <a:t>Thalamic</a:t>
            </a:r>
          </a:p>
          <a:p>
            <a:r>
              <a:rPr lang="en-US" sz="700" b="1"/>
              <a:t>nuclei</a:t>
            </a:r>
          </a:p>
        </p:txBody>
      </p:sp>
      <p:sp>
        <p:nvSpPr>
          <p:cNvPr id="62508" name="Text Box 39"/>
          <p:cNvSpPr txBox="1">
            <a:spLocks noChangeArrowheads="1"/>
          </p:cNvSpPr>
          <p:nvPr/>
        </p:nvSpPr>
        <p:spPr bwMode="auto">
          <a:xfrm>
            <a:off x="8415338" y="3498850"/>
            <a:ext cx="5842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700" b="1"/>
              <a:t>Mammillary</a:t>
            </a:r>
          </a:p>
          <a:p>
            <a:r>
              <a:rPr lang="en-US" sz="700" b="1"/>
              <a:t>body</a:t>
            </a:r>
          </a:p>
        </p:txBody>
      </p:sp>
      <p:sp>
        <p:nvSpPr>
          <p:cNvPr id="62510" name="Text Box 9"/>
          <p:cNvSpPr txBox="1">
            <a:spLocks noChangeArrowheads="1"/>
          </p:cNvSpPr>
          <p:nvPr/>
        </p:nvSpPr>
        <p:spPr bwMode="auto">
          <a:xfrm>
            <a:off x="5715000" y="5105400"/>
            <a:ext cx="1852613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14.17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29600" y="6477000"/>
            <a:ext cx="8382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14-</a:t>
            </a:r>
            <a:fld id="{D3DDD806-0FB8-43C4-BAD7-56C3D7DBA012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52563"/>
          </a:xfrm>
        </p:spPr>
        <p:txBody>
          <a:bodyPr/>
          <a:lstStyle/>
          <a:p>
            <a:pPr eaLnBrk="1" hangingPunct="1"/>
            <a:r>
              <a:rPr lang="en-US" smtClean="0"/>
              <a:t>Higher Brain Functions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300" y="1331913"/>
            <a:ext cx="8297863" cy="4983162"/>
          </a:xfrm>
        </p:spPr>
        <p:txBody>
          <a:bodyPr/>
          <a:lstStyle/>
          <a:p>
            <a:pPr eaLnBrk="1" hangingPunct="1"/>
            <a:r>
              <a:rPr lang="en-US" sz="2800" b="0" smtClean="0"/>
              <a:t>higher brain functions - sleep, memory, cognition, emotion, sensation, motor control, and language</a:t>
            </a:r>
          </a:p>
          <a:p>
            <a:pPr eaLnBrk="1" hangingPunct="1"/>
            <a:endParaRPr lang="en-US" sz="1000" b="0" smtClean="0"/>
          </a:p>
          <a:p>
            <a:pPr eaLnBrk="1" hangingPunct="1"/>
            <a:r>
              <a:rPr lang="en-US" sz="2800" b="0" smtClean="0"/>
              <a:t>involve interactions between cerebral cortex and basal nuclei, brainstem and cerebellum</a:t>
            </a:r>
          </a:p>
          <a:p>
            <a:pPr eaLnBrk="1" hangingPunct="1"/>
            <a:endParaRPr lang="en-US" sz="1000" b="0" smtClean="0"/>
          </a:p>
          <a:p>
            <a:pPr eaLnBrk="1" hangingPunct="1"/>
            <a:r>
              <a:rPr lang="en-US" sz="2800" b="0" smtClean="0"/>
              <a:t>functions of the brain do not have easily defined anatomical boundaries</a:t>
            </a:r>
          </a:p>
          <a:p>
            <a:pPr eaLnBrk="1" hangingPunct="1"/>
            <a:endParaRPr lang="en-US" sz="1000" b="0" smtClean="0"/>
          </a:p>
          <a:p>
            <a:pPr eaLnBrk="1" hangingPunct="1"/>
            <a:r>
              <a:rPr lang="en-US" sz="2800" b="0" smtClean="0"/>
              <a:t>integrative functions of the brain focuses mainly on the cerebrum, but involves combined action of multiple brain levels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29600" y="6477000"/>
            <a:ext cx="8382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14-</a:t>
            </a:r>
            <a:fld id="{ED8589C2-B1EF-4E29-AD14-B7DE48458688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spAutoFit/>
          </a:bodyPr>
          <a:lstStyle/>
          <a:p>
            <a:pPr eaLnBrk="1" hangingPunct="1"/>
            <a:r>
              <a:rPr lang="en-US" smtClean="0"/>
              <a:t>The Electroencephalogram</a:t>
            </a:r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350" y="4003675"/>
            <a:ext cx="8915400" cy="2778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electroencephalogram  (EEG) </a:t>
            </a:r>
            <a:r>
              <a:rPr lang="en-US" sz="2000" b="0" dirty="0" smtClean="0"/>
              <a:t>– monitors surface electrical activity of the brain waves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b="0" dirty="0" smtClean="0"/>
              <a:t>useful for studying normal brain functions as sleep and consciousness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b="0" dirty="0" smtClean="0"/>
              <a:t>in diagnosis of degenerative brain diseases, metabolic abnormalities, brain tumors, etc.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brain waves </a:t>
            </a:r>
            <a:r>
              <a:rPr lang="en-US" sz="2000" b="0" dirty="0" smtClean="0"/>
              <a:t>– rhythmic voltage changes resulting from synchronized postsynaptic potentials at the superficial layer of the cerebral cortex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dirty="0" smtClean="0"/>
              <a:t>4 types distinguished by amplitude (mV) and frequency (Hz)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0" dirty="0" smtClean="0"/>
              <a:t>persistent absence of brain waves is common clinical and legal criterion of brain death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Brainstem</a:t>
            </a:r>
          </a:p>
        </p:txBody>
      </p:sp>
      <p:sp>
        <p:nvSpPr>
          <p:cNvPr id="8197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530225" y="1258888"/>
            <a:ext cx="4041775" cy="48672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brainstem</a:t>
            </a:r>
            <a:r>
              <a:rPr lang="en-US" sz="2800" b="0" smtClean="0"/>
              <a:t> – what remains of the brain  if the cerebrum and cerebellum are removed</a:t>
            </a:r>
          </a:p>
          <a:p>
            <a:pPr eaLnBrk="1" hangingPunct="1">
              <a:lnSpc>
                <a:spcPct val="90000"/>
              </a:lnSpc>
            </a:pPr>
            <a:endParaRPr lang="en-US" sz="2800" b="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major components</a:t>
            </a:r>
          </a:p>
          <a:p>
            <a:pPr eaLnBrk="1" hangingPunct="1">
              <a:lnSpc>
                <a:spcPct val="90000"/>
              </a:lnSpc>
            </a:pPr>
            <a:endParaRPr lang="en-US" sz="800" b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diencephalon</a:t>
            </a:r>
          </a:p>
          <a:p>
            <a:pPr lvl="1" eaLnBrk="1" hangingPunct="1">
              <a:lnSpc>
                <a:spcPct val="90000"/>
              </a:lnSpc>
            </a:pPr>
            <a:endParaRPr lang="en-US" sz="80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midbrain</a:t>
            </a:r>
          </a:p>
          <a:p>
            <a:pPr lvl="1" eaLnBrk="1" hangingPunct="1">
              <a:lnSpc>
                <a:spcPct val="90000"/>
              </a:lnSpc>
            </a:pPr>
            <a:endParaRPr lang="en-US" sz="80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pons</a:t>
            </a:r>
          </a:p>
          <a:p>
            <a:pPr lvl="1" eaLnBrk="1" hangingPunct="1">
              <a:lnSpc>
                <a:spcPct val="90000"/>
              </a:lnSpc>
            </a:pPr>
            <a:endParaRPr lang="en-US" sz="80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medulla oblongata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29600" y="6477000"/>
            <a:ext cx="8382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14-</a:t>
            </a:r>
            <a:fld id="{54F54A18-072D-43D4-BC3D-D0E78E9CD6B3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16013"/>
          </a:xfrm>
        </p:spPr>
        <p:txBody>
          <a:bodyPr/>
          <a:lstStyle/>
          <a:p>
            <a:pPr eaLnBrk="1" hangingPunct="1"/>
            <a:r>
              <a:rPr lang="en-US" sz="3600" smtClean="0"/>
              <a:t>Brain Waves</a:t>
            </a:r>
          </a:p>
        </p:txBody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1076325"/>
            <a:ext cx="8440737" cy="57816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alpha waves  8 – 13 Hz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awake and resting with eyes closed and mind wandering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suppressed when eyes open or performing a mental task</a:t>
            </a:r>
          </a:p>
          <a:p>
            <a:pPr lvl="1" eaLnBrk="1" hangingPunct="1">
              <a:lnSpc>
                <a:spcPct val="90000"/>
              </a:lnSpc>
            </a:pPr>
            <a:endParaRPr lang="en-US" sz="2000" b="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beta waves   14 – 30 Hz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eyes open and performing mental tasks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accentuated during mental activity and sensory stimulation</a:t>
            </a:r>
          </a:p>
          <a:p>
            <a:pPr lvl="1" eaLnBrk="1" hangingPunct="1">
              <a:lnSpc>
                <a:spcPct val="90000"/>
              </a:lnSpc>
            </a:pPr>
            <a:endParaRPr lang="en-US" sz="2000" b="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theta waves   4 – 7 Hz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drowsy or sleeping adults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if awake and under emotional stress</a:t>
            </a:r>
          </a:p>
          <a:p>
            <a:pPr lvl="1" eaLnBrk="1" hangingPunct="1">
              <a:lnSpc>
                <a:spcPct val="90000"/>
              </a:lnSpc>
            </a:pPr>
            <a:endParaRPr lang="en-US" sz="2000" b="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delta waves   high amplitude, less than 3.5 Hz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deep sleep in adults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29600" y="6477000"/>
            <a:ext cx="8382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14-</a:t>
            </a:r>
            <a:fld id="{4E2F43F9-681E-45D7-8E65-AF206A07301F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Sleep</a:t>
            </a:r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08063"/>
            <a:ext cx="8991600" cy="5849937"/>
          </a:xfrm>
        </p:spPr>
        <p:txBody>
          <a:bodyPr/>
          <a:lstStyle/>
          <a:p>
            <a:pPr eaLnBrk="1" hangingPunct="1"/>
            <a:r>
              <a:rPr lang="en-US" sz="2400" b="0" smtClean="0"/>
              <a:t>sleep occurs in cycles called </a:t>
            </a:r>
            <a:r>
              <a:rPr lang="en-US" sz="2400" smtClean="0"/>
              <a:t>circadian rhythms</a:t>
            </a:r>
          </a:p>
          <a:p>
            <a:pPr lvl="1" eaLnBrk="1" hangingPunct="1"/>
            <a:r>
              <a:rPr lang="en-US" sz="2000" b="0" smtClean="0"/>
              <a:t>events that reoccur at intervals of about 24 hours</a:t>
            </a:r>
          </a:p>
          <a:p>
            <a:pPr lvl="1" eaLnBrk="1" hangingPunct="1"/>
            <a:endParaRPr lang="en-US" sz="1000" b="0" smtClean="0"/>
          </a:p>
          <a:p>
            <a:pPr eaLnBrk="1" hangingPunct="1"/>
            <a:r>
              <a:rPr lang="en-US" sz="2400" smtClean="0"/>
              <a:t>sleep</a:t>
            </a:r>
            <a:r>
              <a:rPr lang="en-US" sz="2400" b="0" smtClean="0"/>
              <a:t> - temporary state of unconsciousness from which one can awaken when stimulated</a:t>
            </a:r>
          </a:p>
          <a:p>
            <a:pPr lvl="1" eaLnBrk="1" hangingPunct="1"/>
            <a:r>
              <a:rPr lang="en-US" sz="2000" b="0" smtClean="0"/>
              <a:t>characterized by </a:t>
            </a:r>
            <a:r>
              <a:rPr lang="en-US" sz="2000" smtClean="0"/>
              <a:t>stereotyped posture</a:t>
            </a:r>
          </a:p>
          <a:p>
            <a:pPr lvl="2" eaLnBrk="1" hangingPunct="1"/>
            <a:r>
              <a:rPr lang="en-US" sz="1800" b="0" smtClean="0"/>
              <a:t>lying down with eyes closed</a:t>
            </a:r>
          </a:p>
          <a:p>
            <a:pPr lvl="1" eaLnBrk="1" hangingPunct="1"/>
            <a:r>
              <a:rPr lang="en-US" sz="2000" smtClean="0"/>
              <a:t>sleep paralysis </a:t>
            </a:r>
            <a:r>
              <a:rPr lang="en-US" sz="2000" b="0" smtClean="0"/>
              <a:t>- inhibition of muscular activity</a:t>
            </a:r>
          </a:p>
          <a:p>
            <a:pPr lvl="1" eaLnBrk="1" hangingPunct="1"/>
            <a:r>
              <a:rPr lang="en-US" sz="2000" b="0" smtClean="0"/>
              <a:t>resembles unconsciousness but can be aroused by sensory stimulation</a:t>
            </a:r>
          </a:p>
          <a:p>
            <a:pPr lvl="1" eaLnBrk="1" hangingPunct="1"/>
            <a:r>
              <a:rPr lang="en-US" sz="2000" smtClean="0"/>
              <a:t>coma</a:t>
            </a:r>
            <a:r>
              <a:rPr lang="en-US" sz="2000" b="0" smtClean="0"/>
              <a:t> or </a:t>
            </a:r>
            <a:r>
              <a:rPr lang="en-US" sz="2000" smtClean="0"/>
              <a:t>hibernation</a:t>
            </a:r>
            <a:r>
              <a:rPr lang="en-US" sz="2000" b="0" smtClean="0"/>
              <a:t> – states of prolonged unconsciousness where individuals cannot be aroused from those states by sensory stimulation</a:t>
            </a:r>
          </a:p>
          <a:p>
            <a:pPr lvl="1" eaLnBrk="1" hangingPunct="1"/>
            <a:endParaRPr lang="en-US" sz="1000" b="0" smtClean="0"/>
          </a:p>
          <a:p>
            <a:pPr eaLnBrk="1" hangingPunct="1"/>
            <a:r>
              <a:rPr lang="en-US" sz="2400" smtClean="0"/>
              <a:t>restorative effect</a:t>
            </a:r>
          </a:p>
          <a:p>
            <a:pPr lvl="1" eaLnBrk="1" hangingPunct="1"/>
            <a:r>
              <a:rPr lang="en-US" sz="2000" b="0" smtClean="0"/>
              <a:t>brain glycogen and ATP levels increase in non-REM sleep</a:t>
            </a:r>
          </a:p>
          <a:p>
            <a:pPr lvl="1" eaLnBrk="1" hangingPunct="1"/>
            <a:r>
              <a:rPr lang="en-US" sz="2000" b="0" smtClean="0"/>
              <a:t>memories strengthened in REM sleep</a:t>
            </a:r>
          </a:p>
          <a:p>
            <a:pPr lvl="2" eaLnBrk="1" hangingPunct="1"/>
            <a:r>
              <a:rPr lang="en-US" sz="1800" b="0" smtClean="0"/>
              <a:t>synaptic connections reinforced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29600" y="6477000"/>
            <a:ext cx="8382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14-</a:t>
            </a:r>
            <a:fld id="{93B2C1AB-F721-4E46-BF9F-4094AB60F505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838200"/>
          </a:xfrm>
        </p:spPr>
        <p:txBody>
          <a:bodyPr/>
          <a:lstStyle/>
          <a:p>
            <a:pPr eaLnBrk="1" hangingPunct="1"/>
            <a:r>
              <a:rPr lang="en-US" smtClean="0"/>
              <a:t>Four Stages of Sleep</a:t>
            </a:r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2575" y="887413"/>
            <a:ext cx="8615363" cy="5970587"/>
          </a:xfrm>
        </p:spPr>
        <p:txBody>
          <a:bodyPr/>
          <a:lstStyle/>
          <a:p>
            <a:pPr eaLnBrk="1" hangingPunct="1"/>
            <a:r>
              <a:rPr lang="en-US" sz="1800" smtClean="0"/>
              <a:t>Stage 1</a:t>
            </a:r>
          </a:p>
          <a:p>
            <a:pPr lvl="1" eaLnBrk="1" hangingPunct="1"/>
            <a:r>
              <a:rPr lang="en-US" sz="1600" b="0" smtClean="0"/>
              <a:t>feel drowsy, close our eyes, begin to relax</a:t>
            </a:r>
          </a:p>
          <a:p>
            <a:pPr lvl="1" eaLnBrk="1" hangingPunct="1"/>
            <a:r>
              <a:rPr lang="en-US" sz="1600" b="0" smtClean="0"/>
              <a:t>often feel drifting sensation, easily awakened if stimulated</a:t>
            </a:r>
          </a:p>
          <a:p>
            <a:pPr lvl="1" eaLnBrk="1" hangingPunct="1"/>
            <a:r>
              <a:rPr lang="en-US" sz="1600" b="0" smtClean="0"/>
              <a:t>alpha waves dominate EEG</a:t>
            </a:r>
          </a:p>
          <a:p>
            <a:pPr eaLnBrk="1" hangingPunct="1"/>
            <a:r>
              <a:rPr lang="en-US" sz="1800" smtClean="0"/>
              <a:t>Stage 2</a:t>
            </a:r>
          </a:p>
          <a:p>
            <a:pPr lvl="1" eaLnBrk="1" hangingPunct="1"/>
            <a:r>
              <a:rPr lang="en-US" sz="1600" b="0" smtClean="0"/>
              <a:t>pass into light sleep</a:t>
            </a:r>
          </a:p>
          <a:p>
            <a:pPr lvl="1" eaLnBrk="1" hangingPunct="1"/>
            <a:r>
              <a:rPr lang="en-US" sz="1600" b="0" smtClean="0"/>
              <a:t>EEG declines in frequency but increases in amplitude</a:t>
            </a:r>
          </a:p>
          <a:p>
            <a:pPr lvl="1" eaLnBrk="1" hangingPunct="1"/>
            <a:r>
              <a:rPr lang="en-US" sz="1600" b="0" smtClean="0"/>
              <a:t>exhibits </a:t>
            </a:r>
            <a:r>
              <a:rPr lang="en-US" sz="1600" smtClean="0"/>
              <a:t>sleep spindles </a:t>
            </a:r>
            <a:r>
              <a:rPr lang="en-US" sz="1600" b="0" smtClean="0"/>
              <a:t>– high spikes resulting from interactions between neurons </a:t>
            </a:r>
          </a:p>
          <a:p>
            <a:pPr lvl="1" eaLnBrk="1" hangingPunct="1">
              <a:buFontTx/>
              <a:buNone/>
            </a:pPr>
            <a:r>
              <a:rPr lang="en-US" sz="1600" b="0" smtClean="0"/>
              <a:t>     of the thalamus and cerebral cortex</a:t>
            </a:r>
          </a:p>
          <a:p>
            <a:pPr eaLnBrk="1" hangingPunct="1"/>
            <a:r>
              <a:rPr lang="en-US" sz="1800" smtClean="0"/>
              <a:t>Stage 3</a:t>
            </a:r>
          </a:p>
          <a:p>
            <a:pPr lvl="1" eaLnBrk="1" hangingPunct="1"/>
            <a:r>
              <a:rPr lang="en-US" sz="1600" b="0" smtClean="0"/>
              <a:t>moderate to deep sleep</a:t>
            </a:r>
          </a:p>
          <a:p>
            <a:pPr lvl="1" eaLnBrk="1" hangingPunct="1"/>
            <a:r>
              <a:rPr lang="en-US" sz="1600" b="0" smtClean="0"/>
              <a:t>about 20 minutes after stage 1</a:t>
            </a:r>
          </a:p>
          <a:p>
            <a:pPr lvl="1" eaLnBrk="1" hangingPunct="1"/>
            <a:r>
              <a:rPr lang="en-US" sz="1600" b="0" smtClean="0"/>
              <a:t>theta and delta waves appear</a:t>
            </a:r>
          </a:p>
          <a:p>
            <a:pPr lvl="1" eaLnBrk="1" hangingPunct="1"/>
            <a:r>
              <a:rPr lang="en-US" sz="1600" b="0" smtClean="0"/>
              <a:t>muscles relax and vital signs (body temperature, blood pressure, heart and respiratory rate) fall</a:t>
            </a:r>
          </a:p>
          <a:p>
            <a:pPr eaLnBrk="1" hangingPunct="1"/>
            <a:r>
              <a:rPr lang="en-US" sz="1800" smtClean="0"/>
              <a:t>Stage 4</a:t>
            </a:r>
            <a:endParaRPr lang="en-US" sz="2000" smtClean="0"/>
          </a:p>
          <a:p>
            <a:pPr lvl="1" eaLnBrk="1" hangingPunct="1"/>
            <a:r>
              <a:rPr lang="en-US" sz="1600" b="0" smtClean="0"/>
              <a:t>called </a:t>
            </a:r>
            <a:r>
              <a:rPr lang="en-US" sz="1600" smtClean="0"/>
              <a:t>slow-wave-sleep</a:t>
            </a:r>
            <a:r>
              <a:rPr lang="en-US" sz="1600" b="0" smtClean="0"/>
              <a:t> </a:t>
            </a:r>
            <a:r>
              <a:rPr lang="en-US" sz="1600" smtClean="0"/>
              <a:t>(SWS) </a:t>
            </a:r>
            <a:r>
              <a:rPr lang="en-US" sz="1600" b="0" smtClean="0"/>
              <a:t>– EEG dominated by low-frequency, high amplitude delta waves</a:t>
            </a:r>
          </a:p>
          <a:p>
            <a:pPr lvl="1" eaLnBrk="1" hangingPunct="1"/>
            <a:r>
              <a:rPr lang="en-US" sz="1600" b="0" smtClean="0"/>
              <a:t>muscles now very relaxed, vital signs at their lowest, and we become more difficult to awaken</a:t>
            </a:r>
          </a:p>
          <a:p>
            <a:pPr lvl="1" eaLnBrk="1" hangingPunct="1"/>
            <a:endParaRPr lang="en-US" sz="1600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41388"/>
          </a:xfrm>
        </p:spPr>
        <p:txBody>
          <a:bodyPr/>
          <a:lstStyle/>
          <a:p>
            <a:pPr eaLnBrk="1" hangingPunct="1"/>
            <a:r>
              <a:rPr lang="en-US" smtClean="0"/>
              <a:t>Rhythm of Sleep</a:t>
            </a:r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" y="833438"/>
            <a:ext cx="8534400" cy="5808662"/>
          </a:xfrm>
        </p:spPr>
        <p:txBody>
          <a:bodyPr/>
          <a:lstStyle/>
          <a:p>
            <a:pPr eaLnBrk="1" hangingPunct="1"/>
            <a:r>
              <a:rPr lang="en-US" sz="2200" dirty="0" smtClean="0"/>
              <a:t>rhythm of sleep </a:t>
            </a:r>
            <a:r>
              <a:rPr lang="en-US" sz="2200" b="0" dirty="0" smtClean="0"/>
              <a:t>controlled by a complex interaction between the cerebral cortex, thalamus, hypothalamus, and reticular formation</a:t>
            </a:r>
          </a:p>
          <a:p>
            <a:pPr lvl="1" eaLnBrk="1" hangingPunct="1"/>
            <a:r>
              <a:rPr lang="en-US" sz="1600" b="0" dirty="0" smtClean="0"/>
              <a:t>arousal induced in the upper reticular formation, near junction of </a:t>
            </a:r>
            <a:r>
              <a:rPr lang="en-US" sz="1600" b="0" dirty="0" err="1" smtClean="0"/>
              <a:t>pons</a:t>
            </a:r>
            <a:r>
              <a:rPr lang="en-US" sz="1600" b="0" dirty="0" smtClean="0"/>
              <a:t> and midbrain</a:t>
            </a:r>
          </a:p>
          <a:p>
            <a:pPr lvl="1" eaLnBrk="1" hangingPunct="1"/>
            <a:r>
              <a:rPr lang="en-US" sz="1600" b="0" dirty="0" smtClean="0"/>
              <a:t>sleep induced by nuclei below </a:t>
            </a:r>
            <a:r>
              <a:rPr lang="en-US" sz="1600" b="0" dirty="0" err="1" smtClean="0"/>
              <a:t>pons</a:t>
            </a:r>
            <a:r>
              <a:rPr lang="en-US" sz="1600" b="0" dirty="0" smtClean="0"/>
              <a:t>, and in </a:t>
            </a:r>
            <a:r>
              <a:rPr lang="en-US" sz="1600" b="0" dirty="0" err="1" smtClean="0"/>
              <a:t>ventrolateral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preoptic</a:t>
            </a:r>
            <a:r>
              <a:rPr lang="en-US" sz="1600" b="0" dirty="0" smtClean="0"/>
              <a:t> nucleus in the hypothalamus</a:t>
            </a:r>
            <a:endParaRPr lang="en-US" sz="1800" dirty="0" smtClean="0"/>
          </a:p>
          <a:p>
            <a:pPr lvl="2" eaLnBrk="1" hangingPunct="1"/>
            <a:endParaRPr lang="en-US" sz="1000" b="0" dirty="0" smtClean="0"/>
          </a:p>
          <a:p>
            <a:pPr eaLnBrk="1" hangingPunct="1"/>
            <a:r>
              <a:rPr lang="en-US" sz="2000" b="0" dirty="0" smtClean="0"/>
              <a:t>sleep has a restorative effect, and sleep deprivation can be fatal to experimental animals</a:t>
            </a:r>
          </a:p>
          <a:p>
            <a:pPr lvl="1" eaLnBrk="1" hangingPunct="1"/>
            <a:r>
              <a:rPr lang="en-US" sz="1600" b="0" dirty="0" smtClean="0"/>
              <a:t>bed rest alone does not have the restorative effect of sleep…why must we lose consciousness?</a:t>
            </a:r>
          </a:p>
          <a:p>
            <a:pPr lvl="1" eaLnBrk="1" hangingPunct="1"/>
            <a:r>
              <a:rPr lang="en-US" sz="1600" b="0" dirty="0" smtClean="0"/>
              <a:t>sleep may be the time to replenish such energy sources as glycogen and ATP</a:t>
            </a:r>
          </a:p>
          <a:p>
            <a:pPr lvl="1" eaLnBrk="1" hangingPunct="1"/>
            <a:r>
              <a:rPr lang="en-US" sz="1600" b="0" dirty="0" smtClean="0"/>
              <a:t>REM sleep may consolidate and strengthen memories by reinforcing some synapses, and eliminating others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76200"/>
            <a:ext cx="7962900" cy="762000"/>
          </a:xfrm>
        </p:spPr>
        <p:txBody>
          <a:bodyPr>
            <a:spAutoFit/>
          </a:bodyPr>
          <a:lstStyle/>
          <a:p>
            <a:pPr eaLnBrk="1" hangingPunct="1"/>
            <a:r>
              <a:rPr lang="en-US" smtClean="0"/>
              <a:t>Sleep Stages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29600" y="6477000"/>
            <a:ext cx="8382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14-</a:t>
            </a:r>
            <a:fld id="{F09BAB87-38EC-4E1E-9608-CB09EBA5B367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87450"/>
          </a:xfrm>
        </p:spPr>
        <p:txBody>
          <a:bodyPr/>
          <a:lstStyle/>
          <a:p>
            <a:pPr eaLnBrk="1" hangingPunct="1"/>
            <a:r>
              <a:rPr lang="en-US" smtClean="0"/>
              <a:t>Cognition</a:t>
            </a:r>
          </a:p>
        </p:txBody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01738"/>
            <a:ext cx="9144000" cy="5656262"/>
          </a:xfrm>
        </p:spPr>
        <p:txBody>
          <a:bodyPr/>
          <a:lstStyle/>
          <a:p>
            <a:pPr eaLnBrk="1" hangingPunct="1"/>
            <a:r>
              <a:rPr lang="en-US" sz="2400" smtClean="0"/>
              <a:t>cognition </a:t>
            </a:r>
            <a:r>
              <a:rPr lang="en-US" sz="2400" b="0" smtClean="0"/>
              <a:t>– the range of mental processes by which we acquire and use knowledge</a:t>
            </a:r>
            <a:endParaRPr lang="en-US" sz="800" b="0" smtClean="0"/>
          </a:p>
          <a:p>
            <a:pPr lvl="1" eaLnBrk="1" hangingPunct="1"/>
            <a:r>
              <a:rPr lang="en-US" sz="2000" b="0" smtClean="0"/>
              <a:t>such as sensory perception, thought, reasoning, judgment, memory, imagination, and intuition</a:t>
            </a:r>
          </a:p>
          <a:p>
            <a:pPr eaLnBrk="1" hangingPunct="1"/>
            <a:r>
              <a:rPr lang="en-US" sz="2400" smtClean="0"/>
              <a:t>association areas of cerebral cortex </a:t>
            </a:r>
            <a:r>
              <a:rPr lang="en-US" sz="2400" b="0" smtClean="0"/>
              <a:t>has above functions </a:t>
            </a:r>
          </a:p>
          <a:p>
            <a:pPr lvl="1" eaLnBrk="1" hangingPunct="1"/>
            <a:r>
              <a:rPr lang="en-US" sz="2000" b="0" smtClean="0"/>
              <a:t>constitutes about 75% of all brain tissue</a:t>
            </a:r>
          </a:p>
          <a:p>
            <a:pPr lvl="1" eaLnBrk="1" hangingPunct="1"/>
            <a:endParaRPr lang="en-US" sz="800" b="0" smtClean="0"/>
          </a:p>
          <a:p>
            <a:pPr eaLnBrk="1" hangingPunct="1"/>
            <a:r>
              <a:rPr lang="en-US" sz="2400" b="0" smtClean="0"/>
              <a:t>studies of patients with brain lesions, cancer, stroke, and trauma yield information on cognition</a:t>
            </a:r>
          </a:p>
          <a:p>
            <a:pPr lvl="1" eaLnBrk="1" hangingPunct="1"/>
            <a:r>
              <a:rPr lang="en-US" sz="2000" smtClean="0"/>
              <a:t>parietal lobe association area </a:t>
            </a:r>
            <a:r>
              <a:rPr lang="en-US" sz="2000" b="0" smtClean="0"/>
              <a:t>– perceiving stimuli</a:t>
            </a:r>
          </a:p>
          <a:p>
            <a:pPr lvl="2" eaLnBrk="1" hangingPunct="1"/>
            <a:r>
              <a:rPr lang="en-US" sz="1600" smtClean="0"/>
              <a:t>contralateral neglect syndrome </a:t>
            </a:r>
            <a:r>
              <a:rPr lang="en-US" sz="1600" b="0" smtClean="0"/>
              <a:t>– unaware of objects on opposite side of their body</a:t>
            </a:r>
          </a:p>
          <a:p>
            <a:pPr lvl="1" eaLnBrk="1" hangingPunct="1"/>
            <a:r>
              <a:rPr lang="en-US" sz="2000" smtClean="0"/>
              <a:t>temporal lobe association area </a:t>
            </a:r>
            <a:r>
              <a:rPr lang="en-US" sz="2000" b="0" smtClean="0"/>
              <a:t>– identifying stimuli</a:t>
            </a:r>
          </a:p>
          <a:p>
            <a:pPr lvl="2" eaLnBrk="1" hangingPunct="1"/>
            <a:r>
              <a:rPr lang="en-US" sz="1600" smtClean="0"/>
              <a:t>agnosia</a:t>
            </a:r>
            <a:r>
              <a:rPr lang="en-US" sz="1600" b="0" smtClean="0"/>
              <a:t> – inability to recognize, identify, and name familiar objects</a:t>
            </a:r>
          </a:p>
          <a:p>
            <a:pPr lvl="2" eaLnBrk="1" hangingPunct="1"/>
            <a:r>
              <a:rPr lang="en-US" sz="1600" smtClean="0"/>
              <a:t>prosopagnosia</a:t>
            </a:r>
            <a:r>
              <a:rPr lang="en-US" sz="1600" b="0" smtClean="0"/>
              <a:t> – person cannot remember familiar faces	</a:t>
            </a:r>
            <a:endParaRPr lang="en-US" sz="2000" b="0" smtClean="0"/>
          </a:p>
          <a:p>
            <a:pPr lvl="1" eaLnBrk="1" hangingPunct="1"/>
            <a:r>
              <a:rPr lang="en-US" sz="2000" smtClean="0"/>
              <a:t>frontal lobe association area </a:t>
            </a:r>
            <a:r>
              <a:rPr lang="en-US" sz="2000" b="0" smtClean="0"/>
              <a:t>– planning our responses and personality – inability to execute appropriate behavior</a:t>
            </a:r>
          </a:p>
          <a:p>
            <a:pPr lvl="2" eaLnBrk="1" hangingPunct="1"/>
            <a:endParaRPr lang="en-US" sz="1600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29600" y="6477000"/>
            <a:ext cx="8382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14-</a:t>
            </a:r>
            <a:fld id="{8C98A037-213D-4275-8FDB-C2E3EA20C00B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6763"/>
          </a:xfrm>
        </p:spPr>
        <p:txBody>
          <a:bodyPr/>
          <a:lstStyle/>
          <a:p>
            <a:pPr eaLnBrk="1" hangingPunct="1"/>
            <a:r>
              <a:rPr lang="en-US" smtClean="0"/>
              <a:t>Memory</a:t>
            </a:r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58813"/>
            <a:ext cx="8991600" cy="6199187"/>
          </a:xfrm>
        </p:spPr>
        <p:txBody>
          <a:bodyPr/>
          <a:lstStyle/>
          <a:p>
            <a:pPr eaLnBrk="1" hangingPunct="1"/>
            <a:r>
              <a:rPr lang="en-US" sz="1800" b="0" smtClean="0"/>
              <a:t>information management requires</a:t>
            </a:r>
          </a:p>
          <a:p>
            <a:pPr lvl="1" eaLnBrk="1" hangingPunct="1"/>
            <a:r>
              <a:rPr lang="en-US" sz="1600" smtClean="0"/>
              <a:t>learning</a:t>
            </a:r>
            <a:r>
              <a:rPr lang="en-US" sz="1600" b="0" smtClean="0"/>
              <a:t> – acquiring new information</a:t>
            </a:r>
          </a:p>
          <a:p>
            <a:pPr lvl="1" eaLnBrk="1" hangingPunct="1"/>
            <a:r>
              <a:rPr lang="en-US" sz="1600" smtClean="0"/>
              <a:t>memory</a:t>
            </a:r>
            <a:r>
              <a:rPr lang="en-US" sz="1600" b="0" smtClean="0"/>
              <a:t> – information storage and retrieval</a:t>
            </a:r>
          </a:p>
          <a:p>
            <a:pPr lvl="1" eaLnBrk="1" hangingPunct="1"/>
            <a:r>
              <a:rPr lang="en-US" sz="1600" smtClean="0"/>
              <a:t>forgetting</a:t>
            </a:r>
            <a:r>
              <a:rPr lang="en-US" sz="1600" b="0" smtClean="0"/>
              <a:t> – eliminating trivial information; as important as remembering</a:t>
            </a:r>
          </a:p>
          <a:p>
            <a:pPr lvl="1" eaLnBrk="1" hangingPunct="1"/>
            <a:endParaRPr lang="en-US" sz="800" b="0" smtClean="0"/>
          </a:p>
          <a:p>
            <a:pPr eaLnBrk="1" hangingPunct="1"/>
            <a:r>
              <a:rPr lang="en-US" sz="1800" smtClean="0"/>
              <a:t>amnesia </a:t>
            </a:r>
            <a:r>
              <a:rPr lang="en-US" sz="1800" b="0" smtClean="0"/>
              <a:t>– defects in </a:t>
            </a:r>
            <a:r>
              <a:rPr lang="en-US" sz="1800" smtClean="0"/>
              <a:t>declarative memory </a:t>
            </a:r>
            <a:r>
              <a:rPr lang="en-US" sz="1800" b="0" smtClean="0"/>
              <a:t>– inability to describe past events</a:t>
            </a:r>
          </a:p>
          <a:p>
            <a:pPr eaLnBrk="1" hangingPunct="1"/>
            <a:endParaRPr lang="en-US" sz="800" b="0" smtClean="0"/>
          </a:p>
          <a:p>
            <a:pPr eaLnBrk="1" hangingPunct="1"/>
            <a:r>
              <a:rPr lang="en-US" sz="1800" smtClean="0"/>
              <a:t>procedural memory </a:t>
            </a:r>
            <a:r>
              <a:rPr lang="en-US" sz="1800" b="0" smtClean="0"/>
              <a:t>– ability to tie your shoes</a:t>
            </a:r>
          </a:p>
          <a:p>
            <a:pPr lvl="1" eaLnBrk="1" hangingPunct="1"/>
            <a:r>
              <a:rPr lang="en-US" sz="1600" smtClean="0"/>
              <a:t>anterograde amnesia </a:t>
            </a:r>
            <a:r>
              <a:rPr lang="en-US" sz="1600" b="0" smtClean="0"/>
              <a:t>– unable to store new information</a:t>
            </a:r>
          </a:p>
          <a:p>
            <a:pPr lvl="1" eaLnBrk="1" hangingPunct="1"/>
            <a:r>
              <a:rPr lang="en-US" sz="1600" smtClean="0"/>
              <a:t>retrograde amnesia </a:t>
            </a:r>
            <a:r>
              <a:rPr lang="en-US" sz="1600" b="0" smtClean="0"/>
              <a:t>– cannot recall things they knew before the injury</a:t>
            </a:r>
          </a:p>
          <a:p>
            <a:pPr lvl="1" eaLnBrk="1" hangingPunct="1"/>
            <a:endParaRPr lang="en-US" sz="800" b="0" smtClean="0"/>
          </a:p>
          <a:p>
            <a:pPr eaLnBrk="1" hangingPunct="1"/>
            <a:r>
              <a:rPr lang="en-US" sz="1800" smtClean="0"/>
              <a:t>hippocampus </a:t>
            </a:r>
            <a:r>
              <a:rPr lang="en-US" sz="1800" b="0" smtClean="0"/>
              <a:t>– important memory-forming center</a:t>
            </a:r>
          </a:p>
          <a:p>
            <a:pPr lvl="1" eaLnBrk="1" hangingPunct="1"/>
            <a:r>
              <a:rPr lang="en-US" sz="1600" b="0" smtClean="0"/>
              <a:t>does not store memories</a:t>
            </a:r>
          </a:p>
          <a:p>
            <a:pPr lvl="1" eaLnBrk="1" hangingPunct="1"/>
            <a:r>
              <a:rPr lang="en-US" sz="1600" b="0" smtClean="0"/>
              <a:t>organizes sensory and cognitive information into a unified long-term memory</a:t>
            </a:r>
          </a:p>
          <a:p>
            <a:pPr lvl="1" eaLnBrk="1" hangingPunct="1"/>
            <a:r>
              <a:rPr lang="en-US" sz="1600" smtClean="0"/>
              <a:t>memory consolidation </a:t>
            </a:r>
            <a:r>
              <a:rPr lang="en-US" sz="1600" b="0" smtClean="0"/>
              <a:t>– the process of “teaching the cerebral cortex” until a long-term memory is established</a:t>
            </a:r>
          </a:p>
          <a:p>
            <a:pPr lvl="1" eaLnBrk="1" hangingPunct="1"/>
            <a:r>
              <a:rPr lang="en-US" sz="1600" b="0" smtClean="0"/>
              <a:t>long-term memories are stored in various areas of the </a:t>
            </a:r>
            <a:r>
              <a:rPr lang="en-US" sz="1600" smtClean="0"/>
              <a:t>cerebral cortex</a:t>
            </a:r>
          </a:p>
          <a:p>
            <a:pPr lvl="1" eaLnBrk="1" hangingPunct="1"/>
            <a:r>
              <a:rPr lang="en-US" sz="1600" b="0" smtClean="0"/>
              <a:t>vocabulary and memory of familiar faces stored in superior </a:t>
            </a:r>
            <a:r>
              <a:rPr lang="en-US" sz="1600" smtClean="0"/>
              <a:t>temporal lobe</a:t>
            </a:r>
          </a:p>
          <a:p>
            <a:pPr lvl="1" eaLnBrk="1" hangingPunct="1"/>
            <a:r>
              <a:rPr lang="en-US" sz="1600" b="0" smtClean="0"/>
              <a:t>memories of one’s plans and social roles stored in the </a:t>
            </a:r>
            <a:r>
              <a:rPr lang="en-US" sz="1600" smtClean="0"/>
              <a:t>prefrontal cortex</a:t>
            </a:r>
          </a:p>
          <a:p>
            <a:pPr lvl="1" eaLnBrk="1" hangingPunct="1"/>
            <a:endParaRPr lang="en-US" sz="800" b="0" smtClean="0"/>
          </a:p>
          <a:p>
            <a:pPr eaLnBrk="1" hangingPunct="1"/>
            <a:r>
              <a:rPr lang="en-US" sz="1800" smtClean="0"/>
              <a:t>cerebellum</a:t>
            </a:r>
            <a:r>
              <a:rPr lang="en-US" sz="1800" b="0" smtClean="0"/>
              <a:t> – helps learn motor skills</a:t>
            </a:r>
            <a:endParaRPr lang="en-US" sz="800" b="0" smtClean="0"/>
          </a:p>
          <a:p>
            <a:pPr eaLnBrk="1" hangingPunct="1"/>
            <a:r>
              <a:rPr lang="en-US" sz="1800" smtClean="0"/>
              <a:t>amygdala</a:t>
            </a:r>
            <a:r>
              <a:rPr lang="en-US" sz="1800" b="0" smtClean="0"/>
              <a:t> - emotional memory</a:t>
            </a:r>
          </a:p>
          <a:p>
            <a:pPr eaLnBrk="1" hangingPunct="1"/>
            <a:endParaRPr lang="en-US" sz="2000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29600" y="6477000"/>
            <a:ext cx="8382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14-</a:t>
            </a:r>
            <a:fld id="{6ECE0506-B181-4F08-82F4-41FAEAB32E07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Emotion</a:t>
            </a:r>
          </a:p>
        </p:txBody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03313"/>
            <a:ext cx="8696325" cy="57546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b="0" smtClean="0"/>
              <a:t>emotional feelings and memories are interactions between prefrontal cortex and diencephalon</a:t>
            </a:r>
          </a:p>
          <a:p>
            <a:pPr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prefrontal cortex  </a:t>
            </a:r>
            <a:r>
              <a:rPr lang="en-US" sz="2000" b="0" smtClean="0"/>
              <a:t>-</a:t>
            </a:r>
            <a:r>
              <a:rPr lang="en-US" sz="2400" b="0" smtClean="0"/>
              <a:t> </a:t>
            </a:r>
            <a:r>
              <a:rPr lang="en-US" sz="2000" b="0" smtClean="0"/>
              <a:t>seat of judgment, intent, and control over expression of emotions</a:t>
            </a:r>
          </a:p>
          <a:p>
            <a:pPr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feelings</a:t>
            </a:r>
            <a:r>
              <a:rPr lang="en-US" sz="2000" b="0" smtClean="0"/>
              <a:t> come from hypothalamus and amygdala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/>
              <a:t>nuclei generate feelings of fear or love</a:t>
            </a:r>
          </a:p>
          <a:p>
            <a:pPr lvl="1"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amygdala </a:t>
            </a:r>
            <a:r>
              <a:rPr lang="en-US" sz="2000" b="0" smtClean="0"/>
              <a:t>receives input from sensory systems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/>
              <a:t>role in food intake, sexual behavior, and drawing attention to novel stimuli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one output </a:t>
            </a:r>
            <a:r>
              <a:rPr lang="en-US" sz="1800" b="0" smtClean="0"/>
              <a:t>goes to </a:t>
            </a:r>
            <a:r>
              <a:rPr lang="en-US" sz="1800" smtClean="0"/>
              <a:t>hypothalamus</a:t>
            </a:r>
            <a:r>
              <a:rPr lang="en-US" sz="1800" b="0" smtClean="0"/>
              <a:t> influencing somatic and visceral motor systems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b="0" smtClean="0"/>
              <a:t>heart races, raises blood pressure, makes hair stand on end, induce vomiting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other output </a:t>
            </a:r>
            <a:r>
              <a:rPr lang="en-US" sz="1800" b="0" smtClean="0"/>
              <a:t>to </a:t>
            </a:r>
            <a:r>
              <a:rPr lang="en-US" sz="1800" smtClean="0"/>
              <a:t>prefrontal cortex </a:t>
            </a:r>
            <a:r>
              <a:rPr lang="en-US" sz="1800" b="0" smtClean="0"/>
              <a:t>important in controlling expression of emotions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b="0" smtClean="0"/>
              <a:t>ability to express love, control anger, or overcome fear</a:t>
            </a:r>
          </a:p>
          <a:p>
            <a:pPr lvl="2"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behavior  </a:t>
            </a:r>
            <a:r>
              <a:rPr lang="en-US" sz="2000" b="0" smtClean="0"/>
              <a:t>shaped by learned associations between stimuli, our responses to them, and the reward or punishment that 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14-</a:t>
            </a:r>
            <a:fld id="{48615320-1F65-4259-8A3B-64C94B8C8AFF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58900"/>
          </a:xfrm>
        </p:spPr>
        <p:txBody>
          <a:bodyPr/>
          <a:lstStyle/>
          <a:p>
            <a:pPr eaLnBrk="1" hangingPunct="1"/>
            <a:r>
              <a:rPr lang="en-US" smtClean="0"/>
              <a:t>Sensation</a:t>
            </a:r>
          </a:p>
        </p:txBody>
      </p:sp>
      <p:sp>
        <p:nvSpPr>
          <p:cNvPr id="7578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331913"/>
            <a:ext cx="4419600" cy="5526087"/>
          </a:xfrm>
        </p:spPr>
        <p:txBody>
          <a:bodyPr/>
          <a:lstStyle/>
          <a:p>
            <a:pPr eaLnBrk="1" hangingPunct="1"/>
            <a:r>
              <a:rPr lang="en-US" sz="2000" smtClean="0"/>
              <a:t>primary sensory cortex </a:t>
            </a:r>
            <a:r>
              <a:rPr lang="en-US" sz="2000" b="0" smtClean="0"/>
              <a:t>-  sites where sensory input is first received and one becomes conscious of the stimulus</a:t>
            </a:r>
          </a:p>
          <a:p>
            <a:pPr eaLnBrk="1" hangingPunct="1"/>
            <a:endParaRPr lang="en-US" sz="1000" b="0" smtClean="0"/>
          </a:p>
          <a:p>
            <a:pPr eaLnBrk="1" hangingPunct="1"/>
            <a:r>
              <a:rPr lang="en-US" sz="2000" smtClean="0"/>
              <a:t>association areas </a:t>
            </a:r>
            <a:r>
              <a:rPr lang="en-US" sz="2000" b="0" smtClean="0"/>
              <a:t>nearby to sensory areas that process and interpret that sensory information</a:t>
            </a:r>
          </a:p>
          <a:p>
            <a:pPr eaLnBrk="1" hangingPunct="1"/>
            <a:endParaRPr lang="en-US" sz="800" b="0" smtClean="0"/>
          </a:p>
          <a:p>
            <a:pPr lvl="1" eaLnBrk="1" hangingPunct="1"/>
            <a:r>
              <a:rPr lang="en-US" sz="1800" smtClean="0"/>
              <a:t>primary visual cortex </a:t>
            </a:r>
            <a:r>
              <a:rPr lang="en-US" sz="1800" b="0" smtClean="0"/>
              <a:t>is bordered by </a:t>
            </a:r>
            <a:r>
              <a:rPr lang="en-US" sz="1800" smtClean="0"/>
              <a:t>visual association area</a:t>
            </a:r>
            <a:r>
              <a:rPr lang="en-US" sz="1800" b="0" smtClean="0"/>
              <a:t> which interprets and makes cognitive sense of visual stimuli</a:t>
            </a:r>
          </a:p>
          <a:p>
            <a:pPr lvl="1" eaLnBrk="1" hangingPunct="1"/>
            <a:endParaRPr lang="en-US" sz="800" b="0" smtClean="0"/>
          </a:p>
          <a:p>
            <a:pPr lvl="1" eaLnBrk="1" hangingPunct="1"/>
            <a:r>
              <a:rPr lang="en-US" sz="1800" smtClean="0"/>
              <a:t>multimodal association areas </a:t>
            </a:r>
            <a:r>
              <a:rPr lang="en-US" sz="1800" b="0" smtClean="0"/>
              <a:t>– receive input from multiple senses and integrate this into an overall perception of our surroundings</a:t>
            </a:r>
          </a:p>
        </p:txBody>
      </p:sp>
      <p:pic>
        <p:nvPicPr>
          <p:cNvPr id="75785" name="Picture 4" descr="sal25693_14_22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188" y="1274763"/>
            <a:ext cx="4156075" cy="470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6" name="Rectangle 5"/>
          <p:cNvSpPr>
            <a:spLocks noChangeArrowheads="1"/>
          </p:cNvSpPr>
          <p:nvPr/>
        </p:nvSpPr>
        <p:spPr bwMode="auto">
          <a:xfrm>
            <a:off x="6505575" y="1687513"/>
            <a:ext cx="4937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Anterior</a:t>
            </a:r>
            <a:endParaRPr lang="en-US" sz="1000" b="1"/>
          </a:p>
        </p:txBody>
      </p:sp>
      <p:sp>
        <p:nvSpPr>
          <p:cNvPr id="75787" name="Rectangle 6"/>
          <p:cNvSpPr>
            <a:spLocks noChangeArrowheads="1"/>
          </p:cNvSpPr>
          <p:nvPr/>
        </p:nvSpPr>
        <p:spPr bwMode="auto">
          <a:xfrm>
            <a:off x="6473825" y="5527675"/>
            <a:ext cx="555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Posterior</a:t>
            </a:r>
            <a:endParaRPr lang="en-US" sz="1000" b="1"/>
          </a:p>
        </p:txBody>
      </p:sp>
      <p:sp>
        <p:nvSpPr>
          <p:cNvPr id="75788" name="Rectangle 7"/>
          <p:cNvSpPr>
            <a:spLocks noChangeArrowheads="1"/>
          </p:cNvSpPr>
          <p:nvPr/>
        </p:nvSpPr>
        <p:spPr bwMode="auto">
          <a:xfrm>
            <a:off x="4706938" y="5791200"/>
            <a:ext cx="1555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(a)</a:t>
            </a:r>
            <a:endParaRPr lang="en-US" sz="1000" b="1"/>
          </a:p>
        </p:txBody>
      </p:sp>
      <p:sp>
        <p:nvSpPr>
          <p:cNvPr id="75789" name="Line 8"/>
          <p:cNvSpPr>
            <a:spLocks noChangeShapeType="1"/>
          </p:cNvSpPr>
          <p:nvPr/>
        </p:nvSpPr>
        <p:spPr bwMode="auto">
          <a:xfrm>
            <a:off x="8275638" y="5205413"/>
            <a:ext cx="58737" cy="0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90" name="Line 9"/>
          <p:cNvSpPr>
            <a:spLocks noChangeShapeType="1"/>
          </p:cNvSpPr>
          <p:nvPr/>
        </p:nvSpPr>
        <p:spPr bwMode="auto">
          <a:xfrm>
            <a:off x="8275638" y="4191000"/>
            <a:ext cx="58737" cy="1588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91" name="Line 10"/>
          <p:cNvSpPr>
            <a:spLocks noChangeShapeType="1"/>
          </p:cNvSpPr>
          <p:nvPr/>
        </p:nvSpPr>
        <p:spPr bwMode="auto">
          <a:xfrm>
            <a:off x="8275638" y="2684463"/>
            <a:ext cx="58737" cy="1587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92" name="Freeform 11"/>
          <p:cNvSpPr>
            <a:spLocks/>
          </p:cNvSpPr>
          <p:nvPr/>
        </p:nvSpPr>
        <p:spPr bwMode="auto">
          <a:xfrm>
            <a:off x="8089900" y="1930400"/>
            <a:ext cx="180975" cy="1512888"/>
          </a:xfrm>
          <a:custGeom>
            <a:avLst/>
            <a:gdLst>
              <a:gd name="T0" fmla="*/ 0 w 134"/>
              <a:gd name="T1" fmla="*/ 0 h 1122"/>
              <a:gd name="T2" fmla="*/ 337700883 w 134"/>
              <a:gd name="T3" fmla="*/ 0 h 1122"/>
              <a:gd name="T4" fmla="*/ 337700883 w 134"/>
              <a:gd name="T5" fmla="*/ 2147483647 h 1122"/>
              <a:gd name="T6" fmla="*/ 0 w 134"/>
              <a:gd name="T7" fmla="*/ 2147483647 h 1122"/>
              <a:gd name="T8" fmla="*/ 0 60000 65536"/>
              <a:gd name="T9" fmla="*/ 0 60000 65536"/>
              <a:gd name="T10" fmla="*/ 0 60000 65536"/>
              <a:gd name="T11" fmla="*/ 0 60000 65536"/>
              <a:gd name="T12" fmla="*/ 0 w 134"/>
              <a:gd name="T13" fmla="*/ 0 h 1122"/>
              <a:gd name="T14" fmla="*/ 134 w 134"/>
              <a:gd name="T15" fmla="*/ 1122 h 11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" h="1122">
                <a:moveTo>
                  <a:pt x="0" y="0"/>
                </a:moveTo>
                <a:lnTo>
                  <a:pt x="134" y="0"/>
                </a:lnTo>
                <a:lnTo>
                  <a:pt x="134" y="1122"/>
                </a:lnTo>
                <a:lnTo>
                  <a:pt x="0" y="1122"/>
                </a:lnTo>
              </a:path>
            </a:pathLst>
          </a:cu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000">
              <a:latin typeface="Times New Roman" pitchFamily="18" charset="0"/>
            </a:endParaRPr>
          </a:p>
        </p:txBody>
      </p:sp>
      <p:sp>
        <p:nvSpPr>
          <p:cNvPr id="75793" name="Freeform 12"/>
          <p:cNvSpPr>
            <a:spLocks/>
          </p:cNvSpPr>
          <p:nvPr/>
        </p:nvSpPr>
        <p:spPr bwMode="auto">
          <a:xfrm>
            <a:off x="8089900" y="3487738"/>
            <a:ext cx="180975" cy="1414462"/>
          </a:xfrm>
          <a:custGeom>
            <a:avLst/>
            <a:gdLst>
              <a:gd name="T0" fmla="*/ 0 w 134"/>
              <a:gd name="T1" fmla="*/ 0 h 1049"/>
              <a:gd name="T2" fmla="*/ 337700883 w 134"/>
              <a:gd name="T3" fmla="*/ 0 h 1049"/>
              <a:gd name="T4" fmla="*/ 337700883 w 134"/>
              <a:gd name="T5" fmla="*/ 2147483647 h 1049"/>
              <a:gd name="T6" fmla="*/ 0 w 134"/>
              <a:gd name="T7" fmla="*/ 2147483647 h 1049"/>
              <a:gd name="T8" fmla="*/ 0 60000 65536"/>
              <a:gd name="T9" fmla="*/ 0 60000 65536"/>
              <a:gd name="T10" fmla="*/ 0 60000 65536"/>
              <a:gd name="T11" fmla="*/ 0 60000 65536"/>
              <a:gd name="T12" fmla="*/ 0 w 134"/>
              <a:gd name="T13" fmla="*/ 0 h 1049"/>
              <a:gd name="T14" fmla="*/ 134 w 134"/>
              <a:gd name="T15" fmla="*/ 1049 h 10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" h="1049">
                <a:moveTo>
                  <a:pt x="0" y="0"/>
                </a:moveTo>
                <a:lnTo>
                  <a:pt x="134" y="0"/>
                </a:lnTo>
                <a:lnTo>
                  <a:pt x="134" y="1049"/>
                </a:lnTo>
                <a:lnTo>
                  <a:pt x="0" y="1049"/>
                </a:lnTo>
              </a:path>
            </a:pathLst>
          </a:cu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000">
              <a:latin typeface="Times New Roman" pitchFamily="18" charset="0"/>
            </a:endParaRPr>
          </a:p>
        </p:txBody>
      </p:sp>
      <p:sp>
        <p:nvSpPr>
          <p:cNvPr id="75794" name="Freeform 13"/>
          <p:cNvSpPr>
            <a:spLocks/>
          </p:cNvSpPr>
          <p:nvPr/>
        </p:nvSpPr>
        <p:spPr bwMode="auto">
          <a:xfrm>
            <a:off x="8089900" y="4946650"/>
            <a:ext cx="180975" cy="519113"/>
          </a:xfrm>
          <a:custGeom>
            <a:avLst/>
            <a:gdLst>
              <a:gd name="T0" fmla="*/ 0 w 134"/>
              <a:gd name="T1" fmla="*/ 0 h 385"/>
              <a:gd name="T2" fmla="*/ 337700883 w 134"/>
              <a:gd name="T3" fmla="*/ 0 h 385"/>
              <a:gd name="T4" fmla="*/ 337700883 w 134"/>
              <a:gd name="T5" fmla="*/ 970258658 h 385"/>
              <a:gd name="T6" fmla="*/ 0 w 134"/>
              <a:gd name="T7" fmla="*/ 970258658 h 385"/>
              <a:gd name="T8" fmla="*/ 0 60000 65536"/>
              <a:gd name="T9" fmla="*/ 0 60000 65536"/>
              <a:gd name="T10" fmla="*/ 0 60000 65536"/>
              <a:gd name="T11" fmla="*/ 0 60000 65536"/>
              <a:gd name="T12" fmla="*/ 0 w 134"/>
              <a:gd name="T13" fmla="*/ 0 h 385"/>
              <a:gd name="T14" fmla="*/ 134 w 134"/>
              <a:gd name="T15" fmla="*/ 385 h 38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" h="385">
                <a:moveTo>
                  <a:pt x="0" y="0"/>
                </a:moveTo>
                <a:lnTo>
                  <a:pt x="134" y="0"/>
                </a:lnTo>
                <a:lnTo>
                  <a:pt x="134" y="385"/>
                </a:lnTo>
                <a:lnTo>
                  <a:pt x="0" y="385"/>
                </a:lnTo>
              </a:path>
            </a:pathLst>
          </a:cu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000">
              <a:latin typeface="Times New Roman" pitchFamily="18" charset="0"/>
            </a:endParaRPr>
          </a:p>
        </p:txBody>
      </p:sp>
      <p:sp>
        <p:nvSpPr>
          <p:cNvPr id="75795" name="Line 14"/>
          <p:cNvSpPr>
            <a:spLocks noChangeShapeType="1"/>
          </p:cNvSpPr>
          <p:nvPr/>
        </p:nvSpPr>
        <p:spPr bwMode="auto">
          <a:xfrm>
            <a:off x="5103813" y="3246438"/>
            <a:ext cx="415925" cy="1587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96" name="Line 15"/>
          <p:cNvSpPr>
            <a:spLocks noChangeShapeType="1"/>
          </p:cNvSpPr>
          <p:nvPr/>
        </p:nvSpPr>
        <p:spPr bwMode="auto">
          <a:xfrm>
            <a:off x="5200650" y="3490913"/>
            <a:ext cx="212725" cy="0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97" name="Line 16"/>
          <p:cNvSpPr>
            <a:spLocks noChangeShapeType="1"/>
          </p:cNvSpPr>
          <p:nvPr/>
        </p:nvSpPr>
        <p:spPr bwMode="auto">
          <a:xfrm>
            <a:off x="5421313" y="3984625"/>
            <a:ext cx="295275" cy="0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98" name="Line 17"/>
          <p:cNvSpPr>
            <a:spLocks noChangeShapeType="1"/>
          </p:cNvSpPr>
          <p:nvPr/>
        </p:nvSpPr>
        <p:spPr bwMode="auto">
          <a:xfrm>
            <a:off x="8266113" y="5195888"/>
            <a:ext cx="5873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99" name="Line 18"/>
          <p:cNvSpPr>
            <a:spLocks noChangeShapeType="1"/>
          </p:cNvSpPr>
          <p:nvPr/>
        </p:nvSpPr>
        <p:spPr bwMode="auto">
          <a:xfrm>
            <a:off x="8270875" y="4191000"/>
            <a:ext cx="58738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800" name="Line 19"/>
          <p:cNvSpPr>
            <a:spLocks noChangeShapeType="1"/>
          </p:cNvSpPr>
          <p:nvPr/>
        </p:nvSpPr>
        <p:spPr bwMode="auto">
          <a:xfrm>
            <a:off x="8270875" y="2681288"/>
            <a:ext cx="58738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801" name="Freeform 20"/>
          <p:cNvSpPr>
            <a:spLocks/>
          </p:cNvSpPr>
          <p:nvPr/>
        </p:nvSpPr>
        <p:spPr bwMode="auto">
          <a:xfrm>
            <a:off x="8088313" y="1930400"/>
            <a:ext cx="182562" cy="1511300"/>
          </a:xfrm>
          <a:custGeom>
            <a:avLst/>
            <a:gdLst>
              <a:gd name="T0" fmla="*/ 0 w 135"/>
              <a:gd name="T1" fmla="*/ 0 h 1121"/>
              <a:gd name="T2" fmla="*/ 340219452 w 135"/>
              <a:gd name="T3" fmla="*/ 0 h 1121"/>
              <a:gd name="T4" fmla="*/ 340219452 w 135"/>
              <a:gd name="T5" fmla="*/ 2147483647 h 1121"/>
              <a:gd name="T6" fmla="*/ 0 w 135"/>
              <a:gd name="T7" fmla="*/ 2147483647 h 1121"/>
              <a:gd name="T8" fmla="*/ 0 60000 65536"/>
              <a:gd name="T9" fmla="*/ 0 60000 65536"/>
              <a:gd name="T10" fmla="*/ 0 60000 65536"/>
              <a:gd name="T11" fmla="*/ 0 60000 65536"/>
              <a:gd name="T12" fmla="*/ 0 w 135"/>
              <a:gd name="T13" fmla="*/ 0 h 1121"/>
              <a:gd name="T14" fmla="*/ 135 w 135"/>
              <a:gd name="T15" fmla="*/ 1121 h 11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5" h="1121">
                <a:moveTo>
                  <a:pt x="0" y="0"/>
                </a:moveTo>
                <a:lnTo>
                  <a:pt x="135" y="0"/>
                </a:lnTo>
                <a:lnTo>
                  <a:pt x="135" y="1121"/>
                </a:lnTo>
                <a:lnTo>
                  <a:pt x="0" y="1121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000">
              <a:latin typeface="Times New Roman" pitchFamily="18" charset="0"/>
            </a:endParaRPr>
          </a:p>
        </p:txBody>
      </p:sp>
      <p:sp>
        <p:nvSpPr>
          <p:cNvPr id="75802" name="Freeform 21"/>
          <p:cNvSpPr>
            <a:spLocks/>
          </p:cNvSpPr>
          <p:nvPr/>
        </p:nvSpPr>
        <p:spPr bwMode="auto">
          <a:xfrm>
            <a:off x="8088313" y="3486150"/>
            <a:ext cx="182562" cy="1414463"/>
          </a:xfrm>
          <a:custGeom>
            <a:avLst/>
            <a:gdLst>
              <a:gd name="T0" fmla="*/ 0 w 135"/>
              <a:gd name="T1" fmla="*/ 0 h 1049"/>
              <a:gd name="T2" fmla="*/ 340219452 w 135"/>
              <a:gd name="T3" fmla="*/ 0 h 1049"/>
              <a:gd name="T4" fmla="*/ 340219452 w 135"/>
              <a:gd name="T5" fmla="*/ 2147483647 h 1049"/>
              <a:gd name="T6" fmla="*/ 0 w 135"/>
              <a:gd name="T7" fmla="*/ 2147483647 h 1049"/>
              <a:gd name="T8" fmla="*/ 0 60000 65536"/>
              <a:gd name="T9" fmla="*/ 0 60000 65536"/>
              <a:gd name="T10" fmla="*/ 0 60000 65536"/>
              <a:gd name="T11" fmla="*/ 0 60000 65536"/>
              <a:gd name="T12" fmla="*/ 0 w 135"/>
              <a:gd name="T13" fmla="*/ 0 h 1049"/>
              <a:gd name="T14" fmla="*/ 135 w 135"/>
              <a:gd name="T15" fmla="*/ 1049 h 10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5" h="1049">
                <a:moveTo>
                  <a:pt x="0" y="0"/>
                </a:moveTo>
                <a:lnTo>
                  <a:pt x="135" y="0"/>
                </a:lnTo>
                <a:lnTo>
                  <a:pt x="135" y="1049"/>
                </a:lnTo>
                <a:lnTo>
                  <a:pt x="0" y="1049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000">
              <a:latin typeface="Times New Roman" pitchFamily="18" charset="0"/>
            </a:endParaRPr>
          </a:p>
        </p:txBody>
      </p:sp>
      <p:sp>
        <p:nvSpPr>
          <p:cNvPr id="75803" name="Freeform 22"/>
          <p:cNvSpPr>
            <a:spLocks/>
          </p:cNvSpPr>
          <p:nvPr/>
        </p:nvSpPr>
        <p:spPr bwMode="auto">
          <a:xfrm>
            <a:off x="8080375" y="4937125"/>
            <a:ext cx="182563" cy="523875"/>
          </a:xfrm>
          <a:custGeom>
            <a:avLst/>
            <a:gdLst>
              <a:gd name="T0" fmla="*/ 0 w 135"/>
              <a:gd name="T1" fmla="*/ 0 h 388"/>
              <a:gd name="T2" fmla="*/ 340219452 w 135"/>
              <a:gd name="T3" fmla="*/ 0 h 388"/>
              <a:gd name="T4" fmla="*/ 340219452 w 135"/>
              <a:gd name="T5" fmla="*/ 977820714 h 388"/>
              <a:gd name="T6" fmla="*/ 0 w 135"/>
              <a:gd name="T7" fmla="*/ 977820714 h 388"/>
              <a:gd name="T8" fmla="*/ 0 60000 65536"/>
              <a:gd name="T9" fmla="*/ 0 60000 65536"/>
              <a:gd name="T10" fmla="*/ 0 60000 65536"/>
              <a:gd name="T11" fmla="*/ 0 60000 65536"/>
              <a:gd name="T12" fmla="*/ 0 w 135"/>
              <a:gd name="T13" fmla="*/ 0 h 388"/>
              <a:gd name="T14" fmla="*/ 135 w 135"/>
              <a:gd name="T15" fmla="*/ 388 h 3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5" h="388">
                <a:moveTo>
                  <a:pt x="0" y="0"/>
                </a:moveTo>
                <a:lnTo>
                  <a:pt x="135" y="0"/>
                </a:lnTo>
                <a:lnTo>
                  <a:pt x="135" y="388"/>
                </a:lnTo>
                <a:lnTo>
                  <a:pt x="0" y="388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000">
              <a:latin typeface="Times New Roman" pitchFamily="18" charset="0"/>
            </a:endParaRPr>
          </a:p>
        </p:txBody>
      </p:sp>
      <p:sp>
        <p:nvSpPr>
          <p:cNvPr id="75804" name="Line 23"/>
          <p:cNvSpPr>
            <a:spLocks noChangeShapeType="1"/>
          </p:cNvSpPr>
          <p:nvPr/>
        </p:nvSpPr>
        <p:spPr bwMode="auto">
          <a:xfrm>
            <a:off x="5094288" y="3246438"/>
            <a:ext cx="419100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805" name="Line 24"/>
          <p:cNvSpPr>
            <a:spLocks noChangeShapeType="1"/>
          </p:cNvSpPr>
          <p:nvPr/>
        </p:nvSpPr>
        <p:spPr bwMode="auto">
          <a:xfrm>
            <a:off x="5192713" y="3489325"/>
            <a:ext cx="211137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806" name="Line 25"/>
          <p:cNvSpPr>
            <a:spLocks noChangeShapeType="1"/>
          </p:cNvSpPr>
          <p:nvPr/>
        </p:nvSpPr>
        <p:spPr bwMode="auto">
          <a:xfrm>
            <a:off x="5421313" y="3983038"/>
            <a:ext cx="285750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807" name="Text Box 26"/>
          <p:cNvSpPr txBox="1">
            <a:spLocks noChangeArrowheads="1"/>
          </p:cNvSpPr>
          <p:nvPr/>
        </p:nvSpPr>
        <p:spPr bwMode="auto">
          <a:xfrm>
            <a:off x="4575175" y="2994025"/>
            <a:ext cx="709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Precentral</a:t>
            </a:r>
          </a:p>
          <a:p>
            <a:r>
              <a:rPr lang="en-US" sz="1000" b="1"/>
              <a:t>gyrus</a:t>
            </a:r>
          </a:p>
        </p:txBody>
      </p:sp>
      <p:sp>
        <p:nvSpPr>
          <p:cNvPr id="75808" name="Text Box 27"/>
          <p:cNvSpPr txBox="1">
            <a:spLocks noChangeArrowheads="1"/>
          </p:cNvSpPr>
          <p:nvPr/>
        </p:nvSpPr>
        <p:spPr bwMode="auto">
          <a:xfrm>
            <a:off x="4575175" y="3403600"/>
            <a:ext cx="5286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Central</a:t>
            </a:r>
          </a:p>
          <a:p>
            <a:r>
              <a:rPr lang="en-US" sz="1000" b="1"/>
              <a:t>sulcus</a:t>
            </a:r>
          </a:p>
        </p:txBody>
      </p:sp>
      <p:sp>
        <p:nvSpPr>
          <p:cNvPr id="75809" name="Text Box 28"/>
          <p:cNvSpPr txBox="1">
            <a:spLocks noChangeArrowheads="1"/>
          </p:cNvSpPr>
          <p:nvPr/>
        </p:nvSpPr>
        <p:spPr bwMode="auto">
          <a:xfrm>
            <a:off x="4575175" y="3900488"/>
            <a:ext cx="781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Postcentral</a:t>
            </a:r>
          </a:p>
          <a:p>
            <a:r>
              <a:rPr lang="en-US" sz="1000" b="1"/>
              <a:t>gyrus</a:t>
            </a:r>
          </a:p>
        </p:txBody>
      </p:sp>
      <p:sp>
        <p:nvSpPr>
          <p:cNvPr id="75810" name="Text Box 29"/>
          <p:cNvSpPr txBox="1">
            <a:spLocks noChangeArrowheads="1"/>
          </p:cNvSpPr>
          <p:nvPr/>
        </p:nvSpPr>
        <p:spPr bwMode="auto">
          <a:xfrm>
            <a:off x="8372475" y="4111625"/>
            <a:ext cx="547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Parietal</a:t>
            </a:r>
          </a:p>
          <a:p>
            <a:r>
              <a:rPr lang="en-US" sz="1000" b="1"/>
              <a:t>lobe</a:t>
            </a:r>
          </a:p>
        </p:txBody>
      </p:sp>
      <p:sp>
        <p:nvSpPr>
          <p:cNvPr id="75811" name="Text Box 30"/>
          <p:cNvSpPr txBox="1">
            <a:spLocks noChangeArrowheads="1"/>
          </p:cNvSpPr>
          <p:nvPr/>
        </p:nvSpPr>
        <p:spPr bwMode="auto">
          <a:xfrm>
            <a:off x="8372475" y="2601913"/>
            <a:ext cx="522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Frontal</a:t>
            </a:r>
          </a:p>
          <a:p>
            <a:r>
              <a:rPr lang="en-US" sz="1000" b="1"/>
              <a:t>lobe</a:t>
            </a:r>
          </a:p>
        </p:txBody>
      </p:sp>
      <p:sp>
        <p:nvSpPr>
          <p:cNvPr id="75812" name="Text Box 31"/>
          <p:cNvSpPr txBox="1">
            <a:spLocks noChangeArrowheads="1"/>
          </p:cNvSpPr>
          <p:nvPr/>
        </p:nvSpPr>
        <p:spPr bwMode="auto">
          <a:xfrm>
            <a:off x="8372475" y="5126038"/>
            <a:ext cx="625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Occipital</a:t>
            </a:r>
          </a:p>
          <a:p>
            <a:r>
              <a:rPr lang="en-US" sz="1000" b="1"/>
              <a:t>lobe</a:t>
            </a:r>
          </a:p>
        </p:txBody>
      </p:sp>
      <p:sp>
        <p:nvSpPr>
          <p:cNvPr id="4" name="TextBox 24"/>
          <p:cNvSpPr txBox="1">
            <a:spLocks noChangeArrowheads="1"/>
          </p:cNvSpPr>
          <p:nvPr/>
        </p:nvSpPr>
        <p:spPr bwMode="auto">
          <a:xfrm>
            <a:off x="4559300" y="1328738"/>
            <a:ext cx="451008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>
                <a:latin typeface="+mj-lt"/>
                <a:cs typeface="Arial" pitchFamily="34" charset="2"/>
              </a:rPr>
              <a:t>Copyright © The McGraw-Hill Companies, Inc. Permission required for reproduction or display.</a:t>
            </a:r>
          </a:p>
        </p:txBody>
      </p:sp>
      <p:sp>
        <p:nvSpPr>
          <p:cNvPr id="75815" name="Text Box 9"/>
          <p:cNvSpPr txBox="1">
            <a:spLocks noChangeArrowheads="1"/>
          </p:cNvSpPr>
          <p:nvPr/>
        </p:nvSpPr>
        <p:spPr bwMode="auto">
          <a:xfrm>
            <a:off x="5789613" y="5932488"/>
            <a:ext cx="2128837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14.22a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29600" y="6477000"/>
            <a:ext cx="8382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14-</a:t>
            </a:r>
            <a:fld id="{AFE9892A-3EF8-487B-925B-C1FB16184036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Functional Regions of Cerebral Cortex</a:t>
            </a:r>
          </a:p>
        </p:txBody>
      </p:sp>
      <p:pic>
        <p:nvPicPr>
          <p:cNvPr id="79881" name="Picture 4" descr="sal25693_14_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000" y="1444625"/>
            <a:ext cx="6554788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82" name="Line 5"/>
          <p:cNvSpPr>
            <a:spLocks noChangeShapeType="1"/>
          </p:cNvSpPr>
          <p:nvPr/>
        </p:nvSpPr>
        <p:spPr bwMode="auto">
          <a:xfrm>
            <a:off x="1766888" y="2827338"/>
            <a:ext cx="1484312" cy="1587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83" name="Freeform 6"/>
          <p:cNvSpPr>
            <a:spLocks/>
          </p:cNvSpPr>
          <p:nvPr/>
        </p:nvSpPr>
        <p:spPr bwMode="auto">
          <a:xfrm>
            <a:off x="3895725" y="2859088"/>
            <a:ext cx="3413125" cy="914400"/>
          </a:xfrm>
          <a:custGeom>
            <a:avLst/>
            <a:gdLst>
              <a:gd name="T0" fmla="*/ 2147483647 w 2150"/>
              <a:gd name="T1" fmla="*/ 5040312 h 576"/>
              <a:gd name="T2" fmla="*/ 2147483647 w 2150"/>
              <a:gd name="T3" fmla="*/ 0 h 576"/>
              <a:gd name="T4" fmla="*/ 0 w 2150"/>
              <a:gd name="T5" fmla="*/ 1451609782 h 576"/>
              <a:gd name="T6" fmla="*/ 0 60000 65536"/>
              <a:gd name="T7" fmla="*/ 0 60000 65536"/>
              <a:gd name="T8" fmla="*/ 0 60000 65536"/>
              <a:gd name="T9" fmla="*/ 0 w 2150"/>
              <a:gd name="T10" fmla="*/ 0 h 576"/>
              <a:gd name="T11" fmla="*/ 2150 w 2150"/>
              <a:gd name="T12" fmla="*/ 576 h 5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0" h="576">
                <a:moveTo>
                  <a:pt x="2150" y="2"/>
                </a:moveTo>
                <a:lnTo>
                  <a:pt x="1779" y="0"/>
                </a:lnTo>
                <a:lnTo>
                  <a:pt x="0" y="576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79884" name="Freeform 7"/>
          <p:cNvSpPr>
            <a:spLocks/>
          </p:cNvSpPr>
          <p:nvPr/>
        </p:nvSpPr>
        <p:spPr bwMode="auto">
          <a:xfrm>
            <a:off x="4522788" y="1790700"/>
            <a:ext cx="2786062" cy="584200"/>
          </a:xfrm>
          <a:custGeom>
            <a:avLst/>
            <a:gdLst>
              <a:gd name="T0" fmla="*/ 2147483647 w 1755"/>
              <a:gd name="T1" fmla="*/ 0 h 368"/>
              <a:gd name="T2" fmla="*/ 2147483647 w 1755"/>
              <a:gd name="T3" fmla="*/ 0 h 368"/>
              <a:gd name="T4" fmla="*/ 0 w 1755"/>
              <a:gd name="T5" fmla="*/ 927417589 h 368"/>
              <a:gd name="T6" fmla="*/ 0 60000 65536"/>
              <a:gd name="T7" fmla="*/ 0 60000 65536"/>
              <a:gd name="T8" fmla="*/ 0 60000 65536"/>
              <a:gd name="T9" fmla="*/ 0 w 1755"/>
              <a:gd name="T10" fmla="*/ 0 h 368"/>
              <a:gd name="T11" fmla="*/ 1755 w 1755"/>
              <a:gd name="T12" fmla="*/ 368 h 3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55" h="368">
                <a:moveTo>
                  <a:pt x="1755" y="0"/>
                </a:moveTo>
                <a:lnTo>
                  <a:pt x="1384" y="0"/>
                </a:lnTo>
                <a:lnTo>
                  <a:pt x="0" y="368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79885" name="Freeform 8"/>
          <p:cNvSpPr>
            <a:spLocks/>
          </p:cNvSpPr>
          <p:nvPr/>
        </p:nvSpPr>
        <p:spPr bwMode="auto">
          <a:xfrm>
            <a:off x="4926013" y="2303463"/>
            <a:ext cx="2382837" cy="603250"/>
          </a:xfrm>
          <a:custGeom>
            <a:avLst/>
            <a:gdLst>
              <a:gd name="T0" fmla="*/ 2147483647 w 1501"/>
              <a:gd name="T1" fmla="*/ 0 h 380"/>
              <a:gd name="T2" fmla="*/ 2147483647 w 1501"/>
              <a:gd name="T3" fmla="*/ 0 h 380"/>
              <a:gd name="T4" fmla="*/ 0 w 1501"/>
              <a:gd name="T5" fmla="*/ 957659464 h 380"/>
              <a:gd name="T6" fmla="*/ 0 60000 65536"/>
              <a:gd name="T7" fmla="*/ 0 60000 65536"/>
              <a:gd name="T8" fmla="*/ 0 60000 65536"/>
              <a:gd name="T9" fmla="*/ 0 w 1501"/>
              <a:gd name="T10" fmla="*/ 0 h 380"/>
              <a:gd name="T11" fmla="*/ 1501 w 1501"/>
              <a:gd name="T12" fmla="*/ 380 h 3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01" h="380">
                <a:moveTo>
                  <a:pt x="1501" y="0"/>
                </a:moveTo>
                <a:lnTo>
                  <a:pt x="1130" y="0"/>
                </a:lnTo>
                <a:lnTo>
                  <a:pt x="0" y="380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79886" name="Freeform 9"/>
          <p:cNvSpPr>
            <a:spLocks/>
          </p:cNvSpPr>
          <p:nvPr/>
        </p:nvSpPr>
        <p:spPr bwMode="auto">
          <a:xfrm>
            <a:off x="5164138" y="3294063"/>
            <a:ext cx="2144712" cy="431800"/>
          </a:xfrm>
          <a:custGeom>
            <a:avLst/>
            <a:gdLst>
              <a:gd name="T0" fmla="*/ 2147483647 w 1351"/>
              <a:gd name="T1" fmla="*/ 0 h 272"/>
              <a:gd name="T2" fmla="*/ 2147483647 w 1351"/>
              <a:gd name="T3" fmla="*/ 0 h 272"/>
              <a:gd name="T4" fmla="*/ 0 w 1351"/>
              <a:gd name="T5" fmla="*/ 685482391 h 272"/>
              <a:gd name="T6" fmla="*/ 0 60000 65536"/>
              <a:gd name="T7" fmla="*/ 0 60000 65536"/>
              <a:gd name="T8" fmla="*/ 0 60000 65536"/>
              <a:gd name="T9" fmla="*/ 0 w 1351"/>
              <a:gd name="T10" fmla="*/ 0 h 272"/>
              <a:gd name="T11" fmla="*/ 1351 w 1351"/>
              <a:gd name="T12" fmla="*/ 272 h 2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51" h="272">
                <a:moveTo>
                  <a:pt x="1351" y="0"/>
                </a:moveTo>
                <a:lnTo>
                  <a:pt x="966" y="0"/>
                </a:lnTo>
                <a:lnTo>
                  <a:pt x="0" y="272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79887" name="Line 10"/>
          <p:cNvSpPr>
            <a:spLocks noChangeShapeType="1"/>
          </p:cNvSpPr>
          <p:nvPr/>
        </p:nvSpPr>
        <p:spPr bwMode="auto">
          <a:xfrm flipH="1">
            <a:off x="6288088" y="4222750"/>
            <a:ext cx="1020762" cy="1588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88" name="Line 11"/>
          <p:cNvSpPr>
            <a:spLocks noChangeShapeType="1"/>
          </p:cNvSpPr>
          <p:nvPr/>
        </p:nvSpPr>
        <p:spPr bwMode="auto">
          <a:xfrm flipH="1">
            <a:off x="6221413" y="3805238"/>
            <a:ext cx="1087437" cy="1587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89" name="Freeform 12"/>
          <p:cNvSpPr>
            <a:spLocks/>
          </p:cNvSpPr>
          <p:nvPr/>
        </p:nvSpPr>
        <p:spPr bwMode="auto">
          <a:xfrm>
            <a:off x="4230688" y="3811588"/>
            <a:ext cx="3078162" cy="1090612"/>
          </a:xfrm>
          <a:custGeom>
            <a:avLst/>
            <a:gdLst>
              <a:gd name="T0" fmla="*/ 0 w 1939"/>
              <a:gd name="T1" fmla="*/ 0 h 687"/>
              <a:gd name="T2" fmla="*/ 2147483647 w 1939"/>
              <a:gd name="T3" fmla="*/ 1731345935 h 687"/>
              <a:gd name="T4" fmla="*/ 2147483647 w 1939"/>
              <a:gd name="T5" fmla="*/ 1731345935 h 687"/>
              <a:gd name="T6" fmla="*/ 0 60000 65536"/>
              <a:gd name="T7" fmla="*/ 0 60000 65536"/>
              <a:gd name="T8" fmla="*/ 0 60000 65536"/>
              <a:gd name="T9" fmla="*/ 0 w 1939"/>
              <a:gd name="T10" fmla="*/ 0 h 687"/>
              <a:gd name="T11" fmla="*/ 1939 w 1939"/>
              <a:gd name="T12" fmla="*/ 687 h 6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39" h="687">
                <a:moveTo>
                  <a:pt x="0" y="0"/>
                </a:moveTo>
                <a:lnTo>
                  <a:pt x="1554" y="687"/>
                </a:lnTo>
                <a:lnTo>
                  <a:pt x="1939" y="687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79890" name="Freeform 13"/>
          <p:cNvSpPr>
            <a:spLocks/>
          </p:cNvSpPr>
          <p:nvPr/>
        </p:nvSpPr>
        <p:spPr bwMode="auto">
          <a:xfrm>
            <a:off x="3867150" y="4117975"/>
            <a:ext cx="3441700" cy="1227138"/>
          </a:xfrm>
          <a:custGeom>
            <a:avLst/>
            <a:gdLst>
              <a:gd name="T0" fmla="*/ 2147483647 w 2168"/>
              <a:gd name="T1" fmla="*/ 1948082547 h 773"/>
              <a:gd name="T2" fmla="*/ 2147483647 w 2168"/>
              <a:gd name="T3" fmla="*/ 1948082547 h 773"/>
              <a:gd name="T4" fmla="*/ 0 w 2168"/>
              <a:gd name="T5" fmla="*/ 0 h 773"/>
              <a:gd name="T6" fmla="*/ 0 60000 65536"/>
              <a:gd name="T7" fmla="*/ 0 60000 65536"/>
              <a:gd name="T8" fmla="*/ 0 60000 65536"/>
              <a:gd name="T9" fmla="*/ 0 w 2168"/>
              <a:gd name="T10" fmla="*/ 0 h 773"/>
              <a:gd name="T11" fmla="*/ 2168 w 2168"/>
              <a:gd name="T12" fmla="*/ 773 h 7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8" h="773">
                <a:moveTo>
                  <a:pt x="2168" y="773"/>
                </a:moveTo>
                <a:lnTo>
                  <a:pt x="1783" y="773"/>
                </a:lnTo>
                <a:lnTo>
                  <a:pt x="0" y="0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79891" name="Line 14"/>
          <p:cNvSpPr>
            <a:spLocks noChangeShapeType="1"/>
          </p:cNvSpPr>
          <p:nvPr/>
        </p:nvSpPr>
        <p:spPr bwMode="auto">
          <a:xfrm>
            <a:off x="1243013" y="3883025"/>
            <a:ext cx="938212" cy="1588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92" name="Line 15"/>
          <p:cNvSpPr>
            <a:spLocks noChangeShapeType="1"/>
          </p:cNvSpPr>
          <p:nvPr/>
        </p:nvSpPr>
        <p:spPr bwMode="auto">
          <a:xfrm>
            <a:off x="1300163" y="3568700"/>
            <a:ext cx="1949450" cy="1588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93" name="Line 16"/>
          <p:cNvSpPr>
            <a:spLocks noChangeShapeType="1"/>
          </p:cNvSpPr>
          <p:nvPr/>
        </p:nvSpPr>
        <p:spPr bwMode="auto">
          <a:xfrm>
            <a:off x="1766888" y="2827338"/>
            <a:ext cx="1484312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94" name="Freeform 17"/>
          <p:cNvSpPr>
            <a:spLocks/>
          </p:cNvSpPr>
          <p:nvPr/>
        </p:nvSpPr>
        <p:spPr bwMode="auto">
          <a:xfrm>
            <a:off x="1528763" y="1943100"/>
            <a:ext cx="2533650" cy="263525"/>
          </a:xfrm>
          <a:custGeom>
            <a:avLst/>
            <a:gdLst>
              <a:gd name="T0" fmla="*/ 0 w 1596"/>
              <a:gd name="T1" fmla="*/ 0 h 166"/>
              <a:gd name="T2" fmla="*/ 2147483647 w 1596"/>
              <a:gd name="T3" fmla="*/ 0 h 166"/>
              <a:gd name="T4" fmla="*/ 2147483647 w 1596"/>
              <a:gd name="T5" fmla="*/ 418345982 h 166"/>
              <a:gd name="T6" fmla="*/ 0 60000 65536"/>
              <a:gd name="T7" fmla="*/ 0 60000 65536"/>
              <a:gd name="T8" fmla="*/ 0 60000 65536"/>
              <a:gd name="T9" fmla="*/ 0 w 1596"/>
              <a:gd name="T10" fmla="*/ 0 h 166"/>
              <a:gd name="T11" fmla="*/ 1596 w 1596"/>
              <a:gd name="T12" fmla="*/ 166 h 1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6" h="166">
                <a:moveTo>
                  <a:pt x="0" y="0"/>
                </a:moveTo>
                <a:lnTo>
                  <a:pt x="1405" y="0"/>
                </a:lnTo>
                <a:lnTo>
                  <a:pt x="1596" y="166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79895" name="Freeform 18"/>
          <p:cNvSpPr>
            <a:spLocks/>
          </p:cNvSpPr>
          <p:nvPr/>
        </p:nvSpPr>
        <p:spPr bwMode="auto">
          <a:xfrm>
            <a:off x="1528763" y="1943100"/>
            <a:ext cx="2533650" cy="263525"/>
          </a:xfrm>
          <a:custGeom>
            <a:avLst/>
            <a:gdLst>
              <a:gd name="T0" fmla="*/ 0 w 1596"/>
              <a:gd name="T1" fmla="*/ 0 h 166"/>
              <a:gd name="T2" fmla="*/ 2147483647 w 1596"/>
              <a:gd name="T3" fmla="*/ 0 h 166"/>
              <a:gd name="T4" fmla="*/ 2147483647 w 1596"/>
              <a:gd name="T5" fmla="*/ 418345982 h 166"/>
              <a:gd name="T6" fmla="*/ 0 60000 65536"/>
              <a:gd name="T7" fmla="*/ 0 60000 65536"/>
              <a:gd name="T8" fmla="*/ 0 60000 65536"/>
              <a:gd name="T9" fmla="*/ 0 w 1596"/>
              <a:gd name="T10" fmla="*/ 0 h 166"/>
              <a:gd name="T11" fmla="*/ 1596 w 1596"/>
              <a:gd name="T12" fmla="*/ 166 h 1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6" h="166">
                <a:moveTo>
                  <a:pt x="0" y="0"/>
                </a:moveTo>
                <a:lnTo>
                  <a:pt x="1405" y="0"/>
                </a:lnTo>
                <a:lnTo>
                  <a:pt x="1596" y="166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79896" name="Freeform 19"/>
          <p:cNvSpPr>
            <a:spLocks/>
          </p:cNvSpPr>
          <p:nvPr/>
        </p:nvSpPr>
        <p:spPr bwMode="auto">
          <a:xfrm>
            <a:off x="3895725" y="2859088"/>
            <a:ext cx="3413125" cy="915987"/>
          </a:xfrm>
          <a:custGeom>
            <a:avLst/>
            <a:gdLst>
              <a:gd name="T0" fmla="*/ 2147483647 w 2150"/>
              <a:gd name="T1" fmla="*/ 5040309 h 577"/>
              <a:gd name="T2" fmla="*/ 2147483647 w 2150"/>
              <a:gd name="T3" fmla="*/ 0 h 577"/>
              <a:gd name="T4" fmla="*/ 0 w 2150"/>
              <a:gd name="T5" fmla="*/ 1454128350 h 577"/>
              <a:gd name="T6" fmla="*/ 0 60000 65536"/>
              <a:gd name="T7" fmla="*/ 0 60000 65536"/>
              <a:gd name="T8" fmla="*/ 0 60000 65536"/>
              <a:gd name="T9" fmla="*/ 0 w 2150"/>
              <a:gd name="T10" fmla="*/ 0 h 577"/>
              <a:gd name="T11" fmla="*/ 2150 w 2150"/>
              <a:gd name="T12" fmla="*/ 577 h 5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0" h="577">
                <a:moveTo>
                  <a:pt x="2150" y="2"/>
                </a:moveTo>
                <a:lnTo>
                  <a:pt x="1779" y="0"/>
                </a:lnTo>
                <a:lnTo>
                  <a:pt x="0" y="577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79897" name="Freeform 20"/>
          <p:cNvSpPr>
            <a:spLocks/>
          </p:cNvSpPr>
          <p:nvPr/>
        </p:nvSpPr>
        <p:spPr bwMode="auto">
          <a:xfrm>
            <a:off x="4522788" y="1792288"/>
            <a:ext cx="2786062" cy="584200"/>
          </a:xfrm>
          <a:custGeom>
            <a:avLst/>
            <a:gdLst>
              <a:gd name="T0" fmla="*/ 2147483647 w 1755"/>
              <a:gd name="T1" fmla="*/ 0 h 368"/>
              <a:gd name="T2" fmla="*/ 2147483647 w 1755"/>
              <a:gd name="T3" fmla="*/ 0 h 368"/>
              <a:gd name="T4" fmla="*/ 0 w 1755"/>
              <a:gd name="T5" fmla="*/ 927417589 h 368"/>
              <a:gd name="T6" fmla="*/ 0 60000 65536"/>
              <a:gd name="T7" fmla="*/ 0 60000 65536"/>
              <a:gd name="T8" fmla="*/ 0 60000 65536"/>
              <a:gd name="T9" fmla="*/ 0 w 1755"/>
              <a:gd name="T10" fmla="*/ 0 h 368"/>
              <a:gd name="T11" fmla="*/ 1755 w 1755"/>
              <a:gd name="T12" fmla="*/ 368 h 3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55" h="368">
                <a:moveTo>
                  <a:pt x="1755" y="0"/>
                </a:moveTo>
                <a:lnTo>
                  <a:pt x="1384" y="0"/>
                </a:lnTo>
                <a:lnTo>
                  <a:pt x="0" y="368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79898" name="Freeform 21"/>
          <p:cNvSpPr>
            <a:spLocks/>
          </p:cNvSpPr>
          <p:nvPr/>
        </p:nvSpPr>
        <p:spPr bwMode="auto">
          <a:xfrm>
            <a:off x="4926013" y="2303463"/>
            <a:ext cx="2382837" cy="604837"/>
          </a:xfrm>
          <a:custGeom>
            <a:avLst/>
            <a:gdLst>
              <a:gd name="T0" fmla="*/ 2147483647 w 1501"/>
              <a:gd name="T1" fmla="*/ 0 h 381"/>
              <a:gd name="T2" fmla="*/ 2147483647 w 1501"/>
              <a:gd name="T3" fmla="*/ 0 h 381"/>
              <a:gd name="T4" fmla="*/ 0 w 1501"/>
              <a:gd name="T5" fmla="*/ 960178033 h 381"/>
              <a:gd name="T6" fmla="*/ 0 60000 65536"/>
              <a:gd name="T7" fmla="*/ 0 60000 65536"/>
              <a:gd name="T8" fmla="*/ 0 60000 65536"/>
              <a:gd name="T9" fmla="*/ 0 w 1501"/>
              <a:gd name="T10" fmla="*/ 0 h 381"/>
              <a:gd name="T11" fmla="*/ 1501 w 1501"/>
              <a:gd name="T12" fmla="*/ 381 h 3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01" h="381">
                <a:moveTo>
                  <a:pt x="1501" y="0"/>
                </a:moveTo>
                <a:lnTo>
                  <a:pt x="1130" y="0"/>
                </a:lnTo>
                <a:lnTo>
                  <a:pt x="0" y="381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79899" name="Rectangle 22"/>
          <p:cNvSpPr>
            <a:spLocks noChangeArrowheads="1"/>
          </p:cNvSpPr>
          <p:nvPr/>
        </p:nvSpPr>
        <p:spPr bwMode="auto">
          <a:xfrm>
            <a:off x="7386638" y="3194050"/>
            <a:ext cx="103028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Wernicke area</a:t>
            </a:r>
            <a:endParaRPr lang="en-US" sz="2400" b="1"/>
          </a:p>
        </p:txBody>
      </p:sp>
      <p:sp>
        <p:nvSpPr>
          <p:cNvPr id="79900" name="Freeform 23"/>
          <p:cNvSpPr>
            <a:spLocks/>
          </p:cNvSpPr>
          <p:nvPr/>
        </p:nvSpPr>
        <p:spPr bwMode="auto">
          <a:xfrm>
            <a:off x="5164138" y="3294063"/>
            <a:ext cx="2144712" cy="431800"/>
          </a:xfrm>
          <a:custGeom>
            <a:avLst/>
            <a:gdLst>
              <a:gd name="T0" fmla="*/ 2147483647 w 1351"/>
              <a:gd name="T1" fmla="*/ 0 h 272"/>
              <a:gd name="T2" fmla="*/ 2147483647 w 1351"/>
              <a:gd name="T3" fmla="*/ 0 h 272"/>
              <a:gd name="T4" fmla="*/ 0 w 1351"/>
              <a:gd name="T5" fmla="*/ 685482391 h 272"/>
              <a:gd name="T6" fmla="*/ 0 60000 65536"/>
              <a:gd name="T7" fmla="*/ 0 60000 65536"/>
              <a:gd name="T8" fmla="*/ 0 60000 65536"/>
              <a:gd name="T9" fmla="*/ 0 w 1351"/>
              <a:gd name="T10" fmla="*/ 0 h 272"/>
              <a:gd name="T11" fmla="*/ 1351 w 1351"/>
              <a:gd name="T12" fmla="*/ 272 h 2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51" h="272">
                <a:moveTo>
                  <a:pt x="1351" y="0"/>
                </a:moveTo>
                <a:lnTo>
                  <a:pt x="966" y="0"/>
                </a:lnTo>
                <a:lnTo>
                  <a:pt x="0" y="272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79901" name="Line 24"/>
          <p:cNvSpPr>
            <a:spLocks noChangeShapeType="1"/>
          </p:cNvSpPr>
          <p:nvPr/>
        </p:nvSpPr>
        <p:spPr bwMode="auto">
          <a:xfrm flipH="1">
            <a:off x="6288088" y="4217988"/>
            <a:ext cx="1020762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02" name="Line 25"/>
          <p:cNvSpPr>
            <a:spLocks noChangeShapeType="1"/>
          </p:cNvSpPr>
          <p:nvPr/>
        </p:nvSpPr>
        <p:spPr bwMode="auto">
          <a:xfrm flipH="1">
            <a:off x="6221413" y="3800475"/>
            <a:ext cx="1087437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03" name="Freeform 26"/>
          <p:cNvSpPr>
            <a:spLocks/>
          </p:cNvSpPr>
          <p:nvPr/>
        </p:nvSpPr>
        <p:spPr bwMode="auto">
          <a:xfrm>
            <a:off x="4230688" y="3811588"/>
            <a:ext cx="3078162" cy="1090612"/>
          </a:xfrm>
          <a:custGeom>
            <a:avLst/>
            <a:gdLst>
              <a:gd name="T0" fmla="*/ 0 w 1939"/>
              <a:gd name="T1" fmla="*/ 0 h 687"/>
              <a:gd name="T2" fmla="*/ 2147483647 w 1939"/>
              <a:gd name="T3" fmla="*/ 1731345935 h 687"/>
              <a:gd name="T4" fmla="*/ 2147483647 w 1939"/>
              <a:gd name="T5" fmla="*/ 1731345935 h 687"/>
              <a:gd name="T6" fmla="*/ 0 60000 65536"/>
              <a:gd name="T7" fmla="*/ 0 60000 65536"/>
              <a:gd name="T8" fmla="*/ 0 60000 65536"/>
              <a:gd name="T9" fmla="*/ 0 w 1939"/>
              <a:gd name="T10" fmla="*/ 0 h 687"/>
              <a:gd name="T11" fmla="*/ 1939 w 1939"/>
              <a:gd name="T12" fmla="*/ 687 h 6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39" h="687">
                <a:moveTo>
                  <a:pt x="0" y="0"/>
                </a:moveTo>
                <a:lnTo>
                  <a:pt x="1554" y="687"/>
                </a:lnTo>
                <a:lnTo>
                  <a:pt x="1939" y="687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79904" name="Freeform 27"/>
          <p:cNvSpPr>
            <a:spLocks/>
          </p:cNvSpPr>
          <p:nvPr/>
        </p:nvSpPr>
        <p:spPr bwMode="auto">
          <a:xfrm>
            <a:off x="3867150" y="4117975"/>
            <a:ext cx="3441700" cy="1227138"/>
          </a:xfrm>
          <a:custGeom>
            <a:avLst/>
            <a:gdLst>
              <a:gd name="T0" fmla="*/ 2147483647 w 2168"/>
              <a:gd name="T1" fmla="*/ 1948082547 h 773"/>
              <a:gd name="T2" fmla="*/ 2147483647 w 2168"/>
              <a:gd name="T3" fmla="*/ 1948082547 h 773"/>
              <a:gd name="T4" fmla="*/ 0 w 2168"/>
              <a:gd name="T5" fmla="*/ 0 h 773"/>
              <a:gd name="T6" fmla="*/ 0 60000 65536"/>
              <a:gd name="T7" fmla="*/ 0 60000 65536"/>
              <a:gd name="T8" fmla="*/ 0 60000 65536"/>
              <a:gd name="T9" fmla="*/ 0 w 2168"/>
              <a:gd name="T10" fmla="*/ 0 h 773"/>
              <a:gd name="T11" fmla="*/ 2168 w 2168"/>
              <a:gd name="T12" fmla="*/ 773 h 7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8" h="773">
                <a:moveTo>
                  <a:pt x="2168" y="773"/>
                </a:moveTo>
                <a:lnTo>
                  <a:pt x="1783" y="773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79905" name="Rectangle 28"/>
          <p:cNvSpPr>
            <a:spLocks noChangeArrowheads="1"/>
          </p:cNvSpPr>
          <p:nvPr/>
        </p:nvSpPr>
        <p:spPr bwMode="auto">
          <a:xfrm>
            <a:off x="419100" y="3460750"/>
            <a:ext cx="7842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Broca area</a:t>
            </a:r>
            <a:endParaRPr lang="en-US" sz="2400" b="1"/>
          </a:p>
        </p:txBody>
      </p:sp>
      <p:sp>
        <p:nvSpPr>
          <p:cNvPr id="79906" name="Line 29"/>
          <p:cNvSpPr>
            <a:spLocks noChangeShapeType="1"/>
          </p:cNvSpPr>
          <p:nvPr/>
        </p:nvSpPr>
        <p:spPr bwMode="auto">
          <a:xfrm>
            <a:off x="1243013" y="3886200"/>
            <a:ext cx="938212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07" name="Line 30"/>
          <p:cNvSpPr>
            <a:spLocks noChangeShapeType="1"/>
          </p:cNvSpPr>
          <p:nvPr/>
        </p:nvSpPr>
        <p:spPr bwMode="auto">
          <a:xfrm>
            <a:off x="1196975" y="4827588"/>
            <a:ext cx="1358900" cy="1587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08" name="Line 31"/>
          <p:cNvSpPr>
            <a:spLocks noChangeShapeType="1"/>
          </p:cNvSpPr>
          <p:nvPr/>
        </p:nvSpPr>
        <p:spPr bwMode="auto">
          <a:xfrm>
            <a:off x="1196975" y="4827588"/>
            <a:ext cx="1358900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09" name="Line 32"/>
          <p:cNvSpPr>
            <a:spLocks noChangeShapeType="1"/>
          </p:cNvSpPr>
          <p:nvPr/>
        </p:nvSpPr>
        <p:spPr bwMode="auto">
          <a:xfrm>
            <a:off x="1300163" y="3568700"/>
            <a:ext cx="1949450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10" name="Text Box 33"/>
          <p:cNvSpPr txBox="1">
            <a:spLocks noChangeArrowheads="1"/>
          </p:cNvSpPr>
          <p:nvPr/>
        </p:nvSpPr>
        <p:spPr bwMode="auto">
          <a:xfrm>
            <a:off x="419100" y="1847850"/>
            <a:ext cx="11318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200" b="1"/>
              <a:t>Primary motor</a:t>
            </a:r>
          </a:p>
          <a:p>
            <a:r>
              <a:rPr lang="en-US" sz="1200" b="1"/>
              <a:t>cortex</a:t>
            </a:r>
          </a:p>
        </p:txBody>
      </p:sp>
      <p:sp>
        <p:nvSpPr>
          <p:cNvPr id="79911" name="Text Box 34"/>
          <p:cNvSpPr txBox="1">
            <a:spLocks noChangeArrowheads="1"/>
          </p:cNvSpPr>
          <p:nvPr/>
        </p:nvSpPr>
        <p:spPr bwMode="auto">
          <a:xfrm>
            <a:off x="419100" y="2717800"/>
            <a:ext cx="1397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200" b="1"/>
              <a:t>Motor association</a:t>
            </a:r>
          </a:p>
          <a:p>
            <a:r>
              <a:rPr lang="en-US" sz="1200" b="1"/>
              <a:t>area</a:t>
            </a:r>
          </a:p>
        </p:txBody>
      </p:sp>
      <p:sp>
        <p:nvSpPr>
          <p:cNvPr id="79912" name="Text Box 35"/>
          <p:cNvSpPr txBox="1">
            <a:spLocks noChangeArrowheads="1"/>
          </p:cNvSpPr>
          <p:nvPr/>
        </p:nvSpPr>
        <p:spPr bwMode="auto">
          <a:xfrm>
            <a:off x="419100" y="3778250"/>
            <a:ext cx="8112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200" b="1"/>
              <a:t>Prefrontal</a:t>
            </a:r>
          </a:p>
          <a:p>
            <a:r>
              <a:rPr lang="en-US" sz="1200" b="1"/>
              <a:t>cortex</a:t>
            </a:r>
          </a:p>
        </p:txBody>
      </p:sp>
      <p:sp>
        <p:nvSpPr>
          <p:cNvPr id="79913" name="Text Box 36"/>
          <p:cNvSpPr txBox="1">
            <a:spLocks noChangeArrowheads="1"/>
          </p:cNvSpPr>
          <p:nvPr/>
        </p:nvSpPr>
        <p:spPr bwMode="auto">
          <a:xfrm>
            <a:off x="419100" y="4718050"/>
            <a:ext cx="930275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200" b="1"/>
              <a:t>Olfactory</a:t>
            </a:r>
          </a:p>
          <a:p>
            <a:r>
              <a:rPr lang="en-US" sz="1200" b="1"/>
              <a:t>association</a:t>
            </a:r>
          </a:p>
          <a:p>
            <a:r>
              <a:rPr lang="en-US" sz="1200" b="1"/>
              <a:t>area</a:t>
            </a:r>
          </a:p>
        </p:txBody>
      </p:sp>
      <p:sp>
        <p:nvSpPr>
          <p:cNvPr id="79914" name="Text Box 37"/>
          <p:cNvSpPr txBox="1">
            <a:spLocks noChangeArrowheads="1"/>
          </p:cNvSpPr>
          <p:nvPr/>
        </p:nvSpPr>
        <p:spPr bwMode="auto">
          <a:xfrm>
            <a:off x="7386638" y="1695450"/>
            <a:ext cx="15875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200" b="1"/>
              <a:t>Primary somesthetic</a:t>
            </a:r>
          </a:p>
          <a:p>
            <a:r>
              <a:rPr lang="en-US" sz="1200" b="1"/>
              <a:t>cortex</a:t>
            </a:r>
          </a:p>
        </p:txBody>
      </p:sp>
      <p:sp>
        <p:nvSpPr>
          <p:cNvPr id="79915" name="Text Box 38"/>
          <p:cNvSpPr txBox="1">
            <a:spLocks noChangeArrowheads="1"/>
          </p:cNvSpPr>
          <p:nvPr/>
        </p:nvSpPr>
        <p:spPr bwMode="auto">
          <a:xfrm>
            <a:off x="7386638" y="2216150"/>
            <a:ext cx="12842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200" b="1"/>
              <a:t>Somesthetic</a:t>
            </a:r>
          </a:p>
          <a:p>
            <a:r>
              <a:rPr lang="en-US" sz="1200" b="1"/>
              <a:t>association area</a:t>
            </a:r>
          </a:p>
        </p:txBody>
      </p:sp>
      <p:sp>
        <p:nvSpPr>
          <p:cNvPr id="79916" name="Text Box 39"/>
          <p:cNvSpPr txBox="1">
            <a:spLocks noChangeArrowheads="1"/>
          </p:cNvSpPr>
          <p:nvPr/>
        </p:nvSpPr>
        <p:spPr bwMode="auto">
          <a:xfrm>
            <a:off x="7386638" y="2762250"/>
            <a:ext cx="13938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200" b="1"/>
              <a:t>Primary gustatory</a:t>
            </a:r>
          </a:p>
          <a:p>
            <a:r>
              <a:rPr lang="en-US" sz="1200" b="1"/>
              <a:t>cortex</a:t>
            </a:r>
          </a:p>
        </p:txBody>
      </p:sp>
      <p:sp>
        <p:nvSpPr>
          <p:cNvPr id="79917" name="Text Box 40"/>
          <p:cNvSpPr txBox="1">
            <a:spLocks noChangeArrowheads="1"/>
          </p:cNvSpPr>
          <p:nvPr/>
        </p:nvSpPr>
        <p:spPr bwMode="auto">
          <a:xfrm>
            <a:off x="7386638" y="3702050"/>
            <a:ext cx="1422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200" b="1"/>
              <a:t>Visual association</a:t>
            </a:r>
          </a:p>
          <a:p>
            <a:r>
              <a:rPr lang="en-US" sz="1200" b="1"/>
              <a:t>area</a:t>
            </a:r>
          </a:p>
        </p:txBody>
      </p:sp>
      <p:sp>
        <p:nvSpPr>
          <p:cNvPr id="79918" name="Text Box 41"/>
          <p:cNvSpPr txBox="1">
            <a:spLocks noChangeArrowheads="1"/>
          </p:cNvSpPr>
          <p:nvPr/>
        </p:nvSpPr>
        <p:spPr bwMode="auto">
          <a:xfrm>
            <a:off x="7386638" y="4133850"/>
            <a:ext cx="1022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200" b="1"/>
              <a:t>Primary</a:t>
            </a:r>
          </a:p>
          <a:p>
            <a:r>
              <a:rPr lang="en-US" sz="1200" b="1"/>
              <a:t>visual cortex</a:t>
            </a:r>
          </a:p>
        </p:txBody>
      </p:sp>
      <p:sp>
        <p:nvSpPr>
          <p:cNvPr id="79919" name="Text Box 42"/>
          <p:cNvSpPr txBox="1">
            <a:spLocks noChangeArrowheads="1"/>
          </p:cNvSpPr>
          <p:nvPr/>
        </p:nvSpPr>
        <p:spPr bwMode="auto">
          <a:xfrm>
            <a:off x="7386638" y="4806950"/>
            <a:ext cx="11922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200" b="1"/>
              <a:t>Primary</a:t>
            </a:r>
          </a:p>
          <a:p>
            <a:r>
              <a:rPr lang="en-US" sz="1200" b="1"/>
              <a:t>auditory cortex</a:t>
            </a:r>
          </a:p>
        </p:txBody>
      </p:sp>
      <p:sp>
        <p:nvSpPr>
          <p:cNvPr id="79920" name="Text Box 43"/>
          <p:cNvSpPr txBox="1">
            <a:spLocks noChangeArrowheads="1"/>
          </p:cNvSpPr>
          <p:nvPr/>
        </p:nvSpPr>
        <p:spPr bwMode="auto">
          <a:xfrm>
            <a:off x="7386638" y="5251450"/>
            <a:ext cx="12842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200" b="1"/>
              <a:t>Auditory</a:t>
            </a:r>
          </a:p>
          <a:p>
            <a:r>
              <a:rPr lang="en-US" sz="1200" b="1"/>
              <a:t>association area</a:t>
            </a:r>
          </a:p>
        </p:txBody>
      </p:sp>
      <p:sp>
        <p:nvSpPr>
          <p:cNvPr id="79921" name="Text Box 7"/>
          <p:cNvSpPr txBox="1">
            <a:spLocks noChangeArrowheads="1"/>
          </p:cNvSpPr>
          <p:nvPr/>
        </p:nvSpPr>
        <p:spPr bwMode="auto">
          <a:xfrm>
            <a:off x="1600200" y="6019800"/>
            <a:ext cx="2582863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/>
              <a:t>Figure 14.21</a:t>
            </a:r>
          </a:p>
        </p:txBody>
      </p:sp>
      <p:sp>
        <p:nvSpPr>
          <p:cNvPr id="4" name="TextBox 24"/>
          <p:cNvSpPr txBox="1">
            <a:spLocks noChangeArrowheads="1"/>
          </p:cNvSpPr>
          <p:nvPr/>
        </p:nvSpPr>
        <p:spPr bwMode="auto">
          <a:xfrm>
            <a:off x="1463675" y="1385888"/>
            <a:ext cx="61785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>
                <a:latin typeface="+mj-lt"/>
                <a:cs typeface="Arial" pitchFamily="34" charset="2"/>
              </a:rPr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9375"/>
            <a:ext cx="9144000" cy="762000"/>
          </a:xfrm>
        </p:spPr>
        <p:txBody>
          <a:bodyPr>
            <a:spAutoFit/>
          </a:bodyPr>
          <a:lstStyle/>
          <a:p>
            <a:pPr eaLnBrk="1" hangingPunct="1"/>
            <a:r>
              <a:rPr lang="en-US" smtClean="0"/>
              <a:t>Median Section of the Brain</a:t>
            </a:r>
          </a:p>
        </p:txBody>
      </p:sp>
      <p:sp>
        <p:nvSpPr>
          <p:cNvPr id="4" name="TextBox 24"/>
          <p:cNvSpPr txBox="1">
            <a:spLocks noChangeArrowheads="1"/>
          </p:cNvSpPr>
          <p:nvPr/>
        </p:nvSpPr>
        <p:spPr bwMode="auto">
          <a:xfrm>
            <a:off x="1462088" y="1262063"/>
            <a:ext cx="61785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>
                <a:latin typeface="+mj-lt"/>
                <a:cs typeface="Arial" pitchFamily="34" charset="2"/>
              </a:rPr>
              <a:t>Copyright © The McGraw-Hill Companies, Inc. Permission required for reproduction or display.</a:t>
            </a:r>
          </a:p>
        </p:txBody>
      </p:sp>
      <p:sp>
        <p:nvSpPr>
          <p:cNvPr id="9225" name="Rectangle 4"/>
          <p:cNvSpPr>
            <a:spLocks noChangeArrowheads="1"/>
          </p:cNvSpPr>
          <p:nvPr/>
        </p:nvSpPr>
        <p:spPr bwMode="auto">
          <a:xfrm>
            <a:off x="6858000" y="2068513"/>
            <a:ext cx="4635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FFFFFF"/>
                </a:solidFill>
              </a:rPr>
              <a:t>leaves</a:t>
            </a:r>
            <a:endParaRPr lang="en-US" sz="2400" b="1"/>
          </a:p>
        </p:txBody>
      </p:sp>
      <p:pic>
        <p:nvPicPr>
          <p:cNvPr id="9226" name="Picture 5" descr="sal25693_14_02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2125" y="1463675"/>
            <a:ext cx="5603875" cy="480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7" name="Rectangle 6"/>
          <p:cNvSpPr>
            <a:spLocks noChangeArrowheads="1"/>
          </p:cNvSpPr>
          <p:nvPr/>
        </p:nvSpPr>
        <p:spPr bwMode="auto">
          <a:xfrm>
            <a:off x="739775" y="3041650"/>
            <a:ext cx="5334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Thalamus</a:t>
            </a:r>
            <a:endParaRPr lang="en-US" sz="2400" b="1"/>
          </a:p>
        </p:txBody>
      </p:sp>
      <p:sp>
        <p:nvSpPr>
          <p:cNvPr id="9228" name="Rectangle 7"/>
          <p:cNvSpPr>
            <a:spLocks noChangeArrowheads="1"/>
          </p:cNvSpPr>
          <p:nvPr/>
        </p:nvSpPr>
        <p:spPr bwMode="auto">
          <a:xfrm>
            <a:off x="739775" y="3635375"/>
            <a:ext cx="7874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Hypothalamus</a:t>
            </a:r>
            <a:endParaRPr lang="en-US" sz="2400" b="1"/>
          </a:p>
        </p:txBody>
      </p:sp>
      <p:sp>
        <p:nvSpPr>
          <p:cNvPr id="9229" name="Rectangle 8"/>
          <p:cNvSpPr>
            <a:spLocks noChangeArrowheads="1"/>
          </p:cNvSpPr>
          <p:nvPr/>
        </p:nvSpPr>
        <p:spPr bwMode="auto">
          <a:xfrm>
            <a:off x="739775" y="2784475"/>
            <a:ext cx="6540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Frontal lobe</a:t>
            </a:r>
            <a:endParaRPr lang="en-US" sz="2400" b="1"/>
          </a:p>
        </p:txBody>
      </p:sp>
      <p:sp>
        <p:nvSpPr>
          <p:cNvPr id="9230" name="Rectangle 9"/>
          <p:cNvSpPr>
            <a:spLocks noChangeArrowheads="1"/>
          </p:cNvSpPr>
          <p:nvPr/>
        </p:nvSpPr>
        <p:spPr bwMode="auto">
          <a:xfrm>
            <a:off x="739775" y="2368550"/>
            <a:ext cx="9271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Corpus callosum</a:t>
            </a:r>
            <a:endParaRPr lang="en-US" sz="2400" b="1"/>
          </a:p>
        </p:txBody>
      </p:sp>
      <p:sp>
        <p:nvSpPr>
          <p:cNvPr id="9231" name="Rectangle 10"/>
          <p:cNvSpPr>
            <a:spLocks noChangeArrowheads="1"/>
          </p:cNvSpPr>
          <p:nvPr/>
        </p:nvSpPr>
        <p:spPr bwMode="auto">
          <a:xfrm>
            <a:off x="739775" y="2070100"/>
            <a:ext cx="863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Cingulate gyrus</a:t>
            </a:r>
            <a:endParaRPr lang="en-US" sz="2400" b="1"/>
          </a:p>
        </p:txBody>
      </p:sp>
      <p:sp>
        <p:nvSpPr>
          <p:cNvPr id="9232" name="Rectangle 11"/>
          <p:cNvSpPr>
            <a:spLocks noChangeArrowheads="1"/>
          </p:cNvSpPr>
          <p:nvPr/>
        </p:nvSpPr>
        <p:spPr bwMode="auto">
          <a:xfrm>
            <a:off x="739775" y="3876675"/>
            <a:ext cx="7175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Optic chiasm</a:t>
            </a:r>
            <a:endParaRPr lang="en-US" sz="2400" b="1"/>
          </a:p>
        </p:txBody>
      </p:sp>
      <p:sp>
        <p:nvSpPr>
          <p:cNvPr id="9233" name="Rectangle 12"/>
          <p:cNvSpPr>
            <a:spLocks noChangeArrowheads="1"/>
          </p:cNvSpPr>
          <p:nvPr/>
        </p:nvSpPr>
        <p:spPr bwMode="auto">
          <a:xfrm>
            <a:off x="739775" y="4352925"/>
            <a:ext cx="7937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Pituitary gland</a:t>
            </a:r>
            <a:endParaRPr lang="en-US" sz="2400" b="1"/>
          </a:p>
        </p:txBody>
      </p:sp>
      <p:sp>
        <p:nvSpPr>
          <p:cNvPr id="9234" name="Freeform 13"/>
          <p:cNvSpPr>
            <a:spLocks/>
          </p:cNvSpPr>
          <p:nvPr/>
        </p:nvSpPr>
        <p:spPr bwMode="auto">
          <a:xfrm>
            <a:off x="1704975" y="3870325"/>
            <a:ext cx="2252663" cy="319088"/>
          </a:xfrm>
          <a:custGeom>
            <a:avLst/>
            <a:gdLst>
              <a:gd name="T0" fmla="*/ 2147483647 w 1419"/>
              <a:gd name="T1" fmla="*/ 0 h 201"/>
              <a:gd name="T2" fmla="*/ 2069049616 w 1419"/>
              <a:gd name="T3" fmla="*/ 506549863 h 201"/>
              <a:gd name="T4" fmla="*/ 0 w 1419"/>
              <a:gd name="T5" fmla="*/ 506549863 h 201"/>
              <a:gd name="T6" fmla="*/ 0 60000 65536"/>
              <a:gd name="T7" fmla="*/ 0 60000 65536"/>
              <a:gd name="T8" fmla="*/ 0 60000 65536"/>
              <a:gd name="T9" fmla="*/ 0 w 1419"/>
              <a:gd name="T10" fmla="*/ 0 h 201"/>
              <a:gd name="T11" fmla="*/ 1419 w 1419"/>
              <a:gd name="T12" fmla="*/ 201 h 2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19" h="201">
                <a:moveTo>
                  <a:pt x="1419" y="0"/>
                </a:moveTo>
                <a:lnTo>
                  <a:pt x="821" y="201"/>
                </a:lnTo>
                <a:lnTo>
                  <a:pt x="0" y="201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9235" name="Freeform 14"/>
          <p:cNvSpPr>
            <a:spLocks/>
          </p:cNvSpPr>
          <p:nvPr/>
        </p:nvSpPr>
        <p:spPr bwMode="auto">
          <a:xfrm>
            <a:off x="1701800" y="3860800"/>
            <a:ext cx="2255838" cy="320675"/>
          </a:xfrm>
          <a:custGeom>
            <a:avLst/>
            <a:gdLst>
              <a:gd name="T0" fmla="*/ 2147483647 w 1421"/>
              <a:gd name="T1" fmla="*/ 0 h 202"/>
              <a:gd name="T2" fmla="*/ 2074089928 w 1421"/>
              <a:gd name="T3" fmla="*/ 509071607 h 202"/>
              <a:gd name="T4" fmla="*/ 0 w 1421"/>
              <a:gd name="T5" fmla="*/ 509071607 h 202"/>
              <a:gd name="T6" fmla="*/ 0 60000 65536"/>
              <a:gd name="T7" fmla="*/ 0 60000 65536"/>
              <a:gd name="T8" fmla="*/ 0 60000 65536"/>
              <a:gd name="T9" fmla="*/ 0 w 1421"/>
              <a:gd name="T10" fmla="*/ 0 h 202"/>
              <a:gd name="T11" fmla="*/ 1421 w 1421"/>
              <a:gd name="T12" fmla="*/ 202 h 2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21" h="202">
                <a:moveTo>
                  <a:pt x="1421" y="0"/>
                </a:moveTo>
                <a:lnTo>
                  <a:pt x="823" y="202"/>
                </a:lnTo>
                <a:lnTo>
                  <a:pt x="0" y="20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9236" name="Rectangle 15"/>
          <p:cNvSpPr>
            <a:spLocks noChangeArrowheads="1"/>
          </p:cNvSpPr>
          <p:nvPr/>
        </p:nvSpPr>
        <p:spPr bwMode="auto">
          <a:xfrm>
            <a:off x="739775" y="4111625"/>
            <a:ext cx="9334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Mammillary body</a:t>
            </a:r>
            <a:endParaRPr lang="en-US" sz="2400" b="1"/>
          </a:p>
        </p:txBody>
      </p:sp>
      <p:sp>
        <p:nvSpPr>
          <p:cNvPr id="9237" name="Rectangle 16"/>
          <p:cNvSpPr>
            <a:spLocks noChangeArrowheads="1"/>
          </p:cNvSpPr>
          <p:nvPr/>
        </p:nvSpPr>
        <p:spPr bwMode="auto">
          <a:xfrm>
            <a:off x="2584450" y="4926013"/>
            <a:ext cx="4762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Midbrain</a:t>
            </a:r>
            <a:endParaRPr lang="en-US" sz="2400" b="1"/>
          </a:p>
        </p:txBody>
      </p:sp>
      <p:sp>
        <p:nvSpPr>
          <p:cNvPr id="9238" name="Rectangle 17"/>
          <p:cNvSpPr>
            <a:spLocks noChangeArrowheads="1"/>
          </p:cNvSpPr>
          <p:nvPr/>
        </p:nvSpPr>
        <p:spPr bwMode="auto">
          <a:xfrm>
            <a:off x="2584450" y="5224463"/>
            <a:ext cx="2794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Pons</a:t>
            </a:r>
            <a:endParaRPr lang="en-US" sz="2400" b="1"/>
          </a:p>
        </p:txBody>
      </p:sp>
      <p:sp>
        <p:nvSpPr>
          <p:cNvPr id="9239" name="Rectangle 18"/>
          <p:cNvSpPr>
            <a:spLocks noChangeArrowheads="1"/>
          </p:cNvSpPr>
          <p:nvPr/>
        </p:nvSpPr>
        <p:spPr bwMode="auto">
          <a:xfrm>
            <a:off x="5762625" y="1631950"/>
            <a:ext cx="7874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Central sulcus</a:t>
            </a:r>
            <a:endParaRPr lang="en-US" sz="2400" b="1"/>
          </a:p>
        </p:txBody>
      </p:sp>
      <p:sp>
        <p:nvSpPr>
          <p:cNvPr id="9240" name="Rectangle 19"/>
          <p:cNvSpPr>
            <a:spLocks noChangeArrowheads="1"/>
          </p:cNvSpPr>
          <p:nvPr/>
        </p:nvSpPr>
        <p:spPr bwMode="auto">
          <a:xfrm>
            <a:off x="6049963" y="1976438"/>
            <a:ext cx="6794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Parietal lobe</a:t>
            </a:r>
            <a:endParaRPr lang="en-US" sz="2400" b="1"/>
          </a:p>
        </p:txBody>
      </p:sp>
      <p:sp>
        <p:nvSpPr>
          <p:cNvPr id="9241" name="Rectangle 20"/>
          <p:cNvSpPr>
            <a:spLocks noChangeArrowheads="1"/>
          </p:cNvSpPr>
          <p:nvPr/>
        </p:nvSpPr>
        <p:spPr bwMode="auto">
          <a:xfrm>
            <a:off x="6604000" y="2698750"/>
            <a:ext cx="13081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Parieto–occipital sulcus</a:t>
            </a:r>
            <a:endParaRPr lang="en-US" sz="2400" b="1"/>
          </a:p>
        </p:txBody>
      </p:sp>
      <p:sp>
        <p:nvSpPr>
          <p:cNvPr id="9242" name="Rectangle 21"/>
          <p:cNvSpPr>
            <a:spLocks noChangeArrowheads="1"/>
          </p:cNvSpPr>
          <p:nvPr/>
        </p:nvSpPr>
        <p:spPr bwMode="auto">
          <a:xfrm>
            <a:off x="6604000" y="2959100"/>
            <a:ext cx="7493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Occipital lobe</a:t>
            </a:r>
            <a:endParaRPr lang="en-US" sz="2400" b="1"/>
          </a:p>
        </p:txBody>
      </p:sp>
      <p:sp>
        <p:nvSpPr>
          <p:cNvPr id="9243" name="Rectangle 22"/>
          <p:cNvSpPr>
            <a:spLocks noChangeArrowheads="1"/>
          </p:cNvSpPr>
          <p:nvPr/>
        </p:nvSpPr>
        <p:spPr bwMode="auto">
          <a:xfrm>
            <a:off x="6604000" y="3386138"/>
            <a:ext cx="6731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Pineal gland</a:t>
            </a:r>
            <a:endParaRPr lang="en-US" sz="2400" b="1"/>
          </a:p>
        </p:txBody>
      </p:sp>
      <p:sp>
        <p:nvSpPr>
          <p:cNvPr id="9244" name="Freeform 23"/>
          <p:cNvSpPr>
            <a:spLocks/>
          </p:cNvSpPr>
          <p:nvPr/>
        </p:nvSpPr>
        <p:spPr bwMode="auto">
          <a:xfrm>
            <a:off x="4673600" y="3294063"/>
            <a:ext cx="1881188" cy="98425"/>
          </a:xfrm>
          <a:custGeom>
            <a:avLst/>
            <a:gdLst>
              <a:gd name="T0" fmla="*/ 0 w 1185"/>
              <a:gd name="T1" fmla="*/ 156249699 h 62"/>
              <a:gd name="T2" fmla="*/ 413305664 w 1185"/>
              <a:gd name="T3" fmla="*/ 0 h 62"/>
              <a:gd name="T4" fmla="*/ 2147483647 w 1185"/>
              <a:gd name="T5" fmla="*/ 0 h 62"/>
              <a:gd name="T6" fmla="*/ 0 60000 65536"/>
              <a:gd name="T7" fmla="*/ 0 60000 65536"/>
              <a:gd name="T8" fmla="*/ 0 60000 65536"/>
              <a:gd name="T9" fmla="*/ 0 w 1185"/>
              <a:gd name="T10" fmla="*/ 0 h 62"/>
              <a:gd name="T11" fmla="*/ 1185 w 1185"/>
              <a:gd name="T12" fmla="*/ 62 h 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85" h="62">
                <a:moveTo>
                  <a:pt x="0" y="62"/>
                </a:moveTo>
                <a:lnTo>
                  <a:pt x="164" y="0"/>
                </a:lnTo>
                <a:lnTo>
                  <a:pt x="1185" y="0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9245" name="Freeform 24"/>
          <p:cNvSpPr>
            <a:spLocks/>
          </p:cNvSpPr>
          <p:nvPr/>
        </p:nvSpPr>
        <p:spPr bwMode="auto">
          <a:xfrm>
            <a:off x="4673600" y="3286125"/>
            <a:ext cx="1892300" cy="100013"/>
          </a:xfrm>
          <a:custGeom>
            <a:avLst/>
            <a:gdLst>
              <a:gd name="T0" fmla="*/ 0 w 1192"/>
              <a:gd name="T1" fmla="*/ 158768267 h 63"/>
              <a:gd name="T2" fmla="*/ 413305555 w 1192"/>
              <a:gd name="T3" fmla="*/ 0 h 63"/>
              <a:gd name="T4" fmla="*/ 2147483647 w 1192"/>
              <a:gd name="T5" fmla="*/ 0 h 63"/>
              <a:gd name="T6" fmla="*/ 0 60000 65536"/>
              <a:gd name="T7" fmla="*/ 0 60000 65536"/>
              <a:gd name="T8" fmla="*/ 0 60000 65536"/>
              <a:gd name="T9" fmla="*/ 0 w 1192"/>
              <a:gd name="T10" fmla="*/ 0 h 63"/>
              <a:gd name="T11" fmla="*/ 1192 w 1192"/>
              <a:gd name="T12" fmla="*/ 63 h 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92" h="63">
                <a:moveTo>
                  <a:pt x="0" y="63"/>
                </a:moveTo>
                <a:lnTo>
                  <a:pt x="164" y="0"/>
                </a:lnTo>
                <a:lnTo>
                  <a:pt x="1192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9246" name="Rectangle 25"/>
          <p:cNvSpPr>
            <a:spLocks noChangeArrowheads="1"/>
          </p:cNvSpPr>
          <p:nvPr/>
        </p:nvSpPr>
        <p:spPr bwMode="auto">
          <a:xfrm>
            <a:off x="6604000" y="3222625"/>
            <a:ext cx="5143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Habenula</a:t>
            </a:r>
            <a:endParaRPr lang="en-US" sz="2400" b="1"/>
          </a:p>
        </p:txBody>
      </p:sp>
      <p:sp>
        <p:nvSpPr>
          <p:cNvPr id="9247" name="Rectangle 26"/>
          <p:cNvSpPr>
            <a:spLocks noChangeArrowheads="1"/>
          </p:cNvSpPr>
          <p:nvPr/>
        </p:nvSpPr>
        <p:spPr bwMode="auto">
          <a:xfrm>
            <a:off x="6604000" y="3798888"/>
            <a:ext cx="1206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Posterior commissure</a:t>
            </a:r>
            <a:endParaRPr lang="en-US" sz="2400" b="1"/>
          </a:p>
        </p:txBody>
      </p:sp>
      <p:sp>
        <p:nvSpPr>
          <p:cNvPr id="9248" name="Rectangle 27"/>
          <p:cNvSpPr>
            <a:spLocks noChangeArrowheads="1"/>
          </p:cNvSpPr>
          <p:nvPr/>
        </p:nvSpPr>
        <p:spPr bwMode="auto">
          <a:xfrm>
            <a:off x="6604000" y="4173538"/>
            <a:ext cx="10033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Cerebral aqueduct</a:t>
            </a:r>
            <a:endParaRPr lang="en-US" sz="2400" b="1"/>
          </a:p>
        </p:txBody>
      </p:sp>
      <p:sp>
        <p:nvSpPr>
          <p:cNvPr id="9249" name="Rectangle 28"/>
          <p:cNvSpPr>
            <a:spLocks noChangeArrowheads="1"/>
          </p:cNvSpPr>
          <p:nvPr/>
        </p:nvSpPr>
        <p:spPr bwMode="auto">
          <a:xfrm>
            <a:off x="6604000" y="4479925"/>
            <a:ext cx="863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Fourth ventricle</a:t>
            </a:r>
            <a:endParaRPr lang="en-US" sz="2400" b="1"/>
          </a:p>
        </p:txBody>
      </p:sp>
      <p:sp>
        <p:nvSpPr>
          <p:cNvPr id="9250" name="Rectangle 29"/>
          <p:cNvSpPr>
            <a:spLocks noChangeArrowheads="1"/>
          </p:cNvSpPr>
          <p:nvPr/>
        </p:nvSpPr>
        <p:spPr bwMode="auto">
          <a:xfrm>
            <a:off x="6604000" y="4854575"/>
            <a:ext cx="6223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Cerebellum</a:t>
            </a:r>
            <a:endParaRPr lang="en-US" sz="2400" b="1"/>
          </a:p>
        </p:txBody>
      </p:sp>
      <p:sp>
        <p:nvSpPr>
          <p:cNvPr id="9251" name="Rectangle 30"/>
          <p:cNvSpPr>
            <a:spLocks noChangeArrowheads="1"/>
          </p:cNvSpPr>
          <p:nvPr/>
        </p:nvSpPr>
        <p:spPr bwMode="auto">
          <a:xfrm>
            <a:off x="1825625" y="5978525"/>
            <a:ext cx="139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(a)</a:t>
            </a:r>
            <a:endParaRPr lang="en-US" sz="2400" b="1"/>
          </a:p>
        </p:txBody>
      </p:sp>
      <p:sp>
        <p:nvSpPr>
          <p:cNvPr id="9252" name="Rectangle 31"/>
          <p:cNvSpPr>
            <a:spLocks noChangeArrowheads="1"/>
          </p:cNvSpPr>
          <p:nvPr/>
        </p:nvSpPr>
        <p:spPr bwMode="auto">
          <a:xfrm>
            <a:off x="7381875" y="3305175"/>
            <a:ext cx="6794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Epithalamus</a:t>
            </a:r>
            <a:endParaRPr lang="en-US" sz="2400" b="1"/>
          </a:p>
        </p:txBody>
      </p:sp>
      <p:sp>
        <p:nvSpPr>
          <p:cNvPr id="9253" name="Freeform 32"/>
          <p:cNvSpPr>
            <a:spLocks/>
          </p:cNvSpPr>
          <p:nvPr/>
        </p:nvSpPr>
        <p:spPr bwMode="auto">
          <a:xfrm>
            <a:off x="1395413" y="3125788"/>
            <a:ext cx="2895600" cy="215900"/>
          </a:xfrm>
          <a:custGeom>
            <a:avLst/>
            <a:gdLst>
              <a:gd name="T0" fmla="*/ 2147483647 w 1824"/>
              <a:gd name="T1" fmla="*/ 342741195 h 136"/>
              <a:gd name="T2" fmla="*/ 2147483647 w 1824"/>
              <a:gd name="T3" fmla="*/ 0 h 136"/>
              <a:gd name="T4" fmla="*/ 0 w 1824"/>
              <a:gd name="T5" fmla="*/ 0 h 136"/>
              <a:gd name="T6" fmla="*/ 0 60000 65536"/>
              <a:gd name="T7" fmla="*/ 0 60000 65536"/>
              <a:gd name="T8" fmla="*/ 0 60000 65536"/>
              <a:gd name="T9" fmla="*/ 0 w 1824"/>
              <a:gd name="T10" fmla="*/ 0 h 136"/>
              <a:gd name="T11" fmla="*/ 1824 w 1824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24" h="136">
                <a:moveTo>
                  <a:pt x="1824" y="136"/>
                </a:moveTo>
                <a:lnTo>
                  <a:pt x="1412" y="0"/>
                </a:lnTo>
                <a:lnTo>
                  <a:pt x="0" y="0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9254" name="Freeform 33"/>
          <p:cNvSpPr>
            <a:spLocks/>
          </p:cNvSpPr>
          <p:nvPr/>
        </p:nvSpPr>
        <p:spPr bwMode="auto">
          <a:xfrm>
            <a:off x="1665288" y="3582988"/>
            <a:ext cx="2227262" cy="127000"/>
          </a:xfrm>
          <a:custGeom>
            <a:avLst/>
            <a:gdLst>
              <a:gd name="T0" fmla="*/ 2147483647 w 1403"/>
              <a:gd name="T1" fmla="*/ 0 h 80"/>
              <a:gd name="T2" fmla="*/ 2147483647 w 1403"/>
              <a:gd name="T3" fmla="*/ 201612473 h 80"/>
              <a:gd name="T4" fmla="*/ 0 w 1403"/>
              <a:gd name="T5" fmla="*/ 201612473 h 80"/>
              <a:gd name="T6" fmla="*/ 0 60000 65536"/>
              <a:gd name="T7" fmla="*/ 0 60000 65536"/>
              <a:gd name="T8" fmla="*/ 0 60000 65536"/>
              <a:gd name="T9" fmla="*/ 0 w 1403"/>
              <a:gd name="T10" fmla="*/ 0 h 80"/>
              <a:gd name="T11" fmla="*/ 1403 w 1403"/>
              <a:gd name="T12" fmla="*/ 80 h 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03" h="80">
                <a:moveTo>
                  <a:pt x="1403" y="0"/>
                </a:moveTo>
                <a:lnTo>
                  <a:pt x="984" y="80"/>
                </a:lnTo>
                <a:lnTo>
                  <a:pt x="0" y="80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9255" name="Line 34"/>
          <p:cNvSpPr>
            <a:spLocks noChangeShapeType="1"/>
          </p:cNvSpPr>
          <p:nvPr/>
        </p:nvSpPr>
        <p:spPr bwMode="auto">
          <a:xfrm flipH="1">
            <a:off x="1446213" y="2867025"/>
            <a:ext cx="715962" cy="1588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56" name="Freeform 35"/>
          <p:cNvSpPr>
            <a:spLocks/>
          </p:cNvSpPr>
          <p:nvPr/>
        </p:nvSpPr>
        <p:spPr bwMode="auto">
          <a:xfrm>
            <a:off x="1698625" y="2443163"/>
            <a:ext cx="1346200" cy="477837"/>
          </a:xfrm>
          <a:custGeom>
            <a:avLst/>
            <a:gdLst>
              <a:gd name="T0" fmla="*/ 2137092678 w 848"/>
              <a:gd name="T1" fmla="*/ 758568510 h 301"/>
              <a:gd name="T2" fmla="*/ 1854835260 w 848"/>
              <a:gd name="T3" fmla="*/ 0 h 301"/>
              <a:gd name="T4" fmla="*/ 0 w 848"/>
              <a:gd name="T5" fmla="*/ 12601586 h 301"/>
              <a:gd name="T6" fmla="*/ 0 60000 65536"/>
              <a:gd name="T7" fmla="*/ 0 60000 65536"/>
              <a:gd name="T8" fmla="*/ 0 60000 65536"/>
              <a:gd name="T9" fmla="*/ 0 w 848"/>
              <a:gd name="T10" fmla="*/ 0 h 301"/>
              <a:gd name="T11" fmla="*/ 848 w 848"/>
              <a:gd name="T12" fmla="*/ 301 h 3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8" h="301">
                <a:moveTo>
                  <a:pt x="848" y="301"/>
                </a:moveTo>
                <a:lnTo>
                  <a:pt x="736" y="0"/>
                </a:lnTo>
                <a:lnTo>
                  <a:pt x="0" y="5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9257" name="Freeform 36"/>
          <p:cNvSpPr>
            <a:spLocks/>
          </p:cNvSpPr>
          <p:nvPr/>
        </p:nvSpPr>
        <p:spPr bwMode="auto">
          <a:xfrm>
            <a:off x="1562100" y="3359150"/>
            <a:ext cx="2114550" cy="136525"/>
          </a:xfrm>
          <a:custGeom>
            <a:avLst/>
            <a:gdLst>
              <a:gd name="T0" fmla="*/ 2147483647 w 1332"/>
              <a:gd name="T1" fmla="*/ 216733460 h 86"/>
              <a:gd name="T2" fmla="*/ 2147483647 w 1332"/>
              <a:gd name="T3" fmla="*/ 0 h 86"/>
              <a:gd name="T4" fmla="*/ 0 w 1332"/>
              <a:gd name="T5" fmla="*/ 0 h 86"/>
              <a:gd name="T6" fmla="*/ 0 60000 65536"/>
              <a:gd name="T7" fmla="*/ 0 60000 65536"/>
              <a:gd name="T8" fmla="*/ 0 60000 65536"/>
              <a:gd name="T9" fmla="*/ 0 w 1332"/>
              <a:gd name="T10" fmla="*/ 0 h 86"/>
              <a:gd name="T11" fmla="*/ 1332 w 1332"/>
              <a:gd name="T12" fmla="*/ 86 h 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2" h="86">
                <a:moveTo>
                  <a:pt x="1332" y="86"/>
                </a:moveTo>
                <a:lnTo>
                  <a:pt x="1068" y="0"/>
                </a:lnTo>
                <a:lnTo>
                  <a:pt x="0" y="0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9258" name="Freeform 37"/>
          <p:cNvSpPr>
            <a:spLocks/>
          </p:cNvSpPr>
          <p:nvPr/>
        </p:nvSpPr>
        <p:spPr bwMode="auto">
          <a:xfrm>
            <a:off x="1963738" y="3787775"/>
            <a:ext cx="1743075" cy="160338"/>
          </a:xfrm>
          <a:custGeom>
            <a:avLst/>
            <a:gdLst>
              <a:gd name="T0" fmla="*/ 2147483647 w 1098"/>
              <a:gd name="T1" fmla="*/ 0 h 101"/>
              <a:gd name="T2" fmla="*/ 1890117141 w 1098"/>
              <a:gd name="T3" fmla="*/ 254534216 h 101"/>
              <a:gd name="T4" fmla="*/ 0 w 1098"/>
              <a:gd name="T5" fmla="*/ 254534216 h 101"/>
              <a:gd name="T6" fmla="*/ 0 60000 65536"/>
              <a:gd name="T7" fmla="*/ 0 60000 65536"/>
              <a:gd name="T8" fmla="*/ 0 60000 65536"/>
              <a:gd name="T9" fmla="*/ 0 w 1098"/>
              <a:gd name="T10" fmla="*/ 0 h 101"/>
              <a:gd name="T11" fmla="*/ 1098 w 1098"/>
              <a:gd name="T12" fmla="*/ 101 h 1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98" h="101">
                <a:moveTo>
                  <a:pt x="1098" y="0"/>
                </a:moveTo>
                <a:lnTo>
                  <a:pt x="750" y="101"/>
                </a:lnTo>
                <a:lnTo>
                  <a:pt x="0" y="101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9259" name="Freeform 38"/>
          <p:cNvSpPr>
            <a:spLocks/>
          </p:cNvSpPr>
          <p:nvPr/>
        </p:nvSpPr>
        <p:spPr bwMode="auto">
          <a:xfrm>
            <a:off x="1566863" y="4189413"/>
            <a:ext cx="1963737" cy="239712"/>
          </a:xfrm>
          <a:custGeom>
            <a:avLst/>
            <a:gdLst>
              <a:gd name="T0" fmla="*/ 2147483647 w 1237"/>
              <a:gd name="T1" fmla="*/ 0 h 151"/>
              <a:gd name="T2" fmla="*/ 2147483647 w 1237"/>
              <a:gd name="T3" fmla="*/ 380545127 h 151"/>
              <a:gd name="T4" fmla="*/ 0 w 1237"/>
              <a:gd name="T5" fmla="*/ 380545127 h 151"/>
              <a:gd name="T6" fmla="*/ 0 60000 65536"/>
              <a:gd name="T7" fmla="*/ 0 60000 65536"/>
              <a:gd name="T8" fmla="*/ 0 60000 65536"/>
              <a:gd name="T9" fmla="*/ 0 w 1237"/>
              <a:gd name="T10" fmla="*/ 0 h 151"/>
              <a:gd name="T11" fmla="*/ 1237 w 1237"/>
              <a:gd name="T12" fmla="*/ 151 h 1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37" h="151">
                <a:moveTo>
                  <a:pt x="1237" y="0"/>
                </a:moveTo>
                <a:lnTo>
                  <a:pt x="908" y="151"/>
                </a:lnTo>
                <a:lnTo>
                  <a:pt x="0" y="151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9260" name="Freeform 39"/>
          <p:cNvSpPr>
            <a:spLocks/>
          </p:cNvSpPr>
          <p:nvPr/>
        </p:nvSpPr>
        <p:spPr bwMode="auto">
          <a:xfrm>
            <a:off x="4816475" y="4341813"/>
            <a:ext cx="1693863" cy="215900"/>
          </a:xfrm>
          <a:custGeom>
            <a:avLst/>
            <a:gdLst>
              <a:gd name="T0" fmla="*/ 0 w 1067"/>
              <a:gd name="T1" fmla="*/ 0 h 136"/>
              <a:gd name="T2" fmla="*/ 516632940 w 1067"/>
              <a:gd name="T3" fmla="*/ 342741195 h 136"/>
              <a:gd name="T4" fmla="*/ 2147483647 w 1067"/>
              <a:gd name="T5" fmla="*/ 342741195 h 136"/>
              <a:gd name="T6" fmla="*/ 0 60000 65536"/>
              <a:gd name="T7" fmla="*/ 0 60000 65536"/>
              <a:gd name="T8" fmla="*/ 0 60000 65536"/>
              <a:gd name="T9" fmla="*/ 0 w 1067"/>
              <a:gd name="T10" fmla="*/ 0 h 136"/>
              <a:gd name="T11" fmla="*/ 1067 w 1067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7" h="136">
                <a:moveTo>
                  <a:pt x="0" y="0"/>
                </a:moveTo>
                <a:lnTo>
                  <a:pt x="205" y="136"/>
                </a:lnTo>
                <a:lnTo>
                  <a:pt x="1067" y="136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9261" name="Line 40"/>
          <p:cNvSpPr>
            <a:spLocks noChangeShapeType="1"/>
          </p:cNvSpPr>
          <p:nvPr/>
        </p:nvSpPr>
        <p:spPr bwMode="auto">
          <a:xfrm>
            <a:off x="5867400" y="4926013"/>
            <a:ext cx="661988" cy="1587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62" name="Freeform 41"/>
          <p:cNvSpPr>
            <a:spLocks/>
          </p:cNvSpPr>
          <p:nvPr/>
        </p:nvSpPr>
        <p:spPr bwMode="auto">
          <a:xfrm>
            <a:off x="4718050" y="4043363"/>
            <a:ext cx="1817688" cy="207962"/>
          </a:xfrm>
          <a:custGeom>
            <a:avLst/>
            <a:gdLst>
              <a:gd name="T0" fmla="*/ 0 w 1145"/>
              <a:gd name="T1" fmla="*/ 0 h 131"/>
              <a:gd name="T2" fmla="*/ 723285726 w 1145"/>
              <a:gd name="T3" fmla="*/ 330142002 h 131"/>
              <a:gd name="T4" fmla="*/ 2147483647 w 1145"/>
              <a:gd name="T5" fmla="*/ 330142002 h 131"/>
              <a:gd name="T6" fmla="*/ 0 60000 65536"/>
              <a:gd name="T7" fmla="*/ 0 60000 65536"/>
              <a:gd name="T8" fmla="*/ 0 60000 65536"/>
              <a:gd name="T9" fmla="*/ 0 w 1145"/>
              <a:gd name="T10" fmla="*/ 0 h 131"/>
              <a:gd name="T11" fmla="*/ 1145 w 1145"/>
              <a:gd name="T12" fmla="*/ 131 h 1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45" h="131">
                <a:moveTo>
                  <a:pt x="0" y="0"/>
                </a:moveTo>
                <a:lnTo>
                  <a:pt x="287" y="131"/>
                </a:lnTo>
                <a:lnTo>
                  <a:pt x="1145" y="131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9263" name="Freeform 42"/>
          <p:cNvSpPr>
            <a:spLocks/>
          </p:cNvSpPr>
          <p:nvPr/>
        </p:nvSpPr>
        <p:spPr bwMode="auto">
          <a:xfrm>
            <a:off x="4498975" y="3546475"/>
            <a:ext cx="2066925" cy="328613"/>
          </a:xfrm>
          <a:custGeom>
            <a:avLst/>
            <a:gdLst>
              <a:gd name="T0" fmla="*/ 0 w 1302"/>
              <a:gd name="T1" fmla="*/ 0 h 207"/>
              <a:gd name="T2" fmla="*/ 1129029973 w 1302"/>
              <a:gd name="T3" fmla="*/ 521670801 h 207"/>
              <a:gd name="T4" fmla="*/ 2147483647 w 1302"/>
              <a:gd name="T5" fmla="*/ 521670801 h 207"/>
              <a:gd name="T6" fmla="*/ 0 60000 65536"/>
              <a:gd name="T7" fmla="*/ 0 60000 65536"/>
              <a:gd name="T8" fmla="*/ 0 60000 65536"/>
              <a:gd name="T9" fmla="*/ 0 w 1302"/>
              <a:gd name="T10" fmla="*/ 0 h 207"/>
              <a:gd name="T11" fmla="*/ 1302 w 1302"/>
              <a:gd name="T12" fmla="*/ 207 h 20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02" h="207">
                <a:moveTo>
                  <a:pt x="0" y="0"/>
                </a:moveTo>
                <a:lnTo>
                  <a:pt x="448" y="207"/>
                </a:lnTo>
                <a:lnTo>
                  <a:pt x="1302" y="207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9264" name="Freeform 43"/>
          <p:cNvSpPr>
            <a:spLocks/>
          </p:cNvSpPr>
          <p:nvPr/>
        </p:nvSpPr>
        <p:spPr bwMode="auto">
          <a:xfrm>
            <a:off x="4772025" y="3459163"/>
            <a:ext cx="1782763" cy="76200"/>
          </a:xfrm>
          <a:custGeom>
            <a:avLst/>
            <a:gdLst>
              <a:gd name="T0" fmla="*/ 0 w 1123"/>
              <a:gd name="T1" fmla="*/ 120967511 h 48"/>
              <a:gd name="T2" fmla="*/ 257055997 w 1123"/>
              <a:gd name="T3" fmla="*/ 0 h 48"/>
              <a:gd name="T4" fmla="*/ 2147483647 w 1123"/>
              <a:gd name="T5" fmla="*/ 0 h 48"/>
              <a:gd name="T6" fmla="*/ 0 60000 65536"/>
              <a:gd name="T7" fmla="*/ 0 60000 65536"/>
              <a:gd name="T8" fmla="*/ 0 60000 65536"/>
              <a:gd name="T9" fmla="*/ 0 w 1123"/>
              <a:gd name="T10" fmla="*/ 0 h 48"/>
              <a:gd name="T11" fmla="*/ 1123 w 1123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3" h="48">
                <a:moveTo>
                  <a:pt x="0" y="48"/>
                </a:moveTo>
                <a:lnTo>
                  <a:pt x="102" y="0"/>
                </a:lnTo>
                <a:lnTo>
                  <a:pt x="1123" y="0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9265" name="Line 44"/>
          <p:cNvSpPr>
            <a:spLocks noChangeShapeType="1"/>
          </p:cNvSpPr>
          <p:nvPr/>
        </p:nvSpPr>
        <p:spPr bwMode="auto">
          <a:xfrm>
            <a:off x="6072188" y="3030538"/>
            <a:ext cx="490537" cy="1587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66" name="Line 45"/>
          <p:cNvSpPr>
            <a:spLocks noChangeShapeType="1"/>
          </p:cNvSpPr>
          <p:nvPr/>
        </p:nvSpPr>
        <p:spPr bwMode="auto">
          <a:xfrm>
            <a:off x="5838825" y="2774950"/>
            <a:ext cx="719138" cy="1588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67" name="Line 46"/>
          <p:cNvSpPr>
            <a:spLocks noChangeShapeType="1"/>
          </p:cNvSpPr>
          <p:nvPr/>
        </p:nvSpPr>
        <p:spPr bwMode="auto">
          <a:xfrm>
            <a:off x="5330825" y="2052638"/>
            <a:ext cx="665163" cy="1587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68" name="Line 47"/>
          <p:cNvSpPr>
            <a:spLocks noChangeShapeType="1"/>
          </p:cNvSpPr>
          <p:nvPr/>
        </p:nvSpPr>
        <p:spPr bwMode="auto">
          <a:xfrm>
            <a:off x="4572000" y="1704975"/>
            <a:ext cx="1149350" cy="1588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69" name="Line 48"/>
          <p:cNvSpPr>
            <a:spLocks noChangeShapeType="1"/>
          </p:cNvSpPr>
          <p:nvPr/>
        </p:nvSpPr>
        <p:spPr bwMode="auto">
          <a:xfrm flipH="1">
            <a:off x="3206750" y="3925888"/>
            <a:ext cx="1247775" cy="1081087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70" name="Line 49"/>
          <p:cNvSpPr>
            <a:spLocks noChangeShapeType="1"/>
          </p:cNvSpPr>
          <p:nvPr/>
        </p:nvSpPr>
        <p:spPr bwMode="auto">
          <a:xfrm flipH="1">
            <a:off x="3024188" y="4732338"/>
            <a:ext cx="1208087" cy="577850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71" name="Line 50"/>
          <p:cNvSpPr>
            <a:spLocks noChangeShapeType="1"/>
          </p:cNvSpPr>
          <p:nvPr/>
        </p:nvSpPr>
        <p:spPr bwMode="auto">
          <a:xfrm flipH="1">
            <a:off x="3170238" y="5259388"/>
            <a:ext cx="1343025" cy="354012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72" name="Freeform 51"/>
          <p:cNvSpPr>
            <a:spLocks/>
          </p:cNvSpPr>
          <p:nvPr/>
        </p:nvSpPr>
        <p:spPr bwMode="auto">
          <a:xfrm>
            <a:off x="1343025" y="3114675"/>
            <a:ext cx="2947988" cy="215900"/>
          </a:xfrm>
          <a:custGeom>
            <a:avLst/>
            <a:gdLst>
              <a:gd name="T0" fmla="*/ 2147483647 w 1857"/>
              <a:gd name="T1" fmla="*/ 342741195 h 136"/>
              <a:gd name="T2" fmla="*/ 2147483647 w 1857"/>
              <a:gd name="T3" fmla="*/ 0 h 136"/>
              <a:gd name="T4" fmla="*/ 0 w 1857"/>
              <a:gd name="T5" fmla="*/ 0 h 136"/>
              <a:gd name="T6" fmla="*/ 0 60000 65536"/>
              <a:gd name="T7" fmla="*/ 0 60000 65536"/>
              <a:gd name="T8" fmla="*/ 0 60000 65536"/>
              <a:gd name="T9" fmla="*/ 0 w 1857"/>
              <a:gd name="T10" fmla="*/ 0 h 136"/>
              <a:gd name="T11" fmla="*/ 1857 w 1857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57" h="136">
                <a:moveTo>
                  <a:pt x="1857" y="136"/>
                </a:moveTo>
                <a:lnTo>
                  <a:pt x="1445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9273" name="Freeform 52"/>
          <p:cNvSpPr>
            <a:spLocks/>
          </p:cNvSpPr>
          <p:nvPr/>
        </p:nvSpPr>
        <p:spPr bwMode="auto">
          <a:xfrm>
            <a:off x="1566863" y="3575050"/>
            <a:ext cx="2325687" cy="123825"/>
          </a:xfrm>
          <a:custGeom>
            <a:avLst/>
            <a:gdLst>
              <a:gd name="T0" fmla="*/ 2147483647 w 1465"/>
              <a:gd name="T1" fmla="*/ 0 h 78"/>
              <a:gd name="T2" fmla="*/ 2147483647 w 1465"/>
              <a:gd name="T3" fmla="*/ 196572160 h 78"/>
              <a:gd name="T4" fmla="*/ 0 w 1465"/>
              <a:gd name="T5" fmla="*/ 196572160 h 78"/>
              <a:gd name="T6" fmla="*/ 0 60000 65536"/>
              <a:gd name="T7" fmla="*/ 0 60000 65536"/>
              <a:gd name="T8" fmla="*/ 0 60000 65536"/>
              <a:gd name="T9" fmla="*/ 0 w 1465"/>
              <a:gd name="T10" fmla="*/ 0 h 78"/>
              <a:gd name="T11" fmla="*/ 1465 w 1465"/>
              <a:gd name="T12" fmla="*/ 78 h 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5" h="78">
                <a:moveTo>
                  <a:pt x="1465" y="0"/>
                </a:moveTo>
                <a:lnTo>
                  <a:pt x="1046" y="78"/>
                </a:lnTo>
                <a:lnTo>
                  <a:pt x="0" y="7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9274" name="Line 53"/>
          <p:cNvSpPr>
            <a:spLocks noChangeShapeType="1"/>
          </p:cNvSpPr>
          <p:nvPr/>
        </p:nvSpPr>
        <p:spPr bwMode="auto">
          <a:xfrm flipH="1">
            <a:off x="1446213" y="2859088"/>
            <a:ext cx="715962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75" name="Freeform 54"/>
          <p:cNvSpPr>
            <a:spLocks/>
          </p:cNvSpPr>
          <p:nvPr/>
        </p:nvSpPr>
        <p:spPr bwMode="auto">
          <a:xfrm>
            <a:off x="1698625" y="2439988"/>
            <a:ext cx="1346200" cy="469900"/>
          </a:xfrm>
          <a:custGeom>
            <a:avLst/>
            <a:gdLst>
              <a:gd name="T0" fmla="*/ 2137092678 w 848"/>
              <a:gd name="T1" fmla="*/ 745966141 h 296"/>
              <a:gd name="T2" fmla="*/ 1859875571 w 848"/>
              <a:gd name="T3" fmla="*/ 0 h 296"/>
              <a:gd name="T4" fmla="*/ 0 w 848"/>
              <a:gd name="T5" fmla="*/ 0 h 296"/>
              <a:gd name="T6" fmla="*/ 0 60000 65536"/>
              <a:gd name="T7" fmla="*/ 0 60000 65536"/>
              <a:gd name="T8" fmla="*/ 0 60000 65536"/>
              <a:gd name="T9" fmla="*/ 0 w 848"/>
              <a:gd name="T10" fmla="*/ 0 h 296"/>
              <a:gd name="T11" fmla="*/ 848 w 848"/>
              <a:gd name="T12" fmla="*/ 296 h 2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8" h="296">
                <a:moveTo>
                  <a:pt x="848" y="296"/>
                </a:moveTo>
                <a:lnTo>
                  <a:pt x="738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9276" name="Line 55"/>
          <p:cNvSpPr>
            <a:spLocks noChangeShapeType="1"/>
          </p:cNvSpPr>
          <p:nvPr/>
        </p:nvSpPr>
        <p:spPr bwMode="auto">
          <a:xfrm flipH="1" flipV="1">
            <a:off x="3128963" y="2143125"/>
            <a:ext cx="131762" cy="277813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77" name="Freeform 56"/>
          <p:cNvSpPr>
            <a:spLocks/>
          </p:cNvSpPr>
          <p:nvPr/>
        </p:nvSpPr>
        <p:spPr bwMode="auto">
          <a:xfrm>
            <a:off x="1249363" y="3349625"/>
            <a:ext cx="2427287" cy="138113"/>
          </a:xfrm>
          <a:custGeom>
            <a:avLst/>
            <a:gdLst>
              <a:gd name="T0" fmla="*/ 2147483647 w 1529"/>
              <a:gd name="T1" fmla="*/ 219252029 h 87"/>
              <a:gd name="T2" fmla="*/ 2147483647 w 1529"/>
              <a:gd name="T3" fmla="*/ 0 h 87"/>
              <a:gd name="T4" fmla="*/ 0 w 1529"/>
              <a:gd name="T5" fmla="*/ 0 h 87"/>
              <a:gd name="T6" fmla="*/ 0 60000 65536"/>
              <a:gd name="T7" fmla="*/ 0 60000 65536"/>
              <a:gd name="T8" fmla="*/ 0 60000 65536"/>
              <a:gd name="T9" fmla="*/ 0 w 1529"/>
              <a:gd name="T10" fmla="*/ 0 h 87"/>
              <a:gd name="T11" fmla="*/ 1529 w 1529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9" h="87">
                <a:moveTo>
                  <a:pt x="1529" y="87"/>
                </a:moveTo>
                <a:lnTo>
                  <a:pt x="1265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9278" name="Freeform 57"/>
          <p:cNvSpPr>
            <a:spLocks/>
          </p:cNvSpPr>
          <p:nvPr/>
        </p:nvSpPr>
        <p:spPr bwMode="auto">
          <a:xfrm>
            <a:off x="1504950" y="3779838"/>
            <a:ext cx="2201863" cy="160337"/>
          </a:xfrm>
          <a:custGeom>
            <a:avLst/>
            <a:gdLst>
              <a:gd name="T0" fmla="*/ 2147483647 w 1387"/>
              <a:gd name="T1" fmla="*/ 0 h 101"/>
              <a:gd name="T2" fmla="*/ 2147483647 w 1387"/>
              <a:gd name="T3" fmla="*/ 254537391 h 101"/>
              <a:gd name="T4" fmla="*/ 0 w 1387"/>
              <a:gd name="T5" fmla="*/ 254537391 h 101"/>
              <a:gd name="T6" fmla="*/ 0 60000 65536"/>
              <a:gd name="T7" fmla="*/ 0 60000 65536"/>
              <a:gd name="T8" fmla="*/ 0 60000 65536"/>
              <a:gd name="T9" fmla="*/ 0 w 1387"/>
              <a:gd name="T10" fmla="*/ 0 h 101"/>
              <a:gd name="T11" fmla="*/ 1387 w 1387"/>
              <a:gd name="T12" fmla="*/ 101 h 1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87" h="101">
                <a:moveTo>
                  <a:pt x="1387" y="0"/>
                </a:moveTo>
                <a:lnTo>
                  <a:pt x="1039" y="101"/>
                </a:lnTo>
                <a:lnTo>
                  <a:pt x="0" y="10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9279" name="Freeform 58"/>
          <p:cNvSpPr>
            <a:spLocks/>
          </p:cNvSpPr>
          <p:nvPr/>
        </p:nvSpPr>
        <p:spPr bwMode="auto">
          <a:xfrm>
            <a:off x="1558925" y="4178300"/>
            <a:ext cx="1971675" cy="244475"/>
          </a:xfrm>
          <a:custGeom>
            <a:avLst/>
            <a:gdLst>
              <a:gd name="T0" fmla="*/ 2147483647 w 1242"/>
              <a:gd name="T1" fmla="*/ 0 h 154"/>
              <a:gd name="T2" fmla="*/ 2147483647 w 1242"/>
              <a:gd name="T3" fmla="*/ 388104008 h 154"/>
              <a:gd name="T4" fmla="*/ 0 w 1242"/>
              <a:gd name="T5" fmla="*/ 388104008 h 154"/>
              <a:gd name="T6" fmla="*/ 0 60000 65536"/>
              <a:gd name="T7" fmla="*/ 0 60000 65536"/>
              <a:gd name="T8" fmla="*/ 0 60000 65536"/>
              <a:gd name="T9" fmla="*/ 0 w 1242"/>
              <a:gd name="T10" fmla="*/ 0 h 154"/>
              <a:gd name="T11" fmla="*/ 1242 w 1242"/>
              <a:gd name="T12" fmla="*/ 154 h 1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2" h="154">
                <a:moveTo>
                  <a:pt x="1242" y="0"/>
                </a:moveTo>
                <a:lnTo>
                  <a:pt x="913" y="154"/>
                </a:lnTo>
                <a:lnTo>
                  <a:pt x="0" y="154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9280" name="Freeform 59"/>
          <p:cNvSpPr>
            <a:spLocks/>
          </p:cNvSpPr>
          <p:nvPr/>
        </p:nvSpPr>
        <p:spPr bwMode="auto">
          <a:xfrm>
            <a:off x="1566863" y="4487863"/>
            <a:ext cx="1701800" cy="182562"/>
          </a:xfrm>
          <a:custGeom>
            <a:avLst/>
            <a:gdLst>
              <a:gd name="T0" fmla="*/ 2147483647 w 1072"/>
              <a:gd name="T1" fmla="*/ 0 h 115"/>
              <a:gd name="T2" fmla="*/ 2147483647 w 1072"/>
              <a:gd name="T3" fmla="*/ 289819579 h 115"/>
              <a:gd name="T4" fmla="*/ 0 w 1072"/>
              <a:gd name="T5" fmla="*/ 289819579 h 115"/>
              <a:gd name="T6" fmla="*/ 0 60000 65536"/>
              <a:gd name="T7" fmla="*/ 0 60000 65536"/>
              <a:gd name="T8" fmla="*/ 0 60000 65536"/>
              <a:gd name="T9" fmla="*/ 0 w 1072"/>
              <a:gd name="T10" fmla="*/ 0 h 115"/>
              <a:gd name="T11" fmla="*/ 1072 w 1072"/>
              <a:gd name="T12" fmla="*/ 115 h 1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72" h="115">
                <a:moveTo>
                  <a:pt x="1072" y="0"/>
                </a:moveTo>
                <a:lnTo>
                  <a:pt x="908" y="115"/>
                </a:lnTo>
                <a:lnTo>
                  <a:pt x="0" y="115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9281" name="Freeform 60"/>
          <p:cNvSpPr>
            <a:spLocks/>
          </p:cNvSpPr>
          <p:nvPr/>
        </p:nvSpPr>
        <p:spPr bwMode="auto">
          <a:xfrm>
            <a:off x="1558925" y="4481513"/>
            <a:ext cx="1709738" cy="182562"/>
          </a:xfrm>
          <a:custGeom>
            <a:avLst/>
            <a:gdLst>
              <a:gd name="T0" fmla="*/ 2147483647 w 1077"/>
              <a:gd name="T1" fmla="*/ 0 h 115"/>
              <a:gd name="T2" fmla="*/ 2147483647 w 1077"/>
              <a:gd name="T3" fmla="*/ 289819579 h 115"/>
              <a:gd name="T4" fmla="*/ 0 w 1077"/>
              <a:gd name="T5" fmla="*/ 289819579 h 115"/>
              <a:gd name="T6" fmla="*/ 0 60000 65536"/>
              <a:gd name="T7" fmla="*/ 0 60000 65536"/>
              <a:gd name="T8" fmla="*/ 0 60000 65536"/>
              <a:gd name="T9" fmla="*/ 0 w 1077"/>
              <a:gd name="T10" fmla="*/ 0 h 115"/>
              <a:gd name="T11" fmla="*/ 1077 w 1077"/>
              <a:gd name="T12" fmla="*/ 115 h 1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77" h="115">
                <a:moveTo>
                  <a:pt x="1077" y="0"/>
                </a:moveTo>
                <a:lnTo>
                  <a:pt x="913" y="115"/>
                </a:lnTo>
                <a:lnTo>
                  <a:pt x="0" y="115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9282" name="Freeform 61"/>
          <p:cNvSpPr>
            <a:spLocks/>
          </p:cNvSpPr>
          <p:nvPr/>
        </p:nvSpPr>
        <p:spPr bwMode="auto">
          <a:xfrm>
            <a:off x="4816475" y="4335463"/>
            <a:ext cx="1752600" cy="211137"/>
          </a:xfrm>
          <a:custGeom>
            <a:avLst/>
            <a:gdLst>
              <a:gd name="T0" fmla="*/ 0 w 1104"/>
              <a:gd name="T1" fmla="*/ 0 h 133"/>
              <a:gd name="T2" fmla="*/ 516631207 w 1104"/>
              <a:gd name="T3" fmla="*/ 335182314 h 133"/>
              <a:gd name="T4" fmla="*/ 2147483647 w 1104"/>
              <a:gd name="T5" fmla="*/ 335182314 h 133"/>
              <a:gd name="T6" fmla="*/ 0 60000 65536"/>
              <a:gd name="T7" fmla="*/ 0 60000 65536"/>
              <a:gd name="T8" fmla="*/ 0 60000 65536"/>
              <a:gd name="T9" fmla="*/ 0 w 1104"/>
              <a:gd name="T10" fmla="*/ 0 h 133"/>
              <a:gd name="T11" fmla="*/ 1104 w 1104"/>
              <a:gd name="T12" fmla="*/ 133 h 1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4" h="133">
                <a:moveTo>
                  <a:pt x="0" y="0"/>
                </a:moveTo>
                <a:lnTo>
                  <a:pt x="205" y="133"/>
                </a:lnTo>
                <a:lnTo>
                  <a:pt x="1104" y="13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9283" name="Line 62"/>
          <p:cNvSpPr>
            <a:spLocks noChangeShapeType="1"/>
          </p:cNvSpPr>
          <p:nvPr/>
        </p:nvSpPr>
        <p:spPr bwMode="auto">
          <a:xfrm>
            <a:off x="5867400" y="4919663"/>
            <a:ext cx="66198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84" name="Freeform 63"/>
          <p:cNvSpPr>
            <a:spLocks/>
          </p:cNvSpPr>
          <p:nvPr/>
        </p:nvSpPr>
        <p:spPr bwMode="auto">
          <a:xfrm>
            <a:off x="4718050" y="4032250"/>
            <a:ext cx="1854200" cy="207963"/>
          </a:xfrm>
          <a:custGeom>
            <a:avLst/>
            <a:gdLst>
              <a:gd name="T0" fmla="*/ 0 w 1168"/>
              <a:gd name="T1" fmla="*/ 0 h 131"/>
              <a:gd name="T2" fmla="*/ 723285534 w 1168"/>
              <a:gd name="T3" fmla="*/ 330138827 h 131"/>
              <a:gd name="T4" fmla="*/ 2147483647 w 1168"/>
              <a:gd name="T5" fmla="*/ 330138827 h 131"/>
              <a:gd name="T6" fmla="*/ 0 60000 65536"/>
              <a:gd name="T7" fmla="*/ 0 60000 65536"/>
              <a:gd name="T8" fmla="*/ 0 60000 65536"/>
              <a:gd name="T9" fmla="*/ 0 w 1168"/>
              <a:gd name="T10" fmla="*/ 0 h 131"/>
              <a:gd name="T11" fmla="*/ 1168 w 1168"/>
              <a:gd name="T12" fmla="*/ 131 h 1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68" h="131">
                <a:moveTo>
                  <a:pt x="0" y="0"/>
                </a:moveTo>
                <a:lnTo>
                  <a:pt x="287" y="131"/>
                </a:lnTo>
                <a:lnTo>
                  <a:pt x="1168" y="13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9285" name="Freeform 64"/>
          <p:cNvSpPr>
            <a:spLocks/>
          </p:cNvSpPr>
          <p:nvPr/>
        </p:nvSpPr>
        <p:spPr bwMode="auto">
          <a:xfrm>
            <a:off x="4772025" y="3451225"/>
            <a:ext cx="1793875" cy="73025"/>
          </a:xfrm>
          <a:custGeom>
            <a:avLst/>
            <a:gdLst>
              <a:gd name="T0" fmla="*/ 0 w 1130"/>
              <a:gd name="T1" fmla="*/ 115927199 h 46"/>
              <a:gd name="T2" fmla="*/ 257055926 w 1130"/>
              <a:gd name="T3" fmla="*/ 0 h 46"/>
              <a:gd name="T4" fmla="*/ 2147483647 w 1130"/>
              <a:gd name="T5" fmla="*/ 0 h 46"/>
              <a:gd name="T6" fmla="*/ 0 60000 65536"/>
              <a:gd name="T7" fmla="*/ 0 60000 65536"/>
              <a:gd name="T8" fmla="*/ 0 60000 65536"/>
              <a:gd name="T9" fmla="*/ 0 w 1130"/>
              <a:gd name="T10" fmla="*/ 0 h 46"/>
              <a:gd name="T11" fmla="*/ 1130 w 1130"/>
              <a:gd name="T12" fmla="*/ 46 h 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30" h="46">
                <a:moveTo>
                  <a:pt x="0" y="46"/>
                </a:moveTo>
                <a:lnTo>
                  <a:pt x="102" y="0"/>
                </a:lnTo>
                <a:lnTo>
                  <a:pt x="113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9286" name="Line 65"/>
          <p:cNvSpPr>
            <a:spLocks noChangeShapeType="1"/>
          </p:cNvSpPr>
          <p:nvPr/>
        </p:nvSpPr>
        <p:spPr bwMode="auto">
          <a:xfrm>
            <a:off x="6072188" y="3024188"/>
            <a:ext cx="49053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87" name="Line 66"/>
          <p:cNvSpPr>
            <a:spLocks noChangeShapeType="1"/>
          </p:cNvSpPr>
          <p:nvPr/>
        </p:nvSpPr>
        <p:spPr bwMode="auto">
          <a:xfrm>
            <a:off x="5838825" y="2763838"/>
            <a:ext cx="71913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88" name="Line 67"/>
          <p:cNvSpPr>
            <a:spLocks noChangeShapeType="1"/>
          </p:cNvSpPr>
          <p:nvPr/>
        </p:nvSpPr>
        <p:spPr bwMode="auto">
          <a:xfrm>
            <a:off x="5330825" y="2041525"/>
            <a:ext cx="665163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89" name="Line 68"/>
          <p:cNvSpPr>
            <a:spLocks noChangeShapeType="1"/>
          </p:cNvSpPr>
          <p:nvPr/>
        </p:nvSpPr>
        <p:spPr bwMode="auto">
          <a:xfrm>
            <a:off x="4572000" y="1695450"/>
            <a:ext cx="11493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90" name="Freeform 69"/>
          <p:cNvSpPr>
            <a:spLocks/>
          </p:cNvSpPr>
          <p:nvPr/>
        </p:nvSpPr>
        <p:spPr bwMode="auto">
          <a:xfrm>
            <a:off x="3092450" y="3914775"/>
            <a:ext cx="1362075" cy="1081088"/>
          </a:xfrm>
          <a:custGeom>
            <a:avLst/>
            <a:gdLst>
              <a:gd name="T0" fmla="*/ 2147483647 w 858"/>
              <a:gd name="T1" fmla="*/ 0 h 681"/>
              <a:gd name="T2" fmla="*/ 181451248 w 858"/>
              <a:gd name="T3" fmla="*/ 1716224997 h 681"/>
              <a:gd name="T4" fmla="*/ 0 w 858"/>
              <a:gd name="T5" fmla="*/ 1716224997 h 681"/>
              <a:gd name="T6" fmla="*/ 0 60000 65536"/>
              <a:gd name="T7" fmla="*/ 0 60000 65536"/>
              <a:gd name="T8" fmla="*/ 0 60000 65536"/>
              <a:gd name="T9" fmla="*/ 0 w 858"/>
              <a:gd name="T10" fmla="*/ 0 h 681"/>
              <a:gd name="T11" fmla="*/ 858 w 858"/>
              <a:gd name="T12" fmla="*/ 681 h 6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58" h="681">
                <a:moveTo>
                  <a:pt x="858" y="0"/>
                </a:moveTo>
                <a:lnTo>
                  <a:pt x="72" y="681"/>
                </a:lnTo>
                <a:lnTo>
                  <a:pt x="0" y="68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9291" name="Freeform 70"/>
          <p:cNvSpPr>
            <a:spLocks/>
          </p:cNvSpPr>
          <p:nvPr/>
        </p:nvSpPr>
        <p:spPr bwMode="auto">
          <a:xfrm>
            <a:off x="2924175" y="4721225"/>
            <a:ext cx="1308100" cy="577850"/>
          </a:xfrm>
          <a:custGeom>
            <a:avLst/>
            <a:gdLst>
              <a:gd name="T0" fmla="*/ 2076608928 w 824"/>
              <a:gd name="T1" fmla="*/ 0 h 364"/>
              <a:gd name="T2" fmla="*/ 158769053 w 824"/>
              <a:gd name="T3" fmla="*/ 917336964 h 364"/>
              <a:gd name="T4" fmla="*/ 0 w 824"/>
              <a:gd name="T5" fmla="*/ 917336964 h 364"/>
              <a:gd name="T6" fmla="*/ 0 60000 65536"/>
              <a:gd name="T7" fmla="*/ 0 60000 65536"/>
              <a:gd name="T8" fmla="*/ 0 60000 65536"/>
              <a:gd name="T9" fmla="*/ 0 w 824"/>
              <a:gd name="T10" fmla="*/ 0 h 364"/>
              <a:gd name="T11" fmla="*/ 824 w 824"/>
              <a:gd name="T12" fmla="*/ 364 h 3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24" h="364">
                <a:moveTo>
                  <a:pt x="824" y="0"/>
                </a:moveTo>
                <a:lnTo>
                  <a:pt x="63" y="364"/>
                </a:lnTo>
                <a:lnTo>
                  <a:pt x="0" y="364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9292" name="Freeform 71"/>
          <p:cNvSpPr>
            <a:spLocks/>
          </p:cNvSpPr>
          <p:nvPr/>
        </p:nvSpPr>
        <p:spPr bwMode="auto">
          <a:xfrm>
            <a:off x="3055938" y="5248275"/>
            <a:ext cx="1457325" cy="354013"/>
          </a:xfrm>
          <a:custGeom>
            <a:avLst/>
            <a:gdLst>
              <a:gd name="T0" fmla="*/ 2147483647 w 918"/>
              <a:gd name="T1" fmla="*/ 0 h 223"/>
              <a:gd name="T2" fmla="*/ 181451251 w 918"/>
              <a:gd name="T3" fmla="*/ 561993301 h 223"/>
              <a:gd name="T4" fmla="*/ 0 w 918"/>
              <a:gd name="T5" fmla="*/ 561993301 h 223"/>
              <a:gd name="T6" fmla="*/ 0 60000 65536"/>
              <a:gd name="T7" fmla="*/ 0 60000 65536"/>
              <a:gd name="T8" fmla="*/ 0 60000 65536"/>
              <a:gd name="T9" fmla="*/ 0 w 918"/>
              <a:gd name="T10" fmla="*/ 0 h 223"/>
              <a:gd name="T11" fmla="*/ 918 w 918"/>
              <a:gd name="T12" fmla="*/ 223 h 2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8" h="223">
                <a:moveTo>
                  <a:pt x="918" y="0"/>
                </a:moveTo>
                <a:lnTo>
                  <a:pt x="72" y="223"/>
                </a:lnTo>
                <a:lnTo>
                  <a:pt x="0" y="22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9293" name="Freeform 72"/>
          <p:cNvSpPr>
            <a:spLocks/>
          </p:cNvSpPr>
          <p:nvPr/>
        </p:nvSpPr>
        <p:spPr bwMode="auto">
          <a:xfrm>
            <a:off x="4498975" y="3535363"/>
            <a:ext cx="2078038" cy="331787"/>
          </a:xfrm>
          <a:custGeom>
            <a:avLst/>
            <a:gdLst>
              <a:gd name="T0" fmla="*/ 2147483647 w 1309"/>
              <a:gd name="T1" fmla="*/ 526714288 h 209"/>
              <a:gd name="T2" fmla="*/ 1129030247 w 1309"/>
              <a:gd name="T3" fmla="*/ 526714288 h 209"/>
              <a:gd name="T4" fmla="*/ 0 w 1309"/>
              <a:gd name="T5" fmla="*/ 0 h 209"/>
              <a:gd name="T6" fmla="*/ 0 60000 65536"/>
              <a:gd name="T7" fmla="*/ 0 60000 65536"/>
              <a:gd name="T8" fmla="*/ 0 60000 65536"/>
              <a:gd name="T9" fmla="*/ 0 w 1309"/>
              <a:gd name="T10" fmla="*/ 0 h 209"/>
              <a:gd name="T11" fmla="*/ 1309 w 1309"/>
              <a:gd name="T12" fmla="*/ 209 h 2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09" h="209">
                <a:moveTo>
                  <a:pt x="1309" y="209"/>
                </a:moveTo>
                <a:lnTo>
                  <a:pt x="448" y="209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9294" name="Line 73"/>
          <p:cNvSpPr>
            <a:spLocks noChangeShapeType="1"/>
          </p:cNvSpPr>
          <p:nvPr/>
        </p:nvSpPr>
        <p:spPr bwMode="auto">
          <a:xfrm flipH="1">
            <a:off x="1635125" y="2143125"/>
            <a:ext cx="1498600" cy="1588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95" name="Freeform 74"/>
          <p:cNvSpPr>
            <a:spLocks/>
          </p:cNvSpPr>
          <p:nvPr/>
        </p:nvSpPr>
        <p:spPr bwMode="auto">
          <a:xfrm>
            <a:off x="1635125" y="2139950"/>
            <a:ext cx="1628775" cy="280988"/>
          </a:xfrm>
          <a:custGeom>
            <a:avLst/>
            <a:gdLst>
              <a:gd name="T0" fmla="*/ 0 w 1026"/>
              <a:gd name="T1" fmla="*/ 0 h 177"/>
              <a:gd name="T2" fmla="*/ 2147483647 w 1026"/>
              <a:gd name="T3" fmla="*/ 0 h 177"/>
              <a:gd name="T4" fmla="*/ 2147483647 w 1026"/>
              <a:gd name="T5" fmla="*/ 446066113 h 177"/>
              <a:gd name="T6" fmla="*/ 0 60000 65536"/>
              <a:gd name="T7" fmla="*/ 0 60000 65536"/>
              <a:gd name="T8" fmla="*/ 0 60000 65536"/>
              <a:gd name="T9" fmla="*/ 0 w 1026"/>
              <a:gd name="T10" fmla="*/ 0 h 177"/>
              <a:gd name="T11" fmla="*/ 1026 w 1026"/>
              <a:gd name="T12" fmla="*/ 177 h 1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6" h="177">
                <a:moveTo>
                  <a:pt x="0" y="0"/>
                </a:moveTo>
                <a:lnTo>
                  <a:pt x="944" y="0"/>
                </a:lnTo>
                <a:lnTo>
                  <a:pt x="1026" y="177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9296" name="Freeform 75"/>
          <p:cNvSpPr>
            <a:spLocks/>
          </p:cNvSpPr>
          <p:nvPr/>
        </p:nvSpPr>
        <p:spPr bwMode="auto">
          <a:xfrm>
            <a:off x="7177088" y="3228975"/>
            <a:ext cx="127000" cy="325438"/>
          </a:xfrm>
          <a:custGeom>
            <a:avLst/>
            <a:gdLst>
              <a:gd name="T0" fmla="*/ 0 w 80"/>
              <a:gd name="T1" fmla="*/ 0 h 205"/>
              <a:gd name="T2" fmla="*/ 201612473 w 80"/>
              <a:gd name="T3" fmla="*/ 0 h 205"/>
              <a:gd name="T4" fmla="*/ 201612473 w 80"/>
              <a:gd name="T5" fmla="*/ 516630488 h 205"/>
              <a:gd name="T6" fmla="*/ 0 w 80"/>
              <a:gd name="T7" fmla="*/ 516630488 h 205"/>
              <a:gd name="T8" fmla="*/ 0 60000 65536"/>
              <a:gd name="T9" fmla="*/ 0 60000 65536"/>
              <a:gd name="T10" fmla="*/ 0 60000 65536"/>
              <a:gd name="T11" fmla="*/ 0 60000 65536"/>
              <a:gd name="T12" fmla="*/ 0 w 80"/>
              <a:gd name="T13" fmla="*/ 0 h 205"/>
              <a:gd name="T14" fmla="*/ 80 w 80"/>
              <a:gd name="T15" fmla="*/ 205 h 2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" h="205">
                <a:moveTo>
                  <a:pt x="0" y="0"/>
                </a:moveTo>
                <a:lnTo>
                  <a:pt x="80" y="0"/>
                </a:lnTo>
                <a:lnTo>
                  <a:pt x="80" y="205"/>
                </a:lnTo>
                <a:lnTo>
                  <a:pt x="0" y="205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9297" name="Line 76"/>
          <p:cNvSpPr>
            <a:spLocks noChangeShapeType="1"/>
          </p:cNvSpPr>
          <p:nvPr/>
        </p:nvSpPr>
        <p:spPr bwMode="auto">
          <a:xfrm>
            <a:off x="7304088" y="3379788"/>
            <a:ext cx="476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98" name="Text Box 77"/>
          <p:cNvSpPr txBox="1">
            <a:spLocks noChangeArrowheads="1"/>
          </p:cNvSpPr>
          <p:nvPr/>
        </p:nvSpPr>
        <p:spPr bwMode="auto">
          <a:xfrm>
            <a:off x="739775" y="3273425"/>
            <a:ext cx="76517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900" b="1"/>
              <a:t>Anterior</a:t>
            </a:r>
          </a:p>
          <a:p>
            <a:r>
              <a:rPr lang="en-US" sz="900" b="1"/>
              <a:t>commissure</a:t>
            </a:r>
          </a:p>
        </p:txBody>
      </p:sp>
      <p:sp>
        <p:nvSpPr>
          <p:cNvPr id="9299" name="Text Box 78"/>
          <p:cNvSpPr txBox="1">
            <a:spLocks noChangeArrowheads="1"/>
          </p:cNvSpPr>
          <p:nvPr/>
        </p:nvSpPr>
        <p:spPr bwMode="auto">
          <a:xfrm>
            <a:off x="739775" y="4597400"/>
            <a:ext cx="8731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900" b="1"/>
              <a:t>Temporal lobe</a:t>
            </a:r>
          </a:p>
        </p:txBody>
      </p:sp>
      <p:sp>
        <p:nvSpPr>
          <p:cNvPr id="9300" name="Text Box 79"/>
          <p:cNvSpPr txBox="1">
            <a:spLocks noChangeArrowheads="1"/>
          </p:cNvSpPr>
          <p:nvPr/>
        </p:nvSpPr>
        <p:spPr bwMode="auto">
          <a:xfrm>
            <a:off x="2584450" y="5534025"/>
            <a:ext cx="63817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900" b="1"/>
              <a:t>Medulla</a:t>
            </a:r>
          </a:p>
          <a:p>
            <a:r>
              <a:rPr lang="en-US" sz="900" b="1"/>
              <a:t>oblongata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29600" y="6477000"/>
            <a:ext cx="8382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14-</a:t>
            </a:r>
            <a:fld id="{D0A7D55C-2F86-41A0-BB61-05238875193F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808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Motor Control</a:t>
            </a:r>
          </a:p>
        </p:txBody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35050"/>
            <a:ext cx="8839200" cy="5822950"/>
          </a:xfrm>
        </p:spPr>
        <p:txBody>
          <a:bodyPr/>
          <a:lstStyle/>
          <a:p>
            <a:pPr eaLnBrk="1" hangingPunct="1"/>
            <a:r>
              <a:rPr lang="en-US" sz="2000" b="0" smtClean="0"/>
              <a:t>the intention to contract a muscle begins in </a:t>
            </a:r>
            <a:r>
              <a:rPr lang="en-US" sz="2000" smtClean="0"/>
              <a:t>motor association (premotor) area</a:t>
            </a:r>
            <a:r>
              <a:rPr lang="en-US" sz="2000" b="0" smtClean="0"/>
              <a:t> of frontal lobes</a:t>
            </a:r>
          </a:p>
          <a:p>
            <a:pPr lvl="1" eaLnBrk="1" hangingPunct="1"/>
            <a:r>
              <a:rPr lang="en-US" sz="1800" b="0" smtClean="0"/>
              <a:t>where we plan our behavior</a:t>
            </a:r>
          </a:p>
          <a:p>
            <a:pPr lvl="1" eaLnBrk="1" hangingPunct="1"/>
            <a:r>
              <a:rPr lang="en-US" sz="1800" b="0" smtClean="0"/>
              <a:t>where neurons compile a program for degree and sequence of muscle contraction required for an action</a:t>
            </a:r>
          </a:p>
          <a:p>
            <a:pPr lvl="1" eaLnBrk="1" hangingPunct="1"/>
            <a:r>
              <a:rPr lang="en-US" sz="1800" b="0" smtClean="0"/>
              <a:t>program transmitted to neurons of the </a:t>
            </a:r>
            <a:r>
              <a:rPr lang="en-US" sz="1800" smtClean="0"/>
              <a:t>precentral gyrus (primary motor area)</a:t>
            </a:r>
          </a:p>
          <a:p>
            <a:pPr lvl="2" eaLnBrk="1" hangingPunct="1"/>
            <a:r>
              <a:rPr lang="en-US" sz="1600" b="0" smtClean="0"/>
              <a:t>most posterior gyrus of the frontal lobe</a:t>
            </a:r>
          </a:p>
          <a:p>
            <a:pPr lvl="1" eaLnBrk="1" hangingPunct="1"/>
            <a:r>
              <a:rPr lang="en-US" sz="1800" b="0" smtClean="0"/>
              <a:t>neurons send signals to the brainstem and spinal cord</a:t>
            </a:r>
          </a:p>
          <a:p>
            <a:pPr lvl="1" eaLnBrk="1" hangingPunct="1"/>
            <a:r>
              <a:rPr lang="en-US" sz="1800" b="0" smtClean="0"/>
              <a:t>ultimately resulting in muscle contraction</a:t>
            </a:r>
          </a:p>
          <a:p>
            <a:pPr lvl="1" eaLnBrk="1" hangingPunct="1"/>
            <a:r>
              <a:rPr lang="en-US" sz="1800" smtClean="0"/>
              <a:t>precentral gyrus </a:t>
            </a:r>
            <a:r>
              <a:rPr lang="en-US" sz="1800" b="0" smtClean="0"/>
              <a:t>also exhibits </a:t>
            </a:r>
            <a:r>
              <a:rPr lang="en-US" sz="1800" smtClean="0"/>
              <a:t>somatotopy</a:t>
            </a:r>
          </a:p>
          <a:p>
            <a:pPr lvl="2" eaLnBrk="1" hangingPunct="1"/>
            <a:r>
              <a:rPr lang="en-US" sz="1600" b="0" smtClean="0"/>
              <a:t>neurons for toe movement are deep in the longitudinal fissure of the medial side of the gyrus</a:t>
            </a:r>
          </a:p>
          <a:p>
            <a:pPr lvl="2" eaLnBrk="1" hangingPunct="1"/>
            <a:r>
              <a:rPr lang="en-US" sz="1600" b="0" smtClean="0"/>
              <a:t>the summit of the gyrus controls the trunk, shoulder, and arm</a:t>
            </a:r>
          </a:p>
          <a:p>
            <a:pPr lvl="2" eaLnBrk="1" hangingPunct="1"/>
            <a:r>
              <a:rPr lang="en-US" sz="1600" b="0" smtClean="0"/>
              <a:t>the inferolateral region controls the facial muscles</a:t>
            </a:r>
          </a:p>
          <a:p>
            <a:pPr lvl="1" eaLnBrk="1" hangingPunct="1"/>
            <a:r>
              <a:rPr lang="en-US" sz="1800" smtClean="0"/>
              <a:t>motor homunculus </a:t>
            </a:r>
            <a:r>
              <a:rPr lang="en-US" sz="1800" b="0" smtClean="0"/>
              <a:t>has a distorted look because the amount of cortex devoted to a given body region is proportional to the number of muscles and motor units in that body region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29600" y="6477000"/>
            <a:ext cx="8382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14-</a:t>
            </a:r>
            <a:fld id="{F2DA1C8C-E006-4DE8-8B8D-76AF30ABF0D0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9563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Motor Control</a:t>
            </a:r>
          </a:p>
        </p:txBody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1533525"/>
            <a:ext cx="8296275" cy="5324475"/>
          </a:xfrm>
        </p:spPr>
        <p:txBody>
          <a:bodyPr/>
          <a:lstStyle/>
          <a:p>
            <a:pPr eaLnBrk="1" hangingPunct="1"/>
            <a:r>
              <a:rPr lang="en-US" sz="2000" b="0" smtClean="0"/>
              <a:t>pyramidal cells of the precentral gyrus are called </a:t>
            </a:r>
            <a:r>
              <a:rPr lang="en-US" sz="2000" smtClean="0"/>
              <a:t>upper motor neurons</a:t>
            </a:r>
          </a:p>
          <a:p>
            <a:pPr lvl="1" eaLnBrk="1" hangingPunct="1"/>
            <a:r>
              <a:rPr lang="en-US" sz="1800" b="0" smtClean="0"/>
              <a:t>their fibers project caudally</a:t>
            </a:r>
          </a:p>
          <a:p>
            <a:pPr lvl="1" eaLnBrk="1" hangingPunct="1"/>
            <a:r>
              <a:rPr lang="en-US" sz="1800" b="0" smtClean="0"/>
              <a:t>about 19 million fibers ending in nuclei of the brainstem</a:t>
            </a:r>
          </a:p>
          <a:p>
            <a:pPr lvl="1" eaLnBrk="1" hangingPunct="1"/>
            <a:r>
              <a:rPr lang="en-US" sz="1800" b="0" smtClean="0"/>
              <a:t>about 1 million forming the corticospinal tracts</a:t>
            </a:r>
          </a:p>
          <a:p>
            <a:pPr lvl="1" eaLnBrk="1" hangingPunct="1"/>
            <a:r>
              <a:rPr lang="en-US" sz="1800" b="0" smtClean="0"/>
              <a:t>most fibers decussate in lower medulla oblongata</a:t>
            </a:r>
          </a:p>
          <a:p>
            <a:pPr lvl="1" eaLnBrk="1" hangingPunct="1"/>
            <a:r>
              <a:rPr lang="en-US" sz="1800" b="0" smtClean="0"/>
              <a:t>form lateral corticospinal tracts on each side of the spinal cord</a:t>
            </a:r>
          </a:p>
          <a:p>
            <a:pPr lvl="1" eaLnBrk="1" hangingPunct="1"/>
            <a:endParaRPr lang="en-US" sz="1000" b="0" smtClean="0"/>
          </a:p>
          <a:p>
            <a:pPr eaLnBrk="1" hangingPunct="1"/>
            <a:r>
              <a:rPr lang="en-US" sz="2000" b="0" smtClean="0"/>
              <a:t>in the brainstem or spinal cord, the fibers from upper motor neurons synapse with </a:t>
            </a:r>
            <a:r>
              <a:rPr lang="en-US" sz="2000" smtClean="0"/>
              <a:t>lower motor neurons </a:t>
            </a:r>
            <a:r>
              <a:rPr lang="en-US" sz="2000" b="0" smtClean="0"/>
              <a:t>whose axons innervate the skeletal muscles</a:t>
            </a:r>
          </a:p>
          <a:p>
            <a:pPr eaLnBrk="1" hangingPunct="1"/>
            <a:endParaRPr lang="en-US" sz="1000" b="0" smtClean="0"/>
          </a:p>
          <a:p>
            <a:pPr eaLnBrk="1" hangingPunct="1"/>
            <a:r>
              <a:rPr lang="en-US" sz="2000" smtClean="0"/>
              <a:t>basal nuclei </a:t>
            </a:r>
            <a:r>
              <a:rPr lang="en-US" sz="2000" b="0" smtClean="0"/>
              <a:t>and </a:t>
            </a:r>
            <a:r>
              <a:rPr lang="en-US" sz="2000" smtClean="0"/>
              <a:t>cerebellum</a:t>
            </a:r>
            <a:r>
              <a:rPr lang="en-US" sz="2000" b="0" smtClean="0"/>
              <a:t> are also important in muscle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29600" y="6477000"/>
            <a:ext cx="8382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14-</a:t>
            </a:r>
            <a:fld id="{E79C5077-7934-4246-924D-3566B8D858D5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Motor Control</a:t>
            </a:r>
          </a:p>
        </p:txBody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0688" y="1035050"/>
            <a:ext cx="8253412" cy="5822950"/>
          </a:xfrm>
        </p:spPr>
        <p:txBody>
          <a:bodyPr/>
          <a:lstStyle/>
          <a:p>
            <a:pPr eaLnBrk="1" hangingPunct="1"/>
            <a:r>
              <a:rPr lang="en-US" sz="2000" smtClean="0"/>
              <a:t>basal nuclei </a:t>
            </a:r>
          </a:p>
          <a:p>
            <a:pPr lvl="1" eaLnBrk="1" hangingPunct="1"/>
            <a:r>
              <a:rPr lang="en-US" sz="1600" b="0" smtClean="0"/>
              <a:t>determines the onset and cessation of intentional movements</a:t>
            </a:r>
          </a:p>
          <a:p>
            <a:pPr lvl="2" eaLnBrk="1" hangingPunct="1"/>
            <a:r>
              <a:rPr lang="en-US" sz="1400" b="0" smtClean="0"/>
              <a:t>repetitive hip and shoulder movements in walking</a:t>
            </a:r>
          </a:p>
          <a:p>
            <a:pPr lvl="1" eaLnBrk="1" hangingPunct="1"/>
            <a:r>
              <a:rPr lang="en-US" sz="1600" b="0" smtClean="0"/>
              <a:t>highly practiced, learned behaviors that one carries out with little thought</a:t>
            </a:r>
          </a:p>
          <a:p>
            <a:pPr lvl="2" eaLnBrk="1" hangingPunct="1"/>
            <a:r>
              <a:rPr lang="en-US" sz="1400" b="0" smtClean="0"/>
              <a:t>writing, typing, driving a car</a:t>
            </a:r>
          </a:p>
          <a:p>
            <a:pPr lvl="1" eaLnBrk="1" hangingPunct="1"/>
            <a:r>
              <a:rPr lang="en-US" sz="1800" b="0" smtClean="0"/>
              <a:t>lies in a feedback circuit from the cerebrum to the basal nuclei to the thalamus and back to the cerebrum</a:t>
            </a:r>
          </a:p>
          <a:p>
            <a:pPr lvl="1" eaLnBrk="1" hangingPunct="1"/>
            <a:r>
              <a:rPr lang="en-US" sz="1800" smtClean="0"/>
              <a:t>dyskinesias</a:t>
            </a:r>
            <a:r>
              <a:rPr lang="en-US" sz="1800" b="0" smtClean="0"/>
              <a:t> – movement disorders caused by lesions in the basal nuclei</a:t>
            </a:r>
          </a:p>
          <a:p>
            <a:pPr lvl="1" eaLnBrk="1" hangingPunct="1"/>
            <a:endParaRPr lang="en-US" sz="1000" smtClean="0"/>
          </a:p>
          <a:p>
            <a:pPr eaLnBrk="1" hangingPunct="1"/>
            <a:r>
              <a:rPr lang="en-US" sz="2000" smtClean="0"/>
              <a:t>cerebellum</a:t>
            </a:r>
          </a:p>
          <a:p>
            <a:pPr lvl="1" eaLnBrk="1" hangingPunct="1"/>
            <a:r>
              <a:rPr lang="en-US" sz="1600" b="0" smtClean="0"/>
              <a:t>highly important in motor coordination</a:t>
            </a:r>
          </a:p>
          <a:p>
            <a:pPr lvl="1" eaLnBrk="1" hangingPunct="1"/>
            <a:r>
              <a:rPr lang="en-US" sz="1600" b="0" smtClean="0"/>
              <a:t>aids in learning motor skills</a:t>
            </a:r>
          </a:p>
          <a:p>
            <a:pPr lvl="1" eaLnBrk="1" hangingPunct="1"/>
            <a:r>
              <a:rPr lang="en-US" sz="1600" b="0" smtClean="0"/>
              <a:t>maintains muscle tone and posture</a:t>
            </a:r>
          </a:p>
          <a:p>
            <a:pPr lvl="1" eaLnBrk="1" hangingPunct="1"/>
            <a:r>
              <a:rPr lang="en-US" sz="1600" b="0" smtClean="0"/>
              <a:t>smoothes muscle contraction </a:t>
            </a:r>
          </a:p>
          <a:p>
            <a:pPr lvl="1" eaLnBrk="1" hangingPunct="1"/>
            <a:r>
              <a:rPr lang="en-US" sz="1600" b="0" smtClean="0"/>
              <a:t>coordinates eye and body movements</a:t>
            </a:r>
          </a:p>
          <a:p>
            <a:pPr lvl="1" eaLnBrk="1" hangingPunct="1"/>
            <a:r>
              <a:rPr lang="en-US" sz="1600" b="0" smtClean="0"/>
              <a:t>coordinates the motions of different joints with each other</a:t>
            </a:r>
          </a:p>
          <a:p>
            <a:pPr lvl="1" eaLnBrk="1" hangingPunct="1"/>
            <a:r>
              <a:rPr lang="en-US" sz="1600" b="0" smtClean="0"/>
              <a:t>ataxia – clumsy, awkward gait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29600" y="6477000"/>
            <a:ext cx="8382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14-</a:t>
            </a:r>
            <a:fld id="{4483F129-535A-4591-AEC8-FCFD46C8A9BE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>
          <a:xfrm>
            <a:off x="-14288" y="80963"/>
            <a:ext cx="9144001" cy="762000"/>
          </a:xfrm>
        </p:spPr>
        <p:txBody>
          <a:bodyPr>
            <a:spAutoFit/>
          </a:bodyPr>
          <a:lstStyle/>
          <a:p>
            <a:pPr eaLnBrk="1" hangingPunct="1"/>
            <a:r>
              <a:rPr lang="en-US" smtClean="0"/>
              <a:t>Input and Output to Cerebellum</a:t>
            </a:r>
          </a:p>
        </p:txBody>
      </p:sp>
      <p:pic>
        <p:nvPicPr>
          <p:cNvPr id="85000" name="Picture 2" descr="sal25693_14_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7575" y="885825"/>
            <a:ext cx="4770438" cy="595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001" name="TextBox 24"/>
          <p:cNvSpPr txBox="1">
            <a:spLocks noChangeArrowheads="1"/>
          </p:cNvSpPr>
          <p:nvPr/>
        </p:nvSpPr>
        <p:spPr bwMode="auto">
          <a:xfrm>
            <a:off x="1695450" y="800100"/>
            <a:ext cx="57372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00">
                <a:cs typeface="Arial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85002" name="Rectangle 5"/>
          <p:cNvSpPr>
            <a:spLocks noChangeArrowheads="1"/>
          </p:cNvSpPr>
          <p:nvPr/>
        </p:nvSpPr>
        <p:spPr bwMode="auto">
          <a:xfrm>
            <a:off x="6361113" y="1446213"/>
            <a:ext cx="3619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Cerebrum</a:t>
            </a:r>
            <a:endParaRPr lang="en-US" sz="600" b="1"/>
          </a:p>
        </p:txBody>
      </p:sp>
      <p:sp>
        <p:nvSpPr>
          <p:cNvPr id="85003" name="Rectangle 6"/>
          <p:cNvSpPr>
            <a:spLocks noChangeArrowheads="1"/>
          </p:cNvSpPr>
          <p:nvPr/>
        </p:nvSpPr>
        <p:spPr bwMode="auto">
          <a:xfrm>
            <a:off x="4178300" y="1635125"/>
            <a:ext cx="3619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Cerebrum</a:t>
            </a:r>
            <a:endParaRPr lang="en-US" sz="600" b="1"/>
          </a:p>
        </p:txBody>
      </p:sp>
      <p:sp>
        <p:nvSpPr>
          <p:cNvPr id="85004" name="Rectangle 7"/>
          <p:cNvSpPr>
            <a:spLocks noChangeArrowheads="1"/>
          </p:cNvSpPr>
          <p:nvPr/>
        </p:nvSpPr>
        <p:spPr bwMode="auto">
          <a:xfrm>
            <a:off x="2432050" y="1327150"/>
            <a:ext cx="46196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Motor cortex</a:t>
            </a:r>
            <a:endParaRPr lang="en-US" sz="600" b="1"/>
          </a:p>
        </p:txBody>
      </p:sp>
      <p:sp>
        <p:nvSpPr>
          <p:cNvPr id="85005" name="Rectangle 8"/>
          <p:cNvSpPr>
            <a:spLocks noChangeArrowheads="1"/>
          </p:cNvSpPr>
          <p:nvPr/>
        </p:nvSpPr>
        <p:spPr bwMode="auto">
          <a:xfrm>
            <a:off x="4156075" y="3254375"/>
            <a:ext cx="4159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Cerebellum</a:t>
            </a:r>
            <a:endParaRPr lang="en-US" sz="600" b="1"/>
          </a:p>
        </p:txBody>
      </p:sp>
      <p:sp>
        <p:nvSpPr>
          <p:cNvPr id="85006" name="Rectangle 9"/>
          <p:cNvSpPr>
            <a:spLocks noChangeArrowheads="1"/>
          </p:cNvSpPr>
          <p:nvPr/>
        </p:nvSpPr>
        <p:spPr bwMode="auto">
          <a:xfrm>
            <a:off x="6429375" y="3544888"/>
            <a:ext cx="4159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Cerebellum</a:t>
            </a:r>
            <a:endParaRPr lang="en-US" sz="600" b="1"/>
          </a:p>
        </p:txBody>
      </p:sp>
      <p:sp>
        <p:nvSpPr>
          <p:cNvPr id="85007" name="Rectangle 10"/>
          <p:cNvSpPr>
            <a:spLocks noChangeArrowheads="1"/>
          </p:cNvSpPr>
          <p:nvPr/>
        </p:nvSpPr>
        <p:spPr bwMode="auto">
          <a:xfrm>
            <a:off x="5481638" y="3932238"/>
            <a:ext cx="3746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Brainstem</a:t>
            </a:r>
            <a:endParaRPr lang="en-US" sz="600" b="1"/>
          </a:p>
        </p:txBody>
      </p:sp>
      <p:sp>
        <p:nvSpPr>
          <p:cNvPr id="85008" name="Rectangle 11"/>
          <p:cNvSpPr>
            <a:spLocks noChangeArrowheads="1"/>
          </p:cNvSpPr>
          <p:nvPr/>
        </p:nvSpPr>
        <p:spPr bwMode="auto">
          <a:xfrm>
            <a:off x="3724275" y="3538538"/>
            <a:ext cx="3746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Brainstem</a:t>
            </a:r>
            <a:endParaRPr lang="en-US" sz="600" b="1"/>
          </a:p>
        </p:txBody>
      </p:sp>
      <p:sp>
        <p:nvSpPr>
          <p:cNvPr id="85009" name="Rectangle 12"/>
          <p:cNvSpPr>
            <a:spLocks noChangeArrowheads="1"/>
          </p:cNvSpPr>
          <p:nvPr/>
        </p:nvSpPr>
        <p:spPr bwMode="auto">
          <a:xfrm>
            <a:off x="2820988" y="4475163"/>
            <a:ext cx="32226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Inner ear</a:t>
            </a:r>
            <a:endParaRPr lang="en-US" sz="600" b="1"/>
          </a:p>
        </p:txBody>
      </p:sp>
      <p:sp>
        <p:nvSpPr>
          <p:cNvPr id="85010" name="Rectangle 13"/>
          <p:cNvSpPr>
            <a:spLocks noChangeArrowheads="1"/>
          </p:cNvSpPr>
          <p:nvPr/>
        </p:nvSpPr>
        <p:spPr bwMode="auto">
          <a:xfrm>
            <a:off x="2400300" y="3976688"/>
            <a:ext cx="1365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Eye</a:t>
            </a:r>
            <a:endParaRPr lang="en-US" sz="600" b="1"/>
          </a:p>
        </p:txBody>
      </p:sp>
      <p:sp>
        <p:nvSpPr>
          <p:cNvPr id="85011" name="Rectangle 14"/>
          <p:cNvSpPr>
            <a:spLocks noChangeArrowheads="1"/>
          </p:cNvSpPr>
          <p:nvPr/>
        </p:nvSpPr>
        <p:spPr bwMode="auto">
          <a:xfrm>
            <a:off x="3871913" y="3395663"/>
            <a:ext cx="6985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Reticular formation</a:t>
            </a:r>
            <a:endParaRPr lang="en-US" sz="600" b="1"/>
          </a:p>
        </p:txBody>
      </p:sp>
      <p:sp>
        <p:nvSpPr>
          <p:cNvPr id="85012" name="Freeform 15"/>
          <p:cNvSpPr>
            <a:spLocks/>
          </p:cNvSpPr>
          <p:nvPr/>
        </p:nvSpPr>
        <p:spPr bwMode="auto">
          <a:xfrm>
            <a:off x="3502025" y="3302000"/>
            <a:ext cx="354013" cy="139700"/>
          </a:xfrm>
          <a:custGeom>
            <a:avLst/>
            <a:gdLst>
              <a:gd name="T0" fmla="*/ 607356113 w 241"/>
              <a:gd name="T1" fmla="*/ 239416454 h 95"/>
              <a:gd name="T2" fmla="*/ 362902033 w 241"/>
              <a:gd name="T3" fmla="*/ 239416454 h 95"/>
              <a:gd name="T4" fmla="*/ 0 w 241"/>
              <a:gd name="T5" fmla="*/ 0 h 95"/>
              <a:gd name="T6" fmla="*/ 0 60000 65536"/>
              <a:gd name="T7" fmla="*/ 0 60000 65536"/>
              <a:gd name="T8" fmla="*/ 0 60000 65536"/>
              <a:gd name="T9" fmla="*/ 0 w 241"/>
              <a:gd name="T10" fmla="*/ 0 h 95"/>
              <a:gd name="T11" fmla="*/ 241 w 241"/>
              <a:gd name="T12" fmla="*/ 95 h 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1" h="95">
                <a:moveTo>
                  <a:pt x="241" y="95"/>
                </a:moveTo>
                <a:lnTo>
                  <a:pt x="144" y="95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85013" name="Rectangle 16"/>
          <p:cNvSpPr>
            <a:spLocks noChangeArrowheads="1"/>
          </p:cNvSpPr>
          <p:nvPr/>
        </p:nvSpPr>
        <p:spPr bwMode="auto">
          <a:xfrm>
            <a:off x="2951163" y="6640513"/>
            <a:ext cx="11557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Muscle and joint proprioceptors</a:t>
            </a:r>
            <a:endParaRPr lang="en-US" sz="600" b="1"/>
          </a:p>
        </p:txBody>
      </p:sp>
      <p:sp>
        <p:nvSpPr>
          <p:cNvPr id="85014" name="Line 17"/>
          <p:cNvSpPr>
            <a:spLocks noChangeShapeType="1"/>
          </p:cNvSpPr>
          <p:nvPr/>
        </p:nvSpPr>
        <p:spPr bwMode="auto">
          <a:xfrm>
            <a:off x="2916238" y="1376363"/>
            <a:ext cx="274637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015" name="Rectangle 18"/>
          <p:cNvSpPr>
            <a:spLocks noChangeArrowheads="1"/>
          </p:cNvSpPr>
          <p:nvPr/>
        </p:nvSpPr>
        <p:spPr bwMode="auto">
          <a:xfrm>
            <a:off x="2947988" y="1031875"/>
            <a:ext cx="81438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(a) Input to cerebellum</a:t>
            </a:r>
            <a:endParaRPr lang="en-US" sz="600" b="1"/>
          </a:p>
        </p:txBody>
      </p:sp>
      <p:sp>
        <p:nvSpPr>
          <p:cNvPr id="85016" name="Rectangle 19"/>
          <p:cNvSpPr>
            <a:spLocks noChangeArrowheads="1"/>
          </p:cNvSpPr>
          <p:nvPr/>
        </p:nvSpPr>
        <p:spPr bwMode="auto">
          <a:xfrm>
            <a:off x="5254625" y="1031875"/>
            <a:ext cx="97948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(b) Output from cerebellum</a:t>
            </a:r>
            <a:endParaRPr lang="en-US" sz="600" b="1"/>
          </a:p>
        </p:txBody>
      </p:sp>
      <p:sp>
        <p:nvSpPr>
          <p:cNvPr id="85017" name="Text Box 20"/>
          <p:cNvSpPr txBox="1">
            <a:spLocks noChangeArrowheads="1"/>
          </p:cNvSpPr>
          <p:nvPr/>
        </p:nvSpPr>
        <p:spPr bwMode="auto">
          <a:xfrm>
            <a:off x="2517775" y="5265738"/>
            <a:ext cx="8191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Spinocerebellar</a:t>
            </a:r>
          </a:p>
          <a:p>
            <a:r>
              <a:rPr lang="en-US" sz="600" b="1"/>
              <a:t>tracts of spinal cord</a:t>
            </a:r>
          </a:p>
        </p:txBody>
      </p:sp>
      <p:sp>
        <p:nvSpPr>
          <p:cNvPr id="85018" name="Text Box 21"/>
          <p:cNvSpPr txBox="1">
            <a:spLocks noChangeArrowheads="1"/>
          </p:cNvSpPr>
          <p:nvPr/>
        </p:nvSpPr>
        <p:spPr bwMode="auto">
          <a:xfrm>
            <a:off x="4970463" y="5087938"/>
            <a:ext cx="819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Reticulospinal</a:t>
            </a:r>
          </a:p>
          <a:p>
            <a:r>
              <a:rPr lang="en-US" sz="600" b="1"/>
              <a:t>and vestibulospinal</a:t>
            </a:r>
          </a:p>
          <a:p>
            <a:r>
              <a:rPr lang="en-US" sz="600" b="1"/>
              <a:t>tracts of spinal cord</a:t>
            </a:r>
          </a:p>
        </p:txBody>
      </p:sp>
      <p:sp>
        <p:nvSpPr>
          <p:cNvPr id="85019" name="Text Box 22"/>
          <p:cNvSpPr txBox="1">
            <a:spLocks noChangeArrowheads="1"/>
          </p:cNvSpPr>
          <p:nvPr/>
        </p:nvSpPr>
        <p:spPr bwMode="auto">
          <a:xfrm>
            <a:off x="5429250" y="6599238"/>
            <a:ext cx="7493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Limb and postural</a:t>
            </a:r>
          </a:p>
          <a:p>
            <a:r>
              <a:rPr lang="en-US" sz="600" b="1"/>
              <a:t>muscles</a:t>
            </a:r>
          </a:p>
        </p:txBody>
      </p:sp>
      <p:sp>
        <p:nvSpPr>
          <p:cNvPr id="85021" name="Text Box 13"/>
          <p:cNvSpPr txBox="1">
            <a:spLocks noChangeArrowheads="1"/>
          </p:cNvSpPr>
          <p:nvPr/>
        </p:nvSpPr>
        <p:spPr bwMode="auto">
          <a:xfrm>
            <a:off x="6629400" y="5181600"/>
            <a:ext cx="2354263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/>
              <a:t>Figure 14.24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29600" y="6477000"/>
            <a:ext cx="8382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14-</a:t>
            </a:r>
            <a:fld id="{8B7D1482-4659-4434-9AA2-F262DAA67EDA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860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73125"/>
          </a:xfrm>
        </p:spPr>
        <p:txBody>
          <a:bodyPr/>
          <a:lstStyle/>
          <a:p>
            <a:pPr eaLnBrk="1" hangingPunct="1"/>
            <a:r>
              <a:rPr lang="en-US" smtClean="0"/>
              <a:t>Language</a:t>
            </a:r>
          </a:p>
        </p:txBody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60425"/>
            <a:ext cx="8512175" cy="5997575"/>
          </a:xfrm>
        </p:spPr>
        <p:txBody>
          <a:bodyPr/>
          <a:lstStyle/>
          <a:p>
            <a:pPr eaLnBrk="1" hangingPunct="1"/>
            <a:r>
              <a:rPr lang="en-US" sz="2400" b="0" smtClean="0"/>
              <a:t>language include several abilities: </a:t>
            </a:r>
            <a:r>
              <a:rPr lang="en-US" sz="2400" smtClean="0"/>
              <a:t>reading</a:t>
            </a:r>
            <a:r>
              <a:rPr lang="en-US" sz="2400" b="0" smtClean="0"/>
              <a:t>, </a:t>
            </a:r>
            <a:r>
              <a:rPr lang="en-US" sz="2400" smtClean="0"/>
              <a:t>writing</a:t>
            </a:r>
            <a:r>
              <a:rPr lang="en-US" sz="2400" b="0" smtClean="0"/>
              <a:t>, </a:t>
            </a:r>
            <a:r>
              <a:rPr lang="en-US" sz="2400" smtClean="0"/>
              <a:t>speaking</a:t>
            </a:r>
            <a:r>
              <a:rPr lang="en-US" sz="2400" b="0" smtClean="0"/>
              <a:t>, and </a:t>
            </a:r>
            <a:r>
              <a:rPr lang="en-US" sz="2400" smtClean="0"/>
              <a:t>understanding words </a:t>
            </a:r>
            <a:r>
              <a:rPr lang="en-US" sz="2400" b="0" smtClean="0"/>
              <a:t>assigned to different regions of the cerebral cortex</a:t>
            </a:r>
          </a:p>
          <a:p>
            <a:pPr eaLnBrk="1" hangingPunct="1"/>
            <a:r>
              <a:rPr lang="en-US" sz="2400" smtClean="0"/>
              <a:t>Wernicke area</a:t>
            </a:r>
          </a:p>
          <a:p>
            <a:pPr lvl="1" eaLnBrk="1" hangingPunct="1"/>
            <a:r>
              <a:rPr lang="en-US" sz="2000" b="0" smtClean="0"/>
              <a:t>permits recognition of spoken and written language and creates plan of speech</a:t>
            </a:r>
          </a:p>
          <a:p>
            <a:pPr lvl="1" eaLnBrk="1" hangingPunct="1"/>
            <a:r>
              <a:rPr lang="en-US" sz="2000" b="0" smtClean="0"/>
              <a:t>when we intend to speak, Wernicke area formulates phases according to learned rules of grammar</a:t>
            </a:r>
          </a:p>
          <a:p>
            <a:pPr lvl="1" eaLnBrk="1" hangingPunct="1"/>
            <a:r>
              <a:rPr lang="en-US" sz="2000" b="0" smtClean="0"/>
              <a:t>transmits plan of speech to Broca area</a:t>
            </a:r>
          </a:p>
          <a:p>
            <a:pPr eaLnBrk="1" hangingPunct="1"/>
            <a:r>
              <a:rPr lang="en-US" sz="2400" smtClean="0"/>
              <a:t>Broca area </a:t>
            </a:r>
          </a:p>
          <a:p>
            <a:pPr lvl="1" eaLnBrk="1" hangingPunct="1"/>
            <a:r>
              <a:rPr lang="en-US" sz="2000" b="0" smtClean="0"/>
              <a:t>generates motor program for the muscles of the larynx, tongue, cheeks and lips </a:t>
            </a:r>
          </a:p>
          <a:p>
            <a:pPr lvl="1" eaLnBrk="1" hangingPunct="1"/>
            <a:r>
              <a:rPr lang="en-US" sz="2000" b="0" smtClean="0"/>
              <a:t>transmits program to primary motor cortex for commands to the lower motor neurons that supply relevant muscles</a:t>
            </a:r>
          </a:p>
          <a:p>
            <a:pPr eaLnBrk="1" hangingPunct="1"/>
            <a:r>
              <a:rPr lang="en-US" sz="2400" smtClean="0"/>
              <a:t>Affective language area </a:t>
            </a:r>
            <a:r>
              <a:rPr lang="en-US" sz="2400" b="0" smtClean="0"/>
              <a:t>lesions produce</a:t>
            </a:r>
            <a:r>
              <a:rPr lang="en-US" sz="2400" smtClean="0"/>
              <a:t> aprosody </a:t>
            </a:r>
            <a:r>
              <a:rPr lang="en-US" sz="2400" b="0" smtClean="0"/>
              <a:t>- flat emotionless speech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29600" y="6477000"/>
            <a:ext cx="8382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14-</a:t>
            </a:r>
            <a:fld id="{D736AE44-6D6F-4FB2-B19A-EDDB014ACE5C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87043" name="Rectangle 2"/>
          <p:cNvSpPr>
            <a:spLocks noGrp="1" noChangeArrowheads="1"/>
          </p:cNvSpPr>
          <p:nvPr>
            <p:ph type="title"/>
          </p:nvPr>
        </p:nvSpPr>
        <p:spPr>
          <a:xfrm>
            <a:off x="-12700" y="71438"/>
            <a:ext cx="9144000" cy="762000"/>
          </a:xfrm>
        </p:spPr>
        <p:txBody>
          <a:bodyPr>
            <a:spAutoFit/>
          </a:bodyPr>
          <a:lstStyle/>
          <a:p>
            <a:pPr eaLnBrk="1" hangingPunct="1"/>
            <a:r>
              <a:rPr lang="en-US" smtClean="0"/>
              <a:t>Language Centers</a:t>
            </a:r>
          </a:p>
        </p:txBody>
      </p:sp>
      <p:sp>
        <p:nvSpPr>
          <p:cNvPr id="87044" name="Rectangle 11"/>
          <p:cNvSpPr>
            <a:spLocks noChangeArrowheads="1"/>
          </p:cNvSpPr>
          <p:nvPr/>
        </p:nvSpPr>
        <p:spPr bwMode="auto">
          <a:xfrm>
            <a:off x="3429000" y="6400800"/>
            <a:ext cx="7620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3352800" y="6477000"/>
            <a:ext cx="990600" cy="228600"/>
          </a:xfrm>
          <a:prstGeom prst="rect">
            <a:avLst/>
          </a:prstGeom>
          <a:solidFill>
            <a:srgbClr val="FFFDF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Box 24"/>
          <p:cNvSpPr txBox="1">
            <a:spLocks noChangeArrowheads="1"/>
          </p:cNvSpPr>
          <p:nvPr/>
        </p:nvSpPr>
        <p:spPr bwMode="auto">
          <a:xfrm>
            <a:off x="1463675" y="852488"/>
            <a:ext cx="61785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>
                <a:latin typeface="+mj-lt"/>
                <a:cs typeface="Arial" pitchFamily="34" charset="2"/>
              </a:rPr>
              <a:t>Copyright © The McGraw-Hill Companies, Inc. Permission required for reproduction or display.</a:t>
            </a:r>
          </a:p>
        </p:txBody>
      </p:sp>
      <p:sp>
        <p:nvSpPr>
          <p:cNvPr id="87051" name="Rectangle 4"/>
          <p:cNvSpPr>
            <a:spLocks noChangeArrowheads="1"/>
          </p:cNvSpPr>
          <p:nvPr/>
        </p:nvSpPr>
        <p:spPr bwMode="auto">
          <a:xfrm>
            <a:off x="7061200" y="2081213"/>
            <a:ext cx="4635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FFFFFF"/>
                </a:solidFill>
              </a:rPr>
              <a:t>leaves</a:t>
            </a:r>
            <a:endParaRPr lang="en-US" sz="2400" b="1"/>
          </a:p>
        </p:txBody>
      </p:sp>
      <p:pic>
        <p:nvPicPr>
          <p:cNvPr id="87052" name="Picture 5" descr="sal25693_14_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1275" y="1223963"/>
            <a:ext cx="6900863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53" name="Rectangle 6"/>
          <p:cNvSpPr>
            <a:spLocks noChangeArrowheads="1"/>
          </p:cNvSpPr>
          <p:nvPr/>
        </p:nvSpPr>
        <p:spPr bwMode="auto">
          <a:xfrm>
            <a:off x="298450" y="1889125"/>
            <a:ext cx="14001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Precentral gyrus</a:t>
            </a:r>
            <a:endParaRPr lang="en-US" sz="1400" b="1"/>
          </a:p>
        </p:txBody>
      </p:sp>
      <p:sp>
        <p:nvSpPr>
          <p:cNvPr id="87054" name="Rectangle 7"/>
          <p:cNvSpPr>
            <a:spLocks noChangeArrowheads="1"/>
          </p:cNvSpPr>
          <p:nvPr/>
        </p:nvSpPr>
        <p:spPr bwMode="auto">
          <a:xfrm>
            <a:off x="1401763" y="1193800"/>
            <a:ext cx="6905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Anterior</a:t>
            </a:r>
            <a:endParaRPr lang="en-US" sz="1400" b="1"/>
          </a:p>
        </p:txBody>
      </p:sp>
      <p:sp>
        <p:nvSpPr>
          <p:cNvPr id="87055" name="Line 8"/>
          <p:cNvSpPr>
            <a:spLocks noChangeShapeType="1"/>
          </p:cNvSpPr>
          <p:nvPr/>
        </p:nvSpPr>
        <p:spPr bwMode="auto">
          <a:xfrm>
            <a:off x="2528888" y="2600325"/>
            <a:ext cx="1547812" cy="102552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56" name="Line 9"/>
          <p:cNvSpPr>
            <a:spLocks noChangeShapeType="1"/>
          </p:cNvSpPr>
          <p:nvPr/>
        </p:nvSpPr>
        <p:spPr bwMode="auto">
          <a:xfrm>
            <a:off x="2416175" y="2011363"/>
            <a:ext cx="2220913" cy="317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57" name="Freeform 10"/>
          <p:cNvSpPr>
            <a:spLocks/>
          </p:cNvSpPr>
          <p:nvPr/>
        </p:nvSpPr>
        <p:spPr bwMode="auto">
          <a:xfrm>
            <a:off x="5199063" y="2143125"/>
            <a:ext cx="2435225" cy="6350"/>
          </a:xfrm>
          <a:custGeom>
            <a:avLst/>
            <a:gdLst>
              <a:gd name="T0" fmla="*/ 2147483647 w 1534"/>
              <a:gd name="T1" fmla="*/ 10080623 h 4"/>
              <a:gd name="T2" fmla="*/ 2147483647 w 1534"/>
              <a:gd name="T3" fmla="*/ 10080623 h 4"/>
              <a:gd name="T4" fmla="*/ 0 w 1534"/>
              <a:gd name="T5" fmla="*/ 0 h 4"/>
              <a:gd name="T6" fmla="*/ 0 60000 65536"/>
              <a:gd name="T7" fmla="*/ 0 60000 65536"/>
              <a:gd name="T8" fmla="*/ 0 60000 65536"/>
              <a:gd name="T9" fmla="*/ 0 w 1534"/>
              <a:gd name="T10" fmla="*/ 0 h 4"/>
              <a:gd name="T11" fmla="*/ 1534 w 1534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4" h="4">
                <a:moveTo>
                  <a:pt x="1534" y="4"/>
                </a:moveTo>
                <a:lnTo>
                  <a:pt x="1442" y="4"/>
                </a:lnTo>
                <a:lnTo>
                  <a:pt x="0" y="0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87058" name="Freeform 11"/>
          <p:cNvSpPr>
            <a:spLocks/>
          </p:cNvSpPr>
          <p:nvPr/>
        </p:nvSpPr>
        <p:spPr bwMode="auto">
          <a:xfrm>
            <a:off x="6505575" y="3106738"/>
            <a:ext cx="1130300" cy="330200"/>
          </a:xfrm>
          <a:custGeom>
            <a:avLst/>
            <a:gdLst>
              <a:gd name="T0" fmla="*/ 1794351428 w 712"/>
              <a:gd name="T1" fmla="*/ 0 h 208"/>
              <a:gd name="T2" fmla="*/ 1544856442 w 712"/>
              <a:gd name="T3" fmla="*/ 0 h 208"/>
              <a:gd name="T4" fmla="*/ 0 w 712"/>
              <a:gd name="T5" fmla="*/ 524192545 h 208"/>
              <a:gd name="T6" fmla="*/ 0 60000 65536"/>
              <a:gd name="T7" fmla="*/ 0 60000 65536"/>
              <a:gd name="T8" fmla="*/ 0 60000 65536"/>
              <a:gd name="T9" fmla="*/ 0 w 712"/>
              <a:gd name="T10" fmla="*/ 0 h 208"/>
              <a:gd name="T11" fmla="*/ 712 w 712"/>
              <a:gd name="T12" fmla="*/ 208 h 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12" h="208">
                <a:moveTo>
                  <a:pt x="712" y="0"/>
                </a:moveTo>
                <a:lnTo>
                  <a:pt x="613" y="0"/>
                </a:lnTo>
                <a:lnTo>
                  <a:pt x="0" y="208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87059" name="Line 12"/>
          <p:cNvSpPr>
            <a:spLocks noChangeShapeType="1"/>
          </p:cNvSpPr>
          <p:nvPr/>
        </p:nvSpPr>
        <p:spPr bwMode="auto">
          <a:xfrm flipH="1" flipV="1">
            <a:off x="7304088" y="3883025"/>
            <a:ext cx="274637" cy="317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60" name="Line 13"/>
          <p:cNvSpPr>
            <a:spLocks noChangeShapeType="1"/>
          </p:cNvSpPr>
          <p:nvPr/>
        </p:nvSpPr>
        <p:spPr bwMode="auto">
          <a:xfrm>
            <a:off x="1836738" y="2600325"/>
            <a:ext cx="692150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61" name="Line 14"/>
          <p:cNvSpPr>
            <a:spLocks noChangeShapeType="1"/>
          </p:cNvSpPr>
          <p:nvPr/>
        </p:nvSpPr>
        <p:spPr bwMode="auto">
          <a:xfrm>
            <a:off x="1801813" y="2011363"/>
            <a:ext cx="614362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62" name="Freeform 15"/>
          <p:cNvSpPr>
            <a:spLocks/>
          </p:cNvSpPr>
          <p:nvPr/>
        </p:nvSpPr>
        <p:spPr bwMode="auto">
          <a:xfrm>
            <a:off x="5895975" y="3697288"/>
            <a:ext cx="1725613" cy="966787"/>
          </a:xfrm>
          <a:custGeom>
            <a:avLst/>
            <a:gdLst>
              <a:gd name="T0" fmla="*/ 0 w 1087"/>
              <a:gd name="T1" fmla="*/ 0 h 609"/>
              <a:gd name="T2" fmla="*/ 2147483647 w 1087"/>
              <a:gd name="T3" fmla="*/ 1534773350 h 609"/>
              <a:gd name="T4" fmla="*/ 2147483647 w 1087"/>
              <a:gd name="T5" fmla="*/ 1534773350 h 609"/>
              <a:gd name="T6" fmla="*/ 0 60000 65536"/>
              <a:gd name="T7" fmla="*/ 0 60000 65536"/>
              <a:gd name="T8" fmla="*/ 0 60000 65536"/>
              <a:gd name="T9" fmla="*/ 0 w 1087"/>
              <a:gd name="T10" fmla="*/ 0 h 609"/>
              <a:gd name="T11" fmla="*/ 1087 w 1087"/>
              <a:gd name="T12" fmla="*/ 609 h 6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7" h="609">
                <a:moveTo>
                  <a:pt x="0" y="0"/>
                </a:moveTo>
                <a:lnTo>
                  <a:pt x="981" y="609"/>
                </a:lnTo>
                <a:lnTo>
                  <a:pt x="1087" y="609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87063" name="Rectangle 16"/>
          <p:cNvSpPr>
            <a:spLocks noChangeArrowheads="1"/>
          </p:cNvSpPr>
          <p:nvPr/>
        </p:nvSpPr>
        <p:spPr bwMode="auto">
          <a:xfrm>
            <a:off x="6797675" y="1193800"/>
            <a:ext cx="7794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Posterior</a:t>
            </a:r>
            <a:endParaRPr lang="en-US" sz="1400" b="1"/>
          </a:p>
        </p:txBody>
      </p:sp>
      <p:sp>
        <p:nvSpPr>
          <p:cNvPr id="87064" name="Freeform 17"/>
          <p:cNvSpPr>
            <a:spLocks/>
          </p:cNvSpPr>
          <p:nvPr/>
        </p:nvSpPr>
        <p:spPr bwMode="auto">
          <a:xfrm>
            <a:off x="982663" y="4071938"/>
            <a:ext cx="2306637" cy="239712"/>
          </a:xfrm>
          <a:custGeom>
            <a:avLst/>
            <a:gdLst>
              <a:gd name="T0" fmla="*/ 0 w 1453"/>
              <a:gd name="T1" fmla="*/ 380541952 h 151"/>
              <a:gd name="T2" fmla="*/ 1149191012 w 1453"/>
              <a:gd name="T3" fmla="*/ 380541952 h 151"/>
              <a:gd name="T4" fmla="*/ 2147483647 w 1453"/>
              <a:gd name="T5" fmla="*/ 0 h 151"/>
              <a:gd name="T6" fmla="*/ 0 60000 65536"/>
              <a:gd name="T7" fmla="*/ 0 60000 65536"/>
              <a:gd name="T8" fmla="*/ 0 60000 65536"/>
              <a:gd name="T9" fmla="*/ 0 w 1453"/>
              <a:gd name="T10" fmla="*/ 0 h 151"/>
              <a:gd name="T11" fmla="*/ 1453 w 1453"/>
              <a:gd name="T12" fmla="*/ 151 h 1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53" h="151">
                <a:moveTo>
                  <a:pt x="0" y="151"/>
                </a:moveTo>
                <a:lnTo>
                  <a:pt x="456" y="151"/>
                </a:lnTo>
                <a:lnTo>
                  <a:pt x="1453" y="0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87065" name="Freeform 18"/>
          <p:cNvSpPr>
            <a:spLocks/>
          </p:cNvSpPr>
          <p:nvPr/>
        </p:nvSpPr>
        <p:spPr bwMode="auto">
          <a:xfrm>
            <a:off x="1776413" y="3324225"/>
            <a:ext cx="2617787" cy="609600"/>
          </a:xfrm>
          <a:custGeom>
            <a:avLst/>
            <a:gdLst>
              <a:gd name="T0" fmla="*/ 0 w 1649"/>
              <a:gd name="T1" fmla="*/ 0 h 384"/>
              <a:gd name="T2" fmla="*/ 418345932 w 1649"/>
              <a:gd name="T3" fmla="*/ 0 h 384"/>
              <a:gd name="T4" fmla="*/ 2147483647 w 1649"/>
              <a:gd name="T5" fmla="*/ 967740089 h 384"/>
              <a:gd name="T6" fmla="*/ 0 60000 65536"/>
              <a:gd name="T7" fmla="*/ 0 60000 65536"/>
              <a:gd name="T8" fmla="*/ 0 60000 65536"/>
              <a:gd name="T9" fmla="*/ 0 w 1649"/>
              <a:gd name="T10" fmla="*/ 0 h 384"/>
              <a:gd name="T11" fmla="*/ 1649 w 1649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49" h="384">
                <a:moveTo>
                  <a:pt x="0" y="0"/>
                </a:moveTo>
                <a:lnTo>
                  <a:pt x="166" y="0"/>
                </a:lnTo>
                <a:lnTo>
                  <a:pt x="1649" y="384"/>
                </a:lnTo>
              </a:path>
            </a:pathLst>
          </a:cu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87066" name="Freeform 19"/>
          <p:cNvSpPr>
            <a:spLocks/>
          </p:cNvSpPr>
          <p:nvPr/>
        </p:nvSpPr>
        <p:spPr bwMode="auto">
          <a:xfrm>
            <a:off x="1773238" y="3322638"/>
            <a:ext cx="2624137" cy="609600"/>
          </a:xfrm>
          <a:custGeom>
            <a:avLst/>
            <a:gdLst>
              <a:gd name="T0" fmla="*/ 0 w 1653"/>
              <a:gd name="T1" fmla="*/ 0 h 384"/>
              <a:gd name="T2" fmla="*/ 413305523 w 1653"/>
              <a:gd name="T3" fmla="*/ 0 h 384"/>
              <a:gd name="T4" fmla="*/ 2147483647 w 1653"/>
              <a:gd name="T5" fmla="*/ 967740089 h 384"/>
              <a:gd name="T6" fmla="*/ 0 60000 65536"/>
              <a:gd name="T7" fmla="*/ 0 60000 65536"/>
              <a:gd name="T8" fmla="*/ 0 60000 65536"/>
              <a:gd name="T9" fmla="*/ 0 w 1653"/>
              <a:gd name="T10" fmla="*/ 0 h 384"/>
              <a:gd name="T11" fmla="*/ 1653 w 1653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53" h="384">
                <a:moveTo>
                  <a:pt x="0" y="0"/>
                </a:moveTo>
                <a:lnTo>
                  <a:pt x="164" y="0"/>
                </a:lnTo>
                <a:lnTo>
                  <a:pt x="1653" y="384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87067" name="Text Box 20"/>
          <p:cNvSpPr txBox="1">
            <a:spLocks noChangeArrowheads="1"/>
          </p:cNvSpPr>
          <p:nvPr/>
        </p:nvSpPr>
        <p:spPr bwMode="auto">
          <a:xfrm>
            <a:off x="298450" y="2486025"/>
            <a:ext cx="18780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400" b="1"/>
              <a:t>Speech center of</a:t>
            </a:r>
          </a:p>
          <a:p>
            <a:r>
              <a:rPr lang="en-US" sz="1400" b="1"/>
              <a:t>primary motor cortex</a:t>
            </a:r>
          </a:p>
        </p:txBody>
      </p:sp>
      <p:sp>
        <p:nvSpPr>
          <p:cNvPr id="87068" name="Text Box 21"/>
          <p:cNvSpPr txBox="1">
            <a:spLocks noChangeArrowheads="1"/>
          </p:cNvSpPr>
          <p:nvPr/>
        </p:nvSpPr>
        <p:spPr bwMode="auto">
          <a:xfrm>
            <a:off x="298450" y="3200400"/>
            <a:ext cx="1547813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400" b="1"/>
              <a:t>Primary auditory</a:t>
            </a:r>
          </a:p>
          <a:p>
            <a:r>
              <a:rPr lang="en-US" sz="1400" b="1"/>
              <a:t>cortex</a:t>
            </a:r>
          </a:p>
          <a:p>
            <a:r>
              <a:rPr lang="en-US" sz="1400" b="1"/>
              <a:t>(in lateral sulcus)</a:t>
            </a:r>
          </a:p>
        </p:txBody>
      </p:sp>
      <p:sp>
        <p:nvSpPr>
          <p:cNvPr id="87069" name="Text Box 22"/>
          <p:cNvSpPr txBox="1">
            <a:spLocks noChangeArrowheads="1"/>
          </p:cNvSpPr>
          <p:nvPr/>
        </p:nvSpPr>
        <p:spPr bwMode="auto">
          <a:xfrm>
            <a:off x="7670800" y="2047875"/>
            <a:ext cx="105727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400" b="1"/>
              <a:t>Postcentral</a:t>
            </a:r>
          </a:p>
          <a:p>
            <a:r>
              <a:rPr lang="en-US" sz="1400" b="1"/>
              <a:t>gyrus</a:t>
            </a:r>
          </a:p>
        </p:txBody>
      </p:sp>
      <p:sp>
        <p:nvSpPr>
          <p:cNvPr id="87070" name="Text Box 23"/>
          <p:cNvSpPr txBox="1">
            <a:spLocks noChangeArrowheads="1"/>
          </p:cNvSpPr>
          <p:nvPr/>
        </p:nvSpPr>
        <p:spPr bwMode="auto">
          <a:xfrm>
            <a:off x="7670800" y="3000375"/>
            <a:ext cx="7620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400" b="1"/>
              <a:t>Angular</a:t>
            </a:r>
          </a:p>
          <a:p>
            <a:r>
              <a:rPr lang="en-US" sz="1400" b="1"/>
              <a:t>gyrus</a:t>
            </a:r>
          </a:p>
        </p:txBody>
      </p:sp>
      <p:sp>
        <p:nvSpPr>
          <p:cNvPr id="87071" name="Text Box 24"/>
          <p:cNvSpPr txBox="1">
            <a:spLocks noChangeArrowheads="1"/>
          </p:cNvSpPr>
          <p:nvPr/>
        </p:nvSpPr>
        <p:spPr bwMode="auto">
          <a:xfrm>
            <a:off x="7670800" y="3790950"/>
            <a:ext cx="117475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400" b="1"/>
              <a:t>Primary</a:t>
            </a:r>
          </a:p>
          <a:p>
            <a:r>
              <a:rPr lang="en-US" sz="1400" b="1"/>
              <a:t>visual cortex</a:t>
            </a:r>
          </a:p>
        </p:txBody>
      </p:sp>
      <p:sp>
        <p:nvSpPr>
          <p:cNvPr id="87072" name="Text Box 25"/>
          <p:cNvSpPr txBox="1">
            <a:spLocks noChangeArrowheads="1"/>
          </p:cNvSpPr>
          <p:nvPr/>
        </p:nvSpPr>
        <p:spPr bwMode="auto">
          <a:xfrm>
            <a:off x="7670800" y="4549775"/>
            <a:ext cx="88106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400" b="1"/>
              <a:t>Wernicke</a:t>
            </a:r>
          </a:p>
          <a:p>
            <a:r>
              <a:rPr lang="en-US" sz="1400" b="1"/>
              <a:t>area</a:t>
            </a:r>
          </a:p>
        </p:txBody>
      </p:sp>
      <p:sp>
        <p:nvSpPr>
          <p:cNvPr id="87073" name="Text Box 26"/>
          <p:cNvSpPr txBox="1">
            <a:spLocks noChangeArrowheads="1"/>
          </p:cNvSpPr>
          <p:nvPr/>
        </p:nvSpPr>
        <p:spPr bwMode="auto">
          <a:xfrm>
            <a:off x="298450" y="4184650"/>
            <a:ext cx="5953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400" b="1"/>
              <a:t>Broca</a:t>
            </a:r>
          </a:p>
          <a:p>
            <a:r>
              <a:rPr lang="en-US" sz="1400" b="1"/>
              <a:t>area</a:t>
            </a:r>
          </a:p>
        </p:txBody>
      </p:sp>
      <p:sp>
        <p:nvSpPr>
          <p:cNvPr id="87074" name="Text Box 15"/>
          <p:cNvSpPr txBox="1">
            <a:spLocks noChangeArrowheads="1"/>
          </p:cNvSpPr>
          <p:nvPr/>
        </p:nvSpPr>
        <p:spPr bwMode="auto">
          <a:xfrm>
            <a:off x="3279775" y="5994400"/>
            <a:ext cx="2582863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/>
              <a:t>Figure 14.25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1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29600" y="6477000"/>
            <a:ext cx="8382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14-</a:t>
            </a:r>
            <a:fld id="{446BE192-FE53-45FC-9E60-48534AE4325F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89092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0" y="58738"/>
            <a:ext cx="8991600" cy="701675"/>
          </a:xfrm>
        </p:spPr>
        <p:txBody>
          <a:bodyPr>
            <a:spAutoFit/>
          </a:bodyPr>
          <a:lstStyle/>
          <a:p>
            <a:pPr eaLnBrk="1" hangingPunct="1"/>
            <a:r>
              <a:rPr lang="en-US" sz="4000" smtClean="0"/>
              <a:t>Cerebral Lateralization</a:t>
            </a:r>
          </a:p>
        </p:txBody>
      </p:sp>
      <p:sp>
        <p:nvSpPr>
          <p:cNvPr id="4" name="TextBox 24"/>
          <p:cNvSpPr txBox="1">
            <a:spLocks noChangeArrowheads="1"/>
          </p:cNvSpPr>
          <p:nvPr/>
        </p:nvSpPr>
        <p:spPr bwMode="auto">
          <a:xfrm>
            <a:off x="1778000" y="647700"/>
            <a:ext cx="55372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>
                <a:latin typeface="+mj-lt"/>
                <a:cs typeface="Arial" pitchFamily="34" charset="2"/>
              </a:rPr>
              <a:t>Copyright © The McGraw-Hill Companies, Inc. Permission required for reproduction or display.</a:t>
            </a:r>
          </a:p>
        </p:txBody>
      </p:sp>
      <p:sp>
        <p:nvSpPr>
          <p:cNvPr id="89097" name="Rectangle 4"/>
          <p:cNvSpPr>
            <a:spLocks noChangeArrowheads="1"/>
          </p:cNvSpPr>
          <p:nvPr/>
        </p:nvSpPr>
        <p:spPr bwMode="auto">
          <a:xfrm>
            <a:off x="6586538" y="2016125"/>
            <a:ext cx="42703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FFFFFF"/>
                </a:solidFill>
              </a:rPr>
              <a:t>leaves</a:t>
            </a:r>
            <a:endParaRPr lang="en-US" sz="1100" b="1"/>
          </a:p>
        </p:txBody>
      </p:sp>
      <p:pic>
        <p:nvPicPr>
          <p:cNvPr id="89098" name="Picture 5" descr="sal25693_14_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738" y="857250"/>
            <a:ext cx="7562850" cy="558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9" name="Rectangle 6"/>
          <p:cNvSpPr>
            <a:spLocks noChangeArrowheads="1"/>
          </p:cNvSpPr>
          <p:nvPr/>
        </p:nvSpPr>
        <p:spPr bwMode="auto">
          <a:xfrm>
            <a:off x="6342063" y="1335088"/>
            <a:ext cx="17160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Olfaction, left nasal cavity</a:t>
            </a:r>
            <a:endParaRPr lang="en-US" sz="1100" b="1"/>
          </a:p>
        </p:txBody>
      </p:sp>
      <p:sp>
        <p:nvSpPr>
          <p:cNvPr id="89100" name="Rectangle 7"/>
          <p:cNvSpPr>
            <a:spLocks noChangeArrowheads="1"/>
          </p:cNvSpPr>
          <p:nvPr/>
        </p:nvSpPr>
        <p:spPr bwMode="auto">
          <a:xfrm>
            <a:off x="6324600" y="1841500"/>
            <a:ext cx="12795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Memory for shapes</a:t>
            </a:r>
            <a:endParaRPr lang="en-US" sz="1100" b="1"/>
          </a:p>
        </p:txBody>
      </p:sp>
      <p:sp>
        <p:nvSpPr>
          <p:cNvPr id="89101" name="Rectangle 8"/>
          <p:cNvSpPr>
            <a:spLocks noChangeArrowheads="1"/>
          </p:cNvSpPr>
          <p:nvPr/>
        </p:nvSpPr>
        <p:spPr bwMode="auto">
          <a:xfrm>
            <a:off x="6324600" y="3070225"/>
            <a:ext cx="15732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Left hand motor control</a:t>
            </a:r>
            <a:endParaRPr lang="en-US" sz="1100" b="1"/>
          </a:p>
        </p:txBody>
      </p:sp>
      <p:sp>
        <p:nvSpPr>
          <p:cNvPr id="89102" name="Rectangle 9"/>
          <p:cNvSpPr>
            <a:spLocks noChangeArrowheads="1"/>
          </p:cNvSpPr>
          <p:nvPr/>
        </p:nvSpPr>
        <p:spPr bwMode="auto">
          <a:xfrm>
            <a:off x="6278563" y="4668838"/>
            <a:ext cx="9509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Musical ability</a:t>
            </a:r>
            <a:endParaRPr lang="en-US" sz="1100" b="1"/>
          </a:p>
        </p:txBody>
      </p:sp>
      <p:sp>
        <p:nvSpPr>
          <p:cNvPr id="89103" name="Rectangle 10"/>
          <p:cNvSpPr>
            <a:spLocks noChangeArrowheads="1"/>
          </p:cNvSpPr>
          <p:nvPr/>
        </p:nvSpPr>
        <p:spPr bwMode="auto">
          <a:xfrm>
            <a:off x="6278563" y="5016500"/>
            <a:ext cx="183673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Intuitive, nonverbal thought</a:t>
            </a:r>
            <a:endParaRPr lang="en-US" sz="1100" b="1"/>
          </a:p>
        </p:txBody>
      </p:sp>
      <p:sp>
        <p:nvSpPr>
          <p:cNvPr id="89104" name="Rectangle 11"/>
          <p:cNvSpPr>
            <a:spLocks noChangeArrowheads="1"/>
          </p:cNvSpPr>
          <p:nvPr/>
        </p:nvSpPr>
        <p:spPr bwMode="auto">
          <a:xfrm>
            <a:off x="6324600" y="6053138"/>
            <a:ext cx="10271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Vision, left field</a:t>
            </a:r>
          </a:p>
        </p:txBody>
      </p:sp>
      <p:sp>
        <p:nvSpPr>
          <p:cNvPr id="89105" name="Rectangle 12"/>
          <p:cNvSpPr>
            <a:spLocks noChangeArrowheads="1"/>
          </p:cNvSpPr>
          <p:nvPr/>
        </p:nvSpPr>
        <p:spPr bwMode="auto">
          <a:xfrm>
            <a:off x="885825" y="6078538"/>
            <a:ext cx="11287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Vision, right field</a:t>
            </a:r>
          </a:p>
        </p:txBody>
      </p:sp>
      <p:sp>
        <p:nvSpPr>
          <p:cNvPr id="89106" name="Rectangle 13"/>
          <p:cNvSpPr>
            <a:spLocks noChangeArrowheads="1"/>
          </p:cNvSpPr>
          <p:nvPr/>
        </p:nvSpPr>
        <p:spPr bwMode="auto">
          <a:xfrm>
            <a:off x="885825" y="2365375"/>
            <a:ext cx="4984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Speech</a:t>
            </a:r>
            <a:endParaRPr lang="en-US" sz="1100" b="1"/>
          </a:p>
        </p:txBody>
      </p:sp>
      <p:sp>
        <p:nvSpPr>
          <p:cNvPr id="89107" name="Rectangle 14"/>
          <p:cNvSpPr>
            <a:spLocks noChangeArrowheads="1"/>
          </p:cNvSpPr>
          <p:nvPr/>
        </p:nvSpPr>
        <p:spPr bwMode="auto">
          <a:xfrm>
            <a:off x="885825" y="1860550"/>
            <a:ext cx="10080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Verbal memory</a:t>
            </a:r>
          </a:p>
        </p:txBody>
      </p:sp>
      <p:sp>
        <p:nvSpPr>
          <p:cNvPr id="89108" name="Rectangle 15"/>
          <p:cNvSpPr>
            <a:spLocks noChangeArrowheads="1"/>
          </p:cNvSpPr>
          <p:nvPr/>
        </p:nvSpPr>
        <p:spPr bwMode="auto">
          <a:xfrm>
            <a:off x="885825" y="1311275"/>
            <a:ext cx="18176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Olfaction, right nasal cavity</a:t>
            </a:r>
            <a:endParaRPr lang="en-US" sz="1100" b="1"/>
          </a:p>
        </p:txBody>
      </p:sp>
      <p:sp>
        <p:nvSpPr>
          <p:cNvPr id="89109" name="Freeform 16"/>
          <p:cNvSpPr>
            <a:spLocks/>
          </p:cNvSpPr>
          <p:nvPr/>
        </p:nvSpPr>
        <p:spPr bwMode="auto">
          <a:xfrm>
            <a:off x="2797175" y="1419225"/>
            <a:ext cx="865188" cy="546100"/>
          </a:xfrm>
          <a:custGeom>
            <a:avLst/>
            <a:gdLst>
              <a:gd name="T0" fmla="*/ 0 w 609"/>
              <a:gd name="T1" fmla="*/ 0 h 384"/>
              <a:gd name="T2" fmla="*/ 206652672 w 609"/>
              <a:gd name="T3" fmla="*/ 0 h 384"/>
              <a:gd name="T4" fmla="*/ 1534773350 w 609"/>
              <a:gd name="T5" fmla="*/ 967740089 h 384"/>
              <a:gd name="T6" fmla="*/ 0 60000 65536"/>
              <a:gd name="T7" fmla="*/ 0 60000 65536"/>
              <a:gd name="T8" fmla="*/ 0 60000 65536"/>
              <a:gd name="T9" fmla="*/ 0 w 609"/>
              <a:gd name="T10" fmla="*/ 0 h 384"/>
              <a:gd name="T11" fmla="*/ 609 w 609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9" h="384">
                <a:moveTo>
                  <a:pt x="0" y="0"/>
                </a:moveTo>
                <a:lnTo>
                  <a:pt x="82" y="0"/>
                </a:lnTo>
                <a:lnTo>
                  <a:pt x="609" y="384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100">
              <a:latin typeface="Times New Roman" pitchFamily="18" charset="0"/>
            </a:endParaRPr>
          </a:p>
        </p:txBody>
      </p:sp>
      <p:sp>
        <p:nvSpPr>
          <p:cNvPr id="89110" name="Freeform 17"/>
          <p:cNvSpPr>
            <a:spLocks/>
          </p:cNvSpPr>
          <p:nvPr/>
        </p:nvSpPr>
        <p:spPr bwMode="auto">
          <a:xfrm>
            <a:off x="1960563" y="1971675"/>
            <a:ext cx="1287462" cy="401638"/>
          </a:xfrm>
          <a:custGeom>
            <a:avLst/>
            <a:gdLst>
              <a:gd name="T0" fmla="*/ 0 w 905"/>
              <a:gd name="T1" fmla="*/ 0 h 283"/>
              <a:gd name="T2" fmla="*/ 1013102583 w 905"/>
              <a:gd name="T3" fmla="*/ 0 h 283"/>
              <a:gd name="T4" fmla="*/ 2147483647 w 905"/>
              <a:gd name="T5" fmla="*/ 713202522 h 283"/>
              <a:gd name="T6" fmla="*/ 0 60000 65536"/>
              <a:gd name="T7" fmla="*/ 0 60000 65536"/>
              <a:gd name="T8" fmla="*/ 0 60000 65536"/>
              <a:gd name="T9" fmla="*/ 0 w 905"/>
              <a:gd name="T10" fmla="*/ 0 h 283"/>
              <a:gd name="T11" fmla="*/ 905 w 905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05" h="283">
                <a:moveTo>
                  <a:pt x="0" y="0"/>
                </a:moveTo>
                <a:lnTo>
                  <a:pt x="402" y="0"/>
                </a:lnTo>
                <a:lnTo>
                  <a:pt x="905" y="283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100">
              <a:latin typeface="Times New Roman" pitchFamily="18" charset="0"/>
            </a:endParaRPr>
          </a:p>
        </p:txBody>
      </p:sp>
      <p:sp>
        <p:nvSpPr>
          <p:cNvPr id="89111" name="Freeform 18"/>
          <p:cNvSpPr>
            <a:spLocks/>
          </p:cNvSpPr>
          <p:nvPr/>
        </p:nvSpPr>
        <p:spPr bwMode="auto">
          <a:xfrm>
            <a:off x="1454150" y="2471738"/>
            <a:ext cx="1414463" cy="492125"/>
          </a:xfrm>
          <a:custGeom>
            <a:avLst/>
            <a:gdLst>
              <a:gd name="T0" fmla="*/ 0 w 994"/>
              <a:gd name="T1" fmla="*/ 0 h 346"/>
              <a:gd name="T2" fmla="*/ 1857356288 w 994"/>
              <a:gd name="T3" fmla="*/ 0 h 346"/>
              <a:gd name="T4" fmla="*/ 2147483647 w 994"/>
              <a:gd name="T5" fmla="*/ 871974152 h 346"/>
              <a:gd name="T6" fmla="*/ 0 60000 65536"/>
              <a:gd name="T7" fmla="*/ 0 60000 65536"/>
              <a:gd name="T8" fmla="*/ 0 60000 65536"/>
              <a:gd name="T9" fmla="*/ 0 w 994"/>
              <a:gd name="T10" fmla="*/ 0 h 346"/>
              <a:gd name="T11" fmla="*/ 994 w 994"/>
              <a:gd name="T12" fmla="*/ 346 h 3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4" h="346">
                <a:moveTo>
                  <a:pt x="0" y="0"/>
                </a:moveTo>
                <a:lnTo>
                  <a:pt x="737" y="0"/>
                </a:lnTo>
                <a:lnTo>
                  <a:pt x="994" y="346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100">
              <a:latin typeface="Times New Roman" pitchFamily="18" charset="0"/>
            </a:endParaRPr>
          </a:p>
        </p:txBody>
      </p:sp>
      <p:sp>
        <p:nvSpPr>
          <p:cNvPr id="89112" name="Line 19"/>
          <p:cNvSpPr>
            <a:spLocks noChangeShapeType="1"/>
          </p:cNvSpPr>
          <p:nvPr/>
        </p:nvSpPr>
        <p:spPr bwMode="auto">
          <a:xfrm>
            <a:off x="1684338" y="3351213"/>
            <a:ext cx="1136650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13" name="Line 20"/>
          <p:cNvSpPr>
            <a:spLocks noChangeShapeType="1"/>
          </p:cNvSpPr>
          <p:nvPr/>
        </p:nvSpPr>
        <p:spPr bwMode="auto">
          <a:xfrm>
            <a:off x="1984375" y="3852863"/>
            <a:ext cx="71437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14" name="Freeform 21"/>
          <p:cNvSpPr>
            <a:spLocks/>
          </p:cNvSpPr>
          <p:nvPr/>
        </p:nvSpPr>
        <p:spPr bwMode="auto">
          <a:xfrm>
            <a:off x="2417763" y="4278313"/>
            <a:ext cx="355600" cy="119062"/>
          </a:xfrm>
          <a:custGeom>
            <a:avLst/>
            <a:gdLst>
              <a:gd name="T0" fmla="*/ 0 w 250"/>
              <a:gd name="T1" fmla="*/ 211693147 h 84"/>
              <a:gd name="T2" fmla="*/ 244455990 w 250"/>
              <a:gd name="T3" fmla="*/ 211693147 h 84"/>
              <a:gd name="T4" fmla="*/ 630039107 w 250"/>
              <a:gd name="T5" fmla="*/ 0 h 84"/>
              <a:gd name="T6" fmla="*/ 0 60000 65536"/>
              <a:gd name="T7" fmla="*/ 0 60000 65536"/>
              <a:gd name="T8" fmla="*/ 0 60000 65536"/>
              <a:gd name="T9" fmla="*/ 0 w 250"/>
              <a:gd name="T10" fmla="*/ 0 h 84"/>
              <a:gd name="T11" fmla="*/ 250 w 250"/>
              <a:gd name="T12" fmla="*/ 84 h 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0" h="84">
                <a:moveTo>
                  <a:pt x="0" y="84"/>
                </a:moveTo>
                <a:lnTo>
                  <a:pt x="97" y="84"/>
                </a:lnTo>
                <a:lnTo>
                  <a:pt x="250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100">
              <a:latin typeface="Times New Roman" pitchFamily="18" charset="0"/>
            </a:endParaRPr>
          </a:p>
        </p:txBody>
      </p:sp>
      <p:sp>
        <p:nvSpPr>
          <p:cNvPr id="89115" name="Freeform 22"/>
          <p:cNvSpPr>
            <a:spLocks/>
          </p:cNvSpPr>
          <p:nvPr/>
        </p:nvSpPr>
        <p:spPr bwMode="auto">
          <a:xfrm>
            <a:off x="2198688" y="4846638"/>
            <a:ext cx="714375" cy="168275"/>
          </a:xfrm>
          <a:custGeom>
            <a:avLst/>
            <a:gdLst>
              <a:gd name="T0" fmla="*/ 0 w 502"/>
              <a:gd name="T1" fmla="*/ 297378460 h 118"/>
              <a:gd name="T2" fmla="*/ 539313505 w 502"/>
              <a:gd name="T3" fmla="*/ 297378460 h 118"/>
              <a:gd name="T4" fmla="*/ 1265118527 w 502"/>
              <a:gd name="T5" fmla="*/ 0 h 118"/>
              <a:gd name="T6" fmla="*/ 0 60000 65536"/>
              <a:gd name="T7" fmla="*/ 0 60000 65536"/>
              <a:gd name="T8" fmla="*/ 0 60000 65536"/>
              <a:gd name="T9" fmla="*/ 0 w 502"/>
              <a:gd name="T10" fmla="*/ 0 h 118"/>
              <a:gd name="T11" fmla="*/ 502 w 502"/>
              <a:gd name="T12" fmla="*/ 118 h 1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2" h="118">
                <a:moveTo>
                  <a:pt x="0" y="118"/>
                </a:moveTo>
                <a:lnTo>
                  <a:pt x="214" y="118"/>
                </a:lnTo>
                <a:lnTo>
                  <a:pt x="502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100">
              <a:latin typeface="Times New Roman" pitchFamily="18" charset="0"/>
            </a:endParaRPr>
          </a:p>
        </p:txBody>
      </p:sp>
      <p:sp>
        <p:nvSpPr>
          <p:cNvPr id="89116" name="Freeform 23"/>
          <p:cNvSpPr>
            <a:spLocks/>
          </p:cNvSpPr>
          <p:nvPr/>
        </p:nvSpPr>
        <p:spPr bwMode="auto">
          <a:xfrm>
            <a:off x="2195513" y="5326063"/>
            <a:ext cx="898525" cy="295275"/>
          </a:xfrm>
          <a:custGeom>
            <a:avLst/>
            <a:gdLst>
              <a:gd name="T0" fmla="*/ 0 w 631"/>
              <a:gd name="T1" fmla="*/ 521670801 h 207"/>
              <a:gd name="T2" fmla="*/ 544353466 w 631"/>
              <a:gd name="T3" fmla="*/ 521670801 h 207"/>
              <a:gd name="T4" fmla="*/ 1590216788 w 631"/>
              <a:gd name="T5" fmla="*/ 0 h 207"/>
              <a:gd name="T6" fmla="*/ 0 60000 65536"/>
              <a:gd name="T7" fmla="*/ 0 60000 65536"/>
              <a:gd name="T8" fmla="*/ 0 60000 65536"/>
              <a:gd name="T9" fmla="*/ 0 w 631"/>
              <a:gd name="T10" fmla="*/ 0 h 207"/>
              <a:gd name="T11" fmla="*/ 631 w 631"/>
              <a:gd name="T12" fmla="*/ 207 h 20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1" h="207">
                <a:moveTo>
                  <a:pt x="0" y="207"/>
                </a:moveTo>
                <a:lnTo>
                  <a:pt x="216" y="207"/>
                </a:lnTo>
                <a:lnTo>
                  <a:pt x="631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100">
              <a:latin typeface="Times New Roman" pitchFamily="18" charset="0"/>
            </a:endParaRPr>
          </a:p>
        </p:txBody>
      </p:sp>
      <p:sp>
        <p:nvSpPr>
          <p:cNvPr id="89117" name="Freeform 24"/>
          <p:cNvSpPr>
            <a:spLocks/>
          </p:cNvSpPr>
          <p:nvPr/>
        </p:nvSpPr>
        <p:spPr bwMode="auto">
          <a:xfrm>
            <a:off x="2044700" y="5735638"/>
            <a:ext cx="1690688" cy="439737"/>
          </a:xfrm>
          <a:custGeom>
            <a:avLst/>
            <a:gdLst>
              <a:gd name="T0" fmla="*/ 0 w 1188"/>
              <a:gd name="T1" fmla="*/ 778726585 h 309"/>
              <a:gd name="T2" fmla="*/ 788807987 w 1188"/>
              <a:gd name="T3" fmla="*/ 778726585 h 309"/>
              <a:gd name="T4" fmla="*/ 2147483647 w 1188"/>
              <a:gd name="T5" fmla="*/ 0 h 309"/>
              <a:gd name="T6" fmla="*/ 0 60000 65536"/>
              <a:gd name="T7" fmla="*/ 0 60000 65536"/>
              <a:gd name="T8" fmla="*/ 0 60000 65536"/>
              <a:gd name="T9" fmla="*/ 0 w 1188"/>
              <a:gd name="T10" fmla="*/ 0 h 309"/>
              <a:gd name="T11" fmla="*/ 1188 w 1188"/>
              <a:gd name="T12" fmla="*/ 309 h 3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88" h="309">
                <a:moveTo>
                  <a:pt x="0" y="309"/>
                </a:moveTo>
                <a:lnTo>
                  <a:pt x="313" y="309"/>
                </a:lnTo>
                <a:lnTo>
                  <a:pt x="1188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100">
              <a:latin typeface="Times New Roman" pitchFamily="18" charset="0"/>
            </a:endParaRPr>
          </a:p>
        </p:txBody>
      </p:sp>
      <p:sp>
        <p:nvSpPr>
          <p:cNvPr id="89118" name="Freeform 25"/>
          <p:cNvSpPr>
            <a:spLocks/>
          </p:cNvSpPr>
          <p:nvPr/>
        </p:nvSpPr>
        <p:spPr bwMode="auto">
          <a:xfrm>
            <a:off x="4727575" y="1428750"/>
            <a:ext cx="1554163" cy="593725"/>
          </a:xfrm>
          <a:custGeom>
            <a:avLst/>
            <a:gdLst>
              <a:gd name="T0" fmla="*/ 2147483647 w 1093"/>
              <a:gd name="T1" fmla="*/ 0 h 417"/>
              <a:gd name="T2" fmla="*/ 2147483647 w 1093"/>
              <a:gd name="T3" fmla="*/ 0 h 417"/>
              <a:gd name="T4" fmla="*/ 0 w 1093"/>
              <a:gd name="T5" fmla="*/ 1050906833 h 417"/>
              <a:gd name="T6" fmla="*/ 0 60000 65536"/>
              <a:gd name="T7" fmla="*/ 0 60000 65536"/>
              <a:gd name="T8" fmla="*/ 0 60000 65536"/>
              <a:gd name="T9" fmla="*/ 0 w 1093"/>
              <a:gd name="T10" fmla="*/ 0 h 417"/>
              <a:gd name="T11" fmla="*/ 1093 w 1093"/>
              <a:gd name="T12" fmla="*/ 417 h 4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93" h="417">
                <a:moveTo>
                  <a:pt x="1093" y="0"/>
                </a:moveTo>
                <a:lnTo>
                  <a:pt x="887" y="0"/>
                </a:lnTo>
                <a:lnTo>
                  <a:pt x="0" y="417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100">
              <a:latin typeface="Times New Roman" pitchFamily="18" charset="0"/>
            </a:endParaRPr>
          </a:p>
        </p:txBody>
      </p:sp>
      <p:sp>
        <p:nvSpPr>
          <p:cNvPr id="89119" name="Freeform 26"/>
          <p:cNvSpPr>
            <a:spLocks/>
          </p:cNvSpPr>
          <p:nvPr/>
        </p:nvSpPr>
        <p:spPr bwMode="auto">
          <a:xfrm>
            <a:off x="5186363" y="1938338"/>
            <a:ext cx="1069975" cy="265112"/>
          </a:xfrm>
          <a:custGeom>
            <a:avLst/>
            <a:gdLst>
              <a:gd name="T0" fmla="*/ 1895157678 w 752"/>
              <a:gd name="T1" fmla="*/ 0 h 186"/>
              <a:gd name="T2" fmla="*/ 1368445590 w 752"/>
              <a:gd name="T3" fmla="*/ 0 h 186"/>
              <a:gd name="T4" fmla="*/ 0 w 752"/>
              <a:gd name="T5" fmla="*/ 468749107 h 186"/>
              <a:gd name="T6" fmla="*/ 0 60000 65536"/>
              <a:gd name="T7" fmla="*/ 0 60000 65536"/>
              <a:gd name="T8" fmla="*/ 0 60000 65536"/>
              <a:gd name="T9" fmla="*/ 0 w 752"/>
              <a:gd name="T10" fmla="*/ 0 h 186"/>
              <a:gd name="T11" fmla="*/ 752 w 752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52" h="186">
                <a:moveTo>
                  <a:pt x="752" y="0"/>
                </a:moveTo>
                <a:lnTo>
                  <a:pt x="543" y="0"/>
                </a:lnTo>
                <a:lnTo>
                  <a:pt x="0" y="186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100">
              <a:latin typeface="Times New Roman" pitchFamily="18" charset="0"/>
            </a:endParaRPr>
          </a:p>
        </p:txBody>
      </p:sp>
      <p:sp>
        <p:nvSpPr>
          <p:cNvPr id="89120" name="Freeform 27"/>
          <p:cNvSpPr>
            <a:spLocks/>
          </p:cNvSpPr>
          <p:nvPr/>
        </p:nvSpPr>
        <p:spPr bwMode="auto">
          <a:xfrm>
            <a:off x="5681663" y="3149600"/>
            <a:ext cx="582612" cy="236538"/>
          </a:xfrm>
          <a:custGeom>
            <a:avLst/>
            <a:gdLst>
              <a:gd name="T0" fmla="*/ 1030742408 w 409"/>
              <a:gd name="T1" fmla="*/ 0 h 167"/>
              <a:gd name="T2" fmla="*/ 567033955 w 409"/>
              <a:gd name="T3" fmla="*/ 0 h 167"/>
              <a:gd name="T4" fmla="*/ 0 w 409"/>
              <a:gd name="T5" fmla="*/ 420864551 h 167"/>
              <a:gd name="T6" fmla="*/ 0 60000 65536"/>
              <a:gd name="T7" fmla="*/ 0 60000 65536"/>
              <a:gd name="T8" fmla="*/ 0 60000 65536"/>
              <a:gd name="T9" fmla="*/ 0 w 409"/>
              <a:gd name="T10" fmla="*/ 0 h 167"/>
              <a:gd name="T11" fmla="*/ 409 w 409"/>
              <a:gd name="T12" fmla="*/ 167 h 1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9" h="167">
                <a:moveTo>
                  <a:pt x="409" y="0"/>
                </a:moveTo>
                <a:lnTo>
                  <a:pt x="225" y="0"/>
                </a:lnTo>
                <a:lnTo>
                  <a:pt x="0" y="167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100">
              <a:latin typeface="Times New Roman" pitchFamily="18" charset="0"/>
            </a:endParaRPr>
          </a:p>
        </p:txBody>
      </p:sp>
      <p:sp>
        <p:nvSpPr>
          <p:cNvPr id="89121" name="Freeform 28"/>
          <p:cNvSpPr>
            <a:spLocks/>
          </p:cNvSpPr>
          <p:nvPr/>
        </p:nvSpPr>
        <p:spPr bwMode="auto">
          <a:xfrm>
            <a:off x="5710238" y="3573463"/>
            <a:ext cx="554037" cy="180975"/>
          </a:xfrm>
          <a:custGeom>
            <a:avLst/>
            <a:gdLst>
              <a:gd name="T0" fmla="*/ 980339283 w 389"/>
              <a:gd name="T1" fmla="*/ 0 h 127"/>
              <a:gd name="T2" fmla="*/ 493950268 w 389"/>
              <a:gd name="T3" fmla="*/ 0 h 127"/>
              <a:gd name="T4" fmla="*/ 0 w 389"/>
              <a:gd name="T5" fmla="*/ 320058279 h 127"/>
              <a:gd name="T6" fmla="*/ 0 60000 65536"/>
              <a:gd name="T7" fmla="*/ 0 60000 65536"/>
              <a:gd name="T8" fmla="*/ 0 60000 65536"/>
              <a:gd name="T9" fmla="*/ 0 w 389"/>
              <a:gd name="T10" fmla="*/ 0 h 127"/>
              <a:gd name="T11" fmla="*/ 389 w 389"/>
              <a:gd name="T12" fmla="*/ 127 h 1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9" h="127">
                <a:moveTo>
                  <a:pt x="389" y="0"/>
                </a:moveTo>
                <a:lnTo>
                  <a:pt x="196" y="0"/>
                </a:lnTo>
                <a:lnTo>
                  <a:pt x="0" y="127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100">
              <a:latin typeface="Times New Roman" pitchFamily="18" charset="0"/>
            </a:endParaRPr>
          </a:p>
        </p:txBody>
      </p:sp>
      <p:sp>
        <p:nvSpPr>
          <p:cNvPr id="89122" name="Freeform 29"/>
          <p:cNvSpPr>
            <a:spLocks/>
          </p:cNvSpPr>
          <p:nvPr/>
        </p:nvSpPr>
        <p:spPr bwMode="auto">
          <a:xfrm>
            <a:off x="5722938" y="4146550"/>
            <a:ext cx="479425" cy="87313"/>
          </a:xfrm>
          <a:custGeom>
            <a:avLst/>
            <a:gdLst>
              <a:gd name="T0" fmla="*/ 849294333 w 337"/>
              <a:gd name="T1" fmla="*/ 153731130 h 61"/>
              <a:gd name="T2" fmla="*/ 309980289 w 337"/>
              <a:gd name="T3" fmla="*/ 153731130 h 61"/>
              <a:gd name="T4" fmla="*/ 0 w 337"/>
              <a:gd name="T5" fmla="*/ 0 h 61"/>
              <a:gd name="T6" fmla="*/ 0 60000 65536"/>
              <a:gd name="T7" fmla="*/ 0 60000 65536"/>
              <a:gd name="T8" fmla="*/ 0 60000 65536"/>
              <a:gd name="T9" fmla="*/ 0 w 337"/>
              <a:gd name="T10" fmla="*/ 0 h 61"/>
              <a:gd name="T11" fmla="*/ 337 w 337"/>
              <a:gd name="T12" fmla="*/ 61 h 6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7" h="61">
                <a:moveTo>
                  <a:pt x="337" y="61"/>
                </a:moveTo>
                <a:lnTo>
                  <a:pt x="123" y="61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100">
              <a:latin typeface="Times New Roman" pitchFamily="18" charset="0"/>
            </a:endParaRPr>
          </a:p>
        </p:txBody>
      </p:sp>
      <p:sp>
        <p:nvSpPr>
          <p:cNvPr id="89123" name="Freeform 30"/>
          <p:cNvSpPr>
            <a:spLocks/>
          </p:cNvSpPr>
          <p:nvPr/>
        </p:nvSpPr>
        <p:spPr bwMode="auto">
          <a:xfrm>
            <a:off x="5584825" y="4906963"/>
            <a:ext cx="641350" cy="206375"/>
          </a:xfrm>
          <a:custGeom>
            <a:avLst/>
            <a:gdLst>
              <a:gd name="T0" fmla="*/ 1134070402 w 450"/>
              <a:gd name="T1" fmla="*/ 365424189 h 145"/>
              <a:gd name="T2" fmla="*/ 675401890 w 450"/>
              <a:gd name="T3" fmla="*/ 365424189 h 145"/>
              <a:gd name="T4" fmla="*/ 0 w 450"/>
              <a:gd name="T5" fmla="*/ 0 h 145"/>
              <a:gd name="T6" fmla="*/ 0 60000 65536"/>
              <a:gd name="T7" fmla="*/ 0 60000 65536"/>
              <a:gd name="T8" fmla="*/ 0 60000 65536"/>
              <a:gd name="T9" fmla="*/ 0 w 450"/>
              <a:gd name="T10" fmla="*/ 0 h 145"/>
              <a:gd name="T11" fmla="*/ 450 w 450"/>
              <a:gd name="T12" fmla="*/ 145 h 1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0" h="145">
                <a:moveTo>
                  <a:pt x="450" y="145"/>
                </a:moveTo>
                <a:lnTo>
                  <a:pt x="268" y="145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100">
              <a:latin typeface="Times New Roman" pitchFamily="18" charset="0"/>
            </a:endParaRPr>
          </a:p>
        </p:txBody>
      </p:sp>
      <p:sp>
        <p:nvSpPr>
          <p:cNvPr id="89124" name="Freeform 31"/>
          <p:cNvSpPr>
            <a:spLocks/>
          </p:cNvSpPr>
          <p:nvPr/>
        </p:nvSpPr>
        <p:spPr bwMode="auto">
          <a:xfrm>
            <a:off x="5321300" y="5356225"/>
            <a:ext cx="927100" cy="107950"/>
          </a:xfrm>
          <a:custGeom>
            <a:avLst/>
            <a:gdLst>
              <a:gd name="T0" fmla="*/ 1643141657 w 652"/>
              <a:gd name="T1" fmla="*/ 191531848 h 76"/>
              <a:gd name="T2" fmla="*/ 1184473391 w 652"/>
              <a:gd name="T3" fmla="*/ 191531848 h 76"/>
              <a:gd name="T4" fmla="*/ 0 w 652"/>
              <a:gd name="T5" fmla="*/ 0 h 76"/>
              <a:gd name="T6" fmla="*/ 0 60000 65536"/>
              <a:gd name="T7" fmla="*/ 0 60000 65536"/>
              <a:gd name="T8" fmla="*/ 0 60000 65536"/>
              <a:gd name="T9" fmla="*/ 0 w 652"/>
              <a:gd name="T10" fmla="*/ 0 h 76"/>
              <a:gd name="T11" fmla="*/ 652 w 652"/>
              <a:gd name="T12" fmla="*/ 76 h 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52" h="76">
                <a:moveTo>
                  <a:pt x="652" y="76"/>
                </a:moveTo>
                <a:lnTo>
                  <a:pt x="470" y="76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100">
              <a:latin typeface="Times New Roman" pitchFamily="18" charset="0"/>
            </a:endParaRPr>
          </a:p>
        </p:txBody>
      </p:sp>
      <p:sp>
        <p:nvSpPr>
          <p:cNvPr id="89125" name="Freeform 32"/>
          <p:cNvSpPr>
            <a:spLocks/>
          </p:cNvSpPr>
          <p:nvPr/>
        </p:nvSpPr>
        <p:spPr bwMode="auto">
          <a:xfrm>
            <a:off x="4745038" y="5753100"/>
            <a:ext cx="1509712" cy="390525"/>
          </a:xfrm>
          <a:custGeom>
            <a:avLst/>
            <a:gdLst>
              <a:gd name="T0" fmla="*/ 2147483647 w 1061"/>
              <a:gd name="T1" fmla="*/ 693041272 h 275"/>
              <a:gd name="T2" fmla="*/ 2147483647 w 1061"/>
              <a:gd name="T3" fmla="*/ 693041272 h 275"/>
              <a:gd name="T4" fmla="*/ 0 w 1061"/>
              <a:gd name="T5" fmla="*/ 0 h 275"/>
              <a:gd name="T6" fmla="*/ 0 60000 65536"/>
              <a:gd name="T7" fmla="*/ 0 60000 65536"/>
              <a:gd name="T8" fmla="*/ 0 60000 65536"/>
              <a:gd name="T9" fmla="*/ 0 w 1061"/>
              <a:gd name="T10" fmla="*/ 0 h 275"/>
              <a:gd name="T11" fmla="*/ 1061 w 1061"/>
              <a:gd name="T12" fmla="*/ 275 h 2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1" h="275">
                <a:moveTo>
                  <a:pt x="1061" y="275"/>
                </a:moveTo>
                <a:lnTo>
                  <a:pt x="875" y="275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100">
              <a:latin typeface="Times New Roman" pitchFamily="18" charset="0"/>
            </a:endParaRPr>
          </a:p>
        </p:txBody>
      </p:sp>
      <p:sp>
        <p:nvSpPr>
          <p:cNvPr id="89126" name="Freeform 33"/>
          <p:cNvSpPr>
            <a:spLocks/>
          </p:cNvSpPr>
          <p:nvPr/>
        </p:nvSpPr>
        <p:spPr bwMode="auto">
          <a:xfrm>
            <a:off x="5673725" y="4565650"/>
            <a:ext cx="534988" cy="192088"/>
          </a:xfrm>
          <a:custGeom>
            <a:avLst/>
            <a:gdLst>
              <a:gd name="T0" fmla="*/ 0 w 376"/>
              <a:gd name="T1" fmla="*/ 0 h 136"/>
              <a:gd name="T2" fmla="*/ 441028193 w 376"/>
              <a:gd name="T3" fmla="*/ 342741195 h 136"/>
              <a:gd name="T4" fmla="*/ 947578839 w 376"/>
              <a:gd name="T5" fmla="*/ 342741195 h 136"/>
              <a:gd name="T6" fmla="*/ 0 60000 65536"/>
              <a:gd name="T7" fmla="*/ 0 60000 65536"/>
              <a:gd name="T8" fmla="*/ 0 60000 65536"/>
              <a:gd name="T9" fmla="*/ 0 w 376"/>
              <a:gd name="T10" fmla="*/ 0 h 136"/>
              <a:gd name="T11" fmla="*/ 376 w 376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6" h="136">
                <a:moveTo>
                  <a:pt x="0" y="0"/>
                </a:moveTo>
                <a:lnTo>
                  <a:pt x="175" y="136"/>
                </a:lnTo>
                <a:lnTo>
                  <a:pt x="376" y="136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100">
              <a:latin typeface="Times New Roman" pitchFamily="18" charset="0"/>
            </a:endParaRPr>
          </a:p>
        </p:txBody>
      </p:sp>
      <p:sp>
        <p:nvSpPr>
          <p:cNvPr id="89127" name="Rectangle 34"/>
          <p:cNvSpPr>
            <a:spLocks noChangeArrowheads="1"/>
          </p:cNvSpPr>
          <p:nvPr/>
        </p:nvSpPr>
        <p:spPr bwMode="auto">
          <a:xfrm>
            <a:off x="1885950" y="957263"/>
            <a:ext cx="10779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Left hemisphere</a:t>
            </a:r>
            <a:endParaRPr lang="en-US" sz="1100" b="1"/>
          </a:p>
        </p:txBody>
      </p:sp>
      <p:sp>
        <p:nvSpPr>
          <p:cNvPr id="89128" name="Rectangle 35"/>
          <p:cNvSpPr>
            <a:spLocks noChangeArrowheads="1"/>
          </p:cNvSpPr>
          <p:nvPr/>
        </p:nvSpPr>
        <p:spPr bwMode="auto">
          <a:xfrm>
            <a:off x="5575300" y="957263"/>
            <a:ext cx="11795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Right hemisphere</a:t>
            </a:r>
            <a:endParaRPr lang="en-US" sz="1100" b="1"/>
          </a:p>
        </p:txBody>
      </p:sp>
      <p:sp>
        <p:nvSpPr>
          <p:cNvPr id="89129" name="Rectangle 36"/>
          <p:cNvSpPr>
            <a:spLocks noChangeArrowheads="1"/>
          </p:cNvSpPr>
          <p:nvPr/>
        </p:nvSpPr>
        <p:spPr bwMode="auto">
          <a:xfrm>
            <a:off x="3987800" y="5994400"/>
            <a:ext cx="6127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Posterior</a:t>
            </a:r>
            <a:endParaRPr lang="en-US" sz="1100" b="1"/>
          </a:p>
        </p:txBody>
      </p:sp>
      <p:sp>
        <p:nvSpPr>
          <p:cNvPr id="89130" name="Rectangle 37"/>
          <p:cNvSpPr>
            <a:spLocks noChangeArrowheads="1"/>
          </p:cNvSpPr>
          <p:nvPr/>
        </p:nvSpPr>
        <p:spPr bwMode="auto">
          <a:xfrm>
            <a:off x="3987800" y="1439863"/>
            <a:ext cx="5429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Anterior</a:t>
            </a:r>
            <a:endParaRPr lang="en-US" sz="1100" b="1"/>
          </a:p>
        </p:txBody>
      </p:sp>
      <p:sp>
        <p:nvSpPr>
          <p:cNvPr id="89131" name="Text Box 38"/>
          <p:cNvSpPr txBox="1">
            <a:spLocks noChangeArrowheads="1"/>
          </p:cNvSpPr>
          <p:nvPr/>
        </p:nvSpPr>
        <p:spPr bwMode="auto">
          <a:xfrm>
            <a:off x="6324600" y="2214563"/>
            <a:ext cx="1589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100" b="1"/>
              <a:t>(Limited language</a:t>
            </a:r>
          </a:p>
          <a:p>
            <a:r>
              <a:rPr lang="en-US" sz="1100" b="1"/>
              <a:t>comprehension, mute)</a:t>
            </a:r>
          </a:p>
        </p:txBody>
      </p:sp>
      <p:sp>
        <p:nvSpPr>
          <p:cNvPr id="89132" name="Text Box 39"/>
          <p:cNvSpPr txBox="1">
            <a:spLocks noChangeArrowheads="1"/>
          </p:cNvSpPr>
          <p:nvPr/>
        </p:nvSpPr>
        <p:spPr bwMode="auto">
          <a:xfrm>
            <a:off x="6324600" y="3500438"/>
            <a:ext cx="1417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100" b="1"/>
              <a:t>Feeling shapes with</a:t>
            </a:r>
          </a:p>
          <a:p>
            <a:r>
              <a:rPr lang="en-US" sz="1100" b="1"/>
              <a:t>left hand</a:t>
            </a:r>
          </a:p>
        </p:txBody>
      </p:sp>
      <p:sp>
        <p:nvSpPr>
          <p:cNvPr id="89133" name="Text Box 40"/>
          <p:cNvSpPr txBox="1">
            <a:spLocks noChangeArrowheads="1"/>
          </p:cNvSpPr>
          <p:nvPr/>
        </p:nvSpPr>
        <p:spPr bwMode="auto">
          <a:xfrm>
            <a:off x="6278563" y="4149725"/>
            <a:ext cx="18018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100" b="1"/>
              <a:t>Hearing nonvocal sounds</a:t>
            </a:r>
          </a:p>
          <a:p>
            <a:r>
              <a:rPr lang="en-US" sz="1100" b="1"/>
              <a:t>(left ear advantage)</a:t>
            </a:r>
          </a:p>
        </p:txBody>
      </p:sp>
      <p:sp>
        <p:nvSpPr>
          <p:cNvPr id="89134" name="Text Box 41"/>
          <p:cNvSpPr txBox="1">
            <a:spLocks noChangeArrowheads="1"/>
          </p:cNvSpPr>
          <p:nvPr/>
        </p:nvSpPr>
        <p:spPr bwMode="auto">
          <a:xfrm>
            <a:off x="6323013" y="5378450"/>
            <a:ext cx="16351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100" b="1"/>
              <a:t>Superior recognition of</a:t>
            </a:r>
          </a:p>
          <a:p>
            <a:r>
              <a:rPr lang="en-US" sz="1100" b="1"/>
              <a:t>faces and spatial</a:t>
            </a:r>
          </a:p>
          <a:p>
            <a:r>
              <a:rPr lang="en-US" sz="1100" b="1"/>
              <a:t>relationships</a:t>
            </a:r>
          </a:p>
        </p:txBody>
      </p:sp>
      <p:sp>
        <p:nvSpPr>
          <p:cNvPr id="89135" name="Text Box 42"/>
          <p:cNvSpPr txBox="1">
            <a:spLocks noChangeArrowheads="1"/>
          </p:cNvSpPr>
          <p:nvPr/>
        </p:nvSpPr>
        <p:spPr bwMode="auto">
          <a:xfrm>
            <a:off x="885825" y="3262313"/>
            <a:ext cx="9985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100" b="1"/>
              <a:t>Right hand</a:t>
            </a:r>
          </a:p>
          <a:p>
            <a:r>
              <a:rPr lang="en-US" sz="1100" b="1"/>
              <a:t>motor control</a:t>
            </a:r>
          </a:p>
        </p:txBody>
      </p:sp>
      <p:sp>
        <p:nvSpPr>
          <p:cNvPr id="89136" name="Text Box 43"/>
          <p:cNvSpPr txBox="1">
            <a:spLocks noChangeArrowheads="1"/>
          </p:cNvSpPr>
          <p:nvPr/>
        </p:nvSpPr>
        <p:spPr bwMode="auto">
          <a:xfrm>
            <a:off x="885825" y="3751263"/>
            <a:ext cx="1101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100" b="1"/>
              <a:t>Feeling shapes</a:t>
            </a:r>
          </a:p>
          <a:p>
            <a:r>
              <a:rPr lang="en-US" sz="1100" b="1"/>
              <a:t>with right hand</a:t>
            </a:r>
          </a:p>
        </p:txBody>
      </p:sp>
      <p:sp>
        <p:nvSpPr>
          <p:cNvPr id="89137" name="Text Box 44"/>
          <p:cNvSpPr txBox="1">
            <a:spLocks noChangeArrowheads="1"/>
          </p:cNvSpPr>
          <p:nvPr/>
        </p:nvSpPr>
        <p:spPr bwMode="auto">
          <a:xfrm>
            <a:off x="885825" y="4302125"/>
            <a:ext cx="1544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100" b="1"/>
              <a:t>Hearing vocal sounds</a:t>
            </a:r>
          </a:p>
          <a:p>
            <a:r>
              <a:rPr lang="en-US" sz="1100" b="1"/>
              <a:t>(right ear advantage)</a:t>
            </a:r>
          </a:p>
        </p:txBody>
      </p:sp>
      <p:sp>
        <p:nvSpPr>
          <p:cNvPr id="89138" name="Text Box 45"/>
          <p:cNvSpPr txBox="1">
            <a:spLocks noChangeArrowheads="1"/>
          </p:cNvSpPr>
          <p:nvPr/>
        </p:nvSpPr>
        <p:spPr bwMode="auto">
          <a:xfrm>
            <a:off x="885825" y="4911725"/>
            <a:ext cx="1323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100" b="1"/>
              <a:t>Rational, symbolic</a:t>
            </a:r>
          </a:p>
          <a:p>
            <a:r>
              <a:rPr lang="en-US" sz="1100" b="1"/>
              <a:t>thought</a:t>
            </a:r>
          </a:p>
        </p:txBody>
      </p:sp>
      <p:sp>
        <p:nvSpPr>
          <p:cNvPr id="89139" name="Text Box 46"/>
          <p:cNvSpPr txBox="1">
            <a:spLocks noChangeArrowheads="1"/>
          </p:cNvSpPr>
          <p:nvPr/>
        </p:nvSpPr>
        <p:spPr bwMode="auto">
          <a:xfrm>
            <a:off x="885825" y="5503863"/>
            <a:ext cx="1319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100" b="1"/>
              <a:t>Superior language</a:t>
            </a:r>
          </a:p>
          <a:p>
            <a:r>
              <a:rPr lang="en-US" sz="1100" b="1"/>
              <a:t>comprehension</a:t>
            </a:r>
          </a:p>
        </p:txBody>
      </p:sp>
      <p:sp>
        <p:nvSpPr>
          <p:cNvPr id="89141" name="Text Box 9"/>
          <p:cNvSpPr txBox="1">
            <a:spLocks noChangeArrowheads="1"/>
          </p:cNvSpPr>
          <p:nvPr/>
        </p:nvSpPr>
        <p:spPr bwMode="auto">
          <a:xfrm>
            <a:off x="3451225" y="6430963"/>
            <a:ext cx="2239963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14.26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29600" y="6477000"/>
            <a:ext cx="8382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14-</a:t>
            </a:r>
            <a:fld id="{253868E0-220B-4A37-81EF-CC4F0AA92C20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901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Cerebral Lateralization</a:t>
            </a:r>
          </a:p>
        </p:txBody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7688" y="1066800"/>
            <a:ext cx="8418512" cy="5791200"/>
          </a:xfrm>
        </p:spPr>
        <p:txBody>
          <a:bodyPr/>
          <a:lstStyle/>
          <a:p>
            <a:pPr eaLnBrk="1" hangingPunct="1"/>
            <a:r>
              <a:rPr lang="en-US" sz="1800" smtClean="0"/>
              <a:t>cerebral lateralization </a:t>
            </a:r>
            <a:r>
              <a:rPr lang="en-US" sz="1800" b="0" smtClean="0"/>
              <a:t>– the difference in the structure and function of        the cerebral hemispheres</a:t>
            </a:r>
          </a:p>
          <a:p>
            <a:pPr eaLnBrk="1" hangingPunct="1"/>
            <a:r>
              <a:rPr lang="en-US" sz="1800" smtClean="0"/>
              <a:t>left hemisphere </a:t>
            </a:r>
            <a:r>
              <a:rPr lang="en-US" sz="1800" b="0" smtClean="0"/>
              <a:t>- </a:t>
            </a:r>
            <a:r>
              <a:rPr lang="en-US" sz="1800" b="0" i="1" smtClean="0"/>
              <a:t>categorical hemisphere</a:t>
            </a:r>
          </a:p>
          <a:p>
            <a:pPr lvl="1" eaLnBrk="1" hangingPunct="1"/>
            <a:r>
              <a:rPr lang="en-US" sz="1600" b="0" smtClean="0"/>
              <a:t>specialized for spoken and written language</a:t>
            </a:r>
          </a:p>
          <a:p>
            <a:pPr lvl="1" eaLnBrk="1" hangingPunct="1"/>
            <a:r>
              <a:rPr lang="en-US" sz="1600" b="0" smtClean="0"/>
              <a:t>sequential and analytical reasoning (math and science)</a:t>
            </a:r>
          </a:p>
          <a:p>
            <a:pPr lvl="1" eaLnBrk="1" hangingPunct="1"/>
            <a:r>
              <a:rPr lang="en-US" sz="1600" b="0" smtClean="0"/>
              <a:t>breaks information into fragments and analyzes it in a linear way</a:t>
            </a:r>
          </a:p>
          <a:p>
            <a:pPr eaLnBrk="1" hangingPunct="1"/>
            <a:r>
              <a:rPr lang="en-US" sz="1800" smtClean="0"/>
              <a:t>right hemisphere </a:t>
            </a:r>
            <a:r>
              <a:rPr lang="en-US" sz="1800" b="0" smtClean="0"/>
              <a:t>- </a:t>
            </a:r>
            <a:r>
              <a:rPr lang="en-US" sz="1800" b="0" i="1" smtClean="0"/>
              <a:t>representational hemisphere</a:t>
            </a:r>
          </a:p>
          <a:p>
            <a:pPr lvl="1" eaLnBrk="1" hangingPunct="1"/>
            <a:r>
              <a:rPr lang="en-US" sz="1600" b="0" smtClean="0"/>
              <a:t>perceives information in a more integrated holistic way </a:t>
            </a:r>
          </a:p>
          <a:p>
            <a:pPr lvl="1" eaLnBrk="1" hangingPunct="1"/>
            <a:r>
              <a:rPr lang="en-US" sz="1600" b="0" smtClean="0"/>
              <a:t>seat of imagination and insight</a:t>
            </a:r>
          </a:p>
          <a:p>
            <a:pPr lvl="1" eaLnBrk="1" hangingPunct="1"/>
            <a:r>
              <a:rPr lang="en-US" sz="1600" b="0" smtClean="0"/>
              <a:t>musical and artistic skill</a:t>
            </a:r>
          </a:p>
          <a:p>
            <a:pPr lvl="1" eaLnBrk="1" hangingPunct="1"/>
            <a:r>
              <a:rPr lang="en-US" sz="1600" b="0" smtClean="0"/>
              <a:t>perception of patterns and spatial relationships</a:t>
            </a:r>
          </a:p>
          <a:p>
            <a:pPr lvl="1" eaLnBrk="1" hangingPunct="1"/>
            <a:r>
              <a:rPr lang="en-US" sz="1600" b="0" smtClean="0"/>
              <a:t>comparison of sights, sounds, smells, and taste</a:t>
            </a:r>
          </a:p>
          <a:p>
            <a:pPr eaLnBrk="1" hangingPunct="1"/>
            <a:r>
              <a:rPr lang="en-US" sz="1800" b="0" smtClean="0"/>
              <a:t>highly correlated with</a:t>
            </a:r>
            <a:r>
              <a:rPr lang="en-US" sz="1800" smtClean="0"/>
              <a:t> handedness </a:t>
            </a:r>
          </a:p>
          <a:p>
            <a:pPr lvl="1" eaLnBrk="1" hangingPunct="1"/>
            <a:r>
              <a:rPr lang="en-US" sz="1600" b="0" smtClean="0"/>
              <a:t>left hemisphere is the categorical one in 96% of right-handed people</a:t>
            </a:r>
          </a:p>
          <a:p>
            <a:pPr lvl="2" eaLnBrk="1" hangingPunct="1"/>
            <a:r>
              <a:rPr lang="en-US" sz="1400" b="0" smtClean="0"/>
              <a:t>right hemisphere in 4%</a:t>
            </a:r>
          </a:p>
          <a:p>
            <a:pPr lvl="1" eaLnBrk="1" hangingPunct="1"/>
            <a:r>
              <a:rPr lang="en-US" sz="1600" b="0" smtClean="0"/>
              <a:t>left handed people – right hemisphere is categorical in 15% and left in 70%</a:t>
            </a:r>
          </a:p>
          <a:p>
            <a:pPr eaLnBrk="1" hangingPunct="1"/>
            <a:r>
              <a:rPr lang="en-US" sz="1800" b="0" smtClean="0"/>
              <a:t>lateralization develops with age</a:t>
            </a:r>
          </a:p>
          <a:p>
            <a:pPr lvl="1" eaLnBrk="1" hangingPunct="1"/>
            <a:r>
              <a:rPr lang="en-US" sz="1600" b="0" smtClean="0"/>
              <a:t>males exhibit more lateralization than females and suffer more functional loss  when one hemisphere is damaged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29600" y="6477000"/>
            <a:ext cx="8382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14-</a:t>
            </a:r>
            <a:fld id="{BACA7799-9428-4EFB-AB78-382CD27699F4}" type="slidenum">
              <a:rPr lang="en-US" smtClean="0"/>
              <a:pPr/>
              <a:t>68</a:t>
            </a:fld>
            <a:endParaRPr lang="en-US" smtClean="0"/>
          </a:p>
        </p:txBody>
      </p:sp>
      <p:sp>
        <p:nvSpPr>
          <p:cNvPr id="911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Cranial Nerves</a:t>
            </a:r>
          </a:p>
        </p:txBody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39875"/>
            <a:ext cx="8470900" cy="4876800"/>
          </a:xfrm>
        </p:spPr>
        <p:txBody>
          <a:bodyPr/>
          <a:lstStyle/>
          <a:p>
            <a:pPr eaLnBrk="1" hangingPunct="1"/>
            <a:r>
              <a:rPr lang="en-US" b="0" smtClean="0"/>
              <a:t>the brain must communicate with the rest of the body</a:t>
            </a:r>
          </a:p>
          <a:p>
            <a:pPr eaLnBrk="1" hangingPunct="1"/>
            <a:endParaRPr lang="en-US" sz="1000" b="0" smtClean="0"/>
          </a:p>
          <a:p>
            <a:pPr lvl="1" eaLnBrk="1" hangingPunct="1"/>
            <a:r>
              <a:rPr lang="en-US" sz="2400" b="0" smtClean="0"/>
              <a:t>most of the input and output travels by way of the spinal cord</a:t>
            </a:r>
          </a:p>
          <a:p>
            <a:pPr lvl="1" eaLnBrk="1" hangingPunct="1"/>
            <a:endParaRPr lang="en-US" sz="1000" b="0" smtClean="0"/>
          </a:p>
          <a:p>
            <a:pPr lvl="1" eaLnBrk="1" hangingPunct="1"/>
            <a:r>
              <a:rPr lang="en-US" sz="2400" smtClean="0"/>
              <a:t>12 pairs of cranial nerves </a:t>
            </a:r>
            <a:r>
              <a:rPr lang="en-US" sz="2400" b="0" smtClean="0"/>
              <a:t>arise from the base of the brain</a:t>
            </a:r>
          </a:p>
          <a:p>
            <a:pPr lvl="1" eaLnBrk="1" hangingPunct="1"/>
            <a:endParaRPr lang="en-US" sz="1000" b="0" smtClean="0"/>
          </a:p>
          <a:p>
            <a:pPr lvl="1" eaLnBrk="1" hangingPunct="1"/>
            <a:r>
              <a:rPr lang="en-US" sz="2400" b="0" smtClean="0"/>
              <a:t>exit the cranium through </a:t>
            </a:r>
            <a:r>
              <a:rPr lang="en-US" sz="2400" smtClean="0"/>
              <a:t>foramina</a:t>
            </a:r>
          </a:p>
          <a:p>
            <a:pPr lvl="1" eaLnBrk="1" hangingPunct="1"/>
            <a:endParaRPr lang="en-US" sz="1000" b="0" smtClean="0"/>
          </a:p>
          <a:p>
            <a:pPr lvl="1" eaLnBrk="1" hangingPunct="1"/>
            <a:r>
              <a:rPr lang="en-US" sz="2400" b="0" smtClean="0"/>
              <a:t>lead to muscles and sense organs located mainly in the </a:t>
            </a:r>
            <a:r>
              <a:rPr lang="en-US" sz="2400" smtClean="0"/>
              <a:t>head and neck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29600" y="6477000"/>
            <a:ext cx="8382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14-</a:t>
            </a:r>
            <a:fld id="{C6D085DC-981A-43C9-9649-CE4B299D4457}" type="slidenum">
              <a:rPr lang="en-US" smtClean="0"/>
              <a:pPr/>
              <a:t>69</a:t>
            </a:fld>
            <a:endParaRPr lang="en-US" smtClean="0"/>
          </a:p>
        </p:txBody>
      </p:sp>
      <p:sp>
        <p:nvSpPr>
          <p:cNvPr id="9216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Cranial Nerve Pathways</a:t>
            </a:r>
          </a:p>
        </p:txBody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41388"/>
            <a:ext cx="8759825" cy="571817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0" dirty="0" smtClean="0"/>
              <a:t>most </a:t>
            </a:r>
            <a:r>
              <a:rPr lang="en-US" sz="2800" dirty="0" smtClean="0"/>
              <a:t>motor fibers </a:t>
            </a:r>
            <a:r>
              <a:rPr lang="en-US" sz="2800" b="0" dirty="0" smtClean="0"/>
              <a:t>of the cranial nerves begin in nuclei of brainstem and lead to glands and muscles</a:t>
            </a:r>
          </a:p>
          <a:p>
            <a:pPr eaLnBrk="1" hangingPunct="1">
              <a:defRPr/>
            </a:pPr>
            <a:endParaRPr lang="en-US" sz="1050" b="0" dirty="0" smtClean="0"/>
          </a:p>
          <a:p>
            <a:pPr eaLnBrk="1" hangingPunct="1">
              <a:defRPr/>
            </a:pPr>
            <a:r>
              <a:rPr lang="en-US" sz="2800" dirty="0" smtClean="0"/>
              <a:t>sensory fibers </a:t>
            </a:r>
            <a:r>
              <a:rPr lang="en-US" sz="2800" b="0" dirty="0" smtClean="0"/>
              <a:t>begin in receptors located mainly in head and neck and lead mainly to the brainstem</a:t>
            </a:r>
          </a:p>
          <a:p>
            <a:pPr lvl="1" eaLnBrk="1" hangingPunct="1">
              <a:defRPr/>
            </a:pPr>
            <a:r>
              <a:rPr lang="en-US" sz="2400" b="0" dirty="0" smtClean="0"/>
              <a:t>sensory fibers for </a:t>
            </a:r>
            <a:r>
              <a:rPr lang="en-US" sz="2400" b="0" dirty="0" err="1" smtClean="0"/>
              <a:t>proprioception</a:t>
            </a:r>
            <a:r>
              <a:rPr lang="en-US" sz="2400" b="0" dirty="0" smtClean="0"/>
              <a:t> may travel to brain in a different nerve from motor nerve</a:t>
            </a:r>
          </a:p>
          <a:p>
            <a:pPr lvl="1" eaLnBrk="1" hangingPunct="1">
              <a:defRPr/>
            </a:pPr>
            <a:endParaRPr lang="en-US" sz="1050" b="0" dirty="0" smtClean="0"/>
          </a:p>
          <a:p>
            <a:pPr eaLnBrk="1" hangingPunct="1">
              <a:defRPr/>
            </a:pPr>
            <a:r>
              <a:rPr lang="en-US" sz="2800" b="0" dirty="0" smtClean="0"/>
              <a:t>most cranial nerves carry fibers between brainstem and </a:t>
            </a:r>
            <a:r>
              <a:rPr lang="en-US" sz="2800" b="0" dirty="0" err="1" smtClean="0"/>
              <a:t>ipsilateral</a:t>
            </a:r>
            <a:r>
              <a:rPr lang="en-US" sz="2800" b="0" dirty="0" smtClean="0"/>
              <a:t> receptors and effectors</a:t>
            </a:r>
          </a:p>
          <a:p>
            <a:pPr lvl="1" eaLnBrk="1" hangingPunct="1">
              <a:defRPr/>
            </a:pPr>
            <a:r>
              <a:rPr lang="en-US" sz="2400" b="0" dirty="0" smtClean="0"/>
              <a:t>lesion in left brainstem causes sensory or motor deficit on same side</a:t>
            </a:r>
          </a:p>
          <a:p>
            <a:pPr lvl="2" eaLnBrk="1" hangingPunct="1">
              <a:defRPr/>
            </a:pPr>
            <a:r>
              <a:rPr lang="en-US" sz="2000" b="0" dirty="0" smtClean="0"/>
              <a:t>exceptions are: optic nerve where half the fibers decussate, and </a:t>
            </a:r>
            <a:r>
              <a:rPr lang="en-US" sz="2000" b="0" dirty="0" err="1" smtClean="0"/>
              <a:t>trochlear</a:t>
            </a:r>
            <a:r>
              <a:rPr lang="en-US" sz="2000" b="0" dirty="0" smtClean="0"/>
              <a:t> nerve where all efferent fibers lead to a muscle of the </a:t>
            </a:r>
            <a:r>
              <a:rPr lang="en-US" sz="2000" b="0" dirty="0" err="1" smtClean="0"/>
              <a:t>contralateral</a:t>
            </a:r>
            <a:r>
              <a:rPr lang="en-US" sz="2000" b="0" dirty="0" smtClean="0"/>
              <a:t> eye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29600" y="6477000"/>
            <a:ext cx="8382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14-</a:t>
            </a:r>
            <a:fld id="{A27FA747-29A1-4E3E-8C9C-277190DD1220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Gray and White Matter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0" y="1096963"/>
            <a:ext cx="8583613" cy="5529262"/>
          </a:xfrm>
        </p:spPr>
        <p:txBody>
          <a:bodyPr/>
          <a:lstStyle/>
          <a:p>
            <a:pPr eaLnBrk="1" hangingPunct="1"/>
            <a:r>
              <a:rPr lang="en-US" sz="2800" smtClean="0"/>
              <a:t>gray matter </a:t>
            </a:r>
            <a:r>
              <a:rPr lang="en-US" sz="2800" b="0" smtClean="0"/>
              <a:t>– the seat of neuron cell bodies, dendrites, and synapses</a:t>
            </a:r>
          </a:p>
          <a:p>
            <a:pPr lvl="1" eaLnBrk="1" hangingPunct="1"/>
            <a:r>
              <a:rPr lang="en-US" sz="2400" b="0" smtClean="0"/>
              <a:t>dull white color when fresh, due to little myelin</a:t>
            </a:r>
          </a:p>
          <a:p>
            <a:pPr lvl="1" eaLnBrk="1" hangingPunct="1"/>
            <a:r>
              <a:rPr lang="en-US" sz="2400" b="0" smtClean="0"/>
              <a:t>forms surface layer, </a:t>
            </a:r>
            <a:r>
              <a:rPr lang="en-US" sz="2400" smtClean="0"/>
              <a:t>cortex,</a:t>
            </a:r>
            <a:r>
              <a:rPr lang="en-US" sz="2400" b="0" smtClean="0"/>
              <a:t> over cerebrum and cerebellum</a:t>
            </a:r>
          </a:p>
          <a:p>
            <a:pPr lvl="1" eaLnBrk="1" hangingPunct="1"/>
            <a:r>
              <a:rPr lang="en-US" sz="2400" b="0" smtClean="0"/>
              <a:t>forms </a:t>
            </a:r>
            <a:r>
              <a:rPr lang="en-US" sz="2400" smtClean="0"/>
              <a:t>nuclei</a:t>
            </a:r>
            <a:r>
              <a:rPr lang="en-US" sz="2400" b="0" smtClean="0"/>
              <a:t> deep within brain</a:t>
            </a:r>
          </a:p>
          <a:p>
            <a:pPr lvl="1" eaLnBrk="1" hangingPunct="1"/>
            <a:endParaRPr lang="en-US" sz="1200" b="0" smtClean="0"/>
          </a:p>
          <a:p>
            <a:pPr eaLnBrk="1" hangingPunct="1"/>
            <a:r>
              <a:rPr lang="en-US" sz="2800" smtClean="0"/>
              <a:t>white matter </a:t>
            </a:r>
            <a:r>
              <a:rPr lang="en-US" sz="2800" b="0" smtClean="0"/>
              <a:t>- bundles of axons</a:t>
            </a:r>
          </a:p>
          <a:p>
            <a:pPr lvl="1" eaLnBrk="1" hangingPunct="1"/>
            <a:r>
              <a:rPr lang="en-US" sz="2400" b="0" smtClean="0"/>
              <a:t>lies </a:t>
            </a:r>
            <a:r>
              <a:rPr lang="en-US" sz="2400" smtClean="0"/>
              <a:t>deep to cortical gray matter</a:t>
            </a:r>
            <a:r>
              <a:rPr lang="en-US" sz="2400" b="0" smtClean="0"/>
              <a:t>, opposite relationship in the spinal cord</a:t>
            </a:r>
          </a:p>
          <a:p>
            <a:pPr lvl="1" eaLnBrk="1" hangingPunct="1"/>
            <a:r>
              <a:rPr lang="en-US" sz="2400" b="0" smtClean="0"/>
              <a:t>pearly white color from</a:t>
            </a:r>
            <a:r>
              <a:rPr lang="en-US" sz="2400" smtClean="0"/>
              <a:t> myelin </a:t>
            </a:r>
            <a:r>
              <a:rPr lang="en-US" sz="2400" b="0" smtClean="0"/>
              <a:t>around nerve fibers</a:t>
            </a:r>
          </a:p>
          <a:p>
            <a:pPr lvl="1" eaLnBrk="1" hangingPunct="1"/>
            <a:r>
              <a:rPr lang="en-US" sz="2400" b="0" smtClean="0"/>
              <a:t>composed of </a:t>
            </a:r>
            <a:r>
              <a:rPr lang="en-US" sz="2400" smtClean="0"/>
              <a:t>tracts</a:t>
            </a:r>
            <a:r>
              <a:rPr lang="en-US" sz="2400" b="0" smtClean="0"/>
              <a:t>, bundles of axons, that connect one part of the brain to another, and to the spinal cord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29600" y="6477000"/>
            <a:ext cx="8382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14-</a:t>
            </a:r>
            <a:fld id="{1079CFF7-0316-4508-B89A-7809F36BDDE5}" type="slidenum">
              <a:rPr lang="en-US" smtClean="0"/>
              <a:pPr/>
              <a:t>70</a:t>
            </a:fld>
            <a:endParaRPr lang="en-US" smtClean="0"/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9075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Cranial Nerve Classification</a:t>
            </a:r>
          </a:p>
        </p:txBody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93850"/>
            <a:ext cx="8539163" cy="4876800"/>
          </a:xfrm>
        </p:spPr>
        <p:txBody>
          <a:bodyPr/>
          <a:lstStyle/>
          <a:p>
            <a:pPr eaLnBrk="1" hangingPunct="1"/>
            <a:r>
              <a:rPr lang="en-US" sz="2800" b="0" smtClean="0"/>
              <a:t>some cranial nerves are classified as </a:t>
            </a:r>
            <a:r>
              <a:rPr lang="en-US" sz="2800" smtClean="0"/>
              <a:t>motor</a:t>
            </a:r>
            <a:r>
              <a:rPr lang="en-US" sz="2800" b="0" smtClean="0"/>
              <a:t>, some </a:t>
            </a:r>
            <a:r>
              <a:rPr lang="en-US" sz="2800" smtClean="0"/>
              <a:t>sensory</a:t>
            </a:r>
            <a:r>
              <a:rPr lang="en-US" sz="2800" b="0" smtClean="0"/>
              <a:t>, others </a:t>
            </a:r>
            <a:r>
              <a:rPr lang="en-US" sz="2800" smtClean="0"/>
              <a:t>mixed</a:t>
            </a:r>
          </a:p>
          <a:p>
            <a:pPr eaLnBrk="1" hangingPunct="1"/>
            <a:endParaRPr lang="en-US" sz="1200" smtClean="0"/>
          </a:p>
          <a:p>
            <a:pPr lvl="1" eaLnBrk="1" hangingPunct="1"/>
            <a:r>
              <a:rPr lang="en-US" sz="2400" b="0" smtClean="0"/>
              <a:t>sensory  (</a:t>
            </a:r>
            <a:r>
              <a:rPr lang="en-US" sz="2400" smtClean="0"/>
              <a:t>I</a:t>
            </a:r>
            <a:r>
              <a:rPr lang="en-US" sz="2400" b="0" smtClean="0"/>
              <a:t>, </a:t>
            </a:r>
            <a:r>
              <a:rPr lang="en-US" sz="2400" smtClean="0"/>
              <a:t>II</a:t>
            </a:r>
            <a:r>
              <a:rPr lang="en-US" sz="2400" b="0" smtClean="0"/>
              <a:t>, and </a:t>
            </a:r>
            <a:r>
              <a:rPr lang="en-US" sz="2400" smtClean="0"/>
              <a:t>VIII</a:t>
            </a:r>
            <a:r>
              <a:rPr lang="en-US" sz="2400" b="0" smtClean="0"/>
              <a:t>)</a:t>
            </a:r>
          </a:p>
          <a:p>
            <a:pPr lvl="1" eaLnBrk="1" hangingPunct="1"/>
            <a:endParaRPr lang="en-US" sz="1000" b="0" smtClean="0"/>
          </a:p>
          <a:p>
            <a:pPr lvl="1" eaLnBrk="1" hangingPunct="1"/>
            <a:r>
              <a:rPr lang="en-US" sz="2400" b="0" smtClean="0"/>
              <a:t>motor     (</a:t>
            </a:r>
            <a:r>
              <a:rPr lang="en-US" sz="2400" smtClean="0"/>
              <a:t>III</a:t>
            </a:r>
            <a:r>
              <a:rPr lang="en-US" sz="2400" b="0" smtClean="0"/>
              <a:t>, </a:t>
            </a:r>
            <a:r>
              <a:rPr lang="en-US" sz="2400" smtClean="0"/>
              <a:t>IV</a:t>
            </a:r>
            <a:r>
              <a:rPr lang="en-US" sz="2400" b="0" smtClean="0"/>
              <a:t>, </a:t>
            </a:r>
            <a:r>
              <a:rPr lang="en-US" sz="2400" smtClean="0"/>
              <a:t>VI</a:t>
            </a:r>
            <a:r>
              <a:rPr lang="en-US" sz="2400" b="0" smtClean="0"/>
              <a:t>, </a:t>
            </a:r>
            <a:r>
              <a:rPr lang="en-US" sz="2400" smtClean="0"/>
              <a:t>XI</a:t>
            </a:r>
            <a:r>
              <a:rPr lang="en-US" sz="2400" b="0" smtClean="0"/>
              <a:t>, and </a:t>
            </a:r>
            <a:r>
              <a:rPr lang="en-US" sz="2400" smtClean="0"/>
              <a:t>XII</a:t>
            </a:r>
            <a:r>
              <a:rPr lang="en-US" sz="2400" b="0" smtClean="0"/>
              <a:t>) </a:t>
            </a:r>
          </a:p>
          <a:p>
            <a:pPr lvl="2" eaLnBrk="1" hangingPunct="1"/>
            <a:r>
              <a:rPr lang="en-US" sz="2000" b="0" smtClean="0"/>
              <a:t>stimulate muscle but also contain fibers of proprioception</a:t>
            </a:r>
          </a:p>
          <a:p>
            <a:pPr lvl="1" eaLnBrk="1" hangingPunct="1"/>
            <a:endParaRPr lang="en-US" sz="1000" b="0" smtClean="0"/>
          </a:p>
          <a:p>
            <a:pPr lvl="1" eaLnBrk="1" hangingPunct="1"/>
            <a:r>
              <a:rPr lang="en-US" sz="2400" b="0" smtClean="0"/>
              <a:t>mixed     (</a:t>
            </a:r>
            <a:r>
              <a:rPr lang="en-US" sz="2400" smtClean="0"/>
              <a:t>V</a:t>
            </a:r>
            <a:r>
              <a:rPr lang="en-US" sz="2400" b="0" smtClean="0"/>
              <a:t>, </a:t>
            </a:r>
            <a:r>
              <a:rPr lang="en-US" sz="2400" smtClean="0"/>
              <a:t>VII</a:t>
            </a:r>
            <a:r>
              <a:rPr lang="en-US" sz="2400" b="0" smtClean="0"/>
              <a:t>, </a:t>
            </a:r>
            <a:r>
              <a:rPr lang="en-US" sz="2400" smtClean="0"/>
              <a:t>IX</a:t>
            </a:r>
            <a:r>
              <a:rPr lang="en-US" sz="2400" b="0" smtClean="0"/>
              <a:t>, </a:t>
            </a:r>
            <a:r>
              <a:rPr lang="en-US" sz="2400" smtClean="0"/>
              <a:t>X</a:t>
            </a:r>
            <a:r>
              <a:rPr lang="en-US" sz="2400" b="0" smtClean="0"/>
              <a:t>)</a:t>
            </a:r>
          </a:p>
          <a:p>
            <a:pPr lvl="2" eaLnBrk="1" hangingPunct="1"/>
            <a:r>
              <a:rPr lang="en-US" sz="2000" b="0" smtClean="0"/>
              <a:t>sensory functions may be quite unrelated to their motor function</a:t>
            </a:r>
          </a:p>
          <a:p>
            <a:pPr lvl="3" eaLnBrk="1" hangingPunct="1"/>
            <a:r>
              <a:rPr lang="en-US" sz="1600" b="0" smtClean="0"/>
              <a:t>facial nerve (VII) has sensory role in taste and motor role in facial expression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29600" y="6477000"/>
            <a:ext cx="8382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14-</a:t>
            </a:r>
            <a:fld id="{B7506AAE-C7B9-4B4A-8F0D-A6E7FAE7921F}" type="slidenum">
              <a:rPr lang="en-US" smtClean="0"/>
              <a:pPr/>
              <a:t>71</a:t>
            </a:fld>
            <a:endParaRPr lang="en-US" smtClean="0"/>
          </a:p>
        </p:txBody>
      </p:sp>
      <p:sp>
        <p:nvSpPr>
          <p:cNvPr id="94212" name="Rectangle 2"/>
          <p:cNvSpPr>
            <a:spLocks noGrp="1" noChangeArrowheads="1"/>
          </p:cNvSpPr>
          <p:nvPr>
            <p:ph type="title"/>
          </p:nvPr>
        </p:nvSpPr>
        <p:spPr>
          <a:xfrm>
            <a:off x="-12700" y="20638"/>
            <a:ext cx="9144000" cy="762000"/>
          </a:xfrm>
        </p:spPr>
        <p:txBody>
          <a:bodyPr>
            <a:spAutoFit/>
          </a:bodyPr>
          <a:lstStyle/>
          <a:p>
            <a:pPr eaLnBrk="1" hangingPunct="1"/>
            <a:r>
              <a:rPr lang="en-US" smtClean="0"/>
              <a:t>Cranial Nerves</a:t>
            </a:r>
          </a:p>
        </p:txBody>
      </p:sp>
      <p:sp>
        <p:nvSpPr>
          <p:cNvPr id="94217" name="Rectangle 4"/>
          <p:cNvSpPr>
            <a:spLocks noChangeArrowheads="1"/>
          </p:cNvSpPr>
          <p:nvPr/>
        </p:nvSpPr>
        <p:spPr bwMode="auto">
          <a:xfrm>
            <a:off x="6845300" y="1843088"/>
            <a:ext cx="3143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FFFFFF"/>
                </a:solidFill>
              </a:rPr>
              <a:t>leaves</a:t>
            </a:r>
            <a:endParaRPr lang="en-US" sz="800" b="1"/>
          </a:p>
        </p:txBody>
      </p:sp>
      <p:pic>
        <p:nvPicPr>
          <p:cNvPr id="94218" name="Picture 5" descr="sal25693_14_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8413" y="831850"/>
            <a:ext cx="6581775" cy="573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9" name="Rectangle 6"/>
          <p:cNvSpPr>
            <a:spLocks noChangeArrowheads="1"/>
          </p:cNvSpPr>
          <p:nvPr/>
        </p:nvSpPr>
        <p:spPr bwMode="auto">
          <a:xfrm>
            <a:off x="3721100" y="1968500"/>
            <a:ext cx="73818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Cranial nerves:</a:t>
            </a:r>
            <a:endParaRPr lang="en-US" sz="800" b="1"/>
          </a:p>
        </p:txBody>
      </p:sp>
      <p:sp>
        <p:nvSpPr>
          <p:cNvPr id="94220" name="Rectangle 7"/>
          <p:cNvSpPr>
            <a:spLocks noChangeArrowheads="1"/>
          </p:cNvSpPr>
          <p:nvPr/>
        </p:nvSpPr>
        <p:spPr bwMode="auto">
          <a:xfrm>
            <a:off x="3754438" y="2755900"/>
            <a:ext cx="7143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Optic nerve (II)</a:t>
            </a:r>
            <a:endParaRPr lang="en-US" sz="800" b="1"/>
          </a:p>
        </p:txBody>
      </p:sp>
      <p:sp>
        <p:nvSpPr>
          <p:cNvPr id="94221" name="Rectangle 8"/>
          <p:cNvSpPr>
            <a:spLocks noChangeArrowheads="1"/>
          </p:cNvSpPr>
          <p:nvPr/>
        </p:nvSpPr>
        <p:spPr bwMode="auto">
          <a:xfrm>
            <a:off x="3754438" y="3252788"/>
            <a:ext cx="95885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Trochlear nerve (IV)</a:t>
            </a:r>
          </a:p>
        </p:txBody>
      </p:sp>
      <p:sp>
        <p:nvSpPr>
          <p:cNvPr id="94222" name="Rectangle 9"/>
          <p:cNvSpPr>
            <a:spLocks noChangeArrowheads="1"/>
          </p:cNvSpPr>
          <p:nvPr/>
        </p:nvSpPr>
        <p:spPr bwMode="auto">
          <a:xfrm>
            <a:off x="3754438" y="3646488"/>
            <a:ext cx="9810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Trigeminal nerve (V)</a:t>
            </a:r>
          </a:p>
        </p:txBody>
      </p:sp>
      <p:sp>
        <p:nvSpPr>
          <p:cNvPr id="94223" name="Rectangle 10"/>
          <p:cNvSpPr>
            <a:spLocks noChangeArrowheads="1"/>
          </p:cNvSpPr>
          <p:nvPr/>
        </p:nvSpPr>
        <p:spPr bwMode="auto">
          <a:xfrm>
            <a:off x="3754438" y="4067175"/>
            <a:ext cx="985837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Abducens nerve (VI)</a:t>
            </a:r>
            <a:endParaRPr lang="en-US" sz="800" b="1"/>
          </a:p>
        </p:txBody>
      </p:sp>
      <p:sp>
        <p:nvSpPr>
          <p:cNvPr id="94224" name="Rectangle 11"/>
          <p:cNvSpPr>
            <a:spLocks noChangeArrowheads="1"/>
          </p:cNvSpPr>
          <p:nvPr/>
        </p:nvSpPr>
        <p:spPr bwMode="auto">
          <a:xfrm>
            <a:off x="3754438" y="4341813"/>
            <a:ext cx="8128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Facial nerve (VII)</a:t>
            </a:r>
            <a:endParaRPr lang="en-US" sz="800" b="1"/>
          </a:p>
        </p:txBody>
      </p:sp>
      <p:sp>
        <p:nvSpPr>
          <p:cNvPr id="94225" name="Rectangle 12"/>
          <p:cNvSpPr>
            <a:spLocks noChangeArrowheads="1"/>
          </p:cNvSpPr>
          <p:nvPr/>
        </p:nvSpPr>
        <p:spPr bwMode="auto">
          <a:xfrm>
            <a:off x="3754438" y="4752975"/>
            <a:ext cx="1430337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Vestibulocochlear nerve (VIII)</a:t>
            </a:r>
          </a:p>
        </p:txBody>
      </p:sp>
      <p:sp>
        <p:nvSpPr>
          <p:cNvPr id="94226" name="Rectangle 13"/>
          <p:cNvSpPr>
            <a:spLocks noChangeArrowheads="1"/>
          </p:cNvSpPr>
          <p:nvPr/>
        </p:nvSpPr>
        <p:spPr bwMode="auto">
          <a:xfrm>
            <a:off x="3754438" y="4956175"/>
            <a:ext cx="13843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Glossopharyngeal nerve (IX)</a:t>
            </a:r>
            <a:endParaRPr lang="en-US" sz="800" b="1"/>
          </a:p>
        </p:txBody>
      </p:sp>
      <p:sp>
        <p:nvSpPr>
          <p:cNvPr id="94227" name="Rectangle 14"/>
          <p:cNvSpPr>
            <a:spLocks noChangeArrowheads="1"/>
          </p:cNvSpPr>
          <p:nvPr/>
        </p:nvSpPr>
        <p:spPr bwMode="auto">
          <a:xfrm>
            <a:off x="3754438" y="5588000"/>
            <a:ext cx="1011237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Accessory nerve (XI)</a:t>
            </a:r>
            <a:endParaRPr lang="en-US" sz="800" b="1"/>
          </a:p>
        </p:txBody>
      </p:sp>
      <p:sp>
        <p:nvSpPr>
          <p:cNvPr id="94228" name="Rectangle 15"/>
          <p:cNvSpPr>
            <a:spLocks noChangeArrowheads="1"/>
          </p:cNvSpPr>
          <p:nvPr/>
        </p:nvSpPr>
        <p:spPr bwMode="auto">
          <a:xfrm>
            <a:off x="3754438" y="5364163"/>
            <a:ext cx="112871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Hypoglossal nerve (XII)</a:t>
            </a:r>
            <a:endParaRPr lang="en-US" sz="800" b="1"/>
          </a:p>
        </p:txBody>
      </p:sp>
      <p:sp>
        <p:nvSpPr>
          <p:cNvPr id="94229" name="Rectangle 16"/>
          <p:cNvSpPr>
            <a:spLocks noChangeArrowheads="1"/>
          </p:cNvSpPr>
          <p:nvPr/>
        </p:nvSpPr>
        <p:spPr bwMode="auto">
          <a:xfrm>
            <a:off x="3770313" y="5184775"/>
            <a:ext cx="7715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Vagus nerve (X)</a:t>
            </a:r>
            <a:endParaRPr lang="en-US" sz="800" b="1"/>
          </a:p>
        </p:txBody>
      </p:sp>
      <p:sp>
        <p:nvSpPr>
          <p:cNvPr id="94230" name="Rectangle 17"/>
          <p:cNvSpPr>
            <a:spLocks noChangeArrowheads="1"/>
          </p:cNvSpPr>
          <p:nvPr/>
        </p:nvSpPr>
        <p:spPr bwMode="auto">
          <a:xfrm>
            <a:off x="3754438" y="3030538"/>
            <a:ext cx="105886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Oculomotor nerve (III)</a:t>
            </a:r>
            <a:endParaRPr lang="en-US" sz="800" b="1"/>
          </a:p>
        </p:txBody>
      </p:sp>
      <p:sp>
        <p:nvSpPr>
          <p:cNvPr id="94231" name="Rectangle 18"/>
          <p:cNvSpPr>
            <a:spLocks noChangeArrowheads="1"/>
          </p:cNvSpPr>
          <p:nvPr/>
        </p:nvSpPr>
        <p:spPr bwMode="auto">
          <a:xfrm>
            <a:off x="7956550" y="1619250"/>
            <a:ext cx="582613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Frontal lobe</a:t>
            </a:r>
            <a:endParaRPr lang="en-US" sz="800" b="1"/>
          </a:p>
        </p:txBody>
      </p:sp>
      <p:sp>
        <p:nvSpPr>
          <p:cNvPr id="94232" name="Line 19"/>
          <p:cNvSpPr>
            <a:spLocks noChangeShapeType="1"/>
          </p:cNvSpPr>
          <p:nvPr/>
        </p:nvSpPr>
        <p:spPr bwMode="auto">
          <a:xfrm flipH="1">
            <a:off x="7197725" y="1677988"/>
            <a:ext cx="714375" cy="1587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33" name="Rectangle 20"/>
          <p:cNvSpPr>
            <a:spLocks noChangeArrowheads="1"/>
          </p:cNvSpPr>
          <p:nvPr/>
        </p:nvSpPr>
        <p:spPr bwMode="auto">
          <a:xfrm>
            <a:off x="458788" y="1724025"/>
            <a:ext cx="582612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Frontal lobe</a:t>
            </a:r>
            <a:endParaRPr lang="en-US" sz="800" b="1"/>
          </a:p>
        </p:txBody>
      </p:sp>
      <p:sp>
        <p:nvSpPr>
          <p:cNvPr id="94234" name="Line 21"/>
          <p:cNvSpPr>
            <a:spLocks noChangeShapeType="1"/>
          </p:cNvSpPr>
          <p:nvPr/>
        </p:nvSpPr>
        <p:spPr bwMode="auto">
          <a:xfrm>
            <a:off x="1138238" y="1801813"/>
            <a:ext cx="614362" cy="1587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35" name="Line 22"/>
          <p:cNvSpPr>
            <a:spLocks noChangeShapeType="1"/>
          </p:cNvSpPr>
          <p:nvPr/>
        </p:nvSpPr>
        <p:spPr bwMode="auto">
          <a:xfrm>
            <a:off x="6745288" y="1928813"/>
            <a:ext cx="1171575" cy="1587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36" name="Rectangle 23"/>
          <p:cNvSpPr>
            <a:spLocks noChangeArrowheads="1"/>
          </p:cNvSpPr>
          <p:nvPr/>
        </p:nvSpPr>
        <p:spPr bwMode="auto">
          <a:xfrm>
            <a:off x="7956550" y="5776913"/>
            <a:ext cx="5556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Cerebellum</a:t>
            </a:r>
            <a:endParaRPr lang="en-US" sz="800" b="1"/>
          </a:p>
        </p:txBody>
      </p:sp>
      <p:sp>
        <p:nvSpPr>
          <p:cNvPr id="94237" name="Rectangle 24"/>
          <p:cNvSpPr>
            <a:spLocks noChangeArrowheads="1"/>
          </p:cNvSpPr>
          <p:nvPr/>
        </p:nvSpPr>
        <p:spPr bwMode="auto">
          <a:xfrm>
            <a:off x="458788" y="5251450"/>
            <a:ext cx="5556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Cerebellum</a:t>
            </a:r>
            <a:endParaRPr lang="en-US" sz="800" b="1"/>
          </a:p>
        </p:txBody>
      </p:sp>
      <p:sp>
        <p:nvSpPr>
          <p:cNvPr id="94238" name="Line 25"/>
          <p:cNvSpPr>
            <a:spLocks noChangeShapeType="1"/>
          </p:cNvSpPr>
          <p:nvPr/>
        </p:nvSpPr>
        <p:spPr bwMode="auto">
          <a:xfrm>
            <a:off x="1204913" y="2563813"/>
            <a:ext cx="1031875" cy="1587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39" name="Line 26"/>
          <p:cNvSpPr>
            <a:spLocks noChangeShapeType="1"/>
          </p:cNvSpPr>
          <p:nvPr/>
        </p:nvSpPr>
        <p:spPr bwMode="auto">
          <a:xfrm>
            <a:off x="1236663" y="3044825"/>
            <a:ext cx="387350" cy="1588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40" name="Rectangle 27"/>
          <p:cNvSpPr>
            <a:spLocks noChangeArrowheads="1"/>
          </p:cNvSpPr>
          <p:nvPr/>
        </p:nvSpPr>
        <p:spPr bwMode="auto">
          <a:xfrm>
            <a:off x="458788" y="2489200"/>
            <a:ext cx="696912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Olfactory tract</a:t>
            </a:r>
            <a:endParaRPr lang="en-US" sz="800" b="1"/>
          </a:p>
        </p:txBody>
      </p:sp>
      <p:sp>
        <p:nvSpPr>
          <p:cNvPr id="94241" name="Rectangle 28"/>
          <p:cNvSpPr>
            <a:spLocks noChangeArrowheads="1"/>
          </p:cNvSpPr>
          <p:nvPr/>
        </p:nvSpPr>
        <p:spPr bwMode="auto">
          <a:xfrm>
            <a:off x="458788" y="2965450"/>
            <a:ext cx="696912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Temporal lobe</a:t>
            </a:r>
          </a:p>
        </p:txBody>
      </p:sp>
      <p:sp>
        <p:nvSpPr>
          <p:cNvPr id="94242" name="Line 29"/>
          <p:cNvSpPr>
            <a:spLocks noChangeShapeType="1"/>
          </p:cNvSpPr>
          <p:nvPr/>
        </p:nvSpPr>
        <p:spPr bwMode="auto">
          <a:xfrm>
            <a:off x="1184275" y="3452813"/>
            <a:ext cx="1243013" cy="1587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43" name="Rectangle 30"/>
          <p:cNvSpPr>
            <a:spLocks noChangeArrowheads="1"/>
          </p:cNvSpPr>
          <p:nvPr/>
        </p:nvSpPr>
        <p:spPr bwMode="auto">
          <a:xfrm>
            <a:off x="458788" y="3373438"/>
            <a:ext cx="642937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Infundibulum</a:t>
            </a:r>
            <a:endParaRPr lang="en-US" sz="800" b="1"/>
          </a:p>
        </p:txBody>
      </p:sp>
      <p:sp>
        <p:nvSpPr>
          <p:cNvPr id="94244" name="Line 31"/>
          <p:cNvSpPr>
            <a:spLocks noChangeShapeType="1"/>
          </p:cNvSpPr>
          <p:nvPr/>
        </p:nvSpPr>
        <p:spPr bwMode="auto">
          <a:xfrm>
            <a:off x="776288" y="4141788"/>
            <a:ext cx="1311275" cy="1587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45" name="Rectangle 32"/>
          <p:cNvSpPr>
            <a:spLocks noChangeArrowheads="1"/>
          </p:cNvSpPr>
          <p:nvPr/>
        </p:nvSpPr>
        <p:spPr bwMode="auto">
          <a:xfrm>
            <a:off x="458788" y="4059238"/>
            <a:ext cx="249237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Pons</a:t>
            </a:r>
            <a:endParaRPr lang="en-US" sz="800" b="1"/>
          </a:p>
        </p:txBody>
      </p:sp>
      <p:sp>
        <p:nvSpPr>
          <p:cNvPr id="94246" name="Line 33"/>
          <p:cNvSpPr>
            <a:spLocks noChangeShapeType="1"/>
          </p:cNvSpPr>
          <p:nvPr/>
        </p:nvSpPr>
        <p:spPr bwMode="auto">
          <a:xfrm>
            <a:off x="915988" y="4802188"/>
            <a:ext cx="1400175" cy="1587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47" name="Rectangle 34"/>
          <p:cNvSpPr>
            <a:spLocks noChangeArrowheads="1"/>
          </p:cNvSpPr>
          <p:nvPr/>
        </p:nvSpPr>
        <p:spPr bwMode="auto">
          <a:xfrm>
            <a:off x="458788" y="4725988"/>
            <a:ext cx="37941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Medulla</a:t>
            </a:r>
            <a:endParaRPr lang="en-US" sz="800" b="1"/>
          </a:p>
        </p:txBody>
      </p:sp>
      <p:sp>
        <p:nvSpPr>
          <p:cNvPr id="94248" name="Rectangle 35"/>
          <p:cNvSpPr>
            <a:spLocks noChangeArrowheads="1"/>
          </p:cNvSpPr>
          <p:nvPr/>
        </p:nvSpPr>
        <p:spPr bwMode="auto">
          <a:xfrm>
            <a:off x="458788" y="2670175"/>
            <a:ext cx="6413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Optic chiasm</a:t>
            </a:r>
            <a:endParaRPr lang="en-US" sz="800" b="1"/>
          </a:p>
        </p:txBody>
      </p:sp>
      <p:sp>
        <p:nvSpPr>
          <p:cNvPr id="94249" name="Rectangle 36"/>
          <p:cNvSpPr>
            <a:spLocks noChangeArrowheads="1"/>
          </p:cNvSpPr>
          <p:nvPr/>
        </p:nvSpPr>
        <p:spPr bwMode="auto">
          <a:xfrm>
            <a:off x="7956550" y="3805238"/>
            <a:ext cx="64135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Optic chiasm</a:t>
            </a:r>
            <a:endParaRPr lang="en-US" sz="800" b="1"/>
          </a:p>
        </p:txBody>
      </p:sp>
      <p:sp>
        <p:nvSpPr>
          <p:cNvPr id="94250" name="Rectangle 37"/>
          <p:cNvSpPr>
            <a:spLocks noChangeArrowheads="1"/>
          </p:cNvSpPr>
          <p:nvPr/>
        </p:nvSpPr>
        <p:spPr bwMode="auto">
          <a:xfrm>
            <a:off x="7956550" y="2432050"/>
            <a:ext cx="696913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Olfactory tract</a:t>
            </a:r>
            <a:endParaRPr lang="en-US" sz="800" b="1"/>
          </a:p>
        </p:txBody>
      </p:sp>
      <p:sp>
        <p:nvSpPr>
          <p:cNvPr id="94251" name="Rectangle 38"/>
          <p:cNvSpPr>
            <a:spLocks noChangeArrowheads="1"/>
          </p:cNvSpPr>
          <p:nvPr/>
        </p:nvSpPr>
        <p:spPr bwMode="auto">
          <a:xfrm>
            <a:off x="7956550" y="2887663"/>
            <a:ext cx="696913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Temporal lobe</a:t>
            </a:r>
          </a:p>
        </p:txBody>
      </p:sp>
      <p:sp>
        <p:nvSpPr>
          <p:cNvPr id="94252" name="Rectangle 39"/>
          <p:cNvSpPr>
            <a:spLocks noChangeArrowheads="1"/>
          </p:cNvSpPr>
          <p:nvPr/>
        </p:nvSpPr>
        <p:spPr bwMode="auto">
          <a:xfrm>
            <a:off x="7956550" y="4605338"/>
            <a:ext cx="24923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Pons</a:t>
            </a:r>
            <a:endParaRPr lang="en-US" sz="800" b="1"/>
          </a:p>
        </p:txBody>
      </p:sp>
      <p:sp>
        <p:nvSpPr>
          <p:cNvPr id="94253" name="Line 40"/>
          <p:cNvSpPr>
            <a:spLocks noChangeShapeType="1"/>
          </p:cNvSpPr>
          <p:nvPr/>
        </p:nvSpPr>
        <p:spPr bwMode="auto">
          <a:xfrm flipH="1">
            <a:off x="2654300" y="2192338"/>
            <a:ext cx="1054100" cy="1587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54" name="Line 41"/>
          <p:cNvSpPr>
            <a:spLocks noChangeShapeType="1"/>
          </p:cNvSpPr>
          <p:nvPr/>
        </p:nvSpPr>
        <p:spPr bwMode="auto">
          <a:xfrm>
            <a:off x="4476750" y="2192338"/>
            <a:ext cx="2082800" cy="3175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55" name="Line 42"/>
          <p:cNvSpPr>
            <a:spLocks noChangeShapeType="1"/>
          </p:cNvSpPr>
          <p:nvPr/>
        </p:nvSpPr>
        <p:spPr bwMode="auto">
          <a:xfrm flipH="1">
            <a:off x="2765425" y="2820988"/>
            <a:ext cx="942975" cy="1587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56" name="Freeform 43"/>
          <p:cNvSpPr>
            <a:spLocks/>
          </p:cNvSpPr>
          <p:nvPr/>
        </p:nvSpPr>
        <p:spPr bwMode="auto">
          <a:xfrm>
            <a:off x="2676525" y="3113088"/>
            <a:ext cx="1031875" cy="409575"/>
          </a:xfrm>
          <a:custGeom>
            <a:avLst/>
            <a:gdLst>
              <a:gd name="T0" fmla="*/ 1638101344 w 650"/>
              <a:gd name="T1" fmla="*/ 0 h 258"/>
              <a:gd name="T2" fmla="*/ 1101307471 w 650"/>
              <a:gd name="T3" fmla="*/ 0 h 258"/>
              <a:gd name="T4" fmla="*/ 0 w 650"/>
              <a:gd name="T5" fmla="*/ 650200203 h 258"/>
              <a:gd name="T6" fmla="*/ 0 60000 65536"/>
              <a:gd name="T7" fmla="*/ 0 60000 65536"/>
              <a:gd name="T8" fmla="*/ 0 60000 65536"/>
              <a:gd name="T9" fmla="*/ 0 w 650"/>
              <a:gd name="T10" fmla="*/ 0 h 258"/>
              <a:gd name="T11" fmla="*/ 650 w 650"/>
              <a:gd name="T12" fmla="*/ 258 h 2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50" h="258">
                <a:moveTo>
                  <a:pt x="650" y="0"/>
                </a:moveTo>
                <a:lnTo>
                  <a:pt x="437" y="0"/>
                </a:lnTo>
                <a:lnTo>
                  <a:pt x="0" y="258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94257" name="Line 44"/>
          <p:cNvSpPr>
            <a:spLocks noChangeShapeType="1"/>
          </p:cNvSpPr>
          <p:nvPr/>
        </p:nvSpPr>
        <p:spPr bwMode="auto">
          <a:xfrm flipH="1">
            <a:off x="6935788" y="2505075"/>
            <a:ext cx="1030287" cy="1588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58" name="Line 45"/>
          <p:cNvSpPr>
            <a:spLocks noChangeShapeType="1"/>
          </p:cNvSpPr>
          <p:nvPr/>
        </p:nvSpPr>
        <p:spPr bwMode="auto">
          <a:xfrm flipH="1">
            <a:off x="7369175" y="2951163"/>
            <a:ext cx="596900" cy="1587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59" name="Line 46"/>
          <p:cNvSpPr>
            <a:spLocks noChangeShapeType="1"/>
          </p:cNvSpPr>
          <p:nvPr/>
        </p:nvSpPr>
        <p:spPr bwMode="auto">
          <a:xfrm flipH="1">
            <a:off x="6696075" y="4667250"/>
            <a:ext cx="1208088" cy="1588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60" name="Line 47"/>
          <p:cNvSpPr>
            <a:spLocks noChangeShapeType="1"/>
          </p:cNvSpPr>
          <p:nvPr/>
        </p:nvSpPr>
        <p:spPr bwMode="auto">
          <a:xfrm flipH="1">
            <a:off x="6756400" y="5299075"/>
            <a:ext cx="1128713" cy="1588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61" name="Freeform 48"/>
          <p:cNvSpPr>
            <a:spLocks/>
          </p:cNvSpPr>
          <p:nvPr/>
        </p:nvSpPr>
        <p:spPr bwMode="auto">
          <a:xfrm>
            <a:off x="4538663" y="2820988"/>
            <a:ext cx="1693862" cy="374650"/>
          </a:xfrm>
          <a:custGeom>
            <a:avLst/>
            <a:gdLst>
              <a:gd name="T0" fmla="*/ 0 w 1067"/>
              <a:gd name="T1" fmla="*/ 0 h 236"/>
              <a:gd name="T2" fmla="*/ 1101307055 w 1067"/>
              <a:gd name="T3" fmla="*/ 0 h 236"/>
              <a:gd name="T4" fmla="*/ 2147483647 w 1067"/>
              <a:gd name="T5" fmla="*/ 594756920 h 236"/>
              <a:gd name="T6" fmla="*/ 0 60000 65536"/>
              <a:gd name="T7" fmla="*/ 0 60000 65536"/>
              <a:gd name="T8" fmla="*/ 0 60000 65536"/>
              <a:gd name="T9" fmla="*/ 0 w 1067"/>
              <a:gd name="T10" fmla="*/ 0 h 236"/>
              <a:gd name="T11" fmla="*/ 1067 w 1067"/>
              <a:gd name="T12" fmla="*/ 236 h 2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7" h="236">
                <a:moveTo>
                  <a:pt x="0" y="0"/>
                </a:moveTo>
                <a:lnTo>
                  <a:pt x="437" y="0"/>
                </a:lnTo>
                <a:lnTo>
                  <a:pt x="1067" y="236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94262" name="Freeform 49"/>
          <p:cNvSpPr>
            <a:spLocks/>
          </p:cNvSpPr>
          <p:nvPr/>
        </p:nvSpPr>
        <p:spPr bwMode="auto">
          <a:xfrm>
            <a:off x="4956175" y="3084513"/>
            <a:ext cx="1092200" cy="539750"/>
          </a:xfrm>
          <a:custGeom>
            <a:avLst/>
            <a:gdLst>
              <a:gd name="T0" fmla="*/ 0 w 688"/>
              <a:gd name="T1" fmla="*/ 0 h 340"/>
              <a:gd name="T2" fmla="*/ 498990959 w 688"/>
              <a:gd name="T3" fmla="*/ 0 h 340"/>
              <a:gd name="T4" fmla="*/ 1733867678 w 688"/>
              <a:gd name="T5" fmla="*/ 856853214 h 340"/>
              <a:gd name="T6" fmla="*/ 0 60000 65536"/>
              <a:gd name="T7" fmla="*/ 0 60000 65536"/>
              <a:gd name="T8" fmla="*/ 0 60000 65536"/>
              <a:gd name="T9" fmla="*/ 0 w 688"/>
              <a:gd name="T10" fmla="*/ 0 h 340"/>
              <a:gd name="T11" fmla="*/ 688 w 688"/>
              <a:gd name="T12" fmla="*/ 340 h 3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8" h="340">
                <a:moveTo>
                  <a:pt x="0" y="0"/>
                </a:moveTo>
                <a:lnTo>
                  <a:pt x="198" y="0"/>
                </a:lnTo>
                <a:lnTo>
                  <a:pt x="688" y="340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94263" name="Freeform 50"/>
          <p:cNvSpPr>
            <a:spLocks/>
          </p:cNvSpPr>
          <p:nvPr/>
        </p:nvSpPr>
        <p:spPr bwMode="auto">
          <a:xfrm>
            <a:off x="2827338" y="3330575"/>
            <a:ext cx="881062" cy="420688"/>
          </a:xfrm>
          <a:custGeom>
            <a:avLst/>
            <a:gdLst>
              <a:gd name="T0" fmla="*/ 1398684913 w 555"/>
              <a:gd name="T1" fmla="*/ 0 h 265"/>
              <a:gd name="T2" fmla="*/ 861892966 w 555"/>
              <a:gd name="T3" fmla="*/ 0 h 265"/>
              <a:gd name="T4" fmla="*/ 0 w 555"/>
              <a:gd name="T5" fmla="*/ 667842885 h 265"/>
              <a:gd name="T6" fmla="*/ 0 60000 65536"/>
              <a:gd name="T7" fmla="*/ 0 60000 65536"/>
              <a:gd name="T8" fmla="*/ 0 60000 65536"/>
              <a:gd name="T9" fmla="*/ 0 w 555"/>
              <a:gd name="T10" fmla="*/ 0 h 265"/>
              <a:gd name="T11" fmla="*/ 555 w 555"/>
              <a:gd name="T12" fmla="*/ 265 h 2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5" h="265">
                <a:moveTo>
                  <a:pt x="555" y="0"/>
                </a:moveTo>
                <a:lnTo>
                  <a:pt x="342" y="0"/>
                </a:lnTo>
                <a:lnTo>
                  <a:pt x="0" y="265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94264" name="Freeform 51"/>
          <p:cNvSpPr>
            <a:spLocks/>
          </p:cNvSpPr>
          <p:nvPr/>
        </p:nvSpPr>
        <p:spPr bwMode="auto">
          <a:xfrm>
            <a:off x="4814888" y="3335338"/>
            <a:ext cx="1106487" cy="625475"/>
          </a:xfrm>
          <a:custGeom>
            <a:avLst/>
            <a:gdLst>
              <a:gd name="T0" fmla="*/ 0 w 697"/>
              <a:gd name="T1" fmla="*/ 0 h 394"/>
              <a:gd name="T2" fmla="*/ 685482149 w 697"/>
              <a:gd name="T3" fmla="*/ 0 h 394"/>
              <a:gd name="T4" fmla="*/ 1756547497 w 697"/>
              <a:gd name="T5" fmla="*/ 992941652 h 394"/>
              <a:gd name="T6" fmla="*/ 0 60000 65536"/>
              <a:gd name="T7" fmla="*/ 0 60000 65536"/>
              <a:gd name="T8" fmla="*/ 0 60000 65536"/>
              <a:gd name="T9" fmla="*/ 0 w 697"/>
              <a:gd name="T10" fmla="*/ 0 h 394"/>
              <a:gd name="T11" fmla="*/ 697 w 697"/>
              <a:gd name="T12" fmla="*/ 394 h 3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97" h="394">
                <a:moveTo>
                  <a:pt x="0" y="0"/>
                </a:moveTo>
                <a:lnTo>
                  <a:pt x="272" y="0"/>
                </a:lnTo>
                <a:lnTo>
                  <a:pt x="697" y="394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94265" name="Line 52"/>
          <p:cNvSpPr>
            <a:spLocks noChangeShapeType="1"/>
          </p:cNvSpPr>
          <p:nvPr/>
        </p:nvSpPr>
        <p:spPr bwMode="auto">
          <a:xfrm flipH="1">
            <a:off x="3079750" y="3724275"/>
            <a:ext cx="628650" cy="1588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66" name="Freeform 53"/>
          <p:cNvSpPr>
            <a:spLocks/>
          </p:cNvSpPr>
          <p:nvPr/>
        </p:nvSpPr>
        <p:spPr bwMode="auto">
          <a:xfrm>
            <a:off x="2611438" y="4141788"/>
            <a:ext cx="1104900" cy="225425"/>
          </a:xfrm>
          <a:custGeom>
            <a:avLst/>
            <a:gdLst>
              <a:gd name="T0" fmla="*/ 1754028928 w 696"/>
              <a:gd name="T1" fmla="*/ 0 h 142"/>
              <a:gd name="T2" fmla="*/ 1204634662 w 696"/>
              <a:gd name="T3" fmla="*/ 0 h 142"/>
              <a:gd name="T4" fmla="*/ 0 w 696"/>
              <a:gd name="T5" fmla="*/ 357862133 h 142"/>
              <a:gd name="T6" fmla="*/ 0 60000 65536"/>
              <a:gd name="T7" fmla="*/ 0 60000 65536"/>
              <a:gd name="T8" fmla="*/ 0 60000 65536"/>
              <a:gd name="T9" fmla="*/ 0 w 696"/>
              <a:gd name="T10" fmla="*/ 0 h 142"/>
              <a:gd name="T11" fmla="*/ 696 w 696"/>
              <a:gd name="T12" fmla="*/ 142 h 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96" h="142">
                <a:moveTo>
                  <a:pt x="696" y="0"/>
                </a:moveTo>
                <a:lnTo>
                  <a:pt x="478" y="0"/>
                </a:lnTo>
                <a:lnTo>
                  <a:pt x="0" y="142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94267" name="Freeform 54"/>
          <p:cNvSpPr>
            <a:spLocks/>
          </p:cNvSpPr>
          <p:nvPr/>
        </p:nvSpPr>
        <p:spPr bwMode="auto">
          <a:xfrm>
            <a:off x="4843463" y="3719513"/>
            <a:ext cx="1017587" cy="571500"/>
          </a:xfrm>
          <a:custGeom>
            <a:avLst/>
            <a:gdLst>
              <a:gd name="T0" fmla="*/ 0 w 641"/>
              <a:gd name="T1" fmla="*/ 0 h 360"/>
              <a:gd name="T2" fmla="*/ 640119328 w 641"/>
              <a:gd name="T3" fmla="*/ 0 h 360"/>
              <a:gd name="T4" fmla="*/ 1615418350 w 641"/>
              <a:gd name="T5" fmla="*/ 907256339 h 360"/>
              <a:gd name="T6" fmla="*/ 0 60000 65536"/>
              <a:gd name="T7" fmla="*/ 0 60000 65536"/>
              <a:gd name="T8" fmla="*/ 0 60000 65536"/>
              <a:gd name="T9" fmla="*/ 0 w 641"/>
              <a:gd name="T10" fmla="*/ 0 h 360"/>
              <a:gd name="T11" fmla="*/ 641 w 641"/>
              <a:gd name="T12" fmla="*/ 360 h 3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1" h="360">
                <a:moveTo>
                  <a:pt x="0" y="0"/>
                </a:moveTo>
                <a:lnTo>
                  <a:pt x="254" y="0"/>
                </a:lnTo>
                <a:lnTo>
                  <a:pt x="641" y="360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94268" name="Freeform 55"/>
          <p:cNvSpPr>
            <a:spLocks/>
          </p:cNvSpPr>
          <p:nvPr/>
        </p:nvSpPr>
        <p:spPr bwMode="auto">
          <a:xfrm>
            <a:off x="4862513" y="4152900"/>
            <a:ext cx="1477962" cy="377825"/>
          </a:xfrm>
          <a:custGeom>
            <a:avLst/>
            <a:gdLst>
              <a:gd name="T0" fmla="*/ 0 w 931"/>
              <a:gd name="T1" fmla="*/ 0 h 238"/>
              <a:gd name="T2" fmla="*/ 640119502 w 931"/>
              <a:gd name="T3" fmla="*/ 0 h 238"/>
              <a:gd name="T4" fmla="*/ 2147483647 w 931"/>
              <a:gd name="T5" fmla="*/ 599797232 h 238"/>
              <a:gd name="T6" fmla="*/ 0 60000 65536"/>
              <a:gd name="T7" fmla="*/ 0 60000 65536"/>
              <a:gd name="T8" fmla="*/ 0 60000 65536"/>
              <a:gd name="T9" fmla="*/ 0 w 931"/>
              <a:gd name="T10" fmla="*/ 0 h 238"/>
              <a:gd name="T11" fmla="*/ 931 w 931"/>
              <a:gd name="T12" fmla="*/ 238 h 2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31" h="238">
                <a:moveTo>
                  <a:pt x="0" y="0"/>
                </a:moveTo>
                <a:lnTo>
                  <a:pt x="254" y="0"/>
                </a:lnTo>
                <a:lnTo>
                  <a:pt x="931" y="238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94269" name="Freeform 56"/>
          <p:cNvSpPr>
            <a:spLocks/>
          </p:cNvSpPr>
          <p:nvPr/>
        </p:nvSpPr>
        <p:spPr bwMode="auto">
          <a:xfrm>
            <a:off x="2879725" y="4535488"/>
            <a:ext cx="828675" cy="285750"/>
          </a:xfrm>
          <a:custGeom>
            <a:avLst/>
            <a:gdLst>
              <a:gd name="T0" fmla="*/ 1315521344 w 522"/>
              <a:gd name="T1" fmla="*/ 453628170 h 180"/>
              <a:gd name="T2" fmla="*/ 778727322 w 522"/>
              <a:gd name="T3" fmla="*/ 453628170 h 180"/>
              <a:gd name="T4" fmla="*/ 0 w 522"/>
              <a:gd name="T5" fmla="*/ 0 h 180"/>
              <a:gd name="T6" fmla="*/ 0 60000 65536"/>
              <a:gd name="T7" fmla="*/ 0 60000 65536"/>
              <a:gd name="T8" fmla="*/ 0 60000 65536"/>
              <a:gd name="T9" fmla="*/ 0 w 522"/>
              <a:gd name="T10" fmla="*/ 0 h 180"/>
              <a:gd name="T11" fmla="*/ 522 w 52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2" h="180">
                <a:moveTo>
                  <a:pt x="522" y="180"/>
                </a:moveTo>
                <a:lnTo>
                  <a:pt x="309" y="180"/>
                </a:lnTo>
                <a:lnTo>
                  <a:pt x="0" y="0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94270" name="Freeform 57"/>
          <p:cNvSpPr>
            <a:spLocks/>
          </p:cNvSpPr>
          <p:nvPr/>
        </p:nvSpPr>
        <p:spPr bwMode="auto">
          <a:xfrm>
            <a:off x="5238750" y="4819650"/>
            <a:ext cx="390525" cy="28575"/>
          </a:xfrm>
          <a:custGeom>
            <a:avLst/>
            <a:gdLst>
              <a:gd name="T0" fmla="*/ 0 w 246"/>
              <a:gd name="T1" fmla="*/ 0 h 18"/>
              <a:gd name="T2" fmla="*/ 362902509 w 246"/>
              <a:gd name="T3" fmla="*/ 0 h 18"/>
              <a:gd name="T4" fmla="*/ 619958482 w 246"/>
              <a:gd name="T5" fmla="*/ 45362806 h 18"/>
              <a:gd name="T6" fmla="*/ 0 60000 65536"/>
              <a:gd name="T7" fmla="*/ 0 60000 65536"/>
              <a:gd name="T8" fmla="*/ 0 60000 65536"/>
              <a:gd name="T9" fmla="*/ 0 w 246"/>
              <a:gd name="T10" fmla="*/ 0 h 18"/>
              <a:gd name="T11" fmla="*/ 246 w 246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6" h="18">
                <a:moveTo>
                  <a:pt x="0" y="0"/>
                </a:moveTo>
                <a:lnTo>
                  <a:pt x="144" y="0"/>
                </a:lnTo>
                <a:lnTo>
                  <a:pt x="246" y="18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94271" name="Freeform 58"/>
          <p:cNvSpPr>
            <a:spLocks/>
          </p:cNvSpPr>
          <p:nvPr/>
        </p:nvSpPr>
        <p:spPr bwMode="auto">
          <a:xfrm>
            <a:off x="5189538" y="5029200"/>
            <a:ext cx="700087" cy="47625"/>
          </a:xfrm>
          <a:custGeom>
            <a:avLst/>
            <a:gdLst>
              <a:gd name="T0" fmla="*/ 0 w 441"/>
              <a:gd name="T1" fmla="*/ 0 h 30"/>
              <a:gd name="T2" fmla="*/ 385582830 w 441"/>
              <a:gd name="T3" fmla="*/ 0 h 30"/>
              <a:gd name="T4" fmla="*/ 1111387408 w 441"/>
              <a:gd name="T5" fmla="*/ 75604693 h 30"/>
              <a:gd name="T6" fmla="*/ 0 60000 65536"/>
              <a:gd name="T7" fmla="*/ 0 60000 65536"/>
              <a:gd name="T8" fmla="*/ 0 60000 65536"/>
              <a:gd name="T9" fmla="*/ 0 w 441"/>
              <a:gd name="T10" fmla="*/ 0 h 30"/>
              <a:gd name="T11" fmla="*/ 441 w 441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1" h="30">
                <a:moveTo>
                  <a:pt x="0" y="0"/>
                </a:moveTo>
                <a:lnTo>
                  <a:pt x="153" y="0"/>
                </a:lnTo>
                <a:lnTo>
                  <a:pt x="441" y="30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94272" name="Freeform 59"/>
          <p:cNvSpPr>
            <a:spLocks/>
          </p:cNvSpPr>
          <p:nvPr/>
        </p:nvSpPr>
        <p:spPr bwMode="auto">
          <a:xfrm>
            <a:off x="2787650" y="4641850"/>
            <a:ext cx="920750" cy="400050"/>
          </a:xfrm>
          <a:custGeom>
            <a:avLst/>
            <a:gdLst>
              <a:gd name="T0" fmla="*/ 1461690407 w 580"/>
              <a:gd name="T1" fmla="*/ 635079420 h 252"/>
              <a:gd name="T2" fmla="*/ 924896558 w 580"/>
              <a:gd name="T3" fmla="*/ 635079420 h 252"/>
              <a:gd name="T4" fmla="*/ 0 w 580"/>
              <a:gd name="T5" fmla="*/ 0 h 252"/>
              <a:gd name="T6" fmla="*/ 0 60000 65536"/>
              <a:gd name="T7" fmla="*/ 0 60000 65536"/>
              <a:gd name="T8" fmla="*/ 0 60000 65536"/>
              <a:gd name="T9" fmla="*/ 0 w 580"/>
              <a:gd name="T10" fmla="*/ 0 h 252"/>
              <a:gd name="T11" fmla="*/ 580 w 580"/>
              <a:gd name="T12" fmla="*/ 252 h 2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0" h="252">
                <a:moveTo>
                  <a:pt x="580" y="252"/>
                </a:moveTo>
                <a:lnTo>
                  <a:pt x="367" y="252"/>
                </a:lnTo>
                <a:lnTo>
                  <a:pt x="0" y="0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94273" name="Freeform 60"/>
          <p:cNvSpPr>
            <a:spLocks/>
          </p:cNvSpPr>
          <p:nvPr/>
        </p:nvSpPr>
        <p:spPr bwMode="auto">
          <a:xfrm>
            <a:off x="2841625" y="4762500"/>
            <a:ext cx="866775" cy="485775"/>
          </a:xfrm>
          <a:custGeom>
            <a:avLst/>
            <a:gdLst>
              <a:gd name="T0" fmla="*/ 1376005094 w 546"/>
              <a:gd name="T1" fmla="*/ 771167703 h 306"/>
              <a:gd name="T2" fmla="*/ 839211259 w 546"/>
              <a:gd name="T3" fmla="*/ 771167703 h 306"/>
              <a:gd name="T4" fmla="*/ 0 w 546"/>
              <a:gd name="T5" fmla="*/ 0 h 306"/>
              <a:gd name="T6" fmla="*/ 0 60000 65536"/>
              <a:gd name="T7" fmla="*/ 0 60000 65536"/>
              <a:gd name="T8" fmla="*/ 0 60000 65536"/>
              <a:gd name="T9" fmla="*/ 0 w 546"/>
              <a:gd name="T10" fmla="*/ 0 h 306"/>
              <a:gd name="T11" fmla="*/ 546 w 546"/>
              <a:gd name="T12" fmla="*/ 306 h 3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6" h="306">
                <a:moveTo>
                  <a:pt x="546" y="306"/>
                </a:moveTo>
                <a:lnTo>
                  <a:pt x="333" y="306"/>
                </a:lnTo>
                <a:lnTo>
                  <a:pt x="0" y="0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94274" name="Freeform 61"/>
          <p:cNvSpPr>
            <a:spLocks/>
          </p:cNvSpPr>
          <p:nvPr/>
        </p:nvSpPr>
        <p:spPr bwMode="auto">
          <a:xfrm>
            <a:off x="4665663" y="5156200"/>
            <a:ext cx="1311275" cy="92075"/>
          </a:xfrm>
          <a:custGeom>
            <a:avLst/>
            <a:gdLst>
              <a:gd name="T0" fmla="*/ 0 w 826"/>
              <a:gd name="T1" fmla="*/ 146169074 h 58"/>
              <a:gd name="T2" fmla="*/ 1920359289 w 826"/>
              <a:gd name="T3" fmla="*/ 146169074 h 58"/>
              <a:gd name="T4" fmla="*/ 2081649241 w 826"/>
              <a:gd name="T5" fmla="*/ 0 h 58"/>
              <a:gd name="T6" fmla="*/ 0 60000 65536"/>
              <a:gd name="T7" fmla="*/ 0 60000 65536"/>
              <a:gd name="T8" fmla="*/ 0 60000 65536"/>
              <a:gd name="T9" fmla="*/ 0 w 826"/>
              <a:gd name="T10" fmla="*/ 0 h 58"/>
              <a:gd name="T11" fmla="*/ 826 w 826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26" h="58">
                <a:moveTo>
                  <a:pt x="0" y="58"/>
                </a:moveTo>
                <a:lnTo>
                  <a:pt x="762" y="58"/>
                </a:lnTo>
                <a:lnTo>
                  <a:pt x="826" y="0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94275" name="Freeform 62"/>
          <p:cNvSpPr>
            <a:spLocks/>
          </p:cNvSpPr>
          <p:nvPr/>
        </p:nvSpPr>
        <p:spPr bwMode="auto">
          <a:xfrm>
            <a:off x="4883150" y="5432425"/>
            <a:ext cx="1457325" cy="246063"/>
          </a:xfrm>
          <a:custGeom>
            <a:avLst/>
            <a:gdLst>
              <a:gd name="T0" fmla="*/ 0 w 918"/>
              <a:gd name="T1" fmla="*/ 390625752 h 155"/>
              <a:gd name="T2" fmla="*/ 1552416234 w 918"/>
              <a:gd name="T3" fmla="*/ 390625752 h 155"/>
              <a:gd name="T4" fmla="*/ 2147483647 w 918"/>
              <a:gd name="T5" fmla="*/ 0 h 155"/>
              <a:gd name="T6" fmla="*/ 0 60000 65536"/>
              <a:gd name="T7" fmla="*/ 0 60000 65536"/>
              <a:gd name="T8" fmla="*/ 0 60000 65536"/>
              <a:gd name="T9" fmla="*/ 0 w 918"/>
              <a:gd name="T10" fmla="*/ 0 h 155"/>
              <a:gd name="T11" fmla="*/ 918 w 918"/>
              <a:gd name="T12" fmla="*/ 155 h 1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8" h="155">
                <a:moveTo>
                  <a:pt x="0" y="155"/>
                </a:moveTo>
                <a:lnTo>
                  <a:pt x="616" y="155"/>
                </a:lnTo>
                <a:lnTo>
                  <a:pt x="918" y="0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94276" name="Freeform 63"/>
          <p:cNvSpPr>
            <a:spLocks/>
          </p:cNvSpPr>
          <p:nvPr/>
        </p:nvSpPr>
        <p:spPr bwMode="auto">
          <a:xfrm>
            <a:off x="5030788" y="5245100"/>
            <a:ext cx="1292225" cy="182563"/>
          </a:xfrm>
          <a:custGeom>
            <a:avLst/>
            <a:gdLst>
              <a:gd name="T0" fmla="*/ 0 w 814"/>
              <a:gd name="T1" fmla="*/ 289819579 h 115"/>
              <a:gd name="T2" fmla="*/ 1348284380 w 814"/>
              <a:gd name="T3" fmla="*/ 289819579 h 115"/>
              <a:gd name="T4" fmla="*/ 2051407366 w 814"/>
              <a:gd name="T5" fmla="*/ 0 h 115"/>
              <a:gd name="T6" fmla="*/ 0 60000 65536"/>
              <a:gd name="T7" fmla="*/ 0 60000 65536"/>
              <a:gd name="T8" fmla="*/ 0 60000 65536"/>
              <a:gd name="T9" fmla="*/ 0 w 814"/>
              <a:gd name="T10" fmla="*/ 0 h 115"/>
              <a:gd name="T11" fmla="*/ 814 w 814"/>
              <a:gd name="T12" fmla="*/ 115 h 1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4" h="115">
                <a:moveTo>
                  <a:pt x="0" y="115"/>
                </a:moveTo>
                <a:lnTo>
                  <a:pt x="535" y="115"/>
                </a:lnTo>
                <a:lnTo>
                  <a:pt x="814" y="0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94277" name="Freeform 64"/>
          <p:cNvSpPr>
            <a:spLocks/>
          </p:cNvSpPr>
          <p:nvPr/>
        </p:nvSpPr>
        <p:spPr bwMode="auto">
          <a:xfrm>
            <a:off x="2690813" y="4830763"/>
            <a:ext cx="1017587" cy="611187"/>
          </a:xfrm>
          <a:custGeom>
            <a:avLst/>
            <a:gdLst>
              <a:gd name="T0" fmla="*/ 1615418350 w 641"/>
              <a:gd name="T1" fmla="*/ 970258658 h 385"/>
              <a:gd name="T2" fmla="*/ 1078626331 w 641"/>
              <a:gd name="T3" fmla="*/ 970258658 h 385"/>
              <a:gd name="T4" fmla="*/ 0 w 641"/>
              <a:gd name="T5" fmla="*/ 0 h 385"/>
              <a:gd name="T6" fmla="*/ 0 60000 65536"/>
              <a:gd name="T7" fmla="*/ 0 60000 65536"/>
              <a:gd name="T8" fmla="*/ 0 60000 65536"/>
              <a:gd name="T9" fmla="*/ 0 w 641"/>
              <a:gd name="T10" fmla="*/ 0 h 385"/>
              <a:gd name="T11" fmla="*/ 641 w 641"/>
              <a:gd name="T12" fmla="*/ 385 h 3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1" h="385">
                <a:moveTo>
                  <a:pt x="641" y="385"/>
                </a:moveTo>
                <a:lnTo>
                  <a:pt x="428" y="385"/>
                </a:lnTo>
                <a:lnTo>
                  <a:pt x="0" y="0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94278" name="Line 65"/>
          <p:cNvSpPr>
            <a:spLocks noChangeShapeType="1"/>
          </p:cNvSpPr>
          <p:nvPr/>
        </p:nvSpPr>
        <p:spPr bwMode="auto">
          <a:xfrm flipH="1">
            <a:off x="1101725" y="5324475"/>
            <a:ext cx="563563" cy="1588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79" name="Line 66"/>
          <p:cNvSpPr>
            <a:spLocks noChangeShapeType="1"/>
          </p:cNvSpPr>
          <p:nvPr/>
        </p:nvSpPr>
        <p:spPr bwMode="auto">
          <a:xfrm>
            <a:off x="7315200" y="5856288"/>
            <a:ext cx="654050" cy="1587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80" name="Rectangle 67"/>
          <p:cNvSpPr>
            <a:spLocks noChangeArrowheads="1"/>
          </p:cNvSpPr>
          <p:nvPr/>
        </p:nvSpPr>
        <p:spPr bwMode="auto">
          <a:xfrm>
            <a:off x="7956550" y="5981700"/>
            <a:ext cx="5556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Spinal cord</a:t>
            </a:r>
            <a:endParaRPr lang="en-US" sz="800" b="1"/>
          </a:p>
        </p:txBody>
      </p:sp>
      <p:sp>
        <p:nvSpPr>
          <p:cNvPr id="94281" name="Rectangle 68"/>
          <p:cNvSpPr>
            <a:spLocks noChangeArrowheads="1"/>
          </p:cNvSpPr>
          <p:nvPr/>
        </p:nvSpPr>
        <p:spPr bwMode="auto">
          <a:xfrm>
            <a:off x="458788" y="6029325"/>
            <a:ext cx="5556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Spinal cord</a:t>
            </a:r>
            <a:endParaRPr lang="en-US" sz="800" b="1"/>
          </a:p>
        </p:txBody>
      </p:sp>
      <p:sp>
        <p:nvSpPr>
          <p:cNvPr id="94282" name="Rectangle 69"/>
          <p:cNvSpPr>
            <a:spLocks noChangeArrowheads="1"/>
          </p:cNvSpPr>
          <p:nvPr/>
        </p:nvSpPr>
        <p:spPr bwMode="auto">
          <a:xfrm>
            <a:off x="420688" y="6462713"/>
            <a:ext cx="1238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(a)</a:t>
            </a:r>
            <a:endParaRPr lang="en-US" sz="800" b="1"/>
          </a:p>
        </p:txBody>
      </p:sp>
      <p:sp>
        <p:nvSpPr>
          <p:cNvPr id="94283" name="Rectangle 70"/>
          <p:cNvSpPr>
            <a:spLocks noChangeArrowheads="1"/>
          </p:cNvSpPr>
          <p:nvPr/>
        </p:nvSpPr>
        <p:spPr bwMode="auto">
          <a:xfrm>
            <a:off x="5305425" y="6464300"/>
            <a:ext cx="12858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(b)</a:t>
            </a:r>
            <a:endParaRPr lang="en-US" sz="800" b="1"/>
          </a:p>
        </p:txBody>
      </p:sp>
      <p:sp>
        <p:nvSpPr>
          <p:cNvPr id="94284" name="Line 71"/>
          <p:cNvSpPr>
            <a:spLocks noChangeShapeType="1"/>
          </p:cNvSpPr>
          <p:nvPr/>
        </p:nvSpPr>
        <p:spPr bwMode="auto">
          <a:xfrm flipH="1">
            <a:off x="6694488" y="6056313"/>
            <a:ext cx="1236662" cy="1587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85" name="Freeform 72"/>
          <p:cNvSpPr>
            <a:spLocks/>
          </p:cNvSpPr>
          <p:nvPr/>
        </p:nvSpPr>
        <p:spPr bwMode="auto">
          <a:xfrm>
            <a:off x="2770188" y="4973638"/>
            <a:ext cx="938212" cy="688975"/>
          </a:xfrm>
          <a:custGeom>
            <a:avLst/>
            <a:gdLst>
              <a:gd name="T0" fmla="*/ 1489410538 w 591"/>
              <a:gd name="T1" fmla="*/ 1093747902 h 434"/>
              <a:gd name="T2" fmla="*/ 952618558 w 591"/>
              <a:gd name="T3" fmla="*/ 1093747902 h 434"/>
              <a:gd name="T4" fmla="*/ 0 w 591"/>
              <a:gd name="T5" fmla="*/ 0 h 434"/>
              <a:gd name="T6" fmla="*/ 0 60000 65536"/>
              <a:gd name="T7" fmla="*/ 0 60000 65536"/>
              <a:gd name="T8" fmla="*/ 0 60000 65536"/>
              <a:gd name="T9" fmla="*/ 0 w 591"/>
              <a:gd name="T10" fmla="*/ 0 h 434"/>
              <a:gd name="T11" fmla="*/ 591 w 591"/>
              <a:gd name="T12" fmla="*/ 434 h 4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1" h="434">
                <a:moveTo>
                  <a:pt x="591" y="434"/>
                </a:moveTo>
                <a:lnTo>
                  <a:pt x="378" y="434"/>
                </a:lnTo>
                <a:lnTo>
                  <a:pt x="0" y="0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94286" name="Line 73"/>
          <p:cNvSpPr>
            <a:spLocks noChangeShapeType="1"/>
          </p:cNvSpPr>
          <p:nvPr/>
        </p:nvSpPr>
        <p:spPr bwMode="auto">
          <a:xfrm flipH="1">
            <a:off x="2811463" y="4419600"/>
            <a:ext cx="896937" cy="1588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87" name="Freeform 74"/>
          <p:cNvSpPr>
            <a:spLocks/>
          </p:cNvSpPr>
          <p:nvPr/>
        </p:nvSpPr>
        <p:spPr bwMode="auto">
          <a:xfrm>
            <a:off x="4657725" y="4394200"/>
            <a:ext cx="1079500" cy="366713"/>
          </a:xfrm>
          <a:custGeom>
            <a:avLst/>
            <a:gdLst>
              <a:gd name="T0" fmla="*/ 0 w 680"/>
              <a:gd name="T1" fmla="*/ 0 h 231"/>
              <a:gd name="T2" fmla="*/ 919856304 w 680"/>
              <a:gd name="T3" fmla="*/ 0 h 231"/>
              <a:gd name="T4" fmla="*/ 1713706428 w 680"/>
              <a:gd name="T5" fmla="*/ 582157726 h 231"/>
              <a:gd name="T6" fmla="*/ 0 60000 65536"/>
              <a:gd name="T7" fmla="*/ 0 60000 65536"/>
              <a:gd name="T8" fmla="*/ 0 60000 65536"/>
              <a:gd name="T9" fmla="*/ 0 w 680"/>
              <a:gd name="T10" fmla="*/ 0 h 231"/>
              <a:gd name="T11" fmla="*/ 680 w 680"/>
              <a:gd name="T12" fmla="*/ 231 h 2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0" h="231">
                <a:moveTo>
                  <a:pt x="0" y="0"/>
                </a:moveTo>
                <a:lnTo>
                  <a:pt x="365" y="0"/>
                </a:lnTo>
                <a:lnTo>
                  <a:pt x="680" y="231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94288" name="Line 75"/>
          <p:cNvSpPr>
            <a:spLocks noChangeShapeType="1"/>
          </p:cNvSpPr>
          <p:nvPr/>
        </p:nvSpPr>
        <p:spPr bwMode="auto">
          <a:xfrm flipH="1">
            <a:off x="3198813" y="3722688"/>
            <a:ext cx="171450" cy="104775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89" name="Line 76"/>
          <p:cNvSpPr>
            <a:spLocks noChangeShapeType="1"/>
          </p:cNvSpPr>
          <p:nvPr/>
        </p:nvSpPr>
        <p:spPr bwMode="auto">
          <a:xfrm flipH="1">
            <a:off x="2847975" y="4413250"/>
            <a:ext cx="522288" cy="88900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90" name="Freeform 77"/>
          <p:cNvSpPr>
            <a:spLocks/>
          </p:cNvSpPr>
          <p:nvPr/>
        </p:nvSpPr>
        <p:spPr bwMode="auto">
          <a:xfrm>
            <a:off x="2247900" y="3176588"/>
            <a:ext cx="406400" cy="128587"/>
          </a:xfrm>
          <a:custGeom>
            <a:avLst/>
            <a:gdLst>
              <a:gd name="T0" fmla="*/ 645159891 w 256"/>
              <a:gd name="T1" fmla="*/ 204131041 h 81"/>
              <a:gd name="T2" fmla="*/ 645159891 w 256"/>
              <a:gd name="T3" fmla="*/ 0 h 81"/>
              <a:gd name="T4" fmla="*/ 0 w 256"/>
              <a:gd name="T5" fmla="*/ 0 h 81"/>
              <a:gd name="T6" fmla="*/ 0 w 256"/>
              <a:gd name="T7" fmla="*/ 204131041 h 81"/>
              <a:gd name="T8" fmla="*/ 0 60000 65536"/>
              <a:gd name="T9" fmla="*/ 0 60000 65536"/>
              <a:gd name="T10" fmla="*/ 0 60000 65536"/>
              <a:gd name="T11" fmla="*/ 0 60000 65536"/>
              <a:gd name="T12" fmla="*/ 0 w 256"/>
              <a:gd name="T13" fmla="*/ 0 h 81"/>
              <a:gd name="T14" fmla="*/ 256 w 256"/>
              <a:gd name="T15" fmla="*/ 81 h 8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6" h="81">
                <a:moveTo>
                  <a:pt x="256" y="81"/>
                </a:moveTo>
                <a:lnTo>
                  <a:pt x="256" y="0"/>
                </a:lnTo>
                <a:lnTo>
                  <a:pt x="0" y="0"/>
                </a:lnTo>
                <a:lnTo>
                  <a:pt x="0" y="81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94291" name="Freeform 78"/>
          <p:cNvSpPr>
            <a:spLocks/>
          </p:cNvSpPr>
          <p:nvPr/>
        </p:nvSpPr>
        <p:spPr bwMode="auto">
          <a:xfrm>
            <a:off x="1208088" y="2738438"/>
            <a:ext cx="1243012" cy="438150"/>
          </a:xfrm>
          <a:custGeom>
            <a:avLst/>
            <a:gdLst>
              <a:gd name="T0" fmla="*/ 1973280935 w 783"/>
              <a:gd name="T1" fmla="*/ 695563016 h 276"/>
              <a:gd name="T2" fmla="*/ 1441528743 w 783"/>
              <a:gd name="T3" fmla="*/ 0 h 276"/>
              <a:gd name="T4" fmla="*/ 0 w 783"/>
              <a:gd name="T5" fmla="*/ 0 h 276"/>
              <a:gd name="T6" fmla="*/ 0 60000 65536"/>
              <a:gd name="T7" fmla="*/ 0 60000 65536"/>
              <a:gd name="T8" fmla="*/ 0 60000 65536"/>
              <a:gd name="T9" fmla="*/ 0 w 783"/>
              <a:gd name="T10" fmla="*/ 0 h 276"/>
              <a:gd name="T11" fmla="*/ 783 w 783"/>
              <a:gd name="T12" fmla="*/ 276 h 2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83" h="276">
                <a:moveTo>
                  <a:pt x="783" y="276"/>
                </a:moveTo>
                <a:lnTo>
                  <a:pt x="572" y="0"/>
                </a:lnTo>
                <a:lnTo>
                  <a:pt x="0" y="0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94292" name="Freeform 79"/>
          <p:cNvSpPr>
            <a:spLocks/>
          </p:cNvSpPr>
          <p:nvPr/>
        </p:nvSpPr>
        <p:spPr bwMode="auto">
          <a:xfrm>
            <a:off x="6289675" y="3465513"/>
            <a:ext cx="482600" cy="166687"/>
          </a:xfrm>
          <a:custGeom>
            <a:avLst/>
            <a:gdLst>
              <a:gd name="T0" fmla="*/ 0 w 304"/>
              <a:gd name="T1" fmla="*/ 0 h 105"/>
              <a:gd name="T2" fmla="*/ 0 w 304"/>
              <a:gd name="T3" fmla="*/ 264614841 h 105"/>
              <a:gd name="T4" fmla="*/ 766127391 w 304"/>
              <a:gd name="T5" fmla="*/ 264614841 h 105"/>
              <a:gd name="T6" fmla="*/ 766127391 w 304"/>
              <a:gd name="T7" fmla="*/ 60483576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304"/>
              <a:gd name="T13" fmla="*/ 0 h 105"/>
              <a:gd name="T14" fmla="*/ 304 w 304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4" h="105">
                <a:moveTo>
                  <a:pt x="0" y="0"/>
                </a:moveTo>
                <a:lnTo>
                  <a:pt x="0" y="105"/>
                </a:lnTo>
                <a:lnTo>
                  <a:pt x="304" y="105"/>
                </a:lnTo>
                <a:lnTo>
                  <a:pt x="304" y="24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94293" name="Line 80"/>
          <p:cNvSpPr>
            <a:spLocks noChangeShapeType="1"/>
          </p:cNvSpPr>
          <p:nvPr/>
        </p:nvSpPr>
        <p:spPr bwMode="auto">
          <a:xfrm flipH="1">
            <a:off x="7181850" y="1676400"/>
            <a:ext cx="7175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94" name="Line 81"/>
          <p:cNvSpPr>
            <a:spLocks noChangeShapeType="1"/>
          </p:cNvSpPr>
          <p:nvPr/>
        </p:nvSpPr>
        <p:spPr bwMode="auto">
          <a:xfrm>
            <a:off x="1130300" y="1801813"/>
            <a:ext cx="614363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95" name="Line 82"/>
          <p:cNvSpPr>
            <a:spLocks noChangeShapeType="1"/>
          </p:cNvSpPr>
          <p:nvPr/>
        </p:nvSpPr>
        <p:spPr bwMode="auto">
          <a:xfrm>
            <a:off x="6737350" y="1928813"/>
            <a:ext cx="11747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96" name="Line 83"/>
          <p:cNvSpPr>
            <a:spLocks noChangeShapeType="1"/>
          </p:cNvSpPr>
          <p:nvPr/>
        </p:nvSpPr>
        <p:spPr bwMode="auto">
          <a:xfrm>
            <a:off x="1198563" y="2562225"/>
            <a:ext cx="102870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97" name="Line 84"/>
          <p:cNvSpPr>
            <a:spLocks noChangeShapeType="1"/>
          </p:cNvSpPr>
          <p:nvPr/>
        </p:nvSpPr>
        <p:spPr bwMode="auto">
          <a:xfrm>
            <a:off x="1227138" y="3044825"/>
            <a:ext cx="388937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98" name="Line 85"/>
          <p:cNvSpPr>
            <a:spLocks noChangeShapeType="1"/>
          </p:cNvSpPr>
          <p:nvPr/>
        </p:nvSpPr>
        <p:spPr bwMode="auto">
          <a:xfrm>
            <a:off x="1176338" y="3451225"/>
            <a:ext cx="1246187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99" name="Line 86"/>
          <p:cNvSpPr>
            <a:spLocks noChangeShapeType="1"/>
          </p:cNvSpPr>
          <p:nvPr/>
        </p:nvSpPr>
        <p:spPr bwMode="auto">
          <a:xfrm>
            <a:off x="769938" y="4140200"/>
            <a:ext cx="1309687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300" name="Line 87"/>
          <p:cNvSpPr>
            <a:spLocks noChangeShapeType="1"/>
          </p:cNvSpPr>
          <p:nvPr/>
        </p:nvSpPr>
        <p:spPr bwMode="auto">
          <a:xfrm>
            <a:off x="909638" y="4803775"/>
            <a:ext cx="140017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301" name="Line 88"/>
          <p:cNvSpPr>
            <a:spLocks noChangeShapeType="1"/>
          </p:cNvSpPr>
          <p:nvPr/>
        </p:nvSpPr>
        <p:spPr bwMode="auto">
          <a:xfrm flipH="1">
            <a:off x="2657475" y="2193925"/>
            <a:ext cx="105410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302" name="Line 89"/>
          <p:cNvSpPr>
            <a:spLocks noChangeShapeType="1"/>
          </p:cNvSpPr>
          <p:nvPr/>
        </p:nvSpPr>
        <p:spPr bwMode="auto">
          <a:xfrm>
            <a:off x="4465638" y="2192338"/>
            <a:ext cx="2081212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303" name="Line 90"/>
          <p:cNvSpPr>
            <a:spLocks noChangeShapeType="1"/>
          </p:cNvSpPr>
          <p:nvPr/>
        </p:nvSpPr>
        <p:spPr bwMode="auto">
          <a:xfrm flipH="1">
            <a:off x="2765425" y="2819400"/>
            <a:ext cx="94297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304" name="Freeform 91"/>
          <p:cNvSpPr>
            <a:spLocks/>
          </p:cNvSpPr>
          <p:nvPr/>
        </p:nvSpPr>
        <p:spPr bwMode="auto">
          <a:xfrm>
            <a:off x="2678113" y="3111500"/>
            <a:ext cx="1030287" cy="411163"/>
          </a:xfrm>
          <a:custGeom>
            <a:avLst/>
            <a:gdLst>
              <a:gd name="T0" fmla="*/ 1635579600 w 649"/>
              <a:gd name="T1" fmla="*/ 0 h 259"/>
              <a:gd name="T2" fmla="*/ 1101306936 w 649"/>
              <a:gd name="T3" fmla="*/ 0 h 259"/>
              <a:gd name="T4" fmla="*/ 0 w 649"/>
              <a:gd name="T5" fmla="*/ 652721947 h 259"/>
              <a:gd name="T6" fmla="*/ 0 60000 65536"/>
              <a:gd name="T7" fmla="*/ 0 60000 65536"/>
              <a:gd name="T8" fmla="*/ 0 60000 65536"/>
              <a:gd name="T9" fmla="*/ 0 w 649"/>
              <a:gd name="T10" fmla="*/ 0 h 259"/>
              <a:gd name="T11" fmla="*/ 649 w 649"/>
              <a:gd name="T12" fmla="*/ 259 h 2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9" h="259">
                <a:moveTo>
                  <a:pt x="649" y="0"/>
                </a:moveTo>
                <a:lnTo>
                  <a:pt x="437" y="0"/>
                </a:lnTo>
                <a:lnTo>
                  <a:pt x="0" y="259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94305" name="Line 92"/>
          <p:cNvSpPr>
            <a:spLocks noChangeShapeType="1"/>
          </p:cNvSpPr>
          <p:nvPr/>
        </p:nvSpPr>
        <p:spPr bwMode="auto">
          <a:xfrm flipH="1">
            <a:off x="6929438" y="2505075"/>
            <a:ext cx="103187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306" name="Line 93"/>
          <p:cNvSpPr>
            <a:spLocks noChangeShapeType="1"/>
          </p:cNvSpPr>
          <p:nvPr/>
        </p:nvSpPr>
        <p:spPr bwMode="auto">
          <a:xfrm flipH="1">
            <a:off x="7364413" y="2951163"/>
            <a:ext cx="59690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307" name="Line 94"/>
          <p:cNvSpPr>
            <a:spLocks noChangeShapeType="1"/>
          </p:cNvSpPr>
          <p:nvPr/>
        </p:nvSpPr>
        <p:spPr bwMode="auto">
          <a:xfrm flipH="1">
            <a:off x="6692900" y="4667250"/>
            <a:ext cx="1211263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308" name="Line 95"/>
          <p:cNvSpPr>
            <a:spLocks noChangeShapeType="1"/>
          </p:cNvSpPr>
          <p:nvPr/>
        </p:nvSpPr>
        <p:spPr bwMode="auto">
          <a:xfrm flipH="1">
            <a:off x="6748463" y="5299075"/>
            <a:ext cx="1131887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309" name="Freeform 96"/>
          <p:cNvSpPr>
            <a:spLocks/>
          </p:cNvSpPr>
          <p:nvPr/>
        </p:nvSpPr>
        <p:spPr bwMode="auto">
          <a:xfrm>
            <a:off x="4543425" y="2824163"/>
            <a:ext cx="1695450" cy="374650"/>
          </a:xfrm>
          <a:custGeom>
            <a:avLst/>
            <a:gdLst>
              <a:gd name="T0" fmla="*/ 0 w 1068"/>
              <a:gd name="T1" fmla="*/ 0 h 236"/>
              <a:gd name="T2" fmla="*/ 1108868640 w 1068"/>
              <a:gd name="T3" fmla="*/ 0 h 236"/>
              <a:gd name="T4" fmla="*/ 2147483647 w 1068"/>
              <a:gd name="T5" fmla="*/ 594756920 h 236"/>
              <a:gd name="T6" fmla="*/ 0 60000 65536"/>
              <a:gd name="T7" fmla="*/ 0 60000 65536"/>
              <a:gd name="T8" fmla="*/ 0 60000 65536"/>
              <a:gd name="T9" fmla="*/ 0 w 1068"/>
              <a:gd name="T10" fmla="*/ 0 h 236"/>
              <a:gd name="T11" fmla="*/ 1068 w 1068"/>
              <a:gd name="T12" fmla="*/ 236 h 2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8" h="236">
                <a:moveTo>
                  <a:pt x="0" y="0"/>
                </a:moveTo>
                <a:lnTo>
                  <a:pt x="440" y="0"/>
                </a:lnTo>
                <a:lnTo>
                  <a:pt x="1068" y="23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94310" name="Freeform 97"/>
          <p:cNvSpPr>
            <a:spLocks/>
          </p:cNvSpPr>
          <p:nvPr/>
        </p:nvSpPr>
        <p:spPr bwMode="auto">
          <a:xfrm>
            <a:off x="4941888" y="3071813"/>
            <a:ext cx="1089025" cy="539750"/>
          </a:xfrm>
          <a:custGeom>
            <a:avLst/>
            <a:gdLst>
              <a:gd name="T0" fmla="*/ 0 w 686"/>
              <a:gd name="T1" fmla="*/ 0 h 340"/>
              <a:gd name="T2" fmla="*/ 501510320 w 686"/>
              <a:gd name="T3" fmla="*/ 0 h 340"/>
              <a:gd name="T4" fmla="*/ 1728827366 w 686"/>
              <a:gd name="T5" fmla="*/ 856853214 h 340"/>
              <a:gd name="T6" fmla="*/ 0 60000 65536"/>
              <a:gd name="T7" fmla="*/ 0 60000 65536"/>
              <a:gd name="T8" fmla="*/ 0 60000 65536"/>
              <a:gd name="T9" fmla="*/ 0 w 686"/>
              <a:gd name="T10" fmla="*/ 0 h 340"/>
              <a:gd name="T11" fmla="*/ 686 w 686"/>
              <a:gd name="T12" fmla="*/ 340 h 3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6" h="340">
                <a:moveTo>
                  <a:pt x="0" y="0"/>
                </a:moveTo>
                <a:lnTo>
                  <a:pt x="199" y="0"/>
                </a:lnTo>
                <a:lnTo>
                  <a:pt x="686" y="34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94311" name="Freeform 98"/>
          <p:cNvSpPr>
            <a:spLocks/>
          </p:cNvSpPr>
          <p:nvPr/>
        </p:nvSpPr>
        <p:spPr bwMode="auto">
          <a:xfrm>
            <a:off x="2832100" y="3328988"/>
            <a:ext cx="876300" cy="419100"/>
          </a:xfrm>
          <a:custGeom>
            <a:avLst/>
            <a:gdLst>
              <a:gd name="T0" fmla="*/ 1391126032 w 552"/>
              <a:gd name="T1" fmla="*/ 0 h 264"/>
              <a:gd name="T2" fmla="*/ 856853143 w 552"/>
              <a:gd name="T3" fmla="*/ 0 h 264"/>
              <a:gd name="T4" fmla="*/ 0 w 552"/>
              <a:gd name="T5" fmla="*/ 665321141 h 264"/>
              <a:gd name="T6" fmla="*/ 0 60000 65536"/>
              <a:gd name="T7" fmla="*/ 0 60000 65536"/>
              <a:gd name="T8" fmla="*/ 0 60000 65536"/>
              <a:gd name="T9" fmla="*/ 0 w 552"/>
              <a:gd name="T10" fmla="*/ 0 h 264"/>
              <a:gd name="T11" fmla="*/ 552 w 552"/>
              <a:gd name="T12" fmla="*/ 264 h 2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2" h="264">
                <a:moveTo>
                  <a:pt x="552" y="0"/>
                </a:moveTo>
                <a:lnTo>
                  <a:pt x="340" y="0"/>
                </a:lnTo>
                <a:lnTo>
                  <a:pt x="0" y="264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94312" name="Freeform 99"/>
          <p:cNvSpPr>
            <a:spLocks/>
          </p:cNvSpPr>
          <p:nvPr/>
        </p:nvSpPr>
        <p:spPr bwMode="auto">
          <a:xfrm>
            <a:off x="4821238" y="3336925"/>
            <a:ext cx="1106487" cy="628650"/>
          </a:xfrm>
          <a:custGeom>
            <a:avLst/>
            <a:gdLst>
              <a:gd name="T0" fmla="*/ 0 w 697"/>
              <a:gd name="T1" fmla="*/ 0 h 396"/>
              <a:gd name="T2" fmla="*/ 690522457 w 697"/>
              <a:gd name="T3" fmla="*/ 0 h 396"/>
              <a:gd name="T4" fmla="*/ 1756547497 w 697"/>
              <a:gd name="T5" fmla="*/ 997981964 h 396"/>
              <a:gd name="T6" fmla="*/ 0 60000 65536"/>
              <a:gd name="T7" fmla="*/ 0 60000 65536"/>
              <a:gd name="T8" fmla="*/ 0 60000 65536"/>
              <a:gd name="T9" fmla="*/ 0 w 697"/>
              <a:gd name="T10" fmla="*/ 0 h 396"/>
              <a:gd name="T11" fmla="*/ 697 w 697"/>
              <a:gd name="T12" fmla="*/ 396 h 3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97" h="396">
                <a:moveTo>
                  <a:pt x="0" y="0"/>
                </a:moveTo>
                <a:lnTo>
                  <a:pt x="274" y="0"/>
                </a:lnTo>
                <a:lnTo>
                  <a:pt x="697" y="39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94313" name="Line 100"/>
          <p:cNvSpPr>
            <a:spLocks noChangeShapeType="1"/>
          </p:cNvSpPr>
          <p:nvPr/>
        </p:nvSpPr>
        <p:spPr bwMode="auto">
          <a:xfrm flipH="1">
            <a:off x="3073400" y="3716338"/>
            <a:ext cx="62547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314" name="Freeform 101"/>
          <p:cNvSpPr>
            <a:spLocks/>
          </p:cNvSpPr>
          <p:nvPr/>
        </p:nvSpPr>
        <p:spPr bwMode="auto">
          <a:xfrm>
            <a:off x="2608263" y="4143375"/>
            <a:ext cx="1106487" cy="225425"/>
          </a:xfrm>
          <a:custGeom>
            <a:avLst/>
            <a:gdLst>
              <a:gd name="T0" fmla="*/ 1756547497 w 697"/>
              <a:gd name="T1" fmla="*/ 0 h 142"/>
              <a:gd name="T2" fmla="*/ 1202113170 w 697"/>
              <a:gd name="T3" fmla="*/ 0 h 142"/>
              <a:gd name="T4" fmla="*/ 0 w 697"/>
              <a:gd name="T5" fmla="*/ 357862133 h 142"/>
              <a:gd name="T6" fmla="*/ 0 60000 65536"/>
              <a:gd name="T7" fmla="*/ 0 60000 65536"/>
              <a:gd name="T8" fmla="*/ 0 60000 65536"/>
              <a:gd name="T9" fmla="*/ 0 w 697"/>
              <a:gd name="T10" fmla="*/ 0 h 142"/>
              <a:gd name="T11" fmla="*/ 697 w 697"/>
              <a:gd name="T12" fmla="*/ 142 h 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97" h="142">
                <a:moveTo>
                  <a:pt x="697" y="0"/>
                </a:moveTo>
                <a:lnTo>
                  <a:pt x="477" y="0"/>
                </a:lnTo>
                <a:lnTo>
                  <a:pt x="0" y="14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94315" name="Freeform 102"/>
          <p:cNvSpPr>
            <a:spLocks/>
          </p:cNvSpPr>
          <p:nvPr/>
        </p:nvSpPr>
        <p:spPr bwMode="auto">
          <a:xfrm>
            <a:off x="4835525" y="3711575"/>
            <a:ext cx="1017588" cy="574675"/>
          </a:xfrm>
          <a:custGeom>
            <a:avLst/>
            <a:gdLst>
              <a:gd name="T0" fmla="*/ 0 w 641"/>
              <a:gd name="T1" fmla="*/ 0 h 362"/>
              <a:gd name="T2" fmla="*/ 645160270 w 641"/>
              <a:gd name="T3" fmla="*/ 0 h 362"/>
              <a:gd name="T4" fmla="*/ 1615421525 w 641"/>
              <a:gd name="T5" fmla="*/ 912296652 h 362"/>
              <a:gd name="T6" fmla="*/ 0 60000 65536"/>
              <a:gd name="T7" fmla="*/ 0 60000 65536"/>
              <a:gd name="T8" fmla="*/ 0 60000 65536"/>
              <a:gd name="T9" fmla="*/ 0 w 641"/>
              <a:gd name="T10" fmla="*/ 0 h 362"/>
              <a:gd name="T11" fmla="*/ 641 w 641"/>
              <a:gd name="T12" fmla="*/ 362 h 3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1" h="362">
                <a:moveTo>
                  <a:pt x="0" y="0"/>
                </a:moveTo>
                <a:lnTo>
                  <a:pt x="256" y="0"/>
                </a:lnTo>
                <a:lnTo>
                  <a:pt x="641" y="3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94316" name="Freeform 103"/>
          <p:cNvSpPr>
            <a:spLocks/>
          </p:cNvSpPr>
          <p:nvPr/>
        </p:nvSpPr>
        <p:spPr bwMode="auto">
          <a:xfrm>
            <a:off x="4859338" y="4151313"/>
            <a:ext cx="1477962" cy="374650"/>
          </a:xfrm>
          <a:custGeom>
            <a:avLst/>
            <a:gdLst>
              <a:gd name="T0" fmla="*/ 0 w 931"/>
              <a:gd name="T1" fmla="*/ 0 h 236"/>
              <a:gd name="T2" fmla="*/ 645159811 w 931"/>
              <a:gd name="T3" fmla="*/ 0 h 236"/>
              <a:gd name="T4" fmla="*/ 2147483647 w 931"/>
              <a:gd name="T5" fmla="*/ 594756920 h 236"/>
              <a:gd name="T6" fmla="*/ 0 60000 65536"/>
              <a:gd name="T7" fmla="*/ 0 60000 65536"/>
              <a:gd name="T8" fmla="*/ 0 60000 65536"/>
              <a:gd name="T9" fmla="*/ 0 w 931"/>
              <a:gd name="T10" fmla="*/ 0 h 236"/>
              <a:gd name="T11" fmla="*/ 931 w 931"/>
              <a:gd name="T12" fmla="*/ 236 h 2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31" h="236">
                <a:moveTo>
                  <a:pt x="0" y="0"/>
                </a:moveTo>
                <a:lnTo>
                  <a:pt x="256" y="0"/>
                </a:lnTo>
                <a:lnTo>
                  <a:pt x="931" y="23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94317" name="Freeform 104"/>
          <p:cNvSpPr>
            <a:spLocks/>
          </p:cNvSpPr>
          <p:nvPr/>
        </p:nvSpPr>
        <p:spPr bwMode="auto">
          <a:xfrm>
            <a:off x="2870200" y="4533900"/>
            <a:ext cx="828675" cy="285750"/>
          </a:xfrm>
          <a:custGeom>
            <a:avLst/>
            <a:gdLst>
              <a:gd name="T0" fmla="*/ 1315521344 w 522"/>
              <a:gd name="T1" fmla="*/ 453628170 h 180"/>
              <a:gd name="T2" fmla="*/ 781248271 w 522"/>
              <a:gd name="T3" fmla="*/ 453628170 h 180"/>
              <a:gd name="T4" fmla="*/ 0 w 522"/>
              <a:gd name="T5" fmla="*/ 0 h 180"/>
              <a:gd name="T6" fmla="*/ 0 60000 65536"/>
              <a:gd name="T7" fmla="*/ 0 60000 65536"/>
              <a:gd name="T8" fmla="*/ 0 60000 65536"/>
              <a:gd name="T9" fmla="*/ 0 w 522"/>
              <a:gd name="T10" fmla="*/ 0 h 180"/>
              <a:gd name="T11" fmla="*/ 522 w 52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2" h="180">
                <a:moveTo>
                  <a:pt x="522" y="180"/>
                </a:moveTo>
                <a:lnTo>
                  <a:pt x="310" y="18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94318" name="Freeform 105"/>
          <p:cNvSpPr>
            <a:spLocks/>
          </p:cNvSpPr>
          <p:nvPr/>
        </p:nvSpPr>
        <p:spPr bwMode="auto">
          <a:xfrm>
            <a:off x="5224463" y="4818063"/>
            <a:ext cx="395287" cy="25400"/>
          </a:xfrm>
          <a:custGeom>
            <a:avLst/>
            <a:gdLst>
              <a:gd name="T0" fmla="*/ 0 w 249"/>
              <a:gd name="T1" fmla="*/ 0 h 16"/>
              <a:gd name="T2" fmla="*/ 362902051 w 249"/>
              <a:gd name="T3" fmla="*/ 0 h 16"/>
              <a:gd name="T4" fmla="*/ 627517363 w 249"/>
              <a:gd name="T5" fmla="*/ 40322493 h 16"/>
              <a:gd name="T6" fmla="*/ 0 60000 65536"/>
              <a:gd name="T7" fmla="*/ 0 60000 65536"/>
              <a:gd name="T8" fmla="*/ 0 60000 65536"/>
              <a:gd name="T9" fmla="*/ 0 w 249"/>
              <a:gd name="T10" fmla="*/ 0 h 16"/>
              <a:gd name="T11" fmla="*/ 249 w 249"/>
              <a:gd name="T12" fmla="*/ 16 h 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9" h="16">
                <a:moveTo>
                  <a:pt x="0" y="0"/>
                </a:moveTo>
                <a:lnTo>
                  <a:pt x="144" y="0"/>
                </a:lnTo>
                <a:lnTo>
                  <a:pt x="249" y="1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94319" name="Freeform 106"/>
          <p:cNvSpPr>
            <a:spLocks/>
          </p:cNvSpPr>
          <p:nvPr/>
        </p:nvSpPr>
        <p:spPr bwMode="auto">
          <a:xfrm>
            <a:off x="5195888" y="5029200"/>
            <a:ext cx="703262" cy="52388"/>
          </a:xfrm>
          <a:custGeom>
            <a:avLst/>
            <a:gdLst>
              <a:gd name="T0" fmla="*/ 0 w 443"/>
              <a:gd name="T1" fmla="*/ 0 h 33"/>
              <a:gd name="T2" fmla="*/ 385582831 w 443"/>
              <a:gd name="T3" fmla="*/ 0 h 33"/>
              <a:gd name="T4" fmla="*/ 1116427720 w 443"/>
              <a:gd name="T5" fmla="*/ 83166730 h 33"/>
              <a:gd name="T6" fmla="*/ 0 60000 65536"/>
              <a:gd name="T7" fmla="*/ 0 60000 65536"/>
              <a:gd name="T8" fmla="*/ 0 60000 65536"/>
              <a:gd name="T9" fmla="*/ 0 w 443"/>
              <a:gd name="T10" fmla="*/ 0 h 33"/>
              <a:gd name="T11" fmla="*/ 443 w 443"/>
              <a:gd name="T12" fmla="*/ 33 h 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3" h="33">
                <a:moveTo>
                  <a:pt x="0" y="0"/>
                </a:moveTo>
                <a:lnTo>
                  <a:pt x="153" y="0"/>
                </a:lnTo>
                <a:lnTo>
                  <a:pt x="443" y="3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94320" name="Freeform 107"/>
          <p:cNvSpPr>
            <a:spLocks/>
          </p:cNvSpPr>
          <p:nvPr/>
        </p:nvSpPr>
        <p:spPr bwMode="auto">
          <a:xfrm>
            <a:off x="2779713" y="4643438"/>
            <a:ext cx="915987" cy="396875"/>
          </a:xfrm>
          <a:custGeom>
            <a:avLst/>
            <a:gdLst>
              <a:gd name="T0" fmla="*/ 1454128350 w 577"/>
              <a:gd name="T1" fmla="*/ 630039107 h 250"/>
              <a:gd name="T2" fmla="*/ 919855743 w 577"/>
              <a:gd name="T3" fmla="*/ 630039107 h 250"/>
              <a:gd name="T4" fmla="*/ 0 w 577"/>
              <a:gd name="T5" fmla="*/ 0 h 250"/>
              <a:gd name="T6" fmla="*/ 0 60000 65536"/>
              <a:gd name="T7" fmla="*/ 0 60000 65536"/>
              <a:gd name="T8" fmla="*/ 0 60000 65536"/>
              <a:gd name="T9" fmla="*/ 0 w 577"/>
              <a:gd name="T10" fmla="*/ 0 h 250"/>
              <a:gd name="T11" fmla="*/ 577 w 577"/>
              <a:gd name="T12" fmla="*/ 250 h 2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7" h="250">
                <a:moveTo>
                  <a:pt x="577" y="250"/>
                </a:moveTo>
                <a:lnTo>
                  <a:pt x="365" y="25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94321" name="Freeform 108"/>
          <p:cNvSpPr>
            <a:spLocks/>
          </p:cNvSpPr>
          <p:nvPr/>
        </p:nvSpPr>
        <p:spPr bwMode="auto">
          <a:xfrm>
            <a:off x="2836863" y="4752975"/>
            <a:ext cx="862012" cy="488950"/>
          </a:xfrm>
          <a:custGeom>
            <a:avLst/>
            <a:gdLst>
              <a:gd name="T0" fmla="*/ 1368443038 w 543"/>
              <a:gd name="T1" fmla="*/ 776208016 h 308"/>
              <a:gd name="T2" fmla="*/ 834170463 w 543"/>
              <a:gd name="T3" fmla="*/ 776208016 h 308"/>
              <a:gd name="T4" fmla="*/ 0 w 543"/>
              <a:gd name="T5" fmla="*/ 0 h 308"/>
              <a:gd name="T6" fmla="*/ 0 60000 65536"/>
              <a:gd name="T7" fmla="*/ 0 60000 65536"/>
              <a:gd name="T8" fmla="*/ 0 60000 65536"/>
              <a:gd name="T9" fmla="*/ 0 w 543"/>
              <a:gd name="T10" fmla="*/ 0 h 308"/>
              <a:gd name="T11" fmla="*/ 543 w 543"/>
              <a:gd name="T12" fmla="*/ 308 h 3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3" h="308">
                <a:moveTo>
                  <a:pt x="543" y="308"/>
                </a:moveTo>
                <a:lnTo>
                  <a:pt x="331" y="308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94322" name="Freeform 109"/>
          <p:cNvSpPr>
            <a:spLocks/>
          </p:cNvSpPr>
          <p:nvPr/>
        </p:nvSpPr>
        <p:spPr bwMode="auto">
          <a:xfrm>
            <a:off x="4664075" y="5157788"/>
            <a:ext cx="1311275" cy="90487"/>
          </a:xfrm>
          <a:custGeom>
            <a:avLst/>
            <a:gdLst>
              <a:gd name="T0" fmla="*/ 0 w 826"/>
              <a:gd name="T1" fmla="*/ 143647330 h 57"/>
              <a:gd name="T2" fmla="*/ 1917839927 w 826"/>
              <a:gd name="T3" fmla="*/ 143647330 h 57"/>
              <a:gd name="T4" fmla="*/ 2081649241 w 826"/>
              <a:gd name="T5" fmla="*/ 0 h 57"/>
              <a:gd name="T6" fmla="*/ 0 60000 65536"/>
              <a:gd name="T7" fmla="*/ 0 60000 65536"/>
              <a:gd name="T8" fmla="*/ 0 60000 65536"/>
              <a:gd name="T9" fmla="*/ 0 w 826"/>
              <a:gd name="T10" fmla="*/ 0 h 57"/>
              <a:gd name="T11" fmla="*/ 826 w 826"/>
              <a:gd name="T12" fmla="*/ 57 h 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26" h="57">
                <a:moveTo>
                  <a:pt x="0" y="57"/>
                </a:moveTo>
                <a:lnTo>
                  <a:pt x="761" y="57"/>
                </a:lnTo>
                <a:lnTo>
                  <a:pt x="826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94323" name="Freeform 110"/>
          <p:cNvSpPr>
            <a:spLocks/>
          </p:cNvSpPr>
          <p:nvPr/>
        </p:nvSpPr>
        <p:spPr bwMode="auto">
          <a:xfrm>
            <a:off x="4892675" y="5427663"/>
            <a:ext cx="1458913" cy="246062"/>
          </a:xfrm>
          <a:custGeom>
            <a:avLst/>
            <a:gdLst>
              <a:gd name="T0" fmla="*/ 0 w 919"/>
              <a:gd name="T1" fmla="*/ 390622577 h 155"/>
              <a:gd name="T2" fmla="*/ 1552416767 w 919"/>
              <a:gd name="T3" fmla="*/ 390622577 h 155"/>
              <a:gd name="T4" fmla="*/ 2147483647 w 919"/>
              <a:gd name="T5" fmla="*/ 0 h 155"/>
              <a:gd name="T6" fmla="*/ 0 60000 65536"/>
              <a:gd name="T7" fmla="*/ 0 60000 65536"/>
              <a:gd name="T8" fmla="*/ 0 60000 65536"/>
              <a:gd name="T9" fmla="*/ 0 w 919"/>
              <a:gd name="T10" fmla="*/ 0 h 155"/>
              <a:gd name="T11" fmla="*/ 919 w 919"/>
              <a:gd name="T12" fmla="*/ 155 h 1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9" h="155">
                <a:moveTo>
                  <a:pt x="0" y="155"/>
                </a:moveTo>
                <a:lnTo>
                  <a:pt x="616" y="155"/>
                </a:lnTo>
                <a:lnTo>
                  <a:pt x="919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94324" name="Freeform 111"/>
          <p:cNvSpPr>
            <a:spLocks/>
          </p:cNvSpPr>
          <p:nvPr/>
        </p:nvSpPr>
        <p:spPr bwMode="auto">
          <a:xfrm>
            <a:off x="5016500" y="5248275"/>
            <a:ext cx="1292225" cy="180975"/>
          </a:xfrm>
          <a:custGeom>
            <a:avLst/>
            <a:gdLst>
              <a:gd name="T0" fmla="*/ 0 w 814"/>
              <a:gd name="T1" fmla="*/ 287297835 h 114"/>
              <a:gd name="T2" fmla="*/ 1348284380 w 814"/>
              <a:gd name="T3" fmla="*/ 287297835 h 114"/>
              <a:gd name="T4" fmla="*/ 2051407366 w 814"/>
              <a:gd name="T5" fmla="*/ 0 h 114"/>
              <a:gd name="T6" fmla="*/ 0 60000 65536"/>
              <a:gd name="T7" fmla="*/ 0 60000 65536"/>
              <a:gd name="T8" fmla="*/ 0 60000 65536"/>
              <a:gd name="T9" fmla="*/ 0 w 814"/>
              <a:gd name="T10" fmla="*/ 0 h 114"/>
              <a:gd name="T11" fmla="*/ 814 w 814"/>
              <a:gd name="T12" fmla="*/ 114 h 1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4" h="114">
                <a:moveTo>
                  <a:pt x="0" y="114"/>
                </a:moveTo>
                <a:lnTo>
                  <a:pt x="535" y="114"/>
                </a:lnTo>
                <a:lnTo>
                  <a:pt x="814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94325" name="Freeform 112"/>
          <p:cNvSpPr>
            <a:spLocks/>
          </p:cNvSpPr>
          <p:nvPr/>
        </p:nvSpPr>
        <p:spPr bwMode="auto">
          <a:xfrm>
            <a:off x="6523038" y="3630613"/>
            <a:ext cx="1346200" cy="234950"/>
          </a:xfrm>
          <a:custGeom>
            <a:avLst/>
            <a:gdLst>
              <a:gd name="T0" fmla="*/ 2137092678 w 848"/>
              <a:gd name="T1" fmla="*/ 372983070 h 148"/>
              <a:gd name="T2" fmla="*/ 340221889 w 848"/>
              <a:gd name="T3" fmla="*/ 372983070 h 148"/>
              <a:gd name="T4" fmla="*/ 0 w 848"/>
              <a:gd name="T5" fmla="*/ 0 h 148"/>
              <a:gd name="T6" fmla="*/ 0 60000 65536"/>
              <a:gd name="T7" fmla="*/ 0 60000 65536"/>
              <a:gd name="T8" fmla="*/ 0 60000 65536"/>
              <a:gd name="T9" fmla="*/ 0 w 848"/>
              <a:gd name="T10" fmla="*/ 0 h 148"/>
              <a:gd name="T11" fmla="*/ 848 w 848"/>
              <a:gd name="T12" fmla="*/ 148 h 1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8" h="148">
                <a:moveTo>
                  <a:pt x="848" y="148"/>
                </a:moveTo>
                <a:lnTo>
                  <a:pt x="135" y="148"/>
                </a:lnTo>
                <a:lnTo>
                  <a:pt x="0" y="0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94326" name="Freeform 113"/>
          <p:cNvSpPr>
            <a:spLocks/>
          </p:cNvSpPr>
          <p:nvPr/>
        </p:nvSpPr>
        <p:spPr bwMode="auto">
          <a:xfrm>
            <a:off x="6526213" y="3636963"/>
            <a:ext cx="1360487" cy="228600"/>
          </a:xfrm>
          <a:custGeom>
            <a:avLst/>
            <a:gdLst>
              <a:gd name="T0" fmla="*/ 2147483647 w 857"/>
              <a:gd name="T1" fmla="*/ 362902445 h 144"/>
              <a:gd name="T2" fmla="*/ 325099250 w 857"/>
              <a:gd name="T3" fmla="*/ 362902445 h 144"/>
              <a:gd name="T4" fmla="*/ 0 w 857"/>
              <a:gd name="T5" fmla="*/ 0 h 144"/>
              <a:gd name="T6" fmla="*/ 0 60000 65536"/>
              <a:gd name="T7" fmla="*/ 0 60000 65536"/>
              <a:gd name="T8" fmla="*/ 0 60000 65536"/>
              <a:gd name="T9" fmla="*/ 0 w 857"/>
              <a:gd name="T10" fmla="*/ 0 h 144"/>
              <a:gd name="T11" fmla="*/ 857 w 857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57" h="144">
                <a:moveTo>
                  <a:pt x="857" y="144"/>
                </a:moveTo>
                <a:lnTo>
                  <a:pt x="129" y="144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94327" name="Freeform 114"/>
          <p:cNvSpPr>
            <a:spLocks/>
          </p:cNvSpPr>
          <p:nvPr/>
        </p:nvSpPr>
        <p:spPr bwMode="auto">
          <a:xfrm>
            <a:off x="2682875" y="4824413"/>
            <a:ext cx="1016000" cy="609600"/>
          </a:xfrm>
          <a:custGeom>
            <a:avLst/>
            <a:gdLst>
              <a:gd name="T0" fmla="*/ 1612899782 w 640"/>
              <a:gd name="T1" fmla="*/ 967740089 h 384"/>
              <a:gd name="T2" fmla="*/ 1078626860 w 640"/>
              <a:gd name="T3" fmla="*/ 967740089 h 384"/>
              <a:gd name="T4" fmla="*/ 0 w 640"/>
              <a:gd name="T5" fmla="*/ 0 h 384"/>
              <a:gd name="T6" fmla="*/ 0 60000 65536"/>
              <a:gd name="T7" fmla="*/ 0 60000 65536"/>
              <a:gd name="T8" fmla="*/ 0 60000 65536"/>
              <a:gd name="T9" fmla="*/ 0 w 640"/>
              <a:gd name="T10" fmla="*/ 0 h 384"/>
              <a:gd name="T11" fmla="*/ 640 w 640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0" h="384">
                <a:moveTo>
                  <a:pt x="640" y="384"/>
                </a:moveTo>
                <a:lnTo>
                  <a:pt x="428" y="384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94328" name="Line 115"/>
          <p:cNvSpPr>
            <a:spLocks noChangeShapeType="1"/>
          </p:cNvSpPr>
          <p:nvPr/>
        </p:nvSpPr>
        <p:spPr bwMode="auto">
          <a:xfrm flipH="1">
            <a:off x="1092200" y="5326063"/>
            <a:ext cx="563563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329" name="Line 116"/>
          <p:cNvSpPr>
            <a:spLocks noChangeShapeType="1"/>
          </p:cNvSpPr>
          <p:nvPr/>
        </p:nvSpPr>
        <p:spPr bwMode="auto">
          <a:xfrm>
            <a:off x="7269163" y="5854700"/>
            <a:ext cx="66040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330" name="Line 117"/>
          <p:cNvSpPr>
            <a:spLocks noChangeShapeType="1"/>
          </p:cNvSpPr>
          <p:nvPr/>
        </p:nvSpPr>
        <p:spPr bwMode="auto">
          <a:xfrm flipH="1">
            <a:off x="1104900" y="6102350"/>
            <a:ext cx="1233488" cy="1588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331" name="Line 118"/>
          <p:cNvSpPr>
            <a:spLocks noChangeShapeType="1"/>
          </p:cNvSpPr>
          <p:nvPr/>
        </p:nvSpPr>
        <p:spPr bwMode="auto">
          <a:xfrm flipH="1">
            <a:off x="1095375" y="6100763"/>
            <a:ext cx="12382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332" name="Line 119"/>
          <p:cNvSpPr>
            <a:spLocks noChangeShapeType="1"/>
          </p:cNvSpPr>
          <p:nvPr/>
        </p:nvSpPr>
        <p:spPr bwMode="auto">
          <a:xfrm flipH="1">
            <a:off x="6689725" y="6056313"/>
            <a:ext cx="124618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333" name="Freeform 120"/>
          <p:cNvSpPr>
            <a:spLocks/>
          </p:cNvSpPr>
          <p:nvPr/>
        </p:nvSpPr>
        <p:spPr bwMode="auto">
          <a:xfrm>
            <a:off x="2762250" y="4967288"/>
            <a:ext cx="936625" cy="687387"/>
          </a:xfrm>
          <a:custGeom>
            <a:avLst/>
            <a:gdLst>
              <a:gd name="T0" fmla="*/ 1486891969 w 590"/>
              <a:gd name="T1" fmla="*/ 1091226158 h 433"/>
              <a:gd name="T2" fmla="*/ 952619065 w 590"/>
              <a:gd name="T3" fmla="*/ 1091226158 h 433"/>
              <a:gd name="T4" fmla="*/ 0 w 590"/>
              <a:gd name="T5" fmla="*/ 0 h 433"/>
              <a:gd name="T6" fmla="*/ 0 60000 65536"/>
              <a:gd name="T7" fmla="*/ 0 60000 65536"/>
              <a:gd name="T8" fmla="*/ 0 60000 65536"/>
              <a:gd name="T9" fmla="*/ 0 w 590"/>
              <a:gd name="T10" fmla="*/ 0 h 433"/>
              <a:gd name="T11" fmla="*/ 590 w 590"/>
              <a:gd name="T12" fmla="*/ 433 h 4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0" h="433">
                <a:moveTo>
                  <a:pt x="590" y="433"/>
                </a:moveTo>
                <a:lnTo>
                  <a:pt x="378" y="433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94334" name="Line 121"/>
          <p:cNvSpPr>
            <a:spLocks noChangeShapeType="1"/>
          </p:cNvSpPr>
          <p:nvPr/>
        </p:nvSpPr>
        <p:spPr bwMode="auto">
          <a:xfrm flipH="1">
            <a:off x="2811463" y="4419600"/>
            <a:ext cx="896937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335" name="Freeform 122"/>
          <p:cNvSpPr>
            <a:spLocks/>
          </p:cNvSpPr>
          <p:nvPr/>
        </p:nvSpPr>
        <p:spPr bwMode="auto">
          <a:xfrm>
            <a:off x="4652963" y="4394200"/>
            <a:ext cx="1081087" cy="361950"/>
          </a:xfrm>
          <a:custGeom>
            <a:avLst/>
            <a:gdLst>
              <a:gd name="T0" fmla="*/ 0 w 681"/>
              <a:gd name="T1" fmla="*/ 0 h 228"/>
              <a:gd name="T2" fmla="*/ 927417135 w 681"/>
              <a:gd name="T3" fmla="*/ 0 h 228"/>
              <a:gd name="T4" fmla="*/ 1716224997 w 681"/>
              <a:gd name="T5" fmla="*/ 574595670 h 228"/>
              <a:gd name="T6" fmla="*/ 0 60000 65536"/>
              <a:gd name="T7" fmla="*/ 0 60000 65536"/>
              <a:gd name="T8" fmla="*/ 0 60000 65536"/>
              <a:gd name="T9" fmla="*/ 0 w 681"/>
              <a:gd name="T10" fmla="*/ 0 h 228"/>
              <a:gd name="T11" fmla="*/ 681 w 681"/>
              <a:gd name="T12" fmla="*/ 228 h 2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1" h="228">
                <a:moveTo>
                  <a:pt x="0" y="0"/>
                </a:moveTo>
                <a:lnTo>
                  <a:pt x="368" y="0"/>
                </a:lnTo>
                <a:lnTo>
                  <a:pt x="681" y="2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94336" name="Line 123"/>
          <p:cNvSpPr>
            <a:spLocks noChangeShapeType="1"/>
          </p:cNvSpPr>
          <p:nvPr/>
        </p:nvSpPr>
        <p:spPr bwMode="auto">
          <a:xfrm flipH="1">
            <a:off x="3190875" y="3716338"/>
            <a:ext cx="171450" cy="10636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337" name="Line 124"/>
          <p:cNvSpPr>
            <a:spLocks noChangeShapeType="1"/>
          </p:cNvSpPr>
          <p:nvPr/>
        </p:nvSpPr>
        <p:spPr bwMode="auto">
          <a:xfrm flipH="1">
            <a:off x="2852738" y="4410075"/>
            <a:ext cx="522287" cy="920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338" name="Freeform 125"/>
          <p:cNvSpPr>
            <a:spLocks/>
          </p:cNvSpPr>
          <p:nvPr/>
        </p:nvSpPr>
        <p:spPr bwMode="auto">
          <a:xfrm>
            <a:off x="2251075" y="3176588"/>
            <a:ext cx="403225" cy="128587"/>
          </a:xfrm>
          <a:custGeom>
            <a:avLst/>
            <a:gdLst>
              <a:gd name="T0" fmla="*/ 640119732 w 254"/>
              <a:gd name="T1" fmla="*/ 204131041 h 81"/>
              <a:gd name="T2" fmla="*/ 640119732 w 254"/>
              <a:gd name="T3" fmla="*/ 0 h 81"/>
              <a:gd name="T4" fmla="*/ 0 w 254"/>
              <a:gd name="T5" fmla="*/ 0 h 81"/>
              <a:gd name="T6" fmla="*/ 0 w 254"/>
              <a:gd name="T7" fmla="*/ 204131041 h 81"/>
              <a:gd name="T8" fmla="*/ 0 60000 65536"/>
              <a:gd name="T9" fmla="*/ 0 60000 65536"/>
              <a:gd name="T10" fmla="*/ 0 60000 65536"/>
              <a:gd name="T11" fmla="*/ 0 60000 65536"/>
              <a:gd name="T12" fmla="*/ 0 w 254"/>
              <a:gd name="T13" fmla="*/ 0 h 81"/>
              <a:gd name="T14" fmla="*/ 254 w 254"/>
              <a:gd name="T15" fmla="*/ 81 h 8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4" h="81">
                <a:moveTo>
                  <a:pt x="254" y="81"/>
                </a:moveTo>
                <a:lnTo>
                  <a:pt x="254" y="0"/>
                </a:lnTo>
                <a:lnTo>
                  <a:pt x="0" y="0"/>
                </a:lnTo>
                <a:lnTo>
                  <a:pt x="0" y="8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94339" name="Freeform 126"/>
          <p:cNvSpPr>
            <a:spLocks/>
          </p:cNvSpPr>
          <p:nvPr/>
        </p:nvSpPr>
        <p:spPr bwMode="auto">
          <a:xfrm>
            <a:off x="1182688" y="2736850"/>
            <a:ext cx="1262062" cy="436563"/>
          </a:xfrm>
          <a:custGeom>
            <a:avLst/>
            <a:gdLst>
              <a:gd name="T0" fmla="*/ 2003522810 w 795"/>
              <a:gd name="T1" fmla="*/ 693044447 h 275"/>
              <a:gd name="T2" fmla="*/ 1476810921 w 795"/>
              <a:gd name="T3" fmla="*/ 0 h 275"/>
              <a:gd name="T4" fmla="*/ 0 w 795"/>
              <a:gd name="T5" fmla="*/ 0 h 275"/>
              <a:gd name="T6" fmla="*/ 0 60000 65536"/>
              <a:gd name="T7" fmla="*/ 0 60000 65536"/>
              <a:gd name="T8" fmla="*/ 0 60000 65536"/>
              <a:gd name="T9" fmla="*/ 0 w 795"/>
              <a:gd name="T10" fmla="*/ 0 h 275"/>
              <a:gd name="T11" fmla="*/ 795 w 795"/>
              <a:gd name="T12" fmla="*/ 275 h 2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95" h="275">
                <a:moveTo>
                  <a:pt x="795" y="275"/>
                </a:moveTo>
                <a:lnTo>
                  <a:pt x="586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94340" name="Freeform 127"/>
          <p:cNvSpPr>
            <a:spLocks/>
          </p:cNvSpPr>
          <p:nvPr/>
        </p:nvSpPr>
        <p:spPr bwMode="auto">
          <a:xfrm>
            <a:off x="6289675" y="3468688"/>
            <a:ext cx="481013" cy="165100"/>
          </a:xfrm>
          <a:custGeom>
            <a:avLst/>
            <a:gdLst>
              <a:gd name="T0" fmla="*/ 0 w 303"/>
              <a:gd name="T1" fmla="*/ 0 h 104"/>
              <a:gd name="T2" fmla="*/ 0 w 303"/>
              <a:gd name="T3" fmla="*/ 262096272 h 104"/>
              <a:gd name="T4" fmla="*/ 763608822 w 303"/>
              <a:gd name="T5" fmla="*/ 262096272 h 104"/>
              <a:gd name="T6" fmla="*/ 763608822 w 303"/>
              <a:gd name="T7" fmla="*/ 57964395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303"/>
              <a:gd name="T13" fmla="*/ 0 h 104"/>
              <a:gd name="T14" fmla="*/ 303 w 303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3" h="104">
                <a:moveTo>
                  <a:pt x="0" y="0"/>
                </a:moveTo>
                <a:lnTo>
                  <a:pt x="0" y="104"/>
                </a:lnTo>
                <a:lnTo>
                  <a:pt x="303" y="104"/>
                </a:lnTo>
                <a:lnTo>
                  <a:pt x="303" y="2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94341" name="Text Box 128"/>
          <p:cNvSpPr txBox="1">
            <a:spLocks noChangeArrowheads="1"/>
          </p:cNvSpPr>
          <p:nvPr/>
        </p:nvSpPr>
        <p:spPr bwMode="auto">
          <a:xfrm>
            <a:off x="3770313" y="2132013"/>
            <a:ext cx="12303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/>
              <a:t>Olfactory bulb</a:t>
            </a:r>
          </a:p>
          <a:p>
            <a:r>
              <a:rPr lang="en-US" sz="800" b="1"/>
              <a:t>(from olfactory nerve, I)</a:t>
            </a:r>
          </a:p>
        </p:txBody>
      </p:sp>
      <p:sp>
        <p:nvSpPr>
          <p:cNvPr id="94342" name="Text Box 129"/>
          <p:cNvSpPr txBox="1">
            <a:spLocks noChangeArrowheads="1"/>
          </p:cNvSpPr>
          <p:nvPr/>
        </p:nvSpPr>
        <p:spPr bwMode="auto">
          <a:xfrm>
            <a:off x="7956550" y="1852613"/>
            <a:ext cx="7016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/>
              <a:t>Longitudinal</a:t>
            </a:r>
          </a:p>
          <a:p>
            <a:r>
              <a:rPr lang="en-US" sz="800" b="1"/>
              <a:t>fissure</a:t>
            </a:r>
          </a:p>
        </p:txBody>
      </p:sp>
      <p:sp>
        <p:nvSpPr>
          <p:cNvPr id="94343" name="Text Box 130"/>
          <p:cNvSpPr txBox="1">
            <a:spLocks noChangeArrowheads="1"/>
          </p:cNvSpPr>
          <p:nvPr/>
        </p:nvSpPr>
        <p:spPr bwMode="auto">
          <a:xfrm>
            <a:off x="7956550" y="5237163"/>
            <a:ext cx="577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/>
              <a:t>Medulla</a:t>
            </a:r>
          </a:p>
          <a:p>
            <a:r>
              <a:rPr lang="en-US" sz="800" b="1"/>
              <a:t>oblongata</a:t>
            </a:r>
          </a:p>
        </p:txBody>
      </p:sp>
      <p:sp>
        <p:nvSpPr>
          <p:cNvPr id="94344" name="TextBox 24"/>
          <p:cNvSpPr txBox="1">
            <a:spLocks noChangeArrowheads="1"/>
          </p:cNvSpPr>
          <p:nvPr/>
        </p:nvSpPr>
        <p:spPr bwMode="auto">
          <a:xfrm>
            <a:off x="1466850" y="6580188"/>
            <a:ext cx="617855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700">
                <a:cs typeface="Arial" charset="0"/>
              </a:rPr>
              <a:t>b: © The McGraw-Hill Companies, Inc./Rebecca Gray, photographer/Don Kincaid, dissections</a:t>
            </a:r>
          </a:p>
        </p:txBody>
      </p:sp>
      <p:sp>
        <p:nvSpPr>
          <p:cNvPr id="94345" name="TextBox 24"/>
          <p:cNvSpPr txBox="1">
            <a:spLocks noChangeArrowheads="1"/>
          </p:cNvSpPr>
          <p:nvPr/>
        </p:nvSpPr>
        <p:spPr bwMode="auto">
          <a:xfrm>
            <a:off x="1450975" y="684213"/>
            <a:ext cx="617855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700">
                <a:cs typeface="Arial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94346" name="Text Box 7"/>
          <p:cNvSpPr txBox="1">
            <a:spLocks noChangeArrowheads="1"/>
          </p:cNvSpPr>
          <p:nvPr/>
        </p:nvSpPr>
        <p:spPr bwMode="auto">
          <a:xfrm>
            <a:off x="228600" y="762000"/>
            <a:ext cx="2176463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/>
              <a:t>Figure 14.27a-b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29600" y="6477000"/>
            <a:ext cx="8382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14-</a:t>
            </a:r>
            <a:fld id="{43444298-C229-4759-BA51-0668A1FFF69A}" type="slidenum">
              <a:rPr lang="en-US" smtClean="0"/>
              <a:pPr/>
              <a:t>72</a:t>
            </a:fld>
            <a:endParaRPr lang="en-US" smtClean="0"/>
          </a:p>
        </p:txBody>
      </p:sp>
      <p:sp>
        <p:nvSpPr>
          <p:cNvPr id="95236" name="Rectangle 2"/>
          <p:cNvSpPr>
            <a:spLocks noGrp="1" noChangeArrowheads="1"/>
          </p:cNvSpPr>
          <p:nvPr>
            <p:ph type="title"/>
          </p:nvPr>
        </p:nvSpPr>
        <p:spPr>
          <a:xfrm>
            <a:off x="-14288" y="76200"/>
            <a:ext cx="9144001" cy="762000"/>
          </a:xfrm>
        </p:spPr>
        <p:txBody>
          <a:bodyPr>
            <a:spAutoFit/>
          </a:bodyPr>
          <a:lstStyle/>
          <a:p>
            <a:pPr eaLnBrk="1" hangingPunct="1"/>
            <a:r>
              <a:rPr lang="en-US" smtClean="0"/>
              <a:t>I  Olfactory Nerve</a:t>
            </a:r>
          </a:p>
        </p:txBody>
      </p:sp>
      <p:sp>
        <p:nvSpPr>
          <p:cNvPr id="952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0038" y="5580063"/>
            <a:ext cx="8240712" cy="1147762"/>
          </a:xfrm>
        </p:spPr>
        <p:txBody>
          <a:bodyPr/>
          <a:lstStyle/>
          <a:p>
            <a:pPr eaLnBrk="1" hangingPunct="1"/>
            <a:r>
              <a:rPr lang="en-US" sz="2200" b="0" smtClean="0"/>
              <a:t>sense of smell</a:t>
            </a:r>
          </a:p>
          <a:p>
            <a:pPr eaLnBrk="1" hangingPunct="1"/>
            <a:endParaRPr lang="en-US" sz="2200" b="0" smtClean="0"/>
          </a:p>
          <a:p>
            <a:pPr eaLnBrk="1" hangingPunct="1"/>
            <a:r>
              <a:rPr lang="en-US" sz="2200" b="0" smtClean="0"/>
              <a:t>damage causes impaired sense of smell</a:t>
            </a:r>
          </a:p>
        </p:txBody>
      </p:sp>
      <p:sp>
        <p:nvSpPr>
          <p:cNvPr id="4" name="TextBox 24"/>
          <p:cNvSpPr txBox="1">
            <a:spLocks noChangeArrowheads="1"/>
          </p:cNvSpPr>
          <p:nvPr/>
        </p:nvSpPr>
        <p:spPr bwMode="auto">
          <a:xfrm>
            <a:off x="1724025" y="766763"/>
            <a:ext cx="56610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>
                <a:latin typeface="+mj-lt"/>
                <a:cs typeface="Arial" pitchFamily="34" charset="2"/>
              </a:rPr>
              <a:t>Copyright © The McGraw-Hill Companies, Inc. Permission required for reproduction or display.</a:t>
            </a:r>
          </a:p>
        </p:txBody>
      </p:sp>
      <p:pic>
        <p:nvPicPr>
          <p:cNvPr id="95242" name="Picture 4" descr="sal25693_14_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688" y="985838"/>
            <a:ext cx="7772400" cy="468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43" name="Rectangle 5"/>
          <p:cNvSpPr>
            <a:spLocks noChangeArrowheads="1"/>
          </p:cNvSpPr>
          <p:nvPr/>
        </p:nvSpPr>
        <p:spPr bwMode="auto">
          <a:xfrm>
            <a:off x="6370638" y="1908175"/>
            <a:ext cx="137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Olfactory bulb</a:t>
            </a:r>
            <a:endParaRPr lang="en-US" sz="1600" b="1"/>
          </a:p>
        </p:txBody>
      </p:sp>
      <p:sp>
        <p:nvSpPr>
          <p:cNvPr id="95244" name="Rectangle 6"/>
          <p:cNvSpPr>
            <a:spLocks noChangeArrowheads="1"/>
          </p:cNvSpPr>
          <p:nvPr/>
        </p:nvSpPr>
        <p:spPr bwMode="auto">
          <a:xfrm>
            <a:off x="6370638" y="2225675"/>
            <a:ext cx="13922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Olfactory tract</a:t>
            </a:r>
            <a:endParaRPr lang="en-US" sz="1600" b="1"/>
          </a:p>
        </p:txBody>
      </p:sp>
      <p:sp>
        <p:nvSpPr>
          <p:cNvPr id="95245" name="Rectangle 7"/>
          <p:cNvSpPr>
            <a:spLocks noChangeArrowheads="1"/>
          </p:cNvSpPr>
          <p:nvPr/>
        </p:nvSpPr>
        <p:spPr bwMode="auto">
          <a:xfrm>
            <a:off x="6370638" y="3602038"/>
            <a:ext cx="13652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Nasal mucosa</a:t>
            </a:r>
            <a:endParaRPr lang="en-US" sz="1600" b="1"/>
          </a:p>
        </p:txBody>
      </p:sp>
      <p:sp>
        <p:nvSpPr>
          <p:cNvPr id="95246" name="Freeform 8"/>
          <p:cNvSpPr>
            <a:spLocks/>
          </p:cNvSpPr>
          <p:nvPr/>
        </p:nvSpPr>
        <p:spPr bwMode="auto">
          <a:xfrm>
            <a:off x="3346450" y="2019300"/>
            <a:ext cx="2949575" cy="577850"/>
          </a:xfrm>
          <a:custGeom>
            <a:avLst/>
            <a:gdLst>
              <a:gd name="T0" fmla="*/ 0 w 2028"/>
              <a:gd name="T1" fmla="*/ 1003022277 h 398"/>
              <a:gd name="T2" fmla="*/ 2147483647 w 2028"/>
              <a:gd name="T3" fmla="*/ 0 h 398"/>
              <a:gd name="T4" fmla="*/ 2147483647 w 2028"/>
              <a:gd name="T5" fmla="*/ 0 h 398"/>
              <a:gd name="T6" fmla="*/ 0 60000 65536"/>
              <a:gd name="T7" fmla="*/ 0 60000 65536"/>
              <a:gd name="T8" fmla="*/ 0 60000 65536"/>
              <a:gd name="T9" fmla="*/ 0 w 2028"/>
              <a:gd name="T10" fmla="*/ 0 h 398"/>
              <a:gd name="T11" fmla="*/ 2028 w 2028"/>
              <a:gd name="T12" fmla="*/ 398 h 3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28" h="398">
                <a:moveTo>
                  <a:pt x="0" y="398"/>
                </a:moveTo>
                <a:lnTo>
                  <a:pt x="1912" y="0"/>
                </a:lnTo>
                <a:lnTo>
                  <a:pt x="2028" y="0"/>
                </a:lnTo>
              </a:path>
            </a:pathLst>
          </a:custGeom>
          <a:noFill/>
          <a:ln w="269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600">
              <a:latin typeface="Times New Roman" pitchFamily="18" charset="0"/>
            </a:endParaRPr>
          </a:p>
        </p:txBody>
      </p:sp>
      <p:sp>
        <p:nvSpPr>
          <p:cNvPr id="95247" name="Freeform 9"/>
          <p:cNvSpPr>
            <a:spLocks/>
          </p:cNvSpPr>
          <p:nvPr/>
        </p:nvSpPr>
        <p:spPr bwMode="auto">
          <a:xfrm>
            <a:off x="4956175" y="2344738"/>
            <a:ext cx="1339850" cy="207962"/>
          </a:xfrm>
          <a:custGeom>
            <a:avLst/>
            <a:gdLst>
              <a:gd name="T0" fmla="*/ 0 w 921"/>
              <a:gd name="T1" fmla="*/ 360383877 h 143"/>
              <a:gd name="T2" fmla="*/ 2028727525 w 921"/>
              <a:gd name="T3" fmla="*/ 5040323 h 143"/>
              <a:gd name="T4" fmla="*/ 2147483647 w 921"/>
              <a:gd name="T5" fmla="*/ 0 h 143"/>
              <a:gd name="T6" fmla="*/ 0 60000 65536"/>
              <a:gd name="T7" fmla="*/ 0 60000 65536"/>
              <a:gd name="T8" fmla="*/ 0 60000 65536"/>
              <a:gd name="T9" fmla="*/ 0 w 921"/>
              <a:gd name="T10" fmla="*/ 0 h 143"/>
              <a:gd name="T11" fmla="*/ 921 w 921"/>
              <a:gd name="T12" fmla="*/ 143 h 1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21" h="143">
                <a:moveTo>
                  <a:pt x="0" y="143"/>
                </a:moveTo>
                <a:lnTo>
                  <a:pt x="805" y="2"/>
                </a:lnTo>
                <a:lnTo>
                  <a:pt x="921" y="0"/>
                </a:lnTo>
              </a:path>
            </a:pathLst>
          </a:custGeom>
          <a:noFill/>
          <a:ln w="269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600">
              <a:latin typeface="Times New Roman" pitchFamily="18" charset="0"/>
            </a:endParaRPr>
          </a:p>
        </p:txBody>
      </p:sp>
      <p:sp>
        <p:nvSpPr>
          <p:cNvPr id="95248" name="Line 10"/>
          <p:cNvSpPr>
            <a:spLocks noChangeShapeType="1"/>
          </p:cNvSpPr>
          <p:nvPr/>
        </p:nvSpPr>
        <p:spPr bwMode="auto">
          <a:xfrm>
            <a:off x="4030663" y="2728913"/>
            <a:ext cx="2254250" cy="1587"/>
          </a:xfrm>
          <a:prstGeom prst="line">
            <a:avLst/>
          </a:prstGeom>
          <a:noFill/>
          <a:ln w="269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49" name="Freeform 11"/>
          <p:cNvSpPr>
            <a:spLocks/>
          </p:cNvSpPr>
          <p:nvPr/>
        </p:nvSpPr>
        <p:spPr bwMode="auto">
          <a:xfrm>
            <a:off x="3765550" y="2927350"/>
            <a:ext cx="2527300" cy="325438"/>
          </a:xfrm>
          <a:custGeom>
            <a:avLst/>
            <a:gdLst>
              <a:gd name="T0" fmla="*/ 0 w 1738"/>
              <a:gd name="T1" fmla="*/ 0 h 223"/>
              <a:gd name="T2" fmla="*/ 2147483647 w 1738"/>
              <a:gd name="T3" fmla="*/ 561993301 h 223"/>
              <a:gd name="T4" fmla="*/ 2147483647 w 1738"/>
              <a:gd name="T5" fmla="*/ 561993301 h 223"/>
              <a:gd name="T6" fmla="*/ 0 60000 65536"/>
              <a:gd name="T7" fmla="*/ 0 60000 65536"/>
              <a:gd name="T8" fmla="*/ 0 60000 65536"/>
              <a:gd name="T9" fmla="*/ 0 w 1738"/>
              <a:gd name="T10" fmla="*/ 0 h 223"/>
              <a:gd name="T11" fmla="*/ 1738 w 1738"/>
              <a:gd name="T12" fmla="*/ 223 h 2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38" h="223">
                <a:moveTo>
                  <a:pt x="0" y="0"/>
                </a:moveTo>
                <a:lnTo>
                  <a:pt x="1624" y="223"/>
                </a:lnTo>
                <a:lnTo>
                  <a:pt x="1738" y="223"/>
                </a:lnTo>
              </a:path>
            </a:pathLst>
          </a:custGeom>
          <a:noFill/>
          <a:ln w="269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600">
              <a:latin typeface="Times New Roman" pitchFamily="18" charset="0"/>
            </a:endParaRPr>
          </a:p>
        </p:txBody>
      </p:sp>
      <p:sp>
        <p:nvSpPr>
          <p:cNvPr id="95250" name="Line 12"/>
          <p:cNvSpPr>
            <a:spLocks noChangeShapeType="1"/>
          </p:cNvSpPr>
          <p:nvPr/>
        </p:nvSpPr>
        <p:spPr bwMode="auto">
          <a:xfrm flipH="1">
            <a:off x="3695700" y="3727450"/>
            <a:ext cx="2597150" cy="1588"/>
          </a:xfrm>
          <a:prstGeom prst="line">
            <a:avLst/>
          </a:prstGeom>
          <a:noFill/>
          <a:ln w="269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51" name="Freeform 13"/>
          <p:cNvSpPr>
            <a:spLocks/>
          </p:cNvSpPr>
          <p:nvPr/>
        </p:nvSpPr>
        <p:spPr bwMode="auto">
          <a:xfrm>
            <a:off x="3346450" y="2019300"/>
            <a:ext cx="2949575" cy="577850"/>
          </a:xfrm>
          <a:custGeom>
            <a:avLst/>
            <a:gdLst>
              <a:gd name="T0" fmla="*/ 0 w 2028"/>
              <a:gd name="T1" fmla="*/ 1000503708 h 397"/>
              <a:gd name="T2" fmla="*/ 2147483647 w 2028"/>
              <a:gd name="T3" fmla="*/ 0 h 397"/>
              <a:gd name="T4" fmla="*/ 2147483647 w 2028"/>
              <a:gd name="T5" fmla="*/ 0 h 397"/>
              <a:gd name="T6" fmla="*/ 0 60000 65536"/>
              <a:gd name="T7" fmla="*/ 0 60000 65536"/>
              <a:gd name="T8" fmla="*/ 0 60000 65536"/>
              <a:gd name="T9" fmla="*/ 0 w 2028"/>
              <a:gd name="T10" fmla="*/ 0 h 397"/>
              <a:gd name="T11" fmla="*/ 2028 w 2028"/>
              <a:gd name="T12" fmla="*/ 397 h 3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28" h="397">
                <a:moveTo>
                  <a:pt x="0" y="397"/>
                </a:moveTo>
                <a:lnTo>
                  <a:pt x="1912" y="0"/>
                </a:lnTo>
                <a:lnTo>
                  <a:pt x="2028" y="0"/>
                </a:lnTo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>
              <a:latin typeface="Times New Roman" pitchFamily="18" charset="0"/>
            </a:endParaRPr>
          </a:p>
        </p:txBody>
      </p:sp>
      <p:sp>
        <p:nvSpPr>
          <p:cNvPr id="95252" name="Freeform 14"/>
          <p:cNvSpPr>
            <a:spLocks/>
          </p:cNvSpPr>
          <p:nvPr/>
        </p:nvSpPr>
        <p:spPr bwMode="auto">
          <a:xfrm>
            <a:off x="4960938" y="2346325"/>
            <a:ext cx="1339850" cy="204788"/>
          </a:xfrm>
          <a:custGeom>
            <a:avLst/>
            <a:gdLst>
              <a:gd name="T0" fmla="*/ 0 w 921"/>
              <a:gd name="T1" fmla="*/ 355340389 h 141"/>
              <a:gd name="T2" fmla="*/ 2028724550 w 921"/>
              <a:gd name="T3" fmla="*/ 0 h 141"/>
              <a:gd name="T4" fmla="*/ 2147483647 w 921"/>
              <a:gd name="T5" fmla="*/ 0 h 141"/>
              <a:gd name="T6" fmla="*/ 0 60000 65536"/>
              <a:gd name="T7" fmla="*/ 0 60000 65536"/>
              <a:gd name="T8" fmla="*/ 0 60000 65536"/>
              <a:gd name="T9" fmla="*/ 0 w 921"/>
              <a:gd name="T10" fmla="*/ 0 h 141"/>
              <a:gd name="T11" fmla="*/ 921 w 921"/>
              <a:gd name="T12" fmla="*/ 141 h 1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21" h="141">
                <a:moveTo>
                  <a:pt x="0" y="141"/>
                </a:moveTo>
                <a:lnTo>
                  <a:pt x="805" y="0"/>
                </a:lnTo>
                <a:lnTo>
                  <a:pt x="921" y="0"/>
                </a:lnTo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>
              <a:latin typeface="Times New Roman" pitchFamily="18" charset="0"/>
            </a:endParaRPr>
          </a:p>
        </p:txBody>
      </p:sp>
      <p:sp>
        <p:nvSpPr>
          <p:cNvPr id="95253" name="Line 15"/>
          <p:cNvSpPr>
            <a:spLocks noChangeShapeType="1"/>
          </p:cNvSpPr>
          <p:nvPr/>
        </p:nvSpPr>
        <p:spPr bwMode="auto">
          <a:xfrm>
            <a:off x="4030663" y="2725738"/>
            <a:ext cx="2254250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54" name="Line 16"/>
          <p:cNvSpPr>
            <a:spLocks noChangeShapeType="1"/>
          </p:cNvSpPr>
          <p:nvPr/>
        </p:nvSpPr>
        <p:spPr bwMode="auto">
          <a:xfrm flipH="1">
            <a:off x="3703638" y="3727450"/>
            <a:ext cx="2598737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55" name="Line 17"/>
          <p:cNvSpPr>
            <a:spLocks noChangeShapeType="1"/>
          </p:cNvSpPr>
          <p:nvPr/>
        </p:nvSpPr>
        <p:spPr bwMode="auto">
          <a:xfrm flipH="1">
            <a:off x="3106738" y="3252788"/>
            <a:ext cx="3186112" cy="1587"/>
          </a:xfrm>
          <a:prstGeom prst="line">
            <a:avLst/>
          </a:prstGeom>
          <a:noFill/>
          <a:ln w="269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56" name="Freeform 18"/>
          <p:cNvSpPr>
            <a:spLocks/>
          </p:cNvSpPr>
          <p:nvPr/>
        </p:nvSpPr>
        <p:spPr bwMode="auto">
          <a:xfrm>
            <a:off x="3765550" y="2927350"/>
            <a:ext cx="2527300" cy="323850"/>
          </a:xfrm>
          <a:custGeom>
            <a:avLst/>
            <a:gdLst>
              <a:gd name="T0" fmla="*/ 0 w 1738"/>
              <a:gd name="T1" fmla="*/ 0 h 222"/>
              <a:gd name="T2" fmla="*/ 2147483647 w 1738"/>
              <a:gd name="T3" fmla="*/ 559474732 h 222"/>
              <a:gd name="T4" fmla="*/ 2147483647 w 1738"/>
              <a:gd name="T5" fmla="*/ 559474732 h 222"/>
              <a:gd name="T6" fmla="*/ 0 60000 65536"/>
              <a:gd name="T7" fmla="*/ 0 60000 65536"/>
              <a:gd name="T8" fmla="*/ 0 60000 65536"/>
              <a:gd name="T9" fmla="*/ 0 w 1738"/>
              <a:gd name="T10" fmla="*/ 0 h 222"/>
              <a:gd name="T11" fmla="*/ 1738 w 1738"/>
              <a:gd name="T12" fmla="*/ 222 h 2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38" h="222">
                <a:moveTo>
                  <a:pt x="0" y="0"/>
                </a:moveTo>
                <a:lnTo>
                  <a:pt x="1624" y="222"/>
                </a:lnTo>
                <a:lnTo>
                  <a:pt x="1738" y="222"/>
                </a:lnTo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>
              <a:latin typeface="Times New Roman" pitchFamily="18" charset="0"/>
            </a:endParaRPr>
          </a:p>
        </p:txBody>
      </p:sp>
      <p:sp>
        <p:nvSpPr>
          <p:cNvPr id="95257" name="Line 19"/>
          <p:cNvSpPr>
            <a:spLocks noChangeShapeType="1"/>
          </p:cNvSpPr>
          <p:nvPr/>
        </p:nvSpPr>
        <p:spPr bwMode="auto">
          <a:xfrm flipH="1">
            <a:off x="3106738" y="3251200"/>
            <a:ext cx="3186112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58" name="Text Box 20"/>
          <p:cNvSpPr txBox="1">
            <a:spLocks noChangeArrowheads="1"/>
          </p:cNvSpPr>
          <p:nvPr/>
        </p:nvSpPr>
        <p:spPr bwMode="auto">
          <a:xfrm>
            <a:off x="6370638" y="2592388"/>
            <a:ext cx="18684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600" b="1"/>
              <a:t>Cribriform plate of</a:t>
            </a:r>
          </a:p>
          <a:p>
            <a:r>
              <a:rPr lang="en-US" sz="1600" b="1"/>
              <a:t>ethmoid bone</a:t>
            </a:r>
          </a:p>
        </p:txBody>
      </p:sp>
      <p:sp>
        <p:nvSpPr>
          <p:cNvPr id="95259" name="Text Box 21"/>
          <p:cNvSpPr txBox="1">
            <a:spLocks noChangeArrowheads="1"/>
          </p:cNvSpPr>
          <p:nvPr/>
        </p:nvSpPr>
        <p:spPr bwMode="auto">
          <a:xfrm>
            <a:off x="6370638" y="3127375"/>
            <a:ext cx="18002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600" b="1"/>
              <a:t>Fascicles of</a:t>
            </a:r>
          </a:p>
          <a:p>
            <a:r>
              <a:rPr lang="en-US" sz="1600" b="1"/>
              <a:t>olfactory nerve (I)</a:t>
            </a:r>
          </a:p>
        </p:txBody>
      </p:sp>
      <p:sp>
        <p:nvSpPr>
          <p:cNvPr id="95261" name="Text Box 12"/>
          <p:cNvSpPr txBox="1">
            <a:spLocks noChangeArrowheads="1"/>
          </p:cNvSpPr>
          <p:nvPr/>
        </p:nvSpPr>
        <p:spPr bwMode="auto">
          <a:xfrm>
            <a:off x="3571875" y="5113338"/>
            <a:ext cx="1998663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14.28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29600" y="6477000"/>
            <a:ext cx="8382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14-</a:t>
            </a:r>
            <a:fld id="{07D3B458-1303-4277-A922-38741DD58171}" type="slidenum">
              <a:rPr lang="en-US" smtClean="0"/>
              <a:pPr/>
              <a:t>73</a:t>
            </a:fld>
            <a:endParaRPr lang="en-US" smtClean="0"/>
          </a:p>
        </p:txBody>
      </p:sp>
      <p:sp>
        <p:nvSpPr>
          <p:cNvPr id="96260" name="Rectangle 2"/>
          <p:cNvSpPr>
            <a:spLocks noGrp="1" noChangeArrowheads="1"/>
          </p:cNvSpPr>
          <p:nvPr>
            <p:ph type="title"/>
          </p:nvPr>
        </p:nvSpPr>
        <p:spPr>
          <a:xfrm>
            <a:off x="-14288" y="90488"/>
            <a:ext cx="9144001" cy="762000"/>
          </a:xfrm>
        </p:spPr>
        <p:txBody>
          <a:bodyPr>
            <a:spAutoFit/>
          </a:bodyPr>
          <a:lstStyle/>
          <a:p>
            <a:pPr eaLnBrk="1" hangingPunct="1"/>
            <a:r>
              <a:rPr lang="en-US" smtClean="0"/>
              <a:t>II  Optic Nerve</a:t>
            </a:r>
          </a:p>
        </p:txBody>
      </p:sp>
      <p:sp>
        <p:nvSpPr>
          <p:cNvPr id="962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263" y="5273675"/>
            <a:ext cx="8459787" cy="1501775"/>
          </a:xfrm>
        </p:spPr>
        <p:txBody>
          <a:bodyPr/>
          <a:lstStyle/>
          <a:p>
            <a:pPr eaLnBrk="1" hangingPunct="1"/>
            <a:r>
              <a:rPr lang="en-US" sz="2800" b="0" smtClean="0"/>
              <a:t>provides vision</a:t>
            </a:r>
          </a:p>
          <a:p>
            <a:pPr eaLnBrk="1" hangingPunct="1"/>
            <a:endParaRPr lang="en-US" sz="800" b="0" smtClean="0"/>
          </a:p>
          <a:p>
            <a:pPr eaLnBrk="1" hangingPunct="1"/>
            <a:r>
              <a:rPr lang="en-US" sz="2800" b="0" smtClean="0"/>
              <a:t>damage causes blindness in part or all of the visual field</a:t>
            </a:r>
          </a:p>
        </p:txBody>
      </p:sp>
      <p:sp>
        <p:nvSpPr>
          <p:cNvPr id="96262" name="Text Box 13"/>
          <p:cNvSpPr txBox="1">
            <a:spLocks noChangeArrowheads="1"/>
          </p:cNvSpPr>
          <p:nvPr/>
        </p:nvSpPr>
        <p:spPr bwMode="auto">
          <a:xfrm>
            <a:off x="6022975" y="4872038"/>
            <a:ext cx="2036763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14.29</a:t>
            </a:r>
          </a:p>
        </p:txBody>
      </p:sp>
      <p:pic>
        <p:nvPicPr>
          <p:cNvPr id="96265" name="Picture 2" descr="sal25693_14_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2288" y="1328738"/>
            <a:ext cx="3014662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24"/>
          <p:cNvSpPr txBox="1">
            <a:spLocks noChangeArrowheads="1"/>
          </p:cNvSpPr>
          <p:nvPr/>
        </p:nvSpPr>
        <p:spPr bwMode="auto">
          <a:xfrm>
            <a:off x="2239963" y="1100138"/>
            <a:ext cx="46355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>
                <a:latin typeface="+mj-lt"/>
                <a:cs typeface="Arial" pitchFamily="34" charset="2"/>
              </a:rPr>
              <a:t>Copyright © The McGraw-Hill Companies, Inc. Permission required for reproduction or display.</a:t>
            </a:r>
          </a:p>
        </p:txBody>
      </p:sp>
      <p:sp>
        <p:nvSpPr>
          <p:cNvPr id="96267" name="Line 5"/>
          <p:cNvSpPr>
            <a:spLocks noChangeShapeType="1"/>
          </p:cNvSpPr>
          <p:nvPr/>
        </p:nvSpPr>
        <p:spPr bwMode="auto">
          <a:xfrm>
            <a:off x="5038725" y="1773238"/>
            <a:ext cx="1266825" cy="158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68" name="Rectangle 6"/>
          <p:cNvSpPr>
            <a:spLocks noChangeArrowheads="1"/>
          </p:cNvSpPr>
          <p:nvPr/>
        </p:nvSpPr>
        <p:spPr bwMode="auto">
          <a:xfrm>
            <a:off x="6380163" y="1670050"/>
            <a:ext cx="711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Eyeball</a:t>
            </a:r>
            <a:endParaRPr lang="en-US" sz="1600" b="1"/>
          </a:p>
        </p:txBody>
      </p:sp>
      <p:sp>
        <p:nvSpPr>
          <p:cNvPr id="96269" name="Line 7"/>
          <p:cNvSpPr>
            <a:spLocks noChangeShapeType="1"/>
          </p:cNvSpPr>
          <p:nvPr/>
        </p:nvSpPr>
        <p:spPr bwMode="auto">
          <a:xfrm>
            <a:off x="4845050" y="2382838"/>
            <a:ext cx="14605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70" name="Rectangle 8"/>
          <p:cNvSpPr>
            <a:spLocks noChangeArrowheads="1"/>
          </p:cNvSpPr>
          <p:nvPr/>
        </p:nvSpPr>
        <p:spPr bwMode="auto">
          <a:xfrm>
            <a:off x="6380163" y="2278063"/>
            <a:ext cx="14271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Optic nerve (II)</a:t>
            </a:r>
            <a:endParaRPr lang="en-US" sz="1600" b="1"/>
          </a:p>
        </p:txBody>
      </p:sp>
      <p:sp>
        <p:nvSpPr>
          <p:cNvPr id="96271" name="Line 9"/>
          <p:cNvSpPr>
            <a:spLocks noChangeShapeType="1"/>
          </p:cNvSpPr>
          <p:nvPr/>
        </p:nvSpPr>
        <p:spPr bwMode="auto">
          <a:xfrm>
            <a:off x="4560888" y="2936875"/>
            <a:ext cx="1744662" cy="15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72" name="Rectangle 10"/>
          <p:cNvSpPr>
            <a:spLocks noChangeArrowheads="1"/>
          </p:cNvSpPr>
          <p:nvPr/>
        </p:nvSpPr>
        <p:spPr bwMode="auto">
          <a:xfrm>
            <a:off x="6380163" y="2832100"/>
            <a:ext cx="12779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Optic chiasm</a:t>
            </a:r>
            <a:endParaRPr lang="en-US" sz="1600" b="1"/>
          </a:p>
        </p:txBody>
      </p:sp>
      <p:sp>
        <p:nvSpPr>
          <p:cNvPr id="96273" name="Line 11"/>
          <p:cNvSpPr>
            <a:spLocks noChangeShapeType="1"/>
          </p:cNvSpPr>
          <p:nvPr/>
        </p:nvSpPr>
        <p:spPr bwMode="auto">
          <a:xfrm>
            <a:off x="4814888" y="3124200"/>
            <a:ext cx="1490662" cy="15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74" name="Line 12"/>
          <p:cNvSpPr>
            <a:spLocks noChangeShapeType="1"/>
          </p:cNvSpPr>
          <p:nvPr/>
        </p:nvSpPr>
        <p:spPr bwMode="auto">
          <a:xfrm>
            <a:off x="5040313" y="1773238"/>
            <a:ext cx="12668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75" name="Line 13"/>
          <p:cNvSpPr>
            <a:spLocks noChangeShapeType="1"/>
          </p:cNvSpPr>
          <p:nvPr/>
        </p:nvSpPr>
        <p:spPr bwMode="auto">
          <a:xfrm>
            <a:off x="4845050" y="2382838"/>
            <a:ext cx="1460500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76" name="Line 14"/>
          <p:cNvSpPr>
            <a:spLocks noChangeShapeType="1"/>
          </p:cNvSpPr>
          <p:nvPr/>
        </p:nvSpPr>
        <p:spPr bwMode="auto">
          <a:xfrm>
            <a:off x="4560888" y="2938463"/>
            <a:ext cx="1744662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77" name="Line 15"/>
          <p:cNvSpPr>
            <a:spLocks noChangeShapeType="1"/>
          </p:cNvSpPr>
          <p:nvPr/>
        </p:nvSpPr>
        <p:spPr bwMode="auto">
          <a:xfrm>
            <a:off x="4814888" y="3124200"/>
            <a:ext cx="1490662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78" name="Rectangle 16"/>
          <p:cNvSpPr>
            <a:spLocks noChangeArrowheads="1"/>
          </p:cNvSpPr>
          <p:nvPr/>
        </p:nvSpPr>
        <p:spPr bwMode="auto">
          <a:xfrm>
            <a:off x="6380163" y="3021013"/>
            <a:ext cx="1019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Optic tract</a:t>
            </a:r>
            <a:endParaRPr lang="en-US" sz="1600" b="1"/>
          </a:p>
        </p:txBody>
      </p:sp>
      <p:sp>
        <p:nvSpPr>
          <p:cNvPr id="96279" name="Freeform 17"/>
          <p:cNvSpPr>
            <a:spLocks/>
          </p:cNvSpPr>
          <p:nvPr/>
        </p:nvSpPr>
        <p:spPr bwMode="auto">
          <a:xfrm>
            <a:off x="4581525" y="3076575"/>
            <a:ext cx="1722438" cy="492125"/>
          </a:xfrm>
          <a:custGeom>
            <a:avLst/>
            <a:gdLst>
              <a:gd name="T0" fmla="*/ 0 w 1652"/>
              <a:gd name="T1" fmla="*/ 0 h 472"/>
              <a:gd name="T2" fmla="*/ 2147483647 w 1652"/>
              <a:gd name="T3" fmla="*/ 1189513839 h 472"/>
              <a:gd name="T4" fmla="*/ 2147483647 w 1652"/>
              <a:gd name="T5" fmla="*/ 1189513839 h 472"/>
              <a:gd name="T6" fmla="*/ 0 60000 65536"/>
              <a:gd name="T7" fmla="*/ 0 60000 65536"/>
              <a:gd name="T8" fmla="*/ 0 60000 65536"/>
              <a:gd name="T9" fmla="*/ 0 w 1652"/>
              <a:gd name="T10" fmla="*/ 0 h 472"/>
              <a:gd name="T11" fmla="*/ 1652 w 1652"/>
              <a:gd name="T12" fmla="*/ 472 h 4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52" h="472">
                <a:moveTo>
                  <a:pt x="0" y="0"/>
                </a:moveTo>
                <a:lnTo>
                  <a:pt x="1270" y="472"/>
                </a:lnTo>
                <a:lnTo>
                  <a:pt x="1652" y="472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96280" name="Freeform 18"/>
          <p:cNvSpPr>
            <a:spLocks/>
          </p:cNvSpPr>
          <p:nvPr/>
        </p:nvSpPr>
        <p:spPr bwMode="auto">
          <a:xfrm>
            <a:off x="4581525" y="3076575"/>
            <a:ext cx="1722438" cy="492125"/>
          </a:xfrm>
          <a:custGeom>
            <a:avLst/>
            <a:gdLst>
              <a:gd name="T0" fmla="*/ 0 w 1652"/>
              <a:gd name="T1" fmla="*/ 0 h 472"/>
              <a:gd name="T2" fmla="*/ 2147483647 w 1652"/>
              <a:gd name="T3" fmla="*/ 1189513839 h 472"/>
              <a:gd name="T4" fmla="*/ 2147483647 w 1652"/>
              <a:gd name="T5" fmla="*/ 1189513839 h 472"/>
              <a:gd name="T6" fmla="*/ 0 60000 65536"/>
              <a:gd name="T7" fmla="*/ 0 60000 65536"/>
              <a:gd name="T8" fmla="*/ 0 60000 65536"/>
              <a:gd name="T9" fmla="*/ 0 w 1652"/>
              <a:gd name="T10" fmla="*/ 0 h 472"/>
              <a:gd name="T11" fmla="*/ 1652 w 1652"/>
              <a:gd name="T12" fmla="*/ 472 h 4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52" h="472">
                <a:moveTo>
                  <a:pt x="0" y="0"/>
                </a:moveTo>
                <a:lnTo>
                  <a:pt x="1270" y="472"/>
                </a:lnTo>
                <a:lnTo>
                  <a:pt x="1652" y="472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96281" name="Rectangle 19"/>
          <p:cNvSpPr>
            <a:spLocks noChangeArrowheads="1"/>
          </p:cNvSpPr>
          <p:nvPr/>
        </p:nvSpPr>
        <p:spPr bwMode="auto">
          <a:xfrm>
            <a:off x="6380163" y="3470275"/>
            <a:ext cx="1412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Pituitary gland</a:t>
            </a:r>
            <a:endParaRPr lang="en-US" sz="1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29600" y="6477000"/>
            <a:ext cx="8382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14-</a:t>
            </a:r>
            <a:fld id="{934AE5B8-D966-4BBA-AFAF-43FE4EA47DB5}" type="slidenum">
              <a:rPr lang="en-US" smtClean="0"/>
              <a:pPr/>
              <a:t>74</a:t>
            </a:fld>
            <a:endParaRPr lang="en-US" smtClean="0"/>
          </a:p>
        </p:txBody>
      </p:sp>
      <p:sp>
        <p:nvSpPr>
          <p:cNvPr id="9728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III  Oculomotor Nerve</a:t>
            </a:r>
          </a:p>
        </p:txBody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927600"/>
            <a:ext cx="8839200" cy="1930400"/>
          </a:xfrm>
        </p:spPr>
        <p:txBody>
          <a:bodyPr/>
          <a:lstStyle/>
          <a:p>
            <a:pPr eaLnBrk="1" hangingPunct="1"/>
            <a:r>
              <a:rPr lang="en-US" sz="2000" b="0" smtClean="0"/>
              <a:t>controls muscles that turn the eyeball up, down, and medially, as well as controlling the iris, lens, and upper eyelid</a:t>
            </a:r>
          </a:p>
          <a:p>
            <a:pPr eaLnBrk="1" hangingPunct="1"/>
            <a:endParaRPr lang="en-US" sz="2000" b="0" smtClean="0"/>
          </a:p>
          <a:p>
            <a:pPr eaLnBrk="1" hangingPunct="1"/>
            <a:r>
              <a:rPr lang="en-US" sz="2000" b="0" smtClean="0"/>
              <a:t>damage causes drooping eyelid, dilated pupil, double vision, difficulty focusing and inability to move eye in certain directions</a:t>
            </a:r>
          </a:p>
        </p:txBody>
      </p:sp>
      <p:sp>
        <p:nvSpPr>
          <p:cNvPr id="4" name="TextBox 24"/>
          <p:cNvSpPr txBox="1">
            <a:spLocks noChangeArrowheads="1"/>
          </p:cNvSpPr>
          <p:nvPr/>
        </p:nvSpPr>
        <p:spPr bwMode="auto">
          <a:xfrm>
            <a:off x="1463675" y="862013"/>
            <a:ext cx="61785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>
                <a:latin typeface="+mj-lt"/>
                <a:cs typeface="Arial" pitchFamily="34" charset="2"/>
              </a:rPr>
              <a:t>Copyright © The McGraw-Hill Companies, Inc. Permission required for reproduction or display.</a:t>
            </a:r>
          </a:p>
        </p:txBody>
      </p:sp>
      <p:pic>
        <p:nvPicPr>
          <p:cNvPr id="97289" name="Picture 4" descr="sal25693_14_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133475"/>
            <a:ext cx="7815263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90" name="Rectangle 5"/>
          <p:cNvSpPr>
            <a:spLocks noChangeArrowheads="1"/>
          </p:cNvSpPr>
          <p:nvPr/>
        </p:nvSpPr>
        <p:spPr bwMode="auto">
          <a:xfrm>
            <a:off x="6467475" y="2378075"/>
            <a:ext cx="2451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</a:rPr>
              <a:t>Oculomotor nerve (III):</a:t>
            </a:r>
            <a:endParaRPr lang="en-US" sz="1800" b="1"/>
          </a:p>
        </p:txBody>
      </p:sp>
      <p:sp>
        <p:nvSpPr>
          <p:cNvPr id="97291" name="Rectangle 6"/>
          <p:cNvSpPr>
            <a:spLocks noChangeArrowheads="1"/>
          </p:cNvSpPr>
          <p:nvPr/>
        </p:nvSpPr>
        <p:spPr bwMode="auto">
          <a:xfrm>
            <a:off x="6477000" y="4059238"/>
            <a:ext cx="2514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</a:rPr>
              <a:t>Superior orbital fissure</a:t>
            </a:r>
            <a:endParaRPr lang="en-US" sz="1800" b="1"/>
          </a:p>
        </p:txBody>
      </p:sp>
      <p:sp>
        <p:nvSpPr>
          <p:cNvPr id="97292" name="Rectangle 7"/>
          <p:cNvSpPr>
            <a:spLocks noChangeArrowheads="1"/>
          </p:cNvSpPr>
          <p:nvPr/>
        </p:nvSpPr>
        <p:spPr bwMode="auto">
          <a:xfrm>
            <a:off x="6659563" y="2773363"/>
            <a:ext cx="1765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</a:rPr>
              <a:t>Superior branch</a:t>
            </a:r>
            <a:endParaRPr lang="en-US" sz="1800" b="1"/>
          </a:p>
        </p:txBody>
      </p:sp>
      <p:sp>
        <p:nvSpPr>
          <p:cNvPr id="97293" name="Rectangle 8"/>
          <p:cNvSpPr>
            <a:spLocks noChangeArrowheads="1"/>
          </p:cNvSpPr>
          <p:nvPr/>
        </p:nvSpPr>
        <p:spPr bwMode="auto">
          <a:xfrm>
            <a:off x="6659563" y="3127375"/>
            <a:ext cx="1612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</a:rPr>
              <a:t>Inferior branch</a:t>
            </a:r>
            <a:endParaRPr lang="en-US" sz="1800" b="1"/>
          </a:p>
        </p:txBody>
      </p:sp>
      <p:sp>
        <p:nvSpPr>
          <p:cNvPr id="97294" name="Rectangle 9"/>
          <p:cNvSpPr>
            <a:spLocks noChangeArrowheads="1"/>
          </p:cNvSpPr>
          <p:nvPr/>
        </p:nvSpPr>
        <p:spPr bwMode="auto">
          <a:xfrm>
            <a:off x="6477000" y="3587750"/>
            <a:ext cx="1714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</a:rPr>
              <a:t>Ciliary ganglion</a:t>
            </a:r>
            <a:endParaRPr lang="en-US" sz="1800" b="1"/>
          </a:p>
        </p:txBody>
      </p:sp>
      <p:sp>
        <p:nvSpPr>
          <p:cNvPr id="97295" name="Freeform 10"/>
          <p:cNvSpPr>
            <a:spLocks/>
          </p:cNvSpPr>
          <p:nvPr/>
        </p:nvSpPr>
        <p:spPr bwMode="auto">
          <a:xfrm>
            <a:off x="4838700" y="2790825"/>
            <a:ext cx="1774825" cy="133350"/>
          </a:xfrm>
          <a:custGeom>
            <a:avLst/>
            <a:gdLst>
              <a:gd name="T0" fmla="*/ 0 w 1118"/>
              <a:gd name="T1" fmla="*/ 0 h 84"/>
              <a:gd name="T2" fmla="*/ 2104329550 w 1118"/>
              <a:gd name="T3" fmla="*/ 211693147 h 84"/>
              <a:gd name="T4" fmla="*/ 2147483647 w 1118"/>
              <a:gd name="T5" fmla="*/ 211693147 h 84"/>
              <a:gd name="T6" fmla="*/ 0 60000 65536"/>
              <a:gd name="T7" fmla="*/ 0 60000 65536"/>
              <a:gd name="T8" fmla="*/ 0 60000 65536"/>
              <a:gd name="T9" fmla="*/ 0 w 1118"/>
              <a:gd name="T10" fmla="*/ 0 h 84"/>
              <a:gd name="T11" fmla="*/ 1118 w 1118"/>
              <a:gd name="T12" fmla="*/ 84 h 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18" h="84">
                <a:moveTo>
                  <a:pt x="0" y="0"/>
                </a:moveTo>
                <a:lnTo>
                  <a:pt x="835" y="84"/>
                </a:lnTo>
                <a:lnTo>
                  <a:pt x="1118" y="84"/>
                </a:lnTo>
              </a:path>
            </a:pathLst>
          </a:cu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97296" name="Freeform 11"/>
          <p:cNvSpPr>
            <a:spLocks/>
          </p:cNvSpPr>
          <p:nvPr/>
        </p:nvSpPr>
        <p:spPr bwMode="auto">
          <a:xfrm>
            <a:off x="4838700" y="2786063"/>
            <a:ext cx="1774825" cy="133350"/>
          </a:xfrm>
          <a:custGeom>
            <a:avLst/>
            <a:gdLst>
              <a:gd name="T0" fmla="*/ 0 w 1118"/>
              <a:gd name="T1" fmla="*/ 0 h 84"/>
              <a:gd name="T2" fmla="*/ 2104329550 w 1118"/>
              <a:gd name="T3" fmla="*/ 211693147 h 84"/>
              <a:gd name="T4" fmla="*/ 2147483647 w 1118"/>
              <a:gd name="T5" fmla="*/ 211693147 h 84"/>
              <a:gd name="T6" fmla="*/ 0 60000 65536"/>
              <a:gd name="T7" fmla="*/ 0 60000 65536"/>
              <a:gd name="T8" fmla="*/ 0 60000 65536"/>
              <a:gd name="T9" fmla="*/ 0 w 1118"/>
              <a:gd name="T10" fmla="*/ 0 h 84"/>
              <a:gd name="T11" fmla="*/ 1118 w 1118"/>
              <a:gd name="T12" fmla="*/ 84 h 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18" h="84">
                <a:moveTo>
                  <a:pt x="0" y="0"/>
                </a:moveTo>
                <a:lnTo>
                  <a:pt x="835" y="84"/>
                </a:lnTo>
                <a:lnTo>
                  <a:pt x="1118" y="84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97297" name="Freeform 12"/>
          <p:cNvSpPr>
            <a:spLocks/>
          </p:cNvSpPr>
          <p:nvPr/>
        </p:nvSpPr>
        <p:spPr bwMode="auto">
          <a:xfrm>
            <a:off x="4838700" y="2952750"/>
            <a:ext cx="1774825" cy="325438"/>
          </a:xfrm>
          <a:custGeom>
            <a:avLst/>
            <a:gdLst>
              <a:gd name="T0" fmla="*/ 0 w 1118"/>
              <a:gd name="T1" fmla="*/ 0 h 205"/>
              <a:gd name="T2" fmla="*/ 2104329550 w 1118"/>
              <a:gd name="T3" fmla="*/ 516633663 h 205"/>
              <a:gd name="T4" fmla="*/ 2147483647 w 1118"/>
              <a:gd name="T5" fmla="*/ 516633663 h 205"/>
              <a:gd name="T6" fmla="*/ 0 60000 65536"/>
              <a:gd name="T7" fmla="*/ 0 60000 65536"/>
              <a:gd name="T8" fmla="*/ 0 60000 65536"/>
              <a:gd name="T9" fmla="*/ 0 w 1118"/>
              <a:gd name="T10" fmla="*/ 0 h 205"/>
              <a:gd name="T11" fmla="*/ 1118 w 1118"/>
              <a:gd name="T12" fmla="*/ 205 h 2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18" h="205">
                <a:moveTo>
                  <a:pt x="0" y="0"/>
                </a:moveTo>
                <a:lnTo>
                  <a:pt x="835" y="205"/>
                </a:lnTo>
                <a:lnTo>
                  <a:pt x="1118" y="205"/>
                </a:lnTo>
              </a:path>
            </a:pathLst>
          </a:cu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97298" name="Freeform 13"/>
          <p:cNvSpPr>
            <a:spLocks/>
          </p:cNvSpPr>
          <p:nvPr/>
        </p:nvSpPr>
        <p:spPr bwMode="auto">
          <a:xfrm>
            <a:off x="4833938" y="2947988"/>
            <a:ext cx="1774825" cy="325437"/>
          </a:xfrm>
          <a:custGeom>
            <a:avLst/>
            <a:gdLst>
              <a:gd name="T0" fmla="*/ 0 w 1118"/>
              <a:gd name="T1" fmla="*/ 0 h 205"/>
              <a:gd name="T2" fmla="*/ 2104329550 w 1118"/>
              <a:gd name="T3" fmla="*/ 516630488 h 205"/>
              <a:gd name="T4" fmla="*/ 2147483647 w 1118"/>
              <a:gd name="T5" fmla="*/ 516630488 h 205"/>
              <a:gd name="T6" fmla="*/ 0 60000 65536"/>
              <a:gd name="T7" fmla="*/ 0 60000 65536"/>
              <a:gd name="T8" fmla="*/ 0 60000 65536"/>
              <a:gd name="T9" fmla="*/ 0 w 1118"/>
              <a:gd name="T10" fmla="*/ 0 h 205"/>
              <a:gd name="T11" fmla="*/ 1118 w 1118"/>
              <a:gd name="T12" fmla="*/ 205 h 2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18" h="205">
                <a:moveTo>
                  <a:pt x="0" y="0"/>
                </a:moveTo>
                <a:lnTo>
                  <a:pt x="835" y="205"/>
                </a:lnTo>
                <a:lnTo>
                  <a:pt x="1118" y="205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97299" name="Freeform 14"/>
          <p:cNvSpPr>
            <a:spLocks/>
          </p:cNvSpPr>
          <p:nvPr/>
        </p:nvSpPr>
        <p:spPr bwMode="auto">
          <a:xfrm>
            <a:off x="3022600" y="2822575"/>
            <a:ext cx="3406775" cy="917575"/>
          </a:xfrm>
          <a:custGeom>
            <a:avLst/>
            <a:gdLst>
              <a:gd name="T0" fmla="*/ 0 w 2146"/>
              <a:gd name="T1" fmla="*/ 0 h 578"/>
              <a:gd name="T2" fmla="*/ 2147483647 w 2146"/>
              <a:gd name="T3" fmla="*/ 1456650094 h 578"/>
              <a:gd name="T4" fmla="*/ 2147483647 w 2146"/>
              <a:gd name="T5" fmla="*/ 1456650094 h 578"/>
              <a:gd name="T6" fmla="*/ 0 60000 65536"/>
              <a:gd name="T7" fmla="*/ 0 60000 65536"/>
              <a:gd name="T8" fmla="*/ 0 60000 65536"/>
              <a:gd name="T9" fmla="*/ 0 w 2146"/>
              <a:gd name="T10" fmla="*/ 0 h 578"/>
              <a:gd name="T11" fmla="*/ 2146 w 2146"/>
              <a:gd name="T12" fmla="*/ 578 h 5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6" h="578">
                <a:moveTo>
                  <a:pt x="0" y="0"/>
                </a:moveTo>
                <a:lnTo>
                  <a:pt x="1979" y="578"/>
                </a:lnTo>
                <a:lnTo>
                  <a:pt x="2146" y="578"/>
                </a:lnTo>
              </a:path>
            </a:pathLst>
          </a:cu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97300" name="Freeform 15"/>
          <p:cNvSpPr>
            <a:spLocks/>
          </p:cNvSpPr>
          <p:nvPr/>
        </p:nvSpPr>
        <p:spPr bwMode="auto">
          <a:xfrm>
            <a:off x="3022600" y="2813050"/>
            <a:ext cx="3406775" cy="920750"/>
          </a:xfrm>
          <a:custGeom>
            <a:avLst/>
            <a:gdLst>
              <a:gd name="T0" fmla="*/ 0 w 2146"/>
              <a:gd name="T1" fmla="*/ 0 h 580"/>
              <a:gd name="T2" fmla="*/ 2147483647 w 2146"/>
              <a:gd name="T3" fmla="*/ 1461690407 h 580"/>
              <a:gd name="T4" fmla="*/ 2147483647 w 2146"/>
              <a:gd name="T5" fmla="*/ 1461690407 h 580"/>
              <a:gd name="T6" fmla="*/ 0 60000 65536"/>
              <a:gd name="T7" fmla="*/ 0 60000 65536"/>
              <a:gd name="T8" fmla="*/ 0 60000 65536"/>
              <a:gd name="T9" fmla="*/ 0 w 2146"/>
              <a:gd name="T10" fmla="*/ 0 h 580"/>
              <a:gd name="T11" fmla="*/ 2146 w 2146"/>
              <a:gd name="T12" fmla="*/ 580 h 5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6" h="580">
                <a:moveTo>
                  <a:pt x="0" y="0"/>
                </a:moveTo>
                <a:lnTo>
                  <a:pt x="1979" y="580"/>
                </a:lnTo>
                <a:lnTo>
                  <a:pt x="2146" y="58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97301" name="Freeform 16"/>
          <p:cNvSpPr>
            <a:spLocks/>
          </p:cNvSpPr>
          <p:nvPr/>
        </p:nvSpPr>
        <p:spPr bwMode="auto">
          <a:xfrm>
            <a:off x="4287838" y="3265488"/>
            <a:ext cx="2141537" cy="939800"/>
          </a:xfrm>
          <a:custGeom>
            <a:avLst/>
            <a:gdLst>
              <a:gd name="T0" fmla="*/ 0 w 1349"/>
              <a:gd name="T1" fmla="*/ 0 h 592"/>
              <a:gd name="T2" fmla="*/ 2147483647 w 1349"/>
              <a:gd name="T3" fmla="*/ 1491932282 h 592"/>
              <a:gd name="T4" fmla="*/ 2147483647 w 1349"/>
              <a:gd name="T5" fmla="*/ 1491932282 h 592"/>
              <a:gd name="T6" fmla="*/ 0 60000 65536"/>
              <a:gd name="T7" fmla="*/ 0 60000 65536"/>
              <a:gd name="T8" fmla="*/ 0 60000 65536"/>
              <a:gd name="T9" fmla="*/ 0 w 1349"/>
              <a:gd name="T10" fmla="*/ 0 h 592"/>
              <a:gd name="T11" fmla="*/ 1349 w 1349"/>
              <a:gd name="T12" fmla="*/ 592 h 5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9" h="592">
                <a:moveTo>
                  <a:pt x="0" y="0"/>
                </a:moveTo>
                <a:lnTo>
                  <a:pt x="1182" y="592"/>
                </a:lnTo>
                <a:lnTo>
                  <a:pt x="1349" y="592"/>
                </a:lnTo>
              </a:path>
            </a:pathLst>
          </a:cu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97302" name="Freeform 17"/>
          <p:cNvSpPr>
            <a:spLocks/>
          </p:cNvSpPr>
          <p:nvPr/>
        </p:nvSpPr>
        <p:spPr bwMode="auto">
          <a:xfrm>
            <a:off x="4287838" y="3263900"/>
            <a:ext cx="2141537" cy="936625"/>
          </a:xfrm>
          <a:custGeom>
            <a:avLst/>
            <a:gdLst>
              <a:gd name="T0" fmla="*/ 0 w 1349"/>
              <a:gd name="T1" fmla="*/ 0 h 590"/>
              <a:gd name="T2" fmla="*/ 2147483647 w 1349"/>
              <a:gd name="T3" fmla="*/ 1486891969 h 590"/>
              <a:gd name="T4" fmla="*/ 2147483647 w 1349"/>
              <a:gd name="T5" fmla="*/ 1486891969 h 590"/>
              <a:gd name="T6" fmla="*/ 0 60000 65536"/>
              <a:gd name="T7" fmla="*/ 0 60000 65536"/>
              <a:gd name="T8" fmla="*/ 0 60000 65536"/>
              <a:gd name="T9" fmla="*/ 0 w 1349"/>
              <a:gd name="T10" fmla="*/ 0 h 590"/>
              <a:gd name="T11" fmla="*/ 1349 w 1349"/>
              <a:gd name="T12" fmla="*/ 590 h 5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9" h="590">
                <a:moveTo>
                  <a:pt x="0" y="0"/>
                </a:moveTo>
                <a:lnTo>
                  <a:pt x="1182" y="590"/>
                </a:lnTo>
                <a:lnTo>
                  <a:pt x="1349" y="59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97303" name="Freeform 18"/>
          <p:cNvSpPr>
            <a:spLocks/>
          </p:cNvSpPr>
          <p:nvPr/>
        </p:nvSpPr>
        <p:spPr bwMode="auto">
          <a:xfrm>
            <a:off x="5287963" y="2519363"/>
            <a:ext cx="1141412" cy="176212"/>
          </a:xfrm>
          <a:custGeom>
            <a:avLst/>
            <a:gdLst>
              <a:gd name="T0" fmla="*/ 0 w 719"/>
              <a:gd name="T1" fmla="*/ 279735779 h 111"/>
              <a:gd name="T2" fmla="*/ 1376004639 w 719"/>
              <a:gd name="T3" fmla="*/ 0 h 111"/>
              <a:gd name="T4" fmla="*/ 1811990935 w 719"/>
              <a:gd name="T5" fmla="*/ 0 h 111"/>
              <a:gd name="T6" fmla="*/ 0 60000 65536"/>
              <a:gd name="T7" fmla="*/ 0 60000 65536"/>
              <a:gd name="T8" fmla="*/ 0 60000 65536"/>
              <a:gd name="T9" fmla="*/ 0 w 719"/>
              <a:gd name="T10" fmla="*/ 0 h 111"/>
              <a:gd name="T11" fmla="*/ 719 w 719"/>
              <a:gd name="T12" fmla="*/ 111 h 1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19" h="111">
                <a:moveTo>
                  <a:pt x="0" y="111"/>
                </a:moveTo>
                <a:lnTo>
                  <a:pt x="546" y="0"/>
                </a:lnTo>
                <a:lnTo>
                  <a:pt x="719" y="0"/>
                </a:lnTo>
              </a:path>
            </a:pathLst>
          </a:cu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97304" name="Freeform 19"/>
          <p:cNvSpPr>
            <a:spLocks/>
          </p:cNvSpPr>
          <p:nvPr/>
        </p:nvSpPr>
        <p:spPr bwMode="auto">
          <a:xfrm>
            <a:off x="5278438" y="2513013"/>
            <a:ext cx="1150937" cy="179387"/>
          </a:xfrm>
          <a:custGeom>
            <a:avLst/>
            <a:gdLst>
              <a:gd name="T0" fmla="*/ 0 w 725"/>
              <a:gd name="T1" fmla="*/ 284776091 h 113"/>
              <a:gd name="T2" fmla="*/ 1391125574 w 725"/>
              <a:gd name="T3" fmla="*/ 0 h 113"/>
              <a:gd name="T4" fmla="*/ 1827111872 w 725"/>
              <a:gd name="T5" fmla="*/ 0 h 113"/>
              <a:gd name="T6" fmla="*/ 0 60000 65536"/>
              <a:gd name="T7" fmla="*/ 0 60000 65536"/>
              <a:gd name="T8" fmla="*/ 0 60000 65536"/>
              <a:gd name="T9" fmla="*/ 0 w 725"/>
              <a:gd name="T10" fmla="*/ 0 h 113"/>
              <a:gd name="T11" fmla="*/ 725 w 725"/>
              <a:gd name="T12" fmla="*/ 113 h 1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5" h="113">
                <a:moveTo>
                  <a:pt x="0" y="113"/>
                </a:moveTo>
                <a:lnTo>
                  <a:pt x="552" y="0"/>
                </a:lnTo>
                <a:lnTo>
                  <a:pt x="725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97305" name="Text Box 9"/>
          <p:cNvSpPr txBox="1">
            <a:spLocks noChangeArrowheads="1"/>
          </p:cNvSpPr>
          <p:nvPr/>
        </p:nvSpPr>
        <p:spPr bwMode="auto">
          <a:xfrm>
            <a:off x="3609975" y="4381500"/>
            <a:ext cx="1922463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14.30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29600" y="6477000"/>
            <a:ext cx="8382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14-</a:t>
            </a:r>
            <a:fld id="{1A6363DE-FAEE-4E88-9B49-0673770304C6}" type="slidenum">
              <a:rPr lang="en-US" smtClean="0"/>
              <a:pPr/>
              <a:t>75</a:t>
            </a:fld>
            <a:endParaRPr lang="en-US" smtClean="0"/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>
          <a:xfrm>
            <a:off x="-14288" y="98425"/>
            <a:ext cx="9144001" cy="762000"/>
          </a:xfrm>
        </p:spPr>
        <p:txBody>
          <a:bodyPr>
            <a:spAutoFit/>
          </a:bodyPr>
          <a:lstStyle/>
          <a:p>
            <a:pPr eaLnBrk="1" hangingPunct="1"/>
            <a:r>
              <a:rPr lang="en-US" smtClean="0"/>
              <a:t>IV  Trochlear Nerve</a:t>
            </a:r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1138" y="5137150"/>
            <a:ext cx="8704262" cy="1620838"/>
          </a:xfrm>
        </p:spPr>
        <p:txBody>
          <a:bodyPr/>
          <a:lstStyle/>
          <a:p>
            <a:pPr eaLnBrk="1" hangingPunct="1"/>
            <a:r>
              <a:rPr lang="en-US" sz="2800" b="0" smtClean="0"/>
              <a:t>eye movement (superior oblique muscle)</a:t>
            </a:r>
          </a:p>
          <a:p>
            <a:pPr eaLnBrk="1" hangingPunct="1"/>
            <a:endParaRPr lang="en-US" sz="800" b="0" smtClean="0"/>
          </a:p>
          <a:p>
            <a:pPr eaLnBrk="1" hangingPunct="1"/>
            <a:r>
              <a:rPr lang="en-US" sz="2800" b="0" smtClean="0"/>
              <a:t>damage causes double vision and inability to rotate eye inferolaterally</a:t>
            </a:r>
          </a:p>
        </p:txBody>
      </p:sp>
      <p:sp>
        <p:nvSpPr>
          <p:cNvPr id="4" name="TextBox 24"/>
          <p:cNvSpPr txBox="1">
            <a:spLocks noChangeArrowheads="1"/>
          </p:cNvSpPr>
          <p:nvPr/>
        </p:nvSpPr>
        <p:spPr bwMode="auto">
          <a:xfrm>
            <a:off x="1463675" y="931863"/>
            <a:ext cx="61785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>
                <a:latin typeface="+mj-lt"/>
                <a:cs typeface="Arial" pitchFamily="34" charset="2"/>
              </a:rPr>
              <a:t>Copyright © The McGraw-Hill Companies, Inc. Permission required for reproduction or display.</a:t>
            </a:r>
          </a:p>
        </p:txBody>
      </p:sp>
      <p:pic>
        <p:nvPicPr>
          <p:cNvPr id="98313" name="Picture 4" descr="sal25693_14_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738" y="1158875"/>
            <a:ext cx="8491537" cy="370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14" name="Rectangle 5"/>
          <p:cNvSpPr>
            <a:spLocks noChangeArrowheads="1"/>
          </p:cNvSpPr>
          <p:nvPr/>
        </p:nvSpPr>
        <p:spPr bwMode="auto">
          <a:xfrm>
            <a:off x="342900" y="4376738"/>
            <a:ext cx="2146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</a:rPr>
              <a:t>Trochlear nerve (IV)</a:t>
            </a:r>
          </a:p>
        </p:txBody>
      </p:sp>
      <p:sp>
        <p:nvSpPr>
          <p:cNvPr id="98315" name="Rectangle 6"/>
          <p:cNvSpPr>
            <a:spLocks noChangeArrowheads="1"/>
          </p:cNvSpPr>
          <p:nvPr/>
        </p:nvSpPr>
        <p:spPr bwMode="auto">
          <a:xfrm>
            <a:off x="342900" y="3876675"/>
            <a:ext cx="2514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</a:rPr>
              <a:t>Superior orbital fissure</a:t>
            </a:r>
            <a:endParaRPr lang="en-US" sz="1800" b="1"/>
          </a:p>
        </p:txBody>
      </p:sp>
      <p:sp>
        <p:nvSpPr>
          <p:cNvPr id="98316" name="Rectangle 7"/>
          <p:cNvSpPr>
            <a:spLocks noChangeArrowheads="1"/>
          </p:cNvSpPr>
          <p:nvPr/>
        </p:nvSpPr>
        <p:spPr bwMode="auto">
          <a:xfrm>
            <a:off x="342900" y="1870075"/>
            <a:ext cx="266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</a:rPr>
              <a:t>Superior oblique muscle</a:t>
            </a:r>
            <a:endParaRPr lang="en-US" sz="1800" b="1"/>
          </a:p>
        </p:txBody>
      </p:sp>
      <p:sp>
        <p:nvSpPr>
          <p:cNvPr id="98317" name="Freeform 8"/>
          <p:cNvSpPr>
            <a:spLocks/>
          </p:cNvSpPr>
          <p:nvPr/>
        </p:nvSpPr>
        <p:spPr bwMode="auto">
          <a:xfrm>
            <a:off x="2776538" y="2909888"/>
            <a:ext cx="4614862" cy="1624012"/>
          </a:xfrm>
          <a:custGeom>
            <a:avLst/>
            <a:gdLst>
              <a:gd name="T0" fmla="*/ 2147483647 w 2907"/>
              <a:gd name="T1" fmla="*/ 0 h 1023"/>
              <a:gd name="T2" fmla="*/ 2147483647 w 2907"/>
              <a:gd name="T3" fmla="*/ 2147483647 h 1023"/>
              <a:gd name="T4" fmla="*/ 0 w 2907"/>
              <a:gd name="T5" fmla="*/ 2147483647 h 1023"/>
              <a:gd name="T6" fmla="*/ 0 60000 65536"/>
              <a:gd name="T7" fmla="*/ 0 60000 65536"/>
              <a:gd name="T8" fmla="*/ 0 60000 65536"/>
              <a:gd name="T9" fmla="*/ 0 w 2907"/>
              <a:gd name="T10" fmla="*/ 0 h 1023"/>
              <a:gd name="T11" fmla="*/ 2907 w 2907"/>
              <a:gd name="T12" fmla="*/ 1023 h 10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07" h="1023">
                <a:moveTo>
                  <a:pt x="2907" y="0"/>
                </a:moveTo>
                <a:lnTo>
                  <a:pt x="2112" y="1023"/>
                </a:lnTo>
                <a:lnTo>
                  <a:pt x="0" y="1023"/>
                </a:lnTo>
              </a:path>
            </a:pathLst>
          </a:custGeom>
          <a:noFill/>
          <a:ln w="301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98318" name="Freeform 9"/>
          <p:cNvSpPr>
            <a:spLocks/>
          </p:cNvSpPr>
          <p:nvPr/>
        </p:nvSpPr>
        <p:spPr bwMode="auto">
          <a:xfrm>
            <a:off x="2905125" y="2944813"/>
            <a:ext cx="3975100" cy="1101725"/>
          </a:xfrm>
          <a:custGeom>
            <a:avLst/>
            <a:gdLst>
              <a:gd name="T0" fmla="*/ 0 w 2504"/>
              <a:gd name="T1" fmla="*/ 1748988616 h 694"/>
              <a:gd name="T2" fmla="*/ 2147483647 w 2504"/>
              <a:gd name="T3" fmla="*/ 1748988616 h 694"/>
              <a:gd name="T4" fmla="*/ 2147483647 w 2504"/>
              <a:gd name="T5" fmla="*/ 0 h 694"/>
              <a:gd name="T6" fmla="*/ 0 60000 65536"/>
              <a:gd name="T7" fmla="*/ 0 60000 65536"/>
              <a:gd name="T8" fmla="*/ 0 60000 65536"/>
              <a:gd name="T9" fmla="*/ 0 w 2504"/>
              <a:gd name="T10" fmla="*/ 0 h 694"/>
              <a:gd name="T11" fmla="*/ 2504 w 2504"/>
              <a:gd name="T12" fmla="*/ 694 h 6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04" h="694">
                <a:moveTo>
                  <a:pt x="0" y="694"/>
                </a:moveTo>
                <a:lnTo>
                  <a:pt x="2031" y="694"/>
                </a:lnTo>
                <a:lnTo>
                  <a:pt x="2504" y="0"/>
                </a:lnTo>
              </a:path>
            </a:pathLst>
          </a:custGeom>
          <a:noFill/>
          <a:ln w="301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98319" name="Line 10"/>
          <p:cNvSpPr>
            <a:spLocks noChangeShapeType="1"/>
          </p:cNvSpPr>
          <p:nvPr/>
        </p:nvSpPr>
        <p:spPr bwMode="auto">
          <a:xfrm>
            <a:off x="3081338" y="2035175"/>
            <a:ext cx="1865312" cy="6350"/>
          </a:xfrm>
          <a:prstGeom prst="line">
            <a:avLst/>
          </a:prstGeom>
          <a:noFill/>
          <a:ln w="301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20" name="Freeform 11"/>
          <p:cNvSpPr>
            <a:spLocks/>
          </p:cNvSpPr>
          <p:nvPr/>
        </p:nvSpPr>
        <p:spPr bwMode="auto">
          <a:xfrm>
            <a:off x="2795588" y="2894013"/>
            <a:ext cx="4614862" cy="1631950"/>
          </a:xfrm>
          <a:custGeom>
            <a:avLst/>
            <a:gdLst>
              <a:gd name="T0" fmla="*/ 2147483647 w 2907"/>
              <a:gd name="T1" fmla="*/ 0 h 1028"/>
              <a:gd name="T2" fmla="*/ 2147483647 w 2907"/>
              <a:gd name="T3" fmla="*/ 2147483647 h 1028"/>
              <a:gd name="T4" fmla="*/ 0 w 2907"/>
              <a:gd name="T5" fmla="*/ 2147483647 h 1028"/>
              <a:gd name="T6" fmla="*/ 0 60000 65536"/>
              <a:gd name="T7" fmla="*/ 0 60000 65536"/>
              <a:gd name="T8" fmla="*/ 0 60000 65536"/>
              <a:gd name="T9" fmla="*/ 0 w 2907"/>
              <a:gd name="T10" fmla="*/ 0 h 1028"/>
              <a:gd name="T11" fmla="*/ 2907 w 2907"/>
              <a:gd name="T12" fmla="*/ 1028 h 10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07" h="1028">
                <a:moveTo>
                  <a:pt x="2907" y="0"/>
                </a:moveTo>
                <a:lnTo>
                  <a:pt x="2102" y="1028"/>
                </a:lnTo>
                <a:lnTo>
                  <a:pt x="0" y="1028"/>
                </a:lnTo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98321" name="Freeform 12"/>
          <p:cNvSpPr>
            <a:spLocks/>
          </p:cNvSpPr>
          <p:nvPr/>
        </p:nvSpPr>
        <p:spPr bwMode="auto">
          <a:xfrm>
            <a:off x="2924175" y="2930525"/>
            <a:ext cx="3962400" cy="1109663"/>
          </a:xfrm>
          <a:custGeom>
            <a:avLst/>
            <a:gdLst>
              <a:gd name="T0" fmla="*/ 0 w 2496"/>
              <a:gd name="T1" fmla="*/ 1761590985 h 699"/>
              <a:gd name="T2" fmla="*/ 2147483647 w 2496"/>
              <a:gd name="T3" fmla="*/ 1761590985 h 699"/>
              <a:gd name="T4" fmla="*/ 2147483647 w 2496"/>
              <a:gd name="T5" fmla="*/ 0 h 699"/>
              <a:gd name="T6" fmla="*/ 0 60000 65536"/>
              <a:gd name="T7" fmla="*/ 0 60000 65536"/>
              <a:gd name="T8" fmla="*/ 0 60000 65536"/>
              <a:gd name="T9" fmla="*/ 0 w 2496"/>
              <a:gd name="T10" fmla="*/ 0 h 699"/>
              <a:gd name="T11" fmla="*/ 2496 w 2496"/>
              <a:gd name="T12" fmla="*/ 699 h 6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96" h="699">
                <a:moveTo>
                  <a:pt x="0" y="699"/>
                </a:moveTo>
                <a:lnTo>
                  <a:pt x="2021" y="699"/>
                </a:lnTo>
                <a:lnTo>
                  <a:pt x="2496" y="0"/>
                </a:lnTo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98322" name="Line 13"/>
          <p:cNvSpPr>
            <a:spLocks noChangeShapeType="1"/>
          </p:cNvSpPr>
          <p:nvPr/>
        </p:nvSpPr>
        <p:spPr bwMode="auto">
          <a:xfrm flipV="1">
            <a:off x="3081338" y="2035175"/>
            <a:ext cx="1854200" cy="635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23" name="Text Box 9"/>
          <p:cNvSpPr txBox="1">
            <a:spLocks noChangeArrowheads="1"/>
          </p:cNvSpPr>
          <p:nvPr/>
        </p:nvSpPr>
        <p:spPr bwMode="auto">
          <a:xfrm>
            <a:off x="6783388" y="4837113"/>
            <a:ext cx="2303462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/>
              <a:t>Figure 14.31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14-</a:t>
            </a:r>
            <a:fld id="{E123C914-BCFF-48BE-BAD7-3D1C5BDB4E4E}" type="slidenum">
              <a:rPr lang="en-US" smtClean="0"/>
              <a:pPr/>
              <a:t>76</a:t>
            </a:fld>
            <a:endParaRPr lang="en-US" smtClean="0"/>
          </a:p>
        </p:txBody>
      </p:sp>
      <p:sp>
        <p:nvSpPr>
          <p:cNvPr id="993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41425"/>
          </a:xfrm>
        </p:spPr>
        <p:txBody>
          <a:bodyPr/>
          <a:lstStyle/>
          <a:p>
            <a:pPr eaLnBrk="1" hangingPunct="1"/>
            <a:r>
              <a:rPr lang="en-US" smtClean="0"/>
              <a:t>V  Trigeminal Nerve</a:t>
            </a:r>
          </a:p>
        </p:txBody>
      </p:sp>
      <p:sp>
        <p:nvSpPr>
          <p:cNvPr id="9933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3513" y="1562100"/>
            <a:ext cx="4024312" cy="48656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0" smtClean="0"/>
              <a:t>largest of the cranial nerves</a:t>
            </a:r>
          </a:p>
          <a:p>
            <a:pPr eaLnBrk="1" hangingPunct="1">
              <a:lnSpc>
                <a:spcPct val="90000"/>
              </a:lnSpc>
            </a:pPr>
            <a:endParaRPr lang="en-US" sz="1200" b="0" smtClean="0"/>
          </a:p>
          <a:p>
            <a:pPr eaLnBrk="1" hangingPunct="1">
              <a:lnSpc>
                <a:spcPct val="90000"/>
              </a:lnSpc>
            </a:pPr>
            <a:r>
              <a:rPr lang="en-US" sz="2400" b="0" smtClean="0"/>
              <a:t>most important sensory nerve of the face</a:t>
            </a:r>
          </a:p>
          <a:p>
            <a:pPr eaLnBrk="1" hangingPunct="1">
              <a:lnSpc>
                <a:spcPct val="90000"/>
              </a:lnSpc>
            </a:pPr>
            <a:endParaRPr lang="en-US" sz="1200" b="0" smtClean="0"/>
          </a:p>
          <a:p>
            <a:pPr eaLnBrk="1" hangingPunct="1">
              <a:lnSpc>
                <a:spcPct val="90000"/>
              </a:lnSpc>
            </a:pPr>
            <a:r>
              <a:rPr lang="en-US" sz="2400" b="0" smtClean="0"/>
              <a:t>forks into three divisions:</a:t>
            </a:r>
          </a:p>
          <a:p>
            <a:pPr eaLnBrk="1" hangingPunct="1">
              <a:lnSpc>
                <a:spcPct val="90000"/>
              </a:lnSpc>
            </a:pPr>
            <a:endParaRPr lang="en-US" sz="800" b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ophthalmic division </a:t>
            </a:r>
            <a:r>
              <a:rPr lang="en-US" sz="2400" b="0" smtClean="0"/>
              <a:t>(V</a:t>
            </a:r>
            <a:r>
              <a:rPr lang="en-US" sz="2400" b="0" baseline="-25000" smtClean="0"/>
              <a:t>1</a:t>
            </a:r>
            <a:r>
              <a:rPr lang="en-US" sz="2400" b="0" smtClean="0"/>
              <a:t>) – </a:t>
            </a:r>
            <a:r>
              <a:rPr lang="en-US" sz="2400" b="0" i="1" smtClean="0"/>
              <a:t>sensory</a:t>
            </a:r>
          </a:p>
          <a:p>
            <a:pPr lvl="1" eaLnBrk="1" hangingPunct="1">
              <a:lnSpc>
                <a:spcPct val="90000"/>
              </a:lnSpc>
            </a:pPr>
            <a:endParaRPr lang="en-US" sz="800" b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maxillary division </a:t>
            </a:r>
            <a:r>
              <a:rPr lang="en-US" sz="2400" b="0" smtClean="0"/>
              <a:t>(V</a:t>
            </a:r>
            <a:r>
              <a:rPr lang="en-US" sz="2400" b="0" baseline="-25000" smtClean="0"/>
              <a:t>2</a:t>
            </a:r>
            <a:r>
              <a:rPr lang="en-US" sz="2400" b="0" smtClean="0"/>
              <a:t>) – </a:t>
            </a:r>
            <a:r>
              <a:rPr lang="en-US" sz="2400" b="0" i="1" smtClean="0"/>
              <a:t>sensory</a:t>
            </a:r>
          </a:p>
          <a:p>
            <a:pPr lvl="1" eaLnBrk="1" hangingPunct="1">
              <a:lnSpc>
                <a:spcPct val="90000"/>
              </a:lnSpc>
            </a:pPr>
            <a:endParaRPr lang="en-US" sz="800" b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mandibular division </a:t>
            </a:r>
            <a:r>
              <a:rPr lang="en-US" sz="2400" b="0" smtClean="0"/>
              <a:t>(V</a:t>
            </a:r>
            <a:r>
              <a:rPr lang="en-US" sz="2400" b="0" baseline="-25000" smtClean="0"/>
              <a:t>3</a:t>
            </a:r>
            <a:r>
              <a:rPr lang="en-US" sz="2400" b="0" smtClean="0"/>
              <a:t>) - </a:t>
            </a:r>
            <a:r>
              <a:rPr lang="en-US" sz="2400" b="0" i="1" smtClean="0"/>
              <a:t>mixed</a:t>
            </a:r>
          </a:p>
        </p:txBody>
      </p:sp>
      <p:sp>
        <p:nvSpPr>
          <p:cNvPr id="99334" name="Text Box 11"/>
          <p:cNvSpPr txBox="1">
            <a:spLocks noChangeArrowheads="1"/>
          </p:cNvSpPr>
          <p:nvPr/>
        </p:nvSpPr>
        <p:spPr bwMode="auto">
          <a:xfrm>
            <a:off x="5468938" y="5732463"/>
            <a:ext cx="2557462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/>
              <a:t>Figure 14.32</a:t>
            </a:r>
          </a:p>
        </p:txBody>
      </p:sp>
      <p:pic>
        <p:nvPicPr>
          <p:cNvPr id="99337" name="Picture 2" descr="sal25693_14_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725613"/>
            <a:ext cx="5138738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8" name="TextBox 24"/>
          <p:cNvSpPr txBox="1">
            <a:spLocks noChangeArrowheads="1"/>
          </p:cNvSpPr>
          <p:nvPr/>
        </p:nvSpPr>
        <p:spPr bwMode="auto">
          <a:xfrm>
            <a:off x="4394200" y="1550988"/>
            <a:ext cx="42735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00">
                <a:cs typeface="Arial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99339" name="Rectangle 5"/>
          <p:cNvSpPr>
            <a:spLocks noChangeArrowheads="1"/>
          </p:cNvSpPr>
          <p:nvPr/>
        </p:nvSpPr>
        <p:spPr bwMode="auto">
          <a:xfrm>
            <a:off x="4071938" y="3190875"/>
            <a:ext cx="49371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Lingual nerve</a:t>
            </a:r>
            <a:endParaRPr lang="en-US" sz="600" b="1"/>
          </a:p>
        </p:txBody>
      </p:sp>
      <p:sp>
        <p:nvSpPr>
          <p:cNvPr id="99340" name="Rectangle 6"/>
          <p:cNvSpPr>
            <a:spLocks noChangeArrowheads="1"/>
          </p:cNvSpPr>
          <p:nvPr/>
        </p:nvSpPr>
        <p:spPr bwMode="auto">
          <a:xfrm>
            <a:off x="4992688" y="4486275"/>
            <a:ext cx="793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V</a:t>
            </a:r>
            <a:r>
              <a:rPr lang="en-US" sz="600" b="1" baseline="-25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99341" name="Rectangle 7"/>
          <p:cNvSpPr>
            <a:spLocks noChangeArrowheads="1"/>
          </p:cNvSpPr>
          <p:nvPr/>
        </p:nvSpPr>
        <p:spPr bwMode="auto">
          <a:xfrm>
            <a:off x="5122863" y="4818063"/>
            <a:ext cx="793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V</a:t>
            </a:r>
            <a:r>
              <a:rPr lang="en-US" sz="600" b="1" baseline="-25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99342" name="Rectangle 8"/>
          <p:cNvSpPr>
            <a:spLocks noChangeArrowheads="1"/>
          </p:cNvSpPr>
          <p:nvPr/>
        </p:nvSpPr>
        <p:spPr bwMode="auto">
          <a:xfrm>
            <a:off x="5392738" y="4541838"/>
            <a:ext cx="793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V</a:t>
            </a:r>
            <a:r>
              <a:rPr lang="en-US" sz="600" b="1" baseline="-250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99343" name="Rectangle 9"/>
          <p:cNvSpPr>
            <a:spLocks noChangeArrowheads="1"/>
          </p:cNvSpPr>
          <p:nvPr/>
        </p:nvSpPr>
        <p:spPr bwMode="auto">
          <a:xfrm>
            <a:off x="6721475" y="2238375"/>
            <a:ext cx="83661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Superior orbital fissure</a:t>
            </a:r>
            <a:endParaRPr lang="en-US" sz="600" b="1"/>
          </a:p>
        </p:txBody>
      </p:sp>
      <p:sp>
        <p:nvSpPr>
          <p:cNvPr id="99344" name="Rectangle 10"/>
          <p:cNvSpPr>
            <a:spLocks noChangeArrowheads="1"/>
          </p:cNvSpPr>
          <p:nvPr/>
        </p:nvSpPr>
        <p:spPr bwMode="auto">
          <a:xfrm>
            <a:off x="6721475" y="2354263"/>
            <a:ext cx="87471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Ophthalmic division (V</a:t>
            </a:r>
            <a:r>
              <a:rPr lang="en-US" sz="600" b="1" baseline="-25000">
                <a:solidFill>
                  <a:srgbClr val="000000"/>
                </a:solidFill>
              </a:rPr>
              <a:t>1</a:t>
            </a:r>
            <a:r>
              <a:rPr lang="en-US" sz="600" b="1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99345" name="Rectangle 11"/>
          <p:cNvSpPr>
            <a:spLocks noChangeArrowheads="1"/>
          </p:cNvSpPr>
          <p:nvPr/>
        </p:nvSpPr>
        <p:spPr bwMode="auto">
          <a:xfrm>
            <a:off x="6721475" y="2457450"/>
            <a:ext cx="71913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Trigeminal ganglion</a:t>
            </a:r>
          </a:p>
        </p:txBody>
      </p:sp>
      <p:sp>
        <p:nvSpPr>
          <p:cNvPr id="99346" name="Rectangle 12"/>
          <p:cNvSpPr>
            <a:spLocks noChangeArrowheads="1"/>
          </p:cNvSpPr>
          <p:nvPr/>
        </p:nvSpPr>
        <p:spPr bwMode="auto">
          <a:xfrm>
            <a:off x="6721475" y="2570163"/>
            <a:ext cx="73183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Trigeminal nerve (V)</a:t>
            </a:r>
          </a:p>
        </p:txBody>
      </p:sp>
      <p:sp>
        <p:nvSpPr>
          <p:cNvPr id="99347" name="Rectangle 13"/>
          <p:cNvSpPr>
            <a:spLocks noChangeArrowheads="1"/>
          </p:cNvSpPr>
          <p:nvPr/>
        </p:nvSpPr>
        <p:spPr bwMode="auto">
          <a:xfrm>
            <a:off x="6721475" y="2670175"/>
            <a:ext cx="7842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Maxillary division (V</a:t>
            </a:r>
            <a:r>
              <a:rPr lang="en-US" sz="600" b="1" baseline="-25000">
                <a:solidFill>
                  <a:srgbClr val="000000"/>
                </a:solidFill>
              </a:rPr>
              <a:t>2</a:t>
            </a:r>
            <a:r>
              <a:rPr lang="en-US" sz="600" b="1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99348" name="Rectangle 14"/>
          <p:cNvSpPr>
            <a:spLocks noChangeArrowheads="1"/>
          </p:cNvSpPr>
          <p:nvPr/>
        </p:nvSpPr>
        <p:spPr bwMode="auto">
          <a:xfrm>
            <a:off x="6721475" y="2897188"/>
            <a:ext cx="86201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/>
              <a:t>Mandibular division (V</a:t>
            </a:r>
            <a:r>
              <a:rPr lang="en-US" sz="600" b="1" baseline="-25000"/>
              <a:t>3</a:t>
            </a:r>
            <a:r>
              <a:rPr lang="en-US" sz="600" b="1"/>
              <a:t>)</a:t>
            </a:r>
          </a:p>
        </p:txBody>
      </p:sp>
      <p:sp>
        <p:nvSpPr>
          <p:cNvPr id="99349" name="Rectangle 15"/>
          <p:cNvSpPr>
            <a:spLocks noChangeArrowheads="1"/>
          </p:cNvSpPr>
          <p:nvPr/>
        </p:nvSpPr>
        <p:spPr bwMode="auto">
          <a:xfrm>
            <a:off x="6721475" y="2776538"/>
            <a:ext cx="53816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Foramen ovale</a:t>
            </a:r>
            <a:endParaRPr lang="en-US" sz="600" b="1"/>
          </a:p>
        </p:txBody>
      </p:sp>
      <p:sp>
        <p:nvSpPr>
          <p:cNvPr id="99350" name="Rectangle 16"/>
          <p:cNvSpPr>
            <a:spLocks noChangeArrowheads="1"/>
          </p:cNvSpPr>
          <p:nvPr/>
        </p:nvSpPr>
        <p:spPr bwMode="auto">
          <a:xfrm>
            <a:off x="6721475" y="3016250"/>
            <a:ext cx="69691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Foramen rotundum</a:t>
            </a:r>
            <a:endParaRPr lang="en-US" sz="600" b="1"/>
          </a:p>
        </p:txBody>
      </p:sp>
      <p:sp>
        <p:nvSpPr>
          <p:cNvPr id="99351" name="Rectangle 17"/>
          <p:cNvSpPr>
            <a:spLocks noChangeArrowheads="1"/>
          </p:cNvSpPr>
          <p:nvPr/>
        </p:nvSpPr>
        <p:spPr bwMode="auto">
          <a:xfrm>
            <a:off x="7534275" y="3852863"/>
            <a:ext cx="69056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Temporalis muscle</a:t>
            </a:r>
            <a:endParaRPr lang="en-US" sz="600" b="1"/>
          </a:p>
        </p:txBody>
      </p:sp>
      <p:sp>
        <p:nvSpPr>
          <p:cNvPr id="99352" name="Rectangle 18"/>
          <p:cNvSpPr>
            <a:spLocks noChangeArrowheads="1"/>
          </p:cNvSpPr>
          <p:nvPr/>
        </p:nvSpPr>
        <p:spPr bwMode="auto">
          <a:xfrm>
            <a:off x="7534275" y="4262438"/>
            <a:ext cx="88741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Medial pterygoid muscle</a:t>
            </a:r>
            <a:endParaRPr lang="en-US" sz="600" b="1"/>
          </a:p>
        </p:txBody>
      </p:sp>
      <p:sp>
        <p:nvSpPr>
          <p:cNvPr id="99353" name="Rectangle 19"/>
          <p:cNvSpPr>
            <a:spLocks noChangeArrowheads="1"/>
          </p:cNvSpPr>
          <p:nvPr/>
        </p:nvSpPr>
        <p:spPr bwMode="auto">
          <a:xfrm>
            <a:off x="7534275" y="4492625"/>
            <a:ext cx="61753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Masseter muscle</a:t>
            </a:r>
            <a:endParaRPr lang="en-US" sz="600" b="1"/>
          </a:p>
        </p:txBody>
      </p:sp>
      <p:sp>
        <p:nvSpPr>
          <p:cNvPr id="99354" name="Rectangle 20"/>
          <p:cNvSpPr>
            <a:spLocks noChangeArrowheads="1"/>
          </p:cNvSpPr>
          <p:nvPr/>
        </p:nvSpPr>
        <p:spPr bwMode="auto">
          <a:xfrm>
            <a:off x="7534275" y="4051300"/>
            <a:ext cx="9017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Lateral pterygoid muscle</a:t>
            </a:r>
            <a:endParaRPr lang="en-US" sz="600" b="1"/>
          </a:p>
        </p:txBody>
      </p:sp>
      <p:sp>
        <p:nvSpPr>
          <p:cNvPr id="99355" name="Line 21"/>
          <p:cNvSpPr>
            <a:spLocks noChangeShapeType="1"/>
          </p:cNvSpPr>
          <p:nvPr/>
        </p:nvSpPr>
        <p:spPr bwMode="auto">
          <a:xfrm flipH="1">
            <a:off x="4511675" y="2727325"/>
            <a:ext cx="735013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56" name="Line 22"/>
          <p:cNvSpPr>
            <a:spLocks noChangeShapeType="1"/>
          </p:cNvSpPr>
          <p:nvPr/>
        </p:nvSpPr>
        <p:spPr bwMode="auto">
          <a:xfrm flipH="1">
            <a:off x="4419600" y="2954338"/>
            <a:ext cx="854075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57" name="Line 23"/>
          <p:cNvSpPr>
            <a:spLocks noChangeShapeType="1"/>
          </p:cNvSpPr>
          <p:nvPr/>
        </p:nvSpPr>
        <p:spPr bwMode="auto">
          <a:xfrm flipH="1">
            <a:off x="4359275" y="3560763"/>
            <a:ext cx="1001713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58" name="Line 24"/>
          <p:cNvSpPr>
            <a:spLocks noChangeShapeType="1"/>
          </p:cNvSpPr>
          <p:nvPr/>
        </p:nvSpPr>
        <p:spPr bwMode="auto">
          <a:xfrm flipH="1">
            <a:off x="4621213" y="3246438"/>
            <a:ext cx="914400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59" name="Line 25"/>
          <p:cNvSpPr>
            <a:spLocks noChangeShapeType="1"/>
          </p:cNvSpPr>
          <p:nvPr/>
        </p:nvSpPr>
        <p:spPr bwMode="auto">
          <a:xfrm>
            <a:off x="5205413" y="2954338"/>
            <a:ext cx="34925" cy="285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60" name="Freeform 26"/>
          <p:cNvSpPr>
            <a:spLocks/>
          </p:cNvSpPr>
          <p:nvPr/>
        </p:nvSpPr>
        <p:spPr bwMode="auto">
          <a:xfrm>
            <a:off x="5538788" y="2278063"/>
            <a:ext cx="1144587" cy="269875"/>
          </a:xfrm>
          <a:custGeom>
            <a:avLst/>
            <a:gdLst>
              <a:gd name="T0" fmla="*/ 0 w 1043"/>
              <a:gd name="T1" fmla="*/ 619958482 h 246"/>
              <a:gd name="T2" fmla="*/ 335179829 w 1043"/>
              <a:gd name="T3" fmla="*/ 0 h 246"/>
              <a:gd name="T4" fmla="*/ 2147483647 w 1043"/>
              <a:gd name="T5" fmla="*/ 0 h 246"/>
              <a:gd name="T6" fmla="*/ 0 60000 65536"/>
              <a:gd name="T7" fmla="*/ 0 60000 65536"/>
              <a:gd name="T8" fmla="*/ 0 60000 65536"/>
              <a:gd name="T9" fmla="*/ 0 w 1043"/>
              <a:gd name="T10" fmla="*/ 0 h 246"/>
              <a:gd name="T11" fmla="*/ 1043 w 1043"/>
              <a:gd name="T12" fmla="*/ 246 h 2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43" h="246">
                <a:moveTo>
                  <a:pt x="0" y="246"/>
                </a:moveTo>
                <a:lnTo>
                  <a:pt x="133" y="0"/>
                </a:lnTo>
                <a:lnTo>
                  <a:pt x="1043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latin typeface="Times New Roman" pitchFamily="18" charset="0"/>
            </a:endParaRPr>
          </a:p>
        </p:txBody>
      </p:sp>
      <p:sp>
        <p:nvSpPr>
          <p:cNvPr id="99361" name="Freeform 27"/>
          <p:cNvSpPr>
            <a:spLocks/>
          </p:cNvSpPr>
          <p:nvPr/>
        </p:nvSpPr>
        <p:spPr bwMode="auto">
          <a:xfrm>
            <a:off x="5619750" y="2392363"/>
            <a:ext cx="1063625" cy="255587"/>
          </a:xfrm>
          <a:custGeom>
            <a:avLst/>
            <a:gdLst>
              <a:gd name="T0" fmla="*/ 0 w 969"/>
              <a:gd name="T1" fmla="*/ 587198038 h 233"/>
              <a:gd name="T2" fmla="*/ 299897726 w 969"/>
              <a:gd name="T3" fmla="*/ 0 h 233"/>
              <a:gd name="T4" fmla="*/ 2147483647 w 969"/>
              <a:gd name="T5" fmla="*/ 0 h 233"/>
              <a:gd name="T6" fmla="*/ 0 60000 65536"/>
              <a:gd name="T7" fmla="*/ 0 60000 65536"/>
              <a:gd name="T8" fmla="*/ 0 60000 65536"/>
              <a:gd name="T9" fmla="*/ 0 w 969"/>
              <a:gd name="T10" fmla="*/ 0 h 233"/>
              <a:gd name="T11" fmla="*/ 969 w 969"/>
              <a:gd name="T12" fmla="*/ 233 h 2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9" h="233">
                <a:moveTo>
                  <a:pt x="0" y="233"/>
                </a:moveTo>
                <a:lnTo>
                  <a:pt x="119" y="0"/>
                </a:lnTo>
                <a:lnTo>
                  <a:pt x="969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latin typeface="Times New Roman" pitchFamily="18" charset="0"/>
            </a:endParaRPr>
          </a:p>
        </p:txBody>
      </p:sp>
      <p:sp>
        <p:nvSpPr>
          <p:cNvPr id="99362" name="Freeform 28"/>
          <p:cNvSpPr>
            <a:spLocks/>
          </p:cNvSpPr>
          <p:nvPr/>
        </p:nvSpPr>
        <p:spPr bwMode="auto">
          <a:xfrm>
            <a:off x="5732463" y="2500313"/>
            <a:ext cx="950912" cy="177800"/>
          </a:xfrm>
          <a:custGeom>
            <a:avLst/>
            <a:gdLst>
              <a:gd name="T0" fmla="*/ 0 w 866"/>
              <a:gd name="T1" fmla="*/ 408265258 h 162"/>
              <a:gd name="T2" fmla="*/ 186491560 w 866"/>
              <a:gd name="T3" fmla="*/ 0 h 162"/>
              <a:gd name="T4" fmla="*/ 2147483647 w 866"/>
              <a:gd name="T5" fmla="*/ 0 h 162"/>
              <a:gd name="T6" fmla="*/ 0 60000 65536"/>
              <a:gd name="T7" fmla="*/ 0 60000 65536"/>
              <a:gd name="T8" fmla="*/ 0 60000 65536"/>
              <a:gd name="T9" fmla="*/ 0 w 866"/>
              <a:gd name="T10" fmla="*/ 0 h 162"/>
              <a:gd name="T11" fmla="*/ 866 w 866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6" h="162">
                <a:moveTo>
                  <a:pt x="0" y="162"/>
                </a:moveTo>
                <a:lnTo>
                  <a:pt x="74" y="0"/>
                </a:lnTo>
                <a:lnTo>
                  <a:pt x="866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latin typeface="Times New Roman" pitchFamily="18" charset="0"/>
            </a:endParaRPr>
          </a:p>
        </p:txBody>
      </p:sp>
      <p:sp>
        <p:nvSpPr>
          <p:cNvPr id="99363" name="Freeform 29"/>
          <p:cNvSpPr>
            <a:spLocks/>
          </p:cNvSpPr>
          <p:nvPr/>
        </p:nvSpPr>
        <p:spPr bwMode="auto">
          <a:xfrm>
            <a:off x="5843588" y="2603500"/>
            <a:ext cx="839787" cy="95250"/>
          </a:xfrm>
          <a:custGeom>
            <a:avLst/>
            <a:gdLst>
              <a:gd name="T0" fmla="*/ 0 w 765"/>
              <a:gd name="T1" fmla="*/ 216733460 h 86"/>
              <a:gd name="T2" fmla="*/ 126007770 w 765"/>
              <a:gd name="T3" fmla="*/ 0 h 86"/>
              <a:gd name="T4" fmla="*/ 1927918122 w 765"/>
              <a:gd name="T5" fmla="*/ 0 h 86"/>
              <a:gd name="T6" fmla="*/ 0 60000 65536"/>
              <a:gd name="T7" fmla="*/ 0 60000 65536"/>
              <a:gd name="T8" fmla="*/ 0 60000 65536"/>
              <a:gd name="T9" fmla="*/ 0 w 765"/>
              <a:gd name="T10" fmla="*/ 0 h 86"/>
              <a:gd name="T11" fmla="*/ 765 w 765"/>
              <a:gd name="T12" fmla="*/ 86 h 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5" h="86">
                <a:moveTo>
                  <a:pt x="0" y="86"/>
                </a:moveTo>
                <a:lnTo>
                  <a:pt x="50" y="0"/>
                </a:lnTo>
                <a:lnTo>
                  <a:pt x="765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latin typeface="Times New Roman" pitchFamily="18" charset="0"/>
            </a:endParaRPr>
          </a:p>
        </p:txBody>
      </p:sp>
      <p:sp>
        <p:nvSpPr>
          <p:cNvPr id="99364" name="Freeform 30"/>
          <p:cNvSpPr>
            <a:spLocks/>
          </p:cNvSpPr>
          <p:nvPr/>
        </p:nvSpPr>
        <p:spPr bwMode="auto">
          <a:xfrm>
            <a:off x="5624513" y="2714625"/>
            <a:ext cx="1058862" cy="12700"/>
          </a:xfrm>
          <a:custGeom>
            <a:avLst/>
            <a:gdLst>
              <a:gd name="T0" fmla="*/ 2147483647 w 965"/>
              <a:gd name="T1" fmla="*/ 0 h 11"/>
              <a:gd name="T2" fmla="*/ 211693102 w 965"/>
              <a:gd name="T3" fmla="*/ 0 h 11"/>
              <a:gd name="T4" fmla="*/ 0 w 965"/>
              <a:gd name="T5" fmla="*/ 27723309 h 11"/>
              <a:gd name="T6" fmla="*/ 0 60000 65536"/>
              <a:gd name="T7" fmla="*/ 0 60000 65536"/>
              <a:gd name="T8" fmla="*/ 0 60000 65536"/>
              <a:gd name="T9" fmla="*/ 0 w 965"/>
              <a:gd name="T10" fmla="*/ 0 h 11"/>
              <a:gd name="T11" fmla="*/ 965 w 965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5" h="11">
                <a:moveTo>
                  <a:pt x="965" y="0"/>
                </a:moveTo>
                <a:lnTo>
                  <a:pt x="84" y="0"/>
                </a:lnTo>
                <a:lnTo>
                  <a:pt x="0" y="1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latin typeface="Times New Roman" pitchFamily="18" charset="0"/>
            </a:endParaRPr>
          </a:p>
        </p:txBody>
      </p:sp>
      <p:sp>
        <p:nvSpPr>
          <p:cNvPr id="99365" name="Freeform 31"/>
          <p:cNvSpPr>
            <a:spLocks/>
          </p:cNvSpPr>
          <p:nvPr/>
        </p:nvSpPr>
        <p:spPr bwMode="auto">
          <a:xfrm>
            <a:off x="5694363" y="2928938"/>
            <a:ext cx="989012" cy="11112"/>
          </a:xfrm>
          <a:custGeom>
            <a:avLst/>
            <a:gdLst>
              <a:gd name="T0" fmla="*/ 0 w 901"/>
              <a:gd name="T1" fmla="*/ 0 h 9"/>
              <a:gd name="T2" fmla="*/ 778727203 w 901"/>
              <a:gd name="T3" fmla="*/ 22682990 h 9"/>
              <a:gd name="T4" fmla="*/ 2147483647 w 901"/>
              <a:gd name="T5" fmla="*/ 22682990 h 9"/>
              <a:gd name="T6" fmla="*/ 0 60000 65536"/>
              <a:gd name="T7" fmla="*/ 0 60000 65536"/>
              <a:gd name="T8" fmla="*/ 0 60000 65536"/>
              <a:gd name="T9" fmla="*/ 0 w 901"/>
              <a:gd name="T10" fmla="*/ 0 h 9"/>
              <a:gd name="T11" fmla="*/ 901 w 901"/>
              <a:gd name="T12" fmla="*/ 9 h 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01" h="9">
                <a:moveTo>
                  <a:pt x="0" y="0"/>
                </a:moveTo>
                <a:lnTo>
                  <a:pt x="309" y="9"/>
                </a:lnTo>
                <a:lnTo>
                  <a:pt x="901" y="9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latin typeface="Times New Roman" pitchFamily="18" charset="0"/>
            </a:endParaRPr>
          </a:p>
        </p:txBody>
      </p:sp>
      <p:sp>
        <p:nvSpPr>
          <p:cNvPr id="99366" name="Freeform 32"/>
          <p:cNvSpPr>
            <a:spLocks/>
          </p:cNvSpPr>
          <p:nvPr/>
        </p:nvSpPr>
        <p:spPr bwMode="auto">
          <a:xfrm>
            <a:off x="5756275" y="2794000"/>
            <a:ext cx="927100" cy="26988"/>
          </a:xfrm>
          <a:custGeom>
            <a:avLst/>
            <a:gdLst>
              <a:gd name="T0" fmla="*/ 0 w 845"/>
              <a:gd name="T1" fmla="*/ 0 h 25"/>
              <a:gd name="T2" fmla="*/ 287297722 w 845"/>
              <a:gd name="T3" fmla="*/ 63005499 h 25"/>
              <a:gd name="T4" fmla="*/ 2129530622 w 845"/>
              <a:gd name="T5" fmla="*/ 63005499 h 25"/>
              <a:gd name="T6" fmla="*/ 0 60000 65536"/>
              <a:gd name="T7" fmla="*/ 0 60000 65536"/>
              <a:gd name="T8" fmla="*/ 0 60000 65536"/>
              <a:gd name="T9" fmla="*/ 0 w 845"/>
              <a:gd name="T10" fmla="*/ 0 h 25"/>
              <a:gd name="T11" fmla="*/ 845 w 845"/>
              <a:gd name="T12" fmla="*/ 25 h 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5" h="25">
                <a:moveTo>
                  <a:pt x="0" y="0"/>
                </a:moveTo>
                <a:lnTo>
                  <a:pt x="114" y="25"/>
                </a:lnTo>
                <a:lnTo>
                  <a:pt x="845" y="25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latin typeface="Times New Roman" pitchFamily="18" charset="0"/>
            </a:endParaRPr>
          </a:p>
        </p:txBody>
      </p:sp>
      <p:sp>
        <p:nvSpPr>
          <p:cNvPr id="99367" name="Freeform 33"/>
          <p:cNvSpPr>
            <a:spLocks/>
          </p:cNvSpPr>
          <p:nvPr/>
        </p:nvSpPr>
        <p:spPr bwMode="auto">
          <a:xfrm>
            <a:off x="5592763" y="2751138"/>
            <a:ext cx="1090612" cy="309562"/>
          </a:xfrm>
          <a:custGeom>
            <a:avLst/>
            <a:gdLst>
              <a:gd name="T0" fmla="*/ 0 w 994"/>
              <a:gd name="T1" fmla="*/ 0 h 281"/>
              <a:gd name="T2" fmla="*/ 330141281 w 994"/>
              <a:gd name="T3" fmla="*/ 708165385 h 281"/>
              <a:gd name="T4" fmla="*/ 2147483647 w 994"/>
              <a:gd name="T5" fmla="*/ 708165385 h 281"/>
              <a:gd name="T6" fmla="*/ 0 60000 65536"/>
              <a:gd name="T7" fmla="*/ 0 60000 65536"/>
              <a:gd name="T8" fmla="*/ 0 60000 65536"/>
              <a:gd name="T9" fmla="*/ 0 w 994"/>
              <a:gd name="T10" fmla="*/ 0 h 281"/>
              <a:gd name="T11" fmla="*/ 994 w 994"/>
              <a:gd name="T12" fmla="*/ 281 h 2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4" h="281">
                <a:moveTo>
                  <a:pt x="0" y="0"/>
                </a:moveTo>
                <a:lnTo>
                  <a:pt x="131" y="281"/>
                </a:lnTo>
                <a:lnTo>
                  <a:pt x="994" y="28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latin typeface="Times New Roman" pitchFamily="18" charset="0"/>
            </a:endParaRPr>
          </a:p>
        </p:txBody>
      </p:sp>
      <p:sp>
        <p:nvSpPr>
          <p:cNvPr id="99368" name="Freeform 34"/>
          <p:cNvSpPr>
            <a:spLocks/>
          </p:cNvSpPr>
          <p:nvPr/>
        </p:nvSpPr>
        <p:spPr bwMode="auto">
          <a:xfrm>
            <a:off x="5640388" y="2995613"/>
            <a:ext cx="1538287" cy="390525"/>
          </a:xfrm>
          <a:custGeom>
            <a:avLst/>
            <a:gdLst>
              <a:gd name="T0" fmla="*/ 0 w 1402"/>
              <a:gd name="T1" fmla="*/ 0 h 356"/>
              <a:gd name="T2" fmla="*/ 380544354 w 1402"/>
              <a:gd name="T3" fmla="*/ 897175714 h 356"/>
              <a:gd name="T4" fmla="*/ 2147483647 w 1402"/>
              <a:gd name="T5" fmla="*/ 897175714 h 356"/>
              <a:gd name="T6" fmla="*/ 0 60000 65536"/>
              <a:gd name="T7" fmla="*/ 0 60000 65536"/>
              <a:gd name="T8" fmla="*/ 0 60000 65536"/>
              <a:gd name="T9" fmla="*/ 0 w 1402"/>
              <a:gd name="T10" fmla="*/ 0 h 356"/>
              <a:gd name="T11" fmla="*/ 1402 w 1402"/>
              <a:gd name="T12" fmla="*/ 356 h 3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02" h="356">
                <a:moveTo>
                  <a:pt x="0" y="0"/>
                </a:moveTo>
                <a:lnTo>
                  <a:pt x="151" y="356"/>
                </a:lnTo>
                <a:lnTo>
                  <a:pt x="1402" y="35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latin typeface="Times New Roman" pitchFamily="18" charset="0"/>
            </a:endParaRPr>
          </a:p>
        </p:txBody>
      </p:sp>
      <p:sp>
        <p:nvSpPr>
          <p:cNvPr id="99369" name="Line 35"/>
          <p:cNvSpPr>
            <a:spLocks noChangeShapeType="1"/>
          </p:cNvSpPr>
          <p:nvPr/>
        </p:nvSpPr>
        <p:spPr bwMode="auto">
          <a:xfrm>
            <a:off x="6646863" y="4308475"/>
            <a:ext cx="85090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70" name="Line 36"/>
          <p:cNvSpPr>
            <a:spLocks noChangeShapeType="1"/>
          </p:cNvSpPr>
          <p:nvPr/>
        </p:nvSpPr>
        <p:spPr bwMode="auto">
          <a:xfrm>
            <a:off x="6981825" y="4089400"/>
            <a:ext cx="51752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71" name="Line 37"/>
          <p:cNvSpPr>
            <a:spLocks noChangeShapeType="1"/>
          </p:cNvSpPr>
          <p:nvPr/>
        </p:nvSpPr>
        <p:spPr bwMode="auto">
          <a:xfrm>
            <a:off x="6638925" y="3897313"/>
            <a:ext cx="85407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72" name="Line 38"/>
          <p:cNvSpPr>
            <a:spLocks noChangeShapeType="1"/>
          </p:cNvSpPr>
          <p:nvPr/>
        </p:nvSpPr>
        <p:spPr bwMode="auto">
          <a:xfrm flipV="1">
            <a:off x="6880225" y="3384550"/>
            <a:ext cx="158750" cy="2651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73" name="Line 39"/>
          <p:cNvSpPr>
            <a:spLocks noChangeShapeType="1"/>
          </p:cNvSpPr>
          <p:nvPr/>
        </p:nvSpPr>
        <p:spPr bwMode="auto">
          <a:xfrm>
            <a:off x="6675438" y="4795838"/>
            <a:ext cx="79057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74" name="Text Box 40"/>
          <p:cNvSpPr txBox="1">
            <a:spLocks noChangeArrowheads="1"/>
          </p:cNvSpPr>
          <p:nvPr/>
        </p:nvSpPr>
        <p:spPr bwMode="auto">
          <a:xfrm>
            <a:off x="4071938" y="2671763"/>
            <a:ext cx="4889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Infraorbital</a:t>
            </a:r>
          </a:p>
          <a:p>
            <a:r>
              <a:rPr lang="en-US" sz="600" b="1"/>
              <a:t>nerve</a:t>
            </a:r>
          </a:p>
        </p:txBody>
      </p:sp>
      <p:sp>
        <p:nvSpPr>
          <p:cNvPr id="99375" name="Text Box 41"/>
          <p:cNvSpPr txBox="1">
            <a:spLocks noChangeArrowheads="1"/>
          </p:cNvSpPr>
          <p:nvPr/>
        </p:nvSpPr>
        <p:spPr bwMode="auto">
          <a:xfrm>
            <a:off x="4071938" y="2894013"/>
            <a:ext cx="64928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Superior</a:t>
            </a:r>
          </a:p>
          <a:p>
            <a:r>
              <a:rPr lang="en-US" sz="600" b="1"/>
              <a:t>alveolar nerves</a:t>
            </a:r>
          </a:p>
        </p:txBody>
      </p:sp>
      <p:sp>
        <p:nvSpPr>
          <p:cNvPr id="99376" name="Text Box 42"/>
          <p:cNvSpPr txBox="1">
            <a:spLocks noChangeArrowheads="1"/>
          </p:cNvSpPr>
          <p:nvPr/>
        </p:nvSpPr>
        <p:spPr bwMode="auto">
          <a:xfrm>
            <a:off x="4071938" y="3503613"/>
            <a:ext cx="6064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Inferior</a:t>
            </a:r>
          </a:p>
          <a:p>
            <a:r>
              <a:rPr lang="en-US" sz="600" b="1"/>
              <a:t>alveolar nerve</a:t>
            </a:r>
          </a:p>
        </p:txBody>
      </p:sp>
      <p:sp>
        <p:nvSpPr>
          <p:cNvPr id="99377" name="Rectangle 43"/>
          <p:cNvSpPr>
            <a:spLocks noChangeArrowheads="1"/>
          </p:cNvSpPr>
          <p:nvPr/>
        </p:nvSpPr>
        <p:spPr bwMode="auto">
          <a:xfrm>
            <a:off x="6423025" y="3371850"/>
            <a:ext cx="2270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600" b="1"/>
              <a:t>1</a:t>
            </a:r>
          </a:p>
        </p:txBody>
      </p:sp>
      <p:sp>
        <p:nvSpPr>
          <p:cNvPr id="99378" name="Text Box 44"/>
          <p:cNvSpPr txBox="1">
            <a:spLocks noChangeArrowheads="1"/>
          </p:cNvSpPr>
          <p:nvPr/>
        </p:nvSpPr>
        <p:spPr bwMode="auto">
          <a:xfrm>
            <a:off x="7526338" y="4759325"/>
            <a:ext cx="98901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bIns="0">
            <a:spAutoFit/>
          </a:bodyPr>
          <a:lstStyle/>
          <a:p>
            <a:r>
              <a:rPr lang="en-US" sz="600" b="1"/>
              <a:t>Anterior belly of</a:t>
            </a:r>
          </a:p>
          <a:p>
            <a:r>
              <a:rPr lang="en-US" sz="600" b="1"/>
              <a:t>digastric muscle</a:t>
            </a:r>
          </a:p>
        </p:txBody>
      </p:sp>
      <p:sp>
        <p:nvSpPr>
          <p:cNvPr id="99379" name="Text Box 45"/>
          <p:cNvSpPr txBox="1">
            <a:spLocks noChangeArrowheads="1"/>
          </p:cNvSpPr>
          <p:nvPr/>
        </p:nvSpPr>
        <p:spPr bwMode="auto">
          <a:xfrm>
            <a:off x="7191375" y="3346450"/>
            <a:ext cx="88423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Anterior trunk of V</a:t>
            </a:r>
            <a:r>
              <a:rPr lang="en-US" sz="600" b="1" baseline="-25000"/>
              <a:t>3</a:t>
            </a:r>
            <a:r>
              <a:rPr lang="en-US" sz="600" b="1"/>
              <a:t> to</a:t>
            </a:r>
          </a:p>
          <a:p>
            <a:r>
              <a:rPr lang="en-US" sz="600" b="1"/>
              <a:t>chewing muscles</a:t>
            </a:r>
          </a:p>
        </p:txBody>
      </p:sp>
      <p:sp>
        <p:nvSpPr>
          <p:cNvPr id="99380" name="Text Box 46"/>
          <p:cNvSpPr txBox="1">
            <a:spLocks noChangeArrowheads="1"/>
          </p:cNvSpPr>
          <p:nvPr/>
        </p:nvSpPr>
        <p:spPr bwMode="auto">
          <a:xfrm>
            <a:off x="6137275" y="5099050"/>
            <a:ext cx="9588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Motor branches of the</a:t>
            </a:r>
          </a:p>
          <a:p>
            <a:r>
              <a:rPr lang="en-US" sz="600" b="1"/>
              <a:t>mandibular division (V</a:t>
            </a:r>
            <a:r>
              <a:rPr lang="en-US" sz="600" b="1" baseline="-25000"/>
              <a:t>3</a:t>
            </a:r>
            <a:r>
              <a:rPr lang="en-US" sz="600" b="1"/>
              <a:t>)</a:t>
            </a:r>
          </a:p>
        </p:txBody>
      </p:sp>
      <p:sp>
        <p:nvSpPr>
          <p:cNvPr id="99381" name="Text Box 47"/>
          <p:cNvSpPr txBox="1">
            <a:spLocks noChangeArrowheads="1"/>
          </p:cNvSpPr>
          <p:nvPr/>
        </p:nvSpPr>
        <p:spPr bwMode="auto">
          <a:xfrm>
            <a:off x="4833938" y="5399088"/>
            <a:ext cx="9239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Distribution of sensory</a:t>
            </a:r>
          </a:p>
          <a:p>
            <a:r>
              <a:rPr lang="en-US" sz="600" b="1"/>
              <a:t>fibers of each division</a:t>
            </a:r>
          </a:p>
        </p:txBody>
      </p:sp>
      <p:sp>
        <p:nvSpPr>
          <p:cNvPr id="99382" name="Line 48"/>
          <p:cNvSpPr>
            <a:spLocks noChangeShapeType="1"/>
          </p:cNvSpPr>
          <p:nvPr/>
        </p:nvSpPr>
        <p:spPr bwMode="auto">
          <a:xfrm>
            <a:off x="6986588" y="4533900"/>
            <a:ext cx="4889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29600" y="6477000"/>
            <a:ext cx="8382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14-</a:t>
            </a:r>
            <a:fld id="{B3FFE2EB-472E-4532-BD54-722DDD407276}" type="slidenum">
              <a:rPr lang="en-US" smtClean="0"/>
              <a:pPr/>
              <a:t>77</a:t>
            </a:fld>
            <a:endParaRPr lang="en-US" smtClean="0"/>
          </a:p>
        </p:txBody>
      </p:sp>
      <p:sp>
        <p:nvSpPr>
          <p:cNvPr id="100355" name="Rectangle 2"/>
          <p:cNvSpPr>
            <a:spLocks noGrp="1" noChangeArrowheads="1"/>
          </p:cNvSpPr>
          <p:nvPr>
            <p:ph type="title"/>
          </p:nvPr>
        </p:nvSpPr>
        <p:spPr>
          <a:xfrm>
            <a:off x="-12700" y="61913"/>
            <a:ext cx="9144000" cy="762000"/>
          </a:xfrm>
        </p:spPr>
        <p:txBody>
          <a:bodyPr>
            <a:spAutoFit/>
          </a:bodyPr>
          <a:lstStyle/>
          <a:p>
            <a:pPr eaLnBrk="1" hangingPunct="1"/>
            <a:r>
              <a:rPr lang="en-US" smtClean="0"/>
              <a:t>VI  Abducens Nerve</a:t>
            </a:r>
          </a:p>
        </p:txBody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875" y="5337175"/>
            <a:ext cx="8582025" cy="1444625"/>
          </a:xfrm>
        </p:spPr>
        <p:txBody>
          <a:bodyPr/>
          <a:lstStyle/>
          <a:p>
            <a:pPr eaLnBrk="1" hangingPunct="1"/>
            <a:r>
              <a:rPr lang="en-US" sz="2400" b="0" smtClean="0"/>
              <a:t>provides eye movement (lateral rectus m.)</a:t>
            </a:r>
          </a:p>
          <a:p>
            <a:pPr eaLnBrk="1" hangingPunct="1"/>
            <a:endParaRPr lang="en-US" sz="1000" b="0" smtClean="0"/>
          </a:p>
          <a:p>
            <a:pPr eaLnBrk="1" hangingPunct="1"/>
            <a:r>
              <a:rPr lang="en-US" sz="2400" b="0" smtClean="0"/>
              <a:t>damage results in inability to rotate eye laterally and at rest eye rotates medially</a:t>
            </a:r>
          </a:p>
        </p:txBody>
      </p:sp>
      <p:sp>
        <p:nvSpPr>
          <p:cNvPr id="100358" name="Text Box 9"/>
          <p:cNvSpPr txBox="1">
            <a:spLocks noChangeArrowheads="1"/>
          </p:cNvSpPr>
          <p:nvPr/>
        </p:nvSpPr>
        <p:spPr bwMode="auto">
          <a:xfrm>
            <a:off x="6615113" y="5226050"/>
            <a:ext cx="2316162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/>
              <a:t>Figure 14.33</a:t>
            </a:r>
          </a:p>
        </p:txBody>
      </p:sp>
      <p:sp>
        <p:nvSpPr>
          <p:cNvPr id="4" name="TextBox 24"/>
          <p:cNvSpPr txBox="1">
            <a:spLocks noChangeArrowheads="1"/>
          </p:cNvSpPr>
          <p:nvPr/>
        </p:nvSpPr>
        <p:spPr bwMode="auto">
          <a:xfrm>
            <a:off x="1468438" y="1335088"/>
            <a:ext cx="61785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>
                <a:latin typeface="+mj-lt"/>
                <a:cs typeface="Arial" pitchFamily="34" charset="2"/>
              </a:rPr>
              <a:t>Copyright © The McGraw-Hill Companies, Inc. Permission required for reproduction or display.</a:t>
            </a:r>
          </a:p>
        </p:txBody>
      </p:sp>
      <p:pic>
        <p:nvPicPr>
          <p:cNvPr id="100362" name="Picture 4" descr="sal25693_14_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875" y="1552575"/>
            <a:ext cx="8574088" cy="373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63" name="Rectangle 5"/>
          <p:cNvSpPr>
            <a:spLocks noChangeArrowheads="1"/>
          </p:cNvSpPr>
          <p:nvPr/>
        </p:nvSpPr>
        <p:spPr bwMode="auto">
          <a:xfrm>
            <a:off x="6326188" y="3829050"/>
            <a:ext cx="2209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</a:rPr>
              <a:t>Abducens nerve (VI)</a:t>
            </a:r>
            <a:endParaRPr lang="en-US" sz="1800" b="1"/>
          </a:p>
        </p:txBody>
      </p:sp>
      <p:sp>
        <p:nvSpPr>
          <p:cNvPr id="100364" name="Rectangle 6"/>
          <p:cNvSpPr>
            <a:spLocks noChangeArrowheads="1"/>
          </p:cNvSpPr>
          <p:nvPr/>
        </p:nvSpPr>
        <p:spPr bwMode="auto">
          <a:xfrm>
            <a:off x="6326188" y="3165475"/>
            <a:ext cx="2514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</a:rPr>
              <a:t>Superior orbital fissure</a:t>
            </a:r>
            <a:endParaRPr lang="en-US" sz="1800" b="1"/>
          </a:p>
        </p:txBody>
      </p:sp>
      <p:sp>
        <p:nvSpPr>
          <p:cNvPr id="100365" name="Rectangle 7"/>
          <p:cNvSpPr>
            <a:spLocks noChangeArrowheads="1"/>
          </p:cNvSpPr>
          <p:nvPr/>
        </p:nvSpPr>
        <p:spPr bwMode="auto">
          <a:xfrm>
            <a:off x="6326188" y="2628900"/>
            <a:ext cx="2349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</a:rPr>
              <a:t>Lateral rectus muscle</a:t>
            </a:r>
            <a:endParaRPr lang="en-US" sz="1800" b="1"/>
          </a:p>
        </p:txBody>
      </p:sp>
      <p:sp>
        <p:nvSpPr>
          <p:cNvPr id="100366" name="Line 8"/>
          <p:cNvSpPr>
            <a:spLocks noChangeShapeType="1"/>
          </p:cNvSpPr>
          <p:nvPr/>
        </p:nvSpPr>
        <p:spPr bwMode="auto">
          <a:xfrm>
            <a:off x="4641850" y="3967163"/>
            <a:ext cx="1647825" cy="1587"/>
          </a:xfrm>
          <a:prstGeom prst="line">
            <a:avLst/>
          </a:prstGeom>
          <a:noFill/>
          <a:ln w="301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67" name="Line 9"/>
          <p:cNvSpPr>
            <a:spLocks noChangeShapeType="1"/>
          </p:cNvSpPr>
          <p:nvPr/>
        </p:nvSpPr>
        <p:spPr bwMode="auto">
          <a:xfrm>
            <a:off x="4641850" y="3959225"/>
            <a:ext cx="16478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68" name="Line 10"/>
          <p:cNvSpPr>
            <a:spLocks noChangeShapeType="1"/>
          </p:cNvSpPr>
          <p:nvPr/>
        </p:nvSpPr>
        <p:spPr bwMode="auto">
          <a:xfrm>
            <a:off x="4173538" y="3313113"/>
            <a:ext cx="2119312" cy="1587"/>
          </a:xfrm>
          <a:prstGeom prst="line">
            <a:avLst/>
          </a:prstGeom>
          <a:noFill/>
          <a:ln w="301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69" name="Line 11"/>
          <p:cNvSpPr>
            <a:spLocks noChangeShapeType="1"/>
          </p:cNvSpPr>
          <p:nvPr/>
        </p:nvSpPr>
        <p:spPr bwMode="auto">
          <a:xfrm>
            <a:off x="4173538" y="3305175"/>
            <a:ext cx="2119312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70" name="Freeform 12"/>
          <p:cNvSpPr>
            <a:spLocks/>
          </p:cNvSpPr>
          <p:nvPr/>
        </p:nvSpPr>
        <p:spPr bwMode="auto">
          <a:xfrm>
            <a:off x="3443288" y="2773363"/>
            <a:ext cx="2852737" cy="334962"/>
          </a:xfrm>
          <a:custGeom>
            <a:avLst/>
            <a:gdLst>
              <a:gd name="T0" fmla="*/ 2147483647 w 1797"/>
              <a:gd name="T1" fmla="*/ 0 h 211"/>
              <a:gd name="T2" fmla="*/ 509071533 w 1797"/>
              <a:gd name="T3" fmla="*/ 0 h 211"/>
              <a:gd name="T4" fmla="*/ 0 w 1797"/>
              <a:gd name="T5" fmla="*/ 531751426 h 211"/>
              <a:gd name="T6" fmla="*/ 0 60000 65536"/>
              <a:gd name="T7" fmla="*/ 0 60000 65536"/>
              <a:gd name="T8" fmla="*/ 0 60000 65536"/>
              <a:gd name="T9" fmla="*/ 0 w 1797"/>
              <a:gd name="T10" fmla="*/ 0 h 211"/>
              <a:gd name="T11" fmla="*/ 1797 w 1797"/>
              <a:gd name="T12" fmla="*/ 211 h 2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97" h="211">
                <a:moveTo>
                  <a:pt x="1797" y="0"/>
                </a:moveTo>
                <a:lnTo>
                  <a:pt x="202" y="0"/>
                </a:lnTo>
                <a:lnTo>
                  <a:pt x="0" y="211"/>
                </a:lnTo>
              </a:path>
            </a:pathLst>
          </a:custGeom>
          <a:noFill/>
          <a:ln w="301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00371" name="Freeform 13"/>
          <p:cNvSpPr>
            <a:spLocks/>
          </p:cNvSpPr>
          <p:nvPr/>
        </p:nvSpPr>
        <p:spPr bwMode="auto">
          <a:xfrm>
            <a:off x="3435350" y="2768600"/>
            <a:ext cx="2860675" cy="336550"/>
          </a:xfrm>
          <a:custGeom>
            <a:avLst/>
            <a:gdLst>
              <a:gd name="T0" fmla="*/ 2147483647 w 1802"/>
              <a:gd name="T1" fmla="*/ 0 h 212"/>
              <a:gd name="T2" fmla="*/ 521673195 w 1802"/>
              <a:gd name="T3" fmla="*/ 0 h 212"/>
              <a:gd name="T4" fmla="*/ 0 w 1802"/>
              <a:gd name="T5" fmla="*/ 534273170 h 212"/>
              <a:gd name="T6" fmla="*/ 0 60000 65536"/>
              <a:gd name="T7" fmla="*/ 0 60000 65536"/>
              <a:gd name="T8" fmla="*/ 0 60000 65536"/>
              <a:gd name="T9" fmla="*/ 0 w 1802"/>
              <a:gd name="T10" fmla="*/ 0 h 212"/>
              <a:gd name="T11" fmla="*/ 1802 w 1802"/>
              <a:gd name="T12" fmla="*/ 212 h 2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2" h="212">
                <a:moveTo>
                  <a:pt x="1802" y="0"/>
                </a:moveTo>
                <a:lnTo>
                  <a:pt x="207" y="0"/>
                </a:lnTo>
                <a:lnTo>
                  <a:pt x="0" y="212"/>
                </a:lnTo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29600" y="6477000"/>
            <a:ext cx="8382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14-</a:t>
            </a:r>
            <a:fld id="{95BB69DF-7C0D-4058-928B-92C38D1ABD73}" type="slidenum">
              <a:rPr lang="en-US" smtClean="0"/>
              <a:pPr/>
              <a:t>78</a:t>
            </a:fld>
            <a:endParaRPr lang="en-US" smtClean="0"/>
          </a:p>
        </p:txBody>
      </p:sp>
      <p:sp>
        <p:nvSpPr>
          <p:cNvPr id="101380" name="Rectangle 2"/>
          <p:cNvSpPr>
            <a:spLocks noGrp="1" noChangeArrowheads="1"/>
          </p:cNvSpPr>
          <p:nvPr>
            <p:ph type="title"/>
          </p:nvPr>
        </p:nvSpPr>
        <p:spPr>
          <a:xfrm>
            <a:off x="-12700" y="50800"/>
            <a:ext cx="9144000" cy="762000"/>
          </a:xfrm>
        </p:spPr>
        <p:txBody>
          <a:bodyPr>
            <a:spAutoFit/>
          </a:bodyPr>
          <a:lstStyle/>
          <a:p>
            <a:pPr eaLnBrk="1" hangingPunct="1"/>
            <a:r>
              <a:rPr lang="en-US" smtClean="0"/>
              <a:t>VII  Facial Nerve</a:t>
            </a:r>
          </a:p>
        </p:txBody>
      </p:sp>
      <p:sp>
        <p:nvSpPr>
          <p:cNvPr id="1013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175" y="4305300"/>
            <a:ext cx="8526463" cy="2438400"/>
          </a:xfrm>
        </p:spPr>
        <p:txBody>
          <a:bodyPr/>
          <a:lstStyle/>
          <a:p>
            <a:pPr eaLnBrk="1" hangingPunct="1"/>
            <a:r>
              <a:rPr lang="en-US" sz="2400" b="0" smtClean="0"/>
              <a:t>motor – major motor nerve of facial muscles:  facial expressions; salivary glands and tear, nasal and palatine glands </a:t>
            </a:r>
          </a:p>
          <a:p>
            <a:pPr eaLnBrk="1" hangingPunct="1"/>
            <a:r>
              <a:rPr lang="en-US" sz="2400" b="0" smtClean="0"/>
              <a:t>sensory - taste on anterior 2/3’s of tongue</a:t>
            </a:r>
          </a:p>
          <a:p>
            <a:pPr eaLnBrk="1" hangingPunct="1"/>
            <a:r>
              <a:rPr lang="en-US" sz="2400" b="0" smtClean="0"/>
              <a:t>damage produces sagging facial muscles and disturbed  sense of taste (no sweet and salty)</a:t>
            </a:r>
          </a:p>
        </p:txBody>
      </p:sp>
      <p:sp>
        <p:nvSpPr>
          <p:cNvPr id="4" name="TextBox 24"/>
          <p:cNvSpPr txBox="1">
            <a:spLocks noChangeArrowheads="1"/>
          </p:cNvSpPr>
          <p:nvPr/>
        </p:nvSpPr>
        <p:spPr bwMode="auto">
          <a:xfrm>
            <a:off x="2139950" y="790575"/>
            <a:ext cx="484822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700">
                <a:cs typeface="Arial" charset="0"/>
              </a:rPr>
              <a:t>Copyright © The McGraw-Hill Companies, Inc. Permission required for reproduction or display.</a:t>
            </a:r>
          </a:p>
        </p:txBody>
      </p:sp>
      <p:pic>
        <p:nvPicPr>
          <p:cNvPr id="101386" name="Picture 4" descr="sal25693_14_34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8563" y="996950"/>
            <a:ext cx="2887662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7" name="Rectangle 5"/>
          <p:cNvSpPr>
            <a:spLocks noChangeArrowheads="1"/>
          </p:cNvSpPr>
          <p:nvPr/>
        </p:nvSpPr>
        <p:spPr bwMode="auto">
          <a:xfrm>
            <a:off x="2605088" y="1670050"/>
            <a:ext cx="9747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Geniculate ganglion</a:t>
            </a:r>
            <a:endParaRPr lang="en-US" sz="800" b="1"/>
          </a:p>
        </p:txBody>
      </p:sp>
      <p:sp>
        <p:nvSpPr>
          <p:cNvPr id="101388" name="Freeform 6"/>
          <p:cNvSpPr>
            <a:spLocks/>
          </p:cNvSpPr>
          <p:nvPr/>
        </p:nvSpPr>
        <p:spPr bwMode="auto">
          <a:xfrm>
            <a:off x="3638550" y="1743075"/>
            <a:ext cx="1350963" cy="738188"/>
          </a:xfrm>
          <a:custGeom>
            <a:avLst/>
            <a:gdLst>
              <a:gd name="T0" fmla="*/ 0 w 1508"/>
              <a:gd name="T1" fmla="*/ 0 h 824"/>
              <a:gd name="T2" fmla="*/ 1612899875 w 1508"/>
              <a:gd name="T3" fmla="*/ 0 h 824"/>
              <a:gd name="T4" fmla="*/ 2147483647 w 1508"/>
              <a:gd name="T5" fmla="*/ 2076608928 h 824"/>
              <a:gd name="T6" fmla="*/ 0 60000 65536"/>
              <a:gd name="T7" fmla="*/ 0 60000 65536"/>
              <a:gd name="T8" fmla="*/ 0 60000 65536"/>
              <a:gd name="T9" fmla="*/ 0 w 1508"/>
              <a:gd name="T10" fmla="*/ 0 h 824"/>
              <a:gd name="T11" fmla="*/ 1508 w 1508"/>
              <a:gd name="T12" fmla="*/ 824 h 8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08" h="824">
                <a:moveTo>
                  <a:pt x="0" y="0"/>
                </a:moveTo>
                <a:lnTo>
                  <a:pt x="640" y="0"/>
                </a:lnTo>
                <a:lnTo>
                  <a:pt x="1508" y="824"/>
                </a:lnTo>
              </a:path>
            </a:pathLst>
          </a:cu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101389" name="Rectangle 7"/>
          <p:cNvSpPr>
            <a:spLocks noChangeArrowheads="1"/>
          </p:cNvSpPr>
          <p:nvPr/>
        </p:nvSpPr>
        <p:spPr bwMode="auto">
          <a:xfrm>
            <a:off x="2605088" y="1828800"/>
            <a:ext cx="1217612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Pterygopalatine ganglion</a:t>
            </a:r>
            <a:endParaRPr lang="en-US" sz="800" b="1"/>
          </a:p>
        </p:txBody>
      </p:sp>
      <p:sp>
        <p:nvSpPr>
          <p:cNvPr id="101390" name="Freeform 8"/>
          <p:cNvSpPr>
            <a:spLocks/>
          </p:cNvSpPr>
          <p:nvPr/>
        </p:nvSpPr>
        <p:spPr bwMode="auto">
          <a:xfrm>
            <a:off x="3852863" y="1905000"/>
            <a:ext cx="1012825" cy="603250"/>
          </a:xfrm>
          <a:custGeom>
            <a:avLst/>
            <a:gdLst>
              <a:gd name="T0" fmla="*/ 0 w 1130"/>
              <a:gd name="T1" fmla="*/ 0 h 674"/>
              <a:gd name="T2" fmla="*/ 1010581823 w 1130"/>
              <a:gd name="T3" fmla="*/ 0 h 674"/>
              <a:gd name="T4" fmla="*/ 2147483647 w 1130"/>
              <a:gd name="T5" fmla="*/ 1698585491 h 674"/>
              <a:gd name="T6" fmla="*/ 0 60000 65536"/>
              <a:gd name="T7" fmla="*/ 0 60000 65536"/>
              <a:gd name="T8" fmla="*/ 0 60000 65536"/>
              <a:gd name="T9" fmla="*/ 0 w 1130"/>
              <a:gd name="T10" fmla="*/ 0 h 674"/>
              <a:gd name="T11" fmla="*/ 1130 w 1130"/>
              <a:gd name="T12" fmla="*/ 674 h 6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30" h="674">
                <a:moveTo>
                  <a:pt x="0" y="0"/>
                </a:moveTo>
                <a:lnTo>
                  <a:pt x="401" y="0"/>
                </a:lnTo>
                <a:lnTo>
                  <a:pt x="1130" y="674"/>
                </a:lnTo>
              </a:path>
            </a:pathLst>
          </a:cu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101391" name="Rectangle 9"/>
          <p:cNvSpPr>
            <a:spLocks noChangeArrowheads="1"/>
          </p:cNvSpPr>
          <p:nvPr/>
        </p:nvSpPr>
        <p:spPr bwMode="auto">
          <a:xfrm>
            <a:off x="2605088" y="1989138"/>
            <a:ext cx="10033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Lacrimal (tear) gland</a:t>
            </a:r>
            <a:endParaRPr lang="en-US" sz="800" b="1"/>
          </a:p>
        </p:txBody>
      </p:sp>
      <p:sp>
        <p:nvSpPr>
          <p:cNvPr id="101392" name="Freeform 10"/>
          <p:cNvSpPr>
            <a:spLocks/>
          </p:cNvSpPr>
          <p:nvPr/>
        </p:nvSpPr>
        <p:spPr bwMode="auto">
          <a:xfrm>
            <a:off x="3675063" y="2063750"/>
            <a:ext cx="388937" cy="1588"/>
          </a:xfrm>
          <a:custGeom>
            <a:avLst/>
            <a:gdLst>
              <a:gd name="T0" fmla="*/ 0 w 433"/>
              <a:gd name="T1" fmla="*/ 0 h 1587"/>
              <a:gd name="T2" fmla="*/ 806449384 w 433"/>
              <a:gd name="T3" fmla="*/ 0 h 1587"/>
              <a:gd name="T4" fmla="*/ 1091226158 w 433"/>
              <a:gd name="T5" fmla="*/ 0 h 1587"/>
              <a:gd name="T6" fmla="*/ 0 60000 65536"/>
              <a:gd name="T7" fmla="*/ 0 60000 65536"/>
              <a:gd name="T8" fmla="*/ 0 60000 65536"/>
              <a:gd name="T9" fmla="*/ 0 w 433"/>
              <a:gd name="T10" fmla="*/ 0 h 1587"/>
              <a:gd name="T11" fmla="*/ 433 w 43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3" h="1587">
                <a:moveTo>
                  <a:pt x="0" y="0"/>
                </a:moveTo>
                <a:lnTo>
                  <a:pt x="320" y="0"/>
                </a:lnTo>
                <a:lnTo>
                  <a:pt x="433" y="0"/>
                </a:lnTo>
              </a:path>
            </a:pathLst>
          </a:cu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101393" name="Freeform 11"/>
          <p:cNvSpPr>
            <a:spLocks/>
          </p:cNvSpPr>
          <p:nvPr/>
        </p:nvSpPr>
        <p:spPr bwMode="auto">
          <a:xfrm>
            <a:off x="3468688" y="2465388"/>
            <a:ext cx="1566862" cy="152400"/>
          </a:xfrm>
          <a:custGeom>
            <a:avLst/>
            <a:gdLst>
              <a:gd name="T0" fmla="*/ 2147483647 w 1749"/>
              <a:gd name="T1" fmla="*/ 428426607 h 170"/>
              <a:gd name="T2" fmla="*/ 2109372160 w 1749"/>
              <a:gd name="T3" fmla="*/ 0 h 170"/>
              <a:gd name="T4" fmla="*/ 0 w 1749"/>
              <a:gd name="T5" fmla="*/ 0 h 170"/>
              <a:gd name="T6" fmla="*/ 0 60000 65536"/>
              <a:gd name="T7" fmla="*/ 0 60000 65536"/>
              <a:gd name="T8" fmla="*/ 0 60000 65536"/>
              <a:gd name="T9" fmla="*/ 0 w 1749"/>
              <a:gd name="T10" fmla="*/ 0 h 170"/>
              <a:gd name="T11" fmla="*/ 1749 w 1749"/>
              <a:gd name="T12" fmla="*/ 170 h 1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49" h="170">
                <a:moveTo>
                  <a:pt x="1749" y="170"/>
                </a:moveTo>
                <a:lnTo>
                  <a:pt x="837" y="0"/>
                </a:lnTo>
                <a:lnTo>
                  <a:pt x="0" y="0"/>
                </a:lnTo>
              </a:path>
            </a:pathLst>
          </a:cu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101394" name="Rectangle 12"/>
          <p:cNvSpPr>
            <a:spLocks noChangeArrowheads="1"/>
          </p:cNvSpPr>
          <p:nvPr/>
        </p:nvSpPr>
        <p:spPr bwMode="auto">
          <a:xfrm>
            <a:off x="2605088" y="3395663"/>
            <a:ext cx="10414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Submandibular gland</a:t>
            </a:r>
            <a:endParaRPr lang="en-US" sz="800" b="1"/>
          </a:p>
        </p:txBody>
      </p:sp>
      <p:sp>
        <p:nvSpPr>
          <p:cNvPr id="101395" name="Freeform 13"/>
          <p:cNvSpPr>
            <a:spLocks/>
          </p:cNvSpPr>
          <p:nvPr/>
        </p:nvSpPr>
        <p:spPr bwMode="auto">
          <a:xfrm>
            <a:off x="3700463" y="3225800"/>
            <a:ext cx="755650" cy="246063"/>
          </a:xfrm>
          <a:custGeom>
            <a:avLst/>
            <a:gdLst>
              <a:gd name="T0" fmla="*/ 0 w 844"/>
              <a:gd name="T1" fmla="*/ 693044447 h 275"/>
              <a:gd name="T2" fmla="*/ 735885611 w 844"/>
              <a:gd name="T3" fmla="*/ 693044447 h 275"/>
              <a:gd name="T4" fmla="*/ 2127012053 w 844"/>
              <a:gd name="T5" fmla="*/ 0 h 275"/>
              <a:gd name="T6" fmla="*/ 0 60000 65536"/>
              <a:gd name="T7" fmla="*/ 0 60000 65536"/>
              <a:gd name="T8" fmla="*/ 0 60000 65536"/>
              <a:gd name="T9" fmla="*/ 0 w 844"/>
              <a:gd name="T10" fmla="*/ 0 h 275"/>
              <a:gd name="T11" fmla="*/ 844 w 844"/>
              <a:gd name="T12" fmla="*/ 275 h 2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4" h="275">
                <a:moveTo>
                  <a:pt x="0" y="275"/>
                </a:moveTo>
                <a:lnTo>
                  <a:pt x="292" y="275"/>
                </a:lnTo>
                <a:lnTo>
                  <a:pt x="844" y="0"/>
                </a:lnTo>
              </a:path>
            </a:pathLst>
          </a:cu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101396" name="Rectangle 14"/>
          <p:cNvSpPr>
            <a:spLocks noChangeArrowheads="1"/>
          </p:cNvSpPr>
          <p:nvPr/>
        </p:nvSpPr>
        <p:spPr bwMode="auto">
          <a:xfrm>
            <a:off x="2605088" y="3617913"/>
            <a:ext cx="10699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Stylomastoid foramen</a:t>
            </a:r>
            <a:endParaRPr lang="en-US" sz="800" b="1"/>
          </a:p>
        </p:txBody>
      </p:sp>
      <p:sp>
        <p:nvSpPr>
          <p:cNvPr id="101397" name="Freeform 15"/>
          <p:cNvSpPr>
            <a:spLocks/>
          </p:cNvSpPr>
          <p:nvPr/>
        </p:nvSpPr>
        <p:spPr bwMode="auto">
          <a:xfrm>
            <a:off x="3736975" y="2693988"/>
            <a:ext cx="1381125" cy="996950"/>
          </a:xfrm>
          <a:custGeom>
            <a:avLst/>
            <a:gdLst>
              <a:gd name="T0" fmla="*/ 0 w 1542"/>
              <a:gd name="T1" fmla="*/ 2147483647 h 1113"/>
              <a:gd name="T2" fmla="*/ 1648182062 w 1542"/>
              <a:gd name="T3" fmla="*/ 2147483647 h 1113"/>
              <a:gd name="T4" fmla="*/ 2147483647 w 1542"/>
              <a:gd name="T5" fmla="*/ 0 h 1113"/>
              <a:gd name="T6" fmla="*/ 0 60000 65536"/>
              <a:gd name="T7" fmla="*/ 0 60000 65536"/>
              <a:gd name="T8" fmla="*/ 0 60000 65536"/>
              <a:gd name="T9" fmla="*/ 0 w 1542"/>
              <a:gd name="T10" fmla="*/ 0 h 1113"/>
              <a:gd name="T11" fmla="*/ 1542 w 1542"/>
              <a:gd name="T12" fmla="*/ 1113 h 11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42" h="1113">
                <a:moveTo>
                  <a:pt x="0" y="1107"/>
                </a:moveTo>
                <a:lnTo>
                  <a:pt x="654" y="1113"/>
                </a:lnTo>
                <a:lnTo>
                  <a:pt x="1542" y="0"/>
                </a:lnTo>
              </a:path>
            </a:pathLst>
          </a:cu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101398" name="Rectangle 16"/>
          <p:cNvSpPr>
            <a:spLocks noChangeArrowheads="1"/>
          </p:cNvSpPr>
          <p:nvPr/>
        </p:nvSpPr>
        <p:spPr bwMode="auto">
          <a:xfrm>
            <a:off x="2605088" y="2981325"/>
            <a:ext cx="820737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Sublingual gland</a:t>
            </a:r>
            <a:endParaRPr lang="en-US" sz="800" b="1"/>
          </a:p>
        </p:txBody>
      </p:sp>
      <p:sp>
        <p:nvSpPr>
          <p:cNvPr id="101399" name="Freeform 17"/>
          <p:cNvSpPr>
            <a:spLocks/>
          </p:cNvSpPr>
          <p:nvPr/>
        </p:nvSpPr>
        <p:spPr bwMode="auto">
          <a:xfrm>
            <a:off x="3502025" y="3051175"/>
            <a:ext cx="747713" cy="22225"/>
          </a:xfrm>
          <a:custGeom>
            <a:avLst/>
            <a:gdLst>
              <a:gd name="T0" fmla="*/ 2101810491 w 834"/>
              <a:gd name="T1" fmla="*/ 60483756 h 24"/>
              <a:gd name="T2" fmla="*/ 1295360330 w 834"/>
              <a:gd name="T3" fmla="*/ 0 h 24"/>
              <a:gd name="T4" fmla="*/ 0 w 834"/>
              <a:gd name="T5" fmla="*/ 0 h 24"/>
              <a:gd name="T6" fmla="*/ 0 60000 65536"/>
              <a:gd name="T7" fmla="*/ 0 60000 65536"/>
              <a:gd name="T8" fmla="*/ 0 60000 65536"/>
              <a:gd name="T9" fmla="*/ 0 w 834"/>
              <a:gd name="T10" fmla="*/ 0 h 24"/>
              <a:gd name="T11" fmla="*/ 834 w 834"/>
              <a:gd name="T12" fmla="*/ 24 h 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34" h="24">
                <a:moveTo>
                  <a:pt x="834" y="24"/>
                </a:moveTo>
                <a:lnTo>
                  <a:pt x="514" y="0"/>
                </a:lnTo>
                <a:lnTo>
                  <a:pt x="0" y="0"/>
                </a:lnTo>
              </a:path>
            </a:pathLst>
          </a:cu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101400" name="Rectangle 18"/>
          <p:cNvSpPr>
            <a:spLocks noChangeArrowheads="1"/>
          </p:cNvSpPr>
          <p:nvPr/>
        </p:nvSpPr>
        <p:spPr bwMode="auto">
          <a:xfrm>
            <a:off x="2605088" y="1506538"/>
            <a:ext cx="11969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Internal acoustic meatus</a:t>
            </a:r>
            <a:endParaRPr lang="en-US" sz="800" b="1"/>
          </a:p>
        </p:txBody>
      </p:sp>
      <p:sp>
        <p:nvSpPr>
          <p:cNvPr id="101401" name="Freeform 19"/>
          <p:cNvSpPr>
            <a:spLocks/>
          </p:cNvSpPr>
          <p:nvPr/>
        </p:nvSpPr>
        <p:spPr bwMode="auto">
          <a:xfrm>
            <a:off x="3833813" y="1579563"/>
            <a:ext cx="1196975" cy="862012"/>
          </a:xfrm>
          <a:custGeom>
            <a:avLst/>
            <a:gdLst>
              <a:gd name="T0" fmla="*/ 0 w 1335"/>
              <a:gd name="T1" fmla="*/ 0 h 963"/>
              <a:gd name="T2" fmla="*/ 1063506196 w 1335"/>
              <a:gd name="T3" fmla="*/ 0 h 963"/>
              <a:gd name="T4" fmla="*/ 2147483647 w 1335"/>
              <a:gd name="T5" fmla="*/ 2147483647 h 963"/>
              <a:gd name="T6" fmla="*/ 0 60000 65536"/>
              <a:gd name="T7" fmla="*/ 0 60000 65536"/>
              <a:gd name="T8" fmla="*/ 0 60000 65536"/>
              <a:gd name="T9" fmla="*/ 0 w 1335"/>
              <a:gd name="T10" fmla="*/ 0 h 963"/>
              <a:gd name="T11" fmla="*/ 1335 w 1335"/>
              <a:gd name="T12" fmla="*/ 963 h 9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5" h="963">
                <a:moveTo>
                  <a:pt x="0" y="0"/>
                </a:moveTo>
                <a:lnTo>
                  <a:pt x="422" y="0"/>
                </a:lnTo>
                <a:lnTo>
                  <a:pt x="1335" y="963"/>
                </a:lnTo>
              </a:path>
            </a:pathLst>
          </a:cu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101402" name="Rectangle 20"/>
          <p:cNvSpPr>
            <a:spLocks noChangeArrowheads="1"/>
          </p:cNvSpPr>
          <p:nvPr/>
        </p:nvSpPr>
        <p:spPr bwMode="auto">
          <a:xfrm>
            <a:off x="2605088" y="1338263"/>
            <a:ext cx="8128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Facial nerve (VII)</a:t>
            </a:r>
            <a:endParaRPr lang="en-US" sz="800" b="1"/>
          </a:p>
        </p:txBody>
      </p:sp>
      <p:sp>
        <p:nvSpPr>
          <p:cNvPr id="101403" name="Rectangle 21"/>
          <p:cNvSpPr>
            <a:spLocks noChangeArrowheads="1"/>
          </p:cNvSpPr>
          <p:nvPr/>
        </p:nvSpPr>
        <p:spPr bwMode="auto">
          <a:xfrm>
            <a:off x="2605088" y="4148138"/>
            <a:ext cx="1238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(a)</a:t>
            </a:r>
            <a:endParaRPr lang="en-US" sz="800" b="1"/>
          </a:p>
        </p:txBody>
      </p:sp>
      <p:sp>
        <p:nvSpPr>
          <p:cNvPr id="101404" name="Freeform 22"/>
          <p:cNvSpPr>
            <a:spLocks/>
          </p:cNvSpPr>
          <p:nvPr/>
        </p:nvSpPr>
        <p:spPr bwMode="auto">
          <a:xfrm>
            <a:off x="3560763" y="1417638"/>
            <a:ext cx="1527175" cy="1050925"/>
          </a:xfrm>
          <a:custGeom>
            <a:avLst/>
            <a:gdLst>
              <a:gd name="T0" fmla="*/ 0 w 1705"/>
              <a:gd name="T1" fmla="*/ 0 h 1175"/>
              <a:gd name="T2" fmla="*/ 1834674357 w 1705"/>
              <a:gd name="T3" fmla="*/ 0 h 1175"/>
              <a:gd name="T4" fmla="*/ 2147483647 w 1705"/>
              <a:gd name="T5" fmla="*/ 2147483647 h 1175"/>
              <a:gd name="T6" fmla="*/ 0 60000 65536"/>
              <a:gd name="T7" fmla="*/ 0 60000 65536"/>
              <a:gd name="T8" fmla="*/ 0 60000 65536"/>
              <a:gd name="T9" fmla="*/ 0 w 1705"/>
              <a:gd name="T10" fmla="*/ 0 h 1175"/>
              <a:gd name="T11" fmla="*/ 1705 w 1705"/>
              <a:gd name="T12" fmla="*/ 1175 h 11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05" h="1175">
                <a:moveTo>
                  <a:pt x="0" y="0"/>
                </a:moveTo>
                <a:lnTo>
                  <a:pt x="728" y="0"/>
                </a:lnTo>
                <a:lnTo>
                  <a:pt x="1705" y="1175"/>
                </a:lnTo>
              </a:path>
            </a:pathLst>
          </a:cu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101405" name="Rectangle 23"/>
          <p:cNvSpPr>
            <a:spLocks noChangeArrowheads="1"/>
          </p:cNvSpPr>
          <p:nvPr/>
        </p:nvSpPr>
        <p:spPr bwMode="auto">
          <a:xfrm>
            <a:off x="2605088" y="3194050"/>
            <a:ext cx="11239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Parasympathetic fibers</a:t>
            </a:r>
            <a:endParaRPr lang="en-US" sz="800" b="1"/>
          </a:p>
        </p:txBody>
      </p:sp>
      <p:sp>
        <p:nvSpPr>
          <p:cNvPr id="101406" name="Freeform 24"/>
          <p:cNvSpPr>
            <a:spLocks/>
          </p:cNvSpPr>
          <p:nvPr/>
        </p:nvSpPr>
        <p:spPr bwMode="auto">
          <a:xfrm>
            <a:off x="3833813" y="2855913"/>
            <a:ext cx="906462" cy="128587"/>
          </a:xfrm>
          <a:custGeom>
            <a:avLst/>
            <a:gdLst>
              <a:gd name="T0" fmla="*/ 2147483647 w 1011"/>
              <a:gd name="T1" fmla="*/ 360383877 h 143"/>
              <a:gd name="T2" fmla="*/ 360383262 w 1011"/>
              <a:gd name="T3" fmla="*/ 0 h 143"/>
              <a:gd name="T4" fmla="*/ 0 w 1011"/>
              <a:gd name="T5" fmla="*/ 0 h 143"/>
              <a:gd name="T6" fmla="*/ 0 60000 65536"/>
              <a:gd name="T7" fmla="*/ 0 60000 65536"/>
              <a:gd name="T8" fmla="*/ 0 60000 65536"/>
              <a:gd name="T9" fmla="*/ 0 w 1011"/>
              <a:gd name="T10" fmla="*/ 0 h 143"/>
              <a:gd name="T11" fmla="*/ 1011 w 1011"/>
              <a:gd name="T12" fmla="*/ 143 h 1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11" h="143">
                <a:moveTo>
                  <a:pt x="1011" y="143"/>
                </a:moveTo>
                <a:lnTo>
                  <a:pt x="143" y="0"/>
                </a:lnTo>
                <a:lnTo>
                  <a:pt x="0" y="0"/>
                </a:lnTo>
              </a:path>
            </a:pathLst>
          </a:cu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101407" name="Line 25"/>
          <p:cNvSpPr>
            <a:spLocks noChangeShapeType="1"/>
          </p:cNvSpPr>
          <p:nvPr/>
        </p:nvSpPr>
        <p:spPr bwMode="auto">
          <a:xfrm flipV="1">
            <a:off x="3962400" y="3038475"/>
            <a:ext cx="609600" cy="228600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08" name="Rectangle 26"/>
          <p:cNvSpPr>
            <a:spLocks noChangeArrowheads="1"/>
          </p:cNvSpPr>
          <p:nvPr/>
        </p:nvSpPr>
        <p:spPr bwMode="auto">
          <a:xfrm>
            <a:off x="2605088" y="2784475"/>
            <a:ext cx="11938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Submandibular ganglion</a:t>
            </a:r>
            <a:endParaRPr lang="en-US" sz="800" b="1"/>
          </a:p>
        </p:txBody>
      </p:sp>
      <p:sp>
        <p:nvSpPr>
          <p:cNvPr id="101409" name="Freeform 27"/>
          <p:cNvSpPr>
            <a:spLocks/>
          </p:cNvSpPr>
          <p:nvPr/>
        </p:nvSpPr>
        <p:spPr bwMode="auto">
          <a:xfrm>
            <a:off x="3638550" y="1741488"/>
            <a:ext cx="1350963" cy="738187"/>
          </a:xfrm>
          <a:custGeom>
            <a:avLst/>
            <a:gdLst>
              <a:gd name="T0" fmla="*/ 0 w 1508"/>
              <a:gd name="T1" fmla="*/ 0 h 824"/>
              <a:gd name="T2" fmla="*/ 1612899875 w 1508"/>
              <a:gd name="T3" fmla="*/ 0 h 824"/>
              <a:gd name="T4" fmla="*/ 2147483647 w 1508"/>
              <a:gd name="T5" fmla="*/ 2076608928 h 824"/>
              <a:gd name="T6" fmla="*/ 0 60000 65536"/>
              <a:gd name="T7" fmla="*/ 0 60000 65536"/>
              <a:gd name="T8" fmla="*/ 0 60000 65536"/>
              <a:gd name="T9" fmla="*/ 0 w 1508"/>
              <a:gd name="T10" fmla="*/ 0 h 824"/>
              <a:gd name="T11" fmla="*/ 1508 w 1508"/>
              <a:gd name="T12" fmla="*/ 824 h 8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08" h="824">
                <a:moveTo>
                  <a:pt x="0" y="0"/>
                </a:moveTo>
                <a:lnTo>
                  <a:pt x="640" y="0"/>
                </a:lnTo>
                <a:lnTo>
                  <a:pt x="1508" y="824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101410" name="Freeform 28"/>
          <p:cNvSpPr>
            <a:spLocks/>
          </p:cNvSpPr>
          <p:nvPr/>
        </p:nvSpPr>
        <p:spPr bwMode="auto">
          <a:xfrm>
            <a:off x="3852863" y="1905000"/>
            <a:ext cx="1012825" cy="608013"/>
          </a:xfrm>
          <a:custGeom>
            <a:avLst/>
            <a:gdLst>
              <a:gd name="T0" fmla="*/ 0 w 1130"/>
              <a:gd name="T1" fmla="*/ 0 h 678"/>
              <a:gd name="T2" fmla="*/ 1010581823 w 1130"/>
              <a:gd name="T3" fmla="*/ 0 h 678"/>
              <a:gd name="T4" fmla="*/ 2147483647 w 1130"/>
              <a:gd name="T5" fmla="*/ 1708666116 h 678"/>
              <a:gd name="T6" fmla="*/ 0 60000 65536"/>
              <a:gd name="T7" fmla="*/ 0 60000 65536"/>
              <a:gd name="T8" fmla="*/ 0 60000 65536"/>
              <a:gd name="T9" fmla="*/ 0 w 1130"/>
              <a:gd name="T10" fmla="*/ 0 h 678"/>
              <a:gd name="T11" fmla="*/ 1130 w 1130"/>
              <a:gd name="T12" fmla="*/ 678 h 6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30" h="678">
                <a:moveTo>
                  <a:pt x="0" y="0"/>
                </a:moveTo>
                <a:lnTo>
                  <a:pt x="401" y="0"/>
                </a:lnTo>
                <a:lnTo>
                  <a:pt x="1130" y="678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101411" name="Freeform 29"/>
          <p:cNvSpPr>
            <a:spLocks/>
          </p:cNvSpPr>
          <p:nvPr/>
        </p:nvSpPr>
        <p:spPr bwMode="auto">
          <a:xfrm>
            <a:off x="3671888" y="2063750"/>
            <a:ext cx="388937" cy="1588"/>
          </a:xfrm>
          <a:custGeom>
            <a:avLst/>
            <a:gdLst>
              <a:gd name="T0" fmla="*/ 0 w 433"/>
              <a:gd name="T1" fmla="*/ 0 h 1587"/>
              <a:gd name="T2" fmla="*/ 806449384 w 433"/>
              <a:gd name="T3" fmla="*/ 0 h 1587"/>
              <a:gd name="T4" fmla="*/ 1091226158 w 433"/>
              <a:gd name="T5" fmla="*/ 0 h 1587"/>
              <a:gd name="T6" fmla="*/ 0 60000 65536"/>
              <a:gd name="T7" fmla="*/ 0 60000 65536"/>
              <a:gd name="T8" fmla="*/ 0 60000 65536"/>
              <a:gd name="T9" fmla="*/ 0 w 433"/>
              <a:gd name="T10" fmla="*/ 0 h 1587"/>
              <a:gd name="T11" fmla="*/ 433 w 43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3" h="1587">
                <a:moveTo>
                  <a:pt x="0" y="0"/>
                </a:moveTo>
                <a:lnTo>
                  <a:pt x="320" y="0"/>
                </a:lnTo>
                <a:lnTo>
                  <a:pt x="433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101412" name="Freeform 30"/>
          <p:cNvSpPr>
            <a:spLocks/>
          </p:cNvSpPr>
          <p:nvPr/>
        </p:nvSpPr>
        <p:spPr bwMode="auto">
          <a:xfrm>
            <a:off x="3463925" y="2466975"/>
            <a:ext cx="1573213" cy="152400"/>
          </a:xfrm>
          <a:custGeom>
            <a:avLst/>
            <a:gdLst>
              <a:gd name="T0" fmla="*/ 2147483647 w 1756"/>
              <a:gd name="T1" fmla="*/ 430945176 h 171"/>
              <a:gd name="T2" fmla="*/ 2127012077 w 1756"/>
              <a:gd name="T3" fmla="*/ 0 h 171"/>
              <a:gd name="T4" fmla="*/ 0 w 1756"/>
              <a:gd name="T5" fmla="*/ 0 h 171"/>
              <a:gd name="T6" fmla="*/ 0 60000 65536"/>
              <a:gd name="T7" fmla="*/ 0 60000 65536"/>
              <a:gd name="T8" fmla="*/ 0 60000 65536"/>
              <a:gd name="T9" fmla="*/ 0 w 1756"/>
              <a:gd name="T10" fmla="*/ 0 h 171"/>
              <a:gd name="T11" fmla="*/ 1756 w 1756"/>
              <a:gd name="T12" fmla="*/ 171 h 17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56" h="171">
                <a:moveTo>
                  <a:pt x="1756" y="171"/>
                </a:moveTo>
                <a:lnTo>
                  <a:pt x="844" y="0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101413" name="Freeform 31"/>
          <p:cNvSpPr>
            <a:spLocks/>
          </p:cNvSpPr>
          <p:nvPr/>
        </p:nvSpPr>
        <p:spPr bwMode="auto">
          <a:xfrm>
            <a:off x="3700463" y="3225800"/>
            <a:ext cx="755650" cy="247650"/>
          </a:xfrm>
          <a:custGeom>
            <a:avLst/>
            <a:gdLst>
              <a:gd name="T0" fmla="*/ 0 w 844"/>
              <a:gd name="T1" fmla="*/ 695563016 h 276"/>
              <a:gd name="T2" fmla="*/ 735885611 w 844"/>
              <a:gd name="T3" fmla="*/ 695563016 h 276"/>
              <a:gd name="T4" fmla="*/ 2127012053 w 844"/>
              <a:gd name="T5" fmla="*/ 0 h 276"/>
              <a:gd name="T6" fmla="*/ 0 60000 65536"/>
              <a:gd name="T7" fmla="*/ 0 60000 65536"/>
              <a:gd name="T8" fmla="*/ 0 60000 65536"/>
              <a:gd name="T9" fmla="*/ 0 w 844"/>
              <a:gd name="T10" fmla="*/ 0 h 276"/>
              <a:gd name="T11" fmla="*/ 844 w 844"/>
              <a:gd name="T12" fmla="*/ 276 h 2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4" h="276">
                <a:moveTo>
                  <a:pt x="0" y="276"/>
                </a:moveTo>
                <a:lnTo>
                  <a:pt x="292" y="276"/>
                </a:lnTo>
                <a:lnTo>
                  <a:pt x="844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101414" name="Freeform 32"/>
          <p:cNvSpPr>
            <a:spLocks/>
          </p:cNvSpPr>
          <p:nvPr/>
        </p:nvSpPr>
        <p:spPr bwMode="auto">
          <a:xfrm>
            <a:off x="3735388" y="2697163"/>
            <a:ext cx="1381125" cy="993775"/>
          </a:xfrm>
          <a:custGeom>
            <a:avLst/>
            <a:gdLst>
              <a:gd name="T0" fmla="*/ 0 w 1542"/>
              <a:gd name="T1" fmla="*/ 2147483647 h 1109"/>
              <a:gd name="T2" fmla="*/ 1648182062 w 1542"/>
              <a:gd name="T3" fmla="*/ 2147483647 h 1109"/>
              <a:gd name="T4" fmla="*/ 2147483647 w 1542"/>
              <a:gd name="T5" fmla="*/ 0 h 1109"/>
              <a:gd name="T6" fmla="*/ 0 60000 65536"/>
              <a:gd name="T7" fmla="*/ 0 60000 65536"/>
              <a:gd name="T8" fmla="*/ 0 60000 65536"/>
              <a:gd name="T9" fmla="*/ 0 w 1542"/>
              <a:gd name="T10" fmla="*/ 0 h 1109"/>
              <a:gd name="T11" fmla="*/ 1542 w 1542"/>
              <a:gd name="T12" fmla="*/ 1109 h 1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42" h="1109">
                <a:moveTo>
                  <a:pt x="0" y="1109"/>
                </a:moveTo>
                <a:lnTo>
                  <a:pt x="654" y="1109"/>
                </a:lnTo>
                <a:lnTo>
                  <a:pt x="1542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101415" name="Freeform 33"/>
          <p:cNvSpPr>
            <a:spLocks/>
          </p:cNvSpPr>
          <p:nvPr/>
        </p:nvSpPr>
        <p:spPr bwMode="auto">
          <a:xfrm>
            <a:off x="3498850" y="3051175"/>
            <a:ext cx="750888" cy="22225"/>
          </a:xfrm>
          <a:custGeom>
            <a:avLst/>
            <a:gdLst>
              <a:gd name="T0" fmla="*/ 2109372547 w 837"/>
              <a:gd name="T1" fmla="*/ 60483756 h 24"/>
              <a:gd name="T2" fmla="*/ 1302922082 w 837"/>
              <a:gd name="T3" fmla="*/ 0 h 24"/>
              <a:gd name="T4" fmla="*/ 0 w 837"/>
              <a:gd name="T5" fmla="*/ 0 h 24"/>
              <a:gd name="T6" fmla="*/ 0 60000 65536"/>
              <a:gd name="T7" fmla="*/ 0 60000 65536"/>
              <a:gd name="T8" fmla="*/ 0 60000 65536"/>
              <a:gd name="T9" fmla="*/ 0 w 837"/>
              <a:gd name="T10" fmla="*/ 0 h 24"/>
              <a:gd name="T11" fmla="*/ 837 w 837"/>
              <a:gd name="T12" fmla="*/ 24 h 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37" h="24">
                <a:moveTo>
                  <a:pt x="837" y="24"/>
                </a:moveTo>
                <a:lnTo>
                  <a:pt x="517" y="0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101416" name="Freeform 34"/>
          <p:cNvSpPr>
            <a:spLocks/>
          </p:cNvSpPr>
          <p:nvPr/>
        </p:nvSpPr>
        <p:spPr bwMode="auto">
          <a:xfrm>
            <a:off x="3833813" y="1579563"/>
            <a:ext cx="1196975" cy="863600"/>
          </a:xfrm>
          <a:custGeom>
            <a:avLst/>
            <a:gdLst>
              <a:gd name="T0" fmla="*/ 0 w 1335"/>
              <a:gd name="T1" fmla="*/ 0 h 964"/>
              <a:gd name="T2" fmla="*/ 1063506196 w 1335"/>
              <a:gd name="T3" fmla="*/ 0 h 964"/>
              <a:gd name="T4" fmla="*/ 2147483647 w 1335"/>
              <a:gd name="T5" fmla="*/ 2147483647 h 964"/>
              <a:gd name="T6" fmla="*/ 0 60000 65536"/>
              <a:gd name="T7" fmla="*/ 0 60000 65536"/>
              <a:gd name="T8" fmla="*/ 0 60000 65536"/>
              <a:gd name="T9" fmla="*/ 0 w 1335"/>
              <a:gd name="T10" fmla="*/ 0 h 964"/>
              <a:gd name="T11" fmla="*/ 1335 w 1335"/>
              <a:gd name="T12" fmla="*/ 964 h 9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5" h="964">
                <a:moveTo>
                  <a:pt x="0" y="0"/>
                </a:moveTo>
                <a:lnTo>
                  <a:pt x="422" y="0"/>
                </a:lnTo>
                <a:lnTo>
                  <a:pt x="1335" y="964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101417" name="Freeform 35"/>
          <p:cNvSpPr>
            <a:spLocks/>
          </p:cNvSpPr>
          <p:nvPr/>
        </p:nvSpPr>
        <p:spPr bwMode="auto">
          <a:xfrm>
            <a:off x="3560763" y="1417638"/>
            <a:ext cx="1527175" cy="1047750"/>
          </a:xfrm>
          <a:custGeom>
            <a:avLst/>
            <a:gdLst>
              <a:gd name="T0" fmla="*/ 0 w 1705"/>
              <a:gd name="T1" fmla="*/ 0 h 1171"/>
              <a:gd name="T2" fmla="*/ 1834674357 w 1705"/>
              <a:gd name="T3" fmla="*/ 0 h 1171"/>
              <a:gd name="T4" fmla="*/ 2147483647 w 1705"/>
              <a:gd name="T5" fmla="*/ 2147483647 h 1171"/>
              <a:gd name="T6" fmla="*/ 0 60000 65536"/>
              <a:gd name="T7" fmla="*/ 0 60000 65536"/>
              <a:gd name="T8" fmla="*/ 0 60000 65536"/>
              <a:gd name="T9" fmla="*/ 0 w 1705"/>
              <a:gd name="T10" fmla="*/ 0 h 1171"/>
              <a:gd name="T11" fmla="*/ 1705 w 1705"/>
              <a:gd name="T12" fmla="*/ 1171 h 117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05" h="1171">
                <a:moveTo>
                  <a:pt x="0" y="0"/>
                </a:moveTo>
                <a:lnTo>
                  <a:pt x="728" y="0"/>
                </a:lnTo>
                <a:lnTo>
                  <a:pt x="1705" y="1171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101418" name="Freeform 36"/>
          <p:cNvSpPr>
            <a:spLocks/>
          </p:cNvSpPr>
          <p:nvPr/>
        </p:nvSpPr>
        <p:spPr bwMode="auto">
          <a:xfrm>
            <a:off x="3825875" y="2855913"/>
            <a:ext cx="914400" cy="128587"/>
          </a:xfrm>
          <a:custGeom>
            <a:avLst/>
            <a:gdLst>
              <a:gd name="T0" fmla="*/ 2147483647 w 1021"/>
              <a:gd name="T1" fmla="*/ 360383877 h 143"/>
              <a:gd name="T2" fmla="*/ 385584826 w 1021"/>
              <a:gd name="T3" fmla="*/ 0 h 143"/>
              <a:gd name="T4" fmla="*/ 0 w 1021"/>
              <a:gd name="T5" fmla="*/ 0 h 143"/>
              <a:gd name="T6" fmla="*/ 0 60000 65536"/>
              <a:gd name="T7" fmla="*/ 0 60000 65536"/>
              <a:gd name="T8" fmla="*/ 0 60000 65536"/>
              <a:gd name="T9" fmla="*/ 0 w 1021"/>
              <a:gd name="T10" fmla="*/ 0 h 143"/>
              <a:gd name="T11" fmla="*/ 1021 w 1021"/>
              <a:gd name="T12" fmla="*/ 143 h 1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1" h="143">
                <a:moveTo>
                  <a:pt x="1021" y="143"/>
                </a:moveTo>
                <a:lnTo>
                  <a:pt x="153" y="0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101419" name="Line 37"/>
          <p:cNvSpPr>
            <a:spLocks noChangeShapeType="1"/>
          </p:cNvSpPr>
          <p:nvPr/>
        </p:nvSpPr>
        <p:spPr bwMode="auto">
          <a:xfrm flipV="1">
            <a:off x="3962400" y="3081338"/>
            <a:ext cx="752475" cy="185737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20" name="Rectangle 38"/>
          <p:cNvSpPr>
            <a:spLocks noChangeArrowheads="1"/>
          </p:cNvSpPr>
          <p:nvPr/>
        </p:nvSpPr>
        <p:spPr bwMode="auto">
          <a:xfrm>
            <a:off x="5603875" y="2911475"/>
            <a:ext cx="830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FFFFFF"/>
                </a:solidFill>
              </a:rPr>
              <a:t>Motor branch</a:t>
            </a:r>
          </a:p>
          <a:p>
            <a:r>
              <a:rPr lang="en-US" sz="800" b="1">
                <a:solidFill>
                  <a:srgbClr val="FFFFFF"/>
                </a:solidFill>
              </a:rPr>
              <a:t>to muscles of </a:t>
            </a:r>
          </a:p>
          <a:p>
            <a:r>
              <a:rPr lang="en-US" sz="800" b="1">
                <a:solidFill>
                  <a:srgbClr val="FFFFFF"/>
                </a:solidFill>
              </a:rPr>
              <a:t>facial expression</a:t>
            </a:r>
          </a:p>
        </p:txBody>
      </p:sp>
      <p:sp>
        <p:nvSpPr>
          <p:cNvPr id="101421" name="Freeform 39"/>
          <p:cNvSpPr>
            <a:spLocks/>
          </p:cNvSpPr>
          <p:nvPr/>
        </p:nvSpPr>
        <p:spPr bwMode="auto">
          <a:xfrm>
            <a:off x="5095875" y="2841625"/>
            <a:ext cx="463550" cy="123825"/>
          </a:xfrm>
          <a:custGeom>
            <a:avLst/>
            <a:gdLst>
              <a:gd name="T0" fmla="*/ 1305440719 w 518"/>
              <a:gd name="T1" fmla="*/ 350300077 h 139"/>
              <a:gd name="T2" fmla="*/ 670361445 w 518"/>
              <a:gd name="T3" fmla="*/ 350300077 h 139"/>
              <a:gd name="T4" fmla="*/ 0 w 518"/>
              <a:gd name="T5" fmla="*/ 0 h 139"/>
              <a:gd name="T6" fmla="*/ 0 60000 65536"/>
              <a:gd name="T7" fmla="*/ 0 60000 65536"/>
              <a:gd name="T8" fmla="*/ 0 60000 65536"/>
              <a:gd name="T9" fmla="*/ 0 w 518"/>
              <a:gd name="T10" fmla="*/ 0 h 139"/>
              <a:gd name="T11" fmla="*/ 518 w 518"/>
              <a:gd name="T12" fmla="*/ 139 h 1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8" h="139">
                <a:moveTo>
                  <a:pt x="518" y="139"/>
                </a:moveTo>
                <a:lnTo>
                  <a:pt x="266" y="139"/>
                </a:lnTo>
                <a:lnTo>
                  <a:pt x="0" y="0"/>
                </a:lnTo>
              </a:path>
            </a:pathLst>
          </a:cu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101422" name="Freeform 40"/>
          <p:cNvSpPr>
            <a:spLocks/>
          </p:cNvSpPr>
          <p:nvPr/>
        </p:nvSpPr>
        <p:spPr bwMode="auto">
          <a:xfrm>
            <a:off x="5097463" y="2838450"/>
            <a:ext cx="463550" cy="128588"/>
          </a:xfrm>
          <a:custGeom>
            <a:avLst/>
            <a:gdLst>
              <a:gd name="T0" fmla="*/ 1302918975 w 517"/>
              <a:gd name="T1" fmla="*/ 360383877 h 143"/>
              <a:gd name="T2" fmla="*/ 667840089 w 517"/>
              <a:gd name="T3" fmla="*/ 360383877 h 143"/>
              <a:gd name="T4" fmla="*/ 0 w 517"/>
              <a:gd name="T5" fmla="*/ 0 h 143"/>
              <a:gd name="T6" fmla="*/ 0 60000 65536"/>
              <a:gd name="T7" fmla="*/ 0 60000 65536"/>
              <a:gd name="T8" fmla="*/ 0 60000 65536"/>
              <a:gd name="T9" fmla="*/ 0 w 517"/>
              <a:gd name="T10" fmla="*/ 0 h 143"/>
              <a:gd name="T11" fmla="*/ 517 w 517"/>
              <a:gd name="T12" fmla="*/ 143 h 1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7" h="143">
                <a:moveTo>
                  <a:pt x="517" y="143"/>
                </a:moveTo>
                <a:lnTo>
                  <a:pt x="265" y="143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101423" name="Freeform 41"/>
          <p:cNvSpPr>
            <a:spLocks/>
          </p:cNvSpPr>
          <p:nvPr/>
        </p:nvSpPr>
        <p:spPr bwMode="auto">
          <a:xfrm>
            <a:off x="3779838" y="3036888"/>
            <a:ext cx="792162" cy="230187"/>
          </a:xfrm>
          <a:custGeom>
            <a:avLst/>
            <a:gdLst>
              <a:gd name="T0" fmla="*/ 2147483647 w 885"/>
              <a:gd name="T1" fmla="*/ 0 h 258"/>
              <a:gd name="T2" fmla="*/ 514111749 w 885"/>
              <a:gd name="T3" fmla="*/ 650200203 h 258"/>
              <a:gd name="T4" fmla="*/ 0 w 885"/>
              <a:gd name="T5" fmla="*/ 650200203 h 258"/>
              <a:gd name="T6" fmla="*/ 0 60000 65536"/>
              <a:gd name="T7" fmla="*/ 0 60000 65536"/>
              <a:gd name="T8" fmla="*/ 0 60000 65536"/>
              <a:gd name="T9" fmla="*/ 0 w 885"/>
              <a:gd name="T10" fmla="*/ 0 h 258"/>
              <a:gd name="T11" fmla="*/ 885 w 885"/>
              <a:gd name="T12" fmla="*/ 258 h 2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85" h="258">
                <a:moveTo>
                  <a:pt x="885" y="0"/>
                </a:moveTo>
                <a:lnTo>
                  <a:pt x="204" y="258"/>
                </a:lnTo>
                <a:lnTo>
                  <a:pt x="0" y="258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101424" name="Freeform 42"/>
          <p:cNvSpPr>
            <a:spLocks/>
          </p:cNvSpPr>
          <p:nvPr/>
        </p:nvSpPr>
        <p:spPr bwMode="auto">
          <a:xfrm>
            <a:off x="3770313" y="3081338"/>
            <a:ext cx="944562" cy="185737"/>
          </a:xfrm>
          <a:custGeom>
            <a:avLst/>
            <a:gdLst>
              <a:gd name="T0" fmla="*/ 2147483647 w 1055"/>
              <a:gd name="T1" fmla="*/ 0 h 207"/>
              <a:gd name="T2" fmla="*/ 539313225 w 1055"/>
              <a:gd name="T3" fmla="*/ 521673976 h 207"/>
              <a:gd name="T4" fmla="*/ 0 w 1055"/>
              <a:gd name="T5" fmla="*/ 521673976 h 207"/>
              <a:gd name="T6" fmla="*/ 0 60000 65536"/>
              <a:gd name="T7" fmla="*/ 0 60000 65536"/>
              <a:gd name="T8" fmla="*/ 0 60000 65536"/>
              <a:gd name="T9" fmla="*/ 0 w 1055"/>
              <a:gd name="T10" fmla="*/ 0 h 207"/>
              <a:gd name="T11" fmla="*/ 1055 w 1055"/>
              <a:gd name="T12" fmla="*/ 207 h 20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5" h="207">
                <a:moveTo>
                  <a:pt x="1055" y="0"/>
                </a:moveTo>
                <a:lnTo>
                  <a:pt x="214" y="207"/>
                </a:lnTo>
                <a:lnTo>
                  <a:pt x="0" y="207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101425" name="Rectangle 43"/>
          <p:cNvSpPr>
            <a:spLocks noChangeArrowheads="1"/>
          </p:cNvSpPr>
          <p:nvPr/>
        </p:nvSpPr>
        <p:spPr bwMode="auto">
          <a:xfrm>
            <a:off x="5048250" y="3249613"/>
            <a:ext cx="252413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to (b)</a:t>
            </a:r>
            <a:endParaRPr lang="en-US" sz="800" b="1"/>
          </a:p>
        </p:txBody>
      </p:sp>
      <p:sp>
        <p:nvSpPr>
          <p:cNvPr id="101426" name="Text Box 44"/>
          <p:cNvSpPr txBox="1">
            <a:spLocks noChangeArrowheads="1"/>
          </p:cNvSpPr>
          <p:nvPr/>
        </p:nvSpPr>
        <p:spPr bwMode="auto">
          <a:xfrm>
            <a:off x="2605088" y="2398713"/>
            <a:ext cx="941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/>
              <a:t>Chorda tympani</a:t>
            </a:r>
          </a:p>
          <a:p>
            <a:r>
              <a:rPr lang="en-US" sz="800" b="1"/>
              <a:t>branch (taste and</a:t>
            </a:r>
          </a:p>
          <a:p>
            <a:r>
              <a:rPr lang="en-US" sz="800" b="1"/>
              <a:t>salivation)</a:t>
            </a:r>
          </a:p>
        </p:txBody>
      </p:sp>
      <p:sp>
        <p:nvSpPr>
          <p:cNvPr id="101428" name="Text Box 9"/>
          <p:cNvSpPr txBox="1">
            <a:spLocks noChangeArrowheads="1"/>
          </p:cNvSpPr>
          <p:nvPr/>
        </p:nvSpPr>
        <p:spPr bwMode="auto">
          <a:xfrm>
            <a:off x="6399213" y="4002088"/>
            <a:ext cx="2286000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/>
              <a:t>Figure 14.34a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29600" y="6477000"/>
            <a:ext cx="8382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14-</a:t>
            </a:r>
            <a:fld id="{F7829934-B335-4EA6-AD81-FDB9E6829B5D}" type="slidenum">
              <a:rPr lang="en-US" smtClean="0"/>
              <a:pPr/>
              <a:t>79</a:t>
            </a:fld>
            <a:endParaRPr lang="en-US" smtClean="0"/>
          </a:p>
        </p:txBody>
      </p:sp>
      <p:sp>
        <p:nvSpPr>
          <p:cNvPr id="102404" name="Rectangle 2"/>
          <p:cNvSpPr>
            <a:spLocks noGrp="1" noChangeArrowheads="1"/>
          </p:cNvSpPr>
          <p:nvPr>
            <p:ph type="title"/>
          </p:nvPr>
        </p:nvSpPr>
        <p:spPr>
          <a:xfrm>
            <a:off x="-14288" y="76200"/>
            <a:ext cx="9144001" cy="762000"/>
          </a:xfrm>
        </p:spPr>
        <p:txBody>
          <a:bodyPr>
            <a:spAutoFit/>
          </a:bodyPr>
          <a:lstStyle/>
          <a:p>
            <a:pPr eaLnBrk="1" hangingPunct="1"/>
            <a:r>
              <a:rPr lang="en-US" smtClean="0"/>
              <a:t>Five Branches of Facial Nerve</a:t>
            </a:r>
          </a:p>
        </p:txBody>
      </p:sp>
      <p:sp>
        <p:nvSpPr>
          <p:cNvPr id="102405" name="Text Box 6"/>
          <p:cNvSpPr txBox="1">
            <a:spLocks noChangeArrowheads="1"/>
          </p:cNvSpPr>
          <p:nvPr/>
        </p:nvSpPr>
        <p:spPr bwMode="auto">
          <a:xfrm>
            <a:off x="266700" y="5440363"/>
            <a:ext cx="85502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clinical test: test anterior 2/3’s of tongue with substances such as sugar, salt, vinegar, and quinine; test response of tear glands to ammonia fumes; test motor functions by asking subject to close eyes, smile, whistle, frown, raise eyebrows, etc.</a:t>
            </a:r>
            <a:endParaRPr lang="en-US" sz="2400"/>
          </a:p>
        </p:txBody>
      </p:sp>
      <p:sp>
        <p:nvSpPr>
          <p:cNvPr id="102406" name="Text Box 14"/>
          <p:cNvSpPr txBox="1">
            <a:spLocks noChangeArrowheads="1"/>
          </p:cNvSpPr>
          <p:nvPr/>
        </p:nvSpPr>
        <p:spPr bwMode="auto">
          <a:xfrm>
            <a:off x="3413125" y="5153025"/>
            <a:ext cx="2287588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14.34 b-c</a:t>
            </a:r>
          </a:p>
        </p:txBody>
      </p:sp>
      <p:pic>
        <p:nvPicPr>
          <p:cNvPr id="102409" name="Picture 4" descr="sal25693_14_34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3788" y="974725"/>
            <a:ext cx="3394075" cy="401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10" name="Rectangle 5"/>
          <p:cNvSpPr>
            <a:spLocks noChangeArrowheads="1"/>
          </p:cNvSpPr>
          <p:nvPr/>
        </p:nvSpPr>
        <p:spPr bwMode="auto">
          <a:xfrm>
            <a:off x="171450" y="2178050"/>
            <a:ext cx="6286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Temporal</a:t>
            </a:r>
            <a:endParaRPr lang="en-US" sz="1100" b="1"/>
          </a:p>
        </p:txBody>
      </p:sp>
      <p:sp>
        <p:nvSpPr>
          <p:cNvPr id="102411" name="Rectangle 6"/>
          <p:cNvSpPr>
            <a:spLocks noChangeArrowheads="1"/>
          </p:cNvSpPr>
          <p:nvPr/>
        </p:nvSpPr>
        <p:spPr bwMode="auto">
          <a:xfrm>
            <a:off x="171450" y="2500313"/>
            <a:ext cx="6985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Zygomatic</a:t>
            </a:r>
            <a:endParaRPr lang="en-US" sz="1100" b="1"/>
          </a:p>
        </p:txBody>
      </p:sp>
      <p:sp>
        <p:nvSpPr>
          <p:cNvPr id="102412" name="Rectangle 7"/>
          <p:cNvSpPr>
            <a:spLocks noChangeArrowheads="1"/>
          </p:cNvSpPr>
          <p:nvPr/>
        </p:nvSpPr>
        <p:spPr bwMode="auto">
          <a:xfrm>
            <a:off x="171450" y="2917825"/>
            <a:ext cx="4587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Buccal</a:t>
            </a:r>
            <a:endParaRPr lang="en-US" sz="1100" b="1"/>
          </a:p>
        </p:txBody>
      </p:sp>
      <p:sp>
        <p:nvSpPr>
          <p:cNvPr id="102413" name="Rectangle 8"/>
          <p:cNvSpPr>
            <a:spLocks noChangeArrowheads="1"/>
          </p:cNvSpPr>
          <p:nvPr/>
        </p:nvSpPr>
        <p:spPr bwMode="auto">
          <a:xfrm>
            <a:off x="171450" y="3384550"/>
            <a:ext cx="7445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Mandibular</a:t>
            </a:r>
            <a:endParaRPr lang="en-US" sz="1100" b="1"/>
          </a:p>
        </p:txBody>
      </p:sp>
      <p:sp>
        <p:nvSpPr>
          <p:cNvPr id="102414" name="Rectangle 9"/>
          <p:cNvSpPr>
            <a:spLocks noChangeArrowheads="1"/>
          </p:cNvSpPr>
          <p:nvPr/>
        </p:nvSpPr>
        <p:spPr bwMode="auto">
          <a:xfrm>
            <a:off x="171450" y="3668713"/>
            <a:ext cx="5429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Cervical</a:t>
            </a:r>
            <a:endParaRPr lang="en-US" sz="1100" b="1"/>
          </a:p>
        </p:txBody>
      </p:sp>
      <p:sp>
        <p:nvSpPr>
          <p:cNvPr id="102415" name="Line 10"/>
          <p:cNvSpPr>
            <a:spLocks noChangeShapeType="1"/>
          </p:cNvSpPr>
          <p:nvPr/>
        </p:nvSpPr>
        <p:spPr bwMode="auto">
          <a:xfrm>
            <a:off x="896938" y="2263775"/>
            <a:ext cx="1143000" cy="1588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16" name="Line 11"/>
          <p:cNvSpPr>
            <a:spLocks noChangeShapeType="1"/>
          </p:cNvSpPr>
          <p:nvPr/>
        </p:nvSpPr>
        <p:spPr bwMode="auto">
          <a:xfrm>
            <a:off x="920750" y="2595563"/>
            <a:ext cx="1065213" cy="1587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17" name="Line 12"/>
          <p:cNvSpPr>
            <a:spLocks noChangeShapeType="1"/>
          </p:cNvSpPr>
          <p:nvPr/>
        </p:nvSpPr>
        <p:spPr bwMode="auto">
          <a:xfrm>
            <a:off x="946150" y="3486150"/>
            <a:ext cx="1260475" cy="1588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18" name="Line 13"/>
          <p:cNvSpPr>
            <a:spLocks noChangeShapeType="1"/>
          </p:cNvSpPr>
          <p:nvPr/>
        </p:nvSpPr>
        <p:spPr bwMode="auto">
          <a:xfrm>
            <a:off x="742950" y="3009900"/>
            <a:ext cx="1030288" cy="0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19" name="Line 14"/>
          <p:cNvSpPr>
            <a:spLocks noChangeShapeType="1"/>
          </p:cNvSpPr>
          <p:nvPr/>
        </p:nvSpPr>
        <p:spPr bwMode="auto">
          <a:xfrm>
            <a:off x="1430338" y="3008313"/>
            <a:ext cx="617537" cy="274637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20" name="Line 15"/>
          <p:cNvSpPr>
            <a:spLocks noChangeShapeType="1"/>
          </p:cNvSpPr>
          <p:nvPr/>
        </p:nvSpPr>
        <p:spPr bwMode="auto">
          <a:xfrm>
            <a:off x="808038" y="3759200"/>
            <a:ext cx="1446212" cy="1588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21" name="Line 16"/>
          <p:cNvSpPr>
            <a:spLocks noChangeShapeType="1"/>
          </p:cNvSpPr>
          <p:nvPr/>
        </p:nvSpPr>
        <p:spPr bwMode="auto">
          <a:xfrm>
            <a:off x="868363" y="2262188"/>
            <a:ext cx="117157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22" name="Line 17"/>
          <p:cNvSpPr>
            <a:spLocks noChangeShapeType="1"/>
          </p:cNvSpPr>
          <p:nvPr/>
        </p:nvSpPr>
        <p:spPr bwMode="auto">
          <a:xfrm>
            <a:off x="923925" y="2597150"/>
            <a:ext cx="1062038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23" name="Line 18"/>
          <p:cNvSpPr>
            <a:spLocks noChangeShapeType="1"/>
          </p:cNvSpPr>
          <p:nvPr/>
        </p:nvSpPr>
        <p:spPr bwMode="auto">
          <a:xfrm>
            <a:off x="963613" y="3487738"/>
            <a:ext cx="1243012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24" name="Line 19"/>
          <p:cNvSpPr>
            <a:spLocks noChangeShapeType="1"/>
          </p:cNvSpPr>
          <p:nvPr/>
        </p:nvSpPr>
        <p:spPr bwMode="auto">
          <a:xfrm>
            <a:off x="728663" y="3009900"/>
            <a:ext cx="1044575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25" name="Line 20"/>
          <p:cNvSpPr>
            <a:spLocks noChangeShapeType="1"/>
          </p:cNvSpPr>
          <p:nvPr/>
        </p:nvSpPr>
        <p:spPr bwMode="auto">
          <a:xfrm flipH="1" flipV="1">
            <a:off x="1430338" y="3006725"/>
            <a:ext cx="617537" cy="27463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26" name="Line 21"/>
          <p:cNvSpPr>
            <a:spLocks noChangeShapeType="1"/>
          </p:cNvSpPr>
          <p:nvPr/>
        </p:nvSpPr>
        <p:spPr bwMode="auto">
          <a:xfrm>
            <a:off x="808038" y="3760788"/>
            <a:ext cx="1446212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27" name="Rectangle 22"/>
          <p:cNvSpPr>
            <a:spLocks noChangeArrowheads="1"/>
          </p:cNvSpPr>
          <p:nvPr/>
        </p:nvSpPr>
        <p:spPr bwMode="auto">
          <a:xfrm>
            <a:off x="171450" y="4714875"/>
            <a:ext cx="1778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(b)</a:t>
            </a:r>
            <a:endParaRPr lang="en-US" sz="1100" b="1"/>
          </a:p>
        </p:txBody>
      </p:sp>
      <p:sp>
        <p:nvSpPr>
          <p:cNvPr id="102428" name="TextBox 24"/>
          <p:cNvSpPr txBox="1">
            <a:spLocks noChangeArrowheads="1"/>
          </p:cNvSpPr>
          <p:nvPr/>
        </p:nvSpPr>
        <p:spPr bwMode="auto">
          <a:xfrm>
            <a:off x="361950" y="5065713"/>
            <a:ext cx="42100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cs typeface="Arial" charset="0"/>
              </a:rPr>
              <a:t> © The McGraw-Hill Companies, Inc./Joe DeGrandis, photographer</a:t>
            </a:r>
          </a:p>
        </p:txBody>
      </p:sp>
      <p:sp>
        <p:nvSpPr>
          <p:cNvPr id="102436" name="Rectangle 9"/>
          <p:cNvSpPr>
            <a:spLocks noChangeArrowheads="1"/>
          </p:cNvSpPr>
          <p:nvPr/>
        </p:nvSpPr>
        <p:spPr bwMode="auto">
          <a:xfrm>
            <a:off x="4862513" y="4999038"/>
            <a:ext cx="1555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(c)</a:t>
            </a:r>
            <a:endParaRPr lang="en-US" sz="1000" b="1"/>
          </a:p>
        </p:txBody>
      </p:sp>
      <p:sp>
        <p:nvSpPr>
          <p:cNvPr id="4" name="TextBox 24"/>
          <p:cNvSpPr txBox="1">
            <a:spLocks noChangeArrowheads="1"/>
          </p:cNvSpPr>
          <p:nvPr/>
        </p:nvSpPr>
        <p:spPr bwMode="auto">
          <a:xfrm>
            <a:off x="1235075" y="746125"/>
            <a:ext cx="66579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>
                <a:latin typeface="+mj-lt"/>
                <a:cs typeface="Arial" pitchFamily="34" charset="2"/>
              </a:rPr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29600" y="6477000"/>
            <a:ext cx="8382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14-</a:t>
            </a:r>
            <a:fld id="{6195AB17-8DBC-484F-9413-5F964C411403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85825"/>
          </a:xfrm>
        </p:spPr>
        <p:txBody>
          <a:bodyPr/>
          <a:lstStyle/>
          <a:p>
            <a:pPr eaLnBrk="1" hangingPunct="1"/>
            <a:r>
              <a:rPr lang="en-US" smtClean="0"/>
              <a:t>Meninges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858838"/>
            <a:ext cx="8553450" cy="59991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meninges</a:t>
            </a:r>
            <a:r>
              <a:rPr lang="en-US" sz="2000" b="0" smtClean="0"/>
              <a:t> – three connective tissue membranes that envelop the brain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/>
              <a:t>lies between the nervous tissue and bone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/>
              <a:t>as in spinal cord, they are the </a:t>
            </a:r>
            <a:r>
              <a:rPr lang="en-US" sz="1800" smtClean="0"/>
              <a:t>dura mater</a:t>
            </a:r>
            <a:r>
              <a:rPr lang="en-US" sz="1800" b="0" smtClean="0"/>
              <a:t>, </a:t>
            </a:r>
            <a:r>
              <a:rPr lang="en-US" sz="1800" smtClean="0"/>
              <a:t>arachnoid mater</a:t>
            </a:r>
            <a:r>
              <a:rPr lang="en-US" sz="1800" b="0" smtClean="0"/>
              <a:t>, and the     </a:t>
            </a:r>
            <a:r>
              <a:rPr lang="en-US" sz="1800" smtClean="0"/>
              <a:t>pia mater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/>
              <a:t>protect the brain and provide structural framework for its arteries and veins</a:t>
            </a:r>
          </a:p>
          <a:p>
            <a:pPr lvl="1"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dura mater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/>
              <a:t>in cranial cavity - </a:t>
            </a:r>
            <a:r>
              <a:rPr lang="en-US" sz="1800" smtClean="0"/>
              <a:t>2 layers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b="0" smtClean="0"/>
              <a:t>outer </a:t>
            </a:r>
            <a:r>
              <a:rPr lang="en-US" sz="1600" smtClean="0"/>
              <a:t>periosteal</a:t>
            </a:r>
            <a:r>
              <a:rPr lang="en-US" sz="1600" b="0" smtClean="0"/>
              <a:t> – equivalent to periosteum of cranial bones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b="0" smtClean="0"/>
              <a:t>inner </a:t>
            </a:r>
            <a:r>
              <a:rPr lang="en-US" sz="1600" smtClean="0"/>
              <a:t>meningeal</a:t>
            </a:r>
            <a:r>
              <a:rPr lang="en-US" sz="1600" b="0" smtClean="0"/>
              <a:t> – continues into vertebral canal and forms dural sac around    spinal cord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cranial dura mater is pressed closely against cranial bones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b="0" smtClean="0"/>
              <a:t>no epidural space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b="0" smtClean="0"/>
              <a:t>not attached to bone except: around </a:t>
            </a:r>
            <a:r>
              <a:rPr lang="en-US" sz="1600" smtClean="0"/>
              <a:t>foramen magnum</a:t>
            </a:r>
            <a:r>
              <a:rPr lang="en-US" sz="1600" b="0" smtClean="0"/>
              <a:t>, </a:t>
            </a:r>
            <a:r>
              <a:rPr lang="en-US" sz="1600" smtClean="0"/>
              <a:t>sella turcica</a:t>
            </a:r>
            <a:r>
              <a:rPr lang="en-US" sz="1600" b="0" smtClean="0"/>
              <a:t>, the </a:t>
            </a:r>
            <a:r>
              <a:rPr lang="en-US" sz="1600" smtClean="0"/>
              <a:t>crista</a:t>
            </a:r>
            <a:r>
              <a:rPr lang="en-US" sz="1600" b="0" smtClean="0"/>
              <a:t> </a:t>
            </a:r>
            <a:r>
              <a:rPr lang="en-US" sz="1600" smtClean="0"/>
              <a:t>galli</a:t>
            </a:r>
            <a:r>
              <a:rPr lang="en-US" sz="1600" b="0" smtClean="0"/>
              <a:t>, and </a:t>
            </a:r>
            <a:r>
              <a:rPr lang="en-US" sz="1600" smtClean="0"/>
              <a:t>sutures of the skull</a:t>
            </a:r>
            <a:endParaRPr lang="en-US" sz="1200" smtClean="0"/>
          </a:p>
          <a:p>
            <a:pPr lvl="2" eaLnBrk="1" hangingPunct="1">
              <a:lnSpc>
                <a:spcPct val="90000"/>
              </a:lnSpc>
            </a:pPr>
            <a:r>
              <a:rPr lang="en-US" sz="1600" b="0" smtClean="0"/>
              <a:t>layers separated by </a:t>
            </a:r>
            <a:r>
              <a:rPr lang="en-US" sz="1600" smtClean="0"/>
              <a:t>dural sinuses </a:t>
            </a:r>
            <a:r>
              <a:rPr lang="en-US" sz="1600" b="0" smtClean="0"/>
              <a:t>– collect blood circulating through brain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/>
              <a:t>folds inward to extend between parts of the brain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smtClean="0"/>
              <a:t>falx cerebri </a:t>
            </a:r>
            <a:r>
              <a:rPr lang="en-US" sz="1600" b="0" smtClean="0"/>
              <a:t>separates the two cerebral hemispheres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smtClean="0"/>
              <a:t>tentorium cerebelli </a:t>
            </a:r>
            <a:r>
              <a:rPr lang="en-US" sz="1600" b="0" smtClean="0"/>
              <a:t>separates cerebrum from cerebellum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smtClean="0"/>
              <a:t>falx cerebelli </a:t>
            </a:r>
            <a:r>
              <a:rPr lang="en-US" sz="1600" b="0" smtClean="0"/>
              <a:t>separates the right and left halves of cerebellum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29600" y="6477000"/>
            <a:ext cx="8382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14-</a:t>
            </a:r>
            <a:fld id="{9CE15738-1662-4AD3-BC9A-0078B92DD803}" type="slidenum">
              <a:rPr lang="en-US" smtClean="0"/>
              <a:pPr/>
              <a:t>80</a:t>
            </a:fld>
            <a:endParaRPr lang="en-US" smtClean="0"/>
          </a:p>
        </p:txBody>
      </p:sp>
      <p:sp>
        <p:nvSpPr>
          <p:cNvPr id="10342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VIII  Vestibulocochlear Nerve</a:t>
            </a:r>
          </a:p>
        </p:txBody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3863" y="5095875"/>
            <a:ext cx="8240712" cy="16652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0" smtClean="0"/>
              <a:t>nerve of hearing and equilibrium</a:t>
            </a:r>
          </a:p>
          <a:p>
            <a:pPr eaLnBrk="1" hangingPunct="1">
              <a:lnSpc>
                <a:spcPct val="90000"/>
              </a:lnSpc>
            </a:pPr>
            <a:endParaRPr lang="en-US" sz="900" b="0" smtClean="0"/>
          </a:p>
          <a:p>
            <a:pPr eaLnBrk="1" hangingPunct="1">
              <a:lnSpc>
                <a:spcPct val="90000"/>
              </a:lnSpc>
            </a:pPr>
            <a:r>
              <a:rPr lang="en-US" sz="2400" b="0" smtClean="0"/>
              <a:t>damage produces deafness, dizziness, nausea, loss of balance and nystagmus (involuntary rhythms oscillation         of the eyes from side to side</a:t>
            </a:r>
          </a:p>
        </p:txBody>
      </p:sp>
      <p:sp>
        <p:nvSpPr>
          <p:cNvPr id="4" name="TextBox 24"/>
          <p:cNvSpPr txBox="1">
            <a:spLocks noChangeArrowheads="1"/>
          </p:cNvSpPr>
          <p:nvPr/>
        </p:nvSpPr>
        <p:spPr bwMode="auto">
          <a:xfrm>
            <a:off x="1476375" y="966788"/>
            <a:ext cx="61785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>
                <a:latin typeface="+mj-lt"/>
                <a:cs typeface="Arial" pitchFamily="34" charset="2"/>
              </a:rPr>
              <a:t>Copyright © The McGraw-Hill Companies, Inc. Permission required for reproduction or display.</a:t>
            </a:r>
          </a:p>
        </p:txBody>
      </p:sp>
      <p:sp>
        <p:nvSpPr>
          <p:cNvPr id="103433" name="Rectangle 4"/>
          <p:cNvSpPr>
            <a:spLocks noChangeArrowheads="1"/>
          </p:cNvSpPr>
          <p:nvPr/>
        </p:nvSpPr>
        <p:spPr bwMode="auto">
          <a:xfrm>
            <a:off x="6872288" y="1420813"/>
            <a:ext cx="4635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FFFFFF"/>
                </a:solidFill>
              </a:rPr>
              <a:t>leaves</a:t>
            </a:r>
            <a:endParaRPr lang="en-US" sz="2400" b="1"/>
          </a:p>
        </p:txBody>
      </p:sp>
      <p:pic>
        <p:nvPicPr>
          <p:cNvPr id="103434" name="Picture 5" descr="sal25693_14_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8" y="1289050"/>
            <a:ext cx="8016875" cy="387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35" name="Rectangle 6"/>
          <p:cNvSpPr>
            <a:spLocks noChangeArrowheads="1"/>
          </p:cNvSpPr>
          <p:nvPr/>
        </p:nvSpPr>
        <p:spPr bwMode="auto">
          <a:xfrm>
            <a:off x="6396038" y="1668463"/>
            <a:ext cx="13779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solidFill>
                  <a:srgbClr val="000000"/>
                </a:solidFill>
              </a:rPr>
              <a:t>Cochlear nerve</a:t>
            </a:r>
            <a:endParaRPr lang="en-US" sz="2400" b="1"/>
          </a:p>
        </p:txBody>
      </p:sp>
      <p:sp>
        <p:nvSpPr>
          <p:cNvPr id="103436" name="Rectangle 7"/>
          <p:cNvSpPr>
            <a:spLocks noChangeArrowheads="1"/>
          </p:cNvSpPr>
          <p:nvPr/>
        </p:nvSpPr>
        <p:spPr bwMode="auto">
          <a:xfrm>
            <a:off x="6365875" y="3159125"/>
            <a:ext cx="7413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solidFill>
                  <a:srgbClr val="000000"/>
                </a:solidFill>
              </a:rPr>
              <a:t>Cochlea</a:t>
            </a:r>
            <a:endParaRPr lang="en-US" sz="2400" b="1"/>
          </a:p>
        </p:txBody>
      </p:sp>
      <p:sp>
        <p:nvSpPr>
          <p:cNvPr id="103437" name="Line 8"/>
          <p:cNvSpPr>
            <a:spLocks noChangeShapeType="1"/>
          </p:cNvSpPr>
          <p:nvPr/>
        </p:nvSpPr>
        <p:spPr bwMode="auto">
          <a:xfrm flipH="1">
            <a:off x="6611938" y="2135188"/>
            <a:ext cx="528637" cy="1587"/>
          </a:xfrm>
          <a:prstGeom prst="line">
            <a:avLst/>
          </a:pr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38" name="Freeform 9"/>
          <p:cNvSpPr>
            <a:spLocks/>
          </p:cNvSpPr>
          <p:nvPr/>
        </p:nvSpPr>
        <p:spPr bwMode="auto">
          <a:xfrm>
            <a:off x="5724525" y="1806575"/>
            <a:ext cx="585788" cy="311150"/>
          </a:xfrm>
          <a:custGeom>
            <a:avLst/>
            <a:gdLst>
              <a:gd name="T0" fmla="*/ 929936158 w 369"/>
              <a:gd name="T1" fmla="*/ 0 h 196"/>
              <a:gd name="T2" fmla="*/ 425905307 w 369"/>
              <a:gd name="T3" fmla="*/ 0 h 196"/>
              <a:gd name="T4" fmla="*/ 0 w 369"/>
              <a:gd name="T5" fmla="*/ 493950670 h 196"/>
              <a:gd name="T6" fmla="*/ 0 60000 65536"/>
              <a:gd name="T7" fmla="*/ 0 60000 65536"/>
              <a:gd name="T8" fmla="*/ 0 60000 65536"/>
              <a:gd name="T9" fmla="*/ 0 w 369"/>
              <a:gd name="T10" fmla="*/ 0 h 196"/>
              <a:gd name="T11" fmla="*/ 369 w 369"/>
              <a:gd name="T12" fmla="*/ 196 h 1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9" h="196">
                <a:moveTo>
                  <a:pt x="369" y="0"/>
                </a:moveTo>
                <a:lnTo>
                  <a:pt x="169" y="0"/>
                </a:lnTo>
                <a:lnTo>
                  <a:pt x="0" y="196"/>
                </a:lnTo>
              </a:path>
            </a:pathLst>
          </a:cu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03439" name="Freeform 10"/>
          <p:cNvSpPr>
            <a:spLocks/>
          </p:cNvSpPr>
          <p:nvPr/>
        </p:nvSpPr>
        <p:spPr bwMode="auto">
          <a:xfrm>
            <a:off x="5581650" y="1538288"/>
            <a:ext cx="728663" cy="495300"/>
          </a:xfrm>
          <a:custGeom>
            <a:avLst/>
            <a:gdLst>
              <a:gd name="T0" fmla="*/ 1156750220 w 459"/>
              <a:gd name="T1" fmla="*/ 0 h 312"/>
              <a:gd name="T2" fmla="*/ 486389098 w 459"/>
              <a:gd name="T3" fmla="*/ 0 h 312"/>
              <a:gd name="T4" fmla="*/ 0 w 459"/>
              <a:gd name="T5" fmla="*/ 786288641 h 312"/>
              <a:gd name="T6" fmla="*/ 0 60000 65536"/>
              <a:gd name="T7" fmla="*/ 0 60000 65536"/>
              <a:gd name="T8" fmla="*/ 0 60000 65536"/>
              <a:gd name="T9" fmla="*/ 0 w 459"/>
              <a:gd name="T10" fmla="*/ 0 h 312"/>
              <a:gd name="T11" fmla="*/ 459 w 459"/>
              <a:gd name="T12" fmla="*/ 312 h 3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9" h="312">
                <a:moveTo>
                  <a:pt x="459" y="0"/>
                </a:moveTo>
                <a:lnTo>
                  <a:pt x="193" y="0"/>
                </a:lnTo>
                <a:lnTo>
                  <a:pt x="0" y="312"/>
                </a:lnTo>
              </a:path>
            </a:pathLst>
          </a:cu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03440" name="Freeform 11"/>
          <p:cNvSpPr>
            <a:spLocks/>
          </p:cNvSpPr>
          <p:nvPr/>
        </p:nvSpPr>
        <p:spPr bwMode="auto">
          <a:xfrm>
            <a:off x="5835650" y="2351088"/>
            <a:ext cx="465138" cy="422275"/>
          </a:xfrm>
          <a:custGeom>
            <a:avLst/>
            <a:gdLst>
              <a:gd name="T0" fmla="*/ 738404085 w 293"/>
              <a:gd name="T1" fmla="*/ 670361453 h 266"/>
              <a:gd name="T2" fmla="*/ 451106701 w 293"/>
              <a:gd name="T3" fmla="*/ 670361453 h 266"/>
              <a:gd name="T4" fmla="*/ 0 w 293"/>
              <a:gd name="T5" fmla="*/ 0 h 266"/>
              <a:gd name="T6" fmla="*/ 0 60000 65536"/>
              <a:gd name="T7" fmla="*/ 0 60000 65536"/>
              <a:gd name="T8" fmla="*/ 0 60000 65536"/>
              <a:gd name="T9" fmla="*/ 0 w 293"/>
              <a:gd name="T10" fmla="*/ 0 h 266"/>
              <a:gd name="T11" fmla="*/ 293 w 293"/>
              <a:gd name="T12" fmla="*/ 266 h 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3" h="266">
                <a:moveTo>
                  <a:pt x="293" y="266"/>
                </a:moveTo>
                <a:lnTo>
                  <a:pt x="179" y="266"/>
                </a:lnTo>
                <a:lnTo>
                  <a:pt x="0" y="0"/>
                </a:lnTo>
              </a:path>
            </a:pathLst>
          </a:cu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03441" name="Freeform 12"/>
          <p:cNvSpPr>
            <a:spLocks/>
          </p:cNvSpPr>
          <p:nvPr/>
        </p:nvSpPr>
        <p:spPr bwMode="auto">
          <a:xfrm>
            <a:off x="5235575" y="1284288"/>
            <a:ext cx="1074738" cy="887412"/>
          </a:xfrm>
          <a:custGeom>
            <a:avLst/>
            <a:gdLst>
              <a:gd name="T0" fmla="*/ 1706144372 w 677"/>
              <a:gd name="T1" fmla="*/ 0 h 559"/>
              <a:gd name="T2" fmla="*/ 723283651 w 677"/>
              <a:gd name="T3" fmla="*/ 0 h 559"/>
              <a:gd name="T4" fmla="*/ 0 w 677"/>
              <a:gd name="T5" fmla="*/ 1408765538 h 559"/>
              <a:gd name="T6" fmla="*/ 0 60000 65536"/>
              <a:gd name="T7" fmla="*/ 0 60000 65536"/>
              <a:gd name="T8" fmla="*/ 0 60000 65536"/>
              <a:gd name="T9" fmla="*/ 0 w 677"/>
              <a:gd name="T10" fmla="*/ 0 h 559"/>
              <a:gd name="T11" fmla="*/ 677 w 677"/>
              <a:gd name="T12" fmla="*/ 559 h 5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7" h="559">
                <a:moveTo>
                  <a:pt x="677" y="0"/>
                </a:moveTo>
                <a:lnTo>
                  <a:pt x="287" y="0"/>
                </a:lnTo>
                <a:lnTo>
                  <a:pt x="0" y="559"/>
                </a:lnTo>
              </a:path>
            </a:pathLst>
          </a:cu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03442" name="Line 13"/>
          <p:cNvSpPr>
            <a:spLocks noChangeShapeType="1"/>
          </p:cNvSpPr>
          <p:nvPr/>
        </p:nvSpPr>
        <p:spPr bwMode="auto">
          <a:xfrm flipH="1">
            <a:off x="5319713" y="1284288"/>
            <a:ext cx="371475" cy="1017587"/>
          </a:xfrm>
          <a:prstGeom prst="line">
            <a:avLst/>
          </a:pr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43" name="Freeform 14"/>
          <p:cNvSpPr>
            <a:spLocks/>
          </p:cNvSpPr>
          <p:nvPr/>
        </p:nvSpPr>
        <p:spPr bwMode="auto">
          <a:xfrm>
            <a:off x="3676650" y="1576388"/>
            <a:ext cx="920750" cy="1587"/>
          </a:xfrm>
          <a:custGeom>
            <a:avLst/>
            <a:gdLst>
              <a:gd name="T0" fmla="*/ 0 w 580"/>
              <a:gd name="T1" fmla="*/ 0 h 1587"/>
              <a:gd name="T2" fmla="*/ 1461690407 w 580"/>
              <a:gd name="T3" fmla="*/ 0 h 1587"/>
              <a:gd name="T4" fmla="*/ 463708753 w 580"/>
              <a:gd name="T5" fmla="*/ 0 h 1587"/>
              <a:gd name="T6" fmla="*/ 0 60000 65536"/>
              <a:gd name="T7" fmla="*/ 0 60000 65536"/>
              <a:gd name="T8" fmla="*/ 0 60000 65536"/>
              <a:gd name="T9" fmla="*/ 0 w 580"/>
              <a:gd name="T10" fmla="*/ 0 h 1587"/>
              <a:gd name="T11" fmla="*/ 580 w 580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0" h="1587">
                <a:moveTo>
                  <a:pt x="0" y="0"/>
                </a:moveTo>
                <a:lnTo>
                  <a:pt x="580" y="0"/>
                </a:lnTo>
                <a:lnTo>
                  <a:pt x="184" y="0"/>
                </a:lnTo>
              </a:path>
            </a:pathLst>
          </a:cu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03444" name="Line 15"/>
          <p:cNvSpPr>
            <a:spLocks noChangeShapeType="1"/>
          </p:cNvSpPr>
          <p:nvPr/>
        </p:nvSpPr>
        <p:spPr bwMode="auto">
          <a:xfrm flipH="1" flipV="1">
            <a:off x="3968750" y="1576388"/>
            <a:ext cx="320675" cy="250825"/>
          </a:xfrm>
          <a:prstGeom prst="line">
            <a:avLst/>
          </a:pr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45" name="Freeform 16"/>
          <p:cNvSpPr>
            <a:spLocks/>
          </p:cNvSpPr>
          <p:nvPr/>
        </p:nvSpPr>
        <p:spPr bwMode="auto">
          <a:xfrm>
            <a:off x="5664200" y="3067050"/>
            <a:ext cx="639763" cy="219075"/>
          </a:xfrm>
          <a:custGeom>
            <a:avLst/>
            <a:gdLst>
              <a:gd name="T0" fmla="*/ 1015621470 w 403"/>
              <a:gd name="T1" fmla="*/ 347781508 h 138"/>
              <a:gd name="T2" fmla="*/ 516630876 w 403"/>
              <a:gd name="T3" fmla="*/ 347781508 h 138"/>
              <a:gd name="T4" fmla="*/ 0 w 403"/>
              <a:gd name="T5" fmla="*/ 0 h 138"/>
              <a:gd name="T6" fmla="*/ 0 60000 65536"/>
              <a:gd name="T7" fmla="*/ 0 60000 65536"/>
              <a:gd name="T8" fmla="*/ 0 60000 65536"/>
              <a:gd name="T9" fmla="*/ 0 w 403"/>
              <a:gd name="T10" fmla="*/ 0 h 138"/>
              <a:gd name="T11" fmla="*/ 403 w 403"/>
              <a:gd name="T12" fmla="*/ 138 h 1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3" h="138">
                <a:moveTo>
                  <a:pt x="403" y="138"/>
                </a:moveTo>
                <a:lnTo>
                  <a:pt x="205" y="138"/>
                </a:lnTo>
                <a:lnTo>
                  <a:pt x="0" y="0"/>
                </a:lnTo>
              </a:path>
            </a:pathLst>
          </a:cu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03446" name="Freeform 17"/>
          <p:cNvSpPr>
            <a:spLocks/>
          </p:cNvSpPr>
          <p:nvPr/>
        </p:nvSpPr>
        <p:spPr bwMode="auto">
          <a:xfrm>
            <a:off x="4862513" y="3011488"/>
            <a:ext cx="1441450" cy="544512"/>
          </a:xfrm>
          <a:custGeom>
            <a:avLst/>
            <a:gdLst>
              <a:gd name="T0" fmla="*/ 2147483647 w 908"/>
              <a:gd name="T1" fmla="*/ 864412095 h 343"/>
              <a:gd name="T2" fmla="*/ 1098788226 w 908"/>
              <a:gd name="T3" fmla="*/ 864412095 h 343"/>
              <a:gd name="T4" fmla="*/ 0 w 908"/>
              <a:gd name="T5" fmla="*/ 0 h 343"/>
              <a:gd name="T6" fmla="*/ 0 60000 65536"/>
              <a:gd name="T7" fmla="*/ 0 60000 65536"/>
              <a:gd name="T8" fmla="*/ 0 60000 65536"/>
              <a:gd name="T9" fmla="*/ 0 w 908"/>
              <a:gd name="T10" fmla="*/ 0 h 343"/>
              <a:gd name="T11" fmla="*/ 908 w 908"/>
              <a:gd name="T12" fmla="*/ 343 h 3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08" h="343">
                <a:moveTo>
                  <a:pt x="908" y="343"/>
                </a:moveTo>
                <a:lnTo>
                  <a:pt x="436" y="343"/>
                </a:lnTo>
                <a:lnTo>
                  <a:pt x="0" y="0"/>
                </a:lnTo>
              </a:path>
            </a:pathLst>
          </a:cu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03447" name="Line 18"/>
          <p:cNvSpPr>
            <a:spLocks noChangeShapeType="1"/>
          </p:cNvSpPr>
          <p:nvPr/>
        </p:nvSpPr>
        <p:spPr bwMode="auto">
          <a:xfrm flipH="1">
            <a:off x="6607175" y="2130425"/>
            <a:ext cx="52863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48" name="Freeform 19"/>
          <p:cNvSpPr>
            <a:spLocks/>
          </p:cNvSpPr>
          <p:nvPr/>
        </p:nvSpPr>
        <p:spPr bwMode="auto">
          <a:xfrm>
            <a:off x="5718175" y="1797050"/>
            <a:ext cx="582613" cy="311150"/>
          </a:xfrm>
          <a:custGeom>
            <a:avLst/>
            <a:gdLst>
              <a:gd name="T0" fmla="*/ 924895845 w 367"/>
              <a:gd name="T1" fmla="*/ 0 h 196"/>
              <a:gd name="T2" fmla="*/ 420864997 w 367"/>
              <a:gd name="T3" fmla="*/ 0 h 196"/>
              <a:gd name="T4" fmla="*/ 0 w 367"/>
              <a:gd name="T5" fmla="*/ 493950670 h 196"/>
              <a:gd name="T6" fmla="*/ 0 60000 65536"/>
              <a:gd name="T7" fmla="*/ 0 60000 65536"/>
              <a:gd name="T8" fmla="*/ 0 60000 65536"/>
              <a:gd name="T9" fmla="*/ 0 w 367"/>
              <a:gd name="T10" fmla="*/ 0 h 196"/>
              <a:gd name="T11" fmla="*/ 367 w 367"/>
              <a:gd name="T12" fmla="*/ 196 h 1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7" h="196">
                <a:moveTo>
                  <a:pt x="367" y="0"/>
                </a:moveTo>
                <a:lnTo>
                  <a:pt x="167" y="0"/>
                </a:lnTo>
                <a:lnTo>
                  <a:pt x="0" y="196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03449" name="Freeform 20"/>
          <p:cNvSpPr>
            <a:spLocks/>
          </p:cNvSpPr>
          <p:nvPr/>
        </p:nvSpPr>
        <p:spPr bwMode="auto">
          <a:xfrm>
            <a:off x="5573713" y="1528763"/>
            <a:ext cx="727075" cy="498475"/>
          </a:xfrm>
          <a:custGeom>
            <a:avLst/>
            <a:gdLst>
              <a:gd name="T0" fmla="*/ 1154231652 w 458"/>
              <a:gd name="T1" fmla="*/ 0 h 314"/>
              <a:gd name="T2" fmla="*/ 483870069 w 458"/>
              <a:gd name="T3" fmla="*/ 0 h 314"/>
              <a:gd name="T4" fmla="*/ 0 w 458"/>
              <a:gd name="T5" fmla="*/ 791328953 h 314"/>
              <a:gd name="T6" fmla="*/ 0 60000 65536"/>
              <a:gd name="T7" fmla="*/ 0 60000 65536"/>
              <a:gd name="T8" fmla="*/ 0 60000 65536"/>
              <a:gd name="T9" fmla="*/ 0 w 458"/>
              <a:gd name="T10" fmla="*/ 0 h 314"/>
              <a:gd name="T11" fmla="*/ 458 w 458"/>
              <a:gd name="T12" fmla="*/ 314 h 3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8" h="314">
                <a:moveTo>
                  <a:pt x="458" y="0"/>
                </a:moveTo>
                <a:lnTo>
                  <a:pt x="192" y="0"/>
                </a:lnTo>
                <a:lnTo>
                  <a:pt x="0" y="314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03450" name="Freeform 21"/>
          <p:cNvSpPr>
            <a:spLocks/>
          </p:cNvSpPr>
          <p:nvPr/>
        </p:nvSpPr>
        <p:spPr bwMode="auto">
          <a:xfrm>
            <a:off x="5835650" y="2344738"/>
            <a:ext cx="465138" cy="422275"/>
          </a:xfrm>
          <a:custGeom>
            <a:avLst/>
            <a:gdLst>
              <a:gd name="T0" fmla="*/ 738404085 w 293"/>
              <a:gd name="T1" fmla="*/ 670361453 h 266"/>
              <a:gd name="T2" fmla="*/ 456147006 w 293"/>
              <a:gd name="T3" fmla="*/ 670361453 h 266"/>
              <a:gd name="T4" fmla="*/ 0 w 293"/>
              <a:gd name="T5" fmla="*/ 0 h 266"/>
              <a:gd name="T6" fmla="*/ 0 60000 65536"/>
              <a:gd name="T7" fmla="*/ 0 60000 65536"/>
              <a:gd name="T8" fmla="*/ 0 60000 65536"/>
              <a:gd name="T9" fmla="*/ 0 w 293"/>
              <a:gd name="T10" fmla="*/ 0 h 266"/>
              <a:gd name="T11" fmla="*/ 293 w 293"/>
              <a:gd name="T12" fmla="*/ 266 h 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3" h="266">
                <a:moveTo>
                  <a:pt x="293" y="266"/>
                </a:moveTo>
                <a:lnTo>
                  <a:pt x="181" y="266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03451" name="Freeform 22"/>
          <p:cNvSpPr>
            <a:spLocks/>
          </p:cNvSpPr>
          <p:nvPr/>
        </p:nvSpPr>
        <p:spPr bwMode="auto">
          <a:xfrm>
            <a:off x="5226050" y="1277938"/>
            <a:ext cx="1074738" cy="885825"/>
          </a:xfrm>
          <a:custGeom>
            <a:avLst/>
            <a:gdLst>
              <a:gd name="T0" fmla="*/ 1706144372 w 677"/>
              <a:gd name="T1" fmla="*/ 0 h 558"/>
              <a:gd name="T2" fmla="*/ 723283651 w 677"/>
              <a:gd name="T3" fmla="*/ 0 h 558"/>
              <a:gd name="T4" fmla="*/ 0 w 677"/>
              <a:gd name="T5" fmla="*/ 1406246969 h 558"/>
              <a:gd name="T6" fmla="*/ 0 60000 65536"/>
              <a:gd name="T7" fmla="*/ 0 60000 65536"/>
              <a:gd name="T8" fmla="*/ 0 60000 65536"/>
              <a:gd name="T9" fmla="*/ 0 w 677"/>
              <a:gd name="T10" fmla="*/ 0 h 558"/>
              <a:gd name="T11" fmla="*/ 677 w 677"/>
              <a:gd name="T12" fmla="*/ 558 h 5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7" h="558">
                <a:moveTo>
                  <a:pt x="677" y="0"/>
                </a:moveTo>
                <a:lnTo>
                  <a:pt x="287" y="0"/>
                </a:lnTo>
                <a:lnTo>
                  <a:pt x="0" y="558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03452" name="Line 23"/>
          <p:cNvSpPr>
            <a:spLocks noChangeShapeType="1"/>
          </p:cNvSpPr>
          <p:nvPr/>
        </p:nvSpPr>
        <p:spPr bwMode="auto">
          <a:xfrm flipH="1">
            <a:off x="5310188" y="1277938"/>
            <a:ext cx="371475" cy="1017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53" name="Freeform 24"/>
          <p:cNvSpPr>
            <a:spLocks/>
          </p:cNvSpPr>
          <p:nvPr/>
        </p:nvSpPr>
        <p:spPr bwMode="auto">
          <a:xfrm>
            <a:off x="3670300" y="1571625"/>
            <a:ext cx="917575" cy="1588"/>
          </a:xfrm>
          <a:custGeom>
            <a:avLst/>
            <a:gdLst>
              <a:gd name="T0" fmla="*/ 0 w 578"/>
              <a:gd name="T1" fmla="*/ 0 h 1588"/>
              <a:gd name="T2" fmla="*/ 1456650094 w 578"/>
              <a:gd name="T3" fmla="*/ 0 h 1588"/>
              <a:gd name="T4" fmla="*/ 463708753 w 578"/>
              <a:gd name="T5" fmla="*/ 0 h 1588"/>
              <a:gd name="T6" fmla="*/ 0 60000 65536"/>
              <a:gd name="T7" fmla="*/ 0 60000 65536"/>
              <a:gd name="T8" fmla="*/ 0 60000 65536"/>
              <a:gd name="T9" fmla="*/ 0 w 578"/>
              <a:gd name="T10" fmla="*/ 0 h 1588"/>
              <a:gd name="T11" fmla="*/ 578 w 578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8" h="1588">
                <a:moveTo>
                  <a:pt x="0" y="0"/>
                </a:moveTo>
                <a:lnTo>
                  <a:pt x="578" y="0"/>
                </a:lnTo>
                <a:lnTo>
                  <a:pt x="184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03454" name="Line 25"/>
          <p:cNvSpPr>
            <a:spLocks noChangeShapeType="1"/>
          </p:cNvSpPr>
          <p:nvPr/>
        </p:nvSpPr>
        <p:spPr bwMode="auto">
          <a:xfrm flipH="1" flipV="1">
            <a:off x="3962400" y="1571625"/>
            <a:ext cx="317500" cy="2508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55" name="Freeform 26"/>
          <p:cNvSpPr>
            <a:spLocks/>
          </p:cNvSpPr>
          <p:nvPr/>
        </p:nvSpPr>
        <p:spPr bwMode="auto">
          <a:xfrm>
            <a:off x="5661025" y="3060700"/>
            <a:ext cx="639763" cy="220663"/>
          </a:xfrm>
          <a:custGeom>
            <a:avLst/>
            <a:gdLst>
              <a:gd name="T0" fmla="*/ 1015621470 w 403"/>
              <a:gd name="T1" fmla="*/ 350303252 h 139"/>
              <a:gd name="T2" fmla="*/ 521671183 w 403"/>
              <a:gd name="T3" fmla="*/ 350303252 h 139"/>
              <a:gd name="T4" fmla="*/ 0 w 403"/>
              <a:gd name="T5" fmla="*/ 0 h 139"/>
              <a:gd name="T6" fmla="*/ 0 60000 65536"/>
              <a:gd name="T7" fmla="*/ 0 60000 65536"/>
              <a:gd name="T8" fmla="*/ 0 60000 65536"/>
              <a:gd name="T9" fmla="*/ 0 w 403"/>
              <a:gd name="T10" fmla="*/ 0 h 139"/>
              <a:gd name="T11" fmla="*/ 403 w 403"/>
              <a:gd name="T12" fmla="*/ 139 h 1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3" h="139">
                <a:moveTo>
                  <a:pt x="403" y="139"/>
                </a:moveTo>
                <a:lnTo>
                  <a:pt x="207" y="139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03456" name="Freeform 27"/>
          <p:cNvSpPr>
            <a:spLocks/>
          </p:cNvSpPr>
          <p:nvPr/>
        </p:nvSpPr>
        <p:spPr bwMode="auto">
          <a:xfrm>
            <a:off x="4860925" y="3005138"/>
            <a:ext cx="1439863" cy="544512"/>
          </a:xfrm>
          <a:custGeom>
            <a:avLst/>
            <a:gdLst>
              <a:gd name="T0" fmla="*/ 2147483647 w 907"/>
              <a:gd name="T1" fmla="*/ 864412095 h 343"/>
              <a:gd name="T2" fmla="*/ 1096266896 w 907"/>
              <a:gd name="T3" fmla="*/ 864412095 h 343"/>
              <a:gd name="T4" fmla="*/ 0 w 907"/>
              <a:gd name="T5" fmla="*/ 0 h 343"/>
              <a:gd name="T6" fmla="*/ 0 60000 65536"/>
              <a:gd name="T7" fmla="*/ 0 60000 65536"/>
              <a:gd name="T8" fmla="*/ 0 60000 65536"/>
              <a:gd name="T9" fmla="*/ 0 w 907"/>
              <a:gd name="T10" fmla="*/ 0 h 343"/>
              <a:gd name="T11" fmla="*/ 907 w 907"/>
              <a:gd name="T12" fmla="*/ 343 h 3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07" h="343">
                <a:moveTo>
                  <a:pt x="907" y="343"/>
                </a:moveTo>
                <a:lnTo>
                  <a:pt x="435" y="343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03457" name="Text Box 28"/>
          <p:cNvSpPr txBox="1">
            <a:spLocks noChangeArrowheads="1"/>
          </p:cNvSpPr>
          <p:nvPr/>
        </p:nvSpPr>
        <p:spPr bwMode="auto">
          <a:xfrm>
            <a:off x="2517775" y="1438275"/>
            <a:ext cx="1236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500" b="1"/>
              <a:t>Semicircular</a:t>
            </a:r>
          </a:p>
          <a:p>
            <a:r>
              <a:rPr lang="en-US" sz="1500" b="1"/>
              <a:t>ducts</a:t>
            </a:r>
          </a:p>
        </p:txBody>
      </p:sp>
      <p:sp>
        <p:nvSpPr>
          <p:cNvPr id="103458" name="Text Box 29"/>
          <p:cNvSpPr txBox="1">
            <a:spLocks noChangeArrowheads="1"/>
          </p:cNvSpPr>
          <p:nvPr/>
        </p:nvSpPr>
        <p:spPr bwMode="auto">
          <a:xfrm>
            <a:off x="6396038" y="1154113"/>
            <a:ext cx="17303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500" b="1"/>
              <a:t>Vestibular ganglia</a:t>
            </a:r>
          </a:p>
        </p:txBody>
      </p:sp>
      <p:sp>
        <p:nvSpPr>
          <p:cNvPr id="103459" name="Text Box 30"/>
          <p:cNvSpPr txBox="1">
            <a:spLocks noChangeArrowheads="1"/>
          </p:cNvSpPr>
          <p:nvPr/>
        </p:nvSpPr>
        <p:spPr bwMode="auto">
          <a:xfrm>
            <a:off x="6396038" y="1412875"/>
            <a:ext cx="157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500" b="1"/>
              <a:t>Vestibular nerve</a:t>
            </a:r>
          </a:p>
        </p:txBody>
      </p:sp>
      <p:sp>
        <p:nvSpPr>
          <p:cNvPr id="103460" name="Text Box 31"/>
          <p:cNvSpPr txBox="1">
            <a:spLocks noChangeArrowheads="1"/>
          </p:cNvSpPr>
          <p:nvPr/>
        </p:nvSpPr>
        <p:spPr bwMode="auto">
          <a:xfrm>
            <a:off x="7188200" y="1997075"/>
            <a:ext cx="1731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500" b="1"/>
              <a:t>Vestibulocochlear</a:t>
            </a:r>
          </a:p>
          <a:p>
            <a:r>
              <a:rPr lang="en-US" sz="1500" b="1"/>
              <a:t>nerve (VIII)</a:t>
            </a:r>
          </a:p>
        </p:txBody>
      </p:sp>
      <p:sp>
        <p:nvSpPr>
          <p:cNvPr id="103461" name="Text Box 32"/>
          <p:cNvSpPr txBox="1">
            <a:spLocks noChangeArrowheads="1"/>
          </p:cNvSpPr>
          <p:nvPr/>
        </p:nvSpPr>
        <p:spPr bwMode="auto">
          <a:xfrm>
            <a:off x="6365875" y="2644775"/>
            <a:ext cx="1585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500" b="1"/>
              <a:t>Internal</a:t>
            </a:r>
          </a:p>
          <a:p>
            <a:r>
              <a:rPr lang="en-US" sz="1500" b="1"/>
              <a:t>acoustic meatus</a:t>
            </a:r>
          </a:p>
        </p:txBody>
      </p:sp>
      <p:sp>
        <p:nvSpPr>
          <p:cNvPr id="103462" name="Text Box 33"/>
          <p:cNvSpPr txBox="1">
            <a:spLocks noChangeArrowheads="1"/>
          </p:cNvSpPr>
          <p:nvPr/>
        </p:nvSpPr>
        <p:spPr bwMode="auto">
          <a:xfrm>
            <a:off x="6365875" y="3427413"/>
            <a:ext cx="9382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500" b="1"/>
              <a:t>Vestibule</a:t>
            </a:r>
          </a:p>
        </p:txBody>
      </p:sp>
      <p:sp>
        <p:nvSpPr>
          <p:cNvPr id="103463" name="Text Box 9"/>
          <p:cNvSpPr txBox="1">
            <a:spLocks noChangeArrowheads="1"/>
          </p:cNvSpPr>
          <p:nvPr/>
        </p:nvSpPr>
        <p:spPr bwMode="auto">
          <a:xfrm>
            <a:off x="6049963" y="4683125"/>
            <a:ext cx="2328862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14.35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14-</a:t>
            </a:r>
            <a:fld id="{03F7619B-ECD9-44FC-8166-13FAE4C9E0B0}" type="slidenum">
              <a:rPr lang="en-US" smtClean="0"/>
              <a:pPr/>
              <a:t>81</a:t>
            </a:fld>
            <a:endParaRPr lang="en-US" smtClean="0"/>
          </a:p>
        </p:txBody>
      </p:sp>
      <p:sp>
        <p:nvSpPr>
          <p:cNvPr id="10445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IX  Glossopharyngeal Nerve</a:t>
            </a:r>
          </a:p>
        </p:txBody>
      </p:sp>
      <p:sp>
        <p:nvSpPr>
          <p:cNvPr id="1044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6375" y="1609725"/>
            <a:ext cx="3406775" cy="4749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0" smtClean="0"/>
              <a:t>swallowing, salivation, gagging, control of BP and respiration</a:t>
            </a:r>
          </a:p>
          <a:p>
            <a:pPr eaLnBrk="1" hangingPunct="1">
              <a:lnSpc>
                <a:spcPct val="90000"/>
              </a:lnSpc>
            </a:pPr>
            <a:endParaRPr lang="en-US" sz="1200" b="0" smtClean="0"/>
          </a:p>
          <a:p>
            <a:pPr eaLnBrk="1" hangingPunct="1">
              <a:lnSpc>
                <a:spcPct val="90000"/>
              </a:lnSpc>
            </a:pPr>
            <a:r>
              <a:rPr lang="en-US" sz="2400" b="0" smtClean="0"/>
              <a:t>sensations from posterior 1/3 of tongue</a:t>
            </a:r>
          </a:p>
          <a:p>
            <a:pPr eaLnBrk="1" hangingPunct="1">
              <a:lnSpc>
                <a:spcPct val="90000"/>
              </a:lnSpc>
            </a:pPr>
            <a:endParaRPr lang="en-US" sz="1000" b="0" smtClean="0"/>
          </a:p>
          <a:p>
            <a:pPr eaLnBrk="1" hangingPunct="1">
              <a:lnSpc>
                <a:spcPct val="90000"/>
              </a:lnSpc>
            </a:pPr>
            <a:r>
              <a:rPr lang="en-US" sz="2400" b="0" smtClean="0"/>
              <a:t>damage results in loss of bitter and sour taste and impaired swallowing</a:t>
            </a:r>
          </a:p>
        </p:txBody>
      </p:sp>
      <p:sp>
        <p:nvSpPr>
          <p:cNvPr id="104454" name="Text Box 10"/>
          <p:cNvSpPr txBox="1">
            <a:spLocks noChangeArrowheads="1"/>
          </p:cNvSpPr>
          <p:nvPr/>
        </p:nvSpPr>
        <p:spPr bwMode="auto">
          <a:xfrm>
            <a:off x="4984750" y="5145088"/>
            <a:ext cx="2697163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14.36</a:t>
            </a:r>
          </a:p>
        </p:txBody>
      </p:sp>
      <p:sp>
        <p:nvSpPr>
          <p:cNvPr id="4" name="TextBox 24"/>
          <p:cNvSpPr txBox="1">
            <a:spLocks noChangeArrowheads="1"/>
          </p:cNvSpPr>
          <p:nvPr/>
        </p:nvSpPr>
        <p:spPr bwMode="auto">
          <a:xfrm>
            <a:off x="3849688" y="1428750"/>
            <a:ext cx="49672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>
                <a:latin typeface="+mj-lt"/>
                <a:cs typeface="Arial" pitchFamily="34" charset="2"/>
              </a:rPr>
              <a:t>Copyright © The McGraw-Hill Companies, Inc. Permission required for reproduction or display.</a:t>
            </a:r>
          </a:p>
        </p:txBody>
      </p:sp>
      <p:pic>
        <p:nvPicPr>
          <p:cNvPr id="104458" name="Picture 4" descr="sal25693_14_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5525" y="1638300"/>
            <a:ext cx="5535613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9" name="Rectangle 5"/>
          <p:cNvSpPr>
            <a:spLocks noChangeArrowheads="1"/>
          </p:cNvSpPr>
          <p:nvPr/>
        </p:nvSpPr>
        <p:spPr bwMode="auto">
          <a:xfrm>
            <a:off x="6637338" y="2674938"/>
            <a:ext cx="17145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Glossopharyngeal nerve (IX)</a:t>
            </a:r>
            <a:endParaRPr lang="en-US" sz="1000" b="1"/>
          </a:p>
        </p:txBody>
      </p:sp>
      <p:sp>
        <p:nvSpPr>
          <p:cNvPr id="104460" name="Rectangle 6"/>
          <p:cNvSpPr>
            <a:spLocks noChangeArrowheads="1"/>
          </p:cNvSpPr>
          <p:nvPr/>
        </p:nvSpPr>
        <p:spPr bwMode="auto">
          <a:xfrm>
            <a:off x="6637338" y="3524250"/>
            <a:ext cx="13128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Parotid salivary gland</a:t>
            </a:r>
            <a:endParaRPr lang="en-US" sz="1000" b="1"/>
          </a:p>
        </p:txBody>
      </p:sp>
      <p:sp>
        <p:nvSpPr>
          <p:cNvPr id="104461" name="Rectangle 7"/>
          <p:cNvSpPr>
            <a:spLocks noChangeArrowheads="1"/>
          </p:cNvSpPr>
          <p:nvPr/>
        </p:nvSpPr>
        <p:spPr bwMode="auto">
          <a:xfrm>
            <a:off x="6637338" y="2841625"/>
            <a:ext cx="9921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Jugular foramen</a:t>
            </a:r>
            <a:endParaRPr lang="en-US" sz="1000" b="1"/>
          </a:p>
        </p:txBody>
      </p:sp>
      <p:sp>
        <p:nvSpPr>
          <p:cNvPr id="104462" name="Rectangle 8"/>
          <p:cNvSpPr>
            <a:spLocks noChangeArrowheads="1"/>
          </p:cNvSpPr>
          <p:nvPr/>
        </p:nvSpPr>
        <p:spPr bwMode="auto">
          <a:xfrm>
            <a:off x="6637338" y="3011488"/>
            <a:ext cx="10842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Superior ganglion</a:t>
            </a:r>
            <a:endParaRPr lang="en-US" sz="1000" b="1"/>
          </a:p>
        </p:txBody>
      </p:sp>
      <p:sp>
        <p:nvSpPr>
          <p:cNvPr id="104463" name="Rectangle 9"/>
          <p:cNvSpPr>
            <a:spLocks noChangeArrowheads="1"/>
          </p:cNvSpPr>
          <p:nvPr/>
        </p:nvSpPr>
        <p:spPr bwMode="auto">
          <a:xfrm>
            <a:off x="6637338" y="3181350"/>
            <a:ext cx="10001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Inferior ganglion</a:t>
            </a:r>
            <a:endParaRPr lang="en-US" sz="1000" b="1"/>
          </a:p>
        </p:txBody>
      </p:sp>
      <p:sp>
        <p:nvSpPr>
          <p:cNvPr id="104464" name="Rectangle 10"/>
          <p:cNvSpPr>
            <a:spLocks noChangeArrowheads="1"/>
          </p:cNvSpPr>
          <p:nvPr/>
        </p:nvSpPr>
        <p:spPr bwMode="auto">
          <a:xfrm>
            <a:off x="6637338" y="3351213"/>
            <a:ext cx="809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Otic ganglion</a:t>
            </a:r>
            <a:endParaRPr lang="en-US" sz="1000" b="1"/>
          </a:p>
        </p:txBody>
      </p:sp>
      <p:sp>
        <p:nvSpPr>
          <p:cNvPr id="104465" name="Rectangle 11"/>
          <p:cNvSpPr>
            <a:spLocks noChangeArrowheads="1"/>
          </p:cNvSpPr>
          <p:nvPr/>
        </p:nvSpPr>
        <p:spPr bwMode="auto">
          <a:xfrm>
            <a:off x="6637338" y="4156075"/>
            <a:ext cx="809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Carotid sinus</a:t>
            </a:r>
            <a:endParaRPr lang="en-US" sz="1000" b="1"/>
          </a:p>
        </p:txBody>
      </p:sp>
      <p:sp>
        <p:nvSpPr>
          <p:cNvPr id="104466" name="Rectangle 12"/>
          <p:cNvSpPr>
            <a:spLocks noChangeArrowheads="1"/>
          </p:cNvSpPr>
          <p:nvPr/>
        </p:nvSpPr>
        <p:spPr bwMode="auto">
          <a:xfrm>
            <a:off x="6637338" y="4386263"/>
            <a:ext cx="12207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Pharyngeal muscles</a:t>
            </a:r>
            <a:endParaRPr lang="en-US" sz="1000" b="1"/>
          </a:p>
        </p:txBody>
      </p:sp>
      <p:sp>
        <p:nvSpPr>
          <p:cNvPr id="104467" name="Line 13"/>
          <p:cNvSpPr>
            <a:spLocks noChangeShapeType="1"/>
          </p:cNvSpPr>
          <p:nvPr/>
        </p:nvSpPr>
        <p:spPr bwMode="auto">
          <a:xfrm flipH="1">
            <a:off x="5451475" y="3597275"/>
            <a:ext cx="1147763" cy="476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68" name="Freeform 14"/>
          <p:cNvSpPr>
            <a:spLocks/>
          </p:cNvSpPr>
          <p:nvPr/>
        </p:nvSpPr>
        <p:spPr bwMode="auto">
          <a:xfrm>
            <a:off x="5945188" y="2752725"/>
            <a:ext cx="654050" cy="209550"/>
          </a:xfrm>
          <a:custGeom>
            <a:avLst/>
            <a:gdLst>
              <a:gd name="T0" fmla="*/ 0 w 601"/>
              <a:gd name="T1" fmla="*/ 483870045 h 192"/>
              <a:gd name="T2" fmla="*/ 617437112 w 601"/>
              <a:gd name="T3" fmla="*/ 17640301 h 192"/>
              <a:gd name="T4" fmla="*/ 1514612100 w 601"/>
              <a:gd name="T5" fmla="*/ 0 h 192"/>
              <a:gd name="T6" fmla="*/ 0 60000 65536"/>
              <a:gd name="T7" fmla="*/ 0 60000 65536"/>
              <a:gd name="T8" fmla="*/ 0 60000 65536"/>
              <a:gd name="T9" fmla="*/ 0 w 601"/>
              <a:gd name="T10" fmla="*/ 0 h 192"/>
              <a:gd name="T11" fmla="*/ 601 w 601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1" h="192">
                <a:moveTo>
                  <a:pt x="0" y="192"/>
                </a:moveTo>
                <a:lnTo>
                  <a:pt x="245" y="7"/>
                </a:lnTo>
                <a:lnTo>
                  <a:pt x="601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200">
              <a:latin typeface="Times New Roman" pitchFamily="18" charset="0"/>
            </a:endParaRPr>
          </a:p>
        </p:txBody>
      </p:sp>
      <p:sp>
        <p:nvSpPr>
          <p:cNvPr id="104469" name="Line 15"/>
          <p:cNvSpPr>
            <a:spLocks noChangeShapeType="1"/>
          </p:cNvSpPr>
          <p:nvPr/>
        </p:nvSpPr>
        <p:spPr bwMode="auto">
          <a:xfrm>
            <a:off x="5845175" y="3081338"/>
            <a:ext cx="754063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70" name="Freeform 16"/>
          <p:cNvSpPr>
            <a:spLocks/>
          </p:cNvSpPr>
          <p:nvPr/>
        </p:nvSpPr>
        <p:spPr bwMode="auto">
          <a:xfrm>
            <a:off x="5883275" y="2906713"/>
            <a:ext cx="715963" cy="117475"/>
          </a:xfrm>
          <a:custGeom>
            <a:avLst/>
            <a:gdLst>
              <a:gd name="T0" fmla="*/ 1655740850 w 657"/>
              <a:gd name="T1" fmla="*/ 0 h 108"/>
              <a:gd name="T2" fmla="*/ 758565790 w 657"/>
              <a:gd name="T3" fmla="*/ 17640301 h 108"/>
              <a:gd name="T4" fmla="*/ 0 w 657"/>
              <a:gd name="T5" fmla="*/ 272176897 h 108"/>
              <a:gd name="T6" fmla="*/ 0 60000 65536"/>
              <a:gd name="T7" fmla="*/ 0 60000 65536"/>
              <a:gd name="T8" fmla="*/ 0 60000 65536"/>
              <a:gd name="T9" fmla="*/ 0 w 657"/>
              <a:gd name="T10" fmla="*/ 0 h 108"/>
              <a:gd name="T11" fmla="*/ 657 w 657"/>
              <a:gd name="T12" fmla="*/ 108 h 1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57" h="108">
                <a:moveTo>
                  <a:pt x="657" y="0"/>
                </a:moveTo>
                <a:lnTo>
                  <a:pt x="301" y="7"/>
                </a:lnTo>
                <a:lnTo>
                  <a:pt x="0" y="108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200">
              <a:latin typeface="Times New Roman" pitchFamily="18" charset="0"/>
            </a:endParaRPr>
          </a:p>
        </p:txBody>
      </p:sp>
      <p:sp>
        <p:nvSpPr>
          <p:cNvPr id="104471" name="Freeform 17"/>
          <p:cNvSpPr>
            <a:spLocks/>
          </p:cNvSpPr>
          <p:nvPr/>
        </p:nvSpPr>
        <p:spPr bwMode="auto">
          <a:xfrm>
            <a:off x="5788025" y="3106738"/>
            <a:ext cx="811213" cy="157162"/>
          </a:xfrm>
          <a:custGeom>
            <a:avLst/>
            <a:gdLst>
              <a:gd name="T0" fmla="*/ 1877514997 w 745"/>
              <a:gd name="T1" fmla="*/ 345262153 h 144"/>
              <a:gd name="T2" fmla="*/ 980339649 w 745"/>
              <a:gd name="T3" fmla="*/ 362902445 h 144"/>
              <a:gd name="T4" fmla="*/ 0 w 745"/>
              <a:gd name="T5" fmla="*/ 0 h 144"/>
              <a:gd name="T6" fmla="*/ 0 60000 65536"/>
              <a:gd name="T7" fmla="*/ 0 60000 65536"/>
              <a:gd name="T8" fmla="*/ 0 60000 65536"/>
              <a:gd name="T9" fmla="*/ 0 w 745"/>
              <a:gd name="T10" fmla="*/ 0 h 144"/>
              <a:gd name="T11" fmla="*/ 745 w 745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45" h="144">
                <a:moveTo>
                  <a:pt x="745" y="137"/>
                </a:moveTo>
                <a:lnTo>
                  <a:pt x="389" y="144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200">
              <a:latin typeface="Times New Roman" pitchFamily="18" charset="0"/>
            </a:endParaRPr>
          </a:p>
        </p:txBody>
      </p:sp>
      <p:sp>
        <p:nvSpPr>
          <p:cNvPr id="104472" name="Freeform 18"/>
          <p:cNvSpPr>
            <a:spLocks/>
          </p:cNvSpPr>
          <p:nvPr/>
        </p:nvSpPr>
        <p:spPr bwMode="auto">
          <a:xfrm>
            <a:off x="5451475" y="2974975"/>
            <a:ext cx="1147763" cy="455613"/>
          </a:xfrm>
          <a:custGeom>
            <a:avLst/>
            <a:gdLst>
              <a:gd name="T0" fmla="*/ 2147483647 w 1054"/>
              <a:gd name="T1" fmla="*/ 1038305252 h 417"/>
              <a:gd name="T2" fmla="*/ 1759069041 w 1054"/>
              <a:gd name="T3" fmla="*/ 1050906833 h 417"/>
              <a:gd name="T4" fmla="*/ 0 w 1054"/>
              <a:gd name="T5" fmla="*/ 0 h 417"/>
              <a:gd name="T6" fmla="*/ 0 60000 65536"/>
              <a:gd name="T7" fmla="*/ 0 60000 65536"/>
              <a:gd name="T8" fmla="*/ 0 60000 65536"/>
              <a:gd name="T9" fmla="*/ 0 w 1054"/>
              <a:gd name="T10" fmla="*/ 0 h 417"/>
              <a:gd name="T11" fmla="*/ 1054 w 1054"/>
              <a:gd name="T12" fmla="*/ 417 h 4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4" h="417">
                <a:moveTo>
                  <a:pt x="1054" y="412"/>
                </a:moveTo>
                <a:lnTo>
                  <a:pt x="698" y="417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200">
              <a:latin typeface="Times New Roman" pitchFamily="18" charset="0"/>
            </a:endParaRPr>
          </a:p>
        </p:txBody>
      </p:sp>
      <p:sp>
        <p:nvSpPr>
          <p:cNvPr id="104473" name="Line 19"/>
          <p:cNvSpPr>
            <a:spLocks noChangeShapeType="1"/>
          </p:cNvSpPr>
          <p:nvPr/>
        </p:nvSpPr>
        <p:spPr bwMode="auto">
          <a:xfrm flipV="1">
            <a:off x="5549900" y="4457700"/>
            <a:ext cx="1049338" cy="476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74" name="Line 20"/>
          <p:cNvSpPr>
            <a:spLocks noChangeShapeType="1"/>
          </p:cNvSpPr>
          <p:nvPr/>
        </p:nvSpPr>
        <p:spPr bwMode="auto">
          <a:xfrm>
            <a:off x="6021388" y="4232275"/>
            <a:ext cx="577850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75" name="Line 21"/>
          <p:cNvSpPr>
            <a:spLocks noChangeShapeType="1"/>
          </p:cNvSpPr>
          <p:nvPr/>
        </p:nvSpPr>
        <p:spPr bwMode="auto">
          <a:xfrm flipH="1">
            <a:off x="5643563" y="4457700"/>
            <a:ext cx="568325" cy="19526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29600" y="6477000"/>
            <a:ext cx="8382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14-</a:t>
            </a:r>
            <a:fld id="{D8AB7D46-0C63-423B-921B-484136A0EF27}" type="slidenum">
              <a:rPr lang="en-US" smtClean="0"/>
              <a:pPr/>
              <a:t>82</a:t>
            </a:fld>
            <a:endParaRPr lang="en-US" smtClean="0"/>
          </a:p>
        </p:txBody>
      </p:sp>
      <p:sp>
        <p:nvSpPr>
          <p:cNvPr id="10547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5250"/>
            <a:ext cx="9144000" cy="762000"/>
          </a:xfrm>
        </p:spPr>
        <p:txBody>
          <a:bodyPr>
            <a:spAutoFit/>
          </a:bodyPr>
          <a:lstStyle/>
          <a:p>
            <a:pPr eaLnBrk="1" hangingPunct="1"/>
            <a:r>
              <a:rPr lang="en-US" smtClean="0"/>
              <a:t>X  Vagus Nerve</a:t>
            </a:r>
          </a:p>
        </p:txBody>
      </p:sp>
      <p:sp>
        <p:nvSpPr>
          <p:cNvPr id="1054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4950" y="1143000"/>
            <a:ext cx="4337050" cy="5715000"/>
          </a:xfrm>
        </p:spPr>
        <p:txBody>
          <a:bodyPr/>
          <a:lstStyle/>
          <a:p>
            <a:pPr eaLnBrk="1" hangingPunct="1"/>
            <a:r>
              <a:rPr lang="en-US" sz="2400" b="0" smtClean="0"/>
              <a:t>most extensive distribution of any cranial nerve</a:t>
            </a:r>
          </a:p>
          <a:p>
            <a:pPr eaLnBrk="1" hangingPunct="1"/>
            <a:endParaRPr lang="en-US" sz="1000" b="0" smtClean="0"/>
          </a:p>
          <a:p>
            <a:pPr eaLnBrk="1" hangingPunct="1"/>
            <a:r>
              <a:rPr lang="en-US" sz="2400" b="0" smtClean="0"/>
              <a:t>major role in the control of cardiac, pulmonary, digestive, and urinary function</a:t>
            </a:r>
          </a:p>
          <a:p>
            <a:pPr eaLnBrk="1" hangingPunct="1"/>
            <a:endParaRPr lang="en-US" sz="1000" b="0" smtClean="0"/>
          </a:p>
          <a:p>
            <a:pPr eaLnBrk="1" hangingPunct="1"/>
            <a:r>
              <a:rPr lang="en-US" sz="2400" b="0" smtClean="0"/>
              <a:t>swallowing, speech, regulation of viscera</a:t>
            </a:r>
          </a:p>
          <a:p>
            <a:pPr eaLnBrk="1" hangingPunct="1"/>
            <a:endParaRPr lang="en-US" sz="1000" b="0" smtClean="0"/>
          </a:p>
          <a:p>
            <a:pPr eaLnBrk="1" hangingPunct="1"/>
            <a:r>
              <a:rPr lang="en-US" sz="2400" b="0" smtClean="0"/>
              <a:t>damage causes hoarseness or loss of voice, impaired swallowing and fatal if both are cut</a:t>
            </a:r>
          </a:p>
        </p:txBody>
      </p:sp>
      <p:sp>
        <p:nvSpPr>
          <p:cNvPr id="105478" name="Text Box 9"/>
          <p:cNvSpPr txBox="1">
            <a:spLocks noChangeArrowheads="1"/>
          </p:cNvSpPr>
          <p:nvPr/>
        </p:nvSpPr>
        <p:spPr bwMode="auto">
          <a:xfrm>
            <a:off x="3533775" y="6316663"/>
            <a:ext cx="2328863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14.37</a:t>
            </a:r>
          </a:p>
        </p:txBody>
      </p:sp>
      <p:sp>
        <p:nvSpPr>
          <p:cNvPr id="4" name="TextBox 24"/>
          <p:cNvSpPr txBox="1">
            <a:spLocks noChangeArrowheads="1"/>
          </p:cNvSpPr>
          <p:nvPr/>
        </p:nvSpPr>
        <p:spPr bwMode="auto">
          <a:xfrm>
            <a:off x="4432300" y="808038"/>
            <a:ext cx="43497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">
                <a:cs typeface="Arial" charset="0"/>
              </a:rPr>
              <a:t>Copyright © The McGraw-Hill Companies, Inc. Permission required for reproduction or display.</a:t>
            </a:r>
          </a:p>
        </p:txBody>
      </p:sp>
      <p:pic>
        <p:nvPicPr>
          <p:cNvPr id="105482" name="Picture 4" descr="sal25693_14_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1025525"/>
            <a:ext cx="2820987" cy="577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83" name="Rectangle 5"/>
          <p:cNvSpPr>
            <a:spLocks noChangeArrowheads="1"/>
          </p:cNvSpPr>
          <p:nvPr/>
        </p:nvSpPr>
        <p:spPr bwMode="auto">
          <a:xfrm>
            <a:off x="6646863" y="4687888"/>
            <a:ext cx="227012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Heart</a:t>
            </a:r>
            <a:endParaRPr lang="en-US" sz="700" b="1"/>
          </a:p>
        </p:txBody>
      </p:sp>
      <p:sp>
        <p:nvSpPr>
          <p:cNvPr id="105484" name="Rectangle 6"/>
          <p:cNvSpPr>
            <a:spLocks noChangeArrowheads="1"/>
          </p:cNvSpPr>
          <p:nvPr/>
        </p:nvSpPr>
        <p:spPr bwMode="auto">
          <a:xfrm>
            <a:off x="5707063" y="4281488"/>
            <a:ext cx="21590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Lung</a:t>
            </a:r>
            <a:endParaRPr lang="en-US" sz="700" b="1"/>
          </a:p>
        </p:txBody>
      </p:sp>
      <p:sp>
        <p:nvSpPr>
          <p:cNvPr id="105485" name="Rectangle 7"/>
          <p:cNvSpPr>
            <a:spLocks noChangeArrowheads="1"/>
          </p:cNvSpPr>
          <p:nvPr/>
        </p:nvSpPr>
        <p:spPr bwMode="auto">
          <a:xfrm>
            <a:off x="5465763" y="5003800"/>
            <a:ext cx="21272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Liver</a:t>
            </a:r>
            <a:endParaRPr lang="en-US" sz="700" b="1"/>
          </a:p>
        </p:txBody>
      </p:sp>
      <p:sp>
        <p:nvSpPr>
          <p:cNvPr id="105486" name="Rectangle 8"/>
          <p:cNvSpPr>
            <a:spLocks noChangeArrowheads="1"/>
          </p:cNvSpPr>
          <p:nvPr/>
        </p:nvSpPr>
        <p:spPr bwMode="auto">
          <a:xfrm>
            <a:off x="7964488" y="4802188"/>
            <a:ext cx="290512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Spleen</a:t>
            </a:r>
            <a:endParaRPr lang="en-US" sz="700" b="1"/>
          </a:p>
        </p:txBody>
      </p:sp>
      <p:sp>
        <p:nvSpPr>
          <p:cNvPr id="105487" name="Rectangle 9"/>
          <p:cNvSpPr>
            <a:spLocks noChangeArrowheads="1"/>
          </p:cNvSpPr>
          <p:nvPr/>
        </p:nvSpPr>
        <p:spPr bwMode="auto">
          <a:xfrm>
            <a:off x="7531100" y="6523038"/>
            <a:ext cx="630238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Small intestine</a:t>
            </a:r>
            <a:endParaRPr lang="en-US" sz="700" b="1"/>
          </a:p>
        </p:txBody>
      </p:sp>
      <p:sp>
        <p:nvSpPr>
          <p:cNvPr id="105488" name="Rectangle 10"/>
          <p:cNvSpPr>
            <a:spLocks noChangeArrowheads="1"/>
          </p:cNvSpPr>
          <p:nvPr/>
        </p:nvSpPr>
        <p:spPr bwMode="auto">
          <a:xfrm>
            <a:off x="6507163" y="5781675"/>
            <a:ext cx="37465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Stomach</a:t>
            </a:r>
            <a:endParaRPr lang="en-US" sz="700" b="1"/>
          </a:p>
        </p:txBody>
      </p:sp>
      <p:sp>
        <p:nvSpPr>
          <p:cNvPr id="105489" name="Rectangle 11"/>
          <p:cNvSpPr>
            <a:spLocks noChangeArrowheads="1"/>
          </p:cNvSpPr>
          <p:nvPr/>
        </p:nvSpPr>
        <p:spPr bwMode="auto">
          <a:xfrm>
            <a:off x="7970838" y="5499100"/>
            <a:ext cx="29527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Kidney</a:t>
            </a:r>
            <a:endParaRPr lang="en-US" sz="700" b="1"/>
          </a:p>
        </p:txBody>
      </p:sp>
      <p:sp>
        <p:nvSpPr>
          <p:cNvPr id="105490" name="Rectangle 12"/>
          <p:cNvSpPr>
            <a:spLocks noChangeArrowheads="1"/>
          </p:cNvSpPr>
          <p:nvPr/>
        </p:nvSpPr>
        <p:spPr bwMode="auto">
          <a:xfrm>
            <a:off x="7207250" y="2992438"/>
            <a:ext cx="56832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Carotid sinus</a:t>
            </a:r>
            <a:endParaRPr lang="en-US" sz="700" b="1"/>
          </a:p>
        </p:txBody>
      </p:sp>
      <p:sp>
        <p:nvSpPr>
          <p:cNvPr id="105491" name="Rectangle 13"/>
          <p:cNvSpPr>
            <a:spLocks noChangeArrowheads="1"/>
          </p:cNvSpPr>
          <p:nvPr/>
        </p:nvSpPr>
        <p:spPr bwMode="auto">
          <a:xfrm>
            <a:off x="7207250" y="2770188"/>
            <a:ext cx="681038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Laryngeal nerve</a:t>
            </a:r>
            <a:endParaRPr lang="en-US" sz="700" b="1"/>
          </a:p>
        </p:txBody>
      </p:sp>
      <p:sp>
        <p:nvSpPr>
          <p:cNvPr id="105492" name="Rectangle 14"/>
          <p:cNvSpPr>
            <a:spLocks noChangeArrowheads="1"/>
          </p:cNvSpPr>
          <p:nvPr/>
        </p:nvSpPr>
        <p:spPr bwMode="auto">
          <a:xfrm>
            <a:off x="7207250" y="2546350"/>
            <a:ext cx="73977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Pharyngeal nerve</a:t>
            </a:r>
            <a:endParaRPr lang="en-US" sz="700" b="1"/>
          </a:p>
        </p:txBody>
      </p:sp>
      <p:sp>
        <p:nvSpPr>
          <p:cNvPr id="105493" name="Rectangle 15"/>
          <p:cNvSpPr>
            <a:spLocks noChangeArrowheads="1"/>
          </p:cNvSpPr>
          <p:nvPr/>
        </p:nvSpPr>
        <p:spPr bwMode="auto">
          <a:xfrm>
            <a:off x="7212013" y="2185988"/>
            <a:ext cx="696912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Jugular foramen</a:t>
            </a:r>
            <a:endParaRPr lang="en-US" sz="700" b="1"/>
          </a:p>
        </p:txBody>
      </p:sp>
      <p:sp>
        <p:nvSpPr>
          <p:cNvPr id="105494" name="Line 16"/>
          <p:cNvSpPr>
            <a:spLocks noChangeShapeType="1"/>
          </p:cNvSpPr>
          <p:nvPr/>
        </p:nvSpPr>
        <p:spPr bwMode="auto">
          <a:xfrm>
            <a:off x="6951663" y="3398838"/>
            <a:ext cx="2254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95" name="Line 17"/>
          <p:cNvSpPr>
            <a:spLocks noChangeShapeType="1"/>
          </p:cNvSpPr>
          <p:nvPr/>
        </p:nvSpPr>
        <p:spPr bwMode="auto">
          <a:xfrm>
            <a:off x="6735763" y="2251075"/>
            <a:ext cx="4413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96" name="Line 18"/>
          <p:cNvSpPr>
            <a:spLocks noChangeShapeType="1"/>
          </p:cNvSpPr>
          <p:nvPr/>
        </p:nvSpPr>
        <p:spPr bwMode="auto">
          <a:xfrm>
            <a:off x="6929438" y="2608263"/>
            <a:ext cx="2476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97" name="Line 19"/>
          <p:cNvSpPr>
            <a:spLocks noChangeShapeType="1"/>
          </p:cNvSpPr>
          <p:nvPr/>
        </p:nvSpPr>
        <p:spPr bwMode="auto">
          <a:xfrm>
            <a:off x="6735763" y="2833688"/>
            <a:ext cx="4413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98" name="Line 20"/>
          <p:cNvSpPr>
            <a:spLocks noChangeShapeType="1"/>
          </p:cNvSpPr>
          <p:nvPr/>
        </p:nvSpPr>
        <p:spPr bwMode="auto">
          <a:xfrm>
            <a:off x="7112000" y="3054350"/>
            <a:ext cx="6508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99" name="Line 21"/>
          <p:cNvSpPr>
            <a:spLocks noChangeShapeType="1"/>
          </p:cNvSpPr>
          <p:nvPr/>
        </p:nvSpPr>
        <p:spPr bwMode="auto">
          <a:xfrm flipH="1">
            <a:off x="6383338" y="3054350"/>
            <a:ext cx="72866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500" name="Line 22"/>
          <p:cNvSpPr>
            <a:spLocks noChangeShapeType="1"/>
          </p:cNvSpPr>
          <p:nvPr/>
        </p:nvSpPr>
        <p:spPr bwMode="auto">
          <a:xfrm flipH="1">
            <a:off x="6054725" y="2833688"/>
            <a:ext cx="681038" cy="1762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501" name="Line 23"/>
          <p:cNvSpPr>
            <a:spLocks noChangeShapeType="1"/>
          </p:cNvSpPr>
          <p:nvPr/>
        </p:nvSpPr>
        <p:spPr bwMode="auto">
          <a:xfrm flipH="1">
            <a:off x="6330950" y="2608263"/>
            <a:ext cx="5984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502" name="Line 24"/>
          <p:cNvSpPr>
            <a:spLocks noChangeShapeType="1"/>
          </p:cNvSpPr>
          <p:nvPr/>
        </p:nvSpPr>
        <p:spPr bwMode="auto">
          <a:xfrm flipH="1">
            <a:off x="6597650" y="2251075"/>
            <a:ext cx="138113" cy="841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503" name="Line 25"/>
          <p:cNvSpPr>
            <a:spLocks noChangeShapeType="1"/>
          </p:cNvSpPr>
          <p:nvPr/>
        </p:nvSpPr>
        <p:spPr bwMode="auto">
          <a:xfrm flipH="1">
            <a:off x="6113463" y="2833688"/>
            <a:ext cx="622300" cy="273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504" name="Text Box 26"/>
          <p:cNvSpPr txBox="1">
            <a:spLocks noChangeArrowheads="1"/>
          </p:cNvSpPr>
          <p:nvPr/>
        </p:nvSpPr>
        <p:spPr bwMode="auto">
          <a:xfrm>
            <a:off x="7202488" y="3335338"/>
            <a:ext cx="763587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700" b="1"/>
              <a:t>Vagus nerve (X)</a:t>
            </a:r>
          </a:p>
        </p:txBody>
      </p:sp>
      <p:sp>
        <p:nvSpPr>
          <p:cNvPr id="105505" name="Text Box 27"/>
          <p:cNvSpPr txBox="1">
            <a:spLocks noChangeArrowheads="1"/>
          </p:cNvSpPr>
          <p:nvPr/>
        </p:nvSpPr>
        <p:spPr bwMode="auto">
          <a:xfrm>
            <a:off x="5305425" y="6300788"/>
            <a:ext cx="8556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700" b="1"/>
              <a:t>Colon</a:t>
            </a:r>
          </a:p>
          <a:p>
            <a:r>
              <a:rPr lang="en-US" sz="700" b="1"/>
              <a:t>(proximal portion)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29600" y="6477000"/>
            <a:ext cx="8382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14-</a:t>
            </a:r>
            <a:fld id="{785823E0-40F2-4721-97DD-9005942774A7}" type="slidenum">
              <a:rPr lang="en-US" smtClean="0"/>
              <a:pPr/>
              <a:t>83</a:t>
            </a:fld>
            <a:endParaRPr lang="en-US" smtClean="0"/>
          </a:p>
        </p:txBody>
      </p:sp>
      <p:sp>
        <p:nvSpPr>
          <p:cNvPr id="10650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68375"/>
          </a:xfrm>
        </p:spPr>
        <p:txBody>
          <a:bodyPr/>
          <a:lstStyle/>
          <a:p>
            <a:pPr eaLnBrk="1" hangingPunct="1"/>
            <a:r>
              <a:rPr lang="en-US" smtClean="0"/>
              <a:t>XI  Accessory Nerve</a:t>
            </a:r>
          </a:p>
        </p:txBody>
      </p:sp>
      <p:sp>
        <p:nvSpPr>
          <p:cNvPr id="1065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5689600"/>
            <a:ext cx="8991600" cy="10699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0" smtClean="0"/>
              <a:t>swallowing, head, neck and shoulder movement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damage causes impaired head, neck, shoulder movement;</a:t>
            </a:r>
            <a:br>
              <a:rPr lang="en-US" sz="2000" b="0" smtClean="0"/>
            </a:br>
            <a:r>
              <a:rPr lang="en-US" sz="2000" b="0" smtClean="0"/>
              <a:t>head turns towards injured side</a:t>
            </a:r>
          </a:p>
        </p:txBody>
      </p:sp>
      <p:pic>
        <p:nvPicPr>
          <p:cNvPr id="106506" name="Picture 4" descr="sal25693_14_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5288" y="992188"/>
            <a:ext cx="5783262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7" name="Rectangle 5"/>
          <p:cNvSpPr>
            <a:spLocks noChangeArrowheads="1"/>
          </p:cNvSpPr>
          <p:nvPr/>
        </p:nvSpPr>
        <p:spPr bwMode="auto">
          <a:xfrm>
            <a:off x="6059488" y="2052638"/>
            <a:ext cx="12493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Accessory nerve (XI)</a:t>
            </a:r>
            <a:endParaRPr lang="en-US" sz="1000" b="1"/>
          </a:p>
        </p:txBody>
      </p:sp>
      <p:sp>
        <p:nvSpPr>
          <p:cNvPr id="106508" name="Rectangle 6"/>
          <p:cNvSpPr>
            <a:spLocks noChangeArrowheads="1"/>
          </p:cNvSpPr>
          <p:nvPr/>
        </p:nvSpPr>
        <p:spPr bwMode="auto">
          <a:xfrm>
            <a:off x="6059488" y="1303338"/>
            <a:ext cx="10207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Cranial root of XI</a:t>
            </a:r>
            <a:endParaRPr lang="en-US" sz="1000" b="1"/>
          </a:p>
        </p:txBody>
      </p:sp>
      <p:sp>
        <p:nvSpPr>
          <p:cNvPr id="106509" name="Rectangle 7"/>
          <p:cNvSpPr>
            <a:spLocks noChangeArrowheads="1"/>
          </p:cNvSpPr>
          <p:nvPr/>
        </p:nvSpPr>
        <p:spPr bwMode="auto">
          <a:xfrm>
            <a:off x="6059488" y="2314575"/>
            <a:ext cx="971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Spinal root of XI</a:t>
            </a:r>
            <a:endParaRPr lang="en-US" sz="1000" b="1"/>
          </a:p>
        </p:txBody>
      </p:sp>
      <p:sp>
        <p:nvSpPr>
          <p:cNvPr id="106510" name="Rectangle 8"/>
          <p:cNvSpPr>
            <a:spLocks noChangeArrowheads="1"/>
          </p:cNvSpPr>
          <p:nvPr/>
        </p:nvSpPr>
        <p:spPr bwMode="auto">
          <a:xfrm>
            <a:off x="1878013" y="4830763"/>
            <a:ext cx="863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Posterior view</a:t>
            </a:r>
            <a:endParaRPr lang="en-US" sz="1000" b="1"/>
          </a:p>
        </p:txBody>
      </p:sp>
      <p:sp>
        <p:nvSpPr>
          <p:cNvPr id="106511" name="Freeform 9"/>
          <p:cNvSpPr>
            <a:spLocks/>
          </p:cNvSpPr>
          <p:nvPr/>
        </p:nvSpPr>
        <p:spPr bwMode="auto">
          <a:xfrm>
            <a:off x="2324100" y="1527175"/>
            <a:ext cx="1487488" cy="106363"/>
          </a:xfrm>
          <a:custGeom>
            <a:avLst/>
            <a:gdLst>
              <a:gd name="T0" fmla="*/ 0 w 1346"/>
              <a:gd name="T1" fmla="*/ 0 h 95"/>
              <a:gd name="T2" fmla="*/ 2147483647 w 1346"/>
              <a:gd name="T3" fmla="*/ 0 h 95"/>
              <a:gd name="T4" fmla="*/ 2147483647 w 1346"/>
              <a:gd name="T5" fmla="*/ 239416454 h 95"/>
              <a:gd name="T6" fmla="*/ 0 60000 65536"/>
              <a:gd name="T7" fmla="*/ 0 60000 65536"/>
              <a:gd name="T8" fmla="*/ 0 60000 65536"/>
              <a:gd name="T9" fmla="*/ 0 w 1346"/>
              <a:gd name="T10" fmla="*/ 0 h 95"/>
              <a:gd name="T11" fmla="*/ 1346 w 1346"/>
              <a:gd name="T12" fmla="*/ 95 h 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6" h="95">
                <a:moveTo>
                  <a:pt x="0" y="0"/>
                </a:moveTo>
                <a:lnTo>
                  <a:pt x="1346" y="0"/>
                </a:lnTo>
                <a:lnTo>
                  <a:pt x="1276" y="95"/>
                </a:lnTo>
              </a:path>
            </a:pathLst>
          </a:cu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000">
              <a:latin typeface="Times New Roman" pitchFamily="18" charset="0"/>
            </a:endParaRPr>
          </a:p>
        </p:txBody>
      </p:sp>
      <p:sp>
        <p:nvSpPr>
          <p:cNvPr id="106512" name="Freeform 10"/>
          <p:cNvSpPr>
            <a:spLocks/>
          </p:cNvSpPr>
          <p:nvPr/>
        </p:nvSpPr>
        <p:spPr bwMode="auto">
          <a:xfrm>
            <a:off x="2425700" y="1852613"/>
            <a:ext cx="1870075" cy="431800"/>
          </a:xfrm>
          <a:custGeom>
            <a:avLst/>
            <a:gdLst>
              <a:gd name="T0" fmla="*/ 0 w 1690"/>
              <a:gd name="T1" fmla="*/ 985379595 h 391"/>
              <a:gd name="T2" fmla="*/ 2147483647 w 1690"/>
              <a:gd name="T3" fmla="*/ 985379595 h 391"/>
              <a:gd name="T4" fmla="*/ 2147483647 w 1690"/>
              <a:gd name="T5" fmla="*/ 0 h 391"/>
              <a:gd name="T6" fmla="*/ 0 60000 65536"/>
              <a:gd name="T7" fmla="*/ 0 60000 65536"/>
              <a:gd name="T8" fmla="*/ 0 60000 65536"/>
              <a:gd name="T9" fmla="*/ 0 w 1690"/>
              <a:gd name="T10" fmla="*/ 0 h 391"/>
              <a:gd name="T11" fmla="*/ 1690 w 1690"/>
              <a:gd name="T12" fmla="*/ 391 h 3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90" h="391">
                <a:moveTo>
                  <a:pt x="0" y="391"/>
                </a:moveTo>
                <a:lnTo>
                  <a:pt x="1690" y="391"/>
                </a:lnTo>
                <a:lnTo>
                  <a:pt x="1690" y="0"/>
                </a:lnTo>
              </a:path>
            </a:pathLst>
          </a:cu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000">
              <a:latin typeface="Times New Roman" pitchFamily="18" charset="0"/>
            </a:endParaRPr>
          </a:p>
        </p:txBody>
      </p:sp>
      <p:sp>
        <p:nvSpPr>
          <p:cNvPr id="106513" name="Freeform 11"/>
          <p:cNvSpPr>
            <a:spLocks/>
          </p:cNvSpPr>
          <p:nvPr/>
        </p:nvSpPr>
        <p:spPr bwMode="auto">
          <a:xfrm>
            <a:off x="3641725" y="1585913"/>
            <a:ext cx="153988" cy="134937"/>
          </a:xfrm>
          <a:custGeom>
            <a:avLst/>
            <a:gdLst>
              <a:gd name="T0" fmla="*/ 0 w 139"/>
              <a:gd name="T1" fmla="*/ 93246576 h 122"/>
              <a:gd name="T2" fmla="*/ 68045162 w 139"/>
              <a:gd name="T3" fmla="*/ 0 h 122"/>
              <a:gd name="T4" fmla="*/ 350303252 w 139"/>
              <a:gd name="T5" fmla="*/ 216733483 h 122"/>
              <a:gd name="T6" fmla="*/ 279738748 w 139"/>
              <a:gd name="T7" fmla="*/ 307459085 h 122"/>
              <a:gd name="T8" fmla="*/ 0 60000 65536"/>
              <a:gd name="T9" fmla="*/ 0 60000 65536"/>
              <a:gd name="T10" fmla="*/ 0 60000 65536"/>
              <a:gd name="T11" fmla="*/ 0 60000 65536"/>
              <a:gd name="T12" fmla="*/ 0 w 139"/>
              <a:gd name="T13" fmla="*/ 0 h 122"/>
              <a:gd name="T14" fmla="*/ 139 w 139"/>
              <a:gd name="T15" fmla="*/ 122 h 1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9" h="122">
                <a:moveTo>
                  <a:pt x="0" y="37"/>
                </a:moveTo>
                <a:lnTo>
                  <a:pt x="27" y="0"/>
                </a:lnTo>
                <a:lnTo>
                  <a:pt x="139" y="86"/>
                </a:lnTo>
                <a:lnTo>
                  <a:pt x="111" y="122"/>
                </a:lnTo>
              </a:path>
            </a:pathLst>
          </a:cu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000">
              <a:latin typeface="Times New Roman" pitchFamily="18" charset="0"/>
            </a:endParaRPr>
          </a:p>
        </p:txBody>
      </p:sp>
      <p:sp>
        <p:nvSpPr>
          <p:cNvPr id="106514" name="Freeform 12"/>
          <p:cNvSpPr>
            <a:spLocks/>
          </p:cNvSpPr>
          <p:nvPr/>
        </p:nvSpPr>
        <p:spPr bwMode="auto">
          <a:xfrm>
            <a:off x="3963988" y="1724025"/>
            <a:ext cx="639762" cy="128588"/>
          </a:xfrm>
          <a:custGeom>
            <a:avLst/>
            <a:gdLst>
              <a:gd name="T0" fmla="*/ 1459168663 w 579"/>
              <a:gd name="T1" fmla="*/ 0 h 116"/>
              <a:gd name="T2" fmla="*/ 1459168663 w 579"/>
              <a:gd name="T3" fmla="*/ 292338147 h 116"/>
              <a:gd name="T4" fmla="*/ 0 w 579"/>
              <a:gd name="T5" fmla="*/ 292338147 h 116"/>
              <a:gd name="T6" fmla="*/ 0 w 579"/>
              <a:gd name="T7" fmla="*/ 0 h 116"/>
              <a:gd name="T8" fmla="*/ 0 60000 65536"/>
              <a:gd name="T9" fmla="*/ 0 60000 65536"/>
              <a:gd name="T10" fmla="*/ 0 60000 65536"/>
              <a:gd name="T11" fmla="*/ 0 60000 65536"/>
              <a:gd name="T12" fmla="*/ 0 w 579"/>
              <a:gd name="T13" fmla="*/ 0 h 116"/>
              <a:gd name="T14" fmla="*/ 579 w 579"/>
              <a:gd name="T15" fmla="*/ 116 h 1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9" h="116">
                <a:moveTo>
                  <a:pt x="579" y="0"/>
                </a:moveTo>
                <a:lnTo>
                  <a:pt x="579" y="116"/>
                </a:lnTo>
                <a:lnTo>
                  <a:pt x="0" y="116"/>
                </a:lnTo>
                <a:lnTo>
                  <a:pt x="0" y="0"/>
                </a:lnTo>
              </a:path>
            </a:pathLst>
          </a:cu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000">
              <a:latin typeface="Times New Roman" pitchFamily="18" charset="0"/>
            </a:endParaRPr>
          </a:p>
        </p:txBody>
      </p:sp>
      <p:sp>
        <p:nvSpPr>
          <p:cNvPr id="106515" name="Line 13"/>
          <p:cNvSpPr>
            <a:spLocks noChangeShapeType="1"/>
          </p:cNvSpPr>
          <p:nvPr/>
        </p:nvSpPr>
        <p:spPr bwMode="auto">
          <a:xfrm flipH="1">
            <a:off x="2695575" y="3035300"/>
            <a:ext cx="1295400" cy="0"/>
          </a:xfrm>
          <a:prstGeom prst="line">
            <a:avLst/>
          </a:pr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16" name="Line 14"/>
          <p:cNvSpPr>
            <a:spLocks noChangeShapeType="1"/>
          </p:cNvSpPr>
          <p:nvPr/>
        </p:nvSpPr>
        <p:spPr bwMode="auto">
          <a:xfrm flipV="1">
            <a:off x="3651250" y="2692400"/>
            <a:ext cx="342900" cy="347663"/>
          </a:xfrm>
          <a:prstGeom prst="line">
            <a:avLst/>
          </a:pr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17" name="Line 15"/>
          <p:cNvSpPr>
            <a:spLocks noChangeShapeType="1"/>
          </p:cNvSpPr>
          <p:nvPr/>
        </p:nvSpPr>
        <p:spPr bwMode="auto">
          <a:xfrm>
            <a:off x="4860925" y="1616075"/>
            <a:ext cx="1147763" cy="1588"/>
          </a:xfrm>
          <a:prstGeom prst="line">
            <a:avLst/>
          </a:pr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18" name="Line 16"/>
          <p:cNvSpPr>
            <a:spLocks noChangeShapeType="1"/>
          </p:cNvSpPr>
          <p:nvPr/>
        </p:nvSpPr>
        <p:spPr bwMode="auto">
          <a:xfrm flipV="1">
            <a:off x="5003800" y="1616075"/>
            <a:ext cx="190500" cy="287338"/>
          </a:xfrm>
          <a:prstGeom prst="line">
            <a:avLst/>
          </a:pr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19" name="Freeform 17"/>
          <p:cNvSpPr>
            <a:spLocks/>
          </p:cNvSpPr>
          <p:nvPr/>
        </p:nvSpPr>
        <p:spPr bwMode="auto">
          <a:xfrm>
            <a:off x="4578350" y="1517650"/>
            <a:ext cx="90488" cy="166688"/>
          </a:xfrm>
          <a:custGeom>
            <a:avLst/>
            <a:gdLst>
              <a:gd name="T0" fmla="*/ 0 w 82"/>
              <a:gd name="T1" fmla="*/ 0 h 150"/>
              <a:gd name="T2" fmla="*/ 206652785 w 82"/>
              <a:gd name="T3" fmla="*/ 0 h 150"/>
              <a:gd name="T4" fmla="*/ 206652785 w 82"/>
              <a:gd name="T5" fmla="*/ 378023383 h 150"/>
              <a:gd name="T6" fmla="*/ 0 w 82"/>
              <a:gd name="T7" fmla="*/ 378023383 h 150"/>
              <a:gd name="T8" fmla="*/ 0 60000 65536"/>
              <a:gd name="T9" fmla="*/ 0 60000 65536"/>
              <a:gd name="T10" fmla="*/ 0 60000 65536"/>
              <a:gd name="T11" fmla="*/ 0 60000 65536"/>
              <a:gd name="T12" fmla="*/ 0 w 82"/>
              <a:gd name="T13" fmla="*/ 0 h 150"/>
              <a:gd name="T14" fmla="*/ 82 w 82"/>
              <a:gd name="T15" fmla="*/ 150 h 1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" h="150">
                <a:moveTo>
                  <a:pt x="0" y="0"/>
                </a:moveTo>
                <a:lnTo>
                  <a:pt x="82" y="0"/>
                </a:lnTo>
                <a:lnTo>
                  <a:pt x="82" y="150"/>
                </a:lnTo>
                <a:lnTo>
                  <a:pt x="0" y="150"/>
                </a:lnTo>
              </a:path>
            </a:pathLst>
          </a:cu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000">
              <a:latin typeface="Times New Roman" pitchFamily="18" charset="0"/>
            </a:endParaRPr>
          </a:p>
        </p:txBody>
      </p:sp>
      <p:sp>
        <p:nvSpPr>
          <p:cNvPr id="106520" name="Freeform 18"/>
          <p:cNvSpPr>
            <a:spLocks/>
          </p:cNvSpPr>
          <p:nvPr/>
        </p:nvSpPr>
        <p:spPr bwMode="auto">
          <a:xfrm>
            <a:off x="4668838" y="1393825"/>
            <a:ext cx="1339850" cy="203200"/>
          </a:xfrm>
          <a:custGeom>
            <a:avLst/>
            <a:gdLst>
              <a:gd name="T0" fmla="*/ 0 w 1210"/>
              <a:gd name="T1" fmla="*/ 463708795 h 184"/>
              <a:gd name="T2" fmla="*/ 874493469 w 1210"/>
              <a:gd name="T3" fmla="*/ 0 h 184"/>
              <a:gd name="T4" fmla="*/ 2147483647 w 1210"/>
              <a:gd name="T5" fmla="*/ 0 h 184"/>
              <a:gd name="T6" fmla="*/ 0 60000 65536"/>
              <a:gd name="T7" fmla="*/ 0 60000 65536"/>
              <a:gd name="T8" fmla="*/ 0 60000 65536"/>
              <a:gd name="T9" fmla="*/ 0 w 1210"/>
              <a:gd name="T10" fmla="*/ 0 h 184"/>
              <a:gd name="T11" fmla="*/ 1210 w 1210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10" h="184">
                <a:moveTo>
                  <a:pt x="0" y="184"/>
                </a:moveTo>
                <a:lnTo>
                  <a:pt x="347" y="0"/>
                </a:lnTo>
                <a:lnTo>
                  <a:pt x="1210" y="0"/>
                </a:lnTo>
              </a:path>
            </a:pathLst>
          </a:cu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000">
              <a:latin typeface="Times New Roman" pitchFamily="18" charset="0"/>
            </a:endParaRPr>
          </a:p>
        </p:txBody>
      </p:sp>
      <p:sp>
        <p:nvSpPr>
          <p:cNvPr id="106521" name="Line 19"/>
          <p:cNvSpPr>
            <a:spLocks noChangeShapeType="1"/>
          </p:cNvSpPr>
          <p:nvPr/>
        </p:nvSpPr>
        <p:spPr bwMode="auto">
          <a:xfrm>
            <a:off x="4968875" y="2139950"/>
            <a:ext cx="1039813" cy="1588"/>
          </a:xfrm>
          <a:prstGeom prst="line">
            <a:avLst/>
          </a:pr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22" name="Line 20"/>
          <p:cNvSpPr>
            <a:spLocks noChangeShapeType="1"/>
          </p:cNvSpPr>
          <p:nvPr/>
        </p:nvSpPr>
        <p:spPr bwMode="auto">
          <a:xfrm flipH="1">
            <a:off x="4554538" y="2403475"/>
            <a:ext cx="1454150" cy="1588"/>
          </a:xfrm>
          <a:prstGeom prst="line">
            <a:avLst/>
          </a:pr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23" name="Line 21"/>
          <p:cNvSpPr>
            <a:spLocks noChangeShapeType="1"/>
          </p:cNvSpPr>
          <p:nvPr/>
        </p:nvSpPr>
        <p:spPr bwMode="auto">
          <a:xfrm flipH="1">
            <a:off x="5133975" y="2911475"/>
            <a:ext cx="874713" cy="0"/>
          </a:xfrm>
          <a:prstGeom prst="line">
            <a:avLst/>
          </a:pr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24" name="Freeform 22"/>
          <p:cNvSpPr>
            <a:spLocks/>
          </p:cNvSpPr>
          <p:nvPr/>
        </p:nvSpPr>
        <p:spPr bwMode="auto">
          <a:xfrm>
            <a:off x="5359400" y="3457575"/>
            <a:ext cx="649288" cy="730250"/>
          </a:xfrm>
          <a:custGeom>
            <a:avLst/>
            <a:gdLst>
              <a:gd name="T0" fmla="*/ 0 w 588"/>
              <a:gd name="T1" fmla="*/ 1663302907 h 660"/>
              <a:gd name="T2" fmla="*/ 1000501219 w 588"/>
              <a:gd name="T3" fmla="*/ 0 h 660"/>
              <a:gd name="T4" fmla="*/ 1481851657 w 588"/>
              <a:gd name="T5" fmla="*/ 0 h 660"/>
              <a:gd name="T6" fmla="*/ 0 60000 65536"/>
              <a:gd name="T7" fmla="*/ 0 60000 65536"/>
              <a:gd name="T8" fmla="*/ 0 60000 65536"/>
              <a:gd name="T9" fmla="*/ 0 w 588"/>
              <a:gd name="T10" fmla="*/ 0 h 660"/>
              <a:gd name="T11" fmla="*/ 588 w 588"/>
              <a:gd name="T12" fmla="*/ 660 h 6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8" h="660">
                <a:moveTo>
                  <a:pt x="0" y="660"/>
                </a:moveTo>
                <a:lnTo>
                  <a:pt x="397" y="0"/>
                </a:lnTo>
                <a:lnTo>
                  <a:pt x="588" y="0"/>
                </a:lnTo>
              </a:path>
            </a:pathLst>
          </a:cu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000">
              <a:latin typeface="Times New Roman" pitchFamily="18" charset="0"/>
            </a:endParaRPr>
          </a:p>
        </p:txBody>
      </p:sp>
      <p:sp>
        <p:nvSpPr>
          <p:cNvPr id="106525" name="Freeform 23"/>
          <p:cNvSpPr>
            <a:spLocks/>
          </p:cNvSpPr>
          <p:nvPr/>
        </p:nvSpPr>
        <p:spPr bwMode="auto">
          <a:xfrm>
            <a:off x="2324100" y="1520825"/>
            <a:ext cx="1487488" cy="106363"/>
          </a:xfrm>
          <a:custGeom>
            <a:avLst/>
            <a:gdLst>
              <a:gd name="T0" fmla="*/ 0 w 1346"/>
              <a:gd name="T1" fmla="*/ 0 h 97"/>
              <a:gd name="T2" fmla="*/ 2147483647 w 1346"/>
              <a:gd name="T3" fmla="*/ 0 h 97"/>
              <a:gd name="T4" fmla="*/ 2147483647 w 1346"/>
              <a:gd name="T5" fmla="*/ 244453591 h 97"/>
              <a:gd name="T6" fmla="*/ 0 60000 65536"/>
              <a:gd name="T7" fmla="*/ 0 60000 65536"/>
              <a:gd name="T8" fmla="*/ 0 60000 65536"/>
              <a:gd name="T9" fmla="*/ 0 w 1346"/>
              <a:gd name="T10" fmla="*/ 0 h 97"/>
              <a:gd name="T11" fmla="*/ 1346 w 1346"/>
              <a:gd name="T12" fmla="*/ 97 h 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6" h="97">
                <a:moveTo>
                  <a:pt x="0" y="0"/>
                </a:moveTo>
                <a:lnTo>
                  <a:pt x="1346" y="0"/>
                </a:lnTo>
                <a:lnTo>
                  <a:pt x="1276" y="97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000">
              <a:latin typeface="Times New Roman" pitchFamily="18" charset="0"/>
            </a:endParaRPr>
          </a:p>
        </p:txBody>
      </p:sp>
      <p:sp>
        <p:nvSpPr>
          <p:cNvPr id="106526" name="Freeform 24"/>
          <p:cNvSpPr>
            <a:spLocks/>
          </p:cNvSpPr>
          <p:nvPr/>
        </p:nvSpPr>
        <p:spPr bwMode="auto">
          <a:xfrm>
            <a:off x="2425700" y="1843088"/>
            <a:ext cx="1863725" cy="434975"/>
          </a:xfrm>
          <a:custGeom>
            <a:avLst/>
            <a:gdLst>
              <a:gd name="T0" fmla="*/ 0 w 1684"/>
              <a:gd name="T1" fmla="*/ 990419908 h 393"/>
              <a:gd name="T2" fmla="*/ 2147483647 w 1684"/>
              <a:gd name="T3" fmla="*/ 990419908 h 393"/>
              <a:gd name="T4" fmla="*/ 2147483647 w 1684"/>
              <a:gd name="T5" fmla="*/ 0 h 393"/>
              <a:gd name="T6" fmla="*/ 0 60000 65536"/>
              <a:gd name="T7" fmla="*/ 0 60000 65536"/>
              <a:gd name="T8" fmla="*/ 0 60000 65536"/>
              <a:gd name="T9" fmla="*/ 0 w 1684"/>
              <a:gd name="T10" fmla="*/ 0 h 393"/>
              <a:gd name="T11" fmla="*/ 1684 w 1684"/>
              <a:gd name="T12" fmla="*/ 393 h 3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84" h="393">
                <a:moveTo>
                  <a:pt x="0" y="393"/>
                </a:moveTo>
                <a:lnTo>
                  <a:pt x="1684" y="393"/>
                </a:lnTo>
                <a:lnTo>
                  <a:pt x="1684" y="0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000">
              <a:latin typeface="Times New Roman" pitchFamily="18" charset="0"/>
            </a:endParaRPr>
          </a:p>
        </p:txBody>
      </p:sp>
      <p:sp>
        <p:nvSpPr>
          <p:cNvPr id="106527" name="Freeform 25"/>
          <p:cNvSpPr>
            <a:spLocks/>
          </p:cNvSpPr>
          <p:nvPr/>
        </p:nvSpPr>
        <p:spPr bwMode="auto">
          <a:xfrm>
            <a:off x="3641725" y="1581150"/>
            <a:ext cx="153988" cy="131763"/>
          </a:xfrm>
          <a:custGeom>
            <a:avLst/>
            <a:gdLst>
              <a:gd name="T0" fmla="*/ 0 w 139"/>
              <a:gd name="T1" fmla="*/ 90725867 h 119"/>
              <a:gd name="T2" fmla="*/ 68045162 w 139"/>
              <a:gd name="T3" fmla="*/ 0 h 119"/>
              <a:gd name="T4" fmla="*/ 350303252 w 139"/>
              <a:gd name="T5" fmla="*/ 209174362 h 119"/>
              <a:gd name="T6" fmla="*/ 279738748 w 139"/>
              <a:gd name="T7" fmla="*/ 299900204 h 119"/>
              <a:gd name="T8" fmla="*/ 0 60000 65536"/>
              <a:gd name="T9" fmla="*/ 0 60000 65536"/>
              <a:gd name="T10" fmla="*/ 0 60000 65536"/>
              <a:gd name="T11" fmla="*/ 0 60000 65536"/>
              <a:gd name="T12" fmla="*/ 0 w 139"/>
              <a:gd name="T13" fmla="*/ 0 h 119"/>
              <a:gd name="T14" fmla="*/ 139 w 139"/>
              <a:gd name="T15" fmla="*/ 119 h 1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9" h="119">
                <a:moveTo>
                  <a:pt x="0" y="36"/>
                </a:moveTo>
                <a:lnTo>
                  <a:pt x="27" y="0"/>
                </a:lnTo>
                <a:lnTo>
                  <a:pt x="139" y="83"/>
                </a:lnTo>
                <a:lnTo>
                  <a:pt x="111" y="119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000">
              <a:latin typeface="Times New Roman" pitchFamily="18" charset="0"/>
            </a:endParaRPr>
          </a:p>
        </p:txBody>
      </p:sp>
      <p:sp>
        <p:nvSpPr>
          <p:cNvPr id="106528" name="Freeform 26"/>
          <p:cNvSpPr>
            <a:spLocks/>
          </p:cNvSpPr>
          <p:nvPr/>
        </p:nvSpPr>
        <p:spPr bwMode="auto">
          <a:xfrm>
            <a:off x="3959225" y="1724025"/>
            <a:ext cx="641350" cy="119063"/>
          </a:xfrm>
          <a:custGeom>
            <a:avLst/>
            <a:gdLst>
              <a:gd name="T0" fmla="*/ 1459168663 w 579"/>
              <a:gd name="T1" fmla="*/ 0 h 108"/>
              <a:gd name="T2" fmla="*/ 1459168663 w 579"/>
              <a:gd name="T3" fmla="*/ 272176897 h 108"/>
              <a:gd name="T4" fmla="*/ 0 w 579"/>
              <a:gd name="T5" fmla="*/ 272176897 h 108"/>
              <a:gd name="T6" fmla="*/ 0 w 579"/>
              <a:gd name="T7" fmla="*/ 0 h 108"/>
              <a:gd name="T8" fmla="*/ 0 60000 65536"/>
              <a:gd name="T9" fmla="*/ 0 60000 65536"/>
              <a:gd name="T10" fmla="*/ 0 60000 65536"/>
              <a:gd name="T11" fmla="*/ 0 60000 65536"/>
              <a:gd name="T12" fmla="*/ 0 w 579"/>
              <a:gd name="T13" fmla="*/ 0 h 108"/>
              <a:gd name="T14" fmla="*/ 579 w 579"/>
              <a:gd name="T15" fmla="*/ 108 h 1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9" h="108">
                <a:moveTo>
                  <a:pt x="579" y="0"/>
                </a:moveTo>
                <a:lnTo>
                  <a:pt x="579" y="108"/>
                </a:lnTo>
                <a:lnTo>
                  <a:pt x="0" y="108"/>
                </a:lnTo>
                <a:lnTo>
                  <a:pt x="0" y="0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000">
              <a:latin typeface="Times New Roman" pitchFamily="18" charset="0"/>
            </a:endParaRPr>
          </a:p>
        </p:txBody>
      </p:sp>
      <p:sp>
        <p:nvSpPr>
          <p:cNvPr id="106529" name="Line 27"/>
          <p:cNvSpPr>
            <a:spLocks noChangeShapeType="1"/>
          </p:cNvSpPr>
          <p:nvPr/>
        </p:nvSpPr>
        <p:spPr bwMode="auto">
          <a:xfrm flipH="1">
            <a:off x="2695575" y="3028950"/>
            <a:ext cx="1295400" cy="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30" name="Line 28"/>
          <p:cNvSpPr>
            <a:spLocks noChangeShapeType="1"/>
          </p:cNvSpPr>
          <p:nvPr/>
        </p:nvSpPr>
        <p:spPr bwMode="auto">
          <a:xfrm flipV="1">
            <a:off x="3651250" y="2686050"/>
            <a:ext cx="342900" cy="3444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31" name="Line 29"/>
          <p:cNvSpPr>
            <a:spLocks noChangeShapeType="1"/>
          </p:cNvSpPr>
          <p:nvPr/>
        </p:nvSpPr>
        <p:spPr bwMode="auto">
          <a:xfrm>
            <a:off x="4860925" y="1609725"/>
            <a:ext cx="1147763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32" name="Line 30"/>
          <p:cNvSpPr>
            <a:spLocks noChangeShapeType="1"/>
          </p:cNvSpPr>
          <p:nvPr/>
        </p:nvSpPr>
        <p:spPr bwMode="auto">
          <a:xfrm flipV="1">
            <a:off x="5003800" y="1609725"/>
            <a:ext cx="190500" cy="28892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33" name="Freeform 31"/>
          <p:cNvSpPr>
            <a:spLocks/>
          </p:cNvSpPr>
          <p:nvPr/>
        </p:nvSpPr>
        <p:spPr bwMode="auto">
          <a:xfrm>
            <a:off x="4578350" y="1511300"/>
            <a:ext cx="90488" cy="166688"/>
          </a:xfrm>
          <a:custGeom>
            <a:avLst/>
            <a:gdLst>
              <a:gd name="T0" fmla="*/ 0 w 82"/>
              <a:gd name="T1" fmla="*/ 0 h 150"/>
              <a:gd name="T2" fmla="*/ 206652785 w 82"/>
              <a:gd name="T3" fmla="*/ 0 h 150"/>
              <a:gd name="T4" fmla="*/ 206652785 w 82"/>
              <a:gd name="T5" fmla="*/ 378023383 h 150"/>
              <a:gd name="T6" fmla="*/ 0 w 82"/>
              <a:gd name="T7" fmla="*/ 378023383 h 150"/>
              <a:gd name="T8" fmla="*/ 0 60000 65536"/>
              <a:gd name="T9" fmla="*/ 0 60000 65536"/>
              <a:gd name="T10" fmla="*/ 0 60000 65536"/>
              <a:gd name="T11" fmla="*/ 0 60000 65536"/>
              <a:gd name="T12" fmla="*/ 0 w 82"/>
              <a:gd name="T13" fmla="*/ 0 h 150"/>
              <a:gd name="T14" fmla="*/ 82 w 82"/>
              <a:gd name="T15" fmla="*/ 150 h 1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" h="150">
                <a:moveTo>
                  <a:pt x="0" y="0"/>
                </a:moveTo>
                <a:lnTo>
                  <a:pt x="82" y="0"/>
                </a:lnTo>
                <a:lnTo>
                  <a:pt x="82" y="150"/>
                </a:lnTo>
                <a:lnTo>
                  <a:pt x="0" y="150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000">
              <a:latin typeface="Times New Roman" pitchFamily="18" charset="0"/>
            </a:endParaRPr>
          </a:p>
        </p:txBody>
      </p:sp>
      <p:sp>
        <p:nvSpPr>
          <p:cNvPr id="106534" name="Freeform 32"/>
          <p:cNvSpPr>
            <a:spLocks/>
          </p:cNvSpPr>
          <p:nvPr/>
        </p:nvSpPr>
        <p:spPr bwMode="auto">
          <a:xfrm>
            <a:off x="4668838" y="1385888"/>
            <a:ext cx="1339850" cy="204787"/>
          </a:xfrm>
          <a:custGeom>
            <a:avLst/>
            <a:gdLst>
              <a:gd name="T0" fmla="*/ 0 w 1210"/>
              <a:gd name="T1" fmla="*/ 468749107 h 186"/>
              <a:gd name="T2" fmla="*/ 874493469 w 1210"/>
              <a:gd name="T3" fmla="*/ 0 h 186"/>
              <a:gd name="T4" fmla="*/ 2147483647 w 1210"/>
              <a:gd name="T5" fmla="*/ 0 h 186"/>
              <a:gd name="T6" fmla="*/ 0 60000 65536"/>
              <a:gd name="T7" fmla="*/ 0 60000 65536"/>
              <a:gd name="T8" fmla="*/ 0 60000 65536"/>
              <a:gd name="T9" fmla="*/ 0 w 1210"/>
              <a:gd name="T10" fmla="*/ 0 h 186"/>
              <a:gd name="T11" fmla="*/ 1210 w 1210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10" h="186">
                <a:moveTo>
                  <a:pt x="0" y="186"/>
                </a:moveTo>
                <a:lnTo>
                  <a:pt x="347" y="0"/>
                </a:lnTo>
                <a:lnTo>
                  <a:pt x="1210" y="0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000">
              <a:latin typeface="Times New Roman" pitchFamily="18" charset="0"/>
            </a:endParaRPr>
          </a:p>
        </p:txBody>
      </p:sp>
      <p:sp>
        <p:nvSpPr>
          <p:cNvPr id="106535" name="Line 33"/>
          <p:cNvSpPr>
            <a:spLocks noChangeShapeType="1"/>
          </p:cNvSpPr>
          <p:nvPr/>
        </p:nvSpPr>
        <p:spPr bwMode="auto">
          <a:xfrm>
            <a:off x="4968875" y="2133600"/>
            <a:ext cx="1039813" cy="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36" name="Line 34"/>
          <p:cNvSpPr>
            <a:spLocks noChangeShapeType="1"/>
          </p:cNvSpPr>
          <p:nvPr/>
        </p:nvSpPr>
        <p:spPr bwMode="auto">
          <a:xfrm flipH="1">
            <a:off x="4554538" y="2397125"/>
            <a:ext cx="1454150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37" name="Line 35"/>
          <p:cNvSpPr>
            <a:spLocks noChangeShapeType="1"/>
          </p:cNvSpPr>
          <p:nvPr/>
        </p:nvSpPr>
        <p:spPr bwMode="auto">
          <a:xfrm flipH="1">
            <a:off x="5133975" y="2905125"/>
            <a:ext cx="874713" cy="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38" name="Freeform 36"/>
          <p:cNvSpPr>
            <a:spLocks/>
          </p:cNvSpPr>
          <p:nvPr/>
        </p:nvSpPr>
        <p:spPr bwMode="auto">
          <a:xfrm>
            <a:off x="5359400" y="3451225"/>
            <a:ext cx="649288" cy="728663"/>
          </a:xfrm>
          <a:custGeom>
            <a:avLst/>
            <a:gdLst>
              <a:gd name="T0" fmla="*/ 0 w 588"/>
              <a:gd name="T1" fmla="*/ 1660784338 h 659"/>
              <a:gd name="T2" fmla="*/ 1000501219 w 588"/>
              <a:gd name="T3" fmla="*/ 0 h 659"/>
              <a:gd name="T4" fmla="*/ 1481851657 w 588"/>
              <a:gd name="T5" fmla="*/ 0 h 659"/>
              <a:gd name="T6" fmla="*/ 0 60000 65536"/>
              <a:gd name="T7" fmla="*/ 0 60000 65536"/>
              <a:gd name="T8" fmla="*/ 0 60000 65536"/>
              <a:gd name="T9" fmla="*/ 0 w 588"/>
              <a:gd name="T10" fmla="*/ 0 h 659"/>
              <a:gd name="T11" fmla="*/ 588 w 588"/>
              <a:gd name="T12" fmla="*/ 659 h 6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8" h="659">
                <a:moveTo>
                  <a:pt x="0" y="659"/>
                </a:moveTo>
                <a:lnTo>
                  <a:pt x="397" y="0"/>
                </a:lnTo>
                <a:lnTo>
                  <a:pt x="588" y="0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000">
              <a:latin typeface="Times New Roman" pitchFamily="18" charset="0"/>
            </a:endParaRPr>
          </a:p>
        </p:txBody>
      </p:sp>
      <p:sp>
        <p:nvSpPr>
          <p:cNvPr id="106539" name="Text Box 37"/>
          <p:cNvSpPr txBox="1">
            <a:spLocks noChangeArrowheads="1"/>
          </p:cNvSpPr>
          <p:nvPr/>
        </p:nvSpPr>
        <p:spPr bwMode="auto">
          <a:xfrm>
            <a:off x="6059488" y="1530350"/>
            <a:ext cx="8429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Vagus nerve</a:t>
            </a:r>
          </a:p>
        </p:txBody>
      </p:sp>
      <p:sp>
        <p:nvSpPr>
          <p:cNvPr id="106540" name="Text Box 38"/>
          <p:cNvSpPr txBox="1">
            <a:spLocks noChangeArrowheads="1"/>
          </p:cNvSpPr>
          <p:nvPr/>
        </p:nvSpPr>
        <p:spPr bwMode="auto">
          <a:xfrm>
            <a:off x="6059488" y="2830513"/>
            <a:ext cx="13446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Sternocleidomastoid</a:t>
            </a:r>
          </a:p>
          <a:p>
            <a:r>
              <a:rPr lang="en-US" sz="1000" b="1"/>
              <a:t>muscle</a:t>
            </a:r>
          </a:p>
        </p:txBody>
      </p:sp>
      <p:sp>
        <p:nvSpPr>
          <p:cNvPr id="106541" name="Text Box 39"/>
          <p:cNvSpPr txBox="1">
            <a:spLocks noChangeArrowheads="1"/>
          </p:cNvSpPr>
          <p:nvPr/>
        </p:nvSpPr>
        <p:spPr bwMode="auto">
          <a:xfrm>
            <a:off x="6059488" y="3370263"/>
            <a:ext cx="11858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bIns="0">
            <a:spAutoFit/>
          </a:bodyPr>
          <a:lstStyle/>
          <a:p>
            <a:r>
              <a:rPr lang="en-US" sz="1000" b="1"/>
              <a:t>Trapezius muscle</a:t>
            </a:r>
          </a:p>
        </p:txBody>
      </p:sp>
      <p:sp>
        <p:nvSpPr>
          <p:cNvPr id="106542" name="Text Box 40"/>
          <p:cNvSpPr txBox="1">
            <a:spLocks noChangeArrowheads="1"/>
          </p:cNvSpPr>
          <p:nvPr/>
        </p:nvSpPr>
        <p:spPr bwMode="auto">
          <a:xfrm>
            <a:off x="1801813" y="1422400"/>
            <a:ext cx="5921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Jugular</a:t>
            </a:r>
          </a:p>
          <a:p>
            <a:r>
              <a:rPr lang="en-US" sz="1000" b="1"/>
              <a:t>foramen</a:t>
            </a:r>
          </a:p>
        </p:txBody>
      </p:sp>
      <p:sp>
        <p:nvSpPr>
          <p:cNvPr id="106543" name="Text Box 41"/>
          <p:cNvSpPr txBox="1">
            <a:spLocks noChangeArrowheads="1"/>
          </p:cNvSpPr>
          <p:nvPr/>
        </p:nvSpPr>
        <p:spPr bwMode="auto">
          <a:xfrm>
            <a:off x="1801813" y="2181225"/>
            <a:ext cx="6270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Foramen</a:t>
            </a:r>
          </a:p>
          <a:p>
            <a:r>
              <a:rPr lang="en-US" sz="1000" b="1"/>
              <a:t>magnum</a:t>
            </a:r>
          </a:p>
        </p:txBody>
      </p:sp>
      <p:sp>
        <p:nvSpPr>
          <p:cNvPr id="106544" name="Text Box 42"/>
          <p:cNvSpPr txBox="1">
            <a:spLocks noChangeArrowheads="1"/>
          </p:cNvSpPr>
          <p:nvPr/>
        </p:nvSpPr>
        <p:spPr bwMode="auto">
          <a:xfrm>
            <a:off x="1801813" y="2933700"/>
            <a:ext cx="9128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Spinal nerves</a:t>
            </a:r>
          </a:p>
          <a:p>
            <a:r>
              <a:rPr lang="en-US" sz="1000" b="1"/>
              <a:t>C3 and C4</a:t>
            </a:r>
          </a:p>
        </p:txBody>
      </p:sp>
      <p:sp>
        <p:nvSpPr>
          <p:cNvPr id="106546" name="Text Box 9"/>
          <p:cNvSpPr txBox="1">
            <a:spLocks noChangeArrowheads="1"/>
          </p:cNvSpPr>
          <p:nvPr/>
        </p:nvSpPr>
        <p:spPr bwMode="auto">
          <a:xfrm>
            <a:off x="3533775" y="5273675"/>
            <a:ext cx="2047875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/>
              <a:t>Figure 14.38</a:t>
            </a:r>
          </a:p>
        </p:txBody>
      </p:sp>
      <p:sp>
        <p:nvSpPr>
          <p:cNvPr id="4" name="TextBox 24"/>
          <p:cNvSpPr txBox="1">
            <a:spLocks noChangeArrowheads="1"/>
          </p:cNvSpPr>
          <p:nvPr/>
        </p:nvSpPr>
        <p:spPr bwMode="auto">
          <a:xfrm>
            <a:off x="2049463" y="771525"/>
            <a:ext cx="50149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dirty="0">
                <a:latin typeface="+mj-lt"/>
                <a:cs typeface="Arial" pitchFamily="34" charset="2"/>
              </a:rPr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29600" y="6477000"/>
            <a:ext cx="8382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14-</a:t>
            </a:r>
            <a:fld id="{C7841A08-50AE-418E-A6B6-8A01270CE63B}" type="slidenum">
              <a:rPr lang="en-US" smtClean="0"/>
              <a:pPr/>
              <a:t>84</a:t>
            </a:fld>
            <a:endParaRPr lang="en-US" smtClean="0"/>
          </a:p>
        </p:txBody>
      </p:sp>
      <p:sp>
        <p:nvSpPr>
          <p:cNvPr id="107524" name="Rectangle 2"/>
          <p:cNvSpPr>
            <a:spLocks noGrp="1" noChangeArrowheads="1"/>
          </p:cNvSpPr>
          <p:nvPr>
            <p:ph type="title"/>
          </p:nvPr>
        </p:nvSpPr>
        <p:spPr>
          <a:xfrm>
            <a:off x="-12700" y="76200"/>
            <a:ext cx="9144000" cy="762000"/>
          </a:xfrm>
        </p:spPr>
        <p:txBody>
          <a:bodyPr>
            <a:spAutoFit/>
          </a:bodyPr>
          <a:lstStyle/>
          <a:p>
            <a:pPr eaLnBrk="1" hangingPunct="1"/>
            <a:r>
              <a:rPr lang="en-US" smtClean="0"/>
              <a:t>XII  Hypoglossal Nerve</a:t>
            </a:r>
          </a:p>
        </p:txBody>
      </p:sp>
      <p:sp>
        <p:nvSpPr>
          <p:cNvPr id="1075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489450"/>
            <a:ext cx="8991600" cy="2368550"/>
          </a:xfrm>
        </p:spPr>
        <p:txBody>
          <a:bodyPr/>
          <a:lstStyle/>
          <a:p>
            <a:pPr eaLnBrk="1" hangingPunct="1"/>
            <a:r>
              <a:rPr lang="en-US" sz="2800" b="0" smtClean="0"/>
              <a:t>tongue movements for speech, food manipulation and swallowing</a:t>
            </a:r>
          </a:p>
          <a:p>
            <a:pPr lvl="1" eaLnBrk="1" hangingPunct="1"/>
            <a:r>
              <a:rPr lang="en-US" sz="2400" b="0" smtClean="0"/>
              <a:t>if both are damaged – can’t protrude tongue </a:t>
            </a:r>
          </a:p>
          <a:p>
            <a:pPr lvl="1" eaLnBrk="1" hangingPunct="1"/>
            <a:r>
              <a:rPr lang="en-US" sz="2400" b="0" smtClean="0"/>
              <a:t>if one side is damaged – tongue deviates towards injured side; see ipsilateral atrophy</a:t>
            </a:r>
          </a:p>
        </p:txBody>
      </p:sp>
      <p:pic>
        <p:nvPicPr>
          <p:cNvPr id="107529" name="Picture 4" descr="sal25693_14_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2638" y="1000125"/>
            <a:ext cx="5008562" cy="354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30" name="Rectangle 5"/>
          <p:cNvSpPr>
            <a:spLocks noChangeArrowheads="1"/>
          </p:cNvSpPr>
          <p:nvPr/>
        </p:nvSpPr>
        <p:spPr bwMode="auto">
          <a:xfrm>
            <a:off x="5635625" y="2357438"/>
            <a:ext cx="11096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Hypoglossal canal</a:t>
            </a:r>
            <a:endParaRPr lang="en-US" sz="1000" b="1"/>
          </a:p>
        </p:txBody>
      </p:sp>
      <p:sp>
        <p:nvSpPr>
          <p:cNvPr id="107531" name="Freeform 6"/>
          <p:cNvSpPr>
            <a:spLocks/>
          </p:cNvSpPr>
          <p:nvPr/>
        </p:nvSpPr>
        <p:spPr bwMode="auto">
          <a:xfrm>
            <a:off x="3519488" y="2709863"/>
            <a:ext cx="2058987" cy="114300"/>
          </a:xfrm>
          <a:custGeom>
            <a:avLst/>
            <a:gdLst>
              <a:gd name="T0" fmla="*/ 2147483647 w 2138"/>
              <a:gd name="T1" fmla="*/ 0 h 118"/>
              <a:gd name="T2" fmla="*/ 367942744 w 2138"/>
              <a:gd name="T3" fmla="*/ 0 h 118"/>
              <a:gd name="T4" fmla="*/ 0 w 2138"/>
              <a:gd name="T5" fmla="*/ 297378460 h 118"/>
              <a:gd name="T6" fmla="*/ 0 60000 65536"/>
              <a:gd name="T7" fmla="*/ 0 60000 65536"/>
              <a:gd name="T8" fmla="*/ 0 60000 65536"/>
              <a:gd name="T9" fmla="*/ 0 w 2138"/>
              <a:gd name="T10" fmla="*/ 0 h 118"/>
              <a:gd name="T11" fmla="*/ 2138 w 2138"/>
              <a:gd name="T12" fmla="*/ 118 h 1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8" h="118">
                <a:moveTo>
                  <a:pt x="2138" y="0"/>
                </a:moveTo>
                <a:lnTo>
                  <a:pt x="146" y="0"/>
                </a:lnTo>
                <a:lnTo>
                  <a:pt x="0" y="118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000">
              <a:latin typeface="Times New Roman" pitchFamily="18" charset="0"/>
            </a:endParaRPr>
          </a:p>
        </p:txBody>
      </p:sp>
      <p:sp>
        <p:nvSpPr>
          <p:cNvPr id="107532" name="Rectangle 7"/>
          <p:cNvSpPr>
            <a:spLocks noChangeArrowheads="1"/>
          </p:cNvSpPr>
          <p:nvPr/>
        </p:nvSpPr>
        <p:spPr bwMode="auto">
          <a:xfrm>
            <a:off x="5635625" y="3403600"/>
            <a:ext cx="13985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Hypoglossal nerve (XII)</a:t>
            </a:r>
            <a:endParaRPr lang="en-US" sz="1000" b="1"/>
          </a:p>
        </p:txBody>
      </p:sp>
      <p:sp>
        <p:nvSpPr>
          <p:cNvPr id="107533" name="Freeform 8"/>
          <p:cNvSpPr>
            <a:spLocks/>
          </p:cNvSpPr>
          <p:nvPr/>
        </p:nvSpPr>
        <p:spPr bwMode="auto">
          <a:xfrm>
            <a:off x="4187825" y="3262313"/>
            <a:ext cx="1390650" cy="212725"/>
          </a:xfrm>
          <a:custGeom>
            <a:avLst/>
            <a:gdLst>
              <a:gd name="T0" fmla="*/ 2147483647 w 1444"/>
              <a:gd name="T1" fmla="*/ 559474732 h 222"/>
              <a:gd name="T2" fmla="*/ 2147483647 w 1444"/>
              <a:gd name="T3" fmla="*/ 559474732 h 222"/>
              <a:gd name="T4" fmla="*/ 0 w 1444"/>
              <a:gd name="T5" fmla="*/ 0 h 222"/>
              <a:gd name="T6" fmla="*/ 0 60000 65536"/>
              <a:gd name="T7" fmla="*/ 0 60000 65536"/>
              <a:gd name="T8" fmla="*/ 0 60000 65536"/>
              <a:gd name="T9" fmla="*/ 0 w 1444"/>
              <a:gd name="T10" fmla="*/ 0 h 222"/>
              <a:gd name="T11" fmla="*/ 1444 w 1444"/>
              <a:gd name="T12" fmla="*/ 222 h 2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4" h="222">
                <a:moveTo>
                  <a:pt x="1444" y="222"/>
                </a:moveTo>
                <a:lnTo>
                  <a:pt x="1245" y="222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000">
              <a:latin typeface="Times New Roman" pitchFamily="18" charset="0"/>
            </a:endParaRPr>
          </a:p>
        </p:txBody>
      </p:sp>
      <p:sp>
        <p:nvSpPr>
          <p:cNvPr id="107534" name="Line 9"/>
          <p:cNvSpPr>
            <a:spLocks noChangeShapeType="1"/>
          </p:cNvSpPr>
          <p:nvPr/>
        </p:nvSpPr>
        <p:spPr bwMode="auto">
          <a:xfrm flipH="1">
            <a:off x="3876675" y="3116263"/>
            <a:ext cx="1701800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35" name="Line 10"/>
          <p:cNvSpPr>
            <a:spLocks noChangeShapeType="1"/>
          </p:cNvSpPr>
          <p:nvPr/>
        </p:nvSpPr>
        <p:spPr bwMode="auto">
          <a:xfrm flipV="1">
            <a:off x="3613150" y="3116263"/>
            <a:ext cx="434975" cy="9683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36" name="Freeform 11"/>
          <p:cNvSpPr>
            <a:spLocks/>
          </p:cNvSpPr>
          <p:nvPr/>
        </p:nvSpPr>
        <p:spPr bwMode="auto">
          <a:xfrm>
            <a:off x="4773613" y="2430463"/>
            <a:ext cx="811212" cy="161925"/>
          </a:xfrm>
          <a:custGeom>
            <a:avLst/>
            <a:gdLst>
              <a:gd name="T0" fmla="*/ 2121971741 w 842"/>
              <a:gd name="T1" fmla="*/ 0 h 168"/>
              <a:gd name="T2" fmla="*/ 335181577 w 842"/>
              <a:gd name="T3" fmla="*/ 0 h 168"/>
              <a:gd name="T4" fmla="*/ 0 w 842"/>
              <a:gd name="T5" fmla="*/ 423386295 h 168"/>
              <a:gd name="T6" fmla="*/ 0 60000 65536"/>
              <a:gd name="T7" fmla="*/ 0 60000 65536"/>
              <a:gd name="T8" fmla="*/ 0 60000 65536"/>
              <a:gd name="T9" fmla="*/ 0 w 842"/>
              <a:gd name="T10" fmla="*/ 0 h 168"/>
              <a:gd name="T11" fmla="*/ 842 w 842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2" h="168">
                <a:moveTo>
                  <a:pt x="842" y="0"/>
                </a:moveTo>
                <a:lnTo>
                  <a:pt x="133" y="0"/>
                </a:lnTo>
                <a:lnTo>
                  <a:pt x="0" y="168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000">
              <a:latin typeface="Times New Roman" pitchFamily="18" charset="0"/>
            </a:endParaRPr>
          </a:p>
        </p:txBody>
      </p:sp>
      <p:sp>
        <p:nvSpPr>
          <p:cNvPr id="107537" name="Text Box 12"/>
          <p:cNvSpPr txBox="1">
            <a:spLocks noChangeArrowheads="1"/>
          </p:cNvSpPr>
          <p:nvPr/>
        </p:nvSpPr>
        <p:spPr bwMode="auto">
          <a:xfrm>
            <a:off x="5635625" y="2641600"/>
            <a:ext cx="1123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Intrinsic muscles</a:t>
            </a:r>
          </a:p>
          <a:p>
            <a:r>
              <a:rPr lang="en-US" sz="1000" b="1"/>
              <a:t>of the tongue</a:t>
            </a:r>
          </a:p>
        </p:txBody>
      </p:sp>
      <p:sp>
        <p:nvSpPr>
          <p:cNvPr id="107538" name="Text Box 13"/>
          <p:cNvSpPr txBox="1">
            <a:spLocks noChangeArrowheads="1"/>
          </p:cNvSpPr>
          <p:nvPr/>
        </p:nvSpPr>
        <p:spPr bwMode="auto">
          <a:xfrm>
            <a:off x="5635625" y="3046413"/>
            <a:ext cx="1165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Extrinsic muscles</a:t>
            </a:r>
          </a:p>
          <a:p>
            <a:r>
              <a:rPr lang="en-US" sz="1000" b="1"/>
              <a:t>of the tongue</a:t>
            </a:r>
          </a:p>
        </p:txBody>
      </p:sp>
      <p:sp>
        <p:nvSpPr>
          <p:cNvPr id="107540" name="Text Box 8"/>
          <p:cNvSpPr txBox="1">
            <a:spLocks noChangeArrowheads="1"/>
          </p:cNvSpPr>
          <p:nvPr/>
        </p:nvSpPr>
        <p:spPr bwMode="auto">
          <a:xfrm>
            <a:off x="6891338" y="4021138"/>
            <a:ext cx="2252662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/>
              <a:t>Figure 14.39</a:t>
            </a:r>
          </a:p>
        </p:txBody>
      </p:sp>
      <p:sp>
        <p:nvSpPr>
          <p:cNvPr id="4" name="TextBox 24"/>
          <p:cNvSpPr txBox="1">
            <a:spLocks noChangeArrowheads="1"/>
          </p:cNvSpPr>
          <p:nvPr/>
        </p:nvSpPr>
        <p:spPr bwMode="auto">
          <a:xfrm>
            <a:off x="2049463" y="804863"/>
            <a:ext cx="50149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dirty="0">
                <a:latin typeface="+mj-lt"/>
                <a:cs typeface="Arial" pitchFamily="34" charset="2"/>
              </a:rPr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29600" y="6477000"/>
            <a:ext cx="8382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14-</a:t>
            </a:r>
            <a:fld id="{253DF79D-28A5-4393-B563-48F636312DF7}" type="slidenum">
              <a:rPr lang="en-US" smtClean="0"/>
              <a:pPr/>
              <a:t>85</a:t>
            </a:fld>
            <a:endParaRPr lang="en-US" smtClean="0"/>
          </a:p>
        </p:txBody>
      </p:sp>
      <p:sp>
        <p:nvSpPr>
          <p:cNvPr id="1085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7338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Cranial Nerve Disorders</a:t>
            </a:r>
          </a:p>
        </p:txBody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638" y="1517650"/>
            <a:ext cx="8610600" cy="4897438"/>
          </a:xfrm>
        </p:spPr>
        <p:txBody>
          <a:bodyPr/>
          <a:lstStyle/>
          <a:p>
            <a:pPr eaLnBrk="1" hangingPunct="1"/>
            <a:r>
              <a:rPr lang="en-US" sz="2800" smtClean="0"/>
              <a:t>Trigeminal neuralgia (tic douloureux)</a:t>
            </a:r>
          </a:p>
          <a:p>
            <a:pPr lvl="1" eaLnBrk="1" hangingPunct="1"/>
            <a:r>
              <a:rPr lang="en-US" sz="2400" b="0" smtClean="0"/>
              <a:t>recurring episodes of intense stabbing pain in trigeminal nerve area (near mouth or nose)</a:t>
            </a:r>
          </a:p>
          <a:p>
            <a:pPr lvl="1" eaLnBrk="1" hangingPunct="1"/>
            <a:r>
              <a:rPr lang="en-US" sz="2400" b="0" smtClean="0"/>
              <a:t>pain triggered by touch, drinking, washing face</a:t>
            </a:r>
          </a:p>
          <a:p>
            <a:pPr lvl="1" eaLnBrk="1" hangingPunct="1"/>
            <a:r>
              <a:rPr lang="en-US" sz="2400" b="0" smtClean="0"/>
              <a:t>treatment may require cutting nerve</a:t>
            </a:r>
          </a:p>
          <a:p>
            <a:pPr lvl="1" eaLnBrk="1" hangingPunct="1">
              <a:buFontTx/>
              <a:buNone/>
            </a:pPr>
            <a:endParaRPr lang="en-US" sz="2400" b="0" smtClean="0"/>
          </a:p>
          <a:p>
            <a:pPr eaLnBrk="1" hangingPunct="1"/>
            <a:r>
              <a:rPr lang="en-US" sz="2800" smtClean="0"/>
              <a:t>Bell palsy</a:t>
            </a:r>
            <a:r>
              <a:rPr lang="en-US" sz="2800" b="0" smtClean="0"/>
              <a:t>	</a:t>
            </a:r>
          </a:p>
          <a:p>
            <a:pPr lvl="1" eaLnBrk="1" hangingPunct="1"/>
            <a:r>
              <a:rPr lang="en-US" sz="2400" b="0" smtClean="0"/>
              <a:t>degenerative disorder of facial nerve causes paralysis of facial muscles on one side</a:t>
            </a:r>
          </a:p>
          <a:p>
            <a:pPr lvl="1" eaLnBrk="1" hangingPunct="1"/>
            <a:r>
              <a:rPr lang="en-US" sz="2400" b="0" smtClean="0"/>
              <a:t>may appear abruptly with full recovery within  3 - 5 weeks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29600" y="6477000"/>
            <a:ext cx="8382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14-</a:t>
            </a:r>
            <a:fld id="{48DDC284-50BF-41C6-B846-643B87D12A4A}" type="slidenum">
              <a:rPr lang="en-US" smtClean="0"/>
              <a:pPr/>
              <a:t>86</a:t>
            </a:fld>
            <a:endParaRPr lang="en-US" smtClean="0"/>
          </a:p>
        </p:txBody>
      </p:sp>
      <p:sp>
        <p:nvSpPr>
          <p:cNvPr id="1095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6375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Images of the Mind</a:t>
            </a:r>
          </a:p>
        </p:txBody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09700"/>
            <a:ext cx="870585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positron emission tomography </a:t>
            </a:r>
            <a:r>
              <a:rPr lang="en-US" sz="2800" b="0" smtClean="0"/>
              <a:t>(PET) and </a:t>
            </a:r>
            <a:r>
              <a:rPr lang="en-US" sz="2800" smtClean="0"/>
              <a:t>MRI</a:t>
            </a:r>
            <a:r>
              <a:rPr lang="en-US" sz="2800" b="0" smtClean="0"/>
              <a:t> visualize increases in blood flow when brain areas are active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injection of radioactively labeled glucose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0" smtClean="0"/>
              <a:t>busy areas of brain “light up”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US" sz="2000" b="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functional magnetic resonance imaging (fMRI) </a:t>
            </a:r>
            <a:r>
              <a:rPr lang="en-US" sz="2800" b="0" smtClean="0"/>
              <a:t>looks at increase in blood flow to an area (additional glucose is needed in active area) – magnetic properties of hemoglobin depend on how much oxygen is bound to it (additional oxygen is there due to additional blood flow)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quick, safe and accurate method to see brain function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29600" y="6477000"/>
            <a:ext cx="8382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14-</a:t>
            </a:r>
            <a:fld id="{CAC37C42-AAAF-4AD8-92AF-42921BD5F10A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1138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Meninges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0400" y="1674813"/>
            <a:ext cx="7893050" cy="48879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0" smtClean="0"/>
              <a:t>arachnoid mater and pia mater are similar to those in the spinal cord</a:t>
            </a:r>
          </a:p>
          <a:p>
            <a:pPr eaLnBrk="1" hangingPunct="1">
              <a:lnSpc>
                <a:spcPct val="90000"/>
              </a:lnSpc>
            </a:pPr>
            <a:endParaRPr lang="en-US" sz="1400" b="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arachnoid mater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transparent membrane over brain surface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subarachnoid space </a:t>
            </a:r>
            <a:r>
              <a:rPr lang="en-US" sz="2000" b="0" smtClean="0"/>
              <a:t>separates it from pia mater below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subdural space </a:t>
            </a:r>
            <a:r>
              <a:rPr lang="en-US" sz="2000" b="0" smtClean="0"/>
              <a:t>separates it from dura mater above in some places</a:t>
            </a:r>
          </a:p>
          <a:p>
            <a:pPr lvl="1" eaLnBrk="1" hangingPunct="1">
              <a:lnSpc>
                <a:spcPct val="90000"/>
              </a:lnSpc>
            </a:pPr>
            <a:endParaRPr lang="en-US" sz="1400" b="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pia mater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very thin membrane that follows contours of brain, even dipping into sulci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not usually visible without a microscope</a:t>
            </a:r>
            <a:endParaRPr lang="en-US" sz="2400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6.0&quot;&gt;&lt;object type=&quot;1&quot; unique_id=&quot;10001&quot;&gt;&lt;object type=&quot;8&quot; unique_id=&quot;12702&quot;&gt;&lt;/object&gt;&lt;object type=&quot;2&quot; unique_id=&quot;12703&quot;&gt;&lt;object type=&quot;3&quot; unique_id=&quot;12704&quot;&gt;&lt;property id=&quot;20148&quot; value=&quot;5&quot;/&gt;&lt;property id=&quot;20300&quot; value=&quot;Slide 1&quot;/&gt;&lt;property id=&quot;20307&quot; value=&quot;370&quot;/&gt;&lt;/object&gt;&lt;object type=&quot;3&quot; unique_id=&quot;12705&quot;&gt;&lt;property id=&quot;20148&quot; value=&quot;5&quot;/&gt;&lt;property id=&quot;20300&quot; value=&quot;Slide 2 - &amp;quot;Central Nervous System&amp;quot;&quot;/&gt;&lt;property id=&quot;20307&quot; value=&quot;294&quot;/&gt;&lt;/object&gt;&lt;object type=&quot;3&quot; unique_id=&quot;12706&quot;&gt;&lt;property id=&quot;20148&quot; value=&quot;5&quot;/&gt;&lt;property id=&quot;20300&quot; value=&quot;Slide 3 - &amp;quot;Introduction to the Nervous System&amp;quot;&quot;/&gt;&lt;property id=&quot;20307&quot; value=&quot;371&quot;/&gt;&lt;/object&gt;&lt;object type=&quot;3&quot; unique_id=&quot;12707&quot;&gt;&lt;property id=&quot;20148&quot; value=&quot;5&quot;/&gt;&lt;property id=&quot;20300&quot; value=&quot;Slide 4 - &amp;quot;Directional Terms and Landmarks&amp;quot;&quot;/&gt;&lt;property id=&quot;20307&quot; value=&quot;295&quot;/&gt;&lt;/object&gt;&lt;object type=&quot;3&quot; unique_id=&quot;12708&quot;&gt;&lt;property id=&quot;20148&quot; value=&quot;5&quot;/&gt;&lt;property id=&quot;20300&quot; value=&quot;Slide 5 - &amp;quot;Cerebrum           &amp;quot;&quot;/&gt;&lt;property id=&quot;20307&quot; value=&quot;256&quot;/&gt;&lt;/object&gt;&lt;object type=&quot;3&quot; unique_id=&quot;12709&quot;&gt;&lt;property id=&quot;20148&quot; value=&quot;5&quot;/&gt;&lt;property id=&quot;20300&quot; value=&quot;Slide 6 - &amp;quot;Cerebellum&amp;quot;&quot;/&gt;&lt;property id=&quot;20307&quot; value=&quot;346&quot;/&gt;&lt;/object&gt;&lt;object type=&quot;3&quot; unique_id=&quot;12710&quot;&gt;&lt;property id=&quot;20148&quot; value=&quot;5&quot;/&gt;&lt;property id=&quot;20300&quot; value=&quot;Slide 7 - &amp;quot;Brainstem&amp;quot;&quot;/&gt;&lt;property id=&quot;20307&quot; value=&quot;385&quot;/&gt;&lt;/object&gt;&lt;object type=&quot;3&quot; unique_id=&quot;12711&quot;&gt;&lt;property id=&quot;20148&quot; value=&quot;5&quot;/&gt;&lt;property id=&quot;20300&quot; value=&quot;Slide 8 - &amp;quot;Median Section of the Brain&amp;quot;&quot;/&gt;&lt;property id=&quot;20307&quot; value=&quot;383&quot;/&gt;&lt;/object&gt;&lt;object type=&quot;3&quot; unique_id=&quot;12712&quot;&gt;&lt;property id=&quot;20148&quot; value=&quot;5&quot;/&gt;&lt;property id=&quot;20300&quot; value=&quot;Slide 9 - &amp;quot;Median Section of Cadaver Brain&amp;quot;&quot;/&gt;&lt;property id=&quot;20307&quot; value=&quot;384&quot;/&gt;&lt;/object&gt;&lt;object type=&quot;3&quot; unique_id=&quot;12713&quot;&gt;&lt;property id=&quot;20148&quot; value=&quot;5&quot;/&gt;&lt;property id=&quot;20300&quot; value=&quot;Slide 10 - &amp;quot;Gray and White Matter&amp;quot;&quot;/&gt;&lt;property id=&quot;20307&quot; value=&quot;355&quot;/&gt;&lt;/object&gt;&lt;object type=&quot;3&quot; unique_id=&quot;12714&quot;&gt;&lt;property id=&quot;20148&quot; value=&quot;5&quot;/&gt;&lt;property id=&quot;20300&quot; value=&quot;Slide 11 - &amp;quot;Embryonic Development&amp;quot;&quot;/&gt;&lt;property id=&quot;20307&quot; value=&quot;386&quot;/&gt;&lt;/object&gt;&lt;object type=&quot;3&quot; unique_id=&quot;12715&quot;&gt;&lt;property id=&quot;20148&quot; value=&quot;5&quot;/&gt;&lt;property id=&quot;20300&quot; value=&quot;Slide 12 - &amp;quot;Embryonic Development&amp;quot;&quot;/&gt;&lt;property id=&quot;20307&quot; value=&quot;296&quot;/&gt;&lt;/object&gt;&lt;object type=&quot;3&quot; unique_id=&quot;12716&quot;&gt;&lt;property id=&quot;20148&quot; value=&quot;5&quot;/&gt;&lt;property id=&quot;20300&quot; value=&quot;Slide 13 - &amp;quot;Embryonic Development&amp;quot;&quot;/&gt;&lt;property id=&quot;20307&quot; value=&quot;387&quot;/&gt;&lt;/object&gt;&lt;object type=&quot;3&quot; unique_id=&quot;12717&quot;&gt;&lt;property id=&quot;20148&quot; value=&quot;5&quot;/&gt;&lt;property id=&quot;20300&quot; value=&quot;Slide 14 - &amp;quot;Embryonic Neural Tube&amp;quot;&quot;/&gt;&lt;property id=&quot;20307&quot; value=&quot;356&quot;/&gt;&lt;/object&gt;&lt;object type=&quot;3&quot; unique_id=&quot;12718&quot;&gt;&lt;property id=&quot;20148&quot; value=&quot;5&quot;/&gt;&lt;property id=&quot;20300&quot; value=&quot;Slide 15 - &amp;quot;Embryonic Brain Development&amp;quot;&quot;/&gt;&lt;property id=&quot;20307&quot; value=&quot;261&quot;/&gt;&lt;/object&gt;&lt;object type=&quot;3&quot; unique_id=&quot;12719&quot;&gt;&lt;property id=&quot;20148&quot; value=&quot;5&quot;/&gt;&lt;property id=&quot;20300&quot; value=&quot;Slide 16 - &amp;quot;Meninges&amp;quot;&quot;/&gt;&lt;property id=&quot;20307&quot; value=&quot;375&quot;/&gt;&lt;/object&gt;&lt;object type=&quot;3&quot; unique_id=&quot;12720&quot;&gt;&lt;property id=&quot;20148&quot; value=&quot;5&quot;/&gt;&lt;property id=&quot;20300&quot; value=&quot;Slide 17 - &amp;quot;Meninges&amp;quot;&quot;/&gt;&lt;property id=&quot;20307&quot; value=&quot;388&quot;/&gt;&lt;/object&gt;&lt;object type=&quot;3&quot; unique_id=&quot;12721&quot;&gt;&lt;property id=&quot;20148&quot; value=&quot;5&quot;/&gt;&lt;property id=&quot;20300&quot; value=&quot;Slide 18 - &amp;quot;Meninges of the Brain &amp;quot;&quot;/&gt;&lt;property id=&quot;20307&quot; value=&quot;262&quot;/&gt;&lt;/object&gt;&lt;object type=&quot;3&quot; unique_id=&quot;12722&quot;&gt;&lt;property id=&quot;20148&quot; value=&quot;5&quot;/&gt;&lt;property id=&quot;20300&quot; value=&quot;Slide 19 - &amp;quot;Meningitis&amp;quot;&quot;/&gt;&lt;property id=&quot;20307&quot; value=&quot;348&quot;/&gt;&lt;/object&gt;&lt;object type=&quot;3&quot; unique_id=&quot;12723&quot;&gt;&lt;property id=&quot;20148&quot; value=&quot;5&quot;/&gt;&lt;property id=&quot;20300&quot; value=&quot;Slide 20 - &amp;quot;Brain Ventricles&amp;quot;&quot;/&gt;&lt;property id=&quot;20307&quot; value=&quot;264&quot;/&gt;&lt;/object&gt;&lt;object type=&quot;3&quot; unique_id=&quot;12724&quot;&gt;&lt;property id=&quot;20148&quot; value=&quot;5&quot;/&gt;&lt;property id=&quot;20300&quot; value=&quot;Slide 21 - &amp;quot;Ventricles of the Brain&amp;quot;&quot;/&gt;&lt;property id=&quot;20307&quot; value=&quot;349&quot;/&gt;&lt;/object&gt;&lt;object type=&quot;3&quot; unique_id=&quot;12725&quot;&gt;&lt;property id=&quot;20148&quot; value=&quot;5&quot;/&gt;&lt;property id=&quot;20300&quot; value=&quot;Slide 22 - &amp;quot;Ventricles and Cerebrospinal Fluid&amp;quot;&quot;/&gt;&lt;property id=&quot;20307&quot; value=&quot;298&quot;/&gt;&lt;/object&gt;&lt;object type=&quot;3&quot; unique_id=&quot;12726&quot;&gt;&lt;property id=&quot;20148&quot; value=&quot;5&quot;/&gt;&lt;property id=&quot;20300&quot; value=&quot;Slide 23 - &amp;quot;Cerebrospinal Fluid (CSF)&amp;quot;&quot;/&gt;&lt;property id=&quot;20307&quot; value=&quot;299&quot;/&gt;&lt;/object&gt;&lt;object type=&quot;3&quot; unique_id=&quot;12727&quot;&gt;&lt;property id=&quot;20148&quot; value=&quot;5&quot;/&gt;&lt;property id=&quot;20300&quot; value=&quot;Slide 24 - &amp;quot;Cerebrospinal Fluid (CSF) Circulation&amp;quot;&quot;/&gt;&lt;property id=&quot;20307&quot; value=&quot;389&quot;/&gt;&lt;/object&gt;&lt;object type=&quot;3&quot; unique_id=&quot;12728&quot;&gt;&lt;property id=&quot;20148&quot; value=&quot;5&quot;/&gt;&lt;property id=&quot;20300&quot; value=&quot;Slide 25 - &amp;quot;Functions of CSF&amp;quot;&quot;/&gt;&lt;property id=&quot;20307&quot; value=&quot;376&quot;/&gt;&lt;/object&gt;&lt;object type=&quot;3&quot; unique_id=&quot;12729&quot;&gt;&lt;property id=&quot;20148&quot; value=&quot;5&quot;/&gt;&lt;property id=&quot;20300&quot; value=&quot;Slide 26 - &amp;quot;Flow of Cerebrospinal Fluid&amp;quot;&quot;/&gt;&lt;property id=&quot;20307&quot; value=&quot;265&quot;/&gt;&lt;/object&gt;&lt;object type=&quot;3&quot; unique_id=&quot;12730&quot;&gt;&lt;property id=&quot;20148&quot; value=&quot;5&quot;/&gt;&lt;property id=&quot;20300&quot; value=&quot;Slide 27 - &amp;quot;Blood Supply to the Brain&amp;quot;&quot;/&gt;&lt;property id=&quot;20307&quot; value=&quot;300&quot;/&gt;&lt;/object&gt;&lt;object type=&quot;3&quot; unique_id=&quot;12731&quot;&gt;&lt;property id=&quot;20148&quot; value=&quot;5&quot;/&gt;&lt;property id=&quot;20300&quot; value=&quot;Slide 28 - &amp;quot;Brain Barrier System&amp;quot;&quot;/&gt;&lt;property id=&quot;20307&quot; value=&quot;390&quot;/&gt;&lt;/object&gt;&lt;object type=&quot;3&quot; unique_id=&quot;12732&quot;&gt;&lt;property id=&quot;20148&quot; value=&quot;5&quot;/&gt;&lt;property id=&quot;20300&quot; value=&quot;Slide 29 - &amp;quot;Brain Barrier System&amp;quot;&quot;/&gt;&lt;property id=&quot;20307&quot; value=&quot;391&quot;/&gt;&lt;/object&gt;&lt;object type=&quot;3&quot; unique_id=&quot;12733&quot;&gt;&lt;property id=&quot;20148&quot; value=&quot;5&quot;/&gt;&lt;property id=&quot;20300&quot; value=&quot;Slide 30 - &amp;quot;Hindbrain - Medulla Oblongata&amp;quot;&quot;/&gt;&lt;property id=&quot;20307&quot; value=&quot;366&quot;/&gt;&lt;/object&gt;&lt;object type=&quot;3&quot; unique_id=&quot;12734&quot;&gt;&lt;property id=&quot;20148&quot; value=&quot;5&quot;/&gt;&lt;property id=&quot;20300&quot; value=&quot;Slide 31 - &amp;quot;Hindbrain - Medulla Oblongata&amp;quot;&quot;/&gt;&lt;property id=&quot;20307&quot; value=&quot;259&quot;/&gt;&lt;/object&gt;&lt;object type=&quot;3&quot; unique_id=&quot;12735&quot;&gt;&lt;property id=&quot;20148&quot; value=&quot;5&quot;/&gt;&lt;property id=&quot;20300&quot; value=&quot;Slide 32 - &amp;quot;Medulla Oblongata&amp;quot;&quot;/&gt;&lt;property id=&quot;20307&quot; value=&quot;357&quot;/&gt;&lt;/object&gt;&lt;object type=&quot;3&quot; unique_id=&quot;12736&quot;&gt;&lt;property id=&quot;20148&quot; value=&quot;5&quot;/&gt;&lt;property id=&quot;20300&quot; value=&quot;Slide 33 - &amp;quot;Medulla and Pons&amp;quot;&quot;/&gt;&lt;property id=&quot;20307&quot; value=&quot;272&quot;/&gt;&lt;/object&gt;&lt;object type=&quot;3&quot; unique_id=&quot;12737&quot;&gt;&lt;property id=&quot;20148&quot; value=&quot;5&quot;/&gt;&lt;property id=&quot;20300&quot; value=&quot;Slide 34 - &amp;quot;Posterolateral View of Brainstem&amp;quot;&quot;/&gt;&lt;property id=&quot;20307&quot; value=&quot;350&quot;/&gt;&lt;/object&gt;&lt;object type=&quot;3&quot; unique_id=&quot;12738&quot;&gt;&lt;property id=&quot;20148&quot; value=&quot;5&quot;/&gt;&lt;property id=&quot;20300&quot; value=&quot;Slide 35 - &amp;quot;Pons&amp;quot;&quot;/&gt;&lt;property id=&quot;20307&quot; value=&quot;306&quot;/&gt;&lt;/object&gt;&lt;object type=&quot;3&quot; unique_id=&quot;12739&quot;&gt;&lt;property id=&quot;20148&quot; value=&quot;5&quot;/&gt;&lt;property id=&quot;20300&quot; value=&quot;Slide 36 - &amp;quot;Pons&amp;quot;&quot;/&gt;&lt;property id=&quot;20307&quot; value=&quot;367&quot;/&gt;&lt;/object&gt;&lt;object type=&quot;3&quot; unique_id=&quot;12740&quot;&gt;&lt;property id=&quot;20148&quot; value=&quot;5&quot;/&gt;&lt;property id=&quot;20300&quot; value=&quot;Slide 37 - &amp;quot;Cross-section of Pons&amp;quot;&quot;/&gt;&lt;property id=&quot;20307&quot; value=&quot;359&quot;/&gt;&lt;/object&gt;&lt;object type=&quot;3&quot; unique_id=&quot;12741&quot;&gt;&lt;property id=&quot;20148&quot; value=&quot;5&quot;/&gt;&lt;property id=&quot;20300&quot; value=&quot;Slide 38 - &amp;quot;Midbrain&amp;quot;&quot;/&gt;&lt;property id=&quot;20307&quot; value=&quot;377&quot;/&gt;&lt;/object&gt;&lt;object type=&quot;3&quot; unique_id=&quot;12742&quot;&gt;&lt;property id=&quot;20148&quot; value=&quot;5&quot;/&gt;&lt;property id=&quot;20300&quot; value=&quot;Slide 39 - &amp;quot;Midbrain&amp;quot;&quot;/&gt;&lt;property id=&quot;20307&quot; value=&quot;378&quot;/&gt;&lt;/object&gt;&lt;object type=&quot;3&quot; unique_id=&quot;12743&quot;&gt;&lt;property id=&quot;20148&quot; value=&quot;5&quot;/&gt;&lt;property id=&quot;20300&quot; value=&quot;Slide 40 - &amp;quot;Midbrain -- Cross Section&amp;quot;&quot;/&gt;&lt;property id=&quot;20307&quot; value=&quot;276&quot;/&gt;&lt;/object&gt;&lt;object type=&quot;3&quot; unique_id=&quot;12744&quot;&gt;&lt;property id=&quot;20148&quot; value=&quot;5&quot;/&gt;&lt;property id=&quot;20300&quot; value=&quot;Slide 41 - &amp;quot;Reticular Formation&amp;quot;&quot;/&gt;&lt;property id=&quot;20307&quot; value=&quot;360&quot;/&gt;&lt;/object&gt;&lt;object type=&quot;3&quot; unique_id=&quot;12745&quot;&gt;&lt;property id=&quot;20148&quot; value=&quot;5&quot;/&gt;&lt;property id=&quot;20300&quot; value=&quot;Slide 42 - &amp;quot;Functions of Reticular Formation Networks&amp;quot;&quot;/&gt;&lt;property id=&quot;20307&quot; value=&quot;277&quot;/&gt;&lt;/object&gt;&lt;object type=&quot;3&quot; unique_id=&quot;12746&quot;&gt;&lt;property id=&quot;20148&quot; value=&quot;5&quot;/&gt;&lt;property id=&quot;20300&quot; value=&quot;Slide 43 - &amp;quot;Cerebellum&amp;quot;&quot;/&gt;&lt;property id=&quot;20307&quot; value=&quot;275&quot;/&gt;&lt;/object&gt;&lt;object type=&quot;3&quot; unique_id=&quot;12747&quot;&gt;&lt;property id=&quot;20148&quot; value=&quot;5&quot;/&gt;&lt;property id=&quot;20300&quot; value=&quot;Slide 44 - &amp;quot;Cerebellum&amp;quot;&quot;/&gt;&lt;property id=&quot;20307&quot; value=&quot;274&quot;/&gt;&lt;/object&gt;&lt;object type=&quot;3&quot; unique_id=&quot;12748&quot;&gt;&lt;property id=&quot;20148&quot; value=&quot;5&quot;/&gt;&lt;property id=&quot;20300&quot; value=&quot;Slide 45 - &amp;quot;Cerebellar Functions&amp;quot;&quot;/&gt;&lt;property id=&quot;20307&quot; value=&quot;358&quot;/&gt;&lt;/object&gt;&lt;object type=&quot;3&quot; unique_id=&quot;12749&quot;&gt;&lt;property id=&quot;20148&quot; value=&quot;5&quot;/&gt;&lt;property id=&quot;20300&quot; value=&quot;Slide 46 - &amp;quot;The Forebrain&amp;quot;&quot;/&gt;&lt;property id=&quot;20307&quot; value=&quot;392&quot;/&gt;&lt;/object&gt;&lt;object type=&quot;3&quot; unique_id=&quot;12750&quot;&gt;&lt;property id=&quot;20148&quot; value=&quot;5&quot;/&gt;&lt;property id=&quot;20300&quot; value=&quot;Slide 47 - &amp;quot;Diencephalon: Thalamus&amp;quot;&quot;/&gt;&lt;property id=&quot;20307&quot; value=&quot;308&quot;/&gt;&lt;/object&gt;&lt;object type=&quot;3&quot; unique_id=&quot;12751&quot;&gt;&lt;property id=&quot;20148&quot; value=&quot;5&quot;/&gt;&lt;property id=&quot;20300&quot; value=&quot;Slide 48 - &amp;quot;Diencephalon: Hypothalamus&amp;quot;&quot;/&gt;&lt;property id=&quot;20307&quot; value=&quot;278&quot;/&gt;&lt;/object&gt;&lt;object type=&quot;3&quot; unique_id=&quot;12752&quot;&gt;&lt;property id=&quot;20148&quot; value=&quot;5&quot;/&gt;&lt;property id=&quot;20300&quot; value=&quot;Slide 49 - &amp;quot;Diencephalon: Hypothalamus&amp;quot;&quot;/&gt;&lt;property id=&quot;20307&quot; value=&quot;393&quot;/&gt;&lt;/object&gt;&lt;object type=&quot;3&quot; unique_id=&quot;12753&quot;&gt;&lt;property id=&quot;20148&quot; value=&quot;5&quot;/&gt;&lt;property id=&quot;20300&quot; value=&quot;Slide 50 - &amp;quot;Diencephalon: Epithalamus&amp;quot;&quot;/&gt;&lt;property id=&quot;20307&quot; value=&quot;310&quot;/&gt;&lt;/object&gt;&lt;object type=&quot;3&quot; unique_id=&quot;12754&quot;&gt;&lt;property id=&quot;20148&quot; value=&quot;5&quot;/&gt;&lt;property id=&quot;20300&quot; value=&quot;Slide 51 - &amp;quot;Telencephalon: Cerebrum&amp;quot;&quot;/&gt;&lt;property id=&quot;20307&quot; value=&quot;394&quot;/&gt;&lt;/object&gt;&lt;object type=&quot;3&quot; unique_id=&quot;12755&quot;&gt;&lt;property id=&quot;20148&quot; value=&quot;5&quot;/&gt;&lt;property id=&quot;20300&quot; value=&quot;Slide 52 - &amp;quot;Cerebrum - Gross Anatomy&amp;quot;&quot;/&gt;&lt;property id=&quot;20307&quot; value=&quot;311&quot;/&gt;&lt;/object&gt;&lt;object type=&quot;3&quot; unique_id=&quot;12756&quot;&gt;&lt;property id=&quot;20148&quot; value=&quot;5&quot;/&gt;&lt;property id=&quot;20300&quot; value=&quot;Slide 53 - &amp;quot;Functions of Cerebrum - Lobes&amp;quot;&quot;/&gt;&lt;property id=&quot;20307&quot; value=&quot;279&quot;/&gt;&lt;/object&gt;&lt;object type=&quot;3&quot; unique_id=&quot;12757&quot;&gt;&lt;property id=&quot;20148&quot; value=&quot;5&quot;/&gt;&lt;property id=&quot;20300&quot; value=&quot;Slide 54 - &amp;quot;Insula of Dissected Brain&amp;quot;&quot;/&gt;&lt;property id=&quot;20307&quot; value=&quot;372&quot;/&gt;&lt;/object&gt;&lt;object type=&quot;3&quot; unique_id=&quot;12758&quot;&gt;&lt;property id=&quot;20148&quot; value=&quot;5&quot;/&gt;&lt;property id=&quot;20300&quot; value=&quot;Slide 55 - &amp;quot;Cerebral White Matter&amp;quot;&quot;/&gt;&lt;property id=&quot;20307&quot; value=&quot;280&quot;/&gt;&lt;/object&gt;&lt;object type=&quot;3&quot; unique_id=&quot;12759&quot;&gt;&lt;property id=&quot;20148&quot; value=&quot;5&quot;/&gt;&lt;property id=&quot;20300&quot; value=&quot;Slide 56 - &amp;quot;The Cerebral White Matter&amp;quot;&quot;/&gt;&lt;property id=&quot;20307&quot; value=&quot;312&quot;/&gt;&lt;/object&gt;&lt;object type=&quot;3&quot; unique_id=&quot;12760&quot;&gt;&lt;property id=&quot;20148&quot; value=&quot;5&quot;/&gt;&lt;property id=&quot;20300&quot; value=&quot;Slide 57 - &amp;quot;Cerebral Cortex&amp;quot;&quot;/&gt;&lt;property id=&quot;20307&quot; value=&quot;313&quot;/&gt;&lt;/object&gt;&lt;object type=&quot;3&quot; unique_id=&quot;12761&quot;&gt;&lt;property id=&quot;20148&quot; value=&quot;5&quot;/&gt;&lt;property id=&quot;20300&quot; value=&quot;Slide 58 - &amp;quot;Cerebral Cortex&amp;quot;&quot;/&gt;&lt;property id=&quot;20307&quot; value=&quot;395&quot;/&gt;&lt;/object&gt;&lt;object type=&quot;3&quot; unique_id=&quot;12762&quot;&gt;&lt;property id=&quot;20148&quot; value=&quot;5&quot;/&gt;&lt;property id=&quot;20300&quot; value=&quot;Slide 59 - &amp;quot;The Basal Nuclei &amp;quot;&quot;/&gt;&lt;property id=&quot;20307&quot; value=&quot;282&quot;/&gt;&lt;/object&gt;&lt;object type=&quot;3&quot; unique_id=&quot;12763&quot;&gt;&lt;property id=&quot;20148&quot; value=&quot;5&quot;/&gt;&lt;property id=&quot;20300&quot; value=&quot;Slide 60 - &amp;quot;Limbic System&amp;quot;&quot;/&gt;&lt;property id=&quot;20307&quot; value=&quot;283&quot;/&gt;&lt;/object&gt;&lt;object type=&quot;3&quot; unique_id=&quot;12764&quot;&gt;&lt;property id=&quot;20148&quot; value=&quot;5&quot;/&gt;&lt;property id=&quot;20300&quot; value=&quot;Slide 61 - &amp;quot;Higher Brain Functions&amp;quot;&quot;/&gt;&lt;property id=&quot;20307&quot; value=&quot;379&quot;/&gt;&lt;/object&gt;&lt;object type=&quot;3&quot; unique_id=&quot;12765&quot;&gt;&lt;property id=&quot;20148&quot; value=&quot;5&quot;/&gt;&lt;property id=&quot;20300&quot; value=&quot;Slide 62 - &amp;quot;The Electroencephalogram&amp;quot;&quot;/&gt;&lt;property id=&quot;20307&quot; value=&quot;285&quot;/&gt;&lt;/object&gt;&lt;object type=&quot;3&quot; unique_id=&quot;12766&quot;&gt;&lt;property id=&quot;20148&quot; value=&quot;5&quot;/&gt;&lt;property id=&quot;20300&quot; value=&quot;Slide 63 - &amp;quot;Brain Waves&amp;quot;&quot;/&gt;&lt;property id=&quot;20307&quot; value=&quot;314&quot;/&gt;&lt;/object&gt;&lt;object type=&quot;3&quot; unique_id=&quot;12767&quot;&gt;&lt;property id=&quot;20148&quot; value=&quot;5&quot;/&gt;&lt;property id=&quot;20300&quot; value=&quot;Slide 64 - &amp;quot;Sleep&amp;quot;&quot;/&gt;&lt;property id=&quot;20307&quot; value=&quot;362&quot;/&gt;&lt;/object&gt;&lt;object type=&quot;3&quot; unique_id=&quot;12768&quot;&gt;&lt;property id=&quot;20148&quot; value=&quot;5&quot;/&gt;&lt;property id=&quot;20300&quot; value=&quot;Slide 65 - &amp;quot;Four Stages of Sleep&amp;quot;&quot;/&gt;&lt;property id=&quot;20307&quot; value=&quot;326&quot;/&gt;&lt;/object&gt;&lt;object type=&quot;3&quot; unique_id=&quot;12769&quot;&gt;&lt;property id=&quot;20148&quot; value=&quot;5&quot;/&gt;&lt;property id=&quot;20300&quot; value=&quot;Slide 66 - &amp;quot;Rhythm of Sleep&amp;quot;&quot;/&gt;&lt;property id=&quot;20307&quot; value=&quot;380&quot;/&gt;&lt;/object&gt;&lt;object type=&quot;3&quot; unique_id=&quot;12770&quot;&gt;&lt;property id=&quot;20148&quot; value=&quot;5&quot;/&gt;&lt;property id=&quot;20300&quot; value=&quot;Slide 67 - &amp;quot;Rhythm of Sleep&amp;quot;&quot;/&gt;&lt;property id=&quot;20307&quot; value=&quot;396&quot;/&gt;&lt;/object&gt;&lt;object type=&quot;3&quot; unique_id=&quot;12771&quot;&gt;&lt;property id=&quot;20148&quot; value=&quot;5&quot;/&gt;&lt;property id=&quot;20300&quot; value=&quot;Slide 68 - &amp;quot;Sleep Stages&amp;quot;&quot;/&gt;&lt;property id=&quot;20307&quot; value=&quot;287&quot;/&gt;&lt;/object&gt;&lt;object type=&quot;3&quot; unique_id=&quot;12772&quot;&gt;&lt;property id=&quot;20148&quot; value=&quot;5&quot;/&gt;&lt;property id=&quot;20300&quot; value=&quot;Slide 69 - &amp;quot;Cognition&amp;quot;&quot;/&gt;&lt;property id=&quot;20307&quot; value=&quot;315&quot;/&gt;&lt;/object&gt;&lt;object type=&quot;3&quot; unique_id=&quot;12773&quot;&gt;&lt;property id=&quot;20148&quot; value=&quot;5&quot;/&gt;&lt;property id=&quot;20300&quot; value=&quot;Slide 70 - &amp;quot;Memory&amp;quot;&quot;/&gt;&lt;property id=&quot;20307&quot; value=&quot;316&quot;/&gt;&lt;/object&gt;&lt;object type=&quot;3&quot; unique_id=&quot;12774&quot;&gt;&lt;property id=&quot;20148&quot; value=&quot;5&quot;/&gt;&lt;property id=&quot;20300&quot; value=&quot;Slide 71 - &amp;quot;Lobotomy of Phineas Gage&amp;quot;&quot;/&gt;&lt;property id=&quot;20307&quot; value=&quot;351&quot;/&gt;&lt;/object&gt;&lt;object type=&quot;3&quot; unique_id=&quot;12775&quot;&gt;&lt;property id=&quot;20148&quot; value=&quot;5&quot;/&gt;&lt;property id=&quot;20300&quot; value=&quot;Slide 72 - &amp;quot;Emotion&amp;quot;&quot;/&gt;&lt;property id=&quot;20307&quot; value=&quot;317&quot;/&gt;&lt;/object&gt;&lt;object type=&quot;3&quot; unique_id=&quot;12776&quot;&gt;&lt;property id=&quot;20148&quot; value=&quot;5&quot;/&gt;&lt;property id=&quot;20300&quot; value=&quot;Slide 73 - &amp;quot;Sensation&amp;quot;&quot;/&gt;&lt;property id=&quot;20307&quot; value=&quot;318&quot;/&gt;&lt;/object&gt;&lt;object type=&quot;3&quot; unique_id=&quot;12777&quot;&gt;&lt;property id=&quot;20148&quot; value=&quot;5&quot;/&gt;&lt;property id=&quot;20300&quot; value=&quot;Slide 74 - &amp;quot;Special Senses&amp;quot;&quot;/&gt;&lt;property id=&quot;20307&quot; value=&quot;319&quot;/&gt;&lt;/object&gt;&lt;object type=&quot;3&quot; unique_id=&quot;12778&quot;&gt;&lt;property id=&quot;20148&quot; value=&quot;5&quot;/&gt;&lt;property id=&quot;20300&quot; value=&quot;Slide 75 - &amp;quot;The General Senses&amp;quot;&quot;/&gt;&lt;property id=&quot;20307&quot; value=&quot;397&quot;/&gt;&lt;/object&gt;&lt;object type=&quot;3&quot; unique_id=&quot;12779&quot;&gt;&lt;property id=&quot;20148&quot; value=&quot;5&quot;/&gt;&lt;property id=&quot;20300&quot; value=&quot;Slide 76&quot;/&gt;&lt;property id=&quot;20307&quot; value=&quot;289&quot;/&gt;&lt;/object&gt;&lt;object type=&quot;3&quot; unique_id=&quot;12780&quot;&gt;&lt;property id=&quot;20148&quot; value=&quot;5&quot;/&gt;&lt;property id=&quot;20300&quot; value=&quot;Slide 77 - &amp;quot;Functional Regions of Cerebral Cortex&amp;quot;&quot;/&gt;&lt;property id=&quot;20307&quot; value=&quot;352&quot;/&gt;&lt;/object&gt;&lt;object type=&quot;3&quot; unique_id=&quot;12781&quot;&gt;&lt;property id=&quot;20148&quot; value=&quot;5&quot;/&gt;&lt;property id=&quot;20300&quot; value=&quot;Slide 78 - &amp;quot;Motor Control&amp;quot;&quot;/&gt;&lt;property id=&quot;20307&quot; value=&quot;321&quot;/&gt;&lt;/object&gt;&lt;object type=&quot;3&quot; unique_id=&quot;12782&quot;&gt;&lt;property id=&quot;20148&quot; value=&quot;5&quot;/&gt;&lt;property id=&quot;20300&quot; value=&quot;Slide 79 - &amp;quot;Motor Control&amp;quot;&quot;/&gt;&lt;property id=&quot;20307&quot; value=&quot;398&quot;/&gt;&lt;/object&gt;&lt;object type=&quot;3&quot; unique_id=&quot;12783&quot;&gt;&lt;property id=&quot;20148&quot; value=&quot;5&quot;/&gt;&lt;property id=&quot;20300&quot; value=&quot;Slide 80 - &amp;quot;Motor Control&amp;quot;&quot;/&gt;&lt;property id=&quot;20307&quot; value=&quot;399&quot;/&gt;&lt;/object&gt;&lt;object type=&quot;3&quot; unique_id=&quot;12784&quot;&gt;&lt;property id=&quot;20148&quot; value=&quot;5&quot;/&gt;&lt;property id=&quot;20300&quot; value=&quot;Slide 81&quot;/&gt;&lt;property id=&quot;20307&quot; value=&quot;353&quot;/&gt;&lt;/object&gt;&lt;object type=&quot;3&quot; unique_id=&quot;12785&quot;&gt;&lt;property id=&quot;20148&quot; value=&quot;5&quot;/&gt;&lt;property id=&quot;20300&quot; value=&quot;Slide 82 - &amp;quot;Input and Output to Cerebellum&amp;quot;&quot;/&gt;&lt;property id=&quot;20307&quot; value=&quot;290&quot;/&gt;&lt;/object&gt;&lt;object type=&quot;3&quot; unique_id=&quot;12786&quot;&gt;&lt;property id=&quot;20148&quot; value=&quot;5&quot;/&gt;&lt;property id=&quot;20300&quot; value=&quot;Slide 83 - &amp;quot;Language&amp;quot;&quot;/&gt;&lt;property id=&quot;20307&quot; value=&quot;322&quot;/&gt;&lt;/object&gt;&lt;object type=&quot;3&quot; unique_id=&quot;12787&quot;&gt;&lt;property id=&quot;20148&quot; value=&quot;5&quot;/&gt;&lt;property id=&quot;20300&quot; value=&quot;Slide 84 - &amp;quot;Language Centers&amp;quot;&quot;/&gt;&lt;property id=&quot;20307&quot; value=&quot;292&quot;/&gt;&lt;/object&gt;&lt;object type=&quot;3&quot; unique_id=&quot;12788&quot;&gt;&lt;property id=&quot;20148&quot; value=&quot;5&quot;/&gt;&lt;property id=&quot;20300&quot; value=&quot;Slide 85 - &amp;quot;Aphasia&amp;quot;&quot;/&gt;&lt;property id=&quot;20307&quot; value=&quot;325&quot;/&gt;&lt;/object&gt;&lt;object type=&quot;3&quot; unique_id=&quot;12789&quot;&gt;&lt;property id=&quot;20148&quot; value=&quot;5&quot;/&gt;&lt;property id=&quot;20300&quot; value=&quot;Slide 86 - &amp;quot;Cerebral Lateralization&amp;quot;&quot;/&gt;&lt;property id=&quot;20307&quot; value=&quot;293&quot;/&gt;&lt;/object&gt;&lt;object type=&quot;3&quot; unique_id=&quot;12790&quot;&gt;&lt;property id=&quot;20148&quot; value=&quot;5&quot;/&gt;&lt;property id=&quot;20300&quot; value=&quot;Slide 87 - &amp;quot;Cerebral Lateralization&amp;quot;&quot;/&gt;&lt;property id=&quot;20307&quot; value=&quot;324&quot;/&gt;&lt;/object&gt;&lt;object type=&quot;3&quot; unique_id=&quot;12791&quot;&gt;&lt;property id=&quot;20148&quot; value=&quot;5&quot;/&gt;&lt;property id=&quot;20300&quot; value=&quot;Slide 88 - &amp;quot;Cranial Nerves&amp;quot;&quot;/&gt;&lt;property id=&quot;20307&quot; value=&quot;327&quot;/&gt;&lt;/object&gt;&lt;object type=&quot;3&quot; unique_id=&quot;12792&quot;&gt;&lt;property id=&quot;20148&quot; value=&quot;5&quot;/&gt;&lt;property id=&quot;20300&quot; value=&quot;Slide 89 - &amp;quot;Cranial Nerve Pathways&amp;quot;&quot;/&gt;&lt;property id=&quot;20307&quot; value=&quot;382&quot;/&gt;&lt;/object&gt;&lt;object type=&quot;3&quot; unique_id=&quot;12793&quot;&gt;&lt;property id=&quot;20148&quot; value=&quot;5&quot;/&gt;&lt;property id=&quot;20300&quot; value=&quot;Slide 90 - &amp;quot;Cranial Nerve Classification&amp;quot;&quot;/&gt;&lt;property id=&quot;20307&quot; value=&quot;400&quot;/&gt;&lt;/object&gt;&lt;object type=&quot;3&quot; unique_id=&quot;12794&quot;&gt;&lt;property id=&quot;20148&quot; value=&quot;5&quot;/&gt;&lt;property id=&quot;20300&quot; value=&quot;Slide 91 - &amp;quot;Cranial Nerves&amp;quot;&quot;/&gt;&lt;property id=&quot;20307&quot; value=&quot;341&quot;/&gt;&lt;/object&gt;&lt;object type=&quot;3&quot; unique_id=&quot;12795&quot;&gt;&lt;property id=&quot;20148&quot; value=&quot;5&quot;/&gt;&lt;property id=&quot;20300&quot; value=&quot;Slide 92 - &amp;quot;I  Olfactory Nerve&amp;quot;&quot;/&gt;&lt;property id=&quot;20307&quot; value=&quot;328&quot;/&gt;&lt;/object&gt;&lt;object type=&quot;3&quot; unique_id=&quot;12796&quot;&gt;&lt;property id=&quot;20148&quot; value=&quot;5&quot;/&gt;&lt;property id=&quot;20300&quot; value=&quot;Slide 93 - &amp;quot;II  Optic Nerve&amp;quot;&quot;/&gt;&lt;property id=&quot;20307&quot; value=&quot;329&quot;/&gt;&lt;/object&gt;&lt;object type=&quot;3&quot; unique_id=&quot;12797&quot;&gt;&lt;property id=&quot;20148&quot; value=&quot;5&quot;/&gt;&lt;property id=&quot;20300&quot; value=&quot;Slide 94 - &amp;quot;III  Oculomotor Nerve&amp;quot;&quot;/&gt;&lt;property id=&quot;20307&quot; value=&quot;330&quot;/&gt;&lt;/object&gt;&lt;object type=&quot;3&quot; unique_id=&quot;12798&quot;&gt;&lt;property id=&quot;20148&quot; value=&quot;5&quot;/&gt;&lt;property id=&quot;20300&quot; value=&quot;Slide 95 - &amp;quot;IV  Trochlear Nerve&amp;quot;&quot;/&gt;&lt;property id=&quot;20307&quot; value=&quot;331&quot;/&gt;&lt;/object&gt;&lt;object type=&quot;3&quot; unique_id=&quot;12799&quot;&gt;&lt;property id=&quot;20148&quot; value=&quot;5&quot;/&gt;&lt;property id=&quot;20300&quot; value=&quot;Slide 96 - &amp;quot;V  Trigeminal Nerve&amp;quot;&quot;/&gt;&lt;property id=&quot;20307&quot; value=&quot;332&quot;/&gt;&lt;/object&gt;&lt;object type=&quot;3&quot; unique_id=&quot;12800&quot;&gt;&lt;property id=&quot;20148&quot; value=&quot;5&quot;/&gt;&lt;property id=&quot;20300&quot; value=&quot;Slide 97 - &amp;quot;VI  Abducens Nerve&amp;quot;&quot;/&gt;&lt;property id=&quot;20307&quot; value=&quot;333&quot;/&gt;&lt;/object&gt;&lt;object type=&quot;3&quot; unique_id=&quot;12801&quot;&gt;&lt;property id=&quot;20148&quot; value=&quot;5&quot;/&gt;&lt;property id=&quot;20300&quot; value=&quot;Slide 98 - &amp;quot;VII  Facial Nerve&amp;quot;&quot;/&gt;&lt;property id=&quot;20307&quot; value=&quot;334&quot;/&gt;&lt;/object&gt;&lt;object type=&quot;3&quot; unique_id=&quot;12802&quot;&gt;&lt;property id=&quot;20148&quot; value=&quot;5&quot;/&gt;&lt;property id=&quot;20300&quot; value=&quot;Slide 99 - &amp;quot;Five Branches of Facial Nerve&amp;quot;&quot;/&gt;&lt;property id=&quot;20307&quot; value=&quot;335&quot;/&gt;&lt;/object&gt;&lt;object type=&quot;3&quot; unique_id=&quot;12803&quot;&gt;&lt;property id=&quot;20148&quot; value=&quot;5&quot;/&gt;&lt;property id=&quot;20300&quot; value=&quot;Slide 100 - &amp;quot;VIII  Vestibulocochlear Nerve&amp;quot;&quot;/&gt;&lt;property id=&quot;20307&quot; value=&quot;336&quot;/&gt;&lt;/object&gt;&lt;object type=&quot;3&quot; unique_id=&quot;12804&quot;&gt;&lt;property id=&quot;20148&quot; value=&quot;5&quot;/&gt;&lt;property id=&quot;20300&quot; value=&quot;Slide 101 - &amp;quot;IX  Glossopharyngeal Nerve&amp;quot;&quot;/&gt;&lt;property id=&quot;20307&quot; value=&quot;337&quot;/&gt;&lt;/object&gt;&lt;object type=&quot;3&quot; unique_id=&quot;12805&quot;&gt;&lt;property id=&quot;20148&quot; value=&quot;5&quot;/&gt;&lt;property id=&quot;20300&quot; value=&quot;Slide 102 - &amp;quot;X  Vagus Nerve&amp;quot;&quot;/&gt;&lt;property id=&quot;20307&quot; value=&quot;338&quot;/&gt;&lt;/object&gt;&lt;object type=&quot;3&quot; unique_id=&quot;12806&quot;&gt;&lt;property id=&quot;20148&quot; value=&quot;5&quot;/&gt;&lt;property id=&quot;20300&quot; value=&quot;Slide 103 - &amp;quot;XI  Accessory Nerve&amp;quot;&quot;/&gt;&lt;property id=&quot;20307&quot; value=&quot;339&quot;/&gt;&lt;/object&gt;&lt;object type=&quot;3&quot; unique_id=&quot;12807&quot;&gt;&lt;property id=&quot;20148&quot; value=&quot;5&quot;/&gt;&lt;property id=&quot;20300&quot; value=&quot;Slide 104 - &amp;quot;XII  Hypoglossal Nerve&amp;quot;&quot;/&gt;&lt;property id=&quot;20307&quot; value=&quot;340&quot;/&gt;&lt;/object&gt;&lt;object type=&quot;3&quot; unique_id=&quot;12808&quot;&gt;&lt;property id=&quot;20148&quot; value=&quot;5&quot;/&gt;&lt;property id=&quot;20300&quot; value=&quot;Slide 105 - &amp;quot;Cranial Nerve Disorders&amp;quot;&quot;/&gt;&lt;property id=&quot;20307&quot; value=&quot;342&quot;/&gt;&lt;/object&gt;&lt;object type=&quot;3&quot; unique_id=&quot;12809&quot;&gt;&lt;property id=&quot;20148&quot; value=&quot;5&quot;/&gt;&lt;property id=&quot;20300&quot; value=&quot;Slide 106 - &amp;quot;Images of the Mind&amp;quot;&quot;/&gt;&lt;property id=&quot;20307&quot; value=&quot;381&quot;/&gt;&lt;/object&gt;&lt;object type=&quot;3&quot; unique_id=&quot;12810&quot;&gt;&lt;property id=&quot;20148&quot; value=&quot;5&quot;/&gt;&lt;property id=&quot;20300&quot; value=&quot;Slide 107 - &amp;quot;PET Scans and Language Task&amp;quot;&quot;/&gt;&lt;property id=&quot;20307&quot; value=&quot;343&quot;/&gt;&lt;/object&gt;&lt;/object&gt;&lt;/object&gt;&lt;/database&gt;"/>
</p:tagLst>
</file>

<file path=ppt/theme/theme1.xml><?xml version="1.0" encoding="utf-8"?>
<a:theme xmlns:a="http://schemas.openxmlformats.org/drawingml/2006/main" name="template_practise_publisher">
  <a:themeElements>
    <a:clrScheme name="template_practise_publish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practise_publish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_practise_publish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ractise_publish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ractise_publish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ractise_publish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ractise_publish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ractise_publish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ractise_publish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ractise_publish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ractise_publish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ractise_publish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ractise_publish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ractise_publish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template_practise_publisher</Template>
  <TotalTime>6329</TotalTime>
  <Words>7999</Words>
  <Application>Microsoft Office PowerPoint</Application>
  <PresentationFormat>On-screen Show (4:3)</PresentationFormat>
  <Paragraphs>1773</Paragraphs>
  <Slides>86</Slides>
  <Notes>77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87" baseType="lpstr">
      <vt:lpstr>template_practise_publisher</vt:lpstr>
      <vt:lpstr>Central Nervous System</vt:lpstr>
      <vt:lpstr>Directional Terms and Landmarks</vt:lpstr>
      <vt:lpstr>Cerebrum           </vt:lpstr>
      <vt:lpstr>Cerebellum</vt:lpstr>
      <vt:lpstr>Brainstem</vt:lpstr>
      <vt:lpstr>Median Section of the Brain</vt:lpstr>
      <vt:lpstr>Gray and White Matter</vt:lpstr>
      <vt:lpstr>Meninges</vt:lpstr>
      <vt:lpstr>Meninges</vt:lpstr>
      <vt:lpstr>Meninges of the Brain </vt:lpstr>
      <vt:lpstr>Meningitis</vt:lpstr>
      <vt:lpstr>Brain Ventricles</vt:lpstr>
      <vt:lpstr>Ventricles of the Brain</vt:lpstr>
      <vt:lpstr>Ventricles and Cerebrospinal Fluid</vt:lpstr>
      <vt:lpstr>Cerebrospinal Fluid (CSF)</vt:lpstr>
      <vt:lpstr>Cerebrospinal Fluid (CSF) Circulation</vt:lpstr>
      <vt:lpstr>Functions of CSF</vt:lpstr>
      <vt:lpstr>Flow of Cerebrospinal Fluid</vt:lpstr>
      <vt:lpstr>Blood Supply to the Brain</vt:lpstr>
      <vt:lpstr>Brain Barrier System</vt:lpstr>
      <vt:lpstr>Brain Barrier System</vt:lpstr>
      <vt:lpstr>Hindbrain - Medulla Oblongata</vt:lpstr>
      <vt:lpstr>Hindbrain - Medulla Oblongata</vt:lpstr>
      <vt:lpstr>Medulla Oblongata</vt:lpstr>
      <vt:lpstr>Medulla and Pons</vt:lpstr>
      <vt:lpstr>Posterolateral View of Brainstem</vt:lpstr>
      <vt:lpstr>Pons</vt:lpstr>
      <vt:lpstr>Pons</vt:lpstr>
      <vt:lpstr>Midbrain</vt:lpstr>
      <vt:lpstr>Midbrain</vt:lpstr>
      <vt:lpstr>Midbrain -- Cross Section</vt:lpstr>
      <vt:lpstr>Cerebellum</vt:lpstr>
      <vt:lpstr>Cerebellum</vt:lpstr>
      <vt:lpstr>Cerebellar Functions</vt:lpstr>
      <vt:lpstr>The Forebrain</vt:lpstr>
      <vt:lpstr>Diencephalon: Thalamus</vt:lpstr>
      <vt:lpstr>Diencephalon: Hypothalamus</vt:lpstr>
      <vt:lpstr>Diencephalon: Hypothalamus</vt:lpstr>
      <vt:lpstr>Diencephalon: Epithalamus</vt:lpstr>
      <vt:lpstr>Telencephalon: Cerebrum</vt:lpstr>
      <vt:lpstr>Cerebrum - Gross Anatomy</vt:lpstr>
      <vt:lpstr>Functions of Cerebrum - Lobes</vt:lpstr>
      <vt:lpstr>Cerebral White Matter</vt:lpstr>
      <vt:lpstr>The Cerebral White Matter</vt:lpstr>
      <vt:lpstr>Cerebral Cortex</vt:lpstr>
      <vt:lpstr>Cerebral Cortex</vt:lpstr>
      <vt:lpstr>Limbic System</vt:lpstr>
      <vt:lpstr>Higher Brain Functions</vt:lpstr>
      <vt:lpstr>The Electroencephalogram</vt:lpstr>
      <vt:lpstr>Brain Waves</vt:lpstr>
      <vt:lpstr>Sleep</vt:lpstr>
      <vt:lpstr>Four Stages of Sleep</vt:lpstr>
      <vt:lpstr>Rhythm of Sleep</vt:lpstr>
      <vt:lpstr>Sleep Stages</vt:lpstr>
      <vt:lpstr>Cognition</vt:lpstr>
      <vt:lpstr>Memory</vt:lpstr>
      <vt:lpstr>Emotion</vt:lpstr>
      <vt:lpstr>Sensation</vt:lpstr>
      <vt:lpstr>Functional Regions of Cerebral Cortex</vt:lpstr>
      <vt:lpstr>Motor Control</vt:lpstr>
      <vt:lpstr>Motor Control</vt:lpstr>
      <vt:lpstr>Motor Control</vt:lpstr>
      <vt:lpstr>Input and Output to Cerebellum</vt:lpstr>
      <vt:lpstr>Language</vt:lpstr>
      <vt:lpstr>Language Centers</vt:lpstr>
      <vt:lpstr>Cerebral Lateralization</vt:lpstr>
      <vt:lpstr>Cerebral Lateralization</vt:lpstr>
      <vt:lpstr>Cranial Nerves</vt:lpstr>
      <vt:lpstr>Cranial Nerve Pathways</vt:lpstr>
      <vt:lpstr>Cranial Nerve Classification</vt:lpstr>
      <vt:lpstr>Cranial Nerves</vt:lpstr>
      <vt:lpstr>I  Olfactory Nerve</vt:lpstr>
      <vt:lpstr>II  Optic Nerve</vt:lpstr>
      <vt:lpstr>III  Oculomotor Nerve</vt:lpstr>
      <vt:lpstr>IV  Trochlear Nerve</vt:lpstr>
      <vt:lpstr>V  Trigeminal Nerve</vt:lpstr>
      <vt:lpstr>VI  Abducens Nerve</vt:lpstr>
      <vt:lpstr>VII  Facial Nerve</vt:lpstr>
      <vt:lpstr>Five Branches of Facial Nerve</vt:lpstr>
      <vt:lpstr>VIII  Vestibulocochlear Nerve</vt:lpstr>
      <vt:lpstr>IX  Glossopharyngeal Nerve</vt:lpstr>
      <vt:lpstr>X  Vagus Nerve</vt:lpstr>
      <vt:lpstr>XI  Accessory Nerve</vt:lpstr>
      <vt:lpstr>XII  Hypoglossal Nerve</vt:lpstr>
      <vt:lpstr>Cranial Nerve Disorders</vt:lpstr>
      <vt:lpstr>Images of the Mind</vt:lpstr>
    </vt:vector>
  </TitlesOfParts>
  <Company>Broward Community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Brain</dc:title>
  <dc:creator>IT SPD</dc:creator>
  <cp:lastModifiedBy>East China School District</cp:lastModifiedBy>
  <cp:revision>277</cp:revision>
  <dcterms:created xsi:type="dcterms:W3CDTF">1999-12-03T00:36:52Z</dcterms:created>
  <dcterms:modified xsi:type="dcterms:W3CDTF">2017-05-30T15:54:53Z</dcterms:modified>
</cp:coreProperties>
</file>