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3"/>
  </p:notesMasterIdLst>
  <p:sldIdLst>
    <p:sldId id="339" r:id="rId2"/>
    <p:sldId id="340" r:id="rId3"/>
    <p:sldId id="291" r:id="rId4"/>
    <p:sldId id="256" r:id="rId5"/>
    <p:sldId id="292" r:id="rId6"/>
    <p:sldId id="293" r:id="rId7"/>
    <p:sldId id="356" r:id="rId8"/>
    <p:sldId id="294" r:id="rId9"/>
    <p:sldId id="295" r:id="rId10"/>
    <p:sldId id="296" r:id="rId11"/>
    <p:sldId id="258" r:id="rId12"/>
    <p:sldId id="368" r:id="rId13"/>
    <p:sldId id="260" r:id="rId14"/>
    <p:sldId id="369" r:id="rId15"/>
    <p:sldId id="381" r:id="rId16"/>
    <p:sldId id="360" r:id="rId17"/>
    <p:sldId id="297" r:id="rId18"/>
    <p:sldId id="261" r:id="rId19"/>
    <p:sldId id="298" r:id="rId20"/>
    <p:sldId id="259" r:id="rId21"/>
    <p:sldId id="299" r:id="rId22"/>
    <p:sldId id="304" r:id="rId23"/>
    <p:sldId id="305" r:id="rId24"/>
    <p:sldId id="370" r:id="rId25"/>
    <p:sldId id="382" r:id="rId26"/>
    <p:sldId id="308" r:id="rId27"/>
    <p:sldId id="264" r:id="rId28"/>
    <p:sldId id="265" r:id="rId29"/>
    <p:sldId id="357" r:id="rId30"/>
    <p:sldId id="266" r:id="rId31"/>
    <p:sldId id="267" r:id="rId32"/>
    <p:sldId id="312" r:id="rId33"/>
    <p:sldId id="361" r:id="rId34"/>
    <p:sldId id="313" r:id="rId35"/>
    <p:sldId id="371" r:id="rId36"/>
    <p:sldId id="269" r:id="rId37"/>
    <p:sldId id="316" r:id="rId38"/>
    <p:sldId id="362" r:id="rId39"/>
    <p:sldId id="317" r:id="rId40"/>
    <p:sldId id="372" r:id="rId41"/>
    <p:sldId id="270" r:id="rId42"/>
    <p:sldId id="322" r:id="rId43"/>
    <p:sldId id="373" r:id="rId44"/>
    <p:sldId id="324" r:id="rId45"/>
    <p:sldId id="325" r:id="rId46"/>
    <p:sldId id="326" r:id="rId47"/>
    <p:sldId id="274" r:id="rId48"/>
    <p:sldId id="375" r:id="rId49"/>
    <p:sldId id="330" r:id="rId50"/>
    <p:sldId id="376" r:id="rId51"/>
    <p:sldId id="278" r:id="rId52"/>
    <p:sldId id="364" r:id="rId53"/>
    <p:sldId id="279" r:id="rId54"/>
    <p:sldId id="327" r:id="rId55"/>
    <p:sldId id="328" r:id="rId56"/>
    <p:sldId id="273" r:id="rId57"/>
    <p:sldId id="380" r:id="rId58"/>
    <p:sldId id="276" r:id="rId59"/>
    <p:sldId id="277" r:id="rId60"/>
    <p:sldId id="281" r:id="rId61"/>
    <p:sldId id="282" r:id="rId62"/>
    <p:sldId id="332" r:id="rId63"/>
    <p:sldId id="353" r:id="rId64"/>
    <p:sldId id="333" r:id="rId65"/>
    <p:sldId id="334" r:id="rId66"/>
    <p:sldId id="335" r:id="rId67"/>
    <p:sldId id="336" r:id="rId68"/>
    <p:sldId id="337" r:id="rId69"/>
    <p:sldId id="338" r:id="rId70"/>
    <p:sldId id="283" r:id="rId71"/>
    <p:sldId id="377" r:id="rId72"/>
    <p:sldId id="354" r:id="rId73"/>
    <p:sldId id="342" r:id="rId74"/>
    <p:sldId id="344" r:id="rId75"/>
    <p:sldId id="366" r:id="rId76"/>
    <p:sldId id="352" r:id="rId77"/>
    <p:sldId id="345" r:id="rId78"/>
    <p:sldId id="367" r:id="rId79"/>
    <p:sldId id="379" r:id="rId80"/>
    <p:sldId id="355" r:id="rId81"/>
    <p:sldId id="350" r:id="rId82"/>
  </p:sldIdLst>
  <p:sldSz cx="9144000" cy="6858000" type="screen4x3"/>
  <p:notesSz cx="6858000" cy="9144000"/>
  <p:custDataLst>
    <p:tags r:id="rId8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BBB05"/>
    <a:srgbClr val="FF9900"/>
    <a:srgbClr val="CC3300"/>
    <a:srgbClr val="990000"/>
    <a:srgbClr val="CC0000"/>
    <a:srgbClr val="A50021"/>
    <a:srgbClr val="18F4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1" autoAdjust="0"/>
    <p:restoredTop sz="95264" autoAdjust="0"/>
  </p:normalViewPr>
  <p:slideViewPr>
    <p:cSldViewPr>
      <p:cViewPr varScale="1">
        <p:scale>
          <a:sx n="73" d="100"/>
          <a:sy n="73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2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1.xml"/><Relationship Id="rId1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DA12BC1-A4F5-4AFA-850D-17416ADCD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E3B5D-718B-4ECA-83F0-0461864C2239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17-</a:t>
            </a:r>
            <a:fld id="{EE1FAAD3-4CBA-4F29-A4AA-A0DAA7452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17-</a:t>
            </a:r>
            <a:fld id="{DBEFD6C0-F2AF-4980-8D3B-5E3759930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78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17-</a:t>
            </a:r>
            <a:fld id="{75BA1980-3583-48B5-9D5F-A74B893ED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8839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229100"/>
            <a:ext cx="8839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17-</a:t>
            </a:r>
            <a:fld id="{E5A0838F-FD05-4FC1-8A8C-11BAC79ED6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343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17-</a:t>
            </a:r>
            <a:fld id="{EC7D3D3A-9F9B-4B0D-8CCC-E1FF73AE7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2400" y="1447800"/>
            <a:ext cx="4343400" cy="5410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343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17-</a:t>
            </a:r>
            <a:fld id="{FC4049F3-EF99-42E9-A52D-657A996C5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76200"/>
            <a:ext cx="9144000" cy="678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17-</a:t>
            </a:r>
            <a:fld id="{8DFF4356-3ABE-46AB-9181-A409C7264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17-</a:t>
            </a:r>
            <a:fld id="{D459EAEB-C4FD-4A2A-9028-833491E09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17-</a:t>
            </a:r>
            <a:fld id="{EA5B3867-BBA3-4ED3-8DA8-EC0062A0F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17-</a:t>
            </a:r>
            <a:fld id="{908CAB3A-20B7-4F02-8249-0D2F1504C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17-</a:t>
            </a:r>
            <a:fld id="{255F89D9-2BF6-4AF0-A4F9-DBD9D61F0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17-</a:t>
            </a:r>
            <a:fld id="{3A5CADF9-A0EE-48AA-AF8D-14622003A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17-</a:t>
            </a:r>
            <a:fld id="{A04907BF-7FAE-4ACE-93E3-A3D409420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17-</a:t>
            </a:r>
            <a:fld id="{18036249-0EBC-4BFD-93A5-60CB3D787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17-</a:t>
            </a:r>
            <a:fld id="{97A158F3-B769-4EEA-8863-62E187769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400800"/>
            <a:ext cx="723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17-</a:t>
            </a:r>
            <a:fld id="{9EFE434C-76D3-4EB2-9B60-191C284EA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CB3D17BA-FE90-4CC4-8FC5-71D82E5BE7C6}" type="slidenum">
              <a:rPr lang="en-US" altLang="en-US" smtClean="0">
                <a:latin typeface="Arial" pitchFamily="34" charset="0"/>
              </a:rPr>
              <a:pPr/>
              <a:t>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Endocrine System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858125" cy="5095875"/>
          </a:xfrm>
        </p:spPr>
        <p:txBody>
          <a:bodyPr/>
          <a:lstStyle/>
          <a:p>
            <a:pPr eaLnBrk="1" hangingPunct="1"/>
            <a:r>
              <a:rPr lang="en-US" b="0" smtClean="0"/>
              <a:t>Overview 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Hypothalamus and Pituitary Gland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Other Endocrine Glands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Hormones and Their Actions</a:t>
            </a:r>
          </a:p>
          <a:p>
            <a:pPr eaLnBrk="1" hangingPunct="1">
              <a:buFontTx/>
              <a:buNone/>
            </a:pPr>
            <a:endParaRPr lang="en-US" sz="800" b="0" smtClean="0"/>
          </a:p>
          <a:p>
            <a:pPr eaLnBrk="1" hangingPunct="1"/>
            <a:r>
              <a:rPr lang="en-US" b="0" smtClean="0"/>
              <a:t>Stress and Adaptation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Eicosanoids and Paracrine Signaling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Endocrine Disorders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D5CF7D7B-A6D9-4285-AB83-3827BC619FA6}" type="slidenum">
              <a:rPr lang="en-US" altLang="en-US" smtClean="0">
                <a:latin typeface="Arial" pitchFamily="34" charset="0"/>
              </a:rPr>
              <a:pPr/>
              <a:t>10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Pituitary Gland (Hypophysis)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467600" cy="5486400"/>
          </a:xfrm>
        </p:spPr>
        <p:txBody>
          <a:bodyPr/>
          <a:lstStyle/>
          <a:p>
            <a:pPr eaLnBrk="1" hangingPunct="1"/>
            <a:r>
              <a:rPr lang="en-US" sz="2800" b="0" smtClean="0"/>
              <a:t>suspended from hypothalamus by a stalk – </a:t>
            </a:r>
            <a:r>
              <a:rPr lang="en-US" sz="2800" smtClean="0"/>
              <a:t>infundibulum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location and size</a:t>
            </a:r>
          </a:p>
          <a:p>
            <a:pPr lvl="1" eaLnBrk="1" hangingPunct="1"/>
            <a:r>
              <a:rPr lang="en-US" sz="2400" b="0" smtClean="0"/>
              <a:t>housed in </a:t>
            </a:r>
            <a:r>
              <a:rPr lang="en-US" sz="2400" smtClean="0"/>
              <a:t>sella turcica of sphenoid bone</a:t>
            </a:r>
          </a:p>
          <a:p>
            <a:pPr lvl="1" eaLnBrk="1" hangingPunct="1"/>
            <a:r>
              <a:rPr lang="en-US" sz="2400" b="0" smtClean="0"/>
              <a:t>size and shape of kidney bean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composed of two structures with independent origins and separate functions</a:t>
            </a:r>
          </a:p>
          <a:p>
            <a:pPr lvl="1" eaLnBrk="1" hangingPunct="1"/>
            <a:r>
              <a:rPr lang="en-US" sz="2400" smtClean="0"/>
              <a:t>adenohypophysis </a:t>
            </a:r>
            <a:r>
              <a:rPr lang="en-US" sz="2400" b="0" smtClean="0"/>
              <a:t>(anterior pituitary)</a:t>
            </a:r>
          </a:p>
          <a:p>
            <a:pPr lvl="2" eaLnBrk="1" hangingPunct="1"/>
            <a:r>
              <a:rPr lang="en-US" sz="2000" b="0" smtClean="0"/>
              <a:t>arises from hypophyseal pouch (outgrowth of pharynx)</a:t>
            </a:r>
          </a:p>
          <a:p>
            <a:pPr lvl="1" eaLnBrk="1" hangingPunct="1"/>
            <a:r>
              <a:rPr lang="en-US" sz="2400" smtClean="0"/>
              <a:t>neurohypophysis</a:t>
            </a:r>
            <a:r>
              <a:rPr lang="en-US" sz="2400" b="0" smtClean="0"/>
              <a:t> (posterior pituitary)</a:t>
            </a:r>
          </a:p>
          <a:p>
            <a:pPr lvl="2" eaLnBrk="1" hangingPunct="1"/>
            <a:r>
              <a:rPr lang="en-US" sz="2000" b="0" smtClean="0"/>
              <a:t>downgrowth from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E2FF8CAA-EE24-44E0-A557-C4E45BF9BA5F}" type="slidenum">
              <a:rPr lang="en-US" altLang="en-US" smtClean="0">
                <a:latin typeface="Arial" pitchFamily="34" charset="0"/>
              </a:rPr>
              <a:pPr/>
              <a:t>11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Embryonic Development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6937375" y="386715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17.3 a-c</a:t>
            </a:r>
          </a:p>
        </p:txBody>
      </p:sp>
      <p:pic>
        <p:nvPicPr>
          <p:cNvPr id="13317" name="Picture 3" descr="sal25693_17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275" y="1454150"/>
            <a:ext cx="5726113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4344988" y="4008438"/>
            <a:ext cx="5746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  4 weeks</a:t>
            </a:r>
            <a:endParaRPr lang="en-US" sz="800" b="1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2994025" y="6283325"/>
            <a:ext cx="5794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(b)  8 weeks</a:t>
            </a:r>
            <a:endParaRPr lang="en-US" sz="800" b="1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751513" y="6283325"/>
            <a:ext cx="6318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(c)  16 weeks</a:t>
            </a:r>
            <a:endParaRPr lang="en-US" sz="800" b="1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6797675" y="1800225"/>
            <a:ext cx="1035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Future hypothalamus</a:t>
            </a:r>
            <a:endParaRPr lang="en-US" sz="800" b="1"/>
          </a:p>
        </p:txBody>
      </p:sp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6797675" y="1479550"/>
            <a:ext cx="11160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Telencephalon of brain</a:t>
            </a:r>
            <a:endParaRPr lang="en-US" sz="800" b="1"/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6797675" y="2119313"/>
            <a:ext cx="11318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Neurohypophyseal bud</a:t>
            </a:r>
            <a:endParaRPr lang="en-US" sz="800" b="1"/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6797675" y="2435225"/>
            <a:ext cx="9667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Hypophyseal pouch</a:t>
            </a:r>
            <a:endParaRPr lang="en-US" sz="800" b="1"/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6797675" y="2755900"/>
            <a:ext cx="403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Pharynx</a:t>
            </a:r>
            <a:endParaRPr lang="en-US" sz="800" b="1"/>
          </a:p>
        </p:txBody>
      </p:sp>
      <p:sp>
        <p:nvSpPr>
          <p:cNvPr id="13326" name="Rectangle 12"/>
          <p:cNvSpPr>
            <a:spLocks noChangeArrowheads="1"/>
          </p:cNvSpPr>
          <p:nvPr/>
        </p:nvSpPr>
        <p:spPr bwMode="auto">
          <a:xfrm>
            <a:off x="6797675" y="3073400"/>
            <a:ext cx="3667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Tongue</a:t>
            </a:r>
            <a:endParaRPr lang="en-US" sz="800" b="1"/>
          </a:p>
        </p:txBody>
      </p:sp>
      <p:sp>
        <p:nvSpPr>
          <p:cNvPr id="13327" name="Rectangle 13"/>
          <p:cNvSpPr>
            <a:spLocks noChangeArrowheads="1"/>
          </p:cNvSpPr>
          <p:nvPr/>
        </p:nvSpPr>
        <p:spPr bwMode="auto">
          <a:xfrm>
            <a:off x="4003675" y="3776663"/>
            <a:ext cx="3032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Mouth</a:t>
            </a:r>
            <a:endParaRPr lang="en-US" sz="800" b="1"/>
          </a:p>
        </p:txBody>
      </p:sp>
      <p:sp>
        <p:nvSpPr>
          <p:cNvPr id="13328" name="Rectangle 14"/>
          <p:cNvSpPr>
            <a:spLocks noChangeArrowheads="1"/>
          </p:cNvSpPr>
          <p:nvPr/>
        </p:nvSpPr>
        <p:spPr bwMode="auto">
          <a:xfrm>
            <a:off x="7188200" y="4630738"/>
            <a:ext cx="7000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Hypothalamus</a:t>
            </a:r>
            <a:endParaRPr lang="en-US" sz="800" b="1"/>
          </a:p>
        </p:txBody>
      </p:sp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7188200" y="4856163"/>
            <a:ext cx="6397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Optic chiasm</a:t>
            </a:r>
            <a:endParaRPr lang="en-US" sz="800" b="1"/>
          </a:p>
        </p:txBody>
      </p:sp>
      <p:sp>
        <p:nvSpPr>
          <p:cNvPr id="13330" name="Rectangle 16"/>
          <p:cNvSpPr>
            <a:spLocks noChangeArrowheads="1"/>
          </p:cNvSpPr>
          <p:nvPr/>
        </p:nvSpPr>
        <p:spPr bwMode="auto">
          <a:xfrm>
            <a:off x="7188200" y="5305425"/>
            <a:ext cx="685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Posterior lobe</a:t>
            </a:r>
            <a:endParaRPr lang="en-US" sz="800" b="1"/>
          </a:p>
        </p:txBody>
      </p:sp>
      <p:sp>
        <p:nvSpPr>
          <p:cNvPr id="13331" name="Rectangle 17"/>
          <p:cNvSpPr>
            <a:spLocks noChangeArrowheads="1"/>
          </p:cNvSpPr>
          <p:nvPr/>
        </p:nvSpPr>
        <p:spPr bwMode="auto">
          <a:xfrm>
            <a:off x="7188200" y="5534025"/>
            <a:ext cx="6334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Anterior lobe</a:t>
            </a:r>
            <a:endParaRPr lang="en-US" sz="800" b="1"/>
          </a:p>
        </p:txBody>
      </p:sp>
      <p:sp>
        <p:nvSpPr>
          <p:cNvPr id="13332" name="Rectangle 18"/>
          <p:cNvSpPr>
            <a:spLocks noChangeArrowheads="1"/>
          </p:cNvSpPr>
          <p:nvPr/>
        </p:nvSpPr>
        <p:spPr bwMode="auto">
          <a:xfrm>
            <a:off x="7188200" y="5757863"/>
            <a:ext cx="7350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Sphenoid bone</a:t>
            </a:r>
            <a:endParaRPr lang="en-US" sz="800" b="1"/>
          </a:p>
        </p:txBody>
      </p:sp>
      <p:sp>
        <p:nvSpPr>
          <p:cNvPr id="13333" name="Rectangle 19"/>
          <p:cNvSpPr>
            <a:spLocks noChangeArrowheads="1"/>
          </p:cNvSpPr>
          <p:nvPr/>
        </p:nvSpPr>
        <p:spPr bwMode="auto">
          <a:xfrm>
            <a:off x="7188200" y="5981700"/>
            <a:ext cx="403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Pharynx</a:t>
            </a:r>
            <a:endParaRPr lang="en-US" sz="800" b="1"/>
          </a:p>
        </p:txBody>
      </p:sp>
      <p:sp>
        <p:nvSpPr>
          <p:cNvPr id="13334" name="Freeform 20"/>
          <p:cNvSpPr>
            <a:spLocks/>
          </p:cNvSpPr>
          <p:nvPr/>
        </p:nvSpPr>
        <p:spPr bwMode="auto">
          <a:xfrm>
            <a:off x="4667250" y="2501900"/>
            <a:ext cx="2092325" cy="377825"/>
          </a:xfrm>
          <a:custGeom>
            <a:avLst/>
            <a:gdLst>
              <a:gd name="T0" fmla="*/ 2147483647 w 1489"/>
              <a:gd name="T1" fmla="*/ 0 h 269"/>
              <a:gd name="T2" fmla="*/ 2147483647 w 1489"/>
              <a:gd name="T3" fmla="*/ 0 h 269"/>
              <a:gd name="T4" fmla="*/ 2147483647 w 1489"/>
              <a:gd name="T5" fmla="*/ 2147483647 h 269"/>
              <a:gd name="T6" fmla="*/ 0 w 1489"/>
              <a:gd name="T7" fmla="*/ 2147483647 h 269"/>
              <a:gd name="T8" fmla="*/ 0 60000 65536"/>
              <a:gd name="T9" fmla="*/ 0 60000 65536"/>
              <a:gd name="T10" fmla="*/ 0 60000 65536"/>
              <a:gd name="T11" fmla="*/ 0 60000 65536"/>
              <a:gd name="T12" fmla="*/ 0 w 1489"/>
              <a:gd name="T13" fmla="*/ 0 h 269"/>
              <a:gd name="T14" fmla="*/ 1489 w 1489"/>
              <a:gd name="T15" fmla="*/ 269 h 2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9" h="269">
                <a:moveTo>
                  <a:pt x="1489" y="0"/>
                </a:moveTo>
                <a:lnTo>
                  <a:pt x="1489" y="0"/>
                </a:lnTo>
                <a:lnTo>
                  <a:pt x="498" y="2"/>
                </a:lnTo>
                <a:lnTo>
                  <a:pt x="0" y="269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35" name="Freeform 21"/>
          <p:cNvSpPr>
            <a:spLocks/>
          </p:cNvSpPr>
          <p:nvPr/>
        </p:nvSpPr>
        <p:spPr bwMode="auto">
          <a:xfrm>
            <a:off x="4892675" y="2184400"/>
            <a:ext cx="1866900" cy="392113"/>
          </a:xfrm>
          <a:custGeom>
            <a:avLst/>
            <a:gdLst>
              <a:gd name="T0" fmla="*/ 2147483647 w 1329"/>
              <a:gd name="T1" fmla="*/ 0 h 279"/>
              <a:gd name="T2" fmla="*/ 2147483647 w 1329"/>
              <a:gd name="T3" fmla="*/ 0 h 279"/>
              <a:gd name="T4" fmla="*/ 0 w 1329"/>
              <a:gd name="T5" fmla="*/ 2147483647 h 279"/>
              <a:gd name="T6" fmla="*/ 0 60000 65536"/>
              <a:gd name="T7" fmla="*/ 0 60000 65536"/>
              <a:gd name="T8" fmla="*/ 0 60000 65536"/>
              <a:gd name="T9" fmla="*/ 0 w 1329"/>
              <a:gd name="T10" fmla="*/ 0 h 279"/>
              <a:gd name="T11" fmla="*/ 1329 w 1329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9" h="279">
                <a:moveTo>
                  <a:pt x="1329" y="0"/>
                </a:moveTo>
                <a:lnTo>
                  <a:pt x="338" y="0"/>
                </a:lnTo>
                <a:lnTo>
                  <a:pt x="0" y="279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36" name="Freeform 22"/>
          <p:cNvSpPr>
            <a:spLocks/>
          </p:cNvSpPr>
          <p:nvPr/>
        </p:nvSpPr>
        <p:spPr bwMode="auto">
          <a:xfrm>
            <a:off x="4638675" y="1866900"/>
            <a:ext cx="2120900" cy="625475"/>
          </a:xfrm>
          <a:custGeom>
            <a:avLst/>
            <a:gdLst>
              <a:gd name="T0" fmla="*/ 2147483647 w 1510"/>
              <a:gd name="T1" fmla="*/ 0 h 445"/>
              <a:gd name="T2" fmla="*/ 2147483647 w 1510"/>
              <a:gd name="T3" fmla="*/ 0 h 445"/>
              <a:gd name="T4" fmla="*/ 0 w 1510"/>
              <a:gd name="T5" fmla="*/ 2147483647 h 445"/>
              <a:gd name="T6" fmla="*/ 0 60000 65536"/>
              <a:gd name="T7" fmla="*/ 0 60000 65536"/>
              <a:gd name="T8" fmla="*/ 0 60000 65536"/>
              <a:gd name="T9" fmla="*/ 0 w 1510"/>
              <a:gd name="T10" fmla="*/ 0 h 445"/>
              <a:gd name="T11" fmla="*/ 1510 w 1510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0" h="445">
                <a:moveTo>
                  <a:pt x="1510" y="0"/>
                </a:moveTo>
                <a:lnTo>
                  <a:pt x="519" y="0"/>
                </a:lnTo>
                <a:lnTo>
                  <a:pt x="0" y="445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37" name="Freeform 23"/>
          <p:cNvSpPr>
            <a:spLocks/>
          </p:cNvSpPr>
          <p:nvPr/>
        </p:nvSpPr>
        <p:spPr bwMode="auto">
          <a:xfrm>
            <a:off x="3998913" y="1547813"/>
            <a:ext cx="2760662" cy="947737"/>
          </a:xfrm>
          <a:custGeom>
            <a:avLst/>
            <a:gdLst>
              <a:gd name="T0" fmla="*/ 2147483647 w 1965"/>
              <a:gd name="T1" fmla="*/ 0 h 674"/>
              <a:gd name="T2" fmla="*/ 2147483647 w 1965"/>
              <a:gd name="T3" fmla="*/ 0 h 674"/>
              <a:gd name="T4" fmla="*/ 0 w 1965"/>
              <a:gd name="T5" fmla="*/ 2147483647 h 674"/>
              <a:gd name="T6" fmla="*/ 0 60000 65536"/>
              <a:gd name="T7" fmla="*/ 0 60000 65536"/>
              <a:gd name="T8" fmla="*/ 0 60000 65536"/>
              <a:gd name="T9" fmla="*/ 0 w 1965"/>
              <a:gd name="T10" fmla="*/ 0 h 674"/>
              <a:gd name="T11" fmla="*/ 1965 w 1965"/>
              <a:gd name="T12" fmla="*/ 674 h 6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5" h="674">
                <a:moveTo>
                  <a:pt x="1965" y="0"/>
                </a:moveTo>
                <a:lnTo>
                  <a:pt x="974" y="0"/>
                </a:lnTo>
                <a:lnTo>
                  <a:pt x="0" y="674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38" name="Freeform 24"/>
          <p:cNvSpPr>
            <a:spLocks/>
          </p:cNvSpPr>
          <p:nvPr/>
        </p:nvSpPr>
        <p:spPr bwMode="auto">
          <a:xfrm>
            <a:off x="4870450" y="2819400"/>
            <a:ext cx="1889125" cy="350838"/>
          </a:xfrm>
          <a:custGeom>
            <a:avLst/>
            <a:gdLst>
              <a:gd name="T0" fmla="*/ 2147483647 w 1345"/>
              <a:gd name="T1" fmla="*/ 0 h 250"/>
              <a:gd name="T2" fmla="*/ 2147483647 w 1345"/>
              <a:gd name="T3" fmla="*/ 0 h 250"/>
              <a:gd name="T4" fmla="*/ 0 w 1345"/>
              <a:gd name="T5" fmla="*/ 2147483647 h 250"/>
              <a:gd name="T6" fmla="*/ 0 60000 65536"/>
              <a:gd name="T7" fmla="*/ 0 60000 65536"/>
              <a:gd name="T8" fmla="*/ 0 60000 65536"/>
              <a:gd name="T9" fmla="*/ 0 w 1345"/>
              <a:gd name="T10" fmla="*/ 0 h 250"/>
              <a:gd name="T11" fmla="*/ 1345 w 1345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5" h="250">
                <a:moveTo>
                  <a:pt x="1345" y="0"/>
                </a:moveTo>
                <a:lnTo>
                  <a:pt x="354" y="0"/>
                </a:lnTo>
                <a:lnTo>
                  <a:pt x="0" y="25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39" name="Freeform 25"/>
          <p:cNvSpPr>
            <a:spLocks/>
          </p:cNvSpPr>
          <p:nvPr/>
        </p:nvSpPr>
        <p:spPr bwMode="auto">
          <a:xfrm>
            <a:off x="5045075" y="3454400"/>
            <a:ext cx="1714500" cy="88900"/>
          </a:xfrm>
          <a:custGeom>
            <a:avLst/>
            <a:gdLst>
              <a:gd name="T0" fmla="*/ 2147483647 w 1220"/>
              <a:gd name="T1" fmla="*/ 0 h 63"/>
              <a:gd name="T2" fmla="*/ 2147483647 w 1220"/>
              <a:gd name="T3" fmla="*/ 0 h 63"/>
              <a:gd name="T4" fmla="*/ 0 w 1220"/>
              <a:gd name="T5" fmla="*/ 2147483647 h 63"/>
              <a:gd name="T6" fmla="*/ 0 60000 65536"/>
              <a:gd name="T7" fmla="*/ 0 60000 65536"/>
              <a:gd name="T8" fmla="*/ 0 60000 65536"/>
              <a:gd name="T9" fmla="*/ 0 w 1220"/>
              <a:gd name="T10" fmla="*/ 0 h 63"/>
              <a:gd name="T11" fmla="*/ 1220 w 122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0" h="63">
                <a:moveTo>
                  <a:pt x="1220" y="0"/>
                </a:moveTo>
                <a:lnTo>
                  <a:pt x="229" y="0"/>
                </a:lnTo>
                <a:lnTo>
                  <a:pt x="0" y="6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40" name="Freeform 26"/>
          <p:cNvSpPr>
            <a:spLocks/>
          </p:cNvSpPr>
          <p:nvPr/>
        </p:nvSpPr>
        <p:spPr bwMode="auto">
          <a:xfrm>
            <a:off x="4572000" y="3136900"/>
            <a:ext cx="2187575" cy="269875"/>
          </a:xfrm>
          <a:custGeom>
            <a:avLst/>
            <a:gdLst>
              <a:gd name="T0" fmla="*/ 2147483647 w 1557"/>
              <a:gd name="T1" fmla="*/ 0 h 192"/>
              <a:gd name="T2" fmla="*/ 2147483647 w 1557"/>
              <a:gd name="T3" fmla="*/ 0 h 192"/>
              <a:gd name="T4" fmla="*/ 0 w 1557"/>
              <a:gd name="T5" fmla="*/ 2147483647 h 192"/>
              <a:gd name="T6" fmla="*/ 0 60000 65536"/>
              <a:gd name="T7" fmla="*/ 0 60000 65536"/>
              <a:gd name="T8" fmla="*/ 0 60000 65536"/>
              <a:gd name="T9" fmla="*/ 0 w 1557"/>
              <a:gd name="T10" fmla="*/ 0 h 192"/>
              <a:gd name="T11" fmla="*/ 1557 w 1557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7" h="192">
                <a:moveTo>
                  <a:pt x="1557" y="0"/>
                </a:moveTo>
                <a:lnTo>
                  <a:pt x="566" y="0"/>
                </a:lnTo>
                <a:lnTo>
                  <a:pt x="0" y="192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41" name="Rectangle 27"/>
          <p:cNvSpPr>
            <a:spLocks noChangeArrowheads="1"/>
          </p:cNvSpPr>
          <p:nvPr/>
        </p:nvSpPr>
        <p:spPr bwMode="auto">
          <a:xfrm>
            <a:off x="7188200" y="5081588"/>
            <a:ext cx="6699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Pituitary stalk</a:t>
            </a:r>
            <a:endParaRPr lang="en-US" sz="800" b="1"/>
          </a:p>
        </p:txBody>
      </p:sp>
      <p:sp>
        <p:nvSpPr>
          <p:cNvPr id="13342" name="Rectangle 28"/>
          <p:cNvSpPr>
            <a:spLocks noChangeArrowheads="1"/>
          </p:cNvSpPr>
          <p:nvPr/>
        </p:nvSpPr>
        <p:spPr bwMode="auto">
          <a:xfrm>
            <a:off x="1184275" y="4551363"/>
            <a:ext cx="7016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Hypothalamus</a:t>
            </a:r>
            <a:endParaRPr lang="en-US" sz="800" b="1"/>
          </a:p>
        </p:txBody>
      </p:sp>
      <p:sp>
        <p:nvSpPr>
          <p:cNvPr id="13343" name="Rectangle 29"/>
          <p:cNvSpPr>
            <a:spLocks noChangeArrowheads="1"/>
          </p:cNvSpPr>
          <p:nvPr/>
        </p:nvSpPr>
        <p:spPr bwMode="auto">
          <a:xfrm>
            <a:off x="1184275" y="5964238"/>
            <a:ext cx="4032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Pharynx</a:t>
            </a:r>
            <a:endParaRPr lang="en-US" sz="800" b="1"/>
          </a:p>
        </p:txBody>
      </p:sp>
      <p:sp>
        <p:nvSpPr>
          <p:cNvPr id="13344" name="Rectangle 30"/>
          <p:cNvSpPr>
            <a:spLocks noChangeArrowheads="1"/>
          </p:cNvSpPr>
          <p:nvPr/>
        </p:nvSpPr>
        <p:spPr bwMode="auto">
          <a:xfrm>
            <a:off x="1184275" y="5492750"/>
            <a:ext cx="968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Hypophyseal pouch</a:t>
            </a:r>
            <a:endParaRPr lang="en-US" sz="800" b="1"/>
          </a:p>
        </p:txBody>
      </p:sp>
      <p:sp>
        <p:nvSpPr>
          <p:cNvPr id="13345" name="Line 31"/>
          <p:cNvSpPr>
            <a:spLocks noChangeShapeType="1"/>
          </p:cNvSpPr>
          <p:nvPr/>
        </p:nvSpPr>
        <p:spPr bwMode="auto">
          <a:xfrm>
            <a:off x="4173538" y="3575050"/>
            <a:ext cx="1587" cy="195263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6" name="Line 32"/>
          <p:cNvSpPr>
            <a:spLocks noChangeShapeType="1"/>
          </p:cNvSpPr>
          <p:nvPr/>
        </p:nvSpPr>
        <p:spPr bwMode="auto">
          <a:xfrm>
            <a:off x="1671638" y="6040438"/>
            <a:ext cx="13970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7" name="Line 33"/>
          <p:cNvSpPr>
            <a:spLocks noChangeShapeType="1"/>
          </p:cNvSpPr>
          <p:nvPr/>
        </p:nvSpPr>
        <p:spPr bwMode="auto">
          <a:xfrm flipH="1">
            <a:off x="6345238" y="4706938"/>
            <a:ext cx="8128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8" name="Line 34"/>
          <p:cNvSpPr>
            <a:spLocks noChangeShapeType="1"/>
          </p:cNvSpPr>
          <p:nvPr/>
        </p:nvSpPr>
        <p:spPr bwMode="auto">
          <a:xfrm flipH="1">
            <a:off x="5872163" y="4933950"/>
            <a:ext cx="12858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9" name="Line 35"/>
          <p:cNvSpPr>
            <a:spLocks noChangeShapeType="1"/>
          </p:cNvSpPr>
          <p:nvPr/>
        </p:nvSpPr>
        <p:spPr bwMode="auto">
          <a:xfrm flipH="1">
            <a:off x="6073775" y="5157788"/>
            <a:ext cx="108426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0" name="Line 36"/>
          <p:cNvSpPr>
            <a:spLocks noChangeShapeType="1"/>
          </p:cNvSpPr>
          <p:nvPr/>
        </p:nvSpPr>
        <p:spPr bwMode="auto">
          <a:xfrm flipH="1">
            <a:off x="6234113" y="5383213"/>
            <a:ext cx="9239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Line 37"/>
          <p:cNvSpPr>
            <a:spLocks noChangeShapeType="1"/>
          </p:cNvSpPr>
          <p:nvPr/>
        </p:nvSpPr>
        <p:spPr bwMode="auto">
          <a:xfrm flipH="1">
            <a:off x="6002338" y="5607050"/>
            <a:ext cx="11557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2" name="Line 38"/>
          <p:cNvSpPr>
            <a:spLocks noChangeShapeType="1"/>
          </p:cNvSpPr>
          <p:nvPr/>
        </p:nvSpPr>
        <p:spPr bwMode="auto">
          <a:xfrm flipH="1">
            <a:off x="6638925" y="5834063"/>
            <a:ext cx="51911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3" name="Line 39"/>
          <p:cNvSpPr>
            <a:spLocks noChangeShapeType="1"/>
          </p:cNvSpPr>
          <p:nvPr/>
        </p:nvSpPr>
        <p:spPr bwMode="auto">
          <a:xfrm flipH="1">
            <a:off x="6073775" y="6057900"/>
            <a:ext cx="108426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4" name="Line 40"/>
          <p:cNvSpPr>
            <a:spLocks noChangeShapeType="1"/>
          </p:cNvSpPr>
          <p:nvPr/>
        </p:nvSpPr>
        <p:spPr bwMode="auto">
          <a:xfrm>
            <a:off x="2001838" y="4635500"/>
            <a:ext cx="11588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5" name="Freeform 41"/>
          <p:cNvSpPr>
            <a:spLocks/>
          </p:cNvSpPr>
          <p:nvPr/>
        </p:nvSpPr>
        <p:spPr bwMode="auto">
          <a:xfrm>
            <a:off x="2212975" y="5106988"/>
            <a:ext cx="1200150" cy="146050"/>
          </a:xfrm>
          <a:custGeom>
            <a:avLst/>
            <a:gdLst>
              <a:gd name="T0" fmla="*/ 0 w 855"/>
              <a:gd name="T1" fmla="*/ 0 h 104"/>
              <a:gd name="T2" fmla="*/ 2147483647 w 855"/>
              <a:gd name="T3" fmla="*/ 0 h 104"/>
              <a:gd name="T4" fmla="*/ 2147483647 w 855"/>
              <a:gd name="T5" fmla="*/ 2147483647 h 104"/>
              <a:gd name="T6" fmla="*/ 0 60000 65536"/>
              <a:gd name="T7" fmla="*/ 0 60000 65536"/>
              <a:gd name="T8" fmla="*/ 0 60000 65536"/>
              <a:gd name="T9" fmla="*/ 0 w 855"/>
              <a:gd name="T10" fmla="*/ 0 h 104"/>
              <a:gd name="T11" fmla="*/ 855 w 855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5" h="104">
                <a:moveTo>
                  <a:pt x="0" y="0"/>
                </a:moveTo>
                <a:lnTo>
                  <a:pt x="702" y="0"/>
                </a:lnTo>
                <a:lnTo>
                  <a:pt x="855" y="104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56" name="Freeform 42"/>
          <p:cNvSpPr>
            <a:spLocks/>
          </p:cNvSpPr>
          <p:nvPr/>
        </p:nvSpPr>
        <p:spPr bwMode="auto">
          <a:xfrm>
            <a:off x="2262188" y="5426075"/>
            <a:ext cx="939800" cy="144463"/>
          </a:xfrm>
          <a:custGeom>
            <a:avLst/>
            <a:gdLst>
              <a:gd name="T0" fmla="*/ 0 w 669"/>
              <a:gd name="T1" fmla="*/ 2147483647 h 103"/>
              <a:gd name="T2" fmla="*/ 2147483647 w 669"/>
              <a:gd name="T3" fmla="*/ 2147483647 h 103"/>
              <a:gd name="T4" fmla="*/ 2147483647 w 669"/>
              <a:gd name="T5" fmla="*/ 0 h 103"/>
              <a:gd name="T6" fmla="*/ 0 60000 65536"/>
              <a:gd name="T7" fmla="*/ 0 60000 65536"/>
              <a:gd name="T8" fmla="*/ 0 60000 65536"/>
              <a:gd name="T9" fmla="*/ 0 w 669"/>
              <a:gd name="T10" fmla="*/ 0 h 103"/>
              <a:gd name="T11" fmla="*/ 669 w 669"/>
              <a:gd name="T12" fmla="*/ 103 h 1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9" h="103">
                <a:moveTo>
                  <a:pt x="0" y="103"/>
                </a:moveTo>
                <a:lnTo>
                  <a:pt x="371" y="103"/>
                </a:lnTo>
                <a:lnTo>
                  <a:pt x="669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57" name="Freeform 43"/>
          <p:cNvSpPr>
            <a:spLocks/>
          </p:cNvSpPr>
          <p:nvPr/>
        </p:nvSpPr>
        <p:spPr bwMode="auto">
          <a:xfrm>
            <a:off x="4672013" y="2500313"/>
            <a:ext cx="2092325" cy="377825"/>
          </a:xfrm>
          <a:custGeom>
            <a:avLst/>
            <a:gdLst>
              <a:gd name="T0" fmla="*/ 2147483647 w 1489"/>
              <a:gd name="T1" fmla="*/ 0 h 269"/>
              <a:gd name="T2" fmla="*/ 2147483647 w 1489"/>
              <a:gd name="T3" fmla="*/ 0 h 269"/>
              <a:gd name="T4" fmla="*/ 2147483647 w 1489"/>
              <a:gd name="T5" fmla="*/ 2147483647 h 269"/>
              <a:gd name="T6" fmla="*/ 0 w 1489"/>
              <a:gd name="T7" fmla="*/ 2147483647 h 269"/>
              <a:gd name="T8" fmla="*/ 0 60000 65536"/>
              <a:gd name="T9" fmla="*/ 0 60000 65536"/>
              <a:gd name="T10" fmla="*/ 0 60000 65536"/>
              <a:gd name="T11" fmla="*/ 0 60000 65536"/>
              <a:gd name="T12" fmla="*/ 0 w 1489"/>
              <a:gd name="T13" fmla="*/ 0 h 269"/>
              <a:gd name="T14" fmla="*/ 1489 w 1489"/>
              <a:gd name="T15" fmla="*/ 269 h 2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9" h="269">
                <a:moveTo>
                  <a:pt x="1489" y="0"/>
                </a:moveTo>
                <a:lnTo>
                  <a:pt x="1489" y="0"/>
                </a:lnTo>
                <a:lnTo>
                  <a:pt x="496" y="2"/>
                </a:lnTo>
                <a:lnTo>
                  <a:pt x="0" y="26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58" name="Freeform 44"/>
          <p:cNvSpPr>
            <a:spLocks/>
          </p:cNvSpPr>
          <p:nvPr/>
        </p:nvSpPr>
        <p:spPr bwMode="auto">
          <a:xfrm>
            <a:off x="4897438" y="2182813"/>
            <a:ext cx="1866900" cy="392112"/>
          </a:xfrm>
          <a:custGeom>
            <a:avLst/>
            <a:gdLst>
              <a:gd name="T0" fmla="*/ 2147483647 w 1329"/>
              <a:gd name="T1" fmla="*/ 0 h 279"/>
              <a:gd name="T2" fmla="*/ 2147483647 w 1329"/>
              <a:gd name="T3" fmla="*/ 0 h 279"/>
              <a:gd name="T4" fmla="*/ 0 w 1329"/>
              <a:gd name="T5" fmla="*/ 2147483647 h 279"/>
              <a:gd name="T6" fmla="*/ 0 60000 65536"/>
              <a:gd name="T7" fmla="*/ 0 60000 65536"/>
              <a:gd name="T8" fmla="*/ 0 60000 65536"/>
              <a:gd name="T9" fmla="*/ 0 w 1329"/>
              <a:gd name="T10" fmla="*/ 0 h 279"/>
              <a:gd name="T11" fmla="*/ 1329 w 1329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9" h="279">
                <a:moveTo>
                  <a:pt x="1329" y="0"/>
                </a:moveTo>
                <a:lnTo>
                  <a:pt x="336" y="0"/>
                </a:lnTo>
                <a:lnTo>
                  <a:pt x="0" y="27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59" name="Freeform 45"/>
          <p:cNvSpPr>
            <a:spLocks/>
          </p:cNvSpPr>
          <p:nvPr/>
        </p:nvSpPr>
        <p:spPr bwMode="auto">
          <a:xfrm>
            <a:off x="4640263" y="1866900"/>
            <a:ext cx="2120900" cy="627063"/>
          </a:xfrm>
          <a:custGeom>
            <a:avLst/>
            <a:gdLst>
              <a:gd name="T0" fmla="*/ 2147483647 w 1510"/>
              <a:gd name="T1" fmla="*/ 0 h 446"/>
              <a:gd name="T2" fmla="*/ 2147483647 w 1510"/>
              <a:gd name="T3" fmla="*/ 0 h 446"/>
              <a:gd name="T4" fmla="*/ 0 w 1510"/>
              <a:gd name="T5" fmla="*/ 2147483647 h 446"/>
              <a:gd name="T6" fmla="*/ 0 60000 65536"/>
              <a:gd name="T7" fmla="*/ 0 60000 65536"/>
              <a:gd name="T8" fmla="*/ 0 60000 65536"/>
              <a:gd name="T9" fmla="*/ 0 w 1510"/>
              <a:gd name="T10" fmla="*/ 0 h 446"/>
              <a:gd name="T11" fmla="*/ 1510 w 1510"/>
              <a:gd name="T12" fmla="*/ 446 h 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0" h="446">
                <a:moveTo>
                  <a:pt x="1510" y="0"/>
                </a:moveTo>
                <a:lnTo>
                  <a:pt x="517" y="0"/>
                </a:lnTo>
                <a:lnTo>
                  <a:pt x="0" y="44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60" name="Freeform 46"/>
          <p:cNvSpPr>
            <a:spLocks/>
          </p:cNvSpPr>
          <p:nvPr/>
        </p:nvSpPr>
        <p:spPr bwMode="auto">
          <a:xfrm>
            <a:off x="4003675" y="1544638"/>
            <a:ext cx="2760663" cy="946150"/>
          </a:xfrm>
          <a:custGeom>
            <a:avLst/>
            <a:gdLst>
              <a:gd name="T0" fmla="*/ 2147483647 w 1965"/>
              <a:gd name="T1" fmla="*/ 0 h 674"/>
              <a:gd name="T2" fmla="*/ 2147483647 w 1965"/>
              <a:gd name="T3" fmla="*/ 0 h 674"/>
              <a:gd name="T4" fmla="*/ 0 w 1965"/>
              <a:gd name="T5" fmla="*/ 2147483647 h 674"/>
              <a:gd name="T6" fmla="*/ 0 60000 65536"/>
              <a:gd name="T7" fmla="*/ 0 60000 65536"/>
              <a:gd name="T8" fmla="*/ 0 60000 65536"/>
              <a:gd name="T9" fmla="*/ 0 w 1965"/>
              <a:gd name="T10" fmla="*/ 0 h 674"/>
              <a:gd name="T11" fmla="*/ 1965 w 1965"/>
              <a:gd name="T12" fmla="*/ 674 h 6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5" h="674">
                <a:moveTo>
                  <a:pt x="1965" y="0"/>
                </a:moveTo>
                <a:lnTo>
                  <a:pt x="972" y="0"/>
                </a:lnTo>
                <a:lnTo>
                  <a:pt x="0" y="67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61" name="Freeform 47"/>
          <p:cNvSpPr>
            <a:spLocks/>
          </p:cNvSpPr>
          <p:nvPr/>
        </p:nvSpPr>
        <p:spPr bwMode="auto">
          <a:xfrm>
            <a:off x="4873625" y="2817813"/>
            <a:ext cx="1890713" cy="350837"/>
          </a:xfrm>
          <a:custGeom>
            <a:avLst/>
            <a:gdLst>
              <a:gd name="T0" fmla="*/ 2147483647 w 1345"/>
              <a:gd name="T1" fmla="*/ 0 h 250"/>
              <a:gd name="T2" fmla="*/ 2147483647 w 1345"/>
              <a:gd name="T3" fmla="*/ 0 h 250"/>
              <a:gd name="T4" fmla="*/ 0 w 1345"/>
              <a:gd name="T5" fmla="*/ 2147483647 h 250"/>
              <a:gd name="T6" fmla="*/ 0 60000 65536"/>
              <a:gd name="T7" fmla="*/ 0 60000 65536"/>
              <a:gd name="T8" fmla="*/ 0 60000 65536"/>
              <a:gd name="T9" fmla="*/ 0 w 1345"/>
              <a:gd name="T10" fmla="*/ 0 h 250"/>
              <a:gd name="T11" fmla="*/ 1345 w 1345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5" h="250">
                <a:moveTo>
                  <a:pt x="1345" y="0"/>
                </a:moveTo>
                <a:lnTo>
                  <a:pt x="352" y="0"/>
                </a:lnTo>
                <a:lnTo>
                  <a:pt x="0" y="25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62" name="Freeform 48"/>
          <p:cNvSpPr>
            <a:spLocks/>
          </p:cNvSpPr>
          <p:nvPr/>
        </p:nvSpPr>
        <p:spPr bwMode="auto">
          <a:xfrm>
            <a:off x="5051425" y="3454400"/>
            <a:ext cx="1714500" cy="90488"/>
          </a:xfrm>
          <a:custGeom>
            <a:avLst/>
            <a:gdLst>
              <a:gd name="T0" fmla="*/ 2147483647 w 1221"/>
              <a:gd name="T1" fmla="*/ 0 h 64"/>
              <a:gd name="T2" fmla="*/ 2147483647 w 1221"/>
              <a:gd name="T3" fmla="*/ 0 h 64"/>
              <a:gd name="T4" fmla="*/ 0 w 1221"/>
              <a:gd name="T5" fmla="*/ 2147483647 h 64"/>
              <a:gd name="T6" fmla="*/ 0 60000 65536"/>
              <a:gd name="T7" fmla="*/ 0 60000 65536"/>
              <a:gd name="T8" fmla="*/ 0 60000 65536"/>
              <a:gd name="T9" fmla="*/ 0 w 1221"/>
              <a:gd name="T10" fmla="*/ 0 h 64"/>
              <a:gd name="T11" fmla="*/ 1221 w 1221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1" h="64">
                <a:moveTo>
                  <a:pt x="1221" y="0"/>
                </a:moveTo>
                <a:lnTo>
                  <a:pt x="228" y="0"/>
                </a:lnTo>
                <a:lnTo>
                  <a:pt x="0" y="6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63" name="Freeform 49"/>
          <p:cNvSpPr>
            <a:spLocks/>
          </p:cNvSpPr>
          <p:nvPr/>
        </p:nvSpPr>
        <p:spPr bwMode="auto">
          <a:xfrm>
            <a:off x="4576763" y="3135313"/>
            <a:ext cx="2187575" cy="269875"/>
          </a:xfrm>
          <a:custGeom>
            <a:avLst/>
            <a:gdLst>
              <a:gd name="T0" fmla="*/ 2147483647 w 1557"/>
              <a:gd name="T1" fmla="*/ 0 h 192"/>
              <a:gd name="T2" fmla="*/ 2147483647 w 1557"/>
              <a:gd name="T3" fmla="*/ 0 h 192"/>
              <a:gd name="T4" fmla="*/ 0 w 1557"/>
              <a:gd name="T5" fmla="*/ 2147483647 h 192"/>
              <a:gd name="T6" fmla="*/ 0 60000 65536"/>
              <a:gd name="T7" fmla="*/ 0 60000 65536"/>
              <a:gd name="T8" fmla="*/ 0 60000 65536"/>
              <a:gd name="T9" fmla="*/ 0 w 1557"/>
              <a:gd name="T10" fmla="*/ 0 h 192"/>
              <a:gd name="T11" fmla="*/ 1557 w 1557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7" h="192">
                <a:moveTo>
                  <a:pt x="1557" y="0"/>
                </a:moveTo>
                <a:lnTo>
                  <a:pt x="564" y="0"/>
                </a:lnTo>
                <a:lnTo>
                  <a:pt x="0" y="19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64" name="Line 50"/>
          <p:cNvSpPr>
            <a:spLocks noChangeShapeType="1"/>
          </p:cNvSpPr>
          <p:nvPr/>
        </p:nvSpPr>
        <p:spPr bwMode="auto">
          <a:xfrm>
            <a:off x="4175125" y="3578225"/>
            <a:ext cx="1588" cy="1968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5" name="Line 51"/>
          <p:cNvSpPr>
            <a:spLocks noChangeShapeType="1"/>
          </p:cNvSpPr>
          <p:nvPr/>
        </p:nvSpPr>
        <p:spPr bwMode="auto">
          <a:xfrm>
            <a:off x="1670050" y="6042025"/>
            <a:ext cx="13985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6" name="Line 52"/>
          <p:cNvSpPr>
            <a:spLocks noChangeShapeType="1"/>
          </p:cNvSpPr>
          <p:nvPr/>
        </p:nvSpPr>
        <p:spPr bwMode="auto">
          <a:xfrm flipH="1">
            <a:off x="6350000" y="4708525"/>
            <a:ext cx="81121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7" name="Line 53"/>
          <p:cNvSpPr>
            <a:spLocks noChangeShapeType="1"/>
          </p:cNvSpPr>
          <p:nvPr/>
        </p:nvSpPr>
        <p:spPr bwMode="auto">
          <a:xfrm flipH="1">
            <a:off x="5873750" y="4935538"/>
            <a:ext cx="1284288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8" name="Line 54"/>
          <p:cNvSpPr>
            <a:spLocks noChangeShapeType="1"/>
          </p:cNvSpPr>
          <p:nvPr/>
        </p:nvSpPr>
        <p:spPr bwMode="auto">
          <a:xfrm flipH="1">
            <a:off x="6069013" y="5156200"/>
            <a:ext cx="10842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9" name="Line 55"/>
          <p:cNvSpPr>
            <a:spLocks noChangeShapeType="1"/>
          </p:cNvSpPr>
          <p:nvPr/>
        </p:nvSpPr>
        <p:spPr bwMode="auto">
          <a:xfrm flipH="1">
            <a:off x="6232525" y="5381625"/>
            <a:ext cx="9223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0" name="Line 56"/>
          <p:cNvSpPr>
            <a:spLocks noChangeShapeType="1"/>
          </p:cNvSpPr>
          <p:nvPr/>
        </p:nvSpPr>
        <p:spPr bwMode="auto">
          <a:xfrm flipH="1">
            <a:off x="6007100" y="5607050"/>
            <a:ext cx="115411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1" name="Line 57"/>
          <p:cNvSpPr>
            <a:spLocks noChangeShapeType="1"/>
          </p:cNvSpPr>
          <p:nvPr/>
        </p:nvSpPr>
        <p:spPr bwMode="auto">
          <a:xfrm flipH="1">
            <a:off x="6640513" y="5832475"/>
            <a:ext cx="5175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2" name="Line 58"/>
          <p:cNvSpPr>
            <a:spLocks noChangeShapeType="1"/>
          </p:cNvSpPr>
          <p:nvPr/>
        </p:nvSpPr>
        <p:spPr bwMode="auto">
          <a:xfrm flipH="1">
            <a:off x="6078538" y="6057900"/>
            <a:ext cx="108267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3" name="Line 59"/>
          <p:cNvSpPr>
            <a:spLocks noChangeShapeType="1"/>
          </p:cNvSpPr>
          <p:nvPr/>
        </p:nvSpPr>
        <p:spPr bwMode="auto">
          <a:xfrm>
            <a:off x="2003425" y="4633913"/>
            <a:ext cx="11588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4" name="Freeform 60"/>
          <p:cNvSpPr>
            <a:spLocks/>
          </p:cNvSpPr>
          <p:nvPr/>
        </p:nvSpPr>
        <p:spPr bwMode="auto">
          <a:xfrm>
            <a:off x="2214563" y="5106988"/>
            <a:ext cx="1200150" cy="146050"/>
          </a:xfrm>
          <a:custGeom>
            <a:avLst/>
            <a:gdLst>
              <a:gd name="T0" fmla="*/ 0 w 855"/>
              <a:gd name="T1" fmla="*/ 0 h 104"/>
              <a:gd name="T2" fmla="*/ 2147483647 w 855"/>
              <a:gd name="T3" fmla="*/ 0 h 104"/>
              <a:gd name="T4" fmla="*/ 2147483647 w 855"/>
              <a:gd name="T5" fmla="*/ 2147483647 h 104"/>
              <a:gd name="T6" fmla="*/ 0 60000 65536"/>
              <a:gd name="T7" fmla="*/ 0 60000 65536"/>
              <a:gd name="T8" fmla="*/ 0 60000 65536"/>
              <a:gd name="T9" fmla="*/ 0 w 855"/>
              <a:gd name="T10" fmla="*/ 0 h 104"/>
              <a:gd name="T11" fmla="*/ 855 w 855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5" h="104">
                <a:moveTo>
                  <a:pt x="0" y="0"/>
                </a:moveTo>
                <a:lnTo>
                  <a:pt x="702" y="0"/>
                </a:lnTo>
                <a:lnTo>
                  <a:pt x="855" y="10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75" name="Freeform 61"/>
          <p:cNvSpPr>
            <a:spLocks/>
          </p:cNvSpPr>
          <p:nvPr/>
        </p:nvSpPr>
        <p:spPr bwMode="auto">
          <a:xfrm>
            <a:off x="2265363" y="5432425"/>
            <a:ext cx="933450" cy="138113"/>
          </a:xfrm>
          <a:custGeom>
            <a:avLst/>
            <a:gdLst>
              <a:gd name="T0" fmla="*/ 0 w 664"/>
              <a:gd name="T1" fmla="*/ 2147483647 h 98"/>
              <a:gd name="T2" fmla="*/ 2147483647 w 664"/>
              <a:gd name="T3" fmla="*/ 2147483647 h 98"/>
              <a:gd name="T4" fmla="*/ 2147483647 w 664"/>
              <a:gd name="T5" fmla="*/ 0 h 98"/>
              <a:gd name="T6" fmla="*/ 0 60000 65536"/>
              <a:gd name="T7" fmla="*/ 0 60000 65536"/>
              <a:gd name="T8" fmla="*/ 0 60000 65536"/>
              <a:gd name="T9" fmla="*/ 0 w 664"/>
              <a:gd name="T10" fmla="*/ 0 h 98"/>
              <a:gd name="T11" fmla="*/ 664 w 664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4" h="98">
                <a:moveTo>
                  <a:pt x="0" y="98"/>
                </a:moveTo>
                <a:lnTo>
                  <a:pt x="371" y="98"/>
                </a:lnTo>
                <a:lnTo>
                  <a:pt x="664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13376" name="Text Box 62"/>
          <p:cNvSpPr txBox="1">
            <a:spLocks noChangeArrowheads="1"/>
          </p:cNvSpPr>
          <p:nvPr/>
        </p:nvSpPr>
        <p:spPr bwMode="auto">
          <a:xfrm>
            <a:off x="6797675" y="3392488"/>
            <a:ext cx="781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Future thyroid</a:t>
            </a:r>
          </a:p>
          <a:p>
            <a:r>
              <a:rPr lang="en-US" sz="800" b="1"/>
              <a:t>gland</a:t>
            </a:r>
          </a:p>
        </p:txBody>
      </p:sp>
      <p:sp>
        <p:nvSpPr>
          <p:cNvPr id="13377" name="Text Box 63"/>
          <p:cNvSpPr txBox="1">
            <a:spLocks noChangeArrowheads="1"/>
          </p:cNvSpPr>
          <p:nvPr/>
        </p:nvSpPr>
        <p:spPr bwMode="auto">
          <a:xfrm>
            <a:off x="1184275" y="5027613"/>
            <a:ext cx="1009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Neurohypophyseal</a:t>
            </a:r>
          </a:p>
          <a:p>
            <a:r>
              <a:rPr lang="en-US" sz="800" b="1"/>
              <a:t>bud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152650" y="1123950"/>
            <a:ext cx="48212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B410EAE4-B847-4814-89BC-A23BDCA8A0B0}" type="slidenum">
              <a:rPr lang="en-US" altLang="en-US" smtClean="0">
                <a:latin typeface="Arial" pitchFamily="34" charset="0"/>
              </a:rPr>
              <a:pPr/>
              <a:t>12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eaLnBrk="1" hangingPunct="1"/>
            <a:r>
              <a:rPr lang="en-US" sz="3800" smtClean="0"/>
              <a:t>Adenohypophysis &amp; Neurohypophysis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529638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err="1" smtClean="0"/>
              <a:t>adenohypophysis</a:t>
            </a:r>
            <a:r>
              <a:rPr lang="en-US" sz="2000" b="0" dirty="0" smtClean="0"/>
              <a:t> constitutes anterior three-quarters of pituitary</a:t>
            </a:r>
          </a:p>
          <a:p>
            <a:pPr lvl="1" eaLnBrk="1" hangingPunct="1">
              <a:defRPr/>
            </a:pPr>
            <a:r>
              <a:rPr lang="en-US" sz="2000" b="0" dirty="0" smtClean="0"/>
              <a:t>has two segments:</a:t>
            </a:r>
          </a:p>
          <a:p>
            <a:pPr lvl="2" eaLnBrk="1" hangingPunct="1">
              <a:defRPr/>
            </a:pPr>
            <a:r>
              <a:rPr lang="en-US" sz="1800" b="0" dirty="0" smtClean="0"/>
              <a:t>anterior lobe (pars </a:t>
            </a:r>
            <a:r>
              <a:rPr lang="en-US" sz="1800" b="0" dirty="0" err="1" smtClean="0"/>
              <a:t>distalis</a:t>
            </a:r>
            <a:r>
              <a:rPr lang="en-US" sz="1800" b="0" dirty="0" smtClean="0"/>
              <a:t>)</a:t>
            </a:r>
          </a:p>
          <a:p>
            <a:pPr lvl="2" eaLnBrk="1" hangingPunct="1">
              <a:defRPr/>
            </a:pPr>
            <a:r>
              <a:rPr lang="en-US" sz="1800" b="0" dirty="0" smtClean="0"/>
              <a:t>pars </a:t>
            </a:r>
            <a:r>
              <a:rPr lang="en-US" sz="1800" b="0" dirty="0" err="1" smtClean="0"/>
              <a:t>tuberalis</a:t>
            </a:r>
            <a:r>
              <a:rPr lang="en-US" sz="1800" b="0" dirty="0" smtClean="0"/>
              <a:t> small mass of cells adhering to stalk</a:t>
            </a:r>
          </a:p>
          <a:p>
            <a:pPr lvl="1" eaLnBrk="1" hangingPunct="1">
              <a:defRPr/>
            </a:pPr>
            <a:r>
              <a:rPr lang="en-US" sz="2000" b="0" dirty="0" smtClean="0"/>
              <a:t>linked to hypothalamus by </a:t>
            </a:r>
            <a:r>
              <a:rPr lang="en-US" sz="2000" dirty="0" err="1" smtClean="0"/>
              <a:t>hypophyseal</a:t>
            </a:r>
            <a:r>
              <a:rPr lang="en-US" sz="2000" dirty="0" smtClean="0"/>
              <a:t> portal system </a:t>
            </a:r>
          </a:p>
          <a:p>
            <a:pPr lvl="2" eaLnBrk="1" hangingPunct="1">
              <a:defRPr/>
            </a:pPr>
            <a:r>
              <a:rPr lang="en-US" sz="1800" b="0" dirty="0" smtClean="0"/>
              <a:t>primary capillaries in hypothalamus connected to secondary capillaries in </a:t>
            </a:r>
            <a:r>
              <a:rPr lang="en-US" sz="1800" b="0" dirty="0" err="1" smtClean="0"/>
              <a:t>adenohypophysis</a:t>
            </a:r>
            <a:r>
              <a:rPr lang="en-US" sz="1800" b="0" dirty="0" smtClean="0"/>
              <a:t> by portal </a:t>
            </a:r>
            <a:r>
              <a:rPr lang="en-US" sz="1800" b="0" dirty="0" err="1" smtClean="0"/>
              <a:t>venules</a:t>
            </a:r>
            <a:endParaRPr lang="en-US" sz="1800" b="0" dirty="0" smtClean="0"/>
          </a:p>
          <a:p>
            <a:pPr lvl="2" eaLnBrk="1" hangingPunct="1">
              <a:defRPr/>
            </a:pPr>
            <a:r>
              <a:rPr lang="en-US" sz="1800" b="0" dirty="0" smtClean="0"/>
              <a:t>hypothalamic hormones regulate </a:t>
            </a:r>
            <a:r>
              <a:rPr lang="en-US" sz="1800" b="0" dirty="0" err="1" smtClean="0"/>
              <a:t>adenohypophysis</a:t>
            </a:r>
            <a:r>
              <a:rPr lang="en-US" sz="1800" b="0" dirty="0" smtClean="0"/>
              <a:t> cells</a:t>
            </a:r>
          </a:p>
          <a:p>
            <a:pPr lvl="2" eaLnBrk="1" hangingPunct="1">
              <a:defRPr/>
            </a:pPr>
            <a:endParaRPr lang="en-US" sz="1200" b="0" dirty="0" smtClean="0"/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sz="2000" dirty="0" err="1" smtClean="0"/>
              <a:t>neurohypophysis</a:t>
            </a:r>
            <a:r>
              <a:rPr lang="en-US" sz="2000" b="0" dirty="0" smtClean="0"/>
              <a:t> constitutes the posterior one-quarter of the pituitary</a:t>
            </a:r>
          </a:p>
          <a:p>
            <a:pPr lvl="1" eaLnBrk="1" hangingPunct="1">
              <a:defRPr/>
            </a:pPr>
            <a:r>
              <a:rPr lang="en-US" sz="2000" b="0" dirty="0" smtClean="0"/>
              <a:t>has 3 parts:</a:t>
            </a:r>
          </a:p>
          <a:p>
            <a:pPr lvl="2" eaLnBrk="1" hangingPunct="1">
              <a:defRPr/>
            </a:pPr>
            <a:r>
              <a:rPr lang="en-US" sz="1800" b="0" dirty="0" smtClean="0"/>
              <a:t>median eminence, </a:t>
            </a:r>
            <a:r>
              <a:rPr lang="en-US" sz="1800" b="0" dirty="0" err="1" smtClean="0"/>
              <a:t>infundibulum</a:t>
            </a:r>
            <a:r>
              <a:rPr lang="en-US" sz="1800" b="0" dirty="0" smtClean="0"/>
              <a:t>, and the posterior lobe (pars nervosa)</a:t>
            </a:r>
          </a:p>
          <a:p>
            <a:pPr lvl="1" eaLnBrk="1" hangingPunct="1">
              <a:defRPr/>
            </a:pPr>
            <a:r>
              <a:rPr lang="en-US" sz="2000" b="0" dirty="0" smtClean="0"/>
              <a:t>nerve tissue, not a true gland</a:t>
            </a:r>
          </a:p>
          <a:p>
            <a:pPr lvl="2" eaLnBrk="1" hangingPunct="1">
              <a:defRPr/>
            </a:pPr>
            <a:r>
              <a:rPr lang="en-US" sz="1800" b="0" dirty="0" smtClean="0"/>
              <a:t>nerve cell bodies in hypothalamus pass down the stalk as   </a:t>
            </a:r>
            <a:r>
              <a:rPr lang="en-US" sz="1800" dirty="0" err="1" smtClean="0"/>
              <a:t>hypothalamo-hypophyseal</a:t>
            </a:r>
            <a:r>
              <a:rPr lang="en-US" sz="1800" dirty="0" smtClean="0"/>
              <a:t> tract </a:t>
            </a:r>
            <a:r>
              <a:rPr lang="en-US" sz="1800" b="0" dirty="0" smtClean="0"/>
              <a:t>and end in posterior lobe</a:t>
            </a:r>
          </a:p>
          <a:p>
            <a:pPr lvl="2" eaLnBrk="1" hangingPunct="1">
              <a:defRPr/>
            </a:pPr>
            <a:r>
              <a:rPr lang="en-US" sz="1800" b="0" dirty="0" smtClean="0"/>
              <a:t>hypothalamic neurons secrete hormones that are stored in </a:t>
            </a:r>
            <a:r>
              <a:rPr lang="en-US" sz="1800" b="0" dirty="0" err="1" smtClean="0"/>
              <a:t>neurohypophysis</a:t>
            </a:r>
            <a:r>
              <a:rPr lang="en-US" sz="1800" b="0" dirty="0" smtClean="0"/>
              <a:t> until released into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Hypophyseal Portal System</a:t>
            </a:r>
          </a:p>
        </p:txBody>
      </p:sp>
      <p:sp>
        <p:nvSpPr>
          <p:cNvPr id="15363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105400"/>
            <a:ext cx="8229600" cy="1752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b="0" smtClean="0"/>
              <a:t>hypothalamic releasing and inhibiting hormones travel in hypophyseal portal system from hypothalamus to anterior pituitary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hormones secreted by anterior pituitary</a:t>
            </a:r>
          </a:p>
        </p:txBody>
      </p:sp>
      <p:sp>
        <p:nvSpPr>
          <p:cNvPr id="15364" name="Text Box 25"/>
          <p:cNvSpPr txBox="1">
            <a:spLocks noChangeArrowheads="1"/>
          </p:cNvSpPr>
          <p:nvPr/>
        </p:nvSpPr>
        <p:spPr bwMode="auto">
          <a:xfrm>
            <a:off x="146050" y="4438650"/>
            <a:ext cx="183515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17.4b</a:t>
            </a:r>
          </a:p>
        </p:txBody>
      </p:sp>
      <p:pic>
        <p:nvPicPr>
          <p:cNvPr id="15365" name="Picture 3" descr="sal25693_17_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1181100"/>
            <a:ext cx="5362575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6127750" y="1951038"/>
            <a:ext cx="495300" cy="19050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2265363" y="4979988"/>
            <a:ext cx="96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</a:t>
            </a:r>
            <a:endParaRPr lang="en-US" sz="600" b="1"/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6456363" y="3522663"/>
            <a:ext cx="5207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Portal venules</a:t>
            </a:r>
            <a:endParaRPr lang="en-US" sz="600" b="1"/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6311900" y="4492625"/>
            <a:ext cx="511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Posterior lobe</a:t>
            </a:r>
            <a:endParaRPr lang="en-US" sz="600" b="1"/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6311900" y="4248150"/>
            <a:ext cx="4730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Anterior lobe</a:t>
            </a:r>
            <a:endParaRPr lang="en-US" sz="600" b="1"/>
          </a:p>
        </p:txBody>
      </p:sp>
      <p:sp>
        <p:nvSpPr>
          <p:cNvPr id="15371" name="Freeform 10"/>
          <p:cNvSpPr>
            <a:spLocks/>
          </p:cNvSpPr>
          <p:nvPr/>
        </p:nvSpPr>
        <p:spPr bwMode="auto">
          <a:xfrm>
            <a:off x="4783138" y="2847975"/>
            <a:ext cx="488950" cy="196850"/>
          </a:xfrm>
          <a:custGeom>
            <a:avLst/>
            <a:gdLst>
              <a:gd name="T0" fmla="*/ 2147483647 w 444"/>
              <a:gd name="T1" fmla="*/ 2147483647 h 178"/>
              <a:gd name="T2" fmla="*/ 2147483647 w 444"/>
              <a:gd name="T3" fmla="*/ 0 h 178"/>
              <a:gd name="T4" fmla="*/ 0 w 444"/>
              <a:gd name="T5" fmla="*/ 0 h 178"/>
              <a:gd name="T6" fmla="*/ 0 60000 65536"/>
              <a:gd name="T7" fmla="*/ 0 60000 65536"/>
              <a:gd name="T8" fmla="*/ 0 60000 65536"/>
              <a:gd name="T9" fmla="*/ 0 w 444"/>
              <a:gd name="T10" fmla="*/ 0 h 178"/>
              <a:gd name="T11" fmla="*/ 444 w 444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" h="178">
                <a:moveTo>
                  <a:pt x="444" y="178"/>
                </a:move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 flipV="1">
            <a:off x="5116513" y="3805238"/>
            <a:ext cx="1076325" cy="13017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12"/>
          <p:cNvSpPr>
            <a:spLocks noChangeShapeType="1"/>
          </p:cNvSpPr>
          <p:nvPr/>
        </p:nvSpPr>
        <p:spPr bwMode="auto">
          <a:xfrm>
            <a:off x="6683375" y="1646238"/>
            <a:ext cx="1588" cy="29845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13"/>
          <p:cNvSpPr>
            <a:spLocks noChangeShapeType="1"/>
          </p:cNvSpPr>
          <p:nvPr/>
        </p:nvSpPr>
        <p:spPr bwMode="auto">
          <a:xfrm flipH="1">
            <a:off x="5565775" y="3560763"/>
            <a:ext cx="866775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Line 14"/>
          <p:cNvSpPr>
            <a:spLocks noChangeShapeType="1"/>
          </p:cNvSpPr>
          <p:nvPr/>
        </p:nvSpPr>
        <p:spPr bwMode="auto">
          <a:xfrm flipH="1">
            <a:off x="5657850" y="3560763"/>
            <a:ext cx="461963" cy="777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Line 15"/>
          <p:cNvSpPr>
            <a:spLocks noChangeShapeType="1"/>
          </p:cNvSpPr>
          <p:nvPr/>
        </p:nvSpPr>
        <p:spPr bwMode="auto">
          <a:xfrm flipH="1">
            <a:off x="6046788" y="4548188"/>
            <a:ext cx="2381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Line 16"/>
          <p:cNvSpPr>
            <a:spLocks noChangeShapeType="1"/>
          </p:cNvSpPr>
          <p:nvPr/>
        </p:nvSpPr>
        <p:spPr bwMode="auto">
          <a:xfrm flipH="1">
            <a:off x="5245100" y="4287838"/>
            <a:ext cx="103981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2336800" y="3149600"/>
            <a:ext cx="8890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Hypothalamic hormones</a:t>
            </a:r>
            <a:endParaRPr lang="en-US" sz="600" b="1"/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2336800" y="4130675"/>
            <a:ext cx="8620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Anterior lobe hormones</a:t>
            </a:r>
            <a:endParaRPr lang="en-US" sz="600" b="1"/>
          </a:p>
        </p:txBody>
      </p:sp>
      <p:sp>
        <p:nvSpPr>
          <p:cNvPr id="15380" name="Line 19"/>
          <p:cNvSpPr>
            <a:spLocks noChangeShapeType="1"/>
          </p:cNvSpPr>
          <p:nvPr/>
        </p:nvSpPr>
        <p:spPr bwMode="auto">
          <a:xfrm flipH="1">
            <a:off x="4986338" y="3805238"/>
            <a:ext cx="14478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Freeform 20"/>
          <p:cNvSpPr>
            <a:spLocks/>
          </p:cNvSpPr>
          <p:nvPr/>
        </p:nvSpPr>
        <p:spPr bwMode="auto">
          <a:xfrm>
            <a:off x="4784725" y="2847975"/>
            <a:ext cx="485775" cy="195263"/>
          </a:xfrm>
          <a:custGeom>
            <a:avLst/>
            <a:gdLst>
              <a:gd name="T0" fmla="*/ 2147483647 w 441"/>
              <a:gd name="T1" fmla="*/ 2147483647 h 177"/>
              <a:gd name="T2" fmla="*/ 2147483647 w 441"/>
              <a:gd name="T3" fmla="*/ 0 h 177"/>
              <a:gd name="T4" fmla="*/ 0 w 441"/>
              <a:gd name="T5" fmla="*/ 0 h 177"/>
              <a:gd name="T6" fmla="*/ 0 60000 65536"/>
              <a:gd name="T7" fmla="*/ 0 60000 65536"/>
              <a:gd name="T8" fmla="*/ 0 60000 65536"/>
              <a:gd name="T9" fmla="*/ 0 w 441"/>
              <a:gd name="T10" fmla="*/ 0 h 177"/>
              <a:gd name="T11" fmla="*/ 441 w 441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" h="177">
                <a:moveTo>
                  <a:pt x="441" y="177"/>
                </a:moveTo>
                <a:lnTo>
                  <a:pt x="182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15382" name="Line 21"/>
          <p:cNvSpPr>
            <a:spLocks noChangeShapeType="1"/>
          </p:cNvSpPr>
          <p:nvPr/>
        </p:nvSpPr>
        <p:spPr bwMode="auto">
          <a:xfrm flipV="1">
            <a:off x="5118100" y="3805238"/>
            <a:ext cx="1081088" cy="128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Line 22"/>
          <p:cNvSpPr>
            <a:spLocks noChangeShapeType="1"/>
          </p:cNvSpPr>
          <p:nvPr/>
        </p:nvSpPr>
        <p:spPr bwMode="auto">
          <a:xfrm>
            <a:off x="6678613" y="1662113"/>
            <a:ext cx="0" cy="288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Freeform 23"/>
          <p:cNvSpPr>
            <a:spLocks/>
          </p:cNvSpPr>
          <p:nvPr/>
        </p:nvSpPr>
        <p:spPr bwMode="auto">
          <a:xfrm>
            <a:off x="6127750" y="1725613"/>
            <a:ext cx="225425" cy="425450"/>
          </a:xfrm>
          <a:custGeom>
            <a:avLst/>
            <a:gdLst>
              <a:gd name="T0" fmla="*/ 0 w 204"/>
              <a:gd name="T1" fmla="*/ 0 h 386"/>
              <a:gd name="T2" fmla="*/ 0 w 204"/>
              <a:gd name="T3" fmla="*/ 2147483647 h 386"/>
              <a:gd name="T4" fmla="*/ 2147483647 w 204"/>
              <a:gd name="T5" fmla="*/ 2147483647 h 386"/>
              <a:gd name="T6" fmla="*/ 0 60000 65536"/>
              <a:gd name="T7" fmla="*/ 0 60000 65536"/>
              <a:gd name="T8" fmla="*/ 0 60000 65536"/>
              <a:gd name="T9" fmla="*/ 0 w 204"/>
              <a:gd name="T10" fmla="*/ 0 h 386"/>
              <a:gd name="T11" fmla="*/ 204 w 204"/>
              <a:gd name="T12" fmla="*/ 386 h 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386">
                <a:moveTo>
                  <a:pt x="0" y="0"/>
                </a:moveTo>
                <a:lnTo>
                  <a:pt x="0" y="204"/>
                </a:lnTo>
                <a:lnTo>
                  <a:pt x="204" y="386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15385" name="Freeform 24"/>
          <p:cNvSpPr>
            <a:spLocks/>
          </p:cNvSpPr>
          <p:nvPr/>
        </p:nvSpPr>
        <p:spPr bwMode="auto">
          <a:xfrm>
            <a:off x="6127750" y="1733550"/>
            <a:ext cx="223838" cy="414338"/>
          </a:xfrm>
          <a:custGeom>
            <a:avLst/>
            <a:gdLst>
              <a:gd name="T0" fmla="*/ 0 w 204"/>
              <a:gd name="T1" fmla="*/ 0 h 376"/>
              <a:gd name="T2" fmla="*/ 0 w 204"/>
              <a:gd name="T3" fmla="*/ 2147483647 h 376"/>
              <a:gd name="T4" fmla="*/ 2147483647 w 204"/>
              <a:gd name="T5" fmla="*/ 2147483647 h 376"/>
              <a:gd name="T6" fmla="*/ 0 60000 65536"/>
              <a:gd name="T7" fmla="*/ 0 60000 65536"/>
              <a:gd name="T8" fmla="*/ 0 60000 65536"/>
              <a:gd name="T9" fmla="*/ 0 w 204"/>
              <a:gd name="T10" fmla="*/ 0 h 376"/>
              <a:gd name="T11" fmla="*/ 204 w 204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376">
                <a:moveTo>
                  <a:pt x="0" y="0"/>
                </a:moveTo>
                <a:lnTo>
                  <a:pt x="0" y="194"/>
                </a:lnTo>
                <a:lnTo>
                  <a:pt x="204" y="37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15386" name="Line 25"/>
          <p:cNvSpPr>
            <a:spLocks noChangeShapeType="1"/>
          </p:cNvSpPr>
          <p:nvPr/>
        </p:nvSpPr>
        <p:spPr bwMode="auto">
          <a:xfrm flipH="1">
            <a:off x="5565775" y="3560763"/>
            <a:ext cx="8731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Line 26"/>
          <p:cNvSpPr>
            <a:spLocks noChangeShapeType="1"/>
          </p:cNvSpPr>
          <p:nvPr/>
        </p:nvSpPr>
        <p:spPr bwMode="auto">
          <a:xfrm flipH="1">
            <a:off x="5651500" y="3560763"/>
            <a:ext cx="468313" cy="793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Line 27"/>
          <p:cNvSpPr>
            <a:spLocks noChangeShapeType="1"/>
          </p:cNvSpPr>
          <p:nvPr/>
        </p:nvSpPr>
        <p:spPr bwMode="auto">
          <a:xfrm flipH="1">
            <a:off x="6048375" y="4546600"/>
            <a:ext cx="2428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Line 28"/>
          <p:cNvSpPr>
            <a:spLocks noChangeShapeType="1"/>
          </p:cNvSpPr>
          <p:nvPr/>
        </p:nvSpPr>
        <p:spPr bwMode="auto">
          <a:xfrm flipH="1">
            <a:off x="5240338" y="4287838"/>
            <a:ext cx="10445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Line 29"/>
          <p:cNvSpPr>
            <a:spLocks noChangeShapeType="1"/>
          </p:cNvSpPr>
          <p:nvPr/>
        </p:nvSpPr>
        <p:spPr bwMode="auto">
          <a:xfrm flipH="1">
            <a:off x="4984750" y="3805238"/>
            <a:ext cx="144938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Line 30"/>
          <p:cNvSpPr>
            <a:spLocks noChangeShapeType="1"/>
          </p:cNvSpPr>
          <p:nvPr/>
        </p:nvSpPr>
        <p:spPr bwMode="auto">
          <a:xfrm>
            <a:off x="6129338" y="1949450"/>
            <a:ext cx="492125" cy="1905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Line 31"/>
          <p:cNvSpPr>
            <a:spLocks noChangeShapeType="1"/>
          </p:cNvSpPr>
          <p:nvPr/>
        </p:nvSpPr>
        <p:spPr bwMode="auto">
          <a:xfrm flipH="1" flipV="1">
            <a:off x="6115050" y="2266950"/>
            <a:ext cx="187325" cy="103663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3" name="Line 32"/>
          <p:cNvSpPr>
            <a:spLocks noChangeShapeType="1"/>
          </p:cNvSpPr>
          <p:nvPr/>
        </p:nvSpPr>
        <p:spPr bwMode="auto">
          <a:xfrm flipH="1" flipV="1">
            <a:off x="6113463" y="2265363"/>
            <a:ext cx="188912" cy="1036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4" name="Line 33"/>
          <p:cNvSpPr>
            <a:spLocks noChangeShapeType="1"/>
          </p:cNvSpPr>
          <p:nvPr/>
        </p:nvSpPr>
        <p:spPr bwMode="auto">
          <a:xfrm flipH="1" flipV="1">
            <a:off x="6038850" y="2452688"/>
            <a:ext cx="263525" cy="85090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5" name="Line 34"/>
          <p:cNvSpPr>
            <a:spLocks noChangeShapeType="1"/>
          </p:cNvSpPr>
          <p:nvPr/>
        </p:nvSpPr>
        <p:spPr bwMode="auto">
          <a:xfrm flipH="1" flipV="1">
            <a:off x="6037263" y="2452688"/>
            <a:ext cx="265112" cy="8509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6" name="Rectangle 35"/>
          <p:cNvSpPr>
            <a:spLocks noChangeArrowheads="1"/>
          </p:cNvSpPr>
          <p:nvPr/>
        </p:nvSpPr>
        <p:spPr bwMode="auto">
          <a:xfrm>
            <a:off x="6446838" y="3332163"/>
            <a:ext cx="679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Primary capillaries</a:t>
            </a:r>
            <a:endParaRPr lang="en-US" sz="600" b="1"/>
          </a:p>
        </p:txBody>
      </p:sp>
      <p:sp>
        <p:nvSpPr>
          <p:cNvPr id="15397" name="Line 36"/>
          <p:cNvSpPr>
            <a:spLocks noChangeShapeType="1"/>
          </p:cNvSpPr>
          <p:nvPr/>
        </p:nvSpPr>
        <p:spPr bwMode="auto">
          <a:xfrm flipH="1" flipV="1">
            <a:off x="6300788" y="3300413"/>
            <a:ext cx="125412" cy="6985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8" name="Line 37"/>
          <p:cNvSpPr>
            <a:spLocks noChangeShapeType="1"/>
          </p:cNvSpPr>
          <p:nvPr/>
        </p:nvSpPr>
        <p:spPr bwMode="auto">
          <a:xfrm flipH="1" flipV="1">
            <a:off x="6300788" y="3302000"/>
            <a:ext cx="125412" cy="66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9" name="Text Box 38"/>
          <p:cNvSpPr txBox="1">
            <a:spLocks noChangeArrowheads="1"/>
          </p:cNvSpPr>
          <p:nvPr/>
        </p:nvSpPr>
        <p:spPr bwMode="auto">
          <a:xfrm>
            <a:off x="2449513" y="3276600"/>
            <a:ext cx="14271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Gonadotropin-releasing hormone</a:t>
            </a:r>
          </a:p>
          <a:p>
            <a:r>
              <a:rPr lang="en-US" sz="600" b="1"/>
              <a:t>Thyrotropin-releasing hormone</a:t>
            </a:r>
          </a:p>
          <a:p>
            <a:r>
              <a:rPr lang="en-US" sz="600" b="1"/>
              <a:t>Corticotropin-releasing hormone</a:t>
            </a:r>
          </a:p>
          <a:p>
            <a:r>
              <a:rPr lang="en-US" sz="600" b="1"/>
              <a:t>Prolactin-inhibiting hormone</a:t>
            </a:r>
          </a:p>
          <a:p>
            <a:r>
              <a:rPr lang="en-US" sz="600" b="1"/>
              <a:t>Growth hormone–releasing hormone</a:t>
            </a:r>
          </a:p>
          <a:p>
            <a:r>
              <a:rPr lang="en-US" sz="600" b="1"/>
              <a:t>Somatostatin</a:t>
            </a:r>
          </a:p>
        </p:txBody>
      </p:sp>
      <p:sp>
        <p:nvSpPr>
          <p:cNvPr id="15400" name="Text Box 39"/>
          <p:cNvSpPr txBox="1">
            <a:spLocks noChangeArrowheads="1"/>
          </p:cNvSpPr>
          <p:nvPr/>
        </p:nvSpPr>
        <p:spPr bwMode="auto">
          <a:xfrm>
            <a:off x="2449513" y="4306888"/>
            <a:ext cx="1622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Follicle-stimulating hormone</a:t>
            </a:r>
          </a:p>
          <a:p>
            <a:r>
              <a:rPr lang="en-US" sz="600" b="1"/>
              <a:t>Luteinizing hormone</a:t>
            </a:r>
          </a:p>
          <a:p>
            <a:r>
              <a:rPr lang="en-US" sz="600" b="1"/>
              <a:t>Thyroid-stimulating hormone (thyrotropin)</a:t>
            </a:r>
          </a:p>
          <a:p>
            <a:r>
              <a:rPr lang="en-US" sz="600" b="1"/>
              <a:t>Adrenocorticotropic hormone</a:t>
            </a:r>
          </a:p>
          <a:p>
            <a:r>
              <a:rPr lang="en-US" sz="600" b="1"/>
              <a:t>Prolactin</a:t>
            </a:r>
          </a:p>
          <a:p>
            <a:r>
              <a:rPr lang="en-US" sz="600" b="1"/>
              <a:t>Growth hormone</a:t>
            </a:r>
          </a:p>
        </p:txBody>
      </p:sp>
      <p:sp>
        <p:nvSpPr>
          <p:cNvPr id="15401" name="Text Box 40"/>
          <p:cNvSpPr txBox="1">
            <a:spLocks noChangeArrowheads="1"/>
          </p:cNvSpPr>
          <p:nvPr/>
        </p:nvSpPr>
        <p:spPr bwMode="auto">
          <a:xfrm>
            <a:off x="5967413" y="1444625"/>
            <a:ext cx="465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Axons to</a:t>
            </a:r>
          </a:p>
          <a:p>
            <a:r>
              <a:rPr lang="en-US" sz="600" b="1"/>
              <a:t>primary</a:t>
            </a:r>
          </a:p>
          <a:p>
            <a:r>
              <a:rPr lang="en-US" sz="600" b="1"/>
              <a:t>capillaries</a:t>
            </a:r>
          </a:p>
        </p:txBody>
      </p:sp>
      <p:sp>
        <p:nvSpPr>
          <p:cNvPr id="15402" name="Text Box 41"/>
          <p:cNvSpPr txBox="1">
            <a:spLocks noChangeArrowheads="1"/>
          </p:cNvSpPr>
          <p:nvPr/>
        </p:nvSpPr>
        <p:spPr bwMode="auto">
          <a:xfrm>
            <a:off x="6527800" y="1473200"/>
            <a:ext cx="420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Neuron</a:t>
            </a:r>
          </a:p>
          <a:p>
            <a:r>
              <a:rPr lang="en-US" sz="600" b="1"/>
              <a:t>cell body</a:t>
            </a:r>
          </a:p>
        </p:txBody>
      </p:sp>
      <p:sp>
        <p:nvSpPr>
          <p:cNvPr id="15403" name="Text Box 42"/>
          <p:cNvSpPr txBox="1">
            <a:spLocks noChangeArrowheads="1"/>
          </p:cNvSpPr>
          <p:nvPr/>
        </p:nvSpPr>
        <p:spPr bwMode="auto">
          <a:xfrm>
            <a:off x="6448425" y="3038475"/>
            <a:ext cx="6143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Hypophyseal</a:t>
            </a:r>
          </a:p>
          <a:p>
            <a:r>
              <a:rPr lang="en-US" sz="600" b="1"/>
              <a:t>portal system:</a:t>
            </a:r>
          </a:p>
        </p:txBody>
      </p:sp>
      <p:sp>
        <p:nvSpPr>
          <p:cNvPr id="15404" name="Text Box 43"/>
          <p:cNvSpPr txBox="1">
            <a:spLocks noChangeArrowheads="1"/>
          </p:cNvSpPr>
          <p:nvPr/>
        </p:nvSpPr>
        <p:spPr bwMode="auto">
          <a:xfrm>
            <a:off x="6456363" y="3760788"/>
            <a:ext cx="482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Secondary</a:t>
            </a:r>
          </a:p>
          <a:p>
            <a:r>
              <a:rPr lang="en-US" sz="600" b="1"/>
              <a:t>capillaries</a:t>
            </a:r>
          </a:p>
        </p:txBody>
      </p:sp>
      <p:sp>
        <p:nvSpPr>
          <p:cNvPr id="15405" name="Text Box 44"/>
          <p:cNvSpPr txBox="1">
            <a:spLocks noChangeArrowheads="1"/>
          </p:cNvSpPr>
          <p:nvPr/>
        </p:nvSpPr>
        <p:spPr bwMode="auto">
          <a:xfrm>
            <a:off x="3967163" y="2787650"/>
            <a:ext cx="8905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Superior hypophyseal</a:t>
            </a:r>
          </a:p>
          <a:p>
            <a:r>
              <a:rPr lang="en-US" sz="600" b="1"/>
              <a:t>artery</a:t>
            </a:r>
          </a:p>
        </p:txBody>
      </p:sp>
      <p:sp>
        <p:nvSpPr>
          <p:cNvPr id="15406" name="TextBox 24"/>
          <p:cNvSpPr txBox="1">
            <a:spLocks noChangeArrowheads="1"/>
          </p:cNvSpPr>
          <p:nvPr/>
        </p:nvSpPr>
        <p:spPr bwMode="auto">
          <a:xfrm>
            <a:off x="2724150" y="1022350"/>
            <a:ext cx="3676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540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C73302D1-9FB1-44D6-8AA4-D23598CA59F7}" type="slidenum">
              <a:rPr lang="en-US" altLang="en-US" smtClean="0">
                <a:latin typeface="Arial" pitchFamily="34" charset="0"/>
              </a:rPr>
              <a:pPr/>
              <a:t>13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D9791C00-3324-4B31-94C2-295E68D6190C}" type="slidenum">
              <a:rPr lang="en-US" altLang="en-US" smtClean="0">
                <a:latin typeface="Arial" pitchFamily="34" charset="0"/>
              </a:rPr>
              <a:pPr/>
              <a:t>14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Hypothalamic Hormones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5410200"/>
          </a:xfrm>
        </p:spPr>
        <p:txBody>
          <a:bodyPr/>
          <a:lstStyle/>
          <a:p>
            <a:pPr eaLnBrk="1" hangingPunct="1"/>
            <a:r>
              <a:rPr lang="en-US" sz="2800" b="0" smtClean="0"/>
              <a:t>eight hormones produced in hypothalamus</a:t>
            </a:r>
          </a:p>
          <a:p>
            <a:pPr lvl="1" eaLnBrk="1" hangingPunct="1"/>
            <a:r>
              <a:rPr lang="en-US" sz="2400" b="0" smtClean="0"/>
              <a:t>six regulate the anterior pituitary</a:t>
            </a:r>
          </a:p>
          <a:p>
            <a:pPr lvl="1" eaLnBrk="1" hangingPunct="1"/>
            <a:r>
              <a:rPr lang="en-US" sz="2400" b="0" smtClean="0"/>
              <a:t>two are released into capillaries in the posterior pituitary when hypothalamic neurons are stimulated (oxytocin and antidiuretic hormone)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six releasing</a:t>
            </a:r>
            <a:r>
              <a:rPr lang="en-US" sz="2800" b="0" smtClean="0"/>
              <a:t> and </a:t>
            </a:r>
            <a:r>
              <a:rPr lang="en-US" sz="2800" smtClean="0"/>
              <a:t>inhibiting hormones </a:t>
            </a:r>
            <a:r>
              <a:rPr lang="en-US" sz="2800" b="0" smtClean="0"/>
              <a:t>stimulate  or inhibit the anterior pituitary</a:t>
            </a:r>
          </a:p>
          <a:p>
            <a:pPr lvl="1" eaLnBrk="1" hangingPunct="1"/>
            <a:r>
              <a:rPr lang="en-US" sz="2400" b="0" smtClean="0"/>
              <a:t>TRH, CRH, GnRH, and GHRH are releasing hormones that affect anterior pituitary secretion of TSH, PRL, ACTH, FSH, LH, and GH</a:t>
            </a:r>
          </a:p>
          <a:p>
            <a:pPr lvl="1" eaLnBrk="1" hangingPunct="1"/>
            <a:r>
              <a:rPr lang="en-US" sz="2400" b="0" smtClean="0"/>
              <a:t>PIH inhibits secretion of prolactin, and somatostatin inhibits secretion growth hormone &amp; thyroid stimulating hormone by the anterior pituitary (see Table 17.3)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746B0D12-2AB9-4BCF-82E5-E62F9964FA1D}" type="slidenum">
              <a:rPr lang="en-US" altLang="en-US" smtClean="0">
                <a:latin typeface="Arial" pitchFamily="34" charset="0"/>
              </a:rPr>
              <a:pPr/>
              <a:t>15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Hypothalamic Hormones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49580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US" sz="800" b="0" smtClean="0"/>
          </a:p>
          <a:p>
            <a:pPr eaLnBrk="1" hangingPunct="1"/>
            <a:r>
              <a:rPr lang="en-US" sz="2800" smtClean="0"/>
              <a:t>two </a:t>
            </a:r>
            <a:r>
              <a:rPr lang="en-US" sz="2800" b="0" smtClean="0"/>
              <a:t>other hypothalamic hormones are </a:t>
            </a:r>
            <a:r>
              <a:rPr lang="en-US" sz="2800" smtClean="0"/>
              <a:t>oxytocin (OT)</a:t>
            </a:r>
            <a:r>
              <a:rPr lang="en-US" sz="2800" b="0" smtClean="0"/>
              <a:t> and </a:t>
            </a:r>
            <a:r>
              <a:rPr lang="en-US" sz="2800" smtClean="0"/>
              <a:t>antidiuretic hormone (ADH)</a:t>
            </a:r>
          </a:p>
          <a:p>
            <a:pPr eaLnBrk="1" hangingPunct="1"/>
            <a:endParaRPr lang="en-US" sz="1400" smtClean="0"/>
          </a:p>
          <a:p>
            <a:pPr lvl="1" eaLnBrk="1" hangingPunct="1"/>
            <a:r>
              <a:rPr lang="en-US" sz="2400" b="0" smtClean="0"/>
              <a:t>both stored and released by posterior pituitary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b="0" smtClean="0"/>
              <a:t>right and left </a:t>
            </a:r>
            <a:r>
              <a:rPr lang="en-US" sz="2400" smtClean="0"/>
              <a:t>paraventricular nuclei </a:t>
            </a:r>
            <a:r>
              <a:rPr lang="en-US" sz="2400" b="0" smtClean="0"/>
              <a:t>produce </a:t>
            </a:r>
            <a:r>
              <a:rPr lang="en-US" sz="2400" smtClean="0"/>
              <a:t>oxytocin</a:t>
            </a:r>
            <a:r>
              <a:rPr lang="en-US" sz="2400" b="0" smtClean="0"/>
              <a:t> (OT)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supraoptic nuclei </a:t>
            </a:r>
            <a:r>
              <a:rPr lang="en-US" sz="2400" b="0" smtClean="0"/>
              <a:t>produce </a:t>
            </a:r>
            <a:r>
              <a:rPr lang="en-US" sz="2400" smtClean="0"/>
              <a:t>antidiuretic hormone </a:t>
            </a:r>
            <a:r>
              <a:rPr lang="en-US" sz="2400" b="0" smtClean="0"/>
              <a:t>(ADH)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b="0" smtClean="0"/>
              <a:t>posterior pituitary does not synthesize them</a:t>
            </a:r>
            <a:endParaRPr lang="en-US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AE47271B-1E43-45EA-8F93-2B32139CB82D}" type="slidenum">
              <a:rPr lang="en-US" altLang="en-US" smtClean="0">
                <a:latin typeface="Arial" pitchFamily="34" charset="0"/>
              </a:rPr>
              <a:pPr/>
              <a:t>16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Histology of Pituitary Gland</a:t>
            </a: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1069975" y="3552825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17.5 (1)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1066800" y="2257425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17.5a (2)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1066800" y="5153025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17.5b (3)</a:t>
            </a:r>
          </a:p>
        </p:txBody>
      </p:sp>
      <p:pic>
        <p:nvPicPr>
          <p:cNvPr id="18439" name="Picture 3" descr="sal25693_17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495425"/>
            <a:ext cx="34925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Line 3"/>
          <p:cNvSpPr>
            <a:spLocks noChangeShapeType="1"/>
          </p:cNvSpPr>
          <p:nvPr/>
        </p:nvSpPr>
        <p:spPr bwMode="auto">
          <a:xfrm flipV="1">
            <a:off x="6249988" y="4957763"/>
            <a:ext cx="376237" cy="42227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4"/>
          <p:cNvSpPr>
            <a:spLocks noChangeShapeType="1"/>
          </p:cNvSpPr>
          <p:nvPr/>
        </p:nvSpPr>
        <p:spPr bwMode="auto">
          <a:xfrm flipV="1">
            <a:off x="6249988" y="4956175"/>
            <a:ext cx="377825" cy="420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Rectangle 6"/>
          <p:cNvSpPr>
            <a:spLocks noChangeArrowheads="1"/>
          </p:cNvSpPr>
          <p:nvPr/>
        </p:nvSpPr>
        <p:spPr bwMode="auto">
          <a:xfrm>
            <a:off x="7158038" y="1897063"/>
            <a:ext cx="868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Chromophobe</a:t>
            </a:r>
            <a:endParaRPr lang="en-US" sz="1000" b="1"/>
          </a:p>
        </p:txBody>
      </p:sp>
      <p:sp>
        <p:nvSpPr>
          <p:cNvPr id="18443" name="Rectangle 7"/>
          <p:cNvSpPr>
            <a:spLocks noChangeArrowheads="1"/>
          </p:cNvSpPr>
          <p:nvPr/>
        </p:nvSpPr>
        <p:spPr bwMode="auto">
          <a:xfrm>
            <a:off x="7158038" y="2127250"/>
            <a:ext cx="534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Basophil</a:t>
            </a:r>
            <a:endParaRPr lang="en-US" sz="1000" b="1"/>
          </a:p>
        </p:txBody>
      </p:sp>
      <p:sp>
        <p:nvSpPr>
          <p:cNvPr id="18444" name="Rectangle 8"/>
          <p:cNvSpPr>
            <a:spLocks noChangeArrowheads="1"/>
          </p:cNvSpPr>
          <p:nvPr/>
        </p:nvSpPr>
        <p:spPr bwMode="auto">
          <a:xfrm>
            <a:off x="7158038" y="2852738"/>
            <a:ext cx="577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Acidophil</a:t>
            </a:r>
            <a:endParaRPr lang="en-US" sz="1000" b="1"/>
          </a:p>
        </p:txBody>
      </p:sp>
      <p:sp>
        <p:nvSpPr>
          <p:cNvPr id="18445" name="Rectangle 9"/>
          <p:cNvSpPr>
            <a:spLocks noChangeArrowheads="1"/>
          </p:cNvSpPr>
          <p:nvPr/>
        </p:nvSpPr>
        <p:spPr bwMode="auto">
          <a:xfrm>
            <a:off x="3802063" y="6103938"/>
            <a:ext cx="1323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  Posterior pituitary</a:t>
            </a:r>
            <a:endParaRPr lang="en-US" sz="1000" b="1"/>
          </a:p>
        </p:txBody>
      </p:sp>
      <p:sp>
        <p:nvSpPr>
          <p:cNvPr id="18446" name="Freeform 10"/>
          <p:cNvSpPr>
            <a:spLocks/>
          </p:cNvSpPr>
          <p:nvPr/>
        </p:nvSpPr>
        <p:spPr bwMode="auto">
          <a:xfrm>
            <a:off x="5805488" y="1984375"/>
            <a:ext cx="1325562" cy="52388"/>
          </a:xfrm>
          <a:custGeom>
            <a:avLst/>
            <a:gdLst>
              <a:gd name="T0" fmla="*/ 2147483647 w 980"/>
              <a:gd name="T1" fmla="*/ 0 h 39"/>
              <a:gd name="T2" fmla="*/ 2147483647 w 980"/>
              <a:gd name="T3" fmla="*/ 0 h 39"/>
              <a:gd name="T4" fmla="*/ 0 w 980"/>
              <a:gd name="T5" fmla="*/ 2147483647 h 39"/>
              <a:gd name="T6" fmla="*/ 0 60000 65536"/>
              <a:gd name="T7" fmla="*/ 0 60000 65536"/>
              <a:gd name="T8" fmla="*/ 0 60000 65536"/>
              <a:gd name="T9" fmla="*/ 0 w 980"/>
              <a:gd name="T10" fmla="*/ 0 h 39"/>
              <a:gd name="T11" fmla="*/ 980 w 980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0" h="39">
                <a:moveTo>
                  <a:pt x="980" y="0"/>
                </a:moveTo>
                <a:lnTo>
                  <a:pt x="79" y="0"/>
                </a:lnTo>
                <a:lnTo>
                  <a:pt x="0" y="39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8447" name="Freeform 11"/>
          <p:cNvSpPr>
            <a:spLocks/>
          </p:cNvSpPr>
          <p:nvPr/>
        </p:nvSpPr>
        <p:spPr bwMode="auto">
          <a:xfrm>
            <a:off x="5799138" y="1981200"/>
            <a:ext cx="1316037" cy="55563"/>
          </a:xfrm>
          <a:custGeom>
            <a:avLst/>
            <a:gdLst>
              <a:gd name="T0" fmla="*/ 2147483647 w 974"/>
              <a:gd name="T1" fmla="*/ 0 h 41"/>
              <a:gd name="T2" fmla="*/ 2147483647 w 974"/>
              <a:gd name="T3" fmla="*/ 0 h 41"/>
              <a:gd name="T4" fmla="*/ 0 w 974"/>
              <a:gd name="T5" fmla="*/ 2147483647 h 41"/>
              <a:gd name="T6" fmla="*/ 0 60000 65536"/>
              <a:gd name="T7" fmla="*/ 0 60000 65536"/>
              <a:gd name="T8" fmla="*/ 0 60000 65536"/>
              <a:gd name="T9" fmla="*/ 0 w 974"/>
              <a:gd name="T10" fmla="*/ 0 h 41"/>
              <a:gd name="T11" fmla="*/ 974 w 974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4" h="41">
                <a:moveTo>
                  <a:pt x="974" y="0"/>
                </a:moveTo>
                <a:lnTo>
                  <a:pt x="84" y="0"/>
                </a:lnTo>
                <a:lnTo>
                  <a:pt x="0" y="4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18448" name="Line 12"/>
          <p:cNvSpPr>
            <a:spLocks noChangeShapeType="1"/>
          </p:cNvSpPr>
          <p:nvPr/>
        </p:nvSpPr>
        <p:spPr bwMode="auto">
          <a:xfrm>
            <a:off x="6486525" y="2211388"/>
            <a:ext cx="644525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Line 13"/>
          <p:cNvSpPr>
            <a:spLocks noChangeShapeType="1"/>
          </p:cNvSpPr>
          <p:nvPr/>
        </p:nvSpPr>
        <p:spPr bwMode="auto">
          <a:xfrm>
            <a:off x="6486525" y="2209800"/>
            <a:ext cx="6381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Line 14"/>
          <p:cNvSpPr>
            <a:spLocks noChangeShapeType="1"/>
          </p:cNvSpPr>
          <p:nvPr/>
        </p:nvSpPr>
        <p:spPr bwMode="auto">
          <a:xfrm>
            <a:off x="5795963" y="2944813"/>
            <a:ext cx="1335087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Line 15"/>
          <p:cNvSpPr>
            <a:spLocks noChangeShapeType="1"/>
          </p:cNvSpPr>
          <p:nvPr/>
        </p:nvSpPr>
        <p:spPr bwMode="auto">
          <a:xfrm>
            <a:off x="5803900" y="2941638"/>
            <a:ext cx="13176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Line 16"/>
          <p:cNvSpPr>
            <a:spLocks noChangeShapeType="1"/>
          </p:cNvSpPr>
          <p:nvPr/>
        </p:nvSpPr>
        <p:spPr bwMode="auto">
          <a:xfrm>
            <a:off x="6669088" y="4462463"/>
            <a:ext cx="46355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Line 17"/>
          <p:cNvSpPr>
            <a:spLocks noChangeShapeType="1"/>
          </p:cNvSpPr>
          <p:nvPr/>
        </p:nvSpPr>
        <p:spPr bwMode="auto">
          <a:xfrm flipV="1">
            <a:off x="6588125" y="4462463"/>
            <a:ext cx="298450" cy="1793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Line 18"/>
          <p:cNvSpPr>
            <a:spLocks noChangeShapeType="1"/>
          </p:cNvSpPr>
          <p:nvPr/>
        </p:nvSpPr>
        <p:spPr bwMode="auto">
          <a:xfrm flipV="1">
            <a:off x="6586538" y="4462463"/>
            <a:ext cx="300037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Line 19"/>
          <p:cNvSpPr>
            <a:spLocks noChangeShapeType="1"/>
          </p:cNvSpPr>
          <p:nvPr/>
        </p:nvSpPr>
        <p:spPr bwMode="auto">
          <a:xfrm>
            <a:off x="6092825" y="4957763"/>
            <a:ext cx="1044575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Line 20"/>
          <p:cNvSpPr>
            <a:spLocks noChangeShapeType="1"/>
          </p:cNvSpPr>
          <p:nvPr/>
        </p:nvSpPr>
        <p:spPr bwMode="auto">
          <a:xfrm>
            <a:off x="6096000" y="4957763"/>
            <a:ext cx="10302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Line 21"/>
          <p:cNvSpPr>
            <a:spLocks noChangeShapeType="1"/>
          </p:cNvSpPr>
          <p:nvPr/>
        </p:nvSpPr>
        <p:spPr bwMode="auto">
          <a:xfrm>
            <a:off x="6667500" y="4462463"/>
            <a:ext cx="4476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Text Box 22"/>
          <p:cNvSpPr txBox="1">
            <a:spLocks noChangeArrowheads="1"/>
          </p:cNvSpPr>
          <p:nvPr/>
        </p:nvSpPr>
        <p:spPr bwMode="auto">
          <a:xfrm>
            <a:off x="7158038" y="4373563"/>
            <a:ext cx="922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Unmyelinated</a:t>
            </a:r>
          </a:p>
          <a:p>
            <a:r>
              <a:rPr lang="en-US" sz="1000" b="1"/>
              <a:t>nerve fibers</a:t>
            </a:r>
          </a:p>
        </p:txBody>
      </p:sp>
      <p:sp>
        <p:nvSpPr>
          <p:cNvPr id="18459" name="Text Box 23"/>
          <p:cNvSpPr txBox="1">
            <a:spLocks noChangeArrowheads="1"/>
          </p:cNvSpPr>
          <p:nvPr/>
        </p:nvSpPr>
        <p:spPr bwMode="auto">
          <a:xfrm>
            <a:off x="7158038" y="4881563"/>
            <a:ext cx="768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Glial cells</a:t>
            </a:r>
          </a:p>
          <a:p>
            <a:r>
              <a:rPr lang="en-US" sz="1000" b="1"/>
              <a:t>(pituicytes)</a:t>
            </a:r>
          </a:p>
        </p:txBody>
      </p:sp>
      <p:sp>
        <p:nvSpPr>
          <p:cNvPr id="18460" name="Text Box 24"/>
          <p:cNvSpPr txBox="1">
            <a:spLocks noChangeArrowheads="1"/>
          </p:cNvSpPr>
          <p:nvPr/>
        </p:nvSpPr>
        <p:spPr bwMode="auto">
          <a:xfrm>
            <a:off x="4641850" y="3595688"/>
            <a:ext cx="1311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(a) Anterior pituitary</a:t>
            </a:r>
          </a:p>
        </p:txBody>
      </p:sp>
      <p:sp>
        <p:nvSpPr>
          <p:cNvPr id="18461" name="TextBox 24"/>
          <p:cNvSpPr txBox="1">
            <a:spLocks noChangeArrowheads="1"/>
          </p:cNvSpPr>
          <p:nvPr/>
        </p:nvSpPr>
        <p:spPr bwMode="auto">
          <a:xfrm>
            <a:off x="3059113" y="6307138"/>
            <a:ext cx="41036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a: © Dr. John D. Cunningham/Visuals Unlimited; b: © Science VU/Visuals Unlimited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700338" y="1190625"/>
            <a:ext cx="48212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7058FD52-3477-4FED-B640-C1E02381971C}" type="slidenum">
              <a:rPr lang="en-US" altLang="en-US" smtClean="0">
                <a:latin typeface="Arial" pitchFamily="34" charset="0"/>
              </a:rPr>
              <a:pPr/>
              <a:t>17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772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0" smtClean="0"/>
              <a:t>anterior lobe of the pituitary synthesizes and secretes </a:t>
            </a:r>
            <a:r>
              <a:rPr lang="en-US" sz="2400" smtClean="0"/>
              <a:t>six principal hormones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two gonadotropin hormones </a:t>
            </a:r>
            <a:r>
              <a:rPr lang="en-US" sz="2400" b="0" smtClean="0"/>
              <a:t>that</a:t>
            </a:r>
            <a:r>
              <a:rPr lang="en-US" sz="2400" smtClean="0"/>
              <a:t> </a:t>
            </a:r>
            <a:r>
              <a:rPr lang="en-US" sz="2400" b="0" smtClean="0"/>
              <a:t>target gonads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FSH (follicle stimulating hormone)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stimulates secretion of ovarian sex hormones, development of ovarian follicles, and sperm production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LH (luteinizing hormone)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stimulates ovulation, stimulates corpus luteum to secrete progesterone, stimulates testes to secrete testosterone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TSH (thyroid stimulating hormone)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stimulates secretion of thyroid hormone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ACTH (adrenocorticotropic hormone)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stimulates adrenal cortex to secrete glucocorticoids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PRL (prolactin)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after birth stimulates mammary glands to synthesize milk, enhances secretion of testosterone by testes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GH (growth hormone)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stimulates mitosis and cellular differentiation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Anterior Pituitary Hormones</a:t>
            </a: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1F719919-2894-45BD-A88D-856D5BB3EFC0}" type="slidenum">
              <a:rPr lang="en-US" altLang="en-US" smtClean="0">
                <a:latin typeface="Arial" pitchFamily="34" charset="0"/>
              </a:rPr>
              <a:pPr/>
              <a:t>18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76200"/>
            <a:ext cx="8464550" cy="1295400"/>
          </a:xfrm>
        </p:spPr>
        <p:txBody>
          <a:bodyPr/>
          <a:lstStyle/>
          <a:p>
            <a:pPr eaLnBrk="1" hangingPunct="1"/>
            <a:r>
              <a:rPr lang="en-US" smtClean="0"/>
              <a:t>Hypothalamo-Pituitary-Target Organ Relationships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3962400" y="5508625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17.6</a:t>
            </a:r>
          </a:p>
        </p:txBody>
      </p:sp>
      <p:pic>
        <p:nvPicPr>
          <p:cNvPr id="20485" name="Picture 3" descr="sal25693_17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675" y="1671638"/>
            <a:ext cx="41592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981575" y="3324225"/>
            <a:ext cx="133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GH</a:t>
            </a:r>
            <a:endParaRPr lang="en-US" sz="700" b="1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4937125" y="4581525"/>
            <a:ext cx="2444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ACTH</a:t>
            </a:r>
            <a:endParaRPr lang="en-US" sz="700" b="1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3797300" y="4581525"/>
            <a:ext cx="176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TSH</a:t>
            </a:r>
            <a:endParaRPr lang="en-US" sz="700" b="1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5324475" y="3178175"/>
            <a:ext cx="2127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Liver</a:t>
            </a:r>
            <a:endParaRPr lang="en-US" sz="700" b="1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3887788" y="2147888"/>
            <a:ext cx="1809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TRH</a:t>
            </a:r>
            <a:endParaRPr lang="en-US" sz="700" b="1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3887788" y="2251075"/>
            <a:ext cx="250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GnRH</a:t>
            </a:r>
            <a:endParaRPr lang="en-US" sz="700" b="1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3887788" y="2354263"/>
            <a:ext cx="1905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CRH</a:t>
            </a:r>
            <a:endParaRPr lang="en-US" sz="700" b="1"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4065588" y="1706563"/>
            <a:ext cx="6111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Hypothalamus</a:t>
            </a:r>
            <a:endParaRPr lang="en-US" sz="700" b="1"/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5716588" y="5041900"/>
            <a:ext cx="6223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Adrenal cortex</a:t>
            </a:r>
            <a:endParaRPr lang="en-US" sz="700" b="1"/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4768850" y="5994400"/>
            <a:ext cx="2524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Ovary</a:t>
            </a:r>
            <a:endParaRPr lang="en-US" sz="700" b="1"/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3775075" y="5994400"/>
            <a:ext cx="2571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Testis</a:t>
            </a:r>
            <a:endParaRPr lang="en-US" sz="700" b="1"/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3068638" y="5045075"/>
            <a:ext cx="3254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Thyroid</a:t>
            </a:r>
            <a:endParaRPr lang="en-US" sz="700" b="1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4090988" y="2201863"/>
            <a:ext cx="1333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18"/>
          <p:cNvSpPr>
            <a:spLocks noChangeShapeType="1"/>
          </p:cNvSpPr>
          <p:nvPr/>
        </p:nvSpPr>
        <p:spPr bwMode="auto">
          <a:xfrm>
            <a:off x="4137025" y="2303463"/>
            <a:ext cx="2222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19"/>
          <p:cNvSpPr>
            <a:spLocks noChangeShapeType="1"/>
          </p:cNvSpPr>
          <p:nvPr/>
        </p:nvSpPr>
        <p:spPr bwMode="auto">
          <a:xfrm>
            <a:off x="4098925" y="2406650"/>
            <a:ext cx="3921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Rectangle 20"/>
          <p:cNvSpPr>
            <a:spLocks noChangeArrowheads="1"/>
          </p:cNvSpPr>
          <p:nvPr/>
        </p:nvSpPr>
        <p:spPr bwMode="auto">
          <a:xfrm>
            <a:off x="5576888" y="3668713"/>
            <a:ext cx="1492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IGF</a:t>
            </a:r>
            <a:endParaRPr lang="en-US" sz="700" b="1"/>
          </a:p>
        </p:txBody>
      </p:sp>
      <p:sp>
        <p:nvSpPr>
          <p:cNvPr id="20502" name="Freeform 21"/>
          <p:cNvSpPr>
            <a:spLocks/>
          </p:cNvSpPr>
          <p:nvPr/>
        </p:nvSpPr>
        <p:spPr bwMode="auto">
          <a:xfrm>
            <a:off x="5613400" y="4932363"/>
            <a:ext cx="87313" cy="163512"/>
          </a:xfrm>
          <a:custGeom>
            <a:avLst/>
            <a:gdLst>
              <a:gd name="T0" fmla="*/ 2147483647 w 77"/>
              <a:gd name="T1" fmla="*/ 2147483647 h 142"/>
              <a:gd name="T2" fmla="*/ 0 w 77"/>
              <a:gd name="T3" fmla="*/ 2147483647 h 142"/>
              <a:gd name="T4" fmla="*/ 0 w 77"/>
              <a:gd name="T5" fmla="*/ 0 h 142"/>
              <a:gd name="T6" fmla="*/ 0 60000 65536"/>
              <a:gd name="T7" fmla="*/ 0 60000 65536"/>
              <a:gd name="T8" fmla="*/ 0 60000 65536"/>
              <a:gd name="T9" fmla="*/ 0 w 77"/>
              <a:gd name="T10" fmla="*/ 0 h 142"/>
              <a:gd name="T11" fmla="*/ 77 w 77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" h="142">
                <a:moveTo>
                  <a:pt x="77" y="142"/>
                </a:moveTo>
                <a:lnTo>
                  <a:pt x="0" y="14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20503" name="Rectangle 22"/>
          <p:cNvSpPr>
            <a:spLocks noChangeArrowheads="1"/>
          </p:cNvSpPr>
          <p:nvPr/>
        </p:nvSpPr>
        <p:spPr bwMode="auto">
          <a:xfrm>
            <a:off x="3887788" y="2466975"/>
            <a:ext cx="260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GHRH</a:t>
            </a:r>
            <a:endParaRPr lang="en-US" sz="700" b="1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>
            <a:off x="4162425" y="2511425"/>
            <a:ext cx="450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Text Box 24"/>
          <p:cNvSpPr txBox="1">
            <a:spLocks noChangeArrowheads="1"/>
          </p:cNvSpPr>
          <p:nvPr/>
        </p:nvSpPr>
        <p:spPr bwMode="auto">
          <a:xfrm>
            <a:off x="3797300" y="3321050"/>
            <a:ext cx="2682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PRL</a:t>
            </a:r>
          </a:p>
        </p:txBody>
      </p:sp>
      <p:sp>
        <p:nvSpPr>
          <p:cNvPr id="20506" name="Text Box 25"/>
          <p:cNvSpPr txBox="1">
            <a:spLocks noChangeArrowheads="1"/>
          </p:cNvSpPr>
          <p:nvPr/>
        </p:nvSpPr>
        <p:spPr bwMode="auto">
          <a:xfrm>
            <a:off x="3036888" y="3770313"/>
            <a:ext cx="508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Mammary</a:t>
            </a:r>
          </a:p>
          <a:p>
            <a:r>
              <a:rPr lang="en-US" sz="700" b="1"/>
              <a:t>gland</a:t>
            </a:r>
          </a:p>
        </p:txBody>
      </p:sp>
      <p:sp>
        <p:nvSpPr>
          <p:cNvPr id="20507" name="Text Box 26"/>
          <p:cNvSpPr txBox="1">
            <a:spLocks noChangeArrowheads="1"/>
          </p:cNvSpPr>
          <p:nvPr/>
        </p:nvSpPr>
        <p:spPr bwMode="auto">
          <a:xfrm>
            <a:off x="6210300" y="3770313"/>
            <a:ext cx="42386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Fat,</a:t>
            </a:r>
          </a:p>
          <a:p>
            <a:r>
              <a:rPr lang="en-US" sz="700" b="1"/>
              <a:t>muscle,</a:t>
            </a:r>
          </a:p>
          <a:p>
            <a:r>
              <a:rPr lang="en-US" sz="700" b="1"/>
              <a:t>bone</a:t>
            </a:r>
          </a:p>
        </p:txBody>
      </p:sp>
      <p:sp>
        <p:nvSpPr>
          <p:cNvPr id="20508" name="Text Box 27"/>
          <p:cNvSpPr txBox="1">
            <a:spLocks noChangeArrowheads="1"/>
          </p:cNvSpPr>
          <p:nvPr/>
        </p:nvSpPr>
        <p:spPr bwMode="auto">
          <a:xfrm>
            <a:off x="4254500" y="5202238"/>
            <a:ext cx="268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LH</a:t>
            </a:r>
          </a:p>
          <a:p>
            <a:pPr algn="ctr"/>
            <a:r>
              <a:rPr lang="en-US" sz="700" b="1"/>
              <a:t>FSH</a:t>
            </a:r>
          </a:p>
        </p:txBody>
      </p:sp>
      <p:sp>
        <p:nvSpPr>
          <p:cNvPr id="20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6096000"/>
            <a:ext cx="7410450" cy="533400"/>
          </a:xfrm>
        </p:spPr>
        <p:txBody>
          <a:bodyPr/>
          <a:lstStyle/>
          <a:p>
            <a:pPr algn="ctr" eaLnBrk="1" hangingPunct="1"/>
            <a:r>
              <a:rPr lang="en-US" sz="2800" b="0" smtClean="0"/>
              <a:t>principle hormones and target organs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152650" y="1409700"/>
            <a:ext cx="48212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20511" name="Text Box 12"/>
          <p:cNvSpPr txBox="1">
            <a:spLocks noChangeArrowheads="1"/>
          </p:cNvSpPr>
          <p:nvPr/>
        </p:nvSpPr>
        <p:spPr bwMode="auto">
          <a:xfrm>
            <a:off x="6400800" y="23622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B5648E06-949F-4F11-8E26-37BC93DE41BE}" type="slidenum">
              <a:rPr lang="en-US" altLang="en-US" smtClean="0">
                <a:latin typeface="Arial" pitchFamily="34" charset="0"/>
              </a:rPr>
              <a:pPr/>
              <a:t>19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305800" cy="5334000"/>
          </a:xfrm>
        </p:spPr>
        <p:txBody>
          <a:bodyPr/>
          <a:lstStyle/>
          <a:p>
            <a:pPr eaLnBrk="1" hangingPunct="1"/>
            <a:r>
              <a:rPr lang="en-US" b="0" smtClean="0"/>
              <a:t>present in fetus; absent in adult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produces melanocyte stimulating hormone  in animals influencing pigmentation of skin, hair, or feathers</a:t>
            </a:r>
          </a:p>
          <a:p>
            <a:pPr lvl="1" eaLnBrk="1" hangingPunct="1"/>
            <a:r>
              <a:rPr lang="en-US" b="0" smtClean="0"/>
              <a:t>not apparently present nor functioning in humans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b="0" smtClean="0"/>
              <a:t>remnant cells in adult anterior lobe</a:t>
            </a:r>
          </a:p>
          <a:p>
            <a:pPr lvl="1" eaLnBrk="1" hangingPunct="1"/>
            <a:r>
              <a:rPr lang="en-US" b="0" smtClean="0"/>
              <a:t>produce POMC (proopiomelanocortin) </a:t>
            </a:r>
          </a:p>
          <a:p>
            <a:pPr lvl="2" eaLnBrk="1" hangingPunct="1"/>
            <a:r>
              <a:rPr lang="en-US" b="0" smtClean="0"/>
              <a:t>not secreted</a:t>
            </a:r>
          </a:p>
          <a:p>
            <a:pPr lvl="2" eaLnBrk="1" hangingPunct="1"/>
            <a:r>
              <a:rPr lang="en-US" b="0" smtClean="0"/>
              <a:t>processed within the pituitary to yield smaller fragments such as ACTH and pain-inhibiting endorphins</a:t>
            </a:r>
            <a:endParaRPr lang="en-US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Pars Intermedia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C07D21EB-2E92-4713-8B72-4BECE95F9617}" type="slidenum">
              <a:rPr lang="en-US" altLang="en-US" smtClean="0">
                <a:latin typeface="Arial" pitchFamily="34" charset="0"/>
              </a:rPr>
              <a:pPr/>
              <a:t>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Overview of Cell Communications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410200"/>
          </a:xfrm>
        </p:spPr>
        <p:txBody>
          <a:bodyPr/>
          <a:lstStyle/>
          <a:p>
            <a:pPr eaLnBrk="1" hangingPunct="1"/>
            <a:r>
              <a:rPr lang="en-US" sz="2400" b="0" smtClean="0"/>
              <a:t>internal communication is necessary for coordination of cell activities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four principal mechanisms of communication between cells</a:t>
            </a:r>
          </a:p>
          <a:p>
            <a:pPr lvl="1" eaLnBrk="1" hangingPunct="1"/>
            <a:r>
              <a:rPr lang="en-US" sz="2400" smtClean="0"/>
              <a:t>gap junctions</a:t>
            </a:r>
          </a:p>
          <a:p>
            <a:pPr lvl="2" eaLnBrk="1" hangingPunct="1"/>
            <a:r>
              <a:rPr lang="en-US" sz="2000" b="0" smtClean="0"/>
              <a:t>pores in cell membrane allow signaling molecules, nutrients, and electrolytes to move from cell to cell</a:t>
            </a:r>
          </a:p>
          <a:p>
            <a:pPr lvl="1" eaLnBrk="1" hangingPunct="1"/>
            <a:r>
              <a:rPr lang="en-US" sz="2400" smtClean="0"/>
              <a:t>neurotransmitters</a:t>
            </a:r>
          </a:p>
          <a:p>
            <a:pPr lvl="2" eaLnBrk="1" hangingPunct="1"/>
            <a:r>
              <a:rPr lang="en-US" sz="2000" b="0" smtClean="0"/>
              <a:t>released from neurons to travel across synaptic cleft to second cell</a:t>
            </a:r>
          </a:p>
          <a:p>
            <a:pPr lvl="1" eaLnBrk="1" hangingPunct="1"/>
            <a:r>
              <a:rPr lang="en-US" sz="2400" smtClean="0"/>
              <a:t>paracrine (local) hormones</a:t>
            </a:r>
          </a:p>
          <a:p>
            <a:pPr lvl="2" eaLnBrk="1" hangingPunct="1"/>
            <a:r>
              <a:rPr lang="en-US" sz="2000" b="0" smtClean="0"/>
              <a:t>secreted into tissue fluids to affect nearby cells</a:t>
            </a:r>
          </a:p>
          <a:p>
            <a:pPr lvl="1" eaLnBrk="1" hangingPunct="1"/>
            <a:r>
              <a:rPr lang="en-US" sz="2400" smtClean="0"/>
              <a:t>hormones </a:t>
            </a:r>
          </a:p>
          <a:p>
            <a:pPr lvl="2" eaLnBrk="1" hangingPunct="1"/>
            <a:r>
              <a:rPr lang="en-US" sz="2000" b="0" smtClean="0"/>
              <a:t>chemical messengers that travel in the bloodstream to other tissues and organs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3BE72438-C88B-46AE-AC9D-4E33636888EC}" type="slidenum">
              <a:rPr lang="en-US" altLang="en-US" smtClean="0">
                <a:latin typeface="Arial" pitchFamily="34" charset="0"/>
              </a:rPr>
              <a:pPr/>
              <a:t>20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eaLnBrk="1" hangingPunct="1"/>
            <a:r>
              <a:rPr lang="en-US" sz="4000" smtClean="0"/>
              <a:t>Posterior Pituitary Hormones</a:t>
            </a:r>
          </a:p>
        </p:txBody>
      </p:sp>
      <p:sp>
        <p:nvSpPr>
          <p:cNvPr id="22532" name="Text Box 12"/>
          <p:cNvSpPr txBox="1">
            <a:spLocks noChangeArrowheads="1"/>
          </p:cNvSpPr>
          <p:nvPr/>
        </p:nvSpPr>
        <p:spPr bwMode="auto">
          <a:xfrm>
            <a:off x="3505200" y="61722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17.4a</a:t>
            </a:r>
          </a:p>
        </p:txBody>
      </p:sp>
      <p:pic>
        <p:nvPicPr>
          <p:cNvPr id="22533" name="Picture 3" descr="sal25693_17_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675" y="1404938"/>
            <a:ext cx="6523038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060950" y="2239963"/>
            <a:ext cx="11049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Third ventricle of brain</a:t>
            </a:r>
            <a:endParaRPr lang="en-US" sz="800" b="1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359275" y="4419600"/>
            <a:ext cx="8509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Median eminence</a:t>
            </a:r>
            <a:endParaRPr lang="en-US" sz="800" b="1"/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4359275" y="4584700"/>
            <a:ext cx="1574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Hypothalamo–hypophyseal tract</a:t>
            </a:r>
            <a:endParaRPr lang="en-US" sz="800" b="1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4359275" y="4746625"/>
            <a:ext cx="9826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Stalk (infundibulum)</a:t>
            </a:r>
            <a:endParaRPr lang="en-US" sz="800" b="1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267200" y="4235450"/>
            <a:ext cx="8937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Neurohypophysis:</a:t>
            </a:r>
            <a:endParaRPr lang="en-US" sz="800" b="1"/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4359275" y="4908550"/>
            <a:ext cx="685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Posterior lobe</a:t>
            </a:r>
            <a:endParaRPr lang="en-US" sz="800" b="1"/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1281113" y="4511675"/>
            <a:ext cx="6762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Pars tuberalis</a:t>
            </a:r>
            <a:endParaRPr lang="en-US" sz="800" b="1"/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1289050" y="4652963"/>
            <a:ext cx="6334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Anterior lobe</a:t>
            </a:r>
            <a:endParaRPr lang="en-US" sz="800" b="1"/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1211263" y="4373563"/>
            <a:ext cx="9159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Adenohypophysis:</a:t>
            </a:r>
            <a:endParaRPr lang="en-US" sz="800" b="1"/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1211263" y="5586413"/>
            <a:ext cx="123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</a:t>
            </a:r>
            <a:endParaRPr lang="en-US" sz="800" b="1"/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1166813" y="4024313"/>
            <a:ext cx="6413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Optic chiasm</a:t>
            </a:r>
            <a:endParaRPr lang="en-US" sz="800" b="1"/>
          </a:p>
        </p:txBody>
      </p:sp>
      <p:sp>
        <p:nvSpPr>
          <p:cNvPr id="22545" name="Rectangle 16"/>
          <p:cNvSpPr>
            <a:spLocks noChangeArrowheads="1"/>
          </p:cNvSpPr>
          <p:nvPr/>
        </p:nvSpPr>
        <p:spPr bwMode="auto">
          <a:xfrm>
            <a:off x="1063625" y="2911475"/>
            <a:ext cx="11826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Nuclei of hypothalamus:</a:t>
            </a:r>
            <a:endParaRPr lang="en-US" sz="800" b="1"/>
          </a:p>
        </p:txBody>
      </p:sp>
      <p:sp>
        <p:nvSpPr>
          <p:cNvPr id="22546" name="Rectangle 17"/>
          <p:cNvSpPr>
            <a:spLocks noChangeArrowheads="1"/>
          </p:cNvSpPr>
          <p:nvPr/>
        </p:nvSpPr>
        <p:spPr bwMode="auto">
          <a:xfrm>
            <a:off x="1235075" y="3048000"/>
            <a:ext cx="11588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Paraventricular nucleus</a:t>
            </a:r>
            <a:endParaRPr lang="en-US" sz="800" b="1"/>
          </a:p>
        </p:txBody>
      </p:sp>
      <p:sp>
        <p:nvSpPr>
          <p:cNvPr id="22547" name="Rectangle 18"/>
          <p:cNvSpPr>
            <a:spLocks noChangeArrowheads="1"/>
          </p:cNvSpPr>
          <p:nvPr/>
        </p:nvSpPr>
        <p:spPr bwMode="auto">
          <a:xfrm>
            <a:off x="1235075" y="3187700"/>
            <a:ext cx="946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Supraoptic nucleus</a:t>
            </a:r>
            <a:endParaRPr lang="en-US" sz="800" b="1"/>
          </a:p>
        </p:txBody>
      </p:sp>
      <p:sp>
        <p:nvSpPr>
          <p:cNvPr id="22548" name="Line 19"/>
          <p:cNvSpPr>
            <a:spLocks noChangeShapeType="1"/>
          </p:cNvSpPr>
          <p:nvPr/>
        </p:nvSpPr>
        <p:spPr bwMode="auto">
          <a:xfrm>
            <a:off x="6891338" y="2627313"/>
            <a:ext cx="239712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Freeform 20"/>
          <p:cNvSpPr>
            <a:spLocks/>
          </p:cNvSpPr>
          <p:nvPr/>
        </p:nvSpPr>
        <p:spPr bwMode="auto">
          <a:xfrm>
            <a:off x="4275138" y="2309813"/>
            <a:ext cx="758825" cy="768350"/>
          </a:xfrm>
          <a:custGeom>
            <a:avLst/>
            <a:gdLst>
              <a:gd name="T0" fmla="*/ 2147483647 w 573"/>
              <a:gd name="T1" fmla="*/ 0 h 581"/>
              <a:gd name="T2" fmla="*/ 2147483647 w 573"/>
              <a:gd name="T3" fmla="*/ 0 h 581"/>
              <a:gd name="T4" fmla="*/ 0 w 573"/>
              <a:gd name="T5" fmla="*/ 2147483647 h 581"/>
              <a:gd name="T6" fmla="*/ 0 60000 65536"/>
              <a:gd name="T7" fmla="*/ 0 60000 65536"/>
              <a:gd name="T8" fmla="*/ 0 60000 65536"/>
              <a:gd name="T9" fmla="*/ 0 w 573"/>
              <a:gd name="T10" fmla="*/ 0 h 581"/>
              <a:gd name="T11" fmla="*/ 573 w 573"/>
              <a:gd name="T12" fmla="*/ 581 h 5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581">
                <a:moveTo>
                  <a:pt x="573" y="0"/>
                </a:moveTo>
                <a:lnTo>
                  <a:pt x="380" y="0"/>
                </a:lnTo>
                <a:lnTo>
                  <a:pt x="0" y="581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50" name="Freeform 21"/>
          <p:cNvSpPr>
            <a:spLocks/>
          </p:cNvSpPr>
          <p:nvPr/>
        </p:nvSpPr>
        <p:spPr bwMode="auto">
          <a:xfrm>
            <a:off x="3270250" y="3978275"/>
            <a:ext cx="674688" cy="66675"/>
          </a:xfrm>
          <a:custGeom>
            <a:avLst/>
            <a:gdLst>
              <a:gd name="T0" fmla="*/ 2147483647 w 510"/>
              <a:gd name="T1" fmla="*/ 0 h 50"/>
              <a:gd name="T2" fmla="*/ 2147483647 w 510"/>
              <a:gd name="T3" fmla="*/ 2147483647 h 50"/>
              <a:gd name="T4" fmla="*/ 0 w 510"/>
              <a:gd name="T5" fmla="*/ 2147483647 h 50"/>
              <a:gd name="T6" fmla="*/ 0 w 510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10"/>
              <a:gd name="T13" fmla="*/ 0 h 50"/>
              <a:gd name="T14" fmla="*/ 510 w 510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0" h="50">
                <a:moveTo>
                  <a:pt x="510" y="0"/>
                </a:moveTo>
                <a:lnTo>
                  <a:pt x="510" y="50"/>
                </a:lnTo>
                <a:lnTo>
                  <a:pt x="0" y="5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51" name="Freeform 22"/>
          <p:cNvSpPr>
            <a:spLocks/>
          </p:cNvSpPr>
          <p:nvPr/>
        </p:nvSpPr>
        <p:spPr bwMode="auto">
          <a:xfrm>
            <a:off x="3600450" y="4044950"/>
            <a:ext cx="741363" cy="447675"/>
          </a:xfrm>
          <a:custGeom>
            <a:avLst/>
            <a:gdLst>
              <a:gd name="T0" fmla="*/ 0 w 560"/>
              <a:gd name="T1" fmla="*/ 0 h 338"/>
              <a:gd name="T2" fmla="*/ 2147483647 w 560"/>
              <a:gd name="T3" fmla="*/ 2147483647 h 338"/>
              <a:gd name="T4" fmla="*/ 2147483647 w 560"/>
              <a:gd name="T5" fmla="*/ 2147483647 h 338"/>
              <a:gd name="T6" fmla="*/ 0 60000 65536"/>
              <a:gd name="T7" fmla="*/ 0 60000 65536"/>
              <a:gd name="T8" fmla="*/ 0 60000 65536"/>
              <a:gd name="T9" fmla="*/ 0 w 560"/>
              <a:gd name="T10" fmla="*/ 0 h 338"/>
              <a:gd name="T11" fmla="*/ 560 w 560"/>
              <a:gd name="T12" fmla="*/ 338 h 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0" h="338">
                <a:moveTo>
                  <a:pt x="0" y="0"/>
                </a:moveTo>
                <a:lnTo>
                  <a:pt x="65" y="338"/>
                </a:lnTo>
                <a:lnTo>
                  <a:pt x="560" y="338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52" name="Freeform 23"/>
          <p:cNvSpPr>
            <a:spLocks/>
          </p:cNvSpPr>
          <p:nvPr/>
        </p:nvSpPr>
        <p:spPr bwMode="auto">
          <a:xfrm>
            <a:off x="3217863" y="4365625"/>
            <a:ext cx="234950" cy="166688"/>
          </a:xfrm>
          <a:custGeom>
            <a:avLst/>
            <a:gdLst>
              <a:gd name="T0" fmla="*/ 2147483647 w 177"/>
              <a:gd name="T1" fmla="*/ 2147483647 h 127"/>
              <a:gd name="T2" fmla="*/ 2147483647 w 177"/>
              <a:gd name="T3" fmla="*/ 2147483647 h 127"/>
              <a:gd name="T4" fmla="*/ 0 w 177"/>
              <a:gd name="T5" fmla="*/ 2147483647 h 127"/>
              <a:gd name="T6" fmla="*/ 2147483647 w 177"/>
              <a:gd name="T7" fmla="*/ 0 h 127"/>
              <a:gd name="T8" fmla="*/ 0 60000 65536"/>
              <a:gd name="T9" fmla="*/ 0 60000 65536"/>
              <a:gd name="T10" fmla="*/ 0 60000 65536"/>
              <a:gd name="T11" fmla="*/ 0 60000 65536"/>
              <a:gd name="T12" fmla="*/ 0 w 177"/>
              <a:gd name="T13" fmla="*/ 0 h 127"/>
              <a:gd name="T14" fmla="*/ 177 w 177"/>
              <a:gd name="T15" fmla="*/ 127 h 1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" h="127">
                <a:moveTo>
                  <a:pt x="177" y="82"/>
                </a:moveTo>
                <a:lnTo>
                  <a:pt x="155" y="127"/>
                </a:lnTo>
                <a:lnTo>
                  <a:pt x="0" y="45"/>
                </a:lnTo>
                <a:lnTo>
                  <a:pt x="22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53" name="Freeform 24"/>
          <p:cNvSpPr>
            <a:spLocks/>
          </p:cNvSpPr>
          <p:nvPr/>
        </p:nvSpPr>
        <p:spPr bwMode="auto">
          <a:xfrm>
            <a:off x="3282950" y="4468813"/>
            <a:ext cx="1063625" cy="182562"/>
          </a:xfrm>
          <a:custGeom>
            <a:avLst/>
            <a:gdLst>
              <a:gd name="T0" fmla="*/ 2147483647 w 803"/>
              <a:gd name="T1" fmla="*/ 2147483647 h 138"/>
              <a:gd name="T2" fmla="*/ 2147483647 w 803"/>
              <a:gd name="T3" fmla="*/ 2147483647 h 138"/>
              <a:gd name="T4" fmla="*/ 0 w 803"/>
              <a:gd name="T5" fmla="*/ 2147483647 h 138"/>
              <a:gd name="T6" fmla="*/ 2147483647 w 803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803"/>
              <a:gd name="T13" fmla="*/ 0 h 138"/>
              <a:gd name="T14" fmla="*/ 803 w 803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3" h="138">
                <a:moveTo>
                  <a:pt x="803" y="138"/>
                </a:moveTo>
                <a:lnTo>
                  <a:pt x="305" y="138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54" name="Freeform 25"/>
          <p:cNvSpPr>
            <a:spLocks/>
          </p:cNvSpPr>
          <p:nvPr/>
        </p:nvSpPr>
        <p:spPr bwMode="auto">
          <a:xfrm>
            <a:off x="2978150" y="4664075"/>
            <a:ext cx="377825" cy="66675"/>
          </a:xfrm>
          <a:custGeom>
            <a:avLst/>
            <a:gdLst>
              <a:gd name="T0" fmla="*/ 2147483647 w 285"/>
              <a:gd name="T1" fmla="*/ 0 h 50"/>
              <a:gd name="T2" fmla="*/ 2147483647 w 285"/>
              <a:gd name="T3" fmla="*/ 2147483647 h 50"/>
              <a:gd name="T4" fmla="*/ 0 w 285"/>
              <a:gd name="T5" fmla="*/ 2147483647 h 50"/>
              <a:gd name="T6" fmla="*/ 0 w 285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285"/>
              <a:gd name="T13" fmla="*/ 0 h 50"/>
              <a:gd name="T14" fmla="*/ 285 w 285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" h="50">
                <a:moveTo>
                  <a:pt x="285" y="0"/>
                </a:moveTo>
                <a:lnTo>
                  <a:pt x="285" y="50"/>
                </a:lnTo>
                <a:lnTo>
                  <a:pt x="0" y="5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55" name="Freeform 26"/>
          <p:cNvSpPr>
            <a:spLocks/>
          </p:cNvSpPr>
          <p:nvPr/>
        </p:nvSpPr>
        <p:spPr bwMode="auto">
          <a:xfrm>
            <a:off x="3121025" y="4730750"/>
            <a:ext cx="1225550" cy="79375"/>
          </a:xfrm>
          <a:custGeom>
            <a:avLst/>
            <a:gdLst>
              <a:gd name="T0" fmla="*/ 0 w 926"/>
              <a:gd name="T1" fmla="*/ 0 h 60"/>
              <a:gd name="T2" fmla="*/ 2147483647 w 926"/>
              <a:gd name="T3" fmla="*/ 2147483647 h 60"/>
              <a:gd name="T4" fmla="*/ 2147483647 w 926"/>
              <a:gd name="T5" fmla="*/ 2147483647 h 60"/>
              <a:gd name="T6" fmla="*/ 0 60000 65536"/>
              <a:gd name="T7" fmla="*/ 0 60000 65536"/>
              <a:gd name="T8" fmla="*/ 0 60000 65536"/>
              <a:gd name="T9" fmla="*/ 0 w 926"/>
              <a:gd name="T10" fmla="*/ 0 h 60"/>
              <a:gd name="T11" fmla="*/ 926 w 92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6" h="60">
                <a:moveTo>
                  <a:pt x="0" y="0"/>
                </a:moveTo>
                <a:lnTo>
                  <a:pt x="436" y="60"/>
                </a:lnTo>
                <a:lnTo>
                  <a:pt x="926" y="6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56" name="Line 27"/>
          <p:cNvSpPr>
            <a:spLocks noChangeShapeType="1"/>
          </p:cNvSpPr>
          <p:nvPr/>
        </p:nvSpPr>
        <p:spPr bwMode="auto">
          <a:xfrm>
            <a:off x="3325813" y="4975225"/>
            <a:ext cx="10160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7" name="Line 28"/>
          <p:cNvSpPr>
            <a:spLocks noChangeShapeType="1"/>
          </p:cNvSpPr>
          <p:nvPr/>
        </p:nvSpPr>
        <p:spPr bwMode="auto">
          <a:xfrm flipH="1">
            <a:off x="2008188" y="4587875"/>
            <a:ext cx="106362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Line 29"/>
          <p:cNvSpPr>
            <a:spLocks noChangeShapeType="1"/>
          </p:cNvSpPr>
          <p:nvPr/>
        </p:nvSpPr>
        <p:spPr bwMode="auto">
          <a:xfrm>
            <a:off x="1847850" y="4100513"/>
            <a:ext cx="88265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9" name="Freeform 30"/>
          <p:cNvSpPr>
            <a:spLocks/>
          </p:cNvSpPr>
          <p:nvPr/>
        </p:nvSpPr>
        <p:spPr bwMode="auto">
          <a:xfrm>
            <a:off x="2257425" y="3265488"/>
            <a:ext cx="1127125" cy="311150"/>
          </a:xfrm>
          <a:custGeom>
            <a:avLst/>
            <a:gdLst>
              <a:gd name="T0" fmla="*/ 2147483647 w 852"/>
              <a:gd name="T1" fmla="*/ 2147483647 h 235"/>
              <a:gd name="T2" fmla="*/ 2147483647 w 852"/>
              <a:gd name="T3" fmla="*/ 0 h 235"/>
              <a:gd name="T4" fmla="*/ 0 w 852"/>
              <a:gd name="T5" fmla="*/ 0 h 235"/>
              <a:gd name="T6" fmla="*/ 0 60000 65536"/>
              <a:gd name="T7" fmla="*/ 0 60000 65536"/>
              <a:gd name="T8" fmla="*/ 0 60000 65536"/>
              <a:gd name="T9" fmla="*/ 0 w 852"/>
              <a:gd name="T10" fmla="*/ 0 h 235"/>
              <a:gd name="T11" fmla="*/ 852 w 852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2" h="235">
                <a:moveTo>
                  <a:pt x="852" y="235"/>
                </a:moveTo>
                <a:lnTo>
                  <a:pt x="607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60" name="Rectangle 31"/>
          <p:cNvSpPr>
            <a:spLocks noChangeArrowheads="1"/>
          </p:cNvSpPr>
          <p:nvPr/>
        </p:nvSpPr>
        <p:spPr bwMode="auto">
          <a:xfrm>
            <a:off x="4186238" y="5194300"/>
            <a:ext cx="4365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Oxytocin</a:t>
            </a:r>
            <a:endParaRPr lang="en-US" sz="800" b="1"/>
          </a:p>
        </p:txBody>
      </p:sp>
      <p:sp>
        <p:nvSpPr>
          <p:cNvPr id="22561" name="Rectangle 32"/>
          <p:cNvSpPr>
            <a:spLocks noChangeArrowheads="1"/>
          </p:cNvSpPr>
          <p:nvPr/>
        </p:nvSpPr>
        <p:spPr bwMode="auto">
          <a:xfrm>
            <a:off x="4186238" y="5565775"/>
            <a:ext cx="10287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Antidiuretic hormone</a:t>
            </a:r>
            <a:endParaRPr lang="en-US" sz="800" b="1"/>
          </a:p>
        </p:txBody>
      </p:sp>
      <p:sp>
        <p:nvSpPr>
          <p:cNvPr id="22562" name="Freeform 33"/>
          <p:cNvSpPr>
            <a:spLocks/>
          </p:cNvSpPr>
          <p:nvPr/>
        </p:nvSpPr>
        <p:spPr bwMode="auto">
          <a:xfrm>
            <a:off x="1601788" y="4789488"/>
            <a:ext cx="485775" cy="285750"/>
          </a:xfrm>
          <a:custGeom>
            <a:avLst/>
            <a:gdLst>
              <a:gd name="T0" fmla="*/ 0 w 367"/>
              <a:gd name="T1" fmla="*/ 0 h 215"/>
              <a:gd name="T2" fmla="*/ 0 w 367"/>
              <a:gd name="T3" fmla="*/ 2147483647 h 215"/>
              <a:gd name="T4" fmla="*/ 2147483647 w 367"/>
              <a:gd name="T5" fmla="*/ 2147483647 h 215"/>
              <a:gd name="T6" fmla="*/ 0 60000 65536"/>
              <a:gd name="T7" fmla="*/ 0 60000 65536"/>
              <a:gd name="T8" fmla="*/ 0 60000 65536"/>
              <a:gd name="T9" fmla="*/ 0 w 367"/>
              <a:gd name="T10" fmla="*/ 0 h 215"/>
              <a:gd name="T11" fmla="*/ 367 w 367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215">
                <a:moveTo>
                  <a:pt x="0" y="0"/>
                </a:moveTo>
                <a:lnTo>
                  <a:pt x="0" y="72"/>
                </a:lnTo>
                <a:lnTo>
                  <a:pt x="367" y="215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63" name="Line 34"/>
          <p:cNvSpPr>
            <a:spLocks noChangeShapeType="1"/>
          </p:cNvSpPr>
          <p:nvPr/>
        </p:nvSpPr>
        <p:spPr bwMode="auto">
          <a:xfrm>
            <a:off x="6892925" y="2625725"/>
            <a:ext cx="2460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Freeform 35"/>
          <p:cNvSpPr>
            <a:spLocks/>
          </p:cNvSpPr>
          <p:nvPr/>
        </p:nvSpPr>
        <p:spPr bwMode="auto">
          <a:xfrm>
            <a:off x="4279900" y="2305050"/>
            <a:ext cx="760413" cy="769938"/>
          </a:xfrm>
          <a:custGeom>
            <a:avLst/>
            <a:gdLst>
              <a:gd name="T0" fmla="*/ 2147483647 w 575"/>
              <a:gd name="T1" fmla="*/ 0 h 581"/>
              <a:gd name="T2" fmla="*/ 2147483647 w 575"/>
              <a:gd name="T3" fmla="*/ 0 h 581"/>
              <a:gd name="T4" fmla="*/ 0 w 575"/>
              <a:gd name="T5" fmla="*/ 2147483647 h 581"/>
              <a:gd name="T6" fmla="*/ 0 60000 65536"/>
              <a:gd name="T7" fmla="*/ 0 60000 65536"/>
              <a:gd name="T8" fmla="*/ 0 60000 65536"/>
              <a:gd name="T9" fmla="*/ 0 w 575"/>
              <a:gd name="T10" fmla="*/ 0 h 581"/>
              <a:gd name="T11" fmla="*/ 575 w 575"/>
              <a:gd name="T12" fmla="*/ 581 h 5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5" h="581">
                <a:moveTo>
                  <a:pt x="575" y="0"/>
                </a:moveTo>
                <a:lnTo>
                  <a:pt x="380" y="0"/>
                </a:lnTo>
                <a:lnTo>
                  <a:pt x="0" y="58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65" name="Freeform 36"/>
          <p:cNvSpPr>
            <a:spLocks/>
          </p:cNvSpPr>
          <p:nvPr/>
        </p:nvSpPr>
        <p:spPr bwMode="auto">
          <a:xfrm>
            <a:off x="3268663" y="3976688"/>
            <a:ext cx="674687" cy="66675"/>
          </a:xfrm>
          <a:custGeom>
            <a:avLst/>
            <a:gdLst>
              <a:gd name="T0" fmla="*/ 2147483647 w 510"/>
              <a:gd name="T1" fmla="*/ 0 h 50"/>
              <a:gd name="T2" fmla="*/ 2147483647 w 510"/>
              <a:gd name="T3" fmla="*/ 2147483647 h 50"/>
              <a:gd name="T4" fmla="*/ 0 w 510"/>
              <a:gd name="T5" fmla="*/ 2147483647 h 50"/>
              <a:gd name="T6" fmla="*/ 0 w 510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10"/>
              <a:gd name="T13" fmla="*/ 0 h 50"/>
              <a:gd name="T14" fmla="*/ 510 w 510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0" h="50">
                <a:moveTo>
                  <a:pt x="510" y="0"/>
                </a:moveTo>
                <a:lnTo>
                  <a:pt x="510" y="50"/>
                </a:lnTo>
                <a:lnTo>
                  <a:pt x="0" y="5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66" name="Freeform 37"/>
          <p:cNvSpPr>
            <a:spLocks/>
          </p:cNvSpPr>
          <p:nvPr/>
        </p:nvSpPr>
        <p:spPr bwMode="auto">
          <a:xfrm>
            <a:off x="3598863" y="4046538"/>
            <a:ext cx="741362" cy="446087"/>
          </a:xfrm>
          <a:custGeom>
            <a:avLst/>
            <a:gdLst>
              <a:gd name="T0" fmla="*/ 0 w 560"/>
              <a:gd name="T1" fmla="*/ 0 h 338"/>
              <a:gd name="T2" fmla="*/ 2147483647 w 560"/>
              <a:gd name="T3" fmla="*/ 2147483647 h 338"/>
              <a:gd name="T4" fmla="*/ 2147483647 w 560"/>
              <a:gd name="T5" fmla="*/ 2147483647 h 338"/>
              <a:gd name="T6" fmla="*/ 0 60000 65536"/>
              <a:gd name="T7" fmla="*/ 0 60000 65536"/>
              <a:gd name="T8" fmla="*/ 0 60000 65536"/>
              <a:gd name="T9" fmla="*/ 0 w 560"/>
              <a:gd name="T10" fmla="*/ 0 h 338"/>
              <a:gd name="T11" fmla="*/ 560 w 560"/>
              <a:gd name="T12" fmla="*/ 338 h 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0" h="338">
                <a:moveTo>
                  <a:pt x="0" y="0"/>
                </a:moveTo>
                <a:lnTo>
                  <a:pt x="65" y="338"/>
                </a:lnTo>
                <a:lnTo>
                  <a:pt x="560" y="33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67" name="Freeform 38"/>
          <p:cNvSpPr>
            <a:spLocks/>
          </p:cNvSpPr>
          <p:nvPr/>
        </p:nvSpPr>
        <p:spPr bwMode="auto">
          <a:xfrm>
            <a:off x="3281363" y="4468813"/>
            <a:ext cx="1063625" cy="184150"/>
          </a:xfrm>
          <a:custGeom>
            <a:avLst/>
            <a:gdLst>
              <a:gd name="T0" fmla="*/ 2147483647 w 803"/>
              <a:gd name="T1" fmla="*/ 2147483647 h 138"/>
              <a:gd name="T2" fmla="*/ 2147483647 w 803"/>
              <a:gd name="T3" fmla="*/ 2147483647 h 138"/>
              <a:gd name="T4" fmla="*/ 0 w 803"/>
              <a:gd name="T5" fmla="*/ 2147483647 h 138"/>
              <a:gd name="T6" fmla="*/ 2147483647 w 803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803"/>
              <a:gd name="T13" fmla="*/ 0 h 138"/>
              <a:gd name="T14" fmla="*/ 803 w 803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3" h="138">
                <a:moveTo>
                  <a:pt x="803" y="138"/>
                </a:moveTo>
                <a:lnTo>
                  <a:pt x="305" y="138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68" name="Freeform 39"/>
          <p:cNvSpPr>
            <a:spLocks/>
          </p:cNvSpPr>
          <p:nvPr/>
        </p:nvSpPr>
        <p:spPr bwMode="auto">
          <a:xfrm>
            <a:off x="2978150" y="4665663"/>
            <a:ext cx="376238" cy="66675"/>
          </a:xfrm>
          <a:custGeom>
            <a:avLst/>
            <a:gdLst>
              <a:gd name="T0" fmla="*/ 2147483647 w 285"/>
              <a:gd name="T1" fmla="*/ 0 h 50"/>
              <a:gd name="T2" fmla="*/ 2147483647 w 285"/>
              <a:gd name="T3" fmla="*/ 2147483647 h 50"/>
              <a:gd name="T4" fmla="*/ 0 w 285"/>
              <a:gd name="T5" fmla="*/ 2147483647 h 50"/>
              <a:gd name="T6" fmla="*/ 0 w 285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285"/>
              <a:gd name="T13" fmla="*/ 0 h 50"/>
              <a:gd name="T14" fmla="*/ 285 w 285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" h="50">
                <a:moveTo>
                  <a:pt x="285" y="0"/>
                </a:moveTo>
                <a:lnTo>
                  <a:pt x="285" y="50"/>
                </a:lnTo>
                <a:lnTo>
                  <a:pt x="0" y="5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69" name="Freeform 40"/>
          <p:cNvSpPr>
            <a:spLocks/>
          </p:cNvSpPr>
          <p:nvPr/>
        </p:nvSpPr>
        <p:spPr bwMode="auto">
          <a:xfrm>
            <a:off x="3119438" y="4732338"/>
            <a:ext cx="1225550" cy="79375"/>
          </a:xfrm>
          <a:custGeom>
            <a:avLst/>
            <a:gdLst>
              <a:gd name="T0" fmla="*/ 0 w 926"/>
              <a:gd name="T1" fmla="*/ 0 h 60"/>
              <a:gd name="T2" fmla="*/ 2147483647 w 926"/>
              <a:gd name="T3" fmla="*/ 2147483647 h 60"/>
              <a:gd name="T4" fmla="*/ 2147483647 w 926"/>
              <a:gd name="T5" fmla="*/ 2147483647 h 60"/>
              <a:gd name="T6" fmla="*/ 0 60000 65536"/>
              <a:gd name="T7" fmla="*/ 0 60000 65536"/>
              <a:gd name="T8" fmla="*/ 0 60000 65536"/>
              <a:gd name="T9" fmla="*/ 0 w 926"/>
              <a:gd name="T10" fmla="*/ 0 h 60"/>
              <a:gd name="T11" fmla="*/ 926 w 92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6" h="60">
                <a:moveTo>
                  <a:pt x="0" y="0"/>
                </a:moveTo>
                <a:lnTo>
                  <a:pt x="436" y="60"/>
                </a:lnTo>
                <a:lnTo>
                  <a:pt x="926" y="6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70" name="Line 41"/>
          <p:cNvSpPr>
            <a:spLocks noChangeShapeType="1"/>
          </p:cNvSpPr>
          <p:nvPr/>
        </p:nvSpPr>
        <p:spPr bwMode="auto">
          <a:xfrm>
            <a:off x="3328988" y="4973638"/>
            <a:ext cx="1017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1" name="Line 42"/>
          <p:cNvSpPr>
            <a:spLocks noChangeShapeType="1"/>
          </p:cNvSpPr>
          <p:nvPr/>
        </p:nvSpPr>
        <p:spPr bwMode="auto">
          <a:xfrm flipH="1">
            <a:off x="2005013" y="4589463"/>
            <a:ext cx="10620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Line 43"/>
          <p:cNvSpPr>
            <a:spLocks noChangeShapeType="1"/>
          </p:cNvSpPr>
          <p:nvPr/>
        </p:nvSpPr>
        <p:spPr bwMode="auto">
          <a:xfrm>
            <a:off x="1854200" y="4102100"/>
            <a:ext cx="8826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3" name="Freeform 44"/>
          <p:cNvSpPr>
            <a:spLocks/>
          </p:cNvSpPr>
          <p:nvPr/>
        </p:nvSpPr>
        <p:spPr bwMode="auto">
          <a:xfrm>
            <a:off x="2255838" y="3265488"/>
            <a:ext cx="1127125" cy="311150"/>
          </a:xfrm>
          <a:custGeom>
            <a:avLst/>
            <a:gdLst>
              <a:gd name="T0" fmla="*/ 2147483647 w 852"/>
              <a:gd name="T1" fmla="*/ 2147483647 h 235"/>
              <a:gd name="T2" fmla="*/ 2147483647 w 852"/>
              <a:gd name="T3" fmla="*/ 0 h 235"/>
              <a:gd name="T4" fmla="*/ 0 w 852"/>
              <a:gd name="T5" fmla="*/ 0 h 235"/>
              <a:gd name="T6" fmla="*/ 0 60000 65536"/>
              <a:gd name="T7" fmla="*/ 0 60000 65536"/>
              <a:gd name="T8" fmla="*/ 0 60000 65536"/>
              <a:gd name="T9" fmla="*/ 0 w 852"/>
              <a:gd name="T10" fmla="*/ 0 h 235"/>
              <a:gd name="T11" fmla="*/ 852 w 852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2" h="235">
                <a:moveTo>
                  <a:pt x="852" y="235"/>
                </a:moveTo>
                <a:lnTo>
                  <a:pt x="607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74" name="Freeform 45"/>
          <p:cNvSpPr>
            <a:spLocks/>
          </p:cNvSpPr>
          <p:nvPr/>
        </p:nvSpPr>
        <p:spPr bwMode="auto">
          <a:xfrm>
            <a:off x="2462213" y="2835275"/>
            <a:ext cx="989012" cy="282575"/>
          </a:xfrm>
          <a:custGeom>
            <a:avLst/>
            <a:gdLst>
              <a:gd name="T0" fmla="*/ 2147483647 w 747"/>
              <a:gd name="T1" fmla="*/ 0 h 213"/>
              <a:gd name="T2" fmla="*/ 2147483647 w 747"/>
              <a:gd name="T3" fmla="*/ 2147483647 h 213"/>
              <a:gd name="T4" fmla="*/ 0 w 747"/>
              <a:gd name="T5" fmla="*/ 2147483647 h 213"/>
              <a:gd name="T6" fmla="*/ 0 60000 65536"/>
              <a:gd name="T7" fmla="*/ 0 60000 65536"/>
              <a:gd name="T8" fmla="*/ 0 60000 65536"/>
              <a:gd name="T9" fmla="*/ 0 w 747"/>
              <a:gd name="T10" fmla="*/ 0 h 213"/>
              <a:gd name="T11" fmla="*/ 747 w 747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7" h="213">
                <a:moveTo>
                  <a:pt x="747" y="0"/>
                </a:moveTo>
                <a:lnTo>
                  <a:pt x="452" y="213"/>
                </a:lnTo>
                <a:lnTo>
                  <a:pt x="0" y="21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75" name="Freeform 46"/>
          <p:cNvSpPr>
            <a:spLocks/>
          </p:cNvSpPr>
          <p:nvPr/>
        </p:nvSpPr>
        <p:spPr bwMode="auto">
          <a:xfrm>
            <a:off x="2459038" y="2836863"/>
            <a:ext cx="987425" cy="282575"/>
          </a:xfrm>
          <a:custGeom>
            <a:avLst/>
            <a:gdLst>
              <a:gd name="T0" fmla="*/ 2147483647 w 747"/>
              <a:gd name="T1" fmla="*/ 0 h 213"/>
              <a:gd name="T2" fmla="*/ 2147483647 w 747"/>
              <a:gd name="T3" fmla="*/ 2147483647 h 213"/>
              <a:gd name="T4" fmla="*/ 0 w 747"/>
              <a:gd name="T5" fmla="*/ 2147483647 h 213"/>
              <a:gd name="T6" fmla="*/ 0 60000 65536"/>
              <a:gd name="T7" fmla="*/ 0 60000 65536"/>
              <a:gd name="T8" fmla="*/ 0 60000 65536"/>
              <a:gd name="T9" fmla="*/ 0 w 747"/>
              <a:gd name="T10" fmla="*/ 0 h 213"/>
              <a:gd name="T11" fmla="*/ 747 w 747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7" h="213">
                <a:moveTo>
                  <a:pt x="747" y="0"/>
                </a:moveTo>
                <a:lnTo>
                  <a:pt x="452" y="213"/>
                </a:lnTo>
                <a:lnTo>
                  <a:pt x="0" y="21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76" name="Freeform 47"/>
          <p:cNvSpPr>
            <a:spLocks/>
          </p:cNvSpPr>
          <p:nvPr/>
        </p:nvSpPr>
        <p:spPr bwMode="auto">
          <a:xfrm>
            <a:off x="1598613" y="4781550"/>
            <a:ext cx="485775" cy="292100"/>
          </a:xfrm>
          <a:custGeom>
            <a:avLst/>
            <a:gdLst>
              <a:gd name="T0" fmla="*/ 0 w 367"/>
              <a:gd name="T1" fmla="*/ 0 h 220"/>
              <a:gd name="T2" fmla="*/ 0 w 367"/>
              <a:gd name="T3" fmla="*/ 2147483647 h 220"/>
              <a:gd name="T4" fmla="*/ 2147483647 w 367"/>
              <a:gd name="T5" fmla="*/ 2147483647 h 220"/>
              <a:gd name="T6" fmla="*/ 0 60000 65536"/>
              <a:gd name="T7" fmla="*/ 0 60000 65536"/>
              <a:gd name="T8" fmla="*/ 0 60000 65536"/>
              <a:gd name="T9" fmla="*/ 0 w 367"/>
              <a:gd name="T10" fmla="*/ 0 h 220"/>
              <a:gd name="T11" fmla="*/ 367 w 367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220">
                <a:moveTo>
                  <a:pt x="0" y="0"/>
                </a:moveTo>
                <a:lnTo>
                  <a:pt x="0" y="77"/>
                </a:lnTo>
                <a:lnTo>
                  <a:pt x="367" y="22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77" name="Freeform 48"/>
          <p:cNvSpPr>
            <a:spLocks/>
          </p:cNvSpPr>
          <p:nvPr/>
        </p:nvSpPr>
        <p:spPr bwMode="auto">
          <a:xfrm>
            <a:off x="4037013" y="2505075"/>
            <a:ext cx="996950" cy="1330325"/>
          </a:xfrm>
          <a:custGeom>
            <a:avLst/>
            <a:gdLst>
              <a:gd name="T0" fmla="*/ 0 w 753"/>
              <a:gd name="T1" fmla="*/ 2147483647 h 1005"/>
              <a:gd name="T2" fmla="*/ 2147483647 w 753"/>
              <a:gd name="T3" fmla="*/ 0 h 1005"/>
              <a:gd name="T4" fmla="*/ 2147483647 w 753"/>
              <a:gd name="T5" fmla="*/ 0 h 1005"/>
              <a:gd name="T6" fmla="*/ 0 60000 65536"/>
              <a:gd name="T7" fmla="*/ 0 60000 65536"/>
              <a:gd name="T8" fmla="*/ 0 60000 65536"/>
              <a:gd name="T9" fmla="*/ 0 w 753"/>
              <a:gd name="T10" fmla="*/ 0 h 1005"/>
              <a:gd name="T11" fmla="*/ 753 w 753"/>
              <a:gd name="T12" fmla="*/ 1005 h 1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3" h="1005">
                <a:moveTo>
                  <a:pt x="0" y="1005"/>
                </a:moveTo>
                <a:lnTo>
                  <a:pt x="693" y="0"/>
                </a:lnTo>
                <a:lnTo>
                  <a:pt x="753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78" name="Freeform 49"/>
          <p:cNvSpPr>
            <a:spLocks/>
          </p:cNvSpPr>
          <p:nvPr/>
        </p:nvSpPr>
        <p:spPr bwMode="auto">
          <a:xfrm>
            <a:off x="4041775" y="2490788"/>
            <a:ext cx="998538" cy="1343025"/>
          </a:xfrm>
          <a:custGeom>
            <a:avLst/>
            <a:gdLst>
              <a:gd name="T0" fmla="*/ 0 w 755"/>
              <a:gd name="T1" fmla="*/ 2147483647 h 1015"/>
              <a:gd name="T2" fmla="*/ 2147483647 w 755"/>
              <a:gd name="T3" fmla="*/ 0 h 1015"/>
              <a:gd name="T4" fmla="*/ 2147483647 w 755"/>
              <a:gd name="T5" fmla="*/ 0 h 1015"/>
              <a:gd name="T6" fmla="*/ 0 60000 65536"/>
              <a:gd name="T7" fmla="*/ 0 60000 65536"/>
              <a:gd name="T8" fmla="*/ 0 60000 65536"/>
              <a:gd name="T9" fmla="*/ 0 w 755"/>
              <a:gd name="T10" fmla="*/ 0 h 1015"/>
              <a:gd name="T11" fmla="*/ 755 w 755"/>
              <a:gd name="T12" fmla="*/ 1015 h 10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5" h="1015">
                <a:moveTo>
                  <a:pt x="0" y="1015"/>
                </a:moveTo>
                <a:lnTo>
                  <a:pt x="693" y="0"/>
                </a:lnTo>
                <a:lnTo>
                  <a:pt x="75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22579" name="Rectangle 50"/>
          <p:cNvSpPr>
            <a:spLocks noChangeArrowheads="1"/>
          </p:cNvSpPr>
          <p:nvPr/>
        </p:nvSpPr>
        <p:spPr bwMode="auto">
          <a:xfrm>
            <a:off x="7162800" y="2565400"/>
            <a:ext cx="6016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Pineal gland</a:t>
            </a:r>
            <a:endParaRPr lang="en-US" sz="800" b="1"/>
          </a:p>
        </p:txBody>
      </p:sp>
      <p:sp>
        <p:nvSpPr>
          <p:cNvPr id="22580" name="Line 51"/>
          <p:cNvSpPr>
            <a:spLocks noChangeShapeType="1"/>
          </p:cNvSpPr>
          <p:nvPr/>
        </p:nvSpPr>
        <p:spPr bwMode="auto">
          <a:xfrm>
            <a:off x="6421438" y="3305175"/>
            <a:ext cx="709612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Line 52"/>
          <p:cNvSpPr>
            <a:spLocks noChangeShapeType="1"/>
          </p:cNvSpPr>
          <p:nvPr/>
        </p:nvSpPr>
        <p:spPr bwMode="auto">
          <a:xfrm>
            <a:off x="6423025" y="3305175"/>
            <a:ext cx="71596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Rectangle 53"/>
          <p:cNvSpPr>
            <a:spLocks noChangeArrowheads="1"/>
          </p:cNvSpPr>
          <p:nvPr/>
        </p:nvSpPr>
        <p:spPr bwMode="auto">
          <a:xfrm>
            <a:off x="7162800" y="3241675"/>
            <a:ext cx="895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Cerebral aqueduct</a:t>
            </a:r>
            <a:endParaRPr lang="en-US" sz="800" b="1"/>
          </a:p>
        </p:txBody>
      </p:sp>
      <p:sp>
        <p:nvSpPr>
          <p:cNvPr id="22583" name="Line 54"/>
          <p:cNvSpPr>
            <a:spLocks noChangeShapeType="1"/>
          </p:cNvSpPr>
          <p:nvPr/>
        </p:nvSpPr>
        <p:spPr bwMode="auto">
          <a:xfrm>
            <a:off x="4689475" y="3722688"/>
            <a:ext cx="244157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Line 55"/>
          <p:cNvSpPr>
            <a:spLocks noChangeShapeType="1"/>
          </p:cNvSpPr>
          <p:nvPr/>
        </p:nvSpPr>
        <p:spPr bwMode="auto">
          <a:xfrm>
            <a:off x="4694238" y="3724275"/>
            <a:ext cx="2447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Rectangle 56"/>
          <p:cNvSpPr>
            <a:spLocks noChangeArrowheads="1"/>
          </p:cNvSpPr>
          <p:nvPr/>
        </p:nvSpPr>
        <p:spPr bwMode="auto">
          <a:xfrm>
            <a:off x="7162800" y="3654425"/>
            <a:ext cx="8334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Mammillary body</a:t>
            </a:r>
            <a:endParaRPr lang="en-US" sz="800" b="1"/>
          </a:p>
        </p:txBody>
      </p:sp>
      <p:sp>
        <p:nvSpPr>
          <p:cNvPr id="22586" name="Rectangle 57"/>
          <p:cNvSpPr>
            <a:spLocks noChangeArrowheads="1"/>
          </p:cNvSpPr>
          <p:nvPr/>
        </p:nvSpPr>
        <p:spPr bwMode="auto">
          <a:xfrm>
            <a:off x="4216400" y="1514475"/>
            <a:ext cx="3952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Anterior</a:t>
            </a:r>
            <a:endParaRPr lang="en-US" sz="800" b="1"/>
          </a:p>
        </p:txBody>
      </p:sp>
      <p:sp>
        <p:nvSpPr>
          <p:cNvPr id="22587" name="Rectangle 58"/>
          <p:cNvSpPr>
            <a:spLocks noChangeArrowheads="1"/>
          </p:cNvSpPr>
          <p:nvPr/>
        </p:nvSpPr>
        <p:spPr bwMode="auto">
          <a:xfrm>
            <a:off x="4854575" y="1514475"/>
            <a:ext cx="4492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Posterior</a:t>
            </a:r>
            <a:endParaRPr lang="en-US" sz="800" b="1"/>
          </a:p>
        </p:txBody>
      </p:sp>
      <p:sp>
        <p:nvSpPr>
          <p:cNvPr id="22588" name="Text Box 59"/>
          <p:cNvSpPr txBox="1">
            <a:spLocks noChangeArrowheads="1"/>
          </p:cNvSpPr>
          <p:nvPr/>
        </p:nvSpPr>
        <p:spPr bwMode="auto">
          <a:xfrm>
            <a:off x="5060950" y="2432050"/>
            <a:ext cx="782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Floor of</a:t>
            </a:r>
          </a:p>
          <a:p>
            <a:r>
              <a:rPr lang="en-US" sz="800" b="1"/>
              <a:t>hypothalamus</a:t>
            </a:r>
          </a:p>
        </p:txBody>
      </p:sp>
      <p:sp>
        <p:nvSpPr>
          <p:cNvPr id="22589" name="Freeform 60"/>
          <p:cNvSpPr>
            <a:spLocks/>
          </p:cNvSpPr>
          <p:nvPr/>
        </p:nvSpPr>
        <p:spPr bwMode="auto">
          <a:xfrm>
            <a:off x="3217863" y="4362450"/>
            <a:ext cx="236537" cy="169863"/>
          </a:xfrm>
          <a:custGeom>
            <a:avLst/>
            <a:gdLst>
              <a:gd name="T0" fmla="*/ 2147483647 w 178"/>
              <a:gd name="T1" fmla="*/ 2147483647 h 128"/>
              <a:gd name="T2" fmla="*/ 2147483647 w 178"/>
              <a:gd name="T3" fmla="*/ 2147483647 h 128"/>
              <a:gd name="T4" fmla="*/ 0 w 178"/>
              <a:gd name="T5" fmla="*/ 2147483647 h 128"/>
              <a:gd name="T6" fmla="*/ 2147483647 w 178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178"/>
              <a:gd name="T13" fmla="*/ 0 h 128"/>
              <a:gd name="T14" fmla="*/ 178 w 178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" h="128">
                <a:moveTo>
                  <a:pt x="178" y="83"/>
                </a:moveTo>
                <a:lnTo>
                  <a:pt x="155" y="128"/>
                </a:lnTo>
                <a:lnTo>
                  <a:pt x="0" y="45"/>
                </a:lnTo>
                <a:lnTo>
                  <a:pt x="2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152650" y="1143000"/>
            <a:ext cx="48212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738B9BC9-F5C2-4F70-BD4A-A451A0B0127B}" type="slidenum">
              <a:rPr lang="en-US" altLang="en-US" smtClean="0">
                <a:latin typeface="Arial" pitchFamily="34" charset="0"/>
              </a:rPr>
              <a:pPr/>
              <a:t>21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0" smtClean="0"/>
              <a:t>produced in hypothalamus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transported by </a:t>
            </a:r>
            <a:r>
              <a:rPr lang="en-US" sz="2000" smtClean="0"/>
              <a:t>hypothalamo-hypophyseal tract </a:t>
            </a:r>
            <a:r>
              <a:rPr lang="en-US" sz="2000" b="0" smtClean="0"/>
              <a:t>to posterior lobe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releases hormones when hypothalamic neurons are stimulated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ADH</a:t>
            </a:r>
            <a:r>
              <a:rPr lang="en-US" sz="2400" b="0" smtClean="0"/>
              <a:t> (antidiuretic hormone)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increases water retention thus reducing urine volume and prevents dehydration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also called vasopressin because it can cause vasoconstriction</a:t>
            </a:r>
          </a:p>
          <a:p>
            <a:pPr lvl="1" eaLnBrk="1" hangingPunct="1">
              <a:lnSpc>
                <a:spcPct val="80000"/>
              </a:lnSpc>
            </a:pPr>
            <a:endParaRPr lang="en-US" sz="20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OT</a:t>
            </a:r>
            <a:r>
              <a:rPr lang="en-US" sz="2400" b="0" smtClean="0"/>
              <a:t> (oxytocin)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surge of hormone released during sexual arousal and orgasm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stimulate uterine contractions and propulsion of semen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promotes feelings of sexual satisfaction and emotional bonding between partners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stimulates labor contractions during childbirth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stimulates flow of milk during lactation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promotes emotional bonding between lactating mother and infant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Posterior Pituitary Hormones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C45F0B8E-A4A1-417B-BB0E-A95C2A1C8BCE}" type="slidenum">
              <a:rPr lang="en-US" altLang="en-US" smtClean="0">
                <a:latin typeface="Arial" pitchFamily="34" charset="0"/>
              </a:rPr>
              <a:pPr/>
              <a:t>22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Control of Pituitary Secretion </a:t>
            </a:r>
            <a:br>
              <a:rPr lang="en-US" smtClean="0"/>
            </a:br>
            <a:endParaRPr lang="en-US" sz="400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rates of secretion are not constant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regulated by hypothalamus, other brain centers, and feedback from target organs</a:t>
            </a:r>
          </a:p>
          <a:p>
            <a:pPr lvl="1" eaLnBrk="1" hangingPunct="1">
              <a:lnSpc>
                <a:spcPct val="90000"/>
              </a:lnSpc>
            </a:pPr>
            <a:endParaRPr lang="en-US" sz="14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Hypothalamic and Cerebral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anterior lobe control </a:t>
            </a:r>
            <a:r>
              <a:rPr lang="en-US" sz="2000" b="0" smtClean="0"/>
              <a:t>- releasing hormones and inhibiting hormones from hypothalamus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in cold weather, pituitary stimulated by hypothalamus to release TSH, leads to generation of body heat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posterior lobe control </a:t>
            </a:r>
            <a:r>
              <a:rPr lang="en-US" sz="2000" b="0" smtClean="0"/>
              <a:t>- neuroendocrine reflexes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neuroendocrine reflex </a:t>
            </a:r>
            <a:r>
              <a:rPr lang="en-US" sz="1800" b="0" smtClean="0"/>
              <a:t>- hormone release in response to nervous system signals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suckling infant</a:t>
            </a:r>
            <a:r>
              <a:rPr lang="en-US" sz="1800" b="0" smtClean="0">
                <a:sym typeface="Symbol" pitchFamily="18" charset="2"/>
              </a:rPr>
              <a:t> </a:t>
            </a:r>
            <a:r>
              <a:rPr lang="en-US" sz="1800" b="0" smtClean="0"/>
              <a:t>stimulates nerve endings </a:t>
            </a:r>
            <a:r>
              <a:rPr lang="en-US" sz="1800" b="0" smtClean="0">
                <a:sym typeface="Symbol" pitchFamily="18" charset="2"/>
              </a:rPr>
              <a:t></a:t>
            </a:r>
            <a:r>
              <a:rPr lang="en-US" sz="1800" b="0" smtClean="0"/>
              <a:t> hypothalamus </a:t>
            </a:r>
            <a:r>
              <a:rPr lang="en-US" sz="1800" b="0" smtClean="0">
                <a:sym typeface="Symbol" pitchFamily="18" charset="2"/>
              </a:rPr>
              <a:t></a:t>
            </a:r>
            <a:r>
              <a:rPr lang="en-US" sz="1800" b="0" smtClean="0"/>
              <a:t> posterior lobe </a:t>
            </a:r>
            <a:r>
              <a:rPr lang="en-US" sz="1800" b="0" smtClean="0">
                <a:sym typeface="Symbol" pitchFamily="18" charset="2"/>
              </a:rPr>
              <a:t></a:t>
            </a:r>
            <a:r>
              <a:rPr lang="en-US" sz="1800" b="0" smtClean="0"/>
              <a:t> oxytocin </a:t>
            </a:r>
            <a:r>
              <a:rPr lang="en-US" sz="1800" b="0" smtClean="0">
                <a:sym typeface="Symbol" pitchFamily="18" charset="2"/>
              </a:rPr>
              <a:t></a:t>
            </a:r>
            <a:r>
              <a:rPr lang="en-US" sz="1800" b="0" smtClean="0"/>
              <a:t> milk ejection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hormone release in response to higher brain centers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milk ejection reflex can be triggered by a baby's cry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emotional stress can affect secretion of gonadotropins, disrupting ovulation, menstruation, and fertility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C289A6F4-01D0-4733-A82A-25EA5A1855F3}" type="slidenum">
              <a:rPr lang="en-US" altLang="en-US" smtClean="0">
                <a:latin typeface="Arial" pitchFamily="34" charset="0"/>
              </a:rPr>
              <a:pPr/>
              <a:t>23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76200"/>
            <a:ext cx="8042275" cy="1295400"/>
          </a:xfrm>
        </p:spPr>
        <p:txBody>
          <a:bodyPr/>
          <a:lstStyle/>
          <a:p>
            <a:pPr eaLnBrk="1" hangingPunct="1"/>
            <a:r>
              <a:rPr lang="en-US" smtClean="0"/>
              <a:t>Control of Pituitary: </a:t>
            </a:r>
            <a:br>
              <a:rPr lang="en-US" smtClean="0"/>
            </a:br>
            <a:r>
              <a:rPr lang="en-US" sz="4000" smtClean="0"/>
              <a:t>Feedback from Target Organs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7925" y="1828800"/>
            <a:ext cx="4003675" cy="1981200"/>
          </a:xfrm>
        </p:spPr>
        <p:txBody>
          <a:bodyPr/>
          <a:lstStyle/>
          <a:p>
            <a:pPr eaLnBrk="1" hangingPunct="1"/>
            <a:r>
              <a:rPr lang="en-US" sz="2800" smtClean="0"/>
              <a:t>negative feedback -</a:t>
            </a:r>
            <a:r>
              <a:rPr lang="en-US" sz="2400" b="0" smtClean="0">
                <a:sym typeface="Symbol" pitchFamily="18" charset="2"/>
              </a:rPr>
              <a:t>increased </a:t>
            </a:r>
            <a:r>
              <a:rPr lang="en-US" sz="2400" b="0" smtClean="0"/>
              <a:t>target organ hormone levels inhibits release of hormones</a:t>
            </a:r>
          </a:p>
        </p:txBody>
      </p:sp>
      <p:sp>
        <p:nvSpPr>
          <p:cNvPr id="25605" name="Rectangle 13"/>
          <p:cNvSpPr>
            <a:spLocks noChangeArrowheads="1"/>
          </p:cNvSpPr>
          <p:nvPr/>
        </p:nvSpPr>
        <p:spPr bwMode="auto">
          <a:xfrm>
            <a:off x="5105400" y="3810000"/>
            <a:ext cx="37814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pitchFamily="34" charset="0"/>
              <a:buChar char="•"/>
            </a:pPr>
            <a:r>
              <a:rPr lang="en-US" sz="2800" b="1"/>
              <a:t>  positive feedback -</a:t>
            </a:r>
          </a:p>
          <a:p>
            <a:pPr eaLnBrk="0" hangingPunct="0"/>
            <a:r>
              <a:rPr lang="en-US" sz="2400"/>
              <a:t>    stretching of uterus</a:t>
            </a:r>
          </a:p>
          <a:p>
            <a:pPr eaLnBrk="0" hangingPunct="0"/>
            <a:r>
              <a:rPr lang="en-US" sz="2400"/>
              <a:t>    </a:t>
            </a:r>
            <a:r>
              <a:rPr lang="en-US" sz="2400">
                <a:sym typeface="Symbol" pitchFamily="18" charset="2"/>
              </a:rPr>
              <a:t>increases OT release,    </a:t>
            </a:r>
          </a:p>
          <a:p>
            <a:pPr eaLnBrk="0" hangingPunct="0"/>
            <a:r>
              <a:rPr lang="en-US" sz="2400">
                <a:sym typeface="Symbol" pitchFamily="18" charset="2"/>
              </a:rPr>
              <a:t>    causes contractions, </a:t>
            </a:r>
          </a:p>
          <a:p>
            <a:pPr eaLnBrk="0" hangingPunct="0"/>
            <a:r>
              <a:rPr lang="en-US" sz="2400">
                <a:sym typeface="Symbol" pitchFamily="18" charset="2"/>
              </a:rPr>
              <a:t>    causing more </a:t>
            </a:r>
            <a:r>
              <a:rPr lang="en-US" sz="2400"/>
              <a:t>stretching   </a:t>
            </a:r>
          </a:p>
          <a:p>
            <a:pPr eaLnBrk="0" hangingPunct="0"/>
            <a:r>
              <a:rPr lang="en-US" sz="2400"/>
              <a:t>    of uterus</a:t>
            </a:r>
            <a:r>
              <a:rPr lang="en-US" sz="2400">
                <a:sym typeface="Symbol" pitchFamily="18" charset="2"/>
              </a:rPr>
              <a:t>, etc. until  </a:t>
            </a:r>
          </a:p>
          <a:p>
            <a:pPr eaLnBrk="0" hangingPunct="0"/>
            <a:r>
              <a:rPr lang="en-US" sz="2400">
                <a:sym typeface="Symbol" pitchFamily="18" charset="2"/>
              </a:rPr>
              <a:t>    delivery</a:t>
            </a:r>
          </a:p>
        </p:txBody>
      </p:sp>
      <p:pic>
        <p:nvPicPr>
          <p:cNvPr id="25606" name="Picture 3" descr="sal25693_17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1738313"/>
            <a:ext cx="33528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941388" y="2463800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TRH</a:t>
            </a:r>
            <a:endParaRPr lang="en-US" sz="900" b="1"/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706438" y="4140200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TSH</a:t>
            </a:r>
            <a:endParaRPr lang="en-US" sz="900" b="1"/>
          </a:p>
        </p:txBody>
      </p:sp>
      <p:sp>
        <p:nvSpPr>
          <p:cNvPr id="25609" name="Rectangle 7"/>
          <p:cNvSpPr>
            <a:spLocks noChangeArrowheads="1"/>
          </p:cNvSpPr>
          <p:nvPr/>
        </p:nvSpPr>
        <p:spPr bwMode="auto">
          <a:xfrm>
            <a:off x="3330575" y="3432175"/>
            <a:ext cx="7604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Target organs</a:t>
            </a:r>
            <a:endParaRPr lang="en-US" sz="900" b="1"/>
          </a:p>
        </p:txBody>
      </p:sp>
      <p:sp>
        <p:nvSpPr>
          <p:cNvPr id="25610" name="Rectangle 8"/>
          <p:cNvSpPr>
            <a:spLocks noChangeArrowheads="1"/>
          </p:cNvSpPr>
          <p:nvPr/>
        </p:nvSpPr>
        <p:spPr bwMode="auto">
          <a:xfrm>
            <a:off x="3059113" y="4572000"/>
            <a:ext cx="9413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Thyroid hormone</a:t>
            </a:r>
            <a:endParaRPr lang="en-US" sz="900" b="1"/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3051175" y="5776913"/>
            <a:ext cx="9667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Stimulatory effect</a:t>
            </a:r>
            <a:endParaRPr lang="en-US" sz="900" b="1"/>
          </a:p>
        </p:txBody>
      </p:sp>
      <p:sp>
        <p:nvSpPr>
          <p:cNvPr id="25612" name="Rectangle 10"/>
          <p:cNvSpPr>
            <a:spLocks noChangeArrowheads="1"/>
          </p:cNvSpPr>
          <p:nvPr/>
        </p:nvSpPr>
        <p:spPr bwMode="auto">
          <a:xfrm>
            <a:off x="3051175" y="6110288"/>
            <a:ext cx="857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Inhibitory effect</a:t>
            </a:r>
            <a:endParaRPr lang="en-US" sz="900" b="1"/>
          </a:p>
        </p:txBody>
      </p:sp>
      <p:sp>
        <p:nvSpPr>
          <p:cNvPr id="25613" name="Rectangle 11"/>
          <p:cNvSpPr>
            <a:spLocks noChangeArrowheads="1"/>
          </p:cNvSpPr>
          <p:nvPr/>
        </p:nvSpPr>
        <p:spPr bwMode="auto">
          <a:xfrm>
            <a:off x="998538" y="3657600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2</a:t>
            </a:r>
            <a:endParaRPr lang="en-US" sz="900" b="1"/>
          </a:p>
        </p:txBody>
      </p:sp>
      <p:sp>
        <p:nvSpPr>
          <p:cNvPr id="25614" name="Rectangle 12"/>
          <p:cNvSpPr>
            <a:spLocks noChangeArrowheads="1"/>
          </p:cNvSpPr>
          <p:nvPr/>
        </p:nvSpPr>
        <p:spPr bwMode="auto">
          <a:xfrm>
            <a:off x="2806700" y="4900613"/>
            <a:ext cx="61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3</a:t>
            </a:r>
            <a:endParaRPr lang="en-US" sz="900" b="1"/>
          </a:p>
        </p:txBody>
      </p:sp>
      <p:sp>
        <p:nvSpPr>
          <p:cNvPr id="25615" name="Rectangle 13"/>
          <p:cNvSpPr>
            <a:spLocks noChangeArrowheads="1"/>
          </p:cNvSpPr>
          <p:nvPr/>
        </p:nvSpPr>
        <p:spPr bwMode="auto">
          <a:xfrm>
            <a:off x="3576638" y="329247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4</a:t>
            </a:r>
            <a:endParaRPr lang="en-US" sz="900" b="1"/>
          </a:p>
        </p:txBody>
      </p:sp>
      <p:sp>
        <p:nvSpPr>
          <p:cNvPr id="25616" name="Rectangle 14"/>
          <p:cNvSpPr>
            <a:spLocks noChangeArrowheads="1"/>
          </p:cNvSpPr>
          <p:nvPr/>
        </p:nvSpPr>
        <p:spPr bwMode="auto">
          <a:xfrm>
            <a:off x="1196975" y="226536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1</a:t>
            </a:r>
            <a:endParaRPr lang="en-US" sz="900" b="1"/>
          </a:p>
        </p:txBody>
      </p:sp>
      <p:sp>
        <p:nvSpPr>
          <p:cNvPr id="25617" name="Rectangle 15"/>
          <p:cNvSpPr>
            <a:spLocks noChangeArrowheads="1"/>
          </p:cNvSpPr>
          <p:nvPr/>
        </p:nvSpPr>
        <p:spPr bwMode="auto">
          <a:xfrm>
            <a:off x="1616075" y="333692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5</a:t>
            </a:r>
            <a:endParaRPr lang="en-US" sz="900" b="1"/>
          </a:p>
        </p:txBody>
      </p:sp>
      <p:sp>
        <p:nvSpPr>
          <p:cNvPr id="25618" name="Rectangle 16"/>
          <p:cNvSpPr>
            <a:spLocks noChangeArrowheads="1"/>
          </p:cNvSpPr>
          <p:nvPr/>
        </p:nvSpPr>
        <p:spPr bwMode="auto">
          <a:xfrm>
            <a:off x="2432050" y="250507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6</a:t>
            </a:r>
            <a:endParaRPr lang="en-US" sz="900" b="1"/>
          </a:p>
        </p:txBody>
      </p:sp>
      <p:sp>
        <p:nvSpPr>
          <p:cNvPr id="25619" name="Rectangle 17"/>
          <p:cNvSpPr>
            <a:spLocks noChangeArrowheads="1"/>
          </p:cNvSpPr>
          <p:nvPr/>
        </p:nvSpPr>
        <p:spPr bwMode="auto">
          <a:xfrm>
            <a:off x="1314450" y="3170238"/>
            <a:ext cx="666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FFFFFF"/>
                </a:solidFill>
              </a:rPr>
              <a:t>+</a:t>
            </a:r>
            <a:endParaRPr lang="en-US" sz="900" b="1"/>
          </a:p>
        </p:txBody>
      </p:sp>
      <p:sp>
        <p:nvSpPr>
          <p:cNvPr id="25620" name="Rectangle 18"/>
          <p:cNvSpPr>
            <a:spLocks noChangeArrowheads="1"/>
          </p:cNvSpPr>
          <p:nvPr/>
        </p:nvSpPr>
        <p:spPr bwMode="auto">
          <a:xfrm>
            <a:off x="1160463" y="4875213"/>
            <a:ext cx="666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FFFFFF"/>
                </a:solidFill>
              </a:rPr>
              <a:t>+</a:t>
            </a:r>
            <a:endParaRPr lang="en-US" sz="900" b="1"/>
          </a:p>
        </p:txBody>
      </p:sp>
      <p:sp>
        <p:nvSpPr>
          <p:cNvPr id="25621" name="Rectangle 19"/>
          <p:cNvSpPr>
            <a:spLocks noChangeArrowheads="1"/>
          </p:cNvSpPr>
          <p:nvPr/>
        </p:nvSpPr>
        <p:spPr bwMode="auto">
          <a:xfrm>
            <a:off x="2892425" y="5861050"/>
            <a:ext cx="666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FFFFFF"/>
                </a:solidFill>
              </a:rPr>
              <a:t>+</a:t>
            </a:r>
            <a:endParaRPr lang="en-US" sz="900" b="1"/>
          </a:p>
        </p:txBody>
      </p:sp>
      <p:sp>
        <p:nvSpPr>
          <p:cNvPr id="25622" name="Rectangle 20"/>
          <p:cNvSpPr>
            <a:spLocks noChangeArrowheads="1"/>
          </p:cNvSpPr>
          <p:nvPr/>
        </p:nvSpPr>
        <p:spPr bwMode="auto">
          <a:xfrm>
            <a:off x="3508375" y="3716338"/>
            <a:ext cx="666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FFFFFF"/>
                </a:solidFill>
              </a:rPr>
              <a:t>+</a:t>
            </a:r>
            <a:endParaRPr lang="en-US" sz="900" b="1"/>
          </a:p>
        </p:txBody>
      </p:sp>
      <p:sp>
        <p:nvSpPr>
          <p:cNvPr id="25623" name="Text Box 21"/>
          <p:cNvSpPr txBox="1">
            <a:spLocks noChangeArrowheads="1"/>
          </p:cNvSpPr>
          <p:nvPr/>
        </p:nvSpPr>
        <p:spPr bwMode="auto">
          <a:xfrm>
            <a:off x="2957513" y="2590800"/>
            <a:ext cx="1095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Negative feedback</a:t>
            </a:r>
          </a:p>
          <a:p>
            <a:r>
              <a:rPr lang="en-US" sz="900" b="1"/>
              <a:t>inhibition</a:t>
            </a:r>
          </a:p>
        </p:txBody>
      </p:sp>
      <p:sp>
        <p:nvSpPr>
          <p:cNvPr id="25624" name="Rectangle 22"/>
          <p:cNvSpPr>
            <a:spLocks noChangeArrowheads="1"/>
          </p:cNvSpPr>
          <p:nvPr/>
        </p:nvSpPr>
        <p:spPr bwMode="auto">
          <a:xfrm>
            <a:off x="2898775" y="6184900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</a:rPr>
              <a:t>–</a:t>
            </a:r>
            <a:endParaRPr lang="en-US" sz="900"/>
          </a:p>
        </p:txBody>
      </p:sp>
      <p:sp>
        <p:nvSpPr>
          <p:cNvPr id="25625" name="Rectangle 23"/>
          <p:cNvSpPr>
            <a:spLocks noChangeArrowheads="1"/>
          </p:cNvSpPr>
          <p:nvPr/>
        </p:nvSpPr>
        <p:spPr bwMode="auto">
          <a:xfrm>
            <a:off x="2297113" y="238918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Symbol" pitchFamily="18" charset="2"/>
              </a:rPr>
              <a:t>-</a:t>
            </a:r>
            <a:endParaRPr lang="en-US" sz="900">
              <a:latin typeface="Symbol" pitchFamily="18" charset="2"/>
            </a:endParaRPr>
          </a:p>
        </p:txBody>
      </p:sp>
      <p:sp>
        <p:nvSpPr>
          <p:cNvPr id="25626" name="Rectangle 24"/>
          <p:cNvSpPr>
            <a:spLocks noChangeArrowheads="1"/>
          </p:cNvSpPr>
          <p:nvPr/>
        </p:nvSpPr>
        <p:spPr bwMode="auto">
          <a:xfrm>
            <a:off x="1749425" y="325596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FFFFFF"/>
                </a:solidFill>
                <a:latin typeface="Symbol" pitchFamily="18" charset="2"/>
              </a:rPr>
              <a:t>-</a:t>
            </a:r>
            <a:endParaRPr lang="en-US" sz="900">
              <a:latin typeface="Symbol" pitchFamily="18" charset="2"/>
            </a:endParaRPr>
          </a:p>
        </p:txBody>
      </p:sp>
      <p:sp>
        <p:nvSpPr>
          <p:cNvPr id="25627" name="Text Box 20"/>
          <p:cNvSpPr txBox="1">
            <a:spLocks noChangeArrowheads="1"/>
          </p:cNvSpPr>
          <p:nvPr/>
        </p:nvSpPr>
        <p:spPr bwMode="auto">
          <a:xfrm>
            <a:off x="457200" y="6172200"/>
            <a:ext cx="1600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17.7</a:t>
            </a:r>
          </a:p>
        </p:txBody>
      </p:sp>
      <p:sp>
        <p:nvSpPr>
          <p:cNvPr id="25628" name="TextBox 24"/>
          <p:cNvSpPr txBox="1">
            <a:spLocks noChangeArrowheads="1"/>
          </p:cNvSpPr>
          <p:nvPr/>
        </p:nvSpPr>
        <p:spPr bwMode="auto">
          <a:xfrm>
            <a:off x="247650" y="1568450"/>
            <a:ext cx="43243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5A82E5A5-5E2B-40D0-8F8B-7033E7B50E00}" type="slidenum">
              <a:rPr lang="en-US" altLang="en-US" smtClean="0">
                <a:latin typeface="Arial" pitchFamily="34" charset="0"/>
              </a:rPr>
              <a:pPr/>
              <a:t>24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Growth Hormone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5410200"/>
          </a:xfrm>
        </p:spPr>
        <p:txBody>
          <a:bodyPr/>
          <a:lstStyle/>
          <a:p>
            <a:pPr eaLnBrk="1" hangingPunct="1"/>
            <a:r>
              <a:rPr lang="en-US" sz="2400" b="0" smtClean="0"/>
              <a:t>GH has widespread effects on the body tissues</a:t>
            </a:r>
          </a:p>
          <a:p>
            <a:pPr lvl="1" eaLnBrk="1" hangingPunct="1"/>
            <a:r>
              <a:rPr lang="en-US" sz="2000" b="0" smtClean="0"/>
              <a:t>especially cartilage, bone, muscle, and fat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400" b="0" smtClean="0"/>
              <a:t>induces liver to produce growth stimulants</a:t>
            </a:r>
          </a:p>
          <a:p>
            <a:pPr lvl="1" eaLnBrk="1" hangingPunct="1"/>
            <a:r>
              <a:rPr lang="en-US" sz="2000" smtClean="0"/>
              <a:t>insulin-like growth factors </a:t>
            </a:r>
            <a:r>
              <a:rPr lang="en-US" sz="2000" b="0" smtClean="0"/>
              <a:t>(IGF-I) or </a:t>
            </a:r>
            <a:r>
              <a:rPr lang="en-US" sz="2000" smtClean="0"/>
              <a:t>somatomedins</a:t>
            </a:r>
            <a:r>
              <a:rPr lang="en-US" sz="2000" b="0" smtClean="0"/>
              <a:t> (IGF-II)</a:t>
            </a:r>
          </a:p>
          <a:p>
            <a:pPr lvl="2" eaLnBrk="1" hangingPunct="1"/>
            <a:r>
              <a:rPr lang="en-US" sz="1800" b="0" smtClean="0"/>
              <a:t>stimulate target cells in diverse tissues</a:t>
            </a:r>
          </a:p>
          <a:p>
            <a:pPr lvl="2" eaLnBrk="1" hangingPunct="1"/>
            <a:r>
              <a:rPr lang="en-US" sz="1800" b="0" smtClean="0"/>
              <a:t>IGF-I prolongs the action of GH</a:t>
            </a:r>
          </a:p>
          <a:p>
            <a:pPr lvl="2" eaLnBrk="1" hangingPunct="1"/>
            <a:r>
              <a:rPr lang="en-US" sz="1800" smtClean="0"/>
              <a:t>hormone half-life </a:t>
            </a:r>
            <a:r>
              <a:rPr lang="en-US" sz="1800" b="0" smtClean="0"/>
              <a:t>– the time required for 50% of the hormone to be cleared from the blood</a:t>
            </a:r>
          </a:p>
          <a:p>
            <a:pPr lvl="3" eaLnBrk="1" hangingPunct="1"/>
            <a:r>
              <a:rPr lang="en-US" sz="1600" smtClean="0"/>
              <a:t>GH half-life </a:t>
            </a:r>
            <a:r>
              <a:rPr lang="en-US" sz="1600" b="0" smtClean="0"/>
              <a:t>6 – 20 minutes       - </a:t>
            </a:r>
            <a:r>
              <a:rPr lang="en-US" sz="1600" smtClean="0"/>
              <a:t>IGF-I half-life </a:t>
            </a:r>
            <a:r>
              <a:rPr lang="en-US" sz="1600" b="0" smtClean="0"/>
              <a:t>about 20 hours</a:t>
            </a:r>
          </a:p>
          <a:p>
            <a:pPr lvl="2" eaLnBrk="1" hangingPunct="1"/>
            <a:r>
              <a:rPr lang="en-US" sz="1800" smtClean="0"/>
              <a:t>protein synthesis increases </a:t>
            </a:r>
            <a:r>
              <a:rPr lang="en-US" sz="1800" b="0" smtClean="0"/>
              <a:t>-- boosts transcription of DNA, production of mRNA, amino acid uptake into cells, suppresses protein catabolism</a:t>
            </a:r>
          </a:p>
          <a:p>
            <a:pPr lvl="2" eaLnBrk="1" hangingPunct="1"/>
            <a:r>
              <a:rPr lang="en-US" sz="1800" smtClean="0"/>
              <a:t>lipid metabolism increased </a:t>
            </a:r>
            <a:r>
              <a:rPr lang="en-US" sz="1800" b="0" smtClean="0"/>
              <a:t>– fat catabolized by adipocytes (protein-sparing effect) – provides energy for growing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3AA0E7FD-806A-414B-B057-5D12A6538699}" type="slidenum">
              <a:rPr lang="en-US" altLang="en-US" smtClean="0">
                <a:latin typeface="Arial" pitchFamily="34" charset="0"/>
              </a:rPr>
              <a:pPr/>
              <a:t>25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Growth Hormone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153400" cy="5410200"/>
          </a:xfrm>
        </p:spPr>
        <p:txBody>
          <a:bodyPr/>
          <a:lstStyle/>
          <a:p>
            <a:pPr lvl="2" eaLnBrk="1" hangingPunct="1"/>
            <a:r>
              <a:rPr lang="en-US" sz="1800" smtClean="0"/>
              <a:t>carbohydrate metabolism </a:t>
            </a:r>
            <a:r>
              <a:rPr lang="en-US" sz="1800" b="0" smtClean="0"/>
              <a:t>– by mobilizing fatty acids for energy, GH produces </a:t>
            </a:r>
            <a:r>
              <a:rPr lang="en-US" sz="1800" smtClean="0"/>
              <a:t>glucose-sparing </a:t>
            </a:r>
            <a:r>
              <a:rPr lang="en-US" sz="1800" b="0" smtClean="0"/>
              <a:t>makes glucose available for glycogen synthesis and storage</a:t>
            </a:r>
          </a:p>
          <a:p>
            <a:pPr lvl="2" eaLnBrk="1" hangingPunct="1"/>
            <a:r>
              <a:rPr lang="en-US" sz="1800" smtClean="0"/>
              <a:t>electrolyte balance </a:t>
            </a:r>
            <a:r>
              <a:rPr lang="en-US" sz="1800" b="0" smtClean="0"/>
              <a:t>– promotes Na</a:t>
            </a:r>
            <a:r>
              <a:rPr lang="en-US" sz="1800" b="0" baseline="30000" smtClean="0"/>
              <a:t>+</a:t>
            </a:r>
            <a:r>
              <a:rPr lang="en-US" sz="1800" b="0" smtClean="0"/>
              <a:t>, K</a:t>
            </a:r>
            <a:r>
              <a:rPr lang="en-US" sz="1800" b="0" baseline="30000" smtClean="0"/>
              <a:t>+</a:t>
            </a:r>
            <a:r>
              <a:rPr lang="en-US" sz="1800" b="0" smtClean="0"/>
              <a:t>, &amp; Cl</a:t>
            </a:r>
            <a:r>
              <a:rPr lang="en-US" sz="1800" b="0" baseline="30000" smtClean="0"/>
              <a:t>-</a:t>
            </a:r>
            <a:r>
              <a:rPr lang="en-US" sz="1800" b="0" smtClean="0"/>
              <a:t> retention by kidneys, enhances Ca</a:t>
            </a:r>
            <a:r>
              <a:rPr lang="en-US" sz="1800" b="0" baseline="30000" smtClean="0"/>
              <a:t>+2</a:t>
            </a:r>
            <a:r>
              <a:rPr lang="en-US" sz="1800" b="0" smtClean="0"/>
              <a:t> absorption in intestine</a:t>
            </a:r>
          </a:p>
          <a:p>
            <a:pPr lvl="2" eaLnBrk="1" hangingPunct="1"/>
            <a:endParaRPr lang="en-US" sz="800" b="0" smtClean="0"/>
          </a:p>
          <a:p>
            <a:pPr lvl="1" eaLnBrk="1" hangingPunct="1"/>
            <a:r>
              <a:rPr lang="en-US" sz="2000" b="0" smtClean="0"/>
              <a:t>bone growth, thickening, and remodeling influenced, especially during childhood and adolescence</a:t>
            </a:r>
          </a:p>
          <a:p>
            <a:pPr lvl="1" eaLnBrk="1" hangingPunct="1"/>
            <a:r>
              <a:rPr lang="en-US" sz="2000" b="0" smtClean="0"/>
              <a:t>secretion high during first two hours of sleep</a:t>
            </a:r>
          </a:p>
          <a:p>
            <a:pPr lvl="1" eaLnBrk="1" hangingPunct="1"/>
            <a:r>
              <a:rPr lang="en-US" sz="2000" b="0" smtClean="0"/>
              <a:t>can peak in response to vigorous exercise</a:t>
            </a:r>
          </a:p>
          <a:p>
            <a:pPr lvl="1" eaLnBrk="1" hangingPunct="1"/>
            <a:r>
              <a:rPr lang="en-US" sz="2000" b="0" smtClean="0"/>
              <a:t>GH levels decline gradually with age</a:t>
            </a:r>
          </a:p>
          <a:p>
            <a:pPr lvl="1" eaLnBrk="1" hangingPunct="1"/>
            <a:r>
              <a:rPr lang="en-US" sz="2000" b="0" smtClean="0"/>
              <a:t>average 6 ng/ml during adolescence, 1.5 ng/mg in old age</a:t>
            </a:r>
          </a:p>
          <a:p>
            <a:pPr lvl="2" eaLnBrk="1" hangingPunct="1"/>
            <a:r>
              <a:rPr lang="en-US" sz="1600" b="0" smtClean="0"/>
              <a:t>lack of protein synthesis contributes to aging of tissues and wrinkling of the skin</a:t>
            </a:r>
          </a:p>
          <a:p>
            <a:pPr lvl="2" eaLnBrk="1" hangingPunct="1"/>
            <a:r>
              <a:rPr lang="en-US" sz="1600" b="0" smtClean="0"/>
              <a:t>age 30, average adult body is 10% bone, 30% muscle, 20% fat</a:t>
            </a:r>
          </a:p>
          <a:p>
            <a:pPr lvl="2" eaLnBrk="1" hangingPunct="1"/>
            <a:r>
              <a:rPr lang="en-US" sz="1600" b="0" smtClean="0"/>
              <a:t>age 75, average adult body is   8% bone, 15% muscle, 40% fat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6383DF14-9232-4983-8DA2-A012CB430912}" type="slidenum">
              <a:rPr lang="en-US" altLang="en-US" smtClean="0">
                <a:latin typeface="Arial" pitchFamily="34" charset="0"/>
              </a:rPr>
              <a:pPr/>
              <a:t>26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Pineal Gland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3058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pineal gland </a:t>
            </a:r>
            <a:r>
              <a:rPr lang="en-US" sz="2400" b="0" smtClean="0"/>
              <a:t>- attached to roof of third ventricle beneath the posterior end of corpus callosum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after age 7, it undergoes </a:t>
            </a:r>
            <a:r>
              <a:rPr lang="en-US" sz="2400" smtClean="0"/>
              <a:t>involution</a:t>
            </a:r>
            <a:r>
              <a:rPr lang="en-US" sz="2400" b="0" smtClean="0"/>
              <a:t> (shrinkage)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down 75% by end of puberty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tiny mass of shrunken tissue in adults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may synchronize physiological function with 24-hour </a:t>
            </a:r>
            <a:r>
              <a:rPr lang="en-US" sz="2400" smtClean="0"/>
              <a:t>circadian rhythms </a:t>
            </a:r>
            <a:r>
              <a:rPr lang="en-US" sz="2400" b="0" smtClean="0"/>
              <a:t>of daylight and darkness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synthesizes melatonin </a:t>
            </a:r>
            <a:r>
              <a:rPr lang="en-US" sz="2000" b="0" smtClean="0"/>
              <a:t>from serotonin during the night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fluctuates seasonally with changes in day length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may regulate timing of puberty in humans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seasonal affective disorder </a:t>
            </a:r>
            <a:r>
              <a:rPr lang="en-US" sz="2400" b="0" smtClean="0"/>
              <a:t>(SAD) occurs in winter or northern climates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symptoms - depression, sleepiness, irritability and carbohydrate craving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2 to 3 hours of exposure to bright light each day reduces the melatonin levels and the symptoms (phototherapy)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BA77E32A-B7A3-4A1F-B90C-2691F753B979}" type="slidenum">
              <a:rPr lang="en-US" altLang="en-US" smtClean="0">
                <a:latin typeface="Arial" pitchFamily="34" charset="0"/>
              </a:rPr>
              <a:pPr/>
              <a:t>27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Thymus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thymus  plays a role in three systems: endocrine, lymphatic, and immune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bilobed gland in the mediastinum superior to the heart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goes through involution after puberty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site of </a:t>
            </a:r>
            <a:r>
              <a:rPr lang="en-US" sz="2000" smtClean="0"/>
              <a:t>maturation of T cells </a:t>
            </a:r>
            <a:r>
              <a:rPr lang="en-US" sz="2000" b="0" smtClean="0"/>
              <a:t>important in immune defense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secretes hormones (</a:t>
            </a:r>
            <a:r>
              <a:rPr lang="en-US" sz="2000" smtClean="0"/>
              <a:t>thymopoietin, thymosin, and thymulin</a:t>
            </a:r>
            <a:r>
              <a:rPr lang="en-US" sz="2000" b="0" smtClean="0"/>
              <a:t>) that stimulate development of other lymphatic organs and activity of                T-lymphocytes</a:t>
            </a:r>
          </a:p>
        </p:txBody>
      </p:sp>
      <p:pic>
        <p:nvPicPr>
          <p:cNvPr id="29701" name="Picture 3" descr="sal25693_17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3914775"/>
            <a:ext cx="54832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Line 5"/>
          <p:cNvSpPr>
            <a:spLocks noChangeShapeType="1"/>
          </p:cNvSpPr>
          <p:nvPr/>
        </p:nvSpPr>
        <p:spPr bwMode="auto">
          <a:xfrm flipV="1">
            <a:off x="5743575" y="4548188"/>
            <a:ext cx="177800" cy="7937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4084638" y="4173538"/>
            <a:ext cx="3254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Thyroid</a:t>
            </a:r>
            <a:endParaRPr lang="en-US" sz="700" b="1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4084638" y="4576763"/>
            <a:ext cx="3397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Thymus</a:t>
            </a:r>
            <a:endParaRPr lang="en-US" sz="700" b="1"/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4084638" y="4697413"/>
            <a:ext cx="2159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Lung</a:t>
            </a:r>
            <a:endParaRPr lang="en-US" sz="700" b="1"/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4084638" y="5010150"/>
            <a:ext cx="2270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Heart</a:t>
            </a:r>
            <a:endParaRPr lang="en-US" sz="700" b="1"/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4084638" y="4360863"/>
            <a:ext cx="3397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Trachea</a:t>
            </a:r>
            <a:endParaRPr lang="en-US" sz="700" b="1"/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4084638" y="5503863"/>
            <a:ext cx="4635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Diaphragm</a:t>
            </a:r>
            <a:endParaRPr lang="en-US" sz="700" b="1"/>
          </a:p>
        </p:txBody>
      </p:sp>
      <p:sp>
        <p:nvSpPr>
          <p:cNvPr id="29709" name="Rectangle 12"/>
          <p:cNvSpPr>
            <a:spLocks noChangeArrowheads="1"/>
          </p:cNvSpPr>
          <p:nvPr/>
        </p:nvSpPr>
        <p:spPr bwMode="auto">
          <a:xfrm>
            <a:off x="4084638" y="5740400"/>
            <a:ext cx="2127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Liver</a:t>
            </a:r>
            <a:endParaRPr lang="en-US" sz="700" b="1"/>
          </a:p>
        </p:txBody>
      </p:sp>
      <p:sp>
        <p:nvSpPr>
          <p:cNvPr id="29710" name="Rectangle 13"/>
          <p:cNvSpPr>
            <a:spLocks noChangeArrowheads="1"/>
          </p:cNvSpPr>
          <p:nvPr/>
        </p:nvSpPr>
        <p:spPr bwMode="auto">
          <a:xfrm>
            <a:off x="2579688" y="5807075"/>
            <a:ext cx="5397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(a)  Newborn</a:t>
            </a:r>
            <a:endParaRPr lang="en-US" sz="700" b="1"/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>
            <a:off x="4446588" y="4629150"/>
            <a:ext cx="153670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15"/>
          <p:cNvSpPr>
            <a:spLocks noChangeShapeType="1"/>
          </p:cNvSpPr>
          <p:nvPr/>
        </p:nvSpPr>
        <p:spPr bwMode="auto">
          <a:xfrm>
            <a:off x="2973388" y="4629150"/>
            <a:ext cx="109855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4310063" y="4754563"/>
            <a:ext cx="1219200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3175000" y="4754563"/>
            <a:ext cx="896938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>
            <a:off x="4330700" y="5060950"/>
            <a:ext cx="1741488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19"/>
          <p:cNvSpPr>
            <a:spLocks noChangeShapeType="1"/>
          </p:cNvSpPr>
          <p:nvPr/>
        </p:nvSpPr>
        <p:spPr bwMode="auto">
          <a:xfrm>
            <a:off x="3114675" y="5060950"/>
            <a:ext cx="957263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Freeform 20"/>
          <p:cNvSpPr>
            <a:spLocks/>
          </p:cNvSpPr>
          <p:nvPr/>
        </p:nvSpPr>
        <p:spPr bwMode="auto">
          <a:xfrm>
            <a:off x="3181350" y="5192713"/>
            <a:ext cx="890588" cy="363537"/>
          </a:xfrm>
          <a:custGeom>
            <a:avLst/>
            <a:gdLst>
              <a:gd name="T0" fmla="*/ 2147483647 w 824"/>
              <a:gd name="T1" fmla="*/ 2147483647 h 336"/>
              <a:gd name="T2" fmla="*/ 2147483647 w 824"/>
              <a:gd name="T3" fmla="*/ 2147483647 h 336"/>
              <a:gd name="T4" fmla="*/ 0 w 824"/>
              <a:gd name="T5" fmla="*/ 0 h 336"/>
              <a:gd name="T6" fmla="*/ 0 60000 65536"/>
              <a:gd name="T7" fmla="*/ 0 60000 65536"/>
              <a:gd name="T8" fmla="*/ 0 60000 65536"/>
              <a:gd name="T9" fmla="*/ 0 w 824"/>
              <a:gd name="T10" fmla="*/ 0 h 336"/>
              <a:gd name="T11" fmla="*/ 824 w 82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4" h="336">
                <a:moveTo>
                  <a:pt x="824" y="336"/>
                </a:moveTo>
                <a:lnTo>
                  <a:pt x="648" y="336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29718" name="Line 21"/>
          <p:cNvSpPr>
            <a:spLocks noChangeShapeType="1"/>
          </p:cNvSpPr>
          <p:nvPr/>
        </p:nvSpPr>
        <p:spPr bwMode="auto">
          <a:xfrm flipH="1">
            <a:off x="4540250" y="5556250"/>
            <a:ext cx="911225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Freeform 22"/>
          <p:cNvSpPr>
            <a:spLocks/>
          </p:cNvSpPr>
          <p:nvPr/>
        </p:nvSpPr>
        <p:spPr bwMode="auto">
          <a:xfrm>
            <a:off x="3133725" y="5329238"/>
            <a:ext cx="938213" cy="465137"/>
          </a:xfrm>
          <a:custGeom>
            <a:avLst/>
            <a:gdLst>
              <a:gd name="T0" fmla="*/ 2147483647 w 869"/>
              <a:gd name="T1" fmla="*/ 2147483647 h 430"/>
              <a:gd name="T2" fmla="*/ 2147483647 w 869"/>
              <a:gd name="T3" fmla="*/ 2147483647 h 430"/>
              <a:gd name="T4" fmla="*/ 0 w 869"/>
              <a:gd name="T5" fmla="*/ 0 h 430"/>
              <a:gd name="T6" fmla="*/ 0 60000 65536"/>
              <a:gd name="T7" fmla="*/ 0 60000 65536"/>
              <a:gd name="T8" fmla="*/ 0 60000 65536"/>
              <a:gd name="T9" fmla="*/ 0 w 869"/>
              <a:gd name="T10" fmla="*/ 0 h 430"/>
              <a:gd name="T11" fmla="*/ 869 w 869"/>
              <a:gd name="T12" fmla="*/ 430 h 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9" h="430">
                <a:moveTo>
                  <a:pt x="869" y="430"/>
                </a:moveTo>
                <a:lnTo>
                  <a:pt x="693" y="43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29720" name="Line 23"/>
          <p:cNvSpPr>
            <a:spLocks noChangeShapeType="1"/>
          </p:cNvSpPr>
          <p:nvPr/>
        </p:nvSpPr>
        <p:spPr bwMode="auto">
          <a:xfrm flipH="1">
            <a:off x="4297363" y="5794375"/>
            <a:ext cx="1154112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Line 24"/>
          <p:cNvSpPr>
            <a:spLocks noChangeShapeType="1"/>
          </p:cNvSpPr>
          <p:nvPr/>
        </p:nvSpPr>
        <p:spPr bwMode="auto">
          <a:xfrm>
            <a:off x="4413250" y="4221163"/>
            <a:ext cx="1473200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25"/>
          <p:cNvSpPr>
            <a:spLocks noChangeShapeType="1"/>
          </p:cNvSpPr>
          <p:nvPr/>
        </p:nvSpPr>
        <p:spPr bwMode="auto">
          <a:xfrm>
            <a:off x="2870200" y="4221163"/>
            <a:ext cx="1201738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26"/>
          <p:cNvSpPr>
            <a:spLocks noChangeShapeType="1"/>
          </p:cNvSpPr>
          <p:nvPr/>
        </p:nvSpPr>
        <p:spPr bwMode="auto">
          <a:xfrm>
            <a:off x="4424363" y="4410075"/>
            <a:ext cx="1557337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Line 27"/>
          <p:cNvSpPr>
            <a:spLocks noChangeShapeType="1"/>
          </p:cNvSpPr>
          <p:nvPr/>
        </p:nvSpPr>
        <p:spPr bwMode="auto">
          <a:xfrm>
            <a:off x="2776538" y="4410075"/>
            <a:ext cx="129540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28"/>
          <p:cNvSpPr>
            <a:spLocks noChangeShapeType="1"/>
          </p:cNvSpPr>
          <p:nvPr/>
        </p:nvSpPr>
        <p:spPr bwMode="auto">
          <a:xfrm>
            <a:off x="4440238" y="4629150"/>
            <a:ext cx="1536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Line 29"/>
          <p:cNvSpPr>
            <a:spLocks noChangeShapeType="1"/>
          </p:cNvSpPr>
          <p:nvPr/>
        </p:nvSpPr>
        <p:spPr bwMode="auto">
          <a:xfrm>
            <a:off x="2978150" y="4629150"/>
            <a:ext cx="11033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7" name="Line 30"/>
          <p:cNvSpPr>
            <a:spLocks noChangeShapeType="1"/>
          </p:cNvSpPr>
          <p:nvPr/>
        </p:nvSpPr>
        <p:spPr bwMode="auto">
          <a:xfrm>
            <a:off x="4303713" y="4756150"/>
            <a:ext cx="12192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8" name="Line 31"/>
          <p:cNvSpPr>
            <a:spLocks noChangeShapeType="1"/>
          </p:cNvSpPr>
          <p:nvPr/>
        </p:nvSpPr>
        <p:spPr bwMode="auto">
          <a:xfrm>
            <a:off x="3181350" y="4754563"/>
            <a:ext cx="9001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9" name="Line 32"/>
          <p:cNvSpPr>
            <a:spLocks noChangeShapeType="1"/>
          </p:cNvSpPr>
          <p:nvPr/>
        </p:nvSpPr>
        <p:spPr bwMode="auto">
          <a:xfrm>
            <a:off x="4325938" y="5059363"/>
            <a:ext cx="17399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0" name="Line 33"/>
          <p:cNvSpPr>
            <a:spLocks noChangeShapeType="1"/>
          </p:cNvSpPr>
          <p:nvPr/>
        </p:nvSpPr>
        <p:spPr bwMode="auto">
          <a:xfrm>
            <a:off x="3119438" y="5059363"/>
            <a:ext cx="9604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1" name="Freeform 34"/>
          <p:cNvSpPr>
            <a:spLocks/>
          </p:cNvSpPr>
          <p:nvPr/>
        </p:nvSpPr>
        <p:spPr bwMode="auto">
          <a:xfrm>
            <a:off x="3181350" y="5192713"/>
            <a:ext cx="896938" cy="361950"/>
          </a:xfrm>
          <a:custGeom>
            <a:avLst/>
            <a:gdLst>
              <a:gd name="T0" fmla="*/ 2147483647 w 830"/>
              <a:gd name="T1" fmla="*/ 2147483647 h 334"/>
              <a:gd name="T2" fmla="*/ 2147483647 w 830"/>
              <a:gd name="T3" fmla="*/ 2147483647 h 334"/>
              <a:gd name="T4" fmla="*/ 0 w 830"/>
              <a:gd name="T5" fmla="*/ 0 h 334"/>
              <a:gd name="T6" fmla="*/ 0 60000 65536"/>
              <a:gd name="T7" fmla="*/ 0 60000 65536"/>
              <a:gd name="T8" fmla="*/ 0 60000 65536"/>
              <a:gd name="T9" fmla="*/ 0 w 830"/>
              <a:gd name="T10" fmla="*/ 0 h 334"/>
              <a:gd name="T11" fmla="*/ 830 w 830"/>
              <a:gd name="T12" fmla="*/ 334 h 3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0" h="334">
                <a:moveTo>
                  <a:pt x="830" y="334"/>
                </a:moveTo>
                <a:lnTo>
                  <a:pt x="648" y="33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29732" name="Line 35"/>
          <p:cNvSpPr>
            <a:spLocks noChangeShapeType="1"/>
          </p:cNvSpPr>
          <p:nvPr/>
        </p:nvSpPr>
        <p:spPr bwMode="auto">
          <a:xfrm flipH="1">
            <a:off x="4533900" y="5556250"/>
            <a:ext cx="9144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3" name="Freeform 36"/>
          <p:cNvSpPr>
            <a:spLocks/>
          </p:cNvSpPr>
          <p:nvPr/>
        </p:nvSpPr>
        <p:spPr bwMode="auto">
          <a:xfrm>
            <a:off x="3135313" y="5330825"/>
            <a:ext cx="944562" cy="465138"/>
          </a:xfrm>
          <a:custGeom>
            <a:avLst/>
            <a:gdLst>
              <a:gd name="T0" fmla="*/ 2147483647 w 875"/>
              <a:gd name="T1" fmla="*/ 2147483647 h 430"/>
              <a:gd name="T2" fmla="*/ 2147483647 w 875"/>
              <a:gd name="T3" fmla="*/ 2147483647 h 430"/>
              <a:gd name="T4" fmla="*/ 0 w 875"/>
              <a:gd name="T5" fmla="*/ 0 h 430"/>
              <a:gd name="T6" fmla="*/ 0 60000 65536"/>
              <a:gd name="T7" fmla="*/ 0 60000 65536"/>
              <a:gd name="T8" fmla="*/ 0 60000 65536"/>
              <a:gd name="T9" fmla="*/ 0 w 875"/>
              <a:gd name="T10" fmla="*/ 0 h 430"/>
              <a:gd name="T11" fmla="*/ 875 w 875"/>
              <a:gd name="T12" fmla="*/ 430 h 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5" h="430">
                <a:moveTo>
                  <a:pt x="875" y="430"/>
                </a:moveTo>
                <a:lnTo>
                  <a:pt x="693" y="43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29734" name="Line 37"/>
          <p:cNvSpPr>
            <a:spLocks noChangeShapeType="1"/>
          </p:cNvSpPr>
          <p:nvPr/>
        </p:nvSpPr>
        <p:spPr bwMode="auto">
          <a:xfrm flipH="1">
            <a:off x="4294188" y="5794375"/>
            <a:ext cx="115411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5" name="Line 38"/>
          <p:cNvSpPr>
            <a:spLocks noChangeShapeType="1"/>
          </p:cNvSpPr>
          <p:nvPr/>
        </p:nvSpPr>
        <p:spPr bwMode="auto">
          <a:xfrm>
            <a:off x="4408488" y="4219575"/>
            <a:ext cx="14716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6" name="Line 39"/>
          <p:cNvSpPr>
            <a:spLocks noChangeShapeType="1"/>
          </p:cNvSpPr>
          <p:nvPr/>
        </p:nvSpPr>
        <p:spPr bwMode="auto">
          <a:xfrm>
            <a:off x="2874963" y="4221163"/>
            <a:ext cx="12065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7" name="Line 40"/>
          <p:cNvSpPr>
            <a:spLocks noChangeShapeType="1"/>
          </p:cNvSpPr>
          <p:nvPr/>
        </p:nvSpPr>
        <p:spPr bwMode="auto">
          <a:xfrm>
            <a:off x="4419600" y="4408488"/>
            <a:ext cx="1555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8" name="Line 41"/>
          <p:cNvSpPr>
            <a:spLocks noChangeShapeType="1"/>
          </p:cNvSpPr>
          <p:nvPr/>
        </p:nvSpPr>
        <p:spPr bwMode="auto">
          <a:xfrm>
            <a:off x="2773363" y="4410075"/>
            <a:ext cx="13001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9" name="Line 42"/>
          <p:cNvSpPr>
            <a:spLocks noChangeShapeType="1"/>
          </p:cNvSpPr>
          <p:nvPr/>
        </p:nvSpPr>
        <p:spPr bwMode="auto">
          <a:xfrm flipV="1">
            <a:off x="5738813" y="4546600"/>
            <a:ext cx="179387" cy="809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0" name="Text Box 43"/>
          <p:cNvSpPr txBox="1">
            <a:spLocks noChangeArrowheads="1"/>
          </p:cNvSpPr>
          <p:nvPr/>
        </p:nvSpPr>
        <p:spPr bwMode="auto">
          <a:xfrm>
            <a:off x="5805488" y="6408738"/>
            <a:ext cx="4587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(b) Adult</a:t>
            </a:r>
          </a:p>
        </p:txBody>
      </p:sp>
      <p:sp>
        <p:nvSpPr>
          <p:cNvPr id="29741" name="TextBox 24"/>
          <p:cNvSpPr txBox="1">
            <a:spLocks noChangeArrowheads="1"/>
          </p:cNvSpPr>
          <p:nvPr/>
        </p:nvSpPr>
        <p:spPr bwMode="auto">
          <a:xfrm>
            <a:off x="2733675" y="3702050"/>
            <a:ext cx="3667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9742" name="Text Box 14"/>
          <p:cNvSpPr txBox="1">
            <a:spLocks noChangeArrowheads="1"/>
          </p:cNvSpPr>
          <p:nvPr/>
        </p:nvSpPr>
        <p:spPr bwMode="auto">
          <a:xfrm>
            <a:off x="568325" y="6242050"/>
            <a:ext cx="21748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17.8 a-b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BE2A145F-B41E-4F34-94B9-A379A86D7708}" type="slidenum">
              <a:rPr lang="en-US" altLang="en-US" smtClean="0">
                <a:latin typeface="Arial" pitchFamily="34" charset="0"/>
              </a:rPr>
              <a:pPr/>
              <a:t>28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Thyroid Gland Anatomy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838200"/>
            <a:ext cx="50292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0" smtClean="0"/>
              <a:t>largest endocrine gland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composed of two lobes and an isthmus below the larynx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dark reddish brown color due to rich blood supply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thyroid follicles </a:t>
            </a:r>
            <a:r>
              <a:rPr lang="en-US" sz="2000" b="0" smtClean="0"/>
              <a:t>– sacs that compose most of thyroid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contain protein rich </a:t>
            </a:r>
            <a:r>
              <a:rPr lang="en-US" sz="1800" smtClean="0"/>
              <a:t>colloid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follicular cells </a:t>
            </a:r>
            <a:r>
              <a:rPr lang="en-US" sz="1800" b="0" smtClean="0"/>
              <a:t>– simple cuboidal epithelium that lines follicles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secretes </a:t>
            </a:r>
            <a:r>
              <a:rPr lang="en-US" sz="2000" smtClean="0"/>
              <a:t>thyroxine</a:t>
            </a:r>
            <a:r>
              <a:rPr lang="en-US" sz="2000" b="0" smtClean="0"/>
              <a:t> (T</a:t>
            </a:r>
            <a:r>
              <a:rPr lang="en-US" sz="2000" b="0" baseline="-25000" smtClean="0"/>
              <a:t>4</a:t>
            </a:r>
            <a:r>
              <a:rPr lang="en-US" sz="2000" b="0" smtClean="0"/>
              <a:t> because of 4 iodine atoms) and </a:t>
            </a:r>
            <a:r>
              <a:rPr lang="en-US" sz="2000" smtClean="0"/>
              <a:t>triiodothyronine</a:t>
            </a:r>
            <a:r>
              <a:rPr lang="en-US" sz="2000" b="0" smtClean="0"/>
              <a:t> (T</a:t>
            </a:r>
            <a:r>
              <a:rPr lang="en-US" sz="2000" b="0" baseline="-25000" smtClean="0"/>
              <a:t>3</a:t>
            </a:r>
            <a:r>
              <a:rPr lang="en-US" sz="2000" b="0" smtClean="0"/>
              <a:t>) – T</a:t>
            </a:r>
            <a:r>
              <a:rPr lang="en-US" sz="2000" b="0" baseline="-25000" smtClean="0"/>
              <a:t>4</a:t>
            </a:r>
            <a:r>
              <a:rPr lang="en-US" sz="2000" b="0" smtClean="0"/>
              <a:t> which is converted to T</a:t>
            </a:r>
            <a:r>
              <a:rPr lang="en-US" sz="2000" b="0" baseline="-25000" smtClean="0"/>
              <a:t>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increases metabolic rate, O</a:t>
            </a:r>
            <a:r>
              <a:rPr lang="en-US" sz="1800" b="0" baseline="-25000" smtClean="0"/>
              <a:t>2</a:t>
            </a:r>
            <a:r>
              <a:rPr lang="en-US" sz="1800" b="0" smtClean="0"/>
              <a:t> consumption, heat production (</a:t>
            </a:r>
            <a:r>
              <a:rPr lang="en-US" sz="1800" smtClean="0"/>
              <a:t>calorigenic effect</a:t>
            </a:r>
            <a:r>
              <a:rPr lang="en-US" sz="1800" b="0" smtClean="0"/>
              <a:t>), appetite, growth hormone secretion, alertness and quicker reflexes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parafollicular </a:t>
            </a:r>
            <a:r>
              <a:rPr lang="en-US" sz="2000" b="0" smtClean="0"/>
              <a:t>(C or clear) </a:t>
            </a:r>
            <a:r>
              <a:rPr lang="en-US" sz="2000" smtClean="0"/>
              <a:t>cells</a:t>
            </a:r>
            <a:r>
              <a:rPr lang="en-US" sz="2000" b="0" smtClean="0"/>
              <a:t> secrete </a:t>
            </a:r>
            <a:r>
              <a:rPr lang="en-US" sz="2000" smtClean="0"/>
              <a:t>calcitonin</a:t>
            </a:r>
            <a:r>
              <a:rPr lang="en-US" sz="2000" b="0" smtClean="0"/>
              <a:t> with rising blood calcium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stimulates osteoblast activity and      bone formation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685800" y="57150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17.9a</a:t>
            </a:r>
          </a:p>
        </p:txBody>
      </p:sp>
      <p:pic>
        <p:nvPicPr>
          <p:cNvPr id="30726" name="Picture 3" descr="sal25693_17_0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" y="1671638"/>
            <a:ext cx="3732213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228600" y="4454525"/>
            <a:ext cx="1189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Inferior thyroid vein</a:t>
            </a:r>
            <a:endParaRPr lang="en-US" sz="1000" b="1"/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3576638" y="3760788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Isthmus</a:t>
            </a:r>
            <a:endParaRPr lang="en-US" sz="1000" b="1"/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228600" y="5292725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(a)</a:t>
            </a:r>
            <a:endParaRPr lang="en-US" sz="1000" b="1"/>
          </a:p>
        </p:txBody>
      </p:sp>
      <p:sp>
        <p:nvSpPr>
          <p:cNvPr id="30730" name="Line 7"/>
          <p:cNvSpPr>
            <a:spLocks noChangeShapeType="1"/>
          </p:cNvSpPr>
          <p:nvPr/>
        </p:nvSpPr>
        <p:spPr bwMode="auto">
          <a:xfrm>
            <a:off x="2868613" y="2195513"/>
            <a:ext cx="698500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Line 8"/>
          <p:cNvSpPr>
            <a:spLocks noChangeShapeType="1"/>
          </p:cNvSpPr>
          <p:nvPr/>
        </p:nvSpPr>
        <p:spPr bwMode="auto">
          <a:xfrm>
            <a:off x="3006725" y="3216275"/>
            <a:ext cx="539750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9"/>
          <p:cNvSpPr>
            <a:spLocks noChangeShapeType="1"/>
          </p:cNvSpPr>
          <p:nvPr/>
        </p:nvSpPr>
        <p:spPr bwMode="auto">
          <a:xfrm>
            <a:off x="2638425" y="4557713"/>
            <a:ext cx="928688" cy="0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10"/>
          <p:cNvSpPr>
            <a:spLocks noChangeShapeType="1"/>
          </p:cNvSpPr>
          <p:nvPr/>
        </p:nvSpPr>
        <p:spPr bwMode="auto">
          <a:xfrm>
            <a:off x="2489200" y="3841750"/>
            <a:ext cx="1062038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11"/>
          <p:cNvSpPr>
            <a:spLocks noChangeShapeType="1"/>
          </p:cNvSpPr>
          <p:nvPr/>
        </p:nvSpPr>
        <p:spPr bwMode="auto">
          <a:xfrm flipH="1">
            <a:off x="1612900" y="4557713"/>
            <a:ext cx="750888" cy="0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12"/>
          <p:cNvSpPr>
            <a:spLocks noChangeShapeType="1"/>
          </p:cNvSpPr>
          <p:nvPr/>
        </p:nvSpPr>
        <p:spPr bwMode="auto">
          <a:xfrm>
            <a:off x="1420813" y="2189163"/>
            <a:ext cx="274637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Line 13"/>
          <p:cNvSpPr>
            <a:spLocks noChangeShapeType="1"/>
          </p:cNvSpPr>
          <p:nvPr/>
        </p:nvSpPr>
        <p:spPr bwMode="auto">
          <a:xfrm>
            <a:off x="1522413" y="2189163"/>
            <a:ext cx="298450" cy="79375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Line 14"/>
          <p:cNvSpPr>
            <a:spLocks noChangeShapeType="1"/>
          </p:cNvSpPr>
          <p:nvPr/>
        </p:nvSpPr>
        <p:spPr bwMode="auto">
          <a:xfrm flipV="1">
            <a:off x="2871788" y="2192338"/>
            <a:ext cx="698500" cy="31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Line 15"/>
          <p:cNvSpPr>
            <a:spLocks noChangeShapeType="1"/>
          </p:cNvSpPr>
          <p:nvPr/>
        </p:nvSpPr>
        <p:spPr bwMode="auto">
          <a:xfrm>
            <a:off x="2643188" y="4557713"/>
            <a:ext cx="930275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Line 16"/>
          <p:cNvSpPr>
            <a:spLocks noChangeShapeType="1"/>
          </p:cNvSpPr>
          <p:nvPr/>
        </p:nvSpPr>
        <p:spPr bwMode="auto">
          <a:xfrm flipH="1">
            <a:off x="1612900" y="4557713"/>
            <a:ext cx="747713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Line 17"/>
          <p:cNvSpPr>
            <a:spLocks noChangeShapeType="1"/>
          </p:cNvSpPr>
          <p:nvPr/>
        </p:nvSpPr>
        <p:spPr bwMode="auto">
          <a:xfrm>
            <a:off x="1414463" y="2185988"/>
            <a:ext cx="27463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Line 18"/>
          <p:cNvSpPr>
            <a:spLocks noChangeShapeType="1"/>
          </p:cNvSpPr>
          <p:nvPr/>
        </p:nvSpPr>
        <p:spPr bwMode="auto">
          <a:xfrm>
            <a:off x="1519238" y="2185988"/>
            <a:ext cx="295275" cy="825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2" name="Text Box 19"/>
          <p:cNvSpPr txBox="1">
            <a:spLocks noChangeArrowheads="1"/>
          </p:cNvSpPr>
          <p:nvPr/>
        </p:nvSpPr>
        <p:spPr bwMode="auto">
          <a:xfrm>
            <a:off x="3575050" y="2111375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Thyroid</a:t>
            </a:r>
          </a:p>
          <a:p>
            <a:r>
              <a:rPr lang="en-US" sz="1000" b="1"/>
              <a:t>cartilage</a:t>
            </a:r>
          </a:p>
        </p:txBody>
      </p:sp>
      <p:sp>
        <p:nvSpPr>
          <p:cNvPr id="30743" name="Text Box 20"/>
          <p:cNvSpPr txBox="1">
            <a:spLocks noChangeArrowheads="1"/>
          </p:cNvSpPr>
          <p:nvPr/>
        </p:nvSpPr>
        <p:spPr bwMode="auto">
          <a:xfrm>
            <a:off x="3575050" y="3133725"/>
            <a:ext cx="55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Thyroid</a:t>
            </a:r>
          </a:p>
          <a:p>
            <a:r>
              <a:rPr lang="en-US" sz="1000" b="1"/>
              <a:t>gland</a:t>
            </a:r>
          </a:p>
        </p:txBody>
      </p:sp>
      <p:sp>
        <p:nvSpPr>
          <p:cNvPr id="30744" name="Text Box 21"/>
          <p:cNvSpPr txBox="1">
            <a:spLocks noChangeArrowheads="1"/>
          </p:cNvSpPr>
          <p:nvPr/>
        </p:nvSpPr>
        <p:spPr bwMode="auto">
          <a:xfrm>
            <a:off x="3575050" y="4475163"/>
            <a:ext cx="576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Trachea</a:t>
            </a:r>
          </a:p>
        </p:txBody>
      </p:sp>
      <p:sp>
        <p:nvSpPr>
          <p:cNvPr id="30745" name="Text Box 22"/>
          <p:cNvSpPr txBox="1">
            <a:spLocks noChangeArrowheads="1"/>
          </p:cNvSpPr>
          <p:nvPr/>
        </p:nvSpPr>
        <p:spPr bwMode="auto">
          <a:xfrm>
            <a:off x="271463" y="2093913"/>
            <a:ext cx="1077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Superior thyroid</a:t>
            </a:r>
          </a:p>
          <a:p>
            <a:r>
              <a:rPr lang="en-US" sz="1000" b="1"/>
              <a:t>artery and vein</a:t>
            </a:r>
          </a:p>
        </p:txBody>
      </p:sp>
      <p:sp>
        <p:nvSpPr>
          <p:cNvPr id="30746" name="Line 23"/>
          <p:cNvSpPr>
            <a:spLocks noChangeShapeType="1"/>
          </p:cNvSpPr>
          <p:nvPr/>
        </p:nvSpPr>
        <p:spPr bwMode="auto">
          <a:xfrm>
            <a:off x="2490788" y="3841750"/>
            <a:ext cx="106045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7" name="Line 24"/>
          <p:cNvSpPr>
            <a:spLocks noChangeShapeType="1"/>
          </p:cNvSpPr>
          <p:nvPr/>
        </p:nvSpPr>
        <p:spPr bwMode="auto">
          <a:xfrm>
            <a:off x="3009900" y="3216275"/>
            <a:ext cx="53975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8" name="TextBox 24"/>
          <p:cNvSpPr txBox="1">
            <a:spLocks noChangeArrowheads="1"/>
          </p:cNvSpPr>
          <p:nvPr/>
        </p:nvSpPr>
        <p:spPr bwMode="auto">
          <a:xfrm>
            <a:off x="635000" y="1498600"/>
            <a:ext cx="34099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6E9FD7B1-E317-4E06-82F7-94F3990D155C}" type="slidenum">
              <a:rPr lang="en-US" altLang="en-US" smtClean="0">
                <a:latin typeface="Arial" pitchFamily="34" charset="0"/>
              </a:rPr>
              <a:pPr/>
              <a:t>29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Histology of the Thyroid Gland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5715000" y="51054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17.9b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685800" y="57912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thyroid follicles are filled with colloid and lined with simple cuboidal epithelial cells (follicular cells).</a:t>
            </a:r>
          </a:p>
        </p:txBody>
      </p:sp>
      <p:pic>
        <p:nvPicPr>
          <p:cNvPr id="31750" name="Picture 3" descr="sal25693_17_0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347788"/>
            <a:ext cx="484028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6638925" y="3857625"/>
            <a:ext cx="609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Follicle</a:t>
            </a:r>
            <a:endParaRPr lang="en-US" sz="1400" b="1"/>
          </a:p>
        </p:txBody>
      </p:sp>
      <p:sp>
        <p:nvSpPr>
          <p:cNvPr id="31752" name="Rectangle 5"/>
          <p:cNvSpPr>
            <a:spLocks noChangeArrowheads="1"/>
          </p:cNvSpPr>
          <p:nvPr/>
        </p:nvSpPr>
        <p:spPr bwMode="auto">
          <a:xfrm>
            <a:off x="1589088" y="5029200"/>
            <a:ext cx="225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(b)</a:t>
            </a:r>
            <a:endParaRPr lang="en-US" sz="1400" b="1"/>
          </a:p>
        </p:txBody>
      </p:sp>
      <p:sp>
        <p:nvSpPr>
          <p:cNvPr id="31753" name="Line 6"/>
          <p:cNvSpPr>
            <a:spLocks noChangeShapeType="1"/>
          </p:cNvSpPr>
          <p:nvPr/>
        </p:nvSpPr>
        <p:spPr bwMode="auto">
          <a:xfrm flipH="1">
            <a:off x="4552950" y="2125663"/>
            <a:ext cx="205740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7"/>
          <p:cNvSpPr>
            <a:spLocks noChangeShapeType="1"/>
          </p:cNvSpPr>
          <p:nvPr/>
        </p:nvSpPr>
        <p:spPr bwMode="auto">
          <a:xfrm flipH="1">
            <a:off x="5664200" y="2667000"/>
            <a:ext cx="946150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8"/>
          <p:cNvSpPr>
            <a:spLocks noChangeShapeType="1"/>
          </p:cNvSpPr>
          <p:nvPr/>
        </p:nvSpPr>
        <p:spPr bwMode="auto">
          <a:xfrm flipH="1">
            <a:off x="4205288" y="3244850"/>
            <a:ext cx="2405062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Freeform 9"/>
          <p:cNvSpPr>
            <a:spLocks/>
          </p:cNvSpPr>
          <p:nvPr/>
        </p:nvSpPr>
        <p:spPr bwMode="auto">
          <a:xfrm>
            <a:off x="3957638" y="3956050"/>
            <a:ext cx="2652712" cy="211138"/>
          </a:xfrm>
          <a:custGeom>
            <a:avLst/>
            <a:gdLst>
              <a:gd name="T0" fmla="*/ 2147483647 w 1671"/>
              <a:gd name="T1" fmla="*/ 0 h 133"/>
              <a:gd name="T2" fmla="*/ 0 w 1671"/>
              <a:gd name="T3" fmla="*/ 0 h 133"/>
              <a:gd name="T4" fmla="*/ 2147483647 w 1671"/>
              <a:gd name="T5" fmla="*/ 2147483647 h 133"/>
              <a:gd name="T6" fmla="*/ 0 60000 65536"/>
              <a:gd name="T7" fmla="*/ 0 60000 65536"/>
              <a:gd name="T8" fmla="*/ 0 60000 65536"/>
              <a:gd name="T9" fmla="*/ 0 w 1671"/>
              <a:gd name="T10" fmla="*/ 0 h 133"/>
              <a:gd name="T11" fmla="*/ 1671 w 1671"/>
              <a:gd name="T12" fmla="*/ 133 h 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1" h="133">
                <a:moveTo>
                  <a:pt x="1671" y="0"/>
                </a:moveTo>
                <a:lnTo>
                  <a:pt x="0" y="0"/>
                </a:lnTo>
                <a:lnTo>
                  <a:pt x="3" y="133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1757" name="Line 10"/>
          <p:cNvSpPr>
            <a:spLocks noChangeShapeType="1"/>
          </p:cNvSpPr>
          <p:nvPr/>
        </p:nvSpPr>
        <p:spPr bwMode="auto">
          <a:xfrm>
            <a:off x="3065463" y="4154488"/>
            <a:ext cx="1587" cy="16510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11"/>
          <p:cNvSpPr>
            <a:spLocks noChangeShapeType="1"/>
          </p:cNvSpPr>
          <p:nvPr/>
        </p:nvSpPr>
        <p:spPr bwMode="auto">
          <a:xfrm>
            <a:off x="4965700" y="4154488"/>
            <a:ext cx="1588" cy="16510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2"/>
          <p:cNvSpPr>
            <a:spLocks noChangeShapeType="1"/>
          </p:cNvSpPr>
          <p:nvPr/>
        </p:nvSpPr>
        <p:spPr bwMode="auto">
          <a:xfrm flipH="1">
            <a:off x="3070225" y="4159250"/>
            <a:ext cx="1903413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Line 13"/>
          <p:cNvSpPr>
            <a:spLocks noChangeShapeType="1"/>
          </p:cNvSpPr>
          <p:nvPr/>
        </p:nvSpPr>
        <p:spPr bwMode="auto">
          <a:xfrm>
            <a:off x="5176838" y="1806575"/>
            <a:ext cx="487362" cy="32543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Line 14"/>
          <p:cNvSpPr>
            <a:spLocks noChangeShapeType="1"/>
          </p:cNvSpPr>
          <p:nvPr/>
        </p:nvSpPr>
        <p:spPr bwMode="auto">
          <a:xfrm flipH="1">
            <a:off x="4552950" y="2124075"/>
            <a:ext cx="20574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15"/>
          <p:cNvSpPr>
            <a:spLocks noChangeShapeType="1"/>
          </p:cNvSpPr>
          <p:nvPr/>
        </p:nvSpPr>
        <p:spPr bwMode="auto">
          <a:xfrm flipH="1">
            <a:off x="5670550" y="2665413"/>
            <a:ext cx="9461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Freeform 16"/>
          <p:cNvSpPr>
            <a:spLocks/>
          </p:cNvSpPr>
          <p:nvPr/>
        </p:nvSpPr>
        <p:spPr bwMode="auto">
          <a:xfrm>
            <a:off x="3959225" y="3956050"/>
            <a:ext cx="2647950" cy="211138"/>
          </a:xfrm>
          <a:custGeom>
            <a:avLst/>
            <a:gdLst>
              <a:gd name="T0" fmla="*/ 2147483647 w 1668"/>
              <a:gd name="T1" fmla="*/ 0 h 133"/>
              <a:gd name="T2" fmla="*/ 0 w 1668"/>
              <a:gd name="T3" fmla="*/ 0 h 133"/>
              <a:gd name="T4" fmla="*/ 0 w 1668"/>
              <a:gd name="T5" fmla="*/ 2147483647 h 133"/>
              <a:gd name="T6" fmla="*/ 0 60000 65536"/>
              <a:gd name="T7" fmla="*/ 0 60000 65536"/>
              <a:gd name="T8" fmla="*/ 0 60000 65536"/>
              <a:gd name="T9" fmla="*/ 0 w 1668"/>
              <a:gd name="T10" fmla="*/ 0 h 133"/>
              <a:gd name="T11" fmla="*/ 1668 w 1668"/>
              <a:gd name="T12" fmla="*/ 133 h 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8" h="133">
                <a:moveTo>
                  <a:pt x="1668" y="0"/>
                </a:moveTo>
                <a:lnTo>
                  <a:pt x="0" y="0"/>
                </a:lnTo>
                <a:lnTo>
                  <a:pt x="0" y="1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1764" name="Line 17"/>
          <p:cNvSpPr>
            <a:spLocks noChangeShapeType="1"/>
          </p:cNvSpPr>
          <p:nvPr/>
        </p:nvSpPr>
        <p:spPr bwMode="auto">
          <a:xfrm>
            <a:off x="3065463" y="4151313"/>
            <a:ext cx="1587" cy="1698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5" name="Line 18"/>
          <p:cNvSpPr>
            <a:spLocks noChangeShapeType="1"/>
          </p:cNvSpPr>
          <p:nvPr/>
        </p:nvSpPr>
        <p:spPr bwMode="auto">
          <a:xfrm>
            <a:off x="4967288" y="4154488"/>
            <a:ext cx="1587" cy="1698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Line 19"/>
          <p:cNvSpPr>
            <a:spLocks noChangeShapeType="1"/>
          </p:cNvSpPr>
          <p:nvPr/>
        </p:nvSpPr>
        <p:spPr bwMode="auto">
          <a:xfrm flipH="1">
            <a:off x="3067050" y="4159250"/>
            <a:ext cx="19018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Freeform 20"/>
          <p:cNvSpPr>
            <a:spLocks/>
          </p:cNvSpPr>
          <p:nvPr/>
        </p:nvSpPr>
        <p:spPr bwMode="auto">
          <a:xfrm>
            <a:off x="4078288" y="3059113"/>
            <a:ext cx="123825" cy="360362"/>
          </a:xfrm>
          <a:custGeom>
            <a:avLst/>
            <a:gdLst>
              <a:gd name="T0" fmla="*/ 0 w 78"/>
              <a:gd name="T1" fmla="*/ 0 h 227"/>
              <a:gd name="T2" fmla="*/ 2147483647 w 78"/>
              <a:gd name="T3" fmla="*/ 0 h 227"/>
              <a:gd name="T4" fmla="*/ 2147483647 w 78"/>
              <a:gd name="T5" fmla="*/ 2147483647 h 227"/>
              <a:gd name="T6" fmla="*/ 0 w 78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227"/>
              <a:gd name="T14" fmla="*/ 78 w 78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227">
                <a:moveTo>
                  <a:pt x="0" y="0"/>
                </a:moveTo>
                <a:lnTo>
                  <a:pt x="78" y="0"/>
                </a:lnTo>
                <a:lnTo>
                  <a:pt x="78" y="227"/>
                </a:lnTo>
                <a:lnTo>
                  <a:pt x="0" y="227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1768" name="Freeform 21"/>
          <p:cNvSpPr>
            <a:spLocks/>
          </p:cNvSpPr>
          <p:nvPr/>
        </p:nvSpPr>
        <p:spPr bwMode="auto">
          <a:xfrm>
            <a:off x="4084638" y="3057525"/>
            <a:ext cx="115887" cy="358775"/>
          </a:xfrm>
          <a:custGeom>
            <a:avLst/>
            <a:gdLst>
              <a:gd name="T0" fmla="*/ 0 w 73"/>
              <a:gd name="T1" fmla="*/ 0 h 226"/>
              <a:gd name="T2" fmla="*/ 2147483647 w 73"/>
              <a:gd name="T3" fmla="*/ 0 h 226"/>
              <a:gd name="T4" fmla="*/ 2147483647 w 73"/>
              <a:gd name="T5" fmla="*/ 2147483647 h 226"/>
              <a:gd name="T6" fmla="*/ 0 w 73"/>
              <a:gd name="T7" fmla="*/ 2147483647 h 226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226"/>
              <a:gd name="T14" fmla="*/ 73 w 73"/>
              <a:gd name="T15" fmla="*/ 226 h 2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226">
                <a:moveTo>
                  <a:pt x="0" y="0"/>
                </a:moveTo>
                <a:lnTo>
                  <a:pt x="73" y="0"/>
                </a:lnTo>
                <a:lnTo>
                  <a:pt x="73" y="226"/>
                </a:lnTo>
                <a:lnTo>
                  <a:pt x="0" y="226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1769" name="Line 22"/>
          <p:cNvSpPr>
            <a:spLocks noChangeShapeType="1"/>
          </p:cNvSpPr>
          <p:nvPr/>
        </p:nvSpPr>
        <p:spPr bwMode="auto">
          <a:xfrm flipH="1">
            <a:off x="4194175" y="3244850"/>
            <a:ext cx="24034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Text Box 23"/>
          <p:cNvSpPr txBox="1">
            <a:spLocks noChangeArrowheads="1"/>
          </p:cNvSpPr>
          <p:nvPr/>
        </p:nvSpPr>
        <p:spPr bwMode="auto">
          <a:xfrm>
            <a:off x="6638925" y="2009775"/>
            <a:ext cx="8794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Follicular</a:t>
            </a:r>
          </a:p>
          <a:p>
            <a:r>
              <a:rPr lang="en-US" sz="1400" b="1"/>
              <a:t>cells</a:t>
            </a:r>
          </a:p>
        </p:txBody>
      </p:sp>
      <p:sp>
        <p:nvSpPr>
          <p:cNvPr id="31771" name="Text Box 24"/>
          <p:cNvSpPr txBox="1">
            <a:spLocks noChangeArrowheads="1"/>
          </p:cNvSpPr>
          <p:nvPr/>
        </p:nvSpPr>
        <p:spPr bwMode="auto">
          <a:xfrm>
            <a:off x="6638925" y="2555875"/>
            <a:ext cx="12223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Colloid of</a:t>
            </a:r>
          </a:p>
          <a:p>
            <a:r>
              <a:rPr lang="en-US" sz="1400" b="1"/>
              <a:t>thyroglobulin</a:t>
            </a:r>
          </a:p>
        </p:txBody>
      </p:sp>
      <p:sp>
        <p:nvSpPr>
          <p:cNvPr id="31772" name="Text Box 25"/>
          <p:cNvSpPr txBox="1">
            <a:spLocks noChangeArrowheads="1"/>
          </p:cNvSpPr>
          <p:nvPr/>
        </p:nvSpPr>
        <p:spPr bwMode="auto">
          <a:xfrm>
            <a:off x="6638925" y="3140075"/>
            <a:ext cx="15001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C (parafollicular)</a:t>
            </a:r>
          </a:p>
          <a:p>
            <a:r>
              <a:rPr lang="en-US" sz="1400" b="1"/>
              <a:t>cells</a:t>
            </a:r>
          </a:p>
        </p:txBody>
      </p:sp>
      <p:sp>
        <p:nvSpPr>
          <p:cNvPr id="31773" name="TextBox 24"/>
          <p:cNvSpPr txBox="1">
            <a:spLocks noChangeArrowheads="1"/>
          </p:cNvSpPr>
          <p:nvPr/>
        </p:nvSpPr>
        <p:spPr bwMode="auto">
          <a:xfrm>
            <a:off x="2320925" y="5213350"/>
            <a:ext cx="3013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© Robert Calentine/Visuals Unlimited</a:t>
            </a:r>
          </a:p>
        </p:txBody>
      </p:sp>
      <p:sp>
        <p:nvSpPr>
          <p:cNvPr id="31774" name="Line 28"/>
          <p:cNvSpPr>
            <a:spLocks noChangeShapeType="1"/>
          </p:cNvSpPr>
          <p:nvPr/>
        </p:nvSpPr>
        <p:spPr bwMode="auto">
          <a:xfrm>
            <a:off x="5180013" y="1809750"/>
            <a:ext cx="466725" cy="3111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152650" y="1143000"/>
            <a:ext cx="48212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1CEC9899-44FD-4CF9-92BB-EA90E66AE9DE}" type="slidenum">
              <a:rPr lang="en-US" altLang="en-US" smtClean="0">
                <a:latin typeface="Arial" pitchFamily="34" charset="0"/>
              </a:rPr>
              <a:pPr/>
              <a:t>3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419600" cy="5257800"/>
          </a:xfrm>
        </p:spPr>
        <p:txBody>
          <a:bodyPr/>
          <a:lstStyle/>
          <a:p>
            <a:pPr eaLnBrk="1" hangingPunct="1"/>
            <a:r>
              <a:rPr lang="en-US" sz="2000" smtClean="0"/>
              <a:t>endocrine system </a:t>
            </a:r>
            <a:r>
              <a:rPr lang="en-US" sz="2000" b="0" smtClean="0"/>
              <a:t>- glands, tissues, and cells that secrete hormones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000" smtClean="0"/>
              <a:t>endocrinology </a:t>
            </a:r>
            <a:r>
              <a:rPr lang="en-US" sz="2000" b="0" smtClean="0"/>
              <a:t>– the study of this system and the diagnosis and treatment of its disorders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000" smtClean="0"/>
              <a:t>endocrine glands </a:t>
            </a:r>
            <a:r>
              <a:rPr lang="en-US" sz="2000" b="0" smtClean="0"/>
              <a:t>– organs that are traditional sources of hormones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000" smtClean="0"/>
              <a:t>hormones </a:t>
            </a:r>
            <a:r>
              <a:rPr lang="en-US" sz="2000" b="0" smtClean="0"/>
              <a:t>- chemical messengers that are transported by the bloodstream and stimulate physiological responses in cells of  another tissue or organ, often a considerable distance away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Endocrine System Components</a:t>
            </a:r>
          </a:p>
        </p:txBody>
      </p:sp>
      <p:sp>
        <p:nvSpPr>
          <p:cNvPr id="5125" name="Text Box 22"/>
          <p:cNvSpPr txBox="1">
            <a:spLocks noChangeArrowheads="1"/>
          </p:cNvSpPr>
          <p:nvPr/>
        </p:nvSpPr>
        <p:spPr bwMode="auto">
          <a:xfrm>
            <a:off x="6324600" y="49530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17.2b</a:t>
            </a:r>
          </a:p>
        </p:txBody>
      </p:sp>
      <p:pic>
        <p:nvPicPr>
          <p:cNvPr id="5126" name="Picture 3" descr="sal25693_17_0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3471863"/>
            <a:ext cx="44577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6700838" y="3421063"/>
            <a:ext cx="4953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Target cells</a:t>
            </a:r>
            <a:endParaRPr lang="en-US" sz="700" b="1"/>
          </a:p>
        </p:txBody>
      </p:sp>
      <p:sp>
        <p:nvSpPr>
          <p:cNvPr id="5128" name="Freeform 5"/>
          <p:cNvSpPr>
            <a:spLocks/>
          </p:cNvSpPr>
          <p:nvPr/>
        </p:nvSpPr>
        <p:spPr bwMode="auto">
          <a:xfrm>
            <a:off x="6049963" y="4241800"/>
            <a:ext cx="236537" cy="290513"/>
          </a:xfrm>
          <a:custGeom>
            <a:avLst/>
            <a:gdLst>
              <a:gd name="T0" fmla="*/ 2147483647 w 278"/>
              <a:gd name="T1" fmla="*/ 2147483647 h 343"/>
              <a:gd name="T2" fmla="*/ 2147483647 w 278"/>
              <a:gd name="T3" fmla="*/ 2147483647 h 343"/>
              <a:gd name="T4" fmla="*/ 0 w 278"/>
              <a:gd name="T5" fmla="*/ 0 h 343"/>
              <a:gd name="T6" fmla="*/ 0 60000 65536"/>
              <a:gd name="T7" fmla="*/ 0 60000 65536"/>
              <a:gd name="T8" fmla="*/ 0 60000 65536"/>
              <a:gd name="T9" fmla="*/ 0 w 278"/>
              <a:gd name="T10" fmla="*/ 0 h 343"/>
              <a:gd name="T11" fmla="*/ 278 w 278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" h="343">
                <a:moveTo>
                  <a:pt x="278" y="343"/>
                </a:moveTo>
                <a:lnTo>
                  <a:pt x="207" y="343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129" name="Freeform 6"/>
          <p:cNvSpPr>
            <a:spLocks/>
          </p:cNvSpPr>
          <p:nvPr/>
        </p:nvSpPr>
        <p:spPr bwMode="auto">
          <a:xfrm>
            <a:off x="6821488" y="4202113"/>
            <a:ext cx="234950" cy="333375"/>
          </a:xfrm>
          <a:custGeom>
            <a:avLst/>
            <a:gdLst>
              <a:gd name="T0" fmla="*/ 0 w 275"/>
              <a:gd name="T1" fmla="*/ 2147483647 h 391"/>
              <a:gd name="T2" fmla="*/ 2147483647 w 275"/>
              <a:gd name="T3" fmla="*/ 2147483647 h 391"/>
              <a:gd name="T4" fmla="*/ 2147483647 w 275"/>
              <a:gd name="T5" fmla="*/ 0 h 391"/>
              <a:gd name="T6" fmla="*/ 0 60000 65536"/>
              <a:gd name="T7" fmla="*/ 0 60000 65536"/>
              <a:gd name="T8" fmla="*/ 0 60000 65536"/>
              <a:gd name="T9" fmla="*/ 0 w 275"/>
              <a:gd name="T10" fmla="*/ 0 h 391"/>
              <a:gd name="T11" fmla="*/ 275 w 275"/>
              <a:gd name="T12" fmla="*/ 391 h 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5" h="391">
                <a:moveTo>
                  <a:pt x="0" y="391"/>
                </a:moveTo>
                <a:lnTo>
                  <a:pt x="58" y="391"/>
                </a:lnTo>
                <a:lnTo>
                  <a:pt x="275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130" name="Freeform 7"/>
          <p:cNvSpPr>
            <a:spLocks/>
          </p:cNvSpPr>
          <p:nvPr/>
        </p:nvSpPr>
        <p:spPr bwMode="auto">
          <a:xfrm>
            <a:off x="5626100" y="3479800"/>
            <a:ext cx="481013" cy="207963"/>
          </a:xfrm>
          <a:custGeom>
            <a:avLst/>
            <a:gdLst>
              <a:gd name="T0" fmla="*/ 0 w 565"/>
              <a:gd name="T1" fmla="*/ 2147483647 h 245"/>
              <a:gd name="T2" fmla="*/ 2147483647 w 565"/>
              <a:gd name="T3" fmla="*/ 0 h 245"/>
              <a:gd name="T4" fmla="*/ 2147483647 w 565"/>
              <a:gd name="T5" fmla="*/ 0 h 245"/>
              <a:gd name="T6" fmla="*/ 0 60000 65536"/>
              <a:gd name="T7" fmla="*/ 0 60000 65536"/>
              <a:gd name="T8" fmla="*/ 0 60000 65536"/>
              <a:gd name="T9" fmla="*/ 0 w 565"/>
              <a:gd name="T10" fmla="*/ 0 h 245"/>
              <a:gd name="T11" fmla="*/ 565 w 565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5" h="245">
                <a:moveTo>
                  <a:pt x="0" y="245"/>
                </a:moveTo>
                <a:lnTo>
                  <a:pt x="173" y="0"/>
                </a:lnTo>
                <a:lnTo>
                  <a:pt x="565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131" name="Line 8"/>
          <p:cNvSpPr>
            <a:spLocks noChangeShapeType="1"/>
          </p:cNvSpPr>
          <p:nvPr/>
        </p:nvSpPr>
        <p:spPr bwMode="auto">
          <a:xfrm flipV="1">
            <a:off x="5764213" y="3479800"/>
            <a:ext cx="225425" cy="2952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Freeform 9"/>
          <p:cNvSpPr>
            <a:spLocks/>
          </p:cNvSpPr>
          <p:nvPr/>
        </p:nvSpPr>
        <p:spPr bwMode="auto">
          <a:xfrm>
            <a:off x="7207250" y="3481388"/>
            <a:ext cx="519113" cy="249237"/>
          </a:xfrm>
          <a:custGeom>
            <a:avLst/>
            <a:gdLst>
              <a:gd name="T0" fmla="*/ 2147483647 w 610"/>
              <a:gd name="T1" fmla="*/ 2147483647 h 293"/>
              <a:gd name="T2" fmla="*/ 2147483647 w 610"/>
              <a:gd name="T3" fmla="*/ 0 h 293"/>
              <a:gd name="T4" fmla="*/ 0 w 610"/>
              <a:gd name="T5" fmla="*/ 0 h 293"/>
              <a:gd name="T6" fmla="*/ 0 60000 65536"/>
              <a:gd name="T7" fmla="*/ 0 60000 65536"/>
              <a:gd name="T8" fmla="*/ 0 60000 65536"/>
              <a:gd name="T9" fmla="*/ 0 w 610"/>
              <a:gd name="T10" fmla="*/ 0 h 293"/>
              <a:gd name="T11" fmla="*/ 610 w 610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0" h="293">
                <a:moveTo>
                  <a:pt x="610" y="293"/>
                </a:moveTo>
                <a:lnTo>
                  <a:pt x="437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>
              <a:latin typeface="Times New Roman" pitchFamily="18" charset="0"/>
            </a:endParaRPr>
          </a:p>
        </p:txBody>
      </p:sp>
      <p:sp>
        <p:nvSpPr>
          <p:cNvPr id="5133" name="Line 10"/>
          <p:cNvSpPr>
            <a:spLocks noChangeShapeType="1"/>
          </p:cNvSpPr>
          <p:nvPr/>
        </p:nvSpPr>
        <p:spPr bwMode="auto">
          <a:xfrm flipH="1" flipV="1">
            <a:off x="7302500" y="3481388"/>
            <a:ext cx="146050" cy="2397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Rectangle 11"/>
          <p:cNvSpPr>
            <a:spLocks noChangeArrowheads="1"/>
          </p:cNvSpPr>
          <p:nvPr/>
        </p:nvSpPr>
        <p:spPr bwMode="auto">
          <a:xfrm>
            <a:off x="4525963" y="4699000"/>
            <a:ext cx="9048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(b) Endocrine system</a:t>
            </a:r>
            <a:endParaRPr lang="en-US" sz="700" b="1"/>
          </a:p>
        </p:txBody>
      </p:sp>
      <p:sp>
        <p:nvSpPr>
          <p:cNvPr id="5135" name="Text Box 12"/>
          <p:cNvSpPr txBox="1">
            <a:spLocks noChangeArrowheads="1"/>
          </p:cNvSpPr>
          <p:nvPr/>
        </p:nvSpPr>
        <p:spPr bwMode="auto">
          <a:xfrm>
            <a:off x="6129338" y="3427413"/>
            <a:ext cx="5254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Endocrine</a:t>
            </a:r>
          </a:p>
          <a:p>
            <a:r>
              <a:rPr lang="en-US" sz="700" b="1"/>
              <a:t>cells</a:t>
            </a:r>
          </a:p>
        </p:txBody>
      </p:sp>
      <p:sp>
        <p:nvSpPr>
          <p:cNvPr id="5136" name="Text Box 13"/>
          <p:cNvSpPr txBox="1">
            <a:spLocks noChangeArrowheads="1"/>
          </p:cNvSpPr>
          <p:nvPr/>
        </p:nvSpPr>
        <p:spPr bwMode="auto">
          <a:xfrm>
            <a:off x="6307138" y="4473575"/>
            <a:ext cx="625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Hormone in</a:t>
            </a:r>
          </a:p>
          <a:p>
            <a:r>
              <a:rPr lang="en-US" sz="700" b="1"/>
              <a:t>bloodstream</a:t>
            </a:r>
          </a:p>
        </p:txBody>
      </p:sp>
      <p:sp>
        <p:nvSpPr>
          <p:cNvPr id="5137" name="TextBox 24"/>
          <p:cNvSpPr txBox="1">
            <a:spLocks noChangeArrowheads="1"/>
          </p:cNvSpPr>
          <p:nvPr/>
        </p:nvSpPr>
        <p:spPr bwMode="auto">
          <a:xfrm>
            <a:off x="4724400" y="3165475"/>
            <a:ext cx="40195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D430BD24-9322-4EA4-92C7-C112FBAF48B7}" type="slidenum">
              <a:rPr lang="en-US" altLang="en-US" smtClean="0">
                <a:latin typeface="Arial" pitchFamily="34" charset="0"/>
              </a:rPr>
              <a:pPr/>
              <a:t>30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Parathyroid Glands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5715000" cy="3352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0" smtClean="0"/>
              <a:t>usually four glands partially embedded in posterior surface of thyroid gland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can be found from as high as hyoid bone        to as low as aortic arch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secrete parathyroid hormone (PTH)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>
                <a:sym typeface="Symbol" pitchFamily="18" charset="2"/>
              </a:rPr>
              <a:t>increases blood Ca</a:t>
            </a:r>
            <a:r>
              <a:rPr lang="en-US" sz="2000" b="0" baseline="30000" smtClean="0">
                <a:sym typeface="Symbol" pitchFamily="18" charset="2"/>
              </a:rPr>
              <a:t>2+ </a:t>
            </a:r>
            <a:r>
              <a:rPr lang="en-US" sz="2000" b="0" smtClean="0">
                <a:sym typeface="Symbol" pitchFamily="18" charset="2"/>
              </a:rPr>
              <a:t>levels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>
                <a:sym typeface="Symbol" pitchFamily="18" charset="2"/>
              </a:rPr>
              <a:t>promotes synthesis of calcitriol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>
                <a:sym typeface="Symbol" pitchFamily="18" charset="2"/>
              </a:rPr>
              <a:t>increases absorption of Ca</a:t>
            </a:r>
            <a:r>
              <a:rPr lang="en-US" sz="1800" b="0" baseline="30000" smtClean="0">
                <a:sym typeface="Symbol" pitchFamily="18" charset="2"/>
              </a:rPr>
              <a:t>2+ </a:t>
            </a:r>
            <a:endParaRPr lang="en-US" sz="1800" b="0" smtClean="0">
              <a:sym typeface="Symbol" pitchFamily="18" charset="2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>
                <a:sym typeface="Symbol" pitchFamily="18" charset="2"/>
              </a:rPr>
              <a:t>decreases urinary excretion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>
                <a:sym typeface="Symbol" pitchFamily="18" charset="2"/>
              </a:rPr>
              <a:t>increases bone resorption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sym typeface="Symbol" pitchFamily="18" charset="2"/>
            </a:endParaRPr>
          </a:p>
        </p:txBody>
      </p:sp>
      <p:sp>
        <p:nvSpPr>
          <p:cNvPr id="32773" name="Text Box 12"/>
          <p:cNvSpPr txBox="1">
            <a:spLocks noChangeArrowheads="1"/>
          </p:cNvSpPr>
          <p:nvPr/>
        </p:nvSpPr>
        <p:spPr bwMode="auto">
          <a:xfrm>
            <a:off x="6629400" y="56388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17.10a</a:t>
            </a:r>
          </a:p>
        </p:txBody>
      </p:sp>
      <p:pic>
        <p:nvPicPr>
          <p:cNvPr id="32774" name="Picture 3" descr="sal25693_17_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8038" y="1701800"/>
            <a:ext cx="28384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5614988" y="31750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Thyroid gland</a:t>
            </a:r>
            <a:endParaRPr lang="en-US" sz="1000" b="1"/>
          </a:p>
        </p:txBody>
      </p:sp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5572125" y="4383088"/>
            <a:ext cx="682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Esophagus</a:t>
            </a:r>
            <a:endParaRPr lang="en-US" sz="1000" b="1"/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auto">
          <a:xfrm>
            <a:off x="5629275" y="4776788"/>
            <a:ext cx="484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Trachea</a:t>
            </a:r>
            <a:endParaRPr lang="en-US" sz="1000" b="1"/>
          </a:p>
        </p:txBody>
      </p:sp>
      <p:sp>
        <p:nvSpPr>
          <p:cNvPr id="32778" name="Line 7"/>
          <p:cNvSpPr>
            <a:spLocks noChangeShapeType="1"/>
          </p:cNvSpPr>
          <p:nvPr/>
        </p:nvSpPr>
        <p:spPr bwMode="auto">
          <a:xfrm flipV="1">
            <a:off x="5808663" y="1871663"/>
            <a:ext cx="787400" cy="317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8"/>
          <p:cNvSpPr>
            <a:spLocks noChangeShapeType="1"/>
          </p:cNvSpPr>
          <p:nvPr/>
        </p:nvSpPr>
        <p:spPr bwMode="auto">
          <a:xfrm flipV="1">
            <a:off x="6465888" y="3252788"/>
            <a:ext cx="231775" cy="317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9"/>
          <p:cNvSpPr>
            <a:spLocks noChangeShapeType="1"/>
          </p:cNvSpPr>
          <p:nvPr/>
        </p:nvSpPr>
        <p:spPr bwMode="auto">
          <a:xfrm flipV="1">
            <a:off x="6350000" y="3705225"/>
            <a:ext cx="492125" cy="317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10"/>
          <p:cNvSpPr>
            <a:spLocks noChangeShapeType="1"/>
          </p:cNvSpPr>
          <p:nvPr/>
        </p:nvSpPr>
        <p:spPr bwMode="auto">
          <a:xfrm>
            <a:off x="6580188" y="3716338"/>
            <a:ext cx="387350" cy="42227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Line 11"/>
          <p:cNvSpPr>
            <a:spLocks noChangeShapeType="1"/>
          </p:cNvSpPr>
          <p:nvPr/>
        </p:nvSpPr>
        <p:spPr bwMode="auto">
          <a:xfrm flipV="1">
            <a:off x="6416675" y="4462463"/>
            <a:ext cx="666750" cy="317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Line 12"/>
          <p:cNvSpPr>
            <a:spLocks noChangeShapeType="1"/>
          </p:cNvSpPr>
          <p:nvPr/>
        </p:nvSpPr>
        <p:spPr bwMode="auto">
          <a:xfrm flipV="1">
            <a:off x="6299200" y="4876800"/>
            <a:ext cx="793750" cy="317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Line 13"/>
          <p:cNvSpPr>
            <a:spLocks noChangeShapeType="1"/>
          </p:cNvSpPr>
          <p:nvPr/>
        </p:nvSpPr>
        <p:spPr bwMode="auto">
          <a:xfrm flipV="1">
            <a:off x="6065838" y="2330450"/>
            <a:ext cx="78740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Line 14"/>
          <p:cNvSpPr>
            <a:spLocks noChangeShapeType="1"/>
          </p:cNvSpPr>
          <p:nvPr/>
        </p:nvSpPr>
        <p:spPr bwMode="auto">
          <a:xfrm flipV="1">
            <a:off x="6465888" y="3254375"/>
            <a:ext cx="2317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6" name="Line 15"/>
          <p:cNvSpPr>
            <a:spLocks noChangeShapeType="1"/>
          </p:cNvSpPr>
          <p:nvPr/>
        </p:nvSpPr>
        <p:spPr bwMode="auto">
          <a:xfrm flipV="1">
            <a:off x="6350000" y="3703638"/>
            <a:ext cx="49212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7" name="Line 16"/>
          <p:cNvSpPr>
            <a:spLocks noChangeShapeType="1"/>
          </p:cNvSpPr>
          <p:nvPr/>
        </p:nvSpPr>
        <p:spPr bwMode="auto">
          <a:xfrm>
            <a:off x="6584950" y="3722688"/>
            <a:ext cx="387350" cy="422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Line 17"/>
          <p:cNvSpPr>
            <a:spLocks noChangeShapeType="1"/>
          </p:cNvSpPr>
          <p:nvPr/>
        </p:nvSpPr>
        <p:spPr bwMode="auto">
          <a:xfrm flipV="1">
            <a:off x="6421438" y="4464050"/>
            <a:ext cx="6667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9" name="Line 18"/>
          <p:cNvSpPr>
            <a:spLocks noChangeShapeType="1"/>
          </p:cNvSpPr>
          <p:nvPr/>
        </p:nvSpPr>
        <p:spPr bwMode="auto">
          <a:xfrm flipV="1">
            <a:off x="6299200" y="4875213"/>
            <a:ext cx="7937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Rectangle 19"/>
          <p:cNvSpPr>
            <a:spLocks noChangeArrowheads="1"/>
          </p:cNvSpPr>
          <p:nvPr/>
        </p:nvSpPr>
        <p:spPr bwMode="auto">
          <a:xfrm>
            <a:off x="5629275" y="5486400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(a)</a:t>
            </a:r>
            <a:endParaRPr lang="en-US" sz="1000" b="1"/>
          </a:p>
        </p:txBody>
      </p:sp>
      <p:sp>
        <p:nvSpPr>
          <p:cNvPr id="32791" name="Text Box 20"/>
          <p:cNvSpPr txBox="1">
            <a:spLocks noChangeArrowheads="1"/>
          </p:cNvSpPr>
          <p:nvPr/>
        </p:nvSpPr>
        <p:spPr bwMode="auto">
          <a:xfrm>
            <a:off x="5386388" y="2270125"/>
            <a:ext cx="103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Pharynx</a:t>
            </a:r>
          </a:p>
          <a:p>
            <a:r>
              <a:rPr lang="en-US" sz="1000" b="1"/>
              <a:t>(posterior view)</a:t>
            </a:r>
          </a:p>
        </p:txBody>
      </p:sp>
      <p:sp>
        <p:nvSpPr>
          <p:cNvPr id="32792" name="Text Box 21"/>
          <p:cNvSpPr txBox="1">
            <a:spLocks noChangeArrowheads="1"/>
          </p:cNvSpPr>
          <p:nvPr/>
        </p:nvSpPr>
        <p:spPr bwMode="auto">
          <a:xfrm>
            <a:off x="5495925" y="3595688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Parathyroid</a:t>
            </a:r>
          </a:p>
          <a:p>
            <a:r>
              <a:rPr lang="en-US" sz="1000" b="1"/>
              <a:t>glands</a:t>
            </a:r>
          </a:p>
        </p:txBody>
      </p:sp>
      <p:sp>
        <p:nvSpPr>
          <p:cNvPr id="32793" name="TextBox 24"/>
          <p:cNvSpPr txBox="1">
            <a:spLocks noChangeArrowheads="1"/>
          </p:cNvSpPr>
          <p:nvPr/>
        </p:nvSpPr>
        <p:spPr bwMode="auto">
          <a:xfrm>
            <a:off x="5168900" y="1676400"/>
            <a:ext cx="3714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32794" name="Picture 3" descr="sal25693_17_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188" y="4365625"/>
            <a:ext cx="1274762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5" name="Rectangle 4"/>
          <p:cNvSpPr>
            <a:spLocks noChangeArrowheads="1"/>
          </p:cNvSpPr>
          <p:nvPr/>
        </p:nvSpPr>
        <p:spPr bwMode="auto">
          <a:xfrm>
            <a:off x="3543300" y="4652963"/>
            <a:ext cx="900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Adipose tissue</a:t>
            </a:r>
            <a:endParaRPr lang="en-US" sz="1000" b="1"/>
          </a:p>
        </p:txBody>
      </p:sp>
      <p:sp>
        <p:nvSpPr>
          <p:cNvPr id="32796" name="Line 5"/>
          <p:cNvSpPr>
            <a:spLocks noChangeShapeType="1"/>
          </p:cNvSpPr>
          <p:nvPr/>
        </p:nvSpPr>
        <p:spPr bwMode="auto">
          <a:xfrm flipH="1">
            <a:off x="3333750" y="4732338"/>
            <a:ext cx="112713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Line 6"/>
          <p:cNvSpPr>
            <a:spLocks noChangeShapeType="1"/>
          </p:cNvSpPr>
          <p:nvPr/>
        </p:nvSpPr>
        <p:spPr bwMode="auto">
          <a:xfrm flipH="1">
            <a:off x="3333750" y="4730750"/>
            <a:ext cx="1127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Line 7"/>
          <p:cNvSpPr>
            <a:spLocks noChangeShapeType="1"/>
          </p:cNvSpPr>
          <p:nvPr/>
        </p:nvSpPr>
        <p:spPr bwMode="auto">
          <a:xfrm flipH="1">
            <a:off x="3333750" y="4953000"/>
            <a:ext cx="112713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9" name="Line 8"/>
          <p:cNvSpPr>
            <a:spLocks noChangeShapeType="1"/>
          </p:cNvSpPr>
          <p:nvPr/>
        </p:nvSpPr>
        <p:spPr bwMode="auto">
          <a:xfrm flipH="1">
            <a:off x="3333750" y="4953000"/>
            <a:ext cx="1127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0" name="Line 9"/>
          <p:cNvSpPr>
            <a:spLocks noChangeShapeType="1"/>
          </p:cNvSpPr>
          <p:nvPr/>
        </p:nvSpPr>
        <p:spPr bwMode="auto">
          <a:xfrm flipH="1">
            <a:off x="3043238" y="5351463"/>
            <a:ext cx="4032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1" name="Line 10"/>
          <p:cNvSpPr>
            <a:spLocks noChangeShapeType="1"/>
          </p:cNvSpPr>
          <p:nvPr/>
        </p:nvSpPr>
        <p:spPr bwMode="auto">
          <a:xfrm flipH="1">
            <a:off x="3043238" y="5351463"/>
            <a:ext cx="4032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Rectangle 11"/>
          <p:cNvSpPr>
            <a:spLocks noChangeArrowheads="1"/>
          </p:cNvSpPr>
          <p:nvPr/>
        </p:nvSpPr>
        <p:spPr bwMode="auto">
          <a:xfrm>
            <a:off x="3540125" y="5627688"/>
            <a:ext cx="682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Adipocytes</a:t>
            </a:r>
            <a:endParaRPr lang="en-US" sz="1000" b="1"/>
          </a:p>
        </p:txBody>
      </p:sp>
      <p:sp>
        <p:nvSpPr>
          <p:cNvPr id="32803" name="Rectangle 12"/>
          <p:cNvSpPr>
            <a:spLocks noChangeArrowheads="1"/>
          </p:cNvSpPr>
          <p:nvPr/>
        </p:nvSpPr>
        <p:spPr bwMode="auto">
          <a:xfrm>
            <a:off x="2147888" y="6269038"/>
            <a:ext cx="163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</a:t>
            </a:r>
            <a:endParaRPr lang="en-US" sz="1000" b="1"/>
          </a:p>
        </p:txBody>
      </p:sp>
      <p:sp>
        <p:nvSpPr>
          <p:cNvPr id="32804" name="Line 13"/>
          <p:cNvSpPr>
            <a:spLocks noChangeShapeType="1"/>
          </p:cNvSpPr>
          <p:nvPr/>
        </p:nvSpPr>
        <p:spPr bwMode="auto">
          <a:xfrm flipH="1">
            <a:off x="3200400" y="5686425"/>
            <a:ext cx="24606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5" name="Line 14"/>
          <p:cNvSpPr>
            <a:spLocks noChangeShapeType="1"/>
          </p:cNvSpPr>
          <p:nvPr/>
        </p:nvSpPr>
        <p:spPr bwMode="auto">
          <a:xfrm flipH="1" flipV="1">
            <a:off x="3187700" y="5624513"/>
            <a:ext cx="119063" cy="61912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6" name="Line 15"/>
          <p:cNvSpPr>
            <a:spLocks noChangeShapeType="1"/>
          </p:cNvSpPr>
          <p:nvPr/>
        </p:nvSpPr>
        <p:spPr bwMode="auto">
          <a:xfrm flipH="1" flipV="1">
            <a:off x="3187700" y="5624513"/>
            <a:ext cx="119063" cy="635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7" name="Line 16"/>
          <p:cNvSpPr>
            <a:spLocks noChangeShapeType="1"/>
          </p:cNvSpPr>
          <p:nvPr/>
        </p:nvSpPr>
        <p:spPr bwMode="auto">
          <a:xfrm flipH="1">
            <a:off x="3200400" y="5686425"/>
            <a:ext cx="24606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Text Box 17"/>
          <p:cNvSpPr txBox="1">
            <a:spLocks noChangeArrowheads="1"/>
          </p:cNvSpPr>
          <p:nvPr/>
        </p:nvSpPr>
        <p:spPr bwMode="auto">
          <a:xfrm>
            <a:off x="3540125" y="4878388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Parathyroid</a:t>
            </a:r>
          </a:p>
          <a:p>
            <a:r>
              <a:rPr lang="en-US" sz="1000" b="1"/>
              <a:t>capsule</a:t>
            </a:r>
          </a:p>
        </p:txBody>
      </p:sp>
      <p:sp>
        <p:nvSpPr>
          <p:cNvPr id="32809" name="Text Box 18"/>
          <p:cNvSpPr txBox="1">
            <a:spLocks noChangeArrowheads="1"/>
          </p:cNvSpPr>
          <p:nvPr/>
        </p:nvSpPr>
        <p:spPr bwMode="auto">
          <a:xfrm>
            <a:off x="3540125" y="5272088"/>
            <a:ext cx="116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Parathyroid gland</a:t>
            </a:r>
          </a:p>
          <a:p>
            <a:r>
              <a:rPr lang="en-US" sz="1000" b="1"/>
              <a:t>cells</a:t>
            </a:r>
          </a:p>
        </p:txBody>
      </p:sp>
      <p:sp>
        <p:nvSpPr>
          <p:cNvPr id="32810" name="TextBox 24"/>
          <p:cNvSpPr txBox="1">
            <a:spLocks noChangeArrowheads="1"/>
          </p:cNvSpPr>
          <p:nvPr/>
        </p:nvSpPr>
        <p:spPr bwMode="auto">
          <a:xfrm>
            <a:off x="2100263" y="6448425"/>
            <a:ext cx="2057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© John Cunningham/Visuals Unlimited</a:t>
            </a:r>
          </a:p>
        </p:txBody>
      </p:sp>
      <p:sp>
        <p:nvSpPr>
          <p:cNvPr id="32811" name="TextBox 24"/>
          <p:cNvSpPr txBox="1">
            <a:spLocks noChangeArrowheads="1"/>
          </p:cNvSpPr>
          <p:nvPr/>
        </p:nvSpPr>
        <p:spPr bwMode="auto">
          <a:xfrm>
            <a:off x="1271588" y="4124325"/>
            <a:ext cx="3714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32812" name="Text Box 13"/>
          <p:cNvSpPr txBox="1">
            <a:spLocks noChangeArrowheads="1"/>
          </p:cNvSpPr>
          <p:nvPr/>
        </p:nvSpPr>
        <p:spPr bwMode="auto">
          <a:xfrm>
            <a:off x="228600" y="49530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17.10b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sal25693_17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271588"/>
            <a:ext cx="709295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531938" y="1281113"/>
            <a:ext cx="844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Adrenal gland</a:t>
            </a:r>
            <a:endParaRPr lang="en-US" sz="2400" b="1"/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531938" y="1563688"/>
            <a:ext cx="422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Kidney</a:t>
            </a:r>
            <a:endParaRPr lang="en-US" sz="2400" b="1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3025775" y="2009775"/>
            <a:ext cx="885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Adrenal cortex</a:t>
            </a:r>
            <a:endParaRPr lang="en-US" sz="2400" b="1"/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3025775" y="2236788"/>
            <a:ext cx="984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Adrenal medulla</a:t>
            </a:r>
            <a:endParaRPr lang="en-US" sz="2400" b="1"/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615950" y="3870325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(a)</a:t>
            </a:r>
            <a:endParaRPr lang="en-US" sz="2400" b="1"/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4251325" y="4889500"/>
            <a:ext cx="1635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</a:t>
            </a:r>
            <a:endParaRPr lang="en-US" sz="2400" b="1"/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4251325" y="1808163"/>
            <a:ext cx="86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Connective</a:t>
            </a:r>
          </a:p>
          <a:p>
            <a:r>
              <a:rPr lang="en-US" sz="1000" b="1">
                <a:solidFill>
                  <a:srgbClr val="000000"/>
                </a:solidFill>
              </a:rPr>
              <a:t>tissue capsule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4251325" y="2955925"/>
            <a:ext cx="885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Adrenal cortex</a:t>
            </a:r>
            <a:endParaRPr lang="en-US" sz="2400" b="1"/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4248150" y="4495800"/>
            <a:ext cx="984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Adrenal medulla</a:t>
            </a:r>
            <a:endParaRPr lang="en-US" sz="2400" b="1"/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7827963" y="2103438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Zona</a:t>
            </a:r>
          </a:p>
          <a:p>
            <a:r>
              <a:rPr lang="en-US" sz="1000" b="1">
                <a:solidFill>
                  <a:srgbClr val="000000"/>
                </a:solidFill>
              </a:rPr>
              <a:t>glomerulosa</a:t>
            </a: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7827963" y="2970213"/>
            <a:ext cx="652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Zona</a:t>
            </a:r>
          </a:p>
          <a:p>
            <a:r>
              <a:rPr lang="en-US" sz="1000" b="1">
                <a:solidFill>
                  <a:srgbClr val="000000"/>
                </a:solidFill>
              </a:rPr>
              <a:t>fasciculata</a:t>
            </a: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7827963" y="3957638"/>
            <a:ext cx="60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Zona</a:t>
            </a:r>
          </a:p>
          <a:p>
            <a:r>
              <a:rPr lang="en-US" sz="1000" b="1">
                <a:solidFill>
                  <a:srgbClr val="000000"/>
                </a:solidFill>
              </a:rPr>
              <a:t>reticularis</a:t>
            </a: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1531938" y="1414463"/>
            <a:ext cx="9477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Suprarenal vein</a:t>
            </a:r>
            <a:endParaRPr lang="en-US" sz="2400" b="1"/>
          </a:p>
        </p:txBody>
      </p:sp>
      <p:sp>
        <p:nvSpPr>
          <p:cNvPr id="33808" name="Freeform 18"/>
          <p:cNvSpPr>
            <a:spLocks/>
          </p:cNvSpPr>
          <p:nvPr/>
        </p:nvSpPr>
        <p:spPr bwMode="auto">
          <a:xfrm>
            <a:off x="7535863" y="3789363"/>
            <a:ext cx="127000" cy="496887"/>
          </a:xfrm>
          <a:custGeom>
            <a:avLst/>
            <a:gdLst>
              <a:gd name="T0" fmla="*/ 2147483647 w 80"/>
              <a:gd name="T1" fmla="*/ 2147483647 h 313"/>
              <a:gd name="T2" fmla="*/ 2147483647 w 80"/>
              <a:gd name="T3" fmla="*/ 2147483647 h 313"/>
              <a:gd name="T4" fmla="*/ 2147483647 w 80"/>
              <a:gd name="T5" fmla="*/ 0 h 313"/>
              <a:gd name="T6" fmla="*/ 0 w 80"/>
              <a:gd name="T7" fmla="*/ 0 h 313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313"/>
              <a:gd name="T14" fmla="*/ 80 w 80"/>
              <a:gd name="T15" fmla="*/ 313 h 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313">
                <a:moveTo>
                  <a:pt x="4" y="313"/>
                </a:moveTo>
                <a:lnTo>
                  <a:pt x="80" y="313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09" name="Line 19"/>
          <p:cNvSpPr>
            <a:spLocks noChangeShapeType="1"/>
          </p:cNvSpPr>
          <p:nvPr/>
        </p:nvSpPr>
        <p:spPr bwMode="auto">
          <a:xfrm>
            <a:off x="7667625" y="4037013"/>
            <a:ext cx="1317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Freeform 20"/>
          <p:cNvSpPr>
            <a:spLocks/>
          </p:cNvSpPr>
          <p:nvPr/>
        </p:nvSpPr>
        <p:spPr bwMode="auto">
          <a:xfrm>
            <a:off x="7535863" y="2347913"/>
            <a:ext cx="127000" cy="1401762"/>
          </a:xfrm>
          <a:custGeom>
            <a:avLst/>
            <a:gdLst>
              <a:gd name="T0" fmla="*/ 0 w 80"/>
              <a:gd name="T1" fmla="*/ 2147483647 h 883"/>
              <a:gd name="T2" fmla="*/ 2147483647 w 80"/>
              <a:gd name="T3" fmla="*/ 2147483647 h 883"/>
              <a:gd name="T4" fmla="*/ 2147483647 w 80"/>
              <a:gd name="T5" fmla="*/ 0 h 883"/>
              <a:gd name="T6" fmla="*/ 0 w 80"/>
              <a:gd name="T7" fmla="*/ 0 h 883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883"/>
              <a:gd name="T14" fmla="*/ 80 w 80"/>
              <a:gd name="T15" fmla="*/ 883 h 8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883">
                <a:moveTo>
                  <a:pt x="0" y="883"/>
                </a:moveTo>
                <a:lnTo>
                  <a:pt x="80" y="883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11" name="Line 21"/>
          <p:cNvSpPr>
            <a:spLocks noChangeShapeType="1"/>
          </p:cNvSpPr>
          <p:nvPr/>
        </p:nvSpPr>
        <p:spPr bwMode="auto">
          <a:xfrm>
            <a:off x="7667625" y="3049588"/>
            <a:ext cx="1317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Freeform 22"/>
          <p:cNvSpPr>
            <a:spLocks/>
          </p:cNvSpPr>
          <p:nvPr/>
        </p:nvSpPr>
        <p:spPr bwMode="auto">
          <a:xfrm>
            <a:off x="7535863" y="2060575"/>
            <a:ext cx="127000" cy="246063"/>
          </a:xfrm>
          <a:custGeom>
            <a:avLst/>
            <a:gdLst>
              <a:gd name="T0" fmla="*/ 0 w 80"/>
              <a:gd name="T1" fmla="*/ 2147483647 h 155"/>
              <a:gd name="T2" fmla="*/ 2147483647 w 80"/>
              <a:gd name="T3" fmla="*/ 2147483647 h 155"/>
              <a:gd name="T4" fmla="*/ 2147483647 w 80"/>
              <a:gd name="T5" fmla="*/ 0 h 155"/>
              <a:gd name="T6" fmla="*/ 0 w 80"/>
              <a:gd name="T7" fmla="*/ 0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155"/>
              <a:gd name="T14" fmla="*/ 80 w 80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155">
                <a:moveTo>
                  <a:pt x="0" y="155"/>
                </a:moveTo>
                <a:lnTo>
                  <a:pt x="80" y="155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13" name="Line 23"/>
          <p:cNvSpPr>
            <a:spLocks noChangeShapeType="1"/>
          </p:cNvSpPr>
          <p:nvPr/>
        </p:nvSpPr>
        <p:spPr bwMode="auto">
          <a:xfrm>
            <a:off x="7667625" y="2182813"/>
            <a:ext cx="1317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Freeform 24"/>
          <p:cNvSpPr>
            <a:spLocks/>
          </p:cNvSpPr>
          <p:nvPr/>
        </p:nvSpPr>
        <p:spPr bwMode="auto">
          <a:xfrm>
            <a:off x="5372100" y="4143375"/>
            <a:ext cx="441325" cy="854075"/>
          </a:xfrm>
          <a:custGeom>
            <a:avLst/>
            <a:gdLst>
              <a:gd name="T0" fmla="*/ 2147483647 w 278"/>
              <a:gd name="T1" fmla="*/ 2147483647 h 538"/>
              <a:gd name="T2" fmla="*/ 0 w 278"/>
              <a:gd name="T3" fmla="*/ 2147483647 h 538"/>
              <a:gd name="T4" fmla="*/ 0 w 278"/>
              <a:gd name="T5" fmla="*/ 0 h 538"/>
              <a:gd name="T6" fmla="*/ 2147483647 w 278"/>
              <a:gd name="T7" fmla="*/ 0 h 538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538"/>
              <a:gd name="T14" fmla="*/ 278 w 278"/>
              <a:gd name="T15" fmla="*/ 538 h 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538">
                <a:moveTo>
                  <a:pt x="278" y="538"/>
                </a:moveTo>
                <a:lnTo>
                  <a:pt x="0" y="538"/>
                </a:lnTo>
                <a:lnTo>
                  <a:pt x="0" y="0"/>
                </a:lnTo>
                <a:lnTo>
                  <a:pt x="26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15" name="Line 25"/>
          <p:cNvSpPr>
            <a:spLocks noChangeShapeType="1"/>
          </p:cNvSpPr>
          <p:nvPr/>
        </p:nvSpPr>
        <p:spPr bwMode="auto">
          <a:xfrm flipH="1">
            <a:off x="5259388" y="4575175"/>
            <a:ext cx="1095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6"/>
          <p:cNvSpPr>
            <a:spLocks/>
          </p:cNvSpPr>
          <p:nvPr/>
        </p:nvSpPr>
        <p:spPr bwMode="auto">
          <a:xfrm>
            <a:off x="5372100" y="2046288"/>
            <a:ext cx="433388" cy="2073275"/>
          </a:xfrm>
          <a:custGeom>
            <a:avLst/>
            <a:gdLst>
              <a:gd name="T0" fmla="*/ 2147483647 w 273"/>
              <a:gd name="T1" fmla="*/ 2147483647 h 1306"/>
              <a:gd name="T2" fmla="*/ 0 w 273"/>
              <a:gd name="T3" fmla="*/ 2147483647 h 1306"/>
              <a:gd name="T4" fmla="*/ 0 w 273"/>
              <a:gd name="T5" fmla="*/ 0 h 1306"/>
              <a:gd name="T6" fmla="*/ 2147483647 w 273"/>
              <a:gd name="T7" fmla="*/ 0 h 1306"/>
              <a:gd name="T8" fmla="*/ 0 60000 65536"/>
              <a:gd name="T9" fmla="*/ 0 60000 65536"/>
              <a:gd name="T10" fmla="*/ 0 60000 65536"/>
              <a:gd name="T11" fmla="*/ 0 60000 65536"/>
              <a:gd name="T12" fmla="*/ 0 w 273"/>
              <a:gd name="T13" fmla="*/ 0 h 1306"/>
              <a:gd name="T14" fmla="*/ 273 w 273"/>
              <a:gd name="T15" fmla="*/ 1306 h 13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" h="1306">
                <a:moveTo>
                  <a:pt x="264" y="1306"/>
                </a:moveTo>
                <a:lnTo>
                  <a:pt x="0" y="1306"/>
                </a:lnTo>
                <a:lnTo>
                  <a:pt x="0" y="0"/>
                </a:lnTo>
                <a:lnTo>
                  <a:pt x="27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17" name="Line 27"/>
          <p:cNvSpPr>
            <a:spLocks noChangeShapeType="1"/>
          </p:cNvSpPr>
          <p:nvPr/>
        </p:nvSpPr>
        <p:spPr bwMode="auto">
          <a:xfrm flipH="1">
            <a:off x="5172075" y="3041650"/>
            <a:ext cx="196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Freeform 28"/>
          <p:cNvSpPr>
            <a:spLocks/>
          </p:cNvSpPr>
          <p:nvPr/>
        </p:nvSpPr>
        <p:spPr bwMode="auto">
          <a:xfrm>
            <a:off x="5368925" y="1760538"/>
            <a:ext cx="441325" cy="246062"/>
          </a:xfrm>
          <a:custGeom>
            <a:avLst/>
            <a:gdLst>
              <a:gd name="T0" fmla="*/ 2147483647 w 278"/>
              <a:gd name="T1" fmla="*/ 2147483647 h 155"/>
              <a:gd name="T2" fmla="*/ 0 w 278"/>
              <a:gd name="T3" fmla="*/ 2147483647 h 155"/>
              <a:gd name="T4" fmla="*/ 0 w 278"/>
              <a:gd name="T5" fmla="*/ 0 h 155"/>
              <a:gd name="T6" fmla="*/ 2147483647 w 278"/>
              <a:gd name="T7" fmla="*/ 0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155"/>
              <a:gd name="T14" fmla="*/ 278 w 27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155">
                <a:moveTo>
                  <a:pt x="276" y="155"/>
                </a:moveTo>
                <a:lnTo>
                  <a:pt x="0" y="155"/>
                </a:lnTo>
                <a:lnTo>
                  <a:pt x="0" y="0"/>
                </a:lnTo>
                <a:lnTo>
                  <a:pt x="27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19" name="Line 29"/>
          <p:cNvSpPr>
            <a:spLocks noChangeShapeType="1"/>
          </p:cNvSpPr>
          <p:nvPr/>
        </p:nvSpPr>
        <p:spPr bwMode="auto">
          <a:xfrm flipH="1">
            <a:off x="4994275" y="1884363"/>
            <a:ext cx="3714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Line 30"/>
          <p:cNvSpPr>
            <a:spLocks noChangeShapeType="1"/>
          </p:cNvSpPr>
          <p:nvPr/>
        </p:nvSpPr>
        <p:spPr bwMode="auto">
          <a:xfrm>
            <a:off x="2101850" y="2306638"/>
            <a:ext cx="8969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Line 31"/>
          <p:cNvSpPr>
            <a:spLocks noChangeShapeType="1"/>
          </p:cNvSpPr>
          <p:nvPr/>
        </p:nvSpPr>
        <p:spPr bwMode="auto">
          <a:xfrm>
            <a:off x="2081213" y="2087563"/>
            <a:ext cx="923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Line 32"/>
          <p:cNvSpPr>
            <a:spLocks noChangeShapeType="1"/>
          </p:cNvSpPr>
          <p:nvPr/>
        </p:nvSpPr>
        <p:spPr bwMode="auto">
          <a:xfrm>
            <a:off x="968375" y="1365250"/>
            <a:ext cx="5349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Freeform 33"/>
          <p:cNvSpPr>
            <a:spLocks/>
          </p:cNvSpPr>
          <p:nvPr/>
        </p:nvSpPr>
        <p:spPr bwMode="auto">
          <a:xfrm>
            <a:off x="677863" y="1490663"/>
            <a:ext cx="825500" cy="125412"/>
          </a:xfrm>
          <a:custGeom>
            <a:avLst/>
            <a:gdLst>
              <a:gd name="T0" fmla="*/ 2147483647 w 520"/>
              <a:gd name="T1" fmla="*/ 0 h 79"/>
              <a:gd name="T2" fmla="*/ 2147483647 w 520"/>
              <a:gd name="T3" fmla="*/ 0 h 79"/>
              <a:gd name="T4" fmla="*/ 0 w 520"/>
              <a:gd name="T5" fmla="*/ 2147483647 h 79"/>
              <a:gd name="T6" fmla="*/ 0 60000 65536"/>
              <a:gd name="T7" fmla="*/ 0 60000 65536"/>
              <a:gd name="T8" fmla="*/ 0 60000 65536"/>
              <a:gd name="T9" fmla="*/ 0 w 520"/>
              <a:gd name="T10" fmla="*/ 0 h 79"/>
              <a:gd name="T11" fmla="*/ 520 w 520"/>
              <a:gd name="T12" fmla="*/ 79 h 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79">
                <a:moveTo>
                  <a:pt x="520" y="0"/>
                </a:moveTo>
                <a:lnTo>
                  <a:pt x="26" y="0"/>
                </a:lnTo>
                <a:lnTo>
                  <a:pt x="0" y="7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3824" name="Line 34"/>
          <p:cNvSpPr>
            <a:spLocks noChangeShapeType="1"/>
          </p:cNvSpPr>
          <p:nvPr/>
        </p:nvSpPr>
        <p:spPr bwMode="auto">
          <a:xfrm>
            <a:off x="1219200" y="1643063"/>
            <a:ext cx="274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Gland</a:t>
            </a:r>
          </a:p>
        </p:txBody>
      </p:sp>
      <p:sp>
        <p:nvSpPr>
          <p:cNvPr id="33826" name="Content Placeholder 6"/>
          <p:cNvSpPr>
            <a:spLocks noGrp="1"/>
          </p:cNvSpPr>
          <p:nvPr>
            <p:ph idx="1"/>
          </p:nvPr>
        </p:nvSpPr>
        <p:spPr>
          <a:xfrm>
            <a:off x="685800" y="5181600"/>
            <a:ext cx="8077200" cy="1676400"/>
          </a:xfrm>
        </p:spPr>
        <p:txBody>
          <a:bodyPr/>
          <a:lstStyle/>
          <a:p>
            <a:r>
              <a:rPr lang="en-US" sz="2400" b="0" smtClean="0"/>
              <a:t>small gland that sits on top of each kidney</a:t>
            </a:r>
          </a:p>
          <a:p>
            <a:r>
              <a:rPr lang="en-US" sz="2400" b="0" smtClean="0"/>
              <a:t>they are retroperitoneal like the kidney</a:t>
            </a:r>
            <a:endParaRPr lang="en-US" sz="800" b="0" smtClean="0"/>
          </a:p>
          <a:p>
            <a:r>
              <a:rPr lang="en-US" sz="2400" b="0" smtClean="0"/>
              <a:t>adrenal cortex and medulla formed by merger of two fetal glands with different origins and functions</a:t>
            </a:r>
          </a:p>
        </p:txBody>
      </p:sp>
      <p:sp>
        <p:nvSpPr>
          <p:cNvPr id="338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6AAE2CBA-4286-4FD5-8D03-C5F6E1502002}" type="slidenum">
              <a:rPr lang="en-US" altLang="en-US" smtClean="0">
                <a:latin typeface="Arial" pitchFamily="34" charset="0"/>
              </a:rPr>
              <a:pPr/>
              <a:t>31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3828" name="Text Box 15"/>
          <p:cNvSpPr txBox="1">
            <a:spLocks noChangeArrowheads="1"/>
          </p:cNvSpPr>
          <p:nvPr/>
        </p:nvSpPr>
        <p:spPr bwMode="auto">
          <a:xfrm>
            <a:off x="1295400" y="40386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17.11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184400" y="990600"/>
            <a:ext cx="47371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4F36F692-483F-441E-9285-D4C5ACB87EAA}" type="slidenum">
              <a:rPr lang="en-US" altLang="en-US" smtClean="0">
                <a:latin typeface="Arial" pitchFamily="34" charset="0"/>
              </a:rPr>
              <a:pPr/>
              <a:t>32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Adrenal Medulla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adrenal medulla </a:t>
            </a:r>
            <a:r>
              <a:rPr lang="en-US" sz="2000" b="0" smtClean="0"/>
              <a:t>– inner core, 10% to 20% of gland</a:t>
            </a:r>
          </a:p>
          <a:p>
            <a:pPr eaLnBrk="1" hangingPunct="1">
              <a:lnSpc>
                <a:spcPct val="90000"/>
              </a:lnSpc>
            </a:pPr>
            <a:endParaRPr lang="en-US" sz="7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has </a:t>
            </a:r>
            <a:r>
              <a:rPr lang="en-US" sz="2000" smtClean="0"/>
              <a:t>dual nature </a:t>
            </a:r>
            <a:r>
              <a:rPr lang="en-US" sz="2000" b="0" smtClean="0"/>
              <a:t>acting as </a:t>
            </a:r>
            <a:r>
              <a:rPr lang="en-US" sz="2000" smtClean="0"/>
              <a:t>an endocrine gland </a:t>
            </a:r>
            <a:r>
              <a:rPr lang="en-US" sz="2000" b="0" smtClean="0"/>
              <a:t>and </a:t>
            </a:r>
            <a:r>
              <a:rPr lang="en-US" sz="2000" smtClean="0"/>
              <a:t>sympathetic ganglion</a:t>
            </a:r>
            <a:r>
              <a:rPr lang="en-US" sz="2000" b="0" smtClean="0"/>
              <a:t> of sympathetic nervous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 innervated by </a:t>
            </a:r>
            <a:r>
              <a:rPr lang="en-US" sz="1800" smtClean="0"/>
              <a:t>sympathetic preganglionic fibers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consists of modified sympathetic postganglionic neurons called </a:t>
            </a:r>
            <a:r>
              <a:rPr lang="en-US" sz="1800" smtClean="0"/>
              <a:t>chromaffin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when stimulated release </a:t>
            </a:r>
            <a:r>
              <a:rPr lang="en-US" sz="1800" smtClean="0"/>
              <a:t>catecholamines</a:t>
            </a:r>
            <a:r>
              <a:rPr lang="en-US" sz="1800" b="0" smtClean="0"/>
              <a:t> (</a:t>
            </a:r>
            <a:r>
              <a:rPr lang="en-US" sz="1800" smtClean="0"/>
              <a:t>epinephrine</a:t>
            </a:r>
            <a:r>
              <a:rPr lang="en-US" sz="1800" b="0" smtClean="0"/>
              <a:t> and </a:t>
            </a:r>
            <a:r>
              <a:rPr lang="en-US" sz="1800" smtClean="0"/>
              <a:t>norepinephrine</a:t>
            </a:r>
            <a:r>
              <a:rPr lang="en-US" sz="1800" b="0" smtClean="0"/>
              <a:t>) and a trace of </a:t>
            </a:r>
            <a:r>
              <a:rPr lang="en-US" sz="1800" smtClean="0"/>
              <a:t>dopamine</a:t>
            </a:r>
            <a:r>
              <a:rPr lang="en-US" sz="1800" b="0" smtClean="0"/>
              <a:t> directly into the bloodstream</a:t>
            </a:r>
          </a:p>
          <a:p>
            <a:pPr lvl="1" eaLnBrk="1" hangingPunct="1">
              <a:lnSpc>
                <a:spcPct val="90000"/>
              </a:lnSpc>
            </a:pPr>
            <a:endParaRPr lang="en-US" sz="7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effect is longer lasting than neurotransmitters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increases alertness and prepares body for physical activity –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mobilize high energy fuels, lactate, fatty acids, and glucose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glycogenolysis</a:t>
            </a:r>
            <a:r>
              <a:rPr lang="en-US" sz="1600" b="0" smtClean="0"/>
              <a:t> and </a:t>
            </a:r>
            <a:r>
              <a:rPr lang="en-US" sz="1600" smtClean="0"/>
              <a:t>gluconeogenesis</a:t>
            </a:r>
            <a:r>
              <a:rPr lang="en-US" sz="1600" b="0" smtClean="0"/>
              <a:t> boost glucose levels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glucose-sparing effect </a:t>
            </a:r>
            <a:r>
              <a:rPr lang="en-US" sz="1600" b="0" smtClean="0"/>
              <a:t>because inhibits insulin secretion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b="0" smtClean="0"/>
              <a:t>muscles use fatty acids saving glucose for brain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increases</a:t>
            </a:r>
            <a:r>
              <a:rPr lang="en-US" sz="1800" b="0" smtClean="0"/>
              <a:t> blood pressure, heart rate, blood flow to muscles, pulmonary air flow and metabolic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decreases</a:t>
            </a:r>
            <a:r>
              <a:rPr lang="en-US" sz="1800" b="0" smtClean="0"/>
              <a:t> digestion and urine production</a:t>
            </a:r>
            <a:endParaRPr lang="en-US" sz="2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C9840242-EA15-474E-91F2-E949300EF05C}" type="slidenum">
              <a:rPr lang="en-US" altLang="en-US" smtClean="0">
                <a:latin typeface="Arial" pitchFamily="34" charset="0"/>
              </a:rPr>
              <a:pPr/>
              <a:t>33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Adrenal Cortex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0" smtClean="0"/>
              <a:t>surrounds adrenal medulla and produces more than 25 steroid hormones called </a:t>
            </a:r>
            <a:r>
              <a:rPr lang="en-US" sz="2800" smtClean="0"/>
              <a:t>corticosteroids</a:t>
            </a:r>
            <a:r>
              <a:rPr lang="en-US" sz="2800" b="0" smtClean="0"/>
              <a:t> or </a:t>
            </a:r>
            <a:r>
              <a:rPr lang="en-US" sz="2800" smtClean="0"/>
              <a:t>corticoids</a:t>
            </a:r>
          </a:p>
          <a:p>
            <a:pPr eaLnBrk="1" hangingPunct="1">
              <a:lnSpc>
                <a:spcPct val="90000"/>
              </a:lnSpc>
            </a:pPr>
            <a:endParaRPr lang="en-US" sz="80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secretes </a:t>
            </a:r>
            <a:r>
              <a:rPr lang="en-US" sz="2800" smtClean="0"/>
              <a:t>5 major steroid hormones </a:t>
            </a:r>
            <a:r>
              <a:rPr lang="en-US" sz="2800" b="0" smtClean="0"/>
              <a:t>from </a:t>
            </a:r>
            <a:r>
              <a:rPr lang="en-US" sz="2800" smtClean="0"/>
              <a:t>three layers</a:t>
            </a:r>
            <a:r>
              <a:rPr lang="en-US" sz="2800" b="0" smtClean="0"/>
              <a:t> of glandular tissue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zona glomerulosa </a:t>
            </a:r>
            <a:r>
              <a:rPr lang="en-US" sz="2400" b="0" smtClean="0"/>
              <a:t>(thin, outer layer)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cells are arranged in rounded clusters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secretes </a:t>
            </a:r>
            <a:r>
              <a:rPr lang="en-US" sz="2000" smtClean="0"/>
              <a:t>mineralocorticoid</a:t>
            </a:r>
            <a:r>
              <a:rPr lang="en-US" sz="2000" b="0" smtClean="0"/>
              <a:t> – regulate the body’s electrolyte balance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zona fasciculata </a:t>
            </a:r>
            <a:r>
              <a:rPr lang="en-US" sz="2400" b="0" smtClean="0"/>
              <a:t>(thick, middle layer)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cells arranged in fascicles separated by capillaries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secretes </a:t>
            </a:r>
            <a:r>
              <a:rPr lang="en-US" sz="2000" smtClean="0"/>
              <a:t>glucocorticoids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zona reticularis </a:t>
            </a:r>
            <a:r>
              <a:rPr lang="en-US" sz="2400" b="0" smtClean="0"/>
              <a:t>(narrow, inner layer)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cells in branching network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secretes </a:t>
            </a:r>
            <a:r>
              <a:rPr lang="en-US" sz="2000" smtClean="0"/>
              <a:t>sex steroids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64745177-7E17-4479-8A9F-CF4E4113F331}" type="slidenum">
              <a:rPr lang="en-US" altLang="en-US" smtClean="0">
                <a:latin typeface="Arial" pitchFamily="34" charset="0"/>
              </a:rPr>
              <a:pPr/>
              <a:t>34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Categories of Corticosteroids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mineralocorticoids – zona glomerulosa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regulate electrolyte balance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aldosterone</a:t>
            </a:r>
            <a:r>
              <a:rPr lang="en-US" sz="2000" b="0" smtClean="0"/>
              <a:t> stimulates Na</a:t>
            </a:r>
            <a:r>
              <a:rPr lang="en-US" sz="2000" b="0" baseline="30000" smtClean="0"/>
              <a:t>+</a:t>
            </a:r>
            <a:r>
              <a:rPr lang="en-US" sz="2000" b="0" smtClean="0"/>
              <a:t> retention and K</a:t>
            </a:r>
            <a:r>
              <a:rPr lang="en-US" sz="2000" b="0" baseline="30000" smtClean="0"/>
              <a:t>+</a:t>
            </a:r>
            <a:r>
              <a:rPr lang="en-US" sz="2000" b="0" smtClean="0"/>
              <a:t> excretion, water is retained with sodium by osmosis, so blood volume and blood pressure are maintained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glucocorticoids – zona fasciculata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regulate metabolism of glucose and other fuels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especially </a:t>
            </a:r>
            <a:r>
              <a:rPr lang="en-US" sz="2000" smtClean="0"/>
              <a:t>cortisol</a:t>
            </a:r>
            <a:r>
              <a:rPr lang="en-US" sz="2000" b="0" smtClean="0"/>
              <a:t>, stimulates fat and protein catabolism, </a:t>
            </a:r>
            <a:r>
              <a:rPr lang="en-US" sz="2000" smtClean="0"/>
              <a:t>gluconeogenesis</a:t>
            </a:r>
            <a:r>
              <a:rPr lang="en-US" sz="2000" b="0" smtClean="0"/>
              <a:t> (glucose from amino acids and fatty acids) and release of fatty acids and glucose into blood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helps body adapt to stress and repair tissues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anti-inflammatory effect becomes immune suppression with long-term use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sex steroids – zona reticularis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androgens </a:t>
            </a:r>
            <a:r>
              <a:rPr lang="en-US" sz="2000" b="0" smtClean="0"/>
              <a:t>– sets libido throughout life; large role in prenatal male development (includes DHEA which other tissues convert to testosterone)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estradiol</a:t>
            </a:r>
            <a:r>
              <a:rPr lang="en-US" sz="2000" b="0" smtClean="0"/>
              <a:t> – small quantity, but important after menopause for sustaining adult bone mass; fat converts androgens into estrogen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FAB8C0F3-7232-46C6-BCFC-43C8F0D046EC}" type="slidenum">
              <a:rPr lang="en-US" altLang="en-US" smtClean="0">
                <a:latin typeface="Arial" pitchFamily="34" charset="0"/>
              </a:rPr>
              <a:pPr/>
              <a:t>35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Gland Interactions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5029200"/>
          </a:xfrm>
        </p:spPr>
        <p:txBody>
          <a:bodyPr/>
          <a:lstStyle/>
          <a:p>
            <a:pPr eaLnBrk="1" hangingPunct="1"/>
            <a:r>
              <a:rPr lang="en-US" b="0" smtClean="0"/>
              <a:t>medulla and cortex of adrenal gland are not functionally independent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b="0" smtClean="0"/>
              <a:t>medulla atrophies without the stimulation of cortisol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b="0" smtClean="0"/>
              <a:t>some chromaffin cells of medullary origin extend into the cortex</a:t>
            </a:r>
          </a:p>
          <a:p>
            <a:pPr lvl="1" eaLnBrk="1" hangingPunct="1"/>
            <a:r>
              <a:rPr lang="en-US" b="0" smtClean="0"/>
              <a:t>they stimulate the cortex to secrete corticosteroids when stress activates the sympathetic nervous system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sal25693_17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196975"/>
            <a:ext cx="82677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01650" y="1863725"/>
            <a:ext cx="4302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Bile duct</a:t>
            </a:r>
            <a:endParaRPr lang="en-US" sz="800" b="1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2190750" y="4849813"/>
            <a:ext cx="530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Duodenum</a:t>
            </a:r>
            <a:endParaRPr lang="en-US" sz="800" b="1"/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4079875" y="1530350"/>
            <a:ext cx="7778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Tail of pancreas</a:t>
            </a:r>
            <a:endParaRPr lang="en-US" sz="800" b="1"/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2879725" y="4849813"/>
            <a:ext cx="44926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Head of</a:t>
            </a:r>
          </a:p>
          <a:p>
            <a:r>
              <a:rPr lang="en-US" sz="800" b="1">
                <a:solidFill>
                  <a:srgbClr val="000000"/>
                </a:solidFill>
              </a:rPr>
              <a:t>pancreas</a:t>
            </a:r>
            <a:endParaRPr lang="en-US" sz="800" b="1"/>
          </a:p>
        </p:txBody>
      </p:sp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577850" y="5092700"/>
            <a:ext cx="1238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</a:t>
            </a:r>
            <a:endParaRPr lang="en-US" sz="800" b="1"/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4476750" y="5414963"/>
            <a:ext cx="9366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(b)  Pancreatic islet</a:t>
            </a:r>
            <a:endParaRPr lang="en-US" sz="800" b="1"/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1511300" y="4849813"/>
            <a:ext cx="5175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Pancreatic</a:t>
            </a:r>
          </a:p>
          <a:p>
            <a:r>
              <a:rPr lang="en-US" sz="800" b="1">
                <a:solidFill>
                  <a:srgbClr val="000000"/>
                </a:solidFill>
              </a:rPr>
              <a:t>ducts</a:t>
            </a:r>
            <a:endParaRPr lang="en-US" sz="800" b="1"/>
          </a:p>
        </p:txBody>
      </p:sp>
      <p:sp>
        <p:nvSpPr>
          <p:cNvPr id="38922" name="Rectangle 12"/>
          <p:cNvSpPr>
            <a:spLocks noChangeArrowheads="1"/>
          </p:cNvSpPr>
          <p:nvPr/>
        </p:nvSpPr>
        <p:spPr bwMode="auto">
          <a:xfrm>
            <a:off x="5246688" y="4964113"/>
            <a:ext cx="4206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Beta cell</a:t>
            </a:r>
            <a:endParaRPr lang="en-US" sz="800" b="1"/>
          </a:p>
        </p:txBody>
      </p:sp>
      <p:sp>
        <p:nvSpPr>
          <p:cNvPr id="38923" name="Rectangle 13"/>
          <p:cNvSpPr>
            <a:spLocks noChangeArrowheads="1"/>
          </p:cNvSpPr>
          <p:nvPr/>
        </p:nvSpPr>
        <p:spPr bwMode="auto">
          <a:xfrm>
            <a:off x="5246688" y="5237163"/>
            <a:ext cx="449262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Delta cell</a:t>
            </a:r>
            <a:endParaRPr lang="en-US" sz="800" b="1"/>
          </a:p>
        </p:txBody>
      </p:sp>
      <p:sp>
        <p:nvSpPr>
          <p:cNvPr id="38924" name="Rectangle 14"/>
          <p:cNvSpPr>
            <a:spLocks noChangeArrowheads="1"/>
          </p:cNvSpPr>
          <p:nvPr/>
        </p:nvSpPr>
        <p:spPr bwMode="auto">
          <a:xfrm>
            <a:off x="5246688" y="5092700"/>
            <a:ext cx="4826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Alpha cell</a:t>
            </a:r>
            <a:endParaRPr lang="en-US" sz="800" b="1"/>
          </a:p>
        </p:txBody>
      </p:sp>
      <p:sp>
        <p:nvSpPr>
          <p:cNvPr id="38925" name="Rectangle 15"/>
          <p:cNvSpPr>
            <a:spLocks noChangeArrowheads="1"/>
          </p:cNvSpPr>
          <p:nvPr/>
        </p:nvSpPr>
        <p:spPr bwMode="auto">
          <a:xfrm>
            <a:off x="5434013" y="3128963"/>
            <a:ext cx="123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(c)</a:t>
            </a:r>
            <a:endParaRPr lang="en-US" sz="800" b="1"/>
          </a:p>
        </p:txBody>
      </p:sp>
      <p:sp>
        <p:nvSpPr>
          <p:cNvPr id="38926" name="Rectangle 16"/>
          <p:cNvSpPr>
            <a:spLocks noChangeArrowheads="1"/>
          </p:cNvSpPr>
          <p:nvPr/>
        </p:nvSpPr>
        <p:spPr bwMode="auto">
          <a:xfrm>
            <a:off x="6281738" y="3128963"/>
            <a:ext cx="7508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Pancreatic islet</a:t>
            </a:r>
            <a:endParaRPr lang="en-US" sz="800" b="1"/>
          </a:p>
        </p:txBody>
      </p:sp>
      <p:sp>
        <p:nvSpPr>
          <p:cNvPr id="38927" name="Rectangle 17"/>
          <p:cNvSpPr>
            <a:spLocks noChangeArrowheads="1"/>
          </p:cNvSpPr>
          <p:nvPr/>
        </p:nvSpPr>
        <p:spPr bwMode="auto">
          <a:xfrm>
            <a:off x="6977063" y="3282950"/>
            <a:ext cx="784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Exocrine acinus</a:t>
            </a:r>
            <a:endParaRPr lang="en-US" sz="800" b="1"/>
          </a:p>
        </p:txBody>
      </p:sp>
      <p:sp>
        <p:nvSpPr>
          <p:cNvPr id="38928" name="Freeform 18"/>
          <p:cNvSpPr>
            <a:spLocks/>
          </p:cNvSpPr>
          <p:nvPr/>
        </p:nvSpPr>
        <p:spPr bwMode="auto">
          <a:xfrm>
            <a:off x="4900613" y="4554538"/>
            <a:ext cx="333375" cy="617537"/>
          </a:xfrm>
          <a:custGeom>
            <a:avLst/>
            <a:gdLst>
              <a:gd name="T0" fmla="*/ 2147483647 w 221"/>
              <a:gd name="T1" fmla="*/ 2147483647 h 408"/>
              <a:gd name="T2" fmla="*/ 0 w 221"/>
              <a:gd name="T3" fmla="*/ 2147483647 h 408"/>
              <a:gd name="T4" fmla="*/ 0 w 221"/>
              <a:gd name="T5" fmla="*/ 0 h 408"/>
              <a:gd name="T6" fmla="*/ 0 60000 65536"/>
              <a:gd name="T7" fmla="*/ 0 60000 65536"/>
              <a:gd name="T8" fmla="*/ 0 60000 65536"/>
              <a:gd name="T9" fmla="*/ 0 w 221"/>
              <a:gd name="T10" fmla="*/ 0 h 408"/>
              <a:gd name="T11" fmla="*/ 221 w 221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" h="408">
                <a:moveTo>
                  <a:pt x="221" y="408"/>
                </a:moveTo>
                <a:lnTo>
                  <a:pt x="0" y="408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38929" name="Freeform 19"/>
          <p:cNvSpPr>
            <a:spLocks/>
          </p:cNvSpPr>
          <p:nvPr/>
        </p:nvSpPr>
        <p:spPr bwMode="auto">
          <a:xfrm>
            <a:off x="4676775" y="4373563"/>
            <a:ext cx="557213" cy="941387"/>
          </a:xfrm>
          <a:custGeom>
            <a:avLst/>
            <a:gdLst>
              <a:gd name="T0" fmla="*/ 2147483647 w 369"/>
              <a:gd name="T1" fmla="*/ 2147483647 h 623"/>
              <a:gd name="T2" fmla="*/ 0 w 369"/>
              <a:gd name="T3" fmla="*/ 2147483647 h 623"/>
              <a:gd name="T4" fmla="*/ 0 w 369"/>
              <a:gd name="T5" fmla="*/ 0 h 623"/>
              <a:gd name="T6" fmla="*/ 0 60000 65536"/>
              <a:gd name="T7" fmla="*/ 0 60000 65536"/>
              <a:gd name="T8" fmla="*/ 0 60000 65536"/>
              <a:gd name="T9" fmla="*/ 0 w 369"/>
              <a:gd name="T10" fmla="*/ 0 h 623"/>
              <a:gd name="T11" fmla="*/ 369 w 369"/>
              <a:gd name="T12" fmla="*/ 623 h 6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" h="623">
                <a:moveTo>
                  <a:pt x="369" y="623"/>
                </a:moveTo>
                <a:lnTo>
                  <a:pt x="0" y="623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38930" name="Freeform 20"/>
          <p:cNvSpPr>
            <a:spLocks/>
          </p:cNvSpPr>
          <p:nvPr/>
        </p:nvSpPr>
        <p:spPr bwMode="auto">
          <a:xfrm>
            <a:off x="5132388" y="4856163"/>
            <a:ext cx="101600" cy="182562"/>
          </a:xfrm>
          <a:custGeom>
            <a:avLst/>
            <a:gdLst>
              <a:gd name="T0" fmla="*/ 2147483647 w 67"/>
              <a:gd name="T1" fmla="*/ 2147483647 h 121"/>
              <a:gd name="T2" fmla="*/ 0 w 67"/>
              <a:gd name="T3" fmla="*/ 2147483647 h 121"/>
              <a:gd name="T4" fmla="*/ 0 w 67"/>
              <a:gd name="T5" fmla="*/ 0 h 121"/>
              <a:gd name="T6" fmla="*/ 0 60000 65536"/>
              <a:gd name="T7" fmla="*/ 0 60000 65536"/>
              <a:gd name="T8" fmla="*/ 0 60000 65536"/>
              <a:gd name="T9" fmla="*/ 0 w 67"/>
              <a:gd name="T10" fmla="*/ 0 h 121"/>
              <a:gd name="T11" fmla="*/ 67 w 67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121">
                <a:moveTo>
                  <a:pt x="67" y="121"/>
                </a:moveTo>
                <a:lnTo>
                  <a:pt x="0" y="121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38931" name="Line 21"/>
          <p:cNvSpPr>
            <a:spLocks noChangeShapeType="1"/>
          </p:cNvSpPr>
          <p:nvPr/>
        </p:nvSpPr>
        <p:spPr bwMode="auto">
          <a:xfrm flipH="1">
            <a:off x="1068388" y="1951038"/>
            <a:ext cx="430212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Line 22"/>
          <p:cNvSpPr>
            <a:spLocks noChangeShapeType="1"/>
          </p:cNvSpPr>
          <p:nvPr/>
        </p:nvSpPr>
        <p:spPr bwMode="auto">
          <a:xfrm>
            <a:off x="6734175" y="2300288"/>
            <a:ext cx="1588" cy="84772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Freeform 23"/>
          <p:cNvSpPr>
            <a:spLocks/>
          </p:cNvSpPr>
          <p:nvPr/>
        </p:nvSpPr>
        <p:spPr bwMode="auto">
          <a:xfrm>
            <a:off x="6121400" y="2241550"/>
            <a:ext cx="1311275" cy="47625"/>
          </a:xfrm>
          <a:custGeom>
            <a:avLst/>
            <a:gdLst>
              <a:gd name="T0" fmla="*/ 2147483647 w 867"/>
              <a:gd name="T1" fmla="*/ 0 h 32"/>
              <a:gd name="T2" fmla="*/ 2147483647 w 867"/>
              <a:gd name="T3" fmla="*/ 2147483647 h 32"/>
              <a:gd name="T4" fmla="*/ 0 w 867"/>
              <a:gd name="T5" fmla="*/ 2147483647 h 32"/>
              <a:gd name="T6" fmla="*/ 0 w 86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867"/>
              <a:gd name="T13" fmla="*/ 0 h 32"/>
              <a:gd name="T14" fmla="*/ 867 w 867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7" h="32">
                <a:moveTo>
                  <a:pt x="867" y="0"/>
                </a:moveTo>
                <a:lnTo>
                  <a:pt x="867" y="32"/>
                </a:lnTo>
                <a:lnTo>
                  <a:pt x="0" y="32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38934" name="Line 24"/>
          <p:cNvSpPr>
            <a:spLocks noChangeShapeType="1"/>
          </p:cNvSpPr>
          <p:nvPr/>
        </p:nvSpPr>
        <p:spPr bwMode="auto">
          <a:xfrm>
            <a:off x="7446963" y="2819400"/>
            <a:ext cx="1587" cy="4714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Freeform 25"/>
          <p:cNvSpPr>
            <a:spLocks/>
          </p:cNvSpPr>
          <p:nvPr/>
        </p:nvSpPr>
        <p:spPr bwMode="auto">
          <a:xfrm>
            <a:off x="7224713" y="2770188"/>
            <a:ext cx="442912" cy="49212"/>
          </a:xfrm>
          <a:custGeom>
            <a:avLst/>
            <a:gdLst>
              <a:gd name="T0" fmla="*/ 2147483647 w 292"/>
              <a:gd name="T1" fmla="*/ 0 h 32"/>
              <a:gd name="T2" fmla="*/ 2147483647 w 292"/>
              <a:gd name="T3" fmla="*/ 2147483647 h 32"/>
              <a:gd name="T4" fmla="*/ 0 w 292"/>
              <a:gd name="T5" fmla="*/ 2147483647 h 32"/>
              <a:gd name="T6" fmla="*/ 0 w 292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292"/>
              <a:gd name="T13" fmla="*/ 0 h 32"/>
              <a:gd name="T14" fmla="*/ 292 w 292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" h="32">
                <a:moveTo>
                  <a:pt x="292" y="0"/>
                </a:moveTo>
                <a:lnTo>
                  <a:pt x="292" y="32"/>
                </a:lnTo>
                <a:lnTo>
                  <a:pt x="0" y="32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38936" name="Line 26"/>
          <p:cNvSpPr>
            <a:spLocks noChangeShapeType="1"/>
          </p:cNvSpPr>
          <p:nvPr/>
        </p:nvSpPr>
        <p:spPr bwMode="auto">
          <a:xfrm flipV="1">
            <a:off x="4538663" y="1695450"/>
            <a:ext cx="1587" cy="20637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7" name="Line 27"/>
          <p:cNvSpPr>
            <a:spLocks noChangeShapeType="1"/>
          </p:cNvSpPr>
          <p:nvPr/>
        </p:nvSpPr>
        <p:spPr bwMode="auto">
          <a:xfrm>
            <a:off x="1798638" y="2825750"/>
            <a:ext cx="1587" cy="201612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Line 28"/>
          <p:cNvSpPr>
            <a:spLocks noChangeShapeType="1"/>
          </p:cNvSpPr>
          <p:nvPr/>
        </p:nvSpPr>
        <p:spPr bwMode="auto">
          <a:xfrm>
            <a:off x="2481263" y="4551363"/>
            <a:ext cx="1587" cy="290512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Freeform 29"/>
          <p:cNvSpPr>
            <a:spLocks/>
          </p:cNvSpPr>
          <p:nvPr/>
        </p:nvSpPr>
        <p:spPr bwMode="auto">
          <a:xfrm>
            <a:off x="2379663" y="3517900"/>
            <a:ext cx="728662" cy="1323975"/>
          </a:xfrm>
          <a:custGeom>
            <a:avLst/>
            <a:gdLst>
              <a:gd name="T0" fmla="*/ 2147483647 w 482"/>
              <a:gd name="T1" fmla="*/ 2147483647 h 875"/>
              <a:gd name="T2" fmla="*/ 2147483647 w 482"/>
              <a:gd name="T3" fmla="*/ 2147483647 h 875"/>
              <a:gd name="T4" fmla="*/ 0 w 482"/>
              <a:gd name="T5" fmla="*/ 0 h 875"/>
              <a:gd name="T6" fmla="*/ 0 60000 65536"/>
              <a:gd name="T7" fmla="*/ 0 60000 65536"/>
              <a:gd name="T8" fmla="*/ 0 60000 65536"/>
              <a:gd name="T9" fmla="*/ 0 w 482"/>
              <a:gd name="T10" fmla="*/ 0 h 875"/>
              <a:gd name="T11" fmla="*/ 482 w 482"/>
              <a:gd name="T12" fmla="*/ 875 h 8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2" h="875">
                <a:moveTo>
                  <a:pt x="482" y="875"/>
                </a:moveTo>
                <a:lnTo>
                  <a:pt x="482" y="563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38940" name="Line 30"/>
          <p:cNvSpPr>
            <a:spLocks noChangeShapeType="1"/>
          </p:cNvSpPr>
          <p:nvPr/>
        </p:nvSpPr>
        <p:spPr bwMode="auto">
          <a:xfrm flipH="1" flipV="1">
            <a:off x="1725613" y="3327400"/>
            <a:ext cx="73025" cy="398463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1" name="Freeform 31"/>
          <p:cNvSpPr>
            <a:spLocks/>
          </p:cNvSpPr>
          <p:nvPr/>
        </p:nvSpPr>
        <p:spPr bwMode="auto">
          <a:xfrm>
            <a:off x="4895850" y="4545013"/>
            <a:ext cx="330200" cy="619125"/>
          </a:xfrm>
          <a:custGeom>
            <a:avLst/>
            <a:gdLst>
              <a:gd name="T0" fmla="*/ 2147483647 w 218"/>
              <a:gd name="T1" fmla="*/ 2147483647 h 409"/>
              <a:gd name="T2" fmla="*/ 0 w 218"/>
              <a:gd name="T3" fmla="*/ 2147483647 h 409"/>
              <a:gd name="T4" fmla="*/ 0 w 218"/>
              <a:gd name="T5" fmla="*/ 0 h 409"/>
              <a:gd name="T6" fmla="*/ 0 60000 65536"/>
              <a:gd name="T7" fmla="*/ 0 60000 65536"/>
              <a:gd name="T8" fmla="*/ 0 60000 65536"/>
              <a:gd name="T9" fmla="*/ 0 w 218"/>
              <a:gd name="T10" fmla="*/ 0 h 409"/>
              <a:gd name="T11" fmla="*/ 218 w 218"/>
              <a:gd name="T12" fmla="*/ 409 h 4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409">
                <a:moveTo>
                  <a:pt x="218" y="409"/>
                </a:moveTo>
                <a:lnTo>
                  <a:pt x="0" y="40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38942" name="Freeform 32"/>
          <p:cNvSpPr>
            <a:spLocks/>
          </p:cNvSpPr>
          <p:nvPr/>
        </p:nvSpPr>
        <p:spPr bwMode="auto">
          <a:xfrm>
            <a:off x="4668838" y="4365625"/>
            <a:ext cx="557212" cy="942975"/>
          </a:xfrm>
          <a:custGeom>
            <a:avLst/>
            <a:gdLst>
              <a:gd name="T0" fmla="*/ 2147483647 w 368"/>
              <a:gd name="T1" fmla="*/ 2147483647 h 623"/>
              <a:gd name="T2" fmla="*/ 0 w 368"/>
              <a:gd name="T3" fmla="*/ 2147483647 h 623"/>
              <a:gd name="T4" fmla="*/ 0 w 368"/>
              <a:gd name="T5" fmla="*/ 0 h 623"/>
              <a:gd name="T6" fmla="*/ 0 60000 65536"/>
              <a:gd name="T7" fmla="*/ 0 60000 65536"/>
              <a:gd name="T8" fmla="*/ 0 60000 65536"/>
              <a:gd name="T9" fmla="*/ 0 w 368"/>
              <a:gd name="T10" fmla="*/ 0 h 623"/>
              <a:gd name="T11" fmla="*/ 368 w 368"/>
              <a:gd name="T12" fmla="*/ 623 h 6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8" h="623">
                <a:moveTo>
                  <a:pt x="368" y="623"/>
                </a:moveTo>
                <a:lnTo>
                  <a:pt x="0" y="62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38943" name="Freeform 33"/>
          <p:cNvSpPr>
            <a:spLocks/>
          </p:cNvSpPr>
          <p:nvPr/>
        </p:nvSpPr>
        <p:spPr bwMode="auto">
          <a:xfrm>
            <a:off x="5124450" y="4846638"/>
            <a:ext cx="101600" cy="187325"/>
          </a:xfrm>
          <a:custGeom>
            <a:avLst/>
            <a:gdLst>
              <a:gd name="T0" fmla="*/ 2147483647 w 67"/>
              <a:gd name="T1" fmla="*/ 2147483647 h 124"/>
              <a:gd name="T2" fmla="*/ 0 w 67"/>
              <a:gd name="T3" fmla="*/ 2147483647 h 124"/>
              <a:gd name="T4" fmla="*/ 0 w 67"/>
              <a:gd name="T5" fmla="*/ 0 h 124"/>
              <a:gd name="T6" fmla="*/ 0 60000 65536"/>
              <a:gd name="T7" fmla="*/ 0 60000 65536"/>
              <a:gd name="T8" fmla="*/ 0 60000 65536"/>
              <a:gd name="T9" fmla="*/ 0 w 67"/>
              <a:gd name="T10" fmla="*/ 0 h 124"/>
              <a:gd name="T11" fmla="*/ 67 w 67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124">
                <a:moveTo>
                  <a:pt x="67" y="124"/>
                </a:moveTo>
                <a:lnTo>
                  <a:pt x="0" y="124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38944" name="Line 34"/>
          <p:cNvSpPr>
            <a:spLocks noChangeShapeType="1"/>
          </p:cNvSpPr>
          <p:nvPr/>
        </p:nvSpPr>
        <p:spPr bwMode="auto">
          <a:xfrm flipH="1">
            <a:off x="1060450" y="1943100"/>
            <a:ext cx="4318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5" name="Line 35"/>
          <p:cNvSpPr>
            <a:spLocks noChangeShapeType="1"/>
          </p:cNvSpPr>
          <p:nvPr/>
        </p:nvSpPr>
        <p:spPr bwMode="auto">
          <a:xfrm>
            <a:off x="6729413" y="2290763"/>
            <a:ext cx="1587" cy="8477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6" name="Freeform 36"/>
          <p:cNvSpPr>
            <a:spLocks/>
          </p:cNvSpPr>
          <p:nvPr/>
        </p:nvSpPr>
        <p:spPr bwMode="auto">
          <a:xfrm>
            <a:off x="6113463" y="2235200"/>
            <a:ext cx="1311275" cy="47625"/>
          </a:xfrm>
          <a:custGeom>
            <a:avLst/>
            <a:gdLst>
              <a:gd name="T0" fmla="*/ 2147483647 w 867"/>
              <a:gd name="T1" fmla="*/ 0 h 32"/>
              <a:gd name="T2" fmla="*/ 2147483647 w 867"/>
              <a:gd name="T3" fmla="*/ 2147483647 h 32"/>
              <a:gd name="T4" fmla="*/ 0 w 867"/>
              <a:gd name="T5" fmla="*/ 2147483647 h 32"/>
              <a:gd name="T6" fmla="*/ 0 w 867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867"/>
              <a:gd name="T13" fmla="*/ 0 h 32"/>
              <a:gd name="T14" fmla="*/ 867 w 867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7" h="32">
                <a:moveTo>
                  <a:pt x="867" y="0"/>
                </a:moveTo>
                <a:lnTo>
                  <a:pt x="867" y="32"/>
                </a:lnTo>
                <a:lnTo>
                  <a:pt x="0" y="3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38947" name="Line 37"/>
          <p:cNvSpPr>
            <a:spLocks noChangeShapeType="1"/>
          </p:cNvSpPr>
          <p:nvPr/>
        </p:nvSpPr>
        <p:spPr bwMode="auto">
          <a:xfrm>
            <a:off x="7437438" y="2811463"/>
            <a:ext cx="1587" cy="471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8" name="Freeform 38"/>
          <p:cNvSpPr>
            <a:spLocks/>
          </p:cNvSpPr>
          <p:nvPr/>
        </p:nvSpPr>
        <p:spPr bwMode="auto">
          <a:xfrm>
            <a:off x="7219950" y="2762250"/>
            <a:ext cx="439738" cy="49213"/>
          </a:xfrm>
          <a:custGeom>
            <a:avLst/>
            <a:gdLst>
              <a:gd name="T0" fmla="*/ 2147483647 w 291"/>
              <a:gd name="T1" fmla="*/ 0 h 32"/>
              <a:gd name="T2" fmla="*/ 2147483647 w 291"/>
              <a:gd name="T3" fmla="*/ 2147483647 h 32"/>
              <a:gd name="T4" fmla="*/ 0 w 291"/>
              <a:gd name="T5" fmla="*/ 2147483647 h 32"/>
              <a:gd name="T6" fmla="*/ 0 w 291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291"/>
              <a:gd name="T13" fmla="*/ 0 h 32"/>
              <a:gd name="T14" fmla="*/ 291 w 291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1" h="32">
                <a:moveTo>
                  <a:pt x="291" y="0"/>
                </a:moveTo>
                <a:lnTo>
                  <a:pt x="291" y="32"/>
                </a:lnTo>
                <a:lnTo>
                  <a:pt x="0" y="3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38949" name="Line 39"/>
          <p:cNvSpPr>
            <a:spLocks noChangeShapeType="1"/>
          </p:cNvSpPr>
          <p:nvPr/>
        </p:nvSpPr>
        <p:spPr bwMode="auto">
          <a:xfrm flipV="1">
            <a:off x="4529138" y="1701800"/>
            <a:ext cx="1587" cy="2079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0" name="Line 40"/>
          <p:cNvSpPr>
            <a:spLocks noChangeShapeType="1"/>
          </p:cNvSpPr>
          <p:nvPr/>
        </p:nvSpPr>
        <p:spPr bwMode="auto">
          <a:xfrm>
            <a:off x="1792288" y="2816225"/>
            <a:ext cx="1587" cy="20177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1" name="Line 41"/>
          <p:cNvSpPr>
            <a:spLocks noChangeShapeType="1"/>
          </p:cNvSpPr>
          <p:nvPr/>
        </p:nvSpPr>
        <p:spPr bwMode="auto">
          <a:xfrm>
            <a:off x="2471738" y="4545013"/>
            <a:ext cx="1587" cy="288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2" name="Freeform 42"/>
          <p:cNvSpPr>
            <a:spLocks/>
          </p:cNvSpPr>
          <p:nvPr/>
        </p:nvSpPr>
        <p:spPr bwMode="auto">
          <a:xfrm>
            <a:off x="2370138" y="3508375"/>
            <a:ext cx="731837" cy="1325563"/>
          </a:xfrm>
          <a:custGeom>
            <a:avLst/>
            <a:gdLst>
              <a:gd name="T0" fmla="*/ 2147483647 w 483"/>
              <a:gd name="T1" fmla="*/ 2147483647 h 876"/>
              <a:gd name="T2" fmla="*/ 2147483647 w 483"/>
              <a:gd name="T3" fmla="*/ 2147483647 h 876"/>
              <a:gd name="T4" fmla="*/ 0 w 483"/>
              <a:gd name="T5" fmla="*/ 0 h 876"/>
              <a:gd name="T6" fmla="*/ 0 60000 65536"/>
              <a:gd name="T7" fmla="*/ 0 60000 65536"/>
              <a:gd name="T8" fmla="*/ 0 60000 65536"/>
              <a:gd name="T9" fmla="*/ 0 w 483"/>
              <a:gd name="T10" fmla="*/ 0 h 876"/>
              <a:gd name="T11" fmla="*/ 483 w 483"/>
              <a:gd name="T12" fmla="*/ 876 h 8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3" h="876">
                <a:moveTo>
                  <a:pt x="483" y="876"/>
                </a:moveTo>
                <a:lnTo>
                  <a:pt x="483" y="56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38953" name="Line 43"/>
          <p:cNvSpPr>
            <a:spLocks noChangeShapeType="1"/>
          </p:cNvSpPr>
          <p:nvPr/>
        </p:nvSpPr>
        <p:spPr bwMode="auto">
          <a:xfrm flipH="1" flipV="1">
            <a:off x="1719263" y="3319463"/>
            <a:ext cx="73025" cy="3984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4" name="TextBox 24"/>
          <p:cNvSpPr txBox="1">
            <a:spLocks noChangeArrowheads="1"/>
          </p:cNvSpPr>
          <p:nvPr/>
        </p:nvSpPr>
        <p:spPr bwMode="auto">
          <a:xfrm>
            <a:off x="3649663" y="5562600"/>
            <a:ext cx="18145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c: © Ed Reschke</a:t>
            </a:r>
          </a:p>
        </p:txBody>
      </p:sp>
      <p:sp>
        <p:nvSpPr>
          <p:cNvPr id="389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95B524FD-170B-43CE-B3EB-4CE024B026F9}" type="slidenum">
              <a:rPr lang="en-US" altLang="en-US" smtClean="0">
                <a:latin typeface="Arial" pitchFamily="34" charset="0"/>
              </a:rPr>
              <a:pPr/>
              <a:t>36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8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Pancreas</a:t>
            </a:r>
          </a:p>
        </p:txBody>
      </p:sp>
      <p:sp>
        <p:nvSpPr>
          <p:cNvPr id="38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84582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0" smtClean="0"/>
              <a:t>exocrine digestive gland and endocrine cell clusters (pancreatic islets) found retroperitoneal, inferior and     posterior to stomach.</a:t>
            </a:r>
          </a:p>
        </p:txBody>
      </p:sp>
      <p:sp>
        <p:nvSpPr>
          <p:cNvPr id="38958" name="Text Box 13"/>
          <p:cNvSpPr txBox="1">
            <a:spLocks noChangeArrowheads="1"/>
          </p:cNvSpPr>
          <p:nvPr/>
        </p:nvSpPr>
        <p:spPr bwMode="auto">
          <a:xfrm>
            <a:off x="6172200" y="4843463"/>
            <a:ext cx="2667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17.12 a-c</a:t>
            </a:r>
          </a:p>
        </p:txBody>
      </p:sp>
      <p:sp>
        <p:nvSpPr>
          <p:cNvPr id="38959" name="TextBox 24"/>
          <p:cNvSpPr txBox="1">
            <a:spLocks noChangeArrowheads="1"/>
          </p:cNvSpPr>
          <p:nvPr/>
        </p:nvSpPr>
        <p:spPr bwMode="auto">
          <a:xfrm>
            <a:off x="2189163" y="1003300"/>
            <a:ext cx="4737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67072D6B-B704-4274-A81E-C2444AA648A6}" type="slidenum">
              <a:rPr lang="en-US" altLang="en-US" smtClean="0">
                <a:latin typeface="Arial" pitchFamily="34" charset="0"/>
              </a:rPr>
              <a:pPr/>
              <a:t>37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Pancreatic Hormones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638800"/>
          </a:xfrm>
        </p:spPr>
        <p:txBody>
          <a:bodyPr/>
          <a:lstStyle/>
          <a:p>
            <a:pPr eaLnBrk="1" hangingPunct="1"/>
            <a:r>
              <a:rPr lang="en-US" sz="2800" b="0" smtClean="0"/>
              <a:t>1-2 million </a:t>
            </a:r>
            <a:r>
              <a:rPr lang="en-US" sz="2800" smtClean="0"/>
              <a:t>pancreatic islets </a:t>
            </a:r>
            <a:r>
              <a:rPr lang="en-US" sz="2800" b="0" smtClean="0"/>
              <a:t>(Islets of Langerhans) produce hormones</a:t>
            </a:r>
          </a:p>
          <a:p>
            <a:pPr lvl="1" eaLnBrk="1" hangingPunct="1"/>
            <a:r>
              <a:rPr lang="en-US" sz="2400" b="0" smtClean="0"/>
              <a:t>other 98% of pancreas cells produces digestive enzymes </a:t>
            </a:r>
          </a:p>
          <a:p>
            <a:pPr eaLnBrk="1" hangingPunct="1"/>
            <a:r>
              <a:rPr lang="en-US" sz="2800" smtClean="0"/>
              <a:t>insulin</a:t>
            </a:r>
            <a:r>
              <a:rPr lang="en-US" sz="2800" b="0" smtClean="0"/>
              <a:t> secreted by B or </a:t>
            </a:r>
            <a:r>
              <a:rPr lang="en-US" sz="2800" smtClean="0"/>
              <a:t>beta (</a:t>
            </a:r>
            <a:r>
              <a:rPr lang="en-US" sz="2800" smtClean="0">
                <a:sym typeface="Symbol" pitchFamily="18" charset="2"/>
              </a:rPr>
              <a:t>) cells</a:t>
            </a:r>
          </a:p>
          <a:p>
            <a:pPr lvl="1" eaLnBrk="1" hangingPunct="1"/>
            <a:r>
              <a:rPr lang="en-US" sz="2400" b="0" smtClean="0"/>
              <a:t>secreted during and after meal when glucose and amino acid blood levels are rising</a:t>
            </a:r>
          </a:p>
          <a:p>
            <a:pPr lvl="1" eaLnBrk="1" hangingPunct="1"/>
            <a:r>
              <a:rPr lang="en-US" sz="2400" b="0" smtClean="0"/>
              <a:t>stimulates cells to absorb these nutrients and store or metabolize them </a:t>
            </a:r>
            <a:r>
              <a:rPr lang="en-US" sz="2400" smtClean="0"/>
              <a:t>lowering blood glucose levels</a:t>
            </a:r>
          </a:p>
          <a:p>
            <a:pPr lvl="2" eaLnBrk="1" hangingPunct="1"/>
            <a:r>
              <a:rPr lang="en-US" sz="2000" b="0" smtClean="0"/>
              <a:t>promotes synthesis glycogen, fat, and protein</a:t>
            </a:r>
          </a:p>
          <a:p>
            <a:pPr lvl="2" eaLnBrk="1" hangingPunct="1"/>
            <a:r>
              <a:rPr lang="en-US" sz="2000" b="0" smtClean="0"/>
              <a:t>suppresses use of already stored fuels</a:t>
            </a:r>
          </a:p>
          <a:p>
            <a:pPr lvl="2" eaLnBrk="1" hangingPunct="1"/>
            <a:r>
              <a:rPr lang="en-US" sz="2000" b="0" smtClean="0"/>
              <a:t>brain, liver, kidneys and RBCs absorb glucose without insulin, but other tissues require insulin</a:t>
            </a:r>
          </a:p>
          <a:p>
            <a:pPr lvl="1" eaLnBrk="1" hangingPunct="1"/>
            <a:r>
              <a:rPr lang="en-US" sz="2400" b="0" smtClean="0"/>
              <a:t>insufficiency or inaction is cause of </a:t>
            </a:r>
            <a:r>
              <a:rPr lang="en-US" sz="2400" smtClean="0"/>
              <a:t>diabetes mellitus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75ADD004-A32D-48A9-9D78-ED54F36D9DB0}" type="slidenum">
              <a:rPr lang="en-US" altLang="en-US" smtClean="0">
                <a:latin typeface="Arial" pitchFamily="34" charset="0"/>
              </a:rPr>
              <a:pPr/>
              <a:t>38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en-US" smtClean="0"/>
              <a:t>Pancreatic Hormones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glucagon</a:t>
            </a:r>
            <a:r>
              <a:rPr lang="en-US" sz="2000" b="0" smtClean="0"/>
              <a:t> – secreted by A or </a:t>
            </a:r>
            <a:r>
              <a:rPr lang="en-US" sz="2000" smtClean="0"/>
              <a:t>alpha (</a:t>
            </a:r>
            <a:r>
              <a:rPr lang="en-US" sz="2000" smtClean="0">
                <a:sym typeface="Symbol" pitchFamily="18" charset="2"/>
              </a:rPr>
              <a:t>)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released between meals when blood glucose concentration is falling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in liver, stimulates gluconeogenesis, glycogenolysis, and the release of glucose into the circulation raising blood glucose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in adipose tissue, stimulates fat catabolism and release of free fatty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glucagon also released to rising amino acid levels in blood, promotes amino acid absorption, and provides cells with raw material for gluconeogenesis</a:t>
            </a:r>
          </a:p>
          <a:p>
            <a:pPr lvl="1" eaLnBrk="1" hangingPunct="1">
              <a:lnSpc>
                <a:spcPct val="90000"/>
              </a:lnSpc>
            </a:pPr>
            <a:endParaRPr lang="en-US" sz="1000" b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somatostatin</a:t>
            </a:r>
            <a:r>
              <a:rPr lang="en-US" sz="2000" b="0" smtClean="0">
                <a:sym typeface="Symbol" pitchFamily="18" charset="2"/>
              </a:rPr>
              <a:t> secreted by D or </a:t>
            </a:r>
            <a:r>
              <a:rPr lang="en-US" sz="2000" smtClean="0">
                <a:sym typeface="Symbol" pitchFamily="18" charset="2"/>
              </a:rPr>
              <a:t>delta ()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partially suppresses secretion of glucagon and insulin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inhibits nutrient digestion and absorption which prolongs absorption of nutrients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pancreatic polypeptide </a:t>
            </a:r>
            <a:r>
              <a:rPr lang="en-US" sz="2000" b="0" smtClean="0">
                <a:sym typeface="Symbol" pitchFamily="18" charset="2"/>
              </a:rPr>
              <a:t>secreted by PP cells or </a:t>
            </a:r>
            <a:r>
              <a:rPr lang="en-US" sz="2000" smtClean="0">
                <a:sym typeface="Symbol" pitchFamily="18" charset="2"/>
              </a:rPr>
              <a:t>F cells</a:t>
            </a:r>
            <a:r>
              <a:rPr lang="en-US" sz="2000" b="0" smtClean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inhibits gallbladder contraction and secretion pancreatic digestive enzymes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gastrin</a:t>
            </a:r>
            <a:r>
              <a:rPr lang="en-US" sz="2000" b="0" smtClean="0">
                <a:sym typeface="Symbol" pitchFamily="18" charset="2"/>
              </a:rPr>
              <a:t> secreted by </a:t>
            </a:r>
            <a:r>
              <a:rPr lang="en-US" sz="2000" smtClean="0">
                <a:sym typeface="Symbol" pitchFamily="18" charset="2"/>
              </a:rPr>
              <a:t>G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stimulates stomach acid secretion, motility and emptying</a:t>
            </a:r>
            <a:endParaRPr lang="en-US" sz="2000" b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FF5E1F0D-F7F3-4734-AE41-E0B2F6B86BBD}" type="slidenum">
              <a:rPr lang="en-US" altLang="en-US" smtClean="0">
                <a:latin typeface="Arial" pitchFamily="34" charset="0"/>
              </a:rPr>
              <a:pPr/>
              <a:t>39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Pancreatic Hormones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77200" cy="3657600"/>
          </a:xfrm>
        </p:spPr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hyperglycemic hormones </a:t>
            </a:r>
            <a:r>
              <a:rPr lang="en-US" b="0" smtClean="0">
                <a:sym typeface="Symbol" pitchFamily="18" charset="2"/>
              </a:rPr>
              <a:t>raise blood glucose concentration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0" smtClean="0">
                <a:sym typeface="Symbol" pitchFamily="18" charset="2"/>
              </a:rPr>
              <a:t>glucagon, growth hormone, epinephrine, norepinephrine, cortisol, and corticosterone</a:t>
            </a:r>
          </a:p>
          <a:p>
            <a:pPr lvl="1" eaLnBrk="1" hangingPunct="1">
              <a:lnSpc>
                <a:spcPct val="80000"/>
              </a:lnSpc>
            </a:pPr>
            <a:endParaRPr lang="en-US" b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sym typeface="Symbol" pitchFamily="18" charset="2"/>
              </a:rPr>
              <a:t>hypoglycemic hormones </a:t>
            </a:r>
            <a:r>
              <a:rPr lang="en-US" b="0" smtClean="0">
                <a:sym typeface="Symbol" pitchFamily="18" charset="2"/>
              </a:rPr>
              <a:t>lower blood glucose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0" smtClean="0">
                <a:sym typeface="Symbol" pitchFamily="18" charset="2"/>
              </a:rPr>
              <a:t>insulin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C113184C-1B5F-4EDA-B3BF-886FBD12B761}" type="slidenum">
              <a:rPr lang="en-US" altLang="en-US" smtClean="0">
                <a:latin typeface="Arial" pitchFamily="34" charset="0"/>
              </a:rPr>
              <a:pPr/>
              <a:t>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Endocrine Organs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 b="0" smtClean="0"/>
              <a:t>major organs of endocrine system</a:t>
            </a:r>
          </a:p>
        </p:txBody>
      </p:sp>
      <p:pic>
        <p:nvPicPr>
          <p:cNvPr id="6149" name="Picture 2" descr="sal25693_17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149350"/>
            <a:ext cx="52197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537075" y="1992313"/>
            <a:ext cx="4460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Pineal gland</a:t>
            </a:r>
            <a:endParaRPr lang="en-US" sz="600" b="1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4537075" y="2333625"/>
            <a:ext cx="527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Pituitary gland</a:t>
            </a:r>
            <a:endParaRPr lang="en-US" sz="600" b="1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4537075" y="2163763"/>
            <a:ext cx="5254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Hypothalamus</a:t>
            </a:r>
            <a:endParaRPr lang="en-US" sz="600" b="1"/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4827588" y="2857500"/>
            <a:ext cx="5000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Thyroid gland</a:t>
            </a:r>
            <a:endParaRPr lang="en-US" sz="600" b="1"/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4827588" y="2989263"/>
            <a:ext cx="2921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Thymus</a:t>
            </a:r>
            <a:endParaRPr lang="en-US" sz="600" b="1"/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4843463" y="3663950"/>
            <a:ext cx="5064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Adrenal gland</a:t>
            </a:r>
            <a:endParaRPr lang="en-US" sz="600" b="1"/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4843463" y="3775075"/>
            <a:ext cx="3413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Pancreas</a:t>
            </a:r>
            <a:endParaRPr lang="en-US" sz="600" b="1"/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4891088" y="4721225"/>
            <a:ext cx="3079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Gonads:</a:t>
            </a:r>
            <a:endParaRPr lang="en-US" sz="600" b="1"/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>
            <a:off x="4941888" y="4848225"/>
            <a:ext cx="5318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Ovary (female)</a:t>
            </a:r>
            <a:endParaRPr lang="en-US" sz="600" b="1"/>
          </a:p>
        </p:txBody>
      </p:sp>
      <p:sp>
        <p:nvSpPr>
          <p:cNvPr id="6159" name="Rectangle 14"/>
          <p:cNvSpPr>
            <a:spLocks noChangeArrowheads="1"/>
          </p:cNvSpPr>
          <p:nvPr/>
        </p:nvSpPr>
        <p:spPr bwMode="auto">
          <a:xfrm>
            <a:off x="4948238" y="4981575"/>
            <a:ext cx="4667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Testis (male)</a:t>
            </a:r>
            <a:endParaRPr lang="en-US" sz="600" b="1"/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 flipV="1">
            <a:off x="5537200" y="3848100"/>
            <a:ext cx="733425" cy="1730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Freeform 16"/>
          <p:cNvSpPr>
            <a:spLocks/>
          </p:cNvSpPr>
          <p:nvPr/>
        </p:nvSpPr>
        <p:spPr bwMode="auto">
          <a:xfrm>
            <a:off x="3781425" y="5024438"/>
            <a:ext cx="1144588" cy="214312"/>
          </a:xfrm>
          <a:custGeom>
            <a:avLst/>
            <a:gdLst>
              <a:gd name="T0" fmla="*/ 2147483647 w 880"/>
              <a:gd name="T1" fmla="*/ 0 h 165"/>
              <a:gd name="T2" fmla="*/ 2147483647 w 880"/>
              <a:gd name="T3" fmla="*/ 0 h 165"/>
              <a:gd name="T4" fmla="*/ 0 w 880"/>
              <a:gd name="T5" fmla="*/ 2147483647 h 165"/>
              <a:gd name="T6" fmla="*/ 0 60000 65536"/>
              <a:gd name="T7" fmla="*/ 0 60000 65536"/>
              <a:gd name="T8" fmla="*/ 0 60000 65536"/>
              <a:gd name="T9" fmla="*/ 0 w 880"/>
              <a:gd name="T10" fmla="*/ 0 h 165"/>
              <a:gd name="T11" fmla="*/ 880 w 8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0" h="165">
                <a:moveTo>
                  <a:pt x="880" y="0"/>
                </a:moveTo>
                <a:lnTo>
                  <a:pt x="423" y="0"/>
                </a:lnTo>
                <a:lnTo>
                  <a:pt x="0" y="165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162" name="Line 17"/>
          <p:cNvSpPr>
            <a:spLocks noChangeShapeType="1"/>
          </p:cNvSpPr>
          <p:nvPr/>
        </p:nvSpPr>
        <p:spPr bwMode="auto">
          <a:xfrm>
            <a:off x="3852863" y="4860925"/>
            <a:ext cx="158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18"/>
          <p:cNvSpPr>
            <a:spLocks noChangeShapeType="1"/>
          </p:cNvSpPr>
          <p:nvPr/>
        </p:nvSpPr>
        <p:spPr bwMode="auto">
          <a:xfrm>
            <a:off x="5491163" y="4902200"/>
            <a:ext cx="35718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Line 19"/>
          <p:cNvSpPr>
            <a:spLocks noChangeShapeType="1"/>
          </p:cNvSpPr>
          <p:nvPr/>
        </p:nvSpPr>
        <p:spPr bwMode="auto">
          <a:xfrm flipH="1">
            <a:off x="3765550" y="3814763"/>
            <a:ext cx="103822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 flipH="1">
            <a:off x="3417888" y="3716338"/>
            <a:ext cx="13906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Freeform 21"/>
          <p:cNvSpPr>
            <a:spLocks/>
          </p:cNvSpPr>
          <p:nvPr/>
        </p:nvSpPr>
        <p:spPr bwMode="auto">
          <a:xfrm>
            <a:off x="5338763" y="2908300"/>
            <a:ext cx="577850" cy="854075"/>
          </a:xfrm>
          <a:custGeom>
            <a:avLst/>
            <a:gdLst>
              <a:gd name="T0" fmla="*/ 0 w 443"/>
              <a:gd name="T1" fmla="*/ 0 h 656"/>
              <a:gd name="T2" fmla="*/ 2147483647 w 443"/>
              <a:gd name="T3" fmla="*/ 0 h 656"/>
              <a:gd name="T4" fmla="*/ 2147483647 w 443"/>
              <a:gd name="T5" fmla="*/ 2147483647 h 656"/>
              <a:gd name="T6" fmla="*/ 0 60000 65536"/>
              <a:gd name="T7" fmla="*/ 0 60000 65536"/>
              <a:gd name="T8" fmla="*/ 0 60000 65536"/>
              <a:gd name="T9" fmla="*/ 0 w 443"/>
              <a:gd name="T10" fmla="*/ 0 h 656"/>
              <a:gd name="T11" fmla="*/ 443 w 443"/>
              <a:gd name="T12" fmla="*/ 656 h 6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3" h="656">
                <a:moveTo>
                  <a:pt x="0" y="0"/>
                </a:moveTo>
                <a:lnTo>
                  <a:pt x="129" y="0"/>
                </a:lnTo>
                <a:lnTo>
                  <a:pt x="443" y="656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167" name="Freeform 22"/>
          <p:cNvSpPr>
            <a:spLocks/>
          </p:cNvSpPr>
          <p:nvPr/>
        </p:nvSpPr>
        <p:spPr bwMode="auto">
          <a:xfrm>
            <a:off x="5256213" y="4022725"/>
            <a:ext cx="738187" cy="1588"/>
          </a:xfrm>
          <a:custGeom>
            <a:avLst/>
            <a:gdLst>
              <a:gd name="T0" fmla="*/ 0 w 567"/>
              <a:gd name="T1" fmla="*/ 0 h 1587"/>
              <a:gd name="T2" fmla="*/ 2147483647 w 567"/>
              <a:gd name="T3" fmla="*/ 0 h 1587"/>
              <a:gd name="T4" fmla="*/ 2147483647 w 567"/>
              <a:gd name="T5" fmla="*/ 0 h 1587"/>
              <a:gd name="T6" fmla="*/ 0 60000 65536"/>
              <a:gd name="T7" fmla="*/ 0 60000 65536"/>
              <a:gd name="T8" fmla="*/ 0 60000 65536"/>
              <a:gd name="T9" fmla="*/ 0 w 567"/>
              <a:gd name="T10" fmla="*/ 0 h 1587"/>
              <a:gd name="T11" fmla="*/ 567 w 56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7" h="1587">
                <a:moveTo>
                  <a:pt x="0" y="0"/>
                </a:moveTo>
                <a:lnTo>
                  <a:pt x="217" y="0"/>
                </a:lnTo>
                <a:lnTo>
                  <a:pt x="567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168" name="Line 23"/>
          <p:cNvSpPr>
            <a:spLocks noChangeShapeType="1"/>
          </p:cNvSpPr>
          <p:nvPr/>
        </p:nvSpPr>
        <p:spPr bwMode="auto">
          <a:xfrm>
            <a:off x="3852863" y="485298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Line 24"/>
          <p:cNvSpPr>
            <a:spLocks noChangeShapeType="1"/>
          </p:cNvSpPr>
          <p:nvPr/>
        </p:nvSpPr>
        <p:spPr bwMode="auto">
          <a:xfrm>
            <a:off x="5484813" y="4900613"/>
            <a:ext cx="3603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25"/>
          <p:cNvSpPr>
            <a:spLocks noChangeShapeType="1"/>
          </p:cNvSpPr>
          <p:nvPr/>
        </p:nvSpPr>
        <p:spPr bwMode="auto">
          <a:xfrm flipH="1">
            <a:off x="3765550" y="3814763"/>
            <a:ext cx="10429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26"/>
          <p:cNvSpPr>
            <a:spLocks noChangeShapeType="1"/>
          </p:cNvSpPr>
          <p:nvPr/>
        </p:nvSpPr>
        <p:spPr bwMode="auto">
          <a:xfrm flipH="1">
            <a:off x="3425825" y="3717925"/>
            <a:ext cx="13922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Freeform 27"/>
          <p:cNvSpPr>
            <a:spLocks/>
          </p:cNvSpPr>
          <p:nvPr/>
        </p:nvSpPr>
        <p:spPr bwMode="auto">
          <a:xfrm>
            <a:off x="5005388" y="2039938"/>
            <a:ext cx="1404937" cy="366712"/>
          </a:xfrm>
          <a:custGeom>
            <a:avLst/>
            <a:gdLst>
              <a:gd name="T0" fmla="*/ 0 w 1078"/>
              <a:gd name="T1" fmla="*/ 0 h 282"/>
              <a:gd name="T2" fmla="*/ 2147483647 w 1078"/>
              <a:gd name="T3" fmla="*/ 0 h 282"/>
              <a:gd name="T4" fmla="*/ 2147483647 w 1078"/>
              <a:gd name="T5" fmla="*/ 2147483647 h 282"/>
              <a:gd name="T6" fmla="*/ 0 60000 65536"/>
              <a:gd name="T7" fmla="*/ 0 60000 65536"/>
              <a:gd name="T8" fmla="*/ 0 60000 65536"/>
              <a:gd name="T9" fmla="*/ 0 w 1078"/>
              <a:gd name="T10" fmla="*/ 0 h 282"/>
              <a:gd name="T11" fmla="*/ 1078 w 1078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8" h="282">
                <a:moveTo>
                  <a:pt x="0" y="0"/>
                </a:moveTo>
                <a:lnTo>
                  <a:pt x="412" y="0"/>
                </a:lnTo>
                <a:lnTo>
                  <a:pt x="1078" y="282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173" name="Freeform 28"/>
          <p:cNvSpPr>
            <a:spLocks/>
          </p:cNvSpPr>
          <p:nvPr/>
        </p:nvSpPr>
        <p:spPr bwMode="auto">
          <a:xfrm>
            <a:off x="5072063" y="2209800"/>
            <a:ext cx="985837" cy="257175"/>
          </a:xfrm>
          <a:custGeom>
            <a:avLst/>
            <a:gdLst>
              <a:gd name="T0" fmla="*/ 0 w 756"/>
              <a:gd name="T1" fmla="*/ 0 h 198"/>
              <a:gd name="T2" fmla="*/ 2147483647 w 756"/>
              <a:gd name="T3" fmla="*/ 0 h 198"/>
              <a:gd name="T4" fmla="*/ 2147483647 w 756"/>
              <a:gd name="T5" fmla="*/ 2147483647 h 198"/>
              <a:gd name="T6" fmla="*/ 0 60000 65536"/>
              <a:gd name="T7" fmla="*/ 0 60000 65536"/>
              <a:gd name="T8" fmla="*/ 0 60000 65536"/>
              <a:gd name="T9" fmla="*/ 0 w 756"/>
              <a:gd name="T10" fmla="*/ 0 h 198"/>
              <a:gd name="T11" fmla="*/ 756 w 756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6" h="198">
                <a:moveTo>
                  <a:pt x="0" y="0"/>
                </a:moveTo>
                <a:lnTo>
                  <a:pt x="361" y="0"/>
                </a:lnTo>
                <a:lnTo>
                  <a:pt x="756" y="198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174" name="Freeform 29"/>
          <p:cNvSpPr>
            <a:spLocks/>
          </p:cNvSpPr>
          <p:nvPr/>
        </p:nvSpPr>
        <p:spPr bwMode="auto">
          <a:xfrm>
            <a:off x="5065713" y="2379663"/>
            <a:ext cx="814387" cy="322262"/>
          </a:xfrm>
          <a:custGeom>
            <a:avLst/>
            <a:gdLst>
              <a:gd name="T0" fmla="*/ 0 w 625"/>
              <a:gd name="T1" fmla="*/ 0 h 248"/>
              <a:gd name="T2" fmla="*/ 2147483647 w 625"/>
              <a:gd name="T3" fmla="*/ 0 h 248"/>
              <a:gd name="T4" fmla="*/ 2147483647 w 625"/>
              <a:gd name="T5" fmla="*/ 2147483647 h 248"/>
              <a:gd name="T6" fmla="*/ 0 60000 65536"/>
              <a:gd name="T7" fmla="*/ 0 60000 65536"/>
              <a:gd name="T8" fmla="*/ 0 60000 65536"/>
              <a:gd name="T9" fmla="*/ 0 w 625"/>
              <a:gd name="T10" fmla="*/ 0 h 248"/>
              <a:gd name="T11" fmla="*/ 625 w 625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5" h="248">
                <a:moveTo>
                  <a:pt x="0" y="0"/>
                </a:moveTo>
                <a:lnTo>
                  <a:pt x="366" y="0"/>
                </a:lnTo>
                <a:lnTo>
                  <a:pt x="625" y="248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175" name="Freeform 30"/>
          <p:cNvSpPr>
            <a:spLocks/>
          </p:cNvSpPr>
          <p:nvPr/>
        </p:nvSpPr>
        <p:spPr bwMode="auto">
          <a:xfrm>
            <a:off x="5005388" y="2039938"/>
            <a:ext cx="1400175" cy="365125"/>
          </a:xfrm>
          <a:custGeom>
            <a:avLst/>
            <a:gdLst>
              <a:gd name="T0" fmla="*/ 0 w 1076"/>
              <a:gd name="T1" fmla="*/ 0 h 281"/>
              <a:gd name="T2" fmla="*/ 2147483647 w 1076"/>
              <a:gd name="T3" fmla="*/ 0 h 281"/>
              <a:gd name="T4" fmla="*/ 2147483647 w 1076"/>
              <a:gd name="T5" fmla="*/ 2147483647 h 281"/>
              <a:gd name="T6" fmla="*/ 0 60000 65536"/>
              <a:gd name="T7" fmla="*/ 0 60000 65536"/>
              <a:gd name="T8" fmla="*/ 0 60000 65536"/>
              <a:gd name="T9" fmla="*/ 0 w 1076"/>
              <a:gd name="T10" fmla="*/ 0 h 281"/>
              <a:gd name="T11" fmla="*/ 1076 w 1076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6" h="281">
                <a:moveTo>
                  <a:pt x="0" y="0"/>
                </a:moveTo>
                <a:lnTo>
                  <a:pt x="412" y="0"/>
                </a:lnTo>
                <a:lnTo>
                  <a:pt x="1076" y="28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176" name="Freeform 31"/>
          <p:cNvSpPr>
            <a:spLocks/>
          </p:cNvSpPr>
          <p:nvPr/>
        </p:nvSpPr>
        <p:spPr bwMode="auto">
          <a:xfrm>
            <a:off x="5073650" y="2209800"/>
            <a:ext cx="987425" cy="258763"/>
          </a:xfrm>
          <a:custGeom>
            <a:avLst/>
            <a:gdLst>
              <a:gd name="T0" fmla="*/ 0 w 758"/>
              <a:gd name="T1" fmla="*/ 0 h 198"/>
              <a:gd name="T2" fmla="*/ 2147483647 w 758"/>
              <a:gd name="T3" fmla="*/ 0 h 198"/>
              <a:gd name="T4" fmla="*/ 2147483647 w 758"/>
              <a:gd name="T5" fmla="*/ 2147483647 h 198"/>
              <a:gd name="T6" fmla="*/ 0 60000 65536"/>
              <a:gd name="T7" fmla="*/ 0 60000 65536"/>
              <a:gd name="T8" fmla="*/ 0 60000 65536"/>
              <a:gd name="T9" fmla="*/ 0 w 758"/>
              <a:gd name="T10" fmla="*/ 0 h 198"/>
              <a:gd name="T11" fmla="*/ 758 w 758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8" h="198">
                <a:moveTo>
                  <a:pt x="0" y="0"/>
                </a:moveTo>
                <a:lnTo>
                  <a:pt x="363" y="0"/>
                </a:lnTo>
                <a:lnTo>
                  <a:pt x="758" y="19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177" name="Freeform 32"/>
          <p:cNvSpPr>
            <a:spLocks/>
          </p:cNvSpPr>
          <p:nvPr/>
        </p:nvSpPr>
        <p:spPr bwMode="auto">
          <a:xfrm>
            <a:off x="5070475" y="2381250"/>
            <a:ext cx="812800" cy="325438"/>
          </a:xfrm>
          <a:custGeom>
            <a:avLst/>
            <a:gdLst>
              <a:gd name="T0" fmla="*/ 0 w 624"/>
              <a:gd name="T1" fmla="*/ 0 h 250"/>
              <a:gd name="T2" fmla="*/ 2147483647 w 624"/>
              <a:gd name="T3" fmla="*/ 0 h 250"/>
              <a:gd name="T4" fmla="*/ 2147483647 w 624"/>
              <a:gd name="T5" fmla="*/ 2147483647 h 250"/>
              <a:gd name="T6" fmla="*/ 0 60000 65536"/>
              <a:gd name="T7" fmla="*/ 0 60000 65536"/>
              <a:gd name="T8" fmla="*/ 0 60000 65536"/>
              <a:gd name="T9" fmla="*/ 0 w 624"/>
              <a:gd name="T10" fmla="*/ 0 h 250"/>
              <a:gd name="T11" fmla="*/ 624 w 624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250">
                <a:moveTo>
                  <a:pt x="0" y="0"/>
                </a:moveTo>
                <a:lnTo>
                  <a:pt x="366" y="0"/>
                </a:lnTo>
                <a:lnTo>
                  <a:pt x="624" y="25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178" name="Freeform 33"/>
          <p:cNvSpPr>
            <a:spLocks/>
          </p:cNvSpPr>
          <p:nvPr/>
        </p:nvSpPr>
        <p:spPr bwMode="auto">
          <a:xfrm>
            <a:off x="3716338" y="2481263"/>
            <a:ext cx="1092200" cy="423862"/>
          </a:xfrm>
          <a:custGeom>
            <a:avLst/>
            <a:gdLst>
              <a:gd name="T0" fmla="*/ 2147483647 w 838"/>
              <a:gd name="T1" fmla="*/ 2147483647 h 325"/>
              <a:gd name="T2" fmla="*/ 2147483647 w 838"/>
              <a:gd name="T3" fmla="*/ 2147483647 h 325"/>
              <a:gd name="T4" fmla="*/ 0 w 838"/>
              <a:gd name="T5" fmla="*/ 0 h 325"/>
              <a:gd name="T6" fmla="*/ 0 60000 65536"/>
              <a:gd name="T7" fmla="*/ 0 60000 65536"/>
              <a:gd name="T8" fmla="*/ 0 60000 65536"/>
              <a:gd name="T9" fmla="*/ 0 w 838"/>
              <a:gd name="T10" fmla="*/ 0 h 325"/>
              <a:gd name="T11" fmla="*/ 838 w 838"/>
              <a:gd name="T12" fmla="*/ 325 h 3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8" h="325">
                <a:moveTo>
                  <a:pt x="838" y="325"/>
                </a:moveTo>
                <a:lnTo>
                  <a:pt x="368" y="32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179" name="Freeform 34"/>
          <p:cNvSpPr>
            <a:spLocks/>
          </p:cNvSpPr>
          <p:nvPr/>
        </p:nvSpPr>
        <p:spPr bwMode="auto">
          <a:xfrm>
            <a:off x="3716338" y="2478088"/>
            <a:ext cx="1092200" cy="425450"/>
          </a:xfrm>
          <a:custGeom>
            <a:avLst/>
            <a:gdLst>
              <a:gd name="T0" fmla="*/ 2147483647 w 838"/>
              <a:gd name="T1" fmla="*/ 2147483647 h 326"/>
              <a:gd name="T2" fmla="*/ 2147483647 w 838"/>
              <a:gd name="T3" fmla="*/ 2147483647 h 326"/>
              <a:gd name="T4" fmla="*/ 0 w 838"/>
              <a:gd name="T5" fmla="*/ 0 h 326"/>
              <a:gd name="T6" fmla="*/ 0 60000 65536"/>
              <a:gd name="T7" fmla="*/ 0 60000 65536"/>
              <a:gd name="T8" fmla="*/ 0 60000 65536"/>
              <a:gd name="T9" fmla="*/ 0 w 838"/>
              <a:gd name="T10" fmla="*/ 0 h 326"/>
              <a:gd name="T11" fmla="*/ 838 w 838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8" h="326">
                <a:moveTo>
                  <a:pt x="838" y="326"/>
                </a:moveTo>
                <a:lnTo>
                  <a:pt x="368" y="32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180" name="Freeform 35"/>
          <p:cNvSpPr>
            <a:spLocks/>
          </p:cNvSpPr>
          <p:nvPr/>
        </p:nvSpPr>
        <p:spPr bwMode="auto">
          <a:xfrm>
            <a:off x="3662363" y="2963863"/>
            <a:ext cx="1146175" cy="76200"/>
          </a:xfrm>
          <a:custGeom>
            <a:avLst/>
            <a:gdLst>
              <a:gd name="T0" fmla="*/ 2147483647 w 880"/>
              <a:gd name="T1" fmla="*/ 2147483647 h 59"/>
              <a:gd name="T2" fmla="*/ 2147483647 w 880"/>
              <a:gd name="T3" fmla="*/ 2147483647 h 59"/>
              <a:gd name="T4" fmla="*/ 0 w 880"/>
              <a:gd name="T5" fmla="*/ 0 h 59"/>
              <a:gd name="T6" fmla="*/ 0 60000 65536"/>
              <a:gd name="T7" fmla="*/ 0 60000 65536"/>
              <a:gd name="T8" fmla="*/ 0 60000 65536"/>
              <a:gd name="T9" fmla="*/ 0 w 880"/>
              <a:gd name="T10" fmla="*/ 0 h 59"/>
              <a:gd name="T11" fmla="*/ 880 w 880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0" h="59">
                <a:moveTo>
                  <a:pt x="880" y="59"/>
                </a:moveTo>
                <a:lnTo>
                  <a:pt x="410" y="59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181" name="Freeform 36"/>
          <p:cNvSpPr>
            <a:spLocks/>
          </p:cNvSpPr>
          <p:nvPr/>
        </p:nvSpPr>
        <p:spPr bwMode="auto">
          <a:xfrm>
            <a:off x="3662363" y="2959100"/>
            <a:ext cx="1146175" cy="79375"/>
          </a:xfrm>
          <a:custGeom>
            <a:avLst/>
            <a:gdLst>
              <a:gd name="T0" fmla="*/ 2147483647 w 880"/>
              <a:gd name="T1" fmla="*/ 2147483647 h 61"/>
              <a:gd name="T2" fmla="*/ 2147483647 w 880"/>
              <a:gd name="T3" fmla="*/ 2147483647 h 61"/>
              <a:gd name="T4" fmla="*/ 0 w 880"/>
              <a:gd name="T5" fmla="*/ 0 h 61"/>
              <a:gd name="T6" fmla="*/ 0 60000 65536"/>
              <a:gd name="T7" fmla="*/ 0 60000 65536"/>
              <a:gd name="T8" fmla="*/ 0 60000 65536"/>
              <a:gd name="T9" fmla="*/ 0 w 880"/>
              <a:gd name="T10" fmla="*/ 0 h 61"/>
              <a:gd name="T11" fmla="*/ 880 w 880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0" h="61">
                <a:moveTo>
                  <a:pt x="880" y="61"/>
                </a:moveTo>
                <a:lnTo>
                  <a:pt x="410" y="6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182" name="Freeform 37"/>
          <p:cNvSpPr>
            <a:spLocks/>
          </p:cNvSpPr>
          <p:nvPr/>
        </p:nvSpPr>
        <p:spPr bwMode="auto">
          <a:xfrm>
            <a:off x="5338763" y="2905125"/>
            <a:ext cx="577850" cy="863600"/>
          </a:xfrm>
          <a:custGeom>
            <a:avLst/>
            <a:gdLst>
              <a:gd name="T0" fmla="*/ 0 w 443"/>
              <a:gd name="T1" fmla="*/ 0 h 664"/>
              <a:gd name="T2" fmla="*/ 2147483647 w 443"/>
              <a:gd name="T3" fmla="*/ 0 h 664"/>
              <a:gd name="T4" fmla="*/ 2147483647 w 443"/>
              <a:gd name="T5" fmla="*/ 2147483647 h 664"/>
              <a:gd name="T6" fmla="*/ 0 60000 65536"/>
              <a:gd name="T7" fmla="*/ 0 60000 65536"/>
              <a:gd name="T8" fmla="*/ 0 60000 65536"/>
              <a:gd name="T9" fmla="*/ 0 w 443"/>
              <a:gd name="T10" fmla="*/ 0 h 664"/>
              <a:gd name="T11" fmla="*/ 443 w 443"/>
              <a:gd name="T12" fmla="*/ 664 h 6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3" h="664">
                <a:moveTo>
                  <a:pt x="0" y="0"/>
                </a:moveTo>
                <a:lnTo>
                  <a:pt x="130" y="0"/>
                </a:lnTo>
                <a:lnTo>
                  <a:pt x="443" y="66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183" name="Line 38"/>
          <p:cNvSpPr>
            <a:spLocks noChangeShapeType="1"/>
          </p:cNvSpPr>
          <p:nvPr/>
        </p:nvSpPr>
        <p:spPr bwMode="auto">
          <a:xfrm>
            <a:off x="5257800" y="4021138"/>
            <a:ext cx="7366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Freeform 39"/>
          <p:cNvSpPr>
            <a:spLocks/>
          </p:cNvSpPr>
          <p:nvPr/>
        </p:nvSpPr>
        <p:spPr bwMode="auto">
          <a:xfrm>
            <a:off x="3781425" y="5026025"/>
            <a:ext cx="1149350" cy="211138"/>
          </a:xfrm>
          <a:custGeom>
            <a:avLst/>
            <a:gdLst>
              <a:gd name="T0" fmla="*/ 2147483647 w 883"/>
              <a:gd name="T1" fmla="*/ 0 h 163"/>
              <a:gd name="T2" fmla="*/ 2147483647 w 883"/>
              <a:gd name="T3" fmla="*/ 0 h 163"/>
              <a:gd name="T4" fmla="*/ 0 w 883"/>
              <a:gd name="T5" fmla="*/ 2147483647 h 163"/>
              <a:gd name="T6" fmla="*/ 0 60000 65536"/>
              <a:gd name="T7" fmla="*/ 0 60000 65536"/>
              <a:gd name="T8" fmla="*/ 0 60000 65536"/>
              <a:gd name="T9" fmla="*/ 0 w 883"/>
              <a:gd name="T10" fmla="*/ 0 h 163"/>
              <a:gd name="T11" fmla="*/ 883 w 883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3" h="163">
                <a:moveTo>
                  <a:pt x="883" y="0"/>
                </a:moveTo>
                <a:lnTo>
                  <a:pt x="423" y="0"/>
                </a:lnTo>
                <a:lnTo>
                  <a:pt x="0" y="1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185" name="Line 40"/>
          <p:cNvSpPr>
            <a:spLocks noChangeShapeType="1"/>
          </p:cNvSpPr>
          <p:nvPr/>
        </p:nvSpPr>
        <p:spPr bwMode="auto">
          <a:xfrm flipV="1">
            <a:off x="5548313" y="3846513"/>
            <a:ext cx="733425" cy="1698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Line 41"/>
          <p:cNvSpPr>
            <a:spLocks noChangeShapeType="1"/>
          </p:cNvSpPr>
          <p:nvPr/>
        </p:nvSpPr>
        <p:spPr bwMode="auto">
          <a:xfrm>
            <a:off x="6219825" y="4279900"/>
            <a:ext cx="11747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7" name="Line 42"/>
          <p:cNvSpPr>
            <a:spLocks noChangeShapeType="1"/>
          </p:cNvSpPr>
          <p:nvPr/>
        </p:nvSpPr>
        <p:spPr bwMode="auto">
          <a:xfrm>
            <a:off x="6221413" y="4279900"/>
            <a:ext cx="1174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8" name="Rectangle 43"/>
          <p:cNvSpPr>
            <a:spLocks noChangeArrowheads="1"/>
          </p:cNvSpPr>
          <p:nvPr/>
        </p:nvSpPr>
        <p:spPr bwMode="auto">
          <a:xfrm>
            <a:off x="6345238" y="4237038"/>
            <a:ext cx="2936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Trachea</a:t>
            </a:r>
            <a:endParaRPr lang="en-US" sz="600" b="1"/>
          </a:p>
        </p:txBody>
      </p:sp>
      <p:sp>
        <p:nvSpPr>
          <p:cNvPr id="6189" name="Text Box 44"/>
          <p:cNvSpPr txBox="1">
            <a:spLocks noChangeArrowheads="1"/>
          </p:cNvSpPr>
          <p:nvPr/>
        </p:nvSpPr>
        <p:spPr bwMode="auto">
          <a:xfrm>
            <a:off x="5568950" y="4284663"/>
            <a:ext cx="427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Posterior</a:t>
            </a:r>
          </a:p>
          <a:p>
            <a:r>
              <a:rPr lang="en-US" sz="600" b="1"/>
              <a:t>view</a:t>
            </a:r>
          </a:p>
        </p:txBody>
      </p:sp>
      <p:sp>
        <p:nvSpPr>
          <p:cNvPr id="6190" name="Text Box 45"/>
          <p:cNvSpPr txBox="1">
            <a:spLocks noChangeArrowheads="1"/>
          </p:cNvSpPr>
          <p:nvPr/>
        </p:nvSpPr>
        <p:spPr bwMode="auto">
          <a:xfrm>
            <a:off x="4818063" y="3976688"/>
            <a:ext cx="5159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Parathyroid</a:t>
            </a:r>
          </a:p>
          <a:p>
            <a:r>
              <a:rPr lang="en-US" sz="600" b="1"/>
              <a:t>glands</a:t>
            </a:r>
          </a:p>
        </p:txBody>
      </p:sp>
      <p:sp>
        <p:nvSpPr>
          <p:cNvPr id="6191" name="TextBox 24"/>
          <p:cNvSpPr txBox="1">
            <a:spLocks noChangeArrowheads="1"/>
          </p:cNvSpPr>
          <p:nvPr/>
        </p:nvSpPr>
        <p:spPr bwMode="auto">
          <a:xfrm>
            <a:off x="2724150" y="1117600"/>
            <a:ext cx="3676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192" name="Text Box 15"/>
          <p:cNvSpPr txBox="1">
            <a:spLocks noChangeArrowheads="1"/>
          </p:cNvSpPr>
          <p:nvPr/>
        </p:nvSpPr>
        <p:spPr bwMode="auto">
          <a:xfrm>
            <a:off x="609600" y="53340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9CE06724-F232-41C8-A722-F74D69270A7D}" type="slidenum">
              <a:rPr lang="en-US" altLang="en-US" smtClean="0">
                <a:latin typeface="Arial" pitchFamily="34" charset="0"/>
              </a:rPr>
              <a:pPr/>
              <a:t>40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The Gonads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pPr eaLnBrk="1" hangingPunct="1"/>
            <a:r>
              <a:rPr lang="en-US" sz="2800" smtClean="0"/>
              <a:t>ovaries</a:t>
            </a:r>
            <a:r>
              <a:rPr lang="en-US" sz="2800" b="0" smtClean="0"/>
              <a:t> and </a:t>
            </a:r>
            <a:r>
              <a:rPr lang="en-US" sz="2800" smtClean="0"/>
              <a:t>testes</a:t>
            </a:r>
            <a:r>
              <a:rPr lang="en-US" sz="2800" b="0" smtClean="0"/>
              <a:t> are both endocrine and exocrine</a:t>
            </a:r>
          </a:p>
          <a:p>
            <a:pPr lvl="1" eaLnBrk="1" hangingPunct="1"/>
            <a:r>
              <a:rPr lang="en-US" sz="2400" smtClean="0"/>
              <a:t>exocrine</a:t>
            </a:r>
            <a:r>
              <a:rPr lang="en-US" sz="2400" b="0" smtClean="0"/>
              <a:t> product – whole cells - eggs and sperm (</a:t>
            </a:r>
            <a:r>
              <a:rPr lang="en-US" sz="2400" smtClean="0"/>
              <a:t>cytogenic glands</a:t>
            </a:r>
            <a:r>
              <a:rPr lang="en-US" sz="2400" b="0" smtClean="0"/>
              <a:t>)</a:t>
            </a:r>
          </a:p>
          <a:p>
            <a:pPr lvl="1" eaLnBrk="1" hangingPunct="1"/>
            <a:r>
              <a:rPr lang="en-US" sz="2400" smtClean="0"/>
              <a:t>endocrine</a:t>
            </a:r>
            <a:r>
              <a:rPr lang="en-US" sz="2400" b="0" smtClean="0"/>
              <a:t> product - gonadal hormones – mostly steroids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800" smtClean="0"/>
              <a:t>ovarian</a:t>
            </a:r>
            <a:r>
              <a:rPr lang="en-US" sz="2800" b="0" smtClean="0"/>
              <a:t> hormones</a:t>
            </a:r>
          </a:p>
          <a:p>
            <a:pPr lvl="1" eaLnBrk="1" hangingPunct="1"/>
            <a:r>
              <a:rPr lang="en-US" sz="2400" b="0" smtClean="0"/>
              <a:t>estradiol, progesterone, and inhibin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800" smtClean="0"/>
              <a:t>testicular</a:t>
            </a:r>
            <a:r>
              <a:rPr lang="en-US" sz="2800" b="0" smtClean="0"/>
              <a:t> hormones</a:t>
            </a:r>
          </a:p>
          <a:p>
            <a:pPr lvl="1" eaLnBrk="1" hangingPunct="1"/>
            <a:r>
              <a:rPr lang="en-US" sz="2400" b="0" smtClean="0"/>
              <a:t>testosterone, weaker androgens, estrogen and inhibin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BE14F2D7-F4CD-4FEC-8544-EECCC8210705}" type="slidenum">
              <a:rPr lang="en-US" altLang="en-US" smtClean="0">
                <a:latin typeface="Arial" pitchFamily="34" charset="0"/>
              </a:rPr>
              <a:pPr/>
              <a:t>41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Histology of Ovary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33400" y="591185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follicle - egg surrounded by granulosa cells and a capsule (theca)</a:t>
            </a:r>
          </a:p>
        </p:txBody>
      </p:sp>
      <p:pic>
        <p:nvPicPr>
          <p:cNvPr id="44037" name="Picture 3" descr="sal25693_17_1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638" y="1389063"/>
            <a:ext cx="26130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Freeform 5"/>
          <p:cNvSpPr>
            <a:spLocks/>
          </p:cNvSpPr>
          <p:nvPr/>
        </p:nvSpPr>
        <p:spPr bwMode="auto">
          <a:xfrm>
            <a:off x="2679700" y="3998913"/>
            <a:ext cx="179388" cy="200025"/>
          </a:xfrm>
          <a:custGeom>
            <a:avLst/>
            <a:gdLst>
              <a:gd name="T0" fmla="*/ 0 w 151"/>
              <a:gd name="T1" fmla="*/ 2147483647 h 168"/>
              <a:gd name="T2" fmla="*/ 2147483647 w 151"/>
              <a:gd name="T3" fmla="*/ 0 h 168"/>
              <a:gd name="T4" fmla="*/ 2147483647 w 151"/>
              <a:gd name="T5" fmla="*/ 2147483647 h 168"/>
              <a:gd name="T6" fmla="*/ 2147483647 w 151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151"/>
              <a:gd name="T13" fmla="*/ 0 h 168"/>
              <a:gd name="T14" fmla="*/ 151 w 151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" h="168">
                <a:moveTo>
                  <a:pt x="0" y="45"/>
                </a:moveTo>
                <a:lnTo>
                  <a:pt x="47" y="0"/>
                </a:lnTo>
                <a:lnTo>
                  <a:pt x="151" y="121"/>
                </a:lnTo>
                <a:lnTo>
                  <a:pt x="100" y="16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 flipH="1">
            <a:off x="2806700" y="4073525"/>
            <a:ext cx="649288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 flipH="1">
            <a:off x="2798763" y="4065588"/>
            <a:ext cx="6413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Rectangle 8"/>
          <p:cNvSpPr>
            <a:spLocks noChangeArrowheads="1"/>
          </p:cNvSpPr>
          <p:nvPr/>
        </p:nvSpPr>
        <p:spPr bwMode="auto">
          <a:xfrm>
            <a:off x="3465513" y="2085975"/>
            <a:ext cx="566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Granulosa cells</a:t>
            </a:r>
          </a:p>
          <a:p>
            <a:r>
              <a:rPr lang="en-US" sz="600" b="1">
                <a:solidFill>
                  <a:srgbClr val="000000"/>
                </a:solidFill>
              </a:rPr>
              <a:t>(source of</a:t>
            </a:r>
          </a:p>
          <a:p>
            <a:r>
              <a:rPr lang="en-US" sz="600" b="1">
                <a:solidFill>
                  <a:srgbClr val="000000"/>
                </a:solidFill>
              </a:rPr>
              <a:t>estrogen)</a:t>
            </a:r>
          </a:p>
        </p:txBody>
      </p:sp>
      <p:sp>
        <p:nvSpPr>
          <p:cNvPr id="44042" name="Rectangle 9"/>
          <p:cNvSpPr>
            <a:spLocks noChangeArrowheads="1"/>
          </p:cNvSpPr>
          <p:nvPr/>
        </p:nvSpPr>
        <p:spPr bwMode="auto">
          <a:xfrm>
            <a:off x="3465513" y="3082925"/>
            <a:ext cx="4508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Egg nucleus</a:t>
            </a:r>
            <a:endParaRPr lang="en-US" sz="600" b="1"/>
          </a:p>
        </p:txBody>
      </p:sp>
      <p:sp>
        <p:nvSpPr>
          <p:cNvPr id="44043" name="Rectangle 10"/>
          <p:cNvSpPr>
            <a:spLocks noChangeArrowheads="1"/>
          </p:cNvSpPr>
          <p:nvPr/>
        </p:nvSpPr>
        <p:spPr bwMode="auto">
          <a:xfrm>
            <a:off x="3465513" y="3267075"/>
            <a:ext cx="142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Egg</a:t>
            </a:r>
            <a:endParaRPr lang="en-US" sz="600" b="1"/>
          </a:p>
        </p:txBody>
      </p:sp>
      <p:sp>
        <p:nvSpPr>
          <p:cNvPr id="44044" name="Rectangle 11"/>
          <p:cNvSpPr>
            <a:spLocks noChangeArrowheads="1"/>
          </p:cNvSpPr>
          <p:nvPr/>
        </p:nvSpPr>
        <p:spPr bwMode="auto">
          <a:xfrm>
            <a:off x="2012950" y="5199063"/>
            <a:ext cx="2174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Ovary</a:t>
            </a:r>
            <a:endParaRPr lang="en-US" sz="600" b="1"/>
          </a:p>
        </p:txBody>
      </p:sp>
      <p:sp>
        <p:nvSpPr>
          <p:cNvPr id="44045" name="Rectangle 12"/>
          <p:cNvSpPr>
            <a:spLocks noChangeArrowheads="1"/>
          </p:cNvSpPr>
          <p:nvPr/>
        </p:nvSpPr>
        <p:spPr bwMode="auto">
          <a:xfrm>
            <a:off x="685800" y="5367338"/>
            <a:ext cx="936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</a:t>
            </a:r>
            <a:endParaRPr lang="en-US" sz="600" b="1"/>
          </a:p>
        </p:txBody>
      </p:sp>
      <p:sp>
        <p:nvSpPr>
          <p:cNvPr id="44046" name="Freeform 13"/>
          <p:cNvSpPr>
            <a:spLocks/>
          </p:cNvSpPr>
          <p:nvPr/>
        </p:nvSpPr>
        <p:spPr bwMode="auto">
          <a:xfrm>
            <a:off x="2832100" y="4864100"/>
            <a:ext cx="404813" cy="25400"/>
          </a:xfrm>
          <a:custGeom>
            <a:avLst/>
            <a:gdLst>
              <a:gd name="T0" fmla="*/ 2147483647 w 342"/>
              <a:gd name="T1" fmla="*/ 0 h 22"/>
              <a:gd name="T2" fmla="*/ 2147483647 w 342"/>
              <a:gd name="T3" fmla="*/ 2147483647 h 22"/>
              <a:gd name="T4" fmla="*/ 0 w 342"/>
              <a:gd name="T5" fmla="*/ 2147483647 h 22"/>
              <a:gd name="T6" fmla="*/ 0 w 342"/>
              <a:gd name="T7" fmla="*/ 0 h 22"/>
              <a:gd name="T8" fmla="*/ 0 60000 65536"/>
              <a:gd name="T9" fmla="*/ 0 60000 65536"/>
              <a:gd name="T10" fmla="*/ 0 60000 65536"/>
              <a:gd name="T11" fmla="*/ 0 60000 65536"/>
              <a:gd name="T12" fmla="*/ 0 w 342"/>
              <a:gd name="T13" fmla="*/ 0 h 22"/>
              <a:gd name="T14" fmla="*/ 342 w 342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" h="22">
                <a:moveTo>
                  <a:pt x="342" y="0"/>
                </a:moveTo>
                <a:lnTo>
                  <a:pt x="342" y="22"/>
                </a:lnTo>
                <a:lnTo>
                  <a:pt x="0" y="2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44047" name="Line 14"/>
          <p:cNvSpPr>
            <a:spLocks noChangeShapeType="1"/>
          </p:cNvSpPr>
          <p:nvPr/>
        </p:nvSpPr>
        <p:spPr bwMode="auto">
          <a:xfrm flipV="1">
            <a:off x="2832100" y="48895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8" name="Line 15"/>
          <p:cNvSpPr>
            <a:spLocks noChangeShapeType="1"/>
          </p:cNvSpPr>
          <p:nvPr/>
        </p:nvSpPr>
        <p:spPr bwMode="auto">
          <a:xfrm flipV="1">
            <a:off x="3236913" y="488950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Line 16"/>
          <p:cNvSpPr>
            <a:spLocks noChangeShapeType="1"/>
          </p:cNvSpPr>
          <p:nvPr/>
        </p:nvSpPr>
        <p:spPr bwMode="auto">
          <a:xfrm flipH="1">
            <a:off x="2092325" y="3144838"/>
            <a:ext cx="1354138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0" name="Line 17"/>
          <p:cNvSpPr>
            <a:spLocks noChangeShapeType="1"/>
          </p:cNvSpPr>
          <p:nvPr/>
        </p:nvSpPr>
        <p:spPr bwMode="auto">
          <a:xfrm flipH="1">
            <a:off x="2092325" y="3336925"/>
            <a:ext cx="1354138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1" name="Line 18"/>
          <p:cNvSpPr>
            <a:spLocks noChangeShapeType="1"/>
          </p:cNvSpPr>
          <p:nvPr/>
        </p:nvSpPr>
        <p:spPr bwMode="auto">
          <a:xfrm flipH="1">
            <a:off x="2779713" y="2152650"/>
            <a:ext cx="666750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2" name="Freeform 19"/>
          <p:cNvSpPr>
            <a:spLocks/>
          </p:cNvSpPr>
          <p:nvPr/>
        </p:nvSpPr>
        <p:spPr bwMode="auto">
          <a:xfrm>
            <a:off x="2606675" y="1952625"/>
            <a:ext cx="292100" cy="304800"/>
          </a:xfrm>
          <a:custGeom>
            <a:avLst/>
            <a:gdLst>
              <a:gd name="T0" fmla="*/ 2147483647 w 246"/>
              <a:gd name="T1" fmla="*/ 0 h 257"/>
              <a:gd name="T2" fmla="*/ 2147483647 w 246"/>
              <a:gd name="T3" fmla="*/ 2147483647 h 257"/>
              <a:gd name="T4" fmla="*/ 2147483647 w 246"/>
              <a:gd name="T5" fmla="*/ 2147483647 h 257"/>
              <a:gd name="T6" fmla="*/ 0 w 246"/>
              <a:gd name="T7" fmla="*/ 2147483647 h 257"/>
              <a:gd name="T8" fmla="*/ 0 60000 65536"/>
              <a:gd name="T9" fmla="*/ 0 60000 65536"/>
              <a:gd name="T10" fmla="*/ 0 60000 65536"/>
              <a:gd name="T11" fmla="*/ 0 60000 65536"/>
              <a:gd name="T12" fmla="*/ 0 w 246"/>
              <a:gd name="T13" fmla="*/ 0 h 257"/>
              <a:gd name="T14" fmla="*/ 246 w 246"/>
              <a:gd name="T15" fmla="*/ 257 h 2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" h="257">
                <a:moveTo>
                  <a:pt x="196" y="0"/>
                </a:moveTo>
                <a:lnTo>
                  <a:pt x="246" y="45"/>
                </a:lnTo>
                <a:lnTo>
                  <a:pt x="50" y="257"/>
                </a:lnTo>
                <a:lnTo>
                  <a:pt x="0" y="21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44053" name="Line 20"/>
          <p:cNvSpPr>
            <a:spLocks noChangeShapeType="1"/>
          </p:cNvSpPr>
          <p:nvPr/>
        </p:nvSpPr>
        <p:spPr bwMode="auto">
          <a:xfrm flipH="1">
            <a:off x="2085975" y="3138488"/>
            <a:ext cx="13541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4" name="Line 21"/>
          <p:cNvSpPr>
            <a:spLocks noChangeShapeType="1"/>
          </p:cNvSpPr>
          <p:nvPr/>
        </p:nvSpPr>
        <p:spPr bwMode="auto">
          <a:xfrm flipH="1">
            <a:off x="2092325" y="3330575"/>
            <a:ext cx="13477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5" name="Line 22"/>
          <p:cNvSpPr>
            <a:spLocks noChangeShapeType="1"/>
          </p:cNvSpPr>
          <p:nvPr/>
        </p:nvSpPr>
        <p:spPr bwMode="auto">
          <a:xfrm flipH="1">
            <a:off x="2773363" y="2144713"/>
            <a:ext cx="6667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6" name="Freeform 23"/>
          <p:cNvSpPr>
            <a:spLocks/>
          </p:cNvSpPr>
          <p:nvPr/>
        </p:nvSpPr>
        <p:spPr bwMode="auto">
          <a:xfrm>
            <a:off x="2606675" y="1952625"/>
            <a:ext cx="292100" cy="304800"/>
          </a:xfrm>
          <a:custGeom>
            <a:avLst/>
            <a:gdLst>
              <a:gd name="T0" fmla="*/ 2147483647 w 246"/>
              <a:gd name="T1" fmla="*/ 0 h 257"/>
              <a:gd name="T2" fmla="*/ 2147483647 w 246"/>
              <a:gd name="T3" fmla="*/ 2147483647 h 257"/>
              <a:gd name="T4" fmla="*/ 2147483647 w 246"/>
              <a:gd name="T5" fmla="*/ 2147483647 h 257"/>
              <a:gd name="T6" fmla="*/ 0 w 246"/>
              <a:gd name="T7" fmla="*/ 2147483647 h 257"/>
              <a:gd name="T8" fmla="*/ 0 60000 65536"/>
              <a:gd name="T9" fmla="*/ 0 60000 65536"/>
              <a:gd name="T10" fmla="*/ 0 60000 65536"/>
              <a:gd name="T11" fmla="*/ 0 60000 65536"/>
              <a:gd name="T12" fmla="*/ 0 w 246"/>
              <a:gd name="T13" fmla="*/ 0 h 257"/>
              <a:gd name="T14" fmla="*/ 246 w 246"/>
              <a:gd name="T15" fmla="*/ 257 h 2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" h="257">
                <a:moveTo>
                  <a:pt x="196" y="0"/>
                </a:moveTo>
                <a:lnTo>
                  <a:pt x="246" y="45"/>
                </a:lnTo>
                <a:lnTo>
                  <a:pt x="50" y="257"/>
                </a:lnTo>
                <a:lnTo>
                  <a:pt x="0" y="21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44057" name="Rectangle 24"/>
          <p:cNvSpPr>
            <a:spLocks noChangeArrowheads="1"/>
          </p:cNvSpPr>
          <p:nvPr/>
        </p:nvSpPr>
        <p:spPr bwMode="auto">
          <a:xfrm>
            <a:off x="3465513" y="4003675"/>
            <a:ext cx="2206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Theca</a:t>
            </a:r>
            <a:endParaRPr lang="en-US" sz="600" b="1"/>
          </a:p>
        </p:txBody>
      </p:sp>
      <p:sp>
        <p:nvSpPr>
          <p:cNvPr id="44058" name="Freeform 25"/>
          <p:cNvSpPr>
            <a:spLocks/>
          </p:cNvSpPr>
          <p:nvPr/>
        </p:nvSpPr>
        <p:spPr bwMode="auto">
          <a:xfrm>
            <a:off x="2679700" y="3998913"/>
            <a:ext cx="179388" cy="195262"/>
          </a:xfrm>
          <a:custGeom>
            <a:avLst/>
            <a:gdLst>
              <a:gd name="T0" fmla="*/ 0 w 151"/>
              <a:gd name="T1" fmla="*/ 2147483647 h 165"/>
              <a:gd name="T2" fmla="*/ 2147483647 w 151"/>
              <a:gd name="T3" fmla="*/ 0 h 165"/>
              <a:gd name="T4" fmla="*/ 2147483647 w 151"/>
              <a:gd name="T5" fmla="*/ 2147483647 h 165"/>
              <a:gd name="T6" fmla="*/ 2147483647 w 151"/>
              <a:gd name="T7" fmla="*/ 2147483647 h 165"/>
              <a:gd name="T8" fmla="*/ 0 60000 65536"/>
              <a:gd name="T9" fmla="*/ 0 60000 65536"/>
              <a:gd name="T10" fmla="*/ 0 60000 65536"/>
              <a:gd name="T11" fmla="*/ 0 60000 65536"/>
              <a:gd name="T12" fmla="*/ 0 w 151"/>
              <a:gd name="T13" fmla="*/ 0 h 165"/>
              <a:gd name="T14" fmla="*/ 151 w 151"/>
              <a:gd name="T15" fmla="*/ 165 h 1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" h="165">
                <a:moveTo>
                  <a:pt x="0" y="45"/>
                </a:moveTo>
                <a:lnTo>
                  <a:pt x="47" y="0"/>
                </a:lnTo>
                <a:lnTo>
                  <a:pt x="151" y="121"/>
                </a:lnTo>
                <a:lnTo>
                  <a:pt x="100" y="16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44059" name="Rectangle 26"/>
          <p:cNvSpPr>
            <a:spLocks noChangeArrowheads="1"/>
          </p:cNvSpPr>
          <p:nvPr/>
        </p:nvSpPr>
        <p:spPr bwMode="auto">
          <a:xfrm>
            <a:off x="2851150" y="4894263"/>
            <a:ext cx="2619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100 </a:t>
            </a:r>
            <a:r>
              <a:rPr lang="en-US" sz="600" b="1">
                <a:solidFill>
                  <a:srgbClr val="000000"/>
                </a:solidFill>
                <a:cs typeface="Times New Roman" pitchFamily="18" charset="0"/>
              </a:rPr>
              <a:t>µ</a:t>
            </a:r>
            <a:r>
              <a:rPr lang="en-US" sz="600" b="1">
                <a:solidFill>
                  <a:srgbClr val="000000"/>
                </a:solidFill>
              </a:rPr>
              <a:t>m</a:t>
            </a:r>
            <a:endParaRPr lang="en-US" sz="600" b="1"/>
          </a:p>
        </p:txBody>
      </p:sp>
      <p:sp>
        <p:nvSpPr>
          <p:cNvPr id="44060" name="TextBox 24"/>
          <p:cNvSpPr txBox="1">
            <a:spLocks noChangeArrowheads="1"/>
          </p:cNvSpPr>
          <p:nvPr/>
        </p:nvSpPr>
        <p:spPr bwMode="auto">
          <a:xfrm>
            <a:off x="1320800" y="5680075"/>
            <a:ext cx="1941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© Manfred Kage/Peter Arnold, Inc.</a:t>
            </a:r>
          </a:p>
        </p:txBody>
      </p:sp>
      <p:sp>
        <p:nvSpPr>
          <p:cNvPr id="44061" name="Text Box 10"/>
          <p:cNvSpPr txBox="1">
            <a:spLocks noChangeArrowheads="1"/>
          </p:cNvSpPr>
          <p:nvPr/>
        </p:nvSpPr>
        <p:spPr bwMode="auto">
          <a:xfrm>
            <a:off x="2447925" y="5153025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17.13a</a:t>
            </a:r>
          </a:p>
        </p:txBody>
      </p:sp>
      <p:sp>
        <p:nvSpPr>
          <p:cNvPr id="44062" name="TextBox 24"/>
          <p:cNvSpPr txBox="1">
            <a:spLocks noChangeArrowheads="1"/>
          </p:cNvSpPr>
          <p:nvPr/>
        </p:nvSpPr>
        <p:spPr bwMode="auto">
          <a:xfrm>
            <a:off x="485775" y="1133475"/>
            <a:ext cx="34099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44063" name="Picture 3" descr="sal25693_17_1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1398588"/>
            <a:ext cx="24161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4" name="Freeform 5"/>
          <p:cNvSpPr>
            <a:spLocks/>
          </p:cNvSpPr>
          <p:nvPr/>
        </p:nvSpPr>
        <p:spPr bwMode="auto">
          <a:xfrm>
            <a:off x="7137400" y="4633913"/>
            <a:ext cx="449263" cy="25400"/>
          </a:xfrm>
          <a:custGeom>
            <a:avLst/>
            <a:gdLst>
              <a:gd name="T0" fmla="*/ 2147483647 w 380"/>
              <a:gd name="T1" fmla="*/ 0 h 21"/>
              <a:gd name="T2" fmla="*/ 2147483647 w 380"/>
              <a:gd name="T3" fmla="*/ 2147483647 h 21"/>
              <a:gd name="T4" fmla="*/ 0 w 380"/>
              <a:gd name="T5" fmla="*/ 2147483647 h 21"/>
              <a:gd name="T6" fmla="*/ 0 w 380"/>
              <a:gd name="T7" fmla="*/ 0 h 21"/>
              <a:gd name="T8" fmla="*/ 0 60000 65536"/>
              <a:gd name="T9" fmla="*/ 0 60000 65536"/>
              <a:gd name="T10" fmla="*/ 0 60000 65536"/>
              <a:gd name="T11" fmla="*/ 0 60000 65536"/>
              <a:gd name="T12" fmla="*/ 0 w 380"/>
              <a:gd name="T13" fmla="*/ 0 h 21"/>
              <a:gd name="T14" fmla="*/ 380 w 380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0" h="21">
                <a:moveTo>
                  <a:pt x="380" y="0"/>
                </a:moveTo>
                <a:lnTo>
                  <a:pt x="380" y="21"/>
                </a:lnTo>
                <a:lnTo>
                  <a:pt x="0" y="2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4065" name="Line 6"/>
          <p:cNvSpPr>
            <a:spLocks noChangeShapeType="1"/>
          </p:cNvSpPr>
          <p:nvPr/>
        </p:nvSpPr>
        <p:spPr bwMode="auto">
          <a:xfrm flipV="1">
            <a:off x="7137400" y="4659313"/>
            <a:ext cx="1588" cy="254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6" name="Line 7"/>
          <p:cNvSpPr>
            <a:spLocks noChangeShapeType="1"/>
          </p:cNvSpPr>
          <p:nvPr/>
        </p:nvSpPr>
        <p:spPr bwMode="auto">
          <a:xfrm flipV="1">
            <a:off x="7586663" y="4659313"/>
            <a:ext cx="1587" cy="254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7" name="Rectangle 8"/>
          <p:cNvSpPr>
            <a:spLocks noChangeArrowheads="1"/>
          </p:cNvSpPr>
          <p:nvPr/>
        </p:nvSpPr>
        <p:spPr bwMode="auto">
          <a:xfrm>
            <a:off x="5226050" y="5557838"/>
            <a:ext cx="1285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(b)</a:t>
            </a:r>
            <a:endParaRPr lang="en-US" sz="800" b="1"/>
          </a:p>
        </p:txBody>
      </p:sp>
      <p:sp>
        <p:nvSpPr>
          <p:cNvPr id="44068" name="Rectangle 9"/>
          <p:cNvSpPr>
            <a:spLocks noChangeArrowheads="1"/>
          </p:cNvSpPr>
          <p:nvPr/>
        </p:nvSpPr>
        <p:spPr bwMode="auto">
          <a:xfrm>
            <a:off x="7848600" y="3917950"/>
            <a:ext cx="744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Interstitial cells</a:t>
            </a:r>
          </a:p>
          <a:p>
            <a:r>
              <a:rPr lang="en-US" sz="800" b="1">
                <a:solidFill>
                  <a:srgbClr val="000000"/>
                </a:solidFill>
              </a:rPr>
              <a:t>(source of</a:t>
            </a:r>
          </a:p>
          <a:p>
            <a:r>
              <a:rPr lang="en-US" sz="800" b="1">
                <a:solidFill>
                  <a:srgbClr val="000000"/>
                </a:solidFill>
              </a:rPr>
              <a:t>testosterone)</a:t>
            </a:r>
          </a:p>
        </p:txBody>
      </p:sp>
      <p:sp>
        <p:nvSpPr>
          <p:cNvPr id="44069" name="Rectangle 10"/>
          <p:cNvSpPr>
            <a:spLocks noChangeArrowheads="1"/>
          </p:cNvSpPr>
          <p:nvPr/>
        </p:nvSpPr>
        <p:spPr bwMode="auto">
          <a:xfrm>
            <a:off x="7848600" y="3082925"/>
            <a:ext cx="873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Connective tissue</a:t>
            </a:r>
          </a:p>
          <a:p>
            <a:r>
              <a:rPr lang="en-US" sz="800" b="1">
                <a:solidFill>
                  <a:srgbClr val="000000"/>
                </a:solidFill>
              </a:rPr>
              <a:t>wall of tubule</a:t>
            </a:r>
          </a:p>
        </p:txBody>
      </p:sp>
      <p:sp>
        <p:nvSpPr>
          <p:cNvPr id="44070" name="Rectangle 11"/>
          <p:cNvSpPr>
            <a:spLocks noChangeArrowheads="1"/>
          </p:cNvSpPr>
          <p:nvPr/>
        </p:nvSpPr>
        <p:spPr bwMode="auto">
          <a:xfrm>
            <a:off x="7848600" y="2574925"/>
            <a:ext cx="5238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Germ cells</a:t>
            </a:r>
            <a:endParaRPr lang="en-US" sz="800" b="1"/>
          </a:p>
        </p:txBody>
      </p:sp>
      <p:sp>
        <p:nvSpPr>
          <p:cNvPr id="44071" name="Rectangle 12"/>
          <p:cNvSpPr>
            <a:spLocks noChangeArrowheads="1"/>
          </p:cNvSpPr>
          <p:nvPr/>
        </p:nvSpPr>
        <p:spPr bwMode="auto">
          <a:xfrm>
            <a:off x="7848600" y="2239963"/>
            <a:ext cx="646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Seminiferous</a:t>
            </a:r>
          </a:p>
          <a:p>
            <a:r>
              <a:rPr lang="en-US" sz="800" b="1">
                <a:solidFill>
                  <a:srgbClr val="000000"/>
                </a:solidFill>
              </a:rPr>
              <a:t>tubule</a:t>
            </a:r>
          </a:p>
        </p:txBody>
      </p:sp>
      <p:sp>
        <p:nvSpPr>
          <p:cNvPr id="44072" name="Rectangle 13"/>
          <p:cNvSpPr>
            <a:spLocks noChangeArrowheads="1"/>
          </p:cNvSpPr>
          <p:nvPr/>
        </p:nvSpPr>
        <p:spPr bwMode="auto">
          <a:xfrm>
            <a:off x="7848600" y="1800225"/>
            <a:ext cx="6873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Blood vessels</a:t>
            </a:r>
            <a:endParaRPr lang="en-US" sz="800" b="1"/>
          </a:p>
        </p:txBody>
      </p:sp>
      <p:sp>
        <p:nvSpPr>
          <p:cNvPr id="44073" name="Rectangle 14"/>
          <p:cNvSpPr>
            <a:spLocks noChangeArrowheads="1"/>
          </p:cNvSpPr>
          <p:nvPr/>
        </p:nvSpPr>
        <p:spPr bwMode="auto">
          <a:xfrm>
            <a:off x="6294438" y="4764088"/>
            <a:ext cx="2952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Testis</a:t>
            </a:r>
            <a:endParaRPr lang="en-US" sz="800" b="1"/>
          </a:p>
        </p:txBody>
      </p:sp>
      <p:sp>
        <p:nvSpPr>
          <p:cNvPr id="44074" name="Line 15"/>
          <p:cNvSpPr>
            <a:spLocks noChangeShapeType="1"/>
          </p:cNvSpPr>
          <p:nvPr/>
        </p:nvSpPr>
        <p:spPr bwMode="auto">
          <a:xfrm flipH="1">
            <a:off x="7069138" y="1863725"/>
            <a:ext cx="711200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5" name="Freeform 16"/>
          <p:cNvSpPr>
            <a:spLocks/>
          </p:cNvSpPr>
          <p:nvPr/>
        </p:nvSpPr>
        <p:spPr bwMode="auto">
          <a:xfrm>
            <a:off x="6448425" y="2298700"/>
            <a:ext cx="1331913" cy="115888"/>
          </a:xfrm>
          <a:custGeom>
            <a:avLst/>
            <a:gdLst>
              <a:gd name="T0" fmla="*/ 2147483647 w 1127"/>
              <a:gd name="T1" fmla="*/ 0 h 99"/>
              <a:gd name="T2" fmla="*/ 0 w 1127"/>
              <a:gd name="T3" fmla="*/ 0 h 99"/>
              <a:gd name="T4" fmla="*/ 0 w 1127"/>
              <a:gd name="T5" fmla="*/ 2147483647 h 99"/>
              <a:gd name="T6" fmla="*/ 0 60000 65536"/>
              <a:gd name="T7" fmla="*/ 0 60000 65536"/>
              <a:gd name="T8" fmla="*/ 0 60000 65536"/>
              <a:gd name="T9" fmla="*/ 0 w 1127"/>
              <a:gd name="T10" fmla="*/ 0 h 99"/>
              <a:gd name="T11" fmla="*/ 1127 w 1127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7" h="99">
                <a:moveTo>
                  <a:pt x="1127" y="0"/>
                </a:move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4076" name="Freeform 17"/>
          <p:cNvSpPr>
            <a:spLocks/>
          </p:cNvSpPr>
          <p:nvPr/>
        </p:nvSpPr>
        <p:spPr bwMode="auto">
          <a:xfrm>
            <a:off x="7189788" y="2635250"/>
            <a:ext cx="584200" cy="1588"/>
          </a:xfrm>
          <a:custGeom>
            <a:avLst/>
            <a:gdLst>
              <a:gd name="T0" fmla="*/ 0 w 494"/>
              <a:gd name="T1" fmla="*/ 0 h 1587"/>
              <a:gd name="T2" fmla="*/ 2147483647 w 494"/>
              <a:gd name="T3" fmla="*/ 0 h 1587"/>
              <a:gd name="T4" fmla="*/ 2147483647 w 494"/>
              <a:gd name="T5" fmla="*/ 0 h 1587"/>
              <a:gd name="T6" fmla="*/ 0 60000 65536"/>
              <a:gd name="T7" fmla="*/ 0 60000 65536"/>
              <a:gd name="T8" fmla="*/ 0 60000 65536"/>
              <a:gd name="T9" fmla="*/ 0 w 494"/>
              <a:gd name="T10" fmla="*/ 0 h 1587"/>
              <a:gd name="T11" fmla="*/ 494 w 494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4" h="1587">
                <a:moveTo>
                  <a:pt x="0" y="0"/>
                </a:moveTo>
                <a:lnTo>
                  <a:pt x="439" y="0"/>
                </a:lnTo>
                <a:lnTo>
                  <a:pt x="494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4077" name="Line 18"/>
          <p:cNvSpPr>
            <a:spLocks noChangeShapeType="1"/>
          </p:cNvSpPr>
          <p:nvPr/>
        </p:nvSpPr>
        <p:spPr bwMode="auto">
          <a:xfrm flipH="1">
            <a:off x="7269163" y="3146425"/>
            <a:ext cx="511175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8" name="Line 19"/>
          <p:cNvSpPr>
            <a:spLocks noChangeShapeType="1"/>
          </p:cNvSpPr>
          <p:nvPr/>
        </p:nvSpPr>
        <p:spPr bwMode="auto">
          <a:xfrm flipH="1">
            <a:off x="7386638" y="3983038"/>
            <a:ext cx="39370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79" name="Freeform 20"/>
          <p:cNvSpPr>
            <a:spLocks/>
          </p:cNvSpPr>
          <p:nvPr/>
        </p:nvSpPr>
        <p:spPr bwMode="auto">
          <a:xfrm>
            <a:off x="5627688" y="2420938"/>
            <a:ext cx="1660525" cy="92075"/>
          </a:xfrm>
          <a:custGeom>
            <a:avLst/>
            <a:gdLst>
              <a:gd name="T0" fmla="*/ 2147483647 w 1405"/>
              <a:gd name="T1" fmla="*/ 2147483647 h 78"/>
              <a:gd name="T2" fmla="*/ 2147483647 w 1405"/>
              <a:gd name="T3" fmla="*/ 0 h 78"/>
              <a:gd name="T4" fmla="*/ 0 w 1405"/>
              <a:gd name="T5" fmla="*/ 0 h 78"/>
              <a:gd name="T6" fmla="*/ 0 w 1405"/>
              <a:gd name="T7" fmla="*/ 2147483647 h 78"/>
              <a:gd name="T8" fmla="*/ 0 60000 65536"/>
              <a:gd name="T9" fmla="*/ 0 60000 65536"/>
              <a:gd name="T10" fmla="*/ 0 60000 65536"/>
              <a:gd name="T11" fmla="*/ 0 60000 65536"/>
              <a:gd name="T12" fmla="*/ 0 w 1405"/>
              <a:gd name="T13" fmla="*/ 0 h 78"/>
              <a:gd name="T14" fmla="*/ 1405 w 1405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5" h="78">
                <a:moveTo>
                  <a:pt x="1405" y="78"/>
                </a:moveTo>
                <a:lnTo>
                  <a:pt x="1405" y="0"/>
                </a:lnTo>
                <a:lnTo>
                  <a:pt x="0" y="0"/>
                </a:lnTo>
                <a:lnTo>
                  <a:pt x="0" y="78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4080" name="Line 21"/>
          <p:cNvSpPr>
            <a:spLocks noChangeShapeType="1"/>
          </p:cNvSpPr>
          <p:nvPr/>
        </p:nvSpPr>
        <p:spPr bwMode="auto">
          <a:xfrm flipH="1">
            <a:off x="7242175" y="2635250"/>
            <a:ext cx="341313" cy="1539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1" name="Line 22"/>
          <p:cNvSpPr>
            <a:spLocks noChangeShapeType="1"/>
          </p:cNvSpPr>
          <p:nvPr/>
        </p:nvSpPr>
        <p:spPr bwMode="auto">
          <a:xfrm flipH="1">
            <a:off x="7075488" y="1858963"/>
            <a:ext cx="70485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2" name="Freeform 23"/>
          <p:cNvSpPr>
            <a:spLocks/>
          </p:cNvSpPr>
          <p:nvPr/>
        </p:nvSpPr>
        <p:spPr bwMode="auto">
          <a:xfrm>
            <a:off x="6454775" y="2292350"/>
            <a:ext cx="1325563" cy="117475"/>
          </a:xfrm>
          <a:custGeom>
            <a:avLst/>
            <a:gdLst>
              <a:gd name="T0" fmla="*/ 2147483647 w 1121"/>
              <a:gd name="T1" fmla="*/ 0 h 99"/>
              <a:gd name="T2" fmla="*/ 0 w 1121"/>
              <a:gd name="T3" fmla="*/ 0 h 99"/>
              <a:gd name="T4" fmla="*/ 0 w 1121"/>
              <a:gd name="T5" fmla="*/ 2147483647 h 99"/>
              <a:gd name="T6" fmla="*/ 0 60000 65536"/>
              <a:gd name="T7" fmla="*/ 0 60000 65536"/>
              <a:gd name="T8" fmla="*/ 0 60000 65536"/>
              <a:gd name="T9" fmla="*/ 0 w 1121"/>
              <a:gd name="T10" fmla="*/ 0 h 99"/>
              <a:gd name="T11" fmla="*/ 1121 w 1121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1" h="99">
                <a:moveTo>
                  <a:pt x="1121" y="0"/>
                </a:moveTo>
                <a:lnTo>
                  <a:pt x="0" y="0"/>
                </a:lnTo>
                <a:lnTo>
                  <a:pt x="0" y="9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4083" name="Freeform 24"/>
          <p:cNvSpPr>
            <a:spLocks/>
          </p:cNvSpPr>
          <p:nvPr/>
        </p:nvSpPr>
        <p:spPr bwMode="auto">
          <a:xfrm>
            <a:off x="7189788" y="2630488"/>
            <a:ext cx="593725" cy="0"/>
          </a:xfrm>
          <a:custGeom>
            <a:avLst/>
            <a:gdLst>
              <a:gd name="T0" fmla="*/ 0 w 502"/>
              <a:gd name="T1" fmla="*/ 0 h 1588"/>
              <a:gd name="T2" fmla="*/ 2147483647 w 502"/>
              <a:gd name="T3" fmla="*/ 0 h 1588"/>
              <a:gd name="T4" fmla="*/ 2147483647 w 502"/>
              <a:gd name="T5" fmla="*/ 0 h 1588"/>
              <a:gd name="T6" fmla="*/ 0 60000 65536"/>
              <a:gd name="T7" fmla="*/ 0 60000 65536"/>
              <a:gd name="T8" fmla="*/ 0 60000 65536"/>
              <a:gd name="T9" fmla="*/ 0 w 502"/>
              <a:gd name="T10" fmla="*/ 0 h 1588"/>
              <a:gd name="T11" fmla="*/ 502 w 502"/>
              <a:gd name="T12" fmla="*/ 0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2" h="1588">
                <a:moveTo>
                  <a:pt x="0" y="0"/>
                </a:moveTo>
                <a:lnTo>
                  <a:pt x="445" y="0"/>
                </a:lnTo>
                <a:lnTo>
                  <a:pt x="50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4084" name="Line 25"/>
          <p:cNvSpPr>
            <a:spLocks noChangeShapeType="1"/>
          </p:cNvSpPr>
          <p:nvPr/>
        </p:nvSpPr>
        <p:spPr bwMode="auto">
          <a:xfrm flipH="1">
            <a:off x="7269163" y="3140075"/>
            <a:ext cx="5111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5" name="Freeform 26"/>
          <p:cNvSpPr>
            <a:spLocks/>
          </p:cNvSpPr>
          <p:nvPr/>
        </p:nvSpPr>
        <p:spPr bwMode="auto">
          <a:xfrm>
            <a:off x="5634038" y="2414588"/>
            <a:ext cx="1660525" cy="92075"/>
          </a:xfrm>
          <a:custGeom>
            <a:avLst/>
            <a:gdLst>
              <a:gd name="T0" fmla="*/ 2147483647 w 1405"/>
              <a:gd name="T1" fmla="*/ 2147483647 h 78"/>
              <a:gd name="T2" fmla="*/ 2147483647 w 1405"/>
              <a:gd name="T3" fmla="*/ 0 h 78"/>
              <a:gd name="T4" fmla="*/ 0 w 1405"/>
              <a:gd name="T5" fmla="*/ 0 h 78"/>
              <a:gd name="T6" fmla="*/ 0 w 1405"/>
              <a:gd name="T7" fmla="*/ 2147483647 h 78"/>
              <a:gd name="T8" fmla="*/ 0 60000 65536"/>
              <a:gd name="T9" fmla="*/ 0 60000 65536"/>
              <a:gd name="T10" fmla="*/ 0 60000 65536"/>
              <a:gd name="T11" fmla="*/ 0 60000 65536"/>
              <a:gd name="T12" fmla="*/ 0 w 1405"/>
              <a:gd name="T13" fmla="*/ 0 h 78"/>
              <a:gd name="T14" fmla="*/ 1405 w 1405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5" h="78">
                <a:moveTo>
                  <a:pt x="1405" y="78"/>
                </a:moveTo>
                <a:lnTo>
                  <a:pt x="1405" y="0"/>
                </a:lnTo>
                <a:lnTo>
                  <a:pt x="0" y="0"/>
                </a:lnTo>
                <a:lnTo>
                  <a:pt x="0" y="7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4086" name="Freeform 27"/>
          <p:cNvSpPr>
            <a:spLocks/>
          </p:cNvSpPr>
          <p:nvPr/>
        </p:nvSpPr>
        <p:spPr bwMode="auto">
          <a:xfrm>
            <a:off x="7251700" y="3714750"/>
            <a:ext cx="133350" cy="631825"/>
          </a:xfrm>
          <a:custGeom>
            <a:avLst/>
            <a:gdLst>
              <a:gd name="T0" fmla="*/ 2147483647 w 112"/>
              <a:gd name="T1" fmla="*/ 2147483647 h 534"/>
              <a:gd name="T2" fmla="*/ 2147483647 w 112"/>
              <a:gd name="T3" fmla="*/ 2147483647 h 534"/>
              <a:gd name="T4" fmla="*/ 2147483647 w 112"/>
              <a:gd name="T5" fmla="*/ 0 h 534"/>
              <a:gd name="T6" fmla="*/ 0 w 112"/>
              <a:gd name="T7" fmla="*/ 0 h 534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534"/>
              <a:gd name="T14" fmla="*/ 112 w 112"/>
              <a:gd name="T15" fmla="*/ 534 h 5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534">
                <a:moveTo>
                  <a:pt x="33" y="534"/>
                </a:moveTo>
                <a:lnTo>
                  <a:pt x="112" y="534"/>
                </a:lnTo>
                <a:lnTo>
                  <a:pt x="112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4087" name="Freeform 28"/>
          <p:cNvSpPr>
            <a:spLocks/>
          </p:cNvSpPr>
          <p:nvPr/>
        </p:nvSpPr>
        <p:spPr bwMode="auto">
          <a:xfrm>
            <a:off x="7251700" y="3706813"/>
            <a:ext cx="133350" cy="633412"/>
          </a:xfrm>
          <a:custGeom>
            <a:avLst/>
            <a:gdLst>
              <a:gd name="T0" fmla="*/ 2147483647 w 112"/>
              <a:gd name="T1" fmla="*/ 2147483647 h 536"/>
              <a:gd name="T2" fmla="*/ 2147483647 w 112"/>
              <a:gd name="T3" fmla="*/ 2147483647 h 536"/>
              <a:gd name="T4" fmla="*/ 2147483647 w 112"/>
              <a:gd name="T5" fmla="*/ 0 h 536"/>
              <a:gd name="T6" fmla="*/ 0 w 112"/>
              <a:gd name="T7" fmla="*/ 0 h 536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536"/>
              <a:gd name="T14" fmla="*/ 112 w 112"/>
              <a:gd name="T15" fmla="*/ 536 h 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536">
                <a:moveTo>
                  <a:pt x="33" y="536"/>
                </a:moveTo>
                <a:lnTo>
                  <a:pt x="112" y="536"/>
                </a:lnTo>
                <a:lnTo>
                  <a:pt x="112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4088" name="Line 29"/>
          <p:cNvSpPr>
            <a:spLocks noChangeShapeType="1"/>
          </p:cNvSpPr>
          <p:nvPr/>
        </p:nvSpPr>
        <p:spPr bwMode="auto">
          <a:xfrm flipH="1">
            <a:off x="7239000" y="2630488"/>
            <a:ext cx="347663" cy="1508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9" name="Rectangle 30"/>
          <p:cNvSpPr>
            <a:spLocks noChangeArrowheads="1"/>
          </p:cNvSpPr>
          <p:nvPr/>
        </p:nvSpPr>
        <p:spPr bwMode="auto">
          <a:xfrm>
            <a:off x="7848600" y="3402013"/>
            <a:ext cx="674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Sustentacular</a:t>
            </a:r>
          </a:p>
          <a:p>
            <a:r>
              <a:rPr lang="en-US" sz="800" b="1">
                <a:solidFill>
                  <a:srgbClr val="000000"/>
                </a:solidFill>
              </a:rPr>
              <a:t>cells</a:t>
            </a:r>
            <a:endParaRPr lang="en-US" sz="800" b="1"/>
          </a:p>
        </p:txBody>
      </p:sp>
      <p:sp>
        <p:nvSpPr>
          <p:cNvPr id="44090" name="Freeform 31"/>
          <p:cNvSpPr>
            <a:spLocks/>
          </p:cNvSpPr>
          <p:nvPr/>
        </p:nvSpPr>
        <p:spPr bwMode="auto">
          <a:xfrm>
            <a:off x="7064375" y="3463925"/>
            <a:ext cx="709613" cy="0"/>
          </a:xfrm>
          <a:custGeom>
            <a:avLst/>
            <a:gdLst>
              <a:gd name="T0" fmla="*/ 0 w 601"/>
              <a:gd name="T1" fmla="*/ 0 h 1587"/>
              <a:gd name="T2" fmla="*/ 2147483647 w 601"/>
              <a:gd name="T3" fmla="*/ 0 h 1587"/>
              <a:gd name="T4" fmla="*/ 2147483647 w 601"/>
              <a:gd name="T5" fmla="*/ 0 h 1587"/>
              <a:gd name="T6" fmla="*/ 0 60000 65536"/>
              <a:gd name="T7" fmla="*/ 0 60000 65536"/>
              <a:gd name="T8" fmla="*/ 0 60000 65536"/>
              <a:gd name="T9" fmla="*/ 0 w 601"/>
              <a:gd name="T10" fmla="*/ 0 h 1587"/>
              <a:gd name="T11" fmla="*/ 601 w 601"/>
              <a:gd name="T12" fmla="*/ 0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1" h="1587">
                <a:moveTo>
                  <a:pt x="0" y="0"/>
                </a:moveTo>
                <a:lnTo>
                  <a:pt x="546" y="0"/>
                </a:lnTo>
                <a:lnTo>
                  <a:pt x="601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4091" name="Line 32"/>
          <p:cNvSpPr>
            <a:spLocks noChangeShapeType="1"/>
          </p:cNvSpPr>
          <p:nvPr/>
        </p:nvSpPr>
        <p:spPr bwMode="auto">
          <a:xfrm flipH="1">
            <a:off x="6832600" y="3463925"/>
            <a:ext cx="750888" cy="212725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92" name="Freeform 33"/>
          <p:cNvSpPr>
            <a:spLocks/>
          </p:cNvSpPr>
          <p:nvPr/>
        </p:nvSpPr>
        <p:spPr bwMode="auto">
          <a:xfrm>
            <a:off x="7064375" y="3457575"/>
            <a:ext cx="719138" cy="1588"/>
          </a:xfrm>
          <a:custGeom>
            <a:avLst/>
            <a:gdLst>
              <a:gd name="T0" fmla="*/ 0 w 609"/>
              <a:gd name="T1" fmla="*/ 0 h 1588"/>
              <a:gd name="T2" fmla="*/ 2147483647 w 609"/>
              <a:gd name="T3" fmla="*/ 0 h 1588"/>
              <a:gd name="T4" fmla="*/ 2147483647 w 609"/>
              <a:gd name="T5" fmla="*/ 0 h 1588"/>
              <a:gd name="T6" fmla="*/ 0 60000 65536"/>
              <a:gd name="T7" fmla="*/ 0 60000 65536"/>
              <a:gd name="T8" fmla="*/ 0 60000 65536"/>
              <a:gd name="T9" fmla="*/ 0 w 609"/>
              <a:gd name="T10" fmla="*/ 0 h 1588"/>
              <a:gd name="T11" fmla="*/ 609 w 609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9" h="1588">
                <a:moveTo>
                  <a:pt x="0" y="0"/>
                </a:moveTo>
                <a:lnTo>
                  <a:pt x="552" y="0"/>
                </a:lnTo>
                <a:lnTo>
                  <a:pt x="60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44093" name="Line 34"/>
          <p:cNvSpPr>
            <a:spLocks noChangeShapeType="1"/>
          </p:cNvSpPr>
          <p:nvPr/>
        </p:nvSpPr>
        <p:spPr bwMode="auto">
          <a:xfrm flipH="1">
            <a:off x="6832600" y="3457575"/>
            <a:ext cx="754063" cy="209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94" name="Line 35"/>
          <p:cNvSpPr>
            <a:spLocks noChangeShapeType="1"/>
          </p:cNvSpPr>
          <p:nvPr/>
        </p:nvSpPr>
        <p:spPr bwMode="auto">
          <a:xfrm flipH="1">
            <a:off x="7377113" y="1863725"/>
            <a:ext cx="130175" cy="2174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95" name="Line 36"/>
          <p:cNvSpPr>
            <a:spLocks noChangeShapeType="1"/>
          </p:cNvSpPr>
          <p:nvPr/>
        </p:nvSpPr>
        <p:spPr bwMode="auto">
          <a:xfrm flipH="1">
            <a:off x="7375525" y="1858963"/>
            <a:ext cx="131763" cy="2143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96" name="Line 37"/>
          <p:cNvSpPr>
            <a:spLocks noChangeShapeType="1"/>
          </p:cNvSpPr>
          <p:nvPr/>
        </p:nvSpPr>
        <p:spPr bwMode="auto">
          <a:xfrm flipH="1">
            <a:off x="7386638" y="3976688"/>
            <a:ext cx="403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97" name="Rectangle 38"/>
          <p:cNvSpPr>
            <a:spLocks noChangeArrowheads="1"/>
          </p:cNvSpPr>
          <p:nvPr/>
        </p:nvSpPr>
        <p:spPr bwMode="auto">
          <a:xfrm>
            <a:off x="7223125" y="4659313"/>
            <a:ext cx="2921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50 </a:t>
            </a:r>
            <a:r>
              <a:rPr lang="en-US" sz="800" b="1">
                <a:solidFill>
                  <a:srgbClr val="000000"/>
                </a:solidFill>
                <a:cs typeface="Times New Roman" pitchFamily="18" charset="0"/>
              </a:rPr>
              <a:t>µ</a:t>
            </a:r>
            <a:r>
              <a:rPr lang="en-US" sz="800" b="1">
                <a:solidFill>
                  <a:srgbClr val="000000"/>
                </a:solidFill>
              </a:rPr>
              <a:t>m</a:t>
            </a:r>
            <a:endParaRPr lang="en-US" sz="800" b="1"/>
          </a:p>
        </p:txBody>
      </p:sp>
      <p:sp>
        <p:nvSpPr>
          <p:cNvPr id="44098" name="Text Box 12"/>
          <p:cNvSpPr txBox="1">
            <a:spLocks noChangeArrowheads="1"/>
          </p:cNvSpPr>
          <p:nvPr/>
        </p:nvSpPr>
        <p:spPr bwMode="auto">
          <a:xfrm>
            <a:off x="6794500" y="5000625"/>
            <a:ext cx="19780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17.13b </a:t>
            </a:r>
          </a:p>
        </p:txBody>
      </p:sp>
      <p:sp>
        <p:nvSpPr>
          <p:cNvPr id="44099" name="TextBox 24"/>
          <p:cNvSpPr txBox="1">
            <a:spLocks noChangeArrowheads="1"/>
          </p:cNvSpPr>
          <p:nvPr/>
        </p:nvSpPr>
        <p:spPr bwMode="auto">
          <a:xfrm>
            <a:off x="4657725" y="1133475"/>
            <a:ext cx="34099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4100" name="TextBox 24"/>
          <p:cNvSpPr txBox="1">
            <a:spLocks noChangeArrowheads="1"/>
          </p:cNvSpPr>
          <p:nvPr/>
        </p:nvSpPr>
        <p:spPr bwMode="auto">
          <a:xfrm>
            <a:off x="5724525" y="5680075"/>
            <a:ext cx="1941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© Ed Reschke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609C4C88-6203-4AE3-9D2C-957EA1975301}" type="slidenum">
              <a:rPr lang="en-US" altLang="en-US" smtClean="0">
                <a:latin typeface="Arial" pitchFamily="34" charset="0"/>
              </a:rPr>
              <a:pPr/>
              <a:t>42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/>
            <a:r>
              <a:rPr lang="en-US" smtClean="0"/>
              <a:t>Ovary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theca cells synthesize androstenedione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converted to mainly estradiol by theca and granulosa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after ovulation, the remains of the follicle becomes the </a:t>
            </a:r>
            <a:r>
              <a:rPr lang="en-US" sz="2400" smtClean="0"/>
              <a:t>corpus luteum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secretes </a:t>
            </a:r>
            <a:r>
              <a:rPr lang="en-US" sz="2000" smtClean="0"/>
              <a:t>progesterone</a:t>
            </a:r>
            <a:r>
              <a:rPr lang="en-US" sz="2000" b="0" smtClean="0"/>
              <a:t> for 12 days following ovulation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follicle and corpus luteum secrete inhibin</a:t>
            </a:r>
          </a:p>
          <a:p>
            <a:pPr lvl="1" eaLnBrk="1" hangingPunct="1">
              <a:lnSpc>
                <a:spcPct val="90000"/>
              </a:lnSpc>
            </a:pPr>
            <a:endParaRPr lang="en-US" sz="20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functions of </a:t>
            </a:r>
            <a:r>
              <a:rPr lang="en-US" sz="2400" smtClean="0"/>
              <a:t>estradiol</a:t>
            </a:r>
            <a:r>
              <a:rPr lang="en-US" sz="2400" b="0" smtClean="0"/>
              <a:t> and </a:t>
            </a:r>
            <a:r>
              <a:rPr lang="en-US" sz="2400" smtClean="0"/>
              <a:t>progesterone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development of female reproductive system and physique including adolescent bone growth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regulate menstrual cycle, sustain pregnancy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prepare mammary glands for lactation </a:t>
            </a:r>
          </a:p>
          <a:p>
            <a:pPr lvl="1" eaLnBrk="1" hangingPunct="1">
              <a:lnSpc>
                <a:spcPct val="90000"/>
              </a:lnSpc>
            </a:pPr>
            <a:endParaRPr lang="en-US" sz="20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inhibin</a:t>
            </a:r>
            <a:r>
              <a:rPr lang="en-US" sz="2400" b="0" smtClean="0"/>
              <a:t> suppresses FSH secretion from anterior pituitary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211C981E-E54C-4DCE-B629-6E54730866B0}" type="slidenum">
              <a:rPr lang="en-US" altLang="en-US" smtClean="0">
                <a:latin typeface="Arial" pitchFamily="34" charset="0"/>
              </a:rPr>
              <a:pPr/>
              <a:t>43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5486400"/>
          </a:xfrm>
        </p:spPr>
        <p:txBody>
          <a:bodyPr/>
          <a:lstStyle/>
          <a:p>
            <a:pPr eaLnBrk="1" hangingPunct="1"/>
            <a:r>
              <a:rPr lang="en-US" sz="2800" b="0" smtClean="0"/>
              <a:t>microscopic </a:t>
            </a:r>
            <a:r>
              <a:rPr lang="en-US" sz="2800" smtClean="0"/>
              <a:t>seminiferous tubules </a:t>
            </a:r>
            <a:r>
              <a:rPr lang="en-US" sz="2800" b="0" smtClean="0"/>
              <a:t>produce sperm</a:t>
            </a:r>
          </a:p>
          <a:p>
            <a:pPr lvl="1" eaLnBrk="1" hangingPunct="1"/>
            <a:r>
              <a:rPr lang="en-US" sz="2400" b="0" smtClean="0"/>
              <a:t>tubule walls contain sustentacular (Sertoli) cells</a:t>
            </a:r>
          </a:p>
          <a:p>
            <a:pPr lvl="1" eaLnBrk="1" hangingPunct="1"/>
            <a:r>
              <a:rPr lang="en-US" sz="2400" b="0" smtClean="0"/>
              <a:t>Leydig cells (interstitial cells) lie in clusters between tubules</a:t>
            </a:r>
          </a:p>
          <a:p>
            <a:pPr lvl="1" eaLnBrk="1" hangingPunct="1"/>
            <a:endParaRPr lang="en-US" sz="1200" b="0" smtClean="0"/>
          </a:p>
          <a:p>
            <a:pPr eaLnBrk="1" hangingPunct="1"/>
            <a:r>
              <a:rPr lang="en-US" sz="2800" smtClean="0"/>
              <a:t>testicular hormones</a:t>
            </a:r>
          </a:p>
          <a:p>
            <a:pPr lvl="1" eaLnBrk="1" hangingPunct="1"/>
            <a:r>
              <a:rPr lang="en-US" sz="2400" smtClean="0"/>
              <a:t>testosterone</a:t>
            </a:r>
            <a:r>
              <a:rPr lang="en-US" sz="2400" b="0" smtClean="0"/>
              <a:t> and other steroids from interstitial cells         (cells of Leydig) nestled between the tubules</a:t>
            </a:r>
          </a:p>
          <a:p>
            <a:pPr lvl="2" eaLnBrk="1" hangingPunct="1"/>
            <a:r>
              <a:rPr lang="en-US" sz="2000" b="0" smtClean="0"/>
              <a:t>stimulates development of male reproductive system in fetus     and adolescent, and sex drive</a:t>
            </a:r>
          </a:p>
          <a:p>
            <a:pPr lvl="2" eaLnBrk="1" hangingPunct="1"/>
            <a:r>
              <a:rPr lang="en-US" sz="2000" b="0" smtClean="0"/>
              <a:t>sustains sperm production</a:t>
            </a:r>
          </a:p>
          <a:p>
            <a:pPr lvl="2" eaLnBrk="1" hangingPunct="1"/>
            <a:endParaRPr lang="en-US" sz="1200" b="0" smtClean="0"/>
          </a:p>
          <a:p>
            <a:pPr lvl="1" eaLnBrk="1" hangingPunct="1"/>
            <a:r>
              <a:rPr lang="en-US" sz="2400" smtClean="0"/>
              <a:t>inhibin</a:t>
            </a:r>
            <a:r>
              <a:rPr lang="en-US" sz="2400" b="0" smtClean="0"/>
              <a:t> from sustentacular (Sertoli) cells</a:t>
            </a:r>
          </a:p>
          <a:p>
            <a:pPr lvl="2" eaLnBrk="1" hangingPunct="1"/>
            <a:r>
              <a:rPr lang="en-US" sz="2000" b="0" smtClean="0"/>
              <a:t>limits FSH secretion in order to regulate sperm production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2C86577C-99B2-414D-B99B-4A18E668CAC0}" type="slidenum">
              <a:rPr lang="en-US" altLang="en-US" smtClean="0">
                <a:latin typeface="Arial" pitchFamily="34" charset="0"/>
              </a:rPr>
              <a:pPr/>
              <a:t>44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Endocrine Functions of Other Organs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skin</a:t>
            </a:r>
            <a:endParaRPr lang="en-US" sz="20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keratinocytes convert a cholesterol-like steroid into cholecalciferol   using UV from sun 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liver – </a:t>
            </a:r>
            <a:r>
              <a:rPr lang="en-US" sz="2000" b="0" smtClean="0"/>
              <a:t>involved in the production of at least five hormones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converts cholecalciferol into </a:t>
            </a:r>
            <a:r>
              <a:rPr lang="en-US" sz="1800" smtClean="0"/>
              <a:t>calcidiol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secretes </a:t>
            </a:r>
            <a:r>
              <a:rPr lang="en-US" sz="1800" smtClean="0"/>
              <a:t>angiotensinogen</a:t>
            </a:r>
            <a:r>
              <a:rPr lang="en-US" sz="1800" b="0" smtClean="0"/>
              <a:t> (a prohormone)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precursor of angiotensin II (a regulator of blood pressure)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secretes 15% of</a:t>
            </a:r>
            <a:r>
              <a:rPr lang="en-US" sz="1800" smtClean="0">
                <a:sym typeface="Symbol" pitchFamily="18" charset="2"/>
              </a:rPr>
              <a:t> erythropoietin </a:t>
            </a:r>
            <a:r>
              <a:rPr lang="en-US" sz="1800" b="0" smtClean="0">
                <a:sym typeface="Symbol" pitchFamily="18" charset="2"/>
              </a:rPr>
              <a:t>(stimulates bone marrow) </a:t>
            </a:r>
            <a:endParaRPr lang="en-US" sz="1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hepcidin </a:t>
            </a:r>
            <a:r>
              <a:rPr lang="en-US" sz="1800" b="0" smtClean="0"/>
              <a:t>– promotes intestinal absorption of iron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source of </a:t>
            </a:r>
            <a:r>
              <a:rPr lang="en-US" sz="1800" smtClean="0"/>
              <a:t>IGF-I </a:t>
            </a:r>
            <a:r>
              <a:rPr lang="en-US" sz="1800" b="0" smtClean="0"/>
              <a:t>that controls action of growth hormone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kidneys – </a:t>
            </a:r>
            <a:r>
              <a:rPr lang="en-US" sz="2000" b="0" smtClean="0"/>
              <a:t>plays role in production of three hormones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converts calcidiol to </a:t>
            </a:r>
            <a:r>
              <a:rPr lang="en-US" sz="1800" smtClean="0"/>
              <a:t>calcitriol, </a:t>
            </a:r>
            <a:r>
              <a:rPr lang="en-US" sz="1800" b="0" smtClean="0"/>
              <a:t>the</a:t>
            </a:r>
            <a:r>
              <a:rPr lang="en-US" sz="1800" smtClean="0"/>
              <a:t> </a:t>
            </a:r>
            <a:r>
              <a:rPr lang="en-US" sz="1800" b="0" smtClean="0"/>
              <a:t>active form of vitamin D</a:t>
            </a:r>
            <a:r>
              <a:rPr lang="en-US" sz="2000" b="0" smtClean="0"/>
              <a:t> </a:t>
            </a:r>
            <a:endParaRPr lang="en-US" sz="1800" b="0" smtClean="0"/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>
                <a:sym typeface="Symbol" pitchFamily="18" charset="2"/>
              </a:rPr>
              <a:t>increases Ca</a:t>
            </a:r>
            <a:r>
              <a:rPr lang="en-US" sz="1600" b="0" baseline="30000" smtClean="0">
                <a:sym typeface="Symbol" pitchFamily="18" charset="2"/>
              </a:rPr>
              <a:t>2+ </a:t>
            </a:r>
            <a:r>
              <a:rPr lang="en-US" sz="1600" b="0" smtClean="0">
                <a:sym typeface="Symbol" pitchFamily="18" charset="2"/>
              </a:rPr>
              <a:t>absorption by intestine and inhibits loss in the urine</a:t>
            </a:r>
            <a:endParaRPr lang="en-US" sz="16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secrete </a:t>
            </a:r>
            <a:r>
              <a:rPr lang="en-US" sz="1800" smtClean="0">
                <a:sym typeface="Symbol" pitchFamily="18" charset="2"/>
              </a:rPr>
              <a:t>renin</a:t>
            </a:r>
            <a:r>
              <a:rPr lang="en-US" sz="1800" b="0" smtClean="0">
                <a:sym typeface="Symbol" pitchFamily="18" charset="2"/>
              </a:rPr>
              <a:t> that converts angiotensinogen to angiotensin I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>
                <a:sym typeface="Symbol" pitchFamily="18" charset="2"/>
              </a:rPr>
              <a:t>angiotensin II created by converting enzyme in lungs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b="0" smtClean="0">
                <a:sym typeface="Symbol" pitchFamily="18" charset="2"/>
              </a:rPr>
              <a:t>constricts blood vessels and raises blood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 produces 85% of </a:t>
            </a:r>
            <a:r>
              <a:rPr lang="en-US" sz="1800" smtClean="0">
                <a:sym typeface="Symbol" pitchFamily="18" charset="2"/>
              </a:rPr>
              <a:t>erythropoietin</a:t>
            </a:r>
            <a:r>
              <a:rPr lang="en-US" sz="1800" b="0" smtClean="0">
                <a:sym typeface="Symbol" pitchFamily="18" charset="2"/>
              </a:rPr>
              <a:t> –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>
                <a:sym typeface="Symbol" pitchFamily="18" charset="2"/>
              </a:rPr>
              <a:t>stimulates bone marrow to produce RBCs</a:t>
            </a:r>
            <a:endParaRPr lang="en-US" sz="180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D304AB7D-0F10-4C8D-837F-E75ECCA63F12}" type="slidenum">
              <a:rPr lang="en-US" altLang="en-US" smtClean="0">
                <a:latin typeface="Arial" pitchFamily="34" charset="0"/>
              </a:rPr>
              <a:pPr/>
              <a:t>45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Endocrine Functions of Other Organs</a:t>
            </a:r>
            <a:r>
              <a:rPr lang="en-US" smtClean="0"/>
              <a:t> 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heart</a:t>
            </a:r>
            <a:r>
              <a:rPr lang="en-US" sz="2000" b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cardiac muscle secretes </a:t>
            </a:r>
            <a:r>
              <a:rPr lang="en-US" sz="1800" smtClean="0"/>
              <a:t>atrial</a:t>
            </a:r>
            <a:r>
              <a:rPr lang="en-US" sz="1800" b="0" smtClean="0"/>
              <a:t> (ANP and BNP) and </a:t>
            </a:r>
            <a:r>
              <a:rPr lang="en-US" sz="1800" smtClean="0"/>
              <a:t>brain natriuretic peptides </a:t>
            </a:r>
            <a:r>
              <a:rPr lang="en-US" sz="1800" b="0" smtClean="0"/>
              <a:t>in response to an increase in blood pressure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>
                <a:sym typeface="Symbol" pitchFamily="18" charset="2"/>
              </a:rPr>
              <a:t>decreases </a:t>
            </a:r>
            <a:r>
              <a:rPr lang="en-US" sz="1800" b="0" smtClean="0"/>
              <a:t>blood volume and blood pressure by </a:t>
            </a:r>
            <a:r>
              <a:rPr lang="en-US" sz="1800" b="0" smtClean="0">
                <a:sym typeface="Symbol" pitchFamily="18" charset="2"/>
              </a:rPr>
              <a:t>increasing</a:t>
            </a:r>
            <a:r>
              <a:rPr lang="en-US" sz="1800" b="0" smtClean="0"/>
              <a:t> Na</a:t>
            </a:r>
            <a:r>
              <a:rPr lang="en-US" sz="1800" b="0" baseline="30000" smtClean="0"/>
              <a:t>+</a:t>
            </a:r>
            <a:r>
              <a:rPr lang="en-US" sz="1800" b="0" smtClean="0"/>
              <a:t> and H</a:t>
            </a:r>
            <a:r>
              <a:rPr lang="en-US" sz="1800" b="0" baseline="-25000" smtClean="0"/>
              <a:t>2</a:t>
            </a:r>
            <a:r>
              <a:rPr lang="en-US" sz="1800" b="0" smtClean="0"/>
              <a:t>O output by kidneys – opposes action of angiotensin II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/>
              <a:t>lowers blood pressure</a:t>
            </a:r>
          </a:p>
          <a:p>
            <a:pPr lvl="1" eaLnBrk="1" hangingPunct="1">
              <a:lnSpc>
                <a:spcPct val="80000"/>
              </a:lnSpc>
            </a:pPr>
            <a:endParaRPr lang="en-US" sz="900" b="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ym typeface="Symbol" pitchFamily="18" charset="2"/>
              </a:rPr>
              <a:t>stomach and small intestine </a:t>
            </a:r>
            <a:r>
              <a:rPr lang="en-US" sz="2000" b="0" smtClean="0">
                <a:sym typeface="Symbol" pitchFamily="18" charset="2"/>
              </a:rPr>
              <a:t>secrete at least ten enteric hormones secreted by enteroendocrine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>
                <a:sym typeface="Symbol" pitchFamily="18" charset="2"/>
              </a:rPr>
              <a:t>coordinate digestive motility and glandular secretion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>
                <a:sym typeface="Symbol" pitchFamily="18" charset="2"/>
              </a:rPr>
              <a:t>cholecystokinin, gastrin, Ghrelin, and peptide YY</a:t>
            </a:r>
          </a:p>
          <a:p>
            <a:pPr lvl="1" eaLnBrk="1" hangingPunct="1">
              <a:lnSpc>
                <a:spcPct val="80000"/>
              </a:lnSpc>
            </a:pPr>
            <a:endParaRPr lang="en-US" sz="900" b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ym typeface="Symbol" pitchFamily="18" charset="2"/>
              </a:rPr>
              <a:t>adipose tissue </a:t>
            </a:r>
            <a:r>
              <a:rPr lang="en-US" sz="2000" b="0" smtClean="0">
                <a:sym typeface="Symbol" pitchFamily="18" charset="2"/>
              </a:rPr>
              <a:t>secretes</a:t>
            </a:r>
            <a:r>
              <a:rPr lang="en-US" sz="2000" smtClean="0">
                <a:sym typeface="Symbol" pitchFamily="18" charset="2"/>
              </a:rPr>
              <a:t> leptin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>
                <a:sym typeface="Symbol" pitchFamily="18" charset="2"/>
              </a:rPr>
              <a:t>slows appetite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ym typeface="Symbol" pitchFamily="18" charset="2"/>
              </a:rPr>
              <a:t>osseous tissue </a:t>
            </a:r>
            <a:r>
              <a:rPr lang="en-US" sz="2000" b="0" smtClean="0">
                <a:sym typeface="Symbol" pitchFamily="18" charset="2"/>
              </a:rPr>
              <a:t>– </a:t>
            </a:r>
            <a:r>
              <a:rPr lang="en-US" sz="2000" smtClean="0">
                <a:sym typeface="Symbol" pitchFamily="18" charset="2"/>
              </a:rPr>
              <a:t>osteocalcin</a:t>
            </a:r>
            <a:r>
              <a:rPr lang="en-US" sz="2000" b="0" smtClean="0">
                <a:sym typeface="Symbol" pitchFamily="18" charset="2"/>
              </a:rPr>
              <a:t> secreted by osteoblasts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>
                <a:sym typeface="Symbol" pitchFamily="18" charset="2"/>
              </a:rPr>
              <a:t>increases number of pancreatic beta cells, pancreatic output of insulin, and insulin sensitivity of other body tissues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>
                <a:sym typeface="Symbol" pitchFamily="18" charset="2"/>
              </a:rPr>
              <a:t>inhibits weight gain and onset of type II diabetes mellitus</a:t>
            </a:r>
          </a:p>
          <a:p>
            <a:pPr lvl="1" eaLnBrk="1" hangingPunct="1">
              <a:lnSpc>
                <a:spcPct val="80000"/>
              </a:lnSpc>
            </a:pPr>
            <a:endParaRPr lang="en-US" sz="900" b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sym typeface="Symbol" pitchFamily="18" charset="2"/>
              </a:rPr>
              <a:t>placenta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0" smtClean="0">
                <a:sym typeface="Symbol" pitchFamily="18" charset="2"/>
              </a:rPr>
              <a:t>secretes estrogen, progesterone and others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smtClean="0">
                <a:sym typeface="Symbol" pitchFamily="18" charset="2"/>
              </a:rPr>
              <a:t>regulate pregnancy, stimulate development of fetus and mammary glands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39AF5072-10C4-48A9-9938-2F5073106D38}" type="slidenum">
              <a:rPr lang="en-US" altLang="en-US" smtClean="0">
                <a:latin typeface="Arial" pitchFamily="34" charset="0"/>
              </a:rPr>
              <a:pPr/>
              <a:t>46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Hormone Chemistry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4864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three chemical classes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steroids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derived from cholesterol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secreted by gonads and adrenal glands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estrogens, progesterone, testosterone, cortisol, corticosterone, aldosterone, DHEA, and calcitriol             </a:t>
            </a: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peptides and glycoproteins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created from chains of amino acids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secreted by pituitary and hypothalamus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oxytocin, antidiuretic hormone, releasing and inhibiting hormones, and anterior pituitary hormones</a:t>
            </a: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monoamines (biogenic amines)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derived from amino acids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secreted by adrenal, pineal, and thyroid glands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epinephrine, norepinephrine, melatonin, and thyroid hormone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000" b="0" smtClean="0"/>
              <a:t>all hormones are made from either </a:t>
            </a:r>
            <a:r>
              <a:rPr lang="en-US" sz="2000" smtClean="0"/>
              <a:t>cholesterol </a:t>
            </a:r>
            <a:r>
              <a:rPr lang="en-US" sz="2000" b="0" smtClean="0"/>
              <a:t>or </a:t>
            </a:r>
            <a:r>
              <a:rPr lang="en-US" sz="2000" smtClean="0"/>
              <a:t>amino acids </a:t>
            </a:r>
            <a:r>
              <a:rPr lang="en-US" sz="2000" b="0" smtClean="0"/>
              <a:t>with carbohydrate added to make glycoproteins.</a:t>
            </a:r>
            <a:endParaRPr lang="en-US" sz="2400" b="0" smtClean="0"/>
          </a:p>
        </p:txBody>
      </p:sp>
      <p:sp>
        <p:nvSpPr>
          <p:cNvPr id="49157" name="Text Box 14"/>
          <p:cNvSpPr txBox="1">
            <a:spLocks noChangeArrowheads="1"/>
          </p:cNvSpPr>
          <p:nvPr/>
        </p:nvSpPr>
        <p:spPr bwMode="auto">
          <a:xfrm>
            <a:off x="5641975" y="6324600"/>
            <a:ext cx="28162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17.14 a-c</a:t>
            </a:r>
          </a:p>
        </p:txBody>
      </p:sp>
      <p:pic>
        <p:nvPicPr>
          <p:cNvPr id="49158" name="Picture 3" descr="sal25693_17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313" y="1162050"/>
            <a:ext cx="30956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Rectangle 5"/>
          <p:cNvSpPr>
            <a:spLocks noChangeArrowheads="1"/>
          </p:cNvSpPr>
          <p:nvPr/>
        </p:nvSpPr>
        <p:spPr bwMode="auto">
          <a:xfrm rot="-120000">
            <a:off x="6932613" y="4337050"/>
            <a:ext cx="428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S</a:t>
            </a:r>
            <a:endParaRPr lang="en-US" sz="500" b="1"/>
          </a:p>
        </p:txBody>
      </p:sp>
      <p:sp>
        <p:nvSpPr>
          <p:cNvPr id="49160" name="Rectangle 6"/>
          <p:cNvSpPr>
            <a:spLocks noChangeArrowheads="1"/>
          </p:cNvSpPr>
          <p:nvPr/>
        </p:nvSpPr>
        <p:spPr bwMode="auto">
          <a:xfrm rot="-120000">
            <a:off x="6046788" y="4100513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Thr</a:t>
            </a:r>
            <a:endParaRPr lang="en-US" sz="500" b="1"/>
          </a:p>
        </p:txBody>
      </p:sp>
      <p:sp>
        <p:nvSpPr>
          <p:cNvPr id="49161" name="Rectangle 7"/>
          <p:cNvSpPr>
            <a:spLocks noChangeArrowheads="1"/>
          </p:cNvSpPr>
          <p:nvPr/>
        </p:nvSpPr>
        <p:spPr bwMode="auto">
          <a:xfrm rot="-300000">
            <a:off x="8237538" y="5184775"/>
            <a:ext cx="428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S</a:t>
            </a:r>
            <a:endParaRPr lang="en-US" sz="500" b="1"/>
          </a:p>
        </p:txBody>
      </p:sp>
      <p:sp>
        <p:nvSpPr>
          <p:cNvPr id="49162" name="Rectangle 8"/>
          <p:cNvSpPr>
            <a:spLocks noChangeArrowheads="1"/>
          </p:cNvSpPr>
          <p:nvPr/>
        </p:nvSpPr>
        <p:spPr bwMode="auto">
          <a:xfrm>
            <a:off x="6376988" y="1646238"/>
            <a:ext cx="1127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CH</a:t>
            </a:r>
            <a:r>
              <a:rPr lang="en-US" sz="500" b="1" baseline="-25000">
                <a:solidFill>
                  <a:srgbClr val="000000"/>
                </a:solidFill>
              </a:rPr>
              <a:t>3</a:t>
            </a:r>
            <a:endParaRPr lang="en-US" sz="500" b="1" baseline="-25000"/>
          </a:p>
        </p:txBody>
      </p:sp>
      <p:sp>
        <p:nvSpPr>
          <p:cNvPr id="49163" name="Rectangle 9"/>
          <p:cNvSpPr>
            <a:spLocks noChangeArrowheads="1"/>
          </p:cNvSpPr>
          <p:nvPr/>
        </p:nvSpPr>
        <p:spPr bwMode="auto">
          <a:xfrm>
            <a:off x="6370638" y="2138363"/>
            <a:ext cx="3937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Testosterone</a:t>
            </a:r>
            <a:endParaRPr lang="en-US" sz="500" b="1"/>
          </a:p>
        </p:txBody>
      </p:sp>
      <p:sp>
        <p:nvSpPr>
          <p:cNvPr id="49164" name="Rectangle 10"/>
          <p:cNvSpPr>
            <a:spLocks noChangeArrowheads="1"/>
          </p:cNvSpPr>
          <p:nvPr/>
        </p:nvSpPr>
        <p:spPr bwMode="auto">
          <a:xfrm>
            <a:off x="6005513" y="2020888"/>
            <a:ext cx="492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O</a:t>
            </a:r>
            <a:endParaRPr lang="en-US" sz="500" b="1"/>
          </a:p>
        </p:txBody>
      </p:sp>
      <p:sp>
        <p:nvSpPr>
          <p:cNvPr id="49165" name="Rectangle 11"/>
          <p:cNvSpPr>
            <a:spLocks noChangeArrowheads="1"/>
          </p:cNvSpPr>
          <p:nvPr/>
        </p:nvSpPr>
        <p:spPr bwMode="auto">
          <a:xfrm>
            <a:off x="6103938" y="5534025"/>
            <a:ext cx="41433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Angiotensin II</a:t>
            </a:r>
            <a:endParaRPr lang="en-US" sz="500" b="1"/>
          </a:p>
        </p:txBody>
      </p:sp>
      <p:sp>
        <p:nvSpPr>
          <p:cNvPr id="49166" name="Rectangle 12"/>
          <p:cNvSpPr>
            <a:spLocks noChangeArrowheads="1"/>
          </p:cNvSpPr>
          <p:nvPr/>
        </p:nvSpPr>
        <p:spPr bwMode="auto">
          <a:xfrm>
            <a:off x="6419850" y="4505325"/>
            <a:ext cx="20161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Insulin</a:t>
            </a:r>
            <a:endParaRPr lang="en-US" sz="500" b="1"/>
          </a:p>
        </p:txBody>
      </p:sp>
      <p:sp>
        <p:nvSpPr>
          <p:cNvPr id="49167" name="Rectangle 13"/>
          <p:cNvSpPr>
            <a:spLocks noChangeArrowheads="1"/>
          </p:cNvSpPr>
          <p:nvPr/>
        </p:nvSpPr>
        <p:spPr bwMode="auto">
          <a:xfrm>
            <a:off x="5872163" y="5889625"/>
            <a:ext cx="355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(c) Peptides</a:t>
            </a:r>
            <a:endParaRPr lang="en-US" sz="500" b="1"/>
          </a:p>
        </p:txBody>
      </p:sp>
      <p:sp>
        <p:nvSpPr>
          <p:cNvPr id="49168" name="Rectangle 14"/>
          <p:cNvSpPr>
            <a:spLocks noChangeArrowheads="1"/>
          </p:cNvSpPr>
          <p:nvPr/>
        </p:nvSpPr>
        <p:spPr bwMode="auto">
          <a:xfrm>
            <a:off x="5872163" y="3524250"/>
            <a:ext cx="3460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(a) Steroids</a:t>
            </a:r>
            <a:endParaRPr lang="en-US" sz="500" b="1"/>
          </a:p>
        </p:txBody>
      </p:sp>
      <p:sp>
        <p:nvSpPr>
          <p:cNvPr id="49169" name="Rectangle 15"/>
          <p:cNvSpPr>
            <a:spLocks noChangeArrowheads="1"/>
          </p:cNvSpPr>
          <p:nvPr/>
        </p:nvSpPr>
        <p:spPr bwMode="auto">
          <a:xfrm>
            <a:off x="7407275" y="3524250"/>
            <a:ext cx="48101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(b) Monoamines</a:t>
            </a:r>
            <a:endParaRPr lang="en-US" sz="500" b="1"/>
          </a:p>
        </p:txBody>
      </p:sp>
      <p:sp>
        <p:nvSpPr>
          <p:cNvPr id="49170" name="Rectangle 16"/>
          <p:cNvSpPr>
            <a:spLocks noChangeArrowheads="1"/>
          </p:cNvSpPr>
          <p:nvPr/>
        </p:nvSpPr>
        <p:spPr bwMode="auto">
          <a:xfrm>
            <a:off x="6783388" y="1408113"/>
            <a:ext cx="1127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CH</a:t>
            </a:r>
            <a:r>
              <a:rPr lang="en-US" sz="500" b="1" baseline="-25000">
                <a:solidFill>
                  <a:srgbClr val="000000"/>
                </a:solidFill>
              </a:rPr>
              <a:t>3</a:t>
            </a:r>
            <a:endParaRPr lang="en-US" sz="500" b="1" baseline="-25000"/>
          </a:p>
        </p:txBody>
      </p:sp>
      <p:sp>
        <p:nvSpPr>
          <p:cNvPr id="49171" name="Rectangle 17"/>
          <p:cNvSpPr>
            <a:spLocks noChangeArrowheads="1"/>
          </p:cNvSpPr>
          <p:nvPr/>
        </p:nvSpPr>
        <p:spPr bwMode="auto">
          <a:xfrm>
            <a:off x="6923088" y="1327150"/>
            <a:ext cx="952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OH</a:t>
            </a:r>
            <a:endParaRPr lang="en-US" sz="500" b="1"/>
          </a:p>
        </p:txBody>
      </p:sp>
      <p:sp>
        <p:nvSpPr>
          <p:cNvPr id="49172" name="Rectangle 18"/>
          <p:cNvSpPr>
            <a:spLocks noChangeArrowheads="1"/>
          </p:cNvSpPr>
          <p:nvPr/>
        </p:nvSpPr>
        <p:spPr bwMode="auto">
          <a:xfrm>
            <a:off x="6402388" y="3336925"/>
            <a:ext cx="2698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Estradiol</a:t>
            </a:r>
            <a:endParaRPr lang="en-US" sz="500" b="1"/>
          </a:p>
        </p:txBody>
      </p:sp>
      <p:sp>
        <p:nvSpPr>
          <p:cNvPr id="49173" name="Rectangle 19"/>
          <p:cNvSpPr>
            <a:spLocks noChangeArrowheads="1"/>
          </p:cNvSpPr>
          <p:nvPr/>
        </p:nvSpPr>
        <p:spPr bwMode="auto">
          <a:xfrm>
            <a:off x="5980113" y="3138488"/>
            <a:ext cx="952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HO</a:t>
            </a:r>
            <a:endParaRPr lang="en-US" sz="500" b="1"/>
          </a:p>
        </p:txBody>
      </p:sp>
      <p:sp>
        <p:nvSpPr>
          <p:cNvPr id="49174" name="Rectangle 20"/>
          <p:cNvSpPr>
            <a:spLocks noChangeArrowheads="1"/>
          </p:cNvSpPr>
          <p:nvPr/>
        </p:nvSpPr>
        <p:spPr bwMode="auto">
          <a:xfrm>
            <a:off x="7854950" y="2011363"/>
            <a:ext cx="174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I</a:t>
            </a:r>
            <a:endParaRPr lang="en-US" sz="500" b="1"/>
          </a:p>
        </p:txBody>
      </p:sp>
      <p:sp>
        <p:nvSpPr>
          <p:cNvPr id="49175" name="Rectangle 21"/>
          <p:cNvSpPr>
            <a:spLocks noChangeArrowheads="1"/>
          </p:cNvSpPr>
          <p:nvPr/>
        </p:nvSpPr>
        <p:spPr bwMode="auto">
          <a:xfrm>
            <a:off x="7854950" y="2590800"/>
            <a:ext cx="174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I</a:t>
            </a:r>
            <a:endParaRPr lang="en-US" sz="500" b="1"/>
          </a:p>
        </p:txBody>
      </p:sp>
      <p:sp>
        <p:nvSpPr>
          <p:cNvPr id="49176" name="Rectangle 22"/>
          <p:cNvSpPr>
            <a:spLocks noChangeArrowheads="1"/>
          </p:cNvSpPr>
          <p:nvPr/>
        </p:nvSpPr>
        <p:spPr bwMode="auto">
          <a:xfrm>
            <a:off x="6819900" y="2538413"/>
            <a:ext cx="11271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CH</a:t>
            </a:r>
            <a:r>
              <a:rPr lang="en-US" sz="500" b="1" baseline="-25000">
                <a:solidFill>
                  <a:srgbClr val="000000"/>
                </a:solidFill>
              </a:rPr>
              <a:t>3</a:t>
            </a:r>
            <a:endParaRPr lang="en-US" sz="500" b="1" baseline="-25000"/>
          </a:p>
        </p:txBody>
      </p:sp>
      <p:sp>
        <p:nvSpPr>
          <p:cNvPr id="49177" name="Rectangle 23"/>
          <p:cNvSpPr>
            <a:spLocks noChangeArrowheads="1"/>
          </p:cNvSpPr>
          <p:nvPr/>
        </p:nvSpPr>
        <p:spPr bwMode="auto">
          <a:xfrm>
            <a:off x="8018463" y="3152775"/>
            <a:ext cx="920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CH</a:t>
            </a:r>
            <a:endParaRPr lang="en-US" sz="500" b="1"/>
          </a:p>
        </p:txBody>
      </p:sp>
      <p:sp>
        <p:nvSpPr>
          <p:cNvPr id="49178" name="Rectangle 24"/>
          <p:cNvSpPr>
            <a:spLocks noChangeArrowheads="1"/>
          </p:cNvSpPr>
          <p:nvPr/>
        </p:nvSpPr>
        <p:spPr bwMode="auto">
          <a:xfrm>
            <a:off x="8242300" y="3152775"/>
            <a:ext cx="11271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CH</a:t>
            </a:r>
            <a:r>
              <a:rPr lang="en-US" sz="500" b="1" baseline="-25000">
                <a:solidFill>
                  <a:srgbClr val="000000"/>
                </a:solidFill>
              </a:rPr>
              <a:t>2</a:t>
            </a:r>
            <a:endParaRPr lang="en-US" sz="500" b="1" baseline="-25000"/>
          </a:p>
        </p:txBody>
      </p:sp>
      <p:sp>
        <p:nvSpPr>
          <p:cNvPr id="49179" name="Rectangle 25"/>
          <p:cNvSpPr>
            <a:spLocks noChangeArrowheads="1"/>
          </p:cNvSpPr>
          <p:nvPr/>
        </p:nvSpPr>
        <p:spPr bwMode="auto">
          <a:xfrm>
            <a:off x="6956425" y="2459038"/>
            <a:ext cx="952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OH</a:t>
            </a:r>
            <a:endParaRPr lang="en-US" sz="500" b="1"/>
          </a:p>
        </p:txBody>
      </p:sp>
      <p:sp>
        <p:nvSpPr>
          <p:cNvPr id="49180" name="Rectangle 26"/>
          <p:cNvSpPr>
            <a:spLocks noChangeArrowheads="1"/>
          </p:cNvSpPr>
          <p:nvPr/>
        </p:nvSpPr>
        <p:spPr bwMode="auto">
          <a:xfrm>
            <a:off x="8075613" y="1573213"/>
            <a:ext cx="1127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CH</a:t>
            </a:r>
            <a:r>
              <a:rPr lang="en-US" sz="500" b="1" baseline="-25000">
                <a:solidFill>
                  <a:srgbClr val="000000"/>
                </a:solidFill>
              </a:rPr>
              <a:t>2</a:t>
            </a:r>
            <a:endParaRPr lang="en-US" sz="500" b="1" baseline="-25000"/>
          </a:p>
        </p:txBody>
      </p:sp>
      <p:sp>
        <p:nvSpPr>
          <p:cNvPr id="49181" name="Rectangle 27"/>
          <p:cNvSpPr>
            <a:spLocks noChangeArrowheads="1"/>
          </p:cNvSpPr>
          <p:nvPr/>
        </p:nvSpPr>
        <p:spPr bwMode="auto">
          <a:xfrm>
            <a:off x="8080375" y="1404938"/>
            <a:ext cx="4603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C</a:t>
            </a:r>
            <a:endParaRPr lang="en-US" sz="500" b="1"/>
          </a:p>
        </p:txBody>
      </p:sp>
      <p:sp>
        <p:nvSpPr>
          <p:cNvPr id="49182" name="Rectangle 28"/>
          <p:cNvSpPr>
            <a:spLocks noChangeArrowheads="1"/>
          </p:cNvSpPr>
          <p:nvPr/>
        </p:nvSpPr>
        <p:spPr bwMode="auto">
          <a:xfrm>
            <a:off x="8075613" y="1231900"/>
            <a:ext cx="4603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H</a:t>
            </a:r>
            <a:endParaRPr lang="en-US" sz="500" b="1"/>
          </a:p>
        </p:txBody>
      </p:sp>
      <p:sp>
        <p:nvSpPr>
          <p:cNvPr id="49183" name="Rectangle 29"/>
          <p:cNvSpPr>
            <a:spLocks noChangeArrowheads="1"/>
          </p:cNvSpPr>
          <p:nvPr/>
        </p:nvSpPr>
        <p:spPr bwMode="auto">
          <a:xfrm>
            <a:off x="8240713" y="1411288"/>
            <a:ext cx="1905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COOH</a:t>
            </a:r>
            <a:endParaRPr lang="en-US" sz="500" b="1"/>
          </a:p>
        </p:txBody>
      </p:sp>
      <p:sp>
        <p:nvSpPr>
          <p:cNvPr id="49184" name="Rectangle 30"/>
          <p:cNvSpPr>
            <a:spLocks noChangeArrowheads="1"/>
          </p:cNvSpPr>
          <p:nvPr/>
        </p:nvSpPr>
        <p:spPr bwMode="auto">
          <a:xfrm>
            <a:off x="7832725" y="1416050"/>
            <a:ext cx="11271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H</a:t>
            </a:r>
            <a:r>
              <a:rPr lang="en-US" sz="500" b="1" baseline="-25000">
                <a:solidFill>
                  <a:srgbClr val="000000"/>
                </a:solidFill>
              </a:rPr>
              <a:t>2</a:t>
            </a:r>
            <a:r>
              <a:rPr lang="en-US" sz="500" b="1">
                <a:solidFill>
                  <a:srgbClr val="000000"/>
                </a:solidFill>
              </a:rPr>
              <a:t>N</a:t>
            </a:r>
            <a:endParaRPr lang="en-US" sz="500" b="1"/>
          </a:p>
        </p:txBody>
      </p:sp>
      <p:sp>
        <p:nvSpPr>
          <p:cNvPr id="49185" name="Rectangle 31"/>
          <p:cNvSpPr>
            <a:spLocks noChangeArrowheads="1"/>
          </p:cNvSpPr>
          <p:nvPr/>
        </p:nvSpPr>
        <p:spPr bwMode="auto">
          <a:xfrm>
            <a:off x="8066088" y="2160588"/>
            <a:ext cx="492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O</a:t>
            </a:r>
            <a:endParaRPr lang="en-US" sz="500" b="1"/>
          </a:p>
        </p:txBody>
      </p:sp>
      <p:sp>
        <p:nvSpPr>
          <p:cNvPr id="49186" name="Rectangle 32"/>
          <p:cNvSpPr>
            <a:spLocks noChangeArrowheads="1"/>
          </p:cNvSpPr>
          <p:nvPr/>
        </p:nvSpPr>
        <p:spPr bwMode="auto">
          <a:xfrm>
            <a:off x="8066088" y="2740025"/>
            <a:ext cx="952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OH</a:t>
            </a:r>
            <a:endParaRPr lang="en-US" sz="500" b="1"/>
          </a:p>
        </p:txBody>
      </p:sp>
      <p:sp>
        <p:nvSpPr>
          <p:cNvPr id="49187" name="Rectangle 33"/>
          <p:cNvSpPr>
            <a:spLocks noChangeArrowheads="1"/>
          </p:cNvSpPr>
          <p:nvPr/>
        </p:nvSpPr>
        <p:spPr bwMode="auto">
          <a:xfrm>
            <a:off x="7432675" y="3152775"/>
            <a:ext cx="952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HO</a:t>
            </a:r>
            <a:endParaRPr lang="en-US" sz="500" b="1"/>
          </a:p>
        </p:txBody>
      </p:sp>
      <p:sp>
        <p:nvSpPr>
          <p:cNvPr id="49188" name="Rectangle 34"/>
          <p:cNvSpPr>
            <a:spLocks noChangeArrowheads="1"/>
          </p:cNvSpPr>
          <p:nvPr/>
        </p:nvSpPr>
        <p:spPr bwMode="auto">
          <a:xfrm>
            <a:off x="7542213" y="3381375"/>
            <a:ext cx="952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HO</a:t>
            </a:r>
            <a:endParaRPr lang="en-US" sz="500" b="1"/>
          </a:p>
        </p:txBody>
      </p:sp>
      <p:sp>
        <p:nvSpPr>
          <p:cNvPr id="49189" name="Rectangle 35"/>
          <p:cNvSpPr>
            <a:spLocks noChangeArrowheads="1"/>
          </p:cNvSpPr>
          <p:nvPr/>
        </p:nvSpPr>
        <p:spPr bwMode="auto">
          <a:xfrm>
            <a:off x="7916863" y="2830513"/>
            <a:ext cx="30003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Thyroxine</a:t>
            </a:r>
            <a:endParaRPr lang="en-US" sz="500" b="1"/>
          </a:p>
        </p:txBody>
      </p:sp>
      <p:sp>
        <p:nvSpPr>
          <p:cNvPr id="49190" name="Rectangle 36"/>
          <p:cNvSpPr>
            <a:spLocks noChangeArrowheads="1"/>
          </p:cNvSpPr>
          <p:nvPr/>
        </p:nvSpPr>
        <p:spPr bwMode="auto">
          <a:xfrm>
            <a:off x="7880350" y="3378200"/>
            <a:ext cx="36353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Epinephrine</a:t>
            </a:r>
            <a:endParaRPr lang="en-US" sz="500" b="1"/>
          </a:p>
        </p:txBody>
      </p:sp>
      <p:sp>
        <p:nvSpPr>
          <p:cNvPr id="49191" name="Rectangle 37"/>
          <p:cNvSpPr>
            <a:spLocks noChangeArrowheads="1"/>
          </p:cNvSpPr>
          <p:nvPr/>
        </p:nvSpPr>
        <p:spPr bwMode="auto">
          <a:xfrm>
            <a:off x="8689975" y="3152775"/>
            <a:ext cx="11271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CH</a:t>
            </a:r>
            <a:r>
              <a:rPr lang="en-US" sz="500" b="1" baseline="-25000">
                <a:solidFill>
                  <a:srgbClr val="000000"/>
                </a:solidFill>
              </a:rPr>
              <a:t>2</a:t>
            </a:r>
            <a:endParaRPr lang="en-US" sz="500" b="1" baseline="-25000"/>
          </a:p>
        </p:txBody>
      </p:sp>
      <p:sp>
        <p:nvSpPr>
          <p:cNvPr id="49192" name="Rectangle 38"/>
          <p:cNvSpPr>
            <a:spLocks noChangeArrowheads="1"/>
          </p:cNvSpPr>
          <p:nvPr/>
        </p:nvSpPr>
        <p:spPr bwMode="auto">
          <a:xfrm>
            <a:off x="8482013" y="3152775"/>
            <a:ext cx="920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NH</a:t>
            </a:r>
            <a:endParaRPr lang="en-US" sz="500" b="1"/>
          </a:p>
        </p:txBody>
      </p:sp>
      <p:sp>
        <p:nvSpPr>
          <p:cNvPr id="49193" name="Rectangle 39"/>
          <p:cNvSpPr>
            <a:spLocks noChangeArrowheads="1"/>
          </p:cNvSpPr>
          <p:nvPr/>
        </p:nvSpPr>
        <p:spPr bwMode="auto">
          <a:xfrm>
            <a:off x="8015288" y="2986088"/>
            <a:ext cx="952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OH</a:t>
            </a:r>
            <a:endParaRPr lang="en-US" sz="500" b="1"/>
          </a:p>
        </p:txBody>
      </p:sp>
      <p:sp>
        <p:nvSpPr>
          <p:cNvPr id="49194" name="Rectangle 40"/>
          <p:cNvSpPr>
            <a:spLocks noChangeArrowheads="1"/>
          </p:cNvSpPr>
          <p:nvPr/>
        </p:nvSpPr>
        <p:spPr bwMode="auto">
          <a:xfrm rot="-180000">
            <a:off x="7945438" y="4630738"/>
            <a:ext cx="428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S</a:t>
            </a:r>
            <a:endParaRPr lang="en-US" sz="500" b="1"/>
          </a:p>
        </p:txBody>
      </p:sp>
      <p:sp>
        <p:nvSpPr>
          <p:cNvPr id="49195" name="Rectangle 41"/>
          <p:cNvSpPr>
            <a:spLocks noChangeArrowheads="1"/>
          </p:cNvSpPr>
          <p:nvPr/>
        </p:nvSpPr>
        <p:spPr bwMode="auto">
          <a:xfrm rot="-180000">
            <a:off x="8072438" y="4678363"/>
            <a:ext cx="428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S</a:t>
            </a:r>
            <a:endParaRPr lang="en-US" sz="500" b="1"/>
          </a:p>
        </p:txBody>
      </p:sp>
      <p:sp>
        <p:nvSpPr>
          <p:cNvPr id="49196" name="Rectangle 42"/>
          <p:cNvSpPr>
            <a:spLocks noChangeArrowheads="1"/>
          </p:cNvSpPr>
          <p:nvPr/>
        </p:nvSpPr>
        <p:spPr bwMode="auto">
          <a:xfrm rot="-240000">
            <a:off x="8164513" y="5005388"/>
            <a:ext cx="428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S</a:t>
            </a:r>
            <a:endParaRPr lang="en-US" sz="500" b="1"/>
          </a:p>
        </p:txBody>
      </p:sp>
      <p:sp>
        <p:nvSpPr>
          <p:cNvPr id="49197" name="Rectangle 43"/>
          <p:cNvSpPr>
            <a:spLocks noChangeArrowheads="1"/>
          </p:cNvSpPr>
          <p:nvPr/>
        </p:nvSpPr>
        <p:spPr bwMode="auto">
          <a:xfrm rot="-120000">
            <a:off x="6932613" y="4000500"/>
            <a:ext cx="428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S</a:t>
            </a:r>
            <a:endParaRPr lang="en-US" sz="500" b="1"/>
          </a:p>
        </p:txBody>
      </p:sp>
      <p:sp>
        <p:nvSpPr>
          <p:cNvPr id="49198" name="Rectangle 44"/>
          <p:cNvSpPr>
            <a:spLocks noChangeArrowheads="1"/>
          </p:cNvSpPr>
          <p:nvPr/>
        </p:nvSpPr>
        <p:spPr bwMode="auto">
          <a:xfrm rot="-120000">
            <a:off x="6026150" y="3952875"/>
            <a:ext cx="1079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Lys</a:t>
            </a:r>
            <a:endParaRPr lang="en-US" sz="500" b="1"/>
          </a:p>
        </p:txBody>
      </p:sp>
      <p:sp>
        <p:nvSpPr>
          <p:cNvPr id="49199" name="Rectangle 45"/>
          <p:cNvSpPr>
            <a:spLocks noChangeArrowheads="1"/>
          </p:cNvSpPr>
          <p:nvPr/>
        </p:nvSpPr>
        <p:spPr bwMode="auto">
          <a:xfrm rot="-120000">
            <a:off x="6116638" y="3830638"/>
            <a:ext cx="1063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Pro</a:t>
            </a:r>
            <a:endParaRPr lang="en-US" sz="500" b="1"/>
          </a:p>
        </p:txBody>
      </p:sp>
      <p:sp>
        <p:nvSpPr>
          <p:cNvPr id="49200" name="Rectangle 46"/>
          <p:cNvSpPr>
            <a:spLocks noChangeArrowheads="1"/>
          </p:cNvSpPr>
          <p:nvPr/>
        </p:nvSpPr>
        <p:spPr bwMode="auto">
          <a:xfrm rot="-120000">
            <a:off x="6259513" y="3783013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Thr</a:t>
            </a:r>
            <a:endParaRPr lang="en-US" sz="500" b="1"/>
          </a:p>
        </p:txBody>
      </p:sp>
      <p:sp>
        <p:nvSpPr>
          <p:cNvPr id="49201" name="Rectangle 47"/>
          <p:cNvSpPr>
            <a:spLocks noChangeArrowheads="1"/>
          </p:cNvSpPr>
          <p:nvPr/>
        </p:nvSpPr>
        <p:spPr bwMode="auto">
          <a:xfrm rot="-120000">
            <a:off x="6403975" y="3802063"/>
            <a:ext cx="984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Tyr</a:t>
            </a:r>
            <a:endParaRPr lang="en-US" sz="500" b="1"/>
          </a:p>
        </p:txBody>
      </p:sp>
      <p:sp>
        <p:nvSpPr>
          <p:cNvPr id="49202" name="Rectangle 48"/>
          <p:cNvSpPr>
            <a:spLocks noChangeArrowheads="1"/>
          </p:cNvSpPr>
          <p:nvPr/>
        </p:nvSpPr>
        <p:spPr bwMode="auto">
          <a:xfrm rot="-120000">
            <a:off x="6538913" y="3857625"/>
            <a:ext cx="1158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Phe</a:t>
            </a:r>
            <a:endParaRPr lang="en-US" sz="500" b="1"/>
          </a:p>
        </p:txBody>
      </p:sp>
      <p:sp>
        <p:nvSpPr>
          <p:cNvPr id="49203" name="Rectangle 49"/>
          <p:cNvSpPr>
            <a:spLocks noChangeArrowheads="1"/>
          </p:cNvSpPr>
          <p:nvPr/>
        </p:nvSpPr>
        <p:spPr bwMode="auto">
          <a:xfrm rot="-120000">
            <a:off x="6653213" y="3956050"/>
            <a:ext cx="1158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Phe</a:t>
            </a:r>
            <a:endParaRPr lang="en-US" sz="500" b="1"/>
          </a:p>
        </p:txBody>
      </p:sp>
      <p:sp>
        <p:nvSpPr>
          <p:cNvPr id="49204" name="Rectangle 50"/>
          <p:cNvSpPr>
            <a:spLocks noChangeArrowheads="1"/>
          </p:cNvSpPr>
          <p:nvPr/>
        </p:nvSpPr>
        <p:spPr bwMode="auto">
          <a:xfrm rot="-120000">
            <a:off x="6707188" y="41021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Gly</a:t>
            </a:r>
            <a:endParaRPr lang="en-US" sz="500" b="1"/>
          </a:p>
        </p:txBody>
      </p:sp>
      <p:sp>
        <p:nvSpPr>
          <p:cNvPr id="49205" name="Rectangle 51"/>
          <p:cNvSpPr>
            <a:spLocks noChangeArrowheads="1"/>
          </p:cNvSpPr>
          <p:nvPr/>
        </p:nvSpPr>
        <p:spPr bwMode="auto">
          <a:xfrm rot="-120000">
            <a:off x="6754813" y="4240213"/>
            <a:ext cx="10953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Arg</a:t>
            </a:r>
            <a:endParaRPr lang="en-US" sz="500" b="1"/>
          </a:p>
        </p:txBody>
      </p:sp>
      <p:sp>
        <p:nvSpPr>
          <p:cNvPr id="49206" name="Rectangle 52"/>
          <p:cNvSpPr>
            <a:spLocks noChangeArrowheads="1"/>
          </p:cNvSpPr>
          <p:nvPr/>
        </p:nvSpPr>
        <p:spPr bwMode="auto">
          <a:xfrm rot="-120000">
            <a:off x="6767513" y="4384675"/>
            <a:ext cx="1047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Glu</a:t>
            </a:r>
            <a:endParaRPr lang="en-US" sz="500" b="1"/>
          </a:p>
        </p:txBody>
      </p:sp>
      <p:sp>
        <p:nvSpPr>
          <p:cNvPr id="49207" name="Rectangle 53"/>
          <p:cNvSpPr>
            <a:spLocks noChangeArrowheads="1"/>
          </p:cNvSpPr>
          <p:nvPr/>
        </p:nvSpPr>
        <p:spPr bwMode="auto">
          <a:xfrm rot="-120000">
            <a:off x="6783388" y="4532313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Gly</a:t>
            </a:r>
            <a:endParaRPr lang="en-US" sz="500" b="1"/>
          </a:p>
        </p:txBody>
      </p:sp>
      <p:sp>
        <p:nvSpPr>
          <p:cNvPr id="49208" name="Rectangle 54"/>
          <p:cNvSpPr>
            <a:spLocks noChangeArrowheads="1"/>
          </p:cNvSpPr>
          <p:nvPr/>
        </p:nvSpPr>
        <p:spPr bwMode="auto">
          <a:xfrm rot="-120000">
            <a:off x="6845300" y="4657725"/>
            <a:ext cx="1158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Cys</a:t>
            </a:r>
            <a:endParaRPr lang="en-US" sz="500" b="1"/>
          </a:p>
        </p:txBody>
      </p:sp>
      <p:sp>
        <p:nvSpPr>
          <p:cNvPr id="49209" name="Rectangle 55"/>
          <p:cNvSpPr>
            <a:spLocks noChangeArrowheads="1"/>
          </p:cNvSpPr>
          <p:nvPr/>
        </p:nvSpPr>
        <p:spPr bwMode="auto">
          <a:xfrm rot="-120000">
            <a:off x="6927850" y="4791075"/>
            <a:ext cx="952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Val</a:t>
            </a:r>
            <a:endParaRPr lang="en-US" sz="500" b="1"/>
          </a:p>
        </p:txBody>
      </p:sp>
      <p:sp>
        <p:nvSpPr>
          <p:cNvPr id="49210" name="Rectangle 56"/>
          <p:cNvSpPr>
            <a:spLocks noChangeArrowheads="1"/>
          </p:cNvSpPr>
          <p:nvPr/>
        </p:nvSpPr>
        <p:spPr bwMode="auto">
          <a:xfrm rot="-120000">
            <a:off x="6988175" y="4914900"/>
            <a:ext cx="1111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Leu</a:t>
            </a:r>
            <a:endParaRPr lang="en-US" sz="500" b="1"/>
          </a:p>
        </p:txBody>
      </p:sp>
      <p:sp>
        <p:nvSpPr>
          <p:cNvPr id="49211" name="Rectangle 57"/>
          <p:cNvSpPr>
            <a:spLocks noChangeArrowheads="1"/>
          </p:cNvSpPr>
          <p:nvPr/>
        </p:nvSpPr>
        <p:spPr bwMode="auto">
          <a:xfrm rot="-120000">
            <a:off x="7075488" y="5040313"/>
            <a:ext cx="984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Tyr</a:t>
            </a:r>
            <a:endParaRPr lang="en-US" sz="500" b="1"/>
          </a:p>
        </p:txBody>
      </p:sp>
      <p:sp>
        <p:nvSpPr>
          <p:cNvPr id="49212" name="Rectangle 58"/>
          <p:cNvSpPr>
            <a:spLocks noChangeArrowheads="1"/>
          </p:cNvSpPr>
          <p:nvPr/>
        </p:nvSpPr>
        <p:spPr bwMode="auto">
          <a:xfrm rot="-120000">
            <a:off x="7172325" y="5138738"/>
            <a:ext cx="1111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Leu</a:t>
            </a:r>
            <a:endParaRPr lang="en-US" sz="500" b="1"/>
          </a:p>
        </p:txBody>
      </p:sp>
      <p:sp>
        <p:nvSpPr>
          <p:cNvPr id="49213" name="Rectangle 59"/>
          <p:cNvSpPr>
            <a:spLocks noChangeArrowheads="1"/>
          </p:cNvSpPr>
          <p:nvPr/>
        </p:nvSpPr>
        <p:spPr bwMode="auto">
          <a:xfrm rot="-120000">
            <a:off x="7292975" y="5232400"/>
            <a:ext cx="984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Ala</a:t>
            </a:r>
            <a:endParaRPr lang="en-US" sz="500" b="1"/>
          </a:p>
        </p:txBody>
      </p:sp>
      <p:sp>
        <p:nvSpPr>
          <p:cNvPr id="49214" name="Rectangle 60"/>
          <p:cNvSpPr>
            <a:spLocks noChangeArrowheads="1"/>
          </p:cNvSpPr>
          <p:nvPr/>
        </p:nvSpPr>
        <p:spPr bwMode="auto">
          <a:xfrm rot="-120000">
            <a:off x="7416800" y="5313363"/>
            <a:ext cx="1047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Glu</a:t>
            </a:r>
            <a:endParaRPr lang="en-US" sz="500" b="1"/>
          </a:p>
        </p:txBody>
      </p:sp>
      <p:sp>
        <p:nvSpPr>
          <p:cNvPr id="49215" name="Rectangle 61"/>
          <p:cNvSpPr>
            <a:spLocks noChangeArrowheads="1"/>
          </p:cNvSpPr>
          <p:nvPr/>
        </p:nvSpPr>
        <p:spPr bwMode="auto">
          <a:xfrm rot="-120000">
            <a:off x="7561263" y="5368925"/>
            <a:ext cx="952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Val</a:t>
            </a:r>
            <a:endParaRPr lang="en-US" sz="500" b="1"/>
          </a:p>
        </p:txBody>
      </p:sp>
      <p:sp>
        <p:nvSpPr>
          <p:cNvPr id="49216" name="Rectangle 62"/>
          <p:cNvSpPr>
            <a:spLocks noChangeArrowheads="1"/>
          </p:cNvSpPr>
          <p:nvPr/>
        </p:nvSpPr>
        <p:spPr bwMode="auto">
          <a:xfrm rot="-120000">
            <a:off x="7694613" y="5407025"/>
            <a:ext cx="1111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Leu</a:t>
            </a:r>
            <a:endParaRPr lang="en-US" sz="500" b="1"/>
          </a:p>
        </p:txBody>
      </p:sp>
      <p:sp>
        <p:nvSpPr>
          <p:cNvPr id="49217" name="Rectangle 63"/>
          <p:cNvSpPr>
            <a:spLocks noChangeArrowheads="1"/>
          </p:cNvSpPr>
          <p:nvPr/>
        </p:nvSpPr>
        <p:spPr bwMode="auto">
          <a:xfrm rot="-120000">
            <a:off x="7854950" y="5435600"/>
            <a:ext cx="984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His</a:t>
            </a:r>
            <a:endParaRPr lang="en-US" sz="500" b="1"/>
          </a:p>
        </p:txBody>
      </p:sp>
      <p:sp>
        <p:nvSpPr>
          <p:cNvPr id="49218" name="Rectangle 64"/>
          <p:cNvSpPr>
            <a:spLocks noChangeArrowheads="1"/>
          </p:cNvSpPr>
          <p:nvPr/>
        </p:nvSpPr>
        <p:spPr bwMode="auto">
          <a:xfrm rot="-120000">
            <a:off x="7994650" y="5430838"/>
            <a:ext cx="1031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Ser</a:t>
            </a:r>
            <a:endParaRPr lang="en-US" sz="500" b="1"/>
          </a:p>
        </p:txBody>
      </p:sp>
      <p:sp>
        <p:nvSpPr>
          <p:cNvPr id="49219" name="Rectangle 65"/>
          <p:cNvSpPr>
            <a:spLocks noChangeArrowheads="1"/>
          </p:cNvSpPr>
          <p:nvPr/>
        </p:nvSpPr>
        <p:spPr bwMode="auto">
          <a:xfrm rot="-120000">
            <a:off x="8142288" y="5407025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Gly</a:t>
            </a:r>
            <a:endParaRPr lang="en-US" sz="500" b="1"/>
          </a:p>
        </p:txBody>
      </p:sp>
      <p:sp>
        <p:nvSpPr>
          <p:cNvPr id="49220" name="Rectangle 66"/>
          <p:cNvSpPr>
            <a:spLocks noChangeArrowheads="1"/>
          </p:cNvSpPr>
          <p:nvPr/>
        </p:nvSpPr>
        <p:spPr bwMode="auto">
          <a:xfrm rot="-120000">
            <a:off x="8283575" y="5395913"/>
            <a:ext cx="1158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Cys</a:t>
            </a:r>
            <a:endParaRPr lang="en-US" sz="500" b="1"/>
          </a:p>
        </p:txBody>
      </p:sp>
      <p:sp>
        <p:nvSpPr>
          <p:cNvPr id="49221" name="Rectangle 67"/>
          <p:cNvSpPr>
            <a:spLocks noChangeArrowheads="1"/>
          </p:cNvSpPr>
          <p:nvPr/>
        </p:nvSpPr>
        <p:spPr bwMode="auto">
          <a:xfrm rot="-120000">
            <a:off x="8437563" y="5407025"/>
            <a:ext cx="1111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Leu</a:t>
            </a:r>
            <a:endParaRPr lang="en-US" sz="500" b="1"/>
          </a:p>
        </p:txBody>
      </p:sp>
      <p:sp>
        <p:nvSpPr>
          <p:cNvPr id="49222" name="Rectangle 68"/>
          <p:cNvSpPr>
            <a:spLocks noChangeArrowheads="1"/>
          </p:cNvSpPr>
          <p:nvPr/>
        </p:nvSpPr>
        <p:spPr bwMode="auto">
          <a:xfrm rot="-120000">
            <a:off x="8564563" y="5497513"/>
            <a:ext cx="984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His</a:t>
            </a:r>
            <a:endParaRPr lang="en-US" sz="500" b="1"/>
          </a:p>
        </p:txBody>
      </p:sp>
      <p:sp>
        <p:nvSpPr>
          <p:cNvPr id="49223" name="Rectangle 69"/>
          <p:cNvSpPr>
            <a:spLocks noChangeArrowheads="1"/>
          </p:cNvSpPr>
          <p:nvPr/>
        </p:nvSpPr>
        <p:spPr bwMode="auto">
          <a:xfrm rot="-120000">
            <a:off x="8628063" y="5626100"/>
            <a:ext cx="1047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Gln</a:t>
            </a:r>
            <a:endParaRPr lang="en-US" sz="500" b="1"/>
          </a:p>
        </p:txBody>
      </p:sp>
      <p:sp>
        <p:nvSpPr>
          <p:cNvPr id="49224" name="Rectangle 70"/>
          <p:cNvSpPr>
            <a:spLocks noChangeArrowheads="1"/>
          </p:cNvSpPr>
          <p:nvPr/>
        </p:nvSpPr>
        <p:spPr bwMode="auto">
          <a:xfrm rot="-120000">
            <a:off x="8559800" y="5762625"/>
            <a:ext cx="1190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Asn</a:t>
            </a:r>
            <a:endParaRPr lang="en-US" sz="500" b="1"/>
          </a:p>
        </p:txBody>
      </p:sp>
      <p:sp>
        <p:nvSpPr>
          <p:cNvPr id="49225" name="Rectangle 71"/>
          <p:cNvSpPr>
            <a:spLocks noChangeArrowheads="1"/>
          </p:cNvSpPr>
          <p:nvPr/>
        </p:nvSpPr>
        <p:spPr bwMode="auto">
          <a:xfrm rot="-120000">
            <a:off x="8458200" y="5854700"/>
            <a:ext cx="952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Val</a:t>
            </a:r>
            <a:endParaRPr lang="en-US" sz="500" b="1"/>
          </a:p>
        </p:txBody>
      </p:sp>
      <p:sp>
        <p:nvSpPr>
          <p:cNvPr id="49226" name="Rectangle 72"/>
          <p:cNvSpPr>
            <a:spLocks noChangeArrowheads="1"/>
          </p:cNvSpPr>
          <p:nvPr/>
        </p:nvSpPr>
        <p:spPr bwMode="auto">
          <a:xfrm rot="-120000">
            <a:off x="8313738" y="5907088"/>
            <a:ext cx="1158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Phe</a:t>
            </a:r>
            <a:endParaRPr lang="en-US" sz="500" b="1"/>
          </a:p>
        </p:txBody>
      </p:sp>
      <p:sp>
        <p:nvSpPr>
          <p:cNvPr id="49227" name="Rectangle 73"/>
          <p:cNvSpPr>
            <a:spLocks noChangeArrowheads="1"/>
          </p:cNvSpPr>
          <p:nvPr/>
        </p:nvSpPr>
        <p:spPr bwMode="auto">
          <a:xfrm rot="-120000">
            <a:off x="6762750" y="3787775"/>
            <a:ext cx="1190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Asn</a:t>
            </a:r>
            <a:endParaRPr lang="en-US" sz="500" b="1"/>
          </a:p>
        </p:txBody>
      </p:sp>
      <p:sp>
        <p:nvSpPr>
          <p:cNvPr id="49228" name="Rectangle 74"/>
          <p:cNvSpPr>
            <a:spLocks noChangeArrowheads="1"/>
          </p:cNvSpPr>
          <p:nvPr/>
        </p:nvSpPr>
        <p:spPr bwMode="auto">
          <a:xfrm rot="-120000">
            <a:off x="6910388" y="3825875"/>
            <a:ext cx="1158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Cys</a:t>
            </a:r>
            <a:endParaRPr lang="en-US" sz="500" b="1"/>
          </a:p>
        </p:txBody>
      </p:sp>
      <p:sp>
        <p:nvSpPr>
          <p:cNvPr id="49229" name="Rectangle 75"/>
          <p:cNvSpPr>
            <a:spLocks noChangeArrowheads="1"/>
          </p:cNvSpPr>
          <p:nvPr/>
        </p:nvSpPr>
        <p:spPr bwMode="auto">
          <a:xfrm rot="-120000">
            <a:off x="7062788" y="3836988"/>
            <a:ext cx="984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Tyr</a:t>
            </a:r>
            <a:endParaRPr lang="en-US" sz="500" b="1"/>
          </a:p>
        </p:txBody>
      </p:sp>
      <p:sp>
        <p:nvSpPr>
          <p:cNvPr id="49230" name="Rectangle 76"/>
          <p:cNvSpPr>
            <a:spLocks noChangeArrowheads="1"/>
          </p:cNvSpPr>
          <p:nvPr/>
        </p:nvSpPr>
        <p:spPr bwMode="auto">
          <a:xfrm rot="-120000">
            <a:off x="7205663" y="3841750"/>
            <a:ext cx="1190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Asn</a:t>
            </a:r>
            <a:endParaRPr lang="en-US" sz="500" b="1"/>
          </a:p>
        </p:txBody>
      </p:sp>
      <p:sp>
        <p:nvSpPr>
          <p:cNvPr id="49231" name="Rectangle 77"/>
          <p:cNvSpPr>
            <a:spLocks noChangeArrowheads="1"/>
          </p:cNvSpPr>
          <p:nvPr/>
        </p:nvSpPr>
        <p:spPr bwMode="auto">
          <a:xfrm rot="-120000">
            <a:off x="7364413" y="3860800"/>
            <a:ext cx="1047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Glu</a:t>
            </a:r>
            <a:endParaRPr lang="en-US" sz="500" b="1"/>
          </a:p>
        </p:txBody>
      </p:sp>
      <p:sp>
        <p:nvSpPr>
          <p:cNvPr id="49232" name="Rectangle 78"/>
          <p:cNvSpPr>
            <a:spLocks noChangeArrowheads="1"/>
          </p:cNvSpPr>
          <p:nvPr/>
        </p:nvSpPr>
        <p:spPr bwMode="auto">
          <a:xfrm rot="-120000">
            <a:off x="7494588" y="3903663"/>
            <a:ext cx="1111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Leu</a:t>
            </a:r>
            <a:endParaRPr lang="en-US" sz="500" b="1"/>
          </a:p>
        </p:txBody>
      </p:sp>
      <p:sp>
        <p:nvSpPr>
          <p:cNvPr id="49233" name="Rectangle 79"/>
          <p:cNvSpPr>
            <a:spLocks noChangeArrowheads="1"/>
          </p:cNvSpPr>
          <p:nvPr/>
        </p:nvSpPr>
        <p:spPr bwMode="auto">
          <a:xfrm rot="-120000">
            <a:off x="7615238" y="3995738"/>
            <a:ext cx="1047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Gln</a:t>
            </a:r>
            <a:endParaRPr lang="en-US" sz="500" b="1"/>
          </a:p>
        </p:txBody>
      </p:sp>
      <p:sp>
        <p:nvSpPr>
          <p:cNvPr id="49234" name="Rectangle 80"/>
          <p:cNvSpPr>
            <a:spLocks noChangeArrowheads="1"/>
          </p:cNvSpPr>
          <p:nvPr/>
        </p:nvSpPr>
        <p:spPr bwMode="auto">
          <a:xfrm rot="-120000">
            <a:off x="7700963" y="4124325"/>
            <a:ext cx="984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Tyr</a:t>
            </a:r>
            <a:endParaRPr lang="en-US" sz="500" b="1"/>
          </a:p>
        </p:txBody>
      </p:sp>
      <p:sp>
        <p:nvSpPr>
          <p:cNvPr id="49235" name="Rectangle 81"/>
          <p:cNvSpPr>
            <a:spLocks noChangeArrowheads="1"/>
          </p:cNvSpPr>
          <p:nvPr/>
        </p:nvSpPr>
        <p:spPr bwMode="auto">
          <a:xfrm rot="-120000">
            <a:off x="7742238" y="4265613"/>
            <a:ext cx="1111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Leu</a:t>
            </a:r>
            <a:endParaRPr lang="en-US" sz="500" b="1"/>
          </a:p>
        </p:txBody>
      </p:sp>
      <p:sp>
        <p:nvSpPr>
          <p:cNvPr id="49236" name="Rectangle 82"/>
          <p:cNvSpPr>
            <a:spLocks noChangeArrowheads="1"/>
          </p:cNvSpPr>
          <p:nvPr/>
        </p:nvSpPr>
        <p:spPr bwMode="auto">
          <a:xfrm rot="-120000">
            <a:off x="7745413" y="4418013"/>
            <a:ext cx="1031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Ser</a:t>
            </a:r>
            <a:endParaRPr lang="en-US" sz="500" b="1"/>
          </a:p>
        </p:txBody>
      </p:sp>
      <p:sp>
        <p:nvSpPr>
          <p:cNvPr id="49237" name="Rectangle 83"/>
          <p:cNvSpPr>
            <a:spLocks noChangeArrowheads="1"/>
          </p:cNvSpPr>
          <p:nvPr/>
        </p:nvSpPr>
        <p:spPr bwMode="auto">
          <a:xfrm rot="-120000">
            <a:off x="7715250" y="4560888"/>
            <a:ext cx="1158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Cys</a:t>
            </a:r>
            <a:endParaRPr lang="en-US" sz="500" b="1"/>
          </a:p>
        </p:txBody>
      </p:sp>
      <p:sp>
        <p:nvSpPr>
          <p:cNvPr id="49238" name="Rectangle 84"/>
          <p:cNvSpPr>
            <a:spLocks noChangeArrowheads="1"/>
          </p:cNvSpPr>
          <p:nvPr/>
        </p:nvSpPr>
        <p:spPr bwMode="auto">
          <a:xfrm rot="-120000">
            <a:off x="7756525" y="4716463"/>
            <a:ext cx="698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lle</a:t>
            </a:r>
            <a:endParaRPr lang="en-US" sz="500" b="1"/>
          </a:p>
        </p:txBody>
      </p:sp>
      <p:sp>
        <p:nvSpPr>
          <p:cNvPr id="49239" name="Rectangle 85"/>
          <p:cNvSpPr>
            <a:spLocks noChangeArrowheads="1"/>
          </p:cNvSpPr>
          <p:nvPr/>
        </p:nvSpPr>
        <p:spPr bwMode="auto">
          <a:xfrm rot="-120000">
            <a:off x="7824788" y="4841875"/>
            <a:ext cx="1031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Ser</a:t>
            </a:r>
            <a:endParaRPr lang="en-US" sz="500" b="1"/>
          </a:p>
        </p:txBody>
      </p:sp>
      <p:sp>
        <p:nvSpPr>
          <p:cNvPr id="49240" name="Rectangle 86"/>
          <p:cNvSpPr>
            <a:spLocks noChangeArrowheads="1"/>
          </p:cNvSpPr>
          <p:nvPr/>
        </p:nvSpPr>
        <p:spPr bwMode="auto">
          <a:xfrm rot="-120000">
            <a:off x="7974013" y="4875213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Thr</a:t>
            </a:r>
            <a:endParaRPr lang="en-US" sz="500" b="1"/>
          </a:p>
        </p:txBody>
      </p:sp>
      <p:sp>
        <p:nvSpPr>
          <p:cNvPr id="49241" name="Rectangle 87"/>
          <p:cNvSpPr>
            <a:spLocks noChangeArrowheads="1"/>
          </p:cNvSpPr>
          <p:nvPr/>
        </p:nvSpPr>
        <p:spPr bwMode="auto">
          <a:xfrm rot="-120000">
            <a:off x="8108950" y="4856163"/>
            <a:ext cx="1158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Cys</a:t>
            </a:r>
            <a:endParaRPr lang="en-US" sz="500" b="1"/>
          </a:p>
        </p:txBody>
      </p:sp>
      <p:sp>
        <p:nvSpPr>
          <p:cNvPr id="49242" name="Rectangle 88"/>
          <p:cNvSpPr>
            <a:spLocks noChangeArrowheads="1"/>
          </p:cNvSpPr>
          <p:nvPr/>
        </p:nvSpPr>
        <p:spPr bwMode="auto">
          <a:xfrm rot="-120000">
            <a:off x="8226425" y="4764088"/>
            <a:ext cx="1158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Cys</a:t>
            </a:r>
            <a:endParaRPr lang="en-US" sz="500" b="1"/>
          </a:p>
        </p:txBody>
      </p:sp>
      <p:sp>
        <p:nvSpPr>
          <p:cNvPr id="49243" name="Rectangle 89"/>
          <p:cNvSpPr>
            <a:spLocks noChangeArrowheads="1"/>
          </p:cNvSpPr>
          <p:nvPr/>
        </p:nvSpPr>
        <p:spPr bwMode="auto">
          <a:xfrm rot="-120000">
            <a:off x="8313738" y="4641850"/>
            <a:ext cx="1047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Gln</a:t>
            </a:r>
            <a:endParaRPr lang="en-US" sz="500" b="1"/>
          </a:p>
        </p:txBody>
      </p:sp>
      <p:sp>
        <p:nvSpPr>
          <p:cNvPr id="49244" name="Rectangle 90"/>
          <p:cNvSpPr>
            <a:spLocks noChangeArrowheads="1"/>
          </p:cNvSpPr>
          <p:nvPr/>
        </p:nvSpPr>
        <p:spPr bwMode="auto">
          <a:xfrm rot="-120000">
            <a:off x="8334375" y="4492625"/>
            <a:ext cx="1047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Glu</a:t>
            </a:r>
            <a:endParaRPr lang="en-US" sz="500" b="1"/>
          </a:p>
        </p:txBody>
      </p:sp>
      <p:sp>
        <p:nvSpPr>
          <p:cNvPr id="49245" name="Rectangle 91"/>
          <p:cNvSpPr>
            <a:spLocks noChangeArrowheads="1"/>
          </p:cNvSpPr>
          <p:nvPr/>
        </p:nvSpPr>
        <p:spPr bwMode="auto">
          <a:xfrm rot="-120000">
            <a:off x="8339138" y="4351338"/>
            <a:ext cx="952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Val</a:t>
            </a:r>
            <a:endParaRPr lang="en-US" sz="500" b="1"/>
          </a:p>
        </p:txBody>
      </p:sp>
      <p:sp>
        <p:nvSpPr>
          <p:cNvPr id="49246" name="Rectangle 92"/>
          <p:cNvSpPr>
            <a:spLocks noChangeArrowheads="1"/>
          </p:cNvSpPr>
          <p:nvPr/>
        </p:nvSpPr>
        <p:spPr bwMode="auto">
          <a:xfrm rot="-120000">
            <a:off x="8334375" y="4192588"/>
            <a:ext cx="698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lle</a:t>
            </a:r>
            <a:endParaRPr lang="en-US" sz="500" b="1"/>
          </a:p>
        </p:txBody>
      </p:sp>
      <p:sp>
        <p:nvSpPr>
          <p:cNvPr id="49247" name="Rectangle 93"/>
          <p:cNvSpPr>
            <a:spLocks noChangeArrowheads="1"/>
          </p:cNvSpPr>
          <p:nvPr/>
        </p:nvSpPr>
        <p:spPr bwMode="auto">
          <a:xfrm rot="-120000">
            <a:off x="8274050" y="4048125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Gly</a:t>
            </a:r>
            <a:endParaRPr lang="en-US" sz="500" b="1"/>
          </a:p>
        </p:txBody>
      </p:sp>
      <p:sp>
        <p:nvSpPr>
          <p:cNvPr id="49248" name="Rectangle 94"/>
          <p:cNvSpPr>
            <a:spLocks noChangeArrowheads="1"/>
          </p:cNvSpPr>
          <p:nvPr/>
        </p:nvSpPr>
        <p:spPr bwMode="auto">
          <a:xfrm rot="-120000">
            <a:off x="5954713" y="5289550"/>
            <a:ext cx="1190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Asp</a:t>
            </a:r>
            <a:endParaRPr lang="en-US" sz="500" b="1"/>
          </a:p>
        </p:txBody>
      </p:sp>
      <p:sp>
        <p:nvSpPr>
          <p:cNvPr id="49249" name="Rectangle 95"/>
          <p:cNvSpPr>
            <a:spLocks noChangeArrowheads="1"/>
          </p:cNvSpPr>
          <p:nvPr/>
        </p:nvSpPr>
        <p:spPr bwMode="auto">
          <a:xfrm rot="-120000">
            <a:off x="6059488" y="5180013"/>
            <a:ext cx="10953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Arg</a:t>
            </a:r>
            <a:endParaRPr lang="en-US" sz="500" b="1"/>
          </a:p>
        </p:txBody>
      </p:sp>
      <p:sp>
        <p:nvSpPr>
          <p:cNvPr id="49250" name="Rectangle 96"/>
          <p:cNvSpPr>
            <a:spLocks noChangeArrowheads="1"/>
          </p:cNvSpPr>
          <p:nvPr/>
        </p:nvSpPr>
        <p:spPr bwMode="auto">
          <a:xfrm rot="-120000">
            <a:off x="6211888" y="5133975"/>
            <a:ext cx="952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Val</a:t>
            </a:r>
            <a:endParaRPr lang="en-US" sz="500" b="1"/>
          </a:p>
        </p:txBody>
      </p:sp>
      <p:sp>
        <p:nvSpPr>
          <p:cNvPr id="49251" name="Rectangle 97"/>
          <p:cNvSpPr>
            <a:spLocks noChangeArrowheads="1"/>
          </p:cNvSpPr>
          <p:nvPr/>
        </p:nvSpPr>
        <p:spPr bwMode="auto">
          <a:xfrm rot="-120000">
            <a:off x="6361113" y="5149850"/>
            <a:ext cx="984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Tyr</a:t>
            </a:r>
            <a:endParaRPr lang="en-US" sz="500" b="1"/>
          </a:p>
        </p:txBody>
      </p:sp>
      <p:sp>
        <p:nvSpPr>
          <p:cNvPr id="49252" name="Rectangle 98"/>
          <p:cNvSpPr>
            <a:spLocks noChangeArrowheads="1"/>
          </p:cNvSpPr>
          <p:nvPr/>
        </p:nvSpPr>
        <p:spPr bwMode="auto">
          <a:xfrm rot="-120000">
            <a:off x="6459538" y="5276850"/>
            <a:ext cx="698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lle</a:t>
            </a:r>
            <a:endParaRPr lang="en-US" sz="500" b="1"/>
          </a:p>
        </p:txBody>
      </p:sp>
      <p:sp>
        <p:nvSpPr>
          <p:cNvPr id="49253" name="Rectangle 99"/>
          <p:cNvSpPr>
            <a:spLocks noChangeArrowheads="1"/>
          </p:cNvSpPr>
          <p:nvPr/>
        </p:nvSpPr>
        <p:spPr bwMode="auto">
          <a:xfrm rot="-120000">
            <a:off x="6557963" y="5367338"/>
            <a:ext cx="984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His</a:t>
            </a:r>
            <a:endParaRPr lang="en-US" sz="500" b="1"/>
          </a:p>
        </p:txBody>
      </p:sp>
      <p:sp>
        <p:nvSpPr>
          <p:cNvPr id="49254" name="Rectangle 100"/>
          <p:cNvSpPr>
            <a:spLocks noChangeArrowheads="1"/>
          </p:cNvSpPr>
          <p:nvPr/>
        </p:nvSpPr>
        <p:spPr bwMode="auto">
          <a:xfrm rot="-120000">
            <a:off x="6688138" y="5438775"/>
            <a:ext cx="1063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Pro</a:t>
            </a:r>
            <a:endParaRPr lang="en-US" sz="500" b="1"/>
          </a:p>
        </p:txBody>
      </p:sp>
      <p:sp>
        <p:nvSpPr>
          <p:cNvPr id="49255" name="Rectangle 101"/>
          <p:cNvSpPr>
            <a:spLocks noChangeArrowheads="1"/>
          </p:cNvSpPr>
          <p:nvPr/>
        </p:nvSpPr>
        <p:spPr bwMode="auto">
          <a:xfrm rot="-120000">
            <a:off x="6832600" y="5440363"/>
            <a:ext cx="1158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FFFFFF"/>
                </a:solidFill>
              </a:rPr>
              <a:t>Phe</a:t>
            </a:r>
            <a:endParaRPr lang="en-US" sz="500" b="1"/>
          </a:p>
        </p:txBody>
      </p:sp>
      <p:sp>
        <p:nvSpPr>
          <p:cNvPr id="49256" name="Rectangle 102"/>
          <p:cNvSpPr>
            <a:spLocks noChangeArrowheads="1"/>
          </p:cNvSpPr>
          <p:nvPr/>
        </p:nvSpPr>
        <p:spPr bwMode="auto">
          <a:xfrm>
            <a:off x="8334375" y="2590800"/>
            <a:ext cx="174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I</a:t>
            </a:r>
            <a:endParaRPr lang="en-US" sz="500" b="1"/>
          </a:p>
        </p:txBody>
      </p:sp>
      <p:sp>
        <p:nvSpPr>
          <p:cNvPr id="49257" name="Rectangle 103"/>
          <p:cNvSpPr>
            <a:spLocks noChangeArrowheads="1"/>
          </p:cNvSpPr>
          <p:nvPr/>
        </p:nvSpPr>
        <p:spPr bwMode="auto">
          <a:xfrm>
            <a:off x="8334375" y="2011363"/>
            <a:ext cx="174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00" b="1">
                <a:solidFill>
                  <a:srgbClr val="000000"/>
                </a:solidFill>
              </a:rPr>
              <a:t>I</a:t>
            </a:r>
            <a:endParaRPr lang="en-US" sz="500" b="1"/>
          </a:p>
        </p:txBody>
      </p:sp>
      <p:sp>
        <p:nvSpPr>
          <p:cNvPr id="49258" name="TextBox 24"/>
          <p:cNvSpPr txBox="1">
            <a:spLocks noChangeArrowheads="1"/>
          </p:cNvSpPr>
          <p:nvPr/>
        </p:nvSpPr>
        <p:spPr bwMode="auto">
          <a:xfrm>
            <a:off x="5514975" y="914400"/>
            <a:ext cx="3517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ECD73267-27CA-4841-92A0-026E349D61CA}" type="slidenum">
              <a:rPr lang="en-US" altLang="en-US" smtClean="0">
                <a:latin typeface="Arial" pitchFamily="34" charset="0"/>
              </a:rPr>
              <a:pPr/>
              <a:t>47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Hormone Synthesis: Steroid Hormones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943600"/>
            <a:ext cx="8001000" cy="762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400" b="0" smtClean="0"/>
              <a:t>synthesized from cholesterol – differs in functional groups attached to 4-ringed steroid backbone</a:t>
            </a:r>
          </a:p>
        </p:txBody>
      </p:sp>
      <p:pic>
        <p:nvPicPr>
          <p:cNvPr id="50181" name="Picture 3" descr="sal25693_17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3" y="1317625"/>
            <a:ext cx="3649662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4286250" y="4156075"/>
            <a:ext cx="1619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3</a:t>
            </a:r>
            <a:endParaRPr lang="en-US" sz="700" b="1" baseline="-25000"/>
          </a:p>
        </p:txBody>
      </p:sp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5613400" y="4152900"/>
            <a:ext cx="1619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3</a:t>
            </a:r>
            <a:endParaRPr lang="en-US" sz="700" b="1" baseline="-25000"/>
          </a:p>
        </p:txBody>
      </p:sp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2994025" y="4149725"/>
            <a:ext cx="1619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3</a:t>
            </a:r>
            <a:endParaRPr lang="en-US" sz="700" b="1" baseline="-25000"/>
          </a:p>
        </p:txBody>
      </p:sp>
      <p:sp>
        <p:nvSpPr>
          <p:cNvPr id="50185" name="Rectangle 8"/>
          <p:cNvSpPr>
            <a:spLocks noChangeArrowheads="1"/>
          </p:cNvSpPr>
          <p:nvPr/>
        </p:nvSpPr>
        <p:spPr bwMode="auto">
          <a:xfrm>
            <a:off x="3395663" y="4937125"/>
            <a:ext cx="1619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3</a:t>
            </a:r>
            <a:endParaRPr lang="en-US" sz="700" b="1" baseline="-25000"/>
          </a:p>
        </p:txBody>
      </p:sp>
      <p:sp>
        <p:nvSpPr>
          <p:cNvPr id="50186" name="Rectangle 9"/>
          <p:cNvSpPr>
            <a:spLocks noChangeArrowheads="1"/>
          </p:cNvSpPr>
          <p:nvPr/>
        </p:nvSpPr>
        <p:spPr bwMode="auto">
          <a:xfrm>
            <a:off x="3397250" y="3919538"/>
            <a:ext cx="1619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3</a:t>
            </a:r>
            <a:endParaRPr lang="en-US" sz="700" b="1" baseline="-25000"/>
          </a:p>
        </p:txBody>
      </p:sp>
      <p:sp>
        <p:nvSpPr>
          <p:cNvPr id="50187" name="Rectangle 10"/>
          <p:cNvSpPr>
            <a:spLocks noChangeArrowheads="1"/>
          </p:cNvSpPr>
          <p:nvPr/>
        </p:nvSpPr>
        <p:spPr bwMode="auto">
          <a:xfrm>
            <a:off x="4691063" y="3927475"/>
            <a:ext cx="1619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3</a:t>
            </a:r>
            <a:endParaRPr lang="en-US" sz="700" b="1" baseline="-25000"/>
          </a:p>
        </p:txBody>
      </p:sp>
      <p:sp>
        <p:nvSpPr>
          <p:cNvPr id="50188" name="Rectangle 11"/>
          <p:cNvSpPr>
            <a:spLocks noChangeArrowheads="1"/>
          </p:cNvSpPr>
          <p:nvPr/>
        </p:nvSpPr>
        <p:spPr bwMode="auto">
          <a:xfrm>
            <a:off x="4821238" y="3865563"/>
            <a:ext cx="635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</a:t>
            </a:r>
            <a:endParaRPr lang="en-US" sz="700" b="1"/>
          </a:p>
        </p:txBody>
      </p:sp>
      <p:sp>
        <p:nvSpPr>
          <p:cNvPr id="50189" name="Rectangle 12"/>
          <p:cNvSpPr>
            <a:spLocks noChangeArrowheads="1"/>
          </p:cNvSpPr>
          <p:nvPr/>
        </p:nvSpPr>
        <p:spPr bwMode="auto">
          <a:xfrm>
            <a:off x="5041900" y="3851275"/>
            <a:ext cx="698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</a:t>
            </a:r>
            <a:endParaRPr lang="en-US" sz="700" b="1"/>
          </a:p>
        </p:txBody>
      </p:sp>
      <p:sp>
        <p:nvSpPr>
          <p:cNvPr id="50190" name="Rectangle 13"/>
          <p:cNvSpPr>
            <a:spLocks noChangeArrowheads="1"/>
          </p:cNvSpPr>
          <p:nvPr/>
        </p:nvSpPr>
        <p:spPr bwMode="auto">
          <a:xfrm>
            <a:off x="3930650" y="4495800"/>
            <a:ext cx="698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</a:t>
            </a:r>
            <a:endParaRPr lang="en-US" sz="700" b="1"/>
          </a:p>
        </p:txBody>
      </p:sp>
      <p:sp>
        <p:nvSpPr>
          <p:cNvPr id="50191" name="Rectangle 14"/>
          <p:cNvSpPr>
            <a:spLocks noChangeArrowheads="1"/>
          </p:cNvSpPr>
          <p:nvPr/>
        </p:nvSpPr>
        <p:spPr bwMode="auto">
          <a:xfrm>
            <a:off x="5257800" y="4494213"/>
            <a:ext cx="698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</a:t>
            </a:r>
            <a:endParaRPr lang="en-US" sz="700" b="1"/>
          </a:p>
        </p:txBody>
      </p:sp>
      <p:sp>
        <p:nvSpPr>
          <p:cNvPr id="50192" name="Rectangle 15"/>
          <p:cNvSpPr>
            <a:spLocks noChangeArrowheads="1"/>
          </p:cNvSpPr>
          <p:nvPr/>
        </p:nvSpPr>
        <p:spPr bwMode="auto">
          <a:xfrm>
            <a:off x="5078413" y="3973513"/>
            <a:ext cx="133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OH</a:t>
            </a:r>
            <a:endParaRPr lang="en-US" sz="700" b="1"/>
          </a:p>
        </p:txBody>
      </p:sp>
      <p:sp>
        <p:nvSpPr>
          <p:cNvPr id="50193" name="Rectangle 16"/>
          <p:cNvSpPr>
            <a:spLocks noChangeArrowheads="1"/>
          </p:cNvSpPr>
          <p:nvPr/>
        </p:nvSpPr>
        <p:spPr bwMode="auto">
          <a:xfrm>
            <a:off x="4275138" y="3971925"/>
            <a:ext cx="133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HO</a:t>
            </a:r>
            <a:endParaRPr lang="en-US" sz="700" b="1"/>
          </a:p>
        </p:txBody>
      </p:sp>
      <p:sp>
        <p:nvSpPr>
          <p:cNvPr id="50194" name="Rectangle 17"/>
          <p:cNvSpPr>
            <a:spLocks noChangeArrowheads="1"/>
          </p:cNvSpPr>
          <p:nvPr/>
        </p:nvSpPr>
        <p:spPr bwMode="auto">
          <a:xfrm>
            <a:off x="4824413" y="3713163"/>
            <a:ext cx="2952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2</a:t>
            </a:r>
            <a:r>
              <a:rPr lang="en-US" sz="700" b="1">
                <a:solidFill>
                  <a:srgbClr val="000000"/>
                </a:solidFill>
              </a:rPr>
              <a:t>OH</a:t>
            </a:r>
            <a:endParaRPr lang="en-US" sz="700" b="1"/>
          </a:p>
        </p:txBody>
      </p:sp>
      <p:sp>
        <p:nvSpPr>
          <p:cNvPr id="50195" name="Rectangle 18"/>
          <p:cNvSpPr>
            <a:spLocks noChangeArrowheads="1"/>
          </p:cNvSpPr>
          <p:nvPr/>
        </p:nvSpPr>
        <p:spPr bwMode="auto">
          <a:xfrm>
            <a:off x="4432300" y="2136775"/>
            <a:ext cx="4889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Cholesterol</a:t>
            </a:r>
            <a:endParaRPr lang="en-US" sz="700" b="1"/>
          </a:p>
        </p:txBody>
      </p:sp>
      <p:sp>
        <p:nvSpPr>
          <p:cNvPr id="50196" name="Rectangle 19"/>
          <p:cNvSpPr>
            <a:spLocks noChangeArrowheads="1"/>
          </p:cNvSpPr>
          <p:nvPr/>
        </p:nvSpPr>
        <p:spPr bwMode="auto">
          <a:xfrm>
            <a:off x="4392613" y="3262313"/>
            <a:ext cx="5715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Progesterone</a:t>
            </a:r>
            <a:endParaRPr lang="en-US" sz="700" b="1"/>
          </a:p>
        </p:txBody>
      </p:sp>
      <p:sp>
        <p:nvSpPr>
          <p:cNvPr id="50197" name="Rectangle 20"/>
          <p:cNvSpPr>
            <a:spLocks noChangeArrowheads="1"/>
          </p:cNvSpPr>
          <p:nvPr/>
        </p:nvSpPr>
        <p:spPr bwMode="auto">
          <a:xfrm>
            <a:off x="4135438" y="4641850"/>
            <a:ext cx="10683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Cortisol (hydrocortisone)</a:t>
            </a:r>
            <a:endParaRPr lang="en-US" sz="700" b="1"/>
          </a:p>
        </p:txBody>
      </p:sp>
      <p:sp>
        <p:nvSpPr>
          <p:cNvPr id="50198" name="Rectangle 21"/>
          <p:cNvSpPr>
            <a:spLocks noChangeArrowheads="1"/>
          </p:cNvSpPr>
          <p:nvPr/>
        </p:nvSpPr>
        <p:spPr bwMode="auto">
          <a:xfrm>
            <a:off x="3910013" y="3135313"/>
            <a:ext cx="698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</a:t>
            </a:r>
            <a:endParaRPr lang="en-US" sz="700" b="1"/>
          </a:p>
        </p:txBody>
      </p:sp>
      <p:sp>
        <p:nvSpPr>
          <p:cNvPr id="50199" name="Rectangle 22"/>
          <p:cNvSpPr>
            <a:spLocks noChangeArrowheads="1"/>
          </p:cNvSpPr>
          <p:nvPr/>
        </p:nvSpPr>
        <p:spPr bwMode="auto">
          <a:xfrm>
            <a:off x="4802188" y="2479675"/>
            <a:ext cx="63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</a:t>
            </a:r>
            <a:endParaRPr lang="en-US" sz="700" b="1"/>
          </a:p>
        </p:txBody>
      </p:sp>
      <p:sp>
        <p:nvSpPr>
          <p:cNvPr id="50200" name="Rectangle 23"/>
          <p:cNvSpPr>
            <a:spLocks noChangeArrowheads="1"/>
          </p:cNvSpPr>
          <p:nvPr/>
        </p:nvSpPr>
        <p:spPr bwMode="auto">
          <a:xfrm>
            <a:off x="5008563" y="2490788"/>
            <a:ext cx="698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</a:t>
            </a:r>
            <a:endParaRPr lang="en-US" sz="700" b="1"/>
          </a:p>
        </p:txBody>
      </p:sp>
      <p:sp>
        <p:nvSpPr>
          <p:cNvPr id="50201" name="Rectangle 24"/>
          <p:cNvSpPr>
            <a:spLocks noChangeArrowheads="1"/>
          </p:cNvSpPr>
          <p:nvPr/>
        </p:nvSpPr>
        <p:spPr bwMode="auto">
          <a:xfrm>
            <a:off x="4802188" y="2338388"/>
            <a:ext cx="1619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3</a:t>
            </a:r>
            <a:endParaRPr lang="en-US" sz="700" b="1" baseline="-25000"/>
          </a:p>
        </p:txBody>
      </p:sp>
      <p:sp>
        <p:nvSpPr>
          <p:cNvPr id="50202" name="Rectangle 25"/>
          <p:cNvSpPr>
            <a:spLocks noChangeArrowheads="1"/>
          </p:cNvSpPr>
          <p:nvPr/>
        </p:nvSpPr>
        <p:spPr bwMode="auto">
          <a:xfrm>
            <a:off x="4264025" y="2782888"/>
            <a:ext cx="1619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3</a:t>
            </a:r>
            <a:endParaRPr lang="en-US" sz="700" b="1" baseline="-25000"/>
          </a:p>
        </p:txBody>
      </p:sp>
      <p:sp>
        <p:nvSpPr>
          <p:cNvPr id="50203" name="Rectangle 26"/>
          <p:cNvSpPr>
            <a:spLocks noChangeArrowheads="1"/>
          </p:cNvSpPr>
          <p:nvPr/>
        </p:nvSpPr>
        <p:spPr bwMode="auto">
          <a:xfrm>
            <a:off x="4665663" y="2552700"/>
            <a:ext cx="1619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3</a:t>
            </a:r>
            <a:endParaRPr lang="en-US" sz="700" b="1" baseline="-25000"/>
          </a:p>
        </p:txBody>
      </p:sp>
      <p:sp>
        <p:nvSpPr>
          <p:cNvPr id="50204" name="Rectangle 27"/>
          <p:cNvSpPr>
            <a:spLocks noChangeArrowheads="1"/>
          </p:cNvSpPr>
          <p:nvPr/>
        </p:nvSpPr>
        <p:spPr bwMode="auto">
          <a:xfrm>
            <a:off x="3532188" y="4875213"/>
            <a:ext cx="133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OH</a:t>
            </a:r>
            <a:endParaRPr lang="en-US" sz="700" b="1"/>
          </a:p>
        </p:txBody>
      </p:sp>
      <p:sp>
        <p:nvSpPr>
          <p:cNvPr id="50205" name="Rectangle 28"/>
          <p:cNvSpPr>
            <a:spLocks noChangeArrowheads="1"/>
          </p:cNvSpPr>
          <p:nvPr/>
        </p:nvSpPr>
        <p:spPr bwMode="auto">
          <a:xfrm>
            <a:off x="2587625" y="5516563"/>
            <a:ext cx="133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HO</a:t>
            </a:r>
            <a:endParaRPr lang="en-US" sz="700" b="1"/>
          </a:p>
        </p:txBody>
      </p:sp>
      <p:sp>
        <p:nvSpPr>
          <p:cNvPr id="50206" name="Rectangle 29"/>
          <p:cNvSpPr>
            <a:spLocks noChangeArrowheads="1"/>
          </p:cNvSpPr>
          <p:nvPr/>
        </p:nvSpPr>
        <p:spPr bwMode="auto">
          <a:xfrm>
            <a:off x="3114675" y="5654675"/>
            <a:ext cx="3810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Estradiol</a:t>
            </a:r>
            <a:endParaRPr lang="en-US" sz="700" b="1"/>
          </a:p>
        </p:txBody>
      </p:sp>
      <p:sp>
        <p:nvSpPr>
          <p:cNvPr id="50207" name="Rectangle 30"/>
          <p:cNvSpPr>
            <a:spLocks noChangeArrowheads="1"/>
          </p:cNvSpPr>
          <p:nvPr/>
        </p:nvSpPr>
        <p:spPr bwMode="auto">
          <a:xfrm>
            <a:off x="3876675" y="2047875"/>
            <a:ext cx="133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HO</a:t>
            </a:r>
            <a:endParaRPr lang="en-US" sz="700" b="1"/>
          </a:p>
        </p:txBody>
      </p:sp>
      <p:sp>
        <p:nvSpPr>
          <p:cNvPr id="50208" name="Rectangle 31"/>
          <p:cNvSpPr>
            <a:spLocks noChangeArrowheads="1"/>
          </p:cNvSpPr>
          <p:nvPr/>
        </p:nvSpPr>
        <p:spPr bwMode="auto">
          <a:xfrm>
            <a:off x="5362575" y="1497013"/>
            <a:ext cx="1619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3</a:t>
            </a:r>
            <a:endParaRPr lang="en-US" sz="700" b="1" baseline="-25000"/>
          </a:p>
        </p:txBody>
      </p:sp>
      <p:sp>
        <p:nvSpPr>
          <p:cNvPr id="50209" name="Rectangle 32"/>
          <p:cNvSpPr>
            <a:spLocks noChangeArrowheads="1"/>
          </p:cNvSpPr>
          <p:nvPr/>
        </p:nvSpPr>
        <p:spPr bwMode="auto">
          <a:xfrm>
            <a:off x="5362575" y="1697038"/>
            <a:ext cx="1619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3</a:t>
            </a:r>
            <a:endParaRPr lang="en-US" sz="700" b="1" baseline="-25000"/>
          </a:p>
        </p:txBody>
      </p:sp>
      <p:sp>
        <p:nvSpPr>
          <p:cNvPr id="50210" name="Rectangle 33"/>
          <p:cNvSpPr>
            <a:spLocks noChangeArrowheads="1"/>
          </p:cNvSpPr>
          <p:nvPr/>
        </p:nvSpPr>
        <p:spPr bwMode="auto">
          <a:xfrm>
            <a:off x="4267200" y="1673225"/>
            <a:ext cx="1619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3</a:t>
            </a:r>
            <a:endParaRPr lang="en-US" sz="700" b="1" baseline="-25000"/>
          </a:p>
        </p:txBody>
      </p:sp>
      <p:sp>
        <p:nvSpPr>
          <p:cNvPr id="50211" name="Rectangle 34"/>
          <p:cNvSpPr>
            <a:spLocks noChangeArrowheads="1"/>
          </p:cNvSpPr>
          <p:nvPr/>
        </p:nvSpPr>
        <p:spPr bwMode="auto">
          <a:xfrm>
            <a:off x="4673600" y="1462088"/>
            <a:ext cx="1619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3</a:t>
            </a:r>
            <a:endParaRPr lang="en-US" sz="700" b="1" baseline="-25000"/>
          </a:p>
        </p:txBody>
      </p:sp>
      <p:sp>
        <p:nvSpPr>
          <p:cNvPr id="50212" name="Rectangle 35"/>
          <p:cNvSpPr>
            <a:spLocks noChangeArrowheads="1"/>
          </p:cNvSpPr>
          <p:nvPr/>
        </p:nvSpPr>
        <p:spPr bwMode="auto">
          <a:xfrm>
            <a:off x="6149975" y="3854450"/>
            <a:ext cx="63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</a:t>
            </a:r>
            <a:endParaRPr lang="en-US" sz="700" b="1"/>
          </a:p>
        </p:txBody>
      </p:sp>
      <p:sp>
        <p:nvSpPr>
          <p:cNvPr id="50213" name="Rectangle 36"/>
          <p:cNvSpPr>
            <a:spLocks noChangeArrowheads="1"/>
          </p:cNvSpPr>
          <p:nvPr/>
        </p:nvSpPr>
        <p:spPr bwMode="auto">
          <a:xfrm>
            <a:off x="5969000" y="3921125"/>
            <a:ext cx="1270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HC</a:t>
            </a:r>
            <a:endParaRPr lang="en-US" sz="700" b="1"/>
          </a:p>
        </p:txBody>
      </p:sp>
      <p:sp>
        <p:nvSpPr>
          <p:cNvPr id="50214" name="Rectangle 37"/>
          <p:cNvSpPr>
            <a:spLocks noChangeArrowheads="1"/>
          </p:cNvSpPr>
          <p:nvPr/>
        </p:nvSpPr>
        <p:spPr bwMode="auto">
          <a:xfrm>
            <a:off x="6021388" y="3771900"/>
            <a:ext cx="698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</a:t>
            </a:r>
            <a:endParaRPr lang="en-US" sz="700" b="1"/>
          </a:p>
        </p:txBody>
      </p:sp>
      <p:sp>
        <p:nvSpPr>
          <p:cNvPr id="50215" name="Rectangle 38"/>
          <p:cNvSpPr>
            <a:spLocks noChangeArrowheads="1"/>
          </p:cNvSpPr>
          <p:nvPr/>
        </p:nvSpPr>
        <p:spPr bwMode="auto">
          <a:xfrm>
            <a:off x="6370638" y="3870325"/>
            <a:ext cx="698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</a:t>
            </a:r>
            <a:endParaRPr lang="en-US" sz="700" b="1"/>
          </a:p>
        </p:txBody>
      </p:sp>
      <p:sp>
        <p:nvSpPr>
          <p:cNvPr id="50216" name="Rectangle 39"/>
          <p:cNvSpPr>
            <a:spLocks noChangeArrowheads="1"/>
          </p:cNvSpPr>
          <p:nvPr/>
        </p:nvSpPr>
        <p:spPr bwMode="auto">
          <a:xfrm>
            <a:off x="5600700" y="3960813"/>
            <a:ext cx="133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HO</a:t>
            </a:r>
            <a:endParaRPr lang="en-US" sz="700" b="1"/>
          </a:p>
        </p:txBody>
      </p:sp>
      <p:sp>
        <p:nvSpPr>
          <p:cNvPr id="50217" name="Rectangle 40"/>
          <p:cNvSpPr>
            <a:spLocks noChangeArrowheads="1"/>
          </p:cNvSpPr>
          <p:nvPr/>
        </p:nvSpPr>
        <p:spPr bwMode="auto">
          <a:xfrm>
            <a:off x="6146800" y="3711575"/>
            <a:ext cx="2952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CH</a:t>
            </a:r>
            <a:r>
              <a:rPr lang="en-US" sz="700" b="1" baseline="-25000">
                <a:solidFill>
                  <a:srgbClr val="000000"/>
                </a:solidFill>
              </a:rPr>
              <a:t>2</a:t>
            </a:r>
            <a:r>
              <a:rPr lang="en-US" sz="700" b="1">
                <a:solidFill>
                  <a:srgbClr val="000000"/>
                </a:solidFill>
              </a:rPr>
              <a:t>OH</a:t>
            </a:r>
            <a:endParaRPr lang="en-US" sz="700" b="1"/>
          </a:p>
        </p:txBody>
      </p:sp>
      <p:sp>
        <p:nvSpPr>
          <p:cNvPr id="50218" name="Rectangle 41"/>
          <p:cNvSpPr>
            <a:spLocks noChangeArrowheads="1"/>
          </p:cNvSpPr>
          <p:nvPr/>
        </p:nvSpPr>
        <p:spPr bwMode="auto">
          <a:xfrm>
            <a:off x="5691188" y="4637088"/>
            <a:ext cx="517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Aldosterone</a:t>
            </a:r>
            <a:endParaRPr lang="en-US" sz="700" b="1"/>
          </a:p>
        </p:txBody>
      </p:sp>
      <p:sp>
        <p:nvSpPr>
          <p:cNvPr id="50219" name="Rectangle 42"/>
          <p:cNvSpPr>
            <a:spLocks noChangeArrowheads="1"/>
          </p:cNvSpPr>
          <p:nvPr/>
        </p:nvSpPr>
        <p:spPr bwMode="auto">
          <a:xfrm>
            <a:off x="3527425" y="3857625"/>
            <a:ext cx="133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OH</a:t>
            </a:r>
            <a:endParaRPr lang="en-US" sz="700" b="1"/>
          </a:p>
        </p:txBody>
      </p:sp>
      <p:sp>
        <p:nvSpPr>
          <p:cNvPr id="50220" name="Rectangle 43"/>
          <p:cNvSpPr>
            <a:spLocks noChangeArrowheads="1"/>
          </p:cNvSpPr>
          <p:nvPr/>
        </p:nvSpPr>
        <p:spPr bwMode="auto">
          <a:xfrm>
            <a:off x="2640013" y="4500563"/>
            <a:ext cx="698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</a:t>
            </a:r>
            <a:endParaRPr lang="en-US" sz="700" b="1"/>
          </a:p>
        </p:txBody>
      </p:sp>
      <p:sp>
        <p:nvSpPr>
          <p:cNvPr id="50221" name="Rectangle 44"/>
          <p:cNvSpPr>
            <a:spLocks noChangeArrowheads="1"/>
          </p:cNvSpPr>
          <p:nvPr/>
        </p:nvSpPr>
        <p:spPr bwMode="auto">
          <a:xfrm>
            <a:off x="3055938" y="4643438"/>
            <a:ext cx="5572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Testosterone</a:t>
            </a:r>
            <a:endParaRPr lang="en-US" sz="700" b="1"/>
          </a:p>
        </p:txBody>
      </p:sp>
      <p:sp>
        <p:nvSpPr>
          <p:cNvPr id="50222" name="TextBox 24"/>
          <p:cNvSpPr txBox="1">
            <a:spLocks noChangeArrowheads="1"/>
          </p:cNvSpPr>
          <p:nvPr/>
        </p:nvSpPr>
        <p:spPr bwMode="auto">
          <a:xfrm>
            <a:off x="2609850" y="1112838"/>
            <a:ext cx="38989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0223" name="Text Box 10"/>
          <p:cNvSpPr txBox="1">
            <a:spLocks noChangeArrowheads="1"/>
          </p:cNvSpPr>
          <p:nvPr/>
        </p:nvSpPr>
        <p:spPr bwMode="auto">
          <a:xfrm>
            <a:off x="5943600" y="5281613"/>
            <a:ext cx="220662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BF6FDFB3-AC1B-40F4-82A0-D6EDBD297AF0}" type="slidenum">
              <a:rPr lang="en-US" altLang="en-US" smtClean="0">
                <a:latin typeface="Arial" pitchFamily="34" charset="0"/>
              </a:rPr>
              <a:pPr/>
              <a:t>48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Peptides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05800" cy="5410200"/>
          </a:xfrm>
        </p:spPr>
        <p:txBody>
          <a:bodyPr/>
          <a:lstStyle/>
          <a:p>
            <a:pPr eaLnBrk="1" hangingPunct="1"/>
            <a:r>
              <a:rPr lang="en-US" b="0" smtClean="0"/>
              <a:t>synthesized in same way as any protein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at first is an inactive </a:t>
            </a:r>
            <a:r>
              <a:rPr lang="en-US" smtClean="0"/>
              <a:t>preprohormone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first several amino acids is a signal peptide that guides it into cisterna of rough endoplasmic reticulum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signal peptide removed to form </a:t>
            </a:r>
            <a:r>
              <a:rPr lang="en-US" smtClean="0"/>
              <a:t>prohormone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Golgi does final transformation to </a:t>
            </a:r>
            <a:r>
              <a:rPr lang="en-US" smtClean="0"/>
              <a:t>hormone</a:t>
            </a:r>
            <a:r>
              <a:rPr lang="en-US" b="0" smtClean="0"/>
              <a:t> packaged for secretion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D3CC0632-C947-4495-9D83-93030A23EB16}" type="slidenum">
              <a:rPr lang="en-US" altLang="en-US" smtClean="0">
                <a:latin typeface="Arial" pitchFamily="34" charset="0"/>
              </a:rPr>
              <a:pPr/>
              <a:t>49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Hormone Synthesis: Insulin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4343400" cy="5095875"/>
          </a:xfrm>
        </p:spPr>
        <p:txBody>
          <a:bodyPr/>
          <a:lstStyle/>
          <a:p>
            <a:pPr eaLnBrk="1" hangingPunct="1"/>
            <a:r>
              <a:rPr lang="en-US" b="0" smtClean="0"/>
              <a:t>begins as </a:t>
            </a:r>
            <a:r>
              <a:rPr lang="en-US" smtClean="0"/>
              <a:t>preproinsulin</a:t>
            </a:r>
            <a:r>
              <a:rPr lang="en-US" b="0" smtClean="0"/>
              <a:t>, then becomes </a:t>
            </a:r>
            <a:r>
              <a:rPr lang="en-US" smtClean="0"/>
              <a:t>proinsulin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0" smtClean="0"/>
              <a:t>when </a:t>
            </a:r>
            <a:r>
              <a:rPr lang="en-US" smtClean="0"/>
              <a:t>connecting peptide</a:t>
            </a:r>
            <a:r>
              <a:rPr lang="en-US" b="0" smtClean="0"/>
              <a:t> is removed, two polypeptide chains are formed that make up insulin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5029200" y="57912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17.17</a:t>
            </a:r>
          </a:p>
        </p:txBody>
      </p:sp>
      <p:pic>
        <p:nvPicPr>
          <p:cNvPr id="52230" name="Picture 3" descr="sal25693_17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1689100"/>
            <a:ext cx="3832225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7543800" y="2925763"/>
            <a:ext cx="520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 peptide</a:t>
            </a:r>
            <a:endParaRPr lang="en-US" sz="900" b="1"/>
          </a:p>
        </p:txBody>
      </p:sp>
      <p:sp>
        <p:nvSpPr>
          <p:cNvPr id="52232" name="Rectangle 6"/>
          <p:cNvSpPr>
            <a:spLocks noChangeArrowheads="1"/>
          </p:cNvSpPr>
          <p:nvPr/>
        </p:nvSpPr>
        <p:spPr bwMode="auto">
          <a:xfrm>
            <a:off x="7566025" y="5775325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Insulin</a:t>
            </a:r>
            <a:endParaRPr lang="en-US" sz="900" b="1"/>
          </a:p>
        </p:txBody>
      </p:sp>
      <p:sp>
        <p:nvSpPr>
          <p:cNvPr id="52233" name="Rectangle 7"/>
          <p:cNvSpPr>
            <a:spLocks noChangeArrowheads="1"/>
          </p:cNvSpPr>
          <p:nvPr/>
        </p:nvSpPr>
        <p:spPr bwMode="auto">
          <a:xfrm>
            <a:off x="5429250" y="5391150"/>
            <a:ext cx="5588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Proinsulin</a:t>
            </a:r>
            <a:endParaRPr lang="en-US" sz="900" b="1"/>
          </a:p>
        </p:txBody>
      </p:sp>
      <p:sp>
        <p:nvSpPr>
          <p:cNvPr id="52234" name="TextBox 24"/>
          <p:cNvSpPr txBox="1">
            <a:spLocks noChangeArrowheads="1"/>
          </p:cNvSpPr>
          <p:nvPr/>
        </p:nvSpPr>
        <p:spPr bwMode="auto">
          <a:xfrm>
            <a:off x="4778375" y="1371600"/>
            <a:ext cx="4060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E44B8D2A-AC5C-4210-B600-07B668F2D3C5}" type="slidenum">
              <a:rPr lang="en-US" altLang="en-US" smtClean="0">
                <a:latin typeface="Arial" pitchFamily="34" charset="0"/>
              </a:rPr>
              <a:pPr/>
              <a:t>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eaLnBrk="1" hangingPunct="1"/>
            <a:r>
              <a:rPr lang="en-US" smtClean="0"/>
              <a:t>Comparison of Endocrine and Exocrine Glands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exocrine glands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have ducts carry secretion to an epithelial surface or the mucosa of the digestive tract – ‘external secretions’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extracellular effects (food digestion)</a:t>
            </a:r>
          </a:p>
          <a:p>
            <a:pPr lvl="1"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endocrine glands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no ducts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contain dense, fenestrated capillary networks which allows easy uptake of hormones into bloodstream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‘internal secretions’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intracellular effects such as altering target cell metabolism</a:t>
            </a:r>
          </a:p>
          <a:p>
            <a:pPr lvl="1"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liver cells defy rigid classification – releases hormones, releases bile into ducts, releases albumin and blood-clotting factors into blood (not hormones)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05B50B00-9E21-4900-8987-1DC231342186}" type="slidenum">
              <a:rPr lang="en-US" altLang="en-US" smtClean="0">
                <a:latin typeface="Arial" pitchFamily="34" charset="0"/>
              </a:rPr>
              <a:pPr/>
              <a:t>50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Monoamines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153400" cy="3124200"/>
          </a:xfrm>
        </p:spPr>
        <p:txBody>
          <a:bodyPr/>
          <a:lstStyle/>
          <a:p>
            <a:pPr eaLnBrk="1" hangingPunct="1"/>
            <a:r>
              <a:rPr lang="en-US" smtClean="0"/>
              <a:t>melatonin</a:t>
            </a:r>
            <a:r>
              <a:rPr lang="en-US" b="0" smtClean="0"/>
              <a:t> is synthesized from amino acid </a:t>
            </a:r>
            <a:r>
              <a:rPr lang="en-US" smtClean="0"/>
              <a:t>tryptophan</a:t>
            </a:r>
            <a:r>
              <a:rPr lang="en-US" b="0" smtClean="0"/>
              <a:t>, and </a:t>
            </a:r>
            <a:r>
              <a:rPr lang="en-US" smtClean="0"/>
              <a:t>other monoamines </a:t>
            </a:r>
            <a:r>
              <a:rPr lang="en-US" b="0" smtClean="0"/>
              <a:t>from amino acid </a:t>
            </a:r>
            <a:r>
              <a:rPr lang="en-US" smtClean="0"/>
              <a:t>tyrosine</a:t>
            </a:r>
          </a:p>
          <a:p>
            <a:pPr lvl="1" eaLnBrk="1" hangingPunct="1"/>
            <a:r>
              <a:rPr lang="en-US" smtClean="0"/>
              <a:t>thyroid hormone </a:t>
            </a:r>
            <a:r>
              <a:rPr lang="en-US" b="0" smtClean="0"/>
              <a:t>is composed of 2 tyrosines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040695B4-8306-41CC-907E-51DD5C3E9D15}" type="slidenum">
              <a:rPr lang="en-US" altLang="en-US" smtClean="0">
                <a:latin typeface="Arial" pitchFamily="34" charset="0"/>
              </a:rPr>
              <a:pPr/>
              <a:t>51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Thyroid Hormone Synthesis</a:t>
            </a: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Thyroid Hormone Synthesis</a:t>
            </a:r>
          </a:p>
        </p:txBody>
      </p:sp>
      <p:pic>
        <p:nvPicPr>
          <p:cNvPr id="54277" name="Picture 3" descr="sal25693_17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725" y="1554163"/>
            <a:ext cx="409892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3074988" y="3727450"/>
            <a:ext cx="746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r>
              <a:rPr lang="en-US" sz="600" b="1" baseline="-25000">
                <a:solidFill>
                  <a:srgbClr val="000000"/>
                </a:solidFill>
              </a:rPr>
              <a:t>3</a:t>
            </a:r>
            <a:endParaRPr lang="en-US" sz="600" b="1" baseline="-25000"/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3322638" y="3721100"/>
            <a:ext cx="746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r>
              <a:rPr lang="en-US" sz="600" b="1" baseline="-25000">
                <a:solidFill>
                  <a:srgbClr val="000000"/>
                </a:solidFill>
              </a:rPr>
              <a:t>4</a:t>
            </a:r>
            <a:endParaRPr lang="en-US" sz="600" b="1" baseline="-25000"/>
          </a:p>
        </p:txBody>
      </p:sp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2592388" y="2919413"/>
            <a:ext cx="355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Transport</a:t>
            </a:r>
          </a:p>
          <a:p>
            <a:r>
              <a:rPr lang="en-US" sz="600" b="1">
                <a:solidFill>
                  <a:srgbClr val="000000"/>
                </a:solidFill>
              </a:rPr>
              <a:t>proteins</a:t>
            </a:r>
          </a:p>
        </p:txBody>
      </p: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4762500" y="2557463"/>
            <a:ext cx="5445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Blood capillary</a:t>
            </a:r>
            <a:endParaRPr lang="en-US" sz="600" b="1"/>
          </a:p>
        </p:txBody>
      </p:sp>
      <p:sp>
        <p:nvSpPr>
          <p:cNvPr id="54282" name="Rectangle 9"/>
          <p:cNvSpPr>
            <a:spLocks noChangeArrowheads="1"/>
          </p:cNvSpPr>
          <p:nvPr/>
        </p:nvSpPr>
        <p:spPr bwMode="auto">
          <a:xfrm>
            <a:off x="4740275" y="3313113"/>
            <a:ext cx="4079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Follicle cell</a:t>
            </a:r>
            <a:endParaRPr lang="en-US" sz="600" b="1"/>
          </a:p>
        </p:txBody>
      </p:sp>
      <p:sp>
        <p:nvSpPr>
          <p:cNvPr id="54283" name="Rectangle 10"/>
          <p:cNvSpPr>
            <a:spLocks noChangeArrowheads="1"/>
          </p:cNvSpPr>
          <p:nvPr/>
        </p:nvSpPr>
        <p:spPr bwMode="auto">
          <a:xfrm>
            <a:off x="2578100" y="2709863"/>
            <a:ext cx="5381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Thyroid follicle</a:t>
            </a:r>
            <a:endParaRPr lang="en-US" sz="600" b="1"/>
          </a:p>
        </p:txBody>
      </p:sp>
      <p:sp>
        <p:nvSpPr>
          <p:cNvPr id="54284" name="Rectangle 11"/>
          <p:cNvSpPr>
            <a:spLocks noChangeArrowheads="1"/>
          </p:cNvSpPr>
          <p:nvPr/>
        </p:nvSpPr>
        <p:spPr bwMode="auto">
          <a:xfrm>
            <a:off x="2455863" y="4637088"/>
            <a:ext cx="377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Lysosome</a:t>
            </a:r>
            <a:endParaRPr lang="en-US" sz="600" b="1"/>
          </a:p>
        </p:txBody>
      </p:sp>
      <p:sp>
        <p:nvSpPr>
          <p:cNvPr id="54285" name="Rectangle 12"/>
          <p:cNvSpPr>
            <a:spLocks noChangeArrowheads="1"/>
          </p:cNvSpPr>
          <p:nvPr/>
        </p:nvSpPr>
        <p:spPr bwMode="auto">
          <a:xfrm>
            <a:off x="4876800" y="4832350"/>
            <a:ext cx="5032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Thyroglobulin</a:t>
            </a:r>
            <a:endParaRPr lang="en-US" sz="600" b="1"/>
          </a:p>
        </p:txBody>
      </p:sp>
      <p:sp>
        <p:nvSpPr>
          <p:cNvPr id="54286" name="Line 13"/>
          <p:cNvSpPr>
            <a:spLocks noChangeShapeType="1"/>
          </p:cNvSpPr>
          <p:nvPr/>
        </p:nvSpPr>
        <p:spPr bwMode="auto">
          <a:xfrm flipH="1">
            <a:off x="4537075" y="2611438"/>
            <a:ext cx="2032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Line 14"/>
          <p:cNvSpPr>
            <a:spLocks noChangeShapeType="1"/>
          </p:cNvSpPr>
          <p:nvPr/>
        </p:nvSpPr>
        <p:spPr bwMode="auto">
          <a:xfrm flipH="1">
            <a:off x="4538663" y="2608263"/>
            <a:ext cx="2016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Freeform 15"/>
          <p:cNvSpPr>
            <a:spLocks/>
          </p:cNvSpPr>
          <p:nvPr/>
        </p:nvSpPr>
        <p:spPr bwMode="auto">
          <a:xfrm>
            <a:off x="2916238" y="4503738"/>
            <a:ext cx="236537" cy="196850"/>
          </a:xfrm>
          <a:custGeom>
            <a:avLst/>
            <a:gdLst>
              <a:gd name="T0" fmla="*/ 0 w 171"/>
              <a:gd name="T1" fmla="*/ 2147483647 h 142"/>
              <a:gd name="T2" fmla="*/ 2147483647 w 171"/>
              <a:gd name="T3" fmla="*/ 2147483647 h 142"/>
              <a:gd name="T4" fmla="*/ 2147483647 w 171"/>
              <a:gd name="T5" fmla="*/ 0 h 142"/>
              <a:gd name="T6" fmla="*/ 0 60000 65536"/>
              <a:gd name="T7" fmla="*/ 0 60000 65536"/>
              <a:gd name="T8" fmla="*/ 0 60000 65536"/>
              <a:gd name="T9" fmla="*/ 0 w 171"/>
              <a:gd name="T10" fmla="*/ 0 h 142"/>
              <a:gd name="T11" fmla="*/ 171 w 171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" h="142">
                <a:moveTo>
                  <a:pt x="0" y="142"/>
                </a:moveTo>
                <a:lnTo>
                  <a:pt x="36" y="142"/>
                </a:lnTo>
                <a:lnTo>
                  <a:pt x="171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54289" name="Freeform 16"/>
          <p:cNvSpPr>
            <a:spLocks/>
          </p:cNvSpPr>
          <p:nvPr/>
        </p:nvSpPr>
        <p:spPr bwMode="auto">
          <a:xfrm>
            <a:off x="2913063" y="4500563"/>
            <a:ext cx="238125" cy="198437"/>
          </a:xfrm>
          <a:custGeom>
            <a:avLst/>
            <a:gdLst>
              <a:gd name="T0" fmla="*/ 0 w 171"/>
              <a:gd name="T1" fmla="*/ 2147483647 h 143"/>
              <a:gd name="T2" fmla="*/ 2147483647 w 171"/>
              <a:gd name="T3" fmla="*/ 2147483647 h 143"/>
              <a:gd name="T4" fmla="*/ 2147483647 w 171"/>
              <a:gd name="T5" fmla="*/ 0 h 143"/>
              <a:gd name="T6" fmla="*/ 0 60000 65536"/>
              <a:gd name="T7" fmla="*/ 0 60000 65536"/>
              <a:gd name="T8" fmla="*/ 0 60000 65536"/>
              <a:gd name="T9" fmla="*/ 0 w 171"/>
              <a:gd name="T10" fmla="*/ 0 h 143"/>
              <a:gd name="T11" fmla="*/ 171 w 171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" h="143">
                <a:moveTo>
                  <a:pt x="0" y="143"/>
                </a:moveTo>
                <a:lnTo>
                  <a:pt x="37" y="143"/>
                </a:lnTo>
                <a:lnTo>
                  <a:pt x="171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54290" name="Freeform 17"/>
          <p:cNvSpPr>
            <a:spLocks/>
          </p:cNvSpPr>
          <p:nvPr/>
        </p:nvSpPr>
        <p:spPr bwMode="auto">
          <a:xfrm>
            <a:off x="3130550" y="2974975"/>
            <a:ext cx="461963" cy="104775"/>
          </a:xfrm>
          <a:custGeom>
            <a:avLst/>
            <a:gdLst>
              <a:gd name="T0" fmla="*/ 2147483647 w 332"/>
              <a:gd name="T1" fmla="*/ 2147483647 h 76"/>
              <a:gd name="T2" fmla="*/ 0 w 332"/>
              <a:gd name="T3" fmla="*/ 0 h 76"/>
              <a:gd name="T4" fmla="*/ 2147483647 w 332"/>
              <a:gd name="T5" fmla="*/ 2147483647 h 76"/>
              <a:gd name="T6" fmla="*/ 0 60000 65536"/>
              <a:gd name="T7" fmla="*/ 0 60000 65536"/>
              <a:gd name="T8" fmla="*/ 0 60000 65536"/>
              <a:gd name="T9" fmla="*/ 0 w 332"/>
              <a:gd name="T10" fmla="*/ 0 h 76"/>
              <a:gd name="T11" fmla="*/ 332 w 332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2" h="76">
                <a:moveTo>
                  <a:pt x="332" y="59"/>
                </a:moveTo>
                <a:lnTo>
                  <a:pt x="0" y="0"/>
                </a:lnTo>
                <a:lnTo>
                  <a:pt x="127" y="76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54291" name="Freeform 18"/>
          <p:cNvSpPr>
            <a:spLocks/>
          </p:cNvSpPr>
          <p:nvPr/>
        </p:nvSpPr>
        <p:spPr bwMode="auto">
          <a:xfrm>
            <a:off x="3133725" y="2973388"/>
            <a:ext cx="463550" cy="104775"/>
          </a:xfrm>
          <a:custGeom>
            <a:avLst/>
            <a:gdLst>
              <a:gd name="T0" fmla="*/ 2147483647 w 333"/>
              <a:gd name="T1" fmla="*/ 2147483647 h 76"/>
              <a:gd name="T2" fmla="*/ 0 w 333"/>
              <a:gd name="T3" fmla="*/ 0 h 76"/>
              <a:gd name="T4" fmla="*/ 2147483647 w 333"/>
              <a:gd name="T5" fmla="*/ 2147483647 h 76"/>
              <a:gd name="T6" fmla="*/ 0 60000 65536"/>
              <a:gd name="T7" fmla="*/ 0 60000 65536"/>
              <a:gd name="T8" fmla="*/ 0 60000 65536"/>
              <a:gd name="T9" fmla="*/ 0 w 333"/>
              <a:gd name="T10" fmla="*/ 0 h 76"/>
              <a:gd name="T11" fmla="*/ 333 w 333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3" h="76">
                <a:moveTo>
                  <a:pt x="333" y="58"/>
                </a:moveTo>
                <a:lnTo>
                  <a:pt x="0" y="0"/>
                </a:lnTo>
                <a:lnTo>
                  <a:pt x="128" y="7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54292" name="Rectangle 19"/>
          <p:cNvSpPr>
            <a:spLocks noChangeArrowheads="1"/>
          </p:cNvSpPr>
          <p:nvPr/>
        </p:nvSpPr>
        <p:spPr bwMode="auto">
          <a:xfrm>
            <a:off x="3873500" y="5354638"/>
            <a:ext cx="482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Stored</a:t>
            </a:r>
          </a:p>
          <a:p>
            <a:r>
              <a:rPr lang="en-US" sz="600" b="1">
                <a:solidFill>
                  <a:srgbClr val="000000"/>
                </a:solidFill>
              </a:rPr>
              <a:t>thyroglobulin</a:t>
            </a:r>
          </a:p>
        </p:txBody>
      </p:sp>
      <p:sp>
        <p:nvSpPr>
          <p:cNvPr id="54293" name="Rectangle 20"/>
          <p:cNvSpPr>
            <a:spLocks noChangeArrowheads="1"/>
          </p:cNvSpPr>
          <p:nvPr/>
        </p:nvSpPr>
        <p:spPr bwMode="auto">
          <a:xfrm>
            <a:off x="5862638" y="4090988"/>
            <a:ext cx="13271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Thyroglobulin uptake and hydrolysis</a:t>
            </a:r>
            <a:endParaRPr lang="en-US" sz="600" b="1"/>
          </a:p>
        </p:txBody>
      </p:sp>
      <p:sp>
        <p:nvSpPr>
          <p:cNvPr id="54294" name="Line 21"/>
          <p:cNvSpPr>
            <a:spLocks noChangeShapeType="1"/>
          </p:cNvSpPr>
          <p:nvPr/>
        </p:nvSpPr>
        <p:spPr bwMode="auto">
          <a:xfrm flipH="1">
            <a:off x="3025775" y="2973388"/>
            <a:ext cx="1079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Rectangle 22"/>
          <p:cNvSpPr>
            <a:spLocks noChangeArrowheads="1"/>
          </p:cNvSpPr>
          <p:nvPr/>
        </p:nvSpPr>
        <p:spPr bwMode="auto">
          <a:xfrm>
            <a:off x="5735638" y="2876550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1</a:t>
            </a:r>
            <a:endParaRPr lang="en-US" sz="600" b="1"/>
          </a:p>
        </p:txBody>
      </p:sp>
      <p:sp>
        <p:nvSpPr>
          <p:cNvPr id="54296" name="Rectangle 23"/>
          <p:cNvSpPr>
            <a:spLocks noChangeArrowheads="1"/>
          </p:cNvSpPr>
          <p:nvPr/>
        </p:nvSpPr>
        <p:spPr bwMode="auto">
          <a:xfrm>
            <a:off x="5862638" y="2871788"/>
            <a:ext cx="11477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Iodide absorption and oxidation</a:t>
            </a:r>
            <a:endParaRPr lang="en-US" sz="600" b="1"/>
          </a:p>
        </p:txBody>
      </p:sp>
      <p:sp>
        <p:nvSpPr>
          <p:cNvPr id="54297" name="Rectangle 24"/>
          <p:cNvSpPr>
            <a:spLocks noChangeArrowheads="1"/>
          </p:cNvSpPr>
          <p:nvPr/>
        </p:nvSpPr>
        <p:spPr bwMode="auto">
          <a:xfrm>
            <a:off x="5735638" y="3276600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2</a:t>
            </a:r>
            <a:endParaRPr lang="en-US" sz="600" b="1"/>
          </a:p>
        </p:txBody>
      </p:sp>
      <p:sp>
        <p:nvSpPr>
          <p:cNvPr id="54298" name="Rectangle 25"/>
          <p:cNvSpPr>
            <a:spLocks noChangeArrowheads="1"/>
          </p:cNvSpPr>
          <p:nvPr/>
        </p:nvSpPr>
        <p:spPr bwMode="auto">
          <a:xfrm>
            <a:off x="5862638" y="3279775"/>
            <a:ext cx="13922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Thyroglobulin synthesis and secretion</a:t>
            </a:r>
            <a:endParaRPr lang="en-US" sz="600" b="1"/>
          </a:p>
        </p:txBody>
      </p:sp>
      <p:sp>
        <p:nvSpPr>
          <p:cNvPr id="54299" name="Rectangle 26"/>
          <p:cNvSpPr>
            <a:spLocks noChangeArrowheads="1"/>
          </p:cNvSpPr>
          <p:nvPr/>
        </p:nvSpPr>
        <p:spPr bwMode="auto">
          <a:xfrm>
            <a:off x="5735638" y="3686175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3</a:t>
            </a:r>
            <a:endParaRPr lang="en-US" sz="600" b="1"/>
          </a:p>
        </p:txBody>
      </p:sp>
      <p:sp>
        <p:nvSpPr>
          <p:cNvPr id="54300" name="Rectangle 27"/>
          <p:cNvSpPr>
            <a:spLocks noChangeArrowheads="1"/>
          </p:cNvSpPr>
          <p:nvPr/>
        </p:nvSpPr>
        <p:spPr bwMode="auto">
          <a:xfrm>
            <a:off x="5862638" y="3683000"/>
            <a:ext cx="15160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Iodine added to tyrosines of thyroglobulin</a:t>
            </a:r>
          </a:p>
        </p:txBody>
      </p:sp>
      <p:sp>
        <p:nvSpPr>
          <p:cNvPr id="54301" name="Rectangle 28"/>
          <p:cNvSpPr>
            <a:spLocks noChangeArrowheads="1"/>
          </p:cNvSpPr>
          <p:nvPr/>
        </p:nvSpPr>
        <p:spPr bwMode="auto">
          <a:xfrm>
            <a:off x="5735638" y="4084638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4</a:t>
            </a:r>
            <a:endParaRPr lang="en-US" sz="600" b="1"/>
          </a:p>
        </p:txBody>
      </p:sp>
      <p:sp>
        <p:nvSpPr>
          <p:cNvPr id="54302" name="Rectangle 29"/>
          <p:cNvSpPr>
            <a:spLocks noChangeArrowheads="1"/>
          </p:cNvSpPr>
          <p:nvPr/>
        </p:nvSpPr>
        <p:spPr bwMode="auto">
          <a:xfrm>
            <a:off x="5735638" y="4492625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5</a:t>
            </a:r>
            <a:endParaRPr lang="en-US" sz="600" b="1"/>
          </a:p>
        </p:txBody>
      </p:sp>
      <p:sp>
        <p:nvSpPr>
          <p:cNvPr id="54303" name="Rectangle 30"/>
          <p:cNvSpPr>
            <a:spLocks noChangeArrowheads="1"/>
          </p:cNvSpPr>
          <p:nvPr/>
        </p:nvSpPr>
        <p:spPr bwMode="auto">
          <a:xfrm>
            <a:off x="5864225" y="4495800"/>
            <a:ext cx="1554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Release of T</a:t>
            </a:r>
            <a:r>
              <a:rPr lang="en-US" sz="600" b="1" baseline="-25000">
                <a:solidFill>
                  <a:srgbClr val="000000"/>
                </a:solidFill>
              </a:rPr>
              <a:t>4</a:t>
            </a:r>
            <a:r>
              <a:rPr lang="en-US" sz="600" b="1">
                <a:solidFill>
                  <a:srgbClr val="000000"/>
                </a:solidFill>
              </a:rPr>
              <a:t> and a small amount of T</a:t>
            </a:r>
            <a:r>
              <a:rPr lang="en-US" sz="600" b="1" baseline="-25000">
                <a:solidFill>
                  <a:srgbClr val="000000"/>
                </a:solidFill>
              </a:rPr>
              <a:t>3</a:t>
            </a:r>
            <a:r>
              <a:rPr lang="en-US" sz="600" b="1">
                <a:solidFill>
                  <a:srgbClr val="000000"/>
                </a:solidFill>
              </a:rPr>
              <a:t> into</a:t>
            </a:r>
          </a:p>
          <a:p>
            <a:r>
              <a:rPr lang="en-US" sz="600" b="1">
                <a:solidFill>
                  <a:srgbClr val="000000"/>
                </a:solidFill>
              </a:rPr>
              <a:t>the blood</a:t>
            </a:r>
          </a:p>
        </p:txBody>
      </p:sp>
      <p:sp>
        <p:nvSpPr>
          <p:cNvPr id="54304" name="Rectangle 31"/>
          <p:cNvSpPr>
            <a:spLocks noChangeArrowheads="1"/>
          </p:cNvSpPr>
          <p:nvPr/>
        </p:nvSpPr>
        <p:spPr bwMode="auto">
          <a:xfrm>
            <a:off x="3055938" y="3319463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5</a:t>
            </a:r>
            <a:endParaRPr lang="en-US" sz="600" b="1"/>
          </a:p>
        </p:txBody>
      </p:sp>
      <p:sp>
        <p:nvSpPr>
          <p:cNvPr id="54305" name="Rectangle 32"/>
          <p:cNvSpPr>
            <a:spLocks noChangeArrowheads="1"/>
          </p:cNvSpPr>
          <p:nvPr/>
        </p:nvSpPr>
        <p:spPr bwMode="auto">
          <a:xfrm>
            <a:off x="4219575" y="3413125"/>
            <a:ext cx="412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1</a:t>
            </a:r>
            <a:endParaRPr lang="en-US" sz="600" b="1"/>
          </a:p>
        </p:txBody>
      </p:sp>
      <p:sp>
        <p:nvSpPr>
          <p:cNvPr id="54306" name="Rectangle 33"/>
          <p:cNvSpPr>
            <a:spLocks noChangeArrowheads="1"/>
          </p:cNvSpPr>
          <p:nvPr/>
        </p:nvSpPr>
        <p:spPr bwMode="auto">
          <a:xfrm>
            <a:off x="3535363" y="4618038"/>
            <a:ext cx="412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4</a:t>
            </a:r>
            <a:endParaRPr lang="en-US" sz="600" b="1"/>
          </a:p>
        </p:txBody>
      </p:sp>
      <p:sp>
        <p:nvSpPr>
          <p:cNvPr id="54307" name="Rectangle 34"/>
          <p:cNvSpPr>
            <a:spLocks noChangeArrowheads="1"/>
          </p:cNvSpPr>
          <p:nvPr/>
        </p:nvSpPr>
        <p:spPr bwMode="auto">
          <a:xfrm>
            <a:off x="4672013" y="5489575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3</a:t>
            </a:r>
            <a:endParaRPr lang="en-US" sz="600" b="1"/>
          </a:p>
        </p:txBody>
      </p:sp>
      <p:sp>
        <p:nvSpPr>
          <p:cNvPr id="54308" name="Rectangle 35"/>
          <p:cNvSpPr>
            <a:spLocks noChangeArrowheads="1"/>
          </p:cNvSpPr>
          <p:nvPr/>
        </p:nvSpPr>
        <p:spPr bwMode="auto">
          <a:xfrm>
            <a:off x="4672013" y="4725988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2</a:t>
            </a:r>
            <a:endParaRPr lang="en-US" sz="600" b="1"/>
          </a:p>
        </p:txBody>
      </p:sp>
      <p:sp>
        <p:nvSpPr>
          <p:cNvPr id="54309" name="Text Box 36"/>
          <p:cNvSpPr txBox="1">
            <a:spLocks noChangeArrowheads="1"/>
          </p:cNvSpPr>
          <p:nvPr/>
        </p:nvSpPr>
        <p:spPr bwMode="auto">
          <a:xfrm>
            <a:off x="3889375" y="2878138"/>
            <a:ext cx="314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600" b="1"/>
              <a:t>I</a:t>
            </a:r>
            <a:r>
              <a:rPr lang="en-US" sz="600" b="1" baseline="30000">
                <a:latin typeface="Symbol" pitchFamily="18" charset="2"/>
              </a:rPr>
              <a:t>-</a:t>
            </a:r>
          </a:p>
          <a:p>
            <a:pPr algn="ctr"/>
            <a:r>
              <a:rPr lang="en-US" sz="600" b="1"/>
              <a:t>Iodide</a:t>
            </a:r>
          </a:p>
        </p:txBody>
      </p:sp>
      <p:sp>
        <p:nvSpPr>
          <p:cNvPr id="54310" name="Text Box 37"/>
          <p:cNvSpPr txBox="1">
            <a:spLocks noChangeArrowheads="1"/>
          </p:cNvSpPr>
          <p:nvPr/>
        </p:nvSpPr>
        <p:spPr bwMode="auto">
          <a:xfrm>
            <a:off x="4570413" y="5016500"/>
            <a:ext cx="314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600" b="1"/>
              <a:t>I</a:t>
            </a:r>
            <a:r>
              <a:rPr lang="en-US" sz="600" b="1" baseline="30000"/>
              <a:t>*</a:t>
            </a:r>
          </a:p>
          <a:p>
            <a:pPr algn="ctr"/>
            <a:r>
              <a:rPr lang="en-US" sz="600" b="1"/>
              <a:t>Iodine</a:t>
            </a:r>
          </a:p>
        </p:txBody>
      </p:sp>
      <p:sp>
        <p:nvSpPr>
          <p:cNvPr id="54311" name="Text Box 38"/>
          <p:cNvSpPr txBox="1">
            <a:spLocks noChangeArrowheads="1"/>
          </p:cNvSpPr>
          <p:nvPr/>
        </p:nvSpPr>
        <p:spPr bwMode="auto">
          <a:xfrm>
            <a:off x="4443413" y="4806950"/>
            <a:ext cx="1397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I</a:t>
            </a:r>
            <a:r>
              <a:rPr lang="en-US" sz="600" b="1" baseline="30000"/>
              <a:t>–</a:t>
            </a:r>
          </a:p>
        </p:txBody>
      </p:sp>
      <p:sp>
        <p:nvSpPr>
          <p:cNvPr id="54312" name="TextBox 24"/>
          <p:cNvSpPr txBox="1">
            <a:spLocks noChangeArrowheads="1"/>
          </p:cNvSpPr>
          <p:nvPr/>
        </p:nvSpPr>
        <p:spPr bwMode="auto">
          <a:xfrm>
            <a:off x="2620963" y="1327150"/>
            <a:ext cx="3898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4313" name="Text Box 10"/>
          <p:cNvSpPr txBox="1">
            <a:spLocks noChangeArrowheads="1"/>
          </p:cNvSpPr>
          <p:nvPr/>
        </p:nvSpPr>
        <p:spPr bwMode="auto">
          <a:xfrm>
            <a:off x="6172200" y="56388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D4E8322F-4908-4DA7-9F84-613479F23ED2}" type="slidenum">
              <a:rPr lang="en-US" altLang="en-US" smtClean="0">
                <a:latin typeface="Arial" pitchFamily="34" charset="0"/>
              </a:rPr>
              <a:pPr/>
              <a:t>52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</a:t>
            </a:r>
            <a:r>
              <a:rPr lang="en-US" baseline="-25000" smtClean="0"/>
              <a:t>3</a:t>
            </a:r>
            <a:r>
              <a:rPr lang="en-US" smtClean="0"/>
              <a:t> and T</a:t>
            </a:r>
            <a:r>
              <a:rPr lang="en-US" baseline="-25000" smtClean="0"/>
              <a:t>4</a:t>
            </a:r>
            <a:r>
              <a:rPr lang="en-US" smtClean="0"/>
              <a:t> Synthesis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follicular cells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absorb </a:t>
            </a:r>
            <a:r>
              <a:rPr lang="en-US" sz="2400" smtClean="0"/>
              <a:t>iodide</a:t>
            </a:r>
            <a:r>
              <a:rPr lang="en-US" sz="2400" b="0" smtClean="0"/>
              <a:t> (I</a:t>
            </a:r>
            <a:r>
              <a:rPr lang="en-US" sz="2400" b="0" baseline="30000" smtClean="0"/>
              <a:t>-</a:t>
            </a:r>
            <a:r>
              <a:rPr lang="en-US" sz="2400" b="0" smtClean="0"/>
              <a:t>)</a:t>
            </a:r>
            <a:r>
              <a:rPr lang="en-US" sz="2400" smtClean="0"/>
              <a:t> ions </a:t>
            </a:r>
            <a:r>
              <a:rPr lang="en-US" sz="2400" b="0" smtClean="0"/>
              <a:t>from blood and store in lumen as a reactive form of iodine</a:t>
            </a:r>
            <a:endParaRPr lang="en-US" sz="2400" b="0" baseline="300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synthesize</a:t>
            </a:r>
            <a:r>
              <a:rPr lang="en-US" sz="2400" smtClean="0"/>
              <a:t> thyroglobulin </a:t>
            </a:r>
            <a:r>
              <a:rPr lang="en-US" sz="2400" b="0" smtClean="0"/>
              <a:t>and store in lumen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forms colloid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contains lots of tyrosine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tyrosine and iodine combine to form thyroxine (T</a:t>
            </a:r>
            <a:r>
              <a:rPr lang="en-US" sz="2400" b="0" baseline="-25000" smtClean="0"/>
              <a:t>4</a:t>
            </a:r>
            <a:r>
              <a:rPr lang="en-US" sz="2400" b="0" smtClean="0"/>
              <a:t>) bound to thyroglobulin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stored in follicle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TSH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stimulates follicular cells to remove T</a:t>
            </a:r>
            <a:r>
              <a:rPr lang="en-US" sz="2400" b="0" baseline="-25000" smtClean="0"/>
              <a:t>4</a:t>
            </a:r>
            <a:r>
              <a:rPr lang="en-US" sz="2400" b="0" smtClean="0"/>
              <a:t> from thyroglobulin for release into plasma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most T</a:t>
            </a:r>
            <a:r>
              <a:rPr lang="en-US" sz="2400" b="0" baseline="-25000" smtClean="0"/>
              <a:t>3</a:t>
            </a:r>
            <a:r>
              <a:rPr lang="en-US" sz="2400" b="0" smtClean="0"/>
              <a:t> is produced in liver or by target cells  removing an iodine from circulating T</a:t>
            </a:r>
            <a:r>
              <a:rPr lang="en-US" sz="2400" b="0" baseline="-25000" smtClean="0"/>
              <a:t>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95% T</a:t>
            </a:r>
            <a:r>
              <a:rPr lang="en-US" sz="2400" b="0" baseline="-25000" smtClean="0"/>
              <a:t>4</a:t>
            </a:r>
            <a:r>
              <a:rPr lang="en-US" sz="2400" b="0" smtClean="0"/>
              <a:t> and 5% T</a:t>
            </a:r>
            <a:r>
              <a:rPr lang="en-US" sz="2400" b="0" baseline="-25000" smtClean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3E6B12B6-E19A-470E-93F2-17E1FBB5B8DE}" type="slidenum">
              <a:rPr lang="en-US" altLang="en-US" smtClean="0">
                <a:latin typeface="Arial" pitchFamily="34" charset="0"/>
              </a:rPr>
              <a:pPr/>
              <a:t>53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Chemistry of Thyroid Hormone</a:t>
            </a:r>
          </a:p>
        </p:txBody>
      </p:sp>
      <p:sp>
        <p:nvSpPr>
          <p:cNvPr id="56324" name="Text Box 12"/>
          <p:cNvSpPr txBox="1">
            <a:spLocks noChangeArrowheads="1"/>
          </p:cNvSpPr>
          <p:nvPr/>
        </p:nvSpPr>
        <p:spPr bwMode="auto">
          <a:xfrm>
            <a:off x="0" y="552608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MIT contains one iodine atom, DIT has two</a:t>
            </a:r>
          </a:p>
          <a:p>
            <a:pPr algn="ctr"/>
            <a:r>
              <a:rPr lang="en-US" sz="2400"/>
              <a:t>T</a:t>
            </a:r>
            <a:r>
              <a:rPr lang="en-US" sz="2400" baseline="-25000"/>
              <a:t>3</a:t>
            </a:r>
            <a:r>
              <a:rPr lang="en-US" sz="2400"/>
              <a:t> - combination of MIT plus DIT</a:t>
            </a:r>
          </a:p>
          <a:p>
            <a:pPr algn="ctr"/>
            <a:r>
              <a:rPr lang="en-US" sz="2400"/>
              <a:t>T</a:t>
            </a:r>
            <a:r>
              <a:rPr lang="en-US" sz="2400" baseline="-25000"/>
              <a:t>4 </a:t>
            </a:r>
            <a:r>
              <a:rPr lang="en-US" sz="2400"/>
              <a:t>- combination of two DITs</a:t>
            </a:r>
          </a:p>
        </p:txBody>
      </p:sp>
      <p:sp>
        <p:nvSpPr>
          <p:cNvPr id="56325" name="Text Box 16"/>
          <p:cNvSpPr txBox="1">
            <a:spLocks noChangeArrowheads="1"/>
          </p:cNvSpPr>
          <p:nvPr/>
        </p:nvSpPr>
        <p:spPr bwMode="auto">
          <a:xfrm>
            <a:off x="3124200" y="49657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17.19</a:t>
            </a:r>
          </a:p>
        </p:txBody>
      </p:sp>
      <p:pic>
        <p:nvPicPr>
          <p:cNvPr id="56326" name="Picture 3" descr="sal25693_17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325" y="1292225"/>
            <a:ext cx="242252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Rectangle 4"/>
          <p:cNvSpPr>
            <a:spLocks noChangeArrowheads="1"/>
          </p:cNvSpPr>
          <p:nvPr/>
        </p:nvSpPr>
        <p:spPr bwMode="auto">
          <a:xfrm>
            <a:off x="3074988" y="1214438"/>
            <a:ext cx="5032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Thyroglobulin</a:t>
            </a:r>
            <a:endParaRPr lang="en-US" sz="600" b="1"/>
          </a:p>
        </p:txBody>
      </p:sp>
      <p:sp>
        <p:nvSpPr>
          <p:cNvPr id="56328" name="Rectangle 5"/>
          <p:cNvSpPr>
            <a:spLocks noChangeArrowheads="1"/>
          </p:cNvSpPr>
          <p:nvPr/>
        </p:nvSpPr>
        <p:spPr bwMode="auto">
          <a:xfrm>
            <a:off x="3219450" y="3433763"/>
            <a:ext cx="130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MIT</a:t>
            </a:r>
            <a:endParaRPr lang="en-US" sz="600" b="1"/>
          </a:p>
        </p:txBody>
      </p:sp>
      <p:sp>
        <p:nvSpPr>
          <p:cNvPr id="56329" name="Rectangle 6"/>
          <p:cNvSpPr>
            <a:spLocks noChangeArrowheads="1"/>
          </p:cNvSpPr>
          <p:nvPr/>
        </p:nvSpPr>
        <p:spPr bwMode="auto">
          <a:xfrm>
            <a:off x="3219450" y="5157788"/>
            <a:ext cx="1222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DIT</a:t>
            </a:r>
            <a:endParaRPr lang="en-US" sz="600" b="1"/>
          </a:p>
        </p:txBody>
      </p:sp>
      <p:sp>
        <p:nvSpPr>
          <p:cNvPr id="56330" name="Rectangle 7"/>
          <p:cNvSpPr>
            <a:spLocks noChangeArrowheads="1"/>
          </p:cNvSpPr>
          <p:nvPr/>
        </p:nvSpPr>
        <p:spPr bwMode="auto">
          <a:xfrm>
            <a:off x="3516313" y="1492250"/>
            <a:ext cx="2174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CH</a:t>
            </a:r>
            <a:r>
              <a:rPr lang="en-US" sz="600" b="1" baseline="-25000">
                <a:solidFill>
                  <a:srgbClr val="000000"/>
                </a:solidFill>
              </a:rPr>
              <a:t>2</a:t>
            </a:r>
            <a:endParaRPr lang="en-US" sz="600" b="1" baseline="-25000"/>
          </a:p>
        </p:txBody>
      </p:sp>
      <p:sp>
        <p:nvSpPr>
          <p:cNvPr id="56331" name="Rectangle 8"/>
          <p:cNvSpPr>
            <a:spLocks noChangeArrowheads="1"/>
          </p:cNvSpPr>
          <p:nvPr/>
        </p:nvSpPr>
        <p:spPr bwMode="auto">
          <a:xfrm>
            <a:off x="3509963" y="1874838"/>
            <a:ext cx="223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OH</a:t>
            </a:r>
            <a:endParaRPr lang="en-US" sz="600" b="1"/>
          </a:p>
        </p:txBody>
      </p:sp>
      <p:sp>
        <p:nvSpPr>
          <p:cNvPr id="56332" name="Rectangle 9"/>
          <p:cNvSpPr>
            <a:spLocks noChangeArrowheads="1"/>
          </p:cNvSpPr>
          <p:nvPr/>
        </p:nvSpPr>
        <p:spPr bwMode="auto">
          <a:xfrm>
            <a:off x="3514725" y="3235325"/>
            <a:ext cx="2190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CH</a:t>
            </a:r>
            <a:r>
              <a:rPr lang="en-US" sz="600" b="1" baseline="-25000">
                <a:solidFill>
                  <a:srgbClr val="000000"/>
                </a:solidFill>
              </a:rPr>
              <a:t>2</a:t>
            </a:r>
            <a:endParaRPr lang="en-US" sz="600" b="1" baseline="-25000"/>
          </a:p>
        </p:txBody>
      </p:sp>
      <p:sp>
        <p:nvSpPr>
          <p:cNvPr id="56333" name="Rectangle 10"/>
          <p:cNvSpPr>
            <a:spLocks noChangeArrowheads="1"/>
          </p:cNvSpPr>
          <p:nvPr/>
        </p:nvSpPr>
        <p:spPr bwMode="auto">
          <a:xfrm>
            <a:off x="3509963" y="3627438"/>
            <a:ext cx="114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OH</a:t>
            </a:r>
            <a:endParaRPr lang="en-US" sz="600" b="1"/>
          </a:p>
        </p:txBody>
      </p:sp>
      <p:sp>
        <p:nvSpPr>
          <p:cNvPr id="56334" name="Rectangle 11"/>
          <p:cNvSpPr>
            <a:spLocks noChangeArrowheads="1"/>
          </p:cNvSpPr>
          <p:nvPr/>
        </p:nvSpPr>
        <p:spPr bwMode="auto">
          <a:xfrm>
            <a:off x="3514725" y="4972050"/>
            <a:ext cx="142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CH</a:t>
            </a:r>
            <a:r>
              <a:rPr lang="en-US" sz="600" b="1" baseline="-25000">
                <a:solidFill>
                  <a:srgbClr val="000000"/>
                </a:solidFill>
              </a:rPr>
              <a:t>2</a:t>
            </a:r>
            <a:endParaRPr lang="en-US" sz="600" b="1" baseline="-25000"/>
          </a:p>
        </p:txBody>
      </p:sp>
      <p:sp>
        <p:nvSpPr>
          <p:cNvPr id="56335" name="Rectangle 12"/>
          <p:cNvSpPr>
            <a:spLocks noChangeArrowheads="1"/>
          </p:cNvSpPr>
          <p:nvPr/>
        </p:nvSpPr>
        <p:spPr bwMode="auto">
          <a:xfrm>
            <a:off x="3509963" y="5357813"/>
            <a:ext cx="114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OH</a:t>
            </a:r>
            <a:endParaRPr lang="en-US" sz="600" b="1"/>
          </a:p>
        </p:txBody>
      </p:sp>
      <p:sp>
        <p:nvSpPr>
          <p:cNvPr id="56336" name="Rectangle 13"/>
          <p:cNvSpPr>
            <a:spLocks noChangeArrowheads="1"/>
          </p:cNvSpPr>
          <p:nvPr/>
        </p:nvSpPr>
        <p:spPr bwMode="auto">
          <a:xfrm>
            <a:off x="4781550" y="1693863"/>
            <a:ext cx="1222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DIT</a:t>
            </a:r>
            <a:endParaRPr lang="en-US" sz="600" b="1"/>
          </a:p>
        </p:txBody>
      </p:sp>
      <p:sp>
        <p:nvSpPr>
          <p:cNvPr id="56337" name="Rectangle 14"/>
          <p:cNvSpPr>
            <a:spLocks noChangeArrowheads="1"/>
          </p:cNvSpPr>
          <p:nvPr/>
        </p:nvSpPr>
        <p:spPr bwMode="auto">
          <a:xfrm>
            <a:off x="4781550" y="2179638"/>
            <a:ext cx="1222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DIT</a:t>
            </a:r>
            <a:endParaRPr lang="en-US" sz="600" b="1"/>
          </a:p>
        </p:txBody>
      </p:sp>
      <p:sp>
        <p:nvSpPr>
          <p:cNvPr id="56338" name="Rectangle 15"/>
          <p:cNvSpPr>
            <a:spLocks noChangeArrowheads="1"/>
          </p:cNvSpPr>
          <p:nvPr/>
        </p:nvSpPr>
        <p:spPr bwMode="auto">
          <a:xfrm>
            <a:off x="5076825" y="1489075"/>
            <a:ext cx="25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CH</a:t>
            </a:r>
            <a:r>
              <a:rPr lang="en-US" sz="600" b="1" baseline="-25000">
                <a:solidFill>
                  <a:srgbClr val="000000"/>
                </a:solidFill>
              </a:rPr>
              <a:t>2</a:t>
            </a:r>
            <a:endParaRPr lang="en-US" sz="600" b="1" baseline="-25000"/>
          </a:p>
        </p:txBody>
      </p:sp>
      <p:sp>
        <p:nvSpPr>
          <p:cNvPr id="56339" name="Rectangle 16"/>
          <p:cNvSpPr>
            <a:spLocks noChangeArrowheads="1"/>
          </p:cNvSpPr>
          <p:nvPr/>
        </p:nvSpPr>
        <p:spPr bwMode="auto">
          <a:xfrm>
            <a:off x="5072063" y="1874838"/>
            <a:ext cx="114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OH</a:t>
            </a:r>
            <a:endParaRPr lang="en-US" sz="600" b="1"/>
          </a:p>
        </p:txBody>
      </p:sp>
      <p:sp>
        <p:nvSpPr>
          <p:cNvPr id="56340" name="Rectangle 17"/>
          <p:cNvSpPr>
            <a:spLocks noChangeArrowheads="1"/>
          </p:cNvSpPr>
          <p:nvPr/>
        </p:nvSpPr>
        <p:spPr bwMode="auto">
          <a:xfrm>
            <a:off x="5068888" y="2362200"/>
            <a:ext cx="114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OH</a:t>
            </a:r>
            <a:endParaRPr lang="en-US" sz="600" b="1"/>
          </a:p>
        </p:txBody>
      </p:sp>
      <p:sp>
        <p:nvSpPr>
          <p:cNvPr id="56341" name="Rectangle 18"/>
          <p:cNvSpPr>
            <a:spLocks noChangeArrowheads="1"/>
          </p:cNvSpPr>
          <p:nvPr/>
        </p:nvSpPr>
        <p:spPr bwMode="auto">
          <a:xfrm>
            <a:off x="5064125" y="1941513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+</a:t>
            </a:r>
            <a:endParaRPr lang="en-US" sz="600" b="1"/>
          </a:p>
        </p:txBody>
      </p:sp>
      <p:sp>
        <p:nvSpPr>
          <p:cNvPr id="56342" name="Rectangle 19"/>
          <p:cNvSpPr>
            <a:spLocks noChangeArrowheads="1"/>
          </p:cNvSpPr>
          <p:nvPr/>
        </p:nvSpPr>
        <p:spPr bwMode="auto">
          <a:xfrm>
            <a:off x="5076825" y="2955925"/>
            <a:ext cx="257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CH</a:t>
            </a:r>
            <a:r>
              <a:rPr lang="en-US" sz="600" b="1" baseline="-25000">
                <a:solidFill>
                  <a:srgbClr val="000000"/>
                </a:solidFill>
              </a:rPr>
              <a:t>2</a:t>
            </a:r>
            <a:endParaRPr lang="en-US" sz="600" b="1" baseline="-25000"/>
          </a:p>
        </p:txBody>
      </p:sp>
      <p:sp>
        <p:nvSpPr>
          <p:cNvPr id="56343" name="Rectangle 20"/>
          <p:cNvSpPr>
            <a:spLocks noChangeArrowheads="1"/>
          </p:cNvSpPr>
          <p:nvPr/>
        </p:nvSpPr>
        <p:spPr bwMode="auto">
          <a:xfrm>
            <a:off x="5072063" y="3330575"/>
            <a:ext cx="587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</a:t>
            </a:r>
            <a:endParaRPr lang="en-US" sz="600" b="1"/>
          </a:p>
        </p:txBody>
      </p:sp>
      <p:sp>
        <p:nvSpPr>
          <p:cNvPr id="56344" name="Rectangle 21"/>
          <p:cNvSpPr>
            <a:spLocks noChangeArrowheads="1"/>
          </p:cNvSpPr>
          <p:nvPr/>
        </p:nvSpPr>
        <p:spPr bwMode="auto">
          <a:xfrm>
            <a:off x="5067300" y="3709988"/>
            <a:ext cx="114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OH</a:t>
            </a:r>
            <a:endParaRPr lang="en-US" sz="600" b="1"/>
          </a:p>
        </p:txBody>
      </p:sp>
      <p:sp>
        <p:nvSpPr>
          <p:cNvPr id="56345" name="Rectangle 22"/>
          <p:cNvSpPr>
            <a:spLocks noChangeArrowheads="1"/>
          </p:cNvSpPr>
          <p:nvPr/>
        </p:nvSpPr>
        <p:spPr bwMode="auto">
          <a:xfrm>
            <a:off x="5068888" y="4703763"/>
            <a:ext cx="1889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CH</a:t>
            </a:r>
            <a:r>
              <a:rPr lang="en-US" sz="600" b="1" baseline="-25000">
                <a:solidFill>
                  <a:srgbClr val="000000"/>
                </a:solidFill>
              </a:rPr>
              <a:t>2</a:t>
            </a:r>
            <a:endParaRPr lang="en-US" sz="600" b="1" baseline="-25000"/>
          </a:p>
        </p:txBody>
      </p:sp>
      <p:sp>
        <p:nvSpPr>
          <p:cNvPr id="56346" name="Rectangle 23"/>
          <p:cNvSpPr>
            <a:spLocks noChangeArrowheads="1"/>
          </p:cNvSpPr>
          <p:nvPr/>
        </p:nvSpPr>
        <p:spPr bwMode="auto">
          <a:xfrm>
            <a:off x="4772025" y="4541838"/>
            <a:ext cx="228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H</a:t>
            </a:r>
            <a:r>
              <a:rPr lang="en-US" sz="600" b="1" baseline="-25000">
                <a:solidFill>
                  <a:srgbClr val="000000"/>
                </a:solidFill>
              </a:rPr>
              <a:t>2</a:t>
            </a:r>
            <a:r>
              <a:rPr lang="en-US" sz="600" b="1">
                <a:solidFill>
                  <a:srgbClr val="000000"/>
                </a:solidFill>
              </a:rPr>
              <a:t>N</a:t>
            </a:r>
            <a:endParaRPr lang="en-US" sz="600" b="1"/>
          </a:p>
        </p:txBody>
      </p:sp>
      <p:sp>
        <p:nvSpPr>
          <p:cNvPr id="56347" name="Rectangle 24"/>
          <p:cNvSpPr>
            <a:spLocks noChangeArrowheads="1"/>
          </p:cNvSpPr>
          <p:nvPr/>
        </p:nvSpPr>
        <p:spPr bwMode="auto">
          <a:xfrm>
            <a:off x="5072063" y="4551363"/>
            <a:ext cx="555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</a:t>
            </a:r>
            <a:endParaRPr lang="en-US" sz="600" b="1"/>
          </a:p>
        </p:txBody>
      </p:sp>
      <p:sp>
        <p:nvSpPr>
          <p:cNvPr id="56348" name="Rectangle 25"/>
          <p:cNvSpPr>
            <a:spLocks noChangeArrowheads="1"/>
          </p:cNvSpPr>
          <p:nvPr/>
        </p:nvSpPr>
        <p:spPr bwMode="auto">
          <a:xfrm>
            <a:off x="5065713" y="5068888"/>
            <a:ext cx="587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</a:t>
            </a:r>
            <a:endParaRPr lang="en-US" sz="600" b="1"/>
          </a:p>
        </p:txBody>
      </p:sp>
      <p:sp>
        <p:nvSpPr>
          <p:cNvPr id="56349" name="Rectangle 26"/>
          <p:cNvSpPr>
            <a:spLocks noChangeArrowheads="1"/>
          </p:cNvSpPr>
          <p:nvPr/>
        </p:nvSpPr>
        <p:spPr bwMode="auto">
          <a:xfrm>
            <a:off x="5219700" y="4541838"/>
            <a:ext cx="228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COOH</a:t>
            </a:r>
            <a:endParaRPr lang="en-US" sz="600" b="1"/>
          </a:p>
        </p:txBody>
      </p:sp>
      <p:sp>
        <p:nvSpPr>
          <p:cNvPr id="56350" name="Rectangle 27"/>
          <p:cNvSpPr>
            <a:spLocks noChangeArrowheads="1"/>
          </p:cNvSpPr>
          <p:nvPr/>
        </p:nvSpPr>
        <p:spPr bwMode="auto">
          <a:xfrm>
            <a:off x="5068888" y="5445125"/>
            <a:ext cx="114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OH</a:t>
            </a:r>
            <a:endParaRPr lang="en-US" sz="600" b="1"/>
          </a:p>
        </p:txBody>
      </p:sp>
      <p:sp>
        <p:nvSpPr>
          <p:cNvPr id="56351" name="Rectangle 28"/>
          <p:cNvSpPr>
            <a:spLocks noChangeArrowheads="1"/>
          </p:cNvSpPr>
          <p:nvPr/>
        </p:nvSpPr>
        <p:spPr bwMode="auto">
          <a:xfrm>
            <a:off x="3621088" y="2370138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1</a:t>
            </a:r>
            <a:endParaRPr lang="en-US" sz="600" b="1"/>
          </a:p>
        </p:txBody>
      </p:sp>
      <p:sp>
        <p:nvSpPr>
          <p:cNvPr id="56352" name="Rectangle 29"/>
          <p:cNvSpPr>
            <a:spLocks noChangeArrowheads="1"/>
          </p:cNvSpPr>
          <p:nvPr/>
        </p:nvSpPr>
        <p:spPr bwMode="auto">
          <a:xfrm>
            <a:off x="3619500" y="4121150"/>
            <a:ext cx="42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2</a:t>
            </a:r>
            <a:endParaRPr lang="en-US" sz="600" b="1"/>
          </a:p>
        </p:txBody>
      </p:sp>
      <p:sp>
        <p:nvSpPr>
          <p:cNvPr id="56353" name="Rectangle 30"/>
          <p:cNvSpPr>
            <a:spLocks noChangeArrowheads="1"/>
          </p:cNvSpPr>
          <p:nvPr/>
        </p:nvSpPr>
        <p:spPr bwMode="auto">
          <a:xfrm>
            <a:off x="5172075" y="4175125"/>
            <a:ext cx="42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4</a:t>
            </a:r>
            <a:endParaRPr lang="en-US" sz="600" b="1"/>
          </a:p>
        </p:txBody>
      </p:sp>
      <p:sp>
        <p:nvSpPr>
          <p:cNvPr id="56354" name="Rectangle 31"/>
          <p:cNvSpPr>
            <a:spLocks noChangeArrowheads="1"/>
          </p:cNvSpPr>
          <p:nvPr/>
        </p:nvSpPr>
        <p:spPr bwMode="auto">
          <a:xfrm>
            <a:off x="5176838" y="2484438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3</a:t>
            </a:r>
            <a:endParaRPr lang="en-US" sz="600" b="1"/>
          </a:p>
        </p:txBody>
      </p:sp>
      <p:sp>
        <p:nvSpPr>
          <p:cNvPr id="56355" name="Rectangle 32"/>
          <p:cNvSpPr>
            <a:spLocks noChangeArrowheads="1"/>
          </p:cNvSpPr>
          <p:nvPr/>
        </p:nvSpPr>
        <p:spPr bwMode="auto">
          <a:xfrm>
            <a:off x="5072063" y="4422775"/>
            <a:ext cx="555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H</a:t>
            </a:r>
            <a:endParaRPr lang="en-US" sz="600" b="1"/>
          </a:p>
        </p:txBody>
      </p:sp>
      <p:sp>
        <p:nvSpPr>
          <p:cNvPr id="56356" name="Text Box 33"/>
          <p:cNvSpPr txBox="1">
            <a:spLocks noChangeArrowheads="1"/>
          </p:cNvSpPr>
          <p:nvPr/>
        </p:nvSpPr>
        <p:spPr bwMode="auto">
          <a:xfrm>
            <a:off x="3074988" y="1665288"/>
            <a:ext cx="4095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Tyrosine</a:t>
            </a:r>
          </a:p>
        </p:txBody>
      </p:sp>
      <p:sp>
        <p:nvSpPr>
          <p:cNvPr id="56357" name="Text Box 34"/>
          <p:cNvSpPr txBox="1">
            <a:spLocks noChangeArrowheads="1"/>
          </p:cNvSpPr>
          <p:nvPr/>
        </p:nvSpPr>
        <p:spPr bwMode="auto">
          <a:xfrm>
            <a:off x="3695700" y="2379663"/>
            <a:ext cx="825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Addition of iodine to</a:t>
            </a:r>
          </a:p>
          <a:p>
            <a:r>
              <a:rPr lang="en-US" sz="600" b="1"/>
              <a:t>tyrosine to form MIT</a:t>
            </a:r>
          </a:p>
        </p:txBody>
      </p:sp>
      <p:sp>
        <p:nvSpPr>
          <p:cNvPr id="56358" name="Rectangle 35"/>
          <p:cNvSpPr>
            <a:spLocks noChangeArrowheads="1"/>
          </p:cNvSpPr>
          <p:nvPr/>
        </p:nvSpPr>
        <p:spPr bwMode="auto">
          <a:xfrm>
            <a:off x="3675063" y="3517900"/>
            <a:ext cx="20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</a:t>
            </a:r>
            <a:endParaRPr lang="en-US" sz="600" b="1"/>
          </a:p>
        </p:txBody>
      </p:sp>
      <p:sp>
        <p:nvSpPr>
          <p:cNvPr id="56359" name="Rectangle 36"/>
          <p:cNvSpPr>
            <a:spLocks noChangeArrowheads="1"/>
          </p:cNvSpPr>
          <p:nvPr/>
        </p:nvSpPr>
        <p:spPr bwMode="auto">
          <a:xfrm>
            <a:off x="3667125" y="5260975"/>
            <a:ext cx="20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</a:t>
            </a:r>
            <a:endParaRPr lang="en-US" sz="600" b="1"/>
          </a:p>
        </p:txBody>
      </p:sp>
      <p:sp>
        <p:nvSpPr>
          <p:cNvPr id="56360" name="Rectangle 37"/>
          <p:cNvSpPr>
            <a:spLocks noChangeArrowheads="1"/>
          </p:cNvSpPr>
          <p:nvPr/>
        </p:nvSpPr>
        <p:spPr bwMode="auto">
          <a:xfrm>
            <a:off x="3379788" y="5260975"/>
            <a:ext cx="20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</a:t>
            </a:r>
            <a:endParaRPr lang="en-US" sz="600" b="1"/>
          </a:p>
        </p:txBody>
      </p:sp>
      <p:sp>
        <p:nvSpPr>
          <p:cNvPr id="56361" name="Text Box 38"/>
          <p:cNvSpPr txBox="1">
            <a:spLocks noChangeArrowheads="1"/>
          </p:cNvSpPr>
          <p:nvPr/>
        </p:nvSpPr>
        <p:spPr bwMode="auto">
          <a:xfrm>
            <a:off x="3694113" y="4127500"/>
            <a:ext cx="790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Addition of another</a:t>
            </a:r>
          </a:p>
          <a:p>
            <a:r>
              <a:rPr lang="en-US" sz="600" b="1"/>
              <a:t>iodine to form DIT</a:t>
            </a:r>
          </a:p>
        </p:txBody>
      </p:sp>
      <p:sp>
        <p:nvSpPr>
          <p:cNvPr id="56362" name="Text Box 39"/>
          <p:cNvSpPr txBox="1">
            <a:spLocks noChangeArrowheads="1"/>
          </p:cNvSpPr>
          <p:nvPr/>
        </p:nvSpPr>
        <p:spPr bwMode="auto">
          <a:xfrm>
            <a:off x="5251450" y="4184650"/>
            <a:ext cx="593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Thyroxine</a:t>
            </a:r>
          </a:p>
          <a:p>
            <a:r>
              <a:rPr lang="en-US" sz="600" b="1"/>
              <a:t>released from</a:t>
            </a:r>
          </a:p>
          <a:p>
            <a:r>
              <a:rPr lang="en-US" sz="600" b="1"/>
              <a:t>thyroglobulin</a:t>
            </a:r>
          </a:p>
        </p:txBody>
      </p:sp>
      <p:sp>
        <p:nvSpPr>
          <p:cNvPr id="56363" name="Rectangle 40"/>
          <p:cNvSpPr>
            <a:spLocks noChangeArrowheads="1"/>
          </p:cNvSpPr>
          <p:nvPr/>
        </p:nvSpPr>
        <p:spPr bwMode="auto">
          <a:xfrm>
            <a:off x="5226050" y="4976813"/>
            <a:ext cx="20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</a:t>
            </a:r>
            <a:endParaRPr lang="en-US" sz="600" b="1"/>
          </a:p>
        </p:txBody>
      </p:sp>
      <p:sp>
        <p:nvSpPr>
          <p:cNvPr id="56364" name="Rectangle 41"/>
          <p:cNvSpPr>
            <a:spLocks noChangeArrowheads="1"/>
          </p:cNvSpPr>
          <p:nvPr/>
        </p:nvSpPr>
        <p:spPr bwMode="auto">
          <a:xfrm>
            <a:off x="4932363" y="4976813"/>
            <a:ext cx="20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</a:t>
            </a:r>
            <a:endParaRPr lang="en-US" sz="600" b="1"/>
          </a:p>
        </p:txBody>
      </p:sp>
      <p:sp>
        <p:nvSpPr>
          <p:cNvPr id="56365" name="Rectangle 42"/>
          <p:cNvSpPr>
            <a:spLocks noChangeArrowheads="1"/>
          </p:cNvSpPr>
          <p:nvPr/>
        </p:nvSpPr>
        <p:spPr bwMode="auto">
          <a:xfrm>
            <a:off x="5226050" y="5348288"/>
            <a:ext cx="20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</a:t>
            </a:r>
            <a:endParaRPr lang="en-US" sz="600" b="1"/>
          </a:p>
        </p:txBody>
      </p:sp>
      <p:sp>
        <p:nvSpPr>
          <p:cNvPr id="56366" name="Rectangle 43"/>
          <p:cNvSpPr>
            <a:spLocks noChangeArrowheads="1"/>
          </p:cNvSpPr>
          <p:nvPr/>
        </p:nvSpPr>
        <p:spPr bwMode="auto">
          <a:xfrm>
            <a:off x="4932363" y="5343525"/>
            <a:ext cx="20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</a:t>
            </a:r>
            <a:endParaRPr lang="en-US" sz="600" b="1"/>
          </a:p>
        </p:txBody>
      </p:sp>
      <p:sp>
        <p:nvSpPr>
          <p:cNvPr id="56367" name="Rectangle 44"/>
          <p:cNvSpPr>
            <a:spLocks noChangeArrowheads="1"/>
          </p:cNvSpPr>
          <p:nvPr/>
        </p:nvSpPr>
        <p:spPr bwMode="auto">
          <a:xfrm>
            <a:off x="5238750" y="3602038"/>
            <a:ext cx="20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</a:t>
            </a:r>
            <a:endParaRPr lang="en-US" sz="600" b="1"/>
          </a:p>
        </p:txBody>
      </p:sp>
      <p:sp>
        <p:nvSpPr>
          <p:cNvPr id="56368" name="Rectangle 45"/>
          <p:cNvSpPr>
            <a:spLocks noChangeArrowheads="1"/>
          </p:cNvSpPr>
          <p:nvPr/>
        </p:nvSpPr>
        <p:spPr bwMode="auto">
          <a:xfrm>
            <a:off x="4933950" y="3602038"/>
            <a:ext cx="20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</a:t>
            </a:r>
            <a:endParaRPr lang="en-US" sz="600" b="1"/>
          </a:p>
        </p:txBody>
      </p:sp>
      <p:sp>
        <p:nvSpPr>
          <p:cNvPr id="56369" name="Rectangle 46"/>
          <p:cNvSpPr>
            <a:spLocks noChangeArrowheads="1"/>
          </p:cNvSpPr>
          <p:nvPr/>
        </p:nvSpPr>
        <p:spPr bwMode="auto">
          <a:xfrm>
            <a:off x="5238750" y="3232150"/>
            <a:ext cx="20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</a:t>
            </a:r>
            <a:endParaRPr lang="en-US" sz="600" b="1"/>
          </a:p>
        </p:txBody>
      </p:sp>
      <p:sp>
        <p:nvSpPr>
          <p:cNvPr id="56370" name="Rectangle 47"/>
          <p:cNvSpPr>
            <a:spLocks noChangeArrowheads="1"/>
          </p:cNvSpPr>
          <p:nvPr/>
        </p:nvSpPr>
        <p:spPr bwMode="auto">
          <a:xfrm>
            <a:off x="4933950" y="3232150"/>
            <a:ext cx="20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</a:t>
            </a:r>
            <a:endParaRPr lang="en-US" sz="600" b="1"/>
          </a:p>
        </p:txBody>
      </p:sp>
      <p:sp>
        <p:nvSpPr>
          <p:cNvPr id="56371" name="Text Box 48"/>
          <p:cNvSpPr txBox="1">
            <a:spLocks noChangeArrowheads="1"/>
          </p:cNvSpPr>
          <p:nvPr/>
        </p:nvSpPr>
        <p:spPr bwMode="auto">
          <a:xfrm>
            <a:off x="5249863" y="2493963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Two DITs</a:t>
            </a:r>
          </a:p>
          <a:p>
            <a:r>
              <a:rPr lang="en-US" sz="600" b="1"/>
              <a:t>combine to</a:t>
            </a:r>
          </a:p>
          <a:p>
            <a:r>
              <a:rPr lang="en-US" sz="600" b="1"/>
              <a:t>form thyroxine (T4)</a:t>
            </a:r>
          </a:p>
        </p:txBody>
      </p:sp>
      <p:sp>
        <p:nvSpPr>
          <p:cNvPr id="56372" name="Rectangle 49"/>
          <p:cNvSpPr>
            <a:spLocks noChangeArrowheads="1"/>
          </p:cNvSpPr>
          <p:nvPr/>
        </p:nvSpPr>
        <p:spPr bwMode="auto">
          <a:xfrm>
            <a:off x="5238750" y="2259013"/>
            <a:ext cx="20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</a:t>
            </a:r>
            <a:endParaRPr lang="en-US" sz="600" b="1"/>
          </a:p>
        </p:txBody>
      </p:sp>
      <p:sp>
        <p:nvSpPr>
          <p:cNvPr id="56373" name="Rectangle 50"/>
          <p:cNvSpPr>
            <a:spLocks noChangeArrowheads="1"/>
          </p:cNvSpPr>
          <p:nvPr/>
        </p:nvSpPr>
        <p:spPr bwMode="auto">
          <a:xfrm>
            <a:off x="4935538" y="2259013"/>
            <a:ext cx="206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</a:t>
            </a:r>
            <a:endParaRPr lang="en-US" sz="600" b="1"/>
          </a:p>
        </p:txBody>
      </p:sp>
      <p:sp>
        <p:nvSpPr>
          <p:cNvPr id="56374" name="Rectangle 51"/>
          <p:cNvSpPr>
            <a:spLocks noChangeArrowheads="1"/>
          </p:cNvSpPr>
          <p:nvPr/>
        </p:nvSpPr>
        <p:spPr bwMode="auto">
          <a:xfrm>
            <a:off x="5235575" y="1776413"/>
            <a:ext cx="20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</a:t>
            </a:r>
            <a:endParaRPr lang="en-US" sz="600" b="1"/>
          </a:p>
        </p:txBody>
      </p:sp>
      <p:sp>
        <p:nvSpPr>
          <p:cNvPr id="56375" name="Rectangle 52"/>
          <p:cNvSpPr>
            <a:spLocks noChangeArrowheads="1"/>
          </p:cNvSpPr>
          <p:nvPr/>
        </p:nvSpPr>
        <p:spPr bwMode="auto">
          <a:xfrm>
            <a:off x="4933950" y="1776413"/>
            <a:ext cx="20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</a:t>
            </a:r>
            <a:endParaRPr lang="en-US" sz="600" b="1"/>
          </a:p>
        </p:txBody>
      </p:sp>
      <p:sp>
        <p:nvSpPr>
          <p:cNvPr id="56376" name="TextBox 24"/>
          <p:cNvSpPr txBox="1">
            <a:spLocks noChangeArrowheads="1"/>
          </p:cNvSpPr>
          <p:nvPr/>
        </p:nvSpPr>
        <p:spPr bwMode="auto">
          <a:xfrm>
            <a:off x="2638425" y="955675"/>
            <a:ext cx="3838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6377" name="Text Box 10"/>
          <p:cNvSpPr txBox="1">
            <a:spLocks noChangeArrowheads="1"/>
          </p:cNvSpPr>
          <p:nvPr/>
        </p:nvSpPr>
        <p:spPr bwMode="auto">
          <a:xfrm>
            <a:off x="304800" y="3214688"/>
            <a:ext cx="220662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BBDCF9EF-C011-4515-A2BF-4A4A47F8040F}" type="slidenum">
              <a:rPr lang="en-US" altLang="en-US" smtClean="0">
                <a:latin typeface="Arial" pitchFamily="34" charset="0"/>
              </a:rPr>
              <a:pPr/>
              <a:t>54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Hormone Transport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most monoamines and peptides are </a:t>
            </a:r>
            <a:r>
              <a:rPr lang="en-US" sz="2000" smtClean="0"/>
              <a:t>hydrophilic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mix easily with blood plasma 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steroids and thyroid hormone are </a:t>
            </a:r>
            <a:r>
              <a:rPr lang="en-US" sz="2000" smtClean="0"/>
              <a:t>hydrophobic</a:t>
            </a:r>
            <a:r>
              <a:rPr lang="en-US" sz="2000" b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bind to </a:t>
            </a:r>
            <a:r>
              <a:rPr lang="en-US" sz="1800" smtClean="0"/>
              <a:t>transport proteins </a:t>
            </a:r>
            <a:r>
              <a:rPr lang="en-US" sz="1800" b="0" smtClean="0"/>
              <a:t>(albumins and globulins synthesized by the liver)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bound hormones </a:t>
            </a:r>
            <a:r>
              <a:rPr lang="en-US" sz="1800" b="0" smtClean="0"/>
              <a:t>have longer half-life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protected from liver enzymes and kidney filtration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only </a:t>
            </a:r>
            <a:r>
              <a:rPr lang="en-US" sz="1800" smtClean="0"/>
              <a:t>unbound hormone </a:t>
            </a:r>
            <a:r>
              <a:rPr lang="en-US" sz="1800" b="0" smtClean="0"/>
              <a:t>leaves capillaries to reach target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transport proteins protect circulating hormones from being broken down by enzymes in the plasma and liver, and from being filtered out of the blood by the kidneys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thyroid hormone binds to three transport proteins in the plasma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albumin</a:t>
            </a:r>
            <a:r>
              <a:rPr lang="en-US" sz="1800" b="0" smtClean="0"/>
              <a:t>, </a:t>
            </a:r>
            <a:r>
              <a:rPr lang="en-US" sz="1800" smtClean="0"/>
              <a:t>thyretin</a:t>
            </a:r>
            <a:r>
              <a:rPr lang="en-US" sz="1800" b="0" smtClean="0"/>
              <a:t> and </a:t>
            </a:r>
            <a:r>
              <a:rPr lang="en-US" sz="1800" smtClean="0"/>
              <a:t>TGB (thyroxine-binding globulin) </a:t>
            </a:r>
            <a:endParaRPr lang="en-US" sz="1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more than 99% of circulating TH is protein bound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steroid hormones bind to</a:t>
            </a:r>
            <a:r>
              <a:rPr lang="en-US" sz="2000" smtClean="0"/>
              <a:t> globulins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transcortin – the transport protein for cortisol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aldosterone</a:t>
            </a:r>
            <a:r>
              <a:rPr lang="en-US" sz="2000" b="0" smtClean="0"/>
              <a:t> - short half-life; 85% unbound, 15% binds weakly to albumin and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C5EFC7C2-1969-4ADC-A427-94897AE6CF56}" type="slidenum">
              <a:rPr lang="en-US" altLang="en-US" smtClean="0">
                <a:latin typeface="Arial" pitchFamily="34" charset="0"/>
              </a:rPr>
              <a:pPr/>
              <a:t>55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Hormone Receptors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hormones stimulate only those cells that have receptors for them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receptors</a:t>
            </a:r>
            <a:r>
              <a:rPr lang="en-US" sz="2400" b="0" smtClean="0"/>
              <a:t> are protein or glycoprotein molecules: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on plasma membrane, in the cytoplasm, or in the nucleus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receptors</a:t>
            </a:r>
            <a:r>
              <a:rPr lang="en-US" sz="2400" b="0" smtClean="0"/>
              <a:t> act like switches turning on metabolic pathways when hormone binds to them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usually each target cell has a few thousand receptors for a given hormone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receptor-hormone interactions exhibit </a:t>
            </a:r>
            <a:r>
              <a:rPr lang="en-US" sz="2400" smtClean="0"/>
              <a:t>specificity</a:t>
            </a:r>
            <a:r>
              <a:rPr lang="en-US" sz="2400" b="0" smtClean="0"/>
              <a:t> and </a:t>
            </a:r>
            <a:r>
              <a:rPr lang="en-US" sz="2400" smtClean="0"/>
              <a:t>saturation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specific receptor for each hormone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saturated when all receptor molecules are occupied by hormone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630038FB-71ED-4025-AB81-9CCBB8CACC7E}" type="slidenum">
              <a:rPr lang="en-US" altLang="en-US" smtClean="0">
                <a:latin typeface="Arial" pitchFamily="34" charset="0"/>
              </a:rPr>
              <a:pPr/>
              <a:t>56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Hormone Mode of Action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143000"/>
            <a:ext cx="41148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hydrophobic hormones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penetrate plasma membrane and enter nucleus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act directly on the genes changing target cell physiology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estrogen, progesterone, thyroid hormone act on nuclear receptors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take several hours to days to show effect due to lag for protein synthesis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hydrophilic hormones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cannot penetrate into target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must stimulate      physiology indirectly</a:t>
            </a:r>
          </a:p>
        </p:txBody>
      </p:sp>
      <p:sp>
        <p:nvSpPr>
          <p:cNvPr id="59397" name="Text Box 10"/>
          <p:cNvSpPr txBox="1">
            <a:spLocks noChangeArrowheads="1"/>
          </p:cNvSpPr>
          <p:nvPr/>
        </p:nvSpPr>
        <p:spPr bwMode="auto">
          <a:xfrm>
            <a:off x="1447800" y="62484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17.20</a:t>
            </a:r>
          </a:p>
        </p:txBody>
      </p:sp>
      <p:pic>
        <p:nvPicPr>
          <p:cNvPr id="59398" name="Picture 3" descr="sal25693_17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316038"/>
            <a:ext cx="4729162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1552575" y="5692775"/>
            <a:ext cx="360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Blood</a:t>
            </a:r>
            <a:endParaRPr lang="en-US" sz="1000" b="1"/>
          </a:p>
        </p:txBody>
      </p:sp>
      <p:sp>
        <p:nvSpPr>
          <p:cNvPr id="59400" name="Line 6"/>
          <p:cNvSpPr>
            <a:spLocks noChangeShapeType="1"/>
          </p:cNvSpPr>
          <p:nvPr/>
        </p:nvSpPr>
        <p:spPr bwMode="auto">
          <a:xfrm>
            <a:off x="1155700" y="2589213"/>
            <a:ext cx="542925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7"/>
          <p:cNvSpPr>
            <a:spLocks noChangeShapeType="1"/>
          </p:cNvSpPr>
          <p:nvPr/>
        </p:nvSpPr>
        <p:spPr bwMode="auto">
          <a:xfrm>
            <a:off x="2986088" y="2228850"/>
            <a:ext cx="1587" cy="100171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Freeform 8"/>
          <p:cNvSpPr>
            <a:spLocks/>
          </p:cNvSpPr>
          <p:nvPr/>
        </p:nvSpPr>
        <p:spPr bwMode="auto">
          <a:xfrm>
            <a:off x="3122613" y="2336800"/>
            <a:ext cx="382587" cy="893763"/>
          </a:xfrm>
          <a:custGeom>
            <a:avLst/>
            <a:gdLst>
              <a:gd name="T0" fmla="*/ 0 w 255"/>
              <a:gd name="T1" fmla="*/ 2147483647 h 598"/>
              <a:gd name="T2" fmla="*/ 0 w 255"/>
              <a:gd name="T3" fmla="*/ 0 h 598"/>
              <a:gd name="T4" fmla="*/ 2147483647 w 255"/>
              <a:gd name="T5" fmla="*/ 0 h 598"/>
              <a:gd name="T6" fmla="*/ 0 60000 65536"/>
              <a:gd name="T7" fmla="*/ 0 60000 65536"/>
              <a:gd name="T8" fmla="*/ 0 60000 65536"/>
              <a:gd name="T9" fmla="*/ 0 w 255"/>
              <a:gd name="T10" fmla="*/ 0 h 598"/>
              <a:gd name="T11" fmla="*/ 255 w 255"/>
              <a:gd name="T12" fmla="*/ 598 h 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" h="598">
                <a:moveTo>
                  <a:pt x="0" y="598"/>
                </a:moveTo>
                <a:lnTo>
                  <a:pt x="0" y="0"/>
                </a:lnTo>
                <a:lnTo>
                  <a:pt x="255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 flipV="1">
            <a:off x="4508500" y="2238375"/>
            <a:ext cx="1588" cy="5048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>
            <a:off x="1150938" y="2589213"/>
            <a:ext cx="5413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5" name="Line 11"/>
          <p:cNvSpPr>
            <a:spLocks noChangeShapeType="1"/>
          </p:cNvSpPr>
          <p:nvPr/>
        </p:nvSpPr>
        <p:spPr bwMode="auto">
          <a:xfrm>
            <a:off x="2984500" y="2222500"/>
            <a:ext cx="1588" cy="1001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6" name="Freeform 12"/>
          <p:cNvSpPr>
            <a:spLocks/>
          </p:cNvSpPr>
          <p:nvPr/>
        </p:nvSpPr>
        <p:spPr bwMode="auto">
          <a:xfrm>
            <a:off x="3121025" y="2338388"/>
            <a:ext cx="381000" cy="893762"/>
          </a:xfrm>
          <a:custGeom>
            <a:avLst/>
            <a:gdLst>
              <a:gd name="T0" fmla="*/ 0 w 254"/>
              <a:gd name="T1" fmla="*/ 2147483647 h 598"/>
              <a:gd name="T2" fmla="*/ 0 w 254"/>
              <a:gd name="T3" fmla="*/ 0 h 598"/>
              <a:gd name="T4" fmla="*/ 2147483647 w 254"/>
              <a:gd name="T5" fmla="*/ 0 h 598"/>
              <a:gd name="T6" fmla="*/ 0 60000 65536"/>
              <a:gd name="T7" fmla="*/ 0 60000 65536"/>
              <a:gd name="T8" fmla="*/ 0 60000 65536"/>
              <a:gd name="T9" fmla="*/ 0 w 254"/>
              <a:gd name="T10" fmla="*/ 0 h 598"/>
              <a:gd name="T11" fmla="*/ 254 w 254"/>
              <a:gd name="T12" fmla="*/ 598 h 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" h="598">
                <a:moveTo>
                  <a:pt x="0" y="598"/>
                </a:moveTo>
                <a:lnTo>
                  <a:pt x="0" y="0"/>
                </a:lnTo>
                <a:lnTo>
                  <a:pt x="25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 flipV="1">
            <a:off x="4502150" y="2228850"/>
            <a:ext cx="1588" cy="504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8" name="Line 14"/>
          <p:cNvSpPr>
            <a:spLocks noChangeShapeType="1"/>
          </p:cNvSpPr>
          <p:nvPr/>
        </p:nvSpPr>
        <p:spPr bwMode="auto">
          <a:xfrm>
            <a:off x="1189038" y="3262313"/>
            <a:ext cx="611187" cy="1144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9" name="Line 15"/>
          <p:cNvSpPr>
            <a:spLocks noChangeShapeType="1"/>
          </p:cNvSpPr>
          <p:nvPr/>
        </p:nvSpPr>
        <p:spPr bwMode="auto">
          <a:xfrm>
            <a:off x="925513" y="4751388"/>
            <a:ext cx="79375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0" name="Line 16"/>
          <p:cNvSpPr>
            <a:spLocks noChangeShapeType="1"/>
          </p:cNvSpPr>
          <p:nvPr/>
        </p:nvSpPr>
        <p:spPr bwMode="auto">
          <a:xfrm>
            <a:off x="830263" y="3262313"/>
            <a:ext cx="1031875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1" name="Line 17"/>
          <p:cNvSpPr>
            <a:spLocks noChangeShapeType="1"/>
          </p:cNvSpPr>
          <p:nvPr/>
        </p:nvSpPr>
        <p:spPr bwMode="auto">
          <a:xfrm>
            <a:off x="1182688" y="3259138"/>
            <a:ext cx="614362" cy="1144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>
            <a:off x="933450" y="4751388"/>
            <a:ext cx="7953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3" name="Line 19"/>
          <p:cNvSpPr>
            <a:spLocks noChangeShapeType="1"/>
          </p:cNvSpPr>
          <p:nvPr/>
        </p:nvSpPr>
        <p:spPr bwMode="auto">
          <a:xfrm>
            <a:off x="827088" y="3262313"/>
            <a:ext cx="10318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>
            <a:off x="3348038" y="4448175"/>
            <a:ext cx="1587" cy="56991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5" name="Line 21"/>
          <p:cNvSpPr>
            <a:spLocks noChangeShapeType="1"/>
          </p:cNvSpPr>
          <p:nvPr/>
        </p:nvSpPr>
        <p:spPr bwMode="auto">
          <a:xfrm>
            <a:off x="4064000" y="4452938"/>
            <a:ext cx="1588" cy="889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6" name="Line 22"/>
          <p:cNvSpPr>
            <a:spLocks noChangeShapeType="1"/>
          </p:cNvSpPr>
          <p:nvPr/>
        </p:nvSpPr>
        <p:spPr bwMode="auto">
          <a:xfrm>
            <a:off x="3346450" y="4451350"/>
            <a:ext cx="1588" cy="569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7" name="Line 23"/>
          <p:cNvSpPr>
            <a:spLocks noChangeShapeType="1"/>
          </p:cNvSpPr>
          <p:nvPr/>
        </p:nvSpPr>
        <p:spPr bwMode="auto">
          <a:xfrm>
            <a:off x="4064000" y="4452938"/>
            <a:ext cx="1588" cy="8874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434975" y="2495550"/>
            <a:ext cx="684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Transport</a:t>
            </a:r>
          </a:p>
          <a:p>
            <a:r>
              <a:rPr lang="en-US" sz="1000" b="1"/>
              <a:t>protein</a:t>
            </a:r>
          </a:p>
        </p:txBody>
      </p:sp>
      <p:sp>
        <p:nvSpPr>
          <p:cNvPr id="59419" name="Text Box 25"/>
          <p:cNvSpPr txBox="1">
            <a:spLocks noChangeArrowheads="1"/>
          </p:cNvSpPr>
          <p:nvPr/>
        </p:nvSpPr>
        <p:spPr bwMode="auto">
          <a:xfrm>
            <a:off x="434975" y="3168650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Free</a:t>
            </a:r>
          </a:p>
          <a:p>
            <a:r>
              <a:rPr lang="en-US" sz="1000" b="1"/>
              <a:t>hormones</a:t>
            </a:r>
          </a:p>
        </p:txBody>
      </p:sp>
      <p:sp>
        <p:nvSpPr>
          <p:cNvPr id="59420" name="Text Box 26"/>
          <p:cNvSpPr txBox="1">
            <a:spLocks noChangeArrowheads="1"/>
          </p:cNvSpPr>
          <p:nvPr/>
        </p:nvSpPr>
        <p:spPr bwMode="auto">
          <a:xfrm>
            <a:off x="449263" y="4667250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Bound</a:t>
            </a:r>
          </a:p>
          <a:p>
            <a:r>
              <a:rPr lang="en-US" sz="1000" b="1"/>
              <a:t>hormone</a:t>
            </a:r>
          </a:p>
        </p:txBody>
      </p:sp>
      <p:sp>
        <p:nvSpPr>
          <p:cNvPr id="59421" name="Text Box 27"/>
          <p:cNvSpPr txBox="1">
            <a:spLocks noChangeArrowheads="1"/>
          </p:cNvSpPr>
          <p:nvPr/>
        </p:nvSpPr>
        <p:spPr bwMode="auto">
          <a:xfrm>
            <a:off x="2968625" y="5011738"/>
            <a:ext cx="874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Hydrophobic</a:t>
            </a:r>
          </a:p>
          <a:p>
            <a:r>
              <a:rPr lang="en-US" sz="1000" b="1"/>
              <a:t>hormone</a:t>
            </a:r>
          </a:p>
        </p:txBody>
      </p:sp>
      <p:sp>
        <p:nvSpPr>
          <p:cNvPr id="59422" name="Text Box 28"/>
          <p:cNvSpPr txBox="1">
            <a:spLocks noChangeArrowheads="1"/>
          </p:cNvSpPr>
          <p:nvPr/>
        </p:nvSpPr>
        <p:spPr bwMode="auto">
          <a:xfrm>
            <a:off x="2349500" y="5487988"/>
            <a:ext cx="795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Tissue fluid</a:t>
            </a:r>
          </a:p>
        </p:txBody>
      </p:sp>
      <p:sp>
        <p:nvSpPr>
          <p:cNvPr id="59423" name="Text Box 29"/>
          <p:cNvSpPr txBox="1">
            <a:spLocks noChangeArrowheads="1"/>
          </p:cNvSpPr>
          <p:nvPr/>
        </p:nvSpPr>
        <p:spPr bwMode="auto">
          <a:xfrm>
            <a:off x="3743325" y="5316538"/>
            <a:ext cx="788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Receptor in</a:t>
            </a:r>
          </a:p>
          <a:p>
            <a:r>
              <a:rPr lang="en-US" sz="1000" b="1"/>
              <a:t>nucleus</a:t>
            </a:r>
          </a:p>
        </p:txBody>
      </p:sp>
      <p:sp>
        <p:nvSpPr>
          <p:cNvPr id="59424" name="Text Box 30"/>
          <p:cNvSpPr txBox="1">
            <a:spLocks noChangeArrowheads="1"/>
          </p:cNvSpPr>
          <p:nvPr/>
        </p:nvSpPr>
        <p:spPr bwMode="auto">
          <a:xfrm>
            <a:off x="3498850" y="3016250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Second-</a:t>
            </a:r>
          </a:p>
          <a:p>
            <a:r>
              <a:rPr lang="en-US" sz="1000" b="1"/>
              <a:t>messenger</a:t>
            </a:r>
          </a:p>
          <a:p>
            <a:r>
              <a:rPr lang="en-US" sz="1000" b="1"/>
              <a:t>activation</a:t>
            </a:r>
          </a:p>
        </p:txBody>
      </p:sp>
      <p:sp>
        <p:nvSpPr>
          <p:cNvPr id="59425" name="Text Box 31"/>
          <p:cNvSpPr txBox="1">
            <a:spLocks noChangeArrowheads="1"/>
          </p:cNvSpPr>
          <p:nvPr/>
        </p:nvSpPr>
        <p:spPr bwMode="auto">
          <a:xfrm>
            <a:off x="3525838" y="1890713"/>
            <a:ext cx="78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Receptor in</a:t>
            </a:r>
          </a:p>
          <a:p>
            <a:r>
              <a:rPr lang="en-US" sz="1000" b="1"/>
              <a:t>plasma</a:t>
            </a:r>
          </a:p>
          <a:p>
            <a:r>
              <a:rPr lang="en-US" sz="1000" b="1"/>
              <a:t>membrane</a:t>
            </a:r>
          </a:p>
        </p:txBody>
      </p:sp>
      <p:sp>
        <p:nvSpPr>
          <p:cNvPr id="59426" name="Text Box 32"/>
          <p:cNvSpPr txBox="1">
            <a:spLocks noChangeArrowheads="1"/>
          </p:cNvSpPr>
          <p:nvPr/>
        </p:nvSpPr>
        <p:spPr bwMode="auto">
          <a:xfrm>
            <a:off x="4405313" y="1890713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Target</a:t>
            </a:r>
          </a:p>
          <a:p>
            <a:r>
              <a:rPr lang="en-US" sz="1000" b="1"/>
              <a:t>cell</a:t>
            </a:r>
          </a:p>
        </p:txBody>
      </p:sp>
      <p:sp>
        <p:nvSpPr>
          <p:cNvPr id="59427" name="Text Box 33"/>
          <p:cNvSpPr txBox="1">
            <a:spLocks noChangeArrowheads="1"/>
          </p:cNvSpPr>
          <p:nvPr/>
        </p:nvSpPr>
        <p:spPr bwMode="auto">
          <a:xfrm>
            <a:off x="2636838" y="1890713"/>
            <a:ext cx="788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Hydrophilic</a:t>
            </a:r>
          </a:p>
          <a:p>
            <a:r>
              <a:rPr lang="en-US" sz="1000" b="1"/>
              <a:t>hormone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381000" y="1143000"/>
            <a:ext cx="44799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A1423B40-1F60-4FD7-A320-1E15878B5C2C}" type="slidenum">
              <a:rPr lang="en-US" altLang="en-US" smtClean="0">
                <a:latin typeface="Arial" pitchFamily="34" charset="0"/>
              </a:rPr>
              <a:pPr/>
              <a:t>57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Thyroid Hormone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343400" cy="5791200"/>
          </a:xfrm>
        </p:spPr>
        <p:txBody>
          <a:bodyPr/>
          <a:lstStyle/>
          <a:p>
            <a:pPr eaLnBrk="1" hangingPunct="1"/>
            <a:r>
              <a:rPr lang="en-US" sz="2400" b="0" smtClean="0"/>
              <a:t>thyroid hormone enters target cell by diffusion – mostly as T</a:t>
            </a:r>
            <a:r>
              <a:rPr lang="en-US" sz="2400" b="0" baseline="-25000" smtClean="0"/>
              <a:t>4</a:t>
            </a:r>
            <a:r>
              <a:rPr lang="en-US" sz="2400" b="0" smtClean="0"/>
              <a:t> with little metabolic effect</a:t>
            </a:r>
          </a:p>
          <a:p>
            <a:pPr eaLnBrk="1" hangingPunct="1"/>
            <a:r>
              <a:rPr lang="en-US" sz="2400" b="0" smtClean="0"/>
              <a:t>within target cell, T</a:t>
            </a:r>
            <a:r>
              <a:rPr lang="en-US" sz="2400" b="0" baseline="-25000" smtClean="0"/>
              <a:t>4</a:t>
            </a:r>
            <a:r>
              <a:rPr lang="en-US" sz="2400" b="0" smtClean="0"/>
              <a:t> is converted to more potent T</a:t>
            </a:r>
            <a:r>
              <a:rPr lang="en-US" sz="2400" b="0" baseline="-25000" smtClean="0"/>
              <a:t>3</a:t>
            </a:r>
          </a:p>
          <a:p>
            <a:pPr eaLnBrk="1" hangingPunct="1"/>
            <a:r>
              <a:rPr lang="en-US" sz="2400" b="0" smtClean="0"/>
              <a:t>T</a:t>
            </a:r>
            <a:r>
              <a:rPr lang="en-US" sz="2400" b="0" baseline="-25000" smtClean="0"/>
              <a:t>3</a:t>
            </a:r>
            <a:r>
              <a:rPr lang="en-US" sz="2400" b="0" smtClean="0"/>
              <a:t> enters target cells and binds to receptors in chromatin</a:t>
            </a:r>
          </a:p>
          <a:p>
            <a:pPr eaLnBrk="1" hangingPunct="1"/>
            <a:r>
              <a:rPr lang="en-US" sz="2400" b="0" smtClean="0"/>
              <a:t>activates genes</a:t>
            </a:r>
          </a:p>
          <a:p>
            <a:pPr lvl="1" eaLnBrk="1" hangingPunct="1"/>
            <a:r>
              <a:rPr lang="en-US" sz="2000" b="0" smtClean="0"/>
              <a:t>make a muscle protein (myosin) enhancing cardiac muscle response to sympathetic stimulation</a:t>
            </a:r>
          </a:p>
          <a:p>
            <a:pPr lvl="1" eaLnBrk="1" hangingPunct="1"/>
            <a:r>
              <a:rPr lang="en-US" sz="2000" b="0" smtClean="0"/>
              <a:t>strengthening heartbeat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1524000" y="62325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Figure 17.21</a:t>
            </a:r>
          </a:p>
        </p:txBody>
      </p:sp>
      <p:pic>
        <p:nvPicPr>
          <p:cNvPr id="60422" name="Picture 3" descr="sal25693_17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1608138"/>
            <a:ext cx="422751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5"/>
          <p:cNvSpPr>
            <a:spLocks noChangeArrowheads="1"/>
          </p:cNvSpPr>
          <p:nvPr/>
        </p:nvSpPr>
        <p:spPr bwMode="auto">
          <a:xfrm>
            <a:off x="444500" y="1965325"/>
            <a:ext cx="268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TBG</a:t>
            </a:r>
            <a:endParaRPr lang="en-US" sz="1000" b="1"/>
          </a:p>
        </p:txBody>
      </p:sp>
      <p:sp>
        <p:nvSpPr>
          <p:cNvPr id="60424" name="Freeform 6"/>
          <p:cNvSpPr>
            <a:spLocks/>
          </p:cNvSpPr>
          <p:nvPr/>
        </p:nvSpPr>
        <p:spPr bwMode="auto">
          <a:xfrm>
            <a:off x="768350" y="2052638"/>
            <a:ext cx="431800" cy="539750"/>
          </a:xfrm>
          <a:custGeom>
            <a:avLst/>
            <a:gdLst>
              <a:gd name="T0" fmla="*/ 2147483647 w 376"/>
              <a:gd name="T1" fmla="*/ 2147483647 h 472"/>
              <a:gd name="T2" fmla="*/ 2147483647 w 376"/>
              <a:gd name="T3" fmla="*/ 0 h 472"/>
              <a:gd name="T4" fmla="*/ 0 w 376"/>
              <a:gd name="T5" fmla="*/ 0 h 472"/>
              <a:gd name="T6" fmla="*/ 0 60000 65536"/>
              <a:gd name="T7" fmla="*/ 0 60000 65536"/>
              <a:gd name="T8" fmla="*/ 0 60000 65536"/>
              <a:gd name="T9" fmla="*/ 0 w 376"/>
              <a:gd name="T10" fmla="*/ 0 h 472"/>
              <a:gd name="T11" fmla="*/ 376 w 376"/>
              <a:gd name="T12" fmla="*/ 472 h 4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" h="472">
                <a:moveTo>
                  <a:pt x="376" y="472"/>
                </a:moveTo>
                <a:lnTo>
                  <a:pt x="376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60425" name="Rectangle 7"/>
          <p:cNvSpPr>
            <a:spLocks noChangeArrowheads="1"/>
          </p:cNvSpPr>
          <p:nvPr/>
        </p:nvSpPr>
        <p:spPr bwMode="auto">
          <a:xfrm>
            <a:off x="3905250" y="3157538"/>
            <a:ext cx="3889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mRNA</a:t>
            </a:r>
            <a:endParaRPr lang="en-US" sz="1000" b="1"/>
          </a:p>
        </p:txBody>
      </p:sp>
      <p:sp>
        <p:nvSpPr>
          <p:cNvPr id="60426" name="Rectangle 8"/>
          <p:cNvSpPr>
            <a:spLocks noChangeArrowheads="1"/>
          </p:cNvSpPr>
          <p:nvPr/>
        </p:nvSpPr>
        <p:spPr bwMode="auto">
          <a:xfrm>
            <a:off x="4062413" y="3751263"/>
            <a:ext cx="2762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DNA</a:t>
            </a:r>
            <a:endParaRPr lang="en-US" sz="1000" b="1"/>
          </a:p>
        </p:txBody>
      </p:sp>
      <p:sp>
        <p:nvSpPr>
          <p:cNvPr id="60427" name="Rectangle 9"/>
          <p:cNvSpPr>
            <a:spLocks noChangeArrowheads="1"/>
          </p:cNvSpPr>
          <p:nvPr/>
        </p:nvSpPr>
        <p:spPr bwMode="auto">
          <a:xfrm>
            <a:off x="935038" y="5654675"/>
            <a:ext cx="360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Blood</a:t>
            </a:r>
            <a:endParaRPr lang="en-US" sz="1000" b="1"/>
          </a:p>
        </p:txBody>
      </p:sp>
      <p:sp>
        <p:nvSpPr>
          <p:cNvPr id="60428" name="Rectangle 10"/>
          <p:cNvSpPr>
            <a:spLocks noChangeArrowheads="1"/>
          </p:cNvSpPr>
          <p:nvPr/>
        </p:nvSpPr>
        <p:spPr bwMode="auto">
          <a:xfrm>
            <a:off x="714375" y="2595563"/>
            <a:ext cx="230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</a:t>
            </a:r>
            <a:r>
              <a:rPr lang="en-US" sz="1000" b="1" baseline="-25000">
                <a:solidFill>
                  <a:srgbClr val="000000"/>
                </a:solidFill>
              </a:rPr>
              <a:t>3</a:t>
            </a:r>
            <a:endParaRPr lang="en-US" sz="1000" b="1" baseline="-25000"/>
          </a:p>
        </p:txBody>
      </p:sp>
      <p:sp>
        <p:nvSpPr>
          <p:cNvPr id="60429" name="Rectangle 11"/>
          <p:cNvSpPr>
            <a:spLocks noChangeArrowheads="1"/>
          </p:cNvSpPr>
          <p:nvPr/>
        </p:nvSpPr>
        <p:spPr bwMode="auto">
          <a:xfrm>
            <a:off x="2030413" y="2595563"/>
            <a:ext cx="133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</a:t>
            </a:r>
            <a:r>
              <a:rPr lang="en-US" sz="1000" b="1" baseline="-25000">
                <a:solidFill>
                  <a:srgbClr val="000000"/>
                </a:solidFill>
              </a:rPr>
              <a:t>4</a:t>
            </a:r>
            <a:endParaRPr lang="en-US" sz="1000" b="1" baseline="-25000"/>
          </a:p>
        </p:txBody>
      </p:sp>
      <p:sp>
        <p:nvSpPr>
          <p:cNvPr id="60430" name="Rectangle 12"/>
          <p:cNvSpPr>
            <a:spLocks noChangeArrowheads="1"/>
          </p:cNvSpPr>
          <p:nvPr/>
        </p:nvSpPr>
        <p:spPr bwMode="auto">
          <a:xfrm>
            <a:off x="2701925" y="4208463"/>
            <a:ext cx="331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</a:t>
            </a:r>
            <a:r>
              <a:rPr lang="en-US" sz="1000" b="1" baseline="-25000">
                <a:solidFill>
                  <a:srgbClr val="000000"/>
                </a:solidFill>
              </a:rPr>
              <a:t>4</a:t>
            </a:r>
            <a:endParaRPr lang="en-US" sz="1000" b="1" baseline="-25000"/>
          </a:p>
        </p:txBody>
      </p:sp>
      <p:sp>
        <p:nvSpPr>
          <p:cNvPr id="60431" name="Rectangle 13"/>
          <p:cNvSpPr>
            <a:spLocks noChangeArrowheads="1"/>
          </p:cNvSpPr>
          <p:nvPr/>
        </p:nvSpPr>
        <p:spPr bwMode="auto">
          <a:xfrm>
            <a:off x="2701925" y="4660900"/>
            <a:ext cx="331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T</a:t>
            </a:r>
            <a:r>
              <a:rPr lang="en-US" sz="1000" b="1" baseline="-25000">
                <a:solidFill>
                  <a:srgbClr val="000000"/>
                </a:solidFill>
              </a:rPr>
              <a:t>3</a:t>
            </a:r>
            <a:endParaRPr lang="en-US" sz="1000" b="1" baseline="-25000"/>
          </a:p>
        </p:txBody>
      </p:sp>
      <p:sp>
        <p:nvSpPr>
          <p:cNvPr id="60432" name="Line 14"/>
          <p:cNvSpPr>
            <a:spLocks noChangeShapeType="1"/>
          </p:cNvSpPr>
          <p:nvPr/>
        </p:nvSpPr>
        <p:spPr bwMode="auto">
          <a:xfrm>
            <a:off x="1660525" y="2676525"/>
            <a:ext cx="361950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3" name="Line 15"/>
          <p:cNvSpPr>
            <a:spLocks noChangeShapeType="1"/>
          </p:cNvSpPr>
          <p:nvPr/>
        </p:nvSpPr>
        <p:spPr bwMode="auto">
          <a:xfrm>
            <a:off x="877888" y="2676525"/>
            <a:ext cx="395287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Freeform 16"/>
          <p:cNvSpPr>
            <a:spLocks/>
          </p:cNvSpPr>
          <p:nvPr/>
        </p:nvSpPr>
        <p:spPr bwMode="auto">
          <a:xfrm>
            <a:off x="766763" y="2049463"/>
            <a:ext cx="431800" cy="541337"/>
          </a:xfrm>
          <a:custGeom>
            <a:avLst/>
            <a:gdLst>
              <a:gd name="T0" fmla="*/ 2147483647 w 376"/>
              <a:gd name="T1" fmla="*/ 2147483647 h 473"/>
              <a:gd name="T2" fmla="*/ 2147483647 w 376"/>
              <a:gd name="T3" fmla="*/ 0 h 473"/>
              <a:gd name="T4" fmla="*/ 0 w 376"/>
              <a:gd name="T5" fmla="*/ 0 h 473"/>
              <a:gd name="T6" fmla="*/ 0 60000 65536"/>
              <a:gd name="T7" fmla="*/ 0 60000 65536"/>
              <a:gd name="T8" fmla="*/ 0 60000 65536"/>
              <a:gd name="T9" fmla="*/ 0 w 376"/>
              <a:gd name="T10" fmla="*/ 0 h 473"/>
              <a:gd name="T11" fmla="*/ 376 w 376"/>
              <a:gd name="T12" fmla="*/ 473 h 4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" h="473">
                <a:moveTo>
                  <a:pt x="376" y="473"/>
                </a:moveTo>
                <a:lnTo>
                  <a:pt x="37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latin typeface="Times New Roman" pitchFamily="18" charset="0"/>
            </a:endParaRPr>
          </a:p>
        </p:txBody>
      </p:sp>
      <p:sp>
        <p:nvSpPr>
          <p:cNvPr id="60435" name="Line 17"/>
          <p:cNvSpPr>
            <a:spLocks noChangeShapeType="1"/>
          </p:cNvSpPr>
          <p:nvPr/>
        </p:nvSpPr>
        <p:spPr bwMode="auto">
          <a:xfrm>
            <a:off x="1652588" y="2678113"/>
            <a:ext cx="3619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6" name="Line 18"/>
          <p:cNvSpPr>
            <a:spLocks noChangeShapeType="1"/>
          </p:cNvSpPr>
          <p:nvPr/>
        </p:nvSpPr>
        <p:spPr bwMode="auto">
          <a:xfrm>
            <a:off x="869950" y="2674938"/>
            <a:ext cx="3952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7" name="Rectangle 19"/>
          <p:cNvSpPr>
            <a:spLocks noChangeArrowheads="1"/>
          </p:cNvSpPr>
          <p:nvPr/>
        </p:nvSpPr>
        <p:spPr bwMode="auto">
          <a:xfrm>
            <a:off x="3051175" y="4443413"/>
            <a:ext cx="53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</a:t>
            </a:r>
            <a:endParaRPr lang="en-US" sz="1000" b="1" baseline="-25000"/>
          </a:p>
        </p:txBody>
      </p:sp>
      <p:sp>
        <p:nvSpPr>
          <p:cNvPr id="60438" name="Text Box 20"/>
          <p:cNvSpPr txBox="1">
            <a:spLocks noChangeArrowheads="1"/>
          </p:cNvSpPr>
          <p:nvPr/>
        </p:nvSpPr>
        <p:spPr bwMode="auto">
          <a:xfrm>
            <a:off x="2598738" y="2576513"/>
            <a:ext cx="1125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Various</a:t>
            </a:r>
          </a:p>
          <a:p>
            <a:r>
              <a:rPr lang="en-US" sz="1000" b="1"/>
              <a:t>metabolic effects</a:t>
            </a:r>
          </a:p>
        </p:txBody>
      </p:sp>
      <p:sp>
        <p:nvSpPr>
          <p:cNvPr id="60439" name="Text Box 21"/>
          <p:cNvSpPr txBox="1">
            <a:spLocks noChangeArrowheads="1"/>
          </p:cNvSpPr>
          <p:nvPr/>
        </p:nvSpPr>
        <p:spPr bwMode="auto">
          <a:xfrm>
            <a:off x="2322513" y="3103563"/>
            <a:ext cx="67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Protein</a:t>
            </a:r>
          </a:p>
          <a:p>
            <a:r>
              <a:rPr lang="en-US" sz="1000" b="1"/>
              <a:t>synthesis</a:t>
            </a:r>
          </a:p>
        </p:txBody>
      </p:sp>
      <p:sp>
        <p:nvSpPr>
          <p:cNvPr id="60440" name="Text Box 22"/>
          <p:cNvSpPr txBox="1">
            <a:spLocks noChangeArrowheads="1"/>
          </p:cNvSpPr>
          <p:nvPr/>
        </p:nvSpPr>
        <p:spPr bwMode="auto">
          <a:xfrm>
            <a:off x="2898775" y="5654675"/>
            <a:ext cx="723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Target cell</a:t>
            </a:r>
          </a:p>
        </p:txBody>
      </p:sp>
      <p:sp>
        <p:nvSpPr>
          <p:cNvPr id="60441" name="Text Box 23"/>
          <p:cNvSpPr txBox="1">
            <a:spLocks noChangeArrowheads="1"/>
          </p:cNvSpPr>
          <p:nvPr/>
        </p:nvSpPr>
        <p:spPr bwMode="auto">
          <a:xfrm>
            <a:off x="1851025" y="5654675"/>
            <a:ext cx="795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Tissue fluid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06363" y="1366838"/>
            <a:ext cx="4479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74EBBE38-DC73-47FC-9B88-7E52FF4FFAF4}" type="slidenum">
              <a:rPr lang="en-US" altLang="en-US" smtClean="0">
                <a:latin typeface="Arial" pitchFamily="34" charset="0"/>
              </a:rPr>
              <a:pPr/>
              <a:t>58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Peptides and Catecholamines: Hydrophilic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219200"/>
            <a:ext cx="4495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0" smtClean="0"/>
              <a:t>hormone binds to cell-surface receptor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receptor linked to second messenger system on other side of the membrane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activates G protein which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activates adenylate cyclase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produces cAMP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activates or inhibits enzymes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metabolic reactions: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synthesis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secretion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>
                <a:sym typeface="Symbol" pitchFamily="18" charset="2"/>
              </a:rPr>
              <a:t>change</a:t>
            </a:r>
            <a:r>
              <a:rPr lang="en-US" sz="2000" b="0" smtClean="0"/>
              <a:t> membrane potentials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28600" y="601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446" name="Text Box 14"/>
          <p:cNvSpPr txBox="1">
            <a:spLocks noChangeArrowheads="1"/>
          </p:cNvSpPr>
          <p:nvPr/>
        </p:nvSpPr>
        <p:spPr bwMode="auto">
          <a:xfrm>
            <a:off x="1524000" y="5927725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17.22</a:t>
            </a:r>
          </a:p>
        </p:txBody>
      </p:sp>
      <p:pic>
        <p:nvPicPr>
          <p:cNvPr id="61447" name="Picture 3" descr="sal25693_17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541463"/>
            <a:ext cx="2770188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Rectangle 5"/>
          <p:cNvSpPr>
            <a:spLocks noChangeArrowheads="1"/>
          </p:cNvSpPr>
          <p:nvPr/>
        </p:nvSpPr>
        <p:spPr bwMode="auto">
          <a:xfrm>
            <a:off x="558800" y="2884488"/>
            <a:ext cx="331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Receptor</a:t>
            </a:r>
            <a:endParaRPr lang="en-US" sz="600" b="1"/>
          </a:p>
        </p:txBody>
      </p:sp>
      <p:sp>
        <p:nvSpPr>
          <p:cNvPr id="61449" name="Rectangle 6"/>
          <p:cNvSpPr>
            <a:spLocks noChangeArrowheads="1"/>
          </p:cNvSpPr>
          <p:nvPr/>
        </p:nvSpPr>
        <p:spPr bwMode="auto">
          <a:xfrm>
            <a:off x="912813" y="3459163"/>
            <a:ext cx="1555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GTP</a:t>
            </a:r>
            <a:endParaRPr lang="en-US" sz="600" b="1"/>
          </a:p>
        </p:txBody>
      </p:sp>
      <p:sp>
        <p:nvSpPr>
          <p:cNvPr id="61450" name="Rectangle 7"/>
          <p:cNvSpPr>
            <a:spLocks noChangeArrowheads="1"/>
          </p:cNvSpPr>
          <p:nvPr/>
        </p:nvSpPr>
        <p:spPr bwMode="auto">
          <a:xfrm>
            <a:off x="1236663" y="3506788"/>
            <a:ext cx="1651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GDP</a:t>
            </a:r>
            <a:endParaRPr lang="en-US" sz="600" b="1"/>
          </a:p>
        </p:txBody>
      </p:sp>
      <p:sp>
        <p:nvSpPr>
          <p:cNvPr id="61451" name="Rectangle 8"/>
          <p:cNvSpPr>
            <a:spLocks noChangeArrowheads="1"/>
          </p:cNvSpPr>
          <p:nvPr/>
        </p:nvSpPr>
        <p:spPr bwMode="auto">
          <a:xfrm>
            <a:off x="1295400" y="3589338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+</a:t>
            </a:r>
            <a:endParaRPr lang="en-US" sz="600" b="1"/>
          </a:p>
        </p:txBody>
      </p:sp>
      <p:sp>
        <p:nvSpPr>
          <p:cNvPr id="61452" name="Rectangle 9"/>
          <p:cNvSpPr>
            <a:spLocks noChangeArrowheads="1"/>
          </p:cNvSpPr>
          <p:nvPr/>
        </p:nvSpPr>
        <p:spPr bwMode="auto">
          <a:xfrm>
            <a:off x="3032125" y="2500313"/>
            <a:ext cx="42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1</a:t>
            </a:r>
            <a:endParaRPr lang="en-US" sz="600" b="1"/>
          </a:p>
        </p:txBody>
      </p:sp>
      <p:sp>
        <p:nvSpPr>
          <p:cNvPr id="61453" name="Rectangle 10"/>
          <p:cNvSpPr>
            <a:spLocks noChangeArrowheads="1"/>
          </p:cNvSpPr>
          <p:nvPr/>
        </p:nvSpPr>
        <p:spPr bwMode="auto">
          <a:xfrm>
            <a:off x="493713" y="2379663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1</a:t>
            </a:r>
            <a:endParaRPr lang="en-US" sz="600" b="1"/>
          </a:p>
        </p:txBody>
      </p:sp>
      <p:sp>
        <p:nvSpPr>
          <p:cNvPr id="61454" name="Rectangle 11"/>
          <p:cNvSpPr>
            <a:spLocks noChangeArrowheads="1"/>
          </p:cNvSpPr>
          <p:nvPr/>
        </p:nvSpPr>
        <p:spPr bwMode="auto">
          <a:xfrm>
            <a:off x="3132138" y="2924175"/>
            <a:ext cx="1377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 protein activates adenylate cyclase.</a:t>
            </a:r>
            <a:endParaRPr lang="en-US" sz="600" b="1"/>
          </a:p>
        </p:txBody>
      </p:sp>
      <p:sp>
        <p:nvSpPr>
          <p:cNvPr id="61455" name="Rectangle 12"/>
          <p:cNvSpPr>
            <a:spLocks noChangeArrowheads="1"/>
          </p:cNvSpPr>
          <p:nvPr/>
        </p:nvSpPr>
        <p:spPr bwMode="auto">
          <a:xfrm>
            <a:off x="3038475" y="2924175"/>
            <a:ext cx="42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2</a:t>
            </a:r>
            <a:endParaRPr lang="en-US" sz="600" b="1"/>
          </a:p>
        </p:txBody>
      </p:sp>
      <p:sp>
        <p:nvSpPr>
          <p:cNvPr id="61456" name="Rectangle 13"/>
          <p:cNvSpPr>
            <a:spLocks noChangeArrowheads="1"/>
          </p:cNvSpPr>
          <p:nvPr/>
        </p:nvSpPr>
        <p:spPr bwMode="auto">
          <a:xfrm>
            <a:off x="1470025" y="3051175"/>
            <a:ext cx="42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2</a:t>
            </a:r>
            <a:endParaRPr lang="en-US" sz="600" b="1"/>
          </a:p>
        </p:txBody>
      </p:sp>
      <p:sp>
        <p:nvSpPr>
          <p:cNvPr id="61457" name="Rectangle 14"/>
          <p:cNvSpPr>
            <a:spLocks noChangeArrowheads="1"/>
          </p:cNvSpPr>
          <p:nvPr/>
        </p:nvSpPr>
        <p:spPr bwMode="auto">
          <a:xfrm>
            <a:off x="3132138" y="3349625"/>
            <a:ext cx="12811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Adenylate cyclase produces cAMP.</a:t>
            </a:r>
            <a:endParaRPr lang="en-US" sz="600" b="1"/>
          </a:p>
        </p:txBody>
      </p:sp>
      <p:sp>
        <p:nvSpPr>
          <p:cNvPr id="61458" name="Rectangle 15"/>
          <p:cNvSpPr>
            <a:spLocks noChangeArrowheads="1"/>
          </p:cNvSpPr>
          <p:nvPr/>
        </p:nvSpPr>
        <p:spPr bwMode="auto">
          <a:xfrm>
            <a:off x="3038475" y="3346450"/>
            <a:ext cx="42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3</a:t>
            </a:r>
            <a:endParaRPr lang="en-US" sz="600" b="1"/>
          </a:p>
        </p:txBody>
      </p:sp>
      <p:sp>
        <p:nvSpPr>
          <p:cNvPr id="61459" name="Rectangle 16"/>
          <p:cNvSpPr>
            <a:spLocks noChangeArrowheads="1"/>
          </p:cNvSpPr>
          <p:nvPr/>
        </p:nvSpPr>
        <p:spPr bwMode="auto">
          <a:xfrm>
            <a:off x="2141538" y="3546475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3</a:t>
            </a:r>
            <a:endParaRPr lang="en-US" sz="600" b="1"/>
          </a:p>
        </p:txBody>
      </p:sp>
      <p:sp>
        <p:nvSpPr>
          <p:cNvPr id="61460" name="Rectangle 17"/>
          <p:cNvSpPr>
            <a:spLocks noChangeArrowheads="1"/>
          </p:cNvSpPr>
          <p:nvPr/>
        </p:nvSpPr>
        <p:spPr bwMode="auto">
          <a:xfrm>
            <a:off x="3043238" y="3765550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4</a:t>
            </a:r>
            <a:endParaRPr lang="en-US" sz="600" b="1"/>
          </a:p>
        </p:txBody>
      </p:sp>
      <p:sp>
        <p:nvSpPr>
          <p:cNvPr id="61461" name="Rectangle 18"/>
          <p:cNvSpPr>
            <a:spLocks noChangeArrowheads="1"/>
          </p:cNvSpPr>
          <p:nvPr/>
        </p:nvSpPr>
        <p:spPr bwMode="auto">
          <a:xfrm>
            <a:off x="2038350" y="3773488"/>
            <a:ext cx="42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4</a:t>
            </a:r>
            <a:endParaRPr lang="en-US" sz="600" b="1"/>
          </a:p>
        </p:txBody>
      </p:sp>
      <p:sp>
        <p:nvSpPr>
          <p:cNvPr id="61462" name="Rectangle 19"/>
          <p:cNvSpPr>
            <a:spLocks noChangeArrowheads="1"/>
          </p:cNvSpPr>
          <p:nvPr/>
        </p:nvSpPr>
        <p:spPr bwMode="auto">
          <a:xfrm>
            <a:off x="3043238" y="4191000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5</a:t>
            </a:r>
            <a:endParaRPr lang="en-US" sz="600" b="1"/>
          </a:p>
        </p:txBody>
      </p:sp>
      <p:sp>
        <p:nvSpPr>
          <p:cNvPr id="61463" name="Rectangle 20"/>
          <p:cNvSpPr>
            <a:spLocks noChangeArrowheads="1"/>
          </p:cNvSpPr>
          <p:nvPr/>
        </p:nvSpPr>
        <p:spPr bwMode="auto">
          <a:xfrm>
            <a:off x="3043238" y="4611688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6</a:t>
            </a:r>
            <a:endParaRPr lang="en-US" sz="600" b="1"/>
          </a:p>
        </p:txBody>
      </p:sp>
      <p:sp>
        <p:nvSpPr>
          <p:cNvPr id="61464" name="Rectangle 21"/>
          <p:cNvSpPr>
            <a:spLocks noChangeArrowheads="1"/>
          </p:cNvSpPr>
          <p:nvPr/>
        </p:nvSpPr>
        <p:spPr bwMode="auto">
          <a:xfrm>
            <a:off x="2212975" y="4283075"/>
            <a:ext cx="42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5</a:t>
            </a:r>
            <a:endParaRPr lang="en-US" sz="600" b="1"/>
          </a:p>
        </p:txBody>
      </p:sp>
      <p:sp>
        <p:nvSpPr>
          <p:cNvPr id="61465" name="Rectangle 22"/>
          <p:cNvSpPr>
            <a:spLocks noChangeArrowheads="1"/>
          </p:cNvSpPr>
          <p:nvPr/>
        </p:nvSpPr>
        <p:spPr bwMode="auto">
          <a:xfrm>
            <a:off x="2376488" y="4789488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6</a:t>
            </a:r>
            <a:endParaRPr lang="en-US" sz="600" b="1"/>
          </a:p>
        </p:txBody>
      </p:sp>
      <p:sp>
        <p:nvSpPr>
          <p:cNvPr id="61466" name="Rectangle 23"/>
          <p:cNvSpPr>
            <a:spLocks noChangeArrowheads="1"/>
          </p:cNvSpPr>
          <p:nvPr/>
        </p:nvSpPr>
        <p:spPr bwMode="auto">
          <a:xfrm>
            <a:off x="469900" y="4164013"/>
            <a:ext cx="2127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ACTH</a:t>
            </a:r>
            <a:endParaRPr lang="en-US" sz="600" b="1"/>
          </a:p>
        </p:txBody>
      </p:sp>
      <p:sp>
        <p:nvSpPr>
          <p:cNvPr id="61467" name="Rectangle 24"/>
          <p:cNvSpPr>
            <a:spLocks noChangeArrowheads="1"/>
          </p:cNvSpPr>
          <p:nvPr/>
        </p:nvSpPr>
        <p:spPr bwMode="auto">
          <a:xfrm>
            <a:off x="469900" y="4246563"/>
            <a:ext cx="152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FSH</a:t>
            </a:r>
            <a:endParaRPr lang="en-US" sz="600" b="1"/>
          </a:p>
        </p:txBody>
      </p:sp>
      <p:sp>
        <p:nvSpPr>
          <p:cNvPr id="61468" name="Rectangle 25"/>
          <p:cNvSpPr>
            <a:spLocks noChangeArrowheads="1"/>
          </p:cNvSpPr>
          <p:nvPr/>
        </p:nvSpPr>
        <p:spPr bwMode="auto">
          <a:xfrm>
            <a:off x="469900" y="4332288"/>
            <a:ext cx="101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LH</a:t>
            </a:r>
            <a:endParaRPr lang="en-US" sz="600" b="1"/>
          </a:p>
        </p:txBody>
      </p:sp>
      <p:sp>
        <p:nvSpPr>
          <p:cNvPr id="61469" name="Rectangle 26"/>
          <p:cNvSpPr>
            <a:spLocks noChangeArrowheads="1"/>
          </p:cNvSpPr>
          <p:nvPr/>
        </p:nvSpPr>
        <p:spPr bwMode="auto">
          <a:xfrm>
            <a:off x="469900" y="4414838"/>
            <a:ext cx="152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PTH</a:t>
            </a:r>
            <a:endParaRPr lang="en-US" sz="600" b="1"/>
          </a:p>
        </p:txBody>
      </p:sp>
      <p:sp>
        <p:nvSpPr>
          <p:cNvPr id="61470" name="Rectangle 27"/>
          <p:cNvSpPr>
            <a:spLocks noChangeArrowheads="1"/>
          </p:cNvSpPr>
          <p:nvPr/>
        </p:nvSpPr>
        <p:spPr bwMode="auto">
          <a:xfrm>
            <a:off x="469900" y="4500563"/>
            <a:ext cx="152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TSH</a:t>
            </a:r>
            <a:endParaRPr lang="en-US" sz="600" b="1"/>
          </a:p>
        </p:txBody>
      </p:sp>
      <p:sp>
        <p:nvSpPr>
          <p:cNvPr id="61471" name="Rectangle 28"/>
          <p:cNvSpPr>
            <a:spLocks noChangeArrowheads="1"/>
          </p:cNvSpPr>
          <p:nvPr/>
        </p:nvSpPr>
        <p:spPr bwMode="auto">
          <a:xfrm>
            <a:off x="469900" y="4583113"/>
            <a:ext cx="3492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Glucagon</a:t>
            </a:r>
            <a:endParaRPr lang="en-US" sz="600" b="1"/>
          </a:p>
        </p:txBody>
      </p:sp>
      <p:sp>
        <p:nvSpPr>
          <p:cNvPr id="61472" name="Rectangle 29"/>
          <p:cNvSpPr>
            <a:spLocks noChangeArrowheads="1"/>
          </p:cNvSpPr>
          <p:nvPr/>
        </p:nvSpPr>
        <p:spPr bwMode="auto">
          <a:xfrm>
            <a:off x="469900" y="4668838"/>
            <a:ext cx="3667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Calcitonin</a:t>
            </a:r>
            <a:endParaRPr lang="en-US" sz="600" b="1"/>
          </a:p>
        </p:txBody>
      </p:sp>
      <p:sp>
        <p:nvSpPr>
          <p:cNvPr id="61473" name="Rectangle 30"/>
          <p:cNvSpPr>
            <a:spLocks noChangeArrowheads="1"/>
          </p:cNvSpPr>
          <p:nvPr/>
        </p:nvSpPr>
        <p:spPr bwMode="auto">
          <a:xfrm>
            <a:off x="469900" y="4751388"/>
            <a:ext cx="5857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Catecholamines</a:t>
            </a:r>
            <a:endParaRPr lang="en-US" sz="600" b="1"/>
          </a:p>
        </p:txBody>
      </p:sp>
      <p:sp>
        <p:nvSpPr>
          <p:cNvPr id="61474" name="Rectangle 31"/>
          <p:cNvSpPr>
            <a:spLocks noChangeArrowheads="1"/>
          </p:cNvSpPr>
          <p:nvPr/>
        </p:nvSpPr>
        <p:spPr bwMode="auto">
          <a:xfrm>
            <a:off x="849313" y="3208338"/>
            <a:ext cx="587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</a:t>
            </a:r>
            <a:endParaRPr lang="en-US" sz="600" b="1"/>
          </a:p>
        </p:txBody>
      </p:sp>
      <p:sp>
        <p:nvSpPr>
          <p:cNvPr id="61475" name="Rectangle 32"/>
          <p:cNvSpPr>
            <a:spLocks noChangeArrowheads="1"/>
          </p:cNvSpPr>
          <p:nvPr/>
        </p:nvSpPr>
        <p:spPr bwMode="auto">
          <a:xfrm>
            <a:off x="1535113" y="3225800"/>
            <a:ext cx="587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</a:t>
            </a:r>
            <a:endParaRPr lang="en-US" sz="600" b="1"/>
          </a:p>
        </p:txBody>
      </p:sp>
      <p:sp>
        <p:nvSpPr>
          <p:cNvPr id="61476" name="Rectangle 33"/>
          <p:cNvSpPr>
            <a:spLocks noChangeArrowheads="1"/>
          </p:cNvSpPr>
          <p:nvPr/>
        </p:nvSpPr>
        <p:spPr bwMode="auto">
          <a:xfrm>
            <a:off x="1296988" y="3705225"/>
            <a:ext cx="63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</a:t>
            </a:r>
            <a:r>
              <a:rPr lang="en-US" sz="600" b="1" baseline="-25000">
                <a:solidFill>
                  <a:srgbClr val="000000"/>
                </a:solidFill>
              </a:rPr>
              <a:t>i</a:t>
            </a:r>
            <a:endParaRPr lang="en-US" sz="600" b="1" baseline="-25000"/>
          </a:p>
        </p:txBody>
      </p:sp>
      <p:sp>
        <p:nvSpPr>
          <p:cNvPr id="61477" name="Rectangle 34"/>
          <p:cNvSpPr>
            <a:spLocks noChangeArrowheads="1"/>
          </p:cNvSpPr>
          <p:nvPr/>
        </p:nvSpPr>
        <p:spPr bwMode="auto">
          <a:xfrm>
            <a:off x="1589088" y="3429000"/>
            <a:ext cx="152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ATP</a:t>
            </a:r>
            <a:endParaRPr lang="en-US" sz="600" b="1"/>
          </a:p>
        </p:txBody>
      </p:sp>
      <p:sp>
        <p:nvSpPr>
          <p:cNvPr id="61478" name="Rectangle 35"/>
          <p:cNvSpPr>
            <a:spLocks noChangeArrowheads="1"/>
          </p:cNvSpPr>
          <p:nvPr/>
        </p:nvSpPr>
        <p:spPr bwMode="auto">
          <a:xfrm>
            <a:off x="1954213" y="3422650"/>
            <a:ext cx="2127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cAMP</a:t>
            </a:r>
            <a:endParaRPr lang="en-US" sz="600" b="1"/>
          </a:p>
        </p:txBody>
      </p:sp>
      <p:sp>
        <p:nvSpPr>
          <p:cNvPr id="61479" name="Rectangle 36"/>
          <p:cNvSpPr>
            <a:spLocks noChangeArrowheads="1"/>
          </p:cNvSpPr>
          <p:nvPr/>
        </p:nvSpPr>
        <p:spPr bwMode="auto">
          <a:xfrm>
            <a:off x="2339975" y="3430588"/>
            <a:ext cx="114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PP</a:t>
            </a:r>
            <a:r>
              <a:rPr lang="en-US" sz="600" b="1" baseline="-25000">
                <a:solidFill>
                  <a:srgbClr val="000000"/>
                </a:solidFill>
              </a:rPr>
              <a:t>i</a:t>
            </a:r>
            <a:endParaRPr lang="en-US" sz="600" b="1" baseline="-25000"/>
          </a:p>
        </p:txBody>
      </p:sp>
      <p:sp>
        <p:nvSpPr>
          <p:cNvPr id="61480" name="Rectangle 37"/>
          <p:cNvSpPr>
            <a:spLocks noChangeArrowheads="1"/>
          </p:cNvSpPr>
          <p:nvPr/>
        </p:nvSpPr>
        <p:spPr bwMode="auto">
          <a:xfrm>
            <a:off x="2222500" y="3422650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+</a:t>
            </a:r>
            <a:endParaRPr lang="en-US" sz="600" b="1"/>
          </a:p>
        </p:txBody>
      </p:sp>
      <p:sp>
        <p:nvSpPr>
          <p:cNvPr id="61481" name="Line 38"/>
          <p:cNvSpPr>
            <a:spLocks noChangeShapeType="1"/>
          </p:cNvSpPr>
          <p:nvPr/>
        </p:nvSpPr>
        <p:spPr bwMode="auto">
          <a:xfrm flipH="1">
            <a:off x="752475" y="2092325"/>
            <a:ext cx="1016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2" name="Line 39"/>
          <p:cNvSpPr>
            <a:spLocks noChangeShapeType="1"/>
          </p:cNvSpPr>
          <p:nvPr/>
        </p:nvSpPr>
        <p:spPr bwMode="auto">
          <a:xfrm flipV="1">
            <a:off x="1023938" y="2390775"/>
            <a:ext cx="1587" cy="838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3" name="Line 40"/>
          <p:cNvSpPr>
            <a:spLocks noChangeShapeType="1"/>
          </p:cNvSpPr>
          <p:nvPr/>
        </p:nvSpPr>
        <p:spPr bwMode="auto">
          <a:xfrm flipH="1">
            <a:off x="681038" y="2092325"/>
            <a:ext cx="71437" cy="388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4" name="Text Box 41"/>
          <p:cNvSpPr txBox="1">
            <a:spLocks noChangeArrowheads="1"/>
          </p:cNvSpPr>
          <p:nvPr/>
        </p:nvSpPr>
        <p:spPr bwMode="auto">
          <a:xfrm>
            <a:off x="873125" y="2049463"/>
            <a:ext cx="4270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Hormone</a:t>
            </a:r>
          </a:p>
        </p:txBody>
      </p:sp>
      <p:sp>
        <p:nvSpPr>
          <p:cNvPr id="61485" name="Text Box 42"/>
          <p:cNvSpPr txBox="1">
            <a:spLocks noChangeArrowheads="1"/>
          </p:cNvSpPr>
          <p:nvPr/>
        </p:nvSpPr>
        <p:spPr bwMode="auto">
          <a:xfrm>
            <a:off x="865188" y="2292350"/>
            <a:ext cx="428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G protein</a:t>
            </a:r>
          </a:p>
        </p:txBody>
      </p:sp>
      <p:sp>
        <p:nvSpPr>
          <p:cNvPr id="61486" name="Text Box 43"/>
          <p:cNvSpPr txBox="1">
            <a:spLocks noChangeArrowheads="1"/>
          </p:cNvSpPr>
          <p:nvPr/>
        </p:nvSpPr>
        <p:spPr bwMode="auto">
          <a:xfrm>
            <a:off x="1546225" y="274478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600" b="1"/>
              <a:t>Adenylate</a:t>
            </a:r>
          </a:p>
          <a:p>
            <a:pPr algn="ctr"/>
            <a:r>
              <a:rPr lang="en-US" sz="600" b="1"/>
              <a:t>cyclase</a:t>
            </a:r>
          </a:p>
        </p:txBody>
      </p:sp>
      <p:sp>
        <p:nvSpPr>
          <p:cNvPr id="61487" name="Text Box 44"/>
          <p:cNvSpPr txBox="1">
            <a:spLocks noChangeArrowheads="1"/>
          </p:cNvSpPr>
          <p:nvPr/>
        </p:nvSpPr>
        <p:spPr bwMode="auto">
          <a:xfrm>
            <a:off x="1514475" y="3941763"/>
            <a:ext cx="6540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Inactive protein</a:t>
            </a:r>
          </a:p>
          <a:p>
            <a:r>
              <a:rPr lang="en-US" sz="600" b="1"/>
              <a:t>kinase</a:t>
            </a:r>
          </a:p>
        </p:txBody>
      </p:sp>
      <p:sp>
        <p:nvSpPr>
          <p:cNvPr id="61488" name="Text Box 45"/>
          <p:cNvSpPr txBox="1">
            <a:spLocks noChangeArrowheads="1"/>
          </p:cNvSpPr>
          <p:nvPr/>
        </p:nvSpPr>
        <p:spPr bwMode="auto">
          <a:xfrm>
            <a:off x="2170113" y="3941763"/>
            <a:ext cx="71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Activated protein</a:t>
            </a:r>
          </a:p>
          <a:p>
            <a:r>
              <a:rPr lang="en-US" sz="600" b="1"/>
              <a:t>kinase</a:t>
            </a:r>
          </a:p>
        </p:txBody>
      </p:sp>
      <p:sp>
        <p:nvSpPr>
          <p:cNvPr id="61489" name="Text Box 46"/>
          <p:cNvSpPr txBox="1">
            <a:spLocks noChangeArrowheads="1"/>
          </p:cNvSpPr>
          <p:nvPr/>
        </p:nvSpPr>
        <p:spPr bwMode="auto">
          <a:xfrm>
            <a:off x="1873250" y="4440238"/>
            <a:ext cx="415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Inactive</a:t>
            </a:r>
          </a:p>
          <a:p>
            <a:r>
              <a:rPr lang="en-US" sz="600" b="1"/>
              <a:t>enzymes</a:t>
            </a:r>
          </a:p>
        </p:txBody>
      </p:sp>
      <p:sp>
        <p:nvSpPr>
          <p:cNvPr id="61490" name="Text Box 47"/>
          <p:cNvSpPr txBox="1">
            <a:spLocks noChangeArrowheads="1"/>
          </p:cNvSpPr>
          <p:nvPr/>
        </p:nvSpPr>
        <p:spPr bwMode="auto">
          <a:xfrm>
            <a:off x="2322513" y="4440238"/>
            <a:ext cx="4365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Activated</a:t>
            </a:r>
          </a:p>
          <a:p>
            <a:r>
              <a:rPr lang="en-US" sz="600" b="1"/>
              <a:t>enzymes</a:t>
            </a:r>
          </a:p>
        </p:txBody>
      </p:sp>
      <p:sp>
        <p:nvSpPr>
          <p:cNvPr id="61491" name="Text Box 48"/>
          <p:cNvSpPr txBox="1">
            <a:spLocks noChangeArrowheads="1"/>
          </p:cNvSpPr>
          <p:nvPr/>
        </p:nvSpPr>
        <p:spPr bwMode="auto">
          <a:xfrm>
            <a:off x="2038350" y="4945063"/>
            <a:ext cx="479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Enzyme</a:t>
            </a:r>
          </a:p>
          <a:p>
            <a:r>
              <a:rPr lang="en-US" sz="600" b="1"/>
              <a:t>substrates</a:t>
            </a:r>
          </a:p>
        </p:txBody>
      </p:sp>
      <p:sp>
        <p:nvSpPr>
          <p:cNvPr id="61492" name="Text Box 49"/>
          <p:cNvSpPr txBox="1">
            <a:spLocks noChangeArrowheads="1"/>
          </p:cNvSpPr>
          <p:nvPr/>
        </p:nvSpPr>
        <p:spPr bwMode="auto">
          <a:xfrm>
            <a:off x="2489200" y="4945063"/>
            <a:ext cx="417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Enzyme</a:t>
            </a:r>
          </a:p>
          <a:p>
            <a:r>
              <a:rPr lang="en-US" sz="600" b="1"/>
              <a:t>products</a:t>
            </a:r>
          </a:p>
        </p:txBody>
      </p:sp>
      <p:sp>
        <p:nvSpPr>
          <p:cNvPr id="61493" name="Text Box 50"/>
          <p:cNvSpPr txBox="1">
            <a:spLocks noChangeArrowheads="1"/>
          </p:cNvSpPr>
          <p:nvPr/>
        </p:nvSpPr>
        <p:spPr bwMode="auto">
          <a:xfrm>
            <a:off x="2489200" y="5281613"/>
            <a:ext cx="447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Various</a:t>
            </a:r>
          </a:p>
          <a:p>
            <a:r>
              <a:rPr lang="en-US" sz="600" b="1"/>
              <a:t>metabolic</a:t>
            </a:r>
          </a:p>
          <a:p>
            <a:r>
              <a:rPr lang="en-US" sz="600" b="1"/>
              <a:t>effects</a:t>
            </a:r>
          </a:p>
        </p:txBody>
      </p:sp>
      <p:sp>
        <p:nvSpPr>
          <p:cNvPr id="61494" name="Text Box 51"/>
          <p:cNvSpPr txBox="1">
            <a:spLocks noChangeArrowheads="1"/>
          </p:cNvSpPr>
          <p:nvPr/>
        </p:nvSpPr>
        <p:spPr bwMode="auto">
          <a:xfrm>
            <a:off x="3132138" y="4619625"/>
            <a:ext cx="1504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Activated enzymes catalyze metabolic</a:t>
            </a:r>
          </a:p>
          <a:p>
            <a:r>
              <a:rPr lang="en-US" sz="600" b="1"/>
              <a:t>reactions with a wide range of possible</a:t>
            </a:r>
          </a:p>
          <a:p>
            <a:r>
              <a:rPr lang="en-US" sz="600" b="1"/>
              <a:t>effects on the cell.</a:t>
            </a:r>
          </a:p>
        </p:txBody>
      </p:sp>
      <p:sp>
        <p:nvSpPr>
          <p:cNvPr id="61495" name="Text Box 52"/>
          <p:cNvSpPr txBox="1">
            <a:spLocks noChangeArrowheads="1"/>
          </p:cNvSpPr>
          <p:nvPr/>
        </p:nvSpPr>
        <p:spPr bwMode="auto">
          <a:xfrm>
            <a:off x="3132138" y="4198938"/>
            <a:ext cx="156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Protein kinases phosphorylate enzymes.</a:t>
            </a:r>
          </a:p>
          <a:p>
            <a:r>
              <a:rPr lang="en-US" sz="600" b="1"/>
              <a:t>This activates some enzymes and</a:t>
            </a:r>
          </a:p>
          <a:p>
            <a:r>
              <a:rPr lang="en-US" sz="600" b="1"/>
              <a:t>deactivates others.</a:t>
            </a:r>
          </a:p>
        </p:txBody>
      </p:sp>
      <p:sp>
        <p:nvSpPr>
          <p:cNvPr id="61496" name="Text Box 53"/>
          <p:cNvSpPr txBox="1">
            <a:spLocks noChangeArrowheads="1"/>
          </p:cNvSpPr>
          <p:nvPr/>
        </p:nvSpPr>
        <p:spPr bwMode="auto">
          <a:xfrm>
            <a:off x="3132138" y="3776663"/>
            <a:ext cx="12541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cAMP activates protein kinases.</a:t>
            </a:r>
          </a:p>
        </p:txBody>
      </p:sp>
      <p:sp>
        <p:nvSpPr>
          <p:cNvPr id="61497" name="Text Box 54"/>
          <p:cNvSpPr txBox="1">
            <a:spLocks noChangeArrowheads="1"/>
          </p:cNvSpPr>
          <p:nvPr/>
        </p:nvSpPr>
        <p:spPr bwMode="auto">
          <a:xfrm>
            <a:off x="3132138" y="2500313"/>
            <a:ext cx="10683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Hormone–receptor binding</a:t>
            </a:r>
          </a:p>
          <a:p>
            <a:r>
              <a:rPr lang="en-US" sz="600" b="1"/>
              <a:t>activates a G protein.</a:t>
            </a:r>
          </a:p>
        </p:txBody>
      </p:sp>
      <p:sp>
        <p:nvSpPr>
          <p:cNvPr id="61498" name="TextBox 24"/>
          <p:cNvSpPr txBox="1">
            <a:spLocks noChangeArrowheads="1"/>
          </p:cNvSpPr>
          <p:nvPr/>
        </p:nvSpPr>
        <p:spPr bwMode="auto">
          <a:xfrm>
            <a:off x="806450" y="1520825"/>
            <a:ext cx="30797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Second Messengers</a:t>
            </a: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D5EB8018-8FC6-4901-816E-B49C7EC8733B}" type="slidenum">
              <a:rPr lang="en-US" altLang="en-US" smtClean="0">
                <a:latin typeface="Arial" pitchFamily="34" charset="0"/>
              </a:rPr>
              <a:pPr/>
              <a:t>59</a:t>
            </a:fld>
            <a:endParaRPr lang="en-US" altLang="en-US" smtClean="0">
              <a:latin typeface="Arial" pitchFamily="34" charset="0"/>
            </a:endParaRPr>
          </a:p>
        </p:txBody>
      </p:sp>
      <p:pic>
        <p:nvPicPr>
          <p:cNvPr id="62468" name="Picture 3" descr="sal25693_17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19188"/>
            <a:ext cx="57054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733550" y="2978150"/>
            <a:ext cx="42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2</a:t>
            </a:r>
            <a:endParaRPr lang="en-US" sz="600" b="1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5908675" y="2965450"/>
            <a:ext cx="42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2</a:t>
            </a:r>
            <a:endParaRPr lang="en-US" sz="600" b="1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503488" y="2614613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3</a:t>
            </a:r>
            <a:endParaRPr lang="en-US" sz="600" b="1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2633663" y="2897188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4</a:t>
            </a:r>
            <a:endParaRPr lang="en-US" sz="600" b="1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5119688" y="2909888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6</a:t>
            </a:r>
            <a:endParaRPr lang="en-US" sz="600" b="1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5453063" y="3557588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7</a:t>
            </a:r>
            <a:endParaRPr lang="en-US" sz="600" b="1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3965575" y="3005138"/>
            <a:ext cx="42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8</a:t>
            </a:r>
            <a:endParaRPr lang="en-US" sz="600" b="1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4171950" y="3479800"/>
            <a:ext cx="42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9</a:t>
            </a:r>
            <a:endParaRPr lang="en-US" sz="600" b="1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4375150" y="3756025"/>
            <a:ext cx="857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10</a:t>
            </a:r>
            <a:endParaRPr lang="en-US" sz="600" b="1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5516563" y="3071813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5</a:t>
            </a:r>
            <a:endParaRPr lang="en-US" sz="600" b="1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1246188" y="4429125"/>
            <a:ext cx="377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Hormones</a:t>
            </a:r>
            <a:endParaRPr lang="en-US" sz="600" b="1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1316038" y="4530725"/>
            <a:ext cx="1666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ADH</a:t>
            </a:r>
            <a:endParaRPr lang="en-US" sz="600" b="1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1316038" y="4622800"/>
            <a:ext cx="1571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TRH</a:t>
            </a:r>
            <a:endParaRPr lang="en-US" sz="600" b="1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1316038" y="4716463"/>
            <a:ext cx="1047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OT</a:t>
            </a:r>
            <a:endParaRPr lang="en-US" sz="600" b="1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1316038" y="4808538"/>
            <a:ext cx="2127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LHRH</a:t>
            </a:r>
            <a:endParaRPr lang="en-US" sz="600" b="1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1316038" y="4900613"/>
            <a:ext cx="5857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Catecholamines</a:t>
            </a:r>
            <a:endParaRPr lang="en-US" sz="600" b="1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2157413" y="4465638"/>
            <a:ext cx="1412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Key</a:t>
            </a:r>
            <a:endParaRPr lang="en-US" sz="600" b="1"/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2157413" y="4572000"/>
            <a:ext cx="169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DAG</a:t>
            </a:r>
            <a:endParaRPr lang="en-US" sz="600" b="1"/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2447925" y="4572000"/>
            <a:ext cx="5175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Diacylglycerol</a:t>
            </a:r>
            <a:endParaRPr lang="en-US" sz="600" b="1"/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2157413" y="4664075"/>
            <a:ext cx="587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</a:t>
            </a:r>
            <a:endParaRPr lang="en-US" sz="600" b="1"/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2447925" y="4664075"/>
            <a:ext cx="3365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 protein</a:t>
            </a:r>
            <a:endParaRPr lang="en-US" sz="600" b="1"/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2157413" y="4757738"/>
            <a:ext cx="107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IP</a:t>
            </a:r>
            <a:r>
              <a:rPr lang="en-US" sz="600" b="1" baseline="-25000">
                <a:solidFill>
                  <a:srgbClr val="000000"/>
                </a:solidFill>
              </a:rPr>
              <a:t>3</a:t>
            </a:r>
            <a:endParaRPr lang="en-US" sz="600" b="1" baseline="-25000"/>
          </a:p>
        </p:txBody>
      </p:sp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2447925" y="4757738"/>
            <a:ext cx="749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Inositol triphosphate</a:t>
            </a:r>
            <a:endParaRPr lang="en-US" sz="600" b="1"/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2447925" y="4849813"/>
            <a:ext cx="5207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Protein kinase</a:t>
            </a:r>
            <a:endParaRPr lang="en-US" sz="600" b="1"/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4678363" y="3398838"/>
            <a:ext cx="1571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Ca</a:t>
            </a:r>
            <a:r>
              <a:rPr lang="en-US" sz="600" b="1" baseline="30000">
                <a:solidFill>
                  <a:srgbClr val="000000"/>
                </a:solidFill>
              </a:rPr>
              <a:t>2+</a:t>
            </a:r>
            <a:endParaRPr lang="en-US" sz="600" b="1" baseline="30000"/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552950" y="1854200"/>
            <a:ext cx="1571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Ca</a:t>
            </a:r>
            <a:r>
              <a:rPr lang="en-US" sz="600" b="1" baseline="30000">
                <a:solidFill>
                  <a:srgbClr val="000000"/>
                </a:solidFill>
              </a:rPr>
              <a:t>2+</a:t>
            </a:r>
            <a:endParaRPr lang="en-US" sz="600" b="1" baseline="30000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1476375" y="2851150"/>
            <a:ext cx="587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</a:t>
            </a:r>
            <a:endParaRPr lang="en-US" sz="600" b="1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6135688" y="2843213"/>
            <a:ext cx="587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</a:t>
            </a:r>
            <a:endParaRPr lang="en-US" sz="600" b="1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5641975" y="2846388"/>
            <a:ext cx="587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</a:t>
            </a:r>
            <a:endParaRPr lang="en-US" sz="600" b="1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5307013" y="3190875"/>
            <a:ext cx="1063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IP</a:t>
            </a:r>
            <a:r>
              <a:rPr lang="en-US" sz="600" b="1" baseline="-25000">
                <a:solidFill>
                  <a:srgbClr val="000000"/>
                </a:solidFill>
              </a:rPr>
              <a:t>3</a:t>
            </a:r>
            <a:endParaRPr lang="en-US" sz="600" b="1" baseline="-25000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5489575" y="3689350"/>
            <a:ext cx="1095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IP</a:t>
            </a:r>
            <a:r>
              <a:rPr lang="en-US" sz="600" b="1" baseline="-25000">
                <a:solidFill>
                  <a:srgbClr val="000000"/>
                </a:solidFill>
              </a:rPr>
              <a:t>3</a:t>
            </a:r>
            <a:endParaRPr lang="en-US" sz="600" b="1" baseline="-25000"/>
          </a:p>
        </p:txBody>
      </p:sp>
      <p:sp>
        <p:nvSpPr>
          <p:cNvPr id="62500" name="Rectangle 36"/>
          <p:cNvSpPr>
            <a:spLocks noChangeArrowheads="1"/>
          </p:cNvSpPr>
          <p:nvPr/>
        </p:nvSpPr>
        <p:spPr bwMode="auto">
          <a:xfrm>
            <a:off x="4926013" y="2795588"/>
            <a:ext cx="1063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IP</a:t>
            </a:r>
            <a:r>
              <a:rPr lang="en-US" sz="600" b="1" baseline="-25000">
                <a:solidFill>
                  <a:srgbClr val="000000"/>
                </a:solidFill>
              </a:rPr>
              <a:t>3</a:t>
            </a:r>
            <a:endParaRPr lang="en-US" sz="600" b="1" baseline="-25000"/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1979613" y="2849563"/>
            <a:ext cx="587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G</a:t>
            </a:r>
            <a:endParaRPr lang="en-US" sz="600" b="1"/>
          </a:p>
        </p:txBody>
      </p:sp>
      <p:sp>
        <p:nvSpPr>
          <p:cNvPr id="62502" name="Rectangle 38"/>
          <p:cNvSpPr>
            <a:spLocks noChangeArrowheads="1"/>
          </p:cNvSpPr>
          <p:nvPr/>
        </p:nvSpPr>
        <p:spPr bwMode="auto">
          <a:xfrm>
            <a:off x="1106488" y="2082800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1</a:t>
            </a:r>
            <a:endParaRPr lang="en-US" sz="600" b="1"/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6424613" y="2006600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1</a:t>
            </a:r>
            <a:endParaRPr lang="en-US" sz="600" b="1"/>
          </a:p>
        </p:txBody>
      </p:sp>
      <p:sp>
        <p:nvSpPr>
          <p:cNvPr id="62504" name="Rectangle 40"/>
          <p:cNvSpPr>
            <a:spLocks noChangeArrowheads="1"/>
          </p:cNvSpPr>
          <p:nvPr/>
        </p:nvSpPr>
        <p:spPr bwMode="auto">
          <a:xfrm>
            <a:off x="2713038" y="2619375"/>
            <a:ext cx="169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DAG</a:t>
            </a:r>
            <a:endParaRPr lang="en-US" sz="600" b="1"/>
          </a:p>
        </p:txBody>
      </p:sp>
      <p:sp>
        <p:nvSpPr>
          <p:cNvPr id="62505" name="Freeform 41"/>
          <p:cNvSpPr>
            <a:spLocks/>
          </p:cNvSpPr>
          <p:nvPr/>
        </p:nvSpPr>
        <p:spPr bwMode="auto">
          <a:xfrm>
            <a:off x="4949825" y="2057400"/>
            <a:ext cx="473075" cy="171450"/>
          </a:xfrm>
          <a:custGeom>
            <a:avLst/>
            <a:gdLst>
              <a:gd name="T0" fmla="*/ 0 w 417"/>
              <a:gd name="T1" fmla="*/ 2147483647 h 151"/>
              <a:gd name="T2" fmla="*/ 2147483647 w 417"/>
              <a:gd name="T3" fmla="*/ 2147483647 h 151"/>
              <a:gd name="T4" fmla="*/ 2147483647 w 417"/>
              <a:gd name="T5" fmla="*/ 0 h 151"/>
              <a:gd name="T6" fmla="*/ 0 60000 65536"/>
              <a:gd name="T7" fmla="*/ 0 60000 65536"/>
              <a:gd name="T8" fmla="*/ 0 60000 65536"/>
              <a:gd name="T9" fmla="*/ 0 w 417"/>
              <a:gd name="T10" fmla="*/ 0 h 151"/>
              <a:gd name="T11" fmla="*/ 417 w 417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" h="151">
                <a:moveTo>
                  <a:pt x="0" y="151"/>
                </a:moveTo>
                <a:lnTo>
                  <a:pt x="417" y="32"/>
                </a:lnTo>
                <a:lnTo>
                  <a:pt x="41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600">
              <a:latin typeface="Times New Roman" pitchFamily="18" charset="0"/>
            </a:endParaRPr>
          </a:p>
        </p:txBody>
      </p:sp>
      <p:sp>
        <p:nvSpPr>
          <p:cNvPr id="62506" name="Line 42"/>
          <p:cNvSpPr>
            <a:spLocks noChangeShapeType="1"/>
          </p:cNvSpPr>
          <p:nvPr/>
        </p:nvSpPr>
        <p:spPr bwMode="auto">
          <a:xfrm flipV="1">
            <a:off x="4076700" y="1960563"/>
            <a:ext cx="1588" cy="222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7" name="Line 43"/>
          <p:cNvSpPr>
            <a:spLocks noChangeShapeType="1"/>
          </p:cNvSpPr>
          <p:nvPr/>
        </p:nvSpPr>
        <p:spPr bwMode="auto">
          <a:xfrm flipV="1">
            <a:off x="1328738" y="1963738"/>
            <a:ext cx="1587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V="1">
            <a:off x="6380163" y="1963738"/>
            <a:ext cx="0" cy="2016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1073150" y="1563688"/>
            <a:ext cx="11763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Diacylglycerol (DAG) pathway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1146175" y="1865313"/>
            <a:ext cx="4270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Hormone</a:t>
            </a:r>
          </a:p>
        </p:txBody>
      </p:sp>
      <p:sp>
        <p:nvSpPr>
          <p:cNvPr id="62511" name="Text Box 47"/>
          <p:cNvSpPr txBox="1">
            <a:spLocks noChangeArrowheads="1"/>
          </p:cNvSpPr>
          <p:nvPr/>
        </p:nvSpPr>
        <p:spPr bwMode="auto">
          <a:xfrm>
            <a:off x="1174750" y="2328863"/>
            <a:ext cx="423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Receptor</a:t>
            </a:r>
          </a:p>
        </p:txBody>
      </p:sp>
      <p:sp>
        <p:nvSpPr>
          <p:cNvPr id="62512" name="Text Box 48"/>
          <p:cNvSpPr txBox="1">
            <a:spLocks noChangeArrowheads="1"/>
          </p:cNvSpPr>
          <p:nvPr/>
        </p:nvSpPr>
        <p:spPr bwMode="auto">
          <a:xfrm>
            <a:off x="1766888" y="2233613"/>
            <a:ext cx="441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600" b="1"/>
              <a:t>Phospho-</a:t>
            </a:r>
          </a:p>
          <a:p>
            <a:pPr algn="ctr"/>
            <a:r>
              <a:rPr lang="en-US" sz="600" b="1"/>
              <a:t>lipase</a:t>
            </a:r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2259013" y="3022600"/>
            <a:ext cx="3762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600" b="1"/>
              <a:t>Inactive</a:t>
            </a:r>
          </a:p>
          <a:p>
            <a:pPr algn="ctr"/>
            <a:r>
              <a:rPr lang="en-US" sz="600" b="1"/>
              <a:t>PK</a:t>
            </a:r>
          </a:p>
        </p:txBody>
      </p:sp>
      <p:sp>
        <p:nvSpPr>
          <p:cNvPr id="62514" name="Text Box 50"/>
          <p:cNvSpPr txBox="1">
            <a:spLocks noChangeArrowheads="1"/>
          </p:cNvSpPr>
          <p:nvPr/>
        </p:nvSpPr>
        <p:spPr bwMode="auto">
          <a:xfrm>
            <a:off x="2760663" y="3022600"/>
            <a:ext cx="4365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600" b="1"/>
              <a:t>Activated</a:t>
            </a:r>
          </a:p>
          <a:p>
            <a:pPr algn="ctr"/>
            <a:r>
              <a:rPr lang="en-US" sz="600" b="1"/>
              <a:t>PK</a:t>
            </a:r>
          </a:p>
        </p:txBody>
      </p:sp>
      <p:sp>
        <p:nvSpPr>
          <p:cNvPr id="62515" name="Text Box 51"/>
          <p:cNvSpPr txBox="1">
            <a:spLocks noChangeArrowheads="1"/>
          </p:cNvSpPr>
          <p:nvPr/>
        </p:nvSpPr>
        <p:spPr bwMode="auto">
          <a:xfrm>
            <a:off x="2698750" y="3646488"/>
            <a:ext cx="447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600" b="1"/>
              <a:t>Various</a:t>
            </a:r>
          </a:p>
          <a:p>
            <a:pPr algn="ctr"/>
            <a:r>
              <a:rPr lang="en-US" sz="600" b="1"/>
              <a:t>metabolic</a:t>
            </a:r>
          </a:p>
          <a:p>
            <a:pPr algn="ctr"/>
            <a:r>
              <a:rPr lang="en-US" sz="600" b="1"/>
              <a:t>effects</a:t>
            </a:r>
          </a:p>
        </p:txBody>
      </p:sp>
      <p:sp>
        <p:nvSpPr>
          <p:cNvPr id="62516" name="Text Box 52"/>
          <p:cNvSpPr txBox="1">
            <a:spLocks noChangeArrowheads="1"/>
          </p:cNvSpPr>
          <p:nvPr/>
        </p:nvSpPr>
        <p:spPr bwMode="auto">
          <a:xfrm>
            <a:off x="3790950" y="3503613"/>
            <a:ext cx="3810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Enzyme</a:t>
            </a:r>
          </a:p>
        </p:txBody>
      </p:sp>
      <p:sp>
        <p:nvSpPr>
          <p:cNvPr id="62517" name="Text Box 53"/>
          <p:cNvSpPr txBox="1">
            <a:spLocks noChangeArrowheads="1"/>
          </p:cNvSpPr>
          <p:nvPr/>
        </p:nvSpPr>
        <p:spPr bwMode="auto">
          <a:xfrm>
            <a:off x="3667125" y="3922713"/>
            <a:ext cx="4365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600" b="1"/>
              <a:t>Activated</a:t>
            </a:r>
          </a:p>
          <a:p>
            <a:pPr algn="ctr"/>
            <a:r>
              <a:rPr lang="en-US" sz="600" b="1"/>
              <a:t>PK</a:t>
            </a:r>
          </a:p>
        </p:txBody>
      </p:sp>
      <p:sp>
        <p:nvSpPr>
          <p:cNvPr id="62518" name="Text Box 54"/>
          <p:cNvSpPr txBox="1">
            <a:spLocks noChangeArrowheads="1"/>
          </p:cNvSpPr>
          <p:nvPr/>
        </p:nvSpPr>
        <p:spPr bwMode="auto">
          <a:xfrm>
            <a:off x="4168775" y="3997325"/>
            <a:ext cx="5048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Calmodulin</a:t>
            </a:r>
          </a:p>
        </p:txBody>
      </p:sp>
      <p:sp>
        <p:nvSpPr>
          <p:cNvPr id="62519" name="Text Box 55"/>
          <p:cNvSpPr txBox="1">
            <a:spLocks noChangeArrowheads="1"/>
          </p:cNvSpPr>
          <p:nvPr/>
        </p:nvSpPr>
        <p:spPr bwMode="auto">
          <a:xfrm>
            <a:off x="4305300" y="4294188"/>
            <a:ext cx="3762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600" b="1"/>
              <a:t>Inactive</a:t>
            </a:r>
          </a:p>
          <a:p>
            <a:pPr algn="ctr"/>
            <a:r>
              <a:rPr lang="en-US" sz="600" b="1"/>
              <a:t>PK</a:t>
            </a:r>
          </a:p>
        </p:txBody>
      </p:sp>
      <p:sp>
        <p:nvSpPr>
          <p:cNvPr id="62520" name="Text Box 56"/>
          <p:cNvSpPr txBox="1">
            <a:spLocks noChangeArrowheads="1"/>
          </p:cNvSpPr>
          <p:nvPr/>
        </p:nvSpPr>
        <p:spPr bwMode="auto">
          <a:xfrm>
            <a:off x="4803775" y="4167188"/>
            <a:ext cx="374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Smooth</a:t>
            </a:r>
          </a:p>
          <a:p>
            <a:r>
              <a:rPr lang="en-US" sz="600" b="1"/>
              <a:t>ER</a:t>
            </a:r>
          </a:p>
        </p:txBody>
      </p:sp>
      <p:sp>
        <p:nvSpPr>
          <p:cNvPr id="62521" name="Text Box 57"/>
          <p:cNvSpPr txBox="1">
            <a:spLocks noChangeArrowheads="1"/>
          </p:cNvSpPr>
          <p:nvPr/>
        </p:nvSpPr>
        <p:spPr bwMode="auto">
          <a:xfrm>
            <a:off x="5556250" y="2232025"/>
            <a:ext cx="441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600" b="1"/>
              <a:t>Phospho-</a:t>
            </a:r>
          </a:p>
          <a:p>
            <a:pPr algn="ctr"/>
            <a:r>
              <a:rPr lang="en-US" sz="600" b="1"/>
              <a:t>lipase</a:t>
            </a:r>
          </a:p>
        </p:txBody>
      </p:sp>
      <p:sp>
        <p:nvSpPr>
          <p:cNvPr id="62522" name="Text Box 58"/>
          <p:cNvSpPr txBox="1">
            <a:spLocks noChangeArrowheads="1"/>
          </p:cNvSpPr>
          <p:nvPr/>
        </p:nvSpPr>
        <p:spPr bwMode="auto">
          <a:xfrm>
            <a:off x="6175375" y="2328863"/>
            <a:ext cx="4238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Receptor</a:t>
            </a:r>
          </a:p>
        </p:txBody>
      </p:sp>
      <p:sp>
        <p:nvSpPr>
          <p:cNvPr id="62523" name="Text Box 59"/>
          <p:cNvSpPr txBox="1">
            <a:spLocks noChangeArrowheads="1"/>
          </p:cNvSpPr>
          <p:nvPr/>
        </p:nvSpPr>
        <p:spPr bwMode="auto">
          <a:xfrm>
            <a:off x="6196013" y="1865313"/>
            <a:ext cx="4270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Hormone</a:t>
            </a:r>
          </a:p>
        </p:txBody>
      </p:sp>
      <p:sp>
        <p:nvSpPr>
          <p:cNvPr id="62524" name="Text Box 60"/>
          <p:cNvSpPr txBox="1">
            <a:spLocks noChangeArrowheads="1"/>
          </p:cNvSpPr>
          <p:nvPr/>
        </p:nvSpPr>
        <p:spPr bwMode="auto">
          <a:xfrm>
            <a:off x="5016500" y="1958975"/>
            <a:ext cx="9699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r>
              <a:rPr lang="it-IT" sz="600" b="1"/>
              <a:t>IP</a:t>
            </a:r>
            <a:r>
              <a:rPr lang="it-IT" sz="600" b="1" baseline="-25000"/>
              <a:t>3</a:t>
            </a:r>
            <a:r>
              <a:rPr lang="it-IT" sz="600" b="1"/>
              <a:t>-gated Ca</a:t>
            </a:r>
            <a:r>
              <a:rPr lang="it-IT" sz="600" b="1" baseline="30000"/>
              <a:t>2+</a:t>
            </a:r>
            <a:r>
              <a:rPr lang="it-IT" sz="600" b="1"/>
              <a:t> channeI</a:t>
            </a:r>
            <a:endParaRPr lang="en-US" sz="600" b="1"/>
          </a:p>
        </p:txBody>
      </p:sp>
      <p:sp>
        <p:nvSpPr>
          <p:cNvPr id="62525" name="Text Box 61"/>
          <p:cNvSpPr txBox="1">
            <a:spLocks noChangeArrowheads="1"/>
          </p:cNvSpPr>
          <p:nvPr/>
        </p:nvSpPr>
        <p:spPr bwMode="auto">
          <a:xfrm>
            <a:off x="3883025" y="1762125"/>
            <a:ext cx="512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it-IT" sz="600" b="1"/>
              <a:t>Ca</a:t>
            </a:r>
            <a:r>
              <a:rPr lang="it-IT" sz="600" b="1" baseline="30000"/>
              <a:t>2+</a:t>
            </a:r>
            <a:r>
              <a:rPr lang="it-IT" sz="600" b="1"/>
              <a:t>-gated</a:t>
            </a:r>
          </a:p>
          <a:p>
            <a:r>
              <a:rPr lang="it-IT" sz="600" b="1"/>
              <a:t>ion channel</a:t>
            </a:r>
            <a:endParaRPr lang="en-US" sz="600" b="1"/>
          </a:p>
        </p:txBody>
      </p:sp>
      <p:sp>
        <p:nvSpPr>
          <p:cNvPr id="62526" name="Text Box 62"/>
          <p:cNvSpPr txBox="1">
            <a:spLocks noChangeArrowheads="1"/>
          </p:cNvSpPr>
          <p:nvPr/>
        </p:nvSpPr>
        <p:spPr bwMode="auto">
          <a:xfrm>
            <a:off x="4518025" y="1552575"/>
            <a:ext cx="14081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r>
              <a:rPr lang="en-US" sz="600" b="1"/>
              <a:t>Inositol triphosphate (IP</a:t>
            </a:r>
            <a:r>
              <a:rPr lang="en-US" sz="600" b="1" baseline="-25000"/>
              <a:t>3</a:t>
            </a:r>
            <a:r>
              <a:rPr lang="en-US" sz="600" b="1"/>
              <a:t>) pathway</a:t>
            </a:r>
          </a:p>
        </p:txBody>
      </p:sp>
      <p:sp>
        <p:nvSpPr>
          <p:cNvPr id="62527" name="Rectangle 63"/>
          <p:cNvSpPr>
            <a:spLocks noChangeArrowheads="1"/>
          </p:cNvSpPr>
          <p:nvPr/>
        </p:nvSpPr>
        <p:spPr bwMode="auto">
          <a:xfrm>
            <a:off x="2157413" y="4849813"/>
            <a:ext cx="1063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PK</a:t>
            </a:r>
            <a:endParaRPr lang="en-US" sz="600" b="1"/>
          </a:p>
        </p:txBody>
      </p:sp>
      <p:sp>
        <p:nvSpPr>
          <p:cNvPr id="62528" name="Text Box 13"/>
          <p:cNvSpPr txBox="1">
            <a:spLocks noChangeArrowheads="1"/>
          </p:cNvSpPr>
          <p:nvPr/>
        </p:nvSpPr>
        <p:spPr bwMode="auto">
          <a:xfrm>
            <a:off x="6948488" y="4841875"/>
            <a:ext cx="1825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17.23</a:t>
            </a:r>
          </a:p>
        </p:txBody>
      </p:sp>
      <p:sp>
        <p:nvSpPr>
          <p:cNvPr id="62529" name="Content Placeholder 6"/>
          <p:cNvSpPr>
            <a:spLocks noGrp="1"/>
          </p:cNvSpPr>
          <p:nvPr>
            <p:ph idx="1"/>
          </p:nvPr>
        </p:nvSpPr>
        <p:spPr>
          <a:xfrm>
            <a:off x="990600" y="5486400"/>
            <a:ext cx="7162800" cy="1219200"/>
          </a:xfrm>
        </p:spPr>
        <p:txBody>
          <a:bodyPr/>
          <a:lstStyle/>
          <a:p>
            <a:r>
              <a:rPr lang="en-US" sz="2000" smtClean="0"/>
              <a:t>diacylglycerol (diglyceride) second-messenger system</a:t>
            </a:r>
          </a:p>
          <a:p>
            <a:r>
              <a:rPr lang="en-US" sz="2000" smtClean="0"/>
              <a:t>inositol triphosphate second-messenger system</a:t>
            </a:r>
          </a:p>
          <a:p>
            <a:r>
              <a:rPr lang="en-US" sz="2000" smtClean="0"/>
              <a:t>act on cell metabolism in a variety of ways</a:t>
            </a:r>
          </a:p>
        </p:txBody>
      </p:sp>
      <p:sp>
        <p:nvSpPr>
          <p:cNvPr id="62530" name="TextBox 24"/>
          <p:cNvSpPr txBox="1">
            <a:spLocks noChangeArrowheads="1"/>
          </p:cNvSpPr>
          <p:nvPr/>
        </p:nvSpPr>
        <p:spPr bwMode="auto">
          <a:xfrm>
            <a:off x="2062163" y="990600"/>
            <a:ext cx="3619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10DAB097-4D63-4CFF-B11C-3286BA627A28}" type="slidenum">
              <a:rPr lang="en-US" altLang="en-US" smtClean="0">
                <a:latin typeface="Arial" pitchFamily="34" charset="0"/>
              </a:rPr>
              <a:pPr/>
              <a:t>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Comparison of Nervous</a:t>
            </a:r>
            <a:r>
              <a:rPr lang="en-US" sz="3600" smtClean="0">
                <a:solidFill>
                  <a:schemeClr val="accent2"/>
                </a:solidFill>
              </a:rPr>
              <a:t> </a:t>
            </a:r>
            <a:r>
              <a:rPr lang="en-US" sz="3600" smtClean="0"/>
              <a:t>and </a:t>
            </a:r>
            <a:r>
              <a:rPr lang="en-US" sz="3600" smtClean="0">
                <a:solidFill>
                  <a:schemeClr val="tx1"/>
                </a:solidFill>
              </a:rPr>
              <a:t>Endocrine</a:t>
            </a:r>
            <a:r>
              <a:rPr lang="en-US" sz="3600" smtClean="0"/>
              <a:t> Systems (Differences)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both serve for internal communication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nervous - both electrical and chemical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endocrine - only chemical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speed and persistence of response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nervous - reacts quickly (1 - 10 msec), stops quickly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endocrine - reacts slowly (hormone release in seconds or days), effect may continue for weeks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adaptation to long-term stimuli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nervous - response declines (adapts quickly)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endocrine - response persists (adapts slowly)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area of effect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nervous - targeted and specific (one organ)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endocrine - general, widespread effects (many organs)</a:t>
            </a:r>
            <a:endParaRPr lang="en-US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Enzyme Amplification</a:t>
            </a:r>
          </a:p>
        </p:txBody>
      </p:sp>
      <p:sp>
        <p:nvSpPr>
          <p:cNvPr id="63491" name="Content Placeholder 7"/>
          <p:cNvSpPr>
            <a:spLocks noGrp="1"/>
          </p:cNvSpPr>
          <p:nvPr>
            <p:ph idx="1"/>
          </p:nvPr>
        </p:nvSpPr>
        <p:spPr>
          <a:xfrm>
            <a:off x="5257800" y="1143000"/>
            <a:ext cx="3581400" cy="5410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0" smtClean="0"/>
              <a:t>hormones are extraordinarily potent chemicals</a:t>
            </a:r>
          </a:p>
          <a:p>
            <a:pPr>
              <a:spcBef>
                <a:spcPct val="50000"/>
              </a:spcBef>
            </a:pPr>
            <a:r>
              <a:rPr lang="en-US" sz="2400" b="0" smtClean="0"/>
              <a:t>one hormone molecule can trigger the synthesis of many enzyme molecules. </a:t>
            </a:r>
          </a:p>
          <a:p>
            <a:pPr>
              <a:spcBef>
                <a:spcPct val="50000"/>
              </a:spcBef>
            </a:pPr>
            <a:r>
              <a:rPr lang="en-US" sz="2400" b="0" smtClean="0"/>
              <a:t>very small stimulus can produce very large effect</a:t>
            </a:r>
          </a:p>
          <a:p>
            <a:pPr>
              <a:spcBef>
                <a:spcPct val="50000"/>
              </a:spcBef>
            </a:pPr>
            <a:r>
              <a:rPr lang="en-US" sz="2400" b="0" smtClean="0"/>
              <a:t>circulating concentrations very low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363CBBD1-6C2D-45C3-A9FB-74FE0A51DF1F}" type="slidenum">
              <a:rPr lang="en-US" altLang="en-US" smtClean="0">
                <a:latin typeface="Arial" pitchFamily="34" charset="0"/>
              </a:rPr>
              <a:pPr/>
              <a:t>60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3493" name="Text Box 8"/>
          <p:cNvSpPr txBox="1">
            <a:spLocks noChangeArrowheads="1"/>
          </p:cNvSpPr>
          <p:nvPr/>
        </p:nvSpPr>
        <p:spPr bwMode="auto">
          <a:xfrm>
            <a:off x="152400" y="6019800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17.24</a:t>
            </a:r>
          </a:p>
        </p:txBody>
      </p:sp>
      <p:sp>
        <p:nvSpPr>
          <p:cNvPr id="63494" name="Text Box 10"/>
          <p:cNvSpPr txBox="1">
            <a:spLocks noChangeArrowheads="1"/>
          </p:cNvSpPr>
          <p:nvPr/>
        </p:nvSpPr>
        <p:spPr bwMode="auto">
          <a:xfrm>
            <a:off x="1905000" y="60960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63495" name="Picture 3" descr="sal25693_17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11350"/>
            <a:ext cx="4854575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5"/>
          <p:cNvSpPr>
            <a:spLocks noChangeArrowheads="1"/>
          </p:cNvSpPr>
          <p:nvPr/>
        </p:nvSpPr>
        <p:spPr bwMode="auto">
          <a:xfrm>
            <a:off x="2403475" y="2630488"/>
            <a:ext cx="6683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Hormone</a:t>
            </a:r>
            <a:endParaRPr lang="en-US" sz="1200" b="1"/>
          </a:p>
        </p:txBody>
      </p:sp>
      <p:sp>
        <p:nvSpPr>
          <p:cNvPr id="63497" name="Rectangle 6"/>
          <p:cNvSpPr>
            <a:spLocks noChangeArrowheads="1"/>
          </p:cNvSpPr>
          <p:nvPr/>
        </p:nvSpPr>
        <p:spPr bwMode="auto">
          <a:xfrm>
            <a:off x="2054225" y="4187825"/>
            <a:ext cx="13684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Activated enzymes</a:t>
            </a:r>
            <a:endParaRPr lang="en-US" sz="1200" b="1"/>
          </a:p>
        </p:txBody>
      </p:sp>
      <p:sp>
        <p:nvSpPr>
          <p:cNvPr id="63498" name="Rectangle 7"/>
          <p:cNvSpPr>
            <a:spLocks noChangeArrowheads="1"/>
          </p:cNvSpPr>
          <p:nvPr/>
        </p:nvSpPr>
        <p:spPr bwMode="auto">
          <a:xfrm>
            <a:off x="2081213" y="5006975"/>
            <a:ext cx="1314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Metabolic product</a:t>
            </a:r>
            <a:endParaRPr lang="en-US" sz="1200" b="1"/>
          </a:p>
        </p:txBody>
      </p:sp>
      <p:sp>
        <p:nvSpPr>
          <p:cNvPr id="63499" name="Rectangle 8"/>
          <p:cNvSpPr>
            <a:spLocks noChangeArrowheads="1"/>
          </p:cNvSpPr>
          <p:nvPr/>
        </p:nvSpPr>
        <p:spPr bwMode="auto">
          <a:xfrm>
            <a:off x="2170113" y="5913438"/>
            <a:ext cx="844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Great effect</a:t>
            </a:r>
            <a:endParaRPr lang="en-US" sz="1200" b="1"/>
          </a:p>
        </p:txBody>
      </p:sp>
      <p:sp>
        <p:nvSpPr>
          <p:cNvPr id="63500" name="Rectangle 9"/>
          <p:cNvSpPr>
            <a:spLocks noChangeArrowheads="1"/>
          </p:cNvSpPr>
          <p:nvPr/>
        </p:nvSpPr>
        <p:spPr bwMode="auto">
          <a:xfrm>
            <a:off x="2198688" y="1722438"/>
            <a:ext cx="1076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Small stimulus</a:t>
            </a:r>
            <a:endParaRPr lang="en-US" sz="1200" b="1"/>
          </a:p>
        </p:txBody>
      </p:sp>
      <p:sp>
        <p:nvSpPr>
          <p:cNvPr id="63501" name="Rectangle 10"/>
          <p:cNvSpPr>
            <a:spLocks noChangeArrowheads="1"/>
          </p:cNvSpPr>
          <p:nvPr/>
        </p:nvSpPr>
        <p:spPr bwMode="auto">
          <a:xfrm rot="-5400000">
            <a:off x="4117975" y="4064001"/>
            <a:ext cx="17414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Reaction cascade (time)</a:t>
            </a:r>
            <a:endParaRPr lang="en-US" sz="1200" b="1"/>
          </a:p>
        </p:txBody>
      </p:sp>
      <p:sp>
        <p:nvSpPr>
          <p:cNvPr id="63502" name="Text Box 11"/>
          <p:cNvSpPr txBox="1">
            <a:spLocks noChangeArrowheads="1"/>
          </p:cNvSpPr>
          <p:nvPr/>
        </p:nvSpPr>
        <p:spPr bwMode="auto">
          <a:xfrm>
            <a:off x="2176463" y="3298825"/>
            <a:ext cx="11255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200" b="1"/>
              <a:t>cAMP and</a:t>
            </a:r>
          </a:p>
          <a:p>
            <a:pPr algn="ctr"/>
            <a:r>
              <a:rPr lang="en-US" sz="1200" b="1"/>
              <a:t>protein kinase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381000" y="1371600"/>
            <a:ext cx="44799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A9854128-2772-484B-9C79-2D46C7E7220B}" type="slidenum">
              <a:rPr lang="en-US" altLang="en-US" smtClean="0">
                <a:latin typeface="Arial" pitchFamily="34" charset="0"/>
              </a:rPr>
              <a:pPr/>
              <a:t>61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Modulation of Target Cell Sensitivity</a:t>
            </a:r>
            <a:endParaRPr lang="en-US" smtClean="0"/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95400"/>
            <a:ext cx="4343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target cell sensitivity adjusted by changing the number of receptors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up-regulation</a:t>
            </a:r>
            <a:r>
              <a:rPr lang="en-US" sz="2400" b="0" smtClean="0"/>
              <a:t> means number of receptors is increased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sensitivity is increased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down-regulation</a:t>
            </a:r>
            <a:r>
              <a:rPr lang="en-US" sz="2400" b="0" smtClean="0"/>
              <a:t> reduces number of receptors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cell less sensitive to hormone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happens with long-term exposure to high hormone concentrations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bind to other receptors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converted to different hormone</a:t>
            </a:r>
          </a:p>
        </p:txBody>
      </p:sp>
      <p:sp>
        <p:nvSpPr>
          <p:cNvPr id="64517" name="Text Box 11"/>
          <p:cNvSpPr txBox="1">
            <a:spLocks noChangeArrowheads="1"/>
          </p:cNvSpPr>
          <p:nvPr/>
        </p:nvSpPr>
        <p:spPr bwMode="auto">
          <a:xfrm>
            <a:off x="381000" y="61722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17.25</a:t>
            </a:r>
          </a:p>
        </p:txBody>
      </p:sp>
      <p:pic>
        <p:nvPicPr>
          <p:cNvPr id="64518" name="Picture 3" descr="sal25693_17_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1728788"/>
            <a:ext cx="37719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Freeform 5"/>
          <p:cNvSpPr>
            <a:spLocks/>
          </p:cNvSpPr>
          <p:nvPr/>
        </p:nvSpPr>
        <p:spPr bwMode="auto">
          <a:xfrm>
            <a:off x="876300" y="1609725"/>
            <a:ext cx="201613" cy="201613"/>
          </a:xfrm>
          <a:custGeom>
            <a:avLst/>
            <a:gdLst>
              <a:gd name="T0" fmla="*/ 2147483647 w 174"/>
              <a:gd name="T1" fmla="*/ 2147483647 h 174"/>
              <a:gd name="T2" fmla="*/ 0 w 174"/>
              <a:gd name="T3" fmla="*/ 2147483647 h 174"/>
              <a:gd name="T4" fmla="*/ 0 w 174"/>
              <a:gd name="T5" fmla="*/ 0 h 174"/>
              <a:gd name="T6" fmla="*/ 0 60000 65536"/>
              <a:gd name="T7" fmla="*/ 0 60000 65536"/>
              <a:gd name="T8" fmla="*/ 0 60000 65536"/>
              <a:gd name="T9" fmla="*/ 0 w 174"/>
              <a:gd name="T10" fmla="*/ 0 h 174"/>
              <a:gd name="T11" fmla="*/ 174 w 174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" h="174">
                <a:moveTo>
                  <a:pt x="174" y="174"/>
                </a:moveTo>
                <a:lnTo>
                  <a:pt x="0" y="10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64520" name="Freeform 6"/>
          <p:cNvSpPr>
            <a:spLocks/>
          </p:cNvSpPr>
          <p:nvPr/>
        </p:nvSpPr>
        <p:spPr bwMode="auto">
          <a:xfrm>
            <a:off x="1277938" y="1770063"/>
            <a:ext cx="160337" cy="219075"/>
          </a:xfrm>
          <a:custGeom>
            <a:avLst/>
            <a:gdLst>
              <a:gd name="T0" fmla="*/ 0 w 138"/>
              <a:gd name="T1" fmla="*/ 2147483647 h 189"/>
              <a:gd name="T2" fmla="*/ 2147483647 w 138"/>
              <a:gd name="T3" fmla="*/ 2147483647 h 189"/>
              <a:gd name="T4" fmla="*/ 2147483647 w 138"/>
              <a:gd name="T5" fmla="*/ 0 h 189"/>
              <a:gd name="T6" fmla="*/ 0 60000 65536"/>
              <a:gd name="T7" fmla="*/ 0 60000 65536"/>
              <a:gd name="T8" fmla="*/ 0 60000 65536"/>
              <a:gd name="T9" fmla="*/ 0 w 138"/>
              <a:gd name="T10" fmla="*/ 0 h 189"/>
              <a:gd name="T11" fmla="*/ 138 w 138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" h="189">
                <a:moveTo>
                  <a:pt x="0" y="189"/>
                </a:moveTo>
                <a:lnTo>
                  <a:pt x="138" y="83"/>
                </a:lnTo>
                <a:lnTo>
                  <a:pt x="13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64521" name="Rectangle 7"/>
          <p:cNvSpPr>
            <a:spLocks noChangeArrowheads="1"/>
          </p:cNvSpPr>
          <p:nvPr/>
        </p:nvSpPr>
        <p:spPr bwMode="auto">
          <a:xfrm>
            <a:off x="633413" y="1487488"/>
            <a:ext cx="501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Hormone</a:t>
            </a:r>
            <a:endParaRPr lang="en-US" sz="900" b="1"/>
          </a:p>
        </p:txBody>
      </p:sp>
      <p:sp>
        <p:nvSpPr>
          <p:cNvPr id="64522" name="Rectangle 8"/>
          <p:cNvSpPr>
            <a:spLocks noChangeArrowheads="1"/>
          </p:cNvSpPr>
          <p:nvPr/>
        </p:nvSpPr>
        <p:spPr bwMode="auto">
          <a:xfrm>
            <a:off x="1262063" y="1633538"/>
            <a:ext cx="495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Receptor</a:t>
            </a:r>
            <a:endParaRPr lang="en-US" sz="900" b="1"/>
          </a:p>
        </p:txBody>
      </p:sp>
      <p:sp>
        <p:nvSpPr>
          <p:cNvPr id="64523" name="Rectangle 9"/>
          <p:cNvSpPr>
            <a:spLocks noChangeArrowheads="1"/>
          </p:cNvSpPr>
          <p:nvPr/>
        </p:nvSpPr>
        <p:spPr bwMode="auto">
          <a:xfrm>
            <a:off x="3341688" y="2433638"/>
            <a:ext cx="546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Response</a:t>
            </a:r>
            <a:endParaRPr lang="en-US" sz="900" b="1"/>
          </a:p>
        </p:txBody>
      </p:sp>
      <p:sp>
        <p:nvSpPr>
          <p:cNvPr id="64524" name="Text Box 10"/>
          <p:cNvSpPr txBox="1">
            <a:spLocks noChangeArrowheads="1"/>
          </p:cNvSpPr>
          <p:nvPr/>
        </p:nvSpPr>
        <p:spPr bwMode="auto">
          <a:xfrm>
            <a:off x="577850" y="3074988"/>
            <a:ext cx="12414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Low receptor density</a:t>
            </a:r>
          </a:p>
          <a:p>
            <a:r>
              <a:rPr lang="en-US" sz="900" b="1"/>
              <a:t>Weak response</a:t>
            </a:r>
          </a:p>
        </p:txBody>
      </p:sp>
      <p:sp>
        <p:nvSpPr>
          <p:cNvPr id="64525" name="Text Box 11"/>
          <p:cNvSpPr txBox="1">
            <a:spLocks noChangeArrowheads="1"/>
          </p:cNvSpPr>
          <p:nvPr/>
        </p:nvSpPr>
        <p:spPr bwMode="auto">
          <a:xfrm>
            <a:off x="1824038" y="3074988"/>
            <a:ext cx="15462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Increased receptor density</a:t>
            </a:r>
          </a:p>
          <a:p>
            <a:r>
              <a:rPr lang="en-US" sz="900" b="1"/>
              <a:t>Increased sensitivity</a:t>
            </a:r>
          </a:p>
        </p:txBody>
      </p:sp>
      <p:sp>
        <p:nvSpPr>
          <p:cNvPr id="64526" name="Text Box 12"/>
          <p:cNvSpPr txBox="1">
            <a:spLocks noChangeArrowheads="1"/>
          </p:cNvSpPr>
          <p:nvPr/>
        </p:nvSpPr>
        <p:spPr bwMode="auto">
          <a:xfrm>
            <a:off x="3324225" y="3074988"/>
            <a:ext cx="1108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Stronger response</a:t>
            </a:r>
          </a:p>
        </p:txBody>
      </p:sp>
      <p:sp>
        <p:nvSpPr>
          <p:cNvPr id="64527" name="Text Box 13"/>
          <p:cNvSpPr txBox="1">
            <a:spLocks noChangeArrowheads="1"/>
          </p:cNvSpPr>
          <p:nvPr/>
        </p:nvSpPr>
        <p:spPr bwMode="auto">
          <a:xfrm>
            <a:off x="458788" y="3430588"/>
            <a:ext cx="10382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(a ) Up-regulation</a:t>
            </a:r>
          </a:p>
        </p:txBody>
      </p:sp>
      <p:sp>
        <p:nvSpPr>
          <p:cNvPr id="64528" name="Text Box 14"/>
          <p:cNvSpPr txBox="1">
            <a:spLocks noChangeArrowheads="1"/>
          </p:cNvSpPr>
          <p:nvPr/>
        </p:nvSpPr>
        <p:spPr bwMode="auto">
          <a:xfrm>
            <a:off x="458788" y="5776913"/>
            <a:ext cx="1203325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(b ) Down-regulation</a:t>
            </a:r>
          </a:p>
        </p:txBody>
      </p:sp>
      <p:sp>
        <p:nvSpPr>
          <p:cNvPr id="64529" name="Text Box 15"/>
          <p:cNvSpPr txBox="1">
            <a:spLocks noChangeArrowheads="1"/>
          </p:cNvSpPr>
          <p:nvPr/>
        </p:nvSpPr>
        <p:spPr bwMode="auto">
          <a:xfrm>
            <a:off x="577850" y="5435600"/>
            <a:ext cx="12668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High receptor density</a:t>
            </a:r>
          </a:p>
          <a:p>
            <a:r>
              <a:rPr lang="en-US" sz="900" b="1"/>
              <a:t>Strong response</a:t>
            </a:r>
          </a:p>
        </p:txBody>
      </p:sp>
      <p:sp>
        <p:nvSpPr>
          <p:cNvPr id="64530" name="Text Box 16"/>
          <p:cNvSpPr txBox="1">
            <a:spLocks noChangeArrowheads="1"/>
          </p:cNvSpPr>
          <p:nvPr/>
        </p:nvSpPr>
        <p:spPr bwMode="auto">
          <a:xfrm>
            <a:off x="1824038" y="5435600"/>
            <a:ext cx="149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Reduced receptor density</a:t>
            </a:r>
          </a:p>
          <a:p>
            <a:r>
              <a:rPr lang="en-US" sz="900" b="1"/>
              <a:t>Reduced sensitivity</a:t>
            </a:r>
          </a:p>
        </p:txBody>
      </p:sp>
      <p:sp>
        <p:nvSpPr>
          <p:cNvPr id="64531" name="Text Box 17"/>
          <p:cNvSpPr txBox="1">
            <a:spLocks noChangeArrowheads="1"/>
          </p:cNvSpPr>
          <p:nvPr/>
        </p:nvSpPr>
        <p:spPr bwMode="auto">
          <a:xfrm>
            <a:off x="3324225" y="5435600"/>
            <a:ext cx="12477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Diminished response</a:t>
            </a:r>
          </a:p>
        </p:txBody>
      </p:sp>
      <p:sp>
        <p:nvSpPr>
          <p:cNvPr id="64532" name="Rectangle 9"/>
          <p:cNvSpPr>
            <a:spLocks noChangeArrowheads="1"/>
          </p:cNvSpPr>
          <p:nvPr/>
        </p:nvSpPr>
        <p:spPr bwMode="auto">
          <a:xfrm>
            <a:off x="3341688" y="4408488"/>
            <a:ext cx="546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Response</a:t>
            </a:r>
            <a:endParaRPr lang="en-US" sz="900" b="1"/>
          </a:p>
        </p:txBody>
      </p:sp>
      <p:sp>
        <p:nvSpPr>
          <p:cNvPr id="64533" name="TextBox 24"/>
          <p:cNvSpPr txBox="1">
            <a:spLocks noChangeArrowheads="1"/>
          </p:cNvSpPr>
          <p:nvPr/>
        </p:nvSpPr>
        <p:spPr bwMode="auto">
          <a:xfrm>
            <a:off x="473075" y="1184275"/>
            <a:ext cx="3717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6E89258A-14FB-4BE7-9554-06DD3791C4FD}" type="slidenum">
              <a:rPr lang="en-US" altLang="en-US" smtClean="0">
                <a:latin typeface="Arial" pitchFamily="34" charset="0"/>
              </a:rPr>
              <a:pPr/>
              <a:t>62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Hormone Interactions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0" smtClean="0"/>
              <a:t>most cells sensitive to more than one hormone and exhibit interactive effects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synergistic effects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multiple hormones act together for greater effect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0" smtClean="0"/>
              <a:t>synergism between FSH and testosterone on sperm production</a:t>
            </a:r>
          </a:p>
          <a:p>
            <a:pPr lvl="2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permissive effects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one hormone enhances the target organ’s response to a second later hormone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0" smtClean="0"/>
              <a:t>estrogen prepares uterus for action of progesterone</a:t>
            </a:r>
          </a:p>
          <a:p>
            <a:pPr lvl="2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antagonistic effects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one hormone opposes the action of another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0" smtClean="0"/>
              <a:t>insulin lowers blood glucose and glycogen raises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80EC2AC9-1CA6-4DC5-ACBC-85179B2707F5}" type="slidenum">
              <a:rPr lang="en-US" altLang="en-US" smtClean="0">
                <a:latin typeface="Arial" pitchFamily="34" charset="0"/>
              </a:rPr>
              <a:pPr/>
              <a:t>63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Hormone Clearance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534400" cy="5410200"/>
          </a:xfrm>
        </p:spPr>
        <p:txBody>
          <a:bodyPr/>
          <a:lstStyle/>
          <a:p>
            <a:pPr eaLnBrk="1" hangingPunct="1"/>
            <a:r>
              <a:rPr lang="en-US" b="0" smtClean="0"/>
              <a:t>hormone signals must be turned off when they have served their purpose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most hormones are taken up and degraded by </a:t>
            </a:r>
            <a:r>
              <a:rPr lang="en-US" smtClean="0"/>
              <a:t>liver and kidney</a:t>
            </a:r>
          </a:p>
          <a:p>
            <a:pPr lvl="1" eaLnBrk="1" hangingPunct="1"/>
            <a:r>
              <a:rPr lang="en-US" b="0" smtClean="0"/>
              <a:t>excreted in bile or urine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mtClean="0"/>
              <a:t>metabolic clearance rate </a:t>
            </a:r>
            <a:r>
              <a:rPr lang="en-US" b="0" smtClean="0"/>
              <a:t>(MCR)</a:t>
            </a:r>
          </a:p>
          <a:p>
            <a:pPr lvl="1" eaLnBrk="1" hangingPunct="1"/>
            <a:r>
              <a:rPr lang="en-US" b="0" smtClean="0"/>
              <a:t>rate of hormone removal from the blood</a:t>
            </a:r>
          </a:p>
          <a:p>
            <a:pPr lvl="1" eaLnBrk="1" hangingPunct="1"/>
            <a:r>
              <a:rPr lang="en-US" smtClean="0"/>
              <a:t>half-life</a:t>
            </a:r>
            <a:r>
              <a:rPr lang="en-US" b="0" smtClean="0"/>
              <a:t> - time required to clear 50% of hormone from the blood</a:t>
            </a:r>
          </a:p>
          <a:p>
            <a:pPr lvl="1" eaLnBrk="1" hangingPunct="1"/>
            <a:r>
              <a:rPr lang="en-US" b="0" smtClean="0"/>
              <a:t>faster the MCF, the shorter is the half-life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324FC62B-237E-40E5-AD0D-6A796D6D5A0F}" type="slidenum">
              <a:rPr lang="en-US" altLang="en-US" smtClean="0">
                <a:latin typeface="Arial" pitchFamily="34" charset="0"/>
              </a:rPr>
              <a:pPr/>
              <a:t>64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Stress and Adaptation 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410200"/>
          </a:xfrm>
        </p:spPr>
        <p:txBody>
          <a:bodyPr/>
          <a:lstStyle/>
          <a:p>
            <a:pPr marL="609600" indent="-609600" eaLnBrk="1" hangingPunct="1"/>
            <a:r>
              <a:rPr lang="en-US" sz="2800" smtClean="0"/>
              <a:t>stress - </a:t>
            </a:r>
            <a:r>
              <a:rPr lang="en-US" sz="2800" b="0" smtClean="0"/>
              <a:t>caused by any situation that upsets homeostasis and threatens one’s physical or emotional well-being</a:t>
            </a:r>
            <a:endParaRPr lang="en-US" sz="2400" b="0" smtClean="0"/>
          </a:p>
          <a:p>
            <a:pPr marL="1371600" lvl="2" indent="-457200" eaLnBrk="1" hangingPunct="1"/>
            <a:r>
              <a:rPr lang="en-US" sz="2000" b="0" smtClean="0"/>
              <a:t>injury, surgery, infection, intense exercise, pain, grief,   depression, anger, etc</a:t>
            </a:r>
          </a:p>
          <a:p>
            <a:pPr marL="1371600" lvl="2" indent="-457200" eaLnBrk="1" hangingPunct="1"/>
            <a:endParaRPr lang="en-US" sz="800" b="0" smtClean="0"/>
          </a:p>
          <a:p>
            <a:pPr marL="609600" indent="-609600" eaLnBrk="1" hangingPunct="1"/>
            <a:r>
              <a:rPr lang="en-US" sz="2800" smtClean="0"/>
              <a:t>general adaptation syndrome </a:t>
            </a:r>
            <a:r>
              <a:rPr lang="en-US" sz="2800" b="0" smtClean="0"/>
              <a:t>(GAS)</a:t>
            </a:r>
          </a:p>
          <a:p>
            <a:pPr marL="990600" lvl="1" indent="-533400" eaLnBrk="1" hangingPunct="1"/>
            <a:r>
              <a:rPr lang="en-US" sz="2400" b="0" smtClean="0"/>
              <a:t>the consistent way body reacts to stress – typically involves elevated levels of epinephrine and glucocorticoids (especially cortisol)</a:t>
            </a:r>
          </a:p>
          <a:p>
            <a:pPr marL="990600" lvl="1" indent="-533400" eaLnBrk="1" hangingPunct="1"/>
            <a:r>
              <a:rPr lang="en-US" sz="2400" b="0" smtClean="0"/>
              <a:t>occurs  in three stages: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sz="2000" smtClean="0"/>
              <a:t>alarm reaction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sz="2000" smtClean="0"/>
              <a:t>stage of resistance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sz="2000" smtClean="0"/>
              <a:t>stage of exhaustion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97464367-A21F-480E-8F21-4E7285CC6078}" type="slidenum">
              <a:rPr lang="en-US" altLang="en-US" smtClean="0">
                <a:latin typeface="Arial" pitchFamily="34" charset="0"/>
              </a:rPr>
              <a:pPr/>
              <a:t>65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Alarm Reaction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4419600"/>
          </a:xfrm>
        </p:spPr>
        <p:txBody>
          <a:bodyPr/>
          <a:lstStyle/>
          <a:p>
            <a:pPr eaLnBrk="1" hangingPunct="1"/>
            <a:r>
              <a:rPr lang="en-US" sz="2800" b="0" smtClean="0">
                <a:sym typeface="Symbol" pitchFamily="18" charset="2"/>
              </a:rPr>
              <a:t>initial response</a:t>
            </a:r>
          </a:p>
          <a:p>
            <a:pPr eaLnBrk="1" hangingPunct="1"/>
            <a:endParaRPr lang="en-US" sz="1200" b="0" smtClean="0">
              <a:sym typeface="Symbol" pitchFamily="18" charset="2"/>
            </a:endParaRPr>
          </a:p>
          <a:p>
            <a:pPr eaLnBrk="1" hangingPunct="1"/>
            <a:r>
              <a:rPr lang="en-US" sz="2800" b="0" smtClean="0">
                <a:sym typeface="Symbol" pitchFamily="18" charset="2"/>
              </a:rPr>
              <a:t>mediated by </a:t>
            </a:r>
            <a:r>
              <a:rPr lang="en-US" sz="2800" smtClean="0">
                <a:sym typeface="Symbol" pitchFamily="18" charset="2"/>
              </a:rPr>
              <a:t>norepinephrine from the sympathetic nervous system </a:t>
            </a:r>
            <a:r>
              <a:rPr lang="en-US" sz="2800" b="0" smtClean="0">
                <a:sym typeface="Symbol" pitchFamily="18" charset="2"/>
              </a:rPr>
              <a:t>and </a:t>
            </a:r>
            <a:r>
              <a:rPr lang="en-US" sz="2800" smtClean="0">
                <a:sym typeface="Symbol" pitchFamily="18" charset="2"/>
              </a:rPr>
              <a:t>epinephrine from the adrenal medulla</a:t>
            </a:r>
          </a:p>
          <a:p>
            <a:pPr lvl="1" eaLnBrk="1" hangingPunct="1"/>
            <a:r>
              <a:rPr lang="en-US" sz="2400" b="0" smtClean="0">
                <a:sym typeface="Symbol" pitchFamily="18" charset="2"/>
              </a:rPr>
              <a:t>prepare body to fight or flight</a:t>
            </a:r>
          </a:p>
          <a:p>
            <a:pPr lvl="1" eaLnBrk="1" hangingPunct="1"/>
            <a:r>
              <a:rPr lang="en-US" sz="2400" b="0" smtClean="0">
                <a:sym typeface="Symbol" pitchFamily="18" charset="2"/>
              </a:rPr>
              <a:t>stored glycogen is consumed</a:t>
            </a:r>
          </a:p>
          <a:p>
            <a:pPr lvl="1" eaLnBrk="1" hangingPunct="1"/>
            <a:r>
              <a:rPr lang="en-US" sz="2400" b="0" smtClean="0">
                <a:sym typeface="Symbol" pitchFamily="18" charset="2"/>
              </a:rPr>
              <a:t>increase in </a:t>
            </a:r>
            <a:r>
              <a:rPr lang="en-US" sz="2400" smtClean="0">
                <a:sym typeface="Symbol" pitchFamily="18" charset="2"/>
              </a:rPr>
              <a:t>aldosterone</a:t>
            </a:r>
            <a:r>
              <a:rPr lang="en-US" sz="2400" b="0" smtClean="0">
                <a:sym typeface="Symbol" pitchFamily="18" charset="2"/>
              </a:rPr>
              <a:t> and </a:t>
            </a:r>
            <a:r>
              <a:rPr lang="en-US" sz="2400" smtClean="0">
                <a:sym typeface="Symbol" pitchFamily="18" charset="2"/>
              </a:rPr>
              <a:t>angiotensin</a:t>
            </a:r>
            <a:r>
              <a:rPr lang="en-US" sz="2400" b="0" smtClean="0">
                <a:sym typeface="Symbol" pitchFamily="18" charset="2"/>
              </a:rPr>
              <a:t> levels </a:t>
            </a:r>
          </a:p>
          <a:p>
            <a:pPr lvl="2" eaLnBrk="1" hangingPunct="1"/>
            <a:r>
              <a:rPr lang="en-US" sz="2000" b="0" smtClean="0">
                <a:sym typeface="Symbol" pitchFamily="18" charset="2"/>
              </a:rPr>
              <a:t>angiotensin helps raise blood pressure</a:t>
            </a:r>
          </a:p>
          <a:p>
            <a:pPr lvl="2" eaLnBrk="1" hangingPunct="1"/>
            <a:r>
              <a:rPr lang="en-US" sz="2000" b="0" smtClean="0">
                <a:sym typeface="Symbol" pitchFamily="18" charset="2"/>
              </a:rPr>
              <a:t>aldosterone promotes sodium and water conservation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EC19560F-2ADA-45EA-92D7-8DD37B6762CB}" type="slidenum">
              <a:rPr lang="en-US" altLang="en-US" smtClean="0">
                <a:latin typeface="Arial" pitchFamily="34" charset="0"/>
              </a:rPr>
              <a:pPr/>
              <a:t>66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Stage of Resistance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>
                <a:sym typeface="Symbol" pitchFamily="18" charset="2"/>
              </a:rPr>
              <a:t>after a few hours, glycogen reserves gone, but brain still needs glucose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0" smtClean="0">
                <a:sym typeface="Symbol" pitchFamily="18" charset="2"/>
              </a:rPr>
              <a:t>provide alternate fuels for metabolism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0" smtClean="0">
                <a:sym typeface="Symbol" pitchFamily="18" charset="2"/>
              </a:rPr>
              <a:t>stage dominated by</a:t>
            </a:r>
            <a:r>
              <a:rPr lang="en-US" sz="2000" smtClean="0">
                <a:sym typeface="Symbol" pitchFamily="18" charset="2"/>
              </a:rPr>
              <a:t> cortisol</a:t>
            </a:r>
          </a:p>
          <a:p>
            <a:pPr eaLnBrk="1" hangingPunct="1">
              <a:lnSpc>
                <a:spcPct val="90000"/>
              </a:lnSpc>
            </a:pPr>
            <a:endParaRPr lang="en-US" sz="8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0" smtClean="0">
                <a:sym typeface="Symbol" pitchFamily="18" charset="2"/>
              </a:rPr>
              <a:t>hypothalamus secretes </a:t>
            </a:r>
            <a:r>
              <a:rPr lang="en-US" sz="2000" smtClean="0">
                <a:sym typeface="Symbol" pitchFamily="18" charset="2"/>
              </a:rPr>
              <a:t>corticotropin-releasing hormone</a:t>
            </a:r>
          </a:p>
          <a:p>
            <a:pPr eaLnBrk="1" hangingPunct="1">
              <a:lnSpc>
                <a:spcPct val="90000"/>
              </a:lnSpc>
            </a:pPr>
            <a:endParaRPr lang="en-US" sz="8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0" smtClean="0">
                <a:sym typeface="Symbol" pitchFamily="18" charset="2"/>
              </a:rPr>
              <a:t>pituitary secretes an increase in </a:t>
            </a:r>
            <a:r>
              <a:rPr lang="en-US" sz="2000" smtClean="0">
                <a:sym typeface="Symbol" pitchFamily="18" charset="2"/>
              </a:rPr>
              <a:t>ACTH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stimulates the adrenal cortex to secrete </a:t>
            </a:r>
            <a:r>
              <a:rPr lang="en-US" sz="1800" smtClean="0">
                <a:sym typeface="Symbol" pitchFamily="18" charset="2"/>
              </a:rPr>
              <a:t>cortisol</a:t>
            </a:r>
            <a:r>
              <a:rPr lang="en-US" sz="1800" b="0" smtClean="0">
                <a:sym typeface="Symbol" pitchFamily="18" charset="2"/>
              </a:rPr>
              <a:t> and other </a:t>
            </a:r>
            <a:r>
              <a:rPr lang="en-US" sz="1800" smtClean="0">
                <a:sym typeface="Symbol" pitchFamily="18" charset="2"/>
              </a:rPr>
              <a:t>glucocorticoids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promotes the breakdown of fat and protein into glycerol, fatty acids,     and amino acids – for </a:t>
            </a:r>
            <a:r>
              <a:rPr lang="en-US" sz="1800" smtClean="0">
                <a:sym typeface="Symbol" pitchFamily="18" charset="2"/>
              </a:rPr>
              <a:t>gluconeogenesis</a:t>
            </a:r>
          </a:p>
          <a:p>
            <a:pPr lvl="1" eaLnBrk="1" hangingPunct="1">
              <a:lnSpc>
                <a:spcPct val="90000"/>
              </a:lnSpc>
            </a:pPr>
            <a:endParaRPr lang="en-US" sz="8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0" smtClean="0">
                <a:sym typeface="Symbol" pitchFamily="18" charset="2"/>
              </a:rPr>
              <a:t>cortisol has </a:t>
            </a:r>
            <a:r>
              <a:rPr lang="en-US" sz="2000" smtClean="0">
                <a:sym typeface="Symbol" pitchFamily="18" charset="2"/>
              </a:rPr>
              <a:t>glucose-sparing effect </a:t>
            </a:r>
            <a:r>
              <a:rPr lang="en-US" sz="2000" b="0" smtClean="0">
                <a:sym typeface="Symbol" pitchFamily="18" charset="2"/>
              </a:rPr>
              <a:t>– inhibits protein synthesis leaving free amino acids for gluconeogenesis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adverse effects of excessive cortisol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depresses immune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Increases susceptibility to infection and ulcers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>
                <a:sym typeface="Symbol" pitchFamily="18" charset="2"/>
              </a:rPr>
              <a:t>lymphoid tissues atrophy, antibody levels drop, and wounds heal poorly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23EF0FDE-46A4-4838-B754-5B7806FF5CA5}" type="slidenum">
              <a:rPr lang="en-US" altLang="en-US" smtClean="0">
                <a:latin typeface="Arial" pitchFamily="34" charset="0"/>
              </a:rPr>
              <a:pPr/>
              <a:t>67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 of Exhaustion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when stress continues several months, and fat reserves are gone, homeostasis is overwhelmed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marked by rapid decline and death</a:t>
            </a:r>
          </a:p>
          <a:p>
            <a:pPr lvl="1" eaLnBrk="1" hangingPunct="1">
              <a:lnSpc>
                <a:spcPct val="90000"/>
              </a:lnSpc>
            </a:pPr>
            <a:endParaRPr lang="en-US" sz="20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protein breakdown and muscle wasting </a:t>
            </a:r>
          </a:p>
          <a:p>
            <a:pPr eaLnBrk="1" hangingPunct="1">
              <a:lnSpc>
                <a:spcPct val="90000"/>
              </a:lnSpc>
            </a:pPr>
            <a:endParaRPr lang="en-US" sz="24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loss of glucose homeostasis because adrenal cortex stops producing glucocorticoids</a:t>
            </a:r>
          </a:p>
          <a:p>
            <a:pPr eaLnBrk="1" hangingPunct="1">
              <a:lnSpc>
                <a:spcPct val="90000"/>
              </a:lnSpc>
            </a:pPr>
            <a:endParaRPr lang="en-US" sz="24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aldosterone promotes water retention and hypertension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conserves sodium and hastens elimination of K</a:t>
            </a:r>
            <a:r>
              <a:rPr lang="en-US" sz="2000" b="0" baseline="30000" smtClean="0"/>
              <a:t>+</a:t>
            </a:r>
            <a:r>
              <a:rPr lang="en-US" sz="2000" b="0" smtClean="0"/>
              <a:t> and H</a:t>
            </a:r>
            <a:r>
              <a:rPr lang="en-US" sz="2000" b="0" baseline="30000" smtClean="0"/>
              <a:t>+</a:t>
            </a:r>
            <a:endParaRPr lang="en-US" sz="20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hypokalemia and alkalosis leads to death</a:t>
            </a:r>
          </a:p>
          <a:p>
            <a:pPr lvl="1" eaLnBrk="1" hangingPunct="1">
              <a:lnSpc>
                <a:spcPct val="90000"/>
              </a:lnSpc>
            </a:pPr>
            <a:endParaRPr lang="en-US" sz="20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death results from heart and kidney infection or overwhelming infection</a:t>
            </a:r>
            <a:endParaRPr lang="en-US" sz="4000" b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BC409168-5A7E-47DE-AC22-1F0E762A6614}" type="slidenum">
              <a:rPr lang="en-US" altLang="en-US" smtClean="0">
                <a:latin typeface="Arial" pitchFamily="34" charset="0"/>
              </a:rPr>
              <a:pPr/>
              <a:t>68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Paracrine Secretions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77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paracrines</a:t>
            </a:r>
            <a:r>
              <a:rPr lang="en-US" sz="2400" b="0" smtClean="0"/>
              <a:t> - chemical messengers that diffuse short distances and stimulate nearby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unlike neurotransmitters not produced in neurons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unlike hormones not transported in blood</a:t>
            </a:r>
          </a:p>
          <a:p>
            <a:pPr lvl="1" eaLnBrk="1" hangingPunct="1">
              <a:lnSpc>
                <a:spcPct val="80000"/>
              </a:lnSpc>
            </a:pPr>
            <a:endParaRPr lang="en-US" sz="1200" b="0" smtClean="0"/>
          </a:p>
          <a:p>
            <a:pPr eaLnBrk="1" hangingPunct="1">
              <a:lnSpc>
                <a:spcPct val="80000"/>
              </a:lnSpc>
            </a:pPr>
            <a:r>
              <a:rPr lang="en-US" sz="2400" b="0" smtClean="0"/>
              <a:t>a single chemical can act as a hormone, paracrine, or even neurotransmitter in different locations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histamine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from mast cells in connective tissue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causes relaxation of blood vessel smooth muscle</a:t>
            </a:r>
          </a:p>
          <a:p>
            <a:pPr lvl="2"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nitric oxide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from endothelium of blood vessels, causes vasodilation</a:t>
            </a:r>
          </a:p>
          <a:p>
            <a:pPr lvl="2"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somatostatin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from gamma cells, inhibits secretion of alpha and beta cells</a:t>
            </a:r>
          </a:p>
          <a:p>
            <a:pPr lvl="2"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catecholamines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diffuse from adrenal medulla to cortex</a:t>
            </a:r>
            <a:endParaRPr lang="en-US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FF21B477-E212-4D15-A7F4-E8E668D039C6}" type="slidenum">
              <a:rPr lang="en-US" altLang="en-US" smtClean="0">
                <a:latin typeface="Arial" pitchFamily="34" charset="0"/>
              </a:rPr>
              <a:pPr/>
              <a:t>69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Eicosanoids: a Family of Paracrine Secretions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eicosanoids</a:t>
            </a:r>
            <a:r>
              <a:rPr lang="en-US" sz="2000" b="0" smtClean="0"/>
              <a:t> – important family of paracrines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derived from fatty acid called </a:t>
            </a:r>
            <a:r>
              <a:rPr lang="en-US" sz="1800" smtClean="0"/>
              <a:t>arachidonic acid</a:t>
            </a:r>
          </a:p>
          <a:p>
            <a:pPr lvl="1" eaLnBrk="1" hangingPunct="1">
              <a:lnSpc>
                <a:spcPct val="90000"/>
              </a:lnSpc>
            </a:pPr>
            <a:endParaRPr lang="en-US" sz="8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lipoxygenase </a:t>
            </a:r>
            <a:r>
              <a:rPr lang="en-US" sz="2000" b="0" smtClean="0"/>
              <a:t>converts arachidonic acid into leukotrienes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leukotrienes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mediates allergic and inflammatory reactions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cyclooxygenase</a:t>
            </a:r>
            <a:r>
              <a:rPr lang="en-US" sz="2000" b="0" smtClean="0"/>
              <a:t> converts arachidonic acid to three other types of eicosanoids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prostacyclin</a:t>
            </a:r>
            <a:r>
              <a:rPr lang="en-US" sz="2000" b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inhibits blood clotting and vasoconstriction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thromboxanes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produced by blood platelets after injury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overrides prostacyclin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stimulates vasoconstriction and clotting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prostaglandins</a:t>
            </a:r>
            <a:r>
              <a:rPr lang="en-US" sz="1600" b="0" smtClean="0"/>
              <a:t> </a:t>
            </a:r>
            <a:r>
              <a:rPr lang="en-US" sz="1400" b="0" smtClean="0"/>
              <a:t> </a:t>
            </a:r>
            <a:r>
              <a:rPr lang="en-US" sz="1800" b="0" smtClean="0"/>
              <a:t>includes</a:t>
            </a:r>
            <a:r>
              <a:rPr lang="en-US" sz="1400" b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PGE: relaxes smooth muscle in bladder, intestines, bronchioles, uterus and stimulates contraction of blood vessels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PGF: opposite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19DADA92-E299-4040-BC8E-CB626A1723AA}" type="slidenum">
              <a:rPr lang="en-US" altLang="en-US" smtClean="0">
                <a:latin typeface="Arial" pitchFamily="34" charset="0"/>
              </a:rPr>
              <a:pPr/>
              <a:t>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76200"/>
            <a:ext cx="8277225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Communication by the Nervous</a:t>
            </a:r>
            <a:br>
              <a:rPr lang="en-US" sz="4000" smtClean="0"/>
            </a:br>
            <a:r>
              <a:rPr lang="en-US" sz="4000" smtClean="0"/>
              <a:t>and Endocrine Systems</a:t>
            </a: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3048000" y="6308725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17.2 a-b</a:t>
            </a:r>
          </a:p>
        </p:txBody>
      </p:sp>
      <p:pic>
        <p:nvPicPr>
          <p:cNvPr id="9221" name="Picture 3" descr="sal25693_17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1857375"/>
            <a:ext cx="6886575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068638" y="3062288"/>
            <a:ext cx="400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Neuron</a:t>
            </a:r>
            <a:endParaRPr lang="en-US" sz="900" b="1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4413250" y="2387600"/>
            <a:ext cx="781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Nerve impulse</a:t>
            </a:r>
            <a:endParaRPr lang="en-US" sz="900" b="1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5118100" y="1946275"/>
            <a:ext cx="927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Neurotransmitter</a:t>
            </a:r>
            <a:endParaRPr lang="en-US" sz="900" b="1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5175250" y="3340100"/>
            <a:ext cx="63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Target cells</a:t>
            </a:r>
            <a:endParaRPr lang="en-US" sz="900" b="1"/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4459288" y="4090988"/>
            <a:ext cx="63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Target cells</a:t>
            </a:r>
            <a:endParaRPr lang="en-US" sz="900" b="1"/>
          </a:p>
        </p:txBody>
      </p:sp>
      <p:sp>
        <p:nvSpPr>
          <p:cNvPr id="9227" name="Freeform 10"/>
          <p:cNvSpPr>
            <a:spLocks/>
          </p:cNvSpPr>
          <p:nvPr/>
        </p:nvSpPr>
        <p:spPr bwMode="auto">
          <a:xfrm>
            <a:off x="3463925" y="5370513"/>
            <a:ext cx="365125" cy="449262"/>
          </a:xfrm>
          <a:custGeom>
            <a:avLst/>
            <a:gdLst>
              <a:gd name="T0" fmla="*/ 2147483647 w 281"/>
              <a:gd name="T1" fmla="*/ 2147483647 h 346"/>
              <a:gd name="T2" fmla="*/ 2147483647 w 281"/>
              <a:gd name="T3" fmla="*/ 2147483647 h 346"/>
              <a:gd name="T4" fmla="*/ 0 w 281"/>
              <a:gd name="T5" fmla="*/ 0 h 346"/>
              <a:gd name="T6" fmla="*/ 0 60000 65536"/>
              <a:gd name="T7" fmla="*/ 0 60000 65536"/>
              <a:gd name="T8" fmla="*/ 0 60000 65536"/>
              <a:gd name="T9" fmla="*/ 0 w 281"/>
              <a:gd name="T10" fmla="*/ 0 h 346"/>
              <a:gd name="T11" fmla="*/ 281 w 281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1" h="346">
                <a:moveTo>
                  <a:pt x="281" y="346"/>
                </a:moveTo>
                <a:lnTo>
                  <a:pt x="210" y="346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9228" name="Freeform 11"/>
          <p:cNvSpPr>
            <a:spLocks/>
          </p:cNvSpPr>
          <p:nvPr/>
        </p:nvSpPr>
        <p:spPr bwMode="auto">
          <a:xfrm>
            <a:off x="4654550" y="5310188"/>
            <a:ext cx="360363" cy="512762"/>
          </a:xfrm>
          <a:custGeom>
            <a:avLst/>
            <a:gdLst>
              <a:gd name="T0" fmla="*/ 0 w 277"/>
              <a:gd name="T1" fmla="*/ 2147483647 h 395"/>
              <a:gd name="T2" fmla="*/ 2147483647 w 277"/>
              <a:gd name="T3" fmla="*/ 2147483647 h 395"/>
              <a:gd name="T4" fmla="*/ 2147483647 w 277"/>
              <a:gd name="T5" fmla="*/ 0 h 395"/>
              <a:gd name="T6" fmla="*/ 0 60000 65536"/>
              <a:gd name="T7" fmla="*/ 0 60000 65536"/>
              <a:gd name="T8" fmla="*/ 0 60000 65536"/>
              <a:gd name="T9" fmla="*/ 0 w 277"/>
              <a:gd name="T10" fmla="*/ 0 h 395"/>
              <a:gd name="T11" fmla="*/ 277 w 277"/>
              <a:gd name="T12" fmla="*/ 395 h 3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7" h="395">
                <a:moveTo>
                  <a:pt x="0" y="395"/>
                </a:moveTo>
                <a:lnTo>
                  <a:pt x="58" y="395"/>
                </a:lnTo>
                <a:lnTo>
                  <a:pt x="277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9229" name="Freeform 12"/>
          <p:cNvSpPr>
            <a:spLocks/>
          </p:cNvSpPr>
          <p:nvPr/>
        </p:nvSpPr>
        <p:spPr bwMode="auto">
          <a:xfrm>
            <a:off x="6283325" y="2043113"/>
            <a:ext cx="1106488" cy="190500"/>
          </a:xfrm>
          <a:custGeom>
            <a:avLst/>
            <a:gdLst>
              <a:gd name="T0" fmla="*/ 2147483647 w 851"/>
              <a:gd name="T1" fmla="*/ 2147483647 h 147"/>
              <a:gd name="T2" fmla="*/ 2147483647 w 851"/>
              <a:gd name="T3" fmla="*/ 0 h 147"/>
              <a:gd name="T4" fmla="*/ 0 w 851"/>
              <a:gd name="T5" fmla="*/ 0 h 147"/>
              <a:gd name="T6" fmla="*/ 0 60000 65536"/>
              <a:gd name="T7" fmla="*/ 0 60000 65536"/>
              <a:gd name="T8" fmla="*/ 0 60000 65536"/>
              <a:gd name="T9" fmla="*/ 0 w 851"/>
              <a:gd name="T10" fmla="*/ 0 h 147"/>
              <a:gd name="T11" fmla="*/ 851 w 851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1" h="147">
                <a:moveTo>
                  <a:pt x="851" y="147"/>
                </a:moveTo>
                <a:lnTo>
                  <a:pt x="734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 flipH="1" flipV="1">
            <a:off x="7056438" y="2043113"/>
            <a:ext cx="330200" cy="3556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Freeform 14"/>
          <p:cNvSpPr>
            <a:spLocks/>
          </p:cNvSpPr>
          <p:nvPr/>
        </p:nvSpPr>
        <p:spPr bwMode="auto">
          <a:xfrm>
            <a:off x="2811463" y="4206875"/>
            <a:ext cx="741362" cy="320675"/>
          </a:xfrm>
          <a:custGeom>
            <a:avLst/>
            <a:gdLst>
              <a:gd name="T0" fmla="*/ 0 w 570"/>
              <a:gd name="T1" fmla="*/ 2147483647 h 246"/>
              <a:gd name="T2" fmla="*/ 2147483647 w 570"/>
              <a:gd name="T3" fmla="*/ 0 h 246"/>
              <a:gd name="T4" fmla="*/ 2147483647 w 570"/>
              <a:gd name="T5" fmla="*/ 0 h 246"/>
              <a:gd name="T6" fmla="*/ 0 60000 65536"/>
              <a:gd name="T7" fmla="*/ 0 60000 65536"/>
              <a:gd name="T8" fmla="*/ 0 60000 65536"/>
              <a:gd name="T9" fmla="*/ 0 w 570"/>
              <a:gd name="T10" fmla="*/ 0 h 246"/>
              <a:gd name="T11" fmla="*/ 570 w 570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0" h="246">
                <a:moveTo>
                  <a:pt x="0" y="246"/>
                </a:moveTo>
                <a:lnTo>
                  <a:pt x="175" y="0"/>
                </a:lnTo>
                <a:lnTo>
                  <a:pt x="57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 flipV="1">
            <a:off x="3011488" y="4202113"/>
            <a:ext cx="349250" cy="4540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Freeform 16"/>
          <p:cNvSpPr>
            <a:spLocks/>
          </p:cNvSpPr>
          <p:nvPr/>
        </p:nvSpPr>
        <p:spPr bwMode="auto">
          <a:xfrm>
            <a:off x="5243513" y="4184650"/>
            <a:ext cx="800100" cy="385763"/>
          </a:xfrm>
          <a:custGeom>
            <a:avLst/>
            <a:gdLst>
              <a:gd name="T0" fmla="*/ 2147483647 w 616"/>
              <a:gd name="T1" fmla="*/ 2147483647 h 296"/>
              <a:gd name="T2" fmla="*/ 2147483647 w 616"/>
              <a:gd name="T3" fmla="*/ 0 h 296"/>
              <a:gd name="T4" fmla="*/ 0 w 616"/>
              <a:gd name="T5" fmla="*/ 0 h 296"/>
              <a:gd name="T6" fmla="*/ 0 60000 65536"/>
              <a:gd name="T7" fmla="*/ 0 60000 65536"/>
              <a:gd name="T8" fmla="*/ 0 60000 65536"/>
              <a:gd name="T9" fmla="*/ 0 w 616"/>
              <a:gd name="T10" fmla="*/ 0 h 296"/>
              <a:gd name="T11" fmla="*/ 616 w 616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6" h="296">
                <a:moveTo>
                  <a:pt x="616" y="296"/>
                </a:moveTo>
                <a:lnTo>
                  <a:pt x="441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 flipH="1" flipV="1">
            <a:off x="5391150" y="4184650"/>
            <a:ext cx="225425" cy="3714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Freeform 18"/>
          <p:cNvSpPr>
            <a:spLocks/>
          </p:cNvSpPr>
          <p:nvPr/>
        </p:nvSpPr>
        <p:spPr bwMode="auto">
          <a:xfrm>
            <a:off x="5975350" y="3190875"/>
            <a:ext cx="1522413" cy="239713"/>
          </a:xfrm>
          <a:custGeom>
            <a:avLst/>
            <a:gdLst>
              <a:gd name="T0" fmla="*/ 2147483647 w 1171"/>
              <a:gd name="T1" fmla="*/ 0 h 184"/>
              <a:gd name="T2" fmla="*/ 2147483647 w 1171"/>
              <a:gd name="T3" fmla="*/ 2147483647 h 184"/>
              <a:gd name="T4" fmla="*/ 0 w 1171"/>
              <a:gd name="T5" fmla="*/ 2147483647 h 184"/>
              <a:gd name="T6" fmla="*/ 0 60000 65536"/>
              <a:gd name="T7" fmla="*/ 0 60000 65536"/>
              <a:gd name="T8" fmla="*/ 0 60000 65536"/>
              <a:gd name="T9" fmla="*/ 0 w 1171"/>
              <a:gd name="T10" fmla="*/ 0 h 184"/>
              <a:gd name="T11" fmla="*/ 1171 w 1171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1" h="184">
                <a:moveTo>
                  <a:pt x="1171" y="0"/>
                </a:moveTo>
                <a:lnTo>
                  <a:pt x="938" y="184"/>
                </a:lnTo>
                <a:lnTo>
                  <a:pt x="0" y="184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900">
              <a:latin typeface="Times New Roman" pitchFamily="18" charset="0"/>
            </a:endParaRPr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 flipH="1">
            <a:off x="6745288" y="2933700"/>
            <a:ext cx="641350" cy="4968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Rectangle 20"/>
          <p:cNvSpPr>
            <a:spLocks noChangeArrowheads="1"/>
          </p:cNvSpPr>
          <p:nvPr/>
        </p:nvSpPr>
        <p:spPr bwMode="auto">
          <a:xfrm>
            <a:off x="1130300" y="6043613"/>
            <a:ext cx="11620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(b) Endocrine system</a:t>
            </a:r>
            <a:endParaRPr lang="en-US" sz="900" b="1"/>
          </a:p>
        </p:txBody>
      </p:sp>
      <p:sp>
        <p:nvSpPr>
          <p:cNvPr id="9238" name="Rectangle 21"/>
          <p:cNvSpPr>
            <a:spLocks noChangeArrowheads="1"/>
          </p:cNvSpPr>
          <p:nvPr/>
        </p:nvSpPr>
        <p:spPr bwMode="auto">
          <a:xfrm>
            <a:off x="1119188" y="3621088"/>
            <a:ext cx="1054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(a) Nervous system</a:t>
            </a:r>
            <a:endParaRPr lang="en-US" sz="900" b="1"/>
          </a:p>
        </p:txBody>
      </p:sp>
      <p:sp>
        <p:nvSpPr>
          <p:cNvPr id="9239" name="Text Box 22"/>
          <p:cNvSpPr txBox="1">
            <a:spLocks noChangeArrowheads="1"/>
          </p:cNvSpPr>
          <p:nvPr/>
        </p:nvSpPr>
        <p:spPr bwMode="auto">
          <a:xfrm>
            <a:off x="3571875" y="4129088"/>
            <a:ext cx="6508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Endocrine</a:t>
            </a:r>
          </a:p>
          <a:p>
            <a:r>
              <a:rPr lang="en-US" sz="900" b="1"/>
              <a:t>cells</a:t>
            </a:r>
          </a:p>
        </p:txBody>
      </p:sp>
      <p:sp>
        <p:nvSpPr>
          <p:cNvPr id="9240" name="Text Box 23"/>
          <p:cNvSpPr txBox="1">
            <a:spLocks noChangeArrowheads="1"/>
          </p:cNvSpPr>
          <p:nvPr/>
        </p:nvSpPr>
        <p:spPr bwMode="auto">
          <a:xfrm>
            <a:off x="3857625" y="5721350"/>
            <a:ext cx="77787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Hormone in</a:t>
            </a:r>
          </a:p>
          <a:p>
            <a:r>
              <a:rPr lang="en-US" sz="900" b="1"/>
              <a:t>bloodstream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112963" y="1524000"/>
            <a:ext cx="48974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20457DED-A0BE-468A-99FE-5B41ACFAF30A}" type="slidenum">
              <a:rPr lang="en-US" altLang="en-US" smtClean="0">
                <a:latin typeface="Arial" pitchFamily="34" charset="0"/>
              </a:rPr>
              <a:pPr/>
              <a:t>70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Eicosanoid Synthesis</a:t>
            </a:r>
          </a:p>
        </p:txBody>
      </p:sp>
      <p:sp>
        <p:nvSpPr>
          <p:cNvPr id="73732" name="Text Box 9"/>
          <p:cNvSpPr txBox="1">
            <a:spLocks noChangeArrowheads="1"/>
          </p:cNvSpPr>
          <p:nvPr/>
        </p:nvSpPr>
        <p:spPr bwMode="auto">
          <a:xfrm>
            <a:off x="609600" y="56007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17.26</a:t>
            </a:r>
          </a:p>
        </p:txBody>
      </p:sp>
      <p:pic>
        <p:nvPicPr>
          <p:cNvPr id="73733" name="Picture 3" descr="sal25693_17_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550" y="1404938"/>
            <a:ext cx="3322638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5075238" y="3544888"/>
            <a:ext cx="73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</a:t>
            </a:r>
            <a:endParaRPr lang="en-US" sz="800" b="1"/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5195888" y="3405188"/>
            <a:ext cx="793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</a:t>
            </a:r>
            <a:endParaRPr lang="en-US" sz="800" b="1"/>
          </a:p>
        </p:txBody>
      </p:sp>
      <p:sp>
        <p:nvSpPr>
          <p:cNvPr id="73736" name="Rectangle 7"/>
          <p:cNvSpPr>
            <a:spLocks noChangeArrowheads="1"/>
          </p:cNvSpPr>
          <p:nvPr/>
        </p:nvSpPr>
        <p:spPr bwMode="auto">
          <a:xfrm>
            <a:off x="5200650" y="3649663"/>
            <a:ext cx="152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OH</a:t>
            </a:r>
            <a:endParaRPr lang="en-US" sz="800" b="1"/>
          </a:p>
        </p:txBody>
      </p:sp>
      <p:sp>
        <p:nvSpPr>
          <p:cNvPr id="73737" name="Rectangle 8"/>
          <p:cNvSpPr>
            <a:spLocks noChangeArrowheads="1"/>
          </p:cNvSpPr>
          <p:nvPr/>
        </p:nvSpPr>
        <p:spPr bwMode="auto">
          <a:xfrm>
            <a:off x="4205288" y="5700713"/>
            <a:ext cx="73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</a:t>
            </a:r>
            <a:endParaRPr lang="en-US" sz="800" b="1"/>
          </a:p>
        </p:txBody>
      </p:sp>
      <p:sp>
        <p:nvSpPr>
          <p:cNvPr id="73738" name="Rectangle 9"/>
          <p:cNvSpPr>
            <a:spLocks noChangeArrowheads="1"/>
          </p:cNvSpPr>
          <p:nvPr/>
        </p:nvSpPr>
        <p:spPr bwMode="auto">
          <a:xfrm>
            <a:off x="4325938" y="5575300"/>
            <a:ext cx="79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</a:t>
            </a:r>
            <a:endParaRPr lang="en-US" sz="800" b="1"/>
          </a:p>
        </p:txBody>
      </p:sp>
      <p:sp>
        <p:nvSpPr>
          <p:cNvPr id="73739" name="Rectangle 10"/>
          <p:cNvSpPr>
            <a:spLocks noChangeArrowheads="1"/>
          </p:cNvSpPr>
          <p:nvPr/>
        </p:nvSpPr>
        <p:spPr bwMode="auto">
          <a:xfrm>
            <a:off x="4321175" y="5802313"/>
            <a:ext cx="152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OH</a:t>
            </a:r>
            <a:endParaRPr lang="en-US" sz="800" b="1"/>
          </a:p>
        </p:txBody>
      </p:sp>
      <p:sp>
        <p:nvSpPr>
          <p:cNvPr id="73740" name="Rectangle 11"/>
          <p:cNvSpPr>
            <a:spLocks noChangeArrowheads="1"/>
          </p:cNvSpPr>
          <p:nvPr/>
        </p:nvSpPr>
        <p:spPr bwMode="auto">
          <a:xfrm>
            <a:off x="4144963" y="4138613"/>
            <a:ext cx="822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Arachidonic acid</a:t>
            </a:r>
            <a:endParaRPr lang="en-US" sz="800" b="1"/>
          </a:p>
        </p:txBody>
      </p:sp>
      <p:sp>
        <p:nvSpPr>
          <p:cNvPr id="73741" name="Rectangle 12"/>
          <p:cNvSpPr>
            <a:spLocks noChangeArrowheads="1"/>
          </p:cNvSpPr>
          <p:nvPr/>
        </p:nvSpPr>
        <p:spPr bwMode="auto">
          <a:xfrm>
            <a:off x="3235325" y="5026025"/>
            <a:ext cx="6350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Leukotrienes</a:t>
            </a:r>
            <a:endParaRPr lang="en-US" sz="800" b="1"/>
          </a:p>
        </p:txBody>
      </p:sp>
      <p:sp>
        <p:nvSpPr>
          <p:cNvPr id="73742" name="Rectangle 13"/>
          <p:cNvSpPr>
            <a:spLocks noChangeArrowheads="1"/>
          </p:cNvSpPr>
          <p:nvPr/>
        </p:nvSpPr>
        <p:spPr bwMode="auto">
          <a:xfrm>
            <a:off x="3730625" y="6107113"/>
            <a:ext cx="9175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Leukotriene B</a:t>
            </a:r>
            <a:r>
              <a:rPr lang="en-US" sz="800" b="1" baseline="-25000">
                <a:solidFill>
                  <a:srgbClr val="000000"/>
                </a:solidFill>
              </a:rPr>
              <a:t>4</a:t>
            </a:r>
            <a:endParaRPr lang="en-US" sz="800" b="1" baseline="-25000"/>
          </a:p>
        </p:txBody>
      </p:sp>
      <p:sp>
        <p:nvSpPr>
          <p:cNvPr id="73743" name="Rectangle 14"/>
          <p:cNvSpPr>
            <a:spLocks noChangeArrowheads="1"/>
          </p:cNvSpPr>
          <p:nvPr/>
        </p:nvSpPr>
        <p:spPr bwMode="auto">
          <a:xfrm>
            <a:off x="3168650" y="5610225"/>
            <a:ext cx="152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OH</a:t>
            </a:r>
            <a:endParaRPr lang="en-US" sz="800" b="1"/>
          </a:p>
        </p:txBody>
      </p:sp>
      <p:sp>
        <p:nvSpPr>
          <p:cNvPr id="73744" name="Rectangle 15"/>
          <p:cNvSpPr>
            <a:spLocks noChangeArrowheads="1"/>
          </p:cNvSpPr>
          <p:nvPr/>
        </p:nvSpPr>
        <p:spPr bwMode="auto">
          <a:xfrm>
            <a:off x="3835400" y="5614988"/>
            <a:ext cx="152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OH</a:t>
            </a:r>
            <a:endParaRPr lang="en-US" sz="800" b="1"/>
          </a:p>
        </p:txBody>
      </p:sp>
      <p:sp>
        <p:nvSpPr>
          <p:cNvPr id="73745" name="Rectangle 16"/>
          <p:cNvSpPr>
            <a:spLocks noChangeArrowheads="1"/>
          </p:cNvSpPr>
          <p:nvPr/>
        </p:nvSpPr>
        <p:spPr bwMode="auto">
          <a:xfrm>
            <a:off x="5716588" y="6102350"/>
            <a:ext cx="2936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PGF</a:t>
            </a:r>
            <a:r>
              <a:rPr lang="en-US" sz="800" b="1" baseline="-25000">
                <a:solidFill>
                  <a:srgbClr val="000000"/>
                </a:solidFill>
              </a:rPr>
              <a:t>2</a:t>
            </a:r>
            <a:r>
              <a:rPr lang="en-US" sz="800" b="1" baseline="-25000">
                <a:solidFill>
                  <a:srgbClr val="000000"/>
                </a:solidFill>
                <a:sym typeface="Symbol" pitchFamily="18" charset="2"/>
              </a:rPr>
              <a:t></a:t>
            </a:r>
            <a:endParaRPr lang="en-US" sz="800" b="1" baseline="-25000"/>
          </a:p>
        </p:txBody>
      </p:sp>
      <p:sp>
        <p:nvSpPr>
          <p:cNvPr id="73746" name="Rectangle 17"/>
          <p:cNvSpPr>
            <a:spLocks noChangeArrowheads="1"/>
          </p:cNvSpPr>
          <p:nvPr/>
        </p:nvSpPr>
        <p:spPr bwMode="auto">
          <a:xfrm>
            <a:off x="4738688" y="5626100"/>
            <a:ext cx="152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OH</a:t>
            </a:r>
            <a:endParaRPr lang="en-US" sz="800" b="1"/>
          </a:p>
        </p:txBody>
      </p:sp>
      <p:sp>
        <p:nvSpPr>
          <p:cNvPr id="73747" name="Rectangle 18"/>
          <p:cNvSpPr>
            <a:spLocks noChangeArrowheads="1"/>
          </p:cNvSpPr>
          <p:nvPr/>
        </p:nvSpPr>
        <p:spPr bwMode="auto">
          <a:xfrm>
            <a:off x="4740275" y="6102350"/>
            <a:ext cx="152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OH</a:t>
            </a:r>
            <a:endParaRPr lang="en-US" sz="800" b="1"/>
          </a:p>
        </p:txBody>
      </p:sp>
      <p:sp>
        <p:nvSpPr>
          <p:cNvPr id="73748" name="Rectangle 19"/>
          <p:cNvSpPr>
            <a:spLocks noChangeArrowheads="1"/>
          </p:cNvSpPr>
          <p:nvPr/>
        </p:nvSpPr>
        <p:spPr bwMode="auto">
          <a:xfrm>
            <a:off x="5133975" y="6102350"/>
            <a:ext cx="152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OH</a:t>
            </a:r>
            <a:endParaRPr lang="en-US" sz="800" b="1"/>
          </a:p>
        </p:txBody>
      </p:sp>
      <p:sp>
        <p:nvSpPr>
          <p:cNvPr id="73749" name="Rectangle 20"/>
          <p:cNvSpPr>
            <a:spLocks noChangeArrowheads="1"/>
          </p:cNvSpPr>
          <p:nvPr/>
        </p:nvSpPr>
        <p:spPr bwMode="auto">
          <a:xfrm>
            <a:off x="5634038" y="5835650"/>
            <a:ext cx="73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</a:t>
            </a:r>
            <a:endParaRPr lang="en-US" sz="800" b="1"/>
          </a:p>
        </p:txBody>
      </p:sp>
      <p:sp>
        <p:nvSpPr>
          <p:cNvPr id="73750" name="Rectangle 21"/>
          <p:cNvSpPr>
            <a:spLocks noChangeArrowheads="1"/>
          </p:cNvSpPr>
          <p:nvPr/>
        </p:nvSpPr>
        <p:spPr bwMode="auto">
          <a:xfrm>
            <a:off x="5768975" y="5711825"/>
            <a:ext cx="79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</a:t>
            </a:r>
            <a:endParaRPr lang="en-US" sz="800" b="1"/>
          </a:p>
        </p:txBody>
      </p:sp>
      <p:sp>
        <p:nvSpPr>
          <p:cNvPr id="73751" name="Rectangle 22"/>
          <p:cNvSpPr>
            <a:spLocks noChangeArrowheads="1"/>
          </p:cNvSpPr>
          <p:nvPr/>
        </p:nvSpPr>
        <p:spPr bwMode="auto">
          <a:xfrm>
            <a:off x="5767388" y="5948363"/>
            <a:ext cx="152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OH</a:t>
            </a:r>
            <a:endParaRPr lang="en-US" sz="800" b="1"/>
          </a:p>
        </p:txBody>
      </p:sp>
      <p:sp>
        <p:nvSpPr>
          <p:cNvPr id="73752" name="Rectangle 23"/>
          <p:cNvSpPr>
            <a:spLocks noChangeArrowheads="1"/>
          </p:cNvSpPr>
          <p:nvPr/>
        </p:nvSpPr>
        <p:spPr bwMode="auto">
          <a:xfrm>
            <a:off x="4587875" y="4557713"/>
            <a:ext cx="8064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Cyclooxygenase</a:t>
            </a:r>
            <a:endParaRPr lang="en-US" sz="800" b="1"/>
          </a:p>
        </p:txBody>
      </p:sp>
      <p:sp>
        <p:nvSpPr>
          <p:cNvPr id="73753" name="Rectangle 24"/>
          <p:cNvSpPr>
            <a:spLocks noChangeArrowheads="1"/>
          </p:cNvSpPr>
          <p:nvPr/>
        </p:nvSpPr>
        <p:spPr bwMode="auto">
          <a:xfrm>
            <a:off x="3722688" y="4557713"/>
            <a:ext cx="6810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Lipoxygenase</a:t>
            </a:r>
            <a:endParaRPr lang="en-US" sz="800" b="1"/>
          </a:p>
        </p:txBody>
      </p:sp>
      <p:sp>
        <p:nvSpPr>
          <p:cNvPr id="73754" name="Freeform 25"/>
          <p:cNvSpPr>
            <a:spLocks/>
          </p:cNvSpPr>
          <p:nvPr/>
        </p:nvSpPr>
        <p:spPr bwMode="auto">
          <a:xfrm>
            <a:off x="4686300" y="2479675"/>
            <a:ext cx="536575" cy="287338"/>
          </a:xfrm>
          <a:custGeom>
            <a:avLst/>
            <a:gdLst>
              <a:gd name="T0" fmla="*/ 2147483647 w 422"/>
              <a:gd name="T1" fmla="*/ 2147483647 h 226"/>
              <a:gd name="T2" fmla="*/ 2147483647 w 422"/>
              <a:gd name="T3" fmla="*/ 2147483647 h 226"/>
              <a:gd name="T4" fmla="*/ 0 w 422"/>
              <a:gd name="T5" fmla="*/ 0 h 226"/>
              <a:gd name="T6" fmla="*/ 0 60000 65536"/>
              <a:gd name="T7" fmla="*/ 0 60000 65536"/>
              <a:gd name="T8" fmla="*/ 0 60000 65536"/>
              <a:gd name="T9" fmla="*/ 0 w 422"/>
              <a:gd name="T10" fmla="*/ 0 h 226"/>
              <a:gd name="T11" fmla="*/ 422 w 422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" h="226">
                <a:moveTo>
                  <a:pt x="422" y="226"/>
                </a:moveTo>
                <a:lnTo>
                  <a:pt x="263" y="22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73755" name="Line 26"/>
          <p:cNvSpPr>
            <a:spLocks noChangeShapeType="1"/>
          </p:cNvSpPr>
          <p:nvPr/>
        </p:nvSpPr>
        <p:spPr bwMode="auto">
          <a:xfrm flipH="1">
            <a:off x="4716463" y="2767013"/>
            <a:ext cx="304800" cy="117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6" name="Freeform 27"/>
          <p:cNvSpPr>
            <a:spLocks/>
          </p:cNvSpPr>
          <p:nvPr/>
        </p:nvSpPr>
        <p:spPr bwMode="auto">
          <a:xfrm>
            <a:off x="5611813" y="4457700"/>
            <a:ext cx="200025" cy="303213"/>
          </a:xfrm>
          <a:custGeom>
            <a:avLst/>
            <a:gdLst>
              <a:gd name="T0" fmla="*/ 0 w 157"/>
              <a:gd name="T1" fmla="*/ 2147483647 h 238"/>
              <a:gd name="T2" fmla="*/ 2147483647 w 157"/>
              <a:gd name="T3" fmla="*/ 2147483647 h 238"/>
              <a:gd name="T4" fmla="*/ 2147483647 w 157"/>
              <a:gd name="T5" fmla="*/ 0 h 238"/>
              <a:gd name="T6" fmla="*/ 0 60000 65536"/>
              <a:gd name="T7" fmla="*/ 0 60000 65536"/>
              <a:gd name="T8" fmla="*/ 0 60000 65536"/>
              <a:gd name="T9" fmla="*/ 0 w 157"/>
              <a:gd name="T10" fmla="*/ 0 h 238"/>
              <a:gd name="T11" fmla="*/ 157 w 157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38">
                <a:moveTo>
                  <a:pt x="0" y="238"/>
                </a:moveTo>
                <a:lnTo>
                  <a:pt x="157" y="127"/>
                </a:lnTo>
                <a:lnTo>
                  <a:pt x="15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Times New Roman" pitchFamily="18" charset="0"/>
            </a:endParaRPr>
          </a:p>
        </p:txBody>
      </p:sp>
      <p:sp>
        <p:nvSpPr>
          <p:cNvPr id="73757" name="Text Box 28"/>
          <p:cNvSpPr txBox="1">
            <a:spLocks noChangeArrowheads="1"/>
          </p:cNvSpPr>
          <p:nvPr/>
        </p:nvSpPr>
        <p:spPr bwMode="auto">
          <a:xfrm>
            <a:off x="5253038" y="2713038"/>
            <a:ext cx="989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Phospholipids of</a:t>
            </a:r>
          </a:p>
          <a:p>
            <a:r>
              <a:rPr lang="en-US" sz="800" b="1"/>
              <a:t>plasma membrane</a:t>
            </a:r>
          </a:p>
        </p:txBody>
      </p:sp>
      <p:sp>
        <p:nvSpPr>
          <p:cNvPr id="73758" name="Text Box 29"/>
          <p:cNvSpPr txBox="1">
            <a:spLocks noChangeArrowheads="1"/>
          </p:cNvSpPr>
          <p:nvPr/>
        </p:nvSpPr>
        <p:spPr bwMode="auto">
          <a:xfrm>
            <a:off x="4537075" y="3035300"/>
            <a:ext cx="11017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r>
              <a:rPr lang="en-US" sz="800" b="1"/>
              <a:t>Phospholipase A</a:t>
            </a:r>
            <a:r>
              <a:rPr lang="en-US" sz="800" b="1" baseline="-25000"/>
              <a:t>2</a:t>
            </a:r>
          </a:p>
        </p:txBody>
      </p:sp>
      <p:sp>
        <p:nvSpPr>
          <p:cNvPr id="73759" name="Text Box 30"/>
          <p:cNvSpPr txBox="1">
            <a:spLocks noChangeArrowheads="1"/>
          </p:cNvSpPr>
          <p:nvPr/>
        </p:nvSpPr>
        <p:spPr bwMode="auto">
          <a:xfrm>
            <a:off x="2957513" y="3192463"/>
            <a:ext cx="1033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800" b="1"/>
              <a:t>Blocked by cortisol</a:t>
            </a:r>
          </a:p>
          <a:p>
            <a:pPr algn="ctr"/>
            <a:r>
              <a:rPr lang="en-US" sz="800" b="1"/>
              <a:t> and SAIDs</a:t>
            </a:r>
          </a:p>
        </p:txBody>
      </p:sp>
      <p:sp>
        <p:nvSpPr>
          <p:cNvPr id="73760" name="Text Box 31"/>
          <p:cNvSpPr txBox="1">
            <a:spLocks noChangeArrowheads="1"/>
          </p:cNvSpPr>
          <p:nvPr/>
        </p:nvSpPr>
        <p:spPr bwMode="auto">
          <a:xfrm>
            <a:off x="5456238" y="3941763"/>
            <a:ext cx="7699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Blocked by</a:t>
            </a:r>
          </a:p>
          <a:p>
            <a:r>
              <a:rPr lang="en-US" sz="800" b="1"/>
              <a:t>NSAIDs such</a:t>
            </a:r>
          </a:p>
          <a:p>
            <a:r>
              <a:rPr lang="en-US" sz="800" b="1"/>
              <a:t>as aspirin</a:t>
            </a:r>
          </a:p>
          <a:p>
            <a:r>
              <a:rPr lang="en-US" sz="800" b="1"/>
              <a:t>and ibuprofen</a:t>
            </a:r>
          </a:p>
        </p:txBody>
      </p:sp>
      <p:sp>
        <p:nvSpPr>
          <p:cNvPr id="73761" name="Text Box 32"/>
          <p:cNvSpPr txBox="1">
            <a:spLocks noChangeArrowheads="1"/>
          </p:cNvSpPr>
          <p:nvPr/>
        </p:nvSpPr>
        <p:spPr bwMode="auto">
          <a:xfrm>
            <a:off x="5219700" y="5008563"/>
            <a:ext cx="830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Prostacyclin</a:t>
            </a:r>
          </a:p>
          <a:p>
            <a:r>
              <a:rPr lang="en-US" sz="800" b="1"/>
              <a:t>Thromboxanes</a:t>
            </a:r>
          </a:p>
          <a:p>
            <a:r>
              <a:rPr lang="en-US" sz="800" b="1"/>
              <a:t>Prostaglandins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314575" y="1181100"/>
            <a:ext cx="44799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3289F415-4DDC-4261-8543-89013C39FE41}" type="slidenum">
              <a:rPr lang="en-US" altLang="en-US" smtClean="0">
                <a:latin typeface="Arial" pitchFamily="34" charset="0"/>
              </a:rPr>
              <a:pPr/>
              <a:t>71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eaLnBrk="1" hangingPunct="1"/>
            <a:r>
              <a:rPr lang="en-US" smtClean="0"/>
              <a:t>Anti-inflammatory Drugs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</p:spPr>
        <p:txBody>
          <a:bodyPr/>
          <a:lstStyle/>
          <a:p>
            <a:pPr eaLnBrk="1" hangingPunct="1"/>
            <a:r>
              <a:rPr lang="en-US" sz="2800" b="0" smtClean="0"/>
              <a:t>cortisol and corticosterone</a:t>
            </a:r>
          </a:p>
          <a:p>
            <a:pPr lvl="1" eaLnBrk="1" hangingPunct="1"/>
            <a:r>
              <a:rPr lang="en-US" sz="2400" b="0" smtClean="0"/>
              <a:t>steroidal anti-inflammatory drugs (SAIDs)</a:t>
            </a:r>
          </a:p>
          <a:p>
            <a:pPr lvl="1" eaLnBrk="1" hangingPunct="1"/>
            <a:r>
              <a:rPr lang="en-US" sz="2400" b="0" smtClean="0"/>
              <a:t>inhibit inflammation by blocking release of arachidonic acid from plasma membrane and inhibit synthesis of eicosanoids</a:t>
            </a:r>
          </a:p>
          <a:p>
            <a:pPr lvl="2" eaLnBrk="1" hangingPunct="1"/>
            <a:r>
              <a:rPr lang="en-US" sz="2000" b="0" smtClean="0"/>
              <a:t>disadvantage – produce symptoms of Cushing syndrome</a:t>
            </a:r>
          </a:p>
          <a:p>
            <a:pPr lvl="2" eaLnBrk="1" hangingPunct="1"/>
            <a:endParaRPr lang="en-US" sz="1200" b="0" smtClean="0"/>
          </a:p>
          <a:p>
            <a:pPr eaLnBrk="1" hangingPunct="1"/>
            <a:r>
              <a:rPr lang="en-US" sz="2800" b="0" smtClean="0"/>
              <a:t>aspirin, ibuprofen, &amp; celecoxib (Celebrex)</a:t>
            </a:r>
          </a:p>
          <a:p>
            <a:pPr lvl="1" eaLnBrk="1" hangingPunct="1"/>
            <a:r>
              <a:rPr lang="en-US" sz="2400" b="0" smtClean="0"/>
              <a:t>nonsteroidal anti-inflammatory drugs (NSAIDs)</a:t>
            </a:r>
          </a:p>
          <a:p>
            <a:pPr lvl="2" eaLnBrk="1" hangingPunct="1"/>
            <a:r>
              <a:rPr lang="en-US" sz="2000" smtClean="0"/>
              <a:t>COX inhibitors </a:t>
            </a:r>
            <a:r>
              <a:rPr lang="en-US" sz="2000" b="0" smtClean="0"/>
              <a:t>since block cyclooxygenase (COX)</a:t>
            </a:r>
          </a:p>
          <a:p>
            <a:pPr lvl="2" eaLnBrk="1" hangingPunct="1"/>
            <a:r>
              <a:rPr lang="en-US" sz="2000" b="0" smtClean="0"/>
              <a:t>do not affect lipoxygenase function or leukotriene production</a:t>
            </a:r>
          </a:p>
          <a:p>
            <a:pPr lvl="2" eaLnBrk="1" hangingPunct="1"/>
            <a:r>
              <a:rPr lang="en-US" sz="2000" b="0" smtClean="0"/>
              <a:t>useful in treatment of fever and thrombosis</a:t>
            </a:r>
          </a:p>
          <a:p>
            <a:pPr lvl="3" eaLnBrk="1" hangingPunct="1"/>
            <a:r>
              <a:rPr lang="en-US" sz="1800" b="0" smtClean="0"/>
              <a:t>inhibit prostaglandin and thromboxane synthesis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C9DC7789-D667-4F4E-B2DB-A8A0385304E0}" type="slidenum">
              <a:rPr lang="en-US" altLang="en-US" smtClean="0">
                <a:latin typeface="Arial" pitchFamily="34" charset="0"/>
              </a:rPr>
              <a:pPr/>
              <a:t>72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Endocrine Disorders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839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0" smtClean="0"/>
              <a:t>variations in hormone concentration and target cell sensitivity have noticeable effects on body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hyposecretion</a:t>
            </a:r>
            <a:r>
              <a:rPr lang="en-US" sz="2800" b="0" smtClean="0"/>
              <a:t> – inadequate hormone release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tumor or lesion destroys gland or interferes with its ability to receive signals from another gland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head trauma affects pituitary gland’s ability to secrete ADH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diabetes insipidus </a:t>
            </a:r>
            <a:r>
              <a:rPr lang="en-US" sz="1800" b="0" smtClean="0"/>
              <a:t>- chronic polyuria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autoantibodies fail to distinguish gland from foreign matter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hypersecretion</a:t>
            </a:r>
            <a:r>
              <a:rPr lang="en-US" sz="2800" b="0" smtClean="0"/>
              <a:t> – excessive hormone release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tumors or autoimmune disorder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pheochromocytoma</a:t>
            </a:r>
            <a:r>
              <a:rPr lang="en-US" sz="2000" b="0" smtClean="0"/>
              <a:t> – tumor of adrenal medulla secretes excessive epinephrine and norepinephrine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toxic goiter </a:t>
            </a:r>
            <a:r>
              <a:rPr lang="en-US" sz="2000" b="0" smtClean="0"/>
              <a:t>(graves disease) – autoantibodies mimic effect of TSH on the thyroid causing thyroid hypersecretion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625BB237-8D17-4898-AF8E-263DE02669E4}" type="slidenum">
              <a:rPr lang="en-US" altLang="en-US" smtClean="0">
                <a:latin typeface="Arial" pitchFamily="34" charset="0"/>
              </a:rPr>
              <a:pPr/>
              <a:t>73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Pituitary Disorders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0" smtClean="0"/>
              <a:t>hypersecretion of growth hormone (GH)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acromegaly </a:t>
            </a:r>
            <a:r>
              <a:rPr lang="en-US" sz="2400" b="0" smtClean="0"/>
              <a:t>- thickening of bones and soft tissues in adults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0" smtClean="0"/>
              <a:t>especially hands, feet and face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problems in childhood or adolescence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gigantism</a:t>
            </a:r>
            <a:r>
              <a:rPr lang="en-US" sz="2000" b="0" smtClean="0"/>
              <a:t> if hypersecretion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0" smtClean="0"/>
              <a:t>pituitary </a:t>
            </a:r>
            <a:r>
              <a:rPr lang="en-US" sz="2000" smtClean="0"/>
              <a:t>dwarfism</a:t>
            </a:r>
            <a:r>
              <a:rPr lang="en-US" sz="2000" b="0" smtClean="0"/>
              <a:t> if hyposecretion – rare since growth hormone is now made by genetically engineered bacteria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/>
          </a:p>
        </p:txBody>
      </p:sp>
      <p:sp>
        <p:nvSpPr>
          <p:cNvPr id="76805" name="Text Box 10"/>
          <p:cNvSpPr txBox="1">
            <a:spLocks noChangeArrowheads="1"/>
          </p:cNvSpPr>
          <p:nvPr/>
        </p:nvSpPr>
        <p:spPr bwMode="auto">
          <a:xfrm>
            <a:off x="166688" y="6291263"/>
            <a:ext cx="2435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17.27 1-5</a:t>
            </a:r>
          </a:p>
        </p:txBody>
      </p:sp>
      <p:pic>
        <p:nvPicPr>
          <p:cNvPr id="76806" name="Picture 3" descr="sal25693_17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976688"/>
            <a:ext cx="70104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TextBox 24"/>
          <p:cNvSpPr txBox="1">
            <a:spLocks noChangeArrowheads="1"/>
          </p:cNvSpPr>
          <p:nvPr/>
        </p:nvSpPr>
        <p:spPr bwMode="auto">
          <a:xfrm>
            <a:off x="2332038" y="3781425"/>
            <a:ext cx="4479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76808" name="TextBox 24"/>
          <p:cNvSpPr txBox="1">
            <a:spLocks noChangeArrowheads="1"/>
          </p:cNvSpPr>
          <p:nvPr/>
        </p:nvSpPr>
        <p:spPr bwMode="auto">
          <a:xfrm>
            <a:off x="2590800" y="6376988"/>
            <a:ext cx="4479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From </a:t>
            </a:r>
            <a:r>
              <a:rPr lang="en-US" sz="600" i="1">
                <a:solidFill>
                  <a:srgbClr val="000000"/>
                </a:solidFill>
                <a:cs typeface="Arial" pitchFamily="34" charset="0"/>
              </a:rPr>
              <a:t>Clinical Pathological Conference Acromegaly, Diabetes, Hypermetabolism, Protein Use and Heart Failure</a:t>
            </a: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 in American Journal of Medicine, 20:133, 1986. Copyright © 1986 by Excerpta Media, Inc.</a:t>
            </a:r>
          </a:p>
        </p:txBody>
      </p:sp>
      <p:sp>
        <p:nvSpPr>
          <p:cNvPr id="76809" name="Rectangle 14"/>
          <p:cNvSpPr>
            <a:spLocks noChangeArrowheads="1"/>
          </p:cNvSpPr>
          <p:nvPr/>
        </p:nvSpPr>
        <p:spPr bwMode="auto">
          <a:xfrm>
            <a:off x="5308600" y="6164263"/>
            <a:ext cx="42862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 Bold" charset="0"/>
              </a:rPr>
              <a:t>Age 33</a:t>
            </a:r>
            <a:endParaRPr lang="en-US"/>
          </a:p>
        </p:txBody>
      </p:sp>
      <p:sp>
        <p:nvSpPr>
          <p:cNvPr id="76810" name="Rectangle 15"/>
          <p:cNvSpPr>
            <a:spLocks noChangeArrowheads="1"/>
          </p:cNvSpPr>
          <p:nvPr/>
        </p:nvSpPr>
        <p:spPr bwMode="auto">
          <a:xfrm>
            <a:off x="3421063" y="6164263"/>
            <a:ext cx="42862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 Bold" charset="0"/>
              </a:rPr>
              <a:t>Age 16</a:t>
            </a:r>
            <a:endParaRPr lang="en-US"/>
          </a:p>
        </p:txBody>
      </p:sp>
      <p:sp>
        <p:nvSpPr>
          <p:cNvPr id="76811" name="Rectangle 16"/>
          <p:cNvSpPr>
            <a:spLocks noChangeArrowheads="1"/>
          </p:cNvSpPr>
          <p:nvPr/>
        </p:nvSpPr>
        <p:spPr bwMode="auto">
          <a:xfrm>
            <a:off x="1579563" y="6164263"/>
            <a:ext cx="363537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 Bold" charset="0"/>
              </a:rPr>
              <a:t>Age 9</a:t>
            </a:r>
            <a:endParaRPr lang="en-US"/>
          </a:p>
        </p:txBody>
      </p:sp>
      <p:sp>
        <p:nvSpPr>
          <p:cNvPr id="76812" name="Rectangle 17"/>
          <p:cNvSpPr>
            <a:spLocks noChangeArrowheads="1"/>
          </p:cNvSpPr>
          <p:nvPr/>
        </p:nvSpPr>
        <p:spPr bwMode="auto">
          <a:xfrm>
            <a:off x="7172325" y="6164263"/>
            <a:ext cx="42862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Arial Bold" charset="0"/>
              </a:rPr>
              <a:t>Age 52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E9956536-5BCB-4209-A443-46D7128E89BA}" type="slidenum">
              <a:rPr lang="en-US" altLang="en-US" smtClean="0">
                <a:latin typeface="Arial" pitchFamily="34" charset="0"/>
              </a:rPr>
              <a:pPr/>
              <a:t>74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Thyroid Gland Disorders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8382000" cy="5486400"/>
          </a:xfrm>
        </p:spPr>
        <p:txBody>
          <a:bodyPr/>
          <a:lstStyle/>
          <a:p>
            <a:pPr eaLnBrk="1" hangingPunct="1"/>
            <a:r>
              <a:rPr lang="en-US" sz="2400" smtClean="0"/>
              <a:t>congenital hypothyroidism </a:t>
            </a:r>
            <a:r>
              <a:rPr lang="en-US" sz="2400" b="0" smtClean="0"/>
              <a:t>(</a:t>
            </a:r>
            <a:r>
              <a:rPr lang="en-US" sz="2400" b="0" smtClean="0">
                <a:sym typeface="Symbol" pitchFamily="18" charset="2"/>
              </a:rPr>
              <a:t>decreased</a:t>
            </a:r>
            <a:r>
              <a:rPr lang="en-US" sz="2400" b="0" smtClean="0"/>
              <a:t> </a:t>
            </a:r>
            <a:r>
              <a:rPr lang="en-US" sz="2400" b="0" smtClean="0">
                <a:sym typeface="Symbol" pitchFamily="18" charset="2"/>
              </a:rPr>
              <a:t>TH)</a:t>
            </a:r>
          </a:p>
          <a:p>
            <a:pPr lvl="1" eaLnBrk="1" hangingPunct="1"/>
            <a:r>
              <a:rPr lang="en-US" sz="2000" b="0" smtClean="0">
                <a:sym typeface="Symbol" pitchFamily="18" charset="2"/>
              </a:rPr>
              <a:t>hyposecretion present a birth (formerly cretinism)</a:t>
            </a:r>
          </a:p>
          <a:p>
            <a:pPr lvl="1" eaLnBrk="1" hangingPunct="1"/>
            <a:r>
              <a:rPr lang="en-US" sz="2000" b="0" smtClean="0"/>
              <a:t>treat with oral thyroid hormone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400" smtClean="0"/>
              <a:t>myxedema</a:t>
            </a:r>
            <a:r>
              <a:rPr lang="en-US" sz="2400" b="0" smtClean="0"/>
              <a:t> (decreased </a:t>
            </a:r>
            <a:r>
              <a:rPr lang="en-US" sz="2400" b="0" smtClean="0">
                <a:sym typeface="Symbol" pitchFamily="18" charset="2"/>
              </a:rPr>
              <a:t>TH</a:t>
            </a:r>
            <a:r>
              <a:rPr lang="en-US" sz="2400" b="0" smtClean="0"/>
              <a:t>)</a:t>
            </a:r>
          </a:p>
          <a:p>
            <a:pPr lvl="1" eaLnBrk="1" hangingPunct="1"/>
            <a:r>
              <a:rPr lang="en-US" sz="2000" b="0" smtClean="0"/>
              <a:t>adult hypothyroidism</a:t>
            </a:r>
          </a:p>
          <a:p>
            <a:pPr lvl="1" eaLnBrk="1" hangingPunct="1"/>
            <a:r>
              <a:rPr lang="en-US" sz="2000" b="0" smtClean="0"/>
              <a:t>treat with oral thyroid hormone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400" smtClean="0"/>
              <a:t>goiter </a:t>
            </a:r>
            <a:r>
              <a:rPr lang="en-US" sz="2400" b="0" smtClean="0"/>
              <a:t>– any pathological enlargement of the thyroid gland</a:t>
            </a:r>
          </a:p>
          <a:p>
            <a:pPr lvl="1" eaLnBrk="1" hangingPunct="1"/>
            <a:r>
              <a:rPr lang="en-US" sz="2000" smtClean="0"/>
              <a:t>endemic goiter</a:t>
            </a:r>
          </a:p>
          <a:p>
            <a:pPr lvl="2" eaLnBrk="1" hangingPunct="1"/>
            <a:r>
              <a:rPr lang="en-US" sz="1800" b="0" smtClean="0"/>
              <a:t>dietary iodine deficiency, no TH, no - feedback, </a:t>
            </a:r>
            <a:r>
              <a:rPr lang="en-US" sz="1800" b="0" smtClean="0">
                <a:sym typeface="Symbol" pitchFamily="18" charset="2"/>
              </a:rPr>
              <a:t>increased</a:t>
            </a:r>
            <a:r>
              <a:rPr lang="en-US" sz="1800" b="0" smtClean="0"/>
              <a:t> TSH stimulates hypertrophy</a:t>
            </a:r>
          </a:p>
          <a:p>
            <a:pPr lvl="1" eaLnBrk="1" hangingPunct="1"/>
            <a:r>
              <a:rPr lang="en-US" sz="2000" smtClean="0"/>
              <a:t>toxic goiter </a:t>
            </a:r>
            <a:r>
              <a:rPr lang="en-US" sz="2000" b="0" smtClean="0"/>
              <a:t>(Graves disease)</a:t>
            </a:r>
          </a:p>
          <a:p>
            <a:pPr lvl="2" eaLnBrk="1" hangingPunct="1"/>
            <a:r>
              <a:rPr lang="en-US" sz="1800" b="0" smtClean="0"/>
              <a:t>autoantibodies mimic the effect of TSH on the thyroid causing hypersecretion</a:t>
            </a:r>
          </a:p>
          <a:p>
            <a:pPr lvl="2" eaLnBrk="1" hangingPunct="1"/>
            <a:r>
              <a:rPr lang="en-US" sz="1800" b="0" smtClean="0"/>
              <a:t>overgrown thyroid produces functional TH</a:t>
            </a:r>
            <a:endParaRPr lang="en-US" sz="1800" b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5B7C93F5-1A96-4AB5-A52D-9029403A7F46}" type="slidenum">
              <a:rPr lang="en-US" altLang="en-US" smtClean="0">
                <a:latin typeface="Arial" pitchFamily="34" charset="0"/>
              </a:rPr>
              <a:pPr/>
              <a:t>75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Endemic Goiter</a:t>
            </a: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5562600" y="61722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17.28</a:t>
            </a:r>
          </a:p>
        </p:txBody>
      </p:sp>
      <p:pic>
        <p:nvPicPr>
          <p:cNvPr id="78853" name="Picture 3" descr="sal25693_17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1397000"/>
            <a:ext cx="722947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301875" y="1085850"/>
            <a:ext cx="44799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78855" name="TextBox 24"/>
          <p:cNvSpPr txBox="1">
            <a:spLocks noChangeArrowheads="1"/>
          </p:cNvSpPr>
          <p:nvPr/>
        </p:nvSpPr>
        <p:spPr bwMode="auto">
          <a:xfrm>
            <a:off x="2319338" y="6196013"/>
            <a:ext cx="4479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© CNR/Phototake</a:t>
            </a:r>
            <a:r>
              <a:rPr lang="en-US" sz="800"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44CDAA03-F068-4B65-96C5-11A9B4F89AB0}" type="slidenum">
              <a:rPr lang="en-US" altLang="en-US" smtClean="0">
                <a:latin typeface="Arial" pitchFamily="34" charset="0"/>
              </a:rPr>
              <a:pPr/>
              <a:t>76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Parathyroid Disorders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pPr lvl="1" eaLnBrk="1" hangingPunct="1"/>
            <a:r>
              <a:rPr lang="en-US" smtClean="0">
                <a:sym typeface="Symbol" pitchFamily="18" charset="2"/>
              </a:rPr>
              <a:t>hypoparathyroidism</a:t>
            </a:r>
          </a:p>
          <a:p>
            <a:pPr lvl="2" eaLnBrk="1" hangingPunct="1"/>
            <a:r>
              <a:rPr lang="en-US" b="0" smtClean="0">
                <a:sym typeface="Symbol" pitchFamily="18" charset="2"/>
              </a:rPr>
              <a:t>surgical excision during thyroid surgery</a:t>
            </a:r>
          </a:p>
          <a:p>
            <a:pPr lvl="2" eaLnBrk="1" hangingPunct="1"/>
            <a:r>
              <a:rPr lang="en-US" b="0" smtClean="0">
                <a:sym typeface="Symbol" pitchFamily="18" charset="2"/>
              </a:rPr>
              <a:t>fatal tetany in 3 - 4 days due to rapid decline in blood calcium level</a:t>
            </a:r>
          </a:p>
          <a:p>
            <a:pPr lvl="2" eaLnBrk="1" hangingPunct="1"/>
            <a:endParaRPr lang="en-US" sz="1200" b="0" smtClean="0">
              <a:sym typeface="Symbol" pitchFamily="18" charset="2"/>
            </a:endParaRPr>
          </a:p>
          <a:p>
            <a:pPr lvl="1" eaLnBrk="1" hangingPunct="1"/>
            <a:r>
              <a:rPr lang="en-US" smtClean="0">
                <a:sym typeface="Symbol" pitchFamily="18" charset="2"/>
              </a:rPr>
              <a:t>hyperparathyroidism</a:t>
            </a:r>
            <a:r>
              <a:rPr lang="en-US" b="0" smtClean="0">
                <a:sym typeface="Symbol" pitchFamily="18" charset="2"/>
              </a:rPr>
              <a:t> - excess PTH secretion</a:t>
            </a:r>
          </a:p>
          <a:p>
            <a:pPr lvl="2" eaLnBrk="1" hangingPunct="1"/>
            <a:r>
              <a:rPr lang="en-US" b="0" smtClean="0">
                <a:sym typeface="Symbol" pitchFamily="18" charset="2"/>
              </a:rPr>
              <a:t>parathyroid tumor </a:t>
            </a:r>
          </a:p>
          <a:p>
            <a:pPr lvl="2" eaLnBrk="1" hangingPunct="1"/>
            <a:r>
              <a:rPr lang="en-US" b="0" smtClean="0">
                <a:sym typeface="Symbol" pitchFamily="18" charset="2"/>
              </a:rPr>
              <a:t>bones become soft, fragile, and deformed</a:t>
            </a:r>
          </a:p>
          <a:p>
            <a:pPr lvl="2" eaLnBrk="1" hangingPunct="1"/>
            <a:r>
              <a:rPr lang="en-US" b="0" smtClean="0">
                <a:sym typeface="Symbol" pitchFamily="18" charset="2"/>
              </a:rPr>
              <a:t>Ca</a:t>
            </a:r>
            <a:r>
              <a:rPr lang="en-US" b="0" baseline="30000" smtClean="0">
                <a:sym typeface="Symbol" pitchFamily="18" charset="2"/>
              </a:rPr>
              <a:t>2+ </a:t>
            </a:r>
            <a:r>
              <a:rPr lang="en-US" b="0" smtClean="0">
                <a:sym typeface="Symbol" pitchFamily="18" charset="2"/>
              </a:rPr>
              <a:t>and phosphate blood levels increase</a:t>
            </a:r>
          </a:p>
          <a:p>
            <a:pPr lvl="2" eaLnBrk="1" hangingPunct="1"/>
            <a:r>
              <a:rPr lang="en-US" b="0" smtClean="0">
                <a:sym typeface="Symbol" pitchFamily="18" charset="2"/>
              </a:rPr>
              <a:t>promotes renal calculi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584A990C-F847-48D3-BC7D-A9015EE7639E}" type="slidenum">
              <a:rPr lang="en-US" altLang="en-US" smtClean="0">
                <a:latin typeface="Arial" pitchFamily="34" charset="0"/>
              </a:rPr>
              <a:pPr/>
              <a:t>77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Adrenal Disorders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5410200"/>
          </a:xfrm>
        </p:spPr>
        <p:txBody>
          <a:bodyPr/>
          <a:lstStyle/>
          <a:p>
            <a:pPr eaLnBrk="1" hangingPunct="1"/>
            <a:r>
              <a:rPr lang="en-US" sz="2800" smtClean="0">
                <a:sym typeface="Symbol" pitchFamily="18" charset="2"/>
              </a:rPr>
              <a:t>Cushing syndrome </a:t>
            </a:r>
            <a:r>
              <a:rPr lang="en-US" sz="2800" b="0" smtClean="0">
                <a:sym typeface="Symbol" pitchFamily="18" charset="2"/>
              </a:rPr>
              <a:t>- excess cortisol secretion</a:t>
            </a:r>
          </a:p>
          <a:p>
            <a:pPr lvl="1" eaLnBrk="1" hangingPunct="1"/>
            <a:r>
              <a:rPr lang="en-US" sz="2400" b="0" smtClean="0"/>
              <a:t>hyperglycemia, hypertension, weakness, edema</a:t>
            </a:r>
          </a:p>
          <a:p>
            <a:pPr lvl="1" eaLnBrk="1" hangingPunct="1"/>
            <a:r>
              <a:rPr lang="en-US" sz="2400" b="0" smtClean="0"/>
              <a:t>rapid muscle and bone loss due to protein catabolism</a:t>
            </a:r>
          </a:p>
          <a:p>
            <a:pPr lvl="1" eaLnBrk="1" hangingPunct="1"/>
            <a:r>
              <a:rPr lang="en-US" sz="2400" b="0" smtClean="0"/>
              <a:t>abnormal fat deposition</a:t>
            </a:r>
          </a:p>
          <a:p>
            <a:pPr lvl="2" eaLnBrk="1" hangingPunct="1"/>
            <a:r>
              <a:rPr lang="en-US" sz="2000" b="0" smtClean="0"/>
              <a:t>moon face and buffalo hump</a:t>
            </a:r>
          </a:p>
          <a:p>
            <a:pPr lvl="2" eaLnBrk="1" hangingPunct="1"/>
            <a:endParaRPr lang="en-US" sz="1000" b="0" smtClean="0"/>
          </a:p>
          <a:p>
            <a:pPr eaLnBrk="1" hangingPunct="1"/>
            <a:r>
              <a:rPr lang="en-US" sz="2800" smtClean="0"/>
              <a:t>adrenogenital syndrome </a:t>
            </a:r>
            <a:r>
              <a:rPr lang="en-US" sz="2800" b="0" smtClean="0"/>
              <a:t>(AGS)</a:t>
            </a:r>
          </a:p>
          <a:p>
            <a:pPr lvl="1" eaLnBrk="1" hangingPunct="1"/>
            <a:r>
              <a:rPr lang="en-US" sz="2400" b="0" smtClean="0"/>
              <a:t>adrenal androgen hypersecretion (accompanies Cushing)</a:t>
            </a:r>
          </a:p>
          <a:p>
            <a:pPr lvl="1" eaLnBrk="1" hangingPunct="1"/>
            <a:r>
              <a:rPr lang="en-US" sz="2400" b="0" smtClean="0"/>
              <a:t>enlargement of external sexual organs in children and  early onset of puberty</a:t>
            </a:r>
          </a:p>
          <a:p>
            <a:pPr lvl="2" eaLnBrk="1" hangingPunct="1"/>
            <a:r>
              <a:rPr lang="en-US" sz="2000" b="0" smtClean="0"/>
              <a:t>newborn girls exhibit masculinized genitalia</a:t>
            </a:r>
          </a:p>
          <a:p>
            <a:pPr lvl="1" eaLnBrk="1" hangingPunct="1"/>
            <a:r>
              <a:rPr lang="en-US" sz="2400" b="0" smtClean="0"/>
              <a:t>masculinizing effects on women </a:t>
            </a:r>
          </a:p>
          <a:p>
            <a:pPr lvl="2" eaLnBrk="1" hangingPunct="1"/>
            <a:r>
              <a:rPr lang="en-US" sz="2000" b="0" smtClean="0"/>
              <a:t>increased body hair, deeper voice and beard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CAF26B22-75F3-4CD4-82F9-366E3717D93D}" type="slidenum">
              <a:rPr lang="en-US" altLang="en-US" smtClean="0">
                <a:latin typeface="Arial" pitchFamily="34" charset="0"/>
              </a:rPr>
              <a:pPr/>
              <a:t>78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Cushing Syndrome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304800" y="5486400"/>
            <a:ext cx="22066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17.29b</a:t>
            </a:r>
          </a:p>
        </p:txBody>
      </p:sp>
      <p:pic>
        <p:nvPicPr>
          <p:cNvPr id="81925" name="Picture 5" descr="sal25693_17_2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75" y="1438275"/>
            <a:ext cx="40132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317750" y="1090613"/>
            <a:ext cx="4479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81927" name="Rectangle 4"/>
          <p:cNvSpPr>
            <a:spLocks noChangeArrowheads="1"/>
          </p:cNvSpPr>
          <p:nvPr/>
        </p:nvSpPr>
        <p:spPr bwMode="auto">
          <a:xfrm>
            <a:off x="2590800" y="6019800"/>
            <a:ext cx="24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(b)</a:t>
            </a:r>
            <a:endParaRPr lang="en-US" sz="1500" b="1"/>
          </a:p>
        </p:txBody>
      </p:sp>
      <p:sp>
        <p:nvSpPr>
          <p:cNvPr id="81928" name="TextBox 24"/>
          <p:cNvSpPr txBox="1">
            <a:spLocks noChangeArrowheads="1"/>
          </p:cNvSpPr>
          <p:nvPr/>
        </p:nvSpPr>
        <p:spPr bwMode="auto">
          <a:xfrm>
            <a:off x="1798638" y="6316663"/>
            <a:ext cx="55292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From: </a:t>
            </a:r>
            <a:r>
              <a:rPr lang="en-US" sz="800" i="1">
                <a:cs typeface="Arial" pitchFamily="34" charset="0"/>
              </a:rPr>
              <a:t>Atlas of Pediatric Physical Diagnosis</a:t>
            </a:r>
            <a:r>
              <a:rPr lang="en-US" sz="800">
                <a:cs typeface="Arial" pitchFamily="34" charset="0"/>
              </a:rPr>
              <a:t>, 3/e by Zitelli &amp; Davis, fig 9-17 1997, with permission from Elsevier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5C524A6C-C27E-499C-AB61-F80EE5C8675B}" type="slidenum">
              <a:rPr lang="en-US" altLang="en-US" smtClean="0">
                <a:latin typeface="Arial" pitchFamily="34" charset="0"/>
              </a:rPr>
              <a:pPr/>
              <a:t>79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Diabetes Mellitus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0" smtClean="0"/>
              <a:t>most prevalent metabolic disease in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disruption of metabolism due to hyposecretion or inaction of insulin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symptoms: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polyuria</a:t>
            </a:r>
            <a:r>
              <a:rPr lang="en-US" b="0" smtClean="0"/>
              <a:t> (excess urine output), </a:t>
            </a:r>
            <a:r>
              <a:rPr lang="en-US" smtClean="0"/>
              <a:t>polydipsia</a:t>
            </a:r>
            <a:r>
              <a:rPr lang="en-US" b="0" smtClean="0"/>
              <a:t> (intense thirst) and </a:t>
            </a:r>
            <a:r>
              <a:rPr lang="en-US" smtClean="0"/>
              <a:t>polyphagia</a:t>
            </a:r>
            <a:r>
              <a:rPr lang="en-US" b="0" smtClean="0"/>
              <a:t> (hunger)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0" smtClean="0"/>
              <a:t>revealed by elevated blood glucose, glucose in       urine and ketones in the urine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transport maximum </a:t>
            </a:r>
            <a:r>
              <a:rPr lang="en-US" b="0" smtClean="0"/>
              <a:t>– limit to how fast the glucose transporters can work to reabsorb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excess glucose enters urine and water follows 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0" smtClean="0"/>
              <a:t>causes polyuria, dehydration, and thirst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33A2619B-82D0-476E-AA7D-516EAB7A26B7}" type="slidenum">
              <a:rPr lang="en-US" altLang="en-US" smtClean="0">
                <a:latin typeface="Arial" pitchFamily="34" charset="0"/>
              </a:rPr>
              <a:pPr/>
              <a:t>8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0"/>
            <a:ext cx="843915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Nervous</a:t>
            </a:r>
            <a:r>
              <a:rPr lang="en-US" sz="3600" smtClean="0">
                <a:solidFill>
                  <a:schemeClr val="accent2"/>
                </a:solidFill>
              </a:rPr>
              <a:t> </a:t>
            </a:r>
            <a:r>
              <a:rPr lang="en-US" sz="3600" smtClean="0"/>
              <a:t>and </a:t>
            </a:r>
            <a:r>
              <a:rPr lang="en-US" sz="3600" smtClean="0">
                <a:solidFill>
                  <a:schemeClr val="tx1"/>
                </a:solidFill>
              </a:rPr>
              <a:t>Endocrine</a:t>
            </a:r>
            <a:r>
              <a:rPr lang="en-US" sz="3600" smtClean="0"/>
              <a:t> Systems (Similarities)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several chemicals function as both hormones and neurotransmitters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norepinephrine, cholecystokinin, thyrotropin-releasing hormone, dopamine and antidiuretic hormone</a:t>
            </a:r>
          </a:p>
          <a:p>
            <a:pPr lvl="1" eaLnBrk="1" hangingPunct="1">
              <a:lnSpc>
                <a:spcPct val="90000"/>
              </a:lnSpc>
            </a:pPr>
            <a:endParaRPr lang="en-US" sz="7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some hormones secreted by neuroendocrine cells </a:t>
            </a:r>
            <a:r>
              <a:rPr lang="en-US" sz="2400" b="0" smtClean="0"/>
              <a:t>(neurons) that release their secretion into the bloodstream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oxytocin and catecholamines</a:t>
            </a:r>
          </a:p>
          <a:p>
            <a:pPr lvl="1" eaLnBrk="1" hangingPunct="1">
              <a:lnSpc>
                <a:spcPct val="90000"/>
              </a:lnSpc>
            </a:pPr>
            <a:endParaRPr lang="en-US" sz="7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both systems with overlapping effects on same target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norepinephrine and glucagon cause glycogen hydrolysis in liver</a:t>
            </a:r>
          </a:p>
          <a:p>
            <a:pPr lvl="1" eaLnBrk="1" hangingPunct="1">
              <a:lnSpc>
                <a:spcPct val="90000"/>
              </a:lnSpc>
            </a:pPr>
            <a:endParaRPr lang="en-US" sz="7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systems regulate each 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neurons trigger hormone secretion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hormones stimulate or inhibit neurons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target organs or cells </a:t>
            </a:r>
            <a:r>
              <a:rPr lang="en-US" sz="2000" b="0" smtClean="0"/>
              <a:t>– those organs or cells that have receptors</a:t>
            </a:r>
            <a:br>
              <a:rPr lang="en-US" sz="2000" b="0" smtClean="0"/>
            </a:br>
            <a:r>
              <a:rPr lang="en-US" sz="2000" b="0" smtClean="0"/>
              <a:t>for a hormone and can respond to it.</a:t>
            </a:r>
            <a:endParaRPr lang="en-US" sz="2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D8F4D11C-DAFB-45C5-9899-3F4F37E2F818}" type="slidenum">
              <a:rPr lang="en-US" altLang="en-US" smtClean="0">
                <a:latin typeface="Arial" pitchFamily="34" charset="0"/>
              </a:rPr>
              <a:pPr/>
              <a:t>80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Diabetes Mellitus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382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Type 1 </a:t>
            </a:r>
            <a:r>
              <a:rPr lang="en-US" sz="2400" b="0" smtClean="0"/>
              <a:t>(IDDM) – 5 to 10% of cases in 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insulin </a:t>
            </a:r>
            <a:r>
              <a:rPr lang="en-US" sz="2000" b="0" smtClean="0"/>
              <a:t>is always used to treat Type 1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insulin injections, insulin pump, or dry insulin inhaler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monitoring blood glucose levels and controlled diet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hereditary susceptibility if infected with certain viruses (rubella, cytomegalovirus)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autoantibodies attack and destroy pancreatic beta cells</a:t>
            </a:r>
          </a:p>
          <a:p>
            <a:pPr lvl="1"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Type 2 </a:t>
            </a:r>
            <a:r>
              <a:rPr lang="en-US" sz="2400" b="0" smtClean="0"/>
              <a:t>(NIDDM) – 90 to 95% of diabetics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problem is </a:t>
            </a:r>
            <a:r>
              <a:rPr lang="en-US" sz="2000" smtClean="0"/>
              <a:t>insulin resistance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failure of target cells to respond to insulin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risk factors are heredity, age (40+),obesity, and ethnicity – Native American, Hispanic, and Asian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treated with weight loss program and exercise since: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loss of muscle mass causes difficulty with regulation of glycemia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adipose signals interfere with glucose uptake into most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oral medications improve insulin secretion or target cell  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B6741F27-60AC-4799-9180-0955331F6D05}" type="slidenum">
              <a:rPr lang="en-US" altLang="en-US" smtClean="0">
                <a:latin typeface="Arial" pitchFamily="34" charset="0"/>
              </a:rPr>
              <a:pPr/>
              <a:t>81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Pathology of Diabetes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0" smtClean="0"/>
              <a:t>pathogenesis: cells cannot absorb glucose, must rely on fat and proteins for energy needs - </a:t>
            </a:r>
            <a:r>
              <a:rPr lang="en-US" sz="2400" b="0" smtClean="0"/>
              <a:t>weight loss and weakness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fat catabolism </a:t>
            </a:r>
            <a:r>
              <a:rPr lang="en-US" sz="2400" b="0" smtClean="0">
                <a:sym typeface="Symbol" pitchFamily="18" charset="2"/>
              </a:rPr>
              <a:t>increases free fatty acids and ketones in blood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ketonuria</a:t>
            </a:r>
            <a:r>
              <a:rPr lang="en-US" sz="2000" b="0" smtClean="0"/>
              <a:t> promotes osmotic diuresis, loss of Na</a:t>
            </a:r>
            <a:r>
              <a:rPr lang="en-US" sz="2000" b="0" baseline="30000" smtClean="0"/>
              <a:t>+</a:t>
            </a:r>
            <a:r>
              <a:rPr lang="en-US" sz="2000" b="0" smtClean="0"/>
              <a:t> and K</a:t>
            </a:r>
            <a:r>
              <a:rPr lang="en-US" sz="2000" b="0" baseline="30000" smtClean="0"/>
              <a:t>+,</a:t>
            </a:r>
            <a:r>
              <a:rPr lang="en-US" sz="2000" b="0" smtClean="0"/>
              <a:t> irregular heartbeat, and neurological issues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ketoacidosis</a:t>
            </a:r>
            <a:r>
              <a:rPr lang="en-US" sz="2000" b="0" smtClean="0"/>
              <a:t> occurs as ketones </a:t>
            </a:r>
            <a:r>
              <a:rPr lang="en-US" sz="2000" b="0" smtClean="0">
                <a:sym typeface="Symbol" pitchFamily="18" charset="2"/>
              </a:rPr>
              <a:t>decrease</a:t>
            </a:r>
            <a:r>
              <a:rPr lang="en-US" sz="2000" b="0" smtClean="0"/>
              <a:t> blood pH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b="0" smtClean="0"/>
              <a:t>deep, gasping breathing and diabetic coma are terminal result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chronic pathology (chronic hyperglycemia)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leads to neuropathy and cardiovascular damage from atherosclerosis and  microvascular disease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arterial damage in retina and kidneys (common in type I), atherosclerosis leads to heart failure (common in type II)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diabetic neuropathy </a:t>
            </a:r>
            <a:r>
              <a:rPr lang="en-US" sz="2000" b="0" smtClean="0"/>
              <a:t>– nerve damage from impoverished blood flow can lead to erectile dysfunction, incontinence, poor wound healing, and loss of sensation from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17-</a:t>
            </a:r>
            <a:fld id="{6D279BB0-759D-4359-BF78-55709BE018D8}" type="slidenum">
              <a:rPr lang="en-US" altLang="en-US" smtClean="0">
                <a:latin typeface="Arial" pitchFamily="34" charset="0"/>
              </a:rPr>
              <a:pPr/>
              <a:t>9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Anatomy of Hypothalamus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8077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0" smtClean="0"/>
              <a:t>shaped like a flattened funnel </a:t>
            </a:r>
          </a:p>
          <a:p>
            <a:pPr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forms floor and walls of third ventricle of the brain</a:t>
            </a:r>
          </a:p>
          <a:p>
            <a:pPr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regulates primitive functions of the body from water balance and thermoregulation to sex drive and childbirth</a:t>
            </a:r>
          </a:p>
          <a:p>
            <a:pPr eaLnBrk="1" hangingPunct="1">
              <a:lnSpc>
                <a:spcPct val="90000"/>
              </a:lnSpc>
            </a:pPr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many of its functions carried out by pituitary 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258477&quot;&gt;&lt;/object&gt;&lt;object type=&quot;2&quot; unique_id=&quot;258478&quot;&gt;&lt;object type=&quot;3&quot; unique_id=&quot;258480&quot;&gt;&lt;property id=&quot;20148&quot; value=&quot;5&quot;/&gt;&lt;property id=&quot;20300&quot; value=&quot;Slide 2 - &amp;quot;Endocrine System&amp;quot;&quot;/&gt;&lt;property id=&quot;20307&quot; value=&quot;339&quot;/&gt;&lt;/object&gt;&lt;object type=&quot;3&quot; unique_id=&quot;258481&quot;&gt;&lt;property id=&quot;20148&quot; value=&quot;5&quot;/&gt;&lt;property id=&quot;20300&quot; value=&quot;Slide 3 - &amp;quot;Overview of Cell Communications&amp;quot;&quot;/&gt;&lt;property id=&quot;20307&quot; value=&quot;340&quot;/&gt;&lt;/object&gt;&lt;object type=&quot;3&quot; unique_id=&quot;258482&quot;&gt;&lt;property id=&quot;20148&quot; value=&quot;5&quot;/&gt;&lt;property id=&quot;20300&quot; value=&quot;Slide 4 - &amp;quot;Endocrine System Components&amp;quot;&quot;/&gt;&lt;property id=&quot;20307&quot; value=&quot;291&quot;/&gt;&lt;/object&gt;&lt;object type=&quot;3&quot; unique_id=&quot;258483&quot;&gt;&lt;property id=&quot;20148&quot; value=&quot;5&quot;/&gt;&lt;property id=&quot;20300&quot; value=&quot;Slide 5 - &amp;quot;Endocrine Organs&amp;quot;&quot;/&gt;&lt;property id=&quot;20307&quot; value=&quot;256&quot;/&gt;&lt;/object&gt;&lt;object type=&quot;3&quot; unique_id=&quot;258484&quot;&gt;&lt;property id=&quot;20148&quot; value=&quot;5&quot;/&gt;&lt;property id=&quot;20300&quot; value=&quot;Slide 6 - &amp;quot;Comparison of Endocrine and Exocrine Glands&amp;quot;&quot;/&gt;&lt;property id=&quot;20307&quot; value=&quot;292&quot;/&gt;&lt;/object&gt;&lt;object type=&quot;3&quot; unique_id=&quot;258485&quot;&gt;&lt;property id=&quot;20148&quot; value=&quot;5&quot;/&gt;&lt;property id=&quot;20300&quot; value=&quot;Slide 7 - &amp;quot;Comparison of Nervous and Endocrine Systems (Differences)&amp;quot;&quot;/&gt;&lt;property id=&quot;20307&quot; value=&quot;293&quot;/&gt;&lt;/object&gt;&lt;object type=&quot;3&quot; unique_id=&quot;258486&quot;&gt;&lt;property id=&quot;20148&quot; value=&quot;5&quot;/&gt;&lt;property id=&quot;20300&quot; value=&quot;Slide 8 - &amp;quot;Communication by the Nervous&amp;#x0D;&amp;#x0A;and Endocrine Systems&amp;quot;&quot;/&gt;&lt;property id=&quot;20307&quot; value=&quot;356&quot;/&gt;&lt;/object&gt;&lt;object type=&quot;3&quot; unique_id=&quot;258487&quot;&gt;&lt;property id=&quot;20148&quot; value=&quot;5&quot;/&gt;&lt;property id=&quot;20300&quot; value=&quot;Slide 9 - &amp;quot;Nervous and Endocrine Systems (Similarities)&amp;quot;&quot;/&gt;&lt;property id=&quot;20307&quot; value=&quot;294&quot;/&gt;&lt;/object&gt;&lt;object type=&quot;3&quot; unique_id=&quot;258488&quot;&gt;&lt;property id=&quot;20148&quot; value=&quot;5&quot;/&gt;&lt;property id=&quot;20300&quot; value=&quot;Slide 10 - &amp;quot;Anatomy of Hypothalamus&amp;quot;&quot;/&gt;&lt;property id=&quot;20307&quot; value=&quot;295&quot;/&gt;&lt;/object&gt;&lt;object type=&quot;3&quot; unique_id=&quot;258489&quot;&gt;&lt;property id=&quot;20148&quot; value=&quot;5&quot;/&gt;&lt;property id=&quot;20300&quot; value=&quot;Slide 11 - &amp;quot;Pituitary Gland (Hypophysis)&amp;quot;&quot;/&gt;&lt;property id=&quot;20307&quot; value=&quot;296&quot;/&gt;&lt;/object&gt;&lt;object type=&quot;3&quot; unique_id=&quot;258490&quot;&gt;&lt;property id=&quot;20148&quot; value=&quot;5&quot;/&gt;&lt;property id=&quot;20300&quot; value=&quot;Slide 12 - &amp;quot;Embryonic Development&amp;quot;&quot;/&gt;&lt;property id=&quot;20307&quot; value=&quot;258&quot;/&gt;&lt;/object&gt;&lt;object type=&quot;3&quot; unique_id=&quot;258491&quot;&gt;&lt;property id=&quot;20148&quot; value=&quot;5&quot;/&gt;&lt;property id=&quot;20300&quot; value=&quot;Slide 13 - &amp;quot;Adenohypophysis &amp;amp; Neurohypophysis&amp;quot;&quot;/&gt;&lt;property id=&quot;20307&quot; value=&quot;368&quot;/&gt;&lt;/object&gt;&lt;object type=&quot;3&quot; unique_id=&quot;258492&quot;&gt;&lt;property id=&quot;20148&quot; value=&quot;5&quot;/&gt;&lt;property id=&quot;20300&quot; value=&quot;Slide 14 - &amp;quot;Hypophyseal Portal System&amp;quot;&quot;/&gt;&lt;property id=&quot;20307&quot; value=&quot;260&quot;/&gt;&lt;/object&gt;&lt;object type=&quot;3&quot; unique_id=&quot;258493&quot;&gt;&lt;property id=&quot;20148&quot; value=&quot;5&quot;/&gt;&lt;property id=&quot;20300&quot; value=&quot;Slide 15 - &amp;quot;Hypothalamic Hormones&amp;quot;&quot;/&gt;&lt;property id=&quot;20307&quot; value=&quot;369&quot;/&gt;&lt;/object&gt;&lt;object type=&quot;3&quot; unique_id=&quot;258494&quot;&gt;&lt;property id=&quot;20148&quot; value=&quot;5&quot;/&gt;&lt;property id=&quot;20300&quot; value=&quot;Slide 16 - &amp;quot;Hypothalamic Hormones&amp;quot;&quot;/&gt;&lt;property id=&quot;20307&quot; value=&quot;381&quot;/&gt;&lt;/object&gt;&lt;object type=&quot;3&quot; unique_id=&quot;258495&quot;&gt;&lt;property id=&quot;20148&quot; value=&quot;5&quot;/&gt;&lt;property id=&quot;20300&quot; value=&quot;Slide 17 - &amp;quot;Histology of Pituitary Gland&amp;quot;&quot;/&gt;&lt;property id=&quot;20307&quot; value=&quot;360&quot;/&gt;&lt;/object&gt;&lt;object type=&quot;3&quot; unique_id=&quot;258496&quot;&gt;&lt;property id=&quot;20148&quot; value=&quot;5&quot;/&gt;&lt;property id=&quot;20300&quot; value=&quot;Slide 18 - &amp;quot;Anterior Pituitary Hormones&amp;quot;&quot;/&gt;&lt;property id=&quot;20307&quot; value=&quot;297&quot;/&gt;&lt;/object&gt;&lt;object type=&quot;3&quot; unique_id=&quot;258497&quot;&gt;&lt;property id=&quot;20148&quot; value=&quot;5&quot;/&gt;&lt;property id=&quot;20300&quot; value=&quot;Slide 19 - &amp;quot;Hypothalamo-Pituitary-Target Organ Relationships&amp;quot;&quot;/&gt;&lt;property id=&quot;20307&quot; value=&quot;261&quot;/&gt;&lt;/object&gt;&lt;object type=&quot;3&quot; unique_id=&quot;258498&quot;&gt;&lt;property id=&quot;20148&quot; value=&quot;5&quot;/&gt;&lt;property id=&quot;20300&quot; value=&quot;Slide 20 - &amp;quot;Pars Intermedia&amp;quot;&quot;/&gt;&lt;property id=&quot;20307&quot; value=&quot;298&quot;/&gt;&lt;/object&gt;&lt;object type=&quot;3&quot; unique_id=&quot;258499&quot;&gt;&lt;property id=&quot;20148&quot; value=&quot;5&quot;/&gt;&lt;property id=&quot;20300&quot; value=&quot;Slide 21 - &amp;quot;Posterior Pituitary Hormones&amp;quot;&quot;/&gt;&lt;property id=&quot;20307&quot; value=&quot;259&quot;/&gt;&lt;/object&gt;&lt;object type=&quot;3&quot; unique_id=&quot;258500&quot;&gt;&lt;property id=&quot;20148&quot; value=&quot;5&quot;/&gt;&lt;property id=&quot;20300&quot; value=&quot;Slide 22 - &amp;quot;Posterior Pituitary Hormones&amp;quot;&quot;/&gt;&lt;property id=&quot;20307&quot; value=&quot;299&quot;/&gt;&lt;/object&gt;&lt;object type=&quot;3&quot; unique_id=&quot;258502&quot;&gt;&lt;property id=&quot;20148&quot; value=&quot;5&quot;/&gt;&lt;property id=&quot;20300&quot; value=&quot;Slide 23 - &amp;quot;&amp;#x0D;&amp;#x0A;Control of Pituitary Secretion &amp;#x0D;&amp;#x0A;&amp;quot;&quot;/&gt;&lt;property id=&quot;20307&quot; value=&quot;304&quot;/&gt;&lt;/object&gt;&lt;object type=&quot;3&quot; unique_id=&quot;258503&quot;&gt;&lt;property id=&quot;20148&quot; value=&quot;5&quot;/&gt;&lt;property id=&quot;20300&quot; value=&quot;Slide 24 - &amp;quot;Control of Pituitary: &amp;#x0D;&amp;#x0A;Feedback from Target Organs&amp;quot;&quot;/&gt;&lt;property id=&quot;20307&quot; value=&quot;305&quot;/&gt;&lt;/object&gt;&lt;object type=&quot;3&quot; unique_id=&quot;258504&quot;&gt;&lt;property id=&quot;20148&quot; value=&quot;5&quot;/&gt;&lt;property id=&quot;20300&quot; value=&quot;Slide 25 - &amp;quot;Growth Hormone&amp;quot;&quot;/&gt;&lt;property id=&quot;20307&quot; value=&quot;370&quot;/&gt;&lt;/object&gt;&lt;object type=&quot;3&quot; unique_id=&quot;258505&quot;&gt;&lt;property id=&quot;20148&quot; value=&quot;5&quot;/&gt;&lt;property id=&quot;20300&quot; value=&quot;Slide 26 - &amp;quot;Growth Hormone&amp;quot;&quot;/&gt;&lt;property id=&quot;20307&quot; value=&quot;382&quot;/&gt;&lt;/object&gt;&lt;object type=&quot;3&quot; unique_id=&quot;258506&quot;&gt;&lt;property id=&quot;20148&quot; value=&quot;5&quot;/&gt;&lt;property id=&quot;20300&quot; value=&quot;Slide 27 - &amp;quot;Pineal Gland&amp;quot;&quot;/&gt;&lt;property id=&quot;20307&quot; value=&quot;308&quot;/&gt;&lt;/object&gt;&lt;object type=&quot;3&quot; unique_id=&quot;258507&quot;&gt;&lt;property id=&quot;20148&quot; value=&quot;5&quot;/&gt;&lt;property id=&quot;20300&quot; value=&quot;Slide 28 - &amp;quot;Thymus&amp;quot;&quot;/&gt;&lt;property id=&quot;20307&quot; value=&quot;264&quot;/&gt;&lt;/object&gt;&lt;object type=&quot;3&quot; unique_id=&quot;258508&quot;&gt;&lt;property id=&quot;20148&quot; value=&quot;5&quot;/&gt;&lt;property id=&quot;20300&quot; value=&quot;Slide 29 - &amp;quot;Thyroid Gland Anatomy&amp;quot;&quot;/&gt;&lt;property id=&quot;20307&quot; value=&quot;265&quot;/&gt;&lt;/object&gt;&lt;object type=&quot;3&quot; unique_id=&quot;258509&quot;&gt;&lt;property id=&quot;20148&quot; value=&quot;5&quot;/&gt;&lt;property id=&quot;20300&quot; value=&quot;Slide 30 - &amp;quot;Histology of the Thyroid Gland&amp;quot;&quot;/&gt;&lt;property id=&quot;20307&quot; value=&quot;357&quot;/&gt;&lt;/object&gt;&lt;object type=&quot;3&quot; unique_id=&quot;258510&quot;&gt;&lt;property id=&quot;20148&quot; value=&quot;5&quot;/&gt;&lt;property id=&quot;20300&quot; value=&quot;Slide 31 - &amp;quot;Parathyroid Glands&amp;quot;&quot;/&gt;&lt;property id=&quot;20307&quot; value=&quot;266&quot;/&gt;&lt;/object&gt;&lt;object type=&quot;3&quot; unique_id=&quot;258511&quot;&gt;&lt;property id=&quot;20148&quot; value=&quot;5&quot;/&gt;&lt;property id=&quot;20300&quot; value=&quot;Slide 32 - &amp;quot;Adrenal Gland&amp;quot;&quot;/&gt;&lt;property id=&quot;20307&quot; value=&quot;267&quot;/&gt;&lt;/object&gt;&lt;object type=&quot;3&quot; unique_id=&quot;258512&quot;&gt;&lt;property id=&quot;20148&quot; value=&quot;5&quot;/&gt;&lt;property id=&quot;20300&quot; value=&quot;Slide 33 - &amp;quot;Adrenal Medulla&amp;quot;&quot;/&gt;&lt;property id=&quot;20307&quot; value=&quot;312&quot;/&gt;&lt;/object&gt;&lt;object type=&quot;3&quot; unique_id=&quot;258513&quot;&gt;&lt;property id=&quot;20148&quot; value=&quot;5&quot;/&gt;&lt;property id=&quot;20300&quot; value=&quot;Slide 34 - &amp;quot;Adrenal Cortex&amp;quot;&quot;/&gt;&lt;property id=&quot;20307&quot; value=&quot;361&quot;/&gt;&lt;/object&gt;&lt;object type=&quot;3&quot; unique_id=&quot;258514&quot;&gt;&lt;property id=&quot;20148&quot; value=&quot;5&quot;/&gt;&lt;property id=&quot;20300&quot; value=&quot;Slide 35 - &amp;quot;Categories of Corticosteroids&amp;quot;&quot;/&gt;&lt;property id=&quot;20307&quot; value=&quot;313&quot;/&gt;&lt;/object&gt;&lt;object type=&quot;3&quot; unique_id=&quot;258515&quot;&gt;&lt;property id=&quot;20148&quot; value=&quot;5&quot;/&gt;&lt;property id=&quot;20300&quot; value=&quot;Slide 36 - &amp;quot;Adrenal Gland Interactions&amp;quot;&quot;/&gt;&lt;property id=&quot;20307&quot; value=&quot;371&quot;/&gt;&lt;/object&gt;&lt;object type=&quot;3&quot; unique_id=&quot;258516&quot;&gt;&lt;property id=&quot;20148&quot; value=&quot;5&quot;/&gt;&lt;property id=&quot;20300&quot; value=&quot;Slide 37 - &amp;quot;Pancreas&amp;quot;&quot;/&gt;&lt;property id=&quot;20307&quot; value=&quot;269&quot;/&gt;&lt;/object&gt;&lt;object type=&quot;3&quot; unique_id=&quot;258517&quot;&gt;&lt;property id=&quot;20148&quot; value=&quot;5&quot;/&gt;&lt;property id=&quot;20300&quot; value=&quot;Slide 38 - &amp;quot;Pancreatic Hormones&amp;quot;&quot;/&gt;&lt;property id=&quot;20307&quot; value=&quot;316&quot;/&gt;&lt;/object&gt;&lt;object type=&quot;3&quot; unique_id=&quot;258518&quot;&gt;&lt;property id=&quot;20148&quot; value=&quot;5&quot;/&gt;&lt;property id=&quot;20300&quot; value=&quot;Slide 39 - &amp;quot;Pancreatic Hormones&amp;quot;&quot;/&gt;&lt;property id=&quot;20307&quot; value=&quot;362&quot;/&gt;&lt;/object&gt;&lt;object type=&quot;3&quot; unique_id=&quot;258519&quot;&gt;&lt;property id=&quot;20148&quot; value=&quot;5&quot;/&gt;&lt;property id=&quot;20300&quot; value=&quot;Slide 40 - &amp;quot;Pancreatic Hormones&amp;quot;&quot;/&gt;&lt;property id=&quot;20307&quot; value=&quot;317&quot;/&gt;&lt;/object&gt;&lt;object type=&quot;3&quot; unique_id=&quot;258520&quot;&gt;&lt;property id=&quot;20148&quot; value=&quot;5&quot;/&gt;&lt;property id=&quot;20300&quot; value=&quot;Slide 41 - &amp;quot;The Gonads&amp;quot;&quot;/&gt;&lt;property id=&quot;20307&quot; value=&quot;372&quot;/&gt;&lt;/object&gt;&lt;object type=&quot;3&quot; unique_id=&quot;258521&quot;&gt;&lt;property id=&quot;20148&quot; value=&quot;5&quot;/&gt;&lt;property id=&quot;20300&quot; value=&quot;Slide 42 - &amp;quot;Histology of Ovary&amp;quot;&quot;/&gt;&lt;property id=&quot;20307&quot; value=&quot;270&quot;/&gt;&lt;/object&gt;&lt;object type=&quot;3&quot; unique_id=&quot;258522&quot;&gt;&lt;property id=&quot;20148&quot; value=&quot;5&quot;/&gt;&lt;property id=&quot;20300&quot; value=&quot;Slide 43 - &amp;quot;Ovary&amp;quot;&quot;/&gt;&lt;property id=&quot;20307&quot; value=&quot;322&quot;/&gt;&lt;/object&gt;&lt;object type=&quot;3&quot; unique_id=&quot;258523&quot;&gt;&lt;property id=&quot;20148&quot; value=&quot;5&quot;/&gt;&lt;property id=&quot;20300&quot; value=&quot;Slide 44 - &amp;quot;Testes&amp;quot;&quot;/&gt;&lt;property id=&quot;20307&quot; value=&quot;373&quot;/&gt;&lt;/object&gt;&lt;object type=&quot;3&quot; unique_id=&quot;258524&quot;&gt;&lt;property id=&quot;20148&quot; value=&quot;5&quot;/&gt;&lt;property id=&quot;20300&quot; value=&quot;Slide 45 - &amp;quot;Endocrine Functions of Other Organs&amp;quot;&quot;/&gt;&lt;property id=&quot;20307&quot; value=&quot;324&quot;/&gt;&lt;/object&gt;&lt;object type=&quot;3&quot; unique_id=&quot;258525&quot;&gt;&lt;property id=&quot;20148&quot; value=&quot;5&quot;/&gt;&lt;property id=&quot;20300&quot; value=&quot;Slide 46 - &amp;quot;Endocrine Functions of Other Organs &amp;quot;&quot;/&gt;&lt;property id=&quot;20307&quot; value=&quot;325&quot;/&gt;&lt;/object&gt;&lt;object type=&quot;3&quot; unique_id=&quot;258526&quot;&gt;&lt;property id=&quot;20148&quot; value=&quot;5&quot;/&gt;&lt;property id=&quot;20300&quot; value=&quot;Slide 47 - &amp;quot;Hormone Chemistry&amp;quot;&quot;/&gt;&lt;property id=&quot;20307&quot; value=&quot;326&quot;/&gt;&lt;/object&gt;&lt;object type=&quot;3&quot; unique_id=&quot;258527&quot;&gt;&lt;property id=&quot;20148&quot; value=&quot;5&quot;/&gt;&lt;property id=&quot;20300&quot; value=&quot;Slide 48 - &amp;quot;Hormone Synthesis: Steroid Hormones&amp;quot;&quot;/&gt;&lt;property id=&quot;20307&quot; value=&quot;274&quot;/&gt;&lt;/object&gt;&lt;object type=&quot;3&quot; unique_id=&quot;258528&quot;&gt;&lt;property id=&quot;20148&quot; value=&quot;5&quot;/&gt;&lt;property id=&quot;20300&quot; value=&quot;Slide 49 - &amp;quot;Peptides&amp;quot;&quot;/&gt;&lt;property id=&quot;20307&quot; value=&quot;375&quot;/&gt;&lt;/object&gt;&lt;object type=&quot;3&quot; unique_id=&quot;258529&quot;&gt;&lt;property id=&quot;20148&quot; value=&quot;5&quot;/&gt;&lt;property id=&quot;20300&quot; value=&quot;Slide 50 - &amp;quot;Hormone Synthesis: Insulin&amp;quot;&quot;/&gt;&lt;property id=&quot;20307&quot; value=&quot;330&quot;/&gt;&lt;/object&gt;&lt;object type=&quot;3&quot; unique_id=&quot;258530&quot;&gt;&lt;property id=&quot;20148&quot; value=&quot;5&quot;/&gt;&lt;property id=&quot;20300&quot; value=&quot;Slide 51 - &amp;quot;Monoamines&amp;quot;&quot;/&gt;&lt;property id=&quot;20307&quot; value=&quot;376&quot;/&gt;&lt;/object&gt;&lt;object type=&quot;3&quot; unique_id=&quot;258531&quot;&gt;&lt;property id=&quot;20148&quot; value=&quot;5&quot;/&gt;&lt;property id=&quot;20300&quot; value=&quot;Slide 52 - &amp;quot;Thyroid Hormone Synthesis&amp;quot;&quot;/&gt;&lt;property id=&quot;20307&quot; value=&quot;278&quot;/&gt;&lt;/object&gt;&lt;object type=&quot;3&quot; unique_id=&quot;258532&quot;&gt;&lt;property id=&quot;20148&quot; value=&quot;5&quot;/&gt;&lt;property id=&quot;20300&quot; value=&quot;Slide 53 - &amp;quot;T3 and T4 Synthesis&amp;quot;&quot;/&gt;&lt;property id=&quot;20307&quot; value=&quot;364&quot;/&gt;&lt;/object&gt;&lt;object type=&quot;3&quot; unique_id=&quot;258533&quot;&gt;&lt;property id=&quot;20148&quot; value=&quot;5&quot;/&gt;&lt;property id=&quot;20300&quot; value=&quot;Slide 54 - &amp;quot;Chemistry of Thyroid Hormone&amp;quot;&quot;/&gt;&lt;property id=&quot;20307&quot; value=&quot;279&quot;/&gt;&lt;/object&gt;&lt;object type=&quot;3&quot; unique_id=&quot;258534&quot;&gt;&lt;property id=&quot;20148&quot; value=&quot;5&quot;/&gt;&lt;property id=&quot;20300&quot; value=&quot;Slide 55 - &amp;quot;Hormone Transport&amp;quot;&quot;/&gt;&lt;property id=&quot;20307&quot; value=&quot;327&quot;/&gt;&lt;/object&gt;&lt;object type=&quot;3&quot; unique_id=&quot;258535&quot;&gt;&lt;property id=&quot;20148&quot; value=&quot;5&quot;/&gt;&lt;property id=&quot;20300&quot; value=&quot;Slide 56 - &amp;quot;Hormone Receptors&amp;quot;&quot;/&gt;&lt;property id=&quot;20307&quot; value=&quot;328&quot;/&gt;&lt;/object&gt;&lt;object type=&quot;3&quot; unique_id=&quot;258536&quot;&gt;&lt;property id=&quot;20148&quot; value=&quot;5&quot;/&gt;&lt;property id=&quot;20300&quot; value=&quot;Slide 57 - &amp;quot;Hormone Mode of Action&amp;quot;&quot;/&gt;&lt;property id=&quot;20307&quot; value=&quot;273&quot;/&gt;&lt;/object&gt;&lt;object type=&quot;3&quot; unique_id=&quot;258537&quot;&gt;&lt;property id=&quot;20148&quot; value=&quot;5&quot;/&gt;&lt;property id=&quot;20300&quot; value=&quot;Slide 58 - &amp;quot;Thyroid Hormone&amp;quot;&quot;/&gt;&lt;property id=&quot;20307&quot; value=&quot;380&quot;/&gt;&lt;/object&gt;&lt;object type=&quot;3&quot; unique_id=&quot;258540&quot;&gt;&lt;property id=&quot;20148&quot; value=&quot;5&quot;/&gt;&lt;property id=&quot;20300&quot; value=&quot;Slide 59 - &amp;quot;Peptides and Catecholamines: Hydrophilic&amp;quot;&quot;/&gt;&lt;property id=&quot;20307&quot; value=&quot;276&quot;/&gt;&lt;/object&gt;&lt;object type=&quot;3&quot; unique_id=&quot;258542&quot;&gt;&lt;property id=&quot;20148&quot; value=&quot;5&quot;/&gt;&lt;property id=&quot;20300&quot; value=&quot;Slide 60 - &amp;quot;Other Second Messengers&amp;quot;&quot;/&gt;&lt;property id=&quot;20307&quot; value=&quot;277&quot;/&gt;&lt;/object&gt;&lt;object type=&quot;3&quot; unique_id=&quot;258543&quot;&gt;&lt;property id=&quot;20148&quot; value=&quot;5&quot;/&gt;&lt;property id=&quot;20300&quot; value=&quot;Slide 61 - &amp;quot;Enzyme Amplification&amp;quot;&quot;/&gt;&lt;property id=&quot;20307&quot; value=&quot;281&quot;/&gt;&lt;/object&gt;&lt;object type=&quot;3&quot; unique_id=&quot;258544&quot;&gt;&lt;property id=&quot;20148&quot; value=&quot;5&quot;/&gt;&lt;property id=&quot;20300&quot; value=&quot;Slide 62 - &amp;quot;Modulation of Target Cell Sensitivity&amp;quot;&quot;/&gt;&lt;property id=&quot;20307&quot; value=&quot;282&quot;/&gt;&lt;/object&gt;&lt;object type=&quot;3&quot; unique_id=&quot;258545&quot;&gt;&lt;property id=&quot;20148&quot; value=&quot;5&quot;/&gt;&lt;property id=&quot;20300&quot; value=&quot;Slide 63 - &amp;quot;Hormone Interactions&amp;quot;&quot;/&gt;&lt;property id=&quot;20307&quot; value=&quot;332&quot;/&gt;&lt;/object&gt;&lt;object type=&quot;3&quot; unique_id=&quot;258546&quot;&gt;&lt;property id=&quot;20148&quot; value=&quot;5&quot;/&gt;&lt;property id=&quot;20300&quot; value=&quot;Slide 64 - &amp;quot;Hormone Clearance&amp;quot;&quot;/&gt;&lt;property id=&quot;20307&quot; value=&quot;353&quot;/&gt;&lt;/object&gt;&lt;object type=&quot;3&quot; unique_id=&quot;258547&quot;&gt;&lt;property id=&quot;20148&quot; value=&quot;5&quot;/&gt;&lt;property id=&quot;20300&quot; value=&quot;Slide 65 - &amp;quot;Stress and Adaptation &amp;quot;&quot;/&gt;&lt;property id=&quot;20307&quot; value=&quot;333&quot;/&gt;&lt;/object&gt;&lt;object type=&quot;3&quot; unique_id=&quot;258549&quot;&gt;&lt;property id=&quot;20148&quot; value=&quot;5&quot;/&gt;&lt;property id=&quot;20300&quot; value=&quot;Slide 66 - &amp;quot;Alarm Reaction&amp;quot;&quot;/&gt;&lt;property id=&quot;20307&quot; value=&quot;334&quot;/&gt;&lt;/object&gt;&lt;object type=&quot;3&quot; unique_id=&quot;258550&quot;&gt;&lt;property id=&quot;20148&quot; value=&quot;5&quot;/&gt;&lt;property id=&quot;20300&quot; value=&quot;Slide 67 - &amp;quot;Stage of Resistance&amp;quot;&quot;/&gt;&lt;property id=&quot;20307&quot; value=&quot;335&quot;/&gt;&lt;/object&gt;&lt;object type=&quot;3&quot; unique_id=&quot;258551&quot;&gt;&lt;property id=&quot;20148&quot; value=&quot;5&quot;/&gt;&lt;property id=&quot;20300&quot; value=&quot;Slide 68 - &amp;quot;Stage of Exhaustion&amp;quot;&quot;/&gt;&lt;property id=&quot;20307&quot; value=&quot;336&quot;/&gt;&lt;/object&gt;&lt;object type=&quot;3&quot; unique_id=&quot;258552&quot;&gt;&lt;property id=&quot;20148&quot; value=&quot;5&quot;/&gt;&lt;property id=&quot;20300&quot; value=&quot;Slide 69 - &amp;quot;Paracrine Secretions&amp;quot;&quot;/&gt;&lt;property id=&quot;20307&quot; value=&quot;337&quot;/&gt;&lt;/object&gt;&lt;object type=&quot;3&quot; unique_id=&quot;258553&quot;&gt;&lt;property id=&quot;20148&quot; value=&quot;5&quot;/&gt;&lt;property id=&quot;20300&quot; value=&quot;Slide 70 - &amp;quot;Eicosanoids: a Family of Paracrine Secretions&amp;quot;&quot;/&gt;&lt;property id=&quot;20307&quot; value=&quot;338&quot;/&gt;&lt;/object&gt;&lt;object type=&quot;3&quot; unique_id=&quot;258554&quot;&gt;&lt;property id=&quot;20148&quot; value=&quot;5&quot;/&gt;&lt;property id=&quot;20300&quot; value=&quot;Slide 71 - &amp;quot;Eicosanoid Synthesis&amp;quot;&quot;/&gt;&lt;property id=&quot;20307&quot; value=&quot;283&quot;/&gt;&lt;/object&gt;&lt;object type=&quot;3&quot; unique_id=&quot;258555&quot;&gt;&lt;property id=&quot;20148&quot; value=&quot;5&quot;/&gt;&lt;property id=&quot;20300&quot; value=&quot;Slide 72 - &amp;quot;Anti-inflammatory Drugs&amp;quot;&quot;/&gt;&lt;property id=&quot;20307&quot; value=&quot;377&quot;/&gt;&lt;/object&gt;&lt;object type=&quot;3&quot; unique_id=&quot;258556&quot;&gt;&lt;property id=&quot;20148&quot; value=&quot;5&quot;/&gt;&lt;property id=&quot;20300&quot; value=&quot;Slide 73 - &amp;quot;Endocrine Disorders&amp;quot;&quot;/&gt;&lt;property id=&quot;20307&quot; value=&quot;354&quot;/&gt;&lt;/object&gt;&lt;object type=&quot;3&quot; unique_id=&quot;258557&quot;&gt;&lt;property id=&quot;20148&quot; value=&quot;5&quot;/&gt;&lt;property id=&quot;20300&quot; value=&quot;Slide 74 - &amp;quot;Pituitary Disorders&amp;quot;&quot;/&gt;&lt;property id=&quot;20307&quot; value=&quot;342&quot;/&gt;&lt;/object&gt;&lt;object type=&quot;3&quot; unique_id=&quot;258558&quot;&gt;&lt;property id=&quot;20148&quot; value=&quot;5&quot;/&gt;&lt;property id=&quot;20300&quot; value=&quot;Slide 75 - &amp;quot;Thyroid Gland Disorders&amp;quot;&quot;/&gt;&lt;property id=&quot;20307&quot; value=&quot;344&quot;/&gt;&lt;/object&gt;&lt;object type=&quot;3&quot; unique_id=&quot;258559&quot;&gt;&lt;property id=&quot;20148&quot; value=&quot;5&quot;/&gt;&lt;property id=&quot;20300&quot; value=&quot;Slide 76 - &amp;quot;Endemic Goiter&amp;quot;&quot;/&gt;&lt;property id=&quot;20307&quot; value=&quot;366&quot;/&gt;&lt;/object&gt;&lt;object type=&quot;3&quot; unique_id=&quot;258560&quot;&gt;&lt;property id=&quot;20148&quot; value=&quot;5&quot;/&gt;&lt;property id=&quot;20300&quot; value=&quot;Slide 77 - &amp;quot;Parathyroid Disorders&amp;quot;&quot;/&gt;&lt;property id=&quot;20307&quot; value=&quot;352&quot;/&gt;&lt;/object&gt;&lt;object type=&quot;3&quot; unique_id=&quot;258561&quot;&gt;&lt;property id=&quot;20148&quot; value=&quot;5&quot;/&gt;&lt;property id=&quot;20300&quot; value=&quot;Slide 78 - &amp;quot;Adrenal Disorders&amp;quot;&quot;/&gt;&lt;property id=&quot;20307&quot; value=&quot;345&quot;/&gt;&lt;/object&gt;&lt;object type=&quot;3&quot; unique_id=&quot;258562&quot;&gt;&lt;property id=&quot;20148&quot; value=&quot;5&quot;/&gt;&lt;property id=&quot;20300&quot; value=&quot;Slide 79 - &amp;quot;Cushing Syndrome&amp;quot;&quot;/&gt;&lt;property id=&quot;20307&quot; value=&quot;367&quot;/&gt;&lt;/object&gt;&lt;object type=&quot;3&quot; unique_id=&quot;258563&quot;&gt;&lt;property id=&quot;20148&quot; value=&quot;5&quot;/&gt;&lt;property id=&quot;20300&quot; value=&quot;Slide 80 - &amp;quot;Diabetes Mellitus&amp;quot;&quot;/&gt;&lt;property id=&quot;20307&quot; value=&quot;379&quot;/&gt;&lt;/object&gt;&lt;object type=&quot;3&quot; unique_id=&quot;258564&quot;&gt;&lt;property id=&quot;20148&quot; value=&quot;5&quot;/&gt;&lt;property id=&quot;20300&quot; value=&quot;Slide 81 - &amp;quot;Types of Diabetes Mellitus&amp;quot;&quot;/&gt;&lt;property id=&quot;20307&quot; value=&quot;355&quot;/&gt;&lt;/object&gt;&lt;object type=&quot;3&quot; unique_id=&quot;258566&quot;&gt;&lt;property id=&quot;20148&quot; value=&quot;5&quot;/&gt;&lt;property id=&quot;20300&quot; value=&quot;Slide 82 - &amp;quot;Pathology of Diabetes&amp;quot;&quot;/&gt;&lt;property id=&quot;20307&quot; value=&quot;350&quot;/&gt;&lt;/object&gt;&lt;object type=&quot;3&quot; unique_id=&quot;258927&quot;&gt;&lt;property id=&quot;20148&quot; value=&quot;5&quot;/&gt;&lt;property id=&quot;20300&quot; value=&quot;Slide 1&quot;/&gt;&lt;property id=&quot;20307&quot; value=&quot;391&quot;/&gt;&lt;/object&gt;&lt;/object&gt;&lt;/object&gt;&lt;/database&gt;"/>
</p:tagLst>
</file>

<file path=ppt/theme/theme1.xml><?xml version="1.0" encoding="utf-8"?>
<a:theme xmlns:a="http://schemas.openxmlformats.org/drawingml/2006/main" name="Publisher">
  <a:themeElements>
    <a:clrScheme name="Publish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blish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blish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Settings\Owner\Application Data\Microsoft\Templates\Publisher.pot</Template>
  <TotalTime>5990</TotalTime>
  <Words>7186</Words>
  <Application>Microsoft Office PowerPoint</Application>
  <PresentationFormat>On-screen Show (4:3)</PresentationFormat>
  <Paragraphs>1677</Paragraphs>
  <Slides>81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Times New Roman</vt:lpstr>
      <vt:lpstr>Symbol</vt:lpstr>
      <vt:lpstr>Arial Bold</vt:lpstr>
      <vt:lpstr>Publisher</vt:lpstr>
      <vt:lpstr>Endocrine System</vt:lpstr>
      <vt:lpstr>Overview of Cell Communications</vt:lpstr>
      <vt:lpstr>Endocrine System Components</vt:lpstr>
      <vt:lpstr>Endocrine Organs</vt:lpstr>
      <vt:lpstr>Comparison of Endocrine and Exocrine Glands</vt:lpstr>
      <vt:lpstr>Comparison of Nervous and Endocrine Systems (Differences)</vt:lpstr>
      <vt:lpstr>Communication by the Nervous and Endocrine Systems</vt:lpstr>
      <vt:lpstr>Nervous and Endocrine Systems (Similarities)</vt:lpstr>
      <vt:lpstr>Anatomy of Hypothalamus</vt:lpstr>
      <vt:lpstr>Pituitary Gland (Hypophysis)</vt:lpstr>
      <vt:lpstr>Embryonic Development</vt:lpstr>
      <vt:lpstr>Adenohypophysis &amp; Neurohypophysis</vt:lpstr>
      <vt:lpstr>Hypophyseal Portal System</vt:lpstr>
      <vt:lpstr>Hypothalamic Hormones</vt:lpstr>
      <vt:lpstr>Hypothalamic Hormones</vt:lpstr>
      <vt:lpstr>Histology of Pituitary Gland</vt:lpstr>
      <vt:lpstr>Anterior Pituitary Hormones</vt:lpstr>
      <vt:lpstr>Hypothalamo-Pituitary-Target Organ Relationships</vt:lpstr>
      <vt:lpstr>Pars Intermedia</vt:lpstr>
      <vt:lpstr>Posterior Pituitary Hormones</vt:lpstr>
      <vt:lpstr>Posterior Pituitary Hormones</vt:lpstr>
      <vt:lpstr> Control of Pituitary Secretion  </vt:lpstr>
      <vt:lpstr>Control of Pituitary:  Feedback from Target Organs</vt:lpstr>
      <vt:lpstr>Growth Hormone</vt:lpstr>
      <vt:lpstr>Growth Hormone</vt:lpstr>
      <vt:lpstr>Pineal Gland</vt:lpstr>
      <vt:lpstr>Thymus</vt:lpstr>
      <vt:lpstr>Thyroid Gland Anatomy</vt:lpstr>
      <vt:lpstr>Histology of the Thyroid Gland</vt:lpstr>
      <vt:lpstr>Parathyroid Glands</vt:lpstr>
      <vt:lpstr>Adrenal Gland</vt:lpstr>
      <vt:lpstr>Adrenal Medulla</vt:lpstr>
      <vt:lpstr>Adrenal Cortex</vt:lpstr>
      <vt:lpstr>Categories of Corticosteroids</vt:lpstr>
      <vt:lpstr>Adrenal Gland Interactions</vt:lpstr>
      <vt:lpstr>Pancreas</vt:lpstr>
      <vt:lpstr>Pancreatic Hormones</vt:lpstr>
      <vt:lpstr>Pancreatic Hormones</vt:lpstr>
      <vt:lpstr>Pancreatic Hormones</vt:lpstr>
      <vt:lpstr>The Gonads</vt:lpstr>
      <vt:lpstr>Histology of Ovary</vt:lpstr>
      <vt:lpstr>Ovary</vt:lpstr>
      <vt:lpstr>Testes</vt:lpstr>
      <vt:lpstr>Endocrine Functions of Other Organs</vt:lpstr>
      <vt:lpstr>Endocrine Functions of Other Organs </vt:lpstr>
      <vt:lpstr>Hormone Chemistry</vt:lpstr>
      <vt:lpstr>Hormone Synthesis: Steroid Hormones</vt:lpstr>
      <vt:lpstr>Peptides</vt:lpstr>
      <vt:lpstr>Hormone Synthesis: Insulin</vt:lpstr>
      <vt:lpstr>Monoamines</vt:lpstr>
      <vt:lpstr>Thyroid Hormone Synthesis</vt:lpstr>
      <vt:lpstr>T3 and T4 Synthesis</vt:lpstr>
      <vt:lpstr>Chemistry of Thyroid Hormone</vt:lpstr>
      <vt:lpstr>Hormone Transport</vt:lpstr>
      <vt:lpstr>Hormone Receptors</vt:lpstr>
      <vt:lpstr>Hormone Mode of Action</vt:lpstr>
      <vt:lpstr>Thyroid Hormone</vt:lpstr>
      <vt:lpstr>Peptides and Catecholamines: Hydrophilic</vt:lpstr>
      <vt:lpstr>Other Second Messengers</vt:lpstr>
      <vt:lpstr>Enzyme Amplification</vt:lpstr>
      <vt:lpstr>Modulation of Target Cell Sensitivity</vt:lpstr>
      <vt:lpstr>Hormone Interactions</vt:lpstr>
      <vt:lpstr>Hormone Clearance</vt:lpstr>
      <vt:lpstr>Stress and Adaptation </vt:lpstr>
      <vt:lpstr>Alarm Reaction</vt:lpstr>
      <vt:lpstr>Stage of Resistance</vt:lpstr>
      <vt:lpstr>Stage of Exhaustion</vt:lpstr>
      <vt:lpstr>Paracrine Secretions</vt:lpstr>
      <vt:lpstr>Eicosanoids: a Family of Paracrine Secretions</vt:lpstr>
      <vt:lpstr>Eicosanoid Synthesis</vt:lpstr>
      <vt:lpstr>Anti-inflammatory Drugs</vt:lpstr>
      <vt:lpstr>Endocrine Disorders</vt:lpstr>
      <vt:lpstr>Pituitary Disorders</vt:lpstr>
      <vt:lpstr>Thyroid Gland Disorders</vt:lpstr>
      <vt:lpstr>Endemic Goiter</vt:lpstr>
      <vt:lpstr>Parathyroid Disorders</vt:lpstr>
      <vt:lpstr>Adrenal Disorders</vt:lpstr>
      <vt:lpstr>Cushing Syndrome</vt:lpstr>
      <vt:lpstr>Diabetes Mellitus</vt:lpstr>
      <vt:lpstr>Types of Diabetes Mellitus</vt:lpstr>
      <vt:lpstr>Pathology of Diabetes</vt:lpstr>
    </vt:vector>
  </TitlesOfParts>
  <Company>Broward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IT SPD</dc:creator>
  <cp:lastModifiedBy>East China School District</cp:lastModifiedBy>
  <cp:revision>274</cp:revision>
  <dcterms:created xsi:type="dcterms:W3CDTF">1999-12-03T11:22:12Z</dcterms:created>
  <dcterms:modified xsi:type="dcterms:W3CDTF">2017-05-30T15:33:02Z</dcterms:modified>
</cp:coreProperties>
</file>