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89"/>
  </p:notesMasterIdLst>
  <p:handoutMasterIdLst>
    <p:handoutMasterId r:id="rId9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</p:sldIdLst>
  <p:sldSz cx="9144000" cy="6858000" type="screen4x3"/>
  <p:notesSz cx="6858000" cy="9144000"/>
  <p:custDataLst>
    <p:tags r:id="rId9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ED23"/>
    <a:srgbClr val="FF3300"/>
    <a:srgbClr val="CC00FF"/>
    <a:srgbClr val="FFFD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69" autoAdjust="0"/>
    <p:restoredTop sz="98919" autoAdjust="0"/>
  </p:normalViewPr>
  <p:slideViewPr>
    <p:cSldViewPr>
      <p:cViewPr varScale="1">
        <p:scale>
          <a:sx n="73" d="100"/>
          <a:sy n="73" d="100"/>
        </p:scale>
        <p:origin x="-4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handoutMaster" Target="handoutMasters/handoutMaster1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0374996-EF06-40BC-957E-72090117F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F9CA256-68E6-4030-A072-DBF5BC7E3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3FF305-DA2B-4C44-9F23-F5B625C8A4E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7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FB7CF9-DCAB-4281-8B0E-2C80A6B49F5A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7715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715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CF9597-DB56-4602-9467-4FD361E4108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7817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818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472A5E-20EE-44BD-8589-7D25C0BEBE2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792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920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BD1CE7-CCF8-423D-A73C-2F80DC7C6D6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8022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022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DA8074-7EC2-4CF9-B44D-F171F91C0AE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812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125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FCF345-1D4F-4B7D-BACB-319CB0C0CD6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822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6FA2E9-8C96-4289-B023-BAC21EE15C1E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04A5E3-9A38-4DDB-97BD-2982593D2B5F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843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2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500DD6-5FAF-49BF-A10C-9B6252BA412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853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534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71345E-A0B5-4814-877E-46E7E3841535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DAE148-020D-467C-BB4B-2EC77CCCF668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2888B9-836D-445D-8B45-1FB78A14CC86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9D3586-91D7-4E78-BE1C-7AC71052FC91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88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B0955-091F-419C-AC30-F4A746A968E0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89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0C7D2E-F815-4216-9BCD-3CCC3C8201CB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47462-F7EC-4979-BC47-AC21F6007B73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914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149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CF4009-1FCF-49F8-BA65-0C64561BF0CF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92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99F465-8328-4B1E-8C2F-CA46AB95CA14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067253-294D-4955-8A8C-8B9F917E44E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94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EE1C73-D445-4CC1-B496-414480984A29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95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5F2697-5CCB-4550-852C-16B08286E0EC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96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3EA975-3549-4C44-9A98-5838852CC27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69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1B009-CED4-4C60-A2D7-F21C7390BD57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7F5718-0A88-4E35-99E3-FA3E17EC95D5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FAA4C7-A205-4B8C-8330-5F2DCA099865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99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7818A8-5220-4408-8431-E9233E43F566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200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C1F33B-6D23-4A16-B6A0-30825F9E2C86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201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5C7121-829E-4779-BF41-4F1FF5D2D334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1AE91A-5305-4453-AF93-630039894FA0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20377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8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A447E4-E5F8-4EC2-85BA-EC5D3F31FB56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5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B3BB47-FCC9-495B-8FC2-4BAFFC2D57D4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064A6D-4FD5-4BA4-B33E-598E9A4B31AA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206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E7740F-58B2-4B81-9A1A-CF82757521C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71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C134DF-C2E3-4078-B120-621C2CF05A93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207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040FDB-EDBE-4503-BF3B-FBBFB9852D30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208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45B038-9F20-4B61-A1B4-F1EEBEEDE986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209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60BF9-3252-42DE-A406-42345C4043E6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210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1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AA18B9-D06B-45B6-BB1B-277FD9738BE3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48604A-B9C7-4986-A602-C958D449B5BB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212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DAC439-5AC4-4547-A83C-5660DD77AC35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214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F40948-E946-477C-B837-D19E15B9C226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809E82-D279-40F3-B155-29180801A59D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216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F2FAE9-7C16-40DE-B587-F1EE8B084CA9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2170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338393-2127-4AD9-9007-0951B4082F5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7203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203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377041-AEFF-4557-A74E-81D4FD9643E0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2181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811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66F392-9DA3-4753-83E3-DCFC96B92864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219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9087C-2D72-4160-B52B-93CBD17459B6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220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A8A7CC-25BE-4EC7-A545-3D360B69DA51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2211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CA2655-B264-4519-810C-F88D92B67A7D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222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4CA06A-DD71-43D8-95C8-D97F02A911C4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2232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1D12D4-7563-4CBC-B4E4-929C5950F9D4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224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7C734-6E1C-4119-A5D8-D4E00AC56899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2252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28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3307A1-36DB-4CA6-A38F-F3E22488DBA1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22630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630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6BFDE0-48B9-4982-85B1-E6F96946C59E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22733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733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28D1C8-7921-42A9-B2B3-945563408FE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7305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6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D1AAF7-5533-4C91-91AA-D51486607694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22835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835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9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057062-BA26-4108-91EC-8A44549363FE}" type="slidenum">
              <a:rPr lang="en-US" smtClean="0"/>
              <a:pPr/>
              <a:t>61</a:t>
            </a:fld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0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562B9C-8A68-4890-B2E8-BAD52734E59A}" type="slidenum">
              <a:rPr lang="en-US" smtClean="0"/>
              <a:pPr/>
              <a:t>62</a:t>
            </a:fld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20C51B-A43D-4918-BE4C-59C136232606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23142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142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4D7943-132E-4862-B74C-F6F842A52DA0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2324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245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668254-A3D4-44A5-8449-47EFC536BAA8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2334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347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039FA4-3D8E-4E5B-92B4-BC4F27B0C184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2344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450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330603-661A-40E5-BF2E-E4C5C8075E33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2355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2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435CBF-EE00-462A-988B-66A39FF9DD52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2365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654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3AEF1E-5E0D-443E-8C20-E3A1FAF806E4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2375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757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976556-1A19-44F7-8304-5953E6412FE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74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C66947-D992-40B5-BD47-F58B3D7E601D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2385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859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9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9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DB1A7-481A-4527-AE52-483F5AA24A25}" type="slidenum">
              <a:rPr lang="en-US" smtClean="0"/>
              <a:pPr/>
              <a:t>71</a:t>
            </a:fld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EAFF0A-9ABF-4A1A-A03D-2F06166225BD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24064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064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83B2DD-0F48-4F1B-9E22-4C3D2B3856C9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2416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EEBD9D-9B2B-4463-A12C-F4282F10C734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2426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7125D-F6E8-485F-999D-840494EAC7F3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2437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25A126-7024-4284-A55D-EC539875CD03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2447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48A32D-1373-4324-9B09-63F900A1BCD5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2457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358A03-2CA2-40EC-A33D-D488C14463A1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2467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55972-4652-427F-8167-A93DF11510DA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2478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276709-1154-4D22-AB76-C58F54D5141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7510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510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35705E-BC81-4D79-8739-657ED3ED3FB5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2488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B2DB49-1E40-43BA-82C5-0D1E23658C45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2498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875E8B-B4BA-4058-AEAA-AFE5BE66F721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2508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088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C7EE5F-EF1F-4A29-BF83-14C77680D7A1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2519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8EAE8A-10F3-4245-84A2-1A754CE19969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2529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281617-8561-4178-AF97-4C44907CAA90}" type="slidenum">
              <a:rPr lang="en-US" smtClean="0"/>
              <a:pPr/>
              <a:t>85</a:t>
            </a:fld>
            <a:endParaRPr 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416B56-E7ED-419A-AB46-D03109C5C1CB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2549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D81ACD-36E3-4799-AB99-A4AB57251594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2560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B37FD8-A1E6-46D3-BF84-17158A3C352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7613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613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21-</a:t>
            </a:r>
            <a:fld id="{A8BACEFB-D77A-4261-8558-EB674CCD0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21-</a:t>
            </a:r>
            <a:fld id="{65297105-5E2F-48C1-9D94-4B88F3E6C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678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678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21-</a:t>
            </a:r>
            <a:fld id="{615D2713-A206-4455-8344-9159F94AC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88392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4229100"/>
            <a:ext cx="88392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21-</a:t>
            </a:r>
            <a:fld id="{44D61BE7-B92D-4003-AFA9-5D3E0626E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21-</a:t>
            </a:r>
            <a:fld id="{9C8BE8E7-D6C9-4748-BA4B-CFA66878B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21-</a:t>
            </a:r>
            <a:fld id="{8F06D680-B77F-4A1F-A6C7-9D7D7F8E1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3434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3434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21-</a:t>
            </a:r>
            <a:fld id="{9A561CC9-F7B1-43FC-B6F9-98DF920AA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21-</a:t>
            </a:r>
            <a:fld id="{4D559D00-A434-46BA-8956-1414075E8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21-</a:t>
            </a:r>
            <a:fld id="{974622A2-3163-4127-B206-EB46BF779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21-</a:t>
            </a:r>
            <a:fld id="{9F156484-0C67-4AA0-9837-E9418B441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21-</a:t>
            </a:r>
            <a:fld id="{28E00DFA-C853-4E78-B079-A4A672BB8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21-</a:t>
            </a:r>
            <a:fld id="{5AA6C567-CADC-4897-958E-82FD37142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447800"/>
            <a:ext cx="8839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83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400800"/>
            <a:ext cx="7239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83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1"/>
            </a:lvl1pPr>
          </a:lstStyle>
          <a:p>
            <a:pPr>
              <a:defRPr/>
            </a:pPr>
            <a:r>
              <a:rPr lang="en-US"/>
              <a:t>21-</a:t>
            </a:r>
            <a:fld id="{A7261236-8C0A-43D4-9C37-8AECE4B4E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51AF4EED-7949-44AF-90C5-B25B340614F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Defenses Against Pathogens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839200" cy="5791200"/>
          </a:xfrm>
        </p:spPr>
        <p:txBody>
          <a:bodyPr/>
          <a:lstStyle/>
          <a:p>
            <a:pPr eaLnBrk="1" hangingPunct="1"/>
            <a:r>
              <a:rPr lang="en-US" sz="2800" smtClean="0"/>
              <a:t>pathogens</a:t>
            </a:r>
            <a:r>
              <a:rPr lang="en-US" sz="2800" b="0" smtClean="0"/>
              <a:t> – environmental agents capable of producing disease</a:t>
            </a:r>
          </a:p>
          <a:p>
            <a:pPr lvl="1" eaLnBrk="1" hangingPunct="1"/>
            <a:r>
              <a:rPr lang="en-US" sz="2400" b="0" smtClean="0"/>
              <a:t>infectious organisms, toxic chemicals, and radiation</a:t>
            </a:r>
          </a:p>
          <a:p>
            <a:pPr eaLnBrk="1" hangingPunct="1"/>
            <a:r>
              <a:rPr lang="en-US" sz="2800" smtClean="0"/>
              <a:t>three lines of defenses </a:t>
            </a:r>
            <a:r>
              <a:rPr lang="en-US" sz="2800" b="0" smtClean="0"/>
              <a:t>against pathogens:</a:t>
            </a:r>
          </a:p>
          <a:p>
            <a:pPr eaLnBrk="1" hangingPunct="1"/>
            <a:endParaRPr lang="en-US" sz="800" b="0" smtClean="0"/>
          </a:p>
          <a:p>
            <a:pPr lvl="1" eaLnBrk="1" hangingPunct="1"/>
            <a:r>
              <a:rPr lang="en-US" sz="2400" smtClean="0"/>
              <a:t>first line of defense </a:t>
            </a:r>
            <a:r>
              <a:rPr lang="en-US" sz="2000" b="0" smtClean="0"/>
              <a:t>– external barriers, skin and mucous membranes</a:t>
            </a:r>
          </a:p>
          <a:p>
            <a:pPr lvl="1" eaLnBrk="1" hangingPunct="1"/>
            <a:endParaRPr lang="en-US" sz="800" b="0" smtClean="0"/>
          </a:p>
          <a:p>
            <a:pPr lvl="1" eaLnBrk="1" hangingPunct="1"/>
            <a:r>
              <a:rPr lang="en-US" sz="2400" smtClean="0"/>
              <a:t>second line of defense </a:t>
            </a:r>
            <a:r>
              <a:rPr lang="en-US" sz="2000" b="0" smtClean="0"/>
              <a:t>– several nonspecific defense mechanisms</a:t>
            </a:r>
          </a:p>
          <a:p>
            <a:pPr lvl="2" eaLnBrk="1" hangingPunct="1"/>
            <a:r>
              <a:rPr lang="en-US" sz="1800" b="0" smtClean="0"/>
              <a:t>leukocytes and macrophages, antimicrobial proteins, immune surveillance, inflammation, and fever</a:t>
            </a:r>
          </a:p>
          <a:p>
            <a:pPr lvl="2" eaLnBrk="1" hangingPunct="1"/>
            <a:r>
              <a:rPr lang="en-US" sz="1800" b="0" smtClean="0"/>
              <a:t>effective against a broad range of pathogens</a:t>
            </a:r>
          </a:p>
          <a:p>
            <a:pPr lvl="2" eaLnBrk="1" hangingPunct="1"/>
            <a:endParaRPr lang="en-US" sz="800" b="0" smtClean="0"/>
          </a:p>
          <a:p>
            <a:pPr lvl="1" eaLnBrk="1" hangingPunct="1"/>
            <a:r>
              <a:rPr lang="en-US" sz="2400" smtClean="0"/>
              <a:t>third line of defense </a:t>
            </a:r>
            <a:r>
              <a:rPr lang="en-US" sz="2200" b="0" smtClean="0"/>
              <a:t>– the immune system</a:t>
            </a:r>
          </a:p>
          <a:p>
            <a:pPr lvl="2" eaLnBrk="1" hangingPunct="1"/>
            <a:r>
              <a:rPr lang="en-US" sz="1800" b="0" smtClean="0"/>
              <a:t>defeats a pathogen, and leaves the body of a ‘memory’ of it so it can defeat it faster in the future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D261D23C-78DE-400E-8226-7CCEA59528BA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915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Antimicrobial Proteins</a:t>
            </a:r>
          </a:p>
        </p:txBody>
      </p:sp>
      <p:sp>
        <p:nvSpPr>
          <p:cNvPr id="4915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5486400"/>
          </a:xfrm>
        </p:spPr>
        <p:txBody>
          <a:bodyPr/>
          <a:lstStyle/>
          <a:p>
            <a:pPr eaLnBrk="1" hangingPunct="1"/>
            <a:r>
              <a:rPr lang="en-US" b="0" smtClean="0"/>
              <a:t>proteins that inhibit microbial reproduction and provide short-term, nonspecific resistance to pathogenic bacteria and viruses</a:t>
            </a:r>
          </a:p>
          <a:p>
            <a:pPr eaLnBrk="1" hangingPunct="1"/>
            <a:endParaRPr lang="en-US" sz="2000" b="0" smtClean="0"/>
          </a:p>
          <a:p>
            <a:pPr eaLnBrk="1" hangingPunct="1"/>
            <a:r>
              <a:rPr lang="en-US" b="0" smtClean="0"/>
              <a:t>two families of antimicrobial proteins:</a:t>
            </a:r>
          </a:p>
          <a:p>
            <a:pPr eaLnBrk="1" hangingPunct="1"/>
            <a:endParaRPr lang="en-US" sz="800" b="0" smtClean="0"/>
          </a:p>
          <a:p>
            <a:pPr lvl="1" eaLnBrk="1" hangingPunct="1"/>
            <a:r>
              <a:rPr lang="en-US" smtClean="0"/>
              <a:t>interferons</a:t>
            </a:r>
          </a:p>
          <a:p>
            <a:pPr lvl="1" eaLnBrk="1" hangingPunct="1"/>
            <a:endParaRPr lang="en-US" sz="800" b="0" smtClean="0"/>
          </a:p>
          <a:p>
            <a:pPr lvl="1" eaLnBrk="1" hangingPunct="1"/>
            <a:r>
              <a:rPr lang="en-US" smtClean="0"/>
              <a:t>complement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B5296D3F-369D-4944-A111-7F6E6849C76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017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Interferons</a:t>
            </a:r>
          </a:p>
        </p:txBody>
      </p:sp>
      <p:sp>
        <p:nvSpPr>
          <p:cNvPr id="5018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839200" cy="5791200"/>
          </a:xfrm>
        </p:spPr>
        <p:txBody>
          <a:bodyPr/>
          <a:lstStyle/>
          <a:p>
            <a:pPr eaLnBrk="1" hangingPunct="1"/>
            <a:r>
              <a:rPr lang="en-US" sz="2800" smtClean="0"/>
              <a:t>interferons </a:t>
            </a:r>
            <a:r>
              <a:rPr lang="en-US" sz="2800" b="0" smtClean="0"/>
              <a:t>- secreted by certain cells infected by viruses</a:t>
            </a:r>
          </a:p>
          <a:p>
            <a:pPr lvl="1" eaLnBrk="1" hangingPunct="1"/>
            <a:r>
              <a:rPr lang="en-US" sz="2400" b="0" smtClean="0"/>
              <a:t>of no benefit to the cell that secretes them</a:t>
            </a:r>
          </a:p>
          <a:p>
            <a:pPr lvl="1" eaLnBrk="1" hangingPunct="1"/>
            <a:r>
              <a:rPr lang="en-US" sz="2400" b="0" smtClean="0"/>
              <a:t>alert neighboring cells and protect them from becoming infected</a:t>
            </a:r>
          </a:p>
          <a:p>
            <a:pPr lvl="1" eaLnBrk="1" hangingPunct="1"/>
            <a:r>
              <a:rPr lang="en-US" sz="2400" b="0" smtClean="0"/>
              <a:t>bind to surface receptors on neighboring cells</a:t>
            </a:r>
          </a:p>
          <a:p>
            <a:pPr lvl="2" eaLnBrk="1" hangingPunct="1"/>
            <a:r>
              <a:rPr lang="en-US" sz="2000" b="0" smtClean="0"/>
              <a:t>activate second-messenger systems within</a:t>
            </a:r>
          </a:p>
          <a:p>
            <a:pPr lvl="1" eaLnBrk="1" hangingPunct="1"/>
            <a:r>
              <a:rPr lang="en-US" sz="2400" b="0" smtClean="0"/>
              <a:t>alerted cell synthesizes various proteins that defend it from infection</a:t>
            </a:r>
          </a:p>
          <a:p>
            <a:pPr lvl="2" eaLnBrk="1" hangingPunct="1"/>
            <a:r>
              <a:rPr lang="en-US" sz="2000" b="0" smtClean="0"/>
              <a:t>breaks down viral genes or preventing replication</a:t>
            </a:r>
          </a:p>
          <a:p>
            <a:pPr lvl="1" eaLnBrk="1" hangingPunct="1"/>
            <a:r>
              <a:rPr lang="en-US" sz="2400" b="0" smtClean="0"/>
              <a:t>also activates NK cells and macrophages</a:t>
            </a:r>
          </a:p>
          <a:p>
            <a:pPr lvl="2" eaLnBrk="1" hangingPunct="1"/>
            <a:r>
              <a:rPr lang="en-US" sz="2000" b="0" smtClean="0"/>
              <a:t>destroy infected cell before they can liberate a swarm of newly replicated viruses</a:t>
            </a:r>
          </a:p>
          <a:p>
            <a:pPr lvl="1" eaLnBrk="1" hangingPunct="1"/>
            <a:r>
              <a:rPr lang="en-US" sz="2400" b="0" smtClean="0"/>
              <a:t>activated NK cells destroy malignant cells</a:t>
            </a:r>
            <a:endParaRPr lang="en-US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0ED8819D-AFF7-4781-A45B-308A06CB615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120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Complement System</a:t>
            </a:r>
          </a:p>
        </p:txBody>
      </p:sp>
      <p:sp>
        <p:nvSpPr>
          <p:cNvPr id="5120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458200" cy="5715000"/>
          </a:xfrm>
        </p:spPr>
        <p:txBody>
          <a:bodyPr/>
          <a:lstStyle/>
          <a:p>
            <a:pPr eaLnBrk="1" hangingPunct="1"/>
            <a:r>
              <a:rPr lang="en-US" sz="2400" smtClean="0"/>
              <a:t>complement system </a:t>
            </a:r>
            <a:r>
              <a:rPr lang="en-US" sz="2400" b="0" smtClean="0"/>
              <a:t>– a group of 30 or more globular proteins that make powerful contributions to both nonspecific resistance and specific immunity</a:t>
            </a:r>
          </a:p>
          <a:p>
            <a:pPr lvl="1" eaLnBrk="1" hangingPunct="1"/>
            <a:r>
              <a:rPr lang="en-US" sz="2000" b="0" smtClean="0"/>
              <a:t>synthesized mainly by the liver</a:t>
            </a:r>
          </a:p>
          <a:p>
            <a:pPr lvl="1" eaLnBrk="1" hangingPunct="1"/>
            <a:r>
              <a:rPr lang="en-US" sz="2000" b="0" smtClean="0"/>
              <a:t>circulate in the blood in inactive form</a:t>
            </a:r>
          </a:p>
          <a:p>
            <a:pPr lvl="1" eaLnBrk="1" hangingPunct="1"/>
            <a:r>
              <a:rPr lang="en-US" sz="2000" b="0" smtClean="0"/>
              <a:t>activated by presence of the pathogen</a:t>
            </a:r>
          </a:p>
          <a:p>
            <a:pPr lvl="1" eaLnBrk="1" hangingPunct="1"/>
            <a:r>
              <a:rPr lang="en-US" sz="2000" b="0" smtClean="0"/>
              <a:t>activated complement brings about four methods of pathogen destruction</a:t>
            </a:r>
          </a:p>
          <a:p>
            <a:pPr lvl="2" eaLnBrk="1" hangingPunct="1"/>
            <a:r>
              <a:rPr lang="en-US" sz="1800" smtClean="0"/>
              <a:t>inflammation</a:t>
            </a:r>
          </a:p>
          <a:p>
            <a:pPr lvl="2" eaLnBrk="1" hangingPunct="1"/>
            <a:r>
              <a:rPr lang="en-US" sz="1800" smtClean="0"/>
              <a:t>immune clearance</a:t>
            </a:r>
          </a:p>
          <a:p>
            <a:pPr lvl="2" eaLnBrk="1" hangingPunct="1"/>
            <a:r>
              <a:rPr lang="en-US" sz="1800" smtClean="0"/>
              <a:t>phagocytosis</a:t>
            </a:r>
          </a:p>
          <a:p>
            <a:pPr lvl="2" eaLnBrk="1" hangingPunct="1"/>
            <a:r>
              <a:rPr lang="en-US" sz="1800" smtClean="0"/>
              <a:t>cytolysis</a:t>
            </a:r>
          </a:p>
          <a:p>
            <a:pPr lvl="1" eaLnBrk="1" hangingPunct="1"/>
            <a:r>
              <a:rPr lang="en-US" sz="2000" b="0" smtClean="0"/>
              <a:t>three routes of complement activation</a:t>
            </a:r>
          </a:p>
          <a:p>
            <a:pPr lvl="2" eaLnBrk="1" hangingPunct="1"/>
            <a:r>
              <a:rPr lang="en-US" sz="1800" smtClean="0"/>
              <a:t>classical pathway</a:t>
            </a:r>
          </a:p>
          <a:p>
            <a:pPr lvl="2" eaLnBrk="1" hangingPunct="1"/>
            <a:r>
              <a:rPr lang="en-US" sz="1800" smtClean="0"/>
              <a:t>alternative pathway</a:t>
            </a:r>
          </a:p>
          <a:p>
            <a:pPr lvl="2" eaLnBrk="1" hangingPunct="1"/>
            <a:r>
              <a:rPr lang="en-US" sz="1800" smtClean="0"/>
              <a:t>lectin pathway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949090E8-0BF9-4755-836B-252B8687B8F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222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mtClean="0"/>
              <a:t>Complement System</a:t>
            </a:r>
          </a:p>
        </p:txBody>
      </p:sp>
      <p:sp>
        <p:nvSpPr>
          <p:cNvPr id="5222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eaLnBrk="1" hangingPunct="1"/>
            <a:r>
              <a:rPr lang="en-US" sz="2000" smtClean="0"/>
              <a:t>classical pathway </a:t>
            </a:r>
          </a:p>
          <a:p>
            <a:pPr lvl="1" eaLnBrk="1" hangingPunct="1"/>
            <a:r>
              <a:rPr lang="en-US" sz="1800" b="0" smtClean="0"/>
              <a:t>requires antibody molecule to get started</a:t>
            </a:r>
          </a:p>
          <a:p>
            <a:pPr lvl="1" eaLnBrk="1" hangingPunct="1"/>
            <a:r>
              <a:rPr lang="en-US" sz="1800" b="0" smtClean="0"/>
              <a:t>thus part of specific immunity</a:t>
            </a:r>
          </a:p>
          <a:p>
            <a:pPr lvl="1" eaLnBrk="1" hangingPunct="1"/>
            <a:r>
              <a:rPr lang="en-US" sz="1800" b="0" smtClean="0"/>
              <a:t>antibody binds to antigen on surface of the pathogenic organism</a:t>
            </a:r>
          </a:p>
          <a:p>
            <a:pPr lvl="2" eaLnBrk="1" hangingPunct="1"/>
            <a:r>
              <a:rPr lang="en-US" sz="1600" b="0" smtClean="0"/>
              <a:t>forms antigen-antibody (Ag-Ab) complex</a:t>
            </a:r>
          </a:p>
          <a:p>
            <a:pPr lvl="1" eaLnBrk="1" hangingPunct="1"/>
            <a:r>
              <a:rPr lang="en-US" sz="1800" b="0" smtClean="0"/>
              <a:t>changes the antibody’s shape</a:t>
            </a:r>
          </a:p>
          <a:p>
            <a:pPr lvl="2" eaLnBrk="1" hangingPunct="1"/>
            <a:r>
              <a:rPr lang="en-US" sz="1600" b="0" smtClean="0"/>
              <a:t>exposing a pair of </a:t>
            </a:r>
            <a:r>
              <a:rPr lang="en-US" sz="1600" smtClean="0"/>
              <a:t>complement-binding sites</a:t>
            </a:r>
          </a:p>
          <a:p>
            <a:pPr lvl="2" eaLnBrk="1" hangingPunct="1"/>
            <a:r>
              <a:rPr lang="en-US" sz="1600" b="0" smtClean="0"/>
              <a:t>binding of the first complement (C1) sets off a reaction cascade called complement fixation</a:t>
            </a:r>
          </a:p>
          <a:p>
            <a:pPr lvl="3" eaLnBrk="1" hangingPunct="1"/>
            <a:r>
              <a:rPr lang="en-US" sz="1400" b="0" smtClean="0"/>
              <a:t>results in a chain of complement proteins attaching to the antibody</a:t>
            </a:r>
          </a:p>
          <a:p>
            <a:pPr lvl="3" eaLnBrk="1" hangingPunct="1"/>
            <a:endParaRPr lang="en-US" sz="800" b="0" smtClean="0"/>
          </a:p>
          <a:p>
            <a:pPr eaLnBrk="1" hangingPunct="1"/>
            <a:r>
              <a:rPr lang="en-US" sz="2000" smtClean="0"/>
              <a:t>alternative pathway</a:t>
            </a:r>
          </a:p>
          <a:p>
            <a:pPr lvl="1" eaLnBrk="1" hangingPunct="1"/>
            <a:r>
              <a:rPr lang="en-US" sz="1800" b="0" smtClean="0"/>
              <a:t>nonspecific, do not require antibody</a:t>
            </a:r>
          </a:p>
          <a:p>
            <a:pPr lvl="1" eaLnBrk="1" hangingPunct="1"/>
            <a:r>
              <a:rPr lang="en-US" sz="1800" b="0" smtClean="0"/>
              <a:t>C3 breaks down in the blood to C3a and C3b</a:t>
            </a:r>
          </a:p>
          <a:p>
            <a:pPr lvl="2" eaLnBrk="1" hangingPunct="1"/>
            <a:r>
              <a:rPr lang="en-US" sz="1400" b="0" smtClean="0"/>
              <a:t>C3b binds directly to targets such as human tumor cells, viruses, bacteria, and yeasts</a:t>
            </a:r>
          </a:p>
          <a:p>
            <a:pPr lvl="2" eaLnBrk="1" hangingPunct="1"/>
            <a:r>
              <a:rPr lang="en-US" sz="1400" b="0" smtClean="0"/>
              <a:t>triggers cascade reaction with autocatalytic effect where more C3 is formed</a:t>
            </a:r>
          </a:p>
          <a:p>
            <a:pPr lvl="2" eaLnBrk="1" hangingPunct="1"/>
            <a:endParaRPr lang="en-US" sz="800" b="0" smtClean="0"/>
          </a:p>
          <a:p>
            <a:pPr eaLnBrk="1" hangingPunct="1"/>
            <a:r>
              <a:rPr lang="en-US" sz="2000" smtClean="0"/>
              <a:t>lectin pathway</a:t>
            </a:r>
          </a:p>
          <a:p>
            <a:pPr lvl="1" eaLnBrk="1" hangingPunct="1"/>
            <a:r>
              <a:rPr lang="en-US" sz="1600" smtClean="0"/>
              <a:t>lectins – </a:t>
            </a:r>
            <a:r>
              <a:rPr lang="en-US" sz="1600" b="0" smtClean="0"/>
              <a:t>plasma proteins that bind to carbohydrates</a:t>
            </a:r>
          </a:p>
          <a:p>
            <a:pPr lvl="2" eaLnBrk="1" hangingPunct="1"/>
            <a:r>
              <a:rPr lang="en-US" sz="1400" b="0" smtClean="0"/>
              <a:t>bind to certain sugars of a microbial cell surface</a:t>
            </a:r>
          </a:p>
          <a:p>
            <a:pPr lvl="2" eaLnBrk="1" hangingPunct="1"/>
            <a:r>
              <a:rPr lang="en-US" sz="1400" b="0" smtClean="0"/>
              <a:t>sets off another cascade of C3 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96174C29-4C8A-468C-824E-4A7D1807BB9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325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Complement System</a:t>
            </a:r>
          </a:p>
        </p:txBody>
      </p:sp>
      <p:sp>
        <p:nvSpPr>
          <p:cNvPr id="53252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0" smtClean="0"/>
              <a:t>mechanisms of action of complement proteins</a:t>
            </a:r>
          </a:p>
          <a:p>
            <a:pPr lvl="1" eaLnBrk="1" hangingPunct="1"/>
            <a:r>
              <a:rPr lang="en-US" sz="2400" smtClean="0"/>
              <a:t>inflammation </a:t>
            </a:r>
          </a:p>
          <a:p>
            <a:pPr lvl="2" eaLnBrk="1" hangingPunct="1"/>
            <a:r>
              <a:rPr lang="en-US" sz="2000" b="0" smtClean="0"/>
              <a:t>C3a stimulates mast cells and basophils to secrete histamine and other inflammatory chemicals</a:t>
            </a:r>
          </a:p>
          <a:p>
            <a:pPr lvl="2" eaLnBrk="1" hangingPunct="1"/>
            <a:r>
              <a:rPr lang="en-US" sz="2000" b="0" smtClean="0"/>
              <a:t>activates and attracts neutrophils and macrophages</a:t>
            </a:r>
          </a:p>
          <a:p>
            <a:pPr lvl="2" eaLnBrk="1" hangingPunct="1"/>
            <a:r>
              <a:rPr lang="en-US" sz="2000" b="0" smtClean="0"/>
              <a:t>speed pathogen destruction in inflammation</a:t>
            </a:r>
          </a:p>
          <a:p>
            <a:pPr lvl="1" eaLnBrk="1" hangingPunct="1"/>
            <a:r>
              <a:rPr lang="en-US" sz="2400" smtClean="0"/>
              <a:t>immune clearance</a:t>
            </a:r>
          </a:p>
          <a:p>
            <a:pPr lvl="2" eaLnBrk="1" hangingPunct="1"/>
            <a:r>
              <a:rPr lang="en-US" sz="2000" b="0" smtClean="0"/>
              <a:t>C3b binds with antigen-antibody complexes to red blood cells</a:t>
            </a:r>
          </a:p>
          <a:p>
            <a:pPr lvl="2" eaLnBrk="1" hangingPunct="1"/>
            <a:r>
              <a:rPr lang="en-US" sz="2000" b="0" smtClean="0"/>
              <a:t>these RBCs circulate through the liver and spleen</a:t>
            </a:r>
          </a:p>
          <a:p>
            <a:pPr lvl="2" eaLnBrk="1" hangingPunct="1"/>
            <a:r>
              <a:rPr lang="en-US" sz="2000" b="0" smtClean="0"/>
              <a:t>macrophages of those organs strip off and destroy the Ag-Ab complexes leaving RBCs unharmed</a:t>
            </a:r>
          </a:p>
          <a:p>
            <a:pPr lvl="2" eaLnBrk="1" hangingPunct="1"/>
            <a:r>
              <a:rPr lang="en-US" sz="2000" b="0" smtClean="0"/>
              <a:t>principal means of clearing foreign antigens from the bloodstream</a:t>
            </a:r>
          </a:p>
          <a:p>
            <a:pPr lvl="2" eaLnBrk="1" hangingPunct="1"/>
            <a:endParaRPr lang="en-US" sz="20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B5F7FFE3-BE8B-4488-A144-F9E7C0535F9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427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Complement System</a:t>
            </a:r>
          </a:p>
        </p:txBody>
      </p:sp>
      <p:sp>
        <p:nvSpPr>
          <p:cNvPr id="5427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839200" cy="5791200"/>
          </a:xfrm>
        </p:spPr>
        <p:txBody>
          <a:bodyPr/>
          <a:lstStyle/>
          <a:p>
            <a:pPr eaLnBrk="1" hangingPunct="1"/>
            <a:r>
              <a:rPr lang="en-US" sz="2800" b="0" smtClean="0"/>
              <a:t>mechanisms of action of complement proteins</a:t>
            </a:r>
          </a:p>
          <a:p>
            <a:pPr lvl="1" eaLnBrk="1" hangingPunct="1"/>
            <a:r>
              <a:rPr lang="en-US" sz="2400" smtClean="0"/>
              <a:t>phagocytosis</a:t>
            </a:r>
            <a:r>
              <a:rPr lang="en-US" sz="2400" b="0" i="1" smtClean="0"/>
              <a:t> </a:t>
            </a:r>
          </a:p>
          <a:p>
            <a:pPr lvl="2" eaLnBrk="1" hangingPunct="1"/>
            <a:r>
              <a:rPr lang="en-US" sz="2000" b="0" smtClean="0"/>
              <a:t>neutrophils and macrophages </a:t>
            </a:r>
            <a:r>
              <a:rPr lang="en-US" sz="2000" smtClean="0"/>
              <a:t>cannot phagocytize “naked</a:t>
            </a:r>
            <a:r>
              <a:rPr lang="en-US" sz="2000" b="0" smtClean="0"/>
              <a:t>” bacteria, viruses, or other pathogens</a:t>
            </a:r>
          </a:p>
          <a:p>
            <a:pPr lvl="2" eaLnBrk="1" hangingPunct="1"/>
            <a:r>
              <a:rPr lang="en-US" sz="2000" b="0" smtClean="0"/>
              <a:t>C3b assist them by </a:t>
            </a:r>
            <a:r>
              <a:rPr lang="en-US" sz="2000" smtClean="0"/>
              <a:t>opsonization</a:t>
            </a:r>
          </a:p>
          <a:p>
            <a:pPr lvl="3" eaLnBrk="1" hangingPunct="1"/>
            <a:r>
              <a:rPr lang="en-US" sz="1800" b="0" smtClean="0"/>
              <a:t>coats microbial cells and serves as binding sites for phagocyte attachment</a:t>
            </a:r>
          </a:p>
          <a:p>
            <a:pPr lvl="3" eaLnBrk="1" hangingPunct="1"/>
            <a:r>
              <a:rPr lang="en-US" sz="1800" b="0" smtClean="0"/>
              <a:t>makes the foreign cell more appetizing</a:t>
            </a:r>
          </a:p>
          <a:p>
            <a:pPr lvl="3" eaLnBrk="1" hangingPunct="1"/>
            <a:endParaRPr lang="en-US" sz="1000" b="0" smtClean="0"/>
          </a:p>
          <a:p>
            <a:pPr lvl="1" eaLnBrk="1" hangingPunct="1"/>
            <a:r>
              <a:rPr lang="en-US" sz="2400" smtClean="0"/>
              <a:t>cytolysis</a:t>
            </a:r>
          </a:p>
          <a:p>
            <a:pPr lvl="2" eaLnBrk="1" hangingPunct="1"/>
            <a:r>
              <a:rPr lang="en-US" sz="2000" b="0" smtClean="0"/>
              <a:t>C3b splits other complement proteins</a:t>
            </a:r>
          </a:p>
          <a:p>
            <a:pPr lvl="2" eaLnBrk="1" hangingPunct="1"/>
            <a:r>
              <a:rPr lang="en-US" sz="2000" b="0" smtClean="0"/>
              <a:t>bind to enemy cell</a:t>
            </a:r>
          </a:p>
          <a:p>
            <a:pPr lvl="2" eaLnBrk="1" hangingPunct="1"/>
            <a:r>
              <a:rPr lang="en-US" sz="2000" b="0" smtClean="0"/>
              <a:t>attract more complement proteins – </a:t>
            </a:r>
            <a:r>
              <a:rPr lang="en-US" sz="2000" smtClean="0"/>
              <a:t>membrane attack complex </a:t>
            </a:r>
            <a:r>
              <a:rPr lang="en-US" sz="2000" b="0" smtClean="0"/>
              <a:t>forms</a:t>
            </a:r>
          </a:p>
          <a:p>
            <a:pPr lvl="3" eaLnBrk="1" hangingPunct="1"/>
            <a:r>
              <a:rPr lang="en-US" sz="1800" b="0" smtClean="0"/>
              <a:t>forms a hole in the target cell</a:t>
            </a:r>
          </a:p>
          <a:p>
            <a:pPr lvl="3" eaLnBrk="1" hangingPunct="1"/>
            <a:r>
              <a:rPr lang="en-US" sz="1800" b="0" smtClean="0"/>
              <a:t>electrolytes leak out, water flows in rapidly, and </a:t>
            </a:r>
            <a:r>
              <a:rPr lang="en-US" sz="1800" smtClean="0"/>
              <a:t>cell ruptures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404D95D9-4802-43B4-8FFE-643AC571181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52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Membrane Attack Complex</a:t>
            </a:r>
          </a:p>
        </p:txBody>
      </p:sp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3352800" y="6335713"/>
            <a:ext cx="23622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Figure 21.16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876425" y="1266825"/>
            <a:ext cx="5057775" cy="5057775"/>
            <a:chOff x="1876425" y="1266825"/>
            <a:chExt cx="5057775" cy="5057775"/>
          </a:xfrm>
        </p:grpSpPr>
        <p:pic>
          <p:nvPicPr>
            <p:cNvPr id="55303" name="Picture 4" descr="sal25693_21_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76425" y="1266825"/>
              <a:ext cx="5057775" cy="505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4" name="Rectangle 5"/>
            <p:cNvSpPr>
              <a:spLocks noChangeArrowheads="1"/>
            </p:cNvSpPr>
            <p:nvPr/>
          </p:nvSpPr>
          <p:spPr bwMode="auto">
            <a:xfrm>
              <a:off x="2609374" y="3151346"/>
              <a:ext cx="388620" cy="247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C5b</a:t>
              </a:r>
              <a:endParaRPr lang="en-US" sz="1800" b="1"/>
            </a:p>
          </p:txBody>
        </p:sp>
        <p:sp>
          <p:nvSpPr>
            <p:cNvPr id="55305" name="Rectangle 6"/>
            <p:cNvSpPr>
              <a:spLocks noChangeArrowheads="1"/>
            </p:cNvSpPr>
            <p:nvPr/>
          </p:nvSpPr>
          <p:spPr bwMode="auto">
            <a:xfrm>
              <a:off x="2397919" y="3778568"/>
              <a:ext cx="262890" cy="247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C6</a:t>
              </a:r>
              <a:endParaRPr lang="en-US" sz="1800" b="1"/>
            </a:p>
          </p:txBody>
        </p:sp>
        <p:sp>
          <p:nvSpPr>
            <p:cNvPr id="55306" name="Rectangle 7"/>
            <p:cNvSpPr>
              <a:spLocks noChangeArrowheads="1"/>
            </p:cNvSpPr>
            <p:nvPr/>
          </p:nvSpPr>
          <p:spPr bwMode="auto">
            <a:xfrm>
              <a:off x="2770823" y="3877151"/>
              <a:ext cx="262890" cy="247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C7</a:t>
              </a:r>
              <a:endParaRPr lang="en-US" sz="1800" b="1"/>
            </a:p>
          </p:txBody>
        </p:sp>
        <p:sp>
          <p:nvSpPr>
            <p:cNvPr id="55307" name="Rectangle 8"/>
            <p:cNvSpPr>
              <a:spLocks noChangeArrowheads="1"/>
            </p:cNvSpPr>
            <p:nvPr/>
          </p:nvSpPr>
          <p:spPr bwMode="auto">
            <a:xfrm>
              <a:off x="3142298" y="4004310"/>
              <a:ext cx="262890" cy="247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C8</a:t>
              </a:r>
              <a:endParaRPr lang="en-US" sz="1800" b="1"/>
            </a:p>
          </p:txBody>
        </p:sp>
        <p:sp>
          <p:nvSpPr>
            <p:cNvPr id="55308" name="Rectangle 9"/>
            <p:cNvSpPr>
              <a:spLocks noChangeArrowheads="1"/>
            </p:cNvSpPr>
            <p:nvPr/>
          </p:nvSpPr>
          <p:spPr bwMode="auto">
            <a:xfrm>
              <a:off x="4531043" y="4252913"/>
              <a:ext cx="262890" cy="247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FFFFFF"/>
                  </a:solidFill>
                </a:rPr>
                <a:t>C9</a:t>
              </a:r>
              <a:endParaRPr lang="en-US" sz="1800" b="1"/>
            </a:p>
          </p:txBody>
        </p:sp>
        <p:sp>
          <p:nvSpPr>
            <p:cNvPr id="55309" name="Rectangle 10"/>
            <p:cNvSpPr>
              <a:spLocks noChangeArrowheads="1"/>
            </p:cNvSpPr>
            <p:nvPr/>
          </p:nvSpPr>
          <p:spPr bwMode="auto">
            <a:xfrm>
              <a:off x="5055394" y="4154328"/>
              <a:ext cx="262890" cy="247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FFFFFF"/>
                  </a:solidFill>
                </a:rPr>
                <a:t>C9</a:t>
              </a:r>
              <a:endParaRPr lang="en-US" sz="1800" b="1"/>
            </a:p>
          </p:txBody>
        </p:sp>
        <p:sp>
          <p:nvSpPr>
            <p:cNvPr id="55310" name="Rectangle 11"/>
            <p:cNvSpPr>
              <a:spLocks noChangeArrowheads="1"/>
            </p:cNvSpPr>
            <p:nvPr/>
          </p:nvSpPr>
          <p:spPr bwMode="auto">
            <a:xfrm>
              <a:off x="5478304" y="3941445"/>
              <a:ext cx="262890" cy="247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FFFFFF"/>
                  </a:solidFill>
                </a:rPr>
                <a:t>C9</a:t>
              </a:r>
              <a:endParaRPr lang="en-US" sz="1800" b="1"/>
            </a:p>
          </p:txBody>
        </p:sp>
        <p:sp>
          <p:nvSpPr>
            <p:cNvPr id="55311" name="Rectangle 12"/>
            <p:cNvSpPr>
              <a:spLocks noChangeArrowheads="1"/>
            </p:cNvSpPr>
            <p:nvPr/>
          </p:nvSpPr>
          <p:spPr bwMode="auto">
            <a:xfrm>
              <a:off x="4002405" y="4241483"/>
              <a:ext cx="262890" cy="247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FFFFFF"/>
                  </a:solidFill>
                </a:rPr>
                <a:t>C9</a:t>
              </a:r>
              <a:endParaRPr lang="en-US" sz="1800" b="1"/>
            </a:p>
          </p:txBody>
        </p:sp>
        <p:sp>
          <p:nvSpPr>
            <p:cNvPr id="55312" name="Rectangle 13"/>
            <p:cNvSpPr>
              <a:spLocks noChangeArrowheads="1"/>
            </p:cNvSpPr>
            <p:nvPr/>
          </p:nvSpPr>
          <p:spPr bwMode="auto">
            <a:xfrm>
              <a:off x="3535204" y="4115753"/>
              <a:ext cx="262890" cy="247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FFFFFF"/>
                  </a:solidFill>
                </a:rPr>
                <a:t>C9</a:t>
              </a:r>
              <a:endParaRPr lang="en-US" sz="1800" b="1"/>
            </a:p>
          </p:txBody>
        </p:sp>
      </p:grpSp>
      <p:sp>
        <p:nvSpPr>
          <p:cNvPr id="17" name="TextBox 24"/>
          <p:cNvSpPr txBox="1">
            <a:spLocks noChangeArrowheads="1"/>
          </p:cNvSpPr>
          <p:nvPr/>
        </p:nvSpPr>
        <p:spPr bwMode="auto">
          <a:xfrm>
            <a:off x="2114550" y="1054100"/>
            <a:ext cx="46688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62E9ACDF-7F3B-4689-BB82-949C14354AD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632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pPr eaLnBrk="1" hangingPunct="1"/>
            <a:r>
              <a:rPr lang="en-US" smtClean="0"/>
              <a:t>Complement Activation</a:t>
            </a:r>
          </a:p>
        </p:txBody>
      </p:sp>
      <p:sp>
        <p:nvSpPr>
          <p:cNvPr id="56324" name="Text Box 1032"/>
          <p:cNvSpPr txBox="1">
            <a:spLocks noChangeArrowheads="1"/>
          </p:cNvSpPr>
          <p:nvPr/>
        </p:nvSpPr>
        <p:spPr bwMode="auto">
          <a:xfrm>
            <a:off x="6491288" y="3190875"/>
            <a:ext cx="20574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Figure 21.15</a:t>
            </a:r>
          </a:p>
        </p:txBody>
      </p:sp>
      <p:pic>
        <p:nvPicPr>
          <p:cNvPr id="56325" name="Picture 4" descr="sal25693_21_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9688" y="1055688"/>
            <a:ext cx="481330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2190750" y="3652838"/>
            <a:ext cx="168275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C3a</a:t>
            </a:r>
            <a:endParaRPr lang="en-US" sz="1800" b="1"/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4583113" y="3644900"/>
            <a:ext cx="174625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C3b</a:t>
            </a:r>
            <a:endParaRPr lang="en-US" sz="1800" b="1"/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3033713" y="6515100"/>
            <a:ext cx="1876425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Four mechanisms of pathogen destruction</a:t>
            </a:r>
            <a:endParaRPr lang="en-US" sz="1800" b="1"/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1995488" y="6286500"/>
            <a:ext cx="569912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Inflammation</a:t>
            </a:r>
            <a:endParaRPr lang="en-US" sz="1800" b="1"/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5424488" y="6288088"/>
            <a:ext cx="407987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Cytolysis</a:t>
            </a:r>
            <a:endParaRPr lang="en-US" sz="1800" b="1"/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4386263" y="5092700"/>
            <a:ext cx="581025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Opsonization</a:t>
            </a:r>
            <a:endParaRPr lang="en-US" sz="1800" b="1"/>
          </a:p>
        </p:txBody>
      </p:sp>
      <p:sp>
        <p:nvSpPr>
          <p:cNvPr id="56332" name="Rectangle 11"/>
          <p:cNvSpPr>
            <a:spLocks noChangeArrowheads="1"/>
          </p:cNvSpPr>
          <p:nvPr/>
        </p:nvSpPr>
        <p:spPr bwMode="auto">
          <a:xfrm>
            <a:off x="4384675" y="6286500"/>
            <a:ext cx="598488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Phagocytosis</a:t>
            </a:r>
            <a:endParaRPr lang="en-US" sz="1800" b="1"/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5030788" y="2387600"/>
            <a:ext cx="777875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Reaction cascade</a:t>
            </a:r>
            <a:endParaRPr lang="en-US" sz="1800" b="1"/>
          </a:p>
        </p:txBody>
      </p:sp>
      <p:sp>
        <p:nvSpPr>
          <p:cNvPr id="56334" name="Text Box 13"/>
          <p:cNvSpPr txBox="1">
            <a:spLocks noChangeArrowheads="1"/>
          </p:cNvSpPr>
          <p:nvPr/>
        </p:nvSpPr>
        <p:spPr bwMode="auto">
          <a:xfrm>
            <a:off x="1555750" y="1139825"/>
            <a:ext cx="101758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Classical pathway</a:t>
            </a:r>
          </a:p>
          <a:p>
            <a:pPr algn="ctr"/>
            <a:r>
              <a:rPr lang="en-US" sz="700" b="1"/>
              <a:t>(antibody-dependent)</a:t>
            </a:r>
          </a:p>
        </p:txBody>
      </p:sp>
      <p:sp>
        <p:nvSpPr>
          <p:cNvPr id="56335" name="Text Box 14"/>
          <p:cNvSpPr txBox="1">
            <a:spLocks noChangeArrowheads="1"/>
          </p:cNvSpPr>
          <p:nvPr/>
        </p:nvSpPr>
        <p:spPr bwMode="auto">
          <a:xfrm>
            <a:off x="1398588" y="1719263"/>
            <a:ext cx="1357312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Antigen–antibody complexes</a:t>
            </a:r>
          </a:p>
          <a:p>
            <a:pPr algn="ctr"/>
            <a:r>
              <a:rPr lang="en-US" sz="700" b="1"/>
              <a:t>form on pathogen surface</a:t>
            </a:r>
          </a:p>
        </p:txBody>
      </p:sp>
      <p:sp>
        <p:nvSpPr>
          <p:cNvPr id="56336" name="Text Box 15"/>
          <p:cNvSpPr txBox="1">
            <a:spLocks noChangeArrowheads="1"/>
          </p:cNvSpPr>
          <p:nvPr/>
        </p:nvSpPr>
        <p:spPr bwMode="auto">
          <a:xfrm>
            <a:off x="1541463" y="2228850"/>
            <a:ext cx="10350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Reaction cascade</a:t>
            </a:r>
          </a:p>
          <a:p>
            <a:pPr algn="ctr"/>
            <a:r>
              <a:rPr lang="en-US" sz="700" b="1"/>
              <a:t>(complement fixation)</a:t>
            </a:r>
          </a:p>
        </p:txBody>
      </p:sp>
      <p:sp>
        <p:nvSpPr>
          <p:cNvPr id="56337" name="Text Box 16"/>
          <p:cNvSpPr txBox="1">
            <a:spLocks noChangeArrowheads="1"/>
          </p:cNvSpPr>
          <p:nvPr/>
        </p:nvSpPr>
        <p:spPr bwMode="auto">
          <a:xfrm>
            <a:off x="3209925" y="1139825"/>
            <a:ext cx="10985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Alternative pathway</a:t>
            </a:r>
          </a:p>
          <a:p>
            <a:pPr algn="ctr"/>
            <a:r>
              <a:rPr lang="en-US" sz="700" b="1"/>
              <a:t>(antibody-independent)</a:t>
            </a:r>
          </a:p>
        </p:txBody>
      </p:sp>
      <p:sp>
        <p:nvSpPr>
          <p:cNvPr id="56338" name="Text Box 17"/>
          <p:cNvSpPr txBox="1">
            <a:spLocks noChangeArrowheads="1"/>
          </p:cNvSpPr>
          <p:nvPr/>
        </p:nvSpPr>
        <p:spPr bwMode="auto">
          <a:xfrm>
            <a:off x="3213100" y="1619250"/>
            <a:ext cx="110648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C3 dissociates into</a:t>
            </a:r>
          </a:p>
          <a:p>
            <a:pPr algn="ctr"/>
            <a:r>
              <a:rPr lang="en-US" sz="700" b="1"/>
              <a:t>fragments C3a and C3b</a:t>
            </a:r>
          </a:p>
        </p:txBody>
      </p:sp>
      <p:sp>
        <p:nvSpPr>
          <p:cNvPr id="56339" name="Text Box 18"/>
          <p:cNvSpPr txBox="1">
            <a:spLocks noChangeArrowheads="1"/>
          </p:cNvSpPr>
          <p:nvPr/>
        </p:nvSpPr>
        <p:spPr bwMode="auto">
          <a:xfrm>
            <a:off x="3340100" y="2097088"/>
            <a:ext cx="84613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C3b binds to</a:t>
            </a:r>
          </a:p>
          <a:p>
            <a:pPr algn="ctr"/>
            <a:r>
              <a:rPr lang="en-US" sz="700" b="1"/>
              <a:t>pathogen surface</a:t>
            </a:r>
          </a:p>
        </p:txBody>
      </p:sp>
      <p:sp>
        <p:nvSpPr>
          <p:cNvPr id="56340" name="Text Box 19"/>
          <p:cNvSpPr txBox="1">
            <a:spLocks noChangeArrowheads="1"/>
          </p:cNvSpPr>
          <p:nvPr/>
        </p:nvSpPr>
        <p:spPr bwMode="auto">
          <a:xfrm>
            <a:off x="3241675" y="2576513"/>
            <a:ext cx="1049338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Reaction cascade and</a:t>
            </a:r>
          </a:p>
          <a:p>
            <a:pPr algn="ctr"/>
            <a:r>
              <a:rPr lang="en-US" sz="700" b="1"/>
              <a:t>autocatalytic effect</a:t>
            </a:r>
          </a:p>
        </p:txBody>
      </p:sp>
      <p:sp>
        <p:nvSpPr>
          <p:cNvPr id="56341" name="Text Box 20"/>
          <p:cNvSpPr txBox="1">
            <a:spLocks noChangeArrowheads="1"/>
          </p:cNvSpPr>
          <p:nvPr/>
        </p:nvSpPr>
        <p:spPr bwMode="auto">
          <a:xfrm>
            <a:off x="3297238" y="3167063"/>
            <a:ext cx="9191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C3 dissociates into</a:t>
            </a:r>
          </a:p>
          <a:p>
            <a:pPr algn="ctr"/>
            <a:r>
              <a:rPr lang="en-US" sz="700" b="1"/>
              <a:t>C3a and C3b</a:t>
            </a:r>
          </a:p>
        </p:txBody>
      </p:sp>
      <p:sp>
        <p:nvSpPr>
          <p:cNvPr id="56342" name="Text Box 21"/>
          <p:cNvSpPr txBox="1">
            <a:spLocks noChangeArrowheads="1"/>
          </p:cNvSpPr>
          <p:nvPr/>
        </p:nvSpPr>
        <p:spPr bwMode="auto">
          <a:xfrm>
            <a:off x="4900613" y="1147763"/>
            <a:ext cx="109855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Lectin pathway</a:t>
            </a:r>
          </a:p>
          <a:p>
            <a:pPr algn="ctr"/>
            <a:r>
              <a:rPr lang="en-US" sz="700" b="1"/>
              <a:t>(antibody-independent)</a:t>
            </a:r>
          </a:p>
        </p:txBody>
      </p:sp>
      <p:sp>
        <p:nvSpPr>
          <p:cNvPr id="56343" name="Text Box 22"/>
          <p:cNvSpPr txBox="1">
            <a:spLocks noChangeArrowheads="1"/>
          </p:cNvSpPr>
          <p:nvPr/>
        </p:nvSpPr>
        <p:spPr bwMode="auto">
          <a:xfrm>
            <a:off x="5010150" y="1706563"/>
            <a:ext cx="8524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Lectin binds to</a:t>
            </a:r>
          </a:p>
          <a:p>
            <a:pPr algn="ctr"/>
            <a:r>
              <a:rPr lang="en-US" sz="700" b="1"/>
              <a:t>carbohydrates on</a:t>
            </a:r>
          </a:p>
          <a:p>
            <a:pPr algn="ctr"/>
            <a:r>
              <a:rPr lang="en-US" sz="700" b="1"/>
              <a:t>pathogen surface</a:t>
            </a:r>
          </a:p>
        </p:txBody>
      </p:sp>
      <p:sp>
        <p:nvSpPr>
          <p:cNvPr id="56344" name="Text Box 23"/>
          <p:cNvSpPr txBox="1">
            <a:spLocks noChangeArrowheads="1"/>
          </p:cNvSpPr>
          <p:nvPr/>
        </p:nvSpPr>
        <p:spPr bwMode="auto">
          <a:xfrm>
            <a:off x="5340350" y="4141788"/>
            <a:ext cx="66833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Splits C5 into</a:t>
            </a:r>
          </a:p>
          <a:p>
            <a:pPr algn="ctr"/>
            <a:r>
              <a:rPr lang="en-US" sz="700" b="1"/>
              <a:t>C5a and C5b</a:t>
            </a:r>
          </a:p>
        </p:txBody>
      </p:sp>
      <p:sp>
        <p:nvSpPr>
          <p:cNvPr id="56345" name="Text Box 24"/>
          <p:cNvSpPr txBox="1">
            <a:spLocks noChangeArrowheads="1"/>
          </p:cNvSpPr>
          <p:nvPr/>
        </p:nvSpPr>
        <p:spPr bwMode="auto">
          <a:xfrm>
            <a:off x="4292600" y="4143375"/>
            <a:ext cx="874713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Coats bacteria,</a:t>
            </a:r>
          </a:p>
          <a:p>
            <a:pPr algn="ctr"/>
            <a:r>
              <a:rPr lang="en-US" sz="700" b="1"/>
              <a:t>viruses, and other</a:t>
            </a:r>
          </a:p>
          <a:p>
            <a:pPr algn="ctr"/>
            <a:r>
              <a:rPr lang="en-US" sz="700" b="1"/>
              <a:t>pathogens</a:t>
            </a:r>
          </a:p>
        </p:txBody>
      </p:sp>
      <p:sp>
        <p:nvSpPr>
          <p:cNvPr id="56346" name="Text Box 25"/>
          <p:cNvSpPr txBox="1">
            <a:spLocks noChangeArrowheads="1"/>
          </p:cNvSpPr>
          <p:nvPr/>
        </p:nvSpPr>
        <p:spPr bwMode="auto">
          <a:xfrm>
            <a:off x="3298825" y="4138613"/>
            <a:ext cx="9429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Binds Ag–Ab</a:t>
            </a:r>
          </a:p>
          <a:p>
            <a:pPr algn="ctr"/>
            <a:r>
              <a:rPr lang="en-US" sz="700" b="1"/>
              <a:t>complexes to RBCs</a:t>
            </a:r>
          </a:p>
        </p:txBody>
      </p:sp>
      <p:sp>
        <p:nvSpPr>
          <p:cNvPr id="56347" name="Text Box 26"/>
          <p:cNvSpPr txBox="1">
            <a:spLocks noChangeArrowheads="1"/>
          </p:cNvSpPr>
          <p:nvPr/>
        </p:nvSpPr>
        <p:spPr bwMode="auto">
          <a:xfrm>
            <a:off x="2284413" y="4141788"/>
            <a:ext cx="10207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Stimulates neutrophil</a:t>
            </a:r>
          </a:p>
          <a:p>
            <a:pPr algn="ctr"/>
            <a:r>
              <a:rPr lang="en-US" sz="700" b="1"/>
              <a:t>and macrophage</a:t>
            </a:r>
          </a:p>
          <a:p>
            <a:pPr algn="ctr"/>
            <a:r>
              <a:rPr lang="en-US" sz="700" b="1"/>
              <a:t>activity</a:t>
            </a:r>
          </a:p>
        </p:txBody>
      </p:sp>
      <p:sp>
        <p:nvSpPr>
          <p:cNvPr id="56348" name="Text Box 27"/>
          <p:cNvSpPr txBox="1">
            <a:spLocks noChangeArrowheads="1"/>
          </p:cNvSpPr>
          <p:nvPr/>
        </p:nvSpPr>
        <p:spPr bwMode="auto">
          <a:xfrm>
            <a:off x="1393825" y="4143375"/>
            <a:ext cx="90328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Binds to basophils</a:t>
            </a:r>
          </a:p>
          <a:p>
            <a:pPr algn="ctr"/>
            <a:r>
              <a:rPr lang="en-US" sz="700" b="1"/>
              <a:t>and mast cells</a:t>
            </a:r>
          </a:p>
        </p:txBody>
      </p:sp>
      <p:sp>
        <p:nvSpPr>
          <p:cNvPr id="56349" name="Text Box 28"/>
          <p:cNvSpPr txBox="1">
            <a:spLocks noChangeArrowheads="1"/>
          </p:cNvSpPr>
          <p:nvPr/>
        </p:nvSpPr>
        <p:spPr bwMode="auto">
          <a:xfrm>
            <a:off x="1385888" y="4697413"/>
            <a:ext cx="91281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Release of</a:t>
            </a:r>
          </a:p>
          <a:p>
            <a:pPr algn="ctr"/>
            <a:r>
              <a:rPr lang="en-US" sz="700" b="1"/>
              <a:t>histamine and</a:t>
            </a:r>
          </a:p>
          <a:p>
            <a:pPr algn="ctr"/>
            <a:r>
              <a:rPr lang="en-US" sz="700" b="1"/>
              <a:t>other inflammatory</a:t>
            </a:r>
          </a:p>
          <a:p>
            <a:pPr algn="ctr"/>
            <a:r>
              <a:rPr lang="en-US" sz="700" b="1"/>
              <a:t>chemicals</a:t>
            </a:r>
          </a:p>
        </p:txBody>
      </p:sp>
      <p:sp>
        <p:nvSpPr>
          <p:cNvPr id="56350" name="Text Box 29"/>
          <p:cNvSpPr txBox="1">
            <a:spLocks noChangeArrowheads="1"/>
          </p:cNvSpPr>
          <p:nvPr/>
        </p:nvSpPr>
        <p:spPr bwMode="auto">
          <a:xfrm>
            <a:off x="3321050" y="4713288"/>
            <a:ext cx="8905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RBCs transport</a:t>
            </a:r>
          </a:p>
          <a:p>
            <a:pPr algn="ctr"/>
            <a:r>
              <a:rPr lang="en-US" sz="700" b="1"/>
              <a:t>Ag–Ab complexes</a:t>
            </a:r>
          </a:p>
          <a:p>
            <a:pPr algn="ctr"/>
            <a:r>
              <a:rPr lang="en-US" sz="700" b="1"/>
              <a:t>to liver and spleen</a:t>
            </a:r>
          </a:p>
        </p:txBody>
      </p:sp>
      <p:sp>
        <p:nvSpPr>
          <p:cNvPr id="56351" name="Text Box 30"/>
          <p:cNvSpPr txBox="1">
            <a:spLocks noChangeArrowheads="1"/>
          </p:cNvSpPr>
          <p:nvPr/>
        </p:nvSpPr>
        <p:spPr bwMode="auto">
          <a:xfrm>
            <a:off x="5313363" y="4629150"/>
            <a:ext cx="725487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C5b binds</a:t>
            </a:r>
          </a:p>
          <a:p>
            <a:pPr algn="ctr"/>
            <a:r>
              <a:rPr lang="en-US" sz="700" b="1"/>
              <a:t>C6, C7, and C8</a:t>
            </a:r>
          </a:p>
        </p:txBody>
      </p:sp>
      <p:sp>
        <p:nvSpPr>
          <p:cNvPr id="56352" name="Text Box 31"/>
          <p:cNvSpPr txBox="1">
            <a:spLocks noChangeArrowheads="1"/>
          </p:cNvSpPr>
          <p:nvPr/>
        </p:nvSpPr>
        <p:spPr bwMode="auto">
          <a:xfrm>
            <a:off x="5275263" y="5110163"/>
            <a:ext cx="8096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C5b678 complex</a:t>
            </a:r>
          </a:p>
          <a:p>
            <a:pPr algn="ctr"/>
            <a:r>
              <a:rPr lang="en-US" sz="700" b="1"/>
              <a:t>binds ring of C9</a:t>
            </a:r>
          </a:p>
          <a:p>
            <a:pPr algn="ctr"/>
            <a:r>
              <a:rPr lang="en-US" sz="700" b="1"/>
              <a:t>molecules</a:t>
            </a:r>
          </a:p>
        </p:txBody>
      </p:sp>
      <p:sp>
        <p:nvSpPr>
          <p:cNvPr id="56353" name="Text Box 32"/>
          <p:cNvSpPr txBox="1">
            <a:spLocks noChangeArrowheads="1"/>
          </p:cNvSpPr>
          <p:nvPr/>
        </p:nvSpPr>
        <p:spPr bwMode="auto">
          <a:xfrm>
            <a:off x="3286125" y="5376863"/>
            <a:ext cx="9525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Phagocytes remove</a:t>
            </a:r>
          </a:p>
          <a:p>
            <a:pPr algn="ctr"/>
            <a:r>
              <a:rPr lang="en-US" sz="700" b="1"/>
              <a:t>and degrade</a:t>
            </a:r>
          </a:p>
          <a:p>
            <a:pPr algn="ctr"/>
            <a:r>
              <a:rPr lang="en-US" sz="700" b="1"/>
              <a:t>Ag–Ab complexes</a:t>
            </a:r>
          </a:p>
        </p:txBody>
      </p:sp>
      <p:sp>
        <p:nvSpPr>
          <p:cNvPr id="56354" name="Text Box 33"/>
          <p:cNvSpPr txBox="1">
            <a:spLocks noChangeArrowheads="1"/>
          </p:cNvSpPr>
          <p:nvPr/>
        </p:nvSpPr>
        <p:spPr bwMode="auto">
          <a:xfrm>
            <a:off x="5297488" y="5688013"/>
            <a:ext cx="74612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Membrane</a:t>
            </a:r>
          </a:p>
          <a:p>
            <a:pPr algn="ctr"/>
            <a:r>
              <a:rPr lang="en-US" sz="700" b="1"/>
              <a:t>attack complex</a:t>
            </a:r>
          </a:p>
        </p:txBody>
      </p:sp>
      <p:sp>
        <p:nvSpPr>
          <p:cNvPr id="56355" name="Text Box 34"/>
          <p:cNvSpPr txBox="1">
            <a:spLocks noChangeArrowheads="1"/>
          </p:cNvSpPr>
          <p:nvPr/>
        </p:nvSpPr>
        <p:spPr bwMode="auto">
          <a:xfrm>
            <a:off x="3506788" y="6232525"/>
            <a:ext cx="5080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Immune</a:t>
            </a:r>
          </a:p>
          <a:p>
            <a:pPr algn="ctr"/>
            <a:r>
              <a:rPr lang="en-US" sz="700" b="1"/>
              <a:t>clearance</a:t>
            </a:r>
          </a:p>
        </p:txBody>
      </p:sp>
      <p:sp>
        <p:nvSpPr>
          <p:cNvPr id="56356" name="TextBox 24"/>
          <p:cNvSpPr txBox="1">
            <a:spLocks noChangeArrowheads="1"/>
          </p:cNvSpPr>
          <p:nvPr/>
        </p:nvSpPr>
        <p:spPr bwMode="auto">
          <a:xfrm>
            <a:off x="1843088" y="847725"/>
            <a:ext cx="39290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cs typeface="Arial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09FCB421-EF7B-4BD2-973C-D0E4BA0327F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734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Membrane Attack Complex</a:t>
            </a:r>
          </a:p>
        </p:txBody>
      </p:sp>
      <p:sp>
        <p:nvSpPr>
          <p:cNvPr id="57348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457200" y="1004888"/>
            <a:ext cx="8686800" cy="1190625"/>
          </a:xfrm>
        </p:spPr>
        <p:txBody>
          <a:bodyPr/>
          <a:lstStyle/>
          <a:p>
            <a:pPr eaLnBrk="1" hangingPunct="1"/>
            <a:r>
              <a:rPr lang="en-US" b="0" smtClean="0"/>
              <a:t>complement proteins form ring in plasma membrane of target cell causing cytolysis</a:t>
            </a:r>
          </a:p>
        </p:txBody>
      </p:sp>
      <p:sp>
        <p:nvSpPr>
          <p:cNvPr id="57349" name="Text Box 1033"/>
          <p:cNvSpPr txBox="1">
            <a:spLocks noChangeArrowheads="1"/>
          </p:cNvSpPr>
          <p:nvPr/>
        </p:nvSpPr>
        <p:spPr bwMode="auto">
          <a:xfrm>
            <a:off x="5608638" y="6176963"/>
            <a:ext cx="184467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21.16</a:t>
            </a:r>
          </a:p>
        </p:txBody>
      </p:sp>
      <p:pic>
        <p:nvPicPr>
          <p:cNvPr id="57350" name="Picture 4" descr="sal25693_21_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3300" y="2290763"/>
            <a:ext cx="43243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1" name="Rectangle 5"/>
          <p:cNvSpPr>
            <a:spLocks noChangeArrowheads="1"/>
          </p:cNvSpPr>
          <p:nvPr/>
        </p:nvSpPr>
        <p:spPr bwMode="auto">
          <a:xfrm>
            <a:off x="1630363" y="3902075"/>
            <a:ext cx="331787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C5b</a:t>
            </a:r>
            <a:endParaRPr lang="en-US" sz="1600" b="1"/>
          </a:p>
        </p:txBody>
      </p:sp>
      <p:sp>
        <p:nvSpPr>
          <p:cNvPr id="57352" name="Rectangle 6"/>
          <p:cNvSpPr>
            <a:spLocks noChangeArrowheads="1"/>
          </p:cNvSpPr>
          <p:nvPr/>
        </p:nvSpPr>
        <p:spPr bwMode="auto">
          <a:xfrm>
            <a:off x="1449388" y="4438650"/>
            <a:ext cx="2254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C6</a:t>
            </a:r>
            <a:endParaRPr lang="en-US" sz="1600" b="1"/>
          </a:p>
        </p:txBody>
      </p:sp>
      <p:sp>
        <p:nvSpPr>
          <p:cNvPr id="57353" name="Rectangle 7"/>
          <p:cNvSpPr>
            <a:spLocks noChangeArrowheads="1"/>
          </p:cNvSpPr>
          <p:nvPr/>
        </p:nvSpPr>
        <p:spPr bwMode="auto">
          <a:xfrm>
            <a:off x="1768475" y="4522788"/>
            <a:ext cx="22383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C7</a:t>
            </a:r>
            <a:endParaRPr lang="en-US" sz="1600" b="1"/>
          </a:p>
        </p:txBody>
      </p:sp>
      <p:sp>
        <p:nvSpPr>
          <p:cNvPr id="57354" name="Rectangle 8"/>
          <p:cNvSpPr>
            <a:spLocks noChangeArrowheads="1"/>
          </p:cNvSpPr>
          <p:nvPr/>
        </p:nvSpPr>
        <p:spPr bwMode="auto">
          <a:xfrm>
            <a:off x="2085975" y="4632325"/>
            <a:ext cx="2254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C8</a:t>
            </a:r>
            <a:endParaRPr lang="en-US" sz="1600" b="1"/>
          </a:p>
        </p:txBody>
      </p:sp>
      <p:sp>
        <p:nvSpPr>
          <p:cNvPr id="57355" name="Rectangle 9"/>
          <p:cNvSpPr>
            <a:spLocks noChangeArrowheads="1"/>
          </p:cNvSpPr>
          <p:nvPr/>
        </p:nvSpPr>
        <p:spPr bwMode="auto">
          <a:xfrm>
            <a:off x="3273425" y="4843463"/>
            <a:ext cx="225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C9</a:t>
            </a:r>
            <a:endParaRPr lang="en-US" sz="1600" b="1"/>
          </a:p>
        </p:txBody>
      </p:sp>
      <p:sp>
        <p:nvSpPr>
          <p:cNvPr id="57356" name="Rectangle 10"/>
          <p:cNvSpPr>
            <a:spLocks noChangeArrowheads="1"/>
          </p:cNvSpPr>
          <p:nvPr/>
        </p:nvSpPr>
        <p:spPr bwMode="auto">
          <a:xfrm>
            <a:off x="3721100" y="4759325"/>
            <a:ext cx="225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C9</a:t>
            </a:r>
            <a:endParaRPr lang="en-US" sz="1600" b="1"/>
          </a:p>
        </p:txBody>
      </p:sp>
      <p:sp>
        <p:nvSpPr>
          <p:cNvPr id="57357" name="Rectangle 11"/>
          <p:cNvSpPr>
            <a:spLocks noChangeArrowheads="1"/>
          </p:cNvSpPr>
          <p:nvPr/>
        </p:nvSpPr>
        <p:spPr bwMode="auto">
          <a:xfrm>
            <a:off x="4083050" y="4578350"/>
            <a:ext cx="2254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C9</a:t>
            </a:r>
            <a:endParaRPr lang="en-US" sz="1600" b="1"/>
          </a:p>
        </p:txBody>
      </p:sp>
      <p:sp>
        <p:nvSpPr>
          <p:cNvPr id="57358" name="Rectangle 12"/>
          <p:cNvSpPr>
            <a:spLocks noChangeArrowheads="1"/>
          </p:cNvSpPr>
          <p:nvPr/>
        </p:nvSpPr>
        <p:spPr bwMode="auto">
          <a:xfrm>
            <a:off x="2820988" y="4833938"/>
            <a:ext cx="225425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C9</a:t>
            </a:r>
            <a:endParaRPr lang="en-US" sz="1600" b="1"/>
          </a:p>
        </p:txBody>
      </p:sp>
      <p:sp>
        <p:nvSpPr>
          <p:cNvPr id="57359" name="Rectangle 13"/>
          <p:cNvSpPr>
            <a:spLocks noChangeArrowheads="1"/>
          </p:cNvSpPr>
          <p:nvPr/>
        </p:nvSpPr>
        <p:spPr bwMode="auto">
          <a:xfrm>
            <a:off x="2422525" y="4727575"/>
            <a:ext cx="22383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</a:rPr>
              <a:t>C9</a:t>
            </a:r>
            <a:endParaRPr lang="en-US" sz="1600" b="1"/>
          </a:p>
        </p:txBody>
      </p:sp>
      <p:sp>
        <p:nvSpPr>
          <p:cNvPr id="57360" name="TextBox 24"/>
          <p:cNvSpPr txBox="1">
            <a:spLocks noChangeArrowheads="1"/>
          </p:cNvSpPr>
          <p:nvPr/>
        </p:nvSpPr>
        <p:spPr bwMode="auto">
          <a:xfrm>
            <a:off x="1101725" y="2087563"/>
            <a:ext cx="39290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cs typeface="Arial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7AE71121-2233-494B-A4BF-D0F6D8FDAFA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837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Immune Surveillance</a:t>
            </a:r>
          </a:p>
        </p:txBody>
      </p:sp>
      <p:sp>
        <p:nvSpPr>
          <p:cNvPr id="5837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839200" cy="5715000"/>
          </a:xfrm>
        </p:spPr>
        <p:txBody>
          <a:bodyPr/>
          <a:lstStyle/>
          <a:p>
            <a:pPr eaLnBrk="1" hangingPunct="1"/>
            <a:r>
              <a:rPr lang="en-US" sz="2800" smtClean="0"/>
              <a:t>immune surveillance </a:t>
            </a:r>
            <a:r>
              <a:rPr lang="en-US" sz="2800" b="0" smtClean="0"/>
              <a:t>– a phenomenon in which </a:t>
            </a:r>
            <a:r>
              <a:rPr lang="en-US" sz="2800" smtClean="0"/>
              <a:t>natural (NK) killer cells </a:t>
            </a:r>
            <a:r>
              <a:rPr lang="en-US" sz="2800" b="0" smtClean="0"/>
              <a:t>continually patrol the body on the lookout for pathogens and diseased host cells.</a:t>
            </a:r>
          </a:p>
          <a:p>
            <a:pPr eaLnBrk="1" hangingPunct="1"/>
            <a:endParaRPr lang="en-US" sz="700" b="0" smtClean="0"/>
          </a:p>
          <a:p>
            <a:pPr eaLnBrk="1" hangingPunct="1"/>
            <a:r>
              <a:rPr lang="en-US" sz="2800" smtClean="0"/>
              <a:t>natural killer (NK) cells </a:t>
            </a:r>
            <a:r>
              <a:rPr lang="en-US" sz="2800" b="0" smtClean="0"/>
              <a:t>attack and destroy: </a:t>
            </a:r>
          </a:p>
          <a:p>
            <a:pPr lvl="1" eaLnBrk="1" hangingPunct="1"/>
            <a:r>
              <a:rPr lang="en-US" sz="2400" b="0" smtClean="0"/>
              <a:t>bacteria, cells of transplanted organs, cells infected with viruses, and cancer cells</a:t>
            </a:r>
          </a:p>
          <a:p>
            <a:pPr lvl="2" eaLnBrk="1" hangingPunct="1"/>
            <a:r>
              <a:rPr lang="en-US" sz="2000" b="0" smtClean="0"/>
              <a:t>recognizes enemy cell</a:t>
            </a:r>
          </a:p>
          <a:p>
            <a:pPr lvl="2" eaLnBrk="1" hangingPunct="1"/>
            <a:r>
              <a:rPr lang="en-US" sz="2000" b="0" smtClean="0"/>
              <a:t>NK cells bind to it</a:t>
            </a:r>
          </a:p>
          <a:p>
            <a:pPr lvl="2" eaLnBrk="1" hangingPunct="1"/>
            <a:r>
              <a:rPr lang="en-US" sz="2000" b="0" smtClean="0"/>
              <a:t>release proteins called </a:t>
            </a:r>
            <a:r>
              <a:rPr lang="en-US" sz="2000" smtClean="0"/>
              <a:t>perforins</a:t>
            </a:r>
          </a:p>
          <a:p>
            <a:pPr lvl="3" eaLnBrk="1" hangingPunct="1"/>
            <a:r>
              <a:rPr lang="en-US" sz="1800" b="0" smtClean="0"/>
              <a:t>polymerize a ring and create a hole in its plasma membrane</a:t>
            </a:r>
          </a:p>
          <a:p>
            <a:pPr lvl="2" eaLnBrk="1" hangingPunct="1"/>
            <a:r>
              <a:rPr lang="en-US" sz="2000" b="0" smtClean="0"/>
              <a:t>secrete a group of protein degrading enzymes – </a:t>
            </a:r>
            <a:r>
              <a:rPr lang="en-US" sz="2000" smtClean="0"/>
              <a:t>granzymes</a:t>
            </a:r>
          </a:p>
          <a:p>
            <a:pPr lvl="3" eaLnBrk="1" hangingPunct="1"/>
            <a:r>
              <a:rPr lang="en-US" sz="1800" b="0" smtClean="0"/>
              <a:t>enter through pore and degrade cellular enzymes and induce </a:t>
            </a:r>
            <a:r>
              <a:rPr lang="en-US" sz="1800" smtClean="0"/>
              <a:t>apoptosis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smtClean="0"/>
              <a:t>Nonspecific Resistance and Immunity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5181600"/>
          </a:xfrm>
        </p:spPr>
        <p:txBody>
          <a:bodyPr/>
          <a:lstStyle/>
          <a:p>
            <a:r>
              <a:rPr lang="en-US" sz="2800" smtClean="0"/>
              <a:t>nonspecific resistance </a:t>
            </a:r>
            <a:r>
              <a:rPr lang="en-US" sz="2800" b="0" smtClean="0"/>
              <a:t>– guards equally against a broad range of pathogens</a:t>
            </a:r>
          </a:p>
          <a:p>
            <a:pPr lvl="1"/>
            <a:r>
              <a:rPr lang="en-US" sz="2400" b="0" smtClean="0"/>
              <a:t>their effectiveness does not depend on prior exposure</a:t>
            </a:r>
          </a:p>
          <a:p>
            <a:pPr lvl="1"/>
            <a:r>
              <a:rPr lang="en-US" sz="2400" b="0" smtClean="0"/>
              <a:t>skin and mucous membranes</a:t>
            </a:r>
          </a:p>
          <a:p>
            <a:pPr lvl="1"/>
            <a:r>
              <a:rPr lang="en-US" sz="2400" b="0" smtClean="0"/>
              <a:t>leukocytes and macrophages, antimicrobial proteins, immune surveillance, inflammation, and fever</a:t>
            </a:r>
          </a:p>
          <a:p>
            <a:pPr lvl="1"/>
            <a:endParaRPr lang="en-US" sz="2400" b="0" smtClean="0"/>
          </a:p>
          <a:p>
            <a:r>
              <a:rPr lang="en-US" sz="2800" smtClean="0"/>
              <a:t>immunity</a:t>
            </a:r>
            <a:r>
              <a:rPr lang="en-US" sz="2800" b="0" smtClean="0"/>
              <a:t> – specific defense because it results from prior exposure to a pathogen</a:t>
            </a:r>
          </a:p>
          <a:p>
            <a:pPr lvl="1"/>
            <a:r>
              <a:rPr lang="en-US" sz="2400" b="0" smtClean="0"/>
              <a:t>usually provides future protection only against that particular one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66943C25-9CAD-4092-A4B5-ECFD42E9A1AF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ED5BB1BC-B106-454B-8D3F-793545D3F7D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939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 of NK cell</a:t>
            </a:r>
          </a:p>
        </p:txBody>
      </p:sp>
      <p:sp>
        <p:nvSpPr>
          <p:cNvPr id="59396" name="Text Box 1030"/>
          <p:cNvSpPr txBox="1">
            <a:spLocks noChangeArrowheads="1"/>
          </p:cNvSpPr>
          <p:nvPr/>
        </p:nvSpPr>
        <p:spPr bwMode="auto">
          <a:xfrm>
            <a:off x="3390900" y="6096000"/>
            <a:ext cx="23622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Figure 21.17</a:t>
            </a:r>
          </a:p>
        </p:txBody>
      </p:sp>
      <p:sp>
        <p:nvSpPr>
          <p:cNvPr id="29" name="TextBox 24"/>
          <p:cNvSpPr txBox="1">
            <a:spLocks noChangeArrowheads="1"/>
          </p:cNvSpPr>
          <p:nvPr/>
        </p:nvSpPr>
        <p:spPr bwMode="auto">
          <a:xfrm>
            <a:off x="2232025" y="1528763"/>
            <a:ext cx="46688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pic>
        <p:nvPicPr>
          <p:cNvPr id="59398" name="Picture 4" descr="sal25693_21_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90700"/>
            <a:ext cx="8501063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9" name="Rectangle 5"/>
          <p:cNvSpPr>
            <a:spLocks noChangeArrowheads="1"/>
          </p:cNvSpPr>
          <p:nvPr/>
        </p:nvSpPr>
        <p:spPr bwMode="auto">
          <a:xfrm>
            <a:off x="1077913" y="2136775"/>
            <a:ext cx="473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NK cell</a:t>
            </a:r>
            <a:endParaRPr lang="en-US" b="1"/>
          </a:p>
        </p:txBody>
      </p:sp>
      <p:sp>
        <p:nvSpPr>
          <p:cNvPr id="59400" name="Rectangle 6"/>
          <p:cNvSpPr>
            <a:spLocks noChangeArrowheads="1"/>
          </p:cNvSpPr>
          <p:nvPr/>
        </p:nvSpPr>
        <p:spPr bwMode="auto">
          <a:xfrm>
            <a:off x="2157413" y="2136775"/>
            <a:ext cx="6127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Perforins</a:t>
            </a:r>
            <a:endParaRPr lang="en-US" b="1"/>
          </a:p>
        </p:txBody>
      </p:sp>
      <p:sp>
        <p:nvSpPr>
          <p:cNvPr id="59401" name="Rectangle 7"/>
          <p:cNvSpPr>
            <a:spLocks noChangeArrowheads="1"/>
          </p:cNvSpPr>
          <p:nvPr/>
        </p:nvSpPr>
        <p:spPr bwMode="auto">
          <a:xfrm>
            <a:off x="4059238" y="2174875"/>
            <a:ext cx="7524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Granzymes</a:t>
            </a:r>
            <a:endParaRPr lang="en-US" b="1"/>
          </a:p>
        </p:txBody>
      </p:sp>
      <p:sp>
        <p:nvSpPr>
          <p:cNvPr id="59402" name="Rectangle 8"/>
          <p:cNvSpPr>
            <a:spLocks noChangeArrowheads="1"/>
          </p:cNvSpPr>
          <p:nvPr/>
        </p:nvSpPr>
        <p:spPr bwMode="auto">
          <a:xfrm>
            <a:off x="6288088" y="2303463"/>
            <a:ext cx="83185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Macrophage</a:t>
            </a:r>
            <a:endParaRPr lang="en-US" b="1"/>
          </a:p>
        </p:txBody>
      </p:sp>
      <p:sp>
        <p:nvSpPr>
          <p:cNvPr id="59403" name="Rectangle 9"/>
          <p:cNvSpPr>
            <a:spLocks noChangeArrowheads="1"/>
          </p:cNvSpPr>
          <p:nvPr/>
        </p:nvSpPr>
        <p:spPr bwMode="auto">
          <a:xfrm>
            <a:off x="423863" y="2439988"/>
            <a:ext cx="735012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Enemy cell</a:t>
            </a:r>
            <a:endParaRPr lang="en-US" b="1"/>
          </a:p>
        </p:txBody>
      </p:sp>
      <p:sp>
        <p:nvSpPr>
          <p:cNvPr id="59404" name="Rectangle 10"/>
          <p:cNvSpPr>
            <a:spLocks noChangeArrowheads="1"/>
          </p:cNvSpPr>
          <p:nvPr/>
        </p:nvSpPr>
        <p:spPr bwMode="auto">
          <a:xfrm>
            <a:off x="663575" y="4471988"/>
            <a:ext cx="777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1</a:t>
            </a:r>
            <a:endParaRPr lang="en-US" b="1"/>
          </a:p>
        </p:txBody>
      </p:sp>
      <p:sp>
        <p:nvSpPr>
          <p:cNvPr id="59405" name="Rectangle 11"/>
          <p:cNvSpPr>
            <a:spLocks noChangeArrowheads="1"/>
          </p:cNvSpPr>
          <p:nvPr/>
        </p:nvSpPr>
        <p:spPr bwMode="auto">
          <a:xfrm>
            <a:off x="2814638" y="4471988"/>
            <a:ext cx="77787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2</a:t>
            </a:r>
            <a:endParaRPr lang="en-US" b="1"/>
          </a:p>
        </p:txBody>
      </p:sp>
      <p:sp>
        <p:nvSpPr>
          <p:cNvPr id="59406" name="Rectangle 12"/>
          <p:cNvSpPr>
            <a:spLocks noChangeArrowheads="1"/>
          </p:cNvSpPr>
          <p:nvPr/>
        </p:nvSpPr>
        <p:spPr bwMode="auto">
          <a:xfrm>
            <a:off x="4965700" y="4471988"/>
            <a:ext cx="777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3</a:t>
            </a:r>
            <a:endParaRPr lang="en-US" b="1"/>
          </a:p>
        </p:txBody>
      </p:sp>
      <p:sp>
        <p:nvSpPr>
          <p:cNvPr id="59407" name="Rectangle 13"/>
          <p:cNvSpPr>
            <a:spLocks noChangeArrowheads="1"/>
          </p:cNvSpPr>
          <p:nvPr/>
        </p:nvSpPr>
        <p:spPr bwMode="auto">
          <a:xfrm>
            <a:off x="7105650" y="4471988"/>
            <a:ext cx="777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4</a:t>
            </a:r>
            <a:endParaRPr lang="en-US" b="1"/>
          </a:p>
        </p:txBody>
      </p:sp>
      <p:sp>
        <p:nvSpPr>
          <p:cNvPr id="59408" name="Freeform 14"/>
          <p:cNvSpPr>
            <a:spLocks/>
          </p:cNvSpPr>
          <p:nvPr/>
        </p:nvSpPr>
        <p:spPr bwMode="auto">
          <a:xfrm>
            <a:off x="1333500" y="2297113"/>
            <a:ext cx="238125" cy="180975"/>
          </a:xfrm>
          <a:custGeom>
            <a:avLst/>
            <a:gdLst>
              <a:gd name="T0" fmla="*/ 2147483647 w 150"/>
              <a:gd name="T1" fmla="*/ 2147483647 h 114"/>
              <a:gd name="T2" fmla="*/ 0 w 150"/>
              <a:gd name="T3" fmla="*/ 2147483647 h 114"/>
              <a:gd name="T4" fmla="*/ 0 w 150"/>
              <a:gd name="T5" fmla="*/ 0 h 114"/>
              <a:gd name="T6" fmla="*/ 0 60000 65536"/>
              <a:gd name="T7" fmla="*/ 0 60000 65536"/>
              <a:gd name="T8" fmla="*/ 0 60000 65536"/>
              <a:gd name="T9" fmla="*/ 0 w 150"/>
              <a:gd name="T10" fmla="*/ 0 h 114"/>
              <a:gd name="T11" fmla="*/ 150 w 150"/>
              <a:gd name="T12" fmla="*/ 114 h 1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" h="114">
                <a:moveTo>
                  <a:pt x="150" y="114"/>
                </a:moveTo>
                <a:lnTo>
                  <a:pt x="0" y="55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59409" name="Freeform 15"/>
          <p:cNvSpPr>
            <a:spLocks/>
          </p:cNvSpPr>
          <p:nvPr/>
        </p:nvSpPr>
        <p:spPr bwMode="auto">
          <a:xfrm>
            <a:off x="850900" y="2620963"/>
            <a:ext cx="234950" cy="207962"/>
          </a:xfrm>
          <a:custGeom>
            <a:avLst/>
            <a:gdLst>
              <a:gd name="T0" fmla="*/ 2147483647 w 148"/>
              <a:gd name="T1" fmla="*/ 2147483647 h 131"/>
              <a:gd name="T2" fmla="*/ 0 w 148"/>
              <a:gd name="T3" fmla="*/ 2147483647 h 131"/>
              <a:gd name="T4" fmla="*/ 0 w 148"/>
              <a:gd name="T5" fmla="*/ 0 h 131"/>
              <a:gd name="T6" fmla="*/ 0 60000 65536"/>
              <a:gd name="T7" fmla="*/ 0 60000 65536"/>
              <a:gd name="T8" fmla="*/ 0 60000 65536"/>
              <a:gd name="T9" fmla="*/ 0 w 148"/>
              <a:gd name="T10" fmla="*/ 0 h 131"/>
              <a:gd name="T11" fmla="*/ 148 w 148"/>
              <a:gd name="T12" fmla="*/ 131 h 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" h="131">
                <a:moveTo>
                  <a:pt x="148" y="131"/>
                </a:moveTo>
                <a:lnTo>
                  <a:pt x="0" y="47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59410" name="Freeform 16"/>
          <p:cNvSpPr>
            <a:spLocks/>
          </p:cNvSpPr>
          <p:nvPr/>
        </p:nvSpPr>
        <p:spPr bwMode="auto">
          <a:xfrm>
            <a:off x="7135813" y="2393950"/>
            <a:ext cx="239712" cy="250825"/>
          </a:xfrm>
          <a:custGeom>
            <a:avLst/>
            <a:gdLst>
              <a:gd name="T0" fmla="*/ 2147483647 w 151"/>
              <a:gd name="T1" fmla="*/ 2147483647 h 158"/>
              <a:gd name="T2" fmla="*/ 2147483647 w 151"/>
              <a:gd name="T3" fmla="*/ 0 h 158"/>
              <a:gd name="T4" fmla="*/ 0 w 151"/>
              <a:gd name="T5" fmla="*/ 0 h 158"/>
              <a:gd name="T6" fmla="*/ 0 60000 65536"/>
              <a:gd name="T7" fmla="*/ 0 60000 65536"/>
              <a:gd name="T8" fmla="*/ 0 60000 65536"/>
              <a:gd name="T9" fmla="*/ 0 w 151"/>
              <a:gd name="T10" fmla="*/ 0 h 158"/>
              <a:gd name="T11" fmla="*/ 151 w 151"/>
              <a:gd name="T12" fmla="*/ 158 h 1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1" h="158">
                <a:moveTo>
                  <a:pt x="151" y="158"/>
                </a:moveTo>
                <a:lnTo>
                  <a:pt x="54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59411" name="Freeform 17"/>
          <p:cNvSpPr>
            <a:spLocks/>
          </p:cNvSpPr>
          <p:nvPr/>
        </p:nvSpPr>
        <p:spPr bwMode="auto">
          <a:xfrm>
            <a:off x="2378075" y="2297113"/>
            <a:ext cx="90488" cy="361950"/>
          </a:xfrm>
          <a:custGeom>
            <a:avLst/>
            <a:gdLst>
              <a:gd name="T0" fmla="*/ 0 w 57"/>
              <a:gd name="T1" fmla="*/ 2147483647 h 228"/>
              <a:gd name="T2" fmla="*/ 2147483647 w 57"/>
              <a:gd name="T3" fmla="*/ 2147483647 h 228"/>
              <a:gd name="T4" fmla="*/ 2147483647 w 57"/>
              <a:gd name="T5" fmla="*/ 0 h 228"/>
              <a:gd name="T6" fmla="*/ 0 60000 65536"/>
              <a:gd name="T7" fmla="*/ 0 60000 65536"/>
              <a:gd name="T8" fmla="*/ 0 60000 65536"/>
              <a:gd name="T9" fmla="*/ 0 w 57"/>
              <a:gd name="T10" fmla="*/ 0 h 228"/>
              <a:gd name="T11" fmla="*/ 57 w 57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228">
                <a:moveTo>
                  <a:pt x="0" y="228"/>
                </a:moveTo>
                <a:lnTo>
                  <a:pt x="57" y="52"/>
                </a:lnTo>
                <a:lnTo>
                  <a:pt x="5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59412" name="Line 18"/>
          <p:cNvSpPr>
            <a:spLocks noChangeShapeType="1"/>
          </p:cNvSpPr>
          <p:nvPr/>
        </p:nvSpPr>
        <p:spPr bwMode="auto">
          <a:xfrm flipV="1">
            <a:off x="2295525" y="2379663"/>
            <a:ext cx="173038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3" name="Freeform 19"/>
          <p:cNvSpPr>
            <a:spLocks/>
          </p:cNvSpPr>
          <p:nvPr/>
        </p:nvSpPr>
        <p:spPr bwMode="auto">
          <a:xfrm>
            <a:off x="4316413" y="2346325"/>
            <a:ext cx="93662" cy="415925"/>
          </a:xfrm>
          <a:custGeom>
            <a:avLst/>
            <a:gdLst>
              <a:gd name="T0" fmla="*/ 0 w 59"/>
              <a:gd name="T1" fmla="*/ 2147483647 h 262"/>
              <a:gd name="T2" fmla="*/ 2147483647 w 59"/>
              <a:gd name="T3" fmla="*/ 2147483647 h 262"/>
              <a:gd name="T4" fmla="*/ 2147483647 w 59"/>
              <a:gd name="T5" fmla="*/ 0 h 262"/>
              <a:gd name="T6" fmla="*/ 0 60000 65536"/>
              <a:gd name="T7" fmla="*/ 0 60000 65536"/>
              <a:gd name="T8" fmla="*/ 0 60000 65536"/>
              <a:gd name="T9" fmla="*/ 0 w 59"/>
              <a:gd name="T10" fmla="*/ 0 h 262"/>
              <a:gd name="T11" fmla="*/ 59 w 59"/>
              <a:gd name="T12" fmla="*/ 262 h 2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262">
                <a:moveTo>
                  <a:pt x="0" y="262"/>
                </a:moveTo>
                <a:lnTo>
                  <a:pt x="59" y="85"/>
                </a:lnTo>
                <a:lnTo>
                  <a:pt x="59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59414" name="Line 20"/>
          <p:cNvSpPr>
            <a:spLocks noChangeShapeType="1"/>
          </p:cNvSpPr>
          <p:nvPr/>
        </p:nvSpPr>
        <p:spPr bwMode="auto">
          <a:xfrm flipV="1">
            <a:off x="4235450" y="2481263"/>
            <a:ext cx="174625" cy="1095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5" name="Text Box 21"/>
          <p:cNvSpPr txBox="1">
            <a:spLocks noChangeArrowheads="1"/>
          </p:cNvSpPr>
          <p:nvPr/>
        </p:nvSpPr>
        <p:spPr bwMode="auto">
          <a:xfrm>
            <a:off x="889000" y="4473575"/>
            <a:ext cx="1252538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100" b="1"/>
              <a:t>NK cell releases</a:t>
            </a:r>
          </a:p>
          <a:p>
            <a:r>
              <a:rPr lang="en-US" sz="1100" b="1"/>
              <a:t>perforins, which</a:t>
            </a:r>
          </a:p>
          <a:p>
            <a:r>
              <a:rPr lang="en-US" sz="1100" b="1"/>
              <a:t>polymerize and</a:t>
            </a:r>
          </a:p>
          <a:p>
            <a:r>
              <a:rPr lang="en-US" sz="1100" b="1"/>
              <a:t>form a hole in the</a:t>
            </a:r>
          </a:p>
          <a:p>
            <a:r>
              <a:rPr lang="en-US" sz="1100" b="1"/>
              <a:t>enemy cell</a:t>
            </a:r>
          </a:p>
          <a:p>
            <a:r>
              <a:rPr lang="en-US" sz="1100" b="1"/>
              <a:t>membrane.</a:t>
            </a:r>
          </a:p>
        </p:txBody>
      </p:sp>
      <p:sp>
        <p:nvSpPr>
          <p:cNvPr id="59416" name="Text Box 22"/>
          <p:cNvSpPr txBox="1">
            <a:spLocks noChangeArrowheads="1"/>
          </p:cNvSpPr>
          <p:nvPr/>
        </p:nvSpPr>
        <p:spPr bwMode="auto">
          <a:xfrm>
            <a:off x="3035300" y="4473575"/>
            <a:ext cx="12319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100" b="1"/>
              <a:t>Granzymes from</a:t>
            </a:r>
          </a:p>
          <a:p>
            <a:r>
              <a:rPr lang="en-US" sz="1100" b="1"/>
              <a:t>NK cell enter</a:t>
            </a:r>
          </a:p>
          <a:p>
            <a:r>
              <a:rPr lang="en-US" sz="1100" b="1"/>
              <a:t>perforin hole and</a:t>
            </a:r>
          </a:p>
          <a:p>
            <a:r>
              <a:rPr lang="en-US" sz="1100" b="1"/>
              <a:t>degrade enemy</a:t>
            </a:r>
          </a:p>
          <a:p>
            <a:r>
              <a:rPr lang="en-US" sz="1100" b="1"/>
              <a:t>cell enzymes.</a:t>
            </a:r>
          </a:p>
        </p:txBody>
      </p:sp>
      <p:sp>
        <p:nvSpPr>
          <p:cNvPr id="59417" name="Text Box 23"/>
          <p:cNvSpPr txBox="1">
            <a:spLocks noChangeArrowheads="1"/>
          </p:cNvSpPr>
          <p:nvPr/>
        </p:nvSpPr>
        <p:spPr bwMode="auto">
          <a:xfrm>
            <a:off x="5181600" y="4473575"/>
            <a:ext cx="1138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100" b="1"/>
              <a:t>Enemy cell dies</a:t>
            </a:r>
          </a:p>
          <a:p>
            <a:r>
              <a:rPr lang="en-US" sz="1100" b="1"/>
              <a:t>by apoptosis.</a:t>
            </a:r>
          </a:p>
        </p:txBody>
      </p:sp>
      <p:sp>
        <p:nvSpPr>
          <p:cNvPr id="59418" name="Text Box 24"/>
          <p:cNvSpPr txBox="1">
            <a:spLocks noChangeArrowheads="1"/>
          </p:cNvSpPr>
          <p:nvPr/>
        </p:nvSpPr>
        <p:spPr bwMode="auto">
          <a:xfrm>
            <a:off x="7327900" y="4473575"/>
            <a:ext cx="99218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100" b="1"/>
              <a:t>Macrophage</a:t>
            </a:r>
          </a:p>
          <a:p>
            <a:r>
              <a:rPr lang="en-US" sz="1100" b="1"/>
              <a:t>engulfs and</a:t>
            </a:r>
          </a:p>
          <a:p>
            <a:r>
              <a:rPr lang="en-US" sz="1100" b="1"/>
              <a:t>digests dying</a:t>
            </a:r>
          </a:p>
          <a:p>
            <a:r>
              <a:rPr lang="en-US" sz="1100" b="1"/>
              <a:t>cell.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C9D4D96D-440F-4A19-B9BD-DEF83969D3C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mtClean="0"/>
              <a:t>Fever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763000" cy="5715000"/>
          </a:xfrm>
        </p:spPr>
        <p:txBody>
          <a:bodyPr/>
          <a:lstStyle/>
          <a:p>
            <a:pPr eaLnBrk="1" hangingPunct="1"/>
            <a:r>
              <a:rPr lang="en-US" sz="2000" smtClean="0"/>
              <a:t>fever </a:t>
            </a:r>
            <a:r>
              <a:rPr lang="en-US" sz="2000" b="0" smtClean="0"/>
              <a:t>– an abnormally elevation of body temperature</a:t>
            </a:r>
          </a:p>
          <a:p>
            <a:pPr lvl="1" eaLnBrk="1" hangingPunct="1"/>
            <a:r>
              <a:rPr lang="en-US" sz="1800" b="0" smtClean="0"/>
              <a:t>pyrexia, febrile</a:t>
            </a:r>
          </a:p>
          <a:p>
            <a:pPr lvl="1" eaLnBrk="1" hangingPunct="1"/>
            <a:r>
              <a:rPr lang="en-US" sz="1800" b="0" smtClean="0"/>
              <a:t>results from trauma, infections, drug reactions, brain tumors, and other causes</a:t>
            </a:r>
          </a:p>
          <a:p>
            <a:pPr eaLnBrk="1" hangingPunct="1"/>
            <a:r>
              <a:rPr lang="en-US" sz="2000" b="0" smtClean="0"/>
              <a:t>fever is an adaptive defense mechanism, in moderation, does more  good than harm</a:t>
            </a:r>
          </a:p>
          <a:p>
            <a:pPr lvl="1" eaLnBrk="1" hangingPunct="1"/>
            <a:r>
              <a:rPr lang="en-US" sz="1800" b="0" smtClean="0"/>
              <a:t>promotes interferon activity</a:t>
            </a:r>
          </a:p>
          <a:p>
            <a:pPr lvl="1" eaLnBrk="1" hangingPunct="1"/>
            <a:r>
              <a:rPr lang="en-US" sz="1800" b="0" smtClean="0"/>
              <a:t>elevates metabolic rate and accelerates tissue repair</a:t>
            </a:r>
          </a:p>
          <a:p>
            <a:pPr lvl="1" eaLnBrk="1" hangingPunct="1"/>
            <a:r>
              <a:rPr lang="en-US" sz="1800" b="0" smtClean="0"/>
              <a:t>inhibits reproduction of bacteria and viruses</a:t>
            </a:r>
          </a:p>
          <a:p>
            <a:pPr eaLnBrk="1" hangingPunct="1"/>
            <a:r>
              <a:rPr lang="en-US" sz="2000" smtClean="0"/>
              <a:t>antipyretic</a:t>
            </a:r>
            <a:r>
              <a:rPr lang="en-US" sz="2000" b="0" smtClean="0"/>
              <a:t> – fever-reducing medications by inhibiting  PGE</a:t>
            </a:r>
            <a:r>
              <a:rPr lang="en-US" sz="2000" b="0" baseline="-25000" smtClean="0"/>
              <a:t>2</a:t>
            </a:r>
          </a:p>
          <a:p>
            <a:pPr eaLnBrk="1" hangingPunct="1"/>
            <a:r>
              <a:rPr lang="en-US" sz="2000" b="0" smtClean="0"/>
              <a:t>initiation of fever by </a:t>
            </a:r>
            <a:r>
              <a:rPr lang="en-US" sz="2000" smtClean="0"/>
              <a:t>exogenous pyrogens </a:t>
            </a:r>
            <a:r>
              <a:rPr lang="en-US" sz="2000" b="0" smtClean="0"/>
              <a:t>– fever producing agents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800" b="0" smtClean="0"/>
              <a:t>glycolipids on bacterial and viral surfaces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800" b="0" smtClean="0">
                <a:sym typeface="Symbol" pitchFamily="18" charset="2"/>
              </a:rPr>
              <a:t>attacking neutrophils and macrophages secrete chemicals, interleukins, interferons, and others that act as </a:t>
            </a:r>
            <a:r>
              <a:rPr lang="en-US" sz="1800" smtClean="0">
                <a:sym typeface="Symbol" pitchFamily="18" charset="2"/>
              </a:rPr>
              <a:t>endogenous pyrogens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800" b="0" smtClean="0">
                <a:sym typeface="Symbol" pitchFamily="18" charset="2"/>
              </a:rPr>
              <a:t>stimulate neurons in the anterior hypothalamus to secrete </a:t>
            </a:r>
            <a:r>
              <a:rPr lang="en-US" sz="1800" smtClean="0">
                <a:sym typeface="Symbol" pitchFamily="18" charset="2"/>
              </a:rPr>
              <a:t>prostaglandin E</a:t>
            </a:r>
            <a:r>
              <a:rPr lang="en-US" sz="1800" baseline="-25000" smtClean="0">
                <a:sym typeface="Symbol" pitchFamily="18" charset="2"/>
              </a:rPr>
              <a:t>2</a:t>
            </a:r>
          </a:p>
          <a:p>
            <a:pPr lvl="1" eaLnBrk="1" hangingPunct="1"/>
            <a:r>
              <a:rPr lang="en-US" sz="1800" b="0" smtClean="0">
                <a:sym typeface="Symbol" pitchFamily="18" charset="2"/>
              </a:rPr>
              <a:t>PGE</a:t>
            </a:r>
            <a:r>
              <a:rPr lang="en-US" sz="1800" b="0" baseline="-25000" smtClean="0">
                <a:sym typeface="Symbol" pitchFamily="18" charset="2"/>
              </a:rPr>
              <a:t>2</a:t>
            </a:r>
            <a:r>
              <a:rPr lang="en-US" sz="1800" b="0" smtClean="0">
                <a:sym typeface="Symbol" pitchFamily="18" charset="2"/>
              </a:rPr>
              <a:t> raises hypothalamic set point for body temperature</a:t>
            </a:r>
          </a:p>
          <a:p>
            <a:pPr eaLnBrk="1" hangingPunct="1"/>
            <a:r>
              <a:rPr lang="en-US" sz="2000" b="0" smtClean="0">
                <a:sym typeface="Symbol" pitchFamily="18" charset="2"/>
              </a:rPr>
              <a:t>stages of fever</a:t>
            </a:r>
          </a:p>
          <a:p>
            <a:pPr lvl="1" eaLnBrk="1" hangingPunct="1"/>
            <a:r>
              <a:rPr lang="en-US" sz="1800" smtClean="0"/>
              <a:t>onset, stadium, defervescence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8B5746DE-5672-4FAB-8D6E-8168A0E164C3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Course of a Fever</a:t>
            </a:r>
          </a:p>
        </p:txBody>
      </p:sp>
      <p:sp>
        <p:nvSpPr>
          <p:cNvPr id="61444" name="Text Box 8"/>
          <p:cNvSpPr txBox="1">
            <a:spLocks noChangeArrowheads="1"/>
          </p:cNvSpPr>
          <p:nvPr/>
        </p:nvSpPr>
        <p:spPr bwMode="auto">
          <a:xfrm>
            <a:off x="3390900" y="5964238"/>
            <a:ext cx="23622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Figure 21.18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2000250" y="1325563"/>
            <a:ext cx="51482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pic>
        <p:nvPicPr>
          <p:cNvPr id="61446" name="Picture 4" descr="sal25693_21_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913" y="1609725"/>
            <a:ext cx="7953375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7" name="Rectangle 5"/>
          <p:cNvSpPr>
            <a:spLocks noChangeArrowheads="1"/>
          </p:cNvSpPr>
          <p:nvPr/>
        </p:nvSpPr>
        <p:spPr bwMode="auto">
          <a:xfrm rot="-5400000">
            <a:off x="-269081" y="3423444"/>
            <a:ext cx="12366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Temperature (°C)</a:t>
            </a:r>
            <a:endParaRPr lang="en-US" sz="1200" b="1"/>
          </a:p>
        </p:txBody>
      </p:sp>
      <p:sp>
        <p:nvSpPr>
          <p:cNvPr id="61448" name="Rectangle 6"/>
          <p:cNvSpPr>
            <a:spLocks noChangeArrowheads="1"/>
          </p:cNvSpPr>
          <p:nvPr/>
        </p:nvSpPr>
        <p:spPr bwMode="auto">
          <a:xfrm>
            <a:off x="577850" y="4795838"/>
            <a:ext cx="16986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37</a:t>
            </a:r>
            <a:endParaRPr lang="en-US" sz="1200" b="1"/>
          </a:p>
        </p:txBody>
      </p:sp>
      <p:sp>
        <p:nvSpPr>
          <p:cNvPr id="61449" name="Rectangle 7"/>
          <p:cNvSpPr>
            <a:spLocks noChangeArrowheads="1"/>
          </p:cNvSpPr>
          <p:nvPr/>
        </p:nvSpPr>
        <p:spPr bwMode="auto">
          <a:xfrm>
            <a:off x="581025" y="1663700"/>
            <a:ext cx="169863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39</a:t>
            </a:r>
            <a:endParaRPr lang="en-US" sz="1200" b="1"/>
          </a:p>
        </p:txBody>
      </p:sp>
      <p:sp>
        <p:nvSpPr>
          <p:cNvPr id="61450" name="Rectangle 8"/>
          <p:cNvSpPr>
            <a:spLocks noChangeArrowheads="1"/>
          </p:cNvSpPr>
          <p:nvPr/>
        </p:nvSpPr>
        <p:spPr bwMode="auto">
          <a:xfrm>
            <a:off x="581025" y="3259138"/>
            <a:ext cx="16986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38</a:t>
            </a:r>
            <a:endParaRPr lang="en-US" sz="1200" b="1"/>
          </a:p>
        </p:txBody>
      </p:sp>
      <p:sp>
        <p:nvSpPr>
          <p:cNvPr id="61451" name="Rectangle 9"/>
          <p:cNvSpPr>
            <a:spLocks noChangeArrowheads="1"/>
          </p:cNvSpPr>
          <p:nvPr/>
        </p:nvSpPr>
        <p:spPr bwMode="auto">
          <a:xfrm>
            <a:off x="1077913" y="3681413"/>
            <a:ext cx="8413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2</a:t>
            </a:r>
            <a:endParaRPr lang="en-US" sz="1200" b="1"/>
          </a:p>
        </p:txBody>
      </p:sp>
      <p:sp>
        <p:nvSpPr>
          <p:cNvPr id="61452" name="Rectangle 10"/>
          <p:cNvSpPr>
            <a:spLocks noChangeArrowheads="1"/>
          </p:cNvSpPr>
          <p:nvPr/>
        </p:nvSpPr>
        <p:spPr bwMode="auto">
          <a:xfrm>
            <a:off x="3873500" y="2055813"/>
            <a:ext cx="84138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4</a:t>
            </a:r>
            <a:endParaRPr lang="en-US" sz="1200" b="1"/>
          </a:p>
        </p:txBody>
      </p:sp>
      <p:sp>
        <p:nvSpPr>
          <p:cNvPr id="61453" name="Rectangle 11"/>
          <p:cNvSpPr>
            <a:spLocks noChangeArrowheads="1"/>
          </p:cNvSpPr>
          <p:nvPr/>
        </p:nvSpPr>
        <p:spPr bwMode="auto">
          <a:xfrm>
            <a:off x="3578225" y="3208338"/>
            <a:ext cx="84138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3</a:t>
            </a:r>
            <a:endParaRPr lang="en-US" sz="1200" b="1"/>
          </a:p>
        </p:txBody>
      </p:sp>
      <p:sp>
        <p:nvSpPr>
          <p:cNvPr id="61454" name="Rectangle 12"/>
          <p:cNvSpPr>
            <a:spLocks noChangeArrowheads="1"/>
          </p:cNvSpPr>
          <p:nvPr/>
        </p:nvSpPr>
        <p:spPr bwMode="auto">
          <a:xfrm>
            <a:off x="2135188" y="5192713"/>
            <a:ext cx="8413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1</a:t>
            </a:r>
            <a:endParaRPr lang="en-US" sz="1200" b="1"/>
          </a:p>
        </p:txBody>
      </p:sp>
      <p:sp>
        <p:nvSpPr>
          <p:cNvPr id="61455" name="Rectangle 13"/>
          <p:cNvSpPr>
            <a:spLocks noChangeArrowheads="1"/>
          </p:cNvSpPr>
          <p:nvPr/>
        </p:nvSpPr>
        <p:spPr bwMode="auto">
          <a:xfrm>
            <a:off x="6969125" y="1905000"/>
            <a:ext cx="8413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5</a:t>
            </a:r>
            <a:endParaRPr lang="en-US" sz="1200" b="1"/>
          </a:p>
        </p:txBody>
      </p:sp>
      <p:sp>
        <p:nvSpPr>
          <p:cNvPr id="61456" name="Rectangle 14"/>
          <p:cNvSpPr>
            <a:spLocks noChangeArrowheads="1"/>
          </p:cNvSpPr>
          <p:nvPr/>
        </p:nvSpPr>
        <p:spPr bwMode="auto">
          <a:xfrm>
            <a:off x="7110413" y="3532188"/>
            <a:ext cx="8413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6</a:t>
            </a:r>
            <a:endParaRPr lang="en-US" sz="1200" b="1"/>
          </a:p>
        </p:txBody>
      </p:sp>
      <p:sp>
        <p:nvSpPr>
          <p:cNvPr id="61457" name="Freeform 15"/>
          <p:cNvSpPr>
            <a:spLocks/>
          </p:cNvSpPr>
          <p:nvPr/>
        </p:nvSpPr>
        <p:spPr bwMode="auto">
          <a:xfrm>
            <a:off x="4727575" y="1854200"/>
            <a:ext cx="485775" cy="312738"/>
          </a:xfrm>
          <a:custGeom>
            <a:avLst/>
            <a:gdLst>
              <a:gd name="T0" fmla="*/ 2147483647 w 306"/>
              <a:gd name="T1" fmla="*/ 0 h 197"/>
              <a:gd name="T2" fmla="*/ 2147483647 w 306"/>
              <a:gd name="T3" fmla="*/ 2147483647 h 197"/>
              <a:gd name="T4" fmla="*/ 0 w 306"/>
              <a:gd name="T5" fmla="*/ 2147483647 h 197"/>
              <a:gd name="T6" fmla="*/ 0 60000 65536"/>
              <a:gd name="T7" fmla="*/ 0 60000 65536"/>
              <a:gd name="T8" fmla="*/ 0 60000 65536"/>
              <a:gd name="T9" fmla="*/ 0 w 306"/>
              <a:gd name="T10" fmla="*/ 0 h 197"/>
              <a:gd name="T11" fmla="*/ 306 w 306"/>
              <a:gd name="T12" fmla="*/ 197 h 1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6" h="197">
                <a:moveTo>
                  <a:pt x="306" y="0"/>
                </a:moveTo>
                <a:lnTo>
                  <a:pt x="204" y="197"/>
                </a:lnTo>
                <a:lnTo>
                  <a:pt x="0" y="197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61458" name="Line 16"/>
          <p:cNvSpPr>
            <a:spLocks noChangeShapeType="1"/>
          </p:cNvSpPr>
          <p:nvPr/>
        </p:nvSpPr>
        <p:spPr bwMode="auto">
          <a:xfrm flipH="1">
            <a:off x="6799263" y="3611563"/>
            <a:ext cx="1746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9" name="Line 17"/>
          <p:cNvSpPr>
            <a:spLocks noChangeShapeType="1"/>
          </p:cNvSpPr>
          <p:nvPr/>
        </p:nvSpPr>
        <p:spPr bwMode="auto">
          <a:xfrm>
            <a:off x="5927725" y="1982788"/>
            <a:ext cx="90963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0" name="Line 18"/>
          <p:cNvSpPr>
            <a:spLocks noChangeShapeType="1"/>
          </p:cNvSpPr>
          <p:nvPr/>
        </p:nvSpPr>
        <p:spPr bwMode="auto">
          <a:xfrm>
            <a:off x="1474788" y="4976813"/>
            <a:ext cx="1587" cy="180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1" name="Line 19"/>
          <p:cNvSpPr>
            <a:spLocks noChangeShapeType="1"/>
          </p:cNvSpPr>
          <p:nvPr/>
        </p:nvSpPr>
        <p:spPr bwMode="auto">
          <a:xfrm>
            <a:off x="2598738" y="4899025"/>
            <a:ext cx="1587" cy="268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2" name="Line 20"/>
          <p:cNvSpPr>
            <a:spLocks noChangeShapeType="1"/>
          </p:cNvSpPr>
          <p:nvPr/>
        </p:nvSpPr>
        <p:spPr bwMode="auto">
          <a:xfrm>
            <a:off x="2265363" y="3783013"/>
            <a:ext cx="46831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3" name="Line 21"/>
          <p:cNvSpPr>
            <a:spLocks noChangeShapeType="1"/>
          </p:cNvSpPr>
          <p:nvPr/>
        </p:nvSpPr>
        <p:spPr bwMode="auto">
          <a:xfrm flipH="1">
            <a:off x="3025775" y="3279775"/>
            <a:ext cx="4127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4" name="Text Box 22"/>
          <p:cNvSpPr txBox="1">
            <a:spLocks noChangeArrowheads="1"/>
          </p:cNvSpPr>
          <p:nvPr/>
        </p:nvSpPr>
        <p:spPr bwMode="auto">
          <a:xfrm>
            <a:off x="7148513" y="1893888"/>
            <a:ext cx="130651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Infection ends,</a:t>
            </a:r>
          </a:p>
          <a:p>
            <a:r>
              <a:rPr lang="en-US" sz="1200" b="1"/>
              <a:t>set point returns</a:t>
            </a:r>
          </a:p>
          <a:p>
            <a:r>
              <a:rPr lang="en-US" sz="1200" b="1"/>
              <a:t>to normal</a:t>
            </a:r>
          </a:p>
        </p:txBody>
      </p:sp>
      <p:sp>
        <p:nvSpPr>
          <p:cNvPr id="61465" name="Text Box 23"/>
          <p:cNvSpPr txBox="1">
            <a:spLocks noChangeArrowheads="1"/>
          </p:cNvSpPr>
          <p:nvPr/>
        </p:nvSpPr>
        <p:spPr bwMode="auto">
          <a:xfrm>
            <a:off x="7307263" y="3532188"/>
            <a:ext cx="14414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Defervescence</a:t>
            </a:r>
          </a:p>
          <a:p>
            <a:r>
              <a:rPr lang="en-US" sz="1200" b="1"/>
              <a:t>(body temperature</a:t>
            </a:r>
          </a:p>
          <a:p>
            <a:r>
              <a:rPr lang="en-US" sz="1200" b="1"/>
              <a:t>returns to normal)</a:t>
            </a:r>
          </a:p>
        </p:txBody>
      </p:sp>
      <p:sp>
        <p:nvSpPr>
          <p:cNvPr id="61466" name="Text Box 24"/>
          <p:cNvSpPr txBox="1">
            <a:spLocks noChangeArrowheads="1"/>
          </p:cNvSpPr>
          <p:nvPr/>
        </p:nvSpPr>
        <p:spPr bwMode="auto">
          <a:xfrm>
            <a:off x="4068763" y="2055813"/>
            <a:ext cx="14414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Stadium</a:t>
            </a:r>
          </a:p>
          <a:p>
            <a:r>
              <a:rPr lang="en-US" sz="1200" b="1"/>
              <a:t>(body temperature</a:t>
            </a:r>
          </a:p>
          <a:p>
            <a:r>
              <a:rPr lang="en-US" sz="1200" b="1"/>
              <a:t>oscillates around</a:t>
            </a:r>
          </a:p>
          <a:p>
            <a:r>
              <a:rPr lang="en-US" sz="1200" b="1"/>
              <a:t>new set point)</a:t>
            </a:r>
          </a:p>
        </p:txBody>
      </p:sp>
      <p:sp>
        <p:nvSpPr>
          <p:cNvPr id="61467" name="Text Box 25"/>
          <p:cNvSpPr txBox="1">
            <a:spLocks noChangeArrowheads="1"/>
          </p:cNvSpPr>
          <p:nvPr/>
        </p:nvSpPr>
        <p:spPr bwMode="auto">
          <a:xfrm>
            <a:off x="3760788" y="3208338"/>
            <a:ext cx="1893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Onset</a:t>
            </a:r>
          </a:p>
          <a:p>
            <a:r>
              <a:rPr lang="en-US" sz="1200" b="1"/>
              <a:t>(body temperature rises)</a:t>
            </a:r>
          </a:p>
        </p:txBody>
      </p:sp>
      <p:sp>
        <p:nvSpPr>
          <p:cNvPr id="61468" name="Text Box 26"/>
          <p:cNvSpPr txBox="1">
            <a:spLocks noChangeArrowheads="1"/>
          </p:cNvSpPr>
          <p:nvPr/>
        </p:nvSpPr>
        <p:spPr bwMode="auto">
          <a:xfrm>
            <a:off x="798513" y="5192713"/>
            <a:ext cx="1033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Normal body</a:t>
            </a:r>
          </a:p>
          <a:p>
            <a:r>
              <a:rPr lang="en-US" sz="1200" b="1"/>
              <a:t>temperature</a:t>
            </a:r>
          </a:p>
        </p:txBody>
      </p:sp>
      <p:sp>
        <p:nvSpPr>
          <p:cNvPr id="61469" name="Text Box 27"/>
          <p:cNvSpPr txBox="1">
            <a:spLocks noChangeArrowheads="1"/>
          </p:cNvSpPr>
          <p:nvPr/>
        </p:nvSpPr>
        <p:spPr bwMode="auto">
          <a:xfrm>
            <a:off x="1260475" y="3681413"/>
            <a:ext cx="116046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Hypothalamic</a:t>
            </a:r>
          </a:p>
          <a:p>
            <a:r>
              <a:rPr lang="en-US" sz="1200" b="1"/>
              <a:t>thermostat is</a:t>
            </a:r>
          </a:p>
          <a:p>
            <a:r>
              <a:rPr lang="en-US" sz="1200" b="1"/>
              <a:t>reset to higher</a:t>
            </a:r>
          </a:p>
          <a:p>
            <a:r>
              <a:rPr lang="en-US" sz="1200" b="1"/>
              <a:t>set point</a:t>
            </a:r>
          </a:p>
        </p:txBody>
      </p:sp>
      <p:sp>
        <p:nvSpPr>
          <p:cNvPr id="61470" name="Text Box 28"/>
          <p:cNvSpPr txBox="1">
            <a:spLocks noChangeArrowheads="1"/>
          </p:cNvSpPr>
          <p:nvPr/>
        </p:nvSpPr>
        <p:spPr bwMode="auto">
          <a:xfrm>
            <a:off x="2319338" y="5192713"/>
            <a:ext cx="1425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Infection and</a:t>
            </a:r>
          </a:p>
          <a:p>
            <a:r>
              <a:rPr lang="en-US" sz="1200" b="1"/>
              <a:t>pyrogen secretion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Reye Syndrome</a:t>
            </a:r>
          </a:p>
        </p:txBody>
      </p:sp>
      <p:sp>
        <p:nvSpPr>
          <p:cNvPr id="62467" name="Content Placeholder 4"/>
          <p:cNvSpPr>
            <a:spLocks noGrp="1"/>
          </p:cNvSpPr>
          <p:nvPr>
            <p:ph idx="1"/>
          </p:nvPr>
        </p:nvSpPr>
        <p:spPr>
          <a:xfrm>
            <a:off x="304800" y="1066800"/>
            <a:ext cx="8458200" cy="5735638"/>
          </a:xfrm>
        </p:spPr>
        <p:txBody>
          <a:bodyPr/>
          <a:lstStyle/>
          <a:p>
            <a:r>
              <a:rPr lang="en-US" sz="2800" smtClean="0"/>
              <a:t>Reye Syndrome </a:t>
            </a:r>
            <a:r>
              <a:rPr lang="en-US" sz="2800" b="0" smtClean="0"/>
              <a:t>– serious disorder in children younger than 15 following an acute viral infection such as chicken pox or influenza</a:t>
            </a:r>
          </a:p>
          <a:p>
            <a:pPr lvl="1"/>
            <a:r>
              <a:rPr lang="en-US" sz="2400" b="0" smtClean="0"/>
              <a:t>swelling of brain neurons</a:t>
            </a:r>
          </a:p>
          <a:p>
            <a:pPr lvl="1"/>
            <a:r>
              <a:rPr lang="en-US" sz="2400" b="0" smtClean="0"/>
              <a:t>fatty infiltration of liver and other viscera</a:t>
            </a:r>
          </a:p>
          <a:p>
            <a:pPr lvl="1"/>
            <a:r>
              <a:rPr lang="en-US" sz="2400" b="0" smtClean="0"/>
              <a:t>pressure of swelling brain</a:t>
            </a:r>
          </a:p>
          <a:p>
            <a:pPr lvl="2"/>
            <a:r>
              <a:rPr lang="en-US" sz="2000" b="0" smtClean="0"/>
              <a:t>nausea, vomiting, disorientation, seizures and coma</a:t>
            </a:r>
          </a:p>
          <a:p>
            <a:pPr lvl="2"/>
            <a:r>
              <a:rPr lang="en-US" sz="2000" b="0" smtClean="0"/>
              <a:t>30% die, survivors sometimes suffer mental retardation</a:t>
            </a:r>
          </a:p>
          <a:p>
            <a:pPr lvl="2"/>
            <a:endParaRPr lang="en-US" sz="800" b="0" smtClean="0"/>
          </a:p>
          <a:p>
            <a:r>
              <a:rPr lang="en-US" sz="2800" b="0" smtClean="0"/>
              <a:t>can be triggered by the </a:t>
            </a:r>
            <a:r>
              <a:rPr lang="en-US" sz="2800" smtClean="0"/>
              <a:t>use of aspirin </a:t>
            </a:r>
            <a:r>
              <a:rPr lang="en-US" sz="2800" b="0" smtClean="0"/>
              <a:t>to control fever</a:t>
            </a:r>
          </a:p>
          <a:p>
            <a:endParaRPr lang="en-US" sz="800" b="0" smtClean="0"/>
          </a:p>
          <a:p>
            <a:r>
              <a:rPr lang="en-US" sz="2800" b="0" smtClean="0"/>
              <a:t>never give aspirin to children with chickenpox or flulike symptoms</a:t>
            </a:r>
          </a:p>
        </p:txBody>
      </p:sp>
      <p:sp>
        <p:nvSpPr>
          <p:cNvPr id="6246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9B780698-7420-4EFD-B8ED-04C1D74EE582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F66A670F-D894-473C-99A9-876CFC659767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349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Inflammation</a:t>
            </a:r>
          </a:p>
        </p:txBody>
      </p:sp>
      <p:sp>
        <p:nvSpPr>
          <p:cNvPr id="6246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45525" cy="5105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dirty="0" smtClean="0"/>
              <a:t>inflammation</a:t>
            </a:r>
            <a:r>
              <a:rPr lang="en-US" b="0" dirty="0" smtClean="0"/>
              <a:t> – local defensive response   to tissue injury of any kind, including trauma and infection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en-US" sz="1400" b="0" dirty="0" smtClean="0"/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b="0" dirty="0" smtClean="0"/>
              <a:t>general </a:t>
            </a:r>
            <a:r>
              <a:rPr lang="en-US" dirty="0" smtClean="0"/>
              <a:t>purposes</a:t>
            </a:r>
            <a:r>
              <a:rPr lang="en-US" b="0" dirty="0" smtClean="0"/>
              <a:t> of inflammation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b="0" dirty="0" smtClean="0"/>
              <a:t>limit spread of pathogens, then destroys them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b="0" dirty="0" smtClean="0"/>
              <a:t>remove debris from damaged tissue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b="0" dirty="0" smtClean="0"/>
              <a:t>initiate tissue repair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endParaRPr lang="en-US" sz="1400" b="0" dirty="0" smtClean="0"/>
          </a:p>
          <a:p>
            <a:pPr marL="590550" indent="-533400" eaLnBrk="1" hangingPunct="1">
              <a:lnSpc>
                <a:spcPct val="90000"/>
              </a:lnSpc>
              <a:defRPr/>
            </a:pPr>
            <a:r>
              <a:rPr lang="en-US" b="0" dirty="0" smtClean="0"/>
              <a:t>four cardinal signs of inflammation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b="0" dirty="0" smtClean="0"/>
              <a:t>	- </a:t>
            </a:r>
            <a:r>
              <a:rPr lang="en-US" dirty="0" smtClean="0"/>
              <a:t>redness</a:t>
            </a:r>
            <a:r>
              <a:rPr lang="en-US" b="0" dirty="0" smtClean="0"/>
              <a:t>	  - </a:t>
            </a:r>
            <a:r>
              <a:rPr lang="en-US" dirty="0" smtClean="0"/>
              <a:t>swelling</a:t>
            </a:r>
            <a:r>
              <a:rPr lang="en-US" b="0" dirty="0" smtClean="0"/>
              <a:t>   - </a:t>
            </a:r>
            <a:r>
              <a:rPr lang="en-US" dirty="0" smtClean="0"/>
              <a:t>heat   </a:t>
            </a:r>
            <a:r>
              <a:rPr lang="en-US" b="0" dirty="0" smtClean="0"/>
              <a:t> - </a:t>
            </a:r>
            <a:r>
              <a:rPr lang="en-US" dirty="0" smtClean="0"/>
              <a:t>pain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6AC33452-E46B-45E1-8CF5-1586ABB1B9D9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Inflammation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8392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0" smtClean="0"/>
              <a:t>suffix </a:t>
            </a:r>
            <a:r>
              <a:rPr lang="en-US" i="1" smtClean="0"/>
              <a:t>-itis </a:t>
            </a:r>
            <a:r>
              <a:rPr lang="en-US" b="0" smtClean="0"/>
              <a:t>denotes inflammation of specific organs:  arthritis, pancreatitis, dermatitis</a:t>
            </a:r>
          </a:p>
          <a:p>
            <a:pPr eaLnBrk="1" hangingPunct="1">
              <a:lnSpc>
                <a:spcPct val="90000"/>
              </a:lnSpc>
            </a:pPr>
            <a:endParaRPr lang="en-US" sz="2400" b="0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cytokines</a:t>
            </a:r>
            <a:r>
              <a:rPr lang="en-US" b="0" smtClean="0"/>
              <a:t> – class of chemicals that regulate inflammation and immunity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b="0" smtClean="0"/>
              <a:t>secreted mainly by leukocytes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b="0" smtClean="0"/>
              <a:t>alter the physiology or behavior of receiving cell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b="0" smtClean="0"/>
              <a:t>act at short range, neighboring cells (</a:t>
            </a:r>
            <a:r>
              <a:rPr lang="en-US" smtClean="0"/>
              <a:t>paracrines</a:t>
            </a:r>
            <a:r>
              <a:rPr lang="en-US" b="0" smtClean="0"/>
              <a:t>) or the same cell that secretes them (</a:t>
            </a:r>
            <a:r>
              <a:rPr lang="en-US" smtClean="0"/>
              <a:t>autocrines</a:t>
            </a:r>
            <a:r>
              <a:rPr lang="en-US" b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b="0" smtClean="0"/>
              <a:t>include interferon, interleukins, tumor necrosis factor, chemotactic factors, and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54D57162-DD57-46AE-9B74-EDECE2D37D67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Processes of Inflammation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3200400"/>
          </a:xfrm>
        </p:spPr>
        <p:txBody>
          <a:bodyPr/>
          <a:lstStyle/>
          <a:p>
            <a:pPr eaLnBrk="1" hangingPunct="1"/>
            <a:r>
              <a:rPr lang="en-US" sz="3600" b="0" smtClean="0"/>
              <a:t>three major processes of inflammation</a:t>
            </a:r>
          </a:p>
          <a:p>
            <a:pPr eaLnBrk="1" hangingPunct="1"/>
            <a:endParaRPr lang="en-US" sz="1000" b="0" smtClean="0"/>
          </a:p>
          <a:p>
            <a:pPr lvl="1" eaLnBrk="1" hangingPunct="1"/>
            <a:r>
              <a:rPr lang="en-US" sz="3200" smtClean="0"/>
              <a:t>mobilization of body defenses</a:t>
            </a:r>
          </a:p>
          <a:p>
            <a:pPr lvl="1" eaLnBrk="1" hangingPunct="1"/>
            <a:endParaRPr lang="en-US" sz="1000" smtClean="0"/>
          </a:p>
          <a:p>
            <a:pPr lvl="1" eaLnBrk="1" hangingPunct="1"/>
            <a:r>
              <a:rPr lang="en-US" sz="3200" smtClean="0"/>
              <a:t>containment and destruction of pathogens</a:t>
            </a:r>
          </a:p>
          <a:p>
            <a:pPr lvl="1" eaLnBrk="1" hangingPunct="1"/>
            <a:endParaRPr lang="en-US" sz="1000" smtClean="0"/>
          </a:p>
          <a:p>
            <a:pPr lvl="1" eaLnBrk="1" hangingPunct="1"/>
            <a:r>
              <a:rPr lang="en-US" sz="3200" smtClean="0"/>
              <a:t>tissue cleanup and repair</a:t>
            </a:r>
          </a:p>
          <a:p>
            <a:pPr eaLnBrk="1" hangingPunct="1"/>
            <a:endParaRPr lang="en-US" b="0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B0AF01F4-CA8D-412F-A69E-FF0B291D336C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Mobilization of Defenses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b="0" smtClean="0"/>
              <a:t>most immediate requirement for dealing with tissue injury is to get the defensive leukocytes to the site quickly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400" b="0" smtClean="0"/>
              <a:t>local </a:t>
            </a:r>
            <a:r>
              <a:rPr lang="en-US" sz="2400" smtClean="0"/>
              <a:t>hyperemia</a:t>
            </a:r>
            <a:r>
              <a:rPr lang="en-US" sz="2400" b="0" smtClean="0"/>
              <a:t> – increasing blood flow beyond normal rate is a way to do this</a:t>
            </a:r>
          </a:p>
          <a:p>
            <a:pPr lvl="1" eaLnBrk="1" hangingPunct="1"/>
            <a:r>
              <a:rPr lang="en-US" sz="2000" b="0" smtClean="0"/>
              <a:t>local vasodilation due to vasoactive chemicals</a:t>
            </a:r>
          </a:p>
          <a:p>
            <a:pPr lvl="2" eaLnBrk="1" hangingPunct="1"/>
            <a:r>
              <a:rPr lang="en-US" sz="1800" b="0" smtClean="0"/>
              <a:t>histamine, leukotrienes, and other cytokines</a:t>
            </a:r>
          </a:p>
          <a:p>
            <a:pPr lvl="2" eaLnBrk="1" hangingPunct="1"/>
            <a:r>
              <a:rPr lang="en-US" sz="1800" b="0" smtClean="0"/>
              <a:t>secreted by basophils, mast cells, cells damaged by trauma, toxins, or organisms triggering inflammation</a:t>
            </a:r>
          </a:p>
          <a:p>
            <a:pPr lvl="2" eaLnBrk="1" hangingPunct="1"/>
            <a:r>
              <a:rPr lang="en-US" sz="1800" b="0" smtClean="0"/>
              <a:t>hyperemia washes toxins and metabolic waste from the site more rapidly</a:t>
            </a:r>
          </a:p>
          <a:p>
            <a:pPr lvl="2" eaLnBrk="1" hangingPunct="1"/>
            <a:endParaRPr lang="en-US" sz="800" b="0" smtClean="0"/>
          </a:p>
          <a:p>
            <a:pPr eaLnBrk="1" hangingPunct="1"/>
            <a:r>
              <a:rPr lang="en-US" sz="2600" smtClean="0"/>
              <a:t>vasoactive chemicals </a:t>
            </a:r>
            <a:r>
              <a:rPr lang="en-US" sz="2600" b="0" smtClean="0"/>
              <a:t>dilate local blood vessels</a:t>
            </a:r>
          </a:p>
          <a:p>
            <a:pPr lvl="1" eaLnBrk="1" hangingPunct="1"/>
            <a:r>
              <a:rPr lang="en-US" sz="2000" b="0" smtClean="0"/>
              <a:t>endothelial cells separate increasing capillary permeability</a:t>
            </a:r>
          </a:p>
          <a:p>
            <a:pPr lvl="1" eaLnBrk="1" hangingPunct="1"/>
            <a:r>
              <a:rPr lang="en-US" sz="2000" b="0" smtClean="0"/>
              <a:t>fluid, leukocytes, and plasma proteins leave the bloodstream</a:t>
            </a:r>
            <a:endParaRPr lang="en-US" sz="2200" b="0" smtClean="0"/>
          </a:p>
          <a:p>
            <a:pPr lvl="2" eaLnBrk="1" hangingPunct="1"/>
            <a:r>
              <a:rPr lang="en-US" sz="1800" b="0" smtClean="0"/>
              <a:t>complement, antibodies, and clotting 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A2BFED82-3EE4-4DD6-ABC4-61844C701FA3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Mobilization of Defenses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z="2000" smtClean="0"/>
              <a:t>selectins</a:t>
            </a:r>
            <a:r>
              <a:rPr lang="en-US" sz="2000" b="0" smtClean="0"/>
              <a:t> – cell-adhesion molecules made by endothelial cells         that aid in the recruitment of leukocytes</a:t>
            </a:r>
          </a:p>
          <a:p>
            <a:pPr lvl="2" eaLnBrk="1" hangingPunct="1"/>
            <a:r>
              <a:rPr lang="en-US" sz="1800" b="0" smtClean="0"/>
              <a:t>make membranes sticky and snag leukocytes</a:t>
            </a:r>
          </a:p>
          <a:p>
            <a:pPr lvl="1" eaLnBrk="1" hangingPunct="1"/>
            <a:r>
              <a:rPr lang="en-US" sz="2000" smtClean="0"/>
              <a:t>margination </a:t>
            </a:r>
            <a:r>
              <a:rPr lang="en-US" sz="2000" b="0" smtClean="0"/>
              <a:t>– adhesion of the leukocytes to the vessel wall</a:t>
            </a:r>
          </a:p>
          <a:p>
            <a:pPr lvl="1" eaLnBrk="1" hangingPunct="1"/>
            <a:r>
              <a:rPr lang="en-US" sz="2000" smtClean="0"/>
              <a:t>diapedesis</a:t>
            </a:r>
            <a:r>
              <a:rPr lang="en-US" sz="2000" b="0" smtClean="0"/>
              <a:t> or </a:t>
            </a:r>
            <a:r>
              <a:rPr lang="en-US" sz="2000" smtClean="0"/>
              <a:t>emigration</a:t>
            </a:r>
            <a:r>
              <a:rPr lang="en-US" sz="2000" b="0" smtClean="0"/>
              <a:t> - leukocytes crawl through gaps in the endothelial cells and enter tissue fluid</a:t>
            </a:r>
          </a:p>
          <a:p>
            <a:pPr lvl="1" eaLnBrk="1" hangingPunct="1"/>
            <a:r>
              <a:rPr lang="en-US" sz="2000" smtClean="0"/>
              <a:t>extravasated</a:t>
            </a:r>
            <a:r>
              <a:rPr lang="en-US" sz="2000" b="0" smtClean="0"/>
              <a:t> – cells and chemicals that have let the bloodstream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400" b="0" smtClean="0"/>
              <a:t>basis for the four cardinal signs of inflammation</a:t>
            </a:r>
          </a:p>
          <a:p>
            <a:pPr lvl="1" eaLnBrk="1" hangingPunct="1"/>
            <a:r>
              <a:rPr lang="en-US" sz="2000" smtClean="0"/>
              <a:t>heat</a:t>
            </a:r>
            <a:r>
              <a:rPr lang="en-US" sz="2000" b="0" smtClean="0"/>
              <a:t> – results from hyperemia</a:t>
            </a:r>
          </a:p>
          <a:p>
            <a:pPr lvl="1" eaLnBrk="1" hangingPunct="1"/>
            <a:r>
              <a:rPr lang="en-US" sz="2000" smtClean="0"/>
              <a:t>redness</a:t>
            </a:r>
            <a:r>
              <a:rPr lang="en-US" sz="2000" b="0" smtClean="0"/>
              <a:t> – due to hyperemia, and extravasated RBCs in the tissue</a:t>
            </a:r>
          </a:p>
          <a:p>
            <a:pPr lvl="1" eaLnBrk="1" hangingPunct="1"/>
            <a:r>
              <a:rPr lang="en-US" sz="2000" smtClean="0"/>
              <a:t>swelling </a:t>
            </a:r>
            <a:r>
              <a:rPr lang="en-US" sz="2000" b="0" smtClean="0"/>
              <a:t>(edema) – due to increased fluid filtration from the capillaries</a:t>
            </a:r>
          </a:p>
          <a:p>
            <a:pPr lvl="1" eaLnBrk="1" hangingPunct="1"/>
            <a:r>
              <a:rPr lang="en-US" sz="2000" smtClean="0"/>
              <a:t>pain </a:t>
            </a:r>
            <a:r>
              <a:rPr lang="en-US" sz="2000" b="0" smtClean="0"/>
              <a:t>– from direct injury to the nerves, pressure on the nerves from edema, stimulation of pain receptors by prostaglandins, bacterial toxins, and a kinin called </a:t>
            </a:r>
            <a:r>
              <a:rPr lang="en-US" sz="2000" smtClean="0"/>
              <a:t>bradykinin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2CCF9306-0909-4E5C-9748-102D4974D12D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Mobilization of Defenses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1447800"/>
            <a:ext cx="3962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0" smtClean="0"/>
              <a:t>leukocyte behavior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margination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selectins </a:t>
            </a:r>
            <a:r>
              <a:rPr lang="en-US" b="0" smtClean="0"/>
              <a:t>cause leukocytes to adhere to blood vessel walls</a:t>
            </a:r>
          </a:p>
          <a:p>
            <a:pPr lvl="2" eaLnBrk="1" hangingPunct="1">
              <a:lnSpc>
                <a:spcPct val="90000"/>
              </a:lnSpc>
            </a:pPr>
            <a:endParaRPr lang="en-US" sz="1000" b="0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diapedesis </a:t>
            </a:r>
            <a:r>
              <a:rPr lang="en-US" b="0" smtClean="0"/>
              <a:t>(emigration)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0" smtClean="0"/>
              <a:t>leukocytes squeeze between endothelial cells into tissue space</a:t>
            </a:r>
            <a:endParaRPr lang="en-US" sz="2000" b="0" smtClean="0"/>
          </a:p>
        </p:txBody>
      </p:sp>
      <p:sp>
        <p:nvSpPr>
          <p:cNvPr id="68613" name="Text Box 11"/>
          <p:cNvSpPr txBox="1">
            <a:spLocks noChangeArrowheads="1"/>
          </p:cNvSpPr>
          <p:nvPr/>
        </p:nvSpPr>
        <p:spPr bwMode="auto">
          <a:xfrm>
            <a:off x="4378325" y="6324600"/>
            <a:ext cx="23622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21.19</a:t>
            </a:r>
          </a:p>
        </p:txBody>
      </p:sp>
      <p:pic>
        <p:nvPicPr>
          <p:cNvPr id="68614" name="Picture 4" descr="sal25693_21_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" y="1457325"/>
            <a:ext cx="3965575" cy="519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5" name="Rectangle 5"/>
          <p:cNvSpPr>
            <a:spLocks noChangeArrowheads="1"/>
          </p:cNvSpPr>
          <p:nvPr/>
        </p:nvSpPr>
        <p:spPr bwMode="auto">
          <a:xfrm>
            <a:off x="3151188" y="1665288"/>
            <a:ext cx="42862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Splinter</a:t>
            </a:r>
            <a:endParaRPr lang="en-US" sz="900" b="1"/>
          </a:p>
        </p:txBody>
      </p:sp>
      <p:sp>
        <p:nvSpPr>
          <p:cNvPr id="68616" name="Rectangle 6"/>
          <p:cNvSpPr>
            <a:spLocks noChangeArrowheads="1"/>
          </p:cNvSpPr>
          <p:nvPr/>
        </p:nvSpPr>
        <p:spPr bwMode="auto">
          <a:xfrm>
            <a:off x="3038475" y="4157663"/>
            <a:ext cx="75088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Phagocytosis</a:t>
            </a:r>
            <a:endParaRPr lang="en-US" sz="900" b="1"/>
          </a:p>
        </p:txBody>
      </p:sp>
      <p:sp>
        <p:nvSpPr>
          <p:cNvPr id="68617" name="Rectangle 7"/>
          <p:cNvSpPr>
            <a:spLocks noChangeArrowheads="1"/>
          </p:cNvSpPr>
          <p:nvPr/>
        </p:nvSpPr>
        <p:spPr bwMode="auto">
          <a:xfrm>
            <a:off x="1514475" y="2922588"/>
            <a:ext cx="65088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1</a:t>
            </a:r>
            <a:endParaRPr lang="en-US" sz="900" b="1"/>
          </a:p>
        </p:txBody>
      </p:sp>
      <p:sp>
        <p:nvSpPr>
          <p:cNvPr id="68618" name="Rectangle 8"/>
          <p:cNvSpPr>
            <a:spLocks noChangeArrowheads="1"/>
          </p:cNvSpPr>
          <p:nvPr/>
        </p:nvSpPr>
        <p:spPr bwMode="auto">
          <a:xfrm>
            <a:off x="2987675" y="4019550"/>
            <a:ext cx="635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5</a:t>
            </a:r>
            <a:endParaRPr lang="en-US" sz="900" b="1"/>
          </a:p>
        </p:txBody>
      </p:sp>
      <p:sp>
        <p:nvSpPr>
          <p:cNvPr id="68619" name="Rectangle 9"/>
          <p:cNvSpPr>
            <a:spLocks noChangeArrowheads="1"/>
          </p:cNvSpPr>
          <p:nvPr/>
        </p:nvSpPr>
        <p:spPr bwMode="auto">
          <a:xfrm>
            <a:off x="2224088" y="4721225"/>
            <a:ext cx="652462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Chemotaxis</a:t>
            </a:r>
            <a:endParaRPr lang="en-US" sz="900" b="1"/>
          </a:p>
        </p:txBody>
      </p:sp>
      <p:sp>
        <p:nvSpPr>
          <p:cNvPr id="68620" name="Rectangle 10"/>
          <p:cNvSpPr>
            <a:spLocks noChangeArrowheads="1"/>
          </p:cNvSpPr>
          <p:nvPr/>
        </p:nvSpPr>
        <p:spPr bwMode="auto">
          <a:xfrm>
            <a:off x="2282825" y="4576763"/>
            <a:ext cx="65088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4</a:t>
            </a:r>
            <a:endParaRPr lang="en-US" sz="900" b="1"/>
          </a:p>
        </p:txBody>
      </p:sp>
      <p:sp>
        <p:nvSpPr>
          <p:cNvPr id="68621" name="Rectangle 11"/>
          <p:cNvSpPr>
            <a:spLocks noChangeArrowheads="1"/>
          </p:cNvSpPr>
          <p:nvPr/>
        </p:nvSpPr>
        <p:spPr bwMode="auto">
          <a:xfrm>
            <a:off x="1390650" y="6030913"/>
            <a:ext cx="635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2</a:t>
            </a:r>
            <a:endParaRPr lang="en-US" sz="900" b="1"/>
          </a:p>
        </p:txBody>
      </p:sp>
      <p:sp>
        <p:nvSpPr>
          <p:cNvPr id="68622" name="Rectangle 12"/>
          <p:cNvSpPr>
            <a:spLocks noChangeArrowheads="1"/>
          </p:cNvSpPr>
          <p:nvPr/>
        </p:nvSpPr>
        <p:spPr bwMode="auto">
          <a:xfrm>
            <a:off x="450850" y="5043488"/>
            <a:ext cx="54768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Mast cells</a:t>
            </a:r>
            <a:endParaRPr lang="en-US" sz="900" b="1"/>
          </a:p>
        </p:txBody>
      </p:sp>
      <p:sp>
        <p:nvSpPr>
          <p:cNvPr id="68623" name="Rectangle 13"/>
          <p:cNvSpPr>
            <a:spLocks noChangeArrowheads="1"/>
          </p:cNvSpPr>
          <p:nvPr/>
        </p:nvSpPr>
        <p:spPr bwMode="auto">
          <a:xfrm>
            <a:off x="1201738" y="6157913"/>
            <a:ext cx="65405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Margination</a:t>
            </a:r>
            <a:endParaRPr lang="en-US" sz="900" b="1"/>
          </a:p>
        </p:txBody>
      </p:sp>
      <p:sp>
        <p:nvSpPr>
          <p:cNvPr id="68624" name="Rectangle 14"/>
          <p:cNvSpPr>
            <a:spLocks noChangeArrowheads="1"/>
          </p:cNvSpPr>
          <p:nvPr/>
        </p:nvSpPr>
        <p:spPr bwMode="auto">
          <a:xfrm>
            <a:off x="3409950" y="5929313"/>
            <a:ext cx="608013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Diapedesis</a:t>
            </a:r>
            <a:endParaRPr lang="en-US" sz="900" b="1"/>
          </a:p>
        </p:txBody>
      </p:sp>
      <p:sp>
        <p:nvSpPr>
          <p:cNvPr id="68625" name="Rectangle 15"/>
          <p:cNvSpPr>
            <a:spLocks noChangeArrowheads="1"/>
          </p:cNvSpPr>
          <p:nvPr/>
        </p:nvSpPr>
        <p:spPr bwMode="auto">
          <a:xfrm>
            <a:off x="3316288" y="5788025"/>
            <a:ext cx="635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3</a:t>
            </a:r>
            <a:endParaRPr lang="en-US" sz="900" b="1"/>
          </a:p>
        </p:txBody>
      </p:sp>
      <p:sp>
        <p:nvSpPr>
          <p:cNvPr id="68626" name="Rectangle 16"/>
          <p:cNvSpPr>
            <a:spLocks noChangeArrowheads="1"/>
          </p:cNvSpPr>
          <p:nvPr/>
        </p:nvSpPr>
        <p:spPr bwMode="auto">
          <a:xfrm>
            <a:off x="387350" y="6157913"/>
            <a:ext cx="6413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Neutrophils</a:t>
            </a:r>
            <a:endParaRPr lang="en-US" sz="900" b="1"/>
          </a:p>
        </p:txBody>
      </p:sp>
      <p:sp>
        <p:nvSpPr>
          <p:cNvPr id="68627" name="Rectangle 17"/>
          <p:cNvSpPr>
            <a:spLocks noChangeArrowheads="1"/>
          </p:cNvSpPr>
          <p:nvPr/>
        </p:nvSpPr>
        <p:spPr bwMode="auto">
          <a:xfrm>
            <a:off x="3495675" y="3652838"/>
            <a:ext cx="452438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Bacteria</a:t>
            </a:r>
            <a:endParaRPr lang="en-US" sz="900" b="1"/>
          </a:p>
        </p:txBody>
      </p:sp>
      <p:sp>
        <p:nvSpPr>
          <p:cNvPr id="68628" name="Line 18"/>
          <p:cNvSpPr>
            <a:spLocks noChangeShapeType="1"/>
          </p:cNvSpPr>
          <p:nvPr/>
        </p:nvSpPr>
        <p:spPr bwMode="auto">
          <a:xfrm>
            <a:off x="3595688" y="1738313"/>
            <a:ext cx="476250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9" name="Line 19"/>
          <p:cNvSpPr>
            <a:spLocks noChangeShapeType="1"/>
          </p:cNvSpPr>
          <p:nvPr/>
        </p:nvSpPr>
        <p:spPr bwMode="auto">
          <a:xfrm>
            <a:off x="3595688" y="1741488"/>
            <a:ext cx="47625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30" name="Line 20"/>
          <p:cNvSpPr>
            <a:spLocks noChangeShapeType="1"/>
          </p:cNvSpPr>
          <p:nvPr/>
        </p:nvSpPr>
        <p:spPr bwMode="auto">
          <a:xfrm flipV="1">
            <a:off x="1543050" y="5730875"/>
            <a:ext cx="1588" cy="4333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31" name="Line 21"/>
          <p:cNvSpPr>
            <a:spLocks noChangeShapeType="1"/>
          </p:cNvSpPr>
          <p:nvPr/>
        </p:nvSpPr>
        <p:spPr bwMode="auto">
          <a:xfrm flipV="1">
            <a:off x="2762250" y="6113463"/>
            <a:ext cx="1588" cy="168275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32" name="Line 22"/>
          <p:cNvSpPr>
            <a:spLocks noChangeShapeType="1"/>
          </p:cNvSpPr>
          <p:nvPr/>
        </p:nvSpPr>
        <p:spPr bwMode="auto">
          <a:xfrm flipV="1">
            <a:off x="1543050" y="5735638"/>
            <a:ext cx="1588" cy="4333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33" name="Line 23"/>
          <p:cNvSpPr>
            <a:spLocks noChangeShapeType="1"/>
          </p:cNvSpPr>
          <p:nvPr/>
        </p:nvSpPr>
        <p:spPr bwMode="auto">
          <a:xfrm flipV="1">
            <a:off x="2762250" y="6110288"/>
            <a:ext cx="1588" cy="1698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34" name="Freeform 24"/>
          <p:cNvSpPr>
            <a:spLocks/>
          </p:cNvSpPr>
          <p:nvPr/>
        </p:nvSpPr>
        <p:spPr bwMode="auto">
          <a:xfrm>
            <a:off x="2974975" y="5757863"/>
            <a:ext cx="395288" cy="231775"/>
          </a:xfrm>
          <a:custGeom>
            <a:avLst/>
            <a:gdLst>
              <a:gd name="T0" fmla="*/ 0 w 277"/>
              <a:gd name="T1" fmla="*/ 0 h 162"/>
              <a:gd name="T2" fmla="*/ 2147483647 w 277"/>
              <a:gd name="T3" fmla="*/ 2147483647 h 162"/>
              <a:gd name="T4" fmla="*/ 2147483647 w 277"/>
              <a:gd name="T5" fmla="*/ 2147483647 h 162"/>
              <a:gd name="T6" fmla="*/ 0 60000 65536"/>
              <a:gd name="T7" fmla="*/ 0 60000 65536"/>
              <a:gd name="T8" fmla="*/ 0 60000 65536"/>
              <a:gd name="T9" fmla="*/ 0 w 277"/>
              <a:gd name="T10" fmla="*/ 0 h 162"/>
              <a:gd name="T11" fmla="*/ 277 w 277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7" h="162">
                <a:moveTo>
                  <a:pt x="0" y="0"/>
                </a:moveTo>
                <a:lnTo>
                  <a:pt x="70" y="162"/>
                </a:lnTo>
                <a:lnTo>
                  <a:pt x="277" y="162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800" b="1"/>
          </a:p>
        </p:txBody>
      </p:sp>
      <p:sp>
        <p:nvSpPr>
          <p:cNvPr id="68635" name="Freeform 25"/>
          <p:cNvSpPr>
            <a:spLocks/>
          </p:cNvSpPr>
          <p:nvPr/>
        </p:nvSpPr>
        <p:spPr bwMode="auto">
          <a:xfrm>
            <a:off x="2978150" y="5762625"/>
            <a:ext cx="395288" cy="228600"/>
          </a:xfrm>
          <a:custGeom>
            <a:avLst/>
            <a:gdLst>
              <a:gd name="T0" fmla="*/ 0 w 277"/>
              <a:gd name="T1" fmla="*/ 0 h 160"/>
              <a:gd name="T2" fmla="*/ 2147483647 w 277"/>
              <a:gd name="T3" fmla="*/ 2147483647 h 160"/>
              <a:gd name="T4" fmla="*/ 2147483647 w 277"/>
              <a:gd name="T5" fmla="*/ 2147483647 h 160"/>
              <a:gd name="T6" fmla="*/ 0 60000 65536"/>
              <a:gd name="T7" fmla="*/ 0 60000 65536"/>
              <a:gd name="T8" fmla="*/ 0 60000 65536"/>
              <a:gd name="T9" fmla="*/ 0 w 277"/>
              <a:gd name="T10" fmla="*/ 0 h 160"/>
              <a:gd name="T11" fmla="*/ 277 w 277"/>
              <a:gd name="T12" fmla="*/ 160 h 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7" h="160">
                <a:moveTo>
                  <a:pt x="0" y="0"/>
                </a:moveTo>
                <a:lnTo>
                  <a:pt x="70" y="160"/>
                </a:lnTo>
                <a:lnTo>
                  <a:pt x="277" y="16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b="1"/>
          </a:p>
        </p:txBody>
      </p:sp>
      <p:sp>
        <p:nvSpPr>
          <p:cNvPr id="68636" name="Line 26"/>
          <p:cNvSpPr>
            <a:spLocks noChangeShapeType="1"/>
          </p:cNvSpPr>
          <p:nvPr/>
        </p:nvSpPr>
        <p:spPr bwMode="auto">
          <a:xfrm flipV="1">
            <a:off x="3619500" y="5605463"/>
            <a:ext cx="1588" cy="33813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37" name="Line 27"/>
          <p:cNvSpPr>
            <a:spLocks noChangeShapeType="1"/>
          </p:cNvSpPr>
          <p:nvPr/>
        </p:nvSpPr>
        <p:spPr bwMode="auto">
          <a:xfrm flipV="1">
            <a:off x="3617913" y="5605463"/>
            <a:ext cx="1587" cy="3381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38" name="Freeform 28"/>
          <p:cNvSpPr>
            <a:spLocks/>
          </p:cNvSpPr>
          <p:nvPr/>
        </p:nvSpPr>
        <p:spPr bwMode="auto">
          <a:xfrm>
            <a:off x="1854200" y="5240338"/>
            <a:ext cx="141288" cy="88900"/>
          </a:xfrm>
          <a:custGeom>
            <a:avLst/>
            <a:gdLst>
              <a:gd name="T0" fmla="*/ 0 w 99"/>
              <a:gd name="T1" fmla="*/ 2147483647 h 63"/>
              <a:gd name="T2" fmla="*/ 2147483647 w 99"/>
              <a:gd name="T3" fmla="*/ 0 h 63"/>
              <a:gd name="T4" fmla="*/ 2147483647 w 99"/>
              <a:gd name="T5" fmla="*/ 0 h 63"/>
              <a:gd name="T6" fmla="*/ 0 60000 65536"/>
              <a:gd name="T7" fmla="*/ 0 60000 65536"/>
              <a:gd name="T8" fmla="*/ 0 60000 65536"/>
              <a:gd name="T9" fmla="*/ 0 w 99"/>
              <a:gd name="T10" fmla="*/ 0 h 63"/>
              <a:gd name="T11" fmla="*/ 99 w 99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63">
                <a:moveTo>
                  <a:pt x="0" y="63"/>
                </a:moveTo>
                <a:lnTo>
                  <a:pt x="47" y="0"/>
                </a:lnTo>
                <a:lnTo>
                  <a:pt x="99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800" b="1"/>
          </a:p>
        </p:txBody>
      </p:sp>
      <p:sp>
        <p:nvSpPr>
          <p:cNvPr id="68639" name="Text Box 29"/>
          <p:cNvSpPr txBox="1">
            <a:spLocks noChangeArrowheads="1"/>
          </p:cNvSpPr>
          <p:nvPr/>
        </p:nvSpPr>
        <p:spPr bwMode="auto">
          <a:xfrm>
            <a:off x="2555875" y="2324100"/>
            <a:ext cx="59848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900" b="1"/>
              <a:t>From</a:t>
            </a:r>
          </a:p>
          <a:p>
            <a:pPr algn="ctr"/>
            <a:r>
              <a:rPr lang="en-US" sz="900" b="1"/>
              <a:t>damaged</a:t>
            </a:r>
          </a:p>
          <a:p>
            <a:pPr algn="ctr"/>
            <a:r>
              <a:rPr lang="en-US" sz="900" b="1"/>
              <a:t>tissue</a:t>
            </a:r>
          </a:p>
        </p:txBody>
      </p:sp>
      <p:sp>
        <p:nvSpPr>
          <p:cNvPr id="68640" name="Text Box 30"/>
          <p:cNvSpPr txBox="1">
            <a:spLocks noChangeArrowheads="1"/>
          </p:cNvSpPr>
          <p:nvPr/>
        </p:nvSpPr>
        <p:spPr bwMode="auto">
          <a:xfrm>
            <a:off x="1666875" y="3059113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900" b="1"/>
              <a:t>Inflammatory</a:t>
            </a:r>
          </a:p>
          <a:p>
            <a:pPr algn="ctr"/>
            <a:r>
              <a:rPr lang="en-US" sz="900" b="1"/>
              <a:t>chemicals</a:t>
            </a:r>
          </a:p>
        </p:txBody>
      </p:sp>
      <p:sp>
        <p:nvSpPr>
          <p:cNvPr id="68641" name="Text Box 31"/>
          <p:cNvSpPr txBox="1">
            <a:spLocks noChangeArrowheads="1"/>
          </p:cNvSpPr>
          <p:nvPr/>
        </p:nvSpPr>
        <p:spPr bwMode="auto">
          <a:xfrm>
            <a:off x="923925" y="3830638"/>
            <a:ext cx="381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From</a:t>
            </a:r>
          </a:p>
          <a:p>
            <a:r>
              <a:rPr lang="en-US" sz="900" b="1"/>
              <a:t>mast</a:t>
            </a:r>
          </a:p>
          <a:p>
            <a:r>
              <a:rPr lang="en-US" sz="900" b="1"/>
              <a:t>cells</a:t>
            </a:r>
          </a:p>
        </p:txBody>
      </p:sp>
      <p:sp>
        <p:nvSpPr>
          <p:cNvPr id="68642" name="Text Box 32"/>
          <p:cNvSpPr txBox="1">
            <a:spLocks noChangeArrowheads="1"/>
          </p:cNvSpPr>
          <p:nvPr/>
        </p:nvSpPr>
        <p:spPr bwMode="auto">
          <a:xfrm>
            <a:off x="1119188" y="4300538"/>
            <a:ext cx="4079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From</a:t>
            </a:r>
          </a:p>
          <a:p>
            <a:r>
              <a:rPr lang="en-US" sz="900" b="1"/>
              <a:t>blood</a:t>
            </a:r>
          </a:p>
        </p:txBody>
      </p:sp>
      <p:sp>
        <p:nvSpPr>
          <p:cNvPr id="68643" name="Text Box 33"/>
          <p:cNvSpPr txBox="1">
            <a:spLocks noChangeArrowheads="1"/>
          </p:cNvSpPr>
          <p:nvPr/>
        </p:nvSpPr>
        <p:spPr bwMode="auto">
          <a:xfrm>
            <a:off x="2009775" y="5019675"/>
            <a:ext cx="7731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Increased</a:t>
            </a:r>
          </a:p>
          <a:p>
            <a:r>
              <a:rPr lang="en-US" sz="900" b="1"/>
              <a:t>permeability</a:t>
            </a:r>
          </a:p>
        </p:txBody>
      </p:sp>
      <p:sp>
        <p:nvSpPr>
          <p:cNvPr id="68644" name="Text Box 34"/>
          <p:cNvSpPr txBox="1">
            <a:spLocks noChangeArrowheads="1"/>
          </p:cNvSpPr>
          <p:nvPr/>
        </p:nvSpPr>
        <p:spPr bwMode="auto">
          <a:xfrm>
            <a:off x="2455863" y="6276975"/>
            <a:ext cx="9191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Blood capillary</a:t>
            </a:r>
          </a:p>
          <a:p>
            <a:r>
              <a:rPr lang="en-US" sz="900" b="1"/>
              <a:t>or venule</a:t>
            </a:r>
          </a:p>
        </p:txBody>
      </p:sp>
      <p:sp>
        <p:nvSpPr>
          <p:cNvPr id="68645" name="Freeform 35"/>
          <p:cNvSpPr>
            <a:spLocks/>
          </p:cNvSpPr>
          <p:nvPr/>
        </p:nvSpPr>
        <p:spPr bwMode="auto">
          <a:xfrm>
            <a:off x="1854200" y="5238750"/>
            <a:ext cx="142875" cy="90488"/>
          </a:xfrm>
          <a:custGeom>
            <a:avLst/>
            <a:gdLst>
              <a:gd name="T0" fmla="*/ 0 w 100"/>
              <a:gd name="T1" fmla="*/ 2147483647 h 63"/>
              <a:gd name="T2" fmla="*/ 2147483647 w 100"/>
              <a:gd name="T3" fmla="*/ 0 h 63"/>
              <a:gd name="T4" fmla="*/ 2147483647 w 100"/>
              <a:gd name="T5" fmla="*/ 0 h 63"/>
              <a:gd name="T6" fmla="*/ 0 60000 65536"/>
              <a:gd name="T7" fmla="*/ 0 60000 65536"/>
              <a:gd name="T8" fmla="*/ 0 60000 65536"/>
              <a:gd name="T9" fmla="*/ 0 w 100"/>
              <a:gd name="T10" fmla="*/ 0 h 63"/>
              <a:gd name="T11" fmla="*/ 100 w 100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" h="63">
                <a:moveTo>
                  <a:pt x="0" y="63"/>
                </a:moveTo>
                <a:lnTo>
                  <a:pt x="47" y="0"/>
                </a:lnTo>
                <a:lnTo>
                  <a:pt x="10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b="1"/>
          </a:p>
        </p:txBody>
      </p:sp>
      <p:sp>
        <p:nvSpPr>
          <p:cNvPr id="40" name="TextBox 24"/>
          <p:cNvSpPr txBox="1">
            <a:spLocks noChangeArrowheads="1"/>
          </p:cNvSpPr>
          <p:nvPr/>
        </p:nvSpPr>
        <p:spPr bwMode="auto">
          <a:xfrm>
            <a:off x="61913" y="1190625"/>
            <a:ext cx="46370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2AB3DBFD-0A0D-46D5-B48C-E6BA8861744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External Barriers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915400" cy="6172200"/>
          </a:xfrm>
        </p:spPr>
        <p:txBody>
          <a:bodyPr/>
          <a:lstStyle/>
          <a:p>
            <a:pPr eaLnBrk="1" hangingPunct="1"/>
            <a:r>
              <a:rPr lang="en-US" sz="2400" smtClean="0"/>
              <a:t>skin</a:t>
            </a:r>
          </a:p>
          <a:p>
            <a:pPr lvl="1" eaLnBrk="1" hangingPunct="1"/>
            <a:r>
              <a:rPr lang="en-US" sz="2000" b="0" smtClean="0"/>
              <a:t>makes it mechanically difficult for microorganisms to enter the body</a:t>
            </a:r>
          </a:p>
          <a:p>
            <a:pPr lvl="1" eaLnBrk="1" hangingPunct="1"/>
            <a:r>
              <a:rPr lang="en-US" sz="2000" b="0" smtClean="0"/>
              <a:t>toughness of keratin</a:t>
            </a:r>
          </a:p>
          <a:p>
            <a:pPr lvl="1" eaLnBrk="1" hangingPunct="1"/>
            <a:r>
              <a:rPr lang="en-US" sz="2000" b="0" smtClean="0"/>
              <a:t>too dry and nutrient-poor to support microbial growth</a:t>
            </a:r>
          </a:p>
          <a:p>
            <a:pPr lvl="1" eaLnBrk="1" hangingPunct="1"/>
            <a:r>
              <a:rPr lang="en-US" sz="2000" smtClean="0"/>
              <a:t>defensins </a:t>
            </a:r>
            <a:r>
              <a:rPr lang="en-US" sz="2000" b="0" smtClean="0"/>
              <a:t>– peptides that kill microbes by creating holes in their membranes</a:t>
            </a:r>
          </a:p>
          <a:p>
            <a:pPr lvl="1" eaLnBrk="1" hangingPunct="1"/>
            <a:r>
              <a:rPr lang="en-US" sz="2000" smtClean="0"/>
              <a:t>acid mantle </a:t>
            </a:r>
            <a:r>
              <a:rPr lang="en-US" sz="2000" b="0" smtClean="0"/>
              <a:t>– thin film of lactic acid from sweat which inhibits   bacterial growth  </a:t>
            </a:r>
          </a:p>
          <a:p>
            <a:pPr eaLnBrk="1" hangingPunct="1"/>
            <a:r>
              <a:rPr lang="en-US" sz="2400" smtClean="0"/>
              <a:t>mucous membranes</a:t>
            </a:r>
          </a:p>
          <a:p>
            <a:pPr lvl="1" eaLnBrk="1" hangingPunct="1"/>
            <a:r>
              <a:rPr lang="en-US" sz="2000" b="0" smtClean="0"/>
              <a:t>digestive, respiratory, urinary, and reproductive tracts are open to the exterior and protected by mucous membranes</a:t>
            </a:r>
          </a:p>
          <a:p>
            <a:pPr lvl="1" eaLnBrk="1" hangingPunct="1"/>
            <a:r>
              <a:rPr lang="en-US" sz="2000" b="0" smtClean="0"/>
              <a:t>mucus physically traps microbes</a:t>
            </a:r>
          </a:p>
          <a:p>
            <a:pPr lvl="1" eaLnBrk="1" hangingPunct="1"/>
            <a:r>
              <a:rPr lang="en-US" sz="2000" smtClean="0"/>
              <a:t>lysozyme</a:t>
            </a:r>
            <a:r>
              <a:rPr lang="en-US" sz="2000" b="0" smtClean="0"/>
              <a:t> - enzyme destroys bacterial cell walls</a:t>
            </a:r>
          </a:p>
          <a:p>
            <a:pPr eaLnBrk="1" hangingPunct="1"/>
            <a:r>
              <a:rPr lang="en-US" sz="2400" smtClean="0"/>
              <a:t>subepithelial areolar tissue</a:t>
            </a:r>
          </a:p>
          <a:p>
            <a:pPr lvl="1" eaLnBrk="1" hangingPunct="1"/>
            <a:r>
              <a:rPr lang="en-US" sz="2000" b="0" smtClean="0"/>
              <a:t>viscous barrier of </a:t>
            </a:r>
            <a:r>
              <a:rPr lang="en-US" sz="2000" smtClean="0"/>
              <a:t>hyaluronic acid</a:t>
            </a:r>
          </a:p>
          <a:p>
            <a:pPr lvl="2" eaLnBrk="1" hangingPunct="1"/>
            <a:r>
              <a:rPr lang="en-US" sz="1800" smtClean="0"/>
              <a:t>hyaluronidase</a:t>
            </a:r>
            <a:r>
              <a:rPr lang="en-US" sz="1800" b="0" smtClean="0"/>
              <a:t> - enzyme used by pathogens to make hyaluronic acid   less viscous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90016A23-3292-4909-AC9E-E2B4A6DE8139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963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sz="3400" smtClean="0"/>
              <a:t>Containment and Destruction of Pathogens</a:t>
            </a:r>
          </a:p>
        </p:txBody>
      </p:sp>
      <p:sp>
        <p:nvSpPr>
          <p:cNvPr id="6963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5181600"/>
          </a:xfrm>
        </p:spPr>
        <p:txBody>
          <a:bodyPr/>
          <a:lstStyle/>
          <a:p>
            <a:pPr eaLnBrk="1" hangingPunct="1"/>
            <a:r>
              <a:rPr lang="en-US" sz="2800" b="0" smtClean="0"/>
              <a:t>a priority of inflammation is to </a:t>
            </a:r>
            <a:r>
              <a:rPr lang="en-US" sz="2800" smtClean="0"/>
              <a:t>prevent the pathogens from spreading </a:t>
            </a:r>
            <a:r>
              <a:rPr lang="en-US" sz="2800" b="0" smtClean="0"/>
              <a:t>throughout the body</a:t>
            </a:r>
          </a:p>
          <a:p>
            <a:pPr eaLnBrk="1" hangingPunct="1"/>
            <a:endParaRPr lang="en-US" sz="1200" b="0" smtClean="0"/>
          </a:p>
          <a:p>
            <a:pPr lvl="1" eaLnBrk="1" hangingPunct="1"/>
            <a:r>
              <a:rPr lang="en-US" sz="2400" smtClean="0"/>
              <a:t>fibrinogen</a:t>
            </a:r>
            <a:r>
              <a:rPr lang="en-US" sz="2400" b="0" smtClean="0"/>
              <a:t> that filters into tissue fluid clots</a:t>
            </a:r>
          </a:p>
          <a:p>
            <a:pPr lvl="2" eaLnBrk="1" hangingPunct="1"/>
            <a:r>
              <a:rPr lang="en-US" sz="2000" b="0" smtClean="0"/>
              <a:t>forms a sticky mesh that walls off microbes</a:t>
            </a:r>
          </a:p>
          <a:p>
            <a:pPr lvl="2" eaLnBrk="1" hangingPunct="1"/>
            <a:endParaRPr lang="en-US" sz="800" b="0" smtClean="0"/>
          </a:p>
          <a:p>
            <a:pPr lvl="1" eaLnBrk="1" hangingPunct="1"/>
            <a:r>
              <a:rPr lang="en-US" sz="2400" smtClean="0"/>
              <a:t>heparin</a:t>
            </a:r>
            <a:r>
              <a:rPr lang="en-US" sz="2400" b="0" smtClean="0"/>
              <a:t> prevents clotting at site of injury</a:t>
            </a:r>
            <a:endParaRPr lang="en-US" sz="1800" b="0" smtClean="0"/>
          </a:p>
          <a:p>
            <a:pPr lvl="2" eaLnBrk="1" hangingPunct="1"/>
            <a:r>
              <a:rPr lang="en-US" sz="2000" b="0" smtClean="0"/>
              <a:t>pathogens are in a fluid pocket surrounded by clot</a:t>
            </a:r>
          </a:p>
          <a:p>
            <a:pPr lvl="2" eaLnBrk="1" hangingPunct="1"/>
            <a:r>
              <a:rPr lang="en-US" sz="2000" b="0" smtClean="0"/>
              <a:t>attacked by antibodies, phagocytes, and other defenses</a:t>
            </a:r>
          </a:p>
          <a:p>
            <a:pPr lvl="2" eaLnBrk="1" hangingPunct="1"/>
            <a:endParaRPr lang="en-US" sz="800" b="0" smtClean="0"/>
          </a:p>
          <a:p>
            <a:pPr eaLnBrk="1" hangingPunct="1"/>
            <a:r>
              <a:rPr lang="en-US" sz="2800" smtClean="0"/>
              <a:t>neutrophils</a:t>
            </a:r>
            <a:r>
              <a:rPr lang="en-US" sz="2800" b="0" smtClean="0"/>
              <a:t>, the chief enemy of bacteria, accumulate at the injury site within an hour</a:t>
            </a:r>
          </a:p>
          <a:p>
            <a:pPr lvl="1" eaLnBrk="1" hangingPunct="1"/>
            <a:r>
              <a:rPr lang="en-US" sz="2400" b="0" smtClean="0"/>
              <a:t>after leaving the bloodstream, they exhibit </a:t>
            </a:r>
            <a:r>
              <a:rPr lang="en-US" sz="2400" smtClean="0"/>
              <a:t>chemotaxis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8EB808FF-8AA1-4B44-8D0A-667CD8ED0A00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065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z="3400" smtClean="0"/>
              <a:t>Containment and Destruction of Pathogens</a:t>
            </a:r>
          </a:p>
        </p:txBody>
      </p:sp>
      <p:sp>
        <p:nvSpPr>
          <p:cNvPr id="7066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458200" cy="5791200"/>
          </a:xfrm>
        </p:spPr>
        <p:txBody>
          <a:bodyPr/>
          <a:lstStyle/>
          <a:p>
            <a:pPr eaLnBrk="1" hangingPunct="1"/>
            <a:r>
              <a:rPr lang="en-US" sz="2800" smtClean="0"/>
              <a:t>chemotaxis</a:t>
            </a:r>
            <a:r>
              <a:rPr lang="en-US" sz="2800" b="0" smtClean="0"/>
              <a:t> – attraction to chemicals such as bradykinin and leukotrienes that guide them to the injury site</a:t>
            </a:r>
          </a:p>
          <a:p>
            <a:pPr eaLnBrk="1" hangingPunct="1"/>
            <a:endParaRPr lang="en-US" sz="1200" b="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neutrophils </a:t>
            </a:r>
            <a:r>
              <a:rPr lang="en-US" sz="2800" b="0" smtClean="0"/>
              <a:t>are quickest to respond and kill bacteria by: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phagocytosis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respiratory burst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secrete cytokines for recruitment of macrophages and additional neutrophils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macrophages and T cells secrete </a:t>
            </a:r>
            <a:r>
              <a:rPr lang="en-US" sz="2400" smtClean="0"/>
              <a:t>colony-stimulating factor </a:t>
            </a:r>
            <a:r>
              <a:rPr lang="en-US" sz="2400" b="0" smtClean="0"/>
              <a:t>to stimulate leukopoiesis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neutrophilia</a:t>
            </a:r>
            <a:r>
              <a:rPr lang="en-US" sz="2000" b="0" smtClean="0"/>
              <a:t> – 5000 cells/</a:t>
            </a:r>
            <a:r>
              <a:rPr lang="el-GR" sz="2000" b="0" smtClean="0"/>
              <a:t>μ</a:t>
            </a:r>
            <a:r>
              <a:rPr lang="en-US" sz="2000" b="0" smtClean="0"/>
              <a:t>L to 25,000 cells/</a:t>
            </a:r>
            <a:r>
              <a:rPr lang="el-GR" sz="2000" b="0" smtClean="0"/>
              <a:t>μ</a:t>
            </a:r>
            <a:r>
              <a:rPr lang="en-US" sz="2000" b="0" smtClean="0"/>
              <a:t>L in bacterial infection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eosinophilia </a:t>
            </a:r>
            <a:r>
              <a:rPr lang="en-US" sz="2000" b="0" smtClean="0"/>
              <a:t>– elevated eosinophil count in allergy or</a:t>
            </a:r>
            <a:br>
              <a:rPr lang="en-US" sz="2000" b="0" smtClean="0"/>
            </a:br>
            <a:r>
              <a:rPr lang="en-US" sz="2000" b="0" smtClean="0"/>
              <a:t>parasitic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5C847BE9-E644-48D3-8F36-56908BC828BF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Tissue Cleanup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305800" cy="6019800"/>
          </a:xfrm>
        </p:spPr>
        <p:txBody>
          <a:bodyPr/>
          <a:lstStyle/>
          <a:p>
            <a:pPr eaLnBrk="1" hangingPunct="1"/>
            <a:r>
              <a:rPr lang="en-US" sz="2800" smtClean="0"/>
              <a:t>monocytes</a:t>
            </a:r>
            <a:r>
              <a:rPr lang="en-US" sz="2800" b="0" smtClean="0"/>
              <a:t> the primary agents of tissue cleanup and repair</a:t>
            </a:r>
          </a:p>
          <a:p>
            <a:pPr lvl="1" eaLnBrk="1" hangingPunct="1"/>
            <a:r>
              <a:rPr lang="en-US" sz="2000" b="0" smtClean="0"/>
              <a:t>arrive in 8 to 12 hours and become macrophages </a:t>
            </a:r>
          </a:p>
          <a:p>
            <a:pPr lvl="1" eaLnBrk="1" hangingPunct="1"/>
            <a:r>
              <a:rPr lang="en-US" sz="2000" b="0" smtClean="0"/>
              <a:t>engulf and destroy bacteria, damaged host cells, and dead and dying neutrophils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800" smtClean="0">
                <a:sym typeface="Symbol" pitchFamily="18" charset="2"/>
              </a:rPr>
              <a:t>edema</a:t>
            </a:r>
            <a:r>
              <a:rPr lang="en-US" sz="2800" b="0" smtClean="0">
                <a:sym typeface="Symbol" pitchFamily="18" charset="2"/>
              </a:rPr>
              <a:t> contributes to tissue cleanup</a:t>
            </a:r>
          </a:p>
          <a:p>
            <a:pPr lvl="1" eaLnBrk="1" hangingPunct="1"/>
            <a:r>
              <a:rPr lang="en-US" sz="2000" b="0" smtClean="0">
                <a:sym typeface="Symbol" pitchFamily="18" charset="2"/>
              </a:rPr>
              <a:t>swelling compresses veins and reduces venous drainage</a:t>
            </a:r>
          </a:p>
          <a:p>
            <a:pPr lvl="1" eaLnBrk="1" hangingPunct="1"/>
            <a:r>
              <a:rPr lang="en-US" sz="2000" b="0" smtClean="0">
                <a:sym typeface="Symbol" pitchFamily="18" charset="2"/>
              </a:rPr>
              <a:t>forces open valves of lymphatic capillaries promoting lymphatic drainage</a:t>
            </a:r>
          </a:p>
          <a:p>
            <a:pPr lvl="1" eaLnBrk="1" hangingPunct="1"/>
            <a:r>
              <a:rPr lang="en-US" sz="2000" smtClean="0">
                <a:sym typeface="Symbol" pitchFamily="18" charset="2"/>
              </a:rPr>
              <a:t>lymphatics </a:t>
            </a:r>
            <a:r>
              <a:rPr lang="en-US" sz="2000" b="0" smtClean="0">
                <a:sym typeface="Symbol" pitchFamily="18" charset="2"/>
              </a:rPr>
              <a:t>collect and remove bacteria, dead cells, proteins, and tissue debris better than blood capillaries </a:t>
            </a:r>
          </a:p>
          <a:p>
            <a:pPr lvl="1" eaLnBrk="1" hangingPunct="1"/>
            <a:endParaRPr lang="en-US" sz="800" b="0" smtClean="0">
              <a:sym typeface="Symbol" pitchFamily="18" charset="2"/>
            </a:endParaRPr>
          </a:p>
          <a:p>
            <a:pPr eaLnBrk="1" hangingPunct="1"/>
            <a:r>
              <a:rPr lang="en-US" sz="2400" smtClean="0">
                <a:sym typeface="Symbol" pitchFamily="18" charset="2"/>
              </a:rPr>
              <a:t>pus</a:t>
            </a:r>
            <a:r>
              <a:rPr lang="en-US" sz="2400" b="0" smtClean="0">
                <a:sym typeface="Symbol" pitchFamily="18" charset="2"/>
              </a:rPr>
              <a:t> – accumulation of dead neutrophils, bacteria, other cellular debris, and tissue fluid form a pool of yellowish fluid</a:t>
            </a:r>
          </a:p>
          <a:p>
            <a:pPr lvl="1" eaLnBrk="1" hangingPunct="1"/>
            <a:r>
              <a:rPr lang="en-US" sz="2000" smtClean="0">
                <a:sym typeface="Symbol" pitchFamily="18" charset="2"/>
              </a:rPr>
              <a:t>abscess</a:t>
            </a:r>
            <a:r>
              <a:rPr lang="en-US" sz="2000" b="0" smtClean="0">
                <a:sym typeface="Symbol" pitchFamily="18" charset="2"/>
              </a:rPr>
              <a:t> – accumulation of pus in a tissue cavity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67E23EEF-9444-4C9F-A829-91DA3947C7F7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Tissue Repair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534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/>
              <a:t>platelet-derived growth factor </a:t>
            </a:r>
            <a:r>
              <a:rPr lang="en-US" sz="2800" b="0" smtClean="0"/>
              <a:t>secreted by blood platelets and endothelial cells in injured area</a:t>
            </a:r>
            <a:endParaRPr lang="en-US" sz="2800" smtClean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b="0" smtClean="0"/>
              <a:t>stimulates fibroblasts to multiply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b="0" smtClean="0"/>
              <a:t>synthesize collagen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en-US" sz="1000" b="0" smtClean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en-US" sz="1000" b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/>
              <a:t>hyperemia</a:t>
            </a:r>
            <a:r>
              <a:rPr lang="en-US" sz="2800" b="0" smtClean="0"/>
              <a:t> delivers oxygen, amino acids, and other necessities for protein synthesis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b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b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b="0" smtClean="0"/>
              <a:t>increased </a:t>
            </a:r>
            <a:r>
              <a:rPr lang="en-US" sz="2800" smtClean="0"/>
              <a:t>heat</a:t>
            </a:r>
            <a:r>
              <a:rPr lang="en-US" sz="2800" b="0" smtClean="0"/>
              <a:t> increases metabolic rate, speeds mitosis, and tissue repair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b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b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/>
              <a:t>fibrin clot </a:t>
            </a:r>
            <a:r>
              <a:rPr lang="en-US" sz="2800" b="0" smtClean="0"/>
              <a:t>forms a scaffold for tissue reconstruction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b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b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/>
              <a:t>pain</a:t>
            </a:r>
            <a:r>
              <a:rPr lang="en-US" sz="2800" b="0" smtClean="0"/>
              <a:t> makes us limit the use of a body part so it has a chance to rest and heal.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4FC5A0B3-8A8F-47AC-8B4D-D9458275765D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Specific Immunity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5562600"/>
          </a:xfrm>
        </p:spPr>
        <p:txBody>
          <a:bodyPr/>
          <a:lstStyle/>
          <a:p>
            <a:pPr eaLnBrk="1" hangingPunct="1"/>
            <a:r>
              <a:rPr lang="en-US" sz="2000" smtClean="0"/>
              <a:t>immune system </a:t>
            </a:r>
            <a:r>
              <a:rPr lang="en-US" sz="2000" b="0" smtClean="0"/>
              <a:t>– composed of a large population of widely distributed cells that recognize foreign substances and act to neutralize or destroy them</a:t>
            </a:r>
          </a:p>
          <a:p>
            <a:pPr eaLnBrk="1" hangingPunct="1"/>
            <a:endParaRPr lang="en-US" sz="700" b="0" smtClean="0"/>
          </a:p>
          <a:p>
            <a:pPr eaLnBrk="1" hangingPunct="1"/>
            <a:r>
              <a:rPr lang="en-US" sz="2000" b="0" smtClean="0"/>
              <a:t>two characteristics distinguish immunity from nonspecific resistance</a:t>
            </a:r>
          </a:p>
          <a:p>
            <a:pPr lvl="1" eaLnBrk="1" hangingPunct="1"/>
            <a:r>
              <a:rPr lang="en-US" sz="1800" smtClean="0"/>
              <a:t>specificity </a:t>
            </a:r>
            <a:r>
              <a:rPr lang="en-US" sz="1800" b="0" smtClean="0"/>
              <a:t>– immunity directed against a particular pathogen</a:t>
            </a:r>
          </a:p>
          <a:p>
            <a:pPr lvl="1" eaLnBrk="1" hangingPunct="1"/>
            <a:r>
              <a:rPr lang="en-US" sz="1800" smtClean="0"/>
              <a:t>memory</a:t>
            </a:r>
            <a:r>
              <a:rPr lang="en-US" sz="1800" b="0" smtClean="0"/>
              <a:t> – when re-exposed to the same pathogen, the body reacts so quickly that there is no noticeable illness</a:t>
            </a:r>
          </a:p>
          <a:p>
            <a:pPr lvl="1" eaLnBrk="1" hangingPunct="1"/>
            <a:endParaRPr lang="en-US" sz="700" b="0" smtClean="0"/>
          </a:p>
          <a:p>
            <a:pPr eaLnBrk="1" hangingPunct="1"/>
            <a:r>
              <a:rPr lang="en-US" sz="2000" smtClean="0"/>
              <a:t>two types of immunity</a:t>
            </a:r>
          </a:p>
          <a:p>
            <a:pPr lvl="1" eaLnBrk="1" hangingPunct="1"/>
            <a:r>
              <a:rPr lang="en-US" sz="1800" smtClean="0"/>
              <a:t>cellular (cell-mediated) immunity</a:t>
            </a:r>
            <a:r>
              <a:rPr lang="en-US" sz="1800" b="0" smtClean="0"/>
              <a:t>: (T cells)</a:t>
            </a:r>
          </a:p>
          <a:p>
            <a:pPr lvl="2" eaLnBrk="1" hangingPunct="1"/>
            <a:r>
              <a:rPr lang="en-US" sz="1600" b="0" smtClean="0"/>
              <a:t>lymphocytes directly attack and destroy foreign cells or diseased host cells</a:t>
            </a:r>
          </a:p>
          <a:p>
            <a:pPr lvl="2" eaLnBrk="1" hangingPunct="1"/>
            <a:r>
              <a:rPr lang="en-US" sz="1600" b="0" smtClean="0"/>
              <a:t>means of ridding the body of pathogens that reside inside human cells, where they are inaccessible to antibodies</a:t>
            </a:r>
          </a:p>
          <a:p>
            <a:pPr lvl="2" eaLnBrk="1" hangingPunct="1"/>
            <a:r>
              <a:rPr lang="en-US" sz="1600" b="0" smtClean="0"/>
              <a:t>kills cells that harbor them</a:t>
            </a:r>
          </a:p>
          <a:p>
            <a:pPr lvl="1" eaLnBrk="1" hangingPunct="1"/>
            <a:r>
              <a:rPr lang="en-US" sz="1800" smtClean="0"/>
              <a:t>humoral (antibody-mediated) immunity</a:t>
            </a:r>
            <a:r>
              <a:rPr lang="en-US" sz="1800" b="0" smtClean="0"/>
              <a:t>: (B cells)</a:t>
            </a:r>
          </a:p>
          <a:p>
            <a:pPr lvl="2" eaLnBrk="1" hangingPunct="1"/>
            <a:r>
              <a:rPr lang="en-US" sz="1600" b="0" smtClean="0"/>
              <a:t>mediated by antibodies that do not directly destroy a pathogen</a:t>
            </a:r>
          </a:p>
          <a:p>
            <a:pPr lvl="2" eaLnBrk="1" hangingPunct="1"/>
            <a:r>
              <a:rPr lang="en-US" sz="1600" b="0" smtClean="0"/>
              <a:t>indirect attack where antibodies assault the pathogen</a:t>
            </a:r>
          </a:p>
          <a:p>
            <a:pPr lvl="2" eaLnBrk="1" hangingPunct="1"/>
            <a:r>
              <a:rPr lang="en-US" sz="1600" b="0" smtClean="0"/>
              <a:t>can only work against the extracellular stage of infectious microorganisms</a:t>
            </a:r>
            <a:endParaRPr lang="en-US" sz="18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 descr="sal25693_21_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9688" y="1055688"/>
            <a:ext cx="481330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BBD561BD-C2C1-43A8-9819-C39DBC3F6B5A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34925"/>
            <a:ext cx="8008938" cy="865188"/>
          </a:xfrm>
        </p:spPr>
        <p:txBody>
          <a:bodyPr/>
          <a:lstStyle/>
          <a:p>
            <a:pPr eaLnBrk="1" hangingPunct="1"/>
            <a:r>
              <a:rPr lang="en-US" smtClean="0"/>
              <a:t>Life History of B and T Cells</a:t>
            </a:r>
          </a:p>
        </p:txBody>
      </p:sp>
      <p:sp>
        <p:nvSpPr>
          <p:cNvPr id="74757" name="Text Box 6"/>
          <p:cNvSpPr txBox="1">
            <a:spLocks noChangeArrowheads="1"/>
          </p:cNvSpPr>
          <p:nvPr/>
        </p:nvSpPr>
        <p:spPr bwMode="auto">
          <a:xfrm>
            <a:off x="6254750" y="3240088"/>
            <a:ext cx="23622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21.15</a:t>
            </a:r>
          </a:p>
        </p:txBody>
      </p:sp>
      <p:sp>
        <p:nvSpPr>
          <p:cNvPr id="74758" name="Rectangle 5"/>
          <p:cNvSpPr>
            <a:spLocks noChangeArrowheads="1"/>
          </p:cNvSpPr>
          <p:nvPr/>
        </p:nvSpPr>
        <p:spPr bwMode="auto">
          <a:xfrm>
            <a:off x="2190750" y="3652838"/>
            <a:ext cx="168275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C3a</a:t>
            </a:r>
            <a:endParaRPr lang="en-US" sz="1800" b="1"/>
          </a:p>
        </p:txBody>
      </p:sp>
      <p:sp>
        <p:nvSpPr>
          <p:cNvPr id="74759" name="Rectangle 6"/>
          <p:cNvSpPr>
            <a:spLocks noChangeArrowheads="1"/>
          </p:cNvSpPr>
          <p:nvPr/>
        </p:nvSpPr>
        <p:spPr bwMode="auto">
          <a:xfrm>
            <a:off x="4583113" y="3644900"/>
            <a:ext cx="174625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C3b</a:t>
            </a:r>
            <a:endParaRPr lang="en-US" sz="1800" b="1"/>
          </a:p>
        </p:txBody>
      </p:sp>
      <p:sp>
        <p:nvSpPr>
          <p:cNvPr id="74760" name="Rectangle 7"/>
          <p:cNvSpPr>
            <a:spLocks noChangeArrowheads="1"/>
          </p:cNvSpPr>
          <p:nvPr/>
        </p:nvSpPr>
        <p:spPr bwMode="auto">
          <a:xfrm>
            <a:off x="3033713" y="6515100"/>
            <a:ext cx="1876425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Four mechanisms of pathogen destruction</a:t>
            </a:r>
            <a:endParaRPr lang="en-US" sz="1800" b="1"/>
          </a:p>
        </p:txBody>
      </p:sp>
      <p:sp>
        <p:nvSpPr>
          <p:cNvPr id="74761" name="Rectangle 8"/>
          <p:cNvSpPr>
            <a:spLocks noChangeArrowheads="1"/>
          </p:cNvSpPr>
          <p:nvPr/>
        </p:nvSpPr>
        <p:spPr bwMode="auto">
          <a:xfrm>
            <a:off x="1995488" y="6286500"/>
            <a:ext cx="569912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Inflammation</a:t>
            </a:r>
            <a:endParaRPr lang="en-US" sz="1800" b="1"/>
          </a:p>
        </p:txBody>
      </p:sp>
      <p:sp>
        <p:nvSpPr>
          <p:cNvPr id="74762" name="Rectangle 9"/>
          <p:cNvSpPr>
            <a:spLocks noChangeArrowheads="1"/>
          </p:cNvSpPr>
          <p:nvPr/>
        </p:nvSpPr>
        <p:spPr bwMode="auto">
          <a:xfrm>
            <a:off x="5424488" y="6288088"/>
            <a:ext cx="407987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Cytolysis</a:t>
            </a:r>
            <a:endParaRPr lang="en-US" sz="1800" b="1"/>
          </a:p>
        </p:txBody>
      </p:sp>
      <p:sp>
        <p:nvSpPr>
          <p:cNvPr id="74763" name="Rectangle 10"/>
          <p:cNvSpPr>
            <a:spLocks noChangeArrowheads="1"/>
          </p:cNvSpPr>
          <p:nvPr/>
        </p:nvSpPr>
        <p:spPr bwMode="auto">
          <a:xfrm>
            <a:off x="4386263" y="5092700"/>
            <a:ext cx="581025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Opsonization</a:t>
            </a:r>
            <a:endParaRPr lang="en-US" sz="1800" b="1"/>
          </a:p>
        </p:txBody>
      </p:sp>
      <p:sp>
        <p:nvSpPr>
          <p:cNvPr id="74764" name="Rectangle 11"/>
          <p:cNvSpPr>
            <a:spLocks noChangeArrowheads="1"/>
          </p:cNvSpPr>
          <p:nvPr/>
        </p:nvSpPr>
        <p:spPr bwMode="auto">
          <a:xfrm>
            <a:off x="4384675" y="6286500"/>
            <a:ext cx="598488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Phagocytosis</a:t>
            </a:r>
            <a:endParaRPr lang="en-US" sz="1800" b="1"/>
          </a:p>
        </p:txBody>
      </p:sp>
      <p:sp>
        <p:nvSpPr>
          <p:cNvPr id="74765" name="Rectangle 12"/>
          <p:cNvSpPr>
            <a:spLocks noChangeArrowheads="1"/>
          </p:cNvSpPr>
          <p:nvPr/>
        </p:nvSpPr>
        <p:spPr bwMode="auto">
          <a:xfrm>
            <a:off x="5030788" y="2387600"/>
            <a:ext cx="777875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Reaction cascade</a:t>
            </a:r>
            <a:endParaRPr lang="en-US" sz="1800" b="1"/>
          </a:p>
        </p:txBody>
      </p:sp>
      <p:sp>
        <p:nvSpPr>
          <p:cNvPr id="74766" name="Text Box 13"/>
          <p:cNvSpPr txBox="1">
            <a:spLocks noChangeArrowheads="1"/>
          </p:cNvSpPr>
          <p:nvPr/>
        </p:nvSpPr>
        <p:spPr bwMode="auto">
          <a:xfrm>
            <a:off x="1555750" y="1139825"/>
            <a:ext cx="101758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Classical pathway</a:t>
            </a:r>
          </a:p>
          <a:p>
            <a:pPr algn="ctr"/>
            <a:r>
              <a:rPr lang="en-US" sz="700" b="1"/>
              <a:t>(antibody-dependent)</a:t>
            </a:r>
          </a:p>
        </p:txBody>
      </p:sp>
      <p:sp>
        <p:nvSpPr>
          <p:cNvPr id="74767" name="Text Box 14"/>
          <p:cNvSpPr txBox="1">
            <a:spLocks noChangeArrowheads="1"/>
          </p:cNvSpPr>
          <p:nvPr/>
        </p:nvSpPr>
        <p:spPr bwMode="auto">
          <a:xfrm>
            <a:off x="1398588" y="1719263"/>
            <a:ext cx="1357312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Antigen–antibody complexes</a:t>
            </a:r>
          </a:p>
          <a:p>
            <a:pPr algn="ctr"/>
            <a:r>
              <a:rPr lang="en-US" sz="700" b="1"/>
              <a:t>form on pathogen surface</a:t>
            </a:r>
          </a:p>
        </p:txBody>
      </p:sp>
      <p:sp>
        <p:nvSpPr>
          <p:cNvPr id="74768" name="Text Box 15"/>
          <p:cNvSpPr txBox="1">
            <a:spLocks noChangeArrowheads="1"/>
          </p:cNvSpPr>
          <p:nvPr/>
        </p:nvSpPr>
        <p:spPr bwMode="auto">
          <a:xfrm>
            <a:off x="1541463" y="2228850"/>
            <a:ext cx="10350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Reaction cascade</a:t>
            </a:r>
          </a:p>
          <a:p>
            <a:pPr algn="ctr"/>
            <a:r>
              <a:rPr lang="en-US" sz="700" b="1"/>
              <a:t>(complement fixation)</a:t>
            </a:r>
          </a:p>
        </p:txBody>
      </p:sp>
      <p:sp>
        <p:nvSpPr>
          <p:cNvPr id="74769" name="Text Box 16"/>
          <p:cNvSpPr txBox="1">
            <a:spLocks noChangeArrowheads="1"/>
          </p:cNvSpPr>
          <p:nvPr/>
        </p:nvSpPr>
        <p:spPr bwMode="auto">
          <a:xfrm>
            <a:off x="3209925" y="1139825"/>
            <a:ext cx="10985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Alternative pathway</a:t>
            </a:r>
          </a:p>
          <a:p>
            <a:pPr algn="ctr"/>
            <a:r>
              <a:rPr lang="en-US" sz="700" b="1"/>
              <a:t>(antibody-independent)</a:t>
            </a:r>
          </a:p>
        </p:txBody>
      </p:sp>
      <p:sp>
        <p:nvSpPr>
          <p:cNvPr id="74770" name="Text Box 17"/>
          <p:cNvSpPr txBox="1">
            <a:spLocks noChangeArrowheads="1"/>
          </p:cNvSpPr>
          <p:nvPr/>
        </p:nvSpPr>
        <p:spPr bwMode="auto">
          <a:xfrm>
            <a:off x="3213100" y="1619250"/>
            <a:ext cx="110648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C3 dissociates into</a:t>
            </a:r>
          </a:p>
          <a:p>
            <a:pPr algn="ctr"/>
            <a:r>
              <a:rPr lang="en-US" sz="700" b="1"/>
              <a:t>fragments C3a and C3b</a:t>
            </a:r>
          </a:p>
        </p:txBody>
      </p:sp>
      <p:sp>
        <p:nvSpPr>
          <p:cNvPr id="74771" name="Text Box 18"/>
          <p:cNvSpPr txBox="1">
            <a:spLocks noChangeArrowheads="1"/>
          </p:cNvSpPr>
          <p:nvPr/>
        </p:nvSpPr>
        <p:spPr bwMode="auto">
          <a:xfrm>
            <a:off x="3340100" y="2097088"/>
            <a:ext cx="84613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C3b binds to</a:t>
            </a:r>
          </a:p>
          <a:p>
            <a:pPr algn="ctr"/>
            <a:r>
              <a:rPr lang="en-US" sz="700" b="1"/>
              <a:t>pathogen surface</a:t>
            </a:r>
          </a:p>
        </p:txBody>
      </p:sp>
      <p:sp>
        <p:nvSpPr>
          <p:cNvPr id="74772" name="Text Box 19"/>
          <p:cNvSpPr txBox="1">
            <a:spLocks noChangeArrowheads="1"/>
          </p:cNvSpPr>
          <p:nvPr/>
        </p:nvSpPr>
        <p:spPr bwMode="auto">
          <a:xfrm>
            <a:off x="3241675" y="2576513"/>
            <a:ext cx="1049338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Reaction cascade and</a:t>
            </a:r>
          </a:p>
          <a:p>
            <a:pPr algn="ctr"/>
            <a:r>
              <a:rPr lang="en-US" sz="700" b="1"/>
              <a:t>autocatalytic effect</a:t>
            </a:r>
          </a:p>
        </p:txBody>
      </p:sp>
      <p:sp>
        <p:nvSpPr>
          <p:cNvPr id="74773" name="Text Box 20"/>
          <p:cNvSpPr txBox="1">
            <a:spLocks noChangeArrowheads="1"/>
          </p:cNvSpPr>
          <p:nvPr/>
        </p:nvSpPr>
        <p:spPr bwMode="auto">
          <a:xfrm>
            <a:off x="3297238" y="3167063"/>
            <a:ext cx="9191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C3 dissociates into</a:t>
            </a:r>
          </a:p>
          <a:p>
            <a:pPr algn="ctr"/>
            <a:r>
              <a:rPr lang="en-US" sz="700" b="1"/>
              <a:t>C3a and C3b</a:t>
            </a:r>
          </a:p>
        </p:txBody>
      </p:sp>
      <p:sp>
        <p:nvSpPr>
          <p:cNvPr id="74774" name="Text Box 21"/>
          <p:cNvSpPr txBox="1">
            <a:spLocks noChangeArrowheads="1"/>
          </p:cNvSpPr>
          <p:nvPr/>
        </p:nvSpPr>
        <p:spPr bwMode="auto">
          <a:xfrm>
            <a:off x="4900613" y="1147763"/>
            <a:ext cx="109855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Lectin pathway</a:t>
            </a:r>
          </a:p>
          <a:p>
            <a:pPr algn="ctr"/>
            <a:r>
              <a:rPr lang="en-US" sz="700" b="1"/>
              <a:t>(antibody-independent)</a:t>
            </a:r>
          </a:p>
        </p:txBody>
      </p:sp>
      <p:sp>
        <p:nvSpPr>
          <p:cNvPr id="74775" name="Text Box 22"/>
          <p:cNvSpPr txBox="1">
            <a:spLocks noChangeArrowheads="1"/>
          </p:cNvSpPr>
          <p:nvPr/>
        </p:nvSpPr>
        <p:spPr bwMode="auto">
          <a:xfrm>
            <a:off x="5010150" y="1706563"/>
            <a:ext cx="8524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Lectin binds to</a:t>
            </a:r>
          </a:p>
          <a:p>
            <a:pPr algn="ctr"/>
            <a:r>
              <a:rPr lang="en-US" sz="700" b="1"/>
              <a:t>carbohydrates on</a:t>
            </a:r>
          </a:p>
          <a:p>
            <a:pPr algn="ctr"/>
            <a:r>
              <a:rPr lang="en-US" sz="700" b="1"/>
              <a:t>pathogen surface</a:t>
            </a:r>
          </a:p>
        </p:txBody>
      </p:sp>
      <p:sp>
        <p:nvSpPr>
          <p:cNvPr id="74776" name="Text Box 23"/>
          <p:cNvSpPr txBox="1">
            <a:spLocks noChangeArrowheads="1"/>
          </p:cNvSpPr>
          <p:nvPr/>
        </p:nvSpPr>
        <p:spPr bwMode="auto">
          <a:xfrm>
            <a:off x="5340350" y="4141788"/>
            <a:ext cx="66833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Splits C5 into</a:t>
            </a:r>
          </a:p>
          <a:p>
            <a:pPr algn="ctr"/>
            <a:r>
              <a:rPr lang="en-US" sz="700" b="1"/>
              <a:t>C5a and C5b</a:t>
            </a:r>
          </a:p>
        </p:txBody>
      </p:sp>
      <p:sp>
        <p:nvSpPr>
          <p:cNvPr id="74777" name="Text Box 24"/>
          <p:cNvSpPr txBox="1">
            <a:spLocks noChangeArrowheads="1"/>
          </p:cNvSpPr>
          <p:nvPr/>
        </p:nvSpPr>
        <p:spPr bwMode="auto">
          <a:xfrm>
            <a:off x="4292600" y="4143375"/>
            <a:ext cx="874713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Coats bacteria,</a:t>
            </a:r>
          </a:p>
          <a:p>
            <a:pPr algn="ctr"/>
            <a:r>
              <a:rPr lang="en-US" sz="700" b="1"/>
              <a:t>viruses, and other</a:t>
            </a:r>
          </a:p>
          <a:p>
            <a:pPr algn="ctr"/>
            <a:r>
              <a:rPr lang="en-US" sz="700" b="1"/>
              <a:t>pathogens</a:t>
            </a:r>
          </a:p>
        </p:txBody>
      </p:sp>
      <p:sp>
        <p:nvSpPr>
          <p:cNvPr id="74778" name="Text Box 25"/>
          <p:cNvSpPr txBox="1">
            <a:spLocks noChangeArrowheads="1"/>
          </p:cNvSpPr>
          <p:nvPr/>
        </p:nvSpPr>
        <p:spPr bwMode="auto">
          <a:xfrm>
            <a:off x="3298825" y="4138613"/>
            <a:ext cx="9429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Binds Ag–Ab</a:t>
            </a:r>
          </a:p>
          <a:p>
            <a:pPr algn="ctr"/>
            <a:r>
              <a:rPr lang="en-US" sz="700" b="1"/>
              <a:t>complexes to RBCs</a:t>
            </a:r>
          </a:p>
        </p:txBody>
      </p:sp>
      <p:sp>
        <p:nvSpPr>
          <p:cNvPr id="74779" name="Text Box 26"/>
          <p:cNvSpPr txBox="1">
            <a:spLocks noChangeArrowheads="1"/>
          </p:cNvSpPr>
          <p:nvPr/>
        </p:nvSpPr>
        <p:spPr bwMode="auto">
          <a:xfrm>
            <a:off x="2284413" y="4141788"/>
            <a:ext cx="10207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Stimulates neutrophil</a:t>
            </a:r>
          </a:p>
          <a:p>
            <a:pPr algn="ctr"/>
            <a:r>
              <a:rPr lang="en-US" sz="700" b="1"/>
              <a:t>and macrophage</a:t>
            </a:r>
          </a:p>
          <a:p>
            <a:pPr algn="ctr"/>
            <a:r>
              <a:rPr lang="en-US" sz="700" b="1"/>
              <a:t>activity</a:t>
            </a:r>
          </a:p>
        </p:txBody>
      </p:sp>
      <p:sp>
        <p:nvSpPr>
          <p:cNvPr id="74780" name="Text Box 27"/>
          <p:cNvSpPr txBox="1">
            <a:spLocks noChangeArrowheads="1"/>
          </p:cNvSpPr>
          <p:nvPr/>
        </p:nvSpPr>
        <p:spPr bwMode="auto">
          <a:xfrm>
            <a:off x="1393825" y="4143375"/>
            <a:ext cx="90328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Binds to basophils</a:t>
            </a:r>
          </a:p>
          <a:p>
            <a:pPr algn="ctr"/>
            <a:r>
              <a:rPr lang="en-US" sz="700" b="1"/>
              <a:t>and mast cells</a:t>
            </a:r>
          </a:p>
        </p:txBody>
      </p:sp>
      <p:sp>
        <p:nvSpPr>
          <p:cNvPr id="74781" name="Text Box 28"/>
          <p:cNvSpPr txBox="1">
            <a:spLocks noChangeArrowheads="1"/>
          </p:cNvSpPr>
          <p:nvPr/>
        </p:nvSpPr>
        <p:spPr bwMode="auto">
          <a:xfrm>
            <a:off x="1385888" y="4697413"/>
            <a:ext cx="91281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Release of</a:t>
            </a:r>
          </a:p>
          <a:p>
            <a:pPr algn="ctr"/>
            <a:r>
              <a:rPr lang="en-US" sz="700" b="1"/>
              <a:t>histamine and</a:t>
            </a:r>
          </a:p>
          <a:p>
            <a:pPr algn="ctr"/>
            <a:r>
              <a:rPr lang="en-US" sz="700" b="1"/>
              <a:t>other inflammatory</a:t>
            </a:r>
          </a:p>
          <a:p>
            <a:pPr algn="ctr"/>
            <a:r>
              <a:rPr lang="en-US" sz="700" b="1"/>
              <a:t>chemicals</a:t>
            </a:r>
          </a:p>
        </p:txBody>
      </p:sp>
      <p:sp>
        <p:nvSpPr>
          <p:cNvPr id="74782" name="Text Box 29"/>
          <p:cNvSpPr txBox="1">
            <a:spLocks noChangeArrowheads="1"/>
          </p:cNvSpPr>
          <p:nvPr/>
        </p:nvSpPr>
        <p:spPr bwMode="auto">
          <a:xfrm>
            <a:off x="3321050" y="4713288"/>
            <a:ext cx="8905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RBCs transport</a:t>
            </a:r>
          </a:p>
          <a:p>
            <a:pPr algn="ctr"/>
            <a:r>
              <a:rPr lang="en-US" sz="700" b="1"/>
              <a:t>Ag–Ab complexes</a:t>
            </a:r>
          </a:p>
          <a:p>
            <a:pPr algn="ctr"/>
            <a:r>
              <a:rPr lang="en-US" sz="700" b="1"/>
              <a:t>to liver and spleen</a:t>
            </a:r>
          </a:p>
        </p:txBody>
      </p:sp>
      <p:sp>
        <p:nvSpPr>
          <p:cNvPr id="74783" name="Text Box 30"/>
          <p:cNvSpPr txBox="1">
            <a:spLocks noChangeArrowheads="1"/>
          </p:cNvSpPr>
          <p:nvPr/>
        </p:nvSpPr>
        <p:spPr bwMode="auto">
          <a:xfrm>
            <a:off x="5313363" y="4629150"/>
            <a:ext cx="725487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C5b binds</a:t>
            </a:r>
          </a:p>
          <a:p>
            <a:pPr algn="ctr"/>
            <a:r>
              <a:rPr lang="en-US" sz="700" b="1"/>
              <a:t>C6, C7, and C8</a:t>
            </a:r>
          </a:p>
        </p:txBody>
      </p:sp>
      <p:sp>
        <p:nvSpPr>
          <p:cNvPr id="74784" name="Text Box 31"/>
          <p:cNvSpPr txBox="1">
            <a:spLocks noChangeArrowheads="1"/>
          </p:cNvSpPr>
          <p:nvPr/>
        </p:nvSpPr>
        <p:spPr bwMode="auto">
          <a:xfrm>
            <a:off x="5275263" y="5110163"/>
            <a:ext cx="8096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C5b678 complex</a:t>
            </a:r>
          </a:p>
          <a:p>
            <a:pPr algn="ctr"/>
            <a:r>
              <a:rPr lang="en-US" sz="700" b="1"/>
              <a:t>binds ring of C9</a:t>
            </a:r>
          </a:p>
          <a:p>
            <a:pPr algn="ctr"/>
            <a:r>
              <a:rPr lang="en-US" sz="700" b="1"/>
              <a:t>molecules</a:t>
            </a:r>
          </a:p>
        </p:txBody>
      </p:sp>
      <p:sp>
        <p:nvSpPr>
          <p:cNvPr id="74785" name="Text Box 32"/>
          <p:cNvSpPr txBox="1">
            <a:spLocks noChangeArrowheads="1"/>
          </p:cNvSpPr>
          <p:nvPr/>
        </p:nvSpPr>
        <p:spPr bwMode="auto">
          <a:xfrm>
            <a:off x="3286125" y="5376863"/>
            <a:ext cx="9525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Phagocytes remove</a:t>
            </a:r>
          </a:p>
          <a:p>
            <a:pPr algn="ctr"/>
            <a:r>
              <a:rPr lang="en-US" sz="700" b="1"/>
              <a:t>and degrade</a:t>
            </a:r>
          </a:p>
          <a:p>
            <a:pPr algn="ctr"/>
            <a:r>
              <a:rPr lang="en-US" sz="700" b="1"/>
              <a:t>Ag–Ab complexes</a:t>
            </a:r>
          </a:p>
        </p:txBody>
      </p:sp>
      <p:sp>
        <p:nvSpPr>
          <p:cNvPr id="74786" name="Text Box 33"/>
          <p:cNvSpPr txBox="1">
            <a:spLocks noChangeArrowheads="1"/>
          </p:cNvSpPr>
          <p:nvPr/>
        </p:nvSpPr>
        <p:spPr bwMode="auto">
          <a:xfrm>
            <a:off x="5297488" y="5688013"/>
            <a:ext cx="74612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Membrane</a:t>
            </a:r>
          </a:p>
          <a:p>
            <a:pPr algn="ctr"/>
            <a:r>
              <a:rPr lang="en-US" sz="700" b="1"/>
              <a:t>attack complex</a:t>
            </a:r>
          </a:p>
        </p:txBody>
      </p:sp>
      <p:sp>
        <p:nvSpPr>
          <p:cNvPr id="74787" name="Text Box 34"/>
          <p:cNvSpPr txBox="1">
            <a:spLocks noChangeArrowheads="1"/>
          </p:cNvSpPr>
          <p:nvPr/>
        </p:nvSpPr>
        <p:spPr bwMode="auto">
          <a:xfrm>
            <a:off x="3506788" y="6232525"/>
            <a:ext cx="5080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700" b="1"/>
              <a:t>Immune</a:t>
            </a:r>
          </a:p>
          <a:p>
            <a:pPr algn="ctr"/>
            <a:r>
              <a:rPr lang="en-US" sz="700" b="1"/>
              <a:t>clearance</a:t>
            </a:r>
          </a:p>
        </p:txBody>
      </p:sp>
      <p:sp>
        <p:nvSpPr>
          <p:cNvPr id="74788" name="TextBox 24"/>
          <p:cNvSpPr txBox="1">
            <a:spLocks noChangeArrowheads="1"/>
          </p:cNvSpPr>
          <p:nvPr/>
        </p:nvSpPr>
        <p:spPr bwMode="auto">
          <a:xfrm>
            <a:off x="1843088" y="847725"/>
            <a:ext cx="39290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cs typeface="Arial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602C4B06-0447-4623-8B94-DE293DEFFD14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Passive and Active Immunity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10600" cy="6096000"/>
          </a:xfrm>
        </p:spPr>
        <p:txBody>
          <a:bodyPr/>
          <a:lstStyle/>
          <a:p>
            <a:pPr eaLnBrk="1" hangingPunct="1"/>
            <a:r>
              <a:rPr lang="en-US" sz="2000" smtClean="0"/>
              <a:t>natural active immunity</a:t>
            </a:r>
            <a:endParaRPr lang="en-US" sz="2000" b="0" smtClean="0"/>
          </a:p>
          <a:p>
            <a:pPr lvl="1" eaLnBrk="1" hangingPunct="1"/>
            <a:r>
              <a:rPr lang="en-US" sz="1800" b="0" smtClean="0"/>
              <a:t>production of one’s own antibodies or T cells as a result of infection or natural exposure to antigen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000" smtClean="0"/>
              <a:t>artificial active immunity</a:t>
            </a:r>
          </a:p>
          <a:p>
            <a:pPr lvl="1" eaLnBrk="1" hangingPunct="1"/>
            <a:r>
              <a:rPr lang="en-US" sz="1800" b="0" smtClean="0"/>
              <a:t>production of one’s own antibodies or T cells as a result of vaccination against disease</a:t>
            </a:r>
          </a:p>
          <a:p>
            <a:pPr lvl="1" eaLnBrk="1" hangingPunct="1"/>
            <a:r>
              <a:rPr lang="en-US" sz="1800" smtClean="0"/>
              <a:t>vaccine</a:t>
            </a:r>
            <a:r>
              <a:rPr lang="en-US" sz="1800" b="0" smtClean="0"/>
              <a:t> – consists of dead or attenuated (weakened) pathogens that stimulate the immune response without causing the disease</a:t>
            </a:r>
          </a:p>
          <a:p>
            <a:pPr lvl="1" eaLnBrk="1" hangingPunct="1"/>
            <a:r>
              <a:rPr lang="en-US" sz="1800" smtClean="0"/>
              <a:t>booster shots </a:t>
            </a:r>
            <a:r>
              <a:rPr lang="en-US" sz="1800" b="0" smtClean="0"/>
              <a:t>– periodic immunizations to stimulate immune memory to maintain a high level of protection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000" smtClean="0"/>
              <a:t>natural passive immunity </a:t>
            </a:r>
          </a:p>
          <a:p>
            <a:pPr lvl="1" eaLnBrk="1" hangingPunct="1"/>
            <a:r>
              <a:rPr lang="en-US" sz="1800" b="0" smtClean="0"/>
              <a:t>temporary immunity that results from antibodies produced by another person</a:t>
            </a:r>
          </a:p>
          <a:p>
            <a:pPr lvl="2" eaLnBrk="1" hangingPunct="1"/>
            <a:r>
              <a:rPr lang="en-US" sz="1600" b="0" smtClean="0"/>
              <a:t>fetus acquires antibodies from mother through placenta, milk</a:t>
            </a:r>
          </a:p>
          <a:p>
            <a:pPr lvl="2" eaLnBrk="1" hangingPunct="1"/>
            <a:endParaRPr lang="en-US" sz="800" b="0" smtClean="0"/>
          </a:p>
          <a:p>
            <a:pPr eaLnBrk="1" hangingPunct="1"/>
            <a:r>
              <a:rPr lang="en-US" sz="2000" smtClean="0"/>
              <a:t>artificial passive immunity</a:t>
            </a:r>
          </a:p>
          <a:p>
            <a:pPr lvl="1" eaLnBrk="1" hangingPunct="1"/>
            <a:r>
              <a:rPr lang="en-US" sz="1800" b="0" smtClean="0"/>
              <a:t>temporary immunity that results from the injection of immune serum (antibodies) from another person or animal</a:t>
            </a:r>
          </a:p>
          <a:p>
            <a:pPr lvl="2" eaLnBrk="1" hangingPunct="1"/>
            <a:r>
              <a:rPr lang="en-US" sz="1600" b="0" smtClean="0"/>
              <a:t>treatment for snakebite, botulism, rabies, tetanus, and other diseases</a:t>
            </a:r>
            <a:endParaRPr lang="en-US" sz="18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F4CD3846-D575-4F14-BD3C-6C612CB6A683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smtClean="0"/>
              <a:t>Antigens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839200" cy="5486400"/>
          </a:xfrm>
        </p:spPr>
        <p:txBody>
          <a:bodyPr/>
          <a:lstStyle/>
          <a:p>
            <a:pPr eaLnBrk="1" hangingPunct="1"/>
            <a:r>
              <a:rPr lang="en-US" sz="2400" smtClean="0"/>
              <a:t>antigen</a:t>
            </a:r>
            <a:r>
              <a:rPr lang="en-US" sz="2400" b="0" smtClean="0"/>
              <a:t> – any molecule that triggers an immune response</a:t>
            </a:r>
          </a:p>
          <a:p>
            <a:pPr lvl="1" eaLnBrk="1" hangingPunct="1"/>
            <a:r>
              <a:rPr lang="en-US" sz="2000" b="0" smtClean="0"/>
              <a:t>large molecular weights of over 10,000 amu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400" b="0" smtClean="0"/>
              <a:t> complex molecules with structures unique to the individual</a:t>
            </a:r>
          </a:p>
          <a:p>
            <a:pPr lvl="2" eaLnBrk="1" hangingPunct="1"/>
            <a:r>
              <a:rPr lang="en-US" sz="2000" b="0" smtClean="0"/>
              <a:t>proteins, polysaccharides, glycoproteins, glycolipids</a:t>
            </a:r>
          </a:p>
          <a:p>
            <a:pPr lvl="2" eaLnBrk="1" hangingPunct="1"/>
            <a:r>
              <a:rPr lang="en-US" sz="2000" b="0" smtClean="0"/>
              <a:t>can distinguish ‘self’ molecules from foreign</a:t>
            </a:r>
          </a:p>
          <a:p>
            <a:pPr lvl="2" eaLnBrk="1" hangingPunct="1"/>
            <a:endParaRPr lang="en-US" sz="800" b="0" smtClean="0"/>
          </a:p>
          <a:p>
            <a:pPr eaLnBrk="1" hangingPunct="1"/>
            <a:r>
              <a:rPr lang="en-US" sz="2400" smtClean="0"/>
              <a:t>epitopes</a:t>
            </a:r>
            <a:r>
              <a:rPr lang="en-US" sz="2400" b="0" smtClean="0"/>
              <a:t> (antigenic determinants) – certain regions of an antigen molecule that stimulate immune responses</a:t>
            </a:r>
          </a:p>
          <a:p>
            <a:pPr eaLnBrk="1" hangingPunct="1"/>
            <a:endParaRPr lang="en-US" sz="800" b="0" i="1" smtClean="0"/>
          </a:p>
          <a:p>
            <a:pPr eaLnBrk="1" hangingPunct="1"/>
            <a:r>
              <a:rPr lang="en-US" sz="2400" smtClean="0"/>
              <a:t>haptens</a:t>
            </a:r>
            <a:r>
              <a:rPr lang="en-US" sz="2400" b="0" smtClean="0"/>
              <a:t> - to small to be antigenic in themselves</a:t>
            </a:r>
          </a:p>
          <a:p>
            <a:pPr lvl="1" eaLnBrk="1" hangingPunct="1"/>
            <a:r>
              <a:rPr lang="en-US" sz="2000" b="0" smtClean="0"/>
              <a:t>must combine with a host macromolecule</a:t>
            </a:r>
          </a:p>
          <a:p>
            <a:pPr lvl="1" eaLnBrk="1" hangingPunct="1"/>
            <a:r>
              <a:rPr lang="en-US" sz="2000" b="0" smtClean="0"/>
              <a:t>create a unique complex that the body recognizes as foreign</a:t>
            </a:r>
          </a:p>
          <a:p>
            <a:pPr lvl="1" eaLnBrk="1" hangingPunct="1"/>
            <a:r>
              <a:rPr lang="en-US" sz="2000" b="0" smtClean="0"/>
              <a:t>cosmetics, detergents, industrial chemicals, poison ivy, and animal dander</a:t>
            </a:r>
          </a:p>
          <a:p>
            <a:pPr lvl="1" eaLnBrk="1" hangingPunct="1"/>
            <a:r>
              <a:rPr lang="en-US" sz="2000" b="0" smtClean="0"/>
              <a:t>penicillin binds to host proteins in allergic individuals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FA1E05E1-EF45-4AF2-87C1-E1E5FEEDA957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Lymphocytes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5410200"/>
          </a:xfrm>
        </p:spPr>
        <p:txBody>
          <a:bodyPr/>
          <a:lstStyle/>
          <a:p>
            <a:pPr eaLnBrk="1" hangingPunct="1"/>
            <a:r>
              <a:rPr lang="en-US" b="0" smtClean="0"/>
              <a:t>major cells of the immune system</a:t>
            </a:r>
          </a:p>
          <a:p>
            <a:pPr lvl="1" eaLnBrk="1" hangingPunct="1"/>
            <a:r>
              <a:rPr lang="en-US" sz="2400" b="0" smtClean="0"/>
              <a:t>lymphocytes</a:t>
            </a:r>
          </a:p>
          <a:p>
            <a:pPr lvl="1" eaLnBrk="1" hangingPunct="1"/>
            <a:r>
              <a:rPr lang="en-US" sz="2400" b="0" smtClean="0"/>
              <a:t>macrophages</a:t>
            </a:r>
          </a:p>
          <a:p>
            <a:pPr lvl="1" eaLnBrk="1" hangingPunct="1"/>
            <a:r>
              <a:rPr lang="en-US" sz="2400" b="0" smtClean="0"/>
              <a:t>dendritic cells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800" b="0" smtClean="0"/>
              <a:t>especially concentrated in strategic places such as lymphatic organs, skin, and mucous membranes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800" b="0" smtClean="0"/>
              <a:t>three categories of lymphocytes</a:t>
            </a:r>
          </a:p>
          <a:p>
            <a:pPr lvl="1" eaLnBrk="1" hangingPunct="1"/>
            <a:r>
              <a:rPr lang="en-US" sz="2400" smtClean="0"/>
              <a:t>natural killer (NK) cells </a:t>
            </a:r>
            <a:r>
              <a:rPr lang="en-US" sz="2400" b="0" smtClean="0"/>
              <a:t>– immune surveillance</a:t>
            </a:r>
          </a:p>
          <a:p>
            <a:pPr lvl="1" eaLnBrk="1" hangingPunct="1"/>
            <a:r>
              <a:rPr lang="en-US" sz="2400" smtClean="0"/>
              <a:t>T lymphocytes  (T cells)</a:t>
            </a:r>
          </a:p>
          <a:p>
            <a:pPr lvl="1" eaLnBrk="1" hangingPunct="1"/>
            <a:r>
              <a:rPr lang="en-US" sz="2400" smtClean="0"/>
              <a:t>B lymphocytes  (B cells)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89CA274E-0C84-4A23-891E-A455B7356940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smtClean="0"/>
              <a:t>Life Cycle of T cells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839200" cy="5867400"/>
          </a:xfrm>
        </p:spPr>
        <p:txBody>
          <a:bodyPr/>
          <a:lstStyle/>
          <a:p>
            <a:pPr eaLnBrk="1" hangingPunct="1"/>
            <a:r>
              <a:rPr lang="en-US" sz="2000" b="0" smtClean="0"/>
              <a:t>involves three stages and three anatomical stations in the body</a:t>
            </a:r>
          </a:p>
          <a:p>
            <a:pPr eaLnBrk="1" hangingPunct="1"/>
            <a:endParaRPr lang="en-US" sz="1000" smtClean="0"/>
          </a:p>
          <a:p>
            <a:pPr eaLnBrk="1" hangingPunct="1"/>
            <a:r>
              <a:rPr lang="en-US" sz="2000" b="0" smtClean="0"/>
              <a:t>‘</a:t>
            </a:r>
            <a:r>
              <a:rPr lang="en-US" sz="2000" smtClean="0"/>
              <a:t>born</a:t>
            </a:r>
            <a:r>
              <a:rPr lang="en-US" sz="2000" b="0" smtClean="0"/>
              <a:t>’ in the red bone marrow</a:t>
            </a:r>
          </a:p>
          <a:p>
            <a:pPr lvl="1" eaLnBrk="1" hangingPunct="1"/>
            <a:r>
              <a:rPr lang="en-US" sz="1800" b="0" smtClean="0"/>
              <a:t>descendant of the pluripotent stem cells (PPSCs)</a:t>
            </a:r>
          </a:p>
          <a:p>
            <a:pPr lvl="1" eaLnBrk="1" hangingPunct="1"/>
            <a:r>
              <a:rPr lang="en-US" sz="1800" b="0" smtClean="0"/>
              <a:t>released into the blood as still-undifferentiated stem cells that colonize the thymus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000" smtClean="0"/>
              <a:t>mature</a:t>
            </a:r>
            <a:r>
              <a:rPr lang="en-US" sz="2000" b="0" smtClean="0"/>
              <a:t> in thymus</a:t>
            </a:r>
          </a:p>
          <a:p>
            <a:pPr lvl="1" eaLnBrk="1" hangingPunct="1"/>
            <a:r>
              <a:rPr lang="en-US" sz="1800" b="0" smtClean="0"/>
              <a:t>thymosins stimulate maturing T cells to develop </a:t>
            </a:r>
            <a:r>
              <a:rPr lang="en-US" sz="1800" smtClean="0"/>
              <a:t>surface antigen receptors</a:t>
            </a:r>
          </a:p>
          <a:p>
            <a:pPr lvl="1" eaLnBrk="1" hangingPunct="1"/>
            <a:r>
              <a:rPr lang="en-US" sz="1800" b="0" smtClean="0"/>
              <a:t>with receptors in place, the T cells are now </a:t>
            </a:r>
            <a:r>
              <a:rPr lang="en-US" sz="1800" smtClean="0"/>
              <a:t>immunocompetent </a:t>
            </a:r>
            <a:r>
              <a:rPr lang="en-US" sz="1800" b="0" smtClean="0"/>
              <a:t>– capable of recognizing antigens presented to them by APCs</a:t>
            </a:r>
          </a:p>
          <a:p>
            <a:pPr lvl="1" eaLnBrk="1" hangingPunct="1"/>
            <a:r>
              <a:rPr lang="en-US" sz="1800" b="0" smtClean="0"/>
              <a:t>reticuloendothelial cells in the thymus test T cells by presenting </a:t>
            </a:r>
            <a:r>
              <a:rPr lang="en-US" sz="1800" smtClean="0"/>
              <a:t>‘self’ antigens </a:t>
            </a:r>
            <a:r>
              <a:rPr lang="en-US" sz="1800" b="0" smtClean="0"/>
              <a:t>to them</a:t>
            </a:r>
          </a:p>
          <a:p>
            <a:pPr lvl="1" eaLnBrk="1" hangingPunct="1"/>
            <a:r>
              <a:rPr lang="en-US" sz="1800" b="0" smtClean="0"/>
              <a:t>two ways to fail the test:</a:t>
            </a:r>
          </a:p>
          <a:p>
            <a:pPr lvl="2" eaLnBrk="1" hangingPunct="1"/>
            <a:r>
              <a:rPr lang="en-US" sz="1800" b="0" smtClean="0"/>
              <a:t>inability to recognize the RE cells, especially their MHC antigens</a:t>
            </a:r>
          </a:p>
          <a:p>
            <a:pPr lvl="3" eaLnBrk="1" hangingPunct="1"/>
            <a:r>
              <a:rPr lang="en-US" sz="1600" b="0" smtClean="0"/>
              <a:t>would be incapable of recognizing a foreign attack on the body</a:t>
            </a:r>
            <a:endParaRPr lang="en-US" sz="1400" b="0" smtClean="0"/>
          </a:p>
          <a:p>
            <a:pPr lvl="2" eaLnBrk="1" hangingPunct="1"/>
            <a:r>
              <a:rPr lang="en-US" sz="1800" b="0" smtClean="0"/>
              <a:t>reacting to the self antigen</a:t>
            </a:r>
          </a:p>
          <a:p>
            <a:pPr lvl="3" eaLnBrk="1" hangingPunct="1"/>
            <a:r>
              <a:rPr lang="en-US" sz="1600" b="0" smtClean="0"/>
              <a:t>T cells would attack one’s own tissues</a:t>
            </a:r>
            <a:endParaRPr lang="en-US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07E7BB14-D3CA-487E-8B95-964E131F31F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Leukocytes and Macrophages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153400" cy="5410200"/>
          </a:xfrm>
        </p:spPr>
        <p:txBody>
          <a:bodyPr/>
          <a:lstStyle/>
          <a:p>
            <a:pPr eaLnBrk="1" hangingPunct="1"/>
            <a:r>
              <a:rPr lang="en-US" sz="2800" smtClean="0"/>
              <a:t>phagocytes </a:t>
            </a:r>
            <a:r>
              <a:rPr lang="en-US" sz="2800" b="0" smtClean="0"/>
              <a:t>– phagocytic cells with a voracious appetite for foreign matter</a:t>
            </a:r>
          </a:p>
          <a:p>
            <a:pPr eaLnBrk="1" hangingPunct="1">
              <a:buFontTx/>
              <a:buNone/>
            </a:pPr>
            <a:endParaRPr lang="en-US" sz="2800" b="0" smtClean="0"/>
          </a:p>
          <a:p>
            <a:pPr eaLnBrk="1" hangingPunct="1"/>
            <a:r>
              <a:rPr lang="en-US" sz="2800" b="0" smtClean="0"/>
              <a:t>five types of leukocytes</a:t>
            </a:r>
          </a:p>
          <a:p>
            <a:pPr lvl="1" eaLnBrk="1" hangingPunct="1"/>
            <a:r>
              <a:rPr lang="en-US" smtClean="0"/>
              <a:t>neutrophils</a:t>
            </a:r>
          </a:p>
          <a:p>
            <a:pPr lvl="1" eaLnBrk="1" hangingPunct="1"/>
            <a:r>
              <a:rPr lang="en-US" smtClean="0"/>
              <a:t>eosinophils</a:t>
            </a:r>
          </a:p>
          <a:p>
            <a:pPr lvl="1" eaLnBrk="1" hangingPunct="1"/>
            <a:r>
              <a:rPr lang="en-US" smtClean="0"/>
              <a:t>basophils</a:t>
            </a:r>
          </a:p>
          <a:p>
            <a:pPr lvl="1" eaLnBrk="1" hangingPunct="1"/>
            <a:r>
              <a:rPr lang="en-US" smtClean="0"/>
              <a:t>monocytes</a:t>
            </a:r>
          </a:p>
          <a:p>
            <a:pPr lvl="1" eaLnBrk="1" hangingPunct="1"/>
            <a:r>
              <a:rPr lang="en-US" smtClean="0"/>
              <a:t>lymphocytes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38A51550-8ADF-49EC-A6DB-936D4514B7A6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Life Cycle of T cells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600" cy="6019800"/>
          </a:xfrm>
        </p:spPr>
        <p:txBody>
          <a:bodyPr/>
          <a:lstStyle/>
          <a:p>
            <a:pPr lvl="1" eaLnBrk="1" hangingPunct="1"/>
            <a:r>
              <a:rPr lang="en-US" sz="2000" smtClean="0"/>
              <a:t>negative selection </a:t>
            </a:r>
            <a:r>
              <a:rPr lang="en-US" sz="2000" b="0" smtClean="0"/>
              <a:t>- T cells that fail either test must be eliminated </a:t>
            </a:r>
          </a:p>
          <a:p>
            <a:pPr lvl="1" eaLnBrk="1" hangingPunct="1"/>
            <a:r>
              <a:rPr lang="en-US" sz="2000" b="0" smtClean="0"/>
              <a:t>two forms of negative selection</a:t>
            </a:r>
          </a:p>
          <a:p>
            <a:pPr lvl="2" eaLnBrk="1" hangingPunct="1"/>
            <a:r>
              <a:rPr lang="en-US" sz="1800" smtClean="0"/>
              <a:t>clonal deletion </a:t>
            </a:r>
            <a:r>
              <a:rPr lang="en-US" sz="1800" b="0" smtClean="0"/>
              <a:t>– self-reactive T cells die and macrophages 	phagocytize them</a:t>
            </a:r>
          </a:p>
          <a:p>
            <a:pPr lvl="2" eaLnBrk="1" hangingPunct="1"/>
            <a:r>
              <a:rPr lang="en-US" sz="1800" smtClean="0"/>
              <a:t>anergy</a:t>
            </a:r>
            <a:r>
              <a:rPr lang="en-US" sz="1800" b="0" smtClean="0"/>
              <a:t> – self-reactive T cells remain alive but unresponsive</a:t>
            </a:r>
          </a:p>
          <a:p>
            <a:pPr lvl="1" eaLnBrk="1" hangingPunct="1"/>
            <a:r>
              <a:rPr lang="en-US" sz="2000" b="0" smtClean="0"/>
              <a:t>negative selection leaves the body in a state of </a:t>
            </a:r>
            <a:r>
              <a:rPr lang="en-US" sz="2000" smtClean="0"/>
              <a:t>self-tolerance</a:t>
            </a:r>
            <a:r>
              <a:rPr lang="en-US" sz="2000" b="0" smtClean="0"/>
              <a:t> in which the surviving T cells respond only to foreign antigens, and tolerating our own</a:t>
            </a:r>
          </a:p>
          <a:p>
            <a:pPr lvl="1" eaLnBrk="1" hangingPunct="1"/>
            <a:r>
              <a:rPr lang="en-US" sz="2000" b="0" smtClean="0"/>
              <a:t>2% of the T cells that reach the thymus leave as immunocompetent T cells</a:t>
            </a:r>
          </a:p>
          <a:p>
            <a:pPr lvl="2" eaLnBrk="1" hangingPunct="1"/>
            <a:r>
              <a:rPr lang="en-US" sz="1800" b="0" smtClean="0"/>
              <a:t>move to thymus medulla and undergo </a:t>
            </a:r>
            <a:r>
              <a:rPr lang="en-US" sz="1800" smtClean="0"/>
              <a:t>positive selection </a:t>
            </a:r>
            <a:r>
              <a:rPr lang="en-US" sz="1800" b="0" smtClean="0"/>
              <a:t>– they multiply and form </a:t>
            </a:r>
            <a:r>
              <a:rPr lang="en-US" sz="1800" smtClean="0"/>
              <a:t>clones</a:t>
            </a:r>
            <a:r>
              <a:rPr lang="en-US" sz="1800" b="0" smtClean="0"/>
              <a:t> of identical T cells programmed to respond to a specific antigen</a:t>
            </a:r>
          </a:p>
          <a:p>
            <a:pPr lvl="1" eaLnBrk="1" hangingPunct="1"/>
            <a:r>
              <a:rPr lang="en-US" sz="2000" smtClean="0"/>
              <a:t>naïve lymphocyte pool </a:t>
            </a:r>
            <a:r>
              <a:rPr lang="en-US" sz="2000" b="0" smtClean="0"/>
              <a:t>– immunocompetent T cells but have not yet encountered the foreign antigens</a:t>
            </a:r>
            <a:endParaRPr lang="en-US" sz="1800" b="0" smtClean="0"/>
          </a:p>
          <a:p>
            <a:pPr eaLnBrk="1" hangingPunct="1"/>
            <a:r>
              <a:rPr lang="en-US" sz="2400" b="0" smtClean="0"/>
              <a:t>deployment  </a:t>
            </a:r>
          </a:p>
          <a:p>
            <a:pPr lvl="1" eaLnBrk="1" hangingPunct="1"/>
            <a:r>
              <a:rPr lang="en-US" sz="2000" b="0" smtClean="0"/>
              <a:t>naïve T cells leave thymus and colonize lymphatic tissues and organs everywhere in the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E26C1C57-40C2-4848-9093-39FCF364F806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B Lymphocytes (B cells)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915400" cy="5791200"/>
          </a:xfrm>
        </p:spPr>
        <p:txBody>
          <a:bodyPr/>
          <a:lstStyle/>
          <a:p>
            <a:pPr eaLnBrk="1" hangingPunct="1"/>
            <a:r>
              <a:rPr lang="en-US" sz="2800" b="0" smtClean="0"/>
              <a:t>site of development </a:t>
            </a:r>
          </a:p>
          <a:p>
            <a:pPr lvl="1" eaLnBrk="1" hangingPunct="1"/>
            <a:r>
              <a:rPr lang="en-US" sz="2400" b="0" smtClean="0"/>
              <a:t>group fetal stem cells remain in </a:t>
            </a:r>
            <a:r>
              <a:rPr lang="en-US" sz="2400" smtClean="0"/>
              <a:t>bone marrow</a:t>
            </a:r>
          </a:p>
          <a:p>
            <a:pPr lvl="1" eaLnBrk="1" hangingPunct="1"/>
            <a:r>
              <a:rPr lang="en-US" sz="2400" b="0" smtClean="0"/>
              <a:t>develop into B cells</a:t>
            </a:r>
          </a:p>
          <a:p>
            <a:pPr lvl="1" eaLnBrk="1" hangingPunct="1"/>
            <a:endParaRPr lang="en-US" sz="1200" b="0" smtClean="0"/>
          </a:p>
          <a:p>
            <a:pPr eaLnBrk="1" hangingPunct="1"/>
            <a:r>
              <a:rPr lang="en-US" sz="2800" b="0" smtClean="0"/>
              <a:t>B cell selection</a:t>
            </a:r>
          </a:p>
          <a:p>
            <a:pPr lvl="1" eaLnBrk="1" hangingPunct="1"/>
            <a:r>
              <a:rPr lang="en-US" sz="2400" b="0" smtClean="0"/>
              <a:t>B cells that react to self antigens undergo either </a:t>
            </a:r>
            <a:r>
              <a:rPr lang="en-US" sz="2400" smtClean="0"/>
              <a:t>anergy</a:t>
            </a:r>
            <a:r>
              <a:rPr lang="en-US" sz="2400" b="0" smtClean="0"/>
              <a:t>   or </a:t>
            </a:r>
            <a:r>
              <a:rPr lang="en-US" sz="2400" smtClean="0"/>
              <a:t>clonal deletion </a:t>
            </a:r>
            <a:r>
              <a:rPr lang="en-US" sz="2400" b="0" smtClean="0"/>
              <a:t>same as T cell selection</a:t>
            </a:r>
          </a:p>
          <a:p>
            <a:pPr lvl="1" eaLnBrk="1" hangingPunct="1"/>
            <a:endParaRPr lang="en-US" sz="1200" b="0" smtClean="0"/>
          </a:p>
          <a:p>
            <a:pPr eaLnBrk="1" hangingPunct="1"/>
            <a:r>
              <a:rPr lang="en-US" sz="2800" smtClean="0"/>
              <a:t>self-tolerant B cells </a:t>
            </a:r>
            <a:r>
              <a:rPr lang="en-US" sz="2800" b="0" smtClean="0"/>
              <a:t>synthesize antigen surface receptors, divide rapidly, produce immunocompetent clones</a:t>
            </a:r>
          </a:p>
          <a:p>
            <a:pPr eaLnBrk="1" hangingPunct="1"/>
            <a:endParaRPr lang="en-US" sz="1000" b="0" smtClean="0"/>
          </a:p>
          <a:p>
            <a:pPr eaLnBrk="1" hangingPunct="1"/>
            <a:r>
              <a:rPr lang="en-US" sz="2800" b="0" smtClean="0"/>
              <a:t>leave bone marrow and colonize same lymphatic tissues and organs as T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18411310-60CC-4848-B810-35054892681D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pPr eaLnBrk="1" hangingPunct="1"/>
            <a:r>
              <a:rPr lang="en-US" smtClean="0"/>
              <a:t>Antigen-Presenting Cells (APCs)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534400" cy="6019800"/>
          </a:xfrm>
        </p:spPr>
        <p:txBody>
          <a:bodyPr/>
          <a:lstStyle/>
          <a:p>
            <a:pPr eaLnBrk="1" hangingPunct="1"/>
            <a:r>
              <a:rPr lang="en-US" sz="2400" b="0" smtClean="0"/>
              <a:t>T cells can not recognize their antigens on their own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400" smtClean="0"/>
              <a:t>antigen-presenting cells </a:t>
            </a:r>
            <a:r>
              <a:rPr lang="en-US" sz="2400" b="0" smtClean="0"/>
              <a:t>(APCs) are required to help</a:t>
            </a:r>
          </a:p>
          <a:p>
            <a:pPr lvl="1" eaLnBrk="1" hangingPunct="1"/>
            <a:r>
              <a:rPr lang="en-US" sz="2000" b="0" smtClean="0"/>
              <a:t>dendritic cells, macrophages, reticular cells, and B cells function as APCs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400" b="0" smtClean="0"/>
              <a:t>function  of APCs depends on </a:t>
            </a:r>
            <a:r>
              <a:rPr lang="en-US" sz="2400" smtClean="0"/>
              <a:t>major histocompatibility complex (MHC) proteins</a:t>
            </a:r>
          </a:p>
          <a:p>
            <a:pPr lvl="1" eaLnBrk="1" hangingPunct="1"/>
            <a:r>
              <a:rPr lang="en-US" sz="2000" b="0" smtClean="0"/>
              <a:t>act as cell ‘identification tags’ that label every cell of your body as belonging to you</a:t>
            </a:r>
          </a:p>
          <a:p>
            <a:pPr lvl="1" eaLnBrk="1" hangingPunct="1"/>
            <a:r>
              <a:rPr lang="en-US" sz="2000" b="0" smtClean="0"/>
              <a:t>structurally unique for each individual, except for identical twins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400" smtClean="0"/>
              <a:t>antigen processing</a:t>
            </a:r>
          </a:p>
          <a:p>
            <a:pPr lvl="1" eaLnBrk="1" hangingPunct="1"/>
            <a:r>
              <a:rPr lang="en-US" sz="2000" b="0" smtClean="0"/>
              <a:t>APC encounters antigen</a:t>
            </a:r>
          </a:p>
          <a:p>
            <a:pPr lvl="1" eaLnBrk="1" hangingPunct="1"/>
            <a:r>
              <a:rPr lang="en-US" sz="2000" b="0" smtClean="0"/>
              <a:t>internalizes it by endocytosis</a:t>
            </a:r>
          </a:p>
          <a:p>
            <a:pPr lvl="1" eaLnBrk="1" hangingPunct="1"/>
            <a:r>
              <a:rPr lang="en-US" sz="2000" b="0" smtClean="0"/>
              <a:t>digests it into molecular fragments</a:t>
            </a:r>
          </a:p>
          <a:p>
            <a:pPr lvl="1" eaLnBrk="1" hangingPunct="1"/>
            <a:r>
              <a:rPr lang="en-US" sz="2000" b="0" smtClean="0"/>
              <a:t>displays relevant fragments (</a:t>
            </a:r>
            <a:r>
              <a:rPr lang="en-US" sz="2000" smtClean="0"/>
              <a:t>epitopes</a:t>
            </a:r>
            <a:r>
              <a:rPr lang="en-US" sz="2000" b="0" smtClean="0"/>
              <a:t>) in the grooves of the MHC protein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E4537966-1472-4FCE-80BB-A958BDE1BE97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838200"/>
          </a:xfrm>
        </p:spPr>
        <p:txBody>
          <a:bodyPr/>
          <a:lstStyle/>
          <a:p>
            <a:pPr eaLnBrk="1" hangingPunct="1"/>
            <a:r>
              <a:rPr lang="en-US" smtClean="0"/>
              <a:t>Antigen-Presenting Cells (APCs)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34400" cy="5029200"/>
          </a:xfrm>
        </p:spPr>
        <p:txBody>
          <a:bodyPr/>
          <a:lstStyle/>
          <a:p>
            <a:pPr eaLnBrk="1" hangingPunct="1"/>
            <a:r>
              <a:rPr lang="en-US" sz="2400" smtClean="0"/>
              <a:t>antigen presenting</a:t>
            </a:r>
          </a:p>
          <a:p>
            <a:pPr lvl="1" eaLnBrk="1" hangingPunct="1"/>
            <a:r>
              <a:rPr lang="en-US" sz="2000" smtClean="0"/>
              <a:t>wandering T cells </a:t>
            </a:r>
            <a:r>
              <a:rPr lang="en-US" sz="2000" b="0" smtClean="0"/>
              <a:t>inspect APCs for displayed antigens</a:t>
            </a:r>
          </a:p>
          <a:p>
            <a:pPr lvl="1" eaLnBrk="1" hangingPunct="1"/>
            <a:endParaRPr lang="en-US" sz="800" b="0" smtClean="0"/>
          </a:p>
          <a:p>
            <a:pPr lvl="1" eaLnBrk="1" hangingPunct="1"/>
            <a:r>
              <a:rPr lang="en-US" sz="2000" b="0" smtClean="0"/>
              <a:t>if APC only displays a self-antigen, the T cell disregards it</a:t>
            </a:r>
          </a:p>
          <a:p>
            <a:pPr lvl="1" eaLnBrk="1" hangingPunct="1"/>
            <a:endParaRPr lang="en-US" sz="800" b="0" smtClean="0"/>
          </a:p>
          <a:p>
            <a:pPr lvl="1" eaLnBrk="1" hangingPunct="1"/>
            <a:r>
              <a:rPr lang="en-US" sz="2000" b="0" smtClean="0"/>
              <a:t>if APC displays a nonself-antigen, the T cell initiates an immune attack</a:t>
            </a:r>
          </a:p>
          <a:p>
            <a:pPr lvl="1" eaLnBrk="1" hangingPunct="1"/>
            <a:endParaRPr lang="en-US" sz="800" b="0" smtClean="0"/>
          </a:p>
          <a:p>
            <a:pPr lvl="1" eaLnBrk="1" hangingPunct="1"/>
            <a:r>
              <a:rPr lang="en-US" sz="2000" b="0" smtClean="0"/>
              <a:t>APCs alert the immune system to the presence of foreign antigen</a:t>
            </a:r>
          </a:p>
          <a:p>
            <a:pPr lvl="1" eaLnBrk="1" hangingPunct="1"/>
            <a:endParaRPr lang="en-US" sz="800" b="0" smtClean="0"/>
          </a:p>
          <a:p>
            <a:pPr lvl="1" eaLnBrk="1" hangingPunct="1"/>
            <a:r>
              <a:rPr lang="en-US" sz="2000" b="0" smtClean="0"/>
              <a:t>key to successful defense is to quickly mobilize immune cells against the antigen</a:t>
            </a:r>
          </a:p>
          <a:p>
            <a:pPr lvl="1" eaLnBrk="1" hangingPunct="1"/>
            <a:endParaRPr lang="en-US" sz="800" b="0" smtClean="0"/>
          </a:p>
          <a:p>
            <a:pPr lvl="1" eaLnBrk="1" hangingPunct="1"/>
            <a:r>
              <a:rPr lang="en-US" sz="2000" b="0" smtClean="0"/>
              <a:t>with so many cell types involved in immunity, they require chemical messengers to coordinate their activities –</a:t>
            </a:r>
            <a:r>
              <a:rPr lang="en-US" sz="2000" smtClean="0"/>
              <a:t> interleukins</a:t>
            </a:r>
          </a:p>
          <a:p>
            <a:pPr lvl="2" eaLnBrk="1" hangingPunct="1"/>
            <a:r>
              <a:rPr lang="en-US" sz="1800" b="0" smtClean="0"/>
              <a:t>chemical signals from one leukocyte to another</a:t>
            </a:r>
            <a:endParaRPr lang="en-US" sz="20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E917BB04-628B-4070-A2AA-D6B905100686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1177925" y="76200"/>
            <a:ext cx="6788150" cy="727075"/>
          </a:xfrm>
        </p:spPr>
        <p:txBody>
          <a:bodyPr/>
          <a:lstStyle/>
          <a:p>
            <a:pPr eaLnBrk="1" hangingPunct="1"/>
            <a:r>
              <a:rPr lang="en-US" smtClean="0"/>
              <a:t>Antigen Processing</a:t>
            </a:r>
          </a:p>
        </p:txBody>
      </p:sp>
      <p:sp>
        <p:nvSpPr>
          <p:cNvPr id="83972" name="Text Box 7"/>
          <p:cNvSpPr txBox="1">
            <a:spLocks noChangeArrowheads="1"/>
          </p:cNvSpPr>
          <p:nvPr/>
        </p:nvSpPr>
        <p:spPr bwMode="auto">
          <a:xfrm>
            <a:off x="138113" y="5029200"/>
            <a:ext cx="23622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21.21a</a:t>
            </a:r>
          </a:p>
        </p:txBody>
      </p:sp>
      <p:pic>
        <p:nvPicPr>
          <p:cNvPr id="83973" name="Picture 4" descr="sal25693_21_2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1525" y="1004888"/>
            <a:ext cx="5529263" cy="543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4" name="Rectangle 5"/>
          <p:cNvSpPr>
            <a:spLocks noChangeArrowheads="1"/>
          </p:cNvSpPr>
          <p:nvPr/>
        </p:nvSpPr>
        <p:spPr bwMode="auto">
          <a:xfrm>
            <a:off x="5364163" y="2605088"/>
            <a:ext cx="94773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Phagosome</a:t>
            </a:r>
            <a:endParaRPr lang="en-US" sz="1300" b="1"/>
          </a:p>
        </p:txBody>
      </p:sp>
      <p:sp>
        <p:nvSpPr>
          <p:cNvPr id="83975" name="Rectangle 6"/>
          <p:cNvSpPr>
            <a:spLocks noChangeArrowheads="1"/>
          </p:cNvSpPr>
          <p:nvPr/>
        </p:nvSpPr>
        <p:spPr bwMode="auto">
          <a:xfrm>
            <a:off x="6597650" y="1566863"/>
            <a:ext cx="7064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Epitopes</a:t>
            </a:r>
            <a:endParaRPr lang="en-US" sz="1300" b="1"/>
          </a:p>
        </p:txBody>
      </p:sp>
      <p:sp>
        <p:nvSpPr>
          <p:cNvPr id="83976" name="Rectangle 7"/>
          <p:cNvSpPr>
            <a:spLocks noChangeArrowheads="1"/>
          </p:cNvSpPr>
          <p:nvPr/>
        </p:nvSpPr>
        <p:spPr bwMode="auto">
          <a:xfrm>
            <a:off x="5741988" y="2039938"/>
            <a:ext cx="9937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MHC protein</a:t>
            </a:r>
            <a:endParaRPr lang="en-US" sz="1300" b="1"/>
          </a:p>
        </p:txBody>
      </p:sp>
      <p:sp>
        <p:nvSpPr>
          <p:cNvPr id="83977" name="Rectangle 8"/>
          <p:cNvSpPr>
            <a:spLocks noChangeArrowheads="1"/>
          </p:cNvSpPr>
          <p:nvPr/>
        </p:nvSpPr>
        <p:spPr bwMode="auto">
          <a:xfrm>
            <a:off x="2052638" y="6521450"/>
            <a:ext cx="2047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(a)</a:t>
            </a:r>
            <a:endParaRPr lang="en-US" sz="1300" b="1"/>
          </a:p>
        </p:txBody>
      </p:sp>
      <p:sp>
        <p:nvSpPr>
          <p:cNvPr id="83978" name="Rectangle 9"/>
          <p:cNvSpPr>
            <a:spLocks noChangeArrowheads="1"/>
          </p:cNvSpPr>
          <p:nvPr/>
        </p:nvSpPr>
        <p:spPr bwMode="auto">
          <a:xfrm>
            <a:off x="2916238" y="2347913"/>
            <a:ext cx="920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2</a:t>
            </a:r>
            <a:endParaRPr lang="en-US" sz="1300" b="1"/>
          </a:p>
        </p:txBody>
      </p:sp>
      <p:sp>
        <p:nvSpPr>
          <p:cNvPr id="83979" name="Rectangle 10"/>
          <p:cNvSpPr>
            <a:spLocks noChangeArrowheads="1"/>
          </p:cNvSpPr>
          <p:nvPr/>
        </p:nvSpPr>
        <p:spPr bwMode="auto">
          <a:xfrm>
            <a:off x="2665413" y="3338513"/>
            <a:ext cx="9366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3</a:t>
            </a:r>
            <a:endParaRPr lang="en-US" sz="1300" b="1"/>
          </a:p>
        </p:txBody>
      </p:sp>
      <p:sp>
        <p:nvSpPr>
          <p:cNvPr id="83980" name="Rectangle 11"/>
          <p:cNvSpPr>
            <a:spLocks noChangeArrowheads="1"/>
          </p:cNvSpPr>
          <p:nvPr/>
        </p:nvSpPr>
        <p:spPr bwMode="auto">
          <a:xfrm>
            <a:off x="2797175" y="4227513"/>
            <a:ext cx="920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4</a:t>
            </a:r>
            <a:endParaRPr lang="en-US" sz="1300" b="1"/>
          </a:p>
        </p:txBody>
      </p:sp>
      <p:sp>
        <p:nvSpPr>
          <p:cNvPr id="83981" name="Rectangle 12"/>
          <p:cNvSpPr>
            <a:spLocks noChangeArrowheads="1"/>
          </p:cNvSpPr>
          <p:nvPr/>
        </p:nvSpPr>
        <p:spPr bwMode="auto">
          <a:xfrm>
            <a:off x="2346325" y="5591175"/>
            <a:ext cx="920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5</a:t>
            </a:r>
            <a:endParaRPr lang="en-US" sz="1300" b="1"/>
          </a:p>
        </p:txBody>
      </p:sp>
      <p:sp>
        <p:nvSpPr>
          <p:cNvPr id="83982" name="Rectangle 13"/>
          <p:cNvSpPr>
            <a:spLocks noChangeArrowheads="1"/>
          </p:cNvSpPr>
          <p:nvPr/>
        </p:nvSpPr>
        <p:spPr bwMode="auto">
          <a:xfrm>
            <a:off x="6203950" y="3233738"/>
            <a:ext cx="9366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6</a:t>
            </a:r>
            <a:endParaRPr lang="en-US" sz="1300" b="1"/>
          </a:p>
        </p:txBody>
      </p:sp>
      <p:sp>
        <p:nvSpPr>
          <p:cNvPr id="83983" name="Rectangle 14"/>
          <p:cNvSpPr>
            <a:spLocks noChangeArrowheads="1"/>
          </p:cNvSpPr>
          <p:nvPr/>
        </p:nvSpPr>
        <p:spPr bwMode="auto">
          <a:xfrm>
            <a:off x="2359025" y="1547813"/>
            <a:ext cx="920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1</a:t>
            </a:r>
            <a:endParaRPr lang="en-US" sz="1300" b="1"/>
          </a:p>
        </p:txBody>
      </p:sp>
      <p:sp>
        <p:nvSpPr>
          <p:cNvPr id="83984" name="Line 15"/>
          <p:cNvSpPr>
            <a:spLocks noChangeShapeType="1"/>
          </p:cNvSpPr>
          <p:nvPr/>
        </p:nvSpPr>
        <p:spPr bwMode="auto">
          <a:xfrm>
            <a:off x="5035550" y="1752600"/>
            <a:ext cx="1588" cy="333375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5" name="Line 16"/>
          <p:cNvSpPr>
            <a:spLocks noChangeShapeType="1"/>
          </p:cNvSpPr>
          <p:nvPr/>
        </p:nvSpPr>
        <p:spPr bwMode="auto">
          <a:xfrm>
            <a:off x="4643438" y="2692400"/>
            <a:ext cx="6889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6" name="Freeform 17"/>
          <p:cNvSpPr>
            <a:spLocks/>
          </p:cNvSpPr>
          <p:nvPr/>
        </p:nvSpPr>
        <p:spPr bwMode="auto">
          <a:xfrm>
            <a:off x="6243638" y="2262188"/>
            <a:ext cx="519112" cy="254000"/>
          </a:xfrm>
          <a:custGeom>
            <a:avLst/>
            <a:gdLst>
              <a:gd name="T0" fmla="*/ 2147483647 w 364"/>
              <a:gd name="T1" fmla="*/ 2147483647 h 178"/>
              <a:gd name="T2" fmla="*/ 0 w 364"/>
              <a:gd name="T3" fmla="*/ 2147483647 h 178"/>
              <a:gd name="T4" fmla="*/ 0 w 364"/>
              <a:gd name="T5" fmla="*/ 0 h 178"/>
              <a:gd name="T6" fmla="*/ 0 60000 65536"/>
              <a:gd name="T7" fmla="*/ 0 60000 65536"/>
              <a:gd name="T8" fmla="*/ 0 60000 65536"/>
              <a:gd name="T9" fmla="*/ 0 w 364"/>
              <a:gd name="T10" fmla="*/ 0 h 178"/>
              <a:gd name="T11" fmla="*/ 364 w 364"/>
              <a:gd name="T12" fmla="*/ 178 h 1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4" h="178">
                <a:moveTo>
                  <a:pt x="364" y="178"/>
                </a:moveTo>
                <a:lnTo>
                  <a:pt x="0" y="49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900" b="1"/>
          </a:p>
        </p:txBody>
      </p:sp>
      <p:sp>
        <p:nvSpPr>
          <p:cNvPr id="83987" name="Line 18"/>
          <p:cNvSpPr>
            <a:spLocks noChangeShapeType="1"/>
          </p:cNvSpPr>
          <p:nvPr/>
        </p:nvSpPr>
        <p:spPr bwMode="auto">
          <a:xfrm flipV="1">
            <a:off x="6931025" y="1749425"/>
            <a:ext cx="1588" cy="8255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8" name="Text Box 19"/>
          <p:cNvSpPr txBox="1">
            <a:spLocks noChangeArrowheads="1"/>
          </p:cNvSpPr>
          <p:nvPr/>
        </p:nvSpPr>
        <p:spPr bwMode="auto">
          <a:xfrm>
            <a:off x="2543175" y="1547813"/>
            <a:ext cx="1181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300" b="1"/>
              <a:t>Phagocytosis</a:t>
            </a:r>
          </a:p>
          <a:p>
            <a:r>
              <a:rPr lang="en-US" sz="1300" b="1"/>
              <a:t>of antigen</a:t>
            </a:r>
          </a:p>
        </p:txBody>
      </p:sp>
      <p:sp>
        <p:nvSpPr>
          <p:cNvPr id="83989" name="Text Box 20"/>
          <p:cNvSpPr txBox="1">
            <a:spLocks noChangeArrowheads="1"/>
          </p:cNvSpPr>
          <p:nvPr/>
        </p:nvSpPr>
        <p:spPr bwMode="auto">
          <a:xfrm>
            <a:off x="4579938" y="1563688"/>
            <a:ext cx="9128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300" b="1"/>
              <a:t>Lysosome</a:t>
            </a:r>
          </a:p>
        </p:txBody>
      </p:sp>
      <p:sp>
        <p:nvSpPr>
          <p:cNvPr id="83990" name="Line 21"/>
          <p:cNvSpPr>
            <a:spLocks noChangeShapeType="1"/>
          </p:cNvSpPr>
          <p:nvPr/>
        </p:nvSpPr>
        <p:spPr bwMode="auto">
          <a:xfrm>
            <a:off x="5035550" y="1752600"/>
            <a:ext cx="1588" cy="3302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91" name="Text Box 22"/>
          <p:cNvSpPr txBox="1">
            <a:spLocks noChangeArrowheads="1"/>
          </p:cNvSpPr>
          <p:nvPr/>
        </p:nvSpPr>
        <p:spPr bwMode="auto">
          <a:xfrm>
            <a:off x="3095625" y="2347913"/>
            <a:ext cx="10318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300" b="1"/>
              <a:t>Lysosome</a:t>
            </a:r>
          </a:p>
          <a:p>
            <a:r>
              <a:rPr lang="en-US" sz="1300" b="1"/>
              <a:t>fuses with</a:t>
            </a:r>
          </a:p>
          <a:p>
            <a:r>
              <a:rPr lang="en-US" sz="1300" b="1"/>
              <a:t>phagosome</a:t>
            </a:r>
          </a:p>
        </p:txBody>
      </p:sp>
      <p:sp>
        <p:nvSpPr>
          <p:cNvPr id="83992" name="Text Box 23"/>
          <p:cNvSpPr txBox="1">
            <a:spLocks noChangeArrowheads="1"/>
          </p:cNvSpPr>
          <p:nvPr/>
        </p:nvSpPr>
        <p:spPr bwMode="auto">
          <a:xfrm>
            <a:off x="2847975" y="3338513"/>
            <a:ext cx="1366838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300" b="1"/>
              <a:t>Antigen and</a:t>
            </a:r>
          </a:p>
          <a:p>
            <a:r>
              <a:rPr lang="en-US" sz="1300" b="1"/>
              <a:t>enzyme mix in</a:t>
            </a:r>
          </a:p>
          <a:p>
            <a:r>
              <a:rPr lang="en-US" sz="1300" b="1"/>
              <a:t>phagolysosome</a:t>
            </a:r>
          </a:p>
        </p:txBody>
      </p:sp>
      <p:sp>
        <p:nvSpPr>
          <p:cNvPr id="83993" name="Text Box 24"/>
          <p:cNvSpPr txBox="1">
            <a:spLocks noChangeArrowheads="1"/>
          </p:cNvSpPr>
          <p:nvPr/>
        </p:nvSpPr>
        <p:spPr bwMode="auto">
          <a:xfrm>
            <a:off x="3000375" y="4227513"/>
            <a:ext cx="901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300" b="1"/>
              <a:t>Antigen is</a:t>
            </a:r>
          </a:p>
          <a:p>
            <a:r>
              <a:rPr lang="en-US" sz="1300" b="1"/>
              <a:t>degraded</a:t>
            </a:r>
          </a:p>
        </p:txBody>
      </p:sp>
      <p:sp>
        <p:nvSpPr>
          <p:cNvPr id="83994" name="Text Box 25"/>
          <p:cNvSpPr txBox="1">
            <a:spLocks noChangeArrowheads="1"/>
          </p:cNvSpPr>
          <p:nvPr/>
        </p:nvSpPr>
        <p:spPr bwMode="auto">
          <a:xfrm>
            <a:off x="2543175" y="5591175"/>
            <a:ext cx="9572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300" b="1"/>
              <a:t>Antigen</a:t>
            </a:r>
          </a:p>
          <a:p>
            <a:r>
              <a:rPr lang="en-US" sz="1300" b="1"/>
              <a:t>residue is</a:t>
            </a:r>
          </a:p>
          <a:p>
            <a:r>
              <a:rPr lang="en-US" sz="1300" b="1"/>
              <a:t>voided by</a:t>
            </a:r>
          </a:p>
          <a:p>
            <a:r>
              <a:rPr lang="en-US" sz="1300" b="1"/>
              <a:t>exocytosis</a:t>
            </a:r>
          </a:p>
        </p:txBody>
      </p:sp>
      <p:sp>
        <p:nvSpPr>
          <p:cNvPr id="83995" name="Text Box 26"/>
          <p:cNvSpPr txBox="1">
            <a:spLocks noChangeArrowheads="1"/>
          </p:cNvSpPr>
          <p:nvPr/>
        </p:nvSpPr>
        <p:spPr bwMode="auto">
          <a:xfrm>
            <a:off x="6386513" y="3233738"/>
            <a:ext cx="1116012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300" b="1"/>
              <a:t>Processed</a:t>
            </a:r>
          </a:p>
          <a:p>
            <a:r>
              <a:rPr lang="en-US" sz="1300" b="1"/>
              <a:t>antigen</a:t>
            </a:r>
          </a:p>
          <a:p>
            <a:r>
              <a:rPr lang="en-US" sz="1300" b="1"/>
              <a:t>fragments</a:t>
            </a:r>
          </a:p>
          <a:p>
            <a:r>
              <a:rPr lang="en-US" sz="1300" b="1"/>
              <a:t>(epitopes)</a:t>
            </a:r>
          </a:p>
          <a:p>
            <a:r>
              <a:rPr lang="en-US" sz="1300" b="1"/>
              <a:t>displayed on</a:t>
            </a:r>
          </a:p>
          <a:p>
            <a:r>
              <a:rPr lang="en-US" sz="1300" b="1"/>
              <a:t>macrophage</a:t>
            </a:r>
          </a:p>
          <a:p>
            <a:r>
              <a:rPr lang="en-US" sz="1300" b="1"/>
              <a:t>surface</a:t>
            </a:r>
          </a:p>
        </p:txBody>
      </p:sp>
      <p:sp>
        <p:nvSpPr>
          <p:cNvPr id="83996" name="TextBox 24"/>
          <p:cNvSpPr txBox="1">
            <a:spLocks noChangeArrowheads="1"/>
          </p:cNvSpPr>
          <p:nvPr/>
        </p:nvSpPr>
        <p:spPr bwMode="auto">
          <a:xfrm>
            <a:off x="2776538" y="833438"/>
            <a:ext cx="39290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cs typeface="Arial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F52D54E8-EFAF-471F-96D5-414D121670BF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Cellular Immunity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495800"/>
          </a:xfrm>
        </p:spPr>
        <p:txBody>
          <a:bodyPr/>
          <a:lstStyle/>
          <a:p>
            <a:pPr marL="609600" indent="-609600" eaLnBrk="1" hangingPunct="1"/>
            <a:r>
              <a:rPr lang="en-US" smtClean="0"/>
              <a:t>cellular (cell-mediated) immunity </a:t>
            </a:r>
            <a:r>
              <a:rPr lang="en-US" b="0" smtClean="0"/>
              <a:t>–        a form of specific defense in which the         </a:t>
            </a:r>
            <a:r>
              <a:rPr lang="en-US" smtClean="0"/>
              <a:t>T lymphocytes </a:t>
            </a:r>
            <a:r>
              <a:rPr lang="en-US" b="0" smtClean="0"/>
              <a:t>directly attack and destroy diseased or foreign cells, and the immune system </a:t>
            </a:r>
            <a:r>
              <a:rPr lang="en-US" smtClean="0"/>
              <a:t>remembers</a:t>
            </a:r>
            <a:r>
              <a:rPr lang="en-US" b="0" smtClean="0"/>
              <a:t> the antigens and prevents them from causing disease in the future</a:t>
            </a:r>
          </a:p>
          <a:p>
            <a:pPr marL="609600" indent="-609600" eaLnBrk="1" hangingPunct="1"/>
            <a:endParaRPr lang="en-US" sz="28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55AA4711-2DA7-4B4C-9A73-1439A2EE2683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Cellular Immunity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5562600"/>
          </a:xfrm>
        </p:spPr>
        <p:txBody>
          <a:bodyPr/>
          <a:lstStyle/>
          <a:p>
            <a:pPr marL="609600" indent="-609600" eaLnBrk="1" hangingPunct="1"/>
            <a:r>
              <a:rPr lang="en-US" sz="2800" b="0" smtClean="0"/>
              <a:t>cellular immunity involves four classes of T cells</a:t>
            </a:r>
          </a:p>
          <a:p>
            <a:pPr marL="990600" lvl="1" indent="-533400" eaLnBrk="1" hangingPunct="1"/>
            <a:r>
              <a:rPr lang="en-US" sz="2400" smtClean="0"/>
              <a:t>cytotoxic T (T</a:t>
            </a:r>
            <a:r>
              <a:rPr lang="en-US" sz="2400" baseline="-25000" smtClean="0"/>
              <a:t>C</a:t>
            </a:r>
            <a:r>
              <a:rPr lang="en-US" sz="2400" smtClean="0"/>
              <a:t>) cells – </a:t>
            </a:r>
            <a:r>
              <a:rPr lang="en-US" sz="2400" b="0" smtClean="0"/>
              <a:t>killer T cells </a:t>
            </a:r>
            <a:r>
              <a:rPr lang="en-US" sz="2000" b="0" smtClean="0"/>
              <a:t>(T8, CD8, or CD8+)</a:t>
            </a:r>
            <a:endParaRPr lang="en-US" sz="2400" b="0" smtClean="0"/>
          </a:p>
          <a:p>
            <a:pPr marL="1390650" lvl="2" indent="-533400" eaLnBrk="1" hangingPunct="1"/>
            <a:r>
              <a:rPr lang="en-US" sz="2000" b="0" smtClean="0"/>
              <a:t>the  ‘effectors’ of cellular immunity</a:t>
            </a:r>
          </a:p>
          <a:p>
            <a:pPr marL="1390650" lvl="2" indent="-533400" eaLnBrk="1" hangingPunct="1"/>
            <a:r>
              <a:rPr lang="en-US" sz="2000" b="0" smtClean="0"/>
              <a:t>carry out attack on enemy cells</a:t>
            </a:r>
          </a:p>
          <a:p>
            <a:pPr marL="1390650" lvl="2" indent="-533400" eaLnBrk="1" hangingPunct="1"/>
            <a:endParaRPr lang="en-US" sz="800" b="0" smtClean="0"/>
          </a:p>
          <a:p>
            <a:pPr marL="990600" lvl="1" indent="-533400" eaLnBrk="1" hangingPunct="1"/>
            <a:r>
              <a:rPr lang="en-US" sz="2400" smtClean="0"/>
              <a:t>helper T (T</a:t>
            </a:r>
            <a:r>
              <a:rPr lang="en-US" sz="2400" baseline="-25000" smtClean="0"/>
              <a:t>H</a:t>
            </a:r>
            <a:r>
              <a:rPr lang="en-US" sz="2400" smtClean="0"/>
              <a:t>) cells </a:t>
            </a:r>
            <a:r>
              <a:rPr lang="en-US" sz="2000" b="0" smtClean="0"/>
              <a:t>(T4, CD4, CD4+)</a:t>
            </a:r>
            <a:endParaRPr lang="en-US" sz="2400" b="0" smtClean="0"/>
          </a:p>
          <a:p>
            <a:pPr marL="1390650" lvl="2" indent="-533400" eaLnBrk="1" hangingPunct="1"/>
            <a:r>
              <a:rPr lang="en-US" sz="2000" b="0" smtClean="0"/>
              <a:t>help promote T</a:t>
            </a:r>
            <a:r>
              <a:rPr lang="en-US" sz="2000" b="0" baseline="-25000" smtClean="0"/>
              <a:t>C</a:t>
            </a:r>
            <a:r>
              <a:rPr lang="en-US" sz="2000" b="0" smtClean="0"/>
              <a:t> cell and B cell action and nonspecific resistance</a:t>
            </a:r>
          </a:p>
          <a:p>
            <a:pPr marL="1390650" lvl="2" indent="-533400" eaLnBrk="1" hangingPunct="1"/>
            <a:endParaRPr lang="en-US" sz="800" b="0" smtClean="0"/>
          </a:p>
          <a:p>
            <a:pPr marL="990600" lvl="1" indent="-533400" eaLnBrk="1" hangingPunct="1"/>
            <a:r>
              <a:rPr lang="en-US" sz="2400" smtClean="0"/>
              <a:t>regulatory T (T</a:t>
            </a:r>
            <a:r>
              <a:rPr lang="en-US" sz="2400" baseline="-25000" smtClean="0"/>
              <a:t>R</a:t>
            </a:r>
            <a:r>
              <a:rPr lang="en-US" sz="2400" smtClean="0"/>
              <a:t>) cells – T-regs</a:t>
            </a:r>
            <a:r>
              <a:rPr lang="en-US" sz="2000" smtClean="0"/>
              <a:t> </a:t>
            </a:r>
          </a:p>
          <a:p>
            <a:pPr marL="1390650" lvl="2" indent="-533400" eaLnBrk="1" hangingPunct="1"/>
            <a:r>
              <a:rPr lang="en-US" sz="2000" b="0" smtClean="0"/>
              <a:t>inhibit multiplication and cytokine secretion by other T cells</a:t>
            </a:r>
          </a:p>
          <a:p>
            <a:pPr marL="1390650" lvl="2" indent="-533400" eaLnBrk="1" hangingPunct="1"/>
            <a:r>
              <a:rPr lang="en-US" sz="2000" b="0" smtClean="0"/>
              <a:t>limit immune response</a:t>
            </a:r>
          </a:p>
          <a:p>
            <a:pPr marL="1390650" lvl="2" indent="-533400" eaLnBrk="1" hangingPunct="1"/>
            <a:endParaRPr lang="en-US" sz="800" smtClean="0"/>
          </a:p>
          <a:p>
            <a:pPr marL="990600" lvl="1" indent="-533400" eaLnBrk="1" hangingPunct="1"/>
            <a:r>
              <a:rPr lang="en-US" sz="2400" smtClean="0"/>
              <a:t>memory (T</a:t>
            </a:r>
            <a:r>
              <a:rPr lang="en-US" sz="2400" baseline="-25000" smtClean="0"/>
              <a:t>M</a:t>
            </a:r>
            <a:r>
              <a:rPr lang="en-US" sz="2400" smtClean="0"/>
              <a:t>) cells </a:t>
            </a:r>
          </a:p>
          <a:p>
            <a:pPr marL="1390650" lvl="2" indent="-533400" eaLnBrk="1" hangingPunct="1"/>
            <a:r>
              <a:rPr lang="en-US" sz="2000" b="0" smtClean="0"/>
              <a:t>descend from the cytotoxic T cells</a:t>
            </a:r>
          </a:p>
          <a:p>
            <a:pPr marL="1390650" lvl="2" indent="-533400" eaLnBrk="1" hangingPunct="1"/>
            <a:r>
              <a:rPr lang="en-US" sz="2000" b="0" smtClean="0"/>
              <a:t>responsible for memory in cellular immunity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smtClean="0"/>
              <a:t>Immunity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229600" cy="4495800"/>
          </a:xfrm>
        </p:spPr>
        <p:txBody>
          <a:bodyPr/>
          <a:lstStyle/>
          <a:p>
            <a:r>
              <a:rPr lang="en-US" sz="2800" b="0" smtClean="0"/>
              <a:t>both cellular and humoral immunity occur in three stages:</a:t>
            </a:r>
          </a:p>
          <a:p>
            <a:pPr lvl="1"/>
            <a:r>
              <a:rPr lang="en-US" sz="2400" smtClean="0"/>
              <a:t>recognition</a:t>
            </a:r>
          </a:p>
          <a:p>
            <a:pPr lvl="1"/>
            <a:r>
              <a:rPr lang="en-US" sz="2400" smtClean="0"/>
              <a:t>attack</a:t>
            </a:r>
          </a:p>
          <a:p>
            <a:pPr lvl="1"/>
            <a:r>
              <a:rPr lang="en-US" sz="2400" smtClean="0"/>
              <a:t>memory</a:t>
            </a:r>
          </a:p>
          <a:p>
            <a:r>
              <a:rPr lang="en-US" sz="2800" b="0" smtClean="0"/>
              <a:t>thought of as the ‘</a:t>
            </a:r>
            <a:r>
              <a:rPr lang="en-US" sz="2800" smtClean="0"/>
              <a:t>three Rs of immunity’</a:t>
            </a:r>
          </a:p>
          <a:p>
            <a:pPr lvl="1"/>
            <a:r>
              <a:rPr lang="en-US" sz="2400" smtClean="0"/>
              <a:t>recognize</a:t>
            </a:r>
          </a:p>
          <a:p>
            <a:pPr lvl="1"/>
            <a:r>
              <a:rPr lang="en-US" sz="2400" smtClean="0"/>
              <a:t>react</a:t>
            </a:r>
          </a:p>
          <a:p>
            <a:pPr lvl="1"/>
            <a:r>
              <a:rPr lang="en-US" sz="2400" smtClean="0"/>
              <a:t>remember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459F9E40-B33F-43AC-8AC4-2793EA23E57F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698F9E7B-0673-4BD1-BA3B-4FACFE469D3D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mtClean="0"/>
              <a:t>T Cell Recognition</a:t>
            </a:r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839200" cy="6172200"/>
          </a:xfrm>
        </p:spPr>
        <p:txBody>
          <a:bodyPr/>
          <a:lstStyle/>
          <a:p>
            <a:pPr marL="609600" indent="-609600" eaLnBrk="1" hangingPunct="1"/>
            <a:r>
              <a:rPr lang="en-US" sz="2000" b="0" smtClean="0"/>
              <a:t>recognition phase has two aspects: </a:t>
            </a:r>
            <a:r>
              <a:rPr lang="en-US" sz="2000" smtClean="0"/>
              <a:t>antigen presentation </a:t>
            </a:r>
            <a:r>
              <a:rPr lang="en-US" sz="2000" b="0" smtClean="0"/>
              <a:t>and             </a:t>
            </a:r>
            <a:r>
              <a:rPr lang="en-US" sz="2000" smtClean="0"/>
              <a:t>T cell activation</a:t>
            </a:r>
          </a:p>
          <a:p>
            <a:pPr marL="609600" indent="-609600" eaLnBrk="1" hangingPunct="1"/>
            <a:r>
              <a:rPr lang="en-US" sz="2400" smtClean="0"/>
              <a:t>antigen presentation</a:t>
            </a:r>
          </a:p>
          <a:p>
            <a:pPr marL="990600" lvl="1" indent="-533400" eaLnBrk="1" hangingPunct="1"/>
            <a:r>
              <a:rPr lang="en-US" sz="1800" b="0" smtClean="0"/>
              <a:t>APC encounters and processes an antigen</a:t>
            </a:r>
          </a:p>
          <a:p>
            <a:pPr marL="990600" lvl="1" indent="-533400" eaLnBrk="1" hangingPunct="1"/>
            <a:r>
              <a:rPr lang="en-US" sz="1800" b="0" smtClean="0"/>
              <a:t>migrates to nearest lymph node</a:t>
            </a:r>
          </a:p>
          <a:p>
            <a:pPr marL="990600" lvl="1" indent="-533400" eaLnBrk="1" hangingPunct="1"/>
            <a:r>
              <a:rPr lang="en-US" sz="1800" b="0" smtClean="0"/>
              <a:t>displays it to the T cells</a:t>
            </a:r>
          </a:p>
          <a:p>
            <a:pPr marL="990600" lvl="1" indent="-533400" eaLnBrk="1" hangingPunct="1"/>
            <a:r>
              <a:rPr lang="en-US" sz="1800" b="0" smtClean="0"/>
              <a:t>when T cell encounters its displayed antigen on the MHC protein,           they initiate the immune response</a:t>
            </a:r>
          </a:p>
          <a:p>
            <a:pPr marL="990600" lvl="1" indent="-533400" eaLnBrk="1" hangingPunct="1"/>
            <a:r>
              <a:rPr lang="en-US" sz="1800" b="0" smtClean="0"/>
              <a:t>T cells respond to </a:t>
            </a:r>
            <a:r>
              <a:rPr lang="en-US" sz="1800" smtClean="0"/>
              <a:t>two classes of MHC proteins</a:t>
            </a:r>
            <a:endParaRPr lang="en-US" sz="1100" smtClean="0"/>
          </a:p>
          <a:p>
            <a:pPr marL="1390650" lvl="2" indent="-533400" eaLnBrk="1" hangingPunct="1"/>
            <a:r>
              <a:rPr lang="en-US" sz="1600" smtClean="0"/>
              <a:t>MHC – I proteins</a:t>
            </a:r>
          </a:p>
          <a:p>
            <a:pPr marL="1847850" lvl="3" indent="-533400" eaLnBrk="1" hangingPunct="1"/>
            <a:r>
              <a:rPr lang="en-US" sz="1400" b="0" smtClean="0"/>
              <a:t>occur on every nucleated cells in the body</a:t>
            </a:r>
          </a:p>
          <a:p>
            <a:pPr marL="1847850" lvl="3" indent="-533400" eaLnBrk="1" hangingPunct="1"/>
            <a:r>
              <a:rPr lang="en-US" sz="1400" b="0" smtClean="0"/>
              <a:t>constantly produced by our cells, transported to, and inserted on plasma membrane</a:t>
            </a:r>
          </a:p>
          <a:p>
            <a:pPr marL="1847850" lvl="3" indent="-533400" eaLnBrk="1" hangingPunct="1"/>
            <a:r>
              <a:rPr lang="en-US" sz="1400" b="0" smtClean="0"/>
              <a:t>normal self antigens that do not elicit and T cell response</a:t>
            </a:r>
          </a:p>
          <a:p>
            <a:pPr marL="1847850" lvl="3" indent="-533400" eaLnBrk="1" hangingPunct="1"/>
            <a:r>
              <a:rPr lang="en-US" sz="1400" b="0" smtClean="0"/>
              <a:t>viral proteins or abnormal cancer antigens do elicit a T cell response</a:t>
            </a:r>
          </a:p>
          <a:p>
            <a:pPr marL="1847850" lvl="3" indent="-533400" eaLnBrk="1" hangingPunct="1"/>
            <a:r>
              <a:rPr lang="en-US" sz="1400" b="0" smtClean="0"/>
              <a:t>infected or malignant cells are then destroyed before they can do further harm            to the body</a:t>
            </a:r>
          </a:p>
          <a:p>
            <a:pPr marL="1390650" lvl="2" indent="-533400" eaLnBrk="1" hangingPunct="1"/>
            <a:r>
              <a:rPr lang="en-US" sz="1800" smtClean="0"/>
              <a:t>MHC – II proteins  </a:t>
            </a:r>
            <a:r>
              <a:rPr lang="en-US" sz="1800" b="0" smtClean="0"/>
              <a:t>(human leukocyte antigens – HLAs)</a:t>
            </a:r>
          </a:p>
          <a:p>
            <a:pPr marL="1847850" lvl="3" indent="-533400" eaLnBrk="1" hangingPunct="1"/>
            <a:r>
              <a:rPr lang="en-US" sz="1400" b="0" smtClean="0"/>
              <a:t>occur only on APCs and display only foreign antigens</a:t>
            </a:r>
          </a:p>
          <a:p>
            <a:pPr marL="990600" lvl="1" indent="-533400" eaLnBrk="1" hangingPunct="1"/>
            <a:r>
              <a:rPr lang="en-US" sz="2000" b="0" smtClean="0"/>
              <a:t>T</a:t>
            </a:r>
            <a:r>
              <a:rPr lang="en-US" sz="2000" b="0" baseline="-25000" smtClean="0"/>
              <a:t>C</a:t>
            </a:r>
            <a:r>
              <a:rPr lang="en-US" sz="2000" b="0" smtClean="0"/>
              <a:t> cells respond only to MHC – I proteins</a:t>
            </a:r>
          </a:p>
          <a:p>
            <a:pPr marL="990600" lvl="1" indent="-533400" eaLnBrk="1" hangingPunct="1"/>
            <a:r>
              <a:rPr lang="en-US" sz="2000" b="0" smtClean="0"/>
              <a:t>T</a:t>
            </a:r>
            <a:r>
              <a:rPr lang="en-US" sz="2000" b="0" baseline="-25000" smtClean="0"/>
              <a:t>H</a:t>
            </a:r>
            <a:r>
              <a:rPr lang="en-US" sz="2000" b="0" smtClean="0"/>
              <a:t> cells respond only to MHC – II 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ED55F0B5-E219-472D-BBF8-49C106447A8E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T Cell Recognition</a:t>
            </a:r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458200" cy="5410200"/>
          </a:xfrm>
        </p:spPr>
        <p:txBody>
          <a:bodyPr/>
          <a:lstStyle/>
          <a:p>
            <a:pPr marL="609600" indent="-609600" eaLnBrk="1" hangingPunct="1"/>
            <a:r>
              <a:rPr lang="en-US" sz="2800" smtClean="0"/>
              <a:t>T cell activation</a:t>
            </a:r>
          </a:p>
          <a:p>
            <a:pPr marL="1009650" lvl="1" indent="-609600" eaLnBrk="1" hangingPunct="1"/>
            <a:r>
              <a:rPr lang="en-US" sz="2000" b="0" smtClean="0"/>
              <a:t>begins when T</a:t>
            </a:r>
            <a:r>
              <a:rPr lang="en-US" sz="2000" b="0" baseline="-25000" smtClean="0"/>
              <a:t>C</a:t>
            </a:r>
            <a:r>
              <a:rPr lang="en-US" sz="2000" b="0" smtClean="0"/>
              <a:t> or T</a:t>
            </a:r>
            <a:r>
              <a:rPr lang="en-US" sz="2000" b="0" baseline="-25000" smtClean="0"/>
              <a:t>H</a:t>
            </a:r>
            <a:r>
              <a:rPr lang="en-US" sz="2000" b="0" smtClean="0"/>
              <a:t> cell binds to a MHCP displaying an epitope that the T cell is programmed to recognize</a:t>
            </a:r>
          </a:p>
          <a:p>
            <a:pPr marL="1009650" lvl="1" indent="-609600" eaLnBrk="1" hangingPunct="1"/>
            <a:r>
              <a:rPr lang="en-US" sz="2000" b="0" smtClean="0"/>
              <a:t>T cell must then bind to another APC protein related to the interleukins</a:t>
            </a:r>
          </a:p>
          <a:p>
            <a:pPr marL="1009650" lvl="1" indent="-609600" eaLnBrk="1" hangingPunct="1"/>
            <a:r>
              <a:rPr lang="en-US" sz="2000" b="0" smtClean="0"/>
              <a:t>T cell must check twice to see if it is really bound to a foreign antigen –</a:t>
            </a:r>
            <a:r>
              <a:rPr lang="en-US" sz="2000" smtClean="0"/>
              <a:t> costimulation</a:t>
            </a:r>
          </a:p>
          <a:p>
            <a:pPr marL="1409700" lvl="2" indent="-609600" eaLnBrk="1" hangingPunct="1"/>
            <a:r>
              <a:rPr lang="en-US" sz="1800" b="0" smtClean="0"/>
              <a:t>helps insure the immune system does not launch an attack in the absence of an enemy</a:t>
            </a:r>
          </a:p>
          <a:p>
            <a:pPr marL="1409700" lvl="2" indent="-609600" eaLnBrk="1" hangingPunct="1"/>
            <a:r>
              <a:rPr lang="en-US" sz="1800" b="0" smtClean="0"/>
              <a:t>would turn against one’s own body and injury our tissues</a:t>
            </a:r>
          </a:p>
          <a:p>
            <a:pPr marL="1009650" lvl="1" indent="-609600" eaLnBrk="1" hangingPunct="1"/>
            <a:r>
              <a:rPr lang="en-US" sz="2000" b="0" smtClean="0"/>
              <a:t>successful </a:t>
            </a:r>
            <a:r>
              <a:rPr lang="en-US" sz="2000" smtClean="0"/>
              <a:t>costimulation</a:t>
            </a:r>
            <a:r>
              <a:rPr lang="en-US" sz="2000" b="0" smtClean="0"/>
              <a:t> will trigger </a:t>
            </a:r>
            <a:r>
              <a:rPr lang="en-US" sz="2000" smtClean="0"/>
              <a:t>clonal selection</a:t>
            </a:r>
          </a:p>
          <a:p>
            <a:pPr marL="1409700" lvl="2" indent="-609600" eaLnBrk="1" hangingPunct="1"/>
            <a:r>
              <a:rPr lang="en-US" sz="1800" b="0" smtClean="0"/>
              <a:t>activated T cell undergoes repeated mitosis</a:t>
            </a:r>
          </a:p>
          <a:p>
            <a:pPr marL="1409700" lvl="2" indent="-609600" eaLnBrk="1" hangingPunct="1"/>
            <a:r>
              <a:rPr lang="en-US" sz="1800" b="0" smtClean="0"/>
              <a:t>gives rise to a clone of identical T cells programmed against the same epitope</a:t>
            </a:r>
          </a:p>
          <a:p>
            <a:pPr marL="1409700" lvl="2" indent="-609600" eaLnBrk="1" hangingPunct="1"/>
            <a:r>
              <a:rPr lang="en-US" sz="1800" b="0" smtClean="0"/>
              <a:t>some cells of the clone become </a:t>
            </a:r>
            <a:r>
              <a:rPr lang="en-US" sz="1800" smtClean="0"/>
              <a:t>effector cells </a:t>
            </a:r>
            <a:r>
              <a:rPr lang="en-US" sz="1800" b="0" smtClean="0"/>
              <a:t>and carry out the attack</a:t>
            </a:r>
          </a:p>
          <a:p>
            <a:pPr marL="1409700" lvl="2" indent="-609600" eaLnBrk="1" hangingPunct="1"/>
            <a:r>
              <a:rPr lang="en-US" sz="1800" b="0" smtClean="0"/>
              <a:t>other cells become </a:t>
            </a:r>
            <a:r>
              <a:rPr lang="en-US" sz="1800" smtClean="0"/>
              <a:t>memory cells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166D52CA-BB0C-4063-96BB-436377B530F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403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Neutrophils</a:t>
            </a:r>
          </a:p>
        </p:txBody>
      </p:sp>
      <p:sp>
        <p:nvSpPr>
          <p:cNvPr id="4403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839200" cy="5410200"/>
          </a:xfrm>
        </p:spPr>
        <p:txBody>
          <a:bodyPr/>
          <a:lstStyle/>
          <a:p>
            <a:pPr eaLnBrk="1" hangingPunct="1"/>
            <a:r>
              <a:rPr lang="en-US" b="0" smtClean="0"/>
              <a:t>wander in connective tissue killing bacteria</a:t>
            </a:r>
          </a:p>
          <a:p>
            <a:pPr lvl="1" eaLnBrk="1" hangingPunct="1"/>
            <a:r>
              <a:rPr lang="en-US" b="0" smtClean="0"/>
              <a:t>phagocytosis and digestion</a:t>
            </a:r>
          </a:p>
          <a:p>
            <a:pPr lvl="1" eaLnBrk="1" hangingPunct="1"/>
            <a:r>
              <a:rPr lang="en-US" b="0" smtClean="0"/>
              <a:t>produces a cloud of bactericidal chemicals</a:t>
            </a:r>
          </a:p>
          <a:p>
            <a:pPr eaLnBrk="1" hangingPunct="1"/>
            <a:r>
              <a:rPr lang="en-US" b="0" smtClean="0"/>
              <a:t>create a </a:t>
            </a:r>
            <a:r>
              <a:rPr lang="en-US" smtClean="0"/>
              <a:t>killing zone</a:t>
            </a:r>
          </a:p>
          <a:p>
            <a:pPr lvl="1" eaLnBrk="1" hangingPunct="1"/>
            <a:r>
              <a:rPr lang="en-US" b="0" smtClean="0"/>
              <a:t>degranulation</a:t>
            </a:r>
          </a:p>
          <a:p>
            <a:pPr lvl="2" eaLnBrk="1" hangingPunct="1"/>
            <a:r>
              <a:rPr lang="en-US" sz="2800" b="0" smtClean="0"/>
              <a:t>lysosomes discharge into tissue fluid</a:t>
            </a:r>
          </a:p>
          <a:p>
            <a:pPr lvl="1" eaLnBrk="1" hangingPunct="1"/>
            <a:r>
              <a:rPr lang="en-US" smtClean="0"/>
              <a:t>respiratory burst </a:t>
            </a:r>
            <a:r>
              <a:rPr lang="en-US" b="0" smtClean="0"/>
              <a:t>– neutrophils rapidly absorb oxygen</a:t>
            </a:r>
          </a:p>
          <a:p>
            <a:pPr lvl="2" eaLnBrk="1" hangingPunct="1"/>
            <a:r>
              <a:rPr lang="en-US" sz="2800" smtClean="0"/>
              <a:t>toxic chemicals </a:t>
            </a:r>
            <a:r>
              <a:rPr lang="en-US" sz="2800" b="0" smtClean="0"/>
              <a:t>are created </a:t>
            </a:r>
            <a:r>
              <a:rPr lang="en-US" b="0" smtClean="0"/>
              <a:t>(O</a:t>
            </a:r>
            <a:r>
              <a:rPr lang="en-US" b="0" baseline="-25000" smtClean="0"/>
              <a:t>2</a:t>
            </a:r>
            <a:r>
              <a:rPr lang="en-US" sz="5400" b="0" baseline="30000" smtClean="0"/>
              <a:t>.</a:t>
            </a:r>
            <a:r>
              <a:rPr lang="en-US" b="0" baseline="50000" smtClean="0"/>
              <a:t>-</a:t>
            </a:r>
            <a:r>
              <a:rPr lang="en-US" b="0" smtClean="0"/>
              <a:t>, H</a:t>
            </a:r>
            <a:r>
              <a:rPr lang="en-US" b="0" baseline="-25000" smtClean="0"/>
              <a:t>2</a:t>
            </a:r>
            <a:r>
              <a:rPr lang="en-US" b="0" smtClean="0"/>
              <a:t>O</a:t>
            </a:r>
            <a:r>
              <a:rPr lang="en-US" b="0" baseline="-25000" smtClean="0"/>
              <a:t>2</a:t>
            </a:r>
            <a:r>
              <a:rPr lang="en-US" b="0" smtClean="0"/>
              <a:t>, HClO)</a:t>
            </a:r>
          </a:p>
          <a:p>
            <a:pPr lvl="1" eaLnBrk="1" hangingPunct="1"/>
            <a:r>
              <a:rPr lang="en-US" sz="3200" b="0" smtClean="0"/>
              <a:t>kill more bacteria with toxic chemicals than phagocytosis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7788B2AF-4D6B-4D23-8B58-5D3845F22402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69850"/>
            <a:ext cx="6623050" cy="838200"/>
          </a:xfrm>
        </p:spPr>
        <p:txBody>
          <a:bodyPr/>
          <a:lstStyle/>
          <a:p>
            <a:pPr eaLnBrk="1" hangingPunct="1"/>
            <a:r>
              <a:rPr lang="en-US" smtClean="0"/>
              <a:t>T cell Activation</a:t>
            </a:r>
          </a:p>
        </p:txBody>
      </p:sp>
      <p:sp>
        <p:nvSpPr>
          <p:cNvPr id="90116" name="Text Box 9"/>
          <p:cNvSpPr txBox="1">
            <a:spLocks noChangeArrowheads="1"/>
          </p:cNvSpPr>
          <p:nvPr/>
        </p:nvSpPr>
        <p:spPr bwMode="auto">
          <a:xfrm>
            <a:off x="574675" y="5260975"/>
            <a:ext cx="18700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Figure</a:t>
            </a:r>
            <a:r>
              <a:rPr lang="en-US"/>
              <a:t> 21.22</a:t>
            </a:r>
          </a:p>
        </p:txBody>
      </p:sp>
      <p:pic>
        <p:nvPicPr>
          <p:cNvPr id="90117" name="Picture 2" descr="sal25693_21_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149350"/>
            <a:ext cx="3846513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8" name="Rectangle 5"/>
          <p:cNvSpPr>
            <a:spLocks noChangeArrowheads="1"/>
          </p:cNvSpPr>
          <p:nvPr/>
        </p:nvSpPr>
        <p:spPr bwMode="auto">
          <a:xfrm>
            <a:off x="3287713" y="3136900"/>
            <a:ext cx="5095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Costimulation</a:t>
            </a:r>
            <a:endParaRPr lang="en-US" sz="600" b="1"/>
          </a:p>
        </p:txBody>
      </p:sp>
      <p:sp>
        <p:nvSpPr>
          <p:cNvPr id="90119" name="Rectangle 6"/>
          <p:cNvSpPr>
            <a:spLocks noChangeArrowheads="1"/>
          </p:cNvSpPr>
          <p:nvPr/>
        </p:nvSpPr>
        <p:spPr bwMode="auto">
          <a:xfrm>
            <a:off x="3287713" y="4344988"/>
            <a:ext cx="5857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Clonal selection</a:t>
            </a:r>
            <a:endParaRPr lang="en-US" sz="600" b="1"/>
          </a:p>
        </p:txBody>
      </p:sp>
      <p:sp>
        <p:nvSpPr>
          <p:cNvPr id="90120" name="Rectangle 7"/>
          <p:cNvSpPr>
            <a:spLocks noChangeArrowheads="1"/>
          </p:cNvSpPr>
          <p:nvPr/>
        </p:nvSpPr>
        <p:spPr bwMode="auto">
          <a:xfrm>
            <a:off x="5713413" y="1525588"/>
            <a:ext cx="4540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MHC protein</a:t>
            </a:r>
            <a:endParaRPr lang="en-US" sz="600" b="1"/>
          </a:p>
        </p:txBody>
      </p:sp>
      <p:sp>
        <p:nvSpPr>
          <p:cNvPr id="90121" name="Rectangle 8"/>
          <p:cNvSpPr>
            <a:spLocks noChangeArrowheads="1"/>
          </p:cNvSpPr>
          <p:nvPr/>
        </p:nvSpPr>
        <p:spPr bwMode="auto">
          <a:xfrm>
            <a:off x="5713413" y="1751013"/>
            <a:ext cx="2825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Antigen</a:t>
            </a:r>
            <a:endParaRPr lang="en-US" sz="600" b="1"/>
          </a:p>
        </p:txBody>
      </p:sp>
      <p:sp>
        <p:nvSpPr>
          <p:cNvPr id="90122" name="Rectangle 9"/>
          <p:cNvSpPr>
            <a:spLocks noChangeArrowheads="1"/>
          </p:cNvSpPr>
          <p:nvPr/>
        </p:nvSpPr>
        <p:spPr bwMode="auto">
          <a:xfrm>
            <a:off x="4191000" y="1328738"/>
            <a:ext cx="1635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APC</a:t>
            </a:r>
            <a:endParaRPr lang="en-US" sz="600" b="1"/>
          </a:p>
        </p:txBody>
      </p:sp>
      <p:sp>
        <p:nvSpPr>
          <p:cNvPr id="90123" name="Rectangle 10"/>
          <p:cNvSpPr>
            <a:spLocks noChangeArrowheads="1"/>
          </p:cNvSpPr>
          <p:nvPr/>
        </p:nvSpPr>
        <p:spPr bwMode="auto">
          <a:xfrm>
            <a:off x="4191000" y="2441575"/>
            <a:ext cx="163513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APC</a:t>
            </a:r>
            <a:endParaRPr lang="en-US" sz="600" b="1"/>
          </a:p>
        </p:txBody>
      </p:sp>
      <p:sp>
        <p:nvSpPr>
          <p:cNvPr id="90124" name="Rectangle 11"/>
          <p:cNvSpPr>
            <a:spLocks noChangeArrowheads="1"/>
          </p:cNvSpPr>
          <p:nvPr/>
        </p:nvSpPr>
        <p:spPr bwMode="auto">
          <a:xfrm>
            <a:off x="5426075" y="2101850"/>
            <a:ext cx="2857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</a:t>
            </a:r>
            <a:r>
              <a:rPr lang="en-US" sz="600" b="1" baseline="-25000">
                <a:solidFill>
                  <a:srgbClr val="000000"/>
                </a:solidFill>
              </a:rPr>
              <a:t>C</a:t>
            </a:r>
            <a:r>
              <a:rPr lang="en-US" sz="600" b="1">
                <a:solidFill>
                  <a:srgbClr val="000000"/>
                </a:solidFill>
              </a:rPr>
              <a:t> or T</a:t>
            </a:r>
            <a:r>
              <a:rPr lang="en-US" sz="600" b="1" baseline="-2500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90125" name="Rectangle 12"/>
          <p:cNvSpPr>
            <a:spLocks noChangeArrowheads="1"/>
          </p:cNvSpPr>
          <p:nvPr/>
        </p:nvSpPr>
        <p:spPr bwMode="auto">
          <a:xfrm>
            <a:off x="3935413" y="3963988"/>
            <a:ext cx="841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</a:t>
            </a:r>
            <a:r>
              <a:rPr lang="en-US" sz="600" b="1" baseline="-25000">
                <a:solidFill>
                  <a:srgbClr val="000000"/>
                </a:solidFill>
              </a:rPr>
              <a:t>C</a:t>
            </a:r>
            <a:endParaRPr lang="en-US" sz="600" b="1" baseline="-25000"/>
          </a:p>
        </p:txBody>
      </p:sp>
      <p:sp>
        <p:nvSpPr>
          <p:cNvPr id="90126" name="Rectangle 13"/>
          <p:cNvSpPr>
            <a:spLocks noChangeArrowheads="1"/>
          </p:cNvSpPr>
          <p:nvPr/>
        </p:nvSpPr>
        <p:spPr bwMode="auto">
          <a:xfrm>
            <a:off x="4538663" y="3979863"/>
            <a:ext cx="84137" cy="9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</a:t>
            </a:r>
            <a:r>
              <a:rPr lang="en-US" sz="600" b="1" baseline="-25000">
                <a:solidFill>
                  <a:srgbClr val="000000"/>
                </a:solidFill>
              </a:rPr>
              <a:t>C</a:t>
            </a:r>
            <a:endParaRPr lang="en-US" sz="600" b="1" baseline="-25000"/>
          </a:p>
        </p:txBody>
      </p:sp>
      <p:sp>
        <p:nvSpPr>
          <p:cNvPr id="90127" name="Rectangle 14"/>
          <p:cNvSpPr>
            <a:spLocks noChangeArrowheads="1"/>
          </p:cNvSpPr>
          <p:nvPr/>
        </p:nvSpPr>
        <p:spPr bwMode="auto">
          <a:xfrm>
            <a:off x="4195763" y="3627438"/>
            <a:ext cx="84137" cy="9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</a:t>
            </a:r>
            <a:r>
              <a:rPr lang="en-US" sz="600" b="1" baseline="-25000">
                <a:solidFill>
                  <a:srgbClr val="000000"/>
                </a:solidFill>
              </a:rPr>
              <a:t>C</a:t>
            </a:r>
            <a:endParaRPr lang="en-US" sz="600" b="1" baseline="-25000"/>
          </a:p>
        </p:txBody>
      </p:sp>
      <p:sp>
        <p:nvSpPr>
          <p:cNvPr id="90128" name="Rectangle 15"/>
          <p:cNvSpPr>
            <a:spLocks noChangeArrowheads="1"/>
          </p:cNvSpPr>
          <p:nvPr/>
        </p:nvSpPr>
        <p:spPr bwMode="auto">
          <a:xfrm>
            <a:off x="4589463" y="4981575"/>
            <a:ext cx="825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</a:t>
            </a:r>
            <a:r>
              <a:rPr lang="en-US" sz="600" b="1" baseline="-25000">
                <a:solidFill>
                  <a:srgbClr val="000000"/>
                </a:solidFill>
              </a:rPr>
              <a:t>C</a:t>
            </a:r>
            <a:endParaRPr lang="en-US" sz="600" b="1" baseline="-25000"/>
          </a:p>
        </p:txBody>
      </p:sp>
      <p:sp>
        <p:nvSpPr>
          <p:cNvPr id="90129" name="Rectangle 16"/>
          <p:cNvSpPr>
            <a:spLocks noChangeArrowheads="1"/>
          </p:cNvSpPr>
          <p:nvPr/>
        </p:nvSpPr>
        <p:spPr bwMode="auto">
          <a:xfrm>
            <a:off x="5014913" y="3619500"/>
            <a:ext cx="82550" cy="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</a:t>
            </a:r>
            <a:r>
              <a:rPr lang="en-US" sz="600" b="1" baseline="-25000">
                <a:solidFill>
                  <a:srgbClr val="000000"/>
                </a:solidFill>
              </a:rPr>
              <a:t>H</a:t>
            </a:r>
            <a:endParaRPr lang="en-US" sz="600" b="1" baseline="-25000"/>
          </a:p>
        </p:txBody>
      </p:sp>
      <p:sp>
        <p:nvSpPr>
          <p:cNvPr id="90130" name="Rectangle 17"/>
          <p:cNvSpPr>
            <a:spLocks noChangeArrowheads="1"/>
          </p:cNvSpPr>
          <p:nvPr/>
        </p:nvSpPr>
        <p:spPr bwMode="auto">
          <a:xfrm>
            <a:off x="5440363" y="3887788"/>
            <a:ext cx="825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</a:t>
            </a:r>
            <a:r>
              <a:rPr lang="en-US" sz="600" b="1" baseline="-25000">
                <a:solidFill>
                  <a:srgbClr val="000000"/>
                </a:solidFill>
              </a:rPr>
              <a:t>H</a:t>
            </a:r>
            <a:endParaRPr lang="en-US" sz="600" b="1" baseline="-25000"/>
          </a:p>
        </p:txBody>
      </p:sp>
      <p:sp>
        <p:nvSpPr>
          <p:cNvPr id="90131" name="Rectangle 18"/>
          <p:cNvSpPr>
            <a:spLocks noChangeArrowheads="1"/>
          </p:cNvSpPr>
          <p:nvPr/>
        </p:nvSpPr>
        <p:spPr bwMode="auto">
          <a:xfrm>
            <a:off x="6016625" y="3598863"/>
            <a:ext cx="904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</a:t>
            </a:r>
            <a:r>
              <a:rPr lang="en-US" sz="600" b="1" baseline="-25000">
                <a:solidFill>
                  <a:srgbClr val="000000"/>
                </a:solidFill>
              </a:rPr>
              <a:t>M</a:t>
            </a:r>
            <a:endParaRPr lang="en-US" sz="600" b="1" baseline="-25000"/>
          </a:p>
        </p:txBody>
      </p:sp>
      <p:sp>
        <p:nvSpPr>
          <p:cNvPr id="90132" name="Rectangle 19"/>
          <p:cNvSpPr>
            <a:spLocks noChangeArrowheads="1"/>
          </p:cNvSpPr>
          <p:nvPr/>
        </p:nvSpPr>
        <p:spPr bwMode="auto">
          <a:xfrm>
            <a:off x="5799138" y="3925888"/>
            <a:ext cx="90487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</a:t>
            </a:r>
            <a:r>
              <a:rPr lang="en-US" sz="600" b="1" baseline="-25000">
                <a:solidFill>
                  <a:srgbClr val="000000"/>
                </a:solidFill>
              </a:rPr>
              <a:t>M</a:t>
            </a:r>
            <a:endParaRPr lang="en-US" sz="600" b="1" baseline="-25000"/>
          </a:p>
        </p:txBody>
      </p:sp>
      <p:sp>
        <p:nvSpPr>
          <p:cNvPr id="90133" name="Rectangle 20"/>
          <p:cNvSpPr>
            <a:spLocks noChangeArrowheads="1"/>
          </p:cNvSpPr>
          <p:nvPr/>
        </p:nvSpPr>
        <p:spPr bwMode="auto">
          <a:xfrm>
            <a:off x="6424613" y="4017963"/>
            <a:ext cx="889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</a:t>
            </a:r>
            <a:r>
              <a:rPr lang="en-US" sz="600" b="1" baseline="-25000">
                <a:solidFill>
                  <a:srgbClr val="000000"/>
                </a:solidFill>
              </a:rPr>
              <a:t>M</a:t>
            </a:r>
            <a:endParaRPr lang="en-US" sz="600" b="1" baseline="-25000"/>
          </a:p>
        </p:txBody>
      </p:sp>
      <p:sp>
        <p:nvSpPr>
          <p:cNvPr id="90134" name="Rectangle 21"/>
          <p:cNvSpPr>
            <a:spLocks noChangeArrowheads="1"/>
          </p:cNvSpPr>
          <p:nvPr/>
        </p:nvSpPr>
        <p:spPr bwMode="auto">
          <a:xfrm>
            <a:off x="4816475" y="4071938"/>
            <a:ext cx="841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</a:t>
            </a:r>
            <a:r>
              <a:rPr lang="en-US" sz="600" b="1" baseline="-25000">
                <a:solidFill>
                  <a:srgbClr val="000000"/>
                </a:solidFill>
              </a:rPr>
              <a:t>H</a:t>
            </a:r>
            <a:endParaRPr lang="en-US" sz="600" b="1" baseline="-25000"/>
          </a:p>
        </p:txBody>
      </p:sp>
      <p:sp>
        <p:nvSpPr>
          <p:cNvPr id="90135" name="Rectangle 22"/>
          <p:cNvSpPr>
            <a:spLocks noChangeArrowheads="1"/>
          </p:cNvSpPr>
          <p:nvPr/>
        </p:nvSpPr>
        <p:spPr bwMode="auto">
          <a:xfrm>
            <a:off x="5686425" y="4981575"/>
            <a:ext cx="825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</a:t>
            </a:r>
            <a:r>
              <a:rPr lang="en-US" sz="600" b="1" baseline="-25000">
                <a:solidFill>
                  <a:srgbClr val="000000"/>
                </a:solidFill>
              </a:rPr>
              <a:t>H</a:t>
            </a:r>
            <a:endParaRPr lang="en-US" sz="600" b="1" baseline="-25000"/>
          </a:p>
        </p:txBody>
      </p:sp>
      <p:sp>
        <p:nvSpPr>
          <p:cNvPr id="90136" name="Rectangle 23"/>
          <p:cNvSpPr>
            <a:spLocks noChangeArrowheads="1"/>
          </p:cNvSpPr>
          <p:nvPr/>
        </p:nvSpPr>
        <p:spPr bwMode="auto">
          <a:xfrm>
            <a:off x="4722813" y="3825875"/>
            <a:ext cx="76200" cy="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or</a:t>
            </a:r>
            <a:endParaRPr lang="en-US" sz="600" b="1"/>
          </a:p>
        </p:txBody>
      </p:sp>
      <p:sp>
        <p:nvSpPr>
          <p:cNvPr id="90137" name="Rectangle 24"/>
          <p:cNvSpPr>
            <a:spLocks noChangeArrowheads="1"/>
          </p:cNvSpPr>
          <p:nvPr/>
        </p:nvSpPr>
        <p:spPr bwMode="auto">
          <a:xfrm>
            <a:off x="4568825" y="4597400"/>
            <a:ext cx="4810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Effector cells</a:t>
            </a:r>
            <a:endParaRPr lang="en-US" sz="600" b="1"/>
          </a:p>
        </p:txBody>
      </p:sp>
      <p:sp>
        <p:nvSpPr>
          <p:cNvPr id="90138" name="Rectangle 25"/>
          <p:cNvSpPr>
            <a:spLocks noChangeArrowheads="1"/>
          </p:cNvSpPr>
          <p:nvPr/>
        </p:nvSpPr>
        <p:spPr bwMode="auto">
          <a:xfrm>
            <a:off x="5202238" y="5662613"/>
            <a:ext cx="163512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APC</a:t>
            </a:r>
            <a:endParaRPr lang="en-US" sz="600" b="1"/>
          </a:p>
        </p:txBody>
      </p:sp>
      <p:sp>
        <p:nvSpPr>
          <p:cNvPr id="90139" name="Rectangle 26"/>
          <p:cNvSpPr>
            <a:spLocks noChangeArrowheads="1"/>
          </p:cNvSpPr>
          <p:nvPr/>
        </p:nvSpPr>
        <p:spPr bwMode="auto">
          <a:xfrm>
            <a:off x="6018213" y="5597525"/>
            <a:ext cx="42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4</a:t>
            </a:r>
            <a:endParaRPr lang="en-US" sz="600" b="1"/>
          </a:p>
        </p:txBody>
      </p:sp>
      <p:sp>
        <p:nvSpPr>
          <p:cNvPr id="90140" name="Rectangle 27"/>
          <p:cNvSpPr>
            <a:spLocks noChangeArrowheads="1"/>
          </p:cNvSpPr>
          <p:nvPr/>
        </p:nvSpPr>
        <p:spPr bwMode="auto">
          <a:xfrm>
            <a:off x="4846638" y="6070600"/>
            <a:ext cx="1643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Activity of NK, B, or T</a:t>
            </a:r>
            <a:r>
              <a:rPr lang="en-US" sz="600" b="1" baseline="-25000">
                <a:solidFill>
                  <a:srgbClr val="000000"/>
                </a:solidFill>
              </a:rPr>
              <a:t>C</a:t>
            </a:r>
            <a:r>
              <a:rPr lang="en-US" sz="600" b="1">
                <a:solidFill>
                  <a:srgbClr val="000000"/>
                </a:solidFill>
              </a:rPr>
              <a:t> cells</a:t>
            </a:r>
          </a:p>
          <a:p>
            <a:r>
              <a:rPr lang="en-US" sz="600" b="1">
                <a:solidFill>
                  <a:srgbClr val="000000"/>
                </a:solidFill>
              </a:rPr>
              <a:t>Development of memory T cells</a:t>
            </a:r>
          </a:p>
          <a:p>
            <a:r>
              <a:rPr lang="en-US" sz="600" b="1">
                <a:solidFill>
                  <a:srgbClr val="000000"/>
                </a:solidFill>
              </a:rPr>
              <a:t>Inflammation and other nonspecific defenses</a:t>
            </a:r>
          </a:p>
        </p:txBody>
      </p:sp>
      <p:sp>
        <p:nvSpPr>
          <p:cNvPr id="90141" name="Rectangle 28"/>
          <p:cNvSpPr>
            <a:spLocks noChangeArrowheads="1"/>
          </p:cNvSpPr>
          <p:nvPr/>
        </p:nvSpPr>
        <p:spPr bwMode="auto">
          <a:xfrm>
            <a:off x="4810125" y="5802313"/>
            <a:ext cx="762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or</a:t>
            </a:r>
            <a:endParaRPr lang="en-US" sz="600" b="1"/>
          </a:p>
        </p:txBody>
      </p:sp>
      <p:sp>
        <p:nvSpPr>
          <p:cNvPr id="90142" name="Rectangle 29"/>
          <p:cNvSpPr>
            <a:spLocks noChangeArrowheads="1"/>
          </p:cNvSpPr>
          <p:nvPr/>
        </p:nvSpPr>
        <p:spPr bwMode="auto">
          <a:xfrm>
            <a:off x="3187700" y="1954213"/>
            <a:ext cx="444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1</a:t>
            </a:r>
            <a:endParaRPr lang="en-US" sz="600" b="1"/>
          </a:p>
        </p:txBody>
      </p:sp>
      <p:sp>
        <p:nvSpPr>
          <p:cNvPr id="90143" name="Rectangle 30"/>
          <p:cNvSpPr>
            <a:spLocks noChangeArrowheads="1"/>
          </p:cNvSpPr>
          <p:nvPr/>
        </p:nvSpPr>
        <p:spPr bwMode="auto">
          <a:xfrm>
            <a:off x="3187700" y="3136900"/>
            <a:ext cx="444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2</a:t>
            </a:r>
            <a:endParaRPr lang="en-US" sz="600" b="1"/>
          </a:p>
        </p:txBody>
      </p:sp>
      <p:sp>
        <p:nvSpPr>
          <p:cNvPr id="90144" name="Rectangle 31"/>
          <p:cNvSpPr>
            <a:spLocks noChangeArrowheads="1"/>
          </p:cNvSpPr>
          <p:nvPr/>
        </p:nvSpPr>
        <p:spPr bwMode="auto">
          <a:xfrm>
            <a:off x="3187700" y="4344988"/>
            <a:ext cx="444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3</a:t>
            </a:r>
            <a:endParaRPr lang="en-US" sz="600" b="1"/>
          </a:p>
        </p:txBody>
      </p:sp>
      <p:sp>
        <p:nvSpPr>
          <p:cNvPr id="90145" name="Rectangle 32"/>
          <p:cNvSpPr>
            <a:spLocks noChangeArrowheads="1"/>
          </p:cNvSpPr>
          <p:nvPr/>
        </p:nvSpPr>
        <p:spPr bwMode="auto">
          <a:xfrm>
            <a:off x="3287713" y="5562600"/>
            <a:ext cx="341312" cy="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Lethal hit</a:t>
            </a:r>
            <a:endParaRPr lang="en-US" sz="600" b="1"/>
          </a:p>
        </p:txBody>
      </p:sp>
      <p:sp>
        <p:nvSpPr>
          <p:cNvPr id="90146" name="Rectangle 33"/>
          <p:cNvSpPr>
            <a:spLocks noChangeArrowheads="1"/>
          </p:cNvSpPr>
          <p:nvPr/>
        </p:nvSpPr>
        <p:spPr bwMode="auto">
          <a:xfrm>
            <a:off x="3187700" y="5562600"/>
            <a:ext cx="444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4</a:t>
            </a:r>
            <a:endParaRPr lang="en-US" sz="600" b="1"/>
          </a:p>
        </p:txBody>
      </p:sp>
      <p:sp>
        <p:nvSpPr>
          <p:cNvPr id="90147" name="Freeform 34"/>
          <p:cNvSpPr>
            <a:spLocks/>
          </p:cNvSpPr>
          <p:nvPr/>
        </p:nvSpPr>
        <p:spPr bwMode="auto">
          <a:xfrm>
            <a:off x="5048250" y="1341438"/>
            <a:ext cx="649288" cy="246062"/>
          </a:xfrm>
          <a:custGeom>
            <a:avLst/>
            <a:gdLst>
              <a:gd name="T0" fmla="*/ 0 w 482"/>
              <a:gd name="T1" fmla="*/ 2147483647 h 182"/>
              <a:gd name="T2" fmla="*/ 2147483647 w 482"/>
              <a:gd name="T3" fmla="*/ 0 h 182"/>
              <a:gd name="T4" fmla="*/ 2147483647 w 482"/>
              <a:gd name="T5" fmla="*/ 0 h 182"/>
              <a:gd name="T6" fmla="*/ 0 60000 65536"/>
              <a:gd name="T7" fmla="*/ 0 60000 65536"/>
              <a:gd name="T8" fmla="*/ 0 60000 65536"/>
              <a:gd name="T9" fmla="*/ 0 w 482"/>
              <a:gd name="T10" fmla="*/ 0 h 182"/>
              <a:gd name="T11" fmla="*/ 482 w 482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2" h="182">
                <a:moveTo>
                  <a:pt x="0" y="182"/>
                </a:moveTo>
                <a:lnTo>
                  <a:pt x="190" y="0"/>
                </a:lnTo>
                <a:lnTo>
                  <a:pt x="482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b="1"/>
          </a:p>
        </p:txBody>
      </p:sp>
      <p:sp>
        <p:nvSpPr>
          <p:cNvPr id="90148" name="Freeform 35"/>
          <p:cNvSpPr>
            <a:spLocks/>
          </p:cNvSpPr>
          <p:nvPr/>
        </p:nvSpPr>
        <p:spPr bwMode="auto">
          <a:xfrm>
            <a:off x="5045075" y="1568450"/>
            <a:ext cx="652463" cy="174625"/>
          </a:xfrm>
          <a:custGeom>
            <a:avLst/>
            <a:gdLst>
              <a:gd name="T0" fmla="*/ 0 w 483"/>
              <a:gd name="T1" fmla="*/ 2147483647 h 130"/>
              <a:gd name="T2" fmla="*/ 2147483647 w 483"/>
              <a:gd name="T3" fmla="*/ 0 h 130"/>
              <a:gd name="T4" fmla="*/ 2147483647 w 483"/>
              <a:gd name="T5" fmla="*/ 0 h 130"/>
              <a:gd name="T6" fmla="*/ 0 60000 65536"/>
              <a:gd name="T7" fmla="*/ 0 60000 65536"/>
              <a:gd name="T8" fmla="*/ 0 60000 65536"/>
              <a:gd name="T9" fmla="*/ 0 w 483"/>
              <a:gd name="T10" fmla="*/ 0 h 130"/>
              <a:gd name="T11" fmla="*/ 483 w 483"/>
              <a:gd name="T12" fmla="*/ 130 h 1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3" h="130">
                <a:moveTo>
                  <a:pt x="0" y="130"/>
                </a:moveTo>
                <a:lnTo>
                  <a:pt x="179" y="0"/>
                </a:lnTo>
                <a:lnTo>
                  <a:pt x="483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b="1"/>
          </a:p>
        </p:txBody>
      </p:sp>
      <p:sp>
        <p:nvSpPr>
          <p:cNvPr id="90149" name="Line 36"/>
          <p:cNvSpPr>
            <a:spLocks noChangeShapeType="1"/>
          </p:cNvSpPr>
          <p:nvPr/>
        </p:nvSpPr>
        <p:spPr bwMode="auto">
          <a:xfrm>
            <a:off x="5114925" y="1790700"/>
            <a:ext cx="582613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50" name="Freeform 37"/>
          <p:cNvSpPr>
            <a:spLocks/>
          </p:cNvSpPr>
          <p:nvPr/>
        </p:nvSpPr>
        <p:spPr bwMode="auto">
          <a:xfrm>
            <a:off x="3933825" y="4449763"/>
            <a:ext cx="1739900" cy="61912"/>
          </a:xfrm>
          <a:custGeom>
            <a:avLst/>
            <a:gdLst>
              <a:gd name="T0" fmla="*/ 0 w 1290"/>
              <a:gd name="T1" fmla="*/ 0 h 46"/>
              <a:gd name="T2" fmla="*/ 0 w 1290"/>
              <a:gd name="T3" fmla="*/ 2147483647 h 46"/>
              <a:gd name="T4" fmla="*/ 2147483647 w 1290"/>
              <a:gd name="T5" fmla="*/ 2147483647 h 46"/>
              <a:gd name="T6" fmla="*/ 2147483647 w 1290"/>
              <a:gd name="T7" fmla="*/ 0 h 46"/>
              <a:gd name="T8" fmla="*/ 0 60000 65536"/>
              <a:gd name="T9" fmla="*/ 0 60000 65536"/>
              <a:gd name="T10" fmla="*/ 0 60000 65536"/>
              <a:gd name="T11" fmla="*/ 0 60000 65536"/>
              <a:gd name="T12" fmla="*/ 0 w 1290"/>
              <a:gd name="T13" fmla="*/ 0 h 46"/>
              <a:gd name="T14" fmla="*/ 1290 w 1290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0" h="46">
                <a:moveTo>
                  <a:pt x="0" y="0"/>
                </a:moveTo>
                <a:lnTo>
                  <a:pt x="0" y="46"/>
                </a:lnTo>
                <a:lnTo>
                  <a:pt x="1290" y="46"/>
                </a:lnTo>
                <a:lnTo>
                  <a:pt x="129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b="1"/>
          </a:p>
        </p:txBody>
      </p:sp>
      <p:sp>
        <p:nvSpPr>
          <p:cNvPr id="90151" name="Freeform 38"/>
          <p:cNvSpPr>
            <a:spLocks/>
          </p:cNvSpPr>
          <p:nvPr/>
        </p:nvSpPr>
        <p:spPr bwMode="auto">
          <a:xfrm>
            <a:off x="5461000" y="5249863"/>
            <a:ext cx="473075" cy="73025"/>
          </a:xfrm>
          <a:custGeom>
            <a:avLst/>
            <a:gdLst>
              <a:gd name="T0" fmla="*/ 0 w 351"/>
              <a:gd name="T1" fmla="*/ 0 h 55"/>
              <a:gd name="T2" fmla="*/ 2147483647 w 351"/>
              <a:gd name="T3" fmla="*/ 2147483647 h 55"/>
              <a:gd name="T4" fmla="*/ 2147483647 w 351"/>
              <a:gd name="T5" fmla="*/ 2147483647 h 55"/>
              <a:gd name="T6" fmla="*/ 0 60000 65536"/>
              <a:gd name="T7" fmla="*/ 0 60000 65536"/>
              <a:gd name="T8" fmla="*/ 0 60000 65536"/>
              <a:gd name="T9" fmla="*/ 0 w 351"/>
              <a:gd name="T10" fmla="*/ 0 h 55"/>
              <a:gd name="T11" fmla="*/ 351 w 351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1" h="55">
                <a:moveTo>
                  <a:pt x="0" y="0"/>
                </a:moveTo>
                <a:lnTo>
                  <a:pt x="217" y="55"/>
                </a:lnTo>
                <a:lnTo>
                  <a:pt x="351" y="55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b="1"/>
          </a:p>
        </p:txBody>
      </p:sp>
      <p:sp>
        <p:nvSpPr>
          <p:cNvPr id="90152" name="Freeform 39"/>
          <p:cNvSpPr>
            <a:spLocks/>
          </p:cNvSpPr>
          <p:nvPr/>
        </p:nvSpPr>
        <p:spPr bwMode="auto">
          <a:xfrm>
            <a:off x="4391025" y="5248275"/>
            <a:ext cx="115888" cy="190500"/>
          </a:xfrm>
          <a:custGeom>
            <a:avLst/>
            <a:gdLst>
              <a:gd name="T0" fmla="*/ 0 w 86"/>
              <a:gd name="T1" fmla="*/ 0 h 142"/>
              <a:gd name="T2" fmla="*/ 2147483647 w 86"/>
              <a:gd name="T3" fmla="*/ 2147483647 h 142"/>
              <a:gd name="T4" fmla="*/ 2147483647 w 86"/>
              <a:gd name="T5" fmla="*/ 2147483647 h 142"/>
              <a:gd name="T6" fmla="*/ 0 60000 65536"/>
              <a:gd name="T7" fmla="*/ 0 60000 65536"/>
              <a:gd name="T8" fmla="*/ 0 60000 65536"/>
              <a:gd name="T9" fmla="*/ 0 w 86"/>
              <a:gd name="T10" fmla="*/ 0 h 142"/>
              <a:gd name="T11" fmla="*/ 86 w 86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" h="142">
                <a:moveTo>
                  <a:pt x="0" y="0"/>
                </a:moveTo>
                <a:lnTo>
                  <a:pt x="58" y="142"/>
                </a:lnTo>
                <a:lnTo>
                  <a:pt x="86" y="14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b="1"/>
          </a:p>
        </p:txBody>
      </p:sp>
      <p:sp>
        <p:nvSpPr>
          <p:cNvPr id="90153" name="Text Box 40"/>
          <p:cNvSpPr txBox="1">
            <a:spLocks noChangeArrowheads="1"/>
          </p:cNvSpPr>
          <p:nvPr/>
        </p:nvSpPr>
        <p:spPr bwMode="auto">
          <a:xfrm>
            <a:off x="5713413" y="1304925"/>
            <a:ext cx="6032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Costimulation</a:t>
            </a:r>
          </a:p>
          <a:p>
            <a:r>
              <a:rPr lang="en-US" sz="600" b="1"/>
              <a:t>protein</a:t>
            </a:r>
          </a:p>
        </p:txBody>
      </p:sp>
      <p:sp>
        <p:nvSpPr>
          <p:cNvPr id="90154" name="Rectangle 41"/>
          <p:cNvSpPr>
            <a:spLocks noChangeArrowheads="1"/>
          </p:cNvSpPr>
          <p:nvPr/>
        </p:nvSpPr>
        <p:spPr bwMode="auto">
          <a:xfrm>
            <a:off x="5426075" y="3051175"/>
            <a:ext cx="2857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T</a:t>
            </a:r>
            <a:r>
              <a:rPr lang="en-US" sz="600" b="1" baseline="-25000">
                <a:solidFill>
                  <a:srgbClr val="000000"/>
                </a:solidFill>
              </a:rPr>
              <a:t>C</a:t>
            </a:r>
            <a:r>
              <a:rPr lang="en-US" sz="600" b="1">
                <a:solidFill>
                  <a:srgbClr val="000000"/>
                </a:solidFill>
              </a:rPr>
              <a:t> or T</a:t>
            </a:r>
            <a:r>
              <a:rPr lang="en-US" sz="600" b="1" baseline="-2500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90155" name="Text Box 42"/>
          <p:cNvSpPr txBox="1">
            <a:spLocks noChangeArrowheads="1"/>
          </p:cNvSpPr>
          <p:nvPr/>
        </p:nvSpPr>
        <p:spPr bwMode="auto">
          <a:xfrm>
            <a:off x="6022975" y="4486275"/>
            <a:ext cx="38893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Memory</a:t>
            </a:r>
          </a:p>
          <a:p>
            <a:r>
              <a:rPr lang="en-US" sz="600" b="1"/>
              <a:t>T cells</a:t>
            </a:r>
          </a:p>
        </p:txBody>
      </p:sp>
      <p:sp>
        <p:nvSpPr>
          <p:cNvPr id="90156" name="Text Box 43"/>
          <p:cNvSpPr txBox="1">
            <a:spLocks noChangeArrowheads="1"/>
          </p:cNvSpPr>
          <p:nvPr/>
        </p:nvSpPr>
        <p:spPr bwMode="auto">
          <a:xfrm>
            <a:off x="5961063" y="5284788"/>
            <a:ext cx="35083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MHC-II</a:t>
            </a:r>
          </a:p>
          <a:p>
            <a:r>
              <a:rPr lang="en-US" sz="600" b="1"/>
              <a:t>protein</a:t>
            </a:r>
          </a:p>
        </p:txBody>
      </p:sp>
      <p:sp>
        <p:nvSpPr>
          <p:cNvPr id="90157" name="Text Box 44"/>
          <p:cNvSpPr txBox="1">
            <a:spLocks noChangeArrowheads="1"/>
          </p:cNvSpPr>
          <p:nvPr/>
        </p:nvSpPr>
        <p:spPr bwMode="auto">
          <a:xfrm>
            <a:off x="6119813" y="5597525"/>
            <a:ext cx="4810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Interleukin</a:t>
            </a:r>
          </a:p>
          <a:p>
            <a:r>
              <a:rPr lang="en-US" sz="600" b="1"/>
              <a:t>secretion</a:t>
            </a:r>
          </a:p>
        </p:txBody>
      </p:sp>
      <p:sp>
        <p:nvSpPr>
          <p:cNvPr id="90158" name="Text Box 45"/>
          <p:cNvSpPr txBox="1">
            <a:spLocks noChangeArrowheads="1"/>
          </p:cNvSpPr>
          <p:nvPr/>
        </p:nvSpPr>
        <p:spPr bwMode="auto">
          <a:xfrm>
            <a:off x="4057650" y="6070600"/>
            <a:ext cx="6127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Destruction of</a:t>
            </a:r>
          </a:p>
          <a:p>
            <a:r>
              <a:rPr lang="en-US" sz="600" b="1"/>
              <a:t>enemy cell</a:t>
            </a:r>
          </a:p>
        </p:txBody>
      </p:sp>
      <p:sp>
        <p:nvSpPr>
          <p:cNvPr id="90159" name="Text Box 46"/>
          <p:cNvSpPr txBox="1">
            <a:spLocks noChangeArrowheads="1"/>
          </p:cNvSpPr>
          <p:nvPr/>
        </p:nvSpPr>
        <p:spPr bwMode="auto">
          <a:xfrm>
            <a:off x="3940175" y="5662613"/>
            <a:ext cx="34607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Enemy</a:t>
            </a:r>
          </a:p>
          <a:p>
            <a:r>
              <a:rPr lang="en-US" sz="600" b="1"/>
              <a:t>cell</a:t>
            </a:r>
          </a:p>
        </p:txBody>
      </p:sp>
      <p:sp>
        <p:nvSpPr>
          <p:cNvPr id="90160" name="Text Box 47"/>
          <p:cNvSpPr txBox="1">
            <a:spLocks noChangeArrowheads="1"/>
          </p:cNvSpPr>
          <p:nvPr/>
        </p:nvSpPr>
        <p:spPr bwMode="auto">
          <a:xfrm>
            <a:off x="4529138" y="5410200"/>
            <a:ext cx="3508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MHC-I</a:t>
            </a:r>
          </a:p>
          <a:p>
            <a:r>
              <a:rPr lang="en-US" sz="600" b="1"/>
              <a:t>protein</a:t>
            </a:r>
          </a:p>
        </p:txBody>
      </p:sp>
      <p:sp>
        <p:nvSpPr>
          <p:cNvPr id="90161" name="Text Box 48"/>
          <p:cNvSpPr txBox="1">
            <a:spLocks noChangeArrowheads="1"/>
          </p:cNvSpPr>
          <p:nvPr/>
        </p:nvSpPr>
        <p:spPr bwMode="auto">
          <a:xfrm>
            <a:off x="3292475" y="1954213"/>
            <a:ext cx="5095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Antigen</a:t>
            </a:r>
          </a:p>
          <a:p>
            <a:r>
              <a:rPr lang="en-US" sz="600" b="1"/>
              <a:t>recognition</a:t>
            </a:r>
          </a:p>
        </p:txBody>
      </p:sp>
      <p:sp>
        <p:nvSpPr>
          <p:cNvPr id="90162" name="TextBox 24"/>
          <p:cNvSpPr txBox="1">
            <a:spLocks noChangeArrowheads="1"/>
          </p:cNvSpPr>
          <p:nvPr/>
        </p:nvSpPr>
        <p:spPr bwMode="auto">
          <a:xfrm>
            <a:off x="2776538" y="917575"/>
            <a:ext cx="39290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cs typeface="Arial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1338E415-7D46-4F4B-A18C-7B4EDE9ADB2C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Attack : Role of Helper T (T</a:t>
            </a:r>
            <a:r>
              <a:rPr lang="en-US" sz="4000" baseline="-25000" smtClean="0"/>
              <a:t>H</a:t>
            </a:r>
            <a:r>
              <a:rPr lang="en-US" sz="4000" smtClean="0"/>
              <a:t>) Cells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458200" cy="4751388"/>
          </a:xfrm>
        </p:spPr>
        <p:txBody>
          <a:bodyPr/>
          <a:lstStyle/>
          <a:p>
            <a:pPr eaLnBrk="1" hangingPunct="1"/>
            <a:r>
              <a:rPr lang="en-US" sz="2400" smtClean="0"/>
              <a:t>helper</a:t>
            </a:r>
            <a:r>
              <a:rPr lang="en-US" sz="2400" b="0" smtClean="0"/>
              <a:t> and </a:t>
            </a:r>
            <a:r>
              <a:rPr lang="en-US" sz="2400" smtClean="0"/>
              <a:t>cytotoxic T cells </a:t>
            </a:r>
            <a:r>
              <a:rPr lang="en-US" sz="2400" b="0" smtClean="0"/>
              <a:t>play different roles in the attack phase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400" smtClean="0"/>
              <a:t>helper T cell </a:t>
            </a:r>
            <a:r>
              <a:rPr lang="en-US" sz="2400" b="0" smtClean="0"/>
              <a:t>necessary for most immune responses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400" b="0" smtClean="0"/>
              <a:t>play central role in coordinating both cellular and humoral immunity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400" b="0" smtClean="0"/>
              <a:t>when helper T cell </a:t>
            </a:r>
            <a:r>
              <a:rPr lang="en-US" sz="2400" smtClean="0"/>
              <a:t>recognizes</a:t>
            </a:r>
            <a:r>
              <a:rPr lang="en-US" sz="2400" b="0" smtClean="0"/>
              <a:t> the Ag-MHCP complex:</a:t>
            </a:r>
          </a:p>
          <a:p>
            <a:pPr lvl="1" eaLnBrk="1" hangingPunct="1"/>
            <a:r>
              <a:rPr lang="en-US" sz="2000" smtClean="0"/>
              <a:t>secrete interleukins </a:t>
            </a:r>
            <a:r>
              <a:rPr lang="en-US" sz="2000" b="0" smtClean="0"/>
              <a:t>that exert three effects:</a:t>
            </a:r>
          </a:p>
          <a:p>
            <a:pPr lvl="2" eaLnBrk="1" hangingPunct="1"/>
            <a:r>
              <a:rPr lang="en-US" sz="1800" b="0" smtClean="0"/>
              <a:t>attract neutrophils and NK cells</a:t>
            </a:r>
          </a:p>
          <a:p>
            <a:pPr lvl="2" eaLnBrk="1" hangingPunct="1"/>
            <a:r>
              <a:rPr lang="en-US" sz="1800" b="0" smtClean="0"/>
              <a:t>attract macrophages, stimulate their phagocytic activity, and inhibit them from leaving the area</a:t>
            </a:r>
          </a:p>
          <a:p>
            <a:pPr lvl="2" eaLnBrk="1" hangingPunct="1"/>
            <a:r>
              <a:rPr lang="en-US" sz="1800" b="0" smtClean="0"/>
              <a:t>stimulate T and B cell mitosis and maturation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FBF830BA-76EA-41D9-A0DF-794088BAEF99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Attack : Role of Helper T (T</a:t>
            </a:r>
            <a:r>
              <a:rPr lang="en-US" sz="4000" baseline="-25000" smtClean="0"/>
              <a:t>H</a:t>
            </a:r>
            <a:r>
              <a:rPr lang="en-US" sz="4000" smtClean="0"/>
              <a:t>) Cells</a:t>
            </a:r>
          </a:p>
        </p:txBody>
      </p:sp>
      <p:sp>
        <p:nvSpPr>
          <p:cNvPr id="92164" name="Text Box 9"/>
          <p:cNvSpPr txBox="1">
            <a:spLocks noChangeArrowheads="1"/>
          </p:cNvSpPr>
          <p:nvPr/>
        </p:nvSpPr>
        <p:spPr bwMode="auto">
          <a:xfrm>
            <a:off x="138113" y="5195888"/>
            <a:ext cx="1843087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21.23</a:t>
            </a:r>
          </a:p>
        </p:txBody>
      </p:sp>
      <p:pic>
        <p:nvPicPr>
          <p:cNvPr id="92165" name="Picture 19" descr="T:\Graphics\Powerpoint-MH_DCM-TEXTEDIT\MH_DCM TEXT EDIT\SALADIN-TEXT EDIT\Final files\chapt21\ch21_textedit\jpg\sal25693_21_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270000"/>
            <a:ext cx="5319713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6" name="Line 47"/>
          <p:cNvSpPr>
            <a:spLocks noChangeShapeType="1"/>
          </p:cNvSpPr>
          <p:nvPr/>
        </p:nvSpPr>
        <p:spPr bwMode="auto">
          <a:xfrm>
            <a:off x="3311525" y="1778000"/>
            <a:ext cx="1216025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67" name="Freeform 48"/>
          <p:cNvSpPr>
            <a:spLocks/>
          </p:cNvSpPr>
          <p:nvPr/>
        </p:nvSpPr>
        <p:spPr bwMode="auto">
          <a:xfrm>
            <a:off x="5094288" y="2554288"/>
            <a:ext cx="646112" cy="212725"/>
          </a:xfrm>
          <a:custGeom>
            <a:avLst/>
            <a:gdLst>
              <a:gd name="T0" fmla="*/ 2147483647 w 479"/>
              <a:gd name="T1" fmla="*/ 0 h 158"/>
              <a:gd name="T2" fmla="*/ 2147483647 w 479"/>
              <a:gd name="T3" fmla="*/ 0 h 158"/>
              <a:gd name="T4" fmla="*/ 0 w 479"/>
              <a:gd name="T5" fmla="*/ 2147483647 h 158"/>
              <a:gd name="T6" fmla="*/ 0 60000 65536"/>
              <a:gd name="T7" fmla="*/ 0 60000 65536"/>
              <a:gd name="T8" fmla="*/ 0 60000 65536"/>
              <a:gd name="T9" fmla="*/ 0 w 479"/>
              <a:gd name="T10" fmla="*/ 0 h 158"/>
              <a:gd name="T11" fmla="*/ 479 w 479"/>
              <a:gd name="T12" fmla="*/ 158 h 1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9" h="158">
                <a:moveTo>
                  <a:pt x="479" y="0"/>
                </a:moveTo>
                <a:lnTo>
                  <a:pt x="247" y="0"/>
                </a:lnTo>
                <a:lnTo>
                  <a:pt x="0" y="158"/>
                </a:lnTo>
              </a:path>
            </a:pathLst>
          </a:cu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b="1"/>
          </a:p>
        </p:txBody>
      </p:sp>
      <p:sp>
        <p:nvSpPr>
          <p:cNvPr id="92168" name="TextBox 47"/>
          <p:cNvSpPr txBox="1">
            <a:spLocks noChangeArrowheads="1"/>
          </p:cNvSpPr>
          <p:nvPr/>
        </p:nvSpPr>
        <p:spPr bwMode="auto">
          <a:xfrm>
            <a:off x="2293938" y="1684338"/>
            <a:ext cx="17795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r>
              <a:rPr lang="en-US" sz="1200" b="1"/>
              <a:t>Macrophage,</a:t>
            </a:r>
          </a:p>
          <a:p>
            <a:r>
              <a:rPr lang="en-US" sz="1200" b="1"/>
              <a:t>B cell, or other</a:t>
            </a:r>
          </a:p>
          <a:p>
            <a:r>
              <a:rPr lang="en-US" sz="1200" b="1"/>
              <a:t>antigen-presenting cell</a:t>
            </a:r>
          </a:p>
        </p:txBody>
      </p:sp>
      <p:sp>
        <p:nvSpPr>
          <p:cNvPr id="92169" name="TextBox 48"/>
          <p:cNvSpPr txBox="1">
            <a:spLocks noChangeArrowheads="1"/>
          </p:cNvSpPr>
          <p:nvPr/>
        </p:nvSpPr>
        <p:spPr bwMode="auto">
          <a:xfrm>
            <a:off x="2365375" y="4489450"/>
            <a:ext cx="12795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r>
              <a:rPr lang="en-US" sz="1200" b="1"/>
              <a:t>Macrophage-</a:t>
            </a:r>
          </a:p>
          <a:p>
            <a:r>
              <a:rPr lang="en-US" sz="1200" b="1"/>
              <a:t>activating factor</a:t>
            </a:r>
          </a:p>
          <a:p>
            <a:r>
              <a:rPr lang="en-US" sz="1200" b="1"/>
              <a:t>Other cytokines</a:t>
            </a:r>
          </a:p>
        </p:txBody>
      </p:sp>
      <p:sp>
        <p:nvSpPr>
          <p:cNvPr id="92170" name="TextBox 49"/>
          <p:cNvSpPr txBox="1">
            <a:spLocks noChangeArrowheads="1"/>
          </p:cNvSpPr>
          <p:nvPr/>
        </p:nvSpPr>
        <p:spPr bwMode="auto">
          <a:xfrm>
            <a:off x="2365375" y="5514975"/>
            <a:ext cx="1739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r>
              <a:rPr lang="en-US" sz="1200" b="1"/>
              <a:t>Macrophage activity</a:t>
            </a:r>
          </a:p>
          <a:p>
            <a:r>
              <a:rPr lang="en-US" sz="1200" b="1"/>
              <a:t>Leukocyte chemotaxis</a:t>
            </a:r>
          </a:p>
          <a:p>
            <a:r>
              <a:rPr lang="en-US" sz="1200" b="1"/>
              <a:t>Inflammation</a:t>
            </a:r>
          </a:p>
        </p:txBody>
      </p:sp>
      <p:sp>
        <p:nvSpPr>
          <p:cNvPr id="92171" name="TextBox 50"/>
          <p:cNvSpPr txBox="1">
            <a:spLocks noChangeArrowheads="1"/>
          </p:cNvSpPr>
          <p:nvPr/>
        </p:nvSpPr>
        <p:spPr bwMode="auto">
          <a:xfrm>
            <a:off x="6002338" y="4489450"/>
            <a:ext cx="12557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r>
              <a:rPr lang="en-US" sz="1200" b="1"/>
              <a:t>Interleukin-1</a:t>
            </a:r>
          </a:p>
          <a:p>
            <a:r>
              <a:rPr lang="en-US" sz="1200" b="1"/>
              <a:t>Other cytokines</a:t>
            </a:r>
          </a:p>
        </p:txBody>
      </p:sp>
      <p:sp>
        <p:nvSpPr>
          <p:cNvPr id="92172" name="TextBox 51"/>
          <p:cNvSpPr txBox="1">
            <a:spLocks noChangeArrowheads="1"/>
          </p:cNvSpPr>
          <p:nvPr/>
        </p:nvSpPr>
        <p:spPr bwMode="auto">
          <a:xfrm>
            <a:off x="4362450" y="4489450"/>
            <a:ext cx="12541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r>
              <a:rPr lang="en-US" sz="1200" b="1"/>
              <a:t>Interleukin-2</a:t>
            </a:r>
          </a:p>
          <a:p>
            <a:r>
              <a:rPr lang="en-US" sz="1200" b="1"/>
              <a:t>Other cytokines</a:t>
            </a:r>
          </a:p>
        </p:txBody>
      </p:sp>
      <p:sp>
        <p:nvSpPr>
          <p:cNvPr id="92173" name="TextBox 52"/>
          <p:cNvSpPr txBox="1">
            <a:spLocks noChangeArrowheads="1"/>
          </p:cNvSpPr>
          <p:nvPr/>
        </p:nvSpPr>
        <p:spPr bwMode="auto">
          <a:xfrm>
            <a:off x="6002338" y="5514975"/>
            <a:ext cx="14636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r>
              <a:rPr lang="en-US" sz="1200" b="1"/>
              <a:t>Clonal selection of</a:t>
            </a:r>
          </a:p>
          <a:p>
            <a:r>
              <a:rPr lang="en-US" sz="1200" b="1"/>
              <a:t>cytotoxic T cells</a:t>
            </a:r>
          </a:p>
        </p:txBody>
      </p:sp>
      <p:sp>
        <p:nvSpPr>
          <p:cNvPr id="92174" name="TextBox 53"/>
          <p:cNvSpPr txBox="1">
            <a:spLocks noChangeArrowheads="1"/>
          </p:cNvSpPr>
          <p:nvPr/>
        </p:nvSpPr>
        <p:spPr bwMode="auto">
          <a:xfrm>
            <a:off x="4362450" y="5514975"/>
            <a:ext cx="12731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r>
              <a:rPr lang="en-US" sz="1200" b="1"/>
              <a:t>Clonal selection</a:t>
            </a:r>
          </a:p>
          <a:p>
            <a:r>
              <a:rPr lang="en-US" sz="1200" b="1"/>
              <a:t>of B cells</a:t>
            </a:r>
          </a:p>
        </p:txBody>
      </p:sp>
      <p:sp>
        <p:nvSpPr>
          <p:cNvPr id="92175" name="TextBox 55"/>
          <p:cNvSpPr txBox="1">
            <a:spLocks noChangeArrowheads="1"/>
          </p:cNvSpPr>
          <p:nvPr/>
        </p:nvSpPr>
        <p:spPr bwMode="auto">
          <a:xfrm>
            <a:off x="4229100" y="6205538"/>
            <a:ext cx="144303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r>
              <a:rPr lang="en-US" sz="1200" b="1"/>
              <a:t>Humoral immunity</a:t>
            </a:r>
          </a:p>
        </p:txBody>
      </p:sp>
      <p:sp>
        <p:nvSpPr>
          <p:cNvPr id="92176" name="TextBox 56"/>
          <p:cNvSpPr txBox="1">
            <a:spLocks noChangeArrowheads="1"/>
          </p:cNvSpPr>
          <p:nvPr/>
        </p:nvSpPr>
        <p:spPr bwMode="auto">
          <a:xfrm>
            <a:off x="6064250" y="6205538"/>
            <a:ext cx="13843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r>
              <a:rPr lang="en-US" sz="1200" b="1"/>
              <a:t>Cellular immunity</a:t>
            </a:r>
          </a:p>
        </p:txBody>
      </p:sp>
      <p:sp>
        <p:nvSpPr>
          <p:cNvPr id="92177" name="TextBox 57"/>
          <p:cNvSpPr txBox="1">
            <a:spLocks noChangeArrowheads="1"/>
          </p:cNvSpPr>
          <p:nvPr/>
        </p:nvSpPr>
        <p:spPr bwMode="auto">
          <a:xfrm>
            <a:off x="2382838" y="6205538"/>
            <a:ext cx="15890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r>
              <a:rPr lang="en-US" sz="1200" b="1"/>
              <a:t>Nonspecific defense</a:t>
            </a:r>
          </a:p>
        </p:txBody>
      </p:sp>
      <p:sp>
        <p:nvSpPr>
          <p:cNvPr id="92178" name="TextBox 58"/>
          <p:cNvSpPr txBox="1">
            <a:spLocks noChangeArrowheads="1"/>
          </p:cNvSpPr>
          <p:nvPr/>
        </p:nvSpPr>
        <p:spPr bwMode="auto">
          <a:xfrm>
            <a:off x="5788025" y="2462213"/>
            <a:ext cx="130651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r>
              <a:rPr lang="en-US" sz="1200" b="1"/>
              <a:t>Helper T (T</a:t>
            </a:r>
            <a:r>
              <a:rPr lang="en-US" sz="1200" b="1" baseline="-25000"/>
              <a:t>4</a:t>
            </a:r>
            <a:r>
              <a:rPr lang="en-US" sz="1200" b="1"/>
              <a:t>) cell</a:t>
            </a: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2493963" y="1038225"/>
            <a:ext cx="46688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BBE5A909-0212-4239-BF80-CE91118A0A21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Attack : </a:t>
            </a:r>
            <a:r>
              <a:rPr lang="en-US" smtClean="0"/>
              <a:t>Cytotoxic T (T</a:t>
            </a:r>
            <a:r>
              <a:rPr lang="en-US" baseline="-25000" smtClean="0"/>
              <a:t>C</a:t>
            </a:r>
            <a:r>
              <a:rPr lang="en-US" smtClean="0"/>
              <a:t>) Cells</a:t>
            </a:r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410200"/>
          </a:xfrm>
        </p:spPr>
        <p:txBody>
          <a:bodyPr/>
          <a:lstStyle/>
          <a:p>
            <a:pPr marL="609600" indent="-609600" eaLnBrk="1" hangingPunct="1"/>
            <a:r>
              <a:rPr lang="en-US" sz="2800" smtClean="0"/>
              <a:t>cytotoxic T (T</a:t>
            </a:r>
            <a:r>
              <a:rPr lang="en-US" sz="2800" baseline="-25000" smtClean="0"/>
              <a:t>C</a:t>
            </a:r>
            <a:r>
              <a:rPr lang="en-US" sz="2800" smtClean="0"/>
              <a:t>) cell </a:t>
            </a:r>
            <a:r>
              <a:rPr lang="en-US" sz="2800" b="0" smtClean="0"/>
              <a:t>are the only T cells directly attack other cells</a:t>
            </a:r>
          </a:p>
          <a:p>
            <a:pPr marL="609600" indent="-609600" eaLnBrk="1" hangingPunct="1"/>
            <a:r>
              <a:rPr lang="en-US" sz="2800" b="0" smtClean="0"/>
              <a:t>when T</a:t>
            </a:r>
            <a:r>
              <a:rPr lang="en-US" sz="2800" b="0" baseline="-25000" smtClean="0"/>
              <a:t>C</a:t>
            </a:r>
            <a:r>
              <a:rPr lang="en-US" sz="2800" b="0" smtClean="0"/>
              <a:t> cell recognizes a complex of antigen    and MHC – I protein on a diseased or foreign      cell it ‘docks’ on that cell</a:t>
            </a:r>
          </a:p>
          <a:p>
            <a:pPr marL="1009650" lvl="1" indent="-609600" eaLnBrk="1" hangingPunct="1"/>
            <a:r>
              <a:rPr lang="en-US" sz="2400" b="0" smtClean="0"/>
              <a:t>delivers a </a:t>
            </a:r>
            <a:r>
              <a:rPr lang="en-US" sz="2400" smtClean="0"/>
              <a:t>lethal hit </a:t>
            </a:r>
            <a:r>
              <a:rPr lang="en-US" sz="2400" b="0" smtClean="0"/>
              <a:t>of toxic chemicals</a:t>
            </a:r>
          </a:p>
          <a:p>
            <a:pPr marL="1409700" lvl="2" indent="-609600" eaLnBrk="1" hangingPunct="1"/>
            <a:r>
              <a:rPr lang="en-US" sz="2000" smtClean="0"/>
              <a:t>perforin</a:t>
            </a:r>
            <a:r>
              <a:rPr lang="en-US" sz="2000" b="0" smtClean="0"/>
              <a:t> and </a:t>
            </a:r>
            <a:r>
              <a:rPr lang="en-US" sz="2000" smtClean="0"/>
              <a:t>granzymes</a:t>
            </a:r>
            <a:r>
              <a:rPr lang="en-US" sz="2000" b="0" smtClean="0"/>
              <a:t> – kill cells in the same manner as      NK cells</a:t>
            </a:r>
          </a:p>
          <a:p>
            <a:pPr marL="1409700" lvl="2" indent="-609600" eaLnBrk="1" hangingPunct="1"/>
            <a:r>
              <a:rPr lang="en-US" sz="2000" smtClean="0"/>
              <a:t>interferons</a:t>
            </a:r>
            <a:r>
              <a:rPr lang="en-US" sz="2000" b="0" smtClean="0"/>
              <a:t> – inhibit viral replication </a:t>
            </a:r>
          </a:p>
          <a:p>
            <a:pPr marL="1866900" lvl="3" indent="-609600" eaLnBrk="1" hangingPunct="1"/>
            <a:r>
              <a:rPr lang="en-US" sz="1800" b="0" smtClean="0"/>
              <a:t>recruit and activate macrophages</a:t>
            </a:r>
          </a:p>
          <a:p>
            <a:pPr marL="1409700" lvl="2" indent="-609600" eaLnBrk="1" hangingPunct="1"/>
            <a:r>
              <a:rPr lang="en-US" sz="2000" smtClean="0"/>
              <a:t>tumor necrosis factor </a:t>
            </a:r>
            <a:r>
              <a:rPr lang="en-US" sz="2000" b="0" smtClean="0"/>
              <a:t>(TNF) – aids in macrophage activation  and kills cancer cells</a:t>
            </a:r>
            <a:endParaRPr lang="en-US" sz="1800" b="0" smtClean="0"/>
          </a:p>
          <a:p>
            <a:pPr marL="1009650" lvl="1" indent="-609600" eaLnBrk="1" hangingPunct="1"/>
            <a:r>
              <a:rPr lang="en-US" sz="2400" b="0" smtClean="0"/>
              <a:t>goes off in search of another enemy cell while the chemicals do their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799ADD8A-9298-4719-8C30-8198602B9852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066800"/>
          </a:xfrm>
        </p:spPr>
        <p:txBody>
          <a:bodyPr/>
          <a:lstStyle/>
          <a:p>
            <a:pPr eaLnBrk="1" hangingPunct="1"/>
            <a:r>
              <a:rPr lang="en-US" smtClean="0"/>
              <a:t>Cytotoxic T Cell Function</a:t>
            </a:r>
          </a:p>
        </p:txBody>
      </p:sp>
      <p:sp>
        <p:nvSpPr>
          <p:cNvPr id="9421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6172200"/>
            <a:ext cx="8839200" cy="609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b="0" smtClean="0"/>
              <a:t>cytotoxic T cell binding to cancer cell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94213" name="Text Box 10"/>
          <p:cNvSpPr txBox="1">
            <a:spLocks noChangeArrowheads="1"/>
          </p:cNvSpPr>
          <p:nvPr/>
        </p:nvSpPr>
        <p:spPr bwMode="auto">
          <a:xfrm>
            <a:off x="6019800" y="5530850"/>
            <a:ext cx="23622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21.24 a-b</a:t>
            </a:r>
          </a:p>
        </p:txBody>
      </p:sp>
      <p:pic>
        <p:nvPicPr>
          <p:cNvPr id="94214" name="Picture 4" descr="sal25693_21_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249363"/>
            <a:ext cx="6869112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5" name="Rectangle 5"/>
          <p:cNvSpPr>
            <a:spLocks noChangeArrowheads="1"/>
          </p:cNvSpPr>
          <p:nvPr/>
        </p:nvSpPr>
        <p:spPr bwMode="auto">
          <a:xfrm>
            <a:off x="841375" y="5353050"/>
            <a:ext cx="2524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(a)</a:t>
            </a:r>
            <a:endParaRPr lang="en-US" sz="1800" b="1"/>
          </a:p>
        </p:txBody>
      </p:sp>
      <p:sp>
        <p:nvSpPr>
          <p:cNvPr id="94216" name="Line 6"/>
          <p:cNvSpPr>
            <a:spLocks noChangeShapeType="1"/>
          </p:cNvSpPr>
          <p:nvPr/>
        </p:nvSpPr>
        <p:spPr bwMode="auto">
          <a:xfrm flipV="1">
            <a:off x="2836863" y="5314950"/>
            <a:ext cx="1587" cy="9842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7" name="Line 7"/>
          <p:cNvSpPr>
            <a:spLocks noChangeShapeType="1"/>
          </p:cNvSpPr>
          <p:nvPr/>
        </p:nvSpPr>
        <p:spPr bwMode="auto">
          <a:xfrm>
            <a:off x="4011613" y="5314950"/>
            <a:ext cx="1587" cy="9842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8" name="Freeform 8"/>
          <p:cNvSpPr>
            <a:spLocks/>
          </p:cNvSpPr>
          <p:nvPr/>
        </p:nvSpPr>
        <p:spPr bwMode="auto">
          <a:xfrm>
            <a:off x="2836863" y="5362575"/>
            <a:ext cx="1174750" cy="1588"/>
          </a:xfrm>
          <a:custGeom>
            <a:avLst/>
            <a:gdLst>
              <a:gd name="T0" fmla="*/ 0 w 871"/>
              <a:gd name="T1" fmla="*/ 0 h 1587"/>
              <a:gd name="T2" fmla="*/ 2147483647 w 871"/>
              <a:gd name="T3" fmla="*/ 0 h 1587"/>
              <a:gd name="T4" fmla="*/ 2147483647 w 871"/>
              <a:gd name="T5" fmla="*/ 0 h 1587"/>
              <a:gd name="T6" fmla="*/ 0 60000 65536"/>
              <a:gd name="T7" fmla="*/ 0 60000 65536"/>
              <a:gd name="T8" fmla="*/ 0 60000 65536"/>
              <a:gd name="T9" fmla="*/ 0 w 871"/>
              <a:gd name="T10" fmla="*/ 0 h 1587"/>
              <a:gd name="T11" fmla="*/ 871 w 871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1" h="1587">
                <a:moveTo>
                  <a:pt x="0" y="0"/>
                </a:moveTo>
                <a:lnTo>
                  <a:pt x="329" y="0"/>
                </a:lnTo>
                <a:lnTo>
                  <a:pt x="871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b="1"/>
          </a:p>
        </p:txBody>
      </p:sp>
      <p:sp>
        <p:nvSpPr>
          <p:cNvPr id="94219" name="Rectangle 9"/>
          <p:cNvSpPr>
            <a:spLocks noChangeArrowheads="1"/>
          </p:cNvSpPr>
          <p:nvPr/>
        </p:nvSpPr>
        <p:spPr bwMode="auto">
          <a:xfrm>
            <a:off x="4459288" y="5353050"/>
            <a:ext cx="2619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(b)</a:t>
            </a:r>
            <a:endParaRPr lang="en-US" sz="1800" b="1"/>
          </a:p>
        </p:txBody>
      </p:sp>
      <p:sp>
        <p:nvSpPr>
          <p:cNvPr id="94220" name="Rectangle 10"/>
          <p:cNvSpPr>
            <a:spLocks noChangeArrowheads="1"/>
          </p:cNvSpPr>
          <p:nvPr/>
        </p:nvSpPr>
        <p:spPr bwMode="auto">
          <a:xfrm>
            <a:off x="1552575" y="3173413"/>
            <a:ext cx="10953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Cancer cell</a:t>
            </a:r>
            <a:endParaRPr lang="en-US" sz="1800" b="1"/>
          </a:p>
        </p:txBody>
      </p:sp>
      <p:sp>
        <p:nvSpPr>
          <p:cNvPr id="94221" name="Rectangle 11"/>
          <p:cNvSpPr>
            <a:spLocks noChangeArrowheads="1"/>
          </p:cNvSpPr>
          <p:nvPr/>
        </p:nvSpPr>
        <p:spPr bwMode="auto">
          <a:xfrm>
            <a:off x="3133725" y="2492375"/>
            <a:ext cx="5254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T cell</a:t>
            </a:r>
            <a:endParaRPr lang="en-US" sz="1800" b="1"/>
          </a:p>
        </p:txBody>
      </p:sp>
      <p:sp>
        <p:nvSpPr>
          <p:cNvPr id="94222" name="Rectangle 12"/>
          <p:cNvSpPr>
            <a:spLocks noChangeArrowheads="1"/>
          </p:cNvSpPr>
          <p:nvPr/>
        </p:nvSpPr>
        <p:spPr bwMode="auto">
          <a:xfrm>
            <a:off x="6569075" y="2019300"/>
            <a:ext cx="5254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T cell</a:t>
            </a:r>
            <a:endParaRPr lang="en-US" sz="1800" b="1"/>
          </a:p>
        </p:txBody>
      </p:sp>
      <p:sp>
        <p:nvSpPr>
          <p:cNvPr id="94223" name="Rectangle 13"/>
          <p:cNvSpPr>
            <a:spLocks noChangeArrowheads="1"/>
          </p:cNvSpPr>
          <p:nvPr/>
        </p:nvSpPr>
        <p:spPr bwMode="auto">
          <a:xfrm>
            <a:off x="5292725" y="3433763"/>
            <a:ext cx="16875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Dying cancer cell</a:t>
            </a:r>
            <a:endParaRPr lang="en-US" sz="1800" b="1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148013" y="5392738"/>
            <a:ext cx="6794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1600" b="1" dirty="0"/>
              <a:t>10 </a:t>
            </a:r>
            <a:r>
              <a:rPr lang="en-US" sz="1600" b="1" dirty="0">
                <a:latin typeface="+mj-lt"/>
                <a:cs typeface="Times New Roman"/>
              </a:rPr>
              <a:t>µ</a:t>
            </a:r>
            <a:r>
              <a:rPr lang="en-US" sz="1600" b="1" dirty="0"/>
              <a:t>m</a:t>
            </a:r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1919288" y="990600"/>
            <a:ext cx="46688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sp>
        <p:nvSpPr>
          <p:cNvPr id="94226" name="TextBox 24"/>
          <p:cNvSpPr txBox="1">
            <a:spLocks noChangeArrowheads="1"/>
          </p:cNvSpPr>
          <p:nvPr/>
        </p:nvSpPr>
        <p:spPr bwMode="auto">
          <a:xfrm>
            <a:off x="3270250" y="5673725"/>
            <a:ext cx="25479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Dr. Andrejs Liepins</a:t>
            </a:r>
            <a:r>
              <a:rPr lang="en-US" sz="800">
                <a:ea typeface="Times New Roman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361EB91D-0D9B-4BB8-98E0-06C8BE70234E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Destruction of Cancer Cell</a:t>
            </a:r>
          </a:p>
        </p:txBody>
      </p:sp>
      <p:sp>
        <p:nvSpPr>
          <p:cNvPr id="95236" name="Text Box 7"/>
          <p:cNvSpPr txBox="1">
            <a:spLocks noChangeArrowheads="1"/>
          </p:cNvSpPr>
          <p:nvPr/>
        </p:nvSpPr>
        <p:spPr bwMode="auto">
          <a:xfrm>
            <a:off x="6719888" y="4384675"/>
            <a:ext cx="197326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21.24b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2063750" y="1130300"/>
            <a:ext cx="46688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pic>
        <p:nvPicPr>
          <p:cNvPr id="95238" name="Picture 4" descr="sal25693_21_24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1738" y="1385888"/>
            <a:ext cx="3810000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9" name="Rectangle 5"/>
          <p:cNvSpPr>
            <a:spLocks noChangeArrowheads="1"/>
          </p:cNvSpPr>
          <p:nvPr/>
        </p:nvSpPr>
        <p:spPr bwMode="auto">
          <a:xfrm>
            <a:off x="2508250" y="6151563"/>
            <a:ext cx="2936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(b)</a:t>
            </a:r>
            <a:endParaRPr lang="en-US" sz="1800" b="1"/>
          </a:p>
        </p:txBody>
      </p:sp>
      <p:sp>
        <p:nvSpPr>
          <p:cNvPr id="95240" name="Rectangle 6"/>
          <p:cNvSpPr>
            <a:spLocks noChangeArrowheads="1"/>
          </p:cNvSpPr>
          <p:nvPr/>
        </p:nvSpPr>
        <p:spPr bwMode="auto">
          <a:xfrm>
            <a:off x="4975225" y="2222500"/>
            <a:ext cx="584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T cell</a:t>
            </a:r>
            <a:endParaRPr lang="en-US" sz="1800" b="1"/>
          </a:p>
        </p:txBody>
      </p:sp>
      <p:sp>
        <p:nvSpPr>
          <p:cNvPr id="95241" name="Rectangle 7"/>
          <p:cNvSpPr>
            <a:spLocks noChangeArrowheads="1"/>
          </p:cNvSpPr>
          <p:nvPr/>
        </p:nvSpPr>
        <p:spPr bwMode="auto">
          <a:xfrm>
            <a:off x="3494088" y="3914775"/>
            <a:ext cx="187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Dying cancer cell</a:t>
            </a:r>
            <a:endParaRPr lang="en-US" sz="1800" b="1"/>
          </a:p>
        </p:txBody>
      </p:sp>
      <p:sp>
        <p:nvSpPr>
          <p:cNvPr id="95242" name="TextBox 24"/>
          <p:cNvSpPr txBox="1">
            <a:spLocks noChangeArrowheads="1"/>
          </p:cNvSpPr>
          <p:nvPr/>
        </p:nvSpPr>
        <p:spPr bwMode="auto">
          <a:xfrm>
            <a:off x="2224088" y="6415088"/>
            <a:ext cx="46688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Dr. Andrejs Liepins</a:t>
            </a:r>
            <a:r>
              <a:rPr lang="en-US" sz="800">
                <a:ea typeface="Times New Roman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756B8946-8993-4ACD-99B8-FBFD049C0B65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Memory</a:t>
            </a: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458200" cy="5562600"/>
          </a:xfrm>
        </p:spPr>
        <p:txBody>
          <a:bodyPr/>
          <a:lstStyle/>
          <a:p>
            <a:pPr eaLnBrk="1" hangingPunct="1"/>
            <a:r>
              <a:rPr lang="en-US" sz="2800" smtClean="0"/>
              <a:t>immune memory </a:t>
            </a:r>
            <a:r>
              <a:rPr lang="en-US" sz="2800" b="0" smtClean="0"/>
              <a:t>follows primary response</a:t>
            </a:r>
          </a:p>
          <a:p>
            <a:pPr eaLnBrk="1" hangingPunct="1"/>
            <a:r>
              <a:rPr lang="en-US" sz="2800" b="0" smtClean="0"/>
              <a:t>following clonal selection, some T</a:t>
            </a:r>
            <a:r>
              <a:rPr lang="en-US" sz="2800" b="0" baseline="-25000" smtClean="0"/>
              <a:t>C</a:t>
            </a:r>
            <a:r>
              <a:rPr lang="en-US" sz="2800" b="0" smtClean="0"/>
              <a:t> and T</a:t>
            </a:r>
            <a:r>
              <a:rPr lang="en-US" sz="2800" b="0" baseline="-25000" smtClean="0"/>
              <a:t>H</a:t>
            </a:r>
            <a:r>
              <a:rPr lang="en-US" sz="2800" b="0" smtClean="0"/>
              <a:t> cells become </a:t>
            </a:r>
            <a:r>
              <a:rPr lang="en-US" sz="2800" smtClean="0"/>
              <a:t>memory cells</a:t>
            </a:r>
          </a:p>
          <a:p>
            <a:pPr lvl="1" eaLnBrk="1" hangingPunct="1"/>
            <a:r>
              <a:rPr lang="en-US" sz="2400" b="0" smtClean="0"/>
              <a:t>long-lived </a:t>
            </a:r>
          </a:p>
          <a:p>
            <a:pPr lvl="1" eaLnBrk="1" hangingPunct="1"/>
            <a:r>
              <a:rPr lang="en-US" sz="2400" b="0" smtClean="0"/>
              <a:t>more numerous than naïve T cells</a:t>
            </a:r>
          </a:p>
          <a:p>
            <a:pPr lvl="1" eaLnBrk="1" hangingPunct="1"/>
            <a:r>
              <a:rPr lang="en-US" sz="2400" b="0" smtClean="0"/>
              <a:t>fewer steps to be activated, so they respond more rapidly</a:t>
            </a:r>
          </a:p>
          <a:p>
            <a:pPr eaLnBrk="1" hangingPunct="1"/>
            <a:r>
              <a:rPr lang="en-US" sz="2800" smtClean="0"/>
              <a:t>T cell recall response</a:t>
            </a:r>
          </a:p>
          <a:p>
            <a:pPr lvl="1" eaLnBrk="1" hangingPunct="1"/>
            <a:r>
              <a:rPr lang="en-US" sz="2400" b="0" smtClean="0"/>
              <a:t>upon re-exposure to same pathogen later in life, memory cells launch a quick attack so that no noticeable illness occurs</a:t>
            </a:r>
          </a:p>
          <a:p>
            <a:pPr lvl="1" eaLnBrk="1" hangingPunct="1"/>
            <a:r>
              <a:rPr lang="en-US" sz="2400" b="0" smtClean="0"/>
              <a:t>the person is immune to the disease</a:t>
            </a:r>
            <a:endParaRPr lang="en-US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0F0B09B3-7F8E-4E56-AA46-FBB82471186A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Humoral Immunity</a:t>
            </a:r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772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0" smtClean="0"/>
              <a:t>humoral immunity is a more </a:t>
            </a:r>
            <a:r>
              <a:rPr lang="en-US" sz="2800" smtClean="0"/>
              <a:t>indirect method </a:t>
            </a:r>
            <a:r>
              <a:rPr lang="en-US" sz="2800" b="0" smtClean="0"/>
              <a:t>of defense than cellular immunity</a:t>
            </a:r>
          </a:p>
          <a:p>
            <a:pPr eaLnBrk="1" hangingPunct="1">
              <a:lnSpc>
                <a:spcPct val="90000"/>
              </a:lnSpc>
            </a:pPr>
            <a:endParaRPr lang="en-US" sz="1400" b="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 lymphocytes </a:t>
            </a:r>
            <a:r>
              <a:rPr lang="en-US" sz="2800" b="0" smtClean="0"/>
              <a:t>of humoral immunity produce </a:t>
            </a:r>
            <a:r>
              <a:rPr lang="en-US" sz="2800" smtClean="0"/>
              <a:t>antibodies</a:t>
            </a:r>
            <a:r>
              <a:rPr lang="en-US" sz="2800" b="0" smtClean="0"/>
              <a:t> that bind to antigens and tag them for destruction by other means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cellular immunity attacks the enemy cells directly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400" b="0" smtClean="0"/>
          </a:p>
          <a:p>
            <a:pPr eaLnBrk="1" hangingPunct="1">
              <a:lnSpc>
                <a:spcPct val="90000"/>
              </a:lnSpc>
            </a:pPr>
            <a:r>
              <a:rPr lang="en-US" sz="2800" b="0" smtClean="0"/>
              <a:t>works in three stages like cellular immunity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recognition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attack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CE868733-0DC8-4992-A31A-1E3EACDCE58B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Humoral Immunity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4582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recognition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immunocompetent B </a:t>
            </a:r>
            <a:r>
              <a:rPr lang="en-US" sz="2400" b="0" smtClean="0"/>
              <a:t>cell has </a:t>
            </a:r>
            <a:r>
              <a:rPr lang="en-US" sz="2400" smtClean="0"/>
              <a:t>thousands of surface receptors</a:t>
            </a:r>
            <a:r>
              <a:rPr lang="en-US" sz="2400" b="0" smtClean="0"/>
              <a:t> for one antigen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activation</a:t>
            </a:r>
            <a:r>
              <a:rPr lang="en-US" sz="2400" b="0" smtClean="0"/>
              <a:t> begins when an antigen binds to several of these receptors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links them together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taken into the cell by </a:t>
            </a:r>
            <a:r>
              <a:rPr lang="en-US" sz="2000" smtClean="0"/>
              <a:t>receptor-mediated endocytosis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small molecules are not antigenic because they cannot link multiple receptors together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B cell processes </a:t>
            </a:r>
            <a:r>
              <a:rPr lang="en-US" sz="2000" b="0" smtClean="0"/>
              <a:t>(digests) the antigen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links some of the </a:t>
            </a:r>
            <a:r>
              <a:rPr lang="en-US" sz="2000" smtClean="0"/>
              <a:t>epitopes</a:t>
            </a:r>
            <a:r>
              <a:rPr lang="en-US" sz="2000" b="0" smtClean="0"/>
              <a:t> to its MHC–II proteins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displays these on the cell surface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usually B cell response goes no further unless a </a:t>
            </a:r>
            <a:r>
              <a:rPr lang="en-US" sz="2400" smtClean="0"/>
              <a:t>helper T cell</a:t>
            </a:r>
            <a:r>
              <a:rPr lang="en-US" sz="2400" b="0" smtClean="0"/>
              <a:t> binds to this Ag-MHCP complex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bound T</a:t>
            </a:r>
            <a:r>
              <a:rPr lang="en-US" sz="2000" b="0" baseline="-25000" smtClean="0"/>
              <a:t>H</a:t>
            </a:r>
            <a:r>
              <a:rPr lang="en-US" sz="2000" b="0" smtClean="0"/>
              <a:t> cell </a:t>
            </a:r>
            <a:r>
              <a:rPr lang="en-US" sz="2000" smtClean="0"/>
              <a:t>secretes interleukins </a:t>
            </a:r>
            <a:r>
              <a:rPr lang="en-US" sz="2000" b="0" smtClean="0"/>
              <a:t>that activate B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A83B3066-EDA8-4C82-83F8-8B909671101D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mtClean="0"/>
              <a:t>Humoral Immunity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4582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recognition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triggers </a:t>
            </a:r>
            <a:r>
              <a:rPr lang="en-US" sz="2400" smtClean="0"/>
              <a:t>clonal selection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B cell mitosis </a:t>
            </a:r>
            <a:r>
              <a:rPr lang="en-US" sz="2000" b="0" smtClean="0"/>
              <a:t>gives rise to an entire battalion of identical        B cells programmed against the same antigen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most </a:t>
            </a:r>
            <a:r>
              <a:rPr lang="en-US" sz="2000" smtClean="0"/>
              <a:t>differentiate</a:t>
            </a:r>
            <a:r>
              <a:rPr lang="en-US" sz="2000" b="0" smtClean="0"/>
              <a:t> into </a:t>
            </a:r>
            <a:r>
              <a:rPr lang="en-US" sz="2000" smtClean="0"/>
              <a:t>plasma cells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larger than B cells and contain an abundance of </a:t>
            </a:r>
            <a:r>
              <a:rPr lang="en-US" sz="2000" smtClean="0"/>
              <a:t>rough 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secrete antibodies at a rate of 2,000 molecules per second during their life span of 4 to 5 days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antibodies travel through the body in the blood or other body fluids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b="0" smtClean="0"/>
              <a:t>first exposure antibodies</a:t>
            </a:r>
            <a:r>
              <a:rPr lang="en-US" sz="1800" smtClean="0"/>
              <a:t> IgM</a:t>
            </a:r>
            <a:r>
              <a:rPr lang="en-US" sz="1800" b="0" smtClean="0"/>
              <a:t>, later exposures to the same antigen,</a:t>
            </a:r>
            <a:r>
              <a:rPr lang="en-US" sz="1800" smtClean="0"/>
              <a:t> IgG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attack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antibodies bind to antigen, render it harmless, ‘tag it’ for destruction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memory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some B cells differentiate into </a:t>
            </a:r>
            <a:r>
              <a:rPr lang="en-US" sz="2400" smtClean="0"/>
              <a:t>memory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77937E17-AB7A-473C-8742-7150F74F23C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505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Eosinophils</a:t>
            </a:r>
          </a:p>
        </p:txBody>
      </p:sp>
      <p:sp>
        <p:nvSpPr>
          <p:cNvPr id="4506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5410200"/>
          </a:xfrm>
        </p:spPr>
        <p:txBody>
          <a:bodyPr/>
          <a:lstStyle/>
          <a:p>
            <a:pPr eaLnBrk="1" hangingPunct="1"/>
            <a:r>
              <a:rPr lang="en-US" sz="2800" b="0" smtClean="0"/>
              <a:t>found especially in the mucous membranes	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800" b="0" smtClean="0"/>
              <a:t>stand guard against </a:t>
            </a:r>
            <a:r>
              <a:rPr lang="en-US" sz="2800" smtClean="0"/>
              <a:t>parasites</a:t>
            </a:r>
            <a:r>
              <a:rPr lang="en-US" sz="2800" b="0" smtClean="0"/>
              <a:t>, </a:t>
            </a:r>
            <a:r>
              <a:rPr lang="en-US" sz="2800" smtClean="0"/>
              <a:t>allergens</a:t>
            </a:r>
            <a:r>
              <a:rPr lang="en-US" sz="2800" b="0" smtClean="0"/>
              <a:t> (allergy causing agents), and other pathogens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800" b="0" smtClean="0"/>
              <a:t>kill tapeworms and roundworms by producing superoxide, hydrogen peroxide, and toxic proteins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800" b="0" smtClean="0"/>
              <a:t>promote action of </a:t>
            </a:r>
            <a:r>
              <a:rPr lang="en-US" sz="2800" smtClean="0"/>
              <a:t>basophils </a:t>
            </a:r>
            <a:r>
              <a:rPr lang="en-US" sz="2800" b="0" smtClean="0"/>
              <a:t>and </a:t>
            </a:r>
            <a:r>
              <a:rPr lang="en-US" sz="2800" smtClean="0"/>
              <a:t>mast cells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800" b="0" smtClean="0"/>
              <a:t>phagocytize </a:t>
            </a:r>
            <a:r>
              <a:rPr lang="en-US" sz="2800" smtClean="0"/>
              <a:t>antigen-antibody complexes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800" b="0" smtClean="0"/>
              <a:t>limit action of </a:t>
            </a:r>
            <a:r>
              <a:rPr lang="en-US" sz="2800" smtClean="0"/>
              <a:t>histamine </a:t>
            </a:r>
            <a:r>
              <a:rPr lang="en-US" sz="2800" b="0" smtClean="0"/>
              <a:t>and other inflammatory chemicals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1EBB75D0-0D33-460D-805F-BE2848FD21D3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Humoral Immunity - Recognition</a:t>
            </a:r>
          </a:p>
        </p:txBody>
      </p:sp>
      <p:sp>
        <p:nvSpPr>
          <p:cNvPr id="100356" name="Text Box 8"/>
          <p:cNvSpPr txBox="1">
            <a:spLocks noChangeArrowheads="1"/>
          </p:cNvSpPr>
          <p:nvPr/>
        </p:nvSpPr>
        <p:spPr bwMode="auto">
          <a:xfrm>
            <a:off x="158750" y="5459413"/>
            <a:ext cx="182245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21.25</a:t>
            </a:r>
          </a:p>
        </p:txBody>
      </p:sp>
      <p:pic>
        <p:nvPicPr>
          <p:cNvPr id="100357" name="Picture 4" descr="sal25693_21_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19200"/>
            <a:ext cx="4327525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8" name="Rectangle 5"/>
          <p:cNvSpPr>
            <a:spLocks noChangeArrowheads="1"/>
          </p:cNvSpPr>
          <p:nvPr/>
        </p:nvSpPr>
        <p:spPr bwMode="auto">
          <a:xfrm>
            <a:off x="4637088" y="5349875"/>
            <a:ext cx="6223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Plasma cells</a:t>
            </a:r>
            <a:endParaRPr lang="en-US" sz="1800" b="1"/>
          </a:p>
        </p:txBody>
      </p:sp>
      <p:sp>
        <p:nvSpPr>
          <p:cNvPr id="100359" name="Rectangle 6"/>
          <p:cNvSpPr>
            <a:spLocks noChangeArrowheads="1"/>
          </p:cNvSpPr>
          <p:nvPr/>
        </p:nvSpPr>
        <p:spPr bwMode="auto">
          <a:xfrm>
            <a:off x="4724400" y="6321425"/>
            <a:ext cx="4445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Antibody</a:t>
            </a:r>
            <a:endParaRPr lang="en-US" sz="1800" b="1"/>
          </a:p>
        </p:txBody>
      </p:sp>
      <p:sp>
        <p:nvSpPr>
          <p:cNvPr id="100360" name="Rectangle 7"/>
          <p:cNvSpPr>
            <a:spLocks noChangeArrowheads="1"/>
          </p:cNvSpPr>
          <p:nvPr/>
        </p:nvSpPr>
        <p:spPr bwMode="auto">
          <a:xfrm>
            <a:off x="5892800" y="1241425"/>
            <a:ext cx="3825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Antigen</a:t>
            </a:r>
            <a:endParaRPr lang="en-US" sz="1800" b="1"/>
          </a:p>
        </p:txBody>
      </p:sp>
      <p:sp>
        <p:nvSpPr>
          <p:cNvPr id="100361" name="Rectangle 8"/>
          <p:cNvSpPr>
            <a:spLocks noChangeArrowheads="1"/>
          </p:cNvSpPr>
          <p:nvPr/>
        </p:nvSpPr>
        <p:spPr bwMode="auto">
          <a:xfrm>
            <a:off x="5892800" y="1390650"/>
            <a:ext cx="4460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Receptor</a:t>
            </a:r>
            <a:endParaRPr lang="en-US" sz="1800" b="1"/>
          </a:p>
        </p:txBody>
      </p:sp>
      <p:sp>
        <p:nvSpPr>
          <p:cNvPr id="100362" name="Rectangle 9"/>
          <p:cNvSpPr>
            <a:spLocks noChangeArrowheads="1"/>
          </p:cNvSpPr>
          <p:nvPr/>
        </p:nvSpPr>
        <p:spPr bwMode="auto">
          <a:xfrm>
            <a:off x="5892800" y="2513013"/>
            <a:ext cx="61436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Helper T cell</a:t>
            </a:r>
            <a:endParaRPr lang="en-US" sz="1800" b="1"/>
          </a:p>
        </p:txBody>
      </p:sp>
      <p:sp>
        <p:nvSpPr>
          <p:cNvPr id="100363" name="Rectangle 10"/>
          <p:cNvSpPr>
            <a:spLocks noChangeArrowheads="1"/>
          </p:cNvSpPr>
          <p:nvPr/>
        </p:nvSpPr>
        <p:spPr bwMode="auto">
          <a:xfrm>
            <a:off x="5892800" y="2659063"/>
            <a:ext cx="377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Epitope</a:t>
            </a:r>
            <a:endParaRPr lang="en-US" sz="1800" b="1"/>
          </a:p>
        </p:txBody>
      </p:sp>
      <p:sp>
        <p:nvSpPr>
          <p:cNvPr id="100364" name="Rectangle 11"/>
          <p:cNvSpPr>
            <a:spLocks noChangeArrowheads="1"/>
          </p:cNvSpPr>
          <p:nvPr/>
        </p:nvSpPr>
        <p:spPr bwMode="auto">
          <a:xfrm>
            <a:off x="5892800" y="2806700"/>
            <a:ext cx="7016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MHC-II protein</a:t>
            </a:r>
            <a:endParaRPr lang="en-US" sz="1800" b="1"/>
          </a:p>
        </p:txBody>
      </p:sp>
      <p:sp>
        <p:nvSpPr>
          <p:cNvPr id="100365" name="Rectangle 12"/>
          <p:cNvSpPr>
            <a:spLocks noChangeArrowheads="1"/>
          </p:cNvSpPr>
          <p:nvPr/>
        </p:nvSpPr>
        <p:spPr bwMode="auto">
          <a:xfrm>
            <a:off x="5892800" y="2957513"/>
            <a:ext cx="5222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Interleukin</a:t>
            </a:r>
            <a:endParaRPr lang="en-US" sz="1800" b="1"/>
          </a:p>
        </p:txBody>
      </p:sp>
      <p:sp>
        <p:nvSpPr>
          <p:cNvPr id="100366" name="Rectangle 13"/>
          <p:cNvSpPr>
            <a:spLocks noChangeArrowheads="1"/>
          </p:cNvSpPr>
          <p:nvPr/>
        </p:nvSpPr>
        <p:spPr bwMode="auto">
          <a:xfrm>
            <a:off x="4452938" y="2781300"/>
            <a:ext cx="27463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B cell</a:t>
            </a:r>
            <a:endParaRPr lang="en-US" sz="1800" b="1"/>
          </a:p>
        </p:txBody>
      </p:sp>
      <p:sp>
        <p:nvSpPr>
          <p:cNvPr id="100367" name="Rectangle 14"/>
          <p:cNvSpPr>
            <a:spLocks noChangeArrowheads="1"/>
          </p:cNvSpPr>
          <p:nvPr/>
        </p:nvSpPr>
        <p:spPr bwMode="auto">
          <a:xfrm>
            <a:off x="2573338" y="1766888"/>
            <a:ext cx="5873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1</a:t>
            </a:r>
            <a:endParaRPr lang="en-US" sz="1800" b="1"/>
          </a:p>
        </p:txBody>
      </p:sp>
      <p:sp>
        <p:nvSpPr>
          <p:cNvPr id="100368" name="Rectangle 15"/>
          <p:cNvSpPr>
            <a:spLocks noChangeArrowheads="1"/>
          </p:cNvSpPr>
          <p:nvPr/>
        </p:nvSpPr>
        <p:spPr bwMode="auto">
          <a:xfrm>
            <a:off x="2574925" y="2593975"/>
            <a:ext cx="5873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2</a:t>
            </a:r>
            <a:endParaRPr lang="en-US" sz="1800" b="1"/>
          </a:p>
        </p:txBody>
      </p:sp>
      <p:sp>
        <p:nvSpPr>
          <p:cNvPr id="100369" name="Rectangle 16"/>
          <p:cNvSpPr>
            <a:spLocks noChangeArrowheads="1"/>
          </p:cNvSpPr>
          <p:nvPr/>
        </p:nvSpPr>
        <p:spPr bwMode="auto">
          <a:xfrm>
            <a:off x="2574925" y="3625850"/>
            <a:ext cx="587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3</a:t>
            </a:r>
            <a:endParaRPr lang="en-US" sz="1800" b="1"/>
          </a:p>
        </p:txBody>
      </p:sp>
      <p:sp>
        <p:nvSpPr>
          <p:cNvPr id="100370" name="Rectangle 17"/>
          <p:cNvSpPr>
            <a:spLocks noChangeArrowheads="1"/>
          </p:cNvSpPr>
          <p:nvPr/>
        </p:nvSpPr>
        <p:spPr bwMode="auto">
          <a:xfrm>
            <a:off x="2578100" y="4740275"/>
            <a:ext cx="57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4</a:t>
            </a:r>
            <a:endParaRPr lang="en-US" sz="1800" b="1"/>
          </a:p>
        </p:txBody>
      </p:sp>
      <p:sp>
        <p:nvSpPr>
          <p:cNvPr id="100371" name="Rectangle 18"/>
          <p:cNvSpPr>
            <a:spLocks noChangeArrowheads="1"/>
          </p:cNvSpPr>
          <p:nvPr/>
        </p:nvSpPr>
        <p:spPr bwMode="auto">
          <a:xfrm>
            <a:off x="2573338" y="5667375"/>
            <a:ext cx="571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5</a:t>
            </a:r>
            <a:endParaRPr lang="en-US" sz="1800" b="1"/>
          </a:p>
        </p:txBody>
      </p:sp>
      <p:sp>
        <p:nvSpPr>
          <p:cNvPr id="100372" name="Line 19"/>
          <p:cNvSpPr>
            <a:spLocks noChangeShapeType="1"/>
          </p:cNvSpPr>
          <p:nvPr/>
        </p:nvSpPr>
        <p:spPr bwMode="auto">
          <a:xfrm flipH="1">
            <a:off x="5511800" y="1304925"/>
            <a:ext cx="355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73" name="Freeform 20"/>
          <p:cNvSpPr>
            <a:spLocks/>
          </p:cNvSpPr>
          <p:nvPr/>
        </p:nvSpPr>
        <p:spPr bwMode="auto">
          <a:xfrm>
            <a:off x="5414963" y="1452563"/>
            <a:ext cx="455612" cy="117475"/>
          </a:xfrm>
          <a:custGeom>
            <a:avLst/>
            <a:gdLst>
              <a:gd name="T0" fmla="*/ 0 w 338"/>
              <a:gd name="T1" fmla="*/ 2147483647 h 87"/>
              <a:gd name="T2" fmla="*/ 2147483647 w 338"/>
              <a:gd name="T3" fmla="*/ 0 h 87"/>
              <a:gd name="T4" fmla="*/ 2147483647 w 338"/>
              <a:gd name="T5" fmla="*/ 0 h 87"/>
              <a:gd name="T6" fmla="*/ 0 60000 65536"/>
              <a:gd name="T7" fmla="*/ 0 60000 65536"/>
              <a:gd name="T8" fmla="*/ 0 60000 65536"/>
              <a:gd name="T9" fmla="*/ 0 w 338"/>
              <a:gd name="T10" fmla="*/ 0 h 87"/>
              <a:gd name="T11" fmla="*/ 338 w 33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8" h="87">
                <a:moveTo>
                  <a:pt x="0" y="87"/>
                </a:moveTo>
                <a:lnTo>
                  <a:pt x="245" y="0"/>
                </a:lnTo>
                <a:lnTo>
                  <a:pt x="338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b="1"/>
          </a:p>
        </p:txBody>
      </p:sp>
      <p:sp>
        <p:nvSpPr>
          <p:cNvPr id="100374" name="Freeform 21"/>
          <p:cNvSpPr>
            <a:spLocks/>
          </p:cNvSpPr>
          <p:nvPr/>
        </p:nvSpPr>
        <p:spPr bwMode="auto">
          <a:xfrm>
            <a:off x="5405438" y="1582738"/>
            <a:ext cx="465137" cy="174625"/>
          </a:xfrm>
          <a:custGeom>
            <a:avLst/>
            <a:gdLst>
              <a:gd name="T0" fmla="*/ 0 w 345"/>
              <a:gd name="T1" fmla="*/ 2147483647 h 129"/>
              <a:gd name="T2" fmla="*/ 2147483647 w 345"/>
              <a:gd name="T3" fmla="*/ 0 h 129"/>
              <a:gd name="T4" fmla="*/ 2147483647 w 345"/>
              <a:gd name="T5" fmla="*/ 0 h 129"/>
              <a:gd name="T6" fmla="*/ 0 60000 65536"/>
              <a:gd name="T7" fmla="*/ 0 60000 65536"/>
              <a:gd name="T8" fmla="*/ 0 60000 65536"/>
              <a:gd name="T9" fmla="*/ 0 w 345"/>
              <a:gd name="T10" fmla="*/ 0 h 129"/>
              <a:gd name="T11" fmla="*/ 345 w 345"/>
              <a:gd name="T12" fmla="*/ 129 h 1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5" h="129">
                <a:moveTo>
                  <a:pt x="0" y="129"/>
                </a:moveTo>
                <a:lnTo>
                  <a:pt x="252" y="0"/>
                </a:lnTo>
                <a:lnTo>
                  <a:pt x="345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b="1"/>
          </a:p>
        </p:txBody>
      </p:sp>
      <p:sp>
        <p:nvSpPr>
          <p:cNvPr id="100375" name="Freeform 22"/>
          <p:cNvSpPr>
            <a:spLocks/>
          </p:cNvSpPr>
          <p:nvPr/>
        </p:nvSpPr>
        <p:spPr bwMode="auto">
          <a:xfrm>
            <a:off x="5630863" y="2570163"/>
            <a:ext cx="239712" cy="87312"/>
          </a:xfrm>
          <a:custGeom>
            <a:avLst/>
            <a:gdLst>
              <a:gd name="T0" fmla="*/ 0 w 178"/>
              <a:gd name="T1" fmla="*/ 2147483647 h 65"/>
              <a:gd name="T2" fmla="*/ 2147483647 w 178"/>
              <a:gd name="T3" fmla="*/ 0 h 65"/>
              <a:gd name="T4" fmla="*/ 2147483647 w 178"/>
              <a:gd name="T5" fmla="*/ 0 h 65"/>
              <a:gd name="T6" fmla="*/ 0 60000 65536"/>
              <a:gd name="T7" fmla="*/ 0 60000 65536"/>
              <a:gd name="T8" fmla="*/ 0 60000 65536"/>
              <a:gd name="T9" fmla="*/ 0 w 178"/>
              <a:gd name="T10" fmla="*/ 0 h 65"/>
              <a:gd name="T11" fmla="*/ 178 w 178"/>
              <a:gd name="T12" fmla="*/ 65 h 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65">
                <a:moveTo>
                  <a:pt x="0" y="65"/>
                </a:moveTo>
                <a:lnTo>
                  <a:pt x="85" y="0"/>
                </a:lnTo>
                <a:lnTo>
                  <a:pt x="178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b="1"/>
          </a:p>
        </p:txBody>
      </p:sp>
      <p:sp>
        <p:nvSpPr>
          <p:cNvPr id="100376" name="Freeform 23"/>
          <p:cNvSpPr>
            <a:spLocks/>
          </p:cNvSpPr>
          <p:nvPr/>
        </p:nvSpPr>
        <p:spPr bwMode="auto">
          <a:xfrm>
            <a:off x="5537200" y="2978150"/>
            <a:ext cx="333375" cy="36513"/>
          </a:xfrm>
          <a:custGeom>
            <a:avLst/>
            <a:gdLst>
              <a:gd name="T0" fmla="*/ 0 w 247"/>
              <a:gd name="T1" fmla="*/ 0 h 27"/>
              <a:gd name="T2" fmla="*/ 2147483647 w 247"/>
              <a:gd name="T3" fmla="*/ 2147483647 h 27"/>
              <a:gd name="T4" fmla="*/ 2147483647 w 247"/>
              <a:gd name="T5" fmla="*/ 2147483647 h 27"/>
              <a:gd name="T6" fmla="*/ 0 60000 65536"/>
              <a:gd name="T7" fmla="*/ 0 60000 65536"/>
              <a:gd name="T8" fmla="*/ 0 60000 65536"/>
              <a:gd name="T9" fmla="*/ 0 w 247"/>
              <a:gd name="T10" fmla="*/ 0 h 27"/>
              <a:gd name="T11" fmla="*/ 247 w 247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7" h="27">
                <a:moveTo>
                  <a:pt x="0" y="0"/>
                </a:moveTo>
                <a:lnTo>
                  <a:pt x="154" y="27"/>
                </a:lnTo>
                <a:lnTo>
                  <a:pt x="247" y="2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b="1"/>
          </a:p>
        </p:txBody>
      </p:sp>
      <p:sp>
        <p:nvSpPr>
          <p:cNvPr id="100377" name="Freeform 24"/>
          <p:cNvSpPr>
            <a:spLocks/>
          </p:cNvSpPr>
          <p:nvPr/>
        </p:nvSpPr>
        <p:spPr bwMode="auto">
          <a:xfrm>
            <a:off x="5414963" y="2716213"/>
            <a:ext cx="455612" cy="107950"/>
          </a:xfrm>
          <a:custGeom>
            <a:avLst/>
            <a:gdLst>
              <a:gd name="T0" fmla="*/ 0 w 338"/>
              <a:gd name="T1" fmla="*/ 2147483647 h 80"/>
              <a:gd name="T2" fmla="*/ 2147483647 w 338"/>
              <a:gd name="T3" fmla="*/ 0 h 80"/>
              <a:gd name="T4" fmla="*/ 2147483647 w 338"/>
              <a:gd name="T5" fmla="*/ 0 h 80"/>
              <a:gd name="T6" fmla="*/ 0 60000 65536"/>
              <a:gd name="T7" fmla="*/ 0 60000 65536"/>
              <a:gd name="T8" fmla="*/ 0 60000 65536"/>
              <a:gd name="T9" fmla="*/ 0 w 338"/>
              <a:gd name="T10" fmla="*/ 0 h 80"/>
              <a:gd name="T11" fmla="*/ 338 w 338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8" h="80">
                <a:moveTo>
                  <a:pt x="0" y="80"/>
                </a:moveTo>
                <a:lnTo>
                  <a:pt x="245" y="0"/>
                </a:lnTo>
                <a:lnTo>
                  <a:pt x="338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b="1"/>
          </a:p>
        </p:txBody>
      </p:sp>
      <p:sp>
        <p:nvSpPr>
          <p:cNvPr id="100378" name="Freeform 25"/>
          <p:cNvSpPr>
            <a:spLocks/>
          </p:cNvSpPr>
          <p:nvPr/>
        </p:nvSpPr>
        <p:spPr bwMode="auto">
          <a:xfrm>
            <a:off x="5419725" y="2865438"/>
            <a:ext cx="450850" cy="1587"/>
          </a:xfrm>
          <a:custGeom>
            <a:avLst/>
            <a:gdLst>
              <a:gd name="T0" fmla="*/ 0 w 334"/>
              <a:gd name="T1" fmla="*/ 0 h 1587"/>
              <a:gd name="T2" fmla="*/ 2147483647 w 334"/>
              <a:gd name="T3" fmla="*/ 0 h 1587"/>
              <a:gd name="T4" fmla="*/ 2147483647 w 334"/>
              <a:gd name="T5" fmla="*/ 0 h 1587"/>
              <a:gd name="T6" fmla="*/ 0 60000 65536"/>
              <a:gd name="T7" fmla="*/ 0 60000 65536"/>
              <a:gd name="T8" fmla="*/ 0 60000 65536"/>
              <a:gd name="T9" fmla="*/ 0 w 334"/>
              <a:gd name="T10" fmla="*/ 0 h 1587"/>
              <a:gd name="T11" fmla="*/ 334 w 334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4" h="1587">
                <a:moveTo>
                  <a:pt x="0" y="0"/>
                </a:moveTo>
                <a:lnTo>
                  <a:pt x="241" y="0"/>
                </a:lnTo>
                <a:lnTo>
                  <a:pt x="334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b="1"/>
          </a:p>
        </p:txBody>
      </p:sp>
      <p:sp>
        <p:nvSpPr>
          <p:cNvPr id="100379" name="Line 26"/>
          <p:cNvSpPr>
            <a:spLocks noChangeShapeType="1"/>
          </p:cNvSpPr>
          <p:nvPr/>
        </p:nvSpPr>
        <p:spPr bwMode="auto">
          <a:xfrm>
            <a:off x="4732338" y="2833688"/>
            <a:ext cx="2857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80" name="Text Box 27"/>
          <p:cNvSpPr txBox="1">
            <a:spLocks noChangeArrowheads="1"/>
          </p:cNvSpPr>
          <p:nvPr/>
        </p:nvSpPr>
        <p:spPr bwMode="auto">
          <a:xfrm>
            <a:off x="2681288" y="1766888"/>
            <a:ext cx="14700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Antigen recognition</a:t>
            </a:r>
          </a:p>
          <a:p>
            <a:r>
              <a:rPr lang="en-US" sz="800" b="1"/>
              <a:t>Immunocompetent B cells</a:t>
            </a:r>
          </a:p>
          <a:p>
            <a:r>
              <a:rPr lang="en-US" sz="800" b="1"/>
              <a:t>exposed to antigen. Antigen</a:t>
            </a:r>
          </a:p>
          <a:p>
            <a:r>
              <a:rPr lang="en-US" sz="800" b="1"/>
              <a:t>binds only to B cells with</a:t>
            </a:r>
          </a:p>
          <a:p>
            <a:r>
              <a:rPr lang="en-US" sz="800" b="1"/>
              <a:t>complementary receptors.</a:t>
            </a:r>
          </a:p>
        </p:txBody>
      </p:sp>
      <p:sp>
        <p:nvSpPr>
          <p:cNvPr id="100381" name="Text Box 28"/>
          <p:cNvSpPr txBox="1">
            <a:spLocks noChangeArrowheads="1"/>
          </p:cNvSpPr>
          <p:nvPr/>
        </p:nvSpPr>
        <p:spPr bwMode="auto">
          <a:xfrm>
            <a:off x="2673350" y="2593975"/>
            <a:ext cx="14335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Antigen presentation</a:t>
            </a:r>
          </a:p>
          <a:p>
            <a:r>
              <a:rPr lang="en-US" sz="800" b="1"/>
              <a:t>B cell internalizes antigen</a:t>
            </a:r>
          </a:p>
          <a:p>
            <a:r>
              <a:rPr lang="en-US" sz="800" b="1"/>
              <a:t>and displays processed</a:t>
            </a:r>
          </a:p>
          <a:p>
            <a:r>
              <a:rPr lang="en-US" sz="800" b="1"/>
              <a:t>epitope. Helper T cell binds</a:t>
            </a:r>
          </a:p>
          <a:p>
            <a:r>
              <a:rPr lang="en-US" sz="800" b="1"/>
              <a:t>to B cell and secretes</a:t>
            </a:r>
          </a:p>
          <a:p>
            <a:r>
              <a:rPr lang="en-US" sz="800" b="1"/>
              <a:t>interleukin.</a:t>
            </a:r>
          </a:p>
        </p:txBody>
      </p:sp>
      <p:sp>
        <p:nvSpPr>
          <p:cNvPr id="100382" name="Text Box 29"/>
          <p:cNvSpPr txBox="1">
            <a:spLocks noChangeArrowheads="1"/>
          </p:cNvSpPr>
          <p:nvPr/>
        </p:nvSpPr>
        <p:spPr bwMode="auto">
          <a:xfrm>
            <a:off x="2681288" y="3625850"/>
            <a:ext cx="13652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Clonal selection</a:t>
            </a:r>
          </a:p>
          <a:p>
            <a:r>
              <a:rPr lang="en-US" sz="800" b="1"/>
              <a:t>Interleukin stimulates</a:t>
            </a:r>
          </a:p>
          <a:p>
            <a:r>
              <a:rPr lang="en-US" sz="800" b="1"/>
              <a:t>B cell to divide repeatedly</a:t>
            </a:r>
          </a:p>
          <a:p>
            <a:r>
              <a:rPr lang="en-US" sz="800" b="1"/>
              <a:t>and form a clone.</a:t>
            </a:r>
          </a:p>
        </p:txBody>
      </p:sp>
      <p:sp>
        <p:nvSpPr>
          <p:cNvPr id="100383" name="Text Box 30"/>
          <p:cNvSpPr txBox="1">
            <a:spLocks noChangeArrowheads="1"/>
          </p:cNvSpPr>
          <p:nvPr/>
        </p:nvSpPr>
        <p:spPr bwMode="auto">
          <a:xfrm>
            <a:off x="2681288" y="4740275"/>
            <a:ext cx="9540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Differentiation</a:t>
            </a:r>
          </a:p>
          <a:p>
            <a:r>
              <a:rPr lang="en-US" sz="800" b="1"/>
              <a:t>Some cells of the</a:t>
            </a:r>
          </a:p>
          <a:p>
            <a:r>
              <a:rPr lang="en-US" sz="800" b="1"/>
              <a:t>clone become</a:t>
            </a:r>
          </a:p>
          <a:p>
            <a:r>
              <a:rPr lang="en-US" sz="800" b="1"/>
              <a:t>memory B cells.</a:t>
            </a:r>
          </a:p>
          <a:p>
            <a:r>
              <a:rPr lang="en-US" sz="800" b="1"/>
              <a:t>Most differentiate</a:t>
            </a:r>
          </a:p>
          <a:p>
            <a:r>
              <a:rPr lang="en-US" sz="800" b="1"/>
              <a:t>into plasma cells.</a:t>
            </a:r>
          </a:p>
        </p:txBody>
      </p:sp>
      <p:sp>
        <p:nvSpPr>
          <p:cNvPr id="100384" name="Text Box 31"/>
          <p:cNvSpPr txBox="1">
            <a:spLocks noChangeArrowheads="1"/>
          </p:cNvSpPr>
          <p:nvPr/>
        </p:nvSpPr>
        <p:spPr bwMode="auto">
          <a:xfrm>
            <a:off x="2678113" y="5667375"/>
            <a:ext cx="13795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Attack</a:t>
            </a:r>
          </a:p>
          <a:p>
            <a:r>
              <a:rPr lang="en-US" sz="800" b="1"/>
              <a:t>Plasma cells synthesize</a:t>
            </a:r>
          </a:p>
          <a:p>
            <a:r>
              <a:rPr lang="en-US" sz="800" b="1"/>
              <a:t>and secrete antibody.</a:t>
            </a:r>
          </a:p>
          <a:p>
            <a:r>
              <a:rPr lang="en-US" sz="800" b="1"/>
              <a:t>Antibody employs various</a:t>
            </a:r>
          </a:p>
          <a:p>
            <a:r>
              <a:rPr lang="en-US" sz="800" b="1"/>
              <a:t>means to render antigen</a:t>
            </a:r>
          </a:p>
          <a:p>
            <a:r>
              <a:rPr lang="en-US" sz="800" b="1"/>
              <a:t>harmless.</a:t>
            </a:r>
          </a:p>
        </p:txBody>
      </p:sp>
      <p:sp>
        <p:nvSpPr>
          <p:cNvPr id="100385" name="Text Box 32"/>
          <p:cNvSpPr txBox="1">
            <a:spLocks noChangeArrowheads="1"/>
          </p:cNvSpPr>
          <p:nvPr/>
        </p:nvSpPr>
        <p:spPr bwMode="auto">
          <a:xfrm>
            <a:off x="5892800" y="1536700"/>
            <a:ext cx="6985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Lymphocyte</a:t>
            </a:r>
          </a:p>
        </p:txBody>
      </p:sp>
      <p:sp>
        <p:nvSpPr>
          <p:cNvPr id="100386" name="Text Box 33"/>
          <p:cNvSpPr txBox="1">
            <a:spLocks noChangeArrowheads="1"/>
          </p:cNvSpPr>
          <p:nvPr/>
        </p:nvSpPr>
        <p:spPr bwMode="auto">
          <a:xfrm>
            <a:off x="6321425" y="5338763"/>
            <a:ext cx="4857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Memory</a:t>
            </a:r>
          </a:p>
          <a:p>
            <a:r>
              <a:rPr lang="en-US" sz="800" b="1"/>
              <a:t>B cell</a:t>
            </a:r>
          </a:p>
        </p:txBody>
      </p:sp>
      <p:sp>
        <p:nvSpPr>
          <p:cNvPr id="37" name="TextBox 24"/>
          <p:cNvSpPr txBox="1">
            <a:spLocks noChangeArrowheads="1"/>
          </p:cNvSpPr>
          <p:nvPr/>
        </p:nvSpPr>
        <p:spPr bwMode="auto">
          <a:xfrm>
            <a:off x="2417763" y="949325"/>
            <a:ext cx="46688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3DC4A1FA-B45B-406F-9824-FD7AF5A7FAB6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title"/>
          </p:nvPr>
        </p:nvSpPr>
        <p:spPr>
          <a:xfrm>
            <a:off x="941388" y="138113"/>
            <a:ext cx="7261225" cy="644525"/>
          </a:xfrm>
        </p:spPr>
        <p:txBody>
          <a:bodyPr/>
          <a:lstStyle/>
          <a:p>
            <a:pPr eaLnBrk="1" hangingPunct="1"/>
            <a:r>
              <a:rPr lang="en-US" smtClean="0"/>
              <a:t>B cells and Plasma cells</a:t>
            </a:r>
          </a:p>
        </p:txBody>
      </p:sp>
      <p:sp>
        <p:nvSpPr>
          <p:cNvPr id="101380" name="Text Box 7"/>
          <p:cNvSpPr txBox="1">
            <a:spLocks noChangeArrowheads="1"/>
          </p:cNvSpPr>
          <p:nvPr/>
        </p:nvSpPr>
        <p:spPr bwMode="auto">
          <a:xfrm>
            <a:off x="3390900" y="6354763"/>
            <a:ext cx="23622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21.26 a-b  </a:t>
            </a:r>
          </a:p>
        </p:txBody>
      </p:sp>
      <p:pic>
        <p:nvPicPr>
          <p:cNvPr id="101381" name="Picture 4" descr="sal25693_21_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2338" y="1425575"/>
            <a:ext cx="729615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2" name="Rectangle 5"/>
          <p:cNvSpPr>
            <a:spLocks noChangeArrowheads="1"/>
          </p:cNvSpPr>
          <p:nvPr/>
        </p:nvSpPr>
        <p:spPr bwMode="auto">
          <a:xfrm>
            <a:off x="5911850" y="1117600"/>
            <a:ext cx="88582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Mitochondria</a:t>
            </a:r>
            <a:endParaRPr lang="en-US" sz="1800" b="1"/>
          </a:p>
        </p:txBody>
      </p:sp>
      <p:sp>
        <p:nvSpPr>
          <p:cNvPr id="101383" name="Rectangle 6"/>
          <p:cNvSpPr>
            <a:spLocks noChangeArrowheads="1"/>
          </p:cNvSpPr>
          <p:nvPr/>
        </p:nvSpPr>
        <p:spPr bwMode="auto">
          <a:xfrm>
            <a:off x="2408238" y="1843088"/>
            <a:ext cx="54927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Nucleus</a:t>
            </a:r>
            <a:endParaRPr lang="en-US" sz="1800" b="1"/>
          </a:p>
        </p:txBody>
      </p:sp>
      <p:sp>
        <p:nvSpPr>
          <p:cNvPr id="101384" name="Rectangle 7"/>
          <p:cNvSpPr>
            <a:spLocks noChangeArrowheads="1"/>
          </p:cNvSpPr>
          <p:nvPr/>
        </p:nvSpPr>
        <p:spPr bwMode="auto">
          <a:xfrm>
            <a:off x="949325" y="5942013"/>
            <a:ext cx="5857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(a) B cell</a:t>
            </a:r>
            <a:endParaRPr lang="en-US" sz="1800" b="1"/>
          </a:p>
        </p:txBody>
      </p:sp>
      <p:sp>
        <p:nvSpPr>
          <p:cNvPr id="101385" name="Rectangle 8"/>
          <p:cNvSpPr>
            <a:spLocks noChangeArrowheads="1"/>
          </p:cNvSpPr>
          <p:nvPr/>
        </p:nvSpPr>
        <p:spPr bwMode="auto">
          <a:xfrm>
            <a:off x="5119688" y="5951538"/>
            <a:ext cx="98425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(b) Plasma cell</a:t>
            </a:r>
            <a:endParaRPr lang="en-US" sz="1800" b="1"/>
          </a:p>
        </p:txBody>
      </p:sp>
      <p:sp>
        <p:nvSpPr>
          <p:cNvPr id="101386" name="Line 9"/>
          <p:cNvSpPr>
            <a:spLocks noChangeShapeType="1"/>
          </p:cNvSpPr>
          <p:nvPr/>
        </p:nvSpPr>
        <p:spPr bwMode="auto">
          <a:xfrm flipV="1">
            <a:off x="2681288" y="1993900"/>
            <a:ext cx="0" cy="808038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7" name="Line 10"/>
          <p:cNvSpPr>
            <a:spLocks noChangeShapeType="1"/>
          </p:cNvSpPr>
          <p:nvPr/>
        </p:nvSpPr>
        <p:spPr bwMode="auto">
          <a:xfrm flipV="1">
            <a:off x="2674938" y="1993900"/>
            <a:ext cx="1587" cy="8080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8" name="Line 11"/>
          <p:cNvSpPr>
            <a:spLocks noChangeShapeType="1"/>
          </p:cNvSpPr>
          <p:nvPr/>
        </p:nvSpPr>
        <p:spPr bwMode="auto">
          <a:xfrm flipV="1">
            <a:off x="4111625" y="5884863"/>
            <a:ext cx="1588" cy="714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9" name="Line 12"/>
          <p:cNvSpPr>
            <a:spLocks noChangeShapeType="1"/>
          </p:cNvSpPr>
          <p:nvPr/>
        </p:nvSpPr>
        <p:spPr bwMode="auto">
          <a:xfrm>
            <a:off x="4787900" y="5884863"/>
            <a:ext cx="1588" cy="714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0" name="Line 13"/>
          <p:cNvSpPr>
            <a:spLocks noChangeShapeType="1"/>
          </p:cNvSpPr>
          <p:nvPr/>
        </p:nvSpPr>
        <p:spPr bwMode="auto">
          <a:xfrm>
            <a:off x="4111625" y="5919788"/>
            <a:ext cx="676275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1" name="Line 14"/>
          <p:cNvSpPr>
            <a:spLocks noChangeShapeType="1"/>
          </p:cNvSpPr>
          <p:nvPr/>
        </p:nvSpPr>
        <p:spPr bwMode="auto">
          <a:xfrm flipV="1">
            <a:off x="7526338" y="5880100"/>
            <a:ext cx="1587" cy="7143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2" name="Line 15"/>
          <p:cNvSpPr>
            <a:spLocks noChangeShapeType="1"/>
          </p:cNvSpPr>
          <p:nvPr/>
        </p:nvSpPr>
        <p:spPr bwMode="auto">
          <a:xfrm>
            <a:off x="8202613" y="5880100"/>
            <a:ext cx="1587" cy="7143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3" name="Line 16"/>
          <p:cNvSpPr>
            <a:spLocks noChangeShapeType="1"/>
          </p:cNvSpPr>
          <p:nvPr/>
        </p:nvSpPr>
        <p:spPr bwMode="auto">
          <a:xfrm>
            <a:off x="7526338" y="5915025"/>
            <a:ext cx="676275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4" name="Line 17"/>
          <p:cNvSpPr>
            <a:spLocks noChangeShapeType="1"/>
          </p:cNvSpPr>
          <p:nvPr/>
        </p:nvSpPr>
        <p:spPr bwMode="auto">
          <a:xfrm flipV="1">
            <a:off x="6370638" y="1282700"/>
            <a:ext cx="0" cy="1333500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5" name="Line 18"/>
          <p:cNvSpPr>
            <a:spLocks noChangeShapeType="1"/>
          </p:cNvSpPr>
          <p:nvPr/>
        </p:nvSpPr>
        <p:spPr bwMode="auto">
          <a:xfrm flipH="1" flipV="1">
            <a:off x="6370638" y="2185988"/>
            <a:ext cx="336550" cy="328612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6" name="Line 19"/>
          <p:cNvSpPr>
            <a:spLocks noChangeShapeType="1"/>
          </p:cNvSpPr>
          <p:nvPr/>
        </p:nvSpPr>
        <p:spPr bwMode="auto">
          <a:xfrm flipV="1">
            <a:off x="6364288" y="1282700"/>
            <a:ext cx="1587" cy="1333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7" name="Line 20"/>
          <p:cNvSpPr>
            <a:spLocks noChangeShapeType="1"/>
          </p:cNvSpPr>
          <p:nvPr/>
        </p:nvSpPr>
        <p:spPr bwMode="auto">
          <a:xfrm flipH="1" flipV="1">
            <a:off x="6364288" y="2197100"/>
            <a:ext cx="338137" cy="327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8" name="Line 21"/>
          <p:cNvSpPr>
            <a:spLocks noChangeShapeType="1"/>
          </p:cNvSpPr>
          <p:nvPr/>
        </p:nvSpPr>
        <p:spPr bwMode="auto">
          <a:xfrm flipV="1">
            <a:off x="7256463" y="1282700"/>
            <a:ext cx="1587" cy="769938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9" name="Line 22"/>
          <p:cNvSpPr>
            <a:spLocks noChangeShapeType="1"/>
          </p:cNvSpPr>
          <p:nvPr/>
        </p:nvSpPr>
        <p:spPr bwMode="auto">
          <a:xfrm flipH="1" flipV="1">
            <a:off x="7256463" y="1670050"/>
            <a:ext cx="171450" cy="173038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00" name="Line 23"/>
          <p:cNvSpPr>
            <a:spLocks noChangeShapeType="1"/>
          </p:cNvSpPr>
          <p:nvPr/>
        </p:nvSpPr>
        <p:spPr bwMode="auto">
          <a:xfrm flipH="1" flipV="1">
            <a:off x="7251700" y="1677988"/>
            <a:ext cx="173038" cy="171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01" name="Line 24"/>
          <p:cNvSpPr>
            <a:spLocks noChangeShapeType="1"/>
          </p:cNvSpPr>
          <p:nvPr/>
        </p:nvSpPr>
        <p:spPr bwMode="auto">
          <a:xfrm flipV="1">
            <a:off x="7251700" y="1282700"/>
            <a:ext cx="0" cy="769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7707313" y="5951538"/>
            <a:ext cx="32385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100" b="1" dirty="0">
                <a:solidFill>
                  <a:srgbClr val="000000"/>
                </a:solidFill>
              </a:rPr>
              <a:t>2 </a:t>
            </a:r>
            <a:r>
              <a:rPr lang="en-US" sz="1100" b="1" dirty="0">
                <a:solidFill>
                  <a:srgbClr val="000000"/>
                </a:solidFill>
                <a:latin typeface="+mj-lt"/>
                <a:cs typeface="Times New Roman"/>
              </a:rPr>
              <a:t>µ</a:t>
            </a:r>
            <a:r>
              <a:rPr lang="en-US" sz="1100" b="1" dirty="0">
                <a:solidFill>
                  <a:srgbClr val="000000"/>
                </a:solidFill>
                <a:latin typeface="+mj-lt"/>
              </a:rPr>
              <a:t>m</a:t>
            </a:r>
            <a:endParaRPr lang="en-US" sz="1800" b="1" dirty="0">
              <a:latin typeface="+mj-lt"/>
            </a:endParaRPr>
          </a:p>
        </p:txBody>
      </p:sp>
      <p:sp>
        <p:nvSpPr>
          <p:cNvPr id="101403" name="Text Box 26"/>
          <p:cNvSpPr txBox="1">
            <a:spLocks noChangeArrowheads="1"/>
          </p:cNvSpPr>
          <p:nvPr/>
        </p:nvSpPr>
        <p:spPr bwMode="auto">
          <a:xfrm>
            <a:off x="6967538" y="963613"/>
            <a:ext cx="1441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100" b="1"/>
              <a:t>Rough endoplasmic</a:t>
            </a:r>
          </a:p>
          <a:p>
            <a:r>
              <a:rPr lang="en-US" sz="1100" b="1"/>
              <a:t>reticulum</a:t>
            </a: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4300538" y="5951538"/>
            <a:ext cx="32385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100" b="1" dirty="0">
                <a:solidFill>
                  <a:srgbClr val="000000"/>
                </a:solidFill>
              </a:rPr>
              <a:t>2 </a:t>
            </a:r>
            <a:r>
              <a:rPr lang="en-US" sz="1100" b="1" dirty="0">
                <a:solidFill>
                  <a:srgbClr val="000000"/>
                </a:solidFill>
                <a:latin typeface="+mj-lt"/>
                <a:cs typeface="Times New Roman"/>
              </a:rPr>
              <a:t>µ</a:t>
            </a:r>
            <a:r>
              <a:rPr lang="en-US" sz="1100" b="1" dirty="0">
                <a:solidFill>
                  <a:srgbClr val="000000"/>
                </a:solidFill>
              </a:rPr>
              <a:t>m</a:t>
            </a:r>
            <a:endParaRPr lang="en-US" sz="1800" b="1" dirty="0"/>
          </a:p>
        </p:txBody>
      </p:sp>
      <p:sp>
        <p:nvSpPr>
          <p:cNvPr id="31" name="TextBox 24"/>
          <p:cNvSpPr txBox="1">
            <a:spLocks noChangeArrowheads="1"/>
          </p:cNvSpPr>
          <p:nvPr/>
        </p:nvSpPr>
        <p:spPr bwMode="auto">
          <a:xfrm>
            <a:off x="2417763" y="747713"/>
            <a:ext cx="46688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sp>
        <p:nvSpPr>
          <p:cNvPr id="101406" name="TextBox 24"/>
          <p:cNvSpPr txBox="1">
            <a:spLocks noChangeArrowheads="1"/>
          </p:cNvSpPr>
          <p:nvPr/>
        </p:nvSpPr>
        <p:spPr bwMode="auto">
          <a:xfrm>
            <a:off x="2224088" y="6130925"/>
            <a:ext cx="46688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© Dr. Don W. Fawcett/Visuals Unlimited</a:t>
            </a:r>
            <a:r>
              <a:rPr lang="en-US" sz="800">
                <a:ea typeface="Times New Roman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mtClean="0"/>
              <a:t>Antibodies</a:t>
            </a:r>
          </a:p>
        </p:txBody>
      </p:sp>
      <p:sp>
        <p:nvSpPr>
          <p:cNvPr id="102403" name="Content Placeholder 4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867400"/>
          </a:xfrm>
        </p:spPr>
        <p:txBody>
          <a:bodyPr/>
          <a:lstStyle/>
          <a:p>
            <a:r>
              <a:rPr lang="en-US" sz="2400" smtClean="0"/>
              <a:t>immunoglobulin (Ig) </a:t>
            </a:r>
            <a:r>
              <a:rPr lang="en-US" sz="2400" b="0" smtClean="0"/>
              <a:t>– an </a:t>
            </a:r>
            <a:r>
              <a:rPr lang="en-US" sz="2400" smtClean="0"/>
              <a:t>antibody</a:t>
            </a:r>
            <a:r>
              <a:rPr lang="en-US" sz="2400" b="0" smtClean="0"/>
              <a:t> is a defensive gamma globulin found in the blood plasma, tissue fluids, body secretions, and some leukocyte membranes</a:t>
            </a:r>
          </a:p>
          <a:p>
            <a:r>
              <a:rPr lang="en-US" sz="2400" smtClean="0"/>
              <a:t>antibody monomer </a:t>
            </a:r>
            <a:r>
              <a:rPr lang="en-US" sz="2400" b="0" smtClean="0"/>
              <a:t>– the basic structural unit of an antibody</a:t>
            </a:r>
          </a:p>
          <a:p>
            <a:pPr lvl="1"/>
            <a:r>
              <a:rPr lang="en-US" sz="2000" b="0" smtClean="0"/>
              <a:t>composed of four polypeptide chains linked by </a:t>
            </a:r>
            <a:r>
              <a:rPr lang="en-US" sz="2000" smtClean="0"/>
              <a:t>disulfide   (-S-S-) bonds</a:t>
            </a:r>
          </a:p>
          <a:p>
            <a:pPr lvl="1"/>
            <a:r>
              <a:rPr lang="en-US" sz="2000" b="0" smtClean="0"/>
              <a:t>two larger </a:t>
            </a:r>
            <a:r>
              <a:rPr lang="en-US" sz="2000" smtClean="0"/>
              <a:t>heavy chains </a:t>
            </a:r>
            <a:r>
              <a:rPr lang="en-US" sz="2000" b="0" smtClean="0"/>
              <a:t>about 400 amino acids long</a:t>
            </a:r>
          </a:p>
          <a:p>
            <a:pPr lvl="2"/>
            <a:r>
              <a:rPr lang="en-US" sz="1800" b="0" smtClean="0"/>
              <a:t>heavy chains have a hinge region where antibody is bent</a:t>
            </a:r>
          </a:p>
          <a:p>
            <a:pPr lvl="1"/>
            <a:r>
              <a:rPr lang="en-US" sz="2000" b="0" smtClean="0"/>
              <a:t>two </a:t>
            </a:r>
            <a:r>
              <a:rPr lang="en-US" sz="2000" smtClean="0"/>
              <a:t>light chains </a:t>
            </a:r>
            <a:r>
              <a:rPr lang="en-US" sz="2000" b="0" smtClean="0"/>
              <a:t>about half as long</a:t>
            </a:r>
          </a:p>
          <a:p>
            <a:pPr lvl="1"/>
            <a:r>
              <a:rPr lang="en-US" sz="2000" smtClean="0"/>
              <a:t>variable (V) region </a:t>
            </a:r>
            <a:r>
              <a:rPr lang="en-US" sz="2000" b="0" smtClean="0"/>
              <a:t>in all four chains</a:t>
            </a:r>
            <a:endParaRPr lang="en-US" sz="2000" smtClean="0"/>
          </a:p>
          <a:p>
            <a:pPr lvl="2"/>
            <a:r>
              <a:rPr lang="en-US" sz="1800" b="0" smtClean="0"/>
              <a:t>gives the antibody its uniqueness</a:t>
            </a:r>
          </a:p>
          <a:p>
            <a:pPr lvl="1"/>
            <a:r>
              <a:rPr lang="en-US" sz="2000" smtClean="0"/>
              <a:t>antigen binding site </a:t>
            </a:r>
            <a:r>
              <a:rPr lang="en-US" sz="2000" b="0" smtClean="0"/>
              <a:t>– formed from the V regions of the heavy and light chain on each arm</a:t>
            </a:r>
          </a:p>
          <a:p>
            <a:pPr lvl="2"/>
            <a:r>
              <a:rPr lang="en-US" sz="1800" b="0" smtClean="0"/>
              <a:t>attaches to the epitope of an antigen molecule</a:t>
            </a:r>
          </a:p>
          <a:p>
            <a:pPr lvl="1"/>
            <a:r>
              <a:rPr lang="en-US" sz="2000" smtClean="0"/>
              <a:t>constant (C) region </a:t>
            </a:r>
            <a:r>
              <a:rPr lang="en-US" sz="2000" b="0" smtClean="0"/>
              <a:t>has the same amino acid sequence within one person and determines mechanism of antibody action</a:t>
            </a:r>
          </a:p>
        </p:txBody>
      </p:sp>
      <p:sp>
        <p:nvSpPr>
          <p:cNvPr id="10240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D2217D7D-CF24-4271-86AC-6DADE1B6B23D}" type="slidenum">
              <a:rPr lang="en-US" smtClean="0"/>
              <a:pPr/>
              <a:t>62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FDFF77D3-6305-452B-A0D2-50D35D75E965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Antibody Structure</a:t>
            </a:r>
          </a:p>
        </p:txBody>
      </p:sp>
      <p:sp>
        <p:nvSpPr>
          <p:cNvPr id="103428" name="Text Box 10"/>
          <p:cNvSpPr txBox="1">
            <a:spLocks noChangeArrowheads="1"/>
          </p:cNvSpPr>
          <p:nvPr/>
        </p:nvSpPr>
        <p:spPr bwMode="auto">
          <a:xfrm>
            <a:off x="2819400" y="6248400"/>
            <a:ext cx="23622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21.27a</a:t>
            </a:r>
          </a:p>
        </p:txBody>
      </p:sp>
      <p:pic>
        <p:nvPicPr>
          <p:cNvPr id="103429" name="Picture 4" descr="sal25693_21_2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775" y="1266825"/>
            <a:ext cx="6651625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0" name="Rectangle 5"/>
          <p:cNvSpPr>
            <a:spLocks noChangeArrowheads="1"/>
          </p:cNvSpPr>
          <p:nvPr/>
        </p:nvSpPr>
        <p:spPr bwMode="auto">
          <a:xfrm>
            <a:off x="4711700" y="4108450"/>
            <a:ext cx="2463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Complement-binding site</a:t>
            </a:r>
            <a:endParaRPr lang="en-US" sz="1800" b="1"/>
          </a:p>
        </p:txBody>
      </p:sp>
      <p:sp>
        <p:nvSpPr>
          <p:cNvPr id="103431" name="Rectangle 6"/>
          <p:cNvSpPr>
            <a:spLocks noChangeArrowheads="1"/>
          </p:cNvSpPr>
          <p:nvPr/>
        </p:nvSpPr>
        <p:spPr bwMode="auto">
          <a:xfrm>
            <a:off x="5729288" y="3040063"/>
            <a:ext cx="10937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Light chain</a:t>
            </a:r>
            <a:endParaRPr lang="en-US" sz="1800" b="1"/>
          </a:p>
        </p:txBody>
      </p:sp>
      <p:sp>
        <p:nvSpPr>
          <p:cNvPr id="103432" name="Rectangle 7"/>
          <p:cNvSpPr>
            <a:spLocks noChangeArrowheads="1"/>
          </p:cNvSpPr>
          <p:nvPr/>
        </p:nvSpPr>
        <p:spPr bwMode="auto">
          <a:xfrm>
            <a:off x="4665663" y="5011738"/>
            <a:ext cx="11953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Heavy chain</a:t>
            </a:r>
            <a:endParaRPr lang="en-US" sz="1800" b="1"/>
          </a:p>
        </p:txBody>
      </p:sp>
      <p:sp>
        <p:nvSpPr>
          <p:cNvPr id="103433" name="Line 8"/>
          <p:cNvSpPr>
            <a:spLocks noChangeShapeType="1"/>
          </p:cNvSpPr>
          <p:nvPr/>
        </p:nvSpPr>
        <p:spPr bwMode="auto">
          <a:xfrm flipH="1">
            <a:off x="6477000" y="1985963"/>
            <a:ext cx="107950" cy="1587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4" name="Rectangle 9"/>
          <p:cNvSpPr>
            <a:spLocks noChangeArrowheads="1"/>
          </p:cNvSpPr>
          <p:nvPr/>
        </p:nvSpPr>
        <p:spPr bwMode="auto">
          <a:xfrm>
            <a:off x="4700588" y="3673475"/>
            <a:ext cx="12525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Hinge region</a:t>
            </a:r>
            <a:endParaRPr lang="en-US" sz="1800" b="1"/>
          </a:p>
        </p:txBody>
      </p:sp>
      <p:sp>
        <p:nvSpPr>
          <p:cNvPr id="103435" name="Freeform 10"/>
          <p:cNvSpPr>
            <a:spLocks/>
          </p:cNvSpPr>
          <p:nvPr/>
        </p:nvSpPr>
        <p:spPr bwMode="auto">
          <a:xfrm>
            <a:off x="5840413" y="1541463"/>
            <a:ext cx="636587" cy="971550"/>
          </a:xfrm>
          <a:custGeom>
            <a:avLst/>
            <a:gdLst>
              <a:gd name="T0" fmla="*/ 0 w 446"/>
              <a:gd name="T1" fmla="*/ 0 h 680"/>
              <a:gd name="T2" fmla="*/ 2147483647 w 446"/>
              <a:gd name="T3" fmla="*/ 0 h 680"/>
              <a:gd name="T4" fmla="*/ 2147483647 w 446"/>
              <a:gd name="T5" fmla="*/ 2147483647 h 680"/>
              <a:gd name="T6" fmla="*/ 2147483647 w 446"/>
              <a:gd name="T7" fmla="*/ 2147483647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446"/>
              <a:gd name="T13" fmla="*/ 0 h 680"/>
              <a:gd name="T14" fmla="*/ 446 w 446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6" h="680">
                <a:moveTo>
                  <a:pt x="0" y="0"/>
                </a:moveTo>
                <a:lnTo>
                  <a:pt x="446" y="0"/>
                </a:lnTo>
                <a:lnTo>
                  <a:pt x="446" y="680"/>
                </a:lnTo>
                <a:lnTo>
                  <a:pt x="360" y="680"/>
                </a:lnTo>
              </a:path>
            </a:pathLst>
          </a:cu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800" b="1"/>
          </a:p>
        </p:txBody>
      </p:sp>
      <p:sp>
        <p:nvSpPr>
          <p:cNvPr id="103436" name="Freeform 11"/>
          <p:cNvSpPr>
            <a:spLocks/>
          </p:cNvSpPr>
          <p:nvPr/>
        </p:nvSpPr>
        <p:spPr bwMode="auto">
          <a:xfrm>
            <a:off x="4341813" y="4125913"/>
            <a:ext cx="354012" cy="111125"/>
          </a:xfrm>
          <a:custGeom>
            <a:avLst/>
            <a:gdLst>
              <a:gd name="T0" fmla="*/ 0 w 248"/>
              <a:gd name="T1" fmla="*/ 0 h 78"/>
              <a:gd name="T2" fmla="*/ 2147483647 w 248"/>
              <a:gd name="T3" fmla="*/ 2147483647 h 78"/>
              <a:gd name="T4" fmla="*/ 2147483647 w 248"/>
              <a:gd name="T5" fmla="*/ 2147483647 h 78"/>
              <a:gd name="T6" fmla="*/ 0 60000 65536"/>
              <a:gd name="T7" fmla="*/ 0 60000 65536"/>
              <a:gd name="T8" fmla="*/ 0 60000 65536"/>
              <a:gd name="T9" fmla="*/ 0 w 248"/>
              <a:gd name="T10" fmla="*/ 0 h 78"/>
              <a:gd name="T11" fmla="*/ 248 w 248"/>
              <a:gd name="T12" fmla="*/ 78 h 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8" h="78">
                <a:moveTo>
                  <a:pt x="0" y="0"/>
                </a:moveTo>
                <a:lnTo>
                  <a:pt x="147" y="78"/>
                </a:lnTo>
                <a:lnTo>
                  <a:pt x="248" y="78"/>
                </a:lnTo>
              </a:path>
            </a:pathLst>
          </a:cu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800" b="1"/>
          </a:p>
        </p:txBody>
      </p:sp>
      <p:sp>
        <p:nvSpPr>
          <p:cNvPr id="103437" name="Line 12"/>
          <p:cNvSpPr>
            <a:spLocks noChangeShapeType="1"/>
          </p:cNvSpPr>
          <p:nvPr/>
        </p:nvSpPr>
        <p:spPr bwMode="auto">
          <a:xfrm>
            <a:off x="5111750" y="3167063"/>
            <a:ext cx="604838" cy="1587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8" name="Freeform 13"/>
          <p:cNvSpPr>
            <a:spLocks/>
          </p:cNvSpPr>
          <p:nvPr/>
        </p:nvSpPr>
        <p:spPr bwMode="auto">
          <a:xfrm>
            <a:off x="4176713" y="3182938"/>
            <a:ext cx="514350" cy="617537"/>
          </a:xfrm>
          <a:custGeom>
            <a:avLst/>
            <a:gdLst>
              <a:gd name="T0" fmla="*/ 0 w 360"/>
              <a:gd name="T1" fmla="*/ 0 h 432"/>
              <a:gd name="T2" fmla="*/ 2147483647 w 360"/>
              <a:gd name="T3" fmla="*/ 2147483647 h 432"/>
              <a:gd name="T4" fmla="*/ 2147483647 w 360"/>
              <a:gd name="T5" fmla="*/ 2147483647 h 432"/>
              <a:gd name="T6" fmla="*/ 0 60000 65536"/>
              <a:gd name="T7" fmla="*/ 0 60000 65536"/>
              <a:gd name="T8" fmla="*/ 0 60000 65536"/>
              <a:gd name="T9" fmla="*/ 0 w 360"/>
              <a:gd name="T10" fmla="*/ 0 h 432"/>
              <a:gd name="T11" fmla="*/ 360 w 360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0" h="432">
                <a:moveTo>
                  <a:pt x="0" y="0"/>
                </a:moveTo>
                <a:lnTo>
                  <a:pt x="288" y="432"/>
                </a:lnTo>
                <a:lnTo>
                  <a:pt x="360" y="432"/>
                </a:lnTo>
              </a:path>
            </a:pathLst>
          </a:cu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800" b="1"/>
          </a:p>
        </p:txBody>
      </p:sp>
      <p:sp>
        <p:nvSpPr>
          <p:cNvPr id="103439" name="Freeform 14"/>
          <p:cNvSpPr>
            <a:spLocks/>
          </p:cNvSpPr>
          <p:nvPr/>
        </p:nvSpPr>
        <p:spPr bwMode="auto">
          <a:xfrm>
            <a:off x="1370013" y="2146300"/>
            <a:ext cx="465137" cy="1344613"/>
          </a:xfrm>
          <a:custGeom>
            <a:avLst/>
            <a:gdLst>
              <a:gd name="T0" fmla="*/ 2147483647 w 326"/>
              <a:gd name="T1" fmla="*/ 0 h 942"/>
              <a:gd name="T2" fmla="*/ 2147483647 w 326"/>
              <a:gd name="T3" fmla="*/ 2147483647 h 942"/>
              <a:gd name="T4" fmla="*/ 0 w 326"/>
              <a:gd name="T5" fmla="*/ 2147483647 h 942"/>
              <a:gd name="T6" fmla="*/ 0 60000 65536"/>
              <a:gd name="T7" fmla="*/ 0 60000 65536"/>
              <a:gd name="T8" fmla="*/ 0 60000 65536"/>
              <a:gd name="T9" fmla="*/ 0 w 326"/>
              <a:gd name="T10" fmla="*/ 0 h 942"/>
              <a:gd name="T11" fmla="*/ 326 w 326"/>
              <a:gd name="T12" fmla="*/ 942 h 9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6" h="942">
                <a:moveTo>
                  <a:pt x="326" y="0"/>
                </a:moveTo>
                <a:lnTo>
                  <a:pt x="167" y="942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800" b="1"/>
          </a:p>
        </p:txBody>
      </p:sp>
      <p:sp>
        <p:nvSpPr>
          <p:cNvPr id="103440" name="Freeform 15"/>
          <p:cNvSpPr>
            <a:spLocks/>
          </p:cNvSpPr>
          <p:nvPr/>
        </p:nvSpPr>
        <p:spPr bwMode="auto">
          <a:xfrm>
            <a:off x="2152650" y="2587625"/>
            <a:ext cx="427038" cy="1727200"/>
          </a:xfrm>
          <a:custGeom>
            <a:avLst/>
            <a:gdLst>
              <a:gd name="T0" fmla="*/ 0 w 299"/>
              <a:gd name="T1" fmla="*/ 2147483647 h 1209"/>
              <a:gd name="T2" fmla="*/ 2147483647 w 299"/>
              <a:gd name="T3" fmla="*/ 2147483647 h 1209"/>
              <a:gd name="T4" fmla="*/ 2147483647 w 299"/>
              <a:gd name="T5" fmla="*/ 0 h 1209"/>
              <a:gd name="T6" fmla="*/ 0 60000 65536"/>
              <a:gd name="T7" fmla="*/ 0 60000 65536"/>
              <a:gd name="T8" fmla="*/ 0 60000 65536"/>
              <a:gd name="T9" fmla="*/ 0 w 299"/>
              <a:gd name="T10" fmla="*/ 0 h 1209"/>
              <a:gd name="T11" fmla="*/ 299 w 299"/>
              <a:gd name="T12" fmla="*/ 1209 h 12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9" h="1209">
                <a:moveTo>
                  <a:pt x="0" y="308"/>
                </a:moveTo>
                <a:lnTo>
                  <a:pt x="149" y="1209"/>
                </a:lnTo>
                <a:lnTo>
                  <a:pt x="299" y="0"/>
                </a:lnTo>
              </a:path>
            </a:pathLst>
          </a:cu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800" b="1"/>
          </a:p>
        </p:txBody>
      </p:sp>
      <p:sp>
        <p:nvSpPr>
          <p:cNvPr id="103441" name="Line 16"/>
          <p:cNvSpPr>
            <a:spLocks noChangeShapeType="1"/>
          </p:cNvSpPr>
          <p:nvPr/>
        </p:nvSpPr>
        <p:spPr bwMode="auto">
          <a:xfrm>
            <a:off x="4024313" y="5141913"/>
            <a:ext cx="630237" cy="1587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2" name="Freeform 17"/>
          <p:cNvSpPr>
            <a:spLocks/>
          </p:cNvSpPr>
          <p:nvPr/>
        </p:nvSpPr>
        <p:spPr bwMode="auto">
          <a:xfrm>
            <a:off x="3695700" y="2143125"/>
            <a:ext cx="855663" cy="1155700"/>
          </a:xfrm>
          <a:custGeom>
            <a:avLst/>
            <a:gdLst>
              <a:gd name="T0" fmla="*/ 0 w 599"/>
              <a:gd name="T1" fmla="*/ 2147483647 h 809"/>
              <a:gd name="T2" fmla="*/ 2147483647 w 599"/>
              <a:gd name="T3" fmla="*/ 0 h 809"/>
              <a:gd name="T4" fmla="*/ 2147483647 w 599"/>
              <a:gd name="T5" fmla="*/ 2147483647 h 809"/>
              <a:gd name="T6" fmla="*/ 0 60000 65536"/>
              <a:gd name="T7" fmla="*/ 0 60000 65536"/>
              <a:gd name="T8" fmla="*/ 0 60000 65536"/>
              <a:gd name="T9" fmla="*/ 0 w 599"/>
              <a:gd name="T10" fmla="*/ 0 h 809"/>
              <a:gd name="T11" fmla="*/ 599 w 599"/>
              <a:gd name="T12" fmla="*/ 809 h 8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9" h="809">
                <a:moveTo>
                  <a:pt x="0" y="809"/>
                </a:moveTo>
                <a:lnTo>
                  <a:pt x="291" y="0"/>
                </a:lnTo>
                <a:lnTo>
                  <a:pt x="599" y="619"/>
                </a:lnTo>
              </a:path>
            </a:pathLst>
          </a:cu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800" b="1"/>
          </a:p>
        </p:txBody>
      </p:sp>
      <p:sp>
        <p:nvSpPr>
          <p:cNvPr id="103443" name="Rectangle 18"/>
          <p:cNvSpPr>
            <a:spLocks noChangeArrowheads="1"/>
          </p:cNvSpPr>
          <p:nvPr/>
        </p:nvSpPr>
        <p:spPr bwMode="auto">
          <a:xfrm>
            <a:off x="866775" y="6089650"/>
            <a:ext cx="2524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(a)</a:t>
            </a:r>
            <a:endParaRPr lang="en-US" sz="1800" b="1"/>
          </a:p>
        </p:txBody>
      </p:sp>
      <p:sp>
        <p:nvSpPr>
          <p:cNvPr id="103444" name="Line 19"/>
          <p:cNvSpPr>
            <a:spLocks noChangeShapeType="1"/>
          </p:cNvSpPr>
          <p:nvPr/>
        </p:nvSpPr>
        <p:spPr bwMode="auto">
          <a:xfrm flipV="1">
            <a:off x="4111625" y="1924050"/>
            <a:ext cx="1588" cy="219075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5" name="Line 20"/>
          <p:cNvSpPr>
            <a:spLocks noChangeShapeType="1"/>
          </p:cNvSpPr>
          <p:nvPr/>
        </p:nvSpPr>
        <p:spPr bwMode="auto">
          <a:xfrm>
            <a:off x="1608138" y="3490913"/>
            <a:ext cx="1587" cy="149225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6" name="Line 21"/>
          <p:cNvSpPr>
            <a:spLocks noChangeShapeType="1"/>
          </p:cNvSpPr>
          <p:nvPr/>
        </p:nvSpPr>
        <p:spPr bwMode="auto">
          <a:xfrm>
            <a:off x="2365375" y="4314825"/>
            <a:ext cx="1588" cy="152400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7" name="Line 22"/>
          <p:cNvSpPr>
            <a:spLocks noChangeShapeType="1"/>
          </p:cNvSpPr>
          <p:nvPr/>
        </p:nvSpPr>
        <p:spPr bwMode="auto">
          <a:xfrm flipH="1">
            <a:off x="6465888" y="1973263"/>
            <a:ext cx="1063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8" name="Freeform 23"/>
          <p:cNvSpPr>
            <a:spLocks/>
          </p:cNvSpPr>
          <p:nvPr/>
        </p:nvSpPr>
        <p:spPr bwMode="auto">
          <a:xfrm>
            <a:off x="5827713" y="1528763"/>
            <a:ext cx="638175" cy="971550"/>
          </a:xfrm>
          <a:custGeom>
            <a:avLst/>
            <a:gdLst>
              <a:gd name="T0" fmla="*/ 0 w 447"/>
              <a:gd name="T1" fmla="*/ 0 h 680"/>
              <a:gd name="T2" fmla="*/ 2147483647 w 447"/>
              <a:gd name="T3" fmla="*/ 0 h 680"/>
              <a:gd name="T4" fmla="*/ 2147483647 w 447"/>
              <a:gd name="T5" fmla="*/ 2147483647 h 680"/>
              <a:gd name="T6" fmla="*/ 2147483647 w 447"/>
              <a:gd name="T7" fmla="*/ 2147483647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447"/>
              <a:gd name="T13" fmla="*/ 0 h 680"/>
              <a:gd name="T14" fmla="*/ 447 w 447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7" h="680">
                <a:moveTo>
                  <a:pt x="0" y="0"/>
                </a:moveTo>
                <a:lnTo>
                  <a:pt x="447" y="0"/>
                </a:lnTo>
                <a:lnTo>
                  <a:pt x="447" y="680"/>
                </a:lnTo>
                <a:lnTo>
                  <a:pt x="360" y="68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b="1"/>
          </a:p>
        </p:txBody>
      </p:sp>
      <p:sp>
        <p:nvSpPr>
          <p:cNvPr id="103449" name="Freeform 24"/>
          <p:cNvSpPr>
            <a:spLocks/>
          </p:cNvSpPr>
          <p:nvPr/>
        </p:nvSpPr>
        <p:spPr bwMode="auto">
          <a:xfrm>
            <a:off x="4329113" y="4113213"/>
            <a:ext cx="354012" cy="111125"/>
          </a:xfrm>
          <a:custGeom>
            <a:avLst/>
            <a:gdLst>
              <a:gd name="T0" fmla="*/ 0 w 248"/>
              <a:gd name="T1" fmla="*/ 0 h 78"/>
              <a:gd name="T2" fmla="*/ 2147483647 w 248"/>
              <a:gd name="T3" fmla="*/ 2147483647 h 78"/>
              <a:gd name="T4" fmla="*/ 2147483647 w 248"/>
              <a:gd name="T5" fmla="*/ 2147483647 h 78"/>
              <a:gd name="T6" fmla="*/ 0 60000 65536"/>
              <a:gd name="T7" fmla="*/ 0 60000 65536"/>
              <a:gd name="T8" fmla="*/ 0 60000 65536"/>
              <a:gd name="T9" fmla="*/ 0 w 248"/>
              <a:gd name="T10" fmla="*/ 0 h 78"/>
              <a:gd name="T11" fmla="*/ 248 w 248"/>
              <a:gd name="T12" fmla="*/ 78 h 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8" h="78">
                <a:moveTo>
                  <a:pt x="0" y="0"/>
                </a:moveTo>
                <a:lnTo>
                  <a:pt x="147" y="78"/>
                </a:lnTo>
                <a:lnTo>
                  <a:pt x="248" y="7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b="1"/>
          </a:p>
        </p:txBody>
      </p:sp>
      <p:sp>
        <p:nvSpPr>
          <p:cNvPr id="103450" name="Line 25"/>
          <p:cNvSpPr>
            <a:spLocks noChangeShapeType="1"/>
          </p:cNvSpPr>
          <p:nvPr/>
        </p:nvSpPr>
        <p:spPr bwMode="auto">
          <a:xfrm>
            <a:off x="5099050" y="3154363"/>
            <a:ext cx="60483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1" name="Freeform 26"/>
          <p:cNvSpPr>
            <a:spLocks/>
          </p:cNvSpPr>
          <p:nvPr/>
        </p:nvSpPr>
        <p:spPr bwMode="auto">
          <a:xfrm>
            <a:off x="4164013" y="3171825"/>
            <a:ext cx="514350" cy="617538"/>
          </a:xfrm>
          <a:custGeom>
            <a:avLst/>
            <a:gdLst>
              <a:gd name="T0" fmla="*/ 0 w 360"/>
              <a:gd name="T1" fmla="*/ 0 h 432"/>
              <a:gd name="T2" fmla="*/ 2147483647 w 360"/>
              <a:gd name="T3" fmla="*/ 2147483647 h 432"/>
              <a:gd name="T4" fmla="*/ 2147483647 w 360"/>
              <a:gd name="T5" fmla="*/ 2147483647 h 432"/>
              <a:gd name="T6" fmla="*/ 0 60000 65536"/>
              <a:gd name="T7" fmla="*/ 0 60000 65536"/>
              <a:gd name="T8" fmla="*/ 0 60000 65536"/>
              <a:gd name="T9" fmla="*/ 0 w 360"/>
              <a:gd name="T10" fmla="*/ 0 h 432"/>
              <a:gd name="T11" fmla="*/ 360 w 360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0" h="432">
                <a:moveTo>
                  <a:pt x="0" y="0"/>
                </a:moveTo>
                <a:lnTo>
                  <a:pt x="285" y="432"/>
                </a:lnTo>
                <a:lnTo>
                  <a:pt x="360" y="43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b="1"/>
          </a:p>
        </p:txBody>
      </p:sp>
      <p:sp>
        <p:nvSpPr>
          <p:cNvPr id="103452" name="Freeform 27"/>
          <p:cNvSpPr>
            <a:spLocks/>
          </p:cNvSpPr>
          <p:nvPr/>
        </p:nvSpPr>
        <p:spPr bwMode="auto">
          <a:xfrm>
            <a:off x="1358900" y="2130425"/>
            <a:ext cx="463550" cy="1349375"/>
          </a:xfrm>
          <a:custGeom>
            <a:avLst/>
            <a:gdLst>
              <a:gd name="T0" fmla="*/ 2147483647 w 325"/>
              <a:gd name="T1" fmla="*/ 0 h 945"/>
              <a:gd name="T2" fmla="*/ 2147483647 w 325"/>
              <a:gd name="T3" fmla="*/ 2147483647 h 945"/>
              <a:gd name="T4" fmla="*/ 0 w 325"/>
              <a:gd name="T5" fmla="*/ 2147483647 h 945"/>
              <a:gd name="T6" fmla="*/ 0 60000 65536"/>
              <a:gd name="T7" fmla="*/ 0 60000 65536"/>
              <a:gd name="T8" fmla="*/ 0 60000 65536"/>
              <a:gd name="T9" fmla="*/ 0 w 325"/>
              <a:gd name="T10" fmla="*/ 0 h 945"/>
              <a:gd name="T11" fmla="*/ 325 w 325"/>
              <a:gd name="T12" fmla="*/ 945 h 9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" h="945">
                <a:moveTo>
                  <a:pt x="325" y="0"/>
                </a:moveTo>
                <a:lnTo>
                  <a:pt x="167" y="945"/>
                </a:lnTo>
                <a:lnTo>
                  <a:pt x="0" y="24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b="1"/>
          </a:p>
        </p:txBody>
      </p:sp>
      <p:sp>
        <p:nvSpPr>
          <p:cNvPr id="103453" name="Freeform 28"/>
          <p:cNvSpPr>
            <a:spLocks/>
          </p:cNvSpPr>
          <p:nvPr/>
        </p:nvSpPr>
        <p:spPr bwMode="auto">
          <a:xfrm>
            <a:off x="2139950" y="2574925"/>
            <a:ext cx="428625" cy="1724025"/>
          </a:xfrm>
          <a:custGeom>
            <a:avLst/>
            <a:gdLst>
              <a:gd name="T0" fmla="*/ 0 w 300"/>
              <a:gd name="T1" fmla="*/ 2147483647 h 1207"/>
              <a:gd name="T2" fmla="*/ 2147483647 w 300"/>
              <a:gd name="T3" fmla="*/ 2147483647 h 1207"/>
              <a:gd name="T4" fmla="*/ 2147483647 w 300"/>
              <a:gd name="T5" fmla="*/ 0 h 1207"/>
              <a:gd name="T6" fmla="*/ 0 60000 65536"/>
              <a:gd name="T7" fmla="*/ 0 60000 65536"/>
              <a:gd name="T8" fmla="*/ 0 60000 65536"/>
              <a:gd name="T9" fmla="*/ 0 w 300"/>
              <a:gd name="T10" fmla="*/ 0 h 1207"/>
              <a:gd name="T11" fmla="*/ 300 w 300"/>
              <a:gd name="T12" fmla="*/ 1207 h 12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0" h="1207">
                <a:moveTo>
                  <a:pt x="0" y="308"/>
                </a:moveTo>
                <a:lnTo>
                  <a:pt x="150" y="1207"/>
                </a:lnTo>
                <a:lnTo>
                  <a:pt x="30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b="1"/>
          </a:p>
        </p:txBody>
      </p:sp>
      <p:sp>
        <p:nvSpPr>
          <p:cNvPr id="103454" name="Line 29"/>
          <p:cNvSpPr>
            <a:spLocks noChangeShapeType="1"/>
          </p:cNvSpPr>
          <p:nvPr/>
        </p:nvSpPr>
        <p:spPr bwMode="auto">
          <a:xfrm>
            <a:off x="4013200" y="5130800"/>
            <a:ext cx="6286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5" name="Freeform 30"/>
          <p:cNvSpPr>
            <a:spLocks/>
          </p:cNvSpPr>
          <p:nvPr/>
        </p:nvSpPr>
        <p:spPr bwMode="auto">
          <a:xfrm>
            <a:off x="3683000" y="2130425"/>
            <a:ext cx="855663" cy="1150938"/>
          </a:xfrm>
          <a:custGeom>
            <a:avLst/>
            <a:gdLst>
              <a:gd name="T0" fmla="*/ 0 w 599"/>
              <a:gd name="T1" fmla="*/ 2147483647 h 806"/>
              <a:gd name="T2" fmla="*/ 2147483647 w 599"/>
              <a:gd name="T3" fmla="*/ 0 h 806"/>
              <a:gd name="T4" fmla="*/ 2147483647 w 599"/>
              <a:gd name="T5" fmla="*/ 2147483647 h 806"/>
              <a:gd name="T6" fmla="*/ 0 60000 65536"/>
              <a:gd name="T7" fmla="*/ 0 60000 65536"/>
              <a:gd name="T8" fmla="*/ 0 60000 65536"/>
              <a:gd name="T9" fmla="*/ 0 w 599"/>
              <a:gd name="T10" fmla="*/ 0 h 806"/>
              <a:gd name="T11" fmla="*/ 599 w 599"/>
              <a:gd name="T12" fmla="*/ 806 h 8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9" h="806">
                <a:moveTo>
                  <a:pt x="0" y="806"/>
                </a:moveTo>
                <a:lnTo>
                  <a:pt x="291" y="0"/>
                </a:lnTo>
                <a:lnTo>
                  <a:pt x="599" y="619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b="1"/>
          </a:p>
        </p:txBody>
      </p:sp>
      <p:sp>
        <p:nvSpPr>
          <p:cNvPr id="103456" name="Line 31"/>
          <p:cNvSpPr>
            <a:spLocks noChangeShapeType="1"/>
          </p:cNvSpPr>
          <p:nvPr/>
        </p:nvSpPr>
        <p:spPr bwMode="auto">
          <a:xfrm flipV="1">
            <a:off x="4098925" y="1911350"/>
            <a:ext cx="1588" cy="2190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7" name="Line 32"/>
          <p:cNvSpPr>
            <a:spLocks noChangeShapeType="1"/>
          </p:cNvSpPr>
          <p:nvPr/>
        </p:nvSpPr>
        <p:spPr bwMode="auto">
          <a:xfrm>
            <a:off x="1597025" y="3479800"/>
            <a:ext cx="1588" cy="1476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8" name="Line 33"/>
          <p:cNvSpPr>
            <a:spLocks noChangeShapeType="1"/>
          </p:cNvSpPr>
          <p:nvPr/>
        </p:nvSpPr>
        <p:spPr bwMode="auto">
          <a:xfrm>
            <a:off x="2354263" y="4298950"/>
            <a:ext cx="1587" cy="155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9" name="Text Box 34"/>
          <p:cNvSpPr txBox="1">
            <a:spLocks noChangeArrowheads="1"/>
          </p:cNvSpPr>
          <p:nvPr/>
        </p:nvSpPr>
        <p:spPr bwMode="auto">
          <a:xfrm>
            <a:off x="3687763" y="1455738"/>
            <a:ext cx="9588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1600" b="1"/>
              <a:t>Disulfide</a:t>
            </a:r>
          </a:p>
          <a:p>
            <a:pPr algn="ctr"/>
            <a:r>
              <a:rPr lang="en-US" sz="1600" b="1"/>
              <a:t>bonds</a:t>
            </a:r>
          </a:p>
        </p:txBody>
      </p:sp>
      <p:sp>
        <p:nvSpPr>
          <p:cNvPr id="103460" name="Text Box 35"/>
          <p:cNvSpPr txBox="1">
            <a:spLocks noChangeArrowheads="1"/>
          </p:cNvSpPr>
          <p:nvPr/>
        </p:nvSpPr>
        <p:spPr bwMode="auto">
          <a:xfrm>
            <a:off x="1081088" y="3627438"/>
            <a:ext cx="11652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1600" b="1"/>
              <a:t>Variable</a:t>
            </a:r>
          </a:p>
          <a:p>
            <a:pPr algn="ctr"/>
            <a:r>
              <a:rPr lang="en-US" sz="1600" b="1"/>
              <a:t>(V) regions</a:t>
            </a:r>
          </a:p>
        </p:txBody>
      </p:sp>
      <p:sp>
        <p:nvSpPr>
          <p:cNvPr id="103461" name="Text Box 36"/>
          <p:cNvSpPr txBox="1">
            <a:spLocks noChangeArrowheads="1"/>
          </p:cNvSpPr>
          <p:nvPr/>
        </p:nvSpPr>
        <p:spPr bwMode="auto">
          <a:xfrm>
            <a:off x="1801813" y="4449763"/>
            <a:ext cx="11747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1600" b="1"/>
              <a:t>Constant</a:t>
            </a:r>
          </a:p>
          <a:p>
            <a:pPr algn="ctr"/>
            <a:r>
              <a:rPr lang="en-US" sz="1600" b="1"/>
              <a:t>(C) regions</a:t>
            </a:r>
          </a:p>
        </p:txBody>
      </p:sp>
      <p:sp>
        <p:nvSpPr>
          <p:cNvPr id="103462" name="Text Box 37"/>
          <p:cNvSpPr txBox="1">
            <a:spLocks noChangeArrowheads="1"/>
          </p:cNvSpPr>
          <p:nvPr/>
        </p:nvSpPr>
        <p:spPr bwMode="auto">
          <a:xfrm>
            <a:off x="6602413" y="1616075"/>
            <a:ext cx="9239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600" b="1"/>
              <a:t>Antigen-</a:t>
            </a:r>
          </a:p>
          <a:p>
            <a:r>
              <a:rPr lang="en-US" sz="1600" b="1"/>
              <a:t>binding</a:t>
            </a:r>
          </a:p>
          <a:p>
            <a:r>
              <a:rPr lang="en-US" sz="1600" b="1"/>
              <a:t>site</a:t>
            </a:r>
          </a:p>
        </p:txBody>
      </p:sp>
      <p:sp>
        <p:nvSpPr>
          <p:cNvPr id="41" name="TextBox 24"/>
          <p:cNvSpPr txBox="1">
            <a:spLocks noChangeArrowheads="1"/>
          </p:cNvSpPr>
          <p:nvPr/>
        </p:nvSpPr>
        <p:spPr bwMode="auto">
          <a:xfrm>
            <a:off x="2001838" y="1031875"/>
            <a:ext cx="46688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14840856-8377-436E-B2A4-68FDDC761C83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mtClean="0"/>
              <a:t>Five Classes of Antibodies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915400" cy="5867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0" smtClean="0"/>
              <a:t>named for the structure of their C region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IgA</a:t>
            </a:r>
            <a:r>
              <a:rPr lang="en-US" sz="2400" b="0" smtClean="0"/>
              <a:t> - </a:t>
            </a:r>
            <a:r>
              <a:rPr lang="en-US" sz="2000" b="0" smtClean="0"/>
              <a:t>monomer in plasma; dimer in mucus, saliva, tears, milk, and intestinal secretions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0" smtClean="0"/>
              <a:t>prevents pathogen adherence to epithelia and penetrating underlying tissues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0" smtClean="0"/>
              <a:t>provides passive immunity to newborns</a:t>
            </a:r>
          </a:p>
          <a:p>
            <a:pPr lvl="2" eaLnBrk="1" hangingPunct="1">
              <a:lnSpc>
                <a:spcPct val="80000"/>
              </a:lnSpc>
            </a:pPr>
            <a:endParaRPr lang="en-US" sz="800" b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IgD</a:t>
            </a:r>
            <a:r>
              <a:rPr lang="en-US" sz="2400" b="0" smtClean="0"/>
              <a:t> - </a:t>
            </a:r>
            <a:r>
              <a:rPr lang="en-US" sz="2000" b="0" smtClean="0"/>
              <a:t>monomer; B cell transmembrane antigen receptor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0" smtClean="0"/>
              <a:t>thought to function in B cell activation by antigens</a:t>
            </a:r>
          </a:p>
          <a:p>
            <a:pPr lvl="2" eaLnBrk="1" hangingPunct="1">
              <a:lnSpc>
                <a:spcPct val="80000"/>
              </a:lnSpc>
            </a:pPr>
            <a:endParaRPr lang="en-US" sz="800" b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IgE</a:t>
            </a:r>
            <a:r>
              <a:rPr lang="en-US" sz="2400" b="0" smtClean="0"/>
              <a:t> - </a:t>
            </a:r>
            <a:r>
              <a:rPr lang="en-US" sz="2000" b="0" smtClean="0"/>
              <a:t>monomer; transmembrane protein on basophils and mast cells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0" smtClean="0"/>
              <a:t>stimulates release of histamine and other chemical mediators of inflammation and allergy 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b="0" smtClean="0"/>
              <a:t>attracts eosinophils to parasitic infections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b="0" smtClean="0"/>
              <a:t>produces immediate hypersensitivity reactions</a:t>
            </a:r>
          </a:p>
          <a:p>
            <a:pPr lvl="3" eaLnBrk="1" hangingPunct="1">
              <a:lnSpc>
                <a:spcPct val="80000"/>
              </a:lnSpc>
            </a:pPr>
            <a:endParaRPr lang="en-US" sz="800" b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IgG</a:t>
            </a:r>
            <a:r>
              <a:rPr lang="en-US" sz="2400" b="0" smtClean="0"/>
              <a:t> - </a:t>
            </a:r>
            <a:r>
              <a:rPr lang="en-US" sz="2000" b="0" smtClean="0"/>
              <a:t>monomer; constitutes 80% of circulating antibodies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0" smtClean="0"/>
              <a:t>crosses placenta to fetus, secreted in secondary immune response, complement fixation</a:t>
            </a:r>
          </a:p>
          <a:p>
            <a:pPr lvl="2" eaLnBrk="1" hangingPunct="1">
              <a:lnSpc>
                <a:spcPct val="80000"/>
              </a:lnSpc>
            </a:pPr>
            <a:endParaRPr lang="en-US" sz="900" b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IgM</a:t>
            </a:r>
            <a:r>
              <a:rPr lang="en-US" sz="2400" b="0" smtClean="0"/>
              <a:t> – </a:t>
            </a:r>
            <a:r>
              <a:rPr lang="en-US" sz="2000" b="0" smtClean="0"/>
              <a:t>pentamer in plasma and lymph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0" smtClean="0"/>
              <a:t>secreted in primary immune response, agglutination, complement 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800" b="0" smtClean="0"/>
              <a:t>    fixation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9E957A07-9421-4C8E-B0AC-AAC47072CDE1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Antibody Diversity</a:t>
            </a:r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05800" cy="5410200"/>
          </a:xfrm>
        </p:spPr>
        <p:txBody>
          <a:bodyPr/>
          <a:lstStyle/>
          <a:p>
            <a:pPr eaLnBrk="1" hangingPunct="1"/>
            <a:r>
              <a:rPr lang="en-US" sz="2800" b="0" smtClean="0"/>
              <a:t>human immune system capable of as many as        1 trillion different antibodies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800" b="0" smtClean="0"/>
              <a:t>accustomed to ‘one gene, one protein’ thinking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800" b="0" smtClean="0"/>
              <a:t>35,000 genes in human genome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800" smtClean="0"/>
              <a:t>somatic recombination</a:t>
            </a:r>
          </a:p>
          <a:p>
            <a:pPr lvl="1" eaLnBrk="1" hangingPunct="1"/>
            <a:r>
              <a:rPr lang="en-US" sz="2400" b="0" smtClean="0"/>
              <a:t>DNA segments shuffled and form new combinations of base sequences to produce antibody genes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800" smtClean="0"/>
              <a:t>somatic hypermutation</a:t>
            </a:r>
          </a:p>
          <a:p>
            <a:pPr lvl="1" eaLnBrk="1" hangingPunct="1"/>
            <a:r>
              <a:rPr lang="en-US" sz="2400" b="0" smtClean="0"/>
              <a:t>B cells in lymph nodules rapidly mutate creating new sequences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9C84CD65-7011-4FD2-A2D5-9EDE7B74661D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Humoral Immunity - Attack</a:t>
            </a:r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neutralization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antibodies mask pathogenic region of antigen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complement fixation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antigen binds to IgM or IgG, antibody changes shape, initiates complement binding which leads to inflammation, phagocytosis, immune clearance, or cytolysis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primary defense against foreign cells, bacteria, and mismatched RBCs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agglutination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antibody has 2-10 binding sites; binds to multiple enemy cells immobilizing them from spreading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precipitation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antibody binds antigen molecules (not cells); creates antigen-antibody complex that precipitates, phagocytized by eosinophils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E61CB946-3B22-4B4D-AD33-89C3AF22AA44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Agglutination and Precipitation</a:t>
            </a:r>
          </a:p>
        </p:txBody>
      </p:sp>
      <p:sp>
        <p:nvSpPr>
          <p:cNvPr id="107524" name="Text Box 11"/>
          <p:cNvSpPr txBox="1">
            <a:spLocks noChangeArrowheads="1"/>
          </p:cNvSpPr>
          <p:nvPr/>
        </p:nvSpPr>
        <p:spPr bwMode="auto">
          <a:xfrm>
            <a:off x="5241925" y="4551363"/>
            <a:ext cx="23622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21.28 a-b</a:t>
            </a:r>
          </a:p>
        </p:txBody>
      </p:sp>
      <p:pic>
        <p:nvPicPr>
          <p:cNvPr id="107525" name="Picture 4" descr="sal25693_21_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2113" y="1265238"/>
            <a:ext cx="30035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6" name="Rectangle 5"/>
          <p:cNvSpPr>
            <a:spLocks noChangeArrowheads="1"/>
          </p:cNvSpPr>
          <p:nvPr/>
        </p:nvSpPr>
        <p:spPr bwMode="auto">
          <a:xfrm>
            <a:off x="1614488" y="4954588"/>
            <a:ext cx="65881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Antigens</a:t>
            </a:r>
            <a:endParaRPr lang="en-US" sz="1800" b="1"/>
          </a:p>
        </p:txBody>
      </p:sp>
      <p:sp>
        <p:nvSpPr>
          <p:cNvPr id="107527" name="Rectangle 6"/>
          <p:cNvSpPr>
            <a:spLocks noChangeArrowheads="1"/>
          </p:cNvSpPr>
          <p:nvPr/>
        </p:nvSpPr>
        <p:spPr bwMode="auto">
          <a:xfrm>
            <a:off x="1674813" y="4283075"/>
            <a:ext cx="1873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(a)</a:t>
            </a:r>
            <a:endParaRPr lang="en-US" sz="1800" b="1"/>
          </a:p>
        </p:txBody>
      </p:sp>
      <p:sp>
        <p:nvSpPr>
          <p:cNvPr id="107528" name="Rectangle 7"/>
          <p:cNvSpPr>
            <a:spLocks noChangeArrowheads="1"/>
          </p:cNvSpPr>
          <p:nvPr/>
        </p:nvSpPr>
        <p:spPr bwMode="auto">
          <a:xfrm>
            <a:off x="1674813" y="6535738"/>
            <a:ext cx="196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(b)</a:t>
            </a:r>
            <a:endParaRPr lang="en-US" sz="1800" b="1"/>
          </a:p>
        </p:txBody>
      </p:sp>
      <p:sp>
        <p:nvSpPr>
          <p:cNvPr id="107529" name="Line 8"/>
          <p:cNvSpPr>
            <a:spLocks noChangeShapeType="1"/>
          </p:cNvSpPr>
          <p:nvPr/>
        </p:nvSpPr>
        <p:spPr bwMode="auto">
          <a:xfrm flipH="1">
            <a:off x="3844925" y="2349500"/>
            <a:ext cx="822325" cy="158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0" name="Line 9"/>
          <p:cNvSpPr>
            <a:spLocks noChangeShapeType="1"/>
          </p:cNvSpPr>
          <p:nvPr/>
        </p:nvSpPr>
        <p:spPr bwMode="auto">
          <a:xfrm flipH="1">
            <a:off x="4354513" y="2347913"/>
            <a:ext cx="312737" cy="784225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1" name="Line 10"/>
          <p:cNvSpPr>
            <a:spLocks noChangeShapeType="1"/>
          </p:cNvSpPr>
          <p:nvPr/>
        </p:nvSpPr>
        <p:spPr bwMode="auto">
          <a:xfrm flipH="1">
            <a:off x="3841750" y="2341563"/>
            <a:ext cx="823913" cy="63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2" name="Freeform 11"/>
          <p:cNvSpPr>
            <a:spLocks/>
          </p:cNvSpPr>
          <p:nvPr/>
        </p:nvSpPr>
        <p:spPr bwMode="auto">
          <a:xfrm>
            <a:off x="4351338" y="2341563"/>
            <a:ext cx="406400" cy="784225"/>
          </a:xfrm>
          <a:custGeom>
            <a:avLst/>
            <a:gdLst>
              <a:gd name="T0" fmla="*/ 0 w 284"/>
              <a:gd name="T1" fmla="*/ 2147483647 h 549"/>
              <a:gd name="T2" fmla="*/ 2147483647 w 284"/>
              <a:gd name="T3" fmla="*/ 0 h 549"/>
              <a:gd name="T4" fmla="*/ 2147483647 w 284"/>
              <a:gd name="T5" fmla="*/ 0 h 549"/>
              <a:gd name="T6" fmla="*/ 0 60000 65536"/>
              <a:gd name="T7" fmla="*/ 0 60000 65536"/>
              <a:gd name="T8" fmla="*/ 0 60000 65536"/>
              <a:gd name="T9" fmla="*/ 0 w 284"/>
              <a:gd name="T10" fmla="*/ 0 h 549"/>
              <a:gd name="T11" fmla="*/ 284 w 284"/>
              <a:gd name="T12" fmla="*/ 549 h 5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4" h="549">
                <a:moveTo>
                  <a:pt x="0" y="549"/>
                </a:moveTo>
                <a:lnTo>
                  <a:pt x="220" y="0"/>
                </a:lnTo>
                <a:lnTo>
                  <a:pt x="284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b="1"/>
          </a:p>
        </p:txBody>
      </p:sp>
      <p:sp>
        <p:nvSpPr>
          <p:cNvPr id="107533" name="Line 12"/>
          <p:cNvSpPr>
            <a:spLocks noChangeShapeType="1"/>
          </p:cNvSpPr>
          <p:nvPr/>
        </p:nvSpPr>
        <p:spPr bwMode="auto">
          <a:xfrm flipH="1" flipV="1">
            <a:off x="2363788" y="5056188"/>
            <a:ext cx="649287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4" name="Line 13"/>
          <p:cNvSpPr>
            <a:spLocks noChangeShapeType="1"/>
          </p:cNvSpPr>
          <p:nvPr/>
        </p:nvSpPr>
        <p:spPr bwMode="auto">
          <a:xfrm flipH="1">
            <a:off x="2479675" y="6337300"/>
            <a:ext cx="86360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5" name="Line 14"/>
          <p:cNvSpPr>
            <a:spLocks noChangeShapeType="1"/>
          </p:cNvSpPr>
          <p:nvPr/>
        </p:nvSpPr>
        <p:spPr bwMode="auto">
          <a:xfrm>
            <a:off x="2749550" y="5794375"/>
            <a:ext cx="404813" cy="5429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6" name="Line 15"/>
          <p:cNvSpPr>
            <a:spLocks noChangeShapeType="1"/>
          </p:cNvSpPr>
          <p:nvPr/>
        </p:nvSpPr>
        <p:spPr bwMode="auto">
          <a:xfrm>
            <a:off x="2633663" y="5056188"/>
            <a:ext cx="193675" cy="2841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7" name="Text Box 16"/>
          <p:cNvSpPr txBox="1">
            <a:spLocks noChangeArrowheads="1"/>
          </p:cNvSpPr>
          <p:nvPr/>
        </p:nvSpPr>
        <p:spPr bwMode="auto">
          <a:xfrm>
            <a:off x="4786313" y="2259013"/>
            <a:ext cx="88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Antibodies</a:t>
            </a:r>
          </a:p>
          <a:p>
            <a:r>
              <a:rPr lang="en-US" sz="1200" b="1"/>
              <a:t>(IgM)</a:t>
            </a:r>
          </a:p>
        </p:txBody>
      </p:sp>
      <p:sp>
        <p:nvSpPr>
          <p:cNvPr id="107538" name="Text Box 17"/>
          <p:cNvSpPr txBox="1">
            <a:spLocks noChangeArrowheads="1"/>
          </p:cNvSpPr>
          <p:nvPr/>
        </p:nvSpPr>
        <p:spPr bwMode="auto">
          <a:xfrm>
            <a:off x="3389313" y="6251575"/>
            <a:ext cx="876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Antibody</a:t>
            </a:r>
          </a:p>
          <a:p>
            <a:r>
              <a:rPr lang="en-US" sz="1200" b="1"/>
              <a:t>monomers</a:t>
            </a:r>
          </a:p>
        </p:txBody>
      </p:sp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1020763" y="1004888"/>
            <a:ext cx="46688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E1F67FD8-20C0-443A-B3EB-12F9C2B279BD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Humoral Immunity - Memory</a:t>
            </a:r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106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primary immune response </a:t>
            </a:r>
            <a:r>
              <a:rPr lang="en-US" sz="2800" b="0" smtClean="0"/>
              <a:t>– immune reaction brought about by the first exposure to an antigen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appearance of protective antibodies delayed for 3 to 6 days while naïve B cells multiply and differentiate into plasma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as plasma cells produce antibodies, the </a:t>
            </a:r>
            <a:r>
              <a:rPr lang="en-US" sz="2400" smtClean="0"/>
              <a:t>antibody titer </a:t>
            </a:r>
            <a:r>
              <a:rPr lang="en-US" sz="2400" b="0" smtClean="0"/>
              <a:t>(level in the blood plasma) rises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IgM appears first, peaks in about 10 days, soon declines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IgG levels rise as IgM declines, but IgG titer drops to a low level within a month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primary response leaves one with an immune memory of the antigen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during clonal selection, some of the clone becomes memory B cells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found mainly in germinal centers of the lymph nodes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mount a very quick secondary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47BFA992-3D8B-4EC0-93B1-8C8C50235B9C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Humoral Immunity - Memory</a:t>
            </a:r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b="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secondary (anamnestic) response </a:t>
            </a:r>
            <a:r>
              <a:rPr lang="en-US" sz="2800" b="0" smtClean="0"/>
              <a:t>– if re-exposed to the same antigen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plasma cells form within hours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IgG titer rises sharply and peaks in a few days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response is so rapid that the antigen has little chance to exert a noticeable effect on the body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no illness results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low levels of IgM also secreted and quickly declines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IgG remain elevated for weeks to years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conferring long lasting protection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memory does not last as long in humoral immunity as in cellular immunity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B9C27172-77F0-4987-9BA7-1D6AFD46DDE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Basophils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5638800"/>
          </a:xfrm>
        </p:spPr>
        <p:txBody>
          <a:bodyPr/>
          <a:lstStyle/>
          <a:p>
            <a:pPr eaLnBrk="1" hangingPunct="1"/>
            <a:r>
              <a:rPr lang="en-US" sz="2800" b="0" smtClean="0"/>
              <a:t>secrete chemicals that aid mobility and action of WBC other leukocytes</a:t>
            </a:r>
          </a:p>
          <a:p>
            <a:pPr eaLnBrk="1" hangingPunct="1"/>
            <a:endParaRPr lang="en-US" sz="800" b="0" smtClean="0"/>
          </a:p>
          <a:p>
            <a:pPr lvl="1" eaLnBrk="1" hangingPunct="1"/>
            <a:r>
              <a:rPr lang="en-US" sz="2400" smtClean="0"/>
              <a:t>leukotrienes</a:t>
            </a:r>
            <a:r>
              <a:rPr lang="en-US" sz="2400" b="0" smtClean="0"/>
              <a:t> – activate and attract neutrophils and eosinophils</a:t>
            </a:r>
          </a:p>
          <a:p>
            <a:pPr lvl="1" eaLnBrk="1" hangingPunct="1"/>
            <a:endParaRPr lang="en-US" sz="800" b="0" smtClean="0"/>
          </a:p>
          <a:p>
            <a:pPr lvl="1" eaLnBrk="1" hangingPunct="1"/>
            <a:r>
              <a:rPr lang="en-US" sz="2400" smtClean="0"/>
              <a:t>histamine</a:t>
            </a:r>
            <a:r>
              <a:rPr lang="en-US" sz="2400" b="0" smtClean="0"/>
              <a:t> – a vasodilator which increases blood flow</a:t>
            </a:r>
          </a:p>
          <a:p>
            <a:pPr lvl="2" eaLnBrk="1" hangingPunct="1"/>
            <a:r>
              <a:rPr lang="en-US" sz="2000" b="0" smtClean="0"/>
              <a:t>speeds delivery of leukocytes to the area</a:t>
            </a:r>
          </a:p>
          <a:p>
            <a:pPr lvl="2" eaLnBrk="1" hangingPunct="1"/>
            <a:endParaRPr lang="en-US" sz="800" b="0" smtClean="0"/>
          </a:p>
          <a:p>
            <a:pPr lvl="1" eaLnBrk="1" hangingPunct="1"/>
            <a:r>
              <a:rPr lang="en-US" sz="2400" smtClean="0"/>
              <a:t>heparin</a:t>
            </a:r>
            <a:r>
              <a:rPr lang="en-US" sz="2400" b="0" smtClean="0"/>
              <a:t> – inhibits the formation of clots</a:t>
            </a:r>
          </a:p>
          <a:p>
            <a:pPr lvl="2" eaLnBrk="1" hangingPunct="1"/>
            <a:r>
              <a:rPr lang="en-US" sz="2000" b="0" smtClean="0"/>
              <a:t>would impede leukocyte mobility</a:t>
            </a:r>
          </a:p>
          <a:p>
            <a:pPr lvl="2" eaLnBrk="1" hangingPunct="1"/>
            <a:endParaRPr lang="en-US" sz="2000" b="0" smtClean="0"/>
          </a:p>
          <a:p>
            <a:pPr eaLnBrk="1" hangingPunct="1"/>
            <a:r>
              <a:rPr lang="en-US" sz="2800" smtClean="0"/>
              <a:t>mast cells </a:t>
            </a:r>
            <a:r>
              <a:rPr lang="en-US" sz="2800" b="0" smtClean="0"/>
              <a:t>also secrete these substances</a:t>
            </a:r>
          </a:p>
          <a:p>
            <a:pPr lvl="1" eaLnBrk="1" hangingPunct="1"/>
            <a:r>
              <a:rPr lang="en-US" sz="2400" b="0" smtClean="0"/>
              <a:t>type of connective tissue cell very similar to basophils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560A5621-7571-4336-AEF4-18C88006508D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eaLnBrk="1" hangingPunct="1"/>
            <a:r>
              <a:rPr lang="en-US" smtClean="0"/>
              <a:t>Humoral Immunity Responses</a:t>
            </a:r>
          </a:p>
        </p:txBody>
      </p:sp>
      <p:sp>
        <p:nvSpPr>
          <p:cNvPr id="110596" name="Text Box 8"/>
          <p:cNvSpPr txBox="1">
            <a:spLocks noChangeArrowheads="1"/>
          </p:cNvSpPr>
          <p:nvPr/>
        </p:nvSpPr>
        <p:spPr bwMode="auto">
          <a:xfrm>
            <a:off x="3532188" y="6381750"/>
            <a:ext cx="23622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Figure 21.29</a:t>
            </a:r>
          </a:p>
        </p:txBody>
      </p:sp>
      <p:pic>
        <p:nvPicPr>
          <p:cNvPr id="110597" name="Picture 4" descr="sal25693_21_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125" y="1095375"/>
            <a:ext cx="6929438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8" name="Rectangle 5"/>
          <p:cNvSpPr>
            <a:spLocks noChangeArrowheads="1"/>
          </p:cNvSpPr>
          <p:nvPr/>
        </p:nvSpPr>
        <p:spPr bwMode="auto">
          <a:xfrm rot="-5400000">
            <a:off x="-121443" y="3158331"/>
            <a:ext cx="2222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Serum antibody titer</a:t>
            </a:r>
            <a:endParaRPr lang="en-US" b="1"/>
          </a:p>
        </p:txBody>
      </p:sp>
      <p:sp>
        <p:nvSpPr>
          <p:cNvPr id="110599" name="Rectangle 6"/>
          <p:cNvSpPr>
            <a:spLocks noChangeArrowheads="1"/>
          </p:cNvSpPr>
          <p:nvPr/>
        </p:nvSpPr>
        <p:spPr bwMode="auto">
          <a:xfrm>
            <a:off x="1981200" y="1222375"/>
            <a:ext cx="1930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Primary response</a:t>
            </a:r>
            <a:endParaRPr lang="en-US" b="1"/>
          </a:p>
        </p:txBody>
      </p:sp>
      <p:sp>
        <p:nvSpPr>
          <p:cNvPr id="110600" name="Rectangle 7"/>
          <p:cNvSpPr>
            <a:spLocks noChangeArrowheads="1"/>
          </p:cNvSpPr>
          <p:nvPr/>
        </p:nvSpPr>
        <p:spPr bwMode="auto">
          <a:xfrm>
            <a:off x="1768475" y="4765675"/>
            <a:ext cx="393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IgM</a:t>
            </a:r>
            <a:endParaRPr lang="en-US" b="1"/>
          </a:p>
        </p:txBody>
      </p:sp>
      <p:sp>
        <p:nvSpPr>
          <p:cNvPr id="110601" name="Rectangle 8"/>
          <p:cNvSpPr>
            <a:spLocks noChangeArrowheads="1"/>
          </p:cNvSpPr>
          <p:nvPr/>
        </p:nvSpPr>
        <p:spPr bwMode="auto">
          <a:xfrm>
            <a:off x="6807200" y="4784725"/>
            <a:ext cx="393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IgM</a:t>
            </a:r>
            <a:endParaRPr lang="en-US" b="1"/>
          </a:p>
        </p:txBody>
      </p:sp>
      <p:sp>
        <p:nvSpPr>
          <p:cNvPr id="110602" name="Rectangle 9"/>
          <p:cNvSpPr>
            <a:spLocks noChangeArrowheads="1"/>
          </p:cNvSpPr>
          <p:nvPr/>
        </p:nvSpPr>
        <p:spPr bwMode="auto">
          <a:xfrm>
            <a:off x="7419975" y="2195513"/>
            <a:ext cx="381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IgG</a:t>
            </a:r>
            <a:endParaRPr lang="en-US" b="1"/>
          </a:p>
        </p:txBody>
      </p:sp>
      <p:sp>
        <p:nvSpPr>
          <p:cNvPr id="110603" name="Rectangle 10"/>
          <p:cNvSpPr>
            <a:spLocks noChangeArrowheads="1"/>
          </p:cNvSpPr>
          <p:nvPr/>
        </p:nvSpPr>
        <p:spPr bwMode="auto">
          <a:xfrm>
            <a:off x="3805238" y="4275138"/>
            <a:ext cx="381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IgG</a:t>
            </a:r>
            <a:endParaRPr lang="en-US" b="1"/>
          </a:p>
        </p:txBody>
      </p:sp>
      <p:sp>
        <p:nvSpPr>
          <p:cNvPr id="110604" name="Rectangle 11"/>
          <p:cNvSpPr>
            <a:spLocks noChangeArrowheads="1"/>
          </p:cNvSpPr>
          <p:nvPr/>
        </p:nvSpPr>
        <p:spPr bwMode="auto">
          <a:xfrm>
            <a:off x="5343525" y="1220788"/>
            <a:ext cx="2247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Secondary response</a:t>
            </a:r>
            <a:endParaRPr lang="en-US" b="1"/>
          </a:p>
        </p:txBody>
      </p:sp>
      <p:sp>
        <p:nvSpPr>
          <p:cNvPr id="110605" name="Rectangle 12"/>
          <p:cNvSpPr>
            <a:spLocks noChangeArrowheads="1"/>
          </p:cNvSpPr>
          <p:nvPr/>
        </p:nvSpPr>
        <p:spPr bwMode="auto">
          <a:xfrm>
            <a:off x="1214438" y="558641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0</a:t>
            </a:r>
            <a:endParaRPr lang="en-US" b="1"/>
          </a:p>
        </p:txBody>
      </p:sp>
      <p:sp>
        <p:nvSpPr>
          <p:cNvPr id="110606" name="Rectangle 13"/>
          <p:cNvSpPr>
            <a:spLocks noChangeArrowheads="1"/>
          </p:cNvSpPr>
          <p:nvPr/>
        </p:nvSpPr>
        <p:spPr bwMode="auto">
          <a:xfrm>
            <a:off x="4918075" y="558641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0</a:t>
            </a:r>
            <a:endParaRPr lang="en-US" b="1"/>
          </a:p>
        </p:txBody>
      </p:sp>
      <p:sp>
        <p:nvSpPr>
          <p:cNvPr id="110607" name="Rectangle 14"/>
          <p:cNvSpPr>
            <a:spLocks noChangeArrowheads="1"/>
          </p:cNvSpPr>
          <p:nvPr/>
        </p:nvSpPr>
        <p:spPr bwMode="auto">
          <a:xfrm>
            <a:off x="1755775" y="5586413"/>
            <a:ext cx="190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 5</a:t>
            </a:r>
            <a:endParaRPr lang="en-US" b="1"/>
          </a:p>
        </p:txBody>
      </p:sp>
      <p:sp>
        <p:nvSpPr>
          <p:cNvPr id="110608" name="Rectangle 15"/>
          <p:cNvSpPr>
            <a:spLocks noChangeArrowheads="1"/>
          </p:cNvSpPr>
          <p:nvPr/>
        </p:nvSpPr>
        <p:spPr bwMode="auto">
          <a:xfrm>
            <a:off x="5507038" y="5586413"/>
            <a:ext cx="190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 5</a:t>
            </a:r>
            <a:endParaRPr lang="en-US" b="1"/>
          </a:p>
        </p:txBody>
      </p:sp>
      <p:sp>
        <p:nvSpPr>
          <p:cNvPr id="110609" name="Rectangle 16"/>
          <p:cNvSpPr>
            <a:spLocks noChangeArrowheads="1"/>
          </p:cNvSpPr>
          <p:nvPr/>
        </p:nvSpPr>
        <p:spPr bwMode="auto">
          <a:xfrm>
            <a:off x="2379663" y="5586413"/>
            <a:ext cx="25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10</a:t>
            </a:r>
            <a:endParaRPr lang="en-US" b="1"/>
          </a:p>
        </p:txBody>
      </p:sp>
      <p:sp>
        <p:nvSpPr>
          <p:cNvPr id="110610" name="Rectangle 17"/>
          <p:cNvSpPr>
            <a:spLocks noChangeArrowheads="1"/>
          </p:cNvSpPr>
          <p:nvPr/>
        </p:nvSpPr>
        <p:spPr bwMode="auto">
          <a:xfrm>
            <a:off x="6137275" y="5586413"/>
            <a:ext cx="25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10</a:t>
            </a:r>
            <a:endParaRPr lang="en-US" b="1"/>
          </a:p>
        </p:txBody>
      </p:sp>
      <p:sp>
        <p:nvSpPr>
          <p:cNvPr id="110611" name="Rectangle 18"/>
          <p:cNvSpPr>
            <a:spLocks noChangeArrowheads="1"/>
          </p:cNvSpPr>
          <p:nvPr/>
        </p:nvSpPr>
        <p:spPr bwMode="auto">
          <a:xfrm>
            <a:off x="3024188" y="5586413"/>
            <a:ext cx="25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15</a:t>
            </a:r>
            <a:endParaRPr lang="en-US" b="1"/>
          </a:p>
        </p:txBody>
      </p:sp>
      <p:sp>
        <p:nvSpPr>
          <p:cNvPr id="110612" name="Rectangle 19"/>
          <p:cNvSpPr>
            <a:spLocks noChangeArrowheads="1"/>
          </p:cNvSpPr>
          <p:nvPr/>
        </p:nvSpPr>
        <p:spPr bwMode="auto">
          <a:xfrm>
            <a:off x="6773863" y="5586413"/>
            <a:ext cx="25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15</a:t>
            </a:r>
            <a:endParaRPr lang="en-US" b="1"/>
          </a:p>
        </p:txBody>
      </p:sp>
      <p:sp>
        <p:nvSpPr>
          <p:cNvPr id="110613" name="Rectangle 20"/>
          <p:cNvSpPr>
            <a:spLocks noChangeArrowheads="1"/>
          </p:cNvSpPr>
          <p:nvPr/>
        </p:nvSpPr>
        <p:spPr bwMode="auto">
          <a:xfrm>
            <a:off x="3662363" y="5586413"/>
            <a:ext cx="25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20</a:t>
            </a:r>
            <a:endParaRPr lang="en-US" b="1"/>
          </a:p>
        </p:txBody>
      </p:sp>
      <p:sp>
        <p:nvSpPr>
          <p:cNvPr id="110614" name="Rectangle 21"/>
          <p:cNvSpPr>
            <a:spLocks noChangeArrowheads="1"/>
          </p:cNvSpPr>
          <p:nvPr/>
        </p:nvSpPr>
        <p:spPr bwMode="auto">
          <a:xfrm>
            <a:off x="7343775" y="5586413"/>
            <a:ext cx="25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20</a:t>
            </a:r>
            <a:endParaRPr lang="en-US" b="1"/>
          </a:p>
        </p:txBody>
      </p:sp>
      <p:sp>
        <p:nvSpPr>
          <p:cNvPr id="110615" name="Rectangle 22"/>
          <p:cNvSpPr>
            <a:spLocks noChangeArrowheads="1"/>
          </p:cNvSpPr>
          <p:nvPr/>
        </p:nvSpPr>
        <p:spPr bwMode="auto">
          <a:xfrm>
            <a:off x="4264025" y="5586413"/>
            <a:ext cx="25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25</a:t>
            </a:r>
            <a:endParaRPr lang="en-US" b="1"/>
          </a:p>
        </p:txBody>
      </p:sp>
      <p:sp>
        <p:nvSpPr>
          <p:cNvPr id="110616" name="Rectangle 23"/>
          <p:cNvSpPr>
            <a:spLocks noChangeArrowheads="1"/>
          </p:cNvSpPr>
          <p:nvPr/>
        </p:nvSpPr>
        <p:spPr bwMode="auto">
          <a:xfrm>
            <a:off x="7961313" y="5586413"/>
            <a:ext cx="25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25</a:t>
            </a:r>
            <a:endParaRPr lang="en-US" b="1"/>
          </a:p>
        </p:txBody>
      </p:sp>
      <p:sp>
        <p:nvSpPr>
          <p:cNvPr id="110617" name="Text Box 24"/>
          <p:cNvSpPr txBox="1">
            <a:spLocks noChangeArrowheads="1"/>
          </p:cNvSpPr>
          <p:nvPr/>
        </p:nvSpPr>
        <p:spPr bwMode="auto">
          <a:xfrm>
            <a:off x="1498600" y="5913438"/>
            <a:ext cx="27844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1800" b="1"/>
              <a:t>Days from first exposure</a:t>
            </a:r>
          </a:p>
          <a:p>
            <a:pPr algn="ctr"/>
            <a:r>
              <a:rPr lang="en-US" sz="1800" b="1"/>
              <a:t>to antigen</a:t>
            </a:r>
          </a:p>
        </p:txBody>
      </p:sp>
      <p:sp>
        <p:nvSpPr>
          <p:cNvPr id="110618" name="Text Box 25"/>
          <p:cNvSpPr txBox="1">
            <a:spLocks noChangeArrowheads="1"/>
          </p:cNvSpPr>
          <p:nvPr/>
        </p:nvSpPr>
        <p:spPr bwMode="auto">
          <a:xfrm>
            <a:off x="5335588" y="5913438"/>
            <a:ext cx="2505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/>
            <a:r>
              <a:rPr lang="en-US" sz="1800" b="1"/>
              <a:t>Days from reexposure</a:t>
            </a:r>
          </a:p>
          <a:p>
            <a:pPr algn="ctr"/>
            <a:r>
              <a:rPr lang="en-US" sz="1800" b="1"/>
              <a:t>to same antigen</a:t>
            </a:r>
          </a:p>
        </p:txBody>
      </p:sp>
      <p:sp>
        <p:nvSpPr>
          <p:cNvPr id="29" name="TextBox 24"/>
          <p:cNvSpPr txBox="1">
            <a:spLocks noChangeArrowheads="1"/>
          </p:cNvSpPr>
          <p:nvPr/>
        </p:nvSpPr>
        <p:spPr bwMode="auto">
          <a:xfrm>
            <a:off x="2390775" y="879475"/>
            <a:ext cx="46688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3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smtClean="0"/>
              <a:t>Immune System Disorders</a:t>
            </a:r>
          </a:p>
        </p:txBody>
      </p:sp>
      <p:sp>
        <p:nvSpPr>
          <p:cNvPr id="111619" name="Content Placeholder 4"/>
          <p:cNvSpPr>
            <a:spLocks noGrp="1"/>
          </p:cNvSpPr>
          <p:nvPr>
            <p:ph idx="1"/>
          </p:nvPr>
        </p:nvSpPr>
        <p:spPr>
          <a:xfrm>
            <a:off x="990600" y="1752600"/>
            <a:ext cx="7543800" cy="3733800"/>
          </a:xfrm>
        </p:spPr>
        <p:txBody>
          <a:bodyPr/>
          <a:lstStyle/>
          <a:p>
            <a:r>
              <a:rPr lang="en-US" sz="3600" b="0" smtClean="0"/>
              <a:t>immune response may be:</a:t>
            </a:r>
          </a:p>
          <a:p>
            <a:endParaRPr lang="en-US" sz="1200" b="0" smtClean="0"/>
          </a:p>
          <a:p>
            <a:pPr lvl="1"/>
            <a:r>
              <a:rPr lang="en-US" sz="3200" smtClean="0"/>
              <a:t>too vigorous</a:t>
            </a:r>
          </a:p>
          <a:p>
            <a:pPr lvl="1"/>
            <a:endParaRPr lang="en-US" sz="800" smtClean="0"/>
          </a:p>
          <a:p>
            <a:pPr lvl="1"/>
            <a:r>
              <a:rPr lang="en-US" sz="3200" smtClean="0"/>
              <a:t>too weak</a:t>
            </a:r>
          </a:p>
          <a:p>
            <a:pPr lvl="1"/>
            <a:endParaRPr lang="en-US" sz="800" smtClean="0"/>
          </a:p>
          <a:p>
            <a:pPr lvl="1"/>
            <a:r>
              <a:rPr lang="en-US" sz="3200" smtClean="0"/>
              <a:t>misdirected against wrong targets</a:t>
            </a:r>
          </a:p>
        </p:txBody>
      </p:sp>
      <p:sp>
        <p:nvSpPr>
          <p:cNvPr id="11162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E2581811-9401-42C1-A922-02F987142843}" type="slidenum">
              <a:rPr lang="en-US" smtClean="0"/>
              <a:pPr/>
              <a:t>71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A953FCAE-1C12-4B69-9883-3B507FA404A9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Hypersensitivity</a:t>
            </a:r>
          </a:p>
        </p:txBody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562600"/>
          </a:xfrm>
        </p:spPr>
        <p:txBody>
          <a:bodyPr/>
          <a:lstStyle/>
          <a:p>
            <a:pPr eaLnBrk="1" hangingPunct="1"/>
            <a:r>
              <a:rPr lang="en-US" sz="2000" smtClean="0"/>
              <a:t>hypersensitivity </a:t>
            </a:r>
            <a:r>
              <a:rPr lang="en-US" sz="2000" b="0" smtClean="0"/>
              <a:t>– an excessive immune reaction against antigens that most people tolerate</a:t>
            </a:r>
          </a:p>
          <a:p>
            <a:pPr eaLnBrk="1" hangingPunct="1"/>
            <a:endParaRPr lang="en-US" sz="700" b="0" smtClean="0"/>
          </a:p>
          <a:p>
            <a:pPr eaLnBrk="1" hangingPunct="1"/>
            <a:r>
              <a:rPr lang="en-US" sz="2000" b="0" smtClean="0"/>
              <a:t>includes:</a:t>
            </a:r>
          </a:p>
          <a:p>
            <a:pPr lvl="1" eaLnBrk="1" hangingPunct="1"/>
            <a:r>
              <a:rPr lang="en-US" sz="1800" smtClean="0"/>
              <a:t>alloimmunity</a:t>
            </a:r>
            <a:r>
              <a:rPr lang="en-US" sz="1800" b="0" smtClean="0"/>
              <a:t> -  reaction to transplanted tissue from another person</a:t>
            </a:r>
          </a:p>
          <a:p>
            <a:pPr lvl="1" eaLnBrk="1" hangingPunct="1"/>
            <a:r>
              <a:rPr lang="en-US" sz="1800" smtClean="0"/>
              <a:t>autoimmunity</a:t>
            </a:r>
            <a:r>
              <a:rPr lang="en-US" sz="1800" b="0" smtClean="0"/>
              <a:t> - abnormal reactions to one’s own tissues</a:t>
            </a:r>
          </a:p>
          <a:p>
            <a:pPr lvl="1" eaLnBrk="1" hangingPunct="1"/>
            <a:r>
              <a:rPr lang="en-US" sz="1800" smtClean="0"/>
              <a:t>allergies </a:t>
            </a:r>
            <a:r>
              <a:rPr lang="en-US" sz="1800" b="0" smtClean="0"/>
              <a:t>– reactions to environmental antigens (</a:t>
            </a:r>
            <a:r>
              <a:rPr lang="en-US" sz="1800" smtClean="0"/>
              <a:t>allergens</a:t>
            </a:r>
            <a:r>
              <a:rPr lang="en-US" sz="1800" b="0" smtClean="0"/>
              <a:t>) – dust, mold, pollen, vaccines, bee and wasp venom, poison ivy and other plants, foods such as nuts, milk, eggs, and shellfish, drugs such as penicillin, tetracycline, and insulin</a:t>
            </a:r>
          </a:p>
          <a:p>
            <a:pPr lvl="1" eaLnBrk="1" hangingPunct="1"/>
            <a:endParaRPr lang="en-US" sz="700" b="0" smtClean="0"/>
          </a:p>
          <a:p>
            <a:pPr eaLnBrk="1" hangingPunct="1"/>
            <a:r>
              <a:rPr lang="en-US" sz="2000" smtClean="0"/>
              <a:t>four kinds of hypersensitivity </a:t>
            </a:r>
            <a:r>
              <a:rPr lang="en-US" sz="2000" b="0" smtClean="0"/>
              <a:t>based on the type of immune agents involved (antibodies or T cells) and their method of attack on the antigen</a:t>
            </a:r>
          </a:p>
          <a:p>
            <a:pPr lvl="1" eaLnBrk="1" hangingPunct="1"/>
            <a:r>
              <a:rPr lang="en-US" sz="1800" smtClean="0"/>
              <a:t>Type I   </a:t>
            </a:r>
            <a:r>
              <a:rPr lang="en-US" sz="1800" b="0" smtClean="0"/>
              <a:t>acute (immediate) hypersensitivity – very rapid response</a:t>
            </a:r>
          </a:p>
          <a:p>
            <a:pPr lvl="1" eaLnBrk="1" hangingPunct="1"/>
            <a:r>
              <a:rPr lang="en-US" sz="1800" smtClean="0"/>
              <a:t>Type II and Type III </a:t>
            </a:r>
            <a:r>
              <a:rPr lang="en-US" sz="1800" b="0" smtClean="0"/>
              <a:t>-  subacute – slower onset (1 – 3 hours after exposure)</a:t>
            </a:r>
          </a:p>
          <a:p>
            <a:pPr lvl="2" eaLnBrk="1" hangingPunct="1"/>
            <a:r>
              <a:rPr lang="en-US" sz="1400" b="0" smtClean="0"/>
              <a:t>last longer (10 – 15 hours)</a:t>
            </a:r>
          </a:p>
          <a:p>
            <a:pPr lvl="2" eaLnBrk="1" hangingPunct="1"/>
            <a:r>
              <a:rPr lang="en-US" sz="1400" b="0" smtClean="0"/>
              <a:t>Types I, II, and III are quicker antibody mediated responses</a:t>
            </a:r>
            <a:endParaRPr lang="en-US" sz="1800" b="0" smtClean="0"/>
          </a:p>
          <a:p>
            <a:pPr lvl="1" eaLnBrk="1" hangingPunct="1"/>
            <a:r>
              <a:rPr lang="en-US" sz="1800" smtClean="0"/>
              <a:t>Type IV  </a:t>
            </a:r>
            <a:r>
              <a:rPr lang="en-US" sz="1800" b="0" smtClean="0"/>
              <a:t>- delayed cell-mediated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A6C75638-92A6-4A52-812F-73FE381D0AAD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Type I (acute) Hypersensitivity</a:t>
            </a:r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5334000"/>
          </a:xfrm>
        </p:spPr>
        <p:txBody>
          <a:bodyPr/>
          <a:lstStyle/>
          <a:p>
            <a:pPr eaLnBrk="1" hangingPunct="1"/>
            <a:r>
              <a:rPr lang="en-US" sz="2000" b="0" smtClean="0"/>
              <a:t>includes </a:t>
            </a:r>
            <a:r>
              <a:rPr lang="en-US" sz="2000" smtClean="0"/>
              <a:t>most common allergies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000" smtClean="0"/>
              <a:t>IgE-mediated reaction </a:t>
            </a:r>
            <a:r>
              <a:rPr lang="en-US" sz="2000" b="0" smtClean="0"/>
              <a:t>that </a:t>
            </a:r>
            <a:r>
              <a:rPr lang="en-US" sz="2000" smtClean="0"/>
              <a:t>begins within seconds </a:t>
            </a:r>
            <a:r>
              <a:rPr lang="en-US" sz="2000" b="0" smtClean="0"/>
              <a:t>of exposure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000" b="0" smtClean="0"/>
              <a:t>usually subsides within 30 minutes, although it can be severe to fatal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000" b="0" smtClean="0"/>
              <a:t>allergens bind to IgE on the membranes of basophils and mast cells</a:t>
            </a:r>
          </a:p>
          <a:p>
            <a:pPr lvl="1" eaLnBrk="1" hangingPunct="1"/>
            <a:r>
              <a:rPr lang="en-US" sz="1800" b="0" smtClean="0"/>
              <a:t>stimulate them to secrete histamine and other inflammatory and vasoactive chemicals</a:t>
            </a:r>
          </a:p>
          <a:p>
            <a:pPr lvl="1" eaLnBrk="1" hangingPunct="1"/>
            <a:r>
              <a:rPr lang="en-US" sz="1800" b="0" smtClean="0"/>
              <a:t>chemicals trigger glandular secretion, vasodilation, increased capillary permeability, smooth muscle spasms, and other effects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000" b="0" smtClean="0"/>
              <a:t>clinical signs include:</a:t>
            </a:r>
          </a:p>
          <a:p>
            <a:pPr lvl="1" eaLnBrk="1" hangingPunct="1"/>
            <a:r>
              <a:rPr lang="en-US" sz="1800" b="0" smtClean="0"/>
              <a:t>local edema, mucus hypersecretion and congestion, watery eyes, runny nose, hives, and sometimes cramps, diarrhea and vomiting</a:t>
            </a:r>
          </a:p>
          <a:p>
            <a:pPr lvl="1" eaLnBrk="1" hangingPunct="1"/>
            <a:endParaRPr lang="en-US" sz="800" smtClean="0"/>
          </a:p>
          <a:p>
            <a:pPr eaLnBrk="1" hangingPunct="1"/>
            <a:r>
              <a:rPr lang="en-US" sz="2000" b="0" smtClean="0"/>
              <a:t>examples:  </a:t>
            </a:r>
            <a:r>
              <a:rPr lang="en-US" sz="2000" smtClean="0"/>
              <a:t>food allergies </a:t>
            </a:r>
            <a:r>
              <a:rPr lang="en-US" sz="2000" b="0" smtClean="0"/>
              <a:t>and </a:t>
            </a:r>
            <a:r>
              <a:rPr lang="en-US" sz="2000" smtClean="0"/>
              <a:t>asthma</a:t>
            </a:r>
            <a:r>
              <a:rPr lang="en-US" sz="2000" b="0" smtClean="0"/>
              <a:t> – local inflammatory reaction to inhaled allergens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F49653EC-6E44-4270-A5F9-9A2830537838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Type I (acute) Hypersensitivity</a:t>
            </a:r>
          </a:p>
        </p:txBody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anaphylaxis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immediate, severe reaction Type I reaction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local anaphylaxis can be relieved with antihistamines</a:t>
            </a:r>
          </a:p>
          <a:p>
            <a:pPr lvl="1" eaLnBrk="1" hangingPunct="1">
              <a:lnSpc>
                <a:spcPct val="90000"/>
              </a:lnSpc>
            </a:pPr>
            <a:endParaRPr lang="en-US" sz="1400" b="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anaphylactic shock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severe, widespread acute hypersensitivity that occurs when an allergen is introduced to the bloodstream of an allergic individual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characterized by bronchoconstriction, dyspnea (labored breathing), widespread vasodilation, circulatory shock, and sometimes death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antihistamines</a:t>
            </a:r>
            <a:r>
              <a:rPr lang="en-US" sz="2000" b="0" smtClean="0"/>
              <a:t> are inadequate by themselves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epinephrine</a:t>
            </a:r>
            <a:r>
              <a:rPr lang="en-US" sz="2000" b="0" smtClean="0"/>
              <a:t> relieves the symptoms by dilating bronchioles, increasing cardiac output, and restoring blood pressure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fluid therapy </a:t>
            </a:r>
            <a:r>
              <a:rPr lang="en-US" sz="2000" b="0" smtClean="0"/>
              <a:t>and </a:t>
            </a:r>
            <a:r>
              <a:rPr lang="en-US" sz="2000" smtClean="0"/>
              <a:t>respiratory support </a:t>
            </a:r>
            <a:r>
              <a:rPr lang="en-US" sz="2000" b="0" smtClean="0"/>
              <a:t>are sometimes required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8EE79325-AF38-49CD-AB81-2E8639610C38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Type I (acute) Hypersensitivity</a:t>
            </a:r>
          </a:p>
        </p:txBody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34400" cy="5029200"/>
          </a:xfrm>
        </p:spPr>
        <p:txBody>
          <a:bodyPr/>
          <a:lstStyle/>
          <a:p>
            <a:pPr eaLnBrk="1" hangingPunct="1"/>
            <a:r>
              <a:rPr lang="en-US" sz="2800" smtClean="0"/>
              <a:t>asthma </a:t>
            </a:r>
          </a:p>
          <a:p>
            <a:pPr lvl="1" eaLnBrk="1" hangingPunct="1"/>
            <a:r>
              <a:rPr lang="en-US" sz="2400" b="0" smtClean="0"/>
              <a:t>most common chronic illness in children</a:t>
            </a:r>
          </a:p>
          <a:p>
            <a:pPr lvl="1" eaLnBrk="1" hangingPunct="1"/>
            <a:endParaRPr lang="en-US" sz="800" b="0" smtClean="0"/>
          </a:p>
          <a:p>
            <a:pPr lvl="1" eaLnBrk="1" hangingPunct="1"/>
            <a:r>
              <a:rPr lang="en-US" sz="2400" smtClean="0"/>
              <a:t>allergic (extrinsic) asthma </a:t>
            </a:r>
            <a:r>
              <a:rPr lang="en-US" sz="2400" b="0" smtClean="0"/>
              <a:t>is most common form</a:t>
            </a:r>
          </a:p>
          <a:p>
            <a:pPr lvl="2" eaLnBrk="1" hangingPunct="1"/>
            <a:r>
              <a:rPr lang="en-US" sz="2000" b="0" smtClean="0"/>
              <a:t>respiratory crisis triggered by inhaled allergens</a:t>
            </a:r>
          </a:p>
          <a:p>
            <a:pPr lvl="2" eaLnBrk="1" hangingPunct="1"/>
            <a:r>
              <a:rPr lang="en-US" sz="2000" b="0" smtClean="0"/>
              <a:t>stimulate plasma cells to secrete IgE</a:t>
            </a:r>
          </a:p>
          <a:p>
            <a:pPr lvl="2" eaLnBrk="1" hangingPunct="1"/>
            <a:r>
              <a:rPr lang="en-US" sz="2000" b="0" smtClean="0"/>
              <a:t>binds to most cells in respiratory mucosa</a:t>
            </a:r>
          </a:p>
          <a:p>
            <a:pPr lvl="2" eaLnBrk="1" hangingPunct="1"/>
            <a:r>
              <a:rPr lang="en-US" sz="2000" b="0" smtClean="0"/>
              <a:t>mast cells release a complex mixture of inflammatory chemicals</a:t>
            </a:r>
          </a:p>
          <a:p>
            <a:pPr lvl="2" eaLnBrk="1" hangingPunct="1"/>
            <a:r>
              <a:rPr lang="en-US" sz="2000" b="0" smtClean="0"/>
              <a:t>triggers intense airway inflammation</a:t>
            </a:r>
          </a:p>
          <a:p>
            <a:pPr lvl="2" eaLnBrk="1" hangingPunct="1"/>
            <a:endParaRPr lang="en-US" sz="800" b="0" smtClean="0"/>
          </a:p>
          <a:p>
            <a:pPr lvl="1" eaLnBrk="1" hangingPunct="1"/>
            <a:r>
              <a:rPr lang="en-US" sz="2400" smtClean="0"/>
              <a:t>nonallergic (intrinsic) asthma</a:t>
            </a:r>
          </a:p>
          <a:p>
            <a:pPr lvl="2" eaLnBrk="1" hangingPunct="1"/>
            <a:r>
              <a:rPr lang="en-US" sz="2000" b="0" smtClean="0"/>
              <a:t>triggered by infections, drugs, air pollutants, cold dry air, exercise or emotions</a:t>
            </a:r>
          </a:p>
          <a:p>
            <a:pPr lvl="2" eaLnBrk="1" hangingPunct="1"/>
            <a:r>
              <a:rPr lang="en-US" sz="2000" b="0" smtClean="0"/>
              <a:t>more common in adults, but effects are the same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1E5108C7-F840-4D2B-A746-2E6CA347E439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Type I (acute) Hypersensitivity</a:t>
            </a:r>
          </a:p>
        </p:txBody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534400" cy="5867400"/>
          </a:xfrm>
        </p:spPr>
        <p:txBody>
          <a:bodyPr/>
          <a:lstStyle/>
          <a:p>
            <a:pPr eaLnBrk="1" hangingPunct="1"/>
            <a:r>
              <a:rPr lang="en-US" sz="2800" smtClean="0"/>
              <a:t>asthma </a:t>
            </a:r>
          </a:p>
          <a:p>
            <a:pPr lvl="1" eaLnBrk="1" hangingPunct="1"/>
            <a:r>
              <a:rPr lang="en-US" sz="2400" smtClean="0"/>
              <a:t>effects</a:t>
            </a:r>
            <a:r>
              <a:rPr lang="en-US" sz="2400" b="0" smtClean="0"/>
              <a:t>:</a:t>
            </a:r>
          </a:p>
          <a:p>
            <a:pPr lvl="2" eaLnBrk="1" hangingPunct="1"/>
            <a:r>
              <a:rPr lang="en-US" sz="2000" b="0" smtClean="0"/>
              <a:t>bronchospasms within minutes</a:t>
            </a:r>
          </a:p>
          <a:p>
            <a:pPr lvl="3" eaLnBrk="1" hangingPunct="1"/>
            <a:r>
              <a:rPr lang="en-US" sz="1800" b="0" smtClean="0"/>
              <a:t>severe coughing, wheezing, and sometimes fatal suffocation</a:t>
            </a:r>
          </a:p>
          <a:p>
            <a:pPr lvl="3" eaLnBrk="1" hangingPunct="1"/>
            <a:endParaRPr lang="en-US" sz="800" b="0" smtClean="0"/>
          </a:p>
          <a:p>
            <a:pPr lvl="2" eaLnBrk="1" hangingPunct="1"/>
            <a:r>
              <a:rPr lang="en-US" sz="2000" b="0" smtClean="0"/>
              <a:t>second respiratory crisis often occurs 6 to 8 hours later</a:t>
            </a:r>
          </a:p>
          <a:p>
            <a:pPr lvl="3" eaLnBrk="1" hangingPunct="1"/>
            <a:r>
              <a:rPr lang="en-US" sz="1800" b="0" smtClean="0"/>
              <a:t>interleukins attract eosinophils to bronchial tissue</a:t>
            </a:r>
          </a:p>
          <a:p>
            <a:pPr lvl="3" eaLnBrk="1" hangingPunct="1"/>
            <a:r>
              <a:rPr lang="en-US" sz="1800" b="0" smtClean="0"/>
              <a:t>secrete proteins that paralyze respiratory cilia</a:t>
            </a:r>
          </a:p>
          <a:p>
            <a:pPr lvl="3" eaLnBrk="1" hangingPunct="1"/>
            <a:r>
              <a:rPr lang="en-US" sz="1800" b="0" smtClean="0"/>
              <a:t>severely damage epithelium leading to scarring and long-term damage to the lungs</a:t>
            </a:r>
          </a:p>
          <a:p>
            <a:pPr lvl="3" eaLnBrk="1" hangingPunct="1"/>
            <a:r>
              <a:rPr lang="en-US" sz="1800" b="0" smtClean="0"/>
              <a:t>bronchioles become edematous and plugged with thick, sticky mucous</a:t>
            </a:r>
          </a:p>
          <a:p>
            <a:pPr lvl="3" eaLnBrk="1" hangingPunct="1"/>
            <a:endParaRPr lang="en-US" sz="800" b="0" smtClean="0"/>
          </a:p>
          <a:p>
            <a:pPr lvl="1" eaLnBrk="1" hangingPunct="1"/>
            <a:r>
              <a:rPr lang="en-US" sz="2400" smtClean="0"/>
              <a:t>treatment</a:t>
            </a:r>
            <a:endParaRPr lang="en-US" sz="2400" b="0" smtClean="0"/>
          </a:p>
          <a:p>
            <a:pPr lvl="2" eaLnBrk="1" hangingPunct="1"/>
            <a:r>
              <a:rPr lang="en-US" sz="2000" b="0" smtClean="0"/>
              <a:t>epinephrine and other </a:t>
            </a:r>
            <a:r>
              <a:rPr lang="el-GR" sz="2000" b="0" smtClean="0"/>
              <a:t>β</a:t>
            </a:r>
            <a:r>
              <a:rPr lang="en-US" sz="2000" b="0" smtClean="0"/>
              <a:t>-adrenergic stimulants to dilate airway and restore breathing, and with inhaled corticosteroids to minimize inflammation and long term damage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3E3BE0F9-65AB-4DE9-9C53-A8CA28A7E9D2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371600"/>
          </a:xfrm>
        </p:spPr>
        <p:txBody>
          <a:bodyPr/>
          <a:lstStyle/>
          <a:p>
            <a:pPr eaLnBrk="1" hangingPunct="1"/>
            <a:r>
              <a:rPr lang="en-US" smtClean="0"/>
              <a:t>Type II Hypersensitivity </a:t>
            </a:r>
            <a:br>
              <a:rPr lang="en-US" smtClean="0"/>
            </a:br>
            <a:r>
              <a:rPr lang="en-US" smtClean="0"/>
              <a:t>(Antibody-Dependent Cytotoxic)</a:t>
            </a:r>
          </a:p>
        </p:txBody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382000" cy="4348163"/>
          </a:xfrm>
        </p:spPr>
        <p:txBody>
          <a:bodyPr/>
          <a:lstStyle/>
          <a:p>
            <a:pPr eaLnBrk="1" hangingPunct="1"/>
            <a:r>
              <a:rPr lang="en-US" sz="2800" b="0" smtClean="0"/>
              <a:t>occurs when IgG or IgM attacks antigens bound to cell surfaces</a:t>
            </a:r>
          </a:p>
          <a:p>
            <a:pPr lvl="1" eaLnBrk="1" hangingPunct="1"/>
            <a:r>
              <a:rPr lang="en-US" sz="2400" b="0" smtClean="0"/>
              <a:t>reaction leads to complement activation</a:t>
            </a:r>
          </a:p>
          <a:p>
            <a:pPr lvl="1" eaLnBrk="1" hangingPunct="1"/>
            <a:r>
              <a:rPr lang="en-US" sz="2400" b="0" smtClean="0"/>
              <a:t>and lysis or opsonization of the target cell</a:t>
            </a:r>
          </a:p>
          <a:p>
            <a:pPr lvl="1" eaLnBrk="1" hangingPunct="1"/>
            <a:r>
              <a:rPr lang="en-US" sz="2400" b="0" smtClean="0"/>
              <a:t>macrophages phagocytize and destroy opsonized platelets, erythrocytes, or other cells</a:t>
            </a:r>
          </a:p>
          <a:p>
            <a:pPr lvl="1" eaLnBrk="1" hangingPunct="1"/>
            <a:endParaRPr lang="en-US" sz="1400" b="0" smtClean="0"/>
          </a:p>
          <a:p>
            <a:pPr eaLnBrk="1" hangingPunct="1"/>
            <a:r>
              <a:rPr lang="en-US" sz="2800" b="0" smtClean="0"/>
              <a:t>examples:  blood transfusion reaction, pemphigus vulgaris, and some drug reactions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F4702ED1-AC5A-443E-B53A-E6EA87CCFB32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295400"/>
          </a:xfrm>
        </p:spPr>
        <p:txBody>
          <a:bodyPr/>
          <a:lstStyle/>
          <a:p>
            <a:pPr eaLnBrk="1" hangingPunct="1"/>
            <a:r>
              <a:rPr lang="en-US" smtClean="0"/>
              <a:t>Type III Hypersensitivity </a:t>
            </a:r>
            <a:br>
              <a:rPr lang="en-US" smtClean="0"/>
            </a:br>
            <a:r>
              <a:rPr lang="en-US" smtClean="0"/>
              <a:t>(Immune Complex)</a:t>
            </a:r>
          </a:p>
        </p:txBody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5334000"/>
          </a:xfrm>
        </p:spPr>
        <p:txBody>
          <a:bodyPr/>
          <a:lstStyle/>
          <a:p>
            <a:pPr eaLnBrk="1" hangingPunct="1"/>
            <a:r>
              <a:rPr lang="en-US" b="0" smtClean="0"/>
              <a:t>occurs when IgG or IgM form antigen-antibody complexes</a:t>
            </a:r>
          </a:p>
          <a:p>
            <a:pPr eaLnBrk="1" hangingPunct="1"/>
            <a:endParaRPr lang="en-US" sz="1000" b="0" smtClean="0"/>
          </a:p>
          <a:p>
            <a:pPr lvl="1" eaLnBrk="1" hangingPunct="1"/>
            <a:r>
              <a:rPr lang="en-US" b="0" smtClean="0"/>
              <a:t>precipitate beneath endothelium of blood vessels and other tissues</a:t>
            </a:r>
          </a:p>
          <a:p>
            <a:pPr lvl="1" eaLnBrk="1" hangingPunct="1">
              <a:buFontTx/>
              <a:buNone/>
            </a:pPr>
            <a:endParaRPr lang="en-US" sz="800" b="0" smtClean="0"/>
          </a:p>
          <a:p>
            <a:pPr lvl="1" eaLnBrk="1" hangingPunct="1"/>
            <a:r>
              <a:rPr lang="en-US" b="0" smtClean="0"/>
              <a:t>at site, activate complement and trigger intense inflammation</a:t>
            </a:r>
          </a:p>
          <a:p>
            <a:pPr lvl="1" eaLnBrk="1" hangingPunct="1"/>
            <a:endParaRPr lang="en-US" sz="800" b="0" smtClean="0"/>
          </a:p>
          <a:p>
            <a:pPr lvl="1" eaLnBrk="1" hangingPunct="1"/>
            <a:r>
              <a:rPr lang="en-US" b="0" smtClean="0"/>
              <a:t>examples:  autoimmune diseases - acute glomerulonephritis and in systemic lupus erythematosus, a widespread inflammation of the connective tissues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06861B52-B3D3-46CE-AD9D-16BE0B900BB2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Type IV Hypersensitivity (Delayed)</a:t>
            </a:r>
          </a:p>
        </p:txBody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638800"/>
          </a:xfrm>
        </p:spPr>
        <p:txBody>
          <a:bodyPr/>
          <a:lstStyle/>
          <a:p>
            <a:pPr eaLnBrk="1" hangingPunct="1"/>
            <a:r>
              <a:rPr lang="en-US" sz="2800" smtClean="0"/>
              <a:t>cell-mediated reaction </a:t>
            </a:r>
            <a:r>
              <a:rPr lang="en-US" sz="2800" b="0" smtClean="0"/>
              <a:t>in which the signs appear 12 to 72 hour after exposure</a:t>
            </a:r>
          </a:p>
          <a:p>
            <a:pPr eaLnBrk="1" hangingPunct="1"/>
            <a:endParaRPr lang="en-US" sz="1000" b="0" smtClean="0"/>
          </a:p>
          <a:p>
            <a:pPr lvl="1" eaLnBrk="1" hangingPunct="1"/>
            <a:r>
              <a:rPr lang="en-US" sz="2400" b="0" smtClean="0"/>
              <a:t>begins with APCs in lymph nodes display antigens to helper T cells</a:t>
            </a:r>
          </a:p>
          <a:p>
            <a:pPr lvl="1" eaLnBrk="1" hangingPunct="1"/>
            <a:endParaRPr lang="en-US" sz="800" b="0" smtClean="0"/>
          </a:p>
          <a:p>
            <a:pPr lvl="1" eaLnBrk="1" hangingPunct="1"/>
            <a:r>
              <a:rPr lang="en-US" sz="2400" b="0" smtClean="0"/>
              <a:t>T cells secrete </a:t>
            </a:r>
            <a:r>
              <a:rPr lang="en-US" sz="2400" smtClean="0"/>
              <a:t>interferon</a:t>
            </a:r>
            <a:r>
              <a:rPr lang="en-US" sz="2400" b="0" smtClean="0"/>
              <a:t> and </a:t>
            </a:r>
            <a:r>
              <a:rPr lang="en-US" sz="2400" smtClean="0"/>
              <a:t>cytokines</a:t>
            </a:r>
            <a:r>
              <a:rPr lang="en-US" sz="2400" b="0" smtClean="0"/>
              <a:t> that activate cytotoxic T cells and macrophages</a:t>
            </a:r>
          </a:p>
          <a:p>
            <a:pPr lvl="1" eaLnBrk="1" hangingPunct="1"/>
            <a:endParaRPr lang="en-US" sz="800" b="0" smtClean="0"/>
          </a:p>
          <a:p>
            <a:pPr lvl="1" eaLnBrk="1" hangingPunct="1"/>
            <a:r>
              <a:rPr lang="en-US" sz="2400" b="0" smtClean="0"/>
              <a:t>result is a mixture of nonspecific and immune responses</a:t>
            </a:r>
          </a:p>
          <a:p>
            <a:pPr lvl="1" eaLnBrk="1" hangingPunct="1"/>
            <a:endParaRPr lang="en-US" sz="1000" b="0" smtClean="0"/>
          </a:p>
          <a:p>
            <a:pPr eaLnBrk="1" hangingPunct="1"/>
            <a:r>
              <a:rPr lang="en-US" sz="2800" b="0" smtClean="0"/>
              <a:t>examples:  haptens in cosmetics and poison ivy, graft rejection, TB skin test, beta cell destruction that causes type I diabetes mellitus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F7CFCE27-2E95-4EBC-A321-43F372A0432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710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Lymphocytes</a:t>
            </a:r>
          </a:p>
        </p:txBody>
      </p:sp>
      <p:sp>
        <p:nvSpPr>
          <p:cNvPr id="4710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752600" y="1905000"/>
            <a:ext cx="5791200" cy="4191000"/>
          </a:xfrm>
        </p:spPr>
        <p:txBody>
          <a:bodyPr/>
          <a:lstStyle/>
          <a:p>
            <a:pPr eaLnBrk="1" hangingPunct="1"/>
            <a:r>
              <a:rPr lang="en-US" b="0" smtClean="0"/>
              <a:t>three basic categories</a:t>
            </a:r>
          </a:p>
          <a:p>
            <a:pPr eaLnBrk="1" hangingPunct="1"/>
            <a:r>
              <a:rPr lang="en-US" b="0" smtClean="0"/>
              <a:t>circulating blood contains</a:t>
            </a:r>
          </a:p>
          <a:p>
            <a:pPr lvl="1" eaLnBrk="1" hangingPunct="1"/>
            <a:r>
              <a:rPr lang="en-US" b="0" smtClean="0"/>
              <a:t>80%  </a:t>
            </a:r>
            <a:r>
              <a:rPr lang="en-US" smtClean="0"/>
              <a:t>T cells</a:t>
            </a:r>
          </a:p>
          <a:p>
            <a:pPr lvl="1" eaLnBrk="1" hangingPunct="1"/>
            <a:r>
              <a:rPr lang="en-US" b="0" smtClean="0"/>
              <a:t>15%  </a:t>
            </a:r>
            <a:r>
              <a:rPr lang="en-US" smtClean="0"/>
              <a:t>B cells</a:t>
            </a:r>
          </a:p>
          <a:p>
            <a:pPr lvl="1" eaLnBrk="1" hangingPunct="1"/>
            <a:r>
              <a:rPr lang="en-US" b="0" smtClean="0"/>
              <a:t>  5%  </a:t>
            </a:r>
            <a:r>
              <a:rPr lang="en-US" smtClean="0"/>
              <a:t>NK cells</a:t>
            </a:r>
          </a:p>
          <a:p>
            <a:pPr eaLnBrk="1" hangingPunct="1"/>
            <a:r>
              <a:rPr lang="en-US" b="0" smtClean="0"/>
              <a:t>many diverse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E75373B6-CAD2-4F7A-B407-C64CF6E027EB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1208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eaLnBrk="1" hangingPunct="1"/>
            <a:r>
              <a:rPr lang="en-US" smtClean="0"/>
              <a:t>Autoimmune Diseases</a:t>
            </a:r>
          </a:p>
        </p:txBody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5638800"/>
          </a:xfrm>
        </p:spPr>
        <p:txBody>
          <a:bodyPr/>
          <a:lstStyle/>
          <a:p>
            <a:pPr eaLnBrk="1" hangingPunct="1"/>
            <a:r>
              <a:rPr lang="en-US" sz="2000" smtClean="0"/>
              <a:t>autoimmune diseases </a:t>
            </a:r>
            <a:r>
              <a:rPr lang="en-US" sz="2000" b="0" smtClean="0"/>
              <a:t>- failures of self-tolerance</a:t>
            </a:r>
          </a:p>
          <a:p>
            <a:pPr eaLnBrk="1" hangingPunct="1"/>
            <a:endParaRPr lang="en-US" sz="900" b="0" smtClean="0"/>
          </a:p>
          <a:p>
            <a:pPr eaLnBrk="1" hangingPunct="1"/>
            <a:r>
              <a:rPr lang="en-US" sz="2000" b="0" smtClean="0"/>
              <a:t>immune system fails to distinguish self-antigens from foreign ones</a:t>
            </a:r>
          </a:p>
          <a:p>
            <a:pPr lvl="1" eaLnBrk="1" hangingPunct="1"/>
            <a:r>
              <a:rPr lang="en-US" sz="1800" b="0" smtClean="0"/>
              <a:t>produces</a:t>
            </a:r>
            <a:r>
              <a:rPr lang="en-US" sz="1800" smtClean="0"/>
              <a:t> autoantibodies </a:t>
            </a:r>
            <a:r>
              <a:rPr lang="en-US" sz="1800" b="0" smtClean="0"/>
              <a:t>that attack the body’s own tissues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000" b="0" smtClean="0"/>
              <a:t>three reasons why self-tolerance</a:t>
            </a:r>
          </a:p>
          <a:p>
            <a:pPr lvl="1" eaLnBrk="1" hangingPunct="1"/>
            <a:r>
              <a:rPr lang="en-US" sz="1800" smtClean="0"/>
              <a:t>cross-reactivity</a:t>
            </a:r>
          </a:p>
          <a:p>
            <a:pPr lvl="2" eaLnBrk="1" hangingPunct="1"/>
            <a:r>
              <a:rPr lang="en-US" sz="1600" b="0" smtClean="0"/>
              <a:t>some antibodies against foreign antigens react to similar self-antigens</a:t>
            </a:r>
          </a:p>
          <a:p>
            <a:pPr lvl="2" eaLnBrk="1" hangingPunct="1"/>
            <a:r>
              <a:rPr lang="en-US" sz="1600" b="0" smtClean="0"/>
              <a:t>rheumatic fever -  streptococcus antibodies also react with heart valves</a:t>
            </a:r>
          </a:p>
          <a:p>
            <a:pPr lvl="1" eaLnBrk="1" hangingPunct="1"/>
            <a:r>
              <a:rPr lang="en-US" sz="1800" smtClean="0"/>
              <a:t>abnormal exposure of self-antigens in the blood</a:t>
            </a:r>
          </a:p>
          <a:p>
            <a:pPr lvl="2" eaLnBrk="1" hangingPunct="1"/>
            <a:r>
              <a:rPr lang="en-US" sz="1600" b="0" smtClean="0"/>
              <a:t>some of our native antigens are not exposed to blood</a:t>
            </a:r>
          </a:p>
          <a:p>
            <a:pPr lvl="2" eaLnBrk="1" hangingPunct="1"/>
            <a:r>
              <a:rPr lang="en-US" sz="1600" b="0" smtClean="0"/>
              <a:t>blood-testes barrier isolates sperm from blood</a:t>
            </a:r>
          </a:p>
          <a:p>
            <a:pPr lvl="1" eaLnBrk="1" hangingPunct="1"/>
            <a:r>
              <a:rPr lang="en-US" sz="1800" smtClean="0"/>
              <a:t>changes in structure of self-antigens</a:t>
            </a:r>
          </a:p>
          <a:p>
            <a:pPr lvl="2" eaLnBrk="1" hangingPunct="1"/>
            <a:r>
              <a:rPr lang="en-US" sz="1600" b="0" smtClean="0"/>
              <a:t>viruses and drugs may change the structure of self-antigens or cause the immune system to perceive them as foreign</a:t>
            </a:r>
          </a:p>
          <a:p>
            <a:pPr lvl="2" eaLnBrk="1" hangingPunct="1"/>
            <a:endParaRPr lang="en-US" sz="800" b="0" smtClean="0"/>
          </a:p>
          <a:p>
            <a:pPr eaLnBrk="1" hangingPunct="1"/>
            <a:r>
              <a:rPr lang="en-US" sz="2000" smtClean="0"/>
              <a:t>self-reactive T cells </a:t>
            </a:r>
          </a:p>
          <a:p>
            <a:pPr lvl="1" eaLnBrk="1" hangingPunct="1"/>
            <a:r>
              <a:rPr lang="en-US" sz="1800" b="0" smtClean="0"/>
              <a:t>not all are eliminated in thymus and are normally kept in check by regulatory T (T</a:t>
            </a:r>
            <a:r>
              <a:rPr lang="en-US" sz="1800" b="0" baseline="-25000" smtClean="0"/>
              <a:t>R</a:t>
            </a:r>
            <a:r>
              <a:rPr lang="en-US" sz="1800" b="0" smtClean="0"/>
              <a:t>) cells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C2A9E37C-1065-4519-A216-3A783636406A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Immunodeficiency Diseases</a:t>
            </a:r>
          </a:p>
        </p:txBody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4191000" cy="5410200"/>
          </a:xfrm>
        </p:spPr>
        <p:txBody>
          <a:bodyPr/>
          <a:lstStyle/>
          <a:p>
            <a:pPr eaLnBrk="1" hangingPunct="1"/>
            <a:r>
              <a:rPr lang="en-US" sz="2800" b="0" smtClean="0"/>
              <a:t>immune system fails to react vigorously enough</a:t>
            </a:r>
          </a:p>
          <a:p>
            <a:pPr eaLnBrk="1" hangingPunct="1"/>
            <a:endParaRPr lang="en-US" sz="1000" b="0" smtClean="0"/>
          </a:p>
          <a:p>
            <a:pPr eaLnBrk="1" hangingPunct="1"/>
            <a:r>
              <a:rPr lang="en-US" sz="2800" smtClean="0"/>
              <a:t>Severe Combined Immunodeficiency Disease (SCID)</a:t>
            </a:r>
          </a:p>
          <a:p>
            <a:pPr lvl="1" eaLnBrk="1" hangingPunct="1"/>
            <a:r>
              <a:rPr lang="en-US" sz="2400" b="0" smtClean="0"/>
              <a:t>hereditary lack of T and B cells</a:t>
            </a:r>
          </a:p>
          <a:p>
            <a:pPr lvl="1" eaLnBrk="1" hangingPunct="1"/>
            <a:r>
              <a:rPr lang="en-US" sz="2400" b="0" smtClean="0"/>
              <a:t>vulnerability to opportunistic infection and must live in protective enclosures </a:t>
            </a:r>
          </a:p>
        </p:txBody>
      </p:sp>
      <p:sp>
        <p:nvSpPr>
          <p:cNvPr id="121861" name="Text Box 8"/>
          <p:cNvSpPr txBox="1">
            <a:spLocks noChangeArrowheads="1"/>
          </p:cNvSpPr>
          <p:nvPr/>
        </p:nvSpPr>
        <p:spPr bwMode="auto">
          <a:xfrm>
            <a:off x="5486400" y="6384925"/>
            <a:ext cx="23622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Figure 21.30</a:t>
            </a:r>
          </a:p>
        </p:txBody>
      </p:sp>
      <p:sp>
        <p:nvSpPr>
          <p:cNvPr id="7" name="TextBox 24"/>
          <p:cNvSpPr txBox="1">
            <a:spLocks noChangeArrowheads="1"/>
          </p:cNvSpPr>
          <p:nvPr/>
        </p:nvSpPr>
        <p:spPr bwMode="auto">
          <a:xfrm>
            <a:off x="4213225" y="998538"/>
            <a:ext cx="46688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pic>
        <p:nvPicPr>
          <p:cNvPr id="121863" name="Picture 4" descr="sal25693_21_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4325" y="1228725"/>
            <a:ext cx="2551113" cy="49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4" name="TextBox 24"/>
          <p:cNvSpPr txBox="1">
            <a:spLocks noChangeArrowheads="1"/>
          </p:cNvSpPr>
          <p:nvPr/>
        </p:nvSpPr>
        <p:spPr bwMode="auto">
          <a:xfrm>
            <a:off x="5257800" y="6151563"/>
            <a:ext cx="28622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charset="0"/>
              </a:rPr>
              <a:t>© Science VU/Visuals Unlimited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D22DE744-36AD-466C-8697-3DD9A7B2A177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82000" cy="5867400"/>
          </a:xfrm>
        </p:spPr>
        <p:txBody>
          <a:bodyPr/>
          <a:lstStyle/>
          <a:p>
            <a:pPr eaLnBrk="1" hangingPunct="1"/>
            <a:r>
              <a:rPr lang="en-US" sz="2000" smtClean="0"/>
              <a:t>Acquired Immunodeficiency Syndrome (AIDS) </a:t>
            </a:r>
            <a:r>
              <a:rPr lang="en-US" sz="2000" b="0" smtClean="0"/>
              <a:t>– nonhereditary diseases contracted after birth</a:t>
            </a:r>
          </a:p>
          <a:p>
            <a:pPr eaLnBrk="1" hangingPunct="1"/>
            <a:r>
              <a:rPr lang="en-US" sz="2000" b="0" smtClean="0"/>
              <a:t>group of conditions that involve and </a:t>
            </a:r>
            <a:r>
              <a:rPr lang="en-US" sz="2000" smtClean="0"/>
              <a:t>severely depress the immune response</a:t>
            </a:r>
          </a:p>
          <a:p>
            <a:pPr eaLnBrk="1" hangingPunct="1"/>
            <a:r>
              <a:rPr lang="en-US" sz="2000" b="0" smtClean="0"/>
              <a:t>caused by infection with the </a:t>
            </a:r>
            <a:r>
              <a:rPr lang="en-US" sz="2000" smtClean="0"/>
              <a:t>human immunodeficiency virus (HIV)</a:t>
            </a:r>
          </a:p>
          <a:p>
            <a:pPr lvl="1" eaLnBrk="1" hangingPunct="1"/>
            <a:r>
              <a:rPr lang="en-US" sz="2000" b="0" smtClean="0"/>
              <a:t>HIV structure </a:t>
            </a:r>
            <a:r>
              <a:rPr lang="en-US" sz="2000" b="0" i="1" smtClean="0"/>
              <a:t>(next slide)</a:t>
            </a:r>
          </a:p>
          <a:p>
            <a:pPr lvl="1" eaLnBrk="1" hangingPunct="1"/>
            <a:r>
              <a:rPr lang="en-US" sz="2000" b="0" smtClean="0"/>
              <a:t>invades helper T cells, macrophages and dendritic cells by “tricking” them to internalize viruses by receptor mediated endocytosis</a:t>
            </a:r>
          </a:p>
          <a:p>
            <a:pPr lvl="1" eaLnBrk="1" hangingPunct="1"/>
            <a:r>
              <a:rPr lang="en-US" sz="2000" b="0" i="1" smtClean="0"/>
              <a:t>re</a:t>
            </a:r>
            <a:r>
              <a:rPr lang="en-US" sz="2000" b="0" smtClean="0"/>
              <a:t>verse </a:t>
            </a:r>
            <a:r>
              <a:rPr lang="en-US" sz="2000" b="0" i="1" smtClean="0"/>
              <a:t>tr</a:t>
            </a:r>
            <a:r>
              <a:rPr lang="en-US" sz="2000" b="0" smtClean="0"/>
              <a:t>anscriptase (</a:t>
            </a:r>
            <a:r>
              <a:rPr lang="en-US" sz="2000" b="0" i="1" smtClean="0"/>
              <a:t>retro</a:t>
            </a:r>
            <a:r>
              <a:rPr lang="en-US" sz="2000" b="0" smtClean="0"/>
              <a:t>virus) uses viral RNA as template to synthesize DNA</a:t>
            </a:r>
          </a:p>
          <a:p>
            <a:pPr lvl="2" eaLnBrk="1" hangingPunct="1"/>
            <a:r>
              <a:rPr lang="en-US" sz="1800" b="0" smtClean="0"/>
              <a:t>new DNA inserted into host cell DNA (may be dormant for months to years)</a:t>
            </a:r>
          </a:p>
          <a:p>
            <a:pPr lvl="2" eaLnBrk="1" hangingPunct="1"/>
            <a:r>
              <a:rPr lang="en-US" sz="1800" b="0" smtClean="0"/>
              <a:t>when activated, it induces the host cell to produce new viral RNA, capsid proteins, and matrix proteins</a:t>
            </a:r>
          </a:p>
          <a:p>
            <a:pPr lvl="2" eaLnBrk="1" hangingPunct="1"/>
            <a:r>
              <a:rPr lang="en-US" sz="1800" b="0" smtClean="0"/>
              <a:t>they are coated with bits of the host cell’s plasma membrane</a:t>
            </a:r>
          </a:p>
          <a:p>
            <a:pPr lvl="2" eaLnBrk="1" hangingPunct="1"/>
            <a:r>
              <a:rPr lang="en-US" sz="1800" b="0" smtClean="0"/>
              <a:t>adhere to new host cells and repeat the process</a:t>
            </a:r>
          </a:p>
        </p:txBody>
      </p:sp>
      <p:sp>
        <p:nvSpPr>
          <p:cNvPr id="12288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144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Immunodeficiency Diseases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E11182AA-FADF-45E5-AA05-59CC9DB8E071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HIV Structure</a:t>
            </a:r>
          </a:p>
        </p:txBody>
      </p:sp>
      <p:sp>
        <p:nvSpPr>
          <p:cNvPr id="123908" name="Text Box 10"/>
          <p:cNvSpPr txBox="1">
            <a:spLocks noChangeArrowheads="1"/>
          </p:cNvSpPr>
          <p:nvPr/>
        </p:nvSpPr>
        <p:spPr bwMode="auto">
          <a:xfrm>
            <a:off x="5715000" y="6248400"/>
            <a:ext cx="23622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21.31a</a:t>
            </a:r>
          </a:p>
        </p:txBody>
      </p:sp>
      <p:pic>
        <p:nvPicPr>
          <p:cNvPr id="123909" name="Picture 4" descr="sal25693_21_3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4525" y="1320800"/>
            <a:ext cx="45243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10" name="Rectangle 5"/>
          <p:cNvSpPr>
            <a:spLocks noChangeArrowheads="1"/>
          </p:cNvSpPr>
          <p:nvPr/>
        </p:nvSpPr>
        <p:spPr bwMode="auto">
          <a:xfrm>
            <a:off x="1311275" y="1584325"/>
            <a:ext cx="10429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</a:rPr>
              <a:t>Envelope:</a:t>
            </a:r>
            <a:endParaRPr lang="en-US" b="1"/>
          </a:p>
        </p:txBody>
      </p:sp>
      <p:sp>
        <p:nvSpPr>
          <p:cNvPr id="123911" name="Rectangle 6"/>
          <p:cNvSpPr>
            <a:spLocks noChangeArrowheads="1"/>
          </p:cNvSpPr>
          <p:nvPr/>
        </p:nvSpPr>
        <p:spPr bwMode="auto">
          <a:xfrm>
            <a:off x="1385888" y="1852613"/>
            <a:ext cx="1346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</a:rPr>
              <a:t>Glycoprotein</a:t>
            </a:r>
            <a:endParaRPr lang="en-US" b="1"/>
          </a:p>
        </p:txBody>
      </p:sp>
      <p:sp>
        <p:nvSpPr>
          <p:cNvPr id="123912" name="Rectangle 7"/>
          <p:cNvSpPr>
            <a:spLocks noChangeArrowheads="1"/>
          </p:cNvSpPr>
          <p:nvPr/>
        </p:nvSpPr>
        <p:spPr bwMode="auto">
          <a:xfrm>
            <a:off x="1385888" y="2109788"/>
            <a:ext cx="13811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</a:rPr>
              <a:t>Phospholipid</a:t>
            </a:r>
            <a:endParaRPr lang="en-US" b="1"/>
          </a:p>
        </p:txBody>
      </p:sp>
      <p:sp>
        <p:nvSpPr>
          <p:cNvPr id="123913" name="Rectangle 8"/>
          <p:cNvSpPr>
            <a:spLocks noChangeArrowheads="1"/>
          </p:cNvSpPr>
          <p:nvPr/>
        </p:nvSpPr>
        <p:spPr bwMode="auto">
          <a:xfrm>
            <a:off x="1385888" y="2474913"/>
            <a:ext cx="6413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</a:rPr>
              <a:t>Matrix</a:t>
            </a:r>
            <a:endParaRPr lang="en-US" b="1"/>
          </a:p>
        </p:txBody>
      </p:sp>
      <p:sp>
        <p:nvSpPr>
          <p:cNvPr id="123914" name="Rectangle 9"/>
          <p:cNvSpPr>
            <a:spLocks noChangeArrowheads="1"/>
          </p:cNvSpPr>
          <p:nvPr/>
        </p:nvSpPr>
        <p:spPr bwMode="auto">
          <a:xfrm>
            <a:off x="1385888" y="2898775"/>
            <a:ext cx="7270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</a:rPr>
              <a:t>Capsid</a:t>
            </a:r>
            <a:endParaRPr lang="en-US" b="1"/>
          </a:p>
        </p:txBody>
      </p:sp>
      <p:sp>
        <p:nvSpPr>
          <p:cNvPr id="123915" name="Rectangle 10"/>
          <p:cNvSpPr>
            <a:spLocks noChangeArrowheads="1"/>
          </p:cNvSpPr>
          <p:nvPr/>
        </p:nvSpPr>
        <p:spPr bwMode="auto">
          <a:xfrm>
            <a:off x="1385888" y="3355975"/>
            <a:ext cx="4699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</a:rPr>
              <a:t>RNA</a:t>
            </a:r>
            <a:endParaRPr lang="en-US" b="1"/>
          </a:p>
        </p:txBody>
      </p:sp>
      <p:sp>
        <p:nvSpPr>
          <p:cNvPr id="123916" name="Rectangle 11"/>
          <p:cNvSpPr>
            <a:spLocks noChangeArrowheads="1"/>
          </p:cNvSpPr>
          <p:nvPr/>
        </p:nvSpPr>
        <p:spPr bwMode="auto">
          <a:xfrm>
            <a:off x="1468438" y="5538788"/>
            <a:ext cx="2667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</a:rPr>
              <a:t>(a)</a:t>
            </a:r>
            <a:endParaRPr lang="en-US" b="1"/>
          </a:p>
        </p:txBody>
      </p:sp>
      <p:sp>
        <p:nvSpPr>
          <p:cNvPr id="123917" name="Freeform 12"/>
          <p:cNvSpPr>
            <a:spLocks/>
          </p:cNvSpPr>
          <p:nvPr/>
        </p:nvSpPr>
        <p:spPr bwMode="auto">
          <a:xfrm>
            <a:off x="2881313" y="2020888"/>
            <a:ext cx="954087" cy="1587"/>
          </a:xfrm>
          <a:custGeom>
            <a:avLst/>
            <a:gdLst>
              <a:gd name="T0" fmla="*/ 2147483647 w 601"/>
              <a:gd name="T1" fmla="*/ 0 h 1587"/>
              <a:gd name="T2" fmla="*/ 2147483647 w 601"/>
              <a:gd name="T3" fmla="*/ 0 h 1587"/>
              <a:gd name="T4" fmla="*/ 0 w 601"/>
              <a:gd name="T5" fmla="*/ 0 h 1587"/>
              <a:gd name="T6" fmla="*/ 0 60000 65536"/>
              <a:gd name="T7" fmla="*/ 0 60000 65536"/>
              <a:gd name="T8" fmla="*/ 0 60000 65536"/>
              <a:gd name="T9" fmla="*/ 0 w 601"/>
              <a:gd name="T10" fmla="*/ 0 h 1587"/>
              <a:gd name="T11" fmla="*/ 601 w 601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1" h="1587">
                <a:moveTo>
                  <a:pt x="601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123918" name="Freeform 13"/>
          <p:cNvSpPr>
            <a:spLocks/>
          </p:cNvSpPr>
          <p:nvPr/>
        </p:nvSpPr>
        <p:spPr bwMode="auto">
          <a:xfrm>
            <a:off x="2890838" y="2255838"/>
            <a:ext cx="1108075" cy="528637"/>
          </a:xfrm>
          <a:custGeom>
            <a:avLst/>
            <a:gdLst>
              <a:gd name="T0" fmla="*/ 2147483647 w 698"/>
              <a:gd name="T1" fmla="*/ 2147483647 h 333"/>
              <a:gd name="T2" fmla="*/ 2147483647 w 698"/>
              <a:gd name="T3" fmla="*/ 0 h 333"/>
              <a:gd name="T4" fmla="*/ 0 w 698"/>
              <a:gd name="T5" fmla="*/ 0 h 333"/>
              <a:gd name="T6" fmla="*/ 0 60000 65536"/>
              <a:gd name="T7" fmla="*/ 0 60000 65536"/>
              <a:gd name="T8" fmla="*/ 0 60000 65536"/>
              <a:gd name="T9" fmla="*/ 0 w 698"/>
              <a:gd name="T10" fmla="*/ 0 h 333"/>
              <a:gd name="T11" fmla="*/ 698 w 698"/>
              <a:gd name="T12" fmla="*/ 333 h 3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8" h="333">
                <a:moveTo>
                  <a:pt x="698" y="333"/>
                </a:moveTo>
                <a:lnTo>
                  <a:pt x="127" y="0"/>
                </a:lnTo>
                <a:lnTo>
                  <a:pt x="0" y="0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123919" name="Freeform 14"/>
          <p:cNvSpPr>
            <a:spLocks/>
          </p:cNvSpPr>
          <p:nvPr/>
        </p:nvSpPr>
        <p:spPr bwMode="auto">
          <a:xfrm>
            <a:off x="2119313" y="2627313"/>
            <a:ext cx="2279650" cy="454025"/>
          </a:xfrm>
          <a:custGeom>
            <a:avLst/>
            <a:gdLst>
              <a:gd name="T0" fmla="*/ 2147483647 w 1436"/>
              <a:gd name="T1" fmla="*/ 2147483647 h 286"/>
              <a:gd name="T2" fmla="*/ 2147483647 w 1436"/>
              <a:gd name="T3" fmla="*/ 0 h 286"/>
              <a:gd name="T4" fmla="*/ 0 w 1436"/>
              <a:gd name="T5" fmla="*/ 0 h 286"/>
              <a:gd name="T6" fmla="*/ 0 60000 65536"/>
              <a:gd name="T7" fmla="*/ 0 60000 65536"/>
              <a:gd name="T8" fmla="*/ 0 60000 65536"/>
              <a:gd name="T9" fmla="*/ 0 w 1436"/>
              <a:gd name="T10" fmla="*/ 0 h 286"/>
              <a:gd name="T11" fmla="*/ 1436 w 1436"/>
              <a:gd name="T12" fmla="*/ 286 h 2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36" h="286">
                <a:moveTo>
                  <a:pt x="1436" y="286"/>
                </a:moveTo>
                <a:lnTo>
                  <a:pt x="192" y="0"/>
                </a:lnTo>
                <a:lnTo>
                  <a:pt x="0" y="0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123920" name="Freeform 15"/>
          <p:cNvSpPr>
            <a:spLocks/>
          </p:cNvSpPr>
          <p:nvPr/>
        </p:nvSpPr>
        <p:spPr bwMode="auto">
          <a:xfrm>
            <a:off x="2190750" y="3043238"/>
            <a:ext cx="2738438" cy="361950"/>
          </a:xfrm>
          <a:custGeom>
            <a:avLst/>
            <a:gdLst>
              <a:gd name="T0" fmla="*/ 2147483647 w 1725"/>
              <a:gd name="T1" fmla="*/ 2147483647 h 228"/>
              <a:gd name="T2" fmla="*/ 2147483647 w 1725"/>
              <a:gd name="T3" fmla="*/ 0 h 228"/>
              <a:gd name="T4" fmla="*/ 0 w 1725"/>
              <a:gd name="T5" fmla="*/ 0 h 228"/>
              <a:gd name="T6" fmla="*/ 0 60000 65536"/>
              <a:gd name="T7" fmla="*/ 0 60000 65536"/>
              <a:gd name="T8" fmla="*/ 0 60000 65536"/>
              <a:gd name="T9" fmla="*/ 0 w 1725"/>
              <a:gd name="T10" fmla="*/ 0 h 228"/>
              <a:gd name="T11" fmla="*/ 1725 w 1725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5" h="228">
                <a:moveTo>
                  <a:pt x="1725" y="228"/>
                </a:moveTo>
                <a:lnTo>
                  <a:pt x="192" y="0"/>
                </a:lnTo>
                <a:lnTo>
                  <a:pt x="0" y="0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123921" name="Line 16"/>
          <p:cNvSpPr>
            <a:spLocks noChangeShapeType="1"/>
          </p:cNvSpPr>
          <p:nvPr/>
        </p:nvSpPr>
        <p:spPr bwMode="auto">
          <a:xfrm flipH="1">
            <a:off x="1974850" y="3505200"/>
            <a:ext cx="3254375" cy="1588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22" name="Line 17"/>
          <p:cNvSpPr>
            <a:spLocks noChangeShapeType="1"/>
          </p:cNvSpPr>
          <p:nvPr/>
        </p:nvSpPr>
        <p:spPr bwMode="auto">
          <a:xfrm flipH="1">
            <a:off x="2324100" y="3830638"/>
            <a:ext cx="3024188" cy="14287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23" name="Freeform 18"/>
          <p:cNvSpPr>
            <a:spLocks/>
          </p:cNvSpPr>
          <p:nvPr/>
        </p:nvSpPr>
        <p:spPr bwMode="auto">
          <a:xfrm>
            <a:off x="2876550" y="2016125"/>
            <a:ext cx="958850" cy="1588"/>
          </a:xfrm>
          <a:custGeom>
            <a:avLst/>
            <a:gdLst>
              <a:gd name="T0" fmla="*/ 2147483647 w 604"/>
              <a:gd name="T1" fmla="*/ 0 h 1588"/>
              <a:gd name="T2" fmla="*/ 2147483647 w 604"/>
              <a:gd name="T3" fmla="*/ 0 h 1588"/>
              <a:gd name="T4" fmla="*/ 0 w 604"/>
              <a:gd name="T5" fmla="*/ 0 h 1588"/>
              <a:gd name="T6" fmla="*/ 0 60000 65536"/>
              <a:gd name="T7" fmla="*/ 0 60000 65536"/>
              <a:gd name="T8" fmla="*/ 0 60000 65536"/>
              <a:gd name="T9" fmla="*/ 0 w 604"/>
              <a:gd name="T10" fmla="*/ 0 h 1588"/>
              <a:gd name="T11" fmla="*/ 604 w 604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4" h="1588">
                <a:moveTo>
                  <a:pt x="604" y="0"/>
                </a:moveTo>
                <a:lnTo>
                  <a:pt x="289" y="0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123924" name="Freeform 19"/>
          <p:cNvSpPr>
            <a:spLocks/>
          </p:cNvSpPr>
          <p:nvPr/>
        </p:nvSpPr>
        <p:spPr bwMode="auto">
          <a:xfrm>
            <a:off x="2886075" y="2246313"/>
            <a:ext cx="1112838" cy="528637"/>
          </a:xfrm>
          <a:custGeom>
            <a:avLst/>
            <a:gdLst>
              <a:gd name="T0" fmla="*/ 2147483647 w 701"/>
              <a:gd name="T1" fmla="*/ 2147483647 h 333"/>
              <a:gd name="T2" fmla="*/ 2147483647 w 701"/>
              <a:gd name="T3" fmla="*/ 0 h 333"/>
              <a:gd name="T4" fmla="*/ 0 w 701"/>
              <a:gd name="T5" fmla="*/ 0 h 333"/>
              <a:gd name="T6" fmla="*/ 0 60000 65536"/>
              <a:gd name="T7" fmla="*/ 0 60000 65536"/>
              <a:gd name="T8" fmla="*/ 0 60000 65536"/>
              <a:gd name="T9" fmla="*/ 0 w 701"/>
              <a:gd name="T10" fmla="*/ 0 h 333"/>
              <a:gd name="T11" fmla="*/ 701 w 701"/>
              <a:gd name="T12" fmla="*/ 333 h 3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1" h="333">
                <a:moveTo>
                  <a:pt x="701" y="333"/>
                </a:moveTo>
                <a:lnTo>
                  <a:pt x="130" y="0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123925" name="Freeform 20"/>
          <p:cNvSpPr>
            <a:spLocks/>
          </p:cNvSpPr>
          <p:nvPr/>
        </p:nvSpPr>
        <p:spPr bwMode="auto">
          <a:xfrm>
            <a:off x="2119313" y="2617788"/>
            <a:ext cx="2274887" cy="458787"/>
          </a:xfrm>
          <a:custGeom>
            <a:avLst/>
            <a:gdLst>
              <a:gd name="T0" fmla="*/ 2147483647 w 1433"/>
              <a:gd name="T1" fmla="*/ 2147483647 h 289"/>
              <a:gd name="T2" fmla="*/ 2147483647 w 1433"/>
              <a:gd name="T3" fmla="*/ 0 h 289"/>
              <a:gd name="T4" fmla="*/ 0 w 1433"/>
              <a:gd name="T5" fmla="*/ 0 h 289"/>
              <a:gd name="T6" fmla="*/ 0 60000 65536"/>
              <a:gd name="T7" fmla="*/ 0 60000 65536"/>
              <a:gd name="T8" fmla="*/ 0 60000 65536"/>
              <a:gd name="T9" fmla="*/ 0 w 1433"/>
              <a:gd name="T10" fmla="*/ 0 h 289"/>
              <a:gd name="T11" fmla="*/ 1433 w 1433"/>
              <a:gd name="T12" fmla="*/ 289 h 2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33" h="289">
                <a:moveTo>
                  <a:pt x="1433" y="289"/>
                </a:moveTo>
                <a:lnTo>
                  <a:pt x="189" y="0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123926" name="Freeform 21"/>
          <p:cNvSpPr>
            <a:spLocks/>
          </p:cNvSpPr>
          <p:nvPr/>
        </p:nvSpPr>
        <p:spPr bwMode="auto">
          <a:xfrm>
            <a:off x="2190750" y="3038475"/>
            <a:ext cx="2738438" cy="361950"/>
          </a:xfrm>
          <a:custGeom>
            <a:avLst/>
            <a:gdLst>
              <a:gd name="T0" fmla="*/ 2147483647 w 1725"/>
              <a:gd name="T1" fmla="*/ 2147483647 h 228"/>
              <a:gd name="T2" fmla="*/ 2147483647 w 1725"/>
              <a:gd name="T3" fmla="*/ 0 h 228"/>
              <a:gd name="T4" fmla="*/ 0 w 1725"/>
              <a:gd name="T5" fmla="*/ 0 h 228"/>
              <a:gd name="T6" fmla="*/ 0 60000 65536"/>
              <a:gd name="T7" fmla="*/ 0 60000 65536"/>
              <a:gd name="T8" fmla="*/ 0 60000 65536"/>
              <a:gd name="T9" fmla="*/ 0 w 1725"/>
              <a:gd name="T10" fmla="*/ 0 h 228"/>
              <a:gd name="T11" fmla="*/ 1725 w 1725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5" h="228">
                <a:moveTo>
                  <a:pt x="1725" y="228"/>
                </a:moveTo>
                <a:lnTo>
                  <a:pt x="189" y="0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123927" name="Line 22"/>
          <p:cNvSpPr>
            <a:spLocks noChangeShapeType="1"/>
          </p:cNvSpPr>
          <p:nvPr/>
        </p:nvSpPr>
        <p:spPr bwMode="auto">
          <a:xfrm flipH="1">
            <a:off x="1974850" y="3495675"/>
            <a:ext cx="3249613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28" name="Line 23"/>
          <p:cNvSpPr>
            <a:spLocks noChangeShapeType="1"/>
          </p:cNvSpPr>
          <p:nvPr/>
        </p:nvSpPr>
        <p:spPr bwMode="auto">
          <a:xfrm flipH="1">
            <a:off x="2324100" y="3825875"/>
            <a:ext cx="3019425" cy="142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29" name="Text Box 24"/>
          <p:cNvSpPr txBox="1">
            <a:spLocks noChangeArrowheads="1"/>
          </p:cNvSpPr>
          <p:nvPr/>
        </p:nvSpPr>
        <p:spPr bwMode="auto">
          <a:xfrm>
            <a:off x="1385888" y="3692525"/>
            <a:ext cx="1463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700" b="1"/>
              <a:t>Reverse</a:t>
            </a:r>
          </a:p>
          <a:p>
            <a:r>
              <a:rPr lang="en-US" sz="1700" b="1"/>
              <a:t>transcriptase</a:t>
            </a: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2232025" y="1031875"/>
            <a:ext cx="46688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040781F3-DF36-4F6E-AEA9-A37AB2067863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1249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AIDS</a:t>
            </a:r>
          </a:p>
        </p:txBody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0" smtClean="0"/>
              <a:t>by destroying T</a:t>
            </a:r>
            <a:r>
              <a:rPr lang="en-US" sz="2400" b="0" baseline="-25000" smtClean="0"/>
              <a:t>H</a:t>
            </a:r>
            <a:r>
              <a:rPr lang="en-US" sz="2400" b="0" smtClean="0"/>
              <a:t> cells, HIV strikes at the central coordinating agent of nonspecific defense, humoral immunity, and cellular immunity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incubation period ranges from several months to 12 years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signs and symptoms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early symptoms: flulike symptoms of chills and fever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progresses to night sweats, fatigue, headache, extreme weight loss, lymphadenitis</a:t>
            </a:r>
            <a:endParaRPr lang="en-US" sz="24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normal T</a:t>
            </a:r>
            <a:r>
              <a:rPr lang="en-US" sz="2000" b="0" baseline="-25000" smtClean="0"/>
              <a:t>H</a:t>
            </a:r>
            <a:r>
              <a:rPr lang="en-US" sz="2000" b="0" smtClean="0"/>
              <a:t> count is 600 to 1,200 cells/</a:t>
            </a:r>
            <a:r>
              <a:rPr lang="en-US" sz="2000" b="0" smtClean="0">
                <a:sym typeface="Symbol" pitchFamily="18" charset="2"/>
              </a:rPr>
              <a:t></a:t>
            </a:r>
            <a:r>
              <a:rPr lang="en-US" sz="2000" b="0" smtClean="0"/>
              <a:t>L of blood, but in AIDS it is less than 200 cells/</a:t>
            </a:r>
            <a:r>
              <a:rPr lang="en-US" sz="2000" b="0" smtClean="0">
                <a:sym typeface="Symbol" pitchFamily="18" charset="2"/>
              </a:rPr>
              <a:t></a:t>
            </a:r>
            <a:r>
              <a:rPr lang="en-US" sz="2000" b="0" smtClean="0"/>
              <a:t>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person susceptible to </a:t>
            </a:r>
            <a:r>
              <a:rPr lang="en-US" sz="2000" smtClean="0"/>
              <a:t>opportunistic infections </a:t>
            </a:r>
            <a:r>
              <a:rPr lang="en-US" sz="2000" b="0" smtClean="0"/>
              <a:t>(</a:t>
            </a:r>
            <a:r>
              <a:rPr lang="en-US" sz="2000" b="0" i="1" smtClean="0"/>
              <a:t>Toxoplasma</a:t>
            </a:r>
            <a:r>
              <a:rPr lang="en-US" sz="2000" b="0" smtClean="0"/>
              <a:t>, </a:t>
            </a:r>
            <a:r>
              <a:rPr lang="en-US" sz="2000" b="0" i="1" smtClean="0"/>
              <a:t>Pneumocystis</a:t>
            </a:r>
            <a:r>
              <a:rPr lang="en-US" sz="2000" b="0" smtClean="0"/>
              <a:t>, herpes simplex virus, cytomegalovirus, or tuberculosis)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Candida (thrush): white patches on mucous membranes</a:t>
            </a:r>
            <a:endParaRPr lang="en-US" sz="1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Kaposi sarcoma: cancer originates in endothelial cells of blood vessels causes purple lesions in skin</a:t>
            </a:r>
            <a:r>
              <a:rPr lang="en-US" sz="2400" b="0" smtClean="0"/>
              <a:t> </a:t>
            </a:r>
            <a:endParaRPr lang="en-US" sz="20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5EF8086A-BD76-4760-B963-43E651169569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Kaposi Sarcoma</a:t>
            </a:r>
          </a:p>
        </p:txBody>
      </p:sp>
      <p:sp>
        <p:nvSpPr>
          <p:cNvPr id="125956" name="Text Box 7"/>
          <p:cNvSpPr txBox="1">
            <a:spLocks noChangeArrowheads="1"/>
          </p:cNvSpPr>
          <p:nvPr/>
        </p:nvSpPr>
        <p:spPr bwMode="auto">
          <a:xfrm>
            <a:off x="3733800" y="6324600"/>
            <a:ext cx="23622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21.32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2232025" y="1122363"/>
            <a:ext cx="46688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pic>
        <p:nvPicPr>
          <p:cNvPr id="125958" name="Picture 4" descr="sal25693_21_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1963" y="1316038"/>
            <a:ext cx="3124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24"/>
          <p:cNvSpPr txBox="1">
            <a:spLocks noChangeArrowheads="1"/>
          </p:cNvSpPr>
          <p:nvPr/>
        </p:nvSpPr>
        <p:spPr bwMode="auto">
          <a:xfrm>
            <a:off x="3400425" y="6051550"/>
            <a:ext cx="23288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+mj-lt"/>
                <a:cs typeface="Arial" charset="0"/>
              </a:rPr>
              <a:t>© Roger Ressmeyer/Corbis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7104977F-21B7-4752-AB74-C9C23A4CAD26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1269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HIV Transmission</a:t>
            </a:r>
          </a:p>
        </p:txBody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86800" cy="4876800"/>
          </a:xfrm>
        </p:spPr>
        <p:txBody>
          <a:bodyPr/>
          <a:lstStyle/>
          <a:p>
            <a:pPr eaLnBrk="1" hangingPunct="1"/>
            <a:r>
              <a:rPr lang="en-US" sz="2800" b="0" smtClean="0"/>
              <a:t>through blood, semen, vaginal secretions, breast milk, or across the placenta</a:t>
            </a:r>
          </a:p>
          <a:p>
            <a:pPr eaLnBrk="1" hangingPunct="1"/>
            <a:endParaRPr lang="en-US" sz="1000" b="0" smtClean="0"/>
          </a:p>
          <a:p>
            <a:pPr eaLnBrk="1" hangingPunct="1"/>
            <a:r>
              <a:rPr lang="en-US" sz="2800" b="0" smtClean="0"/>
              <a:t>most common means of transmission</a:t>
            </a:r>
          </a:p>
          <a:p>
            <a:pPr lvl="1" eaLnBrk="1" hangingPunct="1"/>
            <a:r>
              <a:rPr lang="en-US" sz="2400" b="0" smtClean="0"/>
              <a:t>sexual intercourse (vaginal, anal, oral)</a:t>
            </a:r>
          </a:p>
          <a:p>
            <a:pPr lvl="1" eaLnBrk="1" hangingPunct="1"/>
            <a:r>
              <a:rPr lang="en-US" sz="2400" b="0" smtClean="0"/>
              <a:t>contaminated blood products</a:t>
            </a:r>
          </a:p>
          <a:p>
            <a:pPr lvl="1" eaLnBrk="1" hangingPunct="1"/>
            <a:r>
              <a:rPr lang="en-US" sz="2400" b="0" smtClean="0"/>
              <a:t>contaminated needles</a:t>
            </a:r>
          </a:p>
          <a:p>
            <a:pPr lvl="1" eaLnBrk="1" hangingPunct="1"/>
            <a:endParaRPr lang="en-US" sz="1000" b="0" smtClean="0"/>
          </a:p>
          <a:p>
            <a:pPr eaLnBrk="1" hangingPunct="1"/>
            <a:r>
              <a:rPr lang="en-US" sz="2800" b="0" smtClean="0"/>
              <a:t>not transmitted by casual contact</a:t>
            </a:r>
          </a:p>
          <a:p>
            <a:pPr eaLnBrk="1" hangingPunct="1"/>
            <a:endParaRPr lang="en-US" sz="1000" b="0" smtClean="0"/>
          </a:p>
          <a:p>
            <a:pPr eaLnBrk="1" hangingPunct="1"/>
            <a:r>
              <a:rPr lang="en-US" sz="2800" b="0" smtClean="0"/>
              <a:t>undamaged latex condom is an effective barrier to HIV, especially with spermicide nonoxynol-9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83D04569-02F3-4EAD-A894-D6D67390AFE9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1280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Treatment Strategies</a:t>
            </a:r>
          </a:p>
        </p:txBody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289550"/>
          </a:xfrm>
        </p:spPr>
        <p:txBody>
          <a:bodyPr/>
          <a:lstStyle/>
          <a:p>
            <a:pPr eaLnBrk="1" hangingPunct="1"/>
            <a:r>
              <a:rPr lang="en-US" sz="2800" b="0" smtClean="0"/>
              <a:t>prevent binding to CD4 proteins of T</a:t>
            </a:r>
            <a:r>
              <a:rPr lang="en-US" sz="2800" b="0" baseline="-25000" smtClean="0"/>
              <a:t>H</a:t>
            </a:r>
            <a:r>
              <a:rPr lang="en-US" sz="2800" b="0" smtClean="0"/>
              <a:t> cells</a:t>
            </a:r>
          </a:p>
          <a:p>
            <a:pPr eaLnBrk="1" hangingPunct="1"/>
            <a:r>
              <a:rPr lang="en-US" sz="2800" b="0" smtClean="0"/>
              <a:t>disrupt reverse transcriptase to inhibit assembly of new viruses or their release from host cells</a:t>
            </a:r>
          </a:p>
          <a:p>
            <a:pPr eaLnBrk="1" hangingPunct="1"/>
            <a:r>
              <a:rPr lang="en-US" sz="2800" b="0" smtClean="0"/>
              <a:t>medications</a:t>
            </a:r>
          </a:p>
          <a:p>
            <a:pPr lvl="1" eaLnBrk="1" hangingPunct="1"/>
            <a:r>
              <a:rPr lang="en-US" sz="2400" b="0" smtClean="0"/>
              <a:t>none can eliminate HIV, all have serious side-effects</a:t>
            </a:r>
          </a:p>
          <a:p>
            <a:pPr lvl="1" eaLnBrk="1" hangingPunct="1"/>
            <a:r>
              <a:rPr lang="en-US" sz="2400" b="0" smtClean="0"/>
              <a:t>HIV develops drug resistance</a:t>
            </a:r>
          </a:p>
          <a:p>
            <a:pPr lvl="2" eaLnBrk="1" hangingPunct="1"/>
            <a:r>
              <a:rPr lang="en-US" sz="2000" b="0" smtClean="0"/>
              <a:t>medicines used in combination</a:t>
            </a:r>
          </a:p>
          <a:p>
            <a:pPr lvl="1" eaLnBrk="1" hangingPunct="1"/>
            <a:r>
              <a:rPr lang="en-US" sz="2400" b="0" smtClean="0"/>
              <a:t>AZT (azidothymidine)</a:t>
            </a:r>
          </a:p>
          <a:p>
            <a:pPr lvl="2" eaLnBrk="1" hangingPunct="1"/>
            <a:r>
              <a:rPr lang="en-US" sz="2000" b="0" smtClean="0"/>
              <a:t>first anti-HIV drug - inhibits reverse transcriptase</a:t>
            </a:r>
          </a:p>
          <a:p>
            <a:pPr lvl="1" eaLnBrk="1" hangingPunct="1"/>
            <a:r>
              <a:rPr lang="en-US" sz="2400" b="0" smtClean="0"/>
              <a:t>protease inhibitors</a:t>
            </a:r>
          </a:p>
          <a:p>
            <a:pPr lvl="2" eaLnBrk="1" hangingPunct="1"/>
            <a:r>
              <a:rPr lang="en-US" sz="2000" b="0" smtClean="0"/>
              <a:t>inhibit enzymes HIV needs to replicate</a:t>
            </a:r>
          </a:p>
          <a:p>
            <a:pPr lvl="1" eaLnBrk="1" hangingPunct="1"/>
            <a:r>
              <a:rPr lang="en-US" sz="2400" b="0" smtClean="0"/>
              <a:t>now more than 24 anti-HIV drugs on the market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21-</a:t>
            </a:r>
            <a:fld id="{AEA51F9E-9DFA-441F-B309-BC04E1DA6C2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813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Monocytes</a:t>
            </a:r>
          </a:p>
        </p:txBody>
      </p:sp>
      <p:sp>
        <p:nvSpPr>
          <p:cNvPr id="4813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638800"/>
          </a:xfrm>
        </p:spPr>
        <p:txBody>
          <a:bodyPr/>
          <a:lstStyle/>
          <a:p>
            <a:pPr eaLnBrk="1" hangingPunct="1"/>
            <a:r>
              <a:rPr lang="en-US" sz="2800" smtClean="0"/>
              <a:t>monocytes</a:t>
            </a:r>
            <a:r>
              <a:rPr lang="en-US" sz="2800" b="0" smtClean="0"/>
              <a:t> -  emigrate from the blood into the connective tissue and transform into </a:t>
            </a:r>
            <a:r>
              <a:rPr lang="en-US" sz="2800" smtClean="0"/>
              <a:t>macrophages</a:t>
            </a:r>
          </a:p>
          <a:p>
            <a:pPr eaLnBrk="1" hangingPunct="1"/>
            <a:endParaRPr lang="en-US" sz="1000" smtClean="0"/>
          </a:p>
          <a:p>
            <a:pPr eaLnBrk="1" hangingPunct="1"/>
            <a:r>
              <a:rPr lang="en-US" sz="2800" smtClean="0"/>
              <a:t>macrophage system </a:t>
            </a:r>
            <a:r>
              <a:rPr lang="en-US" sz="2800" b="0" smtClean="0"/>
              <a:t>– all the body’s avidly phagocytic cells, except leukocytes</a:t>
            </a:r>
          </a:p>
          <a:p>
            <a:pPr lvl="1" eaLnBrk="1" hangingPunct="1"/>
            <a:r>
              <a:rPr lang="en-US" sz="2400" smtClean="0"/>
              <a:t>wandering macrophages </a:t>
            </a:r>
            <a:r>
              <a:rPr lang="en-US" sz="2400" b="0" smtClean="0"/>
              <a:t>– actively seeking pathogens</a:t>
            </a:r>
          </a:p>
          <a:p>
            <a:pPr lvl="2" eaLnBrk="1" hangingPunct="1"/>
            <a:r>
              <a:rPr lang="en-US" sz="2000" b="0" smtClean="0"/>
              <a:t>widely distributed in loose connective tissue</a:t>
            </a:r>
          </a:p>
          <a:p>
            <a:pPr lvl="1" eaLnBrk="1" hangingPunct="1"/>
            <a:r>
              <a:rPr lang="en-US" sz="2400" smtClean="0"/>
              <a:t>fixed macrophages </a:t>
            </a:r>
            <a:r>
              <a:rPr lang="en-US" sz="2400" b="0" smtClean="0"/>
              <a:t>– phagocytize only pathogens that come to them</a:t>
            </a:r>
          </a:p>
          <a:p>
            <a:pPr lvl="2" eaLnBrk="1" hangingPunct="1"/>
            <a:r>
              <a:rPr lang="en-US" sz="2000" smtClean="0"/>
              <a:t>microglia</a:t>
            </a:r>
            <a:r>
              <a:rPr lang="en-US" sz="2000" b="0" smtClean="0"/>
              <a:t> – in central nervous system</a:t>
            </a:r>
          </a:p>
          <a:p>
            <a:pPr lvl="2" eaLnBrk="1" hangingPunct="1"/>
            <a:r>
              <a:rPr lang="en-US" sz="2000" smtClean="0"/>
              <a:t>alveolar macrophages </a:t>
            </a:r>
            <a:r>
              <a:rPr lang="en-US" sz="2000" b="0" smtClean="0"/>
              <a:t>– in lungs</a:t>
            </a:r>
          </a:p>
          <a:p>
            <a:pPr lvl="2" eaLnBrk="1" hangingPunct="1"/>
            <a:r>
              <a:rPr lang="en-US" sz="2000" smtClean="0"/>
              <a:t>hepatic macrophages </a:t>
            </a:r>
            <a:r>
              <a:rPr lang="en-US" sz="2000" b="0" smtClean="0"/>
              <a:t>– in liver</a:t>
            </a:r>
            <a:endParaRPr lang="en-US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7.0&quot;&gt;&lt;object type=&quot;1&quot; unique_id=&quot;10001&quot;&gt;&lt;property id=&quot;20222&quot; value=&quot;W:\Graphics\Powerpoint-MH_DCM-TEXTEDIT\MH_DCM TEXT EDIT\SALADIN-TEXT EDIT\Processed files\ch21\Immune Response\&quot;/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 - &amp;quot;Lymphatic and Immune Systems&amp;quot;&quot;/&gt;&lt;property id=&quot;20307&quot; value=&quot;285&quot;/&gt;&lt;/object&gt;&lt;object type=&quot;3&quot; unique_id=&quot;10006&quot;&gt;&lt;property id=&quot;20148&quot; value=&quot;5&quot;/&gt;&lt;property id=&quot;20300&quot; value=&quot;Slide 3 - &amp;quot;Lymphatic and Immune Systems&amp;quot;&quot;/&gt;&lt;property id=&quot;20307&quot; value=&quot;397&quot;/&gt;&lt;/object&gt;&lt;object type=&quot;3&quot; unique_id=&quot;10007&quot;&gt;&lt;property id=&quot;20148&quot; value=&quot;5&quot;/&gt;&lt;property id=&quot;20300&quot; value=&quot;Slide 4 - &amp;quot;Functions of Lymphatic System&amp;quot;&quot;/&gt;&lt;property id=&quot;20307&quot; value=&quot;331&quot;/&gt;&lt;/object&gt;&lt;object type=&quot;3&quot; unique_id=&quot;10008&quot;&gt;&lt;property id=&quot;20148&quot; value=&quot;5&quot;/&gt;&lt;property id=&quot;20300&quot; value=&quot;Slide 5 - &amp;quot;Components of the        Lymphatic System&amp;quot;&quot;/&gt;&lt;property id=&quot;20307&quot; value=&quot;398&quot;/&gt;&lt;/object&gt;&lt;object type=&quot;3&quot; unique_id=&quot;10009&quot;&gt;&lt;property id=&quot;20148&quot; value=&quot;5&quot;/&gt;&lt;property id=&quot;20300&quot; value=&quot;Slide 6 - &amp;quot;Lymph and Lymphatic Capillaries&amp;quot;&quot;/&gt;&lt;property id=&quot;20307&quot; value=&quot;286&quot;/&gt;&lt;/object&gt;&lt;object type=&quot;3&quot; unique_id=&quot;10010&quot;&gt;&lt;property id=&quot;20148&quot; value=&quot;5&quot;/&gt;&lt;property id=&quot;20300&quot; value=&quot;Slide 7 - &amp;quot;Lymphatic Capillary&amp;quot;&quot;/&gt;&lt;property id=&quot;20307&quot; value=&quot;259&quot;/&gt;&lt;/object&gt;&lt;object type=&quot;3&quot; unique_id=&quot;10011&quot;&gt;&lt;property id=&quot;20148&quot; value=&quot;5&quot;/&gt;&lt;property id=&quot;20300&quot; value=&quot;Slide 8 - &amp;quot;Lymphatic Vessels&amp;quot;&quot;/&gt;&lt;property id=&quot;20307&quot; value=&quot;287&quot;/&gt;&lt;/object&gt;&lt;object type=&quot;3&quot; unique_id=&quot;10012&quot;&gt;&lt;property id=&quot;20148&quot; value=&quot;5&quot;/&gt;&lt;property id=&quot;20300&quot; value=&quot;Slide 9 - &amp;quot;Valve in a Lymphatic Vessel&amp;quot;&quot;/&gt;&lt;property id=&quot;20307&quot; value=&quot;260&quot;/&gt;&lt;/object&gt;&lt;object type=&quot;3&quot; unique_id=&quot;10013&quot;&gt;&lt;property id=&quot;20148&quot; value=&quot;5&quot;/&gt;&lt;property id=&quot;20300&quot; value=&quot;Slide 10 - &amp;quot;Route of Lymph Flow&amp;quot;&quot;/&gt;&lt;property id=&quot;20307&quot; value=&quot;288&quot;/&gt;&lt;/object&gt;&lt;object type=&quot;3&quot; unique_id=&quot;10014&quot;&gt;&lt;property id=&quot;20148&quot; value=&quot;5&quot;/&gt;&lt;property id=&quot;20300&quot; value=&quot;Slide 11 - &amp;quot;The Fluid Cycle&amp;quot;&quot;/&gt;&lt;property id=&quot;20307&quot; value=&quot;261&quot;/&gt;&lt;/object&gt;&lt;object type=&quot;3&quot; unique_id=&quot;10015&quot;&gt;&lt;property id=&quot;20148&quot; value=&quot;5&quot;/&gt;&lt;property id=&quot;20300&quot; value=&quot;Slide 12 - &amp;quot;Lymphatic Drainage of &amp;#x0D;&amp;#x0A;Mammary and Axillary Regions&amp;quot;&quot;/&gt;&lt;property id=&quot;20307&quot; value=&quot;262&quot;/&gt;&lt;/object&gt;&lt;object type=&quot;3&quot; unique_id=&quot;10016&quot;&gt;&lt;property id=&quot;20148&quot; value=&quot;5&quot;/&gt;&lt;property id=&quot;20300&quot; value=&quot;Slide 13 - &amp;quot;Drainage of Thorax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Mechanisms of Lymph Flow&amp;quot;&quot;/&gt;&lt;property id=&quot;20307&quot; value=&quot;289&quot;/&gt;&lt;/object&gt;&lt;object type=&quot;3&quot; unique_id=&quot;10018&quot;&gt;&lt;property id=&quot;20148&quot; value=&quot;5&quot;/&gt;&lt;property id=&quot;20300&quot; value=&quot;Slide 15 - &amp;quot;Lymphatic Cells&amp;quot;&quot;/&gt;&lt;property id=&quot;20307&quot; value=&quot;332&quot;/&gt;&lt;/object&gt;&lt;object type=&quot;3&quot; unique_id=&quot;10019&quot;&gt;&lt;property id=&quot;20148&quot; value=&quot;5&quot;/&gt;&lt;property id=&quot;20300&quot; value=&quot;Slide 16 - &amp;quot;Lymphatic Cells&amp;quot;&quot;/&gt;&lt;property id=&quot;20307&quot; value=&quot;399&quot;/&gt;&lt;/object&gt;&lt;object type=&quot;3&quot; unique_id=&quot;10020&quot;&gt;&lt;property id=&quot;20148&quot; value=&quot;5&quot;/&gt;&lt;property id=&quot;20300&quot; value=&quot;Slide 17 - &amp;quot;Macrophages&amp;quot;&quot;/&gt;&lt;property id=&quot;20307&quot; value=&quot;384&quot;/&gt;&lt;/object&gt;&lt;object type=&quot;3&quot; unique_id=&quot;10021&quot;&gt;&lt;property id=&quot;20148&quot; value=&quot;5&quot;/&gt;&lt;property id=&quot;20300&quot; value=&quot;Slide 18 - &amp;quot;Lymphatic Tissue&amp;quot;&quot;/&gt;&lt;property id=&quot;20307&quot; value=&quot;290&quot;/&gt;&lt;/object&gt;&lt;object type=&quot;3&quot; unique_id=&quot;10022&quot;&gt;&lt;property id=&quot;20148&quot; value=&quot;5&quot;/&gt;&lt;property id=&quot;20300&quot; value=&quot;Slide 19 - &amp;quot;Lymphatic Nodule&amp;quot;&quot;/&gt;&lt;property id=&quot;20307&quot; value=&quot;385&quot;/&gt;&lt;/object&gt;&lt;object type=&quot;3&quot; unique_id=&quot;10023&quot;&gt;&lt;property id=&quot;20148&quot; value=&quot;5&quot;/&gt;&lt;property id=&quot;20300&quot; value=&quot;Slide 20 - &amp;quot;Lymphatic Organs&amp;quot;&quot;/&gt;&lt;property id=&quot;20307&quot; value=&quot;333&quot;/&gt;&lt;/object&gt;&lt;object type=&quot;3&quot; unique_id=&quot;10024&quot;&gt;&lt;property id=&quot;20148&quot; value=&quot;5&quot;/&gt;&lt;property id=&quot;20300&quot; value=&quot;Slide 21 - &amp;quot;Red Bone Marrow&amp;quot;&quot;/&gt;&lt;property id=&quot;20307&quot; value=&quot;400&quot;/&gt;&lt;/object&gt;&lt;object type=&quot;3&quot; unique_id=&quot;10025&quot;&gt;&lt;property id=&quot;20148&quot; value=&quot;5&quot;/&gt;&lt;property id=&quot;20300&quot; value=&quot;Slide 22 - &amp;quot;Histology of Red Bone Marrow&amp;quot;&quot;/&gt;&lt;property id=&quot;20307&quot; value=&quot;386&quot;/&gt;&lt;/object&gt;&lt;object type=&quot;3&quot; unique_id=&quot;10026&quot;&gt;&lt;property id=&quot;20148&quot; value=&quot;5&quot;/&gt;&lt;property id=&quot;20300&quot; value=&quot;Slide 23 - &amp;quot;Thymus&amp;quot;&quot;/&gt;&lt;property id=&quot;20307&quot; value=&quot;392&quot;/&gt;&lt;/object&gt;&lt;object type=&quot;3&quot; unique_id=&quot;10027&quot;&gt;&lt;property id=&quot;20148&quot; value=&quot;5&quot;/&gt;&lt;property id=&quot;20300&quot; value=&quot;Slide 24 - &amp;quot;Anatomy of Thymus&amp;quot;&quot;/&gt;&lt;property id=&quot;20307&quot; value=&quot;393&quot;/&gt;&lt;/object&gt;&lt;object type=&quot;3&quot; unique_id=&quot;10028&quot;&gt;&lt;property id=&quot;20148&quot; value=&quot;5&quot;/&gt;&lt;property id=&quot;20300&quot; value=&quot;Slide 25 - &amp;quot;Histology of Thymus&amp;quot;&quot;/&gt;&lt;property id=&quot;20307&quot; value=&quot;394&quot;/&gt;&lt;/object&gt;&lt;object type=&quot;3&quot; unique_id=&quot;10029&quot;&gt;&lt;property id=&quot;20148&quot; value=&quot;5&quot;/&gt;&lt;property id=&quot;20300&quot; value=&quot;Slide 26 - &amp;quot;Lymph Node&amp;quot;&quot;/&gt;&lt;property id=&quot;20307&quot; value=&quot;291&quot;/&gt;&lt;/object&gt;&lt;object type=&quot;3&quot; unique_id=&quot;10030&quot;&gt;&lt;property id=&quot;20148&quot; value=&quot;5&quot;/&gt;&lt;property id=&quot;20300&quot; value=&quot;Slide 27 - &amp;quot;Lymph Node&amp;quot;&quot;/&gt;&lt;property id=&quot;20307&quot; value=&quot;264&quot;/&gt;&lt;/object&gt;&lt;object type=&quot;3&quot; unique_id=&quot;10031&quot;&gt;&lt;property id=&quot;20148&quot; value=&quot;5&quot;/&gt;&lt;property id=&quot;20300&quot; value=&quot;Slide 28 - &amp;quot;Lymph Node Locations&amp;quot;&quot;/&gt;&lt;property id=&quot;20307&quot; value=&quot;401&quot;/&gt;&lt;/object&gt;&lt;object type=&quot;3&quot; unique_id=&quot;10032&quot;&gt;&lt;property id=&quot;20148&quot; value=&quot;5&quot;/&gt;&lt;property id=&quot;20300&quot; value=&quot;Slide 29 - &amp;quot;Lymph Node Locations&amp;quot;&quot;/&gt;&lt;property id=&quot;20307&quot; value=&quot;402&quot;/&gt;&lt;/object&gt;&lt;object type=&quot;3&quot; unique_id=&quot;10033&quot;&gt;&lt;property id=&quot;20148&quot; value=&quot;5&quot;/&gt;&lt;property id=&quot;20300&quot; value=&quot;Slide 30 - &amp;quot;Lymph Node Areas of Concentration&amp;quot;&quot;/&gt;&lt;property id=&quot;20307&quot; value=&quot;388&quot;/&gt;&lt;/object&gt;&lt;object type=&quot;3&quot; unique_id=&quot;10034&quot;&gt;&lt;property id=&quot;20148&quot; value=&quot;5&quot;/&gt;&lt;property id=&quot;20300&quot; value=&quot;Slide 31 - &amp;quot;Lymphadenopathy&amp;quot;&quot;/&gt;&lt;property id=&quot;20307&quot; value=&quot;334&quot;/&gt;&lt;/object&gt;&lt;object type=&quot;3&quot; unique_id=&quot;10035&quot;&gt;&lt;property id=&quot;20148&quot; value=&quot;5&quot;/&gt;&lt;property id=&quot;20300&quot; value=&quot;Slide 32 - &amp;quot;Lymph Nodes and Metastatic Cancer&amp;quot;&quot;/&gt;&lt;property id=&quot;20307&quot; value=&quot;403&quot;/&gt;&lt;/object&gt;&lt;object type=&quot;3&quot; unique_id=&quot;10036&quot;&gt;&lt;property id=&quot;20148&quot; value=&quot;5&quot;/&gt;&lt;property id=&quot;20300&quot; value=&quot;Slide 33 - &amp;quot;Tonsils&amp;quot;&quot;/&gt;&lt;property id=&quot;20307&quot; value=&quot;292&quot;/&gt;&lt;/object&gt;&lt;object type=&quot;3&quot; unique_id=&quot;10037&quot;&gt;&lt;property id=&quot;20148&quot; value=&quot;5&quot;/&gt;&lt;property id=&quot;20300&quot; value=&quot;Slide 34 - &amp;quot;pharyngeal tonsil&amp;quot;&quot;/&gt;&lt;property id=&quot;20307&quot; value=&quot;265&quot;/&gt;&lt;/object&gt;&lt;object type=&quot;3&quot; unique_id=&quot;10038&quot;&gt;&lt;property id=&quot;20148&quot; value=&quot;5&quot;/&gt;&lt;property id=&quot;20300&quot; value=&quot;Slide 35 - &amp;quot;The Tonsils&amp;quot;&quot;/&gt;&lt;property id=&quot;20307&quot; value=&quot;389&quot;/&gt;&lt;/object&gt;&lt;object type=&quot;3&quot; unique_id=&quot;10039&quot;&gt;&lt;property id=&quot;20148&quot; value=&quot;5&quot;/&gt;&lt;property id=&quot;20300&quot; value=&quot;Slide 36 - &amp;quot;Spleen&amp;quot;&quot;/&gt;&lt;property id=&quot;20307&quot; value=&quot;294&quot;/&gt;&lt;/object&gt;&lt;object type=&quot;3&quot; unique_id=&quot;10040&quot;&gt;&lt;property id=&quot;20148&quot; value=&quot;5&quot;/&gt;&lt;property id=&quot;20300&quot; value=&quot;Slide 37 - &amp;quot;Spleen&amp;quot;&quot;/&gt;&lt;property id=&quot;20307&quot; value=&quot;361&quot;/&gt;&lt;/object&gt;&lt;object type=&quot;3&quot; unique_id=&quot;10041&quot;&gt;&lt;property id=&quot;20148&quot; value=&quot;5&quot;/&gt;&lt;property id=&quot;20300&quot; value=&quot;Slide 38 - &amp;quot;Defenses Against Pathogens&amp;quot;&quot;/&gt;&lt;property id=&quot;20307&quot; value=&quot;295&quot;/&gt;&lt;/object&gt;&lt;object type=&quot;3&quot; unique_id=&quot;10042&quot;&gt;&lt;property id=&quot;20148&quot; value=&quot;5&quot;/&gt;&lt;property id=&quot;20300&quot; value=&quot;Slide 39 - &amp;quot;Nonspecific Resistance and Immunity&amp;quot;&quot;/&gt;&lt;property id=&quot;20307&quot; value=&quot;404&quot;/&gt;&lt;/object&gt;&lt;object type=&quot;3&quot; unique_id=&quot;10043&quot;&gt;&lt;property id=&quot;20148&quot; value=&quot;5&quot;/&gt;&lt;property id=&quot;20300&quot; value=&quot;Slide 40 - &amp;quot;External Barriers&amp;quot;&quot;/&gt;&lt;property id=&quot;20307&quot; value=&quot;296&quot;/&gt;&lt;/object&gt;&lt;object type=&quot;3&quot; unique_id=&quot;10044&quot;&gt;&lt;property id=&quot;20148&quot; value=&quot;5&quot;/&gt;&lt;property id=&quot;20300&quot; value=&quot;Slide 41 - &amp;quot;Leukocytes and Macrophages&amp;quot;&quot;/&gt;&lt;property id=&quot;20307&quot; value=&quot;297&quot;/&gt;&lt;/object&gt;&lt;object type=&quot;3&quot; unique_id=&quot;10045&quot;&gt;&lt;property id=&quot;20148&quot; value=&quot;5&quot;/&gt;&lt;property id=&quot;20300&quot; value=&quot;Slide 42 - &amp;quot;Neutrophils&amp;quot;&quot;/&gt;&lt;property id=&quot;20307&quot; value=&quot;368&quot;/&gt;&lt;/object&gt;&lt;object type=&quot;3&quot; unique_id=&quot;10046&quot;&gt;&lt;property id=&quot;20148&quot; value=&quot;5&quot;/&gt;&lt;property id=&quot;20300&quot; value=&quot;Slide 43 - &amp;quot;Eosinophils&amp;quot;&quot;/&gt;&lt;property id=&quot;20307&quot; value=&quot;369&quot;/&gt;&lt;/object&gt;&lt;object type=&quot;3&quot; unique_id=&quot;10047&quot;&gt;&lt;property id=&quot;20148&quot; value=&quot;5&quot;/&gt;&lt;property id=&quot;20300&quot; value=&quot;Slide 44 - &amp;quot;Basophils&amp;quot;&quot;/&gt;&lt;property id=&quot;20307&quot; value=&quot;298&quot;/&gt;&lt;/object&gt;&lt;object type=&quot;3&quot; unique_id=&quot;10048&quot;&gt;&lt;property id=&quot;20148&quot; value=&quot;5&quot;/&gt;&lt;property id=&quot;20300&quot; value=&quot;Slide 45 - &amp;quot;Lymphocytes&amp;quot;&quot;/&gt;&lt;property id=&quot;20307&quot; value=&quot;371&quot;/&gt;&lt;/object&gt;&lt;object type=&quot;3&quot; unique_id=&quot;10049&quot;&gt;&lt;property id=&quot;20148&quot; value=&quot;5&quot;/&gt;&lt;property id=&quot;20300&quot; value=&quot;Slide 46 - &amp;quot;Monocytes&amp;quot;&quot;/&gt;&lt;property id=&quot;20307&quot; value=&quot;370&quot;/&gt;&lt;/object&gt;&lt;object type=&quot;3&quot; unique_id=&quot;10050&quot;&gt;&lt;property id=&quot;20148&quot; value=&quot;5&quot;/&gt;&lt;property id=&quot;20300&quot; value=&quot;Slide 47 - &amp;quot;Antimicrobial Proteins&amp;quot;&quot;/&gt;&lt;property id=&quot;20307&quot; value=&quot;335&quot;/&gt;&lt;/object&gt;&lt;object type=&quot;3&quot; unique_id=&quot;10051&quot;&gt;&lt;property id=&quot;20148&quot; value=&quot;5&quot;/&gt;&lt;property id=&quot;20300&quot; value=&quot;Slide 48 - &amp;quot;Interferons&amp;quot;&quot;/&gt;&lt;property id=&quot;20307&quot; value=&quot;372&quot;/&gt;&lt;/object&gt;&lt;object type=&quot;3&quot; unique_id=&quot;10053&quot;&gt;&lt;property id=&quot;20148&quot; value=&quot;5&quot;/&gt;&lt;property id=&quot;20300&quot; value=&quot;Slide 49 - &amp;quot;Complement System&amp;quot;&quot;/&gt;&lt;property id=&quot;20307&quot; value=&quot;336&quot;/&gt;&lt;/object&gt;&lt;object type=&quot;3&quot; unique_id=&quot;10054&quot;&gt;&lt;property id=&quot;20148&quot; value=&quot;5&quot;/&gt;&lt;property id=&quot;20300&quot; value=&quot;Slide 50 - &amp;quot;Complement System&amp;quot;&quot;/&gt;&lt;property id=&quot;20307&quot; value=&quot;405&quot;/&gt;&lt;/object&gt;&lt;object type=&quot;3&quot; unique_id=&quot;10055&quot;&gt;&lt;property id=&quot;20148&quot; value=&quot;5&quot;/&gt;&lt;property id=&quot;20300&quot; value=&quot;Slide 51 - &amp;quot;Complement System&amp;quot;&quot;/&gt;&lt;property id=&quot;20307&quot; value=&quot;373&quot;/&gt;&lt;/object&gt;&lt;object type=&quot;3&quot; unique_id=&quot;10056&quot;&gt;&lt;property id=&quot;20148&quot; value=&quot;5&quot;/&gt;&lt;property id=&quot;20300&quot; value=&quot;Slide 52 - &amp;quot;Complement System&amp;quot;&quot;/&gt;&lt;property id=&quot;20307&quot; value=&quot;406&quot;/&gt;&lt;/object&gt;&lt;object type=&quot;3&quot; unique_id=&quot;10057&quot;&gt;&lt;property id=&quot;20148&quot; value=&quot;5&quot;/&gt;&lt;property id=&quot;20300&quot; value=&quot;Slide 53 - &amp;quot;Membrane Attack Complex&amp;quot;&quot;/&gt;&lt;property id=&quot;20307&quot; value=&quot;390&quot;/&gt;&lt;/object&gt;&lt;object type=&quot;3&quot; unique_id=&quot;10058&quot;&gt;&lt;property id=&quot;20148&quot; value=&quot;5&quot;/&gt;&lt;property id=&quot;20300&quot; value=&quot;Slide 54 - &amp;quot;Complement Activation&amp;quot;&quot;/&gt;&lt;property id=&quot;20307&quot; value=&quot;337&quot;/&gt;&lt;/object&gt;&lt;object type=&quot;3&quot; unique_id=&quot;10060&quot;&gt;&lt;property id=&quot;20148&quot; value=&quot;5&quot;/&gt;&lt;property id=&quot;20300&quot; value=&quot;Slide 55 - &amp;quot;Membrane Attack Complex&amp;quot;&quot;/&gt;&lt;property id=&quot;20307&quot; value=&quot;338&quot;/&gt;&lt;/object&gt;&lt;object type=&quot;3&quot; unique_id=&quot;10061&quot;&gt;&lt;property id=&quot;20148&quot; value=&quot;5&quot;/&gt;&lt;property id=&quot;20300&quot; value=&quot;Slide 56 - &amp;quot;Immune Surveillance&amp;quot;&quot;/&gt;&lt;property id=&quot;20307&quot; value=&quot;374&quot;/&gt;&lt;/object&gt;&lt;object type=&quot;3&quot; unique_id=&quot;10062&quot;&gt;&lt;property id=&quot;20148&quot; value=&quot;5&quot;/&gt;&lt;property id=&quot;20300&quot; value=&quot;Slide 57 - &amp;quot;Action of NK cell&amp;quot;&quot;/&gt;&lt;property id=&quot;20307&quot; value=&quot;375&quot;/&gt;&lt;/object&gt;&lt;object type=&quot;3&quot; unique_id=&quot;10063&quot;&gt;&lt;property id=&quot;20148&quot; value=&quot;5&quot;/&gt;&lt;property id=&quot;20300&quot; value=&quot;Slide 58 - &amp;quot;Fever&amp;quot;&quot;/&gt;&lt;property id=&quot;20307&quot; value=&quot;306&quot;/&gt;&lt;/object&gt;&lt;object type=&quot;3&quot; unique_id=&quot;10064&quot;&gt;&lt;property id=&quot;20148&quot; value=&quot;5&quot;/&gt;&lt;property id=&quot;20300&quot; value=&quot;Slide 59 - &amp;quot;Course of a Fever&amp;quot;&quot;/&gt;&lt;property id=&quot;20307&quot; value=&quot;270&quot;/&gt;&lt;/object&gt;&lt;object type=&quot;3&quot; unique_id=&quot;10065&quot;&gt;&lt;property id=&quot;20148&quot; value=&quot;5&quot;/&gt;&lt;property id=&quot;20300&quot; value=&quot;Slide 60 - &amp;quot;Reye Syndrome&amp;quot;&quot;/&gt;&lt;property id=&quot;20307&quot; value=&quot;407&quot;/&gt;&lt;/object&gt;&lt;object type=&quot;3&quot; unique_id=&quot;10066&quot;&gt;&lt;property id=&quot;20148&quot; value=&quot;5&quot;/&gt;&lt;property id=&quot;20300&quot; value=&quot;Slide 61 - &amp;quot;Inflammation&amp;quot;&quot;/&gt;&lt;property id=&quot;20307&quot; value=&quot;376&quot;/&gt;&lt;/object&gt;&lt;object type=&quot;3&quot; unique_id=&quot;10067&quot;&gt;&lt;property id=&quot;20148&quot; value=&quot;5&quot;/&gt;&lt;property id=&quot;20300&quot; value=&quot;Slide 62 - &amp;quot;Inflammation&amp;quot;&quot;/&gt;&lt;property id=&quot;20307&quot; value=&quot;299&quot;/&gt;&lt;/object&gt;&lt;object type=&quot;3&quot; unique_id=&quot;10068&quot;&gt;&lt;property id=&quot;20148&quot; value=&quot;5&quot;/&gt;&lt;property id=&quot;20300&quot; value=&quot;Slide 63 - &amp;quot;Processes of Inflammation&amp;quot;&quot;/&gt;&lt;property id=&quot;20307&quot; value=&quot;396&quot;/&gt;&lt;/object&gt;&lt;object type=&quot;3&quot; unique_id=&quot;10069&quot;&gt;&lt;property id=&quot;20148&quot; value=&quot;5&quot;/&gt;&lt;property id=&quot;20300&quot; value=&quot;Slide 64 - &amp;quot;Mobilization of Defenses&amp;quot;&quot;/&gt;&lt;property id=&quot;20307&quot; value=&quot;300&quot;/&gt;&lt;/object&gt;&lt;object type=&quot;3&quot; unique_id=&quot;10070&quot;&gt;&lt;property id=&quot;20148&quot; value=&quot;5&quot;/&gt;&lt;property id=&quot;20300&quot; value=&quot;Slide 65 - &amp;quot;Mobilization of Defenses&amp;quot;&quot;/&gt;&lt;property id=&quot;20307&quot; value=&quot;408&quot;/&gt;&lt;/object&gt;&lt;object type=&quot;3&quot; unique_id=&quot;10071&quot;&gt;&lt;property id=&quot;20148&quot; value=&quot;5&quot;/&gt;&lt;property id=&quot;20300&quot; value=&quot;Slide 66 - &amp;quot;Mobilization of Defenses&amp;quot;&quot;/&gt;&lt;property id=&quot;20307&quot; value=&quot;301&quot;/&gt;&lt;/object&gt;&lt;object type=&quot;3&quot; unique_id=&quot;10072&quot;&gt;&lt;property id=&quot;20148&quot; value=&quot;5&quot;/&gt;&lt;property id=&quot;20300&quot; value=&quot;Slide 67 - &amp;quot;Containment and Destruction of Pathogens&amp;quot;&quot;/&gt;&lt;property id=&quot;20307&quot; value=&quot;339&quot;/&gt;&lt;/object&gt;&lt;object type=&quot;3&quot; unique_id=&quot;10073&quot;&gt;&lt;property id=&quot;20148&quot; value=&quot;5&quot;/&gt;&lt;property id=&quot;20300&quot; value=&quot;Slide 68 - &amp;quot;Containment and Destruction of Pathogens&amp;quot;&quot;/&gt;&lt;property id=&quot;20307&quot; value=&quot;409&quot;/&gt;&lt;/object&gt;&lt;object type=&quot;3&quot; unique_id=&quot;10074&quot;&gt;&lt;property id=&quot;20148&quot; value=&quot;5&quot;/&gt;&lt;property id=&quot;20300&quot; value=&quot;Slide 69 - &amp;quot;Tissue Cleanup&amp;quot;&quot;/&gt;&lt;property id=&quot;20307&quot; value=&quot;302&quot;/&gt;&lt;/object&gt;&lt;object type=&quot;3&quot; unique_id=&quot;10075&quot;&gt;&lt;property id=&quot;20148&quot; value=&quot;5&quot;/&gt;&lt;property id=&quot;20300&quot; value=&quot;Slide 70 - &amp;quot;Tissue Repair&amp;quot;&quot;/&gt;&lt;property id=&quot;20307&quot; value=&quot;303&quot;/&gt;&lt;/object&gt;&lt;object type=&quot;3&quot; unique_id=&quot;10076&quot;&gt;&lt;property id=&quot;20148&quot; value=&quot;5&quot;/&gt;&lt;property id=&quot;20300&quot; value=&quot;Slide 71 - &amp;quot;Specific Immunity&amp;quot;&quot;/&gt;&lt;property id=&quot;20307&quot; value=&quot;307&quot;/&gt;&lt;/object&gt;&lt;object type=&quot;3&quot; unique_id=&quot;10077&quot;&gt;&lt;property id=&quot;20148&quot; value=&quot;5&quot;/&gt;&lt;property id=&quot;20300&quot; value=&quot;Slide 72 - &amp;quot;Life History of B and T Cells&amp;quot;&quot;/&gt;&lt;property id=&quot;20307&quot; value=&quot;391&quot;/&gt;&lt;/object&gt;&lt;object type=&quot;3&quot; unique_id=&quot;10078&quot;&gt;&lt;property id=&quot;20148&quot; value=&quot;5&quot;/&gt;&lt;property id=&quot;20300&quot; value=&quot;Slide 73 - &amp;quot;Passive and Active Immunity&amp;quot;&quot;/&gt;&lt;property id=&quot;20307&quot; value=&quot;341&quot;/&gt;&lt;/object&gt;&lt;object type=&quot;3&quot; unique_id=&quot;10079&quot;&gt;&lt;property id=&quot;20148&quot; value=&quot;5&quot;/&gt;&lt;property id=&quot;20300&quot; value=&quot;Slide 74 - &amp;quot;Antigens&amp;quot;&quot;/&gt;&lt;property id=&quot;20307&quot; value=&quot;340&quot;/&gt;&lt;/object&gt;&lt;object type=&quot;3&quot; unique_id=&quot;10081&quot;&gt;&lt;property id=&quot;20148&quot; value=&quot;5&quot;/&gt;&lt;property id=&quot;20300&quot; value=&quot;Slide 75 - &amp;quot;Lymphocytes&amp;quot;&quot;/&gt;&lt;property id=&quot;20307&quot; value=&quot;345&quot;/&gt;&lt;/object&gt;&lt;object type=&quot;3&quot; unique_id=&quot;10082&quot;&gt;&lt;property id=&quot;20148&quot; value=&quot;5&quot;/&gt;&lt;property id=&quot;20300&quot; value=&quot;Slide 76 - &amp;quot;Life Cycle of T cells&amp;quot;&quot;/&gt;&lt;property id=&quot;20307&quot; value=&quot;310&quot;/&gt;&lt;/object&gt;&lt;object type=&quot;3&quot; unique_id=&quot;10083&quot;&gt;&lt;property id=&quot;20148&quot; value=&quot;5&quot;/&gt;&lt;property id=&quot;20300&quot; value=&quot;Slide 77 - &amp;quot;Life Cycle of T cells&amp;quot;&quot;/&gt;&lt;property id=&quot;20307&quot; value=&quot;410&quot;/&gt;&lt;/object&gt;&lt;object type=&quot;3&quot; unique_id=&quot;10084&quot;&gt;&lt;property id=&quot;20148&quot; value=&quot;5&quot;/&gt;&lt;property id=&quot;20300&quot; value=&quot;Slide 78 - &amp;quot;B Lymphocytes (B cells)&amp;quot;&quot;/&gt;&lt;property id=&quot;20307&quot; value=&quot;311&quot;/&gt;&lt;/object&gt;&lt;object type=&quot;3&quot; unique_id=&quot;10085&quot;&gt;&lt;property id=&quot;20148&quot; value=&quot;5&quot;/&gt;&lt;property id=&quot;20300&quot; value=&quot;Slide 79 - &amp;quot;Antigen-Presenting Cells (APCs)&amp;quot;&quot;/&gt;&lt;property id=&quot;20307&quot; value=&quot;273&quot;/&gt;&lt;/object&gt;&lt;object type=&quot;3&quot; unique_id=&quot;10086&quot;&gt;&lt;property id=&quot;20148&quot; value=&quot;5&quot;/&gt;&lt;property id=&quot;20300&quot; value=&quot;Slide 80 - &amp;quot;Antigen-Presenting Cells (APCs)&amp;quot;&quot;/&gt;&lt;property id=&quot;20307&quot; value=&quot;411&quot;/&gt;&lt;/object&gt;&lt;object type=&quot;3&quot; unique_id=&quot;10087&quot;&gt;&lt;property id=&quot;20148&quot; value=&quot;5&quot;/&gt;&lt;property id=&quot;20300&quot; value=&quot;Slide 81 - &amp;quot;Antigen Processing&amp;quot;&quot;/&gt;&lt;property id=&quot;20307&quot; value=&quot;378&quot;/&gt;&lt;/object&gt;&lt;object type=&quot;3&quot; unique_id=&quot;10088&quot;&gt;&lt;property id=&quot;20148&quot; value=&quot;5&quot;/&gt;&lt;property id=&quot;20300&quot; value=&quot;Slide 82 - &amp;quot;Cellular Immunity&amp;quot;&quot;/&gt;&lt;property id=&quot;20307&quot; value=&quot;395&quot;/&gt;&lt;/object&gt;&lt;object type=&quot;3&quot; unique_id=&quot;10089&quot;&gt;&lt;property id=&quot;20148&quot; value=&quot;5&quot;/&gt;&lt;property id=&quot;20300&quot; value=&quot;Slide 83 - &amp;quot;Cellular Immunity&amp;quot;&quot;/&gt;&lt;property id=&quot;20307&quot; value=&quot;315&quot;/&gt;&lt;/object&gt;&lt;object type=&quot;3&quot; unique_id=&quot;10090&quot;&gt;&lt;property id=&quot;20148&quot; value=&quot;5&quot;/&gt;&lt;property id=&quot;20300&quot; value=&quot;Slide 84 - &amp;quot;Immunity&amp;quot;&quot;/&gt;&lt;property id=&quot;20307&quot; value=&quot;412&quot;/&gt;&lt;/object&gt;&lt;object type=&quot;3&quot; unique_id=&quot;10091&quot;&gt;&lt;property id=&quot;20148&quot; value=&quot;5&quot;/&gt;&lt;property id=&quot;20300&quot; value=&quot;Slide 85 - &amp;quot;T Cell Recognition&amp;quot;&quot;/&gt;&lt;property id=&quot;20307&quot; value=&quot;316&quot;/&gt;&lt;/object&gt;&lt;object type=&quot;3&quot; unique_id=&quot;10092&quot;&gt;&lt;property id=&quot;20148&quot; value=&quot;5&quot;/&gt;&lt;property id=&quot;20300&quot; value=&quot;Slide 86 - &amp;quot;T Cell Recognition&amp;quot;&quot;/&gt;&lt;property id=&quot;20307&quot; value=&quot;413&quot;/&gt;&lt;/object&gt;&lt;object type=&quot;3&quot; unique_id=&quot;10094&quot;&gt;&lt;property id=&quot;20148&quot; value=&quot;5&quot;/&gt;&lt;property id=&quot;20300&quot; value=&quot;Slide 87 - &amp;quot;T cell Activation&amp;quot;&quot;/&gt;&lt;property id=&quot;20307&quot; value=&quot;380&quot;/&gt;&lt;/object&gt;&lt;object type=&quot;3&quot; unique_id=&quot;10095&quot;&gt;&lt;property id=&quot;20148&quot; value=&quot;5&quot;/&gt;&lt;property id=&quot;20300&quot; value=&quot;Slide 88 - &amp;quot;Attack : Role of Helper T (TH) Cells&amp;quot;&quot;/&gt;&lt;property id=&quot;20307&quot; value=&quot;278&quot;/&gt;&lt;/object&gt;&lt;object type=&quot;3&quot; unique_id=&quot;10096&quot;&gt;&lt;property id=&quot;20148&quot; value=&quot;5&quot;/&gt;&lt;property id=&quot;20300&quot; value=&quot;Slide 89 - &amp;quot;Attack : Role of Helper T (TH) Cells&amp;quot;&quot;/&gt;&lt;property id=&quot;20307&quot; value=&quot;414&quot;/&gt;&lt;/object&gt;&lt;object type=&quot;3&quot; unique_id=&quot;10097&quot;&gt;&lt;property id=&quot;20148&quot; value=&quot;5&quot;/&gt;&lt;property id=&quot;20300&quot; value=&quot;Slide 90 - &amp;quot;Attack : Cytotoxic T (TC) Cells&amp;quot;&quot;/&gt;&lt;property id=&quot;20307&quot; value=&quot;318&quot;/&gt;&lt;/object&gt;&lt;object type=&quot;3&quot; unique_id=&quot;10098&quot;&gt;&lt;property id=&quot;20148&quot; value=&quot;5&quot;/&gt;&lt;property id=&quot;20300&quot; value=&quot;Slide 91 - &amp;quot;Cytotoxic T Cell Function&amp;quot;&quot;/&gt;&lt;property id=&quot;20307&quot; value=&quot;279&quot;/&gt;&lt;/object&gt;&lt;object type=&quot;3&quot; unique_id=&quot;10099&quot;&gt;&lt;property id=&quot;20148&quot; value=&quot;5&quot;/&gt;&lt;property id=&quot;20300&quot; value=&quot;Slide 92 - &amp;quot;Destruction of Cancer Cell&amp;quot;&quot;/&gt;&lt;property id=&quot;20307&quot; value=&quot;280&quot;/&gt;&lt;/object&gt;&lt;object type=&quot;3&quot; unique_id=&quot;10100&quot;&gt;&lt;property id=&quot;20148&quot; value=&quot;5&quot;/&gt;&lt;property id=&quot;20300&quot; value=&quot;Slide 93 - &amp;quot;Memory&amp;quot;&quot;/&gt;&lt;property id=&quot;20307&quot; value=&quot;320&quot;/&gt;&lt;/object&gt;&lt;object type=&quot;3&quot; unique_id=&quot;10101&quot;&gt;&lt;property id=&quot;20148&quot; value=&quot;5&quot;/&gt;&lt;property id=&quot;20300&quot; value=&quot;Slide 94 - &amp;quot;Humoral Immunity&amp;quot;&quot;/&gt;&lt;property id=&quot;20307&quot; value=&quot;348&quot;/&gt;&lt;/object&gt;&lt;object type=&quot;3&quot; unique_id=&quot;10102&quot;&gt;&lt;property id=&quot;20148&quot; value=&quot;5&quot;/&gt;&lt;property id=&quot;20300&quot; value=&quot;Slide 95 - &amp;quot;Humoral Immunity&amp;quot;&quot;/&gt;&lt;property id=&quot;20307&quot; value=&quot;416&quot;/&gt;&lt;/object&gt;&lt;object type=&quot;3&quot; unique_id=&quot;10103&quot;&gt;&lt;property id=&quot;20148&quot; value=&quot;5&quot;/&gt;&lt;property id=&quot;20300&quot; value=&quot;Slide 96 - &amp;quot;Humoral Immunity&amp;quot;&quot;/&gt;&lt;property id=&quot;20307&quot; value=&quot;415&quot;/&gt;&lt;/object&gt;&lt;object type=&quot;3&quot; unique_id=&quot;10104&quot;&gt;&lt;property id=&quot;20148&quot; value=&quot;5&quot;/&gt;&lt;property id=&quot;20300&quot; value=&quot;Slide 97 - &amp;quot;Humoral Immunity - Recognition&amp;quot;&quot;/&gt;&lt;property id=&quot;20307&quot; value=&quot;350&quot;/&gt;&lt;/object&gt;&lt;object type=&quot;3&quot; unique_id=&quot;10106&quot;&gt;&lt;property id=&quot;20148&quot; value=&quot;5&quot;/&gt;&lt;property id=&quot;20300&quot; value=&quot;Slide 98 - &amp;quot;B cells and Plasma cells&amp;quot;&quot;/&gt;&lt;property id=&quot;20307&quot; value=&quot;364&quot;/&gt;&lt;/object&gt;&lt;object type=&quot;3&quot; unique_id=&quot;10107&quot;&gt;&lt;property id=&quot;20148&quot; value=&quot;5&quot;/&gt;&lt;property id=&quot;20300&quot; value=&quot;Slide 99 - &amp;quot;Antibodies&amp;quot;&quot;/&gt;&lt;property id=&quot;20307&quot; value=&quot;417&quot;/&gt;&lt;/object&gt;&lt;object type=&quot;3&quot; unique_id=&quot;10108&quot;&gt;&lt;property id=&quot;20148&quot; value=&quot;5&quot;/&gt;&lt;property id=&quot;20300&quot; value=&quot;Slide 100 - &amp;quot;Antibody Structure&amp;quot;&quot;/&gt;&lt;property id=&quot;20307&quot; value=&quot;351&quot;/&gt;&lt;/object&gt;&lt;object type=&quot;3&quot; unique_id=&quot;10109&quot;&gt;&lt;property id=&quot;20148&quot; value=&quot;5&quot;/&gt;&lt;property id=&quot;20300&quot; value=&quot;Slide 101 - &amp;quot;Five Classes of Antibodies&amp;quot;&quot;/&gt;&lt;property id=&quot;20307&quot; value=&quot;352&quot;/&gt;&lt;/object&gt;&lt;object type=&quot;3&quot; unique_id=&quot;10110&quot;&gt;&lt;property id=&quot;20148&quot; value=&quot;5&quot;/&gt;&lt;property id=&quot;20300&quot; value=&quot;Slide 102 - &amp;quot;Antibody Diversity&amp;quot;&quot;/&gt;&lt;property id=&quot;20307&quot; value=&quot;353&quot;/&gt;&lt;/object&gt;&lt;object type=&quot;3&quot; unique_id=&quot;10112&quot;&gt;&lt;property id=&quot;20148&quot; value=&quot;5&quot;/&gt;&lt;property id=&quot;20300&quot; value=&quot;Slide 103 - &amp;quot;Humoral Immunity - Attack&amp;quot;&quot;/&gt;&lt;property id=&quot;20307&quot; value=&quot;354&quot;/&gt;&lt;/object&gt;&lt;object type=&quot;3&quot; unique_id=&quot;10113&quot;&gt;&lt;property id=&quot;20148&quot; value=&quot;5&quot;/&gt;&lt;property id=&quot;20300&quot; value=&quot;Slide 104 - &amp;quot;Agglutination and Precipitation&amp;quot;&quot;/&gt;&lt;property id=&quot;20307&quot; value=&quot;355&quot;/&gt;&lt;/object&gt;&lt;object type=&quot;3&quot; unique_id=&quot;10114&quot;&gt;&lt;property id=&quot;20148&quot; value=&quot;5&quot;/&gt;&lt;property id=&quot;20300&quot; value=&quot;Slide 105 - &amp;quot;Humoral Immunity - Memory&amp;quot;&quot;/&gt;&lt;property id=&quot;20307&quot; value=&quot;418&quot;/&gt;&lt;/object&gt;&lt;object type=&quot;3&quot; unique_id=&quot;10115&quot;&gt;&lt;property id=&quot;20148&quot; value=&quot;5&quot;/&gt;&lt;property id=&quot;20300&quot; value=&quot;Slide 106 - &amp;quot;Humoral Immunity - Memory&amp;quot;&quot;/&gt;&lt;property id=&quot;20307&quot; value=&quot;419&quot;/&gt;&lt;/object&gt;&lt;object type=&quot;3&quot; unique_id=&quot;10116&quot;&gt;&lt;property id=&quot;20148&quot; value=&quot;5&quot;/&gt;&lt;property id=&quot;20300&quot; value=&quot;Slide 107 - &amp;quot;Humoral Immunity Responses&amp;quot;&quot;/&gt;&lt;property id=&quot;20307&quot; value=&quot;356&quot;/&gt;&lt;/object&gt;&lt;object type=&quot;3&quot; unique_id=&quot;10117&quot;&gt;&lt;property id=&quot;20148&quot; value=&quot;5&quot;/&gt;&lt;property id=&quot;20300&quot; value=&quot;Slide 108 - &amp;quot;Immune System Disorders&amp;quot;&quot;/&gt;&lt;property id=&quot;20307&quot; value=&quot;420&quot;/&gt;&lt;/object&gt;&lt;object type=&quot;3&quot; unique_id=&quot;10118&quot;&gt;&lt;property id=&quot;20148&quot; value=&quot;5&quot;/&gt;&lt;property id=&quot;20300&quot; value=&quot;Slide 109 - &amp;quot;Hypersensitivity&amp;quot;&quot;/&gt;&lt;property id=&quot;20307&quot; value=&quot;381&quot;/&gt;&lt;/object&gt;&lt;object type=&quot;3&quot; unique_id=&quot;10119&quot;&gt;&lt;property id=&quot;20148&quot; value=&quot;5&quot;/&gt;&lt;property id=&quot;20300&quot; value=&quot;Slide 110 - &amp;quot;Type I (acute) Hypersensitivity&amp;quot;&quot;/&gt;&lt;property id=&quot;20307&quot; value=&quot;322&quot;/&gt;&lt;/object&gt;&lt;object type=&quot;3&quot; unique_id=&quot;10121&quot;&gt;&lt;property id=&quot;20148&quot; value=&quot;5&quot;/&gt;&lt;property id=&quot;20300&quot; value=&quot;Slide 111 - &amp;quot;Type I (acute) Hypersensitivity&amp;quot;&quot;/&gt;&lt;property id=&quot;20307&quot; value=&quot;421&quot;/&gt;&lt;/object&gt;&lt;object type=&quot;3&quot; unique_id=&quot;10122&quot;&gt;&lt;property id=&quot;20148&quot; value=&quot;5&quot;/&gt;&lt;property id=&quot;20300&quot; value=&quot;Slide 112 - &amp;quot;Type I (acute) Hypersensitivity&amp;quot;&quot;/&gt;&lt;property id=&quot;20307&quot; value=&quot;422&quot;/&gt;&lt;/object&gt;&lt;object type=&quot;3&quot; unique_id=&quot;10123&quot;&gt;&lt;property id=&quot;20148&quot; value=&quot;5&quot;/&gt;&lt;property id=&quot;20300&quot; value=&quot;Slide 113 - &amp;quot;Type I (acute) Hypersensitivity&amp;quot;&quot;/&gt;&lt;property id=&quot;20307&quot; value=&quot;423&quot;/&gt;&lt;/object&gt;&lt;object type=&quot;3&quot; unique_id=&quot;10124&quot;&gt;&lt;property id=&quot;20148&quot; value=&quot;5&quot;/&gt;&lt;property id=&quot;20300&quot; value=&quot;Slide 114 - &amp;quot;Type II Hypersensitivity &amp;#x0D;&amp;#x0A;(Antibody-Dependent Cytotoxic)&amp;quot;&quot;/&gt;&lt;property id=&quot;20307&quot; value=&quot;323&quot;/&gt;&lt;/object&gt;&lt;object type=&quot;3&quot; unique_id=&quot;10126&quot;&gt;&lt;property id=&quot;20148&quot; value=&quot;5&quot;/&gt;&lt;property id=&quot;20300&quot; value=&quot;Slide 115 - &amp;quot;Type III Hypersensitivity &amp;#x0D;&amp;#x0A;(Immune Complex)&amp;quot;&quot;/&gt;&lt;property id=&quot;20307&quot; value=&quot;324&quot;/&gt;&lt;/object&gt;&lt;object type=&quot;3&quot; unique_id=&quot;10128&quot;&gt;&lt;property id=&quot;20148&quot; value=&quot;5&quot;/&gt;&lt;property id=&quot;20300&quot; value=&quot;Slide 116 - &amp;quot;Type IV Hypersensitivity (Delayed)&amp;quot;&quot;/&gt;&lt;property id=&quot;20307&quot; value=&quot;325&quot;/&gt;&lt;/object&gt;&lt;object type=&quot;3&quot; unique_id=&quot;10130&quot;&gt;&lt;property id=&quot;20148&quot; value=&quot;5&quot;/&gt;&lt;property id=&quot;20300&quot; value=&quot;Slide 117 - &amp;quot;Autoimmune Diseases&amp;quot;&quot;/&gt;&lt;property id=&quot;20307&quot; value=&quot;326&quot;/&gt;&lt;/object&gt;&lt;object type=&quot;3&quot; unique_id=&quot;10131&quot;&gt;&lt;property id=&quot;20148&quot; value=&quot;5&quot;/&gt;&lt;property id=&quot;20300&quot; value=&quot;Slide 118 - &amp;quot;Immunodeficiency Diseases&amp;quot;&quot;/&gt;&lt;property id=&quot;20307&quot; value=&quot;327&quot;/&gt;&lt;/object&gt;&lt;object type=&quot;3&quot; unique_id=&quot;10132&quot;&gt;&lt;property id=&quot;20148&quot; value=&quot;5&quot;/&gt;&lt;property id=&quot;20300&quot; value=&quot;Slide 119 - &amp;quot;Immunodeficiency Diseases&amp;quot;&quot;/&gt;&lt;property id=&quot;20307&quot; value=&quot;365&quot;/&gt;&lt;/object&gt;&lt;object type=&quot;3&quot; unique_id=&quot;10133&quot;&gt;&lt;property id=&quot;20148&quot; value=&quot;5&quot;/&gt;&lt;property id=&quot;20300&quot; value=&quot;Slide 120 - &amp;quot;HIV Structure&amp;quot;&quot;/&gt;&lt;property id=&quot;20307&quot; value=&quot;284&quot;/&gt;&lt;/object&gt;&lt;object type=&quot;3&quot; unique_id=&quot;10134&quot;&gt;&lt;property id=&quot;20148&quot; value=&quot;5&quot;/&gt;&lt;property id=&quot;20300&quot; value=&quot;Slide 121 - &amp;quot;AIDS&amp;quot;&quot;/&gt;&lt;property id=&quot;20307&quot; value=&quot;328&quot;/&gt;&lt;/object&gt;&lt;object type=&quot;3&quot; unique_id=&quot;10135&quot;&gt;&lt;property id=&quot;20148&quot; value=&quot;5&quot;/&gt;&lt;property id=&quot;20300&quot; value=&quot;Slide 122 - &amp;quot;Kaposi Sarcoma&amp;quot;&quot;/&gt;&lt;property id=&quot;20307&quot; value=&quot;366&quot;/&gt;&lt;/object&gt;&lt;object type=&quot;3&quot; unique_id=&quot;10136&quot;&gt;&lt;property id=&quot;20148&quot; value=&quot;5&quot;/&gt;&lt;property id=&quot;20300&quot; value=&quot;Slide 123 - &amp;quot;HIV Transmission&amp;quot;&quot;/&gt;&lt;property id=&quot;20307&quot; value=&quot;329&quot;/&gt;&lt;/object&gt;&lt;object type=&quot;3&quot; unique_id=&quot;10137&quot;&gt;&lt;property id=&quot;20148&quot; value=&quot;5&quot;/&gt;&lt;property id=&quot;20300&quot; value=&quot;Slide 124 - &amp;quot;Treatment Strategies&amp;quot;&quot;/&gt;&lt;property id=&quot;20307&quot; value=&quot;330&quot;/&gt;&lt;/object&gt;&lt;object type=&quot;3&quot; unique_id=&quot;10426&quot;&gt;&lt;property id=&quot;20148&quot; value=&quot;5&quot;/&gt;&lt;property id=&quot;20300&quot; value=&quot;Slide 1&quot;/&gt;&lt;property id=&quot;20307&quot; value=&quot;43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ublisher">
  <a:themeElements>
    <a:clrScheme name="Publish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ublish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ublish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blish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blish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blish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blish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blish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sh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sh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sh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sh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sh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blish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Settings\Owner\Application Data\Microsoft\Templates\Publisher.pot</Template>
  <TotalTime>4544</TotalTime>
  <Words>7220</Words>
  <Application>Microsoft Office PowerPoint</Application>
  <PresentationFormat>On-screen Show (4:3)</PresentationFormat>
  <Paragraphs>1501</Paragraphs>
  <Slides>87</Slides>
  <Notes>87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Publisher</vt:lpstr>
      <vt:lpstr>Defenses Against Pathogens</vt:lpstr>
      <vt:lpstr>Nonspecific Resistance and Immunity</vt:lpstr>
      <vt:lpstr>External Barriers</vt:lpstr>
      <vt:lpstr>Leukocytes and Macrophages</vt:lpstr>
      <vt:lpstr>Neutrophils</vt:lpstr>
      <vt:lpstr>Eosinophils</vt:lpstr>
      <vt:lpstr>Basophils</vt:lpstr>
      <vt:lpstr>Lymphocytes</vt:lpstr>
      <vt:lpstr>Monocytes</vt:lpstr>
      <vt:lpstr>Antimicrobial Proteins</vt:lpstr>
      <vt:lpstr>Interferons</vt:lpstr>
      <vt:lpstr>Complement System</vt:lpstr>
      <vt:lpstr>Complement System</vt:lpstr>
      <vt:lpstr>Complement System</vt:lpstr>
      <vt:lpstr>Complement System</vt:lpstr>
      <vt:lpstr>Membrane Attack Complex</vt:lpstr>
      <vt:lpstr>Complement Activation</vt:lpstr>
      <vt:lpstr>Membrane Attack Complex</vt:lpstr>
      <vt:lpstr>Immune Surveillance</vt:lpstr>
      <vt:lpstr>Action of NK cell</vt:lpstr>
      <vt:lpstr>Fever</vt:lpstr>
      <vt:lpstr>Course of a Fever</vt:lpstr>
      <vt:lpstr>Reye Syndrome</vt:lpstr>
      <vt:lpstr>Inflammation</vt:lpstr>
      <vt:lpstr>Inflammation</vt:lpstr>
      <vt:lpstr>Processes of Inflammation</vt:lpstr>
      <vt:lpstr>Mobilization of Defenses</vt:lpstr>
      <vt:lpstr>Mobilization of Defenses</vt:lpstr>
      <vt:lpstr>Mobilization of Defenses</vt:lpstr>
      <vt:lpstr>Containment and Destruction of Pathogens</vt:lpstr>
      <vt:lpstr>Containment and Destruction of Pathogens</vt:lpstr>
      <vt:lpstr>Tissue Cleanup</vt:lpstr>
      <vt:lpstr>Tissue Repair</vt:lpstr>
      <vt:lpstr>Specific Immunity</vt:lpstr>
      <vt:lpstr>Life History of B and T Cells</vt:lpstr>
      <vt:lpstr>Passive and Active Immunity</vt:lpstr>
      <vt:lpstr>Antigens</vt:lpstr>
      <vt:lpstr>Lymphocytes</vt:lpstr>
      <vt:lpstr>Life Cycle of T cells</vt:lpstr>
      <vt:lpstr>Life Cycle of T cells</vt:lpstr>
      <vt:lpstr>B Lymphocytes (B cells)</vt:lpstr>
      <vt:lpstr>Antigen-Presenting Cells (APCs)</vt:lpstr>
      <vt:lpstr>Antigen-Presenting Cells (APCs)</vt:lpstr>
      <vt:lpstr>Antigen Processing</vt:lpstr>
      <vt:lpstr>Cellular Immunity</vt:lpstr>
      <vt:lpstr>Cellular Immunity</vt:lpstr>
      <vt:lpstr>Immunity</vt:lpstr>
      <vt:lpstr>T Cell Recognition</vt:lpstr>
      <vt:lpstr>T Cell Recognition</vt:lpstr>
      <vt:lpstr>T cell Activation</vt:lpstr>
      <vt:lpstr>Attack : Role of Helper T (TH) Cells</vt:lpstr>
      <vt:lpstr>Attack : Role of Helper T (TH) Cells</vt:lpstr>
      <vt:lpstr>Attack : Cytotoxic T (TC) Cells</vt:lpstr>
      <vt:lpstr>Cytotoxic T Cell Function</vt:lpstr>
      <vt:lpstr>Destruction of Cancer Cell</vt:lpstr>
      <vt:lpstr>Memory</vt:lpstr>
      <vt:lpstr>Humoral Immunity</vt:lpstr>
      <vt:lpstr>Humoral Immunity</vt:lpstr>
      <vt:lpstr>Humoral Immunity</vt:lpstr>
      <vt:lpstr>Humoral Immunity - Recognition</vt:lpstr>
      <vt:lpstr>B cells and Plasma cells</vt:lpstr>
      <vt:lpstr>Antibodies</vt:lpstr>
      <vt:lpstr>Antibody Structure</vt:lpstr>
      <vt:lpstr>Five Classes of Antibodies</vt:lpstr>
      <vt:lpstr>Antibody Diversity</vt:lpstr>
      <vt:lpstr>Humoral Immunity - Attack</vt:lpstr>
      <vt:lpstr>Agglutination and Precipitation</vt:lpstr>
      <vt:lpstr>Humoral Immunity - Memory</vt:lpstr>
      <vt:lpstr>Humoral Immunity - Memory</vt:lpstr>
      <vt:lpstr>Humoral Immunity Responses</vt:lpstr>
      <vt:lpstr>Immune System Disorders</vt:lpstr>
      <vt:lpstr>Hypersensitivity</vt:lpstr>
      <vt:lpstr>Type I (acute) Hypersensitivity</vt:lpstr>
      <vt:lpstr>Type I (acute) Hypersensitivity</vt:lpstr>
      <vt:lpstr>Type I (acute) Hypersensitivity</vt:lpstr>
      <vt:lpstr>Type I (acute) Hypersensitivity</vt:lpstr>
      <vt:lpstr>Type II Hypersensitivity  (Antibody-Dependent Cytotoxic)</vt:lpstr>
      <vt:lpstr>Type III Hypersensitivity  (Immune Complex)</vt:lpstr>
      <vt:lpstr>Type IV Hypersensitivity (Delayed)</vt:lpstr>
      <vt:lpstr>Autoimmune Diseases</vt:lpstr>
      <vt:lpstr>Immunodeficiency Diseases</vt:lpstr>
      <vt:lpstr>Immunodeficiency Diseases</vt:lpstr>
      <vt:lpstr>HIV Structure</vt:lpstr>
      <vt:lpstr>AIDS</vt:lpstr>
      <vt:lpstr>Kaposi Sarcoma</vt:lpstr>
      <vt:lpstr>HIV Transmission</vt:lpstr>
      <vt:lpstr>Treatment Strategies</vt:lpstr>
    </vt:vector>
  </TitlesOfParts>
  <Company>Broward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21 The Lymphatic System</dc:title>
  <dc:creator>IT SPD</dc:creator>
  <cp:lastModifiedBy>East China School District</cp:lastModifiedBy>
  <cp:revision>238</cp:revision>
  <dcterms:created xsi:type="dcterms:W3CDTF">1999-12-25T00:27:20Z</dcterms:created>
  <dcterms:modified xsi:type="dcterms:W3CDTF">2017-05-30T15:30:42Z</dcterms:modified>
</cp:coreProperties>
</file>