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346" r:id="rId2"/>
    <p:sldId id="367" r:id="rId3"/>
    <p:sldId id="342" r:id="rId4"/>
    <p:sldId id="309" r:id="rId5"/>
    <p:sldId id="302" r:id="rId6"/>
    <p:sldId id="304" r:id="rId7"/>
    <p:sldId id="258" r:id="rId8"/>
    <p:sldId id="305" r:id="rId9"/>
    <p:sldId id="306" r:id="rId10"/>
    <p:sldId id="307" r:id="rId11"/>
    <p:sldId id="369" r:id="rId12"/>
    <p:sldId id="308" r:id="rId13"/>
    <p:sldId id="260" r:id="rId14"/>
    <p:sldId id="311" r:id="rId15"/>
    <p:sldId id="370" r:id="rId16"/>
    <p:sldId id="261" r:id="rId17"/>
    <p:sldId id="371" r:id="rId18"/>
    <p:sldId id="330" r:id="rId19"/>
    <p:sldId id="345" r:id="rId20"/>
    <p:sldId id="276" r:id="rId21"/>
    <p:sldId id="278" r:id="rId22"/>
    <p:sldId id="280" r:id="rId23"/>
    <p:sldId id="282" r:id="rId24"/>
    <p:sldId id="343" r:id="rId25"/>
    <p:sldId id="353" r:id="rId26"/>
    <p:sldId id="354" r:id="rId27"/>
    <p:sldId id="312" r:id="rId28"/>
    <p:sldId id="317" r:id="rId29"/>
    <p:sldId id="314" r:id="rId30"/>
    <p:sldId id="316" r:id="rId31"/>
    <p:sldId id="313" r:id="rId32"/>
    <p:sldId id="315" r:id="rId33"/>
    <p:sldId id="372" r:id="rId34"/>
    <p:sldId id="319" r:id="rId35"/>
    <p:sldId id="265" r:id="rId36"/>
    <p:sldId id="266" r:id="rId37"/>
    <p:sldId id="268" r:id="rId38"/>
    <p:sldId id="322" r:id="rId39"/>
    <p:sldId id="324" r:id="rId40"/>
    <p:sldId id="338" r:id="rId41"/>
    <p:sldId id="325" r:id="rId42"/>
    <p:sldId id="355" r:id="rId43"/>
    <p:sldId id="356" r:id="rId44"/>
    <p:sldId id="323" r:id="rId45"/>
    <p:sldId id="326" r:id="rId46"/>
    <p:sldId id="327" r:id="rId47"/>
    <p:sldId id="361" r:id="rId48"/>
    <p:sldId id="373" r:id="rId49"/>
    <p:sldId id="332" r:id="rId50"/>
    <p:sldId id="374" r:id="rId51"/>
    <p:sldId id="286" r:id="rId52"/>
    <p:sldId id="287" r:id="rId53"/>
    <p:sldId id="375" r:id="rId54"/>
    <p:sldId id="347" r:id="rId55"/>
    <p:sldId id="333" r:id="rId56"/>
    <p:sldId id="290" r:id="rId57"/>
    <p:sldId id="334" r:id="rId58"/>
    <p:sldId id="293" r:id="rId59"/>
    <p:sldId id="348" r:id="rId60"/>
    <p:sldId id="362" r:id="rId61"/>
    <p:sldId id="335" r:id="rId62"/>
    <p:sldId id="376" r:id="rId63"/>
    <p:sldId id="295" r:id="rId64"/>
    <p:sldId id="296" r:id="rId65"/>
    <p:sldId id="357" r:id="rId66"/>
    <p:sldId id="349" r:id="rId67"/>
    <p:sldId id="363" r:id="rId68"/>
    <p:sldId id="377" r:id="rId69"/>
    <p:sldId id="364" r:id="rId70"/>
    <p:sldId id="365" r:id="rId71"/>
    <p:sldId id="337" r:id="rId72"/>
    <p:sldId id="358" r:id="rId73"/>
    <p:sldId id="351" r:id="rId74"/>
    <p:sldId id="352" r:id="rId75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9"/>
    <a:srgbClr val="00FFFF"/>
    <a:srgbClr val="D60093"/>
    <a:srgbClr val="66FF33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900" autoAdjust="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111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1.xml"/><Relationship Id="rId2" Type="http://schemas.openxmlformats.org/officeDocument/2006/relationships/slide" Target="slides/slide5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F12496-980E-4275-A2FF-68415BE8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57DD95-0D7E-4E26-8D27-11627876A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D844D-685E-4A6E-AACE-5135B1E80DD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9D5B3-58D9-4290-B686-B83BF71BCFC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D7A0-F7AE-48C6-8A2F-3B9754F2D80E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45C63-FB25-406B-8356-E9C6F7F7D9B2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EFE6890-F697-4E85-8243-50493B0B8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8EF6553F-580E-425C-A22F-1F01CA301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5DB8970D-041A-4F7B-998D-5DF4A1708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68DF943-FBF7-4C6C-AB6F-A58A92F0A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017BC9F-EE4C-418D-9203-06FCEB4D4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A2653671-F74F-405E-A085-B3B50BE76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AFE4533F-EC69-445D-9159-5FA71921D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9357C1A5-4478-4C47-9874-24AFCEE0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80E29DF-CFFC-44DB-9F46-318D9A6E4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5BEBBA8-82C5-49F4-B222-E978DB9B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3FA632D8-932B-475D-BE2C-3DF273080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92E29436-7ED7-4D06-BD12-6E75792A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E90BBA49-5B21-4F51-B2C8-B681B52E3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6EA82E0A-E695-4F57-8612-5473746D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9-</a:t>
            </a:r>
            <a:fld id="{DAFC78EF-E728-4180-8963-918830558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9-</a:t>
            </a:r>
            <a:fld id="{80FFD648-8D89-4251-B329-77E9F7EA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Joints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860425"/>
            <a:ext cx="4572000" cy="580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Joints and Their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bony joints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fibrous joints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cartilaginous joints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Synovial Joints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general anatomy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joints and lever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movements of synovial joints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Anatomy of Selected Diarthroses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jaw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shoulder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elbow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hip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knee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ankle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8C9A798-F7C9-4CC6-A1A7-6AB85D9BFD7C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98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Cartilaginous Joints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866900"/>
            <a:ext cx="8099425" cy="3749675"/>
          </a:xfrm>
        </p:spPr>
        <p:txBody>
          <a:bodyPr/>
          <a:lstStyle/>
          <a:p>
            <a:pPr eaLnBrk="1" hangingPunct="1"/>
            <a:r>
              <a:rPr lang="en-US" smtClean="0"/>
              <a:t>cartilaginous joint, amphiarthrosis</a:t>
            </a:r>
            <a:r>
              <a:rPr lang="en-US" b="0" smtClean="0"/>
              <a:t> or </a:t>
            </a:r>
            <a:r>
              <a:rPr lang="en-US" smtClean="0"/>
              <a:t>amphiarthrodial joint</a:t>
            </a:r>
            <a:r>
              <a:rPr lang="en-US" b="0" smtClean="0"/>
              <a:t> – two bones are linked by cartilage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smtClean="0"/>
              <a:t>two types </a:t>
            </a:r>
            <a:r>
              <a:rPr lang="en-US" b="0" smtClean="0"/>
              <a:t>of cartilaginous joints</a:t>
            </a:r>
          </a:p>
          <a:p>
            <a:pPr lvl="1" eaLnBrk="1" hangingPunct="1"/>
            <a:r>
              <a:rPr lang="en-US" smtClean="0"/>
              <a:t>synchondroses</a:t>
            </a:r>
          </a:p>
          <a:p>
            <a:pPr lvl="1" eaLnBrk="1" hangingPunct="1"/>
            <a:r>
              <a:rPr lang="en-US" smtClean="0"/>
              <a:t>symphyses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51C56595-A5D9-4FB3-AEE7-A0AACD372B0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80963"/>
            <a:ext cx="9144001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Cartilaginous Joint - Synchondrosis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1136650"/>
            <a:ext cx="4287837" cy="5283200"/>
          </a:xfrm>
        </p:spPr>
        <p:txBody>
          <a:bodyPr/>
          <a:lstStyle/>
          <a:p>
            <a:pPr eaLnBrk="1" hangingPunct="1"/>
            <a:r>
              <a:rPr lang="en-US" sz="2800" smtClean="0"/>
              <a:t>synchrondrosis</a:t>
            </a:r>
            <a:r>
              <a:rPr lang="en-US" sz="2800" b="0" smtClean="0"/>
              <a:t> - bones are bound by </a:t>
            </a:r>
            <a:r>
              <a:rPr lang="en-US" sz="2800" smtClean="0"/>
              <a:t>hyaline cartilage</a:t>
            </a:r>
          </a:p>
          <a:p>
            <a:pPr eaLnBrk="1" hangingPunct="1"/>
            <a:endParaRPr lang="en-US" sz="1000" smtClean="0"/>
          </a:p>
          <a:p>
            <a:pPr lvl="1" eaLnBrk="1" hangingPunct="1"/>
            <a:r>
              <a:rPr lang="en-US" sz="2400" b="0" smtClean="0"/>
              <a:t>temporary joint in the epiphyseal plate in children </a:t>
            </a:r>
          </a:p>
          <a:p>
            <a:pPr lvl="2" eaLnBrk="1" hangingPunct="1"/>
            <a:r>
              <a:rPr lang="en-US" sz="2000" b="0" smtClean="0"/>
              <a:t>binds epiphysis and diaphysis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first rib attachment to sternum</a:t>
            </a:r>
          </a:p>
          <a:p>
            <a:pPr lvl="2" eaLnBrk="1" hangingPunct="1"/>
            <a:r>
              <a:rPr lang="en-US" sz="2000" b="0" smtClean="0"/>
              <a:t>other costal cartilages are joined to sternum by synovial joints</a:t>
            </a:r>
            <a:endParaRPr lang="en-US" smtClean="0"/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4572000" y="6215063"/>
            <a:ext cx="1971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9.4a,b</a:t>
            </a:r>
          </a:p>
        </p:txBody>
      </p:sp>
      <p:pic>
        <p:nvPicPr>
          <p:cNvPr id="13318" name="Picture 71" descr="sal25693_09_04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23975"/>
            <a:ext cx="43116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5"/>
          <p:cNvSpPr>
            <a:spLocks noChangeArrowheads="1"/>
          </p:cNvSpPr>
          <p:nvPr/>
        </p:nvSpPr>
        <p:spPr bwMode="auto">
          <a:xfrm>
            <a:off x="7048500" y="6048375"/>
            <a:ext cx="7254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Pubic symphysis</a:t>
            </a:r>
            <a:endParaRPr lang="en-US" b="1"/>
          </a:p>
        </p:txBody>
      </p:sp>
      <p:sp>
        <p:nvSpPr>
          <p:cNvPr id="13320" name="Rectangle 79"/>
          <p:cNvSpPr>
            <a:spLocks noChangeArrowheads="1"/>
          </p:cNvSpPr>
          <p:nvPr/>
        </p:nvSpPr>
        <p:spPr bwMode="auto">
          <a:xfrm>
            <a:off x="5022850" y="1920875"/>
            <a:ext cx="3365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Clavicle</a:t>
            </a:r>
            <a:endParaRPr lang="en-US" b="1"/>
          </a:p>
        </p:txBody>
      </p:sp>
      <p:sp>
        <p:nvSpPr>
          <p:cNvPr id="13321" name="Rectangle 80"/>
          <p:cNvSpPr>
            <a:spLocks noChangeArrowheads="1"/>
          </p:cNvSpPr>
          <p:nvPr/>
        </p:nvSpPr>
        <p:spPr bwMode="auto">
          <a:xfrm>
            <a:off x="4481513" y="2379663"/>
            <a:ext cx="217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Rib 1</a:t>
            </a:r>
            <a:endParaRPr lang="en-US" b="1"/>
          </a:p>
        </p:txBody>
      </p:sp>
      <p:sp>
        <p:nvSpPr>
          <p:cNvPr id="13322" name="Rectangle 81"/>
          <p:cNvSpPr>
            <a:spLocks noChangeArrowheads="1"/>
          </p:cNvSpPr>
          <p:nvPr/>
        </p:nvSpPr>
        <p:spPr bwMode="auto">
          <a:xfrm>
            <a:off x="4851400" y="3455988"/>
            <a:ext cx="1095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</a:t>
            </a:r>
            <a:endParaRPr lang="en-US" b="1"/>
          </a:p>
        </p:txBody>
      </p:sp>
      <p:sp>
        <p:nvSpPr>
          <p:cNvPr id="13323" name="Rectangle 83"/>
          <p:cNvSpPr>
            <a:spLocks noChangeArrowheads="1"/>
          </p:cNvSpPr>
          <p:nvPr/>
        </p:nvSpPr>
        <p:spPr bwMode="auto">
          <a:xfrm>
            <a:off x="6346825" y="6094413"/>
            <a:ext cx="114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13324" name="Rectangle 86"/>
          <p:cNvSpPr>
            <a:spLocks noChangeArrowheads="1"/>
          </p:cNvSpPr>
          <p:nvPr/>
        </p:nvSpPr>
        <p:spPr bwMode="auto">
          <a:xfrm>
            <a:off x="5529263" y="1917700"/>
            <a:ext cx="360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Sternum</a:t>
            </a:r>
            <a:endParaRPr lang="en-US" b="1"/>
          </a:p>
        </p:txBody>
      </p:sp>
      <p:sp>
        <p:nvSpPr>
          <p:cNvPr id="13325" name="Freeform 87"/>
          <p:cNvSpPr>
            <a:spLocks/>
          </p:cNvSpPr>
          <p:nvPr/>
        </p:nvSpPr>
        <p:spPr bwMode="auto">
          <a:xfrm>
            <a:off x="5721350" y="2032000"/>
            <a:ext cx="192088" cy="744538"/>
          </a:xfrm>
          <a:custGeom>
            <a:avLst/>
            <a:gdLst>
              <a:gd name="T0" fmla="*/ 0 w 121"/>
              <a:gd name="T1" fmla="*/ 0 h 469"/>
              <a:gd name="T2" fmla="*/ 0 w 121"/>
              <a:gd name="T3" fmla="*/ 560388 h 469"/>
              <a:gd name="T4" fmla="*/ 192088 w 121"/>
              <a:gd name="T5" fmla="*/ 744538 h 469"/>
              <a:gd name="T6" fmla="*/ 0 60000 65536"/>
              <a:gd name="T7" fmla="*/ 0 60000 65536"/>
              <a:gd name="T8" fmla="*/ 0 60000 65536"/>
              <a:gd name="T9" fmla="*/ 0 w 121"/>
              <a:gd name="T10" fmla="*/ 0 h 469"/>
              <a:gd name="T11" fmla="*/ 121 w 121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469">
                <a:moveTo>
                  <a:pt x="0" y="0"/>
                </a:moveTo>
                <a:lnTo>
                  <a:pt x="0" y="353"/>
                </a:lnTo>
                <a:lnTo>
                  <a:pt x="121" y="469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88"/>
          <p:cNvSpPr>
            <a:spLocks noChangeShapeType="1"/>
          </p:cNvSpPr>
          <p:nvPr/>
        </p:nvSpPr>
        <p:spPr bwMode="auto">
          <a:xfrm>
            <a:off x="7416800" y="5862638"/>
            <a:ext cx="158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91"/>
          <p:cNvSpPr>
            <a:spLocks noChangeShapeType="1"/>
          </p:cNvSpPr>
          <p:nvPr/>
        </p:nvSpPr>
        <p:spPr bwMode="auto">
          <a:xfrm flipH="1">
            <a:off x="4776788" y="2581275"/>
            <a:ext cx="452437" cy="1588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92"/>
          <p:cNvSpPr>
            <a:spLocks noChangeShapeType="1"/>
          </p:cNvSpPr>
          <p:nvPr/>
        </p:nvSpPr>
        <p:spPr bwMode="auto">
          <a:xfrm>
            <a:off x="5194300" y="2028825"/>
            <a:ext cx="1588" cy="2254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93"/>
          <p:cNvSpPr>
            <a:spLocks/>
          </p:cNvSpPr>
          <p:nvPr/>
        </p:nvSpPr>
        <p:spPr bwMode="auto">
          <a:xfrm>
            <a:off x="7294563" y="5791200"/>
            <a:ext cx="246062" cy="71438"/>
          </a:xfrm>
          <a:custGeom>
            <a:avLst/>
            <a:gdLst>
              <a:gd name="T0" fmla="*/ 246062 w 155"/>
              <a:gd name="T1" fmla="*/ 0 h 45"/>
              <a:gd name="T2" fmla="*/ 246062 w 155"/>
              <a:gd name="T3" fmla="*/ 71438 h 45"/>
              <a:gd name="T4" fmla="*/ 0 w 155"/>
              <a:gd name="T5" fmla="*/ 71438 h 45"/>
              <a:gd name="T6" fmla="*/ 0 w 155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45"/>
              <a:gd name="T14" fmla="*/ 155 w 15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45">
                <a:moveTo>
                  <a:pt x="155" y="0"/>
                </a:moveTo>
                <a:lnTo>
                  <a:pt x="155" y="45"/>
                </a:ln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94"/>
          <p:cNvSpPr>
            <a:spLocks noChangeShapeType="1"/>
          </p:cNvSpPr>
          <p:nvPr/>
        </p:nvSpPr>
        <p:spPr bwMode="auto">
          <a:xfrm flipV="1">
            <a:off x="7416800" y="5862638"/>
            <a:ext cx="1588" cy="1793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97"/>
          <p:cNvSpPr>
            <a:spLocks noChangeShapeType="1"/>
          </p:cNvSpPr>
          <p:nvPr/>
        </p:nvSpPr>
        <p:spPr bwMode="auto">
          <a:xfrm>
            <a:off x="7421563" y="5745163"/>
            <a:ext cx="7048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Freeform 98"/>
          <p:cNvSpPr>
            <a:spLocks/>
          </p:cNvSpPr>
          <p:nvPr/>
        </p:nvSpPr>
        <p:spPr bwMode="auto">
          <a:xfrm>
            <a:off x="5713413" y="2027238"/>
            <a:ext cx="195262" cy="744537"/>
          </a:xfrm>
          <a:custGeom>
            <a:avLst/>
            <a:gdLst>
              <a:gd name="T0" fmla="*/ 0 w 123"/>
              <a:gd name="T1" fmla="*/ 0 h 469"/>
              <a:gd name="T2" fmla="*/ 0 w 123"/>
              <a:gd name="T3" fmla="*/ 560387 h 469"/>
              <a:gd name="T4" fmla="*/ 195262 w 123"/>
              <a:gd name="T5" fmla="*/ 744537 h 469"/>
              <a:gd name="T6" fmla="*/ 0 60000 65536"/>
              <a:gd name="T7" fmla="*/ 0 60000 65536"/>
              <a:gd name="T8" fmla="*/ 0 60000 65536"/>
              <a:gd name="T9" fmla="*/ 0 w 123"/>
              <a:gd name="T10" fmla="*/ 0 h 469"/>
              <a:gd name="T11" fmla="*/ 123 w 123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469">
                <a:moveTo>
                  <a:pt x="0" y="0"/>
                </a:moveTo>
                <a:lnTo>
                  <a:pt x="0" y="353"/>
                </a:lnTo>
                <a:lnTo>
                  <a:pt x="123" y="46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99"/>
          <p:cNvSpPr>
            <a:spLocks noChangeShapeType="1"/>
          </p:cNvSpPr>
          <p:nvPr/>
        </p:nvSpPr>
        <p:spPr bwMode="auto">
          <a:xfrm>
            <a:off x="7413625" y="58562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102"/>
          <p:cNvSpPr>
            <a:spLocks noChangeShapeType="1"/>
          </p:cNvSpPr>
          <p:nvPr/>
        </p:nvSpPr>
        <p:spPr bwMode="auto">
          <a:xfrm flipH="1">
            <a:off x="4776788" y="2576513"/>
            <a:ext cx="4524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103"/>
          <p:cNvSpPr>
            <a:spLocks noChangeShapeType="1"/>
          </p:cNvSpPr>
          <p:nvPr/>
        </p:nvSpPr>
        <p:spPr bwMode="auto">
          <a:xfrm flipH="1" flipV="1">
            <a:off x="4733925" y="2432050"/>
            <a:ext cx="300038" cy="31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Line 104"/>
          <p:cNvSpPr>
            <a:spLocks noChangeShapeType="1"/>
          </p:cNvSpPr>
          <p:nvPr/>
        </p:nvSpPr>
        <p:spPr bwMode="auto">
          <a:xfrm flipH="1">
            <a:off x="4733925" y="2430463"/>
            <a:ext cx="300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Line 105"/>
          <p:cNvSpPr>
            <a:spLocks noChangeShapeType="1"/>
          </p:cNvSpPr>
          <p:nvPr/>
        </p:nvSpPr>
        <p:spPr bwMode="auto">
          <a:xfrm>
            <a:off x="5187950" y="2024063"/>
            <a:ext cx="1588" cy="225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Freeform 106"/>
          <p:cNvSpPr>
            <a:spLocks/>
          </p:cNvSpPr>
          <p:nvPr/>
        </p:nvSpPr>
        <p:spPr bwMode="auto">
          <a:xfrm>
            <a:off x="7288213" y="5786438"/>
            <a:ext cx="247650" cy="69850"/>
          </a:xfrm>
          <a:custGeom>
            <a:avLst/>
            <a:gdLst>
              <a:gd name="T0" fmla="*/ 247650 w 156"/>
              <a:gd name="T1" fmla="*/ 0 h 44"/>
              <a:gd name="T2" fmla="*/ 247650 w 156"/>
              <a:gd name="T3" fmla="*/ 69850 h 44"/>
              <a:gd name="T4" fmla="*/ 0 w 156"/>
              <a:gd name="T5" fmla="*/ 69850 h 44"/>
              <a:gd name="T6" fmla="*/ 0 w 156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44"/>
              <a:gd name="T14" fmla="*/ 156 w 156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44">
                <a:moveTo>
                  <a:pt x="156" y="0"/>
                </a:moveTo>
                <a:lnTo>
                  <a:pt x="156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Line 107"/>
          <p:cNvSpPr>
            <a:spLocks noChangeShapeType="1"/>
          </p:cNvSpPr>
          <p:nvPr/>
        </p:nvSpPr>
        <p:spPr bwMode="auto">
          <a:xfrm flipV="1">
            <a:off x="7413625" y="5856288"/>
            <a:ext cx="1588" cy="177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0" name="Line 108"/>
          <p:cNvSpPr>
            <a:spLocks noChangeShapeType="1"/>
          </p:cNvSpPr>
          <p:nvPr/>
        </p:nvSpPr>
        <p:spPr bwMode="auto">
          <a:xfrm>
            <a:off x="7415213" y="5738813"/>
            <a:ext cx="7048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1" name="Text Box 109"/>
          <p:cNvSpPr txBox="1">
            <a:spLocks noChangeArrowheads="1"/>
          </p:cNvSpPr>
          <p:nvPr/>
        </p:nvSpPr>
        <p:spPr bwMode="auto">
          <a:xfrm>
            <a:off x="4481513" y="2525713"/>
            <a:ext cx="45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Costal</a:t>
            </a:r>
          </a:p>
          <a:p>
            <a:r>
              <a:rPr lang="en-US" sz="700" b="1"/>
              <a:t>cartilage</a:t>
            </a:r>
          </a:p>
        </p:txBody>
      </p:sp>
      <p:sp>
        <p:nvSpPr>
          <p:cNvPr id="13342" name="Text Box 110"/>
          <p:cNvSpPr txBox="1">
            <a:spLocks noChangeArrowheads="1"/>
          </p:cNvSpPr>
          <p:nvPr/>
        </p:nvSpPr>
        <p:spPr bwMode="auto">
          <a:xfrm>
            <a:off x="8158163" y="5688013"/>
            <a:ext cx="725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Interpubic disc</a:t>
            </a:r>
          </a:p>
          <a:p>
            <a:r>
              <a:rPr lang="en-US" sz="700" b="1"/>
              <a:t>(fibrocartilage)</a:t>
            </a:r>
          </a:p>
        </p:txBody>
      </p:sp>
      <p:sp>
        <p:nvSpPr>
          <p:cNvPr id="13343" name="TextBox 24"/>
          <p:cNvSpPr txBox="1">
            <a:spLocks noChangeArrowheads="1"/>
          </p:cNvSpPr>
          <p:nvPr/>
        </p:nvSpPr>
        <p:spPr bwMode="auto">
          <a:xfrm>
            <a:off x="4367213" y="1166813"/>
            <a:ext cx="4756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096000"/>
            <a:ext cx="609600" cy="5334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F5E5B9B-571B-4DD2-A0A1-BB9C1D3CEAE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738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Cartilaginous Joint - Symphysis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962025"/>
            <a:ext cx="4470400" cy="5037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symphysis</a:t>
            </a:r>
            <a:r>
              <a:rPr lang="en-US" sz="2800" b="0" smtClean="0"/>
              <a:t> - two bones joined by </a:t>
            </a:r>
            <a:r>
              <a:rPr lang="en-US" sz="2800" smtClean="0"/>
              <a:t>fibrocartilage</a:t>
            </a:r>
          </a:p>
          <a:p>
            <a:pPr eaLnBrk="1" hangingPunct="1">
              <a:lnSpc>
                <a:spcPct val="90000"/>
              </a:lnSpc>
            </a:pPr>
            <a:endParaRPr lang="en-US" sz="12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pubic symphysis </a:t>
            </a:r>
            <a:r>
              <a:rPr lang="en-US" sz="2400" b="0" smtClean="0"/>
              <a:t>in which right and left pubic bones joined by </a:t>
            </a:r>
            <a:r>
              <a:rPr lang="en-US" sz="2400" smtClean="0"/>
              <a:t>interpubic disc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bodies of vertebrae </a:t>
            </a:r>
            <a:r>
              <a:rPr lang="en-US" sz="2400" b="0" smtClean="0"/>
              <a:t>and </a:t>
            </a:r>
            <a:r>
              <a:rPr lang="en-US" sz="2400" smtClean="0"/>
              <a:t>intervertebral discs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only slight amount of movement between adjacent vertebrae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collective effect of all        23 discs gives spine considerable flexibility</a:t>
            </a:r>
          </a:p>
        </p:txBody>
      </p:sp>
      <p:pic>
        <p:nvPicPr>
          <p:cNvPr id="14341" name="Picture 9" descr="sal25693_09_04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209675"/>
            <a:ext cx="4368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11"/>
          <p:cNvSpPr>
            <a:spLocks noChangeAspect="1" noChangeArrowheads="1" noTextEdit="1"/>
          </p:cNvSpPr>
          <p:nvPr/>
        </p:nvSpPr>
        <p:spPr bwMode="auto">
          <a:xfrm>
            <a:off x="3367088" y="2082800"/>
            <a:ext cx="562133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5907088" y="5942013"/>
            <a:ext cx="725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Pubic symphysis</a:t>
            </a:r>
            <a:endParaRPr lang="en-US" b="1"/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8283575" y="4635500"/>
            <a:ext cx="706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Body of vertebra</a:t>
            </a:r>
            <a:endParaRPr lang="en-US" b="1"/>
          </a:p>
        </p:txBody>
      </p:sp>
      <p:sp>
        <p:nvSpPr>
          <p:cNvPr id="14345" name="Rectangle 20"/>
          <p:cNvSpPr>
            <a:spLocks noChangeArrowheads="1"/>
          </p:cNvSpPr>
          <p:nvPr/>
        </p:nvSpPr>
        <p:spPr bwMode="auto">
          <a:xfrm>
            <a:off x="7693025" y="4686300"/>
            <a:ext cx="1095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(c)</a:t>
            </a:r>
            <a:endParaRPr lang="en-US" b="1"/>
          </a:p>
        </p:txBody>
      </p:sp>
      <p:sp>
        <p:nvSpPr>
          <p:cNvPr id="14346" name="Rectangle 21"/>
          <p:cNvSpPr>
            <a:spLocks noChangeArrowheads="1"/>
          </p:cNvSpPr>
          <p:nvPr/>
        </p:nvSpPr>
        <p:spPr bwMode="auto">
          <a:xfrm>
            <a:off x="5210175" y="6011863"/>
            <a:ext cx="114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</a:t>
            </a:r>
            <a:endParaRPr lang="en-US" b="1"/>
          </a:p>
        </p:txBody>
      </p:sp>
      <p:sp>
        <p:nvSpPr>
          <p:cNvPr id="14347" name="Line 26"/>
          <p:cNvSpPr>
            <a:spLocks noChangeShapeType="1"/>
          </p:cNvSpPr>
          <p:nvPr/>
        </p:nvSpPr>
        <p:spPr bwMode="auto">
          <a:xfrm>
            <a:off x="6280150" y="5780088"/>
            <a:ext cx="1588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27"/>
          <p:cNvSpPr>
            <a:spLocks noChangeShapeType="1"/>
          </p:cNvSpPr>
          <p:nvPr/>
        </p:nvSpPr>
        <p:spPr bwMode="auto">
          <a:xfrm flipV="1">
            <a:off x="8307388" y="4432300"/>
            <a:ext cx="1587" cy="2127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28"/>
          <p:cNvSpPr>
            <a:spLocks noChangeShapeType="1"/>
          </p:cNvSpPr>
          <p:nvPr/>
        </p:nvSpPr>
        <p:spPr bwMode="auto">
          <a:xfrm flipV="1">
            <a:off x="8307388" y="3225800"/>
            <a:ext cx="1587" cy="47625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reeform 31"/>
          <p:cNvSpPr>
            <a:spLocks/>
          </p:cNvSpPr>
          <p:nvPr/>
        </p:nvSpPr>
        <p:spPr bwMode="auto">
          <a:xfrm>
            <a:off x="6157913" y="5708650"/>
            <a:ext cx="246062" cy="71438"/>
          </a:xfrm>
          <a:custGeom>
            <a:avLst/>
            <a:gdLst>
              <a:gd name="T0" fmla="*/ 246062 w 155"/>
              <a:gd name="T1" fmla="*/ 0 h 45"/>
              <a:gd name="T2" fmla="*/ 246062 w 155"/>
              <a:gd name="T3" fmla="*/ 71438 h 45"/>
              <a:gd name="T4" fmla="*/ 0 w 155"/>
              <a:gd name="T5" fmla="*/ 71438 h 45"/>
              <a:gd name="T6" fmla="*/ 0 w 155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155"/>
              <a:gd name="T13" fmla="*/ 0 h 45"/>
              <a:gd name="T14" fmla="*/ 155 w 155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5" h="45">
                <a:moveTo>
                  <a:pt x="155" y="0"/>
                </a:moveTo>
                <a:lnTo>
                  <a:pt x="155" y="45"/>
                </a:lnTo>
                <a:lnTo>
                  <a:pt x="0" y="4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32"/>
          <p:cNvSpPr>
            <a:spLocks noChangeShapeType="1"/>
          </p:cNvSpPr>
          <p:nvPr/>
        </p:nvSpPr>
        <p:spPr bwMode="auto">
          <a:xfrm flipV="1">
            <a:off x="6280150" y="5780088"/>
            <a:ext cx="1588" cy="1793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35"/>
          <p:cNvSpPr>
            <a:spLocks noChangeShapeType="1"/>
          </p:cNvSpPr>
          <p:nvPr/>
        </p:nvSpPr>
        <p:spPr bwMode="auto">
          <a:xfrm>
            <a:off x="6284913" y="5662613"/>
            <a:ext cx="704850" cy="158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37"/>
          <p:cNvSpPr>
            <a:spLocks noChangeShapeType="1"/>
          </p:cNvSpPr>
          <p:nvPr/>
        </p:nvSpPr>
        <p:spPr bwMode="auto">
          <a:xfrm>
            <a:off x="6276975" y="57737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38"/>
          <p:cNvSpPr>
            <a:spLocks noChangeShapeType="1"/>
          </p:cNvSpPr>
          <p:nvPr/>
        </p:nvSpPr>
        <p:spPr bwMode="auto">
          <a:xfrm flipV="1">
            <a:off x="8302625" y="4427538"/>
            <a:ext cx="1588" cy="211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39"/>
          <p:cNvSpPr>
            <a:spLocks noChangeShapeType="1"/>
          </p:cNvSpPr>
          <p:nvPr/>
        </p:nvSpPr>
        <p:spPr bwMode="auto">
          <a:xfrm flipV="1">
            <a:off x="8302625" y="3221038"/>
            <a:ext cx="1588" cy="473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44"/>
          <p:cNvSpPr>
            <a:spLocks/>
          </p:cNvSpPr>
          <p:nvPr/>
        </p:nvSpPr>
        <p:spPr bwMode="auto">
          <a:xfrm>
            <a:off x="6151563" y="5703888"/>
            <a:ext cx="247650" cy="69850"/>
          </a:xfrm>
          <a:custGeom>
            <a:avLst/>
            <a:gdLst>
              <a:gd name="T0" fmla="*/ 247650 w 156"/>
              <a:gd name="T1" fmla="*/ 0 h 44"/>
              <a:gd name="T2" fmla="*/ 247650 w 156"/>
              <a:gd name="T3" fmla="*/ 69850 h 44"/>
              <a:gd name="T4" fmla="*/ 0 w 156"/>
              <a:gd name="T5" fmla="*/ 69850 h 44"/>
              <a:gd name="T6" fmla="*/ 0 w 156"/>
              <a:gd name="T7" fmla="*/ 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44"/>
              <a:gd name="T14" fmla="*/ 156 w 156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44">
                <a:moveTo>
                  <a:pt x="156" y="0"/>
                </a:moveTo>
                <a:lnTo>
                  <a:pt x="156" y="44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45"/>
          <p:cNvSpPr>
            <a:spLocks noChangeShapeType="1"/>
          </p:cNvSpPr>
          <p:nvPr/>
        </p:nvSpPr>
        <p:spPr bwMode="auto">
          <a:xfrm flipV="1">
            <a:off x="6276975" y="5773738"/>
            <a:ext cx="1588" cy="177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46"/>
          <p:cNvSpPr>
            <a:spLocks noChangeShapeType="1"/>
          </p:cNvSpPr>
          <p:nvPr/>
        </p:nvSpPr>
        <p:spPr bwMode="auto">
          <a:xfrm>
            <a:off x="6278563" y="5656263"/>
            <a:ext cx="7048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Text Box 47"/>
          <p:cNvSpPr txBox="1">
            <a:spLocks noChangeArrowheads="1"/>
          </p:cNvSpPr>
          <p:nvPr/>
        </p:nvSpPr>
        <p:spPr bwMode="auto">
          <a:xfrm>
            <a:off x="6997700" y="5613400"/>
            <a:ext cx="725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Interpubic disc</a:t>
            </a:r>
          </a:p>
          <a:p>
            <a:r>
              <a:rPr lang="en-US" sz="700" b="1"/>
              <a:t>(fibrocartilage)</a:t>
            </a:r>
          </a:p>
        </p:txBody>
      </p:sp>
      <p:sp>
        <p:nvSpPr>
          <p:cNvPr id="14360" name="Text Box 48"/>
          <p:cNvSpPr txBox="1">
            <a:spLocks noChangeArrowheads="1"/>
          </p:cNvSpPr>
          <p:nvPr/>
        </p:nvSpPr>
        <p:spPr bwMode="auto">
          <a:xfrm>
            <a:off x="7950200" y="3022600"/>
            <a:ext cx="920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Intervertebral</a:t>
            </a:r>
          </a:p>
          <a:p>
            <a:r>
              <a:rPr lang="en-US" sz="700" b="1"/>
              <a:t>disc (fibrocartilage)</a:t>
            </a:r>
          </a:p>
        </p:txBody>
      </p:sp>
      <p:sp>
        <p:nvSpPr>
          <p:cNvPr id="14361" name="TextBox 24"/>
          <p:cNvSpPr txBox="1">
            <a:spLocks noChangeArrowheads="1"/>
          </p:cNvSpPr>
          <p:nvPr/>
        </p:nvSpPr>
        <p:spPr bwMode="auto">
          <a:xfrm>
            <a:off x="4367213" y="962025"/>
            <a:ext cx="4756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4362" name="Text Box 36"/>
          <p:cNvSpPr txBox="1">
            <a:spLocks noChangeArrowheads="1"/>
          </p:cNvSpPr>
          <p:nvPr/>
        </p:nvSpPr>
        <p:spPr bwMode="auto">
          <a:xfrm>
            <a:off x="5737225" y="6316663"/>
            <a:ext cx="1971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9.4b,c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7AAE9575-3BFA-499B-8A7A-69156E0E367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1238" y="95250"/>
            <a:ext cx="4084637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Synovial Joint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82563"/>
            <a:ext cx="4471988" cy="6218237"/>
          </a:xfrm>
        </p:spPr>
        <p:txBody>
          <a:bodyPr/>
          <a:lstStyle/>
          <a:p>
            <a:pPr eaLnBrk="1" hangingPunct="1"/>
            <a:r>
              <a:rPr lang="en-US" sz="2000" smtClean="0"/>
              <a:t>synovial joint, diarthrosis </a:t>
            </a:r>
            <a:r>
              <a:rPr lang="en-US" sz="2000" b="0" smtClean="0"/>
              <a:t>or</a:t>
            </a:r>
            <a:r>
              <a:rPr lang="en-US" sz="2000" smtClean="0"/>
              <a:t> diarthrodial joint – </a:t>
            </a:r>
            <a:r>
              <a:rPr lang="en-US" sz="2000" b="0" smtClean="0"/>
              <a:t>joint in which two bones are separated by a space called a </a:t>
            </a:r>
            <a:r>
              <a:rPr lang="en-US" sz="2000" smtClean="0"/>
              <a:t>joint cavity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most familiar type of joint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most are freely movable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most structurally complex type of joint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most likely to develop painful dysfunction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most important joints for physical and occupational therapists, athletic coaches, nurses, and fitness trainers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b="0" smtClean="0"/>
              <a:t>their mobility make them important to quality of life</a:t>
            </a:r>
          </a:p>
        </p:txBody>
      </p:sp>
      <p:sp>
        <p:nvSpPr>
          <p:cNvPr id="15365" name="TextBox 24"/>
          <p:cNvSpPr txBox="1">
            <a:spLocks noChangeArrowheads="1"/>
          </p:cNvSpPr>
          <p:nvPr/>
        </p:nvSpPr>
        <p:spPr bwMode="auto">
          <a:xfrm>
            <a:off x="4502150" y="1227138"/>
            <a:ext cx="4606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5366" name="Picture 8" descr="sal25693_09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5" y="1489075"/>
            <a:ext cx="376078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5110163" y="4219575"/>
            <a:ext cx="5556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Periosteum</a:t>
            </a:r>
            <a:endParaRPr lang="en-US" sz="800" b="1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7899400" y="3595688"/>
            <a:ext cx="4524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Ligament</a:t>
            </a:r>
            <a:endParaRPr lang="en-US" sz="800" b="1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7623175" y="3662363"/>
            <a:ext cx="22860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3"/>
          <p:cNvSpPr>
            <a:spLocks/>
          </p:cNvSpPr>
          <p:nvPr/>
        </p:nvSpPr>
        <p:spPr bwMode="auto">
          <a:xfrm>
            <a:off x="7404100" y="4179888"/>
            <a:ext cx="141288" cy="82550"/>
          </a:xfrm>
          <a:custGeom>
            <a:avLst/>
            <a:gdLst>
              <a:gd name="T0" fmla="*/ 0 w 133"/>
              <a:gd name="T1" fmla="*/ 0 h 79"/>
              <a:gd name="T2" fmla="*/ 103045 w 133"/>
              <a:gd name="T3" fmla="*/ 82550 h 79"/>
              <a:gd name="T4" fmla="*/ 141288 w 133"/>
              <a:gd name="T5" fmla="*/ 82550 h 79"/>
              <a:gd name="T6" fmla="*/ 0 60000 65536"/>
              <a:gd name="T7" fmla="*/ 0 60000 65536"/>
              <a:gd name="T8" fmla="*/ 0 60000 65536"/>
              <a:gd name="T9" fmla="*/ 0 w 133"/>
              <a:gd name="T10" fmla="*/ 0 h 79"/>
              <a:gd name="T11" fmla="*/ 133 w 133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" h="79">
                <a:moveTo>
                  <a:pt x="0" y="0"/>
                </a:moveTo>
                <a:lnTo>
                  <a:pt x="97" y="79"/>
                </a:lnTo>
                <a:lnTo>
                  <a:pt x="133" y="7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Freeform 14"/>
          <p:cNvSpPr>
            <a:spLocks/>
          </p:cNvSpPr>
          <p:nvPr/>
        </p:nvSpPr>
        <p:spPr bwMode="auto">
          <a:xfrm>
            <a:off x="7161213" y="4367213"/>
            <a:ext cx="384175" cy="168275"/>
          </a:xfrm>
          <a:custGeom>
            <a:avLst/>
            <a:gdLst>
              <a:gd name="T0" fmla="*/ 0 w 365"/>
              <a:gd name="T1" fmla="*/ 0 h 160"/>
              <a:gd name="T2" fmla="*/ 319970 w 365"/>
              <a:gd name="T3" fmla="*/ 168275 h 160"/>
              <a:gd name="T4" fmla="*/ 384175 w 365"/>
              <a:gd name="T5" fmla="*/ 168275 h 160"/>
              <a:gd name="T6" fmla="*/ 0 60000 65536"/>
              <a:gd name="T7" fmla="*/ 0 60000 65536"/>
              <a:gd name="T8" fmla="*/ 0 60000 65536"/>
              <a:gd name="T9" fmla="*/ 0 w 365"/>
              <a:gd name="T10" fmla="*/ 0 h 160"/>
              <a:gd name="T11" fmla="*/ 365 w 365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" h="160">
                <a:moveTo>
                  <a:pt x="0" y="0"/>
                </a:moveTo>
                <a:lnTo>
                  <a:pt x="304" y="160"/>
                </a:lnTo>
                <a:lnTo>
                  <a:pt x="365" y="16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5"/>
          <p:cNvSpPr>
            <a:spLocks/>
          </p:cNvSpPr>
          <p:nvPr/>
        </p:nvSpPr>
        <p:spPr bwMode="auto">
          <a:xfrm>
            <a:off x="6564313" y="3841750"/>
            <a:ext cx="506412" cy="246063"/>
          </a:xfrm>
          <a:custGeom>
            <a:avLst/>
            <a:gdLst>
              <a:gd name="T0" fmla="*/ 0 w 483"/>
              <a:gd name="T1" fmla="*/ 246063 h 234"/>
              <a:gd name="T2" fmla="*/ 506412 w 483"/>
              <a:gd name="T3" fmla="*/ 0 h 234"/>
              <a:gd name="T4" fmla="*/ 3145 w 483"/>
              <a:gd name="T5" fmla="*/ 0 h 234"/>
              <a:gd name="T6" fmla="*/ 0 60000 65536"/>
              <a:gd name="T7" fmla="*/ 0 60000 65536"/>
              <a:gd name="T8" fmla="*/ 0 60000 65536"/>
              <a:gd name="T9" fmla="*/ 0 w 483"/>
              <a:gd name="T10" fmla="*/ 0 h 234"/>
              <a:gd name="T11" fmla="*/ 483 w 48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234">
                <a:moveTo>
                  <a:pt x="0" y="234"/>
                </a:moveTo>
                <a:lnTo>
                  <a:pt x="483" y="0"/>
                </a:lnTo>
                <a:lnTo>
                  <a:pt x="3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5730875" y="4295775"/>
            <a:ext cx="153988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5110163" y="4433888"/>
            <a:ext cx="2540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Bone</a:t>
            </a:r>
            <a:endParaRPr lang="en-US" sz="800" b="1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>
            <a:off x="5441950" y="4503738"/>
            <a:ext cx="401638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Freeform 19"/>
          <p:cNvSpPr>
            <a:spLocks/>
          </p:cNvSpPr>
          <p:nvPr/>
        </p:nvSpPr>
        <p:spPr bwMode="auto">
          <a:xfrm>
            <a:off x="8070850" y="4248150"/>
            <a:ext cx="74613" cy="492125"/>
          </a:xfrm>
          <a:custGeom>
            <a:avLst/>
            <a:gdLst>
              <a:gd name="T0" fmla="*/ 0 w 70"/>
              <a:gd name="T1" fmla="*/ 492125 h 468"/>
              <a:gd name="T2" fmla="*/ 74613 w 70"/>
              <a:gd name="T3" fmla="*/ 492125 h 468"/>
              <a:gd name="T4" fmla="*/ 74613 w 70"/>
              <a:gd name="T5" fmla="*/ 0 h 468"/>
              <a:gd name="T6" fmla="*/ 0 w 70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468"/>
              <a:gd name="T14" fmla="*/ 70 w 70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468">
                <a:moveTo>
                  <a:pt x="0" y="468"/>
                </a:moveTo>
                <a:lnTo>
                  <a:pt x="70" y="468"/>
                </a:ln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20"/>
          <p:cNvSpPr>
            <a:spLocks noChangeShapeType="1"/>
          </p:cNvSpPr>
          <p:nvPr/>
        </p:nvSpPr>
        <p:spPr bwMode="auto">
          <a:xfrm>
            <a:off x="5719763" y="3844925"/>
            <a:ext cx="7397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21"/>
          <p:cNvSpPr>
            <a:spLocks noChangeShapeType="1"/>
          </p:cNvSpPr>
          <p:nvPr/>
        </p:nvSpPr>
        <p:spPr bwMode="auto">
          <a:xfrm>
            <a:off x="7615238" y="3656013"/>
            <a:ext cx="2349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2"/>
          <p:cNvSpPr>
            <a:spLocks noChangeShapeType="1"/>
          </p:cNvSpPr>
          <p:nvPr/>
        </p:nvSpPr>
        <p:spPr bwMode="auto">
          <a:xfrm>
            <a:off x="8140700" y="4497388"/>
            <a:ext cx="49213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3"/>
          <p:cNvSpPr>
            <a:spLocks noChangeShapeType="1"/>
          </p:cNvSpPr>
          <p:nvPr/>
        </p:nvSpPr>
        <p:spPr bwMode="auto">
          <a:xfrm>
            <a:off x="8204200" y="4489450"/>
            <a:ext cx="523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Freeform 24"/>
          <p:cNvSpPr>
            <a:spLocks/>
          </p:cNvSpPr>
          <p:nvPr/>
        </p:nvSpPr>
        <p:spPr bwMode="auto">
          <a:xfrm>
            <a:off x="7400925" y="4168775"/>
            <a:ext cx="146050" cy="87313"/>
          </a:xfrm>
          <a:custGeom>
            <a:avLst/>
            <a:gdLst>
              <a:gd name="T0" fmla="*/ 0 w 138"/>
              <a:gd name="T1" fmla="*/ 0 h 83"/>
              <a:gd name="T2" fmla="*/ 103717 w 138"/>
              <a:gd name="T3" fmla="*/ 87313 h 83"/>
              <a:gd name="T4" fmla="*/ 146050 w 138"/>
              <a:gd name="T5" fmla="*/ 87313 h 83"/>
              <a:gd name="T6" fmla="*/ 0 60000 65536"/>
              <a:gd name="T7" fmla="*/ 0 60000 65536"/>
              <a:gd name="T8" fmla="*/ 0 60000 65536"/>
              <a:gd name="T9" fmla="*/ 0 w 138"/>
              <a:gd name="T10" fmla="*/ 0 h 83"/>
              <a:gd name="T11" fmla="*/ 138 w 138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83">
                <a:moveTo>
                  <a:pt x="0" y="0"/>
                </a:moveTo>
                <a:lnTo>
                  <a:pt x="98" y="83"/>
                </a:lnTo>
                <a:lnTo>
                  <a:pt x="138" y="8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5"/>
          <p:cNvSpPr>
            <a:spLocks/>
          </p:cNvSpPr>
          <p:nvPr/>
        </p:nvSpPr>
        <p:spPr bwMode="auto">
          <a:xfrm>
            <a:off x="7161213" y="4362450"/>
            <a:ext cx="384175" cy="165100"/>
          </a:xfrm>
          <a:custGeom>
            <a:avLst/>
            <a:gdLst>
              <a:gd name="T0" fmla="*/ 0 w 365"/>
              <a:gd name="T1" fmla="*/ 0 h 158"/>
              <a:gd name="T2" fmla="*/ 317865 w 365"/>
              <a:gd name="T3" fmla="*/ 165100 h 158"/>
              <a:gd name="T4" fmla="*/ 384175 w 365"/>
              <a:gd name="T5" fmla="*/ 165100 h 158"/>
              <a:gd name="T6" fmla="*/ 0 60000 65536"/>
              <a:gd name="T7" fmla="*/ 0 60000 65536"/>
              <a:gd name="T8" fmla="*/ 0 60000 65536"/>
              <a:gd name="T9" fmla="*/ 0 w 365"/>
              <a:gd name="T10" fmla="*/ 0 h 158"/>
              <a:gd name="T11" fmla="*/ 365 w 365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" h="158">
                <a:moveTo>
                  <a:pt x="0" y="0"/>
                </a:moveTo>
                <a:lnTo>
                  <a:pt x="302" y="158"/>
                </a:lnTo>
                <a:lnTo>
                  <a:pt x="365" y="15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Freeform 26"/>
          <p:cNvSpPr>
            <a:spLocks/>
          </p:cNvSpPr>
          <p:nvPr/>
        </p:nvSpPr>
        <p:spPr bwMode="auto">
          <a:xfrm>
            <a:off x="6557963" y="3838575"/>
            <a:ext cx="508000" cy="247650"/>
          </a:xfrm>
          <a:custGeom>
            <a:avLst/>
            <a:gdLst>
              <a:gd name="T0" fmla="*/ 0 w 484"/>
              <a:gd name="T1" fmla="*/ 247650 h 236"/>
              <a:gd name="T2" fmla="*/ 508000 w 484"/>
              <a:gd name="T3" fmla="*/ 0 h 236"/>
              <a:gd name="T4" fmla="*/ 4198 w 484"/>
              <a:gd name="T5" fmla="*/ 0 h 236"/>
              <a:gd name="T6" fmla="*/ 0 60000 65536"/>
              <a:gd name="T7" fmla="*/ 0 60000 65536"/>
              <a:gd name="T8" fmla="*/ 0 60000 65536"/>
              <a:gd name="T9" fmla="*/ 0 w 484"/>
              <a:gd name="T10" fmla="*/ 0 h 236"/>
              <a:gd name="T11" fmla="*/ 484 w 484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4" h="236">
                <a:moveTo>
                  <a:pt x="0" y="236"/>
                </a:moveTo>
                <a:lnTo>
                  <a:pt x="484" y="0"/>
                </a:lnTo>
                <a:lnTo>
                  <a:pt x="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7"/>
          <p:cNvSpPr>
            <a:spLocks noChangeShapeType="1"/>
          </p:cNvSpPr>
          <p:nvPr/>
        </p:nvSpPr>
        <p:spPr bwMode="auto">
          <a:xfrm>
            <a:off x="5722938" y="4287838"/>
            <a:ext cx="1619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8"/>
          <p:cNvSpPr>
            <a:spLocks noChangeShapeType="1"/>
          </p:cNvSpPr>
          <p:nvPr/>
        </p:nvSpPr>
        <p:spPr bwMode="auto">
          <a:xfrm>
            <a:off x="5435600" y="4495800"/>
            <a:ext cx="4079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Freeform 29"/>
          <p:cNvSpPr>
            <a:spLocks/>
          </p:cNvSpPr>
          <p:nvPr/>
        </p:nvSpPr>
        <p:spPr bwMode="auto">
          <a:xfrm>
            <a:off x="8131175" y="4243388"/>
            <a:ext cx="76200" cy="492125"/>
          </a:xfrm>
          <a:custGeom>
            <a:avLst/>
            <a:gdLst>
              <a:gd name="T0" fmla="*/ 0 w 72"/>
              <a:gd name="T1" fmla="*/ 492125 h 468"/>
              <a:gd name="T2" fmla="*/ 76200 w 72"/>
              <a:gd name="T3" fmla="*/ 492125 h 468"/>
              <a:gd name="T4" fmla="*/ 76200 w 72"/>
              <a:gd name="T5" fmla="*/ 0 h 468"/>
              <a:gd name="T6" fmla="*/ 0 w 72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468"/>
              <a:gd name="T14" fmla="*/ 72 w 72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468">
                <a:moveTo>
                  <a:pt x="0" y="468"/>
                </a:moveTo>
                <a:lnTo>
                  <a:pt x="72" y="468"/>
                </a:ln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30"/>
          <p:cNvSpPr>
            <a:spLocks noChangeShapeType="1"/>
          </p:cNvSpPr>
          <p:nvPr/>
        </p:nvSpPr>
        <p:spPr bwMode="auto">
          <a:xfrm>
            <a:off x="5711825" y="3843338"/>
            <a:ext cx="7477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31"/>
          <p:cNvSpPr>
            <a:spLocks noChangeShapeType="1"/>
          </p:cNvSpPr>
          <p:nvPr/>
        </p:nvSpPr>
        <p:spPr bwMode="auto">
          <a:xfrm>
            <a:off x="7070725" y="3841750"/>
            <a:ext cx="788988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32"/>
          <p:cNvSpPr>
            <a:spLocks noChangeShapeType="1"/>
          </p:cNvSpPr>
          <p:nvPr/>
        </p:nvSpPr>
        <p:spPr bwMode="auto">
          <a:xfrm>
            <a:off x="7065963" y="3838575"/>
            <a:ext cx="7937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7781925" y="2439988"/>
            <a:ext cx="52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Proximal</a:t>
            </a:r>
          </a:p>
          <a:p>
            <a:r>
              <a:rPr lang="en-US" sz="800" b="1"/>
              <a:t>phalanx</a:t>
            </a:r>
          </a:p>
        </p:txBody>
      </p:sp>
      <p:sp>
        <p:nvSpPr>
          <p:cNvPr id="15391" name="Text Box 34"/>
          <p:cNvSpPr txBox="1">
            <a:spLocks noChangeArrowheads="1"/>
          </p:cNvSpPr>
          <p:nvPr/>
        </p:nvSpPr>
        <p:spPr bwMode="auto">
          <a:xfrm>
            <a:off x="5110163" y="3770313"/>
            <a:ext cx="744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Joint cavity</a:t>
            </a:r>
          </a:p>
          <a:p>
            <a:r>
              <a:rPr lang="en-US" sz="800" b="1"/>
              <a:t>containing</a:t>
            </a:r>
          </a:p>
          <a:p>
            <a:r>
              <a:rPr lang="en-US" sz="800" b="1"/>
              <a:t>synovial fluid</a:t>
            </a:r>
          </a:p>
        </p:txBody>
      </p:sp>
      <p:sp>
        <p:nvSpPr>
          <p:cNvPr id="15392" name="Text Box 35"/>
          <p:cNvSpPr txBox="1">
            <a:spLocks noChangeArrowheads="1"/>
          </p:cNvSpPr>
          <p:nvPr/>
        </p:nvSpPr>
        <p:spPr bwMode="auto">
          <a:xfrm>
            <a:off x="7594600" y="4200525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Fibrous</a:t>
            </a:r>
          </a:p>
          <a:p>
            <a:r>
              <a:rPr lang="en-US" sz="800" b="1"/>
              <a:t>capsule</a:t>
            </a:r>
          </a:p>
        </p:txBody>
      </p:sp>
      <p:sp>
        <p:nvSpPr>
          <p:cNvPr id="15393" name="Text Box 36"/>
          <p:cNvSpPr txBox="1">
            <a:spLocks noChangeArrowheads="1"/>
          </p:cNvSpPr>
          <p:nvPr/>
        </p:nvSpPr>
        <p:spPr bwMode="auto">
          <a:xfrm>
            <a:off x="7907338" y="3775075"/>
            <a:ext cx="569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Articular</a:t>
            </a:r>
          </a:p>
          <a:p>
            <a:r>
              <a:rPr lang="en-US" sz="800" b="1"/>
              <a:t>cartilages</a:t>
            </a:r>
          </a:p>
        </p:txBody>
      </p:sp>
      <p:sp>
        <p:nvSpPr>
          <p:cNvPr id="15394" name="Text Box 37"/>
          <p:cNvSpPr txBox="1">
            <a:spLocks noChangeArrowheads="1"/>
          </p:cNvSpPr>
          <p:nvPr/>
        </p:nvSpPr>
        <p:spPr bwMode="auto">
          <a:xfrm>
            <a:off x="8277225" y="4354513"/>
            <a:ext cx="47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Joint</a:t>
            </a:r>
          </a:p>
          <a:p>
            <a:r>
              <a:rPr lang="en-US" sz="800" b="1"/>
              <a:t>capsule</a:t>
            </a:r>
          </a:p>
        </p:txBody>
      </p:sp>
      <p:sp>
        <p:nvSpPr>
          <p:cNvPr id="15395" name="Text Box 39"/>
          <p:cNvSpPr txBox="1">
            <a:spLocks noChangeArrowheads="1"/>
          </p:cNvSpPr>
          <p:nvPr/>
        </p:nvSpPr>
        <p:spPr bwMode="auto">
          <a:xfrm>
            <a:off x="5600700" y="4903788"/>
            <a:ext cx="477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Middle</a:t>
            </a:r>
          </a:p>
          <a:p>
            <a:r>
              <a:rPr lang="en-US" sz="800" b="1"/>
              <a:t>phalanx</a:t>
            </a:r>
          </a:p>
        </p:txBody>
      </p:sp>
      <p:sp>
        <p:nvSpPr>
          <p:cNvPr id="15396" name="Text Box 42"/>
          <p:cNvSpPr txBox="1">
            <a:spLocks noChangeArrowheads="1"/>
          </p:cNvSpPr>
          <p:nvPr/>
        </p:nvSpPr>
        <p:spPr bwMode="auto">
          <a:xfrm>
            <a:off x="7594600" y="4468813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Synovial</a:t>
            </a:r>
          </a:p>
          <a:p>
            <a:r>
              <a:rPr lang="en-US" sz="800" b="1"/>
              <a:t>membrane</a:t>
            </a:r>
          </a:p>
        </p:txBody>
      </p:sp>
      <p:sp>
        <p:nvSpPr>
          <p:cNvPr id="15397" name="Text Box 18"/>
          <p:cNvSpPr txBox="1">
            <a:spLocks noChangeArrowheads="1"/>
          </p:cNvSpPr>
          <p:nvPr/>
        </p:nvSpPr>
        <p:spPr bwMode="auto">
          <a:xfrm>
            <a:off x="5391150" y="5849938"/>
            <a:ext cx="1971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2E4C032E-7498-41BB-BC04-67B416565CEB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957263"/>
          </a:xfrm>
        </p:spPr>
        <p:txBody>
          <a:bodyPr/>
          <a:lstStyle/>
          <a:p>
            <a:pPr eaLnBrk="1" hangingPunct="1"/>
            <a:r>
              <a:rPr lang="en-US" smtClean="0"/>
              <a:t>General Anatomy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69963"/>
            <a:ext cx="7994650" cy="5507037"/>
          </a:xfrm>
        </p:spPr>
        <p:txBody>
          <a:bodyPr/>
          <a:lstStyle/>
          <a:p>
            <a:pPr eaLnBrk="1" hangingPunct="1"/>
            <a:r>
              <a:rPr lang="en-US" sz="2000" smtClean="0"/>
              <a:t>articular cartilage </a:t>
            </a:r>
            <a:r>
              <a:rPr lang="en-US" sz="2000" b="0" smtClean="0"/>
              <a:t>– layer of hyaline cartilage that covers the facing surfaces of two bones</a:t>
            </a:r>
          </a:p>
          <a:p>
            <a:pPr lvl="1" eaLnBrk="1" hangingPunct="1"/>
            <a:r>
              <a:rPr lang="en-US" sz="1800" b="0" smtClean="0"/>
              <a:t>usually 2 or 3 mm thick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joint (articular) cavity </a:t>
            </a:r>
            <a:r>
              <a:rPr lang="en-US" sz="2000" b="0" smtClean="0"/>
              <a:t>– separates articular surfaces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synovial fluid </a:t>
            </a:r>
            <a:r>
              <a:rPr lang="en-US" sz="2000" b="0" smtClean="0"/>
              <a:t>– slippery lubricant in joint cavity</a:t>
            </a:r>
          </a:p>
          <a:p>
            <a:pPr lvl="1" eaLnBrk="1" hangingPunct="1"/>
            <a:r>
              <a:rPr lang="en-US" sz="1800" b="0" smtClean="0"/>
              <a:t>rich in albumin and hyaluronic acid</a:t>
            </a:r>
          </a:p>
          <a:p>
            <a:pPr lvl="1" eaLnBrk="1" hangingPunct="1"/>
            <a:r>
              <a:rPr lang="en-US" sz="1800" b="0" smtClean="0"/>
              <a:t>gives it a viscous, slippery texture like raw egg whites</a:t>
            </a:r>
          </a:p>
          <a:p>
            <a:pPr lvl="1" eaLnBrk="1" hangingPunct="1"/>
            <a:r>
              <a:rPr lang="en-US" sz="1800" b="0" smtClean="0"/>
              <a:t>nourishes articular cartilage and removes waste</a:t>
            </a:r>
          </a:p>
          <a:p>
            <a:pPr lvl="1" eaLnBrk="1" hangingPunct="1"/>
            <a:r>
              <a:rPr lang="en-US" sz="1800" b="0" smtClean="0"/>
              <a:t>makes movement of synovial joints almost friction free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joint (articular) capsule </a:t>
            </a:r>
            <a:r>
              <a:rPr lang="en-US" sz="2000" b="0" smtClean="0"/>
              <a:t>– connective tissue that encloses the cavity and retains the fluid</a:t>
            </a:r>
          </a:p>
          <a:p>
            <a:pPr lvl="1" eaLnBrk="1" hangingPunct="1"/>
            <a:r>
              <a:rPr lang="en-US" sz="1800" smtClean="0"/>
              <a:t>outer fibrous capsule </a:t>
            </a:r>
            <a:r>
              <a:rPr lang="en-US" sz="1800" b="0" smtClean="0"/>
              <a:t>– continuous with periosteum of adjoining bones</a:t>
            </a:r>
          </a:p>
          <a:p>
            <a:pPr lvl="1" eaLnBrk="1" hangingPunct="1"/>
            <a:r>
              <a:rPr lang="en-US" sz="1800" smtClean="0"/>
              <a:t>inner, cellular, synovial membrane </a:t>
            </a:r>
            <a:r>
              <a:rPr lang="en-US" sz="1800" b="0" smtClean="0"/>
              <a:t>– composed mainly of </a:t>
            </a:r>
            <a:r>
              <a:rPr lang="en-US" sz="1800" smtClean="0"/>
              <a:t>fibroblast-like cells </a:t>
            </a:r>
            <a:r>
              <a:rPr lang="en-US" sz="1800" b="0" smtClean="0"/>
              <a:t>that secrete synovial fluid and </a:t>
            </a:r>
            <a:r>
              <a:rPr lang="en-US" sz="1800" smtClean="0"/>
              <a:t>macrophages</a:t>
            </a:r>
            <a:r>
              <a:rPr lang="en-US" sz="1800" b="0" smtClean="0"/>
              <a:t> that remove debris from the joint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7672F616-D4B4-412C-B861-D76C041127D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787400"/>
          </a:xfrm>
        </p:spPr>
        <p:txBody>
          <a:bodyPr/>
          <a:lstStyle/>
          <a:p>
            <a:pPr eaLnBrk="1" hangingPunct="1"/>
            <a:r>
              <a:rPr lang="en-US" smtClean="0"/>
              <a:t>General Anatomy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815975"/>
            <a:ext cx="8582025" cy="6042025"/>
          </a:xfrm>
        </p:spPr>
        <p:txBody>
          <a:bodyPr/>
          <a:lstStyle/>
          <a:p>
            <a:pPr eaLnBrk="1" hangingPunct="1"/>
            <a:r>
              <a:rPr lang="en-US" sz="1800" b="0" smtClean="0"/>
              <a:t>in a few synovial joints,</a:t>
            </a:r>
            <a:r>
              <a:rPr lang="en-US" sz="1800" smtClean="0"/>
              <a:t> fibrocartilage </a:t>
            </a:r>
            <a:r>
              <a:rPr lang="en-US" sz="1800" b="0" smtClean="0"/>
              <a:t>grows inward from the joint capsule </a:t>
            </a:r>
          </a:p>
          <a:p>
            <a:pPr lvl="1" eaLnBrk="1" hangingPunct="1"/>
            <a:r>
              <a:rPr lang="en-US" sz="1800" smtClean="0"/>
              <a:t>articular disc </a:t>
            </a:r>
            <a:r>
              <a:rPr lang="en-US" sz="1600" b="0" smtClean="0"/>
              <a:t>forms a pad between articulating bones that crosses the entire joint capsule</a:t>
            </a:r>
          </a:p>
          <a:p>
            <a:pPr lvl="2" eaLnBrk="1" hangingPunct="1"/>
            <a:r>
              <a:rPr lang="en-US" sz="1400" b="0" smtClean="0"/>
              <a:t>temporomandibular joint, distal radioulnar joints, sternoclavicular and acromioclavicular joints </a:t>
            </a:r>
          </a:p>
          <a:p>
            <a:pPr lvl="1" eaLnBrk="1" hangingPunct="1"/>
            <a:r>
              <a:rPr lang="en-US" sz="1800" smtClean="0"/>
              <a:t>meniscus</a:t>
            </a:r>
            <a:r>
              <a:rPr lang="en-US" sz="1600" b="0" smtClean="0"/>
              <a:t> – in the knee, two cartilages extend inward from the left and right but do not entirely cross the joint</a:t>
            </a:r>
          </a:p>
          <a:p>
            <a:pPr lvl="2" eaLnBrk="1" hangingPunct="1"/>
            <a:r>
              <a:rPr lang="en-US" sz="1400" b="0" smtClean="0"/>
              <a:t>these cartilages absorb shock and pressure</a:t>
            </a:r>
          </a:p>
          <a:p>
            <a:pPr lvl="2" eaLnBrk="1" hangingPunct="1"/>
            <a:r>
              <a:rPr lang="en-US" sz="1400" b="0" smtClean="0"/>
              <a:t>guide bones across each other </a:t>
            </a:r>
          </a:p>
          <a:p>
            <a:pPr lvl="2" eaLnBrk="1" hangingPunct="1"/>
            <a:r>
              <a:rPr lang="en-US" sz="1400" b="0" smtClean="0"/>
              <a:t>improve the fit between bones</a:t>
            </a:r>
          </a:p>
          <a:p>
            <a:pPr lvl="2" eaLnBrk="1" hangingPunct="1"/>
            <a:r>
              <a:rPr lang="en-US" sz="1400" b="0" smtClean="0"/>
              <a:t>stabilize the joints, reducing the chance of dislocation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1800" smtClean="0"/>
              <a:t>accessory structures</a:t>
            </a:r>
            <a:r>
              <a:rPr lang="en-US" sz="1800" b="0" smtClean="0"/>
              <a:t> associated with synovial joints</a:t>
            </a:r>
          </a:p>
          <a:p>
            <a:pPr lvl="1" eaLnBrk="1" hangingPunct="1"/>
            <a:r>
              <a:rPr lang="en-US" sz="1800" smtClean="0"/>
              <a:t>tendon </a:t>
            </a:r>
            <a:r>
              <a:rPr lang="en-US" sz="1600" b="0" smtClean="0"/>
              <a:t>– a strip or sheet of tough collagenous connective tissue that attaches muscle to bone</a:t>
            </a:r>
            <a:endParaRPr lang="en-US" sz="1800" b="0" smtClean="0"/>
          </a:p>
          <a:p>
            <a:pPr lvl="2" eaLnBrk="1" hangingPunct="1"/>
            <a:r>
              <a:rPr lang="en-US" sz="1400" b="0" smtClean="0"/>
              <a:t>the most important structures in stabilizing a joint</a:t>
            </a:r>
          </a:p>
          <a:p>
            <a:pPr lvl="1" eaLnBrk="1" hangingPunct="1"/>
            <a:r>
              <a:rPr lang="en-US" sz="1800" smtClean="0"/>
              <a:t>ligament</a:t>
            </a:r>
            <a:r>
              <a:rPr lang="en-US" sz="1800" b="0" smtClean="0"/>
              <a:t> – </a:t>
            </a:r>
            <a:r>
              <a:rPr lang="en-US" sz="1600" b="0" smtClean="0"/>
              <a:t>similar tissue that attaches one bone to another</a:t>
            </a:r>
            <a:endParaRPr lang="en-US" sz="1800" b="0" smtClean="0"/>
          </a:p>
          <a:p>
            <a:pPr lvl="1" eaLnBrk="1" hangingPunct="1"/>
            <a:r>
              <a:rPr lang="en-US" sz="1800" smtClean="0"/>
              <a:t>bursa </a:t>
            </a:r>
            <a:r>
              <a:rPr lang="en-US" sz="1600" b="0" smtClean="0"/>
              <a:t>– a fibrous sac filled with synovial fluid, located between adjacent muscles, where tendon passes over bone, or between bone and skin</a:t>
            </a:r>
          </a:p>
          <a:p>
            <a:pPr lvl="2" eaLnBrk="1" hangingPunct="1"/>
            <a:r>
              <a:rPr lang="en-US" sz="1400" b="0" smtClean="0"/>
              <a:t>cushion muscles, helps tendons slide more easily over joints, modify direction of tendon pull</a:t>
            </a:r>
          </a:p>
          <a:p>
            <a:pPr lvl="1" eaLnBrk="1" hangingPunct="1"/>
            <a:r>
              <a:rPr lang="en-US" sz="1800" smtClean="0"/>
              <a:t>tendon sheaths </a:t>
            </a:r>
            <a:r>
              <a:rPr lang="en-US" sz="1800" b="0" smtClean="0"/>
              <a:t>– </a:t>
            </a:r>
            <a:r>
              <a:rPr lang="en-US" sz="1600" b="0" smtClean="0"/>
              <a:t>elongated cylindrical bursae wrapped around a tendon</a:t>
            </a:r>
            <a:endParaRPr lang="en-US" sz="1800" b="0" smtClean="0"/>
          </a:p>
          <a:p>
            <a:pPr lvl="2" eaLnBrk="1" hangingPunct="1"/>
            <a:r>
              <a:rPr lang="en-US" sz="1400" b="0" smtClean="0"/>
              <a:t>in hand and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8F06B9EF-58FD-4452-A3FF-658F229F790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Tendon Sheaths and Bursae</a:t>
            </a:r>
          </a:p>
        </p:txBody>
      </p:sp>
      <p:pic>
        <p:nvPicPr>
          <p:cNvPr id="18436" name="Picture 5" descr="sal25693_09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793750"/>
            <a:ext cx="41227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4552950" y="1958975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Box 24"/>
          <p:cNvSpPr txBox="1">
            <a:spLocks noChangeArrowheads="1"/>
          </p:cNvSpPr>
          <p:nvPr/>
        </p:nvSpPr>
        <p:spPr bwMode="auto">
          <a:xfrm>
            <a:off x="1468438" y="74612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81013" y="1527175"/>
            <a:ext cx="2311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Tendon of flexor pollicis longus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481013" y="2060575"/>
            <a:ext cx="12874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Radial bursa (cut)</a:t>
            </a:r>
            <a:endParaRPr lang="en-US" sz="1200" b="1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5964238" y="2808288"/>
            <a:ext cx="173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Flexor retinaculum (cut)</a:t>
            </a:r>
            <a:endParaRPr lang="en-US" sz="1200" b="1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5964238" y="1874838"/>
            <a:ext cx="1219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Ulnar bursa (cut)</a:t>
            </a:r>
            <a:endParaRPr lang="en-US" sz="1200" b="1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5964238" y="3556000"/>
            <a:ext cx="13795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Lumbrical muscles</a:t>
            </a:r>
            <a:endParaRPr lang="en-US" sz="1200" b="1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2847975" y="1641475"/>
            <a:ext cx="13176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481013" y="1198563"/>
            <a:ext cx="21796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Tendon of flexor carpi radialis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2738438" y="1316038"/>
            <a:ext cx="12811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H="1">
            <a:off x="4500563" y="1390650"/>
            <a:ext cx="13858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5964238" y="4548188"/>
            <a:ext cx="11699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Tendon sheaths</a:t>
            </a: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81013" y="4806950"/>
            <a:ext cx="17732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Tendon sheath (opened)</a:t>
            </a:r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>
            <a:off x="2416175" y="4910138"/>
            <a:ext cx="1404938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>
            <a:off x="2538413" y="5461000"/>
            <a:ext cx="128587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>
            <a:off x="2538413" y="6013450"/>
            <a:ext cx="128587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H="1" flipV="1">
            <a:off x="2184400" y="2176463"/>
            <a:ext cx="781050" cy="12223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>
            <a:off x="1995488" y="2176463"/>
            <a:ext cx="20716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4808538" y="2884488"/>
            <a:ext cx="1128712" cy="317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>
            <a:off x="3584575" y="3659188"/>
            <a:ext cx="23526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>
            <a:off x="3584575" y="3659188"/>
            <a:ext cx="23526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>
            <a:off x="3548063" y="4138613"/>
            <a:ext cx="23891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28"/>
          <p:cNvSpPr>
            <a:spLocks noChangeShapeType="1"/>
          </p:cNvSpPr>
          <p:nvPr/>
        </p:nvSpPr>
        <p:spPr bwMode="auto">
          <a:xfrm flipH="1">
            <a:off x="3398838" y="4646613"/>
            <a:ext cx="25384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29"/>
          <p:cNvSpPr>
            <a:spLocks noChangeShapeType="1"/>
          </p:cNvSpPr>
          <p:nvPr/>
        </p:nvSpPr>
        <p:spPr bwMode="auto">
          <a:xfrm flipV="1">
            <a:off x="4765675" y="1390650"/>
            <a:ext cx="692150" cy="1365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30"/>
          <p:cNvSpPr>
            <a:spLocks noChangeShapeType="1"/>
          </p:cNvSpPr>
          <p:nvPr/>
        </p:nvSpPr>
        <p:spPr bwMode="auto">
          <a:xfrm flipH="1">
            <a:off x="4230688" y="1973263"/>
            <a:ext cx="868362" cy="129063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31"/>
          <p:cNvSpPr>
            <a:spLocks noChangeShapeType="1"/>
          </p:cNvSpPr>
          <p:nvPr/>
        </p:nvSpPr>
        <p:spPr bwMode="auto">
          <a:xfrm>
            <a:off x="2838450" y="1633538"/>
            <a:ext cx="13144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32"/>
          <p:cNvSpPr>
            <a:spLocks noChangeShapeType="1"/>
          </p:cNvSpPr>
          <p:nvPr/>
        </p:nvSpPr>
        <p:spPr bwMode="auto">
          <a:xfrm>
            <a:off x="2727325" y="1304925"/>
            <a:ext cx="12827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33"/>
          <p:cNvSpPr>
            <a:spLocks noChangeShapeType="1"/>
          </p:cNvSpPr>
          <p:nvPr/>
        </p:nvSpPr>
        <p:spPr bwMode="auto">
          <a:xfrm>
            <a:off x="2444750" y="4906963"/>
            <a:ext cx="14065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Line 34"/>
          <p:cNvSpPr>
            <a:spLocks noChangeShapeType="1"/>
          </p:cNvSpPr>
          <p:nvPr/>
        </p:nvSpPr>
        <p:spPr bwMode="auto">
          <a:xfrm>
            <a:off x="2530475" y="5449888"/>
            <a:ext cx="12858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6" name="Line 35"/>
          <p:cNvSpPr>
            <a:spLocks noChangeShapeType="1"/>
          </p:cNvSpPr>
          <p:nvPr/>
        </p:nvSpPr>
        <p:spPr bwMode="auto">
          <a:xfrm>
            <a:off x="2530475" y="6003925"/>
            <a:ext cx="12858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36"/>
          <p:cNvSpPr>
            <a:spLocks noChangeShapeType="1"/>
          </p:cNvSpPr>
          <p:nvPr/>
        </p:nvSpPr>
        <p:spPr bwMode="auto">
          <a:xfrm flipH="1" flipV="1">
            <a:off x="2176463" y="2166938"/>
            <a:ext cx="776287" cy="12239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>
            <a:off x="1987550" y="2166938"/>
            <a:ext cx="20716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9" name="Line 38"/>
          <p:cNvSpPr>
            <a:spLocks noChangeShapeType="1"/>
          </p:cNvSpPr>
          <p:nvPr/>
        </p:nvSpPr>
        <p:spPr bwMode="auto">
          <a:xfrm flipH="1" flipV="1">
            <a:off x="4805363" y="2882900"/>
            <a:ext cx="1122362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39"/>
          <p:cNvSpPr>
            <a:spLocks/>
          </p:cNvSpPr>
          <p:nvPr/>
        </p:nvSpPr>
        <p:spPr bwMode="auto">
          <a:xfrm>
            <a:off x="3465513" y="3648075"/>
            <a:ext cx="2462212" cy="230188"/>
          </a:xfrm>
          <a:custGeom>
            <a:avLst/>
            <a:gdLst>
              <a:gd name="T0" fmla="*/ 2462212 w 1551"/>
              <a:gd name="T1" fmla="*/ 0 h 145"/>
              <a:gd name="T2" fmla="*/ 119062 w 1551"/>
              <a:gd name="T3" fmla="*/ 7938 h 145"/>
              <a:gd name="T4" fmla="*/ 0 w 1551"/>
              <a:gd name="T5" fmla="*/ 230188 h 145"/>
              <a:gd name="T6" fmla="*/ 0 60000 65536"/>
              <a:gd name="T7" fmla="*/ 0 60000 65536"/>
              <a:gd name="T8" fmla="*/ 0 60000 65536"/>
              <a:gd name="T9" fmla="*/ 0 w 1551"/>
              <a:gd name="T10" fmla="*/ 0 h 145"/>
              <a:gd name="T11" fmla="*/ 1551 w 1551"/>
              <a:gd name="T12" fmla="*/ 145 h 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1" h="145">
                <a:moveTo>
                  <a:pt x="1551" y="0"/>
                </a:moveTo>
                <a:lnTo>
                  <a:pt x="75" y="5"/>
                </a:lnTo>
                <a:lnTo>
                  <a:pt x="0" y="145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40"/>
          <p:cNvSpPr>
            <a:spLocks noChangeShapeType="1"/>
          </p:cNvSpPr>
          <p:nvPr/>
        </p:nvSpPr>
        <p:spPr bwMode="auto">
          <a:xfrm flipH="1">
            <a:off x="3844925" y="3656013"/>
            <a:ext cx="114300" cy="2222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Line 41"/>
          <p:cNvSpPr>
            <a:spLocks noChangeShapeType="1"/>
          </p:cNvSpPr>
          <p:nvPr/>
        </p:nvSpPr>
        <p:spPr bwMode="auto">
          <a:xfrm flipH="1">
            <a:off x="4238625" y="3656013"/>
            <a:ext cx="120650" cy="22225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42"/>
          <p:cNvSpPr>
            <a:spLocks noChangeShapeType="1"/>
          </p:cNvSpPr>
          <p:nvPr/>
        </p:nvSpPr>
        <p:spPr bwMode="auto">
          <a:xfrm flipH="1">
            <a:off x="4570413" y="3656013"/>
            <a:ext cx="185737" cy="3317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43"/>
          <p:cNvSpPr>
            <a:spLocks noChangeShapeType="1"/>
          </p:cNvSpPr>
          <p:nvPr/>
        </p:nvSpPr>
        <p:spPr bwMode="auto">
          <a:xfrm flipH="1">
            <a:off x="3544888" y="4137025"/>
            <a:ext cx="23891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Line 44"/>
          <p:cNvSpPr>
            <a:spLocks noChangeShapeType="1"/>
          </p:cNvSpPr>
          <p:nvPr/>
        </p:nvSpPr>
        <p:spPr bwMode="auto">
          <a:xfrm flipH="1">
            <a:off x="3390900" y="4638675"/>
            <a:ext cx="25368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6" name="Line 45"/>
          <p:cNvSpPr>
            <a:spLocks noChangeShapeType="1"/>
          </p:cNvSpPr>
          <p:nvPr/>
        </p:nvSpPr>
        <p:spPr bwMode="auto">
          <a:xfrm flipH="1">
            <a:off x="4235450" y="1965325"/>
            <a:ext cx="868363" cy="12906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7" name="Line 46"/>
          <p:cNvSpPr>
            <a:spLocks noChangeShapeType="1"/>
          </p:cNvSpPr>
          <p:nvPr/>
        </p:nvSpPr>
        <p:spPr bwMode="auto">
          <a:xfrm flipH="1">
            <a:off x="3987800" y="4135438"/>
            <a:ext cx="60325" cy="1270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8" name="Line 47"/>
          <p:cNvSpPr>
            <a:spLocks noChangeShapeType="1"/>
          </p:cNvSpPr>
          <p:nvPr/>
        </p:nvSpPr>
        <p:spPr bwMode="auto">
          <a:xfrm flipH="1">
            <a:off x="3902075" y="4646613"/>
            <a:ext cx="63500" cy="1270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9" name="Line 48"/>
          <p:cNvSpPr>
            <a:spLocks noChangeShapeType="1"/>
          </p:cNvSpPr>
          <p:nvPr/>
        </p:nvSpPr>
        <p:spPr bwMode="auto">
          <a:xfrm flipH="1">
            <a:off x="4476750" y="4646613"/>
            <a:ext cx="61913" cy="1270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0" name="Line 49"/>
          <p:cNvSpPr>
            <a:spLocks noChangeShapeType="1"/>
          </p:cNvSpPr>
          <p:nvPr/>
        </p:nvSpPr>
        <p:spPr bwMode="auto">
          <a:xfrm flipH="1">
            <a:off x="5080000" y="4646613"/>
            <a:ext cx="60325" cy="1270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1" name="Line 50"/>
          <p:cNvSpPr>
            <a:spLocks noChangeShapeType="1"/>
          </p:cNvSpPr>
          <p:nvPr/>
        </p:nvSpPr>
        <p:spPr bwMode="auto">
          <a:xfrm flipH="1">
            <a:off x="4433888" y="4135438"/>
            <a:ext cx="61912" cy="12700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2" name="Freeform 51"/>
          <p:cNvSpPr>
            <a:spLocks/>
          </p:cNvSpPr>
          <p:nvPr/>
        </p:nvSpPr>
        <p:spPr bwMode="auto">
          <a:xfrm>
            <a:off x="3462338" y="3654425"/>
            <a:ext cx="2466975" cy="219075"/>
          </a:xfrm>
          <a:custGeom>
            <a:avLst/>
            <a:gdLst>
              <a:gd name="T0" fmla="*/ 0 w 1554"/>
              <a:gd name="T1" fmla="*/ 219075 h 138"/>
              <a:gd name="T2" fmla="*/ 120650 w 1554"/>
              <a:gd name="T3" fmla="*/ 0 h 138"/>
              <a:gd name="T4" fmla="*/ 2466975 w 1554"/>
              <a:gd name="T5" fmla="*/ 0 h 138"/>
              <a:gd name="T6" fmla="*/ 0 60000 65536"/>
              <a:gd name="T7" fmla="*/ 0 60000 65536"/>
              <a:gd name="T8" fmla="*/ 0 60000 65536"/>
              <a:gd name="T9" fmla="*/ 0 w 1554"/>
              <a:gd name="T10" fmla="*/ 0 h 138"/>
              <a:gd name="T11" fmla="*/ 1554 w 1554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4" h="138">
                <a:moveTo>
                  <a:pt x="0" y="138"/>
                </a:moveTo>
                <a:lnTo>
                  <a:pt x="76" y="0"/>
                </a:lnTo>
                <a:lnTo>
                  <a:pt x="155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Line 52"/>
          <p:cNvSpPr>
            <a:spLocks noChangeShapeType="1"/>
          </p:cNvSpPr>
          <p:nvPr/>
        </p:nvSpPr>
        <p:spPr bwMode="auto">
          <a:xfrm flipH="1">
            <a:off x="3849688" y="3660775"/>
            <a:ext cx="111125" cy="219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Line 53"/>
          <p:cNvSpPr>
            <a:spLocks noChangeShapeType="1"/>
          </p:cNvSpPr>
          <p:nvPr/>
        </p:nvSpPr>
        <p:spPr bwMode="auto">
          <a:xfrm flipH="1">
            <a:off x="4243388" y="3654425"/>
            <a:ext cx="120650" cy="219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54"/>
          <p:cNvSpPr>
            <a:spLocks noChangeShapeType="1"/>
          </p:cNvSpPr>
          <p:nvPr/>
        </p:nvSpPr>
        <p:spPr bwMode="auto">
          <a:xfrm flipH="1">
            <a:off x="4581525" y="3648075"/>
            <a:ext cx="185738" cy="3286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6" name="Line 55"/>
          <p:cNvSpPr>
            <a:spLocks noChangeShapeType="1"/>
          </p:cNvSpPr>
          <p:nvPr/>
        </p:nvSpPr>
        <p:spPr bwMode="auto">
          <a:xfrm flipH="1">
            <a:off x="3986213" y="4133850"/>
            <a:ext cx="58737" cy="1254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7" name="Line 56"/>
          <p:cNvSpPr>
            <a:spLocks noChangeShapeType="1"/>
          </p:cNvSpPr>
          <p:nvPr/>
        </p:nvSpPr>
        <p:spPr bwMode="auto">
          <a:xfrm flipH="1">
            <a:off x="3894138" y="4638675"/>
            <a:ext cx="61912" cy="1254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8" name="Line 57"/>
          <p:cNvSpPr>
            <a:spLocks noChangeShapeType="1"/>
          </p:cNvSpPr>
          <p:nvPr/>
        </p:nvSpPr>
        <p:spPr bwMode="auto">
          <a:xfrm flipH="1">
            <a:off x="4467225" y="4638675"/>
            <a:ext cx="63500" cy="1254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9" name="Line 58"/>
          <p:cNvSpPr>
            <a:spLocks noChangeShapeType="1"/>
          </p:cNvSpPr>
          <p:nvPr/>
        </p:nvSpPr>
        <p:spPr bwMode="auto">
          <a:xfrm flipH="1">
            <a:off x="5070475" y="4638675"/>
            <a:ext cx="60325" cy="1254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0" name="Line 59"/>
          <p:cNvSpPr>
            <a:spLocks noChangeShapeType="1"/>
          </p:cNvSpPr>
          <p:nvPr/>
        </p:nvSpPr>
        <p:spPr bwMode="auto">
          <a:xfrm flipH="1">
            <a:off x="4430713" y="4133850"/>
            <a:ext cx="63500" cy="1254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1" name="Line 60"/>
          <p:cNvSpPr>
            <a:spLocks noChangeShapeType="1"/>
          </p:cNvSpPr>
          <p:nvPr/>
        </p:nvSpPr>
        <p:spPr bwMode="auto">
          <a:xfrm flipH="1">
            <a:off x="4516438" y="1389063"/>
            <a:ext cx="13858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2" name="Line 61"/>
          <p:cNvSpPr>
            <a:spLocks noChangeShapeType="1"/>
          </p:cNvSpPr>
          <p:nvPr/>
        </p:nvSpPr>
        <p:spPr bwMode="auto">
          <a:xfrm flipV="1">
            <a:off x="4783138" y="1389063"/>
            <a:ext cx="690562" cy="136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3" name="Text Box 62"/>
          <p:cNvSpPr txBox="1">
            <a:spLocks noChangeArrowheads="1"/>
          </p:cNvSpPr>
          <p:nvPr/>
        </p:nvSpPr>
        <p:spPr bwMode="auto">
          <a:xfrm>
            <a:off x="481013" y="5346700"/>
            <a:ext cx="2036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Tendon of flexor digitorum</a:t>
            </a:r>
          </a:p>
          <a:p>
            <a:r>
              <a:rPr lang="en-US" sz="1200" b="1"/>
              <a:t>superficialis</a:t>
            </a:r>
          </a:p>
        </p:txBody>
      </p:sp>
      <p:sp>
        <p:nvSpPr>
          <p:cNvPr id="18494" name="Text Box 63"/>
          <p:cNvSpPr txBox="1">
            <a:spLocks noChangeArrowheads="1"/>
          </p:cNvSpPr>
          <p:nvPr/>
        </p:nvSpPr>
        <p:spPr bwMode="auto">
          <a:xfrm>
            <a:off x="481013" y="5892800"/>
            <a:ext cx="2036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Tendon of flexor digitorum</a:t>
            </a:r>
          </a:p>
          <a:p>
            <a:r>
              <a:rPr lang="en-US" sz="1200" b="1"/>
              <a:t>profundus</a:t>
            </a:r>
          </a:p>
        </p:txBody>
      </p:sp>
      <p:sp>
        <p:nvSpPr>
          <p:cNvPr id="18495" name="Text Box 64"/>
          <p:cNvSpPr txBox="1">
            <a:spLocks noChangeArrowheads="1"/>
          </p:cNvSpPr>
          <p:nvPr/>
        </p:nvSpPr>
        <p:spPr bwMode="auto">
          <a:xfrm>
            <a:off x="5964238" y="1298575"/>
            <a:ext cx="3052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Tendons of flexor digitorum superficialis</a:t>
            </a:r>
          </a:p>
          <a:p>
            <a:r>
              <a:rPr lang="en-US" sz="1200" b="1"/>
              <a:t>and flexor digitorum profundus</a:t>
            </a:r>
          </a:p>
        </p:txBody>
      </p:sp>
      <p:sp>
        <p:nvSpPr>
          <p:cNvPr id="18496" name="Line 65"/>
          <p:cNvSpPr>
            <a:spLocks noChangeShapeType="1"/>
          </p:cNvSpPr>
          <p:nvPr/>
        </p:nvSpPr>
        <p:spPr bwMode="auto">
          <a:xfrm>
            <a:off x="4565650" y="19589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97" name="Text Box 66"/>
          <p:cNvSpPr txBox="1">
            <a:spLocks noChangeArrowheads="1"/>
          </p:cNvSpPr>
          <p:nvPr/>
        </p:nvSpPr>
        <p:spPr bwMode="auto">
          <a:xfrm>
            <a:off x="5964238" y="4048125"/>
            <a:ext cx="212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Tendons of flexor digitorum</a:t>
            </a:r>
          </a:p>
          <a:p>
            <a:r>
              <a:rPr lang="en-US" sz="1200" b="1"/>
              <a:t>superficialis</a:t>
            </a:r>
          </a:p>
        </p:txBody>
      </p:sp>
      <p:sp>
        <p:nvSpPr>
          <p:cNvPr id="18498" name="Text Box 11"/>
          <p:cNvSpPr txBox="1">
            <a:spLocks noChangeArrowheads="1"/>
          </p:cNvSpPr>
          <p:nvPr/>
        </p:nvSpPr>
        <p:spPr bwMode="auto">
          <a:xfrm>
            <a:off x="5345113" y="6132513"/>
            <a:ext cx="19716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3963"/>
          </a:xfrm>
        </p:spPr>
        <p:txBody>
          <a:bodyPr/>
          <a:lstStyle/>
          <a:p>
            <a:pPr eaLnBrk="1" hangingPunct="1"/>
            <a:r>
              <a:rPr lang="en-US" smtClean="0"/>
              <a:t>Exercise and Articular Cartilage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457200" y="1223963"/>
            <a:ext cx="8229600" cy="4902200"/>
          </a:xfrm>
        </p:spPr>
        <p:txBody>
          <a:bodyPr/>
          <a:lstStyle/>
          <a:p>
            <a:r>
              <a:rPr lang="en-US" sz="2000" b="0" smtClean="0"/>
              <a:t>exercise warms synovial fluid</a:t>
            </a:r>
          </a:p>
          <a:p>
            <a:endParaRPr lang="en-US" sz="800" b="0" smtClean="0"/>
          </a:p>
          <a:p>
            <a:r>
              <a:rPr lang="en-US" sz="2000" b="0" smtClean="0"/>
              <a:t>becomes less viscous and more easily absorbed by articular cartilage</a:t>
            </a:r>
          </a:p>
          <a:p>
            <a:endParaRPr lang="en-US" sz="800" b="0" smtClean="0"/>
          </a:p>
          <a:p>
            <a:r>
              <a:rPr lang="en-US" sz="2000" b="0" smtClean="0"/>
              <a:t>cartilage then swells and provides a more effective cushion against compression</a:t>
            </a:r>
          </a:p>
          <a:p>
            <a:endParaRPr lang="en-US" sz="800" b="0" smtClean="0"/>
          </a:p>
          <a:p>
            <a:r>
              <a:rPr lang="en-US" sz="2000" b="0" smtClean="0"/>
              <a:t>warm-up period before vigorous exercise helps protect cartilage from undue wear and tear</a:t>
            </a:r>
          </a:p>
          <a:p>
            <a:endParaRPr lang="en-US" sz="800" b="0" smtClean="0"/>
          </a:p>
          <a:p>
            <a:r>
              <a:rPr lang="en-US" sz="2000" b="0" smtClean="0"/>
              <a:t>repetitive compression of nonvascular cartilage during exercise squeezes fluid and metabolic waste out of the cartilage</a:t>
            </a:r>
          </a:p>
          <a:p>
            <a:endParaRPr lang="en-US" sz="800" b="0" smtClean="0"/>
          </a:p>
          <a:p>
            <a:r>
              <a:rPr lang="en-US" sz="2000" b="0" smtClean="0"/>
              <a:t>when weight removed, cartilage absorbs synovial fluid like a sponge taking in oxygen and nutrients to the chondrocytes</a:t>
            </a:r>
          </a:p>
          <a:p>
            <a:endParaRPr lang="en-US" sz="800" b="0" smtClean="0"/>
          </a:p>
          <a:p>
            <a:r>
              <a:rPr lang="en-US" sz="2000" b="0" smtClean="0"/>
              <a:t>without exercise, cartilage deteriorates more rapidly from inadequate nutrition and waste removal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13AC5B0-A1B8-4F55-A523-C37F627E28C3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5F0C0604-3E4D-491F-8EDF-C971663AC918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6825"/>
          </a:xfrm>
        </p:spPr>
        <p:txBody>
          <a:bodyPr/>
          <a:lstStyle/>
          <a:p>
            <a:pPr eaLnBrk="1" hangingPunct="1"/>
            <a:r>
              <a:rPr lang="en-US" smtClean="0"/>
              <a:t>Joints and Lever Systems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8100"/>
            <a:ext cx="8605838" cy="3530600"/>
          </a:xfrm>
        </p:spPr>
        <p:txBody>
          <a:bodyPr/>
          <a:lstStyle/>
          <a:p>
            <a:pPr eaLnBrk="1" hangingPunct="1"/>
            <a:r>
              <a:rPr lang="en-US" sz="2400" smtClean="0"/>
              <a:t>long bones </a:t>
            </a:r>
            <a:r>
              <a:rPr lang="en-US" sz="2400" b="0" smtClean="0"/>
              <a:t>act as </a:t>
            </a:r>
            <a:r>
              <a:rPr lang="en-US" sz="2400" smtClean="0"/>
              <a:t>levers</a:t>
            </a:r>
            <a:r>
              <a:rPr lang="en-US" sz="2400" b="0" smtClean="0"/>
              <a:t> to enhance the speed or power of limb movements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lever</a:t>
            </a:r>
            <a:r>
              <a:rPr lang="en-US" sz="2400" b="0" smtClean="0"/>
              <a:t> – any elongated, rigid object that rotates around a fixed point called a </a:t>
            </a:r>
            <a:r>
              <a:rPr lang="en-US" sz="2400" smtClean="0"/>
              <a:t>fulcrum</a:t>
            </a:r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400" b="0" smtClean="0"/>
              <a:t>rotation occurs when an </a:t>
            </a:r>
            <a:r>
              <a:rPr lang="en-US" sz="2400" smtClean="0"/>
              <a:t>effort </a:t>
            </a:r>
            <a:r>
              <a:rPr lang="en-US" sz="2400" b="0" smtClean="0"/>
              <a:t>applied</a:t>
            </a:r>
            <a:r>
              <a:rPr lang="en-US" sz="2400" smtClean="0"/>
              <a:t> </a:t>
            </a:r>
            <a:r>
              <a:rPr lang="en-US" sz="2400" b="0" smtClean="0"/>
              <a:t>overcomes </a:t>
            </a:r>
            <a:r>
              <a:rPr lang="en-US" sz="2400" smtClean="0"/>
              <a:t>resistance </a:t>
            </a:r>
            <a:r>
              <a:rPr lang="en-US" sz="2400" b="0" smtClean="0"/>
              <a:t>(load) at some other point</a:t>
            </a:r>
          </a:p>
          <a:p>
            <a:pPr lvl="1" eaLnBrk="1" hangingPunct="1"/>
            <a:r>
              <a:rPr lang="en-US" sz="2000" smtClean="0"/>
              <a:t>resistance arm </a:t>
            </a:r>
            <a:r>
              <a:rPr lang="en-US" sz="2000" b="0" smtClean="0"/>
              <a:t>and </a:t>
            </a:r>
            <a:r>
              <a:rPr lang="en-US" sz="2000" smtClean="0"/>
              <a:t>effort arm </a:t>
            </a:r>
            <a:r>
              <a:rPr lang="en-US" sz="2000" b="0" smtClean="0"/>
              <a:t>are described relative to fulcrum</a:t>
            </a:r>
          </a:p>
          <a:p>
            <a:pPr eaLnBrk="1" hangingPunct="1"/>
            <a:endParaRPr lang="en-US" smtClean="0"/>
          </a:p>
        </p:txBody>
      </p:sp>
      <p:pic>
        <p:nvPicPr>
          <p:cNvPr id="20485" name="Picture 9" descr="sal25693_09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4676775"/>
            <a:ext cx="53276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24"/>
          <p:cNvSpPr txBox="1">
            <a:spLocks noChangeArrowheads="1"/>
          </p:cNvSpPr>
          <p:nvPr/>
        </p:nvSpPr>
        <p:spPr bwMode="auto">
          <a:xfrm>
            <a:off x="1960563" y="4391025"/>
            <a:ext cx="5221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3100388" y="6073775"/>
            <a:ext cx="933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Resistance arm</a:t>
            </a:r>
            <a:endParaRPr lang="en-US" sz="1000" b="1"/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4445000" y="6305550"/>
            <a:ext cx="77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</a:t>
            </a:r>
            <a:endParaRPr lang="en-US" sz="1000" b="1"/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2547938" y="5429250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</a:t>
            </a:r>
            <a:endParaRPr lang="en-US" sz="1000" b="1"/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6276975" y="5500688"/>
            <a:ext cx="84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</a:t>
            </a:r>
            <a:endParaRPr lang="en-US" sz="1000" b="1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5160963" y="6073775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Effort arm</a:t>
            </a:r>
            <a:endParaRPr lang="en-US" sz="1000" b="1"/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4214813" y="6604000"/>
            <a:ext cx="500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Fulcrum</a:t>
            </a:r>
            <a:endParaRPr lang="en-US" sz="1000" b="1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6105525" y="5143500"/>
            <a:ext cx="339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Effort</a:t>
            </a:r>
            <a:endParaRPr lang="en-US" sz="1000" b="1"/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2733675" y="4660900"/>
            <a:ext cx="758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Resistance</a:t>
            </a:r>
          </a:p>
          <a:p>
            <a:r>
              <a:rPr lang="en-US" sz="1000" b="1"/>
              <a:t>(load)</a:t>
            </a:r>
          </a:p>
        </p:txBody>
      </p:sp>
      <p:sp>
        <p:nvSpPr>
          <p:cNvPr id="20495" name="Text Box 9"/>
          <p:cNvSpPr txBox="1">
            <a:spLocks noChangeArrowheads="1"/>
          </p:cNvSpPr>
          <p:nvPr/>
        </p:nvSpPr>
        <p:spPr bwMode="auto">
          <a:xfrm>
            <a:off x="7172325" y="5232400"/>
            <a:ext cx="197167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35D2D13-4EC5-4F3B-A9D0-50CF6F070193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5100"/>
          </a:xfrm>
        </p:spPr>
        <p:txBody>
          <a:bodyPr/>
          <a:lstStyle/>
          <a:p>
            <a:pPr eaLnBrk="1" hangingPunct="1"/>
            <a:r>
              <a:rPr lang="en-US" smtClean="0"/>
              <a:t>Mechanical Advantage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6525"/>
            <a:ext cx="8229600" cy="4860925"/>
          </a:xfrm>
        </p:spPr>
        <p:txBody>
          <a:bodyPr/>
          <a:lstStyle/>
          <a:p>
            <a:pPr eaLnBrk="1" hangingPunct="1"/>
            <a:r>
              <a:rPr lang="en-US" sz="2800" b="0" smtClean="0"/>
              <a:t>advantage conferred by a lever can be of two kinds:</a:t>
            </a:r>
          </a:p>
          <a:p>
            <a:pPr lvl="1" eaLnBrk="1" hangingPunct="1"/>
            <a:r>
              <a:rPr lang="en-US" sz="2400" b="0" smtClean="0"/>
              <a:t>to exert more force against a resisting object than the force applied to the lever</a:t>
            </a:r>
          </a:p>
          <a:p>
            <a:pPr lvl="2" eaLnBrk="1" hangingPunct="1"/>
            <a:r>
              <a:rPr lang="en-US" sz="2000" b="0" smtClean="0"/>
              <a:t>human moving a heavy object with help of crowbar</a:t>
            </a:r>
          </a:p>
          <a:p>
            <a:pPr lvl="1" eaLnBrk="1" hangingPunct="1"/>
            <a:r>
              <a:rPr lang="en-US" sz="2400" b="0" smtClean="0"/>
              <a:t>to move the resisting object farther or faster than the effort arm is moved</a:t>
            </a:r>
          </a:p>
          <a:p>
            <a:pPr lvl="2" eaLnBrk="1" hangingPunct="1"/>
            <a:r>
              <a:rPr lang="en-US" sz="2000" b="0" smtClean="0"/>
              <a:t>movement of rowing a boat</a:t>
            </a:r>
          </a:p>
          <a:p>
            <a:pPr lvl="2" eaLnBrk="1" hangingPunct="1"/>
            <a:r>
              <a:rPr lang="en-US" sz="2000" b="0" smtClean="0"/>
              <a:t>a single lever cannot confer both advantages</a:t>
            </a:r>
          </a:p>
          <a:p>
            <a:pPr lvl="3" eaLnBrk="1" hangingPunct="1"/>
            <a:r>
              <a:rPr lang="en-US" sz="1800" b="0" smtClean="0"/>
              <a:t>as one increases, the other decreases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mechanical advantage </a:t>
            </a:r>
            <a:r>
              <a:rPr lang="en-US" sz="2400" b="0" smtClean="0"/>
              <a:t>(MA) of a lever – the ratio of its output force to its input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5F226D6-6EFE-40A7-A9D7-9D187BD12EF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9388"/>
          </a:xfrm>
        </p:spPr>
        <p:txBody>
          <a:bodyPr/>
          <a:lstStyle/>
          <a:p>
            <a:pPr eaLnBrk="1" hangingPunct="1"/>
            <a:r>
              <a:rPr lang="en-US" smtClean="0"/>
              <a:t>Joints (Articulations)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6675"/>
            <a:ext cx="8229600" cy="5056188"/>
          </a:xfrm>
        </p:spPr>
        <p:txBody>
          <a:bodyPr/>
          <a:lstStyle/>
          <a:p>
            <a:pPr eaLnBrk="1" hangingPunct="1"/>
            <a:r>
              <a:rPr lang="en-US" sz="2800" smtClean="0"/>
              <a:t>joint (articulation) </a:t>
            </a:r>
            <a:r>
              <a:rPr lang="en-US" sz="2800" b="0" smtClean="0"/>
              <a:t>– any point where two bones meet, whether or not the bones are movable at that interface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arthrology</a:t>
            </a:r>
            <a:r>
              <a:rPr lang="en-US" sz="2800" b="0" smtClean="0"/>
              <a:t> – science of joint structure, function, and dysfunction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kinesiology</a:t>
            </a:r>
            <a:r>
              <a:rPr lang="en-US" sz="2800" b="0" smtClean="0"/>
              <a:t> – the study of musculoskeletal movement</a:t>
            </a:r>
          </a:p>
          <a:p>
            <a:pPr lvl="1" eaLnBrk="1" hangingPunct="1"/>
            <a:r>
              <a:rPr lang="en-US" sz="2400" b="0" smtClean="0"/>
              <a:t>a branch of </a:t>
            </a:r>
            <a:r>
              <a:rPr lang="en-US" sz="2400" smtClean="0"/>
              <a:t>biomechanics</a:t>
            </a:r>
            <a:r>
              <a:rPr lang="en-US" sz="2400" b="0" smtClean="0"/>
              <a:t> – deals with a broad variety of movements and mechanical processes in the body, including the physics of blood circulation, respiration, and hearing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3C7D3901-A689-4D13-B958-709C7517A9A8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Mechanical Advantage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6388" y="4192588"/>
            <a:ext cx="8583612" cy="2665412"/>
          </a:xfrm>
        </p:spPr>
        <p:txBody>
          <a:bodyPr/>
          <a:lstStyle/>
          <a:p>
            <a:pPr eaLnBrk="1" hangingPunct="1"/>
            <a:r>
              <a:rPr lang="en-US" sz="1800" smtClean="0"/>
              <a:t>mechanical advantage </a:t>
            </a:r>
            <a:r>
              <a:rPr lang="en-US" sz="1800" b="0" smtClean="0"/>
              <a:t>is calculated from the length of the effort arm divided by the length of the resistance arm</a:t>
            </a:r>
          </a:p>
          <a:p>
            <a:pPr eaLnBrk="1" hangingPunct="1"/>
            <a:r>
              <a:rPr lang="en-US" sz="1800" smtClean="0"/>
              <a:t>MA &gt; 1.0 </a:t>
            </a:r>
            <a:r>
              <a:rPr lang="en-US" sz="1800" b="0" smtClean="0"/>
              <a:t>– the lever produces more force, but less speed and distance, than the force exerted on it</a:t>
            </a:r>
          </a:p>
          <a:p>
            <a:pPr eaLnBrk="1" hangingPunct="1"/>
            <a:r>
              <a:rPr lang="en-US" sz="1800" smtClean="0"/>
              <a:t>MA &lt; 1.0 </a:t>
            </a:r>
            <a:r>
              <a:rPr lang="en-US" sz="1800" b="0" smtClean="0"/>
              <a:t>– the lever produces more speed or distance, but less force, than the input</a:t>
            </a:r>
          </a:p>
          <a:p>
            <a:pPr eaLnBrk="1" hangingPunct="1"/>
            <a:r>
              <a:rPr lang="en-US" sz="1800" b="0" smtClean="0"/>
              <a:t>contraction of the biceps brachii muscle puts more power into the lever than we get out of it, but the hand to move faster and further (MA &lt;1.0)</a:t>
            </a:r>
            <a:endParaRPr lang="en-US" sz="2400" smtClean="0"/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7223125" y="3051175"/>
            <a:ext cx="15462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9.8</a:t>
            </a:r>
          </a:p>
        </p:txBody>
      </p:sp>
      <p:pic>
        <p:nvPicPr>
          <p:cNvPr id="22534" name="Picture 9" descr="sal25693_09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1158875"/>
            <a:ext cx="54149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24"/>
          <p:cNvSpPr txBox="1">
            <a:spLocks noChangeArrowheads="1"/>
          </p:cNvSpPr>
          <p:nvPr/>
        </p:nvSpPr>
        <p:spPr bwMode="auto">
          <a:xfrm>
            <a:off x="1538288" y="820738"/>
            <a:ext cx="6046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1535113" y="3327400"/>
            <a:ext cx="5207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Biceps brachii</a:t>
            </a:r>
            <a:endParaRPr lang="en-US" sz="600" b="1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2809875" y="1809750"/>
            <a:ext cx="314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2514600" y="1808163"/>
            <a:ext cx="1222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828925" y="1700213"/>
            <a:ext cx="242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50 mm</a:t>
            </a:r>
            <a:endParaRPr lang="en-US" sz="600" b="1"/>
          </a:p>
        </p:txBody>
      </p:sp>
      <p:sp>
        <p:nvSpPr>
          <p:cNvPr id="22540" name="Rectangle 15"/>
          <p:cNvSpPr>
            <a:spLocks noChangeArrowheads="1"/>
          </p:cNvSpPr>
          <p:nvPr/>
        </p:nvSpPr>
        <p:spPr bwMode="auto">
          <a:xfrm>
            <a:off x="3224213" y="1752600"/>
            <a:ext cx="190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  0.15</a:t>
            </a:r>
            <a:endParaRPr lang="en-US" sz="600" b="1"/>
          </a:p>
        </p:txBody>
      </p:sp>
      <p:sp>
        <p:nvSpPr>
          <p:cNvPr id="22541" name="Rectangle 16"/>
          <p:cNvSpPr>
            <a:spLocks noChangeArrowheads="1"/>
          </p:cNvSpPr>
          <p:nvPr/>
        </p:nvSpPr>
        <p:spPr bwMode="auto">
          <a:xfrm>
            <a:off x="2419350" y="1762125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42" name="Rectangle 17"/>
          <p:cNvSpPr>
            <a:spLocks noChangeArrowheads="1"/>
          </p:cNvSpPr>
          <p:nvPr/>
        </p:nvSpPr>
        <p:spPr bwMode="auto">
          <a:xfrm>
            <a:off x="3179763" y="1752600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43" name="Rectangle 18"/>
          <p:cNvSpPr>
            <a:spLocks noChangeArrowheads="1"/>
          </p:cNvSpPr>
          <p:nvPr/>
        </p:nvSpPr>
        <p:spPr bwMode="auto">
          <a:xfrm>
            <a:off x="2693988" y="1752600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2806700" y="1822450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330 mm</a:t>
            </a:r>
            <a:endParaRPr lang="en-US" sz="600" b="1"/>
          </a:p>
        </p:txBody>
      </p:sp>
      <p:sp>
        <p:nvSpPr>
          <p:cNvPr id="22545" name="Rectangle 20"/>
          <p:cNvSpPr>
            <a:spLocks noChangeArrowheads="1"/>
          </p:cNvSpPr>
          <p:nvPr/>
        </p:nvSpPr>
        <p:spPr bwMode="auto">
          <a:xfrm>
            <a:off x="2239963" y="2003425"/>
            <a:ext cx="985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Low mechanical advantage</a:t>
            </a:r>
            <a:endParaRPr lang="en-US" sz="600" b="1"/>
          </a:p>
        </p:txBody>
      </p:sp>
      <p:sp>
        <p:nvSpPr>
          <p:cNvPr id="22546" name="Rectangle 21"/>
          <p:cNvSpPr>
            <a:spLocks noChangeArrowheads="1"/>
          </p:cNvSpPr>
          <p:nvPr/>
        </p:nvSpPr>
        <p:spPr bwMode="auto">
          <a:xfrm>
            <a:off x="2239963" y="2100263"/>
            <a:ext cx="3952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Low power</a:t>
            </a:r>
            <a:endParaRPr lang="en-US" sz="600" b="1"/>
          </a:p>
        </p:txBody>
      </p:sp>
      <p:sp>
        <p:nvSpPr>
          <p:cNvPr id="22547" name="Rectangle 22"/>
          <p:cNvSpPr>
            <a:spLocks noChangeArrowheads="1"/>
          </p:cNvSpPr>
          <p:nvPr/>
        </p:nvSpPr>
        <p:spPr bwMode="auto">
          <a:xfrm>
            <a:off x="2239963" y="2192338"/>
            <a:ext cx="409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High speed</a:t>
            </a:r>
            <a:endParaRPr lang="en-US" sz="600" b="1"/>
          </a:p>
        </p:txBody>
      </p:sp>
      <p:sp>
        <p:nvSpPr>
          <p:cNvPr id="22548" name="Rectangle 23"/>
          <p:cNvSpPr>
            <a:spLocks noChangeArrowheads="1"/>
          </p:cNvSpPr>
          <p:nvPr/>
        </p:nvSpPr>
        <p:spPr bwMode="auto">
          <a:xfrm>
            <a:off x="1490663" y="3917950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(a)</a:t>
            </a:r>
            <a:endParaRPr lang="en-US" sz="600" b="1"/>
          </a:p>
        </p:txBody>
      </p:sp>
      <p:sp>
        <p:nvSpPr>
          <p:cNvPr id="22549" name="Rectangle 24"/>
          <p:cNvSpPr>
            <a:spLocks noChangeArrowheads="1"/>
          </p:cNvSpPr>
          <p:nvPr/>
        </p:nvSpPr>
        <p:spPr bwMode="auto">
          <a:xfrm>
            <a:off x="4327525" y="3925888"/>
            <a:ext cx="96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(b)</a:t>
            </a:r>
            <a:endParaRPr lang="en-US" sz="600" b="1"/>
          </a:p>
        </p:txBody>
      </p:sp>
      <p:sp>
        <p:nvSpPr>
          <p:cNvPr id="22550" name="Rectangle 25"/>
          <p:cNvSpPr>
            <a:spLocks noChangeArrowheads="1"/>
          </p:cNvSpPr>
          <p:nvPr/>
        </p:nvSpPr>
        <p:spPr bwMode="auto">
          <a:xfrm>
            <a:off x="2992438" y="3114675"/>
            <a:ext cx="50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</a:t>
            </a:r>
            <a:endParaRPr lang="en-US" sz="600" b="1"/>
          </a:p>
        </p:txBody>
      </p:sp>
      <p:sp>
        <p:nvSpPr>
          <p:cNvPr id="22551" name="Rectangle 26"/>
          <p:cNvSpPr>
            <a:spLocks noChangeArrowheads="1"/>
          </p:cNvSpPr>
          <p:nvPr/>
        </p:nvSpPr>
        <p:spPr bwMode="auto">
          <a:xfrm>
            <a:off x="3536950" y="2214563"/>
            <a:ext cx="5556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</a:t>
            </a:r>
            <a:endParaRPr lang="en-US" sz="600" b="1"/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2927350" y="3322638"/>
            <a:ext cx="46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</a:t>
            </a:r>
            <a:endParaRPr lang="en-US" sz="600" b="1"/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4651375" y="1928813"/>
            <a:ext cx="46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F</a:t>
            </a:r>
            <a:endParaRPr lang="en-US" sz="600" b="1"/>
          </a:p>
        </p:txBody>
      </p:sp>
      <p:sp>
        <p:nvSpPr>
          <p:cNvPr id="22554" name="Rectangle 29"/>
          <p:cNvSpPr>
            <a:spLocks noChangeArrowheads="1"/>
          </p:cNvSpPr>
          <p:nvPr/>
        </p:nvSpPr>
        <p:spPr bwMode="auto">
          <a:xfrm>
            <a:off x="1535113" y="3500438"/>
            <a:ext cx="2540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Radius</a:t>
            </a:r>
            <a:endParaRPr lang="en-US" sz="600" b="1"/>
          </a:p>
        </p:txBody>
      </p:sp>
      <p:sp>
        <p:nvSpPr>
          <p:cNvPr id="22555" name="Freeform 30"/>
          <p:cNvSpPr>
            <a:spLocks/>
          </p:cNvSpPr>
          <p:nvPr/>
        </p:nvSpPr>
        <p:spPr bwMode="auto">
          <a:xfrm>
            <a:off x="2100263" y="2909888"/>
            <a:ext cx="403225" cy="474662"/>
          </a:xfrm>
          <a:custGeom>
            <a:avLst/>
            <a:gdLst>
              <a:gd name="T0" fmla="*/ 0 w 404"/>
              <a:gd name="T1" fmla="*/ 474662 h 475"/>
              <a:gd name="T2" fmla="*/ 146718 w 404"/>
              <a:gd name="T3" fmla="*/ 474662 h 475"/>
              <a:gd name="T4" fmla="*/ 403225 w 404"/>
              <a:gd name="T5" fmla="*/ 0 h 475"/>
              <a:gd name="T6" fmla="*/ 0 60000 65536"/>
              <a:gd name="T7" fmla="*/ 0 60000 65536"/>
              <a:gd name="T8" fmla="*/ 0 60000 65536"/>
              <a:gd name="T9" fmla="*/ 0 w 404"/>
              <a:gd name="T10" fmla="*/ 0 h 475"/>
              <a:gd name="T11" fmla="*/ 404 w 404"/>
              <a:gd name="T12" fmla="*/ 475 h 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" h="475">
                <a:moveTo>
                  <a:pt x="0" y="475"/>
                </a:moveTo>
                <a:lnTo>
                  <a:pt x="147" y="475"/>
                </a:lnTo>
                <a:lnTo>
                  <a:pt x="40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Freeform 31"/>
          <p:cNvSpPr>
            <a:spLocks/>
          </p:cNvSpPr>
          <p:nvPr/>
        </p:nvSpPr>
        <p:spPr bwMode="auto">
          <a:xfrm>
            <a:off x="1852613" y="3119438"/>
            <a:ext cx="1050925" cy="449262"/>
          </a:xfrm>
          <a:custGeom>
            <a:avLst/>
            <a:gdLst>
              <a:gd name="T0" fmla="*/ 0 w 1052"/>
              <a:gd name="T1" fmla="*/ 449262 h 450"/>
              <a:gd name="T2" fmla="*/ 625360 w 1052"/>
              <a:gd name="T3" fmla="*/ 449262 h 450"/>
              <a:gd name="T4" fmla="*/ 1050925 w 1052"/>
              <a:gd name="T5" fmla="*/ 0 h 450"/>
              <a:gd name="T6" fmla="*/ 0 60000 65536"/>
              <a:gd name="T7" fmla="*/ 0 60000 65536"/>
              <a:gd name="T8" fmla="*/ 0 60000 65536"/>
              <a:gd name="T9" fmla="*/ 0 w 1052"/>
              <a:gd name="T10" fmla="*/ 0 h 450"/>
              <a:gd name="T11" fmla="*/ 1052 w 1052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450">
                <a:moveTo>
                  <a:pt x="0" y="450"/>
                </a:moveTo>
                <a:lnTo>
                  <a:pt x="626" y="450"/>
                </a:lnTo>
                <a:lnTo>
                  <a:pt x="105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Rectangle 32"/>
          <p:cNvSpPr>
            <a:spLocks noChangeArrowheads="1"/>
          </p:cNvSpPr>
          <p:nvPr/>
        </p:nvSpPr>
        <p:spPr bwMode="auto">
          <a:xfrm>
            <a:off x="5770563" y="1382713"/>
            <a:ext cx="10033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High mechanical advantage</a:t>
            </a:r>
            <a:endParaRPr lang="en-US" sz="600" b="1"/>
          </a:p>
        </p:txBody>
      </p:sp>
      <p:sp>
        <p:nvSpPr>
          <p:cNvPr id="22558" name="Rectangle 33"/>
          <p:cNvSpPr>
            <a:spLocks noChangeArrowheads="1"/>
          </p:cNvSpPr>
          <p:nvPr/>
        </p:nvSpPr>
        <p:spPr bwMode="auto">
          <a:xfrm>
            <a:off x="5770563" y="1476375"/>
            <a:ext cx="412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High power</a:t>
            </a:r>
            <a:endParaRPr lang="en-US" sz="600" b="1"/>
          </a:p>
        </p:txBody>
      </p:sp>
      <p:sp>
        <p:nvSpPr>
          <p:cNvPr id="22559" name="Rectangle 34"/>
          <p:cNvSpPr>
            <a:spLocks noChangeArrowheads="1"/>
          </p:cNvSpPr>
          <p:nvPr/>
        </p:nvSpPr>
        <p:spPr bwMode="auto">
          <a:xfrm>
            <a:off x="5770563" y="1571625"/>
            <a:ext cx="3921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Low speed</a:t>
            </a:r>
            <a:endParaRPr lang="en-US" sz="600" b="1"/>
          </a:p>
        </p:txBody>
      </p:sp>
      <p:sp>
        <p:nvSpPr>
          <p:cNvPr id="22560" name="Rectangle 35"/>
          <p:cNvSpPr>
            <a:spLocks noChangeArrowheads="1"/>
          </p:cNvSpPr>
          <p:nvPr/>
        </p:nvSpPr>
        <p:spPr bwMode="auto">
          <a:xfrm>
            <a:off x="5745163" y="2155825"/>
            <a:ext cx="6508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Coronoid process</a:t>
            </a:r>
            <a:endParaRPr lang="en-US" sz="600" b="1"/>
          </a:p>
        </p:txBody>
      </p:sp>
      <p:sp>
        <p:nvSpPr>
          <p:cNvPr id="22561" name="Rectangle 36"/>
          <p:cNvSpPr>
            <a:spLocks noChangeArrowheads="1"/>
          </p:cNvSpPr>
          <p:nvPr/>
        </p:nvSpPr>
        <p:spPr bwMode="auto">
          <a:xfrm>
            <a:off x="5748338" y="2520950"/>
            <a:ext cx="6842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Condyloid process</a:t>
            </a:r>
            <a:endParaRPr lang="en-US" sz="600" b="1"/>
          </a:p>
        </p:txBody>
      </p:sp>
      <p:sp>
        <p:nvSpPr>
          <p:cNvPr id="22562" name="Rectangle 37"/>
          <p:cNvSpPr>
            <a:spLocks noChangeArrowheads="1"/>
          </p:cNvSpPr>
          <p:nvPr/>
        </p:nvSpPr>
        <p:spPr bwMode="auto">
          <a:xfrm>
            <a:off x="4535488" y="3705225"/>
            <a:ext cx="10493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Resistance arm (L</a:t>
            </a:r>
            <a:r>
              <a:rPr lang="en-US" sz="600" b="1" baseline="-25000"/>
              <a:t>R</a:t>
            </a:r>
            <a:r>
              <a:rPr lang="en-US" sz="600" b="1"/>
              <a:t> = 35 mm)</a:t>
            </a:r>
          </a:p>
        </p:txBody>
      </p:sp>
      <p:sp>
        <p:nvSpPr>
          <p:cNvPr id="22563" name="Rectangle 38"/>
          <p:cNvSpPr>
            <a:spLocks noChangeArrowheads="1"/>
          </p:cNvSpPr>
          <p:nvPr/>
        </p:nvSpPr>
        <p:spPr bwMode="auto">
          <a:xfrm>
            <a:off x="5240338" y="3933825"/>
            <a:ext cx="8445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600" b="1"/>
              <a:t>Effort arm (L</a:t>
            </a:r>
            <a:r>
              <a:rPr lang="fr-FR" sz="600" b="1" baseline="-25000"/>
              <a:t>E</a:t>
            </a:r>
            <a:r>
              <a:rPr lang="fr-FR" sz="600" b="1"/>
              <a:t> = 95 mm)</a:t>
            </a:r>
            <a:endParaRPr lang="en-US" sz="600" b="1"/>
          </a:p>
        </p:txBody>
      </p:sp>
      <p:sp>
        <p:nvSpPr>
          <p:cNvPr id="22564" name="Rectangle 39"/>
          <p:cNvSpPr>
            <a:spLocks noChangeArrowheads="1"/>
          </p:cNvSpPr>
          <p:nvPr/>
        </p:nvSpPr>
        <p:spPr bwMode="auto">
          <a:xfrm>
            <a:off x="6940550" y="3513138"/>
            <a:ext cx="508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E</a:t>
            </a:r>
            <a:endParaRPr lang="en-US" sz="600" b="1"/>
          </a:p>
        </p:txBody>
      </p:sp>
      <p:sp>
        <p:nvSpPr>
          <p:cNvPr id="22565" name="Rectangle 40"/>
          <p:cNvSpPr>
            <a:spLocks noChangeArrowheads="1"/>
          </p:cNvSpPr>
          <p:nvPr/>
        </p:nvSpPr>
        <p:spPr bwMode="auto">
          <a:xfrm>
            <a:off x="5240338" y="1663700"/>
            <a:ext cx="555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R</a:t>
            </a:r>
            <a:endParaRPr lang="en-US" sz="600" b="1"/>
          </a:p>
        </p:txBody>
      </p:sp>
      <p:sp>
        <p:nvSpPr>
          <p:cNvPr id="22566" name="Line 41"/>
          <p:cNvSpPr>
            <a:spLocks noChangeShapeType="1"/>
          </p:cNvSpPr>
          <p:nvPr/>
        </p:nvSpPr>
        <p:spPr bwMode="auto">
          <a:xfrm flipH="1">
            <a:off x="5402263" y="2208213"/>
            <a:ext cx="320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42"/>
          <p:cNvSpPr>
            <a:spLocks noChangeArrowheads="1"/>
          </p:cNvSpPr>
          <p:nvPr/>
        </p:nvSpPr>
        <p:spPr bwMode="auto">
          <a:xfrm>
            <a:off x="6445250" y="3702050"/>
            <a:ext cx="6111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Digastric muscle</a:t>
            </a:r>
            <a:endParaRPr lang="en-US" sz="600" b="1"/>
          </a:p>
        </p:txBody>
      </p:sp>
      <p:sp>
        <p:nvSpPr>
          <p:cNvPr id="22568" name="Freeform 43"/>
          <p:cNvSpPr>
            <a:spLocks/>
          </p:cNvSpPr>
          <p:nvPr/>
        </p:nvSpPr>
        <p:spPr bwMode="auto">
          <a:xfrm>
            <a:off x="6127750" y="3676650"/>
            <a:ext cx="292100" cy="71438"/>
          </a:xfrm>
          <a:custGeom>
            <a:avLst/>
            <a:gdLst>
              <a:gd name="T0" fmla="*/ 292100 w 293"/>
              <a:gd name="T1" fmla="*/ 71438 h 73"/>
              <a:gd name="T2" fmla="*/ 201379 w 293"/>
              <a:gd name="T3" fmla="*/ 71438 h 73"/>
              <a:gd name="T4" fmla="*/ 0 w 293"/>
              <a:gd name="T5" fmla="*/ 0 h 73"/>
              <a:gd name="T6" fmla="*/ 0 60000 65536"/>
              <a:gd name="T7" fmla="*/ 0 60000 65536"/>
              <a:gd name="T8" fmla="*/ 0 60000 65536"/>
              <a:gd name="T9" fmla="*/ 0 w 293"/>
              <a:gd name="T10" fmla="*/ 0 h 73"/>
              <a:gd name="T11" fmla="*/ 293 w 293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73">
                <a:moveTo>
                  <a:pt x="293" y="73"/>
                </a:moveTo>
                <a:lnTo>
                  <a:pt x="202" y="7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Freeform 44"/>
          <p:cNvSpPr>
            <a:spLocks/>
          </p:cNvSpPr>
          <p:nvPr/>
        </p:nvSpPr>
        <p:spPr bwMode="auto">
          <a:xfrm>
            <a:off x="5462588" y="1525588"/>
            <a:ext cx="258762" cy="482600"/>
          </a:xfrm>
          <a:custGeom>
            <a:avLst/>
            <a:gdLst>
              <a:gd name="T0" fmla="*/ 258762 w 258"/>
              <a:gd name="T1" fmla="*/ 482600 h 483"/>
              <a:gd name="T2" fmla="*/ 171505 w 258"/>
              <a:gd name="T3" fmla="*/ 482600 h 483"/>
              <a:gd name="T4" fmla="*/ 0 w 258"/>
              <a:gd name="T5" fmla="*/ 0 h 483"/>
              <a:gd name="T6" fmla="*/ 0 60000 65536"/>
              <a:gd name="T7" fmla="*/ 0 60000 65536"/>
              <a:gd name="T8" fmla="*/ 0 60000 65536"/>
              <a:gd name="T9" fmla="*/ 0 w 258"/>
              <a:gd name="T10" fmla="*/ 0 h 483"/>
              <a:gd name="T11" fmla="*/ 258 w 258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483">
                <a:moveTo>
                  <a:pt x="258" y="483"/>
                </a:moveTo>
                <a:lnTo>
                  <a:pt x="171" y="48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Freeform 45"/>
          <p:cNvSpPr>
            <a:spLocks/>
          </p:cNvSpPr>
          <p:nvPr/>
        </p:nvSpPr>
        <p:spPr bwMode="auto">
          <a:xfrm>
            <a:off x="4629150" y="2154238"/>
            <a:ext cx="1095375" cy="417512"/>
          </a:xfrm>
          <a:custGeom>
            <a:avLst/>
            <a:gdLst>
              <a:gd name="T0" fmla="*/ 1095375 w 1098"/>
              <a:gd name="T1" fmla="*/ 417512 h 418"/>
              <a:gd name="T2" fmla="*/ 411015 w 1098"/>
              <a:gd name="T3" fmla="*/ 417512 h 418"/>
              <a:gd name="T4" fmla="*/ 0 w 1098"/>
              <a:gd name="T5" fmla="*/ 0 h 418"/>
              <a:gd name="T6" fmla="*/ 0 60000 65536"/>
              <a:gd name="T7" fmla="*/ 0 60000 65536"/>
              <a:gd name="T8" fmla="*/ 0 60000 65536"/>
              <a:gd name="T9" fmla="*/ 0 w 1098"/>
              <a:gd name="T10" fmla="*/ 0 h 418"/>
              <a:gd name="T11" fmla="*/ 1098 w 1098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418">
                <a:moveTo>
                  <a:pt x="1098" y="418"/>
                </a:moveTo>
                <a:lnTo>
                  <a:pt x="412" y="4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Rectangle 46"/>
          <p:cNvSpPr>
            <a:spLocks noChangeArrowheads="1"/>
          </p:cNvSpPr>
          <p:nvPr/>
        </p:nvSpPr>
        <p:spPr bwMode="auto">
          <a:xfrm rot="-3120000">
            <a:off x="3190876" y="2832100"/>
            <a:ext cx="1092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/>
              <a:t>Resistance arm (L</a:t>
            </a:r>
            <a:r>
              <a:rPr lang="en-US" sz="600" b="1" baseline="-25000"/>
              <a:t>R</a:t>
            </a:r>
            <a:r>
              <a:rPr lang="en-US" sz="600" b="1"/>
              <a:t> = 330 mm)</a:t>
            </a:r>
          </a:p>
        </p:txBody>
      </p:sp>
      <p:sp>
        <p:nvSpPr>
          <p:cNvPr id="22572" name="Rectangle 47"/>
          <p:cNvSpPr>
            <a:spLocks noChangeArrowheads="1"/>
          </p:cNvSpPr>
          <p:nvPr/>
        </p:nvSpPr>
        <p:spPr bwMode="auto">
          <a:xfrm rot="-3120000">
            <a:off x="3454401" y="3122612"/>
            <a:ext cx="838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600" b="1"/>
              <a:t>Effort arm (L</a:t>
            </a:r>
            <a:r>
              <a:rPr lang="fr-FR" sz="600" b="1" baseline="-25000"/>
              <a:t>E </a:t>
            </a:r>
            <a:r>
              <a:rPr lang="fr-FR" sz="600" b="1"/>
              <a:t>= 50 mm)</a:t>
            </a:r>
            <a:endParaRPr lang="en-US" sz="600" b="1"/>
          </a:p>
        </p:txBody>
      </p:sp>
      <p:sp>
        <p:nvSpPr>
          <p:cNvPr id="22573" name="Freeform 48"/>
          <p:cNvSpPr>
            <a:spLocks/>
          </p:cNvSpPr>
          <p:nvPr/>
        </p:nvSpPr>
        <p:spPr bwMode="auto">
          <a:xfrm>
            <a:off x="3429000" y="3522663"/>
            <a:ext cx="187325" cy="184150"/>
          </a:xfrm>
          <a:custGeom>
            <a:avLst/>
            <a:gdLst>
              <a:gd name="T0" fmla="*/ 187325 w 187"/>
              <a:gd name="T1" fmla="*/ 0 h 184"/>
              <a:gd name="T2" fmla="*/ 44076 w 187"/>
              <a:gd name="T3" fmla="*/ 184150 h 184"/>
              <a:gd name="T4" fmla="*/ 0 w 187"/>
              <a:gd name="T5" fmla="*/ 151123 h 184"/>
              <a:gd name="T6" fmla="*/ 0 60000 65536"/>
              <a:gd name="T7" fmla="*/ 0 60000 65536"/>
              <a:gd name="T8" fmla="*/ 0 60000 65536"/>
              <a:gd name="T9" fmla="*/ 0 w 187"/>
              <a:gd name="T10" fmla="*/ 0 h 184"/>
              <a:gd name="T11" fmla="*/ 187 w 187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" h="184">
                <a:moveTo>
                  <a:pt x="187" y="0"/>
                </a:moveTo>
                <a:lnTo>
                  <a:pt x="44" y="184"/>
                </a:lnTo>
                <a:lnTo>
                  <a:pt x="0" y="15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Text Box 49"/>
          <p:cNvSpPr txBox="1">
            <a:spLocks noChangeArrowheads="1"/>
          </p:cNvSpPr>
          <p:nvPr/>
        </p:nvSpPr>
        <p:spPr bwMode="auto">
          <a:xfrm>
            <a:off x="2247900" y="1760538"/>
            <a:ext cx="2111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MA</a:t>
            </a:r>
          </a:p>
        </p:txBody>
      </p:sp>
      <p:sp>
        <p:nvSpPr>
          <p:cNvPr id="22575" name="Text Box 50"/>
          <p:cNvSpPr txBox="1">
            <a:spLocks noChangeArrowheads="1"/>
          </p:cNvSpPr>
          <p:nvPr/>
        </p:nvSpPr>
        <p:spPr bwMode="auto">
          <a:xfrm>
            <a:off x="2522538" y="1679575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</a:t>
            </a:r>
            <a:r>
              <a:rPr lang="en-US" sz="600" b="1" baseline="-25000"/>
              <a:t>E</a:t>
            </a:r>
          </a:p>
        </p:txBody>
      </p:sp>
      <p:sp>
        <p:nvSpPr>
          <p:cNvPr id="22576" name="Text Box 51"/>
          <p:cNvSpPr txBox="1">
            <a:spLocks noChangeArrowheads="1"/>
          </p:cNvSpPr>
          <p:nvPr/>
        </p:nvSpPr>
        <p:spPr bwMode="auto">
          <a:xfrm>
            <a:off x="2519363" y="1811338"/>
            <a:ext cx="174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</a:t>
            </a:r>
            <a:r>
              <a:rPr lang="en-US" sz="600" b="1" baseline="-25000"/>
              <a:t>R</a:t>
            </a:r>
          </a:p>
        </p:txBody>
      </p:sp>
      <p:sp>
        <p:nvSpPr>
          <p:cNvPr id="22577" name="Line 52"/>
          <p:cNvSpPr>
            <a:spLocks noChangeShapeType="1"/>
          </p:cNvSpPr>
          <p:nvPr/>
        </p:nvSpPr>
        <p:spPr bwMode="auto">
          <a:xfrm>
            <a:off x="6329363" y="1120775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Line 53"/>
          <p:cNvSpPr>
            <a:spLocks noChangeShapeType="1"/>
          </p:cNvSpPr>
          <p:nvPr/>
        </p:nvSpPr>
        <p:spPr bwMode="auto">
          <a:xfrm>
            <a:off x="6048375" y="111918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Rectangle 54"/>
          <p:cNvSpPr>
            <a:spLocks noChangeArrowheads="1"/>
          </p:cNvSpPr>
          <p:nvPr/>
        </p:nvSpPr>
        <p:spPr bwMode="auto">
          <a:xfrm>
            <a:off x="6351588" y="1011238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95 mm</a:t>
            </a:r>
            <a:endParaRPr lang="en-US" sz="600" b="1"/>
          </a:p>
        </p:txBody>
      </p:sp>
      <p:sp>
        <p:nvSpPr>
          <p:cNvPr id="22580" name="Rectangle 55"/>
          <p:cNvSpPr>
            <a:spLocks noChangeArrowheads="1"/>
          </p:cNvSpPr>
          <p:nvPr/>
        </p:nvSpPr>
        <p:spPr bwMode="auto">
          <a:xfrm>
            <a:off x="6743700" y="1065213"/>
            <a:ext cx="147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  2.7</a:t>
            </a:r>
            <a:endParaRPr lang="en-US" sz="600" b="1"/>
          </a:p>
        </p:txBody>
      </p:sp>
      <p:sp>
        <p:nvSpPr>
          <p:cNvPr id="22581" name="Rectangle 56"/>
          <p:cNvSpPr>
            <a:spLocks noChangeArrowheads="1"/>
          </p:cNvSpPr>
          <p:nvPr/>
        </p:nvSpPr>
        <p:spPr bwMode="auto">
          <a:xfrm>
            <a:off x="5956300" y="1071563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82" name="Rectangle 57"/>
          <p:cNvSpPr>
            <a:spLocks noChangeArrowheads="1"/>
          </p:cNvSpPr>
          <p:nvPr/>
        </p:nvSpPr>
        <p:spPr bwMode="auto">
          <a:xfrm>
            <a:off x="6697663" y="106203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83" name="Rectangle 58"/>
          <p:cNvSpPr>
            <a:spLocks noChangeArrowheads="1"/>
          </p:cNvSpPr>
          <p:nvPr/>
        </p:nvSpPr>
        <p:spPr bwMode="auto">
          <a:xfrm>
            <a:off x="6229350" y="1062038"/>
            <a:ext cx="44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=</a:t>
            </a:r>
            <a:endParaRPr lang="en-US" sz="600" b="1"/>
          </a:p>
        </p:txBody>
      </p:sp>
      <p:sp>
        <p:nvSpPr>
          <p:cNvPr id="22584" name="Rectangle 59"/>
          <p:cNvSpPr>
            <a:spLocks noChangeArrowheads="1"/>
          </p:cNvSpPr>
          <p:nvPr/>
        </p:nvSpPr>
        <p:spPr bwMode="auto">
          <a:xfrm>
            <a:off x="6351588" y="1135063"/>
            <a:ext cx="242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 b="1">
                <a:solidFill>
                  <a:srgbClr val="000000"/>
                </a:solidFill>
              </a:rPr>
              <a:t>35 mm</a:t>
            </a:r>
            <a:endParaRPr lang="en-US" sz="600" b="1"/>
          </a:p>
        </p:txBody>
      </p:sp>
      <p:sp>
        <p:nvSpPr>
          <p:cNvPr id="22585" name="Text Box 60"/>
          <p:cNvSpPr txBox="1">
            <a:spLocks noChangeArrowheads="1"/>
          </p:cNvSpPr>
          <p:nvPr/>
        </p:nvSpPr>
        <p:spPr bwMode="auto">
          <a:xfrm>
            <a:off x="5783263" y="1073150"/>
            <a:ext cx="211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MA</a:t>
            </a:r>
          </a:p>
        </p:txBody>
      </p:sp>
      <p:sp>
        <p:nvSpPr>
          <p:cNvPr id="22586" name="Text Box 61"/>
          <p:cNvSpPr txBox="1">
            <a:spLocks noChangeArrowheads="1"/>
          </p:cNvSpPr>
          <p:nvPr/>
        </p:nvSpPr>
        <p:spPr bwMode="auto">
          <a:xfrm>
            <a:off x="6057900" y="987425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</a:t>
            </a:r>
            <a:r>
              <a:rPr lang="en-US" sz="600" b="1" baseline="-25000"/>
              <a:t>E</a:t>
            </a:r>
          </a:p>
        </p:txBody>
      </p:sp>
      <p:sp>
        <p:nvSpPr>
          <p:cNvPr id="22587" name="Text Box 62"/>
          <p:cNvSpPr txBox="1">
            <a:spLocks noChangeArrowheads="1"/>
          </p:cNvSpPr>
          <p:nvPr/>
        </p:nvSpPr>
        <p:spPr bwMode="auto">
          <a:xfrm>
            <a:off x="6053138" y="1120775"/>
            <a:ext cx="174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L</a:t>
            </a:r>
            <a:r>
              <a:rPr lang="en-US" sz="600" b="1" baseline="-25000"/>
              <a:t>R</a:t>
            </a:r>
          </a:p>
        </p:txBody>
      </p:sp>
      <p:sp>
        <p:nvSpPr>
          <p:cNvPr id="22588" name="Text Box 63"/>
          <p:cNvSpPr txBox="1">
            <a:spLocks noChangeArrowheads="1"/>
          </p:cNvSpPr>
          <p:nvPr/>
        </p:nvSpPr>
        <p:spPr bwMode="auto">
          <a:xfrm>
            <a:off x="5746750" y="1962150"/>
            <a:ext cx="7826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600" b="1"/>
              <a:t>Temporalis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71603C21-9A86-4A99-A3D0-661EF52FBC4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First-Class Lever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276725"/>
            <a:ext cx="8915400" cy="2068513"/>
          </a:xfrm>
        </p:spPr>
        <p:txBody>
          <a:bodyPr/>
          <a:lstStyle/>
          <a:p>
            <a:pPr eaLnBrk="1" hangingPunct="1"/>
            <a:r>
              <a:rPr lang="en-US" sz="2400" b="0" smtClean="0"/>
              <a:t>has fulcrum in the middle between effort and resistance (RFE)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atlanto-occipital joint lies between the muscles on the back of the neck and the weight of the face</a:t>
            </a:r>
          </a:p>
          <a:p>
            <a:pPr lvl="1" eaLnBrk="1" hangingPunct="1"/>
            <a:r>
              <a:rPr lang="en-US" sz="2000" b="0" smtClean="0"/>
              <a:t>loss of muscle tone occurs when you nod off in class</a:t>
            </a:r>
          </a:p>
        </p:txBody>
      </p:sp>
      <p:pic>
        <p:nvPicPr>
          <p:cNvPr id="23557" name="Picture 9" descr="sal25693_09_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62088"/>
            <a:ext cx="784383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24"/>
          <p:cNvSpPr txBox="1">
            <a:spLocks noChangeArrowheads="1"/>
          </p:cNvSpPr>
          <p:nvPr/>
        </p:nvSpPr>
        <p:spPr bwMode="auto">
          <a:xfrm>
            <a:off x="1454150" y="1111250"/>
            <a:ext cx="6178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1571625" y="29035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387600" y="2506663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1371600" y="3084513"/>
            <a:ext cx="450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619125" y="2189163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2149475" y="2163763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628650" y="3354388"/>
            <a:ext cx="1041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(a) First-class lever</a:t>
            </a:r>
            <a:endParaRPr lang="en-US" sz="900" b="1"/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841375" y="249078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</a:t>
            </a:r>
            <a:endParaRPr lang="en-US" sz="900" b="1"/>
          </a:p>
        </p:txBody>
      </p:sp>
      <p:sp>
        <p:nvSpPr>
          <p:cNvPr id="23566" name="Rectangle 18"/>
          <p:cNvSpPr>
            <a:spLocks noChangeArrowheads="1"/>
          </p:cNvSpPr>
          <p:nvPr/>
        </p:nvSpPr>
        <p:spPr bwMode="auto">
          <a:xfrm>
            <a:off x="3543300" y="2239963"/>
            <a:ext cx="92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</a:t>
            </a:r>
            <a:endParaRPr lang="en-US" sz="2400" b="1"/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406900" y="28908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5445125" y="2662238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3569" name="Rectangle 21"/>
          <p:cNvSpPr>
            <a:spLocks noChangeArrowheads="1"/>
          </p:cNvSpPr>
          <p:nvPr/>
        </p:nvSpPr>
        <p:spPr bwMode="auto">
          <a:xfrm>
            <a:off x="4197350" y="3243263"/>
            <a:ext cx="450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3570" name="Rectangle 22"/>
          <p:cNvSpPr>
            <a:spLocks noChangeArrowheads="1"/>
          </p:cNvSpPr>
          <p:nvPr/>
        </p:nvSpPr>
        <p:spPr bwMode="auto">
          <a:xfrm>
            <a:off x="5133975" y="2217738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3571" name="Rectangle 23"/>
          <p:cNvSpPr>
            <a:spLocks noChangeArrowheads="1"/>
          </p:cNvSpPr>
          <p:nvPr/>
        </p:nvSpPr>
        <p:spPr bwMode="auto">
          <a:xfrm>
            <a:off x="3016250" y="2586038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6956425" y="3328988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3573" name="Rectangle 25"/>
          <p:cNvSpPr>
            <a:spLocks noChangeArrowheads="1"/>
          </p:cNvSpPr>
          <p:nvPr/>
        </p:nvSpPr>
        <p:spPr bwMode="auto">
          <a:xfrm>
            <a:off x="8245475" y="3309938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3574" name="Rectangle 26"/>
          <p:cNvSpPr>
            <a:spLocks noChangeArrowheads="1"/>
          </p:cNvSpPr>
          <p:nvPr/>
        </p:nvSpPr>
        <p:spPr bwMode="auto">
          <a:xfrm>
            <a:off x="7905750" y="2906713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3575" name="Text Box 10"/>
          <p:cNvSpPr txBox="1">
            <a:spLocks noChangeArrowheads="1"/>
          </p:cNvSpPr>
          <p:nvPr/>
        </p:nvSpPr>
        <p:spPr bwMode="auto">
          <a:xfrm>
            <a:off x="1793875" y="3371850"/>
            <a:ext cx="19573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5319EEBE-2649-4336-B14B-ED5C2409C480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Second-Class Lever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2588" y="4587875"/>
            <a:ext cx="8578850" cy="1931988"/>
          </a:xfrm>
        </p:spPr>
        <p:txBody>
          <a:bodyPr/>
          <a:lstStyle/>
          <a:p>
            <a:pPr eaLnBrk="1" hangingPunct="1"/>
            <a:r>
              <a:rPr lang="en-US" sz="2400" b="0" smtClean="0"/>
              <a:t>resistance between fulcrum and effort (FRE)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resistance from the muscle tone of the temporalis muscle lies between the jaw joint and the pull of the digastric muscle on the chin as it opens the mouth quickly</a:t>
            </a:r>
            <a:endParaRPr lang="en-US" sz="2800" smtClean="0"/>
          </a:p>
        </p:txBody>
      </p:sp>
      <p:pic>
        <p:nvPicPr>
          <p:cNvPr id="24581" name="Picture 8" descr="sal25693_09_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82264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24"/>
          <p:cNvSpPr txBox="1">
            <a:spLocks noChangeArrowheads="1"/>
          </p:cNvSpPr>
          <p:nvPr/>
        </p:nvSpPr>
        <p:spPr bwMode="auto">
          <a:xfrm>
            <a:off x="1473200" y="1457325"/>
            <a:ext cx="6178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531813" y="3248025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3330575" y="3198813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2187575" y="2968625"/>
            <a:ext cx="73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808038" y="2876550"/>
            <a:ext cx="79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4587" name="Rectangle 14"/>
          <p:cNvSpPr>
            <a:spLocks noChangeArrowheads="1"/>
          </p:cNvSpPr>
          <p:nvPr/>
        </p:nvSpPr>
        <p:spPr bwMode="auto">
          <a:xfrm>
            <a:off x="3584575" y="2863850"/>
            <a:ext cx="79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1978025" y="3140075"/>
            <a:ext cx="473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4589" name="Line 16"/>
          <p:cNvSpPr>
            <a:spLocks noChangeShapeType="1"/>
          </p:cNvSpPr>
          <p:nvPr/>
        </p:nvSpPr>
        <p:spPr bwMode="auto">
          <a:xfrm>
            <a:off x="3930650" y="3101975"/>
            <a:ext cx="1588" cy="1588"/>
          </a:xfrm>
          <a:prstGeom prst="line">
            <a:avLst/>
          </a:prstGeom>
          <a:noFill/>
          <a:ln w="6350">
            <a:solidFill>
              <a:srgbClr val="6E7D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4937125" y="3214688"/>
            <a:ext cx="73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4756150" y="3403600"/>
            <a:ext cx="4730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4592" name="Rectangle 19"/>
          <p:cNvSpPr>
            <a:spLocks noChangeArrowheads="1"/>
          </p:cNvSpPr>
          <p:nvPr/>
        </p:nvSpPr>
        <p:spPr bwMode="auto">
          <a:xfrm>
            <a:off x="1168400" y="2217738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428625" y="3617913"/>
            <a:ext cx="1282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Second-class lever</a:t>
            </a:r>
            <a:endParaRPr lang="en-US" sz="900" b="1"/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1447800" y="2540000"/>
            <a:ext cx="85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</a:t>
            </a:r>
            <a:endParaRPr lang="en-US" sz="900" b="1"/>
          </a:p>
        </p:txBody>
      </p:sp>
      <p:sp>
        <p:nvSpPr>
          <p:cNvPr id="24595" name="Rectangle 22"/>
          <p:cNvSpPr>
            <a:spLocks noChangeArrowheads="1"/>
          </p:cNvSpPr>
          <p:nvPr/>
        </p:nvSpPr>
        <p:spPr bwMode="auto">
          <a:xfrm>
            <a:off x="4467225" y="2357438"/>
            <a:ext cx="857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</a:t>
            </a:r>
            <a:endParaRPr lang="en-US" sz="900" b="1"/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4262438" y="1966913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7716838" y="3603625"/>
            <a:ext cx="323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4598" name="Rectangle 25"/>
          <p:cNvSpPr>
            <a:spLocks noChangeArrowheads="1"/>
          </p:cNvSpPr>
          <p:nvPr/>
        </p:nvSpPr>
        <p:spPr bwMode="auto">
          <a:xfrm>
            <a:off x="7537450" y="2314575"/>
            <a:ext cx="63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4599" name="Rectangle 26"/>
          <p:cNvSpPr>
            <a:spLocks noChangeArrowheads="1"/>
          </p:cNvSpPr>
          <p:nvPr/>
        </p:nvSpPr>
        <p:spPr bwMode="auto">
          <a:xfrm>
            <a:off x="7770813" y="3125788"/>
            <a:ext cx="730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4600" name="Text Box 10"/>
          <p:cNvSpPr txBox="1">
            <a:spLocks noChangeArrowheads="1"/>
          </p:cNvSpPr>
          <p:nvPr/>
        </p:nvSpPr>
        <p:spPr bwMode="auto">
          <a:xfrm>
            <a:off x="2006600" y="3549650"/>
            <a:ext cx="22494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9.9b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A66BA259-DFF2-4227-8373-92C29BB0A9F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Third-Class Lever</a:t>
            </a:r>
          </a:p>
        </p:txBody>
      </p:sp>
      <p:sp>
        <p:nvSpPr>
          <p:cNvPr id="25604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513263"/>
            <a:ext cx="8524875" cy="2195512"/>
          </a:xfrm>
        </p:spPr>
        <p:txBody>
          <a:bodyPr/>
          <a:lstStyle/>
          <a:p>
            <a:pPr eaLnBrk="1" hangingPunct="1"/>
            <a:r>
              <a:rPr lang="en-US" sz="2400" b="0" smtClean="0"/>
              <a:t>effort between the resistance and the fulcrum (REF)</a:t>
            </a:r>
          </a:p>
          <a:p>
            <a:pPr lvl="1" eaLnBrk="1" hangingPunct="1"/>
            <a:r>
              <a:rPr lang="en-US" sz="2000" b="0" smtClean="0"/>
              <a:t>most joints of the body</a:t>
            </a:r>
          </a:p>
          <a:p>
            <a:pPr eaLnBrk="1" hangingPunct="1"/>
            <a:r>
              <a:rPr lang="en-US" sz="2400" b="0" smtClean="0"/>
              <a:t>the effort applied by the biceps muscle is applied to the forearm between the elbow joint and the weight of the hand and the forearm</a:t>
            </a:r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3482975" y="4035425"/>
            <a:ext cx="18303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9.9c</a:t>
            </a:r>
          </a:p>
        </p:txBody>
      </p:sp>
      <p:pic>
        <p:nvPicPr>
          <p:cNvPr id="25606" name="Picture 9" descr="sal25693_09_0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603375"/>
            <a:ext cx="84550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24"/>
          <p:cNvSpPr txBox="1">
            <a:spLocks noChangeArrowheads="1"/>
          </p:cNvSpPr>
          <p:nvPr/>
        </p:nvSpPr>
        <p:spPr bwMode="auto">
          <a:xfrm>
            <a:off x="1473200" y="1350963"/>
            <a:ext cx="6178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3876675" y="2701925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1879600" y="3267075"/>
            <a:ext cx="450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371475" y="2312988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279525" y="2298700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311150" y="3533775"/>
            <a:ext cx="107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(c) Third-class lever</a:t>
            </a:r>
            <a:endParaRPr lang="en-US" sz="900" b="1"/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4489450" y="2557463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4294188" y="208438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3690938" y="2076450"/>
            <a:ext cx="450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Fulcrum</a:t>
            </a:r>
            <a:endParaRPr lang="en-US" sz="900" b="1"/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608013" y="26495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</a:t>
            </a:r>
            <a:endParaRPr lang="en-US" sz="900" b="1"/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1547813" y="2563813"/>
            <a:ext cx="76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</a:t>
            </a:r>
            <a:endParaRPr lang="en-US" sz="900" b="1"/>
          </a:p>
        </p:txBody>
      </p:sp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2093913" y="3101975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4935538" y="33734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</a:t>
            </a:r>
            <a:endParaRPr lang="en-US" sz="900" b="1"/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4106863" y="3400425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5621" name="Rectangle 24"/>
          <p:cNvSpPr>
            <a:spLocks noChangeArrowheads="1"/>
          </p:cNvSpPr>
          <p:nvPr/>
        </p:nvSpPr>
        <p:spPr bwMode="auto">
          <a:xfrm>
            <a:off x="7589838" y="2913063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Effort</a:t>
            </a:r>
            <a:endParaRPr lang="en-US" sz="900" b="1"/>
          </a:p>
        </p:txBody>
      </p:sp>
      <p:sp>
        <p:nvSpPr>
          <p:cNvPr id="25622" name="Rectangle 25"/>
          <p:cNvSpPr>
            <a:spLocks noChangeArrowheads="1"/>
          </p:cNvSpPr>
          <p:nvPr/>
        </p:nvSpPr>
        <p:spPr bwMode="auto">
          <a:xfrm>
            <a:off x="5937250" y="2835275"/>
            <a:ext cx="603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Resistance</a:t>
            </a:r>
            <a:endParaRPr lang="en-US" sz="900" b="1"/>
          </a:p>
        </p:txBody>
      </p:sp>
      <p:sp>
        <p:nvSpPr>
          <p:cNvPr id="25623" name="Rectangle 26"/>
          <p:cNvSpPr>
            <a:spLocks noChangeArrowheads="1"/>
          </p:cNvSpPr>
          <p:nvPr/>
        </p:nvSpPr>
        <p:spPr bwMode="auto">
          <a:xfrm>
            <a:off x="7421563" y="39576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50167DD-5909-418C-8D9C-D31279E5B0D0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0813"/>
          </a:xfrm>
        </p:spPr>
        <p:txBody>
          <a:bodyPr/>
          <a:lstStyle/>
          <a:p>
            <a:pPr eaLnBrk="1" hangingPunct="1"/>
            <a:r>
              <a:rPr lang="en-US" smtClean="0"/>
              <a:t>Range of Motion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71600"/>
            <a:ext cx="79756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range of motion </a:t>
            </a:r>
            <a:r>
              <a:rPr lang="en-US" sz="2400" b="0" smtClean="0"/>
              <a:t>(ROM) –the degrees through which a joint can move</a:t>
            </a:r>
          </a:p>
          <a:p>
            <a:pPr lvl="1" eaLnBrk="1" hangingPunct="1"/>
            <a:r>
              <a:rPr lang="en-US" sz="2000" b="0" smtClean="0"/>
              <a:t>an aspect of joint performance</a:t>
            </a:r>
          </a:p>
          <a:p>
            <a:pPr lvl="1" eaLnBrk="1" hangingPunct="1"/>
            <a:r>
              <a:rPr lang="en-US" sz="2000" b="0" smtClean="0"/>
              <a:t>physical assessment of a patient’s joint flexibility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400" b="0" smtClean="0"/>
              <a:t>range of motion determined by:</a:t>
            </a:r>
          </a:p>
          <a:p>
            <a:pPr lvl="1" eaLnBrk="1" hangingPunct="1"/>
            <a:r>
              <a:rPr lang="en-US" sz="2000" smtClean="0"/>
              <a:t>structure of the articular surfaces</a:t>
            </a:r>
          </a:p>
          <a:p>
            <a:pPr lvl="2" eaLnBrk="1" hangingPunct="1"/>
            <a:r>
              <a:rPr lang="en-US" sz="1800" b="0" smtClean="0"/>
              <a:t>elbow – olecranon of ulna fits into olecranon fossa of humerus</a:t>
            </a:r>
          </a:p>
          <a:p>
            <a:pPr lvl="1" eaLnBrk="1" hangingPunct="1"/>
            <a:r>
              <a:rPr lang="en-US" sz="2000" smtClean="0"/>
              <a:t>strength and tautness of ligaments and joint capsules</a:t>
            </a:r>
          </a:p>
          <a:p>
            <a:pPr lvl="2" eaLnBrk="1" hangingPunct="1"/>
            <a:r>
              <a:rPr lang="en-US" sz="1800" b="0" smtClean="0"/>
              <a:t>stretching of ligaments increases range of motion</a:t>
            </a:r>
          </a:p>
          <a:p>
            <a:pPr lvl="2" eaLnBrk="1" hangingPunct="1"/>
            <a:r>
              <a:rPr lang="en-US" sz="1800" b="0" smtClean="0"/>
              <a:t>double-jointed people have long or slack ligaments</a:t>
            </a:r>
          </a:p>
          <a:p>
            <a:pPr lvl="1" eaLnBrk="1" hangingPunct="1"/>
            <a:r>
              <a:rPr lang="en-US" sz="2000" smtClean="0"/>
              <a:t>action of the muscles and tendons</a:t>
            </a:r>
          </a:p>
          <a:p>
            <a:pPr lvl="2" eaLnBrk="1" hangingPunct="1"/>
            <a:r>
              <a:rPr lang="en-US" sz="1800" b="0" smtClean="0"/>
              <a:t>nervous system monitors joint position and muscle tone</a:t>
            </a:r>
          </a:p>
          <a:p>
            <a:pPr lvl="2" eaLnBrk="1" hangingPunct="1"/>
            <a:r>
              <a:rPr lang="en-US" sz="1800" smtClean="0"/>
              <a:t>muscle tone </a:t>
            </a:r>
            <a:r>
              <a:rPr lang="en-US" sz="1800" b="0" smtClean="0"/>
              <a:t>– state of tension maintained in resting muscles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6E29B408-66F4-43E2-A3E6-D600A007063B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7302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Axes of Rotation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2125" y="4495800"/>
            <a:ext cx="8174038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 moving bone has a relatively stationary </a:t>
            </a:r>
            <a:r>
              <a:rPr lang="en-US" sz="2400" smtClean="0"/>
              <a:t>axis of rotation</a:t>
            </a:r>
            <a:r>
              <a:rPr lang="en-US" sz="2400" b="0" smtClean="0"/>
              <a:t> that passes through the bone in a direction perpendicular to the plane of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multiaxial joint </a:t>
            </a:r>
            <a:r>
              <a:rPr lang="en-US" sz="2400" b="0" smtClean="0"/>
              <a:t>- shoulder joint has three degrees of freedom or axes of rotation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other joints –</a:t>
            </a:r>
            <a:r>
              <a:rPr lang="en-US" sz="2400" smtClean="0"/>
              <a:t> monoaxial </a:t>
            </a:r>
            <a:r>
              <a:rPr lang="en-US" sz="2400" b="0" smtClean="0"/>
              <a:t>or </a:t>
            </a:r>
            <a:r>
              <a:rPr lang="en-US" sz="2400" smtClean="0"/>
              <a:t>biaxial</a:t>
            </a:r>
            <a:endParaRPr lang="en-US" sz="2800" smtClean="0"/>
          </a:p>
        </p:txBody>
      </p:sp>
      <p:pic>
        <p:nvPicPr>
          <p:cNvPr id="27653" name="Picture 8" descr="sal25693_09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0975" y="787400"/>
            <a:ext cx="36830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24"/>
          <p:cNvSpPr txBox="1">
            <a:spLocks noChangeArrowheads="1"/>
          </p:cNvSpPr>
          <p:nvPr/>
        </p:nvSpPr>
        <p:spPr bwMode="auto">
          <a:xfrm>
            <a:off x="2795588" y="739775"/>
            <a:ext cx="3530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4140200" y="4141788"/>
            <a:ext cx="749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 Flexion of arm</a:t>
            </a:r>
            <a:endParaRPr lang="en-US" sz="700" b="1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4173538" y="1338263"/>
            <a:ext cx="9636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(a) Abduction of arm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4397375" y="2314575"/>
            <a:ext cx="906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(c) Internal rotation</a:t>
            </a:r>
          </a:p>
          <a:p>
            <a:r>
              <a:rPr lang="en-US" sz="700" b="1"/>
              <a:t>     of arm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6435725" y="2628900"/>
            <a:ext cx="23891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2988014D-9A1E-4310-A9EA-A9D2693C5814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Classes of Synovial Joints</a:t>
            </a:r>
          </a:p>
        </p:txBody>
      </p:sp>
      <p:pic>
        <p:nvPicPr>
          <p:cNvPr id="28676" name="Picture 9" descr="sal25693_09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0" y="984250"/>
            <a:ext cx="59944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10"/>
          <p:cNvSpPr>
            <a:spLocks noChangeShapeType="1"/>
          </p:cNvSpPr>
          <p:nvPr/>
        </p:nvSpPr>
        <p:spPr bwMode="auto">
          <a:xfrm flipH="1">
            <a:off x="3387725" y="4408488"/>
            <a:ext cx="39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2481263" y="2090738"/>
            <a:ext cx="725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Head of humerus</a:t>
            </a:r>
            <a:endParaRPr lang="en-US" sz="700" b="1"/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2889250" y="2678113"/>
            <a:ext cx="339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Scapula</a:t>
            </a:r>
            <a:endParaRPr lang="en-US" sz="700" b="1"/>
          </a:p>
        </p:txBody>
      </p:sp>
      <p:sp>
        <p:nvSpPr>
          <p:cNvPr id="28680" name="Rectangle 13"/>
          <p:cNvSpPr>
            <a:spLocks noChangeArrowheads="1"/>
          </p:cNvSpPr>
          <p:nvPr/>
        </p:nvSpPr>
        <p:spPr bwMode="auto">
          <a:xfrm>
            <a:off x="2843213" y="4357688"/>
            <a:ext cx="5127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Carpal bone</a:t>
            </a:r>
            <a:endParaRPr lang="en-US" sz="700" b="1"/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2339975" y="5162550"/>
            <a:ext cx="701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Metacarpal bone</a:t>
            </a:r>
            <a:endParaRPr lang="en-US" sz="700" b="1"/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6450013" y="5183188"/>
            <a:ext cx="339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Phalanx</a:t>
            </a:r>
            <a:endParaRPr lang="en-US" sz="700" b="1"/>
          </a:p>
        </p:txBody>
      </p: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5219700" y="5086350"/>
            <a:ext cx="465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Metacarpal</a:t>
            </a:r>
            <a:endParaRPr lang="en-US" sz="700" b="1"/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5219700" y="5184775"/>
            <a:ext cx="2111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bone</a:t>
            </a:r>
            <a:endParaRPr lang="en-US" sz="700" b="1"/>
          </a:p>
        </p:txBody>
      </p:sp>
      <p:sp>
        <p:nvSpPr>
          <p:cNvPr id="28685" name="Rectangle 18"/>
          <p:cNvSpPr>
            <a:spLocks noChangeArrowheads="1"/>
          </p:cNvSpPr>
          <p:nvPr/>
        </p:nvSpPr>
        <p:spPr bwMode="auto">
          <a:xfrm>
            <a:off x="5005388" y="1976438"/>
            <a:ext cx="384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Humerus</a:t>
            </a:r>
            <a:endParaRPr lang="en-US" sz="700" b="1"/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3843338" y="3900488"/>
            <a:ext cx="1920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Ulna</a:t>
            </a:r>
            <a:endParaRPr lang="en-US" sz="700" b="1"/>
          </a:p>
        </p:txBody>
      </p:sp>
      <p:sp>
        <p:nvSpPr>
          <p:cNvPr id="28687" name="Rectangle 20"/>
          <p:cNvSpPr>
            <a:spLocks noChangeArrowheads="1"/>
          </p:cNvSpPr>
          <p:nvPr/>
        </p:nvSpPr>
        <p:spPr bwMode="auto">
          <a:xfrm>
            <a:off x="6048375" y="3927475"/>
            <a:ext cx="561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Carpal bones</a:t>
            </a:r>
            <a:endParaRPr lang="en-US" sz="700" b="1"/>
          </a:p>
        </p:txBody>
      </p:sp>
      <p:sp>
        <p:nvSpPr>
          <p:cNvPr id="28688" name="Freeform 21"/>
          <p:cNvSpPr>
            <a:spLocks/>
          </p:cNvSpPr>
          <p:nvPr/>
        </p:nvSpPr>
        <p:spPr bwMode="auto">
          <a:xfrm>
            <a:off x="3243263" y="2152650"/>
            <a:ext cx="198437" cy="92075"/>
          </a:xfrm>
          <a:custGeom>
            <a:avLst/>
            <a:gdLst>
              <a:gd name="T0" fmla="*/ 0 w 142"/>
              <a:gd name="T1" fmla="*/ 0 h 66"/>
              <a:gd name="T2" fmla="*/ 113193 w 142"/>
              <a:gd name="T3" fmla="*/ 0 h 66"/>
              <a:gd name="T4" fmla="*/ 198437 w 142"/>
              <a:gd name="T5" fmla="*/ 92075 h 66"/>
              <a:gd name="T6" fmla="*/ 0 60000 65536"/>
              <a:gd name="T7" fmla="*/ 0 60000 65536"/>
              <a:gd name="T8" fmla="*/ 0 60000 65536"/>
              <a:gd name="T9" fmla="*/ 0 w 142"/>
              <a:gd name="T10" fmla="*/ 0 h 66"/>
              <a:gd name="T11" fmla="*/ 142 w 14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66">
                <a:moveTo>
                  <a:pt x="0" y="0"/>
                </a:moveTo>
                <a:lnTo>
                  <a:pt x="81" y="0"/>
                </a:lnTo>
                <a:lnTo>
                  <a:pt x="142" y="6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22"/>
          <p:cNvSpPr>
            <a:spLocks/>
          </p:cNvSpPr>
          <p:nvPr/>
        </p:nvSpPr>
        <p:spPr bwMode="auto">
          <a:xfrm>
            <a:off x="3244850" y="2624138"/>
            <a:ext cx="604838" cy="114300"/>
          </a:xfrm>
          <a:custGeom>
            <a:avLst/>
            <a:gdLst>
              <a:gd name="T0" fmla="*/ 604838 w 432"/>
              <a:gd name="T1" fmla="*/ 0 h 82"/>
              <a:gd name="T2" fmla="*/ 142809 w 432"/>
              <a:gd name="T3" fmla="*/ 114300 h 82"/>
              <a:gd name="T4" fmla="*/ 0 w 432"/>
              <a:gd name="T5" fmla="*/ 114300 h 82"/>
              <a:gd name="T6" fmla="*/ 0 60000 65536"/>
              <a:gd name="T7" fmla="*/ 0 60000 65536"/>
              <a:gd name="T8" fmla="*/ 0 60000 65536"/>
              <a:gd name="T9" fmla="*/ 0 w 432"/>
              <a:gd name="T10" fmla="*/ 0 h 82"/>
              <a:gd name="T11" fmla="*/ 432 w 432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82">
                <a:moveTo>
                  <a:pt x="432" y="0"/>
                </a:moveTo>
                <a:lnTo>
                  <a:pt x="102" y="82"/>
                </a:lnTo>
                <a:lnTo>
                  <a:pt x="0" y="82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>
            <a:off x="5407025" y="2036763"/>
            <a:ext cx="8096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4"/>
          <p:cNvSpPr>
            <a:spLocks noChangeShapeType="1"/>
          </p:cNvSpPr>
          <p:nvPr/>
        </p:nvSpPr>
        <p:spPr bwMode="auto">
          <a:xfrm flipH="1">
            <a:off x="3700463" y="3954463"/>
            <a:ext cx="1285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>
            <a:off x="3427413" y="4413250"/>
            <a:ext cx="68262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Freeform 26"/>
          <p:cNvSpPr>
            <a:spLocks/>
          </p:cNvSpPr>
          <p:nvPr/>
        </p:nvSpPr>
        <p:spPr bwMode="auto">
          <a:xfrm>
            <a:off x="3084513" y="4957763"/>
            <a:ext cx="166687" cy="260350"/>
          </a:xfrm>
          <a:custGeom>
            <a:avLst/>
            <a:gdLst>
              <a:gd name="T0" fmla="*/ 166687 w 119"/>
              <a:gd name="T1" fmla="*/ 0 h 186"/>
              <a:gd name="T2" fmla="*/ 89647 w 119"/>
              <a:gd name="T3" fmla="*/ 260350 h 186"/>
              <a:gd name="T4" fmla="*/ 0 w 119"/>
              <a:gd name="T5" fmla="*/ 260350 h 186"/>
              <a:gd name="T6" fmla="*/ 0 60000 65536"/>
              <a:gd name="T7" fmla="*/ 0 60000 65536"/>
              <a:gd name="T8" fmla="*/ 0 60000 65536"/>
              <a:gd name="T9" fmla="*/ 0 w 119"/>
              <a:gd name="T10" fmla="*/ 0 h 186"/>
              <a:gd name="T11" fmla="*/ 119 w 11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" h="186">
                <a:moveTo>
                  <a:pt x="119" y="0"/>
                </a:moveTo>
                <a:lnTo>
                  <a:pt x="64" y="186"/>
                </a:lnTo>
                <a:lnTo>
                  <a:pt x="0" y="186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Freeform 27"/>
          <p:cNvSpPr>
            <a:spLocks/>
          </p:cNvSpPr>
          <p:nvPr/>
        </p:nvSpPr>
        <p:spPr bwMode="auto">
          <a:xfrm>
            <a:off x="5424488" y="4722813"/>
            <a:ext cx="230187" cy="373062"/>
          </a:xfrm>
          <a:custGeom>
            <a:avLst/>
            <a:gdLst>
              <a:gd name="T0" fmla="*/ 230187 w 165"/>
              <a:gd name="T1" fmla="*/ 0 h 267"/>
              <a:gd name="T2" fmla="*/ 0 w 165"/>
              <a:gd name="T3" fmla="*/ 266872 h 267"/>
              <a:gd name="T4" fmla="*/ 0 w 165"/>
              <a:gd name="T5" fmla="*/ 373062 h 267"/>
              <a:gd name="T6" fmla="*/ 0 60000 65536"/>
              <a:gd name="T7" fmla="*/ 0 60000 65536"/>
              <a:gd name="T8" fmla="*/ 0 60000 65536"/>
              <a:gd name="T9" fmla="*/ 0 w 165"/>
              <a:gd name="T10" fmla="*/ 0 h 267"/>
              <a:gd name="T11" fmla="*/ 165 w 165"/>
              <a:gd name="T12" fmla="*/ 267 h 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67">
                <a:moveTo>
                  <a:pt x="165" y="0"/>
                </a:moveTo>
                <a:lnTo>
                  <a:pt x="0" y="191"/>
                </a:lnTo>
                <a:lnTo>
                  <a:pt x="0" y="267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Freeform 28"/>
          <p:cNvSpPr>
            <a:spLocks/>
          </p:cNvSpPr>
          <p:nvPr/>
        </p:nvSpPr>
        <p:spPr bwMode="auto">
          <a:xfrm>
            <a:off x="5749925" y="5121275"/>
            <a:ext cx="666750" cy="122238"/>
          </a:xfrm>
          <a:custGeom>
            <a:avLst/>
            <a:gdLst>
              <a:gd name="T0" fmla="*/ 0 w 477"/>
              <a:gd name="T1" fmla="*/ 0 h 88"/>
              <a:gd name="T2" fmla="*/ 438909 w 477"/>
              <a:gd name="T3" fmla="*/ 122238 h 88"/>
              <a:gd name="T4" fmla="*/ 666750 w 477"/>
              <a:gd name="T5" fmla="*/ 122238 h 88"/>
              <a:gd name="T6" fmla="*/ 0 60000 65536"/>
              <a:gd name="T7" fmla="*/ 0 60000 65536"/>
              <a:gd name="T8" fmla="*/ 0 60000 65536"/>
              <a:gd name="T9" fmla="*/ 0 w 477"/>
              <a:gd name="T10" fmla="*/ 0 h 88"/>
              <a:gd name="T11" fmla="*/ 477 w 477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7" h="88">
                <a:moveTo>
                  <a:pt x="0" y="0"/>
                </a:moveTo>
                <a:lnTo>
                  <a:pt x="314" y="88"/>
                </a:lnTo>
                <a:lnTo>
                  <a:pt x="477" y="88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Freeform 29"/>
          <p:cNvSpPr>
            <a:spLocks/>
          </p:cNvSpPr>
          <p:nvPr/>
        </p:nvSpPr>
        <p:spPr bwMode="auto">
          <a:xfrm>
            <a:off x="5667375" y="3541713"/>
            <a:ext cx="300038" cy="441325"/>
          </a:xfrm>
          <a:custGeom>
            <a:avLst/>
            <a:gdLst>
              <a:gd name="T0" fmla="*/ 162637 w 214"/>
              <a:gd name="T1" fmla="*/ 41898 h 316"/>
              <a:gd name="T2" fmla="*/ 300038 w 214"/>
              <a:gd name="T3" fmla="*/ 441325 h 316"/>
              <a:gd name="T4" fmla="*/ 0 w 214"/>
              <a:gd name="T5" fmla="*/ 0 h 316"/>
              <a:gd name="T6" fmla="*/ 0 60000 65536"/>
              <a:gd name="T7" fmla="*/ 0 60000 65536"/>
              <a:gd name="T8" fmla="*/ 0 60000 65536"/>
              <a:gd name="T9" fmla="*/ 0 w 214"/>
              <a:gd name="T10" fmla="*/ 0 h 316"/>
              <a:gd name="T11" fmla="*/ 214 w 214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316">
                <a:moveTo>
                  <a:pt x="116" y="30"/>
                </a:moveTo>
                <a:lnTo>
                  <a:pt x="214" y="31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Freeform 30"/>
          <p:cNvSpPr>
            <a:spLocks/>
          </p:cNvSpPr>
          <p:nvPr/>
        </p:nvSpPr>
        <p:spPr bwMode="auto">
          <a:xfrm>
            <a:off x="3243263" y="2147888"/>
            <a:ext cx="203200" cy="106362"/>
          </a:xfrm>
          <a:custGeom>
            <a:avLst/>
            <a:gdLst>
              <a:gd name="T0" fmla="*/ 0 w 146"/>
              <a:gd name="T1" fmla="*/ 0 h 76"/>
              <a:gd name="T2" fmla="*/ 112734 w 146"/>
              <a:gd name="T3" fmla="*/ 0 h 76"/>
              <a:gd name="T4" fmla="*/ 203200 w 146"/>
              <a:gd name="T5" fmla="*/ 106362 h 76"/>
              <a:gd name="T6" fmla="*/ 0 60000 65536"/>
              <a:gd name="T7" fmla="*/ 0 60000 65536"/>
              <a:gd name="T8" fmla="*/ 0 60000 65536"/>
              <a:gd name="T9" fmla="*/ 0 w 146"/>
              <a:gd name="T10" fmla="*/ 0 h 76"/>
              <a:gd name="T11" fmla="*/ 146 w 146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76">
                <a:moveTo>
                  <a:pt x="0" y="0"/>
                </a:moveTo>
                <a:lnTo>
                  <a:pt x="81" y="0"/>
                </a:lnTo>
                <a:lnTo>
                  <a:pt x="146" y="7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Freeform 31"/>
          <p:cNvSpPr>
            <a:spLocks/>
          </p:cNvSpPr>
          <p:nvPr/>
        </p:nvSpPr>
        <p:spPr bwMode="auto">
          <a:xfrm>
            <a:off x="3244850" y="2617788"/>
            <a:ext cx="604838" cy="115887"/>
          </a:xfrm>
          <a:custGeom>
            <a:avLst/>
            <a:gdLst>
              <a:gd name="T0" fmla="*/ 604838 w 432"/>
              <a:gd name="T1" fmla="*/ 0 h 82"/>
              <a:gd name="T2" fmla="*/ 142809 w 432"/>
              <a:gd name="T3" fmla="*/ 115887 h 82"/>
              <a:gd name="T4" fmla="*/ 0 w 432"/>
              <a:gd name="T5" fmla="*/ 115887 h 82"/>
              <a:gd name="T6" fmla="*/ 0 60000 65536"/>
              <a:gd name="T7" fmla="*/ 0 60000 65536"/>
              <a:gd name="T8" fmla="*/ 0 60000 65536"/>
              <a:gd name="T9" fmla="*/ 0 w 432"/>
              <a:gd name="T10" fmla="*/ 0 h 82"/>
              <a:gd name="T11" fmla="*/ 432 w 432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82">
                <a:moveTo>
                  <a:pt x="432" y="0"/>
                </a:moveTo>
                <a:lnTo>
                  <a:pt x="102" y="82"/>
                </a:lnTo>
                <a:lnTo>
                  <a:pt x="0" y="8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32"/>
          <p:cNvSpPr>
            <a:spLocks noChangeShapeType="1"/>
          </p:cNvSpPr>
          <p:nvPr/>
        </p:nvSpPr>
        <p:spPr bwMode="auto">
          <a:xfrm>
            <a:off x="5407025" y="2032000"/>
            <a:ext cx="809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33"/>
          <p:cNvSpPr>
            <a:spLocks noChangeShapeType="1"/>
          </p:cNvSpPr>
          <p:nvPr/>
        </p:nvSpPr>
        <p:spPr bwMode="auto">
          <a:xfrm flipH="1">
            <a:off x="3700463" y="3951288"/>
            <a:ext cx="1285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34"/>
          <p:cNvSpPr>
            <a:spLocks/>
          </p:cNvSpPr>
          <p:nvPr/>
        </p:nvSpPr>
        <p:spPr bwMode="auto">
          <a:xfrm>
            <a:off x="3384550" y="4405313"/>
            <a:ext cx="111125" cy="96837"/>
          </a:xfrm>
          <a:custGeom>
            <a:avLst/>
            <a:gdLst>
              <a:gd name="T0" fmla="*/ 111125 w 79"/>
              <a:gd name="T1" fmla="*/ 96837 h 69"/>
              <a:gd name="T2" fmla="*/ 39386 w 79"/>
              <a:gd name="T3" fmla="*/ 0 h 69"/>
              <a:gd name="T4" fmla="*/ 0 w 79"/>
              <a:gd name="T5" fmla="*/ 0 h 69"/>
              <a:gd name="T6" fmla="*/ 0 60000 65536"/>
              <a:gd name="T7" fmla="*/ 0 60000 65536"/>
              <a:gd name="T8" fmla="*/ 0 60000 65536"/>
              <a:gd name="T9" fmla="*/ 0 w 79"/>
              <a:gd name="T10" fmla="*/ 0 h 69"/>
              <a:gd name="T11" fmla="*/ 79 w 79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" h="69">
                <a:moveTo>
                  <a:pt x="79" y="69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Freeform 35"/>
          <p:cNvSpPr>
            <a:spLocks/>
          </p:cNvSpPr>
          <p:nvPr/>
        </p:nvSpPr>
        <p:spPr bwMode="auto">
          <a:xfrm>
            <a:off x="3076575" y="4953000"/>
            <a:ext cx="174625" cy="260350"/>
          </a:xfrm>
          <a:custGeom>
            <a:avLst/>
            <a:gdLst>
              <a:gd name="T0" fmla="*/ 174625 w 125"/>
              <a:gd name="T1" fmla="*/ 0 h 186"/>
              <a:gd name="T2" fmla="*/ 97790 w 125"/>
              <a:gd name="T3" fmla="*/ 260350 h 186"/>
              <a:gd name="T4" fmla="*/ 0 w 125"/>
              <a:gd name="T5" fmla="*/ 260350 h 186"/>
              <a:gd name="T6" fmla="*/ 0 60000 65536"/>
              <a:gd name="T7" fmla="*/ 0 60000 65536"/>
              <a:gd name="T8" fmla="*/ 0 60000 65536"/>
              <a:gd name="T9" fmla="*/ 0 w 125"/>
              <a:gd name="T10" fmla="*/ 0 h 186"/>
              <a:gd name="T11" fmla="*/ 125 w 125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186">
                <a:moveTo>
                  <a:pt x="125" y="0"/>
                </a:moveTo>
                <a:lnTo>
                  <a:pt x="70" y="186"/>
                </a:lnTo>
                <a:lnTo>
                  <a:pt x="0" y="18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Freeform 36"/>
          <p:cNvSpPr>
            <a:spLocks/>
          </p:cNvSpPr>
          <p:nvPr/>
        </p:nvSpPr>
        <p:spPr bwMode="auto">
          <a:xfrm>
            <a:off x="5418138" y="4716463"/>
            <a:ext cx="236537" cy="384175"/>
          </a:xfrm>
          <a:custGeom>
            <a:avLst/>
            <a:gdLst>
              <a:gd name="T0" fmla="*/ 0 w 169"/>
              <a:gd name="T1" fmla="*/ 384175 h 275"/>
              <a:gd name="T2" fmla="*/ 0 w 169"/>
              <a:gd name="T3" fmla="*/ 266827 h 275"/>
              <a:gd name="T4" fmla="*/ 236537 w 169"/>
              <a:gd name="T5" fmla="*/ 0 h 275"/>
              <a:gd name="T6" fmla="*/ 0 60000 65536"/>
              <a:gd name="T7" fmla="*/ 0 60000 65536"/>
              <a:gd name="T8" fmla="*/ 0 60000 65536"/>
              <a:gd name="T9" fmla="*/ 0 w 169"/>
              <a:gd name="T10" fmla="*/ 0 h 275"/>
              <a:gd name="T11" fmla="*/ 169 w 169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275">
                <a:moveTo>
                  <a:pt x="0" y="275"/>
                </a:moveTo>
                <a:lnTo>
                  <a:pt x="0" y="191"/>
                </a:lnTo>
                <a:lnTo>
                  <a:pt x="169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Freeform 37"/>
          <p:cNvSpPr>
            <a:spLocks/>
          </p:cNvSpPr>
          <p:nvPr/>
        </p:nvSpPr>
        <p:spPr bwMode="auto">
          <a:xfrm>
            <a:off x="5749925" y="5114925"/>
            <a:ext cx="669925" cy="123825"/>
          </a:xfrm>
          <a:custGeom>
            <a:avLst/>
            <a:gdLst>
              <a:gd name="T0" fmla="*/ 0 w 479"/>
              <a:gd name="T1" fmla="*/ 0 h 88"/>
              <a:gd name="T2" fmla="*/ 439158 w 479"/>
              <a:gd name="T3" fmla="*/ 123825 h 88"/>
              <a:gd name="T4" fmla="*/ 669925 w 479"/>
              <a:gd name="T5" fmla="*/ 123825 h 88"/>
              <a:gd name="T6" fmla="*/ 0 60000 65536"/>
              <a:gd name="T7" fmla="*/ 0 60000 65536"/>
              <a:gd name="T8" fmla="*/ 0 60000 65536"/>
              <a:gd name="T9" fmla="*/ 0 w 479"/>
              <a:gd name="T10" fmla="*/ 0 h 88"/>
              <a:gd name="T11" fmla="*/ 479 w 479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" h="88">
                <a:moveTo>
                  <a:pt x="0" y="0"/>
                </a:moveTo>
                <a:lnTo>
                  <a:pt x="314" y="88"/>
                </a:lnTo>
                <a:lnTo>
                  <a:pt x="479" y="8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Rectangle 38"/>
          <p:cNvSpPr>
            <a:spLocks noChangeArrowheads="1"/>
          </p:cNvSpPr>
          <p:nvPr/>
        </p:nvSpPr>
        <p:spPr bwMode="auto">
          <a:xfrm>
            <a:off x="3070225" y="3151188"/>
            <a:ext cx="2952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FFFFFF"/>
                </a:solidFill>
              </a:rPr>
              <a:t>Radius</a:t>
            </a:r>
            <a:endParaRPr lang="en-US" sz="700" b="1"/>
          </a:p>
        </p:txBody>
      </p:sp>
      <p:sp>
        <p:nvSpPr>
          <p:cNvPr id="28706" name="Rectangle 39"/>
          <p:cNvSpPr>
            <a:spLocks noChangeArrowheads="1"/>
          </p:cNvSpPr>
          <p:nvPr/>
        </p:nvSpPr>
        <p:spPr bwMode="auto">
          <a:xfrm>
            <a:off x="5800725" y="2801938"/>
            <a:ext cx="192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Ulna</a:t>
            </a:r>
            <a:endParaRPr lang="en-US" sz="700" b="1"/>
          </a:p>
        </p:txBody>
      </p:sp>
      <p:sp>
        <p:nvSpPr>
          <p:cNvPr id="28707" name="Line 40"/>
          <p:cNvSpPr>
            <a:spLocks noChangeShapeType="1"/>
          </p:cNvSpPr>
          <p:nvPr/>
        </p:nvSpPr>
        <p:spPr bwMode="auto">
          <a:xfrm flipH="1">
            <a:off x="5673725" y="2852738"/>
            <a:ext cx="1127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Freeform 41"/>
          <p:cNvSpPr>
            <a:spLocks/>
          </p:cNvSpPr>
          <p:nvPr/>
        </p:nvSpPr>
        <p:spPr bwMode="auto">
          <a:xfrm>
            <a:off x="3227388" y="3257550"/>
            <a:ext cx="174625" cy="450850"/>
          </a:xfrm>
          <a:custGeom>
            <a:avLst/>
            <a:gdLst>
              <a:gd name="T0" fmla="*/ 174625 w 125"/>
              <a:gd name="T1" fmla="*/ 450850 h 323"/>
              <a:gd name="T2" fmla="*/ 0 w 125"/>
              <a:gd name="T3" fmla="*/ 231706 h 323"/>
              <a:gd name="T4" fmla="*/ 0 w 125"/>
              <a:gd name="T5" fmla="*/ 0 h 323"/>
              <a:gd name="T6" fmla="*/ 0 60000 65536"/>
              <a:gd name="T7" fmla="*/ 0 60000 65536"/>
              <a:gd name="T8" fmla="*/ 0 60000 65536"/>
              <a:gd name="T9" fmla="*/ 0 w 125"/>
              <a:gd name="T10" fmla="*/ 0 h 323"/>
              <a:gd name="T11" fmla="*/ 125 w 125"/>
              <a:gd name="T12" fmla="*/ 323 h 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23">
                <a:moveTo>
                  <a:pt x="125" y="323"/>
                </a:moveTo>
                <a:lnTo>
                  <a:pt x="0" y="16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Line 42"/>
          <p:cNvSpPr>
            <a:spLocks noChangeShapeType="1"/>
          </p:cNvSpPr>
          <p:nvPr/>
        </p:nvSpPr>
        <p:spPr bwMode="auto">
          <a:xfrm flipH="1">
            <a:off x="5673725" y="2847975"/>
            <a:ext cx="1127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Freeform 43"/>
          <p:cNvSpPr>
            <a:spLocks/>
          </p:cNvSpPr>
          <p:nvPr/>
        </p:nvSpPr>
        <p:spPr bwMode="auto">
          <a:xfrm>
            <a:off x="3221038" y="3257550"/>
            <a:ext cx="174625" cy="450850"/>
          </a:xfrm>
          <a:custGeom>
            <a:avLst/>
            <a:gdLst>
              <a:gd name="T0" fmla="*/ 174625 w 125"/>
              <a:gd name="T1" fmla="*/ 450850 h 323"/>
              <a:gd name="T2" fmla="*/ 0 w 125"/>
              <a:gd name="T3" fmla="*/ 231706 h 323"/>
              <a:gd name="T4" fmla="*/ 0 w 125"/>
              <a:gd name="T5" fmla="*/ 0 h 323"/>
              <a:gd name="T6" fmla="*/ 0 60000 65536"/>
              <a:gd name="T7" fmla="*/ 0 60000 65536"/>
              <a:gd name="T8" fmla="*/ 0 60000 65536"/>
              <a:gd name="T9" fmla="*/ 0 w 125"/>
              <a:gd name="T10" fmla="*/ 0 h 323"/>
              <a:gd name="T11" fmla="*/ 125 w 125"/>
              <a:gd name="T12" fmla="*/ 323 h 3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323">
                <a:moveTo>
                  <a:pt x="125" y="323"/>
                </a:moveTo>
                <a:lnTo>
                  <a:pt x="0" y="16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1" name="Line 44"/>
          <p:cNvSpPr>
            <a:spLocks noChangeShapeType="1"/>
          </p:cNvSpPr>
          <p:nvPr/>
        </p:nvSpPr>
        <p:spPr bwMode="auto">
          <a:xfrm flipH="1">
            <a:off x="5969000" y="3986213"/>
            <a:ext cx="5556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Line 45"/>
          <p:cNvSpPr>
            <a:spLocks noChangeShapeType="1"/>
          </p:cNvSpPr>
          <p:nvPr/>
        </p:nvSpPr>
        <p:spPr bwMode="auto">
          <a:xfrm>
            <a:off x="5418138" y="4983163"/>
            <a:ext cx="158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Freeform 46"/>
          <p:cNvSpPr>
            <a:spLocks/>
          </p:cNvSpPr>
          <p:nvPr/>
        </p:nvSpPr>
        <p:spPr bwMode="auto">
          <a:xfrm>
            <a:off x="5667375" y="3536950"/>
            <a:ext cx="301625" cy="442913"/>
          </a:xfrm>
          <a:custGeom>
            <a:avLst/>
            <a:gdLst>
              <a:gd name="T0" fmla="*/ 161984 w 216"/>
              <a:gd name="T1" fmla="*/ 40519 h 317"/>
              <a:gd name="T2" fmla="*/ 301625 w 216"/>
              <a:gd name="T3" fmla="*/ 442913 h 317"/>
              <a:gd name="T4" fmla="*/ 0 w 216"/>
              <a:gd name="T5" fmla="*/ 0 h 317"/>
              <a:gd name="T6" fmla="*/ 0 60000 65536"/>
              <a:gd name="T7" fmla="*/ 0 60000 65536"/>
              <a:gd name="T8" fmla="*/ 0 60000 65536"/>
              <a:gd name="T9" fmla="*/ 0 w 216"/>
              <a:gd name="T10" fmla="*/ 0 h 317"/>
              <a:gd name="T11" fmla="*/ 216 w 21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317">
                <a:moveTo>
                  <a:pt x="116" y="29"/>
                </a:moveTo>
                <a:lnTo>
                  <a:pt x="216" y="31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Line 47"/>
          <p:cNvSpPr>
            <a:spLocks noChangeShapeType="1"/>
          </p:cNvSpPr>
          <p:nvPr/>
        </p:nvSpPr>
        <p:spPr bwMode="auto">
          <a:xfrm flipH="1">
            <a:off x="5969000" y="3979863"/>
            <a:ext cx="555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Text Box 48"/>
          <p:cNvSpPr txBox="1">
            <a:spLocks noChangeArrowheads="1"/>
          </p:cNvSpPr>
          <p:nvPr/>
        </p:nvSpPr>
        <p:spPr bwMode="auto">
          <a:xfrm>
            <a:off x="1665288" y="1927225"/>
            <a:ext cx="968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Ball-and-socket joint</a:t>
            </a:r>
          </a:p>
          <a:p>
            <a:r>
              <a:rPr lang="en-US" sz="700" b="1">
                <a:solidFill>
                  <a:schemeClr val="bg1"/>
                </a:solidFill>
              </a:rPr>
              <a:t>(humeroscapular)</a:t>
            </a:r>
          </a:p>
        </p:txBody>
      </p:sp>
      <p:sp>
        <p:nvSpPr>
          <p:cNvPr id="28716" name="Text Box 49"/>
          <p:cNvSpPr txBox="1">
            <a:spLocks noChangeArrowheads="1"/>
          </p:cNvSpPr>
          <p:nvPr/>
        </p:nvSpPr>
        <p:spPr bwMode="auto">
          <a:xfrm>
            <a:off x="1679575" y="3163888"/>
            <a:ext cx="587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Pivot joint</a:t>
            </a:r>
          </a:p>
          <a:p>
            <a:r>
              <a:rPr lang="en-US" sz="700" b="1">
                <a:solidFill>
                  <a:schemeClr val="bg1"/>
                </a:solidFill>
              </a:rPr>
              <a:t>(radioulnar)</a:t>
            </a:r>
          </a:p>
        </p:txBody>
      </p:sp>
      <p:sp>
        <p:nvSpPr>
          <p:cNvPr id="28717" name="Text Box 50"/>
          <p:cNvSpPr txBox="1">
            <a:spLocks noChangeArrowheads="1"/>
          </p:cNvSpPr>
          <p:nvPr/>
        </p:nvSpPr>
        <p:spPr bwMode="auto">
          <a:xfrm>
            <a:off x="1679575" y="4360863"/>
            <a:ext cx="963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>
                <a:solidFill>
                  <a:schemeClr val="bg1"/>
                </a:solidFill>
              </a:rPr>
              <a:t>Saddle joint</a:t>
            </a:r>
          </a:p>
          <a:p>
            <a:r>
              <a:rPr lang="en-US" sz="700" b="1">
                <a:solidFill>
                  <a:schemeClr val="bg1"/>
                </a:solidFill>
              </a:rPr>
              <a:t>(trapeziometacarpal)</a:t>
            </a:r>
          </a:p>
        </p:txBody>
      </p:sp>
      <p:sp>
        <p:nvSpPr>
          <p:cNvPr id="28718" name="Text Box 51"/>
          <p:cNvSpPr txBox="1">
            <a:spLocks noChangeArrowheads="1"/>
          </p:cNvSpPr>
          <p:nvPr/>
        </p:nvSpPr>
        <p:spPr bwMode="auto">
          <a:xfrm>
            <a:off x="6856413" y="1989138"/>
            <a:ext cx="6953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700" b="1">
                <a:solidFill>
                  <a:schemeClr val="bg1"/>
                </a:solidFill>
              </a:rPr>
              <a:t>Hinge joint</a:t>
            </a:r>
          </a:p>
          <a:p>
            <a:pPr algn="r"/>
            <a:r>
              <a:rPr lang="en-US" sz="700" b="1">
                <a:solidFill>
                  <a:schemeClr val="bg1"/>
                </a:solidFill>
              </a:rPr>
              <a:t>(humeroulnar)</a:t>
            </a:r>
          </a:p>
        </p:txBody>
      </p:sp>
      <p:sp>
        <p:nvSpPr>
          <p:cNvPr id="28719" name="Text Box 52"/>
          <p:cNvSpPr txBox="1">
            <a:spLocks noChangeArrowheads="1"/>
          </p:cNvSpPr>
          <p:nvPr/>
        </p:nvSpPr>
        <p:spPr bwMode="auto">
          <a:xfrm>
            <a:off x="6943725" y="3175000"/>
            <a:ext cx="608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700" b="1">
                <a:solidFill>
                  <a:schemeClr val="bg1"/>
                </a:solidFill>
              </a:rPr>
              <a:t>Plane joint</a:t>
            </a:r>
          </a:p>
          <a:p>
            <a:pPr algn="r"/>
            <a:r>
              <a:rPr lang="en-US" sz="700" b="1">
                <a:solidFill>
                  <a:schemeClr val="bg1"/>
                </a:solidFill>
              </a:rPr>
              <a:t>(intercarpal)</a:t>
            </a:r>
          </a:p>
        </p:txBody>
      </p:sp>
      <p:sp>
        <p:nvSpPr>
          <p:cNvPr id="28720" name="Text Box 53"/>
          <p:cNvSpPr txBox="1">
            <a:spLocks noChangeArrowheads="1"/>
          </p:cNvSpPr>
          <p:nvPr/>
        </p:nvSpPr>
        <p:spPr bwMode="auto">
          <a:xfrm>
            <a:off x="6486525" y="4332288"/>
            <a:ext cx="1065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r"/>
            <a:r>
              <a:rPr lang="en-US" sz="700" b="1">
                <a:solidFill>
                  <a:schemeClr val="bg1"/>
                </a:solidFill>
              </a:rPr>
              <a:t>Condylar joint</a:t>
            </a:r>
          </a:p>
          <a:p>
            <a:pPr algn="r"/>
            <a:r>
              <a:rPr lang="en-US" sz="700" b="1">
                <a:solidFill>
                  <a:schemeClr val="bg1"/>
                </a:solidFill>
              </a:rPr>
              <a:t>(metacarpophalangeal)</a:t>
            </a:r>
          </a:p>
        </p:txBody>
      </p:sp>
      <p:sp>
        <p:nvSpPr>
          <p:cNvPr id="28721" name="TextBox 24"/>
          <p:cNvSpPr txBox="1">
            <a:spLocks noChangeArrowheads="1"/>
          </p:cNvSpPr>
          <p:nvPr/>
        </p:nvSpPr>
        <p:spPr bwMode="auto">
          <a:xfrm>
            <a:off x="1462088" y="868363"/>
            <a:ext cx="6178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8722" name="Text Box 7"/>
          <p:cNvSpPr txBox="1">
            <a:spLocks noChangeArrowheads="1"/>
          </p:cNvSpPr>
          <p:nvPr/>
        </p:nvSpPr>
        <p:spPr bwMode="auto">
          <a:xfrm>
            <a:off x="5880100" y="5908675"/>
            <a:ext cx="23256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67B7675-761C-4022-B2F2-5F906B54B015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207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Ball-and-Socket Joints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881188"/>
            <a:ext cx="8229600" cy="4525962"/>
          </a:xfrm>
        </p:spPr>
        <p:txBody>
          <a:bodyPr/>
          <a:lstStyle/>
          <a:p>
            <a:pPr eaLnBrk="1" hangingPunct="1"/>
            <a:r>
              <a:rPr lang="en-US" b="0" smtClean="0"/>
              <a:t>smooth, hemispherical head fits within a cuplike socket</a:t>
            </a:r>
          </a:p>
          <a:p>
            <a:pPr lvl="1" eaLnBrk="1" hangingPunct="1"/>
            <a:r>
              <a:rPr lang="en-US" smtClean="0"/>
              <a:t>shoulder joint </a:t>
            </a:r>
            <a:r>
              <a:rPr lang="en-US" b="0" smtClean="0"/>
              <a:t>- head of humerus into glenoid cavity of scapula</a:t>
            </a:r>
          </a:p>
          <a:p>
            <a:pPr lvl="1" eaLnBrk="1" hangingPunct="1"/>
            <a:r>
              <a:rPr lang="en-US" smtClean="0"/>
              <a:t>hip joint </a:t>
            </a:r>
            <a:r>
              <a:rPr lang="en-US" b="0" smtClean="0"/>
              <a:t>- head of femur into acetabulum of hip bone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b="0" smtClean="0"/>
              <a:t>the </a:t>
            </a:r>
            <a:r>
              <a:rPr lang="en-US" smtClean="0"/>
              <a:t>only multiaxial joints </a:t>
            </a:r>
            <a:r>
              <a:rPr lang="en-US" b="0" smtClean="0"/>
              <a:t>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E301D06-36F5-4391-9440-F564BAC1B1E0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Condyloid (ellipsoid) Joints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2120900"/>
            <a:ext cx="8229600" cy="4525963"/>
          </a:xfrm>
        </p:spPr>
        <p:txBody>
          <a:bodyPr/>
          <a:lstStyle/>
          <a:p>
            <a:pPr eaLnBrk="1" hangingPunct="1"/>
            <a:r>
              <a:rPr lang="en-US" b="0" smtClean="0"/>
              <a:t>oval convex surface on one bone fits into a complementary shaped depression on the other</a:t>
            </a:r>
          </a:p>
          <a:p>
            <a:pPr lvl="1" eaLnBrk="1" hangingPunct="1"/>
            <a:r>
              <a:rPr lang="en-US" smtClean="0"/>
              <a:t>radiocarpal joint </a:t>
            </a:r>
            <a:r>
              <a:rPr lang="en-US" b="0" smtClean="0"/>
              <a:t>of the wrist </a:t>
            </a:r>
          </a:p>
          <a:p>
            <a:pPr lvl="1" eaLnBrk="1" hangingPunct="1"/>
            <a:r>
              <a:rPr lang="en-US" smtClean="0"/>
              <a:t>metacarpophalangeal joints </a:t>
            </a:r>
            <a:r>
              <a:rPr lang="en-US" b="0" smtClean="0"/>
              <a:t>at the bases of the fingers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mtClean="0"/>
              <a:t>biaxial joints </a:t>
            </a:r>
            <a:r>
              <a:rPr lang="en-US" b="0" smtClean="0"/>
              <a:t>– movement in two planes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7B6C044B-C5AE-4C59-9699-616CE7994B2C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Saddle Joints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5550"/>
            <a:ext cx="8610600" cy="5230813"/>
          </a:xfrm>
        </p:spPr>
        <p:txBody>
          <a:bodyPr/>
          <a:lstStyle/>
          <a:p>
            <a:pPr eaLnBrk="1" hangingPunct="1"/>
            <a:r>
              <a:rPr lang="en-US" b="0" smtClean="0"/>
              <a:t>both bones have an articular surface that is shaped like a saddle, concave in one direction and convex in the other</a:t>
            </a:r>
          </a:p>
          <a:p>
            <a:pPr lvl="1" eaLnBrk="1" hangingPunct="1"/>
            <a:r>
              <a:rPr lang="en-US" smtClean="0"/>
              <a:t>trapeziometacarpal</a:t>
            </a:r>
            <a:r>
              <a:rPr lang="en-US" b="0" smtClean="0"/>
              <a:t> joint at the base of the thumb</a:t>
            </a:r>
          </a:p>
          <a:p>
            <a:pPr lvl="1" eaLnBrk="1" hangingPunct="1"/>
            <a:r>
              <a:rPr lang="en-US" smtClean="0"/>
              <a:t>sternoclavicular joint </a:t>
            </a:r>
            <a:r>
              <a:rPr lang="en-US" b="0" smtClean="0"/>
              <a:t>– clavicle articulates with sternum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mtClean="0"/>
              <a:t>biaxial joint</a:t>
            </a:r>
          </a:p>
          <a:p>
            <a:pPr lvl="1" eaLnBrk="1" hangingPunct="1"/>
            <a:r>
              <a:rPr lang="en-US" b="0" smtClean="0"/>
              <a:t>more movable than a condyloid or hinge joint forming the primate </a:t>
            </a:r>
            <a:r>
              <a:rPr lang="en-US" smtClean="0"/>
              <a:t>opposable 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2727450E-0AA3-47F1-BF90-1E1B697FF6A2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Joints and Their Classification</a:t>
            </a:r>
          </a:p>
        </p:txBody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joint name </a:t>
            </a:r>
            <a:r>
              <a:rPr lang="en-US" sz="2800" b="0" smtClean="0"/>
              <a:t>– typically derived from the names of the bones involved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atlanto-occipital joint, glenohumeral joint, radioulnar joint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joints classified </a:t>
            </a:r>
            <a:r>
              <a:rPr lang="en-US" sz="2800" b="0" smtClean="0"/>
              <a:t>according to the manner in which the adjacent bones are bound to each other, with differences in how freely the bones can move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four major </a:t>
            </a:r>
            <a:r>
              <a:rPr lang="en-US" sz="2800" b="0" smtClean="0"/>
              <a:t>joint categories: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bony joints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fibrous joints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catilaginous joints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synovial joints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C7F19BAE-B664-4A50-80CF-E3C4319DCA40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 (gliding) Joints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4791075"/>
          </a:xfrm>
        </p:spPr>
        <p:txBody>
          <a:bodyPr/>
          <a:lstStyle/>
          <a:p>
            <a:pPr eaLnBrk="1" hangingPunct="1"/>
            <a:r>
              <a:rPr lang="en-US" sz="2800" b="0" smtClean="0"/>
              <a:t>flat articular surfaces in which bones slide over each other with relatively limited movement</a:t>
            </a:r>
          </a:p>
          <a:p>
            <a:pPr eaLnBrk="1" hangingPunct="1"/>
            <a:endParaRPr lang="en-US" sz="1100" b="0" smtClean="0"/>
          </a:p>
          <a:p>
            <a:pPr eaLnBrk="1" hangingPunct="1"/>
            <a:r>
              <a:rPr lang="en-US" sz="2800" b="0" smtClean="0"/>
              <a:t>usually </a:t>
            </a:r>
            <a:r>
              <a:rPr lang="en-US" sz="2800" smtClean="0"/>
              <a:t>biaxial</a:t>
            </a:r>
            <a:r>
              <a:rPr lang="en-US" sz="2800" b="0" smtClean="0"/>
              <a:t> joint</a:t>
            </a:r>
          </a:p>
          <a:p>
            <a:pPr lvl="1" eaLnBrk="1" hangingPunct="1"/>
            <a:r>
              <a:rPr lang="en-US" sz="2400" b="0" smtClean="0"/>
              <a:t>carpal bones of wrist</a:t>
            </a:r>
          </a:p>
          <a:p>
            <a:pPr lvl="1" eaLnBrk="1" hangingPunct="1"/>
            <a:r>
              <a:rPr lang="en-US" sz="2400" b="0" smtClean="0"/>
              <a:t>tarsal bones of ankle</a:t>
            </a:r>
          </a:p>
          <a:p>
            <a:pPr lvl="1" eaLnBrk="1" hangingPunct="1"/>
            <a:r>
              <a:rPr lang="en-US" sz="2400" b="0" smtClean="0"/>
              <a:t>articular processes of vertebrae</a:t>
            </a:r>
          </a:p>
          <a:p>
            <a:pPr eaLnBrk="1" hangingPunct="1"/>
            <a:endParaRPr lang="en-US" sz="1100" b="0" smtClean="0"/>
          </a:p>
          <a:p>
            <a:pPr eaLnBrk="1" hangingPunct="1"/>
            <a:r>
              <a:rPr lang="en-US" sz="2800" b="0" smtClean="0"/>
              <a:t>although any one joint moves only slightly, the combined action of the many joints in wrist, ankle, and vertebral column allows for considerable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23F10894-CEA7-4372-B1E0-B8FCDDD22F7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969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Hinge Joints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64525" cy="4525962"/>
          </a:xfrm>
        </p:spPr>
        <p:txBody>
          <a:bodyPr/>
          <a:lstStyle/>
          <a:p>
            <a:pPr eaLnBrk="1" hangingPunct="1"/>
            <a:r>
              <a:rPr lang="en-US" b="0" smtClean="0"/>
              <a:t>one bone with convex surface that fits into a concave depression on other bone</a:t>
            </a:r>
          </a:p>
          <a:p>
            <a:pPr lvl="1" eaLnBrk="1" hangingPunct="1"/>
            <a:r>
              <a:rPr lang="en-US" b="0" smtClean="0"/>
              <a:t>elbow joint - ulna and humerus</a:t>
            </a:r>
          </a:p>
          <a:p>
            <a:pPr lvl="1" eaLnBrk="1" hangingPunct="1"/>
            <a:r>
              <a:rPr lang="en-US" b="0" smtClean="0"/>
              <a:t>knee joint - femur and tibia</a:t>
            </a:r>
          </a:p>
          <a:p>
            <a:pPr lvl="1" eaLnBrk="1" hangingPunct="1"/>
            <a:r>
              <a:rPr lang="en-US" b="0" smtClean="0"/>
              <a:t>finger and toe joints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mtClean="0"/>
              <a:t>monoaxial</a:t>
            </a:r>
            <a:r>
              <a:rPr lang="en-US" b="0" smtClean="0"/>
              <a:t> joint – move freely in one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EED5921E-50A2-4CD3-8ED1-9942181E9011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111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Pivot Joints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5413"/>
            <a:ext cx="8132763" cy="5181600"/>
          </a:xfrm>
        </p:spPr>
        <p:txBody>
          <a:bodyPr/>
          <a:lstStyle/>
          <a:p>
            <a:pPr eaLnBrk="1" hangingPunct="1"/>
            <a:r>
              <a:rPr lang="en-US" b="0" smtClean="0"/>
              <a:t>one bone has a projection that is held in place by a ring-like ligament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b="0" smtClean="0"/>
              <a:t>bone spins on its longitudinal axis</a:t>
            </a:r>
          </a:p>
          <a:p>
            <a:pPr lvl="1" eaLnBrk="1" hangingPunct="1"/>
            <a:r>
              <a:rPr lang="en-US" b="0" smtClean="0"/>
              <a:t>atlantoaxial joint (dens of axis and atlas)</a:t>
            </a:r>
          </a:p>
          <a:p>
            <a:pPr lvl="2" eaLnBrk="1" hangingPunct="1"/>
            <a:r>
              <a:rPr lang="en-US" b="0" smtClean="0"/>
              <a:t>transverse ligament</a:t>
            </a:r>
          </a:p>
          <a:p>
            <a:pPr lvl="1" eaLnBrk="1" hangingPunct="1"/>
            <a:r>
              <a:rPr lang="en-US" b="0" smtClean="0"/>
              <a:t>proximal radioulnar joint allows the radius to rotate during pronation and supination</a:t>
            </a:r>
          </a:p>
          <a:p>
            <a:pPr lvl="2" eaLnBrk="1" hangingPunct="1"/>
            <a:r>
              <a:rPr lang="en-US" b="0" smtClean="0"/>
              <a:t>anular ligament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mtClean="0"/>
              <a:t>monoaxial</a:t>
            </a:r>
            <a:r>
              <a:rPr lang="en-US" b="0" smtClean="0"/>
              <a:t> joint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B411FE58-296A-4427-8196-1E83D32FC049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435100"/>
          </a:xfrm>
        </p:spPr>
        <p:txBody>
          <a:bodyPr/>
          <a:lstStyle/>
          <a:p>
            <a:pPr eaLnBrk="1" hangingPunct="1"/>
            <a:r>
              <a:rPr lang="en-US" smtClean="0"/>
              <a:t>Movement of Synovial Joints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5413"/>
            <a:ext cx="8132763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vocabulary of movements </a:t>
            </a:r>
            <a:r>
              <a:rPr lang="en-US" sz="2800" b="0" smtClean="0"/>
              <a:t>of synovial joints used in kinesiology, physical therapy, and other medical fields</a:t>
            </a:r>
          </a:p>
          <a:p>
            <a:pPr lvl="1" eaLnBrk="1" hangingPunct="1"/>
            <a:r>
              <a:rPr lang="en-US" sz="2400" b="0" smtClean="0"/>
              <a:t>many presented in pairs with opposite or contrasting meanings</a:t>
            </a:r>
          </a:p>
          <a:p>
            <a:pPr lvl="1" eaLnBrk="1" hangingPunct="1"/>
            <a:r>
              <a:rPr lang="en-US" sz="2400" b="0" smtClean="0"/>
              <a:t>need to understand anatomical planes and directional terms</a:t>
            </a:r>
          </a:p>
          <a:p>
            <a:pPr lvl="1" eaLnBrk="1" hangingPunct="1"/>
            <a:endParaRPr lang="en-US" sz="1400" b="0" smtClean="0"/>
          </a:p>
          <a:p>
            <a:pPr eaLnBrk="1" hangingPunct="1"/>
            <a:r>
              <a:rPr lang="en-US" sz="2400" smtClean="0"/>
              <a:t>zero position </a:t>
            </a:r>
            <a:r>
              <a:rPr lang="en-US" sz="2400" b="0" smtClean="0"/>
              <a:t>– the position of a joint when a person is in the standard anatomical position</a:t>
            </a:r>
          </a:p>
          <a:p>
            <a:pPr lvl="1" eaLnBrk="1" hangingPunct="1"/>
            <a:r>
              <a:rPr lang="en-US" sz="2400" b="0" smtClean="0"/>
              <a:t>joint movement are described as deviating from the zero position or returning to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C5F99E9-C5F6-463D-89F0-3B0734673458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Flexion, Extension and Hyperextension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6525"/>
            <a:ext cx="4800600" cy="5070475"/>
          </a:xfrm>
        </p:spPr>
        <p:txBody>
          <a:bodyPr/>
          <a:lstStyle/>
          <a:p>
            <a:pPr eaLnBrk="1" hangingPunct="1"/>
            <a:r>
              <a:rPr lang="en-US" sz="2400" smtClean="0"/>
              <a:t>flexion</a:t>
            </a:r>
            <a:r>
              <a:rPr lang="en-US" sz="2400" b="0" smtClean="0"/>
              <a:t> – movement that decreases the a joint angle</a:t>
            </a:r>
          </a:p>
          <a:p>
            <a:pPr lvl="1" eaLnBrk="1" hangingPunct="1"/>
            <a:r>
              <a:rPr lang="en-US" sz="2000" b="0" smtClean="0"/>
              <a:t>common in hinge joints 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extension</a:t>
            </a:r>
            <a:r>
              <a:rPr lang="en-US" sz="2400" b="0" smtClean="0"/>
              <a:t> – movement that straightens a joint and generally returns a body part to the zero position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hyperextension</a:t>
            </a:r>
            <a:r>
              <a:rPr lang="en-US" sz="2400" b="0" smtClean="0"/>
              <a:t> – further extension of a joint beyond the zero position</a:t>
            </a:r>
          </a:p>
          <a:p>
            <a:pPr lvl="1" eaLnBrk="1" hangingPunct="1"/>
            <a:r>
              <a:rPr lang="en-US" sz="2000" b="0" smtClean="0"/>
              <a:t>flexion and extension occur at nearly all diarthroses, hyperextension is limited to a few</a:t>
            </a:r>
          </a:p>
        </p:txBody>
      </p:sp>
      <p:sp>
        <p:nvSpPr>
          <p:cNvPr id="36869" name="Text Box 30"/>
          <p:cNvSpPr txBox="1">
            <a:spLocks noChangeArrowheads="1"/>
          </p:cNvSpPr>
          <p:nvPr/>
        </p:nvSpPr>
        <p:spPr bwMode="auto">
          <a:xfrm>
            <a:off x="7181850" y="3765550"/>
            <a:ext cx="185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</a:t>
            </a:r>
            <a:r>
              <a:rPr lang="en-US" sz="1800"/>
              <a:t> </a:t>
            </a:r>
            <a:r>
              <a:rPr lang="en-US"/>
              <a:t>9.12a</a:t>
            </a:r>
          </a:p>
        </p:txBody>
      </p:sp>
      <p:pic>
        <p:nvPicPr>
          <p:cNvPr id="36870" name="Picture 9" descr="sal25693_09_1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31900"/>
            <a:ext cx="39100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24"/>
          <p:cNvSpPr txBox="1">
            <a:spLocks noChangeArrowheads="1"/>
          </p:cNvSpPr>
          <p:nvPr/>
        </p:nvSpPr>
        <p:spPr bwMode="auto">
          <a:xfrm>
            <a:off x="4838700" y="1068388"/>
            <a:ext cx="39766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4981575" y="3579813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</a:t>
            </a:r>
            <a:endParaRPr lang="en-US" sz="1000" b="1"/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5434013" y="2595563"/>
            <a:ext cx="604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Extension</a:t>
            </a:r>
            <a:endParaRPr lang="en-US" sz="1000" b="1"/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7510463" y="1577975"/>
            <a:ext cx="442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Flexion</a:t>
            </a:r>
            <a:endParaRPr lang="en-US" sz="1000" b="1"/>
          </a:p>
        </p:txBody>
      </p:sp>
      <p:sp>
        <p:nvSpPr>
          <p:cNvPr id="36875" name="TextBox 24"/>
          <p:cNvSpPr txBox="1">
            <a:spLocks noChangeArrowheads="1"/>
          </p:cNvSpPr>
          <p:nvPr/>
        </p:nvSpPr>
        <p:spPr bwMode="auto">
          <a:xfrm>
            <a:off x="5424488" y="3648075"/>
            <a:ext cx="2967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Inc./Timothy L. Vacula, photographer</a:t>
            </a:r>
          </a:p>
        </p:txBody>
      </p:sp>
      <p:sp>
        <p:nvSpPr>
          <p:cNvPr id="36876" name="TextBox 24"/>
          <p:cNvSpPr txBox="1">
            <a:spLocks noChangeArrowheads="1"/>
          </p:cNvSpPr>
          <p:nvPr/>
        </p:nvSpPr>
        <p:spPr bwMode="auto">
          <a:xfrm>
            <a:off x="4572000" y="4103688"/>
            <a:ext cx="45720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36877" name="Picture 17" descr="sal25693_09_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4284663"/>
            <a:ext cx="2409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8"/>
          <p:cNvSpPr>
            <a:spLocks noChangeArrowheads="1"/>
          </p:cNvSpPr>
          <p:nvPr/>
        </p:nvSpPr>
        <p:spPr bwMode="auto">
          <a:xfrm>
            <a:off x="4995863" y="6551613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</a:t>
            </a:r>
            <a:endParaRPr lang="en-US" sz="1000" b="1"/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5232400" y="5416550"/>
            <a:ext cx="604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Extension</a:t>
            </a:r>
            <a:endParaRPr lang="en-US" sz="1000" b="1"/>
          </a:p>
        </p:txBody>
      </p:sp>
      <p:sp>
        <p:nvSpPr>
          <p:cNvPr id="36880" name="Rectangle 20"/>
          <p:cNvSpPr>
            <a:spLocks noChangeArrowheads="1"/>
          </p:cNvSpPr>
          <p:nvPr/>
        </p:nvSpPr>
        <p:spPr bwMode="auto">
          <a:xfrm>
            <a:off x="6416675" y="6367463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Flexion</a:t>
            </a:r>
            <a:endParaRPr lang="en-US" sz="1000" b="1"/>
          </a:p>
        </p:txBody>
      </p:sp>
      <p:sp>
        <p:nvSpPr>
          <p:cNvPr id="36881" name="Rectangle 21"/>
          <p:cNvSpPr>
            <a:spLocks noChangeArrowheads="1"/>
          </p:cNvSpPr>
          <p:nvPr/>
        </p:nvSpPr>
        <p:spPr bwMode="auto">
          <a:xfrm>
            <a:off x="6184900" y="4310063"/>
            <a:ext cx="94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Hyperextension</a:t>
            </a:r>
            <a:endParaRPr lang="en-US" sz="1000" b="1"/>
          </a:p>
        </p:txBody>
      </p:sp>
      <p:sp>
        <p:nvSpPr>
          <p:cNvPr id="36882" name="Text Box 31"/>
          <p:cNvSpPr txBox="1">
            <a:spLocks noChangeArrowheads="1"/>
          </p:cNvSpPr>
          <p:nvPr/>
        </p:nvSpPr>
        <p:spPr bwMode="auto">
          <a:xfrm>
            <a:off x="7329488" y="5576888"/>
            <a:ext cx="1779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Figure</a:t>
            </a:r>
            <a:r>
              <a:rPr lang="en-US" sz="1800"/>
              <a:t> </a:t>
            </a:r>
            <a:r>
              <a:rPr lang="en-US"/>
              <a:t>9.12b</a:t>
            </a:r>
          </a:p>
        </p:txBody>
      </p:sp>
      <p:sp>
        <p:nvSpPr>
          <p:cNvPr id="36883" name="TextBox 24"/>
          <p:cNvSpPr txBox="1">
            <a:spLocks noChangeArrowheads="1"/>
          </p:cNvSpPr>
          <p:nvPr/>
        </p:nvSpPr>
        <p:spPr bwMode="auto">
          <a:xfrm>
            <a:off x="5297488" y="6588125"/>
            <a:ext cx="2967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C3139AEF-5971-4489-9E57-99B7B498AAD5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100013"/>
            <a:ext cx="9144000" cy="641350"/>
          </a:xfrm>
        </p:spPr>
        <p:txBody>
          <a:bodyPr>
            <a:spAutoFit/>
          </a:bodyPr>
          <a:lstStyle/>
          <a:p>
            <a:pPr eaLnBrk="1" hangingPunct="1"/>
            <a:r>
              <a:rPr lang="en-US" sz="3600" smtClean="0"/>
              <a:t>Flexion, Extension and Hyperextension</a:t>
            </a:r>
          </a:p>
        </p:txBody>
      </p:sp>
      <p:sp>
        <p:nvSpPr>
          <p:cNvPr id="37892" name="Text Box 19"/>
          <p:cNvSpPr txBox="1">
            <a:spLocks noChangeArrowheads="1"/>
          </p:cNvSpPr>
          <p:nvPr/>
        </p:nvSpPr>
        <p:spPr bwMode="auto">
          <a:xfrm>
            <a:off x="1530350" y="4354513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9.12c</a:t>
            </a:r>
          </a:p>
        </p:txBody>
      </p:sp>
      <p:sp>
        <p:nvSpPr>
          <p:cNvPr id="37893" name="Text Box 20"/>
          <p:cNvSpPr txBox="1">
            <a:spLocks noChangeArrowheads="1"/>
          </p:cNvSpPr>
          <p:nvPr/>
        </p:nvSpPr>
        <p:spPr bwMode="auto">
          <a:xfrm>
            <a:off x="3243263" y="6011863"/>
            <a:ext cx="20335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9.12d</a:t>
            </a:r>
          </a:p>
        </p:txBody>
      </p:sp>
      <p:pic>
        <p:nvPicPr>
          <p:cNvPr id="37894" name="Picture 9" descr="sal25693_09_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196975"/>
            <a:ext cx="37687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24"/>
          <p:cNvSpPr txBox="1">
            <a:spLocks noChangeArrowheads="1"/>
          </p:cNvSpPr>
          <p:nvPr/>
        </p:nvSpPr>
        <p:spPr bwMode="auto">
          <a:xfrm>
            <a:off x="127000" y="1027113"/>
            <a:ext cx="4918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815975" y="41116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</a:t>
            </a:r>
            <a:endParaRPr lang="en-US" sz="1000" b="1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1000125" y="2559050"/>
            <a:ext cx="442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Flexion</a:t>
            </a:r>
            <a:endParaRPr lang="en-US" sz="1000" b="1"/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2598738" y="3892550"/>
            <a:ext cx="94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Hyperextension</a:t>
            </a:r>
            <a:endParaRPr lang="en-US" sz="1000" b="1"/>
          </a:p>
        </p:txBody>
      </p:sp>
      <p:sp>
        <p:nvSpPr>
          <p:cNvPr id="37899" name="TextBox 24"/>
          <p:cNvSpPr txBox="1">
            <a:spLocks noChangeArrowheads="1"/>
          </p:cNvSpPr>
          <p:nvPr/>
        </p:nvSpPr>
        <p:spPr bwMode="auto">
          <a:xfrm>
            <a:off x="1103313" y="4246563"/>
            <a:ext cx="29670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Inc./Timothy L. Vacula, photographer</a:t>
            </a:r>
          </a:p>
        </p:txBody>
      </p:sp>
      <p:sp>
        <p:nvSpPr>
          <p:cNvPr id="37900" name="TextBox 24"/>
          <p:cNvSpPr txBox="1">
            <a:spLocks noChangeArrowheads="1"/>
          </p:cNvSpPr>
          <p:nvPr/>
        </p:nvSpPr>
        <p:spPr bwMode="auto">
          <a:xfrm>
            <a:off x="4527550" y="1036638"/>
            <a:ext cx="42418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7901" name="Rectangle 17"/>
          <p:cNvSpPr>
            <a:spLocks noChangeArrowheads="1"/>
          </p:cNvSpPr>
          <p:nvPr/>
        </p:nvSpPr>
        <p:spPr bwMode="auto">
          <a:xfrm>
            <a:off x="4983163" y="6454775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(d)</a:t>
            </a:r>
            <a:endParaRPr lang="en-US" sz="1000" b="1"/>
          </a:p>
        </p:txBody>
      </p:sp>
      <p:pic>
        <p:nvPicPr>
          <p:cNvPr id="37902" name="Picture 18" descr="sal25693_09_1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222375"/>
            <a:ext cx="3236913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6127750" y="3000375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Hip</a:t>
            </a:r>
          </a:p>
          <a:p>
            <a:r>
              <a:rPr lang="en-US" sz="1000" b="1">
                <a:solidFill>
                  <a:schemeClr val="bg1"/>
                </a:solidFill>
              </a:rPr>
              <a:t>flexion</a:t>
            </a:r>
          </a:p>
        </p:txBody>
      </p:sp>
      <p:sp>
        <p:nvSpPr>
          <p:cNvPr id="37904" name="Text Box 20"/>
          <p:cNvSpPr txBox="1">
            <a:spLocks noChangeArrowheads="1"/>
          </p:cNvSpPr>
          <p:nvPr/>
        </p:nvSpPr>
        <p:spPr bwMode="auto">
          <a:xfrm>
            <a:off x="6634163" y="4811713"/>
            <a:ext cx="50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Knee</a:t>
            </a:r>
          </a:p>
          <a:p>
            <a:r>
              <a:rPr lang="en-US" sz="1000" b="1">
                <a:solidFill>
                  <a:schemeClr val="bg1"/>
                </a:solidFill>
              </a:rPr>
              <a:t>flexion</a:t>
            </a:r>
          </a:p>
        </p:txBody>
      </p:sp>
      <p:sp>
        <p:nvSpPr>
          <p:cNvPr id="37905" name="Rectangle 21"/>
          <p:cNvSpPr>
            <a:spLocks noChangeArrowheads="1"/>
          </p:cNvSpPr>
          <p:nvPr/>
        </p:nvSpPr>
        <p:spPr bwMode="auto">
          <a:xfrm>
            <a:off x="6048375" y="5827713"/>
            <a:ext cx="604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Extension</a:t>
            </a:r>
          </a:p>
        </p:txBody>
      </p:sp>
      <p:sp>
        <p:nvSpPr>
          <p:cNvPr id="37906" name="TextBox 24"/>
          <p:cNvSpPr txBox="1">
            <a:spLocks noChangeArrowheads="1"/>
          </p:cNvSpPr>
          <p:nvPr/>
        </p:nvSpPr>
        <p:spPr bwMode="auto">
          <a:xfrm>
            <a:off x="5129213" y="6588125"/>
            <a:ext cx="29670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22DEC14A-54BA-4D25-A20D-FC35527BD2E4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Abduction and Adduction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610100"/>
            <a:ext cx="89154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abduction</a:t>
            </a:r>
            <a:r>
              <a:rPr lang="en-US" sz="2400" b="0" smtClean="0"/>
              <a:t> - movement of a body part in the frontal plane away from the midline of the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hyperabduction </a:t>
            </a:r>
            <a:r>
              <a:rPr lang="en-US" sz="2000" b="0" smtClean="0"/>
              <a:t>– raise arm over back or front of head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adduction</a:t>
            </a:r>
            <a:r>
              <a:rPr lang="en-US" sz="2400" b="0" smtClean="0"/>
              <a:t> - movement in the frontal plane back toward the midline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hyperadduction</a:t>
            </a:r>
            <a:r>
              <a:rPr lang="en-US" sz="2000" b="0" smtClean="0"/>
              <a:t> – crossing fingers, crossing ankles</a:t>
            </a:r>
          </a:p>
        </p:txBody>
      </p:sp>
      <p:sp>
        <p:nvSpPr>
          <p:cNvPr id="38917" name="Text Box 22"/>
          <p:cNvSpPr txBox="1">
            <a:spLocks noChangeArrowheads="1"/>
          </p:cNvSpPr>
          <p:nvPr/>
        </p:nvSpPr>
        <p:spPr bwMode="auto">
          <a:xfrm>
            <a:off x="7035800" y="3781425"/>
            <a:ext cx="20335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9.13a,b</a:t>
            </a:r>
          </a:p>
        </p:txBody>
      </p:sp>
      <p:pic>
        <p:nvPicPr>
          <p:cNvPr id="38918" name="Picture 8" descr="sal25693_09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1157288"/>
            <a:ext cx="504348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24"/>
          <p:cNvSpPr txBox="1">
            <a:spLocks noChangeArrowheads="1"/>
          </p:cNvSpPr>
          <p:nvPr/>
        </p:nvSpPr>
        <p:spPr bwMode="auto">
          <a:xfrm>
            <a:off x="1906588" y="941388"/>
            <a:ext cx="5308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2082800" y="4162425"/>
            <a:ext cx="1317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(a) Abduction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4479925" y="4162425"/>
            <a:ext cx="1327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500" b="1"/>
              <a:t>(b) Adduction</a:t>
            </a:r>
          </a:p>
        </p:txBody>
      </p:sp>
      <p:sp>
        <p:nvSpPr>
          <p:cNvPr id="38922" name="TextBox 24"/>
          <p:cNvSpPr txBox="1">
            <a:spLocks noChangeArrowheads="1"/>
          </p:cNvSpPr>
          <p:nvPr/>
        </p:nvSpPr>
        <p:spPr bwMode="auto">
          <a:xfrm>
            <a:off x="2516188" y="4419600"/>
            <a:ext cx="40814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489B6E7C-D113-45EB-BAED-30A23C074ED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Elevation and Depression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9088" y="4405313"/>
            <a:ext cx="8486775" cy="2362200"/>
          </a:xfrm>
        </p:spPr>
        <p:txBody>
          <a:bodyPr/>
          <a:lstStyle/>
          <a:p>
            <a:pPr eaLnBrk="1" hangingPunct="1"/>
            <a:r>
              <a:rPr lang="en-US" sz="2800" smtClean="0"/>
              <a:t>elevation</a:t>
            </a:r>
            <a:r>
              <a:rPr lang="en-US" sz="2800" b="0" smtClean="0"/>
              <a:t> - a movement that raises a body part vertically in the frontal plane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depression</a:t>
            </a:r>
            <a:r>
              <a:rPr lang="en-US" sz="2800" b="0" smtClean="0"/>
              <a:t> – lowers a body part in the same plane</a:t>
            </a:r>
            <a:endParaRPr lang="en-US" sz="2800" smtClean="0"/>
          </a:p>
        </p:txBody>
      </p: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6415088" y="4110038"/>
            <a:ext cx="20335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9.14a,b</a:t>
            </a:r>
          </a:p>
        </p:txBody>
      </p:sp>
      <p:pic>
        <p:nvPicPr>
          <p:cNvPr id="39942" name="Picture 9" descr="sal25693_09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63" y="1171575"/>
            <a:ext cx="57800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24"/>
          <p:cNvSpPr txBox="1">
            <a:spLocks noChangeArrowheads="1"/>
          </p:cNvSpPr>
          <p:nvPr/>
        </p:nvSpPr>
        <p:spPr bwMode="auto">
          <a:xfrm>
            <a:off x="1727200" y="976313"/>
            <a:ext cx="5659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1677988" y="4141788"/>
            <a:ext cx="9064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(a) Elevation</a:t>
            </a:r>
            <a:endParaRPr lang="en-US" sz="1200" b="1"/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4699000" y="4141788"/>
            <a:ext cx="1066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(b) Depression</a:t>
            </a:r>
            <a:endParaRPr lang="en-US" sz="1200" b="1"/>
          </a:p>
        </p:txBody>
      </p:sp>
      <p:sp>
        <p:nvSpPr>
          <p:cNvPr id="39946" name="TextBox 24"/>
          <p:cNvSpPr txBox="1">
            <a:spLocks noChangeArrowheads="1"/>
          </p:cNvSpPr>
          <p:nvPr/>
        </p:nvSpPr>
        <p:spPr bwMode="auto">
          <a:xfrm>
            <a:off x="2516188" y="4305300"/>
            <a:ext cx="40814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BAF97B09-F07D-4853-8461-A6E9411F5BED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Protraction and Retraction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758950"/>
            <a:ext cx="4259262" cy="4164013"/>
          </a:xfrm>
        </p:spPr>
        <p:txBody>
          <a:bodyPr/>
          <a:lstStyle/>
          <a:p>
            <a:pPr eaLnBrk="1" hangingPunct="1"/>
            <a:r>
              <a:rPr lang="en-US" smtClean="0"/>
              <a:t>protraction</a:t>
            </a:r>
            <a:r>
              <a:rPr lang="en-US" b="0" smtClean="0"/>
              <a:t> – the anterior movement of a body part in the transverse (horizontal) plane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smtClean="0"/>
              <a:t>retraction</a:t>
            </a:r>
            <a:r>
              <a:rPr lang="en-US" b="0" smtClean="0"/>
              <a:t> – posterior movement</a:t>
            </a:r>
          </a:p>
        </p:txBody>
      </p:sp>
      <p:pic>
        <p:nvPicPr>
          <p:cNvPr id="40965" name="Picture 9" descr="sal25693_09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788" y="995363"/>
            <a:ext cx="3090862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24"/>
          <p:cNvSpPr txBox="1">
            <a:spLocks noChangeArrowheads="1"/>
          </p:cNvSpPr>
          <p:nvPr/>
        </p:nvSpPr>
        <p:spPr bwMode="auto">
          <a:xfrm>
            <a:off x="4251325" y="784225"/>
            <a:ext cx="4525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4905375" y="3125788"/>
            <a:ext cx="11318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(a) Protraction</a:t>
            </a:r>
            <a:endParaRPr lang="en-US" sz="2400" b="1"/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4935538" y="6284913"/>
            <a:ext cx="10779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</a:rPr>
              <a:t>(b) Retraction</a:t>
            </a:r>
            <a:endParaRPr lang="en-US" sz="2400" b="1"/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6827838" y="5872163"/>
            <a:ext cx="20335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9.15a,b</a:t>
            </a:r>
          </a:p>
        </p:txBody>
      </p:sp>
      <p:sp>
        <p:nvSpPr>
          <p:cNvPr id="40970" name="TextBox 24"/>
          <p:cNvSpPr txBox="1">
            <a:spLocks noChangeArrowheads="1"/>
          </p:cNvSpPr>
          <p:nvPr/>
        </p:nvSpPr>
        <p:spPr bwMode="auto">
          <a:xfrm>
            <a:off x="4765675" y="6465888"/>
            <a:ext cx="4081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430EB62C-72A4-498F-AAB3-24419FF3BC79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Circumduction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143000"/>
            <a:ext cx="42672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circumduction</a:t>
            </a:r>
            <a:r>
              <a:rPr lang="en-US" sz="2800" b="0" smtClean="0"/>
              <a:t> - one end of an appendage remains stationary while the other end makes a circular motion </a:t>
            </a:r>
            <a:endParaRPr lang="en-US" sz="1200" b="0" smtClean="0"/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800" b="0" smtClean="0"/>
              <a:t>sequence of flexion, abduction, extension and adduction movements</a:t>
            </a:r>
          </a:p>
          <a:p>
            <a:pPr lvl="1" eaLnBrk="1" hangingPunct="1"/>
            <a:r>
              <a:rPr lang="en-US" sz="2400" b="0" smtClean="0"/>
              <a:t>baseball player winding up for a pitch</a:t>
            </a:r>
            <a:endParaRPr lang="en-US" smtClean="0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5842000" y="6243638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9.16</a:t>
            </a:r>
          </a:p>
        </p:txBody>
      </p:sp>
      <p:pic>
        <p:nvPicPr>
          <p:cNvPr id="41990" name="Picture 8" descr="sal25693_0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478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4"/>
          <p:cNvSpPr txBox="1">
            <a:spLocks noChangeArrowheads="1"/>
          </p:cNvSpPr>
          <p:nvPr/>
        </p:nvSpPr>
        <p:spPr bwMode="auto">
          <a:xfrm>
            <a:off x="4572000" y="1263650"/>
            <a:ext cx="4525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1992" name="TextBox 24"/>
          <p:cNvSpPr txBox="1">
            <a:spLocks noChangeArrowheads="1"/>
          </p:cNvSpPr>
          <p:nvPr/>
        </p:nvSpPr>
        <p:spPr bwMode="auto">
          <a:xfrm>
            <a:off x="4818063" y="6103938"/>
            <a:ext cx="4081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63EBA3A1-95A0-452B-BA66-CA6AD200BE8B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625" y="576263"/>
            <a:ext cx="8229600" cy="1365250"/>
          </a:xfrm>
        </p:spPr>
        <p:txBody>
          <a:bodyPr/>
          <a:lstStyle/>
          <a:p>
            <a:pPr eaLnBrk="1" hangingPunct="1"/>
            <a:r>
              <a:rPr lang="en-US" smtClean="0"/>
              <a:t>Bony Joint (Synostosis)</a:t>
            </a: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378075"/>
            <a:ext cx="8229600" cy="3606800"/>
          </a:xfrm>
        </p:spPr>
        <p:txBody>
          <a:bodyPr/>
          <a:lstStyle/>
          <a:p>
            <a:pPr eaLnBrk="1" hangingPunct="1"/>
            <a:r>
              <a:rPr lang="en-US" sz="2800" smtClean="0"/>
              <a:t>bony joint, </a:t>
            </a:r>
            <a:r>
              <a:rPr lang="en-US" sz="2800" b="0" smtClean="0"/>
              <a:t>or</a:t>
            </a:r>
            <a:r>
              <a:rPr lang="en-US" sz="2800" smtClean="0"/>
              <a:t> synostosis </a:t>
            </a:r>
            <a:r>
              <a:rPr lang="en-US" sz="2800" b="0" smtClean="0"/>
              <a:t>–</a:t>
            </a:r>
            <a:r>
              <a:rPr lang="en-US" sz="2800" smtClean="0"/>
              <a:t> </a:t>
            </a:r>
            <a:r>
              <a:rPr lang="en-US" sz="2800" b="0" smtClean="0"/>
              <a:t>an immovable joint formed when the gap between two bones ossify, and they become in effect, a single bone</a:t>
            </a:r>
            <a:endParaRPr lang="en-US" sz="2800" smtClean="0"/>
          </a:p>
          <a:p>
            <a:pPr lvl="1" eaLnBrk="1" hangingPunct="1"/>
            <a:r>
              <a:rPr lang="en-US" sz="2400" b="0" smtClean="0"/>
              <a:t>frontal and mandibular bones in infants</a:t>
            </a:r>
          </a:p>
          <a:p>
            <a:pPr lvl="1" eaLnBrk="1" hangingPunct="1"/>
            <a:r>
              <a:rPr lang="en-US" sz="2400" b="0" smtClean="0"/>
              <a:t>cranial sutures in elderly</a:t>
            </a:r>
          </a:p>
          <a:p>
            <a:pPr lvl="1" eaLnBrk="1" hangingPunct="1"/>
            <a:r>
              <a:rPr lang="en-US" sz="2400" b="0" smtClean="0"/>
              <a:t>attachment of first rib and sternum with old age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can occur in either fibrous or cartilaginous joint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69DC517E-DC3A-4209-B25E-A9CE1F754719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09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Rotation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038600" cy="5410200"/>
          </a:xfrm>
        </p:spPr>
        <p:txBody>
          <a:bodyPr/>
          <a:lstStyle/>
          <a:p>
            <a:pPr eaLnBrk="1" hangingPunct="1"/>
            <a:r>
              <a:rPr lang="en-US" sz="2800" smtClean="0"/>
              <a:t>rotation</a:t>
            </a:r>
            <a:r>
              <a:rPr lang="en-US" sz="2800" b="0" smtClean="0"/>
              <a:t> – movement in which a bone spins on its longitudinal axis</a:t>
            </a:r>
          </a:p>
          <a:p>
            <a:pPr lvl="1" eaLnBrk="1" hangingPunct="1"/>
            <a:r>
              <a:rPr lang="en-US" sz="2400" b="0" smtClean="0"/>
              <a:t>rotation of trunk, thigh, head or arm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medial (internal) rotation </a:t>
            </a:r>
            <a:r>
              <a:rPr lang="en-US" sz="2800" b="0" smtClean="0"/>
              <a:t>turns the bone inwards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lateral (external) rotation </a:t>
            </a:r>
            <a:r>
              <a:rPr lang="en-US" sz="2800" b="0" smtClean="0"/>
              <a:t>turns the bone outwards</a:t>
            </a:r>
          </a:p>
        </p:txBody>
      </p:sp>
      <p:sp>
        <p:nvSpPr>
          <p:cNvPr id="43013" name="Text Box 16"/>
          <p:cNvSpPr txBox="1">
            <a:spLocks noChangeArrowheads="1"/>
          </p:cNvSpPr>
          <p:nvPr/>
        </p:nvSpPr>
        <p:spPr bwMode="auto">
          <a:xfrm>
            <a:off x="2949575" y="6430963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9.17a,b</a:t>
            </a:r>
          </a:p>
        </p:txBody>
      </p:sp>
      <p:pic>
        <p:nvPicPr>
          <p:cNvPr id="43014" name="Picture 9" descr="sal25693_09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88" y="1525588"/>
            <a:ext cx="4776787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24"/>
          <p:cNvSpPr txBox="1">
            <a:spLocks noChangeArrowheads="1"/>
          </p:cNvSpPr>
          <p:nvPr/>
        </p:nvSpPr>
        <p:spPr bwMode="auto">
          <a:xfrm>
            <a:off x="4179888" y="1314450"/>
            <a:ext cx="4819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3016" name="Rectangle 11"/>
          <p:cNvSpPr>
            <a:spLocks noChangeArrowheads="1"/>
          </p:cNvSpPr>
          <p:nvPr/>
        </p:nvSpPr>
        <p:spPr bwMode="auto">
          <a:xfrm>
            <a:off x="6757988" y="6173788"/>
            <a:ext cx="1725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Lateral (external) rotation</a:t>
            </a:r>
            <a:endParaRPr lang="en-US" sz="1000" b="1"/>
          </a:p>
        </p:txBody>
      </p:sp>
      <p:sp>
        <p:nvSpPr>
          <p:cNvPr id="43017" name="Rectangle 12"/>
          <p:cNvSpPr>
            <a:spLocks noChangeArrowheads="1"/>
          </p:cNvSpPr>
          <p:nvPr/>
        </p:nvSpPr>
        <p:spPr bwMode="auto">
          <a:xfrm>
            <a:off x="4198938" y="6170613"/>
            <a:ext cx="167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Medial (internal) rotation</a:t>
            </a:r>
            <a:endParaRPr lang="en-US" sz="1000" b="1"/>
          </a:p>
        </p:txBody>
      </p:sp>
      <p:sp>
        <p:nvSpPr>
          <p:cNvPr id="43018" name="TextBox 24"/>
          <p:cNvSpPr txBox="1">
            <a:spLocks noChangeArrowheads="1"/>
          </p:cNvSpPr>
          <p:nvPr/>
        </p:nvSpPr>
        <p:spPr bwMode="auto">
          <a:xfrm>
            <a:off x="4572000" y="6334125"/>
            <a:ext cx="4081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E8D7208-002A-4AF9-88BD-F160D08F5269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1082675"/>
          </a:xfrm>
        </p:spPr>
        <p:txBody>
          <a:bodyPr/>
          <a:lstStyle/>
          <a:p>
            <a:pPr eaLnBrk="1" hangingPunct="1"/>
            <a:r>
              <a:rPr lang="en-US" smtClean="0"/>
              <a:t>Supination and Pronation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4572000" cy="5929313"/>
          </a:xfrm>
        </p:spPr>
        <p:txBody>
          <a:bodyPr/>
          <a:lstStyle/>
          <a:p>
            <a:pPr eaLnBrk="1" hangingPunct="1"/>
            <a:r>
              <a:rPr lang="en-US" sz="2000" b="0" smtClean="0"/>
              <a:t>primarily forearm movements</a:t>
            </a:r>
          </a:p>
          <a:p>
            <a:pPr eaLnBrk="1" hangingPunct="1"/>
            <a:endParaRPr lang="en-US" sz="2000" b="0" smtClean="0"/>
          </a:p>
          <a:p>
            <a:pPr eaLnBrk="1" hangingPunct="1"/>
            <a:r>
              <a:rPr lang="en-US" sz="2000" smtClean="0"/>
              <a:t>supination</a:t>
            </a:r>
            <a:r>
              <a:rPr lang="en-US" sz="2000" b="0" smtClean="0"/>
              <a:t> – forearm movement that turns the palm to face anteriorly or upward</a:t>
            </a:r>
          </a:p>
          <a:p>
            <a:pPr lvl="1" eaLnBrk="1" hangingPunct="1"/>
            <a:r>
              <a:rPr lang="en-US" sz="2000" b="0" smtClean="0"/>
              <a:t>forearm supinated in anatomical position</a:t>
            </a:r>
          </a:p>
          <a:p>
            <a:pPr lvl="1" eaLnBrk="1" hangingPunct="1"/>
            <a:r>
              <a:rPr lang="en-US" sz="2000" b="0" smtClean="0"/>
              <a:t>radius is parallel to the ulna</a:t>
            </a:r>
          </a:p>
          <a:p>
            <a:pPr lvl="1" eaLnBrk="1" hangingPunct="1"/>
            <a:endParaRPr lang="en-US" sz="2000" b="0" smtClean="0"/>
          </a:p>
          <a:p>
            <a:pPr eaLnBrk="1" hangingPunct="1"/>
            <a:r>
              <a:rPr lang="en-US" sz="2000" smtClean="0"/>
              <a:t>pronation – </a:t>
            </a:r>
            <a:r>
              <a:rPr lang="en-US" sz="2000" b="0" smtClean="0"/>
              <a:t>forearm movement that turns the palm to face posteriorly or downward</a:t>
            </a:r>
          </a:p>
          <a:p>
            <a:pPr lvl="1" eaLnBrk="1" hangingPunct="1"/>
            <a:r>
              <a:rPr lang="en-US" sz="2000" b="0" smtClean="0"/>
              <a:t>radius spins on the capitulum of the humerus</a:t>
            </a:r>
          </a:p>
          <a:p>
            <a:pPr lvl="1" eaLnBrk="1" hangingPunct="1"/>
            <a:r>
              <a:rPr lang="en-US" sz="2000" b="0" smtClean="0"/>
              <a:t>disc spins in the radial notch of ulna</a:t>
            </a:r>
          </a:p>
          <a:p>
            <a:pPr lvl="1" eaLnBrk="1" hangingPunct="1"/>
            <a:r>
              <a:rPr lang="en-US" sz="2000" b="0" smtClean="0"/>
              <a:t>radius crosses stationary ulna like an X</a:t>
            </a:r>
          </a:p>
        </p:txBody>
      </p: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88900" y="5845175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(a) Supination</a:t>
            </a:r>
            <a:endParaRPr lang="en-US" sz="2400" b="1"/>
          </a:p>
        </p:txBody>
      </p:sp>
      <p:sp>
        <p:nvSpPr>
          <p:cNvPr id="44041" name="Rectangle 12"/>
          <p:cNvSpPr>
            <a:spLocks noChangeArrowheads="1"/>
          </p:cNvSpPr>
          <p:nvPr/>
        </p:nvSpPr>
        <p:spPr bwMode="auto">
          <a:xfrm>
            <a:off x="2598738" y="5845175"/>
            <a:ext cx="142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(b) Pronation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C3C2636-9B46-4C80-A4A0-E17CBCCC3B72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-14288" y="90488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Movements of Head and Trunk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133975"/>
            <a:ext cx="9144000" cy="1238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0" smtClean="0"/>
              <a:t>flexion, hyperextension, and lateral flexion of vertebral column</a:t>
            </a:r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120650" y="4414838"/>
            <a:ext cx="6334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Flexion</a:t>
            </a:r>
            <a:endParaRPr lang="en-US" sz="2400" b="1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3184525" y="4414838"/>
            <a:ext cx="1147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Hyperextension</a:t>
            </a:r>
            <a:endParaRPr lang="en-US" sz="2400" b="1"/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6300788" y="4414838"/>
            <a:ext cx="1047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 Lateral flexion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7950"/>
          </a:xfrm>
        </p:spPr>
        <p:txBody>
          <a:bodyPr/>
          <a:lstStyle/>
          <a:p>
            <a:pPr eaLnBrk="1" hangingPunct="1"/>
            <a:r>
              <a:rPr lang="en-US" smtClean="0"/>
              <a:t>Rotation of Trunk and Head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678488"/>
            <a:ext cx="9144000" cy="923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800" b="0" dirty="0" smtClean="0"/>
              <a:t>right and left rotation of trunk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800" b="0" dirty="0" smtClean="0"/>
              <a:t>right and left rotation of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C9282A98-42FA-4633-B6A4-8BFB9F1FE53B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Special Movements of Mandible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70400"/>
            <a:ext cx="7848600" cy="1981200"/>
          </a:xfrm>
        </p:spPr>
        <p:txBody>
          <a:bodyPr/>
          <a:lstStyle/>
          <a:p>
            <a:pPr eaLnBrk="1" hangingPunct="1"/>
            <a:r>
              <a:rPr lang="en-US" sz="2400" smtClean="0"/>
              <a:t>lateral excursion </a:t>
            </a:r>
            <a:r>
              <a:rPr lang="en-US" sz="2400" b="0" smtClean="0"/>
              <a:t>– right or left movement from the zero position</a:t>
            </a:r>
          </a:p>
          <a:p>
            <a:pPr eaLnBrk="1" hangingPunct="1"/>
            <a:r>
              <a:rPr lang="en-US" sz="2400" smtClean="0"/>
              <a:t>medial excursion </a:t>
            </a:r>
            <a:r>
              <a:rPr lang="en-US" sz="2400" b="0" smtClean="0"/>
              <a:t>- movement back to the  median, zero position </a:t>
            </a:r>
          </a:p>
          <a:p>
            <a:pPr lvl="1" eaLnBrk="1" hangingPunct="1"/>
            <a:r>
              <a:rPr lang="en-US" sz="2000" b="0" smtClean="0"/>
              <a:t>side-to-side grinding during chewing</a:t>
            </a:r>
          </a:p>
          <a:p>
            <a:pPr eaLnBrk="1" hangingPunct="1"/>
            <a:r>
              <a:rPr lang="en-US" sz="2400" smtClean="0"/>
              <a:t>protraction</a:t>
            </a:r>
            <a:r>
              <a:rPr lang="en-US" sz="2400" b="0" smtClean="0"/>
              <a:t> – </a:t>
            </a:r>
            <a:r>
              <a:rPr lang="en-US" sz="2400" smtClean="0"/>
              <a:t>retraction</a:t>
            </a:r>
            <a:r>
              <a:rPr lang="en-US" sz="2400" b="0" smtClean="0"/>
              <a:t>      </a:t>
            </a:r>
            <a:r>
              <a:rPr lang="en-US" sz="2400" smtClean="0"/>
              <a:t>elevation</a:t>
            </a:r>
            <a:r>
              <a:rPr lang="en-US" sz="2400" b="0" smtClean="0"/>
              <a:t> - </a:t>
            </a:r>
            <a:r>
              <a:rPr lang="en-US" sz="2400" smtClean="0"/>
              <a:t>depression</a:t>
            </a:r>
            <a:endParaRPr lang="en-US" sz="2800" smtClean="0"/>
          </a:p>
        </p:txBody>
      </p:sp>
      <p:sp>
        <p:nvSpPr>
          <p:cNvPr id="47111" name="TextBox 24"/>
          <p:cNvSpPr txBox="1">
            <a:spLocks noChangeArrowheads="1"/>
          </p:cNvSpPr>
          <p:nvPr/>
        </p:nvSpPr>
        <p:spPr bwMode="auto">
          <a:xfrm>
            <a:off x="1912938" y="866775"/>
            <a:ext cx="5308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3327400" y="2667000"/>
            <a:ext cx="695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Protraction</a:t>
            </a:r>
            <a:endParaRPr lang="en-US" sz="800" b="1"/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4618038" y="2667000"/>
            <a:ext cx="660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(b) Retraction</a:t>
            </a:r>
            <a:endParaRPr lang="en-US" sz="800" b="1"/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3327400" y="4233863"/>
            <a:ext cx="9985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Lateral excursion</a:t>
            </a:r>
            <a:endParaRPr lang="en-US" sz="800" b="1"/>
          </a:p>
        </p:txBody>
      </p:sp>
      <p:sp>
        <p:nvSpPr>
          <p:cNvPr id="47115" name="Rectangle 14"/>
          <p:cNvSpPr>
            <a:spLocks noChangeArrowheads="1"/>
          </p:cNvSpPr>
          <p:nvPr/>
        </p:nvSpPr>
        <p:spPr bwMode="auto">
          <a:xfrm>
            <a:off x="4618038" y="4233863"/>
            <a:ext cx="9858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(d) Medial excursion</a:t>
            </a:r>
            <a:endParaRPr lang="en-US" sz="800" b="1"/>
          </a:p>
        </p:txBody>
      </p:sp>
      <p:sp>
        <p:nvSpPr>
          <p:cNvPr id="47116" name="TextBox 24"/>
          <p:cNvSpPr txBox="1">
            <a:spLocks noChangeArrowheads="1"/>
          </p:cNvSpPr>
          <p:nvPr/>
        </p:nvSpPr>
        <p:spPr bwMode="auto">
          <a:xfrm>
            <a:off x="2516188" y="4356100"/>
            <a:ext cx="40814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EAE5DB9-F71C-4953-B664-7284EB973602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95275"/>
            <a:ext cx="5486400" cy="1279525"/>
          </a:xfrm>
        </p:spPr>
        <p:txBody>
          <a:bodyPr/>
          <a:lstStyle/>
          <a:p>
            <a:pPr eaLnBrk="1" hangingPunct="1"/>
            <a:r>
              <a:rPr lang="en-US" sz="4000" smtClean="0"/>
              <a:t>Special Movement of       Hand and Digits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138" y="561975"/>
            <a:ext cx="4027487" cy="629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ulnar flexion </a:t>
            </a:r>
            <a:r>
              <a:rPr lang="en-US" sz="1600" b="0" smtClean="0"/>
              <a:t>– tilts the hand       toward the little finger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radial flexion </a:t>
            </a:r>
            <a:r>
              <a:rPr lang="en-US" sz="1600" b="0" smtClean="0"/>
              <a:t>– tilts the hand toward the thumb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flexion of fingers </a:t>
            </a:r>
            <a:r>
              <a:rPr lang="en-US" sz="1600" b="0" smtClean="0"/>
              <a:t>– curling them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extension of fingers </a:t>
            </a:r>
            <a:r>
              <a:rPr lang="en-US" sz="1600" b="0" smtClean="0"/>
              <a:t>– straightening them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abduction of the fingers </a:t>
            </a:r>
            <a:r>
              <a:rPr lang="en-US" sz="1600" b="0" smtClean="0"/>
              <a:t>– spread them apart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adduction of the fingers </a:t>
            </a:r>
            <a:r>
              <a:rPr lang="en-US" sz="1600" b="0" smtClean="0"/>
              <a:t>– bring them together again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flexion of thumb </a:t>
            </a:r>
            <a:r>
              <a:rPr lang="en-US" sz="1600" b="0" smtClean="0"/>
              <a:t>– tip of thumb directed toward palm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extension of thumb </a:t>
            </a:r>
            <a:r>
              <a:rPr lang="en-US" sz="1600" b="0" smtClean="0"/>
              <a:t>– straightening the thumb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radial abduction </a:t>
            </a:r>
            <a:r>
              <a:rPr lang="en-US" sz="1600" b="0" smtClean="0"/>
              <a:t>– move thumb away from index finger 90°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palmar abduction </a:t>
            </a:r>
            <a:r>
              <a:rPr lang="en-US" sz="1600" b="0" smtClean="0"/>
              <a:t>– moves thumb away from hand and points it anteriorly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adduction of thumb </a:t>
            </a:r>
            <a:r>
              <a:rPr lang="en-US" sz="1600" b="0" smtClean="0"/>
              <a:t>– moves it to the zero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opposition</a:t>
            </a:r>
            <a:r>
              <a:rPr lang="en-US" sz="1600" b="0" smtClean="0"/>
              <a:t> – move the thumb to touch the tips of any of the fingers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reposition</a:t>
            </a:r>
            <a:r>
              <a:rPr lang="en-US" sz="1600" b="0" smtClean="0"/>
              <a:t> – return the thumb to the zero position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4387850" y="6430963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9.21</a:t>
            </a:r>
          </a:p>
        </p:txBody>
      </p:sp>
      <p:sp>
        <p:nvSpPr>
          <p:cNvPr id="48135" name="TextBox 24"/>
          <p:cNvSpPr txBox="1">
            <a:spLocks noChangeArrowheads="1"/>
          </p:cNvSpPr>
          <p:nvPr/>
        </p:nvSpPr>
        <p:spPr bwMode="auto">
          <a:xfrm>
            <a:off x="4430713" y="1695450"/>
            <a:ext cx="4598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4511675" y="4083050"/>
            <a:ext cx="714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(a) Radial flexion</a:t>
            </a:r>
            <a:endParaRPr lang="en-US" sz="700" b="1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6026150" y="4083050"/>
            <a:ext cx="679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(b) Ulnar flexion</a:t>
            </a:r>
            <a:endParaRPr lang="en-US" sz="700" b="1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5170488" y="6015038"/>
            <a:ext cx="1292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(d) Palmar abduction of thumb</a:t>
            </a:r>
            <a:endParaRPr lang="en-US" sz="700" b="1"/>
          </a:p>
        </p:txBody>
      </p:sp>
      <p:sp>
        <p:nvSpPr>
          <p:cNvPr id="48139" name="Rectangle 14"/>
          <p:cNvSpPr>
            <a:spLocks noChangeArrowheads="1"/>
          </p:cNvSpPr>
          <p:nvPr/>
        </p:nvSpPr>
        <p:spPr bwMode="auto">
          <a:xfrm>
            <a:off x="6805613" y="6015038"/>
            <a:ext cx="10112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1">
                <a:solidFill>
                  <a:srgbClr val="000000"/>
                </a:solidFill>
              </a:rPr>
              <a:t>(e) Opposition of thumb</a:t>
            </a:r>
            <a:endParaRPr lang="en-US" sz="700" b="1"/>
          </a:p>
        </p:txBody>
      </p:sp>
      <p:sp>
        <p:nvSpPr>
          <p:cNvPr id="48140" name="Text Box 15"/>
          <p:cNvSpPr txBox="1">
            <a:spLocks noChangeArrowheads="1"/>
          </p:cNvSpPr>
          <p:nvPr/>
        </p:nvSpPr>
        <p:spPr bwMode="auto">
          <a:xfrm>
            <a:off x="7550150" y="4083050"/>
            <a:ext cx="10969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700" b="1"/>
              <a:t>(c) Abduction of fingers</a:t>
            </a:r>
          </a:p>
        </p:txBody>
      </p:sp>
      <p:sp>
        <p:nvSpPr>
          <p:cNvPr id="48141" name="TextBox 24"/>
          <p:cNvSpPr txBox="1">
            <a:spLocks noChangeArrowheads="1"/>
          </p:cNvSpPr>
          <p:nvPr/>
        </p:nvSpPr>
        <p:spPr bwMode="auto">
          <a:xfrm>
            <a:off x="4687888" y="6108700"/>
            <a:ext cx="40814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675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Special Movements of the Foot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4251325"/>
            <a:ext cx="8610600" cy="2354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700" dirty="0" err="1" smtClean="0"/>
              <a:t>dorsiflexion</a:t>
            </a:r>
            <a:r>
              <a:rPr lang="en-US" sz="1700" b="0" dirty="0" smtClean="0"/>
              <a:t> – elevation of the toes as you do while swinging the foot forward to take a step (heel strike)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plantar flexion </a:t>
            </a:r>
            <a:r>
              <a:rPr lang="en-US" sz="1700" b="0" dirty="0" smtClean="0"/>
              <a:t>- extension of the foot so that the toes point downward as in standing on tiptoe (toe-off)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inversion</a:t>
            </a:r>
            <a:r>
              <a:rPr lang="en-US" sz="1700" b="0" dirty="0" smtClean="0"/>
              <a:t> - a movement in which the soles are turned medially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err="1" smtClean="0"/>
              <a:t>eversion</a:t>
            </a:r>
            <a:r>
              <a:rPr lang="en-US" sz="1700" b="0" dirty="0" smtClean="0"/>
              <a:t> - a movement in which the soles are turned laterally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err="1" smtClean="0"/>
              <a:t>supination</a:t>
            </a:r>
            <a:r>
              <a:rPr lang="en-US" sz="1700" dirty="0" smtClean="0"/>
              <a:t> of foot </a:t>
            </a:r>
            <a:r>
              <a:rPr lang="en-US" sz="1700" b="0" dirty="0" smtClean="0"/>
              <a:t>– complex combination of plantar flexion, inversion, and adduction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1700" dirty="0" err="1" smtClean="0"/>
              <a:t>pronation</a:t>
            </a:r>
            <a:r>
              <a:rPr lang="en-US" sz="1700" dirty="0" smtClean="0"/>
              <a:t> of foot </a:t>
            </a:r>
            <a:r>
              <a:rPr lang="en-US" sz="1700" b="0" dirty="0" smtClean="0"/>
              <a:t>– complex combination of  </a:t>
            </a:r>
            <a:r>
              <a:rPr lang="en-US" sz="1700" b="0" dirty="0" err="1" smtClean="0"/>
              <a:t>dorsiflexion</a:t>
            </a:r>
            <a:r>
              <a:rPr lang="en-US" sz="1700" b="0" dirty="0" smtClean="0"/>
              <a:t>, </a:t>
            </a:r>
            <a:r>
              <a:rPr lang="en-US" sz="1700" b="0" dirty="0" err="1" smtClean="0"/>
              <a:t>eversion</a:t>
            </a:r>
            <a:r>
              <a:rPr lang="en-US" sz="1700" b="0" dirty="0" smtClean="0"/>
              <a:t>, and abduction</a:t>
            </a:r>
            <a:endParaRPr lang="en-US" sz="1700" dirty="0" smtClean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514600" y="1336675"/>
            <a:ext cx="8143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rgbClr val="FF0000"/>
                </a:solidFill>
                <a:latin typeface="+mj-lt"/>
              </a:rPr>
              <a:t>Dorsiflexion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873250" y="2300288"/>
            <a:ext cx="547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FFFFFF"/>
                </a:solidFill>
                <a:latin typeface="+mj-lt"/>
              </a:rPr>
              <a:t>Zero</a:t>
            </a:r>
            <a:br>
              <a:rPr lang="en-US" sz="1100" b="1" dirty="0">
                <a:solidFill>
                  <a:srgbClr val="FFFFFF"/>
                </a:solidFill>
                <a:latin typeface="+mj-lt"/>
              </a:rPr>
            </a:br>
            <a:r>
              <a:rPr lang="en-US" sz="1100" b="1" dirty="0">
                <a:solidFill>
                  <a:srgbClr val="FFFFFF"/>
                </a:solidFill>
                <a:latin typeface="Arial"/>
              </a:rPr>
              <a:t>position</a:t>
            </a:r>
            <a:endParaRPr lang="en-US" sz="1600" b="1" dirty="0">
              <a:latin typeface="+mj-lt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969000" y="3041650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+mj-lt"/>
              </a:rPr>
              <a:t>(c) </a:t>
            </a:r>
            <a:r>
              <a:rPr lang="en-US" sz="1100" b="1" dirty="0" err="1">
                <a:solidFill>
                  <a:srgbClr val="000000"/>
                </a:solidFill>
                <a:latin typeface="+mj-lt"/>
              </a:rPr>
              <a:t>Eversion</a:t>
            </a:r>
            <a:endParaRPr lang="en-US" sz="1600" b="1" dirty="0">
              <a:latin typeface="+mj-lt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29100" y="3041650"/>
            <a:ext cx="844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+mj-lt"/>
              </a:rPr>
              <a:t>(b) Inversion</a:t>
            </a:r>
            <a:endParaRPr lang="en-US" sz="1600" b="1" dirty="0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451100" y="3416300"/>
            <a:ext cx="9699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FFFFFF"/>
                </a:solidFill>
                <a:latin typeface="+mj-lt"/>
              </a:rPr>
              <a:t>Plantar flexion</a:t>
            </a:r>
            <a:endParaRPr lang="en-US" sz="1600" b="1" dirty="0">
              <a:latin typeface="+mj-lt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608138" y="3725863"/>
            <a:ext cx="1274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+mj-lt"/>
              </a:rPr>
              <a:t>(a) Flexion of ankle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4143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Temporomandibular Joint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442913" y="1279525"/>
            <a:ext cx="8229600" cy="4916488"/>
          </a:xfrm>
        </p:spPr>
        <p:txBody>
          <a:bodyPr/>
          <a:lstStyle/>
          <a:p>
            <a:r>
              <a:rPr lang="en-US" sz="2400" smtClean="0"/>
              <a:t>temporomandibular </a:t>
            </a:r>
            <a:r>
              <a:rPr lang="en-US" sz="2400" b="0" smtClean="0"/>
              <a:t>(jaw) </a:t>
            </a:r>
            <a:r>
              <a:rPr lang="en-US" sz="2400" smtClean="0"/>
              <a:t>joint  (TMJ) </a:t>
            </a:r>
            <a:r>
              <a:rPr lang="en-US" sz="2400" b="0" smtClean="0"/>
              <a:t>– articulation of the condyle of the mandible with the mandibular fossa of the temporal bone</a:t>
            </a:r>
          </a:p>
          <a:p>
            <a:endParaRPr lang="en-US" sz="800" b="0" smtClean="0"/>
          </a:p>
          <a:p>
            <a:pPr lvl="1"/>
            <a:r>
              <a:rPr lang="en-US" sz="2000" b="0" smtClean="0"/>
              <a:t>combines elements of condylar, hinge, and plane joints</a:t>
            </a:r>
          </a:p>
          <a:p>
            <a:pPr lvl="1"/>
            <a:endParaRPr lang="en-US" sz="800" b="0" smtClean="0"/>
          </a:p>
          <a:p>
            <a:pPr lvl="1"/>
            <a:r>
              <a:rPr lang="en-US" sz="2000" b="0" smtClean="0"/>
              <a:t>synovial cavity of the TMJ is divided into </a:t>
            </a:r>
            <a:r>
              <a:rPr lang="en-US" sz="2000" smtClean="0"/>
              <a:t>superior and inferior chambers</a:t>
            </a:r>
            <a:r>
              <a:rPr lang="en-US" sz="2000" b="0" smtClean="0"/>
              <a:t> by an </a:t>
            </a:r>
            <a:r>
              <a:rPr lang="en-US" sz="2000" smtClean="0"/>
              <a:t>articular disc</a:t>
            </a:r>
          </a:p>
          <a:p>
            <a:pPr lvl="1"/>
            <a:endParaRPr lang="en-US" sz="800" smtClean="0"/>
          </a:p>
          <a:p>
            <a:pPr lvl="1"/>
            <a:r>
              <a:rPr lang="en-US" sz="2000" smtClean="0"/>
              <a:t>two ligaments </a:t>
            </a:r>
            <a:r>
              <a:rPr lang="en-US" sz="2000" b="0" smtClean="0"/>
              <a:t>support joint</a:t>
            </a:r>
          </a:p>
          <a:p>
            <a:pPr lvl="2"/>
            <a:r>
              <a:rPr lang="en-US" sz="1800" smtClean="0"/>
              <a:t>lateral ligament </a:t>
            </a:r>
            <a:r>
              <a:rPr lang="en-US" sz="1800" b="0" smtClean="0"/>
              <a:t>– prevents posterior displacement of mandible</a:t>
            </a:r>
          </a:p>
          <a:p>
            <a:pPr lvl="2"/>
            <a:r>
              <a:rPr lang="en-US" sz="1800" smtClean="0"/>
              <a:t>sphenomandibular ligament </a:t>
            </a:r>
            <a:r>
              <a:rPr lang="en-US" sz="1800" b="0" smtClean="0"/>
              <a:t>– on the medial side</a:t>
            </a:r>
          </a:p>
          <a:p>
            <a:pPr lvl="2">
              <a:buFontTx/>
              <a:buNone/>
            </a:pPr>
            <a:endParaRPr lang="en-US" sz="800" b="0" smtClean="0"/>
          </a:p>
          <a:p>
            <a:pPr lvl="1"/>
            <a:r>
              <a:rPr lang="en-US" sz="2000" b="0" smtClean="0"/>
              <a:t>deep yawn or strenuous depression can </a:t>
            </a:r>
            <a:r>
              <a:rPr lang="en-US" sz="2000" smtClean="0"/>
              <a:t>dislocate the TMJ</a:t>
            </a:r>
          </a:p>
          <a:p>
            <a:pPr lvl="2"/>
            <a:r>
              <a:rPr lang="en-US" sz="1800" b="0" smtClean="0"/>
              <a:t>condyles pop out of fossa and slip forward</a:t>
            </a:r>
          </a:p>
          <a:p>
            <a:pPr lvl="2"/>
            <a:r>
              <a:rPr lang="en-US" sz="1800" smtClean="0"/>
              <a:t>relocated</a:t>
            </a:r>
            <a:r>
              <a:rPr lang="en-US" sz="1800" b="0" smtClean="0"/>
              <a:t> by pressing down on molar teeth while pushing the jaw backward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7E5FBB8-0A0A-463B-8591-9ADB43EFC37B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Temporomandibular Joint</a:t>
            </a:r>
          </a:p>
        </p:txBody>
      </p:sp>
      <p:pic>
        <p:nvPicPr>
          <p:cNvPr id="51203" name="Picture 8" descr="sal25693_09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1138238"/>
            <a:ext cx="75279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24"/>
          <p:cNvSpPr txBox="1">
            <a:spLocks noChangeArrowheads="1"/>
          </p:cNvSpPr>
          <p:nvPr/>
        </p:nvSpPr>
        <p:spPr bwMode="auto">
          <a:xfrm>
            <a:off x="1631950" y="731838"/>
            <a:ext cx="5848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4279900" y="1758950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Joint capsule</a:t>
            </a:r>
            <a:endParaRPr lang="en-US" sz="1000" b="1"/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4279900" y="2452688"/>
            <a:ext cx="941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Styloid process</a:t>
            </a:r>
            <a:endParaRPr lang="en-US" sz="1000" b="1"/>
          </a:p>
        </p:txBody>
      </p:sp>
      <p:sp>
        <p:nvSpPr>
          <p:cNvPr id="51207" name="Rectangle 12"/>
          <p:cNvSpPr>
            <a:spLocks noChangeArrowheads="1"/>
          </p:cNvSpPr>
          <p:nvPr/>
        </p:nvSpPr>
        <p:spPr bwMode="auto">
          <a:xfrm>
            <a:off x="5889625" y="3702050"/>
            <a:ext cx="912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(a) Lateral view</a:t>
            </a:r>
            <a:endParaRPr lang="en-US" sz="1000" b="1"/>
          </a:p>
        </p:txBody>
      </p:sp>
      <p:sp>
        <p:nvSpPr>
          <p:cNvPr id="51208" name="Rectangle 13"/>
          <p:cNvSpPr>
            <a:spLocks noChangeArrowheads="1"/>
          </p:cNvSpPr>
          <p:nvPr/>
        </p:nvSpPr>
        <p:spPr bwMode="auto">
          <a:xfrm>
            <a:off x="5776913" y="6642100"/>
            <a:ext cx="1125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(c) Sagittal section</a:t>
            </a:r>
            <a:endParaRPr lang="en-US" sz="1000" b="1"/>
          </a:p>
        </p:txBody>
      </p:sp>
      <p:sp>
        <p:nvSpPr>
          <p:cNvPr id="51209" name="Rectangle 14"/>
          <p:cNvSpPr>
            <a:spLocks noChangeArrowheads="1"/>
          </p:cNvSpPr>
          <p:nvPr/>
        </p:nvSpPr>
        <p:spPr bwMode="auto">
          <a:xfrm>
            <a:off x="1851025" y="6642100"/>
            <a:ext cx="900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(b) Medial view</a:t>
            </a:r>
            <a:endParaRPr lang="en-US" sz="1000" b="1"/>
          </a:p>
        </p:txBody>
      </p:sp>
      <p:sp>
        <p:nvSpPr>
          <p:cNvPr id="51210" name="Freeform 15"/>
          <p:cNvSpPr>
            <a:spLocks/>
          </p:cNvSpPr>
          <p:nvPr/>
        </p:nvSpPr>
        <p:spPr bwMode="auto">
          <a:xfrm>
            <a:off x="4778375" y="1447800"/>
            <a:ext cx="2565400" cy="615950"/>
          </a:xfrm>
          <a:custGeom>
            <a:avLst/>
            <a:gdLst>
              <a:gd name="T0" fmla="*/ 0 w 1707"/>
              <a:gd name="T1" fmla="*/ 0 h 409"/>
              <a:gd name="T2" fmla="*/ 1468304 w 1707"/>
              <a:gd name="T3" fmla="*/ 0 h 409"/>
              <a:gd name="T4" fmla="*/ 2565400 w 1707"/>
              <a:gd name="T5" fmla="*/ 615950 h 409"/>
              <a:gd name="T6" fmla="*/ 0 60000 65536"/>
              <a:gd name="T7" fmla="*/ 0 60000 65536"/>
              <a:gd name="T8" fmla="*/ 0 60000 65536"/>
              <a:gd name="T9" fmla="*/ 0 w 1707"/>
              <a:gd name="T10" fmla="*/ 0 h 409"/>
              <a:gd name="T11" fmla="*/ 1707 w 1707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7" h="409">
                <a:moveTo>
                  <a:pt x="0" y="0"/>
                </a:moveTo>
                <a:lnTo>
                  <a:pt x="977" y="0"/>
                </a:lnTo>
                <a:lnTo>
                  <a:pt x="1707" y="40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6"/>
          <p:cNvSpPr>
            <a:spLocks/>
          </p:cNvSpPr>
          <p:nvPr/>
        </p:nvSpPr>
        <p:spPr bwMode="auto">
          <a:xfrm>
            <a:off x="5164138" y="1852613"/>
            <a:ext cx="1973262" cy="230187"/>
          </a:xfrm>
          <a:custGeom>
            <a:avLst/>
            <a:gdLst>
              <a:gd name="T0" fmla="*/ 0 w 1313"/>
              <a:gd name="T1" fmla="*/ 0 h 153"/>
              <a:gd name="T2" fmla="*/ 1082063 w 1313"/>
              <a:gd name="T3" fmla="*/ 0 h 153"/>
              <a:gd name="T4" fmla="*/ 1973262 w 1313"/>
              <a:gd name="T5" fmla="*/ 230187 h 153"/>
              <a:gd name="T6" fmla="*/ 0 60000 65536"/>
              <a:gd name="T7" fmla="*/ 0 60000 65536"/>
              <a:gd name="T8" fmla="*/ 0 60000 65536"/>
              <a:gd name="T9" fmla="*/ 0 w 1313"/>
              <a:gd name="T10" fmla="*/ 0 h 153"/>
              <a:gd name="T11" fmla="*/ 1313 w 1313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3" h="153">
                <a:moveTo>
                  <a:pt x="0" y="0"/>
                </a:moveTo>
                <a:lnTo>
                  <a:pt x="720" y="0"/>
                </a:lnTo>
                <a:lnTo>
                  <a:pt x="1313" y="15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7"/>
          <p:cNvSpPr>
            <a:spLocks noChangeShapeType="1"/>
          </p:cNvSpPr>
          <p:nvPr/>
        </p:nvSpPr>
        <p:spPr bwMode="auto">
          <a:xfrm>
            <a:off x="4854575" y="2106613"/>
            <a:ext cx="187166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8"/>
          <p:cNvSpPr>
            <a:spLocks noChangeShapeType="1"/>
          </p:cNvSpPr>
          <p:nvPr/>
        </p:nvSpPr>
        <p:spPr bwMode="auto">
          <a:xfrm>
            <a:off x="5340350" y="2957513"/>
            <a:ext cx="20193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Freeform 19"/>
          <p:cNvSpPr>
            <a:spLocks/>
          </p:cNvSpPr>
          <p:nvPr/>
        </p:nvSpPr>
        <p:spPr bwMode="auto">
          <a:xfrm>
            <a:off x="5513388" y="1025525"/>
            <a:ext cx="1997075" cy="1014413"/>
          </a:xfrm>
          <a:custGeom>
            <a:avLst/>
            <a:gdLst>
              <a:gd name="T0" fmla="*/ 0 w 1329"/>
              <a:gd name="T1" fmla="*/ 0 h 676"/>
              <a:gd name="T2" fmla="*/ 733313 w 1329"/>
              <a:gd name="T3" fmla="*/ 0 h 676"/>
              <a:gd name="T4" fmla="*/ 1997075 w 1329"/>
              <a:gd name="T5" fmla="*/ 1014413 h 676"/>
              <a:gd name="T6" fmla="*/ 0 60000 65536"/>
              <a:gd name="T7" fmla="*/ 0 60000 65536"/>
              <a:gd name="T8" fmla="*/ 0 60000 65536"/>
              <a:gd name="T9" fmla="*/ 0 w 1329"/>
              <a:gd name="T10" fmla="*/ 0 h 676"/>
              <a:gd name="T11" fmla="*/ 1329 w 1329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9" h="676">
                <a:moveTo>
                  <a:pt x="0" y="0"/>
                </a:moveTo>
                <a:lnTo>
                  <a:pt x="488" y="0"/>
                </a:lnTo>
                <a:lnTo>
                  <a:pt x="1329" y="67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20"/>
          <p:cNvSpPr>
            <a:spLocks noChangeShapeType="1"/>
          </p:cNvSpPr>
          <p:nvPr/>
        </p:nvSpPr>
        <p:spPr bwMode="auto">
          <a:xfrm>
            <a:off x="5291138" y="2543175"/>
            <a:ext cx="16160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Rectangle 21"/>
          <p:cNvSpPr>
            <a:spLocks noChangeArrowheads="1"/>
          </p:cNvSpPr>
          <p:nvPr/>
        </p:nvSpPr>
        <p:spPr bwMode="auto">
          <a:xfrm>
            <a:off x="449263" y="4398963"/>
            <a:ext cx="871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Occipital bone</a:t>
            </a:r>
            <a:endParaRPr lang="en-US" sz="1000" b="1"/>
          </a:p>
        </p:txBody>
      </p:sp>
      <p:sp>
        <p:nvSpPr>
          <p:cNvPr id="51217" name="Rectangle 22"/>
          <p:cNvSpPr>
            <a:spLocks noChangeArrowheads="1"/>
          </p:cNvSpPr>
          <p:nvPr/>
        </p:nvSpPr>
        <p:spPr bwMode="auto">
          <a:xfrm>
            <a:off x="449263" y="4132263"/>
            <a:ext cx="942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Sphenoid sinus</a:t>
            </a:r>
            <a:endParaRPr lang="en-US" sz="1000" b="1"/>
          </a:p>
        </p:txBody>
      </p:sp>
      <p:sp>
        <p:nvSpPr>
          <p:cNvPr id="51218" name="Line 23"/>
          <p:cNvSpPr>
            <a:spLocks noChangeShapeType="1"/>
          </p:cNvSpPr>
          <p:nvPr/>
        </p:nvSpPr>
        <p:spPr bwMode="auto">
          <a:xfrm>
            <a:off x="1511300" y="5578475"/>
            <a:ext cx="909638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Line 24"/>
          <p:cNvSpPr>
            <a:spLocks noChangeShapeType="1"/>
          </p:cNvSpPr>
          <p:nvPr/>
        </p:nvSpPr>
        <p:spPr bwMode="auto">
          <a:xfrm>
            <a:off x="1677988" y="4864100"/>
            <a:ext cx="91916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Rectangle 25"/>
          <p:cNvSpPr>
            <a:spLocks noChangeArrowheads="1"/>
          </p:cNvSpPr>
          <p:nvPr/>
        </p:nvSpPr>
        <p:spPr bwMode="auto">
          <a:xfrm>
            <a:off x="449263" y="5202238"/>
            <a:ext cx="9413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Styloid process</a:t>
            </a:r>
            <a:endParaRPr lang="en-US" sz="1000" b="1"/>
          </a:p>
        </p:txBody>
      </p:sp>
      <p:sp>
        <p:nvSpPr>
          <p:cNvPr id="51221" name="Line 26"/>
          <p:cNvSpPr>
            <a:spLocks noChangeShapeType="1"/>
          </p:cNvSpPr>
          <p:nvPr/>
        </p:nvSpPr>
        <p:spPr bwMode="auto">
          <a:xfrm>
            <a:off x="1452563" y="5289550"/>
            <a:ext cx="75723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Line 27"/>
          <p:cNvSpPr>
            <a:spLocks noChangeShapeType="1"/>
          </p:cNvSpPr>
          <p:nvPr/>
        </p:nvSpPr>
        <p:spPr bwMode="auto">
          <a:xfrm>
            <a:off x="1458913" y="4221163"/>
            <a:ext cx="14890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28"/>
          <p:cNvSpPr>
            <a:spLocks noChangeShapeType="1"/>
          </p:cNvSpPr>
          <p:nvPr/>
        </p:nvSpPr>
        <p:spPr bwMode="auto">
          <a:xfrm>
            <a:off x="1395413" y="4487863"/>
            <a:ext cx="10699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Rectangle 29"/>
          <p:cNvSpPr>
            <a:spLocks noChangeArrowheads="1"/>
          </p:cNvSpPr>
          <p:nvPr/>
        </p:nvSpPr>
        <p:spPr bwMode="auto">
          <a:xfrm>
            <a:off x="4279900" y="5553075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Joint capsule</a:t>
            </a:r>
            <a:endParaRPr lang="en-US" sz="1000" b="1"/>
          </a:p>
        </p:txBody>
      </p:sp>
      <p:sp>
        <p:nvSpPr>
          <p:cNvPr id="51225" name="Freeform 30"/>
          <p:cNvSpPr>
            <a:spLocks/>
          </p:cNvSpPr>
          <p:nvPr/>
        </p:nvSpPr>
        <p:spPr bwMode="auto">
          <a:xfrm>
            <a:off x="5170488" y="5395913"/>
            <a:ext cx="1492250" cy="254000"/>
          </a:xfrm>
          <a:custGeom>
            <a:avLst/>
            <a:gdLst>
              <a:gd name="T0" fmla="*/ 0 w 993"/>
              <a:gd name="T1" fmla="*/ 254000 h 169"/>
              <a:gd name="T2" fmla="*/ 802479 w 993"/>
              <a:gd name="T3" fmla="*/ 254000 h 169"/>
              <a:gd name="T4" fmla="*/ 1492250 w 993"/>
              <a:gd name="T5" fmla="*/ 0 h 169"/>
              <a:gd name="T6" fmla="*/ 0 60000 65536"/>
              <a:gd name="T7" fmla="*/ 0 60000 65536"/>
              <a:gd name="T8" fmla="*/ 0 60000 65536"/>
              <a:gd name="T9" fmla="*/ 0 w 993"/>
              <a:gd name="T10" fmla="*/ 0 h 169"/>
              <a:gd name="T11" fmla="*/ 993 w 993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" h="169">
                <a:moveTo>
                  <a:pt x="0" y="169"/>
                </a:moveTo>
                <a:lnTo>
                  <a:pt x="534" y="169"/>
                </a:lnTo>
                <a:lnTo>
                  <a:pt x="99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Rectangle 31"/>
          <p:cNvSpPr>
            <a:spLocks noChangeArrowheads="1"/>
          </p:cNvSpPr>
          <p:nvPr/>
        </p:nvSpPr>
        <p:spPr bwMode="auto">
          <a:xfrm>
            <a:off x="4279900" y="5332413"/>
            <a:ext cx="1193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Synovial membrane</a:t>
            </a:r>
            <a:endParaRPr lang="en-US" sz="1000" b="1"/>
          </a:p>
        </p:txBody>
      </p:sp>
      <p:sp>
        <p:nvSpPr>
          <p:cNvPr id="51227" name="Freeform 32"/>
          <p:cNvSpPr>
            <a:spLocks/>
          </p:cNvSpPr>
          <p:nvPr/>
        </p:nvSpPr>
        <p:spPr bwMode="auto">
          <a:xfrm>
            <a:off x="5580063" y="5265738"/>
            <a:ext cx="1042987" cy="161925"/>
          </a:xfrm>
          <a:custGeom>
            <a:avLst/>
            <a:gdLst>
              <a:gd name="T0" fmla="*/ 0 w 694"/>
              <a:gd name="T1" fmla="*/ 161925 h 108"/>
              <a:gd name="T2" fmla="*/ 393750 w 694"/>
              <a:gd name="T3" fmla="*/ 161925 h 108"/>
              <a:gd name="T4" fmla="*/ 1042987 w 694"/>
              <a:gd name="T5" fmla="*/ 0 h 108"/>
              <a:gd name="T6" fmla="*/ 0 60000 65536"/>
              <a:gd name="T7" fmla="*/ 0 60000 65536"/>
              <a:gd name="T8" fmla="*/ 0 60000 65536"/>
              <a:gd name="T9" fmla="*/ 0 w 694"/>
              <a:gd name="T10" fmla="*/ 0 h 108"/>
              <a:gd name="T11" fmla="*/ 694 w 694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4" h="108">
                <a:moveTo>
                  <a:pt x="0" y="108"/>
                </a:moveTo>
                <a:lnTo>
                  <a:pt x="262" y="108"/>
                </a:lnTo>
                <a:lnTo>
                  <a:pt x="694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Rectangle 33"/>
          <p:cNvSpPr>
            <a:spLocks noChangeArrowheads="1"/>
          </p:cNvSpPr>
          <p:nvPr/>
        </p:nvSpPr>
        <p:spPr bwMode="auto">
          <a:xfrm>
            <a:off x="4279900" y="5048250"/>
            <a:ext cx="1189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Mandibular condyle</a:t>
            </a:r>
            <a:endParaRPr lang="en-US" sz="1000" b="1"/>
          </a:p>
        </p:txBody>
      </p:sp>
      <p:sp>
        <p:nvSpPr>
          <p:cNvPr id="51229" name="Line 34"/>
          <p:cNvSpPr>
            <a:spLocks noChangeShapeType="1"/>
          </p:cNvSpPr>
          <p:nvPr/>
        </p:nvSpPr>
        <p:spPr bwMode="auto">
          <a:xfrm>
            <a:off x="5551488" y="5135563"/>
            <a:ext cx="13096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Freeform 35"/>
          <p:cNvSpPr>
            <a:spLocks/>
          </p:cNvSpPr>
          <p:nvPr/>
        </p:nvSpPr>
        <p:spPr bwMode="auto">
          <a:xfrm>
            <a:off x="5407025" y="4230688"/>
            <a:ext cx="1295400" cy="482600"/>
          </a:xfrm>
          <a:custGeom>
            <a:avLst/>
            <a:gdLst>
              <a:gd name="T0" fmla="*/ 0 w 862"/>
              <a:gd name="T1" fmla="*/ 0 h 321"/>
              <a:gd name="T2" fmla="*/ 566550 w 862"/>
              <a:gd name="T3" fmla="*/ 0 h 321"/>
              <a:gd name="T4" fmla="*/ 1295400 w 862"/>
              <a:gd name="T5" fmla="*/ 482600 h 321"/>
              <a:gd name="T6" fmla="*/ 0 60000 65536"/>
              <a:gd name="T7" fmla="*/ 0 60000 65536"/>
              <a:gd name="T8" fmla="*/ 0 60000 65536"/>
              <a:gd name="T9" fmla="*/ 0 w 862"/>
              <a:gd name="T10" fmla="*/ 0 h 321"/>
              <a:gd name="T11" fmla="*/ 862 w 86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2" h="321">
                <a:moveTo>
                  <a:pt x="0" y="0"/>
                </a:moveTo>
                <a:lnTo>
                  <a:pt x="377" y="0"/>
                </a:lnTo>
                <a:lnTo>
                  <a:pt x="862" y="32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Rectangle 36"/>
          <p:cNvSpPr>
            <a:spLocks noChangeArrowheads="1"/>
          </p:cNvSpPr>
          <p:nvPr/>
        </p:nvSpPr>
        <p:spPr bwMode="auto">
          <a:xfrm>
            <a:off x="4279900" y="4484688"/>
            <a:ext cx="1216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Superior joint cavity</a:t>
            </a:r>
            <a:endParaRPr lang="en-US" sz="1000" b="1"/>
          </a:p>
        </p:txBody>
      </p:sp>
      <p:sp>
        <p:nvSpPr>
          <p:cNvPr id="51232" name="Freeform 37"/>
          <p:cNvSpPr>
            <a:spLocks/>
          </p:cNvSpPr>
          <p:nvPr/>
        </p:nvSpPr>
        <p:spPr bwMode="auto">
          <a:xfrm>
            <a:off x="5559425" y="4578350"/>
            <a:ext cx="1141413" cy="222250"/>
          </a:xfrm>
          <a:custGeom>
            <a:avLst/>
            <a:gdLst>
              <a:gd name="T0" fmla="*/ 0 w 759"/>
              <a:gd name="T1" fmla="*/ 0 h 148"/>
              <a:gd name="T2" fmla="*/ 413555 w 759"/>
              <a:gd name="T3" fmla="*/ 0 h 148"/>
              <a:gd name="T4" fmla="*/ 1141413 w 759"/>
              <a:gd name="T5" fmla="*/ 222250 h 148"/>
              <a:gd name="T6" fmla="*/ 0 60000 65536"/>
              <a:gd name="T7" fmla="*/ 0 60000 65536"/>
              <a:gd name="T8" fmla="*/ 0 60000 65536"/>
              <a:gd name="T9" fmla="*/ 0 w 759"/>
              <a:gd name="T10" fmla="*/ 0 h 148"/>
              <a:gd name="T11" fmla="*/ 759 w 759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9" h="148">
                <a:moveTo>
                  <a:pt x="0" y="0"/>
                </a:moveTo>
                <a:lnTo>
                  <a:pt x="275" y="0"/>
                </a:lnTo>
                <a:lnTo>
                  <a:pt x="759" y="14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Rectangle 38"/>
          <p:cNvSpPr>
            <a:spLocks noChangeArrowheads="1"/>
          </p:cNvSpPr>
          <p:nvPr/>
        </p:nvSpPr>
        <p:spPr bwMode="auto">
          <a:xfrm>
            <a:off x="4279900" y="4851400"/>
            <a:ext cx="1131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Inferior joint cavity</a:t>
            </a:r>
            <a:endParaRPr lang="en-US" sz="1000" b="1"/>
          </a:p>
        </p:txBody>
      </p:sp>
      <p:sp>
        <p:nvSpPr>
          <p:cNvPr id="51234" name="Line 39"/>
          <p:cNvSpPr>
            <a:spLocks noChangeShapeType="1"/>
          </p:cNvSpPr>
          <p:nvPr/>
        </p:nvSpPr>
        <p:spPr bwMode="auto">
          <a:xfrm>
            <a:off x="5475288" y="4945063"/>
            <a:ext cx="12255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Rectangle 40"/>
          <p:cNvSpPr>
            <a:spLocks noChangeArrowheads="1"/>
          </p:cNvSpPr>
          <p:nvPr/>
        </p:nvSpPr>
        <p:spPr bwMode="auto">
          <a:xfrm>
            <a:off x="4279900" y="4672013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Articular disc</a:t>
            </a:r>
            <a:endParaRPr lang="en-US" sz="1000" b="1"/>
          </a:p>
        </p:txBody>
      </p:sp>
      <p:sp>
        <p:nvSpPr>
          <p:cNvPr id="51236" name="Freeform 41"/>
          <p:cNvSpPr>
            <a:spLocks/>
          </p:cNvSpPr>
          <p:nvPr/>
        </p:nvSpPr>
        <p:spPr bwMode="auto">
          <a:xfrm>
            <a:off x="5153025" y="4764088"/>
            <a:ext cx="1547813" cy="112712"/>
          </a:xfrm>
          <a:custGeom>
            <a:avLst/>
            <a:gdLst>
              <a:gd name="T0" fmla="*/ 0 w 1030"/>
              <a:gd name="T1" fmla="*/ 0 h 75"/>
              <a:gd name="T2" fmla="*/ 820491 w 1030"/>
              <a:gd name="T3" fmla="*/ 0 h 75"/>
              <a:gd name="T4" fmla="*/ 1547813 w 1030"/>
              <a:gd name="T5" fmla="*/ 112712 h 75"/>
              <a:gd name="T6" fmla="*/ 0 60000 65536"/>
              <a:gd name="T7" fmla="*/ 0 60000 65536"/>
              <a:gd name="T8" fmla="*/ 0 60000 65536"/>
              <a:gd name="T9" fmla="*/ 0 w 1030"/>
              <a:gd name="T10" fmla="*/ 0 h 75"/>
              <a:gd name="T11" fmla="*/ 1030 w 1030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" h="75">
                <a:moveTo>
                  <a:pt x="0" y="0"/>
                </a:moveTo>
                <a:lnTo>
                  <a:pt x="546" y="0"/>
                </a:lnTo>
                <a:lnTo>
                  <a:pt x="1030" y="7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Freeform 42"/>
          <p:cNvSpPr>
            <a:spLocks/>
          </p:cNvSpPr>
          <p:nvPr/>
        </p:nvSpPr>
        <p:spPr bwMode="auto">
          <a:xfrm>
            <a:off x="4775200" y="1446213"/>
            <a:ext cx="2565400" cy="611187"/>
          </a:xfrm>
          <a:custGeom>
            <a:avLst/>
            <a:gdLst>
              <a:gd name="T0" fmla="*/ 0 w 1707"/>
              <a:gd name="T1" fmla="*/ 0 h 407"/>
              <a:gd name="T2" fmla="*/ 1468304 w 1707"/>
              <a:gd name="T3" fmla="*/ 0 h 407"/>
              <a:gd name="T4" fmla="*/ 2565400 w 1707"/>
              <a:gd name="T5" fmla="*/ 611187 h 407"/>
              <a:gd name="T6" fmla="*/ 0 60000 65536"/>
              <a:gd name="T7" fmla="*/ 0 60000 65536"/>
              <a:gd name="T8" fmla="*/ 0 60000 65536"/>
              <a:gd name="T9" fmla="*/ 0 w 1707"/>
              <a:gd name="T10" fmla="*/ 0 h 407"/>
              <a:gd name="T11" fmla="*/ 1707 w 1707"/>
              <a:gd name="T12" fmla="*/ 407 h 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7" h="407">
                <a:moveTo>
                  <a:pt x="0" y="0"/>
                </a:moveTo>
                <a:lnTo>
                  <a:pt x="977" y="0"/>
                </a:lnTo>
                <a:lnTo>
                  <a:pt x="1707" y="40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Freeform 43"/>
          <p:cNvSpPr>
            <a:spLocks/>
          </p:cNvSpPr>
          <p:nvPr/>
        </p:nvSpPr>
        <p:spPr bwMode="auto">
          <a:xfrm>
            <a:off x="5162550" y="1846263"/>
            <a:ext cx="1973263" cy="231775"/>
          </a:xfrm>
          <a:custGeom>
            <a:avLst/>
            <a:gdLst>
              <a:gd name="T0" fmla="*/ 0 w 1314"/>
              <a:gd name="T1" fmla="*/ 0 h 154"/>
              <a:gd name="T2" fmla="*/ 1081240 w 1314"/>
              <a:gd name="T3" fmla="*/ 0 h 154"/>
              <a:gd name="T4" fmla="*/ 1973263 w 1314"/>
              <a:gd name="T5" fmla="*/ 231775 h 154"/>
              <a:gd name="T6" fmla="*/ 0 60000 65536"/>
              <a:gd name="T7" fmla="*/ 0 60000 65536"/>
              <a:gd name="T8" fmla="*/ 0 60000 65536"/>
              <a:gd name="T9" fmla="*/ 0 w 1314"/>
              <a:gd name="T10" fmla="*/ 0 h 154"/>
              <a:gd name="T11" fmla="*/ 1314 w 1314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4" h="154">
                <a:moveTo>
                  <a:pt x="0" y="0"/>
                </a:moveTo>
                <a:lnTo>
                  <a:pt x="720" y="0"/>
                </a:lnTo>
                <a:lnTo>
                  <a:pt x="1314" y="15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44"/>
          <p:cNvSpPr>
            <a:spLocks noChangeShapeType="1"/>
          </p:cNvSpPr>
          <p:nvPr/>
        </p:nvSpPr>
        <p:spPr bwMode="auto">
          <a:xfrm>
            <a:off x="4852988" y="2100263"/>
            <a:ext cx="18700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Line 45"/>
          <p:cNvSpPr>
            <a:spLocks noChangeShapeType="1"/>
          </p:cNvSpPr>
          <p:nvPr/>
        </p:nvSpPr>
        <p:spPr bwMode="auto">
          <a:xfrm>
            <a:off x="5337175" y="2951163"/>
            <a:ext cx="20193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Freeform 46"/>
          <p:cNvSpPr>
            <a:spLocks/>
          </p:cNvSpPr>
          <p:nvPr/>
        </p:nvSpPr>
        <p:spPr bwMode="auto">
          <a:xfrm>
            <a:off x="5510213" y="1019175"/>
            <a:ext cx="1997075" cy="1016000"/>
          </a:xfrm>
          <a:custGeom>
            <a:avLst/>
            <a:gdLst>
              <a:gd name="T0" fmla="*/ 0 w 1329"/>
              <a:gd name="T1" fmla="*/ 0 h 676"/>
              <a:gd name="T2" fmla="*/ 733313 w 1329"/>
              <a:gd name="T3" fmla="*/ 0 h 676"/>
              <a:gd name="T4" fmla="*/ 1997075 w 1329"/>
              <a:gd name="T5" fmla="*/ 1016000 h 676"/>
              <a:gd name="T6" fmla="*/ 0 60000 65536"/>
              <a:gd name="T7" fmla="*/ 0 60000 65536"/>
              <a:gd name="T8" fmla="*/ 0 60000 65536"/>
              <a:gd name="T9" fmla="*/ 0 w 1329"/>
              <a:gd name="T10" fmla="*/ 0 h 676"/>
              <a:gd name="T11" fmla="*/ 1329 w 1329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9" h="676">
                <a:moveTo>
                  <a:pt x="0" y="0"/>
                </a:moveTo>
                <a:lnTo>
                  <a:pt x="488" y="0"/>
                </a:lnTo>
                <a:lnTo>
                  <a:pt x="1329" y="67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2" name="Line 47"/>
          <p:cNvSpPr>
            <a:spLocks noChangeShapeType="1"/>
          </p:cNvSpPr>
          <p:nvPr/>
        </p:nvSpPr>
        <p:spPr bwMode="auto">
          <a:xfrm>
            <a:off x="5289550" y="2540000"/>
            <a:ext cx="16176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3" name="Line 48"/>
          <p:cNvSpPr>
            <a:spLocks noChangeShapeType="1"/>
          </p:cNvSpPr>
          <p:nvPr/>
        </p:nvSpPr>
        <p:spPr bwMode="auto">
          <a:xfrm>
            <a:off x="1508125" y="5575300"/>
            <a:ext cx="909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4" name="Line 49"/>
          <p:cNvSpPr>
            <a:spLocks noChangeShapeType="1"/>
          </p:cNvSpPr>
          <p:nvPr/>
        </p:nvSpPr>
        <p:spPr bwMode="auto">
          <a:xfrm>
            <a:off x="1674813" y="4860925"/>
            <a:ext cx="9191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5" name="Line 50"/>
          <p:cNvSpPr>
            <a:spLocks noChangeShapeType="1"/>
          </p:cNvSpPr>
          <p:nvPr/>
        </p:nvSpPr>
        <p:spPr bwMode="auto">
          <a:xfrm>
            <a:off x="1449388" y="5286375"/>
            <a:ext cx="758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Line 51"/>
          <p:cNvSpPr>
            <a:spLocks noChangeShapeType="1"/>
          </p:cNvSpPr>
          <p:nvPr/>
        </p:nvSpPr>
        <p:spPr bwMode="auto">
          <a:xfrm>
            <a:off x="1452563" y="4214813"/>
            <a:ext cx="1492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7" name="Line 52"/>
          <p:cNvSpPr>
            <a:spLocks noChangeShapeType="1"/>
          </p:cNvSpPr>
          <p:nvPr/>
        </p:nvSpPr>
        <p:spPr bwMode="auto">
          <a:xfrm>
            <a:off x="1392238" y="4481513"/>
            <a:ext cx="1071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Freeform 53"/>
          <p:cNvSpPr>
            <a:spLocks/>
          </p:cNvSpPr>
          <p:nvPr/>
        </p:nvSpPr>
        <p:spPr bwMode="auto">
          <a:xfrm>
            <a:off x="5167313" y="5392738"/>
            <a:ext cx="1492250" cy="254000"/>
          </a:xfrm>
          <a:custGeom>
            <a:avLst/>
            <a:gdLst>
              <a:gd name="T0" fmla="*/ 0 w 993"/>
              <a:gd name="T1" fmla="*/ 254000 h 169"/>
              <a:gd name="T2" fmla="*/ 805485 w 993"/>
              <a:gd name="T3" fmla="*/ 254000 h 169"/>
              <a:gd name="T4" fmla="*/ 1492250 w 993"/>
              <a:gd name="T5" fmla="*/ 0 h 169"/>
              <a:gd name="T6" fmla="*/ 0 60000 65536"/>
              <a:gd name="T7" fmla="*/ 0 60000 65536"/>
              <a:gd name="T8" fmla="*/ 0 60000 65536"/>
              <a:gd name="T9" fmla="*/ 0 w 993"/>
              <a:gd name="T10" fmla="*/ 0 h 169"/>
              <a:gd name="T11" fmla="*/ 993 w 993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" h="169">
                <a:moveTo>
                  <a:pt x="0" y="169"/>
                </a:moveTo>
                <a:lnTo>
                  <a:pt x="536" y="169"/>
                </a:lnTo>
                <a:lnTo>
                  <a:pt x="99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9" name="Freeform 54"/>
          <p:cNvSpPr>
            <a:spLocks/>
          </p:cNvSpPr>
          <p:nvPr/>
        </p:nvSpPr>
        <p:spPr bwMode="auto">
          <a:xfrm>
            <a:off x="5575300" y="5262563"/>
            <a:ext cx="1044575" cy="161925"/>
          </a:xfrm>
          <a:custGeom>
            <a:avLst/>
            <a:gdLst>
              <a:gd name="T0" fmla="*/ 0 w 695"/>
              <a:gd name="T1" fmla="*/ 161925 h 108"/>
              <a:gd name="T2" fmla="*/ 398291 w 695"/>
              <a:gd name="T3" fmla="*/ 161925 h 108"/>
              <a:gd name="T4" fmla="*/ 1044575 w 695"/>
              <a:gd name="T5" fmla="*/ 0 h 108"/>
              <a:gd name="T6" fmla="*/ 0 60000 65536"/>
              <a:gd name="T7" fmla="*/ 0 60000 65536"/>
              <a:gd name="T8" fmla="*/ 0 60000 65536"/>
              <a:gd name="T9" fmla="*/ 0 w 695"/>
              <a:gd name="T10" fmla="*/ 0 h 108"/>
              <a:gd name="T11" fmla="*/ 695 w 69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5" h="108">
                <a:moveTo>
                  <a:pt x="0" y="108"/>
                </a:moveTo>
                <a:lnTo>
                  <a:pt x="265" y="108"/>
                </a:lnTo>
                <a:lnTo>
                  <a:pt x="69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0" name="Line 55"/>
          <p:cNvSpPr>
            <a:spLocks noChangeShapeType="1"/>
          </p:cNvSpPr>
          <p:nvPr/>
        </p:nvSpPr>
        <p:spPr bwMode="auto">
          <a:xfrm>
            <a:off x="5548313" y="5133975"/>
            <a:ext cx="13065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1" name="Freeform 56"/>
          <p:cNvSpPr>
            <a:spLocks/>
          </p:cNvSpPr>
          <p:nvPr/>
        </p:nvSpPr>
        <p:spPr bwMode="auto">
          <a:xfrm>
            <a:off x="5400675" y="4227513"/>
            <a:ext cx="1300163" cy="482600"/>
          </a:xfrm>
          <a:custGeom>
            <a:avLst/>
            <a:gdLst>
              <a:gd name="T0" fmla="*/ 0 w 865"/>
              <a:gd name="T1" fmla="*/ 0 h 321"/>
              <a:gd name="T2" fmla="*/ 572673 w 865"/>
              <a:gd name="T3" fmla="*/ 0 h 321"/>
              <a:gd name="T4" fmla="*/ 1300163 w 865"/>
              <a:gd name="T5" fmla="*/ 482600 h 321"/>
              <a:gd name="T6" fmla="*/ 0 60000 65536"/>
              <a:gd name="T7" fmla="*/ 0 60000 65536"/>
              <a:gd name="T8" fmla="*/ 0 60000 65536"/>
              <a:gd name="T9" fmla="*/ 0 w 865"/>
              <a:gd name="T10" fmla="*/ 0 h 321"/>
              <a:gd name="T11" fmla="*/ 865 w 865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5" h="321">
                <a:moveTo>
                  <a:pt x="0" y="0"/>
                </a:moveTo>
                <a:lnTo>
                  <a:pt x="381" y="0"/>
                </a:lnTo>
                <a:lnTo>
                  <a:pt x="865" y="32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Freeform 57"/>
          <p:cNvSpPr>
            <a:spLocks/>
          </p:cNvSpPr>
          <p:nvPr/>
        </p:nvSpPr>
        <p:spPr bwMode="auto">
          <a:xfrm>
            <a:off x="5556250" y="4575175"/>
            <a:ext cx="1144588" cy="222250"/>
          </a:xfrm>
          <a:custGeom>
            <a:avLst/>
            <a:gdLst>
              <a:gd name="T0" fmla="*/ 0 w 761"/>
              <a:gd name="T1" fmla="*/ 0 h 148"/>
              <a:gd name="T2" fmla="*/ 416624 w 761"/>
              <a:gd name="T3" fmla="*/ 0 h 148"/>
              <a:gd name="T4" fmla="*/ 1144588 w 761"/>
              <a:gd name="T5" fmla="*/ 222250 h 148"/>
              <a:gd name="T6" fmla="*/ 0 60000 65536"/>
              <a:gd name="T7" fmla="*/ 0 60000 65536"/>
              <a:gd name="T8" fmla="*/ 0 60000 65536"/>
              <a:gd name="T9" fmla="*/ 0 w 761"/>
              <a:gd name="T10" fmla="*/ 0 h 148"/>
              <a:gd name="T11" fmla="*/ 761 w 761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1" h="148">
                <a:moveTo>
                  <a:pt x="0" y="0"/>
                </a:moveTo>
                <a:lnTo>
                  <a:pt x="277" y="0"/>
                </a:lnTo>
                <a:lnTo>
                  <a:pt x="761" y="1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8"/>
          <p:cNvSpPr>
            <a:spLocks noChangeShapeType="1"/>
          </p:cNvSpPr>
          <p:nvPr/>
        </p:nvSpPr>
        <p:spPr bwMode="auto">
          <a:xfrm>
            <a:off x="5470525" y="4938713"/>
            <a:ext cx="12303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Freeform 59"/>
          <p:cNvSpPr>
            <a:spLocks/>
          </p:cNvSpPr>
          <p:nvPr/>
        </p:nvSpPr>
        <p:spPr bwMode="auto">
          <a:xfrm>
            <a:off x="5149850" y="4760913"/>
            <a:ext cx="1550988" cy="112712"/>
          </a:xfrm>
          <a:custGeom>
            <a:avLst/>
            <a:gdLst>
              <a:gd name="T0" fmla="*/ 0 w 1032"/>
              <a:gd name="T1" fmla="*/ 0 h 75"/>
              <a:gd name="T2" fmla="*/ 823587 w 1032"/>
              <a:gd name="T3" fmla="*/ 0 h 75"/>
              <a:gd name="T4" fmla="*/ 1550988 w 1032"/>
              <a:gd name="T5" fmla="*/ 112712 h 75"/>
              <a:gd name="T6" fmla="*/ 0 60000 65536"/>
              <a:gd name="T7" fmla="*/ 0 60000 65536"/>
              <a:gd name="T8" fmla="*/ 0 60000 65536"/>
              <a:gd name="T9" fmla="*/ 0 w 1032"/>
              <a:gd name="T10" fmla="*/ 0 h 75"/>
              <a:gd name="T11" fmla="*/ 1032 w 1032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2" h="75">
                <a:moveTo>
                  <a:pt x="0" y="0"/>
                </a:moveTo>
                <a:lnTo>
                  <a:pt x="548" y="0"/>
                </a:lnTo>
                <a:lnTo>
                  <a:pt x="1032" y="7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Text Box 60"/>
          <p:cNvSpPr txBox="1">
            <a:spLocks noChangeArrowheads="1"/>
          </p:cNvSpPr>
          <p:nvPr/>
        </p:nvSpPr>
        <p:spPr bwMode="auto">
          <a:xfrm>
            <a:off x="4279900" y="928688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Sphenomandibular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51256" name="Text Box 61"/>
          <p:cNvSpPr txBox="1">
            <a:spLocks noChangeArrowheads="1"/>
          </p:cNvSpPr>
          <p:nvPr/>
        </p:nvSpPr>
        <p:spPr bwMode="auto">
          <a:xfrm>
            <a:off x="4279900" y="1363663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Lateral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51257" name="Text Box 62"/>
          <p:cNvSpPr txBox="1">
            <a:spLocks noChangeArrowheads="1"/>
          </p:cNvSpPr>
          <p:nvPr/>
        </p:nvSpPr>
        <p:spPr bwMode="auto">
          <a:xfrm>
            <a:off x="4279900" y="2024063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External</a:t>
            </a:r>
          </a:p>
          <a:p>
            <a:r>
              <a:rPr lang="en-US" sz="1000" b="1"/>
              <a:t>acoustic meatus</a:t>
            </a:r>
          </a:p>
        </p:txBody>
      </p:sp>
      <p:sp>
        <p:nvSpPr>
          <p:cNvPr id="51258" name="Text Box 63"/>
          <p:cNvSpPr txBox="1">
            <a:spLocks noChangeArrowheads="1"/>
          </p:cNvSpPr>
          <p:nvPr/>
        </p:nvSpPr>
        <p:spPr bwMode="auto">
          <a:xfrm>
            <a:off x="4279900" y="2859088"/>
            <a:ext cx="1084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Stylomandibular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51259" name="Text Box 64"/>
          <p:cNvSpPr txBox="1">
            <a:spLocks noChangeArrowheads="1"/>
          </p:cNvSpPr>
          <p:nvPr/>
        </p:nvSpPr>
        <p:spPr bwMode="auto">
          <a:xfrm>
            <a:off x="4279900" y="4135438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Mandibular fossa</a:t>
            </a:r>
          </a:p>
          <a:p>
            <a:r>
              <a:rPr lang="en-US" sz="1000" b="1"/>
              <a:t>of temporal bone</a:t>
            </a:r>
          </a:p>
        </p:txBody>
      </p:sp>
      <p:sp>
        <p:nvSpPr>
          <p:cNvPr id="51260" name="Text Box 65"/>
          <p:cNvSpPr txBox="1">
            <a:spLocks noChangeArrowheads="1"/>
          </p:cNvSpPr>
          <p:nvPr/>
        </p:nvSpPr>
        <p:spPr bwMode="auto">
          <a:xfrm>
            <a:off x="449263" y="4775200"/>
            <a:ext cx="1239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Sphenomandibular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51261" name="Text Box 66"/>
          <p:cNvSpPr txBox="1">
            <a:spLocks noChangeArrowheads="1"/>
          </p:cNvSpPr>
          <p:nvPr/>
        </p:nvSpPr>
        <p:spPr bwMode="auto">
          <a:xfrm>
            <a:off x="449263" y="5484813"/>
            <a:ext cx="1084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Stylomandibular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51262" name="Text Box 6"/>
          <p:cNvSpPr txBox="1">
            <a:spLocks noChangeArrowheads="1"/>
          </p:cNvSpPr>
          <p:nvPr/>
        </p:nvSpPr>
        <p:spPr bwMode="auto">
          <a:xfrm>
            <a:off x="4116388" y="6321425"/>
            <a:ext cx="20335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9.23</a:t>
            </a:r>
          </a:p>
        </p:txBody>
      </p:sp>
      <p:sp>
        <p:nvSpPr>
          <p:cNvPr id="51263" name="Slide Number Placeholder 3"/>
          <p:cNvSpPr txBox="1">
            <a:spLocks noGrp="1"/>
          </p:cNvSpPr>
          <p:nvPr/>
        </p:nvSpPr>
        <p:spPr bwMode="auto">
          <a:xfrm>
            <a:off x="83058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b="1"/>
              <a:t>9-</a:t>
            </a:r>
            <a:fld id="{B21099A5-B55A-4EF4-8FD7-20C36680B4AF}" type="slidenum">
              <a:rPr lang="en-US" sz="1400" b="1"/>
              <a:pPr algn="r" eaLnBrk="0" hangingPunct="0"/>
              <a:t>48</a:t>
            </a:fld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4413255-4D72-42E8-A6A8-B6A973AFC0B9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en-US" smtClean="0"/>
              <a:t>TMJ Syndrome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4388"/>
            <a:ext cx="5026025" cy="5718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smtClean="0"/>
              <a:t>temporomandibular joint (TMJ) syndrome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may affect as many as 75 million Americans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signs and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can cause moderate intermittent facial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clicking sounds in the jaw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limitation of jaw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often severe headaches, vertigo (dizziness), tinnitus (ringing in the ears)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pain radiating from jaw down the neck, shoulders, and back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cause of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caused by combination of psychological tension and malocclusion (misalignment of teeth)</a:t>
            </a:r>
          </a:p>
          <a:p>
            <a:pPr lvl="1" eaLnBrk="1" hangingPunct="1">
              <a:lnSpc>
                <a:spcPct val="90000"/>
              </a:lnSpc>
            </a:pPr>
            <a:endParaRPr lang="en-US" sz="1600" b="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/>
              <a:t>treatment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psychological management, physical therapy, analgesic and anti-inflammatory drugs, corrective dental appliances to align teeth properly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5491163" y="6430963"/>
            <a:ext cx="22034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9.23 a,c</a:t>
            </a:r>
          </a:p>
        </p:txBody>
      </p:sp>
      <p:pic>
        <p:nvPicPr>
          <p:cNvPr id="52230" name="Picture 7" descr="sal25693_09_2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13" y="1371600"/>
            <a:ext cx="1900237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24"/>
          <p:cNvSpPr txBox="1">
            <a:spLocks noChangeArrowheads="1"/>
          </p:cNvSpPr>
          <p:nvPr/>
        </p:nvSpPr>
        <p:spPr bwMode="auto">
          <a:xfrm>
            <a:off x="5297488" y="973138"/>
            <a:ext cx="3594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5421313" y="1862138"/>
            <a:ext cx="652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5421313" y="2403475"/>
            <a:ext cx="7604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Styloid process</a:t>
            </a:r>
            <a:endParaRPr lang="en-US" sz="800" b="1"/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7026275" y="3306763"/>
            <a:ext cx="7381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Lateral view</a:t>
            </a:r>
            <a:endParaRPr lang="en-US" sz="800" b="1"/>
          </a:p>
        </p:txBody>
      </p:sp>
      <p:sp>
        <p:nvSpPr>
          <p:cNvPr id="52235" name="Freeform 12"/>
          <p:cNvSpPr>
            <a:spLocks/>
          </p:cNvSpPr>
          <p:nvPr/>
        </p:nvSpPr>
        <p:spPr bwMode="auto">
          <a:xfrm>
            <a:off x="5792788" y="1609725"/>
            <a:ext cx="2012950" cy="482600"/>
          </a:xfrm>
          <a:custGeom>
            <a:avLst/>
            <a:gdLst>
              <a:gd name="T0" fmla="*/ 0 w 3113"/>
              <a:gd name="T1" fmla="*/ 0 h 746"/>
              <a:gd name="T2" fmla="*/ 1152289 w 3113"/>
              <a:gd name="T3" fmla="*/ 0 h 746"/>
              <a:gd name="T4" fmla="*/ 2012950 w 3113"/>
              <a:gd name="T5" fmla="*/ 482600 h 746"/>
              <a:gd name="T6" fmla="*/ 0 60000 65536"/>
              <a:gd name="T7" fmla="*/ 0 60000 65536"/>
              <a:gd name="T8" fmla="*/ 0 60000 65536"/>
              <a:gd name="T9" fmla="*/ 0 w 3113"/>
              <a:gd name="T10" fmla="*/ 0 h 746"/>
              <a:gd name="T11" fmla="*/ 3113 w 3113"/>
              <a:gd name="T12" fmla="*/ 746 h 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3" h="746">
                <a:moveTo>
                  <a:pt x="0" y="0"/>
                </a:moveTo>
                <a:lnTo>
                  <a:pt x="1782" y="0"/>
                </a:lnTo>
                <a:lnTo>
                  <a:pt x="3113" y="746"/>
                </a:lnTo>
              </a:path>
            </a:pathLst>
          </a:cu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Freeform 13"/>
          <p:cNvSpPr>
            <a:spLocks/>
          </p:cNvSpPr>
          <p:nvPr/>
        </p:nvSpPr>
        <p:spPr bwMode="auto">
          <a:xfrm>
            <a:off x="6096000" y="1927225"/>
            <a:ext cx="1549400" cy="180975"/>
          </a:xfrm>
          <a:custGeom>
            <a:avLst/>
            <a:gdLst>
              <a:gd name="T0" fmla="*/ 0 w 2395"/>
              <a:gd name="T1" fmla="*/ 0 h 281"/>
              <a:gd name="T2" fmla="*/ 849421 w 2395"/>
              <a:gd name="T3" fmla="*/ 0 h 281"/>
              <a:gd name="T4" fmla="*/ 1549400 w 2395"/>
              <a:gd name="T5" fmla="*/ 180975 h 281"/>
              <a:gd name="T6" fmla="*/ 0 60000 65536"/>
              <a:gd name="T7" fmla="*/ 0 60000 65536"/>
              <a:gd name="T8" fmla="*/ 0 60000 65536"/>
              <a:gd name="T9" fmla="*/ 0 w 2395"/>
              <a:gd name="T10" fmla="*/ 0 h 281"/>
              <a:gd name="T11" fmla="*/ 2395 w 2395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5" h="281">
                <a:moveTo>
                  <a:pt x="0" y="0"/>
                </a:moveTo>
                <a:lnTo>
                  <a:pt x="1313" y="0"/>
                </a:lnTo>
                <a:lnTo>
                  <a:pt x="2395" y="281"/>
                </a:lnTo>
              </a:path>
            </a:pathLst>
          </a:cu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5853113" y="2125663"/>
            <a:ext cx="1468437" cy="1587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6234113" y="2795588"/>
            <a:ext cx="1585912" cy="0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Freeform 16"/>
          <p:cNvSpPr>
            <a:spLocks/>
          </p:cNvSpPr>
          <p:nvPr/>
        </p:nvSpPr>
        <p:spPr bwMode="auto">
          <a:xfrm>
            <a:off x="6370638" y="1276350"/>
            <a:ext cx="1566862" cy="796925"/>
          </a:xfrm>
          <a:custGeom>
            <a:avLst/>
            <a:gdLst>
              <a:gd name="T0" fmla="*/ 0 w 2423"/>
              <a:gd name="T1" fmla="*/ 0 h 1232"/>
              <a:gd name="T2" fmla="*/ 574882 w 2423"/>
              <a:gd name="T3" fmla="*/ 0 h 1232"/>
              <a:gd name="T4" fmla="*/ 1566862 w 2423"/>
              <a:gd name="T5" fmla="*/ 796925 h 1232"/>
              <a:gd name="T6" fmla="*/ 0 60000 65536"/>
              <a:gd name="T7" fmla="*/ 0 60000 65536"/>
              <a:gd name="T8" fmla="*/ 0 60000 65536"/>
              <a:gd name="T9" fmla="*/ 0 w 2423"/>
              <a:gd name="T10" fmla="*/ 0 h 1232"/>
              <a:gd name="T11" fmla="*/ 2423 w 2423"/>
              <a:gd name="T12" fmla="*/ 1232 h 1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3" h="1232">
                <a:moveTo>
                  <a:pt x="0" y="0"/>
                </a:moveTo>
                <a:lnTo>
                  <a:pt x="889" y="0"/>
                </a:lnTo>
                <a:lnTo>
                  <a:pt x="2423" y="1232"/>
                </a:lnTo>
              </a:path>
            </a:pathLst>
          </a:cu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>
            <a:off x="6196013" y="2468563"/>
            <a:ext cx="1268412" cy="0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Freeform 18"/>
          <p:cNvSpPr>
            <a:spLocks/>
          </p:cNvSpPr>
          <p:nvPr/>
        </p:nvSpPr>
        <p:spPr bwMode="auto">
          <a:xfrm>
            <a:off x="5789613" y="1608138"/>
            <a:ext cx="2014537" cy="479425"/>
          </a:xfrm>
          <a:custGeom>
            <a:avLst/>
            <a:gdLst>
              <a:gd name="T0" fmla="*/ 0 w 3112"/>
              <a:gd name="T1" fmla="*/ 0 h 742"/>
              <a:gd name="T2" fmla="*/ 1153568 w 3112"/>
              <a:gd name="T3" fmla="*/ 0 h 742"/>
              <a:gd name="T4" fmla="*/ 2014537 w 3112"/>
              <a:gd name="T5" fmla="*/ 479425 h 742"/>
              <a:gd name="T6" fmla="*/ 0 60000 65536"/>
              <a:gd name="T7" fmla="*/ 0 60000 65536"/>
              <a:gd name="T8" fmla="*/ 0 60000 65536"/>
              <a:gd name="T9" fmla="*/ 0 w 3112"/>
              <a:gd name="T10" fmla="*/ 0 h 742"/>
              <a:gd name="T11" fmla="*/ 3112 w 3112"/>
              <a:gd name="T12" fmla="*/ 742 h 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2" h="742">
                <a:moveTo>
                  <a:pt x="0" y="0"/>
                </a:moveTo>
                <a:lnTo>
                  <a:pt x="1782" y="0"/>
                </a:lnTo>
                <a:lnTo>
                  <a:pt x="3112" y="74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Freeform 19"/>
          <p:cNvSpPr>
            <a:spLocks/>
          </p:cNvSpPr>
          <p:nvPr/>
        </p:nvSpPr>
        <p:spPr bwMode="auto">
          <a:xfrm>
            <a:off x="6094413" y="1922463"/>
            <a:ext cx="1549400" cy="180975"/>
          </a:xfrm>
          <a:custGeom>
            <a:avLst/>
            <a:gdLst>
              <a:gd name="T0" fmla="*/ 0 w 2395"/>
              <a:gd name="T1" fmla="*/ 0 h 281"/>
              <a:gd name="T2" fmla="*/ 849421 w 2395"/>
              <a:gd name="T3" fmla="*/ 0 h 281"/>
              <a:gd name="T4" fmla="*/ 1549400 w 2395"/>
              <a:gd name="T5" fmla="*/ 180975 h 281"/>
              <a:gd name="T6" fmla="*/ 0 60000 65536"/>
              <a:gd name="T7" fmla="*/ 0 60000 65536"/>
              <a:gd name="T8" fmla="*/ 0 60000 65536"/>
              <a:gd name="T9" fmla="*/ 0 w 2395"/>
              <a:gd name="T10" fmla="*/ 0 h 281"/>
              <a:gd name="T11" fmla="*/ 2395 w 2395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5" h="281">
                <a:moveTo>
                  <a:pt x="0" y="0"/>
                </a:moveTo>
                <a:lnTo>
                  <a:pt x="1313" y="0"/>
                </a:lnTo>
                <a:lnTo>
                  <a:pt x="2395" y="28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>
            <a:off x="5851525" y="2122488"/>
            <a:ext cx="14668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>
            <a:off x="6232525" y="2790825"/>
            <a:ext cx="15843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5" name="Freeform 22"/>
          <p:cNvSpPr>
            <a:spLocks/>
          </p:cNvSpPr>
          <p:nvPr/>
        </p:nvSpPr>
        <p:spPr bwMode="auto">
          <a:xfrm>
            <a:off x="6367463" y="1271588"/>
            <a:ext cx="1566862" cy="798512"/>
          </a:xfrm>
          <a:custGeom>
            <a:avLst/>
            <a:gdLst>
              <a:gd name="T0" fmla="*/ 0 w 2422"/>
              <a:gd name="T1" fmla="*/ 0 h 1232"/>
              <a:gd name="T2" fmla="*/ 575120 w 2422"/>
              <a:gd name="T3" fmla="*/ 0 h 1232"/>
              <a:gd name="T4" fmla="*/ 1566862 w 2422"/>
              <a:gd name="T5" fmla="*/ 798512 h 1232"/>
              <a:gd name="T6" fmla="*/ 0 60000 65536"/>
              <a:gd name="T7" fmla="*/ 0 60000 65536"/>
              <a:gd name="T8" fmla="*/ 0 60000 65536"/>
              <a:gd name="T9" fmla="*/ 0 w 2422"/>
              <a:gd name="T10" fmla="*/ 0 h 1232"/>
              <a:gd name="T11" fmla="*/ 2422 w 2422"/>
              <a:gd name="T12" fmla="*/ 1232 h 1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2" h="1232">
                <a:moveTo>
                  <a:pt x="0" y="0"/>
                </a:moveTo>
                <a:lnTo>
                  <a:pt x="889" y="0"/>
                </a:lnTo>
                <a:lnTo>
                  <a:pt x="2422" y="123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>
            <a:off x="6192838" y="2465388"/>
            <a:ext cx="127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Text Box 24"/>
          <p:cNvSpPr txBox="1">
            <a:spLocks noChangeArrowheads="1"/>
          </p:cNvSpPr>
          <p:nvPr/>
        </p:nvSpPr>
        <p:spPr bwMode="auto">
          <a:xfrm>
            <a:off x="5421313" y="1211263"/>
            <a:ext cx="1014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Sphenomandibular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52248" name="Text Box 25"/>
          <p:cNvSpPr txBox="1">
            <a:spLocks noChangeArrowheads="1"/>
          </p:cNvSpPr>
          <p:nvPr/>
        </p:nvSpPr>
        <p:spPr bwMode="auto">
          <a:xfrm>
            <a:off x="5421313" y="1541463"/>
            <a:ext cx="511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Lateral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52249" name="Text Box 26"/>
          <p:cNvSpPr txBox="1">
            <a:spLocks noChangeArrowheads="1"/>
          </p:cNvSpPr>
          <p:nvPr/>
        </p:nvSpPr>
        <p:spPr bwMode="auto">
          <a:xfrm>
            <a:off x="5421313" y="206533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External</a:t>
            </a:r>
          </a:p>
          <a:p>
            <a:r>
              <a:rPr lang="en-US" sz="800" b="1"/>
              <a:t>acoustic meatus</a:t>
            </a:r>
          </a:p>
        </p:txBody>
      </p:sp>
      <p:sp>
        <p:nvSpPr>
          <p:cNvPr id="52250" name="Text Box 27"/>
          <p:cNvSpPr txBox="1">
            <a:spLocks noChangeArrowheads="1"/>
          </p:cNvSpPr>
          <p:nvPr/>
        </p:nvSpPr>
        <p:spPr bwMode="auto">
          <a:xfrm>
            <a:off x="5421313" y="2717800"/>
            <a:ext cx="890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Stylomandibular</a:t>
            </a:r>
          </a:p>
          <a:p>
            <a:r>
              <a:rPr lang="en-US" sz="800" b="1"/>
              <a:t>ligament</a:t>
            </a:r>
          </a:p>
        </p:txBody>
      </p:sp>
      <p:pic>
        <p:nvPicPr>
          <p:cNvPr id="52251" name="Picture 29" descr="sal25693_09_2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238" y="3652838"/>
            <a:ext cx="3052762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52" name="TextBox 24"/>
          <p:cNvSpPr txBox="1">
            <a:spLocks noChangeArrowheads="1"/>
          </p:cNvSpPr>
          <p:nvPr/>
        </p:nvSpPr>
        <p:spPr bwMode="auto">
          <a:xfrm>
            <a:off x="5297488" y="3432175"/>
            <a:ext cx="34909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2253" name="Rectangle 31"/>
          <p:cNvSpPr>
            <a:spLocks noChangeArrowheads="1"/>
          </p:cNvSpPr>
          <p:nvPr/>
        </p:nvSpPr>
        <p:spPr bwMode="auto">
          <a:xfrm>
            <a:off x="6554788" y="6257925"/>
            <a:ext cx="906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Sagittal section</a:t>
            </a:r>
            <a:endParaRPr lang="en-US" sz="800" b="1"/>
          </a:p>
        </p:txBody>
      </p:sp>
      <p:sp>
        <p:nvSpPr>
          <p:cNvPr id="52254" name="Rectangle 32"/>
          <p:cNvSpPr>
            <a:spLocks noChangeArrowheads="1"/>
          </p:cNvSpPr>
          <p:nvPr/>
        </p:nvSpPr>
        <p:spPr bwMode="auto">
          <a:xfrm>
            <a:off x="4929188" y="5121275"/>
            <a:ext cx="652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52255" name="Freeform 33"/>
          <p:cNvSpPr>
            <a:spLocks/>
          </p:cNvSpPr>
          <p:nvPr/>
        </p:nvSpPr>
        <p:spPr bwMode="auto">
          <a:xfrm>
            <a:off x="5618163" y="4946650"/>
            <a:ext cx="1462087" cy="260350"/>
          </a:xfrm>
          <a:custGeom>
            <a:avLst/>
            <a:gdLst>
              <a:gd name="T0" fmla="*/ 0 w 1705"/>
              <a:gd name="T1" fmla="*/ 260350 h 290"/>
              <a:gd name="T2" fmla="*/ 786354 w 1705"/>
              <a:gd name="T3" fmla="*/ 260350 h 290"/>
              <a:gd name="T4" fmla="*/ 1462087 w 1705"/>
              <a:gd name="T5" fmla="*/ 0 h 290"/>
              <a:gd name="T6" fmla="*/ 0 60000 65536"/>
              <a:gd name="T7" fmla="*/ 0 60000 65536"/>
              <a:gd name="T8" fmla="*/ 0 60000 65536"/>
              <a:gd name="T9" fmla="*/ 0 w 1705"/>
              <a:gd name="T10" fmla="*/ 0 h 290"/>
              <a:gd name="T11" fmla="*/ 1705 w 1705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290">
                <a:moveTo>
                  <a:pt x="0" y="290"/>
                </a:moveTo>
                <a:lnTo>
                  <a:pt x="917" y="290"/>
                </a:lnTo>
                <a:lnTo>
                  <a:pt x="1705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6" name="Rectangle 34"/>
          <p:cNvSpPr>
            <a:spLocks noChangeArrowheads="1"/>
          </p:cNvSpPr>
          <p:nvPr/>
        </p:nvSpPr>
        <p:spPr bwMode="auto">
          <a:xfrm>
            <a:off x="4929188" y="4894263"/>
            <a:ext cx="9652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Synovial membrane</a:t>
            </a:r>
            <a:endParaRPr lang="en-US" sz="800" b="1"/>
          </a:p>
        </p:txBody>
      </p:sp>
      <p:sp>
        <p:nvSpPr>
          <p:cNvPr id="52257" name="Freeform 35"/>
          <p:cNvSpPr>
            <a:spLocks/>
          </p:cNvSpPr>
          <p:nvPr/>
        </p:nvSpPr>
        <p:spPr bwMode="auto">
          <a:xfrm>
            <a:off x="5970588" y="4814888"/>
            <a:ext cx="1068387" cy="165100"/>
          </a:xfrm>
          <a:custGeom>
            <a:avLst/>
            <a:gdLst>
              <a:gd name="T0" fmla="*/ 0 w 1191"/>
              <a:gd name="T1" fmla="*/ 165100 h 184"/>
              <a:gd name="T2" fmla="*/ 402776 w 1191"/>
              <a:gd name="T3" fmla="*/ 165100 h 184"/>
              <a:gd name="T4" fmla="*/ 1068387 w 1191"/>
              <a:gd name="T5" fmla="*/ 0 h 184"/>
              <a:gd name="T6" fmla="*/ 0 60000 65536"/>
              <a:gd name="T7" fmla="*/ 0 60000 65536"/>
              <a:gd name="T8" fmla="*/ 0 60000 65536"/>
              <a:gd name="T9" fmla="*/ 0 w 1191"/>
              <a:gd name="T10" fmla="*/ 0 h 184"/>
              <a:gd name="T11" fmla="*/ 1191 w 1191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1" h="184">
                <a:moveTo>
                  <a:pt x="0" y="184"/>
                </a:moveTo>
                <a:lnTo>
                  <a:pt x="449" y="184"/>
                </a:lnTo>
                <a:lnTo>
                  <a:pt x="1191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8" name="Rectangle 36"/>
          <p:cNvSpPr>
            <a:spLocks noChangeArrowheads="1"/>
          </p:cNvSpPr>
          <p:nvPr/>
        </p:nvSpPr>
        <p:spPr bwMode="auto">
          <a:xfrm>
            <a:off x="4929188" y="4603750"/>
            <a:ext cx="9572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Mandibular condyle</a:t>
            </a:r>
            <a:endParaRPr lang="en-US" sz="800" b="1"/>
          </a:p>
        </p:txBody>
      </p:sp>
      <p:sp>
        <p:nvSpPr>
          <p:cNvPr id="52259" name="Line 37"/>
          <p:cNvSpPr>
            <a:spLocks noChangeShapeType="1"/>
          </p:cNvSpPr>
          <p:nvPr/>
        </p:nvSpPr>
        <p:spPr bwMode="auto">
          <a:xfrm>
            <a:off x="5940425" y="4681538"/>
            <a:ext cx="13430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0" name="Freeform 38"/>
          <p:cNvSpPr>
            <a:spLocks/>
          </p:cNvSpPr>
          <p:nvPr/>
        </p:nvSpPr>
        <p:spPr bwMode="auto">
          <a:xfrm>
            <a:off x="5794375" y="3752850"/>
            <a:ext cx="1327150" cy="492125"/>
          </a:xfrm>
          <a:custGeom>
            <a:avLst/>
            <a:gdLst>
              <a:gd name="T0" fmla="*/ 0 w 1480"/>
              <a:gd name="T1" fmla="*/ 0 h 550"/>
              <a:gd name="T2" fmla="*/ 579283 w 1480"/>
              <a:gd name="T3" fmla="*/ 0 h 550"/>
              <a:gd name="T4" fmla="*/ 1327150 w 1480"/>
              <a:gd name="T5" fmla="*/ 492125 h 550"/>
              <a:gd name="T6" fmla="*/ 0 60000 65536"/>
              <a:gd name="T7" fmla="*/ 0 60000 65536"/>
              <a:gd name="T8" fmla="*/ 0 60000 65536"/>
              <a:gd name="T9" fmla="*/ 0 w 1480"/>
              <a:gd name="T10" fmla="*/ 0 h 550"/>
              <a:gd name="T11" fmla="*/ 1480 w 1480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0" h="550">
                <a:moveTo>
                  <a:pt x="0" y="0"/>
                </a:moveTo>
                <a:lnTo>
                  <a:pt x="646" y="0"/>
                </a:lnTo>
                <a:lnTo>
                  <a:pt x="1480" y="55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Rectangle 39"/>
          <p:cNvSpPr>
            <a:spLocks noChangeArrowheads="1"/>
          </p:cNvSpPr>
          <p:nvPr/>
        </p:nvSpPr>
        <p:spPr bwMode="auto">
          <a:xfrm>
            <a:off x="4929188" y="4021138"/>
            <a:ext cx="981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Superior joint cavity</a:t>
            </a:r>
            <a:endParaRPr lang="en-US" sz="800" b="1"/>
          </a:p>
        </p:txBody>
      </p:sp>
      <p:sp>
        <p:nvSpPr>
          <p:cNvPr id="52262" name="Freeform 40"/>
          <p:cNvSpPr>
            <a:spLocks/>
          </p:cNvSpPr>
          <p:nvPr/>
        </p:nvSpPr>
        <p:spPr bwMode="auto">
          <a:xfrm>
            <a:off x="5949950" y="4110038"/>
            <a:ext cx="1168400" cy="228600"/>
          </a:xfrm>
          <a:custGeom>
            <a:avLst/>
            <a:gdLst>
              <a:gd name="T0" fmla="*/ 0 w 1303"/>
              <a:gd name="T1" fmla="*/ 0 h 254"/>
              <a:gd name="T2" fmla="*/ 423242 w 1303"/>
              <a:gd name="T3" fmla="*/ 0 h 254"/>
              <a:gd name="T4" fmla="*/ 1168400 w 1303"/>
              <a:gd name="T5" fmla="*/ 228600 h 254"/>
              <a:gd name="T6" fmla="*/ 0 60000 65536"/>
              <a:gd name="T7" fmla="*/ 0 60000 65536"/>
              <a:gd name="T8" fmla="*/ 0 60000 65536"/>
              <a:gd name="T9" fmla="*/ 0 w 1303"/>
              <a:gd name="T10" fmla="*/ 0 h 254"/>
              <a:gd name="T11" fmla="*/ 1303 w 1303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3" h="254">
                <a:moveTo>
                  <a:pt x="0" y="0"/>
                </a:moveTo>
                <a:lnTo>
                  <a:pt x="472" y="0"/>
                </a:lnTo>
                <a:lnTo>
                  <a:pt x="1303" y="254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Rectangle 41"/>
          <p:cNvSpPr>
            <a:spLocks noChangeArrowheads="1"/>
          </p:cNvSpPr>
          <p:nvPr/>
        </p:nvSpPr>
        <p:spPr bwMode="auto">
          <a:xfrm>
            <a:off x="4929188" y="4397375"/>
            <a:ext cx="9128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Inferior joint cavity</a:t>
            </a:r>
            <a:endParaRPr lang="en-US" sz="800" b="1"/>
          </a:p>
        </p:txBody>
      </p:sp>
      <p:sp>
        <p:nvSpPr>
          <p:cNvPr id="52264" name="Line 42"/>
          <p:cNvSpPr>
            <a:spLocks noChangeShapeType="1"/>
          </p:cNvSpPr>
          <p:nvPr/>
        </p:nvSpPr>
        <p:spPr bwMode="auto">
          <a:xfrm>
            <a:off x="5864225" y="4486275"/>
            <a:ext cx="12541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5" name="Rectangle 43"/>
          <p:cNvSpPr>
            <a:spLocks noChangeArrowheads="1"/>
          </p:cNvSpPr>
          <p:nvPr/>
        </p:nvSpPr>
        <p:spPr bwMode="auto">
          <a:xfrm>
            <a:off x="4929188" y="4214813"/>
            <a:ext cx="652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Articular disc</a:t>
            </a:r>
            <a:endParaRPr lang="en-US" sz="800" b="1"/>
          </a:p>
        </p:txBody>
      </p:sp>
      <p:sp>
        <p:nvSpPr>
          <p:cNvPr id="52266" name="Freeform 44"/>
          <p:cNvSpPr>
            <a:spLocks/>
          </p:cNvSpPr>
          <p:nvPr/>
        </p:nvSpPr>
        <p:spPr bwMode="auto">
          <a:xfrm>
            <a:off x="5532438" y="4298950"/>
            <a:ext cx="1585912" cy="115888"/>
          </a:xfrm>
          <a:custGeom>
            <a:avLst/>
            <a:gdLst>
              <a:gd name="T0" fmla="*/ 0 w 1768"/>
              <a:gd name="T1" fmla="*/ 0 h 128"/>
              <a:gd name="T2" fmla="*/ 840497 w 1768"/>
              <a:gd name="T3" fmla="*/ 0 h 128"/>
              <a:gd name="T4" fmla="*/ 1585912 w 1768"/>
              <a:gd name="T5" fmla="*/ 115888 h 128"/>
              <a:gd name="T6" fmla="*/ 0 60000 65536"/>
              <a:gd name="T7" fmla="*/ 0 60000 65536"/>
              <a:gd name="T8" fmla="*/ 0 60000 65536"/>
              <a:gd name="T9" fmla="*/ 0 w 1768"/>
              <a:gd name="T10" fmla="*/ 0 h 128"/>
              <a:gd name="T11" fmla="*/ 1768 w 1768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8" h="128">
                <a:moveTo>
                  <a:pt x="0" y="0"/>
                </a:moveTo>
                <a:lnTo>
                  <a:pt x="937" y="0"/>
                </a:lnTo>
                <a:lnTo>
                  <a:pt x="1768" y="128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7" name="Freeform 45"/>
          <p:cNvSpPr>
            <a:spLocks/>
          </p:cNvSpPr>
          <p:nvPr/>
        </p:nvSpPr>
        <p:spPr bwMode="auto">
          <a:xfrm>
            <a:off x="5616575" y="4945063"/>
            <a:ext cx="1460500" cy="260350"/>
          </a:xfrm>
          <a:custGeom>
            <a:avLst/>
            <a:gdLst>
              <a:gd name="T0" fmla="*/ 0 w 1705"/>
              <a:gd name="T1" fmla="*/ 260350 h 290"/>
              <a:gd name="T2" fmla="*/ 788070 w 1705"/>
              <a:gd name="T3" fmla="*/ 260350 h 290"/>
              <a:gd name="T4" fmla="*/ 1460500 w 1705"/>
              <a:gd name="T5" fmla="*/ 0 h 290"/>
              <a:gd name="T6" fmla="*/ 0 60000 65536"/>
              <a:gd name="T7" fmla="*/ 0 60000 65536"/>
              <a:gd name="T8" fmla="*/ 0 60000 65536"/>
              <a:gd name="T9" fmla="*/ 0 w 1705"/>
              <a:gd name="T10" fmla="*/ 0 h 290"/>
              <a:gd name="T11" fmla="*/ 1705 w 1705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" h="290">
                <a:moveTo>
                  <a:pt x="0" y="290"/>
                </a:moveTo>
                <a:lnTo>
                  <a:pt x="920" y="290"/>
                </a:lnTo>
                <a:lnTo>
                  <a:pt x="1705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Freeform 46"/>
          <p:cNvSpPr>
            <a:spLocks/>
          </p:cNvSpPr>
          <p:nvPr/>
        </p:nvSpPr>
        <p:spPr bwMode="auto">
          <a:xfrm>
            <a:off x="5965825" y="4810125"/>
            <a:ext cx="1069975" cy="166688"/>
          </a:xfrm>
          <a:custGeom>
            <a:avLst/>
            <a:gdLst>
              <a:gd name="T0" fmla="*/ 0 w 1193"/>
              <a:gd name="T1" fmla="*/ 166688 h 185"/>
              <a:gd name="T2" fmla="*/ 408079 w 1193"/>
              <a:gd name="T3" fmla="*/ 166688 h 185"/>
              <a:gd name="T4" fmla="*/ 1069975 w 1193"/>
              <a:gd name="T5" fmla="*/ 0 h 185"/>
              <a:gd name="T6" fmla="*/ 0 60000 65536"/>
              <a:gd name="T7" fmla="*/ 0 60000 65536"/>
              <a:gd name="T8" fmla="*/ 0 60000 65536"/>
              <a:gd name="T9" fmla="*/ 0 w 1193"/>
              <a:gd name="T10" fmla="*/ 0 h 185"/>
              <a:gd name="T11" fmla="*/ 1193 w 1193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3" h="185">
                <a:moveTo>
                  <a:pt x="0" y="185"/>
                </a:moveTo>
                <a:lnTo>
                  <a:pt x="455" y="185"/>
                </a:lnTo>
                <a:lnTo>
                  <a:pt x="119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9" name="Line 47"/>
          <p:cNvSpPr>
            <a:spLocks noChangeShapeType="1"/>
          </p:cNvSpPr>
          <p:nvPr/>
        </p:nvSpPr>
        <p:spPr bwMode="auto">
          <a:xfrm>
            <a:off x="5938838" y="4678363"/>
            <a:ext cx="13398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0" name="Freeform 48"/>
          <p:cNvSpPr>
            <a:spLocks/>
          </p:cNvSpPr>
          <p:nvPr/>
        </p:nvSpPr>
        <p:spPr bwMode="auto">
          <a:xfrm>
            <a:off x="5788025" y="3748088"/>
            <a:ext cx="1330325" cy="495300"/>
          </a:xfrm>
          <a:custGeom>
            <a:avLst/>
            <a:gdLst>
              <a:gd name="T0" fmla="*/ 0 w 1484"/>
              <a:gd name="T1" fmla="*/ 0 h 551"/>
              <a:gd name="T2" fmla="*/ 585379 w 1484"/>
              <a:gd name="T3" fmla="*/ 0 h 551"/>
              <a:gd name="T4" fmla="*/ 1330325 w 1484"/>
              <a:gd name="T5" fmla="*/ 495300 h 551"/>
              <a:gd name="T6" fmla="*/ 0 60000 65536"/>
              <a:gd name="T7" fmla="*/ 0 60000 65536"/>
              <a:gd name="T8" fmla="*/ 0 60000 65536"/>
              <a:gd name="T9" fmla="*/ 0 w 1484"/>
              <a:gd name="T10" fmla="*/ 0 h 551"/>
              <a:gd name="T11" fmla="*/ 1484 w 1484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4" h="551">
                <a:moveTo>
                  <a:pt x="0" y="0"/>
                </a:moveTo>
                <a:lnTo>
                  <a:pt x="653" y="0"/>
                </a:lnTo>
                <a:lnTo>
                  <a:pt x="1484" y="55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1" name="Freeform 49"/>
          <p:cNvSpPr>
            <a:spLocks/>
          </p:cNvSpPr>
          <p:nvPr/>
        </p:nvSpPr>
        <p:spPr bwMode="auto">
          <a:xfrm>
            <a:off x="5946775" y="4106863"/>
            <a:ext cx="1171575" cy="227012"/>
          </a:xfrm>
          <a:custGeom>
            <a:avLst/>
            <a:gdLst>
              <a:gd name="T0" fmla="*/ 0 w 1306"/>
              <a:gd name="T1" fmla="*/ 0 h 254"/>
              <a:gd name="T2" fmla="*/ 426109 w 1306"/>
              <a:gd name="T3" fmla="*/ 0 h 254"/>
              <a:gd name="T4" fmla="*/ 1171575 w 1306"/>
              <a:gd name="T5" fmla="*/ 227012 h 254"/>
              <a:gd name="T6" fmla="*/ 0 60000 65536"/>
              <a:gd name="T7" fmla="*/ 0 60000 65536"/>
              <a:gd name="T8" fmla="*/ 0 60000 65536"/>
              <a:gd name="T9" fmla="*/ 0 w 1306"/>
              <a:gd name="T10" fmla="*/ 0 h 254"/>
              <a:gd name="T11" fmla="*/ 1306 w 1306"/>
              <a:gd name="T12" fmla="*/ 254 h 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6" h="254">
                <a:moveTo>
                  <a:pt x="0" y="0"/>
                </a:moveTo>
                <a:lnTo>
                  <a:pt x="475" y="0"/>
                </a:lnTo>
                <a:lnTo>
                  <a:pt x="1306" y="25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2" name="Line 50"/>
          <p:cNvSpPr>
            <a:spLocks noChangeShapeType="1"/>
          </p:cNvSpPr>
          <p:nvPr/>
        </p:nvSpPr>
        <p:spPr bwMode="auto">
          <a:xfrm>
            <a:off x="5857875" y="4479925"/>
            <a:ext cx="12604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3" name="Freeform 51"/>
          <p:cNvSpPr>
            <a:spLocks/>
          </p:cNvSpPr>
          <p:nvPr/>
        </p:nvSpPr>
        <p:spPr bwMode="auto">
          <a:xfrm>
            <a:off x="5649913" y="4295775"/>
            <a:ext cx="1468437" cy="115888"/>
          </a:xfrm>
          <a:custGeom>
            <a:avLst/>
            <a:gdLst>
              <a:gd name="T0" fmla="*/ 0 w 1771"/>
              <a:gd name="T1" fmla="*/ 0 h 129"/>
              <a:gd name="T2" fmla="*/ 779408 w 1771"/>
              <a:gd name="T3" fmla="*/ 0 h 129"/>
              <a:gd name="T4" fmla="*/ 1468437 w 1771"/>
              <a:gd name="T5" fmla="*/ 115888 h 129"/>
              <a:gd name="T6" fmla="*/ 0 60000 65536"/>
              <a:gd name="T7" fmla="*/ 0 60000 65536"/>
              <a:gd name="T8" fmla="*/ 0 60000 65536"/>
              <a:gd name="T9" fmla="*/ 0 w 1771"/>
              <a:gd name="T10" fmla="*/ 0 h 129"/>
              <a:gd name="T11" fmla="*/ 1771 w 177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1" h="129">
                <a:moveTo>
                  <a:pt x="0" y="0"/>
                </a:moveTo>
                <a:lnTo>
                  <a:pt x="940" y="0"/>
                </a:lnTo>
                <a:lnTo>
                  <a:pt x="1771" y="12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4" name="Text Box 52"/>
          <p:cNvSpPr txBox="1">
            <a:spLocks noChangeArrowheads="1"/>
          </p:cNvSpPr>
          <p:nvPr/>
        </p:nvSpPr>
        <p:spPr bwMode="auto">
          <a:xfrm>
            <a:off x="4929188" y="3656013"/>
            <a:ext cx="93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Mandibular fossa</a:t>
            </a:r>
          </a:p>
          <a:p>
            <a:r>
              <a:rPr lang="en-US" sz="800" b="1"/>
              <a:t>of temporal bone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65C5D2D6-F4F3-4BBA-8C6A-8BEE44F94B90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952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Fibrous Joints (Synarthrosis)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627188"/>
            <a:ext cx="8299450" cy="5230812"/>
          </a:xfrm>
        </p:spPr>
        <p:txBody>
          <a:bodyPr/>
          <a:lstStyle/>
          <a:p>
            <a:pPr eaLnBrk="1" hangingPunct="1"/>
            <a:r>
              <a:rPr lang="en-US" sz="2800" smtClean="0"/>
              <a:t>fibrous joint, synarthrosis, or synarthrodial joint </a:t>
            </a:r>
            <a:r>
              <a:rPr lang="en-US" sz="2800" b="0" smtClean="0"/>
              <a:t>– a point at which adjacent bones are bound by collagen fibers that emerge from one bone, cross the space between them, and penetrate into the other</a:t>
            </a:r>
          </a:p>
          <a:p>
            <a:pPr eaLnBrk="1" hangingPunct="1"/>
            <a:endParaRPr lang="en-US" sz="1400" b="0" smtClean="0"/>
          </a:p>
          <a:p>
            <a:pPr eaLnBrk="1" hangingPunct="1"/>
            <a:r>
              <a:rPr lang="en-US" sz="2800" smtClean="0"/>
              <a:t>three kinds of fibrous joints</a:t>
            </a:r>
          </a:p>
          <a:p>
            <a:pPr lvl="1" eaLnBrk="1" hangingPunct="1"/>
            <a:r>
              <a:rPr lang="en-US" sz="2400" smtClean="0"/>
              <a:t>sutures</a:t>
            </a:r>
            <a:endParaRPr lang="en-US" sz="2400" b="0" smtClean="0"/>
          </a:p>
          <a:p>
            <a:pPr lvl="1" eaLnBrk="1" hangingPunct="1"/>
            <a:r>
              <a:rPr lang="en-US" sz="2400" smtClean="0"/>
              <a:t>gomphoses</a:t>
            </a:r>
          </a:p>
          <a:p>
            <a:pPr lvl="1" eaLnBrk="1" hangingPunct="1"/>
            <a:r>
              <a:rPr lang="en-US" sz="2400" smtClean="0"/>
              <a:t>syndesmoses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012DFD68-4B66-46AB-8181-68B909BFB244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en-US" smtClean="0"/>
              <a:t>The Shoulder Joint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771525"/>
            <a:ext cx="4440237" cy="5929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smtClean="0"/>
              <a:t>glenohumeral (humeroscapular) joint </a:t>
            </a:r>
            <a:r>
              <a:rPr lang="en-US" sz="1400" b="0" smtClean="0"/>
              <a:t>– the hemispherical head of the humerus articulates    with the glenoid cavity of the scapula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the most freely movable joint in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shallow glenoid cavity and loose shoulder joint capsule sacrifice joint stability for freedom of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glenoid labrum </a:t>
            </a:r>
            <a:r>
              <a:rPr lang="en-US" sz="1400" b="0" smtClean="0"/>
              <a:t>– fibrocartilage ring that deepens glenoid cavity</a:t>
            </a:r>
          </a:p>
          <a:p>
            <a:pPr lvl="1" eaLnBrk="1" hangingPunct="1">
              <a:lnSpc>
                <a:spcPct val="90000"/>
              </a:lnSpc>
            </a:pPr>
            <a:endParaRPr lang="en-US" sz="1400" b="0" smtClean="0"/>
          </a:p>
          <a:p>
            <a:pPr eaLnBrk="1" hangingPunct="1">
              <a:lnSpc>
                <a:spcPct val="90000"/>
              </a:lnSpc>
            </a:pPr>
            <a:r>
              <a:rPr lang="en-US" sz="1400" b="0" smtClean="0"/>
              <a:t>shoulder supported by </a:t>
            </a:r>
            <a:r>
              <a:rPr lang="en-US" sz="1400" smtClean="0"/>
              <a:t>biceps brachii </a:t>
            </a:r>
            <a:r>
              <a:rPr lang="en-US" sz="1400" b="0" smtClean="0"/>
              <a:t>tendon anteriorly and also the </a:t>
            </a:r>
            <a:r>
              <a:rPr lang="en-US" sz="1400" smtClean="0"/>
              <a:t>rotator cuff </a:t>
            </a:r>
            <a:r>
              <a:rPr lang="en-US" sz="1400" b="0" smtClean="0"/>
              <a:t>tendons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tendons fuse to joint capsule and strengthens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supraspinatus</a:t>
            </a:r>
            <a:r>
              <a:rPr lang="en-US" sz="1400" b="0" smtClean="0"/>
              <a:t>, </a:t>
            </a:r>
            <a:r>
              <a:rPr lang="en-US" sz="1400" smtClean="0"/>
              <a:t>infraspinatus</a:t>
            </a:r>
            <a:r>
              <a:rPr lang="en-US" sz="1400" b="0" smtClean="0"/>
              <a:t>, </a:t>
            </a:r>
            <a:r>
              <a:rPr lang="en-US" sz="1400" smtClean="0"/>
              <a:t>teres minor </a:t>
            </a:r>
            <a:r>
              <a:rPr lang="en-US" sz="1400" b="0" smtClean="0"/>
              <a:t>and </a:t>
            </a:r>
            <a:r>
              <a:rPr lang="en-US" sz="1400" smtClean="0"/>
              <a:t>subscapularis </a:t>
            </a:r>
          </a:p>
          <a:p>
            <a:pPr lvl="1"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b="0" smtClean="0"/>
              <a:t>five principal ligaments support 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three are called the </a:t>
            </a:r>
            <a:r>
              <a:rPr lang="en-US" sz="1400" smtClean="0"/>
              <a:t>glenohumeral ligaments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coracohumeral ligament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transverse humeral ligament</a:t>
            </a:r>
          </a:p>
          <a:p>
            <a:pPr lvl="1" eaLnBrk="1" hangingPunct="1">
              <a:lnSpc>
                <a:spcPct val="90000"/>
              </a:lnSpc>
            </a:pPr>
            <a:endParaRPr lang="en-US" sz="1400" smtClean="0"/>
          </a:p>
          <a:p>
            <a:pPr eaLnBrk="1" hangingPunct="1">
              <a:lnSpc>
                <a:spcPct val="90000"/>
              </a:lnSpc>
            </a:pPr>
            <a:r>
              <a:rPr lang="en-US" sz="1400" b="0" smtClean="0"/>
              <a:t>four bursa occur at the shoulder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subdeltoid</a:t>
            </a:r>
            <a:r>
              <a:rPr lang="en-US" sz="1400" b="0" smtClean="0"/>
              <a:t>,</a:t>
            </a:r>
            <a:r>
              <a:rPr lang="en-US" sz="1400" smtClean="0"/>
              <a:t> subacromial</a:t>
            </a:r>
            <a:r>
              <a:rPr lang="en-US" sz="1400" b="0" smtClean="0"/>
              <a:t>, </a:t>
            </a:r>
            <a:r>
              <a:rPr lang="en-US" sz="1400" smtClean="0"/>
              <a:t>subcoracoid</a:t>
            </a:r>
            <a:r>
              <a:rPr lang="en-US" sz="1400" b="0" smtClean="0"/>
              <a:t>, and </a:t>
            </a:r>
            <a:r>
              <a:rPr lang="en-US" sz="1400" smtClean="0"/>
              <a:t>subscapular bursae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5480050" y="5454650"/>
            <a:ext cx="20335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9.24c</a:t>
            </a:r>
          </a:p>
        </p:txBody>
      </p:sp>
      <p:sp>
        <p:nvSpPr>
          <p:cNvPr id="53254" name="TextBox 24"/>
          <p:cNvSpPr txBox="1">
            <a:spLocks noChangeArrowheads="1"/>
          </p:cNvSpPr>
          <p:nvPr/>
        </p:nvSpPr>
        <p:spPr bwMode="auto">
          <a:xfrm>
            <a:off x="4572000" y="1927225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3255" name="Picture 8" descr="sal25693_09_2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913" y="2111375"/>
            <a:ext cx="27638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10"/>
          <p:cNvSpPr>
            <a:spLocks noChangeShapeType="1"/>
          </p:cNvSpPr>
          <p:nvPr/>
        </p:nvSpPr>
        <p:spPr bwMode="auto">
          <a:xfrm flipH="1">
            <a:off x="5102225" y="3362325"/>
            <a:ext cx="43338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7978775" y="4381500"/>
            <a:ext cx="749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Glenoid labrum</a:t>
            </a:r>
            <a:endParaRPr lang="en-US" sz="800" b="1"/>
          </a:p>
        </p:txBody>
      </p:sp>
      <p:sp>
        <p:nvSpPr>
          <p:cNvPr id="53258" name="Line 12"/>
          <p:cNvSpPr>
            <a:spLocks noChangeShapeType="1"/>
          </p:cNvSpPr>
          <p:nvPr/>
        </p:nvSpPr>
        <p:spPr bwMode="auto">
          <a:xfrm flipH="1">
            <a:off x="5322888" y="2906713"/>
            <a:ext cx="760412" cy="317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3"/>
          <p:cNvSpPr>
            <a:spLocks noChangeShapeType="1"/>
          </p:cNvSpPr>
          <p:nvPr/>
        </p:nvSpPr>
        <p:spPr bwMode="auto">
          <a:xfrm flipH="1">
            <a:off x="5322888" y="2903538"/>
            <a:ext cx="760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4"/>
          <p:cNvSpPr>
            <a:spLocks noChangeShapeType="1"/>
          </p:cNvSpPr>
          <p:nvPr/>
        </p:nvSpPr>
        <p:spPr bwMode="auto">
          <a:xfrm flipH="1">
            <a:off x="7319963" y="4462463"/>
            <a:ext cx="64293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7978775" y="3140075"/>
            <a:ext cx="749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Glenoid labrum</a:t>
            </a:r>
            <a:endParaRPr lang="en-US" sz="800" b="1"/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 flipH="1">
            <a:off x="7312025" y="3221038"/>
            <a:ext cx="6508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 flipH="1">
            <a:off x="7442200" y="3965575"/>
            <a:ext cx="520700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Freeform 18"/>
          <p:cNvSpPr>
            <a:spLocks/>
          </p:cNvSpPr>
          <p:nvPr/>
        </p:nvSpPr>
        <p:spPr bwMode="auto">
          <a:xfrm>
            <a:off x="7243763" y="3265488"/>
            <a:ext cx="719137" cy="257175"/>
          </a:xfrm>
          <a:custGeom>
            <a:avLst/>
            <a:gdLst>
              <a:gd name="T0" fmla="*/ 0 w 691"/>
              <a:gd name="T1" fmla="*/ 0 h 247"/>
              <a:gd name="T2" fmla="*/ 545337 w 691"/>
              <a:gd name="T3" fmla="*/ 257175 h 247"/>
              <a:gd name="T4" fmla="*/ 719137 w 691"/>
              <a:gd name="T5" fmla="*/ 257175 h 247"/>
              <a:gd name="T6" fmla="*/ 0 60000 65536"/>
              <a:gd name="T7" fmla="*/ 0 60000 65536"/>
              <a:gd name="T8" fmla="*/ 0 60000 65536"/>
              <a:gd name="T9" fmla="*/ 0 w 691"/>
              <a:gd name="T10" fmla="*/ 0 h 247"/>
              <a:gd name="T11" fmla="*/ 691 w 69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247">
                <a:moveTo>
                  <a:pt x="0" y="0"/>
                </a:moveTo>
                <a:lnTo>
                  <a:pt x="524" y="247"/>
                </a:lnTo>
                <a:lnTo>
                  <a:pt x="691" y="247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Line 19"/>
          <p:cNvSpPr>
            <a:spLocks noChangeShapeType="1"/>
          </p:cNvSpPr>
          <p:nvPr/>
        </p:nvSpPr>
        <p:spPr bwMode="auto">
          <a:xfrm flipH="1">
            <a:off x="6878638" y="2790825"/>
            <a:ext cx="1063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7978775" y="2708275"/>
            <a:ext cx="1073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Supraspinatus tendon</a:t>
            </a:r>
            <a:endParaRPr lang="en-US" sz="800" b="1"/>
          </a:p>
        </p:txBody>
      </p:sp>
      <p:sp>
        <p:nvSpPr>
          <p:cNvPr id="53267" name="Line 21"/>
          <p:cNvSpPr>
            <a:spLocks noChangeShapeType="1"/>
          </p:cNvSpPr>
          <p:nvPr/>
        </p:nvSpPr>
        <p:spPr bwMode="auto">
          <a:xfrm>
            <a:off x="5235575" y="2584450"/>
            <a:ext cx="1204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Rectangle 22"/>
          <p:cNvSpPr>
            <a:spLocks noChangeArrowheads="1"/>
          </p:cNvSpPr>
          <p:nvPr/>
        </p:nvSpPr>
        <p:spPr bwMode="auto">
          <a:xfrm>
            <a:off x="4695825" y="2492375"/>
            <a:ext cx="476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Acromion</a:t>
            </a:r>
            <a:endParaRPr lang="en-US" sz="800" b="1"/>
          </a:p>
        </p:txBody>
      </p:sp>
      <p:sp>
        <p:nvSpPr>
          <p:cNvPr id="53269" name="Line 23"/>
          <p:cNvSpPr>
            <a:spLocks noChangeShapeType="1"/>
          </p:cNvSpPr>
          <p:nvPr/>
        </p:nvSpPr>
        <p:spPr bwMode="auto">
          <a:xfrm flipH="1" flipV="1">
            <a:off x="7121525" y="2998788"/>
            <a:ext cx="830263" cy="635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Line 24"/>
          <p:cNvSpPr>
            <a:spLocks noChangeShapeType="1"/>
          </p:cNvSpPr>
          <p:nvPr/>
        </p:nvSpPr>
        <p:spPr bwMode="auto">
          <a:xfrm flipH="1" flipV="1">
            <a:off x="7121525" y="2994025"/>
            <a:ext cx="830263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Rectangle 25"/>
          <p:cNvSpPr>
            <a:spLocks noChangeArrowheads="1"/>
          </p:cNvSpPr>
          <p:nvPr/>
        </p:nvSpPr>
        <p:spPr bwMode="auto">
          <a:xfrm>
            <a:off x="7978775" y="2925763"/>
            <a:ext cx="88265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Capsular ligament</a:t>
            </a:r>
            <a:endParaRPr lang="en-US" sz="800" b="1"/>
          </a:p>
        </p:txBody>
      </p:sp>
      <p:sp>
        <p:nvSpPr>
          <p:cNvPr id="53272" name="Rectangle 26"/>
          <p:cNvSpPr>
            <a:spLocks noChangeArrowheads="1"/>
          </p:cNvSpPr>
          <p:nvPr/>
        </p:nvSpPr>
        <p:spPr bwMode="auto">
          <a:xfrm>
            <a:off x="4695825" y="4476750"/>
            <a:ext cx="441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Humerus</a:t>
            </a:r>
            <a:endParaRPr lang="en-US" sz="800" b="1"/>
          </a:p>
        </p:txBody>
      </p:sp>
      <p:sp>
        <p:nvSpPr>
          <p:cNvPr id="53273" name="Line 27"/>
          <p:cNvSpPr>
            <a:spLocks noChangeShapeType="1"/>
          </p:cNvSpPr>
          <p:nvPr/>
        </p:nvSpPr>
        <p:spPr bwMode="auto">
          <a:xfrm>
            <a:off x="5240338" y="4576763"/>
            <a:ext cx="7889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Line 28"/>
          <p:cNvSpPr>
            <a:spLocks noChangeShapeType="1"/>
          </p:cNvSpPr>
          <p:nvPr/>
        </p:nvSpPr>
        <p:spPr bwMode="auto">
          <a:xfrm flipH="1">
            <a:off x="5089525" y="33543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5" name="Line 29"/>
          <p:cNvSpPr>
            <a:spLocks noChangeShapeType="1"/>
          </p:cNvSpPr>
          <p:nvPr/>
        </p:nvSpPr>
        <p:spPr bwMode="auto">
          <a:xfrm flipH="1">
            <a:off x="7312025" y="4454525"/>
            <a:ext cx="6429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Line 30"/>
          <p:cNvSpPr>
            <a:spLocks noChangeShapeType="1"/>
          </p:cNvSpPr>
          <p:nvPr/>
        </p:nvSpPr>
        <p:spPr bwMode="auto">
          <a:xfrm flipH="1">
            <a:off x="7304088" y="3211513"/>
            <a:ext cx="650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Line 31"/>
          <p:cNvSpPr>
            <a:spLocks noChangeShapeType="1"/>
          </p:cNvSpPr>
          <p:nvPr/>
        </p:nvSpPr>
        <p:spPr bwMode="auto">
          <a:xfrm flipH="1">
            <a:off x="7429500" y="3957638"/>
            <a:ext cx="525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8" name="Freeform 32"/>
          <p:cNvSpPr>
            <a:spLocks/>
          </p:cNvSpPr>
          <p:nvPr/>
        </p:nvSpPr>
        <p:spPr bwMode="auto">
          <a:xfrm>
            <a:off x="7235825" y="3259138"/>
            <a:ext cx="719138" cy="255587"/>
          </a:xfrm>
          <a:custGeom>
            <a:avLst/>
            <a:gdLst>
              <a:gd name="T0" fmla="*/ 0 w 692"/>
              <a:gd name="T1" fmla="*/ 0 h 247"/>
              <a:gd name="T2" fmla="*/ 541432 w 692"/>
              <a:gd name="T3" fmla="*/ 255587 h 247"/>
              <a:gd name="T4" fmla="*/ 719138 w 692"/>
              <a:gd name="T5" fmla="*/ 255587 h 247"/>
              <a:gd name="T6" fmla="*/ 0 60000 65536"/>
              <a:gd name="T7" fmla="*/ 0 60000 65536"/>
              <a:gd name="T8" fmla="*/ 0 60000 65536"/>
              <a:gd name="T9" fmla="*/ 0 w 692"/>
              <a:gd name="T10" fmla="*/ 0 h 247"/>
              <a:gd name="T11" fmla="*/ 692 w 692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47">
                <a:moveTo>
                  <a:pt x="0" y="0"/>
                </a:moveTo>
                <a:lnTo>
                  <a:pt x="521" y="247"/>
                </a:lnTo>
                <a:lnTo>
                  <a:pt x="692" y="2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Line 33"/>
          <p:cNvSpPr>
            <a:spLocks noChangeShapeType="1"/>
          </p:cNvSpPr>
          <p:nvPr/>
        </p:nvSpPr>
        <p:spPr bwMode="auto">
          <a:xfrm>
            <a:off x="5226050" y="4568825"/>
            <a:ext cx="795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Rectangle 34"/>
          <p:cNvSpPr>
            <a:spLocks noChangeArrowheads="1"/>
          </p:cNvSpPr>
          <p:nvPr/>
        </p:nvSpPr>
        <p:spPr bwMode="auto">
          <a:xfrm>
            <a:off x="5843588" y="5324475"/>
            <a:ext cx="884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Frontal section</a:t>
            </a:r>
            <a:endParaRPr lang="en-US" sz="800" b="1"/>
          </a:p>
        </p:txBody>
      </p:sp>
      <p:sp>
        <p:nvSpPr>
          <p:cNvPr id="53281" name="Text Box 35"/>
          <p:cNvSpPr txBox="1">
            <a:spLocks noChangeArrowheads="1"/>
          </p:cNvSpPr>
          <p:nvPr/>
        </p:nvSpPr>
        <p:spPr bwMode="auto">
          <a:xfrm>
            <a:off x="4695825" y="2813050"/>
            <a:ext cx="617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Subdeltoid</a:t>
            </a:r>
          </a:p>
          <a:p>
            <a:r>
              <a:rPr lang="en-US" sz="800" b="1"/>
              <a:t>bursa</a:t>
            </a:r>
          </a:p>
        </p:txBody>
      </p:sp>
      <p:sp>
        <p:nvSpPr>
          <p:cNvPr id="53282" name="Text Box 36"/>
          <p:cNvSpPr txBox="1">
            <a:spLocks noChangeArrowheads="1"/>
          </p:cNvSpPr>
          <p:nvPr/>
        </p:nvSpPr>
        <p:spPr bwMode="auto">
          <a:xfrm>
            <a:off x="4695825" y="326707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Deltoid</a:t>
            </a:r>
          </a:p>
          <a:p>
            <a:r>
              <a:rPr lang="en-US" sz="800" b="1"/>
              <a:t>muscle</a:t>
            </a:r>
          </a:p>
        </p:txBody>
      </p:sp>
      <p:sp>
        <p:nvSpPr>
          <p:cNvPr id="53283" name="Text Box 37"/>
          <p:cNvSpPr txBox="1">
            <a:spLocks noChangeArrowheads="1"/>
          </p:cNvSpPr>
          <p:nvPr/>
        </p:nvSpPr>
        <p:spPr bwMode="auto">
          <a:xfrm>
            <a:off x="7978775" y="3441700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Synovial</a:t>
            </a:r>
          </a:p>
          <a:p>
            <a:r>
              <a:rPr lang="en-US" sz="800" b="1"/>
              <a:t>membrane</a:t>
            </a:r>
          </a:p>
        </p:txBody>
      </p:sp>
      <p:sp>
        <p:nvSpPr>
          <p:cNvPr id="53284" name="Text Box 38"/>
          <p:cNvSpPr txBox="1">
            <a:spLocks noChangeArrowheads="1"/>
          </p:cNvSpPr>
          <p:nvPr/>
        </p:nvSpPr>
        <p:spPr bwMode="auto">
          <a:xfrm>
            <a:off x="7978775" y="3890963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Glenoid cavity</a:t>
            </a:r>
          </a:p>
          <a:p>
            <a:r>
              <a:rPr lang="en-US" sz="800" b="1"/>
              <a:t>of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C7EECB6C-62B0-4253-9ED9-E2F1EA004A41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663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Stabilizers of the Shoulder Joint</a:t>
            </a:r>
          </a:p>
        </p:txBody>
      </p:sp>
      <p:sp>
        <p:nvSpPr>
          <p:cNvPr id="54276" name="Text Box 14"/>
          <p:cNvSpPr txBox="1">
            <a:spLocks noChangeArrowheads="1"/>
          </p:cNvSpPr>
          <p:nvPr/>
        </p:nvSpPr>
        <p:spPr bwMode="auto">
          <a:xfrm>
            <a:off x="5748338" y="6316663"/>
            <a:ext cx="20335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9.24b</a:t>
            </a:r>
          </a:p>
        </p:txBody>
      </p:sp>
      <p:pic>
        <p:nvPicPr>
          <p:cNvPr id="54277" name="Picture 8" descr="sal25693_09_2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1395413"/>
            <a:ext cx="42640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24"/>
          <p:cNvSpPr txBox="1">
            <a:spLocks noChangeArrowheads="1"/>
          </p:cNvSpPr>
          <p:nvPr/>
        </p:nvSpPr>
        <p:spPr bwMode="auto">
          <a:xfrm>
            <a:off x="1565275" y="795338"/>
            <a:ext cx="59896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4279" name="Line 10"/>
          <p:cNvSpPr>
            <a:spLocks noChangeShapeType="1"/>
          </p:cNvSpPr>
          <p:nvPr/>
        </p:nvSpPr>
        <p:spPr bwMode="auto">
          <a:xfrm>
            <a:off x="4592638" y="4824413"/>
            <a:ext cx="1049337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11"/>
          <p:cNvSpPr>
            <a:spLocks noChangeShapeType="1"/>
          </p:cNvSpPr>
          <p:nvPr/>
        </p:nvSpPr>
        <p:spPr bwMode="auto">
          <a:xfrm>
            <a:off x="4583113" y="4806950"/>
            <a:ext cx="10461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3763963" y="3449638"/>
            <a:ext cx="871537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>
            <a:off x="3751263" y="3438525"/>
            <a:ext cx="8715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1060450" y="11207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Acromion</a:t>
            </a:r>
            <a:endParaRPr lang="en-US" sz="1200" b="1"/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1060450" y="4646613"/>
            <a:ext cx="1085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Tendon sheath</a:t>
            </a:r>
            <a:endParaRPr lang="en-US" sz="1200" b="1"/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1060450" y="5853113"/>
            <a:ext cx="6588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Humerus</a:t>
            </a:r>
            <a:endParaRPr lang="en-US" sz="1200" b="1"/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6819900" y="1158875"/>
            <a:ext cx="574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Clavicle</a:t>
            </a:r>
            <a:endParaRPr lang="en-US" sz="1200" b="1"/>
          </a:p>
        </p:txBody>
      </p:sp>
      <p:sp>
        <p:nvSpPr>
          <p:cNvPr id="54287" name="Freeform 18"/>
          <p:cNvSpPr>
            <a:spLocks/>
          </p:cNvSpPr>
          <p:nvPr/>
        </p:nvSpPr>
        <p:spPr bwMode="auto">
          <a:xfrm>
            <a:off x="1798638" y="1257300"/>
            <a:ext cx="2098675" cy="871538"/>
          </a:xfrm>
          <a:custGeom>
            <a:avLst/>
            <a:gdLst>
              <a:gd name="T0" fmla="*/ 2098675 w 1364"/>
              <a:gd name="T1" fmla="*/ 871538 h 566"/>
              <a:gd name="T2" fmla="*/ 941634 w 1364"/>
              <a:gd name="T3" fmla="*/ 0 h 566"/>
              <a:gd name="T4" fmla="*/ 0 w 1364"/>
              <a:gd name="T5" fmla="*/ 0 h 566"/>
              <a:gd name="T6" fmla="*/ 0 60000 65536"/>
              <a:gd name="T7" fmla="*/ 0 60000 65536"/>
              <a:gd name="T8" fmla="*/ 0 60000 65536"/>
              <a:gd name="T9" fmla="*/ 0 w 1364"/>
              <a:gd name="T10" fmla="*/ 0 h 566"/>
              <a:gd name="T11" fmla="*/ 1364 w 1364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4" h="566">
                <a:moveTo>
                  <a:pt x="1364" y="566"/>
                </a:moveTo>
                <a:lnTo>
                  <a:pt x="612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Freeform 19"/>
          <p:cNvSpPr>
            <a:spLocks/>
          </p:cNvSpPr>
          <p:nvPr/>
        </p:nvSpPr>
        <p:spPr bwMode="auto">
          <a:xfrm>
            <a:off x="2073275" y="1608138"/>
            <a:ext cx="2054225" cy="1022350"/>
          </a:xfrm>
          <a:custGeom>
            <a:avLst/>
            <a:gdLst>
              <a:gd name="T0" fmla="*/ 2054225 w 1334"/>
              <a:gd name="T1" fmla="*/ 1022350 h 664"/>
              <a:gd name="T2" fmla="*/ 666776 w 1334"/>
              <a:gd name="T3" fmla="*/ 0 h 664"/>
              <a:gd name="T4" fmla="*/ 0 w 1334"/>
              <a:gd name="T5" fmla="*/ 0 h 664"/>
              <a:gd name="T6" fmla="*/ 0 60000 65536"/>
              <a:gd name="T7" fmla="*/ 0 60000 65536"/>
              <a:gd name="T8" fmla="*/ 0 60000 65536"/>
              <a:gd name="T9" fmla="*/ 0 w 1334"/>
              <a:gd name="T10" fmla="*/ 0 h 664"/>
              <a:gd name="T11" fmla="*/ 1334 w 1334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4" h="664">
                <a:moveTo>
                  <a:pt x="1334" y="664"/>
                </a:moveTo>
                <a:lnTo>
                  <a:pt x="433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Freeform 20"/>
          <p:cNvSpPr>
            <a:spLocks/>
          </p:cNvSpPr>
          <p:nvPr/>
        </p:nvSpPr>
        <p:spPr bwMode="auto">
          <a:xfrm>
            <a:off x="2260600" y="2122488"/>
            <a:ext cx="1479550" cy="784225"/>
          </a:xfrm>
          <a:custGeom>
            <a:avLst/>
            <a:gdLst>
              <a:gd name="T0" fmla="*/ 1479550 w 961"/>
              <a:gd name="T1" fmla="*/ 784225 h 509"/>
              <a:gd name="T2" fmla="*/ 478814 w 961"/>
              <a:gd name="T3" fmla="*/ 0 h 509"/>
              <a:gd name="T4" fmla="*/ 0 w 961"/>
              <a:gd name="T5" fmla="*/ 0 h 509"/>
              <a:gd name="T6" fmla="*/ 0 60000 65536"/>
              <a:gd name="T7" fmla="*/ 0 60000 65536"/>
              <a:gd name="T8" fmla="*/ 0 60000 65536"/>
              <a:gd name="T9" fmla="*/ 0 w 961"/>
              <a:gd name="T10" fmla="*/ 0 h 509"/>
              <a:gd name="T11" fmla="*/ 961 w 961"/>
              <a:gd name="T12" fmla="*/ 509 h 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1" h="509">
                <a:moveTo>
                  <a:pt x="961" y="509"/>
                </a:moveTo>
                <a:lnTo>
                  <a:pt x="311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Freeform 21"/>
          <p:cNvSpPr>
            <a:spLocks/>
          </p:cNvSpPr>
          <p:nvPr/>
        </p:nvSpPr>
        <p:spPr bwMode="auto">
          <a:xfrm>
            <a:off x="2330450" y="2608263"/>
            <a:ext cx="1263650" cy="688975"/>
          </a:xfrm>
          <a:custGeom>
            <a:avLst/>
            <a:gdLst>
              <a:gd name="T0" fmla="*/ 1263650 w 821"/>
              <a:gd name="T1" fmla="*/ 688975 h 448"/>
              <a:gd name="T2" fmla="*/ 409417 w 821"/>
              <a:gd name="T3" fmla="*/ 0 h 448"/>
              <a:gd name="T4" fmla="*/ 0 w 821"/>
              <a:gd name="T5" fmla="*/ 0 h 448"/>
              <a:gd name="T6" fmla="*/ 0 60000 65536"/>
              <a:gd name="T7" fmla="*/ 0 60000 65536"/>
              <a:gd name="T8" fmla="*/ 0 60000 65536"/>
              <a:gd name="T9" fmla="*/ 0 w 821"/>
              <a:gd name="T10" fmla="*/ 0 h 448"/>
              <a:gd name="T11" fmla="*/ 821 w 821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1" h="448">
                <a:moveTo>
                  <a:pt x="821" y="448"/>
                </a:moveTo>
                <a:lnTo>
                  <a:pt x="266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Freeform 22"/>
          <p:cNvSpPr>
            <a:spLocks/>
          </p:cNvSpPr>
          <p:nvPr/>
        </p:nvSpPr>
        <p:spPr bwMode="auto">
          <a:xfrm>
            <a:off x="1892300" y="3087688"/>
            <a:ext cx="1012825" cy="274637"/>
          </a:xfrm>
          <a:custGeom>
            <a:avLst/>
            <a:gdLst>
              <a:gd name="T0" fmla="*/ 1012825 w 658"/>
              <a:gd name="T1" fmla="*/ 274637 h 178"/>
              <a:gd name="T2" fmla="*/ 848126 w 658"/>
              <a:gd name="T3" fmla="*/ 0 h 178"/>
              <a:gd name="T4" fmla="*/ 0 w 658"/>
              <a:gd name="T5" fmla="*/ 0 h 178"/>
              <a:gd name="T6" fmla="*/ 0 60000 65536"/>
              <a:gd name="T7" fmla="*/ 0 60000 65536"/>
              <a:gd name="T8" fmla="*/ 0 60000 65536"/>
              <a:gd name="T9" fmla="*/ 0 w 658"/>
              <a:gd name="T10" fmla="*/ 0 h 178"/>
              <a:gd name="T11" fmla="*/ 658 w 658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178">
                <a:moveTo>
                  <a:pt x="658" y="178"/>
                </a:moveTo>
                <a:lnTo>
                  <a:pt x="551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Freeform 23"/>
          <p:cNvSpPr>
            <a:spLocks/>
          </p:cNvSpPr>
          <p:nvPr/>
        </p:nvSpPr>
        <p:spPr bwMode="auto">
          <a:xfrm>
            <a:off x="1962150" y="4064000"/>
            <a:ext cx="1462088" cy="344488"/>
          </a:xfrm>
          <a:custGeom>
            <a:avLst/>
            <a:gdLst>
              <a:gd name="T0" fmla="*/ 1462088 w 950"/>
              <a:gd name="T1" fmla="*/ 344488 h 224"/>
              <a:gd name="T2" fmla="*/ 777215 w 950"/>
              <a:gd name="T3" fmla="*/ 0 h 224"/>
              <a:gd name="T4" fmla="*/ 0 w 950"/>
              <a:gd name="T5" fmla="*/ 0 h 224"/>
              <a:gd name="T6" fmla="*/ 0 60000 65536"/>
              <a:gd name="T7" fmla="*/ 0 60000 65536"/>
              <a:gd name="T8" fmla="*/ 0 60000 65536"/>
              <a:gd name="T9" fmla="*/ 0 w 950"/>
              <a:gd name="T10" fmla="*/ 0 h 224"/>
              <a:gd name="T11" fmla="*/ 950 w 95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0" h="224">
                <a:moveTo>
                  <a:pt x="950" y="224"/>
                </a:moveTo>
                <a:lnTo>
                  <a:pt x="505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4"/>
          <p:cNvSpPr>
            <a:spLocks noChangeShapeType="1"/>
          </p:cNvSpPr>
          <p:nvPr/>
        </p:nvSpPr>
        <p:spPr bwMode="auto">
          <a:xfrm>
            <a:off x="2336800" y="4778375"/>
            <a:ext cx="1046163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Freeform 25"/>
          <p:cNvSpPr>
            <a:spLocks/>
          </p:cNvSpPr>
          <p:nvPr/>
        </p:nvSpPr>
        <p:spPr bwMode="auto">
          <a:xfrm>
            <a:off x="2225675" y="3560763"/>
            <a:ext cx="1485900" cy="298450"/>
          </a:xfrm>
          <a:custGeom>
            <a:avLst/>
            <a:gdLst>
              <a:gd name="T0" fmla="*/ 1485900 w 965"/>
              <a:gd name="T1" fmla="*/ 298450 h 194"/>
              <a:gd name="T2" fmla="*/ 514291 w 965"/>
              <a:gd name="T3" fmla="*/ 0 h 194"/>
              <a:gd name="T4" fmla="*/ 0 w 965"/>
              <a:gd name="T5" fmla="*/ 0 h 194"/>
              <a:gd name="T6" fmla="*/ 0 60000 65536"/>
              <a:gd name="T7" fmla="*/ 0 60000 65536"/>
              <a:gd name="T8" fmla="*/ 0 60000 65536"/>
              <a:gd name="T9" fmla="*/ 0 w 965"/>
              <a:gd name="T10" fmla="*/ 0 h 194"/>
              <a:gd name="T11" fmla="*/ 965 w 965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5" h="194">
                <a:moveTo>
                  <a:pt x="965" y="194"/>
                </a:moveTo>
                <a:lnTo>
                  <a:pt x="334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6"/>
          <p:cNvSpPr>
            <a:spLocks noChangeShapeType="1"/>
          </p:cNvSpPr>
          <p:nvPr/>
        </p:nvSpPr>
        <p:spPr bwMode="auto">
          <a:xfrm>
            <a:off x="2249488" y="5240338"/>
            <a:ext cx="111125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7"/>
          <p:cNvSpPr>
            <a:spLocks noChangeShapeType="1"/>
          </p:cNvSpPr>
          <p:nvPr/>
        </p:nvSpPr>
        <p:spPr bwMode="auto">
          <a:xfrm>
            <a:off x="1781175" y="5988050"/>
            <a:ext cx="12922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Freeform 28"/>
          <p:cNvSpPr>
            <a:spLocks/>
          </p:cNvSpPr>
          <p:nvPr/>
        </p:nvSpPr>
        <p:spPr bwMode="auto">
          <a:xfrm>
            <a:off x="5905500" y="1281113"/>
            <a:ext cx="874713" cy="409575"/>
          </a:xfrm>
          <a:custGeom>
            <a:avLst/>
            <a:gdLst>
              <a:gd name="T0" fmla="*/ 0 w 569"/>
              <a:gd name="T1" fmla="*/ 409575 h 266"/>
              <a:gd name="T2" fmla="*/ 402768 w 569"/>
              <a:gd name="T3" fmla="*/ 0 h 266"/>
              <a:gd name="T4" fmla="*/ 874713 w 569"/>
              <a:gd name="T5" fmla="*/ 0 h 266"/>
              <a:gd name="T6" fmla="*/ 0 60000 65536"/>
              <a:gd name="T7" fmla="*/ 0 60000 65536"/>
              <a:gd name="T8" fmla="*/ 0 60000 65536"/>
              <a:gd name="T9" fmla="*/ 0 w 569"/>
              <a:gd name="T10" fmla="*/ 0 h 266"/>
              <a:gd name="T11" fmla="*/ 569 w 569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9" h="266">
                <a:moveTo>
                  <a:pt x="0" y="266"/>
                </a:moveTo>
                <a:lnTo>
                  <a:pt x="262" y="0"/>
                </a:lnTo>
                <a:lnTo>
                  <a:pt x="569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Freeform 29"/>
          <p:cNvSpPr>
            <a:spLocks/>
          </p:cNvSpPr>
          <p:nvPr/>
        </p:nvSpPr>
        <p:spPr bwMode="auto">
          <a:xfrm>
            <a:off x="5459413" y="1643063"/>
            <a:ext cx="1309687" cy="555625"/>
          </a:xfrm>
          <a:custGeom>
            <a:avLst/>
            <a:gdLst>
              <a:gd name="T0" fmla="*/ 0 w 851"/>
              <a:gd name="T1" fmla="*/ 555625 h 361"/>
              <a:gd name="T2" fmla="*/ 847988 w 851"/>
              <a:gd name="T3" fmla="*/ 0 h 361"/>
              <a:gd name="T4" fmla="*/ 1309687 w 851"/>
              <a:gd name="T5" fmla="*/ 0 h 361"/>
              <a:gd name="T6" fmla="*/ 0 60000 65536"/>
              <a:gd name="T7" fmla="*/ 0 60000 65536"/>
              <a:gd name="T8" fmla="*/ 0 60000 65536"/>
              <a:gd name="T9" fmla="*/ 0 w 851"/>
              <a:gd name="T10" fmla="*/ 0 h 361"/>
              <a:gd name="T11" fmla="*/ 851 w 85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1" h="361">
                <a:moveTo>
                  <a:pt x="0" y="361"/>
                </a:moveTo>
                <a:lnTo>
                  <a:pt x="551" y="0"/>
                </a:lnTo>
                <a:lnTo>
                  <a:pt x="851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30"/>
          <p:cNvSpPr>
            <a:spLocks noChangeShapeType="1"/>
          </p:cNvSpPr>
          <p:nvPr/>
        </p:nvSpPr>
        <p:spPr bwMode="auto">
          <a:xfrm flipH="1">
            <a:off x="4651375" y="2503488"/>
            <a:ext cx="2135188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31"/>
          <p:cNvSpPr>
            <a:spLocks/>
          </p:cNvSpPr>
          <p:nvPr/>
        </p:nvSpPr>
        <p:spPr bwMode="auto">
          <a:xfrm>
            <a:off x="5138738" y="2771775"/>
            <a:ext cx="1630362" cy="479425"/>
          </a:xfrm>
          <a:custGeom>
            <a:avLst/>
            <a:gdLst>
              <a:gd name="T0" fmla="*/ 0 w 1060"/>
              <a:gd name="T1" fmla="*/ 0 h 311"/>
              <a:gd name="T2" fmla="*/ 1168939 w 1060"/>
              <a:gd name="T3" fmla="*/ 479425 h 311"/>
              <a:gd name="T4" fmla="*/ 1630362 w 1060"/>
              <a:gd name="T5" fmla="*/ 479425 h 311"/>
              <a:gd name="T6" fmla="*/ 0 60000 65536"/>
              <a:gd name="T7" fmla="*/ 0 60000 65536"/>
              <a:gd name="T8" fmla="*/ 0 60000 65536"/>
              <a:gd name="T9" fmla="*/ 0 w 1060"/>
              <a:gd name="T10" fmla="*/ 0 h 311"/>
              <a:gd name="T11" fmla="*/ 1060 w 1060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0" h="311">
                <a:moveTo>
                  <a:pt x="0" y="0"/>
                </a:moveTo>
                <a:lnTo>
                  <a:pt x="760" y="311"/>
                </a:lnTo>
                <a:lnTo>
                  <a:pt x="1060" y="311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Freeform 32"/>
          <p:cNvSpPr>
            <a:spLocks/>
          </p:cNvSpPr>
          <p:nvPr/>
        </p:nvSpPr>
        <p:spPr bwMode="auto">
          <a:xfrm>
            <a:off x="4430713" y="3011488"/>
            <a:ext cx="2355850" cy="1128712"/>
          </a:xfrm>
          <a:custGeom>
            <a:avLst/>
            <a:gdLst>
              <a:gd name="T0" fmla="*/ 0 w 1531"/>
              <a:gd name="T1" fmla="*/ 0 h 734"/>
              <a:gd name="T2" fmla="*/ 1877294 w 1531"/>
              <a:gd name="T3" fmla="*/ 1128712 h 734"/>
              <a:gd name="T4" fmla="*/ 2355850 w 1531"/>
              <a:gd name="T5" fmla="*/ 1128712 h 734"/>
              <a:gd name="T6" fmla="*/ 0 60000 65536"/>
              <a:gd name="T7" fmla="*/ 0 60000 65536"/>
              <a:gd name="T8" fmla="*/ 0 60000 65536"/>
              <a:gd name="T9" fmla="*/ 0 w 1531"/>
              <a:gd name="T10" fmla="*/ 0 h 734"/>
              <a:gd name="T11" fmla="*/ 1531 w 1531"/>
              <a:gd name="T12" fmla="*/ 734 h 7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1" h="734">
                <a:moveTo>
                  <a:pt x="0" y="0"/>
                </a:moveTo>
                <a:lnTo>
                  <a:pt x="1220" y="734"/>
                </a:lnTo>
                <a:lnTo>
                  <a:pt x="1531" y="734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Freeform 33"/>
          <p:cNvSpPr>
            <a:spLocks/>
          </p:cNvSpPr>
          <p:nvPr/>
        </p:nvSpPr>
        <p:spPr bwMode="auto">
          <a:xfrm>
            <a:off x="5014913" y="3584575"/>
            <a:ext cx="1790700" cy="1058863"/>
          </a:xfrm>
          <a:custGeom>
            <a:avLst/>
            <a:gdLst>
              <a:gd name="T0" fmla="*/ 0 w 1163"/>
              <a:gd name="T1" fmla="*/ 0 h 687"/>
              <a:gd name="T2" fmla="*/ 1293369 w 1163"/>
              <a:gd name="T3" fmla="*/ 1058863 h 687"/>
              <a:gd name="T4" fmla="*/ 1790700 w 1163"/>
              <a:gd name="T5" fmla="*/ 1058863 h 687"/>
              <a:gd name="T6" fmla="*/ 0 60000 65536"/>
              <a:gd name="T7" fmla="*/ 0 60000 65536"/>
              <a:gd name="T8" fmla="*/ 0 60000 65536"/>
              <a:gd name="T9" fmla="*/ 0 w 1163"/>
              <a:gd name="T10" fmla="*/ 0 h 687"/>
              <a:gd name="T11" fmla="*/ 1163 w 1163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" h="687">
                <a:moveTo>
                  <a:pt x="0" y="0"/>
                </a:moveTo>
                <a:lnTo>
                  <a:pt x="840" y="687"/>
                </a:lnTo>
                <a:lnTo>
                  <a:pt x="1163" y="687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34"/>
          <p:cNvSpPr>
            <a:spLocks noChangeShapeType="1"/>
          </p:cNvSpPr>
          <p:nvPr/>
        </p:nvSpPr>
        <p:spPr bwMode="auto">
          <a:xfrm flipH="1" flipV="1">
            <a:off x="4156075" y="2806700"/>
            <a:ext cx="2152650" cy="293687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Line 35"/>
          <p:cNvSpPr>
            <a:spLocks noChangeShapeType="1"/>
          </p:cNvSpPr>
          <p:nvPr/>
        </p:nvSpPr>
        <p:spPr bwMode="auto">
          <a:xfrm>
            <a:off x="6308725" y="5743575"/>
            <a:ext cx="477838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36"/>
          <p:cNvSpPr>
            <a:spLocks/>
          </p:cNvSpPr>
          <p:nvPr/>
        </p:nvSpPr>
        <p:spPr bwMode="auto">
          <a:xfrm>
            <a:off x="1781175" y="1246188"/>
            <a:ext cx="2098675" cy="869950"/>
          </a:xfrm>
          <a:custGeom>
            <a:avLst/>
            <a:gdLst>
              <a:gd name="T0" fmla="*/ 2098675 w 1364"/>
              <a:gd name="T1" fmla="*/ 869950 h 566"/>
              <a:gd name="T2" fmla="*/ 947789 w 1364"/>
              <a:gd name="T3" fmla="*/ 0 h 566"/>
              <a:gd name="T4" fmla="*/ 0 w 1364"/>
              <a:gd name="T5" fmla="*/ 0 h 566"/>
              <a:gd name="T6" fmla="*/ 0 60000 65536"/>
              <a:gd name="T7" fmla="*/ 0 60000 65536"/>
              <a:gd name="T8" fmla="*/ 0 60000 65536"/>
              <a:gd name="T9" fmla="*/ 0 w 1364"/>
              <a:gd name="T10" fmla="*/ 0 h 566"/>
              <a:gd name="T11" fmla="*/ 1364 w 1364"/>
              <a:gd name="T12" fmla="*/ 566 h 5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4" h="566">
                <a:moveTo>
                  <a:pt x="1364" y="566"/>
                </a:moveTo>
                <a:lnTo>
                  <a:pt x="61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Rectangle 37"/>
          <p:cNvSpPr>
            <a:spLocks noChangeArrowheads="1"/>
          </p:cNvSpPr>
          <p:nvPr/>
        </p:nvSpPr>
        <p:spPr bwMode="auto">
          <a:xfrm>
            <a:off x="3040063" y="993775"/>
            <a:ext cx="1989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Acromioclavicular ligament</a:t>
            </a:r>
            <a:endParaRPr lang="en-US" sz="1200" b="1"/>
          </a:p>
        </p:txBody>
      </p:sp>
      <p:sp>
        <p:nvSpPr>
          <p:cNvPr id="54307" name="Freeform 38"/>
          <p:cNvSpPr>
            <a:spLocks/>
          </p:cNvSpPr>
          <p:nvPr/>
        </p:nvSpPr>
        <p:spPr bwMode="auto">
          <a:xfrm>
            <a:off x="2060575" y="1597025"/>
            <a:ext cx="2066925" cy="1033463"/>
          </a:xfrm>
          <a:custGeom>
            <a:avLst/>
            <a:gdLst>
              <a:gd name="T0" fmla="*/ 2066925 w 1342"/>
              <a:gd name="T1" fmla="*/ 1033463 h 672"/>
              <a:gd name="T2" fmla="*/ 668439 w 1342"/>
              <a:gd name="T3" fmla="*/ 0 h 672"/>
              <a:gd name="T4" fmla="*/ 0 w 1342"/>
              <a:gd name="T5" fmla="*/ 0 h 672"/>
              <a:gd name="T6" fmla="*/ 0 60000 65536"/>
              <a:gd name="T7" fmla="*/ 0 60000 65536"/>
              <a:gd name="T8" fmla="*/ 0 60000 65536"/>
              <a:gd name="T9" fmla="*/ 0 w 1342"/>
              <a:gd name="T10" fmla="*/ 0 h 672"/>
              <a:gd name="T11" fmla="*/ 1342 w 134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672">
                <a:moveTo>
                  <a:pt x="1342" y="672"/>
                </a:moveTo>
                <a:lnTo>
                  <a:pt x="43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Freeform 39"/>
          <p:cNvSpPr>
            <a:spLocks/>
          </p:cNvSpPr>
          <p:nvPr/>
        </p:nvSpPr>
        <p:spPr bwMode="auto">
          <a:xfrm>
            <a:off x="2243138" y="2111375"/>
            <a:ext cx="1479550" cy="782638"/>
          </a:xfrm>
          <a:custGeom>
            <a:avLst/>
            <a:gdLst>
              <a:gd name="T0" fmla="*/ 1479550 w 961"/>
              <a:gd name="T1" fmla="*/ 782638 h 509"/>
              <a:gd name="T2" fmla="*/ 486512 w 961"/>
              <a:gd name="T3" fmla="*/ 0 h 509"/>
              <a:gd name="T4" fmla="*/ 0 w 961"/>
              <a:gd name="T5" fmla="*/ 0 h 509"/>
              <a:gd name="T6" fmla="*/ 0 60000 65536"/>
              <a:gd name="T7" fmla="*/ 0 60000 65536"/>
              <a:gd name="T8" fmla="*/ 0 60000 65536"/>
              <a:gd name="T9" fmla="*/ 0 w 961"/>
              <a:gd name="T10" fmla="*/ 0 h 509"/>
              <a:gd name="T11" fmla="*/ 961 w 961"/>
              <a:gd name="T12" fmla="*/ 509 h 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1" h="509">
                <a:moveTo>
                  <a:pt x="961" y="509"/>
                </a:moveTo>
                <a:lnTo>
                  <a:pt x="31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Freeform 40"/>
          <p:cNvSpPr>
            <a:spLocks/>
          </p:cNvSpPr>
          <p:nvPr/>
        </p:nvSpPr>
        <p:spPr bwMode="auto">
          <a:xfrm>
            <a:off x="2319338" y="2597150"/>
            <a:ext cx="1262062" cy="688975"/>
          </a:xfrm>
          <a:custGeom>
            <a:avLst/>
            <a:gdLst>
              <a:gd name="T0" fmla="*/ 1262062 w 820"/>
              <a:gd name="T1" fmla="*/ 688975 h 448"/>
              <a:gd name="T2" fmla="*/ 409401 w 820"/>
              <a:gd name="T3" fmla="*/ 0 h 448"/>
              <a:gd name="T4" fmla="*/ 0 w 820"/>
              <a:gd name="T5" fmla="*/ 0 h 448"/>
              <a:gd name="T6" fmla="*/ 0 60000 65536"/>
              <a:gd name="T7" fmla="*/ 0 60000 65536"/>
              <a:gd name="T8" fmla="*/ 0 60000 65536"/>
              <a:gd name="T9" fmla="*/ 0 w 820"/>
              <a:gd name="T10" fmla="*/ 0 h 448"/>
              <a:gd name="T11" fmla="*/ 820 w 820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0" h="448">
                <a:moveTo>
                  <a:pt x="820" y="448"/>
                </a:moveTo>
                <a:lnTo>
                  <a:pt x="26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Freeform 41"/>
          <p:cNvSpPr>
            <a:spLocks/>
          </p:cNvSpPr>
          <p:nvPr/>
        </p:nvSpPr>
        <p:spPr bwMode="auto">
          <a:xfrm>
            <a:off x="1881188" y="3074988"/>
            <a:ext cx="1004887" cy="276225"/>
          </a:xfrm>
          <a:custGeom>
            <a:avLst/>
            <a:gdLst>
              <a:gd name="T0" fmla="*/ 1004887 w 653"/>
              <a:gd name="T1" fmla="*/ 276225 h 179"/>
              <a:gd name="T2" fmla="*/ 847922 w 653"/>
              <a:gd name="T3" fmla="*/ 0 h 179"/>
              <a:gd name="T4" fmla="*/ 0 w 653"/>
              <a:gd name="T5" fmla="*/ 0 h 179"/>
              <a:gd name="T6" fmla="*/ 0 60000 65536"/>
              <a:gd name="T7" fmla="*/ 0 60000 65536"/>
              <a:gd name="T8" fmla="*/ 0 60000 65536"/>
              <a:gd name="T9" fmla="*/ 0 w 653"/>
              <a:gd name="T10" fmla="*/ 0 h 179"/>
              <a:gd name="T11" fmla="*/ 653 w 653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79">
                <a:moveTo>
                  <a:pt x="653" y="179"/>
                </a:moveTo>
                <a:lnTo>
                  <a:pt x="551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Freeform 42"/>
          <p:cNvSpPr>
            <a:spLocks/>
          </p:cNvSpPr>
          <p:nvPr/>
        </p:nvSpPr>
        <p:spPr bwMode="auto">
          <a:xfrm>
            <a:off x="1951038" y="4052888"/>
            <a:ext cx="1462087" cy="339725"/>
          </a:xfrm>
          <a:custGeom>
            <a:avLst/>
            <a:gdLst>
              <a:gd name="T0" fmla="*/ 1462087 w 950"/>
              <a:gd name="T1" fmla="*/ 339725 h 220"/>
              <a:gd name="T2" fmla="*/ 778754 w 950"/>
              <a:gd name="T3" fmla="*/ 0 h 220"/>
              <a:gd name="T4" fmla="*/ 0 w 950"/>
              <a:gd name="T5" fmla="*/ 0 h 220"/>
              <a:gd name="T6" fmla="*/ 0 60000 65536"/>
              <a:gd name="T7" fmla="*/ 0 60000 65536"/>
              <a:gd name="T8" fmla="*/ 0 60000 65536"/>
              <a:gd name="T9" fmla="*/ 0 w 950"/>
              <a:gd name="T10" fmla="*/ 0 h 220"/>
              <a:gd name="T11" fmla="*/ 950 w 950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0" h="220">
                <a:moveTo>
                  <a:pt x="950" y="220"/>
                </a:moveTo>
                <a:lnTo>
                  <a:pt x="506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Line 43"/>
          <p:cNvSpPr>
            <a:spLocks noChangeShapeType="1"/>
          </p:cNvSpPr>
          <p:nvPr/>
        </p:nvSpPr>
        <p:spPr bwMode="auto">
          <a:xfrm>
            <a:off x="2324100" y="4765675"/>
            <a:ext cx="10477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Freeform 44"/>
          <p:cNvSpPr>
            <a:spLocks/>
          </p:cNvSpPr>
          <p:nvPr/>
        </p:nvSpPr>
        <p:spPr bwMode="auto">
          <a:xfrm>
            <a:off x="2206625" y="3549650"/>
            <a:ext cx="1492250" cy="298450"/>
          </a:xfrm>
          <a:custGeom>
            <a:avLst/>
            <a:gdLst>
              <a:gd name="T0" fmla="*/ 1492250 w 969"/>
              <a:gd name="T1" fmla="*/ 298450 h 194"/>
              <a:gd name="T2" fmla="*/ 522057 w 969"/>
              <a:gd name="T3" fmla="*/ 0 h 194"/>
              <a:gd name="T4" fmla="*/ 0 w 969"/>
              <a:gd name="T5" fmla="*/ 0 h 194"/>
              <a:gd name="T6" fmla="*/ 0 60000 65536"/>
              <a:gd name="T7" fmla="*/ 0 60000 65536"/>
              <a:gd name="T8" fmla="*/ 0 60000 65536"/>
              <a:gd name="T9" fmla="*/ 0 w 969"/>
              <a:gd name="T10" fmla="*/ 0 h 194"/>
              <a:gd name="T11" fmla="*/ 969 w 969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194">
                <a:moveTo>
                  <a:pt x="969" y="194"/>
                </a:moveTo>
                <a:lnTo>
                  <a:pt x="339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Line 45"/>
          <p:cNvSpPr>
            <a:spLocks noChangeShapeType="1"/>
          </p:cNvSpPr>
          <p:nvPr/>
        </p:nvSpPr>
        <p:spPr bwMode="auto">
          <a:xfrm>
            <a:off x="2236788" y="5221288"/>
            <a:ext cx="11112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Line 46"/>
          <p:cNvSpPr>
            <a:spLocks noChangeShapeType="1"/>
          </p:cNvSpPr>
          <p:nvPr/>
        </p:nvSpPr>
        <p:spPr bwMode="auto">
          <a:xfrm>
            <a:off x="1768475" y="5976938"/>
            <a:ext cx="1287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Freeform 47"/>
          <p:cNvSpPr>
            <a:spLocks/>
          </p:cNvSpPr>
          <p:nvPr/>
        </p:nvSpPr>
        <p:spPr bwMode="auto">
          <a:xfrm>
            <a:off x="5892800" y="1268413"/>
            <a:ext cx="871538" cy="409575"/>
          </a:xfrm>
          <a:custGeom>
            <a:avLst/>
            <a:gdLst>
              <a:gd name="T0" fmla="*/ 0 w 566"/>
              <a:gd name="T1" fmla="*/ 409575 h 266"/>
              <a:gd name="T2" fmla="*/ 403433 w 566"/>
              <a:gd name="T3" fmla="*/ 0 h 266"/>
              <a:gd name="T4" fmla="*/ 871538 w 566"/>
              <a:gd name="T5" fmla="*/ 0 h 266"/>
              <a:gd name="T6" fmla="*/ 0 60000 65536"/>
              <a:gd name="T7" fmla="*/ 0 60000 65536"/>
              <a:gd name="T8" fmla="*/ 0 60000 65536"/>
              <a:gd name="T9" fmla="*/ 0 w 566"/>
              <a:gd name="T10" fmla="*/ 0 h 266"/>
              <a:gd name="T11" fmla="*/ 566 w 566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266">
                <a:moveTo>
                  <a:pt x="0" y="266"/>
                </a:moveTo>
                <a:lnTo>
                  <a:pt x="262" y="0"/>
                </a:lnTo>
                <a:lnTo>
                  <a:pt x="56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7" name="Freeform 48"/>
          <p:cNvSpPr>
            <a:spLocks/>
          </p:cNvSpPr>
          <p:nvPr/>
        </p:nvSpPr>
        <p:spPr bwMode="auto">
          <a:xfrm>
            <a:off x="5448300" y="1631950"/>
            <a:ext cx="1309688" cy="555625"/>
          </a:xfrm>
          <a:custGeom>
            <a:avLst/>
            <a:gdLst>
              <a:gd name="T0" fmla="*/ 0 w 851"/>
              <a:gd name="T1" fmla="*/ 555625 h 361"/>
              <a:gd name="T2" fmla="*/ 847988 w 851"/>
              <a:gd name="T3" fmla="*/ 0 h 361"/>
              <a:gd name="T4" fmla="*/ 1309688 w 851"/>
              <a:gd name="T5" fmla="*/ 0 h 361"/>
              <a:gd name="T6" fmla="*/ 0 60000 65536"/>
              <a:gd name="T7" fmla="*/ 0 60000 65536"/>
              <a:gd name="T8" fmla="*/ 0 60000 65536"/>
              <a:gd name="T9" fmla="*/ 0 w 851"/>
              <a:gd name="T10" fmla="*/ 0 h 361"/>
              <a:gd name="T11" fmla="*/ 851 w 851"/>
              <a:gd name="T12" fmla="*/ 361 h 3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1" h="361">
                <a:moveTo>
                  <a:pt x="0" y="361"/>
                </a:moveTo>
                <a:lnTo>
                  <a:pt x="551" y="0"/>
                </a:lnTo>
                <a:lnTo>
                  <a:pt x="851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8" name="Line 49"/>
          <p:cNvSpPr>
            <a:spLocks noChangeShapeType="1"/>
          </p:cNvSpPr>
          <p:nvPr/>
        </p:nvSpPr>
        <p:spPr bwMode="auto">
          <a:xfrm flipH="1">
            <a:off x="4640263" y="2490788"/>
            <a:ext cx="21351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9" name="Freeform 50"/>
          <p:cNvSpPr>
            <a:spLocks/>
          </p:cNvSpPr>
          <p:nvPr/>
        </p:nvSpPr>
        <p:spPr bwMode="auto">
          <a:xfrm>
            <a:off x="5119688" y="2760663"/>
            <a:ext cx="1638300" cy="477837"/>
          </a:xfrm>
          <a:custGeom>
            <a:avLst/>
            <a:gdLst>
              <a:gd name="T0" fmla="*/ 0 w 1064"/>
              <a:gd name="T1" fmla="*/ 0 h 311"/>
              <a:gd name="T2" fmla="*/ 1176373 w 1064"/>
              <a:gd name="T3" fmla="*/ 477837 h 311"/>
              <a:gd name="T4" fmla="*/ 1638300 w 1064"/>
              <a:gd name="T5" fmla="*/ 477837 h 311"/>
              <a:gd name="T6" fmla="*/ 0 60000 65536"/>
              <a:gd name="T7" fmla="*/ 0 60000 65536"/>
              <a:gd name="T8" fmla="*/ 0 60000 65536"/>
              <a:gd name="T9" fmla="*/ 0 w 1064"/>
              <a:gd name="T10" fmla="*/ 0 h 311"/>
              <a:gd name="T11" fmla="*/ 1064 w 1064"/>
              <a:gd name="T12" fmla="*/ 311 h 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311">
                <a:moveTo>
                  <a:pt x="0" y="0"/>
                </a:moveTo>
                <a:lnTo>
                  <a:pt x="764" y="311"/>
                </a:lnTo>
                <a:lnTo>
                  <a:pt x="1064" y="31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Freeform 51"/>
          <p:cNvSpPr>
            <a:spLocks/>
          </p:cNvSpPr>
          <p:nvPr/>
        </p:nvSpPr>
        <p:spPr bwMode="auto">
          <a:xfrm>
            <a:off x="4419600" y="2994025"/>
            <a:ext cx="2355850" cy="1135063"/>
          </a:xfrm>
          <a:custGeom>
            <a:avLst/>
            <a:gdLst>
              <a:gd name="T0" fmla="*/ 0 w 1531"/>
              <a:gd name="T1" fmla="*/ 0 h 737"/>
              <a:gd name="T2" fmla="*/ 1875755 w 1531"/>
              <a:gd name="T3" fmla="*/ 1135063 h 737"/>
              <a:gd name="T4" fmla="*/ 2355850 w 1531"/>
              <a:gd name="T5" fmla="*/ 1135063 h 737"/>
              <a:gd name="T6" fmla="*/ 0 60000 65536"/>
              <a:gd name="T7" fmla="*/ 0 60000 65536"/>
              <a:gd name="T8" fmla="*/ 0 60000 65536"/>
              <a:gd name="T9" fmla="*/ 0 w 1531"/>
              <a:gd name="T10" fmla="*/ 0 h 737"/>
              <a:gd name="T11" fmla="*/ 1531 w 1531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1" h="737">
                <a:moveTo>
                  <a:pt x="0" y="0"/>
                </a:moveTo>
                <a:lnTo>
                  <a:pt x="1219" y="737"/>
                </a:lnTo>
                <a:lnTo>
                  <a:pt x="1531" y="73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Freeform 52"/>
          <p:cNvSpPr>
            <a:spLocks/>
          </p:cNvSpPr>
          <p:nvPr/>
        </p:nvSpPr>
        <p:spPr bwMode="auto">
          <a:xfrm>
            <a:off x="5002213" y="3567113"/>
            <a:ext cx="1790700" cy="1065212"/>
          </a:xfrm>
          <a:custGeom>
            <a:avLst/>
            <a:gdLst>
              <a:gd name="T0" fmla="*/ 0 w 1163"/>
              <a:gd name="T1" fmla="*/ 0 h 692"/>
              <a:gd name="T2" fmla="*/ 1293369 w 1163"/>
              <a:gd name="T3" fmla="*/ 1065212 h 692"/>
              <a:gd name="T4" fmla="*/ 1790700 w 1163"/>
              <a:gd name="T5" fmla="*/ 1065212 h 692"/>
              <a:gd name="T6" fmla="*/ 0 60000 65536"/>
              <a:gd name="T7" fmla="*/ 0 60000 65536"/>
              <a:gd name="T8" fmla="*/ 0 60000 65536"/>
              <a:gd name="T9" fmla="*/ 0 w 1163"/>
              <a:gd name="T10" fmla="*/ 0 h 692"/>
              <a:gd name="T11" fmla="*/ 1163 w 1163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" h="692">
                <a:moveTo>
                  <a:pt x="0" y="0"/>
                </a:moveTo>
                <a:lnTo>
                  <a:pt x="840" y="692"/>
                </a:lnTo>
                <a:lnTo>
                  <a:pt x="1163" y="69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2" name="Line 53"/>
          <p:cNvSpPr>
            <a:spLocks noChangeShapeType="1"/>
          </p:cNvSpPr>
          <p:nvPr/>
        </p:nvSpPr>
        <p:spPr bwMode="auto">
          <a:xfrm flipH="1" flipV="1">
            <a:off x="4143375" y="2789238"/>
            <a:ext cx="2152650" cy="2935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Line 54"/>
          <p:cNvSpPr>
            <a:spLocks noChangeShapeType="1"/>
          </p:cNvSpPr>
          <p:nvPr/>
        </p:nvSpPr>
        <p:spPr bwMode="auto">
          <a:xfrm>
            <a:off x="6296025" y="5724525"/>
            <a:ext cx="4794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4" name="Line 55"/>
          <p:cNvSpPr>
            <a:spLocks noChangeShapeType="1"/>
          </p:cNvSpPr>
          <p:nvPr/>
        </p:nvSpPr>
        <p:spPr bwMode="auto">
          <a:xfrm>
            <a:off x="4068763" y="1187450"/>
            <a:ext cx="1587" cy="525463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5" name="Line 56"/>
          <p:cNvSpPr>
            <a:spLocks noChangeShapeType="1"/>
          </p:cNvSpPr>
          <p:nvPr/>
        </p:nvSpPr>
        <p:spPr bwMode="auto">
          <a:xfrm>
            <a:off x="4056063" y="1198563"/>
            <a:ext cx="1587" cy="5254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6" name="Text Box 57"/>
          <p:cNvSpPr txBox="1">
            <a:spLocks noChangeArrowheads="1"/>
          </p:cNvSpPr>
          <p:nvPr/>
        </p:nvSpPr>
        <p:spPr bwMode="auto">
          <a:xfrm>
            <a:off x="1060450" y="1477963"/>
            <a:ext cx="1006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Subacromial</a:t>
            </a:r>
          </a:p>
          <a:p>
            <a:r>
              <a:rPr lang="en-US" sz="1200" b="1"/>
              <a:t>bursa</a:t>
            </a:r>
          </a:p>
        </p:txBody>
      </p:sp>
      <p:sp>
        <p:nvSpPr>
          <p:cNvPr id="54327" name="Text Box 58"/>
          <p:cNvSpPr txBox="1">
            <a:spLocks noChangeArrowheads="1"/>
          </p:cNvSpPr>
          <p:nvPr/>
        </p:nvSpPr>
        <p:spPr bwMode="auto">
          <a:xfrm>
            <a:off x="1060450" y="1985963"/>
            <a:ext cx="1150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Supraspinatus</a:t>
            </a:r>
          </a:p>
          <a:p>
            <a:r>
              <a:rPr lang="en-US" sz="1200" b="1"/>
              <a:t>tendon</a:t>
            </a:r>
          </a:p>
        </p:txBody>
      </p:sp>
      <p:sp>
        <p:nvSpPr>
          <p:cNvPr id="54328" name="Text Box 59"/>
          <p:cNvSpPr txBox="1">
            <a:spLocks noChangeArrowheads="1"/>
          </p:cNvSpPr>
          <p:nvPr/>
        </p:nvSpPr>
        <p:spPr bwMode="auto">
          <a:xfrm>
            <a:off x="1074738" y="2484438"/>
            <a:ext cx="1208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Coracohumeral</a:t>
            </a:r>
          </a:p>
          <a:p>
            <a:r>
              <a:rPr lang="en-US" sz="1200" b="1"/>
              <a:t>ligament</a:t>
            </a:r>
          </a:p>
        </p:txBody>
      </p:sp>
      <p:sp>
        <p:nvSpPr>
          <p:cNvPr id="54329" name="Text Box 60"/>
          <p:cNvSpPr txBox="1">
            <a:spLocks noChangeArrowheads="1"/>
          </p:cNvSpPr>
          <p:nvPr/>
        </p:nvSpPr>
        <p:spPr bwMode="auto">
          <a:xfrm>
            <a:off x="1060450" y="2968625"/>
            <a:ext cx="882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Subdeltoid</a:t>
            </a:r>
          </a:p>
          <a:p>
            <a:r>
              <a:rPr lang="en-US" sz="1200" b="1"/>
              <a:t>bursa</a:t>
            </a:r>
          </a:p>
        </p:txBody>
      </p:sp>
      <p:sp>
        <p:nvSpPr>
          <p:cNvPr id="54330" name="Text Box 61"/>
          <p:cNvSpPr txBox="1">
            <a:spLocks noChangeArrowheads="1"/>
          </p:cNvSpPr>
          <p:nvPr/>
        </p:nvSpPr>
        <p:spPr bwMode="auto">
          <a:xfrm>
            <a:off x="1060450" y="3430588"/>
            <a:ext cx="1133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Subscapularis</a:t>
            </a:r>
          </a:p>
          <a:p>
            <a:r>
              <a:rPr lang="en-US" sz="1200" b="1"/>
              <a:t>tendon</a:t>
            </a:r>
          </a:p>
        </p:txBody>
      </p:sp>
      <p:sp>
        <p:nvSpPr>
          <p:cNvPr id="54331" name="Text Box 62"/>
          <p:cNvSpPr txBox="1">
            <a:spLocks noChangeArrowheads="1"/>
          </p:cNvSpPr>
          <p:nvPr/>
        </p:nvSpPr>
        <p:spPr bwMode="auto">
          <a:xfrm>
            <a:off x="1060450" y="3913188"/>
            <a:ext cx="9017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Transverse</a:t>
            </a:r>
          </a:p>
          <a:p>
            <a:r>
              <a:rPr lang="en-US" sz="1200" b="1"/>
              <a:t>humeral</a:t>
            </a:r>
          </a:p>
          <a:p>
            <a:r>
              <a:rPr lang="en-US" sz="1200" b="1"/>
              <a:t>ligament</a:t>
            </a:r>
          </a:p>
        </p:txBody>
      </p:sp>
      <p:sp>
        <p:nvSpPr>
          <p:cNvPr id="54332" name="Text Box 63"/>
          <p:cNvSpPr txBox="1">
            <a:spLocks noChangeArrowheads="1"/>
          </p:cNvSpPr>
          <p:nvPr/>
        </p:nvSpPr>
        <p:spPr bwMode="auto">
          <a:xfrm>
            <a:off x="1060450" y="5099050"/>
            <a:ext cx="11334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Biceps brachii</a:t>
            </a:r>
          </a:p>
          <a:p>
            <a:r>
              <a:rPr lang="en-US" sz="1200" b="1"/>
              <a:t>tendon</a:t>
            </a:r>
          </a:p>
          <a:p>
            <a:r>
              <a:rPr lang="en-US" sz="1200" b="1"/>
              <a:t>(long head)</a:t>
            </a:r>
          </a:p>
        </p:txBody>
      </p:sp>
      <p:sp>
        <p:nvSpPr>
          <p:cNvPr id="54333" name="Text Box 64"/>
          <p:cNvSpPr txBox="1">
            <a:spLocks noChangeArrowheads="1"/>
          </p:cNvSpPr>
          <p:nvPr/>
        </p:nvSpPr>
        <p:spPr bwMode="auto">
          <a:xfrm>
            <a:off x="3906838" y="6286500"/>
            <a:ext cx="1295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(b) Anterior view</a:t>
            </a:r>
          </a:p>
        </p:txBody>
      </p:sp>
      <p:sp>
        <p:nvSpPr>
          <p:cNvPr id="54334" name="Text Box 65"/>
          <p:cNvSpPr txBox="1">
            <a:spLocks noChangeArrowheads="1"/>
          </p:cNvSpPr>
          <p:nvPr/>
        </p:nvSpPr>
        <p:spPr bwMode="auto">
          <a:xfrm>
            <a:off x="6819900" y="5614988"/>
            <a:ext cx="111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Glenohumeral</a:t>
            </a:r>
          </a:p>
          <a:p>
            <a:r>
              <a:rPr lang="en-US" sz="1200" b="1"/>
              <a:t>ligaments</a:t>
            </a:r>
          </a:p>
        </p:txBody>
      </p:sp>
      <p:sp>
        <p:nvSpPr>
          <p:cNvPr id="54335" name="Text Box 66"/>
          <p:cNvSpPr txBox="1">
            <a:spLocks noChangeArrowheads="1"/>
          </p:cNvSpPr>
          <p:nvPr/>
        </p:nvSpPr>
        <p:spPr bwMode="auto">
          <a:xfrm>
            <a:off x="6819900" y="4522788"/>
            <a:ext cx="1006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Subscapular</a:t>
            </a:r>
          </a:p>
          <a:p>
            <a:r>
              <a:rPr lang="en-US" sz="1200" b="1"/>
              <a:t>bursa</a:t>
            </a:r>
          </a:p>
        </p:txBody>
      </p:sp>
      <p:sp>
        <p:nvSpPr>
          <p:cNvPr id="54336" name="Text Box 67"/>
          <p:cNvSpPr txBox="1">
            <a:spLocks noChangeArrowheads="1"/>
          </p:cNvSpPr>
          <p:nvPr/>
        </p:nvSpPr>
        <p:spPr bwMode="auto">
          <a:xfrm>
            <a:off x="6819900" y="4008438"/>
            <a:ext cx="1016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Subcoracoid</a:t>
            </a:r>
          </a:p>
          <a:p>
            <a:r>
              <a:rPr lang="en-US" sz="1200" b="1"/>
              <a:t>bursa</a:t>
            </a:r>
          </a:p>
        </p:txBody>
      </p:sp>
      <p:sp>
        <p:nvSpPr>
          <p:cNvPr id="54337" name="Text Box 68"/>
          <p:cNvSpPr txBox="1">
            <a:spLocks noChangeArrowheads="1"/>
          </p:cNvSpPr>
          <p:nvPr/>
        </p:nvSpPr>
        <p:spPr bwMode="auto">
          <a:xfrm>
            <a:off x="6819900" y="3127375"/>
            <a:ext cx="752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Coracoid</a:t>
            </a:r>
          </a:p>
          <a:p>
            <a:r>
              <a:rPr lang="en-US" sz="1200" b="1"/>
              <a:t>process</a:t>
            </a:r>
          </a:p>
        </p:txBody>
      </p:sp>
      <p:sp>
        <p:nvSpPr>
          <p:cNvPr id="54338" name="Text Box 69"/>
          <p:cNvSpPr txBox="1">
            <a:spLocks noChangeArrowheads="1"/>
          </p:cNvSpPr>
          <p:nvPr/>
        </p:nvSpPr>
        <p:spPr bwMode="auto">
          <a:xfrm>
            <a:off x="6819900" y="2379663"/>
            <a:ext cx="7191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Coraco-</a:t>
            </a:r>
          </a:p>
          <a:p>
            <a:r>
              <a:rPr lang="en-US" sz="1200" b="1"/>
              <a:t>acromial</a:t>
            </a:r>
          </a:p>
          <a:p>
            <a:r>
              <a:rPr lang="en-US" sz="1200" b="1"/>
              <a:t>ligament</a:t>
            </a:r>
          </a:p>
        </p:txBody>
      </p:sp>
      <p:sp>
        <p:nvSpPr>
          <p:cNvPr id="54339" name="Text Box 70"/>
          <p:cNvSpPr txBox="1">
            <a:spLocks noChangeArrowheads="1"/>
          </p:cNvSpPr>
          <p:nvPr/>
        </p:nvSpPr>
        <p:spPr bwMode="auto">
          <a:xfrm>
            <a:off x="6819900" y="1517650"/>
            <a:ext cx="7937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200" b="1"/>
              <a:t>Coraco-</a:t>
            </a:r>
          </a:p>
          <a:p>
            <a:r>
              <a:rPr lang="en-US" sz="1200" b="1"/>
              <a:t>clavicular</a:t>
            </a:r>
          </a:p>
          <a:p>
            <a:r>
              <a:rPr lang="en-US" sz="1200" b="1"/>
              <a:t>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0F40CFBE-C4FF-497E-AF0B-80BAAA8C0706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79375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Tendons of Rotator Cuff Muscles</a:t>
            </a:r>
          </a:p>
        </p:txBody>
      </p:sp>
      <p:sp>
        <p:nvSpPr>
          <p:cNvPr id="55300" name="Text Box 13"/>
          <p:cNvSpPr txBox="1">
            <a:spLocks noChangeArrowheads="1"/>
          </p:cNvSpPr>
          <p:nvPr/>
        </p:nvSpPr>
        <p:spPr bwMode="auto">
          <a:xfrm>
            <a:off x="6202363" y="6302375"/>
            <a:ext cx="20335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9.24d</a:t>
            </a:r>
          </a:p>
        </p:txBody>
      </p:sp>
      <p:pic>
        <p:nvPicPr>
          <p:cNvPr id="55301" name="Picture 8" descr="sal25693_09_2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825" y="1017588"/>
            <a:ext cx="371157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24"/>
          <p:cNvSpPr txBox="1">
            <a:spLocks noChangeArrowheads="1"/>
          </p:cNvSpPr>
          <p:nvPr/>
        </p:nvSpPr>
        <p:spPr bwMode="auto">
          <a:xfrm>
            <a:off x="1468438" y="84772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5303" name="Rectangle 10"/>
          <p:cNvSpPr>
            <a:spLocks noChangeArrowheads="1"/>
          </p:cNvSpPr>
          <p:nvPr/>
        </p:nvSpPr>
        <p:spPr bwMode="auto">
          <a:xfrm>
            <a:off x="5845175" y="1604963"/>
            <a:ext cx="18272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Coracoid process</a:t>
            </a:r>
            <a:endParaRPr lang="en-US" sz="1700" b="1"/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5845175" y="2024063"/>
            <a:ext cx="25352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Coracohumeral ligament</a:t>
            </a:r>
            <a:endParaRPr lang="en-US" sz="1700" b="1"/>
          </a:p>
        </p:txBody>
      </p:sp>
      <p:sp>
        <p:nvSpPr>
          <p:cNvPr id="55305" name="Rectangle 12"/>
          <p:cNvSpPr>
            <a:spLocks noChangeArrowheads="1"/>
          </p:cNvSpPr>
          <p:nvPr/>
        </p:nvSpPr>
        <p:spPr bwMode="auto">
          <a:xfrm>
            <a:off x="5845175" y="3606800"/>
            <a:ext cx="19478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Subscapular bursa</a:t>
            </a:r>
            <a:endParaRPr lang="en-US" sz="1700" b="1"/>
          </a:p>
        </p:txBody>
      </p:sp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5845175" y="3949700"/>
            <a:ext cx="22590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Subscapularis tendon</a:t>
            </a:r>
            <a:endParaRPr lang="en-US" sz="1700" b="1"/>
          </a:p>
        </p:txBody>
      </p:sp>
      <p:sp>
        <p:nvSpPr>
          <p:cNvPr id="55307" name="Rectangle 14"/>
          <p:cNvSpPr>
            <a:spLocks noChangeArrowheads="1"/>
          </p:cNvSpPr>
          <p:nvPr/>
        </p:nvSpPr>
        <p:spPr bwMode="auto">
          <a:xfrm>
            <a:off x="735013" y="1287463"/>
            <a:ext cx="10080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Acromion</a:t>
            </a:r>
            <a:endParaRPr lang="en-US" sz="1700" b="1"/>
          </a:p>
        </p:txBody>
      </p:sp>
      <p:sp>
        <p:nvSpPr>
          <p:cNvPr id="55308" name="Line 15"/>
          <p:cNvSpPr>
            <a:spLocks noChangeShapeType="1"/>
          </p:cNvSpPr>
          <p:nvPr/>
        </p:nvSpPr>
        <p:spPr bwMode="auto">
          <a:xfrm>
            <a:off x="1798638" y="1452563"/>
            <a:ext cx="126523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6"/>
          <p:cNvSpPr>
            <a:spLocks noChangeShapeType="1"/>
          </p:cNvSpPr>
          <p:nvPr/>
        </p:nvSpPr>
        <p:spPr bwMode="auto">
          <a:xfrm flipH="1">
            <a:off x="5133975" y="1776413"/>
            <a:ext cx="6731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Line 17"/>
          <p:cNvSpPr>
            <a:spLocks noChangeShapeType="1"/>
          </p:cNvSpPr>
          <p:nvPr/>
        </p:nvSpPr>
        <p:spPr bwMode="auto">
          <a:xfrm flipH="1">
            <a:off x="4943475" y="2201863"/>
            <a:ext cx="8636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2281238" y="1897063"/>
            <a:ext cx="1843087" cy="196850"/>
          </a:xfrm>
          <a:custGeom>
            <a:avLst/>
            <a:gdLst>
              <a:gd name="T0" fmla="*/ 1843087 w 1161"/>
              <a:gd name="T1" fmla="*/ 196850 h 124"/>
              <a:gd name="T2" fmla="*/ 852487 w 1161"/>
              <a:gd name="T3" fmla="*/ 0 h 124"/>
              <a:gd name="T4" fmla="*/ 0 w 1161"/>
              <a:gd name="T5" fmla="*/ 0 h 124"/>
              <a:gd name="T6" fmla="*/ 0 60000 65536"/>
              <a:gd name="T7" fmla="*/ 0 60000 65536"/>
              <a:gd name="T8" fmla="*/ 0 60000 65536"/>
              <a:gd name="T9" fmla="*/ 0 w 1161"/>
              <a:gd name="T10" fmla="*/ 0 h 124"/>
              <a:gd name="T11" fmla="*/ 1161 w 1161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124">
                <a:moveTo>
                  <a:pt x="1161" y="124"/>
                </a:moveTo>
                <a:lnTo>
                  <a:pt x="537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9"/>
          <p:cNvSpPr>
            <a:spLocks noChangeShapeType="1"/>
          </p:cNvSpPr>
          <p:nvPr/>
        </p:nvSpPr>
        <p:spPr bwMode="auto">
          <a:xfrm>
            <a:off x="1925638" y="2557463"/>
            <a:ext cx="1055687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20"/>
          <p:cNvSpPr>
            <a:spLocks noChangeShapeType="1"/>
          </p:cNvSpPr>
          <p:nvPr/>
        </p:nvSpPr>
        <p:spPr bwMode="auto">
          <a:xfrm flipH="1">
            <a:off x="2122488" y="3181350"/>
            <a:ext cx="83343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Line 21"/>
          <p:cNvSpPr>
            <a:spLocks noChangeShapeType="1"/>
          </p:cNvSpPr>
          <p:nvPr/>
        </p:nvSpPr>
        <p:spPr bwMode="auto">
          <a:xfrm>
            <a:off x="2236788" y="3822700"/>
            <a:ext cx="191928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2033588" y="4552950"/>
            <a:ext cx="1131887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Freeform 23"/>
          <p:cNvSpPr>
            <a:spLocks/>
          </p:cNvSpPr>
          <p:nvPr/>
        </p:nvSpPr>
        <p:spPr bwMode="auto">
          <a:xfrm>
            <a:off x="2841625" y="4203700"/>
            <a:ext cx="1187450" cy="965200"/>
          </a:xfrm>
          <a:custGeom>
            <a:avLst/>
            <a:gdLst>
              <a:gd name="T0" fmla="*/ 1187450 w 748"/>
              <a:gd name="T1" fmla="*/ 0 h 608"/>
              <a:gd name="T2" fmla="*/ 292100 w 748"/>
              <a:gd name="T3" fmla="*/ 965200 h 608"/>
              <a:gd name="T4" fmla="*/ 0 w 748"/>
              <a:gd name="T5" fmla="*/ 965200 h 608"/>
              <a:gd name="T6" fmla="*/ 0 60000 65536"/>
              <a:gd name="T7" fmla="*/ 0 60000 65536"/>
              <a:gd name="T8" fmla="*/ 0 60000 65536"/>
              <a:gd name="T9" fmla="*/ 0 w 748"/>
              <a:gd name="T10" fmla="*/ 0 h 608"/>
              <a:gd name="T11" fmla="*/ 748 w 748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608">
                <a:moveTo>
                  <a:pt x="748" y="0"/>
                </a:moveTo>
                <a:lnTo>
                  <a:pt x="184" y="608"/>
                </a:lnTo>
                <a:lnTo>
                  <a:pt x="0" y="60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Freeform 24"/>
          <p:cNvSpPr>
            <a:spLocks/>
          </p:cNvSpPr>
          <p:nvPr/>
        </p:nvSpPr>
        <p:spPr bwMode="auto">
          <a:xfrm>
            <a:off x="4740275" y="2500313"/>
            <a:ext cx="1079500" cy="642937"/>
          </a:xfrm>
          <a:custGeom>
            <a:avLst/>
            <a:gdLst>
              <a:gd name="T0" fmla="*/ 0 w 680"/>
              <a:gd name="T1" fmla="*/ 0 h 405"/>
              <a:gd name="T2" fmla="*/ 730250 w 680"/>
              <a:gd name="T3" fmla="*/ 642937 h 405"/>
              <a:gd name="T4" fmla="*/ 1079500 w 680"/>
              <a:gd name="T5" fmla="*/ 642937 h 405"/>
              <a:gd name="T6" fmla="*/ 0 60000 65536"/>
              <a:gd name="T7" fmla="*/ 0 60000 65536"/>
              <a:gd name="T8" fmla="*/ 0 60000 65536"/>
              <a:gd name="T9" fmla="*/ 0 w 680"/>
              <a:gd name="T10" fmla="*/ 0 h 405"/>
              <a:gd name="T11" fmla="*/ 680 w 680"/>
              <a:gd name="T12" fmla="*/ 405 h 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405">
                <a:moveTo>
                  <a:pt x="0" y="0"/>
                </a:moveTo>
                <a:lnTo>
                  <a:pt x="460" y="405"/>
                </a:lnTo>
                <a:lnTo>
                  <a:pt x="680" y="405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25"/>
          <p:cNvSpPr>
            <a:spLocks noChangeShapeType="1"/>
          </p:cNvSpPr>
          <p:nvPr/>
        </p:nvSpPr>
        <p:spPr bwMode="auto">
          <a:xfrm flipH="1">
            <a:off x="5032375" y="2563813"/>
            <a:ext cx="7874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 flipH="1">
            <a:off x="5133975" y="3740150"/>
            <a:ext cx="6731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27"/>
          <p:cNvSpPr>
            <a:spLocks noChangeShapeType="1"/>
          </p:cNvSpPr>
          <p:nvPr/>
        </p:nvSpPr>
        <p:spPr bwMode="auto">
          <a:xfrm flipH="1">
            <a:off x="5133975" y="3727450"/>
            <a:ext cx="673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 flipH="1">
            <a:off x="5235575" y="4102100"/>
            <a:ext cx="5842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Freeform 29"/>
          <p:cNvSpPr>
            <a:spLocks/>
          </p:cNvSpPr>
          <p:nvPr/>
        </p:nvSpPr>
        <p:spPr bwMode="auto">
          <a:xfrm>
            <a:off x="4752975" y="3714750"/>
            <a:ext cx="1060450" cy="1168400"/>
          </a:xfrm>
          <a:custGeom>
            <a:avLst/>
            <a:gdLst>
              <a:gd name="T0" fmla="*/ 0 w 668"/>
              <a:gd name="T1" fmla="*/ 0 h 736"/>
              <a:gd name="T2" fmla="*/ 717550 w 668"/>
              <a:gd name="T3" fmla="*/ 1168400 h 736"/>
              <a:gd name="T4" fmla="*/ 1060450 w 668"/>
              <a:gd name="T5" fmla="*/ 1168400 h 736"/>
              <a:gd name="T6" fmla="*/ 0 60000 65536"/>
              <a:gd name="T7" fmla="*/ 0 60000 65536"/>
              <a:gd name="T8" fmla="*/ 0 60000 65536"/>
              <a:gd name="T9" fmla="*/ 0 w 668"/>
              <a:gd name="T10" fmla="*/ 0 h 736"/>
              <a:gd name="T11" fmla="*/ 668 w 668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8" h="736">
                <a:moveTo>
                  <a:pt x="0" y="0"/>
                </a:moveTo>
                <a:lnTo>
                  <a:pt x="452" y="736"/>
                </a:lnTo>
                <a:lnTo>
                  <a:pt x="668" y="73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3" name="Freeform 30"/>
          <p:cNvSpPr>
            <a:spLocks/>
          </p:cNvSpPr>
          <p:nvPr/>
        </p:nvSpPr>
        <p:spPr bwMode="auto">
          <a:xfrm>
            <a:off x="4511675" y="4584700"/>
            <a:ext cx="1320800" cy="966788"/>
          </a:xfrm>
          <a:custGeom>
            <a:avLst/>
            <a:gdLst>
              <a:gd name="T0" fmla="*/ 0 w 832"/>
              <a:gd name="T1" fmla="*/ 0 h 609"/>
              <a:gd name="T2" fmla="*/ 958850 w 832"/>
              <a:gd name="T3" fmla="*/ 966788 h 609"/>
              <a:gd name="T4" fmla="*/ 1320800 w 832"/>
              <a:gd name="T5" fmla="*/ 966788 h 609"/>
              <a:gd name="T6" fmla="*/ 0 60000 65536"/>
              <a:gd name="T7" fmla="*/ 0 60000 65536"/>
              <a:gd name="T8" fmla="*/ 0 60000 65536"/>
              <a:gd name="T9" fmla="*/ 0 w 832"/>
              <a:gd name="T10" fmla="*/ 0 h 609"/>
              <a:gd name="T11" fmla="*/ 832 w 832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2" h="609">
                <a:moveTo>
                  <a:pt x="0" y="0"/>
                </a:moveTo>
                <a:lnTo>
                  <a:pt x="604" y="609"/>
                </a:lnTo>
                <a:lnTo>
                  <a:pt x="832" y="60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4" name="Line 31"/>
          <p:cNvSpPr>
            <a:spLocks noChangeShapeType="1"/>
          </p:cNvSpPr>
          <p:nvPr/>
        </p:nvSpPr>
        <p:spPr bwMode="auto">
          <a:xfrm>
            <a:off x="1785938" y="1439863"/>
            <a:ext cx="12652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32"/>
          <p:cNvSpPr>
            <a:spLocks noChangeShapeType="1"/>
          </p:cNvSpPr>
          <p:nvPr/>
        </p:nvSpPr>
        <p:spPr bwMode="auto">
          <a:xfrm flipH="1">
            <a:off x="5121275" y="1763713"/>
            <a:ext cx="6731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Line 33"/>
          <p:cNvSpPr>
            <a:spLocks noChangeShapeType="1"/>
          </p:cNvSpPr>
          <p:nvPr/>
        </p:nvSpPr>
        <p:spPr bwMode="auto">
          <a:xfrm flipH="1">
            <a:off x="4930775" y="2189163"/>
            <a:ext cx="8636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7" name="Freeform 34"/>
          <p:cNvSpPr>
            <a:spLocks/>
          </p:cNvSpPr>
          <p:nvPr/>
        </p:nvSpPr>
        <p:spPr bwMode="auto">
          <a:xfrm>
            <a:off x="2268538" y="1884363"/>
            <a:ext cx="1843087" cy="196850"/>
          </a:xfrm>
          <a:custGeom>
            <a:avLst/>
            <a:gdLst>
              <a:gd name="T0" fmla="*/ 1843087 w 1161"/>
              <a:gd name="T1" fmla="*/ 196850 h 124"/>
              <a:gd name="T2" fmla="*/ 852487 w 1161"/>
              <a:gd name="T3" fmla="*/ 0 h 124"/>
              <a:gd name="T4" fmla="*/ 0 w 1161"/>
              <a:gd name="T5" fmla="*/ 0 h 124"/>
              <a:gd name="T6" fmla="*/ 0 60000 65536"/>
              <a:gd name="T7" fmla="*/ 0 60000 65536"/>
              <a:gd name="T8" fmla="*/ 0 60000 65536"/>
              <a:gd name="T9" fmla="*/ 0 w 1161"/>
              <a:gd name="T10" fmla="*/ 0 h 124"/>
              <a:gd name="T11" fmla="*/ 1161 w 1161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124">
                <a:moveTo>
                  <a:pt x="1161" y="124"/>
                </a:moveTo>
                <a:lnTo>
                  <a:pt x="537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8" name="Line 35"/>
          <p:cNvSpPr>
            <a:spLocks noChangeShapeType="1"/>
          </p:cNvSpPr>
          <p:nvPr/>
        </p:nvSpPr>
        <p:spPr bwMode="auto">
          <a:xfrm>
            <a:off x="1912938" y="2544763"/>
            <a:ext cx="10556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9" name="Line 36"/>
          <p:cNvSpPr>
            <a:spLocks noChangeShapeType="1"/>
          </p:cNvSpPr>
          <p:nvPr/>
        </p:nvSpPr>
        <p:spPr bwMode="auto">
          <a:xfrm flipH="1">
            <a:off x="2109788" y="3168650"/>
            <a:ext cx="8334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0" name="Line 37"/>
          <p:cNvSpPr>
            <a:spLocks noChangeShapeType="1"/>
          </p:cNvSpPr>
          <p:nvPr/>
        </p:nvSpPr>
        <p:spPr bwMode="auto">
          <a:xfrm>
            <a:off x="2224088" y="3810000"/>
            <a:ext cx="19192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1" name="Line 38"/>
          <p:cNvSpPr>
            <a:spLocks noChangeShapeType="1"/>
          </p:cNvSpPr>
          <p:nvPr/>
        </p:nvSpPr>
        <p:spPr bwMode="auto">
          <a:xfrm>
            <a:off x="2020888" y="4540250"/>
            <a:ext cx="11318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2" name="Freeform 39"/>
          <p:cNvSpPr>
            <a:spLocks/>
          </p:cNvSpPr>
          <p:nvPr/>
        </p:nvSpPr>
        <p:spPr bwMode="auto">
          <a:xfrm>
            <a:off x="2828925" y="4191000"/>
            <a:ext cx="1187450" cy="965200"/>
          </a:xfrm>
          <a:custGeom>
            <a:avLst/>
            <a:gdLst>
              <a:gd name="T0" fmla="*/ 1187450 w 748"/>
              <a:gd name="T1" fmla="*/ 0 h 608"/>
              <a:gd name="T2" fmla="*/ 292100 w 748"/>
              <a:gd name="T3" fmla="*/ 965200 h 608"/>
              <a:gd name="T4" fmla="*/ 0 w 748"/>
              <a:gd name="T5" fmla="*/ 965200 h 608"/>
              <a:gd name="T6" fmla="*/ 0 60000 65536"/>
              <a:gd name="T7" fmla="*/ 0 60000 65536"/>
              <a:gd name="T8" fmla="*/ 0 60000 65536"/>
              <a:gd name="T9" fmla="*/ 0 w 748"/>
              <a:gd name="T10" fmla="*/ 0 h 608"/>
              <a:gd name="T11" fmla="*/ 748 w 748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608">
                <a:moveTo>
                  <a:pt x="748" y="0"/>
                </a:moveTo>
                <a:lnTo>
                  <a:pt x="184" y="608"/>
                </a:lnTo>
                <a:lnTo>
                  <a:pt x="0" y="608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4727575" y="2481263"/>
            <a:ext cx="1079500" cy="649287"/>
          </a:xfrm>
          <a:custGeom>
            <a:avLst/>
            <a:gdLst>
              <a:gd name="T0" fmla="*/ 0 w 680"/>
              <a:gd name="T1" fmla="*/ 0 h 409"/>
              <a:gd name="T2" fmla="*/ 730250 w 680"/>
              <a:gd name="T3" fmla="*/ 649287 h 409"/>
              <a:gd name="T4" fmla="*/ 1079500 w 680"/>
              <a:gd name="T5" fmla="*/ 649287 h 409"/>
              <a:gd name="T6" fmla="*/ 0 60000 65536"/>
              <a:gd name="T7" fmla="*/ 0 60000 65536"/>
              <a:gd name="T8" fmla="*/ 0 60000 65536"/>
              <a:gd name="T9" fmla="*/ 0 w 680"/>
              <a:gd name="T10" fmla="*/ 0 h 409"/>
              <a:gd name="T11" fmla="*/ 680 w 680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409">
                <a:moveTo>
                  <a:pt x="0" y="0"/>
                </a:moveTo>
                <a:lnTo>
                  <a:pt x="460" y="409"/>
                </a:lnTo>
                <a:lnTo>
                  <a:pt x="680" y="409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4" name="Line 41"/>
          <p:cNvSpPr>
            <a:spLocks noChangeShapeType="1"/>
          </p:cNvSpPr>
          <p:nvPr/>
        </p:nvSpPr>
        <p:spPr bwMode="auto">
          <a:xfrm flipH="1">
            <a:off x="5019675" y="2551113"/>
            <a:ext cx="7874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5" name="Line 42"/>
          <p:cNvSpPr>
            <a:spLocks noChangeShapeType="1"/>
          </p:cNvSpPr>
          <p:nvPr/>
        </p:nvSpPr>
        <p:spPr bwMode="auto">
          <a:xfrm flipH="1">
            <a:off x="5222875" y="4083050"/>
            <a:ext cx="584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6" name="Freeform 43"/>
          <p:cNvSpPr>
            <a:spLocks/>
          </p:cNvSpPr>
          <p:nvPr/>
        </p:nvSpPr>
        <p:spPr bwMode="auto">
          <a:xfrm>
            <a:off x="4740275" y="3702050"/>
            <a:ext cx="1054100" cy="1168400"/>
          </a:xfrm>
          <a:custGeom>
            <a:avLst/>
            <a:gdLst>
              <a:gd name="T0" fmla="*/ 0 w 664"/>
              <a:gd name="T1" fmla="*/ 0 h 736"/>
              <a:gd name="T2" fmla="*/ 717550 w 664"/>
              <a:gd name="T3" fmla="*/ 1168400 h 736"/>
              <a:gd name="T4" fmla="*/ 1054100 w 664"/>
              <a:gd name="T5" fmla="*/ 1168400 h 736"/>
              <a:gd name="T6" fmla="*/ 0 60000 65536"/>
              <a:gd name="T7" fmla="*/ 0 60000 65536"/>
              <a:gd name="T8" fmla="*/ 0 60000 65536"/>
              <a:gd name="T9" fmla="*/ 0 w 664"/>
              <a:gd name="T10" fmla="*/ 0 h 736"/>
              <a:gd name="T11" fmla="*/ 664 w 664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4" h="736">
                <a:moveTo>
                  <a:pt x="0" y="0"/>
                </a:moveTo>
                <a:lnTo>
                  <a:pt x="452" y="736"/>
                </a:lnTo>
                <a:lnTo>
                  <a:pt x="664" y="736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7" name="Freeform 44"/>
          <p:cNvSpPr>
            <a:spLocks/>
          </p:cNvSpPr>
          <p:nvPr/>
        </p:nvSpPr>
        <p:spPr bwMode="auto">
          <a:xfrm>
            <a:off x="4498975" y="4565650"/>
            <a:ext cx="1314450" cy="973138"/>
          </a:xfrm>
          <a:custGeom>
            <a:avLst/>
            <a:gdLst>
              <a:gd name="T0" fmla="*/ 0 w 828"/>
              <a:gd name="T1" fmla="*/ 0 h 613"/>
              <a:gd name="T2" fmla="*/ 958850 w 828"/>
              <a:gd name="T3" fmla="*/ 973138 h 613"/>
              <a:gd name="T4" fmla="*/ 1314450 w 828"/>
              <a:gd name="T5" fmla="*/ 973138 h 613"/>
              <a:gd name="T6" fmla="*/ 0 60000 65536"/>
              <a:gd name="T7" fmla="*/ 0 60000 65536"/>
              <a:gd name="T8" fmla="*/ 0 60000 65536"/>
              <a:gd name="T9" fmla="*/ 0 w 828"/>
              <a:gd name="T10" fmla="*/ 0 h 613"/>
              <a:gd name="T11" fmla="*/ 828 w 828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" h="613">
                <a:moveTo>
                  <a:pt x="0" y="0"/>
                </a:moveTo>
                <a:lnTo>
                  <a:pt x="604" y="613"/>
                </a:lnTo>
                <a:lnTo>
                  <a:pt x="828" y="613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8" name="Text Box 45"/>
          <p:cNvSpPr txBox="1">
            <a:spLocks noChangeArrowheads="1"/>
          </p:cNvSpPr>
          <p:nvPr/>
        </p:nvSpPr>
        <p:spPr bwMode="auto">
          <a:xfrm>
            <a:off x="735013" y="1730375"/>
            <a:ext cx="1593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Supraspinatus</a:t>
            </a:r>
          </a:p>
          <a:p>
            <a:r>
              <a:rPr lang="en-US" sz="1700" b="1"/>
              <a:t>tendon</a:t>
            </a:r>
          </a:p>
        </p:txBody>
      </p:sp>
      <p:sp>
        <p:nvSpPr>
          <p:cNvPr id="55339" name="Text Box 46"/>
          <p:cNvSpPr txBox="1">
            <a:spLocks noChangeArrowheads="1"/>
          </p:cNvSpPr>
          <p:nvPr/>
        </p:nvSpPr>
        <p:spPr bwMode="auto">
          <a:xfrm>
            <a:off x="735013" y="2390775"/>
            <a:ext cx="12080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Subdeltoid</a:t>
            </a:r>
          </a:p>
          <a:p>
            <a:r>
              <a:rPr lang="en-US" sz="1700" b="1"/>
              <a:t>bursa</a:t>
            </a:r>
          </a:p>
        </p:txBody>
      </p:sp>
      <p:sp>
        <p:nvSpPr>
          <p:cNvPr id="55340" name="Text Box 47"/>
          <p:cNvSpPr txBox="1">
            <a:spLocks noChangeArrowheads="1"/>
          </p:cNvSpPr>
          <p:nvPr/>
        </p:nvSpPr>
        <p:spPr bwMode="auto">
          <a:xfrm>
            <a:off x="735013" y="3013075"/>
            <a:ext cx="1449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Infraspinatus</a:t>
            </a:r>
          </a:p>
          <a:p>
            <a:r>
              <a:rPr lang="en-US" sz="1700" b="1"/>
              <a:t>tendon</a:t>
            </a:r>
          </a:p>
        </p:txBody>
      </p:sp>
      <p:sp>
        <p:nvSpPr>
          <p:cNvPr id="55341" name="Text Box 48"/>
          <p:cNvSpPr txBox="1">
            <a:spLocks noChangeArrowheads="1"/>
          </p:cNvSpPr>
          <p:nvPr/>
        </p:nvSpPr>
        <p:spPr bwMode="auto">
          <a:xfrm>
            <a:off x="735013" y="3660775"/>
            <a:ext cx="2039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Glenoid cavity</a:t>
            </a:r>
          </a:p>
          <a:p>
            <a:r>
              <a:rPr lang="en-US" sz="1700" b="1"/>
              <a:t>(articular cartilage)</a:t>
            </a:r>
          </a:p>
        </p:txBody>
      </p:sp>
      <p:sp>
        <p:nvSpPr>
          <p:cNvPr id="55342" name="Text Box 49"/>
          <p:cNvSpPr txBox="1">
            <a:spLocks noChangeArrowheads="1"/>
          </p:cNvSpPr>
          <p:nvPr/>
        </p:nvSpPr>
        <p:spPr bwMode="auto">
          <a:xfrm>
            <a:off x="735013" y="4994275"/>
            <a:ext cx="2136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Synovial membrane</a:t>
            </a:r>
          </a:p>
          <a:p>
            <a:r>
              <a:rPr lang="en-US" sz="1700" b="1"/>
              <a:t>(cut)</a:t>
            </a:r>
          </a:p>
        </p:txBody>
      </p:sp>
      <p:sp>
        <p:nvSpPr>
          <p:cNvPr id="55343" name="Text Box 50"/>
          <p:cNvSpPr txBox="1">
            <a:spLocks noChangeArrowheads="1"/>
          </p:cNvSpPr>
          <p:nvPr/>
        </p:nvSpPr>
        <p:spPr bwMode="auto">
          <a:xfrm>
            <a:off x="735013" y="4384675"/>
            <a:ext cx="1330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Teres minor</a:t>
            </a:r>
          </a:p>
          <a:p>
            <a:r>
              <a:rPr lang="en-US" sz="1700" b="1"/>
              <a:t>tendon</a:t>
            </a:r>
          </a:p>
        </p:txBody>
      </p:sp>
      <p:sp>
        <p:nvSpPr>
          <p:cNvPr id="55344" name="Text Box 51"/>
          <p:cNvSpPr txBox="1">
            <a:spLocks noChangeArrowheads="1"/>
          </p:cNvSpPr>
          <p:nvPr/>
        </p:nvSpPr>
        <p:spPr bwMode="auto">
          <a:xfrm>
            <a:off x="2471738" y="6251575"/>
            <a:ext cx="37226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(d) Lateral view , humerus removed</a:t>
            </a:r>
          </a:p>
        </p:txBody>
      </p:sp>
      <p:sp>
        <p:nvSpPr>
          <p:cNvPr id="55345" name="Text Box 52"/>
          <p:cNvSpPr txBox="1">
            <a:spLocks noChangeArrowheads="1"/>
          </p:cNvSpPr>
          <p:nvPr/>
        </p:nvSpPr>
        <p:spPr bwMode="auto">
          <a:xfrm>
            <a:off x="5845175" y="5400675"/>
            <a:ext cx="231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Inferior glenohumeral</a:t>
            </a:r>
          </a:p>
          <a:p>
            <a:r>
              <a:rPr lang="en-US" sz="1700" b="1"/>
              <a:t>ligament</a:t>
            </a:r>
          </a:p>
        </p:txBody>
      </p:sp>
      <p:sp>
        <p:nvSpPr>
          <p:cNvPr id="55346" name="Text Box 53"/>
          <p:cNvSpPr txBox="1">
            <a:spLocks noChangeArrowheads="1"/>
          </p:cNvSpPr>
          <p:nvPr/>
        </p:nvSpPr>
        <p:spPr bwMode="auto">
          <a:xfrm>
            <a:off x="5845175" y="4727575"/>
            <a:ext cx="2254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Middle glenohumeral</a:t>
            </a:r>
          </a:p>
          <a:p>
            <a:r>
              <a:rPr lang="en-US" sz="1700" b="1"/>
              <a:t>ligament</a:t>
            </a:r>
          </a:p>
        </p:txBody>
      </p:sp>
      <p:sp>
        <p:nvSpPr>
          <p:cNvPr id="55347" name="Text Box 54"/>
          <p:cNvSpPr txBox="1">
            <a:spLocks noChangeArrowheads="1"/>
          </p:cNvSpPr>
          <p:nvPr/>
        </p:nvSpPr>
        <p:spPr bwMode="auto">
          <a:xfrm>
            <a:off x="5845175" y="2987675"/>
            <a:ext cx="2351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Biceps brachii tendon</a:t>
            </a:r>
          </a:p>
          <a:p>
            <a:r>
              <a:rPr lang="en-US" sz="1700" b="1"/>
              <a:t>(long head)</a:t>
            </a:r>
          </a:p>
        </p:txBody>
      </p:sp>
      <p:sp>
        <p:nvSpPr>
          <p:cNvPr id="55348" name="Text Box 55"/>
          <p:cNvSpPr txBox="1">
            <a:spLocks noChangeArrowheads="1"/>
          </p:cNvSpPr>
          <p:nvPr/>
        </p:nvSpPr>
        <p:spPr bwMode="auto">
          <a:xfrm>
            <a:off x="5845175" y="2416175"/>
            <a:ext cx="2459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700" b="1"/>
              <a:t>Superior glenohumeral</a:t>
            </a:r>
          </a:p>
          <a:p>
            <a:r>
              <a:rPr lang="en-US" sz="1700" b="1"/>
              <a:t>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68B786C-566D-4E2E-8FB4-E64559138066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 Shoulder Dislocation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3" y="1252538"/>
            <a:ext cx="4624387" cy="519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very painful and sometimes cause permanent damage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downward displacement of the humerus is the most common shoulder dislocation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rotator cuff protects the joint in all directions but inferiorly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joint protected from above by coracoid process, acromion, and clavicle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dislocations most often occur when the arm is abducted and then receives a blow from above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children especially prone to dislocation</a:t>
            </a:r>
          </a:p>
        </p:txBody>
      </p:sp>
      <p:sp>
        <p:nvSpPr>
          <p:cNvPr id="56325" name="Text Box 9"/>
          <p:cNvSpPr txBox="1">
            <a:spLocks noChangeArrowheads="1"/>
          </p:cNvSpPr>
          <p:nvPr/>
        </p:nvSpPr>
        <p:spPr bwMode="auto">
          <a:xfrm>
            <a:off x="5480050" y="5513388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9.24c</a:t>
            </a:r>
          </a:p>
        </p:txBody>
      </p:sp>
      <p:sp>
        <p:nvSpPr>
          <p:cNvPr id="56326" name="TextBox 24"/>
          <p:cNvSpPr txBox="1">
            <a:spLocks noChangeArrowheads="1"/>
          </p:cNvSpPr>
          <p:nvPr/>
        </p:nvSpPr>
        <p:spPr bwMode="auto">
          <a:xfrm>
            <a:off x="4572000" y="1927225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6327" name="Picture 11" descr="sal25693_09_2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913" y="2111375"/>
            <a:ext cx="27638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Line 12"/>
          <p:cNvSpPr>
            <a:spLocks noChangeShapeType="1"/>
          </p:cNvSpPr>
          <p:nvPr/>
        </p:nvSpPr>
        <p:spPr bwMode="auto">
          <a:xfrm flipH="1">
            <a:off x="5102225" y="3362325"/>
            <a:ext cx="433388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Rectangle 13"/>
          <p:cNvSpPr>
            <a:spLocks noChangeArrowheads="1"/>
          </p:cNvSpPr>
          <p:nvPr/>
        </p:nvSpPr>
        <p:spPr bwMode="auto">
          <a:xfrm>
            <a:off x="7978775" y="4381500"/>
            <a:ext cx="749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Glenoid labrum</a:t>
            </a:r>
            <a:endParaRPr lang="en-US" sz="800" b="1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 flipH="1">
            <a:off x="5322888" y="2906713"/>
            <a:ext cx="760412" cy="3175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5"/>
          <p:cNvSpPr>
            <a:spLocks noChangeShapeType="1"/>
          </p:cNvSpPr>
          <p:nvPr/>
        </p:nvSpPr>
        <p:spPr bwMode="auto">
          <a:xfrm flipH="1">
            <a:off x="5322888" y="2903538"/>
            <a:ext cx="760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6"/>
          <p:cNvSpPr>
            <a:spLocks noChangeShapeType="1"/>
          </p:cNvSpPr>
          <p:nvPr/>
        </p:nvSpPr>
        <p:spPr bwMode="auto">
          <a:xfrm flipH="1">
            <a:off x="7319963" y="4462463"/>
            <a:ext cx="64293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Rectangle 17"/>
          <p:cNvSpPr>
            <a:spLocks noChangeArrowheads="1"/>
          </p:cNvSpPr>
          <p:nvPr/>
        </p:nvSpPr>
        <p:spPr bwMode="auto">
          <a:xfrm>
            <a:off x="7978775" y="3140075"/>
            <a:ext cx="749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Glenoid labrum</a:t>
            </a:r>
            <a:endParaRPr lang="en-US" sz="800" b="1"/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 flipH="1">
            <a:off x="7312025" y="3221038"/>
            <a:ext cx="650875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9"/>
          <p:cNvSpPr>
            <a:spLocks noChangeShapeType="1"/>
          </p:cNvSpPr>
          <p:nvPr/>
        </p:nvSpPr>
        <p:spPr bwMode="auto">
          <a:xfrm flipH="1">
            <a:off x="7442200" y="3965575"/>
            <a:ext cx="520700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Freeform 20"/>
          <p:cNvSpPr>
            <a:spLocks/>
          </p:cNvSpPr>
          <p:nvPr/>
        </p:nvSpPr>
        <p:spPr bwMode="auto">
          <a:xfrm>
            <a:off x="7243763" y="3265488"/>
            <a:ext cx="719137" cy="257175"/>
          </a:xfrm>
          <a:custGeom>
            <a:avLst/>
            <a:gdLst>
              <a:gd name="T0" fmla="*/ 0 w 691"/>
              <a:gd name="T1" fmla="*/ 0 h 247"/>
              <a:gd name="T2" fmla="*/ 545337 w 691"/>
              <a:gd name="T3" fmla="*/ 257175 h 247"/>
              <a:gd name="T4" fmla="*/ 719137 w 691"/>
              <a:gd name="T5" fmla="*/ 257175 h 247"/>
              <a:gd name="T6" fmla="*/ 0 60000 65536"/>
              <a:gd name="T7" fmla="*/ 0 60000 65536"/>
              <a:gd name="T8" fmla="*/ 0 60000 65536"/>
              <a:gd name="T9" fmla="*/ 0 w 691"/>
              <a:gd name="T10" fmla="*/ 0 h 247"/>
              <a:gd name="T11" fmla="*/ 691 w 69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247">
                <a:moveTo>
                  <a:pt x="0" y="0"/>
                </a:moveTo>
                <a:lnTo>
                  <a:pt x="524" y="247"/>
                </a:lnTo>
                <a:lnTo>
                  <a:pt x="691" y="247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H="1">
            <a:off x="6878638" y="2790825"/>
            <a:ext cx="1063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Rectangle 22"/>
          <p:cNvSpPr>
            <a:spLocks noChangeArrowheads="1"/>
          </p:cNvSpPr>
          <p:nvPr/>
        </p:nvSpPr>
        <p:spPr bwMode="auto">
          <a:xfrm>
            <a:off x="7978775" y="2708275"/>
            <a:ext cx="1073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Supraspinatus tendon</a:t>
            </a:r>
            <a:endParaRPr lang="en-US" sz="800" b="1"/>
          </a:p>
        </p:txBody>
      </p:sp>
      <p:sp>
        <p:nvSpPr>
          <p:cNvPr id="56339" name="Line 23"/>
          <p:cNvSpPr>
            <a:spLocks noChangeShapeType="1"/>
          </p:cNvSpPr>
          <p:nvPr/>
        </p:nvSpPr>
        <p:spPr bwMode="auto">
          <a:xfrm>
            <a:off x="5235575" y="2584450"/>
            <a:ext cx="12049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Rectangle 24"/>
          <p:cNvSpPr>
            <a:spLocks noChangeArrowheads="1"/>
          </p:cNvSpPr>
          <p:nvPr/>
        </p:nvSpPr>
        <p:spPr bwMode="auto">
          <a:xfrm>
            <a:off x="4695825" y="2492375"/>
            <a:ext cx="476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Acromion</a:t>
            </a:r>
            <a:endParaRPr lang="en-US" sz="800" b="1"/>
          </a:p>
        </p:txBody>
      </p:sp>
      <p:sp>
        <p:nvSpPr>
          <p:cNvPr id="56341" name="Line 25"/>
          <p:cNvSpPr>
            <a:spLocks noChangeShapeType="1"/>
          </p:cNvSpPr>
          <p:nvPr/>
        </p:nvSpPr>
        <p:spPr bwMode="auto">
          <a:xfrm flipH="1" flipV="1">
            <a:off x="7121525" y="2998788"/>
            <a:ext cx="830263" cy="635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Line 26"/>
          <p:cNvSpPr>
            <a:spLocks noChangeShapeType="1"/>
          </p:cNvSpPr>
          <p:nvPr/>
        </p:nvSpPr>
        <p:spPr bwMode="auto">
          <a:xfrm flipH="1" flipV="1">
            <a:off x="7121525" y="2994025"/>
            <a:ext cx="830263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Rectangle 27"/>
          <p:cNvSpPr>
            <a:spLocks noChangeArrowheads="1"/>
          </p:cNvSpPr>
          <p:nvPr/>
        </p:nvSpPr>
        <p:spPr bwMode="auto">
          <a:xfrm>
            <a:off x="7978775" y="2925763"/>
            <a:ext cx="88265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Capsular ligament</a:t>
            </a:r>
            <a:endParaRPr lang="en-US" sz="800" b="1"/>
          </a:p>
        </p:txBody>
      </p:sp>
      <p:sp>
        <p:nvSpPr>
          <p:cNvPr id="56344" name="Rectangle 28"/>
          <p:cNvSpPr>
            <a:spLocks noChangeArrowheads="1"/>
          </p:cNvSpPr>
          <p:nvPr/>
        </p:nvSpPr>
        <p:spPr bwMode="auto">
          <a:xfrm>
            <a:off x="4695825" y="4476750"/>
            <a:ext cx="441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Humerus</a:t>
            </a:r>
            <a:endParaRPr lang="en-US" sz="800" b="1"/>
          </a:p>
        </p:txBody>
      </p:sp>
      <p:sp>
        <p:nvSpPr>
          <p:cNvPr id="56345" name="Line 29"/>
          <p:cNvSpPr>
            <a:spLocks noChangeShapeType="1"/>
          </p:cNvSpPr>
          <p:nvPr/>
        </p:nvSpPr>
        <p:spPr bwMode="auto">
          <a:xfrm>
            <a:off x="5240338" y="4576763"/>
            <a:ext cx="788987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30"/>
          <p:cNvSpPr>
            <a:spLocks noChangeShapeType="1"/>
          </p:cNvSpPr>
          <p:nvPr/>
        </p:nvSpPr>
        <p:spPr bwMode="auto">
          <a:xfrm flipH="1">
            <a:off x="5089525" y="33543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Line 31"/>
          <p:cNvSpPr>
            <a:spLocks noChangeShapeType="1"/>
          </p:cNvSpPr>
          <p:nvPr/>
        </p:nvSpPr>
        <p:spPr bwMode="auto">
          <a:xfrm flipH="1">
            <a:off x="7312025" y="4454525"/>
            <a:ext cx="6429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32"/>
          <p:cNvSpPr>
            <a:spLocks noChangeShapeType="1"/>
          </p:cNvSpPr>
          <p:nvPr/>
        </p:nvSpPr>
        <p:spPr bwMode="auto">
          <a:xfrm flipH="1">
            <a:off x="7304088" y="3211513"/>
            <a:ext cx="650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33"/>
          <p:cNvSpPr>
            <a:spLocks noChangeShapeType="1"/>
          </p:cNvSpPr>
          <p:nvPr/>
        </p:nvSpPr>
        <p:spPr bwMode="auto">
          <a:xfrm flipH="1">
            <a:off x="7429500" y="3957638"/>
            <a:ext cx="525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Freeform 34"/>
          <p:cNvSpPr>
            <a:spLocks/>
          </p:cNvSpPr>
          <p:nvPr/>
        </p:nvSpPr>
        <p:spPr bwMode="auto">
          <a:xfrm>
            <a:off x="7235825" y="3259138"/>
            <a:ext cx="719138" cy="255587"/>
          </a:xfrm>
          <a:custGeom>
            <a:avLst/>
            <a:gdLst>
              <a:gd name="T0" fmla="*/ 0 w 692"/>
              <a:gd name="T1" fmla="*/ 0 h 247"/>
              <a:gd name="T2" fmla="*/ 541432 w 692"/>
              <a:gd name="T3" fmla="*/ 255587 h 247"/>
              <a:gd name="T4" fmla="*/ 719138 w 692"/>
              <a:gd name="T5" fmla="*/ 255587 h 247"/>
              <a:gd name="T6" fmla="*/ 0 60000 65536"/>
              <a:gd name="T7" fmla="*/ 0 60000 65536"/>
              <a:gd name="T8" fmla="*/ 0 60000 65536"/>
              <a:gd name="T9" fmla="*/ 0 w 692"/>
              <a:gd name="T10" fmla="*/ 0 h 247"/>
              <a:gd name="T11" fmla="*/ 692 w 692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247">
                <a:moveTo>
                  <a:pt x="0" y="0"/>
                </a:moveTo>
                <a:lnTo>
                  <a:pt x="521" y="247"/>
                </a:lnTo>
                <a:lnTo>
                  <a:pt x="692" y="2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Line 35"/>
          <p:cNvSpPr>
            <a:spLocks noChangeShapeType="1"/>
          </p:cNvSpPr>
          <p:nvPr/>
        </p:nvSpPr>
        <p:spPr bwMode="auto">
          <a:xfrm>
            <a:off x="5226050" y="4568825"/>
            <a:ext cx="795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Rectangle 36"/>
          <p:cNvSpPr>
            <a:spLocks noChangeArrowheads="1"/>
          </p:cNvSpPr>
          <p:nvPr/>
        </p:nvSpPr>
        <p:spPr bwMode="auto">
          <a:xfrm>
            <a:off x="5843588" y="5324475"/>
            <a:ext cx="8842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Frontal section</a:t>
            </a:r>
            <a:endParaRPr lang="en-US" sz="800" b="1"/>
          </a:p>
        </p:txBody>
      </p:sp>
      <p:sp>
        <p:nvSpPr>
          <p:cNvPr id="56353" name="Text Box 37"/>
          <p:cNvSpPr txBox="1">
            <a:spLocks noChangeArrowheads="1"/>
          </p:cNvSpPr>
          <p:nvPr/>
        </p:nvSpPr>
        <p:spPr bwMode="auto">
          <a:xfrm>
            <a:off x="4695825" y="2813050"/>
            <a:ext cx="617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Subdeltoid</a:t>
            </a:r>
          </a:p>
          <a:p>
            <a:r>
              <a:rPr lang="en-US" sz="800" b="1"/>
              <a:t>bursa</a:t>
            </a:r>
          </a:p>
        </p:txBody>
      </p:sp>
      <p:sp>
        <p:nvSpPr>
          <p:cNvPr id="56354" name="Text Box 38"/>
          <p:cNvSpPr txBox="1">
            <a:spLocks noChangeArrowheads="1"/>
          </p:cNvSpPr>
          <p:nvPr/>
        </p:nvSpPr>
        <p:spPr bwMode="auto">
          <a:xfrm>
            <a:off x="4695825" y="326707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Deltoid</a:t>
            </a:r>
          </a:p>
          <a:p>
            <a:r>
              <a:rPr lang="en-US" sz="800" b="1"/>
              <a:t>muscle</a:t>
            </a:r>
          </a:p>
        </p:txBody>
      </p:sp>
      <p:sp>
        <p:nvSpPr>
          <p:cNvPr id="56355" name="Text Box 39"/>
          <p:cNvSpPr txBox="1">
            <a:spLocks noChangeArrowheads="1"/>
          </p:cNvSpPr>
          <p:nvPr/>
        </p:nvSpPr>
        <p:spPr bwMode="auto">
          <a:xfrm>
            <a:off x="7978775" y="3441700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Synovial</a:t>
            </a:r>
          </a:p>
          <a:p>
            <a:r>
              <a:rPr lang="en-US" sz="800" b="1"/>
              <a:t>membrane</a:t>
            </a:r>
          </a:p>
        </p:txBody>
      </p:sp>
      <p:sp>
        <p:nvSpPr>
          <p:cNvPr id="56356" name="Text Box 40"/>
          <p:cNvSpPr txBox="1">
            <a:spLocks noChangeArrowheads="1"/>
          </p:cNvSpPr>
          <p:nvPr/>
        </p:nvSpPr>
        <p:spPr bwMode="auto">
          <a:xfrm>
            <a:off x="7978775" y="3890963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Glenoid cavity</a:t>
            </a:r>
          </a:p>
          <a:p>
            <a:r>
              <a:rPr lang="en-US" sz="800" b="1"/>
              <a:t>of scapula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Dissection of Shoulder Joint</a:t>
            </a:r>
          </a:p>
        </p:txBody>
      </p:sp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5530850" y="2613025"/>
            <a:ext cx="669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Clavicle</a:t>
            </a:r>
            <a:endParaRPr lang="en-US" sz="2400" b="1"/>
          </a:p>
        </p:txBody>
      </p:sp>
      <p:sp>
        <p:nvSpPr>
          <p:cNvPr id="57352" name="Line 11"/>
          <p:cNvSpPr>
            <a:spLocks noChangeShapeType="1"/>
          </p:cNvSpPr>
          <p:nvPr/>
        </p:nvSpPr>
        <p:spPr bwMode="auto">
          <a:xfrm flipH="1">
            <a:off x="3422650" y="2373313"/>
            <a:ext cx="209073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3" name="Line 12"/>
          <p:cNvSpPr>
            <a:spLocks noChangeShapeType="1"/>
          </p:cNvSpPr>
          <p:nvPr/>
        </p:nvSpPr>
        <p:spPr bwMode="auto">
          <a:xfrm flipH="1">
            <a:off x="4710113" y="2709863"/>
            <a:ext cx="7889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Line 13"/>
          <p:cNvSpPr>
            <a:spLocks noChangeShapeType="1"/>
          </p:cNvSpPr>
          <p:nvPr/>
        </p:nvSpPr>
        <p:spPr bwMode="auto">
          <a:xfrm flipH="1">
            <a:off x="3119438" y="3011488"/>
            <a:ext cx="238918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5" name="Line 14"/>
          <p:cNvSpPr>
            <a:spLocks noChangeShapeType="1"/>
          </p:cNvSpPr>
          <p:nvPr/>
        </p:nvSpPr>
        <p:spPr bwMode="auto">
          <a:xfrm flipH="1">
            <a:off x="4052888" y="3406775"/>
            <a:ext cx="14557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6" name="Line 15"/>
          <p:cNvSpPr>
            <a:spLocks noChangeShapeType="1"/>
          </p:cNvSpPr>
          <p:nvPr/>
        </p:nvSpPr>
        <p:spPr bwMode="auto">
          <a:xfrm flipH="1">
            <a:off x="1944688" y="3954463"/>
            <a:ext cx="35639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7" name="Line 16"/>
          <p:cNvSpPr>
            <a:spLocks noChangeShapeType="1"/>
          </p:cNvSpPr>
          <p:nvPr/>
        </p:nvSpPr>
        <p:spPr bwMode="auto">
          <a:xfrm flipH="1">
            <a:off x="5022850" y="4479925"/>
            <a:ext cx="17367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5540375" y="2276475"/>
            <a:ext cx="175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Acromion of scapula</a:t>
            </a:r>
            <a:endParaRPr lang="en-US" sz="2400" b="1"/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5540375" y="2917825"/>
            <a:ext cx="1447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Head of humerus</a:t>
            </a:r>
            <a:endParaRPr lang="en-US" sz="2400" b="1"/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5502275" y="5019675"/>
            <a:ext cx="193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Biceps brachii muscle:</a:t>
            </a:r>
            <a:endParaRPr lang="en-US" sz="2400" b="1"/>
          </a:p>
        </p:txBody>
      </p:sp>
      <p:sp>
        <p:nvSpPr>
          <p:cNvPr id="57361" name="Rectangle 20"/>
          <p:cNvSpPr>
            <a:spLocks noChangeArrowheads="1"/>
          </p:cNvSpPr>
          <p:nvPr/>
        </p:nvSpPr>
        <p:spPr bwMode="auto">
          <a:xfrm>
            <a:off x="5627688" y="5248275"/>
            <a:ext cx="925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Short head</a:t>
            </a:r>
            <a:endParaRPr lang="en-US" sz="2400" b="1"/>
          </a:p>
        </p:txBody>
      </p:sp>
      <p:sp>
        <p:nvSpPr>
          <p:cNvPr id="57362" name="Rectangle 21"/>
          <p:cNvSpPr>
            <a:spLocks noChangeArrowheads="1"/>
          </p:cNvSpPr>
          <p:nvPr/>
        </p:nvSpPr>
        <p:spPr bwMode="auto">
          <a:xfrm>
            <a:off x="5627688" y="5451475"/>
            <a:ext cx="893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Long head</a:t>
            </a:r>
            <a:endParaRPr lang="en-US" sz="2400" b="1"/>
          </a:p>
        </p:txBody>
      </p:sp>
      <p:sp>
        <p:nvSpPr>
          <p:cNvPr id="57363" name="Line 22"/>
          <p:cNvSpPr>
            <a:spLocks noChangeShapeType="1"/>
          </p:cNvSpPr>
          <p:nvPr/>
        </p:nvSpPr>
        <p:spPr bwMode="auto">
          <a:xfrm flipH="1">
            <a:off x="3422650" y="2363788"/>
            <a:ext cx="2090738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23"/>
          <p:cNvSpPr>
            <a:spLocks noChangeShapeType="1"/>
          </p:cNvSpPr>
          <p:nvPr/>
        </p:nvSpPr>
        <p:spPr bwMode="auto">
          <a:xfrm flipH="1">
            <a:off x="4710113" y="2698750"/>
            <a:ext cx="7889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5" name="Line 24"/>
          <p:cNvSpPr>
            <a:spLocks noChangeShapeType="1"/>
          </p:cNvSpPr>
          <p:nvPr/>
        </p:nvSpPr>
        <p:spPr bwMode="auto">
          <a:xfrm flipH="1">
            <a:off x="3119438" y="3003550"/>
            <a:ext cx="238918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6" name="Line 25"/>
          <p:cNvSpPr>
            <a:spLocks noChangeShapeType="1"/>
          </p:cNvSpPr>
          <p:nvPr/>
        </p:nvSpPr>
        <p:spPr bwMode="auto">
          <a:xfrm flipH="1">
            <a:off x="4052888" y="3397250"/>
            <a:ext cx="14557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Freeform 26"/>
          <p:cNvSpPr>
            <a:spLocks/>
          </p:cNvSpPr>
          <p:nvPr/>
        </p:nvSpPr>
        <p:spPr bwMode="auto">
          <a:xfrm>
            <a:off x="3817938" y="1857375"/>
            <a:ext cx="1704975" cy="466725"/>
          </a:xfrm>
          <a:custGeom>
            <a:avLst/>
            <a:gdLst>
              <a:gd name="T0" fmla="*/ 0 w 1142"/>
              <a:gd name="T1" fmla="*/ 466725 h 313"/>
              <a:gd name="T2" fmla="*/ 1251111 w 1142"/>
              <a:gd name="T3" fmla="*/ 0 h 313"/>
              <a:gd name="T4" fmla="*/ 1704975 w 1142"/>
              <a:gd name="T5" fmla="*/ 0 h 313"/>
              <a:gd name="T6" fmla="*/ 0 60000 65536"/>
              <a:gd name="T7" fmla="*/ 0 60000 65536"/>
              <a:gd name="T8" fmla="*/ 0 60000 65536"/>
              <a:gd name="T9" fmla="*/ 0 w 1142"/>
              <a:gd name="T10" fmla="*/ 0 h 313"/>
              <a:gd name="T11" fmla="*/ 1142 w 1142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313">
                <a:moveTo>
                  <a:pt x="0" y="313"/>
                </a:moveTo>
                <a:lnTo>
                  <a:pt x="838" y="0"/>
                </a:lnTo>
                <a:lnTo>
                  <a:pt x="1142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8" name="Freeform 27"/>
          <p:cNvSpPr>
            <a:spLocks/>
          </p:cNvSpPr>
          <p:nvPr/>
        </p:nvSpPr>
        <p:spPr bwMode="auto">
          <a:xfrm>
            <a:off x="3803650" y="1847850"/>
            <a:ext cx="1709738" cy="476250"/>
          </a:xfrm>
          <a:custGeom>
            <a:avLst/>
            <a:gdLst>
              <a:gd name="T0" fmla="*/ 0 w 1145"/>
              <a:gd name="T1" fmla="*/ 476250 h 319"/>
              <a:gd name="T2" fmla="*/ 1233400 w 1145"/>
              <a:gd name="T3" fmla="*/ 0 h 319"/>
              <a:gd name="T4" fmla="*/ 1709738 w 1145"/>
              <a:gd name="T5" fmla="*/ 0 h 319"/>
              <a:gd name="T6" fmla="*/ 0 60000 65536"/>
              <a:gd name="T7" fmla="*/ 0 60000 65536"/>
              <a:gd name="T8" fmla="*/ 0 60000 65536"/>
              <a:gd name="T9" fmla="*/ 0 w 1145"/>
              <a:gd name="T10" fmla="*/ 0 h 319"/>
              <a:gd name="T11" fmla="*/ 1145 w 1145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5" h="319">
                <a:moveTo>
                  <a:pt x="0" y="319"/>
                </a:moveTo>
                <a:lnTo>
                  <a:pt x="826" y="0"/>
                </a:lnTo>
                <a:lnTo>
                  <a:pt x="1145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Line 28"/>
          <p:cNvSpPr>
            <a:spLocks noChangeShapeType="1"/>
          </p:cNvSpPr>
          <p:nvPr/>
        </p:nvSpPr>
        <p:spPr bwMode="auto">
          <a:xfrm flipH="1">
            <a:off x="1944688" y="3940175"/>
            <a:ext cx="3563937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29"/>
          <p:cNvSpPr>
            <a:spLocks noChangeShapeType="1"/>
          </p:cNvSpPr>
          <p:nvPr/>
        </p:nvSpPr>
        <p:spPr bwMode="auto">
          <a:xfrm flipH="1">
            <a:off x="5014913" y="4470400"/>
            <a:ext cx="5111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Line 30"/>
          <p:cNvSpPr>
            <a:spLocks noChangeShapeType="1"/>
          </p:cNvSpPr>
          <p:nvPr/>
        </p:nvSpPr>
        <p:spPr bwMode="auto">
          <a:xfrm flipH="1">
            <a:off x="3273425" y="5349875"/>
            <a:ext cx="23256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2" name="Line 31"/>
          <p:cNvSpPr>
            <a:spLocks noChangeShapeType="1"/>
          </p:cNvSpPr>
          <p:nvPr/>
        </p:nvSpPr>
        <p:spPr bwMode="auto">
          <a:xfrm flipH="1">
            <a:off x="2897188" y="5554663"/>
            <a:ext cx="26828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3" name="Line 32"/>
          <p:cNvSpPr>
            <a:spLocks noChangeShapeType="1"/>
          </p:cNvSpPr>
          <p:nvPr/>
        </p:nvSpPr>
        <p:spPr bwMode="auto">
          <a:xfrm flipH="1">
            <a:off x="3273425" y="5340350"/>
            <a:ext cx="2325688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Line 33"/>
          <p:cNvSpPr>
            <a:spLocks noChangeShapeType="1"/>
          </p:cNvSpPr>
          <p:nvPr/>
        </p:nvSpPr>
        <p:spPr bwMode="auto">
          <a:xfrm flipH="1">
            <a:off x="2897188" y="5540375"/>
            <a:ext cx="268287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5" name="Text Box 34"/>
          <p:cNvSpPr txBox="1">
            <a:spLocks noChangeArrowheads="1"/>
          </p:cNvSpPr>
          <p:nvPr/>
        </p:nvSpPr>
        <p:spPr bwMode="auto">
          <a:xfrm>
            <a:off x="5543550" y="1754188"/>
            <a:ext cx="16303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Acromioclavicular</a:t>
            </a:r>
          </a:p>
          <a:p>
            <a:r>
              <a:rPr lang="en-US" sz="1400" b="1"/>
              <a:t>joint</a:t>
            </a:r>
          </a:p>
        </p:txBody>
      </p:sp>
      <p:sp>
        <p:nvSpPr>
          <p:cNvPr id="57376" name="Text Box 35"/>
          <p:cNvSpPr txBox="1">
            <a:spLocks noChangeArrowheads="1"/>
          </p:cNvSpPr>
          <p:nvPr/>
        </p:nvSpPr>
        <p:spPr bwMode="auto">
          <a:xfrm>
            <a:off x="5535613" y="3311525"/>
            <a:ext cx="15303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Coracobrachialis</a:t>
            </a:r>
          </a:p>
          <a:p>
            <a:r>
              <a:rPr lang="en-US" sz="1400" b="1"/>
              <a:t>muscle</a:t>
            </a:r>
          </a:p>
        </p:txBody>
      </p:sp>
      <p:sp>
        <p:nvSpPr>
          <p:cNvPr id="57377" name="Text Box 36"/>
          <p:cNvSpPr txBox="1">
            <a:spLocks noChangeArrowheads="1"/>
          </p:cNvSpPr>
          <p:nvPr/>
        </p:nvSpPr>
        <p:spPr bwMode="auto">
          <a:xfrm>
            <a:off x="5535613" y="3856038"/>
            <a:ext cx="18700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Deltoid muscle</a:t>
            </a:r>
          </a:p>
          <a:p>
            <a:r>
              <a:rPr lang="en-US" sz="1400" b="1"/>
              <a:t>(cut and folded back)</a:t>
            </a:r>
          </a:p>
        </p:txBody>
      </p:sp>
      <p:sp>
        <p:nvSpPr>
          <p:cNvPr id="57378" name="Text Box 37"/>
          <p:cNvSpPr txBox="1">
            <a:spLocks noChangeArrowheads="1"/>
          </p:cNvSpPr>
          <p:nvPr/>
        </p:nvSpPr>
        <p:spPr bwMode="auto">
          <a:xfrm>
            <a:off x="5557838" y="4395788"/>
            <a:ext cx="1473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Pectoralis major</a:t>
            </a:r>
          </a:p>
          <a:p>
            <a:r>
              <a:rPr lang="en-US" sz="1400" b="1"/>
              <a:t>muscle</a:t>
            </a:r>
          </a:p>
        </p:txBody>
      </p:sp>
      <p:sp>
        <p:nvSpPr>
          <p:cNvPr id="57379" name="Text Box 38"/>
          <p:cNvSpPr txBox="1">
            <a:spLocks noChangeArrowheads="1"/>
          </p:cNvSpPr>
          <p:nvPr/>
        </p:nvSpPr>
        <p:spPr bwMode="auto">
          <a:xfrm>
            <a:off x="1800225" y="6362700"/>
            <a:ext cx="1971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400" b="1"/>
              <a:t>(a) Anterior dissection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30E255B8-58A3-49BC-BD39-38030C9474AF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276725" y="4763"/>
            <a:ext cx="4867275" cy="1143000"/>
          </a:xfrm>
        </p:spPr>
        <p:txBody>
          <a:bodyPr/>
          <a:lstStyle/>
          <a:p>
            <a:pPr eaLnBrk="1" hangingPunct="1"/>
            <a:r>
              <a:rPr lang="en-US" smtClean="0"/>
              <a:t>The Elbow Joint</a:t>
            </a:r>
          </a:p>
        </p:txBody>
      </p:sp>
      <p:sp>
        <p:nvSpPr>
          <p:cNvPr id="58372" name="Text Box 15"/>
          <p:cNvSpPr txBox="1">
            <a:spLocks noChangeArrowheads="1"/>
          </p:cNvSpPr>
          <p:nvPr/>
        </p:nvSpPr>
        <p:spPr bwMode="auto">
          <a:xfrm>
            <a:off x="4454525" y="6418263"/>
            <a:ext cx="20335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9.25c</a:t>
            </a:r>
          </a:p>
        </p:txBody>
      </p:sp>
      <p:sp>
        <p:nvSpPr>
          <p:cNvPr id="5837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82563" y="182563"/>
            <a:ext cx="4418012" cy="6675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elbow</a:t>
            </a:r>
            <a:r>
              <a:rPr lang="en-US" sz="1600" b="0" smtClean="0"/>
              <a:t> is a hinge joint composed of </a:t>
            </a:r>
            <a:r>
              <a:rPr lang="en-US" sz="1600" smtClean="0"/>
              <a:t>two articulations</a:t>
            </a:r>
            <a:r>
              <a:rPr lang="en-US" sz="1600" b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humeroulnar joint </a:t>
            </a:r>
            <a:r>
              <a:rPr lang="en-US" sz="1600" b="0" smtClean="0"/>
              <a:t>– where the trochlea of the humerus joins the trochlear notch of the ulna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hinge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humeroradial joint </a:t>
            </a:r>
            <a:r>
              <a:rPr lang="en-US" sz="1600" b="0" smtClean="0"/>
              <a:t>– where the capitulum of the humerus meets the head of the radius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pivot joint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edge of the disc-like head of the radius fits into the </a:t>
            </a:r>
            <a:r>
              <a:rPr lang="en-US" sz="1600" smtClean="0"/>
              <a:t>radial notch   </a:t>
            </a:r>
            <a:r>
              <a:rPr lang="en-US" sz="1600" b="0" smtClean="0"/>
              <a:t>of the ulna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anular ligament </a:t>
            </a:r>
            <a:r>
              <a:rPr lang="en-US" sz="1600" b="0" smtClean="0"/>
              <a:t>holds the head in place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radial head rotates like a wheel against the ulna as the forearm   is </a:t>
            </a:r>
            <a:r>
              <a:rPr lang="en-US" sz="1600" smtClean="0"/>
              <a:t>supinated</a:t>
            </a:r>
            <a:r>
              <a:rPr lang="en-US" sz="1600" b="0" smtClean="0"/>
              <a:t> and </a:t>
            </a:r>
            <a:r>
              <a:rPr lang="en-US" sz="1600" smtClean="0"/>
              <a:t>pronated</a:t>
            </a:r>
          </a:p>
          <a:p>
            <a:pPr lvl="2"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r>
              <a:rPr lang="en-US" sz="1600" b="0" smtClean="0"/>
              <a:t>both enclosed in a single joint capsule</a:t>
            </a:r>
          </a:p>
          <a:p>
            <a:pPr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olecranon bursa </a:t>
            </a:r>
            <a:r>
              <a:rPr lang="en-US" sz="1600" b="0" smtClean="0"/>
              <a:t>– on posterior side of the elbow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0" smtClean="0"/>
              <a:t>eases the movement of the tendons over the joint</a:t>
            </a:r>
          </a:p>
          <a:p>
            <a:pPr lvl="1" eaLnBrk="1" hangingPunct="1">
              <a:lnSpc>
                <a:spcPct val="80000"/>
              </a:lnSpc>
            </a:pPr>
            <a:endParaRPr lang="en-US" sz="1600" b="0" smtClean="0"/>
          </a:p>
          <a:p>
            <a:pPr eaLnBrk="1" hangingPunct="1">
              <a:lnSpc>
                <a:spcPct val="80000"/>
              </a:lnSpc>
            </a:pPr>
            <a:r>
              <a:rPr lang="en-US" sz="1600" b="0" smtClean="0"/>
              <a:t>side-to-side motion of the elbow is restricted by a pair of ligaments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radial (lateral) collateral ligament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ulnar (medial) collateral ligament</a:t>
            </a:r>
          </a:p>
        </p:txBody>
      </p:sp>
      <p:sp>
        <p:nvSpPr>
          <p:cNvPr id="58374" name="TextBox 24"/>
          <p:cNvSpPr txBox="1">
            <a:spLocks noChangeArrowheads="1"/>
          </p:cNvSpPr>
          <p:nvPr/>
        </p:nvSpPr>
        <p:spPr bwMode="auto">
          <a:xfrm>
            <a:off x="4572000" y="977900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58375" name="Picture 50" descr="sal25693_09_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838" y="1208088"/>
            <a:ext cx="28194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52"/>
          <p:cNvSpPr>
            <a:spLocks noChangeArrowheads="1"/>
          </p:cNvSpPr>
          <p:nvPr/>
        </p:nvSpPr>
        <p:spPr bwMode="auto">
          <a:xfrm>
            <a:off x="6180138" y="3287713"/>
            <a:ext cx="1022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Sagittal section</a:t>
            </a:r>
            <a:endParaRPr lang="en-US" sz="900" b="1"/>
          </a:p>
        </p:txBody>
      </p:sp>
      <p:sp>
        <p:nvSpPr>
          <p:cNvPr id="58377" name="Rectangle 53"/>
          <p:cNvSpPr>
            <a:spLocks noChangeArrowheads="1"/>
          </p:cNvSpPr>
          <p:nvPr/>
        </p:nvSpPr>
        <p:spPr bwMode="auto">
          <a:xfrm>
            <a:off x="8037513" y="1768475"/>
            <a:ext cx="49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Humerus</a:t>
            </a:r>
            <a:endParaRPr lang="en-US" sz="900" b="1"/>
          </a:p>
        </p:txBody>
      </p:sp>
      <p:sp>
        <p:nvSpPr>
          <p:cNvPr id="58378" name="Rectangle 54"/>
          <p:cNvSpPr>
            <a:spLocks noChangeArrowheads="1"/>
          </p:cNvSpPr>
          <p:nvPr/>
        </p:nvSpPr>
        <p:spPr bwMode="auto">
          <a:xfrm>
            <a:off x="8037513" y="2022475"/>
            <a:ext cx="476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Trochlea</a:t>
            </a:r>
          </a:p>
        </p:txBody>
      </p:sp>
      <p:sp>
        <p:nvSpPr>
          <p:cNvPr id="58379" name="Rectangle 55"/>
          <p:cNvSpPr>
            <a:spLocks noChangeArrowheads="1"/>
          </p:cNvSpPr>
          <p:nvPr/>
        </p:nvSpPr>
        <p:spPr bwMode="auto">
          <a:xfrm>
            <a:off x="4813300" y="1219200"/>
            <a:ext cx="730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Joint capsule</a:t>
            </a:r>
            <a:endParaRPr lang="en-US" sz="900" b="1"/>
          </a:p>
        </p:txBody>
      </p:sp>
      <p:sp>
        <p:nvSpPr>
          <p:cNvPr id="58380" name="Line 56"/>
          <p:cNvSpPr>
            <a:spLocks noChangeShapeType="1"/>
          </p:cNvSpPr>
          <p:nvPr/>
        </p:nvSpPr>
        <p:spPr bwMode="auto">
          <a:xfrm>
            <a:off x="7664450" y="1843088"/>
            <a:ext cx="363538" cy="3175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57"/>
          <p:cNvSpPr>
            <a:spLocks noChangeShapeType="1"/>
          </p:cNvSpPr>
          <p:nvPr/>
        </p:nvSpPr>
        <p:spPr bwMode="auto">
          <a:xfrm>
            <a:off x="7434263" y="2257425"/>
            <a:ext cx="593725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58"/>
          <p:cNvSpPr>
            <a:spLocks noChangeShapeType="1"/>
          </p:cNvSpPr>
          <p:nvPr/>
        </p:nvSpPr>
        <p:spPr bwMode="auto">
          <a:xfrm>
            <a:off x="6985000" y="2922588"/>
            <a:ext cx="1042988" cy="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59"/>
          <p:cNvSpPr>
            <a:spLocks noChangeShapeType="1"/>
          </p:cNvSpPr>
          <p:nvPr/>
        </p:nvSpPr>
        <p:spPr bwMode="auto">
          <a:xfrm flipH="1">
            <a:off x="6989763" y="2098675"/>
            <a:ext cx="1038225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Freeform 60"/>
          <p:cNvSpPr>
            <a:spLocks/>
          </p:cNvSpPr>
          <p:nvPr/>
        </p:nvSpPr>
        <p:spPr bwMode="auto">
          <a:xfrm>
            <a:off x="5583238" y="1301750"/>
            <a:ext cx="1100137" cy="530225"/>
          </a:xfrm>
          <a:custGeom>
            <a:avLst/>
            <a:gdLst>
              <a:gd name="T0" fmla="*/ 1100137 w 1222"/>
              <a:gd name="T1" fmla="*/ 530225 h 589"/>
              <a:gd name="T2" fmla="*/ 330401 w 1222"/>
              <a:gd name="T3" fmla="*/ 0 h 589"/>
              <a:gd name="T4" fmla="*/ 0 w 1222"/>
              <a:gd name="T5" fmla="*/ 0 h 589"/>
              <a:gd name="T6" fmla="*/ 0 60000 65536"/>
              <a:gd name="T7" fmla="*/ 0 60000 65536"/>
              <a:gd name="T8" fmla="*/ 0 60000 65536"/>
              <a:gd name="T9" fmla="*/ 0 w 1222"/>
              <a:gd name="T10" fmla="*/ 0 h 589"/>
              <a:gd name="T11" fmla="*/ 1222 w 122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2" h="589">
                <a:moveTo>
                  <a:pt x="1222" y="589"/>
                </a:moveTo>
                <a:lnTo>
                  <a:pt x="367" y="0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Rectangle 61"/>
          <p:cNvSpPr>
            <a:spLocks noChangeArrowheads="1"/>
          </p:cNvSpPr>
          <p:nvPr/>
        </p:nvSpPr>
        <p:spPr bwMode="auto">
          <a:xfrm>
            <a:off x="4848225" y="2397125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Radius</a:t>
            </a:r>
            <a:endParaRPr lang="en-US" sz="900" b="1"/>
          </a:p>
        </p:txBody>
      </p:sp>
      <p:sp>
        <p:nvSpPr>
          <p:cNvPr id="58386" name="Freeform 62"/>
          <p:cNvSpPr>
            <a:spLocks/>
          </p:cNvSpPr>
          <p:nvPr/>
        </p:nvSpPr>
        <p:spPr bwMode="auto">
          <a:xfrm>
            <a:off x="5257800" y="2206625"/>
            <a:ext cx="488950" cy="271463"/>
          </a:xfrm>
          <a:custGeom>
            <a:avLst/>
            <a:gdLst>
              <a:gd name="T0" fmla="*/ 488950 w 544"/>
              <a:gd name="T1" fmla="*/ 0 h 303"/>
              <a:gd name="T2" fmla="*/ 257058 w 544"/>
              <a:gd name="T3" fmla="*/ 271463 h 303"/>
              <a:gd name="T4" fmla="*/ 0 w 544"/>
              <a:gd name="T5" fmla="*/ 271463 h 303"/>
              <a:gd name="T6" fmla="*/ 0 60000 65536"/>
              <a:gd name="T7" fmla="*/ 0 60000 65536"/>
              <a:gd name="T8" fmla="*/ 0 60000 65536"/>
              <a:gd name="T9" fmla="*/ 0 w 544"/>
              <a:gd name="T10" fmla="*/ 0 h 303"/>
              <a:gd name="T11" fmla="*/ 544 w 54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303">
                <a:moveTo>
                  <a:pt x="544" y="0"/>
                </a:moveTo>
                <a:lnTo>
                  <a:pt x="286" y="303"/>
                </a:lnTo>
                <a:lnTo>
                  <a:pt x="0" y="303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Rectangle 63"/>
          <p:cNvSpPr>
            <a:spLocks noChangeArrowheads="1"/>
          </p:cNvSpPr>
          <p:nvPr/>
        </p:nvSpPr>
        <p:spPr bwMode="auto">
          <a:xfrm>
            <a:off x="8037513" y="2852738"/>
            <a:ext cx="565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Olecranon</a:t>
            </a:r>
            <a:endParaRPr lang="en-US" sz="900" b="1"/>
          </a:p>
        </p:txBody>
      </p:sp>
      <p:sp>
        <p:nvSpPr>
          <p:cNvPr id="58388" name="Line 64"/>
          <p:cNvSpPr>
            <a:spLocks noChangeShapeType="1"/>
          </p:cNvSpPr>
          <p:nvPr/>
        </p:nvSpPr>
        <p:spPr bwMode="auto">
          <a:xfrm flipH="1">
            <a:off x="7183438" y="2544763"/>
            <a:ext cx="84455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9" name="Rectangle 65"/>
          <p:cNvSpPr>
            <a:spLocks noChangeArrowheads="1"/>
          </p:cNvSpPr>
          <p:nvPr/>
        </p:nvSpPr>
        <p:spPr bwMode="auto">
          <a:xfrm>
            <a:off x="8037513" y="2476500"/>
            <a:ext cx="971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Articular cartilage</a:t>
            </a:r>
            <a:endParaRPr lang="en-US" sz="900" b="1"/>
          </a:p>
        </p:txBody>
      </p:sp>
      <p:sp>
        <p:nvSpPr>
          <p:cNvPr id="58390" name="Rectangle 66"/>
          <p:cNvSpPr>
            <a:spLocks noChangeArrowheads="1"/>
          </p:cNvSpPr>
          <p:nvPr/>
        </p:nvSpPr>
        <p:spPr bwMode="auto">
          <a:xfrm>
            <a:off x="4813300" y="1866900"/>
            <a:ext cx="977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Coronoid process</a:t>
            </a:r>
            <a:endParaRPr lang="en-US" sz="900" b="1"/>
          </a:p>
        </p:txBody>
      </p:sp>
      <p:sp>
        <p:nvSpPr>
          <p:cNvPr id="58391" name="Freeform 67"/>
          <p:cNvSpPr>
            <a:spLocks/>
          </p:cNvSpPr>
          <p:nvPr/>
        </p:nvSpPr>
        <p:spPr bwMode="auto">
          <a:xfrm>
            <a:off x="5119688" y="2784475"/>
            <a:ext cx="609600" cy="388938"/>
          </a:xfrm>
          <a:custGeom>
            <a:avLst/>
            <a:gdLst>
              <a:gd name="T0" fmla="*/ 609600 w 677"/>
              <a:gd name="T1" fmla="*/ 0 h 432"/>
              <a:gd name="T2" fmla="*/ 395295 w 677"/>
              <a:gd name="T3" fmla="*/ 388938 h 432"/>
              <a:gd name="T4" fmla="*/ 0 w 677"/>
              <a:gd name="T5" fmla="*/ 388938 h 432"/>
              <a:gd name="T6" fmla="*/ 0 60000 65536"/>
              <a:gd name="T7" fmla="*/ 0 60000 65536"/>
              <a:gd name="T8" fmla="*/ 0 60000 65536"/>
              <a:gd name="T9" fmla="*/ 0 w 677"/>
              <a:gd name="T10" fmla="*/ 0 h 432"/>
              <a:gd name="T11" fmla="*/ 677 w 677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7" h="432">
                <a:moveTo>
                  <a:pt x="677" y="0"/>
                </a:moveTo>
                <a:lnTo>
                  <a:pt x="439" y="432"/>
                </a:lnTo>
                <a:lnTo>
                  <a:pt x="0" y="432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2" name="Rectangle 68"/>
          <p:cNvSpPr>
            <a:spLocks noChangeArrowheads="1"/>
          </p:cNvSpPr>
          <p:nvPr/>
        </p:nvSpPr>
        <p:spPr bwMode="auto">
          <a:xfrm>
            <a:off x="4848225" y="3081338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Ulna</a:t>
            </a:r>
            <a:endParaRPr lang="en-US" sz="900" b="1"/>
          </a:p>
        </p:txBody>
      </p:sp>
      <p:sp>
        <p:nvSpPr>
          <p:cNvPr id="58393" name="Freeform 69"/>
          <p:cNvSpPr>
            <a:spLocks/>
          </p:cNvSpPr>
          <p:nvPr/>
        </p:nvSpPr>
        <p:spPr bwMode="auto">
          <a:xfrm>
            <a:off x="5824538" y="1955800"/>
            <a:ext cx="650875" cy="304800"/>
          </a:xfrm>
          <a:custGeom>
            <a:avLst/>
            <a:gdLst>
              <a:gd name="T0" fmla="*/ 0 w 721"/>
              <a:gd name="T1" fmla="*/ 0 h 341"/>
              <a:gd name="T2" fmla="*/ 88468 w 721"/>
              <a:gd name="T3" fmla="*/ 0 h 341"/>
              <a:gd name="T4" fmla="*/ 88468 w 721"/>
              <a:gd name="T5" fmla="*/ 0 h 341"/>
              <a:gd name="T6" fmla="*/ 650875 w 721"/>
              <a:gd name="T7" fmla="*/ 304800 h 341"/>
              <a:gd name="T8" fmla="*/ 0 60000 65536"/>
              <a:gd name="T9" fmla="*/ 0 60000 65536"/>
              <a:gd name="T10" fmla="*/ 0 60000 65536"/>
              <a:gd name="T11" fmla="*/ 0 60000 65536"/>
              <a:gd name="T12" fmla="*/ 0 w 721"/>
              <a:gd name="T13" fmla="*/ 0 h 341"/>
              <a:gd name="T14" fmla="*/ 721 w 721"/>
              <a:gd name="T15" fmla="*/ 341 h 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1" h="341">
                <a:moveTo>
                  <a:pt x="0" y="0"/>
                </a:moveTo>
                <a:lnTo>
                  <a:pt x="98" y="0"/>
                </a:lnTo>
                <a:lnTo>
                  <a:pt x="721" y="341"/>
                </a:lnTo>
              </a:path>
            </a:pathLst>
          </a:cu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70"/>
          <p:cNvSpPr>
            <a:spLocks noChangeShapeType="1"/>
          </p:cNvSpPr>
          <p:nvPr/>
        </p:nvSpPr>
        <p:spPr bwMode="auto">
          <a:xfrm>
            <a:off x="7659688" y="1839913"/>
            <a:ext cx="3603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Line 71"/>
          <p:cNvSpPr>
            <a:spLocks noChangeShapeType="1"/>
          </p:cNvSpPr>
          <p:nvPr/>
        </p:nvSpPr>
        <p:spPr bwMode="auto">
          <a:xfrm>
            <a:off x="7426325" y="2257425"/>
            <a:ext cx="5937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Line 72"/>
          <p:cNvSpPr>
            <a:spLocks noChangeShapeType="1"/>
          </p:cNvSpPr>
          <p:nvPr/>
        </p:nvSpPr>
        <p:spPr bwMode="auto">
          <a:xfrm>
            <a:off x="6977063" y="2921000"/>
            <a:ext cx="10429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7" name="Line 73"/>
          <p:cNvSpPr>
            <a:spLocks noChangeShapeType="1"/>
          </p:cNvSpPr>
          <p:nvPr/>
        </p:nvSpPr>
        <p:spPr bwMode="auto">
          <a:xfrm flipH="1">
            <a:off x="6980238" y="2098675"/>
            <a:ext cx="10398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8" name="Freeform 74"/>
          <p:cNvSpPr>
            <a:spLocks/>
          </p:cNvSpPr>
          <p:nvPr/>
        </p:nvSpPr>
        <p:spPr bwMode="auto">
          <a:xfrm>
            <a:off x="5578475" y="1296988"/>
            <a:ext cx="1098550" cy="528637"/>
          </a:xfrm>
          <a:custGeom>
            <a:avLst/>
            <a:gdLst>
              <a:gd name="T0" fmla="*/ 1098550 w 1222"/>
              <a:gd name="T1" fmla="*/ 528637 h 589"/>
              <a:gd name="T2" fmla="*/ 330824 w 1222"/>
              <a:gd name="T3" fmla="*/ 0 h 589"/>
              <a:gd name="T4" fmla="*/ 0 w 1222"/>
              <a:gd name="T5" fmla="*/ 0 h 589"/>
              <a:gd name="T6" fmla="*/ 0 60000 65536"/>
              <a:gd name="T7" fmla="*/ 0 60000 65536"/>
              <a:gd name="T8" fmla="*/ 0 60000 65536"/>
              <a:gd name="T9" fmla="*/ 0 w 1222"/>
              <a:gd name="T10" fmla="*/ 0 h 589"/>
              <a:gd name="T11" fmla="*/ 1222 w 1222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2" h="589">
                <a:moveTo>
                  <a:pt x="1222" y="589"/>
                </a:moveTo>
                <a:lnTo>
                  <a:pt x="36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9" name="Freeform 75"/>
          <p:cNvSpPr>
            <a:spLocks/>
          </p:cNvSpPr>
          <p:nvPr/>
        </p:nvSpPr>
        <p:spPr bwMode="auto">
          <a:xfrm>
            <a:off x="5254625" y="2200275"/>
            <a:ext cx="492125" cy="273050"/>
          </a:xfrm>
          <a:custGeom>
            <a:avLst/>
            <a:gdLst>
              <a:gd name="T0" fmla="*/ 492125 w 548"/>
              <a:gd name="T1" fmla="*/ 0 h 303"/>
              <a:gd name="T2" fmla="*/ 259533 w 548"/>
              <a:gd name="T3" fmla="*/ 273050 h 303"/>
              <a:gd name="T4" fmla="*/ 0 w 548"/>
              <a:gd name="T5" fmla="*/ 273050 h 303"/>
              <a:gd name="T6" fmla="*/ 0 60000 65536"/>
              <a:gd name="T7" fmla="*/ 0 60000 65536"/>
              <a:gd name="T8" fmla="*/ 0 60000 65536"/>
              <a:gd name="T9" fmla="*/ 0 w 548"/>
              <a:gd name="T10" fmla="*/ 0 h 303"/>
              <a:gd name="T11" fmla="*/ 548 w 548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303">
                <a:moveTo>
                  <a:pt x="548" y="0"/>
                </a:moveTo>
                <a:lnTo>
                  <a:pt x="289" y="303"/>
                </a:lnTo>
                <a:lnTo>
                  <a:pt x="0" y="30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0" name="Line 76"/>
          <p:cNvSpPr>
            <a:spLocks noChangeShapeType="1"/>
          </p:cNvSpPr>
          <p:nvPr/>
        </p:nvSpPr>
        <p:spPr bwMode="auto">
          <a:xfrm flipH="1">
            <a:off x="7173913" y="2544763"/>
            <a:ext cx="8461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1" name="Freeform 77"/>
          <p:cNvSpPr>
            <a:spLocks/>
          </p:cNvSpPr>
          <p:nvPr/>
        </p:nvSpPr>
        <p:spPr bwMode="auto">
          <a:xfrm>
            <a:off x="5119688" y="2776538"/>
            <a:ext cx="606425" cy="392112"/>
          </a:xfrm>
          <a:custGeom>
            <a:avLst/>
            <a:gdLst>
              <a:gd name="T0" fmla="*/ 606425 w 674"/>
              <a:gd name="T1" fmla="*/ 0 h 436"/>
              <a:gd name="T2" fmla="*/ 394986 w 674"/>
              <a:gd name="T3" fmla="*/ 392112 h 436"/>
              <a:gd name="T4" fmla="*/ 0 w 674"/>
              <a:gd name="T5" fmla="*/ 392112 h 436"/>
              <a:gd name="T6" fmla="*/ 0 60000 65536"/>
              <a:gd name="T7" fmla="*/ 0 60000 65536"/>
              <a:gd name="T8" fmla="*/ 0 60000 65536"/>
              <a:gd name="T9" fmla="*/ 0 w 674"/>
              <a:gd name="T10" fmla="*/ 0 h 436"/>
              <a:gd name="T11" fmla="*/ 674 w 674"/>
              <a:gd name="T12" fmla="*/ 436 h 4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436">
                <a:moveTo>
                  <a:pt x="674" y="0"/>
                </a:moveTo>
                <a:lnTo>
                  <a:pt x="439" y="436"/>
                </a:lnTo>
                <a:lnTo>
                  <a:pt x="0" y="43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2" name="Freeform 78"/>
          <p:cNvSpPr>
            <a:spLocks/>
          </p:cNvSpPr>
          <p:nvPr/>
        </p:nvSpPr>
        <p:spPr bwMode="auto">
          <a:xfrm>
            <a:off x="5819775" y="1947863"/>
            <a:ext cx="650875" cy="303212"/>
          </a:xfrm>
          <a:custGeom>
            <a:avLst/>
            <a:gdLst>
              <a:gd name="T0" fmla="*/ 0 w 722"/>
              <a:gd name="T1" fmla="*/ 0 h 338"/>
              <a:gd name="T2" fmla="*/ 89247 w 722"/>
              <a:gd name="T3" fmla="*/ 0 h 338"/>
              <a:gd name="T4" fmla="*/ 89247 w 722"/>
              <a:gd name="T5" fmla="*/ 0 h 338"/>
              <a:gd name="T6" fmla="*/ 650875 w 722"/>
              <a:gd name="T7" fmla="*/ 303212 h 338"/>
              <a:gd name="T8" fmla="*/ 0 60000 65536"/>
              <a:gd name="T9" fmla="*/ 0 60000 65536"/>
              <a:gd name="T10" fmla="*/ 0 60000 65536"/>
              <a:gd name="T11" fmla="*/ 0 60000 65536"/>
              <a:gd name="T12" fmla="*/ 0 w 722"/>
              <a:gd name="T13" fmla="*/ 0 h 338"/>
              <a:gd name="T14" fmla="*/ 722 w 722"/>
              <a:gd name="T15" fmla="*/ 338 h 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2" h="338">
                <a:moveTo>
                  <a:pt x="0" y="0"/>
                </a:moveTo>
                <a:lnTo>
                  <a:pt x="99" y="0"/>
                </a:lnTo>
                <a:lnTo>
                  <a:pt x="722" y="3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03" name="Text Box 79"/>
          <p:cNvSpPr txBox="1">
            <a:spLocks noChangeArrowheads="1"/>
          </p:cNvSpPr>
          <p:nvPr/>
        </p:nvSpPr>
        <p:spPr bwMode="auto">
          <a:xfrm>
            <a:off x="8037513" y="2184400"/>
            <a:ext cx="657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Olecranon</a:t>
            </a:r>
          </a:p>
          <a:p>
            <a:r>
              <a:rPr lang="en-US" sz="900" b="1"/>
              <a:t>bursa</a:t>
            </a:r>
          </a:p>
        </p:txBody>
      </p:sp>
      <p:sp>
        <p:nvSpPr>
          <p:cNvPr id="58404" name="Text Box 14"/>
          <p:cNvSpPr txBox="1">
            <a:spLocks noChangeArrowheads="1"/>
          </p:cNvSpPr>
          <p:nvPr/>
        </p:nvSpPr>
        <p:spPr bwMode="auto">
          <a:xfrm>
            <a:off x="7224713" y="3087688"/>
            <a:ext cx="1817687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9.25b</a:t>
            </a:r>
          </a:p>
        </p:txBody>
      </p:sp>
      <p:pic>
        <p:nvPicPr>
          <p:cNvPr id="58405" name="Picture 84" descr="sal25693_09_2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3" y="3698875"/>
            <a:ext cx="31924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6" name="TextBox 24"/>
          <p:cNvSpPr txBox="1">
            <a:spLocks noChangeArrowheads="1"/>
          </p:cNvSpPr>
          <p:nvPr/>
        </p:nvSpPr>
        <p:spPr bwMode="auto">
          <a:xfrm>
            <a:off x="4606925" y="3581400"/>
            <a:ext cx="45116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8407" name="Rectangle 86"/>
          <p:cNvSpPr>
            <a:spLocks noChangeArrowheads="1"/>
          </p:cNvSpPr>
          <p:nvPr/>
        </p:nvSpPr>
        <p:spPr bwMode="auto">
          <a:xfrm>
            <a:off x="6145213" y="6461125"/>
            <a:ext cx="806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(c) Medial view</a:t>
            </a:r>
            <a:endParaRPr lang="en-US" sz="900" b="1"/>
          </a:p>
        </p:txBody>
      </p:sp>
      <p:sp>
        <p:nvSpPr>
          <p:cNvPr id="58408" name="Rectangle 87"/>
          <p:cNvSpPr>
            <a:spLocks noChangeArrowheads="1"/>
          </p:cNvSpPr>
          <p:nvPr/>
        </p:nvSpPr>
        <p:spPr bwMode="auto">
          <a:xfrm>
            <a:off x="4845050" y="4143375"/>
            <a:ext cx="86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Anular ligament</a:t>
            </a:r>
            <a:endParaRPr lang="en-US" sz="900" b="1"/>
          </a:p>
        </p:txBody>
      </p:sp>
      <p:sp>
        <p:nvSpPr>
          <p:cNvPr id="58409" name="Line 88"/>
          <p:cNvSpPr>
            <a:spLocks noChangeShapeType="1"/>
          </p:cNvSpPr>
          <p:nvPr/>
        </p:nvSpPr>
        <p:spPr bwMode="auto">
          <a:xfrm>
            <a:off x="6049963" y="4222750"/>
            <a:ext cx="452437" cy="8651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0" name="Freeform 89"/>
          <p:cNvSpPr>
            <a:spLocks/>
          </p:cNvSpPr>
          <p:nvPr/>
        </p:nvSpPr>
        <p:spPr bwMode="auto">
          <a:xfrm>
            <a:off x="5838825" y="4776788"/>
            <a:ext cx="211138" cy="188912"/>
          </a:xfrm>
          <a:custGeom>
            <a:avLst/>
            <a:gdLst>
              <a:gd name="T0" fmla="*/ 211138 w 237"/>
              <a:gd name="T1" fmla="*/ 188912 h 213"/>
              <a:gd name="T2" fmla="*/ 211138 w 237"/>
              <a:gd name="T3" fmla="*/ 0 h 213"/>
              <a:gd name="T4" fmla="*/ 0 w 237"/>
              <a:gd name="T5" fmla="*/ 0 h 213"/>
              <a:gd name="T6" fmla="*/ 0 60000 65536"/>
              <a:gd name="T7" fmla="*/ 0 60000 65536"/>
              <a:gd name="T8" fmla="*/ 0 60000 65536"/>
              <a:gd name="T9" fmla="*/ 0 w 237"/>
              <a:gd name="T10" fmla="*/ 0 h 213"/>
              <a:gd name="T11" fmla="*/ 237 w 237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213">
                <a:moveTo>
                  <a:pt x="237" y="213"/>
                </a:moveTo>
                <a:lnTo>
                  <a:pt x="23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1" name="Rectangle 90"/>
          <p:cNvSpPr>
            <a:spLocks noChangeArrowheads="1"/>
          </p:cNvSpPr>
          <p:nvPr/>
        </p:nvSpPr>
        <p:spPr bwMode="auto">
          <a:xfrm>
            <a:off x="8140700" y="4721225"/>
            <a:ext cx="730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Joint capsule</a:t>
            </a:r>
            <a:endParaRPr lang="en-US" sz="900" b="1"/>
          </a:p>
        </p:txBody>
      </p:sp>
      <p:sp>
        <p:nvSpPr>
          <p:cNvPr id="58412" name="Rectangle 91"/>
          <p:cNvSpPr>
            <a:spLocks noChangeArrowheads="1"/>
          </p:cNvSpPr>
          <p:nvPr/>
        </p:nvSpPr>
        <p:spPr bwMode="auto">
          <a:xfrm>
            <a:off x="8140700" y="4017963"/>
            <a:ext cx="495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Humerus</a:t>
            </a:r>
            <a:endParaRPr lang="en-US" sz="900" b="1"/>
          </a:p>
        </p:txBody>
      </p:sp>
      <p:sp>
        <p:nvSpPr>
          <p:cNvPr id="58413" name="Line 92"/>
          <p:cNvSpPr>
            <a:spLocks noChangeShapeType="1"/>
          </p:cNvSpPr>
          <p:nvPr/>
        </p:nvSpPr>
        <p:spPr bwMode="auto">
          <a:xfrm>
            <a:off x="7610475" y="4098925"/>
            <a:ext cx="482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4" name="Freeform 93"/>
          <p:cNvSpPr>
            <a:spLocks/>
          </p:cNvSpPr>
          <p:nvPr/>
        </p:nvSpPr>
        <p:spPr bwMode="auto">
          <a:xfrm>
            <a:off x="7705725" y="5948363"/>
            <a:ext cx="387350" cy="1587"/>
          </a:xfrm>
          <a:custGeom>
            <a:avLst/>
            <a:gdLst>
              <a:gd name="T0" fmla="*/ 387350 w 435"/>
              <a:gd name="T1" fmla="*/ 0 h 1587"/>
              <a:gd name="T2" fmla="*/ 176311 w 435"/>
              <a:gd name="T3" fmla="*/ 0 h 1587"/>
              <a:gd name="T4" fmla="*/ 0 w 435"/>
              <a:gd name="T5" fmla="*/ 0 h 1587"/>
              <a:gd name="T6" fmla="*/ 0 60000 65536"/>
              <a:gd name="T7" fmla="*/ 0 60000 65536"/>
              <a:gd name="T8" fmla="*/ 0 60000 65536"/>
              <a:gd name="T9" fmla="*/ 0 w 435"/>
              <a:gd name="T10" fmla="*/ 0 h 1587"/>
              <a:gd name="T11" fmla="*/ 435 w 435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1587">
                <a:moveTo>
                  <a:pt x="435" y="0"/>
                </a:moveTo>
                <a:lnTo>
                  <a:pt x="19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5" name="Line 94"/>
          <p:cNvSpPr>
            <a:spLocks noChangeShapeType="1"/>
          </p:cNvSpPr>
          <p:nvPr/>
        </p:nvSpPr>
        <p:spPr bwMode="auto">
          <a:xfrm>
            <a:off x="5857875" y="5667375"/>
            <a:ext cx="87471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6" name="Rectangle 95"/>
          <p:cNvSpPr>
            <a:spLocks noChangeArrowheads="1"/>
          </p:cNvSpPr>
          <p:nvPr/>
        </p:nvSpPr>
        <p:spPr bwMode="auto">
          <a:xfrm>
            <a:off x="4784725" y="5600700"/>
            <a:ext cx="977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Coronoid process</a:t>
            </a:r>
            <a:endParaRPr lang="en-US" sz="900" b="1"/>
          </a:p>
        </p:txBody>
      </p:sp>
      <p:sp>
        <p:nvSpPr>
          <p:cNvPr id="58417" name="Rectangle 96"/>
          <p:cNvSpPr>
            <a:spLocks noChangeArrowheads="1"/>
          </p:cNvSpPr>
          <p:nvPr/>
        </p:nvSpPr>
        <p:spPr bwMode="auto">
          <a:xfrm>
            <a:off x="4784725" y="5046663"/>
            <a:ext cx="381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Radius</a:t>
            </a:r>
            <a:endParaRPr lang="en-US" sz="900" b="1"/>
          </a:p>
        </p:txBody>
      </p:sp>
      <p:sp>
        <p:nvSpPr>
          <p:cNvPr id="58418" name="Freeform 97"/>
          <p:cNvSpPr>
            <a:spLocks/>
          </p:cNvSpPr>
          <p:nvPr/>
        </p:nvSpPr>
        <p:spPr bwMode="auto">
          <a:xfrm>
            <a:off x="5256213" y="5132388"/>
            <a:ext cx="485775" cy="128587"/>
          </a:xfrm>
          <a:custGeom>
            <a:avLst/>
            <a:gdLst>
              <a:gd name="T0" fmla="*/ 485775 w 547"/>
              <a:gd name="T1" fmla="*/ 128587 h 144"/>
              <a:gd name="T2" fmla="*/ 195376 w 547"/>
              <a:gd name="T3" fmla="*/ 0 h 144"/>
              <a:gd name="T4" fmla="*/ 0 w 547"/>
              <a:gd name="T5" fmla="*/ 0 h 144"/>
              <a:gd name="T6" fmla="*/ 0 60000 65536"/>
              <a:gd name="T7" fmla="*/ 0 60000 65536"/>
              <a:gd name="T8" fmla="*/ 0 60000 65536"/>
              <a:gd name="T9" fmla="*/ 0 w 547"/>
              <a:gd name="T10" fmla="*/ 0 h 144"/>
              <a:gd name="T11" fmla="*/ 547 w 547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144">
                <a:moveTo>
                  <a:pt x="547" y="144"/>
                </a:moveTo>
                <a:lnTo>
                  <a:pt x="22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19" name="Line 98"/>
          <p:cNvSpPr>
            <a:spLocks noChangeShapeType="1"/>
          </p:cNvSpPr>
          <p:nvPr/>
        </p:nvSpPr>
        <p:spPr bwMode="auto">
          <a:xfrm flipV="1">
            <a:off x="5451475" y="5994400"/>
            <a:ext cx="361950" cy="2841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0" name="Rectangle 99"/>
          <p:cNvSpPr>
            <a:spLocks noChangeArrowheads="1"/>
          </p:cNvSpPr>
          <p:nvPr/>
        </p:nvSpPr>
        <p:spPr bwMode="auto">
          <a:xfrm>
            <a:off x="4784725" y="6189663"/>
            <a:ext cx="247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Ulna</a:t>
            </a:r>
            <a:endParaRPr lang="en-US" sz="900" b="1"/>
          </a:p>
        </p:txBody>
      </p:sp>
      <p:sp>
        <p:nvSpPr>
          <p:cNvPr id="58421" name="Line 100"/>
          <p:cNvSpPr>
            <a:spLocks noChangeShapeType="1"/>
          </p:cNvSpPr>
          <p:nvPr/>
        </p:nvSpPr>
        <p:spPr bwMode="auto">
          <a:xfrm flipH="1">
            <a:off x="7443788" y="5578475"/>
            <a:ext cx="6492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2" name="Line 101"/>
          <p:cNvSpPr>
            <a:spLocks noChangeShapeType="1"/>
          </p:cNvSpPr>
          <p:nvPr/>
        </p:nvSpPr>
        <p:spPr bwMode="auto">
          <a:xfrm>
            <a:off x="7616825" y="4802188"/>
            <a:ext cx="4762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3" name="Line 102"/>
          <p:cNvSpPr>
            <a:spLocks noChangeShapeType="1"/>
          </p:cNvSpPr>
          <p:nvPr/>
        </p:nvSpPr>
        <p:spPr bwMode="auto">
          <a:xfrm>
            <a:off x="7900988" y="5151438"/>
            <a:ext cx="192087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4" name="Line 103"/>
          <p:cNvSpPr>
            <a:spLocks noChangeShapeType="1"/>
          </p:cNvSpPr>
          <p:nvPr/>
        </p:nvSpPr>
        <p:spPr bwMode="auto">
          <a:xfrm flipH="1">
            <a:off x="7004050" y="4802188"/>
            <a:ext cx="887413" cy="3175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5" name="Line 104"/>
          <p:cNvSpPr>
            <a:spLocks noChangeShapeType="1"/>
          </p:cNvSpPr>
          <p:nvPr/>
        </p:nvSpPr>
        <p:spPr bwMode="auto">
          <a:xfrm flipH="1" flipV="1">
            <a:off x="7094538" y="5391150"/>
            <a:ext cx="796925" cy="1873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6" name="Line 105"/>
          <p:cNvSpPr>
            <a:spLocks noChangeShapeType="1"/>
          </p:cNvSpPr>
          <p:nvPr/>
        </p:nvSpPr>
        <p:spPr bwMode="auto">
          <a:xfrm flipH="1">
            <a:off x="5735638" y="4225925"/>
            <a:ext cx="3143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7" name="Line 106"/>
          <p:cNvSpPr>
            <a:spLocks noChangeShapeType="1"/>
          </p:cNvSpPr>
          <p:nvPr/>
        </p:nvSpPr>
        <p:spPr bwMode="auto">
          <a:xfrm flipH="1">
            <a:off x="5124450" y="6291263"/>
            <a:ext cx="3270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8" name="Line 107"/>
          <p:cNvSpPr>
            <a:spLocks noChangeShapeType="1"/>
          </p:cNvSpPr>
          <p:nvPr/>
        </p:nvSpPr>
        <p:spPr bwMode="auto">
          <a:xfrm>
            <a:off x="6040438" y="4216400"/>
            <a:ext cx="455612" cy="8620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29" name="Freeform 108"/>
          <p:cNvSpPr>
            <a:spLocks/>
          </p:cNvSpPr>
          <p:nvPr/>
        </p:nvSpPr>
        <p:spPr bwMode="auto">
          <a:xfrm>
            <a:off x="5832475" y="4767263"/>
            <a:ext cx="211138" cy="188912"/>
          </a:xfrm>
          <a:custGeom>
            <a:avLst/>
            <a:gdLst>
              <a:gd name="T0" fmla="*/ 211138 w 238"/>
              <a:gd name="T1" fmla="*/ 188912 h 212"/>
              <a:gd name="T2" fmla="*/ 211138 w 238"/>
              <a:gd name="T3" fmla="*/ 0 h 212"/>
              <a:gd name="T4" fmla="*/ 0 w 238"/>
              <a:gd name="T5" fmla="*/ 0 h 212"/>
              <a:gd name="T6" fmla="*/ 0 60000 65536"/>
              <a:gd name="T7" fmla="*/ 0 60000 65536"/>
              <a:gd name="T8" fmla="*/ 0 60000 65536"/>
              <a:gd name="T9" fmla="*/ 0 w 238"/>
              <a:gd name="T10" fmla="*/ 0 h 212"/>
              <a:gd name="T11" fmla="*/ 238 w 238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" h="212">
                <a:moveTo>
                  <a:pt x="238" y="212"/>
                </a:moveTo>
                <a:lnTo>
                  <a:pt x="238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0" name="Line 109"/>
          <p:cNvSpPr>
            <a:spLocks noChangeShapeType="1"/>
          </p:cNvSpPr>
          <p:nvPr/>
        </p:nvSpPr>
        <p:spPr bwMode="auto">
          <a:xfrm>
            <a:off x="7599363" y="4090988"/>
            <a:ext cx="4841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1" name="Freeform 110"/>
          <p:cNvSpPr>
            <a:spLocks/>
          </p:cNvSpPr>
          <p:nvPr/>
        </p:nvSpPr>
        <p:spPr bwMode="auto">
          <a:xfrm>
            <a:off x="7696200" y="5940425"/>
            <a:ext cx="387350" cy="0"/>
          </a:xfrm>
          <a:custGeom>
            <a:avLst/>
            <a:gdLst>
              <a:gd name="T0" fmla="*/ 387350 w 435"/>
              <a:gd name="T1" fmla="*/ 178982 w 435"/>
              <a:gd name="T2" fmla="*/ 0 w 435"/>
              <a:gd name="T3" fmla="*/ 0 60000 65536"/>
              <a:gd name="T4" fmla="*/ 0 60000 65536"/>
              <a:gd name="T5" fmla="*/ 0 60000 65536"/>
              <a:gd name="T6" fmla="*/ 0 w 435"/>
              <a:gd name="T7" fmla="*/ 435 w 435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35">
                <a:moveTo>
                  <a:pt x="435" y="0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2" name="Line 111"/>
          <p:cNvSpPr>
            <a:spLocks noChangeShapeType="1"/>
          </p:cNvSpPr>
          <p:nvPr/>
        </p:nvSpPr>
        <p:spPr bwMode="auto">
          <a:xfrm>
            <a:off x="5851525" y="5668963"/>
            <a:ext cx="871538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3" name="Freeform 112"/>
          <p:cNvSpPr>
            <a:spLocks/>
          </p:cNvSpPr>
          <p:nvPr/>
        </p:nvSpPr>
        <p:spPr bwMode="auto">
          <a:xfrm>
            <a:off x="5245100" y="5126038"/>
            <a:ext cx="490538" cy="125412"/>
          </a:xfrm>
          <a:custGeom>
            <a:avLst/>
            <a:gdLst>
              <a:gd name="T0" fmla="*/ 490538 w 551"/>
              <a:gd name="T1" fmla="*/ 125412 h 140"/>
              <a:gd name="T2" fmla="*/ 198530 w 551"/>
              <a:gd name="T3" fmla="*/ 0 h 140"/>
              <a:gd name="T4" fmla="*/ 0 w 551"/>
              <a:gd name="T5" fmla="*/ 0 h 140"/>
              <a:gd name="T6" fmla="*/ 0 60000 65536"/>
              <a:gd name="T7" fmla="*/ 0 60000 65536"/>
              <a:gd name="T8" fmla="*/ 0 60000 65536"/>
              <a:gd name="T9" fmla="*/ 0 w 551"/>
              <a:gd name="T10" fmla="*/ 0 h 140"/>
              <a:gd name="T11" fmla="*/ 551 w 551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1" h="140">
                <a:moveTo>
                  <a:pt x="551" y="140"/>
                </a:moveTo>
                <a:lnTo>
                  <a:pt x="223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4" name="Line 113"/>
          <p:cNvSpPr>
            <a:spLocks noChangeShapeType="1"/>
          </p:cNvSpPr>
          <p:nvPr/>
        </p:nvSpPr>
        <p:spPr bwMode="auto">
          <a:xfrm flipV="1">
            <a:off x="5457825" y="5988050"/>
            <a:ext cx="358775" cy="2857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5" name="Line 114"/>
          <p:cNvSpPr>
            <a:spLocks noChangeShapeType="1"/>
          </p:cNvSpPr>
          <p:nvPr/>
        </p:nvSpPr>
        <p:spPr bwMode="auto">
          <a:xfrm flipH="1">
            <a:off x="7437438" y="5567363"/>
            <a:ext cx="6461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6" name="Line 115"/>
          <p:cNvSpPr>
            <a:spLocks noChangeShapeType="1"/>
          </p:cNvSpPr>
          <p:nvPr/>
        </p:nvSpPr>
        <p:spPr bwMode="auto">
          <a:xfrm>
            <a:off x="7610475" y="4795838"/>
            <a:ext cx="4730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7" name="Line 116"/>
          <p:cNvSpPr>
            <a:spLocks noChangeShapeType="1"/>
          </p:cNvSpPr>
          <p:nvPr/>
        </p:nvSpPr>
        <p:spPr bwMode="auto">
          <a:xfrm>
            <a:off x="7894638" y="5141913"/>
            <a:ext cx="1889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8" name="Line 117"/>
          <p:cNvSpPr>
            <a:spLocks noChangeShapeType="1"/>
          </p:cNvSpPr>
          <p:nvPr/>
        </p:nvSpPr>
        <p:spPr bwMode="auto">
          <a:xfrm flipH="1">
            <a:off x="6994525" y="4795838"/>
            <a:ext cx="887413" cy="314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39" name="Line 118"/>
          <p:cNvSpPr>
            <a:spLocks noChangeShapeType="1"/>
          </p:cNvSpPr>
          <p:nvPr/>
        </p:nvSpPr>
        <p:spPr bwMode="auto">
          <a:xfrm flipH="1" flipV="1">
            <a:off x="7085013" y="5386388"/>
            <a:ext cx="796925" cy="1809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0" name="Line 119"/>
          <p:cNvSpPr>
            <a:spLocks noChangeShapeType="1"/>
          </p:cNvSpPr>
          <p:nvPr/>
        </p:nvSpPr>
        <p:spPr bwMode="auto">
          <a:xfrm flipH="1">
            <a:off x="5729288" y="4219575"/>
            <a:ext cx="311150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1" name="Line 120"/>
          <p:cNvSpPr>
            <a:spLocks noChangeShapeType="1"/>
          </p:cNvSpPr>
          <p:nvPr/>
        </p:nvSpPr>
        <p:spPr bwMode="auto">
          <a:xfrm flipH="1">
            <a:off x="5129213" y="6272213"/>
            <a:ext cx="3286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442" name="Text Box 121"/>
          <p:cNvSpPr txBox="1">
            <a:spLocks noChangeArrowheads="1"/>
          </p:cNvSpPr>
          <p:nvPr/>
        </p:nvSpPr>
        <p:spPr bwMode="auto">
          <a:xfrm>
            <a:off x="8140700" y="5068888"/>
            <a:ext cx="873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Tendon of</a:t>
            </a:r>
          </a:p>
          <a:p>
            <a:r>
              <a:rPr lang="en-US" sz="900" b="1"/>
              <a:t>triceps brachii</a:t>
            </a:r>
          </a:p>
        </p:txBody>
      </p:sp>
      <p:sp>
        <p:nvSpPr>
          <p:cNvPr id="58443" name="Text Box 122"/>
          <p:cNvSpPr txBox="1">
            <a:spLocks noChangeArrowheads="1"/>
          </p:cNvSpPr>
          <p:nvPr/>
        </p:nvSpPr>
        <p:spPr bwMode="auto">
          <a:xfrm>
            <a:off x="8140700" y="5491163"/>
            <a:ext cx="917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Ulnar collateral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58444" name="Text Box 123"/>
          <p:cNvSpPr txBox="1">
            <a:spLocks noChangeArrowheads="1"/>
          </p:cNvSpPr>
          <p:nvPr/>
        </p:nvSpPr>
        <p:spPr bwMode="auto">
          <a:xfrm>
            <a:off x="8140700" y="5875338"/>
            <a:ext cx="657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Olecranon</a:t>
            </a:r>
          </a:p>
          <a:p>
            <a:r>
              <a:rPr lang="en-US" sz="900" b="1"/>
              <a:t>bursa</a:t>
            </a:r>
          </a:p>
        </p:txBody>
      </p:sp>
      <p:sp>
        <p:nvSpPr>
          <p:cNvPr id="58445" name="Text Box 124"/>
          <p:cNvSpPr txBox="1">
            <a:spLocks noChangeArrowheads="1"/>
          </p:cNvSpPr>
          <p:nvPr/>
        </p:nvSpPr>
        <p:spPr bwMode="auto">
          <a:xfrm>
            <a:off x="4784725" y="4686300"/>
            <a:ext cx="2114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spAutoFit/>
          </a:bodyPr>
          <a:lstStyle/>
          <a:p>
            <a:r>
              <a:rPr lang="en-US" sz="900" b="1"/>
              <a:t>Tendon of biceps</a:t>
            </a:r>
          </a:p>
          <a:p>
            <a:r>
              <a:rPr lang="en-US" sz="900" b="1"/>
              <a:t>brachii (cut)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55EA5AE-FBE0-4953-BB17-B1EE04FB0BB4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Elbow Joint</a:t>
            </a:r>
          </a:p>
        </p:txBody>
      </p:sp>
      <p:sp>
        <p:nvSpPr>
          <p:cNvPr id="59396" name="Text Box 19"/>
          <p:cNvSpPr txBox="1">
            <a:spLocks noChangeArrowheads="1"/>
          </p:cNvSpPr>
          <p:nvPr/>
        </p:nvSpPr>
        <p:spPr bwMode="auto">
          <a:xfrm>
            <a:off x="1176338" y="6111875"/>
            <a:ext cx="20335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9.25d</a:t>
            </a:r>
          </a:p>
        </p:txBody>
      </p:sp>
      <p:pic>
        <p:nvPicPr>
          <p:cNvPr id="59397" name="Picture 11" descr="sal25693_09_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38" y="1219200"/>
            <a:ext cx="30940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12"/>
          <p:cNvSpPr>
            <a:spLocks noChangeArrowheads="1"/>
          </p:cNvSpPr>
          <p:nvPr/>
        </p:nvSpPr>
        <p:spPr bwMode="auto">
          <a:xfrm>
            <a:off x="6254750" y="4837113"/>
            <a:ext cx="7985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Anterior view</a:t>
            </a:r>
          </a:p>
        </p:txBody>
      </p:sp>
      <p:sp>
        <p:nvSpPr>
          <p:cNvPr id="59399" name="Rectangle 13"/>
          <p:cNvSpPr>
            <a:spLocks noChangeArrowheads="1"/>
          </p:cNvSpPr>
          <p:nvPr/>
        </p:nvSpPr>
        <p:spPr bwMode="auto">
          <a:xfrm>
            <a:off x="4760913" y="2895600"/>
            <a:ext cx="652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59400" name="Rectangle 14"/>
          <p:cNvSpPr>
            <a:spLocks noChangeArrowheads="1"/>
          </p:cNvSpPr>
          <p:nvPr/>
        </p:nvSpPr>
        <p:spPr bwMode="auto">
          <a:xfrm>
            <a:off x="8080375" y="1711325"/>
            <a:ext cx="441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Humerus</a:t>
            </a:r>
            <a:endParaRPr lang="en-US" sz="800" b="1"/>
          </a:p>
        </p:txBody>
      </p:sp>
      <p:sp>
        <p:nvSpPr>
          <p:cNvPr id="59401" name="Rectangle 15"/>
          <p:cNvSpPr>
            <a:spLocks noChangeArrowheads="1"/>
          </p:cNvSpPr>
          <p:nvPr/>
        </p:nvSpPr>
        <p:spPr bwMode="auto">
          <a:xfrm>
            <a:off x="4760913" y="4581525"/>
            <a:ext cx="339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Radius</a:t>
            </a:r>
            <a:endParaRPr lang="en-US" sz="800" b="1"/>
          </a:p>
        </p:txBody>
      </p:sp>
      <p:sp>
        <p:nvSpPr>
          <p:cNvPr id="59402" name="Rectangle 16"/>
          <p:cNvSpPr>
            <a:spLocks noChangeArrowheads="1"/>
          </p:cNvSpPr>
          <p:nvPr/>
        </p:nvSpPr>
        <p:spPr bwMode="auto">
          <a:xfrm>
            <a:off x="8080375" y="4335463"/>
            <a:ext cx="2206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Ulna</a:t>
            </a:r>
            <a:endParaRPr lang="en-US" sz="800" b="1"/>
          </a:p>
        </p:txBody>
      </p:sp>
      <p:sp>
        <p:nvSpPr>
          <p:cNvPr id="59403" name="Line 18"/>
          <p:cNvSpPr>
            <a:spLocks noChangeShapeType="1"/>
          </p:cNvSpPr>
          <p:nvPr/>
        </p:nvSpPr>
        <p:spPr bwMode="auto">
          <a:xfrm>
            <a:off x="5335588" y="3973513"/>
            <a:ext cx="1209675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Line 19"/>
          <p:cNvSpPr>
            <a:spLocks noChangeShapeType="1"/>
          </p:cNvSpPr>
          <p:nvPr/>
        </p:nvSpPr>
        <p:spPr bwMode="auto">
          <a:xfrm>
            <a:off x="5127625" y="3524250"/>
            <a:ext cx="1143000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5" name="Line 20"/>
          <p:cNvSpPr>
            <a:spLocks noChangeShapeType="1"/>
          </p:cNvSpPr>
          <p:nvPr/>
        </p:nvSpPr>
        <p:spPr bwMode="auto">
          <a:xfrm>
            <a:off x="5670550" y="3163888"/>
            <a:ext cx="317500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Line 21"/>
          <p:cNvSpPr>
            <a:spLocks noChangeShapeType="1"/>
          </p:cNvSpPr>
          <p:nvPr/>
        </p:nvSpPr>
        <p:spPr bwMode="auto">
          <a:xfrm>
            <a:off x="5165725" y="2570163"/>
            <a:ext cx="836613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7" name="Line 22"/>
          <p:cNvSpPr>
            <a:spLocks noChangeShapeType="1"/>
          </p:cNvSpPr>
          <p:nvPr/>
        </p:nvSpPr>
        <p:spPr bwMode="auto">
          <a:xfrm>
            <a:off x="7772400" y="2566988"/>
            <a:ext cx="279400" cy="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Line 23"/>
          <p:cNvSpPr>
            <a:spLocks noChangeShapeType="1"/>
          </p:cNvSpPr>
          <p:nvPr/>
        </p:nvSpPr>
        <p:spPr bwMode="auto">
          <a:xfrm>
            <a:off x="7585075" y="3173413"/>
            <a:ext cx="466725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9" name="Line 25"/>
          <p:cNvSpPr>
            <a:spLocks noChangeShapeType="1"/>
          </p:cNvSpPr>
          <p:nvPr/>
        </p:nvSpPr>
        <p:spPr bwMode="auto">
          <a:xfrm flipV="1">
            <a:off x="6651625" y="2868613"/>
            <a:ext cx="188913" cy="9683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0" name="Line 26"/>
          <p:cNvSpPr>
            <a:spLocks noChangeShapeType="1"/>
          </p:cNvSpPr>
          <p:nvPr/>
        </p:nvSpPr>
        <p:spPr bwMode="auto">
          <a:xfrm>
            <a:off x="6878638" y="1789113"/>
            <a:ext cx="1173162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Line 27"/>
          <p:cNvSpPr>
            <a:spLocks noChangeShapeType="1"/>
          </p:cNvSpPr>
          <p:nvPr/>
        </p:nvSpPr>
        <p:spPr bwMode="auto">
          <a:xfrm>
            <a:off x="5497513" y="2965450"/>
            <a:ext cx="1716087" cy="1588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29"/>
          <p:cNvSpPr>
            <a:spLocks noChangeShapeType="1"/>
          </p:cNvSpPr>
          <p:nvPr/>
        </p:nvSpPr>
        <p:spPr bwMode="auto">
          <a:xfrm>
            <a:off x="5329238" y="3963988"/>
            <a:ext cx="12049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Line 30"/>
          <p:cNvSpPr>
            <a:spLocks noChangeShapeType="1"/>
          </p:cNvSpPr>
          <p:nvPr/>
        </p:nvSpPr>
        <p:spPr bwMode="auto">
          <a:xfrm>
            <a:off x="5118100" y="3519488"/>
            <a:ext cx="1146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4" name="Line 31"/>
          <p:cNvSpPr>
            <a:spLocks noChangeShapeType="1"/>
          </p:cNvSpPr>
          <p:nvPr/>
        </p:nvSpPr>
        <p:spPr bwMode="auto">
          <a:xfrm>
            <a:off x="5664200" y="3162300"/>
            <a:ext cx="317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5" name="Line 32"/>
          <p:cNvSpPr>
            <a:spLocks noChangeShapeType="1"/>
          </p:cNvSpPr>
          <p:nvPr/>
        </p:nvSpPr>
        <p:spPr bwMode="auto">
          <a:xfrm>
            <a:off x="5159375" y="2559050"/>
            <a:ext cx="8334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Line 33"/>
          <p:cNvSpPr>
            <a:spLocks noChangeShapeType="1"/>
          </p:cNvSpPr>
          <p:nvPr/>
        </p:nvSpPr>
        <p:spPr bwMode="auto">
          <a:xfrm>
            <a:off x="7766050" y="2555875"/>
            <a:ext cx="276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Line 34"/>
          <p:cNvSpPr>
            <a:spLocks noChangeShapeType="1"/>
          </p:cNvSpPr>
          <p:nvPr/>
        </p:nvSpPr>
        <p:spPr bwMode="auto">
          <a:xfrm>
            <a:off x="7573963" y="3163888"/>
            <a:ext cx="4683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8" name="Line 36"/>
          <p:cNvSpPr>
            <a:spLocks noChangeShapeType="1"/>
          </p:cNvSpPr>
          <p:nvPr/>
        </p:nvSpPr>
        <p:spPr bwMode="auto">
          <a:xfrm flipV="1">
            <a:off x="6648450" y="2873375"/>
            <a:ext cx="185738" cy="9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9" name="Line 37"/>
          <p:cNvSpPr>
            <a:spLocks noChangeShapeType="1"/>
          </p:cNvSpPr>
          <p:nvPr/>
        </p:nvSpPr>
        <p:spPr bwMode="auto">
          <a:xfrm flipV="1">
            <a:off x="6127750" y="2825750"/>
            <a:ext cx="257175" cy="13970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0" name="Line 38"/>
          <p:cNvSpPr>
            <a:spLocks noChangeShapeType="1"/>
          </p:cNvSpPr>
          <p:nvPr/>
        </p:nvSpPr>
        <p:spPr bwMode="auto">
          <a:xfrm flipV="1">
            <a:off x="6126163" y="2830513"/>
            <a:ext cx="252412" cy="136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1" name="Line 39"/>
          <p:cNvSpPr>
            <a:spLocks noChangeShapeType="1"/>
          </p:cNvSpPr>
          <p:nvPr/>
        </p:nvSpPr>
        <p:spPr bwMode="auto">
          <a:xfrm>
            <a:off x="6872288" y="1782763"/>
            <a:ext cx="11699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2" name="Line 40"/>
          <p:cNvSpPr>
            <a:spLocks noChangeShapeType="1"/>
          </p:cNvSpPr>
          <p:nvPr/>
        </p:nvSpPr>
        <p:spPr bwMode="auto">
          <a:xfrm>
            <a:off x="5491163" y="2967038"/>
            <a:ext cx="1717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3" name="Text Box 41"/>
          <p:cNvSpPr txBox="1">
            <a:spLocks noChangeArrowheads="1"/>
          </p:cNvSpPr>
          <p:nvPr/>
        </p:nvSpPr>
        <p:spPr bwMode="auto">
          <a:xfrm>
            <a:off x="4760913" y="2495550"/>
            <a:ext cx="62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Lateral</a:t>
            </a:r>
          </a:p>
          <a:p>
            <a:r>
              <a:rPr lang="en-US" sz="800" b="1"/>
              <a:t>epicondyle</a:t>
            </a:r>
          </a:p>
        </p:txBody>
      </p:sp>
      <p:sp>
        <p:nvSpPr>
          <p:cNvPr id="59424" name="Text Box 42"/>
          <p:cNvSpPr txBox="1">
            <a:spLocks noChangeArrowheads="1"/>
          </p:cNvSpPr>
          <p:nvPr/>
        </p:nvSpPr>
        <p:spPr bwMode="auto">
          <a:xfrm>
            <a:off x="4760913" y="3094038"/>
            <a:ext cx="876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Radial collateral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59425" name="Text Box 43"/>
          <p:cNvSpPr txBox="1">
            <a:spLocks noChangeArrowheads="1"/>
          </p:cNvSpPr>
          <p:nvPr/>
        </p:nvSpPr>
        <p:spPr bwMode="auto">
          <a:xfrm>
            <a:off x="4760913" y="3440113"/>
            <a:ext cx="511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Anular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59426" name="Text Box 44"/>
          <p:cNvSpPr txBox="1">
            <a:spLocks noChangeArrowheads="1"/>
          </p:cNvSpPr>
          <p:nvPr/>
        </p:nvSpPr>
        <p:spPr bwMode="auto">
          <a:xfrm>
            <a:off x="4760913" y="3900488"/>
            <a:ext cx="779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Tendon of</a:t>
            </a:r>
          </a:p>
          <a:p>
            <a:r>
              <a:rPr lang="en-US" sz="800" b="1"/>
              <a:t>biceps brachii</a:t>
            </a:r>
          </a:p>
          <a:p>
            <a:r>
              <a:rPr lang="en-US" sz="800" b="1"/>
              <a:t>(cut)</a:t>
            </a:r>
          </a:p>
        </p:txBody>
      </p:sp>
      <p:sp>
        <p:nvSpPr>
          <p:cNvPr id="59427" name="Text Box 45"/>
          <p:cNvSpPr txBox="1">
            <a:spLocks noChangeArrowheads="1"/>
          </p:cNvSpPr>
          <p:nvPr/>
        </p:nvSpPr>
        <p:spPr bwMode="auto">
          <a:xfrm>
            <a:off x="8080375" y="2482850"/>
            <a:ext cx="625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Medial</a:t>
            </a:r>
          </a:p>
          <a:p>
            <a:r>
              <a:rPr lang="en-US" sz="800" b="1"/>
              <a:t>epicondyle</a:t>
            </a:r>
          </a:p>
        </p:txBody>
      </p:sp>
      <p:sp>
        <p:nvSpPr>
          <p:cNvPr id="59428" name="Text Box 46"/>
          <p:cNvSpPr txBox="1">
            <a:spLocks noChangeArrowheads="1"/>
          </p:cNvSpPr>
          <p:nvPr/>
        </p:nvSpPr>
        <p:spPr bwMode="auto">
          <a:xfrm>
            <a:off x="8080375" y="3094038"/>
            <a:ext cx="830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Ulnar collateral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59429" name="TextBox 24"/>
          <p:cNvSpPr txBox="1">
            <a:spLocks noChangeArrowheads="1"/>
          </p:cNvSpPr>
          <p:nvPr/>
        </p:nvSpPr>
        <p:spPr bwMode="auto">
          <a:xfrm>
            <a:off x="4360863" y="1136650"/>
            <a:ext cx="47831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9430" name="Text Box 18"/>
          <p:cNvSpPr txBox="1">
            <a:spLocks noChangeArrowheads="1"/>
          </p:cNvSpPr>
          <p:nvPr/>
        </p:nvSpPr>
        <p:spPr bwMode="auto">
          <a:xfrm>
            <a:off x="5619750" y="5000625"/>
            <a:ext cx="20335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9.25a</a:t>
            </a:r>
          </a:p>
        </p:txBody>
      </p:sp>
      <p:sp>
        <p:nvSpPr>
          <p:cNvPr id="59431" name="Line 50"/>
          <p:cNvSpPr>
            <a:spLocks noChangeShapeType="1"/>
          </p:cNvSpPr>
          <p:nvPr/>
        </p:nvSpPr>
        <p:spPr bwMode="auto">
          <a:xfrm>
            <a:off x="5153025" y="4659313"/>
            <a:ext cx="1008063" cy="1587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2" name="Line 51"/>
          <p:cNvSpPr>
            <a:spLocks noChangeShapeType="1"/>
          </p:cNvSpPr>
          <p:nvPr/>
        </p:nvSpPr>
        <p:spPr bwMode="auto">
          <a:xfrm>
            <a:off x="6937375" y="4413250"/>
            <a:ext cx="1114425" cy="0"/>
          </a:xfrm>
          <a:prstGeom prst="line">
            <a:avLst/>
          </a:prstGeom>
          <a:noFill/>
          <a:ln w="269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3" name="Line 52"/>
          <p:cNvSpPr>
            <a:spLocks noChangeShapeType="1"/>
          </p:cNvSpPr>
          <p:nvPr/>
        </p:nvSpPr>
        <p:spPr bwMode="auto">
          <a:xfrm>
            <a:off x="5143500" y="4649788"/>
            <a:ext cx="1008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4" name="Line 53"/>
          <p:cNvSpPr>
            <a:spLocks noChangeShapeType="1"/>
          </p:cNvSpPr>
          <p:nvPr/>
        </p:nvSpPr>
        <p:spPr bwMode="auto">
          <a:xfrm>
            <a:off x="6931025" y="4405313"/>
            <a:ext cx="11112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9435" name="Picture 54" descr="sal25693_09_2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278188"/>
            <a:ext cx="2717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36" name="TextBox 24"/>
          <p:cNvSpPr txBox="1">
            <a:spLocks noChangeArrowheads="1"/>
          </p:cNvSpPr>
          <p:nvPr/>
        </p:nvSpPr>
        <p:spPr bwMode="auto">
          <a:xfrm>
            <a:off x="0" y="3133725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59437" name="Rectangle 56"/>
          <p:cNvSpPr>
            <a:spLocks noChangeArrowheads="1"/>
          </p:cNvSpPr>
          <p:nvPr/>
        </p:nvSpPr>
        <p:spPr bwMode="auto">
          <a:xfrm>
            <a:off x="1689100" y="5954713"/>
            <a:ext cx="92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(d) Lateral view</a:t>
            </a:r>
            <a:endParaRPr lang="en-US" sz="1000" b="1"/>
          </a:p>
        </p:txBody>
      </p:sp>
      <p:sp>
        <p:nvSpPr>
          <p:cNvPr id="59438" name="Line 57"/>
          <p:cNvSpPr>
            <a:spLocks noChangeShapeType="1"/>
          </p:cNvSpPr>
          <p:nvPr/>
        </p:nvSpPr>
        <p:spPr bwMode="auto">
          <a:xfrm>
            <a:off x="619125" y="4751388"/>
            <a:ext cx="103028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9" name="Rectangle 58"/>
          <p:cNvSpPr>
            <a:spLocks noChangeArrowheads="1"/>
          </p:cNvSpPr>
          <p:nvPr/>
        </p:nvSpPr>
        <p:spPr bwMode="auto">
          <a:xfrm>
            <a:off x="152400" y="5207000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Joint capsule</a:t>
            </a:r>
            <a:endParaRPr lang="en-US" sz="1000" b="1"/>
          </a:p>
        </p:txBody>
      </p:sp>
      <p:sp>
        <p:nvSpPr>
          <p:cNvPr id="59440" name="Freeform 59"/>
          <p:cNvSpPr>
            <a:spLocks/>
          </p:cNvSpPr>
          <p:nvPr/>
        </p:nvSpPr>
        <p:spPr bwMode="auto">
          <a:xfrm>
            <a:off x="1004888" y="4908550"/>
            <a:ext cx="430212" cy="379413"/>
          </a:xfrm>
          <a:custGeom>
            <a:avLst/>
            <a:gdLst>
              <a:gd name="T0" fmla="*/ 430212 w 482"/>
              <a:gd name="T1" fmla="*/ 0 h 425"/>
              <a:gd name="T2" fmla="*/ 99074 w 482"/>
              <a:gd name="T3" fmla="*/ 379413 h 425"/>
              <a:gd name="T4" fmla="*/ 0 w 482"/>
              <a:gd name="T5" fmla="*/ 379413 h 425"/>
              <a:gd name="T6" fmla="*/ 0 60000 65536"/>
              <a:gd name="T7" fmla="*/ 0 60000 65536"/>
              <a:gd name="T8" fmla="*/ 0 60000 65536"/>
              <a:gd name="T9" fmla="*/ 0 w 482"/>
              <a:gd name="T10" fmla="*/ 0 h 425"/>
              <a:gd name="T11" fmla="*/ 482 w 482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425">
                <a:moveTo>
                  <a:pt x="482" y="0"/>
                </a:moveTo>
                <a:lnTo>
                  <a:pt x="111" y="425"/>
                </a:lnTo>
                <a:lnTo>
                  <a:pt x="0" y="42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1" name="Rectangle 60"/>
          <p:cNvSpPr>
            <a:spLocks noChangeArrowheads="1"/>
          </p:cNvSpPr>
          <p:nvPr/>
        </p:nvSpPr>
        <p:spPr bwMode="auto">
          <a:xfrm>
            <a:off x="152400" y="3457575"/>
            <a:ext cx="549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Humerus</a:t>
            </a:r>
            <a:endParaRPr lang="en-US" sz="1000" b="1"/>
          </a:p>
        </p:txBody>
      </p:sp>
      <p:sp>
        <p:nvSpPr>
          <p:cNvPr id="59442" name="Line 61"/>
          <p:cNvSpPr>
            <a:spLocks noChangeShapeType="1"/>
          </p:cNvSpPr>
          <p:nvPr/>
        </p:nvSpPr>
        <p:spPr bwMode="auto">
          <a:xfrm>
            <a:off x="779463" y="3536950"/>
            <a:ext cx="611187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3" name="Rectangle 62"/>
          <p:cNvSpPr>
            <a:spLocks noChangeArrowheads="1"/>
          </p:cNvSpPr>
          <p:nvPr/>
        </p:nvSpPr>
        <p:spPr bwMode="auto">
          <a:xfrm>
            <a:off x="152400" y="5673725"/>
            <a:ext cx="625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Olecranon</a:t>
            </a:r>
            <a:endParaRPr lang="en-US" sz="1000" b="1"/>
          </a:p>
        </p:txBody>
      </p:sp>
      <p:sp>
        <p:nvSpPr>
          <p:cNvPr id="59444" name="Freeform 63"/>
          <p:cNvSpPr>
            <a:spLocks/>
          </p:cNvSpPr>
          <p:nvPr/>
        </p:nvSpPr>
        <p:spPr bwMode="auto">
          <a:xfrm>
            <a:off x="857250" y="5397500"/>
            <a:ext cx="461963" cy="365125"/>
          </a:xfrm>
          <a:custGeom>
            <a:avLst/>
            <a:gdLst>
              <a:gd name="T0" fmla="*/ 461963 w 518"/>
              <a:gd name="T1" fmla="*/ 0 h 410"/>
              <a:gd name="T2" fmla="*/ 228306 w 518"/>
              <a:gd name="T3" fmla="*/ 365125 h 410"/>
              <a:gd name="T4" fmla="*/ 0 w 518"/>
              <a:gd name="T5" fmla="*/ 365125 h 410"/>
              <a:gd name="T6" fmla="*/ 0 60000 65536"/>
              <a:gd name="T7" fmla="*/ 0 60000 65536"/>
              <a:gd name="T8" fmla="*/ 0 60000 65536"/>
              <a:gd name="T9" fmla="*/ 0 w 518"/>
              <a:gd name="T10" fmla="*/ 0 h 410"/>
              <a:gd name="T11" fmla="*/ 518 w 518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410">
                <a:moveTo>
                  <a:pt x="518" y="0"/>
                </a:moveTo>
                <a:lnTo>
                  <a:pt x="256" y="410"/>
                </a:lnTo>
                <a:lnTo>
                  <a:pt x="0" y="41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5" name="Rectangle 64"/>
          <p:cNvSpPr>
            <a:spLocks noChangeArrowheads="1"/>
          </p:cNvSpPr>
          <p:nvPr/>
        </p:nvSpPr>
        <p:spPr bwMode="auto">
          <a:xfrm>
            <a:off x="3578225" y="3579813"/>
            <a:ext cx="957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Anular ligament</a:t>
            </a:r>
            <a:endParaRPr lang="en-US" sz="1000" b="1"/>
          </a:p>
        </p:txBody>
      </p:sp>
      <p:sp>
        <p:nvSpPr>
          <p:cNvPr id="59446" name="Rectangle 65"/>
          <p:cNvSpPr>
            <a:spLocks noChangeArrowheads="1"/>
          </p:cNvSpPr>
          <p:nvPr/>
        </p:nvSpPr>
        <p:spPr bwMode="auto">
          <a:xfrm>
            <a:off x="3578225" y="4714875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Radius</a:t>
            </a:r>
            <a:endParaRPr lang="en-US" sz="1000" b="1"/>
          </a:p>
        </p:txBody>
      </p:sp>
      <p:sp>
        <p:nvSpPr>
          <p:cNvPr id="59447" name="Rectangle 66"/>
          <p:cNvSpPr>
            <a:spLocks noChangeArrowheads="1"/>
          </p:cNvSpPr>
          <p:nvPr/>
        </p:nvSpPr>
        <p:spPr bwMode="auto">
          <a:xfrm>
            <a:off x="3578225" y="5583238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Ulna</a:t>
            </a:r>
            <a:endParaRPr lang="en-US" sz="1000" b="1"/>
          </a:p>
        </p:txBody>
      </p:sp>
      <p:sp>
        <p:nvSpPr>
          <p:cNvPr id="59448" name="Line 67"/>
          <p:cNvSpPr>
            <a:spLocks noChangeShapeType="1"/>
          </p:cNvSpPr>
          <p:nvPr/>
        </p:nvSpPr>
        <p:spPr bwMode="auto">
          <a:xfrm flipH="1">
            <a:off x="2301875" y="4394200"/>
            <a:ext cx="147638" cy="3286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9" name="Rectangle 68"/>
          <p:cNvSpPr>
            <a:spLocks noChangeArrowheads="1"/>
          </p:cNvSpPr>
          <p:nvPr/>
        </p:nvSpPr>
        <p:spPr bwMode="auto">
          <a:xfrm>
            <a:off x="152400" y="3819525"/>
            <a:ext cx="808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Joint capsule</a:t>
            </a:r>
            <a:endParaRPr lang="en-US" sz="1000" b="1"/>
          </a:p>
        </p:txBody>
      </p:sp>
      <p:sp>
        <p:nvSpPr>
          <p:cNvPr id="59450" name="Freeform 69"/>
          <p:cNvSpPr>
            <a:spLocks/>
          </p:cNvSpPr>
          <p:nvPr/>
        </p:nvSpPr>
        <p:spPr bwMode="auto">
          <a:xfrm>
            <a:off x="982663" y="3906838"/>
            <a:ext cx="922337" cy="590550"/>
          </a:xfrm>
          <a:custGeom>
            <a:avLst/>
            <a:gdLst>
              <a:gd name="T0" fmla="*/ 922337 w 1034"/>
              <a:gd name="T1" fmla="*/ 590550 h 663"/>
              <a:gd name="T2" fmla="*/ 238166 w 1034"/>
              <a:gd name="T3" fmla="*/ 0 h 663"/>
              <a:gd name="T4" fmla="*/ 0 w 1034"/>
              <a:gd name="T5" fmla="*/ 0 h 663"/>
              <a:gd name="T6" fmla="*/ 0 60000 65536"/>
              <a:gd name="T7" fmla="*/ 0 60000 65536"/>
              <a:gd name="T8" fmla="*/ 0 60000 65536"/>
              <a:gd name="T9" fmla="*/ 0 w 1034"/>
              <a:gd name="T10" fmla="*/ 0 h 663"/>
              <a:gd name="T11" fmla="*/ 1034 w 1034"/>
              <a:gd name="T12" fmla="*/ 663 h 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4" h="663">
                <a:moveTo>
                  <a:pt x="1034" y="663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1" name="Line 70"/>
          <p:cNvSpPr>
            <a:spLocks noChangeShapeType="1"/>
          </p:cNvSpPr>
          <p:nvPr/>
        </p:nvSpPr>
        <p:spPr bwMode="auto">
          <a:xfrm flipH="1">
            <a:off x="3171825" y="4779963"/>
            <a:ext cx="38893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2" name="Freeform 71"/>
          <p:cNvSpPr>
            <a:spLocks/>
          </p:cNvSpPr>
          <p:nvPr/>
        </p:nvSpPr>
        <p:spPr bwMode="auto">
          <a:xfrm>
            <a:off x="2122488" y="3665538"/>
            <a:ext cx="1438275" cy="993775"/>
          </a:xfrm>
          <a:custGeom>
            <a:avLst/>
            <a:gdLst>
              <a:gd name="T0" fmla="*/ 0 w 1613"/>
              <a:gd name="T1" fmla="*/ 993775 h 1113"/>
              <a:gd name="T2" fmla="*/ 1229623 w 1613"/>
              <a:gd name="T3" fmla="*/ 0 h 1113"/>
              <a:gd name="T4" fmla="*/ 1438275 w 1613"/>
              <a:gd name="T5" fmla="*/ 3572 h 1113"/>
              <a:gd name="T6" fmla="*/ 0 60000 65536"/>
              <a:gd name="T7" fmla="*/ 0 60000 65536"/>
              <a:gd name="T8" fmla="*/ 0 60000 65536"/>
              <a:gd name="T9" fmla="*/ 0 w 1613"/>
              <a:gd name="T10" fmla="*/ 0 h 1113"/>
              <a:gd name="T11" fmla="*/ 1613 w 1613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3" h="1113">
                <a:moveTo>
                  <a:pt x="0" y="1113"/>
                </a:moveTo>
                <a:lnTo>
                  <a:pt x="1379" y="0"/>
                </a:lnTo>
                <a:lnTo>
                  <a:pt x="1613" y="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3" name="Freeform 72"/>
          <p:cNvSpPr>
            <a:spLocks/>
          </p:cNvSpPr>
          <p:nvPr/>
        </p:nvSpPr>
        <p:spPr bwMode="auto">
          <a:xfrm>
            <a:off x="3063875" y="5254625"/>
            <a:ext cx="496888" cy="401638"/>
          </a:xfrm>
          <a:custGeom>
            <a:avLst/>
            <a:gdLst>
              <a:gd name="T0" fmla="*/ 0 w 558"/>
              <a:gd name="T1" fmla="*/ 0 h 450"/>
              <a:gd name="T2" fmla="*/ 288516 w 558"/>
              <a:gd name="T3" fmla="*/ 401638 h 450"/>
              <a:gd name="T4" fmla="*/ 496888 w 558"/>
              <a:gd name="T5" fmla="*/ 401638 h 450"/>
              <a:gd name="T6" fmla="*/ 0 60000 65536"/>
              <a:gd name="T7" fmla="*/ 0 60000 65536"/>
              <a:gd name="T8" fmla="*/ 0 60000 65536"/>
              <a:gd name="T9" fmla="*/ 0 w 558"/>
              <a:gd name="T10" fmla="*/ 0 h 450"/>
              <a:gd name="T11" fmla="*/ 558 w 558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450">
                <a:moveTo>
                  <a:pt x="0" y="0"/>
                </a:moveTo>
                <a:lnTo>
                  <a:pt x="324" y="450"/>
                </a:lnTo>
                <a:lnTo>
                  <a:pt x="558" y="45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4" name="Freeform 73"/>
          <p:cNvSpPr>
            <a:spLocks/>
          </p:cNvSpPr>
          <p:nvPr/>
        </p:nvSpPr>
        <p:spPr bwMode="auto">
          <a:xfrm>
            <a:off x="2757488" y="4189413"/>
            <a:ext cx="803275" cy="279400"/>
          </a:xfrm>
          <a:custGeom>
            <a:avLst/>
            <a:gdLst>
              <a:gd name="T0" fmla="*/ 0 w 900"/>
              <a:gd name="T1" fmla="*/ 279400 h 313"/>
              <a:gd name="T2" fmla="*/ 594424 w 900"/>
              <a:gd name="T3" fmla="*/ 0 h 313"/>
              <a:gd name="T4" fmla="*/ 803275 w 900"/>
              <a:gd name="T5" fmla="*/ 0 h 313"/>
              <a:gd name="T6" fmla="*/ 0 60000 65536"/>
              <a:gd name="T7" fmla="*/ 0 60000 65536"/>
              <a:gd name="T8" fmla="*/ 0 60000 65536"/>
              <a:gd name="T9" fmla="*/ 0 w 900"/>
              <a:gd name="T10" fmla="*/ 0 h 313"/>
              <a:gd name="T11" fmla="*/ 900 w 900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313">
                <a:moveTo>
                  <a:pt x="0" y="313"/>
                </a:moveTo>
                <a:lnTo>
                  <a:pt x="666" y="0"/>
                </a:lnTo>
                <a:lnTo>
                  <a:pt x="90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5" name="Line 74"/>
          <p:cNvSpPr>
            <a:spLocks noChangeShapeType="1"/>
          </p:cNvSpPr>
          <p:nvPr/>
        </p:nvSpPr>
        <p:spPr bwMode="auto">
          <a:xfrm>
            <a:off x="873125" y="4333875"/>
            <a:ext cx="5842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6" name="Line 75"/>
          <p:cNvSpPr>
            <a:spLocks noChangeShapeType="1"/>
          </p:cNvSpPr>
          <p:nvPr/>
        </p:nvSpPr>
        <p:spPr bwMode="auto">
          <a:xfrm>
            <a:off x="612775" y="4749800"/>
            <a:ext cx="1027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7" name="Freeform 76"/>
          <p:cNvSpPr>
            <a:spLocks/>
          </p:cNvSpPr>
          <p:nvPr/>
        </p:nvSpPr>
        <p:spPr bwMode="auto">
          <a:xfrm>
            <a:off x="1001713" y="4903788"/>
            <a:ext cx="431800" cy="382587"/>
          </a:xfrm>
          <a:custGeom>
            <a:avLst/>
            <a:gdLst>
              <a:gd name="T0" fmla="*/ 431800 w 483"/>
              <a:gd name="T1" fmla="*/ 0 h 428"/>
              <a:gd name="T2" fmla="*/ 100128 w 483"/>
              <a:gd name="T3" fmla="*/ 382587 h 428"/>
              <a:gd name="T4" fmla="*/ 0 w 483"/>
              <a:gd name="T5" fmla="*/ 382587 h 428"/>
              <a:gd name="T6" fmla="*/ 0 60000 65536"/>
              <a:gd name="T7" fmla="*/ 0 60000 65536"/>
              <a:gd name="T8" fmla="*/ 0 60000 65536"/>
              <a:gd name="T9" fmla="*/ 0 w 483"/>
              <a:gd name="T10" fmla="*/ 0 h 428"/>
              <a:gd name="T11" fmla="*/ 483 w 483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3" h="428">
                <a:moveTo>
                  <a:pt x="483" y="0"/>
                </a:moveTo>
                <a:lnTo>
                  <a:pt x="112" y="428"/>
                </a:lnTo>
                <a:lnTo>
                  <a:pt x="0" y="4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8" name="Line 77"/>
          <p:cNvSpPr>
            <a:spLocks noChangeShapeType="1"/>
          </p:cNvSpPr>
          <p:nvPr/>
        </p:nvSpPr>
        <p:spPr bwMode="auto">
          <a:xfrm>
            <a:off x="774700" y="3535363"/>
            <a:ext cx="6080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9" name="Freeform 78"/>
          <p:cNvSpPr>
            <a:spLocks/>
          </p:cNvSpPr>
          <p:nvPr/>
        </p:nvSpPr>
        <p:spPr bwMode="auto">
          <a:xfrm>
            <a:off x="860425" y="5389563"/>
            <a:ext cx="461963" cy="363537"/>
          </a:xfrm>
          <a:custGeom>
            <a:avLst/>
            <a:gdLst>
              <a:gd name="T0" fmla="*/ 461963 w 518"/>
              <a:gd name="T1" fmla="*/ 0 h 407"/>
              <a:gd name="T2" fmla="*/ 224739 w 518"/>
              <a:gd name="T3" fmla="*/ 363537 h 407"/>
              <a:gd name="T4" fmla="*/ 0 w 518"/>
              <a:gd name="T5" fmla="*/ 363537 h 407"/>
              <a:gd name="T6" fmla="*/ 0 60000 65536"/>
              <a:gd name="T7" fmla="*/ 0 60000 65536"/>
              <a:gd name="T8" fmla="*/ 0 60000 65536"/>
              <a:gd name="T9" fmla="*/ 0 w 518"/>
              <a:gd name="T10" fmla="*/ 0 h 407"/>
              <a:gd name="T11" fmla="*/ 518 w 518"/>
              <a:gd name="T12" fmla="*/ 407 h 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407">
                <a:moveTo>
                  <a:pt x="518" y="0"/>
                </a:moveTo>
                <a:lnTo>
                  <a:pt x="252" y="407"/>
                </a:lnTo>
                <a:lnTo>
                  <a:pt x="0" y="40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0" name="Line 79"/>
          <p:cNvSpPr>
            <a:spLocks noChangeShapeType="1"/>
          </p:cNvSpPr>
          <p:nvPr/>
        </p:nvSpPr>
        <p:spPr bwMode="auto">
          <a:xfrm flipH="1">
            <a:off x="2295525" y="4386263"/>
            <a:ext cx="147638" cy="327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1" name="Freeform 80"/>
          <p:cNvSpPr>
            <a:spLocks/>
          </p:cNvSpPr>
          <p:nvPr/>
        </p:nvSpPr>
        <p:spPr bwMode="auto">
          <a:xfrm>
            <a:off x="976313" y="3900488"/>
            <a:ext cx="920750" cy="587375"/>
          </a:xfrm>
          <a:custGeom>
            <a:avLst/>
            <a:gdLst>
              <a:gd name="T0" fmla="*/ 920750 w 1033"/>
              <a:gd name="T1" fmla="*/ 587375 h 659"/>
              <a:gd name="T2" fmla="*/ 237987 w 1033"/>
              <a:gd name="T3" fmla="*/ 0 h 659"/>
              <a:gd name="T4" fmla="*/ 0 w 1033"/>
              <a:gd name="T5" fmla="*/ 0 h 659"/>
              <a:gd name="T6" fmla="*/ 0 60000 65536"/>
              <a:gd name="T7" fmla="*/ 0 60000 65536"/>
              <a:gd name="T8" fmla="*/ 0 60000 65536"/>
              <a:gd name="T9" fmla="*/ 0 w 1033"/>
              <a:gd name="T10" fmla="*/ 0 h 659"/>
              <a:gd name="T11" fmla="*/ 1033 w 1033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3" h="659">
                <a:moveTo>
                  <a:pt x="1033" y="659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2" name="Line 81"/>
          <p:cNvSpPr>
            <a:spLocks noChangeShapeType="1"/>
          </p:cNvSpPr>
          <p:nvPr/>
        </p:nvSpPr>
        <p:spPr bwMode="auto">
          <a:xfrm flipH="1">
            <a:off x="3163888" y="4773613"/>
            <a:ext cx="3873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3" name="Freeform 82"/>
          <p:cNvSpPr>
            <a:spLocks/>
          </p:cNvSpPr>
          <p:nvPr/>
        </p:nvSpPr>
        <p:spPr bwMode="auto">
          <a:xfrm>
            <a:off x="2116138" y="3659188"/>
            <a:ext cx="1438275" cy="992187"/>
          </a:xfrm>
          <a:custGeom>
            <a:avLst/>
            <a:gdLst>
              <a:gd name="T0" fmla="*/ 0 w 1612"/>
              <a:gd name="T1" fmla="*/ 992187 h 1112"/>
              <a:gd name="T2" fmla="*/ 1229493 w 1612"/>
              <a:gd name="T3" fmla="*/ 0 h 1112"/>
              <a:gd name="T4" fmla="*/ 1438275 w 1612"/>
              <a:gd name="T5" fmla="*/ 3569 h 1112"/>
              <a:gd name="T6" fmla="*/ 0 60000 65536"/>
              <a:gd name="T7" fmla="*/ 0 60000 65536"/>
              <a:gd name="T8" fmla="*/ 0 60000 65536"/>
              <a:gd name="T9" fmla="*/ 0 w 1612"/>
              <a:gd name="T10" fmla="*/ 0 h 1112"/>
              <a:gd name="T11" fmla="*/ 1612 w 1612"/>
              <a:gd name="T12" fmla="*/ 1112 h 1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2" h="1112">
                <a:moveTo>
                  <a:pt x="0" y="1112"/>
                </a:moveTo>
                <a:lnTo>
                  <a:pt x="1378" y="0"/>
                </a:lnTo>
                <a:lnTo>
                  <a:pt x="1612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4" name="Freeform 83"/>
          <p:cNvSpPr>
            <a:spLocks/>
          </p:cNvSpPr>
          <p:nvPr/>
        </p:nvSpPr>
        <p:spPr bwMode="auto">
          <a:xfrm>
            <a:off x="3057525" y="5245100"/>
            <a:ext cx="493713" cy="404813"/>
          </a:xfrm>
          <a:custGeom>
            <a:avLst/>
            <a:gdLst>
              <a:gd name="T0" fmla="*/ 0 w 554"/>
              <a:gd name="T1" fmla="*/ 0 h 454"/>
              <a:gd name="T2" fmla="*/ 285177 w 554"/>
              <a:gd name="T3" fmla="*/ 404813 h 454"/>
              <a:gd name="T4" fmla="*/ 493713 w 554"/>
              <a:gd name="T5" fmla="*/ 404813 h 454"/>
              <a:gd name="T6" fmla="*/ 0 60000 65536"/>
              <a:gd name="T7" fmla="*/ 0 60000 65536"/>
              <a:gd name="T8" fmla="*/ 0 60000 65536"/>
              <a:gd name="T9" fmla="*/ 0 w 554"/>
              <a:gd name="T10" fmla="*/ 0 h 454"/>
              <a:gd name="T11" fmla="*/ 554 w 554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454">
                <a:moveTo>
                  <a:pt x="0" y="0"/>
                </a:moveTo>
                <a:lnTo>
                  <a:pt x="320" y="454"/>
                </a:lnTo>
                <a:lnTo>
                  <a:pt x="554" y="45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5" name="Freeform 84"/>
          <p:cNvSpPr>
            <a:spLocks/>
          </p:cNvSpPr>
          <p:nvPr/>
        </p:nvSpPr>
        <p:spPr bwMode="auto">
          <a:xfrm>
            <a:off x="2752725" y="4179888"/>
            <a:ext cx="798513" cy="282575"/>
          </a:xfrm>
          <a:custGeom>
            <a:avLst/>
            <a:gdLst>
              <a:gd name="T0" fmla="*/ 0 w 896"/>
              <a:gd name="T1" fmla="*/ 282575 h 317"/>
              <a:gd name="T2" fmla="*/ 589973 w 896"/>
              <a:gd name="T3" fmla="*/ 0 h 317"/>
              <a:gd name="T4" fmla="*/ 798513 w 896"/>
              <a:gd name="T5" fmla="*/ 0 h 317"/>
              <a:gd name="T6" fmla="*/ 0 60000 65536"/>
              <a:gd name="T7" fmla="*/ 0 60000 65536"/>
              <a:gd name="T8" fmla="*/ 0 60000 65536"/>
              <a:gd name="T9" fmla="*/ 0 w 896"/>
              <a:gd name="T10" fmla="*/ 0 h 317"/>
              <a:gd name="T11" fmla="*/ 896 w 89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6" h="317">
                <a:moveTo>
                  <a:pt x="0" y="317"/>
                </a:moveTo>
                <a:lnTo>
                  <a:pt x="662" y="0"/>
                </a:lnTo>
                <a:lnTo>
                  <a:pt x="89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6" name="Line 85"/>
          <p:cNvSpPr>
            <a:spLocks noChangeShapeType="1"/>
          </p:cNvSpPr>
          <p:nvPr/>
        </p:nvSpPr>
        <p:spPr bwMode="auto">
          <a:xfrm>
            <a:off x="866775" y="4332288"/>
            <a:ext cx="5842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67" name="Text Box 86"/>
          <p:cNvSpPr txBox="1">
            <a:spLocks noChangeArrowheads="1"/>
          </p:cNvSpPr>
          <p:nvPr/>
        </p:nvSpPr>
        <p:spPr bwMode="auto">
          <a:xfrm>
            <a:off x="3578225" y="4122738"/>
            <a:ext cx="94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Tendon of</a:t>
            </a:r>
          </a:p>
          <a:p>
            <a:r>
              <a:rPr lang="en-US" sz="1000" b="1"/>
              <a:t>biceps brachii</a:t>
            </a:r>
          </a:p>
          <a:p>
            <a:r>
              <a:rPr lang="en-US" sz="1000" b="1"/>
              <a:t>(cut)</a:t>
            </a:r>
          </a:p>
        </p:txBody>
      </p:sp>
      <p:sp>
        <p:nvSpPr>
          <p:cNvPr id="59468" name="Text Box 87"/>
          <p:cNvSpPr txBox="1">
            <a:spLocks noChangeArrowheads="1"/>
          </p:cNvSpPr>
          <p:nvPr/>
        </p:nvSpPr>
        <p:spPr bwMode="auto">
          <a:xfrm>
            <a:off x="152400" y="4113213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Lateral</a:t>
            </a:r>
          </a:p>
          <a:p>
            <a:r>
              <a:rPr lang="en-US" sz="1000" b="1"/>
              <a:t>epicondyle</a:t>
            </a:r>
          </a:p>
        </p:txBody>
      </p:sp>
      <p:sp>
        <p:nvSpPr>
          <p:cNvPr id="59469" name="Text Box 88"/>
          <p:cNvSpPr txBox="1">
            <a:spLocks noChangeArrowheads="1"/>
          </p:cNvSpPr>
          <p:nvPr/>
        </p:nvSpPr>
        <p:spPr bwMode="auto">
          <a:xfrm>
            <a:off x="152400" y="4676775"/>
            <a:ext cx="64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Radial</a:t>
            </a:r>
          </a:p>
          <a:p>
            <a:r>
              <a:rPr lang="en-US" sz="1000" b="1"/>
              <a:t>collateral</a:t>
            </a:r>
          </a:p>
          <a:p>
            <a:r>
              <a:rPr lang="en-US" sz="1000" b="1"/>
              <a:t>ligament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AEE3D314-6ABB-4157-9A8F-57A98449D37E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2425"/>
            <a:ext cx="4445000" cy="1222375"/>
          </a:xfrm>
        </p:spPr>
        <p:txBody>
          <a:bodyPr/>
          <a:lstStyle/>
          <a:p>
            <a:pPr eaLnBrk="1" hangingPunct="1"/>
            <a:r>
              <a:rPr lang="en-US" smtClean="0"/>
              <a:t>The Coxal (Hip) Joint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838" y="393700"/>
            <a:ext cx="4476750" cy="6435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coxal (hip) joint </a:t>
            </a:r>
            <a:r>
              <a:rPr lang="en-US" sz="1800" b="0" smtClean="0"/>
              <a:t>– point at which the head of femur inserts into the acetabulum of the hip bone</a:t>
            </a:r>
          </a:p>
          <a:p>
            <a:pPr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1800" b="0" smtClean="0"/>
              <a:t>bears much more weight, have deeper sockets, more stable than shoulder</a:t>
            </a:r>
          </a:p>
          <a:p>
            <a:pPr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acetabular labrum </a:t>
            </a:r>
            <a:r>
              <a:rPr lang="en-US" sz="1800" b="0" smtClean="0"/>
              <a:t>– horseshoe-shaped ring of fibrocartilage that deepens socket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dislocations rare: congenital dislocations in infants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ligaments</a:t>
            </a:r>
            <a:r>
              <a:rPr lang="en-US" sz="1800" b="0" smtClean="0"/>
              <a:t> supporting hip joint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iliofemoral</a:t>
            </a:r>
            <a:r>
              <a:rPr lang="en-US" sz="1400" b="0" smtClean="0"/>
              <a:t> and </a:t>
            </a:r>
            <a:r>
              <a:rPr lang="en-US" sz="1400" smtClean="0"/>
              <a:t>pubofemoral</a:t>
            </a:r>
            <a:r>
              <a:rPr lang="en-US" sz="1400" b="0" smtClean="0"/>
              <a:t> – on anterior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ischiofemoral</a:t>
            </a:r>
            <a:r>
              <a:rPr lang="en-US" sz="1400" b="0" smtClean="0"/>
              <a:t> ligament – on posterior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when standing, the ligaments become twisted and pull head of femur tightly into the acetabulum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transverse acetabular ligament </a:t>
            </a:r>
            <a:r>
              <a:rPr lang="en-US" sz="1400" b="0" smtClean="0"/>
              <a:t>– bridges gap on inferior margin of acetabular labrum</a:t>
            </a:r>
          </a:p>
          <a:p>
            <a:pPr lvl="1" eaLnBrk="1" hangingPunct="1">
              <a:lnSpc>
                <a:spcPct val="90000"/>
              </a:lnSpc>
            </a:pPr>
            <a:endParaRPr lang="en-US" sz="700" b="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fovea capitis </a:t>
            </a:r>
            <a:r>
              <a:rPr lang="en-US" sz="1800" b="0" smtClean="0"/>
              <a:t>– pit on the head of femur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smtClean="0"/>
              <a:t>round ligament</a:t>
            </a:r>
            <a:r>
              <a:rPr lang="en-US" sz="1400" b="0" smtClean="0"/>
              <a:t>, or </a:t>
            </a:r>
            <a:r>
              <a:rPr lang="en-US" sz="1400" smtClean="0"/>
              <a:t>ligamentum teres </a:t>
            </a:r>
            <a:r>
              <a:rPr lang="en-US" sz="1400" b="0" smtClean="0"/>
              <a:t>– arises from here and attaches to the  lower margin of the acetabulum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b="0" smtClean="0"/>
              <a:t>contains artery that supplies blood to the head of the femur</a:t>
            </a:r>
            <a:endParaRPr lang="en-US" sz="2000" b="0" smtClean="0"/>
          </a:p>
        </p:txBody>
      </p:sp>
      <p:sp>
        <p:nvSpPr>
          <p:cNvPr id="60421" name="Text Box 15"/>
          <p:cNvSpPr txBox="1">
            <a:spLocks noChangeArrowheads="1"/>
          </p:cNvSpPr>
          <p:nvPr/>
        </p:nvSpPr>
        <p:spPr bwMode="auto">
          <a:xfrm>
            <a:off x="982663" y="5248275"/>
            <a:ext cx="20335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9.26b</a:t>
            </a:r>
          </a:p>
        </p:txBody>
      </p:sp>
      <p:pic>
        <p:nvPicPr>
          <p:cNvPr id="60422" name="Picture 8" descr="sal25693_09_2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935163"/>
            <a:ext cx="3108325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Box 24"/>
          <p:cNvSpPr txBox="1">
            <a:spLocks noChangeArrowheads="1"/>
          </p:cNvSpPr>
          <p:nvPr/>
        </p:nvSpPr>
        <p:spPr bwMode="auto">
          <a:xfrm>
            <a:off x="230188" y="1755775"/>
            <a:ext cx="3959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0424" name="Freeform 10"/>
          <p:cNvSpPr>
            <a:spLocks/>
          </p:cNvSpPr>
          <p:nvPr/>
        </p:nvSpPr>
        <p:spPr bwMode="auto">
          <a:xfrm>
            <a:off x="1189038" y="2754313"/>
            <a:ext cx="896937" cy="188912"/>
          </a:xfrm>
          <a:custGeom>
            <a:avLst/>
            <a:gdLst>
              <a:gd name="T0" fmla="*/ 0 w 958"/>
              <a:gd name="T1" fmla="*/ 188912 h 202"/>
              <a:gd name="T2" fmla="*/ 0 w 958"/>
              <a:gd name="T3" fmla="*/ 0 h 202"/>
              <a:gd name="T4" fmla="*/ 896937 w 958"/>
              <a:gd name="T5" fmla="*/ 0 h 202"/>
              <a:gd name="T6" fmla="*/ 896937 w 958"/>
              <a:gd name="T7" fmla="*/ 188912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958"/>
              <a:gd name="T13" fmla="*/ 0 h 202"/>
              <a:gd name="T14" fmla="*/ 958 w 958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8" h="202">
                <a:moveTo>
                  <a:pt x="0" y="202"/>
                </a:moveTo>
                <a:lnTo>
                  <a:pt x="0" y="0"/>
                </a:lnTo>
                <a:lnTo>
                  <a:pt x="958" y="0"/>
                </a:lnTo>
                <a:lnTo>
                  <a:pt x="958" y="20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Rectangle 11"/>
          <p:cNvSpPr>
            <a:spLocks noChangeArrowheads="1"/>
          </p:cNvSpPr>
          <p:nvPr/>
        </p:nvSpPr>
        <p:spPr bwMode="auto">
          <a:xfrm>
            <a:off x="98425" y="2597150"/>
            <a:ext cx="654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Acetabulum</a:t>
            </a:r>
            <a:endParaRPr lang="en-US" sz="900" b="1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98425" y="3036888"/>
            <a:ext cx="419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Labrum</a:t>
            </a:r>
            <a:endParaRPr lang="en-US" sz="900" b="1"/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3678238" y="4191000"/>
            <a:ext cx="349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Femur</a:t>
            </a:r>
            <a:endParaRPr lang="en-US" sz="900" b="1"/>
          </a:p>
        </p:txBody>
      </p:sp>
      <p:sp>
        <p:nvSpPr>
          <p:cNvPr id="60428" name="Line 14"/>
          <p:cNvSpPr>
            <a:spLocks noChangeShapeType="1"/>
          </p:cNvSpPr>
          <p:nvPr/>
        </p:nvSpPr>
        <p:spPr bwMode="auto">
          <a:xfrm>
            <a:off x="627063" y="3122613"/>
            <a:ext cx="6127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5"/>
          <p:cNvSpPr>
            <a:spLocks noChangeShapeType="1"/>
          </p:cNvSpPr>
          <p:nvPr/>
        </p:nvSpPr>
        <p:spPr bwMode="auto">
          <a:xfrm>
            <a:off x="528638" y="3819525"/>
            <a:ext cx="1508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Freeform 16"/>
          <p:cNvSpPr>
            <a:spLocks/>
          </p:cNvSpPr>
          <p:nvPr/>
        </p:nvSpPr>
        <p:spPr bwMode="auto">
          <a:xfrm>
            <a:off x="714375" y="3951288"/>
            <a:ext cx="923925" cy="339725"/>
          </a:xfrm>
          <a:custGeom>
            <a:avLst/>
            <a:gdLst>
              <a:gd name="T0" fmla="*/ 923925 w 986"/>
              <a:gd name="T1" fmla="*/ 0 h 363"/>
              <a:gd name="T2" fmla="*/ 252065 w 986"/>
              <a:gd name="T3" fmla="*/ 339725 h 363"/>
              <a:gd name="T4" fmla="*/ 0 w 986"/>
              <a:gd name="T5" fmla="*/ 339725 h 363"/>
              <a:gd name="T6" fmla="*/ 0 60000 65536"/>
              <a:gd name="T7" fmla="*/ 0 60000 65536"/>
              <a:gd name="T8" fmla="*/ 0 60000 65536"/>
              <a:gd name="T9" fmla="*/ 0 w 986"/>
              <a:gd name="T10" fmla="*/ 0 h 363"/>
              <a:gd name="T11" fmla="*/ 986 w 98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363">
                <a:moveTo>
                  <a:pt x="986" y="0"/>
                </a:moveTo>
                <a:lnTo>
                  <a:pt x="269" y="363"/>
                </a:lnTo>
                <a:lnTo>
                  <a:pt x="0" y="36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7"/>
          <p:cNvSpPr>
            <a:spLocks noChangeShapeType="1"/>
          </p:cNvSpPr>
          <p:nvPr/>
        </p:nvSpPr>
        <p:spPr bwMode="auto">
          <a:xfrm flipH="1">
            <a:off x="2374900" y="2484438"/>
            <a:ext cx="1000125" cy="514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8"/>
          <p:cNvSpPr>
            <a:spLocks noChangeShapeType="1"/>
          </p:cNvSpPr>
          <p:nvPr/>
        </p:nvSpPr>
        <p:spPr bwMode="auto">
          <a:xfrm flipH="1">
            <a:off x="1728788" y="2189163"/>
            <a:ext cx="1196975" cy="116363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 flipH="1">
            <a:off x="2586038" y="2797175"/>
            <a:ext cx="788987" cy="3730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20"/>
          <p:cNvSpPr>
            <a:spLocks noChangeShapeType="1"/>
          </p:cNvSpPr>
          <p:nvPr/>
        </p:nvSpPr>
        <p:spPr bwMode="auto">
          <a:xfrm flipH="1">
            <a:off x="3462338" y="3105150"/>
            <a:ext cx="1793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Freeform 21"/>
          <p:cNvSpPr>
            <a:spLocks/>
          </p:cNvSpPr>
          <p:nvPr/>
        </p:nvSpPr>
        <p:spPr bwMode="auto">
          <a:xfrm>
            <a:off x="1820863" y="3490913"/>
            <a:ext cx="1831975" cy="985837"/>
          </a:xfrm>
          <a:custGeom>
            <a:avLst/>
            <a:gdLst>
              <a:gd name="T0" fmla="*/ 0 w 1956"/>
              <a:gd name="T1" fmla="*/ 0 h 1052"/>
              <a:gd name="T2" fmla="*/ 1554744 w 1956"/>
              <a:gd name="T3" fmla="*/ 985837 h 1052"/>
              <a:gd name="T4" fmla="*/ 1831975 w 1956"/>
              <a:gd name="T5" fmla="*/ 985837 h 1052"/>
              <a:gd name="T6" fmla="*/ 0 60000 65536"/>
              <a:gd name="T7" fmla="*/ 0 60000 65536"/>
              <a:gd name="T8" fmla="*/ 0 60000 65536"/>
              <a:gd name="T9" fmla="*/ 0 w 1956"/>
              <a:gd name="T10" fmla="*/ 0 h 1052"/>
              <a:gd name="T11" fmla="*/ 1956 w 1956"/>
              <a:gd name="T12" fmla="*/ 1052 h 1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6" h="1052">
                <a:moveTo>
                  <a:pt x="0" y="0"/>
                </a:moveTo>
                <a:lnTo>
                  <a:pt x="1660" y="1052"/>
                </a:lnTo>
                <a:lnTo>
                  <a:pt x="1956" y="105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Line 22"/>
          <p:cNvSpPr>
            <a:spLocks noChangeShapeType="1"/>
          </p:cNvSpPr>
          <p:nvPr/>
        </p:nvSpPr>
        <p:spPr bwMode="auto">
          <a:xfrm flipH="1">
            <a:off x="3386138" y="4251325"/>
            <a:ext cx="2555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3"/>
          <p:cNvSpPr>
            <a:spLocks noChangeShapeType="1"/>
          </p:cNvSpPr>
          <p:nvPr/>
        </p:nvSpPr>
        <p:spPr bwMode="auto">
          <a:xfrm>
            <a:off x="619125" y="3121025"/>
            <a:ext cx="614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Freeform 24"/>
          <p:cNvSpPr>
            <a:spLocks/>
          </p:cNvSpPr>
          <p:nvPr/>
        </p:nvSpPr>
        <p:spPr bwMode="auto">
          <a:xfrm>
            <a:off x="711200" y="3956050"/>
            <a:ext cx="919163" cy="338138"/>
          </a:xfrm>
          <a:custGeom>
            <a:avLst/>
            <a:gdLst>
              <a:gd name="T0" fmla="*/ 919163 w 981"/>
              <a:gd name="T1" fmla="*/ 0 h 362"/>
              <a:gd name="T2" fmla="*/ 248296 w 981"/>
              <a:gd name="T3" fmla="*/ 338138 h 362"/>
              <a:gd name="T4" fmla="*/ 0 w 981"/>
              <a:gd name="T5" fmla="*/ 338138 h 362"/>
              <a:gd name="T6" fmla="*/ 0 60000 65536"/>
              <a:gd name="T7" fmla="*/ 0 60000 65536"/>
              <a:gd name="T8" fmla="*/ 0 60000 65536"/>
              <a:gd name="T9" fmla="*/ 0 w 981"/>
              <a:gd name="T10" fmla="*/ 0 h 362"/>
              <a:gd name="T11" fmla="*/ 981 w 981"/>
              <a:gd name="T12" fmla="*/ 362 h 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1" h="362">
                <a:moveTo>
                  <a:pt x="981" y="0"/>
                </a:moveTo>
                <a:lnTo>
                  <a:pt x="265" y="362"/>
                </a:lnTo>
                <a:lnTo>
                  <a:pt x="0" y="36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Freeform 25"/>
          <p:cNvSpPr>
            <a:spLocks/>
          </p:cNvSpPr>
          <p:nvPr/>
        </p:nvSpPr>
        <p:spPr bwMode="auto">
          <a:xfrm>
            <a:off x="2366963" y="2476500"/>
            <a:ext cx="1271587" cy="514350"/>
          </a:xfrm>
          <a:custGeom>
            <a:avLst/>
            <a:gdLst>
              <a:gd name="T0" fmla="*/ 0 w 1356"/>
              <a:gd name="T1" fmla="*/ 514350 h 550"/>
              <a:gd name="T2" fmla="*/ 1009018 w 1356"/>
              <a:gd name="T3" fmla="*/ 0 h 550"/>
              <a:gd name="T4" fmla="*/ 1271587 w 1356"/>
              <a:gd name="T5" fmla="*/ 0 h 550"/>
              <a:gd name="T6" fmla="*/ 0 60000 65536"/>
              <a:gd name="T7" fmla="*/ 0 60000 65536"/>
              <a:gd name="T8" fmla="*/ 0 60000 65536"/>
              <a:gd name="T9" fmla="*/ 0 w 1356"/>
              <a:gd name="T10" fmla="*/ 0 h 550"/>
              <a:gd name="T11" fmla="*/ 1356 w 1356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6" h="550">
                <a:moveTo>
                  <a:pt x="0" y="550"/>
                </a:moveTo>
                <a:lnTo>
                  <a:pt x="1076" y="0"/>
                </a:lnTo>
                <a:lnTo>
                  <a:pt x="135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Freeform 26"/>
          <p:cNvSpPr>
            <a:spLocks/>
          </p:cNvSpPr>
          <p:nvPr/>
        </p:nvSpPr>
        <p:spPr bwMode="auto">
          <a:xfrm>
            <a:off x="1722438" y="2181225"/>
            <a:ext cx="1927225" cy="1163638"/>
          </a:xfrm>
          <a:custGeom>
            <a:avLst/>
            <a:gdLst>
              <a:gd name="T0" fmla="*/ 0 w 2057"/>
              <a:gd name="T1" fmla="*/ 1163638 h 1243"/>
              <a:gd name="T2" fmla="*/ 1203930 w 2057"/>
              <a:gd name="T3" fmla="*/ 0 h 1243"/>
              <a:gd name="T4" fmla="*/ 1927225 w 2057"/>
              <a:gd name="T5" fmla="*/ 0 h 1243"/>
              <a:gd name="T6" fmla="*/ 0 60000 65536"/>
              <a:gd name="T7" fmla="*/ 0 60000 65536"/>
              <a:gd name="T8" fmla="*/ 0 60000 65536"/>
              <a:gd name="T9" fmla="*/ 0 w 2057"/>
              <a:gd name="T10" fmla="*/ 0 h 1243"/>
              <a:gd name="T11" fmla="*/ 2057 w 2057"/>
              <a:gd name="T12" fmla="*/ 1243 h 1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7" h="1243">
                <a:moveTo>
                  <a:pt x="0" y="1243"/>
                </a:moveTo>
                <a:lnTo>
                  <a:pt x="1285" y="0"/>
                </a:lnTo>
                <a:lnTo>
                  <a:pt x="205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Freeform 27"/>
          <p:cNvSpPr>
            <a:spLocks/>
          </p:cNvSpPr>
          <p:nvPr/>
        </p:nvSpPr>
        <p:spPr bwMode="auto">
          <a:xfrm>
            <a:off x="2579688" y="2797175"/>
            <a:ext cx="1065212" cy="371475"/>
          </a:xfrm>
          <a:custGeom>
            <a:avLst/>
            <a:gdLst>
              <a:gd name="T0" fmla="*/ 0 w 1138"/>
              <a:gd name="T1" fmla="*/ 371475 h 397"/>
              <a:gd name="T2" fmla="*/ 795633 w 1138"/>
              <a:gd name="T3" fmla="*/ 0 h 397"/>
              <a:gd name="T4" fmla="*/ 1065212 w 1138"/>
              <a:gd name="T5" fmla="*/ 0 h 397"/>
              <a:gd name="T6" fmla="*/ 0 60000 65536"/>
              <a:gd name="T7" fmla="*/ 0 60000 65536"/>
              <a:gd name="T8" fmla="*/ 0 60000 65536"/>
              <a:gd name="T9" fmla="*/ 0 w 1138"/>
              <a:gd name="T10" fmla="*/ 0 h 397"/>
              <a:gd name="T11" fmla="*/ 1138 w 1138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8" h="397">
                <a:moveTo>
                  <a:pt x="0" y="397"/>
                </a:moveTo>
                <a:lnTo>
                  <a:pt x="850" y="0"/>
                </a:lnTo>
                <a:lnTo>
                  <a:pt x="113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Line 28"/>
          <p:cNvSpPr>
            <a:spLocks noChangeShapeType="1"/>
          </p:cNvSpPr>
          <p:nvPr/>
        </p:nvSpPr>
        <p:spPr bwMode="auto">
          <a:xfrm flipH="1">
            <a:off x="3454400" y="3103563"/>
            <a:ext cx="179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Freeform 29"/>
          <p:cNvSpPr>
            <a:spLocks/>
          </p:cNvSpPr>
          <p:nvPr/>
        </p:nvSpPr>
        <p:spPr bwMode="auto">
          <a:xfrm>
            <a:off x="1812925" y="3489325"/>
            <a:ext cx="1839913" cy="985838"/>
          </a:xfrm>
          <a:custGeom>
            <a:avLst/>
            <a:gdLst>
              <a:gd name="T0" fmla="*/ 0 w 1964"/>
              <a:gd name="T1" fmla="*/ 0 h 1052"/>
              <a:gd name="T2" fmla="*/ 1562615 w 1964"/>
              <a:gd name="T3" fmla="*/ 985838 h 1052"/>
              <a:gd name="T4" fmla="*/ 1839913 w 1964"/>
              <a:gd name="T5" fmla="*/ 985838 h 1052"/>
              <a:gd name="T6" fmla="*/ 0 60000 65536"/>
              <a:gd name="T7" fmla="*/ 0 60000 65536"/>
              <a:gd name="T8" fmla="*/ 0 60000 65536"/>
              <a:gd name="T9" fmla="*/ 0 w 1964"/>
              <a:gd name="T10" fmla="*/ 0 h 1052"/>
              <a:gd name="T11" fmla="*/ 1964 w 1964"/>
              <a:gd name="T12" fmla="*/ 1052 h 1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4" h="1052">
                <a:moveTo>
                  <a:pt x="0" y="0"/>
                </a:moveTo>
                <a:lnTo>
                  <a:pt x="1668" y="1052"/>
                </a:lnTo>
                <a:lnTo>
                  <a:pt x="1964" y="105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Line 30"/>
          <p:cNvSpPr>
            <a:spLocks noChangeShapeType="1"/>
          </p:cNvSpPr>
          <p:nvPr/>
        </p:nvSpPr>
        <p:spPr bwMode="auto">
          <a:xfrm flipH="1">
            <a:off x="3379788" y="4248150"/>
            <a:ext cx="254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Freeform 31"/>
          <p:cNvSpPr>
            <a:spLocks/>
          </p:cNvSpPr>
          <p:nvPr/>
        </p:nvSpPr>
        <p:spPr bwMode="auto">
          <a:xfrm>
            <a:off x="846138" y="2695575"/>
            <a:ext cx="766762" cy="58738"/>
          </a:xfrm>
          <a:custGeom>
            <a:avLst/>
            <a:gdLst>
              <a:gd name="T0" fmla="*/ 0 w 818"/>
              <a:gd name="T1" fmla="*/ 0 h 63"/>
              <a:gd name="T2" fmla="*/ 766762 w 818"/>
              <a:gd name="T3" fmla="*/ 0 h 63"/>
              <a:gd name="T4" fmla="*/ 766762 w 818"/>
              <a:gd name="T5" fmla="*/ 58738 h 63"/>
              <a:gd name="T6" fmla="*/ 0 60000 65536"/>
              <a:gd name="T7" fmla="*/ 0 60000 65536"/>
              <a:gd name="T8" fmla="*/ 0 60000 65536"/>
              <a:gd name="T9" fmla="*/ 0 w 818"/>
              <a:gd name="T10" fmla="*/ 0 h 63"/>
              <a:gd name="T11" fmla="*/ 818 w 81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8" h="63">
                <a:moveTo>
                  <a:pt x="0" y="0"/>
                </a:moveTo>
                <a:lnTo>
                  <a:pt x="818" y="0"/>
                </a:lnTo>
                <a:lnTo>
                  <a:pt x="818" y="6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Freeform 32"/>
          <p:cNvSpPr>
            <a:spLocks/>
          </p:cNvSpPr>
          <p:nvPr/>
        </p:nvSpPr>
        <p:spPr bwMode="auto">
          <a:xfrm>
            <a:off x="844550" y="2693988"/>
            <a:ext cx="765175" cy="58737"/>
          </a:xfrm>
          <a:custGeom>
            <a:avLst/>
            <a:gdLst>
              <a:gd name="T0" fmla="*/ 0 w 818"/>
              <a:gd name="T1" fmla="*/ 0 h 63"/>
              <a:gd name="T2" fmla="*/ 765175 w 818"/>
              <a:gd name="T3" fmla="*/ 0 h 63"/>
              <a:gd name="T4" fmla="*/ 765175 w 818"/>
              <a:gd name="T5" fmla="*/ 58737 h 63"/>
              <a:gd name="T6" fmla="*/ 0 60000 65536"/>
              <a:gd name="T7" fmla="*/ 0 60000 65536"/>
              <a:gd name="T8" fmla="*/ 0 60000 65536"/>
              <a:gd name="T9" fmla="*/ 0 w 818"/>
              <a:gd name="T10" fmla="*/ 0 h 63"/>
              <a:gd name="T11" fmla="*/ 818 w 81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8" h="63">
                <a:moveTo>
                  <a:pt x="0" y="0"/>
                </a:moveTo>
                <a:lnTo>
                  <a:pt x="818" y="0"/>
                </a:lnTo>
                <a:lnTo>
                  <a:pt x="818" y="6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Freeform 33"/>
          <p:cNvSpPr>
            <a:spLocks/>
          </p:cNvSpPr>
          <p:nvPr/>
        </p:nvSpPr>
        <p:spPr bwMode="auto">
          <a:xfrm>
            <a:off x="1187450" y="2757488"/>
            <a:ext cx="898525" cy="190500"/>
          </a:xfrm>
          <a:custGeom>
            <a:avLst/>
            <a:gdLst>
              <a:gd name="T0" fmla="*/ 0 w 959"/>
              <a:gd name="T1" fmla="*/ 190500 h 202"/>
              <a:gd name="T2" fmla="*/ 0 w 959"/>
              <a:gd name="T3" fmla="*/ 0 h 202"/>
              <a:gd name="T4" fmla="*/ 898525 w 959"/>
              <a:gd name="T5" fmla="*/ 0 h 202"/>
              <a:gd name="T6" fmla="*/ 898525 w 959"/>
              <a:gd name="T7" fmla="*/ 190500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959"/>
              <a:gd name="T13" fmla="*/ 0 h 202"/>
              <a:gd name="T14" fmla="*/ 959 w 959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9" h="202">
                <a:moveTo>
                  <a:pt x="0" y="202"/>
                </a:moveTo>
                <a:lnTo>
                  <a:pt x="0" y="0"/>
                </a:lnTo>
                <a:lnTo>
                  <a:pt x="959" y="0"/>
                </a:lnTo>
                <a:lnTo>
                  <a:pt x="959" y="20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34"/>
          <p:cNvSpPr>
            <a:spLocks noChangeShapeType="1"/>
          </p:cNvSpPr>
          <p:nvPr/>
        </p:nvSpPr>
        <p:spPr bwMode="auto">
          <a:xfrm>
            <a:off x="2284413" y="2813050"/>
            <a:ext cx="0" cy="130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Line 35"/>
          <p:cNvSpPr>
            <a:spLocks noChangeShapeType="1"/>
          </p:cNvSpPr>
          <p:nvPr/>
        </p:nvSpPr>
        <p:spPr bwMode="auto">
          <a:xfrm>
            <a:off x="2276475" y="2805113"/>
            <a:ext cx="1588" cy="131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Text Box 36"/>
          <p:cNvSpPr txBox="1">
            <a:spLocks noChangeArrowheads="1"/>
          </p:cNvSpPr>
          <p:nvPr/>
        </p:nvSpPr>
        <p:spPr bwMode="auto">
          <a:xfrm>
            <a:off x="3684588" y="2111375"/>
            <a:ext cx="8413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Round</a:t>
            </a:r>
          </a:p>
          <a:p>
            <a:r>
              <a:rPr lang="en-US" sz="900" b="1"/>
              <a:t>ligament (cut)</a:t>
            </a:r>
          </a:p>
        </p:txBody>
      </p:sp>
      <p:sp>
        <p:nvSpPr>
          <p:cNvPr id="60451" name="Text Box 37"/>
          <p:cNvSpPr txBox="1">
            <a:spLocks noChangeArrowheads="1"/>
          </p:cNvSpPr>
          <p:nvPr/>
        </p:nvSpPr>
        <p:spPr bwMode="auto">
          <a:xfrm>
            <a:off x="3684588" y="2427288"/>
            <a:ext cx="454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Fovea</a:t>
            </a:r>
          </a:p>
          <a:p>
            <a:r>
              <a:rPr lang="en-US" sz="900" b="1"/>
              <a:t>capitis</a:t>
            </a:r>
          </a:p>
        </p:txBody>
      </p:sp>
      <p:sp>
        <p:nvSpPr>
          <p:cNvPr id="60452" name="Text Box 38"/>
          <p:cNvSpPr txBox="1">
            <a:spLocks noChangeArrowheads="1"/>
          </p:cNvSpPr>
          <p:nvPr/>
        </p:nvSpPr>
        <p:spPr bwMode="auto">
          <a:xfrm>
            <a:off x="3684588" y="2741613"/>
            <a:ext cx="511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Head of</a:t>
            </a:r>
          </a:p>
          <a:p>
            <a:r>
              <a:rPr lang="en-US" sz="900" b="1"/>
              <a:t>femur</a:t>
            </a:r>
          </a:p>
        </p:txBody>
      </p:sp>
      <p:sp>
        <p:nvSpPr>
          <p:cNvPr id="60453" name="Text Box 39"/>
          <p:cNvSpPr txBox="1">
            <a:spLocks noChangeArrowheads="1"/>
          </p:cNvSpPr>
          <p:nvPr/>
        </p:nvSpPr>
        <p:spPr bwMode="auto">
          <a:xfrm>
            <a:off x="3684588" y="3048000"/>
            <a:ext cx="657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Greater</a:t>
            </a:r>
          </a:p>
          <a:p>
            <a:r>
              <a:rPr lang="en-US" sz="900" b="1"/>
              <a:t>trochanter</a:t>
            </a:r>
          </a:p>
        </p:txBody>
      </p:sp>
      <p:sp>
        <p:nvSpPr>
          <p:cNvPr id="60454" name="Text Box 40"/>
          <p:cNvSpPr txBox="1">
            <a:spLocks noChangeArrowheads="1"/>
          </p:cNvSpPr>
          <p:nvPr/>
        </p:nvSpPr>
        <p:spPr bwMode="auto">
          <a:xfrm>
            <a:off x="3678238" y="4394200"/>
            <a:ext cx="7016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Transverse</a:t>
            </a:r>
          </a:p>
          <a:p>
            <a:r>
              <a:rPr lang="en-US" sz="900" b="1"/>
              <a:t>acetabular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60455" name="Text Box 41"/>
          <p:cNvSpPr txBox="1">
            <a:spLocks noChangeArrowheads="1"/>
          </p:cNvSpPr>
          <p:nvPr/>
        </p:nvSpPr>
        <p:spPr bwMode="auto">
          <a:xfrm>
            <a:off x="98425" y="3740150"/>
            <a:ext cx="644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Ischial</a:t>
            </a:r>
          </a:p>
          <a:p>
            <a:r>
              <a:rPr lang="en-US" sz="900" b="1"/>
              <a:t>tuberosity</a:t>
            </a:r>
          </a:p>
        </p:txBody>
      </p:sp>
      <p:sp>
        <p:nvSpPr>
          <p:cNvPr id="60456" name="Line 42"/>
          <p:cNvSpPr>
            <a:spLocks noChangeShapeType="1"/>
          </p:cNvSpPr>
          <p:nvPr/>
        </p:nvSpPr>
        <p:spPr bwMode="auto">
          <a:xfrm>
            <a:off x="515938" y="3817938"/>
            <a:ext cx="150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7" name="Text Box 43"/>
          <p:cNvSpPr txBox="1">
            <a:spLocks noChangeArrowheads="1"/>
          </p:cNvSpPr>
          <p:nvPr/>
        </p:nvSpPr>
        <p:spPr bwMode="auto">
          <a:xfrm>
            <a:off x="98425" y="4210050"/>
            <a:ext cx="669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Obturator</a:t>
            </a:r>
          </a:p>
          <a:p>
            <a:r>
              <a:rPr lang="en-US" sz="900" b="1"/>
              <a:t>membrane</a:t>
            </a:r>
          </a:p>
        </p:txBody>
      </p:sp>
      <p:sp>
        <p:nvSpPr>
          <p:cNvPr id="60458" name="Text Box 44"/>
          <p:cNvSpPr txBox="1">
            <a:spLocks noChangeArrowheads="1"/>
          </p:cNvSpPr>
          <p:nvPr/>
        </p:nvSpPr>
        <p:spPr bwMode="auto">
          <a:xfrm>
            <a:off x="1163638" y="4941888"/>
            <a:ext cx="1825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fr-FR" sz="900" b="1"/>
              <a:t>(b) Lateral view, femur retracted</a:t>
            </a:r>
            <a:endParaRPr lang="en-US" sz="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F1689E65-1E6E-4236-B86F-84493B7A686E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890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Hip (Coxal) Joint</a:t>
            </a:r>
          </a:p>
        </p:txBody>
      </p:sp>
      <p:sp>
        <p:nvSpPr>
          <p:cNvPr id="61444" name="Text Box 21"/>
          <p:cNvSpPr txBox="1">
            <a:spLocks noChangeArrowheads="1"/>
          </p:cNvSpPr>
          <p:nvPr/>
        </p:nvSpPr>
        <p:spPr bwMode="auto">
          <a:xfrm>
            <a:off x="3619500" y="5702300"/>
            <a:ext cx="20335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9.26c,d</a:t>
            </a:r>
          </a:p>
        </p:txBody>
      </p:sp>
      <p:pic>
        <p:nvPicPr>
          <p:cNvPr id="61445" name="Picture 9" descr="sal25693_09_2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524000"/>
            <a:ext cx="3105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77788" y="1290638"/>
            <a:ext cx="449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1447" name="Line 11"/>
          <p:cNvSpPr>
            <a:spLocks noChangeShapeType="1"/>
          </p:cNvSpPr>
          <p:nvPr/>
        </p:nvSpPr>
        <p:spPr bwMode="auto">
          <a:xfrm flipH="1">
            <a:off x="527050" y="2143125"/>
            <a:ext cx="1506538" cy="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Rectangle 12"/>
          <p:cNvSpPr>
            <a:spLocks noChangeArrowheads="1"/>
          </p:cNvSpPr>
          <p:nvPr/>
        </p:nvSpPr>
        <p:spPr bwMode="auto">
          <a:xfrm>
            <a:off x="169863" y="2049463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Ilium</a:t>
            </a:r>
            <a:endParaRPr lang="en-US" sz="1000" b="1"/>
          </a:p>
        </p:txBody>
      </p:sp>
      <p:sp>
        <p:nvSpPr>
          <p:cNvPr id="61449" name="Line 13"/>
          <p:cNvSpPr>
            <a:spLocks noChangeShapeType="1"/>
          </p:cNvSpPr>
          <p:nvPr/>
        </p:nvSpPr>
        <p:spPr bwMode="auto">
          <a:xfrm flipH="1">
            <a:off x="642938" y="4627563"/>
            <a:ext cx="116205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Rectangle 14"/>
          <p:cNvSpPr>
            <a:spLocks noChangeArrowheads="1"/>
          </p:cNvSpPr>
          <p:nvPr/>
        </p:nvSpPr>
        <p:spPr bwMode="auto">
          <a:xfrm>
            <a:off x="169863" y="4525963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Femur</a:t>
            </a:r>
            <a:endParaRPr lang="en-US" sz="1000" b="1"/>
          </a:p>
        </p:txBody>
      </p:sp>
      <p:sp>
        <p:nvSpPr>
          <p:cNvPr id="61451" name="Line 15"/>
          <p:cNvSpPr>
            <a:spLocks noChangeShapeType="1"/>
          </p:cNvSpPr>
          <p:nvPr/>
        </p:nvSpPr>
        <p:spPr bwMode="auto">
          <a:xfrm flipH="1">
            <a:off x="658813" y="4916488"/>
            <a:ext cx="185420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2" name="Freeform 16"/>
          <p:cNvSpPr>
            <a:spLocks/>
          </p:cNvSpPr>
          <p:nvPr/>
        </p:nvSpPr>
        <p:spPr bwMode="auto">
          <a:xfrm>
            <a:off x="1320800" y="3475038"/>
            <a:ext cx="1154113" cy="428625"/>
          </a:xfrm>
          <a:custGeom>
            <a:avLst/>
            <a:gdLst>
              <a:gd name="T0" fmla="*/ 873685 w 1033"/>
              <a:gd name="T1" fmla="*/ 106040 h 384"/>
              <a:gd name="T2" fmla="*/ 0 w 1033"/>
              <a:gd name="T3" fmla="*/ 0 h 384"/>
              <a:gd name="T4" fmla="*/ 1154113 w 1033"/>
              <a:gd name="T5" fmla="*/ 428625 h 384"/>
              <a:gd name="T6" fmla="*/ 0 60000 65536"/>
              <a:gd name="T7" fmla="*/ 0 60000 65536"/>
              <a:gd name="T8" fmla="*/ 0 60000 65536"/>
              <a:gd name="T9" fmla="*/ 0 w 1033"/>
              <a:gd name="T10" fmla="*/ 0 h 384"/>
              <a:gd name="T11" fmla="*/ 1033 w 1033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3" h="384">
                <a:moveTo>
                  <a:pt x="782" y="95"/>
                </a:moveTo>
                <a:lnTo>
                  <a:pt x="0" y="0"/>
                </a:lnTo>
                <a:lnTo>
                  <a:pt x="1033" y="384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Line 17"/>
          <p:cNvSpPr>
            <a:spLocks noChangeShapeType="1"/>
          </p:cNvSpPr>
          <p:nvPr/>
        </p:nvSpPr>
        <p:spPr bwMode="auto">
          <a:xfrm>
            <a:off x="1320800" y="2843213"/>
            <a:ext cx="1628775" cy="1008062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4" name="Line 18"/>
          <p:cNvSpPr>
            <a:spLocks noChangeShapeType="1"/>
          </p:cNvSpPr>
          <p:nvPr/>
        </p:nvSpPr>
        <p:spPr bwMode="auto">
          <a:xfrm flipH="1">
            <a:off x="4256088" y="3635375"/>
            <a:ext cx="3175" cy="292100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5" name="Line 19"/>
          <p:cNvSpPr>
            <a:spLocks noChangeShapeType="1"/>
          </p:cNvSpPr>
          <p:nvPr/>
        </p:nvSpPr>
        <p:spPr bwMode="auto">
          <a:xfrm flipH="1">
            <a:off x="701675" y="3927475"/>
            <a:ext cx="860425" cy="1588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Rectangle 20"/>
          <p:cNvSpPr>
            <a:spLocks noChangeArrowheads="1"/>
          </p:cNvSpPr>
          <p:nvPr/>
        </p:nvSpPr>
        <p:spPr bwMode="auto">
          <a:xfrm>
            <a:off x="4083050" y="3479800"/>
            <a:ext cx="344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Pubis</a:t>
            </a:r>
            <a:endParaRPr lang="en-US" sz="1000" b="1"/>
          </a:p>
        </p:txBody>
      </p:sp>
      <p:sp>
        <p:nvSpPr>
          <p:cNvPr id="61457" name="Line 21"/>
          <p:cNvSpPr>
            <a:spLocks noChangeShapeType="1"/>
          </p:cNvSpPr>
          <p:nvPr/>
        </p:nvSpPr>
        <p:spPr bwMode="auto">
          <a:xfrm flipH="1">
            <a:off x="519113" y="2135188"/>
            <a:ext cx="1504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Line 22"/>
          <p:cNvSpPr>
            <a:spLocks noChangeShapeType="1"/>
          </p:cNvSpPr>
          <p:nvPr/>
        </p:nvSpPr>
        <p:spPr bwMode="auto">
          <a:xfrm flipH="1">
            <a:off x="633413" y="4619625"/>
            <a:ext cx="1162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9" name="Line 23"/>
          <p:cNvSpPr>
            <a:spLocks noChangeShapeType="1"/>
          </p:cNvSpPr>
          <p:nvPr/>
        </p:nvSpPr>
        <p:spPr bwMode="auto">
          <a:xfrm flipH="1">
            <a:off x="650875" y="4908550"/>
            <a:ext cx="1852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0" name="Freeform 24"/>
          <p:cNvSpPr>
            <a:spLocks/>
          </p:cNvSpPr>
          <p:nvPr/>
        </p:nvSpPr>
        <p:spPr bwMode="auto">
          <a:xfrm>
            <a:off x="1320800" y="3465513"/>
            <a:ext cx="1144588" cy="428625"/>
          </a:xfrm>
          <a:custGeom>
            <a:avLst/>
            <a:gdLst>
              <a:gd name="T0" fmla="*/ 865420 w 1025"/>
              <a:gd name="T1" fmla="*/ 106040 h 384"/>
              <a:gd name="T2" fmla="*/ 0 w 1025"/>
              <a:gd name="T3" fmla="*/ 0 h 384"/>
              <a:gd name="T4" fmla="*/ 1144588 w 1025"/>
              <a:gd name="T5" fmla="*/ 428625 h 384"/>
              <a:gd name="T6" fmla="*/ 0 60000 65536"/>
              <a:gd name="T7" fmla="*/ 0 60000 65536"/>
              <a:gd name="T8" fmla="*/ 0 60000 65536"/>
              <a:gd name="T9" fmla="*/ 0 w 1025"/>
              <a:gd name="T10" fmla="*/ 0 h 384"/>
              <a:gd name="T11" fmla="*/ 1025 w 1025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5" h="384">
                <a:moveTo>
                  <a:pt x="775" y="95"/>
                </a:moveTo>
                <a:lnTo>
                  <a:pt x="0" y="0"/>
                </a:lnTo>
                <a:lnTo>
                  <a:pt x="1025" y="38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Freeform 25"/>
          <p:cNvSpPr>
            <a:spLocks/>
          </p:cNvSpPr>
          <p:nvPr/>
        </p:nvSpPr>
        <p:spPr bwMode="auto">
          <a:xfrm>
            <a:off x="1003300" y="2833688"/>
            <a:ext cx="1938338" cy="1011237"/>
          </a:xfrm>
          <a:custGeom>
            <a:avLst/>
            <a:gdLst>
              <a:gd name="T0" fmla="*/ 1938338 w 1736"/>
              <a:gd name="T1" fmla="*/ 1011237 h 905"/>
              <a:gd name="T2" fmla="*/ 318218 w 1736"/>
              <a:gd name="T3" fmla="*/ 0 h 905"/>
              <a:gd name="T4" fmla="*/ 0 w 1736"/>
              <a:gd name="T5" fmla="*/ 0 h 905"/>
              <a:gd name="T6" fmla="*/ 0 60000 65536"/>
              <a:gd name="T7" fmla="*/ 0 60000 65536"/>
              <a:gd name="T8" fmla="*/ 0 60000 65536"/>
              <a:gd name="T9" fmla="*/ 0 w 1736"/>
              <a:gd name="T10" fmla="*/ 0 h 905"/>
              <a:gd name="T11" fmla="*/ 1736 w 1736"/>
              <a:gd name="T12" fmla="*/ 905 h 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" h="905">
                <a:moveTo>
                  <a:pt x="1736" y="905"/>
                </a:moveTo>
                <a:lnTo>
                  <a:pt x="28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26"/>
          <p:cNvSpPr>
            <a:spLocks noChangeShapeType="1"/>
          </p:cNvSpPr>
          <p:nvPr/>
        </p:nvSpPr>
        <p:spPr bwMode="auto">
          <a:xfrm flipH="1">
            <a:off x="4248150" y="3627438"/>
            <a:ext cx="4763" cy="292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27"/>
          <p:cNvSpPr>
            <a:spLocks noChangeShapeType="1"/>
          </p:cNvSpPr>
          <p:nvPr/>
        </p:nvSpPr>
        <p:spPr bwMode="auto">
          <a:xfrm flipH="1">
            <a:off x="692150" y="3919538"/>
            <a:ext cx="862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28"/>
          <p:cNvSpPr>
            <a:spLocks noChangeShapeType="1"/>
          </p:cNvSpPr>
          <p:nvPr/>
        </p:nvSpPr>
        <p:spPr bwMode="auto">
          <a:xfrm>
            <a:off x="854075" y="3465513"/>
            <a:ext cx="466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Text Box 29"/>
          <p:cNvSpPr txBox="1">
            <a:spLocks noChangeArrowheads="1"/>
          </p:cNvSpPr>
          <p:nvPr/>
        </p:nvSpPr>
        <p:spPr bwMode="auto">
          <a:xfrm>
            <a:off x="169863" y="2746375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Pubofemoral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61466" name="Text Box 30"/>
          <p:cNvSpPr txBox="1">
            <a:spLocks noChangeArrowheads="1"/>
          </p:cNvSpPr>
          <p:nvPr/>
        </p:nvSpPr>
        <p:spPr bwMode="auto">
          <a:xfrm>
            <a:off x="169863" y="3376613"/>
            <a:ext cx="731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Iliofemoral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61467" name="Text Box 31"/>
          <p:cNvSpPr txBox="1">
            <a:spLocks noChangeArrowheads="1"/>
          </p:cNvSpPr>
          <p:nvPr/>
        </p:nvSpPr>
        <p:spPr bwMode="auto">
          <a:xfrm>
            <a:off x="169863" y="3832225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Greater</a:t>
            </a:r>
          </a:p>
          <a:p>
            <a:r>
              <a:rPr lang="en-US" sz="1000" b="1"/>
              <a:t>trochanter</a:t>
            </a:r>
          </a:p>
        </p:txBody>
      </p:sp>
      <p:sp>
        <p:nvSpPr>
          <p:cNvPr id="61468" name="Text Box 32"/>
          <p:cNvSpPr txBox="1">
            <a:spLocks noChangeArrowheads="1"/>
          </p:cNvSpPr>
          <p:nvPr/>
        </p:nvSpPr>
        <p:spPr bwMode="auto">
          <a:xfrm>
            <a:off x="169863" y="4814888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Lesser</a:t>
            </a:r>
          </a:p>
          <a:p>
            <a:r>
              <a:rPr lang="en-US" sz="1000" b="1"/>
              <a:t>trochanter</a:t>
            </a:r>
          </a:p>
        </p:txBody>
      </p:sp>
      <p:sp>
        <p:nvSpPr>
          <p:cNvPr id="61469" name="Text Box 33"/>
          <p:cNvSpPr txBox="1">
            <a:spLocks noChangeArrowheads="1"/>
          </p:cNvSpPr>
          <p:nvPr/>
        </p:nvSpPr>
        <p:spPr bwMode="auto">
          <a:xfrm>
            <a:off x="2016125" y="5619750"/>
            <a:ext cx="1084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(c) Anterior view</a:t>
            </a:r>
          </a:p>
        </p:txBody>
      </p:sp>
      <p:pic>
        <p:nvPicPr>
          <p:cNvPr id="61470" name="Picture 35" descr="sal25693_09_2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1758950"/>
            <a:ext cx="33035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1" name="Line 36"/>
          <p:cNvSpPr>
            <a:spLocks noChangeShapeType="1"/>
          </p:cNvSpPr>
          <p:nvPr/>
        </p:nvSpPr>
        <p:spPr bwMode="auto">
          <a:xfrm flipH="1">
            <a:off x="7334250" y="5051425"/>
            <a:ext cx="85248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Rectangle 37"/>
          <p:cNvSpPr>
            <a:spLocks noChangeArrowheads="1"/>
          </p:cNvSpPr>
          <p:nvPr/>
        </p:nvSpPr>
        <p:spPr bwMode="auto">
          <a:xfrm>
            <a:off x="8229600" y="4968875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Femur</a:t>
            </a:r>
            <a:endParaRPr lang="en-US" sz="1000" b="1"/>
          </a:p>
        </p:txBody>
      </p:sp>
      <p:sp>
        <p:nvSpPr>
          <p:cNvPr id="61473" name="Line 38"/>
          <p:cNvSpPr>
            <a:spLocks noChangeShapeType="1"/>
          </p:cNvSpPr>
          <p:nvPr/>
        </p:nvSpPr>
        <p:spPr bwMode="auto">
          <a:xfrm flipH="1">
            <a:off x="5478463" y="4333875"/>
            <a:ext cx="27082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4" name="Line 39"/>
          <p:cNvSpPr>
            <a:spLocks noChangeShapeType="1"/>
          </p:cNvSpPr>
          <p:nvPr/>
        </p:nvSpPr>
        <p:spPr bwMode="auto">
          <a:xfrm flipH="1">
            <a:off x="6415088" y="2322513"/>
            <a:ext cx="666750" cy="6445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5" name="Line 40"/>
          <p:cNvSpPr>
            <a:spLocks noChangeShapeType="1"/>
          </p:cNvSpPr>
          <p:nvPr/>
        </p:nvSpPr>
        <p:spPr bwMode="auto">
          <a:xfrm flipH="1">
            <a:off x="6243638" y="2816225"/>
            <a:ext cx="838200" cy="6492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6" name="Line 41"/>
          <p:cNvSpPr>
            <a:spLocks noChangeShapeType="1"/>
          </p:cNvSpPr>
          <p:nvPr/>
        </p:nvSpPr>
        <p:spPr bwMode="auto">
          <a:xfrm flipH="1">
            <a:off x="7600950" y="3662363"/>
            <a:ext cx="58578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7" name="Rectangle 42"/>
          <p:cNvSpPr>
            <a:spLocks noChangeArrowheads="1"/>
          </p:cNvSpPr>
          <p:nvPr/>
        </p:nvSpPr>
        <p:spPr bwMode="auto">
          <a:xfrm>
            <a:off x="6072188" y="5621338"/>
            <a:ext cx="1096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(d)  Posterior view</a:t>
            </a:r>
            <a:endParaRPr lang="en-US" sz="1000" b="1"/>
          </a:p>
        </p:txBody>
      </p:sp>
      <p:sp>
        <p:nvSpPr>
          <p:cNvPr id="61478" name="Line 43"/>
          <p:cNvSpPr>
            <a:spLocks noChangeShapeType="1"/>
          </p:cNvSpPr>
          <p:nvPr/>
        </p:nvSpPr>
        <p:spPr bwMode="auto">
          <a:xfrm flipH="1">
            <a:off x="7326313" y="5048250"/>
            <a:ext cx="850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9" name="Line 44"/>
          <p:cNvSpPr>
            <a:spLocks noChangeShapeType="1"/>
          </p:cNvSpPr>
          <p:nvPr/>
        </p:nvSpPr>
        <p:spPr bwMode="auto">
          <a:xfrm flipH="1">
            <a:off x="5468938" y="4330700"/>
            <a:ext cx="27082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0" name="Freeform 45"/>
          <p:cNvSpPr>
            <a:spLocks/>
          </p:cNvSpPr>
          <p:nvPr/>
        </p:nvSpPr>
        <p:spPr bwMode="auto">
          <a:xfrm>
            <a:off x="6411913" y="2314575"/>
            <a:ext cx="984250" cy="642938"/>
          </a:xfrm>
          <a:custGeom>
            <a:avLst/>
            <a:gdLst>
              <a:gd name="T0" fmla="*/ 0 w 894"/>
              <a:gd name="T1" fmla="*/ 642938 h 585"/>
              <a:gd name="T2" fmla="*/ 674883 w 894"/>
              <a:gd name="T3" fmla="*/ 0 h 585"/>
              <a:gd name="T4" fmla="*/ 984250 w 894"/>
              <a:gd name="T5" fmla="*/ 0 h 585"/>
              <a:gd name="T6" fmla="*/ 0 60000 65536"/>
              <a:gd name="T7" fmla="*/ 0 60000 65536"/>
              <a:gd name="T8" fmla="*/ 0 60000 65536"/>
              <a:gd name="T9" fmla="*/ 0 w 894"/>
              <a:gd name="T10" fmla="*/ 0 h 585"/>
              <a:gd name="T11" fmla="*/ 894 w 894"/>
              <a:gd name="T12" fmla="*/ 585 h 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585">
                <a:moveTo>
                  <a:pt x="0" y="585"/>
                </a:moveTo>
                <a:lnTo>
                  <a:pt x="613" y="0"/>
                </a:lnTo>
                <a:lnTo>
                  <a:pt x="89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1" name="Freeform 46"/>
          <p:cNvSpPr>
            <a:spLocks/>
          </p:cNvSpPr>
          <p:nvPr/>
        </p:nvSpPr>
        <p:spPr bwMode="auto">
          <a:xfrm>
            <a:off x="6240463" y="2808288"/>
            <a:ext cx="1160462" cy="649287"/>
          </a:xfrm>
          <a:custGeom>
            <a:avLst/>
            <a:gdLst>
              <a:gd name="T0" fmla="*/ 0 w 1054"/>
              <a:gd name="T1" fmla="*/ 649287 h 589"/>
              <a:gd name="T2" fmla="*/ 846675 w 1054"/>
              <a:gd name="T3" fmla="*/ 0 h 589"/>
              <a:gd name="T4" fmla="*/ 1160462 w 1054"/>
              <a:gd name="T5" fmla="*/ 0 h 589"/>
              <a:gd name="T6" fmla="*/ 0 60000 65536"/>
              <a:gd name="T7" fmla="*/ 0 60000 65536"/>
              <a:gd name="T8" fmla="*/ 0 60000 65536"/>
              <a:gd name="T9" fmla="*/ 0 w 1054"/>
              <a:gd name="T10" fmla="*/ 0 h 589"/>
              <a:gd name="T11" fmla="*/ 1054 w 1054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4" h="589">
                <a:moveTo>
                  <a:pt x="0" y="589"/>
                </a:moveTo>
                <a:lnTo>
                  <a:pt x="769" y="0"/>
                </a:lnTo>
                <a:lnTo>
                  <a:pt x="105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2" name="Line 47"/>
          <p:cNvSpPr>
            <a:spLocks noChangeShapeType="1"/>
          </p:cNvSpPr>
          <p:nvPr/>
        </p:nvSpPr>
        <p:spPr bwMode="auto">
          <a:xfrm flipH="1">
            <a:off x="7593013" y="3659188"/>
            <a:ext cx="5842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Text Box 48"/>
          <p:cNvSpPr txBox="1">
            <a:spLocks noChangeArrowheads="1"/>
          </p:cNvSpPr>
          <p:nvPr/>
        </p:nvSpPr>
        <p:spPr bwMode="auto">
          <a:xfrm>
            <a:off x="7439025" y="2073275"/>
            <a:ext cx="731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Iliofemoral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61484" name="Text Box 49"/>
          <p:cNvSpPr txBox="1">
            <a:spLocks noChangeArrowheads="1"/>
          </p:cNvSpPr>
          <p:nvPr/>
        </p:nvSpPr>
        <p:spPr bwMode="auto">
          <a:xfrm>
            <a:off x="7439025" y="257651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Ischiofemoral</a:t>
            </a:r>
          </a:p>
          <a:p>
            <a:r>
              <a:rPr lang="en-US" sz="1000" b="1"/>
              <a:t>ligament</a:t>
            </a:r>
          </a:p>
        </p:txBody>
      </p:sp>
      <p:sp>
        <p:nvSpPr>
          <p:cNvPr id="61485" name="Text Box 50"/>
          <p:cNvSpPr txBox="1">
            <a:spLocks noChangeArrowheads="1"/>
          </p:cNvSpPr>
          <p:nvPr/>
        </p:nvSpPr>
        <p:spPr bwMode="auto">
          <a:xfrm>
            <a:off x="8229600" y="3584575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Greater</a:t>
            </a:r>
          </a:p>
          <a:p>
            <a:r>
              <a:rPr lang="en-US" sz="1000" b="1"/>
              <a:t>trochanter</a:t>
            </a:r>
          </a:p>
        </p:txBody>
      </p:sp>
      <p:sp>
        <p:nvSpPr>
          <p:cNvPr id="61486" name="Text Box 51"/>
          <p:cNvSpPr txBox="1">
            <a:spLocks noChangeArrowheads="1"/>
          </p:cNvSpPr>
          <p:nvPr/>
        </p:nvSpPr>
        <p:spPr bwMode="auto">
          <a:xfrm>
            <a:off x="8229600" y="4252913"/>
            <a:ext cx="704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000" b="1"/>
              <a:t>Ischial</a:t>
            </a:r>
          </a:p>
          <a:p>
            <a:r>
              <a:rPr lang="en-US" sz="1000" b="1"/>
              <a:t>tuberosity</a:t>
            </a:r>
          </a:p>
        </p:txBody>
      </p:sp>
      <p:sp>
        <p:nvSpPr>
          <p:cNvPr id="61487" name="TextBox 24"/>
          <p:cNvSpPr txBox="1">
            <a:spLocks noChangeArrowheads="1"/>
          </p:cNvSpPr>
          <p:nvPr/>
        </p:nvSpPr>
        <p:spPr bwMode="auto">
          <a:xfrm>
            <a:off x="4572000" y="1290638"/>
            <a:ext cx="4494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46A7034D-0D30-4798-940D-9BABADA686EA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Dissection of Hip Joint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7110413" y="5321300"/>
            <a:ext cx="2033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/>
              <a:t>Figure 9.26a</a:t>
            </a:r>
          </a:p>
        </p:txBody>
      </p:sp>
      <p:pic>
        <p:nvPicPr>
          <p:cNvPr id="62469" name="Picture 8" descr="sal25693_09_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88" y="1079500"/>
            <a:ext cx="41497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941513" y="881063"/>
            <a:ext cx="56562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2471" name="Freeform 10"/>
          <p:cNvSpPr>
            <a:spLocks/>
          </p:cNvSpPr>
          <p:nvPr/>
        </p:nvSpPr>
        <p:spPr bwMode="auto">
          <a:xfrm>
            <a:off x="3084513" y="2341563"/>
            <a:ext cx="3263900" cy="160337"/>
          </a:xfrm>
          <a:custGeom>
            <a:avLst/>
            <a:gdLst>
              <a:gd name="T0" fmla="*/ 3263900 w 2247"/>
              <a:gd name="T1" fmla="*/ 160337 h 111"/>
              <a:gd name="T2" fmla="*/ 296322 w 2247"/>
              <a:gd name="T3" fmla="*/ 0 h 111"/>
              <a:gd name="T4" fmla="*/ 0 w 2247"/>
              <a:gd name="T5" fmla="*/ 0 h 111"/>
              <a:gd name="T6" fmla="*/ 0 60000 65536"/>
              <a:gd name="T7" fmla="*/ 0 60000 65536"/>
              <a:gd name="T8" fmla="*/ 0 60000 65536"/>
              <a:gd name="T9" fmla="*/ 0 w 2247"/>
              <a:gd name="T10" fmla="*/ 0 h 111"/>
              <a:gd name="T11" fmla="*/ 2247 w 2247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7" h="111">
                <a:moveTo>
                  <a:pt x="2247" y="111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Freeform 11"/>
          <p:cNvSpPr>
            <a:spLocks/>
          </p:cNvSpPr>
          <p:nvPr/>
        </p:nvSpPr>
        <p:spPr bwMode="auto">
          <a:xfrm>
            <a:off x="2573338" y="2749550"/>
            <a:ext cx="3636962" cy="128588"/>
          </a:xfrm>
          <a:custGeom>
            <a:avLst/>
            <a:gdLst>
              <a:gd name="T0" fmla="*/ 3636962 w 2502"/>
              <a:gd name="T1" fmla="*/ 128588 h 88"/>
              <a:gd name="T2" fmla="*/ 806760 w 2502"/>
              <a:gd name="T3" fmla="*/ 0 h 88"/>
              <a:gd name="T4" fmla="*/ 0 w 2502"/>
              <a:gd name="T5" fmla="*/ 0 h 88"/>
              <a:gd name="T6" fmla="*/ 0 60000 65536"/>
              <a:gd name="T7" fmla="*/ 0 60000 65536"/>
              <a:gd name="T8" fmla="*/ 0 60000 65536"/>
              <a:gd name="T9" fmla="*/ 0 w 2502"/>
              <a:gd name="T10" fmla="*/ 0 h 88"/>
              <a:gd name="T11" fmla="*/ 2502 w 2502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2" h="88">
                <a:moveTo>
                  <a:pt x="2502" y="88"/>
                </a:moveTo>
                <a:lnTo>
                  <a:pt x="555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>
            <a:off x="2757488" y="3157538"/>
            <a:ext cx="2774950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4" name="Freeform 13"/>
          <p:cNvSpPr>
            <a:spLocks/>
          </p:cNvSpPr>
          <p:nvPr/>
        </p:nvSpPr>
        <p:spPr bwMode="auto">
          <a:xfrm>
            <a:off x="2865438" y="3281363"/>
            <a:ext cx="3386137" cy="719137"/>
          </a:xfrm>
          <a:custGeom>
            <a:avLst/>
            <a:gdLst>
              <a:gd name="T0" fmla="*/ 3386137 w 2331"/>
              <a:gd name="T1" fmla="*/ 0 h 495"/>
              <a:gd name="T2" fmla="*/ 515692 w 2331"/>
              <a:gd name="T3" fmla="*/ 719137 h 495"/>
              <a:gd name="T4" fmla="*/ 515692 w 2331"/>
              <a:gd name="T5" fmla="*/ 719137 h 495"/>
              <a:gd name="T6" fmla="*/ 0 w 2331"/>
              <a:gd name="T7" fmla="*/ 719137 h 495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495"/>
              <a:gd name="T14" fmla="*/ 2331 w 2331"/>
              <a:gd name="T15" fmla="*/ 495 h 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495">
                <a:moveTo>
                  <a:pt x="2331" y="0"/>
                </a:moveTo>
                <a:lnTo>
                  <a:pt x="355" y="495"/>
                </a:lnTo>
                <a:lnTo>
                  <a:pt x="0" y="495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5" name="Freeform 14"/>
          <p:cNvSpPr>
            <a:spLocks/>
          </p:cNvSpPr>
          <p:nvPr/>
        </p:nvSpPr>
        <p:spPr bwMode="auto">
          <a:xfrm>
            <a:off x="3084513" y="3367088"/>
            <a:ext cx="714375" cy="214312"/>
          </a:xfrm>
          <a:custGeom>
            <a:avLst/>
            <a:gdLst>
              <a:gd name="T0" fmla="*/ 714375 w 492"/>
              <a:gd name="T1" fmla="*/ 0 h 148"/>
              <a:gd name="T2" fmla="*/ 296204 w 492"/>
              <a:gd name="T3" fmla="*/ 214312 h 148"/>
              <a:gd name="T4" fmla="*/ 0 w 492"/>
              <a:gd name="T5" fmla="*/ 214312 h 148"/>
              <a:gd name="T6" fmla="*/ 0 60000 65536"/>
              <a:gd name="T7" fmla="*/ 0 60000 65536"/>
              <a:gd name="T8" fmla="*/ 0 60000 65536"/>
              <a:gd name="T9" fmla="*/ 0 w 492"/>
              <a:gd name="T10" fmla="*/ 0 h 148"/>
              <a:gd name="T11" fmla="*/ 492 w 492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148">
                <a:moveTo>
                  <a:pt x="492" y="0"/>
                </a:moveTo>
                <a:lnTo>
                  <a:pt x="204" y="148"/>
                </a:lnTo>
                <a:lnTo>
                  <a:pt x="0" y="148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6" name="Line 15"/>
          <p:cNvSpPr>
            <a:spLocks noChangeShapeType="1"/>
          </p:cNvSpPr>
          <p:nvPr/>
        </p:nvSpPr>
        <p:spPr bwMode="auto">
          <a:xfrm>
            <a:off x="2757488" y="5046663"/>
            <a:ext cx="1573212" cy="1587"/>
          </a:xfrm>
          <a:prstGeom prst="line">
            <a:avLst/>
          </a:pr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7" name="Rectangle 16"/>
          <p:cNvSpPr>
            <a:spLocks noChangeArrowheads="1"/>
          </p:cNvSpPr>
          <p:nvPr/>
        </p:nvSpPr>
        <p:spPr bwMode="auto">
          <a:xfrm>
            <a:off x="1330325" y="2217738"/>
            <a:ext cx="1673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Acetabular labrum</a:t>
            </a:r>
            <a:endParaRPr lang="en-US" sz="1500" b="1"/>
          </a:p>
        </p:txBody>
      </p:sp>
      <p:sp>
        <p:nvSpPr>
          <p:cNvPr id="62478" name="Rectangle 17"/>
          <p:cNvSpPr>
            <a:spLocks noChangeArrowheads="1"/>
          </p:cNvSpPr>
          <p:nvPr/>
        </p:nvSpPr>
        <p:spPr bwMode="auto">
          <a:xfrm>
            <a:off x="1330325" y="2636838"/>
            <a:ext cx="1090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Acetabulum</a:t>
            </a:r>
            <a:endParaRPr lang="en-US" sz="1500" b="1"/>
          </a:p>
        </p:txBody>
      </p:sp>
      <p:sp>
        <p:nvSpPr>
          <p:cNvPr id="62479" name="Rectangle 18"/>
          <p:cNvSpPr>
            <a:spLocks noChangeArrowheads="1"/>
          </p:cNvSpPr>
          <p:nvPr/>
        </p:nvSpPr>
        <p:spPr bwMode="auto">
          <a:xfrm>
            <a:off x="1330325" y="3889375"/>
            <a:ext cx="14366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Round ligament</a:t>
            </a:r>
            <a:endParaRPr lang="en-US" sz="1500" b="1"/>
          </a:p>
        </p:txBody>
      </p:sp>
      <p:sp>
        <p:nvSpPr>
          <p:cNvPr id="62480" name="Rectangle 19"/>
          <p:cNvSpPr>
            <a:spLocks noChangeArrowheads="1"/>
          </p:cNvSpPr>
          <p:nvPr/>
        </p:nvSpPr>
        <p:spPr bwMode="auto">
          <a:xfrm>
            <a:off x="1330325" y="3044825"/>
            <a:ext cx="1281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Head of femur</a:t>
            </a:r>
            <a:endParaRPr lang="en-US" sz="1500" b="1"/>
          </a:p>
        </p:txBody>
      </p:sp>
      <p:sp>
        <p:nvSpPr>
          <p:cNvPr id="62481" name="Rectangle 20"/>
          <p:cNvSpPr>
            <a:spLocks noChangeArrowheads="1"/>
          </p:cNvSpPr>
          <p:nvPr/>
        </p:nvSpPr>
        <p:spPr bwMode="auto">
          <a:xfrm>
            <a:off x="1330325" y="3462338"/>
            <a:ext cx="1674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Greater trochanter</a:t>
            </a:r>
            <a:endParaRPr lang="en-US" sz="1500" b="1"/>
          </a:p>
        </p:txBody>
      </p:sp>
      <p:sp>
        <p:nvSpPr>
          <p:cNvPr id="62482" name="Rectangle 21"/>
          <p:cNvSpPr>
            <a:spLocks noChangeArrowheads="1"/>
          </p:cNvSpPr>
          <p:nvPr/>
        </p:nvSpPr>
        <p:spPr bwMode="auto">
          <a:xfrm>
            <a:off x="1330325" y="4933950"/>
            <a:ext cx="1290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Shaft of femur</a:t>
            </a:r>
            <a:endParaRPr lang="en-US" sz="1500" b="1"/>
          </a:p>
        </p:txBody>
      </p:sp>
      <p:sp>
        <p:nvSpPr>
          <p:cNvPr id="62483" name="Rectangle 22"/>
          <p:cNvSpPr>
            <a:spLocks noChangeArrowheads="1"/>
          </p:cNvSpPr>
          <p:nvPr/>
        </p:nvSpPr>
        <p:spPr bwMode="auto">
          <a:xfrm>
            <a:off x="4171950" y="6351588"/>
            <a:ext cx="2020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(a) Anterior dissection</a:t>
            </a:r>
          </a:p>
        </p:txBody>
      </p:sp>
      <p:sp>
        <p:nvSpPr>
          <p:cNvPr id="62484" name="Freeform 23"/>
          <p:cNvSpPr>
            <a:spLocks/>
          </p:cNvSpPr>
          <p:nvPr/>
        </p:nvSpPr>
        <p:spPr bwMode="auto">
          <a:xfrm>
            <a:off x="3068638" y="2343150"/>
            <a:ext cx="3270250" cy="158750"/>
          </a:xfrm>
          <a:custGeom>
            <a:avLst/>
            <a:gdLst>
              <a:gd name="T0" fmla="*/ 3270250 w 2251"/>
              <a:gd name="T1" fmla="*/ 158750 h 110"/>
              <a:gd name="T2" fmla="*/ 312352 w 2251"/>
              <a:gd name="T3" fmla="*/ 0 h 110"/>
              <a:gd name="T4" fmla="*/ 0 w 2251"/>
              <a:gd name="T5" fmla="*/ 0 h 110"/>
              <a:gd name="T6" fmla="*/ 0 60000 65536"/>
              <a:gd name="T7" fmla="*/ 0 60000 65536"/>
              <a:gd name="T8" fmla="*/ 0 60000 65536"/>
              <a:gd name="T9" fmla="*/ 0 w 2251"/>
              <a:gd name="T10" fmla="*/ 0 h 110"/>
              <a:gd name="T11" fmla="*/ 2251 w 2251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" h="110">
                <a:moveTo>
                  <a:pt x="2251" y="110"/>
                </a:moveTo>
                <a:lnTo>
                  <a:pt x="21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5" name="Freeform 24"/>
          <p:cNvSpPr>
            <a:spLocks/>
          </p:cNvSpPr>
          <p:nvPr/>
        </p:nvSpPr>
        <p:spPr bwMode="auto">
          <a:xfrm>
            <a:off x="2573338" y="2749550"/>
            <a:ext cx="3630612" cy="128588"/>
          </a:xfrm>
          <a:custGeom>
            <a:avLst/>
            <a:gdLst>
              <a:gd name="T0" fmla="*/ 3630612 w 2498"/>
              <a:gd name="T1" fmla="*/ 128588 h 89"/>
              <a:gd name="T2" fmla="*/ 806641 w 2498"/>
              <a:gd name="T3" fmla="*/ 0 h 89"/>
              <a:gd name="T4" fmla="*/ 0 w 2498"/>
              <a:gd name="T5" fmla="*/ 0 h 89"/>
              <a:gd name="T6" fmla="*/ 0 60000 65536"/>
              <a:gd name="T7" fmla="*/ 0 60000 65536"/>
              <a:gd name="T8" fmla="*/ 0 60000 65536"/>
              <a:gd name="T9" fmla="*/ 0 w 2498"/>
              <a:gd name="T10" fmla="*/ 0 h 89"/>
              <a:gd name="T11" fmla="*/ 2498 w 249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8" h="89">
                <a:moveTo>
                  <a:pt x="2498" y="89"/>
                </a:moveTo>
                <a:lnTo>
                  <a:pt x="55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6" name="Line 25"/>
          <p:cNvSpPr>
            <a:spLocks noChangeShapeType="1"/>
          </p:cNvSpPr>
          <p:nvPr/>
        </p:nvSpPr>
        <p:spPr bwMode="auto">
          <a:xfrm>
            <a:off x="2751138" y="3157538"/>
            <a:ext cx="27717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7" name="Freeform 26"/>
          <p:cNvSpPr>
            <a:spLocks/>
          </p:cNvSpPr>
          <p:nvPr/>
        </p:nvSpPr>
        <p:spPr bwMode="auto">
          <a:xfrm>
            <a:off x="2868613" y="3281363"/>
            <a:ext cx="3373437" cy="719137"/>
          </a:xfrm>
          <a:custGeom>
            <a:avLst/>
            <a:gdLst>
              <a:gd name="T0" fmla="*/ 3373437 w 2321"/>
              <a:gd name="T1" fmla="*/ 0 h 495"/>
              <a:gd name="T2" fmla="*/ 511611 w 2321"/>
              <a:gd name="T3" fmla="*/ 719137 h 495"/>
              <a:gd name="T4" fmla="*/ 0 w 2321"/>
              <a:gd name="T5" fmla="*/ 719137 h 495"/>
              <a:gd name="T6" fmla="*/ 0 60000 65536"/>
              <a:gd name="T7" fmla="*/ 0 60000 65536"/>
              <a:gd name="T8" fmla="*/ 0 60000 65536"/>
              <a:gd name="T9" fmla="*/ 0 w 2321"/>
              <a:gd name="T10" fmla="*/ 0 h 495"/>
              <a:gd name="T11" fmla="*/ 2321 w 2321"/>
              <a:gd name="T12" fmla="*/ 495 h 4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1" h="495">
                <a:moveTo>
                  <a:pt x="2321" y="0"/>
                </a:moveTo>
                <a:lnTo>
                  <a:pt x="352" y="495"/>
                </a:lnTo>
                <a:lnTo>
                  <a:pt x="0" y="49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8" name="Freeform 27"/>
          <p:cNvSpPr>
            <a:spLocks/>
          </p:cNvSpPr>
          <p:nvPr/>
        </p:nvSpPr>
        <p:spPr bwMode="auto">
          <a:xfrm>
            <a:off x="3057525" y="3367088"/>
            <a:ext cx="735013" cy="214312"/>
          </a:xfrm>
          <a:custGeom>
            <a:avLst/>
            <a:gdLst>
              <a:gd name="T0" fmla="*/ 735013 w 506"/>
              <a:gd name="T1" fmla="*/ 0 h 148"/>
              <a:gd name="T2" fmla="*/ 322476 w 506"/>
              <a:gd name="T3" fmla="*/ 214312 h 148"/>
              <a:gd name="T4" fmla="*/ 0 w 506"/>
              <a:gd name="T5" fmla="*/ 214312 h 148"/>
              <a:gd name="T6" fmla="*/ 0 60000 65536"/>
              <a:gd name="T7" fmla="*/ 0 60000 65536"/>
              <a:gd name="T8" fmla="*/ 0 60000 65536"/>
              <a:gd name="T9" fmla="*/ 0 w 506"/>
              <a:gd name="T10" fmla="*/ 0 h 148"/>
              <a:gd name="T11" fmla="*/ 506 w 506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6" h="148">
                <a:moveTo>
                  <a:pt x="506" y="0"/>
                </a:moveTo>
                <a:lnTo>
                  <a:pt x="222" y="148"/>
                </a:lnTo>
                <a:lnTo>
                  <a:pt x="0" y="14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2762250" y="5048250"/>
            <a:ext cx="15621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0" name="TextBox 24"/>
          <p:cNvSpPr txBox="1">
            <a:spLocks noChangeArrowheads="1"/>
          </p:cNvSpPr>
          <p:nvPr/>
        </p:nvSpPr>
        <p:spPr bwMode="auto">
          <a:xfrm>
            <a:off x="1952625" y="6615113"/>
            <a:ext cx="5654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© The McGraw-Hill Companies, Inc./Timothy L. Vacula, photographer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23963"/>
            <a:ext cx="5068888" cy="5253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sutures</a:t>
            </a:r>
            <a:r>
              <a:rPr lang="en-US" sz="2400" b="0" smtClean="0"/>
              <a:t> - immovable or slightly movable fibrous joints that closely bind the bones of the skull to each other</a:t>
            </a:r>
          </a:p>
          <a:p>
            <a:pPr eaLnBrk="1" hangingPunct="1">
              <a:lnSpc>
                <a:spcPct val="90000"/>
              </a:lnSpc>
            </a:pPr>
            <a:endParaRPr lang="en-US" sz="9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sutures can be classified as:</a:t>
            </a:r>
          </a:p>
          <a:p>
            <a:pPr eaLnBrk="1" hangingPunct="1">
              <a:lnSpc>
                <a:spcPct val="90000"/>
              </a:lnSpc>
            </a:pPr>
            <a:endParaRPr lang="en-US" sz="7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serrate</a:t>
            </a:r>
            <a:r>
              <a:rPr lang="en-US" sz="2000" b="0" smtClean="0"/>
              <a:t> – interlocking wavy 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coronal, sagittal and lambdoid sutures</a:t>
            </a:r>
          </a:p>
          <a:p>
            <a:pPr lvl="2" eaLnBrk="1" hangingPunct="1">
              <a:lnSpc>
                <a:spcPct val="90000"/>
              </a:lnSpc>
            </a:pPr>
            <a:endParaRPr lang="en-US" sz="7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lap</a:t>
            </a:r>
            <a:r>
              <a:rPr lang="en-US" sz="2000" b="0" smtClean="0"/>
              <a:t> (squamous)- overlapping beveled edges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temporal and parietal bones</a:t>
            </a:r>
          </a:p>
          <a:p>
            <a:pPr lvl="2" eaLnBrk="1" hangingPunct="1">
              <a:lnSpc>
                <a:spcPct val="90000"/>
              </a:lnSpc>
            </a:pPr>
            <a:endParaRPr lang="en-US" sz="7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plane</a:t>
            </a:r>
            <a:r>
              <a:rPr lang="en-US" sz="2000" b="0" smtClean="0"/>
              <a:t> (butt)- straight, nonoverlapping edges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palatine processes of the maxillae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Fibrous Joints - Sutures</a:t>
            </a:r>
          </a:p>
        </p:txBody>
      </p:sp>
      <p:pic>
        <p:nvPicPr>
          <p:cNvPr id="8198" name="Picture 8" descr="sal25693_09_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538" y="1568450"/>
            <a:ext cx="29845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7862888" y="1419225"/>
            <a:ext cx="1587" cy="623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994525" y="1220788"/>
            <a:ext cx="1722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 Bold" charset="0"/>
              </a:rPr>
              <a:t>Fibrous connective tissue</a:t>
            </a: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618D84D-7D76-4B0E-8F35-6802DDDE795A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95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Treatment of Congenital Hip Dislocation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C1A0C749-1951-45ED-BDEB-5434510C86DA}" type="slidenum">
              <a:rPr lang="en-US" smtClean="0">
                <a:latin typeface="Arial" pitchFamily="34" charset="0"/>
              </a:rPr>
              <a:pPr/>
              <a:t>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The Knee Joint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35000"/>
            <a:ext cx="4572000" cy="5849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500" smtClean="0"/>
              <a:t>tibiofemoral (knee) joint </a:t>
            </a:r>
            <a:r>
              <a:rPr lang="en-US" sz="1500" b="0" smtClean="0"/>
              <a:t>– largest and most complex diarthrosis of the body</a:t>
            </a:r>
          </a:p>
          <a:p>
            <a:pPr eaLnBrk="1" hangingPunct="1">
              <a:lnSpc>
                <a:spcPct val="80000"/>
              </a:lnSpc>
            </a:pPr>
            <a:endParaRPr lang="en-US" sz="1500" b="0" smtClean="0"/>
          </a:p>
          <a:p>
            <a:pPr eaLnBrk="1" hangingPunct="1">
              <a:lnSpc>
                <a:spcPct val="80000"/>
              </a:lnSpc>
            </a:pPr>
            <a:r>
              <a:rPr lang="en-US" sz="1500" b="0" smtClean="0"/>
              <a:t>primarily a </a:t>
            </a:r>
            <a:r>
              <a:rPr lang="en-US" sz="1500" smtClean="0"/>
              <a:t>hinge joint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b="0" smtClean="0"/>
              <a:t>capable of </a:t>
            </a:r>
            <a:r>
              <a:rPr lang="en-US" sz="1500" smtClean="0"/>
              <a:t>slight rotation </a:t>
            </a:r>
            <a:r>
              <a:rPr lang="en-US" sz="1500" b="0" smtClean="0"/>
              <a:t>and lateral</a:t>
            </a:r>
            <a:r>
              <a:rPr lang="en-US" sz="1500" smtClean="0"/>
              <a:t> gliding </a:t>
            </a:r>
            <a:r>
              <a:rPr lang="en-US" sz="1500" b="0" smtClean="0"/>
              <a:t>when knee flexed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patellofemoral joint </a:t>
            </a:r>
            <a:r>
              <a:rPr lang="en-US" sz="1500" b="0" smtClean="0"/>
              <a:t>– gliding joint</a:t>
            </a:r>
          </a:p>
          <a:p>
            <a:pPr lvl="1" eaLnBrk="1" hangingPunct="1">
              <a:lnSpc>
                <a:spcPct val="80000"/>
              </a:lnSpc>
            </a:pPr>
            <a:endParaRPr lang="en-US" sz="1500" b="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1500" smtClean="0"/>
              <a:t>joint capsule </a:t>
            </a:r>
            <a:r>
              <a:rPr lang="en-US" sz="1500" b="0" smtClean="0"/>
              <a:t>encloses only the lateral and posterior aspects of the knee, not the anterior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b="0" smtClean="0"/>
              <a:t>anterior covered by </a:t>
            </a:r>
            <a:r>
              <a:rPr lang="en-US" sz="1500" smtClean="0"/>
              <a:t>patellar ligament </a:t>
            </a:r>
            <a:r>
              <a:rPr lang="en-US" sz="1500" b="0" smtClean="0"/>
              <a:t>and </a:t>
            </a:r>
            <a:r>
              <a:rPr lang="en-US" sz="1500" smtClean="0"/>
              <a:t>lateral</a:t>
            </a:r>
            <a:r>
              <a:rPr lang="en-US" sz="1500" b="0" smtClean="0"/>
              <a:t> and </a:t>
            </a:r>
            <a:r>
              <a:rPr lang="en-US" sz="1500" smtClean="0"/>
              <a:t>medial retinacula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b="0" smtClean="0"/>
              <a:t>all are extensions of </a:t>
            </a:r>
            <a:r>
              <a:rPr lang="en-US" sz="1500" smtClean="0"/>
              <a:t>the tendon of quadriceps femoris </a:t>
            </a:r>
            <a:r>
              <a:rPr lang="en-US" sz="1500" b="0" smtClean="0"/>
              <a:t>muscle</a:t>
            </a:r>
          </a:p>
          <a:p>
            <a:pPr lvl="2" eaLnBrk="1" hangingPunct="1">
              <a:lnSpc>
                <a:spcPct val="80000"/>
              </a:lnSpc>
            </a:pPr>
            <a:endParaRPr lang="en-US" sz="1500" b="0" smtClean="0"/>
          </a:p>
          <a:p>
            <a:pPr eaLnBrk="1" hangingPunct="1">
              <a:lnSpc>
                <a:spcPct val="80000"/>
              </a:lnSpc>
            </a:pPr>
            <a:r>
              <a:rPr lang="en-US" sz="1500" b="0" smtClean="0"/>
              <a:t>knee stabilized: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quadriceps tendon </a:t>
            </a:r>
            <a:r>
              <a:rPr lang="en-US" sz="1500" b="0" smtClean="0"/>
              <a:t>in front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tendon of semimembranosus muscle </a:t>
            </a:r>
            <a:r>
              <a:rPr lang="en-US" sz="1500" b="0" smtClean="0"/>
              <a:t>on rear side of thigh</a:t>
            </a:r>
          </a:p>
          <a:p>
            <a:pPr lvl="1" eaLnBrk="1" hangingPunct="1">
              <a:lnSpc>
                <a:spcPct val="80000"/>
              </a:lnSpc>
            </a:pPr>
            <a:endParaRPr lang="en-US" sz="1500" b="0" smtClean="0"/>
          </a:p>
          <a:p>
            <a:pPr eaLnBrk="1" hangingPunct="1">
              <a:lnSpc>
                <a:spcPct val="80000"/>
              </a:lnSpc>
            </a:pPr>
            <a:r>
              <a:rPr lang="en-US" sz="1500" b="0" smtClean="0"/>
              <a:t>joint cavity contains </a:t>
            </a:r>
            <a:r>
              <a:rPr lang="en-US" sz="1500" smtClean="0"/>
              <a:t>two C-shaped cartilages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smtClean="0"/>
              <a:t>lateral meniscus </a:t>
            </a:r>
            <a:r>
              <a:rPr lang="en-US" sz="1500" b="0" smtClean="0"/>
              <a:t>and </a:t>
            </a:r>
            <a:r>
              <a:rPr lang="en-US" sz="1500" smtClean="0"/>
              <a:t>medial meniscus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500" b="0" smtClean="0"/>
              <a:t>joined by </a:t>
            </a:r>
            <a:r>
              <a:rPr lang="en-US" sz="1500" smtClean="0"/>
              <a:t>transverse ligament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b="0" smtClean="0"/>
              <a:t>absorbs shock on the knee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b="0" smtClean="0"/>
              <a:t>prevents femur from rocking side-to-side on the tibia</a:t>
            </a:r>
          </a:p>
        </p:txBody>
      </p:sp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6911975" y="4846638"/>
            <a:ext cx="2033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9.29c</a:t>
            </a:r>
          </a:p>
        </p:txBody>
      </p:sp>
      <p:pic>
        <p:nvPicPr>
          <p:cNvPr id="64518" name="Picture 8" descr="sal25693_09_2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675" y="1039813"/>
            <a:ext cx="19272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24"/>
          <p:cNvSpPr txBox="1">
            <a:spLocks noChangeArrowheads="1"/>
          </p:cNvSpPr>
          <p:nvPr/>
        </p:nvSpPr>
        <p:spPr bwMode="auto">
          <a:xfrm>
            <a:off x="4419600" y="831850"/>
            <a:ext cx="4606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 flipH="1">
            <a:off x="4968875" y="2066925"/>
            <a:ext cx="110966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4572000" y="1987550"/>
            <a:ext cx="311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Femur</a:t>
            </a:r>
            <a:endParaRPr lang="en-US" sz="800" b="1"/>
          </a:p>
        </p:txBody>
      </p:sp>
      <p:sp>
        <p:nvSpPr>
          <p:cNvPr id="64522" name="Line 12"/>
          <p:cNvSpPr>
            <a:spLocks noChangeShapeType="1"/>
          </p:cNvSpPr>
          <p:nvPr/>
        </p:nvSpPr>
        <p:spPr bwMode="auto">
          <a:xfrm flipH="1">
            <a:off x="5127625" y="3414713"/>
            <a:ext cx="75882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3" name="Rectangle 13"/>
          <p:cNvSpPr>
            <a:spLocks noChangeArrowheads="1"/>
          </p:cNvSpPr>
          <p:nvPr/>
        </p:nvSpPr>
        <p:spPr bwMode="auto">
          <a:xfrm>
            <a:off x="4572000" y="3349625"/>
            <a:ext cx="465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Meniscus</a:t>
            </a:r>
            <a:endParaRPr lang="en-US" sz="800" b="1"/>
          </a:p>
        </p:txBody>
      </p:sp>
      <p:sp>
        <p:nvSpPr>
          <p:cNvPr id="64524" name="Line 14"/>
          <p:cNvSpPr>
            <a:spLocks noChangeShapeType="1"/>
          </p:cNvSpPr>
          <p:nvPr/>
        </p:nvSpPr>
        <p:spPr bwMode="auto">
          <a:xfrm flipH="1">
            <a:off x="5605463" y="4106863"/>
            <a:ext cx="604837" cy="12065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25" name="Rectangle 15"/>
          <p:cNvSpPr>
            <a:spLocks noChangeArrowheads="1"/>
          </p:cNvSpPr>
          <p:nvPr/>
        </p:nvSpPr>
        <p:spPr bwMode="auto">
          <a:xfrm>
            <a:off x="4572000" y="41497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64526" name="Rectangle 16"/>
          <p:cNvSpPr>
            <a:spLocks noChangeArrowheads="1"/>
          </p:cNvSpPr>
          <p:nvPr/>
        </p:nvSpPr>
        <p:spPr bwMode="auto">
          <a:xfrm>
            <a:off x="7664450" y="3300413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Joint cavity</a:t>
            </a:r>
            <a:endParaRPr lang="en-US" sz="900" b="1"/>
          </a:p>
        </p:txBody>
      </p:sp>
      <p:sp>
        <p:nvSpPr>
          <p:cNvPr id="64527" name="Rectangle 17"/>
          <p:cNvSpPr>
            <a:spLocks noChangeArrowheads="1"/>
          </p:cNvSpPr>
          <p:nvPr/>
        </p:nvSpPr>
        <p:spPr bwMode="auto">
          <a:xfrm>
            <a:off x="7664450" y="3522663"/>
            <a:ext cx="1060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Infrapatellar fat pad</a:t>
            </a:r>
            <a:endParaRPr lang="en-US" sz="900" b="1"/>
          </a:p>
        </p:txBody>
      </p:sp>
      <p:sp>
        <p:nvSpPr>
          <p:cNvPr id="64528" name="Rectangle 18"/>
          <p:cNvSpPr>
            <a:spLocks noChangeArrowheads="1"/>
          </p:cNvSpPr>
          <p:nvPr/>
        </p:nvSpPr>
        <p:spPr bwMode="auto">
          <a:xfrm>
            <a:off x="7666038" y="3117850"/>
            <a:ext cx="107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Synovial membrane</a:t>
            </a:r>
            <a:endParaRPr lang="en-US" sz="900" b="1"/>
          </a:p>
        </p:txBody>
      </p:sp>
      <p:sp>
        <p:nvSpPr>
          <p:cNvPr id="64529" name="Rectangle 19"/>
          <p:cNvSpPr>
            <a:spLocks noChangeArrowheads="1"/>
          </p:cNvSpPr>
          <p:nvPr/>
        </p:nvSpPr>
        <p:spPr bwMode="auto">
          <a:xfrm>
            <a:off x="7666038" y="4102100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Patellar ligament</a:t>
            </a:r>
            <a:endParaRPr lang="en-US" sz="900" b="1"/>
          </a:p>
        </p:txBody>
      </p:sp>
      <p:sp>
        <p:nvSpPr>
          <p:cNvPr id="64530" name="Rectangle 20"/>
          <p:cNvSpPr>
            <a:spLocks noChangeArrowheads="1"/>
          </p:cNvSpPr>
          <p:nvPr/>
        </p:nvSpPr>
        <p:spPr bwMode="auto">
          <a:xfrm>
            <a:off x="7666038" y="292258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</a:t>
            </a:r>
            <a:endParaRPr lang="en-US" sz="900" b="1"/>
          </a:p>
        </p:txBody>
      </p:sp>
      <p:sp>
        <p:nvSpPr>
          <p:cNvPr id="64531" name="Rectangle 21"/>
          <p:cNvSpPr>
            <a:spLocks noChangeArrowheads="1"/>
          </p:cNvSpPr>
          <p:nvPr/>
        </p:nvSpPr>
        <p:spPr bwMode="auto">
          <a:xfrm>
            <a:off x="7666038" y="2716213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Prepatellar bursa</a:t>
            </a:r>
            <a:endParaRPr lang="en-US" sz="900" b="1"/>
          </a:p>
        </p:txBody>
      </p:sp>
      <p:sp>
        <p:nvSpPr>
          <p:cNvPr id="64532" name="Freeform 22"/>
          <p:cNvSpPr>
            <a:spLocks/>
          </p:cNvSpPr>
          <p:nvPr/>
        </p:nvSpPr>
        <p:spPr bwMode="auto">
          <a:xfrm>
            <a:off x="5605463" y="3138488"/>
            <a:ext cx="555625" cy="369887"/>
          </a:xfrm>
          <a:custGeom>
            <a:avLst/>
            <a:gdLst>
              <a:gd name="T0" fmla="*/ 265817 w 579"/>
              <a:gd name="T1" fmla="*/ 0 h 385"/>
              <a:gd name="T2" fmla="*/ 0 w 579"/>
              <a:gd name="T3" fmla="*/ 0 h 385"/>
              <a:gd name="T4" fmla="*/ 555625 w 579"/>
              <a:gd name="T5" fmla="*/ 369887 h 385"/>
              <a:gd name="T6" fmla="*/ 0 60000 65536"/>
              <a:gd name="T7" fmla="*/ 0 60000 65536"/>
              <a:gd name="T8" fmla="*/ 0 60000 65536"/>
              <a:gd name="T9" fmla="*/ 0 w 579"/>
              <a:gd name="T10" fmla="*/ 0 h 385"/>
              <a:gd name="T11" fmla="*/ 579 w 579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385">
                <a:moveTo>
                  <a:pt x="277" y="0"/>
                </a:moveTo>
                <a:lnTo>
                  <a:pt x="0" y="0"/>
                </a:lnTo>
                <a:lnTo>
                  <a:pt x="579" y="385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3" name="Rectangle 23"/>
          <p:cNvSpPr>
            <a:spLocks noChangeArrowheads="1"/>
          </p:cNvSpPr>
          <p:nvPr/>
        </p:nvSpPr>
        <p:spPr bwMode="auto">
          <a:xfrm>
            <a:off x="4572000" y="3067050"/>
            <a:ext cx="8683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Articular cartilage</a:t>
            </a:r>
            <a:endParaRPr lang="en-US" sz="800" b="1"/>
          </a:p>
        </p:txBody>
      </p:sp>
      <p:sp>
        <p:nvSpPr>
          <p:cNvPr id="64534" name="Line 24"/>
          <p:cNvSpPr>
            <a:spLocks noChangeShapeType="1"/>
          </p:cNvSpPr>
          <p:nvPr/>
        </p:nvSpPr>
        <p:spPr bwMode="auto">
          <a:xfrm flipH="1">
            <a:off x="5303838" y="2855913"/>
            <a:ext cx="4476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Rectangle 25"/>
          <p:cNvSpPr>
            <a:spLocks noChangeArrowheads="1"/>
          </p:cNvSpPr>
          <p:nvPr/>
        </p:nvSpPr>
        <p:spPr bwMode="auto">
          <a:xfrm>
            <a:off x="4572000" y="2784475"/>
            <a:ext cx="652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64536" name="Line 26"/>
          <p:cNvSpPr>
            <a:spLocks noChangeShapeType="1"/>
          </p:cNvSpPr>
          <p:nvPr/>
        </p:nvSpPr>
        <p:spPr bwMode="auto">
          <a:xfrm flipH="1" flipV="1">
            <a:off x="6630988" y="1190625"/>
            <a:ext cx="889000" cy="46831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Line 27"/>
          <p:cNvSpPr>
            <a:spLocks noChangeShapeType="1"/>
          </p:cNvSpPr>
          <p:nvPr/>
        </p:nvSpPr>
        <p:spPr bwMode="auto">
          <a:xfrm flipH="1" flipV="1">
            <a:off x="6831013" y="1679575"/>
            <a:ext cx="688975" cy="36671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Line 28"/>
          <p:cNvSpPr>
            <a:spLocks noChangeShapeType="1"/>
          </p:cNvSpPr>
          <p:nvPr/>
        </p:nvSpPr>
        <p:spPr bwMode="auto">
          <a:xfrm flipH="1" flipV="1">
            <a:off x="6804025" y="2024063"/>
            <a:ext cx="715963" cy="40163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Line 29"/>
          <p:cNvSpPr>
            <a:spLocks noChangeShapeType="1"/>
          </p:cNvSpPr>
          <p:nvPr/>
        </p:nvSpPr>
        <p:spPr bwMode="auto">
          <a:xfrm flipH="1">
            <a:off x="7561263" y="2784475"/>
            <a:ext cx="698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30"/>
          <p:cNvSpPr>
            <a:spLocks noChangeShapeType="1"/>
          </p:cNvSpPr>
          <p:nvPr/>
        </p:nvSpPr>
        <p:spPr bwMode="auto">
          <a:xfrm flipH="1" flipV="1">
            <a:off x="7361238" y="2887663"/>
            <a:ext cx="158750" cy="1111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Line 31"/>
          <p:cNvSpPr>
            <a:spLocks noChangeShapeType="1"/>
          </p:cNvSpPr>
          <p:nvPr/>
        </p:nvSpPr>
        <p:spPr bwMode="auto">
          <a:xfrm flipH="1">
            <a:off x="6940550" y="3198813"/>
            <a:ext cx="69056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2" name="Line 32"/>
          <p:cNvSpPr>
            <a:spLocks noChangeShapeType="1"/>
          </p:cNvSpPr>
          <p:nvPr/>
        </p:nvSpPr>
        <p:spPr bwMode="auto">
          <a:xfrm flipH="1">
            <a:off x="6707188" y="3378200"/>
            <a:ext cx="92392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Line 33"/>
          <p:cNvSpPr>
            <a:spLocks noChangeShapeType="1"/>
          </p:cNvSpPr>
          <p:nvPr/>
        </p:nvSpPr>
        <p:spPr bwMode="auto">
          <a:xfrm flipH="1">
            <a:off x="7086600" y="3598863"/>
            <a:ext cx="54451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4" name="Line 34"/>
          <p:cNvSpPr>
            <a:spLocks noChangeShapeType="1"/>
          </p:cNvSpPr>
          <p:nvPr/>
        </p:nvSpPr>
        <p:spPr bwMode="auto">
          <a:xfrm flipH="1">
            <a:off x="7307263" y="3832225"/>
            <a:ext cx="3238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Line 35"/>
          <p:cNvSpPr>
            <a:spLocks noChangeShapeType="1"/>
          </p:cNvSpPr>
          <p:nvPr/>
        </p:nvSpPr>
        <p:spPr bwMode="auto">
          <a:xfrm flipH="1" flipV="1">
            <a:off x="7196138" y="3957638"/>
            <a:ext cx="323850" cy="22066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6" name="Line 36"/>
          <p:cNvSpPr>
            <a:spLocks noChangeShapeType="1"/>
          </p:cNvSpPr>
          <p:nvPr/>
        </p:nvSpPr>
        <p:spPr bwMode="auto">
          <a:xfrm flipH="1" flipV="1">
            <a:off x="7113588" y="4081463"/>
            <a:ext cx="406400" cy="2698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7" name="Rectangle 37"/>
          <p:cNvSpPr>
            <a:spLocks noChangeArrowheads="1"/>
          </p:cNvSpPr>
          <p:nvPr/>
        </p:nvSpPr>
        <p:spPr bwMode="auto">
          <a:xfrm>
            <a:off x="6100763" y="4697413"/>
            <a:ext cx="1047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(c)  Sagittal section</a:t>
            </a:r>
            <a:endParaRPr lang="en-US" sz="900" b="1"/>
          </a:p>
        </p:txBody>
      </p:sp>
      <p:sp>
        <p:nvSpPr>
          <p:cNvPr id="64548" name="Line 38"/>
          <p:cNvSpPr>
            <a:spLocks noChangeShapeType="1"/>
          </p:cNvSpPr>
          <p:nvPr/>
        </p:nvSpPr>
        <p:spPr bwMode="auto">
          <a:xfrm flipH="1">
            <a:off x="4960938" y="2066925"/>
            <a:ext cx="11112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9" name="Line 39"/>
          <p:cNvSpPr>
            <a:spLocks noChangeShapeType="1"/>
          </p:cNvSpPr>
          <p:nvPr/>
        </p:nvSpPr>
        <p:spPr bwMode="auto">
          <a:xfrm flipH="1">
            <a:off x="5119688" y="3416300"/>
            <a:ext cx="7588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0" name="Freeform 40"/>
          <p:cNvSpPr>
            <a:spLocks/>
          </p:cNvSpPr>
          <p:nvPr/>
        </p:nvSpPr>
        <p:spPr bwMode="auto">
          <a:xfrm>
            <a:off x="4884738" y="4098925"/>
            <a:ext cx="1319212" cy="120650"/>
          </a:xfrm>
          <a:custGeom>
            <a:avLst/>
            <a:gdLst>
              <a:gd name="T0" fmla="*/ 1319212 w 1375"/>
              <a:gd name="T1" fmla="*/ 0 h 125"/>
              <a:gd name="T2" fmla="*/ 721489 w 1375"/>
              <a:gd name="T3" fmla="*/ 120650 h 125"/>
              <a:gd name="T4" fmla="*/ 0 w 1375"/>
              <a:gd name="T5" fmla="*/ 120650 h 125"/>
              <a:gd name="T6" fmla="*/ 0 60000 65536"/>
              <a:gd name="T7" fmla="*/ 0 60000 65536"/>
              <a:gd name="T8" fmla="*/ 0 60000 65536"/>
              <a:gd name="T9" fmla="*/ 0 w 1375"/>
              <a:gd name="T10" fmla="*/ 0 h 125"/>
              <a:gd name="T11" fmla="*/ 1375 w 1375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5" h="125">
                <a:moveTo>
                  <a:pt x="1375" y="0"/>
                </a:moveTo>
                <a:lnTo>
                  <a:pt x="752" y="125"/>
                </a:lnTo>
                <a:lnTo>
                  <a:pt x="0" y="12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1" name="Freeform 41"/>
          <p:cNvSpPr>
            <a:spLocks/>
          </p:cNvSpPr>
          <p:nvPr/>
        </p:nvSpPr>
        <p:spPr bwMode="auto">
          <a:xfrm>
            <a:off x="5610225" y="3140075"/>
            <a:ext cx="547688" cy="369888"/>
          </a:xfrm>
          <a:custGeom>
            <a:avLst/>
            <a:gdLst>
              <a:gd name="T0" fmla="*/ 258524 w 572"/>
              <a:gd name="T1" fmla="*/ 0 h 385"/>
              <a:gd name="T2" fmla="*/ 0 w 572"/>
              <a:gd name="T3" fmla="*/ 0 h 385"/>
              <a:gd name="T4" fmla="*/ 547688 w 572"/>
              <a:gd name="T5" fmla="*/ 369888 h 385"/>
              <a:gd name="T6" fmla="*/ 0 60000 65536"/>
              <a:gd name="T7" fmla="*/ 0 60000 65536"/>
              <a:gd name="T8" fmla="*/ 0 60000 65536"/>
              <a:gd name="T9" fmla="*/ 0 w 572"/>
              <a:gd name="T10" fmla="*/ 0 h 385"/>
              <a:gd name="T11" fmla="*/ 572 w 572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85">
                <a:moveTo>
                  <a:pt x="270" y="0"/>
                </a:moveTo>
                <a:lnTo>
                  <a:pt x="0" y="0"/>
                </a:lnTo>
                <a:lnTo>
                  <a:pt x="572" y="38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2" name="Line 42"/>
          <p:cNvSpPr>
            <a:spLocks noChangeShapeType="1"/>
          </p:cNvSpPr>
          <p:nvPr/>
        </p:nvSpPr>
        <p:spPr bwMode="auto">
          <a:xfrm flipH="1">
            <a:off x="5503863" y="3136900"/>
            <a:ext cx="10636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3" name="Line 43"/>
          <p:cNvSpPr>
            <a:spLocks noChangeShapeType="1"/>
          </p:cNvSpPr>
          <p:nvPr/>
        </p:nvSpPr>
        <p:spPr bwMode="auto">
          <a:xfrm flipH="1">
            <a:off x="5295900" y="2852738"/>
            <a:ext cx="4476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4" name="Freeform 44"/>
          <p:cNvSpPr>
            <a:spLocks/>
          </p:cNvSpPr>
          <p:nvPr/>
        </p:nvSpPr>
        <p:spPr bwMode="auto">
          <a:xfrm>
            <a:off x="6623050" y="1182688"/>
            <a:ext cx="1008063" cy="469900"/>
          </a:xfrm>
          <a:custGeom>
            <a:avLst/>
            <a:gdLst>
              <a:gd name="T0" fmla="*/ 0 w 1051"/>
              <a:gd name="T1" fmla="*/ 0 h 489"/>
              <a:gd name="T2" fmla="*/ 897761 w 1051"/>
              <a:gd name="T3" fmla="*/ 469900 h 489"/>
              <a:gd name="T4" fmla="*/ 1008063 w 1051"/>
              <a:gd name="T5" fmla="*/ 469900 h 489"/>
              <a:gd name="T6" fmla="*/ 0 60000 65536"/>
              <a:gd name="T7" fmla="*/ 0 60000 65536"/>
              <a:gd name="T8" fmla="*/ 0 60000 65536"/>
              <a:gd name="T9" fmla="*/ 0 w 1051"/>
              <a:gd name="T10" fmla="*/ 0 h 489"/>
              <a:gd name="T11" fmla="*/ 1051 w 1051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489">
                <a:moveTo>
                  <a:pt x="0" y="0"/>
                </a:moveTo>
                <a:lnTo>
                  <a:pt x="936" y="489"/>
                </a:lnTo>
                <a:lnTo>
                  <a:pt x="1051" y="48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5" name="Freeform 45"/>
          <p:cNvSpPr>
            <a:spLocks/>
          </p:cNvSpPr>
          <p:nvPr/>
        </p:nvSpPr>
        <p:spPr bwMode="auto">
          <a:xfrm>
            <a:off x="6823075" y="1671638"/>
            <a:ext cx="808038" cy="366712"/>
          </a:xfrm>
          <a:custGeom>
            <a:avLst/>
            <a:gdLst>
              <a:gd name="T0" fmla="*/ 0 w 842"/>
              <a:gd name="T1" fmla="*/ 0 h 382"/>
              <a:gd name="T2" fmla="*/ 697677 w 842"/>
              <a:gd name="T3" fmla="*/ 366712 h 382"/>
              <a:gd name="T4" fmla="*/ 808038 w 842"/>
              <a:gd name="T5" fmla="*/ 366712 h 382"/>
              <a:gd name="T6" fmla="*/ 0 60000 65536"/>
              <a:gd name="T7" fmla="*/ 0 60000 65536"/>
              <a:gd name="T8" fmla="*/ 0 60000 65536"/>
              <a:gd name="T9" fmla="*/ 0 w 842"/>
              <a:gd name="T10" fmla="*/ 0 h 382"/>
              <a:gd name="T11" fmla="*/ 842 w 842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2" h="382">
                <a:moveTo>
                  <a:pt x="0" y="0"/>
                </a:moveTo>
                <a:lnTo>
                  <a:pt x="727" y="382"/>
                </a:lnTo>
                <a:lnTo>
                  <a:pt x="842" y="38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6" name="Freeform 46"/>
          <p:cNvSpPr>
            <a:spLocks/>
          </p:cNvSpPr>
          <p:nvPr/>
        </p:nvSpPr>
        <p:spPr bwMode="auto">
          <a:xfrm>
            <a:off x="6796088" y="2017713"/>
            <a:ext cx="835025" cy="401637"/>
          </a:xfrm>
          <a:custGeom>
            <a:avLst/>
            <a:gdLst>
              <a:gd name="T0" fmla="*/ 0 w 871"/>
              <a:gd name="T1" fmla="*/ 0 h 418"/>
              <a:gd name="T2" fmla="*/ 724775 w 871"/>
              <a:gd name="T3" fmla="*/ 401637 h 418"/>
              <a:gd name="T4" fmla="*/ 835025 w 871"/>
              <a:gd name="T5" fmla="*/ 401637 h 418"/>
              <a:gd name="T6" fmla="*/ 0 60000 65536"/>
              <a:gd name="T7" fmla="*/ 0 60000 65536"/>
              <a:gd name="T8" fmla="*/ 0 60000 65536"/>
              <a:gd name="T9" fmla="*/ 0 w 871"/>
              <a:gd name="T10" fmla="*/ 0 h 418"/>
              <a:gd name="T11" fmla="*/ 871 w 871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418">
                <a:moveTo>
                  <a:pt x="0" y="0"/>
                </a:moveTo>
                <a:lnTo>
                  <a:pt x="756" y="418"/>
                </a:lnTo>
                <a:lnTo>
                  <a:pt x="871" y="4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7" name="Line 47"/>
          <p:cNvSpPr>
            <a:spLocks noChangeShapeType="1"/>
          </p:cNvSpPr>
          <p:nvPr/>
        </p:nvSpPr>
        <p:spPr bwMode="auto">
          <a:xfrm flipH="1">
            <a:off x="7554913" y="2778125"/>
            <a:ext cx="762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8" name="Freeform 48"/>
          <p:cNvSpPr>
            <a:spLocks/>
          </p:cNvSpPr>
          <p:nvPr/>
        </p:nvSpPr>
        <p:spPr bwMode="auto">
          <a:xfrm>
            <a:off x="7354888" y="2881313"/>
            <a:ext cx="276225" cy="112712"/>
          </a:xfrm>
          <a:custGeom>
            <a:avLst/>
            <a:gdLst>
              <a:gd name="T0" fmla="*/ 0 w 288"/>
              <a:gd name="T1" fmla="*/ 0 h 118"/>
              <a:gd name="T2" fmla="*/ 165927 w 288"/>
              <a:gd name="T3" fmla="*/ 109846 h 118"/>
              <a:gd name="T4" fmla="*/ 276225 w 288"/>
              <a:gd name="T5" fmla="*/ 112712 h 118"/>
              <a:gd name="T6" fmla="*/ 0 60000 65536"/>
              <a:gd name="T7" fmla="*/ 0 60000 65536"/>
              <a:gd name="T8" fmla="*/ 0 60000 65536"/>
              <a:gd name="T9" fmla="*/ 0 w 288"/>
              <a:gd name="T10" fmla="*/ 0 h 118"/>
              <a:gd name="T11" fmla="*/ 288 w 28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8">
                <a:moveTo>
                  <a:pt x="0" y="0"/>
                </a:moveTo>
                <a:lnTo>
                  <a:pt x="173" y="115"/>
                </a:lnTo>
                <a:lnTo>
                  <a:pt x="288" y="1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59" name="Line 49"/>
          <p:cNvSpPr>
            <a:spLocks noChangeShapeType="1"/>
          </p:cNvSpPr>
          <p:nvPr/>
        </p:nvSpPr>
        <p:spPr bwMode="auto">
          <a:xfrm flipH="1">
            <a:off x="6934200" y="3190875"/>
            <a:ext cx="6969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0" name="Line 50"/>
          <p:cNvSpPr>
            <a:spLocks noChangeShapeType="1"/>
          </p:cNvSpPr>
          <p:nvPr/>
        </p:nvSpPr>
        <p:spPr bwMode="auto">
          <a:xfrm flipH="1">
            <a:off x="6699250" y="3370263"/>
            <a:ext cx="9318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1" name="Line 51"/>
          <p:cNvSpPr>
            <a:spLocks noChangeShapeType="1"/>
          </p:cNvSpPr>
          <p:nvPr/>
        </p:nvSpPr>
        <p:spPr bwMode="auto">
          <a:xfrm flipH="1">
            <a:off x="7078663" y="3592513"/>
            <a:ext cx="552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2" name="Line 52"/>
          <p:cNvSpPr>
            <a:spLocks noChangeShapeType="1"/>
          </p:cNvSpPr>
          <p:nvPr/>
        </p:nvSpPr>
        <p:spPr bwMode="auto">
          <a:xfrm flipH="1">
            <a:off x="7299325" y="3825875"/>
            <a:ext cx="3317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3" name="Freeform 53"/>
          <p:cNvSpPr>
            <a:spLocks/>
          </p:cNvSpPr>
          <p:nvPr/>
        </p:nvSpPr>
        <p:spPr bwMode="auto">
          <a:xfrm>
            <a:off x="7188200" y="3951288"/>
            <a:ext cx="442913" cy="220662"/>
          </a:xfrm>
          <a:custGeom>
            <a:avLst/>
            <a:gdLst>
              <a:gd name="T0" fmla="*/ 0 w 461"/>
              <a:gd name="T1" fmla="*/ 0 h 230"/>
              <a:gd name="T2" fmla="*/ 332425 w 461"/>
              <a:gd name="T3" fmla="*/ 220662 h 230"/>
              <a:gd name="T4" fmla="*/ 442913 w 461"/>
              <a:gd name="T5" fmla="*/ 220662 h 230"/>
              <a:gd name="T6" fmla="*/ 0 60000 65536"/>
              <a:gd name="T7" fmla="*/ 0 60000 65536"/>
              <a:gd name="T8" fmla="*/ 0 60000 65536"/>
              <a:gd name="T9" fmla="*/ 0 w 461"/>
              <a:gd name="T10" fmla="*/ 0 h 230"/>
              <a:gd name="T11" fmla="*/ 461 w 461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230">
                <a:moveTo>
                  <a:pt x="0" y="0"/>
                </a:moveTo>
                <a:lnTo>
                  <a:pt x="346" y="230"/>
                </a:lnTo>
                <a:lnTo>
                  <a:pt x="461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4" name="Freeform 54"/>
          <p:cNvSpPr>
            <a:spLocks/>
          </p:cNvSpPr>
          <p:nvPr/>
        </p:nvSpPr>
        <p:spPr bwMode="auto">
          <a:xfrm>
            <a:off x="7105650" y="4075113"/>
            <a:ext cx="525463" cy="268287"/>
          </a:xfrm>
          <a:custGeom>
            <a:avLst/>
            <a:gdLst>
              <a:gd name="T0" fmla="*/ 0 w 547"/>
              <a:gd name="T1" fmla="*/ 0 h 281"/>
              <a:gd name="T2" fmla="*/ 414991 w 547"/>
              <a:gd name="T3" fmla="*/ 268287 h 281"/>
              <a:gd name="T4" fmla="*/ 525463 w 547"/>
              <a:gd name="T5" fmla="*/ 268287 h 281"/>
              <a:gd name="T6" fmla="*/ 0 60000 65536"/>
              <a:gd name="T7" fmla="*/ 0 60000 65536"/>
              <a:gd name="T8" fmla="*/ 0 60000 65536"/>
              <a:gd name="T9" fmla="*/ 0 w 547"/>
              <a:gd name="T10" fmla="*/ 0 h 281"/>
              <a:gd name="T11" fmla="*/ 547 w 547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1">
                <a:moveTo>
                  <a:pt x="0" y="0"/>
                </a:moveTo>
                <a:lnTo>
                  <a:pt x="432" y="281"/>
                </a:lnTo>
                <a:lnTo>
                  <a:pt x="547" y="28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5" name="Freeform 55"/>
          <p:cNvSpPr>
            <a:spLocks/>
          </p:cNvSpPr>
          <p:nvPr/>
        </p:nvSpPr>
        <p:spPr bwMode="auto">
          <a:xfrm>
            <a:off x="5586413" y="2484438"/>
            <a:ext cx="292100" cy="115887"/>
          </a:xfrm>
          <a:custGeom>
            <a:avLst/>
            <a:gdLst>
              <a:gd name="T0" fmla="*/ 0 w 305"/>
              <a:gd name="T1" fmla="*/ 0 h 122"/>
              <a:gd name="T2" fmla="*/ 171429 w 305"/>
              <a:gd name="T3" fmla="*/ 0 h 122"/>
              <a:gd name="T4" fmla="*/ 292100 w 305"/>
              <a:gd name="T5" fmla="*/ 115887 h 122"/>
              <a:gd name="T6" fmla="*/ 0 60000 65536"/>
              <a:gd name="T7" fmla="*/ 0 60000 65536"/>
              <a:gd name="T8" fmla="*/ 0 60000 65536"/>
              <a:gd name="T9" fmla="*/ 0 w 305"/>
              <a:gd name="T10" fmla="*/ 0 h 122"/>
              <a:gd name="T11" fmla="*/ 305 w 305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122">
                <a:moveTo>
                  <a:pt x="0" y="0"/>
                </a:moveTo>
                <a:lnTo>
                  <a:pt x="179" y="0"/>
                </a:lnTo>
                <a:lnTo>
                  <a:pt x="305" y="12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66" name="Text Box 56"/>
          <p:cNvSpPr txBox="1">
            <a:spLocks noChangeArrowheads="1"/>
          </p:cNvSpPr>
          <p:nvPr/>
        </p:nvSpPr>
        <p:spPr bwMode="auto">
          <a:xfrm>
            <a:off x="4572000" y="2422525"/>
            <a:ext cx="1208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Bursa under lateral</a:t>
            </a:r>
          </a:p>
          <a:p>
            <a:r>
              <a:rPr lang="en-US" sz="800" b="1"/>
              <a:t>head of gastrocnemius</a:t>
            </a:r>
          </a:p>
        </p:txBody>
      </p:sp>
      <p:sp>
        <p:nvSpPr>
          <p:cNvPr id="64567" name="Text Box 57"/>
          <p:cNvSpPr txBox="1">
            <a:spLocks noChangeArrowheads="1"/>
          </p:cNvSpPr>
          <p:nvPr/>
        </p:nvSpPr>
        <p:spPr bwMode="auto">
          <a:xfrm>
            <a:off x="7666038" y="1582738"/>
            <a:ext cx="720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</a:t>
            </a:r>
          </a:p>
        </p:txBody>
      </p:sp>
      <p:sp>
        <p:nvSpPr>
          <p:cNvPr id="64568" name="Text Box 58"/>
          <p:cNvSpPr txBox="1">
            <a:spLocks noChangeArrowheads="1"/>
          </p:cNvSpPr>
          <p:nvPr/>
        </p:nvSpPr>
        <p:spPr bwMode="auto">
          <a:xfrm>
            <a:off x="7666038" y="1968500"/>
            <a:ext cx="917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 tendon</a:t>
            </a:r>
          </a:p>
        </p:txBody>
      </p:sp>
      <p:sp>
        <p:nvSpPr>
          <p:cNvPr id="64569" name="Text Box 59"/>
          <p:cNvSpPr txBox="1">
            <a:spLocks noChangeArrowheads="1"/>
          </p:cNvSpPr>
          <p:nvPr/>
        </p:nvSpPr>
        <p:spPr bwMode="auto">
          <a:xfrm>
            <a:off x="7666038" y="2347913"/>
            <a:ext cx="822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Suprapatellar</a:t>
            </a:r>
          </a:p>
          <a:p>
            <a:r>
              <a:rPr lang="en-US" sz="900" b="1"/>
              <a:t>bursa</a:t>
            </a:r>
          </a:p>
        </p:txBody>
      </p:sp>
      <p:sp>
        <p:nvSpPr>
          <p:cNvPr id="64570" name="Text Box 60"/>
          <p:cNvSpPr txBox="1">
            <a:spLocks noChangeArrowheads="1"/>
          </p:cNvSpPr>
          <p:nvPr/>
        </p:nvSpPr>
        <p:spPr bwMode="auto">
          <a:xfrm>
            <a:off x="7666038" y="3752850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Superficial</a:t>
            </a:r>
          </a:p>
          <a:p>
            <a:r>
              <a:rPr lang="en-US" sz="900" b="1"/>
              <a:t>infrapatellar bursa</a:t>
            </a:r>
          </a:p>
        </p:txBody>
      </p:sp>
      <p:sp>
        <p:nvSpPr>
          <p:cNvPr id="64571" name="Text Box 61"/>
          <p:cNvSpPr txBox="1">
            <a:spLocks noChangeArrowheads="1"/>
          </p:cNvSpPr>
          <p:nvPr/>
        </p:nvSpPr>
        <p:spPr bwMode="auto">
          <a:xfrm>
            <a:off x="7664450" y="4275138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Deep</a:t>
            </a:r>
          </a:p>
          <a:p>
            <a:r>
              <a:rPr lang="en-US" sz="900" b="1"/>
              <a:t>infrapatellar bursa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8FF2F738-3264-4590-A664-B4CF19677627}" type="slidenum">
              <a:rPr lang="en-US" smtClean="0">
                <a:latin typeface="Arial" pitchFamily="34" charset="0"/>
              </a:rPr>
              <a:pPr/>
              <a:t>62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The Knee Joint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44550"/>
            <a:ext cx="4419600" cy="580707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popliteal region of knee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0" smtClean="0"/>
              <a:t>supported by a complex array of: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extracapsular ligaments </a:t>
            </a:r>
            <a:r>
              <a:rPr lang="en-US" sz="1400" b="0" smtClean="0"/>
              <a:t>– external to joint capsule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0" smtClean="0"/>
              <a:t>prevent knee from rotating when joint is extended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fibular (lateral) collateral ligament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tibial (medial) collateral ligament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b="0" smtClean="0"/>
              <a:t>two</a:t>
            </a:r>
            <a:r>
              <a:rPr lang="en-US" sz="1400" smtClean="0"/>
              <a:t> intracapsular ligaments </a:t>
            </a:r>
            <a:r>
              <a:rPr lang="en-US" sz="1400" b="0" smtClean="0"/>
              <a:t>deep</a:t>
            </a:r>
            <a:r>
              <a:rPr lang="en-US" sz="1400" smtClean="0"/>
              <a:t> </a:t>
            </a:r>
            <a:r>
              <a:rPr lang="en-US" sz="1400" b="0" smtClean="0"/>
              <a:t>within joint capsule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0" smtClean="0"/>
              <a:t>synovial membrane folds around them, so they are excluded from the fluid filled synovial cavity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0" smtClean="0"/>
              <a:t>ligaments cross each other to form an X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anterior cruciate ligament (ACL)</a:t>
            </a:r>
            <a:endParaRPr lang="en-US" sz="1800" b="0" smtClean="0"/>
          </a:p>
          <a:p>
            <a:pPr lvl="3" eaLnBrk="1" hangingPunct="1">
              <a:lnSpc>
                <a:spcPct val="80000"/>
              </a:lnSpc>
            </a:pPr>
            <a:r>
              <a:rPr lang="en-US" sz="1000" b="0" smtClean="0"/>
              <a:t>prevents hyperextension of knee when ACL is pulled tight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000" b="0" smtClean="0"/>
              <a:t>one of the most common sites of knee injury</a:t>
            </a:r>
            <a:endParaRPr lang="en-US" sz="900" b="0" smtClean="0"/>
          </a:p>
          <a:p>
            <a:pPr lvl="2" eaLnBrk="1" hangingPunct="1">
              <a:lnSpc>
                <a:spcPct val="80000"/>
              </a:lnSpc>
            </a:pPr>
            <a:r>
              <a:rPr lang="en-US" sz="1200" smtClean="0"/>
              <a:t>posterior cruciate ligament (PCL)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000" b="0" smtClean="0"/>
              <a:t>prevents femur from sliding off tibia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000" b="0" smtClean="0"/>
              <a:t>prevents the tibia from being displaced backward</a:t>
            </a:r>
          </a:p>
          <a:p>
            <a:pPr lvl="3" eaLnBrk="1" hangingPunct="1">
              <a:lnSpc>
                <a:spcPct val="80000"/>
              </a:lnSpc>
            </a:pPr>
            <a:endParaRPr lang="en-US" sz="1000" b="0" smtClean="0"/>
          </a:p>
          <a:p>
            <a:pPr eaLnBrk="1" hangingPunct="1">
              <a:lnSpc>
                <a:spcPct val="80000"/>
              </a:lnSpc>
            </a:pPr>
            <a:r>
              <a:rPr lang="en-US" sz="1600" b="0" smtClean="0"/>
              <a:t>ability to </a:t>
            </a:r>
            <a:r>
              <a:rPr lang="en-US" sz="1600" smtClean="0"/>
              <a:t>“lock” the knees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b="0" smtClean="0"/>
              <a:t>important aspect of </a:t>
            </a:r>
            <a:r>
              <a:rPr lang="en-US" sz="1200" smtClean="0"/>
              <a:t>human bipedalism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when knee is extended to the fullest degree allowed by ACL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0" smtClean="0"/>
              <a:t>femur rotates medially on the tibia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0" smtClean="0"/>
              <a:t>locks the knee, and all major knee ligaments are twisted and taut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/>
              <a:t>“unlock” knee </a:t>
            </a:r>
            <a:r>
              <a:rPr lang="en-US" sz="1400" b="0" smtClean="0"/>
              <a:t>–</a:t>
            </a:r>
            <a:r>
              <a:rPr lang="en-US" sz="1400" b="0" i="1" smtClean="0"/>
              <a:t> popliteus </a:t>
            </a:r>
            <a:r>
              <a:rPr lang="en-US" sz="1400" b="0" smtClean="0"/>
              <a:t>muscle rotates the femur laterally and untwists the ligaments</a:t>
            </a: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6911975" y="4846638"/>
            <a:ext cx="2033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9.29c</a:t>
            </a:r>
          </a:p>
        </p:txBody>
      </p:sp>
      <p:pic>
        <p:nvPicPr>
          <p:cNvPr id="65542" name="Picture 9" descr="sal25693_09_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5" y="1039813"/>
            <a:ext cx="19272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24"/>
          <p:cNvSpPr txBox="1">
            <a:spLocks noChangeArrowheads="1"/>
          </p:cNvSpPr>
          <p:nvPr/>
        </p:nvSpPr>
        <p:spPr bwMode="auto">
          <a:xfrm>
            <a:off x="4419600" y="831850"/>
            <a:ext cx="4606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5544" name="Line 11"/>
          <p:cNvSpPr>
            <a:spLocks noChangeShapeType="1"/>
          </p:cNvSpPr>
          <p:nvPr/>
        </p:nvSpPr>
        <p:spPr bwMode="auto">
          <a:xfrm flipH="1">
            <a:off x="4968875" y="2066925"/>
            <a:ext cx="1109663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Rectangle 12"/>
          <p:cNvSpPr>
            <a:spLocks noChangeArrowheads="1"/>
          </p:cNvSpPr>
          <p:nvPr/>
        </p:nvSpPr>
        <p:spPr bwMode="auto">
          <a:xfrm>
            <a:off x="4572000" y="1987550"/>
            <a:ext cx="311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Femur</a:t>
            </a:r>
            <a:endParaRPr lang="en-US" sz="800" b="1"/>
          </a:p>
        </p:txBody>
      </p:sp>
      <p:sp>
        <p:nvSpPr>
          <p:cNvPr id="65546" name="Line 13"/>
          <p:cNvSpPr>
            <a:spLocks noChangeShapeType="1"/>
          </p:cNvSpPr>
          <p:nvPr/>
        </p:nvSpPr>
        <p:spPr bwMode="auto">
          <a:xfrm flipH="1">
            <a:off x="5127625" y="3414713"/>
            <a:ext cx="75882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4572000" y="3349625"/>
            <a:ext cx="4651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Meniscus</a:t>
            </a:r>
            <a:endParaRPr lang="en-US" sz="800" b="1"/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 flipH="1">
            <a:off x="5605463" y="4106863"/>
            <a:ext cx="604837" cy="12065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9" name="Rectangle 16"/>
          <p:cNvSpPr>
            <a:spLocks noChangeArrowheads="1"/>
          </p:cNvSpPr>
          <p:nvPr/>
        </p:nvSpPr>
        <p:spPr bwMode="auto">
          <a:xfrm>
            <a:off x="4572000" y="4149725"/>
            <a:ext cx="2381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65550" name="Rectangle 17"/>
          <p:cNvSpPr>
            <a:spLocks noChangeArrowheads="1"/>
          </p:cNvSpPr>
          <p:nvPr/>
        </p:nvSpPr>
        <p:spPr bwMode="auto">
          <a:xfrm>
            <a:off x="7664450" y="3300413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Joint cavity</a:t>
            </a:r>
            <a:endParaRPr lang="en-US" sz="900" b="1"/>
          </a:p>
        </p:txBody>
      </p:sp>
      <p:sp>
        <p:nvSpPr>
          <p:cNvPr id="65551" name="Rectangle 18"/>
          <p:cNvSpPr>
            <a:spLocks noChangeArrowheads="1"/>
          </p:cNvSpPr>
          <p:nvPr/>
        </p:nvSpPr>
        <p:spPr bwMode="auto">
          <a:xfrm>
            <a:off x="7664450" y="3522663"/>
            <a:ext cx="1060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Infrapatellar fat pad</a:t>
            </a:r>
            <a:endParaRPr lang="en-US" sz="900" b="1"/>
          </a:p>
        </p:txBody>
      </p:sp>
      <p:sp>
        <p:nvSpPr>
          <p:cNvPr id="65552" name="Rectangle 19"/>
          <p:cNvSpPr>
            <a:spLocks noChangeArrowheads="1"/>
          </p:cNvSpPr>
          <p:nvPr/>
        </p:nvSpPr>
        <p:spPr bwMode="auto">
          <a:xfrm>
            <a:off x="7666038" y="3117850"/>
            <a:ext cx="107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Synovial membrane</a:t>
            </a:r>
            <a:endParaRPr lang="en-US" sz="900" b="1"/>
          </a:p>
        </p:txBody>
      </p:sp>
      <p:sp>
        <p:nvSpPr>
          <p:cNvPr id="65553" name="Rectangle 20"/>
          <p:cNvSpPr>
            <a:spLocks noChangeArrowheads="1"/>
          </p:cNvSpPr>
          <p:nvPr/>
        </p:nvSpPr>
        <p:spPr bwMode="auto">
          <a:xfrm>
            <a:off x="7666038" y="4102100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Patellar ligament</a:t>
            </a:r>
            <a:endParaRPr lang="en-US" sz="900" b="1"/>
          </a:p>
        </p:txBody>
      </p:sp>
      <p:sp>
        <p:nvSpPr>
          <p:cNvPr id="65554" name="Rectangle 21"/>
          <p:cNvSpPr>
            <a:spLocks noChangeArrowheads="1"/>
          </p:cNvSpPr>
          <p:nvPr/>
        </p:nvSpPr>
        <p:spPr bwMode="auto">
          <a:xfrm>
            <a:off x="7666038" y="292258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</a:t>
            </a:r>
            <a:endParaRPr lang="en-US" sz="900" b="1"/>
          </a:p>
        </p:txBody>
      </p:sp>
      <p:sp>
        <p:nvSpPr>
          <p:cNvPr id="65555" name="Rectangle 22"/>
          <p:cNvSpPr>
            <a:spLocks noChangeArrowheads="1"/>
          </p:cNvSpPr>
          <p:nvPr/>
        </p:nvSpPr>
        <p:spPr bwMode="auto">
          <a:xfrm>
            <a:off x="7666038" y="2716213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Prepatellar bursa</a:t>
            </a:r>
            <a:endParaRPr lang="en-US" sz="900" b="1"/>
          </a:p>
        </p:txBody>
      </p:sp>
      <p:sp>
        <p:nvSpPr>
          <p:cNvPr id="65556" name="Freeform 23"/>
          <p:cNvSpPr>
            <a:spLocks/>
          </p:cNvSpPr>
          <p:nvPr/>
        </p:nvSpPr>
        <p:spPr bwMode="auto">
          <a:xfrm>
            <a:off x="5605463" y="3138488"/>
            <a:ext cx="555625" cy="369887"/>
          </a:xfrm>
          <a:custGeom>
            <a:avLst/>
            <a:gdLst>
              <a:gd name="T0" fmla="*/ 265817 w 579"/>
              <a:gd name="T1" fmla="*/ 0 h 385"/>
              <a:gd name="T2" fmla="*/ 0 w 579"/>
              <a:gd name="T3" fmla="*/ 0 h 385"/>
              <a:gd name="T4" fmla="*/ 555625 w 579"/>
              <a:gd name="T5" fmla="*/ 369887 h 385"/>
              <a:gd name="T6" fmla="*/ 0 60000 65536"/>
              <a:gd name="T7" fmla="*/ 0 60000 65536"/>
              <a:gd name="T8" fmla="*/ 0 60000 65536"/>
              <a:gd name="T9" fmla="*/ 0 w 579"/>
              <a:gd name="T10" fmla="*/ 0 h 385"/>
              <a:gd name="T11" fmla="*/ 579 w 579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385">
                <a:moveTo>
                  <a:pt x="277" y="0"/>
                </a:moveTo>
                <a:lnTo>
                  <a:pt x="0" y="0"/>
                </a:lnTo>
                <a:lnTo>
                  <a:pt x="579" y="385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7" name="Rectangle 24"/>
          <p:cNvSpPr>
            <a:spLocks noChangeArrowheads="1"/>
          </p:cNvSpPr>
          <p:nvPr/>
        </p:nvSpPr>
        <p:spPr bwMode="auto">
          <a:xfrm>
            <a:off x="4572000" y="3067050"/>
            <a:ext cx="8683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Articular cartilage</a:t>
            </a:r>
            <a:endParaRPr lang="en-US" sz="800" b="1"/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 flipH="1">
            <a:off x="5303838" y="2855913"/>
            <a:ext cx="44767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9" name="Rectangle 26"/>
          <p:cNvSpPr>
            <a:spLocks noChangeArrowheads="1"/>
          </p:cNvSpPr>
          <p:nvPr/>
        </p:nvSpPr>
        <p:spPr bwMode="auto">
          <a:xfrm>
            <a:off x="4572000" y="2784475"/>
            <a:ext cx="652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65560" name="Line 27"/>
          <p:cNvSpPr>
            <a:spLocks noChangeShapeType="1"/>
          </p:cNvSpPr>
          <p:nvPr/>
        </p:nvSpPr>
        <p:spPr bwMode="auto">
          <a:xfrm flipH="1" flipV="1">
            <a:off x="6630988" y="1190625"/>
            <a:ext cx="889000" cy="46831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1" name="Line 28"/>
          <p:cNvSpPr>
            <a:spLocks noChangeShapeType="1"/>
          </p:cNvSpPr>
          <p:nvPr/>
        </p:nvSpPr>
        <p:spPr bwMode="auto">
          <a:xfrm flipH="1" flipV="1">
            <a:off x="6831013" y="1679575"/>
            <a:ext cx="688975" cy="36671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2" name="Line 29"/>
          <p:cNvSpPr>
            <a:spLocks noChangeShapeType="1"/>
          </p:cNvSpPr>
          <p:nvPr/>
        </p:nvSpPr>
        <p:spPr bwMode="auto">
          <a:xfrm flipH="1" flipV="1">
            <a:off x="6804025" y="2024063"/>
            <a:ext cx="715963" cy="40163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3" name="Line 30"/>
          <p:cNvSpPr>
            <a:spLocks noChangeShapeType="1"/>
          </p:cNvSpPr>
          <p:nvPr/>
        </p:nvSpPr>
        <p:spPr bwMode="auto">
          <a:xfrm flipH="1">
            <a:off x="7561263" y="2784475"/>
            <a:ext cx="698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4" name="Line 31"/>
          <p:cNvSpPr>
            <a:spLocks noChangeShapeType="1"/>
          </p:cNvSpPr>
          <p:nvPr/>
        </p:nvSpPr>
        <p:spPr bwMode="auto">
          <a:xfrm flipH="1" flipV="1">
            <a:off x="7361238" y="2887663"/>
            <a:ext cx="158750" cy="1111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5" name="Line 32"/>
          <p:cNvSpPr>
            <a:spLocks noChangeShapeType="1"/>
          </p:cNvSpPr>
          <p:nvPr/>
        </p:nvSpPr>
        <p:spPr bwMode="auto">
          <a:xfrm flipH="1">
            <a:off x="6940550" y="3198813"/>
            <a:ext cx="69056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33"/>
          <p:cNvSpPr>
            <a:spLocks noChangeShapeType="1"/>
          </p:cNvSpPr>
          <p:nvPr/>
        </p:nvSpPr>
        <p:spPr bwMode="auto">
          <a:xfrm flipH="1">
            <a:off x="6707188" y="3378200"/>
            <a:ext cx="92392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Line 34"/>
          <p:cNvSpPr>
            <a:spLocks noChangeShapeType="1"/>
          </p:cNvSpPr>
          <p:nvPr/>
        </p:nvSpPr>
        <p:spPr bwMode="auto">
          <a:xfrm flipH="1">
            <a:off x="7086600" y="3598863"/>
            <a:ext cx="544513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8" name="Line 35"/>
          <p:cNvSpPr>
            <a:spLocks noChangeShapeType="1"/>
          </p:cNvSpPr>
          <p:nvPr/>
        </p:nvSpPr>
        <p:spPr bwMode="auto">
          <a:xfrm flipH="1">
            <a:off x="7307263" y="3832225"/>
            <a:ext cx="32385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9" name="Line 36"/>
          <p:cNvSpPr>
            <a:spLocks noChangeShapeType="1"/>
          </p:cNvSpPr>
          <p:nvPr/>
        </p:nvSpPr>
        <p:spPr bwMode="auto">
          <a:xfrm flipH="1" flipV="1">
            <a:off x="7196138" y="3957638"/>
            <a:ext cx="323850" cy="22066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0" name="Line 37"/>
          <p:cNvSpPr>
            <a:spLocks noChangeShapeType="1"/>
          </p:cNvSpPr>
          <p:nvPr/>
        </p:nvSpPr>
        <p:spPr bwMode="auto">
          <a:xfrm flipH="1" flipV="1">
            <a:off x="7113588" y="4081463"/>
            <a:ext cx="406400" cy="2698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1" name="Rectangle 38"/>
          <p:cNvSpPr>
            <a:spLocks noChangeArrowheads="1"/>
          </p:cNvSpPr>
          <p:nvPr/>
        </p:nvSpPr>
        <p:spPr bwMode="auto">
          <a:xfrm>
            <a:off x="6100763" y="4697413"/>
            <a:ext cx="1047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(c)  Sagittal section</a:t>
            </a:r>
            <a:endParaRPr lang="en-US" sz="900" b="1"/>
          </a:p>
        </p:txBody>
      </p:sp>
      <p:sp>
        <p:nvSpPr>
          <p:cNvPr id="65572" name="Line 39"/>
          <p:cNvSpPr>
            <a:spLocks noChangeShapeType="1"/>
          </p:cNvSpPr>
          <p:nvPr/>
        </p:nvSpPr>
        <p:spPr bwMode="auto">
          <a:xfrm flipH="1">
            <a:off x="4960938" y="2066925"/>
            <a:ext cx="11112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3" name="Line 40"/>
          <p:cNvSpPr>
            <a:spLocks noChangeShapeType="1"/>
          </p:cNvSpPr>
          <p:nvPr/>
        </p:nvSpPr>
        <p:spPr bwMode="auto">
          <a:xfrm flipH="1">
            <a:off x="5119688" y="3416300"/>
            <a:ext cx="7588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4" name="Freeform 41"/>
          <p:cNvSpPr>
            <a:spLocks/>
          </p:cNvSpPr>
          <p:nvPr/>
        </p:nvSpPr>
        <p:spPr bwMode="auto">
          <a:xfrm>
            <a:off x="4884738" y="4098925"/>
            <a:ext cx="1319212" cy="120650"/>
          </a:xfrm>
          <a:custGeom>
            <a:avLst/>
            <a:gdLst>
              <a:gd name="T0" fmla="*/ 1319212 w 1375"/>
              <a:gd name="T1" fmla="*/ 0 h 125"/>
              <a:gd name="T2" fmla="*/ 721489 w 1375"/>
              <a:gd name="T3" fmla="*/ 120650 h 125"/>
              <a:gd name="T4" fmla="*/ 0 w 1375"/>
              <a:gd name="T5" fmla="*/ 120650 h 125"/>
              <a:gd name="T6" fmla="*/ 0 60000 65536"/>
              <a:gd name="T7" fmla="*/ 0 60000 65536"/>
              <a:gd name="T8" fmla="*/ 0 60000 65536"/>
              <a:gd name="T9" fmla="*/ 0 w 1375"/>
              <a:gd name="T10" fmla="*/ 0 h 125"/>
              <a:gd name="T11" fmla="*/ 1375 w 1375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5" h="125">
                <a:moveTo>
                  <a:pt x="1375" y="0"/>
                </a:moveTo>
                <a:lnTo>
                  <a:pt x="752" y="125"/>
                </a:lnTo>
                <a:lnTo>
                  <a:pt x="0" y="12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5" name="Freeform 42"/>
          <p:cNvSpPr>
            <a:spLocks/>
          </p:cNvSpPr>
          <p:nvPr/>
        </p:nvSpPr>
        <p:spPr bwMode="auto">
          <a:xfrm>
            <a:off x="5610225" y="3140075"/>
            <a:ext cx="547688" cy="369888"/>
          </a:xfrm>
          <a:custGeom>
            <a:avLst/>
            <a:gdLst>
              <a:gd name="T0" fmla="*/ 258524 w 572"/>
              <a:gd name="T1" fmla="*/ 0 h 385"/>
              <a:gd name="T2" fmla="*/ 0 w 572"/>
              <a:gd name="T3" fmla="*/ 0 h 385"/>
              <a:gd name="T4" fmla="*/ 547688 w 572"/>
              <a:gd name="T5" fmla="*/ 369888 h 385"/>
              <a:gd name="T6" fmla="*/ 0 60000 65536"/>
              <a:gd name="T7" fmla="*/ 0 60000 65536"/>
              <a:gd name="T8" fmla="*/ 0 60000 65536"/>
              <a:gd name="T9" fmla="*/ 0 w 572"/>
              <a:gd name="T10" fmla="*/ 0 h 385"/>
              <a:gd name="T11" fmla="*/ 572 w 572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85">
                <a:moveTo>
                  <a:pt x="270" y="0"/>
                </a:moveTo>
                <a:lnTo>
                  <a:pt x="0" y="0"/>
                </a:lnTo>
                <a:lnTo>
                  <a:pt x="572" y="38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6" name="Line 43"/>
          <p:cNvSpPr>
            <a:spLocks noChangeShapeType="1"/>
          </p:cNvSpPr>
          <p:nvPr/>
        </p:nvSpPr>
        <p:spPr bwMode="auto">
          <a:xfrm flipH="1">
            <a:off x="5503863" y="3136900"/>
            <a:ext cx="10636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7" name="Line 44"/>
          <p:cNvSpPr>
            <a:spLocks noChangeShapeType="1"/>
          </p:cNvSpPr>
          <p:nvPr/>
        </p:nvSpPr>
        <p:spPr bwMode="auto">
          <a:xfrm flipH="1">
            <a:off x="5295900" y="2852738"/>
            <a:ext cx="4476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8" name="Freeform 45"/>
          <p:cNvSpPr>
            <a:spLocks/>
          </p:cNvSpPr>
          <p:nvPr/>
        </p:nvSpPr>
        <p:spPr bwMode="auto">
          <a:xfrm>
            <a:off x="6623050" y="1182688"/>
            <a:ext cx="1008063" cy="469900"/>
          </a:xfrm>
          <a:custGeom>
            <a:avLst/>
            <a:gdLst>
              <a:gd name="T0" fmla="*/ 0 w 1051"/>
              <a:gd name="T1" fmla="*/ 0 h 489"/>
              <a:gd name="T2" fmla="*/ 897761 w 1051"/>
              <a:gd name="T3" fmla="*/ 469900 h 489"/>
              <a:gd name="T4" fmla="*/ 1008063 w 1051"/>
              <a:gd name="T5" fmla="*/ 469900 h 489"/>
              <a:gd name="T6" fmla="*/ 0 60000 65536"/>
              <a:gd name="T7" fmla="*/ 0 60000 65536"/>
              <a:gd name="T8" fmla="*/ 0 60000 65536"/>
              <a:gd name="T9" fmla="*/ 0 w 1051"/>
              <a:gd name="T10" fmla="*/ 0 h 489"/>
              <a:gd name="T11" fmla="*/ 1051 w 1051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489">
                <a:moveTo>
                  <a:pt x="0" y="0"/>
                </a:moveTo>
                <a:lnTo>
                  <a:pt x="936" y="489"/>
                </a:lnTo>
                <a:lnTo>
                  <a:pt x="1051" y="48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79" name="Freeform 46"/>
          <p:cNvSpPr>
            <a:spLocks/>
          </p:cNvSpPr>
          <p:nvPr/>
        </p:nvSpPr>
        <p:spPr bwMode="auto">
          <a:xfrm>
            <a:off x="6823075" y="1671638"/>
            <a:ext cx="808038" cy="366712"/>
          </a:xfrm>
          <a:custGeom>
            <a:avLst/>
            <a:gdLst>
              <a:gd name="T0" fmla="*/ 0 w 842"/>
              <a:gd name="T1" fmla="*/ 0 h 382"/>
              <a:gd name="T2" fmla="*/ 697677 w 842"/>
              <a:gd name="T3" fmla="*/ 366712 h 382"/>
              <a:gd name="T4" fmla="*/ 808038 w 842"/>
              <a:gd name="T5" fmla="*/ 366712 h 382"/>
              <a:gd name="T6" fmla="*/ 0 60000 65536"/>
              <a:gd name="T7" fmla="*/ 0 60000 65536"/>
              <a:gd name="T8" fmla="*/ 0 60000 65536"/>
              <a:gd name="T9" fmla="*/ 0 w 842"/>
              <a:gd name="T10" fmla="*/ 0 h 382"/>
              <a:gd name="T11" fmla="*/ 842 w 842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2" h="382">
                <a:moveTo>
                  <a:pt x="0" y="0"/>
                </a:moveTo>
                <a:lnTo>
                  <a:pt x="727" y="382"/>
                </a:lnTo>
                <a:lnTo>
                  <a:pt x="842" y="38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0" name="Freeform 47"/>
          <p:cNvSpPr>
            <a:spLocks/>
          </p:cNvSpPr>
          <p:nvPr/>
        </p:nvSpPr>
        <p:spPr bwMode="auto">
          <a:xfrm>
            <a:off x="6796088" y="2017713"/>
            <a:ext cx="835025" cy="401637"/>
          </a:xfrm>
          <a:custGeom>
            <a:avLst/>
            <a:gdLst>
              <a:gd name="T0" fmla="*/ 0 w 871"/>
              <a:gd name="T1" fmla="*/ 0 h 418"/>
              <a:gd name="T2" fmla="*/ 724775 w 871"/>
              <a:gd name="T3" fmla="*/ 401637 h 418"/>
              <a:gd name="T4" fmla="*/ 835025 w 871"/>
              <a:gd name="T5" fmla="*/ 401637 h 418"/>
              <a:gd name="T6" fmla="*/ 0 60000 65536"/>
              <a:gd name="T7" fmla="*/ 0 60000 65536"/>
              <a:gd name="T8" fmla="*/ 0 60000 65536"/>
              <a:gd name="T9" fmla="*/ 0 w 871"/>
              <a:gd name="T10" fmla="*/ 0 h 418"/>
              <a:gd name="T11" fmla="*/ 871 w 871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418">
                <a:moveTo>
                  <a:pt x="0" y="0"/>
                </a:moveTo>
                <a:lnTo>
                  <a:pt x="756" y="418"/>
                </a:lnTo>
                <a:lnTo>
                  <a:pt x="871" y="4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1" name="Line 48"/>
          <p:cNvSpPr>
            <a:spLocks noChangeShapeType="1"/>
          </p:cNvSpPr>
          <p:nvPr/>
        </p:nvSpPr>
        <p:spPr bwMode="auto">
          <a:xfrm flipH="1">
            <a:off x="7554913" y="2778125"/>
            <a:ext cx="762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2" name="Freeform 49"/>
          <p:cNvSpPr>
            <a:spLocks/>
          </p:cNvSpPr>
          <p:nvPr/>
        </p:nvSpPr>
        <p:spPr bwMode="auto">
          <a:xfrm>
            <a:off x="7354888" y="2881313"/>
            <a:ext cx="276225" cy="112712"/>
          </a:xfrm>
          <a:custGeom>
            <a:avLst/>
            <a:gdLst>
              <a:gd name="T0" fmla="*/ 0 w 288"/>
              <a:gd name="T1" fmla="*/ 0 h 118"/>
              <a:gd name="T2" fmla="*/ 165927 w 288"/>
              <a:gd name="T3" fmla="*/ 109846 h 118"/>
              <a:gd name="T4" fmla="*/ 276225 w 288"/>
              <a:gd name="T5" fmla="*/ 112712 h 118"/>
              <a:gd name="T6" fmla="*/ 0 60000 65536"/>
              <a:gd name="T7" fmla="*/ 0 60000 65536"/>
              <a:gd name="T8" fmla="*/ 0 60000 65536"/>
              <a:gd name="T9" fmla="*/ 0 w 288"/>
              <a:gd name="T10" fmla="*/ 0 h 118"/>
              <a:gd name="T11" fmla="*/ 288 w 28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8">
                <a:moveTo>
                  <a:pt x="0" y="0"/>
                </a:moveTo>
                <a:lnTo>
                  <a:pt x="173" y="115"/>
                </a:lnTo>
                <a:lnTo>
                  <a:pt x="288" y="1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3" name="Line 50"/>
          <p:cNvSpPr>
            <a:spLocks noChangeShapeType="1"/>
          </p:cNvSpPr>
          <p:nvPr/>
        </p:nvSpPr>
        <p:spPr bwMode="auto">
          <a:xfrm flipH="1">
            <a:off x="6934200" y="3190875"/>
            <a:ext cx="6969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4" name="Line 51"/>
          <p:cNvSpPr>
            <a:spLocks noChangeShapeType="1"/>
          </p:cNvSpPr>
          <p:nvPr/>
        </p:nvSpPr>
        <p:spPr bwMode="auto">
          <a:xfrm flipH="1">
            <a:off x="6699250" y="3370263"/>
            <a:ext cx="9318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5" name="Line 52"/>
          <p:cNvSpPr>
            <a:spLocks noChangeShapeType="1"/>
          </p:cNvSpPr>
          <p:nvPr/>
        </p:nvSpPr>
        <p:spPr bwMode="auto">
          <a:xfrm flipH="1">
            <a:off x="7078663" y="3592513"/>
            <a:ext cx="552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6" name="Line 53"/>
          <p:cNvSpPr>
            <a:spLocks noChangeShapeType="1"/>
          </p:cNvSpPr>
          <p:nvPr/>
        </p:nvSpPr>
        <p:spPr bwMode="auto">
          <a:xfrm flipH="1">
            <a:off x="7299325" y="3825875"/>
            <a:ext cx="3317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7" name="Freeform 54"/>
          <p:cNvSpPr>
            <a:spLocks/>
          </p:cNvSpPr>
          <p:nvPr/>
        </p:nvSpPr>
        <p:spPr bwMode="auto">
          <a:xfrm>
            <a:off x="7188200" y="3951288"/>
            <a:ext cx="442913" cy="220662"/>
          </a:xfrm>
          <a:custGeom>
            <a:avLst/>
            <a:gdLst>
              <a:gd name="T0" fmla="*/ 0 w 461"/>
              <a:gd name="T1" fmla="*/ 0 h 230"/>
              <a:gd name="T2" fmla="*/ 332425 w 461"/>
              <a:gd name="T3" fmla="*/ 220662 h 230"/>
              <a:gd name="T4" fmla="*/ 442913 w 461"/>
              <a:gd name="T5" fmla="*/ 220662 h 230"/>
              <a:gd name="T6" fmla="*/ 0 60000 65536"/>
              <a:gd name="T7" fmla="*/ 0 60000 65536"/>
              <a:gd name="T8" fmla="*/ 0 60000 65536"/>
              <a:gd name="T9" fmla="*/ 0 w 461"/>
              <a:gd name="T10" fmla="*/ 0 h 230"/>
              <a:gd name="T11" fmla="*/ 461 w 461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230">
                <a:moveTo>
                  <a:pt x="0" y="0"/>
                </a:moveTo>
                <a:lnTo>
                  <a:pt x="346" y="230"/>
                </a:lnTo>
                <a:lnTo>
                  <a:pt x="461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8" name="Freeform 55"/>
          <p:cNvSpPr>
            <a:spLocks/>
          </p:cNvSpPr>
          <p:nvPr/>
        </p:nvSpPr>
        <p:spPr bwMode="auto">
          <a:xfrm>
            <a:off x="7105650" y="4075113"/>
            <a:ext cx="525463" cy="268287"/>
          </a:xfrm>
          <a:custGeom>
            <a:avLst/>
            <a:gdLst>
              <a:gd name="T0" fmla="*/ 0 w 547"/>
              <a:gd name="T1" fmla="*/ 0 h 281"/>
              <a:gd name="T2" fmla="*/ 414991 w 547"/>
              <a:gd name="T3" fmla="*/ 268287 h 281"/>
              <a:gd name="T4" fmla="*/ 525463 w 547"/>
              <a:gd name="T5" fmla="*/ 268287 h 281"/>
              <a:gd name="T6" fmla="*/ 0 60000 65536"/>
              <a:gd name="T7" fmla="*/ 0 60000 65536"/>
              <a:gd name="T8" fmla="*/ 0 60000 65536"/>
              <a:gd name="T9" fmla="*/ 0 w 547"/>
              <a:gd name="T10" fmla="*/ 0 h 281"/>
              <a:gd name="T11" fmla="*/ 547 w 547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1">
                <a:moveTo>
                  <a:pt x="0" y="0"/>
                </a:moveTo>
                <a:lnTo>
                  <a:pt x="432" y="281"/>
                </a:lnTo>
                <a:lnTo>
                  <a:pt x="547" y="28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89" name="Freeform 56"/>
          <p:cNvSpPr>
            <a:spLocks/>
          </p:cNvSpPr>
          <p:nvPr/>
        </p:nvSpPr>
        <p:spPr bwMode="auto">
          <a:xfrm>
            <a:off x="5586413" y="2484438"/>
            <a:ext cx="292100" cy="115887"/>
          </a:xfrm>
          <a:custGeom>
            <a:avLst/>
            <a:gdLst>
              <a:gd name="T0" fmla="*/ 0 w 305"/>
              <a:gd name="T1" fmla="*/ 0 h 122"/>
              <a:gd name="T2" fmla="*/ 171429 w 305"/>
              <a:gd name="T3" fmla="*/ 0 h 122"/>
              <a:gd name="T4" fmla="*/ 292100 w 305"/>
              <a:gd name="T5" fmla="*/ 115887 h 122"/>
              <a:gd name="T6" fmla="*/ 0 60000 65536"/>
              <a:gd name="T7" fmla="*/ 0 60000 65536"/>
              <a:gd name="T8" fmla="*/ 0 60000 65536"/>
              <a:gd name="T9" fmla="*/ 0 w 305"/>
              <a:gd name="T10" fmla="*/ 0 h 122"/>
              <a:gd name="T11" fmla="*/ 305 w 305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122">
                <a:moveTo>
                  <a:pt x="0" y="0"/>
                </a:moveTo>
                <a:lnTo>
                  <a:pt x="179" y="0"/>
                </a:lnTo>
                <a:lnTo>
                  <a:pt x="305" y="12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90" name="Text Box 57"/>
          <p:cNvSpPr txBox="1">
            <a:spLocks noChangeArrowheads="1"/>
          </p:cNvSpPr>
          <p:nvPr/>
        </p:nvSpPr>
        <p:spPr bwMode="auto">
          <a:xfrm>
            <a:off x="4572000" y="2422525"/>
            <a:ext cx="1208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Bursa under lateral</a:t>
            </a:r>
          </a:p>
          <a:p>
            <a:r>
              <a:rPr lang="en-US" sz="800" b="1"/>
              <a:t>head of gastrocnemius</a:t>
            </a:r>
          </a:p>
        </p:txBody>
      </p:sp>
      <p:sp>
        <p:nvSpPr>
          <p:cNvPr id="65591" name="Text Box 58"/>
          <p:cNvSpPr txBox="1">
            <a:spLocks noChangeArrowheads="1"/>
          </p:cNvSpPr>
          <p:nvPr/>
        </p:nvSpPr>
        <p:spPr bwMode="auto">
          <a:xfrm>
            <a:off x="7666038" y="1582738"/>
            <a:ext cx="720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</a:t>
            </a:r>
          </a:p>
        </p:txBody>
      </p:sp>
      <p:sp>
        <p:nvSpPr>
          <p:cNvPr id="65592" name="Text Box 59"/>
          <p:cNvSpPr txBox="1">
            <a:spLocks noChangeArrowheads="1"/>
          </p:cNvSpPr>
          <p:nvPr/>
        </p:nvSpPr>
        <p:spPr bwMode="auto">
          <a:xfrm>
            <a:off x="7666038" y="1968500"/>
            <a:ext cx="917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 tendon</a:t>
            </a:r>
          </a:p>
        </p:txBody>
      </p:sp>
      <p:sp>
        <p:nvSpPr>
          <p:cNvPr id="65593" name="Text Box 60"/>
          <p:cNvSpPr txBox="1">
            <a:spLocks noChangeArrowheads="1"/>
          </p:cNvSpPr>
          <p:nvPr/>
        </p:nvSpPr>
        <p:spPr bwMode="auto">
          <a:xfrm>
            <a:off x="7666038" y="2347913"/>
            <a:ext cx="822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Suprapatellar</a:t>
            </a:r>
          </a:p>
          <a:p>
            <a:r>
              <a:rPr lang="en-US" sz="900" b="1"/>
              <a:t>bursa</a:t>
            </a:r>
          </a:p>
        </p:txBody>
      </p:sp>
      <p:sp>
        <p:nvSpPr>
          <p:cNvPr id="65594" name="Text Box 61"/>
          <p:cNvSpPr txBox="1">
            <a:spLocks noChangeArrowheads="1"/>
          </p:cNvSpPr>
          <p:nvPr/>
        </p:nvSpPr>
        <p:spPr bwMode="auto">
          <a:xfrm>
            <a:off x="7666038" y="3752850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Superficial</a:t>
            </a:r>
          </a:p>
          <a:p>
            <a:r>
              <a:rPr lang="en-US" sz="900" b="1"/>
              <a:t>infrapatellar bursa</a:t>
            </a:r>
          </a:p>
        </p:txBody>
      </p:sp>
      <p:sp>
        <p:nvSpPr>
          <p:cNvPr id="65595" name="Text Box 62"/>
          <p:cNvSpPr txBox="1">
            <a:spLocks noChangeArrowheads="1"/>
          </p:cNvSpPr>
          <p:nvPr/>
        </p:nvSpPr>
        <p:spPr bwMode="auto">
          <a:xfrm>
            <a:off x="7664450" y="4275138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Deep</a:t>
            </a:r>
          </a:p>
          <a:p>
            <a:r>
              <a:rPr lang="en-US" sz="900" b="1"/>
              <a:t>infrapatellar bursa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Knee Joint – Sagittal Section</a:t>
            </a:r>
          </a:p>
        </p:txBody>
      </p:sp>
      <p:sp>
        <p:nvSpPr>
          <p:cNvPr id="66563" name="Content Placeholder 5"/>
          <p:cNvSpPr>
            <a:spLocks noGrp="1"/>
          </p:cNvSpPr>
          <p:nvPr>
            <p:ph idx="1"/>
          </p:nvPr>
        </p:nvSpPr>
        <p:spPr>
          <a:xfrm>
            <a:off x="603250" y="4927600"/>
            <a:ext cx="7920038" cy="1797050"/>
          </a:xfrm>
        </p:spPr>
        <p:txBody>
          <a:bodyPr>
            <a:spAutoFit/>
          </a:bodyPr>
          <a:lstStyle/>
          <a:p>
            <a:r>
              <a:rPr lang="en-US" sz="2000" b="0" smtClean="0"/>
              <a:t>knee joint has at least </a:t>
            </a:r>
            <a:r>
              <a:rPr lang="en-US" sz="2000" smtClean="0"/>
              <a:t>13 bursae</a:t>
            </a:r>
          </a:p>
          <a:p>
            <a:r>
              <a:rPr lang="en-US" sz="2000" b="0" smtClean="0"/>
              <a:t>four anterior: superficial infrapatellar, suprapatellar, prepatellar,          and deep infrapatellar</a:t>
            </a:r>
          </a:p>
          <a:p>
            <a:r>
              <a:rPr lang="en-US" sz="2000" b="0" smtClean="0"/>
              <a:t>popliteal region:  popliteal bursa and semimembranosus bursa</a:t>
            </a:r>
          </a:p>
          <a:p>
            <a:r>
              <a:rPr lang="en-US" sz="2000" b="0" smtClean="0"/>
              <a:t>seven more bursae on lateral and medial sides of knee joint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07EE3C38-EF10-440F-96A0-E8381797D076}" type="slidenum">
              <a:rPr lang="en-US" smtClean="0">
                <a:latin typeface="Arial" pitchFamily="34" charset="0"/>
              </a:rPr>
              <a:pPr/>
              <a:t>63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5500688" y="4735513"/>
            <a:ext cx="2033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9.29c</a:t>
            </a:r>
          </a:p>
        </p:txBody>
      </p:sp>
      <p:pic>
        <p:nvPicPr>
          <p:cNvPr id="66566" name="Picture 9" descr="sal25693_09_2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1082675"/>
            <a:ext cx="19272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Box 24"/>
          <p:cNvSpPr txBox="1">
            <a:spLocks noChangeArrowheads="1"/>
          </p:cNvSpPr>
          <p:nvPr/>
        </p:nvSpPr>
        <p:spPr bwMode="auto">
          <a:xfrm>
            <a:off x="2373313" y="874713"/>
            <a:ext cx="46069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6568" name="Line 11"/>
          <p:cNvSpPr>
            <a:spLocks noChangeShapeType="1"/>
          </p:cNvSpPr>
          <p:nvPr/>
        </p:nvSpPr>
        <p:spPr bwMode="auto">
          <a:xfrm flipH="1">
            <a:off x="2922588" y="2109788"/>
            <a:ext cx="1109662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Rectangle 12"/>
          <p:cNvSpPr>
            <a:spLocks noChangeArrowheads="1"/>
          </p:cNvSpPr>
          <p:nvPr/>
        </p:nvSpPr>
        <p:spPr bwMode="auto">
          <a:xfrm>
            <a:off x="2525713" y="2030413"/>
            <a:ext cx="311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Femur</a:t>
            </a:r>
            <a:endParaRPr lang="en-US" sz="800" b="1"/>
          </a:p>
        </p:txBody>
      </p:sp>
      <p:sp>
        <p:nvSpPr>
          <p:cNvPr id="66570" name="Line 13"/>
          <p:cNvSpPr>
            <a:spLocks noChangeShapeType="1"/>
          </p:cNvSpPr>
          <p:nvPr/>
        </p:nvSpPr>
        <p:spPr bwMode="auto">
          <a:xfrm flipH="1">
            <a:off x="3081338" y="3457575"/>
            <a:ext cx="75882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1" name="Rectangle 14"/>
          <p:cNvSpPr>
            <a:spLocks noChangeArrowheads="1"/>
          </p:cNvSpPr>
          <p:nvPr/>
        </p:nvSpPr>
        <p:spPr bwMode="auto">
          <a:xfrm>
            <a:off x="2525713" y="3392488"/>
            <a:ext cx="4651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Meniscus</a:t>
            </a:r>
            <a:endParaRPr lang="en-US" sz="800" b="1"/>
          </a:p>
        </p:txBody>
      </p:sp>
      <p:sp>
        <p:nvSpPr>
          <p:cNvPr id="66572" name="Line 15"/>
          <p:cNvSpPr>
            <a:spLocks noChangeShapeType="1"/>
          </p:cNvSpPr>
          <p:nvPr/>
        </p:nvSpPr>
        <p:spPr bwMode="auto">
          <a:xfrm flipH="1">
            <a:off x="3559175" y="4149725"/>
            <a:ext cx="604838" cy="12065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73" name="Rectangle 16"/>
          <p:cNvSpPr>
            <a:spLocks noChangeArrowheads="1"/>
          </p:cNvSpPr>
          <p:nvPr/>
        </p:nvSpPr>
        <p:spPr bwMode="auto">
          <a:xfrm>
            <a:off x="2525713" y="4192588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66574" name="Rectangle 17"/>
          <p:cNvSpPr>
            <a:spLocks noChangeArrowheads="1"/>
          </p:cNvSpPr>
          <p:nvPr/>
        </p:nvSpPr>
        <p:spPr bwMode="auto">
          <a:xfrm>
            <a:off x="5618163" y="3343275"/>
            <a:ext cx="628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Joint cavity</a:t>
            </a:r>
            <a:endParaRPr lang="en-US" sz="900" b="1"/>
          </a:p>
        </p:txBody>
      </p:sp>
      <p:sp>
        <p:nvSpPr>
          <p:cNvPr id="66575" name="Rectangle 18"/>
          <p:cNvSpPr>
            <a:spLocks noChangeArrowheads="1"/>
          </p:cNvSpPr>
          <p:nvPr/>
        </p:nvSpPr>
        <p:spPr bwMode="auto">
          <a:xfrm>
            <a:off x="5618163" y="3565525"/>
            <a:ext cx="1060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Infrapatellar fat pad</a:t>
            </a:r>
            <a:endParaRPr lang="en-US" sz="900" b="1"/>
          </a:p>
        </p:txBody>
      </p:sp>
      <p:sp>
        <p:nvSpPr>
          <p:cNvPr id="66576" name="Rectangle 19"/>
          <p:cNvSpPr>
            <a:spLocks noChangeArrowheads="1"/>
          </p:cNvSpPr>
          <p:nvPr/>
        </p:nvSpPr>
        <p:spPr bwMode="auto">
          <a:xfrm>
            <a:off x="5619750" y="3160713"/>
            <a:ext cx="1079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Synovial membrane</a:t>
            </a:r>
            <a:endParaRPr lang="en-US" sz="900" b="1"/>
          </a:p>
        </p:txBody>
      </p:sp>
      <p:sp>
        <p:nvSpPr>
          <p:cNvPr id="66577" name="Rectangle 20"/>
          <p:cNvSpPr>
            <a:spLocks noChangeArrowheads="1"/>
          </p:cNvSpPr>
          <p:nvPr/>
        </p:nvSpPr>
        <p:spPr bwMode="auto">
          <a:xfrm>
            <a:off x="5619750" y="4144963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Patellar ligament</a:t>
            </a:r>
            <a:endParaRPr lang="en-US" sz="900" b="1"/>
          </a:p>
        </p:txBody>
      </p:sp>
      <p:sp>
        <p:nvSpPr>
          <p:cNvPr id="66578" name="Rectangle 21"/>
          <p:cNvSpPr>
            <a:spLocks noChangeArrowheads="1"/>
          </p:cNvSpPr>
          <p:nvPr/>
        </p:nvSpPr>
        <p:spPr bwMode="auto">
          <a:xfrm>
            <a:off x="5619750" y="2965450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</a:t>
            </a:r>
            <a:endParaRPr lang="en-US" sz="900" b="1"/>
          </a:p>
        </p:txBody>
      </p:sp>
      <p:sp>
        <p:nvSpPr>
          <p:cNvPr id="66579" name="Rectangle 22"/>
          <p:cNvSpPr>
            <a:spLocks noChangeArrowheads="1"/>
          </p:cNvSpPr>
          <p:nvPr/>
        </p:nvSpPr>
        <p:spPr bwMode="auto">
          <a:xfrm>
            <a:off x="5619750" y="2759075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Prepatellar bursa</a:t>
            </a:r>
            <a:endParaRPr lang="en-US" sz="900" b="1"/>
          </a:p>
        </p:txBody>
      </p:sp>
      <p:sp>
        <p:nvSpPr>
          <p:cNvPr id="66580" name="Freeform 23"/>
          <p:cNvSpPr>
            <a:spLocks/>
          </p:cNvSpPr>
          <p:nvPr/>
        </p:nvSpPr>
        <p:spPr bwMode="auto">
          <a:xfrm>
            <a:off x="3559175" y="3181350"/>
            <a:ext cx="555625" cy="369888"/>
          </a:xfrm>
          <a:custGeom>
            <a:avLst/>
            <a:gdLst>
              <a:gd name="T0" fmla="*/ 265817 w 579"/>
              <a:gd name="T1" fmla="*/ 0 h 385"/>
              <a:gd name="T2" fmla="*/ 0 w 579"/>
              <a:gd name="T3" fmla="*/ 0 h 385"/>
              <a:gd name="T4" fmla="*/ 555625 w 579"/>
              <a:gd name="T5" fmla="*/ 369888 h 385"/>
              <a:gd name="T6" fmla="*/ 0 60000 65536"/>
              <a:gd name="T7" fmla="*/ 0 60000 65536"/>
              <a:gd name="T8" fmla="*/ 0 60000 65536"/>
              <a:gd name="T9" fmla="*/ 0 w 579"/>
              <a:gd name="T10" fmla="*/ 0 h 385"/>
              <a:gd name="T11" fmla="*/ 579 w 579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385">
                <a:moveTo>
                  <a:pt x="277" y="0"/>
                </a:moveTo>
                <a:lnTo>
                  <a:pt x="0" y="0"/>
                </a:lnTo>
                <a:lnTo>
                  <a:pt x="579" y="385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1" name="Rectangle 24"/>
          <p:cNvSpPr>
            <a:spLocks noChangeArrowheads="1"/>
          </p:cNvSpPr>
          <p:nvPr/>
        </p:nvSpPr>
        <p:spPr bwMode="auto">
          <a:xfrm>
            <a:off x="2525713" y="3109913"/>
            <a:ext cx="8683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Articular cartilage</a:t>
            </a:r>
            <a:endParaRPr lang="en-US" sz="800" b="1"/>
          </a:p>
        </p:txBody>
      </p:sp>
      <p:sp>
        <p:nvSpPr>
          <p:cNvPr id="66582" name="Line 25"/>
          <p:cNvSpPr>
            <a:spLocks noChangeShapeType="1"/>
          </p:cNvSpPr>
          <p:nvPr/>
        </p:nvSpPr>
        <p:spPr bwMode="auto">
          <a:xfrm flipH="1">
            <a:off x="3257550" y="2898775"/>
            <a:ext cx="447675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3" name="Rectangle 26"/>
          <p:cNvSpPr>
            <a:spLocks noChangeArrowheads="1"/>
          </p:cNvSpPr>
          <p:nvPr/>
        </p:nvSpPr>
        <p:spPr bwMode="auto">
          <a:xfrm>
            <a:off x="2525713" y="2827338"/>
            <a:ext cx="652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66584" name="Line 27"/>
          <p:cNvSpPr>
            <a:spLocks noChangeShapeType="1"/>
          </p:cNvSpPr>
          <p:nvPr/>
        </p:nvSpPr>
        <p:spPr bwMode="auto">
          <a:xfrm flipH="1" flipV="1">
            <a:off x="4584700" y="1233488"/>
            <a:ext cx="889000" cy="4683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5" name="Line 28"/>
          <p:cNvSpPr>
            <a:spLocks noChangeShapeType="1"/>
          </p:cNvSpPr>
          <p:nvPr/>
        </p:nvSpPr>
        <p:spPr bwMode="auto">
          <a:xfrm flipH="1" flipV="1">
            <a:off x="4784725" y="1722438"/>
            <a:ext cx="688975" cy="366712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6" name="Line 29"/>
          <p:cNvSpPr>
            <a:spLocks noChangeShapeType="1"/>
          </p:cNvSpPr>
          <p:nvPr/>
        </p:nvSpPr>
        <p:spPr bwMode="auto">
          <a:xfrm flipH="1" flipV="1">
            <a:off x="4757738" y="2066925"/>
            <a:ext cx="715962" cy="40163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7" name="Line 30"/>
          <p:cNvSpPr>
            <a:spLocks noChangeShapeType="1"/>
          </p:cNvSpPr>
          <p:nvPr/>
        </p:nvSpPr>
        <p:spPr bwMode="auto">
          <a:xfrm flipH="1">
            <a:off x="5514975" y="2827338"/>
            <a:ext cx="6985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8" name="Line 31"/>
          <p:cNvSpPr>
            <a:spLocks noChangeShapeType="1"/>
          </p:cNvSpPr>
          <p:nvPr/>
        </p:nvSpPr>
        <p:spPr bwMode="auto">
          <a:xfrm flipH="1" flipV="1">
            <a:off x="5314950" y="2930525"/>
            <a:ext cx="158750" cy="11112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89" name="Line 32"/>
          <p:cNvSpPr>
            <a:spLocks noChangeShapeType="1"/>
          </p:cNvSpPr>
          <p:nvPr/>
        </p:nvSpPr>
        <p:spPr bwMode="auto">
          <a:xfrm flipH="1">
            <a:off x="4894263" y="3241675"/>
            <a:ext cx="690562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0" name="Line 33"/>
          <p:cNvSpPr>
            <a:spLocks noChangeShapeType="1"/>
          </p:cNvSpPr>
          <p:nvPr/>
        </p:nvSpPr>
        <p:spPr bwMode="auto">
          <a:xfrm flipH="1">
            <a:off x="4660900" y="3421063"/>
            <a:ext cx="923925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1" name="Line 34"/>
          <p:cNvSpPr>
            <a:spLocks noChangeShapeType="1"/>
          </p:cNvSpPr>
          <p:nvPr/>
        </p:nvSpPr>
        <p:spPr bwMode="auto">
          <a:xfrm flipH="1">
            <a:off x="5040313" y="3641725"/>
            <a:ext cx="544512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2" name="Line 35"/>
          <p:cNvSpPr>
            <a:spLocks noChangeShapeType="1"/>
          </p:cNvSpPr>
          <p:nvPr/>
        </p:nvSpPr>
        <p:spPr bwMode="auto">
          <a:xfrm flipH="1">
            <a:off x="5260975" y="3875088"/>
            <a:ext cx="323850" cy="1587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3" name="Line 36"/>
          <p:cNvSpPr>
            <a:spLocks noChangeShapeType="1"/>
          </p:cNvSpPr>
          <p:nvPr/>
        </p:nvSpPr>
        <p:spPr bwMode="auto">
          <a:xfrm flipH="1" flipV="1">
            <a:off x="5149850" y="4000500"/>
            <a:ext cx="323850" cy="22066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4" name="Line 37"/>
          <p:cNvSpPr>
            <a:spLocks noChangeShapeType="1"/>
          </p:cNvSpPr>
          <p:nvPr/>
        </p:nvSpPr>
        <p:spPr bwMode="auto">
          <a:xfrm flipH="1" flipV="1">
            <a:off x="5067300" y="4124325"/>
            <a:ext cx="406400" cy="2698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5" name="Rectangle 38"/>
          <p:cNvSpPr>
            <a:spLocks noChangeArrowheads="1"/>
          </p:cNvSpPr>
          <p:nvPr/>
        </p:nvSpPr>
        <p:spPr bwMode="auto">
          <a:xfrm>
            <a:off x="4054475" y="4740275"/>
            <a:ext cx="1047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(c)  Sagittal section</a:t>
            </a:r>
            <a:endParaRPr lang="en-US" sz="900" b="1"/>
          </a:p>
        </p:txBody>
      </p:sp>
      <p:sp>
        <p:nvSpPr>
          <p:cNvPr id="66596" name="Line 39"/>
          <p:cNvSpPr>
            <a:spLocks noChangeShapeType="1"/>
          </p:cNvSpPr>
          <p:nvPr/>
        </p:nvSpPr>
        <p:spPr bwMode="auto">
          <a:xfrm flipH="1">
            <a:off x="2914650" y="2109788"/>
            <a:ext cx="11112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7" name="Line 40"/>
          <p:cNvSpPr>
            <a:spLocks noChangeShapeType="1"/>
          </p:cNvSpPr>
          <p:nvPr/>
        </p:nvSpPr>
        <p:spPr bwMode="auto">
          <a:xfrm flipH="1">
            <a:off x="3073400" y="3459163"/>
            <a:ext cx="7588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8" name="Freeform 41"/>
          <p:cNvSpPr>
            <a:spLocks/>
          </p:cNvSpPr>
          <p:nvPr/>
        </p:nvSpPr>
        <p:spPr bwMode="auto">
          <a:xfrm>
            <a:off x="2838450" y="4141788"/>
            <a:ext cx="1319213" cy="120650"/>
          </a:xfrm>
          <a:custGeom>
            <a:avLst/>
            <a:gdLst>
              <a:gd name="T0" fmla="*/ 1319213 w 1375"/>
              <a:gd name="T1" fmla="*/ 0 h 125"/>
              <a:gd name="T2" fmla="*/ 721490 w 1375"/>
              <a:gd name="T3" fmla="*/ 120650 h 125"/>
              <a:gd name="T4" fmla="*/ 0 w 1375"/>
              <a:gd name="T5" fmla="*/ 120650 h 125"/>
              <a:gd name="T6" fmla="*/ 0 60000 65536"/>
              <a:gd name="T7" fmla="*/ 0 60000 65536"/>
              <a:gd name="T8" fmla="*/ 0 60000 65536"/>
              <a:gd name="T9" fmla="*/ 0 w 1375"/>
              <a:gd name="T10" fmla="*/ 0 h 125"/>
              <a:gd name="T11" fmla="*/ 1375 w 1375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5" h="125">
                <a:moveTo>
                  <a:pt x="1375" y="0"/>
                </a:moveTo>
                <a:lnTo>
                  <a:pt x="752" y="125"/>
                </a:lnTo>
                <a:lnTo>
                  <a:pt x="0" y="12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99" name="Freeform 42"/>
          <p:cNvSpPr>
            <a:spLocks/>
          </p:cNvSpPr>
          <p:nvPr/>
        </p:nvSpPr>
        <p:spPr bwMode="auto">
          <a:xfrm>
            <a:off x="3563938" y="3182938"/>
            <a:ext cx="547687" cy="369887"/>
          </a:xfrm>
          <a:custGeom>
            <a:avLst/>
            <a:gdLst>
              <a:gd name="T0" fmla="*/ 258524 w 572"/>
              <a:gd name="T1" fmla="*/ 0 h 385"/>
              <a:gd name="T2" fmla="*/ 0 w 572"/>
              <a:gd name="T3" fmla="*/ 0 h 385"/>
              <a:gd name="T4" fmla="*/ 547687 w 572"/>
              <a:gd name="T5" fmla="*/ 369887 h 385"/>
              <a:gd name="T6" fmla="*/ 0 60000 65536"/>
              <a:gd name="T7" fmla="*/ 0 60000 65536"/>
              <a:gd name="T8" fmla="*/ 0 60000 65536"/>
              <a:gd name="T9" fmla="*/ 0 w 572"/>
              <a:gd name="T10" fmla="*/ 0 h 385"/>
              <a:gd name="T11" fmla="*/ 572 w 572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85">
                <a:moveTo>
                  <a:pt x="270" y="0"/>
                </a:moveTo>
                <a:lnTo>
                  <a:pt x="0" y="0"/>
                </a:lnTo>
                <a:lnTo>
                  <a:pt x="572" y="38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0" name="Line 43"/>
          <p:cNvSpPr>
            <a:spLocks noChangeShapeType="1"/>
          </p:cNvSpPr>
          <p:nvPr/>
        </p:nvSpPr>
        <p:spPr bwMode="auto">
          <a:xfrm flipH="1">
            <a:off x="3457575" y="3179763"/>
            <a:ext cx="10636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1" name="Line 44"/>
          <p:cNvSpPr>
            <a:spLocks noChangeShapeType="1"/>
          </p:cNvSpPr>
          <p:nvPr/>
        </p:nvSpPr>
        <p:spPr bwMode="auto">
          <a:xfrm flipH="1">
            <a:off x="3249613" y="2895600"/>
            <a:ext cx="4476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2" name="Freeform 45"/>
          <p:cNvSpPr>
            <a:spLocks/>
          </p:cNvSpPr>
          <p:nvPr/>
        </p:nvSpPr>
        <p:spPr bwMode="auto">
          <a:xfrm>
            <a:off x="4576763" y="1225550"/>
            <a:ext cx="1008062" cy="469900"/>
          </a:xfrm>
          <a:custGeom>
            <a:avLst/>
            <a:gdLst>
              <a:gd name="T0" fmla="*/ 0 w 1051"/>
              <a:gd name="T1" fmla="*/ 0 h 489"/>
              <a:gd name="T2" fmla="*/ 897760 w 1051"/>
              <a:gd name="T3" fmla="*/ 469900 h 489"/>
              <a:gd name="T4" fmla="*/ 1008062 w 1051"/>
              <a:gd name="T5" fmla="*/ 469900 h 489"/>
              <a:gd name="T6" fmla="*/ 0 60000 65536"/>
              <a:gd name="T7" fmla="*/ 0 60000 65536"/>
              <a:gd name="T8" fmla="*/ 0 60000 65536"/>
              <a:gd name="T9" fmla="*/ 0 w 1051"/>
              <a:gd name="T10" fmla="*/ 0 h 489"/>
              <a:gd name="T11" fmla="*/ 1051 w 1051"/>
              <a:gd name="T12" fmla="*/ 489 h 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1" h="489">
                <a:moveTo>
                  <a:pt x="0" y="0"/>
                </a:moveTo>
                <a:lnTo>
                  <a:pt x="936" y="489"/>
                </a:lnTo>
                <a:lnTo>
                  <a:pt x="1051" y="48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3" name="Freeform 46"/>
          <p:cNvSpPr>
            <a:spLocks/>
          </p:cNvSpPr>
          <p:nvPr/>
        </p:nvSpPr>
        <p:spPr bwMode="auto">
          <a:xfrm>
            <a:off x="4776788" y="1714500"/>
            <a:ext cx="808037" cy="366713"/>
          </a:xfrm>
          <a:custGeom>
            <a:avLst/>
            <a:gdLst>
              <a:gd name="T0" fmla="*/ 0 w 842"/>
              <a:gd name="T1" fmla="*/ 0 h 382"/>
              <a:gd name="T2" fmla="*/ 697676 w 842"/>
              <a:gd name="T3" fmla="*/ 366713 h 382"/>
              <a:gd name="T4" fmla="*/ 808037 w 842"/>
              <a:gd name="T5" fmla="*/ 366713 h 382"/>
              <a:gd name="T6" fmla="*/ 0 60000 65536"/>
              <a:gd name="T7" fmla="*/ 0 60000 65536"/>
              <a:gd name="T8" fmla="*/ 0 60000 65536"/>
              <a:gd name="T9" fmla="*/ 0 w 842"/>
              <a:gd name="T10" fmla="*/ 0 h 382"/>
              <a:gd name="T11" fmla="*/ 842 w 842"/>
              <a:gd name="T12" fmla="*/ 382 h 3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2" h="382">
                <a:moveTo>
                  <a:pt x="0" y="0"/>
                </a:moveTo>
                <a:lnTo>
                  <a:pt x="727" y="382"/>
                </a:lnTo>
                <a:lnTo>
                  <a:pt x="842" y="38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4" name="Freeform 47"/>
          <p:cNvSpPr>
            <a:spLocks/>
          </p:cNvSpPr>
          <p:nvPr/>
        </p:nvSpPr>
        <p:spPr bwMode="auto">
          <a:xfrm>
            <a:off x="4749800" y="2060575"/>
            <a:ext cx="835025" cy="401638"/>
          </a:xfrm>
          <a:custGeom>
            <a:avLst/>
            <a:gdLst>
              <a:gd name="T0" fmla="*/ 0 w 871"/>
              <a:gd name="T1" fmla="*/ 0 h 418"/>
              <a:gd name="T2" fmla="*/ 724775 w 871"/>
              <a:gd name="T3" fmla="*/ 401638 h 418"/>
              <a:gd name="T4" fmla="*/ 835025 w 871"/>
              <a:gd name="T5" fmla="*/ 401638 h 418"/>
              <a:gd name="T6" fmla="*/ 0 60000 65536"/>
              <a:gd name="T7" fmla="*/ 0 60000 65536"/>
              <a:gd name="T8" fmla="*/ 0 60000 65536"/>
              <a:gd name="T9" fmla="*/ 0 w 871"/>
              <a:gd name="T10" fmla="*/ 0 h 418"/>
              <a:gd name="T11" fmla="*/ 871 w 871"/>
              <a:gd name="T12" fmla="*/ 418 h 4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418">
                <a:moveTo>
                  <a:pt x="0" y="0"/>
                </a:moveTo>
                <a:lnTo>
                  <a:pt x="756" y="418"/>
                </a:lnTo>
                <a:lnTo>
                  <a:pt x="871" y="4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5" name="Line 48"/>
          <p:cNvSpPr>
            <a:spLocks noChangeShapeType="1"/>
          </p:cNvSpPr>
          <p:nvPr/>
        </p:nvSpPr>
        <p:spPr bwMode="auto">
          <a:xfrm flipH="1">
            <a:off x="5508625" y="2820988"/>
            <a:ext cx="762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6" name="Freeform 49"/>
          <p:cNvSpPr>
            <a:spLocks/>
          </p:cNvSpPr>
          <p:nvPr/>
        </p:nvSpPr>
        <p:spPr bwMode="auto">
          <a:xfrm>
            <a:off x="5308600" y="2924175"/>
            <a:ext cx="276225" cy="112713"/>
          </a:xfrm>
          <a:custGeom>
            <a:avLst/>
            <a:gdLst>
              <a:gd name="T0" fmla="*/ 0 w 288"/>
              <a:gd name="T1" fmla="*/ 0 h 118"/>
              <a:gd name="T2" fmla="*/ 165927 w 288"/>
              <a:gd name="T3" fmla="*/ 109847 h 118"/>
              <a:gd name="T4" fmla="*/ 276225 w 288"/>
              <a:gd name="T5" fmla="*/ 112713 h 118"/>
              <a:gd name="T6" fmla="*/ 0 60000 65536"/>
              <a:gd name="T7" fmla="*/ 0 60000 65536"/>
              <a:gd name="T8" fmla="*/ 0 60000 65536"/>
              <a:gd name="T9" fmla="*/ 0 w 288"/>
              <a:gd name="T10" fmla="*/ 0 h 118"/>
              <a:gd name="T11" fmla="*/ 288 w 288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18">
                <a:moveTo>
                  <a:pt x="0" y="0"/>
                </a:moveTo>
                <a:lnTo>
                  <a:pt x="173" y="115"/>
                </a:lnTo>
                <a:lnTo>
                  <a:pt x="288" y="11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7" name="Line 50"/>
          <p:cNvSpPr>
            <a:spLocks noChangeShapeType="1"/>
          </p:cNvSpPr>
          <p:nvPr/>
        </p:nvSpPr>
        <p:spPr bwMode="auto">
          <a:xfrm flipH="1">
            <a:off x="4887913" y="3233738"/>
            <a:ext cx="69691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8" name="Line 51"/>
          <p:cNvSpPr>
            <a:spLocks noChangeShapeType="1"/>
          </p:cNvSpPr>
          <p:nvPr/>
        </p:nvSpPr>
        <p:spPr bwMode="auto">
          <a:xfrm flipH="1">
            <a:off x="4652963" y="3413125"/>
            <a:ext cx="9318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09" name="Line 52"/>
          <p:cNvSpPr>
            <a:spLocks noChangeShapeType="1"/>
          </p:cNvSpPr>
          <p:nvPr/>
        </p:nvSpPr>
        <p:spPr bwMode="auto">
          <a:xfrm flipH="1">
            <a:off x="5032375" y="3635375"/>
            <a:ext cx="55245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0" name="Line 53"/>
          <p:cNvSpPr>
            <a:spLocks noChangeShapeType="1"/>
          </p:cNvSpPr>
          <p:nvPr/>
        </p:nvSpPr>
        <p:spPr bwMode="auto">
          <a:xfrm flipH="1">
            <a:off x="5253038" y="3868738"/>
            <a:ext cx="3317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1" name="Freeform 54"/>
          <p:cNvSpPr>
            <a:spLocks/>
          </p:cNvSpPr>
          <p:nvPr/>
        </p:nvSpPr>
        <p:spPr bwMode="auto">
          <a:xfrm>
            <a:off x="5141913" y="3994150"/>
            <a:ext cx="442912" cy="220663"/>
          </a:xfrm>
          <a:custGeom>
            <a:avLst/>
            <a:gdLst>
              <a:gd name="T0" fmla="*/ 0 w 461"/>
              <a:gd name="T1" fmla="*/ 0 h 230"/>
              <a:gd name="T2" fmla="*/ 332424 w 461"/>
              <a:gd name="T3" fmla="*/ 220663 h 230"/>
              <a:gd name="T4" fmla="*/ 442912 w 461"/>
              <a:gd name="T5" fmla="*/ 220663 h 230"/>
              <a:gd name="T6" fmla="*/ 0 60000 65536"/>
              <a:gd name="T7" fmla="*/ 0 60000 65536"/>
              <a:gd name="T8" fmla="*/ 0 60000 65536"/>
              <a:gd name="T9" fmla="*/ 0 w 461"/>
              <a:gd name="T10" fmla="*/ 0 h 230"/>
              <a:gd name="T11" fmla="*/ 461 w 461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230">
                <a:moveTo>
                  <a:pt x="0" y="0"/>
                </a:moveTo>
                <a:lnTo>
                  <a:pt x="346" y="230"/>
                </a:lnTo>
                <a:lnTo>
                  <a:pt x="461" y="23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2" name="Freeform 55"/>
          <p:cNvSpPr>
            <a:spLocks/>
          </p:cNvSpPr>
          <p:nvPr/>
        </p:nvSpPr>
        <p:spPr bwMode="auto">
          <a:xfrm>
            <a:off x="5059363" y="4117975"/>
            <a:ext cx="525462" cy="268288"/>
          </a:xfrm>
          <a:custGeom>
            <a:avLst/>
            <a:gdLst>
              <a:gd name="T0" fmla="*/ 0 w 547"/>
              <a:gd name="T1" fmla="*/ 0 h 281"/>
              <a:gd name="T2" fmla="*/ 414990 w 547"/>
              <a:gd name="T3" fmla="*/ 268288 h 281"/>
              <a:gd name="T4" fmla="*/ 525462 w 547"/>
              <a:gd name="T5" fmla="*/ 268288 h 281"/>
              <a:gd name="T6" fmla="*/ 0 60000 65536"/>
              <a:gd name="T7" fmla="*/ 0 60000 65536"/>
              <a:gd name="T8" fmla="*/ 0 60000 65536"/>
              <a:gd name="T9" fmla="*/ 0 w 547"/>
              <a:gd name="T10" fmla="*/ 0 h 281"/>
              <a:gd name="T11" fmla="*/ 547 w 547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1">
                <a:moveTo>
                  <a:pt x="0" y="0"/>
                </a:moveTo>
                <a:lnTo>
                  <a:pt x="432" y="281"/>
                </a:lnTo>
                <a:lnTo>
                  <a:pt x="547" y="28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3" name="Freeform 56"/>
          <p:cNvSpPr>
            <a:spLocks/>
          </p:cNvSpPr>
          <p:nvPr/>
        </p:nvSpPr>
        <p:spPr bwMode="auto">
          <a:xfrm>
            <a:off x="3540125" y="2527300"/>
            <a:ext cx="292100" cy="115888"/>
          </a:xfrm>
          <a:custGeom>
            <a:avLst/>
            <a:gdLst>
              <a:gd name="T0" fmla="*/ 0 w 305"/>
              <a:gd name="T1" fmla="*/ 0 h 122"/>
              <a:gd name="T2" fmla="*/ 171429 w 305"/>
              <a:gd name="T3" fmla="*/ 0 h 122"/>
              <a:gd name="T4" fmla="*/ 292100 w 305"/>
              <a:gd name="T5" fmla="*/ 115888 h 122"/>
              <a:gd name="T6" fmla="*/ 0 60000 65536"/>
              <a:gd name="T7" fmla="*/ 0 60000 65536"/>
              <a:gd name="T8" fmla="*/ 0 60000 65536"/>
              <a:gd name="T9" fmla="*/ 0 w 305"/>
              <a:gd name="T10" fmla="*/ 0 h 122"/>
              <a:gd name="T11" fmla="*/ 305 w 305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122">
                <a:moveTo>
                  <a:pt x="0" y="0"/>
                </a:moveTo>
                <a:lnTo>
                  <a:pt x="179" y="0"/>
                </a:lnTo>
                <a:lnTo>
                  <a:pt x="305" y="12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14" name="Text Box 57"/>
          <p:cNvSpPr txBox="1">
            <a:spLocks noChangeArrowheads="1"/>
          </p:cNvSpPr>
          <p:nvPr/>
        </p:nvSpPr>
        <p:spPr bwMode="auto">
          <a:xfrm>
            <a:off x="2525713" y="2465388"/>
            <a:ext cx="1208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Bursa under lateral</a:t>
            </a:r>
          </a:p>
          <a:p>
            <a:r>
              <a:rPr lang="en-US" sz="800" b="1"/>
              <a:t>head of gastrocnemius</a:t>
            </a:r>
          </a:p>
        </p:txBody>
      </p:sp>
      <p:sp>
        <p:nvSpPr>
          <p:cNvPr id="66615" name="Text Box 58"/>
          <p:cNvSpPr txBox="1">
            <a:spLocks noChangeArrowheads="1"/>
          </p:cNvSpPr>
          <p:nvPr/>
        </p:nvSpPr>
        <p:spPr bwMode="auto">
          <a:xfrm>
            <a:off x="5619750" y="1625600"/>
            <a:ext cx="7207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</a:t>
            </a:r>
          </a:p>
        </p:txBody>
      </p:sp>
      <p:sp>
        <p:nvSpPr>
          <p:cNvPr id="66616" name="Text Box 59"/>
          <p:cNvSpPr txBox="1">
            <a:spLocks noChangeArrowheads="1"/>
          </p:cNvSpPr>
          <p:nvPr/>
        </p:nvSpPr>
        <p:spPr bwMode="auto">
          <a:xfrm>
            <a:off x="5619750" y="2011363"/>
            <a:ext cx="917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Quadriceps</a:t>
            </a:r>
          </a:p>
          <a:p>
            <a:r>
              <a:rPr lang="en-US" sz="900" b="1"/>
              <a:t>femoris tendon</a:t>
            </a:r>
          </a:p>
        </p:txBody>
      </p:sp>
      <p:sp>
        <p:nvSpPr>
          <p:cNvPr id="66617" name="Text Box 60"/>
          <p:cNvSpPr txBox="1">
            <a:spLocks noChangeArrowheads="1"/>
          </p:cNvSpPr>
          <p:nvPr/>
        </p:nvSpPr>
        <p:spPr bwMode="auto">
          <a:xfrm>
            <a:off x="5619750" y="2390775"/>
            <a:ext cx="822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Suprapatellar</a:t>
            </a:r>
          </a:p>
          <a:p>
            <a:r>
              <a:rPr lang="en-US" sz="900" b="1"/>
              <a:t>bursa</a:t>
            </a:r>
          </a:p>
        </p:txBody>
      </p:sp>
      <p:sp>
        <p:nvSpPr>
          <p:cNvPr id="66618" name="Text Box 61"/>
          <p:cNvSpPr txBox="1">
            <a:spLocks noChangeArrowheads="1"/>
          </p:cNvSpPr>
          <p:nvPr/>
        </p:nvSpPr>
        <p:spPr bwMode="auto">
          <a:xfrm>
            <a:off x="5619750" y="3795713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Superficial</a:t>
            </a:r>
          </a:p>
          <a:p>
            <a:r>
              <a:rPr lang="en-US" sz="900" b="1"/>
              <a:t>infrapatellar bursa</a:t>
            </a:r>
          </a:p>
        </p:txBody>
      </p:sp>
      <p:sp>
        <p:nvSpPr>
          <p:cNvPr id="66619" name="Text Box 62"/>
          <p:cNvSpPr txBox="1">
            <a:spLocks noChangeArrowheads="1"/>
          </p:cNvSpPr>
          <p:nvPr/>
        </p:nvSpPr>
        <p:spPr bwMode="auto">
          <a:xfrm>
            <a:off x="5618163" y="4318000"/>
            <a:ext cx="1089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Deep</a:t>
            </a:r>
          </a:p>
          <a:p>
            <a:r>
              <a:rPr lang="en-US" sz="900" b="1"/>
              <a:t>infrapatellar bursa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693CB825-ABE8-42E7-8CF6-747FEFAF7E04}" type="slidenum">
              <a:rPr lang="en-US" smtClean="0">
                <a:latin typeface="Arial" pitchFamily="34" charset="0"/>
              </a:rPr>
              <a:pPr/>
              <a:t>64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3"/>
            <a:ext cx="9144000" cy="13112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Knee Joint – Anterior and Posterior Views</a:t>
            </a:r>
          </a:p>
        </p:txBody>
      </p:sp>
      <p:sp>
        <p:nvSpPr>
          <p:cNvPr id="67588" name="Text Box 10"/>
          <p:cNvSpPr txBox="1">
            <a:spLocks noChangeArrowheads="1"/>
          </p:cNvSpPr>
          <p:nvPr/>
        </p:nvSpPr>
        <p:spPr bwMode="auto">
          <a:xfrm>
            <a:off x="3540125" y="6045200"/>
            <a:ext cx="2033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9.29a,b</a:t>
            </a:r>
          </a:p>
        </p:txBody>
      </p:sp>
      <p:grpSp>
        <p:nvGrpSpPr>
          <p:cNvPr id="67589" name="Group 93"/>
          <p:cNvGrpSpPr>
            <a:grpSpLocks/>
          </p:cNvGrpSpPr>
          <p:nvPr/>
        </p:nvGrpSpPr>
        <p:grpSpPr bwMode="auto">
          <a:xfrm>
            <a:off x="71438" y="1649413"/>
            <a:ext cx="4559300" cy="4391025"/>
            <a:chOff x="45" y="922"/>
            <a:chExt cx="3039" cy="2927"/>
          </a:xfrm>
        </p:grpSpPr>
        <p:pic>
          <p:nvPicPr>
            <p:cNvPr id="67627" name="Picture 8" descr="sal25693_09_29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" y="922"/>
              <a:ext cx="1617" cy="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628" name="Line 10"/>
            <p:cNvSpPr>
              <a:spLocks noChangeShapeType="1"/>
            </p:cNvSpPr>
            <p:nvPr/>
          </p:nvSpPr>
          <p:spPr bwMode="auto">
            <a:xfrm flipH="1">
              <a:off x="297" y="1344"/>
              <a:ext cx="941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29" name="Rectangle 11"/>
            <p:cNvSpPr>
              <a:spLocks noChangeArrowheads="1"/>
            </p:cNvSpPr>
            <p:nvPr/>
          </p:nvSpPr>
          <p:spPr bwMode="auto">
            <a:xfrm>
              <a:off x="45" y="1286"/>
              <a:ext cx="23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Femur</a:t>
              </a:r>
              <a:endParaRPr lang="en-US" sz="900" b="1"/>
            </a:p>
          </p:txBody>
        </p:sp>
        <p:sp>
          <p:nvSpPr>
            <p:cNvPr id="67630" name="Line 12"/>
            <p:cNvSpPr>
              <a:spLocks noChangeShapeType="1"/>
            </p:cNvSpPr>
            <p:nvPr/>
          </p:nvSpPr>
          <p:spPr bwMode="auto">
            <a:xfrm flipH="1">
              <a:off x="650" y="1761"/>
              <a:ext cx="802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1" name="Rectangle 13"/>
            <p:cNvSpPr>
              <a:spLocks noChangeArrowheads="1"/>
            </p:cNvSpPr>
            <p:nvPr/>
          </p:nvSpPr>
          <p:spPr bwMode="auto">
            <a:xfrm>
              <a:off x="45" y="1707"/>
              <a:ext cx="56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Patellar surface</a:t>
              </a:r>
              <a:endParaRPr lang="en-US" sz="900" b="1"/>
            </a:p>
          </p:txBody>
        </p:sp>
        <p:sp>
          <p:nvSpPr>
            <p:cNvPr id="67632" name="Line 14"/>
            <p:cNvSpPr>
              <a:spLocks noChangeShapeType="1"/>
            </p:cNvSpPr>
            <p:nvPr/>
          </p:nvSpPr>
          <p:spPr bwMode="auto">
            <a:xfrm flipH="1">
              <a:off x="322" y="1996"/>
              <a:ext cx="734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3" name="Line 15"/>
            <p:cNvSpPr>
              <a:spLocks noChangeShapeType="1"/>
            </p:cNvSpPr>
            <p:nvPr/>
          </p:nvSpPr>
          <p:spPr bwMode="auto">
            <a:xfrm flipH="1">
              <a:off x="2030" y="1991"/>
              <a:ext cx="331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4" name="Rectangle 16"/>
            <p:cNvSpPr>
              <a:spLocks noChangeArrowheads="1"/>
            </p:cNvSpPr>
            <p:nvPr/>
          </p:nvSpPr>
          <p:spPr bwMode="auto">
            <a:xfrm>
              <a:off x="2375" y="1932"/>
              <a:ext cx="54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Medial condyle</a:t>
              </a:r>
              <a:endParaRPr lang="en-US" sz="900" b="1"/>
            </a:p>
          </p:txBody>
        </p:sp>
        <p:sp>
          <p:nvSpPr>
            <p:cNvPr id="67635" name="Line 17"/>
            <p:cNvSpPr>
              <a:spLocks noChangeShapeType="1"/>
            </p:cNvSpPr>
            <p:nvPr/>
          </p:nvSpPr>
          <p:spPr bwMode="auto">
            <a:xfrm flipH="1">
              <a:off x="1591" y="2135"/>
              <a:ext cx="770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6" name="Line 18"/>
            <p:cNvSpPr>
              <a:spLocks noChangeShapeType="1"/>
            </p:cNvSpPr>
            <p:nvPr/>
          </p:nvSpPr>
          <p:spPr bwMode="auto">
            <a:xfrm flipH="1" flipV="1">
              <a:off x="1521" y="2279"/>
              <a:ext cx="725" cy="8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7" name="Line 19"/>
            <p:cNvSpPr>
              <a:spLocks noChangeShapeType="1"/>
            </p:cNvSpPr>
            <p:nvPr/>
          </p:nvSpPr>
          <p:spPr bwMode="auto">
            <a:xfrm flipH="1">
              <a:off x="287" y="3193"/>
              <a:ext cx="62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38" name="Rectangle 20"/>
            <p:cNvSpPr>
              <a:spLocks noChangeArrowheads="1"/>
            </p:cNvSpPr>
            <p:nvPr/>
          </p:nvSpPr>
          <p:spPr bwMode="auto">
            <a:xfrm>
              <a:off x="45" y="3138"/>
              <a:ext cx="22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Fibula</a:t>
              </a:r>
              <a:endParaRPr lang="en-US" sz="900" b="1"/>
            </a:p>
          </p:txBody>
        </p:sp>
        <p:sp>
          <p:nvSpPr>
            <p:cNvPr id="67639" name="Line 21"/>
            <p:cNvSpPr>
              <a:spLocks noChangeShapeType="1"/>
            </p:cNvSpPr>
            <p:nvPr/>
          </p:nvSpPr>
          <p:spPr bwMode="auto">
            <a:xfrm flipH="1">
              <a:off x="239" y="3354"/>
              <a:ext cx="1149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0" name="Rectangle 22"/>
            <p:cNvSpPr>
              <a:spLocks noChangeArrowheads="1"/>
            </p:cNvSpPr>
            <p:nvPr/>
          </p:nvSpPr>
          <p:spPr bwMode="auto">
            <a:xfrm>
              <a:off x="45" y="3298"/>
              <a:ext cx="17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Tibia</a:t>
              </a:r>
            </a:p>
          </p:txBody>
        </p:sp>
        <p:sp>
          <p:nvSpPr>
            <p:cNvPr id="67641" name="Line 23"/>
            <p:cNvSpPr>
              <a:spLocks noChangeShapeType="1"/>
            </p:cNvSpPr>
            <p:nvPr/>
          </p:nvSpPr>
          <p:spPr bwMode="auto">
            <a:xfrm flipH="1">
              <a:off x="314" y="2247"/>
              <a:ext cx="46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2" name="Line 24"/>
            <p:cNvSpPr>
              <a:spLocks noChangeShapeType="1"/>
            </p:cNvSpPr>
            <p:nvPr/>
          </p:nvSpPr>
          <p:spPr bwMode="auto">
            <a:xfrm flipH="1" flipV="1">
              <a:off x="1521" y="2976"/>
              <a:ext cx="725" cy="7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3" name="Line 25"/>
            <p:cNvSpPr>
              <a:spLocks noChangeShapeType="1"/>
            </p:cNvSpPr>
            <p:nvPr/>
          </p:nvSpPr>
          <p:spPr bwMode="auto">
            <a:xfrm flipH="1">
              <a:off x="586" y="2378"/>
              <a:ext cx="607" cy="232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4" name="Freeform 26"/>
            <p:cNvSpPr>
              <a:spLocks/>
            </p:cNvSpPr>
            <p:nvPr/>
          </p:nvSpPr>
          <p:spPr bwMode="auto">
            <a:xfrm>
              <a:off x="586" y="2471"/>
              <a:ext cx="1128" cy="428"/>
            </a:xfrm>
            <a:custGeom>
              <a:avLst/>
              <a:gdLst>
                <a:gd name="T0" fmla="*/ 1128 w 1518"/>
                <a:gd name="T1" fmla="*/ 70 h 576"/>
                <a:gd name="T2" fmla="*/ 0 w 1518"/>
                <a:gd name="T3" fmla="*/ 428 h 576"/>
                <a:gd name="T4" fmla="*/ 936 w 1518"/>
                <a:gd name="T5" fmla="*/ 0 h 576"/>
                <a:gd name="T6" fmla="*/ 0 60000 65536"/>
                <a:gd name="T7" fmla="*/ 0 60000 65536"/>
                <a:gd name="T8" fmla="*/ 0 60000 65536"/>
                <a:gd name="T9" fmla="*/ 0 w 1518"/>
                <a:gd name="T10" fmla="*/ 0 h 576"/>
                <a:gd name="T11" fmla="*/ 1518 w 151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8" h="576">
                  <a:moveTo>
                    <a:pt x="1518" y="94"/>
                  </a:moveTo>
                  <a:lnTo>
                    <a:pt x="0" y="576"/>
                  </a:lnTo>
                  <a:lnTo>
                    <a:pt x="1259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5" name="Line 27"/>
            <p:cNvSpPr>
              <a:spLocks noChangeShapeType="1"/>
            </p:cNvSpPr>
            <p:nvPr/>
          </p:nvSpPr>
          <p:spPr bwMode="auto">
            <a:xfrm flipH="1" flipV="1">
              <a:off x="2128" y="2439"/>
              <a:ext cx="118" cy="188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6" name="Rectangle 28"/>
            <p:cNvSpPr>
              <a:spLocks noChangeArrowheads="1"/>
            </p:cNvSpPr>
            <p:nvPr/>
          </p:nvSpPr>
          <p:spPr bwMode="auto">
            <a:xfrm>
              <a:off x="2375" y="2576"/>
              <a:ext cx="61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Medial meniscus</a:t>
              </a:r>
              <a:endParaRPr lang="en-US" sz="900" b="1"/>
            </a:p>
          </p:txBody>
        </p:sp>
        <p:sp>
          <p:nvSpPr>
            <p:cNvPr id="67647" name="Rectangle 29"/>
            <p:cNvSpPr>
              <a:spLocks noChangeArrowheads="1"/>
            </p:cNvSpPr>
            <p:nvPr/>
          </p:nvSpPr>
          <p:spPr bwMode="auto">
            <a:xfrm>
              <a:off x="1192" y="3758"/>
              <a:ext cx="59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>
                  <a:solidFill>
                    <a:srgbClr val="000000"/>
                  </a:solidFill>
                </a:rPr>
                <a:t>(a) Anterior view</a:t>
              </a:r>
            </a:p>
          </p:txBody>
        </p:sp>
        <p:sp>
          <p:nvSpPr>
            <p:cNvPr id="67648" name="Line 30"/>
            <p:cNvSpPr>
              <a:spLocks noChangeShapeType="1"/>
            </p:cNvSpPr>
            <p:nvPr/>
          </p:nvSpPr>
          <p:spPr bwMode="auto">
            <a:xfrm flipH="1">
              <a:off x="292" y="1339"/>
              <a:ext cx="9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31"/>
            <p:cNvSpPr>
              <a:spLocks noChangeShapeType="1"/>
            </p:cNvSpPr>
            <p:nvPr/>
          </p:nvSpPr>
          <p:spPr bwMode="auto">
            <a:xfrm flipH="1">
              <a:off x="645" y="1758"/>
              <a:ext cx="8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0" name="Line 32"/>
            <p:cNvSpPr>
              <a:spLocks noChangeShapeType="1"/>
            </p:cNvSpPr>
            <p:nvPr/>
          </p:nvSpPr>
          <p:spPr bwMode="auto">
            <a:xfrm flipH="1">
              <a:off x="316" y="1991"/>
              <a:ext cx="73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1" name="Line 33"/>
            <p:cNvSpPr>
              <a:spLocks noChangeShapeType="1"/>
            </p:cNvSpPr>
            <p:nvPr/>
          </p:nvSpPr>
          <p:spPr bwMode="auto">
            <a:xfrm flipH="1">
              <a:off x="2024" y="1989"/>
              <a:ext cx="33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2" name="Line 34"/>
            <p:cNvSpPr>
              <a:spLocks noChangeShapeType="1"/>
            </p:cNvSpPr>
            <p:nvPr/>
          </p:nvSpPr>
          <p:spPr bwMode="auto">
            <a:xfrm flipH="1">
              <a:off x="1585" y="2134"/>
              <a:ext cx="7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3" name="Freeform 35"/>
            <p:cNvSpPr>
              <a:spLocks/>
            </p:cNvSpPr>
            <p:nvPr/>
          </p:nvSpPr>
          <p:spPr bwMode="auto">
            <a:xfrm>
              <a:off x="1516" y="2278"/>
              <a:ext cx="842" cy="89"/>
            </a:xfrm>
            <a:custGeom>
              <a:avLst/>
              <a:gdLst>
                <a:gd name="T0" fmla="*/ 0 w 1133"/>
                <a:gd name="T1" fmla="*/ 0 h 119"/>
                <a:gd name="T2" fmla="*/ 730 w 1133"/>
                <a:gd name="T3" fmla="*/ 89 h 119"/>
                <a:gd name="T4" fmla="*/ 842 w 1133"/>
                <a:gd name="T5" fmla="*/ 89 h 119"/>
                <a:gd name="T6" fmla="*/ 0 60000 65536"/>
                <a:gd name="T7" fmla="*/ 0 60000 65536"/>
                <a:gd name="T8" fmla="*/ 0 60000 65536"/>
                <a:gd name="T9" fmla="*/ 0 w 1133"/>
                <a:gd name="T10" fmla="*/ 0 h 119"/>
                <a:gd name="T11" fmla="*/ 1133 w 1133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3" h="119">
                  <a:moveTo>
                    <a:pt x="0" y="0"/>
                  </a:moveTo>
                  <a:lnTo>
                    <a:pt x="982" y="119"/>
                  </a:lnTo>
                  <a:lnTo>
                    <a:pt x="1133" y="1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36"/>
            <p:cNvSpPr>
              <a:spLocks noChangeShapeType="1"/>
            </p:cNvSpPr>
            <p:nvPr/>
          </p:nvSpPr>
          <p:spPr bwMode="auto">
            <a:xfrm flipH="1">
              <a:off x="282" y="3188"/>
              <a:ext cx="62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5" name="Line 37"/>
            <p:cNvSpPr>
              <a:spLocks noChangeShapeType="1"/>
            </p:cNvSpPr>
            <p:nvPr/>
          </p:nvSpPr>
          <p:spPr bwMode="auto">
            <a:xfrm flipH="1">
              <a:off x="233" y="3348"/>
              <a:ext cx="1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6" name="Line 38"/>
            <p:cNvSpPr>
              <a:spLocks noChangeShapeType="1"/>
            </p:cNvSpPr>
            <p:nvPr/>
          </p:nvSpPr>
          <p:spPr bwMode="auto">
            <a:xfrm flipH="1">
              <a:off x="308" y="2242"/>
              <a:ext cx="46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7" name="Freeform 39"/>
            <p:cNvSpPr>
              <a:spLocks/>
            </p:cNvSpPr>
            <p:nvPr/>
          </p:nvSpPr>
          <p:spPr bwMode="auto">
            <a:xfrm>
              <a:off x="1516" y="2971"/>
              <a:ext cx="842" cy="77"/>
            </a:xfrm>
            <a:custGeom>
              <a:avLst/>
              <a:gdLst>
                <a:gd name="T0" fmla="*/ 0 w 1133"/>
                <a:gd name="T1" fmla="*/ 0 h 104"/>
                <a:gd name="T2" fmla="*/ 730 w 1133"/>
                <a:gd name="T3" fmla="*/ 77 h 104"/>
                <a:gd name="T4" fmla="*/ 842 w 1133"/>
                <a:gd name="T5" fmla="*/ 77 h 104"/>
                <a:gd name="T6" fmla="*/ 0 60000 65536"/>
                <a:gd name="T7" fmla="*/ 0 60000 65536"/>
                <a:gd name="T8" fmla="*/ 0 60000 65536"/>
                <a:gd name="T9" fmla="*/ 0 w 1133"/>
                <a:gd name="T10" fmla="*/ 0 h 104"/>
                <a:gd name="T11" fmla="*/ 1133 w 1133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3" h="104">
                  <a:moveTo>
                    <a:pt x="0" y="0"/>
                  </a:moveTo>
                  <a:lnTo>
                    <a:pt x="982" y="104"/>
                  </a:lnTo>
                  <a:lnTo>
                    <a:pt x="1133" y="10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8" name="Freeform 40"/>
            <p:cNvSpPr>
              <a:spLocks/>
            </p:cNvSpPr>
            <p:nvPr/>
          </p:nvSpPr>
          <p:spPr bwMode="auto">
            <a:xfrm>
              <a:off x="316" y="2379"/>
              <a:ext cx="871" cy="233"/>
            </a:xfrm>
            <a:custGeom>
              <a:avLst/>
              <a:gdLst>
                <a:gd name="T0" fmla="*/ 871 w 1173"/>
                <a:gd name="T1" fmla="*/ 0 h 313"/>
                <a:gd name="T2" fmla="*/ 270 w 1173"/>
                <a:gd name="T3" fmla="*/ 233 h 313"/>
                <a:gd name="T4" fmla="*/ 0 w 1173"/>
                <a:gd name="T5" fmla="*/ 233 h 313"/>
                <a:gd name="T6" fmla="*/ 0 60000 65536"/>
                <a:gd name="T7" fmla="*/ 0 60000 65536"/>
                <a:gd name="T8" fmla="*/ 0 60000 65536"/>
                <a:gd name="T9" fmla="*/ 0 w 1173"/>
                <a:gd name="T10" fmla="*/ 0 h 313"/>
                <a:gd name="T11" fmla="*/ 1173 w 117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3" h="313">
                  <a:moveTo>
                    <a:pt x="1173" y="0"/>
                  </a:moveTo>
                  <a:lnTo>
                    <a:pt x="364" y="313"/>
                  </a:lnTo>
                  <a:lnTo>
                    <a:pt x="0" y="3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41"/>
            <p:cNvSpPr>
              <a:spLocks noChangeShapeType="1"/>
            </p:cNvSpPr>
            <p:nvPr/>
          </p:nvSpPr>
          <p:spPr bwMode="auto">
            <a:xfrm flipH="1">
              <a:off x="471" y="2894"/>
              <a:ext cx="11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0" name="Freeform 42"/>
            <p:cNvSpPr>
              <a:spLocks/>
            </p:cNvSpPr>
            <p:nvPr/>
          </p:nvSpPr>
          <p:spPr bwMode="auto">
            <a:xfrm>
              <a:off x="586" y="2471"/>
              <a:ext cx="1123" cy="427"/>
            </a:xfrm>
            <a:custGeom>
              <a:avLst/>
              <a:gdLst>
                <a:gd name="T0" fmla="*/ 1123 w 1511"/>
                <a:gd name="T1" fmla="*/ 70 h 576"/>
                <a:gd name="T2" fmla="*/ 0 w 1511"/>
                <a:gd name="T3" fmla="*/ 427 h 576"/>
                <a:gd name="T4" fmla="*/ 931 w 1511"/>
                <a:gd name="T5" fmla="*/ 0 h 576"/>
                <a:gd name="T6" fmla="*/ 0 60000 65536"/>
                <a:gd name="T7" fmla="*/ 0 60000 65536"/>
                <a:gd name="T8" fmla="*/ 0 60000 65536"/>
                <a:gd name="T9" fmla="*/ 0 w 1511"/>
                <a:gd name="T10" fmla="*/ 0 h 576"/>
                <a:gd name="T11" fmla="*/ 1511 w 1511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" h="576">
                  <a:moveTo>
                    <a:pt x="1511" y="94"/>
                  </a:moveTo>
                  <a:lnTo>
                    <a:pt x="0" y="576"/>
                  </a:lnTo>
                  <a:lnTo>
                    <a:pt x="125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1" name="Freeform 43"/>
            <p:cNvSpPr>
              <a:spLocks/>
            </p:cNvSpPr>
            <p:nvPr/>
          </p:nvSpPr>
          <p:spPr bwMode="auto">
            <a:xfrm>
              <a:off x="2123" y="2434"/>
              <a:ext cx="230" cy="187"/>
            </a:xfrm>
            <a:custGeom>
              <a:avLst/>
              <a:gdLst>
                <a:gd name="T0" fmla="*/ 0 w 309"/>
                <a:gd name="T1" fmla="*/ 0 h 252"/>
                <a:gd name="T2" fmla="*/ 123 w 309"/>
                <a:gd name="T3" fmla="*/ 187 h 252"/>
                <a:gd name="T4" fmla="*/ 230 w 309"/>
                <a:gd name="T5" fmla="*/ 187 h 252"/>
                <a:gd name="T6" fmla="*/ 0 60000 65536"/>
                <a:gd name="T7" fmla="*/ 0 60000 65536"/>
                <a:gd name="T8" fmla="*/ 0 60000 65536"/>
                <a:gd name="T9" fmla="*/ 0 w 309"/>
                <a:gd name="T10" fmla="*/ 0 h 252"/>
                <a:gd name="T11" fmla="*/ 309 w 309"/>
                <a:gd name="T12" fmla="*/ 252 h 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252">
                  <a:moveTo>
                    <a:pt x="0" y="0"/>
                  </a:moveTo>
                  <a:lnTo>
                    <a:pt x="165" y="252"/>
                  </a:lnTo>
                  <a:lnTo>
                    <a:pt x="309" y="25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2" name="Line 44"/>
            <p:cNvSpPr>
              <a:spLocks noChangeShapeType="1"/>
            </p:cNvSpPr>
            <p:nvPr/>
          </p:nvSpPr>
          <p:spPr bwMode="auto">
            <a:xfrm>
              <a:off x="2105" y="2787"/>
              <a:ext cx="245" cy="1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3" name="Line 45"/>
            <p:cNvSpPr>
              <a:spLocks noChangeShapeType="1"/>
            </p:cNvSpPr>
            <p:nvPr/>
          </p:nvSpPr>
          <p:spPr bwMode="auto">
            <a:xfrm>
              <a:off x="2105" y="2779"/>
              <a:ext cx="2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64" name="Text Box 46"/>
            <p:cNvSpPr txBox="1">
              <a:spLocks noChangeArrowheads="1"/>
            </p:cNvSpPr>
            <p:nvPr/>
          </p:nvSpPr>
          <p:spPr bwMode="auto">
            <a:xfrm>
              <a:off x="45" y="1944"/>
              <a:ext cx="34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Lateral</a:t>
              </a:r>
            </a:p>
            <a:p>
              <a:r>
                <a:rPr lang="en-US" sz="900" b="1"/>
                <a:t>condyle</a:t>
              </a:r>
            </a:p>
          </p:txBody>
        </p:sp>
        <p:sp>
          <p:nvSpPr>
            <p:cNvPr id="67665" name="Text Box 47"/>
            <p:cNvSpPr txBox="1">
              <a:spLocks noChangeArrowheads="1"/>
            </p:cNvSpPr>
            <p:nvPr/>
          </p:nvSpPr>
          <p:spPr bwMode="auto">
            <a:xfrm>
              <a:off x="45" y="2192"/>
              <a:ext cx="39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Fibular</a:t>
              </a:r>
            </a:p>
            <a:p>
              <a:r>
                <a:rPr lang="en-US" sz="900" b="1"/>
                <a:t>collateral</a:t>
              </a:r>
            </a:p>
            <a:p>
              <a:r>
                <a:rPr lang="en-US" sz="900" b="1"/>
                <a:t>ligament</a:t>
              </a:r>
            </a:p>
          </p:txBody>
        </p:sp>
        <p:sp>
          <p:nvSpPr>
            <p:cNvPr id="67666" name="Text Box 48"/>
            <p:cNvSpPr txBox="1">
              <a:spLocks noChangeArrowheads="1"/>
            </p:cNvSpPr>
            <p:nvPr/>
          </p:nvSpPr>
          <p:spPr bwMode="auto">
            <a:xfrm>
              <a:off x="45" y="2559"/>
              <a:ext cx="41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Lateral</a:t>
              </a:r>
            </a:p>
            <a:p>
              <a:r>
                <a:rPr lang="en-US" sz="900" b="1"/>
                <a:t>meniscus</a:t>
              </a:r>
            </a:p>
          </p:txBody>
        </p:sp>
        <p:sp>
          <p:nvSpPr>
            <p:cNvPr id="67667" name="Text Box 49"/>
            <p:cNvSpPr txBox="1">
              <a:spLocks noChangeArrowheads="1"/>
            </p:cNvSpPr>
            <p:nvPr/>
          </p:nvSpPr>
          <p:spPr bwMode="auto">
            <a:xfrm>
              <a:off x="45" y="2844"/>
              <a:ext cx="46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Transverse</a:t>
              </a:r>
            </a:p>
            <a:p>
              <a:r>
                <a:rPr lang="en-US" sz="900" b="1"/>
                <a:t>ligament</a:t>
              </a:r>
            </a:p>
          </p:txBody>
        </p:sp>
        <p:sp>
          <p:nvSpPr>
            <p:cNvPr id="67668" name="Text Box 50"/>
            <p:cNvSpPr txBox="1">
              <a:spLocks noChangeArrowheads="1"/>
            </p:cNvSpPr>
            <p:nvPr/>
          </p:nvSpPr>
          <p:spPr bwMode="auto">
            <a:xfrm>
              <a:off x="2375" y="2077"/>
              <a:ext cx="70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Posterior cruciate</a:t>
              </a:r>
            </a:p>
            <a:p>
              <a:r>
                <a:rPr lang="en-US" sz="900" b="1"/>
                <a:t>ligament</a:t>
              </a:r>
            </a:p>
          </p:txBody>
        </p:sp>
        <p:sp>
          <p:nvSpPr>
            <p:cNvPr id="67669" name="Text Box 51"/>
            <p:cNvSpPr txBox="1">
              <a:spLocks noChangeArrowheads="1"/>
            </p:cNvSpPr>
            <p:nvPr/>
          </p:nvSpPr>
          <p:spPr bwMode="auto">
            <a:xfrm>
              <a:off x="2376" y="2309"/>
              <a:ext cx="6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Anterior cruciate</a:t>
              </a:r>
            </a:p>
            <a:p>
              <a:r>
                <a:rPr lang="en-US" sz="900" b="1"/>
                <a:t>ligament</a:t>
              </a:r>
            </a:p>
          </p:txBody>
        </p:sp>
        <p:sp>
          <p:nvSpPr>
            <p:cNvPr id="67670" name="Text Box 52"/>
            <p:cNvSpPr txBox="1">
              <a:spLocks noChangeArrowheads="1"/>
            </p:cNvSpPr>
            <p:nvPr/>
          </p:nvSpPr>
          <p:spPr bwMode="auto">
            <a:xfrm>
              <a:off x="2376" y="2737"/>
              <a:ext cx="61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Tibial collateral</a:t>
              </a:r>
            </a:p>
            <a:p>
              <a:r>
                <a:rPr lang="en-US" sz="900" b="1"/>
                <a:t>ligament</a:t>
              </a:r>
            </a:p>
          </p:txBody>
        </p:sp>
        <p:sp>
          <p:nvSpPr>
            <p:cNvPr id="67671" name="Text Box 53"/>
            <p:cNvSpPr txBox="1">
              <a:spLocks noChangeArrowheads="1"/>
            </p:cNvSpPr>
            <p:nvPr/>
          </p:nvSpPr>
          <p:spPr bwMode="auto">
            <a:xfrm>
              <a:off x="2374" y="2994"/>
              <a:ext cx="6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bIns="0">
              <a:spAutoFit/>
            </a:bodyPr>
            <a:lstStyle/>
            <a:p>
              <a:r>
                <a:rPr lang="en-US" sz="900" b="1"/>
                <a:t>Patellar ligament</a:t>
              </a:r>
            </a:p>
            <a:p>
              <a:r>
                <a:rPr lang="en-US" sz="900" b="1"/>
                <a:t>(cut)</a:t>
              </a:r>
            </a:p>
          </p:txBody>
        </p:sp>
      </p:grpSp>
      <p:pic>
        <p:nvPicPr>
          <p:cNvPr id="67590" name="Picture 55" descr="sal25693_09_2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075" y="1616075"/>
            <a:ext cx="267176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Rectangle 57"/>
          <p:cNvSpPr>
            <a:spLocks noChangeArrowheads="1"/>
          </p:cNvSpPr>
          <p:nvPr/>
        </p:nvSpPr>
        <p:spPr bwMode="auto">
          <a:xfrm>
            <a:off x="5976938" y="5953125"/>
            <a:ext cx="990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(b)  Posterior view</a:t>
            </a:r>
            <a:endParaRPr lang="en-US" sz="900" b="1"/>
          </a:p>
        </p:txBody>
      </p:sp>
      <p:sp>
        <p:nvSpPr>
          <p:cNvPr id="67592" name="Line 58"/>
          <p:cNvSpPr>
            <a:spLocks noChangeShapeType="1"/>
          </p:cNvSpPr>
          <p:nvPr/>
        </p:nvSpPr>
        <p:spPr bwMode="auto">
          <a:xfrm>
            <a:off x="5326063" y="2852738"/>
            <a:ext cx="374650" cy="1301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3" name="Line 59"/>
          <p:cNvSpPr>
            <a:spLocks noChangeShapeType="1"/>
          </p:cNvSpPr>
          <p:nvPr/>
        </p:nvSpPr>
        <p:spPr bwMode="auto">
          <a:xfrm flipH="1">
            <a:off x="5380038" y="3897313"/>
            <a:ext cx="1122362" cy="5365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4" name="Line 60"/>
          <p:cNvSpPr>
            <a:spLocks noChangeShapeType="1"/>
          </p:cNvSpPr>
          <p:nvPr/>
        </p:nvSpPr>
        <p:spPr bwMode="auto">
          <a:xfrm flipH="1">
            <a:off x="5160963" y="3892550"/>
            <a:ext cx="53022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61"/>
          <p:cNvSpPr>
            <a:spLocks noChangeShapeType="1"/>
          </p:cNvSpPr>
          <p:nvPr/>
        </p:nvSpPr>
        <p:spPr bwMode="auto">
          <a:xfrm flipH="1">
            <a:off x="6789738" y="3248025"/>
            <a:ext cx="12477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6" name="Line 62"/>
          <p:cNvSpPr>
            <a:spLocks noChangeShapeType="1"/>
          </p:cNvSpPr>
          <p:nvPr/>
        </p:nvSpPr>
        <p:spPr bwMode="auto">
          <a:xfrm flipH="1">
            <a:off x="5083175" y="3298825"/>
            <a:ext cx="304800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63"/>
          <p:cNvSpPr>
            <a:spLocks noChangeShapeType="1"/>
          </p:cNvSpPr>
          <p:nvPr/>
        </p:nvSpPr>
        <p:spPr bwMode="auto">
          <a:xfrm flipH="1">
            <a:off x="5140325" y="2230438"/>
            <a:ext cx="1081088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Rectangle 64"/>
          <p:cNvSpPr>
            <a:spLocks noChangeArrowheads="1"/>
          </p:cNvSpPr>
          <p:nvPr/>
        </p:nvSpPr>
        <p:spPr bwMode="auto">
          <a:xfrm>
            <a:off x="4741863" y="2139950"/>
            <a:ext cx="349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Femur</a:t>
            </a:r>
            <a:endParaRPr lang="en-US" sz="900" b="1"/>
          </a:p>
        </p:txBody>
      </p:sp>
      <p:sp>
        <p:nvSpPr>
          <p:cNvPr id="67599" name="Line 65"/>
          <p:cNvSpPr>
            <a:spLocks noChangeShapeType="1"/>
          </p:cNvSpPr>
          <p:nvPr/>
        </p:nvSpPr>
        <p:spPr bwMode="auto">
          <a:xfrm flipH="1">
            <a:off x="5132388" y="5133975"/>
            <a:ext cx="2149475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Rectangle 66"/>
          <p:cNvSpPr>
            <a:spLocks noChangeArrowheads="1"/>
          </p:cNvSpPr>
          <p:nvPr/>
        </p:nvSpPr>
        <p:spPr bwMode="auto">
          <a:xfrm>
            <a:off x="4741863" y="5040313"/>
            <a:ext cx="336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Fibula</a:t>
            </a:r>
            <a:endParaRPr lang="en-US" sz="900" b="1"/>
          </a:p>
        </p:txBody>
      </p:sp>
      <p:sp>
        <p:nvSpPr>
          <p:cNvPr id="67601" name="Line 67"/>
          <p:cNvSpPr>
            <a:spLocks noChangeShapeType="1"/>
          </p:cNvSpPr>
          <p:nvPr/>
        </p:nvSpPr>
        <p:spPr bwMode="auto">
          <a:xfrm flipH="1">
            <a:off x="5056188" y="5394325"/>
            <a:ext cx="1198562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2" name="Rectangle 68"/>
          <p:cNvSpPr>
            <a:spLocks noChangeArrowheads="1"/>
          </p:cNvSpPr>
          <p:nvPr/>
        </p:nvSpPr>
        <p:spPr bwMode="auto">
          <a:xfrm>
            <a:off x="4741863" y="5287963"/>
            <a:ext cx="266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67603" name="Line 69"/>
          <p:cNvSpPr>
            <a:spLocks noChangeShapeType="1"/>
          </p:cNvSpPr>
          <p:nvPr/>
        </p:nvSpPr>
        <p:spPr bwMode="auto">
          <a:xfrm flipH="1" flipV="1">
            <a:off x="7585075" y="3921125"/>
            <a:ext cx="347663" cy="168275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4" name="Rectangle 70"/>
          <p:cNvSpPr>
            <a:spLocks noChangeArrowheads="1"/>
          </p:cNvSpPr>
          <p:nvPr/>
        </p:nvSpPr>
        <p:spPr bwMode="auto">
          <a:xfrm>
            <a:off x="8070850" y="4000500"/>
            <a:ext cx="933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Lateral meniscus</a:t>
            </a:r>
            <a:endParaRPr lang="en-US" sz="900" b="1"/>
          </a:p>
        </p:txBody>
      </p:sp>
      <p:sp>
        <p:nvSpPr>
          <p:cNvPr id="67605" name="Line 71"/>
          <p:cNvSpPr>
            <a:spLocks noChangeShapeType="1"/>
          </p:cNvSpPr>
          <p:nvPr/>
        </p:nvSpPr>
        <p:spPr bwMode="auto">
          <a:xfrm flipH="1">
            <a:off x="7874000" y="3673475"/>
            <a:ext cx="163513" cy="1588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6" name="Line 72"/>
          <p:cNvSpPr>
            <a:spLocks noChangeShapeType="1"/>
          </p:cNvSpPr>
          <p:nvPr/>
        </p:nvSpPr>
        <p:spPr bwMode="auto">
          <a:xfrm flipH="1" flipV="1">
            <a:off x="7548563" y="4057650"/>
            <a:ext cx="384175" cy="322263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Freeform 73"/>
          <p:cNvSpPr>
            <a:spLocks/>
          </p:cNvSpPr>
          <p:nvPr/>
        </p:nvSpPr>
        <p:spPr bwMode="auto">
          <a:xfrm>
            <a:off x="5148263" y="2847975"/>
            <a:ext cx="542925" cy="127000"/>
          </a:xfrm>
          <a:custGeom>
            <a:avLst/>
            <a:gdLst>
              <a:gd name="T0" fmla="*/ 542925 w 465"/>
              <a:gd name="T1" fmla="*/ 127000 h 108"/>
              <a:gd name="T2" fmla="*/ 177472 w 465"/>
              <a:gd name="T3" fmla="*/ 0 h 108"/>
              <a:gd name="T4" fmla="*/ 0 w 465"/>
              <a:gd name="T5" fmla="*/ 0 h 108"/>
              <a:gd name="T6" fmla="*/ 0 60000 65536"/>
              <a:gd name="T7" fmla="*/ 0 60000 65536"/>
              <a:gd name="T8" fmla="*/ 0 60000 65536"/>
              <a:gd name="T9" fmla="*/ 0 w 465"/>
              <a:gd name="T10" fmla="*/ 0 h 108"/>
              <a:gd name="T11" fmla="*/ 465 w 46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108">
                <a:moveTo>
                  <a:pt x="465" y="108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8" name="Freeform 74"/>
          <p:cNvSpPr>
            <a:spLocks/>
          </p:cNvSpPr>
          <p:nvPr/>
        </p:nvSpPr>
        <p:spPr bwMode="auto">
          <a:xfrm>
            <a:off x="5270500" y="3895725"/>
            <a:ext cx="1223963" cy="536575"/>
          </a:xfrm>
          <a:custGeom>
            <a:avLst/>
            <a:gdLst>
              <a:gd name="T0" fmla="*/ 1223963 w 1047"/>
              <a:gd name="T1" fmla="*/ 0 h 460"/>
              <a:gd name="T2" fmla="*/ 108719 w 1047"/>
              <a:gd name="T3" fmla="*/ 536575 h 460"/>
              <a:gd name="T4" fmla="*/ 0 w 1047"/>
              <a:gd name="T5" fmla="*/ 536575 h 460"/>
              <a:gd name="T6" fmla="*/ 0 60000 65536"/>
              <a:gd name="T7" fmla="*/ 0 60000 65536"/>
              <a:gd name="T8" fmla="*/ 0 60000 65536"/>
              <a:gd name="T9" fmla="*/ 0 w 1047"/>
              <a:gd name="T10" fmla="*/ 0 h 460"/>
              <a:gd name="T11" fmla="*/ 1047 w 1047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7" h="460">
                <a:moveTo>
                  <a:pt x="1047" y="0"/>
                </a:moveTo>
                <a:lnTo>
                  <a:pt x="93" y="460"/>
                </a:lnTo>
                <a:lnTo>
                  <a:pt x="0" y="46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09" name="Line 75"/>
          <p:cNvSpPr>
            <a:spLocks noChangeShapeType="1"/>
          </p:cNvSpPr>
          <p:nvPr/>
        </p:nvSpPr>
        <p:spPr bwMode="auto">
          <a:xfrm flipH="1">
            <a:off x="5153025" y="3890963"/>
            <a:ext cx="5381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Line 76"/>
          <p:cNvSpPr>
            <a:spLocks noChangeShapeType="1"/>
          </p:cNvSpPr>
          <p:nvPr/>
        </p:nvSpPr>
        <p:spPr bwMode="auto">
          <a:xfrm flipH="1">
            <a:off x="6780213" y="3238500"/>
            <a:ext cx="12509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1" name="Line 77"/>
          <p:cNvSpPr>
            <a:spLocks noChangeShapeType="1"/>
          </p:cNvSpPr>
          <p:nvPr/>
        </p:nvSpPr>
        <p:spPr bwMode="auto">
          <a:xfrm flipH="1">
            <a:off x="5073650" y="3289300"/>
            <a:ext cx="3063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2" name="Line 78"/>
          <p:cNvSpPr>
            <a:spLocks noChangeShapeType="1"/>
          </p:cNvSpPr>
          <p:nvPr/>
        </p:nvSpPr>
        <p:spPr bwMode="auto">
          <a:xfrm flipH="1">
            <a:off x="5132388" y="2222500"/>
            <a:ext cx="10795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3" name="Line 79"/>
          <p:cNvSpPr>
            <a:spLocks noChangeShapeType="1"/>
          </p:cNvSpPr>
          <p:nvPr/>
        </p:nvSpPr>
        <p:spPr bwMode="auto">
          <a:xfrm flipH="1">
            <a:off x="5122863" y="5124450"/>
            <a:ext cx="21494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4" name="Line 80"/>
          <p:cNvSpPr>
            <a:spLocks noChangeShapeType="1"/>
          </p:cNvSpPr>
          <p:nvPr/>
        </p:nvSpPr>
        <p:spPr bwMode="auto">
          <a:xfrm flipH="1">
            <a:off x="5046663" y="5384800"/>
            <a:ext cx="12001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5" name="Freeform 81"/>
          <p:cNvSpPr>
            <a:spLocks/>
          </p:cNvSpPr>
          <p:nvPr/>
        </p:nvSpPr>
        <p:spPr bwMode="auto">
          <a:xfrm>
            <a:off x="7575550" y="3911600"/>
            <a:ext cx="458788" cy="169863"/>
          </a:xfrm>
          <a:custGeom>
            <a:avLst/>
            <a:gdLst>
              <a:gd name="T0" fmla="*/ 0 w 392"/>
              <a:gd name="T1" fmla="*/ 0 h 144"/>
              <a:gd name="T2" fmla="*/ 358136 w 392"/>
              <a:gd name="T3" fmla="*/ 169863 h 144"/>
              <a:gd name="T4" fmla="*/ 458788 w 392"/>
              <a:gd name="T5" fmla="*/ 169863 h 144"/>
              <a:gd name="T6" fmla="*/ 0 60000 65536"/>
              <a:gd name="T7" fmla="*/ 0 60000 65536"/>
              <a:gd name="T8" fmla="*/ 0 60000 65536"/>
              <a:gd name="T9" fmla="*/ 0 w 392"/>
              <a:gd name="T10" fmla="*/ 0 h 144"/>
              <a:gd name="T11" fmla="*/ 392 w 39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144">
                <a:moveTo>
                  <a:pt x="0" y="0"/>
                </a:moveTo>
                <a:lnTo>
                  <a:pt x="306" y="144"/>
                </a:lnTo>
                <a:lnTo>
                  <a:pt x="392" y="14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6" name="Line 82"/>
          <p:cNvSpPr>
            <a:spLocks noChangeShapeType="1"/>
          </p:cNvSpPr>
          <p:nvPr/>
        </p:nvSpPr>
        <p:spPr bwMode="auto">
          <a:xfrm flipH="1">
            <a:off x="7866063" y="3665538"/>
            <a:ext cx="165100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7" name="Freeform 83"/>
          <p:cNvSpPr>
            <a:spLocks/>
          </p:cNvSpPr>
          <p:nvPr/>
        </p:nvSpPr>
        <p:spPr bwMode="auto">
          <a:xfrm>
            <a:off x="7542213" y="4048125"/>
            <a:ext cx="495300" cy="322263"/>
          </a:xfrm>
          <a:custGeom>
            <a:avLst/>
            <a:gdLst>
              <a:gd name="T0" fmla="*/ 0 w 425"/>
              <a:gd name="T1" fmla="*/ 0 h 277"/>
              <a:gd name="T2" fmla="*/ 390413 w 425"/>
              <a:gd name="T3" fmla="*/ 322263 h 277"/>
              <a:gd name="T4" fmla="*/ 495300 w 425"/>
              <a:gd name="T5" fmla="*/ 322263 h 277"/>
              <a:gd name="T6" fmla="*/ 0 60000 65536"/>
              <a:gd name="T7" fmla="*/ 0 60000 65536"/>
              <a:gd name="T8" fmla="*/ 0 60000 65536"/>
              <a:gd name="T9" fmla="*/ 0 w 425"/>
              <a:gd name="T10" fmla="*/ 0 h 277"/>
              <a:gd name="T11" fmla="*/ 425 w 425"/>
              <a:gd name="T12" fmla="*/ 277 h 2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277">
                <a:moveTo>
                  <a:pt x="0" y="0"/>
                </a:moveTo>
                <a:lnTo>
                  <a:pt x="335" y="277"/>
                </a:lnTo>
                <a:lnTo>
                  <a:pt x="425" y="27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618" name="Text Box 84"/>
          <p:cNvSpPr txBox="1">
            <a:spLocks noChangeArrowheads="1"/>
          </p:cNvSpPr>
          <p:nvPr/>
        </p:nvSpPr>
        <p:spPr bwMode="auto">
          <a:xfrm>
            <a:off x="8070850" y="3154363"/>
            <a:ext cx="10064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Anterior cruciate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67619" name="Text Box 85"/>
          <p:cNvSpPr txBox="1">
            <a:spLocks noChangeArrowheads="1"/>
          </p:cNvSpPr>
          <p:nvPr/>
        </p:nvSpPr>
        <p:spPr bwMode="auto">
          <a:xfrm>
            <a:off x="8070850" y="3573463"/>
            <a:ext cx="1006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Fibular collateral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67620" name="Text Box 86"/>
          <p:cNvSpPr txBox="1">
            <a:spLocks noChangeArrowheads="1"/>
          </p:cNvSpPr>
          <p:nvPr/>
        </p:nvSpPr>
        <p:spPr bwMode="auto">
          <a:xfrm>
            <a:off x="8070850" y="4303713"/>
            <a:ext cx="10652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Articular cartilage</a:t>
            </a:r>
          </a:p>
          <a:p>
            <a:r>
              <a:rPr lang="en-US" sz="900" b="1"/>
              <a:t>of tibia</a:t>
            </a:r>
          </a:p>
        </p:txBody>
      </p:sp>
      <p:sp>
        <p:nvSpPr>
          <p:cNvPr id="67621" name="Text Box 87"/>
          <p:cNvSpPr txBox="1">
            <a:spLocks noChangeArrowheads="1"/>
          </p:cNvSpPr>
          <p:nvPr/>
        </p:nvSpPr>
        <p:spPr bwMode="auto">
          <a:xfrm>
            <a:off x="4741863" y="2765425"/>
            <a:ext cx="523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Medial</a:t>
            </a:r>
          </a:p>
          <a:p>
            <a:r>
              <a:rPr lang="en-US" sz="900" b="1"/>
              <a:t>condyle</a:t>
            </a:r>
          </a:p>
        </p:txBody>
      </p:sp>
      <p:sp>
        <p:nvSpPr>
          <p:cNvPr id="67622" name="Text Box 88"/>
          <p:cNvSpPr txBox="1">
            <a:spLocks noChangeArrowheads="1"/>
          </p:cNvSpPr>
          <p:nvPr/>
        </p:nvSpPr>
        <p:spPr bwMode="auto">
          <a:xfrm>
            <a:off x="4741863" y="3209925"/>
            <a:ext cx="593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Tibial</a:t>
            </a:r>
          </a:p>
          <a:p>
            <a:r>
              <a:rPr lang="en-US" sz="900" b="1"/>
              <a:t>collateral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67623" name="Text Box 89"/>
          <p:cNvSpPr txBox="1">
            <a:spLocks noChangeArrowheads="1"/>
          </p:cNvSpPr>
          <p:nvPr/>
        </p:nvSpPr>
        <p:spPr bwMode="auto">
          <a:xfrm>
            <a:off x="4741863" y="3800475"/>
            <a:ext cx="6191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Medial</a:t>
            </a:r>
          </a:p>
          <a:p>
            <a:r>
              <a:rPr lang="en-US" sz="900" b="1"/>
              <a:t>meniscus</a:t>
            </a:r>
          </a:p>
        </p:txBody>
      </p:sp>
      <p:sp>
        <p:nvSpPr>
          <p:cNvPr id="67624" name="Text Box 90"/>
          <p:cNvSpPr txBox="1">
            <a:spLocks noChangeArrowheads="1"/>
          </p:cNvSpPr>
          <p:nvPr/>
        </p:nvSpPr>
        <p:spPr bwMode="auto">
          <a:xfrm>
            <a:off x="4741863" y="4344988"/>
            <a:ext cx="593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Posterior</a:t>
            </a:r>
          </a:p>
          <a:p>
            <a:r>
              <a:rPr lang="en-US" sz="900" b="1"/>
              <a:t>cruciate</a:t>
            </a:r>
          </a:p>
          <a:p>
            <a:r>
              <a:rPr lang="en-US" sz="900" b="1"/>
              <a:t>ligament</a:t>
            </a:r>
          </a:p>
        </p:txBody>
      </p:sp>
      <p:sp>
        <p:nvSpPr>
          <p:cNvPr id="67625" name="TextBox 24"/>
          <p:cNvSpPr txBox="1">
            <a:spLocks noChangeArrowheads="1"/>
          </p:cNvSpPr>
          <p:nvPr/>
        </p:nvSpPr>
        <p:spPr bwMode="auto">
          <a:xfrm>
            <a:off x="87313" y="1401763"/>
            <a:ext cx="44846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7626" name="TextBox 24"/>
          <p:cNvSpPr txBox="1">
            <a:spLocks noChangeArrowheads="1"/>
          </p:cNvSpPr>
          <p:nvPr/>
        </p:nvSpPr>
        <p:spPr bwMode="auto">
          <a:xfrm>
            <a:off x="4543425" y="1400175"/>
            <a:ext cx="45259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B3876E52-6B6B-41C3-99AA-A02E17D90BBC}" type="slidenum">
              <a:rPr lang="en-US" smtClean="0">
                <a:latin typeface="Arial" pitchFamily="34" charset="0"/>
              </a:rPr>
              <a:pPr/>
              <a:t>65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Knee Joint – Superior View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5762625"/>
            <a:ext cx="8229600" cy="981075"/>
          </a:xfrm>
        </p:spPr>
        <p:txBody>
          <a:bodyPr/>
          <a:lstStyle/>
          <a:p>
            <a:pPr eaLnBrk="1" hangingPunct="1"/>
            <a:r>
              <a:rPr lang="en-US" sz="2800" b="0" smtClean="0"/>
              <a:t>medial and lateral meniscus absorb shock and shape joint</a:t>
            </a:r>
            <a:endParaRPr lang="en-US" sz="2800" smtClean="0"/>
          </a:p>
        </p:txBody>
      </p:sp>
      <p:sp>
        <p:nvSpPr>
          <p:cNvPr id="68613" name="Text Box 10"/>
          <p:cNvSpPr txBox="1">
            <a:spLocks noChangeArrowheads="1"/>
          </p:cNvSpPr>
          <p:nvPr/>
        </p:nvSpPr>
        <p:spPr bwMode="auto">
          <a:xfrm>
            <a:off x="146050" y="4156075"/>
            <a:ext cx="2033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9.29d</a:t>
            </a:r>
          </a:p>
        </p:txBody>
      </p:sp>
      <p:pic>
        <p:nvPicPr>
          <p:cNvPr id="68614" name="Picture 9" descr="sal25693_09_2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1428750"/>
            <a:ext cx="40798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24"/>
          <p:cNvSpPr txBox="1">
            <a:spLocks noChangeArrowheads="1"/>
          </p:cNvSpPr>
          <p:nvPr/>
        </p:nvSpPr>
        <p:spPr bwMode="auto">
          <a:xfrm>
            <a:off x="1743075" y="795338"/>
            <a:ext cx="5616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8616" name="Line 11"/>
          <p:cNvSpPr>
            <a:spLocks noChangeShapeType="1"/>
          </p:cNvSpPr>
          <p:nvPr/>
        </p:nvSpPr>
        <p:spPr bwMode="auto">
          <a:xfrm flipH="1">
            <a:off x="3886200" y="3492500"/>
            <a:ext cx="6286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7" name="Line 12"/>
          <p:cNvSpPr>
            <a:spLocks noChangeShapeType="1"/>
          </p:cNvSpPr>
          <p:nvPr/>
        </p:nvSpPr>
        <p:spPr bwMode="auto">
          <a:xfrm flipH="1">
            <a:off x="4052888" y="1279525"/>
            <a:ext cx="1703387" cy="7159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6094413" y="1960563"/>
            <a:ext cx="1627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Medial meniscus</a:t>
            </a:r>
            <a:endParaRPr lang="en-US" sz="1600" b="1"/>
          </a:p>
        </p:txBody>
      </p:sp>
      <p:sp>
        <p:nvSpPr>
          <p:cNvPr id="68619" name="Line 14"/>
          <p:cNvSpPr>
            <a:spLocks noChangeShapeType="1"/>
          </p:cNvSpPr>
          <p:nvPr/>
        </p:nvSpPr>
        <p:spPr bwMode="auto">
          <a:xfrm flipV="1">
            <a:off x="2868613" y="1371600"/>
            <a:ext cx="1587" cy="8604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2152650" y="1152525"/>
            <a:ext cx="1660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Lateral meniscus</a:t>
            </a:r>
            <a:endParaRPr lang="en-US" sz="1600" b="1"/>
          </a:p>
        </p:txBody>
      </p:sp>
      <p:sp>
        <p:nvSpPr>
          <p:cNvPr id="68621" name="Line 16"/>
          <p:cNvSpPr>
            <a:spLocks noChangeShapeType="1"/>
          </p:cNvSpPr>
          <p:nvPr/>
        </p:nvSpPr>
        <p:spPr bwMode="auto">
          <a:xfrm>
            <a:off x="3157538" y="2886075"/>
            <a:ext cx="1587" cy="1755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2" name="Rectangle 17"/>
          <p:cNvSpPr>
            <a:spLocks noChangeArrowheads="1"/>
          </p:cNvSpPr>
          <p:nvPr/>
        </p:nvSpPr>
        <p:spPr bwMode="auto">
          <a:xfrm>
            <a:off x="2214563" y="5353050"/>
            <a:ext cx="3665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(d)  Superior view of tibia and menisci</a:t>
            </a:r>
            <a:endParaRPr lang="en-US" sz="1600" b="1"/>
          </a:p>
        </p:txBody>
      </p:sp>
      <p:sp>
        <p:nvSpPr>
          <p:cNvPr id="68623" name="Line 18"/>
          <p:cNvSpPr>
            <a:spLocks noChangeShapeType="1"/>
          </p:cNvSpPr>
          <p:nvPr/>
        </p:nvSpPr>
        <p:spPr bwMode="auto">
          <a:xfrm flipH="1">
            <a:off x="4803775" y="2076450"/>
            <a:ext cx="1252538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Line 19"/>
          <p:cNvSpPr>
            <a:spLocks noChangeShapeType="1"/>
          </p:cNvSpPr>
          <p:nvPr/>
        </p:nvSpPr>
        <p:spPr bwMode="auto">
          <a:xfrm flipH="1">
            <a:off x="4860925" y="3157538"/>
            <a:ext cx="119538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20"/>
          <p:cNvSpPr>
            <a:spLocks noChangeShapeType="1"/>
          </p:cNvSpPr>
          <p:nvPr/>
        </p:nvSpPr>
        <p:spPr bwMode="auto">
          <a:xfrm>
            <a:off x="3770313" y="2746375"/>
            <a:ext cx="1985962" cy="19875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Line 21"/>
          <p:cNvSpPr>
            <a:spLocks noChangeShapeType="1"/>
          </p:cNvSpPr>
          <p:nvPr/>
        </p:nvSpPr>
        <p:spPr bwMode="auto">
          <a:xfrm flipV="1">
            <a:off x="4019550" y="2330450"/>
            <a:ext cx="587375" cy="3651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7" name="Freeform 22"/>
          <p:cNvSpPr>
            <a:spLocks/>
          </p:cNvSpPr>
          <p:nvPr/>
        </p:nvSpPr>
        <p:spPr bwMode="auto">
          <a:xfrm>
            <a:off x="4041775" y="1266825"/>
            <a:ext cx="2014538" cy="715963"/>
          </a:xfrm>
          <a:custGeom>
            <a:avLst/>
            <a:gdLst>
              <a:gd name="T0" fmla="*/ 0 w 1396"/>
              <a:gd name="T1" fmla="*/ 715963 h 496"/>
              <a:gd name="T2" fmla="*/ 1714378 w 1396"/>
              <a:gd name="T3" fmla="*/ 0 h 496"/>
              <a:gd name="T4" fmla="*/ 2014538 w 1396"/>
              <a:gd name="T5" fmla="*/ 0 h 496"/>
              <a:gd name="T6" fmla="*/ 0 60000 65536"/>
              <a:gd name="T7" fmla="*/ 0 60000 65536"/>
              <a:gd name="T8" fmla="*/ 0 60000 65536"/>
              <a:gd name="T9" fmla="*/ 0 w 1396"/>
              <a:gd name="T10" fmla="*/ 0 h 496"/>
              <a:gd name="T11" fmla="*/ 1396 w 1396"/>
              <a:gd name="T12" fmla="*/ 496 h 4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6" h="496">
                <a:moveTo>
                  <a:pt x="0" y="496"/>
                </a:moveTo>
                <a:lnTo>
                  <a:pt x="1188" y="0"/>
                </a:lnTo>
                <a:lnTo>
                  <a:pt x="139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Line 23"/>
          <p:cNvSpPr>
            <a:spLocks noChangeShapeType="1"/>
          </p:cNvSpPr>
          <p:nvPr/>
        </p:nvSpPr>
        <p:spPr bwMode="auto">
          <a:xfrm flipV="1">
            <a:off x="2857500" y="1360488"/>
            <a:ext cx="1588" cy="860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24"/>
          <p:cNvSpPr>
            <a:spLocks noChangeShapeType="1"/>
          </p:cNvSpPr>
          <p:nvPr/>
        </p:nvSpPr>
        <p:spPr bwMode="auto">
          <a:xfrm>
            <a:off x="3146425" y="2873375"/>
            <a:ext cx="0" cy="1755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0" name="Line 25"/>
          <p:cNvSpPr>
            <a:spLocks noChangeShapeType="1"/>
          </p:cNvSpPr>
          <p:nvPr/>
        </p:nvSpPr>
        <p:spPr bwMode="auto">
          <a:xfrm flipH="1">
            <a:off x="4792663" y="2063750"/>
            <a:ext cx="12636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1" name="Line 26"/>
          <p:cNvSpPr>
            <a:spLocks noChangeShapeType="1"/>
          </p:cNvSpPr>
          <p:nvPr/>
        </p:nvSpPr>
        <p:spPr bwMode="auto">
          <a:xfrm flipH="1">
            <a:off x="4849813" y="3144838"/>
            <a:ext cx="1206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2" name="Freeform 27"/>
          <p:cNvSpPr>
            <a:spLocks/>
          </p:cNvSpPr>
          <p:nvPr/>
        </p:nvSpPr>
        <p:spPr bwMode="auto">
          <a:xfrm>
            <a:off x="4273550" y="2271713"/>
            <a:ext cx="1782763" cy="261937"/>
          </a:xfrm>
          <a:custGeom>
            <a:avLst/>
            <a:gdLst>
              <a:gd name="T0" fmla="*/ 1782763 w 1236"/>
              <a:gd name="T1" fmla="*/ 261937 h 181"/>
              <a:gd name="T2" fmla="*/ 1482751 w 1236"/>
              <a:gd name="T3" fmla="*/ 261937 h 181"/>
              <a:gd name="T4" fmla="*/ 0 w 1236"/>
              <a:gd name="T5" fmla="*/ 0 h 181"/>
              <a:gd name="T6" fmla="*/ 0 60000 65536"/>
              <a:gd name="T7" fmla="*/ 0 60000 65536"/>
              <a:gd name="T8" fmla="*/ 0 60000 65536"/>
              <a:gd name="T9" fmla="*/ 0 w 1236"/>
              <a:gd name="T10" fmla="*/ 0 h 181"/>
              <a:gd name="T11" fmla="*/ 1236 w 1236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81">
                <a:moveTo>
                  <a:pt x="1236" y="181"/>
                </a:moveTo>
                <a:lnTo>
                  <a:pt x="1028" y="18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3" name="Freeform 28"/>
          <p:cNvSpPr>
            <a:spLocks/>
          </p:cNvSpPr>
          <p:nvPr/>
        </p:nvSpPr>
        <p:spPr bwMode="auto">
          <a:xfrm>
            <a:off x="4260850" y="2260600"/>
            <a:ext cx="1795463" cy="261938"/>
          </a:xfrm>
          <a:custGeom>
            <a:avLst/>
            <a:gdLst>
              <a:gd name="T0" fmla="*/ 1795463 w 1244"/>
              <a:gd name="T1" fmla="*/ 261938 h 181"/>
              <a:gd name="T2" fmla="*/ 1495257 w 1244"/>
              <a:gd name="T3" fmla="*/ 261938 h 181"/>
              <a:gd name="T4" fmla="*/ 0 w 1244"/>
              <a:gd name="T5" fmla="*/ 0 h 181"/>
              <a:gd name="T6" fmla="*/ 0 60000 65536"/>
              <a:gd name="T7" fmla="*/ 0 60000 65536"/>
              <a:gd name="T8" fmla="*/ 0 60000 65536"/>
              <a:gd name="T9" fmla="*/ 0 w 1244"/>
              <a:gd name="T10" fmla="*/ 0 h 181"/>
              <a:gd name="T11" fmla="*/ 1244 w 1244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" h="181">
                <a:moveTo>
                  <a:pt x="1244" y="181"/>
                </a:moveTo>
                <a:lnTo>
                  <a:pt x="1036" y="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4" name="Line 29"/>
          <p:cNvSpPr>
            <a:spLocks noChangeShapeType="1"/>
          </p:cNvSpPr>
          <p:nvPr/>
        </p:nvSpPr>
        <p:spPr bwMode="auto">
          <a:xfrm flipH="1">
            <a:off x="5756275" y="4733925"/>
            <a:ext cx="3238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5" name="Line 30"/>
          <p:cNvSpPr>
            <a:spLocks noChangeShapeType="1"/>
          </p:cNvSpPr>
          <p:nvPr/>
        </p:nvSpPr>
        <p:spPr bwMode="auto">
          <a:xfrm flipH="1">
            <a:off x="5756275" y="4721225"/>
            <a:ext cx="311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6" name="Line 31"/>
          <p:cNvSpPr>
            <a:spLocks noChangeShapeType="1"/>
          </p:cNvSpPr>
          <p:nvPr/>
        </p:nvSpPr>
        <p:spPr bwMode="auto">
          <a:xfrm>
            <a:off x="3759200" y="2735263"/>
            <a:ext cx="1997075" cy="198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7" name="Line 32"/>
          <p:cNvSpPr>
            <a:spLocks noChangeShapeType="1"/>
          </p:cNvSpPr>
          <p:nvPr/>
        </p:nvSpPr>
        <p:spPr bwMode="auto">
          <a:xfrm flipV="1">
            <a:off x="4006850" y="2317750"/>
            <a:ext cx="600075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8" name="Line 33"/>
          <p:cNvSpPr>
            <a:spLocks noChangeShapeType="1"/>
          </p:cNvSpPr>
          <p:nvPr/>
        </p:nvSpPr>
        <p:spPr bwMode="auto">
          <a:xfrm flipH="1">
            <a:off x="3875088" y="3479800"/>
            <a:ext cx="6397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39" name="Text Box 34"/>
          <p:cNvSpPr txBox="1">
            <a:spLocks noChangeArrowheads="1"/>
          </p:cNvSpPr>
          <p:nvPr/>
        </p:nvSpPr>
        <p:spPr bwMode="auto">
          <a:xfrm>
            <a:off x="6094413" y="1152525"/>
            <a:ext cx="18208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Posterior cruciate</a:t>
            </a:r>
          </a:p>
          <a:p>
            <a:r>
              <a:rPr lang="en-US" sz="1600" b="1"/>
              <a:t>ligament</a:t>
            </a:r>
          </a:p>
        </p:txBody>
      </p:sp>
      <p:sp>
        <p:nvSpPr>
          <p:cNvPr id="68640" name="Text Box 35"/>
          <p:cNvSpPr txBox="1">
            <a:spLocks noChangeArrowheads="1"/>
          </p:cNvSpPr>
          <p:nvPr/>
        </p:nvSpPr>
        <p:spPr bwMode="auto">
          <a:xfrm>
            <a:off x="6094413" y="2424113"/>
            <a:ext cx="1117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Synovial</a:t>
            </a:r>
          </a:p>
          <a:p>
            <a:r>
              <a:rPr lang="en-US" sz="1600" b="1"/>
              <a:t>membrane</a:t>
            </a:r>
          </a:p>
        </p:txBody>
      </p:sp>
      <p:sp>
        <p:nvSpPr>
          <p:cNvPr id="68641" name="Text Box 36"/>
          <p:cNvSpPr txBox="1">
            <a:spLocks noChangeArrowheads="1"/>
          </p:cNvSpPr>
          <p:nvPr/>
        </p:nvSpPr>
        <p:spPr bwMode="auto">
          <a:xfrm>
            <a:off x="6094413" y="3035300"/>
            <a:ext cx="1549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Medial condyle</a:t>
            </a:r>
          </a:p>
          <a:p>
            <a:r>
              <a:rPr lang="en-US" sz="1600" b="1"/>
              <a:t>of tibia</a:t>
            </a:r>
          </a:p>
        </p:txBody>
      </p:sp>
      <p:sp>
        <p:nvSpPr>
          <p:cNvPr id="68642" name="Text Box 37"/>
          <p:cNvSpPr txBox="1">
            <a:spLocks noChangeArrowheads="1"/>
          </p:cNvSpPr>
          <p:nvPr/>
        </p:nvSpPr>
        <p:spPr bwMode="auto">
          <a:xfrm>
            <a:off x="6094413" y="4606925"/>
            <a:ext cx="1717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Anterior cruciate</a:t>
            </a:r>
          </a:p>
          <a:p>
            <a:r>
              <a:rPr lang="en-US" sz="1600" b="1"/>
              <a:t>ligament</a:t>
            </a:r>
          </a:p>
        </p:txBody>
      </p:sp>
      <p:sp>
        <p:nvSpPr>
          <p:cNvPr id="68643" name="Text Box 38"/>
          <p:cNvSpPr txBox="1">
            <a:spLocks noChangeArrowheads="1"/>
          </p:cNvSpPr>
          <p:nvPr/>
        </p:nvSpPr>
        <p:spPr bwMode="auto">
          <a:xfrm>
            <a:off x="2576513" y="4632325"/>
            <a:ext cx="1582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1600" b="1"/>
              <a:t>Lateral condyle</a:t>
            </a:r>
          </a:p>
          <a:p>
            <a:r>
              <a:rPr lang="en-US" sz="1600" b="1"/>
              <a:t>of tibia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9024179-5207-4568-946E-2D0D45A298E8}" type="slidenum">
              <a:rPr lang="en-US" smtClean="0">
                <a:latin typeface="Arial" pitchFamily="34" charset="0"/>
              </a:rPr>
              <a:pPr/>
              <a:t>66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Dissection of Knee Joint</a:t>
            </a:r>
          </a:p>
        </p:txBody>
      </p:sp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6461125" y="5341938"/>
            <a:ext cx="2033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9.28</a:t>
            </a:r>
          </a:p>
        </p:txBody>
      </p:sp>
      <p:pic>
        <p:nvPicPr>
          <p:cNvPr id="69637" name="Picture 8" descr="sal25693_09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839788"/>
            <a:ext cx="2522538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24"/>
          <p:cNvSpPr txBox="1">
            <a:spLocks noChangeArrowheads="1"/>
          </p:cNvSpPr>
          <p:nvPr/>
        </p:nvSpPr>
        <p:spPr bwMode="auto">
          <a:xfrm>
            <a:off x="1768475" y="696913"/>
            <a:ext cx="55911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9639" name="Rectangle 10"/>
          <p:cNvSpPr>
            <a:spLocks noChangeArrowheads="1"/>
          </p:cNvSpPr>
          <p:nvPr/>
        </p:nvSpPr>
        <p:spPr bwMode="auto">
          <a:xfrm>
            <a:off x="2436813" y="1577975"/>
            <a:ext cx="3444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Femur:</a:t>
            </a:r>
            <a:endParaRPr lang="en-US" sz="800" b="1"/>
          </a:p>
        </p:txBody>
      </p:sp>
      <p:sp>
        <p:nvSpPr>
          <p:cNvPr id="69640" name="Rectangle 11"/>
          <p:cNvSpPr>
            <a:spLocks noChangeArrowheads="1"/>
          </p:cNvSpPr>
          <p:nvPr/>
        </p:nvSpPr>
        <p:spPr bwMode="auto">
          <a:xfrm>
            <a:off x="2522538" y="1711325"/>
            <a:ext cx="254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Shaft</a:t>
            </a:r>
            <a:endParaRPr lang="en-US" sz="800" b="1"/>
          </a:p>
        </p:txBody>
      </p:sp>
      <p:sp>
        <p:nvSpPr>
          <p:cNvPr id="69641" name="Rectangle 12"/>
          <p:cNvSpPr>
            <a:spLocks noChangeArrowheads="1"/>
          </p:cNvSpPr>
          <p:nvPr/>
        </p:nvSpPr>
        <p:spPr bwMode="auto">
          <a:xfrm>
            <a:off x="2522538" y="1852613"/>
            <a:ext cx="7620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Patellar surface</a:t>
            </a:r>
            <a:endParaRPr lang="en-US" sz="800" b="1"/>
          </a:p>
        </p:txBody>
      </p:sp>
      <p:sp>
        <p:nvSpPr>
          <p:cNvPr id="69642" name="Rectangle 13"/>
          <p:cNvSpPr>
            <a:spLocks noChangeArrowheads="1"/>
          </p:cNvSpPr>
          <p:nvPr/>
        </p:nvSpPr>
        <p:spPr bwMode="auto">
          <a:xfrm>
            <a:off x="2522538" y="2012950"/>
            <a:ext cx="731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condyle</a:t>
            </a:r>
            <a:endParaRPr lang="en-US" sz="800" b="1"/>
          </a:p>
        </p:txBody>
      </p:sp>
      <p:sp>
        <p:nvSpPr>
          <p:cNvPr id="69643" name="Rectangle 14"/>
          <p:cNvSpPr>
            <a:spLocks noChangeArrowheads="1"/>
          </p:cNvSpPr>
          <p:nvPr/>
        </p:nvSpPr>
        <p:spPr bwMode="auto">
          <a:xfrm>
            <a:off x="2522538" y="2166938"/>
            <a:ext cx="749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condyle</a:t>
            </a:r>
            <a:endParaRPr lang="en-US" sz="800" b="1"/>
          </a:p>
        </p:txBody>
      </p:sp>
      <p:sp>
        <p:nvSpPr>
          <p:cNvPr id="69644" name="Rectangle 15"/>
          <p:cNvSpPr>
            <a:spLocks noChangeArrowheads="1"/>
          </p:cNvSpPr>
          <p:nvPr/>
        </p:nvSpPr>
        <p:spPr bwMode="auto">
          <a:xfrm>
            <a:off x="2436813" y="2825750"/>
            <a:ext cx="5953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cavity:</a:t>
            </a:r>
            <a:endParaRPr lang="en-US" sz="800" b="1"/>
          </a:p>
        </p:txBody>
      </p:sp>
      <p:sp>
        <p:nvSpPr>
          <p:cNvPr id="69645" name="Rectangle 16"/>
          <p:cNvSpPr>
            <a:spLocks noChangeArrowheads="1"/>
          </p:cNvSpPr>
          <p:nvPr/>
        </p:nvSpPr>
        <p:spPr bwMode="auto">
          <a:xfrm>
            <a:off x="2436813" y="2635250"/>
            <a:ext cx="6524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Joint capsule</a:t>
            </a:r>
            <a:endParaRPr lang="en-US" sz="800" b="1"/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2513013" y="3262313"/>
            <a:ext cx="817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meniscus</a:t>
            </a:r>
            <a:endParaRPr lang="en-US" sz="800" b="1"/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513013" y="3433763"/>
            <a:ext cx="8350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meniscus</a:t>
            </a:r>
            <a:endParaRPr lang="en-US" sz="800" b="1"/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2513013" y="4113213"/>
            <a:ext cx="7493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condyle</a:t>
            </a:r>
            <a:endParaRPr lang="en-US" sz="800" b="1"/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2513013" y="4402138"/>
            <a:ext cx="520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Tuberosity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2513013" y="4257675"/>
            <a:ext cx="7318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condyle</a:t>
            </a:r>
            <a:endParaRPr lang="en-US" sz="800" b="1"/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2436813" y="5360988"/>
            <a:ext cx="817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Patellar ligament</a:t>
            </a:r>
            <a:endParaRPr lang="en-US" sz="800" b="1"/>
          </a:p>
        </p:txBody>
      </p:sp>
      <p:sp>
        <p:nvSpPr>
          <p:cNvPr id="69652" name="Rectangle 23"/>
          <p:cNvSpPr>
            <a:spLocks noChangeArrowheads="1"/>
          </p:cNvSpPr>
          <p:nvPr/>
        </p:nvSpPr>
        <p:spPr bwMode="auto">
          <a:xfrm>
            <a:off x="2436813" y="6046788"/>
            <a:ext cx="7429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Articular facets</a:t>
            </a:r>
            <a:endParaRPr lang="en-US" sz="800" b="1"/>
          </a:p>
        </p:txBody>
      </p:sp>
      <p:sp>
        <p:nvSpPr>
          <p:cNvPr id="69653" name="Line 24"/>
          <p:cNvSpPr>
            <a:spLocks noChangeShapeType="1"/>
          </p:cNvSpPr>
          <p:nvPr/>
        </p:nvSpPr>
        <p:spPr bwMode="auto">
          <a:xfrm flipV="1">
            <a:off x="3727450" y="5888038"/>
            <a:ext cx="1555750" cy="2301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Line 25"/>
          <p:cNvSpPr>
            <a:spLocks noChangeShapeType="1"/>
          </p:cNvSpPr>
          <p:nvPr/>
        </p:nvSpPr>
        <p:spPr bwMode="auto">
          <a:xfrm flipV="1">
            <a:off x="3727450" y="5888038"/>
            <a:ext cx="1555750" cy="2301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Line 26"/>
          <p:cNvSpPr>
            <a:spLocks noChangeShapeType="1"/>
          </p:cNvSpPr>
          <p:nvPr/>
        </p:nvSpPr>
        <p:spPr bwMode="auto">
          <a:xfrm flipV="1">
            <a:off x="3722688" y="5888038"/>
            <a:ext cx="1552575" cy="230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Line 27"/>
          <p:cNvSpPr>
            <a:spLocks noChangeShapeType="1"/>
          </p:cNvSpPr>
          <p:nvPr/>
        </p:nvSpPr>
        <p:spPr bwMode="auto">
          <a:xfrm flipH="1">
            <a:off x="3211513" y="6118225"/>
            <a:ext cx="1839912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Line 28"/>
          <p:cNvSpPr>
            <a:spLocks noChangeShapeType="1"/>
          </p:cNvSpPr>
          <p:nvPr/>
        </p:nvSpPr>
        <p:spPr bwMode="auto">
          <a:xfrm flipH="1">
            <a:off x="3205163" y="6118225"/>
            <a:ext cx="18399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8" name="Line 29"/>
          <p:cNvSpPr>
            <a:spLocks noChangeShapeType="1"/>
          </p:cNvSpPr>
          <p:nvPr/>
        </p:nvSpPr>
        <p:spPr bwMode="auto">
          <a:xfrm>
            <a:off x="2833688" y="5767388"/>
            <a:ext cx="210978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Line 30"/>
          <p:cNvSpPr>
            <a:spLocks noChangeShapeType="1"/>
          </p:cNvSpPr>
          <p:nvPr/>
        </p:nvSpPr>
        <p:spPr bwMode="auto">
          <a:xfrm>
            <a:off x="3302000" y="5430838"/>
            <a:ext cx="13430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Freeform 31"/>
          <p:cNvSpPr>
            <a:spLocks/>
          </p:cNvSpPr>
          <p:nvPr/>
        </p:nvSpPr>
        <p:spPr bwMode="auto">
          <a:xfrm>
            <a:off x="3063875" y="6348413"/>
            <a:ext cx="1836738" cy="88900"/>
          </a:xfrm>
          <a:custGeom>
            <a:avLst/>
            <a:gdLst>
              <a:gd name="T0" fmla="*/ 1836738 w 1278"/>
              <a:gd name="T1" fmla="*/ 88900 h 62"/>
              <a:gd name="T2" fmla="*/ 553321 w 1278"/>
              <a:gd name="T3" fmla="*/ 0 h 62"/>
              <a:gd name="T4" fmla="*/ 0 w 1278"/>
              <a:gd name="T5" fmla="*/ 0 h 62"/>
              <a:gd name="T6" fmla="*/ 0 60000 65536"/>
              <a:gd name="T7" fmla="*/ 0 60000 65536"/>
              <a:gd name="T8" fmla="*/ 0 60000 65536"/>
              <a:gd name="T9" fmla="*/ 0 w 1278"/>
              <a:gd name="T10" fmla="*/ 0 h 62"/>
              <a:gd name="T11" fmla="*/ 1278 w 1278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8" h="62">
                <a:moveTo>
                  <a:pt x="1278" y="62"/>
                </a:moveTo>
                <a:lnTo>
                  <a:pt x="385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Line 32"/>
          <p:cNvSpPr>
            <a:spLocks noChangeShapeType="1"/>
          </p:cNvSpPr>
          <p:nvPr/>
        </p:nvSpPr>
        <p:spPr bwMode="auto">
          <a:xfrm>
            <a:off x="2833688" y="1766888"/>
            <a:ext cx="1698625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2" name="Freeform 33"/>
          <p:cNvSpPr>
            <a:spLocks/>
          </p:cNvSpPr>
          <p:nvPr/>
        </p:nvSpPr>
        <p:spPr bwMode="auto">
          <a:xfrm>
            <a:off x="3360738" y="3044825"/>
            <a:ext cx="1214437" cy="206375"/>
          </a:xfrm>
          <a:custGeom>
            <a:avLst/>
            <a:gdLst>
              <a:gd name="T0" fmla="*/ 1214437 w 845"/>
              <a:gd name="T1" fmla="*/ 206375 h 144"/>
              <a:gd name="T2" fmla="*/ 250073 w 845"/>
              <a:gd name="T3" fmla="*/ 0 h 144"/>
              <a:gd name="T4" fmla="*/ 0 w 845"/>
              <a:gd name="T5" fmla="*/ 0 h 144"/>
              <a:gd name="T6" fmla="*/ 0 60000 65536"/>
              <a:gd name="T7" fmla="*/ 0 60000 65536"/>
              <a:gd name="T8" fmla="*/ 0 60000 65536"/>
              <a:gd name="T9" fmla="*/ 0 w 845"/>
              <a:gd name="T10" fmla="*/ 0 h 144"/>
              <a:gd name="T11" fmla="*/ 845 w 845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5" h="144">
                <a:moveTo>
                  <a:pt x="845" y="144"/>
                </a:moveTo>
                <a:lnTo>
                  <a:pt x="174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3" name="Freeform 34"/>
          <p:cNvSpPr>
            <a:spLocks/>
          </p:cNvSpPr>
          <p:nvPr/>
        </p:nvSpPr>
        <p:spPr bwMode="auto">
          <a:xfrm>
            <a:off x="3333750" y="3606800"/>
            <a:ext cx="912813" cy="581025"/>
          </a:xfrm>
          <a:custGeom>
            <a:avLst/>
            <a:gdLst>
              <a:gd name="T0" fmla="*/ 912813 w 635"/>
              <a:gd name="T1" fmla="*/ 0 h 405"/>
              <a:gd name="T2" fmla="*/ 277438 w 635"/>
              <a:gd name="T3" fmla="*/ 581025 h 405"/>
              <a:gd name="T4" fmla="*/ 0 w 635"/>
              <a:gd name="T5" fmla="*/ 581025 h 405"/>
              <a:gd name="T6" fmla="*/ 0 60000 65536"/>
              <a:gd name="T7" fmla="*/ 0 60000 65536"/>
              <a:gd name="T8" fmla="*/ 0 60000 65536"/>
              <a:gd name="T9" fmla="*/ 0 w 635"/>
              <a:gd name="T10" fmla="*/ 0 h 405"/>
              <a:gd name="T11" fmla="*/ 635 w 635"/>
              <a:gd name="T12" fmla="*/ 405 h 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405">
                <a:moveTo>
                  <a:pt x="635" y="0"/>
                </a:moveTo>
                <a:lnTo>
                  <a:pt x="193" y="405"/>
                </a:lnTo>
                <a:lnTo>
                  <a:pt x="0" y="405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4" name="Freeform 35"/>
          <p:cNvSpPr>
            <a:spLocks/>
          </p:cNvSpPr>
          <p:nvPr/>
        </p:nvSpPr>
        <p:spPr bwMode="auto">
          <a:xfrm>
            <a:off x="3130550" y="4002088"/>
            <a:ext cx="1314450" cy="473075"/>
          </a:xfrm>
          <a:custGeom>
            <a:avLst/>
            <a:gdLst>
              <a:gd name="T0" fmla="*/ 1314450 w 915"/>
              <a:gd name="T1" fmla="*/ 0 h 329"/>
              <a:gd name="T2" fmla="*/ 481247 w 915"/>
              <a:gd name="T3" fmla="*/ 473075 h 329"/>
              <a:gd name="T4" fmla="*/ 0 w 915"/>
              <a:gd name="T5" fmla="*/ 473075 h 329"/>
              <a:gd name="T6" fmla="*/ 0 60000 65536"/>
              <a:gd name="T7" fmla="*/ 0 60000 65536"/>
              <a:gd name="T8" fmla="*/ 0 60000 65536"/>
              <a:gd name="T9" fmla="*/ 0 w 915"/>
              <a:gd name="T10" fmla="*/ 0 h 329"/>
              <a:gd name="T11" fmla="*/ 915 w 915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5" h="329">
                <a:moveTo>
                  <a:pt x="915" y="0"/>
                </a:moveTo>
                <a:lnTo>
                  <a:pt x="335" y="329"/>
                </a:lnTo>
                <a:lnTo>
                  <a:pt x="0" y="329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5" name="Freeform 36"/>
          <p:cNvSpPr>
            <a:spLocks/>
          </p:cNvSpPr>
          <p:nvPr/>
        </p:nvSpPr>
        <p:spPr bwMode="auto">
          <a:xfrm>
            <a:off x="3308350" y="3576638"/>
            <a:ext cx="1833563" cy="747712"/>
          </a:xfrm>
          <a:custGeom>
            <a:avLst/>
            <a:gdLst>
              <a:gd name="T0" fmla="*/ 1833563 w 1276"/>
              <a:gd name="T1" fmla="*/ 0 h 521"/>
              <a:gd name="T2" fmla="*/ 303199 w 1276"/>
              <a:gd name="T3" fmla="*/ 747712 h 521"/>
              <a:gd name="T4" fmla="*/ 0 w 1276"/>
              <a:gd name="T5" fmla="*/ 747712 h 521"/>
              <a:gd name="T6" fmla="*/ 0 60000 65536"/>
              <a:gd name="T7" fmla="*/ 0 60000 65536"/>
              <a:gd name="T8" fmla="*/ 0 60000 65536"/>
              <a:gd name="T9" fmla="*/ 0 w 1276"/>
              <a:gd name="T10" fmla="*/ 0 h 521"/>
              <a:gd name="T11" fmla="*/ 1276 w 1276"/>
              <a:gd name="T12" fmla="*/ 521 h 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6" h="521">
                <a:moveTo>
                  <a:pt x="1276" y="0"/>
                </a:moveTo>
                <a:lnTo>
                  <a:pt x="211" y="521"/>
                </a:lnTo>
                <a:lnTo>
                  <a:pt x="0" y="521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6" name="Freeform 37"/>
          <p:cNvSpPr>
            <a:spLocks/>
          </p:cNvSpPr>
          <p:nvPr/>
        </p:nvSpPr>
        <p:spPr bwMode="auto">
          <a:xfrm>
            <a:off x="3376613" y="3330575"/>
            <a:ext cx="1630362" cy="142875"/>
          </a:xfrm>
          <a:custGeom>
            <a:avLst/>
            <a:gdLst>
              <a:gd name="T0" fmla="*/ 1630362 w 1134"/>
              <a:gd name="T1" fmla="*/ 142875 h 100"/>
              <a:gd name="T2" fmla="*/ 234347 w 1134"/>
              <a:gd name="T3" fmla="*/ 0 h 100"/>
              <a:gd name="T4" fmla="*/ 0 w 1134"/>
              <a:gd name="T5" fmla="*/ 0 h 100"/>
              <a:gd name="T6" fmla="*/ 0 60000 65536"/>
              <a:gd name="T7" fmla="*/ 0 60000 65536"/>
              <a:gd name="T8" fmla="*/ 0 60000 65536"/>
              <a:gd name="T9" fmla="*/ 0 w 1134"/>
              <a:gd name="T10" fmla="*/ 0 h 100"/>
              <a:gd name="T11" fmla="*/ 1134 w 1134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100">
                <a:moveTo>
                  <a:pt x="1134" y="100"/>
                </a:moveTo>
                <a:lnTo>
                  <a:pt x="163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7" name="Line 38"/>
          <p:cNvSpPr>
            <a:spLocks noChangeShapeType="1"/>
          </p:cNvSpPr>
          <p:nvPr/>
        </p:nvSpPr>
        <p:spPr bwMode="auto">
          <a:xfrm>
            <a:off x="3376613" y="3497263"/>
            <a:ext cx="890587" cy="1587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8" name="Freeform 39"/>
          <p:cNvSpPr>
            <a:spLocks/>
          </p:cNvSpPr>
          <p:nvPr/>
        </p:nvSpPr>
        <p:spPr bwMode="auto">
          <a:xfrm>
            <a:off x="3308350" y="1920875"/>
            <a:ext cx="1295400" cy="766763"/>
          </a:xfrm>
          <a:custGeom>
            <a:avLst/>
            <a:gdLst>
              <a:gd name="T0" fmla="*/ 1295400 w 902"/>
              <a:gd name="T1" fmla="*/ 766763 h 534"/>
              <a:gd name="T2" fmla="*/ 303026 w 902"/>
              <a:gd name="T3" fmla="*/ 0 h 534"/>
              <a:gd name="T4" fmla="*/ 0 w 902"/>
              <a:gd name="T5" fmla="*/ 0 h 534"/>
              <a:gd name="T6" fmla="*/ 0 60000 65536"/>
              <a:gd name="T7" fmla="*/ 0 60000 65536"/>
              <a:gd name="T8" fmla="*/ 0 60000 65536"/>
              <a:gd name="T9" fmla="*/ 0 w 902"/>
              <a:gd name="T10" fmla="*/ 0 h 534"/>
              <a:gd name="T11" fmla="*/ 902 w 902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2" h="534">
                <a:moveTo>
                  <a:pt x="902" y="534"/>
                </a:moveTo>
                <a:lnTo>
                  <a:pt x="211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9" name="Freeform 40"/>
          <p:cNvSpPr>
            <a:spLocks/>
          </p:cNvSpPr>
          <p:nvPr/>
        </p:nvSpPr>
        <p:spPr bwMode="auto">
          <a:xfrm>
            <a:off x="3276600" y="2084388"/>
            <a:ext cx="1743075" cy="1087437"/>
          </a:xfrm>
          <a:custGeom>
            <a:avLst/>
            <a:gdLst>
              <a:gd name="T0" fmla="*/ 1743075 w 1213"/>
              <a:gd name="T1" fmla="*/ 1087437 h 757"/>
              <a:gd name="T2" fmla="*/ 334820 w 1213"/>
              <a:gd name="T3" fmla="*/ 0 h 757"/>
              <a:gd name="T4" fmla="*/ 0 w 1213"/>
              <a:gd name="T5" fmla="*/ 0 h 757"/>
              <a:gd name="T6" fmla="*/ 0 60000 65536"/>
              <a:gd name="T7" fmla="*/ 0 60000 65536"/>
              <a:gd name="T8" fmla="*/ 0 60000 65536"/>
              <a:gd name="T9" fmla="*/ 0 w 1213"/>
              <a:gd name="T10" fmla="*/ 0 h 757"/>
              <a:gd name="T11" fmla="*/ 1213 w 1213"/>
              <a:gd name="T12" fmla="*/ 757 h 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3" h="757">
                <a:moveTo>
                  <a:pt x="1213" y="757"/>
                </a:moveTo>
                <a:lnTo>
                  <a:pt x="233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0" name="Freeform 41"/>
          <p:cNvSpPr>
            <a:spLocks/>
          </p:cNvSpPr>
          <p:nvPr/>
        </p:nvSpPr>
        <p:spPr bwMode="auto">
          <a:xfrm>
            <a:off x="3298825" y="2232025"/>
            <a:ext cx="1016000" cy="876300"/>
          </a:xfrm>
          <a:custGeom>
            <a:avLst/>
            <a:gdLst>
              <a:gd name="T0" fmla="*/ 1016000 w 707"/>
              <a:gd name="T1" fmla="*/ 876300 h 609"/>
              <a:gd name="T2" fmla="*/ 311842 w 707"/>
              <a:gd name="T3" fmla="*/ 0 h 609"/>
              <a:gd name="T4" fmla="*/ 0 w 707"/>
              <a:gd name="T5" fmla="*/ 0 h 609"/>
              <a:gd name="T6" fmla="*/ 0 60000 65536"/>
              <a:gd name="T7" fmla="*/ 0 60000 65536"/>
              <a:gd name="T8" fmla="*/ 0 60000 65536"/>
              <a:gd name="T9" fmla="*/ 0 w 707"/>
              <a:gd name="T10" fmla="*/ 0 h 609"/>
              <a:gd name="T11" fmla="*/ 707 w 707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7" h="609">
                <a:moveTo>
                  <a:pt x="707" y="609"/>
                </a:moveTo>
                <a:lnTo>
                  <a:pt x="217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1" name="Freeform 42"/>
          <p:cNvSpPr>
            <a:spLocks/>
          </p:cNvSpPr>
          <p:nvPr/>
        </p:nvSpPr>
        <p:spPr bwMode="auto">
          <a:xfrm>
            <a:off x="3138488" y="2703513"/>
            <a:ext cx="704850" cy="177800"/>
          </a:xfrm>
          <a:custGeom>
            <a:avLst/>
            <a:gdLst>
              <a:gd name="T0" fmla="*/ 704850 w 490"/>
              <a:gd name="T1" fmla="*/ 177800 h 123"/>
              <a:gd name="T2" fmla="*/ 479010 w 490"/>
              <a:gd name="T3" fmla="*/ 0 h 123"/>
              <a:gd name="T4" fmla="*/ 0 w 490"/>
              <a:gd name="T5" fmla="*/ 0 h 123"/>
              <a:gd name="T6" fmla="*/ 0 60000 65536"/>
              <a:gd name="T7" fmla="*/ 0 60000 65536"/>
              <a:gd name="T8" fmla="*/ 0 60000 65536"/>
              <a:gd name="T9" fmla="*/ 0 w 490"/>
              <a:gd name="T10" fmla="*/ 0 h 123"/>
              <a:gd name="T11" fmla="*/ 490 w 490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" h="123">
                <a:moveTo>
                  <a:pt x="490" y="123"/>
                </a:moveTo>
                <a:lnTo>
                  <a:pt x="333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2" name="Line 43"/>
          <p:cNvSpPr>
            <a:spLocks noChangeShapeType="1"/>
          </p:cNvSpPr>
          <p:nvPr/>
        </p:nvSpPr>
        <p:spPr bwMode="auto">
          <a:xfrm>
            <a:off x="2824163" y="5767388"/>
            <a:ext cx="2109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3" name="Line 44"/>
          <p:cNvSpPr>
            <a:spLocks noChangeShapeType="1"/>
          </p:cNvSpPr>
          <p:nvPr/>
        </p:nvSpPr>
        <p:spPr bwMode="auto">
          <a:xfrm>
            <a:off x="3297238" y="5430838"/>
            <a:ext cx="13446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4" name="Line 45"/>
          <p:cNvSpPr>
            <a:spLocks noChangeShapeType="1"/>
          </p:cNvSpPr>
          <p:nvPr/>
        </p:nvSpPr>
        <p:spPr bwMode="auto">
          <a:xfrm>
            <a:off x="2827338" y="1765300"/>
            <a:ext cx="1698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5" name="Freeform 46"/>
          <p:cNvSpPr>
            <a:spLocks/>
          </p:cNvSpPr>
          <p:nvPr/>
        </p:nvSpPr>
        <p:spPr bwMode="auto">
          <a:xfrm>
            <a:off x="3355975" y="3043238"/>
            <a:ext cx="1212850" cy="204787"/>
          </a:xfrm>
          <a:custGeom>
            <a:avLst/>
            <a:gdLst>
              <a:gd name="T0" fmla="*/ 1212850 w 845"/>
              <a:gd name="T1" fmla="*/ 204787 h 143"/>
              <a:gd name="T2" fmla="*/ 255488 w 845"/>
              <a:gd name="T3" fmla="*/ 0 h 143"/>
              <a:gd name="T4" fmla="*/ 0 w 845"/>
              <a:gd name="T5" fmla="*/ 0 h 143"/>
              <a:gd name="T6" fmla="*/ 0 60000 65536"/>
              <a:gd name="T7" fmla="*/ 0 60000 65536"/>
              <a:gd name="T8" fmla="*/ 0 60000 65536"/>
              <a:gd name="T9" fmla="*/ 0 w 845"/>
              <a:gd name="T10" fmla="*/ 0 h 143"/>
              <a:gd name="T11" fmla="*/ 845 w 845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5" h="143">
                <a:moveTo>
                  <a:pt x="845" y="143"/>
                </a:move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6" name="Freeform 47"/>
          <p:cNvSpPr>
            <a:spLocks/>
          </p:cNvSpPr>
          <p:nvPr/>
        </p:nvSpPr>
        <p:spPr bwMode="auto">
          <a:xfrm>
            <a:off x="3298825" y="3603625"/>
            <a:ext cx="942975" cy="581025"/>
          </a:xfrm>
          <a:custGeom>
            <a:avLst/>
            <a:gdLst>
              <a:gd name="T0" fmla="*/ 942975 w 657"/>
              <a:gd name="T1" fmla="*/ 0 h 405"/>
              <a:gd name="T2" fmla="*/ 315760 w 657"/>
              <a:gd name="T3" fmla="*/ 581025 h 405"/>
              <a:gd name="T4" fmla="*/ 0 w 657"/>
              <a:gd name="T5" fmla="*/ 581025 h 405"/>
              <a:gd name="T6" fmla="*/ 0 60000 65536"/>
              <a:gd name="T7" fmla="*/ 0 60000 65536"/>
              <a:gd name="T8" fmla="*/ 0 60000 65536"/>
              <a:gd name="T9" fmla="*/ 0 w 657"/>
              <a:gd name="T10" fmla="*/ 0 h 405"/>
              <a:gd name="T11" fmla="*/ 657 w 657"/>
              <a:gd name="T12" fmla="*/ 405 h 4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7" h="405">
                <a:moveTo>
                  <a:pt x="657" y="0"/>
                </a:moveTo>
                <a:lnTo>
                  <a:pt x="220" y="405"/>
                </a:lnTo>
                <a:lnTo>
                  <a:pt x="0" y="40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7" name="Freeform 48"/>
          <p:cNvSpPr>
            <a:spLocks/>
          </p:cNvSpPr>
          <p:nvPr/>
        </p:nvSpPr>
        <p:spPr bwMode="auto">
          <a:xfrm>
            <a:off x="3090863" y="4000500"/>
            <a:ext cx="1346200" cy="473075"/>
          </a:xfrm>
          <a:custGeom>
            <a:avLst/>
            <a:gdLst>
              <a:gd name="T0" fmla="*/ 1346200 w 937"/>
              <a:gd name="T1" fmla="*/ 0 h 330"/>
              <a:gd name="T2" fmla="*/ 520090 w 937"/>
              <a:gd name="T3" fmla="*/ 473075 h 330"/>
              <a:gd name="T4" fmla="*/ 0 w 937"/>
              <a:gd name="T5" fmla="*/ 473075 h 330"/>
              <a:gd name="T6" fmla="*/ 0 60000 65536"/>
              <a:gd name="T7" fmla="*/ 0 60000 65536"/>
              <a:gd name="T8" fmla="*/ 0 60000 65536"/>
              <a:gd name="T9" fmla="*/ 0 w 937"/>
              <a:gd name="T10" fmla="*/ 0 h 330"/>
              <a:gd name="T11" fmla="*/ 937 w 937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7" h="330">
                <a:moveTo>
                  <a:pt x="937" y="0"/>
                </a:moveTo>
                <a:lnTo>
                  <a:pt x="362" y="330"/>
                </a:lnTo>
                <a:lnTo>
                  <a:pt x="0" y="3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8" name="Freeform 49"/>
          <p:cNvSpPr>
            <a:spLocks/>
          </p:cNvSpPr>
          <p:nvPr/>
        </p:nvSpPr>
        <p:spPr bwMode="auto">
          <a:xfrm>
            <a:off x="3281363" y="3576638"/>
            <a:ext cx="1851025" cy="746125"/>
          </a:xfrm>
          <a:custGeom>
            <a:avLst/>
            <a:gdLst>
              <a:gd name="T0" fmla="*/ 1851025 w 1289"/>
              <a:gd name="T1" fmla="*/ 0 h 519"/>
              <a:gd name="T2" fmla="*/ 330284 w 1289"/>
              <a:gd name="T3" fmla="*/ 746125 h 519"/>
              <a:gd name="T4" fmla="*/ 0 w 1289"/>
              <a:gd name="T5" fmla="*/ 746125 h 519"/>
              <a:gd name="T6" fmla="*/ 0 60000 65536"/>
              <a:gd name="T7" fmla="*/ 0 60000 65536"/>
              <a:gd name="T8" fmla="*/ 0 60000 65536"/>
              <a:gd name="T9" fmla="*/ 0 w 1289"/>
              <a:gd name="T10" fmla="*/ 0 h 519"/>
              <a:gd name="T11" fmla="*/ 1289 w 1289"/>
              <a:gd name="T12" fmla="*/ 519 h 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9" h="519">
                <a:moveTo>
                  <a:pt x="1289" y="0"/>
                </a:moveTo>
                <a:lnTo>
                  <a:pt x="230" y="519"/>
                </a:lnTo>
                <a:lnTo>
                  <a:pt x="0" y="5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79" name="Freeform 50"/>
          <p:cNvSpPr>
            <a:spLocks/>
          </p:cNvSpPr>
          <p:nvPr/>
        </p:nvSpPr>
        <p:spPr bwMode="auto">
          <a:xfrm>
            <a:off x="3368675" y="3330575"/>
            <a:ext cx="1631950" cy="142875"/>
          </a:xfrm>
          <a:custGeom>
            <a:avLst/>
            <a:gdLst>
              <a:gd name="T0" fmla="*/ 1631950 w 1136"/>
              <a:gd name="T1" fmla="*/ 142875 h 100"/>
              <a:gd name="T2" fmla="*/ 242781 w 1136"/>
              <a:gd name="T3" fmla="*/ 0 h 100"/>
              <a:gd name="T4" fmla="*/ 0 w 1136"/>
              <a:gd name="T5" fmla="*/ 0 h 100"/>
              <a:gd name="T6" fmla="*/ 0 60000 65536"/>
              <a:gd name="T7" fmla="*/ 0 60000 65536"/>
              <a:gd name="T8" fmla="*/ 0 60000 65536"/>
              <a:gd name="T9" fmla="*/ 0 w 1136"/>
              <a:gd name="T10" fmla="*/ 0 h 100"/>
              <a:gd name="T11" fmla="*/ 1136 w 1136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100">
                <a:moveTo>
                  <a:pt x="1136" y="100"/>
                </a:moveTo>
                <a:lnTo>
                  <a:pt x="16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0" name="Line 51"/>
          <p:cNvSpPr>
            <a:spLocks noChangeShapeType="1"/>
          </p:cNvSpPr>
          <p:nvPr/>
        </p:nvSpPr>
        <p:spPr bwMode="auto">
          <a:xfrm>
            <a:off x="3376613" y="3497263"/>
            <a:ext cx="885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1" name="Freeform 52"/>
          <p:cNvSpPr>
            <a:spLocks/>
          </p:cNvSpPr>
          <p:nvPr/>
        </p:nvSpPr>
        <p:spPr bwMode="auto">
          <a:xfrm>
            <a:off x="3314700" y="1920875"/>
            <a:ext cx="1284288" cy="766763"/>
          </a:xfrm>
          <a:custGeom>
            <a:avLst/>
            <a:gdLst>
              <a:gd name="T0" fmla="*/ 1284288 w 893"/>
              <a:gd name="T1" fmla="*/ 766763 h 534"/>
              <a:gd name="T2" fmla="*/ 296264 w 893"/>
              <a:gd name="T3" fmla="*/ 0 h 534"/>
              <a:gd name="T4" fmla="*/ 0 w 893"/>
              <a:gd name="T5" fmla="*/ 0 h 534"/>
              <a:gd name="T6" fmla="*/ 0 60000 65536"/>
              <a:gd name="T7" fmla="*/ 0 60000 65536"/>
              <a:gd name="T8" fmla="*/ 0 60000 65536"/>
              <a:gd name="T9" fmla="*/ 0 w 893"/>
              <a:gd name="T10" fmla="*/ 0 h 534"/>
              <a:gd name="T11" fmla="*/ 893 w 893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534">
                <a:moveTo>
                  <a:pt x="893" y="534"/>
                </a:moveTo>
                <a:lnTo>
                  <a:pt x="20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2" name="Freeform 53"/>
          <p:cNvSpPr>
            <a:spLocks/>
          </p:cNvSpPr>
          <p:nvPr/>
        </p:nvSpPr>
        <p:spPr bwMode="auto">
          <a:xfrm>
            <a:off x="3276600" y="2084388"/>
            <a:ext cx="1736725" cy="1090612"/>
          </a:xfrm>
          <a:custGeom>
            <a:avLst/>
            <a:gdLst>
              <a:gd name="T0" fmla="*/ 1736725 w 1209"/>
              <a:gd name="T1" fmla="*/ 1090612 h 759"/>
              <a:gd name="T2" fmla="*/ 334704 w 1209"/>
              <a:gd name="T3" fmla="*/ 0 h 759"/>
              <a:gd name="T4" fmla="*/ 0 w 1209"/>
              <a:gd name="T5" fmla="*/ 0 h 759"/>
              <a:gd name="T6" fmla="*/ 0 60000 65536"/>
              <a:gd name="T7" fmla="*/ 0 60000 65536"/>
              <a:gd name="T8" fmla="*/ 0 60000 65536"/>
              <a:gd name="T9" fmla="*/ 0 w 1209"/>
              <a:gd name="T10" fmla="*/ 0 h 759"/>
              <a:gd name="T11" fmla="*/ 1209 w 1209"/>
              <a:gd name="T12" fmla="*/ 759 h 7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759">
                <a:moveTo>
                  <a:pt x="1209" y="759"/>
                </a:moveTo>
                <a:lnTo>
                  <a:pt x="23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3" name="Freeform 54"/>
          <p:cNvSpPr>
            <a:spLocks/>
          </p:cNvSpPr>
          <p:nvPr/>
        </p:nvSpPr>
        <p:spPr bwMode="auto">
          <a:xfrm>
            <a:off x="3289300" y="2232025"/>
            <a:ext cx="1019175" cy="874713"/>
          </a:xfrm>
          <a:custGeom>
            <a:avLst/>
            <a:gdLst>
              <a:gd name="T0" fmla="*/ 1019175 w 709"/>
              <a:gd name="T1" fmla="*/ 874713 h 608"/>
              <a:gd name="T2" fmla="*/ 321996 w 709"/>
              <a:gd name="T3" fmla="*/ 0 h 608"/>
              <a:gd name="T4" fmla="*/ 0 w 709"/>
              <a:gd name="T5" fmla="*/ 0 h 608"/>
              <a:gd name="T6" fmla="*/ 0 60000 65536"/>
              <a:gd name="T7" fmla="*/ 0 60000 65536"/>
              <a:gd name="T8" fmla="*/ 0 60000 65536"/>
              <a:gd name="T9" fmla="*/ 0 w 709"/>
              <a:gd name="T10" fmla="*/ 0 h 608"/>
              <a:gd name="T11" fmla="*/ 709 w 709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608">
                <a:moveTo>
                  <a:pt x="709" y="608"/>
                </a:moveTo>
                <a:lnTo>
                  <a:pt x="2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4" name="Freeform 55"/>
          <p:cNvSpPr>
            <a:spLocks/>
          </p:cNvSpPr>
          <p:nvPr/>
        </p:nvSpPr>
        <p:spPr bwMode="auto">
          <a:xfrm>
            <a:off x="3119438" y="2703513"/>
            <a:ext cx="714375" cy="176212"/>
          </a:xfrm>
          <a:custGeom>
            <a:avLst/>
            <a:gdLst>
              <a:gd name="T0" fmla="*/ 714375 w 497"/>
              <a:gd name="T1" fmla="*/ 176212 h 122"/>
              <a:gd name="T2" fmla="*/ 491582 w 497"/>
              <a:gd name="T3" fmla="*/ 0 h 122"/>
              <a:gd name="T4" fmla="*/ 0 w 497"/>
              <a:gd name="T5" fmla="*/ 0 h 122"/>
              <a:gd name="T6" fmla="*/ 0 60000 65536"/>
              <a:gd name="T7" fmla="*/ 0 60000 65536"/>
              <a:gd name="T8" fmla="*/ 0 60000 65536"/>
              <a:gd name="T9" fmla="*/ 0 w 497"/>
              <a:gd name="T10" fmla="*/ 0 h 122"/>
              <a:gd name="T11" fmla="*/ 497 w 497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122">
                <a:moveTo>
                  <a:pt x="497" y="122"/>
                </a:moveTo>
                <a:lnTo>
                  <a:pt x="34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5" name="Line 56"/>
          <p:cNvSpPr>
            <a:spLocks noChangeShapeType="1"/>
          </p:cNvSpPr>
          <p:nvPr/>
        </p:nvSpPr>
        <p:spPr bwMode="auto">
          <a:xfrm>
            <a:off x="3471863" y="4010025"/>
            <a:ext cx="1587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6" name="Freeform 57"/>
          <p:cNvSpPr>
            <a:spLocks/>
          </p:cNvSpPr>
          <p:nvPr/>
        </p:nvSpPr>
        <p:spPr bwMode="auto">
          <a:xfrm>
            <a:off x="3054350" y="6348413"/>
            <a:ext cx="1839913" cy="93662"/>
          </a:xfrm>
          <a:custGeom>
            <a:avLst/>
            <a:gdLst>
              <a:gd name="T0" fmla="*/ 1839913 w 1281"/>
              <a:gd name="T1" fmla="*/ 93662 h 65"/>
              <a:gd name="T2" fmla="*/ 557288 w 1281"/>
              <a:gd name="T3" fmla="*/ 0 h 65"/>
              <a:gd name="T4" fmla="*/ 0 w 1281"/>
              <a:gd name="T5" fmla="*/ 0 h 65"/>
              <a:gd name="T6" fmla="*/ 0 60000 65536"/>
              <a:gd name="T7" fmla="*/ 0 60000 65536"/>
              <a:gd name="T8" fmla="*/ 0 60000 65536"/>
              <a:gd name="T9" fmla="*/ 0 w 1281"/>
              <a:gd name="T10" fmla="*/ 0 h 65"/>
              <a:gd name="T11" fmla="*/ 1281 w 1281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1" h="65">
                <a:moveTo>
                  <a:pt x="1281" y="65"/>
                </a:moveTo>
                <a:lnTo>
                  <a:pt x="38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87" name="Rectangle 58"/>
          <p:cNvSpPr>
            <a:spLocks noChangeArrowheads="1"/>
          </p:cNvSpPr>
          <p:nvPr/>
        </p:nvSpPr>
        <p:spPr bwMode="auto">
          <a:xfrm>
            <a:off x="4019550" y="1014413"/>
            <a:ext cx="3349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</a:t>
            </a:r>
            <a:endParaRPr lang="en-US" sz="800" b="1"/>
          </a:p>
        </p:txBody>
      </p:sp>
      <p:sp>
        <p:nvSpPr>
          <p:cNvPr id="69688" name="Rectangle 59"/>
          <p:cNvSpPr>
            <a:spLocks noChangeArrowheads="1"/>
          </p:cNvSpPr>
          <p:nvPr/>
        </p:nvSpPr>
        <p:spPr bwMode="auto">
          <a:xfrm>
            <a:off x="4956175" y="1012825"/>
            <a:ext cx="317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</a:t>
            </a:r>
            <a:endParaRPr lang="en-US" sz="800" b="1"/>
          </a:p>
        </p:txBody>
      </p:sp>
      <p:sp>
        <p:nvSpPr>
          <p:cNvPr id="69689" name="Text Box 60"/>
          <p:cNvSpPr txBox="1">
            <a:spLocks noChangeArrowheads="1"/>
          </p:cNvSpPr>
          <p:nvPr/>
        </p:nvSpPr>
        <p:spPr bwMode="auto">
          <a:xfrm>
            <a:off x="2513013" y="2978150"/>
            <a:ext cx="908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Anterior cruciate</a:t>
            </a:r>
          </a:p>
          <a:p>
            <a:r>
              <a:rPr lang="en-US" sz="800" b="1"/>
              <a:t>ligament</a:t>
            </a:r>
          </a:p>
        </p:txBody>
      </p:sp>
      <p:sp>
        <p:nvSpPr>
          <p:cNvPr id="69690" name="Text Box 61"/>
          <p:cNvSpPr txBox="1">
            <a:spLocks noChangeArrowheads="1"/>
          </p:cNvSpPr>
          <p:nvPr/>
        </p:nvSpPr>
        <p:spPr bwMode="auto">
          <a:xfrm>
            <a:off x="2436813" y="5702300"/>
            <a:ext cx="992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Patella</a:t>
            </a:r>
          </a:p>
          <a:p>
            <a:r>
              <a:rPr lang="en-US" sz="800" b="1"/>
              <a:t>(posterior surface)</a:t>
            </a:r>
          </a:p>
        </p:txBody>
      </p:sp>
      <p:sp>
        <p:nvSpPr>
          <p:cNvPr id="69691" name="Text Box 62"/>
          <p:cNvSpPr txBox="1">
            <a:spLocks noChangeArrowheads="1"/>
          </p:cNvSpPr>
          <p:nvPr/>
        </p:nvSpPr>
        <p:spPr bwMode="auto">
          <a:xfrm>
            <a:off x="2436813" y="6291263"/>
            <a:ext cx="950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Quadriceps</a:t>
            </a:r>
          </a:p>
          <a:p>
            <a:r>
              <a:rPr lang="en-US" sz="800" b="1"/>
              <a:t>tendon (reflected)</a:t>
            </a:r>
          </a:p>
        </p:txBody>
      </p:sp>
      <p:sp>
        <p:nvSpPr>
          <p:cNvPr id="69692" name="TextBox 24"/>
          <p:cNvSpPr txBox="1">
            <a:spLocks noChangeArrowheads="1"/>
          </p:cNvSpPr>
          <p:nvPr/>
        </p:nvSpPr>
        <p:spPr bwMode="auto">
          <a:xfrm>
            <a:off x="1733550" y="6607175"/>
            <a:ext cx="5591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© The McGraw-Hill Companies, Inc./Rebecca Gray, photographer/Don Kincaid, dissections</a:t>
            </a:r>
          </a:p>
        </p:txBody>
      </p:sp>
      <p:sp>
        <p:nvSpPr>
          <p:cNvPr id="69693" name="Text Box 64"/>
          <p:cNvSpPr txBox="1">
            <a:spLocks noChangeArrowheads="1"/>
          </p:cNvSpPr>
          <p:nvPr/>
        </p:nvSpPr>
        <p:spPr bwMode="auto">
          <a:xfrm>
            <a:off x="2436813" y="3962400"/>
            <a:ext cx="3635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800" b="1"/>
              <a:t>Tibia: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9963"/>
          </a:xfrm>
        </p:spPr>
        <p:txBody>
          <a:bodyPr/>
          <a:lstStyle/>
          <a:p>
            <a:pPr eaLnBrk="1" hangingPunct="1"/>
            <a:r>
              <a:rPr lang="en-US" smtClean="0"/>
              <a:t>Knee Injuries</a:t>
            </a:r>
          </a:p>
        </p:txBody>
      </p:sp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68263" y="1209675"/>
            <a:ext cx="4586287" cy="5205413"/>
          </a:xfrm>
        </p:spPr>
        <p:txBody>
          <a:bodyPr/>
          <a:lstStyle/>
          <a:p>
            <a:r>
              <a:rPr lang="en-US" sz="2000" b="0" smtClean="0"/>
              <a:t>highly vulnerable to rotational and horizontal stress</a:t>
            </a:r>
          </a:p>
          <a:p>
            <a:endParaRPr lang="en-US" sz="800" b="0" smtClean="0"/>
          </a:p>
          <a:p>
            <a:r>
              <a:rPr lang="en-US" sz="2000" b="0" smtClean="0"/>
              <a:t>most common injuries are to the </a:t>
            </a:r>
            <a:r>
              <a:rPr lang="en-US" sz="2000" smtClean="0"/>
              <a:t>meniscus</a:t>
            </a:r>
            <a:r>
              <a:rPr lang="en-US" sz="2000" b="0" smtClean="0"/>
              <a:t> and </a:t>
            </a:r>
            <a:r>
              <a:rPr lang="en-US" sz="2000" smtClean="0"/>
              <a:t>anterior cruciate ligament (ACL)</a:t>
            </a:r>
          </a:p>
          <a:p>
            <a:endParaRPr lang="en-US" sz="800" b="0" smtClean="0"/>
          </a:p>
          <a:p>
            <a:r>
              <a:rPr lang="en-US" sz="2000" b="0" smtClean="0"/>
              <a:t>heal slowly due to scanty blood flow</a:t>
            </a:r>
          </a:p>
          <a:p>
            <a:endParaRPr lang="en-US" sz="800" b="0" smtClean="0"/>
          </a:p>
          <a:p>
            <a:r>
              <a:rPr lang="en-US" sz="2000" smtClean="0"/>
              <a:t>arthroscopy </a:t>
            </a:r>
            <a:r>
              <a:rPr lang="en-US" sz="2000" b="0" smtClean="0"/>
              <a:t>– procedure in which the interior of the joint is viewed with a pencil-thin </a:t>
            </a:r>
            <a:r>
              <a:rPr lang="en-US" sz="2000" smtClean="0"/>
              <a:t>arthroscope</a:t>
            </a:r>
            <a:r>
              <a:rPr lang="en-US" sz="2000" b="0" smtClean="0"/>
              <a:t> inserted through a small incision</a:t>
            </a:r>
          </a:p>
          <a:p>
            <a:pPr lvl="1"/>
            <a:r>
              <a:rPr lang="en-US" sz="1600" b="0" smtClean="0"/>
              <a:t>less tissue damage than conventional surgery</a:t>
            </a:r>
          </a:p>
          <a:p>
            <a:pPr lvl="1"/>
            <a:r>
              <a:rPr lang="en-US" sz="1600" b="0" smtClean="0"/>
              <a:t>recovery more quickly</a:t>
            </a:r>
          </a:p>
          <a:p>
            <a:pPr lvl="1"/>
            <a:r>
              <a:rPr lang="en-US" sz="1600" b="0" smtClean="0"/>
              <a:t>arthroscopic </a:t>
            </a:r>
            <a:r>
              <a:rPr lang="en-US" sz="1600" smtClean="0"/>
              <a:t>ACL repair </a:t>
            </a:r>
            <a:r>
              <a:rPr lang="en-US" sz="1600" b="0" smtClean="0"/>
              <a:t>– about nine months for healing to be complete</a:t>
            </a:r>
          </a:p>
        </p:txBody>
      </p:sp>
      <p:sp>
        <p:nvSpPr>
          <p:cNvPr id="70660" name="TextBox 24"/>
          <p:cNvSpPr txBox="1">
            <a:spLocks noChangeArrowheads="1"/>
          </p:cNvSpPr>
          <p:nvPr/>
        </p:nvSpPr>
        <p:spPr bwMode="auto">
          <a:xfrm>
            <a:off x="4572000" y="792163"/>
            <a:ext cx="4378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70661" name="Picture 7" descr="sal25693_09_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463" y="973138"/>
            <a:ext cx="3722687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9"/>
          <p:cNvSpPr>
            <a:spLocks noChangeArrowheads="1"/>
          </p:cNvSpPr>
          <p:nvPr/>
        </p:nvSpPr>
        <p:spPr bwMode="auto">
          <a:xfrm>
            <a:off x="6273800" y="3155950"/>
            <a:ext cx="546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FFFFFF"/>
                </a:solidFill>
              </a:rPr>
              <a:t>Foot fixed</a:t>
            </a:r>
            <a:endParaRPr lang="en-US" sz="2400" b="1"/>
          </a:p>
        </p:txBody>
      </p:sp>
      <p:sp>
        <p:nvSpPr>
          <p:cNvPr id="70663" name="Freeform 10"/>
          <p:cNvSpPr>
            <a:spLocks/>
          </p:cNvSpPr>
          <p:nvPr/>
        </p:nvSpPr>
        <p:spPr bwMode="auto">
          <a:xfrm>
            <a:off x="5440363" y="5184775"/>
            <a:ext cx="1169987" cy="573088"/>
          </a:xfrm>
          <a:custGeom>
            <a:avLst/>
            <a:gdLst>
              <a:gd name="T0" fmla="*/ 1169987 w 797"/>
              <a:gd name="T1" fmla="*/ 0 h 390"/>
              <a:gd name="T2" fmla="*/ 540220 w 797"/>
              <a:gd name="T3" fmla="*/ 573088 h 390"/>
              <a:gd name="T4" fmla="*/ 0 w 797"/>
              <a:gd name="T5" fmla="*/ 573088 h 390"/>
              <a:gd name="T6" fmla="*/ 0 60000 65536"/>
              <a:gd name="T7" fmla="*/ 0 60000 65536"/>
              <a:gd name="T8" fmla="*/ 0 60000 65536"/>
              <a:gd name="T9" fmla="*/ 0 w 797"/>
              <a:gd name="T10" fmla="*/ 0 h 390"/>
              <a:gd name="T11" fmla="*/ 797 w 797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7" h="390">
                <a:moveTo>
                  <a:pt x="797" y="0"/>
                </a:moveTo>
                <a:lnTo>
                  <a:pt x="368" y="390"/>
                </a:lnTo>
                <a:lnTo>
                  <a:pt x="0" y="39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Freeform 11"/>
          <p:cNvSpPr>
            <a:spLocks/>
          </p:cNvSpPr>
          <p:nvPr/>
        </p:nvSpPr>
        <p:spPr bwMode="auto">
          <a:xfrm>
            <a:off x="5854700" y="5178425"/>
            <a:ext cx="463550" cy="133350"/>
          </a:xfrm>
          <a:custGeom>
            <a:avLst/>
            <a:gdLst>
              <a:gd name="T0" fmla="*/ 463550 w 316"/>
              <a:gd name="T1" fmla="*/ 0 h 90"/>
              <a:gd name="T2" fmla="*/ 280184 w 316"/>
              <a:gd name="T3" fmla="*/ 133350 h 90"/>
              <a:gd name="T4" fmla="*/ 0 w 316"/>
              <a:gd name="T5" fmla="*/ 133350 h 90"/>
              <a:gd name="T6" fmla="*/ 0 60000 65536"/>
              <a:gd name="T7" fmla="*/ 0 60000 65536"/>
              <a:gd name="T8" fmla="*/ 0 60000 65536"/>
              <a:gd name="T9" fmla="*/ 0 w 316"/>
              <a:gd name="T10" fmla="*/ 0 h 90"/>
              <a:gd name="T11" fmla="*/ 316 w 316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90">
                <a:moveTo>
                  <a:pt x="316" y="0"/>
                </a:moveTo>
                <a:lnTo>
                  <a:pt x="191" y="90"/>
                </a:lnTo>
                <a:lnTo>
                  <a:pt x="0" y="9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12"/>
          <p:cNvSpPr>
            <a:spLocks/>
          </p:cNvSpPr>
          <p:nvPr/>
        </p:nvSpPr>
        <p:spPr bwMode="auto">
          <a:xfrm>
            <a:off x="5943600" y="5789613"/>
            <a:ext cx="1201738" cy="420687"/>
          </a:xfrm>
          <a:custGeom>
            <a:avLst/>
            <a:gdLst>
              <a:gd name="T0" fmla="*/ 1201738 w 818"/>
              <a:gd name="T1" fmla="*/ 0 h 286"/>
              <a:gd name="T2" fmla="*/ 190985 w 818"/>
              <a:gd name="T3" fmla="*/ 420687 h 286"/>
              <a:gd name="T4" fmla="*/ 0 w 818"/>
              <a:gd name="T5" fmla="*/ 420687 h 286"/>
              <a:gd name="T6" fmla="*/ 0 60000 65536"/>
              <a:gd name="T7" fmla="*/ 0 60000 65536"/>
              <a:gd name="T8" fmla="*/ 0 60000 65536"/>
              <a:gd name="T9" fmla="*/ 0 w 818"/>
              <a:gd name="T10" fmla="*/ 0 h 286"/>
              <a:gd name="T11" fmla="*/ 818 w 81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8" h="286">
                <a:moveTo>
                  <a:pt x="818" y="0"/>
                </a:moveTo>
                <a:lnTo>
                  <a:pt x="130" y="286"/>
                </a:lnTo>
                <a:lnTo>
                  <a:pt x="0" y="28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6" name="Rectangle 13"/>
          <p:cNvSpPr>
            <a:spLocks noChangeArrowheads="1"/>
          </p:cNvSpPr>
          <p:nvPr/>
        </p:nvSpPr>
        <p:spPr bwMode="auto">
          <a:xfrm>
            <a:off x="4979988" y="6134100"/>
            <a:ext cx="914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</a:rPr>
              <a:t>Patellar ligament</a:t>
            </a:r>
            <a:endParaRPr lang="en-US" sz="2400" b="1"/>
          </a:p>
        </p:txBody>
      </p:sp>
      <p:sp>
        <p:nvSpPr>
          <p:cNvPr id="70667" name="Line 14"/>
          <p:cNvSpPr>
            <a:spLocks noChangeShapeType="1"/>
          </p:cNvSpPr>
          <p:nvPr/>
        </p:nvSpPr>
        <p:spPr bwMode="auto">
          <a:xfrm flipH="1">
            <a:off x="5927725" y="4991100"/>
            <a:ext cx="1271588" cy="1588"/>
          </a:xfrm>
          <a:prstGeom prst="line">
            <a:avLst/>
          </a:pr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Freeform 15"/>
          <p:cNvSpPr>
            <a:spLocks/>
          </p:cNvSpPr>
          <p:nvPr/>
        </p:nvSpPr>
        <p:spPr bwMode="auto">
          <a:xfrm>
            <a:off x="5440363" y="5187950"/>
            <a:ext cx="1166812" cy="573088"/>
          </a:xfrm>
          <a:custGeom>
            <a:avLst/>
            <a:gdLst>
              <a:gd name="T0" fmla="*/ 1166812 w 795"/>
              <a:gd name="T1" fmla="*/ 0 h 390"/>
              <a:gd name="T2" fmla="*/ 537174 w 795"/>
              <a:gd name="T3" fmla="*/ 573088 h 390"/>
              <a:gd name="T4" fmla="*/ 0 w 795"/>
              <a:gd name="T5" fmla="*/ 573088 h 390"/>
              <a:gd name="T6" fmla="*/ 0 60000 65536"/>
              <a:gd name="T7" fmla="*/ 0 60000 65536"/>
              <a:gd name="T8" fmla="*/ 0 60000 65536"/>
              <a:gd name="T9" fmla="*/ 0 w 795"/>
              <a:gd name="T10" fmla="*/ 0 h 390"/>
              <a:gd name="T11" fmla="*/ 795 w 795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5" h="390">
                <a:moveTo>
                  <a:pt x="795" y="0"/>
                </a:moveTo>
                <a:lnTo>
                  <a:pt x="366" y="390"/>
                </a:lnTo>
                <a:lnTo>
                  <a:pt x="0" y="3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Freeform 16"/>
          <p:cNvSpPr>
            <a:spLocks/>
          </p:cNvSpPr>
          <p:nvPr/>
        </p:nvSpPr>
        <p:spPr bwMode="auto">
          <a:xfrm>
            <a:off x="5854700" y="5178425"/>
            <a:ext cx="457200" cy="133350"/>
          </a:xfrm>
          <a:custGeom>
            <a:avLst/>
            <a:gdLst>
              <a:gd name="T0" fmla="*/ 457200 w 312"/>
              <a:gd name="T1" fmla="*/ 0 h 91"/>
              <a:gd name="T2" fmla="*/ 282819 w 312"/>
              <a:gd name="T3" fmla="*/ 133350 h 91"/>
              <a:gd name="T4" fmla="*/ 0 w 312"/>
              <a:gd name="T5" fmla="*/ 133350 h 91"/>
              <a:gd name="T6" fmla="*/ 0 60000 65536"/>
              <a:gd name="T7" fmla="*/ 0 60000 65536"/>
              <a:gd name="T8" fmla="*/ 0 60000 65536"/>
              <a:gd name="T9" fmla="*/ 0 w 312"/>
              <a:gd name="T10" fmla="*/ 0 h 91"/>
              <a:gd name="T11" fmla="*/ 312 w 312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91">
                <a:moveTo>
                  <a:pt x="312" y="0"/>
                </a:moveTo>
                <a:lnTo>
                  <a:pt x="193" y="91"/>
                </a:lnTo>
                <a:lnTo>
                  <a:pt x="0" y="9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Freeform 17"/>
          <p:cNvSpPr>
            <a:spLocks/>
          </p:cNvSpPr>
          <p:nvPr/>
        </p:nvSpPr>
        <p:spPr bwMode="auto">
          <a:xfrm>
            <a:off x="5938838" y="5794375"/>
            <a:ext cx="1198562" cy="417513"/>
          </a:xfrm>
          <a:custGeom>
            <a:avLst/>
            <a:gdLst>
              <a:gd name="T0" fmla="*/ 1198562 w 815"/>
              <a:gd name="T1" fmla="*/ 0 h 284"/>
              <a:gd name="T2" fmla="*/ 195594 w 815"/>
              <a:gd name="T3" fmla="*/ 417513 h 284"/>
              <a:gd name="T4" fmla="*/ 0 w 815"/>
              <a:gd name="T5" fmla="*/ 417513 h 284"/>
              <a:gd name="T6" fmla="*/ 0 60000 65536"/>
              <a:gd name="T7" fmla="*/ 0 60000 65536"/>
              <a:gd name="T8" fmla="*/ 0 60000 65536"/>
              <a:gd name="T9" fmla="*/ 0 w 815"/>
              <a:gd name="T10" fmla="*/ 0 h 284"/>
              <a:gd name="T11" fmla="*/ 815 w 815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5" h="284">
                <a:moveTo>
                  <a:pt x="815" y="0"/>
                </a:moveTo>
                <a:lnTo>
                  <a:pt x="133" y="284"/>
                </a:lnTo>
                <a:lnTo>
                  <a:pt x="0" y="28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8"/>
          <p:cNvSpPr>
            <a:spLocks noChangeShapeType="1"/>
          </p:cNvSpPr>
          <p:nvPr/>
        </p:nvSpPr>
        <p:spPr bwMode="auto">
          <a:xfrm flipH="1">
            <a:off x="5919788" y="4989513"/>
            <a:ext cx="1274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9"/>
          <p:cNvSpPr>
            <a:spLocks noChangeShapeType="1"/>
          </p:cNvSpPr>
          <p:nvPr/>
        </p:nvSpPr>
        <p:spPr bwMode="auto">
          <a:xfrm>
            <a:off x="6018213" y="3005138"/>
            <a:ext cx="15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5318125" y="2036763"/>
            <a:ext cx="9683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Twisting motion</a:t>
            </a:r>
          </a:p>
        </p:txBody>
      </p:sp>
      <p:sp>
        <p:nvSpPr>
          <p:cNvPr id="70674" name="Text Box 21"/>
          <p:cNvSpPr txBox="1">
            <a:spLocks noChangeArrowheads="1"/>
          </p:cNvSpPr>
          <p:nvPr/>
        </p:nvSpPr>
        <p:spPr bwMode="auto">
          <a:xfrm>
            <a:off x="4979988" y="4916488"/>
            <a:ext cx="10064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Anterior cruciate</a:t>
            </a:r>
          </a:p>
          <a:p>
            <a:r>
              <a:rPr lang="en-US" sz="900" b="1"/>
              <a:t>ligament (torn)</a:t>
            </a:r>
          </a:p>
        </p:txBody>
      </p:sp>
      <p:sp>
        <p:nvSpPr>
          <p:cNvPr id="70675" name="Text Box 22"/>
          <p:cNvSpPr txBox="1">
            <a:spLocks noChangeArrowheads="1"/>
          </p:cNvSpPr>
          <p:nvPr/>
        </p:nvSpPr>
        <p:spPr bwMode="auto">
          <a:xfrm>
            <a:off x="4979988" y="5245100"/>
            <a:ext cx="9239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Tibial collateral</a:t>
            </a:r>
          </a:p>
          <a:p>
            <a:r>
              <a:rPr lang="en-US" sz="900" b="1"/>
              <a:t>ligament (torn)</a:t>
            </a:r>
          </a:p>
        </p:txBody>
      </p:sp>
      <p:sp>
        <p:nvSpPr>
          <p:cNvPr id="70676" name="Text Box 23"/>
          <p:cNvSpPr txBox="1">
            <a:spLocks noChangeArrowheads="1"/>
          </p:cNvSpPr>
          <p:nvPr/>
        </p:nvSpPr>
        <p:spPr bwMode="auto">
          <a:xfrm>
            <a:off x="4979988" y="5691188"/>
            <a:ext cx="949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r>
              <a:rPr lang="en-US" sz="900" b="1"/>
              <a:t>Medial</a:t>
            </a:r>
          </a:p>
          <a:p>
            <a:r>
              <a:rPr lang="en-US" sz="900" b="1"/>
              <a:t>meniscus (torn)</a:t>
            </a:r>
          </a:p>
        </p:txBody>
      </p:sp>
      <p:sp>
        <p:nvSpPr>
          <p:cNvPr id="70677" name="Text Box 6"/>
          <p:cNvSpPr txBox="1">
            <a:spLocks noChangeArrowheads="1"/>
          </p:cNvSpPr>
          <p:nvPr/>
        </p:nvSpPr>
        <p:spPr bwMode="auto">
          <a:xfrm>
            <a:off x="4037013" y="6348413"/>
            <a:ext cx="2033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9.30</a:t>
            </a:r>
          </a:p>
        </p:txBody>
      </p:sp>
      <p:sp>
        <p:nvSpPr>
          <p:cNvPr id="706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F2270BB-48E3-4083-B54A-3D32CB4DB0A1}" type="slidenum">
              <a:rPr lang="en-US" smtClean="0">
                <a:latin typeface="Arial" pitchFamily="34" charset="0"/>
              </a:rPr>
              <a:pPr/>
              <a:t>67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7263"/>
          </a:xfrm>
        </p:spPr>
        <p:txBody>
          <a:bodyPr/>
          <a:lstStyle/>
          <a:p>
            <a:r>
              <a:rPr lang="en-US" smtClean="0"/>
              <a:t>The Ankle Joint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900113"/>
            <a:ext cx="8229600" cy="5957887"/>
          </a:xfrm>
        </p:spPr>
        <p:txBody>
          <a:bodyPr/>
          <a:lstStyle/>
          <a:p>
            <a:r>
              <a:rPr lang="en-US" sz="2000" smtClean="0"/>
              <a:t>talocrural (ankle) joint</a:t>
            </a:r>
            <a:r>
              <a:rPr lang="en-US" sz="2000" b="0" smtClean="0"/>
              <a:t> – includes two articulations:</a:t>
            </a:r>
          </a:p>
          <a:p>
            <a:pPr lvl="1"/>
            <a:r>
              <a:rPr lang="en-US" sz="1800" smtClean="0"/>
              <a:t>medial joint </a:t>
            </a:r>
            <a:r>
              <a:rPr lang="en-US" sz="1800" b="0" smtClean="0"/>
              <a:t>– between tibia and talus</a:t>
            </a:r>
          </a:p>
          <a:p>
            <a:pPr lvl="1"/>
            <a:r>
              <a:rPr lang="en-US" sz="1800" smtClean="0"/>
              <a:t>lateral joint </a:t>
            </a:r>
            <a:r>
              <a:rPr lang="en-US" sz="1800" b="0" smtClean="0"/>
              <a:t>– between fibula and talus</a:t>
            </a:r>
          </a:p>
          <a:p>
            <a:pPr lvl="1"/>
            <a:r>
              <a:rPr lang="en-US" sz="1800" b="0" smtClean="0"/>
              <a:t>both enclosed by one joint capsule</a:t>
            </a:r>
          </a:p>
          <a:p>
            <a:pPr lvl="1"/>
            <a:r>
              <a:rPr lang="en-US" sz="1800" smtClean="0"/>
              <a:t>malleoli </a:t>
            </a:r>
            <a:r>
              <a:rPr lang="en-US" sz="1800" b="0" smtClean="0"/>
              <a:t>of tibia and fibula overhang the talus on either side and prevent side-to-side motion</a:t>
            </a:r>
          </a:p>
          <a:p>
            <a:pPr lvl="1"/>
            <a:r>
              <a:rPr lang="en-US" sz="1800" b="0" smtClean="0"/>
              <a:t>more restricted range of motion than the wrist</a:t>
            </a:r>
          </a:p>
          <a:p>
            <a:pPr lvl="1"/>
            <a:endParaRPr lang="en-US" sz="800" b="0" smtClean="0"/>
          </a:p>
          <a:p>
            <a:r>
              <a:rPr lang="en-US" sz="2000" smtClean="0"/>
              <a:t>ankle ligaments</a:t>
            </a:r>
          </a:p>
          <a:p>
            <a:pPr lvl="1"/>
            <a:r>
              <a:rPr lang="en-US" sz="1800" smtClean="0"/>
              <a:t>anterior </a:t>
            </a:r>
            <a:r>
              <a:rPr lang="en-US" sz="1800" b="0" smtClean="0"/>
              <a:t>and</a:t>
            </a:r>
            <a:r>
              <a:rPr lang="en-US" sz="1800" smtClean="0"/>
              <a:t> posterior tibiofibular ligaments </a:t>
            </a:r>
            <a:r>
              <a:rPr lang="en-US" sz="1800" b="0" smtClean="0"/>
              <a:t>– bind the tibia to fibula</a:t>
            </a:r>
          </a:p>
          <a:p>
            <a:pPr lvl="1"/>
            <a:r>
              <a:rPr lang="en-US" sz="1800" smtClean="0"/>
              <a:t>multipart medial (deltoid) ligament </a:t>
            </a:r>
            <a:r>
              <a:rPr lang="en-US" sz="1800" b="0" smtClean="0"/>
              <a:t>– binds the tibia to the foot on the medial side</a:t>
            </a:r>
          </a:p>
          <a:p>
            <a:pPr lvl="1"/>
            <a:r>
              <a:rPr lang="en-US" sz="1800" smtClean="0"/>
              <a:t>multipart lateral (collateral) ligament </a:t>
            </a:r>
            <a:r>
              <a:rPr lang="en-US" sz="1800" b="0" smtClean="0"/>
              <a:t>– binds fibula to the foot on the lateral side</a:t>
            </a:r>
          </a:p>
          <a:p>
            <a:pPr lvl="1"/>
            <a:r>
              <a:rPr lang="en-US" sz="1800" smtClean="0"/>
              <a:t>calcaneal (Achilles) tendon </a:t>
            </a:r>
            <a:r>
              <a:rPr lang="en-US" sz="1800" b="0" smtClean="0"/>
              <a:t>– extends from the calf muscle to the calcaneus</a:t>
            </a:r>
          </a:p>
          <a:p>
            <a:pPr lvl="2"/>
            <a:r>
              <a:rPr lang="en-US" sz="1600" b="0" smtClean="0"/>
              <a:t>plantarflexes the foot and limits dorsiflexion</a:t>
            </a:r>
          </a:p>
          <a:p>
            <a:pPr lvl="1"/>
            <a:r>
              <a:rPr lang="en-US" sz="2000" smtClean="0"/>
              <a:t>sprains</a:t>
            </a:r>
            <a:r>
              <a:rPr lang="en-US" sz="2000" b="0" smtClean="0"/>
              <a:t> (torn ligaments and tendons) are common at the ankle</a:t>
            </a:r>
          </a:p>
          <a:p>
            <a:pPr lvl="2"/>
            <a:r>
              <a:rPr lang="en-US" sz="1600" b="0" smtClean="0"/>
              <a:t>pain and immediate swelling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5C0F1F30-CAFB-489F-B291-77FF44722387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EDE4475B-75D0-4256-9B16-A6DB71D96755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80963"/>
            <a:ext cx="82296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/>
              <a:t>Ankle Joint and Foot Ligaments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981200" y="6324600"/>
            <a:ext cx="2592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9.31a,c,d</a:t>
            </a:r>
          </a:p>
        </p:txBody>
      </p:sp>
      <p:pic>
        <p:nvPicPr>
          <p:cNvPr id="72709" name="Picture 81" descr="sal25693_09_31a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811213"/>
            <a:ext cx="779462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Box 24"/>
          <p:cNvSpPr txBox="1">
            <a:spLocks noChangeArrowheads="1"/>
          </p:cNvSpPr>
          <p:nvPr/>
        </p:nvSpPr>
        <p:spPr bwMode="auto">
          <a:xfrm>
            <a:off x="1577975" y="711200"/>
            <a:ext cx="5962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2711" name="Line 83"/>
          <p:cNvSpPr>
            <a:spLocks noChangeShapeType="1"/>
          </p:cNvSpPr>
          <p:nvPr/>
        </p:nvSpPr>
        <p:spPr bwMode="auto">
          <a:xfrm flipH="1">
            <a:off x="6902450" y="5008563"/>
            <a:ext cx="533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Line 84"/>
          <p:cNvSpPr>
            <a:spLocks noChangeShapeType="1"/>
          </p:cNvSpPr>
          <p:nvPr/>
        </p:nvSpPr>
        <p:spPr bwMode="auto">
          <a:xfrm flipH="1">
            <a:off x="6815138" y="4452938"/>
            <a:ext cx="6207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85"/>
          <p:cNvSpPr>
            <a:spLocks noChangeShapeType="1"/>
          </p:cNvSpPr>
          <p:nvPr/>
        </p:nvSpPr>
        <p:spPr bwMode="auto">
          <a:xfrm flipH="1">
            <a:off x="7256463" y="479425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86"/>
          <p:cNvSpPr>
            <a:spLocks noChangeShapeType="1"/>
          </p:cNvSpPr>
          <p:nvPr/>
        </p:nvSpPr>
        <p:spPr bwMode="auto">
          <a:xfrm flipH="1">
            <a:off x="7032625" y="5348288"/>
            <a:ext cx="4032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87"/>
          <p:cNvSpPr>
            <a:spLocks noChangeShapeType="1"/>
          </p:cNvSpPr>
          <p:nvPr/>
        </p:nvSpPr>
        <p:spPr bwMode="auto">
          <a:xfrm flipH="1">
            <a:off x="5500688" y="3440113"/>
            <a:ext cx="7969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Line 88"/>
          <p:cNvSpPr>
            <a:spLocks noChangeShapeType="1"/>
          </p:cNvSpPr>
          <p:nvPr/>
        </p:nvSpPr>
        <p:spPr bwMode="auto">
          <a:xfrm flipH="1">
            <a:off x="5556250" y="3694113"/>
            <a:ext cx="15081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Line 89"/>
          <p:cNvSpPr>
            <a:spLocks noChangeShapeType="1"/>
          </p:cNvSpPr>
          <p:nvPr/>
        </p:nvSpPr>
        <p:spPr bwMode="auto">
          <a:xfrm flipH="1">
            <a:off x="5900738" y="3930650"/>
            <a:ext cx="9969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8" name="Line 90"/>
          <p:cNvSpPr>
            <a:spLocks noChangeShapeType="1"/>
          </p:cNvSpPr>
          <p:nvPr/>
        </p:nvSpPr>
        <p:spPr bwMode="auto">
          <a:xfrm flipH="1">
            <a:off x="5791200" y="5942013"/>
            <a:ext cx="7080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9" name="Line 91"/>
          <p:cNvSpPr>
            <a:spLocks noChangeShapeType="1"/>
          </p:cNvSpPr>
          <p:nvPr/>
        </p:nvSpPr>
        <p:spPr bwMode="auto">
          <a:xfrm flipH="1">
            <a:off x="977900" y="1103313"/>
            <a:ext cx="1196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92"/>
          <p:cNvSpPr>
            <a:spLocks noChangeShapeType="1"/>
          </p:cNvSpPr>
          <p:nvPr/>
        </p:nvSpPr>
        <p:spPr bwMode="auto">
          <a:xfrm flipH="1">
            <a:off x="915988" y="1262063"/>
            <a:ext cx="1527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93"/>
          <p:cNvSpPr>
            <a:spLocks noChangeShapeType="1"/>
          </p:cNvSpPr>
          <p:nvPr/>
        </p:nvSpPr>
        <p:spPr bwMode="auto">
          <a:xfrm flipH="1">
            <a:off x="1174750" y="2249488"/>
            <a:ext cx="3206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Line 94"/>
          <p:cNvSpPr>
            <a:spLocks noChangeShapeType="1"/>
          </p:cNvSpPr>
          <p:nvPr/>
        </p:nvSpPr>
        <p:spPr bwMode="auto">
          <a:xfrm flipH="1">
            <a:off x="1208088" y="2765425"/>
            <a:ext cx="4572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3" name="Freeform 95"/>
          <p:cNvSpPr>
            <a:spLocks/>
          </p:cNvSpPr>
          <p:nvPr/>
        </p:nvSpPr>
        <p:spPr bwMode="auto">
          <a:xfrm>
            <a:off x="3541713" y="2651125"/>
            <a:ext cx="650875" cy="331788"/>
          </a:xfrm>
          <a:custGeom>
            <a:avLst/>
            <a:gdLst>
              <a:gd name="T0" fmla="*/ 650875 w 425"/>
              <a:gd name="T1" fmla="*/ 331788 h 216"/>
              <a:gd name="T2" fmla="*/ 373679 w 425"/>
              <a:gd name="T3" fmla="*/ 331788 h 216"/>
              <a:gd name="T4" fmla="*/ 0 w 425"/>
              <a:gd name="T5" fmla="*/ 0 h 216"/>
              <a:gd name="T6" fmla="*/ 0 60000 65536"/>
              <a:gd name="T7" fmla="*/ 0 60000 65536"/>
              <a:gd name="T8" fmla="*/ 0 60000 65536"/>
              <a:gd name="T9" fmla="*/ 0 w 425"/>
              <a:gd name="T10" fmla="*/ 0 h 216"/>
              <a:gd name="T11" fmla="*/ 425 w 425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216">
                <a:moveTo>
                  <a:pt x="425" y="216"/>
                </a:moveTo>
                <a:lnTo>
                  <a:pt x="244" y="21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4" name="Freeform 96"/>
          <p:cNvSpPr>
            <a:spLocks/>
          </p:cNvSpPr>
          <p:nvPr/>
        </p:nvSpPr>
        <p:spPr bwMode="auto">
          <a:xfrm>
            <a:off x="2413000" y="2536825"/>
            <a:ext cx="390525" cy="446088"/>
          </a:xfrm>
          <a:custGeom>
            <a:avLst/>
            <a:gdLst>
              <a:gd name="T0" fmla="*/ 390525 w 255"/>
              <a:gd name="T1" fmla="*/ 446088 h 291"/>
              <a:gd name="T2" fmla="*/ 209812 w 255"/>
              <a:gd name="T3" fmla="*/ 446088 h 291"/>
              <a:gd name="T4" fmla="*/ 0 w 255"/>
              <a:gd name="T5" fmla="*/ 0 h 291"/>
              <a:gd name="T6" fmla="*/ 0 60000 65536"/>
              <a:gd name="T7" fmla="*/ 0 60000 65536"/>
              <a:gd name="T8" fmla="*/ 0 60000 65536"/>
              <a:gd name="T9" fmla="*/ 0 w 255"/>
              <a:gd name="T10" fmla="*/ 0 h 291"/>
              <a:gd name="T11" fmla="*/ 255 w 255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291">
                <a:moveTo>
                  <a:pt x="255" y="291"/>
                </a:moveTo>
                <a:lnTo>
                  <a:pt x="137" y="291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Freeform 97"/>
          <p:cNvSpPr>
            <a:spLocks/>
          </p:cNvSpPr>
          <p:nvPr/>
        </p:nvSpPr>
        <p:spPr bwMode="auto">
          <a:xfrm>
            <a:off x="2055813" y="1597025"/>
            <a:ext cx="1598612" cy="233363"/>
          </a:xfrm>
          <a:custGeom>
            <a:avLst/>
            <a:gdLst>
              <a:gd name="T0" fmla="*/ 1598612 w 1043"/>
              <a:gd name="T1" fmla="*/ 0 h 153"/>
              <a:gd name="T2" fmla="*/ 798540 w 1043"/>
              <a:gd name="T3" fmla="*/ 0 h 153"/>
              <a:gd name="T4" fmla="*/ 0 w 1043"/>
              <a:gd name="T5" fmla="*/ 233363 h 153"/>
              <a:gd name="T6" fmla="*/ 0 60000 65536"/>
              <a:gd name="T7" fmla="*/ 0 60000 65536"/>
              <a:gd name="T8" fmla="*/ 0 60000 65536"/>
              <a:gd name="T9" fmla="*/ 0 w 1043"/>
              <a:gd name="T10" fmla="*/ 0 h 153"/>
              <a:gd name="T11" fmla="*/ 1043 w 1043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153">
                <a:moveTo>
                  <a:pt x="1043" y="0"/>
                </a:moveTo>
                <a:lnTo>
                  <a:pt x="521" y="0"/>
                </a:lnTo>
                <a:lnTo>
                  <a:pt x="0" y="15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6" name="Freeform 98"/>
          <p:cNvSpPr>
            <a:spLocks/>
          </p:cNvSpPr>
          <p:nvPr/>
        </p:nvSpPr>
        <p:spPr bwMode="auto">
          <a:xfrm>
            <a:off x="2212975" y="1747838"/>
            <a:ext cx="1441450" cy="295275"/>
          </a:xfrm>
          <a:custGeom>
            <a:avLst/>
            <a:gdLst>
              <a:gd name="T0" fmla="*/ 1441450 w 941"/>
              <a:gd name="T1" fmla="*/ 0 h 193"/>
              <a:gd name="T2" fmla="*/ 641836 w 941"/>
              <a:gd name="T3" fmla="*/ 0 h 193"/>
              <a:gd name="T4" fmla="*/ 0 w 941"/>
              <a:gd name="T5" fmla="*/ 295275 h 193"/>
              <a:gd name="T6" fmla="*/ 0 60000 65536"/>
              <a:gd name="T7" fmla="*/ 0 60000 65536"/>
              <a:gd name="T8" fmla="*/ 0 60000 65536"/>
              <a:gd name="T9" fmla="*/ 0 w 941"/>
              <a:gd name="T10" fmla="*/ 0 h 193"/>
              <a:gd name="T11" fmla="*/ 941 w 941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1" h="193">
                <a:moveTo>
                  <a:pt x="941" y="0"/>
                </a:moveTo>
                <a:lnTo>
                  <a:pt x="419" y="0"/>
                </a:lnTo>
                <a:lnTo>
                  <a:pt x="0" y="19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7" name="Freeform 99"/>
          <p:cNvSpPr>
            <a:spLocks/>
          </p:cNvSpPr>
          <p:nvPr/>
        </p:nvSpPr>
        <p:spPr bwMode="auto">
          <a:xfrm>
            <a:off x="2536825" y="1906588"/>
            <a:ext cx="1084263" cy="44450"/>
          </a:xfrm>
          <a:custGeom>
            <a:avLst/>
            <a:gdLst>
              <a:gd name="T0" fmla="*/ 1084263 w 708"/>
              <a:gd name="T1" fmla="*/ 0 h 30"/>
              <a:gd name="T2" fmla="*/ 284849 w 708"/>
              <a:gd name="T3" fmla="*/ 0 h 30"/>
              <a:gd name="T4" fmla="*/ 0 w 708"/>
              <a:gd name="T5" fmla="*/ 44450 h 30"/>
              <a:gd name="T6" fmla="*/ 0 60000 65536"/>
              <a:gd name="T7" fmla="*/ 0 60000 65536"/>
              <a:gd name="T8" fmla="*/ 0 60000 65536"/>
              <a:gd name="T9" fmla="*/ 0 w 708"/>
              <a:gd name="T10" fmla="*/ 0 h 30"/>
              <a:gd name="T11" fmla="*/ 708 w 70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8" h="30">
                <a:moveTo>
                  <a:pt x="708" y="0"/>
                </a:moveTo>
                <a:lnTo>
                  <a:pt x="186" y="0"/>
                </a:lnTo>
                <a:lnTo>
                  <a:pt x="0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8" name="Freeform 100"/>
          <p:cNvSpPr>
            <a:spLocks/>
          </p:cNvSpPr>
          <p:nvPr/>
        </p:nvSpPr>
        <p:spPr bwMode="auto">
          <a:xfrm>
            <a:off x="4959350" y="1752600"/>
            <a:ext cx="674688" cy="101600"/>
          </a:xfrm>
          <a:custGeom>
            <a:avLst/>
            <a:gdLst>
              <a:gd name="T0" fmla="*/ 0 w 441"/>
              <a:gd name="T1" fmla="*/ 0 h 66"/>
              <a:gd name="T2" fmla="*/ 298331 w 441"/>
              <a:gd name="T3" fmla="*/ 0 h 66"/>
              <a:gd name="T4" fmla="*/ 674688 w 441"/>
              <a:gd name="T5" fmla="*/ 101600 h 66"/>
              <a:gd name="T6" fmla="*/ 0 60000 65536"/>
              <a:gd name="T7" fmla="*/ 0 60000 65536"/>
              <a:gd name="T8" fmla="*/ 0 60000 65536"/>
              <a:gd name="T9" fmla="*/ 0 w 441"/>
              <a:gd name="T10" fmla="*/ 0 h 66"/>
              <a:gd name="T11" fmla="*/ 441 w 441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1" h="66">
                <a:moveTo>
                  <a:pt x="0" y="0"/>
                </a:moveTo>
                <a:lnTo>
                  <a:pt x="195" y="0"/>
                </a:lnTo>
                <a:lnTo>
                  <a:pt x="441" y="66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9" name="Freeform 101"/>
          <p:cNvSpPr>
            <a:spLocks/>
          </p:cNvSpPr>
          <p:nvPr/>
        </p:nvSpPr>
        <p:spPr bwMode="auto">
          <a:xfrm>
            <a:off x="5081588" y="1700213"/>
            <a:ext cx="747712" cy="211137"/>
          </a:xfrm>
          <a:custGeom>
            <a:avLst/>
            <a:gdLst>
              <a:gd name="T0" fmla="*/ 0 w 488"/>
              <a:gd name="T1" fmla="*/ 211137 h 138"/>
              <a:gd name="T2" fmla="*/ 635862 w 488"/>
              <a:gd name="T3" fmla="*/ 211137 h 138"/>
              <a:gd name="T4" fmla="*/ 747712 w 488"/>
              <a:gd name="T5" fmla="*/ 0 h 138"/>
              <a:gd name="T6" fmla="*/ 0 60000 65536"/>
              <a:gd name="T7" fmla="*/ 0 60000 65536"/>
              <a:gd name="T8" fmla="*/ 0 60000 65536"/>
              <a:gd name="T9" fmla="*/ 0 w 488"/>
              <a:gd name="T10" fmla="*/ 0 h 138"/>
              <a:gd name="T11" fmla="*/ 488 w 48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138">
                <a:moveTo>
                  <a:pt x="0" y="138"/>
                </a:moveTo>
                <a:lnTo>
                  <a:pt x="415" y="138"/>
                </a:lnTo>
                <a:lnTo>
                  <a:pt x="488" y="0"/>
                </a:lnTo>
              </a:path>
            </a:pathLst>
          </a:custGeom>
          <a:noFill/>
          <a:ln w="142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0" name="Line 104"/>
          <p:cNvSpPr>
            <a:spLocks noChangeShapeType="1"/>
          </p:cNvSpPr>
          <p:nvPr/>
        </p:nvSpPr>
        <p:spPr bwMode="auto">
          <a:xfrm>
            <a:off x="2413000" y="19383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1" name="Freeform 105"/>
          <p:cNvSpPr>
            <a:spLocks/>
          </p:cNvSpPr>
          <p:nvPr/>
        </p:nvSpPr>
        <p:spPr bwMode="auto">
          <a:xfrm>
            <a:off x="1308100" y="1520825"/>
            <a:ext cx="1087438" cy="134938"/>
          </a:xfrm>
          <a:custGeom>
            <a:avLst/>
            <a:gdLst>
              <a:gd name="T0" fmla="*/ 0 w 710"/>
              <a:gd name="T1" fmla="*/ 0 h 88"/>
              <a:gd name="T2" fmla="*/ 359927 w 710"/>
              <a:gd name="T3" fmla="*/ 0 h 88"/>
              <a:gd name="T4" fmla="*/ 1087438 w 710"/>
              <a:gd name="T5" fmla="*/ 134938 h 88"/>
              <a:gd name="T6" fmla="*/ 0 60000 65536"/>
              <a:gd name="T7" fmla="*/ 0 60000 65536"/>
              <a:gd name="T8" fmla="*/ 0 60000 65536"/>
              <a:gd name="T9" fmla="*/ 0 w 710"/>
              <a:gd name="T10" fmla="*/ 0 h 88"/>
              <a:gd name="T11" fmla="*/ 710 w 71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0" h="88">
                <a:moveTo>
                  <a:pt x="0" y="0"/>
                </a:moveTo>
                <a:lnTo>
                  <a:pt x="235" y="0"/>
                </a:lnTo>
                <a:lnTo>
                  <a:pt x="710" y="8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2" name="Line 106"/>
          <p:cNvSpPr>
            <a:spLocks noChangeShapeType="1"/>
          </p:cNvSpPr>
          <p:nvPr/>
        </p:nvSpPr>
        <p:spPr bwMode="auto">
          <a:xfrm>
            <a:off x="1668463" y="1520825"/>
            <a:ext cx="390525" cy="1063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3" name="Line 107"/>
          <p:cNvSpPr>
            <a:spLocks noChangeShapeType="1"/>
          </p:cNvSpPr>
          <p:nvPr/>
        </p:nvSpPr>
        <p:spPr bwMode="auto">
          <a:xfrm>
            <a:off x="1671638" y="1262063"/>
            <a:ext cx="407987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4" name="Line 108"/>
          <p:cNvSpPr>
            <a:spLocks noChangeShapeType="1"/>
          </p:cNvSpPr>
          <p:nvPr/>
        </p:nvSpPr>
        <p:spPr bwMode="auto">
          <a:xfrm flipV="1">
            <a:off x="2622550" y="2536825"/>
            <a:ext cx="1588" cy="4460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5" name="Line 109"/>
          <p:cNvSpPr>
            <a:spLocks noChangeShapeType="1"/>
          </p:cNvSpPr>
          <p:nvPr/>
        </p:nvSpPr>
        <p:spPr bwMode="auto">
          <a:xfrm flipH="1">
            <a:off x="3338513" y="4216400"/>
            <a:ext cx="854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6" name="Freeform 110"/>
          <p:cNvSpPr>
            <a:spLocks/>
          </p:cNvSpPr>
          <p:nvPr/>
        </p:nvSpPr>
        <p:spPr bwMode="auto">
          <a:xfrm>
            <a:off x="1470025" y="4216400"/>
            <a:ext cx="1966913" cy="392113"/>
          </a:xfrm>
          <a:custGeom>
            <a:avLst/>
            <a:gdLst>
              <a:gd name="T0" fmla="*/ 0 w 1283"/>
              <a:gd name="T1" fmla="*/ 0 h 256"/>
              <a:gd name="T2" fmla="*/ 766529 w 1283"/>
              <a:gd name="T3" fmla="*/ 0 h 256"/>
              <a:gd name="T4" fmla="*/ 1966913 w 1283"/>
              <a:gd name="T5" fmla="*/ 392113 h 256"/>
              <a:gd name="T6" fmla="*/ 0 60000 65536"/>
              <a:gd name="T7" fmla="*/ 0 60000 65536"/>
              <a:gd name="T8" fmla="*/ 0 60000 65536"/>
              <a:gd name="T9" fmla="*/ 0 w 1283"/>
              <a:gd name="T10" fmla="*/ 0 h 256"/>
              <a:gd name="T11" fmla="*/ 1283 w 128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3" h="256">
                <a:moveTo>
                  <a:pt x="0" y="0"/>
                </a:moveTo>
                <a:lnTo>
                  <a:pt x="500" y="0"/>
                </a:lnTo>
                <a:lnTo>
                  <a:pt x="1283" y="2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7" name="Freeform 111"/>
          <p:cNvSpPr>
            <a:spLocks/>
          </p:cNvSpPr>
          <p:nvPr/>
        </p:nvSpPr>
        <p:spPr bwMode="auto">
          <a:xfrm>
            <a:off x="917575" y="4981575"/>
            <a:ext cx="506413" cy="341313"/>
          </a:xfrm>
          <a:custGeom>
            <a:avLst/>
            <a:gdLst>
              <a:gd name="T0" fmla="*/ 506413 w 330"/>
              <a:gd name="T1" fmla="*/ 341313 h 222"/>
              <a:gd name="T2" fmla="*/ 0 w 330"/>
              <a:gd name="T3" fmla="*/ 84560 h 222"/>
              <a:gd name="T4" fmla="*/ 0 w 330"/>
              <a:gd name="T5" fmla="*/ 0 h 222"/>
              <a:gd name="T6" fmla="*/ 0 60000 65536"/>
              <a:gd name="T7" fmla="*/ 0 60000 65536"/>
              <a:gd name="T8" fmla="*/ 0 60000 65536"/>
              <a:gd name="T9" fmla="*/ 0 w 330"/>
              <a:gd name="T10" fmla="*/ 0 h 222"/>
              <a:gd name="T11" fmla="*/ 330 w 330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222">
                <a:moveTo>
                  <a:pt x="330" y="222"/>
                </a:moveTo>
                <a:lnTo>
                  <a:pt x="0" y="55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8" name="Freeform 112"/>
          <p:cNvSpPr>
            <a:spLocks/>
          </p:cNvSpPr>
          <p:nvPr/>
        </p:nvSpPr>
        <p:spPr bwMode="auto">
          <a:xfrm>
            <a:off x="1150938" y="4564063"/>
            <a:ext cx="1462087" cy="447675"/>
          </a:xfrm>
          <a:custGeom>
            <a:avLst/>
            <a:gdLst>
              <a:gd name="T0" fmla="*/ 0 w 955"/>
              <a:gd name="T1" fmla="*/ 0 h 292"/>
              <a:gd name="T2" fmla="*/ 1085466 w 955"/>
              <a:gd name="T3" fmla="*/ 0 h 292"/>
              <a:gd name="T4" fmla="*/ 1462087 w 955"/>
              <a:gd name="T5" fmla="*/ 447675 h 292"/>
              <a:gd name="T6" fmla="*/ 0 60000 65536"/>
              <a:gd name="T7" fmla="*/ 0 60000 65536"/>
              <a:gd name="T8" fmla="*/ 0 60000 65536"/>
              <a:gd name="T9" fmla="*/ 0 w 955"/>
              <a:gd name="T10" fmla="*/ 0 h 292"/>
              <a:gd name="T11" fmla="*/ 955 w 955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5" h="292">
                <a:moveTo>
                  <a:pt x="0" y="0"/>
                </a:moveTo>
                <a:lnTo>
                  <a:pt x="709" y="0"/>
                </a:lnTo>
                <a:lnTo>
                  <a:pt x="955" y="29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9" name="Freeform 113"/>
          <p:cNvSpPr>
            <a:spLocks/>
          </p:cNvSpPr>
          <p:nvPr/>
        </p:nvSpPr>
        <p:spPr bwMode="auto">
          <a:xfrm>
            <a:off x="2073275" y="5375275"/>
            <a:ext cx="146050" cy="650875"/>
          </a:xfrm>
          <a:custGeom>
            <a:avLst/>
            <a:gdLst>
              <a:gd name="T0" fmla="*/ 0 w 96"/>
              <a:gd name="T1" fmla="*/ 650875 h 424"/>
              <a:gd name="T2" fmla="*/ 146050 w 96"/>
              <a:gd name="T3" fmla="*/ 650875 h 424"/>
              <a:gd name="T4" fmla="*/ 146050 w 96"/>
              <a:gd name="T5" fmla="*/ 0 h 424"/>
              <a:gd name="T6" fmla="*/ 0 60000 65536"/>
              <a:gd name="T7" fmla="*/ 0 60000 65536"/>
              <a:gd name="T8" fmla="*/ 0 60000 65536"/>
              <a:gd name="T9" fmla="*/ 0 w 96"/>
              <a:gd name="T10" fmla="*/ 0 h 424"/>
              <a:gd name="T11" fmla="*/ 96 w 96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424">
                <a:moveTo>
                  <a:pt x="0" y="424"/>
                </a:moveTo>
                <a:lnTo>
                  <a:pt x="96" y="424"/>
                </a:lnTo>
                <a:lnTo>
                  <a:pt x="9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0" name="Line 114"/>
          <p:cNvSpPr>
            <a:spLocks noChangeShapeType="1"/>
          </p:cNvSpPr>
          <p:nvPr/>
        </p:nvSpPr>
        <p:spPr bwMode="auto">
          <a:xfrm flipH="1">
            <a:off x="3960813" y="5032375"/>
            <a:ext cx="2317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1" name="Line 115"/>
          <p:cNvSpPr>
            <a:spLocks noChangeShapeType="1"/>
          </p:cNvSpPr>
          <p:nvPr/>
        </p:nvSpPr>
        <p:spPr bwMode="auto">
          <a:xfrm flipH="1">
            <a:off x="3714750" y="5694363"/>
            <a:ext cx="4778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2" name="Freeform 116"/>
          <p:cNvSpPr>
            <a:spLocks/>
          </p:cNvSpPr>
          <p:nvPr/>
        </p:nvSpPr>
        <p:spPr bwMode="auto">
          <a:xfrm>
            <a:off x="2236788" y="4216400"/>
            <a:ext cx="695325" cy="768350"/>
          </a:xfrm>
          <a:custGeom>
            <a:avLst/>
            <a:gdLst>
              <a:gd name="T0" fmla="*/ 678478 w 454"/>
              <a:gd name="T1" fmla="*/ 768350 h 502"/>
              <a:gd name="T2" fmla="*/ 0 w 454"/>
              <a:gd name="T3" fmla="*/ 0 h 502"/>
              <a:gd name="T4" fmla="*/ 695325 w 454"/>
              <a:gd name="T5" fmla="*/ 560191 h 502"/>
              <a:gd name="T6" fmla="*/ 0 60000 65536"/>
              <a:gd name="T7" fmla="*/ 0 60000 65536"/>
              <a:gd name="T8" fmla="*/ 0 60000 65536"/>
              <a:gd name="T9" fmla="*/ 0 w 454"/>
              <a:gd name="T10" fmla="*/ 0 h 502"/>
              <a:gd name="T11" fmla="*/ 454 w 454"/>
              <a:gd name="T12" fmla="*/ 502 h 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502">
                <a:moveTo>
                  <a:pt x="443" y="502"/>
                </a:moveTo>
                <a:lnTo>
                  <a:pt x="0" y="0"/>
                </a:lnTo>
                <a:lnTo>
                  <a:pt x="454" y="36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3" name="Line 117"/>
          <p:cNvSpPr>
            <a:spLocks noChangeShapeType="1"/>
          </p:cNvSpPr>
          <p:nvPr/>
        </p:nvSpPr>
        <p:spPr bwMode="auto">
          <a:xfrm flipH="1" flipV="1">
            <a:off x="2236788" y="4216400"/>
            <a:ext cx="954087" cy="5476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4" name="Line 118"/>
          <p:cNvSpPr>
            <a:spLocks noChangeShapeType="1"/>
          </p:cNvSpPr>
          <p:nvPr/>
        </p:nvSpPr>
        <p:spPr bwMode="auto">
          <a:xfrm flipV="1">
            <a:off x="2219325" y="5311775"/>
            <a:ext cx="658813" cy="7143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5" name="Rectangle 119"/>
          <p:cNvSpPr>
            <a:spLocks noChangeArrowheads="1"/>
          </p:cNvSpPr>
          <p:nvPr/>
        </p:nvSpPr>
        <p:spPr bwMode="auto">
          <a:xfrm>
            <a:off x="7464425" y="4402138"/>
            <a:ext cx="1001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tibiofibular</a:t>
            </a:r>
          </a:p>
          <a:p>
            <a:r>
              <a:rPr lang="en-US" sz="800" b="1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72746" name="Rectangle 120"/>
          <p:cNvSpPr>
            <a:spLocks noChangeArrowheads="1"/>
          </p:cNvSpPr>
          <p:nvPr/>
        </p:nvSpPr>
        <p:spPr bwMode="auto">
          <a:xfrm>
            <a:off x="7464425" y="4727575"/>
            <a:ext cx="835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malleolus</a:t>
            </a:r>
          </a:p>
        </p:txBody>
      </p:sp>
      <p:sp>
        <p:nvSpPr>
          <p:cNvPr id="72747" name="Rectangle 121"/>
          <p:cNvSpPr>
            <a:spLocks noChangeArrowheads="1"/>
          </p:cNvSpPr>
          <p:nvPr/>
        </p:nvSpPr>
        <p:spPr bwMode="auto">
          <a:xfrm>
            <a:off x="7464425" y="4951413"/>
            <a:ext cx="968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talofibular</a:t>
            </a:r>
          </a:p>
          <a:p>
            <a:r>
              <a:rPr lang="en-US" sz="800" b="1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72748" name="Rectangle 122"/>
          <p:cNvSpPr>
            <a:spLocks noChangeArrowheads="1"/>
          </p:cNvSpPr>
          <p:nvPr/>
        </p:nvSpPr>
        <p:spPr bwMode="auto">
          <a:xfrm>
            <a:off x="7464425" y="5291138"/>
            <a:ext cx="765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Calcaneofibular</a:t>
            </a:r>
          </a:p>
          <a:p>
            <a:r>
              <a:rPr lang="en-US" sz="800" b="1">
                <a:solidFill>
                  <a:srgbClr val="000000"/>
                </a:solidFill>
              </a:rPr>
              <a:t>ligament</a:t>
            </a:r>
          </a:p>
        </p:txBody>
      </p:sp>
      <p:sp>
        <p:nvSpPr>
          <p:cNvPr id="72749" name="Rectangle 123"/>
          <p:cNvSpPr>
            <a:spLocks noChangeArrowheads="1"/>
          </p:cNvSpPr>
          <p:nvPr/>
        </p:nvSpPr>
        <p:spPr bwMode="auto">
          <a:xfrm>
            <a:off x="5194300" y="5876925"/>
            <a:ext cx="511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Calcaneus</a:t>
            </a:r>
          </a:p>
        </p:txBody>
      </p:sp>
      <p:sp>
        <p:nvSpPr>
          <p:cNvPr id="72750" name="Rectangle 124"/>
          <p:cNvSpPr>
            <a:spLocks noChangeArrowheads="1"/>
          </p:cNvSpPr>
          <p:nvPr/>
        </p:nvSpPr>
        <p:spPr bwMode="auto">
          <a:xfrm>
            <a:off x="5194300" y="6276975"/>
            <a:ext cx="855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(d) Posterior view</a:t>
            </a:r>
          </a:p>
        </p:txBody>
      </p:sp>
      <p:sp>
        <p:nvSpPr>
          <p:cNvPr id="72751" name="Rectangle 125"/>
          <p:cNvSpPr>
            <a:spLocks noChangeArrowheads="1"/>
          </p:cNvSpPr>
          <p:nvPr/>
        </p:nvSpPr>
        <p:spPr bwMode="auto">
          <a:xfrm>
            <a:off x="5194300" y="4394200"/>
            <a:ext cx="471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</a:t>
            </a:r>
          </a:p>
          <a:p>
            <a:r>
              <a:rPr lang="en-US" sz="800" b="1">
                <a:solidFill>
                  <a:srgbClr val="000000"/>
                </a:solidFill>
              </a:rPr>
              <a:t>malleolus</a:t>
            </a:r>
          </a:p>
        </p:txBody>
      </p:sp>
      <p:sp>
        <p:nvSpPr>
          <p:cNvPr id="72752" name="Rectangle 126"/>
          <p:cNvSpPr>
            <a:spLocks noChangeArrowheads="1"/>
          </p:cNvSpPr>
          <p:nvPr/>
        </p:nvSpPr>
        <p:spPr bwMode="auto">
          <a:xfrm>
            <a:off x="5194300" y="3860800"/>
            <a:ext cx="63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Interosseous</a:t>
            </a:r>
          </a:p>
          <a:p>
            <a:r>
              <a:rPr lang="en-US" sz="800" b="1"/>
              <a:t>membrane</a:t>
            </a:r>
          </a:p>
        </p:txBody>
      </p:sp>
      <p:sp>
        <p:nvSpPr>
          <p:cNvPr id="72753" name="Line 127"/>
          <p:cNvSpPr>
            <a:spLocks noChangeShapeType="1"/>
          </p:cNvSpPr>
          <p:nvPr/>
        </p:nvSpPr>
        <p:spPr bwMode="auto">
          <a:xfrm flipH="1">
            <a:off x="5565775" y="4460875"/>
            <a:ext cx="404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Rectangle 128"/>
          <p:cNvSpPr>
            <a:spLocks noChangeArrowheads="1"/>
          </p:cNvSpPr>
          <p:nvPr/>
        </p:nvSpPr>
        <p:spPr bwMode="auto">
          <a:xfrm>
            <a:off x="5194300" y="3627438"/>
            <a:ext cx="3000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/>
              <a:t>Fibula</a:t>
            </a:r>
            <a:endParaRPr lang="en-US" sz="800" b="1">
              <a:solidFill>
                <a:srgbClr val="000000"/>
              </a:solidFill>
            </a:endParaRPr>
          </a:p>
        </p:txBody>
      </p:sp>
      <p:sp>
        <p:nvSpPr>
          <p:cNvPr id="72755" name="Rectangle 129"/>
          <p:cNvSpPr>
            <a:spLocks noChangeArrowheads="1"/>
          </p:cNvSpPr>
          <p:nvPr/>
        </p:nvSpPr>
        <p:spPr bwMode="auto">
          <a:xfrm>
            <a:off x="5194300" y="3376613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72756" name="Rectangle 130"/>
          <p:cNvSpPr>
            <a:spLocks noChangeArrowheads="1"/>
          </p:cNvSpPr>
          <p:nvPr/>
        </p:nvSpPr>
        <p:spPr bwMode="auto">
          <a:xfrm>
            <a:off x="4224338" y="4954588"/>
            <a:ext cx="477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Calcaneal</a:t>
            </a:r>
          </a:p>
          <a:p>
            <a:r>
              <a:rPr lang="en-US" sz="8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72757" name="Rectangle 131"/>
          <p:cNvSpPr>
            <a:spLocks noChangeArrowheads="1"/>
          </p:cNvSpPr>
          <p:nvPr/>
        </p:nvSpPr>
        <p:spPr bwMode="auto">
          <a:xfrm>
            <a:off x="4224338" y="5627688"/>
            <a:ext cx="511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Calcaneus</a:t>
            </a:r>
          </a:p>
        </p:txBody>
      </p:sp>
      <p:sp>
        <p:nvSpPr>
          <p:cNvPr id="72758" name="Rectangle 132"/>
          <p:cNvSpPr>
            <a:spLocks noChangeArrowheads="1"/>
          </p:cNvSpPr>
          <p:nvPr/>
        </p:nvSpPr>
        <p:spPr bwMode="auto">
          <a:xfrm>
            <a:off x="4224338" y="4144963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</a:p>
        </p:txBody>
      </p:sp>
      <p:sp>
        <p:nvSpPr>
          <p:cNvPr id="72759" name="Rectangle 133"/>
          <p:cNvSpPr>
            <a:spLocks noChangeArrowheads="1"/>
          </p:cNvSpPr>
          <p:nvPr/>
        </p:nvSpPr>
        <p:spPr bwMode="auto">
          <a:xfrm>
            <a:off x="528638" y="5805488"/>
            <a:ext cx="1411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Tendons of</a:t>
            </a:r>
          </a:p>
          <a:p>
            <a:r>
              <a:rPr lang="en-US" sz="800" b="1">
                <a:solidFill>
                  <a:srgbClr val="000000"/>
                </a:solidFill>
              </a:rPr>
              <a:t>tibialis anterior and posterior</a:t>
            </a:r>
          </a:p>
        </p:txBody>
      </p:sp>
      <p:sp>
        <p:nvSpPr>
          <p:cNvPr id="72760" name="Rectangle 134"/>
          <p:cNvSpPr>
            <a:spLocks noChangeArrowheads="1"/>
          </p:cNvSpPr>
          <p:nvPr/>
        </p:nvSpPr>
        <p:spPr bwMode="auto">
          <a:xfrm>
            <a:off x="614363" y="4811713"/>
            <a:ext cx="5619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Metatarsal I</a:t>
            </a:r>
          </a:p>
        </p:txBody>
      </p:sp>
      <p:sp>
        <p:nvSpPr>
          <p:cNvPr id="72761" name="Rectangle 135"/>
          <p:cNvSpPr>
            <a:spLocks noChangeArrowheads="1"/>
          </p:cNvSpPr>
          <p:nvPr/>
        </p:nvSpPr>
        <p:spPr bwMode="auto">
          <a:xfrm>
            <a:off x="614363" y="4495800"/>
            <a:ext cx="460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Navicular</a:t>
            </a:r>
          </a:p>
        </p:txBody>
      </p:sp>
      <p:sp>
        <p:nvSpPr>
          <p:cNvPr id="72762" name="Rectangle 136"/>
          <p:cNvSpPr>
            <a:spLocks noChangeArrowheads="1"/>
          </p:cNvSpPr>
          <p:nvPr/>
        </p:nvSpPr>
        <p:spPr bwMode="auto">
          <a:xfrm>
            <a:off x="614363" y="4144963"/>
            <a:ext cx="765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Medial ligament</a:t>
            </a:r>
          </a:p>
        </p:txBody>
      </p:sp>
      <p:sp>
        <p:nvSpPr>
          <p:cNvPr id="72763" name="Rectangle 137"/>
          <p:cNvSpPr>
            <a:spLocks noChangeArrowheads="1"/>
          </p:cNvSpPr>
          <p:nvPr/>
        </p:nvSpPr>
        <p:spPr bwMode="auto">
          <a:xfrm>
            <a:off x="528638" y="6276975"/>
            <a:ext cx="15446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(c) Medial view</a:t>
            </a:r>
          </a:p>
        </p:txBody>
      </p:sp>
      <p:sp>
        <p:nvSpPr>
          <p:cNvPr id="72764" name="Rectangle 138"/>
          <p:cNvSpPr>
            <a:spLocks noChangeArrowheads="1"/>
          </p:cNvSpPr>
          <p:nvPr/>
        </p:nvSpPr>
        <p:spPr bwMode="auto">
          <a:xfrm>
            <a:off x="3692525" y="1677988"/>
            <a:ext cx="1212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Calcaneofibular ligament</a:t>
            </a:r>
          </a:p>
        </p:txBody>
      </p:sp>
      <p:sp>
        <p:nvSpPr>
          <p:cNvPr id="72765" name="Rectangle 139"/>
          <p:cNvSpPr>
            <a:spLocks noChangeArrowheads="1"/>
          </p:cNvSpPr>
          <p:nvPr/>
        </p:nvSpPr>
        <p:spPr bwMode="auto">
          <a:xfrm>
            <a:off x="3671888" y="1827213"/>
            <a:ext cx="15382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talofibular ligament</a:t>
            </a:r>
          </a:p>
        </p:txBody>
      </p:sp>
      <p:sp>
        <p:nvSpPr>
          <p:cNvPr id="72766" name="Rectangle 141"/>
          <p:cNvSpPr>
            <a:spLocks noChangeArrowheads="1"/>
          </p:cNvSpPr>
          <p:nvPr/>
        </p:nvSpPr>
        <p:spPr bwMode="auto">
          <a:xfrm>
            <a:off x="3729038" y="1528763"/>
            <a:ext cx="14160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Posterior talofibular ligament</a:t>
            </a:r>
          </a:p>
        </p:txBody>
      </p:sp>
      <p:sp>
        <p:nvSpPr>
          <p:cNvPr id="72767" name="Rectangle 142"/>
          <p:cNvSpPr>
            <a:spLocks noChangeArrowheads="1"/>
          </p:cNvSpPr>
          <p:nvPr/>
        </p:nvSpPr>
        <p:spPr bwMode="auto">
          <a:xfrm>
            <a:off x="2828925" y="2932113"/>
            <a:ext cx="977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Tendons of</a:t>
            </a:r>
          </a:p>
          <a:p>
            <a:r>
              <a:rPr lang="en-US" sz="800" b="1">
                <a:solidFill>
                  <a:srgbClr val="000000"/>
                </a:solidFill>
              </a:rPr>
              <a:t>fibularis longus</a:t>
            </a:r>
          </a:p>
          <a:p>
            <a:r>
              <a:rPr lang="en-US" sz="800" b="1">
                <a:solidFill>
                  <a:srgbClr val="000000"/>
                </a:solidFill>
              </a:rPr>
              <a:t>and brevis</a:t>
            </a:r>
          </a:p>
        </p:txBody>
      </p:sp>
      <p:sp>
        <p:nvSpPr>
          <p:cNvPr id="72768" name="Rectangle 143"/>
          <p:cNvSpPr>
            <a:spLocks noChangeArrowheads="1"/>
          </p:cNvSpPr>
          <p:nvPr/>
        </p:nvSpPr>
        <p:spPr bwMode="auto">
          <a:xfrm>
            <a:off x="4216400" y="2916238"/>
            <a:ext cx="619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Metatarsal  v</a:t>
            </a:r>
          </a:p>
        </p:txBody>
      </p:sp>
      <p:sp>
        <p:nvSpPr>
          <p:cNvPr id="72769" name="Rectangle 144"/>
          <p:cNvSpPr>
            <a:spLocks noChangeArrowheads="1"/>
          </p:cNvSpPr>
          <p:nvPr/>
        </p:nvSpPr>
        <p:spPr bwMode="auto">
          <a:xfrm>
            <a:off x="615950" y="2698750"/>
            <a:ext cx="511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Calcaneus</a:t>
            </a:r>
          </a:p>
        </p:txBody>
      </p:sp>
      <p:sp>
        <p:nvSpPr>
          <p:cNvPr id="72770" name="Rectangle 145"/>
          <p:cNvSpPr>
            <a:spLocks noChangeArrowheads="1"/>
          </p:cNvSpPr>
          <p:nvPr/>
        </p:nvSpPr>
        <p:spPr bwMode="auto">
          <a:xfrm>
            <a:off x="615950" y="2173288"/>
            <a:ext cx="777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Calcaneal</a:t>
            </a:r>
          </a:p>
          <a:p>
            <a:r>
              <a:rPr lang="en-US" sz="800" b="1">
                <a:solidFill>
                  <a:srgbClr val="000000"/>
                </a:solidFill>
              </a:rPr>
              <a:t>tendon</a:t>
            </a:r>
          </a:p>
        </p:txBody>
      </p:sp>
      <p:sp>
        <p:nvSpPr>
          <p:cNvPr id="72771" name="Rectangle 146"/>
          <p:cNvSpPr>
            <a:spLocks noChangeArrowheads="1"/>
          </p:cNvSpPr>
          <p:nvPr/>
        </p:nvSpPr>
        <p:spPr bwMode="auto">
          <a:xfrm>
            <a:off x="615950" y="1446213"/>
            <a:ext cx="995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Anterior and</a:t>
            </a:r>
          </a:p>
          <a:p>
            <a:r>
              <a:rPr lang="en-US" sz="800" b="1">
                <a:solidFill>
                  <a:srgbClr val="000000"/>
                </a:solidFill>
              </a:rPr>
              <a:t>posterior tibiofibular</a:t>
            </a:r>
          </a:p>
          <a:p>
            <a:r>
              <a:rPr lang="en-US" sz="800" b="1">
                <a:solidFill>
                  <a:srgbClr val="000000"/>
                </a:solidFill>
              </a:rPr>
              <a:t>ligaments</a:t>
            </a:r>
            <a:endParaRPr lang="en-US" sz="800" b="1"/>
          </a:p>
        </p:txBody>
      </p:sp>
      <p:sp>
        <p:nvSpPr>
          <p:cNvPr id="72772" name="Rectangle 147"/>
          <p:cNvSpPr>
            <a:spLocks noChangeArrowheads="1"/>
          </p:cNvSpPr>
          <p:nvPr/>
        </p:nvSpPr>
        <p:spPr bwMode="auto">
          <a:xfrm>
            <a:off x="615950" y="1189038"/>
            <a:ext cx="2381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Tibia</a:t>
            </a:r>
            <a:endParaRPr lang="en-US" sz="800" b="1"/>
          </a:p>
        </p:txBody>
      </p:sp>
      <p:sp>
        <p:nvSpPr>
          <p:cNvPr id="72773" name="Rectangle 148"/>
          <p:cNvSpPr>
            <a:spLocks noChangeArrowheads="1"/>
          </p:cNvSpPr>
          <p:nvPr/>
        </p:nvSpPr>
        <p:spPr bwMode="auto">
          <a:xfrm>
            <a:off x="615950" y="102552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Fibula</a:t>
            </a:r>
            <a:endParaRPr lang="en-US" sz="800" b="1"/>
          </a:p>
        </p:txBody>
      </p:sp>
      <p:sp>
        <p:nvSpPr>
          <p:cNvPr id="72774" name="Rectangle 149"/>
          <p:cNvSpPr>
            <a:spLocks noChangeArrowheads="1"/>
          </p:cNvSpPr>
          <p:nvPr/>
        </p:nvSpPr>
        <p:spPr bwMode="auto">
          <a:xfrm>
            <a:off x="615950" y="3222625"/>
            <a:ext cx="9556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(a) Lateral view</a:t>
            </a:r>
          </a:p>
        </p:txBody>
      </p:sp>
      <p:sp>
        <p:nvSpPr>
          <p:cNvPr id="72775" name="Rectangle 151"/>
          <p:cNvSpPr>
            <a:spLocks noChangeArrowheads="1"/>
          </p:cNvSpPr>
          <p:nvPr/>
        </p:nvSpPr>
        <p:spPr bwMode="auto">
          <a:xfrm>
            <a:off x="3594100" y="1333500"/>
            <a:ext cx="11763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</a:rPr>
              <a:t>Lateral ligament: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Types of Sutures</a:t>
            </a:r>
          </a:p>
        </p:txBody>
      </p:sp>
      <p:pic>
        <p:nvPicPr>
          <p:cNvPr id="9219" name="Picture 8" descr="sal25693_09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963613"/>
            <a:ext cx="82994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24"/>
          <p:cNvSpPr txBox="1">
            <a:spLocks noChangeArrowheads="1"/>
          </p:cNvSpPr>
          <p:nvPr/>
        </p:nvSpPr>
        <p:spPr bwMode="auto">
          <a:xfrm>
            <a:off x="1468438" y="81280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90575" y="6015038"/>
            <a:ext cx="354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Wood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1514475" y="6554788"/>
            <a:ext cx="795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Dovetail joint</a:t>
            </a:r>
            <a:endParaRPr lang="en-US" sz="1000" b="1"/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4257675" y="6554788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Miter joint</a:t>
            </a:r>
            <a:endParaRPr lang="en-US" sz="1000" b="1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7046913" y="6554788"/>
            <a:ext cx="55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Butt joint</a:t>
            </a:r>
            <a:endParaRPr lang="en-US" sz="1000" b="1"/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93750" y="5321300"/>
            <a:ext cx="317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Bone</a:t>
            </a:r>
            <a:endParaRPr lang="en-US" sz="1000" b="1"/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1481138" y="4964113"/>
            <a:ext cx="857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Serrate suture</a:t>
            </a:r>
            <a:endParaRPr lang="en-US" sz="1000" b="1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195763" y="4964113"/>
            <a:ext cx="647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Lap suture</a:t>
            </a:r>
            <a:endParaRPr lang="en-US" sz="1000" b="1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>
            <a:off x="6964363" y="4964113"/>
            <a:ext cx="758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Plane suture</a:t>
            </a:r>
            <a:endParaRPr lang="en-US" sz="1000" b="1"/>
          </a:p>
        </p:txBody>
      </p:sp>
      <p:sp>
        <p:nvSpPr>
          <p:cNvPr id="9229" name="Slide Number Placeholder 3"/>
          <p:cNvSpPr txBox="1">
            <a:spLocks noGrp="1"/>
          </p:cNvSpPr>
          <p:nvPr/>
        </p:nvSpPr>
        <p:spPr bwMode="auto">
          <a:xfrm>
            <a:off x="83058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1400" b="1"/>
              <a:t>9-</a:t>
            </a:r>
            <a:fld id="{E60A159A-980E-49B7-9E18-C7FCACBB77CC}" type="slidenum">
              <a:rPr lang="en-US" sz="1400" b="1"/>
              <a:pPr algn="r" eaLnBrk="0" hangingPunct="0"/>
              <a:t>7</a:t>
            </a:fld>
            <a:endParaRPr lang="en-US" sz="1400" b="1"/>
          </a:p>
        </p:txBody>
      </p:sp>
      <p:sp>
        <p:nvSpPr>
          <p:cNvPr id="9230" name="Text Box 8"/>
          <p:cNvSpPr txBox="1">
            <a:spLocks noChangeArrowheads="1"/>
          </p:cNvSpPr>
          <p:nvPr/>
        </p:nvSpPr>
        <p:spPr bwMode="auto">
          <a:xfrm>
            <a:off x="7419975" y="4289425"/>
            <a:ext cx="16240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B57D284C-AB69-428A-8411-C93580B830F0}" type="slidenum">
              <a:rPr lang="en-US" smtClean="0">
                <a:latin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93663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Dissection of the Foot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3554413" y="6122988"/>
            <a:ext cx="2033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9.31b</a:t>
            </a:r>
          </a:p>
        </p:txBody>
      </p:sp>
      <p:pic>
        <p:nvPicPr>
          <p:cNvPr id="73733" name="Picture 8" descr="sal25693_09_3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625600"/>
            <a:ext cx="5557838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24"/>
          <p:cNvSpPr txBox="1">
            <a:spLocks noChangeArrowheads="1"/>
          </p:cNvSpPr>
          <p:nvPr/>
        </p:nvSpPr>
        <p:spPr bwMode="auto">
          <a:xfrm>
            <a:off x="1470025" y="130492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3735" name="Freeform 10"/>
          <p:cNvSpPr>
            <a:spLocks/>
          </p:cNvSpPr>
          <p:nvPr/>
        </p:nvSpPr>
        <p:spPr bwMode="auto">
          <a:xfrm>
            <a:off x="2820988" y="3262313"/>
            <a:ext cx="1152525" cy="171450"/>
          </a:xfrm>
          <a:custGeom>
            <a:avLst/>
            <a:gdLst>
              <a:gd name="T0" fmla="*/ 0 w 726"/>
              <a:gd name="T1" fmla="*/ 0 h 108"/>
              <a:gd name="T2" fmla="*/ 509588 w 726"/>
              <a:gd name="T3" fmla="*/ 0 h 108"/>
              <a:gd name="T4" fmla="*/ 1152525 w 726"/>
              <a:gd name="T5" fmla="*/ 171450 h 108"/>
              <a:gd name="T6" fmla="*/ 0 60000 65536"/>
              <a:gd name="T7" fmla="*/ 0 60000 65536"/>
              <a:gd name="T8" fmla="*/ 0 60000 65536"/>
              <a:gd name="T9" fmla="*/ 0 w 726"/>
              <a:gd name="T10" fmla="*/ 0 h 108"/>
              <a:gd name="T11" fmla="*/ 726 w 72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">
                <a:moveTo>
                  <a:pt x="0" y="0"/>
                </a:moveTo>
                <a:lnTo>
                  <a:pt x="321" y="0"/>
                </a:lnTo>
                <a:lnTo>
                  <a:pt x="726" y="108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Freeform 11"/>
          <p:cNvSpPr>
            <a:spLocks/>
          </p:cNvSpPr>
          <p:nvPr/>
        </p:nvSpPr>
        <p:spPr bwMode="auto">
          <a:xfrm>
            <a:off x="3062288" y="3159125"/>
            <a:ext cx="1276350" cy="361950"/>
          </a:xfrm>
          <a:custGeom>
            <a:avLst/>
            <a:gdLst>
              <a:gd name="T0" fmla="*/ 0 w 804"/>
              <a:gd name="T1" fmla="*/ 361950 h 228"/>
              <a:gd name="T2" fmla="*/ 1085850 w 804"/>
              <a:gd name="T3" fmla="*/ 361950 h 228"/>
              <a:gd name="T4" fmla="*/ 1276350 w 804"/>
              <a:gd name="T5" fmla="*/ 0 h 228"/>
              <a:gd name="T6" fmla="*/ 0 60000 65536"/>
              <a:gd name="T7" fmla="*/ 0 60000 65536"/>
              <a:gd name="T8" fmla="*/ 0 60000 65536"/>
              <a:gd name="T9" fmla="*/ 0 w 804"/>
              <a:gd name="T10" fmla="*/ 0 h 228"/>
              <a:gd name="T11" fmla="*/ 804 w 804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228">
                <a:moveTo>
                  <a:pt x="0" y="228"/>
                </a:moveTo>
                <a:lnTo>
                  <a:pt x="684" y="228"/>
                </a:lnTo>
                <a:lnTo>
                  <a:pt x="804" y="0"/>
                </a:lnTo>
              </a:path>
            </a:pathLst>
          </a:custGeom>
          <a:noFill/>
          <a:ln w="2381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12"/>
          <p:cNvSpPr>
            <a:spLocks/>
          </p:cNvSpPr>
          <p:nvPr/>
        </p:nvSpPr>
        <p:spPr bwMode="auto">
          <a:xfrm>
            <a:off x="2820988" y="3263900"/>
            <a:ext cx="1152525" cy="171450"/>
          </a:xfrm>
          <a:custGeom>
            <a:avLst/>
            <a:gdLst>
              <a:gd name="T0" fmla="*/ 0 w 726"/>
              <a:gd name="T1" fmla="*/ 0 h 108"/>
              <a:gd name="T2" fmla="*/ 509588 w 726"/>
              <a:gd name="T3" fmla="*/ 0 h 108"/>
              <a:gd name="T4" fmla="*/ 1152525 w 726"/>
              <a:gd name="T5" fmla="*/ 171450 h 108"/>
              <a:gd name="T6" fmla="*/ 0 60000 65536"/>
              <a:gd name="T7" fmla="*/ 0 60000 65536"/>
              <a:gd name="T8" fmla="*/ 0 60000 65536"/>
              <a:gd name="T9" fmla="*/ 0 w 726"/>
              <a:gd name="T10" fmla="*/ 0 h 108"/>
              <a:gd name="T11" fmla="*/ 726 w 72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">
                <a:moveTo>
                  <a:pt x="0" y="0"/>
                </a:moveTo>
                <a:lnTo>
                  <a:pt x="321" y="0"/>
                </a:lnTo>
                <a:lnTo>
                  <a:pt x="726" y="108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Freeform 13"/>
          <p:cNvSpPr>
            <a:spLocks/>
          </p:cNvSpPr>
          <p:nvPr/>
        </p:nvSpPr>
        <p:spPr bwMode="auto">
          <a:xfrm>
            <a:off x="3059113" y="3162300"/>
            <a:ext cx="1276350" cy="361950"/>
          </a:xfrm>
          <a:custGeom>
            <a:avLst/>
            <a:gdLst>
              <a:gd name="T0" fmla="*/ 0 w 804"/>
              <a:gd name="T1" fmla="*/ 361950 h 228"/>
              <a:gd name="T2" fmla="*/ 1085850 w 804"/>
              <a:gd name="T3" fmla="*/ 361950 h 228"/>
              <a:gd name="T4" fmla="*/ 1276350 w 804"/>
              <a:gd name="T5" fmla="*/ 0 h 228"/>
              <a:gd name="T6" fmla="*/ 0 60000 65536"/>
              <a:gd name="T7" fmla="*/ 0 60000 65536"/>
              <a:gd name="T8" fmla="*/ 0 60000 65536"/>
              <a:gd name="T9" fmla="*/ 0 w 804"/>
              <a:gd name="T10" fmla="*/ 0 h 228"/>
              <a:gd name="T11" fmla="*/ 804 w 804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228">
                <a:moveTo>
                  <a:pt x="0" y="228"/>
                </a:moveTo>
                <a:lnTo>
                  <a:pt x="684" y="228"/>
                </a:lnTo>
                <a:lnTo>
                  <a:pt x="80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Rectangle 14"/>
          <p:cNvSpPr>
            <a:spLocks noChangeArrowheads="1"/>
          </p:cNvSpPr>
          <p:nvPr/>
        </p:nvSpPr>
        <p:spPr bwMode="auto">
          <a:xfrm>
            <a:off x="487363" y="3400425"/>
            <a:ext cx="279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Anterior talofibular ligament</a:t>
            </a:r>
          </a:p>
        </p:txBody>
      </p:sp>
      <p:sp>
        <p:nvSpPr>
          <p:cNvPr id="73740" name="Rectangle 15"/>
          <p:cNvSpPr>
            <a:spLocks noChangeArrowheads="1"/>
          </p:cNvSpPr>
          <p:nvPr/>
        </p:nvSpPr>
        <p:spPr bwMode="auto">
          <a:xfrm>
            <a:off x="3175000" y="5257800"/>
            <a:ext cx="279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(b) Lateral dissection</a:t>
            </a:r>
          </a:p>
        </p:txBody>
      </p:sp>
      <p:sp>
        <p:nvSpPr>
          <p:cNvPr id="73741" name="Rectangle 16"/>
          <p:cNvSpPr>
            <a:spLocks noChangeArrowheads="1"/>
          </p:cNvSpPr>
          <p:nvPr/>
        </p:nvSpPr>
        <p:spPr bwMode="auto">
          <a:xfrm>
            <a:off x="506413" y="3130550"/>
            <a:ext cx="22637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Calcaneofibular ligament</a:t>
            </a:r>
          </a:p>
        </p:txBody>
      </p:sp>
      <p:sp>
        <p:nvSpPr>
          <p:cNvPr id="73742" name="TextBox 24"/>
          <p:cNvSpPr txBox="1">
            <a:spLocks noChangeArrowheads="1"/>
          </p:cNvSpPr>
          <p:nvPr/>
        </p:nvSpPr>
        <p:spPr bwMode="auto">
          <a:xfrm>
            <a:off x="1470025" y="556418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© L. Bassett/Visuals Unlimited</a:t>
            </a:r>
            <a:r>
              <a:rPr lang="en-US" sz="800">
                <a:ea typeface="Times New Roman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1A3876F5-CD2E-4EEC-8276-3A7631D69FBF}" type="slidenum">
              <a:rPr lang="en-US" smtClean="0">
                <a:latin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29600" cy="1041400"/>
          </a:xfrm>
        </p:spPr>
        <p:txBody>
          <a:bodyPr/>
          <a:lstStyle/>
          <a:p>
            <a:pPr eaLnBrk="1" hangingPunct="1"/>
            <a:r>
              <a:rPr lang="en-US" smtClean="0"/>
              <a:t>Arthritis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955675"/>
            <a:ext cx="8867775" cy="5729288"/>
          </a:xfrm>
        </p:spPr>
        <p:txBody>
          <a:bodyPr/>
          <a:lstStyle/>
          <a:p>
            <a:pPr eaLnBrk="1" hangingPunct="1"/>
            <a:r>
              <a:rPr lang="en-US" sz="2800" smtClean="0"/>
              <a:t>arthritis </a:t>
            </a:r>
            <a:r>
              <a:rPr lang="en-US" sz="2800" b="0" smtClean="0"/>
              <a:t>- a broad term for pain and inflammation of a joint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most common crippling disease in the United States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rheumatologists</a:t>
            </a:r>
            <a:r>
              <a:rPr lang="en-US" sz="2800" b="0" smtClean="0"/>
              <a:t> – physicians who treat arthritis and other joint disorders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osteoarthritis</a:t>
            </a:r>
            <a:r>
              <a:rPr lang="en-US" sz="2800" b="0" smtClean="0"/>
              <a:t> (OA) – most common form of arthritis</a:t>
            </a:r>
          </a:p>
          <a:p>
            <a:pPr lvl="1" eaLnBrk="1" hangingPunct="1"/>
            <a:r>
              <a:rPr lang="en-US" sz="2400" b="0" smtClean="0"/>
              <a:t>‘wear-and-tear arthritis’</a:t>
            </a:r>
          </a:p>
          <a:p>
            <a:pPr lvl="1" eaLnBrk="1" hangingPunct="1"/>
            <a:r>
              <a:rPr lang="en-US" sz="2400" b="0" smtClean="0"/>
              <a:t>results from years of joint wear</a:t>
            </a:r>
          </a:p>
          <a:p>
            <a:pPr lvl="1" eaLnBrk="1" hangingPunct="1"/>
            <a:r>
              <a:rPr lang="en-US" sz="2400" b="0" smtClean="0"/>
              <a:t>articular cartilage softens and degenerates</a:t>
            </a:r>
          </a:p>
          <a:p>
            <a:pPr lvl="1" eaLnBrk="1" hangingPunct="1"/>
            <a:r>
              <a:rPr lang="en-US" sz="2400" b="0" smtClean="0"/>
              <a:t>accompanied by crackling sounds called </a:t>
            </a:r>
            <a:r>
              <a:rPr lang="en-US" sz="2400" smtClean="0"/>
              <a:t>crepitus</a:t>
            </a:r>
          </a:p>
          <a:p>
            <a:pPr lvl="1" eaLnBrk="1" hangingPunct="1"/>
            <a:r>
              <a:rPr lang="en-US" sz="2400" b="0" smtClean="0"/>
              <a:t>bone spurs develop on exposed bone tissue causing pain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D80B37F3-D6D6-47E7-A50E-31C7F7D8EE9B}" type="slidenum">
              <a:rPr lang="en-US" smtClean="0">
                <a:latin typeface="Arial" pitchFamily="34" charset="0"/>
              </a:rPr>
              <a:pPr/>
              <a:t>72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09563"/>
            <a:ext cx="8229600" cy="1589087"/>
          </a:xfrm>
        </p:spPr>
        <p:txBody>
          <a:bodyPr/>
          <a:lstStyle/>
          <a:p>
            <a:pPr eaLnBrk="1" hangingPunct="1"/>
            <a:r>
              <a:rPr lang="en-US" smtClean="0"/>
              <a:t>Arthritis and Artificial Joints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927225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rheumatoid arthritis (RA) </a:t>
            </a:r>
            <a:r>
              <a:rPr lang="en-US" sz="2800" b="0" smtClean="0"/>
              <a:t>- autoimmune attack against the joint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misguided antibodies (</a:t>
            </a:r>
            <a:r>
              <a:rPr lang="en-US" sz="2400" smtClean="0"/>
              <a:t>rheumatoid factor</a:t>
            </a:r>
            <a:r>
              <a:rPr lang="en-US" sz="2400" b="0" smtClean="0"/>
              <a:t>) attack synovial membrane, enzymes in synovial fluid degrade the articular cartilage, joint begins to ossify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ankylosis </a:t>
            </a:r>
            <a:r>
              <a:rPr lang="en-US" sz="2400" b="0" smtClean="0"/>
              <a:t>– solidly fused, immobilized joint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remissions occur, steroids and aspirin control inflammation</a:t>
            </a:r>
          </a:p>
          <a:p>
            <a:pPr lvl="1" eaLnBrk="1" hangingPunct="1">
              <a:lnSpc>
                <a:spcPct val="90000"/>
              </a:lnSpc>
            </a:pPr>
            <a:endParaRPr lang="en-US" sz="24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arthroplasty</a:t>
            </a:r>
            <a:r>
              <a:rPr lang="en-US" sz="2800" b="0" smtClean="0"/>
              <a:t> - the replacement of diseased joint with artificial device called </a:t>
            </a:r>
            <a:r>
              <a:rPr lang="en-US" sz="2800" smtClean="0"/>
              <a:t>prosthesis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9AA41BEB-E2E2-498C-802B-8C06A41EB596}" type="slidenum">
              <a:rPr lang="en-US" smtClean="0">
                <a:latin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79375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Rheumatoid Arthritis</a:t>
            </a:r>
          </a:p>
        </p:txBody>
      </p:sp>
      <p:pic>
        <p:nvPicPr>
          <p:cNvPr id="77828" name="Picture 8" descr="sal25693_09_3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2188"/>
            <a:ext cx="644525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24"/>
          <p:cNvSpPr txBox="1">
            <a:spLocks noChangeArrowheads="1"/>
          </p:cNvSpPr>
          <p:nvPr/>
        </p:nvSpPr>
        <p:spPr bwMode="auto">
          <a:xfrm>
            <a:off x="1468438" y="75723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77830" name="Rectangle 10"/>
          <p:cNvSpPr>
            <a:spLocks noChangeArrowheads="1"/>
          </p:cNvSpPr>
          <p:nvPr/>
        </p:nvSpPr>
        <p:spPr bwMode="auto">
          <a:xfrm>
            <a:off x="1257300" y="6186488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500" b="1">
                <a:solidFill>
                  <a:srgbClr val="000000"/>
                </a:solidFill>
              </a:rPr>
              <a:t>(b)</a:t>
            </a:r>
          </a:p>
        </p:txBody>
      </p:sp>
      <p:sp>
        <p:nvSpPr>
          <p:cNvPr id="77831" name="TextBox 24"/>
          <p:cNvSpPr txBox="1">
            <a:spLocks noChangeArrowheads="1"/>
          </p:cNvSpPr>
          <p:nvPr/>
        </p:nvSpPr>
        <p:spPr bwMode="auto">
          <a:xfrm>
            <a:off x="1468438" y="650875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CNRI/Science Photo Library/Photo Researchers, Inc.</a:t>
            </a:r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6078538" y="6311900"/>
            <a:ext cx="2033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9.32b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0488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Joint Prostheses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E537F0E4-5D1F-4E3D-BD61-D791DA61A983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90488"/>
            <a:ext cx="9144001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Fibrous Joint - Gomphoses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928688"/>
            <a:ext cx="4337050" cy="4751387"/>
          </a:xfrm>
        </p:spPr>
        <p:txBody>
          <a:bodyPr/>
          <a:lstStyle/>
          <a:p>
            <a:pPr eaLnBrk="1" hangingPunct="1"/>
            <a:r>
              <a:rPr lang="en-US" sz="2800" smtClean="0"/>
              <a:t>gomphosis</a:t>
            </a:r>
            <a:r>
              <a:rPr lang="en-US" sz="2800" b="0" smtClean="0"/>
              <a:t> - attachment of a tooth to its socket 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held in place by fibrous </a:t>
            </a:r>
            <a:br>
              <a:rPr lang="en-US" sz="2800" b="0" smtClean="0"/>
            </a:br>
            <a:r>
              <a:rPr lang="en-US" sz="2800" smtClean="0"/>
              <a:t>periodontal ligament</a:t>
            </a:r>
          </a:p>
          <a:p>
            <a:pPr lvl="1" eaLnBrk="1" hangingPunct="1"/>
            <a:r>
              <a:rPr lang="en-US" sz="2400" b="0" smtClean="0"/>
              <a:t>collagen fibers attach </a:t>
            </a:r>
            <a:br>
              <a:rPr lang="en-US" sz="2400" b="0" smtClean="0"/>
            </a:br>
            <a:r>
              <a:rPr lang="en-US" sz="2400" b="0" smtClean="0"/>
              <a:t>tooth to jawbone</a:t>
            </a:r>
          </a:p>
          <a:p>
            <a:pPr lvl="1" eaLnBrk="1" hangingPunct="1"/>
            <a:r>
              <a:rPr lang="en-US" sz="2400" b="0" smtClean="0"/>
              <a:t>allows the tooth to move a little under the stress of chewing</a:t>
            </a:r>
          </a:p>
        </p:txBody>
      </p:sp>
      <p:sp>
        <p:nvSpPr>
          <p:cNvPr id="10245" name="TextBox 24"/>
          <p:cNvSpPr txBox="1">
            <a:spLocks noChangeArrowheads="1"/>
          </p:cNvSpPr>
          <p:nvPr/>
        </p:nvSpPr>
        <p:spPr bwMode="auto">
          <a:xfrm>
            <a:off x="4373563" y="809625"/>
            <a:ext cx="4762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0246" name="Line 12"/>
          <p:cNvSpPr>
            <a:spLocks noChangeShapeType="1"/>
          </p:cNvSpPr>
          <p:nvPr/>
        </p:nvSpPr>
        <p:spPr bwMode="auto">
          <a:xfrm>
            <a:off x="6515100" y="523875"/>
            <a:ext cx="1588" cy="809625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8" descr="sal25693_09_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346200"/>
            <a:ext cx="20764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5892800" y="1035050"/>
            <a:ext cx="1560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 Bold" charset="0"/>
              </a:rPr>
              <a:t>Fibrous connective tissue</a:t>
            </a:r>
            <a:endParaRPr lang="en-US" sz="1000" b="1">
              <a:latin typeface="Times New Roman" pitchFamily="18" charset="0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329363" y="6462713"/>
            <a:ext cx="930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 Bold" charset="0"/>
              </a:rPr>
              <a:t>(b)  Gomphosis</a:t>
            </a:r>
            <a:endParaRPr lang="en-US" sz="1000" b="1">
              <a:latin typeface="Times New Roman" pitchFamily="18" charset="0"/>
            </a:endParaRPr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>
            <a:off x="6677025" y="1185863"/>
            <a:ext cx="1588" cy="700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7519988" y="5754688"/>
            <a:ext cx="16240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9-</a:t>
            </a:r>
            <a:fld id="{5650974D-A901-41E2-8D39-7AAB7AA6A913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5688"/>
            <a:ext cx="4862513" cy="5610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syndesmosis</a:t>
            </a:r>
            <a:r>
              <a:rPr lang="en-US" sz="2800" b="0" smtClean="0"/>
              <a:t> – a fibrous joint at which two bones are bound by longer collagenous fibers than in a suture or gomphosis giving the bones more 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interosseus membrane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b="0" smtClean="0"/>
              <a:t>most movable syndesmosis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interosseus membranes unite radius to ulna allowing supination and pronation </a:t>
            </a:r>
          </a:p>
          <a:p>
            <a:pPr lvl="1" eaLnBrk="1" hangingPunct="1">
              <a:lnSpc>
                <a:spcPct val="80000"/>
              </a:lnSpc>
            </a:pPr>
            <a:endParaRPr lang="en-US" sz="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b="0" smtClean="0"/>
              <a:t>less movable syndesmosis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 tibia to fibula</a:t>
            </a:r>
            <a:endParaRPr lang="en-US" b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8900"/>
            <a:ext cx="82296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Fibrous Joint - Syndesmosis</a:t>
            </a:r>
          </a:p>
        </p:txBody>
      </p:sp>
      <p:sp>
        <p:nvSpPr>
          <p:cNvPr id="11269" name="TextBox 24"/>
          <p:cNvSpPr txBox="1">
            <a:spLocks noChangeArrowheads="1"/>
          </p:cNvSpPr>
          <p:nvPr/>
        </p:nvSpPr>
        <p:spPr bwMode="auto">
          <a:xfrm>
            <a:off x="4367213" y="809625"/>
            <a:ext cx="4756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5381625" y="992188"/>
            <a:ext cx="1722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Fibrous connective tissue</a:t>
            </a:r>
            <a:endParaRPr lang="en-US" sz="1100" b="1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6784975" y="6561138"/>
            <a:ext cx="1109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</a:rPr>
              <a:t>(c) Syndesmosis</a:t>
            </a:r>
            <a:endParaRPr lang="en-US" sz="1100" b="1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6162675" y="1171575"/>
            <a:ext cx="1588" cy="6159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3" name="Group 16"/>
          <p:cNvGrpSpPr>
            <a:grpSpLocks/>
          </p:cNvGrpSpPr>
          <p:nvPr/>
        </p:nvGrpSpPr>
        <p:grpSpPr bwMode="auto">
          <a:xfrm>
            <a:off x="5513388" y="1165225"/>
            <a:ext cx="2798762" cy="5430838"/>
            <a:chOff x="3473" y="734"/>
            <a:chExt cx="1538" cy="2984"/>
          </a:xfrm>
        </p:grpSpPr>
        <p:pic>
          <p:nvPicPr>
            <p:cNvPr id="11275" name="Picture 8" descr="sal25693_09_02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3" y="827"/>
              <a:ext cx="1538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Line 13"/>
            <p:cNvSpPr>
              <a:spLocks noChangeShapeType="1"/>
            </p:cNvSpPr>
            <p:nvPr/>
          </p:nvSpPr>
          <p:spPr bwMode="auto">
            <a:xfrm>
              <a:off x="3877" y="734"/>
              <a:ext cx="1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4849813" y="6205538"/>
            <a:ext cx="16240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Figure 9.2c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60045&quot;&gt;&lt;/object&gt;&lt;object type=&quot;2&quot; unique_id=&quot;60046&quot;&gt;&lt;object type=&quot;3&quot; unique_id=&quot;60047&quot;&gt;&lt;property id=&quot;20148&quot; value=&quot;5&quot;/&gt;&lt;property id=&quot;20300&quot; value=&quot;Slide 1&quot;/&gt;&lt;property id=&quot;20307&quot; value=&quot;378&quot;/&gt;&lt;/object&gt;&lt;object type=&quot;3&quot; unique_id=&quot;60048&quot;&gt;&lt;property id=&quot;20148&quot; value=&quot;5&quot;/&gt;&lt;property id=&quot;20300&quot; value=&quot;Slide 2 - &amp;quot;Joints&amp;quot;&quot;/&gt;&lt;property id=&quot;20307&quot; value=&quot;346&quot;/&gt;&lt;/object&gt;&lt;object type=&quot;3&quot; unique_id=&quot;60049&quot;&gt;&lt;property id=&quot;20148&quot; value=&quot;5&quot;/&gt;&lt;property id=&quot;20300&quot; value=&quot;Slide 3 - &amp;quot;Joints (Articulations)&amp;quot;&quot;/&gt;&lt;property id=&quot;20307&quot; value=&quot;367&quot;/&gt;&lt;/object&gt;&lt;object type=&quot;3&quot; unique_id=&quot;60050&quot;&gt;&lt;property id=&quot;20148&quot; value=&quot;5&quot;/&gt;&lt;property id=&quot;20300&quot; value=&quot;Slide 4 - &amp;quot;Joints and Their Classification&amp;quot;&quot;/&gt;&lt;property id=&quot;20307&quot; value=&quot;342&quot;/&gt;&lt;/object&gt;&lt;object type=&quot;3&quot; unique_id=&quot;60051&quot;&gt;&lt;property id=&quot;20148&quot; value=&quot;5&quot;/&gt;&lt;property id=&quot;20300&quot; value=&quot;Slide 5 - &amp;quot;Bony Joint (Synostosis)&amp;quot;&quot;/&gt;&lt;property id=&quot;20307&quot; value=&quot;309&quot;/&gt;&lt;/object&gt;&lt;object type=&quot;3&quot; unique_id=&quot;60052&quot;&gt;&lt;property id=&quot;20148&quot; value=&quot;5&quot;/&gt;&lt;property id=&quot;20300&quot; value=&quot;Slide 6 - &amp;quot;Fibrous Joints (Synarthrosis)&amp;quot;&quot;/&gt;&lt;property id=&quot;20307&quot; value=&quot;302&quot;/&gt;&lt;/object&gt;&lt;object type=&quot;3&quot; unique_id=&quot;60053&quot;&gt;&lt;property id=&quot;20148&quot; value=&quot;5&quot;/&gt;&lt;property id=&quot;20300&quot; value=&quot;Slide 7 - &amp;quot;Fibrous Joints - Sutures&amp;quot;&quot;/&gt;&lt;property id=&quot;20307&quot; value=&quot;304&quot;/&gt;&lt;/object&gt;&lt;object type=&quot;3&quot; unique_id=&quot;60054&quot;&gt;&lt;property id=&quot;20148&quot; value=&quot;5&quot;/&gt;&lt;property id=&quot;20300&quot; value=&quot;Slide 8 - &amp;quot;Types of Sutures&amp;quot;&quot;/&gt;&lt;property id=&quot;20307&quot; value=&quot;258&quot;/&gt;&lt;/object&gt;&lt;object type=&quot;3&quot; unique_id=&quot;60055&quot;&gt;&lt;property id=&quot;20148&quot; value=&quot;5&quot;/&gt;&lt;property id=&quot;20300&quot; value=&quot;Slide 9 - &amp;quot;Fibrous Joint - Gomphoses&amp;quot;&quot;/&gt;&lt;property id=&quot;20307&quot; value=&quot;305&quot;/&gt;&lt;/object&gt;&lt;object type=&quot;3&quot; unique_id=&quot;60056&quot;&gt;&lt;property id=&quot;20148&quot; value=&quot;5&quot;/&gt;&lt;property id=&quot;20300&quot; value=&quot;Slide 10 - &amp;quot;Fibrous Joint - Syndesmosis&amp;quot;&quot;/&gt;&lt;property id=&quot;20307&quot; value=&quot;306&quot;/&gt;&lt;/object&gt;&lt;object type=&quot;3&quot; unique_id=&quot;60057&quot;&gt;&lt;property id=&quot;20148&quot; value=&quot;5&quot;/&gt;&lt;property id=&quot;20300&quot; value=&quot;Slide 11 - &amp;quot;Cartilaginous Joints&amp;quot;&quot;/&gt;&lt;property id=&quot;20307&quot; value=&quot;307&quot;/&gt;&lt;/object&gt;&lt;object type=&quot;3&quot; unique_id=&quot;60058&quot;&gt;&lt;property id=&quot;20148&quot; value=&quot;5&quot;/&gt;&lt;property id=&quot;20300&quot; value=&quot;Slide 12 - &amp;quot;Cartilaginous Joint - Synchondrosis&amp;quot;&quot;/&gt;&lt;property id=&quot;20307&quot; value=&quot;369&quot;/&gt;&lt;/object&gt;&lt;object type=&quot;3&quot; unique_id=&quot;60059&quot;&gt;&lt;property id=&quot;20148&quot; value=&quot;5&quot;/&gt;&lt;property id=&quot;20300&quot; value=&quot;Slide 13 - &amp;quot;Cartilaginous Joint - Symphysis&amp;quot;&quot;/&gt;&lt;property id=&quot;20307&quot; value=&quot;308&quot;/&gt;&lt;/object&gt;&lt;object type=&quot;3&quot; unique_id=&quot;60060&quot;&gt;&lt;property id=&quot;20148&quot; value=&quot;5&quot;/&gt;&lt;property id=&quot;20300&quot; value=&quot;Slide 14 - &amp;quot;Synovial Joint&amp;quot;&quot;/&gt;&lt;property id=&quot;20307&quot; value=&quot;260&quot;/&gt;&lt;/object&gt;&lt;object type=&quot;3&quot; unique_id=&quot;60061&quot;&gt;&lt;property id=&quot;20148&quot; value=&quot;5&quot;/&gt;&lt;property id=&quot;20300&quot; value=&quot;Slide 15 - &amp;quot;General Anatomy&amp;quot;&quot;/&gt;&lt;property id=&quot;20307&quot; value=&quot;311&quot;/&gt;&lt;/object&gt;&lt;object type=&quot;3&quot; unique_id=&quot;60062&quot;&gt;&lt;property id=&quot;20148&quot; value=&quot;5&quot;/&gt;&lt;property id=&quot;20300&quot; value=&quot;Slide 16 - &amp;quot;General Anatomy&amp;quot;&quot;/&gt;&lt;property id=&quot;20307&quot; value=&quot;370&quot;/&gt;&lt;/object&gt;&lt;object type=&quot;3&quot; unique_id=&quot;60063&quot;&gt;&lt;property id=&quot;20148&quot; value=&quot;5&quot;/&gt;&lt;property id=&quot;20300&quot; value=&quot;Slide 17 - &amp;quot;Tendon Sheaths and Bursae&amp;quot;&quot;/&gt;&lt;property id=&quot;20307&quot; value=&quot;261&quot;/&gt;&lt;/object&gt;&lt;object type=&quot;3&quot; unique_id=&quot;60064&quot;&gt;&lt;property id=&quot;20148&quot; value=&quot;5&quot;/&gt;&lt;property id=&quot;20300&quot; value=&quot;Slide 18 - &amp;quot;Exercise and Articular Cartilage&amp;quot;&quot;/&gt;&lt;property id=&quot;20307&quot; value=&quot;371&quot;/&gt;&lt;/object&gt;&lt;object type=&quot;3&quot; unique_id=&quot;60065&quot;&gt;&lt;property id=&quot;20148&quot; value=&quot;5&quot;/&gt;&lt;property id=&quot;20300&quot; value=&quot;Slide 19 - &amp;quot;Joints and Lever Systems&amp;quot;&quot;/&gt;&lt;property id=&quot;20307&quot; value=&quot;330&quot;/&gt;&lt;/object&gt;&lt;object type=&quot;3&quot; unique_id=&quot;60066&quot;&gt;&lt;property id=&quot;20148&quot; value=&quot;5&quot;/&gt;&lt;property id=&quot;20300&quot; value=&quot;Slide 20 - &amp;quot;Mechanical Advantage&amp;quot;&quot;/&gt;&lt;property id=&quot;20307&quot; value=&quot;345&quot;/&gt;&lt;/object&gt;&lt;object type=&quot;3&quot; unique_id=&quot;60067&quot;&gt;&lt;property id=&quot;20148&quot; value=&quot;5&quot;/&gt;&lt;property id=&quot;20300&quot; value=&quot;Slide 21 - &amp;quot;Mechanical Advantage&amp;quot;&quot;/&gt;&lt;property id=&quot;20307&quot; value=&quot;276&quot;/&gt;&lt;/object&gt;&lt;object type=&quot;3&quot; unique_id=&quot;60068&quot;&gt;&lt;property id=&quot;20148&quot; value=&quot;5&quot;/&gt;&lt;property id=&quot;20300&quot; value=&quot;Slide 22 - &amp;quot;First-Class Lever&amp;quot;&quot;/&gt;&lt;property id=&quot;20307&quot; value=&quot;278&quot;/&gt;&lt;/object&gt;&lt;object type=&quot;3&quot; unique_id=&quot;60069&quot;&gt;&lt;property id=&quot;20148&quot; value=&quot;5&quot;/&gt;&lt;property id=&quot;20300&quot; value=&quot;Slide 23 - &amp;quot;Second-Class Lever&amp;quot;&quot;/&gt;&lt;property id=&quot;20307&quot; value=&quot;280&quot;/&gt;&lt;/object&gt;&lt;object type=&quot;3&quot; unique_id=&quot;60070&quot;&gt;&lt;property id=&quot;20148&quot; value=&quot;5&quot;/&gt;&lt;property id=&quot;20300&quot; value=&quot;Slide 24 - &amp;quot;Third-Class Lever&amp;quot;&quot;/&gt;&lt;property id=&quot;20307&quot; value=&quot;282&quot;/&gt;&lt;/object&gt;&lt;object type=&quot;3&quot; unique_id=&quot;60071&quot;&gt;&lt;property id=&quot;20148&quot; value=&quot;5&quot;/&gt;&lt;property id=&quot;20300&quot; value=&quot;Slide 25 - &amp;quot;Range of Motion&amp;quot;&quot;/&gt;&lt;property id=&quot;20307&quot; value=&quot;343&quot;/&gt;&lt;/object&gt;&lt;object type=&quot;3&quot; unique_id=&quot;60072&quot;&gt;&lt;property id=&quot;20148&quot; value=&quot;5&quot;/&gt;&lt;property id=&quot;20300&quot; value=&quot;Slide 26 - &amp;quot;Axes of Rotation&amp;quot;&quot;/&gt;&lt;property id=&quot;20307&quot; value=&quot;353&quot;/&gt;&lt;/object&gt;&lt;object type=&quot;3&quot; unique_id=&quot;60073&quot;&gt;&lt;property id=&quot;20148&quot; value=&quot;5&quot;/&gt;&lt;property id=&quot;20300&quot; value=&quot;Slide 27 - &amp;quot;Classes of Synovial Joints&amp;quot;&quot;/&gt;&lt;property id=&quot;20307&quot; value=&quot;354&quot;/&gt;&lt;/object&gt;&lt;object type=&quot;3&quot; unique_id=&quot;60074&quot;&gt;&lt;property id=&quot;20148&quot; value=&quot;5&quot;/&gt;&lt;property id=&quot;20300&quot; value=&quot;Slide 28 - &amp;quot;Ball-and-Socket Joints&amp;quot;&quot;/&gt;&lt;property id=&quot;20307&quot; value=&quot;312&quot;/&gt;&lt;/object&gt;&lt;object type=&quot;3&quot; unique_id=&quot;60075&quot;&gt;&lt;property id=&quot;20148&quot; value=&quot;5&quot;/&gt;&lt;property id=&quot;20300&quot; value=&quot;Slide 29 - &amp;quot;Condyloid (ellipsoid) Joints&amp;quot;&quot;/&gt;&lt;property id=&quot;20307&quot; value=&quot;317&quot;/&gt;&lt;/object&gt;&lt;object type=&quot;3&quot; unique_id=&quot;60076&quot;&gt;&lt;property id=&quot;20148&quot; value=&quot;5&quot;/&gt;&lt;property id=&quot;20300&quot; value=&quot;Slide 30 - &amp;quot;Saddle Joints&amp;quot;&quot;/&gt;&lt;property id=&quot;20307&quot; value=&quot;314&quot;/&gt;&lt;/object&gt;&lt;object type=&quot;3&quot; unique_id=&quot;60077&quot;&gt;&lt;property id=&quot;20148&quot; value=&quot;5&quot;/&gt;&lt;property id=&quot;20300&quot; value=&quot;Slide 31 - &amp;quot;Plane (gliding) Joints&amp;quot;&quot;/&gt;&lt;property id=&quot;20307&quot; value=&quot;316&quot;/&gt;&lt;/object&gt;&lt;object type=&quot;3&quot; unique_id=&quot;60078&quot;&gt;&lt;property id=&quot;20148&quot; value=&quot;5&quot;/&gt;&lt;property id=&quot;20300&quot; value=&quot;Slide 32 - &amp;quot;Hinge Joints&amp;quot;&quot;/&gt;&lt;property id=&quot;20307&quot; value=&quot;313&quot;/&gt;&lt;/object&gt;&lt;object type=&quot;3&quot; unique_id=&quot;60079&quot;&gt;&lt;property id=&quot;20148&quot; value=&quot;5&quot;/&gt;&lt;property id=&quot;20300&quot; value=&quot;Slide 33 - &amp;quot;Pivot Joints&amp;quot;&quot;/&gt;&lt;property id=&quot;20307&quot; value=&quot;315&quot;/&gt;&lt;/object&gt;&lt;object type=&quot;3&quot; unique_id=&quot;60080&quot;&gt;&lt;property id=&quot;20148&quot; value=&quot;5&quot;/&gt;&lt;property id=&quot;20300&quot; value=&quot;Slide 34 - &amp;quot;Movement of Synovial Joints&amp;quot;&quot;/&gt;&lt;property id=&quot;20307&quot; value=&quot;372&quot;/&gt;&lt;/object&gt;&lt;object type=&quot;3&quot; unique_id=&quot;60081&quot;&gt;&lt;property id=&quot;20148&quot; value=&quot;5&quot;/&gt;&lt;property id=&quot;20300&quot; value=&quot;Slide 35 - &amp;quot;Flexion, Extension and Hyperextension&amp;quot;&quot;/&gt;&lt;property id=&quot;20307&quot; value=&quot;319&quot;/&gt;&lt;/object&gt;&lt;object type=&quot;3&quot; unique_id=&quot;60082&quot;&gt;&lt;property id=&quot;20148&quot; value=&quot;5&quot;/&gt;&lt;property id=&quot;20300&quot; value=&quot;Slide 36 - &amp;quot;Flexion, Extension and Hyperextension&amp;quot;&quot;/&gt;&lt;property id=&quot;20307&quot; value=&quot;265&quot;/&gt;&lt;/object&gt;&lt;object type=&quot;3&quot; unique_id=&quot;60083&quot;&gt;&lt;property id=&quot;20148&quot; value=&quot;5&quot;/&gt;&lt;property id=&quot;20300&quot; value=&quot;Slide 37 - &amp;quot;Abduction and Adduction&amp;quot;&quot;/&gt;&lt;property id=&quot;20307&quot; value=&quot;266&quot;/&gt;&lt;/object&gt;&lt;object type=&quot;3&quot; unique_id=&quot;60084&quot;&gt;&lt;property id=&quot;20148&quot; value=&quot;5&quot;/&gt;&lt;property id=&quot;20300&quot; value=&quot;Slide 38 - &amp;quot;Elevation and Depression&amp;quot;&quot;/&gt;&lt;property id=&quot;20307&quot; value=&quot;268&quot;/&gt;&lt;/object&gt;&lt;object type=&quot;3&quot; unique_id=&quot;60085&quot;&gt;&lt;property id=&quot;20148&quot; value=&quot;5&quot;/&gt;&lt;property id=&quot;20300&quot; value=&quot;Slide 39 - &amp;quot;Protraction and Retraction&amp;quot;&quot;/&gt;&lt;property id=&quot;20307&quot; value=&quot;322&quot;/&gt;&lt;/object&gt;&lt;object type=&quot;3&quot; unique_id=&quot;60086&quot;&gt;&lt;property id=&quot;20148&quot; value=&quot;5&quot;/&gt;&lt;property id=&quot;20300&quot; value=&quot;Slide 40 - &amp;quot;Circumduction&amp;quot;&quot;/&gt;&lt;property id=&quot;20307&quot; value=&quot;324&quot;/&gt;&lt;/object&gt;&lt;object type=&quot;3&quot; unique_id=&quot;60087&quot;&gt;&lt;property id=&quot;20148&quot; value=&quot;5&quot;/&gt;&lt;property id=&quot;20300&quot; value=&quot;Slide 41 - &amp;quot;Rotation&amp;quot;&quot;/&gt;&lt;property id=&quot;20307&quot; value=&quot;338&quot;/&gt;&lt;/object&gt;&lt;object type=&quot;3&quot; unique_id=&quot;60088&quot;&gt;&lt;property id=&quot;20148&quot; value=&quot;5&quot;/&gt;&lt;property id=&quot;20300&quot; value=&quot;Slide 42 - &amp;quot;Supination and Pronation&amp;quot;&quot;/&gt;&lt;property id=&quot;20307&quot; value=&quot;325&quot;/&gt;&lt;/object&gt;&lt;object type=&quot;3&quot; unique_id=&quot;60089&quot;&gt;&lt;property id=&quot;20148&quot; value=&quot;5&quot;/&gt;&lt;property id=&quot;20300&quot; value=&quot;Slide 43 - &amp;quot;Movements of Head and Trunk&amp;quot;&quot;/&gt;&lt;property id=&quot;20307&quot; value=&quot;355&quot;/&gt;&lt;/object&gt;&lt;object type=&quot;3&quot; unique_id=&quot;60090&quot;&gt;&lt;property id=&quot;20148&quot; value=&quot;5&quot;/&gt;&lt;property id=&quot;20300&quot; value=&quot;Slide 44 - &amp;quot;Rotation of Trunk and Head&amp;quot;&quot;/&gt;&lt;property id=&quot;20307&quot; value=&quot;356&quot;/&gt;&lt;/object&gt;&lt;object type=&quot;3&quot; unique_id=&quot;60091&quot;&gt;&lt;property id=&quot;20148&quot; value=&quot;5&quot;/&gt;&lt;property id=&quot;20300&quot; value=&quot;Slide 45 - &amp;quot;Special Movements of Mandible&amp;quot;&quot;/&gt;&lt;property id=&quot;20307&quot; value=&quot;323&quot;/&gt;&lt;/object&gt;&lt;object type=&quot;3&quot; unique_id=&quot;60092&quot;&gt;&lt;property id=&quot;20148&quot; value=&quot;5&quot;/&gt;&lt;property id=&quot;20300&quot; value=&quot;Slide 46 - &amp;quot;Special Movement of       Hand and Digits&amp;quot;&quot;/&gt;&lt;property id=&quot;20307&quot; value=&quot;326&quot;/&gt;&lt;/object&gt;&lt;object type=&quot;3&quot; unique_id=&quot;60093&quot;&gt;&lt;property id=&quot;20148&quot; value=&quot;5&quot;/&gt;&lt;property id=&quot;20300&quot; value=&quot;Slide 47 - &amp;quot;Special Movements of the Foot&amp;quot;&quot;/&gt;&lt;property id=&quot;20307&quot; value=&quot;327&quot;/&gt;&lt;/object&gt;&lt;object type=&quot;3&quot; unique_id=&quot;60094&quot;&gt;&lt;property id=&quot;20148&quot; value=&quot;5&quot;/&gt;&lt;property id=&quot;20300&quot; value=&quot;Slide 48 - &amp;quot;Temporomandibular Joint&amp;quot;&quot;/&gt;&lt;property id=&quot;20307&quot; value=&quot;361&quot;/&gt;&lt;/object&gt;&lt;object type=&quot;3&quot; unique_id=&quot;60095&quot;&gt;&lt;property id=&quot;20148&quot; value=&quot;5&quot;/&gt;&lt;property id=&quot;20300&quot; value=&quot;Slide 49 - &amp;quot;Temporomandibular Joint&amp;quot;&quot;/&gt;&lt;property id=&quot;20307&quot; value=&quot;373&quot;/&gt;&lt;/object&gt;&lt;object type=&quot;3&quot; unique_id=&quot;60096&quot;&gt;&lt;property id=&quot;20148&quot; value=&quot;5&quot;/&gt;&lt;property id=&quot;20300&quot; value=&quot;Slide 50 - &amp;quot;TMJ Syndrome&amp;quot;&quot;/&gt;&lt;property id=&quot;20307&quot; value=&quot;332&quot;/&gt;&lt;/object&gt;&lt;object type=&quot;3&quot; unique_id=&quot;60097&quot;&gt;&lt;property id=&quot;20148&quot; value=&quot;5&quot;/&gt;&lt;property id=&quot;20300&quot; value=&quot;Slide 51 - &amp;quot;The Shoulder Joint&amp;quot;&quot;/&gt;&lt;property id=&quot;20307&quot; value=&quot;374&quot;/&gt;&lt;/object&gt;&lt;object type=&quot;3&quot; unique_id=&quot;60098&quot;&gt;&lt;property id=&quot;20148&quot; value=&quot;5&quot;/&gt;&lt;property id=&quot;20300&quot; value=&quot;Slide 52 - &amp;quot;Stabilizers of the Shoulder Joint&amp;quot;&quot;/&gt;&lt;property id=&quot;20307&quot; value=&quot;286&quot;/&gt;&lt;/object&gt;&lt;object type=&quot;3&quot; unique_id=&quot;60099&quot;&gt;&lt;property id=&quot;20148&quot; value=&quot;5&quot;/&gt;&lt;property id=&quot;20300&quot; value=&quot;Slide 53 - &amp;quot;Tendons of Rotator Cuff Muscles&amp;quot;&quot;/&gt;&lt;property id=&quot;20307&quot; value=&quot;287&quot;/&gt;&lt;/object&gt;&lt;object type=&quot;3&quot; unique_id=&quot;60100&quot;&gt;&lt;property id=&quot;20148&quot; value=&quot;5&quot;/&gt;&lt;property id=&quot;20300&quot; value=&quot;Slide 54 - &amp;quot; Shoulder Dislocation&amp;quot;&quot;/&gt;&lt;property id=&quot;20307&quot; value=&quot;375&quot;/&gt;&lt;/object&gt;&lt;object type=&quot;3&quot; unique_id=&quot;60101&quot;&gt;&lt;property id=&quot;20148&quot; value=&quot;5&quot;/&gt;&lt;property id=&quot;20300&quot; value=&quot;Slide 55 - &amp;quot;Dissection of Shoulder Joint&amp;quot;&quot;/&gt;&lt;property id=&quot;20307&quot; value=&quot;347&quot;/&gt;&lt;/object&gt;&lt;object type=&quot;3&quot; unique_id=&quot;60102&quot;&gt;&lt;property id=&quot;20148&quot; value=&quot;5&quot;/&gt;&lt;property id=&quot;20300&quot; value=&quot;Slide 56 - &amp;quot;The Elbow Joint&amp;quot;&quot;/&gt;&lt;property id=&quot;20307&quot; value=&quot;333&quot;/&gt;&lt;/object&gt;&lt;object type=&quot;3&quot; unique_id=&quot;60103&quot;&gt;&lt;property id=&quot;20148&quot; value=&quot;5&quot;/&gt;&lt;property id=&quot;20300&quot; value=&quot;Slide 57 - &amp;quot;Elbow Joint&amp;quot;&quot;/&gt;&lt;property id=&quot;20307&quot; value=&quot;290&quot;/&gt;&lt;/object&gt;&lt;object type=&quot;3&quot; unique_id=&quot;60104&quot;&gt;&lt;property id=&quot;20148&quot; value=&quot;5&quot;/&gt;&lt;property id=&quot;20300&quot; value=&quot;Slide 58 - &amp;quot;The Coxal (Hip) Joint&amp;quot;&quot;/&gt;&lt;property id=&quot;20307&quot; value=&quot;334&quot;/&gt;&lt;/object&gt;&lt;object type=&quot;3&quot; unique_id=&quot;60105&quot;&gt;&lt;property id=&quot;20148&quot; value=&quot;5&quot;/&gt;&lt;property id=&quot;20300&quot; value=&quot;Slide 59 - &amp;quot;Hip (Coxal) Joint&amp;quot;&quot;/&gt;&lt;property id=&quot;20307&quot; value=&quot;293&quot;/&gt;&lt;/object&gt;&lt;object type=&quot;3&quot; unique_id=&quot;60106&quot;&gt;&lt;property id=&quot;20148&quot; value=&quot;5&quot;/&gt;&lt;property id=&quot;20300&quot; value=&quot;Slide 60 - &amp;quot;Dissection of Hip Joint&amp;quot;&quot;/&gt;&lt;property id=&quot;20307&quot; value=&quot;348&quot;/&gt;&lt;/object&gt;&lt;object type=&quot;3&quot; unique_id=&quot;60107&quot;&gt;&lt;property id=&quot;20148&quot; value=&quot;5&quot;/&gt;&lt;property id=&quot;20300&quot; value=&quot;Slide 61 - &amp;quot;Treatment of Congenital Hip Dislocation&amp;quot;&quot;/&gt;&lt;property id=&quot;20307&quot; value=&quot;362&quot;/&gt;&lt;/object&gt;&lt;object type=&quot;3&quot; unique_id=&quot;60108&quot;&gt;&lt;property id=&quot;20148&quot; value=&quot;5&quot;/&gt;&lt;property id=&quot;20300&quot; value=&quot;Slide 62 - &amp;quot;The Knee Joint&amp;quot;&quot;/&gt;&lt;property id=&quot;20307&quot; value=&quot;335&quot;/&gt;&lt;/object&gt;&lt;object type=&quot;3&quot; unique_id=&quot;60109&quot;&gt;&lt;property id=&quot;20148&quot; value=&quot;5&quot;/&gt;&lt;property id=&quot;20300&quot; value=&quot;Slide 63 - &amp;quot;The Knee Joint&amp;quot;&quot;/&gt;&lt;property id=&quot;20307&quot; value=&quot;376&quot;/&gt;&lt;/object&gt;&lt;object type=&quot;3&quot; unique_id=&quot;60110&quot;&gt;&lt;property id=&quot;20148&quot; value=&quot;5&quot;/&gt;&lt;property id=&quot;20300&quot; value=&quot;Slide 64 - &amp;quot;Knee Joint – Sagittal Section&amp;quot;&quot;/&gt;&lt;property id=&quot;20307&quot; value=&quot;295&quot;/&gt;&lt;/object&gt;&lt;object type=&quot;3&quot; unique_id=&quot;60111&quot;&gt;&lt;property id=&quot;20148&quot; value=&quot;5&quot;/&gt;&lt;property id=&quot;20300&quot; value=&quot;Slide 65 - &amp;quot;Knee Joint – Anterior and Posterior Views&amp;quot;&quot;/&gt;&lt;property id=&quot;20307&quot; value=&quot;296&quot;/&gt;&lt;/object&gt;&lt;object type=&quot;3&quot; unique_id=&quot;60112&quot;&gt;&lt;property id=&quot;20148&quot; value=&quot;5&quot;/&gt;&lt;property id=&quot;20300&quot; value=&quot;Slide 66 - &amp;quot;Knee Joint – Superior View&amp;quot;&quot;/&gt;&lt;property id=&quot;20307&quot; value=&quot;357&quot;/&gt;&lt;/object&gt;&lt;object type=&quot;3&quot; unique_id=&quot;60113&quot;&gt;&lt;property id=&quot;20148&quot; value=&quot;5&quot;/&gt;&lt;property id=&quot;20300&quot; value=&quot;Slide 67 - &amp;quot;Dissection of Knee Joint&amp;quot;&quot;/&gt;&lt;property id=&quot;20307&quot; value=&quot;349&quot;/&gt;&lt;/object&gt;&lt;object type=&quot;3&quot; unique_id=&quot;60114&quot;&gt;&lt;property id=&quot;20148&quot; value=&quot;5&quot;/&gt;&lt;property id=&quot;20300&quot; value=&quot;Slide 68 - &amp;quot;Knee Injuries&amp;quot;&quot;/&gt;&lt;property id=&quot;20307&quot; value=&quot;363&quot;/&gt;&lt;/object&gt;&lt;object type=&quot;3&quot; unique_id=&quot;60115&quot;&gt;&lt;property id=&quot;20148&quot; value=&quot;5&quot;/&gt;&lt;property id=&quot;20300&quot; value=&quot;Slide 69 - &amp;quot;The Ankle Joint&amp;quot;&quot;/&gt;&lt;property id=&quot;20307&quot; value=&quot;377&quot;/&gt;&lt;/object&gt;&lt;object type=&quot;3&quot; unique_id=&quot;60116&quot;&gt;&lt;property id=&quot;20148&quot; value=&quot;5&quot;/&gt;&lt;property id=&quot;20300&quot; value=&quot;Slide 70 - &amp;quot;Ankle Joint and Foot Ligaments&amp;quot;&quot;/&gt;&lt;property id=&quot;20307&quot; value=&quot;364&quot;/&gt;&lt;/object&gt;&lt;object type=&quot;3&quot; unique_id=&quot;60117&quot;&gt;&lt;property id=&quot;20148&quot; value=&quot;5&quot;/&gt;&lt;property id=&quot;20300&quot; value=&quot;Slide 71 - &amp;quot;Dissection of the Foot&amp;quot;&quot;/&gt;&lt;property id=&quot;20307&quot; value=&quot;365&quot;/&gt;&lt;/object&gt;&lt;object type=&quot;3&quot; unique_id=&quot;60118&quot;&gt;&lt;property id=&quot;20148&quot; value=&quot;5&quot;/&gt;&lt;property id=&quot;20300&quot; value=&quot;Slide 72 - &amp;quot;Arthritis&amp;quot;&quot;/&gt;&lt;property id=&quot;20307&quot; value=&quot;337&quot;/&gt;&lt;/object&gt;&lt;object type=&quot;3&quot; unique_id=&quot;60119&quot;&gt;&lt;property id=&quot;20148&quot; value=&quot;5&quot;/&gt;&lt;property id=&quot;20300&quot; value=&quot;Slide 73 - &amp;quot;Arthritis and Artificial Joints&amp;quot;&quot;/&gt;&lt;property id=&quot;20307&quot; value=&quot;358&quot;/&gt;&lt;/object&gt;&lt;object type=&quot;3&quot; unique_id=&quot;60121&quot;&gt;&lt;property id=&quot;20148&quot; value=&quot;5&quot;/&gt;&lt;property id=&quot;20300&quot; value=&quot;Slide 74 - &amp;quot;Rheumatoid Arthritis&amp;quot;&quot;/&gt;&lt;property id=&quot;20307&quot; value=&quot;351&quot;/&gt;&lt;/object&gt;&lt;object type=&quot;3&quot; unique_id=&quot;60122&quot;&gt;&lt;property id=&quot;20148&quot; value=&quot;5&quot;/&gt;&lt;property id=&quot;20300&quot; value=&quot;Slide 75 - &amp;quot;Joint Prostheses&amp;quot;&quot;/&gt;&lt;property id=&quot;20307&quot; value=&quot;352&quot;/&gt;&lt;/object&gt;&lt;/object&gt;&lt;/object&gt;&lt;/database&gt;"/>
</p:tagLst>
</file>

<file path=ppt/theme/theme1.xml><?xml version="1.0" encoding="utf-8"?>
<a:theme xmlns:a="http://schemas.openxmlformats.org/drawingml/2006/main" name="template_practise_publisher">
  <a:themeElements>
    <a:clrScheme name="template_practise_publish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actise_publish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ractise_publish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actise_publish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actise_publish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template_practise_publisher</Template>
  <TotalTime>3418</TotalTime>
  <Words>6359</Words>
  <Application>Microsoft Office PowerPoint</Application>
  <PresentationFormat>On-screen Show (4:3)</PresentationFormat>
  <Paragraphs>1439</Paragraphs>
  <Slides>74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template_practise_publisher</vt:lpstr>
      <vt:lpstr>Joints</vt:lpstr>
      <vt:lpstr>Joints (Articulations)</vt:lpstr>
      <vt:lpstr>Joints and Their Classification</vt:lpstr>
      <vt:lpstr>Bony Joint (Synostosis)</vt:lpstr>
      <vt:lpstr>Fibrous Joints (Synarthrosis)</vt:lpstr>
      <vt:lpstr>Fibrous Joints - Sutures</vt:lpstr>
      <vt:lpstr>Types of Sutures</vt:lpstr>
      <vt:lpstr>Fibrous Joint - Gomphoses</vt:lpstr>
      <vt:lpstr>Fibrous Joint - Syndesmosis</vt:lpstr>
      <vt:lpstr>Cartilaginous Joints</vt:lpstr>
      <vt:lpstr>Cartilaginous Joint - Synchondrosis</vt:lpstr>
      <vt:lpstr>Cartilaginous Joint - Symphysis</vt:lpstr>
      <vt:lpstr>Synovial Joint</vt:lpstr>
      <vt:lpstr>General Anatomy</vt:lpstr>
      <vt:lpstr>General Anatomy</vt:lpstr>
      <vt:lpstr>Tendon Sheaths and Bursae</vt:lpstr>
      <vt:lpstr>Exercise and Articular Cartilage</vt:lpstr>
      <vt:lpstr>Joints and Lever Systems</vt:lpstr>
      <vt:lpstr>Mechanical Advantage</vt:lpstr>
      <vt:lpstr>Mechanical Advantage</vt:lpstr>
      <vt:lpstr>First-Class Lever</vt:lpstr>
      <vt:lpstr>Second-Class Lever</vt:lpstr>
      <vt:lpstr>Third-Class Lever</vt:lpstr>
      <vt:lpstr>Range of Motion</vt:lpstr>
      <vt:lpstr>Axes of Rotation</vt:lpstr>
      <vt:lpstr>Classes of Synovial Joints</vt:lpstr>
      <vt:lpstr>Ball-and-Socket Joints</vt:lpstr>
      <vt:lpstr>Condyloid (ellipsoid) Joints</vt:lpstr>
      <vt:lpstr>Saddle Joints</vt:lpstr>
      <vt:lpstr>Plane (gliding) Joints</vt:lpstr>
      <vt:lpstr>Hinge Joints</vt:lpstr>
      <vt:lpstr>Pivot Joints</vt:lpstr>
      <vt:lpstr>Movement of Synovial Joints</vt:lpstr>
      <vt:lpstr>Flexion, Extension and Hyperextension</vt:lpstr>
      <vt:lpstr>Flexion, Extension and Hyperextension</vt:lpstr>
      <vt:lpstr>Abduction and Adduction</vt:lpstr>
      <vt:lpstr>Elevation and Depression</vt:lpstr>
      <vt:lpstr>Protraction and Retraction</vt:lpstr>
      <vt:lpstr>Circumduction</vt:lpstr>
      <vt:lpstr>Rotation</vt:lpstr>
      <vt:lpstr>Supination and Pronation</vt:lpstr>
      <vt:lpstr>Movements of Head and Trunk</vt:lpstr>
      <vt:lpstr>Rotation of Trunk and Head</vt:lpstr>
      <vt:lpstr>Special Movements of Mandible</vt:lpstr>
      <vt:lpstr>Special Movement of       Hand and Digits</vt:lpstr>
      <vt:lpstr>Special Movements of the Foot</vt:lpstr>
      <vt:lpstr>Temporomandibular Joint</vt:lpstr>
      <vt:lpstr>Temporomandibular Joint</vt:lpstr>
      <vt:lpstr>TMJ Syndrome</vt:lpstr>
      <vt:lpstr>The Shoulder Joint</vt:lpstr>
      <vt:lpstr>Stabilizers of the Shoulder Joint</vt:lpstr>
      <vt:lpstr>Tendons of Rotator Cuff Muscles</vt:lpstr>
      <vt:lpstr> Shoulder Dislocation</vt:lpstr>
      <vt:lpstr>Dissection of Shoulder Joint</vt:lpstr>
      <vt:lpstr>The Elbow Joint</vt:lpstr>
      <vt:lpstr>Elbow Joint</vt:lpstr>
      <vt:lpstr>The Coxal (Hip) Joint</vt:lpstr>
      <vt:lpstr>Hip (Coxal) Joint</vt:lpstr>
      <vt:lpstr>Dissection of Hip Joint</vt:lpstr>
      <vt:lpstr>Treatment of Congenital Hip Dislocation</vt:lpstr>
      <vt:lpstr>The Knee Joint</vt:lpstr>
      <vt:lpstr>The Knee Joint</vt:lpstr>
      <vt:lpstr>Knee Joint – Sagittal Section</vt:lpstr>
      <vt:lpstr>Knee Joint – Anterior and Posterior Views</vt:lpstr>
      <vt:lpstr>Knee Joint – Superior View</vt:lpstr>
      <vt:lpstr>Dissection of Knee Joint</vt:lpstr>
      <vt:lpstr>Knee Injuries</vt:lpstr>
      <vt:lpstr>The Ankle Joint</vt:lpstr>
      <vt:lpstr>Ankle Joint and Foot Ligaments</vt:lpstr>
      <vt:lpstr>Dissection of the Foot</vt:lpstr>
      <vt:lpstr>Arthritis</vt:lpstr>
      <vt:lpstr>Arthritis and Artificial Joints</vt:lpstr>
      <vt:lpstr>Rheumatoid Arthritis</vt:lpstr>
      <vt:lpstr>Joint Prostheses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Classification</dc:title>
  <dc:creator>IT SPD</dc:creator>
  <cp:lastModifiedBy>East China School District</cp:lastModifiedBy>
  <cp:revision>351</cp:revision>
  <dcterms:created xsi:type="dcterms:W3CDTF">1999-12-07T03:06:02Z</dcterms:created>
  <dcterms:modified xsi:type="dcterms:W3CDTF">2017-05-31T12:03:29Z</dcterms:modified>
</cp:coreProperties>
</file>