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8"/>
  </p:notesMasterIdLst>
  <p:handoutMasterIdLst>
    <p:handoutMasterId r:id="rId39"/>
  </p:handoutMasterIdLst>
  <p:sldIdLst>
    <p:sldId id="285" r:id="rId2"/>
    <p:sldId id="397" r:id="rId3"/>
    <p:sldId id="331" r:id="rId4"/>
    <p:sldId id="398" r:id="rId5"/>
    <p:sldId id="286" r:id="rId6"/>
    <p:sldId id="259" r:id="rId7"/>
    <p:sldId id="287" r:id="rId8"/>
    <p:sldId id="260" r:id="rId9"/>
    <p:sldId id="288" r:id="rId10"/>
    <p:sldId id="261" r:id="rId11"/>
    <p:sldId id="262" r:id="rId12"/>
    <p:sldId id="263" r:id="rId13"/>
    <p:sldId id="289" r:id="rId14"/>
    <p:sldId id="332" r:id="rId15"/>
    <p:sldId id="399" r:id="rId16"/>
    <p:sldId id="384" r:id="rId17"/>
    <p:sldId id="290" r:id="rId18"/>
    <p:sldId id="385" r:id="rId19"/>
    <p:sldId id="333" r:id="rId20"/>
    <p:sldId id="400" r:id="rId21"/>
    <p:sldId id="386" r:id="rId22"/>
    <p:sldId id="392" r:id="rId23"/>
    <p:sldId id="393" r:id="rId24"/>
    <p:sldId id="394" r:id="rId25"/>
    <p:sldId id="291" r:id="rId26"/>
    <p:sldId id="264" r:id="rId27"/>
    <p:sldId id="401" r:id="rId28"/>
    <p:sldId id="402" r:id="rId29"/>
    <p:sldId id="388" r:id="rId30"/>
    <p:sldId id="334" r:id="rId31"/>
    <p:sldId id="403" r:id="rId32"/>
    <p:sldId id="292" r:id="rId33"/>
    <p:sldId id="265" r:id="rId34"/>
    <p:sldId id="389" r:id="rId35"/>
    <p:sldId id="294" r:id="rId36"/>
    <p:sldId id="361" r:id="rId37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ED23"/>
    <a:srgbClr val="FF3300"/>
    <a:srgbClr val="CC00FF"/>
    <a:srgbClr val="FFFDF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69" autoAdjust="0"/>
    <p:restoredTop sz="98919" autoAdjust="0"/>
  </p:normalViewPr>
  <p:slideViewPr>
    <p:cSldViewPr>
      <p:cViewPr varScale="1">
        <p:scale>
          <a:sx n="73" d="100"/>
          <a:sy n="73" d="100"/>
        </p:scale>
        <p:origin x="-4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66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0374996-EF06-40BC-957E-72090117F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F9CA256-68E6-4030-A072-DBF5BC7E3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327657-9CDD-4443-98A6-3D72762BC45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310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3DB4AF-6CD2-49AD-9533-C96B8E9EC02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402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CB6757-18FF-4460-9EFB-C299FB58A7E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413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11138D-6BDC-4FDE-81B7-91A5ACE0F90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423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945A9-26E0-4DB8-B6E6-7645AA24228B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433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A6CF74-15AE-42F7-906F-24730C41DCFB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4438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5954B7-B666-4CD8-9D78-4854E4B8DD80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4541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541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16B8C7-027F-4DB7-96AF-FEB116444509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F632E2-274B-4BE8-BE2E-3AF9A7C5479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474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39A44F-2A45-4EAC-988C-447314105485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E20C8A-1A1C-4E0A-ABF1-7D9446590D74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8597DE-4990-460A-A1C1-B5DAC76D3C1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320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B9C2B7-F5A8-4220-BE2D-2100448858DE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52C4B4-E7ED-4691-871A-74B4F4892C39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2EB057-D13E-421E-BEEB-6CDC507496C1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52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1B5B2-693D-4725-BBBB-2B040CE36D28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241CE3-FF7B-4DBC-AC86-A8DF020F7776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BDF02D-30BC-4D19-92CB-771337345B07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55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3B731F-9A1D-41EE-835F-6DBA0334BB2E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56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4BAB13-1F9A-40D2-A650-DD839871E079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7FF289-179B-4D7E-8AB6-C9C0738E4EAD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AE547A-7109-4EC7-9188-83A2E2F4E386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66FF3-FADF-46F5-950F-BED6D019A04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3312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91A831-C50A-4DBA-A1C2-56CD43DB038F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DCC6A4-EFDB-4F2D-92CF-192AE0F7A74D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8F6751-6CC3-4ED5-B421-952FCFE32678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62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F72B76-CAA6-4D42-842B-04A424AC64BF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63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FCEE72-787D-4477-A9DA-1C5A77827A79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32F7D2-0B47-4F16-ADF6-C51BD2D60C75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65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4C6D6B-23F1-4E5E-9C51-3FF2C65F4C1A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1C4C7-74EE-4651-8C16-F9BA9F3C7A2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3414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F2DF75-8E3C-4496-A602-CC3F1DAB8168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351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44C58D-7A80-400A-9418-2431408345E9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361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F6A07D-CFBE-4C0B-86C3-B8AFB1FD179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372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3B978F-2491-4C30-A269-82D7FE29A77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382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972985-4D25-4BBA-9EB1-B4438B6EDFF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392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21-</a:t>
            </a:r>
            <a:fld id="{A8BACEFB-D77A-4261-8558-EB674CCD0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21-</a:t>
            </a:r>
            <a:fld id="{65297105-5E2F-48C1-9D94-4B88F3E6C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86000" cy="6781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6200"/>
            <a:ext cx="6705600" cy="6781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21-</a:t>
            </a:r>
            <a:fld id="{615D2713-A206-4455-8344-9159F94AC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88392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4229100"/>
            <a:ext cx="88392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21-</a:t>
            </a:r>
            <a:fld id="{44D61BE7-B92D-4003-AFA9-5D3E0626E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21-</a:t>
            </a:r>
            <a:fld id="{9C8BE8E7-D6C9-4748-BA4B-CFA66878B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21-</a:t>
            </a:r>
            <a:fld id="{8F06D680-B77F-4A1F-A6C7-9D7D7F8E1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43434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3434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21-</a:t>
            </a:r>
            <a:fld id="{9A561CC9-F7B1-43FC-B6F9-98DF920AA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21-</a:t>
            </a:r>
            <a:fld id="{4D559D00-A434-46BA-8956-1414075E8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21-</a:t>
            </a:r>
            <a:fld id="{974622A2-3163-4127-B206-EB46BF779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21-</a:t>
            </a:r>
            <a:fld id="{9F156484-0C67-4AA0-9837-E9418B441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21-</a:t>
            </a:r>
            <a:fld id="{28E00DFA-C853-4E78-B079-A4A672BB8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21-</a:t>
            </a:r>
            <a:fld id="{5AA6C567-CADC-4897-958E-82FD37142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447800"/>
            <a:ext cx="8839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83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400800"/>
            <a:ext cx="7239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83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246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1"/>
            </a:lvl1pPr>
          </a:lstStyle>
          <a:p>
            <a:pPr>
              <a:defRPr/>
            </a:pPr>
            <a:r>
              <a:rPr lang="en-US"/>
              <a:t>21-</a:t>
            </a:r>
            <a:fld id="{A7261236-8C0A-43D4-9C37-8AECE4B4E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11204D3E-D63F-4CB7-A99D-9E55D48C09B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8001000" cy="5464175"/>
          </a:xfrm>
        </p:spPr>
        <p:txBody>
          <a:bodyPr/>
          <a:lstStyle/>
          <a:p>
            <a:pPr eaLnBrk="1" hangingPunct="1"/>
            <a:r>
              <a:rPr lang="en-US" sz="2800" b="0" smtClean="0"/>
              <a:t>the body harbors about 10,000 times as many bacterial cells as human cells</a:t>
            </a:r>
          </a:p>
          <a:p>
            <a:pPr lvl="1" eaLnBrk="1" hangingPunct="1"/>
            <a:r>
              <a:rPr lang="en-US" sz="2400" b="0" smtClean="0"/>
              <a:t>some beneficial</a:t>
            </a:r>
          </a:p>
          <a:p>
            <a:pPr lvl="1" eaLnBrk="1" hangingPunct="1"/>
            <a:r>
              <a:rPr lang="en-US" sz="2400" b="0" smtClean="0"/>
              <a:t>some  potentially disease causing</a:t>
            </a:r>
          </a:p>
          <a:p>
            <a:pPr eaLnBrk="1" hangingPunct="1"/>
            <a:r>
              <a:rPr lang="en-US" sz="2800" smtClean="0"/>
              <a:t>immune system </a:t>
            </a:r>
            <a:r>
              <a:rPr lang="en-US" sz="2800" b="0" smtClean="0"/>
              <a:t>– not an organ system, but a population of cells that inhabit all of our organs and defend the body from agents of disease</a:t>
            </a:r>
          </a:p>
          <a:p>
            <a:pPr lvl="1" eaLnBrk="1" hangingPunct="1"/>
            <a:r>
              <a:rPr lang="en-US" sz="2400" b="0" smtClean="0"/>
              <a:t>especially concentrated in the true organ system – </a:t>
            </a:r>
            <a:r>
              <a:rPr lang="en-US" sz="2400" smtClean="0"/>
              <a:t>lymphatic system</a:t>
            </a:r>
          </a:p>
          <a:p>
            <a:pPr lvl="2" eaLnBrk="1" hangingPunct="1"/>
            <a:r>
              <a:rPr lang="en-US" sz="2000" b="0" smtClean="0"/>
              <a:t>network of organs and vein-like vessels that recover fluid</a:t>
            </a:r>
          </a:p>
          <a:p>
            <a:pPr lvl="2" eaLnBrk="1" hangingPunct="1"/>
            <a:r>
              <a:rPr lang="en-US" sz="2000" b="0" smtClean="0"/>
              <a:t>inspect it for disease agents</a:t>
            </a:r>
          </a:p>
          <a:p>
            <a:pPr lvl="2" eaLnBrk="1" hangingPunct="1"/>
            <a:r>
              <a:rPr lang="en-US" sz="2000" b="0" smtClean="0"/>
              <a:t>activate immune responses</a:t>
            </a:r>
          </a:p>
          <a:p>
            <a:pPr lvl="2" eaLnBrk="1" hangingPunct="1"/>
            <a:r>
              <a:rPr lang="en-US" sz="2000" b="0" smtClean="0"/>
              <a:t>return the fluid to the bloodstream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Lymphatic </a:t>
            </a:r>
            <a:r>
              <a:rPr lang="en-US" dirty="0" smtClean="0"/>
              <a:t>System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sal25693_21_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" y="1011238"/>
            <a:ext cx="3543300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1686F3B5-84F8-4A3F-822B-2BB6A427CD7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229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0638"/>
            <a:ext cx="9144000" cy="9144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The Fluid Cycle</a:t>
            </a:r>
          </a:p>
        </p:txBody>
      </p:sp>
      <p:sp>
        <p:nvSpPr>
          <p:cNvPr id="12293" name="Text Box 14"/>
          <p:cNvSpPr txBox="1">
            <a:spLocks noChangeArrowheads="1"/>
          </p:cNvSpPr>
          <p:nvPr/>
        </p:nvSpPr>
        <p:spPr bwMode="auto">
          <a:xfrm rot="10800000" flipV="1">
            <a:off x="5713413" y="6383338"/>
            <a:ext cx="22860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21.1</a:t>
            </a:r>
          </a:p>
        </p:txBody>
      </p:sp>
      <p:sp>
        <p:nvSpPr>
          <p:cNvPr id="12294" name="Text Box 15"/>
          <p:cNvSpPr txBox="1">
            <a:spLocks noChangeArrowheads="1"/>
          </p:cNvSpPr>
          <p:nvPr/>
        </p:nvSpPr>
        <p:spPr bwMode="auto">
          <a:xfrm rot="10800000" flipV="1">
            <a:off x="1525588" y="6383338"/>
            <a:ext cx="1754187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21.5</a:t>
            </a:r>
          </a:p>
        </p:txBody>
      </p:sp>
      <p:sp>
        <p:nvSpPr>
          <p:cNvPr id="12295" name="Rectangle 27"/>
          <p:cNvSpPr>
            <a:spLocks noChangeArrowheads="1"/>
          </p:cNvSpPr>
          <p:nvPr/>
        </p:nvSpPr>
        <p:spPr bwMode="auto">
          <a:xfrm>
            <a:off x="3067050" y="2343150"/>
            <a:ext cx="7810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Subclavian vein</a:t>
            </a:r>
            <a:endParaRPr lang="en-US" sz="1600" b="1"/>
          </a:p>
        </p:txBody>
      </p:sp>
      <p:sp>
        <p:nvSpPr>
          <p:cNvPr id="12296" name="Rectangle 35"/>
          <p:cNvSpPr>
            <a:spLocks noChangeArrowheads="1"/>
          </p:cNvSpPr>
          <p:nvPr/>
        </p:nvSpPr>
        <p:spPr bwMode="auto">
          <a:xfrm>
            <a:off x="2717800" y="1066800"/>
            <a:ext cx="11303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Cardiovascular system</a:t>
            </a:r>
            <a:endParaRPr lang="en-US" sz="1600" b="1"/>
          </a:p>
        </p:txBody>
      </p:sp>
      <p:sp>
        <p:nvSpPr>
          <p:cNvPr id="12297" name="Line 41"/>
          <p:cNvSpPr>
            <a:spLocks noChangeShapeType="1"/>
          </p:cNvSpPr>
          <p:nvPr/>
        </p:nvSpPr>
        <p:spPr bwMode="auto">
          <a:xfrm>
            <a:off x="784225" y="1943100"/>
            <a:ext cx="615950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8" name="Line 42"/>
          <p:cNvSpPr>
            <a:spLocks noChangeShapeType="1"/>
          </p:cNvSpPr>
          <p:nvPr/>
        </p:nvSpPr>
        <p:spPr bwMode="auto">
          <a:xfrm flipV="1">
            <a:off x="1204913" y="1717675"/>
            <a:ext cx="484187" cy="22383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9" name="Line 43"/>
          <p:cNvSpPr>
            <a:spLocks noChangeShapeType="1"/>
          </p:cNvSpPr>
          <p:nvPr/>
        </p:nvSpPr>
        <p:spPr bwMode="auto">
          <a:xfrm>
            <a:off x="962025" y="1539875"/>
            <a:ext cx="804863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0" name="Line 44"/>
          <p:cNvSpPr>
            <a:spLocks noChangeShapeType="1"/>
          </p:cNvSpPr>
          <p:nvPr/>
        </p:nvSpPr>
        <p:spPr bwMode="auto">
          <a:xfrm>
            <a:off x="1335088" y="1538288"/>
            <a:ext cx="439737" cy="12065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1" name="Line 45"/>
          <p:cNvSpPr>
            <a:spLocks noChangeShapeType="1"/>
          </p:cNvSpPr>
          <p:nvPr/>
        </p:nvSpPr>
        <p:spPr bwMode="auto">
          <a:xfrm>
            <a:off x="781050" y="1935163"/>
            <a:ext cx="6127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2" name="Line 46"/>
          <p:cNvSpPr>
            <a:spLocks noChangeShapeType="1"/>
          </p:cNvSpPr>
          <p:nvPr/>
        </p:nvSpPr>
        <p:spPr bwMode="auto">
          <a:xfrm flipV="1">
            <a:off x="1204913" y="1712913"/>
            <a:ext cx="484187" cy="220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3" name="Line 47"/>
          <p:cNvSpPr>
            <a:spLocks noChangeShapeType="1"/>
          </p:cNvSpPr>
          <p:nvPr/>
        </p:nvSpPr>
        <p:spPr bwMode="auto">
          <a:xfrm>
            <a:off x="955675" y="1531938"/>
            <a:ext cx="8064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4" name="Line 48"/>
          <p:cNvSpPr>
            <a:spLocks noChangeShapeType="1"/>
          </p:cNvSpPr>
          <p:nvPr/>
        </p:nvSpPr>
        <p:spPr bwMode="auto">
          <a:xfrm>
            <a:off x="1327150" y="1531938"/>
            <a:ext cx="442913" cy="1222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5" name="Line 49"/>
          <p:cNvSpPr>
            <a:spLocks noChangeShapeType="1"/>
          </p:cNvSpPr>
          <p:nvPr/>
        </p:nvSpPr>
        <p:spPr bwMode="auto">
          <a:xfrm>
            <a:off x="2605088" y="1690688"/>
            <a:ext cx="449262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6" name="Line 50"/>
          <p:cNvSpPr>
            <a:spLocks noChangeShapeType="1"/>
          </p:cNvSpPr>
          <p:nvPr/>
        </p:nvSpPr>
        <p:spPr bwMode="auto">
          <a:xfrm>
            <a:off x="2363788" y="2417763"/>
            <a:ext cx="690562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7" name="Line 51"/>
          <p:cNvSpPr>
            <a:spLocks noChangeShapeType="1"/>
          </p:cNvSpPr>
          <p:nvPr/>
        </p:nvSpPr>
        <p:spPr bwMode="auto">
          <a:xfrm>
            <a:off x="2557463" y="1682750"/>
            <a:ext cx="4889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8" name="Line 52"/>
          <p:cNvSpPr>
            <a:spLocks noChangeShapeType="1"/>
          </p:cNvSpPr>
          <p:nvPr/>
        </p:nvSpPr>
        <p:spPr bwMode="auto">
          <a:xfrm>
            <a:off x="2355850" y="2409825"/>
            <a:ext cx="6905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9" name="Line 53"/>
          <p:cNvSpPr>
            <a:spLocks noChangeShapeType="1"/>
          </p:cNvSpPr>
          <p:nvPr/>
        </p:nvSpPr>
        <p:spPr bwMode="auto">
          <a:xfrm flipH="1">
            <a:off x="950913" y="2292350"/>
            <a:ext cx="174625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0" name="Freeform 54"/>
          <p:cNvSpPr>
            <a:spLocks/>
          </p:cNvSpPr>
          <p:nvPr/>
        </p:nvSpPr>
        <p:spPr bwMode="auto">
          <a:xfrm>
            <a:off x="925513" y="2320925"/>
            <a:ext cx="342900" cy="230188"/>
          </a:xfrm>
          <a:custGeom>
            <a:avLst/>
            <a:gdLst>
              <a:gd name="T0" fmla="*/ 2147483647 w 254"/>
              <a:gd name="T1" fmla="*/ 0 h 171"/>
              <a:gd name="T2" fmla="*/ 2147483647 w 254"/>
              <a:gd name="T3" fmla="*/ 2147483647 h 171"/>
              <a:gd name="T4" fmla="*/ 0 w 254"/>
              <a:gd name="T5" fmla="*/ 2147483647 h 171"/>
              <a:gd name="T6" fmla="*/ 0 60000 65536"/>
              <a:gd name="T7" fmla="*/ 0 60000 65536"/>
              <a:gd name="T8" fmla="*/ 0 60000 65536"/>
              <a:gd name="T9" fmla="*/ 0 w 254"/>
              <a:gd name="T10" fmla="*/ 0 h 171"/>
              <a:gd name="T11" fmla="*/ 254 w 254"/>
              <a:gd name="T12" fmla="*/ 171 h 1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" h="171">
                <a:moveTo>
                  <a:pt x="254" y="0"/>
                </a:moveTo>
                <a:lnTo>
                  <a:pt x="227" y="171"/>
                </a:lnTo>
                <a:lnTo>
                  <a:pt x="0" y="171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600" b="1"/>
          </a:p>
        </p:txBody>
      </p:sp>
      <p:sp>
        <p:nvSpPr>
          <p:cNvPr id="12311" name="Line 55"/>
          <p:cNvSpPr>
            <a:spLocks noChangeShapeType="1"/>
          </p:cNvSpPr>
          <p:nvPr/>
        </p:nvSpPr>
        <p:spPr bwMode="auto">
          <a:xfrm>
            <a:off x="3346450" y="4316413"/>
            <a:ext cx="188913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2" name="Line 56"/>
          <p:cNvSpPr>
            <a:spLocks noChangeShapeType="1"/>
          </p:cNvSpPr>
          <p:nvPr/>
        </p:nvSpPr>
        <p:spPr bwMode="auto">
          <a:xfrm>
            <a:off x="1795463" y="3216275"/>
            <a:ext cx="1258887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3" name="Line 57"/>
          <p:cNvSpPr>
            <a:spLocks noChangeShapeType="1"/>
          </p:cNvSpPr>
          <p:nvPr/>
        </p:nvSpPr>
        <p:spPr bwMode="auto">
          <a:xfrm>
            <a:off x="2730500" y="5807075"/>
            <a:ext cx="342900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4" name="Line 58"/>
          <p:cNvSpPr>
            <a:spLocks noChangeShapeType="1"/>
          </p:cNvSpPr>
          <p:nvPr/>
        </p:nvSpPr>
        <p:spPr bwMode="auto">
          <a:xfrm>
            <a:off x="950913" y="6065838"/>
            <a:ext cx="317500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5" name="Line 59"/>
          <p:cNvSpPr>
            <a:spLocks noChangeShapeType="1"/>
          </p:cNvSpPr>
          <p:nvPr/>
        </p:nvSpPr>
        <p:spPr bwMode="auto">
          <a:xfrm>
            <a:off x="1120775" y="6065838"/>
            <a:ext cx="881063" cy="163512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6" name="Line 60"/>
          <p:cNvSpPr>
            <a:spLocks noChangeShapeType="1"/>
          </p:cNvSpPr>
          <p:nvPr/>
        </p:nvSpPr>
        <p:spPr bwMode="auto">
          <a:xfrm>
            <a:off x="1016000" y="3294063"/>
            <a:ext cx="179388" cy="366712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7" name="Line 61"/>
          <p:cNvSpPr>
            <a:spLocks noChangeShapeType="1"/>
          </p:cNvSpPr>
          <p:nvPr/>
        </p:nvSpPr>
        <p:spPr bwMode="auto">
          <a:xfrm flipH="1">
            <a:off x="942975" y="2286000"/>
            <a:ext cx="174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8" name="Line 62"/>
          <p:cNvSpPr>
            <a:spLocks noChangeShapeType="1"/>
          </p:cNvSpPr>
          <p:nvPr/>
        </p:nvSpPr>
        <p:spPr bwMode="auto">
          <a:xfrm>
            <a:off x="942975" y="3289300"/>
            <a:ext cx="166688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9" name="Line 63"/>
          <p:cNvSpPr>
            <a:spLocks noChangeShapeType="1"/>
          </p:cNvSpPr>
          <p:nvPr/>
        </p:nvSpPr>
        <p:spPr bwMode="auto">
          <a:xfrm>
            <a:off x="936625" y="3282950"/>
            <a:ext cx="1698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0" name="Freeform 64"/>
          <p:cNvSpPr>
            <a:spLocks/>
          </p:cNvSpPr>
          <p:nvPr/>
        </p:nvSpPr>
        <p:spPr bwMode="auto">
          <a:xfrm>
            <a:off x="917575" y="2312988"/>
            <a:ext cx="346075" cy="233362"/>
          </a:xfrm>
          <a:custGeom>
            <a:avLst/>
            <a:gdLst>
              <a:gd name="T0" fmla="*/ 2147483647 w 256"/>
              <a:gd name="T1" fmla="*/ 0 h 172"/>
              <a:gd name="T2" fmla="*/ 2147483647 w 256"/>
              <a:gd name="T3" fmla="*/ 2147483647 h 172"/>
              <a:gd name="T4" fmla="*/ 0 w 256"/>
              <a:gd name="T5" fmla="*/ 2147483647 h 172"/>
              <a:gd name="T6" fmla="*/ 0 60000 65536"/>
              <a:gd name="T7" fmla="*/ 0 60000 65536"/>
              <a:gd name="T8" fmla="*/ 0 60000 65536"/>
              <a:gd name="T9" fmla="*/ 0 w 256"/>
              <a:gd name="T10" fmla="*/ 0 h 172"/>
              <a:gd name="T11" fmla="*/ 256 w 256"/>
              <a:gd name="T12" fmla="*/ 172 h 1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6" h="172">
                <a:moveTo>
                  <a:pt x="256" y="0"/>
                </a:moveTo>
                <a:lnTo>
                  <a:pt x="227" y="172"/>
                </a:lnTo>
                <a:lnTo>
                  <a:pt x="0" y="17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 b="1"/>
          </a:p>
        </p:txBody>
      </p:sp>
      <p:sp>
        <p:nvSpPr>
          <p:cNvPr id="12321" name="Line 65"/>
          <p:cNvSpPr>
            <a:spLocks noChangeShapeType="1"/>
          </p:cNvSpPr>
          <p:nvPr/>
        </p:nvSpPr>
        <p:spPr bwMode="auto">
          <a:xfrm>
            <a:off x="3340100" y="4310063"/>
            <a:ext cx="1873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2" name="Line 66"/>
          <p:cNvSpPr>
            <a:spLocks noChangeShapeType="1"/>
          </p:cNvSpPr>
          <p:nvPr/>
        </p:nvSpPr>
        <p:spPr bwMode="auto">
          <a:xfrm>
            <a:off x="1789113" y="3211513"/>
            <a:ext cx="1257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3" name="Line 67"/>
          <p:cNvSpPr>
            <a:spLocks noChangeShapeType="1"/>
          </p:cNvSpPr>
          <p:nvPr/>
        </p:nvSpPr>
        <p:spPr bwMode="auto">
          <a:xfrm>
            <a:off x="2722563" y="5799138"/>
            <a:ext cx="3444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4" name="Line 68"/>
          <p:cNvSpPr>
            <a:spLocks noChangeShapeType="1"/>
          </p:cNvSpPr>
          <p:nvPr/>
        </p:nvSpPr>
        <p:spPr bwMode="auto">
          <a:xfrm>
            <a:off x="942975" y="6061075"/>
            <a:ext cx="320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5" name="Line 69"/>
          <p:cNvSpPr>
            <a:spLocks noChangeShapeType="1"/>
          </p:cNvSpPr>
          <p:nvPr/>
        </p:nvSpPr>
        <p:spPr bwMode="auto">
          <a:xfrm>
            <a:off x="1116013" y="6061075"/>
            <a:ext cx="879475" cy="160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6" name="Line 70"/>
          <p:cNvSpPr>
            <a:spLocks noChangeShapeType="1"/>
          </p:cNvSpPr>
          <p:nvPr/>
        </p:nvSpPr>
        <p:spPr bwMode="auto">
          <a:xfrm>
            <a:off x="1009650" y="3286125"/>
            <a:ext cx="177800" cy="3698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7" name="Line 71"/>
          <p:cNvSpPr>
            <a:spLocks noChangeShapeType="1"/>
          </p:cNvSpPr>
          <p:nvPr/>
        </p:nvSpPr>
        <p:spPr bwMode="auto">
          <a:xfrm>
            <a:off x="750888" y="5002213"/>
            <a:ext cx="55562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8" name="Line 72"/>
          <p:cNvSpPr>
            <a:spLocks noChangeShapeType="1"/>
          </p:cNvSpPr>
          <p:nvPr/>
        </p:nvSpPr>
        <p:spPr bwMode="auto">
          <a:xfrm>
            <a:off x="742950" y="4992688"/>
            <a:ext cx="555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9" name="Text Box 73"/>
          <p:cNvSpPr txBox="1">
            <a:spLocks noChangeArrowheads="1"/>
          </p:cNvSpPr>
          <p:nvPr/>
        </p:nvSpPr>
        <p:spPr bwMode="auto">
          <a:xfrm>
            <a:off x="481013" y="1062038"/>
            <a:ext cx="99218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Lymphatic system</a:t>
            </a:r>
          </a:p>
        </p:txBody>
      </p:sp>
      <p:sp>
        <p:nvSpPr>
          <p:cNvPr id="12330" name="Text Box 74"/>
          <p:cNvSpPr txBox="1">
            <a:spLocks noChangeArrowheads="1"/>
          </p:cNvSpPr>
          <p:nvPr/>
        </p:nvSpPr>
        <p:spPr bwMode="auto">
          <a:xfrm>
            <a:off x="381000" y="1457325"/>
            <a:ext cx="6064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Lymphatic</a:t>
            </a:r>
          </a:p>
          <a:p>
            <a:r>
              <a:rPr lang="en-US" sz="800" b="1"/>
              <a:t>capillaries</a:t>
            </a:r>
          </a:p>
        </p:txBody>
      </p:sp>
      <p:sp>
        <p:nvSpPr>
          <p:cNvPr id="12331" name="Text Box 75"/>
          <p:cNvSpPr txBox="1">
            <a:spLocks noChangeArrowheads="1"/>
          </p:cNvSpPr>
          <p:nvPr/>
        </p:nvSpPr>
        <p:spPr bwMode="auto">
          <a:xfrm>
            <a:off x="381000" y="1862138"/>
            <a:ext cx="4286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Lymph</a:t>
            </a:r>
          </a:p>
          <a:p>
            <a:r>
              <a:rPr lang="en-US" sz="800" b="1"/>
              <a:t>nodes</a:t>
            </a:r>
          </a:p>
        </p:txBody>
      </p:sp>
      <p:sp>
        <p:nvSpPr>
          <p:cNvPr id="12332" name="Text Box 77"/>
          <p:cNvSpPr txBox="1">
            <a:spLocks noChangeArrowheads="1"/>
          </p:cNvSpPr>
          <p:nvPr/>
        </p:nvSpPr>
        <p:spPr bwMode="auto">
          <a:xfrm>
            <a:off x="381000" y="2212975"/>
            <a:ext cx="6064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Lymphatic</a:t>
            </a:r>
          </a:p>
          <a:p>
            <a:r>
              <a:rPr lang="en-US" sz="800" b="1"/>
              <a:t>trunks</a:t>
            </a:r>
          </a:p>
        </p:txBody>
      </p:sp>
      <p:sp>
        <p:nvSpPr>
          <p:cNvPr id="12333" name="Text Box 78"/>
          <p:cNvSpPr txBox="1">
            <a:spLocks noChangeArrowheads="1"/>
          </p:cNvSpPr>
          <p:nvPr/>
        </p:nvSpPr>
        <p:spPr bwMode="auto">
          <a:xfrm>
            <a:off x="381000" y="2473325"/>
            <a:ext cx="5889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Collecting</a:t>
            </a:r>
          </a:p>
          <a:p>
            <a:r>
              <a:rPr lang="en-US" sz="800" b="1"/>
              <a:t>duct</a:t>
            </a:r>
          </a:p>
        </p:txBody>
      </p:sp>
      <p:sp>
        <p:nvSpPr>
          <p:cNvPr id="12334" name="Text Box 79"/>
          <p:cNvSpPr txBox="1">
            <a:spLocks noChangeArrowheads="1"/>
          </p:cNvSpPr>
          <p:nvPr/>
        </p:nvSpPr>
        <p:spPr bwMode="auto">
          <a:xfrm>
            <a:off x="381000" y="3209925"/>
            <a:ext cx="5889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Collecting</a:t>
            </a:r>
          </a:p>
          <a:p>
            <a:r>
              <a:rPr lang="en-US" sz="800" b="1"/>
              <a:t>vessels</a:t>
            </a:r>
          </a:p>
        </p:txBody>
      </p:sp>
      <p:sp>
        <p:nvSpPr>
          <p:cNvPr id="12335" name="Text Box 80"/>
          <p:cNvSpPr txBox="1">
            <a:spLocks noChangeArrowheads="1"/>
          </p:cNvSpPr>
          <p:nvPr/>
        </p:nvSpPr>
        <p:spPr bwMode="auto">
          <a:xfrm>
            <a:off x="381000" y="4921250"/>
            <a:ext cx="4286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Lymph</a:t>
            </a:r>
          </a:p>
          <a:p>
            <a:r>
              <a:rPr lang="en-US" sz="800" b="1"/>
              <a:t>flow</a:t>
            </a:r>
          </a:p>
        </p:txBody>
      </p:sp>
      <p:sp>
        <p:nvSpPr>
          <p:cNvPr id="12336" name="Text Box 81"/>
          <p:cNvSpPr txBox="1">
            <a:spLocks noChangeArrowheads="1"/>
          </p:cNvSpPr>
          <p:nvPr/>
        </p:nvSpPr>
        <p:spPr bwMode="auto">
          <a:xfrm>
            <a:off x="381000" y="5989638"/>
            <a:ext cx="6064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Lymphatic</a:t>
            </a:r>
          </a:p>
          <a:p>
            <a:r>
              <a:rPr lang="en-US" sz="800" b="1"/>
              <a:t>capillaries</a:t>
            </a:r>
          </a:p>
        </p:txBody>
      </p:sp>
      <p:sp>
        <p:nvSpPr>
          <p:cNvPr id="12337" name="Text Box 82"/>
          <p:cNvSpPr txBox="1">
            <a:spLocks noChangeArrowheads="1"/>
          </p:cNvSpPr>
          <p:nvPr/>
        </p:nvSpPr>
        <p:spPr bwMode="auto">
          <a:xfrm>
            <a:off x="3060700" y="1622425"/>
            <a:ext cx="625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Pulmonary</a:t>
            </a:r>
          </a:p>
          <a:p>
            <a:r>
              <a:rPr lang="en-US" sz="800" b="1"/>
              <a:t>circuit</a:t>
            </a:r>
          </a:p>
        </p:txBody>
      </p:sp>
      <p:sp>
        <p:nvSpPr>
          <p:cNvPr id="12338" name="Text Box 83"/>
          <p:cNvSpPr txBox="1">
            <a:spLocks noChangeArrowheads="1"/>
          </p:cNvSpPr>
          <p:nvPr/>
        </p:nvSpPr>
        <p:spPr bwMode="auto">
          <a:xfrm>
            <a:off x="3060700" y="3149600"/>
            <a:ext cx="5873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Superior </a:t>
            </a:r>
          </a:p>
          <a:p>
            <a:r>
              <a:rPr lang="en-US" sz="800" b="1"/>
              <a:t>vena cava</a:t>
            </a:r>
          </a:p>
        </p:txBody>
      </p:sp>
      <p:sp>
        <p:nvSpPr>
          <p:cNvPr id="12339" name="Text Box 84"/>
          <p:cNvSpPr txBox="1">
            <a:spLocks noChangeArrowheads="1"/>
          </p:cNvSpPr>
          <p:nvPr/>
        </p:nvSpPr>
        <p:spPr bwMode="auto">
          <a:xfrm>
            <a:off x="3546475" y="4252913"/>
            <a:ext cx="3825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Blood</a:t>
            </a:r>
          </a:p>
          <a:p>
            <a:r>
              <a:rPr lang="en-US" sz="800" b="1"/>
              <a:t>flow</a:t>
            </a:r>
          </a:p>
        </p:txBody>
      </p:sp>
      <p:sp>
        <p:nvSpPr>
          <p:cNvPr id="12340" name="Text Box 85"/>
          <p:cNvSpPr txBox="1">
            <a:spLocks noChangeArrowheads="1"/>
          </p:cNvSpPr>
          <p:nvPr/>
        </p:nvSpPr>
        <p:spPr bwMode="auto">
          <a:xfrm>
            <a:off x="3094038" y="5738813"/>
            <a:ext cx="5461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Systemic</a:t>
            </a:r>
          </a:p>
          <a:p>
            <a:r>
              <a:rPr lang="en-US" sz="800" b="1"/>
              <a:t>circuit</a:t>
            </a:r>
          </a:p>
        </p:txBody>
      </p:sp>
      <p:cxnSp>
        <p:nvCxnSpPr>
          <p:cNvPr id="12341" name="Straight Connector 53"/>
          <p:cNvCxnSpPr>
            <a:cxnSpLocks noChangeShapeType="1"/>
          </p:cNvCxnSpPr>
          <p:nvPr/>
        </p:nvCxnSpPr>
        <p:spPr bwMode="auto">
          <a:xfrm flipV="1">
            <a:off x="1011238" y="2170113"/>
            <a:ext cx="261937" cy="1079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7" name="Straight Connector 56"/>
          <p:cNvCxnSpPr/>
          <p:nvPr/>
        </p:nvCxnSpPr>
        <p:spPr bwMode="auto">
          <a:xfrm flipV="1">
            <a:off x="1014413" y="2178050"/>
            <a:ext cx="261937" cy="1063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343" name="Picture 119" descr="sal25693_21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188" y="879475"/>
            <a:ext cx="3521075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44" name="Line 123"/>
          <p:cNvSpPr>
            <a:spLocks noChangeShapeType="1"/>
          </p:cNvSpPr>
          <p:nvPr/>
        </p:nvSpPr>
        <p:spPr bwMode="auto">
          <a:xfrm flipH="1">
            <a:off x="6099175" y="1416050"/>
            <a:ext cx="41275" cy="93663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5" name="Rectangle 127"/>
          <p:cNvSpPr>
            <a:spLocks noChangeArrowheads="1"/>
          </p:cNvSpPr>
          <p:nvPr/>
        </p:nvSpPr>
        <p:spPr bwMode="auto">
          <a:xfrm>
            <a:off x="7431088" y="2224088"/>
            <a:ext cx="6651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>
                <a:solidFill>
                  <a:srgbClr val="000000"/>
                </a:solidFill>
              </a:rPr>
              <a:t>Axillary lymph node</a:t>
            </a:r>
            <a:endParaRPr lang="en-US" sz="1800"/>
          </a:p>
        </p:txBody>
      </p:sp>
      <p:sp>
        <p:nvSpPr>
          <p:cNvPr id="12346" name="Rectangle 128"/>
          <p:cNvSpPr>
            <a:spLocks noChangeArrowheads="1"/>
          </p:cNvSpPr>
          <p:nvPr/>
        </p:nvSpPr>
        <p:spPr bwMode="auto">
          <a:xfrm>
            <a:off x="7431088" y="2730500"/>
            <a:ext cx="23971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>
                <a:solidFill>
                  <a:srgbClr val="000000"/>
                </a:solidFill>
              </a:rPr>
              <a:t>Spleen</a:t>
            </a:r>
            <a:endParaRPr lang="en-US" sz="1800"/>
          </a:p>
        </p:txBody>
      </p:sp>
      <p:sp>
        <p:nvSpPr>
          <p:cNvPr id="12347" name="Rectangle 133"/>
          <p:cNvSpPr>
            <a:spLocks noChangeArrowheads="1"/>
          </p:cNvSpPr>
          <p:nvPr/>
        </p:nvSpPr>
        <p:spPr bwMode="auto">
          <a:xfrm>
            <a:off x="7431088" y="3678238"/>
            <a:ext cx="72548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>
                <a:solidFill>
                  <a:srgbClr val="000000"/>
                </a:solidFill>
              </a:rPr>
              <a:t>Inguinal lymph nodes</a:t>
            </a:r>
            <a:endParaRPr lang="en-US" sz="1800"/>
          </a:p>
        </p:txBody>
      </p:sp>
      <p:sp>
        <p:nvSpPr>
          <p:cNvPr id="12348" name="Rectangle 134"/>
          <p:cNvSpPr>
            <a:spLocks noChangeArrowheads="1"/>
          </p:cNvSpPr>
          <p:nvPr/>
        </p:nvSpPr>
        <p:spPr bwMode="auto">
          <a:xfrm>
            <a:off x="4776788" y="1454150"/>
            <a:ext cx="7334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>
                <a:solidFill>
                  <a:srgbClr val="000000"/>
                </a:solidFill>
              </a:rPr>
              <a:t>Cervical lymph nodes</a:t>
            </a:r>
            <a:endParaRPr lang="en-US" sz="1800"/>
          </a:p>
        </p:txBody>
      </p:sp>
      <p:sp>
        <p:nvSpPr>
          <p:cNvPr id="12349" name="Rectangle 135"/>
          <p:cNvSpPr>
            <a:spLocks noChangeArrowheads="1"/>
          </p:cNvSpPr>
          <p:nvPr/>
        </p:nvSpPr>
        <p:spPr bwMode="auto">
          <a:xfrm>
            <a:off x="4789488" y="1836738"/>
            <a:ext cx="58578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>
                <a:solidFill>
                  <a:srgbClr val="000000"/>
                </a:solidFill>
              </a:rPr>
              <a:t>R. lymphatic duct</a:t>
            </a:r>
            <a:endParaRPr lang="en-US" sz="1800"/>
          </a:p>
        </p:txBody>
      </p:sp>
      <p:sp>
        <p:nvSpPr>
          <p:cNvPr id="12350" name="Rectangle 136"/>
          <p:cNvSpPr>
            <a:spLocks noChangeArrowheads="1"/>
          </p:cNvSpPr>
          <p:nvPr/>
        </p:nvSpPr>
        <p:spPr bwMode="auto">
          <a:xfrm>
            <a:off x="4819650" y="2151063"/>
            <a:ext cx="2714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>
                <a:solidFill>
                  <a:srgbClr val="000000"/>
                </a:solidFill>
              </a:rPr>
              <a:t>Thymus</a:t>
            </a:r>
            <a:endParaRPr lang="en-US" sz="1800"/>
          </a:p>
        </p:txBody>
      </p:sp>
      <p:sp>
        <p:nvSpPr>
          <p:cNvPr id="12351" name="Rectangle 137"/>
          <p:cNvSpPr>
            <a:spLocks noChangeArrowheads="1"/>
          </p:cNvSpPr>
          <p:nvPr/>
        </p:nvSpPr>
        <p:spPr bwMode="auto">
          <a:xfrm>
            <a:off x="4803775" y="2481263"/>
            <a:ext cx="4587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>
                <a:solidFill>
                  <a:srgbClr val="000000"/>
                </a:solidFill>
              </a:rPr>
              <a:t>Thoracic duct</a:t>
            </a:r>
            <a:endParaRPr lang="en-US" sz="1800"/>
          </a:p>
        </p:txBody>
      </p:sp>
      <p:sp>
        <p:nvSpPr>
          <p:cNvPr id="12352" name="Rectangle 138"/>
          <p:cNvSpPr>
            <a:spLocks noChangeArrowheads="1"/>
          </p:cNvSpPr>
          <p:nvPr/>
        </p:nvSpPr>
        <p:spPr bwMode="auto">
          <a:xfrm>
            <a:off x="4803775" y="2687638"/>
            <a:ext cx="4603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>
                <a:solidFill>
                  <a:srgbClr val="000000"/>
                </a:solidFill>
              </a:rPr>
              <a:t>Cisterna chyli</a:t>
            </a:r>
            <a:endParaRPr lang="en-US" sz="1800"/>
          </a:p>
        </p:txBody>
      </p:sp>
      <p:sp>
        <p:nvSpPr>
          <p:cNvPr id="12353" name="Rectangle 141"/>
          <p:cNvSpPr>
            <a:spLocks noChangeArrowheads="1"/>
          </p:cNvSpPr>
          <p:nvPr/>
        </p:nvSpPr>
        <p:spPr bwMode="auto">
          <a:xfrm>
            <a:off x="7434263" y="1470025"/>
            <a:ext cx="4778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>
                <a:solidFill>
                  <a:srgbClr val="000000"/>
                </a:solidFill>
              </a:rPr>
              <a:t>Palatine tonsil</a:t>
            </a:r>
            <a:endParaRPr lang="en-US" sz="1800"/>
          </a:p>
        </p:txBody>
      </p:sp>
      <p:sp>
        <p:nvSpPr>
          <p:cNvPr id="12354" name="Rectangle 142"/>
          <p:cNvSpPr>
            <a:spLocks noChangeArrowheads="1"/>
          </p:cNvSpPr>
          <p:nvPr/>
        </p:nvSpPr>
        <p:spPr bwMode="auto">
          <a:xfrm>
            <a:off x="4803775" y="3435350"/>
            <a:ext cx="6096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>
                <a:solidFill>
                  <a:srgbClr val="000000"/>
                </a:solidFill>
              </a:rPr>
              <a:t>Red bone marrow</a:t>
            </a:r>
            <a:endParaRPr lang="en-US" sz="1800"/>
          </a:p>
        </p:txBody>
      </p:sp>
      <p:sp>
        <p:nvSpPr>
          <p:cNvPr id="12355" name="Line 143"/>
          <p:cNvSpPr>
            <a:spLocks noChangeShapeType="1"/>
          </p:cNvSpPr>
          <p:nvPr/>
        </p:nvSpPr>
        <p:spPr bwMode="auto">
          <a:xfrm>
            <a:off x="6438900" y="1519238"/>
            <a:ext cx="979488" cy="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6" name="Line 144"/>
          <p:cNvSpPr>
            <a:spLocks noChangeShapeType="1"/>
          </p:cNvSpPr>
          <p:nvPr/>
        </p:nvSpPr>
        <p:spPr bwMode="auto">
          <a:xfrm flipH="1">
            <a:off x="6438900" y="1709738"/>
            <a:ext cx="979488" cy="158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7" name="Line 145"/>
          <p:cNvSpPr>
            <a:spLocks noChangeShapeType="1"/>
          </p:cNvSpPr>
          <p:nvPr/>
        </p:nvSpPr>
        <p:spPr bwMode="auto">
          <a:xfrm flipH="1">
            <a:off x="6980238" y="2274888"/>
            <a:ext cx="438150" cy="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8" name="Line 146"/>
          <p:cNvSpPr>
            <a:spLocks noChangeShapeType="1"/>
          </p:cNvSpPr>
          <p:nvPr/>
        </p:nvSpPr>
        <p:spPr bwMode="auto">
          <a:xfrm flipH="1">
            <a:off x="6683375" y="2776538"/>
            <a:ext cx="735013" cy="158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9" name="Line 147"/>
          <p:cNvSpPr>
            <a:spLocks noChangeShapeType="1"/>
          </p:cNvSpPr>
          <p:nvPr/>
        </p:nvSpPr>
        <p:spPr bwMode="auto">
          <a:xfrm flipH="1">
            <a:off x="5237163" y="3043238"/>
            <a:ext cx="928687" cy="158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0" name="Line 148"/>
          <p:cNvSpPr>
            <a:spLocks noChangeShapeType="1"/>
          </p:cNvSpPr>
          <p:nvPr/>
        </p:nvSpPr>
        <p:spPr bwMode="auto">
          <a:xfrm flipH="1">
            <a:off x="6556375" y="3722688"/>
            <a:ext cx="865188" cy="158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1" name="Freeform 149"/>
          <p:cNvSpPr>
            <a:spLocks/>
          </p:cNvSpPr>
          <p:nvPr/>
        </p:nvSpPr>
        <p:spPr bwMode="auto">
          <a:xfrm>
            <a:off x="5437188" y="1890713"/>
            <a:ext cx="717550" cy="69850"/>
          </a:xfrm>
          <a:custGeom>
            <a:avLst/>
            <a:gdLst>
              <a:gd name="T0" fmla="*/ 0 w 532"/>
              <a:gd name="T1" fmla="*/ 0 h 51"/>
              <a:gd name="T2" fmla="*/ 2147483647 w 532"/>
              <a:gd name="T3" fmla="*/ 0 h 51"/>
              <a:gd name="T4" fmla="*/ 2147483647 w 532"/>
              <a:gd name="T5" fmla="*/ 2147483647 h 51"/>
              <a:gd name="T6" fmla="*/ 0 60000 65536"/>
              <a:gd name="T7" fmla="*/ 0 60000 65536"/>
              <a:gd name="T8" fmla="*/ 0 60000 65536"/>
              <a:gd name="T9" fmla="*/ 0 w 532"/>
              <a:gd name="T10" fmla="*/ 0 h 51"/>
              <a:gd name="T11" fmla="*/ 532 w 532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2" h="51">
                <a:moveTo>
                  <a:pt x="0" y="0"/>
                </a:moveTo>
                <a:lnTo>
                  <a:pt x="470" y="0"/>
                </a:lnTo>
                <a:lnTo>
                  <a:pt x="532" y="51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12362" name="Line 150"/>
          <p:cNvSpPr>
            <a:spLocks noChangeShapeType="1"/>
          </p:cNvSpPr>
          <p:nvPr/>
        </p:nvSpPr>
        <p:spPr bwMode="auto">
          <a:xfrm>
            <a:off x="5149850" y="2203450"/>
            <a:ext cx="1157288" cy="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3" name="Line 151"/>
          <p:cNvSpPr>
            <a:spLocks noChangeShapeType="1"/>
          </p:cNvSpPr>
          <p:nvPr/>
        </p:nvSpPr>
        <p:spPr bwMode="auto">
          <a:xfrm>
            <a:off x="5573713" y="1506538"/>
            <a:ext cx="615950" cy="158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4" name="Line 152"/>
          <p:cNvSpPr>
            <a:spLocks noChangeShapeType="1"/>
          </p:cNvSpPr>
          <p:nvPr/>
        </p:nvSpPr>
        <p:spPr bwMode="auto">
          <a:xfrm flipH="1">
            <a:off x="5322888" y="2530475"/>
            <a:ext cx="1033462" cy="1588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5" name="Line 153"/>
          <p:cNvSpPr>
            <a:spLocks noChangeShapeType="1"/>
          </p:cNvSpPr>
          <p:nvPr/>
        </p:nvSpPr>
        <p:spPr bwMode="auto">
          <a:xfrm flipH="1">
            <a:off x="5322888" y="2738438"/>
            <a:ext cx="1027112" cy="158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6" name="Line 154"/>
          <p:cNvSpPr>
            <a:spLocks noChangeShapeType="1"/>
          </p:cNvSpPr>
          <p:nvPr/>
        </p:nvSpPr>
        <p:spPr bwMode="auto">
          <a:xfrm flipH="1">
            <a:off x="5454650" y="3484563"/>
            <a:ext cx="509588" cy="158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7" name="Line 155"/>
          <p:cNvSpPr>
            <a:spLocks noChangeShapeType="1"/>
          </p:cNvSpPr>
          <p:nvPr/>
        </p:nvSpPr>
        <p:spPr bwMode="auto">
          <a:xfrm flipH="1">
            <a:off x="5476875" y="5788025"/>
            <a:ext cx="534988" cy="1588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8" name="Line 156"/>
          <p:cNvSpPr>
            <a:spLocks noChangeShapeType="1"/>
          </p:cNvSpPr>
          <p:nvPr/>
        </p:nvSpPr>
        <p:spPr bwMode="auto">
          <a:xfrm flipV="1">
            <a:off x="5791200" y="5691188"/>
            <a:ext cx="287338" cy="9683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9" name="Line 157"/>
          <p:cNvSpPr>
            <a:spLocks noChangeShapeType="1"/>
          </p:cNvSpPr>
          <p:nvPr/>
        </p:nvSpPr>
        <p:spPr bwMode="auto">
          <a:xfrm>
            <a:off x="6434138" y="1512888"/>
            <a:ext cx="98425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0" name="Line 158"/>
          <p:cNvSpPr>
            <a:spLocks noChangeShapeType="1"/>
          </p:cNvSpPr>
          <p:nvPr/>
        </p:nvSpPr>
        <p:spPr bwMode="auto">
          <a:xfrm flipH="1">
            <a:off x="6434138" y="1706563"/>
            <a:ext cx="98425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1" name="Rectangle 159"/>
          <p:cNvSpPr>
            <a:spLocks noChangeArrowheads="1"/>
          </p:cNvSpPr>
          <p:nvPr/>
        </p:nvSpPr>
        <p:spPr bwMode="auto">
          <a:xfrm>
            <a:off x="7434263" y="1803400"/>
            <a:ext cx="45878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>
                <a:solidFill>
                  <a:srgbClr val="000000"/>
                </a:solidFill>
              </a:rPr>
              <a:t>Thoracic duct</a:t>
            </a:r>
            <a:endParaRPr lang="en-US" sz="1800"/>
          </a:p>
        </p:txBody>
      </p:sp>
      <p:sp>
        <p:nvSpPr>
          <p:cNvPr id="12372" name="Freeform 160"/>
          <p:cNvSpPr>
            <a:spLocks/>
          </p:cNvSpPr>
          <p:nvPr/>
        </p:nvSpPr>
        <p:spPr bwMode="auto">
          <a:xfrm>
            <a:off x="6521450" y="1849438"/>
            <a:ext cx="896938" cy="60325"/>
          </a:xfrm>
          <a:custGeom>
            <a:avLst/>
            <a:gdLst>
              <a:gd name="T0" fmla="*/ 2147483647 w 665"/>
              <a:gd name="T1" fmla="*/ 0 h 45"/>
              <a:gd name="T2" fmla="*/ 2147483647 w 665"/>
              <a:gd name="T3" fmla="*/ 0 h 45"/>
              <a:gd name="T4" fmla="*/ 0 w 665"/>
              <a:gd name="T5" fmla="*/ 2147483647 h 45"/>
              <a:gd name="T6" fmla="*/ 0 60000 65536"/>
              <a:gd name="T7" fmla="*/ 0 60000 65536"/>
              <a:gd name="T8" fmla="*/ 0 60000 65536"/>
              <a:gd name="T9" fmla="*/ 0 w 665"/>
              <a:gd name="T10" fmla="*/ 0 h 45"/>
              <a:gd name="T11" fmla="*/ 665 w 665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5" h="45">
                <a:moveTo>
                  <a:pt x="665" y="0"/>
                </a:moveTo>
                <a:lnTo>
                  <a:pt x="108" y="0"/>
                </a:lnTo>
                <a:lnTo>
                  <a:pt x="0" y="45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12373" name="Freeform 161"/>
          <p:cNvSpPr>
            <a:spLocks/>
          </p:cNvSpPr>
          <p:nvPr/>
        </p:nvSpPr>
        <p:spPr bwMode="auto">
          <a:xfrm>
            <a:off x="6518275" y="1844675"/>
            <a:ext cx="900113" cy="61913"/>
          </a:xfrm>
          <a:custGeom>
            <a:avLst/>
            <a:gdLst>
              <a:gd name="T0" fmla="*/ 2147483647 w 667"/>
              <a:gd name="T1" fmla="*/ 0 h 46"/>
              <a:gd name="T2" fmla="*/ 2147483647 w 667"/>
              <a:gd name="T3" fmla="*/ 0 h 46"/>
              <a:gd name="T4" fmla="*/ 0 w 667"/>
              <a:gd name="T5" fmla="*/ 2147483647 h 46"/>
              <a:gd name="T6" fmla="*/ 0 60000 65536"/>
              <a:gd name="T7" fmla="*/ 0 60000 65536"/>
              <a:gd name="T8" fmla="*/ 0 60000 65536"/>
              <a:gd name="T9" fmla="*/ 0 w 667"/>
              <a:gd name="T10" fmla="*/ 0 h 46"/>
              <a:gd name="T11" fmla="*/ 667 w 667"/>
              <a:gd name="T12" fmla="*/ 46 h 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7" h="46">
                <a:moveTo>
                  <a:pt x="667" y="0"/>
                </a:moveTo>
                <a:lnTo>
                  <a:pt x="106" y="0"/>
                </a:lnTo>
                <a:lnTo>
                  <a:pt x="0" y="46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12374" name="Line 162"/>
          <p:cNvSpPr>
            <a:spLocks noChangeShapeType="1"/>
          </p:cNvSpPr>
          <p:nvPr/>
        </p:nvSpPr>
        <p:spPr bwMode="auto">
          <a:xfrm flipH="1">
            <a:off x="6975475" y="2268538"/>
            <a:ext cx="442913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5" name="Line 163"/>
          <p:cNvSpPr>
            <a:spLocks noChangeShapeType="1"/>
          </p:cNvSpPr>
          <p:nvPr/>
        </p:nvSpPr>
        <p:spPr bwMode="auto">
          <a:xfrm flipH="1">
            <a:off x="6680200" y="2770188"/>
            <a:ext cx="738188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6" name="Rectangle 164"/>
          <p:cNvSpPr>
            <a:spLocks noChangeArrowheads="1"/>
          </p:cNvSpPr>
          <p:nvPr/>
        </p:nvSpPr>
        <p:spPr bwMode="auto">
          <a:xfrm>
            <a:off x="7431088" y="3035300"/>
            <a:ext cx="49688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>
                <a:solidFill>
                  <a:srgbClr val="000000"/>
                </a:solidFill>
              </a:rPr>
              <a:t>Intestinal trunk</a:t>
            </a:r>
            <a:endParaRPr lang="en-US" sz="1800"/>
          </a:p>
        </p:txBody>
      </p:sp>
      <p:sp>
        <p:nvSpPr>
          <p:cNvPr id="12377" name="Line 165"/>
          <p:cNvSpPr>
            <a:spLocks noChangeShapeType="1"/>
          </p:cNvSpPr>
          <p:nvPr/>
        </p:nvSpPr>
        <p:spPr bwMode="auto">
          <a:xfrm flipH="1">
            <a:off x="6538913" y="3078163"/>
            <a:ext cx="879475" cy="158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8" name="Line 166"/>
          <p:cNvSpPr>
            <a:spLocks noChangeShapeType="1"/>
          </p:cNvSpPr>
          <p:nvPr/>
        </p:nvSpPr>
        <p:spPr bwMode="auto">
          <a:xfrm flipH="1">
            <a:off x="6532563" y="3074988"/>
            <a:ext cx="885825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9" name="Rectangle 167"/>
          <p:cNvSpPr>
            <a:spLocks noChangeArrowheads="1"/>
          </p:cNvSpPr>
          <p:nvPr/>
        </p:nvSpPr>
        <p:spPr bwMode="auto">
          <a:xfrm>
            <a:off x="7431088" y="2859088"/>
            <a:ext cx="7683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>
                <a:solidFill>
                  <a:srgbClr val="000000"/>
                </a:solidFill>
              </a:rPr>
              <a:t>R. and l. lumbar trunks</a:t>
            </a:r>
            <a:endParaRPr lang="en-US" sz="1800"/>
          </a:p>
        </p:txBody>
      </p:sp>
      <p:sp>
        <p:nvSpPr>
          <p:cNvPr id="12380" name="Line 168"/>
          <p:cNvSpPr>
            <a:spLocks noChangeShapeType="1"/>
          </p:cNvSpPr>
          <p:nvPr/>
        </p:nvSpPr>
        <p:spPr bwMode="auto">
          <a:xfrm flipH="1">
            <a:off x="6269038" y="2905125"/>
            <a:ext cx="1149350" cy="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81" name="Line 169"/>
          <p:cNvSpPr>
            <a:spLocks noChangeShapeType="1"/>
          </p:cNvSpPr>
          <p:nvPr/>
        </p:nvSpPr>
        <p:spPr bwMode="auto">
          <a:xfrm flipH="1">
            <a:off x="5233988" y="3038475"/>
            <a:ext cx="928687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82" name="Freeform 170"/>
          <p:cNvSpPr>
            <a:spLocks/>
          </p:cNvSpPr>
          <p:nvPr/>
        </p:nvSpPr>
        <p:spPr bwMode="auto">
          <a:xfrm>
            <a:off x="5434013" y="1887538"/>
            <a:ext cx="720725" cy="71437"/>
          </a:xfrm>
          <a:custGeom>
            <a:avLst/>
            <a:gdLst>
              <a:gd name="T0" fmla="*/ 0 w 535"/>
              <a:gd name="T1" fmla="*/ 0 h 53"/>
              <a:gd name="T2" fmla="*/ 2147483647 w 535"/>
              <a:gd name="T3" fmla="*/ 0 h 53"/>
              <a:gd name="T4" fmla="*/ 2147483647 w 535"/>
              <a:gd name="T5" fmla="*/ 2147483647 h 53"/>
              <a:gd name="T6" fmla="*/ 0 60000 65536"/>
              <a:gd name="T7" fmla="*/ 0 60000 65536"/>
              <a:gd name="T8" fmla="*/ 0 60000 65536"/>
              <a:gd name="T9" fmla="*/ 0 w 535"/>
              <a:gd name="T10" fmla="*/ 0 h 53"/>
              <a:gd name="T11" fmla="*/ 535 w 535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5" h="53">
                <a:moveTo>
                  <a:pt x="0" y="0"/>
                </a:moveTo>
                <a:lnTo>
                  <a:pt x="471" y="0"/>
                </a:lnTo>
                <a:lnTo>
                  <a:pt x="535" y="53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12383" name="Line 171"/>
          <p:cNvSpPr>
            <a:spLocks noChangeShapeType="1"/>
          </p:cNvSpPr>
          <p:nvPr/>
        </p:nvSpPr>
        <p:spPr bwMode="auto">
          <a:xfrm>
            <a:off x="5146675" y="2198688"/>
            <a:ext cx="1157288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84" name="Line 172"/>
          <p:cNvSpPr>
            <a:spLocks noChangeShapeType="1"/>
          </p:cNvSpPr>
          <p:nvPr/>
        </p:nvSpPr>
        <p:spPr bwMode="auto">
          <a:xfrm>
            <a:off x="5568950" y="1501775"/>
            <a:ext cx="61595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85" name="Line 173"/>
          <p:cNvSpPr>
            <a:spLocks noChangeShapeType="1"/>
          </p:cNvSpPr>
          <p:nvPr/>
        </p:nvSpPr>
        <p:spPr bwMode="auto">
          <a:xfrm flipH="1">
            <a:off x="5318125" y="2525713"/>
            <a:ext cx="1033463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86" name="Line 174"/>
          <p:cNvSpPr>
            <a:spLocks noChangeShapeType="1"/>
          </p:cNvSpPr>
          <p:nvPr/>
        </p:nvSpPr>
        <p:spPr bwMode="auto">
          <a:xfrm flipH="1">
            <a:off x="5318125" y="2733675"/>
            <a:ext cx="1027113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87" name="Line 175"/>
          <p:cNvSpPr>
            <a:spLocks noChangeShapeType="1"/>
          </p:cNvSpPr>
          <p:nvPr/>
        </p:nvSpPr>
        <p:spPr bwMode="auto">
          <a:xfrm flipH="1">
            <a:off x="5451475" y="3481388"/>
            <a:ext cx="506413" cy="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88" name="Line 176"/>
          <p:cNvSpPr>
            <a:spLocks noChangeShapeType="1"/>
          </p:cNvSpPr>
          <p:nvPr/>
        </p:nvSpPr>
        <p:spPr bwMode="auto">
          <a:xfrm flipH="1">
            <a:off x="5472113" y="5784850"/>
            <a:ext cx="536575" cy="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89" name="Line 177"/>
          <p:cNvSpPr>
            <a:spLocks noChangeShapeType="1"/>
          </p:cNvSpPr>
          <p:nvPr/>
        </p:nvSpPr>
        <p:spPr bwMode="auto">
          <a:xfrm flipV="1">
            <a:off x="5786438" y="5686425"/>
            <a:ext cx="287337" cy="9842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90" name="Rectangle 178"/>
          <p:cNvSpPr>
            <a:spLocks noChangeArrowheads="1"/>
          </p:cNvSpPr>
          <p:nvPr/>
        </p:nvSpPr>
        <p:spPr bwMode="auto">
          <a:xfrm>
            <a:off x="4772025" y="4857750"/>
            <a:ext cx="7508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>
                <a:solidFill>
                  <a:srgbClr val="000000"/>
                </a:solidFill>
              </a:rPr>
              <a:t>Popliteal lymph nodes</a:t>
            </a:r>
            <a:endParaRPr lang="en-US" sz="1800"/>
          </a:p>
        </p:txBody>
      </p:sp>
      <p:sp>
        <p:nvSpPr>
          <p:cNvPr id="12391" name="Line 179"/>
          <p:cNvSpPr>
            <a:spLocks noChangeShapeType="1"/>
          </p:cNvSpPr>
          <p:nvPr/>
        </p:nvSpPr>
        <p:spPr bwMode="auto">
          <a:xfrm flipH="1">
            <a:off x="5589588" y="4911725"/>
            <a:ext cx="422275" cy="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92" name="Line 180"/>
          <p:cNvSpPr>
            <a:spLocks noChangeShapeType="1"/>
          </p:cNvSpPr>
          <p:nvPr/>
        </p:nvSpPr>
        <p:spPr bwMode="auto">
          <a:xfrm flipV="1">
            <a:off x="5791200" y="4802188"/>
            <a:ext cx="246063" cy="10953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93" name="Line 181"/>
          <p:cNvSpPr>
            <a:spLocks noChangeShapeType="1"/>
          </p:cNvSpPr>
          <p:nvPr/>
        </p:nvSpPr>
        <p:spPr bwMode="auto">
          <a:xfrm flipH="1">
            <a:off x="5586413" y="4905375"/>
            <a:ext cx="422275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94" name="Line 182"/>
          <p:cNvSpPr>
            <a:spLocks noChangeShapeType="1"/>
          </p:cNvSpPr>
          <p:nvPr/>
        </p:nvSpPr>
        <p:spPr bwMode="auto">
          <a:xfrm flipV="1">
            <a:off x="5786438" y="4797425"/>
            <a:ext cx="247650" cy="1079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95" name="Line 183"/>
          <p:cNvSpPr>
            <a:spLocks noChangeShapeType="1"/>
          </p:cNvSpPr>
          <p:nvPr/>
        </p:nvSpPr>
        <p:spPr bwMode="auto">
          <a:xfrm flipH="1">
            <a:off x="6099175" y="1411288"/>
            <a:ext cx="41275" cy="904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96" name="Line 184"/>
          <p:cNvSpPr>
            <a:spLocks noChangeShapeType="1"/>
          </p:cNvSpPr>
          <p:nvPr/>
        </p:nvSpPr>
        <p:spPr bwMode="auto">
          <a:xfrm>
            <a:off x="5961063" y="3040063"/>
            <a:ext cx="266700" cy="225425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97" name="Line 185"/>
          <p:cNvSpPr>
            <a:spLocks noChangeShapeType="1"/>
          </p:cNvSpPr>
          <p:nvPr/>
        </p:nvSpPr>
        <p:spPr bwMode="auto">
          <a:xfrm>
            <a:off x="5961063" y="3036888"/>
            <a:ext cx="266700" cy="2222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98" name="Line 186"/>
          <p:cNvSpPr>
            <a:spLocks noChangeShapeType="1"/>
          </p:cNvSpPr>
          <p:nvPr/>
        </p:nvSpPr>
        <p:spPr bwMode="auto">
          <a:xfrm>
            <a:off x="6515100" y="3649663"/>
            <a:ext cx="158750" cy="6985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99" name="Line 187"/>
          <p:cNvSpPr>
            <a:spLocks noChangeShapeType="1"/>
          </p:cNvSpPr>
          <p:nvPr/>
        </p:nvSpPr>
        <p:spPr bwMode="auto">
          <a:xfrm>
            <a:off x="6511925" y="3643313"/>
            <a:ext cx="155575" cy="7143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00" name="Line 188"/>
          <p:cNvSpPr>
            <a:spLocks noChangeShapeType="1"/>
          </p:cNvSpPr>
          <p:nvPr/>
        </p:nvSpPr>
        <p:spPr bwMode="auto">
          <a:xfrm flipH="1">
            <a:off x="6551613" y="3716338"/>
            <a:ext cx="866775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01" name="Line 189"/>
          <p:cNvSpPr>
            <a:spLocks noChangeShapeType="1"/>
          </p:cNvSpPr>
          <p:nvPr/>
        </p:nvSpPr>
        <p:spPr bwMode="auto">
          <a:xfrm>
            <a:off x="6361113" y="2852738"/>
            <a:ext cx="92075" cy="5238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02" name="Line 190"/>
          <p:cNvSpPr>
            <a:spLocks noChangeShapeType="1"/>
          </p:cNvSpPr>
          <p:nvPr/>
        </p:nvSpPr>
        <p:spPr bwMode="auto">
          <a:xfrm>
            <a:off x="6356350" y="2849563"/>
            <a:ext cx="93663" cy="49212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03" name="Line 191"/>
          <p:cNvSpPr>
            <a:spLocks noChangeShapeType="1"/>
          </p:cNvSpPr>
          <p:nvPr/>
        </p:nvSpPr>
        <p:spPr bwMode="auto">
          <a:xfrm flipH="1">
            <a:off x="6264275" y="2898775"/>
            <a:ext cx="1154113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04" name="Text Box 192"/>
          <p:cNvSpPr txBox="1">
            <a:spLocks noChangeArrowheads="1"/>
          </p:cNvSpPr>
          <p:nvPr/>
        </p:nvSpPr>
        <p:spPr bwMode="auto">
          <a:xfrm>
            <a:off x="4803775" y="2994025"/>
            <a:ext cx="615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/>
              <a:t>Abdominal,</a:t>
            </a:r>
          </a:p>
          <a:p>
            <a:r>
              <a:rPr lang="en-US" sz="600"/>
              <a:t>intestinal,</a:t>
            </a:r>
          </a:p>
          <a:p>
            <a:r>
              <a:rPr lang="en-US" sz="600"/>
              <a:t>and mesenteric</a:t>
            </a:r>
          </a:p>
          <a:p>
            <a:r>
              <a:rPr lang="en-US" sz="600"/>
              <a:t>lymph nodes</a:t>
            </a:r>
          </a:p>
        </p:txBody>
      </p:sp>
      <p:sp>
        <p:nvSpPr>
          <p:cNvPr id="12405" name="Text Box 193"/>
          <p:cNvSpPr txBox="1">
            <a:spLocks noChangeArrowheads="1"/>
          </p:cNvSpPr>
          <p:nvPr/>
        </p:nvSpPr>
        <p:spPr bwMode="auto">
          <a:xfrm>
            <a:off x="4772025" y="5735638"/>
            <a:ext cx="7175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/>
              <a:t>Lymphatic vessels</a:t>
            </a:r>
          </a:p>
        </p:txBody>
      </p:sp>
      <p:sp>
        <p:nvSpPr>
          <p:cNvPr id="12406" name="Text Box 194"/>
          <p:cNvSpPr txBox="1">
            <a:spLocks noChangeArrowheads="1"/>
          </p:cNvSpPr>
          <p:nvPr/>
        </p:nvSpPr>
        <p:spPr bwMode="auto">
          <a:xfrm>
            <a:off x="7429500" y="1660525"/>
            <a:ext cx="7604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/>
              <a:t>L. internal jugular v.</a:t>
            </a:r>
          </a:p>
        </p:txBody>
      </p:sp>
      <p:sp>
        <p:nvSpPr>
          <p:cNvPr id="124" name="TextBox 24"/>
          <p:cNvSpPr txBox="1">
            <a:spLocks noChangeArrowheads="1"/>
          </p:cNvSpPr>
          <p:nvPr/>
        </p:nvSpPr>
        <p:spPr bwMode="auto">
          <a:xfrm>
            <a:off x="1690688" y="744538"/>
            <a:ext cx="46688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E2D0E2EB-30F4-4453-9747-F4066932725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Lymphatic Drainage of </a:t>
            </a:r>
            <a:br>
              <a:rPr lang="en-US" smtClean="0"/>
            </a:br>
            <a:r>
              <a:rPr lang="en-US" smtClean="0"/>
              <a:t>Mammary and Axillary Regions</a:t>
            </a:r>
          </a:p>
        </p:txBody>
      </p:sp>
      <p:sp>
        <p:nvSpPr>
          <p:cNvPr id="13316" name="Text Box 11"/>
          <p:cNvSpPr txBox="1">
            <a:spLocks noChangeArrowheads="1"/>
          </p:cNvSpPr>
          <p:nvPr/>
        </p:nvSpPr>
        <p:spPr bwMode="auto">
          <a:xfrm rot="10800000" flipV="1">
            <a:off x="4265613" y="6278563"/>
            <a:ext cx="2287587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21.6b</a:t>
            </a:r>
          </a:p>
        </p:txBody>
      </p:sp>
      <p:pic>
        <p:nvPicPr>
          <p:cNvPr id="13317" name="Picture 4" descr="sal25693_21_06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3350" y="1895475"/>
            <a:ext cx="51752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1428750" y="6069013"/>
            <a:ext cx="2270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(b)</a:t>
            </a:r>
            <a:endParaRPr lang="en-US" sz="1600" b="1"/>
          </a:p>
        </p:txBody>
      </p:sp>
      <p:sp>
        <p:nvSpPr>
          <p:cNvPr id="13319" name="Rectangle 9"/>
          <p:cNvSpPr>
            <a:spLocks noChangeArrowheads="1"/>
          </p:cNvSpPr>
          <p:nvPr/>
        </p:nvSpPr>
        <p:spPr bwMode="auto">
          <a:xfrm>
            <a:off x="1428750" y="2108200"/>
            <a:ext cx="17668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Right lymphatic duct</a:t>
            </a:r>
            <a:endParaRPr lang="en-US" sz="1600" b="1"/>
          </a:p>
        </p:txBody>
      </p:sp>
      <p:sp>
        <p:nvSpPr>
          <p:cNvPr id="13320" name="Freeform 10"/>
          <p:cNvSpPr>
            <a:spLocks/>
          </p:cNvSpPr>
          <p:nvPr/>
        </p:nvSpPr>
        <p:spPr bwMode="auto">
          <a:xfrm>
            <a:off x="3316288" y="2238375"/>
            <a:ext cx="1341437" cy="350838"/>
          </a:xfrm>
          <a:custGeom>
            <a:avLst/>
            <a:gdLst>
              <a:gd name="T0" fmla="*/ 2147483647 w 939"/>
              <a:gd name="T1" fmla="*/ 2147483647 h 245"/>
              <a:gd name="T2" fmla="*/ 2147483647 w 939"/>
              <a:gd name="T3" fmla="*/ 0 h 245"/>
              <a:gd name="T4" fmla="*/ 0 w 939"/>
              <a:gd name="T5" fmla="*/ 0 h 245"/>
              <a:gd name="T6" fmla="*/ 0 60000 65536"/>
              <a:gd name="T7" fmla="*/ 0 60000 65536"/>
              <a:gd name="T8" fmla="*/ 0 60000 65536"/>
              <a:gd name="T9" fmla="*/ 0 w 939"/>
              <a:gd name="T10" fmla="*/ 0 h 245"/>
              <a:gd name="T11" fmla="*/ 939 w 939"/>
              <a:gd name="T12" fmla="*/ 245 h 2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9" h="245">
                <a:moveTo>
                  <a:pt x="939" y="245"/>
                </a:moveTo>
                <a:lnTo>
                  <a:pt x="736" y="0"/>
                </a:lnTo>
                <a:lnTo>
                  <a:pt x="0" y="0"/>
                </a:lnTo>
              </a:path>
            </a:pathLst>
          </a:custGeom>
          <a:noFill/>
          <a:ln w="269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600" b="1"/>
          </a:p>
        </p:txBody>
      </p:sp>
      <p:sp>
        <p:nvSpPr>
          <p:cNvPr id="13321" name="Line 13"/>
          <p:cNvSpPr>
            <a:spLocks noChangeShapeType="1"/>
          </p:cNvSpPr>
          <p:nvPr/>
        </p:nvSpPr>
        <p:spPr bwMode="auto">
          <a:xfrm>
            <a:off x="2997200" y="2736850"/>
            <a:ext cx="1138238" cy="1588"/>
          </a:xfrm>
          <a:prstGeom prst="line">
            <a:avLst/>
          </a:prstGeom>
          <a:noFill/>
          <a:ln w="269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2" name="Freeform 16"/>
          <p:cNvSpPr>
            <a:spLocks/>
          </p:cNvSpPr>
          <p:nvPr/>
        </p:nvSpPr>
        <p:spPr bwMode="auto">
          <a:xfrm>
            <a:off x="2751138" y="3271838"/>
            <a:ext cx="1157287" cy="265112"/>
          </a:xfrm>
          <a:custGeom>
            <a:avLst/>
            <a:gdLst>
              <a:gd name="T0" fmla="*/ 2147483647 w 810"/>
              <a:gd name="T1" fmla="*/ 2147483647 h 186"/>
              <a:gd name="T2" fmla="*/ 2147483647 w 810"/>
              <a:gd name="T3" fmla="*/ 2147483647 h 186"/>
              <a:gd name="T4" fmla="*/ 0 w 810"/>
              <a:gd name="T5" fmla="*/ 0 h 186"/>
              <a:gd name="T6" fmla="*/ 0 60000 65536"/>
              <a:gd name="T7" fmla="*/ 0 60000 65536"/>
              <a:gd name="T8" fmla="*/ 0 60000 65536"/>
              <a:gd name="T9" fmla="*/ 0 w 810"/>
              <a:gd name="T10" fmla="*/ 0 h 186"/>
              <a:gd name="T11" fmla="*/ 810 w 810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0" h="186">
                <a:moveTo>
                  <a:pt x="810" y="186"/>
                </a:moveTo>
                <a:lnTo>
                  <a:pt x="276" y="5"/>
                </a:lnTo>
                <a:lnTo>
                  <a:pt x="0" y="0"/>
                </a:lnTo>
              </a:path>
            </a:pathLst>
          </a:custGeom>
          <a:noFill/>
          <a:ln w="269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600" b="1"/>
          </a:p>
        </p:txBody>
      </p:sp>
      <p:sp>
        <p:nvSpPr>
          <p:cNvPr id="13323" name="Freeform 17"/>
          <p:cNvSpPr>
            <a:spLocks/>
          </p:cNvSpPr>
          <p:nvPr/>
        </p:nvSpPr>
        <p:spPr bwMode="auto">
          <a:xfrm>
            <a:off x="3144838" y="3271838"/>
            <a:ext cx="763587" cy="431800"/>
          </a:xfrm>
          <a:custGeom>
            <a:avLst/>
            <a:gdLst>
              <a:gd name="T0" fmla="*/ 2147483647 w 534"/>
              <a:gd name="T1" fmla="*/ 2147483647 h 302"/>
              <a:gd name="T2" fmla="*/ 0 w 534"/>
              <a:gd name="T3" fmla="*/ 0 h 302"/>
              <a:gd name="T4" fmla="*/ 2147483647 w 534"/>
              <a:gd name="T5" fmla="*/ 0 h 302"/>
              <a:gd name="T6" fmla="*/ 0 60000 65536"/>
              <a:gd name="T7" fmla="*/ 0 60000 65536"/>
              <a:gd name="T8" fmla="*/ 0 60000 65536"/>
              <a:gd name="T9" fmla="*/ 0 w 534"/>
              <a:gd name="T10" fmla="*/ 0 h 302"/>
              <a:gd name="T11" fmla="*/ 534 w 534"/>
              <a:gd name="T12" fmla="*/ 302 h 3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4" h="302">
                <a:moveTo>
                  <a:pt x="478" y="302"/>
                </a:moveTo>
                <a:lnTo>
                  <a:pt x="0" y="0"/>
                </a:lnTo>
                <a:lnTo>
                  <a:pt x="534" y="0"/>
                </a:lnTo>
              </a:path>
            </a:pathLst>
          </a:custGeom>
          <a:noFill/>
          <a:ln w="269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600" b="1"/>
          </a:p>
        </p:txBody>
      </p:sp>
      <p:sp>
        <p:nvSpPr>
          <p:cNvPr id="13324" name="Freeform 21"/>
          <p:cNvSpPr>
            <a:spLocks/>
          </p:cNvSpPr>
          <p:nvPr/>
        </p:nvSpPr>
        <p:spPr bwMode="auto">
          <a:xfrm>
            <a:off x="2554288" y="4397375"/>
            <a:ext cx="1354137" cy="258763"/>
          </a:xfrm>
          <a:custGeom>
            <a:avLst/>
            <a:gdLst>
              <a:gd name="T0" fmla="*/ 2147483647 w 948"/>
              <a:gd name="T1" fmla="*/ 2147483647 h 181"/>
              <a:gd name="T2" fmla="*/ 2147483647 w 948"/>
              <a:gd name="T3" fmla="*/ 2147483647 h 181"/>
              <a:gd name="T4" fmla="*/ 0 w 948"/>
              <a:gd name="T5" fmla="*/ 0 h 181"/>
              <a:gd name="T6" fmla="*/ 0 60000 65536"/>
              <a:gd name="T7" fmla="*/ 0 60000 65536"/>
              <a:gd name="T8" fmla="*/ 0 60000 65536"/>
              <a:gd name="T9" fmla="*/ 0 w 948"/>
              <a:gd name="T10" fmla="*/ 0 h 181"/>
              <a:gd name="T11" fmla="*/ 948 w 948"/>
              <a:gd name="T12" fmla="*/ 181 h 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8" h="181">
                <a:moveTo>
                  <a:pt x="948" y="181"/>
                </a:moveTo>
                <a:lnTo>
                  <a:pt x="414" y="5"/>
                </a:lnTo>
                <a:lnTo>
                  <a:pt x="0" y="0"/>
                </a:lnTo>
              </a:path>
            </a:pathLst>
          </a:custGeom>
          <a:noFill/>
          <a:ln w="269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600" b="1"/>
          </a:p>
        </p:txBody>
      </p:sp>
      <p:sp>
        <p:nvSpPr>
          <p:cNvPr id="13325" name="Line 22"/>
          <p:cNvSpPr>
            <a:spLocks noChangeShapeType="1"/>
          </p:cNvSpPr>
          <p:nvPr/>
        </p:nvSpPr>
        <p:spPr bwMode="auto">
          <a:xfrm>
            <a:off x="3144838" y="4397375"/>
            <a:ext cx="763587" cy="1588"/>
          </a:xfrm>
          <a:prstGeom prst="line">
            <a:avLst/>
          </a:prstGeom>
          <a:noFill/>
          <a:ln w="269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6" name="Freeform 23"/>
          <p:cNvSpPr>
            <a:spLocks/>
          </p:cNvSpPr>
          <p:nvPr/>
        </p:nvSpPr>
        <p:spPr bwMode="auto">
          <a:xfrm>
            <a:off x="3305175" y="2225675"/>
            <a:ext cx="1339850" cy="363538"/>
          </a:xfrm>
          <a:custGeom>
            <a:avLst/>
            <a:gdLst>
              <a:gd name="T0" fmla="*/ 2147483647 w 938"/>
              <a:gd name="T1" fmla="*/ 2147483647 h 254"/>
              <a:gd name="T2" fmla="*/ 2147483647 w 938"/>
              <a:gd name="T3" fmla="*/ 0 h 254"/>
              <a:gd name="T4" fmla="*/ 0 w 938"/>
              <a:gd name="T5" fmla="*/ 0 h 254"/>
              <a:gd name="T6" fmla="*/ 0 60000 65536"/>
              <a:gd name="T7" fmla="*/ 0 60000 65536"/>
              <a:gd name="T8" fmla="*/ 0 60000 65536"/>
              <a:gd name="T9" fmla="*/ 0 w 938"/>
              <a:gd name="T10" fmla="*/ 0 h 254"/>
              <a:gd name="T11" fmla="*/ 938 w 938"/>
              <a:gd name="T12" fmla="*/ 254 h 2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8" h="254">
                <a:moveTo>
                  <a:pt x="938" y="254"/>
                </a:moveTo>
                <a:lnTo>
                  <a:pt x="719" y="0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 b="1"/>
          </a:p>
        </p:txBody>
      </p:sp>
      <p:sp>
        <p:nvSpPr>
          <p:cNvPr id="13327" name="Line 24"/>
          <p:cNvSpPr>
            <a:spLocks noChangeShapeType="1"/>
          </p:cNvSpPr>
          <p:nvPr/>
        </p:nvSpPr>
        <p:spPr bwMode="auto">
          <a:xfrm>
            <a:off x="2984500" y="2724150"/>
            <a:ext cx="1138238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8" name="Freeform 25"/>
          <p:cNvSpPr>
            <a:spLocks/>
          </p:cNvSpPr>
          <p:nvPr/>
        </p:nvSpPr>
        <p:spPr bwMode="auto">
          <a:xfrm>
            <a:off x="2740025" y="3260725"/>
            <a:ext cx="1155700" cy="263525"/>
          </a:xfrm>
          <a:custGeom>
            <a:avLst/>
            <a:gdLst>
              <a:gd name="T0" fmla="*/ 2147483647 w 809"/>
              <a:gd name="T1" fmla="*/ 2147483647 h 185"/>
              <a:gd name="T2" fmla="*/ 2147483647 w 809"/>
              <a:gd name="T3" fmla="*/ 2147483647 h 185"/>
              <a:gd name="T4" fmla="*/ 0 w 809"/>
              <a:gd name="T5" fmla="*/ 0 h 185"/>
              <a:gd name="T6" fmla="*/ 0 60000 65536"/>
              <a:gd name="T7" fmla="*/ 0 60000 65536"/>
              <a:gd name="T8" fmla="*/ 0 60000 65536"/>
              <a:gd name="T9" fmla="*/ 0 w 809"/>
              <a:gd name="T10" fmla="*/ 0 h 185"/>
              <a:gd name="T11" fmla="*/ 809 w 809"/>
              <a:gd name="T12" fmla="*/ 185 h 1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9" h="185">
                <a:moveTo>
                  <a:pt x="809" y="185"/>
                </a:moveTo>
                <a:lnTo>
                  <a:pt x="275" y="4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 b="1"/>
          </a:p>
        </p:txBody>
      </p:sp>
      <p:sp>
        <p:nvSpPr>
          <p:cNvPr id="13329" name="Freeform 26"/>
          <p:cNvSpPr>
            <a:spLocks/>
          </p:cNvSpPr>
          <p:nvPr/>
        </p:nvSpPr>
        <p:spPr bwMode="auto">
          <a:xfrm>
            <a:off x="3132138" y="3260725"/>
            <a:ext cx="763587" cy="430213"/>
          </a:xfrm>
          <a:custGeom>
            <a:avLst/>
            <a:gdLst>
              <a:gd name="T0" fmla="*/ 2147483647 w 534"/>
              <a:gd name="T1" fmla="*/ 2147483647 h 301"/>
              <a:gd name="T2" fmla="*/ 0 w 534"/>
              <a:gd name="T3" fmla="*/ 0 h 301"/>
              <a:gd name="T4" fmla="*/ 2147483647 w 534"/>
              <a:gd name="T5" fmla="*/ 0 h 301"/>
              <a:gd name="T6" fmla="*/ 0 60000 65536"/>
              <a:gd name="T7" fmla="*/ 0 60000 65536"/>
              <a:gd name="T8" fmla="*/ 0 60000 65536"/>
              <a:gd name="T9" fmla="*/ 0 w 534"/>
              <a:gd name="T10" fmla="*/ 0 h 301"/>
              <a:gd name="T11" fmla="*/ 534 w 534"/>
              <a:gd name="T12" fmla="*/ 301 h 3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4" h="301">
                <a:moveTo>
                  <a:pt x="478" y="301"/>
                </a:moveTo>
                <a:lnTo>
                  <a:pt x="0" y="0"/>
                </a:lnTo>
                <a:lnTo>
                  <a:pt x="534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 b="1"/>
          </a:p>
        </p:txBody>
      </p:sp>
      <p:sp>
        <p:nvSpPr>
          <p:cNvPr id="13330" name="Freeform 27"/>
          <p:cNvSpPr>
            <a:spLocks/>
          </p:cNvSpPr>
          <p:nvPr/>
        </p:nvSpPr>
        <p:spPr bwMode="auto">
          <a:xfrm>
            <a:off x="2541588" y="4386263"/>
            <a:ext cx="1354137" cy="258762"/>
          </a:xfrm>
          <a:custGeom>
            <a:avLst/>
            <a:gdLst>
              <a:gd name="T0" fmla="*/ 2147483647 w 947"/>
              <a:gd name="T1" fmla="*/ 2147483647 h 181"/>
              <a:gd name="T2" fmla="*/ 2147483647 w 947"/>
              <a:gd name="T3" fmla="*/ 2147483647 h 181"/>
              <a:gd name="T4" fmla="*/ 0 w 947"/>
              <a:gd name="T5" fmla="*/ 0 h 181"/>
              <a:gd name="T6" fmla="*/ 0 60000 65536"/>
              <a:gd name="T7" fmla="*/ 0 60000 65536"/>
              <a:gd name="T8" fmla="*/ 0 60000 65536"/>
              <a:gd name="T9" fmla="*/ 0 w 947"/>
              <a:gd name="T10" fmla="*/ 0 h 181"/>
              <a:gd name="T11" fmla="*/ 947 w 947"/>
              <a:gd name="T12" fmla="*/ 181 h 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7" h="181">
                <a:moveTo>
                  <a:pt x="947" y="181"/>
                </a:moveTo>
                <a:lnTo>
                  <a:pt x="413" y="4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 b="1"/>
          </a:p>
        </p:txBody>
      </p:sp>
      <p:sp>
        <p:nvSpPr>
          <p:cNvPr id="13331" name="Line 28"/>
          <p:cNvSpPr>
            <a:spLocks noChangeShapeType="1"/>
          </p:cNvSpPr>
          <p:nvPr/>
        </p:nvSpPr>
        <p:spPr bwMode="auto">
          <a:xfrm>
            <a:off x="3132138" y="4386263"/>
            <a:ext cx="763587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2" name="Text Box 29"/>
          <p:cNvSpPr txBox="1">
            <a:spLocks noChangeArrowheads="1"/>
          </p:cNvSpPr>
          <p:nvPr/>
        </p:nvSpPr>
        <p:spPr bwMode="auto">
          <a:xfrm>
            <a:off x="1428750" y="2593975"/>
            <a:ext cx="15208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400" b="1"/>
              <a:t>Right subclavian</a:t>
            </a:r>
          </a:p>
          <a:p>
            <a:r>
              <a:rPr lang="en-US" sz="1400" b="1"/>
              <a:t>vein</a:t>
            </a:r>
          </a:p>
        </p:txBody>
      </p:sp>
      <p:sp>
        <p:nvSpPr>
          <p:cNvPr id="13333" name="Text Box 30"/>
          <p:cNvSpPr txBox="1">
            <a:spLocks noChangeArrowheads="1"/>
          </p:cNvSpPr>
          <p:nvPr/>
        </p:nvSpPr>
        <p:spPr bwMode="auto">
          <a:xfrm>
            <a:off x="1428750" y="3136900"/>
            <a:ext cx="13160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400" b="1"/>
              <a:t>Axillary lymph</a:t>
            </a:r>
          </a:p>
          <a:p>
            <a:r>
              <a:rPr lang="en-US" sz="1400" b="1"/>
              <a:t>nodes</a:t>
            </a:r>
          </a:p>
        </p:txBody>
      </p:sp>
      <p:sp>
        <p:nvSpPr>
          <p:cNvPr id="13334" name="Text Box 31"/>
          <p:cNvSpPr txBox="1">
            <a:spLocks noChangeArrowheads="1"/>
          </p:cNvSpPr>
          <p:nvPr/>
        </p:nvSpPr>
        <p:spPr bwMode="auto">
          <a:xfrm>
            <a:off x="1428750" y="4257675"/>
            <a:ext cx="1079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400" b="1"/>
              <a:t>Lymphatics</a:t>
            </a:r>
          </a:p>
          <a:p>
            <a:r>
              <a:rPr lang="en-US" sz="1400" b="1"/>
              <a:t>of breast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236788" y="1754188"/>
            <a:ext cx="46688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sal25693_21_06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8913" y="1176338"/>
            <a:ext cx="6000750" cy="52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8"/>
          <p:cNvSpPr>
            <a:spLocks noChangeArrowheads="1"/>
          </p:cNvSpPr>
          <p:nvPr/>
        </p:nvSpPr>
        <p:spPr bwMode="auto">
          <a:xfrm>
            <a:off x="441325" y="5961063"/>
            <a:ext cx="141288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(a)</a:t>
            </a:r>
            <a:endParaRPr lang="en-US" sz="1800" b="1"/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7548563" y="4449763"/>
            <a:ext cx="935037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Hemiazygos vein</a:t>
            </a:r>
            <a:endParaRPr lang="en-US" sz="1800" b="1"/>
          </a:p>
        </p:txBody>
      </p:sp>
      <p:sp>
        <p:nvSpPr>
          <p:cNvPr id="14341" name="Line 10"/>
          <p:cNvSpPr>
            <a:spLocks noChangeShapeType="1"/>
          </p:cNvSpPr>
          <p:nvPr/>
        </p:nvSpPr>
        <p:spPr bwMode="auto">
          <a:xfrm>
            <a:off x="4635500" y="4521200"/>
            <a:ext cx="2854325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Line 13"/>
          <p:cNvSpPr>
            <a:spLocks noChangeShapeType="1"/>
          </p:cNvSpPr>
          <p:nvPr/>
        </p:nvSpPr>
        <p:spPr bwMode="auto">
          <a:xfrm>
            <a:off x="4779963" y="4083050"/>
            <a:ext cx="2709862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Line 14"/>
          <p:cNvSpPr>
            <a:spLocks noChangeShapeType="1"/>
          </p:cNvSpPr>
          <p:nvPr/>
        </p:nvSpPr>
        <p:spPr bwMode="auto">
          <a:xfrm flipV="1">
            <a:off x="4751388" y="4083050"/>
            <a:ext cx="463550" cy="31115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Freeform 18"/>
          <p:cNvSpPr>
            <a:spLocks/>
          </p:cNvSpPr>
          <p:nvPr/>
        </p:nvSpPr>
        <p:spPr bwMode="auto">
          <a:xfrm>
            <a:off x="5097463" y="2235200"/>
            <a:ext cx="2392362" cy="520700"/>
          </a:xfrm>
          <a:custGeom>
            <a:avLst/>
            <a:gdLst>
              <a:gd name="T0" fmla="*/ 2147483647 w 1586"/>
              <a:gd name="T1" fmla="*/ 2147483647 h 346"/>
              <a:gd name="T2" fmla="*/ 2147483647 w 1586"/>
              <a:gd name="T3" fmla="*/ 2147483647 h 346"/>
              <a:gd name="T4" fmla="*/ 0 w 1586"/>
              <a:gd name="T5" fmla="*/ 0 h 346"/>
              <a:gd name="T6" fmla="*/ 0 60000 65536"/>
              <a:gd name="T7" fmla="*/ 0 60000 65536"/>
              <a:gd name="T8" fmla="*/ 0 60000 65536"/>
              <a:gd name="T9" fmla="*/ 0 w 1586"/>
              <a:gd name="T10" fmla="*/ 0 h 346"/>
              <a:gd name="T11" fmla="*/ 1586 w 1586"/>
              <a:gd name="T12" fmla="*/ 346 h 3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6" h="346">
                <a:moveTo>
                  <a:pt x="1586" y="346"/>
                </a:moveTo>
                <a:lnTo>
                  <a:pt x="624" y="346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800" b="1"/>
          </a:p>
        </p:txBody>
      </p:sp>
      <p:sp>
        <p:nvSpPr>
          <p:cNvPr id="14345" name="Rectangle 19"/>
          <p:cNvSpPr>
            <a:spLocks noChangeArrowheads="1"/>
          </p:cNvSpPr>
          <p:nvPr/>
        </p:nvSpPr>
        <p:spPr bwMode="auto">
          <a:xfrm>
            <a:off x="7548563" y="1944688"/>
            <a:ext cx="7556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Thoracic duct</a:t>
            </a:r>
            <a:endParaRPr lang="en-US" sz="1800" b="1"/>
          </a:p>
        </p:txBody>
      </p:sp>
      <p:sp>
        <p:nvSpPr>
          <p:cNvPr id="14346" name="Line 20"/>
          <p:cNvSpPr>
            <a:spLocks noChangeShapeType="1"/>
          </p:cNvSpPr>
          <p:nvPr/>
        </p:nvSpPr>
        <p:spPr bwMode="auto">
          <a:xfrm>
            <a:off x="5019675" y="2025650"/>
            <a:ext cx="2470150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Rectangle 21"/>
          <p:cNvSpPr>
            <a:spLocks noChangeArrowheads="1"/>
          </p:cNvSpPr>
          <p:nvPr/>
        </p:nvSpPr>
        <p:spPr bwMode="auto">
          <a:xfrm>
            <a:off x="7548563" y="3565525"/>
            <a:ext cx="75565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Thoracic duct</a:t>
            </a:r>
            <a:endParaRPr lang="en-US" sz="1800" b="1"/>
          </a:p>
        </p:txBody>
      </p:sp>
      <p:sp>
        <p:nvSpPr>
          <p:cNvPr id="14348" name="Line 22"/>
          <p:cNvSpPr>
            <a:spLocks noChangeShapeType="1"/>
          </p:cNvSpPr>
          <p:nvPr/>
        </p:nvSpPr>
        <p:spPr bwMode="auto">
          <a:xfrm>
            <a:off x="4459288" y="3630613"/>
            <a:ext cx="3030537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9" name="Line 23"/>
          <p:cNvSpPr>
            <a:spLocks noChangeShapeType="1"/>
          </p:cNvSpPr>
          <p:nvPr/>
        </p:nvSpPr>
        <p:spPr bwMode="auto">
          <a:xfrm flipH="1" flipV="1">
            <a:off x="6586538" y="2427288"/>
            <a:ext cx="903287" cy="3175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0" name="Line 24"/>
          <p:cNvSpPr>
            <a:spLocks noChangeShapeType="1"/>
          </p:cNvSpPr>
          <p:nvPr/>
        </p:nvSpPr>
        <p:spPr bwMode="auto">
          <a:xfrm>
            <a:off x="5027613" y="1697038"/>
            <a:ext cx="2462212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1" name="Line 25"/>
          <p:cNvSpPr>
            <a:spLocks noChangeShapeType="1"/>
          </p:cNvSpPr>
          <p:nvPr/>
        </p:nvSpPr>
        <p:spPr bwMode="auto">
          <a:xfrm>
            <a:off x="1498600" y="1754188"/>
            <a:ext cx="2203450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2" name="Rectangle 26"/>
          <p:cNvSpPr>
            <a:spLocks noChangeArrowheads="1"/>
          </p:cNvSpPr>
          <p:nvPr/>
        </p:nvSpPr>
        <p:spPr bwMode="auto">
          <a:xfrm>
            <a:off x="381000" y="1668463"/>
            <a:ext cx="103187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Right jugular trunk</a:t>
            </a:r>
            <a:endParaRPr lang="en-US" sz="1800" b="1"/>
          </a:p>
        </p:txBody>
      </p:sp>
      <p:sp>
        <p:nvSpPr>
          <p:cNvPr id="14353" name="Rectangle 27"/>
          <p:cNvSpPr>
            <a:spLocks noChangeArrowheads="1"/>
          </p:cNvSpPr>
          <p:nvPr/>
        </p:nvSpPr>
        <p:spPr bwMode="auto">
          <a:xfrm>
            <a:off x="381000" y="1958975"/>
            <a:ext cx="1141413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Right lymphatic duct</a:t>
            </a:r>
            <a:endParaRPr lang="en-US" sz="1800" b="1"/>
          </a:p>
        </p:txBody>
      </p:sp>
      <p:sp>
        <p:nvSpPr>
          <p:cNvPr id="14354" name="Line 28"/>
          <p:cNvSpPr>
            <a:spLocks noChangeShapeType="1"/>
          </p:cNvSpPr>
          <p:nvPr/>
        </p:nvSpPr>
        <p:spPr bwMode="auto">
          <a:xfrm>
            <a:off x="1614488" y="2043113"/>
            <a:ext cx="2092325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5" name="Rectangle 29"/>
          <p:cNvSpPr>
            <a:spLocks noChangeArrowheads="1"/>
          </p:cNvSpPr>
          <p:nvPr/>
        </p:nvSpPr>
        <p:spPr bwMode="auto">
          <a:xfrm>
            <a:off x="381000" y="3529013"/>
            <a:ext cx="6731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Azygos vein</a:t>
            </a:r>
            <a:endParaRPr lang="en-US" sz="1800" b="1"/>
          </a:p>
        </p:txBody>
      </p:sp>
      <p:sp>
        <p:nvSpPr>
          <p:cNvPr id="14356" name="Line 30"/>
          <p:cNvSpPr>
            <a:spLocks noChangeShapeType="1"/>
          </p:cNvSpPr>
          <p:nvPr/>
        </p:nvSpPr>
        <p:spPr bwMode="auto">
          <a:xfrm>
            <a:off x="1187450" y="3613150"/>
            <a:ext cx="3103563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7" name="Rectangle 31"/>
          <p:cNvSpPr>
            <a:spLocks noChangeArrowheads="1"/>
          </p:cNvSpPr>
          <p:nvPr/>
        </p:nvSpPr>
        <p:spPr bwMode="auto">
          <a:xfrm>
            <a:off x="1225550" y="5051425"/>
            <a:ext cx="6032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Diaphragm</a:t>
            </a:r>
            <a:endParaRPr lang="en-US" sz="1800" b="1"/>
          </a:p>
        </p:txBody>
      </p:sp>
      <p:sp>
        <p:nvSpPr>
          <p:cNvPr id="14358" name="Line 32"/>
          <p:cNvSpPr>
            <a:spLocks noChangeShapeType="1"/>
          </p:cNvSpPr>
          <p:nvPr/>
        </p:nvSpPr>
        <p:spPr bwMode="auto">
          <a:xfrm>
            <a:off x="1930400" y="5140325"/>
            <a:ext cx="1449388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9" name="Rectangle 33"/>
          <p:cNvSpPr>
            <a:spLocks noChangeArrowheads="1"/>
          </p:cNvSpPr>
          <p:nvPr/>
        </p:nvSpPr>
        <p:spPr bwMode="auto">
          <a:xfrm>
            <a:off x="1225550" y="5448300"/>
            <a:ext cx="75723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Cisterna chyli</a:t>
            </a:r>
            <a:endParaRPr lang="en-US" sz="1800" b="1"/>
          </a:p>
        </p:txBody>
      </p:sp>
      <p:sp>
        <p:nvSpPr>
          <p:cNvPr id="14360" name="Freeform 34"/>
          <p:cNvSpPr>
            <a:spLocks/>
          </p:cNvSpPr>
          <p:nvPr/>
        </p:nvSpPr>
        <p:spPr bwMode="auto">
          <a:xfrm>
            <a:off x="2055813" y="5530850"/>
            <a:ext cx="2322512" cy="1588"/>
          </a:xfrm>
          <a:custGeom>
            <a:avLst/>
            <a:gdLst>
              <a:gd name="T0" fmla="*/ 2147483647 w 1540"/>
              <a:gd name="T1" fmla="*/ 0 h 1588"/>
              <a:gd name="T2" fmla="*/ 2147483647 w 1540"/>
              <a:gd name="T3" fmla="*/ 0 h 1588"/>
              <a:gd name="T4" fmla="*/ 0 w 1540"/>
              <a:gd name="T5" fmla="*/ 0 h 1588"/>
              <a:gd name="T6" fmla="*/ 0 60000 65536"/>
              <a:gd name="T7" fmla="*/ 0 60000 65536"/>
              <a:gd name="T8" fmla="*/ 0 60000 65536"/>
              <a:gd name="T9" fmla="*/ 0 w 1540"/>
              <a:gd name="T10" fmla="*/ 0 h 1588"/>
              <a:gd name="T11" fmla="*/ 1540 w 1540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0" h="1588">
                <a:moveTo>
                  <a:pt x="1540" y="0"/>
                </a:moveTo>
                <a:lnTo>
                  <a:pt x="1123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800" b="1"/>
          </a:p>
        </p:txBody>
      </p:sp>
      <p:sp>
        <p:nvSpPr>
          <p:cNvPr id="14361" name="Rectangle 35"/>
          <p:cNvSpPr>
            <a:spLocks noChangeArrowheads="1"/>
          </p:cNvSpPr>
          <p:nvPr/>
        </p:nvSpPr>
        <p:spPr bwMode="auto">
          <a:xfrm>
            <a:off x="1225550" y="5721350"/>
            <a:ext cx="103187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Right lumbar trunk</a:t>
            </a:r>
            <a:endParaRPr lang="en-US" sz="1800" b="1"/>
          </a:p>
        </p:txBody>
      </p:sp>
      <p:sp>
        <p:nvSpPr>
          <p:cNvPr id="14362" name="Rectangle 36"/>
          <p:cNvSpPr>
            <a:spLocks noChangeArrowheads="1"/>
          </p:cNvSpPr>
          <p:nvPr/>
        </p:nvSpPr>
        <p:spPr bwMode="auto">
          <a:xfrm>
            <a:off x="6643688" y="5743575"/>
            <a:ext cx="94932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Left lumbar trunk</a:t>
            </a:r>
            <a:endParaRPr lang="en-US" sz="1800" b="1"/>
          </a:p>
        </p:txBody>
      </p:sp>
      <p:sp>
        <p:nvSpPr>
          <p:cNvPr id="14363" name="Rectangle 37"/>
          <p:cNvSpPr>
            <a:spLocks noChangeArrowheads="1"/>
          </p:cNvSpPr>
          <p:nvPr/>
        </p:nvSpPr>
        <p:spPr bwMode="auto">
          <a:xfrm>
            <a:off x="6643688" y="5565775"/>
            <a:ext cx="8270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Intestinal trunk</a:t>
            </a:r>
            <a:endParaRPr lang="en-US" sz="1800" b="1"/>
          </a:p>
        </p:txBody>
      </p:sp>
      <p:sp>
        <p:nvSpPr>
          <p:cNvPr id="14364" name="Line 38"/>
          <p:cNvSpPr>
            <a:spLocks noChangeShapeType="1"/>
          </p:cNvSpPr>
          <p:nvPr/>
        </p:nvSpPr>
        <p:spPr bwMode="auto">
          <a:xfrm flipH="1">
            <a:off x="2309813" y="5805488"/>
            <a:ext cx="2039937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5" name="Freeform 43"/>
          <p:cNvSpPr>
            <a:spLocks/>
          </p:cNvSpPr>
          <p:nvPr/>
        </p:nvSpPr>
        <p:spPr bwMode="auto">
          <a:xfrm>
            <a:off x="841375" y="2282825"/>
            <a:ext cx="2914650" cy="476250"/>
          </a:xfrm>
          <a:custGeom>
            <a:avLst/>
            <a:gdLst>
              <a:gd name="T0" fmla="*/ 0 w 1933"/>
              <a:gd name="T1" fmla="*/ 2147483647 h 316"/>
              <a:gd name="T2" fmla="*/ 2147483647 w 1933"/>
              <a:gd name="T3" fmla="*/ 2147483647 h 316"/>
              <a:gd name="T4" fmla="*/ 2147483647 w 1933"/>
              <a:gd name="T5" fmla="*/ 0 h 316"/>
              <a:gd name="T6" fmla="*/ 0 60000 65536"/>
              <a:gd name="T7" fmla="*/ 0 60000 65536"/>
              <a:gd name="T8" fmla="*/ 0 60000 65536"/>
              <a:gd name="T9" fmla="*/ 0 w 1933"/>
              <a:gd name="T10" fmla="*/ 0 h 316"/>
              <a:gd name="T11" fmla="*/ 1933 w 1933"/>
              <a:gd name="T12" fmla="*/ 316 h 3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33" h="316">
                <a:moveTo>
                  <a:pt x="0" y="316"/>
                </a:moveTo>
                <a:lnTo>
                  <a:pt x="1343" y="316"/>
                </a:lnTo>
                <a:lnTo>
                  <a:pt x="1933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800" b="1"/>
          </a:p>
        </p:txBody>
      </p:sp>
      <p:sp>
        <p:nvSpPr>
          <p:cNvPr id="14366" name="Rectangle 44"/>
          <p:cNvSpPr>
            <a:spLocks noChangeArrowheads="1"/>
          </p:cNvSpPr>
          <p:nvPr/>
        </p:nvSpPr>
        <p:spPr bwMode="auto">
          <a:xfrm>
            <a:off x="381000" y="2343150"/>
            <a:ext cx="12446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Right subclavian trunk</a:t>
            </a:r>
            <a:endParaRPr lang="en-US" sz="1800" b="1"/>
          </a:p>
        </p:txBody>
      </p:sp>
      <p:sp>
        <p:nvSpPr>
          <p:cNvPr id="14367" name="Rectangle 47"/>
          <p:cNvSpPr>
            <a:spLocks noChangeArrowheads="1"/>
          </p:cNvSpPr>
          <p:nvPr/>
        </p:nvSpPr>
        <p:spPr bwMode="auto">
          <a:xfrm>
            <a:off x="7548563" y="1617663"/>
            <a:ext cx="949325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Left jugular trunk</a:t>
            </a:r>
            <a:endParaRPr lang="en-US" sz="1800" b="1"/>
          </a:p>
        </p:txBody>
      </p:sp>
      <p:sp>
        <p:nvSpPr>
          <p:cNvPr id="14368" name="Line 48"/>
          <p:cNvSpPr>
            <a:spLocks noChangeShapeType="1"/>
          </p:cNvSpPr>
          <p:nvPr/>
        </p:nvSpPr>
        <p:spPr bwMode="auto">
          <a:xfrm>
            <a:off x="4616450" y="5646738"/>
            <a:ext cx="1955800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9" name="Line 49"/>
          <p:cNvSpPr>
            <a:spLocks noChangeShapeType="1"/>
          </p:cNvSpPr>
          <p:nvPr/>
        </p:nvSpPr>
        <p:spPr bwMode="auto">
          <a:xfrm>
            <a:off x="4487863" y="5813425"/>
            <a:ext cx="2084387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0" name="Line 50"/>
          <p:cNvSpPr>
            <a:spLocks noChangeShapeType="1"/>
          </p:cNvSpPr>
          <p:nvPr/>
        </p:nvSpPr>
        <p:spPr bwMode="auto">
          <a:xfrm flipH="1">
            <a:off x="1708150" y="2427288"/>
            <a:ext cx="498475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1" name="Line 51"/>
          <p:cNvSpPr>
            <a:spLocks noChangeShapeType="1"/>
          </p:cNvSpPr>
          <p:nvPr/>
        </p:nvSpPr>
        <p:spPr bwMode="auto">
          <a:xfrm>
            <a:off x="4629150" y="4514850"/>
            <a:ext cx="28543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2" name="Line 52"/>
          <p:cNvSpPr>
            <a:spLocks noChangeShapeType="1"/>
          </p:cNvSpPr>
          <p:nvPr/>
        </p:nvSpPr>
        <p:spPr bwMode="auto">
          <a:xfrm>
            <a:off x="4773613" y="4076700"/>
            <a:ext cx="270986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3" name="Line 53"/>
          <p:cNvSpPr>
            <a:spLocks noChangeShapeType="1"/>
          </p:cNvSpPr>
          <p:nvPr/>
        </p:nvSpPr>
        <p:spPr bwMode="auto">
          <a:xfrm flipV="1">
            <a:off x="4743450" y="4076700"/>
            <a:ext cx="463550" cy="3111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4" name="Freeform 54"/>
          <p:cNvSpPr>
            <a:spLocks/>
          </p:cNvSpPr>
          <p:nvPr/>
        </p:nvSpPr>
        <p:spPr bwMode="auto">
          <a:xfrm>
            <a:off x="5092700" y="2228850"/>
            <a:ext cx="2390775" cy="520700"/>
          </a:xfrm>
          <a:custGeom>
            <a:avLst/>
            <a:gdLst>
              <a:gd name="T0" fmla="*/ 2147483647 w 1586"/>
              <a:gd name="T1" fmla="*/ 2147483647 h 345"/>
              <a:gd name="T2" fmla="*/ 2147483647 w 1586"/>
              <a:gd name="T3" fmla="*/ 2147483647 h 345"/>
              <a:gd name="T4" fmla="*/ 0 w 1586"/>
              <a:gd name="T5" fmla="*/ 0 h 345"/>
              <a:gd name="T6" fmla="*/ 0 60000 65536"/>
              <a:gd name="T7" fmla="*/ 0 60000 65536"/>
              <a:gd name="T8" fmla="*/ 0 60000 65536"/>
              <a:gd name="T9" fmla="*/ 0 w 1586"/>
              <a:gd name="T10" fmla="*/ 0 h 345"/>
              <a:gd name="T11" fmla="*/ 1586 w 1586"/>
              <a:gd name="T12" fmla="*/ 345 h 3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6" h="345">
                <a:moveTo>
                  <a:pt x="1586" y="345"/>
                </a:moveTo>
                <a:lnTo>
                  <a:pt x="624" y="345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b="1"/>
          </a:p>
        </p:txBody>
      </p:sp>
      <p:sp>
        <p:nvSpPr>
          <p:cNvPr id="14375" name="Line 55"/>
          <p:cNvSpPr>
            <a:spLocks noChangeShapeType="1"/>
          </p:cNvSpPr>
          <p:nvPr/>
        </p:nvSpPr>
        <p:spPr bwMode="auto">
          <a:xfrm>
            <a:off x="5011738" y="2019300"/>
            <a:ext cx="247173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6" name="Line 56"/>
          <p:cNvSpPr>
            <a:spLocks noChangeShapeType="1"/>
          </p:cNvSpPr>
          <p:nvPr/>
        </p:nvSpPr>
        <p:spPr bwMode="auto">
          <a:xfrm>
            <a:off x="4451350" y="3625850"/>
            <a:ext cx="30321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7" name="Line 57"/>
          <p:cNvSpPr>
            <a:spLocks noChangeShapeType="1"/>
          </p:cNvSpPr>
          <p:nvPr/>
        </p:nvSpPr>
        <p:spPr bwMode="auto">
          <a:xfrm flipH="1" flipV="1">
            <a:off x="6578600" y="2420938"/>
            <a:ext cx="9048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8" name="Line 58"/>
          <p:cNvSpPr>
            <a:spLocks noChangeShapeType="1"/>
          </p:cNvSpPr>
          <p:nvPr/>
        </p:nvSpPr>
        <p:spPr bwMode="auto">
          <a:xfrm>
            <a:off x="5019675" y="1689100"/>
            <a:ext cx="24638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9" name="Line 59"/>
          <p:cNvSpPr>
            <a:spLocks noChangeShapeType="1"/>
          </p:cNvSpPr>
          <p:nvPr/>
        </p:nvSpPr>
        <p:spPr bwMode="auto">
          <a:xfrm>
            <a:off x="1490663" y="1747838"/>
            <a:ext cx="22050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0" name="Line 60"/>
          <p:cNvSpPr>
            <a:spLocks noChangeShapeType="1"/>
          </p:cNvSpPr>
          <p:nvPr/>
        </p:nvSpPr>
        <p:spPr bwMode="auto">
          <a:xfrm>
            <a:off x="1606550" y="2035175"/>
            <a:ext cx="20923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1" name="Line 61"/>
          <p:cNvSpPr>
            <a:spLocks noChangeShapeType="1"/>
          </p:cNvSpPr>
          <p:nvPr/>
        </p:nvSpPr>
        <p:spPr bwMode="auto">
          <a:xfrm>
            <a:off x="1179513" y="3606800"/>
            <a:ext cx="31051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2" name="Line 62"/>
          <p:cNvSpPr>
            <a:spLocks noChangeShapeType="1"/>
          </p:cNvSpPr>
          <p:nvPr/>
        </p:nvSpPr>
        <p:spPr bwMode="auto">
          <a:xfrm>
            <a:off x="1922463" y="5133975"/>
            <a:ext cx="14509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3" name="Freeform 63"/>
          <p:cNvSpPr>
            <a:spLocks/>
          </p:cNvSpPr>
          <p:nvPr/>
        </p:nvSpPr>
        <p:spPr bwMode="auto">
          <a:xfrm>
            <a:off x="2049463" y="5524500"/>
            <a:ext cx="2322512" cy="1588"/>
          </a:xfrm>
          <a:custGeom>
            <a:avLst/>
            <a:gdLst>
              <a:gd name="T0" fmla="*/ 2147483647 w 1540"/>
              <a:gd name="T1" fmla="*/ 0 h 1587"/>
              <a:gd name="T2" fmla="*/ 2147483647 w 1540"/>
              <a:gd name="T3" fmla="*/ 0 h 1587"/>
              <a:gd name="T4" fmla="*/ 0 w 1540"/>
              <a:gd name="T5" fmla="*/ 0 h 1587"/>
              <a:gd name="T6" fmla="*/ 0 60000 65536"/>
              <a:gd name="T7" fmla="*/ 0 60000 65536"/>
              <a:gd name="T8" fmla="*/ 0 60000 65536"/>
              <a:gd name="T9" fmla="*/ 0 w 1540"/>
              <a:gd name="T10" fmla="*/ 0 h 1587"/>
              <a:gd name="T11" fmla="*/ 1540 w 1540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0" h="1587">
                <a:moveTo>
                  <a:pt x="1540" y="0"/>
                </a:moveTo>
                <a:lnTo>
                  <a:pt x="1123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b="1"/>
          </a:p>
        </p:txBody>
      </p:sp>
      <p:sp>
        <p:nvSpPr>
          <p:cNvPr id="14384" name="Line 64"/>
          <p:cNvSpPr>
            <a:spLocks noChangeShapeType="1"/>
          </p:cNvSpPr>
          <p:nvPr/>
        </p:nvSpPr>
        <p:spPr bwMode="auto">
          <a:xfrm flipH="1">
            <a:off x="2301875" y="5799138"/>
            <a:ext cx="204152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5" name="Freeform 65"/>
          <p:cNvSpPr>
            <a:spLocks/>
          </p:cNvSpPr>
          <p:nvPr/>
        </p:nvSpPr>
        <p:spPr bwMode="auto">
          <a:xfrm>
            <a:off x="833438" y="2274888"/>
            <a:ext cx="2916237" cy="477837"/>
          </a:xfrm>
          <a:custGeom>
            <a:avLst/>
            <a:gdLst>
              <a:gd name="T0" fmla="*/ 0 w 1934"/>
              <a:gd name="T1" fmla="*/ 2147483647 h 316"/>
              <a:gd name="T2" fmla="*/ 2147483647 w 1934"/>
              <a:gd name="T3" fmla="*/ 2147483647 h 316"/>
              <a:gd name="T4" fmla="*/ 2147483647 w 1934"/>
              <a:gd name="T5" fmla="*/ 0 h 316"/>
              <a:gd name="T6" fmla="*/ 0 60000 65536"/>
              <a:gd name="T7" fmla="*/ 0 60000 65536"/>
              <a:gd name="T8" fmla="*/ 0 60000 65536"/>
              <a:gd name="T9" fmla="*/ 0 w 1934"/>
              <a:gd name="T10" fmla="*/ 0 h 316"/>
              <a:gd name="T11" fmla="*/ 1934 w 1934"/>
              <a:gd name="T12" fmla="*/ 316 h 3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34" h="316">
                <a:moveTo>
                  <a:pt x="0" y="316"/>
                </a:moveTo>
                <a:lnTo>
                  <a:pt x="1343" y="316"/>
                </a:lnTo>
                <a:lnTo>
                  <a:pt x="1934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b="1"/>
          </a:p>
        </p:txBody>
      </p:sp>
      <p:sp>
        <p:nvSpPr>
          <p:cNvPr id="14386" name="Line 66"/>
          <p:cNvSpPr>
            <a:spLocks noChangeShapeType="1"/>
          </p:cNvSpPr>
          <p:nvPr/>
        </p:nvSpPr>
        <p:spPr bwMode="auto">
          <a:xfrm>
            <a:off x="4611688" y="5640388"/>
            <a:ext cx="19526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7" name="Line 67"/>
          <p:cNvSpPr>
            <a:spLocks noChangeShapeType="1"/>
          </p:cNvSpPr>
          <p:nvPr/>
        </p:nvSpPr>
        <p:spPr bwMode="auto">
          <a:xfrm>
            <a:off x="4479925" y="5805488"/>
            <a:ext cx="20843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8" name="Line 68"/>
          <p:cNvSpPr>
            <a:spLocks noChangeShapeType="1"/>
          </p:cNvSpPr>
          <p:nvPr/>
        </p:nvSpPr>
        <p:spPr bwMode="auto">
          <a:xfrm flipH="1">
            <a:off x="1701800" y="2420938"/>
            <a:ext cx="500063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9" name="Rectangle 69"/>
          <p:cNvSpPr>
            <a:spLocks noChangeArrowheads="1"/>
          </p:cNvSpPr>
          <p:nvPr/>
        </p:nvSpPr>
        <p:spPr bwMode="auto">
          <a:xfrm>
            <a:off x="4024313" y="1208088"/>
            <a:ext cx="417512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Internal</a:t>
            </a:r>
            <a:endParaRPr lang="en-US" sz="1800" b="1"/>
          </a:p>
        </p:txBody>
      </p:sp>
      <p:sp>
        <p:nvSpPr>
          <p:cNvPr id="14390" name="Rectangle 70"/>
          <p:cNvSpPr>
            <a:spLocks noChangeArrowheads="1"/>
          </p:cNvSpPr>
          <p:nvPr/>
        </p:nvSpPr>
        <p:spPr bwMode="auto">
          <a:xfrm>
            <a:off x="4024313" y="1336675"/>
            <a:ext cx="7112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jugular veins</a:t>
            </a:r>
            <a:endParaRPr lang="en-US" sz="1800" b="1"/>
          </a:p>
        </p:txBody>
      </p:sp>
      <p:sp>
        <p:nvSpPr>
          <p:cNvPr id="14391" name="Freeform 71"/>
          <p:cNvSpPr>
            <a:spLocks/>
          </p:cNvSpPr>
          <p:nvPr/>
        </p:nvSpPr>
        <p:spPr bwMode="auto">
          <a:xfrm>
            <a:off x="3871913" y="1417638"/>
            <a:ext cx="141287" cy="276225"/>
          </a:xfrm>
          <a:custGeom>
            <a:avLst/>
            <a:gdLst>
              <a:gd name="T0" fmla="*/ 2147483647 w 94"/>
              <a:gd name="T1" fmla="*/ 0 h 183"/>
              <a:gd name="T2" fmla="*/ 0 w 94"/>
              <a:gd name="T3" fmla="*/ 0 h 183"/>
              <a:gd name="T4" fmla="*/ 0 w 94"/>
              <a:gd name="T5" fmla="*/ 2147483647 h 183"/>
              <a:gd name="T6" fmla="*/ 0 60000 65536"/>
              <a:gd name="T7" fmla="*/ 0 60000 65536"/>
              <a:gd name="T8" fmla="*/ 0 60000 65536"/>
              <a:gd name="T9" fmla="*/ 0 w 94"/>
              <a:gd name="T10" fmla="*/ 0 h 183"/>
              <a:gd name="T11" fmla="*/ 94 w 94"/>
              <a:gd name="T12" fmla="*/ 183 h 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" h="183">
                <a:moveTo>
                  <a:pt x="94" y="0"/>
                </a:moveTo>
                <a:lnTo>
                  <a:pt x="0" y="0"/>
                </a:lnTo>
                <a:lnTo>
                  <a:pt x="0" y="183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800" b="1"/>
          </a:p>
        </p:txBody>
      </p:sp>
      <p:sp>
        <p:nvSpPr>
          <p:cNvPr id="14392" name="Freeform 72"/>
          <p:cNvSpPr>
            <a:spLocks/>
          </p:cNvSpPr>
          <p:nvPr/>
        </p:nvSpPr>
        <p:spPr bwMode="auto">
          <a:xfrm>
            <a:off x="4694238" y="1417638"/>
            <a:ext cx="144462" cy="276225"/>
          </a:xfrm>
          <a:custGeom>
            <a:avLst/>
            <a:gdLst>
              <a:gd name="T0" fmla="*/ 2147483647 w 96"/>
              <a:gd name="T1" fmla="*/ 2147483647 h 183"/>
              <a:gd name="T2" fmla="*/ 2147483647 w 96"/>
              <a:gd name="T3" fmla="*/ 0 h 183"/>
              <a:gd name="T4" fmla="*/ 0 w 96"/>
              <a:gd name="T5" fmla="*/ 0 h 183"/>
              <a:gd name="T6" fmla="*/ 0 60000 65536"/>
              <a:gd name="T7" fmla="*/ 0 60000 65536"/>
              <a:gd name="T8" fmla="*/ 0 60000 65536"/>
              <a:gd name="T9" fmla="*/ 0 w 96"/>
              <a:gd name="T10" fmla="*/ 0 h 183"/>
              <a:gd name="T11" fmla="*/ 96 w 96"/>
              <a:gd name="T12" fmla="*/ 183 h 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183">
                <a:moveTo>
                  <a:pt x="96" y="183"/>
                </a:moveTo>
                <a:lnTo>
                  <a:pt x="96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800" b="1"/>
          </a:p>
        </p:txBody>
      </p:sp>
      <p:sp>
        <p:nvSpPr>
          <p:cNvPr id="14393" name="Freeform 73"/>
          <p:cNvSpPr>
            <a:spLocks/>
          </p:cNvSpPr>
          <p:nvPr/>
        </p:nvSpPr>
        <p:spPr bwMode="auto">
          <a:xfrm>
            <a:off x="3863975" y="1411288"/>
            <a:ext cx="142875" cy="274637"/>
          </a:xfrm>
          <a:custGeom>
            <a:avLst/>
            <a:gdLst>
              <a:gd name="T0" fmla="*/ 2147483647 w 94"/>
              <a:gd name="T1" fmla="*/ 0 h 182"/>
              <a:gd name="T2" fmla="*/ 0 w 94"/>
              <a:gd name="T3" fmla="*/ 0 h 182"/>
              <a:gd name="T4" fmla="*/ 0 w 94"/>
              <a:gd name="T5" fmla="*/ 2147483647 h 182"/>
              <a:gd name="T6" fmla="*/ 0 60000 65536"/>
              <a:gd name="T7" fmla="*/ 0 60000 65536"/>
              <a:gd name="T8" fmla="*/ 0 60000 65536"/>
              <a:gd name="T9" fmla="*/ 0 w 94"/>
              <a:gd name="T10" fmla="*/ 0 h 182"/>
              <a:gd name="T11" fmla="*/ 94 w 94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" h="182">
                <a:moveTo>
                  <a:pt x="94" y="0"/>
                </a:moveTo>
                <a:lnTo>
                  <a:pt x="0" y="0"/>
                </a:lnTo>
                <a:lnTo>
                  <a:pt x="0" y="18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b="1"/>
          </a:p>
        </p:txBody>
      </p:sp>
      <p:sp>
        <p:nvSpPr>
          <p:cNvPr id="14394" name="Freeform 74"/>
          <p:cNvSpPr>
            <a:spLocks/>
          </p:cNvSpPr>
          <p:nvPr/>
        </p:nvSpPr>
        <p:spPr bwMode="auto">
          <a:xfrm>
            <a:off x="4686300" y="1411288"/>
            <a:ext cx="144463" cy="274637"/>
          </a:xfrm>
          <a:custGeom>
            <a:avLst/>
            <a:gdLst>
              <a:gd name="T0" fmla="*/ 2147483647 w 96"/>
              <a:gd name="T1" fmla="*/ 2147483647 h 182"/>
              <a:gd name="T2" fmla="*/ 2147483647 w 96"/>
              <a:gd name="T3" fmla="*/ 0 h 182"/>
              <a:gd name="T4" fmla="*/ 0 w 96"/>
              <a:gd name="T5" fmla="*/ 0 h 182"/>
              <a:gd name="T6" fmla="*/ 0 60000 65536"/>
              <a:gd name="T7" fmla="*/ 0 60000 65536"/>
              <a:gd name="T8" fmla="*/ 0 60000 65536"/>
              <a:gd name="T9" fmla="*/ 0 w 96"/>
              <a:gd name="T10" fmla="*/ 0 h 182"/>
              <a:gd name="T11" fmla="*/ 96 w 9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182">
                <a:moveTo>
                  <a:pt x="96" y="182"/>
                </a:moveTo>
                <a:lnTo>
                  <a:pt x="96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b="1"/>
          </a:p>
        </p:txBody>
      </p:sp>
      <p:sp>
        <p:nvSpPr>
          <p:cNvPr id="14395" name="Text Box 75"/>
          <p:cNvSpPr txBox="1">
            <a:spLocks noChangeArrowheads="1"/>
          </p:cNvSpPr>
          <p:nvPr/>
        </p:nvSpPr>
        <p:spPr bwMode="auto">
          <a:xfrm>
            <a:off x="381000" y="2674938"/>
            <a:ext cx="7270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Right </a:t>
            </a:r>
          </a:p>
          <a:p>
            <a:r>
              <a:rPr lang="en-US" sz="900" b="1"/>
              <a:t>bronchio-</a:t>
            </a:r>
          </a:p>
          <a:p>
            <a:r>
              <a:rPr lang="en-US" sz="900" b="1"/>
              <a:t>mediastinal</a:t>
            </a:r>
          </a:p>
          <a:p>
            <a:r>
              <a:rPr lang="en-US" sz="900" b="1"/>
              <a:t>trunk</a:t>
            </a:r>
          </a:p>
        </p:txBody>
      </p:sp>
      <p:sp>
        <p:nvSpPr>
          <p:cNvPr id="14396" name="Text Box 76"/>
          <p:cNvSpPr txBox="1">
            <a:spLocks noChangeArrowheads="1"/>
          </p:cNvSpPr>
          <p:nvPr/>
        </p:nvSpPr>
        <p:spPr bwMode="auto">
          <a:xfrm>
            <a:off x="7542213" y="2346325"/>
            <a:ext cx="9636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Left subclavian </a:t>
            </a:r>
          </a:p>
          <a:p>
            <a:r>
              <a:rPr lang="en-US" sz="900" b="1"/>
              <a:t>trunk</a:t>
            </a:r>
          </a:p>
        </p:txBody>
      </p:sp>
      <p:sp>
        <p:nvSpPr>
          <p:cNvPr id="14397" name="Text Box 77"/>
          <p:cNvSpPr txBox="1">
            <a:spLocks noChangeArrowheads="1"/>
          </p:cNvSpPr>
          <p:nvPr/>
        </p:nvSpPr>
        <p:spPr bwMode="auto">
          <a:xfrm>
            <a:off x="7542213" y="2678113"/>
            <a:ext cx="122078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Left</a:t>
            </a:r>
          </a:p>
          <a:p>
            <a:r>
              <a:rPr lang="en-US" sz="900" b="1"/>
              <a:t>bronchiomediastinal</a:t>
            </a:r>
          </a:p>
          <a:p>
            <a:r>
              <a:rPr lang="en-US" sz="900" b="1"/>
              <a:t>trunk</a:t>
            </a:r>
          </a:p>
        </p:txBody>
      </p:sp>
      <p:sp>
        <p:nvSpPr>
          <p:cNvPr id="14398" name="Text Box 78"/>
          <p:cNvSpPr txBox="1">
            <a:spLocks noChangeArrowheads="1"/>
          </p:cNvSpPr>
          <p:nvPr/>
        </p:nvSpPr>
        <p:spPr bwMode="auto">
          <a:xfrm>
            <a:off x="7542213" y="4008438"/>
            <a:ext cx="944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Thoracic lymph</a:t>
            </a:r>
          </a:p>
          <a:p>
            <a:r>
              <a:rPr lang="en-US" sz="900" b="1"/>
              <a:t>nodes</a:t>
            </a:r>
          </a:p>
        </p:txBody>
      </p:sp>
      <p:sp>
        <p:nvSpPr>
          <p:cNvPr id="1439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75630B47-08FA-45E2-992B-82EDF7B26FC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44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Drainage of Thorax</a:t>
            </a:r>
          </a:p>
        </p:txBody>
      </p:sp>
      <p:sp>
        <p:nvSpPr>
          <p:cNvPr id="14401" name="Text Box 8"/>
          <p:cNvSpPr txBox="1">
            <a:spLocks noChangeArrowheads="1"/>
          </p:cNvSpPr>
          <p:nvPr/>
        </p:nvSpPr>
        <p:spPr bwMode="auto">
          <a:xfrm rot="10800000" flipV="1">
            <a:off x="3352800" y="6319838"/>
            <a:ext cx="26670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21.6a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2236788" y="984250"/>
            <a:ext cx="46688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EA8D6926-67CF-4318-8265-A3BE7A1C947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mtClean="0"/>
              <a:t>Mechanisms of Lymph Flow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763000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0" smtClean="0"/>
              <a:t>lymph flows under forces similar to those that govern venous return, except no pump (heart)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400" b="0" smtClean="0"/>
              <a:t>lymph flows at low pressure and slower speed than venous blood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/>
            <a:r>
              <a:rPr lang="en-US" sz="2400" b="0" smtClean="0"/>
              <a:t>moved along by rhythmic contractions of lymphatic vessels</a:t>
            </a:r>
          </a:p>
          <a:p>
            <a:pPr lvl="1" eaLnBrk="1" hangingPunct="1"/>
            <a:r>
              <a:rPr lang="en-US" sz="1800" b="0" smtClean="0"/>
              <a:t>stretching of vessels stimulates contraction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400" b="0" smtClean="0"/>
              <a:t>flow aided by skeletal muscle pump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400" b="0" smtClean="0"/>
              <a:t>arterial pulsation rhythmically squeeze lymphatic vessels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400" b="0" smtClean="0"/>
              <a:t>thoracic pump aids flow from abdominal to thoracic cavity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400" b="0" smtClean="0"/>
              <a:t>valves prevent backward flow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400" b="0" smtClean="0"/>
              <a:t>rapidly flowing blood in subclavian veins, draws lymph into it</a:t>
            </a:r>
          </a:p>
          <a:p>
            <a:pPr eaLnBrk="1" hangingPunct="1"/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400" b="0" smtClean="0"/>
              <a:t>exercise significantly increases lymphatic 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85DDF57D-B478-4AC6-944E-2BCDB1A137D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638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Lymphatic Cells</a:t>
            </a:r>
          </a:p>
        </p:txBody>
      </p:sp>
      <p:sp>
        <p:nvSpPr>
          <p:cNvPr id="1638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5344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natural killer (NK) cells</a:t>
            </a:r>
          </a:p>
          <a:p>
            <a:pPr lvl="1" eaLnBrk="1" hangingPunct="1">
              <a:defRPr/>
            </a:pPr>
            <a:r>
              <a:rPr lang="en-US" sz="2400" b="0" dirty="0" smtClean="0"/>
              <a:t>large lymphocytes that attack and destroy bacteria, transplanted tissue, host cells infected with viruses or have turned cancerous</a:t>
            </a:r>
          </a:p>
          <a:p>
            <a:pPr lvl="1" eaLnBrk="1" hangingPunct="1">
              <a:defRPr/>
            </a:pPr>
            <a:r>
              <a:rPr lang="en-US" sz="2400" b="0" dirty="0" smtClean="0"/>
              <a:t>responsible for immune surveillance</a:t>
            </a:r>
          </a:p>
          <a:p>
            <a:pPr lvl="1" eaLnBrk="1" hangingPunct="1">
              <a:defRPr/>
            </a:pPr>
            <a:endParaRPr lang="en-US" sz="1000" b="0" dirty="0" smtClean="0"/>
          </a:p>
          <a:p>
            <a:pPr eaLnBrk="1" hangingPunct="1">
              <a:defRPr/>
            </a:pPr>
            <a:r>
              <a:rPr lang="en-US" sz="2800" dirty="0" smtClean="0"/>
              <a:t>T lymphocytes (T cells)</a:t>
            </a:r>
          </a:p>
          <a:p>
            <a:pPr lvl="1" eaLnBrk="1" hangingPunct="1">
              <a:defRPr/>
            </a:pPr>
            <a:r>
              <a:rPr lang="en-US" sz="2400" b="0" dirty="0" smtClean="0"/>
              <a:t>mature in thymus</a:t>
            </a:r>
          </a:p>
          <a:p>
            <a:pPr lvl="1" eaLnBrk="1" hangingPunct="1">
              <a:defRPr/>
            </a:pPr>
            <a:endParaRPr lang="en-US" sz="1000" b="0" dirty="0" smtClean="0"/>
          </a:p>
          <a:p>
            <a:pPr eaLnBrk="1" hangingPunct="1">
              <a:defRPr/>
            </a:pPr>
            <a:r>
              <a:rPr lang="en-US" sz="2800" dirty="0" smtClean="0"/>
              <a:t>B lymphocytes (B cells)</a:t>
            </a:r>
          </a:p>
          <a:p>
            <a:pPr lvl="1" eaLnBrk="1" hangingPunct="1">
              <a:defRPr/>
            </a:pPr>
            <a:r>
              <a:rPr lang="en-US" sz="2400" b="0" dirty="0" smtClean="0"/>
              <a:t>activation causes proliferation and differentiation into </a:t>
            </a:r>
            <a:r>
              <a:rPr lang="en-US" sz="2400" dirty="0" smtClean="0"/>
              <a:t>plasma cells </a:t>
            </a:r>
            <a:r>
              <a:rPr lang="en-US" sz="2400" b="0" dirty="0" smtClean="0"/>
              <a:t>that produce </a:t>
            </a:r>
            <a:r>
              <a:rPr lang="en-US" sz="2400" dirty="0" smtClean="0"/>
              <a:t>antibodies</a:t>
            </a:r>
          </a:p>
          <a:p>
            <a:pPr lvl="1" eaLnBrk="1" hangingPunct="1">
              <a:defRPr/>
            </a:pPr>
            <a:endParaRPr lang="en-US" sz="105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2B329E81-9E4E-45BB-8423-2F3E1F9CEB0E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741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smtClean="0"/>
              <a:t>Lymphatic Cells</a:t>
            </a:r>
          </a:p>
        </p:txBody>
      </p:sp>
      <p:sp>
        <p:nvSpPr>
          <p:cNvPr id="1741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534400" cy="6400800"/>
          </a:xfrm>
        </p:spPr>
        <p:txBody>
          <a:bodyPr/>
          <a:lstStyle/>
          <a:p>
            <a:pPr lvl="1" eaLnBrk="1" hangingPunct="1"/>
            <a:endParaRPr lang="en-US" sz="800" smtClean="0"/>
          </a:p>
          <a:p>
            <a:pPr eaLnBrk="1" hangingPunct="1"/>
            <a:r>
              <a:rPr lang="en-US" sz="2400" smtClean="0"/>
              <a:t>macrophages</a:t>
            </a:r>
          </a:p>
          <a:p>
            <a:pPr lvl="1" eaLnBrk="1" hangingPunct="1"/>
            <a:r>
              <a:rPr lang="en-US" sz="2000" b="0" smtClean="0"/>
              <a:t>very large, avidly phagocytic cells of the connective tissue</a:t>
            </a:r>
          </a:p>
          <a:p>
            <a:pPr lvl="1" eaLnBrk="1" hangingPunct="1"/>
            <a:r>
              <a:rPr lang="en-US" sz="2000" b="0" smtClean="0"/>
              <a:t>develop from monocytes</a:t>
            </a:r>
          </a:p>
          <a:p>
            <a:pPr lvl="1" eaLnBrk="1" hangingPunct="1"/>
            <a:r>
              <a:rPr lang="en-US" sz="2000" b="0" smtClean="0"/>
              <a:t>phagocytize tissue debris, dead neutrophils, bacteria, and other foreign matter</a:t>
            </a:r>
          </a:p>
          <a:p>
            <a:pPr lvl="1" eaLnBrk="1" hangingPunct="1"/>
            <a:r>
              <a:rPr lang="en-US" sz="2000" b="0" smtClean="0"/>
              <a:t>process foreign matter and display antigenic fragments to certain   T cells alerting the immune system to the presence of the enemy</a:t>
            </a:r>
          </a:p>
          <a:p>
            <a:pPr lvl="1" eaLnBrk="1" hangingPunct="1"/>
            <a:r>
              <a:rPr lang="en-US" sz="2000" b="0" smtClean="0"/>
              <a:t>antigen presenting cells (APCs)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400" smtClean="0"/>
              <a:t>dendritic cells</a:t>
            </a:r>
          </a:p>
          <a:p>
            <a:pPr lvl="1" eaLnBrk="1" hangingPunct="1"/>
            <a:r>
              <a:rPr lang="en-US" sz="2000" b="0" smtClean="0"/>
              <a:t>branched, mobile APCs found in epidermis, mucous membranes, and lymphatic organs</a:t>
            </a:r>
          </a:p>
          <a:p>
            <a:pPr lvl="1" eaLnBrk="1" hangingPunct="1"/>
            <a:r>
              <a:rPr lang="en-US" sz="2000" b="0" smtClean="0"/>
              <a:t>alert immune system to pathogens that have breached their surface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400" smtClean="0"/>
              <a:t>reticular cells</a:t>
            </a:r>
          </a:p>
          <a:p>
            <a:pPr lvl="1" eaLnBrk="1" hangingPunct="1"/>
            <a:r>
              <a:rPr lang="en-US" sz="2000" b="0" smtClean="0"/>
              <a:t>branched stationary cells that contribute to the stroma of a lymphatic organ</a:t>
            </a:r>
          </a:p>
          <a:p>
            <a:pPr lvl="1" eaLnBrk="1" hangingPunct="1"/>
            <a:r>
              <a:rPr lang="en-US" sz="2000" b="0" smtClean="0"/>
              <a:t>act as APCs in the thymus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3EA09746-F28E-49E7-BF27-05F81F90AF3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Macrophages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 rot="10800000" flipV="1">
            <a:off x="3200400" y="6324600"/>
            <a:ext cx="1754188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21.7</a:t>
            </a:r>
          </a:p>
        </p:txBody>
      </p:sp>
      <p:pic>
        <p:nvPicPr>
          <p:cNvPr id="18437" name="Picture 4" descr="sal25693_21_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8" y="1298575"/>
            <a:ext cx="5924550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Freeform 43"/>
          <p:cNvSpPr>
            <a:spLocks/>
          </p:cNvSpPr>
          <p:nvPr/>
        </p:nvSpPr>
        <p:spPr bwMode="auto">
          <a:xfrm>
            <a:off x="6154738" y="5097463"/>
            <a:ext cx="809625" cy="192087"/>
          </a:xfrm>
          <a:custGeom>
            <a:avLst/>
            <a:gdLst>
              <a:gd name="T0" fmla="*/ 0 w 566"/>
              <a:gd name="T1" fmla="*/ 0 h 134"/>
              <a:gd name="T2" fmla="*/ 2147483647 w 566"/>
              <a:gd name="T3" fmla="*/ 2147483647 h 134"/>
              <a:gd name="T4" fmla="*/ 2147483647 w 566"/>
              <a:gd name="T5" fmla="*/ 2147483647 h 134"/>
              <a:gd name="T6" fmla="*/ 0 60000 65536"/>
              <a:gd name="T7" fmla="*/ 0 60000 65536"/>
              <a:gd name="T8" fmla="*/ 0 60000 65536"/>
              <a:gd name="T9" fmla="*/ 0 w 566"/>
              <a:gd name="T10" fmla="*/ 0 h 134"/>
              <a:gd name="T11" fmla="*/ 566 w 566"/>
              <a:gd name="T12" fmla="*/ 134 h 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6" h="134">
                <a:moveTo>
                  <a:pt x="0" y="0"/>
                </a:moveTo>
                <a:lnTo>
                  <a:pt x="566" y="96"/>
                </a:lnTo>
                <a:lnTo>
                  <a:pt x="95" y="134"/>
                </a:lnTo>
              </a:path>
            </a:pathLst>
          </a:custGeom>
          <a:noFill/>
          <a:ln w="174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18439" name="Freeform 42"/>
          <p:cNvSpPr>
            <a:spLocks/>
          </p:cNvSpPr>
          <p:nvPr/>
        </p:nvSpPr>
        <p:spPr bwMode="auto">
          <a:xfrm>
            <a:off x="3413125" y="3136900"/>
            <a:ext cx="3571875" cy="1011238"/>
          </a:xfrm>
          <a:custGeom>
            <a:avLst/>
            <a:gdLst>
              <a:gd name="T0" fmla="*/ 0 w 2500"/>
              <a:gd name="T1" fmla="*/ 0 h 708"/>
              <a:gd name="T2" fmla="*/ 2147483647 w 2500"/>
              <a:gd name="T3" fmla="*/ 2147483647 h 708"/>
              <a:gd name="T4" fmla="*/ 2147483647 w 2500"/>
              <a:gd name="T5" fmla="*/ 2147483647 h 708"/>
              <a:gd name="T6" fmla="*/ 0 60000 65536"/>
              <a:gd name="T7" fmla="*/ 0 60000 65536"/>
              <a:gd name="T8" fmla="*/ 0 60000 65536"/>
              <a:gd name="T9" fmla="*/ 0 w 2500"/>
              <a:gd name="T10" fmla="*/ 0 h 708"/>
              <a:gd name="T11" fmla="*/ 2500 w 2500"/>
              <a:gd name="T12" fmla="*/ 708 h 7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00" h="708">
                <a:moveTo>
                  <a:pt x="0" y="0"/>
                </a:moveTo>
                <a:lnTo>
                  <a:pt x="2500" y="663"/>
                </a:lnTo>
                <a:lnTo>
                  <a:pt x="1062" y="708"/>
                </a:lnTo>
              </a:path>
            </a:pathLst>
          </a:custGeom>
          <a:noFill/>
          <a:ln w="174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18440" name="Freeform 41"/>
          <p:cNvSpPr>
            <a:spLocks/>
          </p:cNvSpPr>
          <p:nvPr/>
        </p:nvSpPr>
        <p:spPr bwMode="auto">
          <a:xfrm>
            <a:off x="5043488" y="2725738"/>
            <a:ext cx="1895475" cy="896937"/>
          </a:xfrm>
          <a:custGeom>
            <a:avLst/>
            <a:gdLst>
              <a:gd name="T0" fmla="*/ 0 w 1326"/>
              <a:gd name="T1" fmla="*/ 0 h 628"/>
              <a:gd name="T2" fmla="*/ 2147483647 w 1326"/>
              <a:gd name="T3" fmla="*/ 0 h 628"/>
              <a:gd name="T4" fmla="*/ 2147483647 w 1326"/>
              <a:gd name="T5" fmla="*/ 2147483647 h 628"/>
              <a:gd name="T6" fmla="*/ 0 60000 65536"/>
              <a:gd name="T7" fmla="*/ 0 60000 65536"/>
              <a:gd name="T8" fmla="*/ 0 60000 65536"/>
              <a:gd name="T9" fmla="*/ 0 w 1326"/>
              <a:gd name="T10" fmla="*/ 0 h 628"/>
              <a:gd name="T11" fmla="*/ 1326 w 1326"/>
              <a:gd name="T12" fmla="*/ 628 h 6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6" h="628">
                <a:moveTo>
                  <a:pt x="0" y="0"/>
                </a:moveTo>
                <a:lnTo>
                  <a:pt x="1326" y="0"/>
                </a:lnTo>
                <a:lnTo>
                  <a:pt x="640" y="628"/>
                </a:lnTo>
              </a:path>
            </a:pathLst>
          </a:custGeom>
          <a:noFill/>
          <a:ln w="174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18441" name="Freeform 29"/>
          <p:cNvSpPr>
            <a:spLocks/>
          </p:cNvSpPr>
          <p:nvPr/>
        </p:nvSpPr>
        <p:spPr bwMode="auto">
          <a:xfrm>
            <a:off x="5056188" y="2720975"/>
            <a:ext cx="1895475" cy="896938"/>
          </a:xfrm>
          <a:custGeom>
            <a:avLst/>
            <a:gdLst>
              <a:gd name="T0" fmla="*/ 0 w 1326"/>
              <a:gd name="T1" fmla="*/ 0 h 628"/>
              <a:gd name="T2" fmla="*/ 2147483647 w 1326"/>
              <a:gd name="T3" fmla="*/ 0 h 628"/>
              <a:gd name="T4" fmla="*/ 2147483647 w 1326"/>
              <a:gd name="T5" fmla="*/ 2147483647 h 628"/>
              <a:gd name="T6" fmla="*/ 0 60000 65536"/>
              <a:gd name="T7" fmla="*/ 0 60000 65536"/>
              <a:gd name="T8" fmla="*/ 0 60000 65536"/>
              <a:gd name="T9" fmla="*/ 0 w 1326"/>
              <a:gd name="T10" fmla="*/ 0 h 628"/>
              <a:gd name="T11" fmla="*/ 1326 w 1326"/>
              <a:gd name="T12" fmla="*/ 628 h 6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6" h="628">
                <a:moveTo>
                  <a:pt x="0" y="0"/>
                </a:moveTo>
                <a:lnTo>
                  <a:pt x="1326" y="0"/>
                </a:lnTo>
                <a:lnTo>
                  <a:pt x="640" y="628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18442" name="Freeform 30"/>
          <p:cNvSpPr>
            <a:spLocks/>
          </p:cNvSpPr>
          <p:nvPr/>
        </p:nvSpPr>
        <p:spPr bwMode="auto">
          <a:xfrm>
            <a:off x="3384550" y="3124200"/>
            <a:ext cx="3571875" cy="1012825"/>
          </a:xfrm>
          <a:custGeom>
            <a:avLst/>
            <a:gdLst>
              <a:gd name="T0" fmla="*/ 0 w 2500"/>
              <a:gd name="T1" fmla="*/ 0 h 708"/>
              <a:gd name="T2" fmla="*/ 2147483647 w 2500"/>
              <a:gd name="T3" fmla="*/ 2147483647 h 708"/>
              <a:gd name="T4" fmla="*/ 2147483647 w 2500"/>
              <a:gd name="T5" fmla="*/ 2147483647 h 708"/>
              <a:gd name="T6" fmla="*/ 0 60000 65536"/>
              <a:gd name="T7" fmla="*/ 0 60000 65536"/>
              <a:gd name="T8" fmla="*/ 0 60000 65536"/>
              <a:gd name="T9" fmla="*/ 0 w 2500"/>
              <a:gd name="T10" fmla="*/ 0 h 708"/>
              <a:gd name="T11" fmla="*/ 2500 w 2500"/>
              <a:gd name="T12" fmla="*/ 708 h 7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00" h="708">
                <a:moveTo>
                  <a:pt x="0" y="0"/>
                </a:moveTo>
                <a:lnTo>
                  <a:pt x="2500" y="663"/>
                </a:lnTo>
                <a:lnTo>
                  <a:pt x="1062" y="708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18443" name="Freeform 31"/>
          <p:cNvSpPr>
            <a:spLocks/>
          </p:cNvSpPr>
          <p:nvPr/>
        </p:nvSpPr>
        <p:spPr bwMode="auto">
          <a:xfrm>
            <a:off x="6148388" y="5086350"/>
            <a:ext cx="808037" cy="192088"/>
          </a:xfrm>
          <a:custGeom>
            <a:avLst/>
            <a:gdLst>
              <a:gd name="T0" fmla="*/ 0 w 566"/>
              <a:gd name="T1" fmla="*/ 0 h 134"/>
              <a:gd name="T2" fmla="*/ 2147483647 w 566"/>
              <a:gd name="T3" fmla="*/ 2147483647 h 134"/>
              <a:gd name="T4" fmla="*/ 2147483647 w 566"/>
              <a:gd name="T5" fmla="*/ 2147483647 h 134"/>
              <a:gd name="T6" fmla="*/ 0 60000 65536"/>
              <a:gd name="T7" fmla="*/ 0 60000 65536"/>
              <a:gd name="T8" fmla="*/ 0 60000 65536"/>
              <a:gd name="T9" fmla="*/ 0 w 566"/>
              <a:gd name="T10" fmla="*/ 0 h 134"/>
              <a:gd name="T11" fmla="*/ 566 w 566"/>
              <a:gd name="T12" fmla="*/ 134 h 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6" h="134">
                <a:moveTo>
                  <a:pt x="0" y="0"/>
                </a:moveTo>
                <a:lnTo>
                  <a:pt x="566" y="96"/>
                </a:lnTo>
                <a:lnTo>
                  <a:pt x="95" y="134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18444" name="Line 32"/>
          <p:cNvSpPr>
            <a:spLocks noChangeShapeType="1"/>
          </p:cNvSpPr>
          <p:nvPr/>
        </p:nvSpPr>
        <p:spPr bwMode="auto">
          <a:xfrm>
            <a:off x="5776913" y="5737225"/>
            <a:ext cx="1587" cy="128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5" name="Line 33"/>
          <p:cNvSpPr>
            <a:spLocks noChangeShapeType="1"/>
          </p:cNvSpPr>
          <p:nvPr/>
        </p:nvSpPr>
        <p:spPr bwMode="auto">
          <a:xfrm>
            <a:off x="6670675" y="5737225"/>
            <a:ext cx="1588" cy="128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6" name="Line 34"/>
          <p:cNvSpPr>
            <a:spLocks noChangeShapeType="1"/>
          </p:cNvSpPr>
          <p:nvPr/>
        </p:nvSpPr>
        <p:spPr bwMode="auto">
          <a:xfrm>
            <a:off x="5776913" y="5799138"/>
            <a:ext cx="893762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Rectangle 35"/>
          <p:cNvSpPr>
            <a:spLocks noChangeArrowheads="1"/>
          </p:cNvSpPr>
          <p:nvPr/>
        </p:nvSpPr>
        <p:spPr bwMode="auto">
          <a:xfrm>
            <a:off x="5954713" y="5843588"/>
            <a:ext cx="588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5 </a:t>
            </a:r>
            <a:r>
              <a:rPr lang="en-US" b="1" dirty="0">
                <a:solidFill>
                  <a:srgbClr val="000000"/>
                </a:solidFill>
                <a:latin typeface="+mj-lt"/>
                <a:cs typeface="Times New Roman"/>
              </a:rPr>
              <a:t>µ</a:t>
            </a:r>
            <a:r>
              <a:rPr lang="en-US" b="1" dirty="0">
                <a:solidFill>
                  <a:srgbClr val="000000"/>
                </a:solidFill>
              </a:rPr>
              <a:t>m</a:t>
            </a:r>
            <a:endParaRPr lang="en-US" b="1" dirty="0"/>
          </a:p>
        </p:txBody>
      </p:sp>
      <p:sp>
        <p:nvSpPr>
          <p:cNvPr id="18448" name="Rectangle 38"/>
          <p:cNvSpPr>
            <a:spLocks noChangeArrowheads="1"/>
          </p:cNvSpPr>
          <p:nvPr/>
        </p:nvSpPr>
        <p:spPr bwMode="auto">
          <a:xfrm>
            <a:off x="7059613" y="2574925"/>
            <a:ext cx="165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Macrophages</a:t>
            </a:r>
            <a:endParaRPr lang="en-US" b="1"/>
          </a:p>
        </p:txBody>
      </p:sp>
      <p:sp>
        <p:nvSpPr>
          <p:cNvPr id="18449" name="Rectangle 39"/>
          <p:cNvSpPr>
            <a:spLocks noChangeArrowheads="1"/>
          </p:cNvSpPr>
          <p:nvPr/>
        </p:nvSpPr>
        <p:spPr bwMode="auto">
          <a:xfrm>
            <a:off x="7059613" y="3941763"/>
            <a:ext cx="1543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Pseudopods</a:t>
            </a:r>
            <a:endParaRPr lang="en-US" b="1"/>
          </a:p>
        </p:txBody>
      </p:sp>
      <p:sp>
        <p:nvSpPr>
          <p:cNvPr id="18450" name="Rectangle 40"/>
          <p:cNvSpPr>
            <a:spLocks noChangeArrowheads="1"/>
          </p:cNvSpPr>
          <p:nvPr/>
        </p:nvSpPr>
        <p:spPr bwMode="auto">
          <a:xfrm>
            <a:off x="7042150" y="5080000"/>
            <a:ext cx="1012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Bacteria</a:t>
            </a:r>
            <a:endParaRPr lang="en-US" b="1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286000" y="1066800"/>
            <a:ext cx="46688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  <p:sp>
        <p:nvSpPr>
          <p:cNvPr id="18452" name="TextBox 24"/>
          <p:cNvSpPr txBox="1">
            <a:spLocks noChangeArrowheads="1"/>
          </p:cNvSpPr>
          <p:nvPr/>
        </p:nvSpPr>
        <p:spPr bwMode="auto">
          <a:xfrm>
            <a:off x="1830388" y="6065838"/>
            <a:ext cx="46688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cs typeface="Arial" charset="0"/>
              </a:rPr>
              <a:t>Peter Arnold,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2A208D6A-CACF-45F3-95A7-BE2C9861A9E3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mtClean="0"/>
              <a:t>Lymphatic Tissue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8305800" cy="5791200"/>
          </a:xfrm>
        </p:spPr>
        <p:txBody>
          <a:bodyPr/>
          <a:lstStyle/>
          <a:p>
            <a:pPr eaLnBrk="1" hangingPunct="1"/>
            <a:r>
              <a:rPr lang="en-US" sz="2400" smtClean="0"/>
              <a:t>lymphatic (lymphoid) tissue </a:t>
            </a:r>
            <a:r>
              <a:rPr lang="en-US" sz="2400" b="0" smtClean="0"/>
              <a:t>– aggregations of lymphocytes in the connective tissues of mucous membranes and various organs</a:t>
            </a:r>
          </a:p>
          <a:p>
            <a:pPr eaLnBrk="1" hangingPunct="1"/>
            <a:endParaRPr lang="en-US" sz="1000" b="0" smtClean="0"/>
          </a:p>
          <a:p>
            <a:pPr eaLnBrk="1" hangingPunct="1"/>
            <a:r>
              <a:rPr lang="en-US" sz="2400" smtClean="0"/>
              <a:t>diffuse lymphatic tissue </a:t>
            </a:r>
            <a:r>
              <a:rPr lang="en-US" sz="2400" b="0" smtClean="0"/>
              <a:t>– simplest form</a:t>
            </a:r>
          </a:p>
          <a:p>
            <a:pPr lvl="1" eaLnBrk="1" hangingPunct="1"/>
            <a:r>
              <a:rPr lang="en-US" sz="2000" b="0" smtClean="0"/>
              <a:t>lymphocytes are scattered, rather than densely clustered</a:t>
            </a:r>
          </a:p>
          <a:p>
            <a:pPr lvl="1" eaLnBrk="1" hangingPunct="1"/>
            <a:r>
              <a:rPr lang="en-US" sz="2000" b="0" smtClean="0"/>
              <a:t>prevalent in body passages open to the exterior</a:t>
            </a:r>
          </a:p>
          <a:p>
            <a:pPr lvl="2" eaLnBrk="1" hangingPunct="1"/>
            <a:r>
              <a:rPr lang="en-US" sz="1800" b="0" smtClean="0"/>
              <a:t>respiratory, digestive, urinary, and reproductive tracts</a:t>
            </a:r>
          </a:p>
          <a:p>
            <a:pPr lvl="1" eaLnBrk="1" hangingPunct="1"/>
            <a:r>
              <a:rPr lang="en-US" sz="2200" smtClean="0"/>
              <a:t>mucosa-associated lymphatic tissue (MALT)</a:t>
            </a:r>
          </a:p>
          <a:p>
            <a:pPr lvl="1" eaLnBrk="1" hangingPunct="1"/>
            <a:endParaRPr lang="en-US" sz="1000" smtClean="0"/>
          </a:p>
          <a:p>
            <a:pPr eaLnBrk="1" hangingPunct="1"/>
            <a:r>
              <a:rPr lang="en-US" sz="2400" smtClean="0"/>
              <a:t>lymphatic nodules (follicles)</a:t>
            </a:r>
          </a:p>
          <a:p>
            <a:pPr lvl="1" eaLnBrk="1" hangingPunct="1"/>
            <a:r>
              <a:rPr lang="en-US" sz="2000" b="0" smtClean="0"/>
              <a:t>dense masses of lymphocytes and macrophages that congregate in response to pathogens</a:t>
            </a:r>
          </a:p>
          <a:p>
            <a:pPr lvl="1" eaLnBrk="1" hangingPunct="1"/>
            <a:r>
              <a:rPr lang="en-US" sz="2000" b="0" smtClean="0"/>
              <a:t>constant feature of the lymph nodes, tonsils, and appendix</a:t>
            </a:r>
          </a:p>
          <a:p>
            <a:pPr lvl="1" eaLnBrk="1" hangingPunct="1"/>
            <a:r>
              <a:rPr lang="en-US" sz="2000" smtClean="0"/>
              <a:t>Peyer patches </a:t>
            </a:r>
            <a:r>
              <a:rPr lang="en-US" sz="2000" b="0" smtClean="0"/>
              <a:t>– dense clusters in the ileum, the distal portion of the small intestine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7925076B-0347-44DE-880B-DE6B2681464B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Lymphatic Nodule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 rot="10800000" flipV="1">
            <a:off x="3657600" y="6307138"/>
            <a:ext cx="1754188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21.8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2232025" y="1135063"/>
            <a:ext cx="46688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  <p:pic>
        <p:nvPicPr>
          <p:cNvPr id="20486" name="Picture 4" descr="sal25693_21_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" y="1392238"/>
            <a:ext cx="6672263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7113588" y="1898650"/>
            <a:ext cx="1847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Intestinal villus</a:t>
            </a:r>
            <a:endParaRPr lang="en-US" b="1"/>
          </a:p>
        </p:txBody>
      </p:sp>
      <p:sp>
        <p:nvSpPr>
          <p:cNvPr id="20488" name="Line 12"/>
          <p:cNvSpPr>
            <a:spLocks noChangeShapeType="1"/>
          </p:cNvSpPr>
          <p:nvPr/>
        </p:nvSpPr>
        <p:spPr bwMode="auto">
          <a:xfrm flipH="1">
            <a:off x="4933950" y="2046288"/>
            <a:ext cx="2106613" cy="1587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9" name="Line 13"/>
          <p:cNvSpPr>
            <a:spLocks noChangeShapeType="1"/>
          </p:cNvSpPr>
          <p:nvPr/>
        </p:nvSpPr>
        <p:spPr bwMode="auto">
          <a:xfrm flipH="1">
            <a:off x="4933950" y="2032000"/>
            <a:ext cx="2106613" cy="1588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Line 14"/>
          <p:cNvSpPr>
            <a:spLocks noChangeShapeType="1"/>
          </p:cNvSpPr>
          <p:nvPr/>
        </p:nvSpPr>
        <p:spPr bwMode="auto">
          <a:xfrm flipH="1">
            <a:off x="3300413" y="3656013"/>
            <a:ext cx="3740150" cy="1587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1" name="Line 15"/>
          <p:cNvSpPr>
            <a:spLocks noChangeShapeType="1"/>
          </p:cNvSpPr>
          <p:nvPr/>
        </p:nvSpPr>
        <p:spPr bwMode="auto">
          <a:xfrm flipH="1">
            <a:off x="3300413" y="3641725"/>
            <a:ext cx="3740150" cy="1588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2" name="Line 16"/>
          <p:cNvSpPr>
            <a:spLocks noChangeShapeType="1"/>
          </p:cNvSpPr>
          <p:nvPr/>
        </p:nvSpPr>
        <p:spPr bwMode="auto">
          <a:xfrm flipH="1">
            <a:off x="3176588" y="2206625"/>
            <a:ext cx="238125" cy="1588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3" name="Line 17"/>
          <p:cNvSpPr>
            <a:spLocks noChangeShapeType="1"/>
          </p:cNvSpPr>
          <p:nvPr/>
        </p:nvSpPr>
        <p:spPr bwMode="auto">
          <a:xfrm flipV="1">
            <a:off x="3287713" y="2192338"/>
            <a:ext cx="1587" cy="2898775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4" name="Line 18"/>
          <p:cNvSpPr>
            <a:spLocks noChangeShapeType="1"/>
          </p:cNvSpPr>
          <p:nvPr/>
        </p:nvSpPr>
        <p:spPr bwMode="auto">
          <a:xfrm flipH="1">
            <a:off x="3176588" y="2189163"/>
            <a:ext cx="238125" cy="1587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5" name="Line 19"/>
          <p:cNvSpPr>
            <a:spLocks noChangeShapeType="1"/>
          </p:cNvSpPr>
          <p:nvPr/>
        </p:nvSpPr>
        <p:spPr bwMode="auto">
          <a:xfrm flipH="1">
            <a:off x="3176588" y="5105400"/>
            <a:ext cx="238125" cy="1588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Line 20"/>
          <p:cNvSpPr>
            <a:spLocks noChangeShapeType="1"/>
          </p:cNvSpPr>
          <p:nvPr/>
        </p:nvSpPr>
        <p:spPr bwMode="auto">
          <a:xfrm flipH="1">
            <a:off x="3176588" y="5091113"/>
            <a:ext cx="238125" cy="1587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7" name="Line 21"/>
          <p:cNvSpPr>
            <a:spLocks noChangeShapeType="1"/>
          </p:cNvSpPr>
          <p:nvPr/>
        </p:nvSpPr>
        <p:spPr bwMode="auto">
          <a:xfrm flipV="1">
            <a:off x="3303588" y="2192338"/>
            <a:ext cx="1587" cy="2898775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8" name="Text Box 22"/>
          <p:cNvSpPr txBox="1">
            <a:spLocks noChangeArrowheads="1"/>
          </p:cNvSpPr>
          <p:nvPr/>
        </p:nvSpPr>
        <p:spPr bwMode="auto">
          <a:xfrm>
            <a:off x="7112000" y="3482975"/>
            <a:ext cx="13620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b="1"/>
              <a:t>Lymphatic</a:t>
            </a:r>
          </a:p>
          <a:p>
            <a:r>
              <a:rPr lang="en-US" b="1"/>
              <a:t>nodule</a:t>
            </a:r>
          </a:p>
        </p:txBody>
      </p:sp>
      <p:sp>
        <p:nvSpPr>
          <p:cNvPr id="20499" name="TextBox 24"/>
          <p:cNvSpPr txBox="1">
            <a:spLocks noChangeArrowheads="1"/>
          </p:cNvSpPr>
          <p:nvPr/>
        </p:nvSpPr>
        <p:spPr bwMode="auto">
          <a:xfrm>
            <a:off x="2232025" y="5895975"/>
            <a:ext cx="46688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cs typeface="Arial" charset="0"/>
              </a:rPr>
              <a:t>Custom Medical Stock Photo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F0661CEC-246C-4945-A360-24617B14A142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150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Lymphatic Organs</a:t>
            </a:r>
          </a:p>
        </p:txBody>
      </p:sp>
      <p:sp>
        <p:nvSpPr>
          <p:cNvPr id="2150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458200" cy="5410200"/>
          </a:xfrm>
        </p:spPr>
        <p:txBody>
          <a:bodyPr/>
          <a:lstStyle/>
          <a:p>
            <a:pPr eaLnBrk="1" hangingPunct="1"/>
            <a:r>
              <a:rPr lang="en-US" sz="2800" b="0" smtClean="0"/>
              <a:t>lymphatic organs have well-defined anatomical sites </a:t>
            </a:r>
          </a:p>
          <a:p>
            <a:pPr lvl="1" eaLnBrk="1" hangingPunct="1"/>
            <a:r>
              <a:rPr lang="en-US" sz="2400" b="0" smtClean="0"/>
              <a:t>have </a:t>
            </a:r>
            <a:r>
              <a:rPr lang="en-US" sz="2400" smtClean="0"/>
              <a:t>connective tissue capsule </a:t>
            </a:r>
            <a:r>
              <a:rPr lang="en-US" sz="2400" b="0" smtClean="0"/>
              <a:t>that separates the lymphatic tissue from neighboring tissues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800" smtClean="0"/>
              <a:t>primary lymphatic organs</a:t>
            </a:r>
          </a:p>
          <a:p>
            <a:pPr lvl="1" eaLnBrk="1" hangingPunct="1"/>
            <a:r>
              <a:rPr lang="en-US" sz="2400" smtClean="0"/>
              <a:t>red bone marrow </a:t>
            </a:r>
            <a:r>
              <a:rPr lang="en-US" sz="2400" b="0" smtClean="0"/>
              <a:t>and </a:t>
            </a:r>
            <a:r>
              <a:rPr lang="en-US" sz="2400" smtClean="0"/>
              <a:t>thymus</a:t>
            </a:r>
            <a:r>
              <a:rPr lang="en-US" sz="2400" b="0" smtClean="0"/>
              <a:t> </a:t>
            </a:r>
          </a:p>
          <a:p>
            <a:pPr lvl="1" eaLnBrk="1" hangingPunct="1"/>
            <a:r>
              <a:rPr lang="en-US" sz="2400" b="0" smtClean="0"/>
              <a:t>site where T and B cells become </a:t>
            </a:r>
            <a:r>
              <a:rPr lang="en-US" sz="2400" smtClean="0"/>
              <a:t>immunocompetent</a:t>
            </a:r>
            <a:r>
              <a:rPr lang="en-US" sz="2400" b="0" smtClean="0"/>
              <a:t> – able to recognize and respond to antigens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800" smtClean="0"/>
              <a:t>secondary lymphatic organs</a:t>
            </a:r>
          </a:p>
          <a:p>
            <a:pPr lvl="1" eaLnBrk="1" hangingPunct="1"/>
            <a:r>
              <a:rPr lang="en-US" sz="2400" smtClean="0"/>
              <a:t>lymph nodes</a:t>
            </a:r>
            <a:r>
              <a:rPr lang="en-US" sz="2400" b="0" smtClean="0"/>
              <a:t>, </a:t>
            </a:r>
            <a:r>
              <a:rPr lang="en-US" sz="2400" smtClean="0"/>
              <a:t>tonsils</a:t>
            </a:r>
            <a:r>
              <a:rPr lang="en-US" sz="2400" b="0" smtClean="0"/>
              <a:t>, and </a:t>
            </a:r>
            <a:r>
              <a:rPr lang="en-US" sz="2400" smtClean="0"/>
              <a:t>spleen</a:t>
            </a:r>
          </a:p>
          <a:p>
            <a:pPr lvl="1" eaLnBrk="1" hangingPunct="1"/>
            <a:r>
              <a:rPr lang="en-US" sz="2400" b="0" smtClean="0"/>
              <a:t>immunocompetent cells populate these tissues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51D33618-2580-45A0-8AA5-DFC9AC4F600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5410200"/>
            <a:ext cx="8001000" cy="1196975"/>
          </a:xfrm>
        </p:spPr>
        <p:txBody>
          <a:bodyPr/>
          <a:lstStyle/>
          <a:p>
            <a:pPr eaLnBrk="1" hangingPunct="1"/>
            <a:r>
              <a:rPr lang="en-US" b="0" smtClean="0"/>
              <a:t>maintain fluid balance</a:t>
            </a:r>
          </a:p>
          <a:p>
            <a:pPr eaLnBrk="1" hangingPunct="1"/>
            <a:r>
              <a:rPr lang="en-US" b="0" smtClean="0"/>
              <a:t>protect body from infection and disease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Lymphatic </a:t>
            </a:r>
            <a:r>
              <a:rPr lang="en-US" dirty="0" smtClean="0"/>
              <a:t>System</a:t>
            </a:r>
            <a:endParaRPr lang="en-US" dirty="0" smtClean="0"/>
          </a:p>
        </p:txBody>
      </p:sp>
      <p:sp>
        <p:nvSpPr>
          <p:cNvPr id="4101" name="Text Box 12"/>
          <p:cNvSpPr txBox="1">
            <a:spLocks noChangeArrowheads="1"/>
          </p:cNvSpPr>
          <p:nvPr/>
        </p:nvSpPr>
        <p:spPr bwMode="auto">
          <a:xfrm rot="10800000" flipV="1">
            <a:off x="6759575" y="4376738"/>
            <a:ext cx="18716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21.3a</a:t>
            </a:r>
          </a:p>
        </p:txBody>
      </p:sp>
      <p:pic>
        <p:nvPicPr>
          <p:cNvPr id="4102" name="Picture 4" descr="sal25693_21_0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3488" y="1441450"/>
            <a:ext cx="4864100" cy="38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1228725" y="5310188"/>
            <a:ext cx="17145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>
                <a:solidFill>
                  <a:srgbClr val="000000"/>
                </a:solidFill>
              </a:rPr>
              <a:t>(a)</a:t>
            </a:r>
            <a:endParaRPr lang="en-US" sz="1100" b="1" kern="0">
              <a:solidFill>
                <a:sysClr val="windowText" lastClr="000000"/>
              </a:solidFill>
            </a:endParaRP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1306513" y="3013075"/>
            <a:ext cx="57785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>
                <a:solidFill>
                  <a:srgbClr val="000000"/>
                </a:solidFill>
              </a:rPr>
              <a:t>Arteriole</a:t>
            </a:r>
            <a:endParaRPr lang="en-US" sz="1100" b="1" kern="0">
              <a:solidFill>
                <a:sysClr val="windowText" lastClr="000000"/>
              </a:solidFill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159125" y="1204913"/>
            <a:ext cx="884238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>
                <a:solidFill>
                  <a:srgbClr val="000000"/>
                </a:solidFill>
              </a:rPr>
              <a:t>Capillary bed</a:t>
            </a:r>
            <a:endParaRPr lang="en-US" sz="1100" b="1" kern="0">
              <a:solidFill>
                <a:sysClr val="windowText" lastClr="000000"/>
              </a:solidFill>
            </a:endParaRPr>
          </a:p>
        </p:txBody>
      </p:sp>
      <p:sp>
        <p:nvSpPr>
          <p:cNvPr id="26" name="Line 20"/>
          <p:cNvSpPr>
            <a:spLocks noChangeShapeType="1"/>
          </p:cNvSpPr>
          <p:nvPr/>
        </p:nvSpPr>
        <p:spPr bwMode="auto">
          <a:xfrm>
            <a:off x="2012950" y="2112963"/>
            <a:ext cx="8588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kern="0">
              <a:solidFill>
                <a:sysClr val="windowText" lastClr="000000"/>
              </a:solidFill>
            </a:endParaRPr>
          </a:p>
        </p:txBody>
      </p:sp>
      <p:sp>
        <p:nvSpPr>
          <p:cNvPr id="27" name="Line 21"/>
          <p:cNvSpPr>
            <a:spLocks noChangeShapeType="1"/>
          </p:cNvSpPr>
          <p:nvPr/>
        </p:nvSpPr>
        <p:spPr bwMode="auto">
          <a:xfrm>
            <a:off x="1989138" y="2319338"/>
            <a:ext cx="1281112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kern="0">
              <a:solidFill>
                <a:sysClr val="windowText" lastClr="000000"/>
              </a:solidFill>
            </a:endParaRPr>
          </a:p>
        </p:txBody>
      </p:sp>
      <p:sp>
        <p:nvSpPr>
          <p:cNvPr id="28" name="Line 22"/>
          <p:cNvSpPr>
            <a:spLocks noChangeShapeType="1"/>
          </p:cNvSpPr>
          <p:nvPr/>
        </p:nvSpPr>
        <p:spPr bwMode="auto">
          <a:xfrm>
            <a:off x="2062163" y="1771650"/>
            <a:ext cx="1379537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kern="0">
              <a:solidFill>
                <a:sysClr val="windowText" lastClr="000000"/>
              </a:solidFill>
            </a:endParaRPr>
          </a:p>
        </p:txBody>
      </p:sp>
      <p:sp>
        <p:nvSpPr>
          <p:cNvPr id="29" name="Freeform 23"/>
          <p:cNvSpPr>
            <a:spLocks/>
          </p:cNvSpPr>
          <p:nvPr/>
        </p:nvSpPr>
        <p:spPr bwMode="auto">
          <a:xfrm>
            <a:off x="2192338" y="1431925"/>
            <a:ext cx="2794000" cy="111125"/>
          </a:xfrm>
          <a:custGeom>
            <a:avLst/>
            <a:gdLst>
              <a:gd name="T0" fmla="*/ 0 w 2415"/>
              <a:gd name="T1" fmla="*/ 2147483647 h 96"/>
              <a:gd name="T2" fmla="*/ 0 w 2415"/>
              <a:gd name="T3" fmla="*/ 0 h 96"/>
              <a:gd name="T4" fmla="*/ 2147483647 w 2415"/>
              <a:gd name="T5" fmla="*/ 0 h 96"/>
              <a:gd name="T6" fmla="*/ 2147483647 w 2415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2415"/>
              <a:gd name="T13" fmla="*/ 0 h 96"/>
              <a:gd name="T14" fmla="*/ 2415 w 2415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15" h="96">
                <a:moveTo>
                  <a:pt x="0" y="96"/>
                </a:moveTo>
                <a:lnTo>
                  <a:pt x="0" y="0"/>
                </a:lnTo>
                <a:lnTo>
                  <a:pt x="2415" y="0"/>
                </a:lnTo>
                <a:lnTo>
                  <a:pt x="2415" y="96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kern="0">
              <a:solidFill>
                <a:sysClr val="windowText" lastClr="000000"/>
              </a:solidFill>
            </a:endParaRPr>
          </a:p>
        </p:txBody>
      </p:sp>
      <p:sp>
        <p:nvSpPr>
          <p:cNvPr id="30" name="Line 24"/>
          <p:cNvSpPr>
            <a:spLocks noChangeShapeType="1"/>
          </p:cNvSpPr>
          <p:nvPr/>
        </p:nvSpPr>
        <p:spPr bwMode="auto">
          <a:xfrm>
            <a:off x="3587750" y="1363663"/>
            <a:ext cx="0" cy="682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kern="0">
              <a:solidFill>
                <a:sysClr val="windowText" lastClr="000000"/>
              </a:solidFill>
            </a:endParaRP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1273175" y="1687513"/>
            <a:ext cx="874713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>
                <a:solidFill>
                  <a:sysClr val="windowText" lastClr="000000"/>
                </a:solidFill>
              </a:rPr>
              <a:t>Tissue fluid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1273175" y="2016125"/>
            <a:ext cx="8112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 dirty="0">
                <a:solidFill>
                  <a:sysClr val="windowText" lastClr="000000"/>
                </a:solidFill>
              </a:rPr>
              <a:t>Tissue cell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1273175" y="2224088"/>
            <a:ext cx="7969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>
                <a:solidFill>
                  <a:sysClr val="windowText" lastClr="000000"/>
                </a:solidFill>
              </a:rPr>
              <a:t>Lymphatic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>
                <a:solidFill>
                  <a:sysClr val="windowText" lastClr="000000"/>
                </a:solidFill>
              </a:rPr>
              <a:t>capillary</a:t>
            </a:r>
          </a:p>
        </p:txBody>
      </p:sp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5570538" y="2755900"/>
            <a:ext cx="55562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>
                <a:solidFill>
                  <a:sysClr val="windowText" lastClr="000000"/>
                </a:solidFill>
              </a:rPr>
              <a:t>Venule</a:t>
            </a:r>
          </a:p>
        </p:txBody>
      </p:sp>
      <p:sp>
        <p:nvSpPr>
          <p:cNvPr id="35" name="TextBox 24"/>
          <p:cNvSpPr txBox="1">
            <a:spLocks noChangeArrowheads="1"/>
          </p:cNvSpPr>
          <p:nvPr/>
        </p:nvSpPr>
        <p:spPr bwMode="auto">
          <a:xfrm>
            <a:off x="1185863" y="977900"/>
            <a:ext cx="46688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Red Bone Marrow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305800" cy="5410200"/>
          </a:xfrm>
        </p:spPr>
        <p:txBody>
          <a:bodyPr/>
          <a:lstStyle/>
          <a:p>
            <a:r>
              <a:rPr lang="en-US" b="0" smtClean="0"/>
              <a:t>red bone marrow is involved in </a:t>
            </a:r>
            <a:r>
              <a:rPr lang="en-US" smtClean="0"/>
              <a:t>hemopoiesis</a:t>
            </a:r>
            <a:r>
              <a:rPr lang="en-US" b="0" smtClean="0"/>
              <a:t> (blood formation) and </a:t>
            </a:r>
            <a:r>
              <a:rPr lang="en-US" smtClean="0"/>
              <a:t>immunity</a:t>
            </a:r>
          </a:p>
          <a:p>
            <a:pPr lvl="1"/>
            <a:r>
              <a:rPr lang="en-US" b="0" smtClean="0"/>
              <a:t>soft, loosely organized, highly vascular material</a:t>
            </a:r>
          </a:p>
          <a:p>
            <a:pPr lvl="1"/>
            <a:r>
              <a:rPr lang="en-US" b="0" smtClean="0"/>
              <a:t>separated from osseous tissue by endosteum of bone</a:t>
            </a:r>
          </a:p>
          <a:p>
            <a:pPr lvl="1"/>
            <a:r>
              <a:rPr lang="en-US" b="0" smtClean="0"/>
              <a:t>as blood cells mature, they push their way through the reticular and endothelial cells to enter the sinus and flow away in the blood stream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4686F7F4-E92F-4CBB-8EC3-5197DEAFE172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438659EE-4D02-4B44-A1E9-224F74BE32A0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Histology of Red Bone Marrow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 rot="10800000" flipV="1">
            <a:off x="138113" y="5199063"/>
            <a:ext cx="1754187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21.9</a:t>
            </a:r>
          </a:p>
        </p:txBody>
      </p:sp>
      <p:pic>
        <p:nvPicPr>
          <p:cNvPr id="23557" name="Picture 4" descr="sal25693_21_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1713" y="1152525"/>
            <a:ext cx="4694237" cy="549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Line 8"/>
          <p:cNvSpPr>
            <a:spLocks noChangeShapeType="1"/>
          </p:cNvSpPr>
          <p:nvPr/>
        </p:nvSpPr>
        <p:spPr bwMode="auto">
          <a:xfrm flipH="1">
            <a:off x="5287963" y="3614738"/>
            <a:ext cx="319087" cy="15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Freeform 9"/>
          <p:cNvSpPr>
            <a:spLocks/>
          </p:cNvSpPr>
          <p:nvPr/>
        </p:nvSpPr>
        <p:spPr bwMode="auto">
          <a:xfrm>
            <a:off x="5084763" y="4567238"/>
            <a:ext cx="966787" cy="139700"/>
          </a:xfrm>
          <a:custGeom>
            <a:avLst/>
            <a:gdLst>
              <a:gd name="T0" fmla="*/ 2147483647 w 717"/>
              <a:gd name="T1" fmla="*/ 2147483647 h 103"/>
              <a:gd name="T2" fmla="*/ 2147483647 w 717"/>
              <a:gd name="T3" fmla="*/ 2147483647 h 103"/>
              <a:gd name="T4" fmla="*/ 0 w 717"/>
              <a:gd name="T5" fmla="*/ 0 h 103"/>
              <a:gd name="T6" fmla="*/ 0 60000 65536"/>
              <a:gd name="T7" fmla="*/ 0 60000 65536"/>
              <a:gd name="T8" fmla="*/ 0 60000 65536"/>
              <a:gd name="T9" fmla="*/ 0 w 717"/>
              <a:gd name="T10" fmla="*/ 0 h 103"/>
              <a:gd name="T11" fmla="*/ 717 w 717"/>
              <a:gd name="T12" fmla="*/ 103 h 1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7" h="103">
                <a:moveTo>
                  <a:pt x="717" y="103"/>
                </a:moveTo>
                <a:lnTo>
                  <a:pt x="406" y="103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600" b="1"/>
          </a:p>
        </p:txBody>
      </p:sp>
      <p:sp>
        <p:nvSpPr>
          <p:cNvPr id="23560" name="Line 10"/>
          <p:cNvSpPr>
            <a:spLocks noChangeShapeType="1"/>
          </p:cNvSpPr>
          <p:nvPr/>
        </p:nvSpPr>
        <p:spPr bwMode="auto">
          <a:xfrm flipV="1">
            <a:off x="5632450" y="4516438"/>
            <a:ext cx="130175" cy="190500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Line 11"/>
          <p:cNvSpPr>
            <a:spLocks noChangeShapeType="1"/>
          </p:cNvSpPr>
          <p:nvPr/>
        </p:nvSpPr>
        <p:spPr bwMode="auto">
          <a:xfrm flipV="1">
            <a:off x="5253038" y="5262563"/>
            <a:ext cx="1587" cy="258762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Line 12"/>
          <p:cNvSpPr>
            <a:spLocks noChangeShapeType="1"/>
          </p:cNvSpPr>
          <p:nvPr/>
        </p:nvSpPr>
        <p:spPr bwMode="auto">
          <a:xfrm flipV="1">
            <a:off x="2687638" y="4014788"/>
            <a:ext cx="1587" cy="473075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3" name="Freeform 13"/>
          <p:cNvSpPr>
            <a:spLocks/>
          </p:cNvSpPr>
          <p:nvPr/>
        </p:nvSpPr>
        <p:spPr bwMode="auto">
          <a:xfrm>
            <a:off x="3457575" y="4670425"/>
            <a:ext cx="285750" cy="279400"/>
          </a:xfrm>
          <a:custGeom>
            <a:avLst/>
            <a:gdLst>
              <a:gd name="T0" fmla="*/ 0 w 212"/>
              <a:gd name="T1" fmla="*/ 2147483647 h 207"/>
              <a:gd name="T2" fmla="*/ 2147483647 w 212"/>
              <a:gd name="T3" fmla="*/ 2147483647 h 207"/>
              <a:gd name="T4" fmla="*/ 2147483647 w 212"/>
              <a:gd name="T5" fmla="*/ 0 h 207"/>
              <a:gd name="T6" fmla="*/ 0 60000 65536"/>
              <a:gd name="T7" fmla="*/ 0 60000 65536"/>
              <a:gd name="T8" fmla="*/ 0 60000 65536"/>
              <a:gd name="T9" fmla="*/ 0 w 212"/>
              <a:gd name="T10" fmla="*/ 0 h 207"/>
              <a:gd name="T11" fmla="*/ 212 w 212"/>
              <a:gd name="T12" fmla="*/ 207 h 2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" h="207">
                <a:moveTo>
                  <a:pt x="0" y="207"/>
                </a:moveTo>
                <a:lnTo>
                  <a:pt x="79" y="207"/>
                </a:lnTo>
                <a:lnTo>
                  <a:pt x="212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600" b="1"/>
          </a:p>
        </p:txBody>
      </p:sp>
      <p:sp>
        <p:nvSpPr>
          <p:cNvPr id="23564" name="Line 14"/>
          <p:cNvSpPr>
            <a:spLocks noChangeShapeType="1"/>
          </p:cNvSpPr>
          <p:nvPr/>
        </p:nvSpPr>
        <p:spPr bwMode="auto">
          <a:xfrm>
            <a:off x="3571875" y="4949825"/>
            <a:ext cx="207963" cy="366713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Freeform 15"/>
          <p:cNvSpPr>
            <a:spLocks/>
          </p:cNvSpPr>
          <p:nvPr/>
        </p:nvSpPr>
        <p:spPr bwMode="auto">
          <a:xfrm>
            <a:off x="3305175" y="5534025"/>
            <a:ext cx="647700" cy="817563"/>
          </a:xfrm>
          <a:custGeom>
            <a:avLst/>
            <a:gdLst>
              <a:gd name="T0" fmla="*/ 0 w 481"/>
              <a:gd name="T1" fmla="*/ 0 h 606"/>
              <a:gd name="T2" fmla="*/ 2147483647 w 481"/>
              <a:gd name="T3" fmla="*/ 0 h 606"/>
              <a:gd name="T4" fmla="*/ 2147483647 w 481"/>
              <a:gd name="T5" fmla="*/ 2147483647 h 606"/>
              <a:gd name="T6" fmla="*/ 0 60000 65536"/>
              <a:gd name="T7" fmla="*/ 0 60000 65536"/>
              <a:gd name="T8" fmla="*/ 0 60000 65536"/>
              <a:gd name="T9" fmla="*/ 0 w 481"/>
              <a:gd name="T10" fmla="*/ 0 h 606"/>
              <a:gd name="T11" fmla="*/ 481 w 481"/>
              <a:gd name="T12" fmla="*/ 606 h 6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1" h="606">
                <a:moveTo>
                  <a:pt x="0" y="0"/>
                </a:moveTo>
                <a:lnTo>
                  <a:pt x="94" y="0"/>
                </a:lnTo>
                <a:lnTo>
                  <a:pt x="481" y="606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600" b="1"/>
          </a:p>
        </p:txBody>
      </p:sp>
      <p:sp>
        <p:nvSpPr>
          <p:cNvPr id="23566" name="Line 16"/>
          <p:cNvSpPr>
            <a:spLocks noChangeShapeType="1"/>
          </p:cNvSpPr>
          <p:nvPr/>
        </p:nvSpPr>
        <p:spPr bwMode="auto">
          <a:xfrm>
            <a:off x="3430588" y="5534025"/>
            <a:ext cx="225425" cy="79375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3744913" y="3968750"/>
            <a:ext cx="79216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b="1">
                <a:solidFill>
                  <a:srgbClr val="000000"/>
                </a:solidFill>
              </a:rPr>
              <a:t>Adipose cell</a:t>
            </a:r>
            <a:endParaRPr lang="en-US" sz="1050" b="1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4729163" y="5500688"/>
            <a:ext cx="97631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b="1">
                <a:solidFill>
                  <a:srgbClr val="000000"/>
                </a:solidFill>
              </a:rPr>
              <a:t>Megakaryocyte</a:t>
            </a:r>
            <a:endParaRPr lang="en-US" sz="1050" b="1"/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638800" y="3527425"/>
            <a:ext cx="5683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b="1">
                <a:solidFill>
                  <a:srgbClr val="000000"/>
                </a:solidFill>
              </a:rPr>
              <a:t>Capillary</a:t>
            </a:r>
            <a:endParaRPr lang="en-US" sz="1050" b="1"/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5557838" y="2940050"/>
            <a:ext cx="5651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b="1">
                <a:solidFill>
                  <a:srgbClr val="000000"/>
                </a:solidFill>
              </a:rPr>
              <a:t>Sinusoid</a:t>
            </a:r>
            <a:endParaRPr lang="en-US" sz="1050" b="1"/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4141788" y="5975350"/>
            <a:ext cx="5651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b="1">
                <a:solidFill>
                  <a:srgbClr val="000000"/>
                </a:solidFill>
              </a:rPr>
              <a:t>Sinusoid</a:t>
            </a:r>
            <a:endParaRPr lang="en-US" sz="1050" b="1"/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3884613" y="4789488"/>
            <a:ext cx="5651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b="1">
                <a:solidFill>
                  <a:srgbClr val="000000"/>
                </a:solidFill>
              </a:rPr>
              <a:t>Sinusoid</a:t>
            </a:r>
            <a:endParaRPr lang="en-US" sz="1050" b="1"/>
          </a:p>
        </p:txBody>
      </p:sp>
      <p:sp>
        <p:nvSpPr>
          <p:cNvPr id="22" name="Rectangle 27"/>
          <p:cNvSpPr>
            <a:spLocks noChangeArrowheads="1"/>
          </p:cNvSpPr>
          <p:nvPr/>
        </p:nvSpPr>
        <p:spPr bwMode="auto">
          <a:xfrm>
            <a:off x="2339975" y="5434013"/>
            <a:ext cx="9144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b="1">
                <a:solidFill>
                  <a:srgbClr val="000000"/>
                </a:solidFill>
              </a:rPr>
              <a:t>Reticular cells</a:t>
            </a:r>
            <a:endParaRPr lang="en-US" sz="1050" b="1"/>
          </a:p>
        </p:txBody>
      </p: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2476500" y="4470400"/>
            <a:ext cx="4000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b="1">
                <a:solidFill>
                  <a:srgbClr val="000000"/>
                </a:solidFill>
              </a:rPr>
              <a:t>Artery</a:t>
            </a:r>
            <a:endParaRPr lang="en-US" sz="1050" b="1"/>
          </a:p>
        </p:txBody>
      </p:sp>
      <p:sp>
        <p:nvSpPr>
          <p:cNvPr id="24" name="Rectangle 29"/>
          <p:cNvSpPr>
            <a:spLocks noChangeArrowheads="1"/>
          </p:cNvSpPr>
          <p:nvPr/>
        </p:nvSpPr>
        <p:spPr bwMode="auto">
          <a:xfrm>
            <a:off x="2339975" y="4849813"/>
            <a:ext cx="1058863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50" b="1">
                <a:solidFill>
                  <a:srgbClr val="000000"/>
                </a:solidFill>
              </a:rPr>
              <a:t>Endothelial cells</a:t>
            </a:r>
            <a:endParaRPr lang="en-US" sz="1050" b="1"/>
          </a:p>
        </p:txBody>
      </p:sp>
      <p:sp>
        <p:nvSpPr>
          <p:cNvPr id="23576" name="Freeform 33"/>
          <p:cNvSpPr>
            <a:spLocks/>
          </p:cNvSpPr>
          <p:nvPr/>
        </p:nvSpPr>
        <p:spPr bwMode="auto">
          <a:xfrm>
            <a:off x="5070475" y="4552950"/>
            <a:ext cx="968375" cy="136525"/>
          </a:xfrm>
          <a:custGeom>
            <a:avLst/>
            <a:gdLst>
              <a:gd name="T0" fmla="*/ 2147483647 w 718"/>
              <a:gd name="T1" fmla="*/ 2147483647 h 101"/>
              <a:gd name="T2" fmla="*/ 2147483647 w 718"/>
              <a:gd name="T3" fmla="*/ 2147483647 h 101"/>
              <a:gd name="T4" fmla="*/ 0 w 718"/>
              <a:gd name="T5" fmla="*/ 0 h 101"/>
              <a:gd name="T6" fmla="*/ 0 60000 65536"/>
              <a:gd name="T7" fmla="*/ 0 60000 65536"/>
              <a:gd name="T8" fmla="*/ 0 60000 65536"/>
              <a:gd name="T9" fmla="*/ 0 w 718"/>
              <a:gd name="T10" fmla="*/ 0 h 101"/>
              <a:gd name="T11" fmla="*/ 718 w 718"/>
              <a:gd name="T12" fmla="*/ 101 h 1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8" h="101">
                <a:moveTo>
                  <a:pt x="718" y="101"/>
                </a:moveTo>
                <a:lnTo>
                  <a:pt x="406" y="101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 b="1"/>
          </a:p>
        </p:txBody>
      </p:sp>
      <p:sp>
        <p:nvSpPr>
          <p:cNvPr id="23577" name="Line 34"/>
          <p:cNvSpPr>
            <a:spLocks noChangeShapeType="1"/>
          </p:cNvSpPr>
          <p:nvPr/>
        </p:nvSpPr>
        <p:spPr bwMode="auto">
          <a:xfrm flipV="1">
            <a:off x="5618163" y="4498975"/>
            <a:ext cx="128587" cy="190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8" name="Line 35"/>
          <p:cNvSpPr>
            <a:spLocks noChangeShapeType="1"/>
          </p:cNvSpPr>
          <p:nvPr/>
        </p:nvSpPr>
        <p:spPr bwMode="auto">
          <a:xfrm flipV="1">
            <a:off x="5238750" y="5248275"/>
            <a:ext cx="1588" cy="255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9" name="Line 36"/>
          <p:cNvSpPr>
            <a:spLocks noChangeShapeType="1"/>
          </p:cNvSpPr>
          <p:nvPr/>
        </p:nvSpPr>
        <p:spPr bwMode="auto">
          <a:xfrm flipH="1">
            <a:off x="5278438" y="3605213"/>
            <a:ext cx="317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0" name="Line 37"/>
          <p:cNvSpPr>
            <a:spLocks noChangeShapeType="1"/>
          </p:cNvSpPr>
          <p:nvPr/>
        </p:nvSpPr>
        <p:spPr bwMode="auto">
          <a:xfrm flipV="1">
            <a:off x="2674938" y="3997325"/>
            <a:ext cx="0" cy="476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1" name="Freeform 38"/>
          <p:cNvSpPr>
            <a:spLocks/>
          </p:cNvSpPr>
          <p:nvPr/>
        </p:nvSpPr>
        <p:spPr bwMode="auto">
          <a:xfrm>
            <a:off x="3443288" y="4652963"/>
            <a:ext cx="296862" cy="279400"/>
          </a:xfrm>
          <a:custGeom>
            <a:avLst/>
            <a:gdLst>
              <a:gd name="T0" fmla="*/ 0 w 220"/>
              <a:gd name="T1" fmla="*/ 2147483647 h 207"/>
              <a:gd name="T2" fmla="*/ 2147483647 w 220"/>
              <a:gd name="T3" fmla="*/ 2147483647 h 207"/>
              <a:gd name="T4" fmla="*/ 2147483647 w 220"/>
              <a:gd name="T5" fmla="*/ 0 h 207"/>
              <a:gd name="T6" fmla="*/ 0 60000 65536"/>
              <a:gd name="T7" fmla="*/ 0 60000 65536"/>
              <a:gd name="T8" fmla="*/ 0 60000 65536"/>
              <a:gd name="T9" fmla="*/ 0 w 220"/>
              <a:gd name="T10" fmla="*/ 0 h 207"/>
              <a:gd name="T11" fmla="*/ 220 w 220"/>
              <a:gd name="T12" fmla="*/ 207 h 2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" h="207">
                <a:moveTo>
                  <a:pt x="0" y="207"/>
                </a:moveTo>
                <a:lnTo>
                  <a:pt x="86" y="207"/>
                </a:lnTo>
                <a:lnTo>
                  <a:pt x="22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 b="1"/>
          </a:p>
        </p:txBody>
      </p:sp>
      <p:sp>
        <p:nvSpPr>
          <p:cNvPr id="23582" name="Line 39"/>
          <p:cNvSpPr>
            <a:spLocks noChangeShapeType="1"/>
          </p:cNvSpPr>
          <p:nvPr/>
        </p:nvSpPr>
        <p:spPr bwMode="auto">
          <a:xfrm>
            <a:off x="3559175" y="4932363"/>
            <a:ext cx="206375" cy="3667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3" name="Freeform 40"/>
          <p:cNvSpPr>
            <a:spLocks/>
          </p:cNvSpPr>
          <p:nvPr/>
        </p:nvSpPr>
        <p:spPr bwMode="auto">
          <a:xfrm>
            <a:off x="3292475" y="5516563"/>
            <a:ext cx="638175" cy="817562"/>
          </a:xfrm>
          <a:custGeom>
            <a:avLst/>
            <a:gdLst>
              <a:gd name="T0" fmla="*/ 0 w 473"/>
              <a:gd name="T1" fmla="*/ 0 h 606"/>
              <a:gd name="T2" fmla="*/ 2147483647 w 473"/>
              <a:gd name="T3" fmla="*/ 0 h 606"/>
              <a:gd name="T4" fmla="*/ 2147483647 w 473"/>
              <a:gd name="T5" fmla="*/ 2147483647 h 606"/>
              <a:gd name="T6" fmla="*/ 0 60000 65536"/>
              <a:gd name="T7" fmla="*/ 0 60000 65536"/>
              <a:gd name="T8" fmla="*/ 0 60000 65536"/>
              <a:gd name="T9" fmla="*/ 0 w 473"/>
              <a:gd name="T10" fmla="*/ 0 h 606"/>
              <a:gd name="T11" fmla="*/ 473 w 473"/>
              <a:gd name="T12" fmla="*/ 606 h 6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3" h="606">
                <a:moveTo>
                  <a:pt x="0" y="0"/>
                </a:moveTo>
                <a:lnTo>
                  <a:pt x="85" y="0"/>
                </a:lnTo>
                <a:lnTo>
                  <a:pt x="473" y="60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 b="1"/>
          </a:p>
        </p:txBody>
      </p:sp>
      <p:sp>
        <p:nvSpPr>
          <p:cNvPr id="23584" name="Line 41"/>
          <p:cNvSpPr>
            <a:spLocks noChangeShapeType="1"/>
          </p:cNvSpPr>
          <p:nvPr/>
        </p:nvSpPr>
        <p:spPr bwMode="auto">
          <a:xfrm>
            <a:off x="3417888" y="5516563"/>
            <a:ext cx="225425" cy="79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Box 42"/>
          <p:cNvSpPr txBox="1">
            <a:spLocks noChangeArrowheads="1"/>
          </p:cNvSpPr>
          <p:nvPr/>
        </p:nvSpPr>
        <p:spPr bwMode="auto">
          <a:xfrm>
            <a:off x="2339975" y="6005513"/>
            <a:ext cx="8509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>
              <a:defRPr/>
            </a:pPr>
            <a:r>
              <a:rPr lang="en-US" sz="1050" b="1"/>
              <a:t>Central</a:t>
            </a:r>
          </a:p>
          <a:p>
            <a:pPr>
              <a:defRPr/>
            </a:pPr>
            <a:r>
              <a:rPr lang="en-US" sz="1050" b="1"/>
              <a:t>longitudinal</a:t>
            </a:r>
          </a:p>
          <a:p>
            <a:pPr>
              <a:defRPr/>
            </a:pPr>
            <a:r>
              <a:rPr lang="en-US" sz="1050" b="1"/>
              <a:t>vein</a:t>
            </a:r>
          </a:p>
        </p:txBody>
      </p:sp>
      <p:sp>
        <p:nvSpPr>
          <p:cNvPr id="35" name="Text Box 43"/>
          <p:cNvSpPr txBox="1">
            <a:spLocks noChangeArrowheads="1"/>
          </p:cNvSpPr>
          <p:nvPr/>
        </p:nvSpPr>
        <p:spPr bwMode="auto">
          <a:xfrm>
            <a:off x="6100763" y="4611688"/>
            <a:ext cx="9223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>
              <a:defRPr/>
            </a:pPr>
            <a:r>
              <a:rPr lang="en-US" sz="1050" b="1"/>
              <a:t>Platelets and</a:t>
            </a:r>
          </a:p>
          <a:p>
            <a:pPr>
              <a:defRPr/>
            </a:pPr>
            <a:r>
              <a:rPr lang="en-US" sz="1050" b="1"/>
              <a:t>blood cell</a:t>
            </a:r>
          </a:p>
          <a:p>
            <a:pPr>
              <a:defRPr/>
            </a:pPr>
            <a:r>
              <a:rPr lang="en-US" sz="1050" b="1"/>
              <a:t>entering</a:t>
            </a:r>
          </a:p>
          <a:p>
            <a:pPr>
              <a:defRPr/>
            </a:pPr>
            <a:r>
              <a:rPr lang="en-US" sz="1050" b="1"/>
              <a:t>circulation</a:t>
            </a:r>
          </a:p>
        </p:txBody>
      </p:sp>
      <p:sp>
        <p:nvSpPr>
          <p:cNvPr id="37" name="TextBox 24"/>
          <p:cNvSpPr txBox="1">
            <a:spLocks noChangeArrowheads="1"/>
          </p:cNvSpPr>
          <p:nvPr/>
        </p:nvSpPr>
        <p:spPr bwMode="auto">
          <a:xfrm>
            <a:off x="2232025" y="963613"/>
            <a:ext cx="46688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CF2FEF68-6BE9-4F62-9E5B-DE71FDDFD32D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mtClean="0"/>
              <a:t>Thymus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5715000"/>
          </a:xfrm>
        </p:spPr>
        <p:txBody>
          <a:bodyPr/>
          <a:lstStyle/>
          <a:p>
            <a:pPr eaLnBrk="1" hangingPunct="1"/>
            <a:r>
              <a:rPr lang="en-US" sz="2800" smtClean="0"/>
              <a:t>thymus</a:t>
            </a:r>
            <a:r>
              <a:rPr lang="en-US" sz="2800" b="0" smtClean="0"/>
              <a:t> – member of the endocrine, lymphatic, and immune systems</a:t>
            </a:r>
          </a:p>
          <a:p>
            <a:pPr lvl="1" eaLnBrk="1" hangingPunct="1"/>
            <a:r>
              <a:rPr lang="en-US" sz="2400" b="0" smtClean="0"/>
              <a:t>houses developing lymphocytes</a:t>
            </a:r>
          </a:p>
          <a:p>
            <a:pPr lvl="1" eaLnBrk="1" hangingPunct="1"/>
            <a:r>
              <a:rPr lang="en-US" sz="2400" b="0" smtClean="0"/>
              <a:t>secretes hormones regulating their activity</a:t>
            </a:r>
          </a:p>
          <a:p>
            <a:pPr lvl="1" eaLnBrk="1" hangingPunct="1"/>
            <a:r>
              <a:rPr lang="en-US" sz="2400" b="0" smtClean="0"/>
              <a:t>bilobed organ located in superior mediastinum between the sternum and aortic arch</a:t>
            </a:r>
          </a:p>
          <a:p>
            <a:pPr lvl="1" eaLnBrk="1" hangingPunct="1"/>
            <a:r>
              <a:rPr lang="en-US" sz="2400" b="0" smtClean="0"/>
              <a:t>degeneration or involution with age</a:t>
            </a:r>
          </a:p>
          <a:p>
            <a:pPr lvl="1" eaLnBrk="1" hangingPunct="1"/>
            <a:r>
              <a:rPr lang="en-US" sz="2400" b="0" smtClean="0"/>
              <a:t>fibrous capsule gives off </a:t>
            </a:r>
            <a:r>
              <a:rPr lang="en-US" sz="2400" smtClean="0"/>
              <a:t>trabeculae (septa) </a:t>
            </a:r>
            <a:r>
              <a:rPr lang="en-US" sz="2400" b="0" smtClean="0"/>
              <a:t>that divide the gland into several lobes</a:t>
            </a:r>
          </a:p>
          <a:p>
            <a:pPr lvl="2" eaLnBrk="1" hangingPunct="1"/>
            <a:r>
              <a:rPr lang="en-US" sz="2000" b="0" smtClean="0"/>
              <a:t>lobes have cortex and medulla populated by T lymphocytes</a:t>
            </a:r>
          </a:p>
          <a:p>
            <a:pPr lvl="1" eaLnBrk="1" hangingPunct="1"/>
            <a:r>
              <a:rPr lang="en-US" sz="2400" smtClean="0"/>
              <a:t>reticular epithelial cells </a:t>
            </a:r>
            <a:r>
              <a:rPr lang="en-US" sz="2400" b="0" smtClean="0"/>
              <a:t>seal off cortex from medulla forming </a:t>
            </a:r>
            <a:r>
              <a:rPr lang="en-US" sz="2400" smtClean="0"/>
              <a:t>blood-thymus barrier</a:t>
            </a:r>
          </a:p>
          <a:p>
            <a:pPr lvl="2" eaLnBrk="1" hangingPunct="1"/>
            <a:r>
              <a:rPr lang="en-US" sz="2000" b="0" smtClean="0"/>
              <a:t>produce signaling molecules </a:t>
            </a:r>
            <a:r>
              <a:rPr lang="en-US" sz="2000" smtClean="0"/>
              <a:t>thymosin</a:t>
            </a:r>
            <a:r>
              <a:rPr lang="en-US" sz="2000" b="0" smtClean="0"/>
              <a:t>, </a:t>
            </a:r>
            <a:r>
              <a:rPr lang="en-US" sz="2000" smtClean="0"/>
              <a:t>thymopoietin, thymulin</a:t>
            </a:r>
            <a:r>
              <a:rPr lang="en-US" sz="2000" b="0" smtClean="0"/>
              <a:t>, </a:t>
            </a:r>
            <a:r>
              <a:rPr lang="en-US" sz="2000" smtClean="0"/>
              <a:t>interleukins</a:t>
            </a:r>
            <a:r>
              <a:rPr lang="en-US" sz="2000" b="0" smtClean="0"/>
              <a:t>, and </a:t>
            </a:r>
            <a:r>
              <a:rPr lang="en-US" sz="2000" smtClean="0"/>
              <a:t>interferon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B1D61C24-FC7B-4B28-AD0A-88321C44D1E2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Anatomy of Thymus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484563" y="5867400"/>
            <a:ext cx="23622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21.10a,c</a:t>
            </a:r>
          </a:p>
        </p:txBody>
      </p:sp>
      <p:pic>
        <p:nvPicPr>
          <p:cNvPr id="25605" name="Picture 4" descr="sal25693_21_10a"/>
          <p:cNvPicPr>
            <a:picLocks noChangeAspect="1" noChangeArrowheads="1"/>
          </p:cNvPicPr>
          <p:nvPr/>
        </p:nvPicPr>
        <p:blipFill>
          <a:blip r:embed="rId3" cstate="print"/>
          <a:srcRect l="8731"/>
          <a:stretch>
            <a:fillRect/>
          </a:stretch>
        </p:blipFill>
        <p:spPr bwMode="auto">
          <a:xfrm>
            <a:off x="242888" y="1868488"/>
            <a:ext cx="3438525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76238" y="4883150"/>
            <a:ext cx="157162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rgbClr val="000000"/>
                </a:solidFill>
              </a:rPr>
              <a:t>(a)</a:t>
            </a:r>
            <a:endParaRPr lang="en-US" sz="1050" b="1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90513" y="2149475"/>
            <a:ext cx="627062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rgbClr val="000000"/>
                </a:solidFill>
              </a:rPr>
              <a:t>Right lobe</a:t>
            </a:r>
            <a:endParaRPr lang="en-US" sz="1050" b="1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2271713" y="2525713"/>
            <a:ext cx="5334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rgbClr val="000000"/>
                </a:solidFill>
              </a:rPr>
              <a:t>Left lobe</a:t>
            </a:r>
            <a:endParaRPr lang="en-US" sz="1050" b="1" dirty="0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2938463" y="3783013"/>
            <a:ext cx="4206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rgbClr val="000000"/>
                </a:solidFill>
              </a:rPr>
              <a:t>Lobule</a:t>
            </a:r>
            <a:endParaRPr lang="en-US" sz="1050" b="1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H="1">
            <a:off x="985838" y="2228850"/>
            <a:ext cx="265112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50" b="1"/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>
            <a:off x="1863725" y="2601913"/>
            <a:ext cx="366713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50" b="1"/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 flipH="1">
            <a:off x="2078038" y="2974975"/>
            <a:ext cx="5969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50" b="1"/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 flipH="1">
            <a:off x="977900" y="2227263"/>
            <a:ext cx="268288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50" b="1"/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>
            <a:off x="1857375" y="2600325"/>
            <a:ext cx="363538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50" b="1"/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 flipH="1">
            <a:off x="2074863" y="2974975"/>
            <a:ext cx="600075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50" b="1"/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 flipH="1">
            <a:off x="2281238" y="3859213"/>
            <a:ext cx="612775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50" b="1"/>
          </a:p>
        </p:txBody>
      </p:sp>
      <p:sp>
        <p:nvSpPr>
          <p:cNvPr id="18" name="Freeform 23"/>
          <p:cNvSpPr>
            <a:spLocks/>
          </p:cNvSpPr>
          <p:nvPr/>
        </p:nvSpPr>
        <p:spPr bwMode="auto">
          <a:xfrm>
            <a:off x="2155825" y="3632200"/>
            <a:ext cx="125413" cy="447675"/>
          </a:xfrm>
          <a:custGeom>
            <a:avLst/>
            <a:gdLst>
              <a:gd name="T0" fmla="*/ 0 w 136"/>
              <a:gd name="T1" fmla="*/ 2147483647 h 488"/>
              <a:gd name="T2" fmla="*/ 2147483647 w 136"/>
              <a:gd name="T3" fmla="*/ 2147483647 h 488"/>
              <a:gd name="T4" fmla="*/ 2147483647 w 136"/>
              <a:gd name="T5" fmla="*/ 0 h 488"/>
              <a:gd name="T6" fmla="*/ 0 w 136"/>
              <a:gd name="T7" fmla="*/ 0 h 488"/>
              <a:gd name="T8" fmla="*/ 0 60000 65536"/>
              <a:gd name="T9" fmla="*/ 0 60000 65536"/>
              <a:gd name="T10" fmla="*/ 0 60000 65536"/>
              <a:gd name="T11" fmla="*/ 0 60000 65536"/>
              <a:gd name="T12" fmla="*/ 0 w 136"/>
              <a:gd name="T13" fmla="*/ 0 h 488"/>
              <a:gd name="T14" fmla="*/ 136 w 136"/>
              <a:gd name="T15" fmla="*/ 488 h 4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" h="488">
                <a:moveTo>
                  <a:pt x="0" y="488"/>
                </a:moveTo>
                <a:lnTo>
                  <a:pt x="136" y="488"/>
                </a:lnTo>
                <a:lnTo>
                  <a:pt x="136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50" b="1"/>
          </a:p>
        </p:txBody>
      </p:sp>
      <p:sp>
        <p:nvSpPr>
          <p:cNvPr id="19" name="Freeform 24"/>
          <p:cNvSpPr>
            <a:spLocks/>
          </p:cNvSpPr>
          <p:nvPr/>
        </p:nvSpPr>
        <p:spPr bwMode="auto">
          <a:xfrm>
            <a:off x="2147888" y="3630613"/>
            <a:ext cx="131762" cy="447675"/>
          </a:xfrm>
          <a:custGeom>
            <a:avLst/>
            <a:gdLst>
              <a:gd name="T0" fmla="*/ 0 w 144"/>
              <a:gd name="T1" fmla="*/ 2147483647 h 488"/>
              <a:gd name="T2" fmla="*/ 2147483647 w 144"/>
              <a:gd name="T3" fmla="*/ 2147483647 h 488"/>
              <a:gd name="T4" fmla="*/ 2147483647 w 144"/>
              <a:gd name="T5" fmla="*/ 0 h 488"/>
              <a:gd name="T6" fmla="*/ 0 w 144"/>
              <a:gd name="T7" fmla="*/ 0 h 488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488"/>
              <a:gd name="T14" fmla="*/ 144 w 144"/>
              <a:gd name="T15" fmla="*/ 488 h 4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488">
                <a:moveTo>
                  <a:pt x="0" y="488"/>
                </a:moveTo>
                <a:lnTo>
                  <a:pt x="144" y="488"/>
                </a:lnTo>
                <a:lnTo>
                  <a:pt x="144" y="0"/>
                </a:lnTo>
                <a:lnTo>
                  <a:pt x="0" y="0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50" b="1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 flipH="1">
            <a:off x="2279650" y="3859213"/>
            <a:ext cx="614363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50" b="1"/>
          </a:p>
        </p:txBody>
      </p:sp>
      <p:sp>
        <p:nvSpPr>
          <p:cNvPr id="25620" name="Text Box 26"/>
          <p:cNvSpPr txBox="1">
            <a:spLocks noChangeArrowheads="1"/>
          </p:cNvSpPr>
          <p:nvPr/>
        </p:nvSpPr>
        <p:spPr bwMode="auto">
          <a:xfrm>
            <a:off x="2719388" y="2900363"/>
            <a:ext cx="6953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Trabecula</a:t>
            </a:r>
          </a:p>
        </p:txBody>
      </p:sp>
      <p:pic>
        <p:nvPicPr>
          <p:cNvPr id="25621" name="Picture 6" descr="sal25693_21_10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0513" y="2189163"/>
            <a:ext cx="4625975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2" name="Line 10"/>
          <p:cNvSpPr>
            <a:spLocks noChangeShapeType="1"/>
          </p:cNvSpPr>
          <p:nvPr/>
        </p:nvSpPr>
        <p:spPr bwMode="auto">
          <a:xfrm flipH="1">
            <a:off x="7008813" y="3668713"/>
            <a:ext cx="1001712" cy="15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3" name="Rectangle 11"/>
          <p:cNvSpPr>
            <a:spLocks noChangeArrowheads="1"/>
          </p:cNvSpPr>
          <p:nvPr/>
        </p:nvSpPr>
        <p:spPr bwMode="auto">
          <a:xfrm>
            <a:off x="4106863" y="4781550"/>
            <a:ext cx="12541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(c)</a:t>
            </a:r>
            <a:endParaRPr lang="en-US" sz="1100" b="1"/>
          </a:p>
        </p:txBody>
      </p:sp>
      <p:sp>
        <p:nvSpPr>
          <p:cNvPr id="25624" name="Rectangle 12"/>
          <p:cNvSpPr>
            <a:spLocks noChangeArrowheads="1"/>
          </p:cNvSpPr>
          <p:nvPr/>
        </p:nvSpPr>
        <p:spPr bwMode="auto">
          <a:xfrm>
            <a:off x="3938588" y="3824288"/>
            <a:ext cx="6477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Dendritic cell</a:t>
            </a:r>
            <a:endParaRPr lang="en-US" sz="1100" b="1"/>
          </a:p>
        </p:txBody>
      </p:sp>
      <p:sp>
        <p:nvSpPr>
          <p:cNvPr id="25625" name="Line 13"/>
          <p:cNvSpPr>
            <a:spLocks noChangeShapeType="1"/>
          </p:cNvSpPr>
          <p:nvPr/>
        </p:nvSpPr>
        <p:spPr bwMode="auto">
          <a:xfrm flipH="1">
            <a:off x="7743825" y="3979863"/>
            <a:ext cx="266700" cy="15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6" name="Rectangle 14"/>
          <p:cNvSpPr>
            <a:spLocks noChangeArrowheads="1"/>
          </p:cNvSpPr>
          <p:nvPr/>
        </p:nvSpPr>
        <p:spPr bwMode="auto">
          <a:xfrm>
            <a:off x="8039100" y="3924300"/>
            <a:ext cx="4000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Capsule</a:t>
            </a:r>
            <a:endParaRPr lang="en-US" sz="1100" b="1"/>
          </a:p>
        </p:txBody>
      </p:sp>
      <p:sp>
        <p:nvSpPr>
          <p:cNvPr id="25627" name="Line 15"/>
          <p:cNvSpPr>
            <a:spLocks noChangeShapeType="1"/>
          </p:cNvSpPr>
          <p:nvPr/>
        </p:nvSpPr>
        <p:spPr bwMode="auto">
          <a:xfrm flipH="1">
            <a:off x="6946900" y="4510088"/>
            <a:ext cx="1063625" cy="0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8" name="Line 18"/>
          <p:cNvSpPr>
            <a:spLocks noChangeShapeType="1"/>
          </p:cNvSpPr>
          <p:nvPr/>
        </p:nvSpPr>
        <p:spPr bwMode="auto">
          <a:xfrm flipH="1">
            <a:off x="7526338" y="4238625"/>
            <a:ext cx="484187" cy="1588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9" name="Rectangle 19"/>
          <p:cNvSpPr>
            <a:spLocks noChangeArrowheads="1"/>
          </p:cNvSpPr>
          <p:nvPr/>
        </p:nvSpPr>
        <p:spPr bwMode="auto">
          <a:xfrm>
            <a:off x="8039100" y="4181475"/>
            <a:ext cx="52546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Epithelium</a:t>
            </a:r>
            <a:endParaRPr lang="en-US" sz="1100" b="1"/>
          </a:p>
        </p:txBody>
      </p:sp>
      <p:sp>
        <p:nvSpPr>
          <p:cNvPr id="25630" name="Rectangle 20"/>
          <p:cNvSpPr>
            <a:spLocks noChangeArrowheads="1"/>
          </p:cNvSpPr>
          <p:nvPr/>
        </p:nvSpPr>
        <p:spPr bwMode="auto">
          <a:xfrm>
            <a:off x="6532563" y="4703763"/>
            <a:ext cx="325437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Cortex</a:t>
            </a:r>
            <a:endParaRPr lang="en-US" sz="1100" b="1"/>
          </a:p>
        </p:txBody>
      </p:sp>
      <p:sp>
        <p:nvSpPr>
          <p:cNvPr id="25631" name="Rectangle 21"/>
          <p:cNvSpPr>
            <a:spLocks noChangeArrowheads="1"/>
          </p:cNvSpPr>
          <p:nvPr/>
        </p:nvSpPr>
        <p:spPr bwMode="auto">
          <a:xfrm>
            <a:off x="6102350" y="4703763"/>
            <a:ext cx="38258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Medulla</a:t>
            </a:r>
            <a:endParaRPr lang="en-US" sz="1100" b="1"/>
          </a:p>
        </p:txBody>
      </p:sp>
      <p:sp>
        <p:nvSpPr>
          <p:cNvPr id="25632" name="Rectangle 22"/>
          <p:cNvSpPr>
            <a:spLocks noChangeArrowheads="1"/>
          </p:cNvSpPr>
          <p:nvPr/>
        </p:nvSpPr>
        <p:spPr bwMode="auto">
          <a:xfrm>
            <a:off x="3938588" y="3451225"/>
            <a:ext cx="8763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Thymic corpuscle</a:t>
            </a:r>
            <a:endParaRPr lang="en-US" sz="1100" b="1"/>
          </a:p>
        </p:txBody>
      </p:sp>
      <p:sp>
        <p:nvSpPr>
          <p:cNvPr id="25633" name="Line 27"/>
          <p:cNvSpPr>
            <a:spLocks noChangeShapeType="1"/>
          </p:cNvSpPr>
          <p:nvPr/>
        </p:nvSpPr>
        <p:spPr bwMode="auto">
          <a:xfrm flipH="1">
            <a:off x="7818438" y="2792413"/>
            <a:ext cx="192087" cy="15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4" name="Line 28"/>
          <p:cNvSpPr>
            <a:spLocks noChangeShapeType="1"/>
          </p:cNvSpPr>
          <p:nvPr/>
        </p:nvSpPr>
        <p:spPr bwMode="auto">
          <a:xfrm flipH="1">
            <a:off x="6927850" y="2792413"/>
            <a:ext cx="896938" cy="4762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5" name="Line 29"/>
          <p:cNvSpPr>
            <a:spLocks noChangeShapeType="1"/>
          </p:cNvSpPr>
          <p:nvPr/>
        </p:nvSpPr>
        <p:spPr bwMode="auto">
          <a:xfrm flipH="1">
            <a:off x="7142163" y="2792413"/>
            <a:ext cx="682625" cy="234950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6" name="Line 30"/>
          <p:cNvSpPr>
            <a:spLocks noChangeShapeType="1"/>
          </p:cNvSpPr>
          <p:nvPr/>
        </p:nvSpPr>
        <p:spPr bwMode="auto">
          <a:xfrm flipH="1">
            <a:off x="7834313" y="3205163"/>
            <a:ext cx="176212" cy="0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7" name="Line 31"/>
          <p:cNvSpPr>
            <a:spLocks noChangeShapeType="1"/>
          </p:cNvSpPr>
          <p:nvPr/>
        </p:nvSpPr>
        <p:spPr bwMode="auto">
          <a:xfrm flipH="1">
            <a:off x="6985000" y="3205163"/>
            <a:ext cx="855663" cy="4762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8" name="Line 32"/>
          <p:cNvSpPr>
            <a:spLocks noChangeShapeType="1"/>
          </p:cNvSpPr>
          <p:nvPr/>
        </p:nvSpPr>
        <p:spPr bwMode="auto">
          <a:xfrm flipH="1">
            <a:off x="7286625" y="3205163"/>
            <a:ext cx="554038" cy="136525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9" name="Rectangle 35"/>
          <p:cNvSpPr>
            <a:spLocks noChangeArrowheads="1"/>
          </p:cNvSpPr>
          <p:nvPr/>
        </p:nvSpPr>
        <p:spPr bwMode="auto">
          <a:xfrm>
            <a:off x="8039100" y="3617913"/>
            <a:ext cx="6048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Macrophage</a:t>
            </a:r>
            <a:endParaRPr lang="en-US" sz="1100" b="1"/>
          </a:p>
        </p:txBody>
      </p:sp>
      <p:sp>
        <p:nvSpPr>
          <p:cNvPr id="25640" name="Line 36"/>
          <p:cNvSpPr>
            <a:spLocks noChangeShapeType="1"/>
          </p:cNvSpPr>
          <p:nvPr/>
        </p:nvSpPr>
        <p:spPr bwMode="auto">
          <a:xfrm>
            <a:off x="4848225" y="4156075"/>
            <a:ext cx="385763" cy="0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1" name="Line 37"/>
          <p:cNvSpPr>
            <a:spLocks noChangeShapeType="1"/>
          </p:cNvSpPr>
          <p:nvPr/>
        </p:nvSpPr>
        <p:spPr bwMode="auto">
          <a:xfrm>
            <a:off x="4646613" y="3881438"/>
            <a:ext cx="1590675" cy="15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2" name="Line 38"/>
          <p:cNvSpPr>
            <a:spLocks noChangeShapeType="1"/>
          </p:cNvSpPr>
          <p:nvPr/>
        </p:nvSpPr>
        <p:spPr bwMode="auto">
          <a:xfrm>
            <a:off x="4824413" y="3513138"/>
            <a:ext cx="687387" cy="0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3" name="Line 39"/>
          <p:cNvSpPr>
            <a:spLocks noChangeShapeType="1"/>
          </p:cNvSpPr>
          <p:nvPr/>
        </p:nvSpPr>
        <p:spPr bwMode="auto">
          <a:xfrm>
            <a:off x="4979988" y="4157663"/>
            <a:ext cx="485775" cy="282575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4" name="Line 40"/>
          <p:cNvSpPr>
            <a:spLocks noChangeShapeType="1"/>
          </p:cNvSpPr>
          <p:nvPr/>
        </p:nvSpPr>
        <p:spPr bwMode="auto">
          <a:xfrm flipH="1">
            <a:off x="7004050" y="3665538"/>
            <a:ext cx="10017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5" name="Line 41"/>
          <p:cNvSpPr>
            <a:spLocks noChangeShapeType="1"/>
          </p:cNvSpPr>
          <p:nvPr/>
        </p:nvSpPr>
        <p:spPr bwMode="auto">
          <a:xfrm flipH="1">
            <a:off x="7739063" y="3975100"/>
            <a:ext cx="2667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6" name="Line 42"/>
          <p:cNvSpPr>
            <a:spLocks noChangeShapeType="1"/>
          </p:cNvSpPr>
          <p:nvPr/>
        </p:nvSpPr>
        <p:spPr bwMode="auto">
          <a:xfrm flipH="1">
            <a:off x="6940550" y="4503738"/>
            <a:ext cx="106521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7" name="Line 43"/>
          <p:cNvSpPr>
            <a:spLocks noChangeShapeType="1"/>
          </p:cNvSpPr>
          <p:nvPr/>
        </p:nvSpPr>
        <p:spPr bwMode="auto">
          <a:xfrm flipH="1">
            <a:off x="7521575" y="4233863"/>
            <a:ext cx="4841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8" name="Line 44"/>
          <p:cNvSpPr>
            <a:spLocks noChangeShapeType="1"/>
          </p:cNvSpPr>
          <p:nvPr/>
        </p:nvSpPr>
        <p:spPr bwMode="auto">
          <a:xfrm flipH="1">
            <a:off x="7813675" y="2787650"/>
            <a:ext cx="1920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9" name="Line 45"/>
          <p:cNvSpPr>
            <a:spLocks noChangeShapeType="1"/>
          </p:cNvSpPr>
          <p:nvPr/>
        </p:nvSpPr>
        <p:spPr bwMode="auto">
          <a:xfrm flipH="1">
            <a:off x="6923088" y="2787650"/>
            <a:ext cx="896937" cy="4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50" name="Line 46"/>
          <p:cNvSpPr>
            <a:spLocks noChangeShapeType="1"/>
          </p:cNvSpPr>
          <p:nvPr/>
        </p:nvSpPr>
        <p:spPr bwMode="auto">
          <a:xfrm flipH="1">
            <a:off x="7135813" y="2787650"/>
            <a:ext cx="684212" cy="2317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51" name="Line 47"/>
          <p:cNvSpPr>
            <a:spLocks noChangeShapeType="1"/>
          </p:cNvSpPr>
          <p:nvPr/>
        </p:nvSpPr>
        <p:spPr bwMode="auto">
          <a:xfrm flipH="1">
            <a:off x="7829550" y="3198813"/>
            <a:ext cx="1762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52" name="Line 48"/>
          <p:cNvSpPr>
            <a:spLocks noChangeShapeType="1"/>
          </p:cNvSpPr>
          <p:nvPr/>
        </p:nvSpPr>
        <p:spPr bwMode="auto">
          <a:xfrm flipH="1">
            <a:off x="6980238" y="3198813"/>
            <a:ext cx="857250" cy="6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53" name="Line 49"/>
          <p:cNvSpPr>
            <a:spLocks noChangeShapeType="1"/>
          </p:cNvSpPr>
          <p:nvPr/>
        </p:nvSpPr>
        <p:spPr bwMode="auto">
          <a:xfrm flipH="1">
            <a:off x="7281863" y="3198813"/>
            <a:ext cx="555625" cy="136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54" name="Line 50"/>
          <p:cNvSpPr>
            <a:spLocks noChangeShapeType="1"/>
          </p:cNvSpPr>
          <p:nvPr/>
        </p:nvSpPr>
        <p:spPr bwMode="auto">
          <a:xfrm>
            <a:off x="4851400" y="4149725"/>
            <a:ext cx="3778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55" name="Line 51"/>
          <p:cNvSpPr>
            <a:spLocks noChangeShapeType="1"/>
          </p:cNvSpPr>
          <p:nvPr/>
        </p:nvSpPr>
        <p:spPr bwMode="auto">
          <a:xfrm>
            <a:off x="4646613" y="3878263"/>
            <a:ext cx="15875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56" name="Line 52"/>
          <p:cNvSpPr>
            <a:spLocks noChangeShapeType="1"/>
          </p:cNvSpPr>
          <p:nvPr/>
        </p:nvSpPr>
        <p:spPr bwMode="auto">
          <a:xfrm>
            <a:off x="4818063" y="3506788"/>
            <a:ext cx="6889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57" name="Line 53"/>
          <p:cNvSpPr>
            <a:spLocks noChangeShapeType="1"/>
          </p:cNvSpPr>
          <p:nvPr/>
        </p:nvSpPr>
        <p:spPr bwMode="auto">
          <a:xfrm>
            <a:off x="4975225" y="4152900"/>
            <a:ext cx="485775" cy="282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58" name="Text Box 54"/>
          <p:cNvSpPr txBox="1">
            <a:spLocks noChangeArrowheads="1"/>
          </p:cNvSpPr>
          <p:nvPr/>
        </p:nvSpPr>
        <p:spPr bwMode="auto">
          <a:xfrm>
            <a:off x="8039100" y="2744788"/>
            <a:ext cx="10080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Reticular epithelial</a:t>
            </a:r>
          </a:p>
          <a:p>
            <a:r>
              <a:rPr lang="en-US" sz="800" b="1"/>
              <a:t>cells of cortex</a:t>
            </a:r>
          </a:p>
        </p:txBody>
      </p:sp>
      <p:sp>
        <p:nvSpPr>
          <p:cNvPr id="25659" name="Text Box 55"/>
          <p:cNvSpPr txBox="1">
            <a:spLocks noChangeArrowheads="1"/>
          </p:cNvSpPr>
          <p:nvPr/>
        </p:nvSpPr>
        <p:spPr bwMode="auto">
          <a:xfrm>
            <a:off x="8039100" y="3149600"/>
            <a:ext cx="812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T lymphocytes</a:t>
            </a:r>
          </a:p>
          <a:p>
            <a:r>
              <a:rPr lang="en-US" sz="800" b="1"/>
              <a:t>(thymocytes)</a:t>
            </a:r>
          </a:p>
        </p:txBody>
      </p:sp>
      <p:sp>
        <p:nvSpPr>
          <p:cNvPr id="25660" name="Text Box 56"/>
          <p:cNvSpPr txBox="1">
            <a:spLocks noChangeArrowheads="1"/>
          </p:cNvSpPr>
          <p:nvPr/>
        </p:nvSpPr>
        <p:spPr bwMode="auto">
          <a:xfrm>
            <a:off x="8039100" y="4452938"/>
            <a:ext cx="5794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Trabecula</a:t>
            </a:r>
          </a:p>
        </p:txBody>
      </p:sp>
      <p:sp>
        <p:nvSpPr>
          <p:cNvPr id="25661" name="Text Box 57"/>
          <p:cNvSpPr txBox="1">
            <a:spLocks noChangeArrowheads="1"/>
          </p:cNvSpPr>
          <p:nvPr/>
        </p:nvSpPr>
        <p:spPr bwMode="auto">
          <a:xfrm>
            <a:off x="3938588" y="4095750"/>
            <a:ext cx="10096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Reticular epithelial</a:t>
            </a:r>
          </a:p>
          <a:p>
            <a:r>
              <a:rPr lang="en-US" sz="800" b="1"/>
              <a:t>cells of medulla</a:t>
            </a:r>
          </a:p>
        </p:txBody>
      </p:sp>
      <p:sp>
        <p:nvSpPr>
          <p:cNvPr id="66" name="TextBox 24"/>
          <p:cNvSpPr txBox="1">
            <a:spLocks noChangeArrowheads="1"/>
          </p:cNvSpPr>
          <p:nvPr/>
        </p:nvSpPr>
        <p:spPr bwMode="auto">
          <a:xfrm>
            <a:off x="2205038" y="1690688"/>
            <a:ext cx="46688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52DE9E14-77D8-4A41-B256-2C8303D2A268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Histology of Thymus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957513" y="6329363"/>
            <a:ext cx="23622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21.10b</a:t>
            </a:r>
          </a:p>
        </p:txBody>
      </p:sp>
      <p:pic>
        <p:nvPicPr>
          <p:cNvPr id="26629" name="Picture 6" descr="sal25693_21_10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3938" y="1306513"/>
            <a:ext cx="4710112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12"/>
          <p:cNvSpPr>
            <a:spLocks noChangeArrowheads="1"/>
          </p:cNvSpPr>
          <p:nvPr/>
        </p:nvSpPr>
        <p:spPr bwMode="auto">
          <a:xfrm>
            <a:off x="1190625" y="3394075"/>
            <a:ext cx="5857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Lobule</a:t>
            </a:r>
            <a:endParaRPr lang="en-US" sz="1800" b="1"/>
          </a:p>
        </p:txBody>
      </p:sp>
      <p:sp>
        <p:nvSpPr>
          <p:cNvPr id="26631" name="Rectangle 15"/>
          <p:cNvSpPr>
            <a:spLocks noChangeArrowheads="1"/>
          </p:cNvSpPr>
          <p:nvPr/>
        </p:nvSpPr>
        <p:spPr bwMode="auto">
          <a:xfrm>
            <a:off x="6950075" y="2757488"/>
            <a:ext cx="568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Cortex</a:t>
            </a:r>
            <a:endParaRPr lang="en-US" sz="1800" b="1"/>
          </a:p>
        </p:txBody>
      </p:sp>
      <p:sp>
        <p:nvSpPr>
          <p:cNvPr id="26632" name="Rectangle 16"/>
          <p:cNvSpPr>
            <a:spLocks noChangeArrowheads="1"/>
          </p:cNvSpPr>
          <p:nvPr/>
        </p:nvSpPr>
        <p:spPr bwMode="auto">
          <a:xfrm>
            <a:off x="6950075" y="3316288"/>
            <a:ext cx="6651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Medulla</a:t>
            </a:r>
            <a:endParaRPr lang="en-US" sz="1800" b="1"/>
          </a:p>
        </p:txBody>
      </p:sp>
      <p:sp>
        <p:nvSpPr>
          <p:cNvPr id="26633" name="Rectangle 17"/>
          <p:cNvSpPr>
            <a:spLocks noChangeArrowheads="1"/>
          </p:cNvSpPr>
          <p:nvPr/>
        </p:nvSpPr>
        <p:spPr bwMode="auto">
          <a:xfrm>
            <a:off x="1616075" y="4860925"/>
            <a:ext cx="2270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(b)</a:t>
            </a:r>
            <a:endParaRPr lang="en-US" sz="1800" b="1"/>
          </a:p>
        </p:txBody>
      </p:sp>
      <p:sp>
        <p:nvSpPr>
          <p:cNvPr id="26634" name="Line 18"/>
          <p:cNvSpPr>
            <a:spLocks noChangeShapeType="1"/>
          </p:cNvSpPr>
          <p:nvPr/>
        </p:nvSpPr>
        <p:spPr bwMode="auto">
          <a:xfrm>
            <a:off x="1778000" y="2311400"/>
            <a:ext cx="1538288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5" name="Line 19"/>
          <p:cNvSpPr>
            <a:spLocks noChangeShapeType="1"/>
          </p:cNvSpPr>
          <p:nvPr/>
        </p:nvSpPr>
        <p:spPr bwMode="auto">
          <a:xfrm flipH="1">
            <a:off x="6018213" y="3452813"/>
            <a:ext cx="876300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6" name="Line 20"/>
          <p:cNvSpPr>
            <a:spLocks noChangeShapeType="1"/>
          </p:cNvSpPr>
          <p:nvPr/>
        </p:nvSpPr>
        <p:spPr bwMode="auto">
          <a:xfrm flipH="1">
            <a:off x="1851025" y="3503613"/>
            <a:ext cx="660400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7" name="Line 21"/>
          <p:cNvSpPr>
            <a:spLocks noChangeShapeType="1"/>
          </p:cNvSpPr>
          <p:nvPr/>
        </p:nvSpPr>
        <p:spPr bwMode="auto">
          <a:xfrm flipH="1">
            <a:off x="6405563" y="2894013"/>
            <a:ext cx="488950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8" name="Line 22"/>
          <p:cNvSpPr>
            <a:spLocks noChangeShapeType="1"/>
          </p:cNvSpPr>
          <p:nvPr/>
        </p:nvSpPr>
        <p:spPr bwMode="auto">
          <a:xfrm flipH="1">
            <a:off x="6142038" y="2662238"/>
            <a:ext cx="752475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9" name="Freeform 23"/>
          <p:cNvSpPr>
            <a:spLocks/>
          </p:cNvSpPr>
          <p:nvPr/>
        </p:nvSpPr>
        <p:spPr bwMode="auto">
          <a:xfrm>
            <a:off x="2511425" y="2908300"/>
            <a:ext cx="180975" cy="1192213"/>
          </a:xfrm>
          <a:custGeom>
            <a:avLst/>
            <a:gdLst>
              <a:gd name="T0" fmla="*/ 2147483647 w 141"/>
              <a:gd name="T1" fmla="*/ 2147483647 h 930"/>
              <a:gd name="T2" fmla="*/ 0 w 141"/>
              <a:gd name="T3" fmla="*/ 2147483647 h 930"/>
              <a:gd name="T4" fmla="*/ 0 w 141"/>
              <a:gd name="T5" fmla="*/ 0 h 930"/>
              <a:gd name="T6" fmla="*/ 2147483647 w 141"/>
              <a:gd name="T7" fmla="*/ 0 h 930"/>
              <a:gd name="T8" fmla="*/ 0 60000 65536"/>
              <a:gd name="T9" fmla="*/ 0 60000 65536"/>
              <a:gd name="T10" fmla="*/ 0 60000 65536"/>
              <a:gd name="T11" fmla="*/ 0 60000 65536"/>
              <a:gd name="T12" fmla="*/ 0 w 141"/>
              <a:gd name="T13" fmla="*/ 0 h 930"/>
              <a:gd name="T14" fmla="*/ 141 w 141"/>
              <a:gd name="T15" fmla="*/ 930 h 9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1" h="930">
                <a:moveTo>
                  <a:pt x="141" y="930"/>
                </a:moveTo>
                <a:lnTo>
                  <a:pt x="0" y="930"/>
                </a:lnTo>
                <a:lnTo>
                  <a:pt x="0" y="0"/>
                </a:lnTo>
                <a:lnTo>
                  <a:pt x="141" y="0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800" b="1"/>
          </a:p>
        </p:txBody>
      </p:sp>
      <p:sp>
        <p:nvSpPr>
          <p:cNvPr id="26640" name="Line 24"/>
          <p:cNvSpPr>
            <a:spLocks noChangeShapeType="1"/>
          </p:cNvSpPr>
          <p:nvPr/>
        </p:nvSpPr>
        <p:spPr bwMode="auto">
          <a:xfrm>
            <a:off x="1768475" y="2303463"/>
            <a:ext cx="1538288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1" name="Line 25"/>
          <p:cNvSpPr>
            <a:spLocks noChangeShapeType="1"/>
          </p:cNvSpPr>
          <p:nvPr/>
        </p:nvSpPr>
        <p:spPr bwMode="auto">
          <a:xfrm flipH="1">
            <a:off x="6003925" y="3438525"/>
            <a:ext cx="882650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2" name="Line 26"/>
          <p:cNvSpPr>
            <a:spLocks noChangeShapeType="1"/>
          </p:cNvSpPr>
          <p:nvPr/>
        </p:nvSpPr>
        <p:spPr bwMode="auto">
          <a:xfrm flipH="1">
            <a:off x="1838325" y="3494088"/>
            <a:ext cx="665163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3" name="Line 27"/>
          <p:cNvSpPr>
            <a:spLocks noChangeShapeType="1"/>
          </p:cNvSpPr>
          <p:nvPr/>
        </p:nvSpPr>
        <p:spPr bwMode="auto">
          <a:xfrm flipH="1">
            <a:off x="6392863" y="2884488"/>
            <a:ext cx="493712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4" name="Line 28"/>
          <p:cNvSpPr>
            <a:spLocks noChangeShapeType="1"/>
          </p:cNvSpPr>
          <p:nvPr/>
        </p:nvSpPr>
        <p:spPr bwMode="auto">
          <a:xfrm flipH="1">
            <a:off x="6134100" y="2654300"/>
            <a:ext cx="75247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5" name="Freeform 29"/>
          <p:cNvSpPr>
            <a:spLocks/>
          </p:cNvSpPr>
          <p:nvPr/>
        </p:nvSpPr>
        <p:spPr bwMode="auto">
          <a:xfrm>
            <a:off x="2503488" y="2894013"/>
            <a:ext cx="179387" cy="1196975"/>
          </a:xfrm>
          <a:custGeom>
            <a:avLst/>
            <a:gdLst>
              <a:gd name="T0" fmla="*/ 2147483647 w 140"/>
              <a:gd name="T1" fmla="*/ 2147483647 h 934"/>
              <a:gd name="T2" fmla="*/ 0 w 140"/>
              <a:gd name="T3" fmla="*/ 2147483647 h 934"/>
              <a:gd name="T4" fmla="*/ 0 w 140"/>
              <a:gd name="T5" fmla="*/ 0 h 934"/>
              <a:gd name="T6" fmla="*/ 2147483647 w 140"/>
              <a:gd name="T7" fmla="*/ 0 h 934"/>
              <a:gd name="T8" fmla="*/ 0 60000 65536"/>
              <a:gd name="T9" fmla="*/ 0 60000 65536"/>
              <a:gd name="T10" fmla="*/ 0 60000 65536"/>
              <a:gd name="T11" fmla="*/ 0 60000 65536"/>
              <a:gd name="T12" fmla="*/ 0 w 140"/>
              <a:gd name="T13" fmla="*/ 0 h 934"/>
              <a:gd name="T14" fmla="*/ 140 w 140"/>
              <a:gd name="T15" fmla="*/ 934 h 9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0" h="934">
                <a:moveTo>
                  <a:pt x="140" y="934"/>
                </a:moveTo>
                <a:lnTo>
                  <a:pt x="0" y="934"/>
                </a:lnTo>
                <a:lnTo>
                  <a:pt x="0" y="0"/>
                </a:lnTo>
                <a:lnTo>
                  <a:pt x="140" y="0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b="1"/>
          </a:p>
        </p:txBody>
      </p:sp>
      <p:sp>
        <p:nvSpPr>
          <p:cNvPr id="26646" name="Text Box 30"/>
          <p:cNvSpPr txBox="1">
            <a:spLocks noChangeArrowheads="1"/>
          </p:cNvSpPr>
          <p:nvPr/>
        </p:nvSpPr>
        <p:spPr bwMode="auto">
          <a:xfrm>
            <a:off x="914400" y="2198688"/>
            <a:ext cx="927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400" b="1"/>
              <a:t>Trabecula</a:t>
            </a:r>
          </a:p>
        </p:txBody>
      </p:sp>
      <p:sp>
        <p:nvSpPr>
          <p:cNvPr id="26647" name="Text Box 31"/>
          <p:cNvSpPr txBox="1">
            <a:spLocks noChangeArrowheads="1"/>
          </p:cNvSpPr>
          <p:nvPr/>
        </p:nvSpPr>
        <p:spPr bwMode="auto">
          <a:xfrm>
            <a:off x="6950075" y="2528888"/>
            <a:ext cx="927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400" b="1"/>
              <a:t>Trabecula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2301875" y="1054100"/>
            <a:ext cx="46688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  <p:sp>
        <p:nvSpPr>
          <p:cNvPr id="26649" name="TextBox 24"/>
          <p:cNvSpPr txBox="1">
            <a:spLocks noChangeArrowheads="1"/>
          </p:cNvSpPr>
          <p:nvPr/>
        </p:nvSpPr>
        <p:spPr bwMode="auto">
          <a:xfrm>
            <a:off x="2249488" y="5999163"/>
            <a:ext cx="46688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© The McGraw-Hill Companies/Rebecca Gray, photographer/Don Kincaid, dissections</a:t>
            </a:r>
            <a:r>
              <a:rPr lang="en-US" sz="800">
                <a:ea typeface="Times New Roman" pitchFamily="18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8F127887-6BDA-4BF9-9C88-64A6FC4425DE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smtClean="0"/>
              <a:t>Lymph Node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686800" cy="6096000"/>
          </a:xfrm>
        </p:spPr>
        <p:txBody>
          <a:bodyPr/>
          <a:lstStyle/>
          <a:p>
            <a:pPr eaLnBrk="1" hangingPunct="1"/>
            <a:r>
              <a:rPr lang="en-US" sz="2400" smtClean="0"/>
              <a:t>lymph nodes </a:t>
            </a:r>
            <a:r>
              <a:rPr lang="en-US" sz="2400" b="0" smtClean="0"/>
              <a:t>– the most numerous lymphatic organs</a:t>
            </a:r>
          </a:p>
          <a:p>
            <a:pPr lvl="1" eaLnBrk="1" hangingPunct="1"/>
            <a:r>
              <a:rPr lang="en-US" sz="2000" b="0" smtClean="0"/>
              <a:t>about 450 in typical young adult</a:t>
            </a:r>
          </a:p>
          <a:p>
            <a:pPr lvl="1" eaLnBrk="1" hangingPunct="1"/>
            <a:r>
              <a:rPr lang="en-US" sz="2000" b="0" smtClean="0"/>
              <a:t>serve two functions:</a:t>
            </a:r>
          </a:p>
          <a:p>
            <a:pPr lvl="2" eaLnBrk="1" hangingPunct="1"/>
            <a:r>
              <a:rPr lang="en-US" sz="2000" b="0" smtClean="0"/>
              <a:t>cleanse the lymph</a:t>
            </a:r>
          </a:p>
          <a:p>
            <a:pPr lvl="2" eaLnBrk="1" hangingPunct="1"/>
            <a:r>
              <a:rPr lang="en-US" sz="2000" b="0" smtClean="0"/>
              <a:t>act as a site of T and B cell activation</a:t>
            </a:r>
          </a:p>
          <a:p>
            <a:pPr eaLnBrk="1" hangingPunct="1"/>
            <a:r>
              <a:rPr lang="en-US" sz="2400" b="0" smtClean="0"/>
              <a:t>elongated, bean shaped structure with </a:t>
            </a:r>
            <a:r>
              <a:rPr lang="en-US" sz="2400" smtClean="0"/>
              <a:t>hilum</a:t>
            </a:r>
          </a:p>
          <a:p>
            <a:pPr eaLnBrk="1" hangingPunct="1"/>
            <a:r>
              <a:rPr lang="en-US" sz="2400" b="0" smtClean="0"/>
              <a:t>enclosed with </a:t>
            </a:r>
            <a:r>
              <a:rPr lang="en-US" sz="2400" smtClean="0"/>
              <a:t>fibrous capsule </a:t>
            </a:r>
            <a:r>
              <a:rPr lang="en-US" sz="2400" b="0" smtClean="0"/>
              <a:t>with </a:t>
            </a:r>
            <a:r>
              <a:rPr lang="en-US" sz="2400" smtClean="0"/>
              <a:t>trabeculae</a:t>
            </a:r>
            <a:r>
              <a:rPr lang="en-US" sz="2400" b="0" smtClean="0"/>
              <a:t> that divide interior into compartments</a:t>
            </a:r>
          </a:p>
          <a:p>
            <a:pPr lvl="1" eaLnBrk="1" hangingPunct="1"/>
            <a:r>
              <a:rPr lang="en-US" sz="2000" b="0" smtClean="0"/>
              <a:t>stroma of reticular fibers and reticular cells</a:t>
            </a:r>
          </a:p>
          <a:p>
            <a:pPr eaLnBrk="1" hangingPunct="1"/>
            <a:r>
              <a:rPr lang="en-US" sz="2400" smtClean="0"/>
              <a:t>parenchyma </a:t>
            </a:r>
            <a:r>
              <a:rPr lang="en-US" sz="2400" b="0" smtClean="0"/>
              <a:t>divided into</a:t>
            </a:r>
            <a:r>
              <a:rPr lang="en-US" sz="2400" smtClean="0"/>
              <a:t> cortex </a:t>
            </a:r>
            <a:r>
              <a:rPr lang="en-US" sz="2400" b="0" smtClean="0"/>
              <a:t>and </a:t>
            </a:r>
            <a:r>
              <a:rPr lang="en-US" sz="2400" smtClean="0"/>
              <a:t>medulla</a:t>
            </a:r>
          </a:p>
          <a:p>
            <a:pPr lvl="1" eaLnBrk="1" hangingPunct="1"/>
            <a:r>
              <a:rPr lang="en-US" sz="2000" smtClean="0"/>
              <a:t>germinal centers </a:t>
            </a:r>
            <a:r>
              <a:rPr lang="en-US" sz="2000" b="0" smtClean="0"/>
              <a:t>where B cells multiply and differentiate into plasma cells</a:t>
            </a:r>
          </a:p>
          <a:p>
            <a:pPr eaLnBrk="1" hangingPunct="1"/>
            <a:r>
              <a:rPr lang="en-US" sz="2400" b="0" smtClean="0"/>
              <a:t>several </a:t>
            </a:r>
            <a:r>
              <a:rPr lang="en-US" sz="2400" smtClean="0"/>
              <a:t>afferent lymphatic vessels </a:t>
            </a:r>
            <a:r>
              <a:rPr lang="en-US" sz="2400" b="0" smtClean="0"/>
              <a:t>lead into the node along its convex surface</a:t>
            </a:r>
          </a:p>
          <a:p>
            <a:pPr lvl="1" eaLnBrk="1" hangingPunct="1"/>
            <a:r>
              <a:rPr lang="en-US" sz="2000" b="0" smtClean="0"/>
              <a:t>lymph leaves the node through one to three </a:t>
            </a:r>
            <a:r>
              <a:rPr lang="en-US" sz="2000" smtClean="0"/>
              <a:t>efferent lymphatic vessels</a:t>
            </a:r>
            <a:r>
              <a:rPr lang="en-US" sz="2000" b="0" smtClean="0"/>
              <a:t> that leave the hilum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EDEFC844-55D9-4308-B2BC-43C82A56BD7D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5832475" cy="811213"/>
          </a:xfrm>
        </p:spPr>
        <p:txBody>
          <a:bodyPr/>
          <a:lstStyle/>
          <a:p>
            <a:pPr eaLnBrk="1" hangingPunct="1"/>
            <a:r>
              <a:rPr lang="en-US" smtClean="0"/>
              <a:t>Lymph Node</a:t>
            </a:r>
          </a:p>
        </p:txBody>
      </p:sp>
      <p:pic>
        <p:nvPicPr>
          <p:cNvPr id="28676" name="Picture 8" descr="T:\Graphics\Powerpoint-MH_DCM-TEXTEDIT\MH_DCM TEXT EDIT\SALADIN-TEXT EDIT\Processed files\ch21\textedit\sal25693_21_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6713" y="1023938"/>
            <a:ext cx="5673725" cy="544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15"/>
          <p:cNvSpPr txBox="1">
            <a:spLocks noChangeArrowheads="1"/>
          </p:cNvSpPr>
          <p:nvPr/>
        </p:nvSpPr>
        <p:spPr bwMode="auto">
          <a:xfrm>
            <a:off x="4876800" y="6373813"/>
            <a:ext cx="23622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21.12a,b</a:t>
            </a:r>
          </a:p>
        </p:txBody>
      </p:sp>
      <p:sp>
        <p:nvSpPr>
          <p:cNvPr id="28678" name="Rectangle 21"/>
          <p:cNvSpPr>
            <a:spLocks noChangeArrowheads="1"/>
          </p:cNvSpPr>
          <p:nvPr/>
        </p:nvSpPr>
        <p:spPr bwMode="auto">
          <a:xfrm>
            <a:off x="7296150" y="2197100"/>
            <a:ext cx="6064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Macrophage</a:t>
            </a:r>
            <a:endParaRPr lang="en-US" b="1"/>
          </a:p>
        </p:txBody>
      </p:sp>
      <p:sp>
        <p:nvSpPr>
          <p:cNvPr id="28679" name="Rectangle 22"/>
          <p:cNvSpPr>
            <a:spLocks noChangeArrowheads="1"/>
          </p:cNvSpPr>
          <p:nvPr/>
        </p:nvSpPr>
        <p:spPr bwMode="auto">
          <a:xfrm>
            <a:off x="7296150" y="1685925"/>
            <a:ext cx="7905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Medullary cords</a:t>
            </a:r>
            <a:endParaRPr lang="en-US" b="1"/>
          </a:p>
        </p:txBody>
      </p:sp>
      <p:sp>
        <p:nvSpPr>
          <p:cNvPr id="28680" name="Rectangle 23"/>
          <p:cNvSpPr>
            <a:spLocks noChangeArrowheads="1"/>
          </p:cNvSpPr>
          <p:nvPr/>
        </p:nvSpPr>
        <p:spPr bwMode="auto">
          <a:xfrm>
            <a:off x="7296150" y="1941513"/>
            <a:ext cx="77946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Medullary sinus</a:t>
            </a:r>
            <a:endParaRPr lang="en-US" b="1"/>
          </a:p>
        </p:txBody>
      </p:sp>
      <p:sp>
        <p:nvSpPr>
          <p:cNvPr id="28681" name="Rectangle 24"/>
          <p:cNvSpPr>
            <a:spLocks noChangeArrowheads="1"/>
          </p:cNvSpPr>
          <p:nvPr/>
        </p:nvSpPr>
        <p:spPr bwMode="auto">
          <a:xfrm>
            <a:off x="7296150" y="2959100"/>
            <a:ext cx="75088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Reticular fibers</a:t>
            </a:r>
            <a:endParaRPr lang="en-US" b="1"/>
          </a:p>
        </p:txBody>
      </p:sp>
      <p:sp>
        <p:nvSpPr>
          <p:cNvPr id="28682" name="Rectangle 28"/>
          <p:cNvSpPr>
            <a:spLocks noChangeArrowheads="1"/>
          </p:cNvSpPr>
          <p:nvPr/>
        </p:nvSpPr>
        <p:spPr bwMode="auto">
          <a:xfrm>
            <a:off x="5832475" y="3403600"/>
            <a:ext cx="1301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(b)</a:t>
            </a:r>
            <a:endParaRPr lang="en-US" b="1"/>
          </a:p>
        </p:txBody>
      </p:sp>
      <p:sp>
        <p:nvSpPr>
          <p:cNvPr id="28683" name="Rectangle 29"/>
          <p:cNvSpPr>
            <a:spLocks noChangeArrowheads="1"/>
          </p:cNvSpPr>
          <p:nvPr/>
        </p:nvSpPr>
        <p:spPr bwMode="auto">
          <a:xfrm>
            <a:off x="1670050" y="6315075"/>
            <a:ext cx="12541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(a)</a:t>
            </a:r>
            <a:endParaRPr lang="en-US" b="1"/>
          </a:p>
        </p:txBody>
      </p:sp>
      <p:sp>
        <p:nvSpPr>
          <p:cNvPr id="28684" name="Rectangle 30"/>
          <p:cNvSpPr>
            <a:spLocks noChangeArrowheads="1"/>
          </p:cNvSpPr>
          <p:nvPr/>
        </p:nvSpPr>
        <p:spPr bwMode="auto">
          <a:xfrm>
            <a:off x="1538288" y="2890838"/>
            <a:ext cx="325437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Cortex</a:t>
            </a:r>
            <a:endParaRPr lang="en-US" b="1"/>
          </a:p>
        </p:txBody>
      </p:sp>
      <p:sp>
        <p:nvSpPr>
          <p:cNvPr id="28685" name="Rectangle 31"/>
          <p:cNvSpPr>
            <a:spLocks noChangeArrowheads="1"/>
          </p:cNvSpPr>
          <p:nvPr/>
        </p:nvSpPr>
        <p:spPr bwMode="auto">
          <a:xfrm>
            <a:off x="1538288" y="3032125"/>
            <a:ext cx="9747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  Subcapsular sinus</a:t>
            </a:r>
            <a:endParaRPr lang="en-US" b="1"/>
          </a:p>
        </p:txBody>
      </p:sp>
      <p:sp>
        <p:nvSpPr>
          <p:cNvPr id="28686" name="Rectangle 34"/>
          <p:cNvSpPr>
            <a:spLocks noChangeArrowheads="1"/>
          </p:cNvSpPr>
          <p:nvPr/>
        </p:nvSpPr>
        <p:spPr bwMode="auto">
          <a:xfrm>
            <a:off x="1538288" y="3316288"/>
            <a:ext cx="842962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  Germinal center</a:t>
            </a:r>
            <a:endParaRPr lang="en-US" b="1"/>
          </a:p>
        </p:txBody>
      </p:sp>
      <p:sp>
        <p:nvSpPr>
          <p:cNvPr id="28687" name="Rectangle 35"/>
          <p:cNvSpPr>
            <a:spLocks noChangeArrowheads="1"/>
          </p:cNvSpPr>
          <p:nvPr/>
        </p:nvSpPr>
        <p:spPr bwMode="auto">
          <a:xfrm>
            <a:off x="1538288" y="3457575"/>
            <a:ext cx="8540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  Cortical sinuses</a:t>
            </a:r>
            <a:endParaRPr lang="en-US" b="1"/>
          </a:p>
        </p:txBody>
      </p:sp>
      <p:sp>
        <p:nvSpPr>
          <p:cNvPr id="28688" name="Rectangle 36"/>
          <p:cNvSpPr>
            <a:spLocks noChangeArrowheads="1"/>
          </p:cNvSpPr>
          <p:nvPr/>
        </p:nvSpPr>
        <p:spPr bwMode="auto">
          <a:xfrm>
            <a:off x="1533525" y="3957638"/>
            <a:ext cx="38258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Medulla</a:t>
            </a:r>
            <a:endParaRPr lang="en-US" b="1"/>
          </a:p>
        </p:txBody>
      </p:sp>
      <p:sp>
        <p:nvSpPr>
          <p:cNvPr id="28689" name="Rectangle 37"/>
          <p:cNvSpPr>
            <a:spLocks noChangeArrowheads="1"/>
          </p:cNvSpPr>
          <p:nvPr/>
        </p:nvSpPr>
        <p:spPr bwMode="auto">
          <a:xfrm>
            <a:off x="1533525" y="4098925"/>
            <a:ext cx="83661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  Medullary sinus</a:t>
            </a:r>
            <a:endParaRPr lang="en-US" b="1"/>
          </a:p>
        </p:txBody>
      </p:sp>
      <p:sp>
        <p:nvSpPr>
          <p:cNvPr id="28690" name="Rectangle 38"/>
          <p:cNvSpPr>
            <a:spLocks noChangeArrowheads="1"/>
          </p:cNvSpPr>
          <p:nvPr/>
        </p:nvSpPr>
        <p:spPr bwMode="auto">
          <a:xfrm>
            <a:off x="1533525" y="4240213"/>
            <a:ext cx="7905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  Medullary cord</a:t>
            </a:r>
            <a:endParaRPr lang="en-US" b="1"/>
          </a:p>
        </p:txBody>
      </p:sp>
      <p:sp>
        <p:nvSpPr>
          <p:cNvPr id="28691" name="Rectangle 41"/>
          <p:cNvSpPr>
            <a:spLocks noChangeArrowheads="1"/>
          </p:cNvSpPr>
          <p:nvPr/>
        </p:nvSpPr>
        <p:spPr bwMode="auto">
          <a:xfrm>
            <a:off x="1581150" y="1597025"/>
            <a:ext cx="3873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Stroma:</a:t>
            </a:r>
            <a:endParaRPr lang="en-US" b="1"/>
          </a:p>
        </p:txBody>
      </p:sp>
      <p:sp>
        <p:nvSpPr>
          <p:cNvPr id="28692" name="Rectangle 42"/>
          <p:cNvSpPr>
            <a:spLocks noChangeArrowheads="1"/>
          </p:cNvSpPr>
          <p:nvPr/>
        </p:nvSpPr>
        <p:spPr bwMode="auto">
          <a:xfrm>
            <a:off x="1581150" y="1738313"/>
            <a:ext cx="45878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  Capsule</a:t>
            </a:r>
            <a:endParaRPr lang="en-US" b="1"/>
          </a:p>
        </p:txBody>
      </p:sp>
      <p:sp>
        <p:nvSpPr>
          <p:cNvPr id="28693" name="Rectangle 43"/>
          <p:cNvSpPr>
            <a:spLocks noChangeArrowheads="1"/>
          </p:cNvSpPr>
          <p:nvPr/>
        </p:nvSpPr>
        <p:spPr bwMode="auto">
          <a:xfrm>
            <a:off x="1581150" y="1882775"/>
            <a:ext cx="8255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  Reticular tissue</a:t>
            </a:r>
            <a:endParaRPr lang="en-US" b="1"/>
          </a:p>
        </p:txBody>
      </p:sp>
      <p:sp>
        <p:nvSpPr>
          <p:cNvPr id="28694" name="Line 50"/>
          <p:cNvSpPr>
            <a:spLocks noChangeShapeType="1"/>
          </p:cNvSpPr>
          <p:nvPr/>
        </p:nvSpPr>
        <p:spPr bwMode="auto">
          <a:xfrm>
            <a:off x="2098675" y="1809750"/>
            <a:ext cx="1282700" cy="1588"/>
          </a:xfrm>
          <a:prstGeom prst="line">
            <a:avLst/>
          </a:prstGeom>
          <a:noFill/>
          <a:ln w="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5" name="Line 51"/>
          <p:cNvSpPr>
            <a:spLocks noChangeShapeType="1"/>
          </p:cNvSpPr>
          <p:nvPr/>
        </p:nvSpPr>
        <p:spPr bwMode="auto">
          <a:xfrm>
            <a:off x="2516188" y="3098800"/>
            <a:ext cx="273050" cy="1588"/>
          </a:xfrm>
          <a:prstGeom prst="line">
            <a:avLst/>
          </a:prstGeom>
          <a:noFill/>
          <a:ln w="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6" name="Line 52"/>
          <p:cNvSpPr>
            <a:spLocks noChangeShapeType="1"/>
          </p:cNvSpPr>
          <p:nvPr/>
        </p:nvSpPr>
        <p:spPr bwMode="auto">
          <a:xfrm>
            <a:off x="2493963" y="3241675"/>
            <a:ext cx="476250" cy="1588"/>
          </a:xfrm>
          <a:prstGeom prst="line">
            <a:avLst/>
          </a:prstGeom>
          <a:noFill/>
          <a:ln w="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7" name="Line 53"/>
          <p:cNvSpPr>
            <a:spLocks noChangeShapeType="1"/>
          </p:cNvSpPr>
          <p:nvPr/>
        </p:nvSpPr>
        <p:spPr bwMode="auto">
          <a:xfrm>
            <a:off x="2422525" y="3382963"/>
            <a:ext cx="547688" cy="1587"/>
          </a:xfrm>
          <a:prstGeom prst="line">
            <a:avLst/>
          </a:prstGeom>
          <a:noFill/>
          <a:ln w="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8" name="Freeform 54"/>
          <p:cNvSpPr>
            <a:spLocks/>
          </p:cNvSpPr>
          <p:nvPr/>
        </p:nvSpPr>
        <p:spPr bwMode="auto">
          <a:xfrm>
            <a:off x="2422525" y="3524250"/>
            <a:ext cx="420688" cy="230188"/>
          </a:xfrm>
          <a:custGeom>
            <a:avLst/>
            <a:gdLst>
              <a:gd name="T0" fmla="*/ 0 w 265"/>
              <a:gd name="T1" fmla="*/ 0 h 145"/>
              <a:gd name="T2" fmla="*/ 230188 w 265"/>
              <a:gd name="T3" fmla="*/ 0 h 145"/>
              <a:gd name="T4" fmla="*/ 420688 w 265"/>
              <a:gd name="T5" fmla="*/ 230188 h 145"/>
              <a:gd name="T6" fmla="*/ 0 60000 65536"/>
              <a:gd name="T7" fmla="*/ 0 60000 65536"/>
              <a:gd name="T8" fmla="*/ 0 60000 65536"/>
              <a:gd name="T9" fmla="*/ 0 w 265"/>
              <a:gd name="T10" fmla="*/ 0 h 145"/>
              <a:gd name="T11" fmla="*/ 265 w 265"/>
              <a:gd name="T12" fmla="*/ 145 h 1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5" h="145">
                <a:moveTo>
                  <a:pt x="0" y="0"/>
                </a:moveTo>
                <a:lnTo>
                  <a:pt x="145" y="0"/>
                </a:lnTo>
                <a:lnTo>
                  <a:pt x="265" y="145"/>
                </a:lnTo>
              </a:path>
            </a:pathLst>
          </a:custGeom>
          <a:noFill/>
          <a:ln w="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8699" name="Line 55"/>
          <p:cNvSpPr>
            <a:spLocks noChangeShapeType="1"/>
          </p:cNvSpPr>
          <p:nvPr/>
        </p:nvSpPr>
        <p:spPr bwMode="auto">
          <a:xfrm>
            <a:off x="2398713" y="1949450"/>
            <a:ext cx="982662" cy="1588"/>
          </a:xfrm>
          <a:prstGeom prst="line">
            <a:avLst/>
          </a:prstGeom>
          <a:noFill/>
          <a:ln w="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0" name="Line 56"/>
          <p:cNvSpPr>
            <a:spLocks noChangeShapeType="1"/>
          </p:cNvSpPr>
          <p:nvPr/>
        </p:nvSpPr>
        <p:spPr bwMode="auto">
          <a:xfrm>
            <a:off x="2168525" y="2087563"/>
            <a:ext cx="1212850" cy="1587"/>
          </a:xfrm>
          <a:prstGeom prst="line">
            <a:avLst/>
          </a:prstGeom>
          <a:noFill/>
          <a:ln w="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1" name="Line 57"/>
          <p:cNvSpPr>
            <a:spLocks noChangeShapeType="1"/>
          </p:cNvSpPr>
          <p:nvPr/>
        </p:nvSpPr>
        <p:spPr bwMode="auto">
          <a:xfrm>
            <a:off x="2652713" y="3524250"/>
            <a:ext cx="354012" cy="336550"/>
          </a:xfrm>
          <a:prstGeom prst="line">
            <a:avLst/>
          </a:prstGeom>
          <a:noFill/>
          <a:ln w="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2" name="Freeform 58"/>
          <p:cNvSpPr>
            <a:spLocks/>
          </p:cNvSpPr>
          <p:nvPr/>
        </p:nvSpPr>
        <p:spPr bwMode="auto">
          <a:xfrm>
            <a:off x="3540125" y="4090988"/>
            <a:ext cx="1136650" cy="53975"/>
          </a:xfrm>
          <a:custGeom>
            <a:avLst/>
            <a:gdLst>
              <a:gd name="T0" fmla="*/ 1136650 w 716"/>
              <a:gd name="T1" fmla="*/ 53975 h 34"/>
              <a:gd name="T2" fmla="*/ 1136650 w 716"/>
              <a:gd name="T3" fmla="*/ 0 h 34"/>
              <a:gd name="T4" fmla="*/ 0 w 716"/>
              <a:gd name="T5" fmla="*/ 0 h 34"/>
              <a:gd name="T6" fmla="*/ 0 w 716"/>
              <a:gd name="T7" fmla="*/ 53975 h 34"/>
              <a:gd name="T8" fmla="*/ 0 60000 65536"/>
              <a:gd name="T9" fmla="*/ 0 60000 65536"/>
              <a:gd name="T10" fmla="*/ 0 60000 65536"/>
              <a:gd name="T11" fmla="*/ 0 60000 65536"/>
              <a:gd name="T12" fmla="*/ 0 w 716"/>
              <a:gd name="T13" fmla="*/ 0 h 34"/>
              <a:gd name="T14" fmla="*/ 716 w 716"/>
              <a:gd name="T15" fmla="*/ 34 h 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6" h="34">
                <a:moveTo>
                  <a:pt x="716" y="34"/>
                </a:moveTo>
                <a:lnTo>
                  <a:pt x="716" y="0"/>
                </a:lnTo>
                <a:lnTo>
                  <a:pt x="0" y="0"/>
                </a:lnTo>
                <a:lnTo>
                  <a:pt x="0" y="34"/>
                </a:lnTo>
              </a:path>
            </a:pathLst>
          </a:custGeom>
          <a:noFill/>
          <a:ln w="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8703" name="Freeform 59"/>
          <p:cNvSpPr>
            <a:spLocks/>
          </p:cNvSpPr>
          <p:nvPr/>
        </p:nvSpPr>
        <p:spPr bwMode="auto">
          <a:xfrm>
            <a:off x="2027238" y="4027488"/>
            <a:ext cx="2087562" cy="63500"/>
          </a:xfrm>
          <a:custGeom>
            <a:avLst/>
            <a:gdLst>
              <a:gd name="T0" fmla="*/ 2087562 w 1315"/>
              <a:gd name="T1" fmla="*/ 63500 h 40"/>
              <a:gd name="T2" fmla="*/ 2087562 w 1315"/>
              <a:gd name="T3" fmla="*/ 0 h 40"/>
              <a:gd name="T4" fmla="*/ 0 w 1315"/>
              <a:gd name="T5" fmla="*/ 0 h 40"/>
              <a:gd name="T6" fmla="*/ 0 60000 65536"/>
              <a:gd name="T7" fmla="*/ 0 60000 65536"/>
              <a:gd name="T8" fmla="*/ 0 60000 65536"/>
              <a:gd name="T9" fmla="*/ 0 w 1315"/>
              <a:gd name="T10" fmla="*/ 0 h 40"/>
              <a:gd name="T11" fmla="*/ 1315 w 1315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15" h="40">
                <a:moveTo>
                  <a:pt x="1315" y="40"/>
                </a:moveTo>
                <a:lnTo>
                  <a:pt x="1315" y="0"/>
                </a:lnTo>
                <a:lnTo>
                  <a:pt x="0" y="0"/>
                </a:lnTo>
              </a:path>
            </a:pathLst>
          </a:custGeom>
          <a:noFill/>
          <a:ln w="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8704" name="Freeform 60"/>
          <p:cNvSpPr>
            <a:spLocks/>
          </p:cNvSpPr>
          <p:nvPr/>
        </p:nvSpPr>
        <p:spPr bwMode="auto">
          <a:xfrm>
            <a:off x="2398713" y="4167188"/>
            <a:ext cx="1108075" cy="25400"/>
          </a:xfrm>
          <a:custGeom>
            <a:avLst/>
            <a:gdLst>
              <a:gd name="T0" fmla="*/ 0 w 698"/>
              <a:gd name="T1" fmla="*/ 0 h 16"/>
              <a:gd name="T2" fmla="*/ 831850 w 698"/>
              <a:gd name="T3" fmla="*/ 0 h 16"/>
              <a:gd name="T4" fmla="*/ 1108075 w 698"/>
              <a:gd name="T5" fmla="*/ 25400 h 16"/>
              <a:gd name="T6" fmla="*/ 0 60000 65536"/>
              <a:gd name="T7" fmla="*/ 0 60000 65536"/>
              <a:gd name="T8" fmla="*/ 0 60000 65536"/>
              <a:gd name="T9" fmla="*/ 0 w 698"/>
              <a:gd name="T10" fmla="*/ 0 h 16"/>
              <a:gd name="T11" fmla="*/ 698 w 698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8" h="16">
                <a:moveTo>
                  <a:pt x="0" y="0"/>
                </a:moveTo>
                <a:lnTo>
                  <a:pt x="524" y="0"/>
                </a:lnTo>
                <a:lnTo>
                  <a:pt x="698" y="16"/>
                </a:lnTo>
              </a:path>
            </a:pathLst>
          </a:custGeom>
          <a:noFill/>
          <a:ln w="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8705" name="Line 61"/>
          <p:cNvSpPr>
            <a:spLocks noChangeShapeType="1"/>
          </p:cNvSpPr>
          <p:nvPr/>
        </p:nvSpPr>
        <p:spPr bwMode="auto">
          <a:xfrm>
            <a:off x="2363788" y="4311650"/>
            <a:ext cx="1597025" cy="1588"/>
          </a:xfrm>
          <a:prstGeom prst="line">
            <a:avLst/>
          </a:prstGeom>
          <a:noFill/>
          <a:ln w="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6" name="Line 62"/>
          <p:cNvSpPr>
            <a:spLocks noChangeShapeType="1"/>
          </p:cNvSpPr>
          <p:nvPr/>
        </p:nvSpPr>
        <p:spPr bwMode="auto">
          <a:xfrm>
            <a:off x="2452688" y="5359400"/>
            <a:ext cx="711200" cy="1588"/>
          </a:xfrm>
          <a:prstGeom prst="line">
            <a:avLst/>
          </a:prstGeom>
          <a:noFill/>
          <a:ln w="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7" name="Freeform 63"/>
          <p:cNvSpPr>
            <a:spLocks/>
          </p:cNvSpPr>
          <p:nvPr/>
        </p:nvSpPr>
        <p:spPr bwMode="auto">
          <a:xfrm>
            <a:off x="4983163" y="3405188"/>
            <a:ext cx="212725" cy="238125"/>
          </a:xfrm>
          <a:custGeom>
            <a:avLst/>
            <a:gdLst>
              <a:gd name="T0" fmla="*/ 0 w 134"/>
              <a:gd name="T1" fmla="*/ 238125 h 150"/>
              <a:gd name="T2" fmla="*/ 207963 w 134"/>
              <a:gd name="T3" fmla="*/ 0 h 150"/>
              <a:gd name="T4" fmla="*/ 212725 w 134"/>
              <a:gd name="T5" fmla="*/ 136525 h 150"/>
              <a:gd name="T6" fmla="*/ 0 60000 65536"/>
              <a:gd name="T7" fmla="*/ 0 60000 65536"/>
              <a:gd name="T8" fmla="*/ 0 60000 65536"/>
              <a:gd name="T9" fmla="*/ 0 w 134"/>
              <a:gd name="T10" fmla="*/ 0 h 150"/>
              <a:gd name="T11" fmla="*/ 134 w 134"/>
              <a:gd name="T12" fmla="*/ 150 h 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" h="150">
                <a:moveTo>
                  <a:pt x="0" y="150"/>
                </a:moveTo>
                <a:lnTo>
                  <a:pt x="131" y="0"/>
                </a:lnTo>
                <a:lnTo>
                  <a:pt x="134" y="86"/>
                </a:lnTo>
              </a:path>
            </a:pathLst>
          </a:custGeom>
          <a:noFill/>
          <a:ln w="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8708" name="Line 64"/>
          <p:cNvSpPr>
            <a:spLocks noChangeShapeType="1"/>
          </p:cNvSpPr>
          <p:nvPr/>
        </p:nvSpPr>
        <p:spPr bwMode="auto">
          <a:xfrm flipV="1">
            <a:off x="5000625" y="3878263"/>
            <a:ext cx="1588" cy="160337"/>
          </a:xfrm>
          <a:prstGeom prst="line">
            <a:avLst/>
          </a:prstGeom>
          <a:noFill/>
          <a:ln w="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9" name="Line 65"/>
          <p:cNvSpPr>
            <a:spLocks noChangeShapeType="1"/>
          </p:cNvSpPr>
          <p:nvPr/>
        </p:nvSpPr>
        <p:spPr bwMode="auto">
          <a:xfrm flipV="1">
            <a:off x="2533650" y="4695825"/>
            <a:ext cx="1588" cy="655638"/>
          </a:xfrm>
          <a:prstGeom prst="line">
            <a:avLst/>
          </a:prstGeom>
          <a:noFill/>
          <a:ln w="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10" name="Line 66"/>
          <p:cNvSpPr>
            <a:spLocks noChangeShapeType="1"/>
          </p:cNvSpPr>
          <p:nvPr/>
        </p:nvSpPr>
        <p:spPr bwMode="auto">
          <a:xfrm flipH="1">
            <a:off x="6189663" y="1743075"/>
            <a:ext cx="1093787" cy="1588"/>
          </a:xfrm>
          <a:prstGeom prst="line">
            <a:avLst/>
          </a:prstGeom>
          <a:noFill/>
          <a:ln w="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11" name="Line 67"/>
          <p:cNvSpPr>
            <a:spLocks noChangeShapeType="1"/>
          </p:cNvSpPr>
          <p:nvPr/>
        </p:nvSpPr>
        <p:spPr bwMode="auto">
          <a:xfrm flipH="1">
            <a:off x="6438900" y="2003425"/>
            <a:ext cx="844550" cy="1588"/>
          </a:xfrm>
          <a:prstGeom prst="line">
            <a:avLst/>
          </a:prstGeom>
          <a:noFill/>
          <a:ln w="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12" name="Line 68"/>
          <p:cNvSpPr>
            <a:spLocks noChangeShapeType="1"/>
          </p:cNvSpPr>
          <p:nvPr/>
        </p:nvSpPr>
        <p:spPr bwMode="auto">
          <a:xfrm flipH="1">
            <a:off x="6534150" y="2259013"/>
            <a:ext cx="749300" cy="1587"/>
          </a:xfrm>
          <a:prstGeom prst="line">
            <a:avLst/>
          </a:prstGeom>
          <a:noFill/>
          <a:ln w="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13" name="Line 69"/>
          <p:cNvSpPr>
            <a:spLocks noChangeShapeType="1"/>
          </p:cNvSpPr>
          <p:nvPr/>
        </p:nvSpPr>
        <p:spPr bwMode="auto">
          <a:xfrm flipH="1">
            <a:off x="6367463" y="2513013"/>
            <a:ext cx="915987" cy="1587"/>
          </a:xfrm>
          <a:prstGeom prst="line">
            <a:avLst/>
          </a:prstGeom>
          <a:noFill/>
          <a:ln w="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14" name="Line 70"/>
          <p:cNvSpPr>
            <a:spLocks noChangeShapeType="1"/>
          </p:cNvSpPr>
          <p:nvPr/>
        </p:nvSpPr>
        <p:spPr bwMode="auto">
          <a:xfrm flipH="1">
            <a:off x="6858000" y="2760663"/>
            <a:ext cx="425450" cy="1587"/>
          </a:xfrm>
          <a:prstGeom prst="line">
            <a:avLst/>
          </a:prstGeom>
          <a:noFill/>
          <a:ln w="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15" name="Line 71"/>
          <p:cNvSpPr>
            <a:spLocks noChangeShapeType="1"/>
          </p:cNvSpPr>
          <p:nvPr/>
        </p:nvSpPr>
        <p:spPr bwMode="auto">
          <a:xfrm flipH="1">
            <a:off x="6030913" y="3016250"/>
            <a:ext cx="1252537" cy="1588"/>
          </a:xfrm>
          <a:prstGeom prst="line">
            <a:avLst/>
          </a:prstGeom>
          <a:noFill/>
          <a:ln w="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16" name="Line 72"/>
          <p:cNvSpPr>
            <a:spLocks noChangeShapeType="1"/>
          </p:cNvSpPr>
          <p:nvPr/>
        </p:nvSpPr>
        <p:spPr bwMode="auto">
          <a:xfrm flipH="1">
            <a:off x="7124700" y="3276600"/>
            <a:ext cx="158750" cy="1588"/>
          </a:xfrm>
          <a:prstGeom prst="line">
            <a:avLst/>
          </a:prstGeom>
          <a:noFill/>
          <a:ln w="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17" name="Line 73"/>
          <p:cNvSpPr>
            <a:spLocks noChangeShapeType="1"/>
          </p:cNvSpPr>
          <p:nvPr/>
        </p:nvSpPr>
        <p:spPr bwMode="auto">
          <a:xfrm flipH="1">
            <a:off x="7011988" y="1743075"/>
            <a:ext cx="152400" cy="101600"/>
          </a:xfrm>
          <a:prstGeom prst="line">
            <a:avLst/>
          </a:prstGeom>
          <a:noFill/>
          <a:ln w="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18" name="Line 74"/>
          <p:cNvSpPr>
            <a:spLocks noChangeShapeType="1"/>
          </p:cNvSpPr>
          <p:nvPr/>
        </p:nvSpPr>
        <p:spPr bwMode="auto">
          <a:xfrm>
            <a:off x="6627813" y="2565400"/>
            <a:ext cx="536575" cy="195263"/>
          </a:xfrm>
          <a:prstGeom prst="line">
            <a:avLst/>
          </a:prstGeom>
          <a:noFill/>
          <a:ln w="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19" name="Line 75"/>
          <p:cNvSpPr>
            <a:spLocks noChangeShapeType="1"/>
          </p:cNvSpPr>
          <p:nvPr/>
        </p:nvSpPr>
        <p:spPr bwMode="auto">
          <a:xfrm flipH="1">
            <a:off x="6567488" y="3016250"/>
            <a:ext cx="596900" cy="65088"/>
          </a:xfrm>
          <a:prstGeom prst="line">
            <a:avLst/>
          </a:prstGeom>
          <a:noFill/>
          <a:ln w="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20" name="Line 79"/>
          <p:cNvSpPr>
            <a:spLocks noChangeShapeType="1"/>
          </p:cNvSpPr>
          <p:nvPr/>
        </p:nvSpPr>
        <p:spPr bwMode="auto">
          <a:xfrm>
            <a:off x="2090738" y="1803400"/>
            <a:ext cx="1282700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21" name="Line 80"/>
          <p:cNvSpPr>
            <a:spLocks noChangeShapeType="1"/>
          </p:cNvSpPr>
          <p:nvPr/>
        </p:nvSpPr>
        <p:spPr bwMode="auto">
          <a:xfrm>
            <a:off x="2511425" y="3092450"/>
            <a:ext cx="273050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22" name="Line 81"/>
          <p:cNvSpPr>
            <a:spLocks noChangeShapeType="1"/>
          </p:cNvSpPr>
          <p:nvPr/>
        </p:nvSpPr>
        <p:spPr bwMode="auto">
          <a:xfrm>
            <a:off x="2487613" y="3233738"/>
            <a:ext cx="474662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23" name="Line 82"/>
          <p:cNvSpPr>
            <a:spLocks noChangeShapeType="1"/>
          </p:cNvSpPr>
          <p:nvPr/>
        </p:nvSpPr>
        <p:spPr bwMode="auto">
          <a:xfrm>
            <a:off x="2417763" y="3375025"/>
            <a:ext cx="544512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24" name="Freeform 83"/>
          <p:cNvSpPr>
            <a:spLocks/>
          </p:cNvSpPr>
          <p:nvPr/>
        </p:nvSpPr>
        <p:spPr bwMode="auto">
          <a:xfrm>
            <a:off x="2417763" y="3519488"/>
            <a:ext cx="419100" cy="230187"/>
          </a:xfrm>
          <a:custGeom>
            <a:avLst/>
            <a:gdLst>
              <a:gd name="T0" fmla="*/ 0 w 264"/>
              <a:gd name="T1" fmla="*/ 0 h 145"/>
              <a:gd name="T2" fmla="*/ 230187 w 264"/>
              <a:gd name="T3" fmla="*/ 0 h 145"/>
              <a:gd name="T4" fmla="*/ 419100 w 264"/>
              <a:gd name="T5" fmla="*/ 230187 h 145"/>
              <a:gd name="T6" fmla="*/ 0 60000 65536"/>
              <a:gd name="T7" fmla="*/ 0 60000 65536"/>
              <a:gd name="T8" fmla="*/ 0 60000 65536"/>
              <a:gd name="T9" fmla="*/ 0 w 264"/>
              <a:gd name="T10" fmla="*/ 0 h 145"/>
              <a:gd name="T11" fmla="*/ 264 w 264"/>
              <a:gd name="T12" fmla="*/ 145 h 1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145">
                <a:moveTo>
                  <a:pt x="0" y="0"/>
                </a:moveTo>
                <a:lnTo>
                  <a:pt x="145" y="0"/>
                </a:lnTo>
                <a:lnTo>
                  <a:pt x="264" y="145"/>
                </a:lnTo>
              </a:path>
            </a:pathLst>
          </a:cu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8725" name="Line 84"/>
          <p:cNvSpPr>
            <a:spLocks noChangeShapeType="1"/>
          </p:cNvSpPr>
          <p:nvPr/>
        </p:nvSpPr>
        <p:spPr bwMode="auto">
          <a:xfrm>
            <a:off x="2392363" y="1941513"/>
            <a:ext cx="981075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26" name="Line 85"/>
          <p:cNvSpPr>
            <a:spLocks noChangeShapeType="1"/>
          </p:cNvSpPr>
          <p:nvPr/>
        </p:nvSpPr>
        <p:spPr bwMode="auto">
          <a:xfrm>
            <a:off x="2162175" y="2079625"/>
            <a:ext cx="1211263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27" name="Line 86"/>
          <p:cNvSpPr>
            <a:spLocks noChangeShapeType="1"/>
          </p:cNvSpPr>
          <p:nvPr/>
        </p:nvSpPr>
        <p:spPr bwMode="auto">
          <a:xfrm>
            <a:off x="2647950" y="3519488"/>
            <a:ext cx="354013" cy="33655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28" name="Freeform 87"/>
          <p:cNvSpPr>
            <a:spLocks/>
          </p:cNvSpPr>
          <p:nvPr/>
        </p:nvSpPr>
        <p:spPr bwMode="auto">
          <a:xfrm>
            <a:off x="3535363" y="4086225"/>
            <a:ext cx="1136650" cy="53975"/>
          </a:xfrm>
          <a:custGeom>
            <a:avLst/>
            <a:gdLst>
              <a:gd name="T0" fmla="*/ 1136650 w 716"/>
              <a:gd name="T1" fmla="*/ 53975 h 34"/>
              <a:gd name="T2" fmla="*/ 1136650 w 716"/>
              <a:gd name="T3" fmla="*/ 0 h 34"/>
              <a:gd name="T4" fmla="*/ 0 w 716"/>
              <a:gd name="T5" fmla="*/ 0 h 34"/>
              <a:gd name="T6" fmla="*/ 0 w 716"/>
              <a:gd name="T7" fmla="*/ 53975 h 34"/>
              <a:gd name="T8" fmla="*/ 0 60000 65536"/>
              <a:gd name="T9" fmla="*/ 0 60000 65536"/>
              <a:gd name="T10" fmla="*/ 0 60000 65536"/>
              <a:gd name="T11" fmla="*/ 0 60000 65536"/>
              <a:gd name="T12" fmla="*/ 0 w 716"/>
              <a:gd name="T13" fmla="*/ 0 h 34"/>
              <a:gd name="T14" fmla="*/ 716 w 716"/>
              <a:gd name="T15" fmla="*/ 34 h 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6" h="34">
                <a:moveTo>
                  <a:pt x="716" y="34"/>
                </a:moveTo>
                <a:lnTo>
                  <a:pt x="716" y="0"/>
                </a:lnTo>
                <a:lnTo>
                  <a:pt x="0" y="0"/>
                </a:lnTo>
                <a:lnTo>
                  <a:pt x="0" y="34"/>
                </a:lnTo>
              </a:path>
            </a:pathLst>
          </a:cu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8729" name="Freeform 88"/>
          <p:cNvSpPr>
            <a:spLocks/>
          </p:cNvSpPr>
          <p:nvPr/>
        </p:nvSpPr>
        <p:spPr bwMode="auto">
          <a:xfrm>
            <a:off x="2020888" y="4021138"/>
            <a:ext cx="2087562" cy="65087"/>
          </a:xfrm>
          <a:custGeom>
            <a:avLst/>
            <a:gdLst>
              <a:gd name="T0" fmla="*/ 2087562 w 1315"/>
              <a:gd name="T1" fmla="*/ 65087 h 41"/>
              <a:gd name="T2" fmla="*/ 2087562 w 1315"/>
              <a:gd name="T3" fmla="*/ 0 h 41"/>
              <a:gd name="T4" fmla="*/ 0 w 1315"/>
              <a:gd name="T5" fmla="*/ 0 h 41"/>
              <a:gd name="T6" fmla="*/ 0 60000 65536"/>
              <a:gd name="T7" fmla="*/ 0 60000 65536"/>
              <a:gd name="T8" fmla="*/ 0 60000 65536"/>
              <a:gd name="T9" fmla="*/ 0 w 1315"/>
              <a:gd name="T10" fmla="*/ 0 h 41"/>
              <a:gd name="T11" fmla="*/ 1315 w 1315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15" h="41">
                <a:moveTo>
                  <a:pt x="1315" y="41"/>
                </a:moveTo>
                <a:lnTo>
                  <a:pt x="1315" y="0"/>
                </a:lnTo>
                <a:lnTo>
                  <a:pt x="0" y="0"/>
                </a:lnTo>
              </a:path>
            </a:pathLst>
          </a:cu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8730" name="Freeform 89"/>
          <p:cNvSpPr>
            <a:spLocks/>
          </p:cNvSpPr>
          <p:nvPr/>
        </p:nvSpPr>
        <p:spPr bwMode="auto">
          <a:xfrm>
            <a:off x="2392363" y="4162425"/>
            <a:ext cx="1117600" cy="25400"/>
          </a:xfrm>
          <a:custGeom>
            <a:avLst/>
            <a:gdLst>
              <a:gd name="T0" fmla="*/ 0 w 704"/>
              <a:gd name="T1" fmla="*/ 0 h 16"/>
              <a:gd name="T2" fmla="*/ 833438 w 704"/>
              <a:gd name="T3" fmla="*/ 0 h 16"/>
              <a:gd name="T4" fmla="*/ 1117600 w 704"/>
              <a:gd name="T5" fmla="*/ 25400 h 16"/>
              <a:gd name="T6" fmla="*/ 0 60000 65536"/>
              <a:gd name="T7" fmla="*/ 0 60000 65536"/>
              <a:gd name="T8" fmla="*/ 0 60000 65536"/>
              <a:gd name="T9" fmla="*/ 0 w 704"/>
              <a:gd name="T10" fmla="*/ 0 h 16"/>
              <a:gd name="T11" fmla="*/ 704 w 704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4" h="16">
                <a:moveTo>
                  <a:pt x="0" y="0"/>
                </a:moveTo>
                <a:lnTo>
                  <a:pt x="525" y="0"/>
                </a:lnTo>
                <a:lnTo>
                  <a:pt x="704" y="16"/>
                </a:lnTo>
              </a:path>
            </a:pathLst>
          </a:cu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8731" name="Line 90"/>
          <p:cNvSpPr>
            <a:spLocks noChangeShapeType="1"/>
          </p:cNvSpPr>
          <p:nvPr/>
        </p:nvSpPr>
        <p:spPr bwMode="auto">
          <a:xfrm>
            <a:off x="2359025" y="4303713"/>
            <a:ext cx="1597025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32" name="Line 91"/>
          <p:cNvSpPr>
            <a:spLocks noChangeShapeType="1"/>
          </p:cNvSpPr>
          <p:nvPr/>
        </p:nvSpPr>
        <p:spPr bwMode="auto">
          <a:xfrm>
            <a:off x="2447925" y="5351463"/>
            <a:ext cx="708025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33" name="Freeform 92"/>
          <p:cNvSpPr>
            <a:spLocks/>
          </p:cNvSpPr>
          <p:nvPr/>
        </p:nvSpPr>
        <p:spPr bwMode="auto">
          <a:xfrm>
            <a:off x="4978400" y="3400425"/>
            <a:ext cx="212725" cy="238125"/>
          </a:xfrm>
          <a:custGeom>
            <a:avLst/>
            <a:gdLst>
              <a:gd name="T0" fmla="*/ 0 w 134"/>
              <a:gd name="T1" fmla="*/ 238125 h 150"/>
              <a:gd name="T2" fmla="*/ 204788 w 134"/>
              <a:gd name="T3" fmla="*/ 0 h 150"/>
              <a:gd name="T4" fmla="*/ 212725 w 134"/>
              <a:gd name="T5" fmla="*/ 136525 h 150"/>
              <a:gd name="T6" fmla="*/ 0 60000 65536"/>
              <a:gd name="T7" fmla="*/ 0 60000 65536"/>
              <a:gd name="T8" fmla="*/ 0 60000 65536"/>
              <a:gd name="T9" fmla="*/ 0 w 134"/>
              <a:gd name="T10" fmla="*/ 0 h 150"/>
              <a:gd name="T11" fmla="*/ 134 w 134"/>
              <a:gd name="T12" fmla="*/ 150 h 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" h="150">
                <a:moveTo>
                  <a:pt x="0" y="150"/>
                </a:moveTo>
                <a:lnTo>
                  <a:pt x="129" y="0"/>
                </a:lnTo>
                <a:lnTo>
                  <a:pt x="134" y="86"/>
                </a:lnTo>
              </a:path>
            </a:pathLst>
          </a:cu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8734" name="Line 93"/>
          <p:cNvSpPr>
            <a:spLocks noChangeShapeType="1"/>
          </p:cNvSpPr>
          <p:nvPr/>
        </p:nvSpPr>
        <p:spPr bwMode="auto">
          <a:xfrm flipV="1">
            <a:off x="4995863" y="3873500"/>
            <a:ext cx="1587" cy="16033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35" name="Line 94"/>
          <p:cNvSpPr>
            <a:spLocks noChangeShapeType="1"/>
          </p:cNvSpPr>
          <p:nvPr/>
        </p:nvSpPr>
        <p:spPr bwMode="auto">
          <a:xfrm flipV="1">
            <a:off x="2528888" y="4691063"/>
            <a:ext cx="1587" cy="65563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36" name="Line 95"/>
          <p:cNvSpPr>
            <a:spLocks noChangeShapeType="1"/>
          </p:cNvSpPr>
          <p:nvPr/>
        </p:nvSpPr>
        <p:spPr bwMode="auto">
          <a:xfrm flipH="1">
            <a:off x="6184900" y="1738313"/>
            <a:ext cx="1093788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37" name="Line 96"/>
          <p:cNvSpPr>
            <a:spLocks noChangeShapeType="1"/>
          </p:cNvSpPr>
          <p:nvPr/>
        </p:nvSpPr>
        <p:spPr bwMode="auto">
          <a:xfrm flipH="1">
            <a:off x="6432550" y="1998663"/>
            <a:ext cx="846138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38" name="Line 97"/>
          <p:cNvSpPr>
            <a:spLocks noChangeShapeType="1"/>
          </p:cNvSpPr>
          <p:nvPr/>
        </p:nvSpPr>
        <p:spPr bwMode="auto">
          <a:xfrm flipH="1">
            <a:off x="6526213" y="2254250"/>
            <a:ext cx="752475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39" name="Line 98"/>
          <p:cNvSpPr>
            <a:spLocks noChangeShapeType="1"/>
          </p:cNvSpPr>
          <p:nvPr/>
        </p:nvSpPr>
        <p:spPr bwMode="auto">
          <a:xfrm flipH="1">
            <a:off x="6362700" y="2506663"/>
            <a:ext cx="915988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40" name="Line 99"/>
          <p:cNvSpPr>
            <a:spLocks noChangeShapeType="1"/>
          </p:cNvSpPr>
          <p:nvPr/>
        </p:nvSpPr>
        <p:spPr bwMode="auto">
          <a:xfrm flipH="1">
            <a:off x="6853238" y="2755900"/>
            <a:ext cx="425450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41" name="Line 100"/>
          <p:cNvSpPr>
            <a:spLocks noChangeShapeType="1"/>
          </p:cNvSpPr>
          <p:nvPr/>
        </p:nvSpPr>
        <p:spPr bwMode="auto">
          <a:xfrm flipH="1">
            <a:off x="6022975" y="3008313"/>
            <a:ext cx="1255713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42" name="Line 101"/>
          <p:cNvSpPr>
            <a:spLocks noChangeShapeType="1"/>
          </p:cNvSpPr>
          <p:nvPr/>
        </p:nvSpPr>
        <p:spPr bwMode="auto">
          <a:xfrm flipH="1">
            <a:off x="7118350" y="3268663"/>
            <a:ext cx="160338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43" name="Line 102"/>
          <p:cNvSpPr>
            <a:spLocks noChangeShapeType="1"/>
          </p:cNvSpPr>
          <p:nvPr/>
        </p:nvSpPr>
        <p:spPr bwMode="auto">
          <a:xfrm flipH="1">
            <a:off x="7005638" y="1738313"/>
            <a:ext cx="153987" cy="9842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44" name="Line 103"/>
          <p:cNvSpPr>
            <a:spLocks noChangeShapeType="1"/>
          </p:cNvSpPr>
          <p:nvPr/>
        </p:nvSpPr>
        <p:spPr bwMode="auto">
          <a:xfrm>
            <a:off x="6623050" y="2560638"/>
            <a:ext cx="536575" cy="195262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45" name="Line 104"/>
          <p:cNvSpPr>
            <a:spLocks noChangeShapeType="1"/>
          </p:cNvSpPr>
          <p:nvPr/>
        </p:nvSpPr>
        <p:spPr bwMode="auto">
          <a:xfrm flipH="1">
            <a:off x="6562725" y="3008313"/>
            <a:ext cx="596900" cy="6667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46" name="Freeform 109"/>
          <p:cNvSpPr>
            <a:spLocks/>
          </p:cNvSpPr>
          <p:nvPr/>
        </p:nvSpPr>
        <p:spPr bwMode="auto">
          <a:xfrm>
            <a:off x="2754313" y="3008313"/>
            <a:ext cx="898525" cy="55562"/>
          </a:xfrm>
          <a:custGeom>
            <a:avLst/>
            <a:gdLst>
              <a:gd name="T0" fmla="*/ 898525 w 566"/>
              <a:gd name="T1" fmla="*/ 55562 h 35"/>
              <a:gd name="T2" fmla="*/ 898525 w 566"/>
              <a:gd name="T3" fmla="*/ 0 h 35"/>
              <a:gd name="T4" fmla="*/ 0 w 566"/>
              <a:gd name="T5" fmla="*/ 0 h 35"/>
              <a:gd name="T6" fmla="*/ 0 w 566"/>
              <a:gd name="T7" fmla="*/ 55562 h 35"/>
              <a:gd name="T8" fmla="*/ 0 60000 65536"/>
              <a:gd name="T9" fmla="*/ 0 60000 65536"/>
              <a:gd name="T10" fmla="*/ 0 60000 65536"/>
              <a:gd name="T11" fmla="*/ 0 60000 65536"/>
              <a:gd name="T12" fmla="*/ 0 w 566"/>
              <a:gd name="T13" fmla="*/ 0 h 35"/>
              <a:gd name="T14" fmla="*/ 566 w 566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6" h="35">
                <a:moveTo>
                  <a:pt x="566" y="35"/>
                </a:moveTo>
                <a:lnTo>
                  <a:pt x="566" y="0"/>
                </a:lnTo>
                <a:lnTo>
                  <a:pt x="0" y="0"/>
                </a:lnTo>
                <a:lnTo>
                  <a:pt x="0" y="35"/>
                </a:lnTo>
              </a:path>
            </a:pathLst>
          </a:custGeom>
          <a:noFill/>
          <a:ln w="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8747" name="Freeform 110"/>
          <p:cNvSpPr>
            <a:spLocks/>
          </p:cNvSpPr>
          <p:nvPr/>
        </p:nvSpPr>
        <p:spPr bwMode="auto">
          <a:xfrm>
            <a:off x="1966913" y="2957513"/>
            <a:ext cx="1236662" cy="50800"/>
          </a:xfrm>
          <a:custGeom>
            <a:avLst/>
            <a:gdLst>
              <a:gd name="T0" fmla="*/ 1236662 w 779"/>
              <a:gd name="T1" fmla="*/ 50800 h 32"/>
              <a:gd name="T2" fmla="*/ 1236662 w 779"/>
              <a:gd name="T3" fmla="*/ 0 h 32"/>
              <a:gd name="T4" fmla="*/ 0 w 779"/>
              <a:gd name="T5" fmla="*/ 0 h 32"/>
              <a:gd name="T6" fmla="*/ 0 60000 65536"/>
              <a:gd name="T7" fmla="*/ 0 60000 65536"/>
              <a:gd name="T8" fmla="*/ 0 60000 65536"/>
              <a:gd name="T9" fmla="*/ 0 w 779"/>
              <a:gd name="T10" fmla="*/ 0 h 32"/>
              <a:gd name="T11" fmla="*/ 779 w 779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9" h="32">
                <a:moveTo>
                  <a:pt x="779" y="32"/>
                </a:moveTo>
                <a:lnTo>
                  <a:pt x="779" y="0"/>
                </a:lnTo>
                <a:lnTo>
                  <a:pt x="0" y="0"/>
                </a:lnTo>
              </a:path>
            </a:pathLst>
          </a:custGeom>
          <a:noFill/>
          <a:ln w="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8748" name="Freeform 111"/>
          <p:cNvSpPr>
            <a:spLocks/>
          </p:cNvSpPr>
          <p:nvPr/>
        </p:nvSpPr>
        <p:spPr bwMode="auto">
          <a:xfrm>
            <a:off x="2747963" y="3003550"/>
            <a:ext cx="898525" cy="52388"/>
          </a:xfrm>
          <a:custGeom>
            <a:avLst/>
            <a:gdLst>
              <a:gd name="T0" fmla="*/ 898525 w 566"/>
              <a:gd name="T1" fmla="*/ 52388 h 33"/>
              <a:gd name="T2" fmla="*/ 898525 w 566"/>
              <a:gd name="T3" fmla="*/ 0 h 33"/>
              <a:gd name="T4" fmla="*/ 0 w 566"/>
              <a:gd name="T5" fmla="*/ 0 h 33"/>
              <a:gd name="T6" fmla="*/ 0 w 566"/>
              <a:gd name="T7" fmla="*/ 52388 h 33"/>
              <a:gd name="T8" fmla="*/ 0 60000 65536"/>
              <a:gd name="T9" fmla="*/ 0 60000 65536"/>
              <a:gd name="T10" fmla="*/ 0 60000 65536"/>
              <a:gd name="T11" fmla="*/ 0 60000 65536"/>
              <a:gd name="T12" fmla="*/ 0 w 566"/>
              <a:gd name="T13" fmla="*/ 0 h 33"/>
              <a:gd name="T14" fmla="*/ 566 w 566"/>
              <a:gd name="T15" fmla="*/ 33 h 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6" h="33">
                <a:moveTo>
                  <a:pt x="566" y="33"/>
                </a:moveTo>
                <a:lnTo>
                  <a:pt x="566" y="0"/>
                </a:lnTo>
                <a:lnTo>
                  <a:pt x="0" y="0"/>
                </a:lnTo>
                <a:lnTo>
                  <a:pt x="0" y="33"/>
                </a:lnTo>
              </a:path>
            </a:pathLst>
          </a:cu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8749" name="Freeform 112"/>
          <p:cNvSpPr>
            <a:spLocks/>
          </p:cNvSpPr>
          <p:nvPr/>
        </p:nvSpPr>
        <p:spPr bwMode="auto">
          <a:xfrm>
            <a:off x="1962150" y="2949575"/>
            <a:ext cx="1235075" cy="53975"/>
          </a:xfrm>
          <a:custGeom>
            <a:avLst/>
            <a:gdLst>
              <a:gd name="T0" fmla="*/ 1235075 w 778"/>
              <a:gd name="T1" fmla="*/ 53975 h 34"/>
              <a:gd name="T2" fmla="*/ 1235075 w 778"/>
              <a:gd name="T3" fmla="*/ 0 h 34"/>
              <a:gd name="T4" fmla="*/ 0 w 778"/>
              <a:gd name="T5" fmla="*/ 0 h 34"/>
              <a:gd name="T6" fmla="*/ 0 60000 65536"/>
              <a:gd name="T7" fmla="*/ 0 60000 65536"/>
              <a:gd name="T8" fmla="*/ 0 60000 65536"/>
              <a:gd name="T9" fmla="*/ 0 w 778"/>
              <a:gd name="T10" fmla="*/ 0 h 34"/>
              <a:gd name="T11" fmla="*/ 778 w 778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8" h="34">
                <a:moveTo>
                  <a:pt x="778" y="34"/>
                </a:moveTo>
                <a:lnTo>
                  <a:pt x="778" y="0"/>
                </a:lnTo>
                <a:lnTo>
                  <a:pt x="0" y="0"/>
                </a:lnTo>
              </a:path>
            </a:pathLst>
          </a:cu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8750" name="TextBox 117"/>
          <p:cNvSpPr txBox="1">
            <a:spLocks noChangeArrowheads="1"/>
          </p:cNvSpPr>
          <p:nvPr/>
        </p:nvSpPr>
        <p:spPr bwMode="auto">
          <a:xfrm>
            <a:off x="1638300" y="2019300"/>
            <a:ext cx="57943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r>
              <a:rPr lang="en-US" sz="800" b="1"/>
              <a:t>Trabecula</a:t>
            </a:r>
          </a:p>
        </p:txBody>
      </p:sp>
      <p:sp>
        <p:nvSpPr>
          <p:cNvPr id="28751" name="TextBox 118"/>
          <p:cNvSpPr txBox="1">
            <a:spLocks noChangeArrowheads="1"/>
          </p:cNvSpPr>
          <p:nvPr/>
        </p:nvSpPr>
        <p:spPr bwMode="auto">
          <a:xfrm>
            <a:off x="1595438" y="3175000"/>
            <a:ext cx="1001712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r>
              <a:rPr lang="en-US" sz="800" b="1"/>
              <a:t>Lymphatic nodule</a:t>
            </a:r>
          </a:p>
        </p:txBody>
      </p:sp>
      <p:sp>
        <p:nvSpPr>
          <p:cNvPr id="28752" name="TextBox 119"/>
          <p:cNvSpPr txBox="1">
            <a:spLocks noChangeArrowheads="1"/>
          </p:cNvSpPr>
          <p:nvPr/>
        </p:nvSpPr>
        <p:spPr bwMode="auto">
          <a:xfrm>
            <a:off x="1528763" y="5283200"/>
            <a:ext cx="99536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r>
              <a:rPr lang="en-US" sz="800" b="1"/>
              <a:t>Afferent lymphatic</a:t>
            </a:r>
          </a:p>
          <a:p>
            <a:r>
              <a:rPr lang="en-US" sz="800" b="1"/>
              <a:t>vessels</a:t>
            </a:r>
          </a:p>
        </p:txBody>
      </p:sp>
      <p:sp>
        <p:nvSpPr>
          <p:cNvPr id="28753" name="TextBox 120"/>
          <p:cNvSpPr txBox="1">
            <a:spLocks noChangeArrowheads="1"/>
          </p:cNvSpPr>
          <p:nvPr/>
        </p:nvSpPr>
        <p:spPr bwMode="auto">
          <a:xfrm>
            <a:off x="7289800" y="2451100"/>
            <a:ext cx="57943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r>
              <a:rPr lang="en-US" sz="800" b="1"/>
              <a:t>Trabecula</a:t>
            </a:r>
          </a:p>
        </p:txBody>
      </p:sp>
      <p:sp>
        <p:nvSpPr>
          <p:cNvPr id="28754" name="TextBox 121"/>
          <p:cNvSpPr txBox="1">
            <a:spLocks noChangeArrowheads="1"/>
          </p:cNvSpPr>
          <p:nvPr/>
        </p:nvSpPr>
        <p:spPr bwMode="auto">
          <a:xfrm>
            <a:off x="7289800" y="2705100"/>
            <a:ext cx="78422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r>
              <a:rPr lang="en-US" sz="800" b="1"/>
              <a:t>Lymphocytes</a:t>
            </a:r>
          </a:p>
        </p:txBody>
      </p:sp>
      <p:sp>
        <p:nvSpPr>
          <p:cNvPr id="28755" name="TextBox 122"/>
          <p:cNvSpPr txBox="1">
            <a:spLocks noChangeArrowheads="1"/>
          </p:cNvSpPr>
          <p:nvPr/>
        </p:nvSpPr>
        <p:spPr bwMode="auto">
          <a:xfrm>
            <a:off x="7289800" y="3213100"/>
            <a:ext cx="430213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r>
              <a:rPr lang="en-US" sz="800" b="1"/>
              <a:t>Venule</a:t>
            </a:r>
          </a:p>
        </p:txBody>
      </p:sp>
      <p:sp>
        <p:nvSpPr>
          <p:cNvPr id="28756" name="TextBox 123"/>
          <p:cNvSpPr txBox="1">
            <a:spLocks noChangeArrowheads="1"/>
          </p:cNvSpPr>
          <p:nvPr/>
        </p:nvSpPr>
        <p:spPr bwMode="auto">
          <a:xfrm>
            <a:off x="5041900" y="3124200"/>
            <a:ext cx="5111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r>
              <a:rPr lang="en-US" sz="800" b="1"/>
              <a:t>Artery</a:t>
            </a:r>
          </a:p>
          <a:p>
            <a:r>
              <a:rPr lang="en-US" sz="800" b="1"/>
              <a:t>and vein</a:t>
            </a:r>
          </a:p>
        </p:txBody>
      </p:sp>
      <p:sp>
        <p:nvSpPr>
          <p:cNvPr id="28757" name="TextBox 124"/>
          <p:cNvSpPr txBox="1">
            <a:spLocks noChangeArrowheads="1"/>
          </p:cNvSpPr>
          <p:nvPr/>
        </p:nvSpPr>
        <p:spPr bwMode="auto">
          <a:xfrm>
            <a:off x="4940300" y="4071938"/>
            <a:ext cx="57308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r>
              <a:rPr lang="en-US" sz="800" b="1"/>
              <a:t>Efferent</a:t>
            </a:r>
          </a:p>
          <a:p>
            <a:r>
              <a:rPr lang="en-US" sz="800" b="1"/>
              <a:t>lymphatic</a:t>
            </a:r>
          </a:p>
          <a:p>
            <a:r>
              <a:rPr lang="en-US" sz="800" b="1"/>
              <a:t>vessel</a:t>
            </a:r>
          </a:p>
        </p:txBody>
      </p:sp>
      <p:sp>
        <p:nvSpPr>
          <p:cNvPr id="126" name="TextBox 24"/>
          <p:cNvSpPr txBox="1">
            <a:spLocks noChangeArrowheads="1"/>
          </p:cNvSpPr>
          <p:nvPr/>
        </p:nvSpPr>
        <p:spPr bwMode="auto">
          <a:xfrm>
            <a:off x="2398713" y="879475"/>
            <a:ext cx="46688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Lymph Node Locations</a:t>
            </a:r>
          </a:p>
        </p:txBody>
      </p:sp>
      <p:sp>
        <p:nvSpPr>
          <p:cNvPr id="29699" name="Content Placeholder 3"/>
          <p:cNvSpPr>
            <a:spLocks noGrp="1"/>
          </p:cNvSpPr>
          <p:nvPr>
            <p:ph idx="1"/>
          </p:nvPr>
        </p:nvSpPr>
        <p:spPr>
          <a:xfrm>
            <a:off x="762000" y="1295400"/>
            <a:ext cx="8382000" cy="5181600"/>
          </a:xfrm>
        </p:spPr>
        <p:txBody>
          <a:bodyPr/>
          <a:lstStyle/>
          <a:p>
            <a:r>
              <a:rPr lang="en-US" sz="2800" smtClean="0"/>
              <a:t>cervical lymph nodes</a:t>
            </a:r>
          </a:p>
          <a:p>
            <a:pPr lvl="1"/>
            <a:r>
              <a:rPr lang="en-US" sz="2400" b="0" smtClean="0"/>
              <a:t>deep and superficial group in the neck</a:t>
            </a:r>
          </a:p>
          <a:p>
            <a:pPr lvl="1"/>
            <a:r>
              <a:rPr lang="en-US" sz="2400" b="0" smtClean="0"/>
              <a:t>monitor lymph coming from head and neck</a:t>
            </a:r>
          </a:p>
          <a:p>
            <a:pPr lvl="1"/>
            <a:endParaRPr lang="en-US" sz="1000" b="0" smtClean="0"/>
          </a:p>
          <a:p>
            <a:r>
              <a:rPr lang="en-US" sz="2800" smtClean="0"/>
              <a:t>axillary lymph nodes</a:t>
            </a:r>
          </a:p>
          <a:p>
            <a:pPr lvl="1"/>
            <a:r>
              <a:rPr lang="en-US" sz="2400" b="0" smtClean="0"/>
              <a:t>concentrated in armpit</a:t>
            </a:r>
          </a:p>
          <a:p>
            <a:pPr lvl="1"/>
            <a:r>
              <a:rPr lang="en-US" sz="2400" b="0" smtClean="0"/>
              <a:t>receive lymph from upper limb and female breast</a:t>
            </a:r>
          </a:p>
          <a:p>
            <a:pPr lvl="1"/>
            <a:endParaRPr lang="en-US" sz="1000" b="0" smtClean="0"/>
          </a:p>
          <a:p>
            <a:r>
              <a:rPr lang="en-US" sz="2800" smtClean="0"/>
              <a:t>thoracic lymph nodes</a:t>
            </a:r>
          </a:p>
          <a:p>
            <a:pPr lvl="1"/>
            <a:r>
              <a:rPr lang="en-US" sz="2400" b="0" smtClean="0"/>
              <a:t>in thoracic cavity especially embedded in mediastinum</a:t>
            </a:r>
          </a:p>
          <a:p>
            <a:pPr lvl="1"/>
            <a:r>
              <a:rPr lang="en-US" sz="2400" b="0" smtClean="0"/>
              <a:t>receive lymph from mediastinum, lungs, and airway</a:t>
            </a:r>
            <a:endParaRPr lang="en-US" b="0" smtClean="0"/>
          </a:p>
        </p:txBody>
      </p:sp>
      <p:sp>
        <p:nvSpPr>
          <p:cNvPr id="2970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8AD59CD0-C120-4EDB-8C90-745C3EDC80D7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Lymph Node Locations</a:t>
            </a:r>
          </a:p>
        </p:txBody>
      </p:sp>
      <p:sp>
        <p:nvSpPr>
          <p:cNvPr id="30723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410200"/>
          </a:xfrm>
        </p:spPr>
        <p:txBody>
          <a:bodyPr/>
          <a:lstStyle/>
          <a:p>
            <a:r>
              <a:rPr lang="en-US" sz="2800" smtClean="0"/>
              <a:t>abdominal lymph nodes</a:t>
            </a:r>
          </a:p>
          <a:p>
            <a:pPr lvl="1"/>
            <a:r>
              <a:rPr lang="en-US" sz="2000" b="0" smtClean="0"/>
              <a:t>occur in posterior abdominopelvic wall</a:t>
            </a:r>
          </a:p>
          <a:p>
            <a:pPr lvl="1"/>
            <a:r>
              <a:rPr lang="en-US" sz="2000" b="0" smtClean="0"/>
              <a:t>monitor lymph from the urinary and reproductive systems</a:t>
            </a:r>
          </a:p>
          <a:p>
            <a:pPr lvl="1"/>
            <a:endParaRPr lang="en-US" sz="2000" b="0" smtClean="0"/>
          </a:p>
          <a:p>
            <a:r>
              <a:rPr lang="en-US" sz="2800" smtClean="0"/>
              <a:t>intestinal and mesenteric lymph nodes</a:t>
            </a:r>
          </a:p>
          <a:p>
            <a:pPr lvl="1"/>
            <a:r>
              <a:rPr lang="en-US" sz="2000" b="0" smtClean="0"/>
              <a:t>found in the mesenteries, adjacent to the appendix and intestines</a:t>
            </a:r>
          </a:p>
          <a:p>
            <a:pPr lvl="1"/>
            <a:r>
              <a:rPr lang="en-US" sz="2000" b="0" smtClean="0"/>
              <a:t>monitor lymph from the digestive tract</a:t>
            </a:r>
          </a:p>
          <a:p>
            <a:pPr lvl="1"/>
            <a:endParaRPr lang="en-US" sz="2000" b="0" smtClean="0"/>
          </a:p>
          <a:p>
            <a:r>
              <a:rPr lang="en-US" sz="2800" smtClean="0"/>
              <a:t>inguinal lymph nodes</a:t>
            </a:r>
          </a:p>
          <a:p>
            <a:pPr lvl="1"/>
            <a:r>
              <a:rPr lang="en-US" sz="2000" b="0" smtClean="0"/>
              <a:t>in the groin and receive lymph from the entire lower limb</a:t>
            </a:r>
          </a:p>
          <a:p>
            <a:pPr lvl="1"/>
            <a:endParaRPr lang="en-US" sz="2000" b="0" smtClean="0"/>
          </a:p>
          <a:p>
            <a:r>
              <a:rPr lang="en-US" sz="2800" smtClean="0"/>
              <a:t>popliteal lymph nodes</a:t>
            </a:r>
          </a:p>
          <a:p>
            <a:pPr lvl="1"/>
            <a:r>
              <a:rPr lang="en-US" sz="2000" b="0" smtClean="0"/>
              <a:t>occur on the back of the knee</a:t>
            </a:r>
          </a:p>
          <a:p>
            <a:pPr lvl="1"/>
            <a:r>
              <a:rPr lang="en-US" sz="2000" b="0" smtClean="0"/>
              <a:t>receive lymph from the leg proper</a:t>
            </a:r>
          </a:p>
        </p:txBody>
      </p:sp>
      <p:sp>
        <p:nvSpPr>
          <p:cNvPr id="30724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5F326005-4D08-47D6-8C2B-C387B3D92285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D09DF077-7BDB-4120-8A35-EB1201F773CA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Lymph Node Areas of Concentration</a:t>
            </a:r>
          </a:p>
        </p:txBody>
      </p:sp>
      <p:pic>
        <p:nvPicPr>
          <p:cNvPr id="31748" name="Picture 4" descr="sal25693_21_1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8863" y="1423988"/>
            <a:ext cx="4197350" cy="495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662113" y="1793875"/>
            <a:ext cx="32702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Colon</a:t>
            </a:r>
            <a:endParaRPr lang="en-US" sz="1800" b="1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1662113" y="5149850"/>
            <a:ext cx="525462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Appendix</a:t>
            </a:r>
            <a:endParaRPr lang="en-US" sz="1800" b="1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1662113" y="6029325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(a)</a:t>
            </a:r>
            <a:endParaRPr lang="en-US" sz="1800" b="1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2187575" y="2624138"/>
            <a:ext cx="901700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Freeform 9"/>
          <p:cNvSpPr>
            <a:spLocks/>
          </p:cNvSpPr>
          <p:nvPr/>
        </p:nvSpPr>
        <p:spPr bwMode="auto">
          <a:xfrm>
            <a:off x="2165350" y="3284538"/>
            <a:ext cx="1389063" cy="1587"/>
          </a:xfrm>
          <a:custGeom>
            <a:avLst/>
            <a:gdLst>
              <a:gd name="T0" fmla="*/ 0 w 972"/>
              <a:gd name="T1" fmla="*/ 0 h 1587"/>
              <a:gd name="T2" fmla="*/ 2147483647 w 972"/>
              <a:gd name="T3" fmla="*/ 0 h 1587"/>
              <a:gd name="T4" fmla="*/ 2147483647 w 972"/>
              <a:gd name="T5" fmla="*/ 0 h 1587"/>
              <a:gd name="T6" fmla="*/ 0 60000 65536"/>
              <a:gd name="T7" fmla="*/ 0 60000 65536"/>
              <a:gd name="T8" fmla="*/ 0 60000 65536"/>
              <a:gd name="T9" fmla="*/ 0 w 972"/>
              <a:gd name="T10" fmla="*/ 0 h 1587"/>
              <a:gd name="T11" fmla="*/ 972 w 972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2" h="1587">
                <a:moveTo>
                  <a:pt x="0" y="0"/>
                </a:moveTo>
                <a:lnTo>
                  <a:pt x="647" y="0"/>
                </a:lnTo>
                <a:lnTo>
                  <a:pt x="972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800" b="1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2035175" y="4067175"/>
            <a:ext cx="1716088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 flipH="1" flipV="1">
            <a:off x="4889500" y="3136900"/>
            <a:ext cx="638175" cy="415925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 flipH="1" flipV="1">
            <a:off x="4889500" y="3128963"/>
            <a:ext cx="638175" cy="4159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 flipH="1">
            <a:off x="5527675" y="3552825"/>
            <a:ext cx="1203325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 flipH="1">
            <a:off x="5527675" y="3544888"/>
            <a:ext cx="12033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 flipH="1" flipV="1">
            <a:off x="5313363" y="3492500"/>
            <a:ext cx="214312" cy="60325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H="1" flipV="1">
            <a:off x="5313363" y="3481388"/>
            <a:ext cx="214312" cy="635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 flipH="1">
            <a:off x="4714875" y="2832100"/>
            <a:ext cx="2016125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>
            <a:off x="2184400" y="2616200"/>
            <a:ext cx="9048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3089275" y="2624138"/>
            <a:ext cx="1081088" cy="212725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>
            <a:off x="3089275" y="2616200"/>
            <a:ext cx="1081088" cy="2079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>
            <a:off x="3089275" y="2624138"/>
            <a:ext cx="909638" cy="385762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>
            <a:off x="3089275" y="2616200"/>
            <a:ext cx="909638" cy="382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>
            <a:off x="2057400" y="1870075"/>
            <a:ext cx="374650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>
            <a:off x="2054225" y="1870075"/>
            <a:ext cx="3746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9" name="Freeform 25"/>
          <p:cNvSpPr>
            <a:spLocks/>
          </p:cNvSpPr>
          <p:nvPr/>
        </p:nvSpPr>
        <p:spPr bwMode="auto">
          <a:xfrm>
            <a:off x="2165350" y="3273425"/>
            <a:ext cx="1389063" cy="4763"/>
          </a:xfrm>
          <a:custGeom>
            <a:avLst/>
            <a:gdLst>
              <a:gd name="T0" fmla="*/ 0 w 972"/>
              <a:gd name="T1" fmla="*/ 2147483647 h 3"/>
              <a:gd name="T2" fmla="*/ 2147483647 w 972"/>
              <a:gd name="T3" fmla="*/ 2147483647 h 3"/>
              <a:gd name="T4" fmla="*/ 2147483647 w 972"/>
              <a:gd name="T5" fmla="*/ 0 h 3"/>
              <a:gd name="T6" fmla="*/ 0 60000 65536"/>
              <a:gd name="T7" fmla="*/ 0 60000 65536"/>
              <a:gd name="T8" fmla="*/ 0 60000 65536"/>
              <a:gd name="T9" fmla="*/ 0 w 972"/>
              <a:gd name="T10" fmla="*/ 0 h 3"/>
              <a:gd name="T11" fmla="*/ 972 w 972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2" h="3">
                <a:moveTo>
                  <a:pt x="0" y="3"/>
                </a:moveTo>
                <a:lnTo>
                  <a:pt x="647" y="3"/>
                </a:lnTo>
                <a:lnTo>
                  <a:pt x="972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b="1"/>
          </a:p>
        </p:txBody>
      </p:sp>
      <p:sp>
        <p:nvSpPr>
          <p:cNvPr id="31770" name="Line 26"/>
          <p:cNvSpPr>
            <a:spLocks noChangeShapeType="1"/>
          </p:cNvSpPr>
          <p:nvPr/>
        </p:nvSpPr>
        <p:spPr bwMode="auto">
          <a:xfrm>
            <a:off x="3089275" y="3284538"/>
            <a:ext cx="487363" cy="18573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1" name="Line 27"/>
          <p:cNvSpPr>
            <a:spLocks noChangeShapeType="1"/>
          </p:cNvSpPr>
          <p:nvPr/>
        </p:nvSpPr>
        <p:spPr bwMode="auto">
          <a:xfrm>
            <a:off x="3089275" y="3278188"/>
            <a:ext cx="487363" cy="1809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2" name="Line 28"/>
          <p:cNvSpPr>
            <a:spLocks noChangeShapeType="1"/>
          </p:cNvSpPr>
          <p:nvPr/>
        </p:nvSpPr>
        <p:spPr bwMode="auto">
          <a:xfrm>
            <a:off x="2035175" y="4060825"/>
            <a:ext cx="17113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3" name="Line 29"/>
          <p:cNvSpPr>
            <a:spLocks noChangeShapeType="1"/>
          </p:cNvSpPr>
          <p:nvPr/>
        </p:nvSpPr>
        <p:spPr bwMode="auto">
          <a:xfrm>
            <a:off x="2425700" y="4737100"/>
            <a:ext cx="1116013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4" name="Line 30"/>
          <p:cNvSpPr>
            <a:spLocks noChangeShapeType="1"/>
          </p:cNvSpPr>
          <p:nvPr/>
        </p:nvSpPr>
        <p:spPr bwMode="auto">
          <a:xfrm>
            <a:off x="2422525" y="4729163"/>
            <a:ext cx="11191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5" name="Line 31"/>
          <p:cNvSpPr>
            <a:spLocks noChangeShapeType="1"/>
          </p:cNvSpPr>
          <p:nvPr/>
        </p:nvSpPr>
        <p:spPr bwMode="auto">
          <a:xfrm>
            <a:off x="3089275" y="4737100"/>
            <a:ext cx="515938" cy="1412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6" name="Line 32"/>
          <p:cNvSpPr>
            <a:spLocks noChangeShapeType="1"/>
          </p:cNvSpPr>
          <p:nvPr/>
        </p:nvSpPr>
        <p:spPr bwMode="auto">
          <a:xfrm>
            <a:off x="3089275" y="4729163"/>
            <a:ext cx="515938" cy="139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7" name="Line 33"/>
          <p:cNvSpPr>
            <a:spLocks noChangeShapeType="1"/>
          </p:cNvSpPr>
          <p:nvPr/>
        </p:nvSpPr>
        <p:spPr bwMode="auto">
          <a:xfrm>
            <a:off x="2232025" y="5229225"/>
            <a:ext cx="1419225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>
            <a:off x="2227263" y="5222875"/>
            <a:ext cx="14192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9" name="Line 35"/>
          <p:cNvSpPr>
            <a:spLocks noChangeShapeType="1"/>
          </p:cNvSpPr>
          <p:nvPr/>
        </p:nvSpPr>
        <p:spPr bwMode="auto">
          <a:xfrm flipH="1">
            <a:off x="4714875" y="2824163"/>
            <a:ext cx="20161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0" name="Freeform 36"/>
          <p:cNvSpPr>
            <a:spLocks/>
          </p:cNvSpPr>
          <p:nvPr/>
        </p:nvSpPr>
        <p:spPr bwMode="auto">
          <a:xfrm>
            <a:off x="4389438" y="2055813"/>
            <a:ext cx="2341562" cy="776287"/>
          </a:xfrm>
          <a:custGeom>
            <a:avLst/>
            <a:gdLst>
              <a:gd name="T0" fmla="*/ 2147483647 w 1639"/>
              <a:gd name="T1" fmla="*/ 0 h 543"/>
              <a:gd name="T2" fmla="*/ 2147483647 w 1639"/>
              <a:gd name="T3" fmla="*/ 0 h 543"/>
              <a:gd name="T4" fmla="*/ 0 w 1639"/>
              <a:gd name="T5" fmla="*/ 2147483647 h 543"/>
              <a:gd name="T6" fmla="*/ 0 60000 65536"/>
              <a:gd name="T7" fmla="*/ 0 60000 65536"/>
              <a:gd name="T8" fmla="*/ 0 60000 65536"/>
              <a:gd name="T9" fmla="*/ 0 w 1639"/>
              <a:gd name="T10" fmla="*/ 0 h 543"/>
              <a:gd name="T11" fmla="*/ 1639 w 1639"/>
              <a:gd name="T12" fmla="*/ 543 h 5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9" h="543">
                <a:moveTo>
                  <a:pt x="1639" y="0"/>
                </a:moveTo>
                <a:lnTo>
                  <a:pt x="797" y="0"/>
                </a:lnTo>
                <a:lnTo>
                  <a:pt x="0" y="543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800" b="1"/>
          </a:p>
        </p:txBody>
      </p:sp>
      <p:sp>
        <p:nvSpPr>
          <p:cNvPr id="31781" name="Freeform 37"/>
          <p:cNvSpPr>
            <a:spLocks/>
          </p:cNvSpPr>
          <p:nvPr/>
        </p:nvSpPr>
        <p:spPr bwMode="auto">
          <a:xfrm>
            <a:off x="4392613" y="2049463"/>
            <a:ext cx="2338387" cy="782637"/>
          </a:xfrm>
          <a:custGeom>
            <a:avLst/>
            <a:gdLst>
              <a:gd name="T0" fmla="*/ 2147483647 w 1637"/>
              <a:gd name="T1" fmla="*/ 0 h 548"/>
              <a:gd name="T2" fmla="*/ 2147483647 w 1637"/>
              <a:gd name="T3" fmla="*/ 0 h 548"/>
              <a:gd name="T4" fmla="*/ 0 w 1637"/>
              <a:gd name="T5" fmla="*/ 2147483647 h 548"/>
              <a:gd name="T6" fmla="*/ 0 60000 65536"/>
              <a:gd name="T7" fmla="*/ 0 60000 65536"/>
              <a:gd name="T8" fmla="*/ 0 60000 65536"/>
              <a:gd name="T9" fmla="*/ 0 w 1637"/>
              <a:gd name="T10" fmla="*/ 0 h 548"/>
              <a:gd name="T11" fmla="*/ 1637 w 1637"/>
              <a:gd name="T12" fmla="*/ 548 h 5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7" h="548">
                <a:moveTo>
                  <a:pt x="1637" y="0"/>
                </a:moveTo>
                <a:lnTo>
                  <a:pt x="795" y="0"/>
                </a:lnTo>
                <a:lnTo>
                  <a:pt x="0" y="54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b="1"/>
          </a:p>
        </p:txBody>
      </p:sp>
      <p:sp>
        <p:nvSpPr>
          <p:cNvPr id="31782" name="Line 38"/>
          <p:cNvSpPr>
            <a:spLocks noChangeShapeType="1"/>
          </p:cNvSpPr>
          <p:nvPr/>
        </p:nvSpPr>
        <p:spPr bwMode="auto">
          <a:xfrm flipH="1">
            <a:off x="4649788" y="1431925"/>
            <a:ext cx="2081212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3" name="Line 39"/>
          <p:cNvSpPr>
            <a:spLocks noChangeShapeType="1"/>
          </p:cNvSpPr>
          <p:nvPr/>
        </p:nvSpPr>
        <p:spPr bwMode="auto">
          <a:xfrm flipH="1">
            <a:off x="4645025" y="1423988"/>
            <a:ext cx="20859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4" name="Line 40"/>
          <p:cNvSpPr>
            <a:spLocks noChangeShapeType="1"/>
          </p:cNvSpPr>
          <p:nvPr/>
        </p:nvSpPr>
        <p:spPr bwMode="auto">
          <a:xfrm flipH="1">
            <a:off x="3984625" y="1431925"/>
            <a:ext cx="674688" cy="38735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5" name="Line 41"/>
          <p:cNvSpPr>
            <a:spLocks noChangeShapeType="1"/>
          </p:cNvSpPr>
          <p:nvPr/>
        </p:nvSpPr>
        <p:spPr bwMode="auto">
          <a:xfrm flipH="1">
            <a:off x="3981450" y="1423988"/>
            <a:ext cx="671513" cy="3857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6" name="Line 42"/>
          <p:cNvSpPr>
            <a:spLocks noChangeShapeType="1"/>
          </p:cNvSpPr>
          <p:nvPr/>
        </p:nvSpPr>
        <p:spPr bwMode="auto">
          <a:xfrm flipH="1">
            <a:off x="4508500" y="1431925"/>
            <a:ext cx="150813" cy="4206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7" name="Line 43"/>
          <p:cNvSpPr>
            <a:spLocks noChangeShapeType="1"/>
          </p:cNvSpPr>
          <p:nvPr/>
        </p:nvSpPr>
        <p:spPr bwMode="auto">
          <a:xfrm flipH="1">
            <a:off x="4503738" y="1423988"/>
            <a:ext cx="149225" cy="4206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8" name="Text Box 44"/>
          <p:cNvSpPr txBox="1">
            <a:spLocks noChangeArrowheads="1"/>
          </p:cNvSpPr>
          <p:nvPr/>
        </p:nvSpPr>
        <p:spPr bwMode="auto">
          <a:xfrm>
            <a:off x="6800850" y="1354138"/>
            <a:ext cx="8048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Transverse</a:t>
            </a:r>
          </a:p>
          <a:p>
            <a:r>
              <a:rPr lang="en-US" sz="900" b="1"/>
              <a:t>mesocolic</a:t>
            </a:r>
          </a:p>
          <a:p>
            <a:r>
              <a:rPr lang="en-US" sz="900" b="1"/>
              <a:t>lymph nodes</a:t>
            </a:r>
          </a:p>
        </p:txBody>
      </p:sp>
      <p:sp>
        <p:nvSpPr>
          <p:cNvPr id="31789" name="Text Box 45"/>
          <p:cNvSpPr txBox="1">
            <a:spLocks noChangeArrowheads="1"/>
          </p:cNvSpPr>
          <p:nvPr/>
        </p:nvSpPr>
        <p:spPr bwMode="auto">
          <a:xfrm>
            <a:off x="6800850" y="1982788"/>
            <a:ext cx="7016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Superior</a:t>
            </a:r>
          </a:p>
          <a:p>
            <a:r>
              <a:rPr lang="en-US" sz="900" b="1"/>
              <a:t>mesenteric</a:t>
            </a:r>
          </a:p>
          <a:p>
            <a:r>
              <a:rPr lang="en-US" sz="900" b="1"/>
              <a:t>artery</a:t>
            </a:r>
          </a:p>
        </p:txBody>
      </p:sp>
      <p:sp>
        <p:nvSpPr>
          <p:cNvPr id="31790" name="Text Box 46"/>
          <p:cNvSpPr txBox="1">
            <a:spLocks noChangeArrowheads="1"/>
          </p:cNvSpPr>
          <p:nvPr/>
        </p:nvSpPr>
        <p:spPr bwMode="auto">
          <a:xfrm>
            <a:off x="6800850" y="2749550"/>
            <a:ext cx="70167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Inferior</a:t>
            </a:r>
          </a:p>
          <a:p>
            <a:r>
              <a:rPr lang="en-US" sz="900" b="1"/>
              <a:t>mesenteric</a:t>
            </a:r>
          </a:p>
          <a:p>
            <a:r>
              <a:rPr lang="en-US" sz="900" b="1"/>
              <a:t>artery</a:t>
            </a:r>
          </a:p>
        </p:txBody>
      </p:sp>
      <p:sp>
        <p:nvSpPr>
          <p:cNvPr id="31791" name="Text Box 47"/>
          <p:cNvSpPr txBox="1">
            <a:spLocks noChangeArrowheads="1"/>
          </p:cNvSpPr>
          <p:nvPr/>
        </p:nvSpPr>
        <p:spPr bwMode="auto">
          <a:xfrm>
            <a:off x="6800850" y="3481388"/>
            <a:ext cx="804863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Inferior</a:t>
            </a:r>
          </a:p>
          <a:p>
            <a:r>
              <a:rPr lang="en-US" sz="900" b="1"/>
              <a:t>mesenteric</a:t>
            </a:r>
          </a:p>
          <a:p>
            <a:r>
              <a:rPr lang="en-US" sz="900" b="1"/>
              <a:t>lymph nodes</a:t>
            </a:r>
          </a:p>
        </p:txBody>
      </p:sp>
      <p:sp>
        <p:nvSpPr>
          <p:cNvPr id="31792" name="Text Box 48"/>
          <p:cNvSpPr txBox="1">
            <a:spLocks noChangeArrowheads="1"/>
          </p:cNvSpPr>
          <p:nvPr/>
        </p:nvSpPr>
        <p:spPr bwMode="auto">
          <a:xfrm>
            <a:off x="1662113" y="4646613"/>
            <a:ext cx="8302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Appendicular</a:t>
            </a:r>
          </a:p>
          <a:p>
            <a:r>
              <a:rPr lang="en-US" sz="900" b="1"/>
              <a:t>lymph nodes</a:t>
            </a:r>
          </a:p>
        </p:txBody>
      </p:sp>
      <p:sp>
        <p:nvSpPr>
          <p:cNvPr id="31793" name="Text Box 49"/>
          <p:cNvSpPr txBox="1">
            <a:spLocks noChangeArrowheads="1"/>
          </p:cNvSpPr>
          <p:nvPr/>
        </p:nvSpPr>
        <p:spPr bwMode="auto">
          <a:xfrm>
            <a:off x="1662113" y="3995738"/>
            <a:ext cx="5667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Small</a:t>
            </a:r>
          </a:p>
          <a:p>
            <a:r>
              <a:rPr lang="en-US" sz="900" b="1"/>
              <a:t>intestine</a:t>
            </a:r>
          </a:p>
        </p:txBody>
      </p:sp>
      <p:sp>
        <p:nvSpPr>
          <p:cNvPr id="31794" name="Text Box 50"/>
          <p:cNvSpPr txBox="1">
            <a:spLocks noChangeArrowheads="1"/>
          </p:cNvSpPr>
          <p:nvPr/>
        </p:nvSpPr>
        <p:spPr bwMode="auto">
          <a:xfrm>
            <a:off x="1662113" y="3206750"/>
            <a:ext cx="804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Ileocolic</a:t>
            </a:r>
          </a:p>
          <a:p>
            <a:r>
              <a:rPr lang="en-US" sz="900" b="1"/>
              <a:t>lymph nodes</a:t>
            </a:r>
          </a:p>
        </p:txBody>
      </p:sp>
      <p:sp>
        <p:nvSpPr>
          <p:cNvPr id="31795" name="Text Box 51"/>
          <p:cNvSpPr txBox="1">
            <a:spLocks noChangeArrowheads="1"/>
          </p:cNvSpPr>
          <p:nvPr/>
        </p:nvSpPr>
        <p:spPr bwMode="auto">
          <a:xfrm>
            <a:off x="1662113" y="2543175"/>
            <a:ext cx="8048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Superior</a:t>
            </a:r>
          </a:p>
          <a:p>
            <a:r>
              <a:rPr lang="en-US" sz="900" b="1"/>
              <a:t>mesenteric</a:t>
            </a:r>
          </a:p>
          <a:p>
            <a:r>
              <a:rPr lang="en-US" sz="900" b="1"/>
              <a:t>lymph nodes</a:t>
            </a:r>
          </a:p>
        </p:txBody>
      </p:sp>
      <p:sp>
        <p:nvSpPr>
          <p:cNvPr id="55" name="TextBox 24"/>
          <p:cNvSpPr txBox="1">
            <a:spLocks noChangeArrowheads="1"/>
          </p:cNvSpPr>
          <p:nvPr/>
        </p:nvSpPr>
        <p:spPr bwMode="auto">
          <a:xfrm>
            <a:off x="2282825" y="1103313"/>
            <a:ext cx="46688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  <p:sp>
        <p:nvSpPr>
          <p:cNvPr id="31797" name="Text Box 6"/>
          <p:cNvSpPr txBox="1">
            <a:spLocks noChangeArrowheads="1"/>
          </p:cNvSpPr>
          <p:nvPr/>
        </p:nvSpPr>
        <p:spPr bwMode="auto">
          <a:xfrm>
            <a:off x="5640388" y="5821363"/>
            <a:ext cx="23622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21.11a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D3DF7F7A-3E69-4846-9B30-1CB541F2C3D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4582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fluid recovery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fluid continually filters from the blood capillaries into the tissue spaces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blood capillaries reabsorb 85%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15% (2 – 4 L/day) of the water and about half of the plasma proteins enters lymphatic system and then returned to the blood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immunity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excess filtered fluid picks up foreign cells and chemicals from the tissues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passes through lymph nodes where immune cells stand guard against foreign matter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activate a protective immune response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lipid absorption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lacteals</a:t>
            </a:r>
            <a:r>
              <a:rPr lang="en-US" sz="2400" b="0" smtClean="0"/>
              <a:t> in small intestine absorb dietary lipids that are not absorbed by the blood capillaries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Functions of Lymphatic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918F9BAF-40A7-472D-B22D-C3D60F89D706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Lymphadenopathy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229600" cy="4648200"/>
          </a:xfrm>
        </p:spPr>
        <p:txBody>
          <a:bodyPr/>
          <a:lstStyle/>
          <a:p>
            <a:pPr eaLnBrk="1" hangingPunct="1"/>
            <a:r>
              <a:rPr lang="en-US" smtClean="0"/>
              <a:t>lymphadenopathy</a:t>
            </a:r>
            <a:r>
              <a:rPr lang="en-US" b="0" smtClean="0"/>
              <a:t> - collective term for all lymph node diseases</a:t>
            </a:r>
          </a:p>
          <a:p>
            <a:pPr eaLnBrk="1" hangingPunct="1"/>
            <a:endParaRPr lang="en-US" sz="1400" b="0" smtClean="0"/>
          </a:p>
          <a:p>
            <a:pPr eaLnBrk="1" hangingPunct="1"/>
            <a:r>
              <a:rPr lang="en-US" smtClean="0"/>
              <a:t>lymphadenitis</a:t>
            </a:r>
            <a:r>
              <a:rPr lang="en-US" b="0" smtClean="0"/>
              <a:t> - swollen, painful node responding to foreign antigen</a:t>
            </a:r>
          </a:p>
          <a:p>
            <a:pPr eaLnBrk="1" hangingPunct="1"/>
            <a:endParaRPr lang="en-US" sz="1400" b="0" smtClean="0"/>
          </a:p>
          <a:p>
            <a:pPr eaLnBrk="1" hangingPunct="1"/>
            <a:r>
              <a:rPr lang="en-US" b="0" smtClean="0"/>
              <a:t>lymph nodes are common sites for </a:t>
            </a:r>
            <a:r>
              <a:rPr lang="en-US" smtClean="0"/>
              <a:t>metastatic cancer</a:t>
            </a:r>
          </a:p>
          <a:p>
            <a:pPr lvl="1" eaLnBrk="1" hangingPunct="1"/>
            <a:r>
              <a:rPr lang="en-US" b="0" smtClean="0"/>
              <a:t>swollen, firm and usually painless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371600"/>
          </a:xfrm>
        </p:spPr>
        <p:txBody>
          <a:bodyPr/>
          <a:lstStyle/>
          <a:p>
            <a:r>
              <a:rPr lang="en-US" smtClean="0"/>
              <a:t>Lymph Nodes and Metastatic Cancer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5146675"/>
          </a:xfrm>
        </p:spPr>
        <p:txBody>
          <a:bodyPr/>
          <a:lstStyle/>
          <a:p>
            <a:r>
              <a:rPr lang="en-US" sz="2800" smtClean="0"/>
              <a:t>metastasis</a:t>
            </a:r>
            <a:r>
              <a:rPr lang="en-US" sz="2800" b="0" smtClean="0"/>
              <a:t> – phenomenon in which cancerous cells break free from the original, primary tumor, travel to other sites in the body, and establish new tumors.</a:t>
            </a:r>
          </a:p>
          <a:p>
            <a:pPr lvl="1"/>
            <a:r>
              <a:rPr lang="en-US" sz="2400" b="0" smtClean="0"/>
              <a:t>metastasizing cancer cells can easily enter the lymphatic vessels</a:t>
            </a:r>
          </a:p>
          <a:p>
            <a:pPr lvl="1"/>
            <a:r>
              <a:rPr lang="en-US" sz="2400" b="0" smtClean="0"/>
              <a:t>tend to lodge in the first lymph node they encounter</a:t>
            </a:r>
          </a:p>
          <a:p>
            <a:pPr lvl="1"/>
            <a:r>
              <a:rPr lang="en-US" sz="2400" b="0" smtClean="0"/>
              <a:t>multiply there and eventually destroy the node</a:t>
            </a:r>
          </a:p>
          <a:p>
            <a:pPr lvl="2"/>
            <a:r>
              <a:rPr lang="en-US" sz="2000" b="0" smtClean="0"/>
              <a:t>swollen, firm, and usually painless</a:t>
            </a:r>
          </a:p>
          <a:p>
            <a:pPr lvl="1"/>
            <a:r>
              <a:rPr lang="en-US" sz="2400" b="0" smtClean="0"/>
              <a:t>tend to spread to the next node downstream</a:t>
            </a:r>
          </a:p>
          <a:p>
            <a:pPr lvl="1"/>
            <a:r>
              <a:rPr lang="en-US" sz="2400" b="0" smtClean="0"/>
              <a:t>treatment of breast cancer is lumpectomy, mastectomy along with removal of nearby axillary nodes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876E5C69-A206-4994-8D8A-D94489616AD9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863F7085-ADAF-44AC-934C-C993C68FE0B9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Tonsils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410200"/>
          </a:xfrm>
        </p:spPr>
        <p:txBody>
          <a:bodyPr/>
          <a:lstStyle/>
          <a:p>
            <a:pPr eaLnBrk="1" hangingPunct="1"/>
            <a:r>
              <a:rPr lang="en-US" sz="2800" smtClean="0"/>
              <a:t>tonsils </a:t>
            </a:r>
            <a:r>
              <a:rPr lang="en-US" sz="2800" b="0" smtClean="0"/>
              <a:t>– patches of lymphatic tissue located  at the entrance to the pharynx</a:t>
            </a:r>
          </a:p>
          <a:p>
            <a:pPr lvl="1" eaLnBrk="1" hangingPunct="1"/>
            <a:r>
              <a:rPr lang="en-US" sz="2400" b="0" smtClean="0"/>
              <a:t>guard against ingested or inhaled pathogens</a:t>
            </a:r>
          </a:p>
          <a:p>
            <a:pPr lvl="1" eaLnBrk="1" hangingPunct="1"/>
            <a:r>
              <a:rPr lang="en-US" sz="2400" b="0" smtClean="0"/>
              <a:t>each covered with epithelium</a:t>
            </a:r>
          </a:p>
          <a:p>
            <a:pPr lvl="1" eaLnBrk="1" hangingPunct="1"/>
            <a:r>
              <a:rPr lang="en-US" sz="2400" b="0" smtClean="0"/>
              <a:t>have deep pits – </a:t>
            </a:r>
            <a:r>
              <a:rPr lang="en-US" sz="2400" smtClean="0"/>
              <a:t>tonsillar crypts </a:t>
            </a:r>
            <a:r>
              <a:rPr lang="en-US" sz="2400" b="0" smtClean="0"/>
              <a:t>lined with lymphatic nodules – </a:t>
            </a:r>
            <a:r>
              <a:rPr lang="en-US" sz="2400" smtClean="0"/>
              <a:t>tonsillitis</a:t>
            </a:r>
            <a:r>
              <a:rPr lang="en-US" sz="2400" b="0" smtClean="0"/>
              <a:t> and </a:t>
            </a:r>
            <a:r>
              <a:rPr lang="en-US" sz="2400" smtClean="0"/>
              <a:t>tonsillectomy</a:t>
            </a:r>
          </a:p>
          <a:p>
            <a:pPr eaLnBrk="1" hangingPunct="1"/>
            <a:r>
              <a:rPr lang="en-US" sz="2800" smtClean="0"/>
              <a:t>three main sets of tonsils</a:t>
            </a:r>
          </a:p>
          <a:p>
            <a:pPr lvl="1" eaLnBrk="1" hangingPunct="1"/>
            <a:r>
              <a:rPr lang="en-US" sz="2400" smtClean="0"/>
              <a:t>palatine tonsils</a:t>
            </a:r>
          </a:p>
          <a:p>
            <a:pPr lvl="2" eaLnBrk="1" hangingPunct="1"/>
            <a:r>
              <a:rPr lang="en-US" sz="2000" b="0" smtClean="0"/>
              <a:t>pair at posterior margin of oral cavity</a:t>
            </a:r>
          </a:p>
          <a:p>
            <a:pPr lvl="2" eaLnBrk="1" hangingPunct="1"/>
            <a:r>
              <a:rPr lang="en-US" sz="2000" b="0" smtClean="0"/>
              <a:t>most often infected </a:t>
            </a:r>
          </a:p>
          <a:p>
            <a:pPr lvl="1" eaLnBrk="1" hangingPunct="1"/>
            <a:r>
              <a:rPr lang="en-US" sz="2400" smtClean="0"/>
              <a:t>lingual tonsils</a:t>
            </a:r>
          </a:p>
          <a:p>
            <a:pPr lvl="2" eaLnBrk="1" hangingPunct="1"/>
            <a:r>
              <a:rPr lang="en-US" sz="2000" b="0" smtClean="0"/>
              <a:t>pair at root of tongue</a:t>
            </a:r>
          </a:p>
          <a:p>
            <a:pPr lvl="1" eaLnBrk="1" hangingPunct="1"/>
            <a:r>
              <a:rPr lang="en-US" sz="2400" smtClean="0"/>
              <a:t>pharyngeal tonsil (adenoid)</a:t>
            </a:r>
          </a:p>
          <a:p>
            <a:pPr lvl="2" eaLnBrk="1" hangingPunct="1"/>
            <a:r>
              <a:rPr lang="en-US" sz="2000" b="0" smtClean="0"/>
              <a:t>single tonsil on wall of nasopharynx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C514A94E-62A6-4BB0-8D00-D910D8E527A2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5195888" y="366713"/>
            <a:ext cx="37338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pharyngeal tonsil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66800" y="5105400"/>
            <a:ext cx="8077200" cy="1752600"/>
          </a:xfrm>
        </p:spPr>
        <p:txBody>
          <a:bodyPr/>
          <a:lstStyle/>
          <a:p>
            <a:pPr eaLnBrk="1" hangingPunct="1"/>
            <a:r>
              <a:rPr lang="en-US" b="0" smtClean="0"/>
              <a:t>covered by epithelium</a:t>
            </a:r>
          </a:p>
          <a:p>
            <a:pPr eaLnBrk="1" hangingPunct="1"/>
            <a:r>
              <a:rPr lang="en-US" b="0" smtClean="0"/>
              <a:t>pathogens get into tonsillar crypts        and encounter lymphocytes</a:t>
            </a:r>
          </a:p>
        </p:txBody>
      </p:sp>
      <p:sp>
        <p:nvSpPr>
          <p:cNvPr id="35845" name="Text Box 10"/>
          <p:cNvSpPr txBox="1">
            <a:spLocks noChangeArrowheads="1"/>
          </p:cNvSpPr>
          <p:nvPr/>
        </p:nvSpPr>
        <p:spPr bwMode="auto">
          <a:xfrm>
            <a:off x="5521325" y="4079875"/>
            <a:ext cx="23622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21.13b</a:t>
            </a:r>
          </a:p>
        </p:txBody>
      </p:sp>
      <p:pic>
        <p:nvPicPr>
          <p:cNvPr id="35846" name="Picture 4" descr="sal25693_21_1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250" y="381000"/>
            <a:ext cx="3198813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Rectangle 5"/>
          <p:cNvSpPr>
            <a:spLocks noChangeArrowheads="1"/>
          </p:cNvSpPr>
          <p:nvPr/>
        </p:nvSpPr>
        <p:spPr bwMode="auto">
          <a:xfrm>
            <a:off x="655638" y="4713288"/>
            <a:ext cx="21431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(b)</a:t>
            </a:r>
            <a:endParaRPr lang="en-US" b="1"/>
          </a:p>
        </p:txBody>
      </p:sp>
      <p:sp>
        <p:nvSpPr>
          <p:cNvPr id="35848" name="Freeform 6"/>
          <p:cNvSpPr>
            <a:spLocks/>
          </p:cNvSpPr>
          <p:nvPr/>
        </p:nvSpPr>
        <p:spPr bwMode="auto">
          <a:xfrm>
            <a:off x="2101850" y="2976563"/>
            <a:ext cx="1882775" cy="128587"/>
          </a:xfrm>
          <a:custGeom>
            <a:avLst/>
            <a:gdLst>
              <a:gd name="T0" fmla="*/ 0 w 1464"/>
              <a:gd name="T1" fmla="*/ 0 h 99"/>
              <a:gd name="T2" fmla="*/ 2147483647 w 1464"/>
              <a:gd name="T3" fmla="*/ 0 h 99"/>
              <a:gd name="T4" fmla="*/ 2147483647 w 1464"/>
              <a:gd name="T5" fmla="*/ 2147483647 h 99"/>
              <a:gd name="T6" fmla="*/ 0 60000 65536"/>
              <a:gd name="T7" fmla="*/ 0 60000 65536"/>
              <a:gd name="T8" fmla="*/ 0 60000 65536"/>
              <a:gd name="T9" fmla="*/ 0 w 1464"/>
              <a:gd name="T10" fmla="*/ 0 h 99"/>
              <a:gd name="T11" fmla="*/ 1464 w 1464"/>
              <a:gd name="T12" fmla="*/ 99 h 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4" h="99">
                <a:moveTo>
                  <a:pt x="0" y="0"/>
                </a:moveTo>
                <a:lnTo>
                  <a:pt x="1464" y="0"/>
                </a:lnTo>
                <a:lnTo>
                  <a:pt x="792" y="99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35849" name="Freeform 7"/>
          <p:cNvSpPr>
            <a:spLocks/>
          </p:cNvSpPr>
          <p:nvPr/>
        </p:nvSpPr>
        <p:spPr bwMode="auto">
          <a:xfrm>
            <a:off x="2101850" y="2970213"/>
            <a:ext cx="1882775" cy="125412"/>
          </a:xfrm>
          <a:custGeom>
            <a:avLst/>
            <a:gdLst>
              <a:gd name="T0" fmla="*/ 0 w 1464"/>
              <a:gd name="T1" fmla="*/ 0 h 97"/>
              <a:gd name="T2" fmla="*/ 2147483647 w 1464"/>
              <a:gd name="T3" fmla="*/ 0 h 97"/>
              <a:gd name="T4" fmla="*/ 2147483647 w 1464"/>
              <a:gd name="T5" fmla="*/ 2147483647 h 97"/>
              <a:gd name="T6" fmla="*/ 0 60000 65536"/>
              <a:gd name="T7" fmla="*/ 0 60000 65536"/>
              <a:gd name="T8" fmla="*/ 0 60000 65536"/>
              <a:gd name="T9" fmla="*/ 0 w 1464"/>
              <a:gd name="T10" fmla="*/ 0 h 97"/>
              <a:gd name="T11" fmla="*/ 1464 w 1464"/>
              <a:gd name="T12" fmla="*/ 97 h 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4" h="97">
                <a:moveTo>
                  <a:pt x="0" y="0"/>
                </a:moveTo>
                <a:lnTo>
                  <a:pt x="1464" y="0"/>
                </a:lnTo>
                <a:lnTo>
                  <a:pt x="792" y="97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35850" name="Line 8"/>
          <p:cNvSpPr>
            <a:spLocks noChangeShapeType="1"/>
          </p:cNvSpPr>
          <p:nvPr/>
        </p:nvSpPr>
        <p:spPr bwMode="auto">
          <a:xfrm>
            <a:off x="2749550" y="4113213"/>
            <a:ext cx="1235075" cy="1587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1" name="Line 9"/>
          <p:cNvSpPr>
            <a:spLocks noChangeShapeType="1"/>
          </p:cNvSpPr>
          <p:nvPr/>
        </p:nvSpPr>
        <p:spPr bwMode="auto">
          <a:xfrm>
            <a:off x="2749550" y="4105275"/>
            <a:ext cx="123507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2" name="Freeform 10"/>
          <p:cNvSpPr>
            <a:spLocks/>
          </p:cNvSpPr>
          <p:nvPr/>
        </p:nvSpPr>
        <p:spPr bwMode="auto">
          <a:xfrm>
            <a:off x="2498725" y="3544888"/>
            <a:ext cx="1485900" cy="122237"/>
          </a:xfrm>
          <a:custGeom>
            <a:avLst/>
            <a:gdLst>
              <a:gd name="T0" fmla="*/ 2147483647 w 1155"/>
              <a:gd name="T1" fmla="*/ 0 h 95"/>
              <a:gd name="T2" fmla="*/ 2147483647 w 1155"/>
              <a:gd name="T3" fmla="*/ 0 h 95"/>
              <a:gd name="T4" fmla="*/ 0 w 1155"/>
              <a:gd name="T5" fmla="*/ 2147483647 h 95"/>
              <a:gd name="T6" fmla="*/ 0 60000 65536"/>
              <a:gd name="T7" fmla="*/ 0 60000 65536"/>
              <a:gd name="T8" fmla="*/ 0 60000 65536"/>
              <a:gd name="T9" fmla="*/ 0 w 1155"/>
              <a:gd name="T10" fmla="*/ 0 h 95"/>
              <a:gd name="T11" fmla="*/ 1155 w 1155"/>
              <a:gd name="T12" fmla="*/ 95 h 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5" h="95">
                <a:moveTo>
                  <a:pt x="253" y="0"/>
                </a:moveTo>
                <a:lnTo>
                  <a:pt x="1155" y="0"/>
                </a:lnTo>
                <a:lnTo>
                  <a:pt x="0" y="95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35853" name="Freeform 11"/>
          <p:cNvSpPr>
            <a:spLocks/>
          </p:cNvSpPr>
          <p:nvPr/>
        </p:nvSpPr>
        <p:spPr bwMode="auto">
          <a:xfrm>
            <a:off x="2498725" y="3536950"/>
            <a:ext cx="1485900" cy="122238"/>
          </a:xfrm>
          <a:custGeom>
            <a:avLst/>
            <a:gdLst>
              <a:gd name="T0" fmla="*/ 2147483647 w 1155"/>
              <a:gd name="T1" fmla="*/ 0 h 95"/>
              <a:gd name="T2" fmla="*/ 2147483647 w 1155"/>
              <a:gd name="T3" fmla="*/ 0 h 95"/>
              <a:gd name="T4" fmla="*/ 0 w 1155"/>
              <a:gd name="T5" fmla="*/ 2147483647 h 95"/>
              <a:gd name="T6" fmla="*/ 0 60000 65536"/>
              <a:gd name="T7" fmla="*/ 0 60000 65536"/>
              <a:gd name="T8" fmla="*/ 0 60000 65536"/>
              <a:gd name="T9" fmla="*/ 0 w 1155"/>
              <a:gd name="T10" fmla="*/ 0 h 95"/>
              <a:gd name="T11" fmla="*/ 1155 w 1155"/>
              <a:gd name="T12" fmla="*/ 95 h 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5" h="95">
                <a:moveTo>
                  <a:pt x="253" y="0"/>
                </a:moveTo>
                <a:lnTo>
                  <a:pt x="1155" y="0"/>
                </a:lnTo>
                <a:lnTo>
                  <a:pt x="0" y="95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35854" name="Text Box 12"/>
          <p:cNvSpPr txBox="1">
            <a:spLocks noChangeArrowheads="1"/>
          </p:cNvSpPr>
          <p:nvPr/>
        </p:nvSpPr>
        <p:spPr bwMode="auto">
          <a:xfrm>
            <a:off x="4037013" y="2876550"/>
            <a:ext cx="1323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300" b="1"/>
              <a:t>Tonsillar crypts</a:t>
            </a:r>
          </a:p>
        </p:txBody>
      </p:sp>
      <p:sp>
        <p:nvSpPr>
          <p:cNvPr id="35855" name="Text Box 13"/>
          <p:cNvSpPr txBox="1">
            <a:spLocks noChangeArrowheads="1"/>
          </p:cNvSpPr>
          <p:nvPr/>
        </p:nvSpPr>
        <p:spPr bwMode="auto">
          <a:xfrm>
            <a:off x="4037013" y="3446463"/>
            <a:ext cx="922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300" b="1"/>
              <a:t>Lymphatic</a:t>
            </a:r>
          </a:p>
          <a:p>
            <a:r>
              <a:rPr lang="en-US" sz="1300" b="1"/>
              <a:t>nodules</a:t>
            </a:r>
          </a:p>
        </p:txBody>
      </p:sp>
      <p:sp>
        <p:nvSpPr>
          <p:cNvPr id="35856" name="Text Box 14"/>
          <p:cNvSpPr txBox="1">
            <a:spLocks noChangeArrowheads="1"/>
          </p:cNvSpPr>
          <p:nvPr/>
        </p:nvSpPr>
        <p:spPr bwMode="auto">
          <a:xfrm>
            <a:off x="4037013" y="4002088"/>
            <a:ext cx="992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300" b="1"/>
              <a:t>Pharyngeal</a:t>
            </a:r>
          </a:p>
          <a:p>
            <a:r>
              <a:rPr lang="en-US" sz="1300" b="1"/>
              <a:t>epithelium</a:t>
            </a:r>
          </a:p>
        </p:txBody>
      </p:sp>
      <p:sp>
        <p:nvSpPr>
          <p:cNvPr id="19" name="TextBox 24"/>
          <p:cNvSpPr txBox="1">
            <a:spLocks noChangeArrowheads="1"/>
          </p:cNvSpPr>
          <p:nvPr/>
        </p:nvSpPr>
        <p:spPr bwMode="auto">
          <a:xfrm>
            <a:off x="53975" y="146050"/>
            <a:ext cx="46688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  <p:sp>
        <p:nvSpPr>
          <p:cNvPr id="35858" name="TextBox 24"/>
          <p:cNvSpPr txBox="1">
            <a:spLocks noChangeArrowheads="1"/>
          </p:cNvSpPr>
          <p:nvPr/>
        </p:nvSpPr>
        <p:spPr bwMode="auto">
          <a:xfrm>
            <a:off x="1119188" y="4897438"/>
            <a:ext cx="30781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© Biophoto Associates/Photo Researchers, Inc.</a:t>
            </a:r>
            <a:r>
              <a:rPr lang="en-US" sz="800">
                <a:ea typeface="Times New Roman" pitchFamily="18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35E429E2-FA15-4B2F-B20B-6F07E72C546A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Tonsils</a:t>
            </a:r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339725" y="5602288"/>
            <a:ext cx="23622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21.13 a</a:t>
            </a:r>
          </a:p>
        </p:txBody>
      </p:sp>
      <p:pic>
        <p:nvPicPr>
          <p:cNvPr id="36869" name="Picture 4" descr="sal25693_21_1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282700"/>
            <a:ext cx="3260725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6010275" y="4565650"/>
            <a:ext cx="474663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Palate</a:t>
            </a:r>
            <a:endParaRPr lang="en-US" b="1"/>
          </a:p>
        </p:txBody>
      </p:sp>
      <p:sp>
        <p:nvSpPr>
          <p:cNvPr id="36871" name="Rectangle 6"/>
          <p:cNvSpPr>
            <a:spLocks noChangeArrowheads="1"/>
          </p:cNvSpPr>
          <p:nvPr/>
        </p:nvSpPr>
        <p:spPr bwMode="auto">
          <a:xfrm>
            <a:off x="2667000" y="6338888"/>
            <a:ext cx="195263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(a)</a:t>
            </a:r>
            <a:endParaRPr lang="en-US" b="1"/>
          </a:p>
        </p:txBody>
      </p:sp>
      <p:sp>
        <p:nvSpPr>
          <p:cNvPr id="36872" name="Freeform 7"/>
          <p:cNvSpPr>
            <a:spLocks/>
          </p:cNvSpPr>
          <p:nvPr/>
        </p:nvSpPr>
        <p:spPr bwMode="auto">
          <a:xfrm>
            <a:off x="4235450" y="4606925"/>
            <a:ext cx="1701800" cy="63500"/>
          </a:xfrm>
          <a:custGeom>
            <a:avLst/>
            <a:gdLst>
              <a:gd name="T0" fmla="*/ 2147483647 w 1191"/>
              <a:gd name="T1" fmla="*/ 2147483647 h 44"/>
              <a:gd name="T2" fmla="*/ 2147483647 w 1191"/>
              <a:gd name="T3" fmla="*/ 2147483647 h 44"/>
              <a:gd name="T4" fmla="*/ 0 w 1191"/>
              <a:gd name="T5" fmla="*/ 0 h 44"/>
              <a:gd name="T6" fmla="*/ 0 60000 65536"/>
              <a:gd name="T7" fmla="*/ 0 60000 65536"/>
              <a:gd name="T8" fmla="*/ 0 60000 65536"/>
              <a:gd name="T9" fmla="*/ 0 w 1191"/>
              <a:gd name="T10" fmla="*/ 0 h 44"/>
              <a:gd name="T11" fmla="*/ 1191 w 1191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1" h="44">
                <a:moveTo>
                  <a:pt x="1191" y="44"/>
                </a:moveTo>
                <a:lnTo>
                  <a:pt x="1050" y="44"/>
                </a:lnTo>
                <a:lnTo>
                  <a:pt x="0" y="0"/>
                </a:lnTo>
              </a:path>
            </a:pathLst>
          </a:cu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36873" name="Freeform 8"/>
          <p:cNvSpPr>
            <a:spLocks/>
          </p:cNvSpPr>
          <p:nvPr/>
        </p:nvSpPr>
        <p:spPr bwMode="auto">
          <a:xfrm>
            <a:off x="4319588" y="4875213"/>
            <a:ext cx="1617662" cy="238125"/>
          </a:xfrm>
          <a:custGeom>
            <a:avLst/>
            <a:gdLst>
              <a:gd name="T0" fmla="*/ 2147483647 w 1132"/>
              <a:gd name="T1" fmla="*/ 2147483647 h 166"/>
              <a:gd name="T2" fmla="*/ 2147483647 w 1132"/>
              <a:gd name="T3" fmla="*/ 2147483647 h 166"/>
              <a:gd name="T4" fmla="*/ 0 w 1132"/>
              <a:gd name="T5" fmla="*/ 0 h 166"/>
              <a:gd name="T6" fmla="*/ 0 60000 65536"/>
              <a:gd name="T7" fmla="*/ 0 60000 65536"/>
              <a:gd name="T8" fmla="*/ 0 60000 65536"/>
              <a:gd name="T9" fmla="*/ 0 w 1132"/>
              <a:gd name="T10" fmla="*/ 0 h 166"/>
              <a:gd name="T11" fmla="*/ 1132 w 1132"/>
              <a:gd name="T12" fmla="*/ 166 h 1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2" h="166">
                <a:moveTo>
                  <a:pt x="1132" y="166"/>
                </a:moveTo>
                <a:lnTo>
                  <a:pt x="993" y="166"/>
                </a:lnTo>
                <a:lnTo>
                  <a:pt x="0" y="0"/>
                </a:lnTo>
              </a:path>
            </a:pathLst>
          </a:cu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36874" name="Freeform 9"/>
          <p:cNvSpPr>
            <a:spLocks/>
          </p:cNvSpPr>
          <p:nvPr/>
        </p:nvSpPr>
        <p:spPr bwMode="auto">
          <a:xfrm>
            <a:off x="4175125" y="5070475"/>
            <a:ext cx="1762125" cy="642938"/>
          </a:xfrm>
          <a:custGeom>
            <a:avLst/>
            <a:gdLst>
              <a:gd name="T0" fmla="*/ 2147483647 w 1233"/>
              <a:gd name="T1" fmla="*/ 2147483647 h 451"/>
              <a:gd name="T2" fmla="*/ 2147483647 w 1233"/>
              <a:gd name="T3" fmla="*/ 2147483647 h 451"/>
              <a:gd name="T4" fmla="*/ 0 w 1233"/>
              <a:gd name="T5" fmla="*/ 0 h 451"/>
              <a:gd name="T6" fmla="*/ 0 60000 65536"/>
              <a:gd name="T7" fmla="*/ 0 60000 65536"/>
              <a:gd name="T8" fmla="*/ 0 60000 65536"/>
              <a:gd name="T9" fmla="*/ 0 w 1233"/>
              <a:gd name="T10" fmla="*/ 0 h 451"/>
              <a:gd name="T11" fmla="*/ 1233 w 1233"/>
              <a:gd name="T12" fmla="*/ 451 h 4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33" h="451">
                <a:moveTo>
                  <a:pt x="1233" y="451"/>
                </a:moveTo>
                <a:lnTo>
                  <a:pt x="1094" y="451"/>
                </a:lnTo>
                <a:lnTo>
                  <a:pt x="0" y="0"/>
                </a:lnTo>
              </a:path>
            </a:pathLst>
          </a:cu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36875" name="Line 10"/>
          <p:cNvSpPr>
            <a:spLocks noChangeShapeType="1"/>
          </p:cNvSpPr>
          <p:nvPr/>
        </p:nvSpPr>
        <p:spPr bwMode="auto">
          <a:xfrm>
            <a:off x="4506913" y="4198938"/>
            <a:ext cx="1433512" cy="1587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6" name="Freeform 11"/>
          <p:cNvSpPr>
            <a:spLocks/>
          </p:cNvSpPr>
          <p:nvPr/>
        </p:nvSpPr>
        <p:spPr bwMode="auto">
          <a:xfrm>
            <a:off x="4224338" y="4598988"/>
            <a:ext cx="1703387" cy="60325"/>
          </a:xfrm>
          <a:custGeom>
            <a:avLst/>
            <a:gdLst>
              <a:gd name="T0" fmla="*/ 2147483647 w 1192"/>
              <a:gd name="T1" fmla="*/ 2147483647 h 42"/>
              <a:gd name="T2" fmla="*/ 2147483647 w 1192"/>
              <a:gd name="T3" fmla="*/ 2147483647 h 42"/>
              <a:gd name="T4" fmla="*/ 0 w 1192"/>
              <a:gd name="T5" fmla="*/ 0 h 42"/>
              <a:gd name="T6" fmla="*/ 0 60000 65536"/>
              <a:gd name="T7" fmla="*/ 0 60000 65536"/>
              <a:gd name="T8" fmla="*/ 0 60000 65536"/>
              <a:gd name="T9" fmla="*/ 0 w 1192"/>
              <a:gd name="T10" fmla="*/ 0 h 42"/>
              <a:gd name="T11" fmla="*/ 1192 w 119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2" h="42">
                <a:moveTo>
                  <a:pt x="1192" y="42"/>
                </a:moveTo>
                <a:lnTo>
                  <a:pt x="1050" y="42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36877" name="Freeform 12"/>
          <p:cNvSpPr>
            <a:spLocks/>
          </p:cNvSpPr>
          <p:nvPr/>
        </p:nvSpPr>
        <p:spPr bwMode="auto">
          <a:xfrm>
            <a:off x="4310063" y="4864100"/>
            <a:ext cx="1617662" cy="236538"/>
          </a:xfrm>
          <a:custGeom>
            <a:avLst/>
            <a:gdLst>
              <a:gd name="T0" fmla="*/ 2147483647 w 1132"/>
              <a:gd name="T1" fmla="*/ 2147483647 h 166"/>
              <a:gd name="T2" fmla="*/ 2147483647 w 1132"/>
              <a:gd name="T3" fmla="*/ 2147483647 h 166"/>
              <a:gd name="T4" fmla="*/ 0 w 1132"/>
              <a:gd name="T5" fmla="*/ 0 h 166"/>
              <a:gd name="T6" fmla="*/ 0 60000 65536"/>
              <a:gd name="T7" fmla="*/ 0 60000 65536"/>
              <a:gd name="T8" fmla="*/ 0 60000 65536"/>
              <a:gd name="T9" fmla="*/ 0 w 1132"/>
              <a:gd name="T10" fmla="*/ 0 h 166"/>
              <a:gd name="T11" fmla="*/ 1132 w 1132"/>
              <a:gd name="T12" fmla="*/ 166 h 1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2" h="166">
                <a:moveTo>
                  <a:pt x="1132" y="166"/>
                </a:moveTo>
                <a:lnTo>
                  <a:pt x="995" y="166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36878" name="Freeform 13"/>
          <p:cNvSpPr>
            <a:spLocks/>
          </p:cNvSpPr>
          <p:nvPr/>
        </p:nvSpPr>
        <p:spPr bwMode="auto">
          <a:xfrm>
            <a:off x="4164013" y="5059363"/>
            <a:ext cx="1762125" cy="642937"/>
          </a:xfrm>
          <a:custGeom>
            <a:avLst/>
            <a:gdLst>
              <a:gd name="T0" fmla="*/ 2147483647 w 1234"/>
              <a:gd name="T1" fmla="*/ 2147483647 h 450"/>
              <a:gd name="T2" fmla="*/ 2147483647 w 1234"/>
              <a:gd name="T3" fmla="*/ 2147483647 h 450"/>
              <a:gd name="T4" fmla="*/ 0 w 1234"/>
              <a:gd name="T5" fmla="*/ 0 h 450"/>
              <a:gd name="T6" fmla="*/ 0 60000 65536"/>
              <a:gd name="T7" fmla="*/ 0 60000 65536"/>
              <a:gd name="T8" fmla="*/ 0 60000 65536"/>
              <a:gd name="T9" fmla="*/ 0 w 1234"/>
              <a:gd name="T10" fmla="*/ 0 h 450"/>
              <a:gd name="T11" fmla="*/ 1234 w 1234"/>
              <a:gd name="T12" fmla="*/ 450 h 4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34" h="450">
                <a:moveTo>
                  <a:pt x="1234" y="450"/>
                </a:moveTo>
                <a:lnTo>
                  <a:pt x="1097" y="450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36879" name="Line 14"/>
          <p:cNvSpPr>
            <a:spLocks noChangeShapeType="1"/>
          </p:cNvSpPr>
          <p:nvPr/>
        </p:nvSpPr>
        <p:spPr bwMode="auto">
          <a:xfrm>
            <a:off x="4497388" y="4187825"/>
            <a:ext cx="143192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0" name="Text Box 15"/>
          <p:cNvSpPr txBox="1">
            <a:spLocks noChangeArrowheads="1"/>
          </p:cNvSpPr>
          <p:nvPr/>
        </p:nvSpPr>
        <p:spPr bwMode="auto">
          <a:xfrm>
            <a:off x="6013450" y="4111625"/>
            <a:ext cx="9525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400" b="1"/>
              <a:t>Pharyngeal</a:t>
            </a:r>
          </a:p>
          <a:p>
            <a:r>
              <a:rPr lang="en-US" sz="1400" b="1"/>
              <a:t>tonsil</a:t>
            </a:r>
          </a:p>
        </p:txBody>
      </p:sp>
      <p:sp>
        <p:nvSpPr>
          <p:cNvPr id="36881" name="Text Box 16"/>
          <p:cNvSpPr txBox="1">
            <a:spLocks noChangeArrowheads="1"/>
          </p:cNvSpPr>
          <p:nvPr/>
        </p:nvSpPr>
        <p:spPr bwMode="auto">
          <a:xfrm>
            <a:off x="6013450" y="5002213"/>
            <a:ext cx="70167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400" b="1"/>
              <a:t>Palatine</a:t>
            </a:r>
          </a:p>
          <a:p>
            <a:r>
              <a:rPr lang="en-US" sz="1400" b="1"/>
              <a:t>tonsil</a:t>
            </a:r>
          </a:p>
        </p:txBody>
      </p:sp>
      <p:sp>
        <p:nvSpPr>
          <p:cNvPr id="36882" name="Text Box 17"/>
          <p:cNvSpPr txBox="1">
            <a:spLocks noChangeArrowheads="1"/>
          </p:cNvSpPr>
          <p:nvPr/>
        </p:nvSpPr>
        <p:spPr bwMode="auto">
          <a:xfrm>
            <a:off x="6013450" y="5584825"/>
            <a:ext cx="65405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400" b="1"/>
              <a:t>Lingual</a:t>
            </a:r>
          </a:p>
          <a:p>
            <a:r>
              <a:rPr lang="en-US" sz="1400" b="1"/>
              <a:t>tonsil</a:t>
            </a:r>
          </a:p>
        </p:txBody>
      </p:sp>
      <p:sp>
        <p:nvSpPr>
          <p:cNvPr id="21" name="TextBox 24"/>
          <p:cNvSpPr txBox="1">
            <a:spLocks noChangeArrowheads="1"/>
          </p:cNvSpPr>
          <p:nvPr/>
        </p:nvSpPr>
        <p:spPr bwMode="auto">
          <a:xfrm>
            <a:off x="2728913" y="1046163"/>
            <a:ext cx="46688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9581BCBB-42BC-4D63-847C-B987FE6CB101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smtClean="0"/>
              <a:t>Spleen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458200" cy="5410200"/>
          </a:xfrm>
        </p:spPr>
        <p:txBody>
          <a:bodyPr/>
          <a:lstStyle/>
          <a:p>
            <a:pPr eaLnBrk="1" hangingPunct="1"/>
            <a:r>
              <a:rPr lang="en-US" sz="2800" smtClean="0"/>
              <a:t>spleen</a:t>
            </a:r>
            <a:r>
              <a:rPr lang="en-US" sz="2800" b="0" smtClean="0"/>
              <a:t> – the body’s largest lymphatic organ</a:t>
            </a:r>
          </a:p>
          <a:p>
            <a:pPr eaLnBrk="1" hangingPunct="1"/>
            <a:r>
              <a:rPr lang="en-US" sz="2800" smtClean="0"/>
              <a:t>parenchyma</a:t>
            </a:r>
            <a:r>
              <a:rPr lang="en-US" sz="2800" b="0" smtClean="0"/>
              <a:t> exhibits two types of tissue:</a:t>
            </a:r>
          </a:p>
          <a:p>
            <a:pPr lvl="1" eaLnBrk="1" hangingPunct="1"/>
            <a:r>
              <a:rPr lang="en-US" sz="2400" smtClean="0"/>
              <a:t>red pulp </a:t>
            </a:r>
            <a:r>
              <a:rPr lang="en-US" sz="2400" b="0" smtClean="0"/>
              <a:t>- sinuses filled with erythrocytes</a:t>
            </a:r>
          </a:p>
          <a:p>
            <a:pPr lvl="1" eaLnBrk="1" hangingPunct="1"/>
            <a:r>
              <a:rPr lang="en-US" sz="2400" smtClean="0"/>
              <a:t>white pulp </a:t>
            </a:r>
            <a:r>
              <a:rPr lang="en-US" sz="2400" b="0" smtClean="0"/>
              <a:t>- lymphocytes, macrophages surrounding small branches of splenic artery</a:t>
            </a:r>
          </a:p>
          <a:p>
            <a:pPr eaLnBrk="1" hangingPunct="1"/>
            <a:r>
              <a:rPr lang="en-US" sz="2800" b="0" smtClean="0"/>
              <a:t>functions</a:t>
            </a:r>
          </a:p>
          <a:p>
            <a:pPr lvl="1" eaLnBrk="1" hangingPunct="1"/>
            <a:r>
              <a:rPr lang="en-US" sz="2400" b="0" smtClean="0"/>
              <a:t>blood production in fetus</a:t>
            </a:r>
          </a:p>
          <a:p>
            <a:pPr lvl="1" eaLnBrk="1" hangingPunct="1"/>
            <a:r>
              <a:rPr lang="en-US" sz="2400" b="0" smtClean="0"/>
              <a:t>blood reservoir</a:t>
            </a:r>
          </a:p>
          <a:p>
            <a:pPr lvl="1" eaLnBrk="1" hangingPunct="1"/>
            <a:r>
              <a:rPr lang="en-US" sz="2400" b="0" smtClean="0"/>
              <a:t>‘erythrocyte graveyard’ - RBC disposal</a:t>
            </a:r>
          </a:p>
          <a:p>
            <a:pPr lvl="1" eaLnBrk="1" hangingPunct="1"/>
            <a:r>
              <a:rPr lang="en-US" sz="2400" b="0" smtClean="0"/>
              <a:t>white pulp monitors blood for foreign antigens</a:t>
            </a:r>
          </a:p>
          <a:p>
            <a:pPr eaLnBrk="1" hangingPunct="1"/>
            <a:r>
              <a:rPr lang="en-US" sz="2800" b="0" smtClean="0"/>
              <a:t>spleen highly vascular and vulnerable to trauma and infection</a:t>
            </a:r>
          </a:p>
          <a:p>
            <a:pPr lvl="1" eaLnBrk="1" hangingPunct="1"/>
            <a:r>
              <a:rPr lang="en-US" sz="2400" b="0" smtClean="0"/>
              <a:t>ruptured spleen - </a:t>
            </a:r>
            <a:r>
              <a:rPr lang="en-US" sz="2400" smtClean="0"/>
              <a:t>splenectomy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47148511-E758-4D25-8AF3-0FD01A75DDEA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3891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862513" y="588963"/>
            <a:ext cx="3713162" cy="838200"/>
          </a:xfrm>
        </p:spPr>
        <p:txBody>
          <a:bodyPr/>
          <a:lstStyle/>
          <a:p>
            <a:pPr eaLnBrk="1" hangingPunct="1"/>
            <a:r>
              <a:rPr lang="en-US" smtClean="0"/>
              <a:t>Spleen</a:t>
            </a:r>
          </a:p>
        </p:txBody>
      </p:sp>
      <p:sp>
        <p:nvSpPr>
          <p:cNvPr id="38916" name="Text Box 1038"/>
          <p:cNvSpPr txBox="1">
            <a:spLocks noChangeArrowheads="1"/>
          </p:cNvSpPr>
          <p:nvPr/>
        </p:nvSpPr>
        <p:spPr bwMode="auto">
          <a:xfrm>
            <a:off x="1149350" y="3325813"/>
            <a:ext cx="23622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21.14a</a:t>
            </a:r>
          </a:p>
        </p:txBody>
      </p:sp>
      <p:sp>
        <p:nvSpPr>
          <p:cNvPr id="38917" name="Text Box 1040"/>
          <p:cNvSpPr txBox="1">
            <a:spLocks noChangeArrowheads="1"/>
          </p:cNvSpPr>
          <p:nvPr/>
        </p:nvSpPr>
        <p:spPr bwMode="auto">
          <a:xfrm>
            <a:off x="3976688" y="6373813"/>
            <a:ext cx="23622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21.14c</a:t>
            </a:r>
          </a:p>
        </p:txBody>
      </p:sp>
      <p:sp>
        <p:nvSpPr>
          <p:cNvPr id="38918" name="Text Box 1042"/>
          <p:cNvSpPr txBox="1">
            <a:spLocks noChangeArrowheads="1"/>
          </p:cNvSpPr>
          <p:nvPr/>
        </p:nvSpPr>
        <p:spPr bwMode="auto">
          <a:xfrm>
            <a:off x="6553200" y="5405438"/>
            <a:ext cx="23622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/>
              <a:t>Figure 21.14b</a:t>
            </a:r>
          </a:p>
        </p:txBody>
      </p:sp>
      <p:pic>
        <p:nvPicPr>
          <p:cNvPr id="38919" name="Picture 4" descr="sal25693_21_1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331788"/>
            <a:ext cx="4314825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Rectangle 5"/>
          <p:cNvSpPr>
            <a:spLocks noChangeArrowheads="1"/>
          </p:cNvSpPr>
          <p:nvPr/>
        </p:nvSpPr>
        <p:spPr bwMode="auto">
          <a:xfrm>
            <a:off x="3525838" y="560388"/>
            <a:ext cx="736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Diaphragm</a:t>
            </a:r>
            <a:endParaRPr lang="en-US" sz="1600" b="1"/>
          </a:p>
        </p:txBody>
      </p:sp>
      <p:sp>
        <p:nvSpPr>
          <p:cNvPr id="38921" name="Rectangle 6"/>
          <p:cNvSpPr>
            <a:spLocks noChangeArrowheads="1"/>
          </p:cNvSpPr>
          <p:nvPr/>
        </p:nvSpPr>
        <p:spPr bwMode="auto">
          <a:xfrm>
            <a:off x="3525838" y="928688"/>
            <a:ext cx="46355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Spleen</a:t>
            </a:r>
            <a:endParaRPr lang="en-US" sz="1600" b="1"/>
          </a:p>
        </p:txBody>
      </p:sp>
      <p:sp>
        <p:nvSpPr>
          <p:cNvPr id="38922" name="Rectangle 7"/>
          <p:cNvSpPr>
            <a:spLocks noChangeArrowheads="1"/>
          </p:cNvSpPr>
          <p:nvPr/>
        </p:nvSpPr>
        <p:spPr bwMode="auto">
          <a:xfrm>
            <a:off x="3525838" y="1274763"/>
            <a:ext cx="931862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Splenic artery</a:t>
            </a:r>
            <a:endParaRPr lang="en-US" sz="1600" b="1"/>
          </a:p>
        </p:txBody>
      </p:sp>
      <p:sp>
        <p:nvSpPr>
          <p:cNvPr id="38923" name="Rectangle 8"/>
          <p:cNvSpPr>
            <a:spLocks noChangeArrowheads="1"/>
          </p:cNvSpPr>
          <p:nvPr/>
        </p:nvSpPr>
        <p:spPr bwMode="auto">
          <a:xfrm>
            <a:off x="3525838" y="1425575"/>
            <a:ext cx="82232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Splenic vein</a:t>
            </a:r>
            <a:endParaRPr lang="en-US" sz="1600" b="1"/>
          </a:p>
        </p:txBody>
      </p:sp>
      <p:sp>
        <p:nvSpPr>
          <p:cNvPr id="38924" name="Rectangle 9"/>
          <p:cNvSpPr>
            <a:spLocks noChangeArrowheads="1"/>
          </p:cNvSpPr>
          <p:nvPr/>
        </p:nvSpPr>
        <p:spPr bwMode="auto">
          <a:xfrm>
            <a:off x="3525838" y="1658938"/>
            <a:ext cx="62865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Pancreas</a:t>
            </a:r>
            <a:endParaRPr lang="en-US" sz="1600" b="1"/>
          </a:p>
        </p:txBody>
      </p:sp>
      <p:sp>
        <p:nvSpPr>
          <p:cNvPr id="38925" name="Rectangle 10"/>
          <p:cNvSpPr>
            <a:spLocks noChangeArrowheads="1"/>
          </p:cNvSpPr>
          <p:nvPr/>
        </p:nvSpPr>
        <p:spPr bwMode="auto">
          <a:xfrm>
            <a:off x="3525838" y="1912938"/>
            <a:ext cx="471487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Kidney</a:t>
            </a:r>
            <a:endParaRPr lang="en-US" sz="1600" b="1"/>
          </a:p>
        </p:txBody>
      </p:sp>
      <p:sp>
        <p:nvSpPr>
          <p:cNvPr id="38926" name="Rectangle 11"/>
          <p:cNvSpPr>
            <a:spLocks noChangeArrowheads="1"/>
          </p:cNvSpPr>
          <p:nvPr/>
        </p:nvSpPr>
        <p:spPr bwMode="auto">
          <a:xfrm>
            <a:off x="3525838" y="2433638"/>
            <a:ext cx="3683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Aorta</a:t>
            </a:r>
            <a:endParaRPr lang="en-US" sz="1600" b="1"/>
          </a:p>
        </p:txBody>
      </p:sp>
      <p:sp>
        <p:nvSpPr>
          <p:cNvPr id="38927" name="Rectangle 12"/>
          <p:cNvSpPr>
            <a:spLocks noChangeArrowheads="1"/>
          </p:cNvSpPr>
          <p:nvPr/>
        </p:nvSpPr>
        <p:spPr bwMode="auto">
          <a:xfrm>
            <a:off x="328613" y="2936875"/>
            <a:ext cx="17145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(a)</a:t>
            </a:r>
            <a:endParaRPr lang="en-US" sz="1600" b="1"/>
          </a:p>
        </p:txBody>
      </p:sp>
      <p:sp>
        <p:nvSpPr>
          <p:cNvPr id="38928" name="Line 13"/>
          <p:cNvSpPr>
            <a:spLocks noChangeShapeType="1"/>
          </p:cNvSpPr>
          <p:nvPr/>
        </p:nvSpPr>
        <p:spPr bwMode="auto">
          <a:xfrm>
            <a:off x="3525838" y="2505075"/>
            <a:ext cx="1587" cy="1588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9" name="Freeform 14"/>
          <p:cNvSpPr>
            <a:spLocks/>
          </p:cNvSpPr>
          <p:nvPr/>
        </p:nvSpPr>
        <p:spPr bwMode="auto">
          <a:xfrm>
            <a:off x="1858963" y="2393950"/>
            <a:ext cx="1630362" cy="117475"/>
          </a:xfrm>
          <a:custGeom>
            <a:avLst/>
            <a:gdLst>
              <a:gd name="T0" fmla="*/ 2147483647 w 1492"/>
              <a:gd name="T1" fmla="*/ 2147483647 h 107"/>
              <a:gd name="T2" fmla="*/ 2147483647 w 1492"/>
              <a:gd name="T3" fmla="*/ 2147483647 h 107"/>
              <a:gd name="T4" fmla="*/ 0 w 1492"/>
              <a:gd name="T5" fmla="*/ 0 h 107"/>
              <a:gd name="T6" fmla="*/ 0 60000 65536"/>
              <a:gd name="T7" fmla="*/ 0 60000 65536"/>
              <a:gd name="T8" fmla="*/ 0 60000 65536"/>
              <a:gd name="T9" fmla="*/ 0 w 1492"/>
              <a:gd name="T10" fmla="*/ 0 h 107"/>
              <a:gd name="T11" fmla="*/ 1492 w 1492"/>
              <a:gd name="T12" fmla="*/ 107 h 1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92" h="107">
                <a:moveTo>
                  <a:pt x="1492" y="107"/>
                </a:moveTo>
                <a:lnTo>
                  <a:pt x="259" y="107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38930" name="Line 15"/>
          <p:cNvSpPr>
            <a:spLocks noChangeShapeType="1"/>
          </p:cNvSpPr>
          <p:nvPr/>
        </p:nvSpPr>
        <p:spPr bwMode="auto">
          <a:xfrm>
            <a:off x="3525838" y="627063"/>
            <a:ext cx="1587" cy="1587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1" name="Line 16"/>
          <p:cNvSpPr>
            <a:spLocks noChangeShapeType="1"/>
          </p:cNvSpPr>
          <p:nvPr/>
        </p:nvSpPr>
        <p:spPr bwMode="auto">
          <a:xfrm>
            <a:off x="2909888" y="630238"/>
            <a:ext cx="579437" cy="1587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2" name="Line 17"/>
          <p:cNvSpPr>
            <a:spLocks noChangeShapeType="1"/>
          </p:cNvSpPr>
          <p:nvPr/>
        </p:nvSpPr>
        <p:spPr bwMode="auto">
          <a:xfrm>
            <a:off x="3525838" y="1000125"/>
            <a:ext cx="1587" cy="1588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3" name="Line 18"/>
          <p:cNvSpPr>
            <a:spLocks noChangeShapeType="1"/>
          </p:cNvSpPr>
          <p:nvPr/>
        </p:nvSpPr>
        <p:spPr bwMode="auto">
          <a:xfrm>
            <a:off x="2759075" y="1006475"/>
            <a:ext cx="730250" cy="1588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4" name="Line 19"/>
          <p:cNvSpPr>
            <a:spLocks noChangeShapeType="1"/>
          </p:cNvSpPr>
          <p:nvPr/>
        </p:nvSpPr>
        <p:spPr bwMode="auto">
          <a:xfrm>
            <a:off x="3525838" y="1339850"/>
            <a:ext cx="1587" cy="1588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5" name="Line 20"/>
          <p:cNvSpPr>
            <a:spLocks noChangeShapeType="1"/>
          </p:cNvSpPr>
          <p:nvPr/>
        </p:nvSpPr>
        <p:spPr bwMode="auto">
          <a:xfrm>
            <a:off x="2784475" y="1343025"/>
            <a:ext cx="704850" cy="1588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6" name="Line 21"/>
          <p:cNvSpPr>
            <a:spLocks noChangeShapeType="1"/>
          </p:cNvSpPr>
          <p:nvPr/>
        </p:nvSpPr>
        <p:spPr bwMode="auto">
          <a:xfrm>
            <a:off x="3525838" y="1487488"/>
            <a:ext cx="1587" cy="1587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7" name="Line 22"/>
          <p:cNvSpPr>
            <a:spLocks noChangeShapeType="1"/>
          </p:cNvSpPr>
          <p:nvPr/>
        </p:nvSpPr>
        <p:spPr bwMode="auto">
          <a:xfrm>
            <a:off x="2798763" y="1490663"/>
            <a:ext cx="690562" cy="1587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8" name="Line 23"/>
          <p:cNvSpPr>
            <a:spLocks noChangeShapeType="1"/>
          </p:cNvSpPr>
          <p:nvPr/>
        </p:nvSpPr>
        <p:spPr bwMode="auto">
          <a:xfrm>
            <a:off x="3525838" y="1728788"/>
            <a:ext cx="1587" cy="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9" name="Line 24"/>
          <p:cNvSpPr>
            <a:spLocks noChangeShapeType="1"/>
          </p:cNvSpPr>
          <p:nvPr/>
        </p:nvSpPr>
        <p:spPr bwMode="auto">
          <a:xfrm>
            <a:off x="2359025" y="1731963"/>
            <a:ext cx="1130300" cy="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0" name="Line 25"/>
          <p:cNvSpPr>
            <a:spLocks noChangeShapeType="1"/>
          </p:cNvSpPr>
          <p:nvPr/>
        </p:nvSpPr>
        <p:spPr bwMode="auto">
          <a:xfrm>
            <a:off x="3525838" y="1981200"/>
            <a:ext cx="1587" cy="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1" name="Line 26"/>
          <p:cNvSpPr>
            <a:spLocks noChangeShapeType="1"/>
          </p:cNvSpPr>
          <p:nvPr/>
        </p:nvSpPr>
        <p:spPr bwMode="auto">
          <a:xfrm>
            <a:off x="2728913" y="1984375"/>
            <a:ext cx="760412" cy="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2" name="Line 27"/>
          <p:cNvSpPr>
            <a:spLocks noChangeShapeType="1"/>
          </p:cNvSpPr>
          <p:nvPr/>
        </p:nvSpPr>
        <p:spPr bwMode="auto">
          <a:xfrm>
            <a:off x="3525838" y="2181225"/>
            <a:ext cx="1587" cy="1588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3" name="Line 28"/>
          <p:cNvSpPr>
            <a:spLocks noChangeShapeType="1"/>
          </p:cNvSpPr>
          <p:nvPr/>
        </p:nvSpPr>
        <p:spPr bwMode="auto">
          <a:xfrm>
            <a:off x="1603375" y="2184400"/>
            <a:ext cx="1885950" cy="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4" name="Line 29"/>
          <p:cNvSpPr>
            <a:spLocks noChangeShapeType="1"/>
          </p:cNvSpPr>
          <p:nvPr/>
        </p:nvSpPr>
        <p:spPr bwMode="auto">
          <a:xfrm>
            <a:off x="2157413" y="2693988"/>
            <a:ext cx="1587" cy="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5" name="Line 30"/>
          <p:cNvSpPr>
            <a:spLocks noChangeShapeType="1"/>
          </p:cNvSpPr>
          <p:nvPr/>
        </p:nvSpPr>
        <p:spPr bwMode="auto">
          <a:xfrm flipH="1">
            <a:off x="1757363" y="2697163"/>
            <a:ext cx="1731962" cy="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6" name="Line 31"/>
          <p:cNvSpPr>
            <a:spLocks noChangeShapeType="1"/>
          </p:cNvSpPr>
          <p:nvPr/>
        </p:nvSpPr>
        <p:spPr bwMode="auto">
          <a:xfrm>
            <a:off x="2160588" y="2693988"/>
            <a:ext cx="1587" cy="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7" name="Line 32"/>
          <p:cNvSpPr>
            <a:spLocks noChangeShapeType="1"/>
          </p:cNvSpPr>
          <p:nvPr/>
        </p:nvSpPr>
        <p:spPr bwMode="auto">
          <a:xfrm flipH="1">
            <a:off x="1979613" y="2697163"/>
            <a:ext cx="187325" cy="85725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8" name="Freeform 33"/>
          <p:cNvSpPr>
            <a:spLocks/>
          </p:cNvSpPr>
          <p:nvPr/>
        </p:nvSpPr>
        <p:spPr bwMode="auto">
          <a:xfrm>
            <a:off x="1852613" y="2389188"/>
            <a:ext cx="1630362" cy="112712"/>
          </a:xfrm>
          <a:custGeom>
            <a:avLst/>
            <a:gdLst>
              <a:gd name="T0" fmla="*/ 2147483647 w 1492"/>
              <a:gd name="T1" fmla="*/ 2147483647 h 104"/>
              <a:gd name="T2" fmla="*/ 2147483647 w 1492"/>
              <a:gd name="T3" fmla="*/ 2147483647 h 104"/>
              <a:gd name="T4" fmla="*/ 0 w 1492"/>
              <a:gd name="T5" fmla="*/ 0 h 104"/>
              <a:gd name="T6" fmla="*/ 0 60000 65536"/>
              <a:gd name="T7" fmla="*/ 0 60000 65536"/>
              <a:gd name="T8" fmla="*/ 0 60000 65536"/>
              <a:gd name="T9" fmla="*/ 0 w 1492"/>
              <a:gd name="T10" fmla="*/ 0 h 104"/>
              <a:gd name="T11" fmla="*/ 1492 w 149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92" h="104">
                <a:moveTo>
                  <a:pt x="1492" y="104"/>
                </a:moveTo>
                <a:lnTo>
                  <a:pt x="257" y="104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38949" name="Line 34"/>
          <p:cNvSpPr>
            <a:spLocks noChangeShapeType="1"/>
          </p:cNvSpPr>
          <p:nvPr/>
        </p:nvSpPr>
        <p:spPr bwMode="auto">
          <a:xfrm>
            <a:off x="2903538" y="623888"/>
            <a:ext cx="57943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0" name="Line 35"/>
          <p:cNvSpPr>
            <a:spLocks noChangeShapeType="1"/>
          </p:cNvSpPr>
          <p:nvPr/>
        </p:nvSpPr>
        <p:spPr bwMode="auto">
          <a:xfrm>
            <a:off x="2752725" y="998538"/>
            <a:ext cx="7302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1" name="Line 36"/>
          <p:cNvSpPr>
            <a:spLocks noChangeShapeType="1"/>
          </p:cNvSpPr>
          <p:nvPr/>
        </p:nvSpPr>
        <p:spPr bwMode="auto">
          <a:xfrm>
            <a:off x="2773363" y="1333500"/>
            <a:ext cx="709612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2" name="Line 37"/>
          <p:cNvSpPr>
            <a:spLocks noChangeShapeType="1"/>
          </p:cNvSpPr>
          <p:nvPr/>
        </p:nvSpPr>
        <p:spPr bwMode="auto">
          <a:xfrm>
            <a:off x="2792413" y="1484313"/>
            <a:ext cx="690562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3" name="Line 38"/>
          <p:cNvSpPr>
            <a:spLocks noChangeShapeType="1"/>
          </p:cNvSpPr>
          <p:nvPr/>
        </p:nvSpPr>
        <p:spPr bwMode="auto">
          <a:xfrm>
            <a:off x="2349500" y="1725613"/>
            <a:ext cx="11334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4" name="Line 39"/>
          <p:cNvSpPr>
            <a:spLocks noChangeShapeType="1"/>
          </p:cNvSpPr>
          <p:nvPr/>
        </p:nvSpPr>
        <p:spPr bwMode="auto">
          <a:xfrm>
            <a:off x="2719388" y="1978025"/>
            <a:ext cx="7635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5" name="Line 40"/>
          <p:cNvSpPr>
            <a:spLocks noChangeShapeType="1"/>
          </p:cNvSpPr>
          <p:nvPr/>
        </p:nvSpPr>
        <p:spPr bwMode="auto">
          <a:xfrm>
            <a:off x="1597025" y="2178050"/>
            <a:ext cx="18859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6" name="Line 41"/>
          <p:cNvSpPr>
            <a:spLocks noChangeShapeType="1"/>
          </p:cNvSpPr>
          <p:nvPr/>
        </p:nvSpPr>
        <p:spPr bwMode="auto">
          <a:xfrm flipH="1">
            <a:off x="1751013" y="2686050"/>
            <a:ext cx="1731962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7" name="Line 42"/>
          <p:cNvSpPr>
            <a:spLocks noChangeShapeType="1"/>
          </p:cNvSpPr>
          <p:nvPr/>
        </p:nvSpPr>
        <p:spPr bwMode="auto">
          <a:xfrm flipH="1">
            <a:off x="1970088" y="2686050"/>
            <a:ext cx="187325" cy="87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8" name="Text Box 43"/>
          <p:cNvSpPr txBox="1">
            <a:spLocks noChangeArrowheads="1"/>
          </p:cNvSpPr>
          <p:nvPr/>
        </p:nvSpPr>
        <p:spPr bwMode="auto">
          <a:xfrm>
            <a:off x="3525838" y="2100263"/>
            <a:ext cx="9366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100" b="1"/>
              <a:t>Inferior vena</a:t>
            </a:r>
          </a:p>
          <a:p>
            <a:r>
              <a:rPr lang="en-US" sz="1100" b="1"/>
              <a:t>cava</a:t>
            </a:r>
          </a:p>
        </p:txBody>
      </p:sp>
      <p:sp>
        <p:nvSpPr>
          <p:cNvPr id="38959" name="Text Box 44"/>
          <p:cNvSpPr txBox="1">
            <a:spLocks noChangeArrowheads="1"/>
          </p:cNvSpPr>
          <p:nvPr/>
        </p:nvSpPr>
        <p:spPr bwMode="auto">
          <a:xfrm>
            <a:off x="3525838" y="2616200"/>
            <a:ext cx="1016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100" b="1"/>
              <a:t>Common iliac</a:t>
            </a:r>
          </a:p>
          <a:p>
            <a:r>
              <a:rPr lang="en-US" sz="1100" b="1"/>
              <a:t>arteries</a:t>
            </a:r>
          </a:p>
        </p:txBody>
      </p:sp>
      <p:pic>
        <p:nvPicPr>
          <p:cNvPr id="38960" name="Picture 4" descr="sal25693_21_14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3875" y="1920875"/>
            <a:ext cx="3311525" cy="335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61" name="Freeform 5"/>
          <p:cNvSpPr>
            <a:spLocks/>
          </p:cNvSpPr>
          <p:nvPr/>
        </p:nvSpPr>
        <p:spPr bwMode="auto">
          <a:xfrm>
            <a:off x="7313613" y="3559175"/>
            <a:ext cx="393700" cy="392113"/>
          </a:xfrm>
          <a:custGeom>
            <a:avLst/>
            <a:gdLst>
              <a:gd name="T0" fmla="*/ 2147483647 w 388"/>
              <a:gd name="T1" fmla="*/ 2147483647 h 387"/>
              <a:gd name="T2" fmla="*/ 2147483647 w 388"/>
              <a:gd name="T3" fmla="*/ 2147483647 h 387"/>
              <a:gd name="T4" fmla="*/ 2147483647 w 388"/>
              <a:gd name="T5" fmla="*/ 2147483647 h 387"/>
              <a:gd name="T6" fmla="*/ 2147483647 w 388"/>
              <a:gd name="T7" fmla="*/ 2147483647 h 387"/>
              <a:gd name="T8" fmla="*/ 2147483647 w 388"/>
              <a:gd name="T9" fmla="*/ 2147483647 h 387"/>
              <a:gd name="T10" fmla="*/ 2147483647 w 388"/>
              <a:gd name="T11" fmla="*/ 2147483647 h 387"/>
              <a:gd name="T12" fmla="*/ 2147483647 w 388"/>
              <a:gd name="T13" fmla="*/ 2147483647 h 387"/>
              <a:gd name="T14" fmla="*/ 2147483647 w 388"/>
              <a:gd name="T15" fmla="*/ 2147483647 h 387"/>
              <a:gd name="T16" fmla="*/ 2147483647 w 388"/>
              <a:gd name="T17" fmla="*/ 2147483647 h 387"/>
              <a:gd name="T18" fmla="*/ 2147483647 w 388"/>
              <a:gd name="T19" fmla="*/ 2147483647 h 387"/>
              <a:gd name="T20" fmla="*/ 2147483647 w 388"/>
              <a:gd name="T21" fmla="*/ 2147483647 h 387"/>
              <a:gd name="T22" fmla="*/ 2147483647 w 388"/>
              <a:gd name="T23" fmla="*/ 2147483647 h 387"/>
              <a:gd name="T24" fmla="*/ 2147483647 w 388"/>
              <a:gd name="T25" fmla="*/ 2147483647 h 387"/>
              <a:gd name="T26" fmla="*/ 2147483647 w 388"/>
              <a:gd name="T27" fmla="*/ 2147483647 h 387"/>
              <a:gd name="T28" fmla="*/ 2147483647 w 388"/>
              <a:gd name="T29" fmla="*/ 2147483647 h 387"/>
              <a:gd name="T30" fmla="*/ 2147483647 w 388"/>
              <a:gd name="T31" fmla="*/ 2147483647 h 387"/>
              <a:gd name="T32" fmla="*/ 0 w 388"/>
              <a:gd name="T33" fmla="*/ 2147483647 h 387"/>
              <a:gd name="T34" fmla="*/ 0 w 388"/>
              <a:gd name="T35" fmla="*/ 2147483647 h 387"/>
              <a:gd name="T36" fmla="*/ 2147483647 w 388"/>
              <a:gd name="T37" fmla="*/ 2147483647 h 387"/>
              <a:gd name="T38" fmla="*/ 2147483647 w 388"/>
              <a:gd name="T39" fmla="*/ 2147483647 h 387"/>
              <a:gd name="T40" fmla="*/ 2147483647 w 388"/>
              <a:gd name="T41" fmla="*/ 2147483647 h 387"/>
              <a:gd name="T42" fmla="*/ 2147483647 w 388"/>
              <a:gd name="T43" fmla="*/ 2147483647 h 387"/>
              <a:gd name="T44" fmla="*/ 2147483647 w 388"/>
              <a:gd name="T45" fmla="*/ 2147483647 h 387"/>
              <a:gd name="T46" fmla="*/ 2147483647 w 388"/>
              <a:gd name="T47" fmla="*/ 2147483647 h 387"/>
              <a:gd name="T48" fmla="*/ 2147483647 w 388"/>
              <a:gd name="T49" fmla="*/ 2147483647 h 387"/>
              <a:gd name="T50" fmla="*/ 2147483647 w 388"/>
              <a:gd name="T51" fmla="*/ 0 h 387"/>
              <a:gd name="T52" fmla="*/ 2147483647 w 388"/>
              <a:gd name="T53" fmla="*/ 2147483647 h 387"/>
              <a:gd name="T54" fmla="*/ 2147483647 w 388"/>
              <a:gd name="T55" fmla="*/ 2147483647 h 387"/>
              <a:gd name="T56" fmla="*/ 2147483647 w 388"/>
              <a:gd name="T57" fmla="*/ 2147483647 h 387"/>
              <a:gd name="T58" fmla="*/ 2147483647 w 388"/>
              <a:gd name="T59" fmla="*/ 2147483647 h 387"/>
              <a:gd name="T60" fmla="*/ 2147483647 w 388"/>
              <a:gd name="T61" fmla="*/ 2147483647 h 387"/>
              <a:gd name="T62" fmla="*/ 2147483647 w 388"/>
              <a:gd name="T63" fmla="*/ 2147483647 h 387"/>
              <a:gd name="T64" fmla="*/ 2147483647 w 388"/>
              <a:gd name="T65" fmla="*/ 2147483647 h 387"/>
              <a:gd name="T66" fmla="*/ 2147483647 w 388"/>
              <a:gd name="T67" fmla="*/ 2147483647 h 387"/>
              <a:gd name="T68" fmla="*/ 2147483647 w 388"/>
              <a:gd name="T69" fmla="*/ 2147483647 h 38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88"/>
              <a:gd name="T106" fmla="*/ 0 h 387"/>
              <a:gd name="T107" fmla="*/ 388 w 388"/>
              <a:gd name="T108" fmla="*/ 387 h 38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88" h="387">
                <a:moveTo>
                  <a:pt x="388" y="192"/>
                </a:moveTo>
                <a:lnTo>
                  <a:pt x="388" y="192"/>
                </a:lnTo>
                <a:lnTo>
                  <a:pt x="385" y="213"/>
                </a:lnTo>
                <a:lnTo>
                  <a:pt x="382" y="231"/>
                </a:lnTo>
                <a:lnTo>
                  <a:pt x="377" y="250"/>
                </a:lnTo>
                <a:lnTo>
                  <a:pt x="372" y="268"/>
                </a:lnTo>
                <a:lnTo>
                  <a:pt x="364" y="286"/>
                </a:lnTo>
                <a:lnTo>
                  <a:pt x="354" y="302"/>
                </a:lnTo>
                <a:lnTo>
                  <a:pt x="343" y="317"/>
                </a:lnTo>
                <a:lnTo>
                  <a:pt x="330" y="330"/>
                </a:lnTo>
                <a:lnTo>
                  <a:pt x="317" y="343"/>
                </a:lnTo>
                <a:lnTo>
                  <a:pt x="302" y="354"/>
                </a:lnTo>
                <a:lnTo>
                  <a:pt x="286" y="364"/>
                </a:lnTo>
                <a:lnTo>
                  <a:pt x="268" y="372"/>
                </a:lnTo>
                <a:lnTo>
                  <a:pt x="250" y="377"/>
                </a:lnTo>
                <a:lnTo>
                  <a:pt x="232" y="382"/>
                </a:lnTo>
                <a:lnTo>
                  <a:pt x="213" y="385"/>
                </a:lnTo>
                <a:lnTo>
                  <a:pt x="193" y="387"/>
                </a:lnTo>
                <a:lnTo>
                  <a:pt x="174" y="385"/>
                </a:lnTo>
                <a:lnTo>
                  <a:pt x="154" y="382"/>
                </a:lnTo>
                <a:lnTo>
                  <a:pt x="135" y="377"/>
                </a:lnTo>
                <a:lnTo>
                  <a:pt x="117" y="372"/>
                </a:lnTo>
                <a:lnTo>
                  <a:pt x="102" y="364"/>
                </a:lnTo>
                <a:lnTo>
                  <a:pt x="86" y="354"/>
                </a:lnTo>
                <a:lnTo>
                  <a:pt x="71" y="343"/>
                </a:lnTo>
                <a:lnTo>
                  <a:pt x="58" y="330"/>
                </a:lnTo>
                <a:lnTo>
                  <a:pt x="45" y="317"/>
                </a:lnTo>
                <a:lnTo>
                  <a:pt x="34" y="302"/>
                </a:lnTo>
                <a:lnTo>
                  <a:pt x="24" y="286"/>
                </a:lnTo>
                <a:lnTo>
                  <a:pt x="16" y="268"/>
                </a:lnTo>
                <a:lnTo>
                  <a:pt x="8" y="250"/>
                </a:lnTo>
                <a:lnTo>
                  <a:pt x="6" y="231"/>
                </a:lnTo>
                <a:lnTo>
                  <a:pt x="0" y="213"/>
                </a:lnTo>
                <a:lnTo>
                  <a:pt x="0" y="192"/>
                </a:lnTo>
                <a:lnTo>
                  <a:pt x="0" y="174"/>
                </a:lnTo>
                <a:lnTo>
                  <a:pt x="6" y="154"/>
                </a:lnTo>
                <a:lnTo>
                  <a:pt x="8" y="135"/>
                </a:lnTo>
                <a:lnTo>
                  <a:pt x="16" y="117"/>
                </a:lnTo>
                <a:lnTo>
                  <a:pt x="24" y="102"/>
                </a:lnTo>
                <a:lnTo>
                  <a:pt x="34" y="86"/>
                </a:lnTo>
                <a:lnTo>
                  <a:pt x="45" y="70"/>
                </a:lnTo>
                <a:lnTo>
                  <a:pt x="58" y="57"/>
                </a:lnTo>
                <a:lnTo>
                  <a:pt x="71" y="44"/>
                </a:lnTo>
                <a:lnTo>
                  <a:pt x="86" y="34"/>
                </a:lnTo>
                <a:lnTo>
                  <a:pt x="102" y="24"/>
                </a:lnTo>
                <a:lnTo>
                  <a:pt x="117" y="16"/>
                </a:lnTo>
                <a:lnTo>
                  <a:pt x="135" y="8"/>
                </a:lnTo>
                <a:lnTo>
                  <a:pt x="154" y="5"/>
                </a:lnTo>
                <a:lnTo>
                  <a:pt x="174" y="3"/>
                </a:lnTo>
                <a:lnTo>
                  <a:pt x="193" y="0"/>
                </a:lnTo>
                <a:lnTo>
                  <a:pt x="213" y="3"/>
                </a:lnTo>
                <a:lnTo>
                  <a:pt x="232" y="5"/>
                </a:lnTo>
                <a:lnTo>
                  <a:pt x="250" y="8"/>
                </a:lnTo>
                <a:lnTo>
                  <a:pt x="268" y="16"/>
                </a:lnTo>
                <a:lnTo>
                  <a:pt x="286" y="24"/>
                </a:lnTo>
                <a:lnTo>
                  <a:pt x="302" y="34"/>
                </a:lnTo>
                <a:lnTo>
                  <a:pt x="317" y="44"/>
                </a:lnTo>
                <a:lnTo>
                  <a:pt x="330" y="57"/>
                </a:lnTo>
                <a:lnTo>
                  <a:pt x="343" y="70"/>
                </a:lnTo>
                <a:lnTo>
                  <a:pt x="354" y="86"/>
                </a:lnTo>
                <a:lnTo>
                  <a:pt x="364" y="102"/>
                </a:lnTo>
                <a:lnTo>
                  <a:pt x="372" y="117"/>
                </a:lnTo>
                <a:lnTo>
                  <a:pt x="377" y="135"/>
                </a:lnTo>
                <a:lnTo>
                  <a:pt x="382" y="154"/>
                </a:lnTo>
                <a:lnTo>
                  <a:pt x="385" y="174"/>
                </a:lnTo>
                <a:lnTo>
                  <a:pt x="388" y="192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200" b="1"/>
          </a:p>
        </p:txBody>
      </p:sp>
      <p:sp>
        <p:nvSpPr>
          <p:cNvPr id="38962" name="Rectangle 6"/>
          <p:cNvSpPr>
            <a:spLocks noChangeArrowheads="1"/>
          </p:cNvSpPr>
          <p:nvPr/>
        </p:nvSpPr>
        <p:spPr bwMode="auto">
          <a:xfrm>
            <a:off x="6264275" y="2314575"/>
            <a:ext cx="7366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Gastric area</a:t>
            </a:r>
            <a:endParaRPr lang="en-US" sz="1200" b="1"/>
          </a:p>
        </p:txBody>
      </p:sp>
      <p:sp>
        <p:nvSpPr>
          <p:cNvPr id="38963" name="Rectangle 7"/>
          <p:cNvSpPr>
            <a:spLocks noChangeArrowheads="1"/>
          </p:cNvSpPr>
          <p:nvPr/>
        </p:nvSpPr>
        <p:spPr bwMode="auto">
          <a:xfrm>
            <a:off x="5624513" y="3159125"/>
            <a:ext cx="6445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Renal area</a:t>
            </a:r>
            <a:endParaRPr lang="en-US" sz="1200" b="1"/>
          </a:p>
        </p:txBody>
      </p:sp>
      <p:sp>
        <p:nvSpPr>
          <p:cNvPr id="38964" name="Rectangle 8"/>
          <p:cNvSpPr>
            <a:spLocks noChangeArrowheads="1"/>
          </p:cNvSpPr>
          <p:nvPr/>
        </p:nvSpPr>
        <p:spPr bwMode="auto">
          <a:xfrm>
            <a:off x="6980238" y="4949825"/>
            <a:ext cx="43973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Inferior</a:t>
            </a:r>
            <a:endParaRPr lang="en-US" sz="1200" b="1"/>
          </a:p>
        </p:txBody>
      </p:sp>
      <p:sp>
        <p:nvSpPr>
          <p:cNvPr id="38965" name="Rectangle 9"/>
          <p:cNvSpPr>
            <a:spLocks noChangeArrowheads="1"/>
          </p:cNvSpPr>
          <p:nvPr/>
        </p:nvSpPr>
        <p:spPr bwMode="auto">
          <a:xfrm>
            <a:off x="5708650" y="4949825"/>
            <a:ext cx="1651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(b)</a:t>
            </a:r>
            <a:endParaRPr lang="en-US" sz="1200" b="1"/>
          </a:p>
        </p:txBody>
      </p:sp>
      <p:sp>
        <p:nvSpPr>
          <p:cNvPr id="38966" name="Rectangle 10"/>
          <p:cNvSpPr>
            <a:spLocks noChangeArrowheads="1"/>
          </p:cNvSpPr>
          <p:nvPr/>
        </p:nvSpPr>
        <p:spPr bwMode="auto">
          <a:xfrm>
            <a:off x="7608888" y="1760538"/>
            <a:ext cx="525462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Superior</a:t>
            </a:r>
            <a:endParaRPr lang="en-US" sz="1200" b="1"/>
          </a:p>
        </p:txBody>
      </p:sp>
      <p:sp>
        <p:nvSpPr>
          <p:cNvPr id="38967" name="Rectangle 11"/>
          <p:cNvSpPr>
            <a:spLocks noChangeArrowheads="1"/>
          </p:cNvSpPr>
          <p:nvPr/>
        </p:nvSpPr>
        <p:spPr bwMode="auto">
          <a:xfrm>
            <a:off x="6040438" y="2732088"/>
            <a:ext cx="3556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Hilum</a:t>
            </a:r>
            <a:endParaRPr lang="en-US" sz="1200" b="1"/>
          </a:p>
        </p:txBody>
      </p:sp>
      <p:sp>
        <p:nvSpPr>
          <p:cNvPr id="38968" name="Freeform 12"/>
          <p:cNvSpPr>
            <a:spLocks/>
          </p:cNvSpPr>
          <p:nvPr/>
        </p:nvSpPr>
        <p:spPr bwMode="auto">
          <a:xfrm>
            <a:off x="7313613" y="3559175"/>
            <a:ext cx="393700" cy="392113"/>
          </a:xfrm>
          <a:custGeom>
            <a:avLst/>
            <a:gdLst>
              <a:gd name="T0" fmla="*/ 2147483647 w 388"/>
              <a:gd name="T1" fmla="*/ 2147483647 h 387"/>
              <a:gd name="T2" fmla="*/ 2147483647 w 388"/>
              <a:gd name="T3" fmla="*/ 2147483647 h 387"/>
              <a:gd name="T4" fmla="*/ 2147483647 w 388"/>
              <a:gd name="T5" fmla="*/ 2147483647 h 387"/>
              <a:gd name="T6" fmla="*/ 2147483647 w 388"/>
              <a:gd name="T7" fmla="*/ 2147483647 h 387"/>
              <a:gd name="T8" fmla="*/ 2147483647 w 388"/>
              <a:gd name="T9" fmla="*/ 2147483647 h 387"/>
              <a:gd name="T10" fmla="*/ 2147483647 w 388"/>
              <a:gd name="T11" fmla="*/ 2147483647 h 387"/>
              <a:gd name="T12" fmla="*/ 2147483647 w 388"/>
              <a:gd name="T13" fmla="*/ 2147483647 h 387"/>
              <a:gd name="T14" fmla="*/ 2147483647 w 388"/>
              <a:gd name="T15" fmla="*/ 2147483647 h 387"/>
              <a:gd name="T16" fmla="*/ 2147483647 w 388"/>
              <a:gd name="T17" fmla="*/ 2147483647 h 387"/>
              <a:gd name="T18" fmla="*/ 2147483647 w 388"/>
              <a:gd name="T19" fmla="*/ 2147483647 h 387"/>
              <a:gd name="T20" fmla="*/ 2147483647 w 388"/>
              <a:gd name="T21" fmla="*/ 2147483647 h 387"/>
              <a:gd name="T22" fmla="*/ 2147483647 w 388"/>
              <a:gd name="T23" fmla="*/ 2147483647 h 387"/>
              <a:gd name="T24" fmla="*/ 2147483647 w 388"/>
              <a:gd name="T25" fmla="*/ 2147483647 h 387"/>
              <a:gd name="T26" fmla="*/ 2147483647 w 388"/>
              <a:gd name="T27" fmla="*/ 2147483647 h 387"/>
              <a:gd name="T28" fmla="*/ 2147483647 w 388"/>
              <a:gd name="T29" fmla="*/ 2147483647 h 387"/>
              <a:gd name="T30" fmla="*/ 2147483647 w 388"/>
              <a:gd name="T31" fmla="*/ 2147483647 h 387"/>
              <a:gd name="T32" fmla="*/ 0 w 388"/>
              <a:gd name="T33" fmla="*/ 2147483647 h 387"/>
              <a:gd name="T34" fmla="*/ 0 w 388"/>
              <a:gd name="T35" fmla="*/ 2147483647 h 387"/>
              <a:gd name="T36" fmla="*/ 2147483647 w 388"/>
              <a:gd name="T37" fmla="*/ 2147483647 h 387"/>
              <a:gd name="T38" fmla="*/ 2147483647 w 388"/>
              <a:gd name="T39" fmla="*/ 2147483647 h 387"/>
              <a:gd name="T40" fmla="*/ 2147483647 w 388"/>
              <a:gd name="T41" fmla="*/ 2147483647 h 387"/>
              <a:gd name="T42" fmla="*/ 2147483647 w 388"/>
              <a:gd name="T43" fmla="*/ 2147483647 h 387"/>
              <a:gd name="T44" fmla="*/ 2147483647 w 388"/>
              <a:gd name="T45" fmla="*/ 2147483647 h 387"/>
              <a:gd name="T46" fmla="*/ 2147483647 w 388"/>
              <a:gd name="T47" fmla="*/ 2147483647 h 387"/>
              <a:gd name="T48" fmla="*/ 2147483647 w 388"/>
              <a:gd name="T49" fmla="*/ 2147483647 h 387"/>
              <a:gd name="T50" fmla="*/ 2147483647 w 388"/>
              <a:gd name="T51" fmla="*/ 0 h 387"/>
              <a:gd name="T52" fmla="*/ 2147483647 w 388"/>
              <a:gd name="T53" fmla="*/ 2147483647 h 387"/>
              <a:gd name="T54" fmla="*/ 2147483647 w 388"/>
              <a:gd name="T55" fmla="*/ 2147483647 h 387"/>
              <a:gd name="T56" fmla="*/ 2147483647 w 388"/>
              <a:gd name="T57" fmla="*/ 2147483647 h 387"/>
              <a:gd name="T58" fmla="*/ 2147483647 w 388"/>
              <a:gd name="T59" fmla="*/ 2147483647 h 387"/>
              <a:gd name="T60" fmla="*/ 2147483647 w 388"/>
              <a:gd name="T61" fmla="*/ 2147483647 h 387"/>
              <a:gd name="T62" fmla="*/ 2147483647 w 388"/>
              <a:gd name="T63" fmla="*/ 2147483647 h 387"/>
              <a:gd name="T64" fmla="*/ 2147483647 w 388"/>
              <a:gd name="T65" fmla="*/ 2147483647 h 387"/>
              <a:gd name="T66" fmla="*/ 2147483647 w 388"/>
              <a:gd name="T67" fmla="*/ 2147483647 h 387"/>
              <a:gd name="T68" fmla="*/ 2147483647 w 388"/>
              <a:gd name="T69" fmla="*/ 2147483647 h 38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88"/>
              <a:gd name="T106" fmla="*/ 0 h 387"/>
              <a:gd name="T107" fmla="*/ 388 w 388"/>
              <a:gd name="T108" fmla="*/ 387 h 38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88" h="387">
                <a:moveTo>
                  <a:pt x="388" y="192"/>
                </a:moveTo>
                <a:lnTo>
                  <a:pt x="388" y="192"/>
                </a:lnTo>
                <a:lnTo>
                  <a:pt x="385" y="213"/>
                </a:lnTo>
                <a:lnTo>
                  <a:pt x="382" y="231"/>
                </a:lnTo>
                <a:lnTo>
                  <a:pt x="377" y="250"/>
                </a:lnTo>
                <a:lnTo>
                  <a:pt x="372" y="268"/>
                </a:lnTo>
                <a:lnTo>
                  <a:pt x="364" y="286"/>
                </a:lnTo>
                <a:lnTo>
                  <a:pt x="354" y="302"/>
                </a:lnTo>
                <a:lnTo>
                  <a:pt x="343" y="317"/>
                </a:lnTo>
                <a:lnTo>
                  <a:pt x="330" y="330"/>
                </a:lnTo>
                <a:lnTo>
                  <a:pt x="317" y="343"/>
                </a:lnTo>
                <a:lnTo>
                  <a:pt x="302" y="354"/>
                </a:lnTo>
                <a:lnTo>
                  <a:pt x="286" y="364"/>
                </a:lnTo>
                <a:lnTo>
                  <a:pt x="268" y="372"/>
                </a:lnTo>
                <a:lnTo>
                  <a:pt x="250" y="377"/>
                </a:lnTo>
                <a:lnTo>
                  <a:pt x="232" y="382"/>
                </a:lnTo>
                <a:lnTo>
                  <a:pt x="213" y="385"/>
                </a:lnTo>
                <a:lnTo>
                  <a:pt x="193" y="387"/>
                </a:lnTo>
                <a:lnTo>
                  <a:pt x="174" y="385"/>
                </a:lnTo>
                <a:lnTo>
                  <a:pt x="154" y="382"/>
                </a:lnTo>
                <a:lnTo>
                  <a:pt x="135" y="377"/>
                </a:lnTo>
                <a:lnTo>
                  <a:pt x="117" y="372"/>
                </a:lnTo>
                <a:lnTo>
                  <a:pt x="102" y="364"/>
                </a:lnTo>
                <a:lnTo>
                  <a:pt x="86" y="354"/>
                </a:lnTo>
                <a:lnTo>
                  <a:pt x="71" y="343"/>
                </a:lnTo>
                <a:lnTo>
                  <a:pt x="58" y="330"/>
                </a:lnTo>
                <a:lnTo>
                  <a:pt x="45" y="317"/>
                </a:lnTo>
                <a:lnTo>
                  <a:pt x="34" y="302"/>
                </a:lnTo>
                <a:lnTo>
                  <a:pt x="24" y="286"/>
                </a:lnTo>
                <a:lnTo>
                  <a:pt x="16" y="268"/>
                </a:lnTo>
                <a:lnTo>
                  <a:pt x="8" y="250"/>
                </a:lnTo>
                <a:lnTo>
                  <a:pt x="6" y="231"/>
                </a:lnTo>
                <a:lnTo>
                  <a:pt x="0" y="213"/>
                </a:lnTo>
                <a:lnTo>
                  <a:pt x="0" y="192"/>
                </a:lnTo>
                <a:lnTo>
                  <a:pt x="0" y="174"/>
                </a:lnTo>
                <a:lnTo>
                  <a:pt x="6" y="154"/>
                </a:lnTo>
                <a:lnTo>
                  <a:pt x="8" y="135"/>
                </a:lnTo>
                <a:lnTo>
                  <a:pt x="16" y="117"/>
                </a:lnTo>
                <a:lnTo>
                  <a:pt x="24" y="102"/>
                </a:lnTo>
                <a:lnTo>
                  <a:pt x="34" y="86"/>
                </a:lnTo>
                <a:lnTo>
                  <a:pt x="45" y="70"/>
                </a:lnTo>
                <a:lnTo>
                  <a:pt x="58" y="57"/>
                </a:lnTo>
                <a:lnTo>
                  <a:pt x="71" y="44"/>
                </a:lnTo>
                <a:lnTo>
                  <a:pt x="86" y="34"/>
                </a:lnTo>
                <a:lnTo>
                  <a:pt x="102" y="24"/>
                </a:lnTo>
                <a:lnTo>
                  <a:pt x="117" y="16"/>
                </a:lnTo>
                <a:lnTo>
                  <a:pt x="135" y="8"/>
                </a:lnTo>
                <a:lnTo>
                  <a:pt x="154" y="5"/>
                </a:lnTo>
                <a:lnTo>
                  <a:pt x="174" y="3"/>
                </a:lnTo>
                <a:lnTo>
                  <a:pt x="193" y="0"/>
                </a:lnTo>
                <a:lnTo>
                  <a:pt x="213" y="3"/>
                </a:lnTo>
                <a:lnTo>
                  <a:pt x="232" y="5"/>
                </a:lnTo>
                <a:lnTo>
                  <a:pt x="250" y="8"/>
                </a:lnTo>
                <a:lnTo>
                  <a:pt x="268" y="16"/>
                </a:lnTo>
                <a:lnTo>
                  <a:pt x="286" y="24"/>
                </a:lnTo>
                <a:lnTo>
                  <a:pt x="302" y="34"/>
                </a:lnTo>
                <a:lnTo>
                  <a:pt x="317" y="44"/>
                </a:lnTo>
                <a:lnTo>
                  <a:pt x="330" y="57"/>
                </a:lnTo>
                <a:lnTo>
                  <a:pt x="343" y="70"/>
                </a:lnTo>
                <a:lnTo>
                  <a:pt x="354" y="86"/>
                </a:lnTo>
                <a:lnTo>
                  <a:pt x="364" y="102"/>
                </a:lnTo>
                <a:lnTo>
                  <a:pt x="372" y="117"/>
                </a:lnTo>
                <a:lnTo>
                  <a:pt x="377" y="135"/>
                </a:lnTo>
                <a:lnTo>
                  <a:pt x="382" y="154"/>
                </a:lnTo>
                <a:lnTo>
                  <a:pt x="385" y="174"/>
                </a:lnTo>
                <a:lnTo>
                  <a:pt x="388" y="192"/>
                </a:lnTo>
                <a:close/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200" b="1"/>
          </a:p>
        </p:txBody>
      </p:sp>
      <p:sp>
        <p:nvSpPr>
          <p:cNvPr id="38969" name="Freeform 13"/>
          <p:cNvSpPr>
            <a:spLocks/>
          </p:cNvSpPr>
          <p:nvPr/>
        </p:nvSpPr>
        <p:spPr bwMode="auto">
          <a:xfrm>
            <a:off x="7037388" y="2389188"/>
            <a:ext cx="1128712" cy="741362"/>
          </a:xfrm>
          <a:custGeom>
            <a:avLst/>
            <a:gdLst>
              <a:gd name="T0" fmla="*/ 0 w 1112"/>
              <a:gd name="T1" fmla="*/ 0 h 730"/>
              <a:gd name="T2" fmla="*/ 2147483647 w 1112"/>
              <a:gd name="T3" fmla="*/ 0 h 730"/>
              <a:gd name="T4" fmla="*/ 2147483647 w 1112"/>
              <a:gd name="T5" fmla="*/ 2147483647 h 730"/>
              <a:gd name="T6" fmla="*/ 0 60000 65536"/>
              <a:gd name="T7" fmla="*/ 0 60000 65536"/>
              <a:gd name="T8" fmla="*/ 0 60000 65536"/>
              <a:gd name="T9" fmla="*/ 0 w 1112"/>
              <a:gd name="T10" fmla="*/ 0 h 730"/>
              <a:gd name="T11" fmla="*/ 1112 w 1112"/>
              <a:gd name="T12" fmla="*/ 730 h 7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12" h="730">
                <a:moveTo>
                  <a:pt x="0" y="0"/>
                </a:moveTo>
                <a:lnTo>
                  <a:pt x="124" y="0"/>
                </a:lnTo>
                <a:lnTo>
                  <a:pt x="1112" y="73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200" b="1"/>
          </a:p>
        </p:txBody>
      </p:sp>
      <p:sp>
        <p:nvSpPr>
          <p:cNvPr id="38970" name="Freeform 14"/>
          <p:cNvSpPr>
            <a:spLocks/>
          </p:cNvSpPr>
          <p:nvPr/>
        </p:nvSpPr>
        <p:spPr bwMode="auto">
          <a:xfrm>
            <a:off x="6470650" y="2800350"/>
            <a:ext cx="930275" cy="790575"/>
          </a:xfrm>
          <a:custGeom>
            <a:avLst/>
            <a:gdLst>
              <a:gd name="T0" fmla="*/ 0 w 915"/>
              <a:gd name="T1" fmla="*/ 0 h 777"/>
              <a:gd name="T2" fmla="*/ 2147483647 w 915"/>
              <a:gd name="T3" fmla="*/ 0 h 777"/>
              <a:gd name="T4" fmla="*/ 2147483647 w 915"/>
              <a:gd name="T5" fmla="*/ 2147483647 h 777"/>
              <a:gd name="T6" fmla="*/ 0 60000 65536"/>
              <a:gd name="T7" fmla="*/ 0 60000 65536"/>
              <a:gd name="T8" fmla="*/ 0 60000 65536"/>
              <a:gd name="T9" fmla="*/ 0 w 915"/>
              <a:gd name="T10" fmla="*/ 0 h 777"/>
              <a:gd name="T11" fmla="*/ 915 w 915"/>
              <a:gd name="T12" fmla="*/ 777 h 7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5" h="777">
                <a:moveTo>
                  <a:pt x="0" y="0"/>
                </a:moveTo>
                <a:lnTo>
                  <a:pt x="349" y="0"/>
                </a:lnTo>
                <a:lnTo>
                  <a:pt x="915" y="777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200" b="1"/>
          </a:p>
        </p:txBody>
      </p:sp>
      <p:sp>
        <p:nvSpPr>
          <p:cNvPr id="38971" name="Freeform 15"/>
          <p:cNvSpPr>
            <a:spLocks/>
          </p:cNvSpPr>
          <p:nvPr/>
        </p:nvSpPr>
        <p:spPr bwMode="auto">
          <a:xfrm>
            <a:off x="6292850" y="3232150"/>
            <a:ext cx="387350" cy="427038"/>
          </a:xfrm>
          <a:custGeom>
            <a:avLst/>
            <a:gdLst>
              <a:gd name="T0" fmla="*/ 0 w 382"/>
              <a:gd name="T1" fmla="*/ 0 h 421"/>
              <a:gd name="T2" fmla="*/ 2147483647 w 382"/>
              <a:gd name="T3" fmla="*/ 0 h 421"/>
              <a:gd name="T4" fmla="*/ 2147483647 w 382"/>
              <a:gd name="T5" fmla="*/ 2147483647 h 421"/>
              <a:gd name="T6" fmla="*/ 0 60000 65536"/>
              <a:gd name="T7" fmla="*/ 0 60000 65536"/>
              <a:gd name="T8" fmla="*/ 0 60000 65536"/>
              <a:gd name="T9" fmla="*/ 0 w 382"/>
              <a:gd name="T10" fmla="*/ 0 h 421"/>
              <a:gd name="T11" fmla="*/ 382 w 382"/>
              <a:gd name="T12" fmla="*/ 421 h 4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2" h="421">
                <a:moveTo>
                  <a:pt x="0" y="0"/>
                </a:moveTo>
                <a:lnTo>
                  <a:pt x="226" y="0"/>
                </a:lnTo>
                <a:lnTo>
                  <a:pt x="382" y="421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200" b="1"/>
          </a:p>
        </p:txBody>
      </p:sp>
      <p:sp>
        <p:nvSpPr>
          <p:cNvPr id="38972" name="Line 16"/>
          <p:cNvSpPr>
            <a:spLocks noChangeShapeType="1"/>
          </p:cNvSpPr>
          <p:nvPr/>
        </p:nvSpPr>
        <p:spPr bwMode="auto">
          <a:xfrm>
            <a:off x="5949950" y="3849688"/>
            <a:ext cx="1192213" cy="0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73" name="Line 17"/>
          <p:cNvSpPr>
            <a:spLocks noChangeShapeType="1"/>
          </p:cNvSpPr>
          <p:nvPr/>
        </p:nvSpPr>
        <p:spPr bwMode="auto">
          <a:xfrm>
            <a:off x="6108700" y="4097338"/>
            <a:ext cx="1450975" cy="15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74" name="Freeform 18"/>
          <p:cNvSpPr>
            <a:spLocks/>
          </p:cNvSpPr>
          <p:nvPr/>
        </p:nvSpPr>
        <p:spPr bwMode="auto">
          <a:xfrm>
            <a:off x="7305675" y="3552825"/>
            <a:ext cx="393700" cy="392113"/>
          </a:xfrm>
          <a:custGeom>
            <a:avLst/>
            <a:gdLst>
              <a:gd name="T0" fmla="*/ 2147483647 w 387"/>
              <a:gd name="T1" fmla="*/ 2147483647 h 385"/>
              <a:gd name="T2" fmla="*/ 2147483647 w 387"/>
              <a:gd name="T3" fmla="*/ 2147483647 h 385"/>
              <a:gd name="T4" fmla="*/ 2147483647 w 387"/>
              <a:gd name="T5" fmla="*/ 2147483647 h 385"/>
              <a:gd name="T6" fmla="*/ 2147483647 w 387"/>
              <a:gd name="T7" fmla="*/ 2147483647 h 385"/>
              <a:gd name="T8" fmla="*/ 2147483647 w 387"/>
              <a:gd name="T9" fmla="*/ 2147483647 h 385"/>
              <a:gd name="T10" fmla="*/ 2147483647 w 387"/>
              <a:gd name="T11" fmla="*/ 2147483647 h 385"/>
              <a:gd name="T12" fmla="*/ 2147483647 w 387"/>
              <a:gd name="T13" fmla="*/ 2147483647 h 385"/>
              <a:gd name="T14" fmla="*/ 2147483647 w 387"/>
              <a:gd name="T15" fmla="*/ 2147483647 h 385"/>
              <a:gd name="T16" fmla="*/ 2147483647 w 387"/>
              <a:gd name="T17" fmla="*/ 2147483647 h 385"/>
              <a:gd name="T18" fmla="*/ 2147483647 w 387"/>
              <a:gd name="T19" fmla="*/ 2147483647 h 385"/>
              <a:gd name="T20" fmla="*/ 2147483647 w 387"/>
              <a:gd name="T21" fmla="*/ 2147483647 h 385"/>
              <a:gd name="T22" fmla="*/ 2147483647 w 387"/>
              <a:gd name="T23" fmla="*/ 2147483647 h 385"/>
              <a:gd name="T24" fmla="*/ 2147483647 w 387"/>
              <a:gd name="T25" fmla="*/ 2147483647 h 385"/>
              <a:gd name="T26" fmla="*/ 2147483647 w 387"/>
              <a:gd name="T27" fmla="*/ 2147483647 h 385"/>
              <a:gd name="T28" fmla="*/ 2147483647 w 387"/>
              <a:gd name="T29" fmla="*/ 2147483647 h 385"/>
              <a:gd name="T30" fmla="*/ 2147483647 w 387"/>
              <a:gd name="T31" fmla="*/ 2147483647 h 385"/>
              <a:gd name="T32" fmla="*/ 2147483647 w 387"/>
              <a:gd name="T33" fmla="*/ 2147483647 h 385"/>
              <a:gd name="T34" fmla="*/ 0 w 387"/>
              <a:gd name="T35" fmla="*/ 2147483647 h 385"/>
              <a:gd name="T36" fmla="*/ 2147483647 w 387"/>
              <a:gd name="T37" fmla="*/ 2147483647 h 385"/>
              <a:gd name="T38" fmla="*/ 2147483647 w 387"/>
              <a:gd name="T39" fmla="*/ 2147483647 h 385"/>
              <a:gd name="T40" fmla="*/ 2147483647 w 387"/>
              <a:gd name="T41" fmla="*/ 2147483647 h 385"/>
              <a:gd name="T42" fmla="*/ 2147483647 w 387"/>
              <a:gd name="T43" fmla="*/ 2147483647 h 385"/>
              <a:gd name="T44" fmla="*/ 2147483647 w 387"/>
              <a:gd name="T45" fmla="*/ 2147483647 h 385"/>
              <a:gd name="T46" fmla="*/ 2147483647 w 387"/>
              <a:gd name="T47" fmla="*/ 2147483647 h 385"/>
              <a:gd name="T48" fmla="*/ 2147483647 w 387"/>
              <a:gd name="T49" fmla="*/ 2147483647 h 385"/>
              <a:gd name="T50" fmla="*/ 2147483647 w 387"/>
              <a:gd name="T51" fmla="*/ 0 h 385"/>
              <a:gd name="T52" fmla="*/ 2147483647 w 387"/>
              <a:gd name="T53" fmla="*/ 0 h 385"/>
              <a:gd name="T54" fmla="*/ 2147483647 w 387"/>
              <a:gd name="T55" fmla="*/ 2147483647 h 385"/>
              <a:gd name="T56" fmla="*/ 2147483647 w 387"/>
              <a:gd name="T57" fmla="*/ 2147483647 h 385"/>
              <a:gd name="T58" fmla="*/ 2147483647 w 387"/>
              <a:gd name="T59" fmla="*/ 2147483647 h 385"/>
              <a:gd name="T60" fmla="*/ 2147483647 w 387"/>
              <a:gd name="T61" fmla="*/ 2147483647 h 385"/>
              <a:gd name="T62" fmla="*/ 2147483647 w 387"/>
              <a:gd name="T63" fmla="*/ 2147483647 h 385"/>
              <a:gd name="T64" fmla="*/ 2147483647 w 387"/>
              <a:gd name="T65" fmla="*/ 2147483647 h 385"/>
              <a:gd name="T66" fmla="*/ 2147483647 w 387"/>
              <a:gd name="T67" fmla="*/ 2147483647 h 385"/>
              <a:gd name="T68" fmla="*/ 2147483647 w 387"/>
              <a:gd name="T69" fmla="*/ 2147483647 h 38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87"/>
              <a:gd name="T106" fmla="*/ 0 h 385"/>
              <a:gd name="T107" fmla="*/ 387 w 387"/>
              <a:gd name="T108" fmla="*/ 385 h 38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87" h="385">
                <a:moveTo>
                  <a:pt x="387" y="192"/>
                </a:moveTo>
                <a:lnTo>
                  <a:pt x="387" y="192"/>
                </a:lnTo>
                <a:lnTo>
                  <a:pt x="387" y="210"/>
                </a:lnTo>
                <a:lnTo>
                  <a:pt x="382" y="231"/>
                </a:lnTo>
                <a:lnTo>
                  <a:pt x="379" y="249"/>
                </a:lnTo>
                <a:lnTo>
                  <a:pt x="371" y="268"/>
                </a:lnTo>
                <a:lnTo>
                  <a:pt x="363" y="283"/>
                </a:lnTo>
                <a:lnTo>
                  <a:pt x="353" y="299"/>
                </a:lnTo>
                <a:lnTo>
                  <a:pt x="343" y="314"/>
                </a:lnTo>
                <a:lnTo>
                  <a:pt x="330" y="327"/>
                </a:lnTo>
                <a:lnTo>
                  <a:pt x="317" y="340"/>
                </a:lnTo>
                <a:lnTo>
                  <a:pt x="301" y="351"/>
                </a:lnTo>
                <a:lnTo>
                  <a:pt x="285" y="361"/>
                </a:lnTo>
                <a:lnTo>
                  <a:pt x="270" y="369"/>
                </a:lnTo>
                <a:lnTo>
                  <a:pt x="252" y="377"/>
                </a:lnTo>
                <a:lnTo>
                  <a:pt x="233" y="379"/>
                </a:lnTo>
                <a:lnTo>
                  <a:pt x="213" y="385"/>
                </a:lnTo>
                <a:lnTo>
                  <a:pt x="194" y="385"/>
                </a:lnTo>
                <a:lnTo>
                  <a:pt x="174" y="385"/>
                </a:lnTo>
                <a:lnTo>
                  <a:pt x="155" y="379"/>
                </a:lnTo>
                <a:lnTo>
                  <a:pt x="137" y="377"/>
                </a:lnTo>
                <a:lnTo>
                  <a:pt x="119" y="369"/>
                </a:lnTo>
                <a:lnTo>
                  <a:pt x="101" y="361"/>
                </a:lnTo>
                <a:lnTo>
                  <a:pt x="85" y="351"/>
                </a:lnTo>
                <a:lnTo>
                  <a:pt x="70" y="340"/>
                </a:lnTo>
                <a:lnTo>
                  <a:pt x="57" y="327"/>
                </a:lnTo>
                <a:lnTo>
                  <a:pt x="44" y="314"/>
                </a:lnTo>
                <a:lnTo>
                  <a:pt x="33" y="299"/>
                </a:lnTo>
                <a:lnTo>
                  <a:pt x="23" y="283"/>
                </a:lnTo>
                <a:lnTo>
                  <a:pt x="15" y="268"/>
                </a:lnTo>
                <a:lnTo>
                  <a:pt x="10" y="249"/>
                </a:lnTo>
                <a:lnTo>
                  <a:pt x="5" y="231"/>
                </a:lnTo>
                <a:lnTo>
                  <a:pt x="2" y="210"/>
                </a:lnTo>
                <a:lnTo>
                  <a:pt x="0" y="192"/>
                </a:lnTo>
                <a:lnTo>
                  <a:pt x="2" y="172"/>
                </a:lnTo>
                <a:lnTo>
                  <a:pt x="5" y="153"/>
                </a:lnTo>
                <a:lnTo>
                  <a:pt x="10" y="135"/>
                </a:lnTo>
                <a:lnTo>
                  <a:pt x="15" y="117"/>
                </a:lnTo>
                <a:lnTo>
                  <a:pt x="23" y="99"/>
                </a:lnTo>
                <a:lnTo>
                  <a:pt x="33" y="83"/>
                </a:lnTo>
                <a:lnTo>
                  <a:pt x="44" y="70"/>
                </a:lnTo>
                <a:lnTo>
                  <a:pt x="57" y="55"/>
                </a:lnTo>
                <a:lnTo>
                  <a:pt x="70" y="42"/>
                </a:lnTo>
                <a:lnTo>
                  <a:pt x="85" y="31"/>
                </a:lnTo>
                <a:lnTo>
                  <a:pt x="101" y="21"/>
                </a:lnTo>
                <a:lnTo>
                  <a:pt x="119" y="13"/>
                </a:lnTo>
                <a:lnTo>
                  <a:pt x="137" y="8"/>
                </a:lnTo>
                <a:lnTo>
                  <a:pt x="155" y="3"/>
                </a:lnTo>
                <a:lnTo>
                  <a:pt x="174" y="0"/>
                </a:lnTo>
                <a:lnTo>
                  <a:pt x="194" y="0"/>
                </a:lnTo>
                <a:lnTo>
                  <a:pt x="213" y="0"/>
                </a:lnTo>
                <a:lnTo>
                  <a:pt x="233" y="3"/>
                </a:lnTo>
                <a:lnTo>
                  <a:pt x="252" y="8"/>
                </a:lnTo>
                <a:lnTo>
                  <a:pt x="270" y="13"/>
                </a:lnTo>
                <a:lnTo>
                  <a:pt x="285" y="21"/>
                </a:lnTo>
                <a:lnTo>
                  <a:pt x="301" y="31"/>
                </a:lnTo>
                <a:lnTo>
                  <a:pt x="317" y="42"/>
                </a:lnTo>
                <a:lnTo>
                  <a:pt x="330" y="55"/>
                </a:lnTo>
                <a:lnTo>
                  <a:pt x="343" y="70"/>
                </a:lnTo>
                <a:lnTo>
                  <a:pt x="353" y="83"/>
                </a:lnTo>
                <a:lnTo>
                  <a:pt x="363" y="99"/>
                </a:lnTo>
                <a:lnTo>
                  <a:pt x="371" y="117"/>
                </a:lnTo>
                <a:lnTo>
                  <a:pt x="379" y="135"/>
                </a:lnTo>
                <a:lnTo>
                  <a:pt x="382" y="153"/>
                </a:lnTo>
                <a:lnTo>
                  <a:pt x="387" y="172"/>
                </a:lnTo>
                <a:lnTo>
                  <a:pt x="387" y="192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200" b="1"/>
          </a:p>
        </p:txBody>
      </p:sp>
      <p:sp>
        <p:nvSpPr>
          <p:cNvPr id="38975" name="Freeform 19"/>
          <p:cNvSpPr>
            <a:spLocks/>
          </p:cNvSpPr>
          <p:nvPr/>
        </p:nvSpPr>
        <p:spPr bwMode="auto">
          <a:xfrm>
            <a:off x="7029450" y="2381250"/>
            <a:ext cx="1128713" cy="744538"/>
          </a:xfrm>
          <a:custGeom>
            <a:avLst/>
            <a:gdLst>
              <a:gd name="T0" fmla="*/ 0 w 1112"/>
              <a:gd name="T1" fmla="*/ 0 h 733"/>
              <a:gd name="T2" fmla="*/ 2147483647 w 1112"/>
              <a:gd name="T3" fmla="*/ 0 h 733"/>
              <a:gd name="T4" fmla="*/ 2147483647 w 1112"/>
              <a:gd name="T5" fmla="*/ 2147483647 h 733"/>
              <a:gd name="T6" fmla="*/ 0 60000 65536"/>
              <a:gd name="T7" fmla="*/ 0 60000 65536"/>
              <a:gd name="T8" fmla="*/ 0 60000 65536"/>
              <a:gd name="T9" fmla="*/ 0 w 1112"/>
              <a:gd name="T10" fmla="*/ 0 h 733"/>
              <a:gd name="T11" fmla="*/ 1112 w 1112"/>
              <a:gd name="T12" fmla="*/ 733 h 7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12" h="733">
                <a:moveTo>
                  <a:pt x="0" y="0"/>
                </a:moveTo>
                <a:lnTo>
                  <a:pt x="127" y="0"/>
                </a:lnTo>
                <a:lnTo>
                  <a:pt x="1112" y="733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200" b="1"/>
          </a:p>
        </p:txBody>
      </p:sp>
      <p:sp>
        <p:nvSpPr>
          <p:cNvPr id="38976" name="Freeform 20"/>
          <p:cNvSpPr>
            <a:spLocks/>
          </p:cNvSpPr>
          <p:nvPr/>
        </p:nvSpPr>
        <p:spPr bwMode="auto">
          <a:xfrm>
            <a:off x="6464300" y="2795588"/>
            <a:ext cx="928688" cy="787400"/>
          </a:xfrm>
          <a:custGeom>
            <a:avLst/>
            <a:gdLst>
              <a:gd name="T0" fmla="*/ 0 w 914"/>
              <a:gd name="T1" fmla="*/ 0 h 775"/>
              <a:gd name="T2" fmla="*/ 2147483647 w 914"/>
              <a:gd name="T3" fmla="*/ 0 h 775"/>
              <a:gd name="T4" fmla="*/ 2147483647 w 914"/>
              <a:gd name="T5" fmla="*/ 2147483647 h 775"/>
              <a:gd name="T6" fmla="*/ 0 60000 65536"/>
              <a:gd name="T7" fmla="*/ 0 60000 65536"/>
              <a:gd name="T8" fmla="*/ 0 60000 65536"/>
              <a:gd name="T9" fmla="*/ 0 w 914"/>
              <a:gd name="T10" fmla="*/ 0 h 775"/>
              <a:gd name="T11" fmla="*/ 914 w 914"/>
              <a:gd name="T12" fmla="*/ 775 h 7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4" h="775">
                <a:moveTo>
                  <a:pt x="0" y="0"/>
                </a:moveTo>
                <a:lnTo>
                  <a:pt x="348" y="0"/>
                </a:lnTo>
                <a:lnTo>
                  <a:pt x="914" y="775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200" b="1"/>
          </a:p>
        </p:txBody>
      </p:sp>
      <p:sp>
        <p:nvSpPr>
          <p:cNvPr id="38977" name="Freeform 21"/>
          <p:cNvSpPr>
            <a:spLocks/>
          </p:cNvSpPr>
          <p:nvPr/>
        </p:nvSpPr>
        <p:spPr bwMode="auto">
          <a:xfrm>
            <a:off x="6286500" y="3225800"/>
            <a:ext cx="385763" cy="425450"/>
          </a:xfrm>
          <a:custGeom>
            <a:avLst/>
            <a:gdLst>
              <a:gd name="T0" fmla="*/ 0 w 379"/>
              <a:gd name="T1" fmla="*/ 0 h 418"/>
              <a:gd name="T2" fmla="*/ 2147483647 w 379"/>
              <a:gd name="T3" fmla="*/ 0 h 418"/>
              <a:gd name="T4" fmla="*/ 2147483647 w 379"/>
              <a:gd name="T5" fmla="*/ 2147483647 h 418"/>
              <a:gd name="T6" fmla="*/ 0 60000 65536"/>
              <a:gd name="T7" fmla="*/ 0 60000 65536"/>
              <a:gd name="T8" fmla="*/ 0 60000 65536"/>
              <a:gd name="T9" fmla="*/ 0 w 379"/>
              <a:gd name="T10" fmla="*/ 0 h 418"/>
              <a:gd name="T11" fmla="*/ 379 w 379"/>
              <a:gd name="T12" fmla="*/ 418 h 4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9" h="418">
                <a:moveTo>
                  <a:pt x="0" y="0"/>
                </a:moveTo>
                <a:lnTo>
                  <a:pt x="226" y="0"/>
                </a:lnTo>
                <a:lnTo>
                  <a:pt x="379" y="418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200" b="1"/>
          </a:p>
        </p:txBody>
      </p:sp>
      <p:sp>
        <p:nvSpPr>
          <p:cNvPr id="38978" name="Line 22"/>
          <p:cNvSpPr>
            <a:spLocks noChangeShapeType="1"/>
          </p:cNvSpPr>
          <p:nvPr/>
        </p:nvSpPr>
        <p:spPr bwMode="auto">
          <a:xfrm>
            <a:off x="5943600" y="3841750"/>
            <a:ext cx="1190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79" name="Line 23"/>
          <p:cNvSpPr>
            <a:spLocks noChangeShapeType="1"/>
          </p:cNvSpPr>
          <p:nvPr/>
        </p:nvSpPr>
        <p:spPr bwMode="auto">
          <a:xfrm>
            <a:off x="6102350" y="4089400"/>
            <a:ext cx="14509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80" name="Text Box 24"/>
          <p:cNvSpPr txBox="1">
            <a:spLocks noChangeArrowheads="1"/>
          </p:cNvSpPr>
          <p:nvPr/>
        </p:nvSpPr>
        <p:spPr bwMode="auto">
          <a:xfrm>
            <a:off x="5624513" y="4030663"/>
            <a:ext cx="546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Splenic</a:t>
            </a:r>
          </a:p>
          <a:p>
            <a:r>
              <a:rPr lang="en-US" sz="1000" b="1"/>
              <a:t>artery</a:t>
            </a:r>
          </a:p>
        </p:txBody>
      </p:sp>
      <p:sp>
        <p:nvSpPr>
          <p:cNvPr id="38981" name="Text Box 25"/>
          <p:cNvSpPr txBox="1">
            <a:spLocks noChangeArrowheads="1"/>
          </p:cNvSpPr>
          <p:nvPr/>
        </p:nvSpPr>
        <p:spPr bwMode="auto">
          <a:xfrm>
            <a:off x="5624513" y="3663950"/>
            <a:ext cx="546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Splenic</a:t>
            </a:r>
          </a:p>
          <a:p>
            <a:r>
              <a:rPr lang="en-US" sz="1000" b="1"/>
              <a:t>vein</a:t>
            </a:r>
          </a:p>
        </p:txBody>
      </p:sp>
      <p:pic>
        <p:nvPicPr>
          <p:cNvPr id="38982" name="Picture 4" descr="sal25693_21_14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488" y="3916363"/>
            <a:ext cx="370522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83" name="Freeform 5"/>
          <p:cNvSpPr>
            <a:spLocks/>
          </p:cNvSpPr>
          <p:nvPr/>
        </p:nvSpPr>
        <p:spPr bwMode="auto">
          <a:xfrm>
            <a:off x="1876425" y="5459413"/>
            <a:ext cx="2255838" cy="93662"/>
          </a:xfrm>
          <a:custGeom>
            <a:avLst/>
            <a:gdLst>
              <a:gd name="T0" fmla="*/ 2147483647 w 2090"/>
              <a:gd name="T1" fmla="*/ 2147483647 h 86"/>
              <a:gd name="T2" fmla="*/ 0 w 2090"/>
              <a:gd name="T3" fmla="*/ 2147483647 h 86"/>
              <a:gd name="T4" fmla="*/ 0 w 2090"/>
              <a:gd name="T5" fmla="*/ 0 h 86"/>
              <a:gd name="T6" fmla="*/ 0 60000 65536"/>
              <a:gd name="T7" fmla="*/ 0 60000 65536"/>
              <a:gd name="T8" fmla="*/ 0 60000 65536"/>
              <a:gd name="T9" fmla="*/ 0 w 2090"/>
              <a:gd name="T10" fmla="*/ 0 h 86"/>
              <a:gd name="T11" fmla="*/ 2090 w 2090"/>
              <a:gd name="T12" fmla="*/ 86 h 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0" h="86">
                <a:moveTo>
                  <a:pt x="2090" y="86"/>
                </a:moveTo>
                <a:lnTo>
                  <a:pt x="0" y="86"/>
                </a:lnTo>
                <a:lnTo>
                  <a:pt x="0" y="0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600" b="1"/>
          </a:p>
        </p:txBody>
      </p:sp>
      <p:sp>
        <p:nvSpPr>
          <p:cNvPr id="38984" name="Freeform 6"/>
          <p:cNvSpPr>
            <a:spLocks/>
          </p:cNvSpPr>
          <p:nvPr/>
        </p:nvSpPr>
        <p:spPr bwMode="auto">
          <a:xfrm>
            <a:off x="3070225" y="4033838"/>
            <a:ext cx="63500" cy="454025"/>
          </a:xfrm>
          <a:custGeom>
            <a:avLst/>
            <a:gdLst>
              <a:gd name="T0" fmla="*/ 0 w 59"/>
              <a:gd name="T1" fmla="*/ 2147483647 h 420"/>
              <a:gd name="T2" fmla="*/ 2147483647 w 59"/>
              <a:gd name="T3" fmla="*/ 2147483647 h 420"/>
              <a:gd name="T4" fmla="*/ 2147483647 w 59"/>
              <a:gd name="T5" fmla="*/ 0 h 420"/>
              <a:gd name="T6" fmla="*/ 0 w 59"/>
              <a:gd name="T7" fmla="*/ 0 h 420"/>
              <a:gd name="T8" fmla="*/ 0 60000 65536"/>
              <a:gd name="T9" fmla="*/ 0 60000 65536"/>
              <a:gd name="T10" fmla="*/ 0 60000 65536"/>
              <a:gd name="T11" fmla="*/ 0 60000 65536"/>
              <a:gd name="T12" fmla="*/ 0 w 59"/>
              <a:gd name="T13" fmla="*/ 0 h 420"/>
              <a:gd name="T14" fmla="*/ 59 w 59"/>
              <a:gd name="T15" fmla="*/ 420 h 4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" h="420">
                <a:moveTo>
                  <a:pt x="0" y="420"/>
                </a:moveTo>
                <a:lnTo>
                  <a:pt x="59" y="420"/>
                </a:lnTo>
                <a:lnTo>
                  <a:pt x="59" y="0"/>
                </a:lnTo>
                <a:lnTo>
                  <a:pt x="0" y="0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600" b="1"/>
          </a:p>
        </p:txBody>
      </p:sp>
      <p:sp>
        <p:nvSpPr>
          <p:cNvPr id="38985" name="Rectangle 7"/>
          <p:cNvSpPr>
            <a:spLocks noChangeArrowheads="1"/>
          </p:cNvSpPr>
          <p:nvPr/>
        </p:nvSpPr>
        <p:spPr bwMode="auto">
          <a:xfrm>
            <a:off x="363538" y="6432550"/>
            <a:ext cx="17145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(c)</a:t>
            </a:r>
            <a:endParaRPr lang="en-US" sz="1600" b="1"/>
          </a:p>
        </p:txBody>
      </p:sp>
      <p:sp>
        <p:nvSpPr>
          <p:cNvPr id="38986" name="Rectangle 8"/>
          <p:cNvSpPr>
            <a:spLocks noChangeArrowheads="1"/>
          </p:cNvSpPr>
          <p:nvPr/>
        </p:nvSpPr>
        <p:spPr bwMode="auto">
          <a:xfrm>
            <a:off x="4202113" y="4165600"/>
            <a:ext cx="604837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Red pulp</a:t>
            </a:r>
            <a:endParaRPr lang="en-US" sz="1600" b="1"/>
          </a:p>
        </p:txBody>
      </p:sp>
      <p:sp>
        <p:nvSpPr>
          <p:cNvPr id="38987" name="Rectangle 9"/>
          <p:cNvSpPr>
            <a:spLocks noChangeArrowheads="1"/>
          </p:cNvSpPr>
          <p:nvPr/>
        </p:nvSpPr>
        <p:spPr bwMode="auto">
          <a:xfrm>
            <a:off x="4202113" y="5470525"/>
            <a:ext cx="72072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White pulp</a:t>
            </a:r>
            <a:endParaRPr lang="en-US" sz="1600" b="1"/>
          </a:p>
        </p:txBody>
      </p:sp>
      <p:sp>
        <p:nvSpPr>
          <p:cNvPr id="38988" name="Line 10"/>
          <p:cNvSpPr>
            <a:spLocks noChangeShapeType="1"/>
          </p:cNvSpPr>
          <p:nvPr/>
        </p:nvSpPr>
        <p:spPr bwMode="auto">
          <a:xfrm flipH="1">
            <a:off x="3135313" y="4238625"/>
            <a:ext cx="996950" cy="1588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89" name="Line 11"/>
          <p:cNvSpPr>
            <a:spLocks noChangeShapeType="1"/>
          </p:cNvSpPr>
          <p:nvPr/>
        </p:nvSpPr>
        <p:spPr bwMode="auto">
          <a:xfrm flipH="1">
            <a:off x="1317625" y="4816475"/>
            <a:ext cx="2814638" cy="1588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90" name="Line 12"/>
          <p:cNvSpPr>
            <a:spLocks noChangeShapeType="1"/>
          </p:cNvSpPr>
          <p:nvPr/>
        </p:nvSpPr>
        <p:spPr bwMode="auto">
          <a:xfrm flipH="1">
            <a:off x="1174750" y="4816475"/>
            <a:ext cx="747713" cy="157163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91" name="Freeform 13"/>
          <p:cNvSpPr>
            <a:spLocks/>
          </p:cNvSpPr>
          <p:nvPr/>
        </p:nvSpPr>
        <p:spPr bwMode="auto">
          <a:xfrm>
            <a:off x="495300" y="5381625"/>
            <a:ext cx="2824163" cy="77788"/>
          </a:xfrm>
          <a:custGeom>
            <a:avLst/>
            <a:gdLst>
              <a:gd name="T0" fmla="*/ 0 w 2616"/>
              <a:gd name="T1" fmla="*/ 0 h 73"/>
              <a:gd name="T2" fmla="*/ 0 w 2616"/>
              <a:gd name="T3" fmla="*/ 2147483647 h 73"/>
              <a:gd name="T4" fmla="*/ 2147483647 w 2616"/>
              <a:gd name="T5" fmla="*/ 2147483647 h 73"/>
              <a:gd name="T6" fmla="*/ 2147483647 w 2616"/>
              <a:gd name="T7" fmla="*/ 0 h 73"/>
              <a:gd name="T8" fmla="*/ 0 60000 65536"/>
              <a:gd name="T9" fmla="*/ 0 60000 65536"/>
              <a:gd name="T10" fmla="*/ 0 60000 65536"/>
              <a:gd name="T11" fmla="*/ 0 60000 65536"/>
              <a:gd name="T12" fmla="*/ 0 w 2616"/>
              <a:gd name="T13" fmla="*/ 0 h 73"/>
              <a:gd name="T14" fmla="*/ 2616 w 2616"/>
              <a:gd name="T15" fmla="*/ 73 h 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16" h="73">
                <a:moveTo>
                  <a:pt x="0" y="0"/>
                </a:moveTo>
                <a:lnTo>
                  <a:pt x="0" y="73"/>
                </a:lnTo>
                <a:lnTo>
                  <a:pt x="2616" y="73"/>
                </a:lnTo>
                <a:lnTo>
                  <a:pt x="2616" y="0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600" b="1"/>
          </a:p>
        </p:txBody>
      </p:sp>
      <p:sp>
        <p:nvSpPr>
          <p:cNvPr id="38992" name="Freeform 14"/>
          <p:cNvSpPr>
            <a:spLocks/>
          </p:cNvSpPr>
          <p:nvPr/>
        </p:nvSpPr>
        <p:spPr bwMode="auto">
          <a:xfrm>
            <a:off x="3059113" y="4029075"/>
            <a:ext cx="65087" cy="450850"/>
          </a:xfrm>
          <a:custGeom>
            <a:avLst/>
            <a:gdLst>
              <a:gd name="T0" fmla="*/ 0 w 59"/>
              <a:gd name="T1" fmla="*/ 2147483647 h 419"/>
              <a:gd name="T2" fmla="*/ 2147483647 w 59"/>
              <a:gd name="T3" fmla="*/ 2147483647 h 419"/>
              <a:gd name="T4" fmla="*/ 2147483647 w 59"/>
              <a:gd name="T5" fmla="*/ 0 h 419"/>
              <a:gd name="T6" fmla="*/ 0 w 59"/>
              <a:gd name="T7" fmla="*/ 0 h 419"/>
              <a:gd name="T8" fmla="*/ 0 60000 65536"/>
              <a:gd name="T9" fmla="*/ 0 60000 65536"/>
              <a:gd name="T10" fmla="*/ 0 60000 65536"/>
              <a:gd name="T11" fmla="*/ 0 60000 65536"/>
              <a:gd name="T12" fmla="*/ 0 w 59"/>
              <a:gd name="T13" fmla="*/ 0 h 419"/>
              <a:gd name="T14" fmla="*/ 59 w 59"/>
              <a:gd name="T15" fmla="*/ 419 h 4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" h="419">
                <a:moveTo>
                  <a:pt x="0" y="419"/>
                </a:moveTo>
                <a:lnTo>
                  <a:pt x="59" y="419"/>
                </a:lnTo>
                <a:lnTo>
                  <a:pt x="59" y="0"/>
                </a:lnTo>
                <a:lnTo>
                  <a:pt x="0" y="0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 b="1"/>
          </a:p>
        </p:txBody>
      </p:sp>
      <p:sp>
        <p:nvSpPr>
          <p:cNvPr id="38993" name="Line 15"/>
          <p:cNvSpPr>
            <a:spLocks noChangeShapeType="1"/>
          </p:cNvSpPr>
          <p:nvPr/>
        </p:nvSpPr>
        <p:spPr bwMode="auto">
          <a:xfrm flipH="1">
            <a:off x="3127375" y="4233863"/>
            <a:ext cx="1004888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94" name="Line 16"/>
          <p:cNvSpPr>
            <a:spLocks noChangeShapeType="1"/>
          </p:cNvSpPr>
          <p:nvPr/>
        </p:nvSpPr>
        <p:spPr bwMode="auto">
          <a:xfrm flipH="1">
            <a:off x="1308100" y="4806950"/>
            <a:ext cx="2824163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95" name="Freeform 17"/>
          <p:cNvSpPr>
            <a:spLocks/>
          </p:cNvSpPr>
          <p:nvPr/>
        </p:nvSpPr>
        <p:spPr bwMode="auto">
          <a:xfrm>
            <a:off x="1866900" y="5453063"/>
            <a:ext cx="2265363" cy="93662"/>
          </a:xfrm>
          <a:custGeom>
            <a:avLst/>
            <a:gdLst>
              <a:gd name="T0" fmla="*/ 0 w 2099"/>
              <a:gd name="T1" fmla="*/ 0 h 87"/>
              <a:gd name="T2" fmla="*/ 0 w 2099"/>
              <a:gd name="T3" fmla="*/ 2147483647 h 87"/>
              <a:gd name="T4" fmla="*/ 2147483647 w 2099"/>
              <a:gd name="T5" fmla="*/ 2147483647 h 87"/>
              <a:gd name="T6" fmla="*/ 0 60000 65536"/>
              <a:gd name="T7" fmla="*/ 0 60000 65536"/>
              <a:gd name="T8" fmla="*/ 0 60000 65536"/>
              <a:gd name="T9" fmla="*/ 0 w 2099"/>
              <a:gd name="T10" fmla="*/ 0 h 87"/>
              <a:gd name="T11" fmla="*/ 2099 w 2099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9" h="87">
                <a:moveTo>
                  <a:pt x="0" y="0"/>
                </a:moveTo>
                <a:lnTo>
                  <a:pt x="0" y="87"/>
                </a:lnTo>
                <a:lnTo>
                  <a:pt x="2099" y="87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 b="1"/>
          </a:p>
        </p:txBody>
      </p:sp>
      <p:sp>
        <p:nvSpPr>
          <p:cNvPr id="38996" name="Line 18"/>
          <p:cNvSpPr>
            <a:spLocks noChangeShapeType="1"/>
          </p:cNvSpPr>
          <p:nvPr/>
        </p:nvSpPr>
        <p:spPr bwMode="auto">
          <a:xfrm flipH="1">
            <a:off x="1166813" y="4806950"/>
            <a:ext cx="749300" cy="1571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97" name="Freeform 19"/>
          <p:cNvSpPr>
            <a:spLocks/>
          </p:cNvSpPr>
          <p:nvPr/>
        </p:nvSpPr>
        <p:spPr bwMode="auto">
          <a:xfrm>
            <a:off x="484188" y="5372100"/>
            <a:ext cx="2824162" cy="80963"/>
          </a:xfrm>
          <a:custGeom>
            <a:avLst/>
            <a:gdLst>
              <a:gd name="T0" fmla="*/ 0 w 2616"/>
              <a:gd name="T1" fmla="*/ 0 h 75"/>
              <a:gd name="T2" fmla="*/ 0 w 2616"/>
              <a:gd name="T3" fmla="*/ 2147483647 h 75"/>
              <a:gd name="T4" fmla="*/ 2147483647 w 2616"/>
              <a:gd name="T5" fmla="*/ 2147483647 h 75"/>
              <a:gd name="T6" fmla="*/ 2147483647 w 2616"/>
              <a:gd name="T7" fmla="*/ 0 h 75"/>
              <a:gd name="T8" fmla="*/ 0 60000 65536"/>
              <a:gd name="T9" fmla="*/ 0 60000 65536"/>
              <a:gd name="T10" fmla="*/ 0 60000 65536"/>
              <a:gd name="T11" fmla="*/ 0 60000 65536"/>
              <a:gd name="T12" fmla="*/ 0 w 2616"/>
              <a:gd name="T13" fmla="*/ 0 h 75"/>
              <a:gd name="T14" fmla="*/ 2616 w 2616"/>
              <a:gd name="T15" fmla="*/ 75 h 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16" h="75">
                <a:moveTo>
                  <a:pt x="0" y="0"/>
                </a:moveTo>
                <a:lnTo>
                  <a:pt x="0" y="75"/>
                </a:lnTo>
                <a:lnTo>
                  <a:pt x="2616" y="75"/>
                </a:lnTo>
                <a:lnTo>
                  <a:pt x="2616" y="0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 b="1"/>
          </a:p>
        </p:txBody>
      </p:sp>
      <p:sp>
        <p:nvSpPr>
          <p:cNvPr id="38998" name="Text Box 20"/>
          <p:cNvSpPr txBox="1">
            <a:spLocks noChangeArrowheads="1"/>
          </p:cNvSpPr>
          <p:nvPr/>
        </p:nvSpPr>
        <p:spPr bwMode="auto">
          <a:xfrm>
            <a:off x="4202113" y="4743450"/>
            <a:ext cx="10080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100" b="1"/>
              <a:t>Central artery</a:t>
            </a:r>
          </a:p>
          <a:p>
            <a:r>
              <a:rPr lang="en-US" sz="1100" b="1"/>
              <a:t>(branching)</a:t>
            </a:r>
          </a:p>
        </p:txBody>
      </p:sp>
      <p:sp>
        <p:nvSpPr>
          <p:cNvPr id="38999" name="TextBox 24"/>
          <p:cNvSpPr txBox="1">
            <a:spLocks noChangeArrowheads="1"/>
          </p:cNvSpPr>
          <p:nvPr/>
        </p:nvSpPr>
        <p:spPr bwMode="auto">
          <a:xfrm>
            <a:off x="444500" y="6580188"/>
            <a:ext cx="32543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© The McGraw-Hill Companies, Inc./Photo by Dr. Alvin Telser</a:t>
            </a:r>
            <a:r>
              <a:rPr lang="en-US" sz="800">
                <a:ea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9000" name="TextBox 24"/>
          <p:cNvSpPr txBox="1">
            <a:spLocks noChangeArrowheads="1"/>
          </p:cNvSpPr>
          <p:nvPr/>
        </p:nvSpPr>
        <p:spPr bwMode="auto">
          <a:xfrm>
            <a:off x="649288" y="3165475"/>
            <a:ext cx="33543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© The McGraw-Hill Companies/Dennis Strete, photographer</a:t>
            </a:r>
            <a:r>
              <a:rPr lang="en-US" sz="800">
                <a:ea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96" name="TextBox 24"/>
          <p:cNvSpPr txBox="1">
            <a:spLocks noChangeArrowheads="1"/>
          </p:cNvSpPr>
          <p:nvPr/>
        </p:nvSpPr>
        <p:spPr bwMode="auto">
          <a:xfrm>
            <a:off x="139700" y="117475"/>
            <a:ext cx="46688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  <p:sp>
        <p:nvSpPr>
          <p:cNvPr id="98" name="TextBox 24"/>
          <p:cNvSpPr txBox="1">
            <a:spLocks noChangeArrowheads="1"/>
          </p:cNvSpPr>
          <p:nvPr/>
        </p:nvSpPr>
        <p:spPr bwMode="auto">
          <a:xfrm>
            <a:off x="139700" y="3692525"/>
            <a:ext cx="46688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  <p:sp>
        <p:nvSpPr>
          <p:cNvPr id="99" name="TextBox 24"/>
          <p:cNvSpPr txBox="1">
            <a:spLocks noChangeArrowheads="1"/>
          </p:cNvSpPr>
          <p:nvPr/>
        </p:nvSpPr>
        <p:spPr bwMode="auto">
          <a:xfrm>
            <a:off x="4616450" y="1503363"/>
            <a:ext cx="44719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E015518E-5490-4678-B460-0D878015957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0772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lymph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the recovered fluid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lymphatic vessels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transport the lymph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lymphatic tissues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composed of aggregates of lymphocytes and macrophages that populate many organs in the body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lymphatic organs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defense cells are especially concentrated in these organs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separated from surrounding organs by connective tissue capsules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Components of the        Lymphatic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A9E6B405-A484-44BF-B012-D7086A857D8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mtClean="0"/>
              <a:t>Lymph and Lymphatic Capillaries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lymph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clear, colorless fluid, similar to plasma, but much less protein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extracellular fluid drawn into lymphatic capillaries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lymphatic capillaries </a:t>
            </a:r>
            <a:r>
              <a:rPr lang="en-US" sz="2800" b="0" smtClean="0"/>
              <a:t>(terminal lymphatics)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penetrate nearly every tissue of the body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absent from central nervous system, cartilage, cornea, bone and bone marrow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sacs of thin endothelial cells that loosely overlap each other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closed at one end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cells tethered to surrounding tissue by protein filaments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gaps between cells are large enough to allow bacteria and cells entrance to lymphatic capillary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endothelium creates valve-like flaps that open when interstitial fluid pressure is high, and close when it is 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1E34EFD9-40E0-4805-A559-A1F593ED9CA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Lymphatic Capillary</a:t>
            </a:r>
          </a:p>
        </p:txBody>
      </p:sp>
      <p:sp>
        <p:nvSpPr>
          <p:cNvPr id="8196" name="Text Box 9"/>
          <p:cNvSpPr txBox="1">
            <a:spLocks noChangeArrowheads="1"/>
          </p:cNvSpPr>
          <p:nvPr/>
        </p:nvSpPr>
        <p:spPr bwMode="auto">
          <a:xfrm rot="10800000" flipV="1">
            <a:off x="3198813" y="6307138"/>
            <a:ext cx="22860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21.3b</a:t>
            </a:r>
          </a:p>
        </p:txBody>
      </p:sp>
      <p:pic>
        <p:nvPicPr>
          <p:cNvPr id="8197" name="Picture 4" descr="sal25693_21_0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5725" y="1346200"/>
            <a:ext cx="2859088" cy="467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2624138" y="6002338"/>
            <a:ext cx="263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(b)</a:t>
            </a:r>
            <a:endParaRPr lang="en-US" sz="1600" b="1"/>
          </a:p>
        </p:txBody>
      </p:sp>
      <p:sp>
        <p:nvSpPr>
          <p:cNvPr id="8199" name="Rectangle 19"/>
          <p:cNvSpPr>
            <a:spLocks noChangeArrowheads="1"/>
          </p:cNvSpPr>
          <p:nvPr/>
        </p:nvSpPr>
        <p:spPr bwMode="auto">
          <a:xfrm>
            <a:off x="5608638" y="3041650"/>
            <a:ext cx="8318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Opening</a:t>
            </a:r>
            <a:endParaRPr lang="en-US" sz="1600" b="1"/>
          </a:p>
        </p:txBody>
      </p:sp>
      <p:sp>
        <p:nvSpPr>
          <p:cNvPr id="8200" name="Line 20"/>
          <p:cNvSpPr>
            <a:spLocks noChangeShapeType="1"/>
          </p:cNvSpPr>
          <p:nvPr/>
        </p:nvSpPr>
        <p:spPr bwMode="auto">
          <a:xfrm>
            <a:off x="4400550" y="3910013"/>
            <a:ext cx="1173163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1" name="Line 21"/>
          <p:cNvSpPr>
            <a:spLocks noChangeShapeType="1"/>
          </p:cNvSpPr>
          <p:nvPr/>
        </p:nvSpPr>
        <p:spPr bwMode="auto">
          <a:xfrm>
            <a:off x="4587875" y="2084388"/>
            <a:ext cx="985838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2" name="Freeform 22"/>
          <p:cNvSpPr>
            <a:spLocks/>
          </p:cNvSpPr>
          <p:nvPr/>
        </p:nvSpPr>
        <p:spPr bwMode="auto">
          <a:xfrm>
            <a:off x="4308475" y="3144838"/>
            <a:ext cx="1265238" cy="481012"/>
          </a:xfrm>
          <a:custGeom>
            <a:avLst/>
            <a:gdLst>
              <a:gd name="T0" fmla="*/ 2147483647 w 982"/>
              <a:gd name="T1" fmla="*/ 0 h 373"/>
              <a:gd name="T2" fmla="*/ 2147483647 w 982"/>
              <a:gd name="T3" fmla="*/ 0 h 373"/>
              <a:gd name="T4" fmla="*/ 0 w 982"/>
              <a:gd name="T5" fmla="*/ 2147483647 h 373"/>
              <a:gd name="T6" fmla="*/ 0 60000 65536"/>
              <a:gd name="T7" fmla="*/ 0 60000 65536"/>
              <a:gd name="T8" fmla="*/ 0 60000 65536"/>
              <a:gd name="T9" fmla="*/ 0 w 982"/>
              <a:gd name="T10" fmla="*/ 0 h 373"/>
              <a:gd name="T11" fmla="*/ 982 w 982"/>
              <a:gd name="T12" fmla="*/ 373 h 3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2" h="373">
                <a:moveTo>
                  <a:pt x="982" y="0"/>
                </a:moveTo>
                <a:lnTo>
                  <a:pt x="457" y="0"/>
                </a:lnTo>
                <a:lnTo>
                  <a:pt x="0" y="373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 b="1"/>
          </a:p>
        </p:txBody>
      </p:sp>
      <p:sp>
        <p:nvSpPr>
          <p:cNvPr id="8203" name="Freeform 23"/>
          <p:cNvSpPr>
            <a:spLocks/>
          </p:cNvSpPr>
          <p:nvPr/>
        </p:nvSpPr>
        <p:spPr bwMode="auto">
          <a:xfrm>
            <a:off x="5005388" y="5099050"/>
            <a:ext cx="568325" cy="196850"/>
          </a:xfrm>
          <a:custGeom>
            <a:avLst/>
            <a:gdLst>
              <a:gd name="T0" fmla="*/ 2147483647 w 441"/>
              <a:gd name="T1" fmla="*/ 2147483647 h 153"/>
              <a:gd name="T2" fmla="*/ 2147483647 w 441"/>
              <a:gd name="T3" fmla="*/ 2147483647 h 153"/>
              <a:gd name="T4" fmla="*/ 0 w 441"/>
              <a:gd name="T5" fmla="*/ 0 h 153"/>
              <a:gd name="T6" fmla="*/ 0 60000 65536"/>
              <a:gd name="T7" fmla="*/ 0 60000 65536"/>
              <a:gd name="T8" fmla="*/ 0 60000 65536"/>
              <a:gd name="T9" fmla="*/ 0 w 441"/>
              <a:gd name="T10" fmla="*/ 0 h 153"/>
              <a:gd name="T11" fmla="*/ 441 w 441"/>
              <a:gd name="T12" fmla="*/ 153 h 1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1" h="153">
                <a:moveTo>
                  <a:pt x="441" y="153"/>
                </a:moveTo>
                <a:lnTo>
                  <a:pt x="118" y="153"/>
                </a:lnTo>
                <a:lnTo>
                  <a:pt x="0" y="0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600" b="1"/>
          </a:p>
        </p:txBody>
      </p:sp>
      <p:sp>
        <p:nvSpPr>
          <p:cNvPr id="8204" name="Line 24"/>
          <p:cNvSpPr>
            <a:spLocks noChangeShapeType="1"/>
          </p:cNvSpPr>
          <p:nvPr/>
        </p:nvSpPr>
        <p:spPr bwMode="auto">
          <a:xfrm>
            <a:off x="4303713" y="4397375"/>
            <a:ext cx="127000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Text Box 25"/>
          <p:cNvSpPr txBox="1">
            <a:spLocks noChangeArrowheads="1"/>
          </p:cNvSpPr>
          <p:nvPr/>
        </p:nvSpPr>
        <p:spPr bwMode="auto">
          <a:xfrm>
            <a:off x="5608638" y="1966913"/>
            <a:ext cx="7572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600" b="1"/>
              <a:t>Lymph</a:t>
            </a:r>
          </a:p>
        </p:txBody>
      </p:sp>
      <p:sp>
        <p:nvSpPr>
          <p:cNvPr id="8206" name="Text Box 26"/>
          <p:cNvSpPr txBox="1">
            <a:spLocks noChangeArrowheads="1"/>
          </p:cNvSpPr>
          <p:nvPr/>
        </p:nvSpPr>
        <p:spPr bwMode="auto">
          <a:xfrm>
            <a:off x="5608638" y="3803650"/>
            <a:ext cx="7381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600" b="1"/>
              <a:t>Tissue</a:t>
            </a:r>
          </a:p>
          <a:p>
            <a:r>
              <a:rPr lang="en-US" sz="1600" b="1"/>
              <a:t>fluid</a:t>
            </a:r>
          </a:p>
        </p:txBody>
      </p:sp>
      <p:sp>
        <p:nvSpPr>
          <p:cNvPr id="8207" name="Text Box 27"/>
          <p:cNvSpPr txBox="1">
            <a:spLocks noChangeArrowheads="1"/>
          </p:cNvSpPr>
          <p:nvPr/>
        </p:nvSpPr>
        <p:spPr bwMode="auto">
          <a:xfrm>
            <a:off x="5608638" y="4286250"/>
            <a:ext cx="13350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600" b="1"/>
              <a:t>Endothelium</a:t>
            </a:r>
          </a:p>
          <a:p>
            <a:r>
              <a:rPr lang="en-US" sz="1600" b="1"/>
              <a:t>of lymphatic</a:t>
            </a:r>
          </a:p>
          <a:p>
            <a:r>
              <a:rPr lang="en-US" sz="1600" b="1"/>
              <a:t>capillary</a:t>
            </a:r>
          </a:p>
        </p:txBody>
      </p:sp>
      <p:sp>
        <p:nvSpPr>
          <p:cNvPr id="8208" name="Text Box 28"/>
          <p:cNvSpPr txBox="1">
            <a:spLocks noChangeArrowheads="1"/>
          </p:cNvSpPr>
          <p:nvPr/>
        </p:nvSpPr>
        <p:spPr bwMode="auto">
          <a:xfrm>
            <a:off x="5608638" y="5175250"/>
            <a:ext cx="1117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600" b="1"/>
              <a:t>Anchoring</a:t>
            </a:r>
          </a:p>
          <a:p>
            <a:r>
              <a:rPr lang="en-US" sz="1600" b="1"/>
              <a:t>filaments</a:t>
            </a:r>
          </a:p>
        </p:txBody>
      </p:sp>
      <p:sp>
        <p:nvSpPr>
          <p:cNvPr id="19" name="TextBox 24"/>
          <p:cNvSpPr txBox="1">
            <a:spLocks noChangeArrowheads="1"/>
          </p:cNvSpPr>
          <p:nvPr/>
        </p:nvSpPr>
        <p:spPr bwMode="auto">
          <a:xfrm>
            <a:off x="1835150" y="1081088"/>
            <a:ext cx="46688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E4010489-2670-4711-84F7-78574FEAA9C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Lymphatic Vessels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534400" cy="4495800"/>
          </a:xfrm>
        </p:spPr>
        <p:txBody>
          <a:bodyPr/>
          <a:lstStyle/>
          <a:p>
            <a:pPr eaLnBrk="1" hangingPunct="1"/>
            <a:r>
              <a:rPr lang="en-US" b="0" smtClean="0"/>
              <a:t>larger ones composed of three layers</a:t>
            </a:r>
          </a:p>
          <a:p>
            <a:pPr lvl="1" eaLnBrk="1" hangingPunct="1"/>
            <a:r>
              <a:rPr lang="en-US" smtClean="0"/>
              <a:t>tunica interna</a:t>
            </a:r>
            <a:r>
              <a:rPr lang="en-US" b="0" smtClean="0"/>
              <a:t>: endothelium and valves</a:t>
            </a:r>
          </a:p>
          <a:p>
            <a:pPr lvl="1" eaLnBrk="1" hangingPunct="1"/>
            <a:r>
              <a:rPr lang="en-US" smtClean="0"/>
              <a:t>tunica media</a:t>
            </a:r>
            <a:r>
              <a:rPr lang="en-US" b="0" smtClean="0"/>
              <a:t>: elastic fibers, smooth muscle</a:t>
            </a:r>
          </a:p>
          <a:p>
            <a:pPr lvl="1" eaLnBrk="1" hangingPunct="1"/>
            <a:r>
              <a:rPr lang="en-US" smtClean="0"/>
              <a:t>tunica externa</a:t>
            </a:r>
            <a:r>
              <a:rPr lang="en-US" b="0" smtClean="0"/>
              <a:t>: thin outer layer</a:t>
            </a:r>
          </a:p>
          <a:p>
            <a:pPr lvl="1" eaLnBrk="1" hangingPunct="1">
              <a:buFontTx/>
              <a:buNone/>
            </a:pPr>
            <a:endParaRPr lang="en-US" b="0" smtClean="0"/>
          </a:p>
          <a:p>
            <a:pPr eaLnBrk="1" hangingPunct="1"/>
            <a:r>
              <a:rPr lang="en-US" b="0" smtClean="0"/>
              <a:t>converge into larger and larger vessels</a:t>
            </a:r>
          </a:p>
          <a:p>
            <a:pPr eaLnBrk="1" hangingPunct="1"/>
            <a:endParaRPr lang="en-US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sal25693_21_04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14400"/>
            <a:ext cx="4219575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9A2A6CD2-4201-45AE-B553-CA8154212FC2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Valve in a Lymphatic Vessel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 rot="10800000" flipV="1">
            <a:off x="1068388" y="6257925"/>
            <a:ext cx="26670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21.4a</a:t>
            </a:r>
          </a:p>
        </p:txBody>
      </p:sp>
      <p:sp>
        <p:nvSpPr>
          <p:cNvPr id="10246" name="Text Box 10"/>
          <p:cNvSpPr txBox="1">
            <a:spLocks noChangeArrowheads="1"/>
          </p:cNvSpPr>
          <p:nvPr/>
        </p:nvSpPr>
        <p:spPr bwMode="auto">
          <a:xfrm rot="10800000" flipV="1">
            <a:off x="5713413" y="6238875"/>
            <a:ext cx="24384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21.4b</a:t>
            </a:r>
          </a:p>
        </p:txBody>
      </p:sp>
      <p:pic>
        <p:nvPicPr>
          <p:cNvPr id="10247" name="Picture 4" descr="sal25693_21_04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675" y="1106488"/>
            <a:ext cx="3794125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447675" y="5819775"/>
            <a:ext cx="223838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(a)</a:t>
            </a:r>
            <a:endParaRPr lang="en-US" b="1"/>
          </a:p>
        </p:txBody>
      </p:sp>
      <p:sp>
        <p:nvSpPr>
          <p:cNvPr id="10249" name="Text Box 12"/>
          <p:cNvSpPr txBox="1">
            <a:spLocks noChangeArrowheads="1"/>
          </p:cNvSpPr>
          <p:nvPr/>
        </p:nvSpPr>
        <p:spPr bwMode="auto">
          <a:xfrm>
            <a:off x="2792413" y="5022850"/>
            <a:ext cx="5524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800" b="1"/>
              <a:t>Valve</a:t>
            </a:r>
          </a:p>
        </p:txBody>
      </p:sp>
      <p:sp>
        <p:nvSpPr>
          <p:cNvPr id="12" name="TextBox 24"/>
          <p:cNvSpPr txBox="1">
            <a:spLocks noChangeArrowheads="1"/>
          </p:cNvSpPr>
          <p:nvPr/>
        </p:nvSpPr>
        <p:spPr bwMode="auto">
          <a:xfrm>
            <a:off x="2819400" y="882650"/>
            <a:ext cx="46688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  <p:sp>
        <p:nvSpPr>
          <p:cNvPr id="10251" name="Rectangle 14"/>
          <p:cNvSpPr>
            <a:spLocks noChangeArrowheads="1"/>
          </p:cNvSpPr>
          <p:nvPr/>
        </p:nvSpPr>
        <p:spPr bwMode="auto">
          <a:xfrm>
            <a:off x="4587875" y="5921375"/>
            <a:ext cx="1651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(b)</a:t>
            </a:r>
            <a:endParaRPr lang="en-US" sz="1400" b="1"/>
          </a:p>
        </p:txBody>
      </p:sp>
      <p:sp>
        <p:nvSpPr>
          <p:cNvPr id="10252" name="Freeform 17"/>
          <p:cNvSpPr>
            <a:spLocks/>
          </p:cNvSpPr>
          <p:nvPr/>
        </p:nvSpPr>
        <p:spPr bwMode="auto">
          <a:xfrm>
            <a:off x="6265863" y="5405438"/>
            <a:ext cx="431800" cy="327025"/>
          </a:xfrm>
          <a:custGeom>
            <a:avLst/>
            <a:gdLst>
              <a:gd name="T0" fmla="*/ 2147483647 w 320"/>
              <a:gd name="T1" fmla="*/ 2147483647 h 242"/>
              <a:gd name="T2" fmla="*/ 2147483647 w 320"/>
              <a:gd name="T3" fmla="*/ 2147483647 h 242"/>
              <a:gd name="T4" fmla="*/ 0 w 320"/>
              <a:gd name="T5" fmla="*/ 0 h 242"/>
              <a:gd name="T6" fmla="*/ 0 60000 65536"/>
              <a:gd name="T7" fmla="*/ 0 60000 65536"/>
              <a:gd name="T8" fmla="*/ 0 60000 65536"/>
              <a:gd name="T9" fmla="*/ 0 w 320"/>
              <a:gd name="T10" fmla="*/ 0 h 242"/>
              <a:gd name="T11" fmla="*/ 320 w 320"/>
              <a:gd name="T12" fmla="*/ 242 h 2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0" h="242">
                <a:moveTo>
                  <a:pt x="320" y="242"/>
                </a:moveTo>
                <a:lnTo>
                  <a:pt x="175" y="242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400" b="1"/>
          </a:p>
        </p:txBody>
      </p:sp>
      <p:sp>
        <p:nvSpPr>
          <p:cNvPr id="10253" name="Line 18"/>
          <p:cNvSpPr>
            <a:spLocks noChangeShapeType="1"/>
          </p:cNvSpPr>
          <p:nvPr/>
        </p:nvSpPr>
        <p:spPr bwMode="auto">
          <a:xfrm>
            <a:off x="7993063" y="3105150"/>
            <a:ext cx="15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4" name="Line 19"/>
          <p:cNvSpPr>
            <a:spLocks noChangeShapeType="1"/>
          </p:cNvSpPr>
          <p:nvPr/>
        </p:nvSpPr>
        <p:spPr bwMode="auto">
          <a:xfrm>
            <a:off x="6859588" y="3562350"/>
            <a:ext cx="12747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5" name="Line 20"/>
          <p:cNvSpPr>
            <a:spLocks noChangeShapeType="1"/>
          </p:cNvSpPr>
          <p:nvPr/>
        </p:nvSpPr>
        <p:spPr bwMode="auto">
          <a:xfrm>
            <a:off x="7158038" y="4114800"/>
            <a:ext cx="7604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6" name="Line 21"/>
          <p:cNvSpPr>
            <a:spLocks noChangeShapeType="1"/>
          </p:cNvSpPr>
          <p:nvPr/>
        </p:nvSpPr>
        <p:spPr bwMode="auto">
          <a:xfrm>
            <a:off x="7251700" y="4113213"/>
            <a:ext cx="144463" cy="485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7" name="Text Box 22"/>
          <p:cNvSpPr txBox="1">
            <a:spLocks noChangeArrowheads="1"/>
          </p:cNvSpPr>
          <p:nvPr/>
        </p:nvSpPr>
        <p:spPr bwMode="auto">
          <a:xfrm>
            <a:off x="6399213" y="3468688"/>
            <a:ext cx="512762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Lymph</a:t>
            </a:r>
          </a:p>
        </p:txBody>
      </p:sp>
      <p:sp>
        <p:nvSpPr>
          <p:cNvPr id="10258" name="Text Box 25"/>
          <p:cNvSpPr txBox="1">
            <a:spLocks noChangeArrowheads="1"/>
          </p:cNvSpPr>
          <p:nvPr/>
        </p:nvSpPr>
        <p:spPr bwMode="auto">
          <a:xfrm>
            <a:off x="6399213" y="3708400"/>
            <a:ext cx="1082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Lymph flows</a:t>
            </a:r>
          </a:p>
          <a:p>
            <a:r>
              <a:rPr lang="en-US" sz="1000" b="1"/>
              <a:t>forward through</a:t>
            </a:r>
          </a:p>
          <a:p>
            <a:r>
              <a:rPr lang="en-US" sz="1000" b="1"/>
              <a:t>open valves</a:t>
            </a:r>
          </a:p>
        </p:txBody>
      </p:sp>
      <p:sp>
        <p:nvSpPr>
          <p:cNvPr id="10259" name="Text Box 26"/>
          <p:cNvSpPr txBox="1">
            <a:spLocks noChangeArrowheads="1"/>
          </p:cNvSpPr>
          <p:nvPr/>
        </p:nvSpPr>
        <p:spPr bwMode="auto">
          <a:xfrm>
            <a:off x="6719888" y="5651500"/>
            <a:ext cx="1136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Closed valves</a:t>
            </a:r>
          </a:p>
          <a:p>
            <a:r>
              <a:rPr lang="en-US" sz="1000" b="1"/>
              <a:t>prevent backflow</a:t>
            </a:r>
          </a:p>
        </p:txBody>
      </p:sp>
      <p:sp>
        <p:nvSpPr>
          <p:cNvPr id="10260" name="TextBox 24"/>
          <p:cNvSpPr txBox="1">
            <a:spLocks noChangeArrowheads="1"/>
          </p:cNvSpPr>
          <p:nvPr/>
        </p:nvSpPr>
        <p:spPr bwMode="auto">
          <a:xfrm>
            <a:off x="792163" y="6061075"/>
            <a:ext cx="32527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cs typeface="Arial" charset="0"/>
              </a:rPr>
              <a:t>© The McGraw-Hill Companies, Inc./Dennis Strete, photographer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8E126C39-4003-4CA1-8432-E8ED209AA03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Route of Lymph Flow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lymphatic capillaries</a:t>
            </a:r>
          </a:p>
          <a:p>
            <a:pPr eaLnBrk="1" hangingPunct="1">
              <a:lnSpc>
                <a:spcPct val="90000"/>
              </a:lnSpc>
            </a:pPr>
            <a:endParaRPr lang="en-US" sz="800" smtClean="0"/>
          </a:p>
          <a:p>
            <a:pPr eaLnBrk="1" hangingPunct="1"/>
            <a:r>
              <a:rPr lang="en-US" sz="2800" smtClean="0"/>
              <a:t>collecting vessels</a:t>
            </a:r>
            <a:r>
              <a:rPr lang="en-US" sz="2800" b="0" smtClean="0"/>
              <a:t>: </a:t>
            </a:r>
            <a:r>
              <a:rPr lang="en-US" sz="2400" b="0" smtClean="0"/>
              <a:t>course through many lymph nodes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800" smtClean="0"/>
              <a:t>six lymphatic trunks</a:t>
            </a:r>
            <a:r>
              <a:rPr lang="en-US" sz="2800" b="0" smtClean="0"/>
              <a:t>: </a:t>
            </a:r>
            <a:r>
              <a:rPr lang="en-US" sz="2400" b="0" smtClean="0"/>
              <a:t>drain major portions of body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800" smtClean="0"/>
              <a:t>two collecting ducts</a:t>
            </a:r>
            <a:r>
              <a:rPr lang="en-US" sz="2800" b="0" smtClean="0"/>
              <a:t>: </a:t>
            </a:r>
          </a:p>
          <a:p>
            <a:pPr lvl="1" eaLnBrk="1" hangingPunct="1"/>
            <a:r>
              <a:rPr lang="en-US" sz="2400" smtClean="0"/>
              <a:t>right lymphatic duct </a:t>
            </a:r>
            <a:r>
              <a:rPr lang="en-US" sz="2400" b="0" smtClean="0"/>
              <a:t>– receives lymph from right arm, right side of head and thorax; empties into right subclavian vein</a:t>
            </a:r>
          </a:p>
          <a:p>
            <a:pPr lvl="1" eaLnBrk="1" hangingPunct="1"/>
            <a:r>
              <a:rPr lang="en-US" sz="2400" smtClean="0"/>
              <a:t>thoracic duct </a:t>
            </a:r>
            <a:r>
              <a:rPr lang="en-US" sz="2400" b="0" smtClean="0"/>
              <a:t>- larger and longer, begins as a prominent sac in abdomen called the </a:t>
            </a:r>
            <a:r>
              <a:rPr lang="en-US" sz="2400" smtClean="0"/>
              <a:t>cisterna chyli</a:t>
            </a:r>
            <a:r>
              <a:rPr lang="en-US" sz="2400" b="0" smtClean="0"/>
              <a:t>; receives lymph from below diaphragm, left arm, left side of head, neck, and thorax; empties into left subclavian vein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800" smtClean="0"/>
              <a:t>subclavian veins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7.0&quot;&gt;&lt;object type=&quot;1&quot; unique_id=&quot;10001&quot;&gt;&lt;property id=&quot;20222&quot; value=&quot;W:\Graphics\Powerpoint-MH_DCM-TEXTEDIT\MH_DCM TEXT EDIT\SALADIN-TEXT EDIT\Processed files\ch21\Immune Response\&quot;/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 - &amp;quot;Lymphatic and Immune Systems&amp;quot;&quot;/&gt;&lt;property id=&quot;20307&quot; value=&quot;285&quot;/&gt;&lt;/object&gt;&lt;object type=&quot;3&quot; unique_id=&quot;10006&quot;&gt;&lt;property id=&quot;20148&quot; value=&quot;5&quot;/&gt;&lt;property id=&quot;20300&quot; value=&quot;Slide 3 - &amp;quot;Lymphatic and Immune Systems&amp;quot;&quot;/&gt;&lt;property id=&quot;20307&quot; value=&quot;397&quot;/&gt;&lt;/object&gt;&lt;object type=&quot;3&quot; unique_id=&quot;10007&quot;&gt;&lt;property id=&quot;20148&quot; value=&quot;5&quot;/&gt;&lt;property id=&quot;20300&quot; value=&quot;Slide 4 - &amp;quot;Functions of Lymphatic System&amp;quot;&quot;/&gt;&lt;property id=&quot;20307&quot; value=&quot;331&quot;/&gt;&lt;/object&gt;&lt;object type=&quot;3&quot; unique_id=&quot;10008&quot;&gt;&lt;property id=&quot;20148&quot; value=&quot;5&quot;/&gt;&lt;property id=&quot;20300&quot; value=&quot;Slide 5 - &amp;quot;Components of the        Lymphatic System&amp;quot;&quot;/&gt;&lt;property id=&quot;20307&quot; value=&quot;398&quot;/&gt;&lt;/object&gt;&lt;object type=&quot;3&quot; unique_id=&quot;10009&quot;&gt;&lt;property id=&quot;20148&quot; value=&quot;5&quot;/&gt;&lt;property id=&quot;20300&quot; value=&quot;Slide 6 - &amp;quot;Lymph and Lymphatic Capillaries&amp;quot;&quot;/&gt;&lt;property id=&quot;20307&quot; value=&quot;286&quot;/&gt;&lt;/object&gt;&lt;object type=&quot;3&quot; unique_id=&quot;10010&quot;&gt;&lt;property id=&quot;20148&quot; value=&quot;5&quot;/&gt;&lt;property id=&quot;20300&quot; value=&quot;Slide 7 - &amp;quot;Lymphatic Capillary&amp;quot;&quot;/&gt;&lt;property id=&quot;20307&quot; value=&quot;259&quot;/&gt;&lt;/object&gt;&lt;object type=&quot;3&quot; unique_id=&quot;10011&quot;&gt;&lt;property id=&quot;20148&quot; value=&quot;5&quot;/&gt;&lt;property id=&quot;20300&quot; value=&quot;Slide 8 - &amp;quot;Lymphatic Vessels&amp;quot;&quot;/&gt;&lt;property id=&quot;20307&quot; value=&quot;287&quot;/&gt;&lt;/object&gt;&lt;object type=&quot;3&quot; unique_id=&quot;10012&quot;&gt;&lt;property id=&quot;20148&quot; value=&quot;5&quot;/&gt;&lt;property id=&quot;20300&quot; value=&quot;Slide 9 - &amp;quot;Valve in a Lymphatic Vessel&amp;quot;&quot;/&gt;&lt;property id=&quot;20307&quot; value=&quot;260&quot;/&gt;&lt;/object&gt;&lt;object type=&quot;3&quot; unique_id=&quot;10013&quot;&gt;&lt;property id=&quot;20148&quot; value=&quot;5&quot;/&gt;&lt;property id=&quot;20300&quot; value=&quot;Slide 10 - &amp;quot;Route of Lymph Flow&amp;quot;&quot;/&gt;&lt;property id=&quot;20307&quot; value=&quot;288&quot;/&gt;&lt;/object&gt;&lt;object type=&quot;3&quot; unique_id=&quot;10014&quot;&gt;&lt;property id=&quot;20148&quot; value=&quot;5&quot;/&gt;&lt;property id=&quot;20300&quot; value=&quot;Slide 11 - &amp;quot;The Fluid Cycle&amp;quot;&quot;/&gt;&lt;property id=&quot;20307&quot; value=&quot;261&quot;/&gt;&lt;/object&gt;&lt;object type=&quot;3&quot; unique_id=&quot;10015&quot;&gt;&lt;property id=&quot;20148&quot; value=&quot;5&quot;/&gt;&lt;property id=&quot;20300&quot; value=&quot;Slide 12 - &amp;quot;Lymphatic Drainage of &amp;#x0D;&amp;#x0A;Mammary and Axillary Regions&amp;quot;&quot;/&gt;&lt;property id=&quot;20307&quot; value=&quot;262&quot;/&gt;&lt;/object&gt;&lt;object type=&quot;3&quot; unique_id=&quot;10016&quot;&gt;&lt;property id=&quot;20148&quot; value=&quot;5&quot;/&gt;&lt;property id=&quot;20300&quot; value=&quot;Slide 13 - &amp;quot;Drainage of Thorax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Mechanisms of Lymph Flow&amp;quot;&quot;/&gt;&lt;property id=&quot;20307&quot; value=&quot;289&quot;/&gt;&lt;/object&gt;&lt;object type=&quot;3&quot; unique_id=&quot;10018&quot;&gt;&lt;property id=&quot;20148&quot; value=&quot;5&quot;/&gt;&lt;property id=&quot;20300&quot; value=&quot;Slide 15 - &amp;quot;Lymphatic Cells&amp;quot;&quot;/&gt;&lt;property id=&quot;20307&quot; value=&quot;332&quot;/&gt;&lt;/object&gt;&lt;object type=&quot;3&quot; unique_id=&quot;10019&quot;&gt;&lt;property id=&quot;20148&quot; value=&quot;5&quot;/&gt;&lt;property id=&quot;20300&quot; value=&quot;Slide 16 - &amp;quot;Lymphatic Cells&amp;quot;&quot;/&gt;&lt;property id=&quot;20307&quot; value=&quot;399&quot;/&gt;&lt;/object&gt;&lt;object type=&quot;3&quot; unique_id=&quot;10020&quot;&gt;&lt;property id=&quot;20148&quot; value=&quot;5&quot;/&gt;&lt;property id=&quot;20300&quot; value=&quot;Slide 17 - &amp;quot;Macrophages&amp;quot;&quot;/&gt;&lt;property id=&quot;20307&quot; value=&quot;384&quot;/&gt;&lt;/object&gt;&lt;object type=&quot;3&quot; unique_id=&quot;10021&quot;&gt;&lt;property id=&quot;20148&quot; value=&quot;5&quot;/&gt;&lt;property id=&quot;20300&quot; value=&quot;Slide 18 - &amp;quot;Lymphatic Tissue&amp;quot;&quot;/&gt;&lt;property id=&quot;20307&quot; value=&quot;290&quot;/&gt;&lt;/object&gt;&lt;object type=&quot;3&quot; unique_id=&quot;10022&quot;&gt;&lt;property id=&quot;20148&quot; value=&quot;5&quot;/&gt;&lt;property id=&quot;20300&quot; value=&quot;Slide 19 - &amp;quot;Lymphatic Nodule&amp;quot;&quot;/&gt;&lt;property id=&quot;20307&quot; value=&quot;385&quot;/&gt;&lt;/object&gt;&lt;object type=&quot;3&quot; unique_id=&quot;10023&quot;&gt;&lt;property id=&quot;20148&quot; value=&quot;5&quot;/&gt;&lt;property id=&quot;20300&quot; value=&quot;Slide 20 - &amp;quot;Lymphatic Organs&amp;quot;&quot;/&gt;&lt;property id=&quot;20307&quot; value=&quot;333&quot;/&gt;&lt;/object&gt;&lt;object type=&quot;3&quot; unique_id=&quot;10024&quot;&gt;&lt;property id=&quot;20148&quot; value=&quot;5&quot;/&gt;&lt;property id=&quot;20300&quot; value=&quot;Slide 21 - &amp;quot;Red Bone Marrow&amp;quot;&quot;/&gt;&lt;property id=&quot;20307&quot; value=&quot;400&quot;/&gt;&lt;/object&gt;&lt;object type=&quot;3&quot; unique_id=&quot;10025&quot;&gt;&lt;property id=&quot;20148&quot; value=&quot;5&quot;/&gt;&lt;property id=&quot;20300&quot; value=&quot;Slide 22 - &amp;quot;Histology of Red Bone Marrow&amp;quot;&quot;/&gt;&lt;property id=&quot;20307&quot; value=&quot;386&quot;/&gt;&lt;/object&gt;&lt;object type=&quot;3&quot; unique_id=&quot;10026&quot;&gt;&lt;property id=&quot;20148&quot; value=&quot;5&quot;/&gt;&lt;property id=&quot;20300&quot; value=&quot;Slide 23 - &amp;quot;Thymus&amp;quot;&quot;/&gt;&lt;property id=&quot;20307&quot; value=&quot;392&quot;/&gt;&lt;/object&gt;&lt;object type=&quot;3&quot; unique_id=&quot;10027&quot;&gt;&lt;property id=&quot;20148&quot; value=&quot;5&quot;/&gt;&lt;property id=&quot;20300&quot; value=&quot;Slide 24 - &amp;quot;Anatomy of Thymus&amp;quot;&quot;/&gt;&lt;property id=&quot;20307&quot; value=&quot;393&quot;/&gt;&lt;/object&gt;&lt;object type=&quot;3&quot; unique_id=&quot;10028&quot;&gt;&lt;property id=&quot;20148&quot; value=&quot;5&quot;/&gt;&lt;property id=&quot;20300&quot; value=&quot;Slide 25 - &amp;quot;Histology of Thymus&amp;quot;&quot;/&gt;&lt;property id=&quot;20307&quot; value=&quot;394&quot;/&gt;&lt;/object&gt;&lt;object type=&quot;3&quot; unique_id=&quot;10029&quot;&gt;&lt;property id=&quot;20148&quot; value=&quot;5&quot;/&gt;&lt;property id=&quot;20300&quot; value=&quot;Slide 26 - &amp;quot;Lymph Node&amp;quot;&quot;/&gt;&lt;property id=&quot;20307&quot; value=&quot;291&quot;/&gt;&lt;/object&gt;&lt;object type=&quot;3&quot; unique_id=&quot;10030&quot;&gt;&lt;property id=&quot;20148&quot; value=&quot;5&quot;/&gt;&lt;property id=&quot;20300&quot; value=&quot;Slide 27 - &amp;quot;Lymph Node&amp;quot;&quot;/&gt;&lt;property id=&quot;20307&quot; value=&quot;264&quot;/&gt;&lt;/object&gt;&lt;object type=&quot;3&quot; unique_id=&quot;10031&quot;&gt;&lt;property id=&quot;20148&quot; value=&quot;5&quot;/&gt;&lt;property id=&quot;20300&quot; value=&quot;Slide 28 - &amp;quot;Lymph Node Locations&amp;quot;&quot;/&gt;&lt;property id=&quot;20307&quot; value=&quot;401&quot;/&gt;&lt;/object&gt;&lt;object type=&quot;3&quot; unique_id=&quot;10032&quot;&gt;&lt;property id=&quot;20148&quot; value=&quot;5&quot;/&gt;&lt;property id=&quot;20300&quot; value=&quot;Slide 29 - &amp;quot;Lymph Node Locations&amp;quot;&quot;/&gt;&lt;property id=&quot;20307&quot; value=&quot;402&quot;/&gt;&lt;/object&gt;&lt;object type=&quot;3&quot; unique_id=&quot;10033&quot;&gt;&lt;property id=&quot;20148&quot; value=&quot;5&quot;/&gt;&lt;property id=&quot;20300&quot; value=&quot;Slide 30 - &amp;quot;Lymph Node Areas of Concentration&amp;quot;&quot;/&gt;&lt;property id=&quot;20307&quot; value=&quot;388&quot;/&gt;&lt;/object&gt;&lt;object type=&quot;3&quot; unique_id=&quot;10034&quot;&gt;&lt;property id=&quot;20148&quot; value=&quot;5&quot;/&gt;&lt;property id=&quot;20300&quot; value=&quot;Slide 31 - &amp;quot;Lymphadenopathy&amp;quot;&quot;/&gt;&lt;property id=&quot;20307&quot; value=&quot;334&quot;/&gt;&lt;/object&gt;&lt;object type=&quot;3&quot; unique_id=&quot;10035&quot;&gt;&lt;property id=&quot;20148&quot; value=&quot;5&quot;/&gt;&lt;property id=&quot;20300&quot; value=&quot;Slide 32 - &amp;quot;Lymph Nodes and Metastatic Cancer&amp;quot;&quot;/&gt;&lt;property id=&quot;20307&quot; value=&quot;403&quot;/&gt;&lt;/object&gt;&lt;object type=&quot;3&quot; unique_id=&quot;10036&quot;&gt;&lt;property id=&quot;20148&quot; value=&quot;5&quot;/&gt;&lt;property id=&quot;20300&quot; value=&quot;Slide 33 - &amp;quot;Tonsils&amp;quot;&quot;/&gt;&lt;property id=&quot;20307&quot; value=&quot;292&quot;/&gt;&lt;/object&gt;&lt;object type=&quot;3&quot; unique_id=&quot;10037&quot;&gt;&lt;property id=&quot;20148&quot; value=&quot;5&quot;/&gt;&lt;property id=&quot;20300&quot; value=&quot;Slide 34 - &amp;quot;pharyngeal tonsil&amp;quot;&quot;/&gt;&lt;property id=&quot;20307&quot; value=&quot;265&quot;/&gt;&lt;/object&gt;&lt;object type=&quot;3&quot; unique_id=&quot;10038&quot;&gt;&lt;property id=&quot;20148&quot; value=&quot;5&quot;/&gt;&lt;property id=&quot;20300&quot; value=&quot;Slide 35 - &amp;quot;The Tonsils&amp;quot;&quot;/&gt;&lt;property id=&quot;20307&quot; value=&quot;389&quot;/&gt;&lt;/object&gt;&lt;object type=&quot;3&quot; unique_id=&quot;10039&quot;&gt;&lt;property id=&quot;20148&quot; value=&quot;5&quot;/&gt;&lt;property id=&quot;20300&quot; value=&quot;Slide 36 - &amp;quot;Spleen&amp;quot;&quot;/&gt;&lt;property id=&quot;20307&quot; value=&quot;294&quot;/&gt;&lt;/object&gt;&lt;object type=&quot;3&quot; unique_id=&quot;10040&quot;&gt;&lt;property id=&quot;20148&quot; value=&quot;5&quot;/&gt;&lt;property id=&quot;20300&quot; value=&quot;Slide 37 - &amp;quot;Spleen&amp;quot;&quot;/&gt;&lt;property id=&quot;20307&quot; value=&quot;361&quot;/&gt;&lt;/object&gt;&lt;object type=&quot;3&quot; unique_id=&quot;10041&quot;&gt;&lt;property id=&quot;20148&quot; value=&quot;5&quot;/&gt;&lt;property id=&quot;20300&quot; value=&quot;Slide 38 - &amp;quot;Defenses Against Pathogens&amp;quot;&quot;/&gt;&lt;property id=&quot;20307&quot; value=&quot;295&quot;/&gt;&lt;/object&gt;&lt;object type=&quot;3&quot; unique_id=&quot;10042&quot;&gt;&lt;property id=&quot;20148&quot; value=&quot;5&quot;/&gt;&lt;property id=&quot;20300&quot; value=&quot;Slide 39 - &amp;quot;Nonspecific Resistance and Immunity&amp;quot;&quot;/&gt;&lt;property id=&quot;20307&quot; value=&quot;404&quot;/&gt;&lt;/object&gt;&lt;object type=&quot;3&quot; unique_id=&quot;10043&quot;&gt;&lt;property id=&quot;20148&quot; value=&quot;5&quot;/&gt;&lt;property id=&quot;20300&quot; value=&quot;Slide 40 - &amp;quot;External Barriers&amp;quot;&quot;/&gt;&lt;property id=&quot;20307&quot; value=&quot;296&quot;/&gt;&lt;/object&gt;&lt;object type=&quot;3&quot; unique_id=&quot;10044&quot;&gt;&lt;property id=&quot;20148&quot; value=&quot;5&quot;/&gt;&lt;property id=&quot;20300&quot; value=&quot;Slide 41 - &amp;quot;Leukocytes and Macrophages&amp;quot;&quot;/&gt;&lt;property id=&quot;20307&quot; value=&quot;297&quot;/&gt;&lt;/object&gt;&lt;object type=&quot;3&quot; unique_id=&quot;10045&quot;&gt;&lt;property id=&quot;20148&quot; value=&quot;5&quot;/&gt;&lt;property id=&quot;20300&quot; value=&quot;Slide 42 - &amp;quot;Neutrophils&amp;quot;&quot;/&gt;&lt;property id=&quot;20307&quot; value=&quot;368&quot;/&gt;&lt;/object&gt;&lt;object type=&quot;3&quot; unique_id=&quot;10046&quot;&gt;&lt;property id=&quot;20148&quot; value=&quot;5&quot;/&gt;&lt;property id=&quot;20300&quot; value=&quot;Slide 43 - &amp;quot;Eosinophils&amp;quot;&quot;/&gt;&lt;property id=&quot;20307&quot; value=&quot;369&quot;/&gt;&lt;/object&gt;&lt;object type=&quot;3&quot; unique_id=&quot;10047&quot;&gt;&lt;property id=&quot;20148&quot; value=&quot;5&quot;/&gt;&lt;property id=&quot;20300&quot; value=&quot;Slide 44 - &amp;quot;Basophils&amp;quot;&quot;/&gt;&lt;property id=&quot;20307&quot; value=&quot;298&quot;/&gt;&lt;/object&gt;&lt;object type=&quot;3&quot; unique_id=&quot;10048&quot;&gt;&lt;property id=&quot;20148&quot; value=&quot;5&quot;/&gt;&lt;property id=&quot;20300&quot; value=&quot;Slide 45 - &amp;quot;Lymphocytes&amp;quot;&quot;/&gt;&lt;property id=&quot;20307&quot; value=&quot;371&quot;/&gt;&lt;/object&gt;&lt;object type=&quot;3&quot; unique_id=&quot;10049&quot;&gt;&lt;property id=&quot;20148&quot; value=&quot;5&quot;/&gt;&lt;property id=&quot;20300&quot; value=&quot;Slide 46 - &amp;quot;Monocytes&amp;quot;&quot;/&gt;&lt;property id=&quot;20307&quot; value=&quot;370&quot;/&gt;&lt;/object&gt;&lt;object type=&quot;3&quot; unique_id=&quot;10050&quot;&gt;&lt;property id=&quot;20148&quot; value=&quot;5&quot;/&gt;&lt;property id=&quot;20300&quot; value=&quot;Slide 47 - &amp;quot;Antimicrobial Proteins&amp;quot;&quot;/&gt;&lt;property id=&quot;20307&quot; value=&quot;335&quot;/&gt;&lt;/object&gt;&lt;object type=&quot;3&quot; unique_id=&quot;10051&quot;&gt;&lt;property id=&quot;20148&quot; value=&quot;5&quot;/&gt;&lt;property id=&quot;20300&quot; value=&quot;Slide 48 - &amp;quot;Interferons&amp;quot;&quot;/&gt;&lt;property id=&quot;20307&quot; value=&quot;372&quot;/&gt;&lt;/object&gt;&lt;object type=&quot;3&quot; unique_id=&quot;10053&quot;&gt;&lt;property id=&quot;20148&quot; value=&quot;5&quot;/&gt;&lt;property id=&quot;20300&quot; value=&quot;Slide 49 - &amp;quot;Complement System&amp;quot;&quot;/&gt;&lt;property id=&quot;20307&quot; value=&quot;336&quot;/&gt;&lt;/object&gt;&lt;object type=&quot;3&quot; unique_id=&quot;10054&quot;&gt;&lt;property id=&quot;20148&quot; value=&quot;5&quot;/&gt;&lt;property id=&quot;20300&quot; value=&quot;Slide 50 - &amp;quot;Complement System&amp;quot;&quot;/&gt;&lt;property id=&quot;20307&quot; value=&quot;405&quot;/&gt;&lt;/object&gt;&lt;object type=&quot;3&quot; unique_id=&quot;10055&quot;&gt;&lt;property id=&quot;20148&quot; value=&quot;5&quot;/&gt;&lt;property id=&quot;20300&quot; value=&quot;Slide 51 - &amp;quot;Complement System&amp;quot;&quot;/&gt;&lt;property id=&quot;20307&quot; value=&quot;373&quot;/&gt;&lt;/object&gt;&lt;object type=&quot;3&quot; unique_id=&quot;10056&quot;&gt;&lt;property id=&quot;20148&quot; value=&quot;5&quot;/&gt;&lt;property id=&quot;20300&quot; value=&quot;Slide 52 - &amp;quot;Complement System&amp;quot;&quot;/&gt;&lt;property id=&quot;20307&quot; value=&quot;406&quot;/&gt;&lt;/object&gt;&lt;object type=&quot;3&quot; unique_id=&quot;10057&quot;&gt;&lt;property id=&quot;20148&quot; value=&quot;5&quot;/&gt;&lt;property id=&quot;20300&quot; value=&quot;Slide 53 - &amp;quot;Membrane Attack Complex&amp;quot;&quot;/&gt;&lt;property id=&quot;20307&quot; value=&quot;390&quot;/&gt;&lt;/object&gt;&lt;object type=&quot;3&quot; unique_id=&quot;10058&quot;&gt;&lt;property id=&quot;20148&quot; value=&quot;5&quot;/&gt;&lt;property id=&quot;20300&quot; value=&quot;Slide 54 - &amp;quot;Complement Activation&amp;quot;&quot;/&gt;&lt;property id=&quot;20307&quot; value=&quot;337&quot;/&gt;&lt;/object&gt;&lt;object type=&quot;3&quot; unique_id=&quot;10060&quot;&gt;&lt;property id=&quot;20148&quot; value=&quot;5&quot;/&gt;&lt;property id=&quot;20300&quot; value=&quot;Slide 55 - &amp;quot;Membrane Attack Complex&amp;quot;&quot;/&gt;&lt;property id=&quot;20307&quot; value=&quot;338&quot;/&gt;&lt;/object&gt;&lt;object type=&quot;3&quot; unique_id=&quot;10061&quot;&gt;&lt;property id=&quot;20148&quot; value=&quot;5&quot;/&gt;&lt;property id=&quot;20300&quot; value=&quot;Slide 56 - &amp;quot;Immune Surveillance&amp;quot;&quot;/&gt;&lt;property id=&quot;20307&quot; value=&quot;374&quot;/&gt;&lt;/object&gt;&lt;object type=&quot;3&quot; unique_id=&quot;10062&quot;&gt;&lt;property id=&quot;20148&quot; value=&quot;5&quot;/&gt;&lt;property id=&quot;20300&quot; value=&quot;Slide 57 - &amp;quot;Action of NK cell&amp;quot;&quot;/&gt;&lt;property id=&quot;20307&quot; value=&quot;375&quot;/&gt;&lt;/object&gt;&lt;object type=&quot;3&quot; unique_id=&quot;10063&quot;&gt;&lt;property id=&quot;20148&quot; value=&quot;5&quot;/&gt;&lt;property id=&quot;20300&quot; value=&quot;Slide 58 - &amp;quot;Fever&amp;quot;&quot;/&gt;&lt;property id=&quot;20307&quot; value=&quot;306&quot;/&gt;&lt;/object&gt;&lt;object type=&quot;3&quot; unique_id=&quot;10064&quot;&gt;&lt;property id=&quot;20148&quot; value=&quot;5&quot;/&gt;&lt;property id=&quot;20300&quot; value=&quot;Slide 59 - &amp;quot;Course of a Fever&amp;quot;&quot;/&gt;&lt;property id=&quot;20307&quot; value=&quot;270&quot;/&gt;&lt;/object&gt;&lt;object type=&quot;3&quot; unique_id=&quot;10065&quot;&gt;&lt;property id=&quot;20148&quot; value=&quot;5&quot;/&gt;&lt;property id=&quot;20300&quot; value=&quot;Slide 60 - &amp;quot;Reye Syndrome&amp;quot;&quot;/&gt;&lt;property id=&quot;20307&quot; value=&quot;407&quot;/&gt;&lt;/object&gt;&lt;object type=&quot;3&quot; unique_id=&quot;10066&quot;&gt;&lt;property id=&quot;20148&quot; value=&quot;5&quot;/&gt;&lt;property id=&quot;20300&quot; value=&quot;Slide 61 - &amp;quot;Inflammation&amp;quot;&quot;/&gt;&lt;property id=&quot;20307&quot; value=&quot;376&quot;/&gt;&lt;/object&gt;&lt;object type=&quot;3&quot; unique_id=&quot;10067&quot;&gt;&lt;property id=&quot;20148&quot; value=&quot;5&quot;/&gt;&lt;property id=&quot;20300&quot; value=&quot;Slide 62 - &amp;quot;Inflammation&amp;quot;&quot;/&gt;&lt;property id=&quot;20307&quot; value=&quot;299&quot;/&gt;&lt;/object&gt;&lt;object type=&quot;3&quot; unique_id=&quot;10068&quot;&gt;&lt;property id=&quot;20148&quot; value=&quot;5&quot;/&gt;&lt;property id=&quot;20300&quot; value=&quot;Slide 63 - &amp;quot;Processes of Inflammation&amp;quot;&quot;/&gt;&lt;property id=&quot;20307&quot; value=&quot;396&quot;/&gt;&lt;/object&gt;&lt;object type=&quot;3&quot; unique_id=&quot;10069&quot;&gt;&lt;property id=&quot;20148&quot; value=&quot;5&quot;/&gt;&lt;property id=&quot;20300&quot; value=&quot;Slide 64 - &amp;quot;Mobilization of Defenses&amp;quot;&quot;/&gt;&lt;property id=&quot;20307&quot; value=&quot;300&quot;/&gt;&lt;/object&gt;&lt;object type=&quot;3&quot; unique_id=&quot;10070&quot;&gt;&lt;property id=&quot;20148&quot; value=&quot;5&quot;/&gt;&lt;property id=&quot;20300&quot; value=&quot;Slide 65 - &amp;quot;Mobilization of Defenses&amp;quot;&quot;/&gt;&lt;property id=&quot;20307&quot; value=&quot;408&quot;/&gt;&lt;/object&gt;&lt;object type=&quot;3&quot; unique_id=&quot;10071&quot;&gt;&lt;property id=&quot;20148&quot; value=&quot;5&quot;/&gt;&lt;property id=&quot;20300&quot; value=&quot;Slide 66 - &amp;quot;Mobilization of Defenses&amp;quot;&quot;/&gt;&lt;property id=&quot;20307&quot; value=&quot;301&quot;/&gt;&lt;/object&gt;&lt;object type=&quot;3&quot; unique_id=&quot;10072&quot;&gt;&lt;property id=&quot;20148&quot; value=&quot;5&quot;/&gt;&lt;property id=&quot;20300&quot; value=&quot;Slide 67 - &amp;quot;Containment and Destruction of Pathogens&amp;quot;&quot;/&gt;&lt;property id=&quot;20307&quot; value=&quot;339&quot;/&gt;&lt;/object&gt;&lt;object type=&quot;3&quot; unique_id=&quot;10073&quot;&gt;&lt;property id=&quot;20148&quot; value=&quot;5&quot;/&gt;&lt;property id=&quot;20300&quot; value=&quot;Slide 68 - &amp;quot;Containment and Destruction of Pathogens&amp;quot;&quot;/&gt;&lt;property id=&quot;20307&quot; value=&quot;409&quot;/&gt;&lt;/object&gt;&lt;object type=&quot;3&quot; unique_id=&quot;10074&quot;&gt;&lt;property id=&quot;20148&quot; value=&quot;5&quot;/&gt;&lt;property id=&quot;20300&quot; value=&quot;Slide 69 - &amp;quot;Tissue Cleanup&amp;quot;&quot;/&gt;&lt;property id=&quot;20307&quot; value=&quot;302&quot;/&gt;&lt;/object&gt;&lt;object type=&quot;3&quot; unique_id=&quot;10075&quot;&gt;&lt;property id=&quot;20148&quot; value=&quot;5&quot;/&gt;&lt;property id=&quot;20300&quot; value=&quot;Slide 70 - &amp;quot;Tissue Repair&amp;quot;&quot;/&gt;&lt;property id=&quot;20307&quot; value=&quot;303&quot;/&gt;&lt;/object&gt;&lt;object type=&quot;3&quot; unique_id=&quot;10076&quot;&gt;&lt;property id=&quot;20148&quot; value=&quot;5&quot;/&gt;&lt;property id=&quot;20300&quot; value=&quot;Slide 71 - &amp;quot;Specific Immunity&amp;quot;&quot;/&gt;&lt;property id=&quot;20307&quot; value=&quot;307&quot;/&gt;&lt;/object&gt;&lt;object type=&quot;3&quot; unique_id=&quot;10077&quot;&gt;&lt;property id=&quot;20148&quot; value=&quot;5&quot;/&gt;&lt;property id=&quot;20300&quot; value=&quot;Slide 72 - &amp;quot;Life History of B and T Cells&amp;quot;&quot;/&gt;&lt;property id=&quot;20307&quot; value=&quot;391&quot;/&gt;&lt;/object&gt;&lt;object type=&quot;3&quot; unique_id=&quot;10078&quot;&gt;&lt;property id=&quot;20148&quot; value=&quot;5&quot;/&gt;&lt;property id=&quot;20300&quot; value=&quot;Slide 73 - &amp;quot;Passive and Active Immunity&amp;quot;&quot;/&gt;&lt;property id=&quot;20307&quot; value=&quot;341&quot;/&gt;&lt;/object&gt;&lt;object type=&quot;3&quot; unique_id=&quot;10079&quot;&gt;&lt;property id=&quot;20148&quot; value=&quot;5&quot;/&gt;&lt;property id=&quot;20300&quot; value=&quot;Slide 74 - &amp;quot;Antigens&amp;quot;&quot;/&gt;&lt;property id=&quot;20307&quot; value=&quot;340&quot;/&gt;&lt;/object&gt;&lt;object type=&quot;3&quot; unique_id=&quot;10081&quot;&gt;&lt;property id=&quot;20148&quot; value=&quot;5&quot;/&gt;&lt;property id=&quot;20300&quot; value=&quot;Slide 75 - &amp;quot;Lymphocytes&amp;quot;&quot;/&gt;&lt;property id=&quot;20307&quot; value=&quot;345&quot;/&gt;&lt;/object&gt;&lt;object type=&quot;3&quot; unique_id=&quot;10082&quot;&gt;&lt;property id=&quot;20148&quot; value=&quot;5&quot;/&gt;&lt;property id=&quot;20300&quot; value=&quot;Slide 76 - &amp;quot;Life Cycle of T cells&amp;quot;&quot;/&gt;&lt;property id=&quot;20307&quot; value=&quot;310&quot;/&gt;&lt;/object&gt;&lt;object type=&quot;3&quot; unique_id=&quot;10083&quot;&gt;&lt;property id=&quot;20148&quot; value=&quot;5&quot;/&gt;&lt;property id=&quot;20300&quot; value=&quot;Slide 77 - &amp;quot;Life Cycle of T cells&amp;quot;&quot;/&gt;&lt;property id=&quot;20307&quot; value=&quot;410&quot;/&gt;&lt;/object&gt;&lt;object type=&quot;3&quot; unique_id=&quot;10084&quot;&gt;&lt;property id=&quot;20148&quot; value=&quot;5&quot;/&gt;&lt;property id=&quot;20300&quot; value=&quot;Slide 78 - &amp;quot;B Lymphocytes (B cells)&amp;quot;&quot;/&gt;&lt;property id=&quot;20307&quot; value=&quot;311&quot;/&gt;&lt;/object&gt;&lt;object type=&quot;3&quot; unique_id=&quot;10085&quot;&gt;&lt;property id=&quot;20148&quot; value=&quot;5&quot;/&gt;&lt;property id=&quot;20300&quot; value=&quot;Slide 79 - &amp;quot;Antigen-Presenting Cells (APCs)&amp;quot;&quot;/&gt;&lt;property id=&quot;20307&quot; value=&quot;273&quot;/&gt;&lt;/object&gt;&lt;object type=&quot;3&quot; unique_id=&quot;10086&quot;&gt;&lt;property id=&quot;20148&quot; value=&quot;5&quot;/&gt;&lt;property id=&quot;20300&quot; value=&quot;Slide 80 - &amp;quot;Antigen-Presenting Cells (APCs)&amp;quot;&quot;/&gt;&lt;property id=&quot;20307&quot; value=&quot;411&quot;/&gt;&lt;/object&gt;&lt;object type=&quot;3&quot; unique_id=&quot;10087&quot;&gt;&lt;property id=&quot;20148&quot; value=&quot;5&quot;/&gt;&lt;property id=&quot;20300&quot; value=&quot;Slide 81 - &amp;quot;Antigen Processing&amp;quot;&quot;/&gt;&lt;property id=&quot;20307&quot; value=&quot;378&quot;/&gt;&lt;/object&gt;&lt;object type=&quot;3&quot; unique_id=&quot;10088&quot;&gt;&lt;property id=&quot;20148&quot; value=&quot;5&quot;/&gt;&lt;property id=&quot;20300&quot; value=&quot;Slide 82 - &amp;quot;Cellular Immunity&amp;quot;&quot;/&gt;&lt;property id=&quot;20307&quot; value=&quot;395&quot;/&gt;&lt;/object&gt;&lt;object type=&quot;3&quot; unique_id=&quot;10089&quot;&gt;&lt;property id=&quot;20148&quot; value=&quot;5&quot;/&gt;&lt;property id=&quot;20300&quot; value=&quot;Slide 83 - &amp;quot;Cellular Immunity&amp;quot;&quot;/&gt;&lt;property id=&quot;20307&quot; value=&quot;315&quot;/&gt;&lt;/object&gt;&lt;object type=&quot;3&quot; unique_id=&quot;10090&quot;&gt;&lt;property id=&quot;20148&quot; value=&quot;5&quot;/&gt;&lt;property id=&quot;20300&quot; value=&quot;Slide 84 - &amp;quot;Immunity&amp;quot;&quot;/&gt;&lt;property id=&quot;20307&quot; value=&quot;412&quot;/&gt;&lt;/object&gt;&lt;object type=&quot;3&quot; unique_id=&quot;10091&quot;&gt;&lt;property id=&quot;20148&quot; value=&quot;5&quot;/&gt;&lt;property id=&quot;20300&quot; value=&quot;Slide 85 - &amp;quot;T Cell Recognition&amp;quot;&quot;/&gt;&lt;property id=&quot;20307&quot; value=&quot;316&quot;/&gt;&lt;/object&gt;&lt;object type=&quot;3&quot; unique_id=&quot;10092&quot;&gt;&lt;property id=&quot;20148&quot; value=&quot;5&quot;/&gt;&lt;property id=&quot;20300&quot; value=&quot;Slide 86 - &amp;quot;T Cell Recognition&amp;quot;&quot;/&gt;&lt;property id=&quot;20307&quot; value=&quot;413&quot;/&gt;&lt;/object&gt;&lt;object type=&quot;3&quot; unique_id=&quot;10094&quot;&gt;&lt;property id=&quot;20148&quot; value=&quot;5&quot;/&gt;&lt;property id=&quot;20300&quot; value=&quot;Slide 87 - &amp;quot;T cell Activation&amp;quot;&quot;/&gt;&lt;property id=&quot;20307&quot; value=&quot;380&quot;/&gt;&lt;/object&gt;&lt;object type=&quot;3&quot; unique_id=&quot;10095&quot;&gt;&lt;property id=&quot;20148&quot; value=&quot;5&quot;/&gt;&lt;property id=&quot;20300&quot; value=&quot;Slide 88 - &amp;quot;Attack : Role of Helper T (TH) Cells&amp;quot;&quot;/&gt;&lt;property id=&quot;20307&quot; value=&quot;278&quot;/&gt;&lt;/object&gt;&lt;object type=&quot;3&quot; unique_id=&quot;10096&quot;&gt;&lt;property id=&quot;20148&quot; value=&quot;5&quot;/&gt;&lt;property id=&quot;20300&quot; value=&quot;Slide 89 - &amp;quot;Attack : Role of Helper T (TH) Cells&amp;quot;&quot;/&gt;&lt;property id=&quot;20307&quot; value=&quot;414&quot;/&gt;&lt;/object&gt;&lt;object type=&quot;3&quot; unique_id=&quot;10097&quot;&gt;&lt;property id=&quot;20148&quot; value=&quot;5&quot;/&gt;&lt;property id=&quot;20300&quot; value=&quot;Slide 90 - &amp;quot;Attack : Cytotoxic T (TC) Cells&amp;quot;&quot;/&gt;&lt;property id=&quot;20307&quot; value=&quot;318&quot;/&gt;&lt;/object&gt;&lt;object type=&quot;3&quot; unique_id=&quot;10098&quot;&gt;&lt;property id=&quot;20148&quot; value=&quot;5&quot;/&gt;&lt;property id=&quot;20300&quot; value=&quot;Slide 91 - &amp;quot;Cytotoxic T Cell Function&amp;quot;&quot;/&gt;&lt;property id=&quot;20307&quot; value=&quot;279&quot;/&gt;&lt;/object&gt;&lt;object type=&quot;3&quot; unique_id=&quot;10099&quot;&gt;&lt;property id=&quot;20148&quot; value=&quot;5&quot;/&gt;&lt;property id=&quot;20300&quot; value=&quot;Slide 92 - &amp;quot;Destruction of Cancer Cell&amp;quot;&quot;/&gt;&lt;property id=&quot;20307&quot; value=&quot;280&quot;/&gt;&lt;/object&gt;&lt;object type=&quot;3&quot; unique_id=&quot;10100&quot;&gt;&lt;property id=&quot;20148&quot; value=&quot;5&quot;/&gt;&lt;property id=&quot;20300&quot; value=&quot;Slide 93 - &amp;quot;Memory&amp;quot;&quot;/&gt;&lt;property id=&quot;20307&quot; value=&quot;320&quot;/&gt;&lt;/object&gt;&lt;object type=&quot;3&quot; unique_id=&quot;10101&quot;&gt;&lt;property id=&quot;20148&quot; value=&quot;5&quot;/&gt;&lt;property id=&quot;20300&quot; value=&quot;Slide 94 - &amp;quot;Humoral Immunity&amp;quot;&quot;/&gt;&lt;property id=&quot;20307&quot; value=&quot;348&quot;/&gt;&lt;/object&gt;&lt;object type=&quot;3&quot; unique_id=&quot;10102&quot;&gt;&lt;property id=&quot;20148&quot; value=&quot;5&quot;/&gt;&lt;property id=&quot;20300&quot; value=&quot;Slide 95 - &amp;quot;Humoral Immunity&amp;quot;&quot;/&gt;&lt;property id=&quot;20307&quot; value=&quot;416&quot;/&gt;&lt;/object&gt;&lt;object type=&quot;3&quot; unique_id=&quot;10103&quot;&gt;&lt;property id=&quot;20148&quot; value=&quot;5&quot;/&gt;&lt;property id=&quot;20300&quot; value=&quot;Slide 96 - &amp;quot;Humoral Immunity&amp;quot;&quot;/&gt;&lt;property id=&quot;20307&quot; value=&quot;415&quot;/&gt;&lt;/object&gt;&lt;object type=&quot;3&quot; unique_id=&quot;10104&quot;&gt;&lt;property id=&quot;20148&quot; value=&quot;5&quot;/&gt;&lt;property id=&quot;20300&quot; value=&quot;Slide 97 - &amp;quot;Humoral Immunity - Recognition&amp;quot;&quot;/&gt;&lt;property id=&quot;20307&quot; value=&quot;350&quot;/&gt;&lt;/object&gt;&lt;object type=&quot;3&quot; unique_id=&quot;10106&quot;&gt;&lt;property id=&quot;20148&quot; value=&quot;5&quot;/&gt;&lt;property id=&quot;20300&quot; value=&quot;Slide 98 - &amp;quot;B cells and Plasma cells&amp;quot;&quot;/&gt;&lt;property id=&quot;20307&quot; value=&quot;364&quot;/&gt;&lt;/object&gt;&lt;object type=&quot;3&quot; unique_id=&quot;10107&quot;&gt;&lt;property id=&quot;20148&quot; value=&quot;5&quot;/&gt;&lt;property id=&quot;20300&quot; value=&quot;Slide 99 - &amp;quot;Antibodies&amp;quot;&quot;/&gt;&lt;property id=&quot;20307&quot; value=&quot;417&quot;/&gt;&lt;/object&gt;&lt;object type=&quot;3&quot; unique_id=&quot;10108&quot;&gt;&lt;property id=&quot;20148&quot; value=&quot;5&quot;/&gt;&lt;property id=&quot;20300&quot; value=&quot;Slide 100 - &amp;quot;Antibody Structure&amp;quot;&quot;/&gt;&lt;property id=&quot;20307&quot; value=&quot;351&quot;/&gt;&lt;/object&gt;&lt;object type=&quot;3&quot; unique_id=&quot;10109&quot;&gt;&lt;property id=&quot;20148&quot; value=&quot;5&quot;/&gt;&lt;property id=&quot;20300&quot; value=&quot;Slide 101 - &amp;quot;Five Classes of Antibodies&amp;quot;&quot;/&gt;&lt;property id=&quot;20307&quot; value=&quot;352&quot;/&gt;&lt;/object&gt;&lt;object type=&quot;3&quot; unique_id=&quot;10110&quot;&gt;&lt;property id=&quot;20148&quot; value=&quot;5&quot;/&gt;&lt;property id=&quot;20300&quot; value=&quot;Slide 102 - &amp;quot;Antibody Diversity&amp;quot;&quot;/&gt;&lt;property id=&quot;20307&quot; value=&quot;353&quot;/&gt;&lt;/object&gt;&lt;object type=&quot;3&quot; unique_id=&quot;10112&quot;&gt;&lt;property id=&quot;20148&quot; value=&quot;5&quot;/&gt;&lt;property id=&quot;20300&quot; value=&quot;Slide 103 - &amp;quot;Humoral Immunity - Attack&amp;quot;&quot;/&gt;&lt;property id=&quot;20307&quot; value=&quot;354&quot;/&gt;&lt;/object&gt;&lt;object type=&quot;3&quot; unique_id=&quot;10113&quot;&gt;&lt;property id=&quot;20148&quot; value=&quot;5&quot;/&gt;&lt;property id=&quot;20300&quot; value=&quot;Slide 104 - &amp;quot;Agglutination and Precipitation&amp;quot;&quot;/&gt;&lt;property id=&quot;20307&quot; value=&quot;355&quot;/&gt;&lt;/object&gt;&lt;object type=&quot;3&quot; unique_id=&quot;10114&quot;&gt;&lt;property id=&quot;20148&quot; value=&quot;5&quot;/&gt;&lt;property id=&quot;20300&quot; value=&quot;Slide 105 - &amp;quot;Humoral Immunity - Memory&amp;quot;&quot;/&gt;&lt;property id=&quot;20307&quot; value=&quot;418&quot;/&gt;&lt;/object&gt;&lt;object type=&quot;3&quot; unique_id=&quot;10115&quot;&gt;&lt;property id=&quot;20148&quot; value=&quot;5&quot;/&gt;&lt;property id=&quot;20300&quot; value=&quot;Slide 106 - &amp;quot;Humoral Immunity - Memory&amp;quot;&quot;/&gt;&lt;property id=&quot;20307&quot; value=&quot;419&quot;/&gt;&lt;/object&gt;&lt;object type=&quot;3&quot; unique_id=&quot;10116&quot;&gt;&lt;property id=&quot;20148&quot; value=&quot;5&quot;/&gt;&lt;property id=&quot;20300&quot; value=&quot;Slide 107 - &amp;quot;Humoral Immunity Responses&amp;quot;&quot;/&gt;&lt;property id=&quot;20307&quot; value=&quot;356&quot;/&gt;&lt;/object&gt;&lt;object type=&quot;3&quot; unique_id=&quot;10117&quot;&gt;&lt;property id=&quot;20148&quot; value=&quot;5&quot;/&gt;&lt;property id=&quot;20300&quot; value=&quot;Slide 108 - &amp;quot;Immune System Disorders&amp;quot;&quot;/&gt;&lt;property id=&quot;20307&quot; value=&quot;420&quot;/&gt;&lt;/object&gt;&lt;object type=&quot;3&quot; unique_id=&quot;10118&quot;&gt;&lt;property id=&quot;20148&quot; value=&quot;5&quot;/&gt;&lt;property id=&quot;20300&quot; value=&quot;Slide 109 - &amp;quot;Hypersensitivity&amp;quot;&quot;/&gt;&lt;property id=&quot;20307&quot; value=&quot;381&quot;/&gt;&lt;/object&gt;&lt;object type=&quot;3&quot; unique_id=&quot;10119&quot;&gt;&lt;property id=&quot;20148&quot; value=&quot;5&quot;/&gt;&lt;property id=&quot;20300&quot; value=&quot;Slide 110 - &amp;quot;Type I (acute) Hypersensitivity&amp;quot;&quot;/&gt;&lt;property id=&quot;20307&quot; value=&quot;322&quot;/&gt;&lt;/object&gt;&lt;object type=&quot;3&quot; unique_id=&quot;10121&quot;&gt;&lt;property id=&quot;20148&quot; value=&quot;5&quot;/&gt;&lt;property id=&quot;20300&quot; value=&quot;Slide 111 - &amp;quot;Type I (acute) Hypersensitivity&amp;quot;&quot;/&gt;&lt;property id=&quot;20307&quot; value=&quot;421&quot;/&gt;&lt;/object&gt;&lt;object type=&quot;3&quot; unique_id=&quot;10122&quot;&gt;&lt;property id=&quot;20148&quot; value=&quot;5&quot;/&gt;&lt;property id=&quot;20300&quot; value=&quot;Slide 112 - &amp;quot;Type I (acute) Hypersensitivity&amp;quot;&quot;/&gt;&lt;property id=&quot;20307&quot; value=&quot;422&quot;/&gt;&lt;/object&gt;&lt;object type=&quot;3&quot; unique_id=&quot;10123&quot;&gt;&lt;property id=&quot;20148&quot; value=&quot;5&quot;/&gt;&lt;property id=&quot;20300&quot; value=&quot;Slide 113 - &amp;quot;Type I (acute) Hypersensitivity&amp;quot;&quot;/&gt;&lt;property id=&quot;20307&quot; value=&quot;423&quot;/&gt;&lt;/object&gt;&lt;object type=&quot;3&quot; unique_id=&quot;10124&quot;&gt;&lt;property id=&quot;20148&quot; value=&quot;5&quot;/&gt;&lt;property id=&quot;20300&quot; value=&quot;Slide 114 - &amp;quot;Type II Hypersensitivity &amp;#x0D;&amp;#x0A;(Antibody-Dependent Cytotoxic)&amp;quot;&quot;/&gt;&lt;property id=&quot;20307&quot; value=&quot;323&quot;/&gt;&lt;/object&gt;&lt;object type=&quot;3&quot; unique_id=&quot;10126&quot;&gt;&lt;property id=&quot;20148&quot; value=&quot;5&quot;/&gt;&lt;property id=&quot;20300&quot; value=&quot;Slide 115 - &amp;quot;Type III Hypersensitivity &amp;#x0D;&amp;#x0A;(Immune Complex)&amp;quot;&quot;/&gt;&lt;property id=&quot;20307&quot; value=&quot;324&quot;/&gt;&lt;/object&gt;&lt;object type=&quot;3&quot; unique_id=&quot;10128&quot;&gt;&lt;property id=&quot;20148&quot; value=&quot;5&quot;/&gt;&lt;property id=&quot;20300&quot; value=&quot;Slide 116 - &amp;quot;Type IV Hypersensitivity (Delayed)&amp;quot;&quot;/&gt;&lt;property id=&quot;20307&quot; value=&quot;325&quot;/&gt;&lt;/object&gt;&lt;object type=&quot;3&quot; unique_id=&quot;10130&quot;&gt;&lt;property id=&quot;20148&quot; value=&quot;5&quot;/&gt;&lt;property id=&quot;20300&quot; value=&quot;Slide 117 - &amp;quot;Autoimmune Diseases&amp;quot;&quot;/&gt;&lt;property id=&quot;20307&quot; value=&quot;326&quot;/&gt;&lt;/object&gt;&lt;object type=&quot;3&quot; unique_id=&quot;10131&quot;&gt;&lt;property id=&quot;20148&quot; value=&quot;5&quot;/&gt;&lt;property id=&quot;20300&quot; value=&quot;Slide 118 - &amp;quot;Immunodeficiency Diseases&amp;quot;&quot;/&gt;&lt;property id=&quot;20307&quot; value=&quot;327&quot;/&gt;&lt;/object&gt;&lt;object type=&quot;3&quot; unique_id=&quot;10132&quot;&gt;&lt;property id=&quot;20148&quot; value=&quot;5&quot;/&gt;&lt;property id=&quot;20300&quot; value=&quot;Slide 119 - &amp;quot;Immunodeficiency Diseases&amp;quot;&quot;/&gt;&lt;property id=&quot;20307&quot; value=&quot;365&quot;/&gt;&lt;/object&gt;&lt;object type=&quot;3&quot; unique_id=&quot;10133&quot;&gt;&lt;property id=&quot;20148&quot; value=&quot;5&quot;/&gt;&lt;property id=&quot;20300&quot; value=&quot;Slide 120 - &amp;quot;HIV Structure&amp;quot;&quot;/&gt;&lt;property id=&quot;20307&quot; value=&quot;284&quot;/&gt;&lt;/object&gt;&lt;object type=&quot;3&quot; unique_id=&quot;10134&quot;&gt;&lt;property id=&quot;20148&quot; value=&quot;5&quot;/&gt;&lt;property id=&quot;20300&quot; value=&quot;Slide 121 - &amp;quot;AIDS&amp;quot;&quot;/&gt;&lt;property id=&quot;20307&quot; value=&quot;328&quot;/&gt;&lt;/object&gt;&lt;object type=&quot;3&quot; unique_id=&quot;10135&quot;&gt;&lt;property id=&quot;20148&quot; value=&quot;5&quot;/&gt;&lt;property id=&quot;20300&quot; value=&quot;Slide 122 - &amp;quot;Kaposi Sarcoma&amp;quot;&quot;/&gt;&lt;property id=&quot;20307&quot; value=&quot;366&quot;/&gt;&lt;/object&gt;&lt;object type=&quot;3&quot; unique_id=&quot;10136&quot;&gt;&lt;property id=&quot;20148&quot; value=&quot;5&quot;/&gt;&lt;property id=&quot;20300&quot; value=&quot;Slide 123 - &amp;quot;HIV Transmission&amp;quot;&quot;/&gt;&lt;property id=&quot;20307&quot; value=&quot;329&quot;/&gt;&lt;/object&gt;&lt;object type=&quot;3&quot; unique_id=&quot;10137&quot;&gt;&lt;property id=&quot;20148&quot; value=&quot;5&quot;/&gt;&lt;property id=&quot;20300&quot; value=&quot;Slide 124 - &amp;quot;Treatment Strategies&amp;quot;&quot;/&gt;&lt;property id=&quot;20307&quot; value=&quot;330&quot;/&gt;&lt;/object&gt;&lt;object type=&quot;3&quot; unique_id=&quot;10426&quot;&gt;&lt;property id=&quot;20148&quot; value=&quot;5&quot;/&gt;&lt;property id=&quot;20300&quot; value=&quot;Slide 1&quot;/&gt;&lt;property id=&quot;20307&quot; value=&quot;43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ublisher">
  <a:themeElements>
    <a:clrScheme name="Publish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ublish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ublish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blish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blish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blish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blish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blish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blish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blish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blish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blish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blish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blish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Settings\Owner\Application Data\Microsoft\Templates\Publisher.pot</Template>
  <TotalTime>4544</TotalTime>
  <Words>2420</Words>
  <Application>Microsoft Office PowerPoint</Application>
  <PresentationFormat>On-screen Show (4:3)</PresentationFormat>
  <Paragraphs>615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Times New Roman</vt:lpstr>
      <vt:lpstr>Symbol</vt:lpstr>
      <vt:lpstr>Publisher</vt:lpstr>
      <vt:lpstr>Lymphatic System</vt:lpstr>
      <vt:lpstr>Lymphatic System</vt:lpstr>
      <vt:lpstr>Functions of Lymphatic System</vt:lpstr>
      <vt:lpstr>Components of the        Lymphatic System</vt:lpstr>
      <vt:lpstr>Lymph and Lymphatic Capillaries</vt:lpstr>
      <vt:lpstr>Lymphatic Capillary</vt:lpstr>
      <vt:lpstr>Lymphatic Vessels</vt:lpstr>
      <vt:lpstr>Valve in a Lymphatic Vessel</vt:lpstr>
      <vt:lpstr>Route of Lymph Flow</vt:lpstr>
      <vt:lpstr>The Fluid Cycle</vt:lpstr>
      <vt:lpstr>Lymphatic Drainage of  Mammary and Axillary Regions</vt:lpstr>
      <vt:lpstr>Drainage of Thorax</vt:lpstr>
      <vt:lpstr>Mechanisms of Lymph Flow</vt:lpstr>
      <vt:lpstr>Lymphatic Cells</vt:lpstr>
      <vt:lpstr>Lymphatic Cells</vt:lpstr>
      <vt:lpstr>Macrophages</vt:lpstr>
      <vt:lpstr>Lymphatic Tissue</vt:lpstr>
      <vt:lpstr>Lymphatic Nodule</vt:lpstr>
      <vt:lpstr>Lymphatic Organs</vt:lpstr>
      <vt:lpstr>Red Bone Marrow</vt:lpstr>
      <vt:lpstr>Histology of Red Bone Marrow</vt:lpstr>
      <vt:lpstr>Thymus</vt:lpstr>
      <vt:lpstr>Anatomy of Thymus</vt:lpstr>
      <vt:lpstr>Histology of Thymus</vt:lpstr>
      <vt:lpstr>Lymph Node</vt:lpstr>
      <vt:lpstr>Lymph Node</vt:lpstr>
      <vt:lpstr>Lymph Node Locations</vt:lpstr>
      <vt:lpstr>Lymph Node Locations</vt:lpstr>
      <vt:lpstr>Lymph Node Areas of Concentration</vt:lpstr>
      <vt:lpstr>Lymphadenopathy</vt:lpstr>
      <vt:lpstr>Lymph Nodes and Metastatic Cancer</vt:lpstr>
      <vt:lpstr>Tonsils</vt:lpstr>
      <vt:lpstr>pharyngeal tonsil</vt:lpstr>
      <vt:lpstr>The Tonsils</vt:lpstr>
      <vt:lpstr>Spleen</vt:lpstr>
      <vt:lpstr>Spleen</vt:lpstr>
    </vt:vector>
  </TitlesOfParts>
  <Company>Broward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21 The Lymphatic System</dc:title>
  <dc:creator>IT SPD</dc:creator>
  <cp:lastModifiedBy>East China School District</cp:lastModifiedBy>
  <cp:revision>237</cp:revision>
  <dcterms:created xsi:type="dcterms:W3CDTF">1999-12-25T00:27:20Z</dcterms:created>
  <dcterms:modified xsi:type="dcterms:W3CDTF">2017-05-30T15:29:39Z</dcterms:modified>
</cp:coreProperties>
</file>