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5"/>
  </p:notesMasterIdLst>
  <p:handoutMasterIdLst>
    <p:handoutMasterId r:id="rId86"/>
  </p:handoutMasterIdLst>
  <p:sldIdLst>
    <p:sldId id="370" r:id="rId2"/>
    <p:sldId id="331" r:id="rId3"/>
    <p:sldId id="332" r:id="rId4"/>
    <p:sldId id="256" r:id="rId5"/>
    <p:sldId id="333" r:id="rId6"/>
    <p:sldId id="386" r:id="rId7"/>
    <p:sldId id="382" r:id="rId8"/>
    <p:sldId id="260" r:id="rId9"/>
    <p:sldId id="335" r:id="rId10"/>
    <p:sldId id="336" r:id="rId11"/>
    <p:sldId id="337" r:id="rId12"/>
    <p:sldId id="259" r:id="rId13"/>
    <p:sldId id="338" r:id="rId14"/>
    <p:sldId id="339" r:id="rId15"/>
    <p:sldId id="340" r:id="rId16"/>
    <p:sldId id="371" r:id="rId17"/>
    <p:sldId id="342" r:id="rId18"/>
    <p:sldId id="267" r:id="rId19"/>
    <p:sldId id="268" r:id="rId20"/>
    <p:sldId id="275" r:id="rId21"/>
    <p:sldId id="277" r:id="rId22"/>
    <p:sldId id="278" r:id="rId23"/>
    <p:sldId id="387" r:id="rId24"/>
    <p:sldId id="368" r:id="rId25"/>
    <p:sldId id="372" r:id="rId26"/>
    <p:sldId id="388" r:id="rId27"/>
    <p:sldId id="343" r:id="rId28"/>
    <p:sldId id="389" r:id="rId29"/>
    <p:sldId id="282" r:id="rId30"/>
    <p:sldId id="344" r:id="rId31"/>
    <p:sldId id="345" r:id="rId32"/>
    <p:sldId id="284" r:id="rId33"/>
    <p:sldId id="391" r:id="rId34"/>
    <p:sldId id="285" r:id="rId35"/>
    <p:sldId id="390" r:id="rId36"/>
    <p:sldId id="373" r:id="rId37"/>
    <p:sldId id="288" r:id="rId38"/>
    <p:sldId id="347" r:id="rId39"/>
    <p:sldId id="348" r:id="rId40"/>
    <p:sldId id="349" r:id="rId41"/>
    <p:sldId id="350" r:id="rId42"/>
    <p:sldId id="351" r:id="rId43"/>
    <p:sldId id="352" r:id="rId44"/>
    <p:sldId id="392" r:id="rId45"/>
    <p:sldId id="353" r:id="rId46"/>
    <p:sldId id="393" r:id="rId47"/>
    <p:sldId id="374" r:id="rId48"/>
    <p:sldId id="354" r:id="rId49"/>
    <p:sldId id="355" r:id="rId50"/>
    <p:sldId id="293" r:id="rId51"/>
    <p:sldId id="356" r:id="rId52"/>
    <p:sldId id="376" r:id="rId53"/>
    <p:sldId id="383" r:id="rId54"/>
    <p:sldId id="394" r:id="rId55"/>
    <p:sldId id="375" r:id="rId56"/>
    <p:sldId id="395" r:id="rId57"/>
    <p:sldId id="396" r:id="rId58"/>
    <p:sldId id="367" r:id="rId59"/>
    <p:sldId id="302" r:id="rId60"/>
    <p:sldId id="378" r:id="rId61"/>
    <p:sldId id="309" r:id="rId62"/>
    <p:sldId id="397" r:id="rId63"/>
    <p:sldId id="311" r:id="rId64"/>
    <p:sldId id="398" r:id="rId65"/>
    <p:sldId id="399" r:id="rId66"/>
    <p:sldId id="377" r:id="rId67"/>
    <p:sldId id="313" r:id="rId68"/>
    <p:sldId id="400" r:id="rId69"/>
    <p:sldId id="317" r:id="rId70"/>
    <p:sldId id="362" r:id="rId71"/>
    <p:sldId id="363" r:id="rId72"/>
    <p:sldId id="364" r:id="rId73"/>
    <p:sldId id="379" r:id="rId74"/>
    <p:sldId id="380" r:id="rId75"/>
    <p:sldId id="401" r:id="rId76"/>
    <p:sldId id="402" r:id="rId77"/>
    <p:sldId id="365" r:id="rId78"/>
    <p:sldId id="323" r:id="rId79"/>
    <p:sldId id="325" r:id="rId80"/>
    <p:sldId id="326" r:id="rId81"/>
    <p:sldId id="327" r:id="rId82"/>
    <p:sldId id="329" r:id="rId83"/>
    <p:sldId id="366" r:id="rId84"/>
  </p:sldIdLst>
  <p:sldSz cx="9144000" cy="6858000" type="screen4x3"/>
  <p:notesSz cx="7010400" cy="9296400"/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99CC"/>
    <a:srgbClr val="CC66FF"/>
    <a:srgbClr val="FF0000"/>
    <a:srgbClr val="6666FF"/>
    <a:srgbClr val="EAEAEA"/>
    <a:srgbClr val="FFFF66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699" autoAdjust="0"/>
    <p:restoredTop sz="94316" autoAdjust="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B5E617-00E0-4638-B291-35D4DE7CD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71C271-0AB3-4C78-9739-CC4011F2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C7058-E40B-4D5A-9D92-DDED259594A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9459D065-3CE0-40EF-8C6F-C187CAC9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4DD190F2-9A15-405B-9109-2912990B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92C1E595-FC48-444D-B298-18E8BE83B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F793F594-1347-449D-8FCB-C268971C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A173D93D-EEF6-4E65-9105-17EF8246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02137ABD-8CFB-43DA-8298-12B61266B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5ED4DE49-5477-48E3-8DFB-8166CB8A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04F42B22-BFC1-46D9-917E-092E35C8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FCEBD575-EDD7-449D-B311-499F6D433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56FB767E-956D-4A01-9EE1-8E15DFE69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17AB5D1D-0EB3-4B7D-806D-FF805A63F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83A2665D-9ECC-4168-852A-0D43013B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45E4E671-DE38-44CE-AA43-5BB8C55E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1EB60752-5E8A-4211-9E98-EF9A3C2CE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6201DCFA-66A4-41F7-9340-AE2CBEA5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24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10-</a:t>
            </a:r>
            <a:fld id="{88D3BF42-FED6-4E75-AE6C-78C510AE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9BA773A-D2AC-4CD6-97F8-5582A513D439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Muscular System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65250"/>
            <a:ext cx="4762500" cy="5111750"/>
          </a:xfrm>
        </p:spPr>
        <p:txBody>
          <a:bodyPr/>
          <a:lstStyle/>
          <a:p>
            <a:pPr eaLnBrk="1" hangingPunct="1"/>
            <a:r>
              <a:rPr lang="en-US" sz="2800" smtClean="0"/>
              <a:t>Structural and functional </a:t>
            </a:r>
            <a:br>
              <a:rPr lang="en-US" sz="2800" smtClean="0"/>
            </a:br>
            <a:r>
              <a:rPr lang="en-US" sz="2800" smtClean="0"/>
              <a:t>organization of muscles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Muscles of the head and neck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Muscles of the trunk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Muscles acting on the </a:t>
            </a:r>
            <a:br>
              <a:rPr lang="en-US" sz="2800" smtClean="0"/>
            </a:br>
            <a:r>
              <a:rPr lang="en-US" sz="2800" smtClean="0"/>
              <a:t>shoulder and upper limb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Muscles acting on the hip and lower limb</a:t>
            </a:r>
          </a:p>
        </p:txBody>
      </p:sp>
      <p:pic>
        <p:nvPicPr>
          <p:cNvPr id="3077" name="Picture 10" descr="sal25693_10_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1106488"/>
            <a:ext cx="258762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4546600" y="6083300"/>
            <a:ext cx="1954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10.4a</a:t>
            </a:r>
          </a:p>
        </p:txBody>
      </p:sp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5481638" y="1479550"/>
            <a:ext cx="320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000000"/>
                </a:solidFill>
              </a:rPr>
              <a:t>Frontalis</a:t>
            </a:r>
            <a:endParaRPr lang="en-US" sz="600" b="1"/>
          </a:p>
        </p:txBody>
      </p:sp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5481638" y="1646238"/>
            <a:ext cx="5984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Orbicularis oculi</a:t>
            </a:r>
            <a:endParaRPr lang="en-US" sz="600" b="1"/>
          </a:p>
        </p:txBody>
      </p:sp>
      <p:sp>
        <p:nvSpPr>
          <p:cNvPr id="3081" name="Rectangle 17"/>
          <p:cNvSpPr>
            <a:spLocks noChangeArrowheads="1"/>
          </p:cNvSpPr>
          <p:nvPr/>
        </p:nvSpPr>
        <p:spPr bwMode="auto">
          <a:xfrm>
            <a:off x="7988300" y="1724025"/>
            <a:ext cx="333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Masseter</a:t>
            </a:r>
            <a:endParaRPr lang="en-US" sz="600" b="1"/>
          </a:p>
        </p:txBody>
      </p:sp>
      <p:sp>
        <p:nvSpPr>
          <p:cNvPr id="3082" name="Rectangle 18"/>
          <p:cNvSpPr>
            <a:spLocks noChangeArrowheads="1"/>
          </p:cNvSpPr>
          <p:nvPr/>
        </p:nvSpPr>
        <p:spPr bwMode="auto">
          <a:xfrm>
            <a:off x="7988300" y="1863725"/>
            <a:ext cx="561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Orbicularis oris</a:t>
            </a:r>
            <a:endParaRPr lang="en-US" sz="600" b="1"/>
          </a:p>
        </p:txBody>
      </p:sp>
      <p:sp>
        <p:nvSpPr>
          <p:cNvPr id="3083" name="Rectangle 20"/>
          <p:cNvSpPr>
            <a:spLocks noChangeArrowheads="1"/>
          </p:cNvSpPr>
          <p:nvPr/>
        </p:nvSpPr>
        <p:spPr bwMode="auto">
          <a:xfrm>
            <a:off x="7988300" y="2143125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Trapezius</a:t>
            </a:r>
            <a:endParaRPr lang="en-US" sz="600" b="1"/>
          </a:p>
        </p:txBody>
      </p:sp>
      <p:sp>
        <p:nvSpPr>
          <p:cNvPr id="3084" name="Rectangle 21"/>
          <p:cNvSpPr>
            <a:spLocks noChangeArrowheads="1"/>
          </p:cNvSpPr>
          <p:nvPr/>
        </p:nvSpPr>
        <p:spPr bwMode="auto">
          <a:xfrm>
            <a:off x="5030788" y="3492500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7988300" y="3733800"/>
            <a:ext cx="7064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Pronator quadratus</a:t>
            </a:r>
            <a:endParaRPr lang="en-US" sz="600" b="1"/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7651750" y="5384800"/>
            <a:ext cx="555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</a:t>
            </a:r>
            <a:endParaRPr lang="en-US" sz="600" b="1"/>
          </a:p>
        </p:txBody>
      </p:sp>
      <p:sp>
        <p:nvSpPr>
          <p:cNvPr id="3087" name="Rectangle 25"/>
          <p:cNvSpPr>
            <a:spLocks noChangeArrowheads="1"/>
          </p:cNvSpPr>
          <p:nvPr/>
        </p:nvSpPr>
        <p:spPr bwMode="auto">
          <a:xfrm>
            <a:off x="7651750" y="5589588"/>
            <a:ext cx="249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</a:t>
            </a:r>
            <a:endParaRPr lang="en-US" sz="600" b="1"/>
          </a:p>
        </p:txBody>
      </p:sp>
      <p:sp>
        <p:nvSpPr>
          <p:cNvPr id="3088" name="Rectangle 26"/>
          <p:cNvSpPr>
            <a:spLocks noChangeArrowheads="1"/>
          </p:cNvSpPr>
          <p:nvPr/>
        </p:nvSpPr>
        <p:spPr bwMode="auto">
          <a:xfrm>
            <a:off x="5426075" y="4243388"/>
            <a:ext cx="606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 longus</a:t>
            </a:r>
            <a:endParaRPr lang="en-US" sz="600" b="1"/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7988300" y="2840038"/>
            <a:ext cx="655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</a:t>
            </a:r>
            <a:endParaRPr lang="en-US" sz="600" b="1"/>
          </a:p>
        </p:txBody>
      </p:sp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7988300" y="2560638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sz="600" b="1"/>
          </a:p>
        </p:txBody>
      </p:sp>
      <p:sp>
        <p:nvSpPr>
          <p:cNvPr id="3091" name="Rectangle 29"/>
          <p:cNvSpPr>
            <a:spLocks noChangeArrowheads="1"/>
          </p:cNvSpPr>
          <p:nvPr/>
        </p:nvSpPr>
        <p:spPr bwMode="auto">
          <a:xfrm>
            <a:off x="7988300" y="2003425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Sternocleidomastoid</a:t>
            </a:r>
            <a:endParaRPr lang="en-US" sz="600" b="1"/>
          </a:p>
        </p:txBody>
      </p:sp>
      <p:sp>
        <p:nvSpPr>
          <p:cNvPr id="3092" name="Rectangle 30"/>
          <p:cNvSpPr>
            <a:spLocks noChangeArrowheads="1"/>
          </p:cNvSpPr>
          <p:nvPr/>
        </p:nvSpPr>
        <p:spPr bwMode="auto">
          <a:xfrm>
            <a:off x="5086350" y="23987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sz="600" b="1"/>
          </a:p>
        </p:txBody>
      </p:sp>
      <p:sp>
        <p:nvSpPr>
          <p:cNvPr id="3093" name="Rectangle 31"/>
          <p:cNvSpPr>
            <a:spLocks noChangeArrowheads="1"/>
          </p:cNvSpPr>
          <p:nvPr/>
        </p:nvSpPr>
        <p:spPr bwMode="auto">
          <a:xfrm>
            <a:off x="5086350" y="2541588"/>
            <a:ext cx="666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sz="600" b="1"/>
          </a:p>
        </p:txBody>
      </p:sp>
      <p:sp>
        <p:nvSpPr>
          <p:cNvPr id="3094" name="Rectangle 32"/>
          <p:cNvSpPr>
            <a:spLocks noChangeArrowheads="1"/>
          </p:cNvSpPr>
          <p:nvPr/>
        </p:nvSpPr>
        <p:spPr bwMode="auto">
          <a:xfrm>
            <a:off x="5086350" y="2773363"/>
            <a:ext cx="5445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sz="600" b="1"/>
          </a:p>
        </p:txBody>
      </p:sp>
      <p:sp>
        <p:nvSpPr>
          <p:cNvPr id="3095" name="Rectangle 33"/>
          <p:cNvSpPr>
            <a:spLocks noChangeArrowheads="1"/>
          </p:cNvSpPr>
          <p:nvPr/>
        </p:nvSpPr>
        <p:spPr bwMode="auto">
          <a:xfrm>
            <a:off x="5030788" y="3217863"/>
            <a:ext cx="550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sz="600" b="1"/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auto">
          <a:xfrm>
            <a:off x="5426075" y="4364038"/>
            <a:ext cx="3349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Sartorius</a:t>
            </a:r>
            <a:endParaRPr lang="en-US" sz="600" b="1"/>
          </a:p>
        </p:txBody>
      </p:sp>
      <p:sp>
        <p:nvSpPr>
          <p:cNvPr id="3097" name="Rectangle 35"/>
          <p:cNvSpPr>
            <a:spLocks noChangeArrowheads="1"/>
          </p:cNvSpPr>
          <p:nvPr/>
        </p:nvSpPr>
        <p:spPr bwMode="auto">
          <a:xfrm>
            <a:off x="5030788" y="3681413"/>
            <a:ext cx="4556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Tensor</a:t>
            </a:r>
          </a:p>
          <a:p>
            <a:r>
              <a:rPr lang="en-US" sz="600" b="1">
                <a:solidFill>
                  <a:srgbClr val="000000"/>
                </a:solidFill>
              </a:rPr>
              <a:t>fasciae latae</a:t>
            </a:r>
          </a:p>
        </p:txBody>
      </p:sp>
      <p:sp>
        <p:nvSpPr>
          <p:cNvPr id="3098" name="Rectangle 38"/>
          <p:cNvSpPr>
            <a:spLocks noChangeArrowheads="1"/>
          </p:cNvSpPr>
          <p:nvPr/>
        </p:nvSpPr>
        <p:spPr bwMode="auto">
          <a:xfrm>
            <a:off x="5426075" y="4500563"/>
            <a:ext cx="552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femoris</a:t>
            </a:r>
            <a:endParaRPr lang="en-US" sz="600" b="1"/>
          </a:p>
        </p:txBody>
      </p:sp>
      <p:sp>
        <p:nvSpPr>
          <p:cNvPr id="3099" name="Rectangle 39"/>
          <p:cNvSpPr>
            <a:spLocks noChangeArrowheads="1"/>
          </p:cNvSpPr>
          <p:nvPr/>
        </p:nvSpPr>
        <p:spPr bwMode="auto">
          <a:xfrm>
            <a:off x="5426075" y="5335588"/>
            <a:ext cx="584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 longus</a:t>
            </a:r>
            <a:endParaRPr lang="en-US" sz="600" b="1"/>
          </a:p>
        </p:txBody>
      </p:sp>
      <p:sp>
        <p:nvSpPr>
          <p:cNvPr id="3100" name="Rectangle 40"/>
          <p:cNvSpPr>
            <a:spLocks noChangeArrowheads="1"/>
          </p:cNvSpPr>
          <p:nvPr/>
        </p:nvSpPr>
        <p:spPr bwMode="auto">
          <a:xfrm>
            <a:off x="5426075" y="5843588"/>
            <a:ext cx="965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 longus</a:t>
            </a:r>
            <a:endParaRPr lang="en-US" sz="600" b="1"/>
          </a:p>
        </p:txBody>
      </p:sp>
      <p:sp>
        <p:nvSpPr>
          <p:cNvPr id="3101" name="Rectangle 42"/>
          <p:cNvSpPr>
            <a:spLocks noChangeArrowheads="1"/>
          </p:cNvSpPr>
          <p:nvPr/>
        </p:nvSpPr>
        <p:spPr bwMode="auto">
          <a:xfrm>
            <a:off x="5426075" y="5589588"/>
            <a:ext cx="571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Tibialis anterior</a:t>
            </a:r>
            <a:endParaRPr lang="en-US" sz="600" b="1"/>
          </a:p>
        </p:txBody>
      </p:sp>
      <p:sp>
        <p:nvSpPr>
          <p:cNvPr id="3102" name="Rectangle 43"/>
          <p:cNvSpPr>
            <a:spLocks noChangeArrowheads="1"/>
          </p:cNvSpPr>
          <p:nvPr/>
        </p:nvSpPr>
        <p:spPr bwMode="auto">
          <a:xfrm>
            <a:off x="5481638" y="1800225"/>
            <a:ext cx="698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Zygomaticus major</a:t>
            </a:r>
            <a:endParaRPr lang="en-US" sz="600" b="1"/>
          </a:p>
        </p:txBody>
      </p:sp>
      <p:sp>
        <p:nvSpPr>
          <p:cNvPr id="3103" name="Line 44"/>
          <p:cNvSpPr>
            <a:spLocks noChangeShapeType="1"/>
          </p:cNvSpPr>
          <p:nvPr/>
        </p:nvSpPr>
        <p:spPr bwMode="auto">
          <a:xfrm flipH="1">
            <a:off x="5918200" y="1525588"/>
            <a:ext cx="8540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45"/>
          <p:cNvSpPr>
            <a:spLocks noChangeShapeType="1"/>
          </p:cNvSpPr>
          <p:nvPr/>
        </p:nvSpPr>
        <p:spPr bwMode="auto">
          <a:xfrm flipH="1">
            <a:off x="6121400" y="1690688"/>
            <a:ext cx="5810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46"/>
          <p:cNvSpPr>
            <a:spLocks/>
          </p:cNvSpPr>
          <p:nvPr/>
        </p:nvSpPr>
        <p:spPr bwMode="auto">
          <a:xfrm>
            <a:off x="7053263" y="1773238"/>
            <a:ext cx="925512" cy="112712"/>
          </a:xfrm>
          <a:custGeom>
            <a:avLst/>
            <a:gdLst>
              <a:gd name="T0" fmla="*/ 0 w 583"/>
              <a:gd name="T1" fmla="*/ 112712 h 71"/>
              <a:gd name="T2" fmla="*/ 196850 w 583"/>
              <a:gd name="T3" fmla="*/ 0 h 71"/>
              <a:gd name="T4" fmla="*/ 925512 w 583"/>
              <a:gd name="T5" fmla="*/ 0 h 71"/>
              <a:gd name="T6" fmla="*/ 0 60000 65536"/>
              <a:gd name="T7" fmla="*/ 0 60000 65536"/>
              <a:gd name="T8" fmla="*/ 0 60000 65536"/>
              <a:gd name="T9" fmla="*/ 0 w 583"/>
              <a:gd name="T10" fmla="*/ 0 h 71"/>
              <a:gd name="T11" fmla="*/ 583 w 583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71">
                <a:moveTo>
                  <a:pt x="0" y="71"/>
                </a:moveTo>
                <a:lnTo>
                  <a:pt x="124" y="0"/>
                </a:lnTo>
                <a:lnTo>
                  <a:pt x="58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47"/>
          <p:cNvSpPr>
            <a:spLocks noChangeShapeType="1"/>
          </p:cNvSpPr>
          <p:nvPr/>
        </p:nvSpPr>
        <p:spPr bwMode="auto">
          <a:xfrm>
            <a:off x="7677150" y="2325688"/>
            <a:ext cx="3016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48"/>
          <p:cNvSpPr>
            <a:spLocks noChangeShapeType="1"/>
          </p:cNvSpPr>
          <p:nvPr/>
        </p:nvSpPr>
        <p:spPr bwMode="auto">
          <a:xfrm>
            <a:off x="7288213" y="2608263"/>
            <a:ext cx="6953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49"/>
          <p:cNvSpPr>
            <a:spLocks/>
          </p:cNvSpPr>
          <p:nvPr/>
        </p:nvSpPr>
        <p:spPr bwMode="auto">
          <a:xfrm>
            <a:off x="6959600" y="1911350"/>
            <a:ext cx="1023938" cy="53975"/>
          </a:xfrm>
          <a:custGeom>
            <a:avLst/>
            <a:gdLst>
              <a:gd name="T0" fmla="*/ 0 w 645"/>
              <a:gd name="T1" fmla="*/ 53975 h 34"/>
              <a:gd name="T2" fmla="*/ 290513 w 645"/>
              <a:gd name="T3" fmla="*/ 0 h 34"/>
              <a:gd name="T4" fmla="*/ 1023938 w 645"/>
              <a:gd name="T5" fmla="*/ 0 h 34"/>
              <a:gd name="T6" fmla="*/ 0 60000 65536"/>
              <a:gd name="T7" fmla="*/ 0 60000 65536"/>
              <a:gd name="T8" fmla="*/ 0 60000 65536"/>
              <a:gd name="T9" fmla="*/ 0 w 645"/>
              <a:gd name="T10" fmla="*/ 0 h 34"/>
              <a:gd name="T11" fmla="*/ 645 w 645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34">
                <a:moveTo>
                  <a:pt x="0" y="34"/>
                </a:moveTo>
                <a:lnTo>
                  <a:pt x="183" y="0"/>
                </a:lnTo>
                <a:lnTo>
                  <a:pt x="645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50"/>
          <p:cNvSpPr>
            <a:spLocks/>
          </p:cNvSpPr>
          <p:nvPr/>
        </p:nvSpPr>
        <p:spPr bwMode="auto">
          <a:xfrm>
            <a:off x="6965950" y="2044700"/>
            <a:ext cx="1017588" cy="69850"/>
          </a:xfrm>
          <a:custGeom>
            <a:avLst/>
            <a:gdLst>
              <a:gd name="T0" fmla="*/ 0 w 641"/>
              <a:gd name="T1" fmla="*/ 69850 h 44"/>
              <a:gd name="T2" fmla="*/ 284163 w 641"/>
              <a:gd name="T3" fmla="*/ 0 h 44"/>
              <a:gd name="T4" fmla="*/ 1017588 w 641"/>
              <a:gd name="T5" fmla="*/ 0 h 44"/>
              <a:gd name="T6" fmla="*/ 0 60000 65536"/>
              <a:gd name="T7" fmla="*/ 0 60000 65536"/>
              <a:gd name="T8" fmla="*/ 0 60000 65536"/>
              <a:gd name="T9" fmla="*/ 0 w 641"/>
              <a:gd name="T10" fmla="*/ 0 h 44"/>
              <a:gd name="T11" fmla="*/ 641 w 64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44">
                <a:moveTo>
                  <a:pt x="0" y="44"/>
                </a:moveTo>
                <a:lnTo>
                  <a:pt x="179" y="0"/>
                </a:lnTo>
                <a:lnTo>
                  <a:pt x="641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51"/>
          <p:cNvSpPr>
            <a:spLocks/>
          </p:cNvSpPr>
          <p:nvPr/>
        </p:nvSpPr>
        <p:spPr bwMode="auto">
          <a:xfrm>
            <a:off x="7185025" y="2184400"/>
            <a:ext cx="798513" cy="15875"/>
          </a:xfrm>
          <a:custGeom>
            <a:avLst/>
            <a:gdLst>
              <a:gd name="T0" fmla="*/ 0 w 503"/>
              <a:gd name="T1" fmla="*/ 15875 h 10"/>
              <a:gd name="T2" fmla="*/ 65088 w 503"/>
              <a:gd name="T3" fmla="*/ 0 h 10"/>
              <a:gd name="T4" fmla="*/ 798513 w 503"/>
              <a:gd name="T5" fmla="*/ 0 h 10"/>
              <a:gd name="T6" fmla="*/ 0 60000 65536"/>
              <a:gd name="T7" fmla="*/ 0 60000 65536"/>
              <a:gd name="T8" fmla="*/ 0 60000 65536"/>
              <a:gd name="T9" fmla="*/ 0 w 503"/>
              <a:gd name="T10" fmla="*/ 0 h 10"/>
              <a:gd name="T11" fmla="*/ 503 w 50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10">
                <a:moveTo>
                  <a:pt x="0" y="10"/>
                </a:moveTo>
                <a:lnTo>
                  <a:pt x="41" y="0"/>
                </a:lnTo>
                <a:lnTo>
                  <a:pt x="50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Line 52"/>
          <p:cNvSpPr>
            <a:spLocks noChangeShapeType="1"/>
          </p:cNvSpPr>
          <p:nvPr/>
        </p:nvSpPr>
        <p:spPr bwMode="auto">
          <a:xfrm flipH="1" flipV="1">
            <a:off x="7261225" y="4364038"/>
            <a:ext cx="195263" cy="187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Rectangle 54"/>
          <p:cNvSpPr>
            <a:spLocks noChangeArrowheads="1"/>
          </p:cNvSpPr>
          <p:nvPr/>
        </p:nvSpPr>
        <p:spPr bwMode="auto">
          <a:xfrm>
            <a:off x="7651750" y="4506913"/>
            <a:ext cx="565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lateralis</a:t>
            </a:r>
            <a:endParaRPr lang="en-US" sz="600" b="1"/>
          </a:p>
        </p:txBody>
      </p:sp>
      <p:sp>
        <p:nvSpPr>
          <p:cNvPr id="3113" name="Freeform 55"/>
          <p:cNvSpPr>
            <a:spLocks/>
          </p:cNvSpPr>
          <p:nvPr/>
        </p:nvSpPr>
        <p:spPr bwMode="auto">
          <a:xfrm>
            <a:off x="7261225" y="4364038"/>
            <a:ext cx="388938" cy="187325"/>
          </a:xfrm>
          <a:custGeom>
            <a:avLst/>
            <a:gdLst>
              <a:gd name="T0" fmla="*/ 0 w 245"/>
              <a:gd name="T1" fmla="*/ 0 h 118"/>
              <a:gd name="T2" fmla="*/ 195263 w 245"/>
              <a:gd name="T3" fmla="*/ 187325 h 118"/>
              <a:gd name="T4" fmla="*/ 388938 w 245"/>
              <a:gd name="T5" fmla="*/ 187325 h 118"/>
              <a:gd name="T6" fmla="*/ 0 60000 65536"/>
              <a:gd name="T7" fmla="*/ 0 60000 65536"/>
              <a:gd name="T8" fmla="*/ 0 60000 65536"/>
              <a:gd name="T9" fmla="*/ 0 w 245"/>
              <a:gd name="T10" fmla="*/ 0 h 118"/>
              <a:gd name="T11" fmla="*/ 245 w 245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118">
                <a:moveTo>
                  <a:pt x="0" y="0"/>
                </a:moveTo>
                <a:lnTo>
                  <a:pt x="123" y="118"/>
                </a:lnTo>
                <a:lnTo>
                  <a:pt x="245" y="11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Rectangle 56"/>
          <p:cNvSpPr>
            <a:spLocks noChangeArrowheads="1"/>
          </p:cNvSpPr>
          <p:nvPr/>
        </p:nvSpPr>
        <p:spPr bwMode="auto">
          <a:xfrm>
            <a:off x="7651750" y="4745038"/>
            <a:ext cx="279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Gracilis</a:t>
            </a:r>
            <a:endParaRPr lang="en-US" sz="600" b="1"/>
          </a:p>
        </p:txBody>
      </p:sp>
      <p:sp>
        <p:nvSpPr>
          <p:cNvPr id="3115" name="Line 57"/>
          <p:cNvSpPr>
            <a:spLocks noChangeShapeType="1"/>
          </p:cNvSpPr>
          <p:nvPr/>
        </p:nvSpPr>
        <p:spPr bwMode="auto">
          <a:xfrm flipH="1" flipV="1">
            <a:off x="6975475" y="4451350"/>
            <a:ext cx="481013" cy="3413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Freeform 58"/>
          <p:cNvSpPr>
            <a:spLocks/>
          </p:cNvSpPr>
          <p:nvPr/>
        </p:nvSpPr>
        <p:spPr bwMode="auto">
          <a:xfrm>
            <a:off x="6975475" y="4451350"/>
            <a:ext cx="666750" cy="341313"/>
          </a:xfrm>
          <a:custGeom>
            <a:avLst/>
            <a:gdLst>
              <a:gd name="T0" fmla="*/ 0 w 420"/>
              <a:gd name="T1" fmla="*/ 0 h 215"/>
              <a:gd name="T2" fmla="*/ 481013 w 420"/>
              <a:gd name="T3" fmla="*/ 341313 h 215"/>
              <a:gd name="T4" fmla="*/ 666750 w 420"/>
              <a:gd name="T5" fmla="*/ 341313 h 215"/>
              <a:gd name="T6" fmla="*/ 0 60000 65536"/>
              <a:gd name="T7" fmla="*/ 0 60000 65536"/>
              <a:gd name="T8" fmla="*/ 0 60000 65536"/>
              <a:gd name="T9" fmla="*/ 0 w 420"/>
              <a:gd name="T10" fmla="*/ 0 h 215"/>
              <a:gd name="T11" fmla="*/ 420 w 420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215">
                <a:moveTo>
                  <a:pt x="0" y="0"/>
                </a:moveTo>
                <a:lnTo>
                  <a:pt x="303" y="215"/>
                </a:lnTo>
                <a:lnTo>
                  <a:pt x="420" y="215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7" name="Rectangle 60"/>
          <p:cNvSpPr>
            <a:spLocks noChangeArrowheads="1"/>
          </p:cNvSpPr>
          <p:nvPr/>
        </p:nvSpPr>
        <p:spPr bwMode="auto">
          <a:xfrm>
            <a:off x="7651750" y="4632325"/>
            <a:ext cx="709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intermedius</a:t>
            </a:r>
            <a:endParaRPr lang="en-US" sz="600" b="1"/>
          </a:p>
        </p:txBody>
      </p:sp>
      <p:sp>
        <p:nvSpPr>
          <p:cNvPr id="3118" name="Line 61"/>
          <p:cNvSpPr>
            <a:spLocks noChangeShapeType="1"/>
          </p:cNvSpPr>
          <p:nvPr/>
        </p:nvSpPr>
        <p:spPr bwMode="auto">
          <a:xfrm flipH="1" flipV="1">
            <a:off x="7140575" y="4405313"/>
            <a:ext cx="315913" cy="2667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Freeform 62"/>
          <p:cNvSpPr>
            <a:spLocks/>
          </p:cNvSpPr>
          <p:nvPr/>
        </p:nvSpPr>
        <p:spPr bwMode="auto">
          <a:xfrm>
            <a:off x="7140575" y="4405313"/>
            <a:ext cx="504825" cy="266700"/>
          </a:xfrm>
          <a:custGeom>
            <a:avLst/>
            <a:gdLst>
              <a:gd name="T0" fmla="*/ 0 w 318"/>
              <a:gd name="T1" fmla="*/ 0 h 168"/>
              <a:gd name="T2" fmla="*/ 315912 w 318"/>
              <a:gd name="T3" fmla="*/ 266700 h 168"/>
              <a:gd name="T4" fmla="*/ 504825 w 318"/>
              <a:gd name="T5" fmla="*/ 266700 h 168"/>
              <a:gd name="T6" fmla="*/ 0 60000 65536"/>
              <a:gd name="T7" fmla="*/ 0 60000 65536"/>
              <a:gd name="T8" fmla="*/ 0 60000 65536"/>
              <a:gd name="T9" fmla="*/ 0 w 318"/>
              <a:gd name="T10" fmla="*/ 0 h 168"/>
              <a:gd name="T11" fmla="*/ 318 w 31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168">
                <a:moveTo>
                  <a:pt x="0" y="0"/>
                </a:moveTo>
                <a:lnTo>
                  <a:pt x="199" y="168"/>
                </a:lnTo>
                <a:lnTo>
                  <a:pt x="318" y="16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Line 63"/>
          <p:cNvSpPr>
            <a:spLocks noChangeShapeType="1"/>
          </p:cNvSpPr>
          <p:nvPr/>
        </p:nvSpPr>
        <p:spPr bwMode="auto">
          <a:xfrm flipH="1">
            <a:off x="7169150" y="5429250"/>
            <a:ext cx="4730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Line 64"/>
          <p:cNvSpPr>
            <a:spLocks noChangeShapeType="1"/>
          </p:cNvSpPr>
          <p:nvPr/>
        </p:nvSpPr>
        <p:spPr bwMode="auto">
          <a:xfrm flipH="1">
            <a:off x="6954838" y="5632450"/>
            <a:ext cx="6858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2" name="Rectangle 65"/>
          <p:cNvSpPr>
            <a:spLocks noChangeArrowheads="1"/>
          </p:cNvSpPr>
          <p:nvPr/>
        </p:nvSpPr>
        <p:spPr bwMode="auto">
          <a:xfrm>
            <a:off x="7651750" y="4383088"/>
            <a:ext cx="381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Adductors</a:t>
            </a:r>
            <a:endParaRPr lang="en-US" sz="600" b="1"/>
          </a:p>
        </p:txBody>
      </p:sp>
      <p:sp>
        <p:nvSpPr>
          <p:cNvPr id="3123" name="Rectangle 66"/>
          <p:cNvSpPr>
            <a:spLocks noChangeArrowheads="1"/>
          </p:cNvSpPr>
          <p:nvPr/>
        </p:nvSpPr>
        <p:spPr bwMode="auto">
          <a:xfrm>
            <a:off x="7651750" y="5784850"/>
            <a:ext cx="696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</a:t>
            </a:r>
            <a:endParaRPr lang="en-US" sz="600" b="1"/>
          </a:p>
        </p:txBody>
      </p:sp>
      <p:sp>
        <p:nvSpPr>
          <p:cNvPr id="3124" name="Rectangle 67"/>
          <p:cNvSpPr>
            <a:spLocks noChangeArrowheads="1"/>
          </p:cNvSpPr>
          <p:nvPr/>
        </p:nvSpPr>
        <p:spPr bwMode="auto">
          <a:xfrm>
            <a:off x="7651750" y="5854700"/>
            <a:ext cx="247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longus</a:t>
            </a:r>
            <a:endParaRPr lang="en-US" sz="600" b="1"/>
          </a:p>
        </p:txBody>
      </p:sp>
      <p:sp>
        <p:nvSpPr>
          <p:cNvPr id="3125" name="Line 68"/>
          <p:cNvSpPr>
            <a:spLocks noChangeShapeType="1"/>
          </p:cNvSpPr>
          <p:nvPr/>
        </p:nvSpPr>
        <p:spPr bwMode="auto">
          <a:xfrm flipH="1">
            <a:off x="7078663" y="5829300"/>
            <a:ext cx="5619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" name="Line 69"/>
          <p:cNvSpPr>
            <a:spLocks noChangeShapeType="1"/>
          </p:cNvSpPr>
          <p:nvPr/>
        </p:nvSpPr>
        <p:spPr bwMode="auto">
          <a:xfrm>
            <a:off x="6967538" y="2887663"/>
            <a:ext cx="101123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7" name="Rectangle 70"/>
          <p:cNvSpPr>
            <a:spLocks noChangeArrowheads="1"/>
          </p:cNvSpPr>
          <p:nvPr/>
        </p:nvSpPr>
        <p:spPr bwMode="auto">
          <a:xfrm>
            <a:off x="7988300" y="2979738"/>
            <a:ext cx="354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Supinator</a:t>
            </a:r>
            <a:endParaRPr lang="en-US" sz="600" b="1"/>
          </a:p>
        </p:txBody>
      </p:sp>
      <p:sp>
        <p:nvSpPr>
          <p:cNvPr id="3128" name="Freeform 71"/>
          <p:cNvSpPr>
            <a:spLocks/>
          </p:cNvSpPr>
          <p:nvPr/>
        </p:nvSpPr>
        <p:spPr bwMode="auto">
          <a:xfrm>
            <a:off x="7624763" y="3022600"/>
            <a:ext cx="352425" cy="109538"/>
          </a:xfrm>
          <a:custGeom>
            <a:avLst/>
            <a:gdLst>
              <a:gd name="T0" fmla="*/ 0 w 222"/>
              <a:gd name="T1" fmla="*/ 109538 h 69"/>
              <a:gd name="T2" fmla="*/ 187325 w 222"/>
              <a:gd name="T3" fmla="*/ 0 h 69"/>
              <a:gd name="T4" fmla="*/ 352425 w 222"/>
              <a:gd name="T5" fmla="*/ 0 h 69"/>
              <a:gd name="T6" fmla="*/ 0 60000 65536"/>
              <a:gd name="T7" fmla="*/ 0 60000 65536"/>
              <a:gd name="T8" fmla="*/ 0 60000 65536"/>
              <a:gd name="T9" fmla="*/ 0 w 222"/>
              <a:gd name="T10" fmla="*/ 0 h 69"/>
              <a:gd name="T11" fmla="*/ 222 w 222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69">
                <a:moveTo>
                  <a:pt x="0" y="69"/>
                </a:moveTo>
                <a:lnTo>
                  <a:pt x="118" y="0"/>
                </a:lnTo>
                <a:lnTo>
                  <a:pt x="22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" name="Rectangle 72"/>
          <p:cNvSpPr>
            <a:spLocks noChangeArrowheads="1"/>
          </p:cNvSpPr>
          <p:nvPr/>
        </p:nvSpPr>
        <p:spPr bwMode="auto">
          <a:xfrm>
            <a:off x="7988300" y="3119438"/>
            <a:ext cx="598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600" b="1">
                <a:solidFill>
                  <a:srgbClr val="000000"/>
                </a:solidFill>
              </a:rPr>
              <a:t>profundus</a:t>
            </a:r>
          </a:p>
        </p:txBody>
      </p:sp>
      <p:sp>
        <p:nvSpPr>
          <p:cNvPr id="3130" name="Freeform 74"/>
          <p:cNvSpPr>
            <a:spLocks/>
          </p:cNvSpPr>
          <p:nvPr/>
        </p:nvSpPr>
        <p:spPr bwMode="auto">
          <a:xfrm>
            <a:off x="7631113" y="3162300"/>
            <a:ext cx="347662" cy="184150"/>
          </a:xfrm>
          <a:custGeom>
            <a:avLst/>
            <a:gdLst>
              <a:gd name="T0" fmla="*/ 0 w 219"/>
              <a:gd name="T1" fmla="*/ 184150 h 116"/>
              <a:gd name="T2" fmla="*/ 180975 w 219"/>
              <a:gd name="T3" fmla="*/ 0 h 116"/>
              <a:gd name="T4" fmla="*/ 347662 w 219"/>
              <a:gd name="T5" fmla="*/ 0 h 116"/>
              <a:gd name="T6" fmla="*/ 0 60000 65536"/>
              <a:gd name="T7" fmla="*/ 0 60000 65536"/>
              <a:gd name="T8" fmla="*/ 0 60000 65536"/>
              <a:gd name="T9" fmla="*/ 0 w 219"/>
              <a:gd name="T10" fmla="*/ 0 h 116"/>
              <a:gd name="T11" fmla="*/ 219 w 219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116">
                <a:moveTo>
                  <a:pt x="0" y="116"/>
                </a:moveTo>
                <a:lnTo>
                  <a:pt x="114" y="0"/>
                </a:lnTo>
                <a:lnTo>
                  <a:pt x="219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1" name="Rectangle 75"/>
          <p:cNvSpPr>
            <a:spLocks noChangeArrowheads="1"/>
          </p:cNvSpPr>
          <p:nvPr/>
        </p:nvSpPr>
        <p:spPr bwMode="auto">
          <a:xfrm>
            <a:off x="7988300" y="3308350"/>
            <a:ext cx="777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pollicis longus</a:t>
            </a:r>
            <a:endParaRPr lang="en-US" sz="600" b="1"/>
          </a:p>
        </p:txBody>
      </p:sp>
      <p:sp>
        <p:nvSpPr>
          <p:cNvPr id="3132" name="Freeform 76"/>
          <p:cNvSpPr>
            <a:spLocks/>
          </p:cNvSpPr>
          <p:nvPr/>
        </p:nvSpPr>
        <p:spPr bwMode="auto">
          <a:xfrm>
            <a:off x="7737475" y="3333750"/>
            <a:ext cx="241300" cy="73025"/>
          </a:xfrm>
          <a:custGeom>
            <a:avLst/>
            <a:gdLst>
              <a:gd name="T0" fmla="*/ 0 w 152"/>
              <a:gd name="T1" fmla="*/ 73025 h 46"/>
              <a:gd name="T2" fmla="*/ 74612 w 152"/>
              <a:gd name="T3" fmla="*/ 0 h 46"/>
              <a:gd name="T4" fmla="*/ 241300 w 152"/>
              <a:gd name="T5" fmla="*/ 0 h 46"/>
              <a:gd name="T6" fmla="*/ 0 60000 65536"/>
              <a:gd name="T7" fmla="*/ 0 60000 65536"/>
              <a:gd name="T8" fmla="*/ 0 60000 65536"/>
              <a:gd name="T9" fmla="*/ 0 w 152"/>
              <a:gd name="T10" fmla="*/ 0 h 46"/>
              <a:gd name="T11" fmla="*/ 152 w 152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6">
                <a:moveTo>
                  <a:pt x="0" y="46"/>
                </a:moveTo>
                <a:lnTo>
                  <a:pt x="47" y="0"/>
                </a:lnTo>
                <a:lnTo>
                  <a:pt x="15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Rectangle 77"/>
          <p:cNvSpPr>
            <a:spLocks noChangeArrowheads="1"/>
          </p:cNvSpPr>
          <p:nvPr/>
        </p:nvSpPr>
        <p:spPr bwMode="auto">
          <a:xfrm>
            <a:off x="7988300" y="3425825"/>
            <a:ext cx="809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</a:t>
            </a:r>
          </a:p>
        </p:txBody>
      </p:sp>
      <p:sp>
        <p:nvSpPr>
          <p:cNvPr id="3134" name="Freeform 79"/>
          <p:cNvSpPr>
            <a:spLocks/>
          </p:cNvSpPr>
          <p:nvPr/>
        </p:nvSpPr>
        <p:spPr bwMode="auto">
          <a:xfrm>
            <a:off x="7148513" y="3371850"/>
            <a:ext cx="838200" cy="93663"/>
          </a:xfrm>
          <a:custGeom>
            <a:avLst/>
            <a:gdLst>
              <a:gd name="T0" fmla="*/ 0 w 528"/>
              <a:gd name="T1" fmla="*/ 0 h 59"/>
              <a:gd name="T2" fmla="*/ 295275 w 528"/>
              <a:gd name="T3" fmla="*/ 93663 h 59"/>
              <a:gd name="T4" fmla="*/ 838200 w 528"/>
              <a:gd name="T5" fmla="*/ 93663 h 59"/>
              <a:gd name="T6" fmla="*/ 0 60000 65536"/>
              <a:gd name="T7" fmla="*/ 0 60000 65536"/>
              <a:gd name="T8" fmla="*/ 0 60000 65536"/>
              <a:gd name="T9" fmla="*/ 0 w 528"/>
              <a:gd name="T10" fmla="*/ 0 h 59"/>
              <a:gd name="T11" fmla="*/ 528 w 528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9">
                <a:moveTo>
                  <a:pt x="0" y="0"/>
                </a:moveTo>
                <a:lnTo>
                  <a:pt x="186" y="59"/>
                </a:lnTo>
                <a:lnTo>
                  <a:pt x="528" y="5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5" name="Rectangle 80"/>
          <p:cNvSpPr>
            <a:spLocks noChangeArrowheads="1"/>
          </p:cNvSpPr>
          <p:nvPr/>
        </p:nvSpPr>
        <p:spPr bwMode="auto">
          <a:xfrm>
            <a:off x="7988300" y="270033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sz="600" b="1"/>
          </a:p>
        </p:txBody>
      </p:sp>
      <p:sp>
        <p:nvSpPr>
          <p:cNvPr id="3136" name="Freeform 81"/>
          <p:cNvSpPr>
            <a:spLocks/>
          </p:cNvSpPr>
          <p:nvPr/>
        </p:nvSpPr>
        <p:spPr bwMode="auto">
          <a:xfrm>
            <a:off x="7527925" y="2747963"/>
            <a:ext cx="449263" cy="104775"/>
          </a:xfrm>
          <a:custGeom>
            <a:avLst/>
            <a:gdLst>
              <a:gd name="T0" fmla="*/ 0 w 283"/>
              <a:gd name="T1" fmla="*/ 104775 h 66"/>
              <a:gd name="T2" fmla="*/ 149225 w 283"/>
              <a:gd name="T3" fmla="*/ 0 h 66"/>
              <a:gd name="T4" fmla="*/ 449263 w 283"/>
              <a:gd name="T5" fmla="*/ 0 h 66"/>
              <a:gd name="T6" fmla="*/ 0 60000 65536"/>
              <a:gd name="T7" fmla="*/ 0 60000 65536"/>
              <a:gd name="T8" fmla="*/ 0 60000 65536"/>
              <a:gd name="T9" fmla="*/ 0 w 283"/>
              <a:gd name="T10" fmla="*/ 0 h 66"/>
              <a:gd name="T11" fmla="*/ 283 w 283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6">
                <a:moveTo>
                  <a:pt x="0" y="66"/>
                </a:moveTo>
                <a:lnTo>
                  <a:pt x="94" y="0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7" name="Rectangle 82"/>
          <p:cNvSpPr>
            <a:spLocks noChangeArrowheads="1"/>
          </p:cNvSpPr>
          <p:nvPr/>
        </p:nvSpPr>
        <p:spPr bwMode="auto">
          <a:xfrm>
            <a:off x="7988300" y="2422525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sz="600" b="1"/>
          </a:p>
        </p:txBody>
      </p:sp>
      <p:sp>
        <p:nvSpPr>
          <p:cNvPr id="3138" name="Freeform 83"/>
          <p:cNvSpPr>
            <a:spLocks/>
          </p:cNvSpPr>
          <p:nvPr/>
        </p:nvSpPr>
        <p:spPr bwMode="auto">
          <a:xfrm>
            <a:off x="7423150" y="2465388"/>
            <a:ext cx="555625" cy="73025"/>
          </a:xfrm>
          <a:custGeom>
            <a:avLst/>
            <a:gdLst>
              <a:gd name="T0" fmla="*/ 0 w 350"/>
              <a:gd name="T1" fmla="*/ 73025 h 46"/>
              <a:gd name="T2" fmla="*/ 254000 w 350"/>
              <a:gd name="T3" fmla="*/ 0 h 46"/>
              <a:gd name="T4" fmla="*/ 555625 w 350"/>
              <a:gd name="T5" fmla="*/ 0 h 46"/>
              <a:gd name="T6" fmla="*/ 0 60000 65536"/>
              <a:gd name="T7" fmla="*/ 0 60000 65536"/>
              <a:gd name="T8" fmla="*/ 0 60000 65536"/>
              <a:gd name="T9" fmla="*/ 0 w 350"/>
              <a:gd name="T10" fmla="*/ 0 h 46"/>
              <a:gd name="T11" fmla="*/ 350 w 35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46">
                <a:moveTo>
                  <a:pt x="0" y="46"/>
                </a:moveTo>
                <a:lnTo>
                  <a:pt x="160" y="0"/>
                </a:lnTo>
                <a:lnTo>
                  <a:pt x="35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9" name="Line 84"/>
          <p:cNvSpPr>
            <a:spLocks noChangeShapeType="1"/>
          </p:cNvSpPr>
          <p:nvPr/>
        </p:nvSpPr>
        <p:spPr bwMode="auto">
          <a:xfrm flipH="1">
            <a:off x="6203950" y="1844675"/>
            <a:ext cx="5270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0" name="Rectangle 85"/>
          <p:cNvSpPr>
            <a:spLocks noChangeArrowheads="1"/>
          </p:cNvSpPr>
          <p:nvPr/>
        </p:nvSpPr>
        <p:spPr bwMode="auto">
          <a:xfrm>
            <a:off x="5086350" y="2135188"/>
            <a:ext cx="336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Platysma</a:t>
            </a:r>
            <a:endParaRPr lang="en-US" sz="600" b="1"/>
          </a:p>
        </p:txBody>
      </p:sp>
      <p:sp>
        <p:nvSpPr>
          <p:cNvPr id="3141" name="Line 86"/>
          <p:cNvSpPr>
            <a:spLocks noChangeShapeType="1"/>
          </p:cNvSpPr>
          <p:nvPr/>
        </p:nvSpPr>
        <p:spPr bwMode="auto">
          <a:xfrm flipH="1">
            <a:off x="5510213" y="2179638"/>
            <a:ext cx="12573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2" name="Line 87"/>
          <p:cNvSpPr>
            <a:spLocks noChangeShapeType="1"/>
          </p:cNvSpPr>
          <p:nvPr/>
        </p:nvSpPr>
        <p:spPr bwMode="auto">
          <a:xfrm flipH="1">
            <a:off x="5445125" y="2441575"/>
            <a:ext cx="8540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3" name="Line 88"/>
          <p:cNvSpPr>
            <a:spLocks noChangeShapeType="1"/>
          </p:cNvSpPr>
          <p:nvPr/>
        </p:nvSpPr>
        <p:spPr bwMode="auto">
          <a:xfrm flipH="1">
            <a:off x="5699125" y="2597150"/>
            <a:ext cx="9509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4" name="Line 89"/>
          <p:cNvSpPr>
            <a:spLocks noChangeShapeType="1"/>
          </p:cNvSpPr>
          <p:nvPr/>
        </p:nvSpPr>
        <p:spPr bwMode="auto">
          <a:xfrm flipH="1">
            <a:off x="5641975" y="2828925"/>
            <a:ext cx="6159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5" name="Line 90"/>
          <p:cNvSpPr>
            <a:spLocks noChangeShapeType="1"/>
          </p:cNvSpPr>
          <p:nvPr/>
        </p:nvSpPr>
        <p:spPr bwMode="auto">
          <a:xfrm flipH="1">
            <a:off x="5657850" y="3265488"/>
            <a:ext cx="4095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6" name="Rectangle 91"/>
          <p:cNvSpPr>
            <a:spLocks noChangeArrowheads="1"/>
          </p:cNvSpPr>
          <p:nvPr/>
        </p:nvSpPr>
        <p:spPr bwMode="auto">
          <a:xfrm>
            <a:off x="5030788" y="3354388"/>
            <a:ext cx="719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radialis</a:t>
            </a:r>
            <a:endParaRPr lang="en-US" sz="600" b="1"/>
          </a:p>
        </p:txBody>
      </p:sp>
      <p:sp>
        <p:nvSpPr>
          <p:cNvPr id="3147" name="Rectangle 92"/>
          <p:cNvSpPr>
            <a:spLocks noChangeArrowheads="1"/>
          </p:cNvSpPr>
          <p:nvPr/>
        </p:nvSpPr>
        <p:spPr bwMode="auto">
          <a:xfrm>
            <a:off x="6548438" y="6600825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3148" name="Line 94"/>
          <p:cNvSpPr>
            <a:spLocks noChangeShapeType="1"/>
          </p:cNvSpPr>
          <p:nvPr/>
        </p:nvSpPr>
        <p:spPr bwMode="auto">
          <a:xfrm flipH="1">
            <a:off x="5788025" y="3403600"/>
            <a:ext cx="320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9" name="Line 95"/>
          <p:cNvSpPr>
            <a:spLocks noChangeShapeType="1"/>
          </p:cNvSpPr>
          <p:nvPr/>
        </p:nvSpPr>
        <p:spPr bwMode="auto">
          <a:xfrm flipH="1">
            <a:off x="5922963" y="4419600"/>
            <a:ext cx="8001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0" name="Freeform 96"/>
          <p:cNvSpPr>
            <a:spLocks/>
          </p:cNvSpPr>
          <p:nvPr/>
        </p:nvSpPr>
        <p:spPr bwMode="auto">
          <a:xfrm>
            <a:off x="6122988" y="4211638"/>
            <a:ext cx="595312" cy="84137"/>
          </a:xfrm>
          <a:custGeom>
            <a:avLst/>
            <a:gdLst>
              <a:gd name="T0" fmla="*/ 595312 w 375"/>
              <a:gd name="T1" fmla="*/ 0 h 53"/>
              <a:gd name="T2" fmla="*/ 228600 w 375"/>
              <a:gd name="T3" fmla="*/ 84137 h 53"/>
              <a:gd name="T4" fmla="*/ 0 w 375"/>
              <a:gd name="T5" fmla="*/ 84137 h 53"/>
              <a:gd name="T6" fmla="*/ 0 60000 65536"/>
              <a:gd name="T7" fmla="*/ 0 60000 65536"/>
              <a:gd name="T8" fmla="*/ 0 60000 65536"/>
              <a:gd name="T9" fmla="*/ 0 w 375"/>
              <a:gd name="T10" fmla="*/ 0 h 53"/>
              <a:gd name="T11" fmla="*/ 375 w 375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53">
                <a:moveTo>
                  <a:pt x="375" y="0"/>
                </a:moveTo>
                <a:lnTo>
                  <a:pt x="144" y="53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1" name="Line 97"/>
          <p:cNvSpPr>
            <a:spLocks noChangeShapeType="1"/>
          </p:cNvSpPr>
          <p:nvPr/>
        </p:nvSpPr>
        <p:spPr bwMode="auto">
          <a:xfrm flipH="1">
            <a:off x="5597525" y="3836988"/>
            <a:ext cx="8699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2" name="Line 98"/>
          <p:cNvSpPr>
            <a:spLocks noChangeShapeType="1"/>
          </p:cNvSpPr>
          <p:nvPr/>
        </p:nvSpPr>
        <p:spPr bwMode="auto">
          <a:xfrm flipH="1">
            <a:off x="6086475" y="4549775"/>
            <a:ext cx="51276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" name="Rectangle 101"/>
          <p:cNvSpPr>
            <a:spLocks noChangeArrowheads="1"/>
          </p:cNvSpPr>
          <p:nvPr/>
        </p:nvSpPr>
        <p:spPr bwMode="auto">
          <a:xfrm>
            <a:off x="5426075" y="4756150"/>
            <a:ext cx="576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medialis</a:t>
            </a:r>
          </a:p>
        </p:txBody>
      </p:sp>
      <p:sp>
        <p:nvSpPr>
          <p:cNvPr id="3154" name="Line 103"/>
          <p:cNvSpPr>
            <a:spLocks noChangeShapeType="1"/>
          </p:cNvSpPr>
          <p:nvPr/>
        </p:nvSpPr>
        <p:spPr bwMode="auto">
          <a:xfrm flipH="1">
            <a:off x="6091238" y="4675188"/>
            <a:ext cx="44291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Line 104"/>
          <p:cNvSpPr>
            <a:spLocks noChangeShapeType="1"/>
          </p:cNvSpPr>
          <p:nvPr/>
        </p:nvSpPr>
        <p:spPr bwMode="auto">
          <a:xfrm flipH="1">
            <a:off x="6107113" y="4800600"/>
            <a:ext cx="6159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6" name="Line 105"/>
          <p:cNvSpPr>
            <a:spLocks noChangeShapeType="1"/>
          </p:cNvSpPr>
          <p:nvPr/>
        </p:nvSpPr>
        <p:spPr bwMode="auto">
          <a:xfrm flipH="1">
            <a:off x="6116638" y="5380038"/>
            <a:ext cx="4699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7" name="Line 106"/>
          <p:cNvSpPr>
            <a:spLocks noChangeShapeType="1"/>
          </p:cNvSpPr>
          <p:nvPr/>
        </p:nvSpPr>
        <p:spPr bwMode="auto">
          <a:xfrm flipH="1">
            <a:off x="6405563" y="5886450"/>
            <a:ext cx="2778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8" name="Line 107"/>
          <p:cNvSpPr>
            <a:spLocks noChangeShapeType="1"/>
          </p:cNvSpPr>
          <p:nvPr/>
        </p:nvSpPr>
        <p:spPr bwMode="auto">
          <a:xfrm flipH="1">
            <a:off x="6103938" y="5635625"/>
            <a:ext cx="5953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9" name="Freeform 108"/>
          <p:cNvSpPr>
            <a:spLocks/>
          </p:cNvSpPr>
          <p:nvPr/>
        </p:nvSpPr>
        <p:spPr bwMode="auto">
          <a:xfrm>
            <a:off x="7289800" y="2608263"/>
            <a:ext cx="387350" cy="242887"/>
          </a:xfrm>
          <a:custGeom>
            <a:avLst/>
            <a:gdLst>
              <a:gd name="T0" fmla="*/ 11113 w 244"/>
              <a:gd name="T1" fmla="*/ 242887 h 153"/>
              <a:gd name="T2" fmla="*/ 387350 w 244"/>
              <a:gd name="T3" fmla="*/ 0 h 153"/>
              <a:gd name="T4" fmla="*/ 0 w 244"/>
              <a:gd name="T5" fmla="*/ 107950 h 153"/>
              <a:gd name="T6" fmla="*/ 0 60000 65536"/>
              <a:gd name="T7" fmla="*/ 0 60000 65536"/>
              <a:gd name="T8" fmla="*/ 0 60000 65536"/>
              <a:gd name="T9" fmla="*/ 0 w 244"/>
              <a:gd name="T10" fmla="*/ 0 h 153"/>
              <a:gd name="T11" fmla="*/ 244 w 244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153">
                <a:moveTo>
                  <a:pt x="7" y="153"/>
                </a:moveTo>
                <a:lnTo>
                  <a:pt x="244" y="0"/>
                </a:lnTo>
                <a:lnTo>
                  <a:pt x="0" y="6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0" name="Rectangle 109"/>
          <p:cNvSpPr>
            <a:spLocks noChangeArrowheads="1"/>
          </p:cNvSpPr>
          <p:nvPr/>
        </p:nvSpPr>
        <p:spPr bwMode="auto">
          <a:xfrm>
            <a:off x="7988300" y="2282825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</a:t>
            </a:r>
            <a:endParaRPr lang="en-US" sz="600" b="1"/>
          </a:p>
        </p:txBody>
      </p:sp>
      <p:sp>
        <p:nvSpPr>
          <p:cNvPr id="3161" name="Line 110"/>
          <p:cNvSpPr>
            <a:spLocks noChangeShapeType="1"/>
          </p:cNvSpPr>
          <p:nvPr/>
        </p:nvSpPr>
        <p:spPr bwMode="auto">
          <a:xfrm flipH="1">
            <a:off x="7202488" y="2325688"/>
            <a:ext cx="474662" cy="1063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2" name="Freeform 111"/>
          <p:cNvSpPr>
            <a:spLocks/>
          </p:cNvSpPr>
          <p:nvPr/>
        </p:nvSpPr>
        <p:spPr bwMode="auto">
          <a:xfrm>
            <a:off x="7212013" y="2328863"/>
            <a:ext cx="465137" cy="217487"/>
          </a:xfrm>
          <a:custGeom>
            <a:avLst/>
            <a:gdLst>
              <a:gd name="T0" fmla="*/ 31750 w 293"/>
              <a:gd name="T1" fmla="*/ 217487 h 137"/>
              <a:gd name="T2" fmla="*/ 465137 w 293"/>
              <a:gd name="T3" fmla="*/ 0 h 137"/>
              <a:gd name="T4" fmla="*/ 0 w 293"/>
              <a:gd name="T5" fmla="*/ 161925 h 137"/>
              <a:gd name="T6" fmla="*/ 0 60000 65536"/>
              <a:gd name="T7" fmla="*/ 0 60000 65536"/>
              <a:gd name="T8" fmla="*/ 0 60000 65536"/>
              <a:gd name="T9" fmla="*/ 0 w 293"/>
              <a:gd name="T10" fmla="*/ 0 h 137"/>
              <a:gd name="T11" fmla="*/ 293 w 29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37">
                <a:moveTo>
                  <a:pt x="20" y="137"/>
                </a:moveTo>
                <a:lnTo>
                  <a:pt x="293" y="0"/>
                </a:lnTo>
                <a:lnTo>
                  <a:pt x="0" y="102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3" name="Line 112"/>
          <p:cNvSpPr>
            <a:spLocks noChangeShapeType="1"/>
          </p:cNvSpPr>
          <p:nvPr/>
        </p:nvSpPr>
        <p:spPr bwMode="auto">
          <a:xfrm>
            <a:off x="5780088" y="3565525"/>
            <a:ext cx="15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4" name="Line 113"/>
          <p:cNvSpPr>
            <a:spLocks noChangeShapeType="1"/>
          </p:cNvSpPr>
          <p:nvPr/>
        </p:nvSpPr>
        <p:spPr bwMode="auto">
          <a:xfrm>
            <a:off x="5783263" y="3549650"/>
            <a:ext cx="7413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5" name="Rectangle 114"/>
          <p:cNvSpPr>
            <a:spLocks noChangeArrowheads="1"/>
          </p:cNvSpPr>
          <p:nvPr/>
        </p:nvSpPr>
        <p:spPr bwMode="auto">
          <a:xfrm>
            <a:off x="7988300" y="3552825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166" name="Freeform 116"/>
          <p:cNvSpPr>
            <a:spLocks/>
          </p:cNvSpPr>
          <p:nvPr/>
        </p:nvSpPr>
        <p:spPr bwMode="auto">
          <a:xfrm>
            <a:off x="7877175" y="3708400"/>
            <a:ext cx="106363" cy="60325"/>
          </a:xfrm>
          <a:custGeom>
            <a:avLst/>
            <a:gdLst>
              <a:gd name="T0" fmla="*/ 0 w 67"/>
              <a:gd name="T1" fmla="*/ 0 h 38"/>
              <a:gd name="T2" fmla="*/ 66675 w 67"/>
              <a:gd name="T3" fmla="*/ 60325 h 38"/>
              <a:gd name="T4" fmla="*/ 106363 w 67"/>
              <a:gd name="T5" fmla="*/ 60325 h 38"/>
              <a:gd name="T6" fmla="*/ 0 60000 65536"/>
              <a:gd name="T7" fmla="*/ 0 60000 65536"/>
              <a:gd name="T8" fmla="*/ 0 60000 65536"/>
              <a:gd name="T9" fmla="*/ 0 w 67"/>
              <a:gd name="T10" fmla="*/ 0 h 38"/>
              <a:gd name="T11" fmla="*/ 67 w 6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8">
                <a:moveTo>
                  <a:pt x="0" y="0"/>
                </a:moveTo>
                <a:lnTo>
                  <a:pt x="42" y="38"/>
                </a:lnTo>
                <a:lnTo>
                  <a:pt x="67" y="3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Freeform 117"/>
          <p:cNvSpPr>
            <a:spLocks/>
          </p:cNvSpPr>
          <p:nvPr/>
        </p:nvSpPr>
        <p:spPr bwMode="auto">
          <a:xfrm>
            <a:off x="7151688" y="3502025"/>
            <a:ext cx="827087" cy="92075"/>
          </a:xfrm>
          <a:custGeom>
            <a:avLst/>
            <a:gdLst>
              <a:gd name="T0" fmla="*/ 0 w 521"/>
              <a:gd name="T1" fmla="*/ 0 h 58"/>
              <a:gd name="T2" fmla="*/ 292100 w 521"/>
              <a:gd name="T3" fmla="*/ 92075 h 58"/>
              <a:gd name="T4" fmla="*/ 827087 w 521"/>
              <a:gd name="T5" fmla="*/ 92075 h 58"/>
              <a:gd name="T6" fmla="*/ 0 60000 65536"/>
              <a:gd name="T7" fmla="*/ 0 60000 65536"/>
              <a:gd name="T8" fmla="*/ 0 60000 65536"/>
              <a:gd name="T9" fmla="*/ 0 w 521"/>
              <a:gd name="T10" fmla="*/ 0 h 58"/>
              <a:gd name="T11" fmla="*/ 521 w 52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" h="58">
                <a:moveTo>
                  <a:pt x="0" y="0"/>
                </a:moveTo>
                <a:lnTo>
                  <a:pt x="184" y="58"/>
                </a:lnTo>
                <a:lnTo>
                  <a:pt x="521" y="5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118"/>
          <p:cNvSpPr>
            <a:spLocks/>
          </p:cNvSpPr>
          <p:nvPr/>
        </p:nvSpPr>
        <p:spPr bwMode="auto">
          <a:xfrm>
            <a:off x="7031038" y="3925888"/>
            <a:ext cx="50800" cy="427037"/>
          </a:xfrm>
          <a:custGeom>
            <a:avLst/>
            <a:gdLst>
              <a:gd name="T0" fmla="*/ 0 w 32"/>
              <a:gd name="T1" fmla="*/ 0 h 269"/>
              <a:gd name="T2" fmla="*/ 50800 w 32"/>
              <a:gd name="T3" fmla="*/ 0 h 269"/>
              <a:gd name="T4" fmla="*/ 50800 w 32"/>
              <a:gd name="T5" fmla="*/ 427037 h 269"/>
              <a:gd name="T6" fmla="*/ 7937 w 32"/>
              <a:gd name="T7" fmla="*/ 427037 h 26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69"/>
              <a:gd name="T14" fmla="*/ 32 w 32"/>
              <a:gd name="T15" fmla="*/ 269 h 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69">
                <a:moveTo>
                  <a:pt x="0" y="0"/>
                </a:moveTo>
                <a:lnTo>
                  <a:pt x="32" y="0"/>
                </a:lnTo>
                <a:lnTo>
                  <a:pt x="32" y="269"/>
                </a:lnTo>
                <a:lnTo>
                  <a:pt x="5" y="26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9" name="Freeform 119"/>
          <p:cNvSpPr>
            <a:spLocks/>
          </p:cNvSpPr>
          <p:nvPr/>
        </p:nvSpPr>
        <p:spPr bwMode="auto">
          <a:xfrm>
            <a:off x="7086600" y="4135438"/>
            <a:ext cx="558800" cy="290512"/>
          </a:xfrm>
          <a:custGeom>
            <a:avLst/>
            <a:gdLst>
              <a:gd name="T0" fmla="*/ 0 w 352"/>
              <a:gd name="T1" fmla="*/ 0 h 183"/>
              <a:gd name="T2" fmla="*/ 369887 w 352"/>
              <a:gd name="T3" fmla="*/ 290512 h 183"/>
              <a:gd name="T4" fmla="*/ 558800 w 352"/>
              <a:gd name="T5" fmla="*/ 290512 h 183"/>
              <a:gd name="T6" fmla="*/ 0 60000 65536"/>
              <a:gd name="T7" fmla="*/ 0 60000 65536"/>
              <a:gd name="T8" fmla="*/ 0 60000 65536"/>
              <a:gd name="T9" fmla="*/ 0 w 352"/>
              <a:gd name="T10" fmla="*/ 0 h 183"/>
              <a:gd name="T11" fmla="*/ 352 w 352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83">
                <a:moveTo>
                  <a:pt x="0" y="0"/>
                </a:moveTo>
                <a:lnTo>
                  <a:pt x="233" y="183"/>
                </a:lnTo>
                <a:lnTo>
                  <a:pt x="352" y="18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0" name="Line 120"/>
          <p:cNvSpPr>
            <a:spLocks noChangeShapeType="1"/>
          </p:cNvSpPr>
          <p:nvPr/>
        </p:nvSpPr>
        <p:spPr bwMode="auto">
          <a:xfrm flipH="1">
            <a:off x="5913438" y="1520825"/>
            <a:ext cx="8540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1" name="Line 121"/>
          <p:cNvSpPr>
            <a:spLocks noChangeShapeType="1"/>
          </p:cNvSpPr>
          <p:nvPr/>
        </p:nvSpPr>
        <p:spPr bwMode="auto">
          <a:xfrm flipH="1">
            <a:off x="6116638" y="1685925"/>
            <a:ext cx="5826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2" name="Freeform 122"/>
          <p:cNvSpPr>
            <a:spLocks/>
          </p:cNvSpPr>
          <p:nvPr/>
        </p:nvSpPr>
        <p:spPr bwMode="auto">
          <a:xfrm>
            <a:off x="7048500" y="1770063"/>
            <a:ext cx="927100" cy="111125"/>
          </a:xfrm>
          <a:custGeom>
            <a:avLst/>
            <a:gdLst>
              <a:gd name="T0" fmla="*/ 0 w 584"/>
              <a:gd name="T1" fmla="*/ 111125 h 70"/>
              <a:gd name="T2" fmla="*/ 198437 w 584"/>
              <a:gd name="T3" fmla="*/ 0 h 70"/>
              <a:gd name="T4" fmla="*/ 927100 w 584"/>
              <a:gd name="T5" fmla="*/ 0 h 70"/>
              <a:gd name="T6" fmla="*/ 0 60000 65536"/>
              <a:gd name="T7" fmla="*/ 0 60000 65536"/>
              <a:gd name="T8" fmla="*/ 0 60000 65536"/>
              <a:gd name="T9" fmla="*/ 0 w 584"/>
              <a:gd name="T10" fmla="*/ 0 h 70"/>
              <a:gd name="T11" fmla="*/ 584 w 584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70">
                <a:moveTo>
                  <a:pt x="0" y="70"/>
                </a:moveTo>
                <a:lnTo>
                  <a:pt x="125" y="0"/>
                </a:lnTo>
                <a:lnTo>
                  <a:pt x="58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3" name="Line 123"/>
          <p:cNvSpPr>
            <a:spLocks noChangeShapeType="1"/>
          </p:cNvSpPr>
          <p:nvPr/>
        </p:nvSpPr>
        <p:spPr bwMode="auto">
          <a:xfrm>
            <a:off x="7672388" y="2320925"/>
            <a:ext cx="3032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" name="Line 124"/>
          <p:cNvSpPr>
            <a:spLocks noChangeShapeType="1"/>
          </p:cNvSpPr>
          <p:nvPr/>
        </p:nvSpPr>
        <p:spPr bwMode="auto">
          <a:xfrm>
            <a:off x="7283450" y="2605088"/>
            <a:ext cx="695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Freeform 125"/>
          <p:cNvSpPr>
            <a:spLocks/>
          </p:cNvSpPr>
          <p:nvPr/>
        </p:nvSpPr>
        <p:spPr bwMode="auto">
          <a:xfrm>
            <a:off x="6956425" y="1906588"/>
            <a:ext cx="1022350" cy="53975"/>
          </a:xfrm>
          <a:custGeom>
            <a:avLst/>
            <a:gdLst>
              <a:gd name="T0" fmla="*/ 0 w 644"/>
              <a:gd name="T1" fmla="*/ 53975 h 34"/>
              <a:gd name="T2" fmla="*/ 290512 w 644"/>
              <a:gd name="T3" fmla="*/ 0 h 34"/>
              <a:gd name="T4" fmla="*/ 1022350 w 644"/>
              <a:gd name="T5" fmla="*/ 0 h 34"/>
              <a:gd name="T6" fmla="*/ 0 60000 65536"/>
              <a:gd name="T7" fmla="*/ 0 60000 65536"/>
              <a:gd name="T8" fmla="*/ 0 60000 65536"/>
              <a:gd name="T9" fmla="*/ 0 w 644"/>
              <a:gd name="T10" fmla="*/ 0 h 34"/>
              <a:gd name="T11" fmla="*/ 644 w 644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34">
                <a:moveTo>
                  <a:pt x="0" y="34"/>
                </a:moveTo>
                <a:lnTo>
                  <a:pt x="183" y="0"/>
                </a:lnTo>
                <a:lnTo>
                  <a:pt x="64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" name="Freeform 126"/>
          <p:cNvSpPr>
            <a:spLocks/>
          </p:cNvSpPr>
          <p:nvPr/>
        </p:nvSpPr>
        <p:spPr bwMode="auto">
          <a:xfrm>
            <a:off x="6962775" y="2039938"/>
            <a:ext cx="1016000" cy="69850"/>
          </a:xfrm>
          <a:custGeom>
            <a:avLst/>
            <a:gdLst>
              <a:gd name="T0" fmla="*/ 0 w 640"/>
              <a:gd name="T1" fmla="*/ 69850 h 44"/>
              <a:gd name="T2" fmla="*/ 284162 w 640"/>
              <a:gd name="T3" fmla="*/ 0 h 44"/>
              <a:gd name="T4" fmla="*/ 1016000 w 640"/>
              <a:gd name="T5" fmla="*/ 0 h 44"/>
              <a:gd name="T6" fmla="*/ 0 60000 65536"/>
              <a:gd name="T7" fmla="*/ 0 60000 65536"/>
              <a:gd name="T8" fmla="*/ 0 60000 65536"/>
              <a:gd name="T9" fmla="*/ 0 w 640"/>
              <a:gd name="T10" fmla="*/ 0 h 44"/>
              <a:gd name="T11" fmla="*/ 640 w 64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44">
                <a:moveTo>
                  <a:pt x="0" y="44"/>
                </a:moveTo>
                <a:lnTo>
                  <a:pt x="179" y="0"/>
                </a:lnTo>
                <a:lnTo>
                  <a:pt x="64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" name="Freeform 127"/>
          <p:cNvSpPr>
            <a:spLocks/>
          </p:cNvSpPr>
          <p:nvPr/>
        </p:nvSpPr>
        <p:spPr bwMode="auto">
          <a:xfrm>
            <a:off x="7180263" y="2179638"/>
            <a:ext cx="798512" cy="15875"/>
          </a:xfrm>
          <a:custGeom>
            <a:avLst/>
            <a:gdLst>
              <a:gd name="T0" fmla="*/ 0 w 503"/>
              <a:gd name="T1" fmla="*/ 15875 h 10"/>
              <a:gd name="T2" fmla="*/ 66675 w 503"/>
              <a:gd name="T3" fmla="*/ 0 h 10"/>
              <a:gd name="T4" fmla="*/ 798512 w 503"/>
              <a:gd name="T5" fmla="*/ 0 h 10"/>
              <a:gd name="T6" fmla="*/ 0 60000 65536"/>
              <a:gd name="T7" fmla="*/ 0 60000 65536"/>
              <a:gd name="T8" fmla="*/ 0 60000 65536"/>
              <a:gd name="T9" fmla="*/ 0 w 503"/>
              <a:gd name="T10" fmla="*/ 0 h 10"/>
              <a:gd name="T11" fmla="*/ 503 w 50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10">
                <a:moveTo>
                  <a:pt x="0" y="10"/>
                </a:moveTo>
                <a:lnTo>
                  <a:pt x="42" y="0"/>
                </a:lnTo>
                <a:lnTo>
                  <a:pt x="50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" name="Line 128"/>
          <p:cNvSpPr>
            <a:spLocks noChangeShapeType="1"/>
          </p:cNvSpPr>
          <p:nvPr/>
        </p:nvSpPr>
        <p:spPr bwMode="auto">
          <a:xfrm flipH="1" flipV="1">
            <a:off x="7256463" y="4360863"/>
            <a:ext cx="195262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" name="Freeform 129"/>
          <p:cNvSpPr>
            <a:spLocks/>
          </p:cNvSpPr>
          <p:nvPr/>
        </p:nvSpPr>
        <p:spPr bwMode="auto">
          <a:xfrm>
            <a:off x="7256463" y="4360863"/>
            <a:ext cx="388937" cy="187325"/>
          </a:xfrm>
          <a:custGeom>
            <a:avLst/>
            <a:gdLst>
              <a:gd name="T0" fmla="*/ 0 w 245"/>
              <a:gd name="T1" fmla="*/ 0 h 118"/>
              <a:gd name="T2" fmla="*/ 195262 w 245"/>
              <a:gd name="T3" fmla="*/ 187325 h 118"/>
              <a:gd name="T4" fmla="*/ 388937 w 245"/>
              <a:gd name="T5" fmla="*/ 187325 h 118"/>
              <a:gd name="T6" fmla="*/ 0 60000 65536"/>
              <a:gd name="T7" fmla="*/ 0 60000 65536"/>
              <a:gd name="T8" fmla="*/ 0 60000 65536"/>
              <a:gd name="T9" fmla="*/ 0 w 245"/>
              <a:gd name="T10" fmla="*/ 0 h 118"/>
              <a:gd name="T11" fmla="*/ 245 w 245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118">
                <a:moveTo>
                  <a:pt x="0" y="0"/>
                </a:moveTo>
                <a:lnTo>
                  <a:pt x="123" y="118"/>
                </a:lnTo>
                <a:lnTo>
                  <a:pt x="245" y="1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Line 130"/>
          <p:cNvSpPr>
            <a:spLocks noChangeShapeType="1"/>
          </p:cNvSpPr>
          <p:nvPr/>
        </p:nvSpPr>
        <p:spPr bwMode="auto">
          <a:xfrm flipH="1" flipV="1">
            <a:off x="6972300" y="4446588"/>
            <a:ext cx="479425" cy="341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" name="Freeform 131"/>
          <p:cNvSpPr>
            <a:spLocks/>
          </p:cNvSpPr>
          <p:nvPr/>
        </p:nvSpPr>
        <p:spPr bwMode="auto">
          <a:xfrm>
            <a:off x="6972300" y="4446588"/>
            <a:ext cx="666750" cy="341312"/>
          </a:xfrm>
          <a:custGeom>
            <a:avLst/>
            <a:gdLst>
              <a:gd name="T0" fmla="*/ 0 w 420"/>
              <a:gd name="T1" fmla="*/ 0 h 215"/>
              <a:gd name="T2" fmla="*/ 479425 w 420"/>
              <a:gd name="T3" fmla="*/ 341312 h 215"/>
              <a:gd name="T4" fmla="*/ 666750 w 420"/>
              <a:gd name="T5" fmla="*/ 341312 h 215"/>
              <a:gd name="T6" fmla="*/ 0 60000 65536"/>
              <a:gd name="T7" fmla="*/ 0 60000 65536"/>
              <a:gd name="T8" fmla="*/ 0 60000 65536"/>
              <a:gd name="T9" fmla="*/ 0 w 420"/>
              <a:gd name="T10" fmla="*/ 0 h 215"/>
              <a:gd name="T11" fmla="*/ 420 w 420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215">
                <a:moveTo>
                  <a:pt x="0" y="0"/>
                </a:moveTo>
                <a:lnTo>
                  <a:pt x="302" y="215"/>
                </a:lnTo>
                <a:lnTo>
                  <a:pt x="420" y="2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Line 132"/>
          <p:cNvSpPr>
            <a:spLocks noChangeShapeType="1"/>
          </p:cNvSpPr>
          <p:nvPr/>
        </p:nvSpPr>
        <p:spPr bwMode="auto">
          <a:xfrm flipH="1" flipV="1">
            <a:off x="7135813" y="4400550"/>
            <a:ext cx="315912" cy="268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Freeform 133"/>
          <p:cNvSpPr>
            <a:spLocks/>
          </p:cNvSpPr>
          <p:nvPr/>
        </p:nvSpPr>
        <p:spPr bwMode="auto">
          <a:xfrm>
            <a:off x="7135813" y="4400550"/>
            <a:ext cx="506412" cy="268288"/>
          </a:xfrm>
          <a:custGeom>
            <a:avLst/>
            <a:gdLst>
              <a:gd name="T0" fmla="*/ 0 w 319"/>
              <a:gd name="T1" fmla="*/ 0 h 169"/>
              <a:gd name="T2" fmla="*/ 315912 w 319"/>
              <a:gd name="T3" fmla="*/ 268288 h 169"/>
              <a:gd name="T4" fmla="*/ 506412 w 319"/>
              <a:gd name="T5" fmla="*/ 268288 h 169"/>
              <a:gd name="T6" fmla="*/ 0 60000 65536"/>
              <a:gd name="T7" fmla="*/ 0 60000 65536"/>
              <a:gd name="T8" fmla="*/ 0 60000 65536"/>
              <a:gd name="T9" fmla="*/ 0 w 319"/>
              <a:gd name="T10" fmla="*/ 0 h 169"/>
              <a:gd name="T11" fmla="*/ 319 w 31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" h="169">
                <a:moveTo>
                  <a:pt x="0" y="0"/>
                </a:moveTo>
                <a:lnTo>
                  <a:pt x="199" y="169"/>
                </a:lnTo>
                <a:lnTo>
                  <a:pt x="319" y="16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" name="Line 134"/>
          <p:cNvSpPr>
            <a:spLocks noChangeShapeType="1"/>
          </p:cNvSpPr>
          <p:nvPr/>
        </p:nvSpPr>
        <p:spPr bwMode="auto">
          <a:xfrm flipH="1">
            <a:off x="7165975" y="5426075"/>
            <a:ext cx="4730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" name="Line 135"/>
          <p:cNvSpPr>
            <a:spLocks noChangeShapeType="1"/>
          </p:cNvSpPr>
          <p:nvPr/>
        </p:nvSpPr>
        <p:spPr bwMode="auto">
          <a:xfrm flipH="1">
            <a:off x="6950075" y="5629275"/>
            <a:ext cx="6858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" name="Line 136"/>
          <p:cNvSpPr>
            <a:spLocks noChangeShapeType="1"/>
          </p:cNvSpPr>
          <p:nvPr/>
        </p:nvSpPr>
        <p:spPr bwMode="auto">
          <a:xfrm flipH="1">
            <a:off x="7073900" y="5824538"/>
            <a:ext cx="5619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" name="Line 137"/>
          <p:cNvSpPr>
            <a:spLocks noChangeShapeType="1"/>
          </p:cNvSpPr>
          <p:nvPr/>
        </p:nvSpPr>
        <p:spPr bwMode="auto">
          <a:xfrm>
            <a:off x="6964363" y="2882900"/>
            <a:ext cx="10112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" name="Freeform 138"/>
          <p:cNvSpPr>
            <a:spLocks/>
          </p:cNvSpPr>
          <p:nvPr/>
        </p:nvSpPr>
        <p:spPr bwMode="auto">
          <a:xfrm>
            <a:off x="7621588" y="3019425"/>
            <a:ext cx="352425" cy="107950"/>
          </a:xfrm>
          <a:custGeom>
            <a:avLst/>
            <a:gdLst>
              <a:gd name="T0" fmla="*/ 0 w 222"/>
              <a:gd name="T1" fmla="*/ 107950 h 68"/>
              <a:gd name="T2" fmla="*/ 187325 w 222"/>
              <a:gd name="T3" fmla="*/ 0 h 68"/>
              <a:gd name="T4" fmla="*/ 352425 w 222"/>
              <a:gd name="T5" fmla="*/ 0 h 68"/>
              <a:gd name="T6" fmla="*/ 0 60000 65536"/>
              <a:gd name="T7" fmla="*/ 0 60000 65536"/>
              <a:gd name="T8" fmla="*/ 0 60000 65536"/>
              <a:gd name="T9" fmla="*/ 0 w 222"/>
              <a:gd name="T10" fmla="*/ 0 h 68"/>
              <a:gd name="T11" fmla="*/ 222 w 222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68">
                <a:moveTo>
                  <a:pt x="0" y="68"/>
                </a:moveTo>
                <a:lnTo>
                  <a:pt x="118" y="0"/>
                </a:lnTo>
                <a:lnTo>
                  <a:pt x="22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39"/>
          <p:cNvSpPr>
            <a:spLocks/>
          </p:cNvSpPr>
          <p:nvPr/>
        </p:nvSpPr>
        <p:spPr bwMode="auto">
          <a:xfrm>
            <a:off x="7626350" y="3159125"/>
            <a:ext cx="349250" cy="184150"/>
          </a:xfrm>
          <a:custGeom>
            <a:avLst/>
            <a:gdLst>
              <a:gd name="T0" fmla="*/ 0 w 220"/>
              <a:gd name="T1" fmla="*/ 184150 h 116"/>
              <a:gd name="T2" fmla="*/ 182562 w 220"/>
              <a:gd name="T3" fmla="*/ 0 h 116"/>
              <a:gd name="T4" fmla="*/ 349250 w 220"/>
              <a:gd name="T5" fmla="*/ 0 h 116"/>
              <a:gd name="T6" fmla="*/ 0 60000 65536"/>
              <a:gd name="T7" fmla="*/ 0 60000 65536"/>
              <a:gd name="T8" fmla="*/ 0 60000 65536"/>
              <a:gd name="T9" fmla="*/ 0 w 220"/>
              <a:gd name="T10" fmla="*/ 0 h 116"/>
              <a:gd name="T11" fmla="*/ 220 w 220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16">
                <a:moveTo>
                  <a:pt x="0" y="116"/>
                </a:moveTo>
                <a:lnTo>
                  <a:pt x="115" y="0"/>
                </a:lnTo>
                <a:lnTo>
                  <a:pt x="22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Freeform 140"/>
          <p:cNvSpPr>
            <a:spLocks/>
          </p:cNvSpPr>
          <p:nvPr/>
        </p:nvSpPr>
        <p:spPr bwMode="auto">
          <a:xfrm>
            <a:off x="7732713" y="3328988"/>
            <a:ext cx="242887" cy="74612"/>
          </a:xfrm>
          <a:custGeom>
            <a:avLst/>
            <a:gdLst>
              <a:gd name="T0" fmla="*/ 0 w 153"/>
              <a:gd name="T1" fmla="*/ 74612 h 47"/>
              <a:gd name="T2" fmla="*/ 76200 w 153"/>
              <a:gd name="T3" fmla="*/ 0 h 47"/>
              <a:gd name="T4" fmla="*/ 242887 w 153"/>
              <a:gd name="T5" fmla="*/ 0 h 47"/>
              <a:gd name="T6" fmla="*/ 0 60000 65536"/>
              <a:gd name="T7" fmla="*/ 0 60000 65536"/>
              <a:gd name="T8" fmla="*/ 0 60000 65536"/>
              <a:gd name="T9" fmla="*/ 0 w 153"/>
              <a:gd name="T10" fmla="*/ 0 h 47"/>
              <a:gd name="T11" fmla="*/ 153 w 15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47">
                <a:moveTo>
                  <a:pt x="0" y="47"/>
                </a:moveTo>
                <a:lnTo>
                  <a:pt x="48" y="0"/>
                </a:lnTo>
                <a:lnTo>
                  <a:pt x="1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" name="Freeform 141"/>
          <p:cNvSpPr>
            <a:spLocks/>
          </p:cNvSpPr>
          <p:nvPr/>
        </p:nvSpPr>
        <p:spPr bwMode="auto">
          <a:xfrm>
            <a:off x="7143750" y="3368675"/>
            <a:ext cx="839788" cy="92075"/>
          </a:xfrm>
          <a:custGeom>
            <a:avLst/>
            <a:gdLst>
              <a:gd name="T0" fmla="*/ 0 w 529"/>
              <a:gd name="T1" fmla="*/ 0 h 58"/>
              <a:gd name="T2" fmla="*/ 296863 w 529"/>
              <a:gd name="T3" fmla="*/ 92075 h 58"/>
              <a:gd name="T4" fmla="*/ 839788 w 529"/>
              <a:gd name="T5" fmla="*/ 92075 h 58"/>
              <a:gd name="T6" fmla="*/ 0 60000 65536"/>
              <a:gd name="T7" fmla="*/ 0 60000 65536"/>
              <a:gd name="T8" fmla="*/ 0 60000 65536"/>
              <a:gd name="T9" fmla="*/ 0 w 529"/>
              <a:gd name="T10" fmla="*/ 0 h 58"/>
              <a:gd name="T11" fmla="*/ 529 w 529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58">
                <a:moveTo>
                  <a:pt x="0" y="0"/>
                </a:moveTo>
                <a:lnTo>
                  <a:pt x="187" y="58"/>
                </a:lnTo>
                <a:lnTo>
                  <a:pt x="529" y="5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" name="Freeform 142"/>
          <p:cNvSpPr>
            <a:spLocks/>
          </p:cNvSpPr>
          <p:nvPr/>
        </p:nvSpPr>
        <p:spPr bwMode="auto">
          <a:xfrm>
            <a:off x="7524750" y="2744788"/>
            <a:ext cx="449263" cy="103187"/>
          </a:xfrm>
          <a:custGeom>
            <a:avLst/>
            <a:gdLst>
              <a:gd name="T0" fmla="*/ 0 w 283"/>
              <a:gd name="T1" fmla="*/ 103187 h 65"/>
              <a:gd name="T2" fmla="*/ 147638 w 283"/>
              <a:gd name="T3" fmla="*/ 0 h 65"/>
              <a:gd name="T4" fmla="*/ 449263 w 283"/>
              <a:gd name="T5" fmla="*/ 0 h 65"/>
              <a:gd name="T6" fmla="*/ 0 60000 65536"/>
              <a:gd name="T7" fmla="*/ 0 60000 65536"/>
              <a:gd name="T8" fmla="*/ 0 60000 65536"/>
              <a:gd name="T9" fmla="*/ 0 w 283"/>
              <a:gd name="T10" fmla="*/ 0 h 65"/>
              <a:gd name="T11" fmla="*/ 283 w 283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5">
                <a:moveTo>
                  <a:pt x="0" y="65"/>
                </a:moveTo>
                <a:lnTo>
                  <a:pt x="93" y="0"/>
                </a:lnTo>
                <a:lnTo>
                  <a:pt x="28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Freeform 143"/>
          <p:cNvSpPr>
            <a:spLocks/>
          </p:cNvSpPr>
          <p:nvPr/>
        </p:nvSpPr>
        <p:spPr bwMode="auto">
          <a:xfrm>
            <a:off x="7419975" y="2460625"/>
            <a:ext cx="555625" cy="74613"/>
          </a:xfrm>
          <a:custGeom>
            <a:avLst/>
            <a:gdLst>
              <a:gd name="T0" fmla="*/ 0 w 350"/>
              <a:gd name="T1" fmla="*/ 74613 h 47"/>
              <a:gd name="T2" fmla="*/ 252413 w 350"/>
              <a:gd name="T3" fmla="*/ 0 h 47"/>
              <a:gd name="T4" fmla="*/ 555625 w 350"/>
              <a:gd name="T5" fmla="*/ 0 h 47"/>
              <a:gd name="T6" fmla="*/ 0 60000 65536"/>
              <a:gd name="T7" fmla="*/ 0 60000 65536"/>
              <a:gd name="T8" fmla="*/ 0 60000 65536"/>
              <a:gd name="T9" fmla="*/ 0 w 350"/>
              <a:gd name="T10" fmla="*/ 0 h 47"/>
              <a:gd name="T11" fmla="*/ 350 w 350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47">
                <a:moveTo>
                  <a:pt x="0" y="47"/>
                </a:moveTo>
                <a:lnTo>
                  <a:pt x="159" y="0"/>
                </a:lnTo>
                <a:lnTo>
                  <a:pt x="35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Line 144"/>
          <p:cNvSpPr>
            <a:spLocks noChangeShapeType="1"/>
          </p:cNvSpPr>
          <p:nvPr/>
        </p:nvSpPr>
        <p:spPr bwMode="auto">
          <a:xfrm flipH="1">
            <a:off x="6200775" y="1841500"/>
            <a:ext cx="527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Line 145"/>
          <p:cNvSpPr>
            <a:spLocks noChangeShapeType="1"/>
          </p:cNvSpPr>
          <p:nvPr/>
        </p:nvSpPr>
        <p:spPr bwMode="auto">
          <a:xfrm flipH="1">
            <a:off x="5507038" y="2176463"/>
            <a:ext cx="12573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Line 146"/>
          <p:cNvSpPr>
            <a:spLocks noChangeShapeType="1"/>
          </p:cNvSpPr>
          <p:nvPr/>
        </p:nvSpPr>
        <p:spPr bwMode="auto">
          <a:xfrm flipH="1">
            <a:off x="5440363" y="2438400"/>
            <a:ext cx="8556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7" name="Line 147"/>
          <p:cNvSpPr>
            <a:spLocks noChangeShapeType="1"/>
          </p:cNvSpPr>
          <p:nvPr/>
        </p:nvSpPr>
        <p:spPr bwMode="auto">
          <a:xfrm flipH="1">
            <a:off x="5694363" y="2592388"/>
            <a:ext cx="952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8" name="Line 148"/>
          <p:cNvSpPr>
            <a:spLocks noChangeShapeType="1"/>
          </p:cNvSpPr>
          <p:nvPr/>
        </p:nvSpPr>
        <p:spPr bwMode="auto">
          <a:xfrm flipH="1">
            <a:off x="5638800" y="2825750"/>
            <a:ext cx="6159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9" name="Line 149"/>
          <p:cNvSpPr>
            <a:spLocks noChangeShapeType="1"/>
          </p:cNvSpPr>
          <p:nvPr/>
        </p:nvSpPr>
        <p:spPr bwMode="auto">
          <a:xfrm flipH="1">
            <a:off x="5654675" y="3260725"/>
            <a:ext cx="4079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Line 150"/>
          <p:cNvSpPr>
            <a:spLocks noChangeShapeType="1"/>
          </p:cNvSpPr>
          <p:nvPr/>
        </p:nvSpPr>
        <p:spPr bwMode="auto">
          <a:xfrm flipH="1">
            <a:off x="5783263" y="3398838"/>
            <a:ext cx="3222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1" name="Line 151"/>
          <p:cNvSpPr>
            <a:spLocks noChangeShapeType="1"/>
          </p:cNvSpPr>
          <p:nvPr/>
        </p:nvSpPr>
        <p:spPr bwMode="auto">
          <a:xfrm flipH="1">
            <a:off x="5919788" y="4416425"/>
            <a:ext cx="8001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2" name="Freeform 152"/>
          <p:cNvSpPr>
            <a:spLocks/>
          </p:cNvSpPr>
          <p:nvPr/>
        </p:nvSpPr>
        <p:spPr bwMode="auto">
          <a:xfrm>
            <a:off x="6119813" y="4206875"/>
            <a:ext cx="593725" cy="85725"/>
          </a:xfrm>
          <a:custGeom>
            <a:avLst/>
            <a:gdLst>
              <a:gd name="T0" fmla="*/ 593725 w 374"/>
              <a:gd name="T1" fmla="*/ 0 h 54"/>
              <a:gd name="T2" fmla="*/ 228600 w 374"/>
              <a:gd name="T3" fmla="*/ 85725 h 54"/>
              <a:gd name="T4" fmla="*/ 0 w 374"/>
              <a:gd name="T5" fmla="*/ 85725 h 54"/>
              <a:gd name="T6" fmla="*/ 0 60000 65536"/>
              <a:gd name="T7" fmla="*/ 0 60000 65536"/>
              <a:gd name="T8" fmla="*/ 0 60000 65536"/>
              <a:gd name="T9" fmla="*/ 0 w 374"/>
              <a:gd name="T10" fmla="*/ 0 h 54"/>
              <a:gd name="T11" fmla="*/ 374 w 37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54">
                <a:moveTo>
                  <a:pt x="374" y="0"/>
                </a:moveTo>
                <a:lnTo>
                  <a:pt x="144" y="54"/>
                </a:lnTo>
                <a:lnTo>
                  <a:pt x="0" y="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3" name="Line 153"/>
          <p:cNvSpPr>
            <a:spLocks noChangeShapeType="1"/>
          </p:cNvSpPr>
          <p:nvPr/>
        </p:nvSpPr>
        <p:spPr bwMode="auto">
          <a:xfrm flipH="1">
            <a:off x="5594350" y="3833813"/>
            <a:ext cx="8699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4" name="Line 154"/>
          <p:cNvSpPr>
            <a:spLocks noChangeShapeType="1"/>
          </p:cNvSpPr>
          <p:nvPr/>
        </p:nvSpPr>
        <p:spPr bwMode="auto">
          <a:xfrm flipH="1">
            <a:off x="6081713" y="4546600"/>
            <a:ext cx="514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" name="Line 155"/>
          <p:cNvSpPr>
            <a:spLocks noChangeShapeType="1"/>
          </p:cNvSpPr>
          <p:nvPr/>
        </p:nvSpPr>
        <p:spPr bwMode="auto">
          <a:xfrm flipH="1">
            <a:off x="6088063" y="4672013"/>
            <a:ext cx="441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6" name="Line 156"/>
          <p:cNvSpPr>
            <a:spLocks noChangeShapeType="1"/>
          </p:cNvSpPr>
          <p:nvPr/>
        </p:nvSpPr>
        <p:spPr bwMode="auto">
          <a:xfrm flipH="1">
            <a:off x="6103938" y="4795838"/>
            <a:ext cx="6159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7" name="Line 157"/>
          <p:cNvSpPr>
            <a:spLocks noChangeShapeType="1"/>
          </p:cNvSpPr>
          <p:nvPr/>
        </p:nvSpPr>
        <p:spPr bwMode="auto">
          <a:xfrm flipH="1">
            <a:off x="6113463" y="5375275"/>
            <a:ext cx="4683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8" name="Line 158"/>
          <p:cNvSpPr>
            <a:spLocks noChangeShapeType="1"/>
          </p:cNvSpPr>
          <p:nvPr/>
        </p:nvSpPr>
        <p:spPr bwMode="auto">
          <a:xfrm flipH="1">
            <a:off x="6402388" y="5883275"/>
            <a:ext cx="2762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9" name="Line 159"/>
          <p:cNvSpPr>
            <a:spLocks noChangeShapeType="1"/>
          </p:cNvSpPr>
          <p:nvPr/>
        </p:nvSpPr>
        <p:spPr bwMode="auto">
          <a:xfrm flipH="1">
            <a:off x="6099175" y="5630863"/>
            <a:ext cx="5953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0" name="Freeform 160"/>
          <p:cNvSpPr>
            <a:spLocks/>
          </p:cNvSpPr>
          <p:nvPr/>
        </p:nvSpPr>
        <p:spPr bwMode="auto">
          <a:xfrm>
            <a:off x="7285038" y="2605088"/>
            <a:ext cx="387350" cy="241300"/>
          </a:xfrm>
          <a:custGeom>
            <a:avLst/>
            <a:gdLst>
              <a:gd name="T0" fmla="*/ 12700 w 244"/>
              <a:gd name="T1" fmla="*/ 241300 h 152"/>
              <a:gd name="T2" fmla="*/ 387350 w 244"/>
              <a:gd name="T3" fmla="*/ 0 h 152"/>
              <a:gd name="T4" fmla="*/ 0 w 244"/>
              <a:gd name="T5" fmla="*/ 107950 h 152"/>
              <a:gd name="T6" fmla="*/ 0 60000 65536"/>
              <a:gd name="T7" fmla="*/ 0 60000 65536"/>
              <a:gd name="T8" fmla="*/ 0 60000 65536"/>
              <a:gd name="T9" fmla="*/ 0 w 244"/>
              <a:gd name="T10" fmla="*/ 0 h 152"/>
              <a:gd name="T11" fmla="*/ 244 w 2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152">
                <a:moveTo>
                  <a:pt x="8" y="152"/>
                </a:moveTo>
                <a:lnTo>
                  <a:pt x="244" y="0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1" name="Line 161"/>
          <p:cNvSpPr>
            <a:spLocks noChangeShapeType="1"/>
          </p:cNvSpPr>
          <p:nvPr/>
        </p:nvSpPr>
        <p:spPr bwMode="auto">
          <a:xfrm flipH="1">
            <a:off x="7197725" y="2320925"/>
            <a:ext cx="474663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2" name="Freeform 162"/>
          <p:cNvSpPr>
            <a:spLocks/>
          </p:cNvSpPr>
          <p:nvPr/>
        </p:nvSpPr>
        <p:spPr bwMode="auto">
          <a:xfrm>
            <a:off x="7208838" y="2325688"/>
            <a:ext cx="463550" cy="217487"/>
          </a:xfrm>
          <a:custGeom>
            <a:avLst/>
            <a:gdLst>
              <a:gd name="T0" fmla="*/ 30162 w 292"/>
              <a:gd name="T1" fmla="*/ 217487 h 137"/>
              <a:gd name="T2" fmla="*/ 463550 w 292"/>
              <a:gd name="T3" fmla="*/ 0 h 137"/>
              <a:gd name="T4" fmla="*/ 0 w 292"/>
              <a:gd name="T5" fmla="*/ 160337 h 137"/>
              <a:gd name="T6" fmla="*/ 0 60000 65536"/>
              <a:gd name="T7" fmla="*/ 0 60000 65536"/>
              <a:gd name="T8" fmla="*/ 0 60000 65536"/>
              <a:gd name="T9" fmla="*/ 0 w 292"/>
              <a:gd name="T10" fmla="*/ 0 h 137"/>
              <a:gd name="T11" fmla="*/ 292 w 292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137">
                <a:moveTo>
                  <a:pt x="19" y="137"/>
                </a:moveTo>
                <a:lnTo>
                  <a:pt x="292" y="0"/>
                </a:lnTo>
                <a:lnTo>
                  <a:pt x="0" y="10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3" name="Line 163"/>
          <p:cNvSpPr>
            <a:spLocks noChangeShapeType="1"/>
          </p:cNvSpPr>
          <p:nvPr/>
        </p:nvSpPr>
        <p:spPr bwMode="auto">
          <a:xfrm>
            <a:off x="5776913" y="35623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4" name="Line 164"/>
          <p:cNvSpPr>
            <a:spLocks noChangeShapeType="1"/>
          </p:cNvSpPr>
          <p:nvPr/>
        </p:nvSpPr>
        <p:spPr bwMode="auto">
          <a:xfrm>
            <a:off x="5780088" y="3546475"/>
            <a:ext cx="7397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" name="Freeform 165"/>
          <p:cNvSpPr>
            <a:spLocks/>
          </p:cNvSpPr>
          <p:nvPr/>
        </p:nvSpPr>
        <p:spPr bwMode="auto">
          <a:xfrm>
            <a:off x="7872413" y="3705225"/>
            <a:ext cx="106362" cy="60325"/>
          </a:xfrm>
          <a:custGeom>
            <a:avLst/>
            <a:gdLst>
              <a:gd name="T0" fmla="*/ 0 w 67"/>
              <a:gd name="T1" fmla="*/ 0 h 38"/>
              <a:gd name="T2" fmla="*/ 68262 w 67"/>
              <a:gd name="T3" fmla="*/ 60325 h 38"/>
              <a:gd name="T4" fmla="*/ 106362 w 67"/>
              <a:gd name="T5" fmla="*/ 60325 h 38"/>
              <a:gd name="T6" fmla="*/ 0 60000 65536"/>
              <a:gd name="T7" fmla="*/ 0 60000 65536"/>
              <a:gd name="T8" fmla="*/ 0 60000 65536"/>
              <a:gd name="T9" fmla="*/ 0 w 67"/>
              <a:gd name="T10" fmla="*/ 0 h 38"/>
              <a:gd name="T11" fmla="*/ 67 w 6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8">
                <a:moveTo>
                  <a:pt x="0" y="0"/>
                </a:moveTo>
                <a:lnTo>
                  <a:pt x="43" y="38"/>
                </a:lnTo>
                <a:lnTo>
                  <a:pt x="67" y="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6" name="Freeform 166"/>
          <p:cNvSpPr>
            <a:spLocks/>
          </p:cNvSpPr>
          <p:nvPr/>
        </p:nvSpPr>
        <p:spPr bwMode="auto">
          <a:xfrm>
            <a:off x="7148513" y="3497263"/>
            <a:ext cx="827087" cy="93662"/>
          </a:xfrm>
          <a:custGeom>
            <a:avLst/>
            <a:gdLst>
              <a:gd name="T0" fmla="*/ 0 w 521"/>
              <a:gd name="T1" fmla="*/ 0 h 59"/>
              <a:gd name="T2" fmla="*/ 292100 w 521"/>
              <a:gd name="T3" fmla="*/ 93662 h 59"/>
              <a:gd name="T4" fmla="*/ 827087 w 521"/>
              <a:gd name="T5" fmla="*/ 93662 h 59"/>
              <a:gd name="T6" fmla="*/ 0 60000 65536"/>
              <a:gd name="T7" fmla="*/ 0 60000 65536"/>
              <a:gd name="T8" fmla="*/ 0 60000 65536"/>
              <a:gd name="T9" fmla="*/ 0 w 521"/>
              <a:gd name="T10" fmla="*/ 0 h 59"/>
              <a:gd name="T11" fmla="*/ 521 w 52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" h="59">
                <a:moveTo>
                  <a:pt x="0" y="0"/>
                </a:moveTo>
                <a:lnTo>
                  <a:pt x="184" y="59"/>
                </a:lnTo>
                <a:lnTo>
                  <a:pt x="521" y="5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7" name="Freeform 167"/>
          <p:cNvSpPr>
            <a:spLocks/>
          </p:cNvSpPr>
          <p:nvPr/>
        </p:nvSpPr>
        <p:spPr bwMode="auto">
          <a:xfrm>
            <a:off x="7027863" y="3922713"/>
            <a:ext cx="50800" cy="425450"/>
          </a:xfrm>
          <a:custGeom>
            <a:avLst/>
            <a:gdLst>
              <a:gd name="T0" fmla="*/ 0 w 32"/>
              <a:gd name="T1" fmla="*/ 0 h 268"/>
              <a:gd name="T2" fmla="*/ 50800 w 32"/>
              <a:gd name="T3" fmla="*/ 0 h 268"/>
              <a:gd name="T4" fmla="*/ 50800 w 32"/>
              <a:gd name="T5" fmla="*/ 425450 h 268"/>
              <a:gd name="T6" fmla="*/ 7937 w 32"/>
              <a:gd name="T7" fmla="*/ 425450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68"/>
              <a:gd name="T14" fmla="*/ 32 w 32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68">
                <a:moveTo>
                  <a:pt x="0" y="0"/>
                </a:moveTo>
                <a:lnTo>
                  <a:pt x="32" y="0"/>
                </a:lnTo>
                <a:lnTo>
                  <a:pt x="32" y="268"/>
                </a:lnTo>
                <a:lnTo>
                  <a:pt x="5" y="26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8" name="Freeform 168"/>
          <p:cNvSpPr>
            <a:spLocks/>
          </p:cNvSpPr>
          <p:nvPr/>
        </p:nvSpPr>
        <p:spPr bwMode="auto">
          <a:xfrm>
            <a:off x="7081838" y="4130675"/>
            <a:ext cx="560387" cy="292100"/>
          </a:xfrm>
          <a:custGeom>
            <a:avLst/>
            <a:gdLst>
              <a:gd name="T0" fmla="*/ 0 w 353"/>
              <a:gd name="T1" fmla="*/ 0 h 184"/>
              <a:gd name="T2" fmla="*/ 369887 w 353"/>
              <a:gd name="T3" fmla="*/ 292100 h 184"/>
              <a:gd name="T4" fmla="*/ 560387 w 353"/>
              <a:gd name="T5" fmla="*/ 292100 h 184"/>
              <a:gd name="T6" fmla="*/ 0 60000 65536"/>
              <a:gd name="T7" fmla="*/ 0 60000 65536"/>
              <a:gd name="T8" fmla="*/ 0 60000 65536"/>
              <a:gd name="T9" fmla="*/ 0 w 353"/>
              <a:gd name="T10" fmla="*/ 0 h 184"/>
              <a:gd name="T11" fmla="*/ 353 w 353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" h="184">
                <a:moveTo>
                  <a:pt x="0" y="0"/>
                </a:moveTo>
                <a:lnTo>
                  <a:pt x="233" y="184"/>
                </a:lnTo>
                <a:lnTo>
                  <a:pt x="353" y="18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9" name="Rectangle 169"/>
          <p:cNvSpPr>
            <a:spLocks noChangeArrowheads="1"/>
          </p:cNvSpPr>
          <p:nvPr/>
        </p:nvSpPr>
        <p:spPr bwMode="auto">
          <a:xfrm>
            <a:off x="6959600" y="1179513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Deep</a:t>
            </a:r>
            <a:endParaRPr lang="en-US" sz="600" b="1"/>
          </a:p>
        </p:txBody>
      </p:sp>
      <p:sp>
        <p:nvSpPr>
          <p:cNvPr id="3220" name="Rectangle 173"/>
          <p:cNvSpPr>
            <a:spLocks noChangeArrowheads="1"/>
          </p:cNvSpPr>
          <p:nvPr/>
        </p:nvSpPr>
        <p:spPr bwMode="auto">
          <a:xfrm>
            <a:off x="6454775" y="1179513"/>
            <a:ext cx="388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Superficial</a:t>
            </a:r>
          </a:p>
        </p:txBody>
      </p:sp>
      <p:sp>
        <p:nvSpPr>
          <p:cNvPr id="3221" name="Rectangle 174"/>
          <p:cNvSpPr>
            <a:spLocks noChangeArrowheads="1"/>
          </p:cNvSpPr>
          <p:nvPr/>
        </p:nvSpPr>
        <p:spPr bwMode="auto">
          <a:xfrm>
            <a:off x="5426075" y="4616450"/>
            <a:ext cx="560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lateralis</a:t>
            </a:r>
            <a:endParaRPr lang="en-US" sz="600" b="1"/>
          </a:p>
        </p:txBody>
      </p:sp>
      <p:sp>
        <p:nvSpPr>
          <p:cNvPr id="3222" name="TextBox 24"/>
          <p:cNvSpPr txBox="1">
            <a:spLocks noChangeArrowheads="1"/>
          </p:cNvSpPr>
          <p:nvPr/>
        </p:nvSpPr>
        <p:spPr bwMode="auto">
          <a:xfrm>
            <a:off x="4414838" y="942975"/>
            <a:ext cx="4538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D9AB701-5EF0-42E4-A503-DCFFDD8BB478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Origins and Insertions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8275"/>
            <a:ext cx="4800600" cy="5014913"/>
          </a:xfrm>
        </p:spPr>
        <p:txBody>
          <a:bodyPr/>
          <a:lstStyle/>
          <a:p>
            <a:pPr eaLnBrk="1" hangingPunct="1"/>
            <a:r>
              <a:rPr lang="en-US" smtClean="0"/>
              <a:t>Origin</a:t>
            </a:r>
          </a:p>
          <a:p>
            <a:pPr lvl="1" eaLnBrk="1" hangingPunct="1"/>
            <a:r>
              <a:rPr lang="en-US" sz="2400" b="0" smtClean="0"/>
              <a:t>bony attachment at stationary end of muscle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mtClean="0"/>
              <a:t>Belly</a:t>
            </a:r>
          </a:p>
          <a:p>
            <a:pPr lvl="1" eaLnBrk="1" hangingPunct="1"/>
            <a:r>
              <a:rPr lang="en-US" sz="2400" b="0" smtClean="0"/>
              <a:t>thicker, middle region of muscle between origin and insertion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mtClean="0"/>
              <a:t>Insertion</a:t>
            </a:r>
          </a:p>
          <a:p>
            <a:pPr lvl="1" eaLnBrk="1" hangingPunct="1"/>
            <a:r>
              <a:rPr lang="en-US" sz="2400" b="0" smtClean="0"/>
              <a:t>bony attachment to mobile end of muscle</a:t>
            </a:r>
            <a:endParaRPr lang="en-US" smtClean="0"/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5775325" y="5778500"/>
            <a:ext cx="19573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</a:t>
            </a:r>
          </a:p>
        </p:txBody>
      </p:sp>
      <p:pic>
        <p:nvPicPr>
          <p:cNvPr id="12294" name="Picture 8" descr="sal25693_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1371600"/>
            <a:ext cx="2579687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10"/>
          <p:cNvSpPr>
            <a:spLocks noChangeAspect="1" noChangeArrowheads="1" noTextEdit="1"/>
          </p:cNvSpPr>
          <p:nvPr/>
        </p:nvSpPr>
        <p:spPr bwMode="auto">
          <a:xfrm>
            <a:off x="4395788" y="1814513"/>
            <a:ext cx="45783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4945063" y="2622550"/>
            <a:ext cx="5969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>
            <a:off x="5002213" y="5178425"/>
            <a:ext cx="14382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H="1">
            <a:off x="7646988" y="5054600"/>
            <a:ext cx="4508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7065963" y="4895850"/>
            <a:ext cx="10207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 flipH="1">
            <a:off x="6705600" y="2560638"/>
            <a:ext cx="13890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 flipH="1">
            <a:off x="4916488" y="2220913"/>
            <a:ext cx="14033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 flipH="1">
            <a:off x="6824663" y="2220913"/>
            <a:ext cx="12700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9"/>
          <p:cNvSpPr>
            <a:spLocks noChangeShapeType="1"/>
          </p:cNvSpPr>
          <p:nvPr/>
        </p:nvSpPr>
        <p:spPr bwMode="auto">
          <a:xfrm flipH="1">
            <a:off x="7646988" y="5221288"/>
            <a:ext cx="4556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 flipV="1">
            <a:off x="6407150" y="2900363"/>
            <a:ext cx="1311275" cy="2952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21"/>
          <p:cNvSpPr>
            <a:spLocks noChangeShapeType="1"/>
          </p:cNvSpPr>
          <p:nvPr/>
        </p:nvSpPr>
        <p:spPr bwMode="auto">
          <a:xfrm flipH="1">
            <a:off x="7011988" y="2971800"/>
            <a:ext cx="385762" cy="3571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22"/>
          <p:cNvSpPr>
            <a:spLocks noChangeShapeType="1"/>
          </p:cNvSpPr>
          <p:nvPr/>
        </p:nvSpPr>
        <p:spPr bwMode="auto">
          <a:xfrm flipV="1">
            <a:off x="5548313" y="3414713"/>
            <a:ext cx="644525" cy="3952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23"/>
          <p:cNvSpPr>
            <a:spLocks noChangeShapeType="1"/>
          </p:cNvSpPr>
          <p:nvPr/>
        </p:nvSpPr>
        <p:spPr bwMode="auto">
          <a:xfrm>
            <a:off x="5448300" y="4002088"/>
            <a:ext cx="1039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4"/>
          <p:cNvSpPr>
            <a:spLocks noChangeShapeType="1"/>
          </p:cNvSpPr>
          <p:nvPr/>
        </p:nvSpPr>
        <p:spPr bwMode="auto">
          <a:xfrm flipH="1">
            <a:off x="7064375" y="3665538"/>
            <a:ext cx="10810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5"/>
          <p:cNvSpPr>
            <a:spLocks noChangeShapeType="1"/>
          </p:cNvSpPr>
          <p:nvPr/>
        </p:nvSpPr>
        <p:spPr bwMode="auto">
          <a:xfrm flipH="1">
            <a:off x="6783388" y="3857625"/>
            <a:ext cx="13620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6"/>
          <p:cNvSpPr>
            <a:spLocks noChangeShapeType="1"/>
          </p:cNvSpPr>
          <p:nvPr/>
        </p:nvSpPr>
        <p:spPr bwMode="auto">
          <a:xfrm flipH="1" flipV="1">
            <a:off x="5518150" y="2220913"/>
            <a:ext cx="1112838" cy="2016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7"/>
          <p:cNvSpPr>
            <a:spLocks noChangeShapeType="1"/>
          </p:cNvSpPr>
          <p:nvPr/>
        </p:nvSpPr>
        <p:spPr bwMode="auto">
          <a:xfrm flipH="1" flipV="1">
            <a:off x="6807200" y="1804988"/>
            <a:ext cx="1287463" cy="4159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8"/>
          <p:cNvSpPr>
            <a:spLocks noChangeShapeType="1"/>
          </p:cNvSpPr>
          <p:nvPr/>
        </p:nvSpPr>
        <p:spPr bwMode="auto">
          <a:xfrm flipH="1">
            <a:off x="4945063" y="2617788"/>
            <a:ext cx="5969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Rectangle 29"/>
          <p:cNvSpPr>
            <a:spLocks noChangeArrowheads="1"/>
          </p:cNvSpPr>
          <p:nvPr/>
        </p:nvSpPr>
        <p:spPr bwMode="auto">
          <a:xfrm>
            <a:off x="4410075" y="2540000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Scapula</a:t>
            </a:r>
            <a:endParaRPr lang="en-US" sz="1000" b="1"/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 flipH="1">
            <a:off x="5002213" y="5172075"/>
            <a:ext cx="1438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8131175" y="2820988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Bellies</a:t>
            </a:r>
            <a:endParaRPr lang="en-US" sz="1000" b="1"/>
          </a:p>
        </p:txBody>
      </p:sp>
      <p:sp>
        <p:nvSpPr>
          <p:cNvPr id="12316" name="Line 32"/>
          <p:cNvSpPr>
            <a:spLocks noChangeShapeType="1"/>
          </p:cNvSpPr>
          <p:nvPr/>
        </p:nvSpPr>
        <p:spPr bwMode="auto">
          <a:xfrm flipH="1">
            <a:off x="7646988" y="5048250"/>
            <a:ext cx="450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Rectangle 33"/>
          <p:cNvSpPr>
            <a:spLocks noChangeArrowheads="1"/>
          </p:cNvSpPr>
          <p:nvPr/>
        </p:nvSpPr>
        <p:spPr bwMode="auto">
          <a:xfrm>
            <a:off x="8137525" y="4972050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Radius</a:t>
            </a:r>
            <a:endParaRPr lang="en-US" sz="1000" b="1"/>
          </a:p>
        </p:txBody>
      </p:sp>
      <p:sp>
        <p:nvSpPr>
          <p:cNvPr id="12318" name="Line 34"/>
          <p:cNvSpPr>
            <a:spLocks noChangeShapeType="1"/>
          </p:cNvSpPr>
          <p:nvPr/>
        </p:nvSpPr>
        <p:spPr bwMode="auto">
          <a:xfrm flipH="1">
            <a:off x="7065963" y="4889500"/>
            <a:ext cx="1020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Rectangle 35"/>
          <p:cNvSpPr>
            <a:spLocks noChangeArrowheads="1"/>
          </p:cNvSpPr>
          <p:nvPr/>
        </p:nvSpPr>
        <p:spPr bwMode="auto">
          <a:xfrm>
            <a:off x="8137525" y="4813300"/>
            <a:ext cx="534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Insertion</a:t>
            </a:r>
            <a:endParaRPr lang="en-US" sz="1000" b="1"/>
          </a:p>
        </p:txBody>
      </p:sp>
      <p:sp>
        <p:nvSpPr>
          <p:cNvPr id="12320" name="Line 36"/>
          <p:cNvSpPr>
            <a:spLocks noChangeShapeType="1"/>
          </p:cNvSpPr>
          <p:nvPr/>
        </p:nvSpPr>
        <p:spPr bwMode="auto">
          <a:xfrm flipH="1">
            <a:off x="6705600" y="2557463"/>
            <a:ext cx="1389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Rectangle 37"/>
          <p:cNvSpPr>
            <a:spLocks noChangeArrowheads="1"/>
          </p:cNvSpPr>
          <p:nvPr/>
        </p:nvSpPr>
        <p:spPr bwMode="auto">
          <a:xfrm>
            <a:off x="8131175" y="2473325"/>
            <a:ext cx="549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Humerus</a:t>
            </a:r>
            <a:endParaRPr lang="en-US" sz="1000" b="1"/>
          </a:p>
        </p:txBody>
      </p:sp>
      <p:sp>
        <p:nvSpPr>
          <p:cNvPr id="12322" name="Rectangle 38"/>
          <p:cNvSpPr>
            <a:spLocks noChangeArrowheads="1"/>
          </p:cNvSpPr>
          <p:nvPr/>
        </p:nvSpPr>
        <p:spPr bwMode="auto">
          <a:xfrm>
            <a:off x="8137525" y="5146675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Ulna</a:t>
            </a:r>
            <a:endParaRPr lang="en-US" sz="1000" b="1"/>
          </a:p>
        </p:txBody>
      </p:sp>
      <p:sp>
        <p:nvSpPr>
          <p:cNvPr id="12323" name="Rectangle 39"/>
          <p:cNvSpPr>
            <a:spLocks noChangeArrowheads="1"/>
          </p:cNvSpPr>
          <p:nvPr/>
        </p:nvSpPr>
        <p:spPr bwMode="auto">
          <a:xfrm>
            <a:off x="4410075" y="5094288"/>
            <a:ext cx="534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Insertion</a:t>
            </a:r>
            <a:endParaRPr lang="en-US" sz="1000" b="1"/>
          </a:p>
        </p:txBody>
      </p:sp>
      <p:sp>
        <p:nvSpPr>
          <p:cNvPr id="12324" name="Line 40"/>
          <p:cNvSpPr>
            <a:spLocks noChangeShapeType="1"/>
          </p:cNvSpPr>
          <p:nvPr/>
        </p:nvSpPr>
        <p:spPr bwMode="auto">
          <a:xfrm flipH="1">
            <a:off x="4916488" y="2214563"/>
            <a:ext cx="140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Rectangle 41"/>
          <p:cNvSpPr>
            <a:spLocks noChangeArrowheads="1"/>
          </p:cNvSpPr>
          <p:nvPr/>
        </p:nvSpPr>
        <p:spPr bwMode="auto">
          <a:xfrm>
            <a:off x="4410075" y="2132013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Origins</a:t>
            </a:r>
            <a:endParaRPr lang="en-US" sz="1000" b="1"/>
          </a:p>
        </p:txBody>
      </p:sp>
      <p:sp>
        <p:nvSpPr>
          <p:cNvPr id="12326" name="Line 42"/>
          <p:cNvSpPr>
            <a:spLocks noChangeShapeType="1"/>
          </p:cNvSpPr>
          <p:nvPr/>
        </p:nvSpPr>
        <p:spPr bwMode="auto">
          <a:xfrm flipH="1">
            <a:off x="6824663" y="2214563"/>
            <a:ext cx="1270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Rectangle 43"/>
          <p:cNvSpPr>
            <a:spLocks noChangeArrowheads="1"/>
          </p:cNvSpPr>
          <p:nvPr/>
        </p:nvSpPr>
        <p:spPr bwMode="auto">
          <a:xfrm>
            <a:off x="8131175" y="2133600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Origins</a:t>
            </a:r>
            <a:endParaRPr lang="en-US" sz="1000" b="1"/>
          </a:p>
        </p:txBody>
      </p:sp>
      <p:sp>
        <p:nvSpPr>
          <p:cNvPr id="12328" name="Line 44"/>
          <p:cNvSpPr>
            <a:spLocks noChangeShapeType="1"/>
          </p:cNvSpPr>
          <p:nvPr/>
        </p:nvSpPr>
        <p:spPr bwMode="auto">
          <a:xfrm flipH="1">
            <a:off x="7646988" y="5216525"/>
            <a:ext cx="4556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45"/>
          <p:cNvSpPr>
            <a:spLocks/>
          </p:cNvSpPr>
          <p:nvPr/>
        </p:nvSpPr>
        <p:spPr bwMode="auto">
          <a:xfrm>
            <a:off x="6407150" y="2895600"/>
            <a:ext cx="1695450" cy="293688"/>
          </a:xfrm>
          <a:custGeom>
            <a:avLst/>
            <a:gdLst>
              <a:gd name="T0" fmla="*/ 0 w 1068"/>
              <a:gd name="T1" fmla="*/ 293688 h 185"/>
              <a:gd name="T2" fmla="*/ 1311275 w 1068"/>
              <a:gd name="T3" fmla="*/ 0 h 185"/>
              <a:gd name="T4" fmla="*/ 1695450 w 1068"/>
              <a:gd name="T5" fmla="*/ 0 h 185"/>
              <a:gd name="T6" fmla="*/ 0 60000 65536"/>
              <a:gd name="T7" fmla="*/ 0 60000 65536"/>
              <a:gd name="T8" fmla="*/ 0 60000 65536"/>
              <a:gd name="T9" fmla="*/ 0 w 1068"/>
              <a:gd name="T10" fmla="*/ 0 h 185"/>
              <a:gd name="T11" fmla="*/ 1068 w 1068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185">
                <a:moveTo>
                  <a:pt x="0" y="185"/>
                </a:moveTo>
                <a:lnTo>
                  <a:pt x="826" y="0"/>
                </a:lnTo>
                <a:lnTo>
                  <a:pt x="106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46"/>
          <p:cNvSpPr>
            <a:spLocks noChangeShapeType="1"/>
          </p:cNvSpPr>
          <p:nvPr/>
        </p:nvSpPr>
        <p:spPr bwMode="auto">
          <a:xfrm flipH="1">
            <a:off x="7011988" y="2968625"/>
            <a:ext cx="385762" cy="354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Rectangle 47"/>
          <p:cNvSpPr>
            <a:spLocks noChangeArrowheads="1"/>
          </p:cNvSpPr>
          <p:nvPr/>
        </p:nvSpPr>
        <p:spPr bwMode="auto">
          <a:xfrm>
            <a:off x="4681538" y="3725863"/>
            <a:ext cx="6477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Long head</a:t>
            </a:r>
          </a:p>
        </p:txBody>
      </p:sp>
      <p:sp>
        <p:nvSpPr>
          <p:cNvPr id="12332" name="Freeform 49"/>
          <p:cNvSpPr>
            <a:spLocks/>
          </p:cNvSpPr>
          <p:nvPr/>
        </p:nvSpPr>
        <p:spPr bwMode="auto">
          <a:xfrm>
            <a:off x="5337175" y="3408363"/>
            <a:ext cx="855663" cy="396875"/>
          </a:xfrm>
          <a:custGeom>
            <a:avLst/>
            <a:gdLst>
              <a:gd name="T0" fmla="*/ 855663 w 539"/>
              <a:gd name="T1" fmla="*/ 0 h 250"/>
              <a:gd name="T2" fmla="*/ 211138 w 539"/>
              <a:gd name="T3" fmla="*/ 396875 h 250"/>
              <a:gd name="T4" fmla="*/ 0 w 539"/>
              <a:gd name="T5" fmla="*/ 396875 h 250"/>
              <a:gd name="T6" fmla="*/ 0 60000 65536"/>
              <a:gd name="T7" fmla="*/ 0 60000 65536"/>
              <a:gd name="T8" fmla="*/ 0 60000 65536"/>
              <a:gd name="T9" fmla="*/ 0 w 539"/>
              <a:gd name="T10" fmla="*/ 0 h 250"/>
              <a:gd name="T11" fmla="*/ 539 w 53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250">
                <a:moveTo>
                  <a:pt x="539" y="0"/>
                </a:moveTo>
                <a:lnTo>
                  <a:pt x="133" y="250"/>
                </a:lnTo>
                <a:lnTo>
                  <a:pt x="0" y="2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50"/>
          <p:cNvSpPr>
            <a:spLocks noChangeShapeType="1"/>
          </p:cNvSpPr>
          <p:nvPr/>
        </p:nvSpPr>
        <p:spPr bwMode="auto">
          <a:xfrm>
            <a:off x="5448300" y="3997325"/>
            <a:ext cx="1039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Rectangle 51"/>
          <p:cNvSpPr>
            <a:spLocks noChangeArrowheads="1"/>
          </p:cNvSpPr>
          <p:nvPr/>
        </p:nvSpPr>
        <p:spPr bwMode="auto">
          <a:xfrm>
            <a:off x="4537075" y="3406775"/>
            <a:ext cx="65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Extensors:</a:t>
            </a:r>
            <a:endParaRPr lang="en-US" sz="1000" b="1"/>
          </a:p>
        </p:txBody>
      </p:sp>
      <p:sp>
        <p:nvSpPr>
          <p:cNvPr id="12335" name="Rectangle 53"/>
          <p:cNvSpPr>
            <a:spLocks noChangeArrowheads="1"/>
          </p:cNvSpPr>
          <p:nvPr/>
        </p:nvSpPr>
        <p:spPr bwMode="auto">
          <a:xfrm>
            <a:off x="4681538" y="3922713"/>
            <a:ext cx="744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Lateral head</a:t>
            </a:r>
            <a:endParaRPr lang="en-US" sz="1000" b="1"/>
          </a:p>
        </p:txBody>
      </p:sp>
      <p:sp>
        <p:nvSpPr>
          <p:cNvPr id="12336" name="Rectangle 54"/>
          <p:cNvSpPr>
            <a:spLocks noChangeArrowheads="1"/>
          </p:cNvSpPr>
          <p:nvPr/>
        </p:nvSpPr>
        <p:spPr bwMode="auto">
          <a:xfrm>
            <a:off x="8112125" y="3436938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Flexors:</a:t>
            </a:r>
            <a:endParaRPr lang="en-US" sz="1000" b="1"/>
          </a:p>
        </p:txBody>
      </p:sp>
      <p:sp>
        <p:nvSpPr>
          <p:cNvPr id="12337" name="Rectangle 55"/>
          <p:cNvSpPr>
            <a:spLocks noChangeArrowheads="1"/>
          </p:cNvSpPr>
          <p:nvPr/>
        </p:nvSpPr>
        <p:spPr bwMode="auto">
          <a:xfrm>
            <a:off x="8193088" y="3579813"/>
            <a:ext cx="86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Biceps brachii</a:t>
            </a:r>
            <a:endParaRPr lang="en-US" sz="1000" b="1"/>
          </a:p>
        </p:txBody>
      </p:sp>
      <p:sp>
        <p:nvSpPr>
          <p:cNvPr id="12338" name="Rectangle 56"/>
          <p:cNvSpPr>
            <a:spLocks noChangeArrowheads="1"/>
          </p:cNvSpPr>
          <p:nvPr/>
        </p:nvSpPr>
        <p:spPr bwMode="auto">
          <a:xfrm>
            <a:off x="8193088" y="3778250"/>
            <a:ext cx="603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Brachialis</a:t>
            </a:r>
            <a:endParaRPr lang="en-US" sz="1000" b="1"/>
          </a:p>
        </p:txBody>
      </p:sp>
      <p:sp>
        <p:nvSpPr>
          <p:cNvPr id="12339" name="Line 57"/>
          <p:cNvSpPr>
            <a:spLocks noChangeShapeType="1"/>
          </p:cNvSpPr>
          <p:nvPr/>
        </p:nvSpPr>
        <p:spPr bwMode="auto">
          <a:xfrm flipH="1">
            <a:off x="7064375" y="3662363"/>
            <a:ext cx="10810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Line 58"/>
          <p:cNvSpPr>
            <a:spLocks noChangeShapeType="1"/>
          </p:cNvSpPr>
          <p:nvPr/>
        </p:nvSpPr>
        <p:spPr bwMode="auto">
          <a:xfrm flipH="1">
            <a:off x="6783388" y="3854450"/>
            <a:ext cx="13620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Line 59"/>
          <p:cNvSpPr>
            <a:spLocks noChangeShapeType="1"/>
          </p:cNvSpPr>
          <p:nvPr/>
        </p:nvSpPr>
        <p:spPr bwMode="auto">
          <a:xfrm flipH="1" flipV="1">
            <a:off x="5518150" y="2214563"/>
            <a:ext cx="111283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Line 60"/>
          <p:cNvSpPr>
            <a:spLocks noChangeShapeType="1"/>
          </p:cNvSpPr>
          <p:nvPr/>
        </p:nvSpPr>
        <p:spPr bwMode="auto">
          <a:xfrm flipH="1" flipV="1">
            <a:off x="6807200" y="1798638"/>
            <a:ext cx="742950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TextBox 24"/>
          <p:cNvSpPr txBox="1">
            <a:spLocks noChangeArrowheads="1"/>
          </p:cNvSpPr>
          <p:nvPr/>
        </p:nvSpPr>
        <p:spPr bwMode="auto">
          <a:xfrm>
            <a:off x="4491038" y="1146175"/>
            <a:ext cx="4449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2344" name="Rectangle 47"/>
          <p:cNvSpPr>
            <a:spLocks noChangeArrowheads="1"/>
          </p:cNvSpPr>
          <p:nvPr/>
        </p:nvSpPr>
        <p:spPr bwMode="auto">
          <a:xfrm>
            <a:off x="4616450" y="3573463"/>
            <a:ext cx="9080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Triceps brachii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5E0D0B4-D49E-4E8A-8197-366C32C19F6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0"/>
            <a:ext cx="8620125" cy="1143000"/>
          </a:xfrm>
        </p:spPr>
        <p:txBody>
          <a:bodyPr/>
          <a:lstStyle/>
          <a:p>
            <a:pPr eaLnBrk="1" hangingPunct="1"/>
            <a:r>
              <a:rPr lang="en-US" smtClean="0"/>
              <a:t>Functional Groups of Muscles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187450"/>
            <a:ext cx="8580437" cy="5486400"/>
          </a:xfrm>
        </p:spPr>
        <p:txBody>
          <a:bodyPr/>
          <a:lstStyle/>
          <a:p>
            <a:pPr eaLnBrk="1" hangingPunct="1"/>
            <a:r>
              <a:rPr lang="en-US" sz="2800" smtClean="0"/>
              <a:t>action – </a:t>
            </a:r>
            <a:r>
              <a:rPr lang="en-US" sz="2800" b="0" smtClean="0"/>
              <a:t>the effects produced by a muscle</a:t>
            </a:r>
          </a:p>
          <a:p>
            <a:pPr lvl="1" eaLnBrk="1" hangingPunct="1"/>
            <a:r>
              <a:rPr lang="en-US" sz="2000" b="0" smtClean="0"/>
              <a:t>to produce or prevent movement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800" smtClean="0"/>
              <a:t>prime mover (agonist) - </a:t>
            </a:r>
            <a:r>
              <a:rPr lang="en-US" sz="2400" b="0" smtClean="0"/>
              <a:t>muscle that produces      most of force during a joint action</a:t>
            </a:r>
            <a:endParaRPr lang="en-US" sz="1000" b="0" smtClean="0"/>
          </a:p>
          <a:p>
            <a:pPr eaLnBrk="1" hangingPunct="1"/>
            <a:r>
              <a:rPr lang="en-US" sz="2800" smtClean="0"/>
              <a:t>synergist - </a:t>
            </a:r>
            <a:r>
              <a:rPr lang="en-US" sz="2400" b="0" smtClean="0"/>
              <a:t>muscle that aids the prime mover</a:t>
            </a:r>
            <a:endParaRPr lang="en-US" sz="2000" b="0" smtClean="0"/>
          </a:p>
          <a:p>
            <a:pPr lvl="1" eaLnBrk="1" hangingPunct="1"/>
            <a:r>
              <a:rPr lang="en-US" sz="2000" b="0" smtClean="0"/>
              <a:t>stabilizes the nearby joint</a:t>
            </a:r>
          </a:p>
          <a:p>
            <a:pPr lvl="1" eaLnBrk="1" hangingPunct="1"/>
            <a:r>
              <a:rPr lang="en-US" sz="2000" b="0" smtClean="0"/>
              <a:t>modifies the direction of movement </a:t>
            </a:r>
            <a:endParaRPr lang="en-US" sz="800" b="0" smtClean="0"/>
          </a:p>
          <a:p>
            <a:pPr eaLnBrk="1" hangingPunct="1"/>
            <a:r>
              <a:rPr lang="en-US" sz="2800" smtClean="0"/>
              <a:t>antagonist - </a:t>
            </a:r>
            <a:r>
              <a:rPr lang="en-US" sz="2400" b="0" smtClean="0"/>
              <a:t>opposes the prime mover</a:t>
            </a:r>
            <a:endParaRPr lang="en-US" sz="2000" b="0" smtClean="0"/>
          </a:p>
          <a:p>
            <a:pPr lvl="1" eaLnBrk="1" hangingPunct="1"/>
            <a:r>
              <a:rPr lang="en-US" sz="2000" b="0" smtClean="0"/>
              <a:t>relaxes to give prime mover control over an action</a:t>
            </a:r>
          </a:p>
          <a:p>
            <a:pPr lvl="1" eaLnBrk="1" hangingPunct="1"/>
            <a:r>
              <a:rPr lang="en-US" sz="2000" b="0" smtClean="0"/>
              <a:t>preventing excessive movement and injury</a:t>
            </a:r>
          </a:p>
          <a:p>
            <a:pPr lvl="1" eaLnBrk="1" hangingPunct="1"/>
            <a:r>
              <a:rPr lang="en-US" sz="2000" smtClean="0"/>
              <a:t>antagonistic pairs </a:t>
            </a:r>
            <a:r>
              <a:rPr lang="en-US" sz="2000" b="0" smtClean="0"/>
              <a:t>– muscles that act on opposite sides of a joint</a:t>
            </a:r>
            <a:endParaRPr lang="en-US" sz="800" b="0" smtClean="0"/>
          </a:p>
          <a:p>
            <a:pPr eaLnBrk="1" hangingPunct="1"/>
            <a:r>
              <a:rPr lang="en-US" sz="2800" smtClean="0"/>
              <a:t>fixator - </a:t>
            </a:r>
            <a:r>
              <a:rPr lang="en-US" sz="2400" b="0" smtClean="0"/>
              <a:t>muscle that prevents movement of bone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512F74A-F856-4B63-BE4F-B46826F5C1FE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 Actions Across Elbow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0" y="1581150"/>
            <a:ext cx="4376738" cy="3889375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smtClean="0"/>
              <a:t>prime mover  </a:t>
            </a:r>
            <a:r>
              <a:rPr lang="en-US" sz="2400" b="0" smtClean="0"/>
              <a:t>- brachialis</a:t>
            </a:r>
          </a:p>
          <a:p>
            <a:pPr eaLnBrk="1" hangingPunct="1"/>
            <a:endParaRPr lang="en-US" sz="2400" b="0" smtClean="0"/>
          </a:p>
          <a:p>
            <a:pPr eaLnBrk="1" hangingPunct="1"/>
            <a:r>
              <a:rPr lang="en-US" sz="2400" smtClean="0"/>
              <a:t>synergist </a:t>
            </a:r>
            <a:r>
              <a:rPr lang="en-US" sz="2400" b="0" smtClean="0"/>
              <a:t>- biceps brachii</a:t>
            </a:r>
          </a:p>
          <a:p>
            <a:pPr eaLnBrk="1" hangingPunct="1"/>
            <a:endParaRPr lang="en-US" sz="2400" b="0" smtClean="0"/>
          </a:p>
          <a:p>
            <a:pPr eaLnBrk="1" hangingPunct="1"/>
            <a:r>
              <a:rPr lang="en-US" sz="2400" smtClean="0"/>
              <a:t>antagonist </a:t>
            </a:r>
            <a:r>
              <a:rPr lang="en-US" sz="2400" b="0" smtClean="0"/>
              <a:t>- triceps brachii </a:t>
            </a:r>
          </a:p>
          <a:p>
            <a:pPr eaLnBrk="1" hangingPunct="1"/>
            <a:endParaRPr lang="en-US" sz="2400" b="0" smtClean="0"/>
          </a:p>
          <a:p>
            <a:pPr eaLnBrk="1" hangingPunct="1"/>
            <a:r>
              <a:rPr lang="en-US" sz="2400" smtClean="0"/>
              <a:t>fixator </a:t>
            </a:r>
            <a:r>
              <a:rPr lang="en-US" sz="2400" b="0" smtClean="0"/>
              <a:t>- muscle that holds scapula firmly in place</a:t>
            </a:r>
          </a:p>
          <a:p>
            <a:pPr lvl="1" eaLnBrk="1" hangingPunct="1"/>
            <a:r>
              <a:rPr lang="en-US" sz="2400" b="0" i="1" smtClean="0"/>
              <a:t>rhomboids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419225" y="5588000"/>
            <a:ext cx="19573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</a:t>
            </a:r>
          </a:p>
        </p:txBody>
      </p:sp>
      <p:pic>
        <p:nvPicPr>
          <p:cNvPr id="14342" name="Picture 9" descr="sal25693_10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511300"/>
            <a:ext cx="2579687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0"/>
          <p:cNvSpPr>
            <a:spLocks noChangeAspect="1" noChangeArrowheads="1" noTextEdit="1"/>
          </p:cNvSpPr>
          <p:nvPr/>
        </p:nvSpPr>
        <p:spPr bwMode="auto">
          <a:xfrm>
            <a:off x="77788" y="1954213"/>
            <a:ext cx="45783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627063" y="2762250"/>
            <a:ext cx="5969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 flipH="1">
            <a:off x="684213" y="5318125"/>
            <a:ext cx="14382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3328988" y="5194300"/>
            <a:ext cx="4508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 flipH="1">
            <a:off x="2747963" y="5035550"/>
            <a:ext cx="10207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 flipH="1">
            <a:off x="2387600" y="2700338"/>
            <a:ext cx="13890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 flipH="1">
            <a:off x="598488" y="2360613"/>
            <a:ext cx="14033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>
            <a:off x="2506663" y="2360613"/>
            <a:ext cx="12700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H="1">
            <a:off x="3328988" y="5360988"/>
            <a:ext cx="4556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V="1">
            <a:off x="2089150" y="3040063"/>
            <a:ext cx="1311275" cy="2952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 flipH="1">
            <a:off x="2693988" y="3111500"/>
            <a:ext cx="385762" cy="3571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V="1">
            <a:off x="1230313" y="3554413"/>
            <a:ext cx="644525" cy="3952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1130300" y="4141788"/>
            <a:ext cx="1039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 flipH="1">
            <a:off x="2746375" y="3805238"/>
            <a:ext cx="10810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24"/>
          <p:cNvSpPr>
            <a:spLocks noChangeShapeType="1"/>
          </p:cNvSpPr>
          <p:nvPr/>
        </p:nvSpPr>
        <p:spPr bwMode="auto">
          <a:xfrm flipH="1">
            <a:off x="2465388" y="3997325"/>
            <a:ext cx="13620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5"/>
          <p:cNvSpPr>
            <a:spLocks noChangeShapeType="1"/>
          </p:cNvSpPr>
          <p:nvPr/>
        </p:nvSpPr>
        <p:spPr bwMode="auto">
          <a:xfrm flipH="1" flipV="1">
            <a:off x="1200150" y="2360613"/>
            <a:ext cx="1112838" cy="2016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26"/>
          <p:cNvSpPr>
            <a:spLocks noChangeShapeType="1"/>
          </p:cNvSpPr>
          <p:nvPr/>
        </p:nvSpPr>
        <p:spPr bwMode="auto">
          <a:xfrm flipH="1" flipV="1">
            <a:off x="2489200" y="1944688"/>
            <a:ext cx="1287463" cy="4159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H="1">
            <a:off x="627063" y="2757488"/>
            <a:ext cx="5969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Rectangle 28"/>
          <p:cNvSpPr>
            <a:spLocks noChangeArrowheads="1"/>
          </p:cNvSpPr>
          <p:nvPr/>
        </p:nvSpPr>
        <p:spPr bwMode="auto">
          <a:xfrm>
            <a:off x="92075" y="2679700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Scapula</a:t>
            </a:r>
            <a:endParaRPr lang="en-US" sz="1000" b="1"/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 flipH="1">
            <a:off x="684213" y="5311775"/>
            <a:ext cx="1438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3832225" y="2960688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Bellies</a:t>
            </a:r>
            <a:endParaRPr lang="en-US" sz="1000" b="1"/>
          </a:p>
        </p:txBody>
      </p:sp>
      <p:sp>
        <p:nvSpPr>
          <p:cNvPr id="14364" name="Line 31"/>
          <p:cNvSpPr>
            <a:spLocks noChangeShapeType="1"/>
          </p:cNvSpPr>
          <p:nvPr/>
        </p:nvSpPr>
        <p:spPr bwMode="auto">
          <a:xfrm flipH="1">
            <a:off x="3328988" y="5187950"/>
            <a:ext cx="450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3819525" y="5111750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Radius</a:t>
            </a:r>
            <a:endParaRPr lang="en-US" sz="1000" b="1"/>
          </a:p>
        </p:txBody>
      </p:sp>
      <p:sp>
        <p:nvSpPr>
          <p:cNvPr id="14366" name="Line 33"/>
          <p:cNvSpPr>
            <a:spLocks noChangeShapeType="1"/>
          </p:cNvSpPr>
          <p:nvPr/>
        </p:nvSpPr>
        <p:spPr bwMode="auto">
          <a:xfrm flipH="1">
            <a:off x="2747963" y="5029200"/>
            <a:ext cx="1020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819525" y="4953000"/>
            <a:ext cx="534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Insertion</a:t>
            </a:r>
            <a:endParaRPr lang="en-US" sz="1000" b="1"/>
          </a:p>
        </p:txBody>
      </p:sp>
      <p:sp>
        <p:nvSpPr>
          <p:cNvPr id="14368" name="Line 35"/>
          <p:cNvSpPr>
            <a:spLocks noChangeShapeType="1"/>
          </p:cNvSpPr>
          <p:nvPr/>
        </p:nvSpPr>
        <p:spPr bwMode="auto">
          <a:xfrm flipH="1">
            <a:off x="2387600" y="2697163"/>
            <a:ext cx="1389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3819525" y="2613025"/>
            <a:ext cx="549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Humerus</a:t>
            </a:r>
            <a:endParaRPr lang="en-US" sz="1000" b="1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3819525" y="5286375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Ulna</a:t>
            </a:r>
            <a:endParaRPr lang="en-US" sz="1000" b="1"/>
          </a:p>
        </p:txBody>
      </p:sp>
      <p:sp>
        <p:nvSpPr>
          <p:cNvPr id="14371" name="Rectangle 38"/>
          <p:cNvSpPr>
            <a:spLocks noChangeArrowheads="1"/>
          </p:cNvSpPr>
          <p:nvPr/>
        </p:nvSpPr>
        <p:spPr bwMode="auto">
          <a:xfrm>
            <a:off x="92075" y="5233988"/>
            <a:ext cx="534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Insertion</a:t>
            </a:r>
            <a:endParaRPr lang="en-US" sz="1000" b="1"/>
          </a:p>
        </p:txBody>
      </p:sp>
      <p:sp>
        <p:nvSpPr>
          <p:cNvPr id="14372" name="Line 39"/>
          <p:cNvSpPr>
            <a:spLocks noChangeShapeType="1"/>
          </p:cNvSpPr>
          <p:nvPr/>
        </p:nvSpPr>
        <p:spPr bwMode="auto">
          <a:xfrm flipH="1">
            <a:off x="598488" y="2354263"/>
            <a:ext cx="1403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Rectangle 40"/>
          <p:cNvSpPr>
            <a:spLocks noChangeArrowheads="1"/>
          </p:cNvSpPr>
          <p:nvPr/>
        </p:nvSpPr>
        <p:spPr bwMode="auto">
          <a:xfrm>
            <a:off x="117475" y="2271713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Origins</a:t>
            </a:r>
            <a:endParaRPr lang="en-US" sz="1000" b="1"/>
          </a:p>
        </p:txBody>
      </p:sp>
      <p:sp>
        <p:nvSpPr>
          <p:cNvPr id="14374" name="Line 41"/>
          <p:cNvSpPr>
            <a:spLocks noChangeShapeType="1"/>
          </p:cNvSpPr>
          <p:nvPr/>
        </p:nvSpPr>
        <p:spPr bwMode="auto">
          <a:xfrm flipH="1">
            <a:off x="2506663" y="2354263"/>
            <a:ext cx="1270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Rectangle 42"/>
          <p:cNvSpPr>
            <a:spLocks noChangeArrowheads="1"/>
          </p:cNvSpPr>
          <p:nvPr/>
        </p:nvSpPr>
        <p:spPr bwMode="auto">
          <a:xfrm>
            <a:off x="3813175" y="2273300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Origins</a:t>
            </a:r>
            <a:endParaRPr lang="en-US" sz="1000" b="1"/>
          </a:p>
        </p:txBody>
      </p:sp>
      <p:sp>
        <p:nvSpPr>
          <p:cNvPr id="14376" name="Line 43"/>
          <p:cNvSpPr>
            <a:spLocks noChangeShapeType="1"/>
          </p:cNvSpPr>
          <p:nvPr/>
        </p:nvSpPr>
        <p:spPr bwMode="auto">
          <a:xfrm flipH="1">
            <a:off x="3328988" y="5356225"/>
            <a:ext cx="4556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Freeform 44"/>
          <p:cNvSpPr>
            <a:spLocks/>
          </p:cNvSpPr>
          <p:nvPr/>
        </p:nvSpPr>
        <p:spPr bwMode="auto">
          <a:xfrm>
            <a:off x="2089150" y="3035300"/>
            <a:ext cx="1695450" cy="293688"/>
          </a:xfrm>
          <a:custGeom>
            <a:avLst/>
            <a:gdLst>
              <a:gd name="T0" fmla="*/ 0 w 1068"/>
              <a:gd name="T1" fmla="*/ 293688 h 185"/>
              <a:gd name="T2" fmla="*/ 1311275 w 1068"/>
              <a:gd name="T3" fmla="*/ 0 h 185"/>
              <a:gd name="T4" fmla="*/ 1695450 w 1068"/>
              <a:gd name="T5" fmla="*/ 0 h 185"/>
              <a:gd name="T6" fmla="*/ 0 60000 65536"/>
              <a:gd name="T7" fmla="*/ 0 60000 65536"/>
              <a:gd name="T8" fmla="*/ 0 60000 65536"/>
              <a:gd name="T9" fmla="*/ 0 w 1068"/>
              <a:gd name="T10" fmla="*/ 0 h 185"/>
              <a:gd name="T11" fmla="*/ 1068 w 1068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185">
                <a:moveTo>
                  <a:pt x="0" y="185"/>
                </a:moveTo>
                <a:lnTo>
                  <a:pt x="826" y="0"/>
                </a:lnTo>
                <a:lnTo>
                  <a:pt x="106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Line 45"/>
          <p:cNvSpPr>
            <a:spLocks noChangeShapeType="1"/>
          </p:cNvSpPr>
          <p:nvPr/>
        </p:nvSpPr>
        <p:spPr bwMode="auto">
          <a:xfrm flipH="1">
            <a:off x="2693988" y="3108325"/>
            <a:ext cx="385762" cy="354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Freeform 47"/>
          <p:cNvSpPr>
            <a:spLocks/>
          </p:cNvSpPr>
          <p:nvPr/>
        </p:nvSpPr>
        <p:spPr bwMode="auto">
          <a:xfrm>
            <a:off x="1019175" y="3548063"/>
            <a:ext cx="855663" cy="396875"/>
          </a:xfrm>
          <a:custGeom>
            <a:avLst/>
            <a:gdLst>
              <a:gd name="T0" fmla="*/ 855663 w 539"/>
              <a:gd name="T1" fmla="*/ 0 h 250"/>
              <a:gd name="T2" fmla="*/ 211138 w 539"/>
              <a:gd name="T3" fmla="*/ 396875 h 250"/>
              <a:gd name="T4" fmla="*/ 0 w 539"/>
              <a:gd name="T5" fmla="*/ 396875 h 250"/>
              <a:gd name="T6" fmla="*/ 0 60000 65536"/>
              <a:gd name="T7" fmla="*/ 0 60000 65536"/>
              <a:gd name="T8" fmla="*/ 0 60000 65536"/>
              <a:gd name="T9" fmla="*/ 0 w 539"/>
              <a:gd name="T10" fmla="*/ 0 h 250"/>
              <a:gd name="T11" fmla="*/ 539 w 53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250">
                <a:moveTo>
                  <a:pt x="539" y="0"/>
                </a:moveTo>
                <a:lnTo>
                  <a:pt x="133" y="250"/>
                </a:lnTo>
                <a:lnTo>
                  <a:pt x="0" y="2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48"/>
          <p:cNvSpPr>
            <a:spLocks noChangeShapeType="1"/>
          </p:cNvSpPr>
          <p:nvPr/>
        </p:nvSpPr>
        <p:spPr bwMode="auto">
          <a:xfrm>
            <a:off x="1130300" y="4137025"/>
            <a:ext cx="1039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Rectangle 49"/>
          <p:cNvSpPr>
            <a:spLocks noChangeArrowheads="1"/>
          </p:cNvSpPr>
          <p:nvPr/>
        </p:nvSpPr>
        <p:spPr bwMode="auto">
          <a:xfrm>
            <a:off x="219075" y="3546475"/>
            <a:ext cx="65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Extensors:</a:t>
            </a:r>
            <a:endParaRPr lang="en-US" sz="1000" b="1"/>
          </a:p>
        </p:txBody>
      </p:sp>
      <p:sp>
        <p:nvSpPr>
          <p:cNvPr id="14382" name="Rectangle 50"/>
          <p:cNvSpPr>
            <a:spLocks noChangeArrowheads="1"/>
          </p:cNvSpPr>
          <p:nvPr/>
        </p:nvSpPr>
        <p:spPr bwMode="auto">
          <a:xfrm>
            <a:off x="363538" y="4062413"/>
            <a:ext cx="744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Lateral head</a:t>
            </a:r>
            <a:endParaRPr lang="en-US" sz="1000" b="1"/>
          </a:p>
        </p:txBody>
      </p:sp>
      <p:sp>
        <p:nvSpPr>
          <p:cNvPr id="14383" name="Rectangle 51"/>
          <p:cNvSpPr>
            <a:spLocks noChangeArrowheads="1"/>
          </p:cNvSpPr>
          <p:nvPr/>
        </p:nvSpPr>
        <p:spPr bwMode="auto">
          <a:xfrm>
            <a:off x="3794125" y="3576638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Flexors:</a:t>
            </a:r>
            <a:endParaRPr lang="en-US" sz="1000" b="1"/>
          </a:p>
        </p:txBody>
      </p:sp>
      <p:sp>
        <p:nvSpPr>
          <p:cNvPr id="14384" name="Rectangle 52"/>
          <p:cNvSpPr>
            <a:spLocks noChangeArrowheads="1"/>
          </p:cNvSpPr>
          <p:nvPr/>
        </p:nvSpPr>
        <p:spPr bwMode="auto">
          <a:xfrm>
            <a:off x="3875088" y="3719513"/>
            <a:ext cx="86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Biceps brachii</a:t>
            </a:r>
            <a:endParaRPr lang="en-US" sz="1000" b="1"/>
          </a:p>
        </p:txBody>
      </p:sp>
      <p:sp>
        <p:nvSpPr>
          <p:cNvPr id="14385" name="Rectangle 53"/>
          <p:cNvSpPr>
            <a:spLocks noChangeArrowheads="1"/>
          </p:cNvSpPr>
          <p:nvPr/>
        </p:nvSpPr>
        <p:spPr bwMode="auto">
          <a:xfrm>
            <a:off x="3875088" y="3917950"/>
            <a:ext cx="603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Brachialis</a:t>
            </a:r>
            <a:endParaRPr lang="en-US" sz="1000" b="1"/>
          </a:p>
        </p:txBody>
      </p:sp>
      <p:sp>
        <p:nvSpPr>
          <p:cNvPr id="14386" name="Line 54"/>
          <p:cNvSpPr>
            <a:spLocks noChangeShapeType="1"/>
          </p:cNvSpPr>
          <p:nvPr/>
        </p:nvSpPr>
        <p:spPr bwMode="auto">
          <a:xfrm flipH="1">
            <a:off x="2746375" y="3802063"/>
            <a:ext cx="10810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Line 55"/>
          <p:cNvSpPr>
            <a:spLocks noChangeShapeType="1"/>
          </p:cNvSpPr>
          <p:nvPr/>
        </p:nvSpPr>
        <p:spPr bwMode="auto">
          <a:xfrm flipH="1">
            <a:off x="2465388" y="3994150"/>
            <a:ext cx="13620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Line 56"/>
          <p:cNvSpPr>
            <a:spLocks noChangeShapeType="1"/>
          </p:cNvSpPr>
          <p:nvPr/>
        </p:nvSpPr>
        <p:spPr bwMode="auto">
          <a:xfrm flipH="1" flipV="1">
            <a:off x="1200150" y="2354263"/>
            <a:ext cx="1112838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Line 57"/>
          <p:cNvSpPr>
            <a:spLocks noChangeShapeType="1"/>
          </p:cNvSpPr>
          <p:nvPr/>
        </p:nvSpPr>
        <p:spPr bwMode="auto">
          <a:xfrm flipH="1" flipV="1">
            <a:off x="2489200" y="1938338"/>
            <a:ext cx="742950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0" name="TextBox 24"/>
          <p:cNvSpPr txBox="1">
            <a:spLocks noChangeArrowheads="1"/>
          </p:cNvSpPr>
          <p:nvPr/>
        </p:nvSpPr>
        <p:spPr bwMode="auto">
          <a:xfrm>
            <a:off x="173038" y="1273175"/>
            <a:ext cx="4449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4391" name="Rectangle 47"/>
          <p:cNvSpPr>
            <a:spLocks noChangeArrowheads="1"/>
          </p:cNvSpPr>
          <p:nvPr/>
        </p:nvSpPr>
        <p:spPr bwMode="auto">
          <a:xfrm>
            <a:off x="373063" y="3851275"/>
            <a:ext cx="6477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Long head</a:t>
            </a:r>
          </a:p>
        </p:txBody>
      </p:sp>
      <p:sp>
        <p:nvSpPr>
          <p:cNvPr id="14392" name="Rectangle 47"/>
          <p:cNvSpPr>
            <a:spLocks noChangeArrowheads="1"/>
          </p:cNvSpPr>
          <p:nvPr/>
        </p:nvSpPr>
        <p:spPr bwMode="auto">
          <a:xfrm>
            <a:off x="307975" y="3698875"/>
            <a:ext cx="9080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Triceps brachii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D50C98DA-26B6-4A50-9680-9639D15C0E3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Intrinsic and Extrinsic Muscles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6575" y="1543050"/>
            <a:ext cx="2990850" cy="4541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intrinsic muscles – </a:t>
            </a:r>
            <a:r>
              <a:rPr lang="en-US" sz="2000" b="0" smtClean="0"/>
              <a:t>entirely contained within a region, such as the hand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both its origin and insertion there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extrinsic muscles –  </a:t>
            </a:r>
            <a:r>
              <a:rPr lang="en-US" sz="2000" b="0" smtClean="0"/>
              <a:t>act on a designated region, but has its origin elsewhere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fingers – extrinsic muscles in the forearm</a:t>
            </a:r>
            <a:endParaRPr lang="en-US" sz="2000" smtClean="0"/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371475" y="6273800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10.29b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6561138" y="4829175"/>
            <a:ext cx="1954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10.32a</a:t>
            </a:r>
          </a:p>
        </p:txBody>
      </p:sp>
      <p:pic>
        <p:nvPicPr>
          <p:cNvPr id="15367" name="Picture 10" descr="sal25693_10_2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652588"/>
            <a:ext cx="2138363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12"/>
          <p:cNvSpPr>
            <a:spLocks noChangeAspect="1" noChangeArrowheads="1" noTextEdit="1"/>
          </p:cNvSpPr>
          <p:nvPr/>
        </p:nvSpPr>
        <p:spPr bwMode="auto">
          <a:xfrm>
            <a:off x="330200" y="2232025"/>
            <a:ext cx="3008313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 flipV="1">
            <a:off x="1444625" y="3117850"/>
            <a:ext cx="512763" cy="2365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327025" y="5867400"/>
            <a:ext cx="1330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Intermediate flexor</a:t>
            </a:r>
            <a:endParaRPr lang="en-US" sz="1000" b="1"/>
          </a:p>
        </p:txBody>
      </p:sp>
      <p:sp>
        <p:nvSpPr>
          <p:cNvPr id="15371" name="Rectangle 16"/>
          <p:cNvSpPr>
            <a:spLocks noChangeArrowheads="1"/>
          </p:cNvSpPr>
          <p:nvPr/>
        </p:nvSpPr>
        <p:spPr bwMode="auto">
          <a:xfrm>
            <a:off x="2182813" y="3062288"/>
            <a:ext cx="73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</a:t>
            </a:r>
          </a:p>
          <a:p>
            <a:r>
              <a:rPr lang="en-US" sz="10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10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>
            <a:off x="1754188" y="3117850"/>
            <a:ext cx="3857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1752600" y="3113088"/>
            <a:ext cx="385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2176463" y="3635375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</a:t>
            </a:r>
          </a:p>
          <a:p>
            <a:r>
              <a:rPr lang="en-US" sz="1000" b="1">
                <a:solidFill>
                  <a:srgbClr val="000000"/>
                </a:solidFill>
              </a:rPr>
              <a:t>pollicis longus</a:t>
            </a:r>
          </a:p>
        </p:txBody>
      </p:sp>
      <p:sp>
        <p:nvSpPr>
          <p:cNvPr id="15375" name="Line 23"/>
          <p:cNvSpPr>
            <a:spLocks noChangeShapeType="1"/>
          </p:cNvSpPr>
          <p:nvPr/>
        </p:nvSpPr>
        <p:spPr bwMode="auto">
          <a:xfrm>
            <a:off x="1185863" y="3692525"/>
            <a:ext cx="9540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24"/>
          <p:cNvSpPr>
            <a:spLocks noChangeShapeType="1"/>
          </p:cNvSpPr>
          <p:nvPr/>
        </p:nvSpPr>
        <p:spPr bwMode="auto">
          <a:xfrm>
            <a:off x="1182688" y="3686175"/>
            <a:ext cx="955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25"/>
          <p:cNvSpPr>
            <a:spLocks noChangeArrowheads="1"/>
          </p:cNvSpPr>
          <p:nvPr/>
        </p:nvSpPr>
        <p:spPr bwMode="auto">
          <a:xfrm>
            <a:off x="1525588" y="4476750"/>
            <a:ext cx="73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</a:t>
            </a:r>
          </a:p>
          <a:p>
            <a:r>
              <a:rPr lang="en-US" sz="10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1000" b="1">
                <a:solidFill>
                  <a:srgbClr val="000000"/>
                </a:solidFill>
              </a:rPr>
              <a:t>superficialis</a:t>
            </a:r>
          </a:p>
          <a:p>
            <a:r>
              <a:rPr lang="en-US" sz="1000" b="1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15378" name="Line 29"/>
          <p:cNvSpPr>
            <a:spLocks noChangeShapeType="1"/>
          </p:cNvSpPr>
          <p:nvPr/>
        </p:nvSpPr>
        <p:spPr bwMode="auto">
          <a:xfrm>
            <a:off x="1477963" y="4532313"/>
            <a:ext cx="15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30"/>
          <p:cNvSpPr>
            <a:spLocks noChangeShapeType="1"/>
          </p:cNvSpPr>
          <p:nvPr/>
        </p:nvSpPr>
        <p:spPr bwMode="auto">
          <a:xfrm>
            <a:off x="1350963" y="4532313"/>
            <a:ext cx="15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31"/>
          <p:cNvSpPr>
            <a:spLocks noChangeShapeType="1"/>
          </p:cNvSpPr>
          <p:nvPr/>
        </p:nvSpPr>
        <p:spPr bwMode="auto">
          <a:xfrm>
            <a:off x="1477963" y="452755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32"/>
          <p:cNvSpPr>
            <a:spLocks noChangeShapeType="1"/>
          </p:cNvSpPr>
          <p:nvPr/>
        </p:nvSpPr>
        <p:spPr bwMode="auto">
          <a:xfrm>
            <a:off x="1347788" y="4527550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Rectangle 33"/>
          <p:cNvSpPr>
            <a:spLocks noChangeArrowheads="1"/>
          </p:cNvSpPr>
          <p:nvPr/>
        </p:nvSpPr>
        <p:spPr bwMode="auto">
          <a:xfrm>
            <a:off x="1519238" y="5122863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Flexor</a:t>
            </a:r>
          </a:p>
          <a:p>
            <a:r>
              <a:rPr lang="en-US" sz="10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1000" b="1">
                <a:solidFill>
                  <a:srgbClr val="000000"/>
                </a:solidFill>
              </a:rPr>
              <a:t>profundus</a:t>
            </a:r>
          </a:p>
          <a:p>
            <a:r>
              <a:rPr lang="en-US" sz="1000" b="1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15383" name="Line 37"/>
          <p:cNvSpPr>
            <a:spLocks noChangeShapeType="1"/>
          </p:cNvSpPr>
          <p:nvPr/>
        </p:nvSpPr>
        <p:spPr bwMode="auto">
          <a:xfrm>
            <a:off x="606425" y="5187950"/>
            <a:ext cx="8715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38"/>
          <p:cNvSpPr>
            <a:spLocks noChangeShapeType="1"/>
          </p:cNvSpPr>
          <p:nvPr/>
        </p:nvSpPr>
        <p:spPr bwMode="auto">
          <a:xfrm>
            <a:off x="606425" y="5184775"/>
            <a:ext cx="8715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Rectangle 39"/>
          <p:cNvSpPr>
            <a:spLocks noChangeArrowheads="1"/>
          </p:cNvSpPr>
          <p:nvPr/>
        </p:nvSpPr>
        <p:spPr bwMode="auto">
          <a:xfrm>
            <a:off x="2601913" y="2227263"/>
            <a:ext cx="55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Common</a:t>
            </a:r>
            <a:br>
              <a:rPr lang="en-US" sz="1000" b="1">
                <a:solidFill>
                  <a:srgbClr val="000000"/>
                </a:solidFill>
              </a:rPr>
            </a:br>
            <a:r>
              <a:rPr lang="en-US" sz="1000" b="1">
                <a:solidFill>
                  <a:srgbClr val="000000"/>
                </a:solidFill>
              </a:rPr>
              <a:t>flexor</a:t>
            </a:r>
          </a:p>
          <a:p>
            <a:r>
              <a:rPr lang="en-US" sz="10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15386" name="Line 41"/>
          <p:cNvSpPr>
            <a:spLocks noChangeShapeType="1"/>
          </p:cNvSpPr>
          <p:nvPr/>
        </p:nvSpPr>
        <p:spPr bwMode="auto">
          <a:xfrm>
            <a:off x="2182813" y="2290763"/>
            <a:ext cx="37941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42"/>
          <p:cNvSpPr>
            <a:spLocks noChangeShapeType="1"/>
          </p:cNvSpPr>
          <p:nvPr/>
        </p:nvSpPr>
        <p:spPr bwMode="auto">
          <a:xfrm>
            <a:off x="2182813" y="2286000"/>
            <a:ext cx="3762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43"/>
          <p:cNvSpPr>
            <a:spLocks noChangeShapeType="1"/>
          </p:cNvSpPr>
          <p:nvPr/>
        </p:nvSpPr>
        <p:spPr bwMode="auto">
          <a:xfrm flipV="1">
            <a:off x="804863" y="5189538"/>
            <a:ext cx="136525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44"/>
          <p:cNvSpPr>
            <a:spLocks noChangeShapeType="1"/>
          </p:cNvSpPr>
          <p:nvPr/>
        </p:nvSpPr>
        <p:spPr bwMode="auto">
          <a:xfrm flipV="1">
            <a:off x="1008063" y="5189538"/>
            <a:ext cx="136525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45"/>
          <p:cNvSpPr>
            <a:spLocks noChangeShapeType="1"/>
          </p:cNvSpPr>
          <p:nvPr/>
        </p:nvSpPr>
        <p:spPr bwMode="auto">
          <a:xfrm flipV="1">
            <a:off x="1198563" y="5187950"/>
            <a:ext cx="33337" cy="396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46"/>
          <p:cNvSpPr>
            <a:spLocks noChangeShapeType="1"/>
          </p:cNvSpPr>
          <p:nvPr/>
        </p:nvSpPr>
        <p:spPr bwMode="auto">
          <a:xfrm flipV="1">
            <a:off x="801688" y="5187950"/>
            <a:ext cx="138112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47"/>
          <p:cNvSpPr>
            <a:spLocks noChangeShapeType="1"/>
          </p:cNvSpPr>
          <p:nvPr/>
        </p:nvSpPr>
        <p:spPr bwMode="auto">
          <a:xfrm flipV="1">
            <a:off x="1004888" y="5187950"/>
            <a:ext cx="138112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48"/>
          <p:cNvSpPr>
            <a:spLocks noChangeShapeType="1"/>
          </p:cNvSpPr>
          <p:nvPr/>
        </p:nvSpPr>
        <p:spPr bwMode="auto">
          <a:xfrm flipV="1">
            <a:off x="1195388" y="5187950"/>
            <a:ext cx="36512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49"/>
          <p:cNvSpPr>
            <a:spLocks noChangeShapeType="1"/>
          </p:cNvSpPr>
          <p:nvPr/>
        </p:nvSpPr>
        <p:spPr bwMode="auto">
          <a:xfrm>
            <a:off x="838200" y="4537075"/>
            <a:ext cx="63976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50"/>
          <p:cNvSpPr>
            <a:spLocks noChangeShapeType="1"/>
          </p:cNvSpPr>
          <p:nvPr/>
        </p:nvSpPr>
        <p:spPr bwMode="auto">
          <a:xfrm>
            <a:off x="838200" y="4535488"/>
            <a:ext cx="639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Line 51"/>
          <p:cNvSpPr>
            <a:spLocks noChangeShapeType="1"/>
          </p:cNvSpPr>
          <p:nvPr/>
        </p:nvSpPr>
        <p:spPr bwMode="auto">
          <a:xfrm flipV="1">
            <a:off x="927100" y="4540250"/>
            <a:ext cx="136525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52"/>
          <p:cNvSpPr>
            <a:spLocks noChangeShapeType="1"/>
          </p:cNvSpPr>
          <p:nvPr/>
        </p:nvSpPr>
        <p:spPr bwMode="auto">
          <a:xfrm flipV="1">
            <a:off x="1062038" y="4540250"/>
            <a:ext cx="139700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Line 53"/>
          <p:cNvSpPr>
            <a:spLocks noChangeShapeType="1"/>
          </p:cNvSpPr>
          <p:nvPr/>
        </p:nvSpPr>
        <p:spPr bwMode="auto">
          <a:xfrm flipV="1">
            <a:off x="923925" y="4537075"/>
            <a:ext cx="138113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54"/>
          <p:cNvSpPr>
            <a:spLocks noChangeShapeType="1"/>
          </p:cNvSpPr>
          <p:nvPr/>
        </p:nvSpPr>
        <p:spPr bwMode="auto">
          <a:xfrm flipV="1">
            <a:off x="1058863" y="4537075"/>
            <a:ext cx="139700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Line 55"/>
          <p:cNvSpPr>
            <a:spLocks noChangeShapeType="1"/>
          </p:cNvSpPr>
          <p:nvPr/>
        </p:nvSpPr>
        <p:spPr bwMode="auto">
          <a:xfrm flipV="1">
            <a:off x="1203325" y="4540250"/>
            <a:ext cx="136525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56"/>
          <p:cNvSpPr>
            <a:spLocks noChangeShapeType="1"/>
          </p:cNvSpPr>
          <p:nvPr/>
        </p:nvSpPr>
        <p:spPr bwMode="auto">
          <a:xfrm flipV="1">
            <a:off x="1201738" y="4537075"/>
            <a:ext cx="136525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Line 57"/>
          <p:cNvSpPr>
            <a:spLocks noChangeShapeType="1"/>
          </p:cNvSpPr>
          <p:nvPr/>
        </p:nvSpPr>
        <p:spPr bwMode="auto">
          <a:xfrm flipV="1">
            <a:off x="1441450" y="3113088"/>
            <a:ext cx="512763" cy="236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403" name="Picture 58" descr="sal25693_10_3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2165350"/>
            <a:ext cx="2844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4" name="Rectangle 63"/>
          <p:cNvSpPr>
            <a:spLocks noChangeArrowheads="1"/>
          </p:cNvSpPr>
          <p:nvPr/>
        </p:nvSpPr>
        <p:spPr bwMode="auto">
          <a:xfrm>
            <a:off x="8196263" y="3652838"/>
            <a:ext cx="655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Opponens pollicis</a:t>
            </a:r>
            <a:endParaRPr lang="en-US" b="1"/>
          </a:p>
        </p:txBody>
      </p:sp>
      <p:sp>
        <p:nvSpPr>
          <p:cNvPr id="15405" name="Rectangle 64"/>
          <p:cNvSpPr>
            <a:spLocks noChangeArrowheads="1"/>
          </p:cNvSpPr>
          <p:nvPr/>
        </p:nvSpPr>
        <p:spPr bwMode="auto">
          <a:xfrm>
            <a:off x="8196263" y="3424238"/>
            <a:ext cx="619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Abductor pollicis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 brevis</a:t>
            </a:r>
          </a:p>
        </p:txBody>
      </p:sp>
      <p:sp>
        <p:nvSpPr>
          <p:cNvPr id="15406" name="Rectangle 66"/>
          <p:cNvSpPr>
            <a:spLocks noChangeArrowheads="1"/>
          </p:cNvSpPr>
          <p:nvPr/>
        </p:nvSpPr>
        <p:spPr bwMode="auto">
          <a:xfrm>
            <a:off x="8205788" y="3195638"/>
            <a:ext cx="509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pollicis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15407" name="Rectangle 68"/>
          <p:cNvSpPr>
            <a:spLocks noChangeArrowheads="1"/>
          </p:cNvSpPr>
          <p:nvPr/>
        </p:nvSpPr>
        <p:spPr bwMode="auto">
          <a:xfrm>
            <a:off x="8205788" y="2557463"/>
            <a:ext cx="338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600" b="1">
                <a:solidFill>
                  <a:srgbClr val="000000"/>
                </a:solidFill>
              </a:rPr>
              <a:t>pollicis</a:t>
            </a:r>
          </a:p>
        </p:txBody>
      </p:sp>
      <p:sp>
        <p:nvSpPr>
          <p:cNvPr id="15408" name="Rectangle 70"/>
          <p:cNvSpPr>
            <a:spLocks noChangeArrowheads="1"/>
          </p:cNvSpPr>
          <p:nvPr/>
        </p:nvSpPr>
        <p:spPr bwMode="auto">
          <a:xfrm>
            <a:off x="6069013" y="2747963"/>
            <a:ext cx="814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600" b="1">
                <a:solidFill>
                  <a:srgbClr val="000000"/>
                </a:solidFill>
              </a:rPr>
              <a:t>digitorum superficialis</a:t>
            </a:r>
          </a:p>
        </p:txBody>
      </p:sp>
      <p:sp>
        <p:nvSpPr>
          <p:cNvPr id="15409" name="Rectangle 73"/>
          <p:cNvSpPr>
            <a:spLocks noChangeArrowheads="1"/>
          </p:cNvSpPr>
          <p:nvPr/>
        </p:nvSpPr>
        <p:spPr bwMode="auto">
          <a:xfrm>
            <a:off x="6069013" y="2519363"/>
            <a:ext cx="744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600" b="1">
                <a:solidFill>
                  <a:srgbClr val="000000"/>
                </a:solidFill>
              </a:rPr>
              <a:t>digitorum profundus</a:t>
            </a:r>
          </a:p>
        </p:txBody>
      </p:sp>
      <p:sp>
        <p:nvSpPr>
          <p:cNvPr id="15410" name="Rectangle 76"/>
          <p:cNvSpPr>
            <a:spLocks noChangeArrowheads="1"/>
          </p:cNvSpPr>
          <p:nvPr/>
        </p:nvSpPr>
        <p:spPr bwMode="auto">
          <a:xfrm>
            <a:off x="8243888" y="3948113"/>
            <a:ext cx="619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Abductor pollicis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15411" name="Rectangle 78"/>
          <p:cNvSpPr>
            <a:spLocks noChangeArrowheads="1"/>
          </p:cNvSpPr>
          <p:nvPr/>
        </p:nvSpPr>
        <p:spPr bwMode="auto">
          <a:xfrm>
            <a:off x="6069013" y="4402138"/>
            <a:ext cx="587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Palmaris longus</a:t>
            </a:r>
            <a:endParaRPr lang="en-US" b="1"/>
          </a:p>
        </p:txBody>
      </p:sp>
      <p:sp>
        <p:nvSpPr>
          <p:cNvPr id="15412" name="Rectangle 79"/>
          <p:cNvSpPr>
            <a:spLocks noChangeArrowheads="1"/>
          </p:cNvSpPr>
          <p:nvPr/>
        </p:nvSpPr>
        <p:spPr bwMode="auto">
          <a:xfrm>
            <a:off x="6069013" y="4178300"/>
            <a:ext cx="598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6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15413" name="Rectangle 81"/>
          <p:cNvSpPr>
            <a:spLocks noChangeArrowheads="1"/>
          </p:cNvSpPr>
          <p:nvPr/>
        </p:nvSpPr>
        <p:spPr bwMode="auto">
          <a:xfrm>
            <a:off x="6069013" y="4051300"/>
            <a:ext cx="701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ulnaris</a:t>
            </a:r>
            <a:endParaRPr lang="en-US" b="1"/>
          </a:p>
        </p:txBody>
      </p:sp>
      <p:sp>
        <p:nvSpPr>
          <p:cNvPr id="15414" name="Rectangle 82"/>
          <p:cNvSpPr>
            <a:spLocks noChangeArrowheads="1"/>
          </p:cNvSpPr>
          <p:nvPr/>
        </p:nvSpPr>
        <p:spPr bwMode="auto">
          <a:xfrm>
            <a:off x="6069013" y="3797300"/>
            <a:ext cx="6810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retinaculum</a:t>
            </a:r>
            <a:endParaRPr lang="en-US" b="1"/>
          </a:p>
        </p:txBody>
      </p:sp>
      <p:sp>
        <p:nvSpPr>
          <p:cNvPr id="15415" name="Rectangle 83"/>
          <p:cNvSpPr>
            <a:spLocks noChangeArrowheads="1"/>
          </p:cNvSpPr>
          <p:nvPr/>
        </p:nvSpPr>
        <p:spPr bwMode="auto">
          <a:xfrm>
            <a:off x="6069013" y="3560763"/>
            <a:ext cx="538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Abductor digiti</a:t>
            </a:r>
          </a:p>
          <a:p>
            <a:r>
              <a:rPr lang="en-US" sz="600" b="1">
                <a:solidFill>
                  <a:srgbClr val="000000"/>
                </a:solidFill>
              </a:rPr>
              <a:t>minimi</a:t>
            </a:r>
          </a:p>
        </p:txBody>
      </p:sp>
      <p:sp>
        <p:nvSpPr>
          <p:cNvPr id="15416" name="Rectangle 85"/>
          <p:cNvSpPr>
            <a:spLocks noChangeArrowheads="1"/>
          </p:cNvSpPr>
          <p:nvPr/>
        </p:nvSpPr>
        <p:spPr bwMode="auto">
          <a:xfrm>
            <a:off x="6069013" y="3338513"/>
            <a:ext cx="428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digiti</a:t>
            </a:r>
            <a:endParaRPr lang="en-US" b="1"/>
          </a:p>
        </p:txBody>
      </p:sp>
      <p:sp>
        <p:nvSpPr>
          <p:cNvPr id="15417" name="Rectangle 87"/>
          <p:cNvSpPr>
            <a:spLocks noChangeArrowheads="1"/>
          </p:cNvSpPr>
          <p:nvPr/>
        </p:nvSpPr>
        <p:spPr bwMode="auto">
          <a:xfrm>
            <a:off x="6069013" y="2982913"/>
            <a:ext cx="406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Lumbricals</a:t>
            </a:r>
            <a:endParaRPr lang="en-US" b="1"/>
          </a:p>
        </p:txBody>
      </p:sp>
      <p:sp>
        <p:nvSpPr>
          <p:cNvPr id="15418" name="Rectangle 88"/>
          <p:cNvSpPr>
            <a:spLocks noChangeArrowheads="1"/>
          </p:cNvSpPr>
          <p:nvPr/>
        </p:nvSpPr>
        <p:spPr bwMode="auto">
          <a:xfrm>
            <a:off x="6069013" y="3114675"/>
            <a:ext cx="444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Opponens</a:t>
            </a:r>
          </a:p>
          <a:p>
            <a:r>
              <a:rPr lang="en-US" sz="600" b="1">
                <a:solidFill>
                  <a:srgbClr val="000000"/>
                </a:solidFill>
              </a:rPr>
              <a:t>digiti minimi</a:t>
            </a:r>
          </a:p>
        </p:txBody>
      </p:sp>
      <p:sp>
        <p:nvSpPr>
          <p:cNvPr id="15419" name="Rectangle 90"/>
          <p:cNvSpPr>
            <a:spLocks noChangeArrowheads="1"/>
          </p:cNvSpPr>
          <p:nvPr/>
        </p:nvSpPr>
        <p:spPr bwMode="auto">
          <a:xfrm>
            <a:off x="6069013" y="2295525"/>
            <a:ext cx="539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sheath</a:t>
            </a:r>
          </a:p>
        </p:txBody>
      </p:sp>
      <p:sp>
        <p:nvSpPr>
          <p:cNvPr id="15420" name="Rectangle 92"/>
          <p:cNvSpPr>
            <a:spLocks noChangeArrowheads="1"/>
          </p:cNvSpPr>
          <p:nvPr/>
        </p:nvSpPr>
        <p:spPr bwMode="auto">
          <a:xfrm>
            <a:off x="8243888" y="4324350"/>
            <a:ext cx="509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pollicis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15421" name="Rectangle 94"/>
          <p:cNvSpPr>
            <a:spLocks noChangeArrowheads="1"/>
          </p:cNvSpPr>
          <p:nvPr/>
        </p:nvSpPr>
        <p:spPr bwMode="auto">
          <a:xfrm>
            <a:off x="8243888" y="4133850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radialis</a:t>
            </a:r>
          </a:p>
        </p:txBody>
      </p:sp>
      <p:sp>
        <p:nvSpPr>
          <p:cNvPr id="15422" name="Rectangle 96"/>
          <p:cNvSpPr>
            <a:spLocks noChangeArrowheads="1"/>
          </p:cNvSpPr>
          <p:nvPr/>
        </p:nvSpPr>
        <p:spPr bwMode="auto">
          <a:xfrm>
            <a:off x="8231188" y="2860675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of flexor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 pollicis longus</a:t>
            </a:r>
          </a:p>
        </p:txBody>
      </p:sp>
      <p:sp>
        <p:nvSpPr>
          <p:cNvPr id="15423" name="Rectangle 99"/>
          <p:cNvSpPr>
            <a:spLocks noChangeArrowheads="1"/>
          </p:cNvSpPr>
          <p:nvPr/>
        </p:nvSpPr>
        <p:spPr bwMode="auto">
          <a:xfrm>
            <a:off x="8205788" y="2282825"/>
            <a:ext cx="474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First dorsal</a:t>
            </a:r>
          </a:p>
          <a:p>
            <a:r>
              <a:rPr lang="en-US" sz="600" b="1">
                <a:solidFill>
                  <a:srgbClr val="000000"/>
                </a:solidFill>
              </a:rPr>
              <a:t>interosseous</a:t>
            </a:r>
          </a:p>
        </p:txBody>
      </p:sp>
      <p:sp>
        <p:nvSpPr>
          <p:cNvPr id="15424" name="Rectangle 101"/>
          <p:cNvSpPr>
            <a:spLocks noChangeArrowheads="1"/>
          </p:cNvSpPr>
          <p:nvPr/>
        </p:nvSpPr>
        <p:spPr bwMode="auto">
          <a:xfrm>
            <a:off x="6027738" y="3944938"/>
            <a:ext cx="433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Tendons of:</a:t>
            </a:r>
          </a:p>
        </p:txBody>
      </p:sp>
      <p:sp>
        <p:nvSpPr>
          <p:cNvPr id="15425" name="Rectangle 103"/>
          <p:cNvSpPr>
            <a:spLocks noChangeArrowheads="1"/>
          </p:cNvSpPr>
          <p:nvPr/>
        </p:nvSpPr>
        <p:spPr bwMode="auto">
          <a:xfrm>
            <a:off x="8196263" y="3848100"/>
            <a:ext cx="460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endParaRPr lang="en-US" b="1"/>
          </a:p>
        </p:txBody>
      </p:sp>
      <p:sp>
        <p:nvSpPr>
          <p:cNvPr id="15426" name="Rectangle 104"/>
          <p:cNvSpPr>
            <a:spLocks noChangeArrowheads="1"/>
          </p:cNvSpPr>
          <p:nvPr/>
        </p:nvSpPr>
        <p:spPr bwMode="auto">
          <a:xfrm>
            <a:off x="8239125" y="3848100"/>
            <a:ext cx="387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endons of:</a:t>
            </a:r>
            <a:endParaRPr lang="en-US" b="1"/>
          </a:p>
        </p:txBody>
      </p:sp>
      <p:sp>
        <p:nvSpPr>
          <p:cNvPr id="15427" name="Freeform 105"/>
          <p:cNvSpPr>
            <a:spLocks/>
          </p:cNvSpPr>
          <p:nvPr/>
        </p:nvSpPr>
        <p:spPr bwMode="auto">
          <a:xfrm>
            <a:off x="7753350" y="2344738"/>
            <a:ext cx="414338" cy="1033462"/>
          </a:xfrm>
          <a:custGeom>
            <a:avLst/>
            <a:gdLst>
              <a:gd name="T0" fmla="*/ 0 w 261"/>
              <a:gd name="T1" fmla="*/ 1033462 h 651"/>
              <a:gd name="T2" fmla="*/ 258763 w 261"/>
              <a:gd name="T3" fmla="*/ 0 h 651"/>
              <a:gd name="T4" fmla="*/ 414338 w 261"/>
              <a:gd name="T5" fmla="*/ 0 h 651"/>
              <a:gd name="T6" fmla="*/ 0 60000 65536"/>
              <a:gd name="T7" fmla="*/ 0 60000 65536"/>
              <a:gd name="T8" fmla="*/ 0 60000 65536"/>
              <a:gd name="T9" fmla="*/ 0 w 261"/>
              <a:gd name="T10" fmla="*/ 0 h 651"/>
              <a:gd name="T11" fmla="*/ 261 w 261"/>
              <a:gd name="T12" fmla="*/ 651 h 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651">
                <a:moveTo>
                  <a:pt x="0" y="651"/>
                </a:moveTo>
                <a:lnTo>
                  <a:pt x="163" y="0"/>
                </a:lnTo>
                <a:lnTo>
                  <a:pt x="26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Freeform 106"/>
          <p:cNvSpPr>
            <a:spLocks/>
          </p:cNvSpPr>
          <p:nvPr/>
        </p:nvSpPr>
        <p:spPr bwMode="auto">
          <a:xfrm>
            <a:off x="7018338" y="2341563"/>
            <a:ext cx="398462" cy="368300"/>
          </a:xfrm>
          <a:custGeom>
            <a:avLst/>
            <a:gdLst>
              <a:gd name="T0" fmla="*/ 111125 w 251"/>
              <a:gd name="T1" fmla="*/ 368300 h 232"/>
              <a:gd name="T2" fmla="*/ 0 w 251"/>
              <a:gd name="T3" fmla="*/ 0 h 232"/>
              <a:gd name="T4" fmla="*/ 398462 w 251"/>
              <a:gd name="T5" fmla="*/ 174625 h 232"/>
              <a:gd name="T6" fmla="*/ 0 60000 65536"/>
              <a:gd name="T7" fmla="*/ 0 60000 65536"/>
              <a:gd name="T8" fmla="*/ 0 60000 65536"/>
              <a:gd name="T9" fmla="*/ 0 w 251"/>
              <a:gd name="T10" fmla="*/ 0 h 232"/>
              <a:gd name="T11" fmla="*/ 251 w 251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" h="232">
                <a:moveTo>
                  <a:pt x="70" y="232"/>
                </a:moveTo>
                <a:lnTo>
                  <a:pt x="0" y="0"/>
                </a:lnTo>
                <a:lnTo>
                  <a:pt x="251" y="11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107"/>
          <p:cNvSpPr>
            <a:spLocks/>
          </p:cNvSpPr>
          <p:nvPr/>
        </p:nvSpPr>
        <p:spPr bwMode="auto">
          <a:xfrm>
            <a:off x="6705600" y="2579688"/>
            <a:ext cx="284163" cy="274637"/>
          </a:xfrm>
          <a:custGeom>
            <a:avLst/>
            <a:gdLst>
              <a:gd name="T0" fmla="*/ 284163 w 179"/>
              <a:gd name="T1" fmla="*/ 274637 h 173"/>
              <a:gd name="T2" fmla="*/ 244475 w 179"/>
              <a:gd name="T3" fmla="*/ 0 h 173"/>
              <a:gd name="T4" fmla="*/ 0 w 179"/>
              <a:gd name="T5" fmla="*/ 0 h 173"/>
              <a:gd name="T6" fmla="*/ 0 60000 65536"/>
              <a:gd name="T7" fmla="*/ 0 60000 65536"/>
              <a:gd name="T8" fmla="*/ 0 60000 65536"/>
              <a:gd name="T9" fmla="*/ 0 w 179"/>
              <a:gd name="T10" fmla="*/ 0 h 173"/>
              <a:gd name="T11" fmla="*/ 179 w 179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73">
                <a:moveTo>
                  <a:pt x="179" y="173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Freeform 108"/>
          <p:cNvSpPr>
            <a:spLocks/>
          </p:cNvSpPr>
          <p:nvPr/>
        </p:nvSpPr>
        <p:spPr bwMode="auto">
          <a:xfrm>
            <a:off x="7708900" y="2605088"/>
            <a:ext cx="463550" cy="920750"/>
          </a:xfrm>
          <a:custGeom>
            <a:avLst/>
            <a:gdLst>
              <a:gd name="T0" fmla="*/ 0 w 292"/>
              <a:gd name="T1" fmla="*/ 920750 h 580"/>
              <a:gd name="T2" fmla="*/ 433388 w 292"/>
              <a:gd name="T3" fmla="*/ 0 h 580"/>
              <a:gd name="T4" fmla="*/ 463550 w 292"/>
              <a:gd name="T5" fmla="*/ 0 h 580"/>
              <a:gd name="T6" fmla="*/ 0 60000 65536"/>
              <a:gd name="T7" fmla="*/ 0 60000 65536"/>
              <a:gd name="T8" fmla="*/ 0 60000 65536"/>
              <a:gd name="T9" fmla="*/ 0 w 292"/>
              <a:gd name="T10" fmla="*/ 0 h 580"/>
              <a:gd name="T11" fmla="*/ 292 w 292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580">
                <a:moveTo>
                  <a:pt x="0" y="580"/>
                </a:moveTo>
                <a:lnTo>
                  <a:pt x="273" y="0"/>
                </a:lnTo>
                <a:lnTo>
                  <a:pt x="29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Freeform 109"/>
          <p:cNvSpPr>
            <a:spLocks/>
          </p:cNvSpPr>
          <p:nvPr/>
        </p:nvSpPr>
        <p:spPr bwMode="auto">
          <a:xfrm>
            <a:off x="7907338" y="2913063"/>
            <a:ext cx="298450" cy="488950"/>
          </a:xfrm>
          <a:custGeom>
            <a:avLst/>
            <a:gdLst>
              <a:gd name="T0" fmla="*/ 0 w 188"/>
              <a:gd name="T1" fmla="*/ 488950 h 308"/>
              <a:gd name="T2" fmla="*/ 222250 w 188"/>
              <a:gd name="T3" fmla="*/ 0 h 308"/>
              <a:gd name="T4" fmla="*/ 298450 w 188"/>
              <a:gd name="T5" fmla="*/ 0 h 308"/>
              <a:gd name="T6" fmla="*/ 0 60000 65536"/>
              <a:gd name="T7" fmla="*/ 0 60000 65536"/>
              <a:gd name="T8" fmla="*/ 0 60000 65536"/>
              <a:gd name="T9" fmla="*/ 0 w 188"/>
              <a:gd name="T10" fmla="*/ 0 h 308"/>
              <a:gd name="T11" fmla="*/ 188 w 188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308">
                <a:moveTo>
                  <a:pt x="0" y="308"/>
                </a:moveTo>
                <a:lnTo>
                  <a:pt x="140" y="0"/>
                </a:lnTo>
                <a:lnTo>
                  <a:pt x="188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2" name="Freeform 110"/>
          <p:cNvSpPr>
            <a:spLocks/>
          </p:cNvSpPr>
          <p:nvPr/>
        </p:nvSpPr>
        <p:spPr bwMode="auto">
          <a:xfrm>
            <a:off x="7643813" y="3475038"/>
            <a:ext cx="528637" cy="300037"/>
          </a:xfrm>
          <a:custGeom>
            <a:avLst/>
            <a:gdLst>
              <a:gd name="T0" fmla="*/ 0 w 333"/>
              <a:gd name="T1" fmla="*/ 300037 h 189"/>
              <a:gd name="T2" fmla="*/ 485775 w 333"/>
              <a:gd name="T3" fmla="*/ 0 h 189"/>
              <a:gd name="T4" fmla="*/ 528637 w 333"/>
              <a:gd name="T5" fmla="*/ 0 h 189"/>
              <a:gd name="T6" fmla="*/ 0 60000 65536"/>
              <a:gd name="T7" fmla="*/ 0 60000 65536"/>
              <a:gd name="T8" fmla="*/ 0 60000 65536"/>
              <a:gd name="T9" fmla="*/ 0 w 333"/>
              <a:gd name="T10" fmla="*/ 0 h 189"/>
              <a:gd name="T11" fmla="*/ 333 w 333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189">
                <a:moveTo>
                  <a:pt x="0" y="189"/>
                </a:moveTo>
                <a:lnTo>
                  <a:pt x="306" y="0"/>
                </a:lnTo>
                <a:lnTo>
                  <a:pt x="333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3" name="Freeform 111"/>
          <p:cNvSpPr>
            <a:spLocks/>
          </p:cNvSpPr>
          <p:nvPr/>
        </p:nvSpPr>
        <p:spPr bwMode="auto">
          <a:xfrm>
            <a:off x="7734300" y="3708400"/>
            <a:ext cx="438150" cy="127000"/>
          </a:xfrm>
          <a:custGeom>
            <a:avLst/>
            <a:gdLst>
              <a:gd name="T0" fmla="*/ 0 w 276"/>
              <a:gd name="T1" fmla="*/ 127000 h 80"/>
              <a:gd name="T2" fmla="*/ 201612 w 276"/>
              <a:gd name="T3" fmla="*/ 0 h 80"/>
              <a:gd name="T4" fmla="*/ 438150 w 276"/>
              <a:gd name="T5" fmla="*/ 0 h 80"/>
              <a:gd name="T6" fmla="*/ 0 60000 65536"/>
              <a:gd name="T7" fmla="*/ 0 60000 65536"/>
              <a:gd name="T8" fmla="*/ 0 60000 65536"/>
              <a:gd name="T9" fmla="*/ 0 w 276"/>
              <a:gd name="T10" fmla="*/ 0 h 80"/>
              <a:gd name="T11" fmla="*/ 276 w 276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80">
                <a:moveTo>
                  <a:pt x="0" y="80"/>
                </a:moveTo>
                <a:lnTo>
                  <a:pt x="127" y="0"/>
                </a:lnTo>
                <a:lnTo>
                  <a:pt x="276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4" name="Freeform 112"/>
          <p:cNvSpPr>
            <a:spLocks/>
          </p:cNvSpPr>
          <p:nvPr/>
        </p:nvSpPr>
        <p:spPr bwMode="auto">
          <a:xfrm>
            <a:off x="7466013" y="3998913"/>
            <a:ext cx="746125" cy="331787"/>
          </a:xfrm>
          <a:custGeom>
            <a:avLst/>
            <a:gdLst>
              <a:gd name="T0" fmla="*/ 0 w 470"/>
              <a:gd name="T1" fmla="*/ 331787 h 209"/>
              <a:gd name="T2" fmla="*/ 469900 w 470"/>
              <a:gd name="T3" fmla="*/ 0 h 209"/>
              <a:gd name="T4" fmla="*/ 746125 w 470"/>
              <a:gd name="T5" fmla="*/ 0 h 209"/>
              <a:gd name="T6" fmla="*/ 0 60000 65536"/>
              <a:gd name="T7" fmla="*/ 0 60000 65536"/>
              <a:gd name="T8" fmla="*/ 0 60000 65536"/>
              <a:gd name="T9" fmla="*/ 0 w 470"/>
              <a:gd name="T10" fmla="*/ 0 h 209"/>
              <a:gd name="T11" fmla="*/ 470 w 470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" h="209">
                <a:moveTo>
                  <a:pt x="0" y="209"/>
                </a:moveTo>
                <a:lnTo>
                  <a:pt x="296" y="0"/>
                </a:lnTo>
                <a:lnTo>
                  <a:pt x="47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5" name="Freeform 113"/>
          <p:cNvSpPr>
            <a:spLocks/>
          </p:cNvSpPr>
          <p:nvPr/>
        </p:nvSpPr>
        <p:spPr bwMode="auto">
          <a:xfrm>
            <a:off x="7383463" y="4191000"/>
            <a:ext cx="828675" cy="209550"/>
          </a:xfrm>
          <a:custGeom>
            <a:avLst/>
            <a:gdLst>
              <a:gd name="T0" fmla="*/ 0 w 522"/>
              <a:gd name="T1" fmla="*/ 209550 h 132"/>
              <a:gd name="T2" fmla="*/ 552450 w 522"/>
              <a:gd name="T3" fmla="*/ 0 h 132"/>
              <a:gd name="T4" fmla="*/ 828675 w 522"/>
              <a:gd name="T5" fmla="*/ 0 h 132"/>
              <a:gd name="T6" fmla="*/ 0 60000 65536"/>
              <a:gd name="T7" fmla="*/ 0 60000 65536"/>
              <a:gd name="T8" fmla="*/ 0 60000 65536"/>
              <a:gd name="T9" fmla="*/ 0 w 522"/>
              <a:gd name="T10" fmla="*/ 0 h 132"/>
              <a:gd name="T11" fmla="*/ 522 w 52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32">
                <a:moveTo>
                  <a:pt x="0" y="132"/>
                </a:moveTo>
                <a:lnTo>
                  <a:pt x="348" y="0"/>
                </a:lnTo>
                <a:lnTo>
                  <a:pt x="52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6" name="Freeform 114"/>
          <p:cNvSpPr>
            <a:spLocks/>
          </p:cNvSpPr>
          <p:nvPr/>
        </p:nvSpPr>
        <p:spPr bwMode="auto">
          <a:xfrm>
            <a:off x="7610475" y="3254375"/>
            <a:ext cx="566738" cy="393700"/>
          </a:xfrm>
          <a:custGeom>
            <a:avLst/>
            <a:gdLst>
              <a:gd name="T0" fmla="*/ 0 w 357"/>
              <a:gd name="T1" fmla="*/ 393700 h 248"/>
              <a:gd name="T2" fmla="*/ 519113 w 357"/>
              <a:gd name="T3" fmla="*/ 0 h 248"/>
              <a:gd name="T4" fmla="*/ 566738 w 357"/>
              <a:gd name="T5" fmla="*/ 0 h 248"/>
              <a:gd name="T6" fmla="*/ 0 60000 65536"/>
              <a:gd name="T7" fmla="*/ 0 60000 65536"/>
              <a:gd name="T8" fmla="*/ 0 60000 65536"/>
              <a:gd name="T9" fmla="*/ 0 w 357"/>
              <a:gd name="T10" fmla="*/ 0 h 248"/>
              <a:gd name="T11" fmla="*/ 357 w 357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" h="248">
                <a:moveTo>
                  <a:pt x="0" y="248"/>
                </a:moveTo>
                <a:lnTo>
                  <a:pt x="327" y="0"/>
                </a:lnTo>
                <a:lnTo>
                  <a:pt x="357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7" name="Freeform 115"/>
          <p:cNvSpPr>
            <a:spLocks/>
          </p:cNvSpPr>
          <p:nvPr/>
        </p:nvSpPr>
        <p:spPr bwMode="auto">
          <a:xfrm>
            <a:off x="7315200" y="4384675"/>
            <a:ext cx="896938" cy="79375"/>
          </a:xfrm>
          <a:custGeom>
            <a:avLst/>
            <a:gdLst>
              <a:gd name="T0" fmla="*/ 0 w 565"/>
              <a:gd name="T1" fmla="*/ 79375 h 50"/>
              <a:gd name="T2" fmla="*/ 620713 w 565"/>
              <a:gd name="T3" fmla="*/ 0 h 50"/>
              <a:gd name="T4" fmla="*/ 896938 w 565"/>
              <a:gd name="T5" fmla="*/ 0 h 50"/>
              <a:gd name="T6" fmla="*/ 0 60000 65536"/>
              <a:gd name="T7" fmla="*/ 0 60000 65536"/>
              <a:gd name="T8" fmla="*/ 0 60000 65536"/>
              <a:gd name="T9" fmla="*/ 0 w 565"/>
              <a:gd name="T10" fmla="*/ 0 h 50"/>
              <a:gd name="T11" fmla="*/ 565 w 565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50">
                <a:moveTo>
                  <a:pt x="0" y="50"/>
                </a:moveTo>
                <a:lnTo>
                  <a:pt x="391" y="0"/>
                </a:lnTo>
                <a:lnTo>
                  <a:pt x="56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Freeform 116"/>
          <p:cNvSpPr>
            <a:spLocks/>
          </p:cNvSpPr>
          <p:nvPr/>
        </p:nvSpPr>
        <p:spPr bwMode="auto">
          <a:xfrm>
            <a:off x="6700838" y="2811463"/>
            <a:ext cx="304800" cy="304800"/>
          </a:xfrm>
          <a:custGeom>
            <a:avLst/>
            <a:gdLst>
              <a:gd name="T0" fmla="*/ 304800 w 192"/>
              <a:gd name="T1" fmla="*/ 304800 h 192"/>
              <a:gd name="T2" fmla="*/ 192087 w 192"/>
              <a:gd name="T3" fmla="*/ 0 h 192"/>
              <a:gd name="T4" fmla="*/ 0 w 192"/>
              <a:gd name="T5" fmla="*/ 0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192" y="192"/>
                </a:moveTo>
                <a:lnTo>
                  <a:pt x="12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9" name="Freeform 117"/>
          <p:cNvSpPr>
            <a:spLocks/>
          </p:cNvSpPr>
          <p:nvPr/>
        </p:nvSpPr>
        <p:spPr bwMode="auto">
          <a:xfrm>
            <a:off x="6540500" y="3035300"/>
            <a:ext cx="1073150" cy="439738"/>
          </a:xfrm>
          <a:custGeom>
            <a:avLst/>
            <a:gdLst>
              <a:gd name="T0" fmla="*/ 1073150 w 676"/>
              <a:gd name="T1" fmla="*/ 439738 h 277"/>
              <a:gd name="T2" fmla="*/ 88900 w 676"/>
              <a:gd name="T3" fmla="*/ 0 h 277"/>
              <a:gd name="T4" fmla="*/ 0 w 676"/>
              <a:gd name="T5" fmla="*/ 0 h 277"/>
              <a:gd name="T6" fmla="*/ 0 60000 65536"/>
              <a:gd name="T7" fmla="*/ 0 60000 65536"/>
              <a:gd name="T8" fmla="*/ 0 60000 65536"/>
              <a:gd name="T9" fmla="*/ 0 w 676"/>
              <a:gd name="T10" fmla="*/ 0 h 277"/>
              <a:gd name="T11" fmla="*/ 676 w 676"/>
              <a:gd name="T12" fmla="*/ 277 h 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6" h="277">
                <a:moveTo>
                  <a:pt x="676" y="277"/>
                </a:moveTo>
                <a:lnTo>
                  <a:pt x="5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0" name="Line 118"/>
          <p:cNvSpPr>
            <a:spLocks noChangeShapeType="1"/>
          </p:cNvSpPr>
          <p:nvPr/>
        </p:nvSpPr>
        <p:spPr bwMode="auto">
          <a:xfrm>
            <a:off x="7458075" y="3403600"/>
            <a:ext cx="1588" cy="285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1" name="Line 119"/>
          <p:cNvSpPr>
            <a:spLocks noChangeShapeType="1"/>
          </p:cNvSpPr>
          <p:nvPr/>
        </p:nvSpPr>
        <p:spPr bwMode="auto">
          <a:xfrm>
            <a:off x="7294563" y="3335338"/>
            <a:ext cx="1587" cy="53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2" name="Line 120"/>
          <p:cNvSpPr>
            <a:spLocks noChangeShapeType="1"/>
          </p:cNvSpPr>
          <p:nvPr/>
        </p:nvSpPr>
        <p:spPr bwMode="auto">
          <a:xfrm>
            <a:off x="7148513" y="3275013"/>
            <a:ext cx="1587" cy="82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3" name="Freeform 121"/>
          <p:cNvSpPr>
            <a:spLocks/>
          </p:cNvSpPr>
          <p:nvPr/>
        </p:nvSpPr>
        <p:spPr bwMode="auto">
          <a:xfrm>
            <a:off x="6515100" y="3175000"/>
            <a:ext cx="608013" cy="355600"/>
          </a:xfrm>
          <a:custGeom>
            <a:avLst/>
            <a:gdLst>
              <a:gd name="T0" fmla="*/ 608013 w 383"/>
              <a:gd name="T1" fmla="*/ 355600 h 224"/>
              <a:gd name="T2" fmla="*/ 166688 w 383"/>
              <a:gd name="T3" fmla="*/ 0 h 224"/>
              <a:gd name="T4" fmla="*/ 0 w 383"/>
              <a:gd name="T5" fmla="*/ 0 h 224"/>
              <a:gd name="T6" fmla="*/ 0 60000 65536"/>
              <a:gd name="T7" fmla="*/ 0 60000 65536"/>
              <a:gd name="T8" fmla="*/ 0 60000 65536"/>
              <a:gd name="T9" fmla="*/ 0 w 383"/>
              <a:gd name="T10" fmla="*/ 0 h 224"/>
              <a:gd name="T11" fmla="*/ 383 w 383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224">
                <a:moveTo>
                  <a:pt x="383" y="224"/>
                </a:moveTo>
                <a:lnTo>
                  <a:pt x="10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4" name="Freeform 122"/>
          <p:cNvSpPr>
            <a:spLocks/>
          </p:cNvSpPr>
          <p:nvPr/>
        </p:nvSpPr>
        <p:spPr bwMode="auto">
          <a:xfrm>
            <a:off x="6567488" y="3394075"/>
            <a:ext cx="547687" cy="250825"/>
          </a:xfrm>
          <a:custGeom>
            <a:avLst/>
            <a:gdLst>
              <a:gd name="T0" fmla="*/ 547687 w 345"/>
              <a:gd name="T1" fmla="*/ 250825 h 158"/>
              <a:gd name="T2" fmla="*/ 265112 w 345"/>
              <a:gd name="T3" fmla="*/ 0 h 158"/>
              <a:gd name="T4" fmla="*/ 0 w 345"/>
              <a:gd name="T5" fmla="*/ 0 h 158"/>
              <a:gd name="T6" fmla="*/ 0 60000 65536"/>
              <a:gd name="T7" fmla="*/ 0 60000 65536"/>
              <a:gd name="T8" fmla="*/ 0 60000 65536"/>
              <a:gd name="T9" fmla="*/ 0 w 345"/>
              <a:gd name="T10" fmla="*/ 0 h 158"/>
              <a:gd name="T11" fmla="*/ 345 w 345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158">
                <a:moveTo>
                  <a:pt x="345" y="158"/>
                </a:moveTo>
                <a:lnTo>
                  <a:pt x="16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5" name="Freeform 123"/>
          <p:cNvSpPr>
            <a:spLocks/>
          </p:cNvSpPr>
          <p:nvPr/>
        </p:nvSpPr>
        <p:spPr bwMode="auto">
          <a:xfrm>
            <a:off x="6680200" y="3617913"/>
            <a:ext cx="352425" cy="98425"/>
          </a:xfrm>
          <a:custGeom>
            <a:avLst/>
            <a:gdLst>
              <a:gd name="T0" fmla="*/ 352425 w 222"/>
              <a:gd name="T1" fmla="*/ 98425 h 62"/>
              <a:gd name="T2" fmla="*/ 206375 w 222"/>
              <a:gd name="T3" fmla="*/ 0 h 62"/>
              <a:gd name="T4" fmla="*/ 0 w 222"/>
              <a:gd name="T5" fmla="*/ 0 h 62"/>
              <a:gd name="T6" fmla="*/ 0 60000 65536"/>
              <a:gd name="T7" fmla="*/ 0 60000 65536"/>
              <a:gd name="T8" fmla="*/ 0 60000 65536"/>
              <a:gd name="T9" fmla="*/ 0 w 222"/>
              <a:gd name="T10" fmla="*/ 0 h 62"/>
              <a:gd name="T11" fmla="*/ 222 w 22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62">
                <a:moveTo>
                  <a:pt x="222" y="62"/>
                </a:moveTo>
                <a:lnTo>
                  <a:pt x="13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6" name="Freeform 124"/>
          <p:cNvSpPr>
            <a:spLocks/>
          </p:cNvSpPr>
          <p:nvPr/>
        </p:nvSpPr>
        <p:spPr bwMode="auto">
          <a:xfrm>
            <a:off x="6764338" y="3851275"/>
            <a:ext cx="406400" cy="119063"/>
          </a:xfrm>
          <a:custGeom>
            <a:avLst/>
            <a:gdLst>
              <a:gd name="T0" fmla="*/ 406400 w 256"/>
              <a:gd name="T1" fmla="*/ 119063 h 75"/>
              <a:gd name="T2" fmla="*/ 122237 w 256"/>
              <a:gd name="T3" fmla="*/ 0 h 75"/>
              <a:gd name="T4" fmla="*/ 0 w 256"/>
              <a:gd name="T5" fmla="*/ 0 h 75"/>
              <a:gd name="T6" fmla="*/ 0 60000 65536"/>
              <a:gd name="T7" fmla="*/ 0 60000 65536"/>
              <a:gd name="T8" fmla="*/ 0 60000 65536"/>
              <a:gd name="T9" fmla="*/ 0 w 256"/>
              <a:gd name="T10" fmla="*/ 0 h 75"/>
              <a:gd name="T11" fmla="*/ 256 w 256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75">
                <a:moveTo>
                  <a:pt x="256" y="75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7" name="Line 125"/>
          <p:cNvSpPr>
            <a:spLocks noChangeShapeType="1"/>
          </p:cNvSpPr>
          <p:nvPr/>
        </p:nvSpPr>
        <p:spPr bwMode="auto">
          <a:xfrm flipH="1" flipV="1">
            <a:off x="7005638" y="4105275"/>
            <a:ext cx="88900" cy="38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Line 126"/>
          <p:cNvSpPr>
            <a:spLocks noChangeShapeType="1"/>
          </p:cNvSpPr>
          <p:nvPr/>
        </p:nvSpPr>
        <p:spPr bwMode="auto">
          <a:xfrm>
            <a:off x="6743700" y="4241800"/>
            <a:ext cx="4810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9" name="Line 127"/>
          <p:cNvSpPr>
            <a:spLocks noChangeShapeType="1"/>
          </p:cNvSpPr>
          <p:nvPr/>
        </p:nvSpPr>
        <p:spPr bwMode="auto">
          <a:xfrm>
            <a:off x="6735763" y="4464050"/>
            <a:ext cx="5064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0" name="Freeform 128"/>
          <p:cNvSpPr>
            <a:spLocks/>
          </p:cNvSpPr>
          <p:nvPr/>
        </p:nvSpPr>
        <p:spPr bwMode="auto">
          <a:xfrm>
            <a:off x="7747000" y="2338388"/>
            <a:ext cx="425450" cy="1035050"/>
          </a:xfrm>
          <a:custGeom>
            <a:avLst/>
            <a:gdLst>
              <a:gd name="T0" fmla="*/ 0 w 268"/>
              <a:gd name="T1" fmla="*/ 1035050 h 652"/>
              <a:gd name="T2" fmla="*/ 260350 w 268"/>
              <a:gd name="T3" fmla="*/ 0 h 652"/>
              <a:gd name="T4" fmla="*/ 425450 w 268"/>
              <a:gd name="T5" fmla="*/ 0 h 652"/>
              <a:gd name="T6" fmla="*/ 0 60000 65536"/>
              <a:gd name="T7" fmla="*/ 0 60000 65536"/>
              <a:gd name="T8" fmla="*/ 0 60000 65536"/>
              <a:gd name="T9" fmla="*/ 0 w 268"/>
              <a:gd name="T10" fmla="*/ 0 h 652"/>
              <a:gd name="T11" fmla="*/ 268 w 268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652">
                <a:moveTo>
                  <a:pt x="0" y="652"/>
                </a:moveTo>
                <a:lnTo>
                  <a:pt x="164" y="0"/>
                </a:lnTo>
                <a:lnTo>
                  <a:pt x="26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1" name="Freeform 129"/>
          <p:cNvSpPr>
            <a:spLocks/>
          </p:cNvSpPr>
          <p:nvPr/>
        </p:nvSpPr>
        <p:spPr bwMode="auto">
          <a:xfrm>
            <a:off x="6702425" y="2574925"/>
            <a:ext cx="282575" cy="274638"/>
          </a:xfrm>
          <a:custGeom>
            <a:avLst/>
            <a:gdLst>
              <a:gd name="T0" fmla="*/ 282575 w 178"/>
              <a:gd name="T1" fmla="*/ 274638 h 173"/>
              <a:gd name="T2" fmla="*/ 241300 w 178"/>
              <a:gd name="T3" fmla="*/ 0 h 173"/>
              <a:gd name="T4" fmla="*/ 0 w 178"/>
              <a:gd name="T5" fmla="*/ 0 h 173"/>
              <a:gd name="T6" fmla="*/ 0 60000 65536"/>
              <a:gd name="T7" fmla="*/ 0 60000 65536"/>
              <a:gd name="T8" fmla="*/ 0 60000 65536"/>
              <a:gd name="T9" fmla="*/ 0 w 178"/>
              <a:gd name="T10" fmla="*/ 0 h 173"/>
              <a:gd name="T11" fmla="*/ 178 w 178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3">
                <a:moveTo>
                  <a:pt x="178" y="173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" name="Freeform 130"/>
          <p:cNvSpPr>
            <a:spLocks/>
          </p:cNvSpPr>
          <p:nvPr/>
        </p:nvSpPr>
        <p:spPr bwMode="auto">
          <a:xfrm>
            <a:off x="7704138" y="2600325"/>
            <a:ext cx="468312" cy="920750"/>
          </a:xfrm>
          <a:custGeom>
            <a:avLst/>
            <a:gdLst>
              <a:gd name="T0" fmla="*/ 0 w 295"/>
              <a:gd name="T1" fmla="*/ 920750 h 580"/>
              <a:gd name="T2" fmla="*/ 431800 w 295"/>
              <a:gd name="T3" fmla="*/ 0 h 580"/>
              <a:gd name="T4" fmla="*/ 468312 w 295"/>
              <a:gd name="T5" fmla="*/ 0 h 580"/>
              <a:gd name="T6" fmla="*/ 0 60000 65536"/>
              <a:gd name="T7" fmla="*/ 0 60000 65536"/>
              <a:gd name="T8" fmla="*/ 0 60000 65536"/>
              <a:gd name="T9" fmla="*/ 0 w 295"/>
              <a:gd name="T10" fmla="*/ 0 h 580"/>
              <a:gd name="T11" fmla="*/ 295 w 295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580">
                <a:moveTo>
                  <a:pt x="0" y="580"/>
                </a:moveTo>
                <a:lnTo>
                  <a:pt x="272" y="0"/>
                </a:lnTo>
                <a:lnTo>
                  <a:pt x="29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3" name="Freeform 131"/>
          <p:cNvSpPr>
            <a:spLocks/>
          </p:cNvSpPr>
          <p:nvPr/>
        </p:nvSpPr>
        <p:spPr bwMode="auto">
          <a:xfrm>
            <a:off x="7902575" y="2908300"/>
            <a:ext cx="303213" cy="487363"/>
          </a:xfrm>
          <a:custGeom>
            <a:avLst/>
            <a:gdLst>
              <a:gd name="T0" fmla="*/ 0 w 191"/>
              <a:gd name="T1" fmla="*/ 487363 h 307"/>
              <a:gd name="T2" fmla="*/ 227013 w 191"/>
              <a:gd name="T3" fmla="*/ 0 h 307"/>
              <a:gd name="T4" fmla="*/ 303213 w 191"/>
              <a:gd name="T5" fmla="*/ 0 h 307"/>
              <a:gd name="T6" fmla="*/ 0 60000 65536"/>
              <a:gd name="T7" fmla="*/ 0 60000 65536"/>
              <a:gd name="T8" fmla="*/ 0 60000 65536"/>
              <a:gd name="T9" fmla="*/ 0 w 191"/>
              <a:gd name="T10" fmla="*/ 0 h 307"/>
              <a:gd name="T11" fmla="*/ 191 w 191"/>
              <a:gd name="T12" fmla="*/ 307 h 3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" h="307">
                <a:moveTo>
                  <a:pt x="0" y="307"/>
                </a:moveTo>
                <a:lnTo>
                  <a:pt x="143" y="0"/>
                </a:lnTo>
                <a:lnTo>
                  <a:pt x="19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4" name="Freeform 132"/>
          <p:cNvSpPr>
            <a:spLocks/>
          </p:cNvSpPr>
          <p:nvPr/>
        </p:nvSpPr>
        <p:spPr bwMode="auto">
          <a:xfrm>
            <a:off x="7639050" y="3470275"/>
            <a:ext cx="528638" cy="300038"/>
          </a:xfrm>
          <a:custGeom>
            <a:avLst/>
            <a:gdLst>
              <a:gd name="T0" fmla="*/ 0 w 333"/>
              <a:gd name="T1" fmla="*/ 300038 h 189"/>
              <a:gd name="T2" fmla="*/ 490538 w 333"/>
              <a:gd name="T3" fmla="*/ 0 h 189"/>
              <a:gd name="T4" fmla="*/ 528638 w 333"/>
              <a:gd name="T5" fmla="*/ 0 h 189"/>
              <a:gd name="T6" fmla="*/ 0 60000 65536"/>
              <a:gd name="T7" fmla="*/ 0 60000 65536"/>
              <a:gd name="T8" fmla="*/ 0 60000 65536"/>
              <a:gd name="T9" fmla="*/ 0 w 333"/>
              <a:gd name="T10" fmla="*/ 0 h 189"/>
              <a:gd name="T11" fmla="*/ 333 w 333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189">
                <a:moveTo>
                  <a:pt x="0" y="189"/>
                </a:moveTo>
                <a:lnTo>
                  <a:pt x="309" y="0"/>
                </a:lnTo>
                <a:lnTo>
                  <a:pt x="33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5" name="Freeform 133"/>
          <p:cNvSpPr>
            <a:spLocks/>
          </p:cNvSpPr>
          <p:nvPr/>
        </p:nvSpPr>
        <p:spPr bwMode="auto">
          <a:xfrm>
            <a:off x="7729538" y="3703638"/>
            <a:ext cx="438150" cy="127000"/>
          </a:xfrm>
          <a:custGeom>
            <a:avLst/>
            <a:gdLst>
              <a:gd name="T0" fmla="*/ 0 w 276"/>
              <a:gd name="T1" fmla="*/ 127000 h 80"/>
              <a:gd name="T2" fmla="*/ 206375 w 276"/>
              <a:gd name="T3" fmla="*/ 0 h 80"/>
              <a:gd name="T4" fmla="*/ 438150 w 276"/>
              <a:gd name="T5" fmla="*/ 0 h 80"/>
              <a:gd name="T6" fmla="*/ 0 60000 65536"/>
              <a:gd name="T7" fmla="*/ 0 60000 65536"/>
              <a:gd name="T8" fmla="*/ 0 60000 65536"/>
              <a:gd name="T9" fmla="*/ 0 w 276"/>
              <a:gd name="T10" fmla="*/ 0 h 80"/>
              <a:gd name="T11" fmla="*/ 276 w 276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80">
                <a:moveTo>
                  <a:pt x="0" y="80"/>
                </a:moveTo>
                <a:lnTo>
                  <a:pt x="130" y="0"/>
                </a:lnTo>
                <a:lnTo>
                  <a:pt x="276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6" name="Freeform 134"/>
          <p:cNvSpPr>
            <a:spLocks/>
          </p:cNvSpPr>
          <p:nvPr/>
        </p:nvSpPr>
        <p:spPr bwMode="auto">
          <a:xfrm>
            <a:off x="7459663" y="3994150"/>
            <a:ext cx="755650" cy="331788"/>
          </a:xfrm>
          <a:custGeom>
            <a:avLst/>
            <a:gdLst>
              <a:gd name="T0" fmla="*/ 0 w 476"/>
              <a:gd name="T1" fmla="*/ 331788 h 209"/>
              <a:gd name="T2" fmla="*/ 476250 w 476"/>
              <a:gd name="T3" fmla="*/ 0 h 209"/>
              <a:gd name="T4" fmla="*/ 755650 w 476"/>
              <a:gd name="T5" fmla="*/ 0 h 209"/>
              <a:gd name="T6" fmla="*/ 0 60000 65536"/>
              <a:gd name="T7" fmla="*/ 0 60000 65536"/>
              <a:gd name="T8" fmla="*/ 0 60000 65536"/>
              <a:gd name="T9" fmla="*/ 0 w 476"/>
              <a:gd name="T10" fmla="*/ 0 h 209"/>
              <a:gd name="T11" fmla="*/ 476 w 476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09">
                <a:moveTo>
                  <a:pt x="0" y="209"/>
                </a:moveTo>
                <a:lnTo>
                  <a:pt x="300" y="0"/>
                </a:lnTo>
                <a:lnTo>
                  <a:pt x="476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7" name="Freeform 135"/>
          <p:cNvSpPr>
            <a:spLocks/>
          </p:cNvSpPr>
          <p:nvPr/>
        </p:nvSpPr>
        <p:spPr bwMode="auto">
          <a:xfrm>
            <a:off x="7378700" y="4186238"/>
            <a:ext cx="833438" cy="207962"/>
          </a:xfrm>
          <a:custGeom>
            <a:avLst/>
            <a:gdLst>
              <a:gd name="T0" fmla="*/ 0 w 525"/>
              <a:gd name="T1" fmla="*/ 207962 h 131"/>
              <a:gd name="T2" fmla="*/ 557213 w 525"/>
              <a:gd name="T3" fmla="*/ 0 h 131"/>
              <a:gd name="T4" fmla="*/ 833438 w 525"/>
              <a:gd name="T5" fmla="*/ 0 h 131"/>
              <a:gd name="T6" fmla="*/ 0 60000 65536"/>
              <a:gd name="T7" fmla="*/ 0 60000 65536"/>
              <a:gd name="T8" fmla="*/ 0 60000 65536"/>
              <a:gd name="T9" fmla="*/ 0 w 525"/>
              <a:gd name="T10" fmla="*/ 0 h 131"/>
              <a:gd name="T11" fmla="*/ 525 w 52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131">
                <a:moveTo>
                  <a:pt x="0" y="131"/>
                </a:moveTo>
                <a:lnTo>
                  <a:pt x="351" y="0"/>
                </a:lnTo>
                <a:lnTo>
                  <a:pt x="52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8" name="Freeform 136"/>
          <p:cNvSpPr>
            <a:spLocks/>
          </p:cNvSpPr>
          <p:nvPr/>
        </p:nvSpPr>
        <p:spPr bwMode="auto">
          <a:xfrm>
            <a:off x="7605713" y="3249613"/>
            <a:ext cx="576262" cy="393700"/>
          </a:xfrm>
          <a:custGeom>
            <a:avLst/>
            <a:gdLst>
              <a:gd name="T0" fmla="*/ 0 w 363"/>
              <a:gd name="T1" fmla="*/ 393700 h 248"/>
              <a:gd name="T2" fmla="*/ 523875 w 363"/>
              <a:gd name="T3" fmla="*/ 0 h 248"/>
              <a:gd name="T4" fmla="*/ 576262 w 363"/>
              <a:gd name="T5" fmla="*/ 0 h 248"/>
              <a:gd name="T6" fmla="*/ 0 60000 65536"/>
              <a:gd name="T7" fmla="*/ 0 60000 65536"/>
              <a:gd name="T8" fmla="*/ 0 60000 65536"/>
              <a:gd name="T9" fmla="*/ 0 w 363"/>
              <a:gd name="T10" fmla="*/ 0 h 248"/>
              <a:gd name="T11" fmla="*/ 363 w 363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48">
                <a:moveTo>
                  <a:pt x="0" y="248"/>
                </a:moveTo>
                <a:lnTo>
                  <a:pt x="330" y="0"/>
                </a:lnTo>
                <a:lnTo>
                  <a:pt x="36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9" name="Freeform 137"/>
          <p:cNvSpPr>
            <a:spLocks/>
          </p:cNvSpPr>
          <p:nvPr/>
        </p:nvSpPr>
        <p:spPr bwMode="auto">
          <a:xfrm>
            <a:off x="7310438" y="4379913"/>
            <a:ext cx="904875" cy="77787"/>
          </a:xfrm>
          <a:custGeom>
            <a:avLst/>
            <a:gdLst>
              <a:gd name="T0" fmla="*/ 0 w 570"/>
              <a:gd name="T1" fmla="*/ 77787 h 49"/>
              <a:gd name="T2" fmla="*/ 625475 w 570"/>
              <a:gd name="T3" fmla="*/ 0 h 49"/>
              <a:gd name="T4" fmla="*/ 904875 w 570"/>
              <a:gd name="T5" fmla="*/ 0 h 49"/>
              <a:gd name="T6" fmla="*/ 0 60000 65536"/>
              <a:gd name="T7" fmla="*/ 0 60000 65536"/>
              <a:gd name="T8" fmla="*/ 0 60000 65536"/>
              <a:gd name="T9" fmla="*/ 0 w 570"/>
              <a:gd name="T10" fmla="*/ 0 h 49"/>
              <a:gd name="T11" fmla="*/ 570 w 570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49">
                <a:moveTo>
                  <a:pt x="0" y="49"/>
                </a:moveTo>
                <a:lnTo>
                  <a:pt x="394" y="0"/>
                </a:lnTo>
                <a:lnTo>
                  <a:pt x="57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0" name="Freeform 138"/>
          <p:cNvSpPr>
            <a:spLocks/>
          </p:cNvSpPr>
          <p:nvPr/>
        </p:nvSpPr>
        <p:spPr bwMode="auto">
          <a:xfrm>
            <a:off x="6697663" y="2806700"/>
            <a:ext cx="303212" cy="304800"/>
          </a:xfrm>
          <a:custGeom>
            <a:avLst/>
            <a:gdLst>
              <a:gd name="T0" fmla="*/ 303212 w 191"/>
              <a:gd name="T1" fmla="*/ 304800 h 192"/>
              <a:gd name="T2" fmla="*/ 190500 w 191"/>
              <a:gd name="T3" fmla="*/ 0 h 192"/>
              <a:gd name="T4" fmla="*/ 0 w 191"/>
              <a:gd name="T5" fmla="*/ 0 h 192"/>
              <a:gd name="T6" fmla="*/ 0 60000 65536"/>
              <a:gd name="T7" fmla="*/ 0 60000 65536"/>
              <a:gd name="T8" fmla="*/ 0 60000 65536"/>
              <a:gd name="T9" fmla="*/ 0 w 191"/>
              <a:gd name="T10" fmla="*/ 0 h 192"/>
              <a:gd name="T11" fmla="*/ 191 w 191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" h="192">
                <a:moveTo>
                  <a:pt x="191" y="192"/>
                </a:moveTo>
                <a:lnTo>
                  <a:pt x="120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1" name="Freeform 139"/>
          <p:cNvSpPr>
            <a:spLocks/>
          </p:cNvSpPr>
          <p:nvPr/>
        </p:nvSpPr>
        <p:spPr bwMode="auto">
          <a:xfrm>
            <a:off x="6537325" y="3030538"/>
            <a:ext cx="1069975" cy="439737"/>
          </a:xfrm>
          <a:custGeom>
            <a:avLst/>
            <a:gdLst>
              <a:gd name="T0" fmla="*/ 1069975 w 674"/>
              <a:gd name="T1" fmla="*/ 439737 h 277"/>
              <a:gd name="T2" fmla="*/ 92075 w 674"/>
              <a:gd name="T3" fmla="*/ 0 h 277"/>
              <a:gd name="T4" fmla="*/ 0 w 674"/>
              <a:gd name="T5" fmla="*/ 0 h 277"/>
              <a:gd name="T6" fmla="*/ 0 60000 65536"/>
              <a:gd name="T7" fmla="*/ 0 60000 65536"/>
              <a:gd name="T8" fmla="*/ 0 60000 65536"/>
              <a:gd name="T9" fmla="*/ 0 w 674"/>
              <a:gd name="T10" fmla="*/ 0 h 277"/>
              <a:gd name="T11" fmla="*/ 674 w 674"/>
              <a:gd name="T12" fmla="*/ 277 h 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277">
                <a:moveTo>
                  <a:pt x="674" y="277"/>
                </a:moveTo>
                <a:lnTo>
                  <a:pt x="58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2" name="Line 140"/>
          <p:cNvSpPr>
            <a:spLocks noChangeShapeType="1"/>
          </p:cNvSpPr>
          <p:nvPr/>
        </p:nvSpPr>
        <p:spPr bwMode="auto">
          <a:xfrm>
            <a:off x="7453313" y="3398838"/>
            <a:ext cx="1587" cy="285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" name="Line 141"/>
          <p:cNvSpPr>
            <a:spLocks noChangeShapeType="1"/>
          </p:cNvSpPr>
          <p:nvPr/>
        </p:nvSpPr>
        <p:spPr bwMode="auto">
          <a:xfrm>
            <a:off x="7289800" y="3325813"/>
            <a:ext cx="1588" cy="571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" name="Line 142"/>
          <p:cNvSpPr>
            <a:spLocks noChangeShapeType="1"/>
          </p:cNvSpPr>
          <p:nvPr/>
        </p:nvSpPr>
        <p:spPr bwMode="auto">
          <a:xfrm>
            <a:off x="7142163" y="3259138"/>
            <a:ext cx="1587" cy="936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" name="Freeform 143"/>
          <p:cNvSpPr>
            <a:spLocks/>
          </p:cNvSpPr>
          <p:nvPr/>
        </p:nvSpPr>
        <p:spPr bwMode="auto">
          <a:xfrm>
            <a:off x="6519863" y="3170238"/>
            <a:ext cx="604837" cy="355600"/>
          </a:xfrm>
          <a:custGeom>
            <a:avLst/>
            <a:gdLst>
              <a:gd name="T0" fmla="*/ 604837 w 381"/>
              <a:gd name="T1" fmla="*/ 355600 h 224"/>
              <a:gd name="T2" fmla="*/ 161925 w 381"/>
              <a:gd name="T3" fmla="*/ 0 h 224"/>
              <a:gd name="T4" fmla="*/ 0 w 381"/>
              <a:gd name="T5" fmla="*/ 0 h 224"/>
              <a:gd name="T6" fmla="*/ 0 60000 65536"/>
              <a:gd name="T7" fmla="*/ 0 60000 65536"/>
              <a:gd name="T8" fmla="*/ 0 60000 65536"/>
              <a:gd name="T9" fmla="*/ 0 w 381"/>
              <a:gd name="T10" fmla="*/ 0 h 224"/>
              <a:gd name="T11" fmla="*/ 381 w 381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24">
                <a:moveTo>
                  <a:pt x="381" y="224"/>
                </a:moveTo>
                <a:lnTo>
                  <a:pt x="10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6" name="Freeform 144"/>
          <p:cNvSpPr>
            <a:spLocks/>
          </p:cNvSpPr>
          <p:nvPr/>
        </p:nvSpPr>
        <p:spPr bwMode="auto">
          <a:xfrm>
            <a:off x="6573838" y="3389313"/>
            <a:ext cx="542925" cy="250825"/>
          </a:xfrm>
          <a:custGeom>
            <a:avLst/>
            <a:gdLst>
              <a:gd name="T0" fmla="*/ 542925 w 342"/>
              <a:gd name="T1" fmla="*/ 250825 h 158"/>
              <a:gd name="T2" fmla="*/ 258763 w 342"/>
              <a:gd name="T3" fmla="*/ 0 h 158"/>
              <a:gd name="T4" fmla="*/ 0 w 342"/>
              <a:gd name="T5" fmla="*/ 0 h 158"/>
              <a:gd name="T6" fmla="*/ 0 60000 65536"/>
              <a:gd name="T7" fmla="*/ 0 60000 65536"/>
              <a:gd name="T8" fmla="*/ 0 60000 65536"/>
              <a:gd name="T9" fmla="*/ 0 w 342"/>
              <a:gd name="T10" fmla="*/ 0 h 158"/>
              <a:gd name="T11" fmla="*/ 342 w 342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158">
                <a:moveTo>
                  <a:pt x="342" y="158"/>
                </a:moveTo>
                <a:lnTo>
                  <a:pt x="163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7" name="Freeform 145"/>
          <p:cNvSpPr>
            <a:spLocks/>
          </p:cNvSpPr>
          <p:nvPr/>
        </p:nvSpPr>
        <p:spPr bwMode="auto">
          <a:xfrm>
            <a:off x="6677025" y="3611563"/>
            <a:ext cx="361950" cy="101600"/>
          </a:xfrm>
          <a:custGeom>
            <a:avLst/>
            <a:gdLst>
              <a:gd name="T0" fmla="*/ 361950 w 228"/>
              <a:gd name="T1" fmla="*/ 101600 h 64"/>
              <a:gd name="T2" fmla="*/ 209550 w 228"/>
              <a:gd name="T3" fmla="*/ 0 h 64"/>
              <a:gd name="T4" fmla="*/ 0 w 228"/>
              <a:gd name="T5" fmla="*/ 0 h 64"/>
              <a:gd name="T6" fmla="*/ 0 60000 65536"/>
              <a:gd name="T7" fmla="*/ 0 60000 65536"/>
              <a:gd name="T8" fmla="*/ 0 60000 65536"/>
              <a:gd name="T9" fmla="*/ 0 w 228"/>
              <a:gd name="T10" fmla="*/ 0 h 64"/>
              <a:gd name="T11" fmla="*/ 228 w 22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64">
                <a:moveTo>
                  <a:pt x="228" y="64"/>
                </a:moveTo>
                <a:lnTo>
                  <a:pt x="13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8" name="Freeform 146"/>
          <p:cNvSpPr>
            <a:spLocks/>
          </p:cNvSpPr>
          <p:nvPr/>
        </p:nvSpPr>
        <p:spPr bwMode="auto">
          <a:xfrm>
            <a:off x="6764338" y="3846513"/>
            <a:ext cx="401637" cy="119062"/>
          </a:xfrm>
          <a:custGeom>
            <a:avLst/>
            <a:gdLst>
              <a:gd name="T0" fmla="*/ 401637 w 253"/>
              <a:gd name="T1" fmla="*/ 119062 h 75"/>
              <a:gd name="T2" fmla="*/ 122237 w 253"/>
              <a:gd name="T3" fmla="*/ 0 h 75"/>
              <a:gd name="T4" fmla="*/ 0 w 253"/>
              <a:gd name="T5" fmla="*/ 0 h 75"/>
              <a:gd name="T6" fmla="*/ 0 60000 65536"/>
              <a:gd name="T7" fmla="*/ 0 60000 65536"/>
              <a:gd name="T8" fmla="*/ 0 60000 65536"/>
              <a:gd name="T9" fmla="*/ 0 w 253"/>
              <a:gd name="T10" fmla="*/ 0 h 75"/>
              <a:gd name="T11" fmla="*/ 253 w 25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75">
                <a:moveTo>
                  <a:pt x="253" y="75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" name="Freeform 147"/>
          <p:cNvSpPr>
            <a:spLocks/>
          </p:cNvSpPr>
          <p:nvPr/>
        </p:nvSpPr>
        <p:spPr bwMode="auto">
          <a:xfrm>
            <a:off x="6840538" y="4100513"/>
            <a:ext cx="249237" cy="38100"/>
          </a:xfrm>
          <a:custGeom>
            <a:avLst/>
            <a:gdLst>
              <a:gd name="T0" fmla="*/ 249237 w 157"/>
              <a:gd name="T1" fmla="*/ 38100 h 24"/>
              <a:gd name="T2" fmla="*/ 160337 w 157"/>
              <a:gd name="T3" fmla="*/ 0 h 24"/>
              <a:gd name="T4" fmla="*/ 0 w 157"/>
              <a:gd name="T5" fmla="*/ 0 h 24"/>
              <a:gd name="T6" fmla="*/ 0 60000 65536"/>
              <a:gd name="T7" fmla="*/ 0 60000 65536"/>
              <a:gd name="T8" fmla="*/ 0 60000 65536"/>
              <a:gd name="T9" fmla="*/ 0 w 157"/>
              <a:gd name="T10" fmla="*/ 0 h 24"/>
              <a:gd name="T11" fmla="*/ 157 w 15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4">
                <a:moveTo>
                  <a:pt x="157" y="24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0" name="Line 148"/>
          <p:cNvSpPr>
            <a:spLocks noChangeShapeType="1"/>
          </p:cNvSpPr>
          <p:nvPr/>
        </p:nvSpPr>
        <p:spPr bwMode="auto">
          <a:xfrm>
            <a:off x="6738938" y="4237038"/>
            <a:ext cx="4794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1" name="Line 149"/>
          <p:cNvSpPr>
            <a:spLocks noChangeShapeType="1"/>
          </p:cNvSpPr>
          <p:nvPr/>
        </p:nvSpPr>
        <p:spPr bwMode="auto">
          <a:xfrm>
            <a:off x="6731000" y="4457700"/>
            <a:ext cx="5064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2" name="Rectangle 150"/>
          <p:cNvSpPr>
            <a:spLocks noChangeArrowheads="1"/>
          </p:cNvSpPr>
          <p:nvPr/>
        </p:nvSpPr>
        <p:spPr bwMode="auto">
          <a:xfrm>
            <a:off x="6799263" y="4637088"/>
            <a:ext cx="1076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600" b="1">
                <a:solidFill>
                  <a:srgbClr val="000000"/>
                </a:solidFill>
              </a:rPr>
              <a:t>(a)  Palmar aspect, superficial</a:t>
            </a:r>
            <a:endParaRPr lang="en-US" b="1"/>
          </a:p>
        </p:txBody>
      </p:sp>
      <p:sp>
        <p:nvSpPr>
          <p:cNvPr id="15473" name="Line 151"/>
          <p:cNvSpPr>
            <a:spLocks noChangeShapeType="1"/>
          </p:cNvSpPr>
          <p:nvPr/>
        </p:nvSpPr>
        <p:spPr bwMode="auto">
          <a:xfrm flipH="1">
            <a:off x="6642100" y="2336800"/>
            <a:ext cx="3714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4" name="Line 152"/>
          <p:cNvSpPr>
            <a:spLocks noChangeShapeType="1"/>
          </p:cNvSpPr>
          <p:nvPr/>
        </p:nvSpPr>
        <p:spPr bwMode="auto">
          <a:xfrm flipH="1">
            <a:off x="6638925" y="2336800"/>
            <a:ext cx="3746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5" name="Freeform 153"/>
          <p:cNvSpPr>
            <a:spLocks/>
          </p:cNvSpPr>
          <p:nvPr/>
        </p:nvSpPr>
        <p:spPr bwMode="auto">
          <a:xfrm>
            <a:off x="7010400" y="2336800"/>
            <a:ext cx="401638" cy="368300"/>
          </a:xfrm>
          <a:custGeom>
            <a:avLst/>
            <a:gdLst>
              <a:gd name="T0" fmla="*/ 114300 w 253"/>
              <a:gd name="T1" fmla="*/ 368300 h 232"/>
              <a:gd name="T2" fmla="*/ 0 w 253"/>
              <a:gd name="T3" fmla="*/ 0 h 232"/>
              <a:gd name="T4" fmla="*/ 401638 w 253"/>
              <a:gd name="T5" fmla="*/ 174625 h 232"/>
              <a:gd name="T6" fmla="*/ 0 60000 65536"/>
              <a:gd name="T7" fmla="*/ 0 60000 65536"/>
              <a:gd name="T8" fmla="*/ 0 60000 65536"/>
              <a:gd name="T9" fmla="*/ 0 w 253"/>
              <a:gd name="T10" fmla="*/ 0 h 232"/>
              <a:gd name="T11" fmla="*/ 253 w 253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232">
                <a:moveTo>
                  <a:pt x="72" y="232"/>
                </a:moveTo>
                <a:lnTo>
                  <a:pt x="0" y="0"/>
                </a:lnTo>
                <a:lnTo>
                  <a:pt x="253" y="11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6" name="TextBox 24"/>
          <p:cNvSpPr txBox="1">
            <a:spLocks noChangeArrowheads="1"/>
          </p:cNvSpPr>
          <p:nvPr/>
        </p:nvSpPr>
        <p:spPr bwMode="auto">
          <a:xfrm>
            <a:off x="0" y="1431925"/>
            <a:ext cx="37036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5477" name="TextBox 24"/>
          <p:cNvSpPr txBox="1">
            <a:spLocks noChangeArrowheads="1"/>
          </p:cNvSpPr>
          <p:nvPr/>
        </p:nvSpPr>
        <p:spPr bwMode="auto">
          <a:xfrm>
            <a:off x="5562600" y="1895475"/>
            <a:ext cx="37036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7A7D60E-E0D2-466F-83D2-8389E19AA06F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1214438"/>
          </a:xfrm>
        </p:spPr>
        <p:txBody>
          <a:bodyPr/>
          <a:lstStyle/>
          <a:p>
            <a:pPr eaLnBrk="1" hangingPunct="1"/>
            <a:r>
              <a:rPr lang="en-US" smtClean="0"/>
              <a:t>Muscle Innervation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090613"/>
            <a:ext cx="8261350" cy="5767387"/>
          </a:xfrm>
        </p:spPr>
        <p:txBody>
          <a:bodyPr/>
          <a:lstStyle/>
          <a:p>
            <a:pPr eaLnBrk="1" hangingPunct="1"/>
            <a:r>
              <a:rPr lang="en-US" sz="2400" smtClean="0"/>
              <a:t>innervation of a muscle </a:t>
            </a:r>
            <a:r>
              <a:rPr lang="en-US" sz="2400" b="0" smtClean="0"/>
              <a:t>– </a:t>
            </a:r>
            <a:r>
              <a:rPr lang="en-US" sz="2000" b="0" smtClean="0"/>
              <a:t>refers to the identity of the nerve that stimulates it</a:t>
            </a:r>
          </a:p>
          <a:p>
            <a:pPr lvl="1" eaLnBrk="1" hangingPunct="1"/>
            <a:r>
              <a:rPr lang="en-US" sz="2000" b="0" smtClean="0"/>
              <a:t>enables the diagnosis of nerve, spinal cord, and brainstem injuries from their effects on muscle function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spinal nerves </a:t>
            </a:r>
            <a:r>
              <a:rPr lang="en-US" sz="2400" b="0" smtClean="0"/>
              <a:t>arise from the spinal cord</a:t>
            </a:r>
          </a:p>
          <a:p>
            <a:pPr lvl="1" eaLnBrk="1" hangingPunct="1"/>
            <a:r>
              <a:rPr lang="en-US" sz="2000" b="0" smtClean="0"/>
              <a:t>emerge through intervertebral foramina</a:t>
            </a:r>
          </a:p>
          <a:p>
            <a:pPr lvl="1" eaLnBrk="1" hangingPunct="1"/>
            <a:r>
              <a:rPr lang="en-US" sz="2000" b="0" smtClean="0"/>
              <a:t>immediately branch into a posterior and anterior ramus</a:t>
            </a:r>
          </a:p>
          <a:p>
            <a:pPr lvl="1" eaLnBrk="1" hangingPunct="1"/>
            <a:r>
              <a:rPr lang="en-US" sz="2000" b="0" smtClean="0"/>
              <a:t>innervate muscles below the neck</a:t>
            </a:r>
          </a:p>
          <a:p>
            <a:pPr lvl="1" eaLnBrk="1" hangingPunct="1"/>
            <a:r>
              <a:rPr lang="en-US" sz="2000" smtClean="0"/>
              <a:t>plexus </a:t>
            </a:r>
            <a:r>
              <a:rPr lang="en-US" sz="2000" b="0" smtClean="0"/>
              <a:t>– weblike network of spinal nerves adjacent to the vertebral column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cranial nerves </a:t>
            </a:r>
            <a:r>
              <a:rPr lang="en-US" sz="2400" b="0" smtClean="0"/>
              <a:t>arise from the base of the brain</a:t>
            </a:r>
          </a:p>
          <a:p>
            <a:pPr lvl="1" eaLnBrk="1" hangingPunct="1"/>
            <a:r>
              <a:rPr lang="en-US" sz="2000" b="0" smtClean="0"/>
              <a:t>emerge through skull foramina</a:t>
            </a:r>
          </a:p>
          <a:p>
            <a:pPr lvl="1" eaLnBrk="1" hangingPunct="1"/>
            <a:r>
              <a:rPr lang="en-US" sz="2000" b="0" smtClean="0"/>
              <a:t>innervate the muscles of the head and neck</a:t>
            </a:r>
          </a:p>
          <a:p>
            <a:pPr lvl="1" eaLnBrk="1" hangingPunct="1"/>
            <a:r>
              <a:rPr lang="en-US" sz="2000" b="0" smtClean="0"/>
              <a:t>numbered I to XII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279E4BA-C5D7-4949-B28C-936877952711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1384300"/>
          </a:xfrm>
        </p:spPr>
        <p:txBody>
          <a:bodyPr/>
          <a:lstStyle/>
          <a:p>
            <a:pPr eaLnBrk="1" hangingPunct="1"/>
            <a:r>
              <a:rPr lang="en-US" smtClean="0"/>
              <a:t>Learning Strategy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338263"/>
            <a:ext cx="8301037" cy="5337175"/>
          </a:xfrm>
        </p:spPr>
        <p:txBody>
          <a:bodyPr/>
          <a:lstStyle/>
          <a:p>
            <a:pPr eaLnBrk="1" hangingPunct="1"/>
            <a:r>
              <a:rPr lang="en-US" sz="2400" smtClean="0"/>
              <a:t>examine</a:t>
            </a:r>
            <a:r>
              <a:rPr lang="en-US" sz="2400" b="0" smtClean="0"/>
              <a:t> models, cadavers, dissected animals, or a photographic atlas to get </a:t>
            </a:r>
            <a:r>
              <a:rPr lang="en-US" sz="2400" smtClean="0"/>
              <a:t>visual images of the muscle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when studying a particular muscle, </a:t>
            </a:r>
            <a:r>
              <a:rPr lang="en-US" sz="2400" smtClean="0"/>
              <a:t>palpate</a:t>
            </a:r>
            <a:r>
              <a:rPr lang="en-US" sz="2400" b="0" smtClean="0"/>
              <a:t> it on yourself if possible</a:t>
            </a:r>
          </a:p>
          <a:p>
            <a:pPr eaLnBrk="1" hangingPunct="1">
              <a:buFontTx/>
              <a:buNone/>
            </a:pPr>
            <a:endParaRPr lang="en-US" sz="1000" b="0" smtClean="0"/>
          </a:p>
          <a:p>
            <a:pPr eaLnBrk="1" hangingPunct="1"/>
            <a:r>
              <a:rPr lang="en-US" sz="2400" b="0" smtClean="0"/>
              <a:t>locate </a:t>
            </a:r>
            <a:r>
              <a:rPr lang="en-US" sz="2400" smtClean="0"/>
              <a:t>origins and insertions </a:t>
            </a:r>
            <a:r>
              <a:rPr lang="en-US" sz="2400" b="0" smtClean="0"/>
              <a:t>of muscles on an articulated skeleton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study derivation of each </a:t>
            </a:r>
            <a:r>
              <a:rPr lang="en-US" sz="2400" smtClean="0"/>
              <a:t>muscle name</a:t>
            </a:r>
          </a:p>
          <a:p>
            <a:pPr lvl="1" eaLnBrk="1" hangingPunct="1"/>
            <a:r>
              <a:rPr lang="en-US" sz="1800" b="0" smtClean="0"/>
              <a:t>usually describes the muscle’s location, appearance, origin, insertion or action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say the names </a:t>
            </a:r>
            <a:r>
              <a:rPr lang="en-US" sz="2400" b="0" smtClean="0"/>
              <a:t>aloud to yourself or study partner, and spell them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74B58BD9-02E3-43C2-A87E-AE7CEDDC64BE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Muscular System</a:t>
            </a:r>
          </a:p>
        </p:txBody>
      </p:sp>
      <p:pic>
        <p:nvPicPr>
          <p:cNvPr id="18436" name="Picture 11" descr="sal25693_10_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3" y="1106488"/>
            <a:ext cx="25955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8"/>
          <p:cNvSpPr txBox="1">
            <a:spLocks noChangeArrowheads="1"/>
          </p:cNvSpPr>
          <p:nvPr/>
        </p:nvSpPr>
        <p:spPr bwMode="auto">
          <a:xfrm>
            <a:off x="4065588" y="621506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10.4b</a:t>
            </a:r>
          </a:p>
        </p:txBody>
      </p:sp>
      <p:sp>
        <p:nvSpPr>
          <p:cNvPr id="18438" name="TextBox 24"/>
          <p:cNvSpPr txBox="1">
            <a:spLocks noChangeArrowheads="1"/>
          </p:cNvSpPr>
          <p:nvPr/>
        </p:nvSpPr>
        <p:spPr bwMode="auto">
          <a:xfrm>
            <a:off x="4999038" y="928688"/>
            <a:ext cx="37036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244475" y="6215063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10.4a</a:t>
            </a:r>
          </a:p>
        </p:txBody>
      </p:sp>
      <p:sp>
        <p:nvSpPr>
          <p:cNvPr id="18440" name="AutoShape 871"/>
          <p:cNvSpPr>
            <a:spLocks noChangeAspect="1" noChangeArrowheads="1" noTextEdit="1"/>
          </p:cNvSpPr>
          <p:nvPr/>
        </p:nvSpPr>
        <p:spPr bwMode="auto">
          <a:xfrm>
            <a:off x="5189538" y="1181100"/>
            <a:ext cx="33909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873"/>
          <p:cNvSpPr>
            <a:spLocks noChangeShapeType="1"/>
          </p:cNvSpPr>
          <p:nvPr/>
        </p:nvSpPr>
        <p:spPr bwMode="auto">
          <a:xfrm flipV="1">
            <a:off x="7608888" y="3192463"/>
            <a:ext cx="1587" cy="698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874"/>
          <p:cNvSpPr>
            <a:spLocks noChangeShapeType="1"/>
          </p:cNvSpPr>
          <p:nvPr/>
        </p:nvSpPr>
        <p:spPr bwMode="auto">
          <a:xfrm>
            <a:off x="7651750" y="3548063"/>
            <a:ext cx="1588" cy="269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875"/>
          <p:cNvSpPr>
            <a:spLocks noChangeShapeType="1"/>
          </p:cNvSpPr>
          <p:nvPr/>
        </p:nvSpPr>
        <p:spPr bwMode="auto">
          <a:xfrm flipH="1" flipV="1">
            <a:off x="6264275" y="4768850"/>
            <a:ext cx="328613" cy="1158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 876"/>
          <p:cNvSpPr>
            <a:spLocks noChangeArrowheads="1"/>
          </p:cNvSpPr>
          <p:nvPr/>
        </p:nvSpPr>
        <p:spPr bwMode="auto">
          <a:xfrm>
            <a:off x="5289550" y="1819275"/>
            <a:ext cx="727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Semispinalis capitis</a:t>
            </a:r>
            <a:endParaRPr lang="en-US" sz="600" b="1"/>
          </a:p>
        </p:txBody>
      </p:sp>
      <p:sp>
        <p:nvSpPr>
          <p:cNvPr id="18445" name="Rectangle 877"/>
          <p:cNvSpPr>
            <a:spLocks noChangeArrowheads="1"/>
          </p:cNvSpPr>
          <p:nvPr/>
        </p:nvSpPr>
        <p:spPr bwMode="auto">
          <a:xfrm>
            <a:off x="5289550" y="2147888"/>
            <a:ext cx="623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Levator scapulae</a:t>
            </a:r>
            <a:endParaRPr lang="en-US" sz="600" b="1"/>
          </a:p>
        </p:txBody>
      </p:sp>
      <p:sp>
        <p:nvSpPr>
          <p:cNvPr id="18446" name="Rectangle 878"/>
          <p:cNvSpPr>
            <a:spLocks noChangeArrowheads="1"/>
          </p:cNvSpPr>
          <p:nvPr/>
        </p:nvSpPr>
        <p:spPr bwMode="auto">
          <a:xfrm>
            <a:off x="4941888" y="2351088"/>
            <a:ext cx="7381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minor</a:t>
            </a:r>
            <a:endParaRPr lang="en-US" sz="600" b="1"/>
          </a:p>
        </p:txBody>
      </p:sp>
      <p:sp>
        <p:nvSpPr>
          <p:cNvPr id="18447" name="Rectangle 879"/>
          <p:cNvSpPr>
            <a:spLocks noChangeArrowheads="1"/>
          </p:cNvSpPr>
          <p:nvPr/>
        </p:nvSpPr>
        <p:spPr bwMode="auto">
          <a:xfrm>
            <a:off x="4941888" y="2460625"/>
            <a:ext cx="7350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major</a:t>
            </a:r>
            <a:endParaRPr lang="en-US" sz="600" b="1"/>
          </a:p>
        </p:txBody>
      </p:sp>
      <p:sp>
        <p:nvSpPr>
          <p:cNvPr id="18448" name="Rectangle 880"/>
          <p:cNvSpPr>
            <a:spLocks noChangeArrowheads="1"/>
          </p:cNvSpPr>
          <p:nvPr/>
        </p:nvSpPr>
        <p:spPr bwMode="auto">
          <a:xfrm>
            <a:off x="4941888" y="2671763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sz="600" b="1"/>
          </a:p>
        </p:txBody>
      </p:sp>
      <p:sp>
        <p:nvSpPr>
          <p:cNvPr id="18449" name="Rectangle 881"/>
          <p:cNvSpPr>
            <a:spLocks noChangeArrowheads="1"/>
          </p:cNvSpPr>
          <p:nvPr/>
        </p:nvSpPr>
        <p:spPr bwMode="auto">
          <a:xfrm>
            <a:off x="4941888" y="3319463"/>
            <a:ext cx="963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 oblique</a:t>
            </a:r>
            <a:endParaRPr lang="en-US" sz="600" b="1"/>
          </a:p>
        </p:txBody>
      </p:sp>
      <p:sp>
        <p:nvSpPr>
          <p:cNvPr id="18450" name="Rectangle 882"/>
          <p:cNvSpPr>
            <a:spLocks noChangeArrowheads="1"/>
          </p:cNvSpPr>
          <p:nvPr/>
        </p:nvSpPr>
        <p:spPr bwMode="auto">
          <a:xfrm>
            <a:off x="4941888" y="3457575"/>
            <a:ext cx="530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Erector spinae</a:t>
            </a:r>
            <a:endParaRPr lang="en-US" sz="600" b="1"/>
          </a:p>
        </p:txBody>
      </p:sp>
      <p:sp>
        <p:nvSpPr>
          <p:cNvPr id="18451" name="Rectangle 883"/>
          <p:cNvSpPr>
            <a:spLocks noChangeArrowheads="1"/>
          </p:cNvSpPr>
          <p:nvPr/>
        </p:nvSpPr>
        <p:spPr bwMode="auto">
          <a:xfrm>
            <a:off x="4941888" y="3597275"/>
            <a:ext cx="701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ulnaris</a:t>
            </a:r>
            <a:endParaRPr lang="en-US" sz="600" b="1"/>
          </a:p>
        </p:txBody>
      </p:sp>
      <p:sp>
        <p:nvSpPr>
          <p:cNvPr id="18452" name="Rectangle 884"/>
          <p:cNvSpPr>
            <a:spLocks noChangeArrowheads="1"/>
          </p:cNvSpPr>
          <p:nvPr/>
        </p:nvSpPr>
        <p:spPr bwMode="auto">
          <a:xfrm>
            <a:off x="4941888" y="3733800"/>
            <a:ext cx="882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 (cut)</a:t>
            </a:r>
            <a:endParaRPr lang="en-US" sz="600" b="1"/>
          </a:p>
        </p:txBody>
      </p:sp>
      <p:sp>
        <p:nvSpPr>
          <p:cNvPr id="18453" name="Rectangle 885"/>
          <p:cNvSpPr>
            <a:spLocks noChangeArrowheads="1"/>
          </p:cNvSpPr>
          <p:nvPr/>
        </p:nvSpPr>
        <p:spPr bwMode="auto">
          <a:xfrm>
            <a:off x="4941888" y="3057525"/>
            <a:ext cx="944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posterior inferior</a:t>
            </a:r>
            <a:endParaRPr lang="en-US" sz="600" b="1"/>
          </a:p>
        </p:txBody>
      </p:sp>
      <p:sp>
        <p:nvSpPr>
          <p:cNvPr id="18454" name="Rectangle 886"/>
          <p:cNvSpPr>
            <a:spLocks noChangeArrowheads="1"/>
          </p:cNvSpPr>
          <p:nvPr/>
        </p:nvSpPr>
        <p:spPr bwMode="auto">
          <a:xfrm>
            <a:off x="4941888" y="2790825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sz="600" b="1"/>
          </a:p>
        </p:txBody>
      </p:sp>
      <p:sp>
        <p:nvSpPr>
          <p:cNvPr id="18455" name="Rectangle 887"/>
          <p:cNvSpPr>
            <a:spLocks noChangeArrowheads="1"/>
          </p:cNvSpPr>
          <p:nvPr/>
        </p:nvSpPr>
        <p:spPr bwMode="auto">
          <a:xfrm>
            <a:off x="5289550" y="2247900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sz="600" b="1"/>
          </a:p>
        </p:txBody>
      </p:sp>
      <p:sp>
        <p:nvSpPr>
          <p:cNvPr id="18456" name="Line 888"/>
          <p:cNvSpPr>
            <a:spLocks noChangeShapeType="1"/>
          </p:cNvSpPr>
          <p:nvPr/>
        </p:nvSpPr>
        <p:spPr bwMode="auto">
          <a:xfrm flipH="1">
            <a:off x="6067425" y="1863725"/>
            <a:ext cx="7477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Rectangle 889"/>
          <p:cNvSpPr>
            <a:spLocks noChangeArrowheads="1"/>
          </p:cNvSpPr>
          <p:nvPr/>
        </p:nvSpPr>
        <p:spPr bwMode="auto">
          <a:xfrm>
            <a:off x="5289550" y="2036763"/>
            <a:ext cx="577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Splenius capitis</a:t>
            </a:r>
            <a:endParaRPr lang="en-US" sz="600" b="1"/>
          </a:p>
        </p:txBody>
      </p:sp>
      <p:sp>
        <p:nvSpPr>
          <p:cNvPr id="18458" name="Freeform 890"/>
          <p:cNvSpPr>
            <a:spLocks/>
          </p:cNvSpPr>
          <p:nvPr/>
        </p:nvSpPr>
        <p:spPr bwMode="auto">
          <a:xfrm>
            <a:off x="5953125" y="1997075"/>
            <a:ext cx="820738" cy="84138"/>
          </a:xfrm>
          <a:custGeom>
            <a:avLst/>
            <a:gdLst>
              <a:gd name="T0" fmla="*/ 820738 w 517"/>
              <a:gd name="T1" fmla="*/ 0 h 53"/>
              <a:gd name="T2" fmla="*/ 582613 w 517"/>
              <a:gd name="T3" fmla="*/ 84138 h 53"/>
              <a:gd name="T4" fmla="*/ 0 w 517"/>
              <a:gd name="T5" fmla="*/ 84138 h 53"/>
              <a:gd name="T6" fmla="*/ 0 60000 65536"/>
              <a:gd name="T7" fmla="*/ 0 60000 65536"/>
              <a:gd name="T8" fmla="*/ 0 60000 65536"/>
              <a:gd name="T9" fmla="*/ 0 w 517"/>
              <a:gd name="T10" fmla="*/ 0 h 53"/>
              <a:gd name="T11" fmla="*/ 517 w 5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53">
                <a:moveTo>
                  <a:pt x="517" y="0"/>
                </a:moveTo>
                <a:lnTo>
                  <a:pt x="367" y="53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891"/>
          <p:cNvSpPr>
            <a:spLocks noChangeShapeType="1"/>
          </p:cNvSpPr>
          <p:nvPr/>
        </p:nvSpPr>
        <p:spPr bwMode="auto">
          <a:xfrm flipH="1">
            <a:off x="6000750" y="2193925"/>
            <a:ext cx="6810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Freeform 892"/>
          <p:cNvSpPr>
            <a:spLocks/>
          </p:cNvSpPr>
          <p:nvPr/>
        </p:nvSpPr>
        <p:spPr bwMode="auto">
          <a:xfrm>
            <a:off x="5761038" y="2362200"/>
            <a:ext cx="946150" cy="42863"/>
          </a:xfrm>
          <a:custGeom>
            <a:avLst/>
            <a:gdLst>
              <a:gd name="T0" fmla="*/ 0 w 596"/>
              <a:gd name="T1" fmla="*/ 42863 h 27"/>
              <a:gd name="T2" fmla="*/ 261937 w 596"/>
              <a:gd name="T3" fmla="*/ 42863 h 27"/>
              <a:gd name="T4" fmla="*/ 946150 w 596"/>
              <a:gd name="T5" fmla="*/ 0 h 27"/>
              <a:gd name="T6" fmla="*/ 0 60000 65536"/>
              <a:gd name="T7" fmla="*/ 0 60000 65536"/>
              <a:gd name="T8" fmla="*/ 0 60000 65536"/>
              <a:gd name="T9" fmla="*/ 0 w 596"/>
              <a:gd name="T10" fmla="*/ 0 h 27"/>
              <a:gd name="T11" fmla="*/ 596 w 59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6" h="27">
                <a:moveTo>
                  <a:pt x="0" y="27"/>
                </a:moveTo>
                <a:lnTo>
                  <a:pt x="165" y="27"/>
                </a:lnTo>
                <a:lnTo>
                  <a:pt x="596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893"/>
          <p:cNvSpPr>
            <a:spLocks noChangeShapeType="1"/>
          </p:cNvSpPr>
          <p:nvPr/>
        </p:nvSpPr>
        <p:spPr bwMode="auto">
          <a:xfrm flipH="1">
            <a:off x="5745163" y="2514600"/>
            <a:ext cx="10160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Freeform 894"/>
          <p:cNvSpPr>
            <a:spLocks/>
          </p:cNvSpPr>
          <p:nvPr/>
        </p:nvSpPr>
        <p:spPr bwMode="auto">
          <a:xfrm>
            <a:off x="5551488" y="2562225"/>
            <a:ext cx="1001712" cy="160338"/>
          </a:xfrm>
          <a:custGeom>
            <a:avLst/>
            <a:gdLst>
              <a:gd name="T0" fmla="*/ 1001712 w 631"/>
              <a:gd name="T1" fmla="*/ 0 h 101"/>
              <a:gd name="T2" fmla="*/ 471487 w 631"/>
              <a:gd name="T3" fmla="*/ 160338 h 101"/>
              <a:gd name="T4" fmla="*/ 0 w 631"/>
              <a:gd name="T5" fmla="*/ 160338 h 101"/>
              <a:gd name="T6" fmla="*/ 0 60000 65536"/>
              <a:gd name="T7" fmla="*/ 0 60000 65536"/>
              <a:gd name="T8" fmla="*/ 0 60000 65536"/>
              <a:gd name="T9" fmla="*/ 0 w 631"/>
              <a:gd name="T10" fmla="*/ 0 h 101"/>
              <a:gd name="T11" fmla="*/ 631 w 631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101">
                <a:moveTo>
                  <a:pt x="631" y="0"/>
                </a:moveTo>
                <a:lnTo>
                  <a:pt x="297" y="101"/>
                </a:lnTo>
                <a:lnTo>
                  <a:pt x="0" y="101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895"/>
          <p:cNvSpPr>
            <a:spLocks noChangeShapeType="1"/>
          </p:cNvSpPr>
          <p:nvPr/>
        </p:nvSpPr>
        <p:spPr bwMode="auto">
          <a:xfrm flipH="1" flipV="1">
            <a:off x="5927725" y="3376613"/>
            <a:ext cx="66040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Freeform 896"/>
          <p:cNvSpPr>
            <a:spLocks/>
          </p:cNvSpPr>
          <p:nvPr/>
        </p:nvSpPr>
        <p:spPr bwMode="auto">
          <a:xfrm>
            <a:off x="5599113" y="3424238"/>
            <a:ext cx="1185862" cy="85725"/>
          </a:xfrm>
          <a:custGeom>
            <a:avLst/>
            <a:gdLst>
              <a:gd name="T0" fmla="*/ 1185862 w 747"/>
              <a:gd name="T1" fmla="*/ 0 h 54"/>
              <a:gd name="T2" fmla="*/ 765175 w 747"/>
              <a:gd name="T3" fmla="*/ 85725 h 54"/>
              <a:gd name="T4" fmla="*/ 0 w 747"/>
              <a:gd name="T5" fmla="*/ 85725 h 54"/>
              <a:gd name="T6" fmla="*/ 0 60000 65536"/>
              <a:gd name="T7" fmla="*/ 0 60000 65536"/>
              <a:gd name="T8" fmla="*/ 0 60000 65536"/>
              <a:gd name="T9" fmla="*/ 0 w 747"/>
              <a:gd name="T10" fmla="*/ 0 h 54"/>
              <a:gd name="T11" fmla="*/ 747 w 74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54">
                <a:moveTo>
                  <a:pt x="747" y="0"/>
                </a:moveTo>
                <a:lnTo>
                  <a:pt x="482" y="54"/>
                </a:lnTo>
                <a:lnTo>
                  <a:pt x="0" y="54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897"/>
          <p:cNvSpPr>
            <a:spLocks noChangeShapeType="1"/>
          </p:cNvSpPr>
          <p:nvPr/>
        </p:nvSpPr>
        <p:spPr bwMode="auto">
          <a:xfrm flipH="1">
            <a:off x="5726113" y="3651250"/>
            <a:ext cx="4048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Freeform 898"/>
          <p:cNvSpPr>
            <a:spLocks/>
          </p:cNvSpPr>
          <p:nvPr/>
        </p:nvSpPr>
        <p:spPr bwMode="auto">
          <a:xfrm>
            <a:off x="5815013" y="3709988"/>
            <a:ext cx="220662" cy="80962"/>
          </a:xfrm>
          <a:custGeom>
            <a:avLst/>
            <a:gdLst>
              <a:gd name="T0" fmla="*/ 220662 w 139"/>
              <a:gd name="T1" fmla="*/ 0 h 51"/>
              <a:gd name="T2" fmla="*/ 79375 w 139"/>
              <a:gd name="T3" fmla="*/ 80962 h 51"/>
              <a:gd name="T4" fmla="*/ 0 w 139"/>
              <a:gd name="T5" fmla="*/ 80962 h 51"/>
              <a:gd name="T6" fmla="*/ 0 60000 65536"/>
              <a:gd name="T7" fmla="*/ 0 60000 65536"/>
              <a:gd name="T8" fmla="*/ 0 60000 65536"/>
              <a:gd name="T9" fmla="*/ 0 w 139"/>
              <a:gd name="T10" fmla="*/ 0 h 51"/>
              <a:gd name="T11" fmla="*/ 139 w 13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1">
                <a:moveTo>
                  <a:pt x="139" y="0"/>
                </a:moveTo>
                <a:lnTo>
                  <a:pt x="50" y="51"/>
                </a:lnTo>
                <a:lnTo>
                  <a:pt x="0" y="51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Rectangle 899"/>
          <p:cNvSpPr>
            <a:spLocks noChangeArrowheads="1"/>
          </p:cNvSpPr>
          <p:nvPr/>
        </p:nvSpPr>
        <p:spPr bwMode="auto">
          <a:xfrm>
            <a:off x="4941888" y="386715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minimus</a:t>
            </a:r>
            <a:endParaRPr lang="en-US" sz="600" b="1"/>
          </a:p>
        </p:txBody>
      </p:sp>
      <p:sp>
        <p:nvSpPr>
          <p:cNvPr id="18468" name="Freeform 900"/>
          <p:cNvSpPr>
            <a:spLocks/>
          </p:cNvSpPr>
          <p:nvPr/>
        </p:nvSpPr>
        <p:spPr bwMode="auto">
          <a:xfrm>
            <a:off x="5661025" y="3665538"/>
            <a:ext cx="879475" cy="257175"/>
          </a:xfrm>
          <a:custGeom>
            <a:avLst/>
            <a:gdLst>
              <a:gd name="T0" fmla="*/ 879475 w 554"/>
              <a:gd name="T1" fmla="*/ 0 h 162"/>
              <a:gd name="T2" fmla="*/ 600075 w 554"/>
              <a:gd name="T3" fmla="*/ 257175 h 162"/>
              <a:gd name="T4" fmla="*/ 0 w 554"/>
              <a:gd name="T5" fmla="*/ 257175 h 162"/>
              <a:gd name="T6" fmla="*/ 0 60000 65536"/>
              <a:gd name="T7" fmla="*/ 0 60000 65536"/>
              <a:gd name="T8" fmla="*/ 0 60000 65536"/>
              <a:gd name="T9" fmla="*/ 0 w 554"/>
              <a:gd name="T10" fmla="*/ 0 h 162"/>
              <a:gd name="T11" fmla="*/ 554 w 554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2">
                <a:moveTo>
                  <a:pt x="554" y="0"/>
                </a:moveTo>
                <a:lnTo>
                  <a:pt x="378" y="162"/>
                </a:lnTo>
                <a:lnTo>
                  <a:pt x="0" y="162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Rectangle 901"/>
          <p:cNvSpPr>
            <a:spLocks noChangeArrowheads="1"/>
          </p:cNvSpPr>
          <p:nvPr/>
        </p:nvSpPr>
        <p:spPr bwMode="auto">
          <a:xfrm>
            <a:off x="4941888" y="4041775"/>
            <a:ext cx="560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rotators</a:t>
            </a:r>
            <a:endParaRPr lang="en-US" sz="600" b="1"/>
          </a:p>
        </p:txBody>
      </p:sp>
      <p:sp>
        <p:nvSpPr>
          <p:cNvPr id="18470" name="Freeform 902"/>
          <p:cNvSpPr>
            <a:spLocks/>
          </p:cNvSpPr>
          <p:nvPr/>
        </p:nvSpPr>
        <p:spPr bwMode="auto">
          <a:xfrm>
            <a:off x="5613400" y="3917950"/>
            <a:ext cx="938213" cy="176213"/>
          </a:xfrm>
          <a:custGeom>
            <a:avLst/>
            <a:gdLst>
              <a:gd name="T0" fmla="*/ 938213 w 591"/>
              <a:gd name="T1" fmla="*/ 0 h 111"/>
              <a:gd name="T2" fmla="*/ 647700 w 591"/>
              <a:gd name="T3" fmla="*/ 176213 h 111"/>
              <a:gd name="T4" fmla="*/ 0 w 591"/>
              <a:gd name="T5" fmla="*/ 176213 h 111"/>
              <a:gd name="T6" fmla="*/ 0 60000 65536"/>
              <a:gd name="T7" fmla="*/ 0 60000 65536"/>
              <a:gd name="T8" fmla="*/ 0 60000 65536"/>
              <a:gd name="T9" fmla="*/ 0 w 591"/>
              <a:gd name="T10" fmla="*/ 0 h 111"/>
              <a:gd name="T11" fmla="*/ 591 w 59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111">
                <a:moveTo>
                  <a:pt x="591" y="0"/>
                </a:moveTo>
                <a:lnTo>
                  <a:pt x="408" y="111"/>
                </a:lnTo>
                <a:lnTo>
                  <a:pt x="0" y="111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903"/>
          <p:cNvSpPr>
            <a:spLocks/>
          </p:cNvSpPr>
          <p:nvPr/>
        </p:nvSpPr>
        <p:spPr bwMode="auto">
          <a:xfrm>
            <a:off x="5899150" y="3109913"/>
            <a:ext cx="863600" cy="107950"/>
          </a:xfrm>
          <a:custGeom>
            <a:avLst/>
            <a:gdLst>
              <a:gd name="T0" fmla="*/ 863600 w 544"/>
              <a:gd name="T1" fmla="*/ 107950 h 68"/>
              <a:gd name="T2" fmla="*/ 722312 w 544"/>
              <a:gd name="T3" fmla="*/ 0 h 68"/>
              <a:gd name="T4" fmla="*/ 0 w 544"/>
              <a:gd name="T5" fmla="*/ 0 h 68"/>
              <a:gd name="T6" fmla="*/ 0 60000 65536"/>
              <a:gd name="T7" fmla="*/ 0 60000 65536"/>
              <a:gd name="T8" fmla="*/ 0 60000 65536"/>
              <a:gd name="T9" fmla="*/ 0 w 544"/>
              <a:gd name="T10" fmla="*/ 0 h 68"/>
              <a:gd name="T11" fmla="*/ 544 w 544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8">
                <a:moveTo>
                  <a:pt x="544" y="68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904"/>
          <p:cNvSpPr>
            <a:spLocks noChangeShapeType="1"/>
          </p:cNvSpPr>
          <p:nvPr/>
        </p:nvSpPr>
        <p:spPr bwMode="auto">
          <a:xfrm flipH="1">
            <a:off x="5664200" y="2847975"/>
            <a:ext cx="7826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Rectangle 905"/>
          <p:cNvSpPr>
            <a:spLocks noChangeArrowheads="1"/>
          </p:cNvSpPr>
          <p:nvPr/>
        </p:nvSpPr>
        <p:spPr bwMode="auto">
          <a:xfrm>
            <a:off x="4941888" y="2906713"/>
            <a:ext cx="727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Triceps brachii (cut)</a:t>
            </a:r>
          </a:p>
        </p:txBody>
      </p:sp>
      <p:sp>
        <p:nvSpPr>
          <p:cNvPr id="18474" name="Freeform 907"/>
          <p:cNvSpPr>
            <a:spLocks/>
          </p:cNvSpPr>
          <p:nvPr/>
        </p:nvSpPr>
        <p:spPr bwMode="auto">
          <a:xfrm>
            <a:off x="5741988" y="2959100"/>
            <a:ext cx="419100" cy="76200"/>
          </a:xfrm>
          <a:custGeom>
            <a:avLst/>
            <a:gdLst>
              <a:gd name="T0" fmla="*/ 419100 w 264"/>
              <a:gd name="T1" fmla="*/ 76200 h 48"/>
              <a:gd name="T2" fmla="*/ 280987 w 264"/>
              <a:gd name="T3" fmla="*/ 0 h 48"/>
              <a:gd name="T4" fmla="*/ 0 w 264"/>
              <a:gd name="T5" fmla="*/ 0 h 48"/>
              <a:gd name="T6" fmla="*/ 0 60000 65536"/>
              <a:gd name="T7" fmla="*/ 0 60000 65536"/>
              <a:gd name="T8" fmla="*/ 0 60000 65536"/>
              <a:gd name="T9" fmla="*/ 0 w 264"/>
              <a:gd name="T10" fmla="*/ 0 h 48"/>
              <a:gd name="T11" fmla="*/ 264 w 26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8">
                <a:moveTo>
                  <a:pt x="264" y="48"/>
                </a:move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Freeform 908"/>
          <p:cNvSpPr>
            <a:spLocks/>
          </p:cNvSpPr>
          <p:nvPr/>
        </p:nvSpPr>
        <p:spPr bwMode="auto">
          <a:xfrm>
            <a:off x="5913438" y="2295525"/>
            <a:ext cx="603250" cy="52388"/>
          </a:xfrm>
          <a:custGeom>
            <a:avLst/>
            <a:gdLst>
              <a:gd name="T0" fmla="*/ 603250 w 380"/>
              <a:gd name="T1" fmla="*/ 52388 h 33"/>
              <a:gd name="T2" fmla="*/ 109538 w 380"/>
              <a:gd name="T3" fmla="*/ 0 h 33"/>
              <a:gd name="T4" fmla="*/ 0 w 380"/>
              <a:gd name="T5" fmla="*/ 0 h 33"/>
              <a:gd name="T6" fmla="*/ 0 60000 65536"/>
              <a:gd name="T7" fmla="*/ 0 60000 65536"/>
              <a:gd name="T8" fmla="*/ 0 60000 65536"/>
              <a:gd name="T9" fmla="*/ 0 w 380"/>
              <a:gd name="T10" fmla="*/ 0 h 33"/>
              <a:gd name="T11" fmla="*/ 380 w 380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" h="33">
                <a:moveTo>
                  <a:pt x="380" y="33"/>
                </a:moveTo>
                <a:lnTo>
                  <a:pt x="6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909"/>
          <p:cNvSpPr>
            <a:spLocks noChangeShapeType="1"/>
          </p:cNvSpPr>
          <p:nvPr/>
        </p:nvSpPr>
        <p:spPr bwMode="auto">
          <a:xfrm>
            <a:off x="6022975" y="2847975"/>
            <a:ext cx="433388" cy="889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Rectangle 910"/>
          <p:cNvSpPr>
            <a:spLocks noChangeArrowheads="1"/>
          </p:cNvSpPr>
          <p:nvPr/>
        </p:nvSpPr>
        <p:spPr bwMode="auto">
          <a:xfrm>
            <a:off x="4941888" y="3179763"/>
            <a:ext cx="990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 oblique</a:t>
            </a:r>
            <a:endParaRPr lang="en-US" sz="600" b="1"/>
          </a:p>
        </p:txBody>
      </p:sp>
      <p:sp>
        <p:nvSpPr>
          <p:cNvPr id="18478" name="Rectangle 911"/>
          <p:cNvSpPr>
            <a:spLocks noChangeArrowheads="1"/>
          </p:cNvSpPr>
          <p:nvPr/>
        </p:nvSpPr>
        <p:spPr bwMode="auto">
          <a:xfrm>
            <a:off x="7739063" y="2097088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Trapezius</a:t>
            </a:r>
          </a:p>
        </p:txBody>
      </p:sp>
      <p:sp>
        <p:nvSpPr>
          <p:cNvPr id="18479" name="Rectangle 913"/>
          <p:cNvSpPr>
            <a:spLocks noChangeArrowheads="1"/>
          </p:cNvSpPr>
          <p:nvPr/>
        </p:nvSpPr>
        <p:spPr bwMode="auto">
          <a:xfrm>
            <a:off x="7934325" y="3041650"/>
            <a:ext cx="604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sz="600" b="1"/>
          </a:p>
        </p:txBody>
      </p:sp>
      <p:sp>
        <p:nvSpPr>
          <p:cNvPr id="18480" name="Rectangle 914"/>
          <p:cNvSpPr>
            <a:spLocks noChangeArrowheads="1"/>
          </p:cNvSpPr>
          <p:nvPr/>
        </p:nvSpPr>
        <p:spPr bwMode="auto">
          <a:xfrm>
            <a:off x="7934325" y="3154363"/>
            <a:ext cx="5349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Extensor carpi</a:t>
            </a:r>
          </a:p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radialis longus</a:t>
            </a:r>
          </a:p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and brevis</a:t>
            </a:r>
          </a:p>
        </p:txBody>
      </p:sp>
      <p:sp>
        <p:nvSpPr>
          <p:cNvPr id="18481" name="Rectangle 917"/>
          <p:cNvSpPr>
            <a:spLocks noChangeArrowheads="1"/>
          </p:cNvSpPr>
          <p:nvPr/>
        </p:nvSpPr>
        <p:spPr bwMode="auto">
          <a:xfrm>
            <a:off x="7934325" y="3389313"/>
            <a:ext cx="7016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External abdominal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18482" name="Rectangle 919"/>
          <p:cNvSpPr>
            <a:spLocks noChangeArrowheads="1"/>
          </p:cNvSpPr>
          <p:nvPr/>
        </p:nvSpPr>
        <p:spPr bwMode="auto">
          <a:xfrm>
            <a:off x="7732713" y="4667250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Iliotibial band</a:t>
            </a:r>
            <a:endParaRPr lang="en-US" sz="600" b="1"/>
          </a:p>
        </p:txBody>
      </p:sp>
      <p:sp>
        <p:nvSpPr>
          <p:cNvPr id="18483" name="Rectangle 920"/>
          <p:cNvSpPr>
            <a:spLocks noChangeArrowheads="1"/>
          </p:cNvSpPr>
          <p:nvPr/>
        </p:nvSpPr>
        <p:spPr bwMode="auto">
          <a:xfrm>
            <a:off x="5251450" y="5268913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 (cut)</a:t>
            </a:r>
            <a:endParaRPr lang="en-US" sz="600" b="1"/>
          </a:p>
        </p:txBody>
      </p:sp>
      <p:sp>
        <p:nvSpPr>
          <p:cNvPr id="18484" name="Rectangle 921"/>
          <p:cNvSpPr>
            <a:spLocks noChangeArrowheads="1"/>
          </p:cNvSpPr>
          <p:nvPr/>
        </p:nvSpPr>
        <p:spPr bwMode="auto">
          <a:xfrm>
            <a:off x="4941888" y="2565400"/>
            <a:ext cx="442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 (cut)</a:t>
            </a:r>
            <a:endParaRPr lang="en-US" sz="600" b="1"/>
          </a:p>
        </p:txBody>
      </p:sp>
      <p:sp>
        <p:nvSpPr>
          <p:cNvPr id="18485" name="Rectangle 922"/>
          <p:cNvSpPr>
            <a:spLocks noChangeArrowheads="1"/>
          </p:cNvSpPr>
          <p:nvPr/>
        </p:nvSpPr>
        <p:spPr bwMode="auto">
          <a:xfrm>
            <a:off x="7927975" y="2622550"/>
            <a:ext cx="4365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Teres minor</a:t>
            </a:r>
          </a:p>
        </p:txBody>
      </p:sp>
      <p:sp>
        <p:nvSpPr>
          <p:cNvPr id="18486" name="Rectangle 924"/>
          <p:cNvSpPr>
            <a:spLocks noChangeArrowheads="1"/>
          </p:cNvSpPr>
          <p:nvPr/>
        </p:nvSpPr>
        <p:spPr bwMode="auto">
          <a:xfrm>
            <a:off x="7927975" y="2860675"/>
            <a:ext cx="5413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Triceps brachii</a:t>
            </a:r>
          </a:p>
        </p:txBody>
      </p:sp>
      <p:sp>
        <p:nvSpPr>
          <p:cNvPr id="18487" name="Rectangle 926"/>
          <p:cNvSpPr>
            <a:spLocks noChangeArrowheads="1"/>
          </p:cNvSpPr>
          <p:nvPr/>
        </p:nvSpPr>
        <p:spPr bwMode="auto">
          <a:xfrm>
            <a:off x="7934325" y="3830638"/>
            <a:ext cx="635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maximus</a:t>
            </a:r>
            <a:endParaRPr lang="en-US" sz="600" b="1"/>
          </a:p>
        </p:txBody>
      </p:sp>
      <p:sp>
        <p:nvSpPr>
          <p:cNvPr id="18488" name="Rectangle 927"/>
          <p:cNvSpPr>
            <a:spLocks noChangeArrowheads="1"/>
          </p:cNvSpPr>
          <p:nvPr/>
        </p:nvSpPr>
        <p:spPr bwMode="auto">
          <a:xfrm>
            <a:off x="7732713" y="5330825"/>
            <a:ext cx="555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</a:t>
            </a:r>
            <a:endParaRPr lang="en-US" sz="600" b="1"/>
          </a:p>
        </p:txBody>
      </p:sp>
      <p:sp>
        <p:nvSpPr>
          <p:cNvPr id="18489" name="Rectangle 928"/>
          <p:cNvSpPr>
            <a:spLocks noChangeArrowheads="1"/>
          </p:cNvSpPr>
          <p:nvPr/>
        </p:nvSpPr>
        <p:spPr bwMode="auto">
          <a:xfrm>
            <a:off x="7732713" y="5618163"/>
            <a:ext cx="249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</a:t>
            </a:r>
            <a:endParaRPr lang="en-US" sz="600" b="1"/>
          </a:p>
        </p:txBody>
      </p:sp>
      <p:sp>
        <p:nvSpPr>
          <p:cNvPr id="18490" name="Rectangle 929"/>
          <p:cNvSpPr>
            <a:spLocks noChangeArrowheads="1"/>
          </p:cNvSpPr>
          <p:nvPr/>
        </p:nvSpPr>
        <p:spPr bwMode="auto">
          <a:xfrm>
            <a:off x="5251450" y="5935663"/>
            <a:ext cx="630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Calcaneal tendon</a:t>
            </a:r>
            <a:endParaRPr lang="en-US" sz="600" b="1"/>
          </a:p>
        </p:txBody>
      </p:sp>
      <p:sp>
        <p:nvSpPr>
          <p:cNvPr id="18491" name="Rectangle 930"/>
          <p:cNvSpPr>
            <a:spLocks noChangeArrowheads="1"/>
          </p:cNvSpPr>
          <p:nvPr/>
        </p:nvSpPr>
        <p:spPr bwMode="auto">
          <a:xfrm>
            <a:off x="6565900" y="6556375"/>
            <a:ext cx="658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 Posterior view</a:t>
            </a:r>
            <a:endParaRPr lang="en-US" sz="600" b="1"/>
          </a:p>
        </p:txBody>
      </p:sp>
      <p:sp>
        <p:nvSpPr>
          <p:cNvPr id="18492" name="Rectangle 931"/>
          <p:cNvSpPr>
            <a:spLocks noChangeArrowheads="1"/>
          </p:cNvSpPr>
          <p:nvPr/>
        </p:nvSpPr>
        <p:spPr bwMode="auto">
          <a:xfrm>
            <a:off x="5289550" y="1928813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Sternocleidomastoid</a:t>
            </a:r>
            <a:endParaRPr lang="en-US" sz="600" b="1"/>
          </a:p>
        </p:txBody>
      </p:sp>
      <p:sp>
        <p:nvSpPr>
          <p:cNvPr id="18493" name="Rectangle 932"/>
          <p:cNvSpPr>
            <a:spLocks noChangeArrowheads="1"/>
          </p:cNvSpPr>
          <p:nvPr/>
        </p:nvSpPr>
        <p:spPr bwMode="auto">
          <a:xfrm>
            <a:off x="7739063" y="1658938"/>
            <a:ext cx="384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Occipitalis</a:t>
            </a:r>
            <a:endParaRPr lang="en-US" sz="600" b="1"/>
          </a:p>
        </p:txBody>
      </p:sp>
      <p:sp>
        <p:nvSpPr>
          <p:cNvPr id="18494" name="Line 933"/>
          <p:cNvSpPr>
            <a:spLocks noChangeShapeType="1"/>
          </p:cNvSpPr>
          <p:nvPr/>
        </p:nvSpPr>
        <p:spPr bwMode="auto">
          <a:xfrm flipH="1">
            <a:off x="6980238" y="1701800"/>
            <a:ext cx="7159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5" name="Freeform 934"/>
          <p:cNvSpPr>
            <a:spLocks/>
          </p:cNvSpPr>
          <p:nvPr/>
        </p:nvSpPr>
        <p:spPr bwMode="auto">
          <a:xfrm>
            <a:off x="7158038" y="3095625"/>
            <a:ext cx="757237" cy="1588"/>
          </a:xfrm>
          <a:custGeom>
            <a:avLst/>
            <a:gdLst>
              <a:gd name="T0" fmla="*/ 0 w 477"/>
              <a:gd name="T1" fmla="*/ 0 h 1588"/>
              <a:gd name="T2" fmla="*/ 603250 w 477"/>
              <a:gd name="T3" fmla="*/ 0 h 1588"/>
              <a:gd name="T4" fmla="*/ 757237 w 477"/>
              <a:gd name="T5" fmla="*/ 0 h 1588"/>
              <a:gd name="T6" fmla="*/ 0 60000 65536"/>
              <a:gd name="T7" fmla="*/ 0 60000 65536"/>
              <a:gd name="T8" fmla="*/ 0 60000 65536"/>
              <a:gd name="T9" fmla="*/ 0 w 477"/>
              <a:gd name="T10" fmla="*/ 0 h 1588"/>
              <a:gd name="T11" fmla="*/ 477 w 47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" h="1588">
                <a:moveTo>
                  <a:pt x="0" y="0"/>
                </a:moveTo>
                <a:lnTo>
                  <a:pt x="380" y="0"/>
                </a:lnTo>
                <a:lnTo>
                  <a:pt x="477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6" name="Freeform 935"/>
          <p:cNvSpPr>
            <a:spLocks/>
          </p:cNvSpPr>
          <p:nvPr/>
        </p:nvSpPr>
        <p:spPr bwMode="auto">
          <a:xfrm>
            <a:off x="7218363" y="3425825"/>
            <a:ext cx="688975" cy="23813"/>
          </a:xfrm>
          <a:custGeom>
            <a:avLst/>
            <a:gdLst>
              <a:gd name="T0" fmla="*/ 0 w 434"/>
              <a:gd name="T1" fmla="*/ 23813 h 15"/>
              <a:gd name="T2" fmla="*/ 155575 w 434"/>
              <a:gd name="T3" fmla="*/ 0 h 15"/>
              <a:gd name="T4" fmla="*/ 688975 w 434"/>
              <a:gd name="T5" fmla="*/ 0 h 15"/>
              <a:gd name="T6" fmla="*/ 0 60000 65536"/>
              <a:gd name="T7" fmla="*/ 0 60000 65536"/>
              <a:gd name="T8" fmla="*/ 0 60000 65536"/>
              <a:gd name="T9" fmla="*/ 0 w 434"/>
              <a:gd name="T10" fmla="*/ 0 h 15"/>
              <a:gd name="T11" fmla="*/ 434 w 434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" h="15">
                <a:moveTo>
                  <a:pt x="0" y="15"/>
                </a:moveTo>
                <a:lnTo>
                  <a:pt x="98" y="0"/>
                </a:lnTo>
                <a:lnTo>
                  <a:pt x="434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7" name="Rectangle 936"/>
          <p:cNvSpPr>
            <a:spLocks noChangeArrowheads="1"/>
          </p:cNvSpPr>
          <p:nvPr/>
        </p:nvSpPr>
        <p:spPr bwMode="auto">
          <a:xfrm>
            <a:off x="7927975" y="2509838"/>
            <a:ext cx="477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sz="600" b="1"/>
          </a:p>
        </p:txBody>
      </p:sp>
      <p:sp>
        <p:nvSpPr>
          <p:cNvPr id="18498" name="Freeform 937"/>
          <p:cNvSpPr>
            <a:spLocks/>
          </p:cNvSpPr>
          <p:nvPr/>
        </p:nvSpPr>
        <p:spPr bwMode="auto">
          <a:xfrm>
            <a:off x="7165975" y="2552700"/>
            <a:ext cx="738188" cy="69850"/>
          </a:xfrm>
          <a:custGeom>
            <a:avLst/>
            <a:gdLst>
              <a:gd name="T0" fmla="*/ 0 w 465"/>
              <a:gd name="T1" fmla="*/ 69850 h 44"/>
              <a:gd name="T2" fmla="*/ 595313 w 465"/>
              <a:gd name="T3" fmla="*/ 0 h 44"/>
              <a:gd name="T4" fmla="*/ 738188 w 465"/>
              <a:gd name="T5" fmla="*/ 0 h 44"/>
              <a:gd name="T6" fmla="*/ 0 60000 65536"/>
              <a:gd name="T7" fmla="*/ 0 60000 65536"/>
              <a:gd name="T8" fmla="*/ 0 60000 65536"/>
              <a:gd name="T9" fmla="*/ 0 w 465"/>
              <a:gd name="T10" fmla="*/ 0 h 44"/>
              <a:gd name="T11" fmla="*/ 465 w 465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44">
                <a:moveTo>
                  <a:pt x="0" y="44"/>
                </a:moveTo>
                <a:lnTo>
                  <a:pt x="375" y="0"/>
                </a:lnTo>
                <a:lnTo>
                  <a:pt x="465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9" name="Line 938"/>
          <p:cNvSpPr>
            <a:spLocks noChangeShapeType="1"/>
          </p:cNvSpPr>
          <p:nvPr/>
        </p:nvSpPr>
        <p:spPr bwMode="auto">
          <a:xfrm flipH="1">
            <a:off x="7280275" y="2660650"/>
            <a:ext cx="6381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0" name="Line 939"/>
          <p:cNvSpPr>
            <a:spLocks noChangeShapeType="1"/>
          </p:cNvSpPr>
          <p:nvPr/>
        </p:nvSpPr>
        <p:spPr bwMode="auto">
          <a:xfrm flipH="1" flipV="1">
            <a:off x="7248525" y="2754313"/>
            <a:ext cx="669925" cy="158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1" name="Line 940"/>
          <p:cNvSpPr>
            <a:spLocks noChangeShapeType="1"/>
          </p:cNvSpPr>
          <p:nvPr/>
        </p:nvSpPr>
        <p:spPr bwMode="auto">
          <a:xfrm>
            <a:off x="7061200" y="5373688"/>
            <a:ext cx="6350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2" name="Line 941"/>
          <p:cNvSpPr>
            <a:spLocks noChangeShapeType="1"/>
          </p:cNvSpPr>
          <p:nvPr/>
        </p:nvSpPr>
        <p:spPr bwMode="auto">
          <a:xfrm flipH="1" flipV="1">
            <a:off x="7189788" y="5327650"/>
            <a:ext cx="254000" cy="460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3" name="Line 942"/>
          <p:cNvSpPr>
            <a:spLocks noChangeShapeType="1"/>
          </p:cNvSpPr>
          <p:nvPr/>
        </p:nvSpPr>
        <p:spPr bwMode="auto">
          <a:xfrm>
            <a:off x="7219950" y="5659438"/>
            <a:ext cx="4762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4" name="Freeform 943"/>
          <p:cNvSpPr>
            <a:spLocks/>
          </p:cNvSpPr>
          <p:nvPr/>
        </p:nvSpPr>
        <p:spPr bwMode="auto">
          <a:xfrm>
            <a:off x="7138988" y="4722813"/>
            <a:ext cx="296862" cy="114300"/>
          </a:xfrm>
          <a:custGeom>
            <a:avLst/>
            <a:gdLst>
              <a:gd name="T0" fmla="*/ 92075 w 187"/>
              <a:gd name="T1" fmla="*/ 0 h 72"/>
              <a:gd name="T2" fmla="*/ 296862 w 187"/>
              <a:gd name="T3" fmla="*/ 114300 h 72"/>
              <a:gd name="T4" fmla="*/ 0 w 187"/>
              <a:gd name="T5" fmla="*/ 20637 h 72"/>
              <a:gd name="T6" fmla="*/ 0 60000 65536"/>
              <a:gd name="T7" fmla="*/ 0 60000 65536"/>
              <a:gd name="T8" fmla="*/ 0 60000 65536"/>
              <a:gd name="T9" fmla="*/ 0 w 187"/>
              <a:gd name="T10" fmla="*/ 0 h 72"/>
              <a:gd name="T11" fmla="*/ 187 w 18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72">
                <a:moveTo>
                  <a:pt x="58" y="0"/>
                </a:moveTo>
                <a:lnTo>
                  <a:pt x="187" y="72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5" name="Line 944"/>
          <p:cNvSpPr>
            <a:spLocks noChangeShapeType="1"/>
          </p:cNvSpPr>
          <p:nvPr/>
        </p:nvSpPr>
        <p:spPr bwMode="auto">
          <a:xfrm flipH="1">
            <a:off x="7062788" y="4583113"/>
            <a:ext cx="63341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6" name="Freeform 945"/>
          <p:cNvSpPr>
            <a:spLocks/>
          </p:cNvSpPr>
          <p:nvPr/>
        </p:nvSpPr>
        <p:spPr bwMode="auto">
          <a:xfrm>
            <a:off x="7299325" y="4659313"/>
            <a:ext cx="395288" cy="46037"/>
          </a:xfrm>
          <a:custGeom>
            <a:avLst/>
            <a:gdLst>
              <a:gd name="T0" fmla="*/ 0 w 249"/>
              <a:gd name="T1" fmla="*/ 0 h 29"/>
              <a:gd name="T2" fmla="*/ 136525 w 249"/>
              <a:gd name="T3" fmla="*/ 46037 h 29"/>
              <a:gd name="T4" fmla="*/ 395288 w 249"/>
              <a:gd name="T5" fmla="*/ 46037 h 29"/>
              <a:gd name="T6" fmla="*/ 0 60000 65536"/>
              <a:gd name="T7" fmla="*/ 0 60000 65536"/>
              <a:gd name="T8" fmla="*/ 0 60000 65536"/>
              <a:gd name="T9" fmla="*/ 0 w 249"/>
              <a:gd name="T10" fmla="*/ 0 h 29"/>
              <a:gd name="T11" fmla="*/ 249 w 249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29">
                <a:moveTo>
                  <a:pt x="0" y="0"/>
                </a:moveTo>
                <a:lnTo>
                  <a:pt x="86" y="29"/>
                </a:lnTo>
                <a:lnTo>
                  <a:pt x="249" y="2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7" name="Line 946"/>
          <p:cNvSpPr>
            <a:spLocks noChangeShapeType="1"/>
          </p:cNvSpPr>
          <p:nvPr/>
        </p:nvSpPr>
        <p:spPr bwMode="auto">
          <a:xfrm>
            <a:off x="6937375" y="4413250"/>
            <a:ext cx="252413" cy="539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8" name="Line 947"/>
          <p:cNvSpPr>
            <a:spLocks noChangeShapeType="1"/>
          </p:cNvSpPr>
          <p:nvPr/>
        </p:nvSpPr>
        <p:spPr bwMode="auto">
          <a:xfrm>
            <a:off x="7435850" y="4837113"/>
            <a:ext cx="258763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09" name="Rectangle 948"/>
          <p:cNvSpPr>
            <a:spLocks noChangeArrowheads="1"/>
          </p:cNvSpPr>
          <p:nvPr/>
        </p:nvSpPr>
        <p:spPr bwMode="auto">
          <a:xfrm>
            <a:off x="5251450" y="5795963"/>
            <a:ext cx="584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 longus</a:t>
            </a:r>
            <a:endParaRPr lang="en-US" sz="600" b="1"/>
          </a:p>
        </p:txBody>
      </p:sp>
      <p:sp>
        <p:nvSpPr>
          <p:cNvPr id="18510" name="Rectangle 949"/>
          <p:cNvSpPr>
            <a:spLocks noChangeArrowheads="1"/>
          </p:cNvSpPr>
          <p:nvPr/>
        </p:nvSpPr>
        <p:spPr bwMode="auto">
          <a:xfrm>
            <a:off x="5251450" y="5549900"/>
            <a:ext cx="866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 longus</a:t>
            </a:r>
            <a:endParaRPr lang="en-US" sz="600" b="1"/>
          </a:p>
        </p:txBody>
      </p:sp>
      <p:sp>
        <p:nvSpPr>
          <p:cNvPr id="18511" name="Rectangle 950"/>
          <p:cNvSpPr>
            <a:spLocks noChangeArrowheads="1"/>
          </p:cNvSpPr>
          <p:nvPr/>
        </p:nvSpPr>
        <p:spPr bwMode="auto">
          <a:xfrm>
            <a:off x="5251450" y="5673725"/>
            <a:ext cx="898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hallucis longus</a:t>
            </a:r>
            <a:endParaRPr lang="en-US" sz="600" b="1"/>
          </a:p>
        </p:txBody>
      </p:sp>
      <p:sp>
        <p:nvSpPr>
          <p:cNvPr id="18512" name="Rectangle 951"/>
          <p:cNvSpPr>
            <a:spLocks noChangeArrowheads="1"/>
          </p:cNvSpPr>
          <p:nvPr/>
        </p:nvSpPr>
        <p:spPr bwMode="auto">
          <a:xfrm>
            <a:off x="5251450" y="5426075"/>
            <a:ext cx="6111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Tibialis posterior</a:t>
            </a:r>
          </a:p>
        </p:txBody>
      </p:sp>
      <p:sp>
        <p:nvSpPr>
          <p:cNvPr id="18513" name="Line 953"/>
          <p:cNvSpPr>
            <a:spLocks noChangeShapeType="1"/>
          </p:cNvSpPr>
          <p:nvPr/>
        </p:nvSpPr>
        <p:spPr bwMode="auto">
          <a:xfrm flipH="1">
            <a:off x="6091238" y="1971675"/>
            <a:ext cx="59372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4" name="Line 954"/>
          <p:cNvSpPr>
            <a:spLocks noChangeShapeType="1"/>
          </p:cNvSpPr>
          <p:nvPr/>
        </p:nvSpPr>
        <p:spPr bwMode="auto">
          <a:xfrm>
            <a:off x="6080125" y="5162550"/>
            <a:ext cx="44608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5" name="Rectangle 955"/>
          <p:cNvSpPr>
            <a:spLocks noChangeArrowheads="1"/>
          </p:cNvSpPr>
          <p:nvPr/>
        </p:nvSpPr>
        <p:spPr bwMode="auto">
          <a:xfrm>
            <a:off x="5251450" y="5111750"/>
            <a:ext cx="7413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 (cut)</a:t>
            </a:r>
            <a:endParaRPr lang="en-US" sz="600" b="1"/>
          </a:p>
        </p:txBody>
      </p:sp>
      <p:sp>
        <p:nvSpPr>
          <p:cNvPr id="18516" name="Line 956"/>
          <p:cNvSpPr>
            <a:spLocks noChangeShapeType="1"/>
          </p:cNvSpPr>
          <p:nvPr/>
        </p:nvSpPr>
        <p:spPr bwMode="auto">
          <a:xfrm flipH="1">
            <a:off x="5849938" y="5316538"/>
            <a:ext cx="71596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7" name="Line 957"/>
          <p:cNvSpPr>
            <a:spLocks noChangeShapeType="1"/>
          </p:cNvSpPr>
          <p:nvPr/>
        </p:nvSpPr>
        <p:spPr bwMode="auto">
          <a:xfrm flipH="1">
            <a:off x="6189663" y="5724525"/>
            <a:ext cx="4000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8" name="Line 958"/>
          <p:cNvSpPr>
            <a:spLocks noChangeShapeType="1"/>
          </p:cNvSpPr>
          <p:nvPr/>
        </p:nvSpPr>
        <p:spPr bwMode="auto">
          <a:xfrm flipH="1">
            <a:off x="5961063" y="5848350"/>
            <a:ext cx="6016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9" name="Line 959"/>
          <p:cNvSpPr>
            <a:spLocks noChangeShapeType="1"/>
          </p:cNvSpPr>
          <p:nvPr/>
        </p:nvSpPr>
        <p:spPr bwMode="auto">
          <a:xfrm flipH="1">
            <a:off x="5976938" y="5472113"/>
            <a:ext cx="66833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0" name="Line 960"/>
          <p:cNvSpPr>
            <a:spLocks noChangeShapeType="1"/>
          </p:cNvSpPr>
          <p:nvPr/>
        </p:nvSpPr>
        <p:spPr bwMode="auto">
          <a:xfrm flipH="1">
            <a:off x="6165850" y="5600700"/>
            <a:ext cx="5588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1" name="Freeform 961"/>
          <p:cNvSpPr>
            <a:spLocks/>
          </p:cNvSpPr>
          <p:nvPr/>
        </p:nvSpPr>
        <p:spPr bwMode="auto">
          <a:xfrm>
            <a:off x="5532438" y="2584450"/>
            <a:ext cx="600075" cy="30163"/>
          </a:xfrm>
          <a:custGeom>
            <a:avLst/>
            <a:gdLst>
              <a:gd name="T0" fmla="*/ 600075 w 378"/>
              <a:gd name="T1" fmla="*/ 0 h 19"/>
              <a:gd name="T2" fmla="*/ 490538 w 378"/>
              <a:gd name="T3" fmla="*/ 30163 h 19"/>
              <a:gd name="T4" fmla="*/ 0 w 378"/>
              <a:gd name="T5" fmla="*/ 30163 h 19"/>
              <a:gd name="T6" fmla="*/ 0 60000 65536"/>
              <a:gd name="T7" fmla="*/ 0 60000 65536"/>
              <a:gd name="T8" fmla="*/ 0 60000 65536"/>
              <a:gd name="T9" fmla="*/ 0 w 378"/>
              <a:gd name="T10" fmla="*/ 0 h 19"/>
              <a:gd name="T11" fmla="*/ 378 w 37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19">
                <a:moveTo>
                  <a:pt x="378" y="0"/>
                </a:moveTo>
                <a:lnTo>
                  <a:pt x="309" y="19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2" name="Rectangle 962"/>
          <p:cNvSpPr>
            <a:spLocks noChangeArrowheads="1"/>
          </p:cNvSpPr>
          <p:nvPr/>
        </p:nvSpPr>
        <p:spPr bwMode="auto">
          <a:xfrm>
            <a:off x="7927975" y="2730500"/>
            <a:ext cx="433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Teres major</a:t>
            </a:r>
          </a:p>
        </p:txBody>
      </p:sp>
      <p:sp>
        <p:nvSpPr>
          <p:cNvPr id="18523" name="Rectangle 964"/>
          <p:cNvSpPr>
            <a:spLocks noChangeArrowheads="1"/>
          </p:cNvSpPr>
          <p:nvPr/>
        </p:nvSpPr>
        <p:spPr bwMode="auto">
          <a:xfrm>
            <a:off x="5013325" y="4195763"/>
            <a:ext cx="338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600" b="1">
                <a:solidFill>
                  <a:srgbClr val="000000"/>
                </a:solidFill>
              </a:rPr>
              <a:t>magnus</a:t>
            </a:r>
          </a:p>
        </p:txBody>
      </p:sp>
      <p:sp>
        <p:nvSpPr>
          <p:cNvPr id="18524" name="Rectangle 966"/>
          <p:cNvSpPr>
            <a:spLocks noChangeArrowheads="1"/>
          </p:cNvSpPr>
          <p:nvPr/>
        </p:nvSpPr>
        <p:spPr bwMode="auto">
          <a:xfrm>
            <a:off x="5013325" y="4505325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Iliotibial band</a:t>
            </a:r>
            <a:endParaRPr lang="en-US" sz="600" b="1"/>
          </a:p>
        </p:txBody>
      </p:sp>
      <p:sp>
        <p:nvSpPr>
          <p:cNvPr id="18525" name="Freeform 967"/>
          <p:cNvSpPr>
            <a:spLocks/>
          </p:cNvSpPr>
          <p:nvPr/>
        </p:nvSpPr>
        <p:spPr bwMode="auto">
          <a:xfrm>
            <a:off x="5438775" y="4195763"/>
            <a:ext cx="1311275" cy="42862"/>
          </a:xfrm>
          <a:custGeom>
            <a:avLst/>
            <a:gdLst>
              <a:gd name="T0" fmla="*/ 1311275 w 826"/>
              <a:gd name="T1" fmla="*/ 0 h 27"/>
              <a:gd name="T2" fmla="*/ 822325 w 826"/>
              <a:gd name="T3" fmla="*/ 42862 h 27"/>
              <a:gd name="T4" fmla="*/ 0 w 826"/>
              <a:gd name="T5" fmla="*/ 42862 h 27"/>
              <a:gd name="T6" fmla="*/ 0 60000 65536"/>
              <a:gd name="T7" fmla="*/ 0 60000 65536"/>
              <a:gd name="T8" fmla="*/ 0 60000 65536"/>
              <a:gd name="T9" fmla="*/ 0 w 826"/>
              <a:gd name="T10" fmla="*/ 0 h 27"/>
              <a:gd name="T11" fmla="*/ 826 w 82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6" h="27">
                <a:moveTo>
                  <a:pt x="826" y="0"/>
                </a:moveTo>
                <a:lnTo>
                  <a:pt x="518" y="27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6" name="Rectangle 968"/>
          <p:cNvSpPr>
            <a:spLocks noChangeArrowheads="1"/>
          </p:cNvSpPr>
          <p:nvPr/>
        </p:nvSpPr>
        <p:spPr bwMode="auto">
          <a:xfrm>
            <a:off x="7732713" y="4797425"/>
            <a:ext cx="5476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femoris</a:t>
            </a:r>
            <a:endParaRPr lang="en-US" sz="600" b="1"/>
          </a:p>
        </p:txBody>
      </p:sp>
      <p:sp>
        <p:nvSpPr>
          <p:cNvPr id="18527" name="Rectangle 969"/>
          <p:cNvSpPr>
            <a:spLocks noChangeArrowheads="1"/>
          </p:cNvSpPr>
          <p:nvPr/>
        </p:nvSpPr>
        <p:spPr bwMode="auto">
          <a:xfrm>
            <a:off x="7732713" y="4540250"/>
            <a:ext cx="587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Semitendinosus</a:t>
            </a:r>
            <a:endParaRPr lang="en-US" sz="600" b="1"/>
          </a:p>
        </p:txBody>
      </p:sp>
      <p:sp>
        <p:nvSpPr>
          <p:cNvPr id="18528" name="Rectangle 970"/>
          <p:cNvSpPr>
            <a:spLocks noChangeArrowheads="1"/>
          </p:cNvSpPr>
          <p:nvPr/>
        </p:nvSpPr>
        <p:spPr bwMode="auto">
          <a:xfrm>
            <a:off x="5013325" y="4613275"/>
            <a:ext cx="704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Semimembranosus</a:t>
            </a:r>
            <a:endParaRPr lang="en-US" sz="600" b="1"/>
          </a:p>
        </p:txBody>
      </p:sp>
      <p:sp>
        <p:nvSpPr>
          <p:cNvPr id="18529" name="Line 971"/>
          <p:cNvSpPr>
            <a:spLocks noChangeShapeType="1"/>
          </p:cNvSpPr>
          <p:nvPr/>
        </p:nvSpPr>
        <p:spPr bwMode="auto">
          <a:xfrm flipH="1">
            <a:off x="5735638" y="4660900"/>
            <a:ext cx="96202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0" name="Rectangle 972"/>
          <p:cNvSpPr>
            <a:spLocks noChangeArrowheads="1"/>
          </p:cNvSpPr>
          <p:nvPr/>
        </p:nvSpPr>
        <p:spPr bwMode="auto">
          <a:xfrm>
            <a:off x="7934325" y="3617913"/>
            <a:ext cx="569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medius</a:t>
            </a:r>
            <a:endParaRPr lang="en-US" sz="600" b="1"/>
          </a:p>
        </p:txBody>
      </p:sp>
      <p:sp>
        <p:nvSpPr>
          <p:cNvPr id="18531" name="Rectangle 973"/>
          <p:cNvSpPr>
            <a:spLocks noChangeArrowheads="1"/>
          </p:cNvSpPr>
          <p:nvPr/>
        </p:nvSpPr>
        <p:spPr bwMode="auto">
          <a:xfrm>
            <a:off x="7934325" y="3724275"/>
            <a:ext cx="800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carpi ulnaris</a:t>
            </a:r>
            <a:endParaRPr lang="en-US" sz="600" b="1"/>
          </a:p>
        </p:txBody>
      </p:sp>
      <p:sp>
        <p:nvSpPr>
          <p:cNvPr id="18532" name="Rectangle 974"/>
          <p:cNvSpPr>
            <a:spLocks noChangeArrowheads="1"/>
          </p:cNvSpPr>
          <p:nvPr/>
        </p:nvSpPr>
        <p:spPr bwMode="auto">
          <a:xfrm>
            <a:off x="7934325" y="3530600"/>
            <a:ext cx="696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</a:t>
            </a:r>
            <a:endParaRPr lang="en-US" sz="600" b="1"/>
          </a:p>
        </p:txBody>
      </p:sp>
      <p:sp>
        <p:nvSpPr>
          <p:cNvPr id="18533" name="Freeform 975"/>
          <p:cNvSpPr>
            <a:spLocks/>
          </p:cNvSpPr>
          <p:nvPr/>
        </p:nvSpPr>
        <p:spPr bwMode="auto">
          <a:xfrm>
            <a:off x="7148513" y="3605213"/>
            <a:ext cx="758825" cy="53975"/>
          </a:xfrm>
          <a:custGeom>
            <a:avLst/>
            <a:gdLst>
              <a:gd name="T0" fmla="*/ 0 w 478"/>
              <a:gd name="T1" fmla="*/ 0 h 34"/>
              <a:gd name="T2" fmla="*/ 225425 w 478"/>
              <a:gd name="T3" fmla="*/ 53975 h 34"/>
              <a:gd name="T4" fmla="*/ 758825 w 478"/>
              <a:gd name="T5" fmla="*/ 53975 h 34"/>
              <a:gd name="T6" fmla="*/ 0 60000 65536"/>
              <a:gd name="T7" fmla="*/ 0 60000 65536"/>
              <a:gd name="T8" fmla="*/ 0 60000 65536"/>
              <a:gd name="T9" fmla="*/ 0 w 478"/>
              <a:gd name="T10" fmla="*/ 0 h 34"/>
              <a:gd name="T11" fmla="*/ 478 w 47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34">
                <a:moveTo>
                  <a:pt x="0" y="0"/>
                </a:moveTo>
                <a:lnTo>
                  <a:pt x="142" y="34"/>
                </a:lnTo>
                <a:lnTo>
                  <a:pt x="478" y="34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4" name="Freeform 976"/>
          <p:cNvSpPr>
            <a:spLocks/>
          </p:cNvSpPr>
          <p:nvPr/>
        </p:nvSpPr>
        <p:spPr bwMode="auto">
          <a:xfrm>
            <a:off x="7097713" y="3871913"/>
            <a:ext cx="817562" cy="60325"/>
          </a:xfrm>
          <a:custGeom>
            <a:avLst/>
            <a:gdLst>
              <a:gd name="T0" fmla="*/ 0 w 515"/>
              <a:gd name="T1" fmla="*/ 60325 h 38"/>
              <a:gd name="T2" fmla="*/ 276225 w 515"/>
              <a:gd name="T3" fmla="*/ 0 h 38"/>
              <a:gd name="T4" fmla="*/ 817562 w 515"/>
              <a:gd name="T5" fmla="*/ 0 h 38"/>
              <a:gd name="T6" fmla="*/ 0 60000 65536"/>
              <a:gd name="T7" fmla="*/ 0 60000 65536"/>
              <a:gd name="T8" fmla="*/ 0 60000 65536"/>
              <a:gd name="T9" fmla="*/ 0 w 515"/>
              <a:gd name="T10" fmla="*/ 0 h 38"/>
              <a:gd name="T11" fmla="*/ 515 w 51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38">
                <a:moveTo>
                  <a:pt x="0" y="38"/>
                </a:moveTo>
                <a:lnTo>
                  <a:pt x="174" y="0"/>
                </a:lnTo>
                <a:lnTo>
                  <a:pt x="515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" name="Line 977"/>
          <p:cNvSpPr>
            <a:spLocks noChangeShapeType="1"/>
          </p:cNvSpPr>
          <p:nvPr/>
        </p:nvSpPr>
        <p:spPr bwMode="auto">
          <a:xfrm flipV="1">
            <a:off x="7437438" y="2901950"/>
            <a:ext cx="323850" cy="4286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" name="Line 978"/>
          <p:cNvSpPr>
            <a:spLocks noChangeShapeType="1"/>
          </p:cNvSpPr>
          <p:nvPr/>
        </p:nvSpPr>
        <p:spPr bwMode="auto">
          <a:xfrm flipV="1">
            <a:off x="6364288" y="3159125"/>
            <a:ext cx="106362" cy="714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Line 979"/>
          <p:cNvSpPr>
            <a:spLocks noChangeShapeType="1"/>
          </p:cNvSpPr>
          <p:nvPr/>
        </p:nvSpPr>
        <p:spPr bwMode="auto">
          <a:xfrm flipV="1">
            <a:off x="5948363" y="3227388"/>
            <a:ext cx="542925" cy="47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8" name="Line 980"/>
          <p:cNvSpPr>
            <a:spLocks noChangeShapeType="1"/>
          </p:cNvSpPr>
          <p:nvPr/>
        </p:nvSpPr>
        <p:spPr bwMode="auto">
          <a:xfrm flipH="1" flipV="1">
            <a:off x="7551738" y="2897188"/>
            <a:ext cx="366712" cy="47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9" name="Line 981"/>
          <p:cNvSpPr>
            <a:spLocks noChangeShapeType="1"/>
          </p:cNvSpPr>
          <p:nvPr/>
        </p:nvSpPr>
        <p:spPr bwMode="auto">
          <a:xfrm flipH="1">
            <a:off x="6996113" y="2139950"/>
            <a:ext cx="7000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0" name="Line 982"/>
          <p:cNvSpPr>
            <a:spLocks noChangeShapeType="1"/>
          </p:cNvSpPr>
          <p:nvPr/>
        </p:nvSpPr>
        <p:spPr bwMode="auto">
          <a:xfrm flipH="1" flipV="1">
            <a:off x="6364288" y="3228975"/>
            <a:ext cx="157162" cy="730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1" name="Rectangle 983"/>
          <p:cNvSpPr>
            <a:spLocks noChangeArrowheads="1"/>
          </p:cNvSpPr>
          <p:nvPr/>
        </p:nvSpPr>
        <p:spPr bwMode="auto">
          <a:xfrm>
            <a:off x="6599238" y="1174750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Deep</a:t>
            </a:r>
            <a:endParaRPr lang="en-US" sz="600" b="1"/>
          </a:p>
        </p:txBody>
      </p:sp>
      <p:sp>
        <p:nvSpPr>
          <p:cNvPr id="18542" name="Rectangle 984"/>
          <p:cNvSpPr>
            <a:spLocks noChangeArrowheads="1"/>
          </p:cNvSpPr>
          <p:nvPr/>
        </p:nvSpPr>
        <p:spPr bwMode="auto">
          <a:xfrm>
            <a:off x="6886575" y="1181100"/>
            <a:ext cx="388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Superficial</a:t>
            </a:r>
            <a:endParaRPr lang="en-US" sz="600" b="1"/>
          </a:p>
        </p:txBody>
      </p:sp>
      <p:sp>
        <p:nvSpPr>
          <p:cNvPr id="18543" name="Freeform 985"/>
          <p:cNvSpPr>
            <a:spLocks/>
          </p:cNvSpPr>
          <p:nvPr/>
        </p:nvSpPr>
        <p:spPr bwMode="auto">
          <a:xfrm>
            <a:off x="6164263" y="2995613"/>
            <a:ext cx="209550" cy="77787"/>
          </a:xfrm>
          <a:custGeom>
            <a:avLst/>
            <a:gdLst>
              <a:gd name="T0" fmla="*/ 209550 w 132"/>
              <a:gd name="T1" fmla="*/ 0 h 49"/>
              <a:gd name="T2" fmla="*/ 209550 w 132"/>
              <a:gd name="T3" fmla="*/ 77787 h 49"/>
              <a:gd name="T4" fmla="*/ 0 w 132"/>
              <a:gd name="T5" fmla="*/ 77787 h 49"/>
              <a:gd name="T6" fmla="*/ 0 w 132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49"/>
              <a:gd name="T14" fmla="*/ 132 w 132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49">
                <a:moveTo>
                  <a:pt x="132" y="0"/>
                </a:moveTo>
                <a:lnTo>
                  <a:pt x="132" y="49"/>
                </a:lnTo>
                <a:lnTo>
                  <a:pt x="0" y="4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4" name="Freeform 986"/>
          <p:cNvSpPr>
            <a:spLocks/>
          </p:cNvSpPr>
          <p:nvPr/>
        </p:nvSpPr>
        <p:spPr bwMode="auto">
          <a:xfrm>
            <a:off x="6551613" y="3767138"/>
            <a:ext cx="34925" cy="315912"/>
          </a:xfrm>
          <a:custGeom>
            <a:avLst/>
            <a:gdLst>
              <a:gd name="T0" fmla="*/ 34925 w 22"/>
              <a:gd name="T1" fmla="*/ 315912 h 199"/>
              <a:gd name="T2" fmla="*/ 0 w 22"/>
              <a:gd name="T3" fmla="*/ 315912 h 199"/>
              <a:gd name="T4" fmla="*/ 0 w 22"/>
              <a:gd name="T5" fmla="*/ 0 h 199"/>
              <a:gd name="T6" fmla="*/ 34925 w 22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9"/>
              <a:gd name="T14" fmla="*/ 22 w 22"/>
              <a:gd name="T15" fmla="*/ 199 h 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9">
                <a:moveTo>
                  <a:pt x="22" y="199"/>
                </a:moveTo>
                <a:lnTo>
                  <a:pt x="0" y="199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5" name="Line 987"/>
          <p:cNvSpPr>
            <a:spLocks noChangeShapeType="1"/>
          </p:cNvSpPr>
          <p:nvPr/>
        </p:nvSpPr>
        <p:spPr bwMode="auto">
          <a:xfrm flipH="1">
            <a:off x="5559425" y="4548188"/>
            <a:ext cx="90328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6" name="Rectangle 988"/>
          <p:cNvSpPr>
            <a:spLocks noChangeArrowheads="1"/>
          </p:cNvSpPr>
          <p:nvPr/>
        </p:nvSpPr>
        <p:spPr bwMode="auto">
          <a:xfrm>
            <a:off x="5013325" y="4724400"/>
            <a:ext cx="547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femoris</a:t>
            </a:r>
            <a:endParaRPr lang="en-US" sz="600" b="1"/>
          </a:p>
        </p:txBody>
      </p:sp>
      <p:sp>
        <p:nvSpPr>
          <p:cNvPr id="18547" name="Line 989"/>
          <p:cNvSpPr>
            <a:spLocks noChangeShapeType="1"/>
          </p:cNvSpPr>
          <p:nvPr/>
        </p:nvSpPr>
        <p:spPr bwMode="auto">
          <a:xfrm flipH="1">
            <a:off x="5602288" y="4768850"/>
            <a:ext cx="9652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8" name="Line 990"/>
          <p:cNvSpPr>
            <a:spLocks noChangeShapeType="1"/>
          </p:cNvSpPr>
          <p:nvPr/>
        </p:nvSpPr>
        <p:spPr bwMode="auto">
          <a:xfrm flipH="1">
            <a:off x="6062663" y="1858963"/>
            <a:ext cx="7493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9" name="Freeform 991"/>
          <p:cNvSpPr>
            <a:spLocks/>
          </p:cNvSpPr>
          <p:nvPr/>
        </p:nvSpPr>
        <p:spPr bwMode="auto">
          <a:xfrm>
            <a:off x="5951538" y="1992313"/>
            <a:ext cx="819150" cy="85725"/>
          </a:xfrm>
          <a:custGeom>
            <a:avLst/>
            <a:gdLst>
              <a:gd name="T0" fmla="*/ 819150 w 516"/>
              <a:gd name="T1" fmla="*/ 0 h 54"/>
              <a:gd name="T2" fmla="*/ 584200 w 516"/>
              <a:gd name="T3" fmla="*/ 85725 h 54"/>
              <a:gd name="T4" fmla="*/ 0 w 516"/>
              <a:gd name="T5" fmla="*/ 85725 h 54"/>
              <a:gd name="T6" fmla="*/ 0 60000 65536"/>
              <a:gd name="T7" fmla="*/ 0 60000 65536"/>
              <a:gd name="T8" fmla="*/ 0 60000 65536"/>
              <a:gd name="T9" fmla="*/ 0 w 516"/>
              <a:gd name="T10" fmla="*/ 0 h 54"/>
              <a:gd name="T11" fmla="*/ 516 w 51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54">
                <a:moveTo>
                  <a:pt x="516" y="0"/>
                </a:moveTo>
                <a:lnTo>
                  <a:pt x="368" y="54"/>
                </a:lnTo>
                <a:lnTo>
                  <a:pt x="0" y="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0" name="Line 992"/>
          <p:cNvSpPr>
            <a:spLocks noChangeShapeType="1"/>
          </p:cNvSpPr>
          <p:nvPr/>
        </p:nvSpPr>
        <p:spPr bwMode="auto">
          <a:xfrm flipH="1">
            <a:off x="5997575" y="2190750"/>
            <a:ext cx="6794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1" name="Freeform 993"/>
          <p:cNvSpPr>
            <a:spLocks/>
          </p:cNvSpPr>
          <p:nvPr/>
        </p:nvSpPr>
        <p:spPr bwMode="auto">
          <a:xfrm>
            <a:off x="5757863" y="2360613"/>
            <a:ext cx="950912" cy="41275"/>
          </a:xfrm>
          <a:custGeom>
            <a:avLst/>
            <a:gdLst>
              <a:gd name="T0" fmla="*/ 0 w 599"/>
              <a:gd name="T1" fmla="*/ 41275 h 26"/>
              <a:gd name="T2" fmla="*/ 265112 w 599"/>
              <a:gd name="T3" fmla="*/ 41275 h 26"/>
              <a:gd name="T4" fmla="*/ 950912 w 599"/>
              <a:gd name="T5" fmla="*/ 0 h 26"/>
              <a:gd name="T6" fmla="*/ 0 60000 65536"/>
              <a:gd name="T7" fmla="*/ 0 60000 65536"/>
              <a:gd name="T8" fmla="*/ 0 60000 65536"/>
              <a:gd name="T9" fmla="*/ 0 w 599"/>
              <a:gd name="T10" fmla="*/ 0 h 26"/>
              <a:gd name="T11" fmla="*/ 599 w 59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26">
                <a:moveTo>
                  <a:pt x="0" y="26"/>
                </a:moveTo>
                <a:lnTo>
                  <a:pt x="167" y="26"/>
                </a:lnTo>
                <a:lnTo>
                  <a:pt x="59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2" name="Line 994"/>
          <p:cNvSpPr>
            <a:spLocks noChangeShapeType="1"/>
          </p:cNvSpPr>
          <p:nvPr/>
        </p:nvSpPr>
        <p:spPr bwMode="auto">
          <a:xfrm flipH="1">
            <a:off x="5745163" y="2509838"/>
            <a:ext cx="10112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3" name="Freeform 995"/>
          <p:cNvSpPr>
            <a:spLocks/>
          </p:cNvSpPr>
          <p:nvPr/>
        </p:nvSpPr>
        <p:spPr bwMode="auto">
          <a:xfrm>
            <a:off x="5551488" y="2559050"/>
            <a:ext cx="998537" cy="160338"/>
          </a:xfrm>
          <a:custGeom>
            <a:avLst/>
            <a:gdLst>
              <a:gd name="T0" fmla="*/ 998537 w 629"/>
              <a:gd name="T1" fmla="*/ 0 h 101"/>
              <a:gd name="T2" fmla="*/ 471487 w 629"/>
              <a:gd name="T3" fmla="*/ 160338 h 101"/>
              <a:gd name="T4" fmla="*/ 0 w 629"/>
              <a:gd name="T5" fmla="*/ 160338 h 101"/>
              <a:gd name="T6" fmla="*/ 0 60000 65536"/>
              <a:gd name="T7" fmla="*/ 0 60000 65536"/>
              <a:gd name="T8" fmla="*/ 0 60000 65536"/>
              <a:gd name="T9" fmla="*/ 0 w 629"/>
              <a:gd name="T10" fmla="*/ 0 h 101"/>
              <a:gd name="T11" fmla="*/ 629 w 629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9" h="101">
                <a:moveTo>
                  <a:pt x="629" y="0"/>
                </a:moveTo>
                <a:lnTo>
                  <a:pt x="297" y="101"/>
                </a:lnTo>
                <a:lnTo>
                  <a:pt x="0" y="10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4" name="Line 996"/>
          <p:cNvSpPr>
            <a:spLocks noChangeShapeType="1"/>
          </p:cNvSpPr>
          <p:nvPr/>
        </p:nvSpPr>
        <p:spPr bwMode="auto">
          <a:xfrm flipH="1" flipV="1">
            <a:off x="5924550" y="3371850"/>
            <a:ext cx="660400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5" name="Freeform 997"/>
          <p:cNvSpPr>
            <a:spLocks/>
          </p:cNvSpPr>
          <p:nvPr/>
        </p:nvSpPr>
        <p:spPr bwMode="auto">
          <a:xfrm>
            <a:off x="5594350" y="3421063"/>
            <a:ext cx="1185863" cy="84137"/>
          </a:xfrm>
          <a:custGeom>
            <a:avLst/>
            <a:gdLst>
              <a:gd name="T0" fmla="*/ 1185863 w 747"/>
              <a:gd name="T1" fmla="*/ 0 h 53"/>
              <a:gd name="T2" fmla="*/ 769938 w 747"/>
              <a:gd name="T3" fmla="*/ 84137 h 53"/>
              <a:gd name="T4" fmla="*/ 0 w 747"/>
              <a:gd name="T5" fmla="*/ 84137 h 53"/>
              <a:gd name="T6" fmla="*/ 0 60000 65536"/>
              <a:gd name="T7" fmla="*/ 0 60000 65536"/>
              <a:gd name="T8" fmla="*/ 0 60000 65536"/>
              <a:gd name="T9" fmla="*/ 0 w 747"/>
              <a:gd name="T10" fmla="*/ 0 h 53"/>
              <a:gd name="T11" fmla="*/ 747 w 74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53">
                <a:moveTo>
                  <a:pt x="747" y="0"/>
                </a:moveTo>
                <a:lnTo>
                  <a:pt x="485" y="53"/>
                </a:lnTo>
                <a:lnTo>
                  <a:pt x="0" y="5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6" name="Line 998"/>
          <p:cNvSpPr>
            <a:spLocks noChangeShapeType="1"/>
          </p:cNvSpPr>
          <p:nvPr/>
        </p:nvSpPr>
        <p:spPr bwMode="auto">
          <a:xfrm flipH="1">
            <a:off x="5722938" y="3648075"/>
            <a:ext cx="4048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7" name="Freeform 999"/>
          <p:cNvSpPr>
            <a:spLocks/>
          </p:cNvSpPr>
          <p:nvPr/>
        </p:nvSpPr>
        <p:spPr bwMode="auto">
          <a:xfrm>
            <a:off x="5816600" y="3705225"/>
            <a:ext cx="215900" cy="80963"/>
          </a:xfrm>
          <a:custGeom>
            <a:avLst/>
            <a:gdLst>
              <a:gd name="T0" fmla="*/ 215900 w 136"/>
              <a:gd name="T1" fmla="*/ 0 h 51"/>
              <a:gd name="T2" fmla="*/ 74612 w 136"/>
              <a:gd name="T3" fmla="*/ 80963 h 51"/>
              <a:gd name="T4" fmla="*/ 0 w 136"/>
              <a:gd name="T5" fmla="*/ 80963 h 51"/>
              <a:gd name="T6" fmla="*/ 0 60000 65536"/>
              <a:gd name="T7" fmla="*/ 0 60000 65536"/>
              <a:gd name="T8" fmla="*/ 0 60000 65536"/>
              <a:gd name="T9" fmla="*/ 0 w 136"/>
              <a:gd name="T10" fmla="*/ 0 h 51"/>
              <a:gd name="T11" fmla="*/ 136 w 136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51">
                <a:moveTo>
                  <a:pt x="136" y="0"/>
                </a:moveTo>
                <a:lnTo>
                  <a:pt x="47" y="51"/>
                </a:lnTo>
                <a:lnTo>
                  <a:pt x="0" y="5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8" name="Freeform 1000"/>
          <p:cNvSpPr>
            <a:spLocks/>
          </p:cNvSpPr>
          <p:nvPr/>
        </p:nvSpPr>
        <p:spPr bwMode="auto">
          <a:xfrm>
            <a:off x="5661025" y="3660775"/>
            <a:ext cx="874713" cy="257175"/>
          </a:xfrm>
          <a:custGeom>
            <a:avLst/>
            <a:gdLst>
              <a:gd name="T0" fmla="*/ 874713 w 551"/>
              <a:gd name="T1" fmla="*/ 0 h 162"/>
              <a:gd name="T2" fmla="*/ 600075 w 551"/>
              <a:gd name="T3" fmla="*/ 257175 h 162"/>
              <a:gd name="T4" fmla="*/ 0 w 551"/>
              <a:gd name="T5" fmla="*/ 257175 h 162"/>
              <a:gd name="T6" fmla="*/ 0 60000 65536"/>
              <a:gd name="T7" fmla="*/ 0 60000 65536"/>
              <a:gd name="T8" fmla="*/ 0 60000 65536"/>
              <a:gd name="T9" fmla="*/ 0 w 551"/>
              <a:gd name="T10" fmla="*/ 0 h 162"/>
              <a:gd name="T11" fmla="*/ 551 w 551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62">
                <a:moveTo>
                  <a:pt x="551" y="0"/>
                </a:moveTo>
                <a:lnTo>
                  <a:pt x="378" y="162"/>
                </a:lnTo>
                <a:lnTo>
                  <a:pt x="0" y="16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9" name="Freeform 1001"/>
          <p:cNvSpPr>
            <a:spLocks/>
          </p:cNvSpPr>
          <p:nvPr/>
        </p:nvSpPr>
        <p:spPr bwMode="auto">
          <a:xfrm>
            <a:off x="5610225" y="3914775"/>
            <a:ext cx="938213" cy="176213"/>
          </a:xfrm>
          <a:custGeom>
            <a:avLst/>
            <a:gdLst>
              <a:gd name="T0" fmla="*/ 938213 w 591"/>
              <a:gd name="T1" fmla="*/ 0 h 111"/>
              <a:gd name="T2" fmla="*/ 650875 w 591"/>
              <a:gd name="T3" fmla="*/ 176213 h 111"/>
              <a:gd name="T4" fmla="*/ 0 w 591"/>
              <a:gd name="T5" fmla="*/ 176213 h 111"/>
              <a:gd name="T6" fmla="*/ 0 60000 65536"/>
              <a:gd name="T7" fmla="*/ 0 60000 65536"/>
              <a:gd name="T8" fmla="*/ 0 60000 65536"/>
              <a:gd name="T9" fmla="*/ 0 w 591"/>
              <a:gd name="T10" fmla="*/ 0 h 111"/>
              <a:gd name="T11" fmla="*/ 591 w 59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111">
                <a:moveTo>
                  <a:pt x="591" y="0"/>
                </a:moveTo>
                <a:lnTo>
                  <a:pt x="410" y="111"/>
                </a:lnTo>
                <a:lnTo>
                  <a:pt x="0" y="11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0" name="Freeform 1002"/>
          <p:cNvSpPr>
            <a:spLocks/>
          </p:cNvSpPr>
          <p:nvPr/>
        </p:nvSpPr>
        <p:spPr bwMode="auto">
          <a:xfrm>
            <a:off x="5894388" y="3106738"/>
            <a:ext cx="868362" cy="106362"/>
          </a:xfrm>
          <a:custGeom>
            <a:avLst/>
            <a:gdLst>
              <a:gd name="T0" fmla="*/ 868362 w 547"/>
              <a:gd name="T1" fmla="*/ 106362 h 67"/>
              <a:gd name="T2" fmla="*/ 727074 w 547"/>
              <a:gd name="T3" fmla="*/ 0 h 67"/>
              <a:gd name="T4" fmla="*/ 0 w 547"/>
              <a:gd name="T5" fmla="*/ 0 h 67"/>
              <a:gd name="T6" fmla="*/ 0 60000 65536"/>
              <a:gd name="T7" fmla="*/ 0 60000 65536"/>
              <a:gd name="T8" fmla="*/ 0 60000 65536"/>
              <a:gd name="T9" fmla="*/ 0 w 547"/>
              <a:gd name="T10" fmla="*/ 0 h 67"/>
              <a:gd name="T11" fmla="*/ 547 w 547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67">
                <a:moveTo>
                  <a:pt x="547" y="67"/>
                </a:moveTo>
                <a:lnTo>
                  <a:pt x="458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1" name="Line 1003"/>
          <p:cNvSpPr>
            <a:spLocks noChangeShapeType="1"/>
          </p:cNvSpPr>
          <p:nvPr/>
        </p:nvSpPr>
        <p:spPr bwMode="auto">
          <a:xfrm flipH="1">
            <a:off x="5661025" y="2843213"/>
            <a:ext cx="7826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2" name="Freeform 1004"/>
          <p:cNvSpPr>
            <a:spLocks/>
          </p:cNvSpPr>
          <p:nvPr/>
        </p:nvSpPr>
        <p:spPr bwMode="auto">
          <a:xfrm>
            <a:off x="5741988" y="2955925"/>
            <a:ext cx="414337" cy="74613"/>
          </a:xfrm>
          <a:custGeom>
            <a:avLst/>
            <a:gdLst>
              <a:gd name="T0" fmla="*/ 414337 w 261"/>
              <a:gd name="T1" fmla="*/ 74613 h 47"/>
              <a:gd name="T2" fmla="*/ 280987 w 261"/>
              <a:gd name="T3" fmla="*/ 0 h 47"/>
              <a:gd name="T4" fmla="*/ 0 w 261"/>
              <a:gd name="T5" fmla="*/ 0 h 47"/>
              <a:gd name="T6" fmla="*/ 0 60000 65536"/>
              <a:gd name="T7" fmla="*/ 0 60000 65536"/>
              <a:gd name="T8" fmla="*/ 0 60000 65536"/>
              <a:gd name="T9" fmla="*/ 0 w 261"/>
              <a:gd name="T10" fmla="*/ 0 h 47"/>
              <a:gd name="T11" fmla="*/ 261 w 261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47">
                <a:moveTo>
                  <a:pt x="261" y="47"/>
                </a:move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3" name="Freeform 1005"/>
          <p:cNvSpPr>
            <a:spLocks/>
          </p:cNvSpPr>
          <p:nvPr/>
        </p:nvSpPr>
        <p:spPr bwMode="auto">
          <a:xfrm>
            <a:off x="5911850" y="2290763"/>
            <a:ext cx="601663" cy="52387"/>
          </a:xfrm>
          <a:custGeom>
            <a:avLst/>
            <a:gdLst>
              <a:gd name="T0" fmla="*/ 601663 w 379"/>
              <a:gd name="T1" fmla="*/ 52387 h 33"/>
              <a:gd name="T2" fmla="*/ 111125 w 379"/>
              <a:gd name="T3" fmla="*/ 0 h 33"/>
              <a:gd name="T4" fmla="*/ 0 w 379"/>
              <a:gd name="T5" fmla="*/ 0 h 33"/>
              <a:gd name="T6" fmla="*/ 0 60000 65536"/>
              <a:gd name="T7" fmla="*/ 0 60000 65536"/>
              <a:gd name="T8" fmla="*/ 0 60000 65536"/>
              <a:gd name="T9" fmla="*/ 0 w 379"/>
              <a:gd name="T10" fmla="*/ 0 h 33"/>
              <a:gd name="T11" fmla="*/ 379 w 37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3">
                <a:moveTo>
                  <a:pt x="379" y="33"/>
                </a:move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4" name="Line 1006"/>
          <p:cNvSpPr>
            <a:spLocks noChangeShapeType="1"/>
          </p:cNvSpPr>
          <p:nvPr/>
        </p:nvSpPr>
        <p:spPr bwMode="auto">
          <a:xfrm>
            <a:off x="6022975" y="2843213"/>
            <a:ext cx="430213" cy="889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5" name="Line 1007"/>
          <p:cNvSpPr>
            <a:spLocks noChangeShapeType="1"/>
          </p:cNvSpPr>
          <p:nvPr/>
        </p:nvSpPr>
        <p:spPr bwMode="auto">
          <a:xfrm flipH="1">
            <a:off x="6975475" y="1698625"/>
            <a:ext cx="7175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6" name="Freeform 1008"/>
          <p:cNvSpPr>
            <a:spLocks/>
          </p:cNvSpPr>
          <p:nvPr/>
        </p:nvSpPr>
        <p:spPr bwMode="auto">
          <a:xfrm>
            <a:off x="7154863" y="3090863"/>
            <a:ext cx="760412" cy="1587"/>
          </a:xfrm>
          <a:custGeom>
            <a:avLst/>
            <a:gdLst>
              <a:gd name="T0" fmla="*/ 0 w 479"/>
              <a:gd name="T1" fmla="*/ 0 h 1587"/>
              <a:gd name="T2" fmla="*/ 606425 w 479"/>
              <a:gd name="T3" fmla="*/ 0 h 1587"/>
              <a:gd name="T4" fmla="*/ 760412 w 479"/>
              <a:gd name="T5" fmla="*/ 0 h 1587"/>
              <a:gd name="T6" fmla="*/ 0 60000 65536"/>
              <a:gd name="T7" fmla="*/ 0 60000 65536"/>
              <a:gd name="T8" fmla="*/ 0 60000 65536"/>
              <a:gd name="T9" fmla="*/ 0 w 479"/>
              <a:gd name="T10" fmla="*/ 0 h 1587"/>
              <a:gd name="T11" fmla="*/ 479 w 47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1587">
                <a:moveTo>
                  <a:pt x="0" y="0"/>
                </a:moveTo>
                <a:lnTo>
                  <a:pt x="382" y="0"/>
                </a:lnTo>
                <a:lnTo>
                  <a:pt x="47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7" name="Freeform 1009"/>
          <p:cNvSpPr>
            <a:spLocks/>
          </p:cNvSpPr>
          <p:nvPr/>
        </p:nvSpPr>
        <p:spPr bwMode="auto">
          <a:xfrm>
            <a:off x="7213600" y="3422650"/>
            <a:ext cx="696913" cy="23813"/>
          </a:xfrm>
          <a:custGeom>
            <a:avLst/>
            <a:gdLst>
              <a:gd name="T0" fmla="*/ 0 w 439"/>
              <a:gd name="T1" fmla="*/ 23813 h 15"/>
              <a:gd name="T2" fmla="*/ 160338 w 439"/>
              <a:gd name="T3" fmla="*/ 0 h 15"/>
              <a:gd name="T4" fmla="*/ 696913 w 439"/>
              <a:gd name="T5" fmla="*/ 0 h 15"/>
              <a:gd name="T6" fmla="*/ 0 60000 65536"/>
              <a:gd name="T7" fmla="*/ 0 60000 65536"/>
              <a:gd name="T8" fmla="*/ 0 60000 65536"/>
              <a:gd name="T9" fmla="*/ 0 w 439"/>
              <a:gd name="T10" fmla="*/ 0 h 15"/>
              <a:gd name="T11" fmla="*/ 439 w 439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" h="15">
                <a:moveTo>
                  <a:pt x="0" y="15"/>
                </a:moveTo>
                <a:lnTo>
                  <a:pt x="101" y="0"/>
                </a:lnTo>
                <a:lnTo>
                  <a:pt x="43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8" name="Freeform 1010"/>
          <p:cNvSpPr>
            <a:spLocks/>
          </p:cNvSpPr>
          <p:nvPr/>
        </p:nvSpPr>
        <p:spPr bwMode="auto">
          <a:xfrm>
            <a:off x="7162800" y="2549525"/>
            <a:ext cx="744538" cy="69850"/>
          </a:xfrm>
          <a:custGeom>
            <a:avLst/>
            <a:gdLst>
              <a:gd name="T0" fmla="*/ 0 w 469"/>
              <a:gd name="T1" fmla="*/ 69850 h 44"/>
              <a:gd name="T2" fmla="*/ 598488 w 469"/>
              <a:gd name="T3" fmla="*/ 0 h 44"/>
              <a:gd name="T4" fmla="*/ 744538 w 469"/>
              <a:gd name="T5" fmla="*/ 0 h 44"/>
              <a:gd name="T6" fmla="*/ 0 60000 65536"/>
              <a:gd name="T7" fmla="*/ 0 60000 65536"/>
              <a:gd name="T8" fmla="*/ 0 60000 65536"/>
              <a:gd name="T9" fmla="*/ 0 w 469"/>
              <a:gd name="T10" fmla="*/ 0 h 44"/>
              <a:gd name="T11" fmla="*/ 469 w 469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">
                <a:moveTo>
                  <a:pt x="0" y="44"/>
                </a:moveTo>
                <a:lnTo>
                  <a:pt x="377" y="0"/>
                </a:lnTo>
                <a:lnTo>
                  <a:pt x="46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9" name="Line 1011"/>
          <p:cNvSpPr>
            <a:spLocks noChangeShapeType="1"/>
          </p:cNvSpPr>
          <p:nvPr/>
        </p:nvSpPr>
        <p:spPr bwMode="auto">
          <a:xfrm flipH="1">
            <a:off x="7277100" y="2657475"/>
            <a:ext cx="636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0" name="Line 1012"/>
          <p:cNvSpPr>
            <a:spLocks noChangeShapeType="1"/>
          </p:cNvSpPr>
          <p:nvPr/>
        </p:nvSpPr>
        <p:spPr bwMode="auto">
          <a:xfrm flipH="1" flipV="1">
            <a:off x="7245350" y="2749550"/>
            <a:ext cx="668338" cy="15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1" name="Line 1013"/>
          <p:cNvSpPr>
            <a:spLocks noChangeShapeType="1"/>
          </p:cNvSpPr>
          <p:nvPr/>
        </p:nvSpPr>
        <p:spPr bwMode="auto">
          <a:xfrm>
            <a:off x="7058025" y="5368925"/>
            <a:ext cx="6350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2" name="Line 1014"/>
          <p:cNvSpPr>
            <a:spLocks noChangeShapeType="1"/>
          </p:cNvSpPr>
          <p:nvPr/>
        </p:nvSpPr>
        <p:spPr bwMode="auto">
          <a:xfrm flipH="1" flipV="1">
            <a:off x="7186613" y="5319713"/>
            <a:ext cx="249237" cy="492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3" name="Line 1015"/>
          <p:cNvSpPr>
            <a:spLocks noChangeShapeType="1"/>
          </p:cNvSpPr>
          <p:nvPr/>
        </p:nvSpPr>
        <p:spPr bwMode="auto">
          <a:xfrm>
            <a:off x="7216775" y="5656263"/>
            <a:ext cx="4762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4" name="Freeform 1016"/>
          <p:cNvSpPr>
            <a:spLocks/>
          </p:cNvSpPr>
          <p:nvPr/>
        </p:nvSpPr>
        <p:spPr bwMode="auto">
          <a:xfrm>
            <a:off x="7134225" y="4718050"/>
            <a:ext cx="301625" cy="114300"/>
          </a:xfrm>
          <a:custGeom>
            <a:avLst/>
            <a:gdLst>
              <a:gd name="T0" fmla="*/ 93662 w 190"/>
              <a:gd name="T1" fmla="*/ 0 h 72"/>
              <a:gd name="T2" fmla="*/ 301625 w 190"/>
              <a:gd name="T3" fmla="*/ 114300 h 72"/>
              <a:gd name="T4" fmla="*/ 0 w 190"/>
              <a:gd name="T5" fmla="*/ 22225 h 72"/>
              <a:gd name="T6" fmla="*/ 0 60000 65536"/>
              <a:gd name="T7" fmla="*/ 0 60000 65536"/>
              <a:gd name="T8" fmla="*/ 0 60000 65536"/>
              <a:gd name="T9" fmla="*/ 0 w 190"/>
              <a:gd name="T10" fmla="*/ 0 h 72"/>
              <a:gd name="T11" fmla="*/ 190 w 19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72">
                <a:moveTo>
                  <a:pt x="59" y="0"/>
                </a:moveTo>
                <a:lnTo>
                  <a:pt x="190" y="72"/>
                </a:lnTo>
                <a:lnTo>
                  <a:pt x="0" y="1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5" name="Line 1017"/>
          <p:cNvSpPr>
            <a:spLocks noChangeShapeType="1"/>
          </p:cNvSpPr>
          <p:nvPr/>
        </p:nvSpPr>
        <p:spPr bwMode="auto">
          <a:xfrm flipH="1">
            <a:off x="7059613" y="4579938"/>
            <a:ext cx="6334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6" name="Line 1018"/>
          <p:cNvSpPr>
            <a:spLocks noChangeShapeType="1"/>
          </p:cNvSpPr>
          <p:nvPr/>
        </p:nvSpPr>
        <p:spPr bwMode="auto">
          <a:xfrm flipH="1">
            <a:off x="6802438" y="4467225"/>
            <a:ext cx="8937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7" name="Rectangle 1019"/>
          <p:cNvSpPr>
            <a:spLocks noChangeArrowheads="1"/>
          </p:cNvSpPr>
          <p:nvPr/>
        </p:nvSpPr>
        <p:spPr bwMode="auto">
          <a:xfrm>
            <a:off x="7732713" y="4421188"/>
            <a:ext cx="279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Gracilis</a:t>
            </a:r>
            <a:endParaRPr lang="en-US" sz="600" b="1"/>
          </a:p>
        </p:txBody>
      </p:sp>
      <p:sp>
        <p:nvSpPr>
          <p:cNvPr id="18578" name="Line 1020"/>
          <p:cNvSpPr>
            <a:spLocks noChangeShapeType="1"/>
          </p:cNvSpPr>
          <p:nvPr/>
        </p:nvSpPr>
        <p:spPr bwMode="auto">
          <a:xfrm flipH="1">
            <a:off x="6802438" y="4462463"/>
            <a:ext cx="890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9" name="Freeform 1021"/>
          <p:cNvSpPr>
            <a:spLocks/>
          </p:cNvSpPr>
          <p:nvPr/>
        </p:nvSpPr>
        <p:spPr bwMode="auto">
          <a:xfrm>
            <a:off x="7296150" y="4654550"/>
            <a:ext cx="398463" cy="46038"/>
          </a:xfrm>
          <a:custGeom>
            <a:avLst/>
            <a:gdLst>
              <a:gd name="T0" fmla="*/ 0 w 251"/>
              <a:gd name="T1" fmla="*/ 0 h 29"/>
              <a:gd name="T2" fmla="*/ 139700 w 251"/>
              <a:gd name="T3" fmla="*/ 46038 h 29"/>
              <a:gd name="T4" fmla="*/ 398463 w 251"/>
              <a:gd name="T5" fmla="*/ 46038 h 29"/>
              <a:gd name="T6" fmla="*/ 0 60000 65536"/>
              <a:gd name="T7" fmla="*/ 0 60000 65536"/>
              <a:gd name="T8" fmla="*/ 0 60000 65536"/>
              <a:gd name="T9" fmla="*/ 0 w 251"/>
              <a:gd name="T10" fmla="*/ 0 h 29"/>
              <a:gd name="T11" fmla="*/ 251 w 251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" h="29">
                <a:moveTo>
                  <a:pt x="0" y="0"/>
                </a:moveTo>
                <a:lnTo>
                  <a:pt x="88" y="29"/>
                </a:lnTo>
                <a:lnTo>
                  <a:pt x="251" y="2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0" name="Line 1022"/>
          <p:cNvSpPr>
            <a:spLocks noChangeShapeType="1"/>
          </p:cNvSpPr>
          <p:nvPr/>
        </p:nvSpPr>
        <p:spPr bwMode="auto">
          <a:xfrm>
            <a:off x="6937375" y="4408488"/>
            <a:ext cx="238125" cy="523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1" name="Line 1023"/>
          <p:cNvSpPr>
            <a:spLocks noChangeShapeType="1"/>
          </p:cNvSpPr>
          <p:nvPr/>
        </p:nvSpPr>
        <p:spPr bwMode="auto">
          <a:xfrm>
            <a:off x="7435850" y="4832350"/>
            <a:ext cx="2587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2" name="Line 1024"/>
          <p:cNvSpPr>
            <a:spLocks noChangeShapeType="1"/>
          </p:cNvSpPr>
          <p:nvPr/>
        </p:nvSpPr>
        <p:spPr bwMode="auto">
          <a:xfrm flipH="1">
            <a:off x="6086475" y="1966913"/>
            <a:ext cx="5953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3" name="Line 1025"/>
          <p:cNvSpPr>
            <a:spLocks noChangeShapeType="1"/>
          </p:cNvSpPr>
          <p:nvPr/>
        </p:nvSpPr>
        <p:spPr bwMode="auto">
          <a:xfrm>
            <a:off x="6076950" y="5157788"/>
            <a:ext cx="4460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4" name="Line 1026"/>
          <p:cNvSpPr>
            <a:spLocks noChangeShapeType="1"/>
          </p:cNvSpPr>
          <p:nvPr/>
        </p:nvSpPr>
        <p:spPr bwMode="auto">
          <a:xfrm flipH="1">
            <a:off x="5849938" y="5313363"/>
            <a:ext cx="7159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5" name="Line 1027"/>
          <p:cNvSpPr>
            <a:spLocks noChangeShapeType="1"/>
          </p:cNvSpPr>
          <p:nvPr/>
        </p:nvSpPr>
        <p:spPr bwMode="auto">
          <a:xfrm flipH="1">
            <a:off x="6184900" y="5719763"/>
            <a:ext cx="4016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6" name="Line 1028"/>
          <p:cNvSpPr>
            <a:spLocks noChangeShapeType="1"/>
          </p:cNvSpPr>
          <p:nvPr/>
        </p:nvSpPr>
        <p:spPr bwMode="auto">
          <a:xfrm flipH="1">
            <a:off x="5956300" y="5843588"/>
            <a:ext cx="6032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7" name="Line 1029"/>
          <p:cNvSpPr>
            <a:spLocks noChangeShapeType="1"/>
          </p:cNvSpPr>
          <p:nvPr/>
        </p:nvSpPr>
        <p:spPr bwMode="auto">
          <a:xfrm flipH="1">
            <a:off x="5972175" y="5468938"/>
            <a:ext cx="6683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8" name="Line 1030"/>
          <p:cNvSpPr>
            <a:spLocks noChangeShapeType="1"/>
          </p:cNvSpPr>
          <p:nvPr/>
        </p:nvSpPr>
        <p:spPr bwMode="auto">
          <a:xfrm flipH="1">
            <a:off x="6162675" y="5595938"/>
            <a:ext cx="5572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9" name="Freeform 1031"/>
          <p:cNvSpPr>
            <a:spLocks/>
          </p:cNvSpPr>
          <p:nvPr/>
        </p:nvSpPr>
        <p:spPr bwMode="auto">
          <a:xfrm>
            <a:off x="5530850" y="2579688"/>
            <a:ext cx="598488" cy="31750"/>
          </a:xfrm>
          <a:custGeom>
            <a:avLst/>
            <a:gdLst>
              <a:gd name="T0" fmla="*/ 598488 w 377"/>
              <a:gd name="T1" fmla="*/ 0 h 20"/>
              <a:gd name="T2" fmla="*/ 492125 w 377"/>
              <a:gd name="T3" fmla="*/ 31750 h 20"/>
              <a:gd name="T4" fmla="*/ 0 w 377"/>
              <a:gd name="T5" fmla="*/ 31750 h 20"/>
              <a:gd name="T6" fmla="*/ 0 60000 65536"/>
              <a:gd name="T7" fmla="*/ 0 60000 65536"/>
              <a:gd name="T8" fmla="*/ 0 60000 65536"/>
              <a:gd name="T9" fmla="*/ 0 w 377"/>
              <a:gd name="T10" fmla="*/ 0 h 20"/>
              <a:gd name="T11" fmla="*/ 377 w 377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20">
                <a:moveTo>
                  <a:pt x="377" y="0"/>
                </a:moveTo>
                <a:lnTo>
                  <a:pt x="310" y="20"/>
                </a:lnTo>
                <a:lnTo>
                  <a:pt x="0" y="2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0" name="Freeform 1032"/>
          <p:cNvSpPr>
            <a:spLocks/>
          </p:cNvSpPr>
          <p:nvPr/>
        </p:nvSpPr>
        <p:spPr bwMode="auto">
          <a:xfrm>
            <a:off x="5443538" y="4191000"/>
            <a:ext cx="1301750" cy="42863"/>
          </a:xfrm>
          <a:custGeom>
            <a:avLst/>
            <a:gdLst>
              <a:gd name="T0" fmla="*/ 1301750 w 820"/>
              <a:gd name="T1" fmla="*/ 0 h 27"/>
              <a:gd name="T2" fmla="*/ 817563 w 820"/>
              <a:gd name="T3" fmla="*/ 42863 h 27"/>
              <a:gd name="T4" fmla="*/ 0 w 820"/>
              <a:gd name="T5" fmla="*/ 42863 h 27"/>
              <a:gd name="T6" fmla="*/ 0 60000 65536"/>
              <a:gd name="T7" fmla="*/ 0 60000 65536"/>
              <a:gd name="T8" fmla="*/ 0 60000 65536"/>
              <a:gd name="T9" fmla="*/ 0 w 820"/>
              <a:gd name="T10" fmla="*/ 0 h 27"/>
              <a:gd name="T11" fmla="*/ 820 w 820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0" h="27">
                <a:moveTo>
                  <a:pt x="820" y="0"/>
                </a:moveTo>
                <a:lnTo>
                  <a:pt x="515" y="27"/>
                </a:lnTo>
                <a:lnTo>
                  <a:pt x="0" y="2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1" name="Line 1033"/>
          <p:cNvSpPr>
            <a:spLocks noChangeShapeType="1"/>
          </p:cNvSpPr>
          <p:nvPr/>
        </p:nvSpPr>
        <p:spPr bwMode="auto">
          <a:xfrm flipH="1">
            <a:off x="5730875" y="4656138"/>
            <a:ext cx="9667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Line 1034"/>
          <p:cNvSpPr>
            <a:spLocks noChangeShapeType="1"/>
          </p:cNvSpPr>
          <p:nvPr/>
        </p:nvSpPr>
        <p:spPr bwMode="auto">
          <a:xfrm flipH="1" flipV="1">
            <a:off x="6261100" y="4765675"/>
            <a:ext cx="327025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3" name="Freeform 1035"/>
          <p:cNvSpPr>
            <a:spLocks/>
          </p:cNvSpPr>
          <p:nvPr/>
        </p:nvSpPr>
        <p:spPr bwMode="auto">
          <a:xfrm>
            <a:off x="7145338" y="3600450"/>
            <a:ext cx="765175" cy="53975"/>
          </a:xfrm>
          <a:custGeom>
            <a:avLst/>
            <a:gdLst>
              <a:gd name="T0" fmla="*/ 0 w 482"/>
              <a:gd name="T1" fmla="*/ 0 h 34"/>
              <a:gd name="T2" fmla="*/ 228600 w 482"/>
              <a:gd name="T3" fmla="*/ 53975 h 34"/>
              <a:gd name="T4" fmla="*/ 765175 w 482"/>
              <a:gd name="T5" fmla="*/ 53975 h 34"/>
              <a:gd name="T6" fmla="*/ 0 60000 65536"/>
              <a:gd name="T7" fmla="*/ 0 60000 65536"/>
              <a:gd name="T8" fmla="*/ 0 60000 65536"/>
              <a:gd name="T9" fmla="*/ 0 w 482"/>
              <a:gd name="T10" fmla="*/ 0 h 34"/>
              <a:gd name="T11" fmla="*/ 482 w 48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34">
                <a:moveTo>
                  <a:pt x="0" y="0"/>
                </a:moveTo>
                <a:lnTo>
                  <a:pt x="144" y="34"/>
                </a:lnTo>
                <a:lnTo>
                  <a:pt x="482" y="3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4" name="Freeform 1036"/>
          <p:cNvSpPr>
            <a:spLocks/>
          </p:cNvSpPr>
          <p:nvPr/>
        </p:nvSpPr>
        <p:spPr bwMode="auto">
          <a:xfrm>
            <a:off x="7094538" y="3868738"/>
            <a:ext cx="820737" cy="58737"/>
          </a:xfrm>
          <a:custGeom>
            <a:avLst/>
            <a:gdLst>
              <a:gd name="T0" fmla="*/ 0 w 517"/>
              <a:gd name="T1" fmla="*/ 58737 h 37"/>
              <a:gd name="T2" fmla="*/ 279400 w 517"/>
              <a:gd name="T3" fmla="*/ 0 h 37"/>
              <a:gd name="T4" fmla="*/ 820737 w 517"/>
              <a:gd name="T5" fmla="*/ 0 h 37"/>
              <a:gd name="T6" fmla="*/ 0 60000 65536"/>
              <a:gd name="T7" fmla="*/ 0 60000 65536"/>
              <a:gd name="T8" fmla="*/ 0 60000 65536"/>
              <a:gd name="T9" fmla="*/ 0 w 517"/>
              <a:gd name="T10" fmla="*/ 0 h 37"/>
              <a:gd name="T11" fmla="*/ 517 w 51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37">
                <a:moveTo>
                  <a:pt x="0" y="37"/>
                </a:moveTo>
                <a:lnTo>
                  <a:pt x="176" y="0"/>
                </a:lnTo>
                <a:lnTo>
                  <a:pt x="51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5" name="Line 1037"/>
          <p:cNvSpPr>
            <a:spLocks noChangeShapeType="1"/>
          </p:cNvSpPr>
          <p:nvPr/>
        </p:nvSpPr>
        <p:spPr bwMode="auto">
          <a:xfrm>
            <a:off x="7632700" y="3765550"/>
            <a:ext cx="2825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6" name="Line 1038"/>
          <p:cNvSpPr>
            <a:spLocks noChangeShapeType="1"/>
          </p:cNvSpPr>
          <p:nvPr/>
        </p:nvSpPr>
        <p:spPr bwMode="auto">
          <a:xfrm>
            <a:off x="7632700" y="3762375"/>
            <a:ext cx="2825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Line 1039"/>
          <p:cNvSpPr>
            <a:spLocks noChangeShapeType="1"/>
          </p:cNvSpPr>
          <p:nvPr/>
        </p:nvSpPr>
        <p:spPr bwMode="auto">
          <a:xfrm>
            <a:off x="7650163" y="3571875"/>
            <a:ext cx="2682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8" name="Line 1040"/>
          <p:cNvSpPr>
            <a:spLocks noChangeShapeType="1"/>
          </p:cNvSpPr>
          <p:nvPr/>
        </p:nvSpPr>
        <p:spPr bwMode="auto">
          <a:xfrm>
            <a:off x="7648575" y="3567113"/>
            <a:ext cx="2667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9" name="Line 1041"/>
          <p:cNvSpPr>
            <a:spLocks noChangeShapeType="1"/>
          </p:cNvSpPr>
          <p:nvPr/>
        </p:nvSpPr>
        <p:spPr bwMode="auto">
          <a:xfrm>
            <a:off x="7608888" y="3194050"/>
            <a:ext cx="3095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Line 1042"/>
          <p:cNvSpPr>
            <a:spLocks noChangeShapeType="1"/>
          </p:cNvSpPr>
          <p:nvPr/>
        </p:nvSpPr>
        <p:spPr bwMode="auto">
          <a:xfrm>
            <a:off x="7605713" y="3190875"/>
            <a:ext cx="3095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1" name="Freeform 1043"/>
          <p:cNvSpPr>
            <a:spLocks/>
          </p:cNvSpPr>
          <p:nvPr/>
        </p:nvSpPr>
        <p:spPr bwMode="auto">
          <a:xfrm>
            <a:off x="6000750" y="5989638"/>
            <a:ext cx="646113" cy="317500"/>
          </a:xfrm>
          <a:custGeom>
            <a:avLst/>
            <a:gdLst>
              <a:gd name="T0" fmla="*/ 646113 w 407"/>
              <a:gd name="T1" fmla="*/ 317500 h 200"/>
              <a:gd name="T2" fmla="*/ 260350 w 407"/>
              <a:gd name="T3" fmla="*/ 0 h 200"/>
              <a:gd name="T4" fmla="*/ 0 w 407"/>
              <a:gd name="T5" fmla="*/ 0 h 200"/>
              <a:gd name="T6" fmla="*/ 0 60000 65536"/>
              <a:gd name="T7" fmla="*/ 0 60000 65536"/>
              <a:gd name="T8" fmla="*/ 0 60000 65536"/>
              <a:gd name="T9" fmla="*/ 0 w 407"/>
              <a:gd name="T10" fmla="*/ 0 h 200"/>
              <a:gd name="T11" fmla="*/ 407 w 407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7" h="200">
                <a:moveTo>
                  <a:pt x="407" y="200"/>
                </a:moveTo>
                <a:lnTo>
                  <a:pt x="16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2" name="Freeform 1044"/>
          <p:cNvSpPr>
            <a:spLocks/>
          </p:cNvSpPr>
          <p:nvPr/>
        </p:nvSpPr>
        <p:spPr bwMode="auto">
          <a:xfrm>
            <a:off x="5999163" y="5986463"/>
            <a:ext cx="642937" cy="317500"/>
          </a:xfrm>
          <a:custGeom>
            <a:avLst/>
            <a:gdLst>
              <a:gd name="T0" fmla="*/ 642937 w 405"/>
              <a:gd name="T1" fmla="*/ 317500 h 200"/>
              <a:gd name="T2" fmla="*/ 261937 w 405"/>
              <a:gd name="T3" fmla="*/ 0 h 200"/>
              <a:gd name="T4" fmla="*/ 0 w 405"/>
              <a:gd name="T5" fmla="*/ 0 h 200"/>
              <a:gd name="T6" fmla="*/ 0 60000 65536"/>
              <a:gd name="T7" fmla="*/ 0 60000 65536"/>
              <a:gd name="T8" fmla="*/ 0 60000 65536"/>
              <a:gd name="T9" fmla="*/ 0 w 405"/>
              <a:gd name="T10" fmla="*/ 0 h 200"/>
              <a:gd name="T11" fmla="*/ 405 w 405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200">
                <a:moveTo>
                  <a:pt x="405" y="200"/>
                </a:moveTo>
                <a:lnTo>
                  <a:pt x="165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3" name="Line 1045"/>
          <p:cNvSpPr>
            <a:spLocks noChangeShapeType="1"/>
          </p:cNvSpPr>
          <p:nvPr/>
        </p:nvSpPr>
        <p:spPr bwMode="auto">
          <a:xfrm flipV="1">
            <a:off x="7432675" y="2897188"/>
            <a:ext cx="328613" cy="428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Line 1046"/>
          <p:cNvSpPr>
            <a:spLocks noChangeShapeType="1"/>
          </p:cNvSpPr>
          <p:nvPr/>
        </p:nvSpPr>
        <p:spPr bwMode="auto">
          <a:xfrm flipV="1">
            <a:off x="6364288" y="3155950"/>
            <a:ext cx="101600" cy="714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5" name="Line 1047"/>
          <p:cNvSpPr>
            <a:spLocks noChangeShapeType="1"/>
          </p:cNvSpPr>
          <p:nvPr/>
        </p:nvSpPr>
        <p:spPr bwMode="auto">
          <a:xfrm flipV="1">
            <a:off x="5945188" y="3222625"/>
            <a:ext cx="54292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6" name="Line 1048"/>
          <p:cNvSpPr>
            <a:spLocks noChangeShapeType="1"/>
          </p:cNvSpPr>
          <p:nvPr/>
        </p:nvSpPr>
        <p:spPr bwMode="auto">
          <a:xfrm flipH="1" flipV="1">
            <a:off x="7546975" y="2894013"/>
            <a:ext cx="3667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7" name="Line 1049"/>
          <p:cNvSpPr>
            <a:spLocks noChangeShapeType="1"/>
          </p:cNvSpPr>
          <p:nvPr/>
        </p:nvSpPr>
        <p:spPr bwMode="auto">
          <a:xfrm flipH="1">
            <a:off x="6991350" y="2136775"/>
            <a:ext cx="701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Line 1050"/>
          <p:cNvSpPr>
            <a:spLocks noChangeShapeType="1"/>
          </p:cNvSpPr>
          <p:nvPr/>
        </p:nvSpPr>
        <p:spPr bwMode="auto">
          <a:xfrm flipH="1" flipV="1">
            <a:off x="6364288" y="3224213"/>
            <a:ext cx="152400" cy="74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9" name="Freeform 1051"/>
          <p:cNvSpPr>
            <a:spLocks/>
          </p:cNvSpPr>
          <p:nvPr/>
        </p:nvSpPr>
        <p:spPr bwMode="auto">
          <a:xfrm>
            <a:off x="6161088" y="2992438"/>
            <a:ext cx="207962" cy="77787"/>
          </a:xfrm>
          <a:custGeom>
            <a:avLst/>
            <a:gdLst>
              <a:gd name="T0" fmla="*/ 207962 w 131"/>
              <a:gd name="T1" fmla="*/ 0 h 49"/>
              <a:gd name="T2" fmla="*/ 207962 w 131"/>
              <a:gd name="T3" fmla="*/ 77787 h 49"/>
              <a:gd name="T4" fmla="*/ 0 w 131"/>
              <a:gd name="T5" fmla="*/ 77787 h 49"/>
              <a:gd name="T6" fmla="*/ 0 w 131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49"/>
              <a:gd name="T14" fmla="*/ 131 w 131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49">
                <a:moveTo>
                  <a:pt x="131" y="0"/>
                </a:moveTo>
                <a:lnTo>
                  <a:pt x="131" y="49"/>
                </a:lnTo>
                <a:lnTo>
                  <a:pt x="0" y="4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0" name="Freeform 1052"/>
          <p:cNvSpPr>
            <a:spLocks/>
          </p:cNvSpPr>
          <p:nvPr/>
        </p:nvSpPr>
        <p:spPr bwMode="auto">
          <a:xfrm>
            <a:off x="6764338" y="3043238"/>
            <a:ext cx="34925" cy="352425"/>
          </a:xfrm>
          <a:custGeom>
            <a:avLst/>
            <a:gdLst>
              <a:gd name="T0" fmla="*/ 34925 w 22"/>
              <a:gd name="T1" fmla="*/ 352425 h 222"/>
              <a:gd name="T2" fmla="*/ 0 w 22"/>
              <a:gd name="T3" fmla="*/ 352425 h 222"/>
              <a:gd name="T4" fmla="*/ 0 w 22"/>
              <a:gd name="T5" fmla="*/ 0 h 222"/>
              <a:gd name="T6" fmla="*/ 34925 w 22"/>
              <a:gd name="T7" fmla="*/ 0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22"/>
              <a:gd name="T14" fmla="*/ 22 w 22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22">
                <a:moveTo>
                  <a:pt x="22" y="222"/>
                </a:moveTo>
                <a:lnTo>
                  <a:pt x="0" y="222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1" name="Freeform 1053"/>
          <p:cNvSpPr>
            <a:spLocks/>
          </p:cNvSpPr>
          <p:nvPr/>
        </p:nvSpPr>
        <p:spPr bwMode="auto">
          <a:xfrm>
            <a:off x="6761163" y="3038475"/>
            <a:ext cx="42862" cy="352425"/>
          </a:xfrm>
          <a:custGeom>
            <a:avLst/>
            <a:gdLst>
              <a:gd name="T0" fmla="*/ 42862 w 27"/>
              <a:gd name="T1" fmla="*/ 352425 h 222"/>
              <a:gd name="T2" fmla="*/ 0 w 27"/>
              <a:gd name="T3" fmla="*/ 352425 h 222"/>
              <a:gd name="T4" fmla="*/ 0 w 27"/>
              <a:gd name="T5" fmla="*/ 0 h 222"/>
              <a:gd name="T6" fmla="*/ 42862 w 27"/>
              <a:gd name="T7" fmla="*/ 0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222"/>
              <a:gd name="T14" fmla="*/ 27 w 27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222">
                <a:moveTo>
                  <a:pt x="27" y="222"/>
                </a:moveTo>
                <a:lnTo>
                  <a:pt x="0" y="222"/>
                </a:lnTo>
                <a:lnTo>
                  <a:pt x="0" y="0"/>
                </a:lnTo>
                <a:lnTo>
                  <a:pt x="2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2" name="Freeform 1054"/>
          <p:cNvSpPr>
            <a:spLocks/>
          </p:cNvSpPr>
          <p:nvPr/>
        </p:nvSpPr>
        <p:spPr bwMode="auto">
          <a:xfrm>
            <a:off x="6548438" y="3763963"/>
            <a:ext cx="34925" cy="315912"/>
          </a:xfrm>
          <a:custGeom>
            <a:avLst/>
            <a:gdLst>
              <a:gd name="T0" fmla="*/ 34925 w 22"/>
              <a:gd name="T1" fmla="*/ 315912 h 199"/>
              <a:gd name="T2" fmla="*/ 0 w 22"/>
              <a:gd name="T3" fmla="*/ 315912 h 199"/>
              <a:gd name="T4" fmla="*/ 0 w 22"/>
              <a:gd name="T5" fmla="*/ 0 h 199"/>
              <a:gd name="T6" fmla="*/ 34925 w 22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9"/>
              <a:gd name="T14" fmla="*/ 22 w 22"/>
              <a:gd name="T15" fmla="*/ 199 h 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9">
                <a:moveTo>
                  <a:pt x="22" y="199"/>
                </a:moveTo>
                <a:lnTo>
                  <a:pt x="0" y="199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3" name="Line 1055"/>
          <p:cNvSpPr>
            <a:spLocks noChangeShapeType="1"/>
          </p:cNvSpPr>
          <p:nvPr/>
        </p:nvSpPr>
        <p:spPr bwMode="auto">
          <a:xfrm flipH="1">
            <a:off x="5559425" y="4545013"/>
            <a:ext cx="9032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4" name="Line 1056"/>
          <p:cNvSpPr>
            <a:spLocks noChangeShapeType="1"/>
          </p:cNvSpPr>
          <p:nvPr/>
        </p:nvSpPr>
        <p:spPr bwMode="auto">
          <a:xfrm flipH="1">
            <a:off x="5602288" y="4765675"/>
            <a:ext cx="9652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5" name="Line 1057"/>
          <p:cNvSpPr>
            <a:spLocks noChangeShapeType="1"/>
          </p:cNvSpPr>
          <p:nvPr/>
        </p:nvSpPr>
        <p:spPr bwMode="auto">
          <a:xfrm flipH="1" flipV="1">
            <a:off x="6261100" y="4238625"/>
            <a:ext cx="342900" cy="1158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6" name="Line 1058"/>
          <p:cNvSpPr>
            <a:spLocks noChangeShapeType="1"/>
          </p:cNvSpPr>
          <p:nvPr/>
        </p:nvSpPr>
        <p:spPr bwMode="auto">
          <a:xfrm flipH="1" flipV="1">
            <a:off x="6261100" y="4233863"/>
            <a:ext cx="339725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7" name="Freeform 1059"/>
          <p:cNvSpPr>
            <a:spLocks/>
          </p:cNvSpPr>
          <p:nvPr/>
        </p:nvSpPr>
        <p:spPr bwMode="auto">
          <a:xfrm>
            <a:off x="7561263" y="3270250"/>
            <a:ext cx="96837" cy="23813"/>
          </a:xfrm>
          <a:custGeom>
            <a:avLst/>
            <a:gdLst>
              <a:gd name="T0" fmla="*/ 0 w 61"/>
              <a:gd name="T1" fmla="*/ 23813 h 15"/>
              <a:gd name="T2" fmla="*/ 0 w 61"/>
              <a:gd name="T3" fmla="*/ 0 h 15"/>
              <a:gd name="T4" fmla="*/ 96837 w 61"/>
              <a:gd name="T5" fmla="*/ 0 h 15"/>
              <a:gd name="T6" fmla="*/ 96837 w 61"/>
              <a:gd name="T7" fmla="*/ 23813 h 15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5"/>
              <a:gd name="T14" fmla="*/ 61 w 61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5">
                <a:moveTo>
                  <a:pt x="0" y="15"/>
                </a:moveTo>
                <a:lnTo>
                  <a:pt x="0" y="0"/>
                </a:lnTo>
                <a:lnTo>
                  <a:pt x="61" y="0"/>
                </a:lnTo>
                <a:lnTo>
                  <a:pt x="61" y="15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8" name="Freeform 1060"/>
          <p:cNvSpPr>
            <a:spLocks/>
          </p:cNvSpPr>
          <p:nvPr/>
        </p:nvSpPr>
        <p:spPr bwMode="auto">
          <a:xfrm>
            <a:off x="7561263" y="3265488"/>
            <a:ext cx="95250" cy="28575"/>
          </a:xfrm>
          <a:custGeom>
            <a:avLst/>
            <a:gdLst>
              <a:gd name="T0" fmla="*/ 0 w 60"/>
              <a:gd name="T1" fmla="*/ 28575 h 18"/>
              <a:gd name="T2" fmla="*/ 0 w 60"/>
              <a:gd name="T3" fmla="*/ 0 h 18"/>
              <a:gd name="T4" fmla="*/ 95250 w 60"/>
              <a:gd name="T5" fmla="*/ 0 h 18"/>
              <a:gd name="T6" fmla="*/ 95250 w 60"/>
              <a:gd name="T7" fmla="*/ 28575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8"/>
              <a:gd name="T14" fmla="*/ 60 w 60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8">
                <a:moveTo>
                  <a:pt x="0" y="18"/>
                </a:moveTo>
                <a:lnTo>
                  <a:pt x="0" y="0"/>
                </a:lnTo>
                <a:lnTo>
                  <a:pt x="60" y="0"/>
                </a:lnTo>
                <a:lnTo>
                  <a:pt x="60" y="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9" name="Line 1061"/>
          <p:cNvSpPr>
            <a:spLocks noChangeShapeType="1"/>
          </p:cNvSpPr>
          <p:nvPr/>
        </p:nvSpPr>
        <p:spPr bwMode="auto">
          <a:xfrm flipV="1">
            <a:off x="7605713" y="3187700"/>
            <a:ext cx="1587" cy="76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0" name="Freeform 1062"/>
          <p:cNvSpPr>
            <a:spLocks/>
          </p:cNvSpPr>
          <p:nvPr/>
        </p:nvSpPr>
        <p:spPr bwMode="auto">
          <a:xfrm>
            <a:off x="7604125" y="3521075"/>
            <a:ext cx="96838" cy="30163"/>
          </a:xfrm>
          <a:custGeom>
            <a:avLst/>
            <a:gdLst>
              <a:gd name="T0" fmla="*/ 96838 w 61"/>
              <a:gd name="T1" fmla="*/ 0 h 19"/>
              <a:gd name="T2" fmla="*/ 96838 w 61"/>
              <a:gd name="T3" fmla="*/ 30163 h 19"/>
              <a:gd name="T4" fmla="*/ 0 w 61"/>
              <a:gd name="T5" fmla="*/ 30163 h 19"/>
              <a:gd name="T6" fmla="*/ 0 w 61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9"/>
              <a:gd name="T14" fmla="*/ 61 w 6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9">
                <a:moveTo>
                  <a:pt x="61" y="0"/>
                </a:moveTo>
                <a:lnTo>
                  <a:pt x="61" y="1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1" name="Freeform 1063"/>
          <p:cNvSpPr>
            <a:spLocks/>
          </p:cNvSpPr>
          <p:nvPr/>
        </p:nvSpPr>
        <p:spPr bwMode="auto">
          <a:xfrm>
            <a:off x="7599363" y="3517900"/>
            <a:ext cx="96837" cy="28575"/>
          </a:xfrm>
          <a:custGeom>
            <a:avLst/>
            <a:gdLst>
              <a:gd name="T0" fmla="*/ 96837 w 61"/>
              <a:gd name="T1" fmla="*/ 0 h 18"/>
              <a:gd name="T2" fmla="*/ 96837 w 61"/>
              <a:gd name="T3" fmla="*/ 28575 h 18"/>
              <a:gd name="T4" fmla="*/ 0 w 61"/>
              <a:gd name="T5" fmla="*/ 28575 h 18"/>
              <a:gd name="T6" fmla="*/ 0 w 61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8"/>
              <a:gd name="T14" fmla="*/ 61 w 61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8">
                <a:moveTo>
                  <a:pt x="61" y="0"/>
                </a:moveTo>
                <a:lnTo>
                  <a:pt x="61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2" name="Line 1064"/>
          <p:cNvSpPr>
            <a:spLocks noChangeShapeType="1"/>
          </p:cNvSpPr>
          <p:nvPr/>
        </p:nvSpPr>
        <p:spPr bwMode="auto">
          <a:xfrm>
            <a:off x="7650163" y="3546475"/>
            <a:ext cx="1587" cy="23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623" name="Picture 10" descr="sal25693_10_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1106488"/>
            <a:ext cx="258762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24" name="Rectangle 15"/>
          <p:cNvSpPr>
            <a:spLocks noChangeArrowheads="1"/>
          </p:cNvSpPr>
          <p:nvPr/>
        </p:nvSpPr>
        <p:spPr bwMode="auto">
          <a:xfrm>
            <a:off x="1066800" y="1479550"/>
            <a:ext cx="320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000000"/>
                </a:solidFill>
              </a:rPr>
              <a:t>Frontalis</a:t>
            </a:r>
            <a:endParaRPr lang="en-US" sz="600" b="1"/>
          </a:p>
        </p:txBody>
      </p:sp>
      <p:sp>
        <p:nvSpPr>
          <p:cNvPr id="18625" name="Rectangle 16"/>
          <p:cNvSpPr>
            <a:spLocks noChangeArrowheads="1"/>
          </p:cNvSpPr>
          <p:nvPr/>
        </p:nvSpPr>
        <p:spPr bwMode="auto">
          <a:xfrm>
            <a:off x="1066800" y="1646238"/>
            <a:ext cx="598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Orbicularis oculi</a:t>
            </a:r>
            <a:endParaRPr lang="en-US" sz="600" b="1"/>
          </a:p>
        </p:txBody>
      </p:sp>
      <p:sp>
        <p:nvSpPr>
          <p:cNvPr id="18626" name="Rectangle 17"/>
          <p:cNvSpPr>
            <a:spLocks noChangeArrowheads="1"/>
          </p:cNvSpPr>
          <p:nvPr/>
        </p:nvSpPr>
        <p:spPr bwMode="auto">
          <a:xfrm>
            <a:off x="3573463" y="1724025"/>
            <a:ext cx="333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Masseter</a:t>
            </a:r>
            <a:endParaRPr lang="en-US" sz="600" b="1"/>
          </a:p>
        </p:txBody>
      </p:sp>
      <p:sp>
        <p:nvSpPr>
          <p:cNvPr id="18627" name="Rectangle 18"/>
          <p:cNvSpPr>
            <a:spLocks noChangeArrowheads="1"/>
          </p:cNvSpPr>
          <p:nvPr/>
        </p:nvSpPr>
        <p:spPr bwMode="auto">
          <a:xfrm>
            <a:off x="3573463" y="1863725"/>
            <a:ext cx="561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Orbicularis oris</a:t>
            </a:r>
            <a:endParaRPr lang="en-US" sz="600" b="1"/>
          </a:p>
        </p:txBody>
      </p:sp>
      <p:sp>
        <p:nvSpPr>
          <p:cNvPr id="18628" name="Rectangle 20"/>
          <p:cNvSpPr>
            <a:spLocks noChangeArrowheads="1"/>
          </p:cNvSpPr>
          <p:nvPr/>
        </p:nvSpPr>
        <p:spPr bwMode="auto">
          <a:xfrm>
            <a:off x="3573463" y="2143125"/>
            <a:ext cx="355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Trapezius</a:t>
            </a:r>
            <a:endParaRPr lang="en-US" sz="600" b="1"/>
          </a:p>
        </p:txBody>
      </p:sp>
      <p:sp>
        <p:nvSpPr>
          <p:cNvPr id="18629" name="Rectangle 21"/>
          <p:cNvSpPr>
            <a:spLocks noChangeArrowheads="1"/>
          </p:cNvSpPr>
          <p:nvPr/>
        </p:nvSpPr>
        <p:spPr bwMode="auto">
          <a:xfrm>
            <a:off x="615950" y="3492500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18630" name="Rectangle 23"/>
          <p:cNvSpPr>
            <a:spLocks noChangeArrowheads="1"/>
          </p:cNvSpPr>
          <p:nvPr/>
        </p:nvSpPr>
        <p:spPr bwMode="auto">
          <a:xfrm>
            <a:off x="3573463" y="3733800"/>
            <a:ext cx="7064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Pronator quadratus</a:t>
            </a:r>
            <a:endParaRPr lang="en-US" sz="600" b="1"/>
          </a:p>
        </p:txBody>
      </p:sp>
      <p:sp>
        <p:nvSpPr>
          <p:cNvPr id="18631" name="Rectangle 24"/>
          <p:cNvSpPr>
            <a:spLocks noChangeArrowheads="1"/>
          </p:cNvSpPr>
          <p:nvPr/>
        </p:nvSpPr>
        <p:spPr bwMode="auto">
          <a:xfrm>
            <a:off x="3236913" y="5384800"/>
            <a:ext cx="555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</a:t>
            </a:r>
            <a:endParaRPr lang="en-US" sz="600" b="1"/>
          </a:p>
        </p:txBody>
      </p:sp>
      <p:sp>
        <p:nvSpPr>
          <p:cNvPr id="18632" name="Rectangle 25"/>
          <p:cNvSpPr>
            <a:spLocks noChangeArrowheads="1"/>
          </p:cNvSpPr>
          <p:nvPr/>
        </p:nvSpPr>
        <p:spPr bwMode="auto">
          <a:xfrm>
            <a:off x="3236913" y="5589588"/>
            <a:ext cx="249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</a:t>
            </a:r>
            <a:endParaRPr lang="en-US" sz="600" b="1"/>
          </a:p>
        </p:txBody>
      </p:sp>
      <p:sp>
        <p:nvSpPr>
          <p:cNvPr id="18633" name="Rectangle 26"/>
          <p:cNvSpPr>
            <a:spLocks noChangeArrowheads="1"/>
          </p:cNvSpPr>
          <p:nvPr/>
        </p:nvSpPr>
        <p:spPr bwMode="auto">
          <a:xfrm>
            <a:off x="1011238" y="4243388"/>
            <a:ext cx="606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 longus</a:t>
            </a:r>
            <a:endParaRPr lang="en-US" sz="600" b="1"/>
          </a:p>
        </p:txBody>
      </p:sp>
      <p:sp>
        <p:nvSpPr>
          <p:cNvPr id="18634" name="Rectangle 27"/>
          <p:cNvSpPr>
            <a:spLocks noChangeArrowheads="1"/>
          </p:cNvSpPr>
          <p:nvPr/>
        </p:nvSpPr>
        <p:spPr bwMode="auto">
          <a:xfrm>
            <a:off x="3573463" y="2840038"/>
            <a:ext cx="655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</a:t>
            </a:r>
            <a:endParaRPr lang="en-US" sz="600" b="1"/>
          </a:p>
        </p:txBody>
      </p:sp>
      <p:sp>
        <p:nvSpPr>
          <p:cNvPr id="18635" name="Rectangle 28"/>
          <p:cNvSpPr>
            <a:spLocks noChangeArrowheads="1"/>
          </p:cNvSpPr>
          <p:nvPr/>
        </p:nvSpPr>
        <p:spPr bwMode="auto">
          <a:xfrm>
            <a:off x="3573463" y="2560638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sz="600" b="1"/>
          </a:p>
        </p:txBody>
      </p:sp>
      <p:sp>
        <p:nvSpPr>
          <p:cNvPr id="18636" name="Rectangle 29"/>
          <p:cNvSpPr>
            <a:spLocks noChangeArrowheads="1"/>
          </p:cNvSpPr>
          <p:nvPr/>
        </p:nvSpPr>
        <p:spPr bwMode="auto">
          <a:xfrm>
            <a:off x="3573463" y="2003425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Sternocleidomastoid</a:t>
            </a:r>
            <a:endParaRPr lang="en-US" sz="600" b="1"/>
          </a:p>
        </p:txBody>
      </p:sp>
      <p:sp>
        <p:nvSpPr>
          <p:cNvPr id="18637" name="Rectangle 30"/>
          <p:cNvSpPr>
            <a:spLocks noChangeArrowheads="1"/>
          </p:cNvSpPr>
          <p:nvPr/>
        </p:nvSpPr>
        <p:spPr bwMode="auto">
          <a:xfrm>
            <a:off x="671513" y="23987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sz="600" b="1"/>
          </a:p>
        </p:txBody>
      </p:sp>
      <p:sp>
        <p:nvSpPr>
          <p:cNvPr id="18638" name="Rectangle 31"/>
          <p:cNvSpPr>
            <a:spLocks noChangeArrowheads="1"/>
          </p:cNvSpPr>
          <p:nvPr/>
        </p:nvSpPr>
        <p:spPr bwMode="auto">
          <a:xfrm>
            <a:off x="671513" y="2541588"/>
            <a:ext cx="666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sz="600" b="1"/>
          </a:p>
        </p:txBody>
      </p:sp>
      <p:sp>
        <p:nvSpPr>
          <p:cNvPr id="18639" name="Rectangle 32"/>
          <p:cNvSpPr>
            <a:spLocks noChangeArrowheads="1"/>
          </p:cNvSpPr>
          <p:nvPr/>
        </p:nvSpPr>
        <p:spPr bwMode="auto">
          <a:xfrm>
            <a:off x="671513" y="2773363"/>
            <a:ext cx="5445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sz="600" b="1"/>
          </a:p>
        </p:txBody>
      </p:sp>
      <p:sp>
        <p:nvSpPr>
          <p:cNvPr id="18640" name="Rectangle 33"/>
          <p:cNvSpPr>
            <a:spLocks noChangeArrowheads="1"/>
          </p:cNvSpPr>
          <p:nvPr/>
        </p:nvSpPr>
        <p:spPr bwMode="auto">
          <a:xfrm>
            <a:off x="615950" y="3217863"/>
            <a:ext cx="550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sz="600" b="1"/>
          </a:p>
        </p:txBody>
      </p:sp>
      <p:sp>
        <p:nvSpPr>
          <p:cNvPr id="18641" name="Rectangle 34"/>
          <p:cNvSpPr>
            <a:spLocks noChangeArrowheads="1"/>
          </p:cNvSpPr>
          <p:nvPr/>
        </p:nvSpPr>
        <p:spPr bwMode="auto">
          <a:xfrm>
            <a:off x="1011238" y="4364038"/>
            <a:ext cx="334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Sartorius</a:t>
            </a:r>
            <a:endParaRPr lang="en-US" sz="600" b="1"/>
          </a:p>
        </p:txBody>
      </p:sp>
      <p:sp>
        <p:nvSpPr>
          <p:cNvPr id="18642" name="Rectangle 35"/>
          <p:cNvSpPr>
            <a:spLocks noChangeArrowheads="1"/>
          </p:cNvSpPr>
          <p:nvPr/>
        </p:nvSpPr>
        <p:spPr bwMode="auto">
          <a:xfrm>
            <a:off x="615950" y="3681413"/>
            <a:ext cx="455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Tensor</a:t>
            </a:r>
          </a:p>
          <a:p>
            <a:r>
              <a:rPr lang="en-US" sz="600" b="1">
                <a:solidFill>
                  <a:srgbClr val="000000"/>
                </a:solidFill>
              </a:rPr>
              <a:t>fasciae latae</a:t>
            </a:r>
          </a:p>
        </p:txBody>
      </p:sp>
      <p:sp>
        <p:nvSpPr>
          <p:cNvPr id="18643" name="Rectangle 38"/>
          <p:cNvSpPr>
            <a:spLocks noChangeArrowheads="1"/>
          </p:cNvSpPr>
          <p:nvPr/>
        </p:nvSpPr>
        <p:spPr bwMode="auto">
          <a:xfrm>
            <a:off x="1011238" y="4500563"/>
            <a:ext cx="552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femoris</a:t>
            </a:r>
            <a:endParaRPr lang="en-US" sz="600" b="1"/>
          </a:p>
        </p:txBody>
      </p:sp>
      <p:sp>
        <p:nvSpPr>
          <p:cNvPr id="18644" name="Rectangle 39"/>
          <p:cNvSpPr>
            <a:spLocks noChangeArrowheads="1"/>
          </p:cNvSpPr>
          <p:nvPr/>
        </p:nvSpPr>
        <p:spPr bwMode="auto">
          <a:xfrm>
            <a:off x="1011238" y="5335588"/>
            <a:ext cx="584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 longus</a:t>
            </a:r>
            <a:endParaRPr lang="en-US" sz="600" b="1"/>
          </a:p>
        </p:txBody>
      </p:sp>
      <p:sp>
        <p:nvSpPr>
          <p:cNvPr id="18645" name="Rectangle 40"/>
          <p:cNvSpPr>
            <a:spLocks noChangeArrowheads="1"/>
          </p:cNvSpPr>
          <p:nvPr/>
        </p:nvSpPr>
        <p:spPr bwMode="auto">
          <a:xfrm>
            <a:off x="1011238" y="5843588"/>
            <a:ext cx="965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 longus</a:t>
            </a:r>
            <a:endParaRPr lang="en-US" sz="600" b="1"/>
          </a:p>
        </p:txBody>
      </p:sp>
      <p:sp>
        <p:nvSpPr>
          <p:cNvPr id="18646" name="Rectangle 42"/>
          <p:cNvSpPr>
            <a:spLocks noChangeArrowheads="1"/>
          </p:cNvSpPr>
          <p:nvPr/>
        </p:nvSpPr>
        <p:spPr bwMode="auto">
          <a:xfrm>
            <a:off x="1011238" y="5589588"/>
            <a:ext cx="571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Tibialis anterior</a:t>
            </a:r>
            <a:endParaRPr lang="en-US" sz="600" b="1"/>
          </a:p>
        </p:txBody>
      </p:sp>
      <p:sp>
        <p:nvSpPr>
          <p:cNvPr id="18647" name="Rectangle 43"/>
          <p:cNvSpPr>
            <a:spLocks noChangeArrowheads="1"/>
          </p:cNvSpPr>
          <p:nvPr/>
        </p:nvSpPr>
        <p:spPr bwMode="auto">
          <a:xfrm>
            <a:off x="1066800" y="1800225"/>
            <a:ext cx="698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Zygomaticus major</a:t>
            </a:r>
            <a:endParaRPr lang="en-US" sz="600" b="1"/>
          </a:p>
        </p:txBody>
      </p:sp>
      <p:sp>
        <p:nvSpPr>
          <p:cNvPr id="18648" name="Line 44"/>
          <p:cNvSpPr>
            <a:spLocks noChangeShapeType="1"/>
          </p:cNvSpPr>
          <p:nvPr/>
        </p:nvSpPr>
        <p:spPr bwMode="auto">
          <a:xfrm flipH="1">
            <a:off x="1503363" y="1525588"/>
            <a:ext cx="8540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9" name="Line 45"/>
          <p:cNvSpPr>
            <a:spLocks noChangeShapeType="1"/>
          </p:cNvSpPr>
          <p:nvPr/>
        </p:nvSpPr>
        <p:spPr bwMode="auto">
          <a:xfrm flipH="1">
            <a:off x="1706563" y="1690688"/>
            <a:ext cx="5810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0" name="Freeform 46"/>
          <p:cNvSpPr>
            <a:spLocks/>
          </p:cNvSpPr>
          <p:nvPr/>
        </p:nvSpPr>
        <p:spPr bwMode="auto">
          <a:xfrm>
            <a:off x="2638425" y="1773238"/>
            <a:ext cx="925513" cy="112712"/>
          </a:xfrm>
          <a:custGeom>
            <a:avLst/>
            <a:gdLst>
              <a:gd name="T0" fmla="*/ 0 w 583"/>
              <a:gd name="T1" fmla="*/ 112712 h 71"/>
              <a:gd name="T2" fmla="*/ 196850 w 583"/>
              <a:gd name="T3" fmla="*/ 0 h 71"/>
              <a:gd name="T4" fmla="*/ 925512 w 583"/>
              <a:gd name="T5" fmla="*/ 0 h 71"/>
              <a:gd name="T6" fmla="*/ 0 60000 65536"/>
              <a:gd name="T7" fmla="*/ 0 60000 65536"/>
              <a:gd name="T8" fmla="*/ 0 60000 65536"/>
              <a:gd name="T9" fmla="*/ 0 w 583"/>
              <a:gd name="T10" fmla="*/ 0 h 71"/>
              <a:gd name="T11" fmla="*/ 583 w 583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71">
                <a:moveTo>
                  <a:pt x="0" y="71"/>
                </a:moveTo>
                <a:lnTo>
                  <a:pt x="124" y="0"/>
                </a:lnTo>
                <a:lnTo>
                  <a:pt x="58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1" name="Line 47"/>
          <p:cNvSpPr>
            <a:spLocks noChangeShapeType="1"/>
          </p:cNvSpPr>
          <p:nvPr/>
        </p:nvSpPr>
        <p:spPr bwMode="auto">
          <a:xfrm>
            <a:off x="3262313" y="2325688"/>
            <a:ext cx="3016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2" name="Line 48"/>
          <p:cNvSpPr>
            <a:spLocks noChangeShapeType="1"/>
          </p:cNvSpPr>
          <p:nvPr/>
        </p:nvSpPr>
        <p:spPr bwMode="auto">
          <a:xfrm>
            <a:off x="2873375" y="2608263"/>
            <a:ext cx="6953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3" name="Freeform 49"/>
          <p:cNvSpPr>
            <a:spLocks/>
          </p:cNvSpPr>
          <p:nvPr/>
        </p:nvSpPr>
        <p:spPr bwMode="auto">
          <a:xfrm>
            <a:off x="2544763" y="1911350"/>
            <a:ext cx="1023937" cy="53975"/>
          </a:xfrm>
          <a:custGeom>
            <a:avLst/>
            <a:gdLst>
              <a:gd name="T0" fmla="*/ 0 w 645"/>
              <a:gd name="T1" fmla="*/ 53975 h 34"/>
              <a:gd name="T2" fmla="*/ 290513 w 645"/>
              <a:gd name="T3" fmla="*/ 0 h 34"/>
              <a:gd name="T4" fmla="*/ 1023938 w 645"/>
              <a:gd name="T5" fmla="*/ 0 h 34"/>
              <a:gd name="T6" fmla="*/ 0 60000 65536"/>
              <a:gd name="T7" fmla="*/ 0 60000 65536"/>
              <a:gd name="T8" fmla="*/ 0 60000 65536"/>
              <a:gd name="T9" fmla="*/ 0 w 645"/>
              <a:gd name="T10" fmla="*/ 0 h 34"/>
              <a:gd name="T11" fmla="*/ 645 w 645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5" h="34">
                <a:moveTo>
                  <a:pt x="0" y="34"/>
                </a:moveTo>
                <a:lnTo>
                  <a:pt x="183" y="0"/>
                </a:lnTo>
                <a:lnTo>
                  <a:pt x="645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4" name="Freeform 50"/>
          <p:cNvSpPr>
            <a:spLocks/>
          </p:cNvSpPr>
          <p:nvPr/>
        </p:nvSpPr>
        <p:spPr bwMode="auto">
          <a:xfrm>
            <a:off x="2551113" y="2044700"/>
            <a:ext cx="1017587" cy="69850"/>
          </a:xfrm>
          <a:custGeom>
            <a:avLst/>
            <a:gdLst>
              <a:gd name="T0" fmla="*/ 0 w 641"/>
              <a:gd name="T1" fmla="*/ 69850 h 44"/>
              <a:gd name="T2" fmla="*/ 284163 w 641"/>
              <a:gd name="T3" fmla="*/ 0 h 44"/>
              <a:gd name="T4" fmla="*/ 1017588 w 641"/>
              <a:gd name="T5" fmla="*/ 0 h 44"/>
              <a:gd name="T6" fmla="*/ 0 60000 65536"/>
              <a:gd name="T7" fmla="*/ 0 60000 65536"/>
              <a:gd name="T8" fmla="*/ 0 60000 65536"/>
              <a:gd name="T9" fmla="*/ 0 w 641"/>
              <a:gd name="T10" fmla="*/ 0 h 44"/>
              <a:gd name="T11" fmla="*/ 641 w 64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44">
                <a:moveTo>
                  <a:pt x="0" y="44"/>
                </a:moveTo>
                <a:lnTo>
                  <a:pt x="179" y="0"/>
                </a:lnTo>
                <a:lnTo>
                  <a:pt x="641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5" name="Freeform 51"/>
          <p:cNvSpPr>
            <a:spLocks/>
          </p:cNvSpPr>
          <p:nvPr/>
        </p:nvSpPr>
        <p:spPr bwMode="auto">
          <a:xfrm>
            <a:off x="2770188" y="2184400"/>
            <a:ext cx="798512" cy="15875"/>
          </a:xfrm>
          <a:custGeom>
            <a:avLst/>
            <a:gdLst>
              <a:gd name="T0" fmla="*/ 0 w 503"/>
              <a:gd name="T1" fmla="*/ 15875 h 10"/>
              <a:gd name="T2" fmla="*/ 65088 w 503"/>
              <a:gd name="T3" fmla="*/ 0 h 10"/>
              <a:gd name="T4" fmla="*/ 798513 w 503"/>
              <a:gd name="T5" fmla="*/ 0 h 10"/>
              <a:gd name="T6" fmla="*/ 0 60000 65536"/>
              <a:gd name="T7" fmla="*/ 0 60000 65536"/>
              <a:gd name="T8" fmla="*/ 0 60000 65536"/>
              <a:gd name="T9" fmla="*/ 0 w 503"/>
              <a:gd name="T10" fmla="*/ 0 h 10"/>
              <a:gd name="T11" fmla="*/ 503 w 50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10">
                <a:moveTo>
                  <a:pt x="0" y="10"/>
                </a:moveTo>
                <a:lnTo>
                  <a:pt x="41" y="0"/>
                </a:lnTo>
                <a:lnTo>
                  <a:pt x="50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6" name="Line 52"/>
          <p:cNvSpPr>
            <a:spLocks noChangeShapeType="1"/>
          </p:cNvSpPr>
          <p:nvPr/>
        </p:nvSpPr>
        <p:spPr bwMode="auto">
          <a:xfrm flipH="1" flipV="1">
            <a:off x="2846388" y="4364038"/>
            <a:ext cx="195262" cy="1873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7" name="Rectangle 54"/>
          <p:cNvSpPr>
            <a:spLocks noChangeArrowheads="1"/>
          </p:cNvSpPr>
          <p:nvPr/>
        </p:nvSpPr>
        <p:spPr bwMode="auto">
          <a:xfrm>
            <a:off x="3236913" y="4506913"/>
            <a:ext cx="565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lateralis</a:t>
            </a:r>
            <a:endParaRPr lang="en-US" sz="600" b="1"/>
          </a:p>
        </p:txBody>
      </p:sp>
      <p:sp>
        <p:nvSpPr>
          <p:cNvPr id="18658" name="Freeform 55"/>
          <p:cNvSpPr>
            <a:spLocks/>
          </p:cNvSpPr>
          <p:nvPr/>
        </p:nvSpPr>
        <p:spPr bwMode="auto">
          <a:xfrm>
            <a:off x="2846388" y="4364038"/>
            <a:ext cx="388937" cy="187325"/>
          </a:xfrm>
          <a:custGeom>
            <a:avLst/>
            <a:gdLst>
              <a:gd name="T0" fmla="*/ 0 w 245"/>
              <a:gd name="T1" fmla="*/ 0 h 118"/>
              <a:gd name="T2" fmla="*/ 195263 w 245"/>
              <a:gd name="T3" fmla="*/ 187325 h 118"/>
              <a:gd name="T4" fmla="*/ 388938 w 245"/>
              <a:gd name="T5" fmla="*/ 187325 h 118"/>
              <a:gd name="T6" fmla="*/ 0 60000 65536"/>
              <a:gd name="T7" fmla="*/ 0 60000 65536"/>
              <a:gd name="T8" fmla="*/ 0 60000 65536"/>
              <a:gd name="T9" fmla="*/ 0 w 245"/>
              <a:gd name="T10" fmla="*/ 0 h 118"/>
              <a:gd name="T11" fmla="*/ 245 w 245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118">
                <a:moveTo>
                  <a:pt x="0" y="0"/>
                </a:moveTo>
                <a:lnTo>
                  <a:pt x="123" y="118"/>
                </a:lnTo>
                <a:lnTo>
                  <a:pt x="245" y="11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9" name="Rectangle 56"/>
          <p:cNvSpPr>
            <a:spLocks noChangeArrowheads="1"/>
          </p:cNvSpPr>
          <p:nvPr/>
        </p:nvSpPr>
        <p:spPr bwMode="auto">
          <a:xfrm>
            <a:off x="3236913" y="4745038"/>
            <a:ext cx="279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Gracilis</a:t>
            </a:r>
            <a:endParaRPr lang="en-US" sz="600" b="1"/>
          </a:p>
        </p:txBody>
      </p:sp>
      <p:sp>
        <p:nvSpPr>
          <p:cNvPr id="18660" name="Line 57"/>
          <p:cNvSpPr>
            <a:spLocks noChangeShapeType="1"/>
          </p:cNvSpPr>
          <p:nvPr/>
        </p:nvSpPr>
        <p:spPr bwMode="auto">
          <a:xfrm flipH="1" flipV="1">
            <a:off x="2560638" y="4451350"/>
            <a:ext cx="481012" cy="3413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1" name="Freeform 58"/>
          <p:cNvSpPr>
            <a:spLocks/>
          </p:cNvSpPr>
          <p:nvPr/>
        </p:nvSpPr>
        <p:spPr bwMode="auto">
          <a:xfrm>
            <a:off x="2560638" y="4451350"/>
            <a:ext cx="666750" cy="341313"/>
          </a:xfrm>
          <a:custGeom>
            <a:avLst/>
            <a:gdLst>
              <a:gd name="T0" fmla="*/ 0 w 420"/>
              <a:gd name="T1" fmla="*/ 0 h 215"/>
              <a:gd name="T2" fmla="*/ 481013 w 420"/>
              <a:gd name="T3" fmla="*/ 341313 h 215"/>
              <a:gd name="T4" fmla="*/ 666750 w 420"/>
              <a:gd name="T5" fmla="*/ 341313 h 215"/>
              <a:gd name="T6" fmla="*/ 0 60000 65536"/>
              <a:gd name="T7" fmla="*/ 0 60000 65536"/>
              <a:gd name="T8" fmla="*/ 0 60000 65536"/>
              <a:gd name="T9" fmla="*/ 0 w 420"/>
              <a:gd name="T10" fmla="*/ 0 h 215"/>
              <a:gd name="T11" fmla="*/ 420 w 420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215">
                <a:moveTo>
                  <a:pt x="0" y="0"/>
                </a:moveTo>
                <a:lnTo>
                  <a:pt x="303" y="215"/>
                </a:lnTo>
                <a:lnTo>
                  <a:pt x="420" y="215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2" name="Rectangle 60"/>
          <p:cNvSpPr>
            <a:spLocks noChangeArrowheads="1"/>
          </p:cNvSpPr>
          <p:nvPr/>
        </p:nvSpPr>
        <p:spPr bwMode="auto">
          <a:xfrm>
            <a:off x="3236913" y="4632325"/>
            <a:ext cx="709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intermedius</a:t>
            </a:r>
            <a:endParaRPr lang="en-US" sz="600" b="1"/>
          </a:p>
        </p:txBody>
      </p:sp>
      <p:sp>
        <p:nvSpPr>
          <p:cNvPr id="18663" name="Line 61"/>
          <p:cNvSpPr>
            <a:spLocks noChangeShapeType="1"/>
          </p:cNvSpPr>
          <p:nvPr/>
        </p:nvSpPr>
        <p:spPr bwMode="auto">
          <a:xfrm flipH="1" flipV="1">
            <a:off x="2725738" y="4405313"/>
            <a:ext cx="315912" cy="2667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4" name="Freeform 62"/>
          <p:cNvSpPr>
            <a:spLocks/>
          </p:cNvSpPr>
          <p:nvPr/>
        </p:nvSpPr>
        <p:spPr bwMode="auto">
          <a:xfrm>
            <a:off x="2725738" y="4405313"/>
            <a:ext cx="504825" cy="266700"/>
          </a:xfrm>
          <a:custGeom>
            <a:avLst/>
            <a:gdLst>
              <a:gd name="T0" fmla="*/ 0 w 318"/>
              <a:gd name="T1" fmla="*/ 0 h 168"/>
              <a:gd name="T2" fmla="*/ 315912 w 318"/>
              <a:gd name="T3" fmla="*/ 266700 h 168"/>
              <a:gd name="T4" fmla="*/ 504825 w 318"/>
              <a:gd name="T5" fmla="*/ 266700 h 168"/>
              <a:gd name="T6" fmla="*/ 0 60000 65536"/>
              <a:gd name="T7" fmla="*/ 0 60000 65536"/>
              <a:gd name="T8" fmla="*/ 0 60000 65536"/>
              <a:gd name="T9" fmla="*/ 0 w 318"/>
              <a:gd name="T10" fmla="*/ 0 h 168"/>
              <a:gd name="T11" fmla="*/ 318 w 31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168">
                <a:moveTo>
                  <a:pt x="0" y="0"/>
                </a:moveTo>
                <a:lnTo>
                  <a:pt x="199" y="168"/>
                </a:lnTo>
                <a:lnTo>
                  <a:pt x="318" y="16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5" name="Line 63"/>
          <p:cNvSpPr>
            <a:spLocks noChangeShapeType="1"/>
          </p:cNvSpPr>
          <p:nvPr/>
        </p:nvSpPr>
        <p:spPr bwMode="auto">
          <a:xfrm flipH="1">
            <a:off x="2754313" y="5429250"/>
            <a:ext cx="4730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6" name="Line 64"/>
          <p:cNvSpPr>
            <a:spLocks noChangeShapeType="1"/>
          </p:cNvSpPr>
          <p:nvPr/>
        </p:nvSpPr>
        <p:spPr bwMode="auto">
          <a:xfrm flipH="1">
            <a:off x="2540000" y="5632450"/>
            <a:ext cx="6858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67" name="Rectangle 65"/>
          <p:cNvSpPr>
            <a:spLocks noChangeArrowheads="1"/>
          </p:cNvSpPr>
          <p:nvPr/>
        </p:nvSpPr>
        <p:spPr bwMode="auto">
          <a:xfrm>
            <a:off x="3236913" y="4383088"/>
            <a:ext cx="381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Adductors</a:t>
            </a:r>
            <a:endParaRPr lang="en-US" sz="600" b="1"/>
          </a:p>
        </p:txBody>
      </p:sp>
      <p:sp>
        <p:nvSpPr>
          <p:cNvPr id="18668" name="Rectangle 66"/>
          <p:cNvSpPr>
            <a:spLocks noChangeArrowheads="1"/>
          </p:cNvSpPr>
          <p:nvPr/>
        </p:nvSpPr>
        <p:spPr bwMode="auto">
          <a:xfrm>
            <a:off x="3236913" y="5784850"/>
            <a:ext cx="696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</a:t>
            </a:r>
            <a:endParaRPr lang="en-US" sz="600" b="1"/>
          </a:p>
        </p:txBody>
      </p:sp>
      <p:sp>
        <p:nvSpPr>
          <p:cNvPr id="18669" name="Rectangle 67"/>
          <p:cNvSpPr>
            <a:spLocks noChangeArrowheads="1"/>
          </p:cNvSpPr>
          <p:nvPr/>
        </p:nvSpPr>
        <p:spPr bwMode="auto">
          <a:xfrm>
            <a:off x="3236913" y="5854700"/>
            <a:ext cx="247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longus</a:t>
            </a:r>
            <a:endParaRPr lang="en-US" sz="600" b="1"/>
          </a:p>
        </p:txBody>
      </p:sp>
      <p:sp>
        <p:nvSpPr>
          <p:cNvPr id="18670" name="Line 68"/>
          <p:cNvSpPr>
            <a:spLocks noChangeShapeType="1"/>
          </p:cNvSpPr>
          <p:nvPr/>
        </p:nvSpPr>
        <p:spPr bwMode="auto">
          <a:xfrm flipH="1">
            <a:off x="2663825" y="5829300"/>
            <a:ext cx="5619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1" name="Line 69"/>
          <p:cNvSpPr>
            <a:spLocks noChangeShapeType="1"/>
          </p:cNvSpPr>
          <p:nvPr/>
        </p:nvSpPr>
        <p:spPr bwMode="auto">
          <a:xfrm>
            <a:off x="2552700" y="2887663"/>
            <a:ext cx="101123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2" name="Rectangle 70"/>
          <p:cNvSpPr>
            <a:spLocks noChangeArrowheads="1"/>
          </p:cNvSpPr>
          <p:nvPr/>
        </p:nvSpPr>
        <p:spPr bwMode="auto">
          <a:xfrm>
            <a:off x="3573463" y="2979738"/>
            <a:ext cx="3540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Supinator</a:t>
            </a:r>
            <a:endParaRPr lang="en-US" sz="600" b="1"/>
          </a:p>
        </p:txBody>
      </p:sp>
      <p:sp>
        <p:nvSpPr>
          <p:cNvPr id="18673" name="Freeform 71"/>
          <p:cNvSpPr>
            <a:spLocks/>
          </p:cNvSpPr>
          <p:nvPr/>
        </p:nvSpPr>
        <p:spPr bwMode="auto">
          <a:xfrm>
            <a:off x="3209925" y="3022600"/>
            <a:ext cx="352425" cy="109538"/>
          </a:xfrm>
          <a:custGeom>
            <a:avLst/>
            <a:gdLst>
              <a:gd name="T0" fmla="*/ 0 w 222"/>
              <a:gd name="T1" fmla="*/ 109538 h 69"/>
              <a:gd name="T2" fmla="*/ 187325 w 222"/>
              <a:gd name="T3" fmla="*/ 0 h 69"/>
              <a:gd name="T4" fmla="*/ 352425 w 222"/>
              <a:gd name="T5" fmla="*/ 0 h 69"/>
              <a:gd name="T6" fmla="*/ 0 60000 65536"/>
              <a:gd name="T7" fmla="*/ 0 60000 65536"/>
              <a:gd name="T8" fmla="*/ 0 60000 65536"/>
              <a:gd name="T9" fmla="*/ 0 w 222"/>
              <a:gd name="T10" fmla="*/ 0 h 69"/>
              <a:gd name="T11" fmla="*/ 222 w 222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69">
                <a:moveTo>
                  <a:pt x="0" y="69"/>
                </a:moveTo>
                <a:lnTo>
                  <a:pt x="118" y="0"/>
                </a:lnTo>
                <a:lnTo>
                  <a:pt x="22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4" name="Rectangle 72"/>
          <p:cNvSpPr>
            <a:spLocks noChangeArrowheads="1"/>
          </p:cNvSpPr>
          <p:nvPr/>
        </p:nvSpPr>
        <p:spPr bwMode="auto">
          <a:xfrm>
            <a:off x="3573463" y="3119438"/>
            <a:ext cx="598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600" b="1">
                <a:solidFill>
                  <a:srgbClr val="000000"/>
                </a:solidFill>
              </a:rPr>
              <a:t>profundus</a:t>
            </a:r>
          </a:p>
        </p:txBody>
      </p:sp>
      <p:sp>
        <p:nvSpPr>
          <p:cNvPr id="18675" name="Freeform 74"/>
          <p:cNvSpPr>
            <a:spLocks/>
          </p:cNvSpPr>
          <p:nvPr/>
        </p:nvSpPr>
        <p:spPr bwMode="auto">
          <a:xfrm>
            <a:off x="3216275" y="3162300"/>
            <a:ext cx="347663" cy="184150"/>
          </a:xfrm>
          <a:custGeom>
            <a:avLst/>
            <a:gdLst>
              <a:gd name="T0" fmla="*/ 0 w 219"/>
              <a:gd name="T1" fmla="*/ 184150 h 116"/>
              <a:gd name="T2" fmla="*/ 180975 w 219"/>
              <a:gd name="T3" fmla="*/ 0 h 116"/>
              <a:gd name="T4" fmla="*/ 347662 w 219"/>
              <a:gd name="T5" fmla="*/ 0 h 116"/>
              <a:gd name="T6" fmla="*/ 0 60000 65536"/>
              <a:gd name="T7" fmla="*/ 0 60000 65536"/>
              <a:gd name="T8" fmla="*/ 0 60000 65536"/>
              <a:gd name="T9" fmla="*/ 0 w 219"/>
              <a:gd name="T10" fmla="*/ 0 h 116"/>
              <a:gd name="T11" fmla="*/ 219 w 219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116">
                <a:moveTo>
                  <a:pt x="0" y="116"/>
                </a:moveTo>
                <a:lnTo>
                  <a:pt x="114" y="0"/>
                </a:lnTo>
                <a:lnTo>
                  <a:pt x="219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6" name="Rectangle 75"/>
          <p:cNvSpPr>
            <a:spLocks noChangeArrowheads="1"/>
          </p:cNvSpPr>
          <p:nvPr/>
        </p:nvSpPr>
        <p:spPr bwMode="auto">
          <a:xfrm>
            <a:off x="3573463" y="3308350"/>
            <a:ext cx="777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pollicis longus</a:t>
            </a:r>
            <a:endParaRPr lang="en-US" sz="600" b="1"/>
          </a:p>
        </p:txBody>
      </p:sp>
      <p:sp>
        <p:nvSpPr>
          <p:cNvPr id="18677" name="Freeform 76"/>
          <p:cNvSpPr>
            <a:spLocks/>
          </p:cNvSpPr>
          <p:nvPr/>
        </p:nvSpPr>
        <p:spPr bwMode="auto">
          <a:xfrm>
            <a:off x="3322638" y="3333750"/>
            <a:ext cx="241300" cy="73025"/>
          </a:xfrm>
          <a:custGeom>
            <a:avLst/>
            <a:gdLst>
              <a:gd name="T0" fmla="*/ 0 w 152"/>
              <a:gd name="T1" fmla="*/ 73025 h 46"/>
              <a:gd name="T2" fmla="*/ 74612 w 152"/>
              <a:gd name="T3" fmla="*/ 0 h 46"/>
              <a:gd name="T4" fmla="*/ 241300 w 152"/>
              <a:gd name="T5" fmla="*/ 0 h 46"/>
              <a:gd name="T6" fmla="*/ 0 60000 65536"/>
              <a:gd name="T7" fmla="*/ 0 60000 65536"/>
              <a:gd name="T8" fmla="*/ 0 60000 65536"/>
              <a:gd name="T9" fmla="*/ 0 w 152"/>
              <a:gd name="T10" fmla="*/ 0 h 46"/>
              <a:gd name="T11" fmla="*/ 152 w 152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6">
                <a:moveTo>
                  <a:pt x="0" y="46"/>
                </a:moveTo>
                <a:lnTo>
                  <a:pt x="47" y="0"/>
                </a:lnTo>
                <a:lnTo>
                  <a:pt x="152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78" name="Rectangle 77"/>
          <p:cNvSpPr>
            <a:spLocks noChangeArrowheads="1"/>
          </p:cNvSpPr>
          <p:nvPr/>
        </p:nvSpPr>
        <p:spPr bwMode="auto">
          <a:xfrm>
            <a:off x="3573463" y="3425825"/>
            <a:ext cx="809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</a:t>
            </a:r>
          </a:p>
        </p:txBody>
      </p:sp>
      <p:sp>
        <p:nvSpPr>
          <p:cNvPr id="18679" name="Freeform 79"/>
          <p:cNvSpPr>
            <a:spLocks/>
          </p:cNvSpPr>
          <p:nvPr/>
        </p:nvSpPr>
        <p:spPr bwMode="auto">
          <a:xfrm>
            <a:off x="2733675" y="3371850"/>
            <a:ext cx="838200" cy="93663"/>
          </a:xfrm>
          <a:custGeom>
            <a:avLst/>
            <a:gdLst>
              <a:gd name="T0" fmla="*/ 0 w 528"/>
              <a:gd name="T1" fmla="*/ 0 h 59"/>
              <a:gd name="T2" fmla="*/ 295275 w 528"/>
              <a:gd name="T3" fmla="*/ 93663 h 59"/>
              <a:gd name="T4" fmla="*/ 838200 w 528"/>
              <a:gd name="T5" fmla="*/ 93663 h 59"/>
              <a:gd name="T6" fmla="*/ 0 60000 65536"/>
              <a:gd name="T7" fmla="*/ 0 60000 65536"/>
              <a:gd name="T8" fmla="*/ 0 60000 65536"/>
              <a:gd name="T9" fmla="*/ 0 w 528"/>
              <a:gd name="T10" fmla="*/ 0 h 59"/>
              <a:gd name="T11" fmla="*/ 528 w 528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9">
                <a:moveTo>
                  <a:pt x="0" y="0"/>
                </a:moveTo>
                <a:lnTo>
                  <a:pt x="186" y="59"/>
                </a:lnTo>
                <a:lnTo>
                  <a:pt x="528" y="5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0" name="Rectangle 80"/>
          <p:cNvSpPr>
            <a:spLocks noChangeArrowheads="1"/>
          </p:cNvSpPr>
          <p:nvPr/>
        </p:nvSpPr>
        <p:spPr bwMode="auto">
          <a:xfrm>
            <a:off x="3573463" y="270033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sz="600" b="1"/>
          </a:p>
        </p:txBody>
      </p:sp>
      <p:sp>
        <p:nvSpPr>
          <p:cNvPr id="18681" name="Freeform 81"/>
          <p:cNvSpPr>
            <a:spLocks/>
          </p:cNvSpPr>
          <p:nvPr/>
        </p:nvSpPr>
        <p:spPr bwMode="auto">
          <a:xfrm>
            <a:off x="3113088" y="2747963"/>
            <a:ext cx="449262" cy="104775"/>
          </a:xfrm>
          <a:custGeom>
            <a:avLst/>
            <a:gdLst>
              <a:gd name="T0" fmla="*/ 0 w 283"/>
              <a:gd name="T1" fmla="*/ 104775 h 66"/>
              <a:gd name="T2" fmla="*/ 149225 w 283"/>
              <a:gd name="T3" fmla="*/ 0 h 66"/>
              <a:gd name="T4" fmla="*/ 449263 w 283"/>
              <a:gd name="T5" fmla="*/ 0 h 66"/>
              <a:gd name="T6" fmla="*/ 0 60000 65536"/>
              <a:gd name="T7" fmla="*/ 0 60000 65536"/>
              <a:gd name="T8" fmla="*/ 0 60000 65536"/>
              <a:gd name="T9" fmla="*/ 0 w 283"/>
              <a:gd name="T10" fmla="*/ 0 h 66"/>
              <a:gd name="T11" fmla="*/ 283 w 283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6">
                <a:moveTo>
                  <a:pt x="0" y="66"/>
                </a:moveTo>
                <a:lnTo>
                  <a:pt x="94" y="0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2" name="Rectangle 82"/>
          <p:cNvSpPr>
            <a:spLocks noChangeArrowheads="1"/>
          </p:cNvSpPr>
          <p:nvPr/>
        </p:nvSpPr>
        <p:spPr bwMode="auto">
          <a:xfrm>
            <a:off x="3573463" y="2422525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sz="600" b="1"/>
          </a:p>
        </p:txBody>
      </p:sp>
      <p:sp>
        <p:nvSpPr>
          <p:cNvPr id="18683" name="Freeform 83"/>
          <p:cNvSpPr>
            <a:spLocks/>
          </p:cNvSpPr>
          <p:nvPr/>
        </p:nvSpPr>
        <p:spPr bwMode="auto">
          <a:xfrm>
            <a:off x="3008313" y="2465388"/>
            <a:ext cx="555625" cy="73025"/>
          </a:xfrm>
          <a:custGeom>
            <a:avLst/>
            <a:gdLst>
              <a:gd name="T0" fmla="*/ 0 w 350"/>
              <a:gd name="T1" fmla="*/ 73025 h 46"/>
              <a:gd name="T2" fmla="*/ 254000 w 350"/>
              <a:gd name="T3" fmla="*/ 0 h 46"/>
              <a:gd name="T4" fmla="*/ 555625 w 350"/>
              <a:gd name="T5" fmla="*/ 0 h 46"/>
              <a:gd name="T6" fmla="*/ 0 60000 65536"/>
              <a:gd name="T7" fmla="*/ 0 60000 65536"/>
              <a:gd name="T8" fmla="*/ 0 60000 65536"/>
              <a:gd name="T9" fmla="*/ 0 w 350"/>
              <a:gd name="T10" fmla="*/ 0 h 46"/>
              <a:gd name="T11" fmla="*/ 350 w 35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46">
                <a:moveTo>
                  <a:pt x="0" y="46"/>
                </a:moveTo>
                <a:lnTo>
                  <a:pt x="160" y="0"/>
                </a:lnTo>
                <a:lnTo>
                  <a:pt x="35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4" name="Line 84"/>
          <p:cNvSpPr>
            <a:spLocks noChangeShapeType="1"/>
          </p:cNvSpPr>
          <p:nvPr/>
        </p:nvSpPr>
        <p:spPr bwMode="auto">
          <a:xfrm flipH="1">
            <a:off x="1789113" y="1844675"/>
            <a:ext cx="5270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5" name="Rectangle 85"/>
          <p:cNvSpPr>
            <a:spLocks noChangeArrowheads="1"/>
          </p:cNvSpPr>
          <p:nvPr/>
        </p:nvSpPr>
        <p:spPr bwMode="auto">
          <a:xfrm>
            <a:off x="671513" y="2135188"/>
            <a:ext cx="336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Platysma</a:t>
            </a:r>
            <a:endParaRPr lang="en-US" sz="600" b="1"/>
          </a:p>
        </p:txBody>
      </p:sp>
      <p:sp>
        <p:nvSpPr>
          <p:cNvPr id="18686" name="Line 86"/>
          <p:cNvSpPr>
            <a:spLocks noChangeShapeType="1"/>
          </p:cNvSpPr>
          <p:nvPr/>
        </p:nvSpPr>
        <p:spPr bwMode="auto">
          <a:xfrm flipH="1">
            <a:off x="1095375" y="2179638"/>
            <a:ext cx="12573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7" name="Line 87"/>
          <p:cNvSpPr>
            <a:spLocks noChangeShapeType="1"/>
          </p:cNvSpPr>
          <p:nvPr/>
        </p:nvSpPr>
        <p:spPr bwMode="auto">
          <a:xfrm flipH="1">
            <a:off x="1030288" y="2441575"/>
            <a:ext cx="8540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8" name="Line 88"/>
          <p:cNvSpPr>
            <a:spLocks noChangeShapeType="1"/>
          </p:cNvSpPr>
          <p:nvPr/>
        </p:nvSpPr>
        <p:spPr bwMode="auto">
          <a:xfrm flipH="1">
            <a:off x="1284288" y="2597150"/>
            <a:ext cx="9509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89" name="Line 89"/>
          <p:cNvSpPr>
            <a:spLocks noChangeShapeType="1"/>
          </p:cNvSpPr>
          <p:nvPr/>
        </p:nvSpPr>
        <p:spPr bwMode="auto">
          <a:xfrm flipH="1">
            <a:off x="1227138" y="2828925"/>
            <a:ext cx="6159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0" name="Line 90"/>
          <p:cNvSpPr>
            <a:spLocks noChangeShapeType="1"/>
          </p:cNvSpPr>
          <p:nvPr/>
        </p:nvSpPr>
        <p:spPr bwMode="auto">
          <a:xfrm flipH="1">
            <a:off x="1243013" y="3265488"/>
            <a:ext cx="4095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1" name="Rectangle 91"/>
          <p:cNvSpPr>
            <a:spLocks noChangeArrowheads="1"/>
          </p:cNvSpPr>
          <p:nvPr/>
        </p:nvSpPr>
        <p:spPr bwMode="auto">
          <a:xfrm>
            <a:off x="615950" y="3354388"/>
            <a:ext cx="719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radialis</a:t>
            </a:r>
            <a:endParaRPr lang="en-US" sz="600" b="1"/>
          </a:p>
        </p:txBody>
      </p:sp>
      <p:sp>
        <p:nvSpPr>
          <p:cNvPr id="18692" name="Rectangle 92"/>
          <p:cNvSpPr>
            <a:spLocks noChangeArrowheads="1"/>
          </p:cNvSpPr>
          <p:nvPr/>
        </p:nvSpPr>
        <p:spPr bwMode="auto">
          <a:xfrm>
            <a:off x="2133600" y="6600825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18693" name="Line 94"/>
          <p:cNvSpPr>
            <a:spLocks noChangeShapeType="1"/>
          </p:cNvSpPr>
          <p:nvPr/>
        </p:nvSpPr>
        <p:spPr bwMode="auto">
          <a:xfrm flipH="1">
            <a:off x="1373188" y="3403600"/>
            <a:ext cx="320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4" name="Line 95"/>
          <p:cNvSpPr>
            <a:spLocks noChangeShapeType="1"/>
          </p:cNvSpPr>
          <p:nvPr/>
        </p:nvSpPr>
        <p:spPr bwMode="auto">
          <a:xfrm flipH="1">
            <a:off x="1508125" y="4419600"/>
            <a:ext cx="8001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5" name="Freeform 96"/>
          <p:cNvSpPr>
            <a:spLocks/>
          </p:cNvSpPr>
          <p:nvPr/>
        </p:nvSpPr>
        <p:spPr bwMode="auto">
          <a:xfrm>
            <a:off x="1708150" y="4211638"/>
            <a:ext cx="595313" cy="84137"/>
          </a:xfrm>
          <a:custGeom>
            <a:avLst/>
            <a:gdLst>
              <a:gd name="T0" fmla="*/ 595312 w 375"/>
              <a:gd name="T1" fmla="*/ 0 h 53"/>
              <a:gd name="T2" fmla="*/ 228600 w 375"/>
              <a:gd name="T3" fmla="*/ 84137 h 53"/>
              <a:gd name="T4" fmla="*/ 0 w 375"/>
              <a:gd name="T5" fmla="*/ 84137 h 53"/>
              <a:gd name="T6" fmla="*/ 0 60000 65536"/>
              <a:gd name="T7" fmla="*/ 0 60000 65536"/>
              <a:gd name="T8" fmla="*/ 0 60000 65536"/>
              <a:gd name="T9" fmla="*/ 0 w 375"/>
              <a:gd name="T10" fmla="*/ 0 h 53"/>
              <a:gd name="T11" fmla="*/ 375 w 375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53">
                <a:moveTo>
                  <a:pt x="375" y="0"/>
                </a:moveTo>
                <a:lnTo>
                  <a:pt x="144" y="53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6" name="Line 97"/>
          <p:cNvSpPr>
            <a:spLocks noChangeShapeType="1"/>
          </p:cNvSpPr>
          <p:nvPr/>
        </p:nvSpPr>
        <p:spPr bwMode="auto">
          <a:xfrm flipH="1">
            <a:off x="1182688" y="3836988"/>
            <a:ext cx="8699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7" name="Line 98"/>
          <p:cNvSpPr>
            <a:spLocks noChangeShapeType="1"/>
          </p:cNvSpPr>
          <p:nvPr/>
        </p:nvSpPr>
        <p:spPr bwMode="auto">
          <a:xfrm flipH="1">
            <a:off x="1671638" y="4549775"/>
            <a:ext cx="5127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98" name="Rectangle 101"/>
          <p:cNvSpPr>
            <a:spLocks noChangeArrowheads="1"/>
          </p:cNvSpPr>
          <p:nvPr/>
        </p:nvSpPr>
        <p:spPr bwMode="auto">
          <a:xfrm>
            <a:off x="1011238" y="4756150"/>
            <a:ext cx="5762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medialis</a:t>
            </a:r>
          </a:p>
        </p:txBody>
      </p:sp>
      <p:sp>
        <p:nvSpPr>
          <p:cNvPr id="18699" name="Line 103"/>
          <p:cNvSpPr>
            <a:spLocks noChangeShapeType="1"/>
          </p:cNvSpPr>
          <p:nvPr/>
        </p:nvSpPr>
        <p:spPr bwMode="auto">
          <a:xfrm flipH="1">
            <a:off x="1676400" y="4675188"/>
            <a:ext cx="442913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0" name="Line 104"/>
          <p:cNvSpPr>
            <a:spLocks noChangeShapeType="1"/>
          </p:cNvSpPr>
          <p:nvPr/>
        </p:nvSpPr>
        <p:spPr bwMode="auto">
          <a:xfrm flipH="1">
            <a:off x="1692275" y="4800600"/>
            <a:ext cx="6159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1" name="Line 105"/>
          <p:cNvSpPr>
            <a:spLocks noChangeShapeType="1"/>
          </p:cNvSpPr>
          <p:nvPr/>
        </p:nvSpPr>
        <p:spPr bwMode="auto">
          <a:xfrm flipH="1">
            <a:off x="1701800" y="5380038"/>
            <a:ext cx="4699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2" name="Line 106"/>
          <p:cNvSpPr>
            <a:spLocks noChangeShapeType="1"/>
          </p:cNvSpPr>
          <p:nvPr/>
        </p:nvSpPr>
        <p:spPr bwMode="auto">
          <a:xfrm flipH="1">
            <a:off x="1990725" y="5886450"/>
            <a:ext cx="2778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3" name="Line 107"/>
          <p:cNvSpPr>
            <a:spLocks noChangeShapeType="1"/>
          </p:cNvSpPr>
          <p:nvPr/>
        </p:nvSpPr>
        <p:spPr bwMode="auto">
          <a:xfrm flipH="1">
            <a:off x="1689100" y="5635625"/>
            <a:ext cx="5953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4" name="Freeform 108"/>
          <p:cNvSpPr>
            <a:spLocks/>
          </p:cNvSpPr>
          <p:nvPr/>
        </p:nvSpPr>
        <p:spPr bwMode="auto">
          <a:xfrm>
            <a:off x="2874963" y="2608263"/>
            <a:ext cx="387350" cy="242887"/>
          </a:xfrm>
          <a:custGeom>
            <a:avLst/>
            <a:gdLst>
              <a:gd name="T0" fmla="*/ 11113 w 244"/>
              <a:gd name="T1" fmla="*/ 242887 h 153"/>
              <a:gd name="T2" fmla="*/ 387350 w 244"/>
              <a:gd name="T3" fmla="*/ 0 h 153"/>
              <a:gd name="T4" fmla="*/ 0 w 244"/>
              <a:gd name="T5" fmla="*/ 107950 h 153"/>
              <a:gd name="T6" fmla="*/ 0 60000 65536"/>
              <a:gd name="T7" fmla="*/ 0 60000 65536"/>
              <a:gd name="T8" fmla="*/ 0 60000 65536"/>
              <a:gd name="T9" fmla="*/ 0 w 244"/>
              <a:gd name="T10" fmla="*/ 0 h 153"/>
              <a:gd name="T11" fmla="*/ 244 w 244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153">
                <a:moveTo>
                  <a:pt x="7" y="153"/>
                </a:moveTo>
                <a:lnTo>
                  <a:pt x="244" y="0"/>
                </a:lnTo>
                <a:lnTo>
                  <a:pt x="0" y="6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5" name="Rectangle 109"/>
          <p:cNvSpPr>
            <a:spLocks noChangeArrowheads="1"/>
          </p:cNvSpPr>
          <p:nvPr/>
        </p:nvSpPr>
        <p:spPr bwMode="auto">
          <a:xfrm>
            <a:off x="3573463" y="2282825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</a:t>
            </a:r>
            <a:endParaRPr lang="en-US" sz="600" b="1"/>
          </a:p>
        </p:txBody>
      </p:sp>
      <p:sp>
        <p:nvSpPr>
          <p:cNvPr id="18706" name="Line 110"/>
          <p:cNvSpPr>
            <a:spLocks noChangeShapeType="1"/>
          </p:cNvSpPr>
          <p:nvPr/>
        </p:nvSpPr>
        <p:spPr bwMode="auto">
          <a:xfrm flipH="1">
            <a:off x="2787650" y="2325688"/>
            <a:ext cx="474663" cy="1063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7" name="Freeform 111"/>
          <p:cNvSpPr>
            <a:spLocks/>
          </p:cNvSpPr>
          <p:nvPr/>
        </p:nvSpPr>
        <p:spPr bwMode="auto">
          <a:xfrm>
            <a:off x="2797175" y="2328863"/>
            <a:ext cx="465138" cy="217487"/>
          </a:xfrm>
          <a:custGeom>
            <a:avLst/>
            <a:gdLst>
              <a:gd name="T0" fmla="*/ 31750 w 293"/>
              <a:gd name="T1" fmla="*/ 217487 h 137"/>
              <a:gd name="T2" fmla="*/ 465137 w 293"/>
              <a:gd name="T3" fmla="*/ 0 h 137"/>
              <a:gd name="T4" fmla="*/ 0 w 293"/>
              <a:gd name="T5" fmla="*/ 161925 h 137"/>
              <a:gd name="T6" fmla="*/ 0 60000 65536"/>
              <a:gd name="T7" fmla="*/ 0 60000 65536"/>
              <a:gd name="T8" fmla="*/ 0 60000 65536"/>
              <a:gd name="T9" fmla="*/ 0 w 293"/>
              <a:gd name="T10" fmla="*/ 0 h 137"/>
              <a:gd name="T11" fmla="*/ 293 w 29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37">
                <a:moveTo>
                  <a:pt x="20" y="137"/>
                </a:moveTo>
                <a:lnTo>
                  <a:pt x="293" y="0"/>
                </a:lnTo>
                <a:lnTo>
                  <a:pt x="0" y="102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8" name="Line 112"/>
          <p:cNvSpPr>
            <a:spLocks noChangeShapeType="1"/>
          </p:cNvSpPr>
          <p:nvPr/>
        </p:nvSpPr>
        <p:spPr bwMode="auto">
          <a:xfrm>
            <a:off x="1365250" y="3565525"/>
            <a:ext cx="158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09" name="Line 113"/>
          <p:cNvSpPr>
            <a:spLocks noChangeShapeType="1"/>
          </p:cNvSpPr>
          <p:nvPr/>
        </p:nvSpPr>
        <p:spPr bwMode="auto">
          <a:xfrm>
            <a:off x="1368425" y="3549650"/>
            <a:ext cx="74136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0" name="Rectangle 114"/>
          <p:cNvSpPr>
            <a:spLocks noChangeArrowheads="1"/>
          </p:cNvSpPr>
          <p:nvPr/>
        </p:nvSpPr>
        <p:spPr bwMode="auto">
          <a:xfrm>
            <a:off x="3573463" y="3552825"/>
            <a:ext cx="674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18711" name="Freeform 116"/>
          <p:cNvSpPr>
            <a:spLocks/>
          </p:cNvSpPr>
          <p:nvPr/>
        </p:nvSpPr>
        <p:spPr bwMode="auto">
          <a:xfrm>
            <a:off x="3462338" y="3708400"/>
            <a:ext cx="106362" cy="60325"/>
          </a:xfrm>
          <a:custGeom>
            <a:avLst/>
            <a:gdLst>
              <a:gd name="T0" fmla="*/ 0 w 67"/>
              <a:gd name="T1" fmla="*/ 0 h 38"/>
              <a:gd name="T2" fmla="*/ 66675 w 67"/>
              <a:gd name="T3" fmla="*/ 60325 h 38"/>
              <a:gd name="T4" fmla="*/ 106363 w 67"/>
              <a:gd name="T5" fmla="*/ 60325 h 38"/>
              <a:gd name="T6" fmla="*/ 0 60000 65536"/>
              <a:gd name="T7" fmla="*/ 0 60000 65536"/>
              <a:gd name="T8" fmla="*/ 0 60000 65536"/>
              <a:gd name="T9" fmla="*/ 0 w 67"/>
              <a:gd name="T10" fmla="*/ 0 h 38"/>
              <a:gd name="T11" fmla="*/ 67 w 6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8">
                <a:moveTo>
                  <a:pt x="0" y="0"/>
                </a:moveTo>
                <a:lnTo>
                  <a:pt x="42" y="38"/>
                </a:lnTo>
                <a:lnTo>
                  <a:pt x="67" y="3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2" name="Freeform 117"/>
          <p:cNvSpPr>
            <a:spLocks/>
          </p:cNvSpPr>
          <p:nvPr/>
        </p:nvSpPr>
        <p:spPr bwMode="auto">
          <a:xfrm>
            <a:off x="2736850" y="3502025"/>
            <a:ext cx="827088" cy="92075"/>
          </a:xfrm>
          <a:custGeom>
            <a:avLst/>
            <a:gdLst>
              <a:gd name="T0" fmla="*/ 0 w 521"/>
              <a:gd name="T1" fmla="*/ 0 h 58"/>
              <a:gd name="T2" fmla="*/ 292100 w 521"/>
              <a:gd name="T3" fmla="*/ 92075 h 58"/>
              <a:gd name="T4" fmla="*/ 827087 w 521"/>
              <a:gd name="T5" fmla="*/ 92075 h 58"/>
              <a:gd name="T6" fmla="*/ 0 60000 65536"/>
              <a:gd name="T7" fmla="*/ 0 60000 65536"/>
              <a:gd name="T8" fmla="*/ 0 60000 65536"/>
              <a:gd name="T9" fmla="*/ 0 w 521"/>
              <a:gd name="T10" fmla="*/ 0 h 58"/>
              <a:gd name="T11" fmla="*/ 521 w 52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" h="58">
                <a:moveTo>
                  <a:pt x="0" y="0"/>
                </a:moveTo>
                <a:lnTo>
                  <a:pt x="184" y="58"/>
                </a:lnTo>
                <a:lnTo>
                  <a:pt x="521" y="5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3" name="Freeform 118"/>
          <p:cNvSpPr>
            <a:spLocks/>
          </p:cNvSpPr>
          <p:nvPr/>
        </p:nvSpPr>
        <p:spPr bwMode="auto">
          <a:xfrm>
            <a:off x="2616200" y="3925888"/>
            <a:ext cx="50800" cy="427037"/>
          </a:xfrm>
          <a:custGeom>
            <a:avLst/>
            <a:gdLst>
              <a:gd name="T0" fmla="*/ 0 w 32"/>
              <a:gd name="T1" fmla="*/ 0 h 269"/>
              <a:gd name="T2" fmla="*/ 50800 w 32"/>
              <a:gd name="T3" fmla="*/ 0 h 269"/>
              <a:gd name="T4" fmla="*/ 50800 w 32"/>
              <a:gd name="T5" fmla="*/ 427037 h 269"/>
              <a:gd name="T6" fmla="*/ 7937 w 32"/>
              <a:gd name="T7" fmla="*/ 427037 h 26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69"/>
              <a:gd name="T14" fmla="*/ 32 w 32"/>
              <a:gd name="T15" fmla="*/ 269 h 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69">
                <a:moveTo>
                  <a:pt x="0" y="0"/>
                </a:moveTo>
                <a:lnTo>
                  <a:pt x="32" y="0"/>
                </a:lnTo>
                <a:lnTo>
                  <a:pt x="32" y="269"/>
                </a:lnTo>
                <a:lnTo>
                  <a:pt x="5" y="26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4" name="Freeform 119"/>
          <p:cNvSpPr>
            <a:spLocks/>
          </p:cNvSpPr>
          <p:nvPr/>
        </p:nvSpPr>
        <p:spPr bwMode="auto">
          <a:xfrm>
            <a:off x="2671763" y="4135438"/>
            <a:ext cx="558800" cy="290512"/>
          </a:xfrm>
          <a:custGeom>
            <a:avLst/>
            <a:gdLst>
              <a:gd name="T0" fmla="*/ 0 w 352"/>
              <a:gd name="T1" fmla="*/ 0 h 183"/>
              <a:gd name="T2" fmla="*/ 369887 w 352"/>
              <a:gd name="T3" fmla="*/ 290512 h 183"/>
              <a:gd name="T4" fmla="*/ 558800 w 352"/>
              <a:gd name="T5" fmla="*/ 290512 h 183"/>
              <a:gd name="T6" fmla="*/ 0 60000 65536"/>
              <a:gd name="T7" fmla="*/ 0 60000 65536"/>
              <a:gd name="T8" fmla="*/ 0 60000 65536"/>
              <a:gd name="T9" fmla="*/ 0 w 352"/>
              <a:gd name="T10" fmla="*/ 0 h 183"/>
              <a:gd name="T11" fmla="*/ 352 w 352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83">
                <a:moveTo>
                  <a:pt x="0" y="0"/>
                </a:moveTo>
                <a:lnTo>
                  <a:pt x="233" y="183"/>
                </a:lnTo>
                <a:lnTo>
                  <a:pt x="352" y="183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5" name="Line 120"/>
          <p:cNvSpPr>
            <a:spLocks noChangeShapeType="1"/>
          </p:cNvSpPr>
          <p:nvPr/>
        </p:nvSpPr>
        <p:spPr bwMode="auto">
          <a:xfrm flipH="1">
            <a:off x="1498600" y="1520825"/>
            <a:ext cx="8540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6" name="Line 121"/>
          <p:cNvSpPr>
            <a:spLocks noChangeShapeType="1"/>
          </p:cNvSpPr>
          <p:nvPr/>
        </p:nvSpPr>
        <p:spPr bwMode="auto">
          <a:xfrm flipH="1">
            <a:off x="1701800" y="1685925"/>
            <a:ext cx="5826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7" name="Freeform 122"/>
          <p:cNvSpPr>
            <a:spLocks/>
          </p:cNvSpPr>
          <p:nvPr/>
        </p:nvSpPr>
        <p:spPr bwMode="auto">
          <a:xfrm>
            <a:off x="2633663" y="1770063"/>
            <a:ext cx="927100" cy="111125"/>
          </a:xfrm>
          <a:custGeom>
            <a:avLst/>
            <a:gdLst>
              <a:gd name="T0" fmla="*/ 0 w 584"/>
              <a:gd name="T1" fmla="*/ 111125 h 70"/>
              <a:gd name="T2" fmla="*/ 198437 w 584"/>
              <a:gd name="T3" fmla="*/ 0 h 70"/>
              <a:gd name="T4" fmla="*/ 927100 w 584"/>
              <a:gd name="T5" fmla="*/ 0 h 70"/>
              <a:gd name="T6" fmla="*/ 0 60000 65536"/>
              <a:gd name="T7" fmla="*/ 0 60000 65536"/>
              <a:gd name="T8" fmla="*/ 0 60000 65536"/>
              <a:gd name="T9" fmla="*/ 0 w 584"/>
              <a:gd name="T10" fmla="*/ 0 h 70"/>
              <a:gd name="T11" fmla="*/ 584 w 584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70">
                <a:moveTo>
                  <a:pt x="0" y="70"/>
                </a:moveTo>
                <a:lnTo>
                  <a:pt x="125" y="0"/>
                </a:lnTo>
                <a:lnTo>
                  <a:pt x="58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8" name="Line 123"/>
          <p:cNvSpPr>
            <a:spLocks noChangeShapeType="1"/>
          </p:cNvSpPr>
          <p:nvPr/>
        </p:nvSpPr>
        <p:spPr bwMode="auto">
          <a:xfrm>
            <a:off x="3257550" y="2320925"/>
            <a:ext cx="3032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19" name="Line 124"/>
          <p:cNvSpPr>
            <a:spLocks noChangeShapeType="1"/>
          </p:cNvSpPr>
          <p:nvPr/>
        </p:nvSpPr>
        <p:spPr bwMode="auto">
          <a:xfrm>
            <a:off x="2868613" y="2605088"/>
            <a:ext cx="695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0" name="Freeform 125"/>
          <p:cNvSpPr>
            <a:spLocks/>
          </p:cNvSpPr>
          <p:nvPr/>
        </p:nvSpPr>
        <p:spPr bwMode="auto">
          <a:xfrm>
            <a:off x="2541588" y="1906588"/>
            <a:ext cx="1022350" cy="53975"/>
          </a:xfrm>
          <a:custGeom>
            <a:avLst/>
            <a:gdLst>
              <a:gd name="T0" fmla="*/ 0 w 644"/>
              <a:gd name="T1" fmla="*/ 53975 h 34"/>
              <a:gd name="T2" fmla="*/ 290512 w 644"/>
              <a:gd name="T3" fmla="*/ 0 h 34"/>
              <a:gd name="T4" fmla="*/ 1022350 w 644"/>
              <a:gd name="T5" fmla="*/ 0 h 34"/>
              <a:gd name="T6" fmla="*/ 0 60000 65536"/>
              <a:gd name="T7" fmla="*/ 0 60000 65536"/>
              <a:gd name="T8" fmla="*/ 0 60000 65536"/>
              <a:gd name="T9" fmla="*/ 0 w 644"/>
              <a:gd name="T10" fmla="*/ 0 h 34"/>
              <a:gd name="T11" fmla="*/ 644 w 644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34">
                <a:moveTo>
                  <a:pt x="0" y="34"/>
                </a:moveTo>
                <a:lnTo>
                  <a:pt x="183" y="0"/>
                </a:lnTo>
                <a:lnTo>
                  <a:pt x="64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1" name="Freeform 126"/>
          <p:cNvSpPr>
            <a:spLocks/>
          </p:cNvSpPr>
          <p:nvPr/>
        </p:nvSpPr>
        <p:spPr bwMode="auto">
          <a:xfrm>
            <a:off x="2547938" y="2039938"/>
            <a:ext cx="1016000" cy="69850"/>
          </a:xfrm>
          <a:custGeom>
            <a:avLst/>
            <a:gdLst>
              <a:gd name="T0" fmla="*/ 0 w 640"/>
              <a:gd name="T1" fmla="*/ 69850 h 44"/>
              <a:gd name="T2" fmla="*/ 284162 w 640"/>
              <a:gd name="T3" fmla="*/ 0 h 44"/>
              <a:gd name="T4" fmla="*/ 1016000 w 640"/>
              <a:gd name="T5" fmla="*/ 0 h 44"/>
              <a:gd name="T6" fmla="*/ 0 60000 65536"/>
              <a:gd name="T7" fmla="*/ 0 60000 65536"/>
              <a:gd name="T8" fmla="*/ 0 60000 65536"/>
              <a:gd name="T9" fmla="*/ 0 w 640"/>
              <a:gd name="T10" fmla="*/ 0 h 44"/>
              <a:gd name="T11" fmla="*/ 640 w 64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44">
                <a:moveTo>
                  <a:pt x="0" y="44"/>
                </a:moveTo>
                <a:lnTo>
                  <a:pt x="179" y="0"/>
                </a:lnTo>
                <a:lnTo>
                  <a:pt x="64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2" name="Freeform 127"/>
          <p:cNvSpPr>
            <a:spLocks/>
          </p:cNvSpPr>
          <p:nvPr/>
        </p:nvSpPr>
        <p:spPr bwMode="auto">
          <a:xfrm>
            <a:off x="2765425" y="2179638"/>
            <a:ext cx="798513" cy="15875"/>
          </a:xfrm>
          <a:custGeom>
            <a:avLst/>
            <a:gdLst>
              <a:gd name="T0" fmla="*/ 0 w 503"/>
              <a:gd name="T1" fmla="*/ 15875 h 10"/>
              <a:gd name="T2" fmla="*/ 66675 w 503"/>
              <a:gd name="T3" fmla="*/ 0 h 10"/>
              <a:gd name="T4" fmla="*/ 798512 w 503"/>
              <a:gd name="T5" fmla="*/ 0 h 10"/>
              <a:gd name="T6" fmla="*/ 0 60000 65536"/>
              <a:gd name="T7" fmla="*/ 0 60000 65536"/>
              <a:gd name="T8" fmla="*/ 0 60000 65536"/>
              <a:gd name="T9" fmla="*/ 0 w 503"/>
              <a:gd name="T10" fmla="*/ 0 h 10"/>
              <a:gd name="T11" fmla="*/ 503 w 50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10">
                <a:moveTo>
                  <a:pt x="0" y="10"/>
                </a:moveTo>
                <a:lnTo>
                  <a:pt x="42" y="0"/>
                </a:lnTo>
                <a:lnTo>
                  <a:pt x="50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3" name="Line 128"/>
          <p:cNvSpPr>
            <a:spLocks noChangeShapeType="1"/>
          </p:cNvSpPr>
          <p:nvPr/>
        </p:nvSpPr>
        <p:spPr bwMode="auto">
          <a:xfrm flipH="1" flipV="1">
            <a:off x="2841625" y="4360863"/>
            <a:ext cx="195263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4" name="Freeform 129"/>
          <p:cNvSpPr>
            <a:spLocks/>
          </p:cNvSpPr>
          <p:nvPr/>
        </p:nvSpPr>
        <p:spPr bwMode="auto">
          <a:xfrm>
            <a:off x="2841625" y="4360863"/>
            <a:ext cx="388938" cy="187325"/>
          </a:xfrm>
          <a:custGeom>
            <a:avLst/>
            <a:gdLst>
              <a:gd name="T0" fmla="*/ 0 w 245"/>
              <a:gd name="T1" fmla="*/ 0 h 118"/>
              <a:gd name="T2" fmla="*/ 195262 w 245"/>
              <a:gd name="T3" fmla="*/ 187325 h 118"/>
              <a:gd name="T4" fmla="*/ 388937 w 245"/>
              <a:gd name="T5" fmla="*/ 187325 h 118"/>
              <a:gd name="T6" fmla="*/ 0 60000 65536"/>
              <a:gd name="T7" fmla="*/ 0 60000 65536"/>
              <a:gd name="T8" fmla="*/ 0 60000 65536"/>
              <a:gd name="T9" fmla="*/ 0 w 245"/>
              <a:gd name="T10" fmla="*/ 0 h 118"/>
              <a:gd name="T11" fmla="*/ 245 w 245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118">
                <a:moveTo>
                  <a:pt x="0" y="0"/>
                </a:moveTo>
                <a:lnTo>
                  <a:pt x="123" y="118"/>
                </a:lnTo>
                <a:lnTo>
                  <a:pt x="245" y="1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5" name="Line 130"/>
          <p:cNvSpPr>
            <a:spLocks noChangeShapeType="1"/>
          </p:cNvSpPr>
          <p:nvPr/>
        </p:nvSpPr>
        <p:spPr bwMode="auto">
          <a:xfrm flipH="1" flipV="1">
            <a:off x="2557463" y="4446588"/>
            <a:ext cx="479425" cy="3413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6" name="Freeform 131"/>
          <p:cNvSpPr>
            <a:spLocks/>
          </p:cNvSpPr>
          <p:nvPr/>
        </p:nvSpPr>
        <p:spPr bwMode="auto">
          <a:xfrm>
            <a:off x="2557463" y="4446588"/>
            <a:ext cx="666750" cy="341312"/>
          </a:xfrm>
          <a:custGeom>
            <a:avLst/>
            <a:gdLst>
              <a:gd name="T0" fmla="*/ 0 w 420"/>
              <a:gd name="T1" fmla="*/ 0 h 215"/>
              <a:gd name="T2" fmla="*/ 479425 w 420"/>
              <a:gd name="T3" fmla="*/ 341312 h 215"/>
              <a:gd name="T4" fmla="*/ 666750 w 420"/>
              <a:gd name="T5" fmla="*/ 341312 h 215"/>
              <a:gd name="T6" fmla="*/ 0 60000 65536"/>
              <a:gd name="T7" fmla="*/ 0 60000 65536"/>
              <a:gd name="T8" fmla="*/ 0 60000 65536"/>
              <a:gd name="T9" fmla="*/ 0 w 420"/>
              <a:gd name="T10" fmla="*/ 0 h 215"/>
              <a:gd name="T11" fmla="*/ 420 w 420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215">
                <a:moveTo>
                  <a:pt x="0" y="0"/>
                </a:moveTo>
                <a:lnTo>
                  <a:pt x="302" y="215"/>
                </a:lnTo>
                <a:lnTo>
                  <a:pt x="420" y="2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7" name="Line 132"/>
          <p:cNvSpPr>
            <a:spLocks noChangeShapeType="1"/>
          </p:cNvSpPr>
          <p:nvPr/>
        </p:nvSpPr>
        <p:spPr bwMode="auto">
          <a:xfrm flipH="1" flipV="1">
            <a:off x="2720975" y="4400550"/>
            <a:ext cx="315913" cy="268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8" name="Freeform 133"/>
          <p:cNvSpPr>
            <a:spLocks/>
          </p:cNvSpPr>
          <p:nvPr/>
        </p:nvSpPr>
        <p:spPr bwMode="auto">
          <a:xfrm>
            <a:off x="2720975" y="4400550"/>
            <a:ext cx="506413" cy="268288"/>
          </a:xfrm>
          <a:custGeom>
            <a:avLst/>
            <a:gdLst>
              <a:gd name="T0" fmla="*/ 0 w 319"/>
              <a:gd name="T1" fmla="*/ 0 h 169"/>
              <a:gd name="T2" fmla="*/ 315912 w 319"/>
              <a:gd name="T3" fmla="*/ 268288 h 169"/>
              <a:gd name="T4" fmla="*/ 506412 w 319"/>
              <a:gd name="T5" fmla="*/ 268288 h 169"/>
              <a:gd name="T6" fmla="*/ 0 60000 65536"/>
              <a:gd name="T7" fmla="*/ 0 60000 65536"/>
              <a:gd name="T8" fmla="*/ 0 60000 65536"/>
              <a:gd name="T9" fmla="*/ 0 w 319"/>
              <a:gd name="T10" fmla="*/ 0 h 169"/>
              <a:gd name="T11" fmla="*/ 319 w 31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" h="169">
                <a:moveTo>
                  <a:pt x="0" y="0"/>
                </a:moveTo>
                <a:lnTo>
                  <a:pt x="199" y="169"/>
                </a:lnTo>
                <a:lnTo>
                  <a:pt x="319" y="16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29" name="Line 134"/>
          <p:cNvSpPr>
            <a:spLocks noChangeShapeType="1"/>
          </p:cNvSpPr>
          <p:nvPr/>
        </p:nvSpPr>
        <p:spPr bwMode="auto">
          <a:xfrm flipH="1">
            <a:off x="2751138" y="5426075"/>
            <a:ext cx="4730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0" name="Line 135"/>
          <p:cNvSpPr>
            <a:spLocks noChangeShapeType="1"/>
          </p:cNvSpPr>
          <p:nvPr/>
        </p:nvSpPr>
        <p:spPr bwMode="auto">
          <a:xfrm flipH="1">
            <a:off x="2535238" y="5629275"/>
            <a:ext cx="6858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1" name="Line 136"/>
          <p:cNvSpPr>
            <a:spLocks noChangeShapeType="1"/>
          </p:cNvSpPr>
          <p:nvPr/>
        </p:nvSpPr>
        <p:spPr bwMode="auto">
          <a:xfrm flipH="1">
            <a:off x="2659063" y="5824538"/>
            <a:ext cx="5619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2" name="Line 137"/>
          <p:cNvSpPr>
            <a:spLocks noChangeShapeType="1"/>
          </p:cNvSpPr>
          <p:nvPr/>
        </p:nvSpPr>
        <p:spPr bwMode="auto">
          <a:xfrm>
            <a:off x="2549525" y="2882900"/>
            <a:ext cx="10112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3" name="Freeform 138"/>
          <p:cNvSpPr>
            <a:spLocks/>
          </p:cNvSpPr>
          <p:nvPr/>
        </p:nvSpPr>
        <p:spPr bwMode="auto">
          <a:xfrm>
            <a:off x="3206750" y="3019425"/>
            <a:ext cx="352425" cy="107950"/>
          </a:xfrm>
          <a:custGeom>
            <a:avLst/>
            <a:gdLst>
              <a:gd name="T0" fmla="*/ 0 w 222"/>
              <a:gd name="T1" fmla="*/ 107950 h 68"/>
              <a:gd name="T2" fmla="*/ 187325 w 222"/>
              <a:gd name="T3" fmla="*/ 0 h 68"/>
              <a:gd name="T4" fmla="*/ 352425 w 222"/>
              <a:gd name="T5" fmla="*/ 0 h 68"/>
              <a:gd name="T6" fmla="*/ 0 60000 65536"/>
              <a:gd name="T7" fmla="*/ 0 60000 65536"/>
              <a:gd name="T8" fmla="*/ 0 60000 65536"/>
              <a:gd name="T9" fmla="*/ 0 w 222"/>
              <a:gd name="T10" fmla="*/ 0 h 68"/>
              <a:gd name="T11" fmla="*/ 222 w 222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68">
                <a:moveTo>
                  <a:pt x="0" y="68"/>
                </a:moveTo>
                <a:lnTo>
                  <a:pt x="118" y="0"/>
                </a:lnTo>
                <a:lnTo>
                  <a:pt x="22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4" name="Freeform 139"/>
          <p:cNvSpPr>
            <a:spLocks/>
          </p:cNvSpPr>
          <p:nvPr/>
        </p:nvSpPr>
        <p:spPr bwMode="auto">
          <a:xfrm>
            <a:off x="3211513" y="3159125"/>
            <a:ext cx="349250" cy="184150"/>
          </a:xfrm>
          <a:custGeom>
            <a:avLst/>
            <a:gdLst>
              <a:gd name="T0" fmla="*/ 0 w 220"/>
              <a:gd name="T1" fmla="*/ 184150 h 116"/>
              <a:gd name="T2" fmla="*/ 182562 w 220"/>
              <a:gd name="T3" fmla="*/ 0 h 116"/>
              <a:gd name="T4" fmla="*/ 349250 w 220"/>
              <a:gd name="T5" fmla="*/ 0 h 116"/>
              <a:gd name="T6" fmla="*/ 0 60000 65536"/>
              <a:gd name="T7" fmla="*/ 0 60000 65536"/>
              <a:gd name="T8" fmla="*/ 0 60000 65536"/>
              <a:gd name="T9" fmla="*/ 0 w 220"/>
              <a:gd name="T10" fmla="*/ 0 h 116"/>
              <a:gd name="T11" fmla="*/ 220 w 220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16">
                <a:moveTo>
                  <a:pt x="0" y="116"/>
                </a:moveTo>
                <a:lnTo>
                  <a:pt x="115" y="0"/>
                </a:lnTo>
                <a:lnTo>
                  <a:pt x="22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5" name="Freeform 140"/>
          <p:cNvSpPr>
            <a:spLocks/>
          </p:cNvSpPr>
          <p:nvPr/>
        </p:nvSpPr>
        <p:spPr bwMode="auto">
          <a:xfrm>
            <a:off x="3317875" y="3328988"/>
            <a:ext cx="242888" cy="74612"/>
          </a:xfrm>
          <a:custGeom>
            <a:avLst/>
            <a:gdLst>
              <a:gd name="T0" fmla="*/ 0 w 153"/>
              <a:gd name="T1" fmla="*/ 74612 h 47"/>
              <a:gd name="T2" fmla="*/ 76200 w 153"/>
              <a:gd name="T3" fmla="*/ 0 h 47"/>
              <a:gd name="T4" fmla="*/ 242887 w 153"/>
              <a:gd name="T5" fmla="*/ 0 h 47"/>
              <a:gd name="T6" fmla="*/ 0 60000 65536"/>
              <a:gd name="T7" fmla="*/ 0 60000 65536"/>
              <a:gd name="T8" fmla="*/ 0 60000 65536"/>
              <a:gd name="T9" fmla="*/ 0 w 153"/>
              <a:gd name="T10" fmla="*/ 0 h 47"/>
              <a:gd name="T11" fmla="*/ 153 w 15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47">
                <a:moveTo>
                  <a:pt x="0" y="47"/>
                </a:moveTo>
                <a:lnTo>
                  <a:pt x="48" y="0"/>
                </a:lnTo>
                <a:lnTo>
                  <a:pt x="1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6" name="Freeform 141"/>
          <p:cNvSpPr>
            <a:spLocks/>
          </p:cNvSpPr>
          <p:nvPr/>
        </p:nvSpPr>
        <p:spPr bwMode="auto">
          <a:xfrm>
            <a:off x="2728913" y="3368675"/>
            <a:ext cx="839787" cy="92075"/>
          </a:xfrm>
          <a:custGeom>
            <a:avLst/>
            <a:gdLst>
              <a:gd name="T0" fmla="*/ 0 w 529"/>
              <a:gd name="T1" fmla="*/ 0 h 58"/>
              <a:gd name="T2" fmla="*/ 296863 w 529"/>
              <a:gd name="T3" fmla="*/ 92075 h 58"/>
              <a:gd name="T4" fmla="*/ 839788 w 529"/>
              <a:gd name="T5" fmla="*/ 92075 h 58"/>
              <a:gd name="T6" fmla="*/ 0 60000 65536"/>
              <a:gd name="T7" fmla="*/ 0 60000 65536"/>
              <a:gd name="T8" fmla="*/ 0 60000 65536"/>
              <a:gd name="T9" fmla="*/ 0 w 529"/>
              <a:gd name="T10" fmla="*/ 0 h 58"/>
              <a:gd name="T11" fmla="*/ 529 w 529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58">
                <a:moveTo>
                  <a:pt x="0" y="0"/>
                </a:moveTo>
                <a:lnTo>
                  <a:pt x="187" y="58"/>
                </a:lnTo>
                <a:lnTo>
                  <a:pt x="529" y="5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7" name="Freeform 142"/>
          <p:cNvSpPr>
            <a:spLocks/>
          </p:cNvSpPr>
          <p:nvPr/>
        </p:nvSpPr>
        <p:spPr bwMode="auto">
          <a:xfrm>
            <a:off x="3109913" y="2744788"/>
            <a:ext cx="449262" cy="103187"/>
          </a:xfrm>
          <a:custGeom>
            <a:avLst/>
            <a:gdLst>
              <a:gd name="T0" fmla="*/ 0 w 283"/>
              <a:gd name="T1" fmla="*/ 103187 h 65"/>
              <a:gd name="T2" fmla="*/ 147638 w 283"/>
              <a:gd name="T3" fmla="*/ 0 h 65"/>
              <a:gd name="T4" fmla="*/ 449263 w 283"/>
              <a:gd name="T5" fmla="*/ 0 h 65"/>
              <a:gd name="T6" fmla="*/ 0 60000 65536"/>
              <a:gd name="T7" fmla="*/ 0 60000 65536"/>
              <a:gd name="T8" fmla="*/ 0 60000 65536"/>
              <a:gd name="T9" fmla="*/ 0 w 283"/>
              <a:gd name="T10" fmla="*/ 0 h 65"/>
              <a:gd name="T11" fmla="*/ 283 w 283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65">
                <a:moveTo>
                  <a:pt x="0" y="65"/>
                </a:moveTo>
                <a:lnTo>
                  <a:pt x="93" y="0"/>
                </a:lnTo>
                <a:lnTo>
                  <a:pt x="28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8" name="Freeform 143"/>
          <p:cNvSpPr>
            <a:spLocks/>
          </p:cNvSpPr>
          <p:nvPr/>
        </p:nvSpPr>
        <p:spPr bwMode="auto">
          <a:xfrm>
            <a:off x="3005138" y="2460625"/>
            <a:ext cx="555625" cy="74613"/>
          </a:xfrm>
          <a:custGeom>
            <a:avLst/>
            <a:gdLst>
              <a:gd name="T0" fmla="*/ 0 w 350"/>
              <a:gd name="T1" fmla="*/ 74613 h 47"/>
              <a:gd name="T2" fmla="*/ 252413 w 350"/>
              <a:gd name="T3" fmla="*/ 0 h 47"/>
              <a:gd name="T4" fmla="*/ 555625 w 350"/>
              <a:gd name="T5" fmla="*/ 0 h 47"/>
              <a:gd name="T6" fmla="*/ 0 60000 65536"/>
              <a:gd name="T7" fmla="*/ 0 60000 65536"/>
              <a:gd name="T8" fmla="*/ 0 60000 65536"/>
              <a:gd name="T9" fmla="*/ 0 w 350"/>
              <a:gd name="T10" fmla="*/ 0 h 47"/>
              <a:gd name="T11" fmla="*/ 350 w 350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47">
                <a:moveTo>
                  <a:pt x="0" y="47"/>
                </a:moveTo>
                <a:lnTo>
                  <a:pt x="159" y="0"/>
                </a:lnTo>
                <a:lnTo>
                  <a:pt x="35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9" name="Line 144"/>
          <p:cNvSpPr>
            <a:spLocks noChangeShapeType="1"/>
          </p:cNvSpPr>
          <p:nvPr/>
        </p:nvSpPr>
        <p:spPr bwMode="auto">
          <a:xfrm flipH="1">
            <a:off x="1785938" y="1841500"/>
            <a:ext cx="527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" name="Line 145"/>
          <p:cNvSpPr>
            <a:spLocks noChangeShapeType="1"/>
          </p:cNvSpPr>
          <p:nvPr/>
        </p:nvSpPr>
        <p:spPr bwMode="auto">
          <a:xfrm flipH="1">
            <a:off x="1092200" y="2176463"/>
            <a:ext cx="12573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" name="Line 146"/>
          <p:cNvSpPr>
            <a:spLocks noChangeShapeType="1"/>
          </p:cNvSpPr>
          <p:nvPr/>
        </p:nvSpPr>
        <p:spPr bwMode="auto">
          <a:xfrm flipH="1">
            <a:off x="1025525" y="2438400"/>
            <a:ext cx="8556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2" name="Line 147"/>
          <p:cNvSpPr>
            <a:spLocks noChangeShapeType="1"/>
          </p:cNvSpPr>
          <p:nvPr/>
        </p:nvSpPr>
        <p:spPr bwMode="auto">
          <a:xfrm flipH="1">
            <a:off x="1279525" y="2592388"/>
            <a:ext cx="952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3" name="Line 148"/>
          <p:cNvSpPr>
            <a:spLocks noChangeShapeType="1"/>
          </p:cNvSpPr>
          <p:nvPr/>
        </p:nvSpPr>
        <p:spPr bwMode="auto">
          <a:xfrm flipH="1">
            <a:off x="1223963" y="2825750"/>
            <a:ext cx="6159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4" name="Line 149"/>
          <p:cNvSpPr>
            <a:spLocks noChangeShapeType="1"/>
          </p:cNvSpPr>
          <p:nvPr/>
        </p:nvSpPr>
        <p:spPr bwMode="auto">
          <a:xfrm flipH="1">
            <a:off x="1239838" y="3260725"/>
            <a:ext cx="4079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5" name="Line 150"/>
          <p:cNvSpPr>
            <a:spLocks noChangeShapeType="1"/>
          </p:cNvSpPr>
          <p:nvPr/>
        </p:nvSpPr>
        <p:spPr bwMode="auto">
          <a:xfrm flipH="1">
            <a:off x="1368425" y="3398838"/>
            <a:ext cx="3222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6" name="Line 151"/>
          <p:cNvSpPr>
            <a:spLocks noChangeShapeType="1"/>
          </p:cNvSpPr>
          <p:nvPr/>
        </p:nvSpPr>
        <p:spPr bwMode="auto">
          <a:xfrm flipH="1">
            <a:off x="1504950" y="4416425"/>
            <a:ext cx="8001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7" name="Freeform 152"/>
          <p:cNvSpPr>
            <a:spLocks/>
          </p:cNvSpPr>
          <p:nvPr/>
        </p:nvSpPr>
        <p:spPr bwMode="auto">
          <a:xfrm>
            <a:off x="1704975" y="4206875"/>
            <a:ext cx="593725" cy="85725"/>
          </a:xfrm>
          <a:custGeom>
            <a:avLst/>
            <a:gdLst>
              <a:gd name="T0" fmla="*/ 593725 w 374"/>
              <a:gd name="T1" fmla="*/ 0 h 54"/>
              <a:gd name="T2" fmla="*/ 228600 w 374"/>
              <a:gd name="T3" fmla="*/ 85725 h 54"/>
              <a:gd name="T4" fmla="*/ 0 w 374"/>
              <a:gd name="T5" fmla="*/ 85725 h 54"/>
              <a:gd name="T6" fmla="*/ 0 60000 65536"/>
              <a:gd name="T7" fmla="*/ 0 60000 65536"/>
              <a:gd name="T8" fmla="*/ 0 60000 65536"/>
              <a:gd name="T9" fmla="*/ 0 w 374"/>
              <a:gd name="T10" fmla="*/ 0 h 54"/>
              <a:gd name="T11" fmla="*/ 374 w 37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54">
                <a:moveTo>
                  <a:pt x="374" y="0"/>
                </a:moveTo>
                <a:lnTo>
                  <a:pt x="144" y="54"/>
                </a:lnTo>
                <a:lnTo>
                  <a:pt x="0" y="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8" name="Line 153"/>
          <p:cNvSpPr>
            <a:spLocks noChangeShapeType="1"/>
          </p:cNvSpPr>
          <p:nvPr/>
        </p:nvSpPr>
        <p:spPr bwMode="auto">
          <a:xfrm flipH="1">
            <a:off x="1179513" y="3833813"/>
            <a:ext cx="8699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9" name="Line 154"/>
          <p:cNvSpPr>
            <a:spLocks noChangeShapeType="1"/>
          </p:cNvSpPr>
          <p:nvPr/>
        </p:nvSpPr>
        <p:spPr bwMode="auto">
          <a:xfrm flipH="1">
            <a:off x="1666875" y="4546600"/>
            <a:ext cx="514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0" name="Line 155"/>
          <p:cNvSpPr>
            <a:spLocks noChangeShapeType="1"/>
          </p:cNvSpPr>
          <p:nvPr/>
        </p:nvSpPr>
        <p:spPr bwMode="auto">
          <a:xfrm flipH="1">
            <a:off x="1673225" y="4672013"/>
            <a:ext cx="441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1" name="Line 156"/>
          <p:cNvSpPr>
            <a:spLocks noChangeShapeType="1"/>
          </p:cNvSpPr>
          <p:nvPr/>
        </p:nvSpPr>
        <p:spPr bwMode="auto">
          <a:xfrm flipH="1">
            <a:off x="1689100" y="4795838"/>
            <a:ext cx="6159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2" name="Line 157"/>
          <p:cNvSpPr>
            <a:spLocks noChangeShapeType="1"/>
          </p:cNvSpPr>
          <p:nvPr/>
        </p:nvSpPr>
        <p:spPr bwMode="auto">
          <a:xfrm flipH="1">
            <a:off x="1698625" y="5375275"/>
            <a:ext cx="4683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3" name="Line 158"/>
          <p:cNvSpPr>
            <a:spLocks noChangeShapeType="1"/>
          </p:cNvSpPr>
          <p:nvPr/>
        </p:nvSpPr>
        <p:spPr bwMode="auto">
          <a:xfrm flipH="1">
            <a:off x="1987550" y="5883275"/>
            <a:ext cx="2762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4" name="Line 159"/>
          <p:cNvSpPr>
            <a:spLocks noChangeShapeType="1"/>
          </p:cNvSpPr>
          <p:nvPr/>
        </p:nvSpPr>
        <p:spPr bwMode="auto">
          <a:xfrm flipH="1">
            <a:off x="1684338" y="5630863"/>
            <a:ext cx="5953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5" name="Freeform 160"/>
          <p:cNvSpPr>
            <a:spLocks/>
          </p:cNvSpPr>
          <p:nvPr/>
        </p:nvSpPr>
        <p:spPr bwMode="auto">
          <a:xfrm>
            <a:off x="2870200" y="2605088"/>
            <a:ext cx="387350" cy="241300"/>
          </a:xfrm>
          <a:custGeom>
            <a:avLst/>
            <a:gdLst>
              <a:gd name="T0" fmla="*/ 12700 w 244"/>
              <a:gd name="T1" fmla="*/ 241300 h 152"/>
              <a:gd name="T2" fmla="*/ 387350 w 244"/>
              <a:gd name="T3" fmla="*/ 0 h 152"/>
              <a:gd name="T4" fmla="*/ 0 w 244"/>
              <a:gd name="T5" fmla="*/ 107950 h 152"/>
              <a:gd name="T6" fmla="*/ 0 60000 65536"/>
              <a:gd name="T7" fmla="*/ 0 60000 65536"/>
              <a:gd name="T8" fmla="*/ 0 60000 65536"/>
              <a:gd name="T9" fmla="*/ 0 w 244"/>
              <a:gd name="T10" fmla="*/ 0 h 152"/>
              <a:gd name="T11" fmla="*/ 244 w 2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152">
                <a:moveTo>
                  <a:pt x="8" y="152"/>
                </a:moveTo>
                <a:lnTo>
                  <a:pt x="244" y="0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6" name="Line 161"/>
          <p:cNvSpPr>
            <a:spLocks noChangeShapeType="1"/>
          </p:cNvSpPr>
          <p:nvPr/>
        </p:nvSpPr>
        <p:spPr bwMode="auto">
          <a:xfrm flipH="1">
            <a:off x="2782888" y="2320925"/>
            <a:ext cx="474662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7" name="Freeform 162"/>
          <p:cNvSpPr>
            <a:spLocks/>
          </p:cNvSpPr>
          <p:nvPr/>
        </p:nvSpPr>
        <p:spPr bwMode="auto">
          <a:xfrm>
            <a:off x="2794000" y="2325688"/>
            <a:ext cx="463550" cy="217487"/>
          </a:xfrm>
          <a:custGeom>
            <a:avLst/>
            <a:gdLst>
              <a:gd name="T0" fmla="*/ 30162 w 292"/>
              <a:gd name="T1" fmla="*/ 217487 h 137"/>
              <a:gd name="T2" fmla="*/ 463550 w 292"/>
              <a:gd name="T3" fmla="*/ 0 h 137"/>
              <a:gd name="T4" fmla="*/ 0 w 292"/>
              <a:gd name="T5" fmla="*/ 160337 h 137"/>
              <a:gd name="T6" fmla="*/ 0 60000 65536"/>
              <a:gd name="T7" fmla="*/ 0 60000 65536"/>
              <a:gd name="T8" fmla="*/ 0 60000 65536"/>
              <a:gd name="T9" fmla="*/ 0 w 292"/>
              <a:gd name="T10" fmla="*/ 0 h 137"/>
              <a:gd name="T11" fmla="*/ 292 w 292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137">
                <a:moveTo>
                  <a:pt x="19" y="137"/>
                </a:moveTo>
                <a:lnTo>
                  <a:pt x="292" y="0"/>
                </a:lnTo>
                <a:lnTo>
                  <a:pt x="0" y="10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8" name="Line 163"/>
          <p:cNvSpPr>
            <a:spLocks noChangeShapeType="1"/>
          </p:cNvSpPr>
          <p:nvPr/>
        </p:nvSpPr>
        <p:spPr bwMode="auto">
          <a:xfrm>
            <a:off x="1362075" y="35623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59" name="Line 164"/>
          <p:cNvSpPr>
            <a:spLocks noChangeShapeType="1"/>
          </p:cNvSpPr>
          <p:nvPr/>
        </p:nvSpPr>
        <p:spPr bwMode="auto">
          <a:xfrm>
            <a:off x="1365250" y="3546475"/>
            <a:ext cx="7397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0" name="Freeform 165"/>
          <p:cNvSpPr>
            <a:spLocks/>
          </p:cNvSpPr>
          <p:nvPr/>
        </p:nvSpPr>
        <p:spPr bwMode="auto">
          <a:xfrm>
            <a:off x="3457575" y="3705225"/>
            <a:ext cx="106363" cy="60325"/>
          </a:xfrm>
          <a:custGeom>
            <a:avLst/>
            <a:gdLst>
              <a:gd name="T0" fmla="*/ 0 w 67"/>
              <a:gd name="T1" fmla="*/ 0 h 38"/>
              <a:gd name="T2" fmla="*/ 68262 w 67"/>
              <a:gd name="T3" fmla="*/ 60325 h 38"/>
              <a:gd name="T4" fmla="*/ 106362 w 67"/>
              <a:gd name="T5" fmla="*/ 60325 h 38"/>
              <a:gd name="T6" fmla="*/ 0 60000 65536"/>
              <a:gd name="T7" fmla="*/ 0 60000 65536"/>
              <a:gd name="T8" fmla="*/ 0 60000 65536"/>
              <a:gd name="T9" fmla="*/ 0 w 67"/>
              <a:gd name="T10" fmla="*/ 0 h 38"/>
              <a:gd name="T11" fmla="*/ 67 w 6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8">
                <a:moveTo>
                  <a:pt x="0" y="0"/>
                </a:moveTo>
                <a:lnTo>
                  <a:pt x="43" y="38"/>
                </a:lnTo>
                <a:lnTo>
                  <a:pt x="67" y="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1" name="Freeform 166"/>
          <p:cNvSpPr>
            <a:spLocks/>
          </p:cNvSpPr>
          <p:nvPr/>
        </p:nvSpPr>
        <p:spPr bwMode="auto">
          <a:xfrm>
            <a:off x="2733675" y="3497263"/>
            <a:ext cx="827088" cy="93662"/>
          </a:xfrm>
          <a:custGeom>
            <a:avLst/>
            <a:gdLst>
              <a:gd name="T0" fmla="*/ 0 w 521"/>
              <a:gd name="T1" fmla="*/ 0 h 59"/>
              <a:gd name="T2" fmla="*/ 292100 w 521"/>
              <a:gd name="T3" fmla="*/ 93662 h 59"/>
              <a:gd name="T4" fmla="*/ 827087 w 521"/>
              <a:gd name="T5" fmla="*/ 93662 h 59"/>
              <a:gd name="T6" fmla="*/ 0 60000 65536"/>
              <a:gd name="T7" fmla="*/ 0 60000 65536"/>
              <a:gd name="T8" fmla="*/ 0 60000 65536"/>
              <a:gd name="T9" fmla="*/ 0 w 521"/>
              <a:gd name="T10" fmla="*/ 0 h 59"/>
              <a:gd name="T11" fmla="*/ 521 w 52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" h="59">
                <a:moveTo>
                  <a:pt x="0" y="0"/>
                </a:moveTo>
                <a:lnTo>
                  <a:pt x="184" y="59"/>
                </a:lnTo>
                <a:lnTo>
                  <a:pt x="521" y="5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2" name="Freeform 167"/>
          <p:cNvSpPr>
            <a:spLocks/>
          </p:cNvSpPr>
          <p:nvPr/>
        </p:nvSpPr>
        <p:spPr bwMode="auto">
          <a:xfrm>
            <a:off x="2613025" y="3922713"/>
            <a:ext cx="50800" cy="425450"/>
          </a:xfrm>
          <a:custGeom>
            <a:avLst/>
            <a:gdLst>
              <a:gd name="T0" fmla="*/ 0 w 32"/>
              <a:gd name="T1" fmla="*/ 0 h 268"/>
              <a:gd name="T2" fmla="*/ 50800 w 32"/>
              <a:gd name="T3" fmla="*/ 0 h 268"/>
              <a:gd name="T4" fmla="*/ 50800 w 32"/>
              <a:gd name="T5" fmla="*/ 425450 h 268"/>
              <a:gd name="T6" fmla="*/ 7937 w 32"/>
              <a:gd name="T7" fmla="*/ 425450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68"/>
              <a:gd name="T14" fmla="*/ 32 w 32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68">
                <a:moveTo>
                  <a:pt x="0" y="0"/>
                </a:moveTo>
                <a:lnTo>
                  <a:pt x="32" y="0"/>
                </a:lnTo>
                <a:lnTo>
                  <a:pt x="32" y="268"/>
                </a:lnTo>
                <a:lnTo>
                  <a:pt x="5" y="26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3" name="Freeform 168"/>
          <p:cNvSpPr>
            <a:spLocks/>
          </p:cNvSpPr>
          <p:nvPr/>
        </p:nvSpPr>
        <p:spPr bwMode="auto">
          <a:xfrm>
            <a:off x="2667000" y="4130675"/>
            <a:ext cx="560388" cy="292100"/>
          </a:xfrm>
          <a:custGeom>
            <a:avLst/>
            <a:gdLst>
              <a:gd name="T0" fmla="*/ 0 w 353"/>
              <a:gd name="T1" fmla="*/ 0 h 184"/>
              <a:gd name="T2" fmla="*/ 369887 w 353"/>
              <a:gd name="T3" fmla="*/ 292100 h 184"/>
              <a:gd name="T4" fmla="*/ 560387 w 353"/>
              <a:gd name="T5" fmla="*/ 292100 h 184"/>
              <a:gd name="T6" fmla="*/ 0 60000 65536"/>
              <a:gd name="T7" fmla="*/ 0 60000 65536"/>
              <a:gd name="T8" fmla="*/ 0 60000 65536"/>
              <a:gd name="T9" fmla="*/ 0 w 353"/>
              <a:gd name="T10" fmla="*/ 0 h 184"/>
              <a:gd name="T11" fmla="*/ 353 w 353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" h="184">
                <a:moveTo>
                  <a:pt x="0" y="0"/>
                </a:moveTo>
                <a:lnTo>
                  <a:pt x="233" y="184"/>
                </a:lnTo>
                <a:lnTo>
                  <a:pt x="353" y="18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64" name="Rectangle 169"/>
          <p:cNvSpPr>
            <a:spLocks noChangeArrowheads="1"/>
          </p:cNvSpPr>
          <p:nvPr/>
        </p:nvSpPr>
        <p:spPr bwMode="auto">
          <a:xfrm>
            <a:off x="2544763" y="1179513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Deep</a:t>
            </a:r>
            <a:endParaRPr lang="en-US" sz="600" b="1"/>
          </a:p>
        </p:txBody>
      </p:sp>
      <p:sp>
        <p:nvSpPr>
          <p:cNvPr id="18765" name="Rectangle 173"/>
          <p:cNvSpPr>
            <a:spLocks noChangeArrowheads="1"/>
          </p:cNvSpPr>
          <p:nvPr/>
        </p:nvSpPr>
        <p:spPr bwMode="auto">
          <a:xfrm>
            <a:off x="2039938" y="1179513"/>
            <a:ext cx="388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Superficial</a:t>
            </a:r>
          </a:p>
        </p:txBody>
      </p:sp>
      <p:sp>
        <p:nvSpPr>
          <p:cNvPr id="18766" name="Rectangle 174"/>
          <p:cNvSpPr>
            <a:spLocks noChangeArrowheads="1"/>
          </p:cNvSpPr>
          <p:nvPr/>
        </p:nvSpPr>
        <p:spPr bwMode="auto">
          <a:xfrm>
            <a:off x="1011238" y="4616450"/>
            <a:ext cx="560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lateralis</a:t>
            </a:r>
            <a:endParaRPr lang="en-US" sz="600" b="1"/>
          </a:p>
        </p:txBody>
      </p:sp>
      <p:sp>
        <p:nvSpPr>
          <p:cNvPr id="18767" name="TextBox 24"/>
          <p:cNvSpPr txBox="1">
            <a:spLocks noChangeArrowheads="1"/>
          </p:cNvSpPr>
          <p:nvPr/>
        </p:nvSpPr>
        <p:spPr bwMode="auto">
          <a:xfrm>
            <a:off x="122238" y="942975"/>
            <a:ext cx="45386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D4AA9BA8-3EE9-47DC-91EE-0607D1D40E9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1322388"/>
          </a:xfrm>
        </p:spPr>
        <p:txBody>
          <a:bodyPr/>
          <a:lstStyle/>
          <a:p>
            <a:pPr eaLnBrk="1" hangingPunct="1"/>
            <a:r>
              <a:rPr lang="en-US" smtClean="0"/>
              <a:t>Muscles of Facial Expression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311275"/>
            <a:ext cx="8189913" cy="5199063"/>
          </a:xfrm>
        </p:spPr>
        <p:txBody>
          <a:bodyPr/>
          <a:lstStyle/>
          <a:p>
            <a:pPr eaLnBrk="1" hangingPunct="1"/>
            <a:r>
              <a:rPr lang="en-US" b="0" smtClean="0"/>
              <a:t>muscles that insert in the dermis and subcutaneous tissues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tense the skin and produce facial expressions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innervated by facial nerve (CN VII)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b="0" smtClean="0"/>
              <a:t>paralysis causes face to sag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b="0" smtClean="0"/>
              <a:t>found in scalp, forehead, around the eyes, nose and mouth, and in the 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4A1A339-03EC-429D-A866-40A59207D551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Muscles in Facial Expression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541713" y="6102350"/>
            <a:ext cx="19542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10.7a</a:t>
            </a:r>
          </a:p>
        </p:txBody>
      </p:sp>
      <p:pic>
        <p:nvPicPr>
          <p:cNvPr id="20485" name="Picture 8" descr="sal25693_10_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363663"/>
            <a:ext cx="70358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365250" y="2586038"/>
            <a:ext cx="4302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Frontalis</a:t>
            </a:r>
            <a:endParaRPr lang="en-US" b="1"/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6965950" y="2287588"/>
            <a:ext cx="947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Galea aponeurotica</a:t>
            </a:r>
            <a:endParaRPr lang="en-US" b="1"/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1365250" y="3598863"/>
            <a:ext cx="806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Orbicularis oculi</a:t>
            </a:r>
            <a:endParaRPr lang="en-US" b="1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1365250" y="5586413"/>
            <a:ext cx="449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Platysma</a:t>
            </a:r>
            <a:endParaRPr lang="en-US" b="1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4165600" y="5853113"/>
            <a:ext cx="7985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6965950" y="5329238"/>
            <a:ext cx="655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Mentalis (cut)</a:t>
            </a:r>
            <a:endParaRPr lang="en-US" b="1"/>
          </a:p>
        </p:txBody>
      </p:sp>
      <p:sp>
        <p:nvSpPr>
          <p:cNvPr id="20492" name="Rectangle 19"/>
          <p:cNvSpPr>
            <a:spLocks noChangeArrowheads="1"/>
          </p:cNvSpPr>
          <p:nvPr/>
        </p:nvSpPr>
        <p:spPr bwMode="auto">
          <a:xfrm>
            <a:off x="6965950" y="5091113"/>
            <a:ext cx="755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Orbicularis oris</a:t>
            </a:r>
            <a:endParaRPr lang="en-US" b="1"/>
          </a:p>
        </p:txBody>
      </p:sp>
      <p:sp>
        <p:nvSpPr>
          <p:cNvPr id="20493" name="Rectangle 20"/>
          <p:cNvSpPr>
            <a:spLocks noChangeArrowheads="1"/>
          </p:cNvSpPr>
          <p:nvPr/>
        </p:nvSpPr>
        <p:spPr bwMode="auto">
          <a:xfrm>
            <a:off x="6965950" y="4462463"/>
            <a:ext cx="4429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Masseter</a:t>
            </a:r>
            <a:endParaRPr lang="en-US" b="1"/>
          </a:p>
        </p:txBody>
      </p:sp>
      <p:sp>
        <p:nvSpPr>
          <p:cNvPr id="20494" name="Rectangle 21"/>
          <p:cNvSpPr>
            <a:spLocks noChangeArrowheads="1"/>
          </p:cNvSpPr>
          <p:nvPr/>
        </p:nvSpPr>
        <p:spPr bwMode="auto">
          <a:xfrm>
            <a:off x="1365250" y="4294188"/>
            <a:ext cx="939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Zygomaticus minor</a:t>
            </a:r>
            <a:endParaRPr lang="en-US" b="1"/>
          </a:p>
        </p:txBody>
      </p:sp>
      <p:sp>
        <p:nvSpPr>
          <p:cNvPr id="20495" name="Rectangle 22"/>
          <p:cNvSpPr>
            <a:spLocks noChangeArrowheads="1"/>
          </p:cNvSpPr>
          <p:nvPr/>
        </p:nvSpPr>
        <p:spPr bwMode="auto">
          <a:xfrm>
            <a:off x="1365250" y="4084638"/>
            <a:ext cx="1123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Levator labii superioris</a:t>
            </a:r>
            <a:endParaRPr lang="en-US" b="1"/>
          </a:p>
        </p:txBody>
      </p:sp>
      <p:sp>
        <p:nvSpPr>
          <p:cNvPr id="20496" name="Rectangle 23"/>
          <p:cNvSpPr>
            <a:spLocks noChangeArrowheads="1"/>
          </p:cNvSpPr>
          <p:nvPr/>
        </p:nvSpPr>
        <p:spPr bwMode="auto">
          <a:xfrm>
            <a:off x="1365250" y="4510088"/>
            <a:ext cx="935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Zygomaticus major</a:t>
            </a:r>
            <a:endParaRPr lang="en-US" b="1"/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1365250" y="4725988"/>
            <a:ext cx="4079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Risorius</a:t>
            </a:r>
            <a:endParaRPr lang="en-US" b="1"/>
          </a:p>
        </p:txBody>
      </p:sp>
      <p:sp>
        <p:nvSpPr>
          <p:cNvPr id="20498" name="Rectangle 25"/>
          <p:cNvSpPr>
            <a:spLocks noChangeArrowheads="1"/>
          </p:cNvSpPr>
          <p:nvPr/>
        </p:nvSpPr>
        <p:spPr bwMode="auto">
          <a:xfrm>
            <a:off x="1365250" y="5157788"/>
            <a:ext cx="10493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Depressor anguli oris</a:t>
            </a:r>
            <a:endParaRPr lang="en-US" b="1"/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365250" y="5373688"/>
            <a:ext cx="1203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Depressor labii inferioris</a:t>
            </a:r>
            <a:endParaRPr lang="en-US" b="1"/>
          </a:p>
        </p:txBody>
      </p:sp>
      <p:sp>
        <p:nvSpPr>
          <p:cNvPr id="20500" name="Line 27"/>
          <p:cNvSpPr>
            <a:spLocks noChangeShapeType="1"/>
          </p:cNvSpPr>
          <p:nvPr/>
        </p:nvSpPr>
        <p:spPr bwMode="auto">
          <a:xfrm flipH="1">
            <a:off x="1882775" y="2652713"/>
            <a:ext cx="20351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8"/>
          <p:cNvSpPr>
            <a:spLocks noChangeShapeType="1"/>
          </p:cNvSpPr>
          <p:nvPr/>
        </p:nvSpPr>
        <p:spPr bwMode="auto">
          <a:xfrm>
            <a:off x="2257425" y="3665538"/>
            <a:ext cx="1295400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2251075" y="3659188"/>
            <a:ext cx="12954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30"/>
          <p:cNvSpPr>
            <a:spLocks/>
          </p:cNvSpPr>
          <p:nvPr/>
        </p:nvSpPr>
        <p:spPr bwMode="auto">
          <a:xfrm>
            <a:off x="2587625" y="4151313"/>
            <a:ext cx="1558925" cy="184150"/>
          </a:xfrm>
          <a:custGeom>
            <a:avLst/>
            <a:gdLst>
              <a:gd name="T0" fmla="*/ 1558925 w 982"/>
              <a:gd name="T1" fmla="*/ 184150 h 116"/>
              <a:gd name="T2" fmla="*/ 752475 w 982"/>
              <a:gd name="T3" fmla="*/ 0 h 116"/>
              <a:gd name="T4" fmla="*/ 0 w 982"/>
              <a:gd name="T5" fmla="*/ 0 h 116"/>
              <a:gd name="T6" fmla="*/ 0 60000 65536"/>
              <a:gd name="T7" fmla="*/ 0 60000 65536"/>
              <a:gd name="T8" fmla="*/ 0 60000 65536"/>
              <a:gd name="T9" fmla="*/ 0 w 982"/>
              <a:gd name="T10" fmla="*/ 0 h 116"/>
              <a:gd name="T11" fmla="*/ 982 w 982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2" h="116">
                <a:moveTo>
                  <a:pt x="982" y="116"/>
                </a:moveTo>
                <a:lnTo>
                  <a:pt x="4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Freeform 31"/>
          <p:cNvSpPr>
            <a:spLocks/>
          </p:cNvSpPr>
          <p:nvPr/>
        </p:nvSpPr>
        <p:spPr bwMode="auto">
          <a:xfrm>
            <a:off x="2660650" y="5262563"/>
            <a:ext cx="1571625" cy="171450"/>
          </a:xfrm>
          <a:custGeom>
            <a:avLst/>
            <a:gdLst>
              <a:gd name="T0" fmla="*/ 1571625 w 990"/>
              <a:gd name="T1" fmla="*/ 0 h 108"/>
              <a:gd name="T2" fmla="*/ 679450 w 990"/>
              <a:gd name="T3" fmla="*/ 171450 h 108"/>
              <a:gd name="T4" fmla="*/ 0 w 990"/>
              <a:gd name="T5" fmla="*/ 171450 h 108"/>
              <a:gd name="T6" fmla="*/ 0 60000 65536"/>
              <a:gd name="T7" fmla="*/ 0 60000 65536"/>
              <a:gd name="T8" fmla="*/ 0 60000 65536"/>
              <a:gd name="T9" fmla="*/ 0 w 990"/>
              <a:gd name="T10" fmla="*/ 0 h 108"/>
              <a:gd name="T11" fmla="*/ 990 w 99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0" h="108">
                <a:moveTo>
                  <a:pt x="990" y="0"/>
                </a:moveTo>
                <a:lnTo>
                  <a:pt x="428" y="108"/>
                </a:lnTo>
                <a:lnTo>
                  <a:pt x="0" y="10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32"/>
          <p:cNvSpPr>
            <a:spLocks/>
          </p:cNvSpPr>
          <p:nvPr/>
        </p:nvSpPr>
        <p:spPr bwMode="auto">
          <a:xfrm>
            <a:off x="1908175" y="5586413"/>
            <a:ext cx="2200275" cy="76200"/>
          </a:xfrm>
          <a:custGeom>
            <a:avLst/>
            <a:gdLst>
              <a:gd name="T0" fmla="*/ 2200275 w 1386"/>
              <a:gd name="T1" fmla="*/ 0 h 48"/>
              <a:gd name="T2" fmla="*/ 1431925 w 1386"/>
              <a:gd name="T3" fmla="*/ 76200 h 48"/>
              <a:gd name="T4" fmla="*/ 0 w 1386"/>
              <a:gd name="T5" fmla="*/ 76200 h 48"/>
              <a:gd name="T6" fmla="*/ 0 60000 65536"/>
              <a:gd name="T7" fmla="*/ 0 60000 65536"/>
              <a:gd name="T8" fmla="*/ 0 60000 65536"/>
              <a:gd name="T9" fmla="*/ 0 w 1386"/>
              <a:gd name="T10" fmla="*/ 0 h 48"/>
              <a:gd name="T11" fmla="*/ 1386 w 138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6" h="48">
                <a:moveTo>
                  <a:pt x="1386" y="0"/>
                </a:moveTo>
                <a:lnTo>
                  <a:pt x="902" y="48"/>
                </a:lnTo>
                <a:lnTo>
                  <a:pt x="0" y="4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33"/>
          <p:cNvSpPr>
            <a:spLocks noChangeShapeType="1"/>
          </p:cNvSpPr>
          <p:nvPr/>
        </p:nvSpPr>
        <p:spPr bwMode="auto">
          <a:xfrm flipH="1">
            <a:off x="5121275" y="3170238"/>
            <a:ext cx="18002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Rectangle 34"/>
          <p:cNvSpPr>
            <a:spLocks noChangeArrowheads="1"/>
          </p:cNvSpPr>
          <p:nvPr/>
        </p:nvSpPr>
        <p:spPr bwMode="auto">
          <a:xfrm>
            <a:off x="6965950" y="3833813"/>
            <a:ext cx="358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Nasalis</a:t>
            </a:r>
            <a:endParaRPr lang="en-US" b="1"/>
          </a:p>
        </p:txBody>
      </p:sp>
      <p:sp>
        <p:nvSpPr>
          <p:cNvPr id="20508" name="Rectangle 35"/>
          <p:cNvSpPr>
            <a:spLocks noChangeArrowheads="1"/>
          </p:cNvSpPr>
          <p:nvPr/>
        </p:nvSpPr>
        <p:spPr bwMode="auto">
          <a:xfrm>
            <a:off x="6965950" y="3113088"/>
            <a:ext cx="1008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Corrugator supercilii</a:t>
            </a:r>
            <a:endParaRPr lang="en-US" b="1"/>
          </a:p>
        </p:txBody>
      </p:sp>
      <p:sp>
        <p:nvSpPr>
          <p:cNvPr id="20509" name="Line 36"/>
          <p:cNvSpPr>
            <a:spLocks noChangeShapeType="1"/>
          </p:cNvSpPr>
          <p:nvPr/>
        </p:nvSpPr>
        <p:spPr bwMode="auto">
          <a:xfrm flipH="1">
            <a:off x="4578350" y="3884613"/>
            <a:ext cx="23336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7"/>
          <p:cNvSpPr>
            <a:spLocks noChangeShapeType="1"/>
          </p:cNvSpPr>
          <p:nvPr/>
        </p:nvSpPr>
        <p:spPr bwMode="auto">
          <a:xfrm flipH="1">
            <a:off x="4679950" y="5380038"/>
            <a:ext cx="22320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8"/>
          <p:cNvSpPr>
            <a:spLocks noChangeShapeType="1"/>
          </p:cNvSpPr>
          <p:nvPr/>
        </p:nvSpPr>
        <p:spPr bwMode="auto">
          <a:xfrm flipH="1">
            <a:off x="4832350" y="5148263"/>
            <a:ext cx="20796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Rectangle 39"/>
          <p:cNvSpPr>
            <a:spLocks noChangeArrowheads="1"/>
          </p:cNvSpPr>
          <p:nvPr/>
        </p:nvSpPr>
        <p:spPr bwMode="auto">
          <a:xfrm>
            <a:off x="6965950" y="4700588"/>
            <a:ext cx="5318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Buccinator</a:t>
            </a:r>
            <a:endParaRPr lang="en-US" b="1"/>
          </a:p>
        </p:txBody>
      </p:sp>
      <p:sp>
        <p:nvSpPr>
          <p:cNvPr id="20513" name="Line 40"/>
          <p:cNvSpPr>
            <a:spLocks noChangeShapeType="1"/>
          </p:cNvSpPr>
          <p:nvPr/>
        </p:nvSpPr>
        <p:spPr bwMode="auto">
          <a:xfrm flipH="1">
            <a:off x="5187950" y="4751388"/>
            <a:ext cx="17240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41"/>
          <p:cNvSpPr>
            <a:spLocks noChangeShapeType="1"/>
          </p:cNvSpPr>
          <p:nvPr/>
        </p:nvSpPr>
        <p:spPr bwMode="auto">
          <a:xfrm flipH="1">
            <a:off x="5489575" y="4519613"/>
            <a:ext cx="14224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42"/>
          <p:cNvSpPr>
            <a:spLocks noChangeShapeType="1"/>
          </p:cNvSpPr>
          <p:nvPr/>
        </p:nvSpPr>
        <p:spPr bwMode="auto">
          <a:xfrm flipH="1">
            <a:off x="2400300" y="4370388"/>
            <a:ext cx="16192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43"/>
          <p:cNvSpPr>
            <a:spLocks noChangeShapeType="1"/>
          </p:cNvSpPr>
          <p:nvPr/>
        </p:nvSpPr>
        <p:spPr bwMode="auto">
          <a:xfrm flipH="1">
            <a:off x="2387600" y="4589463"/>
            <a:ext cx="15113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Freeform 44"/>
          <p:cNvSpPr>
            <a:spLocks/>
          </p:cNvSpPr>
          <p:nvPr/>
        </p:nvSpPr>
        <p:spPr bwMode="auto">
          <a:xfrm>
            <a:off x="1860550" y="4795838"/>
            <a:ext cx="1857375" cy="76200"/>
          </a:xfrm>
          <a:custGeom>
            <a:avLst/>
            <a:gdLst>
              <a:gd name="T0" fmla="*/ 1857375 w 1170"/>
              <a:gd name="T1" fmla="*/ 76200 h 48"/>
              <a:gd name="T2" fmla="*/ 1479550 w 1170"/>
              <a:gd name="T3" fmla="*/ 0 h 48"/>
              <a:gd name="T4" fmla="*/ 0 w 1170"/>
              <a:gd name="T5" fmla="*/ 0 h 48"/>
              <a:gd name="T6" fmla="*/ 0 60000 65536"/>
              <a:gd name="T7" fmla="*/ 0 60000 65536"/>
              <a:gd name="T8" fmla="*/ 0 60000 65536"/>
              <a:gd name="T9" fmla="*/ 0 w 1170"/>
              <a:gd name="T10" fmla="*/ 0 h 48"/>
              <a:gd name="T11" fmla="*/ 1170 w 117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48">
                <a:moveTo>
                  <a:pt x="1170" y="48"/>
                </a:moveTo>
                <a:lnTo>
                  <a:pt x="9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45"/>
          <p:cNvSpPr>
            <a:spLocks noChangeShapeType="1"/>
          </p:cNvSpPr>
          <p:nvPr/>
        </p:nvSpPr>
        <p:spPr bwMode="auto">
          <a:xfrm flipH="1">
            <a:off x="2505075" y="5224463"/>
            <a:ext cx="15144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Rectangle 46"/>
          <p:cNvSpPr>
            <a:spLocks noChangeArrowheads="1"/>
          </p:cNvSpPr>
          <p:nvPr/>
        </p:nvSpPr>
        <p:spPr bwMode="auto">
          <a:xfrm>
            <a:off x="1365250" y="4941888"/>
            <a:ext cx="4460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Modiolus</a:t>
            </a:r>
            <a:endParaRPr lang="en-US" b="1"/>
          </a:p>
        </p:txBody>
      </p:sp>
      <p:sp>
        <p:nvSpPr>
          <p:cNvPr id="20520" name="Freeform 47"/>
          <p:cNvSpPr>
            <a:spLocks/>
          </p:cNvSpPr>
          <p:nvPr/>
        </p:nvSpPr>
        <p:spPr bwMode="auto">
          <a:xfrm>
            <a:off x="1870075" y="4948238"/>
            <a:ext cx="2130425" cy="60325"/>
          </a:xfrm>
          <a:custGeom>
            <a:avLst/>
            <a:gdLst>
              <a:gd name="T0" fmla="*/ 0 w 1342"/>
              <a:gd name="T1" fmla="*/ 60325 h 38"/>
              <a:gd name="T2" fmla="*/ 1470025 w 1342"/>
              <a:gd name="T3" fmla="*/ 60325 h 38"/>
              <a:gd name="T4" fmla="*/ 2130425 w 1342"/>
              <a:gd name="T5" fmla="*/ 0 h 38"/>
              <a:gd name="T6" fmla="*/ 0 60000 65536"/>
              <a:gd name="T7" fmla="*/ 0 60000 65536"/>
              <a:gd name="T8" fmla="*/ 0 60000 65536"/>
              <a:gd name="T9" fmla="*/ 0 w 1342"/>
              <a:gd name="T10" fmla="*/ 0 h 38"/>
              <a:gd name="T11" fmla="*/ 1342 w 134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38">
                <a:moveTo>
                  <a:pt x="0" y="38"/>
                </a:moveTo>
                <a:lnTo>
                  <a:pt x="926" y="38"/>
                </a:lnTo>
                <a:lnTo>
                  <a:pt x="1342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Freeform 48"/>
          <p:cNvSpPr>
            <a:spLocks/>
          </p:cNvSpPr>
          <p:nvPr/>
        </p:nvSpPr>
        <p:spPr bwMode="auto">
          <a:xfrm>
            <a:off x="5041900" y="4094163"/>
            <a:ext cx="1873250" cy="403225"/>
          </a:xfrm>
          <a:custGeom>
            <a:avLst/>
            <a:gdLst>
              <a:gd name="T0" fmla="*/ 1873250 w 1180"/>
              <a:gd name="T1" fmla="*/ 0 h 254"/>
              <a:gd name="T2" fmla="*/ 492125 w 1180"/>
              <a:gd name="T3" fmla="*/ 0 h 254"/>
              <a:gd name="T4" fmla="*/ 0 w 1180"/>
              <a:gd name="T5" fmla="*/ 403225 h 254"/>
              <a:gd name="T6" fmla="*/ 0 60000 65536"/>
              <a:gd name="T7" fmla="*/ 0 60000 65536"/>
              <a:gd name="T8" fmla="*/ 0 60000 65536"/>
              <a:gd name="T9" fmla="*/ 0 w 1180"/>
              <a:gd name="T10" fmla="*/ 0 h 254"/>
              <a:gd name="T11" fmla="*/ 1180 w 1180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0" h="254">
                <a:moveTo>
                  <a:pt x="1180" y="0"/>
                </a:moveTo>
                <a:lnTo>
                  <a:pt x="310" y="0"/>
                </a:lnTo>
                <a:lnTo>
                  <a:pt x="0" y="25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49"/>
          <p:cNvSpPr>
            <a:spLocks noChangeShapeType="1"/>
          </p:cNvSpPr>
          <p:nvPr/>
        </p:nvSpPr>
        <p:spPr bwMode="auto">
          <a:xfrm flipH="1">
            <a:off x="1876425" y="2646363"/>
            <a:ext cx="2035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Freeform 50"/>
          <p:cNvSpPr>
            <a:spLocks/>
          </p:cNvSpPr>
          <p:nvPr/>
        </p:nvSpPr>
        <p:spPr bwMode="auto">
          <a:xfrm>
            <a:off x="2581275" y="4144963"/>
            <a:ext cx="1558925" cy="184150"/>
          </a:xfrm>
          <a:custGeom>
            <a:avLst/>
            <a:gdLst>
              <a:gd name="T0" fmla="*/ 1558925 w 982"/>
              <a:gd name="T1" fmla="*/ 184150 h 116"/>
              <a:gd name="T2" fmla="*/ 752475 w 982"/>
              <a:gd name="T3" fmla="*/ 0 h 116"/>
              <a:gd name="T4" fmla="*/ 0 w 982"/>
              <a:gd name="T5" fmla="*/ 0 h 116"/>
              <a:gd name="T6" fmla="*/ 0 60000 65536"/>
              <a:gd name="T7" fmla="*/ 0 60000 65536"/>
              <a:gd name="T8" fmla="*/ 0 60000 65536"/>
              <a:gd name="T9" fmla="*/ 0 w 982"/>
              <a:gd name="T10" fmla="*/ 0 h 116"/>
              <a:gd name="T11" fmla="*/ 982 w 982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2" h="116">
                <a:moveTo>
                  <a:pt x="982" y="116"/>
                </a:moveTo>
                <a:lnTo>
                  <a:pt x="47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Freeform 51"/>
          <p:cNvSpPr>
            <a:spLocks/>
          </p:cNvSpPr>
          <p:nvPr/>
        </p:nvSpPr>
        <p:spPr bwMode="auto">
          <a:xfrm>
            <a:off x="2654300" y="5256213"/>
            <a:ext cx="1571625" cy="171450"/>
          </a:xfrm>
          <a:custGeom>
            <a:avLst/>
            <a:gdLst>
              <a:gd name="T0" fmla="*/ 1571625 w 990"/>
              <a:gd name="T1" fmla="*/ 0 h 108"/>
              <a:gd name="T2" fmla="*/ 679450 w 990"/>
              <a:gd name="T3" fmla="*/ 171450 h 108"/>
              <a:gd name="T4" fmla="*/ 0 w 990"/>
              <a:gd name="T5" fmla="*/ 171450 h 108"/>
              <a:gd name="T6" fmla="*/ 0 60000 65536"/>
              <a:gd name="T7" fmla="*/ 0 60000 65536"/>
              <a:gd name="T8" fmla="*/ 0 60000 65536"/>
              <a:gd name="T9" fmla="*/ 0 w 990"/>
              <a:gd name="T10" fmla="*/ 0 h 108"/>
              <a:gd name="T11" fmla="*/ 990 w 99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0" h="108">
                <a:moveTo>
                  <a:pt x="990" y="0"/>
                </a:moveTo>
                <a:lnTo>
                  <a:pt x="428" y="108"/>
                </a:lnTo>
                <a:lnTo>
                  <a:pt x="0" y="10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Freeform 52"/>
          <p:cNvSpPr>
            <a:spLocks/>
          </p:cNvSpPr>
          <p:nvPr/>
        </p:nvSpPr>
        <p:spPr bwMode="auto">
          <a:xfrm>
            <a:off x="1901825" y="5580063"/>
            <a:ext cx="2200275" cy="76200"/>
          </a:xfrm>
          <a:custGeom>
            <a:avLst/>
            <a:gdLst>
              <a:gd name="T0" fmla="*/ 2200275 w 1386"/>
              <a:gd name="T1" fmla="*/ 0 h 48"/>
              <a:gd name="T2" fmla="*/ 1431925 w 1386"/>
              <a:gd name="T3" fmla="*/ 76200 h 48"/>
              <a:gd name="T4" fmla="*/ 0 w 1386"/>
              <a:gd name="T5" fmla="*/ 76200 h 48"/>
              <a:gd name="T6" fmla="*/ 0 60000 65536"/>
              <a:gd name="T7" fmla="*/ 0 60000 65536"/>
              <a:gd name="T8" fmla="*/ 0 60000 65536"/>
              <a:gd name="T9" fmla="*/ 0 w 1386"/>
              <a:gd name="T10" fmla="*/ 0 h 48"/>
              <a:gd name="T11" fmla="*/ 1386 w 138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6" h="48">
                <a:moveTo>
                  <a:pt x="1386" y="0"/>
                </a:moveTo>
                <a:lnTo>
                  <a:pt x="902" y="48"/>
                </a:lnTo>
                <a:lnTo>
                  <a:pt x="0" y="4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Line 53"/>
          <p:cNvSpPr>
            <a:spLocks noChangeShapeType="1"/>
          </p:cNvSpPr>
          <p:nvPr/>
        </p:nvSpPr>
        <p:spPr bwMode="auto">
          <a:xfrm flipH="1">
            <a:off x="5114925" y="3163888"/>
            <a:ext cx="18002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54"/>
          <p:cNvSpPr>
            <a:spLocks noChangeShapeType="1"/>
          </p:cNvSpPr>
          <p:nvPr/>
        </p:nvSpPr>
        <p:spPr bwMode="auto">
          <a:xfrm flipH="1">
            <a:off x="4572000" y="3878263"/>
            <a:ext cx="23336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Line 55"/>
          <p:cNvSpPr>
            <a:spLocks noChangeShapeType="1"/>
          </p:cNvSpPr>
          <p:nvPr/>
        </p:nvSpPr>
        <p:spPr bwMode="auto">
          <a:xfrm flipH="1">
            <a:off x="4673600" y="5373688"/>
            <a:ext cx="2232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56"/>
          <p:cNvSpPr>
            <a:spLocks noChangeShapeType="1"/>
          </p:cNvSpPr>
          <p:nvPr/>
        </p:nvSpPr>
        <p:spPr bwMode="auto">
          <a:xfrm flipH="1">
            <a:off x="4826000" y="5141913"/>
            <a:ext cx="20796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7"/>
          <p:cNvSpPr>
            <a:spLocks noChangeShapeType="1"/>
          </p:cNvSpPr>
          <p:nvPr/>
        </p:nvSpPr>
        <p:spPr bwMode="auto">
          <a:xfrm flipH="1">
            <a:off x="5181600" y="4745038"/>
            <a:ext cx="1724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58"/>
          <p:cNvSpPr>
            <a:spLocks noChangeShapeType="1"/>
          </p:cNvSpPr>
          <p:nvPr/>
        </p:nvSpPr>
        <p:spPr bwMode="auto">
          <a:xfrm flipH="1">
            <a:off x="5483225" y="4513263"/>
            <a:ext cx="1422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Line 59"/>
          <p:cNvSpPr>
            <a:spLocks noChangeShapeType="1"/>
          </p:cNvSpPr>
          <p:nvPr/>
        </p:nvSpPr>
        <p:spPr bwMode="auto">
          <a:xfrm flipH="1">
            <a:off x="2393950" y="4364038"/>
            <a:ext cx="16192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Line 60"/>
          <p:cNvSpPr>
            <a:spLocks noChangeShapeType="1"/>
          </p:cNvSpPr>
          <p:nvPr/>
        </p:nvSpPr>
        <p:spPr bwMode="auto">
          <a:xfrm flipH="1">
            <a:off x="2381250" y="4583113"/>
            <a:ext cx="1511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Freeform 61"/>
          <p:cNvSpPr>
            <a:spLocks/>
          </p:cNvSpPr>
          <p:nvPr/>
        </p:nvSpPr>
        <p:spPr bwMode="auto">
          <a:xfrm>
            <a:off x="1854200" y="4789488"/>
            <a:ext cx="1857375" cy="76200"/>
          </a:xfrm>
          <a:custGeom>
            <a:avLst/>
            <a:gdLst>
              <a:gd name="T0" fmla="*/ 1857375 w 1170"/>
              <a:gd name="T1" fmla="*/ 76200 h 48"/>
              <a:gd name="T2" fmla="*/ 1479550 w 1170"/>
              <a:gd name="T3" fmla="*/ 0 h 48"/>
              <a:gd name="T4" fmla="*/ 0 w 1170"/>
              <a:gd name="T5" fmla="*/ 0 h 48"/>
              <a:gd name="T6" fmla="*/ 0 60000 65536"/>
              <a:gd name="T7" fmla="*/ 0 60000 65536"/>
              <a:gd name="T8" fmla="*/ 0 60000 65536"/>
              <a:gd name="T9" fmla="*/ 0 w 1170"/>
              <a:gd name="T10" fmla="*/ 0 h 48"/>
              <a:gd name="T11" fmla="*/ 1170 w 117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48">
                <a:moveTo>
                  <a:pt x="1170" y="48"/>
                </a:moveTo>
                <a:lnTo>
                  <a:pt x="93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Line 62"/>
          <p:cNvSpPr>
            <a:spLocks noChangeShapeType="1"/>
          </p:cNvSpPr>
          <p:nvPr/>
        </p:nvSpPr>
        <p:spPr bwMode="auto">
          <a:xfrm flipH="1">
            <a:off x="2498725" y="5218113"/>
            <a:ext cx="15144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Freeform 63"/>
          <p:cNvSpPr>
            <a:spLocks/>
          </p:cNvSpPr>
          <p:nvPr/>
        </p:nvSpPr>
        <p:spPr bwMode="auto">
          <a:xfrm>
            <a:off x="1863725" y="4941888"/>
            <a:ext cx="2130425" cy="60325"/>
          </a:xfrm>
          <a:custGeom>
            <a:avLst/>
            <a:gdLst>
              <a:gd name="T0" fmla="*/ 0 w 1342"/>
              <a:gd name="T1" fmla="*/ 60325 h 38"/>
              <a:gd name="T2" fmla="*/ 1470025 w 1342"/>
              <a:gd name="T3" fmla="*/ 60325 h 38"/>
              <a:gd name="T4" fmla="*/ 2130425 w 1342"/>
              <a:gd name="T5" fmla="*/ 0 h 38"/>
              <a:gd name="T6" fmla="*/ 0 60000 65536"/>
              <a:gd name="T7" fmla="*/ 0 60000 65536"/>
              <a:gd name="T8" fmla="*/ 0 60000 65536"/>
              <a:gd name="T9" fmla="*/ 0 w 1342"/>
              <a:gd name="T10" fmla="*/ 0 h 38"/>
              <a:gd name="T11" fmla="*/ 1342 w 134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38">
                <a:moveTo>
                  <a:pt x="0" y="38"/>
                </a:moveTo>
                <a:lnTo>
                  <a:pt x="926" y="38"/>
                </a:lnTo>
                <a:lnTo>
                  <a:pt x="134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Freeform 64"/>
          <p:cNvSpPr>
            <a:spLocks/>
          </p:cNvSpPr>
          <p:nvPr/>
        </p:nvSpPr>
        <p:spPr bwMode="auto">
          <a:xfrm>
            <a:off x="5035550" y="4087813"/>
            <a:ext cx="1873250" cy="403225"/>
          </a:xfrm>
          <a:custGeom>
            <a:avLst/>
            <a:gdLst>
              <a:gd name="T0" fmla="*/ 1873250 w 1180"/>
              <a:gd name="T1" fmla="*/ 0 h 254"/>
              <a:gd name="T2" fmla="*/ 492125 w 1180"/>
              <a:gd name="T3" fmla="*/ 0 h 254"/>
              <a:gd name="T4" fmla="*/ 0 w 1180"/>
              <a:gd name="T5" fmla="*/ 403225 h 254"/>
              <a:gd name="T6" fmla="*/ 0 60000 65536"/>
              <a:gd name="T7" fmla="*/ 0 60000 65536"/>
              <a:gd name="T8" fmla="*/ 0 60000 65536"/>
              <a:gd name="T9" fmla="*/ 0 w 1180"/>
              <a:gd name="T10" fmla="*/ 0 h 254"/>
              <a:gd name="T11" fmla="*/ 1180 w 1180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0" h="254">
                <a:moveTo>
                  <a:pt x="1180" y="0"/>
                </a:moveTo>
                <a:lnTo>
                  <a:pt x="310" y="0"/>
                </a:lnTo>
                <a:lnTo>
                  <a:pt x="0" y="25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Rectangle 65"/>
          <p:cNvSpPr>
            <a:spLocks noChangeArrowheads="1"/>
          </p:cNvSpPr>
          <p:nvPr/>
        </p:nvSpPr>
        <p:spPr bwMode="auto">
          <a:xfrm>
            <a:off x="6965950" y="4043363"/>
            <a:ext cx="9128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Levator anguli oris</a:t>
            </a:r>
            <a:endParaRPr lang="en-US" b="1"/>
          </a:p>
        </p:txBody>
      </p:sp>
      <p:sp>
        <p:nvSpPr>
          <p:cNvPr id="20539" name="Line 66"/>
          <p:cNvSpPr>
            <a:spLocks noChangeShapeType="1"/>
          </p:cNvSpPr>
          <p:nvPr/>
        </p:nvSpPr>
        <p:spPr bwMode="auto">
          <a:xfrm flipH="1">
            <a:off x="4581525" y="2351088"/>
            <a:ext cx="23304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Line 67"/>
          <p:cNvSpPr>
            <a:spLocks noChangeShapeType="1"/>
          </p:cNvSpPr>
          <p:nvPr/>
        </p:nvSpPr>
        <p:spPr bwMode="auto">
          <a:xfrm flipH="1">
            <a:off x="4575175" y="2344738"/>
            <a:ext cx="23304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Rectangle 68"/>
          <p:cNvSpPr>
            <a:spLocks noChangeArrowheads="1"/>
          </p:cNvSpPr>
          <p:nvPr/>
        </p:nvSpPr>
        <p:spPr bwMode="auto">
          <a:xfrm>
            <a:off x="3965575" y="1500188"/>
            <a:ext cx="1000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Superficial        Deep</a:t>
            </a:r>
            <a:endParaRPr lang="en-US" b="1"/>
          </a:p>
        </p:txBody>
      </p:sp>
      <p:sp>
        <p:nvSpPr>
          <p:cNvPr id="20542" name="TextBox 24"/>
          <p:cNvSpPr txBox="1">
            <a:spLocks noChangeArrowheads="1"/>
          </p:cNvSpPr>
          <p:nvPr/>
        </p:nvSpPr>
        <p:spPr bwMode="auto">
          <a:xfrm>
            <a:off x="1455738" y="1106488"/>
            <a:ext cx="6205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0F09F34A-13B1-4B41-8AA7-CD3B4A1C685B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2587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Muscles in Facial Expression</a:t>
            </a:r>
          </a:p>
        </p:txBody>
      </p:sp>
      <p:pic>
        <p:nvPicPr>
          <p:cNvPr id="21508" name="Picture 7" descr="sal25693_10_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63" y="1317625"/>
            <a:ext cx="3976687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7142163" y="1974850"/>
            <a:ext cx="846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Frontalis (cut)</a:t>
            </a:r>
            <a:endParaRPr lang="en-US" sz="1000" b="1"/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>
            <a:off x="696913" y="1974850"/>
            <a:ext cx="1173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Galea aponeurotica</a:t>
            </a:r>
            <a:endParaRPr lang="en-US" sz="1000" b="1"/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7142163" y="2665413"/>
            <a:ext cx="996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Orbicularis oculi</a:t>
            </a:r>
            <a:endParaRPr lang="en-US" sz="1000" b="1"/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1955800" y="6240463"/>
            <a:ext cx="739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Sternohyoid</a:t>
            </a:r>
            <a:endParaRPr lang="en-US" sz="1000" b="1"/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7142163" y="4316413"/>
            <a:ext cx="933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Orbicularis oris</a:t>
            </a:r>
            <a:endParaRPr lang="en-US" sz="1000" b="1"/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696913" y="2978150"/>
            <a:ext cx="638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Occipitalis</a:t>
            </a:r>
            <a:endParaRPr lang="en-US" sz="1000" b="1"/>
          </a:p>
        </p:txBody>
      </p:sp>
      <p:sp>
        <p:nvSpPr>
          <p:cNvPr id="21515" name="Line 19"/>
          <p:cNvSpPr>
            <a:spLocks noChangeShapeType="1"/>
          </p:cNvSpPr>
          <p:nvPr/>
        </p:nvSpPr>
        <p:spPr bwMode="auto">
          <a:xfrm flipH="1">
            <a:off x="1471613" y="2482850"/>
            <a:ext cx="2641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20"/>
          <p:cNvSpPr>
            <a:spLocks noChangeShapeType="1"/>
          </p:cNvSpPr>
          <p:nvPr/>
        </p:nvSpPr>
        <p:spPr bwMode="auto">
          <a:xfrm flipH="1">
            <a:off x="1928813" y="2058988"/>
            <a:ext cx="118586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21"/>
          <p:cNvSpPr>
            <a:spLocks/>
          </p:cNvSpPr>
          <p:nvPr/>
        </p:nvSpPr>
        <p:spPr bwMode="auto">
          <a:xfrm>
            <a:off x="5397500" y="2749550"/>
            <a:ext cx="1687513" cy="776288"/>
          </a:xfrm>
          <a:custGeom>
            <a:avLst/>
            <a:gdLst>
              <a:gd name="T0" fmla="*/ 0 w 1063"/>
              <a:gd name="T1" fmla="*/ 776288 h 489"/>
              <a:gd name="T2" fmla="*/ 1050925 w 1063"/>
              <a:gd name="T3" fmla="*/ 0 h 489"/>
              <a:gd name="T4" fmla="*/ 1687513 w 1063"/>
              <a:gd name="T5" fmla="*/ 0 h 489"/>
              <a:gd name="T6" fmla="*/ 0 60000 65536"/>
              <a:gd name="T7" fmla="*/ 0 60000 65536"/>
              <a:gd name="T8" fmla="*/ 0 60000 65536"/>
              <a:gd name="T9" fmla="*/ 0 w 1063"/>
              <a:gd name="T10" fmla="*/ 0 h 489"/>
              <a:gd name="T11" fmla="*/ 1063 w 1063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3" h="489">
                <a:moveTo>
                  <a:pt x="0" y="489"/>
                </a:moveTo>
                <a:lnTo>
                  <a:pt x="662" y="0"/>
                </a:lnTo>
                <a:lnTo>
                  <a:pt x="106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22"/>
          <p:cNvSpPr>
            <a:spLocks/>
          </p:cNvSpPr>
          <p:nvPr/>
        </p:nvSpPr>
        <p:spPr bwMode="auto">
          <a:xfrm>
            <a:off x="6099175" y="3076575"/>
            <a:ext cx="971550" cy="465138"/>
          </a:xfrm>
          <a:custGeom>
            <a:avLst/>
            <a:gdLst>
              <a:gd name="T0" fmla="*/ 0 w 612"/>
              <a:gd name="T1" fmla="*/ 465138 h 293"/>
              <a:gd name="T2" fmla="*/ 349250 w 612"/>
              <a:gd name="T3" fmla="*/ 0 h 293"/>
              <a:gd name="T4" fmla="*/ 971550 w 612"/>
              <a:gd name="T5" fmla="*/ 0 h 293"/>
              <a:gd name="T6" fmla="*/ 0 60000 65536"/>
              <a:gd name="T7" fmla="*/ 0 60000 65536"/>
              <a:gd name="T8" fmla="*/ 0 60000 65536"/>
              <a:gd name="T9" fmla="*/ 0 w 612"/>
              <a:gd name="T10" fmla="*/ 0 h 293"/>
              <a:gd name="T11" fmla="*/ 612 w 612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293">
                <a:moveTo>
                  <a:pt x="0" y="293"/>
                </a:moveTo>
                <a:lnTo>
                  <a:pt x="220" y="0"/>
                </a:lnTo>
                <a:lnTo>
                  <a:pt x="61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3"/>
          <p:cNvSpPr>
            <a:spLocks/>
          </p:cNvSpPr>
          <p:nvPr/>
        </p:nvSpPr>
        <p:spPr bwMode="auto">
          <a:xfrm>
            <a:off x="5664200" y="3408363"/>
            <a:ext cx="1409700" cy="449262"/>
          </a:xfrm>
          <a:custGeom>
            <a:avLst/>
            <a:gdLst>
              <a:gd name="T0" fmla="*/ 0 w 888"/>
              <a:gd name="T1" fmla="*/ 449262 h 283"/>
              <a:gd name="T2" fmla="*/ 784225 w 888"/>
              <a:gd name="T3" fmla="*/ 0 h 283"/>
              <a:gd name="T4" fmla="*/ 1409700 w 888"/>
              <a:gd name="T5" fmla="*/ 0 h 283"/>
              <a:gd name="T6" fmla="*/ 0 60000 65536"/>
              <a:gd name="T7" fmla="*/ 0 60000 65536"/>
              <a:gd name="T8" fmla="*/ 0 60000 65536"/>
              <a:gd name="T9" fmla="*/ 0 w 888"/>
              <a:gd name="T10" fmla="*/ 0 h 283"/>
              <a:gd name="T11" fmla="*/ 888 w 88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283">
                <a:moveTo>
                  <a:pt x="0" y="283"/>
                </a:moveTo>
                <a:lnTo>
                  <a:pt x="494" y="0"/>
                </a:lnTo>
                <a:lnTo>
                  <a:pt x="88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4"/>
          <p:cNvSpPr>
            <a:spLocks/>
          </p:cNvSpPr>
          <p:nvPr/>
        </p:nvSpPr>
        <p:spPr bwMode="auto">
          <a:xfrm>
            <a:off x="5648325" y="2425700"/>
            <a:ext cx="1449388" cy="182563"/>
          </a:xfrm>
          <a:custGeom>
            <a:avLst/>
            <a:gdLst>
              <a:gd name="T0" fmla="*/ 1449388 w 913"/>
              <a:gd name="T1" fmla="*/ 0 h 115"/>
              <a:gd name="T2" fmla="*/ 800100 w 913"/>
              <a:gd name="T3" fmla="*/ 0 h 115"/>
              <a:gd name="T4" fmla="*/ 0 w 913"/>
              <a:gd name="T5" fmla="*/ 182563 h 115"/>
              <a:gd name="T6" fmla="*/ 0 60000 65536"/>
              <a:gd name="T7" fmla="*/ 0 60000 65536"/>
              <a:gd name="T8" fmla="*/ 0 60000 65536"/>
              <a:gd name="T9" fmla="*/ 0 w 913"/>
              <a:gd name="T10" fmla="*/ 0 h 115"/>
              <a:gd name="T11" fmla="*/ 913 w 913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115">
                <a:moveTo>
                  <a:pt x="913" y="0"/>
                </a:moveTo>
                <a:lnTo>
                  <a:pt x="504" y="0"/>
                </a:lnTo>
                <a:lnTo>
                  <a:pt x="0" y="11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25"/>
          <p:cNvSpPr>
            <a:spLocks noChangeShapeType="1"/>
          </p:cNvSpPr>
          <p:nvPr/>
        </p:nvSpPr>
        <p:spPr bwMode="auto">
          <a:xfrm>
            <a:off x="1482725" y="3065463"/>
            <a:ext cx="13573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26"/>
          <p:cNvSpPr>
            <a:spLocks/>
          </p:cNvSpPr>
          <p:nvPr/>
        </p:nvSpPr>
        <p:spPr bwMode="auto">
          <a:xfrm>
            <a:off x="2752725" y="5824538"/>
            <a:ext cx="2533650" cy="492125"/>
          </a:xfrm>
          <a:custGeom>
            <a:avLst/>
            <a:gdLst>
              <a:gd name="T0" fmla="*/ 2533650 w 1596"/>
              <a:gd name="T1" fmla="*/ 0 h 310"/>
              <a:gd name="T2" fmla="*/ 800100 w 1596"/>
              <a:gd name="T3" fmla="*/ 492125 h 310"/>
              <a:gd name="T4" fmla="*/ 0 w 1596"/>
              <a:gd name="T5" fmla="*/ 492125 h 310"/>
              <a:gd name="T6" fmla="*/ 0 60000 65536"/>
              <a:gd name="T7" fmla="*/ 0 60000 65536"/>
              <a:gd name="T8" fmla="*/ 0 60000 65536"/>
              <a:gd name="T9" fmla="*/ 0 w 1596"/>
              <a:gd name="T10" fmla="*/ 0 h 310"/>
              <a:gd name="T11" fmla="*/ 1596 w 1596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6" h="310">
                <a:moveTo>
                  <a:pt x="1596" y="0"/>
                </a:moveTo>
                <a:lnTo>
                  <a:pt x="504" y="310"/>
                </a:lnTo>
                <a:lnTo>
                  <a:pt x="0" y="31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Rectangle 27"/>
          <p:cNvSpPr>
            <a:spLocks noChangeArrowheads="1"/>
          </p:cNvSpPr>
          <p:nvPr/>
        </p:nvSpPr>
        <p:spPr bwMode="auto">
          <a:xfrm>
            <a:off x="1955800" y="6027738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Omohyoid</a:t>
            </a:r>
            <a:endParaRPr lang="en-US" sz="1000" b="1"/>
          </a:p>
        </p:txBody>
      </p:sp>
      <p:sp>
        <p:nvSpPr>
          <p:cNvPr id="21524" name="Freeform 28"/>
          <p:cNvSpPr>
            <a:spLocks/>
          </p:cNvSpPr>
          <p:nvPr/>
        </p:nvSpPr>
        <p:spPr bwMode="auto">
          <a:xfrm>
            <a:off x="2668588" y="5810250"/>
            <a:ext cx="2328862" cy="304800"/>
          </a:xfrm>
          <a:custGeom>
            <a:avLst/>
            <a:gdLst>
              <a:gd name="T0" fmla="*/ 2328862 w 1467"/>
              <a:gd name="T1" fmla="*/ 0 h 192"/>
              <a:gd name="T2" fmla="*/ 854075 w 1467"/>
              <a:gd name="T3" fmla="*/ 304800 h 192"/>
              <a:gd name="T4" fmla="*/ 0 w 1467"/>
              <a:gd name="T5" fmla="*/ 304800 h 192"/>
              <a:gd name="T6" fmla="*/ 0 60000 65536"/>
              <a:gd name="T7" fmla="*/ 0 60000 65536"/>
              <a:gd name="T8" fmla="*/ 0 60000 65536"/>
              <a:gd name="T9" fmla="*/ 0 w 1467"/>
              <a:gd name="T10" fmla="*/ 0 h 192"/>
              <a:gd name="T11" fmla="*/ 1467 w 1467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7" h="192">
                <a:moveTo>
                  <a:pt x="1467" y="0"/>
                </a:moveTo>
                <a:lnTo>
                  <a:pt x="538" y="192"/>
                </a:lnTo>
                <a:lnTo>
                  <a:pt x="0" y="19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1955800" y="5829300"/>
            <a:ext cx="831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Sternothyroid</a:t>
            </a:r>
            <a:endParaRPr lang="en-US" sz="1000" b="1"/>
          </a:p>
        </p:txBody>
      </p:sp>
      <p:sp>
        <p:nvSpPr>
          <p:cNvPr id="21526" name="Freeform 30"/>
          <p:cNvSpPr>
            <a:spLocks/>
          </p:cNvSpPr>
          <p:nvPr/>
        </p:nvSpPr>
        <p:spPr bwMode="auto">
          <a:xfrm>
            <a:off x="2828925" y="5786438"/>
            <a:ext cx="1924050" cy="127000"/>
          </a:xfrm>
          <a:custGeom>
            <a:avLst/>
            <a:gdLst>
              <a:gd name="T0" fmla="*/ 1924050 w 1212"/>
              <a:gd name="T1" fmla="*/ 0 h 80"/>
              <a:gd name="T2" fmla="*/ 685800 w 1212"/>
              <a:gd name="T3" fmla="*/ 127000 h 80"/>
              <a:gd name="T4" fmla="*/ 0 w 1212"/>
              <a:gd name="T5" fmla="*/ 127000 h 80"/>
              <a:gd name="T6" fmla="*/ 0 60000 65536"/>
              <a:gd name="T7" fmla="*/ 0 60000 65536"/>
              <a:gd name="T8" fmla="*/ 0 60000 65536"/>
              <a:gd name="T9" fmla="*/ 0 w 1212"/>
              <a:gd name="T10" fmla="*/ 0 h 80"/>
              <a:gd name="T11" fmla="*/ 1212 w 121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" h="80">
                <a:moveTo>
                  <a:pt x="1212" y="0"/>
                </a:moveTo>
                <a:lnTo>
                  <a:pt x="432" y="80"/>
                </a:lnTo>
                <a:lnTo>
                  <a:pt x="0" y="8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Rectangle 31"/>
          <p:cNvSpPr>
            <a:spLocks noChangeArrowheads="1"/>
          </p:cNvSpPr>
          <p:nvPr/>
        </p:nvSpPr>
        <p:spPr bwMode="auto">
          <a:xfrm>
            <a:off x="955675" y="5322888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 pharyngeal</a:t>
            </a:r>
          </a:p>
          <a:p>
            <a:r>
              <a:rPr lang="en-US" sz="1000" b="1">
                <a:solidFill>
                  <a:srgbClr val="000000"/>
                </a:solidFill>
              </a:rPr>
              <a:t>constrictor</a:t>
            </a:r>
          </a:p>
        </p:txBody>
      </p:sp>
      <p:sp>
        <p:nvSpPr>
          <p:cNvPr id="21528" name="Rectangle 33"/>
          <p:cNvSpPr>
            <a:spLocks noChangeArrowheads="1"/>
          </p:cNvSpPr>
          <p:nvPr/>
        </p:nvSpPr>
        <p:spPr bwMode="auto">
          <a:xfrm>
            <a:off x="955675" y="4835525"/>
            <a:ext cx="1252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Sternocleidomastoid</a:t>
            </a:r>
            <a:endParaRPr lang="en-US" sz="1000" b="1"/>
          </a:p>
        </p:txBody>
      </p:sp>
      <p:sp>
        <p:nvSpPr>
          <p:cNvPr id="21529" name="Rectangle 34"/>
          <p:cNvSpPr>
            <a:spLocks noChangeArrowheads="1"/>
          </p:cNvSpPr>
          <p:nvPr/>
        </p:nvSpPr>
        <p:spPr bwMode="auto">
          <a:xfrm>
            <a:off x="955675" y="4503738"/>
            <a:ext cx="5476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Masseter</a:t>
            </a:r>
            <a:endParaRPr lang="en-US" sz="1000" b="1"/>
          </a:p>
        </p:txBody>
      </p:sp>
      <p:sp>
        <p:nvSpPr>
          <p:cNvPr id="21530" name="Rectangle 35"/>
          <p:cNvSpPr>
            <a:spLocks noChangeArrowheads="1"/>
          </p:cNvSpPr>
          <p:nvPr/>
        </p:nvSpPr>
        <p:spPr bwMode="auto">
          <a:xfrm>
            <a:off x="1955800" y="5630863"/>
            <a:ext cx="690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Thyrohyoid</a:t>
            </a:r>
            <a:endParaRPr lang="en-US" sz="1000" b="1"/>
          </a:p>
        </p:txBody>
      </p:sp>
      <p:sp>
        <p:nvSpPr>
          <p:cNvPr id="21531" name="Freeform 36"/>
          <p:cNvSpPr>
            <a:spLocks/>
          </p:cNvSpPr>
          <p:nvPr/>
        </p:nvSpPr>
        <p:spPr bwMode="auto">
          <a:xfrm>
            <a:off x="2706688" y="5543550"/>
            <a:ext cx="2168525" cy="166688"/>
          </a:xfrm>
          <a:custGeom>
            <a:avLst/>
            <a:gdLst>
              <a:gd name="T0" fmla="*/ 2168525 w 1366"/>
              <a:gd name="T1" fmla="*/ 0 h 105"/>
              <a:gd name="T2" fmla="*/ 784225 w 1366"/>
              <a:gd name="T3" fmla="*/ 166688 h 105"/>
              <a:gd name="T4" fmla="*/ 0 w 1366"/>
              <a:gd name="T5" fmla="*/ 166688 h 105"/>
              <a:gd name="T6" fmla="*/ 0 60000 65536"/>
              <a:gd name="T7" fmla="*/ 0 60000 65536"/>
              <a:gd name="T8" fmla="*/ 0 60000 65536"/>
              <a:gd name="T9" fmla="*/ 0 w 1366"/>
              <a:gd name="T10" fmla="*/ 0 h 105"/>
              <a:gd name="T11" fmla="*/ 1366 w 136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6" h="105">
                <a:moveTo>
                  <a:pt x="1366" y="0"/>
                </a:moveTo>
                <a:lnTo>
                  <a:pt x="494" y="105"/>
                </a:lnTo>
                <a:lnTo>
                  <a:pt x="0" y="10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 flipV="1">
            <a:off x="2184400" y="5405438"/>
            <a:ext cx="2400300" cy="47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Rectangle 38"/>
          <p:cNvSpPr>
            <a:spLocks noChangeArrowheads="1"/>
          </p:cNvSpPr>
          <p:nvPr/>
        </p:nvSpPr>
        <p:spPr bwMode="auto">
          <a:xfrm>
            <a:off x="696913" y="3492500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Zygomatic arch</a:t>
            </a:r>
            <a:endParaRPr lang="en-US" sz="1000" b="1"/>
          </a:p>
        </p:txBody>
      </p:sp>
      <p:sp>
        <p:nvSpPr>
          <p:cNvPr id="21534" name="Line 39"/>
          <p:cNvSpPr>
            <a:spLocks noChangeShapeType="1"/>
          </p:cNvSpPr>
          <p:nvPr/>
        </p:nvSpPr>
        <p:spPr bwMode="auto">
          <a:xfrm flipH="1">
            <a:off x="1708150" y="3571875"/>
            <a:ext cx="25606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Rectangle 40"/>
          <p:cNvSpPr>
            <a:spLocks noChangeArrowheads="1"/>
          </p:cNvSpPr>
          <p:nvPr/>
        </p:nvSpPr>
        <p:spPr bwMode="auto">
          <a:xfrm>
            <a:off x="7142163" y="3316288"/>
            <a:ext cx="139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Levator labii superioris</a:t>
            </a:r>
            <a:endParaRPr lang="en-US" sz="1000" b="1"/>
          </a:p>
        </p:txBody>
      </p:sp>
      <p:sp>
        <p:nvSpPr>
          <p:cNvPr id="21536" name="Freeform 41"/>
          <p:cNvSpPr>
            <a:spLocks/>
          </p:cNvSpPr>
          <p:nvPr/>
        </p:nvSpPr>
        <p:spPr bwMode="auto">
          <a:xfrm>
            <a:off x="5449888" y="3729038"/>
            <a:ext cx="1631950" cy="266700"/>
          </a:xfrm>
          <a:custGeom>
            <a:avLst/>
            <a:gdLst>
              <a:gd name="T0" fmla="*/ 0 w 1028"/>
              <a:gd name="T1" fmla="*/ 266700 h 168"/>
              <a:gd name="T2" fmla="*/ 998537 w 1028"/>
              <a:gd name="T3" fmla="*/ 0 h 168"/>
              <a:gd name="T4" fmla="*/ 1631950 w 1028"/>
              <a:gd name="T5" fmla="*/ 0 h 168"/>
              <a:gd name="T6" fmla="*/ 0 60000 65536"/>
              <a:gd name="T7" fmla="*/ 0 60000 65536"/>
              <a:gd name="T8" fmla="*/ 0 60000 65536"/>
              <a:gd name="T9" fmla="*/ 0 w 1028"/>
              <a:gd name="T10" fmla="*/ 0 h 168"/>
              <a:gd name="T11" fmla="*/ 1028 w 102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8" h="168">
                <a:moveTo>
                  <a:pt x="0" y="168"/>
                </a:moveTo>
                <a:lnTo>
                  <a:pt x="629" y="0"/>
                </a:lnTo>
                <a:lnTo>
                  <a:pt x="102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Rectangle 42"/>
          <p:cNvSpPr>
            <a:spLocks noChangeArrowheads="1"/>
          </p:cNvSpPr>
          <p:nvPr/>
        </p:nvSpPr>
        <p:spPr bwMode="auto">
          <a:xfrm>
            <a:off x="7142163" y="3644900"/>
            <a:ext cx="1168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Zygomaticus minor</a:t>
            </a:r>
            <a:endParaRPr lang="en-US" sz="1000" b="1"/>
          </a:p>
        </p:txBody>
      </p:sp>
      <p:sp>
        <p:nvSpPr>
          <p:cNvPr id="21538" name="Line 43"/>
          <p:cNvSpPr>
            <a:spLocks noChangeShapeType="1"/>
          </p:cNvSpPr>
          <p:nvPr/>
        </p:nvSpPr>
        <p:spPr bwMode="auto">
          <a:xfrm flipH="1">
            <a:off x="5153025" y="4048125"/>
            <a:ext cx="19446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Rectangle 44"/>
          <p:cNvSpPr>
            <a:spLocks noChangeArrowheads="1"/>
          </p:cNvSpPr>
          <p:nvPr/>
        </p:nvSpPr>
        <p:spPr bwMode="auto">
          <a:xfrm>
            <a:off x="7142163" y="3968750"/>
            <a:ext cx="1160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Zygomaticus major</a:t>
            </a:r>
            <a:endParaRPr lang="en-US" sz="1000" b="1"/>
          </a:p>
        </p:txBody>
      </p:sp>
      <p:sp>
        <p:nvSpPr>
          <p:cNvPr id="21540" name="Freeform 45"/>
          <p:cNvSpPr>
            <a:spLocks/>
          </p:cNvSpPr>
          <p:nvPr/>
        </p:nvSpPr>
        <p:spPr bwMode="auto">
          <a:xfrm>
            <a:off x="5794375" y="5092700"/>
            <a:ext cx="1303338" cy="712788"/>
          </a:xfrm>
          <a:custGeom>
            <a:avLst/>
            <a:gdLst>
              <a:gd name="T0" fmla="*/ 0 w 821"/>
              <a:gd name="T1" fmla="*/ 0 h 449"/>
              <a:gd name="T2" fmla="*/ 422275 w 821"/>
              <a:gd name="T3" fmla="*/ 712788 h 449"/>
              <a:gd name="T4" fmla="*/ 1303338 w 821"/>
              <a:gd name="T5" fmla="*/ 712788 h 449"/>
              <a:gd name="T6" fmla="*/ 0 60000 65536"/>
              <a:gd name="T7" fmla="*/ 0 60000 65536"/>
              <a:gd name="T8" fmla="*/ 0 60000 65536"/>
              <a:gd name="T9" fmla="*/ 0 w 821"/>
              <a:gd name="T10" fmla="*/ 0 h 449"/>
              <a:gd name="T11" fmla="*/ 821 w 821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" h="449">
                <a:moveTo>
                  <a:pt x="0" y="0"/>
                </a:moveTo>
                <a:lnTo>
                  <a:pt x="266" y="449"/>
                </a:lnTo>
                <a:lnTo>
                  <a:pt x="821" y="44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Freeform 46"/>
          <p:cNvSpPr>
            <a:spLocks/>
          </p:cNvSpPr>
          <p:nvPr/>
        </p:nvSpPr>
        <p:spPr bwMode="auto">
          <a:xfrm>
            <a:off x="5599113" y="4659313"/>
            <a:ext cx="1471612" cy="422275"/>
          </a:xfrm>
          <a:custGeom>
            <a:avLst/>
            <a:gdLst>
              <a:gd name="T0" fmla="*/ 0 w 927"/>
              <a:gd name="T1" fmla="*/ 0 h 266"/>
              <a:gd name="T2" fmla="*/ 582612 w 927"/>
              <a:gd name="T3" fmla="*/ 422275 h 266"/>
              <a:gd name="T4" fmla="*/ 1471612 w 927"/>
              <a:gd name="T5" fmla="*/ 422275 h 266"/>
              <a:gd name="T6" fmla="*/ 0 60000 65536"/>
              <a:gd name="T7" fmla="*/ 0 60000 65536"/>
              <a:gd name="T8" fmla="*/ 0 60000 65536"/>
              <a:gd name="T9" fmla="*/ 0 w 927"/>
              <a:gd name="T10" fmla="*/ 0 h 266"/>
              <a:gd name="T11" fmla="*/ 927 w 927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7" h="266">
                <a:moveTo>
                  <a:pt x="0" y="0"/>
                </a:moveTo>
                <a:lnTo>
                  <a:pt x="367" y="266"/>
                </a:lnTo>
                <a:lnTo>
                  <a:pt x="927" y="26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Rectangle 47"/>
          <p:cNvSpPr>
            <a:spLocks noChangeArrowheads="1"/>
          </p:cNvSpPr>
          <p:nvPr/>
        </p:nvSpPr>
        <p:spPr bwMode="auto">
          <a:xfrm>
            <a:off x="7142163" y="5722938"/>
            <a:ext cx="912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Depressor labii</a:t>
            </a:r>
          </a:p>
          <a:p>
            <a:r>
              <a:rPr lang="en-US" sz="1000" b="1">
                <a:solidFill>
                  <a:srgbClr val="000000"/>
                </a:solidFill>
              </a:rPr>
              <a:t>inferioris</a:t>
            </a:r>
          </a:p>
        </p:txBody>
      </p:sp>
      <p:sp>
        <p:nvSpPr>
          <p:cNvPr id="21543" name="Freeform 49"/>
          <p:cNvSpPr>
            <a:spLocks/>
          </p:cNvSpPr>
          <p:nvPr/>
        </p:nvSpPr>
        <p:spPr bwMode="auto">
          <a:xfrm>
            <a:off x="5495925" y="5040313"/>
            <a:ext cx="1593850" cy="1093787"/>
          </a:xfrm>
          <a:custGeom>
            <a:avLst/>
            <a:gdLst>
              <a:gd name="T0" fmla="*/ 0 w 1004"/>
              <a:gd name="T1" fmla="*/ 0 h 689"/>
              <a:gd name="T2" fmla="*/ 457200 w 1004"/>
              <a:gd name="T3" fmla="*/ 1093787 h 689"/>
              <a:gd name="T4" fmla="*/ 1593850 w 1004"/>
              <a:gd name="T5" fmla="*/ 1093787 h 689"/>
              <a:gd name="T6" fmla="*/ 0 60000 65536"/>
              <a:gd name="T7" fmla="*/ 0 60000 65536"/>
              <a:gd name="T8" fmla="*/ 0 60000 65536"/>
              <a:gd name="T9" fmla="*/ 0 w 1004"/>
              <a:gd name="T10" fmla="*/ 0 h 689"/>
              <a:gd name="T11" fmla="*/ 1004 w 1004"/>
              <a:gd name="T12" fmla="*/ 689 h 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4" h="689">
                <a:moveTo>
                  <a:pt x="0" y="0"/>
                </a:moveTo>
                <a:lnTo>
                  <a:pt x="288" y="689"/>
                </a:lnTo>
                <a:lnTo>
                  <a:pt x="1004" y="68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Rectangle 50"/>
          <p:cNvSpPr>
            <a:spLocks noChangeArrowheads="1"/>
          </p:cNvSpPr>
          <p:nvPr/>
        </p:nvSpPr>
        <p:spPr bwMode="auto">
          <a:xfrm>
            <a:off x="7142163" y="6049963"/>
            <a:ext cx="1300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Depressor anguli oris</a:t>
            </a:r>
            <a:endParaRPr lang="en-US" sz="1000" b="1"/>
          </a:p>
        </p:txBody>
      </p:sp>
      <p:sp>
        <p:nvSpPr>
          <p:cNvPr id="21545" name="Freeform 51"/>
          <p:cNvSpPr>
            <a:spLocks/>
          </p:cNvSpPr>
          <p:nvPr/>
        </p:nvSpPr>
        <p:spPr bwMode="auto">
          <a:xfrm>
            <a:off x="5106988" y="4697413"/>
            <a:ext cx="1982787" cy="1619250"/>
          </a:xfrm>
          <a:custGeom>
            <a:avLst/>
            <a:gdLst>
              <a:gd name="T0" fmla="*/ 0 w 1249"/>
              <a:gd name="T1" fmla="*/ 0 h 1020"/>
              <a:gd name="T2" fmla="*/ 571500 w 1249"/>
              <a:gd name="T3" fmla="*/ 1619250 h 1020"/>
              <a:gd name="T4" fmla="*/ 1982787 w 1249"/>
              <a:gd name="T5" fmla="*/ 1619250 h 1020"/>
              <a:gd name="T6" fmla="*/ 0 60000 65536"/>
              <a:gd name="T7" fmla="*/ 0 60000 65536"/>
              <a:gd name="T8" fmla="*/ 0 60000 65536"/>
              <a:gd name="T9" fmla="*/ 0 w 1249"/>
              <a:gd name="T10" fmla="*/ 0 h 1020"/>
              <a:gd name="T11" fmla="*/ 1249 w 1249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9" h="1020">
                <a:moveTo>
                  <a:pt x="0" y="0"/>
                </a:moveTo>
                <a:lnTo>
                  <a:pt x="360" y="1020"/>
                </a:lnTo>
                <a:lnTo>
                  <a:pt x="1249" y="102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Rectangle 52"/>
          <p:cNvSpPr>
            <a:spLocks noChangeArrowheads="1"/>
          </p:cNvSpPr>
          <p:nvPr/>
        </p:nvSpPr>
        <p:spPr bwMode="auto">
          <a:xfrm>
            <a:off x="7142163" y="6240463"/>
            <a:ext cx="661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Buccinator</a:t>
            </a:r>
            <a:endParaRPr lang="en-US" sz="1000" b="1"/>
          </a:p>
        </p:txBody>
      </p:sp>
      <p:sp>
        <p:nvSpPr>
          <p:cNvPr id="21547" name="Freeform 53"/>
          <p:cNvSpPr>
            <a:spLocks/>
          </p:cNvSpPr>
          <p:nvPr/>
        </p:nvSpPr>
        <p:spPr bwMode="auto">
          <a:xfrm>
            <a:off x="5430838" y="4719638"/>
            <a:ext cx="1651000" cy="674687"/>
          </a:xfrm>
          <a:custGeom>
            <a:avLst/>
            <a:gdLst>
              <a:gd name="T0" fmla="*/ 0 w 1040"/>
              <a:gd name="T1" fmla="*/ 0 h 425"/>
              <a:gd name="T2" fmla="*/ 1120775 w 1040"/>
              <a:gd name="T3" fmla="*/ 674687 h 425"/>
              <a:gd name="T4" fmla="*/ 1651000 w 1040"/>
              <a:gd name="T5" fmla="*/ 674687 h 425"/>
              <a:gd name="T6" fmla="*/ 0 60000 65536"/>
              <a:gd name="T7" fmla="*/ 0 60000 65536"/>
              <a:gd name="T8" fmla="*/ 0 60000 65536"/>
              <a:gd name="T9" fmla="*/ 0 w 1040"/>
              <a:gd name="T10" fmla="*/ 0 h 425"/>
              <a:gd name="T11" fmla="*/ 1040 w 1040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0" h="425">
                <a:moveTo>
                  <a:pt x="0" y="0"/>
                </a:moveTo>
                <a:lnTo>
                  <a:pt x="706" y="425"/>
                </a:lnTo>
                <a:lnTo>
                  <a:pt x="1040" y="42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Rectangle 54"/>
          <p:cNvSpPr>
            <a:spLocks noChangeArrowheads="1"/>
          </p:cNvSpPr>
          <p:nvPr/>
        </p:nvSpPr>
        <p:spPr bwMode="auto">
          <a:xfrm>
            <a:off x="7142163" y="5310188"/>
            <a:ext cx="817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Risorius (cut)</a:t>
            </a:r>
            <a:endParaRPr lang="en-US" sz="1000" b="1"/>
          </a:p>
        </p:txBody>
      </p:sp>
      <p:sp>
        <p:nvSpPr>
          <p:cNvPr id="21549" name="Line 55"/>
          <p:cNvSpPr>
            <a:spLocks noChangeShapeType="1"/>
          </p:cNvSpPr>
          <p:nvPr/>
        </p:nvSpPr>
        <p:spPr bwMode="auto">
          <a:xfrm flipH="1">
            <a:off x="5522913" y="2058988"/>
            <a:ext cx="15748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0" name="Rectangle 56"/>
          <p:cNvSpPr>
            <a:spLocks noChangeArrowheads="1"/>
          </p:cNvSpPr>
          <p:nvPr/>
        </p:nvSpPr>
        <p:spPr bwMode="auto">
          <a:xfrm>
            <a:off x="7142163" y="2989263"/>
            <a:ext cx="441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Nasalis</a:t>
            </a:r>
            <a:endParaRPr lang="en-US" sz="1000" b="1"/>
          </a:p>
        </p:txBody>
      </p:sp>
      <p:sp>
        <p:nvSpPr>
          <p:cNvPr id="21551" name="Rectangle 57"/>
          <p:cNvSpPr>
            <a:spLocks noChangeArrowheads="1"/>
          </p:cNvSpPr>
          <p:nvPr/>
        </p:nvSpPr>
        <p:spPr bwMode="auto">
          <a:xfrm>
            <a:off x="7142163" y="2336800"/>
            <a:ext cx="1252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Corrugator supercilii</a:t>
            </a:r>
            <a:endParaRPr lang="en-US" sz="1000" b="1"/>
          </a:p>
        </p:txBody>
      </p:sp>
      <p:sp>
        <p:nvSpPr>
          <p:cNvPr id="21552" name="Rectangle 58"/>
          <p:cNvSpPr>
            <a:spLocks noChangeArrowheads="1"/>
          </p:cNvSpPr>
          <p:nvPr/>
        </p:nvSpPr>
        <p:spPr bwMode="auto">
          <a:xfrm>
            <a:off x="7142163" y="5524500"/>
            <a:ext cx="506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Mentalis</a:t>
            </a:r>
            <a:endParaRPr lang="en-US" sz="1000" b="1"/>
          </a:p>
        </p:txBody>
      </p:sp>
      <p:sp>
        <p:nvSpPr>
          <p:cNvPr id="21553" name="Freeform 59"/>
          <p:cNvSpPr>
            <a:spLocks/>
          </p:cNvSpPr>
          <p:nvPr/>
        </p:nvSpPr>
        <p:spPr bwMode="auto">
          <a:xfrm>
            <a:off x="6091238" y="5200650"/>
            <a:ext cx="998537" cy="395288"/>
          </a:xfrm>
          <a:custGeom>
            <a:avLst/>
            <a:gdLst>
              <a:gd name="T0" fmla="*/ 0 w 629"/>
              <a:gd name="T1" fmla="*/ 0 h 249"/>
              <a:gd name="T2" fmla="*/ 342900 w 629"/>
              <a:gd name="T3" fmla="*/ 395288 h 249"/>
              <a:gd name="T4" fmla="*/ 998537 w 629"/>
              <a:gd name="T5" fmla="*/ 395288 h 249"/>
              <a:gd name="T6" fmla="*/ 0 60000 65536"/>
              <a:gd name="T7" fmla="*/ 0 60000 65536"/>
              <a:gd name="T8" fmla="*/ 0 60000 65536"/>
              <a:gd name="T9" fmla="*/ 0 w 629"/>
              <a:gd name="T10" fmla="*/ 0 h 249"/>
              <a:gd name="T11" fmla="*/ 629 w 629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9" h="249">
                <a:moveTo>
                  <a:pt x="0" y="0"/>
                </a:moveTo>
                <a:lnTo>
                  <a:pt x="216" y="249"/>
                </a:lnTo>
                <a:lnTo>
                  <a:pt x="629" y="24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4" name="Line 60"/>
          <p:cNvSpPr>
            <a:spLocks noChangeShapeType="1"/>
          </p:cNvSpPr>
          <p:nvPr/>
        </p:nvSpPr>
        <p:spPr bwMode="auto">
          <a:xfrm flipH="1">
            <a:off x="1654175" y="4602163"/>
            <a:ext cx="28209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5" name="Line 61"/>
          <p:cNvSpPr>
            <a:spLocks noChangeShapeType="1"/>
          </p:cNvSpPr>
          <p:nvPr/>
        </p:nvSpPr>
        <p:spPr bwMode="auto">
          <a:xfrm flipH="1">
            <a:off x="2271713" y="4918075"/>
            <a:ext cx="15668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6" name="Line 62"/>
          <p:cNvSpPr>
            <a:spLocks noChangeShapeType="1"/>
          </p:cNvSpPr>
          <p:nvPr/>
        </p:nvSpPr>
        <p:spPr bwMode="auto">
          <a:xfrm flipH="1">
            <a:off x="6091238" y="4398963"/>
            <a:ext cx="357187" cy="5270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7" name="Rectangle 63"/>
          <p:cNvSpPr>
            <a:spLocks noChangeArrowheads="1"/>
          </p:cNvSpPr>
          <p:nvPr/>
        </p:nvSpPr>
        <p:spPr bwMode="auto">
          <a:xfrm>
            <a:off x="955675" y="5121275"/>
            <a:ext cx="1031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Levator scapulae</a:t>
            </a:r>
            <a:endParaRPr lang="en-US" sz="1000" b="1"/>
          </a:p>
        </p:txBody>
      </p:sp>
      <p:sp>
        <p:nvSpPr>
          <p:cNvPr id="21558" name="Line 64"/>
          <p:cNvSpPr>
            <a:spLocks noChangeShapeType="1"/>
          </p:cNvSpPr>
          <p:nvPr/>
        </p:nvSpPr>
        <p:spPr bwMode="auto">
          <a:xfrm>
            <a:off x="2116138" y="5207000"/>
            <a:ext cx="14557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9" name="Rectangle 65"/>
          <p:cNvSpPr>
            <a:spLocks noChangeArrowheads="1"/>
          </p:cNvSpPr>
          <p:nvPr/>
        </p:nvSpPr>
        <p:spPr bwMode="auto">
          <a:xfrm>
            <a:off x="4094163" y="6283325"/>
            <a:ext cx="92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Lateral view</a:t>
            </a:r>
            <a:endParaRPr lang="en-US" sz="1000" b="1"/>
          </a:p>
        </p:txBody>
      </p:sp>
      <p:sp>
        <p:nvSpPr>
          <p:cNvPr id="21560" name="Rectangle 66"/>
          <p:cNvSpPr>
            <a:spLocks noChangeArrowheads="1"/>
          </p:cNvSpPr>
          <p:nvPr/>
        </p:nvSpPr>
        <p:spPr bwMode="auto">
          <a:xfrm>
            <a:off x="7142163" y="5010150"/>
            <a:ext cx="557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Modiolus</a:t>
            </a:r>
            <a:endParaRPr lang="en-US" sz="1000" b="1"/>
          </a:p>
        </p:txBody>
      </p:sp>
      <p:sp>
        <p:nvSpPr>
          <p:cNvPr id="21561" name="Line 67"/>
          <p:cNvSpPr>
            <a:spLocks noChangeShapeType="1"/>
          </p:cNvSpPr>
          <p:nvPr/>
        </p:nvSpPr>
        <p:spPr bwMode="auto">
          <a:xfrm flipH="1">
            <a:off x="6037263" y="4395788"/>
            <a:ext cx="10604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2" name="Line 68"/>
          <p:cNvSpPr>
            <a:spLocks noChangeShapeType="1"/>
          </p:cNvSpPr>
          <p:nvPr/>
        </p:nvSpPr>
        <p:spPr bwMode="auto">
          <a:xfrm flipH="1">
            <a:off x="1463675" y="2474913"/>
            <a:ext cx="26416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3" name="Line 69"/>
          <p:cNvSpPr>
            <a:spLocks noChangeShapeType="1"/>
          </p:cNvSpPr>
          <p:nvPr/>
        </p:nvSpPr>
        <p:spPr bwMode="auto">
          <a:xfrm flipH="1">
            <a:off x="1920875" y="2051050"/>
            <a:ext cx="11858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4" name="Freeform 70"/>
          <p:cNvSpPr>
            <a:spLocks/>
          </p:cNvSpPr>
          <p:nvPr/>
        </p:nvSpPr>
        <p:spPr bwMode="auto">
          <a:xfrm>
            <a:off x="5389563" y="2741613"/>
            <a:ext cx="1689100" cy="777875"/>
          </a:xfrm>
          <a:custGeom>
            <a:avLst/>
            <a:gdLst>
              <a:gd name="T0" fmla="*/ 0 w 1064"/>
              <a:gd name="T1" fmla="*/ 777875 h 490"/>
              <a:gd name="T2" fmla="*/ 1052512 w 1064"/>
              <a:gd name="T3" fmla="*/ 0 h 490"/>
              <a:gd name="T4" fmla="*/ 1689100 w 1064"/>
              <a:gd name="T5" fmla="*/ 0 h 490"/>
              <a:gd name="T6" fmla="*/ 0 60000 65536"/>
              <a:gd name="T7" fmla="*/ 0 60000 65536"/>
              <a:gd name="T8" fmla="*/ 0 60000 65536"/>
              <a:gd name="T9" fmla="*/ 0 w 1064"/>
              <a:gd name="T10" fmla="*/ 0 h 490"/>
              <a:gd name="T11" fmla="*/ 1064 w 1064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490">
                <a:moveTo>
                  <a:pt x="0" y="490"/>
                </a:moveTo>
                <a:lnTo>
                  <a:pt x="663" y="0"/>
                </a:lnTo>
                <a:lnTo>
                  <a:pt x="106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5" name="Freeform 71"/>
          <p:cNvSpPr>
            <a:spLocks/>
          </p:cNvSpPr>
          <p:nvPr/>
        </p:nvSpPr>
        <p:spPr bwMode="auto">
          <a:xfrm>
            <a:off x="6091238" y="3068638"/>
            <a:ext cx="971550" cy="465137"/>
          </a:xfrm>
          <a:custGeom>
            <a:avLst/>
            <a:gdLst>
              <a:gd name="T0" fmla="*/ 0 w 612"/>
              <a:gd name="T1" fmla="*/ 465137 h 293"/>
              <a:gd name="T2" fmla="*/ 350837 w 612"/>
              <a:gd name="T3" fmla="*/ 0 h 293"/>
              <a:gd name="T4" fmla="*/ 971550 w 612"/>
              <a:gd name="T5" fmla="*/ 0 h 293"/>
              <a:gd name="T6" fmla="*/ 0 60000 65536"/>
              <a:gd name="T7" fmla="*/ 0 60000 65536"/>
              <a:gd name="T8" fmla="*/ 0 60000 65536"/>
              <a:gd name="T9" fmla="*/ 0 w 612"/>
              <a:gd name="T10" fmla="*/ 0 h 293"/>
              <a:gd name="T11" fmla="*/ 612 w 612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293">
                <a:moveTo>
                  <a:pt x="0" y="293"/>
                </a:moveTo>
                <a:lnTo>
                  <a:pt x="221" y="0"/>
                </a:lnTo>
                <a:lnTo>
                  <a:pt x="61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6" name="Freeform 72"/>
          <p:cNvSpPr>
            <a:spLocks/>
          </p:cNvSpPr>
          <p:nvPr/>
        </p:nvSpPr>
        <p:spPr bwMode="auto">
          <a:xfrm>
            <a:off x="5656263" y="3400425"/>
            <a:ext cx="1409700" cy="450850"/>
          </a:xfrm>
          <a:custGeom>
            <a:avLst/>
            <a:gdLst>
              <a:gd name="T0" fmla="*/ 0 w 888"/>
              <a:gd name="T1" fmla="*/ 450850 h 284"/>
              <a:gd name="T2" fmla="*/ 785812 w 888"/>
              <a:gd name="T3" fmla="*/ 0 h 284"/>
              <a:gd name="T4" fmla="*/ 1409700 w 888"/>
              <a:gd name="T5" fmla="*/ 0 h 284"/>
              <a:gd name="T6" fmla="*/ 0 60000 65536"/>
              <a:gd name="T7" fmla="*/ 0 60000 65536"/>
              <a:gd name="T8" fmla="*/ 0 60000 65536"/>
              <a:gd name="T9" fmla="*/ 0 w 888"/>
              <a:gd name="T10" fmla="*/ 0 h 284"/>
              <a:gd name="T11" fmla="*/ 888 w 888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284">
                <a:moveTo>
                  <a:pt x="0" y="284"/>
                </a:moveTo>
                <a:lnTo>
                  <a:pt x="495" y="0"/>
                </a:lnTo>
                <a:lnTo>
                  <a:pt x="88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7" name="Freeform 73"/>
          <p:cNvSpPr>
            <a:spLocks/>
          </p:cNvSpPr>
          <p:nvPr/>
        </p:nvSpPr>
        <p:spPr bwMode="auto">
          <a:xfrm>
            <a:off x="5640388" y="2417763"/>
            <a:ext cx="1449387" cy="182562"/>
          </a:xfrm>
          <a:custGeom>
            <a:avLst/>
            <a:gdLst>
              <a:gd name="T0" fmla="*/ 1449387 w 913"/>
              <a:gd name="T1" fmla="*/ 0 h 115"/>
              <a:gd name="T2" fmla="*/ 801687 w 913"/>
              <a:gd name="T3" fmla="*/ 0 h 115"/>
              <a:gd name="T4" fmla="*/ 0 w 913"/>
              <a:gd name="T5" fmla="*/ 182562 h 115"/>
              <a:gd name="T6" fmla="*/ 0 60000 65536"/>
              <a:gd name="T7" fmla="*/ 0 60000 65536"/>
              <a:gd name="T8" fmla="*/ 0 60000 65536"/>
              <a:gd name="T9" fmla="*/ 0 w 913"/>
              <a:gd name="T10" fmla="*/ 0 h 115"/>
              <a:gd name="T11" fmla="*/ 913 w 913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115">
                <a:moveTo>
                  <a:pt x="913" y="0"/>
                </a:moveTo>
                <a:lnTo>
                  <a:pt x="505" y="0"/>
                </a:lnTo>
                <a:lnTo>
                  <a:pt x="0" y="1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8" name="Line 74"/>
          <p:cNvSpPr>
            <a:spLocks noChangeShapeType="1"/>
          </p:cNvSpPr>
          <p:nvPr/>
        </p:nvSpPr>
        <p:spPr bwMode="auto">
          <a:xfrm>
            <a:off x="1474788" y="3057525"/>
            <a:ext cx="13573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9" name="Freeform 75"/>
          <p:cNvSpPr>
            <a:spLocks/>
          </p:cNvSpPr>
          <p:nvPr/>
        </p:nvSpPr>
        <p:spPr bwMode="auto">
          <a:xfrm>
            <a:off x="2744788" y="5818188"/>
            <a:ext cx="2533650" cy="490537"/>
          </a:xfrm>
          <a:custGeom>
            <a:avLst/>
            <a:gdLst>
              <a:gd name="T0" fmla="*/ 2533650 w 1596"/>
              <a:gd name="T1" fmla="*/ 0 h 309"/>
              <a:gd name="T2" fmla="*/ 800100 w 1596"/>
              <a:gd name="T3" fmla="*/ 490537 h 309"/>
              <a:gd name="T4" fmla="*/ 0 w 1596"/>
              <a:gd name="T5" fmla="*/ 490537 h 309"/>
              <a:gd name="T6" fmla="*/ 0 60000 65536"/>
              <a:gd name="T7" fmla="*/ 0 60000 65536"/>
              <a:gd name="T8" fmla="*/ 0 60000 65536"/>
              <a:gd name="T9" fmla="*/ 0 w 1596"/>
              <a:gd name="T10" fmla="*/ 0 h 309"/>
              <a:gd name="T11" fmla="*/ 1596 w 1596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6" h="309">
                <a:moveTo>
                  <a:pt x="1596" y="0"/>
                </a:moveTo>
                <a:lnTo>
                  <a:pt x="504" y="309"/>
                </a:lnTo>
                <a:lnTo>
                  <a:pt x="0" y="30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0" name="Freeform 76"/>
          <p:cNvSpPr>
            <a:spLocks/>
          </p:cNvSpPr>
          <p:nvPr/>
        </p:nvSpPr>
        <p:spPr bwMode="auto">
          <a:xfrm>
            <a:off x="2660650" y="5802313"/>
            <a:ext cx="2328863" cy="304800"/>
          </a:xfrm>
          <a:custGeom>
            <a:avLst/>
            <a:gdLst>
              <a:gd name="T0" fmla="*/ 2328863 w 1467"/>
              <a:gd name="T1" fmla="*/ 0 h 192"/>
              <a:gd name="T2" fmla="*/ 854075 w 1467"/>
              <a:gd name="T3" fmla="*/ 304800 h 192"/>
              <a:gd name="T4" fmla="*/ 0 w 1467"/>
              <a:gd name="T5" fmla="*/ 304800 h 192"/>
              <a:gd name="T6" fmla="*/ 0 60000 65536"/>
              <a:gd name="T7" fmla="*/ 0 60000 65536"/>
              <a:gd name="T8" fmla="*/ 0 60000 65536"/>
              <a:gd name="T9" fmla="*/ 0 w 1467"/>
              <a:gd name="T10" fmla="*/ 0 h 192"/>
              <a:gd name="T11" fmla="*/ 1467 w 1467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7" h="192">
                <a:moveTo>
                  <a:pt x="1467" y="0"/>
                </a:moveTo>
                <a:lnTo>
                  <a:pt x="538" y="192"/>
                </a:lnTo>
                <a:lnTo>
                  <a:pt x="0" y="19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1" name="Freeform 77"/>
          <p:cNvSpPr>
            <a:spLocks/>
          </p:cNvSpPr>
          <p:nvPr/>
        </p:nvSpPr>
        <p:spPr bwMode="auto">
          <a:xfrm>
            <a:off x="2820988" y="5780088"/>
            <a:ext cx="1924050" cy="125412"/>
          </a:xfrm>
          <a:custGeom>
            <a:avLst/>
            <a:gdLst>
              <a:gd name="T0" fmla="*/ 1924050 w 1212"/>
              <a:gd name="T1" fmla="*/ 0 h 79"/>
              <a:gd name="T2" fmla="*/ 685800 w 1212"/>
              <a:gd name="T3" fmla="*/ 125412 h 79"/>
              <a:gd name="T4" fmla="*/ 0 w 1212"/>
              <a:gd name="T5" fmla="*/ 125412 h 79"/>
              <a:gd name="T6" fmla="*/ 0 60000 65536"/>
              <a:gd name="T7" fmla="*/ 0 60000 65536"/>
              <a:gd name="T8" fmla="*/ 0 60000 65536"/>
              <a:gd name="T9" fmla="*/ 0 w 1212"/>
              <a:gd name="T10" fmla="*/ 0 h 79"/>
              <a:gd name="T11" fmla="*/ 1212 w 1212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" h="79">
                <a:moveTo>
                  <a:pt x="1212" y="0"/>
                </a:moveTo>
                <a:lnTo>
                  <a:pt x="432" y="79"/>
                </a:lnTo>
                <a:lnTo>
                  <a:pt x="0" y="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2" name="Freeform 78"/>
          <p:cNvSpPr>
            <a:spLocks/>
          </p:cNvSpPr>
          <p:nvPr/>
        </p:nvSpPr>
        <p:spPr bwMode="auto">
          <a:xfrm>
            <a:off x="2698750" y="5535613"/>
            <a:ext cx="2168525" cy="168275"/>
          </a:xfrm>
          <a:custGeom>
            <a:avLst/>
            <a:gdLst>
              <a:gd name="T0" fmla="*/ 2168525 w 1366"/>
              <a:gd name="T1" fmla="*/ 0 h 106"/>
              <a:gd name="T2" fmla="*/ 784225 w 1366"/>
              <a:gd name="T3" fmla="*/ 168275 h 106"/>
              <a:gd name="T4" fmla="*/ 0 w 1366"/>
              <a:gd name="T5" fmla="*/ 168275 h 106"/>
              <a:gd name="T6" fmla="*/ 0 60000 65536"/>
              <a:gd name="T7" fmla="*/ 0 60000 65536"/>
              <a:gd name="T8" fmla="*/ 0 60000 65536"/>
              <a:gd name="T9" fmla="*/ 0 w 1366"/>
              <a:gd name="T10" fmla="*/ 0 h 106"/>
              <a:gd name="T11" fmla="*/ 1366 w 1366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6" h="106">
                <a:moveTo>
                  <a:pt x="1366" y="0"/>
                </a:moveTo>
                <a:lnTo>
                  <a:pt x="494" y="106"/>
                </a:lnTo>
                <a:lnTo>
                  <a:pt x="0" y="1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3" name="Line 79"/>
          <p:cNvSpPr>
            <a:spLocks noChangeShapeType="1"/>
          </p:cNvSpPr>
          <p:nvPr/>
        </p:nvSpPr>
        <p:spPr bwMode="auto">
          <a:xfrm flipV="1">
            <a:off x="2176463" y="5397500"/>
            <a:ext cx="2401887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4" name="Line 80"/>
          <p:cNvSpPr>
            <a:spLocks noChangeShapeType="1"/>
          </p:cNvSpPr>
          <p:nvPr/>
        </p:nvSpPr>
        <p:spPr bwMode="auto">
          <a:xfrm flipH="1">
            <a:off x="1700213" y="3563938"/>
            <a:ext cx="256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5" name="Freeform 81"/>
          <p:cNvSpPr>
            <a:spLocks/>
          </p:cNvSpPr>
          <p:nvPr/>
        </p:nvSpPr>
        <p:spPr bwMode="auto">
          <a:xfrm>
            <a:off x="5443538" y="3721100"/>
            <a:ext cx="1630362" cy="266700"/>
          </a:xfrm>
          <a:custGeom>
            <a:avLst/>
            <a:gdLst>
              <a:gd name="T0" fmla="*/ 0 w 1027"/>
              <a:gd name="T1" fmla="*/ 266700 h 168"/>
              <a:gd name="T2" fmla="*/ 998537 w 1027"/>
              <a:gd name="T3" fmla="*/ 0 h 168"/>
              <a:gd name="T4" fmla="*/ 1630362 w 1027"/>
              <a:gd name="T5" fmla="*/ 0 h 168"/>
              <a:gd name="T6" fmla="*/ 0 60000 65536"/>
              <a:gd name="T7" fmla="*/ 0 60000 65536"/>
              <a:gd name="T8" fmla="*/ 0 60000 65536"/>
              <a:gd name="T9" fmla="*/ 0 w 1027"/>
              <a:gd name="T10" fmla="*/ 0 h 168"/>
              <a:gd name="T11" fmla="*/ 1027 w 1027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7" h="168">
                <a:moveTo>
                  <a:pt x="0" y="168"/>
                </a:moveTo>
                <a:lnTo>
                  <a:pt x="629" y="0"/>
                </a:lnTo>
                <a:lnTo>
                  <a:pt x="102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6" name="Line 82"/>
          <p:cNvSpPr>
            <a:spLocks noChangeShapeType="1"/>
          </p:cNvSpPr>
          <p:nvPr/>
        </p:nvSpPr>
        <p:spPr bwMode="auto">
          <a:xfrm flipH="1">
            <a:off x="5145088" y="4041775"/>
            <a:ext cx="19446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7" name="Freeform 83"/>
          <p:cNvSpPr>
            <a:spLocks/>
          </p:cNvSpPr>
          <p:nvPr/>
        </p:nvSpPr>
        <p:spPr bwMode="auto">
          <a:xfrm>
            <a:off x="5786438" y="5086350"/>
            <a:ext cx="1303337" cy="712788"/>
          </a:xfrm>
          <a:custGeom>
            <a:avLst/>
            <a:gdLst>
              <a:gd name="T0" fmla="*/ 0 w 821"/>
              <a:gd name="T1" fmla="*/ 0 h 449"/>
              <a:gd name="T2" fmla="*/ 422275 w 821"/>
              <a:gd name="T3" fmla="*/ 712788 h 449"/>
              <a:gd name="T4" fmla="*/ 1303337 w 821"/>
              <a:gd name="T5" fmla="*/ 712788 h 449"/>
              <a:gd name="T6" fmla="*/ 0 60000 65536"/>
              <a:gd name="T7" fmla="*/ 0 60000 65536"/>
              <a:gd name="T8" fmla="*/ 0 60000 65536"/>
              <a:gd name="T9" fmla="*/ 0 w 821"/>
              <a:gd name="T10" fmla="*/ 0 h 449"/>
              <a:gd name="T11" fmla="*/ 821 w 821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" h="449">
                <a:moveTo>
                  <a:pt x="0" y="0"/>
                </a:moveTo>
                <a:lnTo>
                  <a:pt x="266" y="449"/>
                </a:lnTo>
                <a:lnTo>
                  <a:pt x="821" y="4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8" name="Freeform 84"/>
          <p:cNvSpPr>
            <a:spLocks/>
          </p:cNvSpPr>
          <p:nvPr/>
        </p:nvSpPr>
        <p:spPr bwMode="auto">
          <a:xfrm>
            <a:off x="5591175" y="4651375"/>
            <a:ext cx="1471613" cy="422275"/>
          </a:xfrm>
          <a:custGeom>
            <a:avLst/>
            <a:gdLst>
              <a:gd name="T0" fmla="*/ 0 w 927"/>
              <a:gd name="T1" fmla="*/ 0 h 266"/>
              <a:gd name="T2" fmla="*/ 584200 w 927"/>
              <a:gd name="T3" fmla="*/ 422275 h 266"/>
              <a:gd name="T4" fmla="*/ 1471613 w 927"/>
              <a:gd name="T5" fmla="*/ 422275 h 266"/>
              <a:gd name="T6" fmla="*/ 0 60000 65536"/>
              <a:gd name="T7" fmla="*/ 0 60000 65536"/>
              <a:gd name="T8" fmla="*/ 0 60000 65536"/>
              <a:gd name="T9" fmla="*/ 0 w 927"/>
              <a:gd name="T10" fmla="*/ 0 h 266"/>
              <a:gd name="T11" fmla="*/ 927 w 927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7" h="266">
                <a:moveTo>
                  <a:pt x="0" y="0"/>
                </a:moveTo>
                <a:lnTo>
                  <a:pt x="368" y="266"/>
                </a:lnTo>
                <a:lnTo>
                  <a:pt x="927" y="26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9" name="Freeform 85"/>
          <p:cNvSpPr>
            <a:spLocks/>
          </p:cNvSpPr>
          <p:nvPr/>
        </p:nvSpPr>
        <p:spPr bwMode="auto">
          <a:xfrm>
            <a:off x="5487988" y="5032375"/>
            <a:ext cx="1593850" cy="1093788"/>
          </a:xfrm>
          <a:custGeom>
            <a:avLst/>
            <a:gdLst>
              <a:gd name="T0" fmla="*/ 0 w 1004"/>
              <a:gd name="T1" fmla="*/ 0 h 689"/>
              <a:gd name="T2" fmla="*/ 458788 w 1004"/>
              <a:gd name="T3" fmla="*/ 1093788 h 689"/>
              <a:gd name="T4" fmla="*/ 1593850 w 1004"/>
              <a:gd name="T5" fmla="*/ 1093788 h 689"/>
              <a:gd name="T6" fmla="*/ 0 60000 65536"/>
              <a:gd name="T7" fmla="*/ 0 60000 65536"/>
              <a:gd name="T8" fmla="*/ 0 60000 65536"/>
              <a:gd name="T9" fmla="*/ 0 w 1004"/>
              <a:gd name="T10" fmla="*/ 0 h 689"/>
              <a:gd name="T11" fmla="*/ 1004 w 1004"/>
              <a:gd name="T12" fmla="*/ 689 h 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4" h="689">
                <a:moveTo>
                  <a:pt x="0" y="0"/>
                </a:moveTo>
                <a:lnTo>
                  <a:pt x="289" y="689"/>
                </a:lnTo>
                <a:lnTo>
                  <a:pt x="1004" y="6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0" name="Freeform 86"/>
          <p:cNvSpPr>
            <a:spLocks/>
          </p:cNvSpPr>
          <p:nvPr/>
        </p:nvSpPr>
        <p:spPr bwMode="auto">
          <a:xfrm>
            <a:off x="5100638" y="4689475"/>
            <a:ext cx="1981200" cy="1619250"/>
          </a:xfrm>
          <a:custGeom>
            <a:avLst/>
            <a:gdLst>
              <a:gd name="T0" fmla="*/ 0 w 1248"/>
              <a:gd name="T1" fmla="*/ 0 h 1020"/>
              <a:gd name="T2" fmla="*/ 571500 w 1248"/>
              <a:gd name="T3" fmla="*/ 1619250 h 1020"/>
              <a:gd name="T4" fmla="*/ 1981200 w 1248"/>
              <a:gd name="T5" fmla="*/ 1619250 h 1020"/>
              <a:gd name="T6" fmla="*/ 0 60000 65536"/>
              <a:gd name="T7" fmla="*/ 0 60000 65536"/>
              <a:gd name="T8" fmla="*/ 0 60000 65536"/>
              <a:gd name="T9" fmla="*/ 0 w 1248"/>
              <a:gd name="T10" fmla="*/ 0 h 1020"/>
              <a:gd name="T11" fmla="*/ 1248 w 1248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020">
                <a:moveTo>
                  <a:pt x="0" y="0"/>
                </a:moveTo>
                <a:lnTo>
                  <a:pt x="360" y="1020"/>
                </a:lnTo>
                <a:lnTo>
                  <a:pt x="1248" y="10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1" name="Freeform 87"/>
          <p:cNvSpPr>
            <a:spLocks/>
          </p:cNvSpPr>
          <p:nvPr/>
        </p:nvSpPr>
        <p:spPr bwMode="auto">
          <a:xfrm>
            <a:off x="5424488" y="4711700"/>
            <a:ext cx="1649412" cy="674688"/>
          </a:xfrm>
          <a:custGeom>
            <a:avLst/>
            <a:gdLst>
              <a:gd name="T0" fmla="*/ 0 w 1039"/>
              <a:gd name="T1" fmla="*/ 0 h 425"/>
              <a:gd name="T2" fmla="*/ 1119187 w 1039"/>
              <a:gd name="T3" fmla="*/ 674688 h 425"/>
              <a:gd name="T4" fmla="*/ 1649412 w 1039"/>
              <a:gd name="T5" fmla="*/ 674688 h 425"/>
              <a:gd name="T6" fmla="*/ 0 60000 65536"/>
              <a:gd name="T7" fmla="*/ 0 60000 65536"/>
              <a:gd name="T8" fmla="*/ 0 60000 65536"/>
              <a:gd name="T9" fmla="*/ 0 w 1039"/>
              <a:gd name="T10" fmla="*/ 0 h 425"/>
              <a:gd name="T11" fmla="*/ 1039 w 1039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9" h="425">
                <a:moveTo>
                  <a:pt x="0" y="0"/>
                </a:moveTo>
                <a:lnTo>
                  <a:pt x="705" y="425"/>
                </a:lnTo>
                <a:lnTo>
                  <a:pt x="1039" y="4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2" name="Line 88"/>
          <p:cNvSpPr>
            <a:spLocks noChangeShapeType="1"/>
          </p:cNvSpPr>
          <p:nvPr/>
        </p:nvSpPr>
        <p:spPr bwMode="auto">
          <a:xfrm flipH="1">
            <a:off x="5514975" y="2051050"/>
            <a:ext cx="15748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3" name="Freeform 89"/>
          <p:cNvSpPr>
            <a:spLocks/>
          </p:cNvSpPr>
          <p:nvPr/>
        </p:nvSpPr>
        <p:spPr bwMode="auto">
          <a:xfrm>
            <a:off x="6083300" y="5192713"/>
            <a:ext cx="998538" cy="396875"/>
          </a:xfrm>
          <a:custGeom>
            <a:avLst/>
            <a:gdLst>
              <a:gd name="T0" fmla="*/ 0 w 629"/>
              <a:gd name="T1" fmla="*/ 0 h 250"/>
              <a:gd name="T2" fmla="*/ 342900 w 629"/>
              <a:gd name="T3" fmla="*/ 396875 h 250"/>
              <a:gd name="T4" fmla="*/ 998538 w 629"/>
              <a:gd name="T5" fmla="*/ 396875 h 250"/>
              <a:gd name="T6" fmla="*/ 0 60000 65536"/>
              <a:gd name="T7" fmla="*/ 0 60000 65536"/>
              <a:gd name="T8" fmla="*/ 0 60000 65536"/>
              <a:gd name="T9" fmla="*/ 0 w 629"/>
              <a:gd name="T10" fmla="*/ 0 h 250"/>
              <a:gd name="T11" fmla="*/ 629 w 62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9" h="250">
                <a:moveTo>
                  <a:pt x="0" y="0"/>
                </a:moveTo>
                <a:lnTo>
                  <a:pt x="216" y="250"/>
                </a:lnTo>
                <a:lnTo>
                  <a:pt x="629" y="25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4" name="Line 90"/>
          <p:cNvSpPr>
            <a:spLocks noChangeShapeType="1"/>
          </p:cNvSpPr>
          <p:nvPr/>
        </p:nvSpPr>
        <p:spPr bwMode="auto">
          <a:xfrm flipH="1">
            <a:off x="1646238" y="4594225"/>
            <a:ext cx="28209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5" name="Line 91"/>
          <p:cNvSpPr>
            <a:spLocks noChangeShapeType="1"/>
          </p:cNvSpPr>
          <p:nvPr/>
        </p:nvSpPr>
        <p:spPr bwMode="auto">
          <a:xfrm flipH="1">
            <a:off x="2263775" y="4910138"/>
            <a:ext cx="1566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6" name="Line 92"/>
          <p:cNvSpPr>
            <a:spLocks noChangeShapeType="1"/>
          </p:cNvSpPr>
          <p:nvPr/>
        </p:nvSpPr>
        <p:spPr bwMode="auto">
          <a:xfrm flipH="1">
            <a:off x="6083300" y="4392613"/>
            <a:ext cx="358775" cy="525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7" name="Line 93"/>
          <p:cNvSpPr>
            <a:spLocks noChangeShapeType="1"/>
          </p:cNvSpPr>
          <p:nvPr/>
        </p:nvSpPr>
        <p:spPr bwMode="auto">
          <a:xfrm>
            <a:off x="2108200" y="5200650"/>
            <a:ext cx="14557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8" name="Line 94"/>
          <p:cNvSpPr>
            <a:spLocks noChangeShapeType="1"/>
          </p:cNvSpPr>
          <p:nvPr/>
        </p:nvSpPr>
        <p:spPr bwMode="auto">
          <a:xfrm flipH="1">
            <a:off x="6029325" y="4387850"/>
            <a:ext cx="1060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696913" y="2398713"/>
            <a:ext cx="674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Temporalis</a:t>
            </a:r>
            <a:endParaRPr lang="en-US" sz="1000" b="1"/>
          </a:p>
        </p:txBody>
      </p:sp>
      <p:sp>
        <p:nvSpPr>
          <p:cNvPr id="21590" name="TextBox 24"/>
          <p:cNvSpPr txBox="1">
            <a:spLocks noChangeArrowheads="1"/>
          </p:cNvSpPr>
          <p:nvPr/>
        </p:nvSpPr>
        <p:spPr bwMode="auto">
          <a:xfrm>
            <a:off x="1455738" y="1106488"/>
            <a:ext cx="6205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1591" name="Text Box 8"/>
          <p:cNvSpPr txBox="1">
            <a:spLocks noChangeArrowheads="1"/>
          </p:cNvSpPr>
          <p:nvPr/>
        </p:nvSpPr>
        <p:spPr bwMode="auto">
          <a:xfrm>
            <a:off x="3594100" y="6416675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10.7b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0A98837B-1DA0-4A7C-BA1E-21B7F6357655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Organization of Muscles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3150"/>
            <a:ext cx="8229600" cy="5403850"/>
          </a:xfrm>
        </p:spPr>
        <p:txBody>
          <a:bodyPr/>
          <a:lstStyle/>
          <a:p>
            <a:pPr eaLnBrk="1" hangingPunct="1"/>
            <a:r>
              <a:rPr lang="en-US" b="0" smtClean="0"/>
              <a:t>about </a:t>
            </a:r>
            <a:r>
              <a:rPr lang="en-US" smtClean="0"/>
              <a:t>600</a:t>
            </a:r>
            <a:r>
              <a:rPr lang="en-US" b="0" smtClean="0"/>
              <a:t> human skeletal muscles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constitute about half of our body weight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three kinds of muscle tissue</a:t>
            </a:r>
          </a:p>
          <a:p>
            <a:pPr lvl="1" eaLnBrk="1" hangingPunct="1"/>
            <a:r>
              <a:rPr lang="en-US" smtClean="0"/>
              <a:t>skeletal, cardiac, smooth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b="0" smtClean="0"/>
              <a:t>specialized for one major purpose</a:t>
            </a:r>
          </a:p>
          <a:p>
            <a:pPr lvl="1" eaLnBrk="1" hangingPunct="1"/>
            <a:r>
              <a:rPr lang="en-US" b="0" smtClean="0"/>
              <a:t>converting the chemical energy in ATP into the mechanical energy of motion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mtClean="0"/>
              <a:t>myology</a:t>
            </a:r>
            <a:r>
              <a:rPr lang="en-US" b="0" smtClean="0"/>
              <a:t> – the study of the muscular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E9498DC-860A-4274-A5B1-AD909C0C6A3A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Muscles of Chewing and Swallowing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990600"/>
            <a:ext cx="8521700" cy="2090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extrinsic muscles </a:t>
            </a:r>
            <a:r>
              <a:rPr lang="en-US" sz="2000" b="0" smtClean="0"/>
              <a:t>of the tongue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tongue is very agile organ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pushes food between molars for </a:t>
            </a:r>
            <a:r>
              <a:rPr lang="en-US" sz="1800" smtClean="0"/>
              <a:t>chewing (mastication)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forces food into the pharynx for </a:t>
            </a:r>
            <a:r>
              <a:rPr lang="en-US" sz="1800" smtClean="0"/>
              <a:t>swallowing (deglutition)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crucial importance to speech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intrinsic muscles </a:t>
            </a:r>
            <a:r>
              <a:rPr lang="en-US" sz="2000" b="0" smtClean="0"/>
              <a:t>of tongue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vertical, transverse, and longitudinal fascicles</a:t>
            </a:r>
          </a:p>
        </p:txBody>
      </p:sp>
      <p:pic>
        <p:nvPicPr>
          <p:cNvPr id="22533" name="Picture 12" descr="sal25693_1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75025"/>
            <a:ext cx="40195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5464175" y="6289675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10.8</a:t>
            </a:r>
          </a:p>
        </p:txBody>
      </p:sp>
      <p:sp>
        <p:nvSpPr>
          <p:cNvPr id="22535" name="AutoShape 15"/>
          <p:cNvSpPr>
            <a:spLocks noChangeAspect="1" noChangeArrowheads="1" noTextEdit="1"/>
          </p:cNvSpPr>
          <p:nvPr/>
        </p:nvSpPr>
        <p:spPr bwMode="auto">
          <a:xfrm>
            <a:off x="4052888" y="3863975"/>
            <a:ext cx="47974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3994150" y="4808538"/>
            <a:ext cx="501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Genioglossus</a:t>
            </a:r>
            <a:endParaRPr lang="en-US" sz="600" b="1"/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3994150" y="4175125"/>
            <a:ext cx="473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Styloglossus</a:t>
            </a:r>
            <a:endParaRPr lang="en-US" sz="600" b="1"/>
          </a:p>
        </p:txBody>
      </p: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3994150" y="3984625"/>
            <a:ext cx="515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Palatoglossus</a:t>
            </a:r>
            <a:endParaRPr lang="en-US" sz="600" b="1"/>
          </a:p>
        </p:txBody>
      </p:sp>
      <p:sp>
        <p:nvSpPr>
          <p:cNvPr id="22539" name="Rectangle 20"/>
          <p:cNvSpPr>
            <a:spLocks noChangeArrowheads="1"/>
          </p:cNvSpPr>
          <p:nvPr/>
        </p:nvSpPr>
        <p:spPr bwMode="auto">
          <a:xfrm>
            <a:off x="7480300" y="4173538"/>
            <a:ext cx="1144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belly of digastric (cut)</a:t>
            </a:r>
            <a:endParaRPr lang="en-US" sz="600" b="1"/>
          </a:p>
        </p:txBody>
      </p:sp>
      <p:sp>
        <p:nvSpPr>
          <p:cNvPr id="22540" name="Rectangle 21"/>
          <p:cNvSpPr>
            <a:spLocks noChangeArrowheads="1"/>
          </p:cNvSpPr>
          <p:nvPr/>
        </p:nvSpPr>
        <p:spPr bwMode="auto">
          <a:xfrm>
            <a:off x="7102475" y="4606925"/>
            <a:ext cx="387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Stylohyoid</a:t>
            </a:r>
            <a:endParaRPr lang="en-US" sz="600" b="1"/>
          </a:p>
        </p:txBody>
      </p:sp>
      <p:sp>
        <p:nvSpPr>
          <p:cNvPr id="22541" name="Rectangle 22"/>
          <p:cNvSpPr>
            <a:spLocks noChangeArrowheads="1"/>
          </p:cNvSpPr>
          <p:nvPr/>
        </p:nvSpPr>
        <p:spPr bwMode="auto">
          <a:xfrm>
            <a:off x="7480300" y="4327525"/>
            <a:ext cx="1344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Superior pharyngeal constrictor (cut)</a:t>
            </a:r>
            <a:endParaRPr lang="en-US" sz="600" b="1"/>
          </a:p>
        </p:txBody>
      </p:sp>
      <p:sp>
        <p:nvSpPr>
          <p:cNvPr id="22542" name="Rectangle 23"/>
          <p:cNvSpPr>
            <a:spLocks noChangeArrowheads="1"/>
          </p:cNvSpPr>
          <p:nvPr/>
        </p:nvSpPr>
        <p:spPr bwMode="auto">
          <a:xfrm>
            <a:off x="7102475" y="4737100"/>
            <a:ext cx="1085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Middle pharyngeal constrictor</a:t>
            </a:r>
            <a:endParaRPr lang="en-US" sz="600" b="1"/>
          </a:p>
        </p:txBody>
      </p:sp>
      <p:sp>
        <p:nvSpPr>
          <p:cNvPr id="22543" name="Rectangle 24"/>
          <p:cNvSpPr>
            <a:spLocks noChangeArrowheads="1"/>
          </p:cNvSpPr>
          <p:nvPr/>
        </p:nvSpPr>
        <p:spPr bwMode="auto">
          <a:xfrm>
            <a:off x="7096125" y="5686425"/>
            <a:ext cx="1108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Inferior pharyngeal constrictor</a:t>
            </a:r>
            <a:endParaRPr lang="en-US" sz="600" b="1"/>
          </a:p>
        </p:txBody>
      </p:sp>
      <p:sp>
        <p:nvSpPr>
          <p:cNvPr id="22544" name="Rectangle 25"/>
          <p:cNvSpPr>
            <a:spLocks noChangeArrowheads="1"/>
          </p:cNvSpPr>
          <p:nvPr/>
        </p:nvSpPr>
        <p:spPr bwMode="auto">
          <a:xfrm>
            <a:off x="7102475" y="4868863"/>
            <a:ext cx="431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Hyoglossus</a:t>
            </a:r>
            <a:endParaRPr lang="en-US" sz="600" b="1"/>
          </a:p>
        </p:txBody>
      </p:sp>
      <p:sp>
        <p:nvSpPr>
          <p:cNvPr id="22545" name="Rectangle 26"/>
          <p:cNvSpPr>
            <a:spLocks noChangeArrowheads="1"/>
          </p:cNvSpPr>
          <p:nvPr/>
        </p:nvSpPr>
        <p:spPr bwMode="auto">
          <a:xfrm>
            <a:off x="7102475" y="5148263"/>
            <a:ext cx="412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Hyoid bone</a:t>
            </a:r>
            <a:endParaRPr lang="en-US" sz="600" b="1"/>
          </a:p>
        </p:txBody>
      </p:sp>
      <p:sp>
        <p:nvSpPr>
          <p:cNvPr id="22546" name="Rectangle 27"/>
          <p:cNvSpPr>
            <a:spLocks noChangeArrowheads="1"/>
          </p:cNvSpPr>
          <p:nvPr/>
        </p:nvSpPr>
        <p:spPr bwMode="auto">
          <a:xfrm>
            <a:off x="7480300" y="3860800"/>
            <a:ext cx="566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Styloid process</a:t>
            </a:r>
            <a:endParaRPr lang="en-US" sz="600" b="1"/>
          </a:p>
        </p:txBody>
      </p:sp>
      <p:sp>
        <p:nvSpPr>
          <p:cNvPr id="22547" name="Rectangle 28"/>
          <p:cNvSpPr>
            <a:spLocks noChangeArrowheads="1"/>
          </p:cNvSpPr>
          <p:nvPr/>
        </p:nvSpPr>
        <p:spPr bwMode="auto">
          <a:xfrm>
            <a:off x="7480300" y="4016375"/>
            <a:ext cx="601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Mastoid process</a:t>
            </a:r>
            <a:endParaRPr lang="en-US" sz="600" b="1"/>
          </a:p>
        </p:txBody>
      </p:sp>
      <p:sp>
        <p:nvSpPr>
          <p:cNvPr id="22548" name="Rectangle 29"/>
          <p:cNvSpPr>
            <a:spLocks noChangeArrowheads="1"/>
          </p:cNvSpPr>
          <p:nvPr/>
        </p:nvSpPr>
        <p:spPr bwMode="auto">
          <a:xfrm>
            <a:off x="3994150" y="5057775"/>
            <a:ext cx="560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Mylohyoid (cut)</a:t>
            </a:r>
            <a:endParaRPr lang="en-US" sz="600" b="1"/>
          </a:p>
        </p:txBody>
      </p:sp>
      <p:sp>
        <p:nvSpPr>
          <p:cNvPr id="22549" name="Rectangle 30"/>
          <p:cNvSpPr>
            <a:spLocks noChangeArrowheads="1"/>
          </p:cNvSpPr>
          <p:nvPr/>
        </p:nvSpPr>
        <p:spPr bwMode="auto">
          <a:xfrm>
            <a:off x="3994150" y="5303838"/>
            <a:ext cx="415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Geniohyoid</a:t>
            </a:r>
            <a:endParaRPr lang="en-US" sz="600" b="1"/>
          </a:p>
        </p:txBody>
      </p:sp>
      <p:sp>
        <p:nvSpPr>
          <p:cNvPr id="22550" name="Rectangle 31"/>
          <p:cNvSpPr>
            <a:spLocks noChangeArrowheads="1"/>
          </p:cNvSpPr>
          <p:nvPr/>
        </p:nvSpPr>
        <p:spPr bwMode="auto">
          <a:xfrm>
            <a:off x="7096125" y="5921375"/>
            <a:ext cx="409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Esophagus</a:t>
            </a:r>
            <a:endParaRPr lang="en-US" sz="600" b="1"/>
          </a:p>
        </p:txBody>
      </p:sp>
      <p:sp>
        <p:nvSpPr>
          <p:cNvPr id="22551" name="Line 32"/>
          <p:cNvSpPr>
            <a:spLocks noChangeShapeType="1"/>
          </p:cNvSpPr>
          <p:nvPr/>
        </p:nvSpPr>
        <p:spPr bwMode="auto">
          <a:xfrm flipH="1">
            <a:off x="6581775" y="5972175"/>
            <a:ext cx="4857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33"/>
          <p:cNvSpPr>
            <a:spLocks noChangeShapeType="1"/>
          </p:cNvSpPr>
          <p:nvPr/>
        </p:nvSpPr>
        <p:spPr bwMode="auto">
          <a:xfrm flipH="1">
            <a:off x="6581775" y="5729288"/>
            <a:ext cx="4857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34"/>
          <p:cNvSpPr>
            <a:spLocks noChangeShapeType="1"/>
          </p:cNvSpPr>
          <p:nvPr/>
        </p:nvSpPr>
        <p:spPr bwMode="auto">
          <a:xfrm flipH="1">
            <a:off x="6172200" y="5200650"/>
            <a:ext cx="8953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35"/>
          <p:cNvSpPr>
            <a:spLocks noChangeShapeType="1"/>
          </p:cNvSpPr>
          <p:nvPr/>
        </p:nvSpPr>
        <p:spPr bwMode="auto">
          <a:xfrm flipH="1">
            <a:off x="6075363" y="4921250"/>
            <a:ext cx="9921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36"/>
          <p:cNvSpPr>
            <a:spLocks noChangeShapeType="1"/>
          </p:cNvSpPr>
          <p:nvPr/>
        </p:nvSpPr>
        <p:spPr bwMode="auto">
          <a:xfrm flipH="1">
            <a:off x="6532563" y="4791075"/>
            <a:ext cx="5349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37"/>
          <p:cNvSpPr>
            <a:spLocks noChangeShapeType="1"/>
          </p:cNvSpPr>
          <p:nvPr/>
        </p:nvSpPr>
        <p:spPr bwMode="auto">
          <a:xfrm flipH="1">
            <a:off x="6429375" y="4660900"/>
            <a:ext cx="638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38"/>
          <p:cNvSpPr>
            <a:spLocks noChangeShapeType="1"/>
          </p:cNvSpPr>
          <p:nvPr/>
        </p:nvSpPr>
        <p:spPr bwMode="auto">
          <a:xfrm flipH="1">
            <a:off x="6400800" y="4375150"/>
            <a:ext cx="10445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Freeform 39"/>
          <p:cNvSpPr>
            <a:spLocks/>
          </p:cNvSpPr>
          <p:nvPr/>
        </p:nvSpPr>
        <p:spPr bwMode="auto">
          <a:xfrm>
            <a:off x="6832600" y="4217988"/>
            <a:ext cx="612775" cy="114300"/>
          </a:xfrm>
          <a:custGeom>
            <a:avLst/>
            <a:gdLst>
              <a:gd name="T0" fmla="*/ 612775 w 386"/>
              <a:gd name="T1" fmla="*/ 0 h 72"/>
              <a:gd name="T2" fmla="*/ 176212 w 386"/>
              <a:gd name="T3" fmla="*/ 0 h 72"/>
              <a:gd name="T4" fmla="*/ 0 w 386"/>
              <a:gd name="T5" fmla="*/ 114300 h 72"/>
              <a:gd name="T6" fmla="*/ 0 60000 65536"/>
              <a:gd name="T7" fmla="*/ 0 60000 65536"/>
              <a:gd name="T8" fmla="*/ 0 60000 65536"/>
              <a:gd name="T9" fmla="*/ 0 w 386"/>
              <a:gd name="T10" fmla="*/ 0 h 72"/>
              <a:gd name="T11" fmla="*/ 386 w 38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" h="72">
                <a:moveTo>
                  <a:pt x="386" y="0"/>
                </a:moveTo>
                <a:lnTo>
                  <a:pt x="111" y="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Freeform 40"/>
          <p:cNvSpPr>
            <a:spLocks/>
          </p:cNvSpPr>
          <p:nvPr/>
        </p:nvSpPr>
        <p:spPr bwMode="auto">
          <a:xfrm>
            <a:off x="6715125" y="3913188"/>
            <a:ext cx="730250" cy="204787"/>
          </a:xfrm>
          <a:custGeom>
            <a:avLst/>
            <a:gdLst>
              <a:gd name="T0" fmla="*/ 730250 w 460"/>
              <a:gd name="T1" fmla="*/ 0 h 129"/>
              <a:gd name="T2" fmla="*/ 293688 w 460"/>
              <a:gd name="T3" fmla="*/ 0 h 129"/>
              <a:gd name="T4" fmla="*/ 0 w 460"/>
              <a:gd name="T5" fmla="*/ 204787 h 129"/>
              <a:gd name="T6" fmla="*/ 0 60000 65536"/>
              <a:gd name="T7" fmla="*/ 0 60000 65536"/>
              <a:gd name="T8" fmla="*/ 0 60000 65536"/>
              <a:gd name="T9" fmla="*/ 0 w 460"/>
              <a:gd name="T10" fmla="*/ 0 h 129"/>
              <a:gd name="T11" fmla="*/ 460 w 460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29">
                <a:moveTo>
                  <a:pt x="460" y="0"/>
                </a:moveTo>
                <a:lnTo>
                  <a:pt x="185" y="0"/>
                </a:lnTo>
                <a:lnTo>
                  <a:pt x="0" y="12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41"/>
          <p:cNvSpPr>
            <a:spLocks noChangeArrowheads="1"/>
          </p:cNvSpPr>
          <p:nvPr/>
        </p:nvSpPr>
        <p:spPr bwMode="auto">
          <a:xfrm>
            <a:off x="3994150" y="4449763"/>
            <a:ext cx="709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Inferior longitudinal</a:t>
            </a:r>
          </a:p>
          <a:p>
            <a:r>
              <a:rPr lang="en-US" sz="600" b="1">
                <a:solidFill>
                  <a:srgbClr val="000000"/>
                </a:solidFill>
              </a:rPr>
              <a:t>muscle of tongue</a:t>
            </a:r>
          </a:p>
        </p:txBody>
      </p:sp>
      <p:sp>
        <p:nvSpPr>
          <p:cNvPr id="22561" name="Rectangle 43"/>
          <p:cNvSpPr>
            <a:spLocks noChangeArrowheads="1"/>
          </p:cNvSpPr>
          <p:nvPr/>
        </p:nvSpPr>
        <p:spPr bwMode="auto">
          <a:xfrm>
            <a:off x="5103813" y="5468938"/>
            <a:ext cx="250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Larynx</a:t>
            </a:r>
            <a:endParaRPr lang="en-US" sz="600" b="1"/>
          </a:p>
        </p:txBody>
      </p:sp>
      <p:sp>
        <p:nvSpPr>
          <p:cNvPr id="22562" name="Line 46"/>
          <p:cNvSpPr>
            <a:spLocks noChangeShapeType="1"/>
          </p:cNvSpPr>
          <p:nvPr/>
        </p:nvSpPr>
        <p:spPr bwMode="auto">
          <a:xfrm>
            <a:off x="5448300" y="5972175"/>
            <a:ext cx="8778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Line 47"/>
          <p:cNvSpPr>
            <a:spLocks noChangeShapeType="1"/>
          </p:cNvSpPr>
          <p:nvPr/>
        </p:nvSpPr>
        <p:spPr bwMode="auto">
          <a:xfrm>
            <a:off x="5394325" y="5518150"/>
            <a:ext cx="7556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Line 48"/>
          <p:cNvSpPr>
            <a:spLocks noChangeShapeType="1"/>
          </p:cNvSpPr>
          <p:nvPr/>
        </p:nvSpPr>
        <p:spPr bwMode="auto">
          <a:xfrm>
            <a:off x="4597400" y="5108575"/>
            <a:ext cx="9255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Freeform 49"/>
          <p:cNvSpPr>
            <a:spLocks/>
          </p:cNvSpPr>
          <p:nvPr/>
        </p:nvSpPr>
        <p:spPr bwMode="auto">
          <a:xfrm>
            <a:off x="4735513" y="4494213"/>
            <a:ext cx="942975" cy="196850"/>
          </a:xfrm>
          <a:custGeom>
            <a:avLst/>
            <a:gdLst>
              <a:gd name="T0" fmla="*/ 0 w 594"/>
              <a:gd name="T1" fmla="*/ 0 h 124"/>
              <a:gd name="T2" fmla="*/ 685800 w 594"/>
              <a:gd name="T3" fmla="*/ 0 h 124"/>
              <a:gd name="T4" fmla="*/ 942975 w 594"/>
              <a:gd name="T5" fmla="*/ 196850 h 124"/>
              <a:gd name="T6" fmla="*/ 0 60000 65536"/>
              <a:gd name="T7" fmla="*/ 0 60000 65536"/>
              <a:gd name="T8" fmla="*/ 0 60000 65536"/>
              <a:gd name="T9" fmla="*/ 0 w 594"/>
              <a:gd name="T10" fmla="*/ 0 h 124"/>
              <a:gd name="T11" fmla="*/ 594 w 594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4" h="124">
                <a:moveTo>
                  <a:pt x="0" y="0"/>
                </a:moveTo>
                <a:lnTo>
                  <a:pt x="432" y="0"/>
                </a:lnTo>
                <a:lnTo>
                  <a:pt x="594" y="124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Freeform 50"/>
          <p:cNvSpPr>
            <a:spLocks/>
          </p:cNvSpPr>
          <p:nvPr/>
        </p:nvSpPr>
        <p:spPr bwMode="auto">
          <a:xfrm>
            <a:off x="4510088" y="4224338"/>
            <a:ext cx="1379537" cy="427037"/>
          </a:xfrm>
          <a:custGeom>
            <a:avLst/>
            <a:gdLst>
              <a:gd name="T0" fmla="*/ 0 w 869"/>
              <a:gd name="T1" fmla="*/ 0 h 269"/>
              <a:gd name="T2" fmla="*/ 911225 w 869"/>
              <a:gd name="T3" fmla="*/ 0 h 269"/>
              <a:gd name="T4" fmla="*/ 1379537 w 869"/>
              <a:gd name="T5" fmla="*/ 427037 h 269"/>
              <a:gd name="T6" fmla="*/ 0 60000 65536"/>
              <a:gd name="T7" fmla="*/ 0 60000 65536"/>
              <a:gd name="T8" fmla="*/ 0 60000 65536"/>
              <a:gd name="T9" fmla="*/ 0 w 869"/>
              <a:gd name="T10" fmla="*/ 0 h 269"/>
              <a:gd name="T11" fmla="*/ 869 w 869"/>
              <a:gd name="T12" fmla="*/ 269 h 2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9" h="269">
                <a:moveTo>
                  <a:pt x="0" y="0"/>
                </a:moveTo>
                <a:lnTo>
                  <a:pt x="574" y="0"/>
                </a:lnTo>
                <a:lnTo>
                  <a:pt x="869" y="26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Freeform 51"/>
          <p:cNvSpPr>
            <a:spLocks/>
          </p:cNvSpPr>
          <p:nvPr/>
        </p:nvSpPr>
        <p:spPr bwMode="auto">
          <a:xfrm>
            <a:off x="4559300" y="4033838"/>
            <a:ext cx="1679575" cy="430212"/>
          </a:xfrm>
          <a:custGeom>
            <a:avLst/>
            <a:gdLst>
              <a:gd name="T0" fmla="*/ 0 w 1058"/>
              <a:gd name="T1" fmla="*/ 0 h 271"/>
              <a:gd name="T2" fmla="*/ 862012 w 1058"/>
              <a:gd name="T3" fmla="*/ 0 h 271"/>
              <a:gd name="T4" fmla="*/ 1679575 w 1058"/>
              <a:gd name="T5" fmla="*/ 430212 h 271"/>
              <a:gd name="T6" fmla="*/ 0 60000 65536"/>
              <a:gd name="T7" fmla="*/ 0 60000 65536"/>
              <a:gd name="T8" fmla="*/ 0 60000 65536"/>
              <a:gd name="T9" fmla="*/ 0 w 1058"/>
              <a:gd name="T10" fmla="*/ 0 h 271"/>
              <a:gd name="T11" fmla="*/ 1058 w 1058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271">
                <a:moveTo>
                  <a:pt x="0" y="0"/>
                </a:moveTo>
                <a:lnTo>
                  <a:pt x="543" y="0"/>
                </a:lnTo>
                <a:lnTo>
                  <a:pt x="1058" y="271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52"/>
          <p:cNvSpPr>
            <a:spLocks noChangeShapeType="1"/>
          </p:cNvSpPr>
          <p:nvPr/>
        </p:nvSpPr>
        <p:spPr bwMode="auto">
          <a:xfrm>
            <a:off x="4548188" y="4860925"/>
            <a:ext cx="9239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Freeform 53"/>
          <p:cNvSpPr>
            <a:spLocks/>
          </p:cNvSpPr>
          <p:nvPr/>
        </p:nvSpPr>
        <p:spPr bwMode="auto">
          <a:xfrm>
            <a:off x="5472113" y="4686300"/>
            <a:ext cx="79375" cy="357188"/>
          </a:xfrm>
          <a:custGeom>
            <a:avLst/>
            <a:gdLst>
              <a:gd name="T0" fmla="*/ 79375 w 50"/>
              <a:gd name="T1" fmla="*/ 357188 h 225"/>
              <a:gd name="T2" fmla="*/ 0 w 50"/>
              <a:gd name="T3" fmla="*/ 357188 h 225"/>
              <a:gd name="T4" fmla="*/ 0 w 50"/>
              <a:gd name="T5" fmla="*/ 0 h 225"/>
              <a:gd name="T6" fmla="*/ 79375 w 50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5"/>
              <a:gd name="T14" fmla="*/ 50 w 50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5">
                <a:moveTo>
                  <a:pt x="50" y="225"/>
                </a:moveTo>
                <a:lnTo>
                  <a:pt x="0" y="225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Line 54"/>
          <p:cNvSpPr>
            <a:spLocks noChangeShapeType="1"/>
          </p:cNvSpPr>
          <p:nvPr/>
        </p:nvSpPr>
        <p:spPr bwMode="auto">
          <a:xfrm>
            <a:off x="6507163" y="5487988"/>
            <a:ext cx="442912" cy="241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55"/>
          <p:cNvSpPr>
            <a:spLocks noChangeShapeType="1"/>
          </p:cNvSpPr>
          <p:nvPr/>
        </p:nvSpPr>
        <p:spPr bwMode="auto">
          <a:xfrm flipH="1">
            <a:off x="6578600" y="5969000"/>
            <a:ext cx="4857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56"/>
          <p:cNvSpPr>
            <a:spLocks noChangeShapeType="1"/>
          </p:cNvSpPr>
          <p:nvPr/>
        </p:nvSpPr>
        <p:spPr bwMode="auto">
          <a:xfrm flipH="1">
            <a:off x="6578600" y="5726113"/>
            <a:ext cx="4857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Line 57"/>
          <p:cNvSpPr>
            <a:spLocks noChangeShapeType="1"/>
          </p:cNvSpPr>
          <p:nvPr/>
        </p:nvSpPr>
        <p:spPr bwMode="auto">
          <a:xfrm flipH="1">
            <a:off x="6169025" y="5194300"/>
            <a:ext cx="895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Line 58"/>
          <p:cNvSpPr>
            <a:spLocks noChangeShapeType="1"/>
          </p:cNvSpPr>
          <p:nvPr/>
        </p:nvSpPr>
        <p:spPr bwMode="auto">
          <a:xfrm flipH="1">
            <a:off x="6069013" y="4916488"/>
            <a:ext cx="9953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Line 59"/>
          <p:cNvSpPr>
            <a:spLocks noChangeShapeType="1"/>
          </p:cNvSpPr>
          <p:nvPr/>
        </p:nvSpPr>
        <p:spPr bwMode="auto">
          <a:xfrm flipH="1">
            <a:off x="6529388" y="4786313"/>
            <a:ext cx="5349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Line 60"/>
          <p:cNvSpPr>
            <a:spLocks noChangeShapeType="1"/>
          </p:cNvSpPr>
          <p:nvPr/>
        </p:nvSpPr>
        <p:spPr bwMode="auto">
          <a:xfrm flipH="1">
            <a:off x="6426200" y="4654550"/>
            <a:ext cx="638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Line 61"/>
          <p:cNvSpPr>
            <a:spLocks noChangeShapeType="1"/>
          </p:cNvSpPr>
          <p:nvPr/>
        </p:nvSpPr>
        <p:spPr bwMode="auto">
          <a:xfrm flipH="1">
            <a:off x="6396038" y="4370388"/>
            <a:ext cx="10461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Freeform 62"/>
          <p:cNvSpPr>
            <a:spLocks/>
          </p:cNvSpPr>
          <p:nvPr/>
        </p:nvSpPr>
        <p:spPr bwMode="auto">
          <a:xfrm>
            <a:off x="6827838" y="4213225"/>
            <a:ext cx="614362" cy="114300"/>
          </a:xfrm>
          <a:custGeom>
            <a:avLst/>
            <a:gdLst>
              <a:gd name="T0" fmla="*/ 614362 w 387"/>
              <a:gd name="T1" fmla="*/ 0 h 72"/>
              <a:gd name="T2" fmla="*/ 177800 w 387"/>
              <a:gd name="T3" fmla="*/ 0 h 72"/>
              <a:gd name="T4" fmla="*/ 0 w 387"/>
              <a:gd name="T5" fmla="*/ 114300 h 72"/>
              <a:gd name="T6" fmla="*/ 0 60000 65536"/>
              <a:gd name="T7" fmla="*/ 0 60000 65536"/>
              <a:gd name="T8" fmla="*/ 0 60000 65536"/>
              <a:gd name="T9" fmla="*/ 0 w 387"/>
              <a:gd name="T10" fmla="*/ 0 h 72"/>
              <a:gd name="T11" fmla="*/ 387 w 38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" h="72">
                <a:moveTo>
                  <a:pt x="387" y="0"/>
                </a:moveTo>
                <a:lnTo>
                  <a:pt x="112" y="0"/>
                </a:lnTo>
                <a:lnTo>
                  <a:pt x="0" y="7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Freeform 63"/>
          <p:cNvSpPr>
            <a:spLocks/>
          </p:cNvSpPr>
          <p:nvPr/>
        </p:nvSpPr>
        <p:spPr bwMode="auto">
          <a:xfrm>
            <a:off x="6886575" y="4060825"/>
            <a:ext cx="558800" cy="114300"/>
          </a:xfrm>
          <a:custGeom>
            <a:avLst/>
            <a:gdLst>
              <a:gd name="T0" fmla="*/ 558800 w 352"/>
              <a:gd name="T1" fmla="*/ 0 h 72"/>
              <a:gd name="T2" fmla="*/ 122238 w 352"/>
              <a:gd name="T3" fmla="*/ 0 h 72"/>
              <a:gd name="T4" fmla="*/ 0 w 352"/>
              <a:gd name="T5" fmla="*/ 114300 h 72"/>
              <a:gd name="T6" fmla="*/ 0 60000 65536"/>
              <a:gd name="T7" fmla="*/ 0 60000 65536"/>
              <a:gd name="T8" fmla="*/ 0 60000 65536"/>
              <a:gd name="T9" fmla="*/ 0 w 352"/>
              <a:gd name="T10" fmla="*/ 0 h 72"/>
              <a:gd name="T11" fmla="*/ 352 w 35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72">
                <a:moveTo>
                  <a:pt x="352" y="0"/>
                </a:moveTo>
                <a:lnTo>
                  <a:pt x="77" y="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Freeform 64"/>
          <p:cNvSpPr>
            <a:spLocks/>
          </p:cNvSpPr>
          <p:nvPr/>
        </p:nvSpPr>
        <p:spPr bwMode="auto">
          <a:xfrm>
            <a:off x="6881813" y="4056063"/>
            <a:ext cx="560387" cy="114300"/>
          </a:xfrm>
          <a:custGeom>
            <a:avLst/>
            <a:gdLst>
              <a:gd name="T0" fmla="*/ 560387 w 353"/>
              <a:gd name="T1" fmla="*/ 0 h 72"/>
              <a:gd name="T2" fmla="*/ 123825 w 353"/>
              <a:gd name="T3" fmla="*/ 0 h 72"/>
              <a:gd name="T4" fmla="*/ 0 w 353"/>
              <a:gd name="T5" fmla="*/ 114300 h 72"/>
              <a:gd name="T6" fmla="*/ 0 60000 65536"/>
              <a:gd name="T7" fmla="*/ 0 60000 65536"/>
              <a:gd name="T8" fmla="*/ 0 60000 65536"/>
              <a:gd name="T9" fmla="*/ 0 w 353"/>
              <a:gd name="T10" fmla="*/ 0 h 72"/>
              <a:gd name="T11" fmla="*/ 353 w 353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" h="72">
                <a:moveTo>
                  <a:pt x="353" y="0"/>
                </a:moveTo>
                <a:lnTo>
                  <a:pt x="78" y="0"/>
                </a:lnTo>
                <a:lnTo>
                  <a:pt x="0" y="7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Freeform 65"/>
          <p:cNvSpPr>
            <a:spLocks/>
          </p:cNvSpPr>
          <p:nvPr/>
        </p:nvSpPr>
        <p:spPr bwMode="auto">
          <a:xfrm>
            <a:off x="6710363" y="3910013"/>
            <a:ext cx="731837" cy="201612"/>
          </a:xfrm>
          <a:custGeom>
            <a:avLst/>
            <a:gdLst>
              <a:gd name="T0" fmla="*/ 731837 w 461"/>
              <a:gd name="T1" fmla="*/ 0 h 127"/>
              <a:gd name="T2" fmla="*/ 295275 w 461"/>
              <a:gd name="T3" fmla="*/ 0 h 127"/>
              <a:gd name="T4" fmla="*/ 0 w 461"/>
              <a:gd name="T5" fmla="*/ 201612 h 127"/>
              <a:gd name="T6" fmla="*/ 0 60000 65536"/>
              <a:gd name="T7" fmla="*/ 0 60000 65536"/>
              <a:gd name="T8" fmla="*/ 0 60000 65536"/>
              <a:gd name="T9" fmla="*/ 0 w 461"/>
              <a:gd name="T10" fmla="*/ 0 h 127"/>
              <a:gd name="T11" fmla="*/ 461 w 461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127">
                <a:moveTo>
                  <a:pt x="461" y="0"/>
                </a:moveTo>
                <a:lnTo>
                  <a:pt x="186" y="0"/>
                </a:lnTo>
                <a:lnTo>
                  <a:pt x="0" y="12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Line 66"/>
          <p:cNvSpPr>
            <a:spLocks noChangeShapeType="1"/>
          </p:cNvSpPr>
          <p:nvPr/>
        </p:nvSpPr>
        <p:spPr bwMode="auto">
          <a:xfrm>
            <a:off x="5443538" y="5969000"/>
            <a:ext cx="8794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Line 67"/>
          <p:cNvSpPr>
            <a:spLocks noChangeShapeType="1"/>
          </p:cNvSpPr>
          <p:nvPr/>
        </p:nvSpPr>
        <p:spPr bwMode="auto">
          <a:xfrm>
            <a:off x="5389563" y="5514975"/>
            <a:ext cx="7540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Line 68"/>
          <p:cNvSpPr>
            <a:spLocks noChangeShapeType="1"/>
          </p:cNvSpPr>
          <p:nvPr/>
        </p:nvSpPr>
        <p:spPr bwMode="auto">
          <a:xfrm>
            <a:off x="4594225" y="5102225"/>
            <a:ext cx="9223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Freeform 69"/>
          <p:cNvSpPr>
            <a:spLocks/>
          </p:cNvSpPr>
          <p:nvPr/>
        </p:nvSpPr>
        <p:spPr bwMode="auto">
          <a:xfrm>
            <a:off x="4730750" y="4489450"/>
            <a:ext cx="944563" cy="196850"/>
          </a:xfrm>
          <a:custGeom>
            <a:avLst/>
            <a:gdLst>
              <a:gd name="T0" fmla="*/ 0 w 595"/>
              <a:gd name="T1" fmla="*/ 0 h 124"/>
              <a:gd name="T2" fmla="*/ 687388 w 595"/>
              <a:gd name="T3" fmla="*/ 0 h 124"/>
              <a:gd name="T4" fmla="*/ 944563 w 595"/>
              <a:gd name="T5" fmla="*/ 196850 h 124"/>
              <a:gd name="T6" fmla="*/ 0 60000 65536"/>
              <a:gd name="T7" fmla="*/ 0 60000 65536"/>
              <a:gd name="T8" fmla="*/ 0 60000 65536"/>
              <a:gd name="T9" fmla="*/ 0 w 595"/>
              <a:gd name="T10" fmla="*/ 0 h 124"/>
              <a:gd name="T11" fmla="*/ 595 w 595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5" h="124">
                <a:moveTo>
                  <a:pt x="0" y="0"/>
                </a:moveTo>
                <a:lnTo>
                  <a:pt x="433" y="0"/>
                </a:lnTo>
                <a:lnTo>
                  <a:pt x="595" y="1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Freeform 70"/>
          <p:cNvSpPr>
            <a:spLocks/>
          </p:cNvSpPr>
          <p:nvPr/>
        </p:nvSpPr>
        <p:spPr bwMode="auto">
          <a:xfrm>
            <a:off x="4473575" y="5099050"/>
            <a:ext cx="1233488" cy="249238"/>
          </a:xfrm>
          <a:custGeom>
            <a:avLst/>
            <a:gdLst>
              <a:gd name="T0" fmla="*/ 0 w 777"/>
              <a:gd name="T1" fmla="*/ 249238 h 157"/>
              <a:gd name="T2" fmla="*/ 947738 w 777"/>
              <a:gd name="T3" fmla="*/ 249238 h 157"/>
              <a:gd name="T4" fmla="*/ 1233488 w 777"/>
              <a:gd name="T5" fmla="*/ 0 h 157"/>
              <a:gd name="T6" fmla="*/ 0 60000 65536"/>
              <a:gd name="T7" fmla="*/ 0 60000 65536"/>
              <a:gd name="T8" fmla="*/ 0 60000 65536"/>
              <a:gd name="T9" fmla="*/ 0 w 777"/>
              <a:gd name="T10" fmla="*/ 0 h 157"/>
              <a:gd name="T11" fmla="*/ 777 w 77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" h="157">
                <a:moveTo>
                  <a:pt x="0" y="157"/>
                </a:moveTo>
                <a:lnTo>
                  <a:pt x="597" y="157"/>
                </a:lnTo>
                <a:lnTo>
                  <a:pt x="777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Freeform 71"/>
          <p:cNvSpPr>
            <a:spLocks/>
          </p:cNvSpPr>
          <p:nvPr/>
        </p:nvSpPr>
        <p:spPr bwMode="auto">
          <a:xfrm>
            <a:off x="4470400" y="5092700"/>
            <a:ext cx="1231900" cy="252413"/>
          </a:xfrm>
          <a:custGeom>
            <a:avLst/>
            <a:gdLst>
              <a:gd name="T0" fmla="*/ 0 w 776"/>
              <a:gd name="T1" fmla="*/ 252413 h 159"/>
              <a:gd name="T2" fmla="*/ 947738 w 776"/>
              <a:gd name="T3" fmla="*/ 252413 h 159"/>
              <a:gd name="T4" fmla="*/ 1231900 w 776"/>
              <a:gd name="T5" fmla="*/ 0 h 159"/>
              <a:gd name="T6" fmla="*/ 0 60000 65536"/>
              <a:gd name="T7" fmla="*/ 0 60000 65536"/>
              <a:gd name="T8" fmla="*/ 0 60000 65536"/>
              <a:gd name="T9" fmla="*/ 0 w 776"/>
              <a:gd name="T10" fmla="*/ 0 h 159"/>
              <a:gd name="T11" fmla="*/ 776 w 776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59">
                <a:moveTo>
                  <a:pt x="0" y="159"/>
                </a:moveTo>
                <a:lnTo>
                  <a:pt x="597" y="159"/>
                </a:lnTo>
                <a:lnTo>
                  <a:pt x="77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Freeform 72"/>
          <p:cNvSpPr>
            <a:spLocks/>
          </p:cNvSpPr>
          <p:nvPr/>
        </p:nvSpPr>
        <p:spPr bwMode="auto">
          <a:xfrm>
            <a:off x="4505325" y="4221163"/>
            <a:ext cx="1379538" cy="425450"/>
          </a:xfrm>
          <a:custGeom>
            <a:avLst/>
            <a:gdLst>
              <a:gd name="T0" fmla="*/ 0 w 869"/>
              <a:gd name="T1" fmla="*/ 0 h 268"/>
              <a:gd name="T2" fmla="*/ 912813 w 869"/>
              <a:gd name="T3" fmla="*/ 0 h 268"/>
              <a:gd name="T4" fmla="*/ 1379538 w 869"/>
              <a:gd name="T5" fmla="*/ 425450 h 268"/>
              <a:gd name="T6" fmla="*/ 0 60000 65536"/>
              <a:gd name="T7" fmla="*/ 0 60000 65536"/>
              <a:gd name="T8" fmla="*/ 0 60000 65536"/>
              <a:gd name="T9" fmla="*/ 0 w 869"/>
              <a:gd name="T10" fmla="*/ 0 h 268"/>
              <a:gd name="T11" fmla="*/ 869 w 869"/>
              <a:gd name="T12" fmla="*/ 268 h 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9" h="268">
                <a:moveTo>
                  <a:pt x="0" y="0"/>
                </a:moveTo>
                <a:lnTo>
                  <a:pt x="575" y="0"/>
                </a:lnTo>
                <a:lnTo>
                  <a:pt x="869" y="26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73"/>
          <p:cNvSpPr>
            <a:spLocks/>
          </p:cNvSpPr>
          <p:nvPr/>
        </p:nvSpPr>
        <p:spPr bwMode="auto">
          <a:xfrm>
            <a:off x="4554538" y="4027488"/>
            <a:ext cx="1679575" cy="433387"/>
          </a:xfrm>
          <a:custGeom>
            <a:avLst/>
            <a:gdLst>
              <a:gd name="T0" fmla="*/ 0 w 1058"/>
              <a:gd name="T1" fmla="*/ 0 h 273"/>
              <a:gd name="T2" fmla="*/ 863600 w 1058"/>
              <a:gd name="T3" fmla="*/ 0 h 273"/>
              <a:gd name="T4" fmla="*/ 1679575 w 1058"/>
              <a:gd name="T5" fmla="*/ 433387 h 273"/>
              <a:gd name="T6" fmla="*/ 0 60000 65536"/>
              <a:gd name="T7" fmla="*/ 0 60000 65536"/>
              <a:gd name="T8" fmla="*/ 0 60000 65536"/>
              <a:gd name="T9" fmla="*/ 0 w 1058"/>
              <a:gd name="T10" fmla="*/ 0 h 273"/>
              <a:gd name="T11" fmla="*/ 1058 w 1058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273">
                <a:moveTo>
                  <a:pt x="0" y="0"/>
                </a:moveTo>
                <a:lnTo>
                  <a:pt x="544" y="0"/>
                </a:lnTo>
                <a:lnTo>
                  <a:pt x="1058" y="27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Line 74"/>
          <p:cNvSpPr>
            <a:spLocks noChangeShapeType="1"/>
          </p:cNvSpPr>
          <p:nvPr/>
        </p:nvSpPr>
        <p:spPr bwMode="auto">
          <a:xfrm>
            <a:off x="4543425" y="4857750"/>
            <a:ext cx="923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Freeform 75"/>
          <p:cNvSpPr>
            <a:spLocks/>
          </p:cNvSpPr>
          <p:nvPr/>
        </p:nvSpPr>
        <p:spPr bwMode="auto">
          <a:xfrm>
            <a:off x="5467350" y="4679950"/>
            <a:ext cx="79375" cy="358775"/>
          </a:xfrm>
          <a:custGeom>
            <a:avLst/>
            <a:gdLst>
              <a:gd name="T0" fmla="*/ 79375 w 50"/>
              <a:gd name="T1" fmla="*/ 358775 h 226"/>
              <a:gd name="T2" fmla="*/ 0 w 50"/>
              <a:gd name="T3" fmla="*/ 358775 h 226"/>
              <a:gd name="T4" fmla="*/ 0 w 50"/>
              <a:gd name="T5" fmla="*/ 0 h 226"/>
              <a:gd name="T6" fmla="*/ 79375 w 50"/>
              <a:gd name="T7" fmla="*/ 0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6"/>
              <a:gd name="T14" fmla="*/ 50 w 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6">
                <a:moveTo>
                  <a:pt x="50" y="226"/>
                </a:moveTo>
                <a:lnTo>
                  <a:pt x="0" y="226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Line 76"/>
          <p:cNvSpPr>
            <a:spLocks noChangeShapeType="1"/>
          </p:cNvSpPr>
          <p:nvPr/>
        </p:nvSpPr>
        <p:spPr bwMode="auto">
          <a:xfrm>
            <a:off x="6503988" y="5484813"/>
            <a:ext cx="442912" cy="241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TextBox 24"/>
          <p:cNvSpPr txBox="1">
            <a:spLocks noChangeArrowheads="1"/>
          </p:cNvSpPr>
          <p:nvPr/>
        </p:nvSpPr>
        <p:spPr bwMode="auto">
          <a:xfrm>
            <a:off x="4948238" y="3190875"/>
            <a:ext cx="3976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2594" name="Rectangle 79"/>
          <p:cNvSpPr>
            <a:spLocks noChangeArrowheads="1"/>
          </p:cNvSpPr>
          <p:nvPr/>
        </p:nvSpPr>
        <p:spPr bwMode="auto">
          <a:xfrm>
            <a:off x="5095875" y="5918200"/>
            <a:ext cx="293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Trachea</a:t>
            </a:r>
            <a:endParaRPr lang="en-US" sz="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D7BDB05-97AA-4710-9C2A-1730B29AF97D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819400" y="4191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mtClean="0"/>
              <a:t>Muscles of Chewing</a:t>
            </a:r>
          </a:p>
        </p:txBody>
      </p:sp>
      <p:sp>
        <p:nvSpPr>
          <p:cNvPr id="23557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1430338"/>
            <a:ext cx="4614862" cy="5427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four pairs of muscles produce the biting and chewing movements of the mandible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depression</a:t>
            </a:r>
            <a:r>
              <a:rPr lang="en-US" sz="1800" b="0" smtClean="0"/>
              <a:t> – to open mouth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elevation</a:t>
            </a:r>
            <a:r>
              <a:rPr lang="en-US" sz="1800" b="0" smtClean="0"/>
              <a:t> – biting and grinding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protraction</a:t>
            </a:r>
            <a:r>
              <a:rPr lang="en-US" sz="1800" b="0" smtClean="0"/>
              <a:t> – incisors can cut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retraction</a:t>
            </a:r>
            <a:r>
              <a:rPr lang="en-US" sz="1800" b="0" smtClean="0"/>
              <a:t> – make rear teeth meet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lateral and medial excursion </a:t>
            </a:r>
            <a:r>
              <a:rPr lang="en-US" sz="1800" b="0" smtClean="0"/>
              <a:t>– grind food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i="1" smtClean="0"/>
              <a:t>temporalis, masseter, medial pterygoid, lateral pterygoid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innervated by </a:t>
            </a:r>
            <a:r>
              <a:rPr lang="en-US" sz="2000" smtClean="0"/>
              <a:t>mandibular nerve </a:t>
            </a:r>
            <a:r>
              <a:rPr lang="en-US" sz="2000" b="0" smtClean="0"/>
              <a:t>which is a branch of the trigeminal (V)</a:t>
            </a:r>
          </a:p>
        </p:txBody>
      </p:sp>
      <p:sp>
        <p:nvSpPr>
          <p:cNvPr id="23558" name="Text Box 37"/>
          <p:cNvSpPr txBox="1">
            <a:spLocks noChangeArrowheads="1"/>
          </p:cNvSpPr>
          <p:nvPr/>
        </p:nvSpPr>
        <p:spPr bwMode="auto">
          <a:xfrm>
            <a:off x="5748338" y="6130925"/>
            <a:ext cx="19542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10.9</a:t>
            </a:r>
          </a:p>
        </p:txBody>
      </p:sp>
      <p:pic>
        <p:nvPicPr>
          <p:cNvPr id="23559" name="Picture 20" descr="sal25693_10_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463" y="1263650"/>
            <a:ext cx="2482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1" descr="sal25693_10_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3844925"/>
            <a:ext cx="22558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25"/>
          <p:cNvSpPr>
            <a:spLocks noChangeArrowheads="1"/>
          </p:cNvSpPr>
          <p:nvPr/>
        </p:nvSpPr>
        <p:spPr bwMode="auto">
          <a:xfrm>
            <a:off x="7537450" y="2327275"/>
            <a:ext cx="406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Temporalis</a:t>
            </a:r>
          </a:p>
        </p:txBody>
      </p:sp>
      <p:sp>
        <p:nvSpPr>
          <p:cNvPr id="23562" name="Line 27"/>
          <p:cNvSpPr>
            <a:spLocks noChangeShapeType="1"/>
          </p:cNvSpPr>
          <p:nvPr/>
        </p:nvSpPr>
        <p:spPr bwMode="auto">
          <a:xfrm>
            <a:off x="7180263" y="2957513"/>
            <a:ext cx="3143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28"/>
          <p:cNvSpPr>
            <a:spLocks noChangeArrowheads="1"/>
          </p:cNvSpPr>
          <p:nvPr/>
        </p:nvSpPr>
        <p:spPr bwMode="auto">
          <a:xfrm>
            <a:off x="7537450" y="2908300"/>
            <a:ext cx="561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Orbicularis oris</a:t>
            </a:r>
            <a:endParaRPr lang="en-US" sz="600" b="1"/>
          </a:p>
        </p:txBody>
      </p:sp>
      <p:sp>
        <p:nvSpPr>
          <p:cNvPr id="23564" name="Line 29"/>
          <p:cNvSpPr>
            <a:spLocks noChangeShapeType="1"/>
          </p:cNvSpPr>
          <p:nvPr/>
        </p:nvSpPr>
        <p:spPr bwMode="auto">
          <a:xfrm>
            <a:off x="6443663" y="2376488"/>
            <a:ext cx="10509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>
            <a:off x="6724650" y="3324225"/>
            <a:ext cx="7699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Rectangle 31"/>
          <p:cNvSpPr>
            <a:spLocks noChangeArrowheads="1"/>
          </p:cNvSpPr>
          <p:nvPr/>
        </p:nvSpPr>
        <p:spPr bwMode="auto">
          <a:xfrm>
            <a:off x="7537450" y="3275013"/>
            <a:ext cx="519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Masseter (cut)</a:t>
            </a:r>
            <a:endParaRPr lang="en-US" sz="600" b="1"/>
          </a:p>
        </p:txBody>
      </p:sp>
      <p:sp>
        <p:nvSpPr>
          <p:cNvPr id="23567" name="Rectangle 32"/>
          <p:cNvSpPr>
            <a:spLocks noChangeArrowheads="1"/>
          </p:cNvSpPr>
          <p:nvPr/>
        </p:nvSpPr>
        <p:spPr bwMode="auto">
          <a:xfrm>
            <a:off x="6581775" y="3514725"/>
            <a:ext cx="550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Lateral view</a:t>
            </a:r>
            <a:endParaRPr lang="en-US" sz="600" b="1"/>
          </a:p>
        </p:txBody>
      </p:sp>
      <p:sp>
        <p:nvSpPr>
          <p:cNvPr id="23568" name="Rectangle 33"/>
          <p:cNvSpPr>
            <a:spLocks noChangeArrowheads="1"/>
          </p:cNvSpPr>
          <p:nvPr/>
        </p:nvSpPr>
        <p:spPr bwMode="auto">
          <a:xfrm>
            <a:off x="7537450" y="3087688"/>
            <a:ext cx="398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Buccinator</a:t>
            </a:r>
            <a:endParaRPr lang="en-US" sz="600" b="1"/>
          </a:p>
        </p:txBody>
      </p:sp>
      <p:sp>
        <p:nvSpPr>
          <p:cNvPr id="23569" name="Line 34"/>
          <p:cNvSpPr>
            <a:spLocks noChangeShapeType="1"/>
          </p:cNvSpPr>
          <p:nvPr/>
        </p:nvSpPr>
        <p:spPr bwMode="auto">
          <a:xfrm>
            <a:off x="6978650" y="3130550"/>
            <a:ext cx="5159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Freeform 35"/>
          <p:cNvSpPr>
            <a:spLocks/>
          </p:cNvSpPr>
          <p:nvPr/>
        </p:nvSpPr>
        <p:spPr bwMode="auto">
          <a:xfrm>
            <a:off x="6927850" y="2981325"/>
            <a:ext cx="50800" cy="265113"/>
          </a:xfrm>
          <a:custGeom>
            <a:avLst/>
            <a:gdLst>
              <a:gd name="T0" fmla="*/ 0 w 32"/>
              <a:gd name="T1" fmla="*/ 0 h 167"/>
              <a:gd name="T2" fmla="*/ 50800 w 32"/>
              <a:gd name="T3" fmla="*/ 0 h 167"/>
              <a:gd name="T4" fmla="*/ 50800 w 32"/>
              <a:gd name="T5" fmla="*/ 265113 h 167"/>
              <a:gd name="T6" fmla="*/ 0 w 32"/>
              <a:gd name="T7" fmla="*/ 26511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7"/>
              <a:gd name="T14" fmla="*/ 32 w 32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7">
                <a:moveTo>
                  <a:pt x="0" y="0"/>
                </a:moveTo>
                <a:lnTo>
                  <a:pt x="32" y="0"/>
                </a:lnTo>
                <a:lnTo>
                  <a:pt x="32" y="167"/>
                </a:lnTo>
                <a:lnTo>
                  <a:pt x="0" y="16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>
            <a:off x="7175500" y="2954338"/>
            <a:ext cx="3127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6437313" y="2370138"/>
            <a:ext cx="1050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38"/>
          <p:cNvSpPr>
            <a:spLocks noChangeShapeType="1"/>
          </p:cNvSpPr>
          <p:nvPr/>
        </p:nvSpPr>
        <p:spPr bwMode="auto">
          <a:xfrm>
            <a:off x="6718300" y="3319463"/>
            <a:ext cx="7699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39"/>
          <p:cNvSpPr>
            <a:spLocks noChangeShapeType="1"/>
          </p:cNvSpPr>
          <p:nvPr/>
        </p:nvSpPr>
        <p:spPr bwMode="auto">
          <a:xfrm>
            <a:off x="6973888" y="3127375"/>
            <a:ext cx="514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Freeform 40"/>
          <p:cNvSpPr>
            <a:spLocks/>
          </p:cNvSpPr>
          <p:nvPr/>
        </p:nvSpPr>
        <p:spPr bwMode="auto">
          <a:xfrm>
            <a:off x="6924675" y="2976563"/>
            <a:ext cx="50800" cy="265112"/>
          </a:xfrm>
          <a:custGeom>
            <a:avLst/>
            <a:gdLst>
              <a:gd name="T0" fmla="*/ 0 w 32"/>
              <a:gd name="T1" fmla="*/ 0 h 167"/>
              <a:gd name="T2" fmla="*/ 50800 w 32"/>
              <a:gd name="T3" fmla="*/ 0 h 167"/>
              <a:gd name="T4" fmla="*/ 50800 w 32"/>
              <a:gd name="T5" fmla="*/ 265112 h 167"/>
              <a:gd name="T6" fmla="*/ 0 w 32"/>
              <a:gd name="T7" fmla="*/ 265112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7"/>
              <a:gd name="T14" fmla="*/ 32 w 32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7">
                <a:moveTo>
                  <a:pt x="0" y="0"/>
                </a:moveTo>
                <a:lnTo>
                  <a:pt x="32" y="0"/>
                </a:lnTo>
                <a:lnTo>
                  <a:pt x="32" y="167"/>
                </a:lnTo>
                <a:lnTo>
                  <a:pt x="0" y="16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4948238" y="1025525"/>
            <a:ext cx="3976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3577" name="Rectangle 45"/>
          <p:cNvSpPr>
            <a:spLocks noChangeArrowheads="1"/>
          </p:cNvSpPr>
          <p:nvPr/>
        </p:nvSpPr>
        <p:spPr bwMode="auto">
          <a:xfrm>
            <a:off x="6005513" y="5715000"/>
            <a:ext cx="638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Posterior view</a:t>
            </a:r>
            <a:endParaRPr lang="en-US" sz="600" b="1"/>
          </a:p>
        </p:txBody>
      </p:sp>
      <p:sp>
        <p:nvSpPr>
          <p:cNvPr id="23578" name="Rectangle 46"/>
          <p:cNvSpPr>
            <a:spLocks noChangeArrowheads="1"/>
          </p:cNvSpPr>
          <p:nvPr/>
        </p:nvSpPr>
        <p:spPr bwMode="auto">
          <a:xfrm>
            <a:off x="7077075" y="5127625"/>
            <a:ext cx="8874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pterygoid muscle</a:t>
            </a:r>
            <a:endParaRPr lang="en-US" sz="600" b="1"/>
          </a:p>
        </p:txBody>
      </p:sp>
      <p:sp>
        <p:nvSpPr>
          <p:cNvPr id="23579" name="Rectangle 47"/>
          <p:cNvSpPr>
            <a:spLocks noChangeArrowheads="1"/>
          </p:cNvSpPr>
          <p:nvPr/>
        </p:nvSpPr>
        <p:spPr bwMode="auto">
          <a:xfrm>
            <a:off x="7077075" y="4832350"/>
            <a:ext cx="801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pterygoid plate</a:t>
            </a:r>
            <a:endParaRPr lang="en-US" sz="600" b="1"/>
          </a:p>
        </p:txBody>
      </p:sp>
      <p:sp>
        <p:nvSpPr>
          <p:cNvPr id="23580" name="Rectangle 48"/>
          <p:cNvSpPr>
            <a:spLocks noChangeArrowheads="1"/>
          </p:cNvSpPr>
          <p:nvPr/>
        </p:nvSpPr>
        <p:spPr bwMode="auto">
          <a:xfrm>
            <a:off x="7077075" y="4668838"/>
            <a:ext cx="815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pterygoid plate</a:t>
            </a:r>
            <a:endParaRPr lang="en-US" sz="600" b="1"/>
          </a:p>
        </p:txBody>
      </p:sp>
      <p:sp>
        <p:nvSpPr>
          <p:cNvPr id="23581" name="Line 49"/>
          <p:cNvSpPr>
            <a:spLocks noChangeShapeType="1"/>
          </p:cNvSpPr>
          <p:nvPr/>
        </p:nvSpPr>
        <p:spPr bwMode="auto">
          <a:xfrm>
            <a:off x="6494463" y="4873625"/>
            <a:ext cx="5699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50"/>
          <p:cNvSpPr>
            <a:spLocks noChangeShapeType="1"/>
          </p:cNvSpPr>
          <p:nvPr/>
        </p:nvSpPr>
        <p:spPr bwMode="auto">
          <a:xfrm>
            <a:off x="6702425" y="5167313"/>
            <a:ext cx="3619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Freeform 51"/>
          <p:cNvSpPr>
            <a:spLocks/>
          </p:cNvSpPr>
          <p:nvPr/>
        </p:nvSpPr>
        <p:spPr bwMode="auto">
          <a:xfrm>
            <a:off x="6718300" y="4905375"/>
            <a:ext cx="346075" cy="117475"/>
          </a:xfrm>
          <a:custGeom>
            <a:avLst/>
            <a:gdLst>
              <a:gd name="T0" fmla="*/ 0 w 218"/>
              <a:gd name="T1" fmla="*/ 0 h 74"/>
              <a:gd name="T2" fmla="*/ 153988 w 218"/>
              <a:gd name="T3" fmla="*/ 117475 h 74"/>
              <a:gd name="T4" fmla="*/ 346075 w 218"/>
              <a:gd name="T5" fmla="*/ 117475 h 74"/>
              <a:gd name="T6" fmla="*/ 0 60000 65536"/>
              <a:gd name="T7" fmla="*/ 0 60000 65536"/>
              <a:gd name="T8" fmla="*/ 0 60000 65536"/>
              <a:gd name="T9" fmla="*/ 0 w 218"/>
              <a:gd name="T10" fmla="*/ 0 h 74"/>
              <a:gd name="T11" fmla="*/ 218 w 218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74">
                <a:moveTo>
                  <a:pt x="0" y="0"/>
                </a:moveTo>
                <a:lnTo>
                  <a:pt x="97" y="74"/>
                </a:lnTo>
                <a:lnTo>
                  <a:pt x="218" y="74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Rectangle 52"/>
          <p:cNvSpPr>
            <a:spLocks noChangeArrowheads="1"/>
          </p:cNvSpPr>
          <p:nvPr/>
        </p:nvSpPr>
        <p:spPr bwMode="auto">
          <a:xfrm>
            <a:off x="7077075" y="5278438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Interior of oral cavity</a:t>
            </a:r>
            <a:endParaRPr lang="en-US" sz="600" b="1"/>
          </a:p>
        </p:txBody>
      </p:sp>
      <p:sp>
        <p:nvSpPr>
          <p:cNvPr id="23585" name="Freeform 53"/>
          <p:cNvSpPr>
            <a:spLocks/>
          </p:cNvSpPr>
          <p:nvPr/>
        </p:nvSpPr>
        <p:spPr bwMode="auto">
          <a:xfrm>
            <a:off x="6326188" y="5121275"/>
            <a:ext cx="738187" cy="193675"/>
          </a:xfrm>
          <a:custGeom>
            <a:avLst/>
            <a:gdLst>
              <a:gd name="T0" fmla="*/ 738187 w 465"/>
              <a:gd name="T1" fmla="*/ 193675 h 122"/>
              <a:gd name="T2" fmla="*/ 627062 w 465"/>
              <a:gd name="T3" fmla="*/ 193675 h 122"/>
              <a:gd name="T4" fmla="*/ 0 w 465"/>
              <a:gd name="T5" fmla="*/ 0 h 122"/>
              <a:gd name="T6" fmla="*/ 0 60000 65536"/>
              <a:gd name="T7" fmla="*/ 0 60000 65536"/>
              <a:gd name="T8" fmla="*/ 0 60000 65536"/>
              <a:gd name="T9" fmla="*/ 0 w 465"/>
              <a:gd name="T10" fmla="*/ 0 h 122"/>
              <a:gd name="T11" fmla="*/ 465 w 465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122">
                <a:moveTo>
                  <a:pt x="465" y="122"/>
                </a:moveTo>
                <a:lnTo>
                  <a:pt x="395" y="12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Freeform 54"/>
          <p:cNvSpPr>
            <a:spLocks/>
          </p:cNvSpPr>
          <p:nvPr/>
        </p:nvSpPr>
        <p:spPr bwMode="auto">
          <a:xfrm>
            <a:off x="6588125" y="4719638"/>
            <a:ext cx="476250" cy="123825"/>
          </a:xfrm>
          <a:custGeom>
            <a:avLst/>
            <a:gdLst>
              <a:gd name="T0" fmla="*/ 0 w 300"/>
              <a:gd name="T1" fmla="*/ 123825 h 78"/>
              <a:gd name="T2" fmla="*/ 284162 w 300"/>
              <a:gd name="T3" fmla="*/ 0 h 78"/>
              <a:gd name="T4" fmla="*/ 476250 w 300"/>
              <a:gd name="T5" fmla="*/ 0 h 78"/>
              <a:gd name="T6" fmla="*/ 0 60000 65536"/>
              <a:gd name="T7" fmla="*/ 0 60000 65536"/>
              <a:gd name="T8" fmla="*/ 0 60000 65536"/>
              <a:gd name="T9" fmla="*/ 0 w 300"/>
              <a:gd name="T10" fmla="*/ 0 h 78"/>
              <a:gd name="T11" fmla="*/ 300 w 30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78">
                <a:moveTo>
                  <a:pt x="0" y="78"/>
                </a:moveTo>
                <a:lnTo>
                  <a:pt x="179" y="0"/>
                </a:lnTo>
                <a:lnTo>
                  <a:pt x="30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Rectangle 55"/>
          <p:cNvSpPr>
            <a:spLocks noChangeArrowheads="1"/>
          </p:cNvSpPr>
          <p:nvPr/>
        </p:nvSpPr>
        <p:spPr bwMode="auto">
          <a:xfrm>
            <a:off x="7077075" y="4979988"/>
            <a:ext cx="901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pterygoid muscle</a:t>
            </a:r>
            <a:endParaRPr lang="en-US" sz="600" b="1"/>
          </a:p>
        </p:txBody>
      </p:sp>
      <p:sp>
        <p:nvSpPr>
          <p:cNvPr id="23588" name="Line 56"/>
          <p:cNvSpPr>
            <a:spLocks noChangeShapeType="1"/>
          </p:cNvSpPr>
          <p:nvPr/>
        </p:nvSpPr>
        <p:spPr bwMode="auto">
          <a:xfrm>
            <a:off x="6489700" y="4870450"/>
            <a:ext cx="5699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57"/>
          <p:cNvSpPr>
            <a:spLocks noChangeShapeType="1"/>
          </p:cNvSpPr>
          <p:nvPr/>
        </p:nvSpPr>
        <p:spPr bwMode="auto">
          <a:xfrm>
            <a:off x="6697663" y="5162550"/>
            <a:ext cx="3619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Freeform 58"/>
          <p:cNvSpPr>
            <a:spLocks/>
          </p:cNvSpPr>
          <p:nvPr/>
        </p:nvSpPr>
        <p:spPr bwMode="auto">
          <a:xfrm>
            <a:off x="6713538" y="4902200"/>
            <a:ext cx="346075" cy="115888"/>
          </a:xfrm>
          <a:custGeom>
            <a:avLst/>
            <a:gdLst>
              <a:gd name="T0" fmla="*/ 0 w 218"/>
              <a:gd name="T1" fmla="*/ 0 h 73"/>
              <a:gd name="T2" fmla="*/ 153988 w 218"/>
              <a:gd name="T3" fmla="*/ 115888 h 73"/>
              <a:gd name="T4" fmla="*/ 346075 w 218"/>
              <a:gd name="T5" fmla="*/ 115888 h 73"/>
              <a:gd name="T6" fmla="*/ 0 60000 65536"/>
              <a:gd name="T7" fmla="*/ 0 60000 65536"/>
              <a:gd name="T8" fmla="*/ 0 60000 65536"/>
              <a:gd name="T9" fmla="*/ 0 w 218"/>
              <a:gd name="T10" fmla="*/ 0 h 73"/>
              <a:gd name="T11" fmla="*/ 218 w 218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73">
                <a:moveTo>
                  <a:pt x="0" y="0"/>
                </a:moveTo>
                <a:lnTo>
                  <a:pt x="97" y="73"/>
                </a:lnTo>
                <a:lnTo>
                  <a:pt x="218" y="7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59"/>
          <p:cNvSpPr>
            <a:spLocks/>
          </p:cNvSpPr>
          <p:nvPr/>
        </p:nvSpPr>
        <p:spPr bwMode="auto">
          <a:xfrm>
            <a:off x="6321425" y="5118100"/>
            <a:ext cx="738188" cy="193675"/>
          </a:xfrm>
          <a:custGeom>
            <a:avLst/>
            <a:gdLst>
              <a:gd name="T0" fmla="*/ 738188 w 465"/>
              <a:gd name="T1" fmla="*/ 193675 h 122"/>
              <a:gd name="T2" fmla="*/ 627063 w 465"/>
              <a:gd name="T3" fmla="*/ 193675 h 122"/>
              <a:gd name="T4" fmla="*/ 0 w 465"/>
              <a:gd name="T5" fmla="*/ 0 h 122"/>
              <a:gd name="T6" fmla="*/ 0 60000 65536"/>
              <a:gd name="T7" fmla="*/ 0 60000 65536"/>
              <a:gd name="T8" fmla="*/ 0 60000 65536"/>
              <a:gd name="T9" fmla="*/ 0 w 465"/>
              <a:gd name="T10" fmla="*/ 0 h 122"/>
              <a:gd name="T11" fmla="*/ 465 w 465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122">
                <a:moveTo>
                  <a:pt x="465" y="122"/>
                </a:moveTo>
                <a:lnTo>
                  <a:pt x="395" y="12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Freeform 60"/>
          <p:cNvSpPr>
            <a:spLocks/>
          </p:cNvSpPr>
          <p:nvPr/>
        </p:nvSpPr>
        <p:spPr bwMode="auto">
          <a:xfrm>
            <a:off x="6583363" y="4714875"/>
            <a:ext cx="476250" cy="123825"/>
          </a:xfrm>
          <a:custGeom>
            <a:avLst/>
            <a:gdLst>
              <a:gd name="T0" fmla="*/ 0 w 300"/>
              <a:gd name="T1" fmla="*/ 123825 h 78"/>
              <a:gd name="T2" fmla="*/ 284162 w 300"/>
              <a:gd name="T3" fmla="*/ 0 h 78"/>
              <a:gd name="T4" fmla="*/ 476250 w 300"/>
              <a:gd name="T5" fmla="*/ 0 h 78"/>
              <a:gd name="T6" fmla="*/ 0 60000 65536"/>
              <a:gd name="T7" fmla="*/ 0 60000 65536"/>
              <a:gd name="T8" fmla="*/ 0 60000 65536"/>
              <a:gd name="T9" fmla="*/ 0 w 300"/>
              <a:gd name="T10" fmla="*/ 0 h 78"/>
              <a:gd name="T11" fmla="*/ 300 w 30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78">
                <a:moveTo>
                  <a:pt x="0" y="78"/>
                </a:moveTo>
                <a:lnTo>
                  <a:pt x="179" y="0"/>
                </a:lnTo>
                <a:lnTo>
                  <a:pt x="30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5771C9CD-DFD9-4050-A874-76126298AA30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Hyoid Muscles – Suprahyoid Group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3288"/>
            <a:ext cx="8872538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0" smtClean="0"/>
              <a:t>aspects of chewing, swallowing, and vocalizing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eight pairs of hyoid muscles </a:t>
            </a:r>
            <a:r>
              <a:rPr lang="en-US" sz="2200" b="0" smtClean="0"/>
              <a:t>associated with hyoid bone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i="1" smtClean="0"/>
              <a:t>digastric </a:t>
            </a:r>
            <a:r>
              <a:rPr lang="en-US" sz="2200" b="0" smtClean="0"/>
              <a:t>- opens mouth widely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i="1" smtClean="0"/>
              <a:t>geniohyoid</a:t>
            </a:r>
            <a:r>
              <a:rPr lang="en-US" sz="2200" b="0" smtClean="0"/>
              <a:t> – depresses mandible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i="1" smtClean="0"/>
              <a:t>mylohyoid</a:t>
            </a:r>
            <a:r>
              <a:rPr lang="en-US" sz="2200" b="0" smtClean="0"/>
              <a:t> – elevates floor of mouth at beginning of swallowing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i="1" smtClean="0"/>
              <a:t>stylohyoid </a:t>
            </a:r>
            <a:r>
              <a:rPr lang="en-US" sz="2200" b="0" smtClean="0"/>
              <a:t>– elevates hyoid </a:t>
            </a:r>
          </a:p>
        </p:txBody>
      </p: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5468938" y="628491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10.10a</a:t>
            </a:r>
          </a:p>
        </p:txBody>
      </p:sp>
      <p:pic>
        <p:nvPicPr>
          <p:cNvPr id="24582" name="Picture 14" descr="sal25693_10_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3454400"/>
            <a:ext cx="22161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2244725" y="5094288"/>
            <a:ext cx="7254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Levator scapulae</a:t>
            </a:r>
            <a:endParaRPr lang="en-US" sz="700" b="1"/>
          </a:p>
        </p:txBody>
      </p: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2187575" y="5891213"/>
            <a:ext cx="8794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Sternocleidomastoid</a:t>
            </a:r>
            <a:endParaRPr lang="en-US" sz="700" b="1"/>
          </a:p>
        </p:txBody>
      </p: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2835275" y="4273550"/>
            <a:ext cx="4111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Digastric:</a:t>
            </a:r>
            <a:endParaRPr lang="en-US" sz="700" b="1"/>
          </a:p>
        </p:txBody>
      </p:sp>
      <p:sp>
        <p:nvSpPr>
          <p:cNvPr id="24586" name="Rectangle 21"/>
          <p:cNvSpPr>
            <a:spLocks noChangeArrowheads="1"/>
          </p:cNvSpPr>
          <p:nvPr/>
        </p:nvSpPr>
        <p:spPr bwMode="auto">
          <a:xfrm>
            <a:off x="2835275" y="4364038"/>
            <a:ext cx="574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Anterior belly</a:t>
            </a:r>
            <a:endParaRPr lang="en-US" sz="700" b="1"/>
          </a:p>
        </p:txBody>
      </p:sp>
      <p:sp>
        <p:nvSpPr>
          <p:cNvPr id="24587" name="Rectangle 22"/>
          <p:cNvSpPr>
            <a:spLocks noChangeArrowheads="1"/>
          </p:cNvSpPr>
          <p:nvPr/>
        </p:nvSpPr>
        <p:spPr bwMode="auto">
          <a:xfrm>
            <a:off x="2835275" y="4465638"/>
            <a:ext cx="6191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Posterior belly</a:t>
            </a:r>
            <a:endParaRPr lang="en-US" sz="700" b="1"/>
          </a:p>
        </p:txBody>
      </p:sp>
      <p:sp>
        <p:nvSpPr>
          <p:cNvPr id="24588" name="Rectangle 23"/>
          <p:cNvSpPr>
            <a:spLocks noChangeArrowheads="1"/>
          </p:cNvSpPr>
          <p:nvPr/>
        </p:nvSpPr>
        <p:spPr bwMode="auto">
          <a:xfrm>
            <a:off x="2835275" y="4718050"/>
            <a:ext cx="45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Stylohyoid</a:t>
            </a:r>
            <a:endParaRPr lang="en-US" sz="700" b="1"/>
          </a:p>
        </p:txBody>
      </p:sp>
      <p:sp>
        <p:nvSpPr>
          <p:cNvPr id="24589" name="Rectangle 24"/>
          <p:cNvSpPr>
            <a:spLocks noChangeArrowheads="1"/>
          </p:cNvSpPr>
          <p:nvPr/>
        </p:nvSpPr>
        <p:spPr bwMode="auto">
          <a:xfrm>
            <a:off x="2835275" y="4819650"/>
            <a:ext cx="439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Mylohyoid</a:t>
            </a:r>
            <a:endParaRPr lang="en-US" sz="700" b="1"/>
          </a:p>
        </p:txBody>
      </p:sp>
      <p:sp>
        <p:nvSpPr>
          <p:cNvPr id="24590" name="Rectangle 25"/>
          <p:cNvSpPr>
            <a:spLocks noChangeArrowheads="1"/>
          </p:cNvSpPr>
          <p:nvPr/>
        </p:nvSpPr>
        <p:spPr bwMode="auto">
          <a:xfrm>
            <a:off x="2835275" y="5421313"/>
            <a:ext cx="517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Sternohyoid</a:t>
            </a:r>
          </a:p>
          <a:p>
            <a:r>
              <a:rPr lang="en-US" sz="700" b="1">
                <a:solidFill>
                  <a:srgbClr val="000000"/>
                </a:solidFill>
              </a:rPr>
              <a:t>Omohyoid:</a:t>
            </a:r>
          </a:p>
        </p:txBody>
      </p:sp>
      <p:sp>
        <p:nvSpPr>
          <p:cNvPr id="24591" name="Rectangle 26"/>
          <p:cNvSpPr>
            <a:spLocks noChangeArrowheads="1"/>
          </p:cNvSpPr>
          <p:nvPr/>
        </p:nvSpPr>
        <p:spPr bwMode="auto">
          <a:xfrm>
            <a:off x="2251075" y="4516438"/>
            <a:ext cx="487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4592" name="Rectangle 28"/>
          <p:cNvSpPr>
            <a:spLocks noChangeArrowheads="1"/>
          </p:cNvSpPr>
          <p:nvPr/>
        </p:nvSpPr>
        <p:spPr bwMode="auto">
          <a:xfrm>
            <a:off x="2251075" y="5516563"/>
            <a:ext cx="430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4593" name="Rectangle 29"/>
          <p:cNvSpPr>
            <a:spLocks noChangeArrowheads="1"/>
          </p:cNvSpPr>
          <p:nvPr/>
        </p:nvSpPr>
        <p:spPr bwMode="auto">
          <a:xfrm>
            <a:off x="2101850" y="5662613"/>
            <a:ext cx="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700" b="1"/>
          </a:p>
        </p:txBody>
      </p:sp>
      <p:sp>
        <p:nvSpPr>
          <p:cNvPr id="24594" name="Rectangle 30"/>
          <p:cNvSpPr>
            <a:spLocks noChangeArrowheads="1"/>
          </p:cNvSpPr>
          <p:nvPr/>
        </p:nvSpPr>
        <p:spPr bwMode="auto">
          <a:xfrm>
            <a:off x="4222750" y="6353175"/>
            <a:ext cx="700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24595" name="Line 32"/>
          <p:cNvSpPr>
            <a:spLocks noChangeShapeType="1"/>
          </p:cNvSpPr>
          <p:nvPr/>
        </p:nvSpPr>
        <p:spPr bwMode="auto">
          <a:xfrm>
            <a:off x="3765550" y="4414838"/>
            <a:ext cx="681038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33"/>
          <p:cNvSpPr>
            <a:spLocks noChangeShapeType="1"/>
          </p:cNvSpPr>
          <p:nvPr/>
        </p:nvSpPr>
        <p:spPr bwMode="auto">
          <a:xfrm>
            <a:off x="4573588" y="4846638"/>
            <a:ext cx="15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Freeform 34"/>
          <p:cNvSpPr>
            <a:spLocks/>
          </p:cNvSpPr>
          <p:nvPr/>
        </p:nvSpPr>
        <p:spPr bwMode="auto">
          <a:xfrm>
            <a:off x="3370263" y="4735513"/>
            <a:ext cx="866775" cy="46037"/>
          </a:xfrm>
          <a:custGeom>
            <a:avLst/>
            <a:gdLst>
              <a:gd name="T0" fmla="*/ 0 w 546"/>
              <a:gd name="T1" fmla="*/ 46038 h 29"/>
              <a:gd name="T2" fmla="*/ 866775 w 546"/>
              <a:gd name="T3" fmla="*/ 46038 h 29"/>
              <a:gd name="T4" fmla="*/ 863600 w 546"/>
              <a:gd name="T5" fmla="*/ 0 h 29"/>
              <a:gd name="T6" fmla="*/ 0 60000 65536"/>
              <a:gd name="T7" fmla="*/ 0 60000 65536"/>
              <a:gd name="T8" fmla="*/ 0 60000 65536"/>
              <a:gd name="T9" fmla="*/ 0 w 546"/>
              <a:gd name="T10" fmla="*/ 0 h 29"/>
              <a:gd name="T11" fmla="*/ 546 w 546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29">
                <a:moveTo>
                  <a:pt x="0" y="29"/>
                </a:moveTo>
                <a:lnTo>
                  <a:pt x="546" y="29"/>
                </a:lnTo>
                <a:lnTo>
                  <a:pt x="54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35"/>
          <p:cNvSpPr>
            <a:spLocks noChangeShapeType="1"/>
          </p:cNvSpPr>
          <p:nvPr/>
        </p:nvSpPr>
        <p:spPr bwMode="auto">
          <a:xfrm flipH="1" flipV="1">
            <a:off x="4319588" y="4664075"/>
            <a:ext cx="112712" cy="21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Freeform 36"/>
          <p:cNvSpPr>
            <a:spLocks/>
          </p:cNvSpPr>
          <p:nvPr/>
        </p:nvSpPr>
        <p:spPr bwMode="auto">
          <a:xfrm>
            <a:off x="4733925" y="5000625"/>
            <a:ext cx="996950" cy="400050"/>
          </a:xfrm>
          <a:custGeom>
            <a:avLst/>
            <a:gdLst>
              <a:gd name="T0" fmla="*/ 996950 w 628"/>
              <a:gd name="T1" fmla="*/ 400050 h 252"/>
              <a:gd name="T2" fmla="*/ 285750 w 628"/>
              <a:gd name="T3" fmla="*/ 400050 h 252"/>
              <a:gd name="T4" fmla="*/ 0 w 628"/>
              <a:gd name="T5" fmla="*/ 0 h 252"/>
              <a:gd name="T6" fmla="*/ 0 60000 65536"/>
              <a:gd name="T7" fmla="*/ 0 60000 65536"/>
              <a:gd name="T8" fmla="*/ 0 60000 65536"/>
              <a:gd name="T9" fmla="*/ 0 w 628"/>
              <a:gd name="T10" fmla="*/ 0 h 252"/>
              <a:gd name="T11" fmla="*/ 628 w 628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252">
                <a:moveTo>
                  <a:pt x="628" y="252"/>
                </a:moveTo>
                <a:lnTo>
                  <a:pt x="180" y="25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Freeform 37"/>
          <p:cNvSpPr>
            <a:spLocks/>
          </p:cNvSpPr>
          <p:nvPr/>
        </p:nvSpPr>
        <p:spPr bwMode="auto">
          <a:xfrm>
            <a:off x="3171825" y="5635625"/>
            <a:ext cx="1071563" cy="306388"/>
          </a:xfrm>
          <a:custGeom>
            <a:avLst/>
            <a:gdLst>
              <a:gd name="T0" fmla="*/ 0 w 675"/>
              <a:gd name="T1" fmla="*/ 306387 h 193"/>
              <a:gd name="T2" fmla="*/ 858838 w 675"/>
              <a:gd name="T3" fmla="*/ 306387 h 193"/>
              <a:gd name="T4" fmla="*/ 1071563 w 675"/>
              <a:gd name="T5" fmla="*/ 0 h 193"/>
              <a:gd name="T6" fmla="*/ 0 60000 65536"/>
              <a:gd name="T7" fmla="*/ 0 60000 65536"/>
              <a:gd name="T8" fmla="*/ 0 60000 65536"/>
              <a:gd name="T9" fmla="*/ 0 w 675"/>
              <a:gd name="T10" fmla="*/ 0 h 193"/>
              <a:gd name="T11" fmla="*/ 675 w 675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93">
                <a:moveTo>
                  <a:pt x="0" y="193"/>
                </a:moveTo>
                <a:lnTo>
                  <a:pt x="541" y="193"/>
                </a:lnTo>
                <a:lnTo>
                  <a:pt x="67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38"/>
          <p:cNvSpPr>
            <a:spLocks noChangeShapeType="1"/>
          </p:cNvSpPr>
          <p:nvPr/>
        </p:nvSpPr>
        <p:spPr bwMode="auto">
          <a:xfrm flipH="1">
            <a:off x="5092700" y="5940425"/>
            <a:ext cx="638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39"/>
          <p:cNvSpPr>
            <a:spLocks noChangeShapeType="1"/>
          </p:cNvSpPr>
          <p:nvPr/>
        </p:nvSpPr>
        <p:spPr bwMode="auto">
          <a:xfrm>
            <a:off x="3765550" y="4524375"/>
            <a:ext cx="346075" cy="2333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Freeform 40"/>
          <p:cNvSpPr>
            <a:spLocks/>
          </p:cNvSpPr>
          <p:nvPr/>
        </p:nvSpPr>
        <p:spPr bwMode="auto">
          <a:xfrm>
            <a:off x="3357563" y="4765675"/>
            <a:ext cx="1143000" cy="114300"/>
          </a:xfrm>
          <a:custGeom>
            <a:avLst/>
            <a:gdLst>
              <a:gd name="T0" fmla="*/ 0 w 720"/>
              <a:gd name="T1" fmla="*/ 114300 h 72"/>
              <a:gd name="T2" fmla="*/ 1076325 w 720"/>
              <a:gd name="T3" fmla="*/ 114300 h 72"/>
              <a:gd name="T4" fmla="*/ 1143000 w 720"/>
              <a:gd name="T5" fmla="*/ 0 h 72"/>
              <a:gd name="T6" fmla="*/ 0 60000 65536"/>
              <a:gd name="T7" fmla="*/ 0 60000 65536"/>
              <a:gd name="T8" fmla="*/ 0 60000 65536"/>
              <a:gd name="T9" fmla="*/ 0 w 720"/>
              <a:gd name="T10" fmla="*/ 0 h 72"/>
              <a:gd name="T11" fmla="*/ 720 w 7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2">
                <a:moveTo>
                  <a:pt x="0" y="72"/>
                </a:moveTo>
                <a:lnTo>
                  <a:pt x="678" y="72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41"/>
          <p:cNvSpPr>
            <a:spLocks noChangeShapeType="1"/>
          </p:cNvSpPr>
          <p:nvPr/>
        </p:nvSpPr>
        <p:spPr bwMode="auto">
          <a:xfrm flipV="1">
            <a:off x="3765550" y="5230813"/>
            <a:ext cx="506413" cy="460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42"/>
          <p:cNvSpPr>
            <a:spLocks noChangeShapeType="1"/>
          </p:cNvSpPr>
          <p:nvPr/>
        </p:nvSpPr>
        <p:spPr bwMode="auto">
          <a:xfrm flipV="1">
            <a:off x="3765550" y="5094288"/>
            <a:ext cx="633413" cy="3857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Line 43"/>
          <p:cNvSpPr>
            <a:spLocks noChangeShapeType="1"/>
          </p:cNvSpPr>
          <p:nvPr/>
        </p:nvSpPr>
        <p:spPr bwMode="auto">
          <a:xfrm>
            <a:off x="3598863" y="5784850"/>
            <a:ext cx="203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44"/>
          <p:cNvSpPr>
            <a:spLocks noChangeShapeType="1"/>
          </p:cNvSpPr>
          <p:nvPr/>
        </p:nvSpPr>
        <p:spPr bwMode="auto">
          <a:xfrm flipH="1">
            <a:off x="3854450" y="5662613"/>
            <a:ext cx="190500" cy="2778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Freeform 45"/>
          <p:cNvSpPr>
            <a:spLocks/>
          </p:cNvSpPr>
          <p:nvPr/>
        </p:nvSpPr>
        <p:spPr bwMode="auto">
          <a:xfrm>
            <a:off x="3468688" y="4413250"/>
            <a:ext cx="977900" cy="228600"/>
          </a:xfrm>
          <a:custGeom>
            <a:avLst/>
            <a:gdLst>
              <a:gd name="T0" fmla="*/ 977900 w 616"/>
              <a:gd name="T1" fmla="*/ 228600 h 144"/>
              <a:gd name="T2" fmla="*/ 296862 w 616"/>
              <a:gd name="T3" fmla="*/ 0 h 144"/>
              <a:gd name="T4" fmla="*/ 0 w 616"/>
              <a:gd name="T5" fmla="*/ 0 h 144"/>
              <a:gd name="T6" fmla="*/ 0 60000 65536"/>
              <a:gd name="T7" fmla="*/ 0 60000 65536"/>
              <a:gd name="T8" fmla="*/ 0 60000 65536"/>
              <a:gd name="T9" fmla="*/ 0 w 616"/>
              <a:gd name="T10" fmla="*/ 0 h 144"/>
              <a:gd name="T11" fmla="*/ 616 w 6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44">
                <a:moveTo>
                  <a:pt x="616" y="144"/>
                </a:move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Rectangle 46"/>
          <p:cNvSpPr>
            <a:spLocks noChangeArrowheads="1"/>
          </p:cNvSpPr>
          <p:nvPr/>
        </p:nvSpPr>
        <p:spPr bwMode="auto">
          <a:xfrm>
            <a:off x="5767388" y="4799013"/>
            <a:ext cx="4826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Hyoid bone</a:t>
            </a:r>
            <a:endParaRPr lang="en-US" sz="700" b="1"/>
          </a:p>
        </p:txBody>
      </p:sp>
      <p:sp>
        <p:nvSpPr>
          <p:cNvPr id="24610" name="Line 47"/>
          <p:cNvSpPr>
            <a:spLocks noChangeShapeType="1"/>
          </p:cNvSpPr>
          <p:nvPr/>
        </p:nvSpPr>
        <p:spPr bwMode="auto">
          <a:xfrm>
            <a:off x="4573588" y="4849813"/>
            <a:ext cx="11525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48"/>
          <p:cNvSpPr>
            <a:spLocks noChangeShapeType="1"/>
          </p:cNvSpPr>
          <p:nvPr/>
        </p:nvSpPr>
        <p:spPr bwMode="auto">
          <a:xfrm>
            <a:off x="4573588" y="4845050"/>
            <a:ext cx="11525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Rectangle 49"/>
          <p:cNvSpPr>
            <a:spLocks noChangeArrowheads="1"/>
          </p:cNvSpPr>
          <p:nvPr/>
        </p:nvSpPr>
        <p:spPr bwMode="auto">
          <a:xfrm>
            <a:off x="5767388" y="4946650"/>
            <a:ext cx="9794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Common carotid artery</a:t>
            </a:r>
            <a:endParaRPr lang="en-US" sz="700" b="1"/>
          </a:p>
        </p:txBody>
      </p:sp>
      <p:sp>
        <p:nvSpPr>
          <p:cNvPr id="24613" name="Line 50"/>
          <p:cNvSpPr>
            <a:spLocks noChangeShapeType="1"/>
          </p:cNvSpPr>
          <p:nvPr/>
        </p:nvSpPr>
        <p:spPr bwMode="auto">
          <a:xfrm>
            <a:off x="4983163" y="4997450"/>
            <a:ext cx="7429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Line 51"/>
          <p:cNvSpPr>
            <a:spLocks noChangeShapeType="1"/>
          </p:cNvSpPr>
          <p:nvPr/>
        </p:nvSpPr>
        <p:spPr bwMode="auto">
          <a:xfrm>
            <a:off x="4983163" y="4994275"/>
            <a:ext cx="7429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Rectangle 52"/>
          <p:cNvSpPr>
            <a:spLocks noChangeArrowheads="1"/>
          </p:cNvSpPr>
          <p:nvPr/>
        </p:nvSpPr>
        <p:spPr bwMode="auto">
          <a:xfrm>
            <a:off x="5767388" y="5095875"/>
            <a:ext cx="847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Internal jugular vein</a:t>
            </a:r>
            <a:endParaRPr lang="en-US" sz="700" b="1"/>
          </a:p>
        </p:txBody>
      </p:sp>
      <p:sp>
        <p:nvSpPr>
          <p:cNvPr id="24616" name="Line 53"/>
          <p:cNvSpPr>
            <a:spLocks noChangeShapeType="1"/>
          </p:cNvSpPr>
          <p:nvPr/>
        </p:nvSpPr>
        <p:spPr bwMode="auto">
          <a:xfrm>
            <a:off x="5087938" y="5146675"/>
            <a:ext cx="638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Line 54"/>
          <p:cNvSpPr>
            <a:spLocks noChangeShapeType="1"/>
          </p:cNvSpPr>
          <p:nvPr/>
        </p:nvSpPr>
        <p:spPr bwMode="auto">
          <a:xfrm>
            <a:off x="5087938" y="5141913"/>
            <a:ext cx="6381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Freeform 55"/>
          <p:cNvSpPr>
            <a:spLocks/>
          </p:cNvSpPr>
          <p:nvPr/>
        </p:nvSpPr>
        <p:spPr bwMode="auto">
          <a:xfrm>
            <a:off x="3370263" y="4732338"/>
            <a:ext cx="863600" cy="44450"/>
          </a:xfrm>
          <a:custGeom>
            <a:avLst/>
            <a:gdLst>
              <a:gd name="T0" fmla="*/ 0 w 544"/>
              <a:gd name="T1" fmla="*/ 44450 h 28"/>
              <a:gd name="T2" fmla="*/ 863600 w 544"/>
              <a:gd name="T3" fmla="*/ 44450 h 28"/>
              <a:gd name="T4" fmla="*/ 863600 w 544"/>
              <a:gd name="T5" fmla="*/ 0 h 28"/>
              <a:gd name="T6" fmla="*/ 0 60000 65536"/>
              <a:gd name="T7" fmla="*/ 0 60000 65536"/>
              <a:gd name="T8" fmla="*/ 0 60000 65536"/>
              <a:gd name="T9" fmla="*/ 0 w 544"/>
              <a:gd name="T10" fmla="*/ 0 h 28"/>
              <a:gd name="T11" fmla="*/ 544 w 54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8">
                <a:moveTo>
                  <a:pt x="0" y="28"/>
                </a:moveTo>
                <a:lnTo>
                  <a:pt x="544" y="28"/>
                </a:lnTo>
                <a:lnTo>
                  <a:pt x="54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Freeform 56"/>
          <p:cNvSpPr>
            <a:spLocks/>
          </p:cNvSpPr>
          <p:nvPr/>
        </p:nvSpPr>
        <p:spPr bwMode="auto">
          <a:xfrm>
            <a:off x="3062288" y="4908550"/>
            <a:ext cx="1071562" cy="244475"/>
          </a:xfrm>
          <a:custGeom>
            <a:avLst/>
            <a:gdLst>
              <a:gd name="T0" fmla="*/ 0 w 675"/>
              <a:gd name="T1" fmla="*/ 244475 h 154"/>
              <a:gd name="T2" fmla="*/ 1071562 w 675"/>
              <a:gd name="T3" fmla="*/ 244475 h 154"/>
              <a:gd name="T4" fmla="*/ 1069975 w 675"/>
              <a:gd name="T5" fmla="*/ 0 h 154"/>
              <a:gd name="T6" fmla="*/ 0 60000 65536"/>
              <a:gd name="T7" fmla="*/ 0 60000 65536"/>
              <a:gd name="T8" fmla="*/ 0 60000 65536"/>
              <a:gd name="T9" fmla="*/ 0 w 675"/>
              <a:gd name="T10" fmla="*/ 0 h 154"/>
              <a:gd name="T11" fmla="*/ 675 w 67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54">
                <a:moveTo>
                  <a:pt x="0" y="154"/>
                </a:moveTo>
                <a:lnTo>
                  <a:pt x="675" y="154"/>
                </a:lnTo>
                <a:lnTo>
                  <a:pt x="67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0" name="Freeform 57"/>
          <p:cNvSpPr>
            <a:spLocks/>
          </p:cNvSpPr>
          <p:nvPr/>
        </p:nvSpPr>
        <p:spPr bwMode="auto">
          <a:xfrm>
            <a:off x="3062288" y="4905375"/>
            <a:ext cx="1069975" cy="241300"/>
          </a:xfrm>
          <a:custGeom>
            <a:avLst/>
            <a:gdLst>
              <a:gd name="T0" fmla="*/ 0 w 674"/>
              <a:gd name="T1" fmla="*/ 241300 h 152"/>
              <a:gd name="T2" fmla="*/ 1069975 w 674"/>
              <a:gd name="T3" fmla="*/ 241300 h 152"/>
              <a:gd name="T4" fmla="*/ 1069975 w 674"/>
              <a:gd name="T5" fmla="*/ 0 h 152"/>
              <a:gd name="T6" fmla="*/ 0 60000 65536"/>
              <a:gd name="T7" fmla="*/ 0 60000 65536"/>
              <a:gd name="T8" fmla="*/ 0 60000 65536"/>
              <a:gd name="T9" fmla="*/ 0 w 674"/>
              <a:gd name="T10" fmla="*/ 0 h 152"/>
              <a:gd name="T11" fmla="*/ 674 w 67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152">
                <a:moveTo>
                  <a:pt x="0" y="152"/>
                </a:moveTo>
                <a:lnTo>
                  <a:pt x="674" y="152"/>
                </a:lnTo>
                <a:lnTo>
                  <a:pt x="67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58"/>
          <p:cNvSpPr>
            <a:spLocks noChangeShapeType="1"/>
          </p:cNvSpPr>
          <p:nvPr/>
        </p:nvSpPr>
        <p:spPr bwMode="auto">
          <a:xfrm flipH="1" flipV="1">
            <a:off x="4318000" y="4667250"/>
            <a:ext cx="111125" cy="2079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Freeform 59"/>
          <p:cNvSpPr>
            <a:spLocks/>
          </p:cNvSpPr>
          <p:nvPr/>
        </p:nvSpPr>
        <p:spPr bwMode="auto">
          <a:xfrm>
            <a:off x="4729163" y="4994275"/>
            <a:ext cx="1001712" cy="404813"/>
          </a:xfrm>
          <a:custGeom>
            <a:avLst/>
            <a:gdLst>
              <a:gd name="T0" fmla="*/ 1001712 w 631"/>
              <a:gd name="T1" fmla="*/ 404812 h 255"/>
              <a:gd name="T2" fmla="*/ 287337 w 631"/>
              <a:gd name="T3" fmla="*/ 404812 h 255"/>
              <a:gd name="T4" fmla="*/ 0 w 631"/>
              <a:gd name="T5" fmla="*/ 0 h 255"/>
              <a:gd name="T6" fmla="*/ 0 60000 65536"/>
              <a:gd name="T7" fmla="*/ 0 60000 65536"/>
              <a:gd name="T8" fmla="*/ 0 60000 65536"/>
              <a:gd name="T9" fmla="*/ 0 w 631"/>
              <a:gd name="T10" fmla="*/ 0 h 255"/>
              <a:gd name="T11" fmla="*/ 631 w 63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255">
                <a:moveTo>
                  <a:pt x="631" y="255"/>
                </a:moveTo>
                <a:lnTo>
                  <a:pt x="181" y="25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Freeform 60"/>
          <p:cNvSpPr>
            <a:spLocks/>
          </p:cNvSpPr>
          <p:nvPr/>
        </p:nvSpPr>
        <p:spPr bwMode="auto">
          <a:xfrm>
            <a:off x="3171825" y="5629275"/>
            <a:ext cx="1071563" cy="311150"/>
          </a:xfrm>
          <a:custGeom>
            <a:avLst/>
            <a:gdLst>
              <a:gd name="T0" fmla="*/ 0 w 675"/>
              <a:gd name="T1" fmla="*/ 311150 h 196"/>
              <a:gd name="T2" fmla="*/ 858838 w 675"/>
              <a:gd name="T3" fmla="*/ 311150 h 196"/>
              <a:gd name="T4" fmla="*/ 1071563 w 675"/>
              <a:gd name="T5" fmla="*/ 0 h 196"/>
              <a:gd name="T6" fmla="*/ 0 60000 65536"/>
              <a:gd name="T7" fmla="*/ 0 60000 65536"/>
              <a:gd name="T8" fmla="*/ 0 60000 65536"/>
              <a:gd name="T9" fmla="*/ 0 w 675"/>
              <a:gd name="T10" fmla="*/ 0 h 196"/>
              <a:gd name="T11" fmla="*/ 675 w 675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96">
                <a:moveTo>
                  <a:pt x="0" y="196"/>
                </a:moveTo>
                <a:lnTo>
                  <a:pt x="541" y="196"/>
                </a:lnTo>
                <a:lnTo>
                  <a:pt x="67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Rectangle 61"/>
          <p:cNvSpPr>
            <a:spLocks noChangeArrowheads="1"/>
          </p:cNvSpPr>
          <p:nvPr/>
        </p:nvSpPr>
        <p:spPr bwMode="auto">
          <a:xfrm>
            <a:off x="5767388" y="5891213"/>
            <a:ext cx="336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Clavicle</a:t>
            </a:r>
            <a:endParaRPr lang="en-US" sz="700" b="1"/>
          </a:p>
        </p:txBody>
      </p:sp>
      <p:sp>
        <p:nvSpPr>
          <p:cNvPr id="24625" name="Line 62"/>
          <p:cNvSpPr>
            <a:spLocks noChangeShapeType="1"/>
          </p:cNvSpPr>
          <p:nvPr/>
        </p:nvSpPr>
        <p:spPr bwMode="auto">
          <a:xfrm flipH="1">
            <a:off x="5092700" y="5937250"/>
            <a:ext cx="6381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6" name="Line 63"/>
          <p:cNvSpPr>
            <a:spLocks noChangeShapeType="1"/>
          </p:cNvSpPr>
          <p:nvPr/>
        </p:nvSpPr>
        <p:spPr bwMode="auto">
          <a:xfrm flipH="1">
            <a:off x="4787900" y="5594350"/>
            <a:ext cx="9382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7" name="Line 64"/>
          <p:cNvSpPr>
            <a:spLocks noChangeShapeType="1"/>
          </p:cNvSpPr>
          <p:nvPr/>
        </p:nvSpPr>
        <p:spPr bwMode="auto">
          <a:xfrm flipH="1">
            <a:off x="4787900" y="5591175"/>
            <a:ext cx="9382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8" name="Freeform 65"/>
          <p:cNvSpPr>
            <a:spLocks/>
          </p:cNvSpPr>
          <p:nvPr/>
        </p:nvSpPr>
        <p:spPr bwMode="auto">
          <a:xfrm>
            <a:off x="3502025" y="4522788"/>
            <a:ext cx="609600" cy="233362"/>
          </a:xfrm>
          <a:custGeom>
            <a:avLst/>
            <a:gdLst>
              <a:gd name="T0" fmla="*/ 609600 w 384"/>
              <a:gd name="T1" fmla="*/ 233363 h 147"/>
              <a:gd name="T2" fmla="*/ 263525 w 384"/>
              <a:gd name="T3" fmla="*/ 0 h 147"/>
              <a:gd name="T4" fmla="*/ 0 w 384"/>
              <a:gd name="T5" fmla="*/ 0 h 147"/>
              <a:gd name="T6" fmla="*/ 0 60000 65536"/>
              <a:gd name="T7" fmla="*/ 0 60000 65536"/>
              <a:gd name="T8" fmla="*/ 0 60000 65536"/>
              <a:gd name="T9" fmla="*/ 0 w 384"/>
              <a:gd name="T10" fmla="*/ 0 h 147"/>
              <a:gd name="T11" fmla="*/ 384 w 384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47">
                <a:moveTo>
                  <a:pt x="384" y="147"/>
                </a:moveTo>
                <a:lnTo>
                  <a:pt x="16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9" name="Freeform 66"/>
          <p:cNvSpPr>
            <a:spLocks/>
          </p:cNvSpPr>
          <p:nvPr/>
        </p:nvSpPr>
        <p:spPr bwMode="auto">
          <a:xfrm>
            <a:off x="3357563" y="4765675"/>
            <a:ext cx="1138237" cy="109538"/>
          </a:xfrm>
          <a:custGeom>
            <a:avLst/>
            <a:gdLst>
              <a:gd name="T0" fmla="*/ 0 w 717"/>
              <a:gd name="T1" fmla="*/ 109537 h 69"/>
              <a:gd name="T2" fmla="*/ 1074737 w 717"/>
              <a:gd name="T3" fmla="*/ 109537 h 69"/>
              <a:gd name="T4" fmla="*/ 1138237 w 717"/>
              <a:gd name="T5" fmla="*/ 0 h 69"/>
              <a:gd name="T6" fmla="*/ 0 60000 65536"/>
              <a:gd name="T7" fmla="*/ 0 60000 65536"/>
              <a:gd name="T8" fmla="*/ 0 60000 65536"/>
              <a:gd name="T9" fmla="*/ 0 w 717"/>
              <a:gd name="T10" fmla="*/ 0 h 69"/>
              <a:gd name="T11" fmla="*/ 717 w 717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69">
                <a:moveTo>
                  <a:pt x="0" y="69"/>
                </a:moveTo>
                <a:lnTo>
                  <a:pt x="677" y="69"/>
                </a:lnTo>
                <a:lnTo>
                  <a:pt x="71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0" name="Freeform 67"/>
          <p:cNvSpPr>
            <a:spLocks/>
          </p:cNvSpPr>
          <p:nvPr/>
        </p:nvSpPr>
        <p:spPr bwMode="auto">
          <a:xfrm>
            <a:off x="3509963" y="5229225"/>
            <a:ext cx="762000" cy="458788"/>
          </a:xfrm>
          <a:custGeom>
            <a:avLst/>
            <a:gdLst>
              <a:gd name="T0" fmla="*/ 762000 w 480"/>
              <a:gd name="T1" fmla="*/ 0 h 289"/>
              <a:gd name="T2" fmla="*/ 255588 w 480"/>
              <a:gd name="T3" fmla="*/ 458787 h 289"/>
              <a:gd name="T4" fmla="*/ 0 w 480"/>
              <a:gd name="T5" fmla="*/ 458787 h 289"/>
              <a:gd name="T6" fmla="*/ 0 60000 65536"/>
              <a:gd name="T7" fmla="*/ 0 60000 65536"/>
              <a:gd name="T8" fmla="*/ 0 60000 65536"/>
              <a:gd name="T9" fmla="*/ 0 w 480"/>
              <a:gd name="T10" fmla="*/ 0 h 289"/>
              <a:gd name="T11" fmla="*/ 480 w 480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9">
                <a:moveTo>
                  <a:pt x="480" y="0"/>
                </a:moveTo>
                <a:lnTo>
                  <a:pt x="161" y="289"/>
                </a:lnTo>
                <a:lnTo>
                  <a:pt x="0" y="28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1" name="Freeform 68"/>
          <p:cNvSpPr>
            <a:spLocks/>
          </p:cNvSpPr>
          <p:nvPr/>
        </p:nvSpPr>
        <p:spPr bwMode="auto">
          <a:xfrm>
            <a:off x="3427413" y="5091113"/>
            <a:ext cx="971550" cy="385762"/>
          </a:xfrm>
          <a:custGeom>
            <a:avLst/>
            <a:gdLst>
              <a:gd name="T0" fmla="*/ 971550 w 612"/>
              <a:gd name="T1" fmla="*/ 0 h 243"/>
              <a:gd name="T2" fmla="*/ 338137 w 612"/>
              <a:gd name="T3" fmla="*/ 385763 h 243"/>
              <a:gd name="T4" fmla="*/ 0 w 612"/>
              <a:gd name="T5" fmla="*/ 385763 h 243"/>
              <a:gd name="T6" fmla="*/ 0 60000 65536"/>
              <a:gd name="T7" fmla="*/ 0 60000 65536"/>
              <a:gd name="T8" fmla="*/ 0 60000 65536"/>
              <a:gd name="T9" fmla="*/ 0 w 612"/>
              <a:gd name="T10" fmla="*/ 0 h 243"/>
              <a:gd name="T11" fmla="*/ 612 w 612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243">
                <a:moveTo>
                  <a:pt x="612" y="0"/>
                </a:moveTo>
                <a:lnTo>
                  <a:pt x="213" y="243"/>
                </a:lnTo>
                <a:lnTo>
                  <a:pt x="0" y="24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2" name="Freeform 69"/>
          <p:cNvSpPr>
            <a:spLocks/>
          </p:cNvSpPr>
          <p:nvPr/>
        </p:nvSpPr>
        <p:spPr bwMode="auto">
          <a:xfrm>
            <a:off x="3465513" y="5781675"/>
            <a:ext cx="336550" cy="1588"/>
          </a:xfrm>
          <a:custGeom>
            <a:avLst/>
            <a:gdLst>
              <a:gd name="T0" fmla="*/ 336550 w 212"/>
              <a:gd name="T1" fmla="*/ 0 h 1587"/>
              <a:gd name="T2" fmla="*/ 133350 w 212"/>
              <a:gd name="T3" fmla="*/ 0 h 1587"/>
              <a:gd name="T4" fmla="*/ 0 w 212"/>
              <a:gd name="T5" fmla="*/ 0 h 1587"/>
              <a:gd name="T6" fmla="*/ 0 60000 65536"/>
              <a:gd name="T7" fmla="*/ 0 60000 65536"/>
              <a:gd name="T8" fmla="*/ 0 60000 65536"/>
              <a:gd name="T9" fmla="*/ 0 w 212"/>
              <a:gd name="T10" fmla="*/ 0 h 1587"/>
              <a:gd name="T11" fmla="*/ 212 w 21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1587">
                <a:moveTo>
                  <a:pt x="212" y="0"/>
                </a:moveTo>
                <a:lnTo>
                  <a:pt x="84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3" name="Rectangle 70"/>
          <p:cNvSpPr>
            <a:spLocks noChangeArrowheads="1"/>
          </p:cNvSpPr>
          <p:nvPr/>
        </p:nvSpPr>
        <p:spPr bwMode="auto">
          <a:xfrm>
            <a:off x="5772150" y="5349875"/>
            <a:ext cx="4826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Thyrohyoid</a:t>
            </a:r>
            <a:endParaRPr lang="en-US" sz="700" b="1"/>
          </a:p>
        </p:txBody>
      </p:sp>
      <p:sp>
        <p:nvSpPr>
          <p:cNvPr id="24634" name="Rectangle 72"/>
          <p:cNvSpPr>
            <a:spLocks noChangeArrowheads="1"/>
          </p:cNvSpPr>
          <p:nvPr/>
        </p:nvSpPr>
        <p:spPr bwMode="auto">
          <a:xfrm>
            <a:off x="2835275" y="5630863"/>
            <a:ext cx="593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Superior belly</a:t>
            </a:r>
            <a:endParaRPr lang="en-US" sz="700" b="1"/>
          </a:p>
        </p:txBody>
      </p:sp>
      <p:sp>
        <p:nvSpPr>
          <p:cNvPr id="24635" name="Rectangle 73"/>
          <p:cNvSpPr>
            <a:spLocks noChangeArrowheads="1"/>
          </p:cNvSpPr>
          <p:nvPr/>
        </p:nvSpPr>
        <p:spPr bwMode="auto">
          <a:xfrm>
            <a:off x="2835275" y="5721350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Inferior belly</a:t>
            </a:r>
            <a:endParaRPr lang="en-US" sz="700" b="1"/>
          </a:p>
        </p:txBody>
      </p:sp>
      <p:sp>
        <p:nvSpPr>
          <p:cNvPr id="24636" name="Line 75"/>
          <p:cNvSpPr>
            <a:spLocks noChangeShapeType="1"/>
          </p:cNvSpPr>
          <p:nvPr/>
        </p:nvSpPr>
        <p:spPr bwMode="auto">
          <a:xfrm flipH="1">
            <a:off x="3852863" y="5661025"/>
            <a:ext cx="192087" cy="2762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Freeform 76"/>
          <p:cNvSpPr>
            <a:spLocks/>
          </p:cNvSpPr>
          <p:nvPr/>
        </p:nvSpPr>
        <p:spPr bwMode="auto">
          <a:xfrm>
            <a:off x="2816225" y="4265613"/>
            <a:ext cx="63500" cy="665162"/>
          </a:xfrm>
          <a:custGeom>
            <a:avLst/>
            <a:gdLst>
              <a:gd name="T0" fmla="*/ 63500 w 40"/>
              <a:gd name="T1" fmla="*/ 665163 h 419"/>
              <a:gd name="T2" fmla="*/ 0 w 40"/>
              <a:gd name="T3" fmla="*/ 665163 h 419"/>
              <a:gd name="T4" fmla="*/ 0 w 40"/>
              <a:gd name="T5" fmla="*/ 0 h 419"/>
              <a:gd name="T6" fmla="*/ 63500 w 40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9"/>
              <a:gd name="T14" fmla="*/ 40 w 40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9">
                <a:moveTo>
                  <a:pt x="40" y="419"/>
                </a:moveTo>
                <a:lnTo>
                  <a:pt x="0" y="419"/>
                </a:lnTo>
                <a:lnTo>
                  <a:pt x="0" y="0"/>
                </a:lnTo>
                <a:lnTo>
                  <a:pt x="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8" name="Line 77"/>
          <p:cNvSpPr>
            <a:spLocks noChangeShapeType="1"/>
          </p:cNvSpPr>
          <p:nvPr/>
        </p:nvSpPr>
        <p:spPr bwMode="auto">
          <a:xfrm flipH="1">
            <a:off x="2755900" y="4629150"/>
            <a:ext cx="60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9" name="Freeform 78"/>
          <p:cNvSpPr>
            <a:spLocks/>
          </p:cNvSpPr>
          <p:nvPr/>
        </p:nvSpPr>
        <p:spPr bwMode="auto">
          <a:xfrm>
            <a:off x="2816225" y="5416550"/>
            <a:ext cx="63500" cy="401638"/>
          </a:xfrm>
          <a:custGeom>
            <a:avLst/>
            <a:gdLst>
              <a:gd name="T0" fmla="*/ 63500 w 40"/>
              <a:gd name="T1" fmla="*/ 401637 h 253"/>
              <a:gd name="T2" fmla="*/ 0 w 40"/>
              <a:gd name="T3" fmla="*/ 401637 h 253"/>
              <a:gd name="T4" fmla="*/ 0 w 40"/>
              <a:gd name="T5" fmla="*/ 0 h 253"/>
              <a:gd name="T6" fmla="*/ 63500 w 40"/>
              <a:gd name="T7" fmla="*/ 0 h 253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253"/>
              <a:gd name="T14" fmla="*/ 40 w 40"/>
              <a:gd name="T15" fmla="*/ 253 h 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253">
                <a:moveTo>
                  <a:pt x="40" y="253"/>
                </a:moveTo>
                <a:lnTo>
                  <a:pt x="0" y="253"/>
                </a:lnTo>
                <a:lnTo>
                  <a:pt x="0" y="0"/>
                </a:lnTo>
                <a:lnTo>
                  <a:pt x="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0" name="Line 79"/>
          <p:cNvSpPr>
            <a:spLocks noChangeShapeType="1"/>
          </p:cNvSpPr>
          <p:nvPr/>
        </p:nvSpPr>
        <p:spPr bwMode="auto">
          <a:xfrm flipH="1">
            <a:off x="2705100" y="5619750"/>
            <a:ext cx="1111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Rectangle 80"/>
          <p:cNvSpPr>
            <a:spLocks noChangeArrowheads="1"/>
          </p:cNvSpPr>
          <p:nvPr/>
        </p:nvSpPr>
        <p:spPr bwMode="auto">
          <a:xfrm>
            <a:off x="4010025" y="3554413"/>
            <a:ext cx="4556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Superficial</a:t>
            </a:r>
            <a:endParaRPr lang="en-US" sz="700" b="1"/>
          </a:p>
        </p:txBody>
      </p:sp>
      <p:sp>
        <p:nvSpPr>
          <p:cNvPr id="24642" name="Rectangle 81"/>
          <p:cNvSpPr>
            <a:spLocks noChangeArrowheads="1"/>
          </p:cNvSpPr>
          <p:nvPr/>
        </p:nvSpPr>
        <p:spPr bwMode="auto">
          <a:xfrm>
            <a:off x="4622800" y="3554413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Deep</a:t>
            </a:r>
            <a:endParaRPr lang="en-US" sz="700" b="1"/>
          </a:p>
        </p:txBody>
      </p:sp>
      <p:sp>
        <p:nvSpPr>
          <p:cNvPr id="24643" name="Rectangle 82"/>
          <p:cNvSpPr>
            <a:spLocks noChangeArrowheads="1"/>
          </p:cNvSpPr>
          <p:nvPr/>
        </p:nvSpPr>
        <p:spPr bwMode="auto">
          <a:xfrm>
            <a:off x="6615113" y="5389563"/>
            <a:ext cx="430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4644" name="Freeform 84"/>
          <p:cNvSpPr>
            <a:spLocks/>
          </p:cNvSpPr>
          <p:nvPr/>
        </p:nvSpPr>
        <p:spPr bwMode="auto">
          <a:xfrm>
            <a:off x="6203950" y="5335588"/>
            <a:ext cx="130175" cy="327025"/>
          </a:xfrm>
          <a:custGeom>
            <a:avLst/>
            <a:gdLst>
              <a:gd name="T0" fmla="*/ 0 w 82"/>
              <a:gd name="T1" fmla="*/ 0 h 206"/>
              <a:gd name="T2" fmla="*/ 130175 w 82"/>
              <a:gd name="T3" fmla="*/ 0 h 206"/>
              <a:gd name="T4" fmla="*/ 130175 w 82"/>
              <a:gd name="T5" fmla="*/ 327025 h 206"/>
              <a:gd name="T6" fmla="*/ 0 w 82"/>
              <a:gd name="T7" fmla="*/ 327025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6"/>
              <a:gd name="T14" fmla="*/ 82 w 82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6">
                <a:moveTo>
                  <a:pt x="0" y="0"/>
                </a:moveTo>
                <a:lnTo>
                  <a:pt x="82" y="0"/>
                </a:lnTo>
                <a:lnTo>
                  <a:pt x="82" y="206"/>
                </a:lnTo>
                <a:lnTo>
                  <a:pt x="0" y="206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85"/>
          <p:cNvSpPr>
            <a:spLocks noChangeShapeType="1"/>
          </p:cNvSpPr>
          <p:nvPr/>
        </p:nvSpPr>
        <p:spPr bwMode="auto">
          <a:xfrm>
            <a:off x="6330950" y="5500688"/>
            <a:ext cx="460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Freeform 86"/>
          <p:cNvSpPr>
            <a:spLocks/>
          </p:cNvSpPr>
          <p:nvPr/>
        </p:nvSpPr>
        <p:spPr bwMode="auto">
          <a:xfrm>
            <a:off x="6361113" y="5330825"/>
            <a:ext cx="130175" cy="330200"/>
          </a:xfrm>
          <a:custGeom>
            <a:avLst/>
            <a:gdLst>
              <a:gd name="T0" fmla="*/ 0 w 82"/>
              <a:gd name="T1" fmla="*/ 0 h 208"/>
              <a:gd name="T2" fmla="*/ 130175 w 82"/>
              <a:gd name="T3" fmla="*/ 0 h 208"/>
              <a:gd name="T4" fmla="*/ 130175 w 82"/>
              <a:gd name="T5" fmla="*/ 330200 h 208"/>
              <a:gd name="T6" fmla="*/ 0 w 82"/>
              <a:gd name="T7" fmla="*/ 330200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8"/>
              <a:gd name="T14" fmla="*/ 82 w 82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8">
                <a:moveTo>
                  <a:pt x="0" y="0"/>
                </a:moveTo>
                <a:lnTo>
                  <a:pt x="82" y="0"/>
                </a:lnTo>
                <a:lnTo>
                  <a:pt x="82" y="208"/>
                </a:lnTo>
                <a:lnTo>
                  <a:pt x="0" y="208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87"/>
          <p:cNvSpPr>
            <a:spLocks noChangeShapeType="1"/>
          </p:cNvSpPr>
          <p:nvPr/>
        </p:nvSpPr>
        <p:spPr bwMode="auto">
          <a:xfrm>
            <a:off x="6488113" y="5495925"/>
            <a:ext cx="476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Rectangle 88"/>
          <p:cNvSpPr>
            <a:spLocks noChangeArrowheads="1"/>
          </p:cNvSpPr>
          <p:nvPr/>
        </p:nvSpPr>
        <p:spPr bwMode="auto">
          <a:xfrm>
            <a:off x="5768975" y="5543550"/>
            <a:ext cx="5826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Sternothyroid</a:t>
            </a:r>
            <a:endParaRPr lang="en-US" sz="700" b="1"/>
          </a:p>
        </p:txBody>
      </p:sp>
      <p:sp>
        <p:nvSpPr>
          <p:cNvPr id="24649" name="TextBox 24"/>
          <p:cNvSpPr txBox="1">
            <a:spLocks noChangeArrowheads="1"/>
          </p:cNvSpPr>
          <p:nvPr/>
        </p:nvSpPr>
        <p:spPr bwMode="auto">
          <a:xfrm>
            <a:off x="2395538" y="3227388"/>
            <a:ext cx="3976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989F1CD-FD30-4F08-9FAE-C3B2F49BE6EC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Hyoid Muscles – Infrahyoid Group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3288"/>
            <a:ext cx="91440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fix hyoid bone from below…allowing suprahyoid muscles to open mouth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i="1" smtClean="0"/>
              <a:t>omohyoid </a:t>
            </a:r>
            <a:r>
              <a:rPr lang="en-US" sz="2400" b="0" smtClean="0"/>
              <a:t>– depresses hyoid after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i="1" smtClean="0"/>
              <a:t>sternohyoid</a:t>
            </a:r>
            <a:r>
              <a:rPr lang="en-US" sz="2400" b="0" smtClean="0"/>
              <a:t> – depresses hyoid after elevation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i="1" smtClean="0"/>
              <a:t>thyrohyoid</a:t>
            </a:r>
            <a:r>
              <a:rPr lang="en-US" sz="2400" b="0" smtClean="0"/>
              <a:t> – depresses hyoid and elevates larynx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i="1" smtClean="0"/>
              <a:t>sternothyroid</a:t>
            </a:r>
            <a:r>
              <a:rPr lang="en-US" sz="2400" b="0" smtClean="0"/>
              <a:t> – depresses larynx after elevation</a:t>
            </a:r>
          </a:p>
        </p:txBody>
      </p:sp>
      <p:sp>
        <p:nvSpPr>
          <p:cNvPr id="25605" name="Text Box 23"/>
          <p:cNvSpPr txBox="1">
            <a:spLocks noChangeArrowheads="1"/>
          </p:cNvSpPr>
          <p:nvPr/>
        </p:nvSpPr>
        <p:spPr bwMode="auto">
          <a:xfrm>
            <a:off x="5468938" y="628491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10.10a</a:t>
            </a:r>
          </a:p>
        </p:txBody>
      </p:sp>
      <p:pic>
        <p:nvPicPr>
          <p:cNvPr id="25606" name="Picture 14" descr="sal25693_10_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3454400"/>
            <a:ext cx="22161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2244725" y="5094288"/>
            <a:ext cx="7254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Levator scapulae</a:t>
            </a:r>
            <a:endParaRPr lang="en-US" sz="700" b="1"/>
          </a:p>
        </p:txBody>
      </p:sp>
      <p:sp>
        <p:nvSpPr>
          <p:cNvPr id="25608" name="Rectangle 19"/>
          <p:cNvSpPr>
            <a:spLocks noChangeArrowheads="1"/>
          </p:cNvSpPr>
          <p:nvPr/>
        </p:nvSpPr>
        <p:spPr bwMode="auto">
          <a:xfrm>
            <a:off x="2187575" y="5891213"/>
            <a:ext cx="8794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Sternocleidomastoid</a:t>
            </a:r>
            <a:endParaRPr lang="en-US" sz="700" b="1"/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2835275" y="4273550"/>
            <a:ext cx="4111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Digastric:</a:t>
            </a:r>
            <a:endParaRPr lang="en-US" sz="700" b="1"/>
          </a:p>
        </p:txBody>
      </p:sp>
      <p:sp>
        <p:nvSpPr>
          <p:cNvPr id="25610" name="Rectangle 21"/>
          <p:cNvSpPr>
            <a:spLocks noChangeArrowheads="1"/>
          </p:cNvSpPr>
          <p:nvPr/>
        </p:nvSpPr>
        <p:spPr bwMode="auto">
          <a:xfrm>
            <a:off x="2835275" y="4364038"/>
            <a:ext cx="574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Anterior belly</a:t>
            </a:r>
            <a:endParaRPr lang="en-US" sz="700" b="1"/>
          </a:p>
        </p:txBody>
      </p:sp>
      <p:sp>
        <p:nvSpPr>
          <p:cNvPr id="25611" name="Rectangle 22"/>
          <p:cNvSpPr>
            <a:spLocks noChangeArrowheads="1"/>
          </p:cNvSpPr>
          <p:nvPr/>
        </p:nvSpPr>
        <p:spPr bwMode="auto">
          <a:xfrm>
            <a:off x="2835275" y="4465638"/>
            <a:ext cx="6191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Posterior belly</a:t>
            </a:r>
            <a:endParaRPr lang="en-US" sz="700" b="1"/>
          </a:p>
        </p:txBody>
      </p:sp>
      <p:sp>
        <p:nvSpPr>
          <p:cNvPr id="25612" name="Rectangle 23"/>
          <p:cNvSpPr>
            <a:spLocks noChangeArrowheads="1"/>
          </p:cNvSpPr>
          <p:nvPr/>
        </p:nvSpPr>
        <p:spPr bwMode="auto">
          <a:xfrm>
            <a:off x="2835275" y="4718050"/>
            <a:ext cx="45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Stylohyoid</a:t>
            </a:r>
            <a:endParaRPr lang="en-US" sz="700" b="1"/>
          </a:p>
        </p:txBody>
      </p:sp>
      <p:sp>
        <p:nvSpPr>
          <p:cNvPr id="25613" name="Rectangle 24"/>
          <p:cNvSpPr>
            <a:spLocks noChangeArrowheads="1"/>
          </p:cNvSpPr>
          <p:nvPr/>
        </p:nvSpPr>
        <p:spPr bwMode="auto">
          <a:xfrm>
            <a:off x="2835275" y="4819650"/>
            <a:ext cx="439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Mylohyoid</a:t>
            </a:r>
            <a:endParaRPr lang="en-US" sz="700" b="1"/>
          </a:p>
        </p:txBody>
      </p:sp>
      <p:sp>
        <p:nvSpPr>
          <p:cNvPr id="25614" name="Rectangle 25"/>
          <p:cNvSpPr>
            <a:spLocks noChangeArrowheads="1"/>
          </p:cNvSpPr>
          <p:nvPr/>
        </p:nvSpPr>
        <p:spPr bwMode="auto">
          <a:xfrm>
            <a:off x="2835275" y="5421313"/>
            <a:ext cx="517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Sternohyoid</a:t>
            </a:r>
          </a:p>
          <a:p>
            <a:r>
              <a:rPr lang="en-US" sz="700" b="1">
                <a:solidFill>
                  <a:srgbClr val="000000"/>
                </a:solidFill>
              </a:rPr>
              <a:t>Omohyoid:</a:t>
            </a:r>
          </a:p>
        </p:txBody>
      </p:sp>
      <p:sp>
        <p:nvSpPr>
          <p:cNvPr id="25615" name="Rectangle 26"/>
          <p:cNvSpPr>
            <a:spLocks noChangeArrowheads="1"/>
          </p:cNvSpPr>
          <p:nvPr/>
        </p:nvSpPr>
        <p:spPr bwMode="auto">
          <a:xfrm>
            <a:off x="2251075" y="4516438"/>
            <a:ext cx="487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5616" name="Rectangle 28"/>
          <p:cNvSpPr>
            <a:spLocks noChangeArrowheads="1"/>
          </p:cNvSpPr>
          <p:nvPr/>
        </p:nvSpPr>
        <p:spPr bwMode="auto">
          <a:xfrm>
            <a:off x="2251075" y="5516563"/>
            <a:ext cx="430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5617" name="Rectangle 29"/>
          <p:cNvSpPr>
            <a:spLocks noChangeArrowheads="1"/>
          </p:cNvSpPr>
          <p:nvPr/>
        </p:nvSpPr>
        <p:spPr bwMode="auto">
          <a:xfrm>
            <a:off x="2101850" y="5662613"/>
            <a:ext cx="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700" b="1"/>
          </a:p>
        </p:txBody>
      </p:sp>
      <p:sp>
        <p:nvSpPr>
          <p:cNvPr id="25618" name="Rectangle 30"/>
          <p:cNvSpPr>
            <a:spLocks noChangeArrowheads="1"/>
          </p:cNvSpPr>
          <p:nvPr/>
        </p:nvSpPr>
        <p:spPr bwMode="auto">
          <a:xfrm>
            <a:off x="4222750" y="6353175"/>
            <a:ext cx="700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25619" name="Line 32"/>
          <p:cNvSpPr>
            <a:spLocks noChangeShapeType="1"/>
          </p:cNvSpPr>
          <p:nvPr/>
        </p:nvSpPr>
        <p:spPr bwMode="auto">
          <a:xfrm>
            <a:off x="3765550" y="4414838"/>
            <a:ext cx="681038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33"/>
          <p:cNvSpPr>
            <a:spLocks noChangeShapeType="1"/>
          </p:cNvSpPr>
          <p:nvPr/>
        </p:nvSpPr>
        <p:spPr bwMode="auto">
          <a:xfrm>
            <a:off x="4573588" y="4846638"/>
            <a:ext cx="15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Freeform 34"/>
          <p:cNvSpPr>
            <a:spLocks/>
          </p:cNvSpPr>
          <p:nvPr/>
        </p:nvSpPr>
        <p:spPr bwMode="auto">
          <a:xfrm>
            <a:off x="3370263" y="4735513"/>
            <a:ext cx="866775" cy="46037"/>
          </a:xfrm>
          <a:custGeom>
            <a:avLst/>
            <a:gdLst>
              <a:gd name="T0" fmla="*/ 0 w 546"/>
              <a:gd name="T1" fmla="*/ 46038 h 29"/>
              <a:gd name="T2" fmla="*/ 866775 w 546"/>
              <a:gd name="T3" fmla="*/ 46038 h 29"/>
              <a:gd name="T4" fmla="*/ 863600 w 546"/>
              <a:gd name="T5" fmla="*/ 0 h 29"/>
              <a:gd name="T6" fmla="*/ 0 60000 65536"/>
              <a:gd name="T7" fmla="*/ 0 60000 65536"/>
              <a:gd name="T8" fmla="*/ 0 60000 65536"/>
              <a:gd name="T9" fmla="*/ 0 w 546"/>
              <a:gd name="T10" fmla="*/ 0 h 29"/>
              <a:gd name="T11" fmla="*/ 546 w 546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29">
                <a:moveTo>
                  <a:pt x="0" y="29"/>
                </a:moveTo>
                <a:lnTo>
                  <a:pt x="546" y="29"/>
                </a:lnTo>
                <a:lnTo>
                  <a:pt x="54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35"/>
          <p:cNvSpPr>
            <a:spLocks noChangeShapeType="1"/>
          </p:cNvSpPr>
          <p:nvPr/>
        </p:nvSpPr>
        <p:spPr bwMode="auto">
          <a:xfrm flipH="1" flipV="1">
            <a:off x="4319588" y="4664075"/>
            <a:ext cx="112712" cy="21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Freeform 36"/>
          <p:cNvSpPr>
            <a:spLocks/>
          </p:cNvSpPr>
          <p:nvPr/>
        </p:nvSpPr>
        <p:spPr bwMode="auto">
          <a:xfrm>
            <a:off x="4733925" y="5000625"/>
            <a:ext cx="996950" cy="400050"/>
          </a:xfrm>
          <a:custGeom>
            <a:avLst/>
            <a:gdLst>
              <a:gd name="T0" fmla="*/ 996950 w 628"/>
              <a:gd name="T1" fmla="*/ 400050 h 252"/>
              <a:gd name="T2" fmla="*/ 285750 w 628"/>
              <a:gd name="T3" fmla="*/ 400050 h 252"/>
              <a:gd name="T4" fmla="*/ 0 w 628"/>
              <a:gd name="T5" fmla="*/ 0 h 252"/>
              <a:gd name="T6" fmla="*/ 0 60000 65536"/>
              <a:gd name="T7" fmla="*/ 0 60000 65536"/>
              <a:gd name="T8" fmla="*/ 0 60000 65536"/>
              <a:gd name="T9" fmla="*/ 0 w 628"/>
              <a:gd name="T10" fmla="*/ 0 h 252"/>
              <a:gd name="T11" fmla="*/ 628 w 628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252">
                <a:moveTo>
                  <a:pt x="628" y="252"/>
                </a:moveTo>
                <a:lnTo>
                  <a:pt x="180" y="25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37"/>
          <p:cNvSpPr>
            <a:spLocks/>
          </p:cNvSpPr>
          <p:nvPr/>
        </p:nvSpPr>
        <p:spPr bwMode="auto">
          <a:xfrm>
            <a:off x="3171825" y="5635625"/>
            <a:ext cx="1071563" cy="306388"/>
          </a:xfrm>
          <a:custGeom>
            <a:avLst/>
            <a:gdLst>
              <a:gd name="T0" fmla="*/ 0 w 675"/>
              <a:gd name="T1" fmla="*/ 306387 h 193"/>
              <a:gd name="T2" fmla="*/ 858838 w 675"/>
              <a:gd name="T3" fmla="*/ 306387 h 193"/>
              <a:gd name="T4" fmla="*/ 1071563 w 675"/>
              <a:gd name="T5" fmla="*/ 0 h 193"/>
              <a:gd name="T6" fmla="*/ 0 60000 65536"/>
              <a:gd name="T7" fmla="*/ 0 60000 65536"/>
              <a:gd name="T8" fmla="*/ 0 60000 65536"/>
              <a:gd name="T9" fmla="*/ 0 w 675"/>
              <a:gd name="T10" fmla="*/ 0 h 193"/>
              <a:gd name="T11" fmla="*/ 675 w 675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93">
                <a:moveTo>
                  <a:pt x="0" y="193"/>
                </a:moveTo>
                <a:lnTo>
                  <a:pt x="541" y="193"/>
                </a:lnTo>
                <a:lnTo>
                  <a:pt x="67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38"/>
          <p:cNvSpPr>
            <a:spLocks noChangeShapeType="1"/>
          </p:cNvSpPr>
          <p:nvPr/>
        </p:nvSpPr>
        <p:spPr bwMode="auto">
          <a:xfrm flipH="1">
            <a:off x="5092700" y="5940425"/>
            <a:ext cx="638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9"/>
          <p:cNvSpPr>
            <a:spLocks noChangeShapeType="1"/>
          </p:cNvSpPr>
          <p:nvPr/>
        </p:nvSpPr>
        <p:spPr bwMode="auto">
          <a:xfrm>
            <a:off x="3765550" y="4524375"/>
            <a:ext cx="346075" cy="2333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Freeform 40"/>
          <p:cNvSpPr>
            <a:spLocks/>
          </p:cNvSpPr>
          <p:nvPr/>
        </p:nvSpPr>
        <p:spPr bwMode="auto">
          <a:xfrm>
            <a:off x="3357563" y="4765675"/>
            <a:ext cx="1143000" cy="114300"/>
          </a:xfrm>
          <a:custGeom>
            <a:avLst/>
            <a:gdLst>
              <a:gd name="T0" fmla="*/ 0 w 720"/>
              <a:gd name="T1" fmla="*/ 114300 h 72"/>
              <a:gd name="T2" fmla="*/ 1076325 w 720"/>
              <a:gd name="T3" fmla="*/ 114300 h 72"/>
              <a:gd name="T4" fmla="*/ 1143000 w 720"/>
              <a:gd name="T5" fmla="*/ 0 h 72"/>
              <a:gd name="T6" fmla="*/ 0 60000 65536"/>
              <a:gd name="T7" fmla="*/ 0 60000 65536"/>
              <a:gd name="T8" fmla="*/ 0 60000 65536"/>
              <a:gd name="T9" fmla="*/ 0 w 720"/>
              <a:gd name="T10" fmla="*/ 0 h 72"/>
              <a:gd name="T11" fmla="*/ 720 w 7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2">
                <a:moveTo>
                  <a:pt x="0" y="72"/>
                </a:moveTo>
                <a:lnTo>
                  <a:pt x="678" y="72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41"/>
          <p:cNvSpPr>
            <a:spLocks noChangeShapeType="1"/>
          </p:cNvSpPr>
          <p:nvPr/>
        </p:nvSpPr>
        <p:spPr bwMode="auto">
          <a:xfrm flipV="1">
            <a:off x="3765550" y="5230813"/>
            <a:ext cx="506413" cy="460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42"/>
          <p:cNvSpPr>
            <a:spLocks noChangeShapeType="1"/>
          </p:cNvSpPr>
          <p:nvPr/>
        </p:nvSpPr>
        <p:spPr bwMode="auto">
          <a:xfrm flipV="1">
            <a:off x="3765550" y="5094288"/>
            <a:ext cx="633413" cy="3857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43"/>
          <p:cNvSpPr>
            <a:spLocks noChangeShapeType="1"/>
          </p:cNvSpPr>
          <p:nvPr/>
        </p:nvSpPr>
        <p:spPr bwMode="auto">
          <a:xfrm>
            <a:off x="3598863" y="5784850"/>
            <a:ext cx="203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44"/>
          <p:cNvSpPr>
            <a:spLocks noChangeShapeType="1"/>
          </p:cNvSpPr>
          <p:nvPr/>
        </p:nvSpPr>
        <p:spPr bwMode="auto">
          <a:xfrm flipH="1">
            <a:off x="3854450" y="5662613"/>
            <a:ext cx="190500" cy="2778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Freeform 45"/>
          <p:cNvSpPr>
            <a:spLocks/>
          </p:cNvSpPr>
          <p:nvPr/>
        </p:nvSpPr>
        <p:spPr bwMode="auto">
          <a:xfrm>
            <a:off x="3468688" y="4413250"/>
            <a:ext cx="977900" cy="228600"/>
          </a:xfrm>
          <a:custGeom>
            <a:avLst/>
            <a:gdLst>
              <a:gd name="T0" fmla="*/ 977900 w 616"/>
              <a:gd name="T1" fmla="*/ 228600 h 144"/>
              <a:gd name="T2" fmla="*/ 296862 w 616"/>
              <a:gd name="T3" fmla="*/ 0 h 144"/>
              <a:gd name="T4" fmla="*/ 0 w 616"/>
              <a:gd name="T5" fmla="*/ 0 h 144"/>
              <a:gd name="T6" fmla="*/ 0 60000 65536"/>
              <a:gd name="T7" fmla="*/ 0 60000 65536"/>
              <a:gd name="T8" fmla="*/ 0 60000 65536"/>
              <a:gd name="T9" fmla="*/ 0 w 616"/>
              <a:gd name="T10" fmla="*/ 0 h 144"/>
              <a:gd name="T11" fmla="*/ 616 w 6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44">
                <a:moveTo>
                  <a:pt x="616" y="144"/>
                </a:move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Rectangle 46"/>
          <p:cNvSpPr>
            <a:spLocks noChangeArrowheads="1"/>
          </p:cNvSpPr>
          <p:nvPr/>
        </p:nvSpPr>
        <p:spPr bwMode="auto">
          <a:xfrm>
            <a:off x="5767388" y="4799013"/>
            <a:ext cx="4826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Hyoid bone</a:t>
            </a:r>
            <a:endParaRPr lang="en-US" sz="700" b="1"/>
          </a:p>
        </p:txBody>
      </p:sp>
      <p:sp>
        <p:nvSpPr>
          <p:cNvPr id="25634" name="Line 47"/>
          <p:cNvSpPr>
            <a:spLocks noChangeShapeType="1"/>
          </p:cNvSpPr>
          <p:nvPr/>
        </p:nvSpPr>
        <p:spPr bwMode="auto">
          <a:xfrm>
            <a:off x="4573588" y="4849813"/>
            <a:ext cx="11525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48"/>
          <p:cNvSpPr>
            <a:spLocks noChangeShapeType="1"/>
          </p:cNvSpPr>
          <p:nvPr/>
        </p:nvSpPr>
        <p:spPr bwMode="auto">
          <a:xfrm>
            <a:off x="4573588" y="4845050"/>
            <a:ext cx="11525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Rectangle 49"/>
          <p:cNvSpPr>
            <a:spLocks noChangeArrowheads="1"/>
          </p:cNvSpPr>
          <p:nvPr/>
        </p:nvSpPr>
        <p:spPr bwMode="auto">
          <a:xfrm>
            <a:off x="5767388" y="4946650"/>
            <a:ext cx="9794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Common carotid artery</a:t>
            </a:r>
            <a:endParaRPr lang="en-US" sz="700" b="1"/>
          </a:p>
        </p:txBody>
      </p:sp>
      <p:sp>
        <p:nvSpPr>
          <p:cNvPr id="25637" name="Line 50"/>
          <p:cNvSpPr>
            <a:spLocks noChangeShapeType="1"/>
          </p:cNvSpPr>
          <p:nvPr/>
        </p:nvSpPr>
        <p:spPr bwMode="auto">
          <a:xfrm>
            <a:off x="4983163" y="4997450"/>
            <a:ext cx="7429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51"/>
          <p:cNvSpPr>
            <a:spLocks noChangeShapeType="1"/>
          </p:cNvSpPr>
          <p:nvPr/>
        </p:nvSpPr>
        <p:spPr bwMode="auto">
          <a:xfrm>
            <a:off x="4983163" y="4994275"/>
            <a:ext cx="7429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Rectangle 52"/>
          <p:cNvSpPr>
            <a:spLocks noChangeArrowheads="1"/>
          </p:cNvSpPr>
          <p:nvPr/>
        </p:nvSpPr>
        <p:spPr bwMode="auto">
          <a:xfrm>
            <a:off x="5767388" y="5095875"/>
            <a:ext cx="847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Internal jugular vein</a:t>
            </a:r>
            <a:endParaRPr lang="en-US" sz="700" b="1"/>
          </a:p>
        </p:txBody>
      </p:sp>
      <p:sp>
        <p:nvSpPr>
          <p:cNvPr id="25640" name="Line 53"/>
          <p:cNvSpPr>
            <a:spLocks noChangeShapeType="1"/>
          </p:cNvSpPr>
          <p:nvPr/>
        </p:nvSpPr>
        <p:spPr bwMode="auto">
          <a:xfrm>
            <a:off x="5087938" y="5146675"/>
            <a:ext cx="638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Line 54"/>
          <p:cNvSpPr>
            <a:spLocks noChangeShapeType="1"/>
          </p:cNvSpPr>
          <p:nvPr/>
        </p:nvSpPr>
        <p:spPr bwMode="auto">
          <a:xfrm>
            <a:off x="5087938" y="5141913"/>
            <a:ext cx="6381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Freeform 55"/>
          <p:cNvSpPr>
            <a:spLocks/>
          </p:cNvSpPr>
          <p:nvPr/>
        </p:nvSpPr>
        <p:spPr bwMode="auto">
          <a:xfrm>
            <a:off x="3370263" y="4732338"/>
            <a:ext cx="863600" cy="44450"/>
          </a:xfrm>
          <a:custGeom>
            <a:avLst/>
            <a:gdLst>
              <a:gd name="T0" fmla="*/ 0 w 544"/>
              <a:gd name="T1" fmla="*/ 44450 h 28"/>
              <a:gd name="T2" fmla="*/ 863600 w 544"/>
              <a:gd name="T3" fmla="*/ 44450 h 28"/>
              <a:gd name="T4" fmla="*/ 863600 w 544"/>
              <a:gd name="T5" fmla="*/ 0 h 28"/>
              <a:gd name="T6" fmla="*/ 0 60000 65536"/>
              <a:gd name="T7" fmla="*/ 0 60000 65536"/>
              <a:gd name="T8" fmla="*/ 0 60000 65536"/>
              <a:gd name="T9" fmla="*/ 0 w 544"/>
              <a:gd name="T10" fmla="*/ 0 h 28"/>
              <a:gd name="T11" fmla="*/ 544 w 54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8">
                <a:moveTo>
                  <a:pt x="0" y="28"/>
                </a:moveTo>
                <a:lnTo>
                  <a:pt x="544" y="28"/>
                </a:lnTo>
                <a:lnTo>
                  <a:pt x="54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Freeform 56"/>
          <p:cNvSpPr>
            <a:spLocks/>
          </p:cNvSpPr>
          <p:nvPr/>
        </p:nvSpPr>
        <p:spPr bwMode="auto">
          <a:xfrm>
            <a:off x="3062288" y="4908550"/>
            <a:ext cx="1071562" cy="244475"/>
          </a:xfrm>
          <a:custGeom>
            <a:avLst/>
            <a:gdLst>
              <a:gd name="T0" fmla="*/ 0 w 675"/>
              <a:gd name="T1" fmla="*/ 244475 h 154"/>
              <a:gd name="T2" fmla="*/ 1071562 w 675"/>
              <a:gd name="T3" fmla="*/ 244475 h 154"/>
              <a:gd name="T4" fmla="*/ 1069975 w 675"/>
              <a:gd name="T5" fmla="*/ 0 h 154"/>
              <a:gd name="T6" fmla="*/ 0 60000 65536"/>
              <a:gd name="T7" fmla="*/ 0 60000 65536"/>
              <a:gd name="T8" fmla="*/ 0 60000 65536"/>
              <a:gd name="T9" fmla="*/ 0 w 675"/>
              <a:gd name="T10" fmla="*/ 0 h 154"/>
              <a:gd name="T11" fmla="*/ 675 w 67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54">
                <a:moveTo>
                  <a:pt x="0" y="154"/>
                </a:moveTo>
                <a:lnTo>
                  <a:pt x="675" y="154"/>
                </a:lnTo>
                <a:lnTo>
                  <a:pt x="67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Freeform 57"/>
          <p:cNvSpPr>
            <a:spLocks/>
          </p:cNvSpPr>
          <p:nvPr/>
        </p:nvSpPr>
        <p:spPr bwMode="auto">
          <a:xfrm>
            <a:off x="3062288" y="4905375"/>
            <a:ext cx="1069975" cy="241300"/>
          </a:xfrm>
          <a:custGeom>
            <a:avLst/>
            <a:gdLst>
              <a:gd name="T0" fmla="*/ 0 w 674"/>
              <a:gd name="T1" fmla="*/ 241300 h 152"/>
              <a:gd name="T2" fmla="*/ 1069975 w 674"/>
              <a:gd name="T3" fmla="*/ 241300 h 152"/>
              <a:gd name="T4" fmla="*/ 1069975 w 674"/>
              <a:gd name="T5" fmla="*/ 0 h 152"/>
              <a:gd name="T6" fmla="*/ 0 60000 65536"/>
              <a:gd name="T7" fmla="*/ 0 60000 65536"/>
              <a:gd name="T8" fmla="*/ 0 60000 65536"/>
              <a:gd name="T9" fmla="*/ 0 w 674"/>
              <a:gd name="T10" fmla="*/ 0 h 152"/>
              <a:gd name="T11" fmla="*/ 674 w 67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152">
                <a:moveTo>
                  <a:pt x="0" y="152"/>
                </a:moveTo>
                <a:lnTo>
                  <a:pt x="674" y="152"/>
                </a:lnTo>
                <a:lnTo>
                  <a:pt x="67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Line 58"/>
          <p:cNvSpPr>
            <a:spLocks noChangeShapeType="1"/>
          </p:cNvSpPr>
          <p:nvPr/>
        </p:nvSpPr>
        <p:spPr bwMode="auto">
          <a:xfrm flipH="1" flipV="1">
            <a:off x="4318000" y="4667250"/>
            <a:ext cx="111125" cy="2079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Freeform 59"/>
          <p:cNvSpPr>
            <a:spLocks/>
          </p:cNvSpPr>
          <p:nvPr/>
        </p:nvSpPr>
        <p:spPr bwMode="auto">
          <a:xfrm>
            <a:off x="4729163" y="4994275"/>
            <a:ext cx="1001712" cy="404813"/>
          </a:xfrm>
          <a:custGeom>
            <a:avLst/>
            <a:gdLst>
              <a:gd name="T0" fmla="*/ 1001712 w 631"/>
              <a:gd name="T1" fmla="*/ 404812 h 255"/>
              <a:gd name="T2" fmla="*/ 287337 w 631"/>
              <a:gd name="T3" fmla="*/ 404812 h 255"/>
              <a:gd name="T4" fmla="*/ 0 w 631"/>
              <a:gd name="T5" fmla="*/ 0 h 255"/>
              <a:gd name="T6" fmla="*/ 0 60000 65536"/>
              <a:gd name="T7" fmla="*/ 0 60000 65536"/>
              <a:gd name="T8" fmla="*/ 0 60000 65536"/>
              <a:gd name="T9" fmla="*/ 0 w 631"/>
              <a:gd name="T10" fmla="*/ 0 h 255"/>
              <a:gd name="T11" fmla="*/ 631 w 631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255">
                <a:moveTo>
                  <a:pt x="631" y="255"/>
                </a:moveTo>
                <a:lnTo>
                  <a:pt x="181" y="25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Freeform 60"/>
          <p:cNvSpPr>
            <a:spLocks/>
          </p:cNvSpPr>
          <p:nvPr/>
        </p:nvSpPr>
        <p:spPr bwMode="auto">
          <a:xfrm>
            <a:off x="3171825" y="5629275"/>
            <a:ext cx="1071563" cy="311150"/>
          </a:xfrm>
          <a:custGeom>
            <a:avLst/>
            <a:gdLst>
              <a:gd name="T0" fmla="*/ 0 w 675"/>
              <a:gd name="T1" fmla="*/ 311150 h 196"/>
              <a:gd name="T2" fmla="*/ 858838 w 675"/>
              <a:gd name="T3" fmla="*/ 311150 h 196"/>
              <a:gd name="T4" fmla="*/ 1071563 w 675"/>
              <a:gd name="T5" fmla="*/ 0 h 196"/>
              <a:gd name="T6" fmla="*/ 0 60000 65536"/>
              <a:gd name="T7" fmla="*/ 0 60000 65536"/>
              <a:gd name="T8" fmla="*/ 0 60000 65536"/>
              <a:gd name="T9" fmla="*/ 0 w 675"/>
              <a:gd name="T10" fmla="*/ 0 h 196"/>
              <a:gd name="T11" fmla="*/ 675 w 675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196">
                <a:moveTo>
                  <a:pt x="0" y="196"/>
                </a:moveTo>
                <a:lnTo>
                  <a:pt x="541" y="196"/>
                </a:lnTo>
                <a:lnTo>
                  <a:pt x="67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8" name="Rectangle 61"/>
          <p:cNvSpPr>
            <a:spLocks noChangeArrowheads="1"/>
          </p:cNvSpPr>
          <p:nvPr/>
        </p:nvSpPr>
        <p:spPr bwMode="auto">
          <a:xfrm>
            <a:off x="5767388" y="5891213"/>
            <a:ext cx="336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Clavicle</a:t>
            </a:r>
            <a:endParaRPr lang="en-US" sz="700" b="1"/>
          </a:p>
        </p:txBody>
      </p:sp>
      <p:sp>
        <p:nvSpPr>
          <p:cNvPr id="25649" name="Line 62"/>
          <p:cNvSpPr>
            <a:spLocks noChangeShapeType="1"/>
          </p:cNvSpPr>
          <p:nvPr/>
        </p:nvSpPr>
        <p:spPr bwMode="auto">
          <a:xfrm flipH="1">
            <a:off x="5092700" y="5937250"/>
            <a:ext cx="6381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0" name="Line 63"/>
          <p:cNvSpPr>
            <a:spLocks noChangeShapeType="1"/>
          </p:cNvSpPr>
          <p:nvPr/>
        </p:nvSpPr>
        <p:spPr bwMode="auto">
          <a:xfrm flipH="1">
            <a:off x="4787900" y="5594350"/>
            <a:ext cx="9382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Line 64"/>
          <p:cNvSpPr>
            <a:spLocks noChangeShapeType="1"/>
          </p:cNvSpPr>
          <p:nvPr/>
        </p:nvSpPr>
        <p:spPr bwMode="auto">
          <a:xfrm flipH="1">
            <a:off x="4787900" y="5591175"/>
            <a:ext cx="9382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2" name="Freeform 65"/>
          <p:cNvSpPr>
            <a:spLocks/>
          </p:cNvSpPr>
          <p:nvPr/>
        </p:nvSpPr>
        <p:spPr bwMode="auto">
          <a:xfrm>
            <a:off x="3502025" y="4522788"/>
            <a:ext cx="609600" cy="233362"/>
          </a:xfrm>
          <a:custGeom>
            <a:avLst/>
            <a:gdLst>
              <a:gd name="T0" fmla="*/ 609600 w 384"/>
              <a:gd name="T1" fmla="*/ 233363 h 147"/>
              <a:gd name="T2" fmla="*/ 263525 w 384"/>
              <a:gd name="T3" fmla="*/ 0 h 147"/>
              <a:gd name="T4" fmla="*/ 0 w 384"/>
              <a:gd name="T5" fmla="*/ 0 h 147"/>
              <a:gd name="T6" fmla="*/ 0 60000 65536"/>
              <a:gd name="T7" fmla="*/ 0 60000 65536"/>
              <a:gd name="T8" fmla="*/ 0 60000 65536"/>
              <a:gd name="T9" fmla="*/ 0 w 384"/>
              <a:gd name="T10" fmla="*/ 0 h 147"/>
              <a:gd name="T11" fmla="*/ 384 w 384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47">
                <a:moveTo>
                  <a:pt x="384" y="147"/>
                </a:moveTo>
                <a:lnTo>
                  <a:pt x="16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Freeform 66"/>
          <p:cNvSpPr>
            <a:spLocks/>
          </p:cNvSpPr>
          <p:nvPr/>
        </p:nvSpPr>
        <p:spPr bwMode="auto">
          <a:xfrm>
            <a:off x="3357563" y="4765675"/>
            <a:ext cx="1138237" cy="109538"/>
          </a:xfrm>
          <a:custGeom>
            <a:avLst/>
            <a:gdLst>
              <a:gd name="T0" fmla="*/ 0 w 717"/>
              <a:gd name="T1" fmla="*/ 109537 h 69"/>
              <a:gd name="T2" fmla="*/ 1074737 w 717"/>
              <a:gd name="T3" fmla="*/ 109537 h 69"/>
              <a:gd name="T4" fmla="*/ 1138237 w 717"/>
              <a:gd name="T5" fmla="*/ 0 h 69"/>
              <a:gd name="T6" fmla="*/ 0 60000 65536"/>
              <a:gd name="T7" fmla="*/ 0 60000 65536"/>
              <a:gd name="T8" fmla="*/ 0 60000 65536"/>
              <a:gd name="T9" fmla="*/ 0 w 717"/>
              <a:gd name="T10" fmla="*/ 0 h 69"/>
              <a:gd name="T11" fmla="*/ 717 w 717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69">
                <a:moveTo>
                  <a:pt x="0" y="69"/>
                </a:moveTo>
                <a:lnTo>
                  <a:pt x="677" y="69"/>
                </a:lnTo>
                <a:lnTo>
                  <a:pt x="71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4" name="Freeform 67"/>
          <p:cNvSpPr>
            <a:spLocks/>
          </p:cNvSpPr>
          <p:nvPr/>
        </p:nvSpPr>
        <p:spPr bwMode="auto">
          <a:xfrm>
            <a:off x="3509963" y="5229225"/>
            <a:ext cx="762000" cy="458788"/>
          </a:xfrm>
          <a:custGeom>
            <a:avLst/>
            <a:gdLst>
              <a:gd name="T0" fmla="*/ 762000 w 480"/>
              <a:gd name="T1" fmla="*/ 0 h 289"/>
              <a:gd name="T2" fmla="*/ 255588 w 480"/>
              <a:gd name="T3" fmla="*/ 458787 h 289"/>
              <a:gd name="T4" fmla="*/ 0 w 480"/>
              <a:gd name="T5" fmla="*/ 458787 h 289"/>
              <a:gd name="T6" fmla="*/ 0 60000 65536"/>
              <a:gd name="T7" fmla="*/ 0 60000 65536"/>
              <a:gd name="T8" fmla="*/ 0 60000 65536"/>
              <a:gd name="T9" fmla="*/ 0 w 480"/>
              <a:gd name="T10" fmla="*/ 0 h 289"/>
              <a:gd name="T11" fmla="*/ 480 w 480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9">
                <a:moveTo>
                  <a:pt x="480" y="0"/>
                </a:moveTo>
                <a:lnTo>
                  <a:pt x="161" y="289"/>
                </a:lnTo>
                <a:lnTo>
                  <a:pt x="0" y="28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5" name="Freeform 68"/>
          <p:cNvSpPr>
            <a:spLocks/>
          </p:cNvSpPr>
          <p:nvPr/>
        </p:nvSpPr>
        <p:spPr bwMode="auto">
          <a:xfrm>
            <a:off x="3427413" y="5091113"/>
            <a:ext cx="971550" cy="385762"/>
          </a:xfrm>
          <a:custGeom>
            <a:avLst/>
            <a:gdLst>
              <a:gd name="T0" fmla="*/ 971550 w 612"/>
              <a:gd name="T1" fmla="*/ 0 h 243"/>
              <a:gd name="T2" fmla="*/ 338137 w 612"/>
              <a:gd name="T3" fmla="*/ 385763 h 243"/>
              <a:gd name="T4" fmla="*/ 0 w 612"/>
              <a:gd name="T5" fmla="*/ 385763 h 243"/>
              <a:gd name="T6" fmla="*/ 0 60000 65536"/>
              <a:gd name="T7" fmla="*/ 0 60000 65536"/>
              <a:gd name="T8" fmla="*/ 0 60000 65536"/>
              <a:gd name="T9" fmla="*/ 0 w 612"/>
              <a:gd name="T10" fmla="*/ 0 h 243"/>
              <a:gd name="T11" fmla="*/ 612 w 612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243">
                <a:moveTo>
                  <a:pt x="612" y="0"/>
                </a:moveTo>
                <a:lnTo>
                  <a:pt x="213" y="243"/>
                </a:lnTo>
                <a:lnTo>
                  <a:pt x="0" y="24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Freeform 69"/>
          <p:cNvSpPr>
            <a:spLocks/>
          </p:cNvSpPr>
          <p:nvPr/>
        </p:nvSpPr>
        <p:spPr bwMode="auto">
          <a:xfrm>
            <a:off x="3465513" y="5781675"/>
            <a:ext cx="336550" cy="1588"/>
          </a:xfrm>
          <a:custGeom>
            <a:avLst/>
            <a:gdLst>
              <a:gd name="T0" fmla="*/ 336550 w 212"/>
              <a:gd name="T1" fmla="*/ 0 h 1587"/>
              <a:gd name="T2" fmla="*/ 133350 w 212"/>
              <a:gd name="T3" fmla="*/ 0 h 1587"/>
              <a:gd name="T4" fmla="*/ 0 w 212"/>
              <a:gd name="T5" fmla="*/ 0 h 1587"/>
              <a:gd name="T6" fmla="*/ 0 60000 65536"/>
              <a:gd name="T7" fmla="*/ 0 60000 65536"/>
              <a:gd name="T8" fmla="*/ 0 60000 65536"/>
              <a:gd name="T9" fmla="*/ 0 w 212"/>
              <a:gd name="T10" fmla="*/ 0 h 1587"/>
              <a:gd name="T11" fmla="*/ 212 w 21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1587">
                <a:moveTo>
                  <a:pt x="212" y="0"/>
                </a:moveTo>
                <a:lnTo>
                  <a:pt x="84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7" name="Rectangle 70"/>
          <p:cNvSpPr>
            <a:spLocks noChangeArrowheads="1"/>
          </p:cNvSpPr>
          <p:nvPr/>
        </p:nvSpPr>
        <p:spPr bwMode="auto">
          <a:xfrm>
            <a:off x="5772150" y="5349875"/>
            <a:ext cx="4826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Thyrohyoid</a:t>
            </a:r>
            <a:endParaRPr lang="en-US" sz="700" b="1"/>
          </a:p>
        </p:txBody>
      </p:sp>
      <p:sp>
        <p:nvSpPr>
          <p:cNvPr id="25658" name="Rectangle 72"/>
          <p:cNvSpPr>
            <a:spLocks noChangeArrowheads="1"/>
          </p:cNvSpPr>
          <p:nvPr/>
        </p:nvSpPr>
        <p:spPr bwMode="auto">
          <a:xfrm>
            <a:off x="2835275" y="5630863"/>
            <a:ext cx="593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Superior belly</a:t>
            </a:r>
            <a:endParaRPr lang="en-US" sz="700" b="1"/>
          </a:p>
        </p:txBody>
      </p:sp>
      <p:sp>
        <p:nvSpPr>
          <p:cNvPr id="25659" name="Rectangle 73"/>
          <p:cNvSpPr>
            <a:spLocks noChangeArrowheads="1"/>
          </p:cNvSpPr>
          <p:nvPr/>
        </p:nvSpPr>
        <p:spPr bwMode="auto">
          <a:xfrm>
            <a:off x="2835275" y="5721350"/>
            <a:ext cx="536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Inferior belly</a:t>
            </a:r>
            <a:endParaRPr lang="en-US" sz="700" b="1"/>
          </a:p>
        </p:txBody>
      </p:sp>
      <p:sp>
        <p:nvSpPr>
          <p:cNvPr id="25660" name="Line 75"/>
          <p:cNvSpPr>
            <a:spLocks noChangeShapeType="1"/>
          </p:cNvSpPr>
          <p:nvPr/>
        </p:nvSpPr>
        <p:spPr bwMode="auto">
          <a:xfrm flipH="1">
            <a:off x="3852863" y="5661025"/>
            <a:ext cx="192087" cy="2762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Freeform 76"/>
          <p:cNvSpPr>
            <a:spLocks/>
          </p:cNvSpPr>
          <p:nvPr/>
        </p:nvSpPr>
        <p:spPr bwMode="auto">
          <a:xfrm>
            <a:off x="2816225" y="4265613"/>
            <a:ext cx="63500" cy="665162"/>
          </a:xfrm>
          <a:custGeom>
            <a:avLst/>
            <a:gdLst>
              <a:gd name="T0" fmla="*/ 63500 w 40"/>
              <a:gd name="T1" fmla="*/ 665163 h 419"/>
              <a:gd name="T2" fmla="*/ 0 w 40"/>
              <a:gd name="T3" fmla="*/ 665163 h 419"/>
              <a:gd name="T4" fmla="*/ 0 w 40"/>
              <a:gd name="T5" fmla="*/ 0 h 419"/>
              <a:gd name="T6" fmla="*/ 63500 w 40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19"/>
              <a:gd name="T14" fmla="*/ 40 w 40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19">
                <a:moveTo>
                  <a:pt x="40" y="419"/>
                </a:moveTo>
                <a:lnTo>
                  <a:pt x="0" y="419"/>
                </a:lnTo>
                <a:lnTo>
                  <a:pt x="0" y="0"/>
                </a:lnTo>
                <a:lnTo>
                  <a:pt x="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2" name="Line 77"/>
          <p:cNvSpPr>
            <a:spLocks noChangeShapeType="1"/>
          </p:cNvSpPr>
          <p:nvPr/>
        </p:nvSpPr>
        <p:spPr bwMode="auto">
          <a:xfrm flipH="1">
            <a:off x="2755900" y="4629150"/>
            <a:ext cx="60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3" name="Freeform 78"/>
          <p:cNvSpPr>
            <a:spLocks/>
          </p:cNvSpPr>
          <p:nvPr/>
        </p:nvSpPr>
        <p:spPr bwMode="auto">
          <a:xfrm>
            <a:off x="2816225" y="5416550"/>
            <a:ext cx="63500" cy="401638"/>
          </a:xfrm>
          <a:custGeom>
            <a:avLst/>
            <a:gdLst>
              <a:gd name="T0" fmla="*/ 63500 w 40"/>
              <a:gd name="T1" fmla="*/ 401637 h 253"/>
              <a:gd name="T2" fmla="*/ 0 w 40"/>
              <a:gd name="T3" fmla="*/ 401637 h 253"/>
              <a:gd name="T4" fmla="*/ 0 w 40"/>
              <a:gd name="T5" fmla="*/ 0 h 253"/>
              <a:gd name="T6" fmla="*/ 63500 w 40"/>
              <a:gd name="T7" fmla="*/ 0 h 253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253"/>
              <a:gd name="T14" fmla="*/ 40 w 40"/>
              <a:gd name="T15" fmla="*/ 253 h 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253">
                <a:moveTo>
                  <a:pt x="40" y="253"/>
                </a:moveTo>
                <a:lnTo>
                  <a:pt x="0" y="253"/>
                </a:lnTo>
                <a:lnTo>
                  <a:pt x="0" y="0"/>
                </a:lnTo>
                <a:lnTo>
                  <a:pt x="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4" name="Line 79"/>
          <p:cNvSpPr>
            <a:spLocks noChangeShapeType="1"/>
          </p:cNvSpPr>
          <p:nvPr/>
        </p:nvSpPr>
        <p:spPr bwMode="auto">
          <a:xfrm flipH="1">
            <a:off x="2705100" y="5619750"/>
            <a:ext cx="1111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5" name="Rectangle 80"/>
          <p:cNvSpPr>
            <a:spLocks noChangeArrowheads="1"/>
          </p:cNvSpPr>
          <p:nvPr/>
        </p:nvSpPr>
        <p:spPr bwMode="auto">
          <a:xfrm>
            <a:off x="4010025" y="3554413"/>
            <a:ext cx="4556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Superficial</a:t>
            </a:r>
            <a:endParaRPr lang="en-US" sz="700" b="1"/>
          </a:p>
        </p:txBody>
      </p:sp>
      <p:sp>
        <p:nvSpPr>
          <p:cNvPr id="25666" name="Rectangle 81"/>
          <p:cNvSpPr>
            <a:spLocks noChangeArrowheads="1"/>
          </p:cNvSpPr>
          <p:nvPr/>
        </p:nvSpPr>
        <p:spPr bwMode="auto">
          <a:xfrm>
            <a:off x="4622800" y="3554413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Deep</a:t>
            </a:r>
            <a:endParaRPr lang="en-US" sz="700" b="1"/>
          </a:p>
        </p:txBody>
      </p:sp>
      <p:sp>
        <p:nvSpPr>
          <p:cNvPr id="25667" name="Rectangle 82"/>
          <p:cNvSpPr>
            <a:spLocks noChangeArrowheads="1"/>
          </p:cNvSpPr>
          <p:nvPr/>
        </p:nvSpPr>
        <p:spPr bwMode="auto">
          <a:xfrm>
            <a:off x="6615113" y="5389563"/>
            <a:ext cx="430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Infrahyoid</a:t>
            </a:r>
          </a:p>
          <a:p>
            <a:r>
              <a:rPr lang="en-US" sz="700" b="1">
                <a:solidFill>
                  <a:srgbClr val="000000"/>
                </a:solidFill>
              </a:rPr>
              <a:t>group</a:t>
            </a:r>
          </a:p>
        </p:txBody>
      </p:sp>
      <p:sp>
        <p:nvSpPr>
          <p:cNvPr id="25668" name="Freeform 84"/>
          <p:cNvSpPr>
            <a:spLocks/>
          </p:cNvSpPr>
          <p:nvPr/>
        </p:nvSpPr>
        <p:spPr bwMode="auto">
          <a:xfrm>
            <a:off x="6203950" y="5335588"/>
            <a:ext cx="130175" cy="327025"/>
          </a:xfrm>
          <a:custGeom>
            <a:avLst/>
            <a:gdLst>
              <a:gd name="T0" fmla="*/ 0 w 82"/>
              <a:gd name="T1" fmla="*/ 0 h 206"/>
              <a:gd name="T2" fmla="*/ 130175 w 82"/>
              <a:gd name="T3" fmla="*/ 0 h 206"/>
              <a:gd name="T4" fmla="*/ 130175 w 82"/>
              <a:gd name="T5" fmla="*/ 327025 h 206"/>
              <a:gd name="T6" fmla="*/ 0 w 82"/>
              <a:gd name="T7" fmla="*/ 327025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6"/>
              <a:gd name="T14" fmla="*/ 82 w 82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6">
                <a:moveTo>
                  <a:pt x="0" y="0"/>
                </a:moveTo>
                <a:lnTo>
                  <a:pt x="82" y="0"/>
                </a:lnTo>
                <a:lnTo>
                  <a:pt x="82" y="206"/>
                </a:lnTo>
                <a:lnTo>
                  <a:pt x="0" y="206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9" name="Line 85"/>
          <p:cNvSpPr>
            <a:spLocks noChangeShapeType="1"/>
          </p:cNvSpPr>
          <p:nvPr/>
        </p:nvSpPr>
        <p:spPr bwMode="auto">
          <a:xfrm>
            <a:off x="6330950" y="5500688"/>
            <a:ext cx="460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0" name="Freeform 86"/>
          <p:cNvSpPr>
            <a:spLocks/>
          </p:cNvSpPr>
          <p:nvPr/>
        </p:nvSpPr>
        <p:spPr bwMode="auto">
          <a:xfrm>
            <a:off x="6361113" y="5330825"/>
            <a:ext cx="130175" cy="330200"/>
          </a:xfrm>
          <a:custGeom>
            <a:avLst/>
            <a:gdLst>
              <a:gd name="T0" fmla="*/ 0 w 82"/>
              <a:gd name="T1" fmla="*/ 0 h 208"/>
              <a:gd name="T2" fmla="*/ 130175 w 82"/>
              <a:gd name="T3" fmla="*/ 0 h 208"/>
              <a:gd name="T4" fmla="*/ 130175 w 82"/>
              <a:gd name="T5" fmla="*/ 330200 h 208"/>
              <a:gd name="T6" fmla="*/ 0 w 82"/>
              <a:gd name="T7" fmla="*/ 330200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8"/>
              <a:gd name="T14" fmla="*/ 82 w 82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8">
                <a:moveTo>
                  <a:pt x="0" y="0"/>
                </a:moveTo>
                <a:lnTo>
                  <a:pt x="82" y="0"/>
                </a:lnTo>
                <a:lnTo>
                  <a:pt x="82" y="208"/>
                </a:lnTo>
                <a:lnTo>
                  <a:pt x="0" y="208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1" name="Line 87"/>
          <p:cNvSpPr>
            <a:spLocks noChangeShapeType="1"/>
          </p:cNvSpPr>
          <p:nvPr/>
        </p:nvSpPr>
        <p:spPr bwMode="auto">
          <a:xfrm>
            <a:off x="6488113" y="5495925"/>
            <a:ext cx="476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2" name="Rectangle 88"/>
          <p:cNvSpPr>
            <a:spLocks noChangeArrowheads="1"/>
          </p:cNvSpPr>
          <p:nvPr/>
        </p:nvSpPr>
        <p:spPr bwMode="auto">
          <a:xfrm>
            <a:off x="5768975" y="5543550"/>
            <a:ext cx="5826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Sternothyroid</a:t>
            </a:r>
            <a:endParaRPr lang="en-US" sz="700" b="1"/>
          </a:p>
        </p:txBody>
      </p:sp>
      <p:sp>
        <p:nvSpPr>
          <p:cNvPr id="25673" name="TextBox 24"/>
          <p:cNvSpPr txBox="1">
            <a:spLocks noChangeArrowheads="1"/>
          </p:cNvSpPr>
          <p:nvPr/>
        </p:nvSpPr>
        <p:spPr bwMode="auto">
          <a:xfrm>
            <a:off x="2395538" y="3227388"/>
            <a:ext cx="3976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E47F5D9-8B41-4195-B707-F21CA7BA1CA6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914400"/>
          </a:xfrm>
        </p:spPr>
        <p:txBody>
          <a:bodyPr/>
          <a:lstStyle/>
          <a:p>
            <a:pPr eaLnBrk="1" hangingPunct="1"/>
            <a:r>
              <a:rPr lang="en-US" smtClean="0"/>
              <a:t>Muscles of Pharynx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043488"/>
            <a:ext cx="82931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three pairs </a:t>
            </a:r>
            <a:r>
              <a:rPr lang="en-US" sz="2400" b="0" i="1" smtClean="0"/>
              <a:t>pharyngeal constrictors </a:t>
            </a:r>
            <a:r>
              <a:rPr lang="en-US" sz="2400" smtClean="0"/>
              <a:t>	</a:t>
            </a:r>
          </a:p>
          <a:p>
            <a:pPr lvl="1" eaLnBrk="1" hangingPunct="1"/>
            <a:r>
              <a:rPr lang="en-US" sz="2400" b="0" smtClean="0"/>
              <a:t>encircle pharynx forming a muscular funnel</a:t>
            </a:r>
          </a:p>
          <a:p>
            <a:pPr lvl="1" eaLnBrk="1" hangingPunct="1"/>
            <a:r>
              <a:rPr lang="en-US" sz="2400" b="0" smtClean="0"/>
              <a:t>during swallowing drive food into the esophagus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549275" y="4451350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10.8</a:t>
            </a:r>
          </a:p>
        </p:txBody>
      </p:sp>
      <p:pic>
        <p:nvPicPr>
          <p:cNvPr id="26630" name="Picture 12" descr="sal25693_1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181100"/>
            <a:ext cx="448786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1593850" y="3052763"/>
            <a:ext cx="587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Genioglossus</a:t>
            </a:r>
            <a:endParaRPr lang="en-US" sz="700" b="1"/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1593850" y="2225675"/>
            <a:ext cx="552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Styloglossus</a:t>
            </a:r>
            <a:endParaRPr lang="en-US" sz="700" b="1"/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1593850" y="1978025"/>
            <a:ext cx="6016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Palatoglossus</a:t>
            </a:r>
            <a:endParaRPr lang="en-US" sz="700" b="1"/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5549900" y="2224088"/>
            <a:ext cx="13446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Posterior belly of digastric (cut)</a:t>
            </a:r>
            <a:endParaRPr lang="en-US" sz="700" b="1"/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5127625" y="2790825"/>
            <a:ext cx="45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Stylohyoid</a:t>
            </a:r>
            <a:endParaRPr lang="en-US" sz="700" b="1"/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5549900" y="2425700"/>
            <a:ext cx="1574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Superior pharyngeal constrictor (cut)</a:t>
            </a:r>
            <a:endParaRPr lang="en-US" sz="700" b="1"/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5127625" y="2960688"/>
            <a:ext cx="12715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Middle pharyngeal constrictor</a:t>
            </a:r>
            <a:endParaRPr lang="en-US" sz="700" b="1"/>
          </a:p>
        </p:txBody>
      </p:sp>
      <p:sp>
        <p:nvSpPr>
          <p:cNvPr id="26638" name="Rectangle 21"/>
          <p:cNvSpPr>
            <a:spLocks noChangeArrowheads="1"/>
          </p:cNvSpPr>
          <p:nvPr/>
        </p:nvSpPr>
        <p:spPr bwMode="auto">
          <a:xfrm>
            <a:off x="5121275" y="4200525"/>
            <a:ext cx="12969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Inferior pharyngeal constrictor</a:t>
            </a:r>
            <a:endParaRPr lang="en-US" sz="700" b="1"/>
          </a:p>
        </p:txBody>
      </p:sp>
      <p:sp>
        <p:nvSpPr>
          <p:cNvPr id="26639" name="Rectangle 22"/>
          <p:cNvSpPr>
            <a:spLocks noChangeArrowheads="1"/>
          </p:cNvSpPr>
          <p:nvPr/>
        </p:nvSpPr>
        <p:spPr bwMode="auto">
          <a:xfrm>
            <a:off x="5127625" y="3132138"/>
            <a:ext cx="5016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Hyoglossus</a:t>
            </a:r>
            <a:endParaRPr lang="en-US" sz="700" b="1"/>
          </a:p>
        </p:txBody>
      </p:sp>
      <p:sp>
        <p:nvSpPr>
          <p:cNvPr id="26640" name="Rectangle 23"/>
          <p:cNvSpPr>
            <a:spLocks noChangeArrowheads="1"/>
          </p:cNvSpPr>
          <p:nvPr/>
        </p:nvSpPr>
        <p:spPr bwMode="auto">
          <a:xfrm>
            <a:off x="5127625" y="3497263"/>
            <a:ext cx="4826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Hyoid bone</a:t>
            </a:r>
            <a:endParaRPr lang="en-US" sz="700" b="1"/>
          </a:p>
        </p:txBody>
      </p:sp>
      <p:sp>
        <p:nvSpPr>
          <p:cNvPr id="26641" name="Rectangle 24"/>
          <p:cNvSpPr>
            <a:spLocks noChangeArrowheads="1"/>
          </p:cNvSpPr>
          <p:nvPr/>
        </p:nvSpPr>
        <p:spPr bwMode="auto">
          <a:xfrm>
            <a:off x="5549900" y="1816100"/>
            <a:ext cx="660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Styloid process</a:t>
            </a:r>
            <a:endParaRPr lang="en-US" sz="700" b="1"/>
          </a:p>
        </p:txBody>
      </p:sp>
      <p:sp>
        <p:nvSpPr>
          <p:cNvPr id="26642" name="Rectangle 25"/>
          <p:cNvSpPr>
            <a:spLocks noChangeArrowheads="1"/>
          </p:cNvSpPr>
          <p:nvPr/>
        </p:nvSpPr>
        <p:spPr bwMode="auto">
          <a:xfrm>
            <a:off x="5549900" y="2019300"/>
            <a:ext cx="7016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Mastoid process</a:t>
            </a:r>
            <a:endParaRPr lang="en-US" sz="700" b="1"/>
          </a:p>
        </p:txBody>
      </p:sp>
      <p:sp>
        <p:nvSpPr>
          <p:cNvPr id="26643" name="Rectangle 26"/>
          <p:cNvSpPr>
            <a:spLocks noChangeArrowheads="1"/>
          </p:cNvSpPr>
          <p:nvPr/>
        </p:nvSpPr>
        <p:spPr bwMode="auto">
          <a:xfrm>
            <a:off x="1593850" y="3379788"/>
            <a:ext cx="6588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Mylohyoid (cut)</a:t>
            </a:r>
            <a:endParaRPr lang="en-US" sz="700" b="1"/>
          </a:p>
        </p:txBody>
      </p:sp>
      <p:sp>
        <p:nvSpPr>
          <p:cNvPr id="26644" name="Rectangle 27"/>
          <p:cNvSpPr>
            <a:spLocks noChangeArrowheads="1"/>
          </p:cNvSpPr>
          <p:nvPr/>
        </p:nvSpPr>
        <p:spPr bwMode="auto">
          <a:xfrm>
            <a:off x="1593850" y="3700463"/>
            <a:ext cx="4889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Geniohyoid</a:t>
            </a:r>
            <a:endParaRPr lang="en-US" sz="700" b="1"/>
          </a:p>
        </p:txBody>
      </p:sp>
      <p:sp>
        <p:nvSpPr>
          <p:cNvPr id="26645" name="Rectangle 28"/>
          <p:cNvSpPr>
            <a:spLocks noChangeArrowheads="1"/>
          </p:cNvSpPr>
          <p:nvPr/>
        </p:nvSpPr>
        <p:spPr bwMode="auto">
          <a:xfrm>
            <a:off x="5121275" y="4506913"/>
            <a:ext cx="476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Esophagus</a:t>
            </a:r>
            <a:endParaRPr lang="en-US" sz="700" b="1"/>
          </a:p>
        </p:txBody>
      </p:sp>
      <p:sp>
        <p:nvSpPr>
          <p:cNvPr id="26646" name="Line 29"/>
          <p:cNvSpPr>
            <a:spLocks noChangeShapeType="1"/>
          </p:cNvSpPr>
          <p:nvPr/>
        </p:nvSpPr>
        <p:spPr bwMode="auto">
          <a:xfrm flipH="1">
            <a:off x="4546600" y="4573588"/>
            <a:ext cx="5429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30"/>
          <p:cNvSpPr>
            <a:spLocks noChangeShapeType="1"/>
          </p:cNvSpPr>
          <p:nvPr/>
        </p:nvSpPr>
        <p:spPr bwMode="auto">
          <a:xfrm flipH="1">
            <a:off x="4546600" y="4256088"/>
            <a:ext cx="5429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31"/>
          <p:cNvSpPr>
            <a:spLocks noChangeShapeType="1"/>
          </p:cNvSpPr>
          <p:nvPr/>
        </p:nvSpPr>
        <p:spPr bwMode="auto">
          <a:xfrm flipH="1">
            <a:off x="4089400" y="3565525"/>
            <a:ext cx="10001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32"/>
          <p:cNvSpPr>
            <a:spLocks noChangeShapeType="1"/>
          </p:cNvSpPr>
          <p:nvPr/>
        </p:nvSpPr>
        <p:spPr bwMode="auto">
          <a:xfrm flipH="1">
            <a:off x="3981450" y="3200400"/>
            <a:ext cx="1108075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4491038" y="3030538"/>
            <a:ext cx="5984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34"/>
          <p:cNvSpPr>
            <a:spLocks noChangeShapeType="1"/>
          </p:cNvSpPr>
          <p:nvPr/>
        </p:nvSpPr>
        <p:spPr bwMode="auto">
          <a:xfrm flipH="1">
            <a:off x="4376738" y="2860675"/>
            <a:ext cx="7127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35"/>
          <p:cNvSpPr>
            <a:spLocks noChangeShapeType="1"/>
          </p:cNvSpPr>
          <p:nvPr/>
        </p:nvSpPr>
        <p:spPr bwMode="auto">
          <a:xfrm flipH="1">
            <a:off x="4344988" y="2487613"/>
            <a:ext cx="11652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36"/>
          <p:cNvSpPr>
            <a:spLocks/>
          </p:cNvSpPr>
          <p:nvPr/>
        </p:nvSpPr>
        <p:spPr bwMode="auto">
          <a:xfrm>
            <a:off x="4826000" y="2282825"/>
            <a:ext cx="684213" cy="149225"/>
          </a:xfrm>
          <a:custGeom>
            <a:avLst/>
            <a:gdLst>
              <a:gd name="T0" fmla="*/ 684213 w 386"/>
              <a:gd name="T1" fmla="*/ 0 h 72"/>
              <a:gd name="T2" fmla="*/ 196756 w 386"/>
              <a:gd name="T3" fmla="*/ 0 h 72"/>
              <a:gd name="T4" fmla="*/ 0 w 386"/>
              <a:gd name="T5" fmla="*/ 149225 h 72"/>
              <a:gd name="T6" fmla="*/ 0 60000 65536"/>
              <a:gd name="T7" fmla="*/ 0 60000 65536"/>
              <a:gd name="T8" fmla="*/ 0 60000 65536"/>
              <a:gd name="T9" fmla="*/ 0 w 386"/>
              <a:gd name="T10" fmla="*/ 0 h 72"/>
              <a:gd name="T11" fmla="*/ 386 w 38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6" h="72">
                <a:moveTo>
                  <a:pt x="386" y="0"/>
                </a:moveTo>
                <a:lnTo>
                  <a:pt x="111" y="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37"/>
          <p:cNvSpPr>
            <a:spLocks/>
          </p:cNvSpPr>
          <p:nvPr/>
        </p:nvSpPr>
        <p:spPr bwMode="auto">
          <a:xfrm>
            <a:off x="4695825" y="1884363"/>
            <a:ext cx="814388" cy="266700"/>
          </a:xfrm>
          <a:custGeom>
            <a:avLst/>
            <a:gdLst>
              <a:gd name="T0" fmla="*/ 814388 w 460"/>
              <a:gd name="T1" fmla="*/ 0 h 129"/>
              <a:gd name="T2" fmla="*/ 327526 w 460"/>
              <a:gd name="T3" fmla="*/ 0 h 129"/>
              <a:gd name="T4" fmla="*/ 0 w 460"/>
              <a:gd name="T5" fmla="*/ 266700 h 129"/>
              <a:gd name="T6" fmla="*/ 0 60000 65536"/>
              <a:gd name="T7" fmla="*/ 0 60000 65536"/>
              <a:gd name="T8" fmla="*/ 0 60000 65536"/>
              <a:gd name="T9" fmla="*/ 0 w 460"/>
              <a:gd name="T10" fmla="*/ 0 h 129"/>
              <a:gd name="T11" fmla="*/ 460 w 460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29">
                <a:moveTo>
                  <a:pt x="460" y="0"/>
                </a:moveTo>
                <a:lnTo>
                  <a:pt x="185" y="0"/>
                </a:lnTo>
                <a:lnTo>
                  <a:pt x="0" y="12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Rectangle 38"/>
          <p:cNvSpPr>
            <a:spLocks noChangeArrowheads="1"/>
          </p:cNvSpPr>
          <p:nvPr/>
        </p:nvSpPr>
        <p:spPr bwMode="auto">
          <a:xfrm>
            <a:off x="1593850" y="2584450"/>
            <a:ext cx="8382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Inferior longitudinal</a:t>
            </a:r>
          </a:p>
          <a:p>
            <a:r>
              <a:rPr lang="en-US" sz="700" b="1">
                <a:solidFill>
                  <a:srgbClr val="000000"/>
                </a:solidFill>
              </a:rPr>
              <a:t>muscle of tongue</a:t>
            </a:r>
          </a:p>
        </p:txBody>
      </p:sp>
      <p:sp>
        <p:nvSpPr>
          <p:cNvPr id="26656" name="Rectangle 39"/>
          <p:cNvSpPr>
            <a:spLocks noChangeArrowheads="1"/>
          </p:cNvSpPr>
          <p:nvPr/>
        </p:nvSpPr>
        <p:spPr bwMode="auto">
          <a:xfrm>
            <a:off x="2863850" y="3916363"/>
            <a:ext cx="2889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Larynx</a:t>
            </a:r>
            <a:endParaRPr lang="en-US" sz="700" b="1"/>
          </a:p>
        </p:txBody>
      </p:sp>
      <p:sp>
        <p:nvSpPr>
          <p:cNvPr id="26657" name="Line 42"/>
          <p:cNvSpPr>
            <a:spLocks noChangeShapeType="1"/>
          </p:cNvSpPr>
          <p:nvPr/>
        </p:nvSpPr>
        <p:spPr bwMode="auto">
          <a:xfrm>
            <a:off x="3281363" y="4573588"/>
            <a:ext cx="9794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43"/>
          <p:cNvSpPr>
            <a:spLocks noChangeShapeType="1"/>
          </p:cNvSpPr>
          <p:nvPr/>
        </p:nvSpPr>
        <p:spPr bwMode="auto">
          <a:xfrm>
            <a:off x="3221038" y="3979863"/>
            <a:ext cx="842962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44"/>
          <p:cNvSpPr>
            <a:spLocks noChangeShapeType="1"/>
          </p:cNvSpPr>
          <p:nvPr/>
        </p:nvSpPr>
        <p:spPr bwMode="auto">
          <a:xfrm>
            <a:off x="2330450" y="3444875"/>
            <a:ext cx="1033463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Freeform 45"/>
          <p:cNvSpPr>
            <a:spLocks/>
          </p:cNvSpPr>
          <p:nvPr/>
        </p:nvSpPr>
        <p:spPr bwMode="auto">
          <a:xfrm>
            <a:off x="2484438" y="2643188"/>
            <a:ext cx="1054100" cy="257175"/>
          </a:xfrm>
          <a:custGeom>
            <a:avLst/>
            <a:gdLst>
              <a:gd name="T0" fmla="*/ 0 w 594"/>
              <a:gd name="T1" fmla="*/ 0 h 124"/>
              <a:gd name="T2" fmla="*/ 766618 w 594"/>
              <a:gd name="T3" fmla="*/ 0 h 124"/>
              <a:gd name="T4" fmla="*/ 1054100 w 594"/>
              <a:gd name="T5" fmla="*/ 257175 h 124"/>
              <a:gd name="T6" fmla="*/ 0 60000 65536"/>
              <a:gd name="T7" fmla="*/ 0 60000 65536"/>
              <a:gd name="T8" fmla="*/ 0 60000 65536"/>
              <a:gd name="T9" fmla="*/ 0 w 594"/>
              <a:gd name="T10" fmla="*/ 0 h 124"/>
              <a:gd name="T11" fmla="*/ 594 w 594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4" h="124">
                <a:moveTo>
                  <a:pt x="0" y="0"/>
                </a:moveTo>
                <a:lnTo>
                  <a:pt x="432" y="0"/>
                </a:lnTo>
                <a:lnTo>
                  <a:pt x="594" y="124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Freeform 46"/>
          <p:cNvSpPr>
            <a:spLocks/>
          </p:cNvSpPr>
          <p:nvPr/>
        </p:nvSpPr>
        <p:spPr bwMode="auto">
          <a:xfrm>
            <a:off x="2233613" y="2290763"/>
            <a:ext cx="1539875" cy="557212"/>
          </a:xfrm>
          <a:custGeom>
            <a:avLst/>
            <a:gdLst>
              <a:gd name="T0" fmla="*/ 0 w 869"/>
              <a:gd name="T1" fmla="*/ 0 h 269"/>
              <a:gd name="T2" fmla="*/ 1017133 w 869"/>
              <a:gd name="T3" fmla="*/ 0 h 269"/>
              <a:gd name="T4" fmla="*/ 1539875 w 869"/>
              <a:gd name="T5" fmla="*/ 557212 h 269"/>
              <a:gd name="T6" fmla="*/ 0 60000 65536"/>
              <a:gd name="T7" fmla="*/ 0 60000 65536"/>
              <a:gd name="T8" fmla="*/ 0 60000 65536"/>
              <a:gd name="T9" fmla="*/ 0 w 869"/>
              <a:gd name="T10" fmla="*/ 0 h 269"/>
              <a:gd name="T11" fmla="*/ 869 w 869"/>
              <a:gd name="T12" fmla="*/ 269 h 2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9" h="269">
                <a:moveTo>
                  <a:pt x="0" y="0"/>
                </a:moveTo>
                <a:lnTo>
                  <a:pt x="574" y="0"/>
                </a:lnTo>
                <a:lnTo>
                  <a:pt x="869" y="26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Freeform 47"/>
          <p:cNvSpPr>
            <a:spLocks/>
          </p:cNvSpPr>
          <p:nvPr/>
        </p:nvSpPr>
        <p:spPr bwMode="auto">
          <a:xfrm>
            <a:off x="2289175" y="2041525"/>
            <a:ext cx="1874838" cy="561975"/>
          </a:xfrm>
          <a:custGeom>
            <a:avLst/>
            <a:gdLst>
              <a:gd name="T0" fmla="*/ 0 w 1058"/>
              <a:gd name="T1" fmla="*/ 0 h 271"/>
              <a:gd name="T2" fmla="*/ 962228 w 1058"/>
              <a:gd name="T3" fmla="*/ 0 h 271"/>
              <a:gd name="T4" fmla="*/ 1874838 w 1058"/>
              <a:gd name="T5" fmla="*/ 561975 h 271"/>
              <a:gd name="T6" fmla="*/ 0 60000 65536"/>
              <a:gd name="T7" fmla="*/ 0 60000 65536"/>
              <a:gd name="T8" fmla="*/ 0 60000 65536"/>
              <a:gd name="T9" fmla="*/ 0 w 1058"/>
              <a:gd name="T10" fmla="*/ 0 h 271"/>
              <a:gd name="T11" fmla="*/ 1058 w 1058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271">
                <a:moveTo>
                  <a:pt x="0" y="0"/>
                </a:moveTo>
                <a:lnTo>
                  <a:pt x="543" y="0"/>
                </a:lnTo>
                <a:lnTo>
                  <a:pt x="1058" y="271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48"/>
          <p:cNvSpPr>
            <a:spLocks noChangeShapeType="1"/>
          </p:cNvSpPr>
          <p:nvPr/>
        </p:nvSpPr>
        <p:spPr bwMode="auto">
          <a:xfrm>
            <a:off x="2276475" y="3122613"/>
            <a:ext cx="10318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Freeform 49"/>
          <p:cNvSpPr>
            <a:spLocks/>
          </p:cNvSpPr>
          <p:nvPr/>
        </p:nvSpPr>
        <p:spPr bwMode="auto">
          <a:xfrm>
            <a:off x="3308350" y="2894013"/>
            <a:ext cx="87313" cy="466725"/>
          </a:xfrm>
          <a:custGeom>
            <a:avLst/>
            <a:gdLst>
              <a:gd name="T0" fmla="*/ 87313 w 50"/>
              <a:gd name="T1" fmla="*/ 466725 h 225"/>
              <a:gd name="T2" fmla="*/ 0 w 50"/>
              <a:gd name="T3" fmla="*/ 466725 h 225"/>
              <a:gd name="T4" fmla="*/ 0 w 50"/>
              <a:gd name="T5" fmla="*/ 0 h 225"/>
              <a:gd name="T6" fmla="*/ 87313 w 50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5"/>
              <a:gd name="T14" fmla="*/ 50 w 50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5">
                <a:moveTo>
                  <a:pt x="50" y="225"/>
                </a:moveTo>
                <a:lnTo>
                  <a:pt x="0" y="225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50"/>
          <p:cNvSpPr>
            <a:spLocks noChangeShapeType="1"/>
          </p:cNvSpPr>
          <p:nvPr/>
        </p:nvSpPr>
        <p:spPr bwMode="auto">
          <a:xfrm>
            <a:off x="4464050" y="3940175"/>
            <a:ext cx="493713" cy="3159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51"/>
          <p:cNvSpPr>
            <a:spLocks noChangeShapeType="1"/>
          </p:cNvSpPr>
          <p:nvPr/>
        </p:nvSpPr>
        <p:spPr bwMode="auto">
          <a:xfrm flipH="1">
            <a:off x="4543425" y="4568825"/>
            <a:ext cx="5413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52"/>
          <p:cNvSpPr>
            <a:spLocks noChangeShapeType="1"/>
          </p:cNvSpPr>
          <p:nvPr/>
        </p:nvSpPr>
        <p:spPr bwMode="auto">
          <a:xfrm flipH="1">
            <a:off x="4543425" y="4251325"/>
            <a:ext cx="5413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53"/>
          <p:cNvSpPr>
            <a:spLocks noChangeShapeType="1"/>
          </p:cNvSpPr>
          <p:nvPr/>
        </p:nvSpPr>
        <p:spPr bwMode="auto">
          <a:xfrm flipH="1">
            <a:off x="4086225" y="3557588"/>
            <a:ext cx="9985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54"/>
          <p:cNvSpPr>
            <a:spLocks noChangeShapeType="1"/>
          </p:cNvSpPr>
          <p:nvPr/>
        </p:nvSpPr>
        <p:spPr bwMode="auto">
          <a:xfrm flipH="1">
            <a:off x="3973513" y="3194050"/>
            <a:ext cx="11112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55"/>
          <p:cNvSpPr>
            <a:spLocks noChangeShapeType="1"/>
          </p:cNvSpPr>
          <p:nvPr/>
        </p:nvSpPr>
        <p:spPr bwMode="auto">
          <a:xfrm flipH="1">
            <a:off x="4487863" y="3024188"/>
            <a:ext cx="5969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56"/>
          <p:cNvSpPr>
            <a:spLocks noChangeShapeType="1"/>
          </p:cNvSpPr>
          <p:nvPr/>
        </p:nvSpPr>
        <p:spPr bwMode="auto">
          <a:xfrm flipH="1">
            <a:off x="4373563" y="2852738"/>
            <a:ext cx="7112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57"/>
          <p:cNvSpPr>
            <a:spLocks noChangeShapeType="1"/>
          </p:cNvSpPr>
          <p:nvPr/>
        </p:nvSpPr>
        <p:spPr bwMode="auto">
          <a:xfrm flipH="1">
            <a:off x="4338638" y="2481263"/>
            <a:ext cx="1168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Freeform 58"/>
          <p:cNvSpPr>
            <a:spLocks/>
          </p:cNvSpPr>
          <p:nvPr/>
        </p:nvSpPr>
        <p:spPr bwMode="auto">
          <a:xfrm>
            <a:off x="4821238" y="2276475"/>
            <a:ext cx="685800" cy="149225"/>
          </a:xfrm>
          <a:custGeom>
            <a:avLst/>
            <a:gdLst>
              <a:gd name="T0" fmla="*/ 685800 w 387"/>
              <a:gd name="T1" fmla="*/ 0 h 72"/>
              <a:gd name="T2" fmla="*/ 198474 w 387"/>
              <a:gd name="T3" fmla="*/ 0 h 72"/>
              <a:gd name="T4" fmla="*/ 0 w 387"/>
              <a:gd name="T5" fmla="*/ 149225 h 72"/>
              <a:gd name="T6" fmla="*/ 0 60000 65536"/>
              <a:gd name="T7" fmla="*/ 0 60000 65536"/>
              <a:gd name="T8" fmla="*/ 0 60000 65536"/>
              <a:gd name="T9" fmla="*/ 0 w 387"/>
              <a:gd name="T10" fmla="*/ 0 h 72"/>
              <a:gd name="T11" fmla="*/ 387 w 38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" h="72">
                <a:moveTo>
                  <a:pt x="387" y="0"/>
                </a:moveTo>
                <a:lnTo>
                  <a:pt x="112" y="0"/>
                </a:lnTo>
                <a:lnTo>
                  <a:pt x="0" y="7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Freeform 59"/>
          <p:cNvSpPr>
            <a:spLocks/>
          </p:cNvSpPr>
          <p:nvPr/>
        </p:nvSpPr>
        <p:spPr bwMode="auto">
          <a:xfrm>
            <a:off x="4886325" y="2076450"/>
            <a:ext cx="623888" cy="149225"/>
          </a:xfrm>
          <a:custGeom>
            <a:avLst/>
            <a:gdLst>
              <a:gd name="T0" fmla="*/ 623888 w 352"/>
              <a:gd name="T1" fmla="*/ 0 h 72"/>
              <a:gd name="T2" fmla="*/ 136476 w 352"/>
              <a:gd name="T3" fmla="*/ 0 h 72"/>
              <a:gd name="T4" fmla="*/ 0 w 352"/>
              <a:gd name="T5" fmla="*/ 149225 h 72"/>
              <a:gd name="T6" fmla="*/ 0 60000 65536"/>
              <a:gd name="T7" fmla="*/ 0 60000 65536"/>
              <a:gd name="T8" fmla="*/ 0 60000 65536"/>
              <a:gd name="T9" fmla="*/ 0 w 352"/>
              <a:gd name="T10" fmla="*/ 0 h 72"/>
              <a:gd name="T11" fmla="*/ 352 w 35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72">
                <a:moveTo>
                  <a:pt x="352" y="0"/>
                </a:moveTo>
                <a:lnTo>
                  <a:pt x="77" y="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Freeform 60"/>
          <p:cNvSpPr>
            <a:spLocks/>
          </p:cNvSpPr>
          <p:nvPr/>
        </p:nvSpPr>
        <p:spPr bwMode="auto">
          <a:xfrm>
            <a:off x="4881563" y="2070100"/>
            <a:ext cx="625475" cy="149225"/>
          </a:xfrm>
          <a:custGeom>
            <a:avLst/>
            <a:gdLst>
              <a:gd name="T0" fmla="*/ 625475 w 353"/>
              <a:gd name="T1" fmla="*/ 0 h 72"/>
              <a:gd name="T2" fmla="*/ 138207 w 353"/>
              <a:gd name="T3" fmla="*/ 0 h 72"/>
              <a:gd name="T4" fmla="*/ 0 w 353"/>
              <a:gd name="T5" fmla="*/ 149225 h 72"/>
              <a:gd name="T6" fmla="*/ 0 60000 65536"/>
              <a:gd name="T7" fmla="*/ 0 60000 65536"/>
              <a:gd name="T8" fmla="*/ 0 60000 65536"/>
              <a:gd name="T9" fmla="*/ 0 w 353"/>
              <a:gd name="T10" fmla="*/ 0 h 72"/>
              <a:gd name="T11" fmla="*/ 353 w 353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" h="72">
                <a:moveTo>
                  <a:pt x="353" y="0"/>
                </a:moveTo>
                <a:lnTo>
                  <a:pt x="78" y="0"/>
                </a:lnTo>
                <a:lnTo>
                  <a:pt x="0" y="7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Freeform 61"/>
          <p:cNvSpPr>
            <a:spLocks/>
          </p:cNvSpPr>
          <p:nvPr/>
        </p:nvSpPr>
        <p:spPr bwMode="auto">
          <a:xfrm>
            <a:off x="4689475" y="1879600"/>
            <a:ext cx="817563" cy="263525"/>
          </a:xfrm>
          <a:custGeom>
            <a:avLst/>
            <a:gdLst>
              <a:gd name="T0" fmla="*/ 817563 w 461"/>
              <a:gd name="T1" fmla="*/ 0 h 127"/>
              <a:gd name="T2" fmla="*/ 329863 w 461"/>
              <a:gd name="T3" fmla="*/ 0 h 127"/>
              <a:gd name="T4" fmla="*/ 0 w 461"/>
              <a:gd name="T5" fmla="*/ 263525 h 127"/>
              <a:gd name="T6" fmla="*/ 0 60000 65536"/>
              <a:gd name="T7" fmla="*/ 0 60000 65536"/>
              <a:gd name="T8" fmla="*/ 0 60000 65536"/>
              <a:gd name="T9" fmla="*/ 0 w 461"/>
              <a:gd name="T10" fmla="*/ 0 h 127"/>
              <a:gd name="T11" fmla="*/ 461 w 461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127">
                <a:moveTo>
                  <a:pt x="461" y="0"/>
                </a:moveTo>
                <a:lnTo>
                  <a:pt x="186" y="0"/>
                </a:lnTo>
                <a:lnTo>
                  <a:pt x="0" y="12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62"/>
          <p:cNvSpPr>
            <a:spLocks noChangeShapeType="1"/>
          </p:cNvSpPr>
          <p:nvPr/>
        </p:nvSpPr>
        <p:spPr bwMode="auto">
          <a:xfrm>
            <a:off x="3275013" y="4568825"/>
            <a:ext cx="982662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Line 63"/>
          <p:cNvSpPr>
            <a:spLocks noChangeShapeType="1"/>
          </p:cNvSpPr>
          <p:nvPr/>
        </p:nvSpPr>
        <p:spPr bwMode="auto">
          <a:xfrm>
            <a:off x="3214688" y="3976688"/>
            <a:ext cx="8429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64"/>
          <p:cNvSpPr>
            <a:spLocks noChangeShapeType="1"/>
          </p:cNvSpPr>
          <p:nvPr/>
        </p:nvSpPr>
        <p:spPr bwMode="auto">
          <a:xfrm>
            <a:off x="2327275" y="3436938"/>
            <a:ext cx="10302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Freeform 65"/>
          <p:cNvSpPr>
            <a:spLocks/>
          </p:cNvSpPr>
          <p:nvPr/>
        </p:nvSpPr>
        <p:spPr bwMode="auto">
          <a:xfrm>
            <a:off x="2479675" y="2636838"/>
            <a:ext cx="1054100" cy="257175"/>
          </a:xfrm>
          <a:custGeom>
            <a:avLst/>
            <a:gdLst>
              <a:gd name="T0" fmla="*/ 0 w 595"/>
              <a:gd name="T1" fmla="*/ 0 h 124"/>
              <a:gd name="T2" fmla="*/ 767101 w 595"/>
              <a:gd name="T3" fmla="*/ 0 h 124"/>
              <a:gd name="T4" fmla="*/ 1054100 w 595"/>
              <a:gd name="T5" fmla="*/ 257175 h 124"/>
              <a:gd name="T6" fmla="*/ 0 60000 65536"/>
              <a:gd name="T7" fmla="*/ 0 60000 65536"/>
              <a:gd name="T8" fmla="*/ 0 60000 65536"/>
              <a:gd name="T9" fmla="*/ 0 w 595"/>
              <a:gd name="T10" fmla="*/ 0 h 124"/>
              <a:gd name="T11" fmla="*/ 595 w 595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5" h="124">
                <a:moveTo>
                  <a:pt x="0" y="0"/>
                </a:moveTo>
                <a:lnTo>
                  <a:pt x="433" y="0"/>
                </a:lnTo>
                <a:lnTo>
                  <a:pt x="595" y="1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Freeform 66"/>
          <p:cNvSpPr>
            <a:spLocks/>
          </p:cNvSpPr>
          <p:nvPr/>
        </p:nvSpPr>
        <p:spPr bwMode="auto">
          <a:xfrm>
            <a:off x="2192338" y="3432175"/>
            <a:ext cx="1377950" cy="327025"/>
          </a:xfrm>
          <a:custGeom>
            <a:avLst/>
            <a:gdLst>
              <a:gd name="T0" fmla="*/ 0 w 777"/>
              <a:gd name="T1" fmla="*/ 327025 h 157"/>
              <a:gd name="T2" fmla="*/ 1058734 w 777"/>
              <a:gd name="T3" fmla="*/ 327025 h 157"/>
              <a:gd name="T4" fmla="*/ 1377950 w 777"/>
              <a:gd name="T5" fmla="*/ 0 h 157"/>
              <a:gd name="T6" fmla="*/ 0 60000 65536"/>
              <a:gd name="T7" fmla="*/ 0 60000 65536"/>
              <a:gd name="T8" fmla="*/ 0 60000 65536"/>
              <a:gd name="T9" fmla="*/ 0 w 777"/>
              <a:gd name="T10" fmla="*/ 0 h 157"/>
              <a:gd name="T11" fmla="*/ 777 w 777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" h="157">
                <a:moveTo>
                  <a:pt x="0" y="157"/>
                </a:moveTo>
                <a:lnTo>
                  <a:pt x="597" y="157"/>
                </a:lnTo>
                <a:lnTo>
                  <a:pt x="777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Freeform 67"/>
          <p:cNvSpPr>
            <a:spLocks/>
          </p:cNvSpPr>
          <p:nvPr/>
        </p:nvSpPr>
        <p:spPr bwMode="auto">
          <a:xfrm>
            <a:off x="2189163" y="3424238"/>
            <a:ext cx="1374775" cy="330200"/>
          </a:xfrm>
          <a:custGeom>
            <a:avLst/>
            <a:gdLst>
              <a:gd name="T0" fmla="*/ 0 w 776"/>
              <a:gd name="T1" fmla="*/ 330200 h 159"/>
              <a:gd name="T2" fmla="*/ 1057656 w 776"/>
              <a:gd name="T3" fmla="*/ 330200 h 159"/>
              <a:gd name="T4" fmla="*/ 1374775 w 776"/>
              <a:gd name="T5" fmla="*/ 0 h 159"/>
              <a:gd name="T6" fmla="*/ 0 60000 65536"/>
              <a:gd name="T7" fmla="*/ 0 60000 65536"/>
              <a:gd name="T8" fmla="*/ 0 60000 65536"/>
              <a:gd name="T9" fmla="*/ 0 w 776"/>
              <a:gd name="T10" fmla="*/ 0 h 159"/>
              <a:gd name="T11" fmla="*/ 776 w 776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59">
                <a:moveTo>
                  <a:pt x="0" y="159"/>
                </a:moveTo>
                <a:lnTo>
                  <a:pt x="597" y="159"/>
                </a:lnTo>
                <a:lnTo>
                  <a:pt x="77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Freeform 68"/>
          <p:cNvSpPr>
            <a:spLocks/>
          </p:cNvSpPr>
          <p:nvPr/>
        </p:nvSpPr>
        <p:spPr bwMode="auto">
          <a:xfrm>
            <a:off x="2228850" y="2286000"/>
            <a:ext cx="1539875" cy="555625"/>
          </a:xfrm>
          <a:custGeom>
            <a:avLst/>
            <a:gdLst>
              <a:gd name="T0" fmla="*/ 0 w 869"/>
              <a:gd name="T1" fmla="*/ 0 h 268"/>
              <a:gd name="T2" fmla="*/ 1018905 w 869"/>
              <a:gd name="T3" fmla="*/ 0 h 268"/>
              <a:gd name="T4" fmla="*/ 1539875 w 869"/>
              <a:gd name="T5" fmla="*/ 555625 h 268"/>
              <a:gd name="T6" fmla="*/ 0 60000 65536"/>
              <a:gd name="T7" fmla="*/ 0 60000 65536"/>
              <a:gd name="T8" fmla="*/ 0 60000 65536"/>
              <a:gd name="T9" fmla="*/ 0 w 869"/>
              <a:gd name="T10" fmla="*/ 0 h 268"/>
              <a:gd name="T11" fmla="*/ 869 w 869"/>
              <a:gd name="T12" fmla="*/ 268 h 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9" h="268">
                <a:moveTo>
                  <a:pt x="0" y="0"/>
                </a:moveTo>
                <a:lnTo>
                  <a:pt x="575" y="0"/>
                </a:lnTo>
                <a:lnTo>
                  <a:pt x="869" y="26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Freeform 69"/>
          <p:cNvSpPr>
            <a:spLocks/>
          </p:cNvSpPr>
          <p:nvPr/>
        </p:nvSpPr>
        <p:spPr bwMode="auto">
          <a:xfrm>
            <a:off x="2282825" y="2033588"/>
            <a:ext cx="1874838" cy="565150"/>
          </a:xfrm>
          <a:custGeom>
            <a:avLst/>
            <a:gdLst>
              <a:gd name="T0" fmla="*/ 0 w 1058"/>
              <a:gd name="T1" fmla="*/ 0 h 273"/>
              <a:gd name="T2" fmla="*/ 964000 w 1058"/>
              <a:gd name="T3" fmla="*/ 0 h 273"/>
              <a:gd name="T4" fmla="*/ 1874838 w 1058"/>
              <a:gd name="T5" fmla="*/ 565150 h 273"/>
              <a:gd name="T6" fmla="*/ 0 60000 65536"/>
              <a:gd name="T7" fmla="*/ 0 60000 65536"/>
              <a:gd name="T8" fmla="*/ 0 60000 65536"/>
              <a:gd name="T9" fmla="*/ 0 w 1058"/>
              <a:gd name="T10" fmla="*/ 0 h 273"/>
              <a:gd name="T11" fmla="*/ 1058 w 1058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273">
                <a:moveTo>
                  <a:pt x="0" y="0"/>
                </a:moveTo>
                <a:lnTo>
                  <a:pt x="544" y="0"/>
                </a:lnTo>
                <a:lnTo>
                  <a:pt x="1058" y="27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70"/>
          <p:cNvSpPr>
            <a:spLocks noChangeShapeType="1"/>
          </p:cNvSpPr>
          <p:nvPr/>
        </p:nvSpPr>
        <p:spPr bwMode="auto">
          <a:xfrm>
            <a:off x="2270125" y="3117850"/>
            <a:ext cx="10318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Freeform 71"/>
          <p:cNvSpPr>
            <a:spLocks/>
          </p:cNvSpPr>
          <p:nvPr/>
        </p:nvSpPr>
        <p:spPr bwMode="auto">
          <a:xfrm>
            <a:off x="3302000" y="2886075"/>
            <a:ext cx="88900" cy="468313"/>
          </a:xfrm>
          <a:custGeom>
            <a:avLst/>
            <a:gdLst>
              <a:gd name="T0" fmla="*/ 88900 w 50"/>
              <a:gd name="T1" fmla="*/ 468313 h 226"/>
              <a:gd name="T2" fmla="*/ 0 w 50"/>
              <a:gd name="T3" fmla="*/ 468313 h 226"/>
              <a:gd name="T4" fmla="*/ 0 w 50"/>
              <a:gd name="T5" fmla="*/ 0 h 226"/>
              <a:gd name="T6" fmla="*/ 88900 w 50"/>
              <a:gd name="T7" fmla="*/ 0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6"/>
              <a:gd name="T14" fmla="*/ 50 w 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6">
                <a:moveTo>
                  <a:pt x="50" y="226"/>
                </a:moveTo>
                <a:lnTo>
                  <a:pt x="0" y="226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72"/>
          <p:cNvSpPr>
            <a:spLocks noChangeShapeType="1"/>
          </p:cNvSpPr>
          <p:nvPr/>
        </p:nvSpPr>
        <p:spPr bwMode="auto">
          <a:xfrm>
            <a:off x="4459288" y="3937000"/>
            <a:ext cx="495300" cy="314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TextBox 24"/>
          <p:cNvSpPr txBox="1">
            <a:spLocks noChangeArrowheads="1"/>
          </p:cNvSpPr>
          <p:nvPr/>
        </p:nvSpPr>
        <p:spPr bwMode="auto">
          <a:xfrm>
            <a:off x="2424113" y="869950"/>
            <a:ext cx="4954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6689" name="Rectangle 75"/>
          <p:cNvSpPr>
            <a:spLocks noChangeArrowheads="1"/>
          </p:cNvSpPr>
          <p:nvPr/>
        </p:nvSpPr>
        <p:spPr bwMode="auto">
          <a:xfrm>
            <a:off x="2887663" y="4508500"/>
            <a:ext cx="339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Trachea</a:t>
            </a:r>
            <a:endParaRPr lang="en-US" sz="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229600" cy="1068388"/>
          </a:xfrm>
        </p:spPr>
        <p:txBody>
          <a:bodyPr/>
          <a:lstStyle/>
          <a:p>
            <a:pPr eaLnBrk="1" hangingPunct="1"/>
            <a:r>
              <a:rPr lang="en-US" smtClean="0"/>
              <a:t>Muscles Acting on the Head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689600"/>
          </a:xfrm>
        </p:spPr>
        <p:txBody>
          <a:bodyPr/>
          <a:lstStyle/>
          <a:p>
            <a:r>
              <a:rPr lang="en-US" sz="2000" smtClean="0"/>
              <a:t>originate</a:t>
            </a:r>
            <a:r>
              <a:rPr lang="en-US" sz="2000" b="0" smtClean="0"/>
              <a:t> on the vertebral column, thoracic cage, and pectoral girdle</a:t>
            </a:r>
          </a:p>
          <a:p>
            <a:r>
              <a:rPr lang="en-US" sz="2000" smtClean="0"/>
              <a:t>insert</a:t>
            </a:r>
            <a:r>
              <a:rPr lang="en-US" sz="2000" b="0" smtClean="0"/>
              <a:t> on the cranial bones</a:t>
            </a:r>
          </a:p>
          <a:p>
            <a:r>
              <a:rPr lang="en-US" sz="2000" smtClean="0"/>
              <a:t>actions</a:t>
            </a:r>
            <a:r>
              <a:rPr lang="en-US" sz="2000" b="0" smtClean="0"/>
              <a:t>	</a:t>
            </a:r>
          </a:p>
          <a:p>
            <a:pPr lvl="1"/>
            <a:r>
              <a:rPr lang="en-US" sz="1600" smtClean="0"/>
              <a:t>flexion</a:t>
            </a:r>
            <a:r>
              <a:rPr lang="en-US" sz="1600" b="0" smtClean="0"/>
              <a:t> (tipping head forward)</a:t>
            </a:r>
          </a:p>
          <a:p>
            <a:pPr lvl="1"/>
            <a:r>
              <a:rPr lang="en-US" sz="1600" smtClean="0"/>
              <a:t>extension</a:t>
            </a:r>
            <a:r>
              <a:rPr lang="en-US" sz="1600" b="0" smtClean="0"/>
              <a:t> (holding the head erect)</a:t>
            </a:r>
          </a:p>
          <a:p>
            <a:pPr lvl="1"/>
            <a:r>
              <a:rPr lang="en-US" sz="1600" smtClean="0"/>
              <a:t>lateral flexion </a:t>
            </a:r>
            <a:r>
              <a:rPr lang="en-US" sz="1600" b="0" smtClean="0"/>
              <a:t>(tipping head to one side)</a:t>
            </a:r>
          </a:p>
          <a:p>
            <a:pPr lvl="1"/>
            <a:r>
              <a:rPr lang="en-US" sz="1600" smtClean="0"/>
              <a:t>rotation</a:t>
            </a:r>
            <a:r>
              <a:rPr lang="en-US" sz="1600" b="0" smtClean="0"/>
              <a:t> (turning the head to the left and right)</a:t>
            </a:r>
          </a:p>
          <a:p>
            <a:r>
              <a:rPr lang="en-US" sz="2000" b="0" smtClean="0"/>
              <a:t>may cause </a:t>
            </a:r>
            <a:r>
              <a:rPr lang="en-US" sz="2000" smtClean="0"/>
              <a:t>contralateral</a:t>
            </a:r>
            <a:r>
              <a:rPr lang="en-US" sz="2000" b="0" smtClean="0"/>
              <a:t> movement – movement of the head toward the opposite side</a:t>
            </a:r>
          </a:p>
          <a:p>
            <a:r>
              <a:rPr lang="en-US" sz="2000" b="0" smtClean="0"/>
              <a:t>may cause </a:t>
            </a:r>
            <a:r>
              <a:rPr lang="en-US" sz="2000" smtClean="0"/>
              <a:t>ipsilateral</a:t>
            </a:r>
            <a:r>
              <a:rPr lang="en-US" sz="2000" b="0" smtClean="0"/>
              <a:t> movement – movement of the head toward the same side </a:t>
            </a:r>
          </a:p>
          <a:p>
            <a:r>
              <a:rPr lang="en-US" sz="2000" b="0" smtClean="0"/>
              <a:t>neck</a:t>
            </a:r>
            <a:r>
              <a:rPr lang="en-US" sz="2000" smtClean="0"/>
              <a:t> flexors</a:t>
            </a:r>
          </a:p>
          <a:p>
            <a:pPr lvl="1"/>
            <a:r>
              <a:rPr lang="en-US" sz="1600" b="0" i="1" smtClean="0"/>
              <a:t>sternocleidomastoid</a:t>
            </a:r>
          </a:p>
          <a:p>
            <a:pPr lvl="1"/>
            <a:r>
              <a:rPr lang="en-US" sz="1600" b="0" i="1" smtClean="0"/>
              <a:t>scalenes</a:t>
            </a:r>
          </a:p>
          <a:p>
            <a:r>
              <a:rPr lang="en-US" sz="2000" b="0" smtClean="0"/>
              <a:t>neck </a:t>
            </a:r>
            <a:r>
              <a:rPr lang="en-US" sz="2000" smtClean="0"/>
              <a:t>extensors</a:t>
            </a:r>
          </a:p>
          <a:p>
            <a:pPr lvl="1"/>
            <a:r>
              <a:rPr lang="en-US" sz="1600" b="0" i="1" smtClean="0"/>
              <a:t>trapezius</a:t>
            </a:r>
          </a:p>
          <a:p>
            <a:pPr lvl="1"/>
            <a:r>
              <a:rPr lang="en-US" sz="1600" b="0" i="1" smtClean="0"/>
              <a:t>splenius capitis</a:t>
            </a:r>
          </a:p>
          <a:p>
            <a:pPr lvl="1"/>
            <a:r>
              <a:rPr lang="en-US" sz="1600" b="0" i="1" smtClean="0"/>
              <a:t>semispinalis capitis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8A8538C-8059-4788-AD63-170B40C470E3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505DA113-DA18-4EB4-983F-813F3A34B7AB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Triangles of the Neck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778625" y="5186363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10.11</a:t>
            </a:r>
          </a:p>
        </p:txBody>
      </p:sp>
      <p:pic>
        <p:nvPicPr>
          <p:cNvPr id="28677" name="Picture 7" descr="sal25693_1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1119188"/>
            <a:ext cx="380047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617538" y="5337175"/>
            <a:ext cx="175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Sternocleidomastoid</a:t>
            </a:r>
            <a:endParaRPr lang="en-US" b="1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862013" y="3340100"/>
            <a:ext cx="14779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Anterior triangles</a:t>
            </a:r>
            <a:endParaRPr lang="en-US" b="1"/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854075" y="3532188"/>
            <a:ext cx="10302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A1. Muscular</a:t>
            </a:r>
            <a:endParaRPr lang="en-US" sz="1300" b="1"/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854075" y="3722688"/>
            <a:ext cx="882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A2. Carotid</a:t>
            </a:r>
            <a:endParaRPr lang="en-US" sz="1300" b="1"/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854075" y="3916363"/>
            <a:ext cx="150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A3. Submandibular</a:t>
            </a:r>
            <a:endParaRPr lang="en-US" sz="1300" b="1"/>
          </a:p>
        </p:txBody>
      </p: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854075" y="4106863"/>
            <a:ext cx="12144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A4. Suprahyoid</a:t>
            </a:r>
            <a:endParaRPr lang="en-US" sz="1300" b="1"/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862013" y="4489450"/>
            <a:ext cx="1566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Posterior triangles</a:t>
            </a:r>
            <a:endParaRPr lang="en-US" b="1"/>
          </a:p>
        </p:txBody>
      </p:sp>
      <p:sp>
        <p:nvSpPr>
          <p:cNvPr id="28685" name="Rectangle 18"/>
          <p:cNvSpPr>
            <a:spLocks noChangeArrowheads="1"/>
          </p:cNvSpPr>
          <p:nvPr/>
        </p:nvSpPr>
        <p:spPr bwMode="auto">
          <a:xfrm>
            <a:off x="854075" y="4683125"/>
            <a:ext cx="9937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P1. Occipital</a:t>
            </a:r>
            <a:endParaRPr lang="en-US" sz="1300" b="1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854075" y="4872038"/>
            <a:ext cx="1433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P2. Omoclavicular</a:t>
            </a:r>
            <a:endParaRPr lang="en-US" sz="1300" b="1"/>
          </a:p>
        </p:txBody>
      </p:sp>
      <p:sp>
        <p:nvSpPr>
          <p:cNvPr id="28687" name="Freeform 20"/>
          <p:cNvSpPr>
            <a:spLocks/>
          </p:cNvSpPr>
          <p:nvPr/>
        </p:nvSpPr>
        <p:spPr bwMode="auto">
          <a:xfrm>
            <a:off x="2463800" y="5230813"/>
            <a:ext cx="2290763" cy="212725"/>
          </a:xfrm>
          <a:custGeom>
            <a:avLst/>
            <a:gdLst>
              <a:gd name="T0" fmla="*/ 0 w 1443"/>
              <a:gd name="T1" fmla="*/ 212725 h 134"/>
              <a:gd name="T2" fmla="*/ 2082801 w 1443"/>
              <a:gd name="T3" fmla="*/ 212725 h 134"/>
              <a:gd name="T4" fmla="*/ 2290763 w 1443"/>
              <a:gd name="T5" fmla="*/ 0 h 134"/>
              <a:gd name="T6" fmla="*/ 0 60000 65536"/>
              <a:gd name="T7" fmla="*/ 0 60000 65536"/>
              <a:gd name="T8" fmla="*/ 0 60000 65536"/>
              <a:gd name="T9" fmla="*/ 0 w 1443"/>
              <a:gd name="T10" fmla="*/ 0 h 134"/>
              <a:gd name="T11" fmla="*/ 1443 w 1443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3" h="134">
                <a:moveTo>
                  <a:pt x="0" y="134"/>
                </a:moveTo>
                <a:lnTo>
                  <a:pt x="1312" y="134"/>
                </a:lnTo>
                <a:lnTo>
                  <a:pt x="144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Freeform 21"/>
          <p:cNvSpPr>
            <a:spLocks/>
          </p:cNvSpPr>
          <p:nvPr/>
        </p:nvSpPr>
        <p:spPr bwMode="auto">
          <a:xfrm>
            <a:off x="2463800" y="5229225"/>
            <a:ext cx="2293938" cy="212725"/>
          </a:xfrm>
          <a:custGeom>
            <a:avLst/>
            <a:gdLst>
              <a:gd name="T0" fmla="*/ 0 w 1445"/>
              <a:gd name="T1" fmla="*/ 212725 h 134"/>
              <a:gd name="T2" fmla="*/ 2087563 w 1445"/>
              <a:gd name="T3" fmla="*/ 212725 h 134"/>
              <a:gd name="T4" fmla="*/ 2293938 w 1445"/>
              <a:gd name="T5" fmla="*/ 0 h 134"/>
              <a:gd name="T6" fmla="*/ 0 60000 65536"/>
              <a:gd name="T7" fmla="*/ 0 60000 65536"/>
              <a:gd name="T8" fmla="*/ 0 60000 65536"/>
              <a:gd name="T9" fmla="*/ 0 w 1445"/>
              <a:gd name="T10" fmla="*/ 0 h 134"/>
              <a:gd name="T11" fmla="*/ 1445 w 1445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5" h="134">
                <a:moveTo>
                  <a:pt x="0" y="134"/>
                </a:moveTo>
                <a:lnTo>
                  <a:pt x="1315" y="134"/>
                </a:lnTo>
                <a:lnTo>
                  <a:pt x="144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2"/>
          <p:cNvSpPr>
            <a:spLocks noChangeShapeType="1"/>
          </p:cNvSpPr>
          <p:nvPr/>
        </p:nvSpPr>
        <p:spPr bwMode="auto">
          <a:xfrm flipV="1">
            <a:off x="4305300" y="5230813"/>
            <a:ext cx="206375" cy="2127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 flipV="1">
            <a:off x="4310063" y="5229225"/>
            <a:ext cx="206375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24"/>
          <p:cNvSpPr>
            <a:spLocks/>
          </p:cNvSpPr>
          <p:nvPr/>
        </p:nvSpPr>
        <p:spPr bwMode="auto">
          <a:xfrm>
            <a:off x="4529138" y="3309938"/>
            <a:ext cx="655637" cy="2017712"/>
          </a:xfrm>
          <a:custGeom>
            <a:avLst/>
            <a:gdLst>
              <a:gd name="T0" fmla="*/ 454025 w 413"/>
              <a:gd name="T1" fmla="*/ 0 h 1271"/>
              <a:gd name="T2" fmla="*/ 655637 w 413"/>
              <a:gd name="T3" fmla="*/ 1433512 h 1271"/>
              <a:gd name="T4" fmla="*/ 0 w 413"/>
              <a:gd name="T5" fmla="*/ 2017712 h 1271"/>
              <a:gd name="T6" fmla="*/ 454025 w 413"/>
              <a:gd name="T7" fmla="*/ 0 h 1271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1271"/>
              <a:gd name="T14" fmla="*/ 413 w 413"/>
              <a:gd name="T15" fmla="*/ 1271 h 1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1271">
                <a:moveTo>
                  <a:pt x="286" y="0"/>
                </a:moveTo>
                <a:lnTo>
                  <a:pt x="413" y="903"/>
                </a:lnTo>
                <a:lnTo>
                  <a:pt x="0" y="1271"/>
                </a:lnTo>
                <a:lnTo>
                  <a:pt x="286" y="0"/>
                </a:lnTo>
                <a:close/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 flipH="1">
            <a:off x="4638675" y="4743450"/>
            <a:ext cx="546100" cy="11271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6"/>
          <p:cNvSpPr>
            <a:spLocks/>
          </p:cNvSpPr>
          <p:nvPr/>
        </p:nvSpPr>
        <p:spPr bwMode="auto">
          <a:xfrm>
            <a:off x="4525963" y="3305175"/>
            <a:ext cx="652462" cy="2014538"/>
          </a:xfrm>
          <a:custGeom>
            <a:avLst/>
            <a:gdLst>
              <a:gd name="T0" fmla="*/ 455612 w 411"/>
              <a:gd name="T1" fmla="*/ 0 h 1269"/>
              <a:gd name="T2" fmla="*/ 652462 w 411"/>
              <a:gd name="T3" fmla="*/ 1433513 h 1269"/>
              <a:gd name="T4" fmla="*/ 0 w 411"/>
              <a:gd name="T5" fmla="*/ 2014538 h 1269"/>
              <a:gd name="T6" fmla="*/ 455612 w 411"/>
              <a:gd name="T7" fmla="*/ 0 h 1269"/>
              <a:gd name="T8" fmla="*/ 0 60000 65536"/>
              <a:gd name="T9" fmla="*/ 0 60000 65536"/>
              <a:gd name="T10" fmla="*/ 0 60000 65536"/>
              <a:gd name="T11" fmla="*/ 0 60000 65536"/>
              <a:gd name="T12" fmla="*/ 0 w 411"/>
              <a:gd name="T13" fmla="*/ 0 h 1269"/>
              <a:gd name="T14" fmla="*/ 411 w 411"/>
              <a:gd name="T15" fmla="*/ 1269 h 1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" h="1269">
                <a:moveTo>
                  <a:pt x="287" y="0"/>
                </a:moveTo>
                <a:lnTo>
                  <a:pt x="411" y="903"/>
                </a:lnTo>
                <a:lnTo>
                  <a:pt x="0" y="1269"/>
                </a:lnTo>
                <a:lnTo>
                  <a:pt x="28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7"/>
          <p:cNvSpPr>
            <a:spLocks noChangeShapeType="1"/>
          </p:cNvSpPr>
          <p:nvPr/>
        </p:nvSpPr>
        <p:spPr bwMode="auto">
          <a:xfrm flipH="1">
            <a:off x="4632325" y="4738688"/>
            <a:ext cx="546100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Freeform 28"/>
          <p:cNvSpPr>
            <a:spLocks/>
          </p:cNvSpPr>
          <p:nvPr/>
        </p:nvSpPr>
        <p:spPr bwMode="auto">
          <a:xfrm>
            <a:off x="3429000" y="3598863"/>
            <a:ext cx="1146175" cy="1566862"/>
          </a:xfrm>
          <a:custGeom>
            <a:avLst/>
            <a:gdLst>
              <a:gd name="T0" fmla="*/ 1063625 w 722"/>
              <a:gd name="T1" fmla="*/ 1566862 h 987"/>
              <a:gd name="T2" fmla="*/ 1146175 w 722"/>
              <a:gd name="T3" fmla="*/ 0 h 987"/>
              <a:gd name="T4" fmla="*/ 409575 w 722"/>
              <a:gd name="T5" fmla="*/ 454025 h 987"/>
              <a:gd name="T6" fmla="*/ 0 w 722"/>
              <a:gd name="T7" fmla="*/ 576262 h 987"/>
              <a:gd name="T8" fmla="*/ 638175 w 722"/>
              <a:gd name="T9" fmla="*/ 769937 h 987"/>
              <a:gd name="T10" fmla="*/ 1063625 w 722"/>
              <a:gd name="T11" fmla="*/ 1566862 h 9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2"/>
              <a:gd name="T19" fmla="*/ 0 h 987"/>
              <a:gd name="T20" fmla="*/ 722 w 722"/>
              <a:gd name="T21" fmla="*/ 987 h 9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2" h="987">
                <a:moveTo>
                  <a:pt x="670" y="987"/>
                </a:moveTo>
                <a:lnTo>
                  <a:pt x="722" y="0"/>
                </a:lnTo>
                <a:lnTo>
                  <a:pt x="258" y="286"/>
                </a:lnTo>
                <a:lnTo>
                  <a:pt x="0" y="363"/>
                </a:lnTo>
                <a:lnTo>
                  <a:pt x="402" y="485"/>
                </a:lnTo>
                <a:lnTo>
                  <a:pt x="670" y="987"/>
                </a:lnTo>
                <a:close/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Freeform 29"/>
          <p:cNvSpPr>
            <a:spLocks/>
          </p:cNvSpPr>
          <p:nvPr/>
        </p:nvSpPr>
        <p:spPr bwMode="auto">
          <a:xfrm>
            <a:off x="3838575" y="3598863"/>
            <a:ext cx="736600" cy="769937"/>
          </a:xfrm>
          <a:custGeom>
            <a:avLst/>
            <a:gdLst>
              <a:gd name="T0" fmla="*/ 0 w 464"/>
              <a:gd name="T1" fmla="*/ 454025 h 485"/>
              <a:gd name="T2" fmla="*/ 228600 w 464"/>
              <a:gd name="T3" fmla="*/ 769937 h 485"/>
              <a:gd name="T4" fmla="*/ 736600 w 464"/>
              <a:gd name="T5" fmla="*/ 0 h 485"/>
              <a:gd name="T6" fmla="*/ 0 60000 65536"/>
              <a:gd name="T7" fmla="*/ 0 60000 65536"/>
              <a:gd name="T8" fmla="*/ 0 60000 65536"/>
              <a:gd name="T9" fmla="*/ 0 w 464"/>
              <a:gd name="T10" fmla="*/ 0 h 485"/>
              <a:gd name="T11" fmla="*/ 464 w 464"/>
              <a:gd name="T12" fmla="*/ 485 h 4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485">
                <a:moveTo>
                  <a:pt x="0" y="286"/>
                </a:moveTo>
                <a:lnTo>
                  <a:pt x="144" y="485"/>
                </a:lnTo>
                <a:lnTo>
                  <a:pt x="46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30"/>
          <p:cNvSpPr>
            <a:spLocks noChangeShapeType="1"/>
          </p:cNvSpPr>
          <p:nvPr/>
        </p:nvSpPr>
        <p:spPr bwMode="auto">
          <a:xfrm>
            <a:off x="4067175" y="4368800"/>
            <a:ext cx="454025" cy="21431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Freeform 31"/>
          <p:cNvSpPr>
            <a:spLocks/>
          </p:cNvSpPr>
          <p:nvPr/>
        </p:nvSpPr>
        <p:spPr bwMode="auto">
          <a:xfrm>
            <a:off x="3403600" y="3586163"/>
            <a:ext cx="1176338" cy="1579562"/>
          </a:xfrm>
          <a:custGeom>
            <a:avLst/>
            <a:gdLst>
              <a:gd name="T0" fmla="*/ 1089025 w 741"/>
              <a:gd name="T1" fmla="*/ 1579562 h 995"/>
              <a:gd name="T2" fmla="*/ 1176338 w 741"/>
              <a:gd name="T3" fmla="*/ 0 h 995"/>
              <a:gd name="T4" fmla="*/ 430213 w 741"/>
              <a:gd name="T5" fmla="*/ 458787 h 995"/>
              <a:gd name="T6" fmla="*/ 0 w 741"/>
              <a:gd name="T7" fmla="*/ 588962 h 995"/>
              <a:gd name="T8" fmla="*/ 663575 w 741"/>
              <a:gd name="T9" fmla="*/ 782637 h 995"/>
              <a:gd name="T10" fmla="*/ 1089025 w 741"/>
              <a:gd name="T11" fmla="*/ 1579562 h 9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1"/>
              <a:gd name="T19" fmla="*/ 0 h 995"/>
              <a:gd name="T20" fmla="*/ 741 w 741"/>
              <a:gd name="T21" fmla="*/ 995 h 9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1" h="995">
                <a:moveTo>
                  <a:pt x="686" y="995"/>
                </a:moveTo>
                <a:lnTo>
                  <a:pt x="741" y="0"/>
                </a:lnTo>
                <a:lnTo>
                  <a:pt x="271" y="289"/>
                </a:lnTo>
                <a:lnTo>
                  <a:pt x="0" y="371"/>
                </a:lnTo>
                <a:lnTo>
                  <a:pt x="418" y="493"/>
                </a:lnTo>
                <a:lnTo>
                  <a:pt x="686" y="99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Freeform 32"/>
          <p:cNvSpPr>
            <a:spLocks/>
          </p:cNvSpPr>
          <p:nvPr/>
        </p:nvSpPr>
        <p:spPr bwMode="auto">
          <a:xfrm>
            <a:off x="3833813" y="3598863"/>
            <a:ext cx="741362" cy="769937"/>
          </a:xfrm>
          <a:custGeom>
            <a:avLst/>
            <a:gdLst>
              <a:gd name="T0" fmla="*/ 0 w 467"/>
              <a:gd name="T1" fmla="*/ 446087 h 485"/>
              <a:gd name="T2" fmla="*/ 233362 w 467"/>
              <a:gd name="T3" fmla="*/ 769937 h 485"/>
              <a:gd name="T4" fmla="*/ 741362 w 467"/>
              <a:gd name="T5" fmla="*/ 0 h 485"/>
              <a:gd name="T6" fmla="*/ 0 60000 65536"/>
              <a:gd name="T7" fmla="*/ 0 60000 65536"/>
              <a:gd name="T8" fmla="*/ 0 60000 65536"/>
              <a:gd name="T9" fmla="*/ 0 w 467"/>
              <a:gd name="T10" fmla="*/ 0 h 485"/>
              <a:gd name="T11" fmla="*/ 467 w 467"/>
              <a:gd name="T12" fmla="*/ 485 h 4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7" h="485">
                <a:moveTo>
                  <a:pt x="0" y="281"/>
                </a:moveTo>
                <a:lnTo>
                  <a:pt x="147" y="485"/>
                </a:lnTo>
                <a:lnTo>
                  <a:pt x="46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33"/>
          <p:cNvSpPr>
            <a:spLocks noChangeShapeType="1"/>
          </p:cNvSpPr>
          <p:nvPr/>
        </p:nvSpPr>
        <p:spPr bwMode="auto">
          <a:xfrm>
            <a:off x="4067175" y="4368800"/>
            <a:ext cx="454025" cy="214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Rectangle 34"/>
          <p:cNvSpPr>
            <a:spLocks noChangeArrowheads="1"/>
          </p:cNvSpPr>
          <p:nvPr/>
        </p:nvSpPr>
        <p:spPr bwMode="auto">
          <a:xfrm>
            <a:off x="4249738" y="4170363"/>
            <a:ext cx="227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A2</a:t>
            </a:r>
            <a:endParaRPr lang="en-US" b="1"/>
          </a:p>
        </p:txBody>
      </p:sp>
      <p:sp>
        <p:nvSpPr>
          <p:cNvPr id="28702" name="Rectangle 35"/>
          <p:cNvSpPr>
            <a:spLocks noChangeArrowheads="1"/>
          </p:cNvSpPr>
          <p:nvPr/>
        </p:nvSpPr>
        <p:spPr bwMode="auto">
          <a:xfrm>
            <a:off x="4000500" y="3963988"/>
            <a:ext cx="227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A3</a:t>
            </a:r>
            <a:endParaRPr lang="en-US" b="1"/>
          </a:p>
        </p:txBody>
      </p:sp>
      <p:sp>
        <p:nvSpPr>
          <p:cNvPr id="28703" name="Rectangle 36"/>
          <p:cNvSpPr>
            <a:spLocks noChangeArrowheads="1"/>
          </p:cNvSpPr>
          <p:nvPr/>
        </p:nvSpPr>
        <p:spPr bwMode="auto">
          <a:xfrm>
            <a:off x="3675063" y="4070350"/>
            <a:ext cx="227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A4</a:t>
            </a:r>
            <a:endParaRPr lang="en-US" b="1"/>
          </a:p>
        </p:txBody>
      </p:sp>
      <p:sp>
        <p:nvSpPr>
          <p:cNvPr id="28704" name="Rectangle 37"/>
          <p:cNvSpPr>
            <a:spLocks noChangeArrowheads="1"/>
          </p:cNvSpPr>
          <p:nvPr/>
        </p:nvSpPr>
        <p:spPr bwMode="auto">
          <a:xfrm>
            <a:off x="4297363" y="4565650"/>
            <a:ext cx="227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A1</a:t>
            </a:r>
            <a:endParaRPr lang="en-US" b="1"/>
          </a:p>
        </p:txBody>
      </p:sp>
      <p:sp>
        <p:nvSpPr>
          <p:cNvPr id="28705" name="Rectangle 38"/>
          <p:cNvSpPr>
            <a:spLocks noChangeArrowheads="1"/>
          </p:cNvSpPr>
          <p:nvPr/>
        </p:nvSpPr>
        <p:spPr bwMode="auto">
          <a:xfrm>
            <a:off x="4854575" y="4281488"/>
            <a:ext cx="21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P1</a:t>
            </a:r>
            <a:endParaRPr lang="en-US" b="1"/>
          </a:p>
        </p:txBody>
      </p:sp>
      <p:sp>
        <p:nvSpPr>
          <p:cNvPr id="28706" name="Rectangle 39"/>
          <p:cNvSpPr>
            <a:spLocks noChangeArrowheads="1"/>
          </p:cNvSpPr>
          <p:nvPr/>
        </p:nvSpPr>
        <p:spPr bwMode="auto">
          <a:xfrm>
            <a:off x="4664075" y="4841875"/>
            <a:ext cx="217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P2</a:t>
            </a:r>
            <a:endParaRPr lang="en-US" b="1"/>
          </a:p>
        </p:txBody>
      </p:sp>
      <p:sp>
        <p:nvSpPr>
          <p:cNvPr id="28707" name="TextBox 24"/>
          <p:cNvSpPr txBox="1">
            <a:spLocks noChangeArrowheads="1"/>
          </p:cNvSpPr>
          <p:nvPr/>
        </p:nvSpPr>
        <p:spPr bwMode="auto">
          <a:xfrm>
            <a:off x="2270125" y="869950"/>
            <a:ext cx="4954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8708" name="TextBox 24"/>
          <p:cNvSpPr txBox="1">
            <a:spLocks noChangeArrowheads="1"/>
          </p:cNvSpPr>
          <p:nvPr/>
        </p:nvSpPr>
        <p:spPr bwMode="auto">
          <a:xfrm>
            <a:off x="1466850" y="62499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 © The McGraw-Hill Companies, Inc./Joe DeGrandis,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9288C98-7211-4CEE-A6B7-321DB642769C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19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the Trunk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2052638"/>
            <a:ext cx="7924800" cy="322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three functional groups</a:t>
            </a:r>
            <a:r>
              <a:rPr lang="en-US" sz="3600" b="0" smtClean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muscles of respiration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muscles that support abdominal wall and pelvic floor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movement of vertebral column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BA40E2B6-EA8E-424F-941E-623BD15128F9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1138"/>
            <a:ext cx="7772400" cy="984250"/>
          </a:xfrm>
        </p:spPr>
        <p:txBody>
          <a:bodyPr/>
          <a:lstStyle/>
          <a:p>
            <a:pPr eaLnBrk="1" hangingPunct="1"/>
            <a:r>
              <a:rPr lang="en-US" smtClean="0"/>
              <a:t>Muscles of Respiration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8088"/>
            <a:ext cx="8839200" cy="564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breathing requires the use of muscles enclosing thoracic cavity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diaphragm</a:t>
            </a:r>
            <a:r>
              <a:rPr lang="en-US" sz="2000" b="0" smtClean="0"/>
              <a:t>, </a:t>
            </a:r>
            <a:r>
              <a:rPr lang="en-US" sz="2000" b="0" i="1" smtClean="0"/>
              <a:t>external intercostal, internal intercostal, </a:t>
            </a:r>
            <a:r>
              <a:rPr lang="en-US" sz="2000" b="0" smtClean="0"/>
              <a:t>and</a:t>
            </a:r>
            <a:r>
              <a:rPr lang="en-US" sz="2000" b="0" i="1" smtClean="0"/>
              <a:t> innermost intercostal muscles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inspiration </a:t>
            </a:r>
            <a:r>
              <a:rPr lang="en-US" sz="2400" b="0" smtClean="0"/>
              <a:t>– air intake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expiration</a:t>
            </a:r>
            <a:r>
              <a:rPr lang="en-US" sz="2400" b="0" smtClean="0"/>
              <a:t> – expelling air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other muscles of chest and abdomen that contribute to breathing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sternocleidomastoid, scalenes </a:t>
            </a:r>
            <a:r>
              <a:rPr lang="en-US" sz="2000" b="0" smtClean="0"/>
              <a:t>of 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pectoralis major </a:t>
            </a:r>
            <a:r>
              <a:rPr lang="en-US" sz="2000" b="0" smtClean="0"/>
              <a:t>and </a:t>
            </a:r>
            <a:r>
              <a:rPr lang="en-US" sz="2000" b="0" i="1" smtClean="0"/>
              <a:t>serratus anterior </a:t>
            </a:r>
            <a:r>
              <a:rPr lang="en-US" sz="2000" b="0" smtClean="0"/>
              <a:t>of chest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latissimus dorsi </a:t>
            </a:r>
            <a:r>
              <a:rPr lang="en-US" sz="2000" b="0" smtClean="0"/>
              <a:t>of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abdominal muscles </a:t>
            </a:r>
            <a:r>
              <a:rPr lang="en-US" sz="2000" b="0" smtClean="0"/>
              <a:t>– </a:t>
            </a:r>
            <a:r>
              <a:rPr lang="en-US" sz="2000" b="0" i="1" smtClean="0"/>
              <a:t>internal and external obliques</a:t>
            </a:r>
            <a:r>
              <a:rPr lang="en-US" sz="2000" b="0" smtClean="0"/>
              <a:t>, and </a:t>
            </a:r>
            <a:r>
              <a:rPr lang="en-US" sz="2000" b="0" i="1" smtClean="0"/>
              <a:t>transverse abdominis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some </a:t>
            </a:r>
            <a:r>
              <a:rPr lang="en-US" sz="2000" b="0" i="1" smtClean="0"/>
              <a:t>anal muscles</a:t>
            </a:r>
            <a:endParaRPr lang="en-US" sz="2400" b="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BCC61E8C-F6EB-4490-8F6E-521D8BC91ECF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Muscles of Respiration - </a:t>
            </a:r>
            <a:r>
              <a:rPr lang="en-US" sz="4000" i="1" smtClean="0"/>
              <a:t>diaphragm</a:t>
            </a:r>
          </a:p>
        </p:txBody>
      </p:sp>
      <p:sp>
        <p:nvSpPr>
          <p:cNvPr id="31748" name="Text Box 19"/>
          <p:cNvSpPr txBox="1">
            <a:spLocks noChangeArrowheads="1"/>
          </p:cNvSpPr>
          <p:nvPr/>
        </p:nvSpPr>
        <p:spPr bwMode="auto">
          <a:xfrm>
            <a:off x="5554663" y="5641975"/>
            <a:ext cx="19542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10.13b</a:t>
            </a:r>
          </a:p>
        </p:txBody>
      </p:sp>
      <p:pic>
        <p:nvPicPr>
          <p:cNvPr id="31749" name="Picture 10" descr="sal25693_10_1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50950"/>
            <a:ext cx="40322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Line 14"/>
          <p:cNvSpPr>
            <a:spLocks noChangeShapeType="1"/>
          </p:cNvSpPr>
          <p:nvPr/>
        </p:nvSpPr>
        <p:spPr bwMode="auto">
          <a:xfrm flipH="1">
            <a:off x="7332663" y="2862263"/>
            <a:ext cx="112712" cy="157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7639050" y="2216150"/>
            <a:ext cx="896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Xiphoid process</a:t>
            </a:r>
          </a:p>
          <a:p>
            <a:r>
              <a:rPr lang="en-US" sz="900" b="1">
                <a:solidFill>
                  <a:srgbClr val="000000"/>
                </a:solidFill>
              </a:rPr>
              <a:t>of sternum</a:t>
            </a:r>
          </a:p>
        </p:txBody>
      </p:sp>
      <p:sp>
        <p:nvSpPr>
          <p:cNvPr id="31752" name="Rectangle 17"/>
          <p:cNvSpPr>
            <a:spLocks noChangeArrowheads="1"/>
          </p:cNvSpPr>
          <p:nvPr/>
        </p:nvSpPr>
        <p:spPr bwMode="auto">
          <a:xfrm>
            <a:off x="7639050" y="3111500"/>
            <a:ext cx="6223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Esophagus</a:t>
            </a:r>
            <a:endParaRPr lang="en-US" sz="900" b="1"/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7639050" y="3838575"/>
            <a:ext cx="3016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Aorta</a:t>
            </a:r>
            <a:endParaRPr lang="en-US" sz="900" b="1"/>
          </a:p>
        </p:txBody>
      </p:sp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7639050" y="2493963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Inferior</a:t>
            </a:r>
          </a:p>
          <a:p>
            <a:r>
              <a:rPr lang="en-US" sz="900" b="1">
                <a:solidFill>
                  <a:srgbClr val="000000"/>
                </a:solidFill>
              </a:rPr>
              <a:t>vena cava</a:t>
            </a:r>
          </a:p>
        </p:txBody>
      </p:sp>
      <p:sp>
        <p:nvSpPr>
          <p:cNvPr id="31755" name="Rectangle 21"/>
          <p:cNvSpPr>
            <a:spLocks noChangeArrowheads="1"/>
          </p:cNvSpPr>
          <p:nvPr/>
        </p:nvSpPr>
        <p:spPr bwMode="auto">
          <a:xfrm>
            <a:off x="7639050" y="3349625"/>
            <a:ext cx="7302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Central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 tendon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of diaphragm</a:t>
            </a:r>
          </a:p>
        </p:txBody>
      </p:sp>
      <p:sp>
        <p:nvSpPr>
          <p:cNvPr id="31756" name="Rectangle 24"/>
          <p:cNvSpPr>
            <a:spLocks noChangeArrowheads="1"/>
          </p:cNvSpPr>
          <p:nvPr/>
        </p:nvSpPr>
        <p:spPr bwMode="auto">
          <a:xfrm>
            <a:off x="5505450" y="4811713"/>
            <a:ext cx="16541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 Inferior view of diaphragm</a:t>
            </a:r>
            <a:endParaRPr lang="en-US" sz="900" b="1"/>
          </a:p>
        </p:txBody>
      </p:sp>
      <p:sp>
        <p:nvSpPr>
          <p:cNvPr id="31757" name="Freeform 25"/>
          <p:cNvSpPr>
            <a:spLocks/>
          </p:cNvSpPr>
          <p:nvPr/>
        </p:nvSpPr>
        <p:spPr bwMode="auto">
          <a:xfrm>
            <a:off x="6197600" y="2287588"/>
            <a:ext cx="1385888" cy="146050"/>
          </a:xfrm>
          <a:custGeom>
            <a:avLst/>
            <a:gdLst>
              <a:gd name="T0" fmla="*/ 1385888 w 572"/>
              <a:gd name="T1" fmla="*/ 2434 h 60"/>
              <a:gd name="T2" fmla="*/ 256825 w 572"/>
              <a:gd name="T3" fmla="*/ 0 h 60"/>
              <a:gd name="T4" fmla="*/ 0 w 572"/>
              <a:gd name="T5" fmla="*/ 146050 h 60"/>
              <a:gd name="T6" fmla="*/ 0 60000 65536"/>
              <a:gd name="T7" fmla="*/ 0 60000 65536"/>
              <a:gd name="T8" fmla="*/ 0 60000 65536"/>
              <a:gd name="T9" fmla="*/ 0 w 572"/>
              <a:gd name="T10" fmla="*/ 0 h 60"/>
              <a:gd name="T11" fmla="*/ 572 w 57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60">
                <a:moveTo>
                  <a:pt x="572" y="1"/>
                </a:moveTo>
                <a:lnTo>
                  <a:pt x="106" y="0"/>
                </a:lnTo>
                <a:lnTo>
                  <a:pt x="0" y="6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Freeform 26"/>
          <p:cNvSpPr>
            <a:spLocks/>
          </p:cNvSpPr>
          <p:nvPr/>
        </p:nvSpPr>
        <p:spPr bwMode="auto">
          <a:xfrm>
            <a:off x="6188075" y="2281238"/>
            <a:ext cx="1395413" cy="144462"/>
          </a:xfrm>
          <a:custGeom>
            <a:avLst/>
            <a:gdLst>
              <a:gd name="T0" fmla="*/ 1395413 w 576"/>
              <a:gd name="T1" fmla="*/ 0 h 60"/>
              <a:gd name="T2" fmla="*/ 266485 w 576"/>
              <a:gd name="T3" fmla="*/ 0 h 60"/>
              <a:gd name="T4" fmla="*/ 0 w 576"/>
              <a:gd name="T5" fmla="*/ 144462 h 60"/>
              <a:gd name="T6" fmla="*/ 0 60000 65536"/>
              <a:gd name="T7" fmla="*/ 0 60000 65536"/>
              <a:gd name="T8" fmla="*/ 0 60000 65536"/>
              <a:gd name="T9" fmla="*/ 0 w 576"/>
              <a:gd name="T10" fmla="*/ 0 h 60"/>
              <a:gd name="T11" fmla="*/ 576 w 5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60">
                <a:moveTo>
                  <a:pt x="576" y="0"/>
                </a:moveTo>
                <a:lnTo>
                  <a:pt x="110" y="0"/>
                </a:lnTo>
                <a:lnTo>
                  <a:pt x="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27"/>
          <p:cNvSpPr>
            <a:spLocks/>
          </p:cNvSpPr>
          <p:nvPr/>
        </p:nvSpPr>
        <p:spPr bwMode="auto">
          <a:xfrm>
            <a:off x="5994400" y="2568575"/>
            <a:ext cx="1589088" cy="407988"/>
          </a:xfrm>
          <a:custGeom>
            <a:avLst/>
            <a:gdLst>
              <a:gd name="T0" fmla="*/ 1589088 w 656"/>
              <a:gd name="T1" fmla="*/ 0 h 168"/>
              <a:gd name="T2" fmla="*/ 460254 w 656"/>
              <a:gd name="T3" fmla="*/ 0 h 168"/>
              <a:gd name="T4" fmla="*/ 0 w 656"/>
              <a:gd name="T5" fmla="*/ 407988 h 168"/>
              <a:gd name="T6" fmla="*/ 0 60000 65536"/>
              <a:gd name="T7" fmla="*/ 0 60000 65536"/>
              <a:gd name="T8" fmla="*/ 0 60000 65536"/>
              <a:gd name="T9" fmla="*/ 0 w 656"/>
              <a:gd name="T10" fmla="*/ 0 h 168"/>
              <a:gd name="T11" fmla="*/ 656 w 6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6" h="168">
                <a:moveTo>
                  <a:pt x="656" y="0"/>
                </a:moveTo>
                <a:lnTo>
                  <a:pt x="190" y="0"/>
                </a:lnTo>
                <a:lnTo>
                  <a:pt x="0" y="16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28"/>
          <p:cNvSpPr>
            <a:spLocks/>
          </p:cNvSpPr>
          <p:nvPr/>
        </p:nvSpPr>
        <p:spPr bwMode="auto">
          <a:xfrm>
            <a:off x="5984875" y="2559050"/>
            <a:ext cx="1598613" cy="409575"/>
          </a:xfrm>
          <a:custGeom>
            <a:avLst/>
            <a:gdLst>
              <a:gd name="T0" fmla="*/ 1598613 w 660"/>
              <a:gd name="T1" fmla="*/ 4847 h 169"/>
              <a:gd name="T2" fmla="*/ 469895 w 660"/>
              <a:gd name="T3" fmla="*/ 0 h 169"/>
              <a:gd name="T4" fmla="*/ 0 w 660"/>
              <a:gd name="T5" fmla="*/ 409575 h 169"/>
              <a:gd name="T6" fmla="*/ 0 60000 65536"/>
              <a:gd name="T7" fmla="*/ 0 60000 65536"/>
              <a:gd name="T8" fmla="*/ 0 60000 65536"/>
              <a:gd name="T9" fmla="*/ 0 w 660"/>
              <a:gd name="T10" fmla="*/ 0 h 169"/>
              <a:gd name="T11" fmla="*/ 660 w 660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169">
                <a:moveTo>
                  <a:pt x="660" y="2"/>
                </a:moveTo>
                <a:lnTo>
                  <a:pt x="194" y="0"/>
                </a:lnTo>
                <a:lnTo>
                  <a:pt x="0" y="16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29"/>
          <p:cNvSpPr>
            <a:spLocks/>
          </p:cNvSpPr>
          <p:nvPr/>
        </p:nvSpPr>
        <p:spPr bwMode="auto">
          <a:xfrm>
            <a:off x="6243638" y="3630613"/>
            <a:ext cx="1339850" cy="274637"/>
          </a:xfrm>
          <a:custGeom>
            <a:avLst/>
            <a:gdLst>
              <a:gd name="T0" fmla="*/ 1339850 w 553"/>
              <a:gd name="T1" fmla="*/ 274637 h 113"/>
              <a:gd name="T2" fmla="*/ 210790 w 553"/>
              <a:gd name="T3" fmla="*/ 272207 h 113"/>
              <a:gd name="T4" fmla="*/ 0 w 553"/>
              <a:gd name="T5" fmla="*/ 0 h 113"/>
              <a:gd name="T6" fmla="*/ 0 60000 65536"/>
              <a:gd name="T7" fmla="*/ 0 60000 65536"/>
              <a:gd name="T8" fmla="*/ 0 60000 65536"/>
              <a:gd name="T9" fmla="*/ 0 w 553"/>
              <a:gd name="T10" fmla="*/ 0 h 113"/>
              <a:gd name="T11" fmla="*/ 553 w 553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113">
                <a:moveTo>
                  <a:pt x="553" y="113"/>
                </a:moveTo>
                <a:lnTo>
                  <a:pt x="87" y="1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30"/>
          <p:cNvSpPr>
            <a:spLocks/>
          </p:cNvSpPr>
          <p:nvPr/>
        </p:nvSpPr>
        <p:spPr bwMode="auto">
          <a:xfrm>
            <a:off x="6237288" y="3624263"/>
            <a:ext cx="1346200" cy="273050"/>
          </a:xfrm>
          <a:custGeom>
            <a:avLst/>
            <a:gdLst>
              <a:gd name="T0" fmla="*/ 1346200 w 556"/>
              <a:gd name="T1" fmla="*/ 273050 h 113"/>
              <a:gd name="T2" fmla="*/ 217910 w 556"/>
              <a:gd name="T3" fmla="*/ 273050 h 113"/>
              <a:gd name="T4" fmla="*/ 0 w 556"/>
              <a:gd name="T5" fmla="*/ 0 h 113"/>
              <a:gd name="T6" fmla="*/ 0 60000 65536"/>
              <a:gd name="T7" fmla="*/ 0 60000 65536"/>
              <a:gd name="T8" fmla="*/ 0 60000 65536"/>
              <a:gd name="T9" fmla="*/ 0 w 556"/>
              <a:gd name="T10" fmla="*/ 0 h 113"/>
              <a:gd name="T11" fmla="*/ 556 w 556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113">
                <a:moveTo>
                  <a:pt x="556" y="113"/>
                </a:moveTo>
                <a:lnTo>
                  <a:pt x="90" y="11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31"/>
          <p:cNvSpPr>
            <a:spLocks noChangeArrowheads="1"/>
          </p:cNvSpPr>
          <p:nvPr/>
        </p:nvSpPr>
        <p:spPr bwMode="auto">
          <a:xfrm>
            <a:off x="7639050" y="4151313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Vertebral</a:t>
            </a:r>
          </a:p>
          <a:p>
            <a:r>
              <a:rPr lang="en-US" sz="900" b="1">
                <a:solidFill>
                  <a:srgbClr val="000000"/>
                </a:solidFill>
              </a:rPr>
              <a:t>column</a:t>
            </a:r>
          </a:p>
        </p:txBody>
      </p:sp>
      <p:sp>
        <p:nvSpPr>
          <p:cNvPr id="31764" name="Line 34"/>
          <p:cNvSpPr>
            <a:spLocks noChangeShapeType="1"/>
          </p:cNvSpPr>
          <p:nvPr/>
        </p:nvSpPr>
        <p:spPr bwMode="auto">
          <a:xfrm flipH="1">
            <a:off x="6216650" y="4214813"/>
            <a:ext cx="1366838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35"/>
          <p:cNvSpPr>
            <a:spLocks noChangeShapeType="1"/>
          </p:cNvSpPr>
          <p:nvPr/>
        </p:nvSpPr>
        <p:spPr bwMode="auto">
          <a:xfrm flipH="1">
            <a:off x="6216650" y="4206875"/>
            <a:ext cx="13668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Freeform 36"/>
          <p:cNvSpPr>
            <a:spLocks/>
          </p:cNvSpPr>
          <p:nvPr/>
        </p:nvSpPr>
        <p:spPr bwMode="auto">
          <a:xfrm>
            <a:off x="5662613" y="3136900"/>
            <a:ext cx="1920875" cy="295275"/>
          </a:xfrm>
          <a:custGeom>
            <a:avLst/>
            <a:gdLst>
              <a:gd name="T0" fmla="*/ 1920875 w 793"/>
              <a:gd name="T1" fmla="*/ 295275 h 122"/>
              <a:gd name="T2" fmla="*/ 792088 w 793"/>
              <a:gd name="T3" fmla="*/ 295275 h 122"/>
              <a:gd name="T4" fmla="*/ 0 w 793"/>
              <a:gd name="T5" fmla="*/ 0 h 122"/>
              <a:gd name="T6" fmla="*/ 0 60000 65536"/>
              <a:gd name="T7" fmla="*/ 0 60000 65536"/>
              <a:gd name="T8" fmla="*/ 0 60000 65536"/>
              <a:gd name="T9" fmla="*/ 0 w 793"/>
              <a:gd name="T10" fmla="*/ 0 h 122"/>
              <a:gd name="T11" fmla="*/ 793 w 793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122">
                <a:moveTo>
                  <a:pt x="793" y="122"/>
                </a:moveTo>
                <a:lnTo>
                  <a:pt x="327" y="1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37"/>
          <p:cNvSpPr>
            <a:spLocks/>
          </p:cNvSpPr>
          <p:nvPr/>
        </p:nvSpPr>
        <p:spPr bwMode="auto">
          <a:xfrm>
            <a:off x="5654675" y="3128963"/>
            <a:ext cx="1928813" cy="295275"/>
          </a:xfrm>
          <a:custGeom>
            <a:avLst/>
            <a:gdLst>
              <a:gd name="T0" fmla="*/ 1928813 w 796"/>
              <a:gd name="T1" fmla="*/ 295275 h 122"/>
              <a:gd name="T2" fmla="*/ 799634 w 796"/>
              <a:gd name="T3" fmla="*/ 292855 h 122"/>
              <a:gd name="T4" fmla="*/ 0 w 796"/>
              <a:gd name="T5" fmla="*/ 0 h 122"/>
              <a:gd name="T6" fmla="*/ 0 60000 65536"/>
              <a:gd name="T7" fmla="*/ 0 60000 65536"/>
              <a:gd name="T8" fmla="*/ 0 60000 65536"/>
              <a:gd name="T9" fmla="*/ 0 w 796"/>
              <a:gd name="T10" fmla="*/ 0 h 122"/>
              <a:gd name="T11" fmla="*/ 796 w 796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122">
                <a:moveTo>
                  <a:pt x="796" y="122"/>
                </a:moveTo>
                <a:lnTo>
                  <a:pt x="330" y="12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38"/>
          <p:cNvSpPr>
            <a:spLocks noChangeShapeType="1"/>
          </p:cNvSpPr>
          <p:nvPr/>
        </p:nvSpPr>
        <p:spPr bwMode="auto">
          <a:xfrm flipH="1">
            <a:off x="6400800" y="3179763"/>
            <a:ext cx="1182688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Line 39"/>
          <p:cNvSpPr>
            <a:spLocks noChangeShapeType="1"/>
          </p:cNvSpPr>
          <p:nvPr/>
        </p:nvSpPr>
        <p:spPr bwMode="auto">
          <a:xfrm flipH="1" flipV="1">
            <a:off x="6394450" y="3173413"/>
            <a:ext cx="1189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Rectangle 40"/>
          <p:cNvSpPr>
            <a:spLocks noChangeArrowheads="1"/>
          </p:cNvSpPr>
          <p:nvPr/>
        </p:nvSpPr>
        <p:spPr bwMode="auto">
          <a:xfrm>
            <a:off x="7639050" y="2797175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Ribs</a:t>
            </a:r>
            <a:endParaRPr lang="en-US" sz="900" b="1"/>
          </a:p>
        </p:txBody>
      </p:sp>
      <p:sp>
        <p:nvSpPr>
          <p:cNvPr id="31771" name="Line 41"/>
          <p:cNvSpPr>
            <a:spLocks noChangeShapeType="1"/>
          </p:cNvSpPr>
          <p:nvPr/>
        </p:nvSpPr>
        <p:spPr bwMode="auto">
          <a:xfrm flipH="1">
            <a:off x="7232650" y="2867025"/>
            <a:ext cx="350838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42"/>
          <p:cNvSpPr>
            <a:spLocks noChangeShapeType="1"/>
          </p:cNvSpPr>
          <p:nvPr/>
        </p:nvSpPr>
        <p:spPr bwMode="auto">
          <a:xfrm flipH="1">
            <a:off x="7227888" y="2857500"/>
            <a:ext cx="3556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43"/>
          <p:cNvSpPr>
            <a:spLocks noChangeShapeType="1"/>
          </p:cNvSpPr>
          <p:nvPr/>
        </p:nvSpPr>
        <p:spPr bwMode="auto">
          <a:xfrm flipH="1">
            <a:off x="7323138" y="2857500"/>
            <a:ext cx="122237" cy="1555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Rectangle 11"/>
          <p:cNvSpPr>
            <a:spLocks noChangeArrowheads="1"/>
          </p:cNvSpPr>
          <p:nvPr/>
        </p:nvSpPr>
        <p:spPr bwMode="auto">
          <a:xfrm>
            <a:off x="0" y="1292225"/>
            <a:ext cx="4876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muscular dome between</a:t>
            </a:r>
            <a:br>
              <a:rPr lang="en-US"/>
            </a:br>
            <a:r>
              <a:rPr lang="en-US"/>
              <a:t> thoracic and abdominal</a:t>
            </a:r>
            <a:br>
              <a:rPr lang="en-US"/>
            </a:br>
            <a:r>
              <a:rPr lang="en-US"/>
              <a:t> cavities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muscle fascicles extend to</a:t>
            </a:r>
            <a:br>
              <a:rPr lang="en-US"/>
            </a:br>
            <a:r>
              <a:rPr lang="en-US"/>
              <a:t> a fibrous </a:t>
            </a:r>
            <a:r>
              <a:rPr lang="en-US" b="1"/>
              <a:t>central tendon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contraction</a:t>
            </a:r>
            <a:r>
              <a:rPr lang="en-US"/>
              <a:t> flattens diaphragm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enlarges thoracic cavity (inspiration)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in </a:t>
            </a:r>
            <a:r>
              <a:rPr lang="en-US" b="1"/>
              <a:t>relaxation</a:t>
            </a:r>
            <a:r>
              <a:rPr lang="en-US"/>
              <a:t> of diaphragm it rises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shrinks the thoracic cavity (expiration)			</a:t>
            </a:r>
          </a:p>
        </p:txBody>
      </p:sp>
      <p:sp>
        <p:nvSpPr>
          <p:cNvPr id="31775" name="TextBox 24"/>
          <p:cNvSpPr txBox="1">
            <a:spLocks noChangeArrowheads="1"/>
          </p:cNvSpPr>
          <p:nvPr/>
        </p:nvSpPr>
        <p:spPr bwMode="auto">
          <a:xfrm>
            <a:off x="4189413" y="1049338"/>
            <a:ext cx="49545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27B9993-CB2B-4999-A09D-6BDC8B42BDF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Functions of Muscles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5718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move from place to place, movement of body parts and body contents in breathing, circulation, feeding and digestion, defecation, urination, and childbirth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role in communication – speech, writing, and nonverbal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maintain posture by preventing unwanted movements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antigravity muscles </a:t>
            </a:r>
            <a:r>
              <a:rPr lang="en-US" sz="2000" b="0" smtClean="0"/>
              <a:t>– resist the pull of gravity and prevent us from falling or slumping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stabilize joints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 of openings and passageways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sphincters </a:t>
            </a:r>
            <a:r>
              <a:rPr lang="en-US" sz="2000" b="0" smtClean="0"/>
              <a:t>– internal muscular rings that control the movement of food, bile, blood, and other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Heat production by skeletal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as much as 85% of our body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376D1795-063C-4682-8EBC-A38CA957E9DB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33525"/>
          </a:xfrm>
        </p:spPr>
        <p:txBody>
          <a:bodyPr/>
          <a:lstStyle/>
          <a:p>
            <a:pPr eaLnBrk="1" hangingPunct="1"/>
            <a:r>
              <a:rPr lang="en-US" sz="4000" smtClean="0"/>
              <a:t>Muscles of Respiration -</a:t>
            </a:r>
            <a:r>
              <a:rPr lang="en-US" sz="4000" i="1" smtClean="0"/>
              <a:t> intercostals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77950"/>
            <a:ext cx="5181600" cy="4802188"/>
          </a:xfrm>
        </p:spPr>
        <p:txBody>
          <a:bodyPr/>
          <a:lstStyle/>
          <a:p>
            <a:pPr eaLnBrk="1" hangingPunct="1"/>
            <a:r>
              <a:rPr lang="en-US" sz="2800" b="0" i="1" smtClean="0"/>
              <a:t>external intercostals</a:t>
            </a:r>
          </a:p>
          <a:p>
            <a:pPr lvl="1" eaLnBrk="1" hangingPunct="1"/>
            <a:r>
              <a:rPr lang="en-US" sz="2000" b="0" smtClean="0"/>
              <a:t>elevates ribs</a:t>
            </a:r>
          </a:p>
          <a:p>
            <a:pPr lvl="1" eaLnBrk="1" hangingPunct="1"/>
            <a:r>
              <a:rPr lang="en-US" sz="2000" b="0" smtClean="0"/>
              <a:t>expand thoracic cavity</a:t>
            </a:r>
          </a:p>
          <a:p>
            <a:pPr lvl="1" eaLnBrk="1" hangingPunct="1"/>
            <a:r>
              <a:rPr lang="en-US" sz="2000" b="0" smtClean="0"/>
              <a:t>create partial vacuum causing inflow of air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i="1" smtClean="0"/>
              <a:t>internal intercostals</a:t>
            </a:r>
          </a:p>
          <a:p>
            <a:pPr lvl="1" eaLnBrk="1" hangingPunct="1"/>
            <a:r>
              <a:rPr lang="en-US" sz="2000" b="0" smtClean="0"/>
              <a:t>depresses and retracts ribs</a:t>
            </a:r>
          </a:p>
          <a:p>
            <a:pPr lvl="1" eaLnBrk="1" hangingPunct="1"/>
            <a:r>
              <a:rPr lang="en-US" sz="2000" b="0" smtClean="0"/>
              <a:t>compresses thoracic cavity</a:t>
            </a:r>
          </a:p>
          <a:p>
            <a:pPr lvl="1" eaLnBrk="1" hangingPunct="1"/>
            <a:r>
              <a:rPr lang="en-US" sz="2000" b="0" smtClean="0"/>
              <a:t>expelling air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i="1" smtClean="0"/>
              <a:t>innermost intercostals</a:t>
            </a:r>
          </a:p>
          <a:p>
            <a:pPr lvl="1" eaLnBrk="1" hangingPunct="1"/>
            <a:r>
              <a:rPr lang="en-US" sz="2000" b="0" smtClean="0"/>
              <a:t>same action as internal intercostals</a:t>
            </a:r>
          </a:p>
        </p:txBody>
      </p:sp>
      <p:sp>
        <p:nvSpPr>
          <p:cNvPr id="32773" name="Text Box 16"/>
          <p:cNvSpPr txBox="1">
            <a:spLocks noChangeArrowheads="1"/>
          </p:cNvSpPr>
          <p:nvPr/>
        </p:nvSpPr>
        <p:spPr bwMode="auto">
          <a:xfrm>
            <a:off x="6019800" y="5486400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10.13a</a:t>
            </a:r>
          </a:p>
        </p:txBody>
      </p:sp>
      <p:pic>
        <p:nvPicPr>
          <p:cNvPr id="32774" name="Picture 8" descr="sal25693_10_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8" y="1482725"/>
            <a:ext cx="35337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8358188" y="3143250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External</a:t>
            </a:r>
          </a:p>
          <a:p>
            <a:r>
              <a:rPr lang="en-US" sz="800" b="1">
                <a:solidFill>
                  <a:srgbClr val="000000"/>
                </a:solidFill>
              </a:rPr>
              <a:t>intercostals</a:t>
            </a:r>
          </a:p>
        </p:txBody>
      </p:sp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5419725" y="4011613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Internal</a:t>
            </a:r>
          </a:p>
          <a:p>
            <a:r>
              <a:rPr lang="en-US" sz="800" b="1">
                <a:solidFill>
                  <a:srgbClr val="000000"/>
                </a:solidFill>
              </a:rPr>
              <a:t>intercostals</a:t>
            </a:r>
          </a:p>
        </p:txBody>
      </p:sp>
      <p:sp>
        <p:nvSpPr>
          <p:cNvPr id="32777" name="Rectangle 16"/>
          <p:cNvSpPr>
            <a:spLocks noChangeArrowheads="1"/>
          </p:cNvSpPr>
          <p:nvPr/>
        </p:nvSpPr>
        <p:spPr bwMode="auto">
          <a:xfrm>
            <a:off x="6142038" y="5159375"/>
            <a:ext cx="1873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 Lateral view of intercostal muscles</a:t>
            </a:r>
            <a:endParaRPr lang="en-US" b="1"/>
          </a:p>
        </p:txBody>
      </p:sp>
      <p:sp>
        <p:nvSpPr>
          <p:cNvPr id="32778" name="Line 17"/>
          <p:cNvSpPr>
            <a:spLocks noChangeShapeType="1"/>
          </p:cNvSpPr>
          <p:nvPr/>
        </p:nvSpPr>
        <p:spPr bwMode="auto">
          <a:xfrm flipH="1" flipV="1">
            <a:off x="7570788" y="3206750"/>
            <a:ext cx="7461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8"/>
          <p:cNvSpPr>
            <a:spLocks noChangeShapeType="1"/>
          </p:cNvSpPr>
          <p:nvPr/>
        </p:nvSpPr>
        <p:spPr bwMode="auto">
          <a:xfrm flipV="1">
            <a:off x="7512050" y="3208338"/>
            <a:ext cx="601663" cy="6683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9"/>
          <p:cNvSpPr>
            <a:spLocks noChangeShapeType="1"/>
          </p:cNvSpPr>
          <p:nvPr/>
        </p:nvSpPr>
        <p:spPr bwMode="auto">
          <a:xfrm>
            <a:off x="6357938" y="4086225"/>
            <a:ext cx="811212" cy="461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20"/>
          <p:cNvSpPr>
            <a:spLocks noChangeShapeType="1"/>
          </p:cNvSpPr>
          <p:nvPr/>
        </p:nvSpPr>
        <p:spPr bwMode="auto">
          <a:xfrm flipH="1">
            <a:off x="5922963" y="4081463"/>
            <a:ext cx="1020762" cy="4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21"/>
          <p:cNvSpPr>
            <a:spLocks noChangeShapeType="1"/>
          </p:cNvSpPr>
          <p:nvPr/>
        </p:nvSpPr>
        <p:spPr bwMode="auto">
          <a:xfrm flipH="1" flipV="1">
            <a:off x="7562850" y="3198813"/>
            <a:ext cx="749300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22"/>
          <p:cNvSpPr>
            <a:spLocks noChangeShapeType="1"/>
          </p:cNvSpPr>
          <p:nvPr/>
        </p:nvSpPr>
        <p:spPr bwMode="auto">
          <a:xfrm flipV="1">
            <a:off x="7507288" y="3203575"/>
            <a:ext cx="601662" cy="668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6350000" y="4079875"/>
            <a:ext cx="814388" cy="463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24"/>
          <p:cNvSpPr>
            <a:spLocks noChangeShapeType="1"/>
          </p:cNvSpPr>
          <p:nvPr/>
        </p:nvSpPr>
        <p:spPr bwMode="auto">
          <a:xfrm flipH="1">
            <a:off x="5918200" y="4073525"/>
            <a:ext cx="1020763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TextBox 24"/>
          <p:cNvSpPr txBox="1">
            <a:spLocks noChangeArrowheads="1"/>
          </p:cNvSpPr>
          <p:nvPr/>
        </p:nvSpPr>
        <p:spPr bwMode="auto">
          <a:xfrm>
            <a:off x="4175125" y="1163638"/>
            <a:ext cx="4954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248400"/>
            <a:ext cx="762000" cy="5334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96960C5E-EC9F-4845-AB61-B1282BEDD5E3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627188"/>
            <a:ext cx="4819650" cy="3417887"/>
          </a:xfrm>
        </p:spPr>
        <p:txBody>
          <a:bodyPr/>
          <a:lstStyle/>
          <a:p>
            <a:pPr eaLnBrk="1" hangingPunct="1"/>
            <a:r>
              <a:rPr lang="en-US" sz="2800" b="0" smtClean="0"/>
              <a:t>four pairs of sheetlike muscles</a:t>
            </a:r>
          </a:p>
          <a:p>
            <a:pPr lvl="1" eaLnBrk="1" hangingPunct="1"/>
            <a:r>
              <a:rPr lang="en-US" sz="2400" b="0" i="1" smtClean="0"/>
              <a:t>external abdominal oblique</a:t>
            </a:r>
          </a:p>
          <a:p>
            <a:pPr lvl="1" eaLnBrk="1" hangingPunct="1"/>
            <a:r>
              <a:rPr lang="en-US" sz="2400" b="0" i="1" smtClean="0"/>
              <a:t>internal abdominal oblique</a:t>
            </a:r>
          </a:p>
          <a:p>
            <a:pPr lvl="1" eaLnBrk="1" hangingPunct="1"/>
            <a:r>
              <a:rPr lang="en-US" sz="2400" b="0" i="1" smtClean="0"/>
              <a:t>transverse abdominal</a:t>
            </a:r>
          </a:p>
          <a:p>
            <a:pPr lvl="1" eaLnBrk="1" hangingPunct="1"/>
            <a:r>
              <a:rPr lang="en-US" sz="2400" b="0" i="1" smtClean="0"/>
              <a:t>rectus abdominis</a:t>
            </a:r>
          </a:p>
          <a:p>
            <a:pPr lvl="1" eaLnBrk="1" hangingPunct="1"/>
            <a:endParaRPr lang="en-US" sz="700" b="0" i="1" smtClean="0"/>
          </a:p>
          <a:p>
            <a:pPr eaLnBrk="1" hangingPunct="1"/>
            <a:r>
              <a:rPr lang="en-US" sz="2800" b="0" smtClean="0"/>
              <a:t>strengthen abdominal wall</a:t>
            </a:r>
            <a:endParaRPr lang="en-US" b="0" smtClean="0"/>
          </a:p>
          <a:p>
            <a:pPr lvl="1" eaLnBrk="1" hangingPunct="1"/>
            <a:endParaRPr lang="en-US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98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the Anterior Abdominal Wall</a:t>
            </a: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3352800" y="6172200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10.14</a:t>
            </a:r>
          </a:p>
        </p:txBody>
      </p:sp>
      <p:pic>
        <p:nvPicPr>
          <p:cNvPr id="33798" name="Picture 8" descr="sal25693_10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2303463"/>
            <a:ext cx="37687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8215313" y="5562600"/>
            <a:ext cx="241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Skin</a:t>
            </a:r>
            <a:endParaRPr lang="en-US" b="1"/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6599238" y="5607050"/>
            <a:ext cx="558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Linea alba</a:t>
            </a:r>
            <a:endParaRPr lang="en-US" b="1"/>
          </a:p>
        </p:txBody>
      </p:sp>
      <p:sp>
        <p:nvSpPr>
          <p:cNvPr id="33801" name="Rectangle 15"/>
          <p:cNvSpPr>
            <a:spLocks noChangeArrowheads="1"/>
          </p:cNvSpPr>
          <p:nvPr/>
        </p:nvSpPr>
        <p:spPr bwMode="auto">
          <a:xfrm>
            <a:off x="7537450" y="4298950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Peritoneum</a:t>
            </a:r>
            <a:endParaRPr lang="en-US" b="1"/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>
            <a:off x="6938963" y="4591050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33803" name="Rectangle 17"/>
          <p:cNvSpPr>
            <a:spLocks noChangeArrowheads="1"/>
          </p:cNvSpPr>
          <p:nvPr/>
        </p:nvSpPr>
        <p:spPr bwMode="auto">
          <a:xfrm>
            <a:off x="4916488" y="5524500"/>
            <a:ext cx="958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Subcutaneous fat</a:t>
            </a:r>
            <a:endParaRPr lang="en-US" b="1"/>
          </a:p>
        </p:txBody>
      </p:sp>
      <p:sp>
        <p:nvSpPr>
          <p:cNvPr id="33804" name="Rectangle 18"/>
          <p:cNvSpPr>
            <a:spLocks noChangeArrowheads="1"/>
          </p:cNvSpPr>
          <p:nvPr/>
        </p:nvSpPr>
        <p:spPr bwMode="auto">
          <a:xfrm>
            <a:off x="5830888" y="3938588"/>
            <a:ext cx="488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Muscles:</a:t>
            </a:r>
            <a:endParaRPr lang="en-US" b="1"/>
          </a:p>
        </p:txBody>
      </p:sp>
      <p:sp>
        <p:nvSpPr>
          <p:cNvPr id="33805" name="Rectangle 19"/>
          <p:cNvSpPr>
            <a:spLocks noChangeArrowheads="1"/>
          </p:cNvSpPr>
          <p:nvPr/>
        </p:nvSpPr>
        <p:spPr bwMode="auto">
          <a:xfrm>
            <a:off x="5868988" y="4065588"/>
            <a:ext cx="1619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    External abdominal oblique</a:t>
            </a:r>
            <a:endParaRPr lang="en-US" b="1"/>
          </a:p>
        </p:txBody>
      </p:sp>
      <p:sp>
        <p:nvSpPr>
          <p:cNvPr id="33806" name="Rectangle 20"/>
          <p:cNvSpPr>
            <a:spLocks noChangeArrowheads="1"/>
          </p:cNvSpPr>
          <p:nvPr/>
        </p:nvSpPr>
        <p:spPr bwMode="auto">
          <a:xfrm>
            <a:off x="5868988" y="4194175"/>
            <a:ext cx="1581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    Internal abdominal oblique</a:t>
            </a:r>
            <a:endParaRPr lang="en-US" b="1"/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5981700" y="4319588"/>
            <a:ext cx="1212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Transverse abdominal</a:t>
            </a:r>
            <a:endParaRPr lang="en-US" b="1"/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5919788" y="4503738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Rectus abdominis</a:t>
            </a:r>
            <a:endParaRPr lang="en-US" b="1"/>
          </a:p>
        </p:txBody>
      </p:sp>
      <p:sp>
        <p:nvSpPr>
          <p:cNvPr id="33809" name="Freeform 24"/>
          <p:cNvSpPr>
            <a:spLocks/>
          </p:cNvSpPr>
          <p:nvPr/>
        </p:nvSpPr>
        <p:spPr bwMode="auto">
          <a:xfrm>
            <a:off x="7310438" y="5011738"/>
            <a:ext cx="600075" cy="1096962"/>
          </a:xfrm>
          <a:custGeom>
            <a:avLst/>
            <a:gdLst>
              <a:gd name="T0" fmla="*/ 600075 w 378"/>
              <a:gd name="T1" fmla="*/ 0 h 691"/>
              <a:gd name="T2" fmla="*/ 120650 w 378"/>
              <a:gd name="T3" fmla="*/ 1096962 h 691"/>
              <a:gd name="T4" fmla="*/ 0 w 378"/>
              <a:gd name="T5" fmla="*/ 1096962 h 691"/>
              <a:gd name="T6" fmla="*/ 0 60000 65536"/>
              <a:gd name="T7" fmla="*/ 0 60000 65536"/>
              <a:gd name="T8" fmla="*/ 0 60000 65536"/>
              <a:gd name="T9" fmla="*/ 0 w 378"/>
              <a:gd name="T10" fmla="*/ 0 h 691"/>
              <a:gd name="T11" fmla="*/ 378 w 378"/>
              <a:gd name="T12" fmla="*/ 691 h 6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691">
                <a:moveTo>
                  <a:pt x="378" y="0"/>
                </a:moveTo>
                <a:lnTo>
                  <a:pt x="76" y="691"/>
                </a:lnTo>
                <a:lnTo>
                  <a:pt x="0" y="69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25"/>
          <p:cNvSpPr>
            <a:spLocks/>
          </p:cNvSpPr>
          <p:nvPr/>
        </p:nvSpPr>
        <p:spPr bwMode="auto">
          <a:xfrm>
            <a:off x="7353300" y="5046663"/>
            <a:ext cx="661988" cy="1190625"/>
          </a:xfrm>
          <a:custGeom>
            <a:avLst/>
            <a:gdLst>
              <a:gd name="T0" fmla="*/ 661988 w 417"/>
              <a:gd name="T1" fmla="*/ 0 h 750"/>
              <a:gd name="T2" fmla="*/ 171450 w 417"/>
              <a:gd name="T3" fmla="*/ 1190625 h 750"/>
              <a:gd name="T4" fmla="*/ 0 w 417"/>
              <a:gd name="T5" fmla="*/ 1190625 h 750"/>
              <a:gd name="T6" fmla="*/ 0 60000 65536"/>
              <a:gd name="T7" fmla="*/ 0 60000 65536"/>
              <a:gd name="T8" fmla="*/ 0 60000 65536"/>
              <a:gd name="T9" fmla="*/ 0 w 417"/>
              <a:gd name="T10" fmla="*/ 0 h 750"/>
              <a:gd name="T11" fmla="*/ 417 w 417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750">
                <a:moveTo>
                  <a:pt x="417" y="0"/>
                </a:moveTo>
                <a:lnTo>
                  <a:pt x="108" y="750"/>
                </a:lnTo>
                <a:lnTo>
                  <a:pt x="0" y="75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6"/>
          <p:cNvSpPr>
            <a:spLocks/>
          </p:cNvSpPr>
          <p:nvPr/>
        </p:nvSpPr>
        <p:spPr bwMode="auto">
          <a:xfrm>
            <a:off x="7104063" y="4968875"/>
            <a:ext cx="704850" cy="1012825"/>
          </a:xfrm>
          <a:custGeom>
            <a:avLst/>
            <a:gdLst>
              <a:gd name="T0" fmla="*/ 704850 w 444"/>
              <a:gd name="T1" fmla="*/ 0 h 638"/>
              <a:gd name="T2" fmla="*/ 242888 w 444"/>
              <a:gd name="T3" fmla="*/ 1012825 h 638"/>
              <a:gd name="T4" fmla="*/ 0 w 444"/>
              <a:gd name="T5" fmla="*/ 1012825 h 638"/>
              <a:gd name="T6" fmla="*/ 0 60000 65536"/>
              <a:gd name="T7" fmla="*/ 0 60000 65536"/>
              <a:gd name="T8" fmla="*/ 0 60000 65536"/>
              <a:gd name="T9" fmla="*/ 0 w 444"/>
              <a:gd name="T10" fmla="*/ 0 h 638"/>
              <a:gd name="T11" fmla="*/ 444 w 444"/>
              <a:gd name="T12" fmla="*/ 638 h 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638">
                <a:moveTo>
                  <a:pt x="444" y="0"/>
                </a:moveTo>
                <a:lnTo>
                  <a:pt x="153" y="638"/>
                </a:lnTo>
                <a:lnTo>
                  <a:pt x="0" y="63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Rectangle 27"/>
          <p:cNvSpPr>
            <a:spLocks noChangeArrowheads="1"/>
          </p:cNvSpPr>
          <p:nvPr/>
        </p:nvSpPr>
        <p:spPr bwMode="auto">
          <a:xfrm>
            <a:off x="5830888" y="5780088"/>
            <a:ext cx="838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Aponeurosis of</a:t>
            </a:r>
            <a:endParaRPr lang="en-US" b="1"/>
          </a:p>
        </p:txBody>
      </p:sp>
      <p:sp>
        <p:nvSpPr>
          <p:cNvPr id="33813" name="Rectangle 28"/>
          <p:cNvSpPr>
            <a:spLocks noChangeArrowheads="1"/>
          </p:cNvSpPr>
          <p:nvPr/>
        </p:nvSpPr>
        <p:spPr bwMode="auto">
          <a:xfrm>
            <a:off x="5830888" y="5908675"/>
            <a:ext cx="1212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Transverse abdominal</a:t>
            </a:r>
          </a:p>
        </p:txBody>
      </p:sp>
      <p:sp>
        <p:nvSpPr>
          <p:cNvPr id="33814" name="Rectangle 30"/>
          <p:cNvSpPr>
            <a:spLocks noChangeArrowheads="1"/>
          </p:cNvSpPr>
          <p:nvPr/>
        </p:nvSpPr>
        <p:spPr bwMode="auto">
          <a:xfrm>
            <a:off x="5830888" y="6035675"/>
            <a:ext cx="1454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Internal abdominal oblique</a:t>
            </a:r>
            <a:endParaRPr lang="en-US" b="1"/>
          </a:p>
        </p:txBody>
      </p:sp>
      <p:sp>
        <p:nvSpPr>
          <p:cNvPr id="33815" name="Rectangle 31"/>
          <p:cNvSpPr>
            <a:spLocks noChangeArrowheads="1"/>
          </p:cNvSpPr>
          <p:nvPr/>
        </p:nvSpPr>
        <p:spPr bwMode="auto">
          <a:xfrm>
            <a:off x="5830888" y="6164263"/>
            <a:ext cx="149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External abdominal oblique</a:t>
            </a:r>
            <a:endParaRPr lang="en-US" b="1"/>
          </a:p>
        </p:txBody>
      </p:sp>
      <p:sp>
        <p:nvSpPr>
          <p:cNvPr id="33816" name="Line 32"/>
          <p:cNvSpPr>
            <a:spLocks noChangeShapeType="1"/>
          </p:cNvSpPr>
          <p:nvPr/>
        </p:nvSpPr>
        <p:spPr bwMode="auto">
          <a:xfrm flipV="1">
            <a:off x="8337550" y="5226050"/>
            <a:ext cx="1588" cy="320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33"/>
          <p:cNvSpPr>
            <a:spLocks noChangeShapeType="1"/>
          </p:cNvSpPr>
          <p:nvPr/>
        </p:nvSpPr>
        <p:spPr bwMode="auto">
          <a:xfrm>
            <a:off x="7853363" y="4441825"/>
            <a:ext cx="1587" cy="471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34"/>
          <p:cNvSpPr>
            <a:spLocks noChangeShapeType="1"/>
          </p:cNvSpPr>
          <p:nvPr/>
        </p:nvSpPr>
        <p:spPr bwMode="auto">
          <a:xfrm>
            <a:off x="6877050" y="5032375"/>
            <a:ext cx="1588" cy="528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35"/>
          <p:cNvSpPr>
            <a:spLocks noChangeShapeType="1"/>
          </p:cNvSpPr>
          <p:nvPr/>
        </p:nvSpPr>
        <p:spPr bwMode="auto">
          <a:xfrm flipH="1">
            <a:off x="6403975" y="4694238"/>
            <a:ext cx="7938" cy="331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36"/>
          <p:cNvSpPr>
            <a:spLocks/>
          </p:cNvSpPr>
          <p:nvPr/>
        </p:nvSpPr>
        <p:spPr bwMode="auto">
          <a:xfrm>
            <a:off x="5256213" y="4135438"/>
            <a:ext cx="679450" cy="847725"/>
          </a:xfrm>
          <a:custGeom>
            <a:avLst/>
            <a:gdLst>
              <a:gd name="T0" fmla="*/ 0 w 428"/>
              <a:gd name="T1" fmla="*/ 847725 h 534"/>
              <a:gd name="T2" fmla="*/ 412750 w 428"/>
              <a:gd name="T3" fmla="*/ 0 h 534"/>
              <a:gd name="T4" fmla="*/ 679450 w 428"/>
              <a:gd name="T5" fmla="*/ 0 h 534"/>
              <a:gd name="T6" fmla="*/ 0 60000 65536"/>
              <a:gd name="T7" fmla="*/ 0 60000 65536"/>
              <a:gd name="T8" fmla="*/ 0 60000 65536"/>
              <a:gd name="T9" fmla="*/ 0 w 428"/>
              <a:gd name="T10" fmla="*/ 0 h 534"/>
              <a:gd name="T11" fmla="*/ 428 w 428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534">
                <a:moveTo>
                  <a:pt x="0" y="534"/>
                </a:moveTo>
                <a:lnTo>
                  <a:pt x="260" y="0"/>
                </a:lnTo>
                <a:lnTo>
                  <a:pt x="42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37"/>
          <p:cNvSpPr>
            <a:spLocks/>
          </p:cNvSpPr>
          <p:nvPr/>
        </p:nvSpPr>
        <p:spPr bwMode="auto">
          <a:xfrm>
            <a:off x="5456238" y="4262438"/>
            <a:ext cx="479425" cy="655637"/>
          </a:xfrm>
          <a:custGeom>
            <a:avLst/>
            <a:gdLst>
              <a:gd name="T0" fmla="*/ 0 w 302"/>
              <a:gd name="T1" fmla="*/ 655637 h 413"/>
              <a:gd name="T2" fmla="*/ 282575 w 302"/>
              <a:gd name="T3" fmla="*/ 0 h 413"/>
              <a:gd name="T4" fmla="*/ 479425 w 302"/>
              <a:gd name="T5" fmla="*/ 0 h 413"/>
              <a:gd name="T6" fmla="*/ 0 60000 65536"/>
              <a:gd name="T7" fmla="*/ 0 60000 65536"/>
              <a:gd name="T8" fmla="*/ 0 60000 65536"/>
              <a:gd name="T9" fmla="*/ 0 w 302"/>
              <a:gd name="T10" fmla="*/ 0 h 413"/>
              <a:gd name="T11" fmla="*/ 302 w 302"/>
              <a:gd name="T12" fmla="*/ 413 h 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13">
                <a:moveTo>
                  <a:pt x="0" y="413"/>
                </a:moveTo>
                <a:lnTo>
                  <a:pt x="178" y="0"/>
                </a:lnTo>
                <a:lnTo>
                  <a:pt x="30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38"/>
          <p:cNvSpPr>
            <a:spLocks/>
          </p:cNvSpPr>
          <p:nvPr/>
        </p:nvSpPr>
        <p:spPr bwMode="auto">
          <a:xfrm>
            <a:off x="5627688" y="4384675"/>
            <a:ext cx="307975" cy="490538"/>
          </a:xfrm>
          <a:custGeom>
            <a:avLst/>
            <a:gdLst>
              <a:gd name="T0" fmla="*/ 0 w 194"/>
              <a:gd name="T1" fmla="*/ 490538 h 309"/>
              <a:gd name="T2" fmla="*/ 204788 w 194"/>
              <a:gd name="T3" fmla="*/ 0 h 309"/>
              <a:gd name="T4" fmla="*/ 307975 w 194"/>
              <a:gd name="T5" fmla="*/ 0 h 309"/>
              <a:gd name="T6" fmla="*/ 0 60000 65536"/>
              <a:gd name="T7" fmla="*/ 0 60000 65536"/>
              <a:gd name="T8" fmla="*/ 0 60000 65536"/>
              <a:gd name="T9" fmla="*/ 0 w 194"/>
              <a:gd name="T10" fmla="*/ 0 h 309"/>
              <a:gd name="T11" fmla="*/ 194 w 194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309">
                <a:moveTo>
                  <a:pt x="0" y="309"/>
                </a:moveTo>
                <a:lnTo>
                  <a:pt x="129" y="0"/>
                </a:lnTo>
                <a:lnTo>
                  <a:pt x="19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9"/>
          <p:cNvSpPr>
            <a:spLocks/>
          </p:cNvSpPr>
          <p:nvPr/>
        </p:nvSpPr>
        <p:spPr bwMode="auto">
          <a:xfrm>
            <a:off x="5927725" y="5254625"/>
            <a:ext cx="103188" cy="341313"/>
          </a:xfrm>
          <a:custGeom>
            <a:avLst/>
            <a:gdLst>
              <a:gd name="T0" fmla="*/ 103188 w 65"/>
              <a:gd name="T1" fmla="*/ 0 h 215"/>
              <a:gd name="T2" fmla="*/ 103188 w 65"/>
              <a:gd name="T3" fmla="*/ 341313 h 215"/>
              <a:gd name="T4" fmla="*/ 0 w 65"/>
              <a:gd name="T5" fmla="*/ 341313 h 215"/>
              <a:gd name="T6" fmla="*/ 0 60000 65536"/>
              <a:gd name="T7" fmla="*/ 0 60000 65536"/>
              <a:gd name="T8" fmla="*/ 0 60000 65536"/>
              <a:gd name="T9" fmla="*/ 0 w 65"/>
              <a:gd name="T10" fmla="*/ 0 h 215"/>
              <a:gd name="T11" fmla="*/ 65 w 65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215">
                <a:moveTo>
                  <a:pt x="65" y="0"/>
                </a:moveTo>
                <a:lnTo>
                  <a:pt x="65" y="215"/>
                </a:lnTo>
                <a:lnTo>
                  <a:pt x="0" y="2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Rectangle 40"/>
          <p:cNvSpPr>
            <a:spLocks noChangeArrowheads="1"/>
          </p:cNvSpPr>
          <p:nvPr/>
        </p:nvSpPr>
        <p:spPr bwMode="auto">
          <a:xfrm>
            <a:off x="8185150" y="4119563"/>
            <a:ext cx="444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Anterior</a:t>
            </a:r>
            <a:endParaRPr lang="en-US" b="1"/>
          </a:p>
        </p:txBody>
      </p:sp>
      <p:sp>
        <p:nvSpPr>
          <p:cNvPr id="33825" name="Rectangle 41"/>
          <p:cNvSpPr>
            <a:spLocks noChangeArrowheads="1"/>
          </p:cNvSpPr>
          <p:nvPr/>
        </p:nvSpPr>
        <p:spPr bwMode="auto">
          <a:xfrm>
            <a:off x="8156575" y="3398838"/>
            <a:ext cx="501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Posterior</a:t>
            </a:r>
            <a:endParaRPr lang="en-US" b="1"/>
          </a:p>
        </p:txBody>
      </p:sp>
      <p:sp>
        <p:nvSpPr>
          <p:cNvPr id="33826" name="Line 42"/>
          <p:cNvSpPr>
            <a:spLocks noChangeShapeType="1"/>
          </p:cNvSpPr>
          <p:nvPr/>
        </p:nvSpPr>
        <p:spPr bwMode="auto">
          <a:xfrm>
            <a:off x="7332663" y="4732338"/>
            <a:ext cx="1587" cy="195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43"/>
          <p:cNvSpPr>
            <a:spLocks noChangeShapeType="1"/>
          </p:cNvSpPr>
          <p:nvPr/>
        </p:nvSpPr>
        <p:spPr bwMode="auto">
          <a:xfrm flipH="1">
            <a:off x="7083425" y="4833938"/>
            <a:ext cx="249238" cy="285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TextBox 24"/>
          <p:cNvSpPr txBox="1">
            <a:spLocks noChangeArrowheads="1"/>
          </p:cNvSpPr>
          <p:nvPr/>
        </p:nvSpPr>
        <p:spPr bwMode="auto">
          <a:xfrm>
            <a:off x="4175125" y="2001838"/>
            <a:ext cx="4954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external abdominal oblique</a:t>
            </a:r>
          </a:p>
        </p:txBody>
      </p:sp>
      <p:sp>
        <p:nvSpPr>
          <p:cNvPr id="34819" name="Content Placeholder 14"/>
          <p:cNvSpPr>
            <a:spLocks noGrp="1"/>
          </p:cNvSpPr>
          <p:nvPr>
            <p:ph idx="1"/>
          </p:nvPr>
        </p:nvSpPr>
        <p:spPr>
          <a:xfrm>
            <a:off x="1006475" y="925513"/>
            <a:ext cx="7405688" cy="2774950"/>
          </a:xfrm>
        </p:spPr>
        <p:txBody>
          <a:bodyPr/>
          <a:lstStyle/>
          <a:p>
            <a:r>
              <a:rPr lang="en-US" sz="2000" b="0" smtClean="0"/>
              <a:t>most superficial of lateral abdominal muscles</a:t>
            </a:r>
          </a:p>
          <a:p>
            <a:r>
              <a:rPr lang="en-US" sz="2000" b="0" smtClean="0"/>
              <a:t>supports abdominal viscera against pull of gravity</a:t>
            </a:r>
          </a:p>
          <a:p>
            <a:r>
              <a:rPr lang="en-US" sz="2000" b="0" smtClean="0"/>
              <a:t>stabilizes vertebral column during heavy lifting</a:t>
            </a:r>
          </a:p>
          <a:p>
            <a:r>
              <a:rPr lang="en-US" sz="2000" b="0" smtClean="0"/>
              <a:t>maintains posture</a:t>
            </a:r>
          </a:p>
          <a:p>
            <a:r>
              <a:rPr lang="en-US" sz="2000" b="0" smtClean="0"/>
              <a:t>compresses abdominal organs</a:t>
            </a:r>
          </a:p>
          <a:p>
            <a:r>
              <a:rPr lang="en-US" sz="2000" b="0" smtClean="0"/>
              <a:t>aids in forced expiration</a:t>
            </a:r>
          </a:p>
          <a:p>
            <a:r>
              <a:rPr lang="en-US" sz="2000" b="0" smtClean="0"/>
              <a:t>rotation at waist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E597A33-8F16-471E-B6E8-F8E731288134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21" name="Text Box 37"/>
          <p:cNvSpPr txBox="1">
            <a:spLocks noChangeArrowheads="1"/>
          </p:cNvSpPr>
          <p:nvPr/>
        </p:nvSpPr>
        <p:spPr bwMode="auto">
          <a:xfrm>
            <a:off x="5570538" y="635476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10.15a</a:t>
            </a:r>
          </a:p>
        </p:txBody>
      </p:sp>
      <p:pic>
        <p:nvPicPr>
          <p:cNvPr id="34822" name="Picture 10" descr="sal25693_10_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38" y="3771900"/>
            <a:ext cx="219233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Line 14"/>
          <p:cNvSpPr>
            <a:spLocks noChangeShapeType="1"/>
          </p:cNvSpPr>
          <p:nvPr/>
        </p:nvSpPr>
        <p:spPr bwMode="auto">
          <a:xfrm>
            <a:off x="3430588" y="5791200"/>
            <a:ext cx="8255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5"/>
          <p:cNvSpPr>
            <a:spLocks noChangeShapeType="1"/>
          </p:cNvSpPr>
          <p:nvPr/>
        </p:nvSpPr>
        <p:spPr bwMode="auto">
          <a:xfrm flipH="1" flipV="1">
            <a:off x="5076825" y="4830763"/>
            <a:ext cx="522288" cy="1222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16"/>
          <p:cNvSpPr>
            <a:spLocks/>
          </p:cNvSpPr>
          <p:nvPr/>
        </p:nvSpPr>
        <p:spPr bwMode="auto">
          <a:xfrm>
            <a:off x="5099050" y="4932363"/>
            <a:ext cx="588963" cy="20637"/>
          </a:xfrm>
          <a:custGeom>
            <a:avLst/>
            <a:gdLst>
              <a:gd name="T0" fmla="*/ 0 w 371"/>
              <a:gd name="T1" fmla="*/ 0 h 13"/>
              <a:gd name="T2" fmla="*/ 500063 w 371"/>
              <a:gd name="T3" fmla="*/ 20637 h 13"/>
              <a:gd name="T4" fmla="*/ 588963 w 371"/>
              <a:gd name="T5" fmla="*/ 20637 h 13"/>
              <a:gd name="T6" fmla="*/ 0 60000 65536"/>
              <a:gd name="T7" fmla="*/ 0 60000 65536"/>
              <a:gd name="T8" fmla="*/ 0 60000 65536"/>
              <a:gd name="T9" fmla="*/ 0 w 371"/>
              <a:gd name="T10" fmla="*/ 0 h 13"/>
              <a:gd name="T11" fmla="*/ 371 w 37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3">
                <a:moveTo>
                  <a:pt x="0" y="0"/>
                </a:moveTo>
                <a:lnTo>
                  <a:pt x="315" y="13"/>
                </a:lnTo>
                <a:lnTo>
                  <a:pt x="371" y="1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7"/>
          <p:cNvSpPr>
            <a:spLocks noChangeShapeType="1"/>
          </p:cNvSpPr>
          <p:nvPr/>
        </p:nvSpPr>
        <p:spPr bwMode="auto">
          <a:xfrm flipH="1">
            <a:off x="5118100" y="4953000"/>
            <a:ext cx="481013" cy="666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8"/>
          <p:cNvSpPr>
            <a:spLocks noChangeShapeType="1"/>
          </p:cNvSpPr>
          <p:nvPr/>
        </p:nvSpPr>
        <p:spPr bwMode="auto">
          <a:xfrm>
            <a:off x="3403600" y="4416425"/>
            <a:ext cx="7540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9"/>
          <p:cNvSpPr>
            <a:spLocks noChangeShapeType="1"/>
          </p:cNvSpPr>
          <p:nvPr/>
        </p:nvSpPr>
        <p:spPr bwMode="auto">
          <a:xfrm>
            <a:off x="3213100" y="5922963"/>
            <a:ext cx="13160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20"/>
          <p:cNvSpPr>
            <a:spLocks noChangeShapeType="1"/>
          </p:cNvSpPr>
          <p:nvPr/>
        </p:nvSpPr>
        <p:spPr bwMode="auto">
          <a:xfrm>
            <a:off x="3203575" y="5665788"/>
            <a:ext cx="12874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21"/>
          <p:cNvSpPr>
            <a:spLocks noChangeShapeType="1"/>
          </p:cNvSpPr>
          <p:nvPr/>
        </p:nvSpPr>
        <p:spPr bwMode="auto">
          <a:xfrm>
            <a:off x="5172075" y="4730750"/>
            <a:ext cx="5159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22"/>
          <p:cNvSpPr>
            <a:spLocks noChangeShapeType="1"/>
          </p:cNvSpPr>
          <p:nvPr/>
        </p:nvSpPr>
        <p:spPr bwMode="auto">
          <a:xfrm>
            <a:off x="4595813" y="6162675"/>
            <a:ext cx="1092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23"/>
          <p:cNvSpPr>
            <a:spLocks noChangeShapeType="1"/>
          </p:cNvSpPr>
          <p:nvPr/>
        </p:nvSpPr>
        <p:spPr bwMode="auto">
          <a:xfrm>
            <a:off x="4929188" y="5553075"/>
            <a:ext cx="7588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4"/>
          <p:cNvSpPr>
            <a:spLocks noChangeShapeType="1"/>
          </p:cNvSpPr>
          <p:nvPr/>
        </p:nvSpPr>
        <p:spPr bwMode="auto">
          <a:xfrm>
            <a:off x="4937125" y="5748338"/>
            <a:ext cx="7508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25"/>
          <p:cNvSpPr>
            <a:spLocks noChangeShapeType="1"/>
          </p:cNvSpPr>
          <p:nvPr/>
        </p:nvSpPr>
        <p:spPr bwMode="auto">
          <a:xfrm>
            <a:off x="5021263" y="5962650"/>
            <a:ext cx="6667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Freeform 26"/>
          <p:cNvSpPr>
            <a:spLocks/>
          </p:cNvSpPr>
          <p:nvPr/>
        </p:nvSpPr>
        <p:spPr bwMode="auto">
          <a:xfrm>
            <a:off x="4554538" y="5240338"/>
            <a:ext cx="1133475" cy="168275"/>
          </a:xfrm>
          <a:custGeom>
            <a:avLst/>
            <a:gdLst>
              <a:gd name="T0" fmla="*/ 0 w 714"/>
              <a:gd name="T1" fmla="*/ 168275 h 106"/>
              <a:gd name="T2" fmla="*/ 1044575 w 714"/>
              <a:gd name="T3" fmla="*/ 0 h 106"/>
              <a:gd name="T4" fmla="*/ 1133475 w 714"/>
              <a:gd name="T5" fmla="*/ 0 h 106"/>
              <a:gd name="T6" fmla="*/ 0 60000 65536"/>
              <a:gd name="T7" fmla="*/ 0 60000 65536"/>
              <a:gd name="T8" fmla="*/ 0 60000 65536"/>
              <a:gd name="T9" fmla="*/ 0 w 714"/>
              <a:gd name="T10" fmla="*/ 0 h 106"/>
              <a:gd name="T11" fmla="*/ 714 w 714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106">
                <a:moveTo>
                  <a:pt x="0" y="106"/>
                </a:moveTo>
                <a:lnTo>
                  <a:pt x="658" y="0"/>
                </a:lnTo>
                <a:lnTo>
                  <a:pt x="71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27"/>
          <p:cNvSpPr>
            <a:spLocks noChangeShapeType="1"/>
          </p:cNvSpPr>
          <p:nvPr/>
        </p:nvSpPr>
        <p:spPr bwMode="auto">
          <a:xfrm flipH="1">
            <a:off x="4754563" y="5240338"/>
            <a:ext cx="844550" cy="206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Line 28"/>
          <p:cNvSpPr>
            <a:spLocks noChangeShapeType="1"/>
          </p:cNvSpPr>
          <p:nvPr/>
        </p:nvSpPr>
        <p:spPr bwMode="auto">
          <a:xfrm>
            <a:off x="3376613" y="6175375"/>
            <a:ext cx="10033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Line 29"/>
          <p:cNvSpPr>
            <a:spLocks noChangeShapeType="1"/>
          </p:cNvSpPr>
          <p:nvPr/>
        </p:nvSpPr>
        <p:spPr bwMode="auto">
          <a:xfrm>
            <a:off x="3346450" y="5480050"/>
            <a:ext cx="10334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Line 30"/>
          <p:cNvSpPr>
            <a:spLocks noChangeShapeType="1"/>
          </p:cNvSpPr>
          <p:nvPr/>
        </p:nvSpPr>
        <p:spPr bwMode="auto">
          <a:xfrm flipH="1" flipV="1">
            <a:off x="3317875" y="5116513"/>
            <a:ext cx="1276350" cy="225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>
            <a:off x="3228975" y="5116513"/>
            <a:ext cx="13652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32"/>
          <p:cNvSpPr>
            <a:spLocks noChangeShapeType="1"/>
          </p:cNvSpPr>
          <p:nvPr/>
        </p:nvSpPr>
        <p:spPr bwMode="auto">
          <a:xfrm flipH="1" flipV="1">
            <a:off x="5076825" y="4827588"/>
            <a:ext cx="522288" cy="1206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Freeform 33"/>
          <p:cNvSpPr>
            <a:spLocks/>
          </p:cNvSpPr>
          <p:nvPr/>
        </p:nvSpPr>
        <p:spPr bwMode="auto">
          <a:xfrm>
            <a:off x="5099050" y="4930775"/>
            <a:ext cx="588963" cy="17463"/>
          </a:xfrm>
          <a:custGeom>
            <a:avLst/>
            <a:gdLst>
              <a:gd name="T0" fmla="*/ 0 w 371"/>
              <a:gd name="T1" fmla="*/ 0 h 11"/>
              <a:gd name="T2" fmla="*/ 500063 w 371"/>
              <a:gd name="T3" fmla="*/ 17463 h 11"/>
              <a:gd name="T4" fmla="*/ 588963 w 371"/>
              <a:gd name="T5" fmla="*/ 17463 h 11"/>
              <a:gd name="T6" fmla="*/ 0 60000 65536"/>
              <a:gd name="T7" fmla="*/ 0 60000 65536"/>
              <a:gd name="T8" fmla="*/ 0 60000 65536"/>
              <a:gd name="T9" fmla="*/ 0 w 371"/>
              <a:gd name="T10" fmla="*/ 0 h 11"/>
              <a:gd name="T11" fmla="*/ 371 w 37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1">
                <a:moveTo>
                  <a:pt x="0" y="0"/>
                </a:moveTo>
                <a:lnTo>
                  <a:pt x="315" y="11"/>
                </a:lnTo>
                <a:lnTo>
                  <a:pt x="371" y="1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34"/>
          <p:cNvSpPr>
            <a:spLocks noChangeShapeType="1"/>
          </p:cNvSpPr>
          <p:nvPr/>
        </p:nvSpPr>
        <p:spPr bwMode="auto">
          <a:xfrm flipH="1">
            <a:off x="5118100" y="4948238"/>
            <a:ext cx="481013" cy="682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35"/>
          <p:cNvSpPr>
            <a:spLocks noChangeShapeType="1"/>
          </p:cNvSpPr>
          <p:nvPr/>
        </p:nvSpPr>
        <p:spPr bwMode="auto">
          <a:xfrm>
            <a:off x="3403600" y="4414838"/>
            <a:ext cx="7540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36"/>
          <p:cNvSpPr>
            <a:spLocks noChangeShapeType="1"/>
          </p:cNvSpPr>
          <p:nvPr/>
        </p:nvSpPr>
        <p:spPr bwMode="auto">
          <a:xfrm>
            <a:off x="3213100" y="5919788"/>
            <a:ext cx="13160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Line 37"/>
          <p:cNvSpPr>
            <a:spLocks noChangeShapeType="1"/>
          </p:cNvSpPr>
          <p:nvPr/>
        </p:nvSpPr>
        <p:spPr bwMode="auto">
          <a:xfrm>
            <a:off x="3203575" y="5662613"/>
            <a:ext cx="128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8"/>
          <p:cNvSpPr>
            <a:spLocks noChangeShapeType="1"/>
          </p:cNvSpPr>
          <p:nvPr/>
        </p:nvSpPr>
        <p:spPr bwMode="auto">
          <a:xfrm>
            <a:off x="5172075" y="4727575"/>
            <a:ext cx="5159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Line 39"/>
          <p:cNvSpPr>
            <a:spLocks noChangeShapeType="1"/>
          </p:cNvSpPr>
          <p:nvPr/>
        </p:nvSpPr>
        <p:spPr bwMode="auto">
          <a:xfrm>
            <a:off x="4595813" y="6157913"/>
            <a:ext cx="1092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Line 40"/>
          <p:cNvSpPr>
            <a:spLocks noChangeShapeType="1"/>
          </p:cNvSpPr>
          <p:nvPr/>
        </p:nvSpPr>
        <p:spPr bwMode="auto">
          <a:xfrm>
            <a:off x="4929188" y="5551488"/>
            <a:ext cx="7588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41"/>
          <p:cNvSpPr>
            <a:spLocks noChangeShapeType="1"/>
          </p:cNvSpPr>
          <p:nvPr/>
        </p:nvSpPr>
        <p:spPr bwMode="auto">
          <a:xfrm>
            <a:off x="4937125" y="5743575"/>
            <a:ext cx="7508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1" name="Line 42"/>
          <p:cNvSpPr>
            <a:spLocks noChangeShapeType="1"/>
          </p:cNvSpPr>
          <p:nvPr/>
        </p:nvSpPr>
        <p:spPr bwMode="auto">
          <a:xfrm>
            <a:off x="5021263" y="5957888"/>
            <a:ext cx="6667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Freeform 43"/>
          <p:cNvSpPr>
            <a:spLocks/>
          </p:cNvSpPr>
          <p:nvPr/>
        </p:nvSpPr>
        <p:spPr bwMode="auto">
          <a:xfrm>
            <a:off x="4554538" y="5237163"/>
            <a:ext cx="1133475" cy="166687"/>
          </a:xfrm>
          <a:custGeom>
            <a:avLst/>
            <a:gdLst>
              <a:gd name="T0" fmla="*/ 0 w 714"/>
              <a:gd name="T1" fmla="*/ 166687 h 105"/>
              <a:gd name="T2" fmla="*/ 1044575 w 714"/>
              <a:gd name="T3" fmla="*/ 0 h 105"/>
              <a:gd name="T4" fmla="*/ 1133475 w 714"/>
              <a:gd name="T5" fmla="*/ 0 h 105"/>
              <a:gd name="T6" fmla="*/ 0 60000 65536"/>
              <a:gd name="T7" fmla="*/ 0 60000 65536"/>
              <a:gd name="T8" fmla="*/ 0 60000 65536"/>
              <a:gd name="T9" fmla="*/ 0 w 714"/>
              <a:gd name="T10" fmla="*/ 0 h 105"/>
              <a:gd name="T11" fmla="*/ 714 w 714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105">
                <a:moveTo>
                  <a:pt x="0" y="105"/>
                </a:moveTo>
                <a:lnTo>
                  <a:pt x="658" y="0"/>
                </a:lnTo>
                <a:lnTo>
                  <a:pt x="71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Line 44"/>
          <p:cNvSpPr>
            <a:spLocks noChangeShapeType="1"/>
          </p:cNvSpPr>
          <p:nvPr/>
        </p:nvSpPr>
        <p:spPr bwMode="auto">
          <a:xfrm flipH="1">
            <a:off x="4754563" y="5237163"/>
            <a:ext cx="844550" cy="2063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Line 45"/>
          <p:cNvSpPr>
            <a:spLocks noChangeShapeType="1"/>
          </p:cNvSpPr>
          <p:nvPr/>
        </p:nvSpPr>
        <p:spPr bwMode="auto">
          <a:xfrm>
            <a:off x="4532313" y="5868988"/>
            <a:ext cx="1587" cy="1063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46"/>
          <p:cNvSpPr>
            <a:spLocks noChangeShapeType="1"/>
          </p:cNvSpPr>
          <p:nvPr/>
        </p:nvSpPr>
        <p:spPr bwMode="auto">
          <a:xfrm>
            <a:off x="4260850" y="5740400"/>
            <a:ext cx="1588" cy="106363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6" name="Line 47"/>
          <p:cNvSpPr>
            <a:spLocks noChangeShapeType="1"/>
          </p:cNvSpPr>
          <p:nvPr/>
        </p:nvSpPr>
        <p:spPr bwMode="auto">
          <a:xfrm>
            <a:off x="3376613" y="6173788"/>
            <a:ext cx="10033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Line 48"/>
          <p:cNvSpPr>
            <a:spLocks noChangeShapeType="1"/>
          </p:cNvSpPr>
          <p:nvPr/>
        </p:nvSpPr>
        <p:spPr bwMode="auto">
          <a:xfrm>
            <a:off x="3346450" y="5475288"/>
            <a:ext cx="1033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8" name="Line 49"/>
          <p:cNvSpPr>
            <a:spLocks noChangeShapeType="1"/>
          </p:cNvSpPr>
          <p:nvPr/>
        </p:nvSpPr>
        <p:spPr bwMode="auto">
          <a:xfrm flipH="1" flipV="1">
            <a:off x="3317875" y="5113338"/>
            <a:ext cx="1276350" cy="2270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50"/>
          <p:cNvSpPr>
            <a:spLocks noChangeShapeType="1"/>
          </p:cNvSpPr>
          <p:nvPr/>
        </p:nvSpPr>
        <p:spPr bwMode="auto">
          <a:xfrm>
            <a:off x="3228975" y="5113338"/>
            <a:ext cx="13652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51"/>
          <p:cNvSpPr>
            <a:spLocks noChangeShapeType="1"/>
          </p:cNvSpPr>
          <p:nvPr/>
        </p:nvSpPr>
        <p:spPr bwMode="auto">
          <a:xfrm>
            <a:off x="4256088" y="5740400"/>
            <a:ext cx="1587" cy="1063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1" name="Rectangle 52"/>
          <p:cNvSpPr>
            <a:spLocks noChangeArrowheads="1"/>
          </p:cNvSpPr>
          <p:nvPr/>
        </p:nvSpPr>
        <p:spPr bwMode="auto">
          <a:xfrm>
            <a:off x="2782888" y="4356100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34862" name="Rectangle 53"/>
          <p:cNvSpPr>
            <a:spLocks noChangeArrowheads="1"/>
          </p:cNvSpPr>
          <p:nvPr/>
        </p:nvSpPr>
        <p:spPr bwMode="auto">
          <a:xfrm>
            <a:off x="2782888" y="5056188"/>
            <a:ext cx="474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Tendinous</a:t>
            </a:r>
          </a:p>
          <a:p>
            <a:r>
              <a:rPr lang="en-US" sz="600" b="1">
                <a:solidFill>
                  <a:srgbClr val="000000"/>
                </a:solidFill>
              </a:rPr>
              <a:t>intersections</a:t>
            </a:r>
          </a:p>
        </p:txBody>
      </p:sp>
      <p:sp>
        <p:nvSpPr>
          <p:cNvPr id="34863" name="Rectangle 56"/>
          <p:cNvSpPr>
            <a:spLocks noChangeArrowheads="1"/>
          </p:cNvSpPr>
          <p:nvPr/>
        </p:nvSpPr>
        <p:spPr bwMode="auto">
          <a:xfrm>
            <a:off x="2782888" y="5865813"/>
            <a:ext cx="371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Linea alba</a:t>
            </a:r>
            <a:endParaRPr lang="en-US" b="1"/>
          </a:p>
        </p:txBody>
      </p:sp>
      <p:sp>
        <p:nvSpPr>
          <p:cNvPr id="34864" name="Rectangle 57"/>
          <p:cNvSpPr>
            <a:spLocks noChangeArrowheads="1"/>
          </p:cNvSpPr>
          <p:nvPr/>
        </p:nvSpPr>
        <p:spPr bwMode="auto">
          <a:xfrm>
            <a:off x="5741988" y="4686300"/>
            <a:ext cx="604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34865" name="Rectangle 58"/>
          <p:cNvSpPr>
            <a:spLocks noChangeArrowheads="1"/>
          </p:cNvSpPr>
          <p:nvPr/>
        </p:nvSpPr>
        <p:spPr bwMode="auto">
          <a:xfrm>
            <a:off x="5741988" y="6119813"/>
            <a:ext cx="655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</a:t>
            </a:r>
            <a:endParaRPr lang="en-US" b="1"/>
          </a:p>
        </p:txBody>
      </p:sp>
      <p:sp>
        <p:nvSpPr>
          <p:cNvPr id="34866" name="Freeform 59"/>
          <p:cNvSpPr>
            <a:spLocks/>
          </p:cNvSpPr>
          <p:nvPr/>
        </p:nvSpPr>
        <p:spPr bwMode="auto">
          <a:xfrm>
            <a:off x="4810125" y="6230938"/>
            <a:ext cx="877888" cy="92075"/>
          </a:xfrm>
          <a:custGeom>
            <a:avLst/>
            <a:gdLst>
              <a:gd name="T0" fmla="*/ 877888 w 553"/>
              <a:gd name="T1" fmla="*/ 92075 h 58"/>
              <a:gd name="T2" fmla="*/ 149225 w 553"/>
              <a:gd name="T3" fmla="*/ 92075 h 58"/>
              <a:gd name="T4" fmla="*/ 0 w 553"/>
              <a:gd name="T5" fmla="*/ 0 h 58"/>
              <a:gd name="T6" fmla="*/ 0 60000 65536"/>
              <a:gd name="T7" fmla="*/ 0 60000 65536"/>
              <a:gd name="T8" fmla="*/ 0 60000 65536"/>
              <a:gd name="T9" fmla="*/ 0 w 553"/>
              <a:gd name="T10" fmla="*/ 0 h 58"/>
              <a:gd name="T11" fmla="*/ 553 w 553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58">
                <a:moveTo>
                  <a:pt x="553" y="58"/>
                </a:moveTo>
                <a:lnTo>
                  <a:pt x="94" y="5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Freeform 60"/>
          <p:cNvSpPr>
            <a:spLocks/>
          </p:cNvSpPr>
          <p:nvPr/>
        </p:nvSpPr>
        <p:spPr bwMode="auto">
          <a:xfrm>
            <a:off x="4811713" y="6226175"/>
            <a:ext cx="876300" cy="93663"/>
          </a:xfrm>
          <a:custGeom>
            <a:avLst/>
            <a:gdLst>
              <a:gd name="T0" fmla="*/ 876300 w 552"/>
              <a:gd name="T1" fmla="*/ 93663 h 59"/>
              <a:gd name="T2" fmla="*/ 147637 w 552"/>
              <a:gd name="T3" fmla="*/ 93663 h 59"/>
              <a:gd name="T4" fmla="*/ 0 w 552"/>
              <a:gd name="T5" fmla="*/ 0 h 59"/>
              <a:gd name="T6" fmla="*/ 0 60000 65536"/>
              <a:gd name="T7" fmla="*/ 0 60000 65536"/>
              <a:gd name="T8" fmla="*/ 0 60000 65536"/>
              <a:gd name="T9" fmla="*/ 0 w 552"/>
              <a:gd name="T10" fmla="*/ 0 h 59"/>
              <a:gd name="T11" fmla="*/ 552 w 552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59">
                <a:moveTo>
                  <a:pt x="552" y="59"/>
                </a:moveTo>
                <a:lnTo>
                  <a:pt x="93" y="59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8" name="Rectangle 61"/>
          <p:cNvSpPr>
            <a:spLocks noChangeArrowheads="1"/>
          </p:cNvSpPr>
          <p:nvPr/>
        </p:nvSpPr>
        <p:spPr bwMode="auto">
          <a:xfrm>
            <a:off x="5741988" y="6280150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Inguinal ligament</a:t>
            </a:r>
            <a:endParaRPr lang="en-US" b="1"/>
          </a:p>
        </p:txBody>
      </p:sp>
      <p:sp>
        <p:nvSpPr>
          <p:cNvPr id="34869" name="Rectangle 62"/>
          <p:cNvSpPr>
            <a:spLocks noChangeArrowheads="1"/>
          </p:cNvSpPr>
          <p:nvPr/>
        </p:nvSpPr>
        <p:spPr bwMode="auto">
          <a:xfrm>
            <a:off x="5741988" y="5192713"/>
            <a:ext cx="949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 (cut edges)</a:t>
            </a:r>
            <a:endParaRPr lang="en-US" b="1"/>
          </a:p>
        </p:txBody>
      </p:sp>
      <p:sp>
        <p:nvSpPr>
          <p:cNvPr id="34870" name="Rectangle 63"/>
          <p:cNvSpPr>
            <a:spLocks noChangeArrowheads="1"/>
          </p:cNvSpPr>
          <p:nvPr/>
        </p:nvSpPr>
        <p:spPr bwMode="auto">
          <a:xfrm>
            <a:off x="5741988" y="4903788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34871" name="Rectangle 64"/>
          <p:cNvSpPr>
            <a:spLocks noChangeArrowheads="1"/>
          </p:cNvSpPr>
          <p:nvPr/>
        </p:nvSpPr>
        <p:spPr bwMode="auto">
          <a:xfrm>
            <a:off x="2782888" y="6115050"/>
            <a:ext cx="69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Aponeurosis of</a:t>
            </a:r>
          </a:p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4872" name="Rectangle 67"/>
          <p:cNvSpPr>
            <a:spLocks noChangeArrowheads="1"/>
          </p:cNvSpPr>
          <p:nvPr/>
        </p:nvSpPr>
        <p:spPr bwMode="auto">
          <a:xfrm>
            <a:off x="2782888" y="5613400"/>
            <a:ext cx="3635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Umbilicus</a:t>
            </a:r>
            <a:endParaRPr lang="en-US" b="1"/>
          </a:p>
        </p:txBody>
      </p:sp>
      <p:sp>
        <p:nvSpPr>
          <p:cNvPr id="34873" name="Line 68"/>
          <p:cNvSpPr>
            <a:spLocks noChangeShapeType="1"/>
          </p:cNvSpPr>
          <p:nvPr/>
        </p:nvSpPr>
        <p:spPr bwMode="auto">
          <a:xfrm>
            <a:off x="3430588" y="5789613"/>
            <a:ext cx="8255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Rectangle 69"/>
          <p:cNvSpPr>
            <a:spLocks noChangeArrowheads="1"/>
          </p:cNvSpPr>
          <p:nvPr/>
        </p:nvSpPr>
        <p:spPr bwMode="auto">
          <a:xfrm>
            <a:off x="2782888" y="5740400"/>
            <a:ext cx="642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Linea semilunaris</a:t>
            </a:r>
            <a:endParaRPr lang="en-US" b="1"/>
          </a:p>
        </p:txBody>
      </p:sp>
      <p:sp>
        <p:nvSpPr>
          <p:cNvPr id="34875" name="Rectangle 70"/>
          <p:cNvSpPr>
            <a:spLocks noChangeArrowheads="1"/>
          </p:cNvSpPr>
          <p:nvPr/>
        </p:nvSpPr>
        <p:spPr bwMode="auto">
          <a:xfrm>
            <a:off x="5741988" y="5510213"/>
            <a:ext cx="809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</a:t>
            </a:r>
            <a:endParaRPr lang="en-US" b="1"/>
          </a:p>
        </p:txBody>
      </p:sp>
      <p:sp>
        <p:nvSpPr>
          <p:cNvPr id="34876" name="Rectangle 72"/>
          <p:cNvSpPr>
            <a:spLocks noChangeArrowheads="1"/>
          </p:cNvSpPr>
          <p:nvPr/>
        </p:nvSpPr>
        <p:spPr bwMode="auto">
          <a:xfrm>
            <a:off x="5741988" y="5702300"/>
            <a:ext cx="674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oblique (cut)</a:t>
            </a:r>
            <a:endParaRPr lang="en-US" b="1"/>
          </a:p>
        </p:txBody>
      </p:sp>
      <p:sp>
        <p:nvSpPr>
          <p:cNvPr id="34877" name="Rectangle 74"/>
          <p:cNvSpPr>
            <a:spLocks noChangeArrowheads="1"/>
          </p:cNvSpPr>
          <p:nvPr/>
        </p:nvSpPr>
        <p:spPr bwMode="auto">
          <a:xfrm>
            <a:off x="5741988" y="5915025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4878" name="Rectangle 76"/>
          <p:cNvSpPr>
            <a:spLocks noChangeArrowheads="1"/>
          </p:cNvSpPr>
          <p:nvPr/>
        </p:nvSpPr>
        <p:spPr bwMode="auto">
          <a:xfrm>
            <a:off x="2782888" y="5426075"/>
            <a:ext cx="522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34879" name="Rectangle 77"/>
          <p:cNvSpPr>
            <a:spLocks noChangeArrowheads="1"/>
          </p:cNvSpPr>
          <p:nvPr/>
        </p:nvSpPr>
        <p:spPr bwMode="auto">
          <a:xfrm>
            <a:off x="4305300" y="6516688"/>
            <a:ext cx="503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Superficial</a:t>
            </a:r>
            <a:endParaRPr lang="en-US" b="1"/>
          </a:p>
        </p:txBody>
      </p:sp>
      <p:sp>
        <p:nvSpPr>
          <p:cNvPr id="34880" name="TextBox 24"/>
          <p:cNvSpPr txBox="1">
            <a:spLocks noChangeArrowheads="1"/>
          </p:cNvSpPr>
          <p:nvPr/>
        </p:nvSpPr>
        <p:spPr bwMode="auto">
          <a:xfrm>
            <a:off x="2081213" y="3524250"/>
            <a:ext cx="4954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Grp="1" noChangeArrowheads="1"/>
          </p:cNvSpPr>
          <p:nvPr>
            <p:ph type="title"/>
          </p:nvPr>
        </p:nvSpPr>
        <p:spPr>
          <a:xfrm>
            <a:off x="373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internal abdominal oblique</a:t>
            </a:r>
          </a:p>
        </p:txBody>
      </p:sp>
      <p:sp>
        <p:nvSpPr>
          <p:cNvPr id="35843" name="Content Placeholder 15"/>
          <p:cNvSpPr>
            <a:spLocks noGrp="1"/>
          </p:cNvSpPr>
          <p:nvPr>
            <p:ph idx="1"/>
          </p:nvPr>
        </p:nvSpPr>
        <p:spPr>
          <a:xfrm>
            <a:off x="457200" y="1038225"/>
            <a:ext cx="8229600" cy="2390775"/>
          </a:xfrm>
        </p:spPr>
        <p:txBody>
          <a:bodyPr/>
          <a:lstStyle/>
          <a:p>
            <a:r>
              <a:rPr lang="en-US" sz="2600" b="0" smtClean="0"/>
              <a:t>intermediate layer of lateral abdominal muscles</a:t>
            </a:r>
          </a:p>
          <a:p>
            <a:r>
              <a:rPr lang="en-US" sz="2600" b="0" smtClean="0"/>
              <a:t>unilateral contraction causes ipsilateral rotation of waist</a:t>
            </a:r>
          </a:p>
          <a:p>
            <a:r>
              <a:rPr lang="en-US" sz="2600" smtClean="0"/>
              <a:t>aponeurosis</a:t>
            </a:r>
            <a:r>
              <a:rPr lang="en-US" sz="2600" b="0" smtClean="0"/>
              <a:t> – tendons of oblique and transverse muscles –broad, fibrous sheets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19F5C65F-6E13-4162-A9CE-6CB6558689E2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5638800" y="4254500"/>
            <a:ext cx="685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11" descr="sal25693_10_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25" y="3721100"/>
            <a:ext cx="2058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Freeform 15"/>
          <p:cNvSpPr>
            <a:spLocks/>
          </p:cNvSpPr>
          <p:nvPr/>
        </p:nvSpPr>
        <p:spPr bwMode="auto">
          <a:xfrm>
            <a:off x="4905375" y="3933825"/>
            <a:ext cx="817563" cy="214313"/>
          </a:xfrm>
          <a:custGeom>
            <a:avLst/>
            <a:gdLst>
              <a:gd name="T0" fmla="*/ 0 w 515"/>
              <a:gd name="T1" fmla="*/ 214313 h 135"/>
              <a:gd name="T2" fmla="*/ 728663 w 515"/>
              <a:gd name="T3" fmla="*/ 0 h 135"/>
              <a:gd name="T4" fmla="*/ 817563 w 515"/>
              <a:gd name="T5" fmla="*/ 0 h 135"/>
              <a:gd name="T6" fmla="*/ 0 60000 65536"/>
              <a:gd name="T7" fmla="*/ 0 60000 65536"/>
              <a:gd name="T8" fmla="*/ 0 60000 65536"/>
              <a:gd name="T9" fmla="*/ 0 w 515"/>
              <a:gd name="T10" fmla="*/ 0 h 135"/>
              <a:gd name="T11" fmla="*/ 515 w 515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35">
                <a:moveTo>
                  <a:pt x="0" y="135"/>
                </a:moveTo>
                <a:lnTo>
                  <a:pt x="459" y="0"/>
                </a:lnTo>
                <a:lnTo>
                  <a:pt x="51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6"/>
          <p:cNvSpPr>
            <a:spLocks noChangeShapeType="1"/>
          </p:cNvSpPr>
          <p:nvPr/>
        </p:nvSpPr>
        <p:spPr bwMode="auto">
          <a:xfrm>
            <a:off x="4735513" y="4456113"/>
            <a:ext cx="903287" cy="138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7"/>
          <p:cNvSpPr>
            <a:spLocks noChangeShapeType="1"/>
          </p:cNvSpPr>
          <p:nvPr/>
        </p:nvSpPr>
        <p:spPr bwMode="auto">
          <a:xfrm>
            <a:off x="4762500" y="4594225"/>
            <a:ext cx="965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5018088" y="4911725"/>
            <a:ext cx="7064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>
            <a:off x="5000625" y="4748213"/>
            <a:ext cx="635000" cy="1635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4721225" y="5030788"/>
            <a:ext cx="10064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21"/>
          <p:cNvSpPr>
            <a:spLocks noChangeShapeType="1"/>
          </p:cNvSpPr>
          <p:nvPr/>
        </p:nvSpPr>
        <p:spPr bwMode="auto">
          <a:xfrm>
            <a:off x="5102225" y="5376863"/>
            <a:ext cx="6223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>
            <a:off x="5146675" y="5649913"/>
            <a:ext cx="5762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23"/>
          <p:cNvSpPr>
            <a:spLocks/>
          </p:cNvSpPr>
          <p:nvPr/>
        </p:nvSpPr>
        <p:spPr bwMode="auto">
          <a:xfrm>
            <a:off x="4999038" y="5937250"/>
            <a:ext cx="723900" cy="250825"/>
          </a:xfrm>
          <a:custGeom>
            <a:avLst/>
            <a:gdLst>
              <a:gd name="T0" fmla="*/ 0 w 456"/>
              <a:gd name="T1" fmla="*/ 0 h 158"/>
              <a:gd name="T2" fmla="*/ 635000 w 456"/>
              <a:gd name="T3" fmla="*/ 250825 h 158"/>
              <a:gd name="T4" fmla="*/ 723900 w 456"/>
              <a:gd name="T5" fmla="*/ 250825 h 158"/>
              <a:gd name="T6" fmla="*/ 0 60000 65536"/>
              <a:gd name="T7" fmla="*/ 0 60000 65536"/>
              <a:gd name="T8" fmla="*/ 0 60000 65536"/>
              <a:gd name="T9" fmla="*/ 0 w 456"/>
              <a:gd name="T10" fmla="*/ 0 h 158"/>
              <a:gd name="T11" fmla="*/ 456 w 456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58">
                <a:moveTo>
                  <a:pt x="0" y="0"/>
                </a:moveTo>
                <a:lnTo>
                  <a:pt x="400" y="158"/>
                </a:lnTo>
                <a:lnTo>
                  <a:pt x="456" y="15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24"/>
          <p:cNvSpPr>
            <a:spLocks/>
          </p:cNvSpPr>
          <p:nvPr/>
        </p:nvSpPr>
        <p:spPr bwMode="auto">
          <a:xfrm>
            <a:off x="4683125" y="5799138"/>
            <a:ext cx="1039813" cy="98425"/>
          </a:xfrm>
          <a:custGeom>
            <a:avLst/>
            <a:gdLst>
              <a:gd name="T0" fmla="*/ 0 w 655"/>
              <a:gd name="T1" fmla="*/ 0 h 62"/>
              <a:gd name="T2" fmla="*/ 950913 w 655"/>
              <a:gd name="T3" fmla="*/ 98425 h 62"/>
              <a:gd name="T4" fmla="*/ 1039813 w 655"/>
              <a:gd name="T5" fmla="*/ 98425 h 62"/>
              <a:gd name="T6" fmla="*/ 0 60000 65536"/>
              <a:gd name="T7" fmla="*/ 0 60000 65536"/>
              <a:gd name="T8" fmla="*/ 0 60000 65536"/>
              <a:gd name="T9" fmla="*/ 0 w 655"/>
              <a:gd name="T10" fmla="*/ 0 h 62"/>
              <a:gd name="T11" fmla="*/ 655 w 65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2">
                <a:moveTo>
                  <a:pt x="0" y="0"/>
                </a:moveTo>
                <a:lnTo>
                  <a:pt x="599" y="62"/>
                </a:lnTo>
                <a:lnTo>
                  <a:pt x="655" y="6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25"/>
          <p:cNvSpPr>
            <a:spLocks noChangeShapeType="1"/>
          </p:cNvSpPr>
          <p:nvPr/>
        </p:nvSpPr>
        <p:spPr bwMode="auto">
          <a:xfrm>
            <a:off x="3521075" y="5678488"/>
            <a:ext cx="6588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26"/>
          <p:cNvSpPr>
            <a:spLocks noChangeShapeType="1"/>
          </p:cNvSpPr>
          <p:nvPr/>
        </p:nvSpPr>
        <p:spPr bwMode="auto">
          <a:xfrm>
            <a:off x="3392488" y="5187950"/>
            <a:ext cx="11287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7"/>
          <p:cNvSpPr>
            <a:spLocks noChangeShapeType="1"/>
          </p:cNvSpPr>
          <p:nvPr/>
        </p:nvSpPr>
        <p:spPr bwMode="auto">
          <a:xfrm>
            <a:off x="3459163" y="4760913"/>
            <a:ext cx="5683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Freeform 28"/>
          <p:cNvSpPr>
            <a:spLocks/>
          </p:cNvSpPr>
          <p:nvPr/>
        </p:nvSpPr>
        <p:spPr bwMode="auto">
          <a:xfrm>
            <a:off x="3548063" y="4616450"/>
            <a:ext cx="508000" cy="360363"/>
          </a:xfrm>
          <a:custGeom>
            <a:avLst/>
            <a:gdLst>
              <a:gd name="T0" fmla="*/ 508000 w 320"/>
              <a:gd name="T1" fmla="*/ 0 h 227"/>
              <a:gd name="T2" fmla="*/ 0 w 320"/>
              <a:gd name="T3" fmla="*/ 144463 h 227"/>
              <a:gd name="T4" fmla="*/ 479425 w 320"/>
              <a:gd name="T5" fmla="*/ 360363 h 227"/>
              <a:gd name="T6" fmla="*/ 0 60000 65536"/>
              <a:gd name="T7" fmla="*/ 0 60000 65536"/>
              <a:gd name="T8" fmla="*/ 0 60000 65536"/>
              <a:gd name="T9" fmla="*/ 0 w 320"/>
              <a:gd name="T10" fmla="*/ 0 h 227"/>
              <a:gd name="T11" fmla="*/ 320 w 320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27">
                <a:moveTo>
                  <a:pt x="320" y="0"/>
                </a:moveTo>
                <a:lnTo>
                  <a:pt x="0" y="91"/>
                </a:lnTo>
                <a:lnTo>
                  <a:pt x="302" y="22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>
            <a:off x="3548063" y="4760913"/>
            <a:ext cx="474662" cy="114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>
            <a:off x="3538538" y="4481513"/>
            <a:ext cx="588962" cy="38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31"/>
          <p:cNvSpPr>
            <a:spLocks noChangeShapeType="1"/>
          </p:cNvSpPr>
          <p:nvPr/>
        </p:nvSpPr>
        <p:spPr bwMode="auto">
          <a:xfrm flipV="1">
            <a:off x="3538538" y="4441825"/>
            <a:ext cx="663575" cy="396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32"/>
          <p:cNvSpPr>
            <a:spLocks noChangeShapeType="1"/>
          </p:cNvSpPr>
          <p:nvPr/>
        </p:nvSpPr>
        <p:spPr bwMode="auto">
          <a:xfrm>
            <a:off x="3449638" y="4481513"/>
            <a:ext cx="72231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Freeform 33"/>
          <p:cNvSpPr>
            <a:spLocks/>
          </p:cNvSpPr>
          <p:nvPr/>
        </p:nvSpPr>
        <p:spPr bwMode="auto">
          <a:xfrm>
            <a:off x="5089525" y="4210050"/>
            <a:ext cx="635000" cy="55563"/>
          </a:xfrm>
          <a:custGeom>
            <a:avLst/>
            <a:gdLst>
              <a:gd name="T0" fmla="*/ 0 w 400"/>
              <a:gd name="T1" fmla="*/ 55563 h 35"/>
              <a:gd name="T2" fmla="*/ 546100 w 400"/>
              <a:gd name="T3" fmla="*/ 0 h 35"/>
              <a:gd name="T4" fmla="*/ 635000 w 400"/>
              <a:gd name="T5" fmla="*/ 0 h 35"/>
              <a:gd name="T6" fmla="*/ 0 60000 65536"/>
              <a:gd name="T7" fmla="*/ 0 60000 65536"/>
              <a:gd name="T8" fmla="*/ 0 60000 65536"/>
              <a:gd name="T9" fmla="*/ 0 w 400"/>
              <a:gd name="T10" fmla="*/ 0 h 35"/>
              <a:gd name="T11" fmla="*/ 400 w 40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5">
                <a:moveTo>
                  <a:pt x="0" y="35"/>
                </a:moveTo>
                <a:lnTo>
                  <a:pt x="344" y="0"/>
                </a:lnTo>
                <a:lnTo>
                  <a:pt x="40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Freeform 34"/>
          <p:cNvSpPr>
            <a:spLocks/>
          </p:cNvSpPr>
          <p:nvPr/>
        </p:nvSpPr>
        <p:spPr bwMode="auto">
          <a:xfrm>
            <a:off x="4905375" y="3932238"/>
            <a:ext cx="817563" cy="212725"/>
          </a:xfrm>
          <a:custGeom>
            <a:avLst/>
            <a:gdLst>
              <a:gd name="T0" fmla="*/ 0 w 515"/>
              <a:gd name="T1" fmla="*/ 212725 h 134"/>
              <a:gd name="T2" fmla="*/ 728663 w 515"/>
              <a:gd name="T3" fmla="*/ 0 h 134"/>
              <a:gd name="T4" fmla="*/ 817563 w 515"/>
              <a:gd name="T5" fmla="*/ 0 h 134"/>
              <a:gd name="T6" fmla="*/ 0 60000 65536"/>
              <a:gd name="T7" fmla="*/ 0 60000 65536"/>
              <a:gd name="T8" fmla="*/ 0 60000 65536"/>
              <a:gd name="T9" fmla="*/ 0 w 515"/>
              <a:gd name="T10" fmla="*/ 0 h 134"/>
              <a:gd name="T11" fmla="*/ 515 w 515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34">
                <a:moveTo>
                  <a:pt x="0" y="134"/>
                </a:moveTo>
                <a:lnTo>
                  <a:pt x="459" y="0"/>
                </a:lnTo>
                <a:lnTo>
                  <a:pt x="51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35"/>
          <p:cNvSpPr>
            <a:spLocks noChangeShapeType="1"/>
          </p:cNvSpPr>
          <p:nvPr/>
        </p:nvSpPr>
        <p:spPr bwMode="auto">
          <a:xfrm>
            <a:off x="4735513" y="4454525"/>
            <a:ext cx="903287" cy="1381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Line 36"/>
          <p:cNvSpPr>
            <a:spLocks noChangeShapeType="1"/>
          </p:cNvSpPr>
          <p:nvPr/>
        </p:nvSpPr>
        <p:spPr bwMode="auto">
          <a:xfrm>
            <a:off x="4762500" y="4592638"/>
            <a:ext cx="965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37"/>
          <p:cNvSpPr>
            <a:spLocks noChangeShapeType="1"/>
          </p:cNvSpPr>
          <p:nvPr/>
        </p:nvSpPr>
        <p:spPr bwMode="auto">
          <a:xfrm>
            <a:off x="5018088" y="4908550"/>
            <a:ext cx="7064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38"/>
          <p:cNvSpPr>
            <a:spLocks noChangeShapeType="1"/>
          </p:cNvSpPr>
          <p:nvPr/>
        </p:nvSpPr>
        <p:spPr bwMode="auto">
          <a:xfrm>
            <a:off x="5000625" y="4743450"/>
            <a:ext cx="635000" cy="165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Line 39"/>
          <p:cNvSpPr>
            <a:spLocks noChangeShapeType="1"/>
          </p:cNvSpPr>
          <p:nvPr/>
        </p:nvSpPr>
        <p:spPr bwMode="auto">
          <a:xfrm>
            <a:off x="4721225" y="5027613"/>
            <a:ext cx="10064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Line 40"/>
          <p:cNvSpPr>
            <a:spLocks noChangeShapeType="1"/>
          </p:cNvSpPr>
          <p:nvPr/>
        </p:nvSpPr>
        <p:spPr bwMode="auto">
          <a:xfrm>
            <a:off x="5102225" y="5372100"/>
            <a:ext cx="6223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Line 41"/>
          <p:cNvSpPr>
            <a:spLocks noChangeShapeType="1"/>
          </p:cNvSpPr>
          <p:nvPr/>
        </p:nvSpPr>
        <p:spPr bwMode="auto">
          <a:xfrm>
            <a:off x="5146675" y="5648325"/>
            <a:ext cx="5762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Freeform 42"/>
          <p:cNvSpPr>
            <a:spLocks/>
          </p:cNvSpPr>
          <p:nvPr/>
        </p:nvSpPr>
        <p:spPr bwMode="auto">
          <a:xfrm>
            <a:off x="4999038" y="5934075"/>
            <a:ext cx="723900" cy="249238"/>
          </a:xfrm>
          <a:custGeom>
            <a:avLst/>
            <a:gdLst>
              <a:gd name="T0" fmla="*/ 0 w 456"/>
              <a:gd name="T1" fmla="*/ 0 h 157"/>
              <a:gd name="T2" fmla="*/ 635000 w 456"/>
              <a:gd name="T3" fmla="*/ 249238 h 157"/>
              <a:gd name="T4" fmla="*/ 723900 w 456"/>
              <a:gd name="T5" fmla="*/ 249238 h 157"/>
              <a:gd name="T6" fmla="*/ 0 60000 65536"/>
              <a:gd name="T7" fmla="*/ 0 60000 65536"/>
              <a:gd name="T8" fmla="*/ 0 60000 65536"/>
              <a:gd name="T9" fmla="*/ 0 w 456"/>
              <a:gd name="T10" fmla="*/ 0 h 157"/>
              <a:gd name="T11" fmla="*/ 456 w 456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57">
                <a:moveTo>
                  <a:pt x="0" y="0"/>
                </a:moveTo>
                <a:lnTo>
                  <a:pt x="400" y="157"/>
                </a:lnTo>
                <a:lnTo>
                  <a:pt x="456" y="15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Freeform 43"/>
          <p:cNvSpPr>
            <a:spLocks/>
          </p:cNvSpPr>
          <p:nvPr/>
        </p:nvSpPr>
        <p:spPr bwMode="auto">
          <a:xfrm>
            <a:off x="4683125" y="5797550"/>
            <a:ext cx="1039813" cy="96838"/>
          </a:xfrm>
          <a:custGeom>
            <a:avLst/>
            <a:gdLst>
              <a:gd name="T0" fmla="*/ 0 w 655"/>
              <a:gd name="T1" fmla="*/ 0 h 61"/>
              <a:gd name="T2" fmla="*/ 950913 w 655"/>
              <a:gd name="T3" fmla="*/ 96838 h 61"/>
              <a:gd name="T4" fmla="*/ 1039813 w 655"/>
              <a:gd name="T5" fmla="*/ 96838 h 61"/>
              <a:gd name="T6" fmla="*/ 0 60000 65536"/>
              <a:gd name="T7" fmla="*/ 0 60000 65536"/>
              <a:gd name="T8" fmla="*/ 0 60000 65536"/>
              <a:gd name="T9" fmla="*/ 0 w 655"/>
              <a:gd name="T10" fmla="*/ 0 h 61"/>
              <a:gd name="T11" fmla="*/ 655 w 65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1">
                <a:moveTo>
                  <a:pt x="0" y="0"/>
                </a:moveTo>
                <a:lnTo>
                  <a:pt x="599" y="61"/>
                </a:lnTo>
                <a:lnTo>
                  <a:pt x="655" y="6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Line 44"/>
          <p:cNvSpPr>
            <a:spLocks noChangeShapeType="1"/>
          </p:cNvSpPr>
          <p:nvPr/>
        </p:nvSpPr>
        <p:spPr bwMode="auto">
          <a:xfrm>
            <a:off x="3521075" y="5676900"/>
            <a:ext cx="6588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Line 45"/>
          <p:cNvSpPr>
            <a:spLocks noChangeShapeType="1"/>
          </p:cNvSpPr>
          <p:nvPr/>
        </p:nvSpPr>
        <p:spPr bwMode="auto">
          <a:xfrm>
            <a:off x="3392488" y="5186363"/>
            <a:ext cx="11287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46"/>
          <p:cNvSpPr>
            <a:spLocks noChangeShapeType="1"/>
          </p:cNvSpPr>
          <p:nvPr/>
        </p:nvSpPr>
        <p:spPr bwMode="auto">
          <a:xfrm>
            <a:off x="3459163" y="4759325"/>
            <a:ext cx="568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Freeform 47"/>
          <p:cNvSpPr>
            <a:spLocks/>
          </p:cNvSpPr>
          <p:nvPr/>
        </p:nvSpPr>
        <p:spPr bwMode="auto">
          <a:xfrm>
            <a:off x="3548063" y="4614863"/>
            <a:ext cx="508000" cy="360362"/>
          </a:xfrm>
          <a:custGeom>
            <a:avLst/>
            <a:gdLst>
              <a:gd name="T0" fmla="*/ 508000 w 320"/>
              <a:gd name="T1" fmla="*/ 0 h 227"/>
              <a:gd name="T2" fmla="*/ 0 w 320"/>
              <a:gd name="T3" fmla="*/ 144462 h 227"/>
              <a:gd name="T4" fmla="*/ 479425 w 320"/>
              <a:gd name="T5" fmla="*/ 360362 h 227"/>
              <a:gd name="T6" fmla="*/ 0 60000 65536"/>
              <a:gd name="T7" fmla="*/ 0 60000 65536"/>
              <a:gd name="T8" fmla="*/ 0 60000 65536"/>
              <a:gd name="T9" fmla="*/ 0 w 320"/>
              <a:gd name="T10" fmla="*/ 0 h 227"/>
              <a:gd name="T11" fmla="*/ 320 w 320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27">
                <a:moveTo>
                  <a:pt x="320" y="0"/>
                </a:moveTo>
                <a:lnTo>
                  <a:pt x="0" y="91"/>
                </a:lnTo>
                <a:lnTo>
                  <a:pt x="302" y="22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Line 48"/>
          <p:cNvSpPr>
            <a:spLocks noChangeShapeType="1"/>
          </p:cNvSpPr>
          <p:nvPr/>
        </p:nvSpPr>
        <p:spPr bwMode="auto">
          <a:xfrm>
            <a:off x="3548063" y="4759325"/>
            <a:ext cx="474662" cy="1127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Line 49"/>
          <p:cNvSpPr>
            <a:spLocks noChangeShapeType="1"/>
          </p:cNvSpPr>
          <p:nvPr/>
        </p:nvSpPr>
        <p:spPr bwMode="auto">
          <a:xfrm>
            <a:off x="3538538" y="4476750"/>
            <a:ext cx="588962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Line 50"/>
          <p:cNvSpPr>
            <a:spLocks noChangeShapeType="1"/>
          </p:cNvSpPr>
          <p:nvPr/>
        </p:nvSpPr>
        <p:spPr bwMode="auto">
          <a:xfrm flipV="1">
            <a:off x="3538538" y="4438650"/>
            <a:ext cx="663575" cy="38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Line 51"/>
          <p:cNvSpPr>
            <a:spLocks noChangeShapeType="1"/>
          </p:cNvSpPr>
          <p:nvPr/>
        </p:nvSpPr>
        <p:spPr bwMode="auto">
          <a:xfrm>
            <a:off x="3449638" y="4476750"/>
            <a:ext cx="7223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Freeform 52"/>
          <p:cNvSpPr>
            <a:spLocks/>
          </p:cNvSpPr>
          <p:nvPr/>
        </p:nvSpPr>
        <p:spPr bwMode="auto">
          <a:xfrm>
            <a:off x="5089525" y="4208463"/>
            <a:ext cx="635000" cy="55562"/>
          </a:xfrm>
          <a:custGeom>
            <a:avLst/>
            <a:gdLst>
              <a:gd name="T0" fmla="*/ 0 w 400"/>
              <a:gd name="T1" fmla="*/ 55562 h 35"/>
              <a:gd name="T2" fmla="*/ 546100 w 400"/>
              <a:gd name="T3" fmla="*/ 0 h 35"/>
              <a:gd name="T4" fmla="*/ 635000 w 400"/>
              <a:gd name="T5" fmla="*/ 0 h 35"/>
              <a:gd name="T6" fmla="*/ 0 60000 65536"/>
              <a:gd name="T7" fmla="*/ 0 60000 65536"/>
              <a:gd name="T8" fmla="*/ 0 60000 65536"/>
              <a:gd name="T9" fmla="*/ 0 w 400"/>
              <a:gd name="T10" fmla="*/ 0 h 35"/>
              <a:gd name="T11" fmla="*/ 400 w 40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5">
                <a:moveTo>
                  <a:pt x="0" y="35"/>
                </a:moveTo>
                <a:lnTo>
                  <a:pt x="344" y="0"/>
                </a:lnTo>
                <a:lnTo>
                  <a:pt x="40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Rectangle 53"/>
          <p:cNvSpPr>
            <a:spLocks noChangeArrowheads="1"/>
          </p:cNvSpPr>
          <p:nvPr/>
        </p:nvSpPr>
        <p:spPr bwMode="auto">
          <a:xfrm>
            <a:off x="5765800" y="3894138"/>
            <a:ext cx="401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Subclavius</a:t>
            </a:r>
            <a:endParaRPr lang="en-US" b="1"/>
          </a:p>
        </p:txBody>
      </p:sp>
      <p:sp>
        <p:nvSpPr>
          <p:cNvPr id="35886" name="Rectangle 54"/>
          <p:cNvSpPr>
            <a:spLocks noChangeArrowheads="1"/>
          </p:cNvSpPr>
          <p:nvPr/>
        </p:nvSpPr>
        <p:spPr bwMode="auto">
          <a:xfrm>
            <a:off x="5765800" y="4170363"/>
            <a:ext cx="782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 (cut)</a:t>
            </a:r>
            <a:endParaRPr lang="en-US" b="1"/>
          </a:p>
        </p:txBody>
      </p:sp>
      <p:sp>
        <p:nvSpPr>
          <p:cNvPr id="35887" name="Rectangle 55"/>
          <p:cNvSpPr>
            <a:spLocks noChangeArrowheads="1"/>
          </p:cNvSpPr>
          <p:nvPr/>
        </p:nvSpPr>
        <p:spPr bwMode="auto">
          <a:xfrm>
            <a:off x="5765800" y="4552950"/>
            <a:ext cx="723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intercostals</a:t>
            </a:r>
            <a:endParaRPr lang="en-US" b="1"/>
          </a:p>
        </p:txBody>
      </p:sp>
      <p:sp>
        <p:nvSpPr>
          <p:cNvPr id="35888" name="Rectangle 56"/>
          <p:cNvSpPr>
            <a:spLocks noChangeArrowheads="1"/>
          </p:cNvSpPr>
          <p:nvPr/>
        </p:nvSpPr>
        <p:spPr bwMode="auto">
          <a:xfrm>
            <a:off x="5765800" y="4870450"/>
            <a:ext cx="750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intercostals</a:t>
            </a:r>
            <a:endParaRPr lang="en-US" b="1"/>
          </a:p>
        </p:txBody>
      </p:sp>
      <p:sp>
        <p:nvSpPr>
          <p:cNvPr id="35889" name="Rectangle 57"/>
          <p:cNvSpPr>
            <a:spLocks noChangeArrowheads="1"/>
          </p:cNvSpPr>
          <p:nvPr/>
        </p:nvSpPr>
        <p:spPr bwMode="auto">
          <a:xfrm>
            <a:off x="5765800" y="4983163"/>
            <a:ext cx="841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 (cut)</a:t>
            </a:r>
            <a:endParaRPr lang="en-US" b="1"/>
          </a:p>
        </p:txBody>
      </p:sp>
      <p:sp>
        <p:nvSpPr>
          <p:cNvPr id="35890" name="Rectangle 58"/>
          <p:cNvSpPr>
            <a:spLocks noChangeArrowheads="1"/>
          </p:cNvSpPr>
          <p:nvPr/>
        </p:nvSpPr>
        <p:spPr bwMode="auto">
          <a:xfrm>
            <a:off x="5765800" y="5338763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5891" name="Rectangle 60"/>
          <p:cNvSpPr>
            <a:spLocks noChangeArrowheads="1"/>
          </p:cNvSpPr>
          <p:nvPr/>
        </p:nvSpPr>
        <p:spPr bwMode="auto">
          <a:xfrm>
            <a:off x="5765800" y="5603875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5892" name="Rectangle 62"/>
          <p:cNvSpPr>
            <a:spLocks noChangeArrowheads="1"/>
          </p:cNvSpPr>
          <p:nvPr/>
        </p:nvSpPr>
        <p:spPr bwMode="auto">
          <a:xfrm>
            <a:off x="5765800" y="6138863"/>
            <a:ext cx="9953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 (cut)</a:t>
            </a:r>
          </a:p>
        </p:txBody>
      </p:sp>
      <p:sp>
        <p:nvSpPr>
          <p:cNvPr id="35893" name="Rectangle 64"/>
          <p:cNvSpPr>
            <a:spLocks noChangeArrowheads="1"/>
          </p:cNvSpPr>
          <p:nvPr/>
        </p:nvSpPr>
        <p:spPr bwMode="auto">
          <a:xfrm>
            <a:off x="5765800" y="5854700"/>
            <a:ext cx="1108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wall of rectus sheath</a:t>
            </a:r>
          </a:p>
          <a:p>
            <a:r>
              <a:rPr lang="en-US" sz="600" b="1">
                <a:solidFill>
                  <a:srgbClr val="000000"/>
                </a:solidFill>
              </a:rPr>
              <a:t>(rectus abdominis removed)</a:t>
            </a:r>
          </a:p>
        </p:txBody>
      </p:sp>
      <p:sp>
        <p:nvSpPr>
          <p:cNvPr id="35894" name="Rectangle 66"/>
          <p:cNvSpPr>
            <a:spLocks noChangeArrowheads="1"/>
          </p:cNvSpPr>
          <p:nvPr/>
        </p:nvSpPr>
        <p:spPr bwMode="auto">
          <a:xfrm>
            <a:off x="2803525" y="5634038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5895" name="Line 68"/>
          <p:cNvSpPr>
            <a:spLocks noChangeShapeType="1"/>
          </p:cNvSpPr>
          <p:nvPr/>
        </p:nvSpPr>
        <p:spPr bwMode="auto">
          <a:xfrm>
            <a:off x="3465513" y="6070600"/>
            <a:ext cx="7334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6" name="Line 69"/>
          <p:cNvSpPr>
            <a:spLocks noChangeShapeType="1"/>
          </p:cNvSpPr>
          <p:nvPr/>
        </p:nvSpPr>
        <p:spPr bwMode="auto">
          <a:xfrm>
            <a:off x="3465513" y="6067425"/>
            <a:ext cx="7334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Rectangle 70"/>
          <p:cNvSpPr>
            <a:spLocks noChangeArrowheads="1"/>
          </p:cNvSpPr>
          <p:nvPr/>
        </p:nvSpPr>
        <p:spPr bwMode="auto">
          <a:xfrm>
            <a:off x="2803525" y="6026150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Inguinal ligament</a:t>
            </a:r>
            <a:endParaRPr lang="en-US" b="1"/>
          </a:p>
        </p:txBody>
      </p:sp>
      <p:sp>
        <p:nvSpPr>
          <p:cNvPr id="35898" name="Rectangle 71"/>
          <p:cNvSpPr>
            <a:spLocks noChangeArrowheads="1"/>
          </p:cNvSpPr>
          <p:nvPr/>
        </p:nvSpPr>
        <p:spPr bwMode="auto">
          <a:xfrm>
            <a:off x="2803525" y="5137150"/>
            <a:ext cx="522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35899" name="Rectangle 72"/>
          <p:cNvSpPr>
            <a:spLocks noChangeArrowheads="1"/>
          </p:cNvSpPr>
          <p:nvPr/>
        </p:nvSpPr>
        <p:spPr bwMode="auto">
          <a:xfrm>
            <a:off x="2801938" y="471170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35900" name="Rectangle 73"/>
          <p:cNvSpPr>
            <a:spLocks noChangeArrowheads="1"/>
          </p:cNvSpPr>
          <p:nvPr/>
        </p:nvSpPr>
        <p:spPr bwMode="auto">
          <a:xfrm>
            <a:off x="2801938" y="4437063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</a:t>
            </a:r>
            <a:endParaRPr lang="en-US" b="1"/>
          </a:p>
        </p:txBody>
      </p:sp>
      <p:sp>
        <p:nvSpPr>
          <p:cNvPr id="35901" name="Rectangle 74"/>
          <p:cNvSpPr>
            <a:spLocks noChangeArrowheads="1"/>
          </p:cNvSpPr>
          <p:nvPr/>
        </p:nvSpPr>
        <p:spPr bwMode="auto">
          <a:xfrm>
            <a:off x="4406900" y="6473825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Deep</a:t>
            </a:r>
            <a:endParaRPr lang="en-US" b="1"/>
          </a:p>
        </p:txBody>
      </p:sp>
      <p:sp>
        <p:nvSpPr>
          <p:cNvPr id="35902" name="TextBox 24"/>
          <p:cNvSpPr txBox="1">
            <a:spLocks noChangeArrowheads="1"/>
          </p:cNvSpPr>
          <p:nvPr/>
        </p:nvSpPr>
        <p:spPr bwMode="auto">
          <a:xfrm>
            <a:off x="2081213" y="3448050"/>
            <a:ext cx="4954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5903" name="Text Box 37"/>
          <p:cNvSpPr txBox="1">
            <a:spLocks noChangeArrowheads="1"/>
          </p:cNvSpPr>
          <p:nvPr/>
        </p:nvSpPr>
        <p:spPr bwMode="auto">
          <a:xfrm>
            <a:off x="5570538" y="635476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322388"/>
          </a:xfrm>
        </p:spPr>
        <p:txBody>
          <a:bodyPr/>
          <a:lstStyle/>
          <a:p>
            <a:pPr eaLnBrk="1" hangingPunct="1"/>
            <a:r>
              <a:rPr lang="en-US" i="1" smtClean="0"/>
              <a:t>transverse abdominal</a:t>
            </a:r>
          </a:p>
        </p:txBody>
      </p:sp>
      <p:sp>
        <p:nvSpPr>
          <p:cNvPr id="36867" name="Content Placeholder 15"/>
          <p:cNvSpPr>
            <a:spLocks noGrp="1"/>
          </p:cNvSpPr>
          <p:nvPr>
            <p:ph idx="1"/>
          </p:nvPr>
        </p:nvSpPr>
        <p:spPr>
          <a:xfrm>
            <a:off x="914400" y="1389063"/>
            <a:ext cx="8229600" cy="2422525"/>
          </a:xfrm>
        </p:spPr>
        <p:txBody>
          <a:bodyPr/>
          <a:lstStyle/>
          <a:p>
            <a:r>
              <a:rPr lang="en-US" sz="2800" b="0" smtClean="0"/>
              <a:t>deepest of lateral abdominal muscles</a:t>
            </a:r>
          </a:p>
          <a:p>
            <a:r>
              <a:rPr lang="en-US" sz="2800" b="0" smtClean="0"/>
              <a:t>horizontal fibers</a:t>
            </a:r>
          </a:p>
          <a:p>
            <a:r>
              <a:rPr lang="en-US" sz="2800" b="0" smtClean="0"/>
              <a:t>compresses abdominal contents</a:t>
            </a:r>
          </a:p>
          <a:p>
            <a:r>
              <a:rPr lang="en-US" sz="2800" b="0" smtClean="0"/>
              <a:t>contributes to movements of vertebral column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532E1F5-ACA0-49EC-994C-2718B9B3E462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5638800" y="4254500"/>
            <a:ext cx="685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0" name="Picture 12" descr="sal25693_10_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25" y="3721100"/>
            <a:ext cx="2058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Freeform 14"/>
          <p:cNvSpPr>
            <a:spLocks/>
          </p:cNvSpPr>
          <p:nvPr/>
        </p:nvSpPr>
        <p:spPr bwMode="auto">
          <a:xfrm>
            <a:off x="4905375" y="3933825"/>
            <a:ext cx="817563" cy="214313"/>
          </a:xfrm>
          <a:custGeom>
            <a:avLst/>
            <a:gdLst>
              <a:gd name="T0" fmla="*/ 0 w 515"/>
              <a:gd name="T1" fmla="*/ 214313 h 135"/>
              <a:gd name="T2" fmla="*/ 728663 w 515"/>
              <a:gd name="T3" fmla="*/ 0 h 135"/>
              <a:gd name="T4" fmla="*/ 817563 w 515"/>
              <a:gd name="T5" fmla="*/ 0 h 135"/>
              <a:gd name="T6" fmla="*/ 0 60000 65536"/>
              <a:gd name="T7" fmla="*/ 0 60000 65536"/>
              <a:gd name="T8" fmla="*/ 0 60000 65536"/>
              <a:gd name="T9" fmla="*/ 0 w 515"/>
              <a:gd name="T10" fmla="*/ 0 h 135"/>
              <a:gd name="T11" fmla="*/ 515 w 515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35">
                <a:moveTo>
                  <a:pt x="0" y="135"/>
                </a:moveTo>
                <a:lnTo>
                  <a:pt x="459" y="0"/>
                </a:lnTo>
                <a:lnTo>
                  <a:pt x="51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5"/>
          <p:cNvSpPr>
            <a:spLocks noChangeShapeType="1"/>
          </p:cNvSpPr>
          <p:nvPr/>
        </p:nvSpPr>
        <p:spPr bwMode="auto">
          <a:xfrm>
            <a:off x="4735513" y="4456113"/>
            <a:ext cx="903287" cy="138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6"/>
          <p:cNvSpPr>
            <a:spLocks noChangeShapeType="1"/>
          </p:cNvSpPr>
          <p:nvPr/>
        </p:nvSpPr>
        <p:spPr bwMode="auto">
          <a:xfrm>
            <a:off x="4762500" y="4594225"/>
            <a:ext cx="965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7"/>
          <p:cNvSpPr>
            <a:spLocks noChangeShapeType="1"/>
          </p:cNvSpPr>
          <p:nvPr/>
        </p:nvSpPr>
        <p:spPr bwMode="auto">
          <a:xfrm>
            <a:off x="5018088" y="4911725"/>
            <a:ext cx="7064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8"/>
          <p:cNvSpPr>
            <a:spLocks noChangeShapeType="1"/>
          </p:cNvSpPr>
          <p:nvPr/>
        </p:nvSpPr>
        <p:spPr bwMode="auto">
          <a:xfrm>
            <a:off x="5000625" y="4748213"/>
            <a:ext cx="635000" cy="1635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9"/>
          <p:cNvSpPr>
            <a:spLocks noChangeShapeType="1"/>
          </p:cNvSpPr>
          <p:nvPr/>
        </p:nvSpPr>
        <p:spPr bwMode="auto">
          <a:xfrm>
            <a:off x="4721225" y="5030788"/>
            <a:ext cx="10064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20"/>
          <p:cNvSpPr>
            <a:spLocks noChangeShapeType="1"/>
          </p:cNvSpPr>
          <p:nvPr/>
        </p:nvSpPr>
        <p:spPr bwMode="auto">
          <a:xfrm>
            <a:off x="5102225" y="5376863"/>
            <a:ext cx="6223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21"/>
          <p:cNvSpPr>
            <a:spLocks noChangeShapeType="1"/>
          </p:cNvSpPr>
          <p:nvPr/>
        </p:nvSpPr>
        <p:spPr bwMode="auto">
          <a:xfrm>
            <a:off x="5146675" y="5649913"/>
            <a:ext cx="5762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Freeform 22"/>
          <p:cNvSpPr>
            <a:spLocks/>
          </p:cNvSpPr>
          <p:nvPr/>
        </p:nvSpPr>
        <p:spPr bwMode="auto">
          <a:xfrm>
            <a:off x="4999038" y="5937250"/>
            <a:ext cx="723900" cy="250825"/>
          </a:xfrm>
          <a:custGeom>
            <a:avLst/>
            <a:gdLst>
              <a:gd name="T0" fmla="*/ 0 w 456"/>
              <a:gd name="T1" fmla="*/ 0 h 158"/>
              <a:gd name="T2" fmla="*/ 635000 w 456"/>
              <a:gd name="T3" fmla="*/ 250825 h 158"/>
              <a:gd name="T4" fmla="*/ 723900 w 456"/>
              <a:gd name="T5" fmla="*/ 250825 h 158"/>
              <a:gd name="T6" fmla="*/ 0 60000 65536"/>
              <a:gd name="T7" fmla="*/ 0 60000 65536"/>
              <a:gd name="T8" fmla="*/ 0 60000 65536"/>
              <a:gd name="T9" fmla="*/ 0 w 456"/>
              <a:gd name="T10" fmla="*/ 0 h 158"/>
              <a:gd name="T11" fmla="*/ 456 w 456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58">
                <a:moveTo>
                  <a:pt x="0" y="0"/>
                </a:moveTo>
                <a:lnTo>
                  <a:pt x="400" y="158"/>
                </a:lnTo>
                <a:lnTo>
                  <a:pt x="456" y="15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Freeform 23"/>
          <p:cNvSpPr>
            <a:spLocks/>
          </p:cNvSpPr>
          <p:nvPr/>
        </p:nvSpPr>
        <p:spPr bwMode="auto">
          <a:xfrm>
            <a:off x="4683125" y="5799138"/>
            <a:ext cx="1039813" cy="98425"/>
          </a:xfrm>
          <a:custGeom>
            <a:avLst/>
            <a:gdLst>
              <a:gd name="T0" fmla="*/ 0 w 655"/>
              <a:gd name="T1" fmla="*/ 0 h 62"/>
              <a:gd name="T2" fmla="*/ 950913 w 655"/>
              <a:gd name="T3" fmla="*/ 98425 h 62"/>
              <a:gd name="T4" fmla="*/ 1039813 w 655"/>
              <a:gd name="T5" fmla="*/ 98425 h 62"/>
              <a:gd name="T6" fmla="*/ 0 60000 65536"/>
              <a:gd name="T7" fmla="*/ 0 60000 65536"/>
              <a:gd name="T8" fmla="*/ 0 60000 65536"/>
              <a:gd name="T9" fmla="*/ 0 w 655"/>
              <a:gd name="T10" fmla="*/ 0 h 62"/>
              <a:gd name="T11" fmla="*/ 655 w 65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2">
                <a:moveTo>
                  <a:pt x="0" y="0"/>
                </a:moveTo>
                <a:lnTo>
                  <a:pt x="599" y="62"/>
                </a:lnTo>
                <a:lnTo>
                  <a:pt x="655" y="6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24"/>
          <p:cNvSpPr>
            <a:spLocks noChangeShapeType="1"/>
          </p:cNvSpPr>
          <p:nvPr/>
        </p:nvSpPr>
        <p:spPr bwMode="auto">
          <a:xfrm>
            <a:off x="3521075" y="5678488"/>
            <a:ext cx="6588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3392488" y="5187950"/>
            <a:ext cx="11287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459163" y="4760913"/>
            <a:ext cx="5683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Freeform 27"/>
          <p:cNvSpPr>
            <a:spLocks/>
          </p:cNvSpPr>
          <p:nvPr/>
        </p:nvSpPr>
        <p:spPr bwMode="auto">
          <a:xfrm>
            <a:off x="3548063" y="4616450"/>
            <a:ext cx="508000" cy="360363"/>
          </a:xfrm>
          <a:custGeom>
            <a:avLst/>
            <a:gdLst>
              <a:gd name="T0" fmla="*/ 508000 w 320"/>
              <a:gd name="T1" fmla="*/ 0 h 227"/>
              <a:gd name="T2" fmla="*/ 0 w 320"/>
              <a:gd name="T3" fmla="*/ 144463 h 227"/>
              <a:gd name="T4" fmla="*/ 479425 w 320"/>
              <a:gd name="T5" fmla="*/ 360363 h 227"/>
              <a:gd name="T6" fmla="*/ 0 60000 65536"/>
              <a:gd name="T7" fmla="*/ 0 60000 65536"/>
              <a:gd name="T8" fmla="*/ 0 60000 65536"/>
              <a:gd name="T9" fmla="*/ 0 w 320"/>
              <a:gd name="T10" fmla="*/ 0 h 227"/>
              <a:gd name="T11" fmla="*/ 320 w 320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27">
                <a:moveTo>
                  <a:pt x="320" y="0"/>
                </a:moveTo>
                <a:lnTo>
                  <a:pt x="0" y="91"/>
                </a:lnTo>
                <a:lnTo>
                  <a:pt x="302" y="22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8"/>
          <p:cNvSpPr>
            <a:spLocks noChangeShapeType="1"/>
          </p:cNvSpPr>
          <p:nvPr/>
        </p:nvSpPr>
        <p:spPr bwMode="auto">
          <a:xfrm>
            <a:off x="3548063" y="4760913"/>
            <a:ext cx="474662" cy="114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9"/>
          <p:cNvSpPr>
            <a:spLocks noChangeShapeType="1"/>
          </p:cNvSpPr>
          <p:nvPr/>
        </p:nvSpPr>
        <p:spPr bwMode="auto">
          <a:xfrm>
            <a:off x="3538538" y="4481513"/>
            <a:ext cx="588962" cy="38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30"/>
          <p:cNvSpPr>
            <a:spLocks noChangeShapeType="1"/>
          </p:cNvSpPr>
          <p:nvPr/>
        </p:nvSpPr>
        <p:spPr bwMode="auto">
          <a:xfrm flipV="1">
            <a:off x="3538538" y="4441825"/>
            <a:ext cx="663575" cy="396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31"/>
          <p:cNvSpPr>
            <a:spLocks noChangeShapeType="1"/>
          </p:cNvSpPr>
          <p:nvPr/>
        </p:nvSpPr>
        <p:spPr bwMode="auto">
          <a:xfrm>
            <a:off x="3449638" y="4481513"/>
            <a:ext cx="72231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Freeform 32"/>
          <p:cNvSpPr>
            <a:spLocks/>
          </p:cNvSpPr>
          <p:nvPr/>
        </p:nvSpPr>
        <p:spPr bwMode="auto">
          <a:xfrm>
            <a:off x="5089525" y="4210050"/>
            <a:ext cx="635000" cy="55563"/>
          </a:xfrm>
          <a:custGeom>
            <a:avLst/>
            <a:gdLst>
              <a:gd name="T0" fmla="*/ 0 w 400"/>
              <a:gd name="T1" fmla="*/ 55563 h 35"/>
              <a:gd name="T2" fmla="*/ 546100 w 400"/>
              <a:gd name="T3" fmla="*/ 0 h 35"/>
              <a:gd name="T4" fmla="*/ 635000 w 400"/>
              <a:gd name="T5" fmla="*/ 0 h 35"/>
              <a:gd name="T6" fmla="*/ 0 60000 65536"/>
              <a:gd name="T7" fmla="*/ 0 60000 65536"/>
              <a:gd name="T8" fmla="*/ 0 60000 65536"/>
              <a:gd name="T9" fmla="*/ 0 w 400"/>
              <a:gd name="T10" fmla="*/ 0 h 35"/>
              <a:gd name="T11" fmla="*/ 400 w 40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5">
                <a:moveTo>
                  <a:pt x="0" y="35"/>
                </a:moveTo>
                <a:lnTo>
                  <a:pt x="344" y="0"/>
                </a:lnTo>
                <a:lnTo>
                  <a:pt x="40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Freeform 33"/>
          <p:cNvSpPr>
            <a:spLocks/>
          </p:cNvSpPr>
          <p:nvPr/>
        </p:nvSpPr>
        <p:spPr bwMode="auto">
          <a:xfrm>
            <a:off x="4905375" y="3932238"/>
            <a:ext cx="817563" cy="212725"/>
          </a:xfrm>
          <a:custGeom>
            <a:avLst/>
            <a:gdLst>
              <a:gd name="T0" fmla="*/ 0 w 515"/>
              <a:gd name="T1" fmla="*/ 212725 h 134"/>
              <a:gd name="T2" fmla="*/ 728663 w 515"/>
              <a:gd name="T3" fmla="*/ 0 h 134"/>
              <a:gd name="T4" fmla="*/ 817563 w 515"/>
              <a:gd name="T5" fmla="*/ 0 h 134"/>
              <a:gd name="T6" fmla="*/ 0 60000 65536"/>
              <a:gd name="T7" fmla="*/ 0 60000 65536"/>
              <a:gd name="T8" fmla="*/ 0 60000 65536"/>
              <a:gd name="T9" fmla="*/ 0 w 515"/>
              <a:gd name="T10" fmla="*/ 0 h 134"/>
              <a:gd name="T11" fmla="*/ 515 w 515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34">
                <a:moveTo>
                  <a:pt x="0" y="134"/>
                </a:moveTo>
                <a:lnTo>
                  <a:pt x="459" y="0"/>
                </a:lnTo>
                <a:lnTo>
                  <a:pt x="51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34"/>
          <p:cNvSpPr>
            <a:spLocks noChangeShapeType="1"/>
          </p:cNvSpPr>
          <p:nvPr/>
        </p:nvSpPr>
        <p:spPr bwMode="auto">
          <a:xfrm>
            <a:off x="4735513" y="4454525"/>
            <a:ext cx="903287" cy="1381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35"/>
          <p:cNvSpPr>
            <a:spLocks noChangeShapeType="1"/>
          </p:cNvSpPr>
          <p:nvPr/>
        </p:nvSpPr>
        <p:spPr bwMode="auto">
          <a:xfrm>
            <a:off x="4762500" y="4592638"/>
            <a:ext cx="965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6"/>
          <p:cNvSpPr>
            <a:spLocks noChangeShapeType="1"/>
          </p:cNvSpPr>
          <p:nvPr/>
        </p:nvSpPr>
        <p:spPr bwMode="auto">
          <a:xfrm>
            <a:off x="5018088" y="4908550"/>
            <a:ext cx="7064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>
            <a:off x="5000625" y="4743450"/>
            <a:ext cx="635000" cy="165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38"/>
          <p:cNvSpPr>
            <a:spLocks noChangeShapeType="1"/>
          </p:cNvSpPr>
          <p:nvPr/>
        </p:nvSpPr>
        <p:spPr bwMode="auto">
          <a:xfrm>
            <a:off x="4721225" y="5027613"/>
            <a:ext cx="10064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39"/>
          <p:cNvSpPr>
            <a:spLocks noChangeShapeType="1"/>
          </p:cNvSpPr>
          <p:nvPr/>
        </p:nvSpPr>
        <p:spPr bwMode="auto">
          <a:xfrm>
            <a:off x="5102225" y="5372100"/>
            <a:ext cx="6223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Line 40"/>
          <p:cNvSpPr>
            <a:spLocks noChangeShapeType="1"/>
          </p:cNvSpPr>
          <p:nvPr/>
        </p:nvSpPr>
        <p:spPr bwMode="auto">
          <a:xfrm>
            <a:off x="5146675" y="5648325"/>
            <a:ext cx="5762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Freeform 41"/>
          <p:cNvSpPr>
            <a:spLocks/>
          </p:cNvSpPr>
          <p:nvPr/>
        </p:nvSpPr>
        <p:spPr bwMode="auto">
          <a:xfrm>
            <a:off x="4999038" y="5934075"/>
            <a:ext cx="723900" cy="249238"/>
          </a:xfrm>
          <a:custGeom>
            <a:avLst/>
            <a:gdLst>
              <a:gd name="T0" fmla="*/ 0 w 456"/>
              <a:gd name="T1" fmla="*/ 0 h 157"/>
              <a:gd name="T2" fmla="*/ 635000 w 456"/>
              <a:gd name="T3" fmla="*/ 249238 h 157"/>
              <a:gd name="T4" fmla="*/ 723900 w 456"/>
              <a:gd name="T5" fmla="*/ 249238 h 157"/>
              <a:gd name="T6" fmla="*/ 0 60000 65536"/>
              <a:gd name="T7" fmla="*/ 0 60000 65536"/>
              <a:gd name="T8" fmla="*/ 0 60000 65536"/>
              <a:gd name="T9" fmla="*/ 0 w 456"/>
              <a:gd name="T10" fmla="*/ 0 h 157"/>
              <a:gd name="T11" fmla="*/ 456 w 456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57">
                <a:moveTo>
                  <a:pt x="0" y="0"/>
                </a:moveTo>
                <a:lnTo>
                  <a:pt x="400" y="157"/>
                </a:lnTo>
                <a:lnTo>
                  <a:pt x="456" y="15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Freeform 42"/>
          <p:cNvSpPr>
            <a:spLocks/>
          </p:cNvSpPr>
          <p:nvPr/>
        </p:nvSpPr>
        <p:spPr bwMode="auto">
          <a:xfrm>
            <a:off x="4683125" y="5797550"/>
            <a:ext cx="1039813" cy="96838"/>
          </a:xfrm>
          <a:custGeom>
            <a:avLst/>
            <a:gdLst>
              <a:gd name="T0" fmla="*/ 0 w 655"/>
              <a:gd name="T1" fmla="*/ 0 h 61"/>
              <a:gd name="T2" fmla="*/ 950913 w 655"/>
              <a:gd name="T3" fmla="*/ 96838 h 61"/>
              <a:gd name="T4" fmla="*/ 1039813 w 655"/>
              <a:gd name="T5" fmla="*/ 96838 h 61"/>
              <a:gd name="T6" fmla="*/ 0 60000 65536"/>
              <a:gd name="T7" fmla="*/ 0 60000 65536"/>
              <a:gd name="T8" fmla="*/ 0 60000 65536"/>
              <a:gd name="T9" fmla="*/ 0 w 655"/>
              <a:gd name="T10" fmla="*/ 0 h 61"/>
              <a:gd name="T11" fmla="*/ 655 w 65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61">
                <a:moveTo>
                  <a:pt x="0" y="0"/>
                </a:moveTo>
                <a:lnTo>
                  <a:pt x="599" y="61"/>
                </a:lnTo>
                <a:lnTo>
                  <a:pt x="655" y="6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Line 43"/>
          <p:cNvSpPr>
            <a:spLocks noChangeShapeType="1"/>
          </p:cNvSpPr>
          <p:nvPr/>
        </p:nvSpPr>
        <p:spPr bwMode="auto">
          <a:xfrm>
            <a:off x="3521075" y="5676900"/>
            <a:ext cx="6588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Line 44"/>
          <p:cNvSpPr>
            <a:spLocks noChangeShapeType="1"/>
          </p:cNvSpPr>
          <p:nvPr/>
        </p:nvSpPr>
        <p:spPr bwMode="auto">
          <a:xfrm>
            <a:off x="3392488" y="5186363"/>
            <a:ext cx="11287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Line 45"/>
          <p:cNvSpPr>
            <a:spLocks noChangeShapeType="1"/>
          </p:cNvSpPr>
          <p:nvPr/>
        </p:nvSpPr>
        <p:spPr bwMode="auto">
          <a:xfrm>
            <a:off x="3459163" y="4759325"/>
            <a:ext cx="568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Freeform 46"/>
          <p:cNvSpPr>
            <a:spLocks/>
          </p:cNvSpPr>
          <p:nvPr/>
        </p:nvSpPr>
        <p:spPr bwMode="auto">
          <a:xfrm>
            <a:off x="3548063" y="4614863"/>
            <a:ext cx="508000" cy="360362"/>
          </a:xfrm>
          <a:custGeom>
            <a:avLst/>
            <a:gdLst>
              <a:gd name="T0" fmla="*/ 508000 w 320"/>
              <a:gd name="T1" fmla="*/ 0 h 227"/>
              <a:gd name="T2" fmla="*/ 0 w 320"/>
              <a:gd name="T3" fmla="*/ 144462 h 227"/>
              <a:gd name="T4" fmla="*/ 479425 w 320"/>
              <a:gd name="T5" fmla="*/ 360362 h 227"/>
              <a:gd name="T6" fmla="*/ 0 60000 65536"/>
              <a:gd name="T7" fmla="*/ 0 60000 65536"/>
              <a:gd name="T8" fmla="*/ 0 60000 65536"/>
              <a:gd name="T9" fmla="*/ 0 w 320"/>
              <a:gd name="T10" fmla="*/ 0 h 227"/>
              <a:gd name="T11" fmla="*/ 320 w 320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27">
                <a:moveTo>
                  <a:pt x="320" y="0"/>
                </a:moveTo>
                <a:lnTo>
                  <a:pt x="0" y="91"/>
                </a:lnTo>
                <a:lnTo>
                  <a:pt x="302" y="22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Line 47"/>
          <p:cNvSpPr>
            <a:spLocks noChangeShapeType="1"/>
          </p:cNvSpPr>
          <p:nvPr/>
        </p:nvSpPr>
        <p:spPr bwMode="auto">
          <a:xfrm>
            <a:off x="3548063" y="4759325"/>
            <a:ext cx="474662" cy="1127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48"/>
          <p:cNvSpPr>
            <a:spLocks noChangeShapeType="1"/>
          </p:cNvSpPr>
          <p:nvPr/>
        </p:nvSpPr>
        <p:spPr bwMode="auto">
          <a:xfrm>
            <a:off x="3538538" y="4476750"/>
            <a:ext cx="588962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49"/>
          <p:cNvSpPr>
            <a:spLocks noChangeShapeType="1"/>
          </p:cNvSpPr>
          <p:nvPr/>
        </p:nvSpPr>
        <p:spPr bwMode="auto">
          <a:xfrm flipV="1">
            <a:off x="3538538" y="4438650"/>
            <a:ext cx="663575" cy="38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Line 50"/>
          <p:cNvSpPr>
            <a:spLocks noChangeShapeType="1"/>
          </p:cNvSpPr>
          <p:nvPr/>
        </p:nvSpPr>
        <p:spPr bwMode="auto">
          <a:xfrm>
            <a:off x="3449638" y="4476750"/>
            <a:ext cx="7223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Freeform 51"/>
          <p:cNvSpPr>
            <a:spLocks/>
          </p:cNvSpPr>
          <p:nvPr/>
        </p:nvSpPr>
        <p:spPr bwMode="auto">
          <a:xfrm>
            <a:off x="5089525" y="4208463"/>
            <a:ext cx="635000" cy="55562"/>
          </a:xfrm>
          <a:custGeom>
            <a:avLst/>
            <a:gdLst>
              <a:gd name="T0" fmla="*/ 0 w 400"/>
              <a:gd name="T1" fmla="*/ 55562 h 35"/>
              <a:gd name="T2" fmla="*/ 546100 w 400"/>
              <a:gd name="T3" fmla="*/ 0 h 35"/>
              <a:gd name="T4" fmla="*/ 635000 w 400"/>
              <a:gd name="T5" fmla="*/ 0 h 35"/>
              <a:gd name="T6" fmla="*/ 0 60000 65536"/>
              <a:gd name="T7" fmla="*/ 0 60000 65536"/>
              <a:gd name="T8" fmla="*/ 0 60000 65536"/>
              <a:gd name="T9" fmla="*/ 0 w 400"/>
              <a:gd name="T10" fmla="*/ 0 h 35"/>
              <a:gd name="T11" fmla="*/ 400 w 40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5">
                <a:moveTo>
                  <a:pt x="0" y="35"/>
                </a:moveTo>
                <a:lnTo>
                  <a:pt x="344" y="0"/>
                </a:lnTo>
                <a:lnTo>
                  <a:pt x="40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Rectangle 52"/>
          <p:cNvSpPr>
            <a:spLocks noChangeArrowheads="1"/>
          </p:cNvSpPr>
          <p:nvPr/>
        </p:nvSpPr>
        <p:spPr bwMode="auto">
          <a:xfrm>
            <a:off x="5765800" y="3894138"/>
            <a:ext cx="401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Subclavius</a:t>
            </a:r>
            <a:endParaRPr lang="en-US" b="1"/>
          </a:p>
        </p:txBody>
      </p:sp>
      <p:sp>
        <p:nvSpPr>
          <p:cNvPr id="36910" name="Rectangle 53"/>
          <p:cNvSpPr>
            <a:spLocks noChangeArrowheads="1"/>
          </p:cNvSpPr>
          <p:nvPr/>
        </p:nvSpPr>
        <p:spPr bwMode="auto">
          <a:xfrm>
            <a:off x="5765800" y="4170363"/>
            <a:ext cx="782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 (cut)</a:t>
            </a:r>
            <a:endParaRPr lang="en-US" b="1"/>
          </a:p>
        </p:txBody>
      </p:sp>
      <p:sp>
        <p:nvSpPr>
          <p:cNvPr id="36911" name="Rectangle 54"/>
          <p:cNvSpPr>
            <a:spLocks noChangeArrowheads="1"/>
          </p:cNvSpPr>
          <p:nvPr/>
        </p:nvSpPr>
        <p:spPr bwMode="auto">
          <a:xfrm>
            <a:off x="5765800" y="4552950"/>
            <a:ext cx="723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intercostals</a:t>
            </a:r>
            <a:endParaRPr lang="en-US" b="1"/>
          </a:p>
        </p:txBody>
      </p:sp>
      <p:sp>
        <p:nvSpPr>
          <p:cNvPr id="36912" name="Rectangle 55"/>
          <p:cNvSpPr>
            <a:spLocks noChangeArrowheads="1"/>
          </p:cNvSpPr>
          <p:nvPr/>
        </p:nvSpPr>
        <p:spPr bwMode="auto">
          <a:xfrm>
            <a:off x="5765800" y="4870450"/>
            <a:ext cx="750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intercostals</a:t>
            </a:r>
            <a:endParaRPr lang="en-US" b="1"/>
          </a:p>
        </p:txBody>
      </p:sp>
      <p:sp>
        <p:nvSpPr>
          <p:cNvPr id="36913" name="Rectangle 56"/>
          <p:cNvSpPr>
            <a:spLocks noChangeArrowheads="1"/>
          </p:cNvSpPr>
          <p:nvPr/>
        </p:nvSpPr>
        <p:spPr bwMode="auto">
          <a:xfrm>
            <a:off x="5765800" y="4983163"/>
            <a:ext cx="841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 (cut)</a:t>
            </a:r>
            <a:endParaRPr lang="en-US" b="1"/>
          </a:p>
        </p:txBody>
      </p:sp>
      <p:sp>
        <p:nvSpPr>
          <p:cNvPr id="36914" name="Rectangle 57"/>
          <p:cNvSpPr>
            <a:spLocks noChangeArrowheads="1"/>
          </p:cNvSpPr>
          <p:nvPr/>
        </p:nvSpPr>
        <p:spPr bwMode="auto">
          <a:xfrm>
            <a:off x="5765800" y="5338763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6915" name="Rectangle 58"/>
          <p:cNvSpPr>
            <a:spLocks noChangeArrowheads="1"/>
          </p:cNvSpPr>
          <p:nvPr/>
        </p:nvSpPr>
        <p:spPr bwMode="auto">
          <a:xfrm>
            <a:off x="5765800" y="5603875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6916" name="Rectangle 59"/>
          <p:cNvSpPr>
            <a:spLocks noChangeArrowheads="1"/>
          </p:cNvSpPr>
          <p:nvPr/>
        </p:nvSpPr>
        <p:spPr bwMode="auto">
          <a:xfrm>
            <a:off x="5765800" y="6138863"/>
            <a:ext cx="9953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 (cut)</a:t>
            </a:r>
          </a:p>
        </p:txBody>
      </p:sp>
      <p:sp>
        <p:nvSpPr>
          <p:cNvPr id="36917" name="Rectangle 60"/>
          <p:cNvSpPr>
            <a:spLocks noChangeArrowheads="1"/>
          </p:cNvSpPr>
          <p:nvPr/>
        </p:nvSpPr>
        <p:spPr bwMode="auto">
          <a:xfrm>
            <a:off x="5765800" y="5854700"/>
            <a:ext cx="1108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wall of rectus sheath</a:t>
            </a:r>
          </a:p>
          <a:p>
            <a:r>
              <a:rPr lang="en-US" sz="600" b="1">
                <a:solidFill>
                  <a:srgbClr val="000000"/>
                </a:solidFill>
              </a:rPr>
              <a:t>(rectus abdominis removed)</a:t>
            </a:r>
          </a:p>
        </p:txBody>
      </p:sp>
      <p:sp>
        <p:nvSpPr>
          <p:cNvPr id="36918" name="Rectangle 61"/>
          <p:cNvSpPr>
            <a:spLocks noChangeArrowheads="1"/>
          </p:cNvSpPr>
          <p:nvPr/>
        </p:nvSpPr>
        <p:spPr bwMode="auto">
          <a:xfrm>
            <a:off x="2803525" y="5634038"/>
            <a:ext cx="674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6919" name="Line 62"/>
          <p:cNvSpPr>
            <a:spLocks noChangeShapeType="1"/>
          </p:cNvSpPr>
          <p:nvPr/>
        </p:nvSpPr>
        <p:spPr bwMode="auto">
          <a:xfrm>
            <a:off x="3465513" y="6070600"/>
            <a:ext cx="7334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Line 63"/>
          <p:cNvSpPr>
            <a:spLocks noChangeShapeType="1"/>
          </p:cNvSpPr>
          <p:nvPr/>
        </p:nvSpPr>
        <p:spPr bwMode="auto">
          <a:xfrm>
            <a:off x="3465513" y="6067425"/>
            <a:ext cx="7334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1" name="Rectangle 64"/>
          <p:cNvSpPr>
            <a:spLocks noChangeArrowheads="1"/>
          </p:cNvSpPr>
          <p:nvPr/>
        </p:nvSpPr>
        <p:spPr bwMode="auto">
          <a:xfrm>
            <a:off x="2803525" y="6026150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Inguinal ligament</a:t>
            </a:r>
            <a:endParaRPr lang="en-US" b="1"/>
          </a:p>
        </p:txBody>
      </p:sp>
      <p:sp>
        <p:nvSpPr>
          <p:cNvPr id="36922" name="Rectangle 65"/>
          <p:cNvSpPr>
            <a:spLocks noChangeArrowheads="1"/>
          </p:cNvSpPr>
          <p:nvPr/>
        </p:nvSpPr>
        <p:spPr bwMode="auto">
          <a:xfrm>
            <a:off x="2803525" y="5137150"/>
            <a:ext cx="522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36923" name="Rectangle 66"/>
          <p:cNvSpPr>
            <a:spLocks noChangeArrowheads="1"/>
          </p:cNvSpPr>
          <p:nvPr/>
        </p:nvSpPr>
        <p:spPr bwMode="auto">
          <a:xfrm>
            <a:off x="2801938" y="471170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36924" name="Rectangle 67"/>
          <p:cNvSpPr>
            <a:spLocks noChangeArrowheads="1"/>
          </p:cNvSpPr>
          <p:nvPr/>
        </p:nvSpPr>
        <p:spPr bwMode="auto">
          <a:xfrm>
            <a:off x="2801938" y="4437063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</a:t>
            </a:r>
            <a:endParaRPr lang="en-US" b="1"/>
          </a:p>
        </p:txBody>
      </p:sp>
      <p:sp>
        <p:nvSpPr>
          <p:cNvPr id="36925" name="Rectangle 68"/>
          <p:cNvSpPr>
            <a:spLocks noChangeArrowheads="1"/>
          </p:cNvSpPr>
          <p:nvPr/>
        </p:nvSpPr>
        <p:spPr bwMode="auto">
          <a:xfrm>
            <a:off x="4406900" y="6473825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Deep</a:t>
            </a:r>
            <a:endParaRPr lang="en-US" b="1"/>
          </a:p>
        </p:txBody>
      </p:sp>
      <p:sp>
        <p:nvSpPr>
          <p:cNvPr id="36926" name="TextBox 24"/>
          <p:cNvSpPr txBox="1">
            <a:spLocks noChangeArrowheads="1"/>
          </p:cNvSpPr>
          <p:nvPr/>
        </p:nvSpPr>
        <p:spPr bwMode="auto">
          <a:xfrm>
            <a:off x="2081213" y="3448050"/>
            <a:ext cx="4954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6927" name="Text Box 37"/>
          <p:cNvSpPr txBox="1">
            <a:spLocks noChangeArrowheads="1"/>
          </p:cNvSpPr>
          <p:nvPr/>
        </p:nvSpPr>
        <p:spPr bwMode="auto">
          <a:xfrm>
            <a:off x="5570538" y="635476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266825"/>
          </a:xfrm>
        </p:spPr>
        <p:txBody>
          <a:bodyPr/>
          <a:lstStyle/>
          <a:p>
            <a:pPr eaLnBrk="1" hangingPunct="1"/>
            <a:r>
              <a:rPr lang="en-US" i="1" smtClean="0"/>
              <a:t>rectus abdominis</a:t>
            </a:r>
          </a:p>
        </p:txBody>
      </p:sp>
      <p:sp>
        <p:nvSpPr>
          <p:cNvPr id="37891" name="Content Placeholder 13"/>
          <p:cNvSpPr>
            <a:spLocks noGrp="1"/>
          </p:cNvSpPr>
          <p:nvPr>
            <p:ph idx="1"/>
          </p:nvPr>
        </p:nvSpPr>
        <p:spPr>
          <a:xfrm>
            <a:off x="1062038" y="1079500"/>
            <a:ext cx="7378700" cy="2436813"/>
          </a:xfrm>
        </p:spPr>
        <p:txBody>
          <a:bodyPr/>
          <a:lstStyle/>
          <a:p>
            <a:r>
              <a:rPr lang="en-US" sz="2200" b="0" smtClean="0"/>
              <a:t>flexes lumbar region of vertebral column</a:t>
            </a:r>
          </a:p>
          <a:p>
            <a:r>
              <a:rPr lang="en-US" sz="2200" b="0" smtClean="0"/>
              <a:t>produces forward bending at the waist</a:t>
            </a:r>
          </a:p>
          <a:p>
            <a:r>
              <a:rPr lang="en-US" sz="2200" b="0" smtClean="0"/>
              <a:t>extends from sternum to pubis</a:t>
            </a:r>
          </a:p>
          <a:p>
            <a:r>
              <a:rPr lang="en-US" sz="2200" smtClean="0"/>
              <a:t>rectus sheath </a:t>
            </a:r>
            <a:r>
              <a:rPr lang="en-US" sz="2200" b="0" smtClean="0"/>
              <a:t>encloses muscle</a:t>
            </a:r>
          </a:p>
          <a:p>
            <a:r>
              <a:rPr lang="en-US" sz="2200" b="0" smtClean="0"/>
              <a:t>three transverse </a:t>
            </a:r>
            <a:r>
              <a:rPr lang="en-US" sz="2200" smtClean="0"/>
              <a:t>tendinous intersections </a:t>
            </a:r>
            <a:r>
              <a:rPr lang="en-US" sz="2200" b="0" smtClean="0"/>
              <a:t>divide       rectus abdominis into segments – “six pack”</a:t>
            </a:r>
          </a:p>
          <a:p>
            <a:endParaRPr lang="en-US" sz="2200" b="0" smtClean="0"/>
          </a:p>
          <a:p>
            <a:endParaRPr lang="en-US" sz="2200" b="0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221BC9B-BB33-4181-8234-44BDC4C8FDD2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3" name="Text Box 37"/>
          <p:cNvSpPr txBox="1">
            <a:spLocks noChangeArrowheads="1"/>
          </p:cNvSpPr>
          <p:nvPr/>
        </p:nvSpPr>
        <p:spPr bwMode="auto">
          <a:xfrm>
            <a:off x="5570538" y="6354763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10.15a</a:t>
            </a:r>
          </a:p>
        </p:txBody>
      </p:sp>
      <p:pic>
        <p:nvPicPr>
          <p:cNvPr id="37894" name="Picture 11" descr="sal25693_10_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38" y="3771900"/>
            <a:ext cx="219233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13"/>
          <p:cNvSpPr>
            <a:spLocks noChangeShapeType="1"/>
          </p:cNvSpPr>
          <p:nvPr/>
        </p:nvSpPr>
        <p:spPr bwMode="auto">
          <a:xfrm>
            <a:off x="3430588" y="5791200"/>
            <a:ext cx="8255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4"/>
          <p:cNvSpPr>
            <a:spLocks noChangeShapeType="1"/>
          </p:cNvSpPr>
          <p:nvPr/>
        </p:nvSpPr>
        <p:spPr bwMode="auto">
          <a:xfrm flipH="1" flipV="1">
            <a:off x="5076825" y="4830763"/>
            <a:ext cx="522288" cy="1222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15"/>
          <p:cNvSpPr>
            <a:spLocks/>
          </p:cNvSpPr>
          <p:nvPr/>
        </p:nvSpPr>
        <p:spPr bwMode="auto">
          <a:xfrm>
            <a:off x="5099050" y="4932363"/>
            <a:ext cx="588963" cy="20637"/>
          </a:xfrm>
          <a:custGeom>
            <a:avLst/>
            <a:gdLst>
              <a:gd name="T0" fmla="*/ 0 w 371"/>
              <a:gd name="T1" fmla="*/ 0 h 13"/>
              <a:gd name="T2" fmla="*/ 500063 w 371"/>
              <a:gd name="T3" fmla="*/ 20637 h 13"/>
              <a:gd name="T4" fmla="*/ 588963 w 371"/>
              <a:gd name="T5" fmla="*/ 20637 h 13"/>
              <a:gd name="T6" fmla="*/ 0 60000 65536"/>
              <a:gd name="T7" fmla="*/ 0 60000 65536"/>
              <a:gd name="T8" fmla="*/ 0 60000 65536"/>
              <a:gd name="T9" fmla="*/ 0 w 371"/>
              <a:gd name="T10" fmla="*/ 0 h 13"/>
              <a:gd name="T11" fmla="*/ 371 w 37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3">
                <a:moveTo>
                  <a:pt x="0" y="0"/>
                </a:moveTo>
                <a:lnTo>
                  <a:pt x="315" y="13"/>
                </a:lnTo>
                <a:lnTo>
                  <a:pt x="371" y="1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6"/>
          <p:cNvSpPr>
            <a:spLocks noChangeShapeType="1"/>
          </p:cNvSpPr>
          <p:nvPr/>
        </p:nvSpPr>
        <p:spPr bwMode="auto">
          <a:xfrm flipH="1">
            <a:off x="5118100" y="4953000"/>
            <a:ext cx="481013" cy="666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7"/>
          <p:cNvSpPr>
            <a:spLocks noChangeShapeType="1"/>
          </p:cNvSpPr>
          <p:nvPr/>
        </p:nvSpPr>
        <p:spPr bwMode="auto">
          <a:xfrm>
            <a:off x="3403600" y="4416425"/>
            <a:ext cx="7540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8"/>
          <p:cNvSpPr>
            <a:spLocks noChangeShapeType="1"/>
          </p:cNvSpPr>
          <p:nvPr/>
        </p:nvSpPr>
        <p:spPr bwMode="auto">
          <a:xfrm>
            <a:off x="3213100" y="5922963"/>
            <a:ext cx="13160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3203575" y="5665788"/>
            <a:ext cx="12874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20"/>
          <p:cNvSpPr>
            <a:spLocks noChangeShapeType="1"/>
          </p:cNvSpPr>
          <p:nvPr/>
        </p:nvSpPr>
        <p:spPr bwMode="auto">
          <a:xfrm>
            <a:off x="5172075" y="4730750"/>
            <a:ext cx="5159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21"/>
          <p:cNvSpPr>
            <a:spLocks noChangeShapeType="1"/>
          </p:cNvSpPr>
          <p:nvPr/>
        </p:nvSpPr>
        <p:spPr bwMode="auto">
          <a:xfrm>
            <a:off x="4595813" y="6162675"/>
            <a:ext cx="1092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22"/>
          <p:cNvSpPr>
            <a:spLocks noChangeShapeType="1"/>
          </p:cNvSpPr>
          <p:nvPr/>
        </p:nvSpPr>
        <p:spPr bwMode="auto">
          <a:xfrm>
            <a:off x="4929188" y="5553075"/>
            <a:ext cx="7588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23"/>
          <p:cNvSpPr>
            <a:spLocks noChangeShapeType="1"/>
          </p:cNvSpPr>
          <p:nvPr/>
        </p:nvSpPr>
        <p:spPr bwMode="auto">
          <a:xfrm>
            <a:off x="4937125" y="5748338"/>
            <a:ext cx="7508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>
            <a:off x="5021263" y="5962650"/>
            <a:ext cx="6667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25"/>
          <p:cNvSpPr>
            <a:spLocks/>
          </p:cNvSpPr>
          <p:nvPr/>
        </p:nvSpPr>
        <p:spPr bwMode="auto">
          <a:xfrm>
            <a:off x="4554538" y="5240338"/>
            <a:ext cx="1133475" cy="168275"/>
          </a:xfrm>
          <a:custGeom>
            <a:avLst/>
            <a:gdLst>
              <a:gd name="T0" fmla="*/ 0 w 714"/>
              <a:gd name="T1" fmla="*/ 168275 h 106"/>
              <a:gd name="T2" fmla="*/ 1044575 w 714"/>
              <a:gd name="T3" fmla="*/ 0 h 106"/>
              <a:gd name="T4" fmla="*/ 1133475 w 714"/>
              <a:gd name="T5" fmla="*/ 0 h 106"/>
              <a:gd name="T6" fmla="*/ 0 60000 65536"/>
              <a:gd name="T7" fmla="*/ 0 60000 65536"/>
              <a:gd name="T8" fmla="*/ 0 60000 65536"/>
              <a:gd name="T9" fmla="*/ 0 w 714"/>
              <a:gd name="T10" fmla="*/ 0 h 106"/>
              <a:gd name="T11" fmla="*/ 714 w 714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106">
                <a:moveTo>
                  <a:pt x="0" y="106"/>
                </a:moveTo>
                <a:lnTo>
                  <a:pt x="658" y="0"/>
                </a:lnTo>
                <a:lnTo>
                  <a:pt x="71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6"/>
          <p:cNvSpPr>
            <a:spLocks noChangeShapeType="1"/>
          </p:cNvSpPr>
          <p:nvPr/>
        </p:nvSpPr>
        <p:spPr bwMode="auto">
          <a:xfrm flipH="1">
            <a:off x="4754563" y="5240338"/>
            <a:ext cx="844550" cy="206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27"/>
          <p:cNvSpPr>
            <a:spLocks noChangeShapeType="1"/>
          </p:cNvSpPr>
          <p:nvPr/>
        </p:nvSpPr>
        <p:spPr bwMode="auto">
          <a:xfrm>
            <a:off x="3376613" y="6175375"/>
            <a:ext cx="10033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Line 28"/>
          <p:cNvSpPr>
            <a:spLocks noChangeShapeType="1"/>
          </p:cNvSpPr>
          <p:nvPr/>
        </p:nvSpPr>
        <p:spPr bwMode="auto">
          <a:xfrm>
            <a:off x="3346450" y="5480050"/>
            <a:ext cx="10334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Line 29"/>
          <p:cNvSpPr>
            <a:spLocks noChangeShapeType="1"/>
          </p:cNvSpPr>
          <p:nvPr/>
        </p:nvSpPr>
        <p:spPr bwMode="auto">
          <a:xfrm flipH="1" flipV="1">
            <a:off x="3317875" y="5116513"/>
            <a:ext cx="1276350" cy="225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>
            <a:off x="3228975" y="5116513"/>
            <a:ext cx="13652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Line 31"/>
          <p:cNvSpPr>
            <a:spLocks noChangeShapeType="1"/>
          </p:cNvSpPr>
          <p:nvPr/>
        </p:nvSpPr>
        <p:spPr bwMode="auto">
          <a:xfrm flipH="1" flipV="1">
            <a:off x="5076825" y="4827588"/>
            <a:ext cx="522288" cy="1206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Freeform 32"/>
          <p:cNvSpPr>
            <a:spLocks/>
          </p:cNvSpPr>
          <p:nvPr/>
        </p:nvSpPr>
        <p:spPr bwMode="auto">
          <a:xfrm>
            <a:off x="5099050" y="4930775"/>
            <a:ext cx="588963" cy="17463"/>
          </a:xfrm>
          <a:custGeom>
            <a:avLst/>
            <a:gdLst>
              <a:gd name="T0" fmla="*/ 0 w 371"/>
              <a:gd name="T1" fmla="*/ 0 h 11"/>
              <a:gd name="T2" fmla="*/ 500063 w 371"/>
              <a:gd name="T3" fmla="*/ 17463 h 11"/>
              <a:gd name="T4" fmla="*/ 588963 w 371"/>
              <a:gd name="T5" fmla="*/ 17463 h 11"/>
              <a:gd name="T6" fmla="*/ 0 60000 65536"/>
              <a:gd name="T7" fmla="*/ 0 60000 65536"/>
              <a:gd name="T8" fmla="*/ 0 60000 65536"/>
              <a:gd name="T9" fmla="*/ 0 w 371"/>
              <a:gd name="T10" fmla="*/ 0 h 11"/>
              <a:gd name="T11" fmla="*/ 371 w 37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1">
                <a:moveTo>
                  <a:pt x="0" y="0"/>
                </a:moveTo>
                <a:lnTo>
                  <a:pt x="315" y="11"/>
                </a:lnTo>
                <a:lnTo>
                  <a:pt x="371" y="1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Line 33"/>
          <p:cNvSpPr>
            <a:spLocks noChangeShapeType="1"/>
          </p:cNvSpPr>
          <p:nvPr/>
        </p:nvSpPr>
        <p:spPr bwMode="auto">
          <a:xfrm flipH="1">
            <a:off x="5118100" y="4948238"/>
            <a:ext cx="481013" cy="682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Line 34"/>
          <p:cNvSpPr>
            <a:spLocks noChangeShapeType="1"/>
          </p:cNvSpPr>
          <p:nvPr/>
        </p:nvSpPr>
        <p:spPr bwMode="auto">
          <a:xfrm>
            <a:off x="3403600" y="4414838"/>
            <a:ext cx="7540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Line 35"/>
          <p:cNvSpPr>
            <a:spLocks noChangeShapeType="1"/>
          </p:cNvSpPr>
          <p:nvPr/>
        </p:nvSpPr>
        <p:spPr bwMode="auto">
          <a:xfrm>
            <a:off x="3213100" y="5919788"/>
            <a:ext cx="13160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Line 36"/>
          <p:cNvSpPr>
            <a:spLocks noChangeShapeType="1"/>
          </p:cNvSpPr>
          <p:nvPr/>
        </p:nvSpPr>
        <p:spPr bwMode="auto">
          <a:xfrm>
            <a:off x="3203575" y="5662613"/>
            <a:ext cx="1287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Line 37"/>
          <p:cNvSpPr>
            <a:spLocks noChangeShapeType="1"/>
          </p:cNvSpPr>
          <p:nvPr/>
        </p:nvSpPr>
        <p:spPr bwMode="auto">
          <a:xfrm>
            <a:off x="5172075" y="4727575"/>
            <a:ext cx="5159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Line 38"/>
          <p:cNvSpPr>
            <a:spLocks noChangeShapeType="1"/>
          </p:cNvSpPr>
          <p:nvPr/>
        </p:nvSpPr>
        <p:spPr bwMode="auto">
          <a:xfrm>
            <a:off x="4595813" y="6157913"/>
            <a:ext cx="1092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Line 39"/>
          <p:cNvSpPr>
            <a:spLocks noChangeShapeType="1"/>
          </p:cNvSpPr>
          <p:nvPr/>
        </p:nvSpPr>
        <p:spPr bwMode="auto">
          <a:xfrm>
            <a:off x="4929188" y="5551488"/>
            <a:ext cx="7588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Line 40"/>
          <p:cNvSpPr>
            <a:spLocks noChangeShapeType="1"/>
          </p:cNvSpPr>
          <p:nvPr/>
        </p:nvSpPr>
        <p:spPr bwMode="auto">
          <a:xfrm>
            <a:off x="4937125" y="5743575"/>
            <a:ext cx="7508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Line 41"/>
          <p:cNvSpPr>
            <a:spLocks noChangeShapeType="1"/>
          </p:cNvSpPr>
          <p:nvPr/>
        </p:nvSpPr>
        <p:spPr bwMode="auto">
          <a:xfrm>
            <a:off x="5021263" y="5957888"/>
            <a:ext cx="6667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Freeform 42"/>
          <p:cNvSpPr>
            <a:spLocks/>
          </p:cNvSpPr>
          <p:nvPr/>
        </p:nvSpPr>
        <p:spPr bwMode="auto">
          <a:xfrm>
            <a:off x="4554538" y="5237163"/>
            <a:ext cx="1133475" cy="166687"/>
          </a:xfrm>
          <a:custGeom>
            <a:avLst/>
            <a:gdLst>
              <a:gd name="T0" fmla="*/ 0 w 714"/>
              <a:gd name="T1" fmla="*/ 166687 h 105"/>
              <a:gd name="T2" fmla="*/ 1044575 w 714"/>
              <a:gd name="T3" fmla="*/ 0 h 105"/>
              <a:gd name="T4" fmla="*/ 1133475 w 714"/>
              <a:gd name="T5" fmla="*/ 0 h 105"/>
              <a:gd name="T6" fmla="*/ 0 60000 65536"/>
              <a:gd name="T7" fmla="*/ 0 60000 65536"/>
              <a:gd name="T8" fmla="*/ 0 60000 65536"/>
              <a:gd name="T9" fmla="*/ 0 w 714"/>
              <a:gd name="T10" fmla="*/ 0 h 105"/>
              <a:gd name="T11" fmla="*/ 714 w 714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105">
                <a:moveTo>
                  <a:pt x="0" y="105"/>
                </a:moveTo>
                <a:lnTo>
                  <a:pt x="658" y="0"/>
                </a:lnTo>
                <a:lnTo>
                  <a:pt x="71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Line 43"/>
          <p:cNvSpPr>
            <a:spLocks noChangeShapeType="1"/>
          </p:cNvSpPr>
          <p:nvPr/>
        </p:nvSpPr>
        <p:spPr bwMode="auto">
          <a:xfrm flipH="1">
            <a:off x="4754563" y="5237163"/>
            <a:ext cx="844550" cy="2063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Line 44"/>
          <p:cNvSpPr>
            <a:spLocks noChangeShapeType="1"/>
          </p:cNvSpPr>
          <p:nvPr/>
        </p:nvSpPr>
        <p:spPr bwMode="auto">
          <a:xfrm>
            <a:off x="4532313" y="5868988"/>
            <a:ext cx="1587" cy="1063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Line 45"/>
          <p:cNvSpPr>
            <a:spLocks noChangeShapeType="1"/>
          </p:cNvSpPr>
          <p:nvPr/>
        </p:nvSpPr>
        <p:spPr bwMode="auto">
          <a:xfrm>
            <a:off x="4260850" y="5740400"/>
            <a:ext cx="1588" cy="106363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Line 46"/>
          <p:cNvSpPr>
            <a:spLocks noChangeShapeType="1"/>
          </p:cNvSpPr>
          <p:nvPr/>
        </p:nvSpPr>
        <p:spPr bwMode="auto">
          <a:xfrm>
            <a:off x="3376613" y="6173788"/>
            <a:ext cx="10033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Line 47"/>
          <p:cNvSpPr>
            <a:spLocks noChangeShapeType="1"/>
          </p:cNvSpPr>
          <p:nvPr/>
        </p:nvSpPr>
        <p:spPr bwMode="auto">
          <a:xfrm>
            <a:off x="3346450" y="5475288"/>
            <a:ext cx="1033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Line 48"/>
          <p:cNvSpPr>
            <a:spLocks noChangeShapeType="1"/>
          </p:cNvSpPr>
          <p:nvPr/>
        </p:nvSpPr>
        <p:spPr bwMode="auto">
          <a:xfrm flipH="1" flipV="1">
            <a:off x="3317875" y="5113338"/>
            <a:ext cx="1276350" cy="2270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Line 49"/>
          <p:cNvSpPr>
            <a:spLocks noChangeShapeType="1"/>
          </p:cNvSpPr>
          <p:nvPr/>
        </p:nvSpPr>
        <p:spPr bwMode="auto">
          <a:xfrm>
            <a:off x="3228975" y="5113338"/>
            <a:ext cx="13652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Line 50"/>
          <p:cNvSpPr>
            <a:spLocks noChangeShapeType="1"/>
          </p:cNvSpPr>
          <p:nvPr/>
        </p:nvSpPr>
        <p:spPr bwMode="auto">
          <a:xfrm>
            <a:off x="4256088" y="5740400"/>
            <a:ext cx="1587" cy="1063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Rectangle 51"/>
          <p:cNvSpPr>
            <a:spLocks noChangeArrowheads="1"/>
          </p:cNvSpPr>
          <p:nvPr/>
        </p:nvSpPr>
        <p:spPr bwMode="auto">
          <a:xfrm>
            <a:off x="2782888" y="4356100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37934" name="Rectangle 52"/>
          <p:cNvSpPr>
            <a:spLocks noChangeArrowheads="1"/>
          </p:cNvSpPr>
          <p:nvPr/>
        </p:nvSpPr>
        <p:spPr bwMode="auto">
          <a:xfrm>
            <a:off x="2782888" y="5056188"/>
            <a:ext cx="474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Tendinous</a:t>
            </a:r>
          </a:p>
          <a:p>
            <a:r>
              <a:rPr lang="en-US" sz="600" b="1">
                <a:solidFill>
                  <a:srgbClr val="000000"/>
                </a:solidFill>
              </a:rPr>
              <a:t>intersections</a:t>
            </a:r>
          </a:p>
        </p:txBody>
      </p:sp>
      <p:sp>
        <p:nvSpPr>
          <p:cNvPr id="37935" name="Rectangle 53"/>
          <p:cNvSpPr>
            <a:spLocks noChangeArrowheads="1"/>
          </p:cNvSpPr>
          <p:nvPr/>
        </p:nvSpPr>
        <p:spPr bwMode="auto">
          <a:xfrm>
            <a:off x="2782888" y="5865813"/>
            <a:ext cx="371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Linea alba</a:t>
            </a:r>
            <a:endParaRPr lang="en-US" b="1"/>
          </a:p>
        </p:txBody>
      </p:sp>
      <p:sp>
        <p:nvSpPr>
          <p:cNvPr id="37936" name="Rectangle 54"/>
          <p:cNvSpPr>
            <a:spLocks noChangeArrowheads="1"/>
          </p:cNvSpPr>
          <p:nvPr/>
        </p:nvSpPr>
        <p:spPr bwMode="auto">
          <a:xfrm>
            <a:off x="5741988" y="4686300"/>
            <a:ext cx="604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37937" name="Rectangle 55"/>
          <p:cNvSpPr>
            <a:spLocks noChangeArrowheads="1"/>
          </p:cNvSpPr>
          <p:nvPr/>
        </p:nvSpPr>
        <p:spPr bwMode="auto">
          <a:xfrm>
            <a:off x="5741988" y="6119813"/>
            <a:ext cx="655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</a:t>
            </a:r>
            <a:endParaRPr lang="en-US" b="1"/>
          </a:p>
        </p:txBody>
      </p:sp>
      <p:sp>
        <p:nvSpPr>
          <p:cNvPr id="37938" name="Freeform 56"/>
          <p:cNvSpPr>
            <a:spLocks/>
          </p:cNvSpPr>
          <p:nvPr/>
        </p:nvSpPr>
        <p:spPr bwMode="auto">
          <a:xfrm>
            <a:off x="4810125" y="6230938"/>
            <a:ext cx="877888" cy="92075"/>
          </a:xfrm>
          <a:custGeom>
            <a:avLst/>
            <a:gdLst>
              <a:gd name="T0" fmla="*/ 877888 w 553"/>
              <a:gd name="T1" fmla="*/ 92075 h 58"/>
              <a:gd name="T2" fmla="*/ 149225 w 553"/>
              <a:gd name="T3" fmla="*/ 92075 h 58"/>
              <a:gd name="T4" fmla="*/ 0 w 553"/>
              <a:gd name="T5" fmla="*/ 0 h 58"/>
              <a:gd name="T6" fmla="*/ 0 60000 65536"/>
              <a:gd name="T7" fmla="*/ 0 60000 65536"/>
              <a:gd name="T8" fmla="*/ 0 60000 65536"/>
              <a:gd name="T9" fmla="*/ 0 w 553"/>
              <a:gd name="T10" fmla="*/ 0 h 58"/>
              <a:gd name="T11" fmla="*/ 553 w 553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58">
                <a:moveTo>
                  <a:pt x="553" y="58"/>
                </a:moveTo>
                <a:lnTo>
                  <a:pt x="94" y="5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7"/>
          <p:cNvSpPr>
            <a:spLocks/>
          </p:cNvSpPr>
          <p:nvPr/>
        </p:nvSpPr>
        <p:spPr bwMode="auto">
          <a:xfrm>
            <a:off x="4811713" y="6226175"/>
            <a:ext cx="876300" cy="93663"/>
          </a:xfrm>
          <a:custGeom>
            <a:avLst/>
            <a:gdLst>
              <a:gd name="T0" fmla="*/ 876300 w 552"/>
              <a:gd name="T1" fmla="*/ 93663 h 59"/>
              <a:gd name="T2" fmla="*/ 147637 w 552"/>
              <a:gd name="T3" fmla="*/ 93663 h 59"/>
              <a:gd name="T4" fmla="*/ 0 w 552"/>
              <a:gd name="T5" fmla="*/ 0 h 59"/>
              <a:gd name="T6" fmla="*/ 0 60000 65536"/>
              <a:gd name="T7" fmla="*/ 0 60000 65536"/>
              <a:gd name="T8" fmla="*/ 0 60000 65536"/>
              <a:gd name="T9" fmla="*/ 0 w 552"/>
              <a:gd name="T10" fmla="*/ 0 h 59"/>
              <a:gd name="T11" fmla="*/ 552 w 552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59">
                <a:moveTo>
                  <a:pt x="552" y="59"/>
                </a:moveTo>
                <a:lnTo>
                  <a:pt x="93" y="59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Rectangle 58"/>
          <p:cNvSpPr>
            <a:spLocks noChangeArrowheads="1"/>
          </p:cNvSpPr>
          <p:nvPr/>
        </p:nvSpPr>
        <p:spPr bwMode="auto">
          <a:xfrm>
            <a:off x="5741988" y="6280150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Inguinal ligament</a:t>
            </a:r>
            <a:endParaRPr lang="en-US" b="1"/>
          </a:p>
        </p:txBody>
      </p:sp>
      <p:sp>
        <p:nvSpPr>
          <p:cNvPr id="37941" name="Rectangle 59"/>
          <p:cNvSpPr>
            <a:spLocks noChangeArrowheads="1"/>
          </p:cNvSpPr>
          <p:nvPr/>
        </p:nvSpPr>
        <p:spPr bwMode="auto">
          <a:xfrm>
            <a:off x="5741988" y="5192713"/>
            <a:ext cx="949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 (cut edges)</a:t>
            </a:r>
            <a:endParaRPr lang="en-US" b="1"/>
          </a:p>
        </p:txBody>
      </p:sp>
      <p:sp>
        <p:nvSpPr>
          <p:cNvPr id="37942" name="Rectangle 60"/>
          <p:cNvSpPr>
            <a:spLocks noChangeArrowheads="1"/>
          </p:cNvSpPr>
          <p:nvPr/>
        </p:nvSpPr>
        <p:spPr bwMode="auto">
          <a:xfrm>
            <a:off x="5741988" y="4903788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37943" name="Rectangle 61"/>
          <p:cNvSpPr>
            <a:spLocks noChangeArrowheads="1"/>
          </p:cNvSpPr>
          <p:nvPr/>
        </p:nvSpPr>
        <p:spPr bwMode="auto">
          <a:xfrm>
            <a:off x="2782888" y="6115050"/>
            <a:ext cx="69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Aponeurosis of</a:t>
            </a:r>
          </a:p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6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7944" name="Rectangle 62"/>
          <p:cNvSpPr>
            <a:spLocks noChangeArrowheads="1"/>
          </p:cNvSpPr>
          <p:nvPr/>
        </p:nvSpPr>
        <p:spPr bwMode="auto">
          <a:xfrm>
            <a:off x="2782888" y="5613400"/>
            <a:ext cx="3635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Umbilicus</a:t>
            </a:r>
            <a:endParaRPr lang="en-US" b="1"/>
          </a:p>
        </p:txBody>
      </p:sp>
      <p:sp>
        <p:nvSpPr>
          <p:cNvPr id="37945" name="Line 63"/>
          <p:cNvSpPr>
            <a:spLocks noChangeShapeType="1"/>
          </p:cNvSpPr>
          <p:nvPr/>
        </p:nvSpPr>
        <p:spPr bwMode="auto">
          <a:xfrm>
            <a:off x="3430588" y="5789613"/>
            <a:ext cx="8255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Rectangle 64"/>
          <p:cNvSpPr>
            <a:spLocks noChangeArrowheads="1"/>
          </p:cNvSpPr>
          <p:nvPr/>
        </p:nvSpPr>
        <p:spPr bwMode="auto">
          <a:xfrm>
            <a:off x="2782888" y="5740400"/>
            <a:ext cx="642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Linea semilunaris</a:t>
            </a:r>
            <a:endParaRPr lang="en-US" b="1"/>
          </a:p>
        </p:txBody>
      </p:sp>
      <p:sp>
        <p:nvSpPr>
          <p:cNvPr id="37947" name="Rectangle 65"/>
          <p:cNvSpPr>
            <a:spLocks noChangeArrowheads="1"/>
          </p:cNvSpPr>
          <p:nvPr/>
        </p:nvSpPr>
        <p:spPr bwMode="auto">
          <a:xfrm>
            <a:off x="5741988" y="5510213"/>
            <a:ext cx="809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Transverse abdominal</a:t>
            </a:r>
            <a:endParaRPr lang="en-US" b="1"/>
          </a:p>
        </p:txBody>
      </p:sp>
      <p:sp>
        <p:nvSpPr>
          <p:cNvPr id="37948" name="Rectangle 66"/>
          <p:cNvSpPr>
            <a:spLocks noChangeArrowheads="1"/>
          </p:cNvSpPr>
          <p:nvPr/>
        </p:nvSpPr>
        <p:spPr bwMode="auto">
          <a:xfrm>
            <a:off x="5741988" y="5702300"/>
            <a:ext cx="674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abdominal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oblique (cut)</a:t>
            </a:r>
            <a:endParaRPr lang="en-US" b="1"/>
          </a:p>
        </p:txBody>
      </p:sp>
      <p:sp>
        <p:nvSpPr>
          <p:cNvPr id="37949" name="Rectangle 67"/>
          <p:cNvSpPr>
            <a:spLocks noChangeArrowheads="1"/>
          </p:cNvSpPr>
          <p:nvPr/>
        </p:nvSpPr>
        <p:spPr bwMode="auto">
          <a:xfrm>
            <a:off x="5741988" y="5915025"/>
            <a:ext cx="701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abdominal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oblique (cut)</a:t>
            </a:r>
          </a:p>
        </p:txBody>
      </p:sp>
      <p:sp>
        <p:nvSpPr>
          <p:cNvPr id="37950" name="Rectangle 68"/>
          <p:cNvSpPr>
            <a:spLocks noChangeArrowheads="1"/>
          </p:cNvSpPr>
          <p:nvPr/>
        </p:nvSpPr>
        <p:spPr bwMode="auto">
          <a:xfrm>
            <a:off x="2782888" y="5426075"/>
            <a:ext cx="522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37951" name="Rectangle 69"/>
          <p:cNvSpPr>
            <a:spLocks noChangeArrowheads="1"/>
          </p:cNvSpPr>
          <p:nvPr/>
        </p:nvSpPr>
        <p:spPr bwMode="auto">
          <a:xfrm>
            <a:off x="4305300" y="6516688"/>
            <a:ext cx="503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Superficial</a:t>
            </a:r>
            <a:endParaRPr lang="en-US" b="1"/>
          </a:p>
        </p:txBody>
      </p:sp>
      <p:sp>
        <p:nvSpPr>
          <p:cNvPr id="37952" name="TextBox 24"/>
          <p:cNvSpPr txBox="1">
            <a:spLocks noChangeArrowheads="1"/>
          </p:cNvSpPr>
          <p:nvPr/>
        </p:nvSpPr>
        <p:spPr bwMode="auto">
          <a:xfrm>
            <a:off x="2081213" y="3524250"/>
            <a:ext cx="4954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86B64A5-3CAE-4117-AF21-4ADA862D8869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1279525"/>
          </a:xfrm>
        </p:spPr>
        <p:txBody>
          <a:bodyPr/>
          <a:lstStyle/>
          <a:p>
            <a:pPr eaLnBrk="1" hangingPunct="1"/>
            <a:r>
              <a:rPr lang="en-US" smtClean="0"/>
              <a:t>Superficial Muscles of Back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880100" y="2754313"/>
            <a:ext cx="2870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n-lt"/>
              </a:rPr>
              <a:t>extend, rotate, and laterally flex vertebral column</a:t>
            </a:r>
          </a:p>
          <a:p>
            <a:pPr eaLnBrk="0" hangingPunct="0">
              <a:defRPr/>
            </a:pPr>
            <a:endParaRPr lang="en-US" sz="2400" dirty="0">
              <a:latin typeface="+mn-lt"/>
            </a:endParaRPr>
          </a:p>
          <a:p>
            <a:pPr eaLnBrk="0" hangingPunct="0">
              <a:defRPr/>
            </a:pPr>
            <a:r>
              <a:rPr lang="en-US" sz="2400" dirty="0">
                <a:latin typeface="+mn-lt"/>
              </a:rPr>
              <a:t>upper limb movement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1981200" y="2908300"/>
            <a:ext cx="16002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57625" y="6342063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10.17</a:t>
            </a:r>
          </a:p>
        </p:txBody>
      </p:sp>
      <p:pic>
        <p:nvPicPr>
          <p:cNvPr id="38919" name="Picture 12" descr="sal25693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181100"/>
            <a:ext cx="249713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16"/>
          <p:cNvSpPr>
            <a:spLocks noChangeArrowheads="1"/>
          </p:cNvSpPr>
          <p:nvPr/>
        </p:nvSpPr>
        <p:spPr bwMode="auto">
          <a:xfrm>
            <a:off x="4414838" y="2322513"/>
            <a:ext cx="852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Semispinalis capitis</a:t>
            </a:r>
            <a:endParaRPr lang="en-US" b="1"/>
          </a:p>
        </p:txBody>
      </p:sp>
      <p:sp>
        <p:nvSpPr>
          <p:cNvPr id="38921" name="Rectangle 17"/>
          <p:cNvSpPr>
            <a:spLocks noChangeArrowheads="1"/>
          </p:cNvSpPr>
          <p:nvPr/>
        </p:nvSpPr>
        <p:spPr bwMode="auto">
          <a:xfrm>
            <a:off x="1217613" y="2457450"/>
            <a:ext cx="879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Sternocleidomastoid</a:t>
            </a:r>
            <a:endParaRPr lang="en-US" b="1"/>
          </a:p>
        </p:txBody>
      </p:sp>
      <p:sp>
        <p:nvSpPr>
          <p:cNvPr id="38922" name="Rectangle 18"/>
          <p:cNvSpPr>
            <a:spLocks noChangeArrowheads="1"/>
          </p:cNvSpPr>
          <p:nvPr/>
        </p:nvSpPr>
        <p:spPr bwMode="auto">
          <a:xfrm>
            <a:off x="1217613" y="3376613"/>
            <a:ext cx="3016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38923" name="Rectangle 19"/>
          <p:cNvSpPr>
            <a:spLocks noChangeArrowheads="1"/>
          </p:cNvSpPr>
          <p:nvPr/>
        </p:nvSpPr>
        <p:spPr bwMode="auto">
          <a:xfrm>
            <a:off x="1217613" y="4343400"/>
            <a:ext cx="465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Latissimus</a:t>
            </a:r>
          </a:p>
          <a:p>
            <a:r>
              <a:rPr lang="en-US" sz="700" b="1">
                <a:solidFill>
                  <a:srgbClr val="000000"/>
                </a:solidFill>
              </a:rPr>
              <a:t>dorsi</a:t>
            </a:r>
          </a:p>
        </p:txBody>
      </p:sp>
      <p:sp>
        <p:nvSpPr>
          <p:cNvPr id="38924" name="Rectangle 21"/>
          <p:cNvSpPr>
            <a:spLocks noChangeArrowheads="1"/>
          </p:cNvSpPr>
          <p:nvPr/>
        </p:nvSpPr>
        <p:spPr bwMode="auto">
          <a:xfrm>
            <a:off x="1217613" y="4943475"/>
            <a:ext cx="646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Thoracolumbar</a:t>
            </a:r>
          </a:p>
          <a:p>
            <a:r>
              <a:rPr lang="en-US" sz="700" b="1">
                <a:solidFill>
                  <a:srgbClr val="000000"/>
                </a:solidFill>
              </a:rPr>
              <a:t>fascia</a:t>
            </a:r>
          </a:p>
        </p:txBody>
      </p:sp>
      <p:sp>
        <p:nvSpPr>
          <p:cNvPr id="38925" name="Rectangle 23"/>
          <p:cNvSpPr>
            <a:spLocks noChangeArrowheads="1"/>
          </p:cNvSpPr>
          <p:nvPr/>
        </p:nvSpPr>
        <p:spPr bwMode="auto">
          <a:xfrm>
            <a:off x="1217613" y="4730750"/>
            <a:ext cx="820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7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8926" name="Rectangle 25"/>
          <p:cNvSpPr>
            <a:spLocks noChangeArrowheads="1"/>
          </p:cNvSpPr>
          <p:nvPr/>
        </p:nvSpPr>
        <p:spPr bwMode="auto">
          <a:xfrm>
            <a:off x="4414838" y="2767013"/>
            <a:ext cx="725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Levator scapulae</a:t>
            </a:r>
            <a:endParaRPr lang="en-US" b="1"/>
          </a:p>
        </p:txBody>
      </p:sp>
      <p:sp>
        <p:nvSpPr>
          <p:cNvPr id="38927" name="Rectangle 26"/>
          <p:cNvSpPr>
            <a:spLocks noChangeArrowheads="1"/>
          </p:cNvSpPr>
          <p:nvPr/>
        </p:nvSpPr>
        <p:spPr bwMode="auto">
          <a:xfrm>
            <a:off x="4414838" y="2908300"/>
            <a:ext cx="8636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Rhomboideus minor</a:t>
            </a:r>
            <a:endParaRPr lang="en-US" b="1"/>
          </a:p>
        </p:txBody>
      </p:sp>
      <p:sp>
        <p:nvSpPr>
          <p:cNvPr id="38928" name="Rectangle 27"/>
          <p:cNvSpPr>
            <a:spLocks noChangeArrowheads="1"/>
          </p:cNvSpPr>
          <p:nvPr/>
        </p:nvSpPr>
        <p:spPr bwMode="auto">
          <a:xfrm>
            <a:off x="4414838" y="3036888"/>
            <a:ext cx="8588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Rhomboideus major</a:t>
            </a:r>
            <a:endParaRPr lang="en-US" b="1"/>
          </a:p>
        </p:txBody>
      </p:sp>
      <p:sp>
        <p:nvSpPr>
          <p:cNvPr id="38929" name="Rectangle 28"/>
          <p:cNvSpPr>
            <a:spLocks noChangeArrowheads="1"/>
          </p:cNvSpPr>
          <p:nvPr/>
        </p:nvSpPr>
        <p:spPr bwMode="auto">
          <a:xfrm>
            <a:off x="4414838" y="3324225"/>
            <a:ext cx="558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38930" name="Rectangle 29"/>
          <p:cNvSpPr>
            <a:spLocks noChangeArrowheads="1"/>
          </p:cNvSpPr>
          <p:nvPr/>
        </p:nvSpPr>
        <p:spPr bwMode="auto">
          <a:xfrm>
            <a:off x="4414838" y="3448050"/>
            <a:ext cx="5095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Teres minor</a:t>
            </a:r>
          </a:p>
        </p:txBody>
      </p:sp>
      <p:sp>
        <p:nvSpPr>
          <p:cNvPr id="38931" name="Rectangle 31"/>
          <p:cNvSpPr>
            <a:spLocks noChangeArrowheads="1"/>
          </p:cNvSpPr>
          <p:nvPr/>
        </p:nvSpPr>
        <p:spPr bwMode="auto">
          <a:xfrm>
            <a:off x="4414838" y="4724400"/>
            <a:ext cx="792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Internal abdominal</a:t>
            </a:r>
          </a:p>
          <a:p>
            <a:r>
              <a:rPr lang="en-US" sz="7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8932" name="Rectangle 33"/>
          <p:cNvSpPr>
            <a:spLocks noChangeArrowheads="1"/>
          </p:cNvSpPr>
          <p:nvPr/>
        </p:nvSpPr>
        <p:spPr bwMode="auto">
          <a:xfrm>
            <a:off x="1217613" y="5640388"/>
            <a:ext cx="7429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Gluteus maximus</a:t>
            </a:r>
            <a:endParaRPr lang="en-US" b="1"/>
          </a:p>
        </p:txBody>
      </p:sp>
      <p:sp>
        <p:nvSpPr>
          <p:cNvPr id="38933" name="Rectangle 34"/>
          <p:cNvSpPr>
            <a:spLocks noChangeArrowheads="1"/>
          </p:cNvSpPr>
          <p:nvPr/>
        </p:nvSpPr>
        <p:spPr bwMode="auto">
          <a:xfrm>
            <a:off x="1217613" y="5259388"/>
            <a:ext cx="6683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Gluteus medius</a:t>
            </a:r>
            <a:endParaRPr lang="en-US" b="1"/>
          </a:p>
        </p:txBody>
      </p:sp>
      <p:sp>
        <p:nvSpPr>
          <p:cNvPr id="38934" name="Rectangle 35"/>
          <p:cNvSpPr>
            <a:spLocks noChangeArrowheads="1"/>
          </p:cNvSpPr>
          <p:nvPr/>
        </p:nvSpPr>
        <p:spPr bwMode="auto">
          <a:xfrm>
            <a:off x="4414838" y="5245100"/>
            <a:ext cx="723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Gluteus minimus</a:t>
            </a:r>
            <a:endParaRPr lang="en-US" b="1"/>
          </a:p>
        </p:txBody>
      </p:sp>
      <p:sp>
        <p:nvSpPr>
          <p:cNvPr id="38935" name="Rectangle 36"/>
          <p:cNvSpPr>
            <a:spLocks noChangeArrowheads="1"/>
          </p:cNvSpPr>
          <p:nvPr/>
        </p:nvSpPr>
        <p:spPr bwMode="auto">
          <a:xfrm>
            <a:off x="4414838" y="5726113"/>
            <a:ext cx="654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Lateral rotators</a:t>
            </a:r>
            <a:endParaRPr lang="en-US" b="1"/>
          </a:p>
        </p:txBody>
      </p:sp>
      <p:sp>
        <p:nvSpPr>
          <p:cNvPr id="38936" name="Rectangle 37"/>
          <p:cNvSpPr>
            <a:spLocks noChangeArrowheads="1"/>
          </p:cNvSpPr>
          <p:nvPr/>
        </p:nvSpPr>
        <p:spPr bwMode="auto">
          <a:xfrm>
            <a:off x="4414838" y="4011613"/>
            <a:ext cx="771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Serratus posterior</a:t>
            </a:r>
          </a:p>
          <a:p>
            <a:r>
              <a:rPr lang="en-US" sz="700" b="1">
                <a:solidFill>
                  <a:srgbClr val="000000"/>
                </a:solidFill>
              </a:rPr>
              <a:t>inferior</a:t>
            </a:r>
            <a:endParaRPr lang="en-US" b="1"/>
          </a:p>
        </p:txBody>
      </p:sp>
      <p:sp>
        <p:nvSpPr>
          <p:cNvPr id="38937" name="Rectangle 39"/>
          <p:cNvSpPr>
            <a:spLocks noChangeArrowheads="1"/>
          </p:cNvSpPr>
          <p:nvPr/>
        </p:nvSpPr>
        <p:spPr bwMode="auto">
          <a:xfrm>
            <a:off x="4414838" y="3821113"/>
            <a:ext cx="717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38938" name="Rectangle 40"/>
          <p:cNvSpPr>
            <a:spLocks noChangeArrowheads="1"/>
          </p:cNvSpPr>
          <p:nvPr/>
        </p:nvSpPr>
        <p:spPr bwMode="auto">
          <a:xfrm>
            <a:off x="4414838" y="3170238"/>
            <a:ext cx="6159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38939" name="Line 41"/>
          <p:cNvSpPr>
            <a:spLocks noChangeShapeType="1"/>
          </p:cNvSpPr>
          <p:nvPr/>
        </p:nvSpPr>
        <p:spPr bwMode="auto">
          <a:xfrm>
            <a:off x="3136900" y="2374900"/>
            <a:ext cx="12239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Line 42"/>
          <p:cNvSpPr>
            <a:spLocks noChangeShapeType="1"/>
          </p:cNvSpPr>
          <p:nvPr/>
        </p:nvSpPr>
        <p:spPr bwMode="auto">
          <a:xfrm>
            <a:off x="2127250" y="2517775"/>
            <a:ext cx="6826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Line 43"/>
          <p:cNvSpPr>
            <a:spLocks noChangeShapeType="1"/>
          </p:cNvSpPr>
          <p:nvPr/>
        </p:nvSpPr>
        <p:spPr bwMode="auto">
          <a:xfrm>
            <a:off x="1617663" y="3429000"/>
            <a:ext cx="5238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44"/>
          <p:cNvSpPr>
            <a:spLocks noChangeShapeType="1"/>
          </p:cNvSpPr>
          <p:nvPr/>
        </p:nvSpPr>
        <p:spPr bwMode="auto">
          <a:xfrm>
            <a:off x="1755775" y="4395788"/>
            <a:ext cx="8350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Line 45"/>
          <p:cNvSpPr>
            <a:spLocks noChangeShapeType="1"/>
          </p:cNvSpPr>
          <p:nvPr/>
        </p:nvSpPr>
        <p:spPr bwMode="auto">
          <a:xfrm>
            <a:off x="1922463" y="4997450"/>
            <a:ext cx="10207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46"/>
          <p:cNvSpPr>
            <a:spLocks noChangeShapeType="1"/>
          </p:cNvSpPr>
          <p:nvPr/>
        </p:nvSpPr>
        <p:spPr bwMode="auto">
          <a:xfrm>
            <a:off x="2085975" y="4791075"/>
            <a:ext cx="3619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47"/>
          <p:cNvSpPr>
            <a:spLocks/>
          </p:cNvSpPr>
          <p:nvPr/>
        </p:nvSpPr>
        <p:spPr bwMode="auto">
          <a:xfrm>
            <a:off x="1943100" y="5133975"/>
            <a:ext cx="500063" cy="185738"/>
          </a:xfrm>
          <a:custGeom>
            <a:avLst/>
            <a:gdLst>
              <a:gd name="T0" fmla="*/ 500063 w 315"/>
              <a:gd name="T1" fmla="*/ 0 h 117"/>
              <a:gd name="T2" fmla="*/ 107950 w 315"/>
              <a:gd name="T3" fmla="*/ 185738 h 117"/>
              <a:gd name="T4" fmla="*/ 0 w 315"/>
              <a:gd name="T5" fmla="*/ 185738 h 117"/>
              <a:gd name="T6" fmla="*/ 0 60000 65536"/>
              <a:gd name="T7" fmla="*/ 0 60000 65536"/>
              <a:gd name="T8" fmla="*/ 0 60000 65536"/>
              <a:gd name="T9" fmla="*/ 0 w 315"/>
              <a:gd name="T10" fmla="*/ 0 h 117"/>
              <a:gd name="T11" fmla="*/ 315 w 315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17">
                <a:moveTo>
                  <a:pt x="315" y="0"/>
                </a:moveTo>
                <a:lnTo>
                  <a:pt x="68" y="117"/>
                </a:lnTo>
                <a:lnTo>
                  <a:pt x="0" y="1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Line 48"/>
          <p:cNvSpPr>
            <a:spLocks noChangeShapeType="1"/>
          </p:cNvSpPr>
          <p:nvPr/>
        </p:nvSpPr>
        <p:spPr bwMode="auto">
          <a:xfrm>
            <a:off x="3198813" y="2636838"/>
            <a:ext cx="11620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Line 49"/>
          <p:cNvSpPr>
            <a:spLocks noChangeShapeType="1"/>
          </p:cNvSpPr>
          <p:nvPr/>
        </p:nvSpPr>
        <p:spPr bwMode="auto">
          <a:xfrm>
            <a:off x="3322638" y="2817813"/>
            <a:ext cx="10382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Line 50"/>
          <p:cNvSpPr>
            <a:spLocks noChangeShapeType="1"/>
          </p:cNvSpPr>
          <p:nvPr/>
        </p:nvSpPr>
        <p:spPr bwMode="auto">
          <a:xfrm>
            <a:off x="3203575" y="2957513"/>
            <a:ext cx="11572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9" name="Freeform 51"/>
          <p:cNvSpPr>
            <a:spLocks/>
          </p:cNvSpPr>
          <p:nvPr/>
        </p:nvSpPr>
        <p:spPr bwMode="auto">
          <a:xfrm>
            <a:off x="3189288" y="3086100"/>
            <a:ext cx="1171575" cy="261938"/>
          </a:xfrm>
          <a:custGeom>
            <a:avLst/>
            <a:gdLst>
              <a:gd name="T0" fmla="*/ 0 w 738"/>
              <a:gd name="T1" fmla="*/ 261938 h 165"/>
              <a:gd name="T2" fmla="*/ 114300 w 738"/>
              <a:gd name="T3" fmla="*/ 0 h 165"/>
              <a:gd name="T4" fmla="*/ 1171575 w 738"/>
              <a:gd name="T5" fmla="*/ 0 h 165"/>
              <a:gd name="T6" fmla="*/ 0 60000 65536"/>
              <a:gd name="T7" fmla="*/ 0 60000 65536"/>
              <a:gd name="T8" fmla="*/ 0 60000 65536"/>
              <a:gd name="T9" fmla="*/ 0 w 738"/>
              <a:gd name="T10" fmla="*/ 0 h 165"/>
              <a:gd name="T11" fmla="*/ 738 w 738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165">
                <a:moveTo>
                  <a:pt x="0" y="165"/>
                </a:moveTo>
                <a:lnTo>
                  <a:pt x="72" y="0"/>
                </a:lnTo>
                <a:lnTo>
                  <a:pt x="738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52"/>
          <p:cNvSpPr>
            <a:spLocks noChangeShapeType="1"/>
          </p:cNvSpPr>
          <p:nvPr/>
        </p:nvSpPr>
        <p:spPr bwMode="auto">
          <a:xfrm>
            <a:off x="3676650" y="3375025"/>
            <a:ext cx="6842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Line 53"/>
          <p:cNvSpPr>
            <a:spLocks noChangeShapeType="1"/>
          </p:cNvSpPr>
          <p:nvPr/>
        </p:nvSpPr>
        <p:spPr bwMode="auto">
          <a:xfrm>
            <a:off x="3771900" y="3500438"/>
            <a:ext cx="5889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2" name="Line 54"/>
          <p:cNvSpPr>
            <a:spLocks noChangeShapeType="1"/>
          </p:cNvSpPr>
          <p:nvPr/>
        </p:nvSpPr>
        <p:spPr bwMode="auto">
          <a:xfrm>
            <a:off x="3727450" y="3657600"/>
            <a:ext cx="6334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Line 55"/>
          <p:cNvSpPr>
            <a:spLocks noChangeShapeType="1"/>
          </p:cNvSpPr>
          <p:nvPr/>
        </p:nvSpPr>
        <p:spPr bwMode="auto">
          <a:xfrm>
            <a:off x="3556000" y="4776788"/>
            <a:ext cx="8048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56"/>
          <p:cNvSpPr>
            <a:spLocks noChangeShapeType="1"/>
          </p:cNvSpPr>
          <p:nvPr/>
        </p:nvSpPr>
        <p:spPr bwMode="auto">
          <a:xfrm>
            <a:off x="2012950" y="5702300"/>
            <a:ext cx="4968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57"/>
          <p:cNvSpPr>
            <a:spLocks noChangeShapeType="1"/>
          </p:cNvSpPr>
          <p:nvPr/>
        </p:nvSpPr>
        <p:spPr bwMode="auto">
          <a:xfrm>
            <a:off x="3770313" y="4059238"/>
            <a:ext cx="5905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Line 58"/>
          <p:cNvSpPr>
            <a:spLocks noChangeShapeType="1"/>
          </p:cNvSpPr>
          <p:nvPr/>
        </p:nvSpPr>
        <p:spPr bwMode="auto">
          <a:xfrm>
            <a:off x="3714750" y="3873500"/>
            <a:ext cx="6461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7" name="Freeform 59"/>
          <p:cNvSpPr>
            <a:spLocks/>
          </p:cNvSpPr>
          <p:nvPr/>
        </p:nvSpPr>
        <p:spPr bwMode="auto">
          <a:xfrm>
            <a:off x="3455988" y="3165475"/>
            <a:ext cx="904875" cy="57150"/>
          </a:xfrm>
          <a:custGeom>
            <a:avLst/>
            <a:gdLst>
              <a:gd name="T0" fmla="*/ 0 w 570"/>
              <a:gd name="T1" fmla="*/ 0 h 36"/>
              <a:gd name="T2" fmla="*/ 261937 w 570"/>
              <a:gd name="T3" fmla="*/ 57150 h 36"/>
              <a:gd name="T4" fmla="*/ 904875 w 570"/>
              <a:gd name="T5" fmla="*/ 57150 h 36"/>
              <a:gd name="T6" fmla="*/ 0 60000 65536"/>
              <a:gd name="T7" fmla="*/ 0 60000 65536"/>
              <a:gd name="T8" fmla="*/ 0 60000 65536"/>
              <a:gd name="T9" fmla="*/ 0 w 570"/>
              <a:gd name="T10" fmla="*/ 0 h 36"/>
              <a:gd name="T11" fmla="*/ 570 w 57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36">
                <a:moveTo>
                  <a:pt x="0" y="0"/>
                </a:moveTo>
                <a:lnTo>
                  <a:pt x="165" y="36"/>
                </a:lnTo>
                <a:lnTo>
                  <a:pt x="570" y="36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Line 60"/>
          <p:cNvSpPr>
            <a:spLocks noChangeShapeType="1"/>
          </p:cNvSpPr>
          <p:nvPr/>
        </p:nvSpPr>
        <p:spPr bwMode="auto">
          <a:xfrm>
            <a:off x="3741738" y="4344988"/>
            <a:ext cx="6191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Line 61"/>
          <p:cNvSpPr>
            <a:spLocks noChangeShapeType="1"/>
          </p:cNvSpPr>
          <p:nvPr/>
        </p:nvSpPr>
        <p:spPr bwMode="auto">
          <a:xfrm flipH="1">
            <a:off x="3457575" y="4059238"/>
            <a:ext cx="312738" cy="242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Line 62"/>
          <p:cNvSpPr>
            <a:spLocks noChangeShapeType="1"/>
          </p:cNvSpPr>
          <p:nvPr/>
        </p:nvSpPr>
        <p:spPr bwMode="auto">
          <a:xfrm>
            <a:off x="1727200" y="2760663"/>
            <a:ext cx="11477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1" name="Line 63"/>
          <p:cNvSpPr>
            <a:spLocks noChangeShapeType="1"/>
          </p:cNvSpPr>
          <p:nvPr/>
        </p:nvSpPr>
        <p:spPr bwMode="auto">
          <a:xfrm>
            <a:off x="2322513" y="2760663"/>
            <a:ext cx="323850" cy="311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64"/>
          <p:cNvSpPr>
            <a:spLocks noChangeShapeType="1"/>
          </p:cNvSpPr>
          <p:nvPr/>
        </p:nvSpPr>
        <p:spPr bwMode="auto">
          <a:xfrm flipV="1">
            <a:off x="3709988" y="3873500"/>
            <a:ext cx="542925" cy="88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3" name="Line 65"/>
          <p:cNvSpPr>
            <a:spLocks noChangeShapeType="1"/>
          </p:cNvSpPr>
          <p:nvPr/>
        </p:nvSpPr>
        <p:spPr bwMode="auto">
          <a:xfrm>
            <a:off x="3776663" y="4200525"/>
            <a:ext cx="476250" cy="1444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4" name="Line 66"/>
          <p:cNvSpPr>
            <a:spLocks noChangeShapeType="1"/>
          </p:cNvSpPr>
          <p:nvPr/>
        </p:nvSpPr>
        <p:spPr bwMode="auto">
          <a:xfrm flipV="1">
            <a:off x="3703638" y="4344988"/>
            <a:ext cx="549275" cy="1047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5" name="Line 67"/>
          <p:cNvSpPr>
            <a:spLocks noChangeShapeType="1"/>
          </p:cNvSpPr>
          <p:nvPr/>
        </p:nvSpPr>
        <p:spPr bwMode="auto">
          <a:xfrm flipV="1">
            <a:off x="3679825" y="4344988"/>
            <a:ext cx="573088" cy="241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6" name="Line 68"/>
          <p:cNvSpPr>
            <a:spLocks noChangeShapeType="1"/>
          </p:cNvSpPr>
          <p:nvPr/>
        </p:nvSpPr>
        <p:spPr bwMode="auto">
          <a:xfrm>
            <a:off x="3136900" y="2370138"/>
            <a:ext cx="12239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7" name="Line 69"/>
          <p:cNvSpPr>
            <a:spLocks noChangeShapeType="1"/>
          </p:cNvSpPr>
          <p:nvPr/>
        </p:nvSpPr>
        <p:spPr bwMode="auto">
          <a:xfrm>
            <a:off x="2127250" y="2514600"/>
            <a:ext cx="6826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8" name="Line 70"/>
          <p:cNvSpPr>
            <a:spLocks noChangeShapeType="1"/>
          </p:cNvSpPr>
          <p:nvPr/>
        </p:nvSpPr>
        <p:spPr bwMode="auto">
          <a:xfrm>
            <a:off x="1617663" y="3427413"/>
            <a:ext cx="5238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Rectangle 71"/>
          <p:cNvSpPr>
            <a:spLocks noChangeArrowheads="1"/>
          </p:cNvSpPr>
          <p:nvPr/>
        </p:nvSpPr>
        <p:spPr bwMode="auto">
          <a:xfrm>
            <a:off x="1217613" y="3854450"/>
            <a:ext cx="6175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Erector spinae</a:t>
            </a:r>
            <a:endParaRPr lang="en-US" b="1"/>
          </a:p>
        </p:txBody>
      </p:sp>
      <p:sp>
        <p:nvSpPr>
          <p:cNvPr id="38970" name="Line 72"/>
          <p:cNvSpPr>
            <a:spLocks noChangeShapeType="1"/>
          </p:cNvSpPr>
          <p:nvPr/>
        </p:nvSpPr>
        <p:spPr bwMode="auto">
          <a:xfrm>
            <a:off x="1914525" y="3906838"/>
            <a:ext cx="12890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1" name="Line 73"/>
          <p:cNvSpPr>
            <a:spLocks noChangeShapeType="1"/>
          </p:cNvSpPr>
          <p:nvPr/>
        </p:nvSpPr>
        <p:spPr bwMode="auto">
          <a:xfrm>
            <a:off x="1914525" y="3905250"/>
            <a:ext cx="12890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2" name="Line 74"/>
          <p:cNvSpPr>
            <a:spLocks noChangeShapeType="1"/>
          </p:cNvSpPr>
          <p:nvPr/>
        </p:nvSpPr>
        <p:spPr bwMode="auto">
          <a:xfrm>
            <a:off x="1755775" y="4392613"/>
            <a:ext cx="835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75"/>
          <p:cNvSpPr>
            <a:spLocks noChangeShapeType="1"/>
          </p:cNvSpPr>
          <p:nvPr/>
        </p:nvSpPr>
        <p:spPr bwMode="auto">
          <a:xfrm>
            <a:off x="1922463" y="4995863"/>
            <a:ext cx="10207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Line 76"/>
          <p:cNvSpPr>
            <a:spLocks noChangeShapeType="1"/>
          </p:cNvSpPr>
          <p:nvPr/>
        </p:nvSpPr>
        <p:spPr bwMode="auto">
          <a:xfrm>
            <a:off x="2085975" y="4786313"/>
            <a:ext cx="3619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5" name="Freeform 77"/>
          <p:cNvSpPr>
            <a:spLocks/>
          </p:cNvSpPr>
          <p:nvPr/>
        </p:nvSpPr>
        <p:spPr bwMode="auto">
          <a:xfrm>
            <a:off x="1943100" y="5129213"/>
            <a:ext cx="500063" cy="187325"/>
          </a:xfrm>
          <a:custGeom>
            <a:avLst/>
            <a:gdLst>
              <a:gd name="T0" fmla="*/ 500063 w 315"/>
              <a:gd name="T1" fmla="*/ 0 h 118"/>
              <a:gd name="T2" fmla="*/ 107950 w 315"/>
              <a:gd name="T3" fmla="*/ 187325 h 118"/>
              <a:gd name="T4" fmla="*/ 0 w 315"/>
              <a:gd name="T5" fmla="*/ 187325 h 118"/>
              <a:gd name="T6" fmla="*/ 0 60000 65536"/>
              <a:gd name="T7" fmla="*/ 0 60000 65536"/>
              <a:gd name="T8" fmla="*/ 0 60000 65536"/>
              <a:gd name="T9" fmla="*/ 0 w 315"/>
              <a:gd name="T10" fmla="*/ 0 h 118"/>
              <a:gd name="T11" fmla="*/ 315 w 315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18">
                <a:moveTo>
                  <a:pt x="315" y="0"/>
                </a:moveTo>
                <a:lnTo>
                  <a:pt x="68" y="118"/>
                </a:lnTo>
                <a:lnTo>
                  <a:pt x="0" y="11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Rectangle 78"/>
          <p:cNvSpPr>
            <a:spLocks noChangeArrowheads="1"/>
          </p:cNvSpPr>
          <p:nvPr/>
        </p:nvSpPr>
        <p:spPr bwMode="auto">
          <a:xfrm>
            <a:off x="4414838" y="2586038"/>
            <a:ext cx="6778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Splenius capitis</a:t>
            </a:r>
            <a:endParaRPr lang="en-US" b="1"/>
          </a:p>
        </p:txBody>
      </p:sp>
      <p:sp>
        <p:nvSpPr>
          <p:cNvPr id="38977" name="Line 79"/>
          <p:cNvSpPr>
            <a:spLocks noChangeShapeType="1"/>
          </p:cNvSpPr>
          <p:nvPr/>
        </p:nvSpPr>
        <p:spPr bwMode="auto">
          <a:xfrm>
            <a:off x="3198813" y="2633663"/>
            <a:ext cx="11620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8" name="Line 80"/>
          <p:cNvSpPr>
            <a:spLocks noChangeShapeType="1"/>
          </p:cNvSpPr>
          <p:nvPr/>
        </p:nvSpPr>
        <p:spPr bwMode="auto">
          <a:xfrm>
            <a:off x="3322638" y="2814638"/>
            <a:ext cx="10382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81"/>
          <p:cNvSpPr>
            <a:spLocks noChangeShapeType="1"/>
          </p:cNvSpPr>
          <p:nvPr/>
        </p:nvSpPr>
        <p:spPr bwMode="auto">
          <a:xfrm>
            <a:off x="3203575" y="2955925"/>
            <a:ext cx="11572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Freeform 82"/>
          <p:cNvSpPr>
            <a:spLocks/>
          </p:cNvSpPr>
          <p:nvPr/>
        </p:nvSpPr>
        <p:spPr bwMode="auto">
          <a:xfrm>
            <a:off x="3189288" y="3084513"/>
            <a:ext cx="1171575" cy="261937"/>
          </a:xfrm>
          <a:custGeom>
            <a:avLst/>
            <a:gdLst>
              <a:gd name="T0" fmla="*/ 0 w 738"/>
              <a:gd name="T1" fmla="*/ 261937 h 165"/>
              <a:gd name="T2" fmla="*/ 114300 w 738"/>
              <a:gd name="T3" fmla="*/ 0 h 165"/>
              <a:gd name="T4" fmla="*/ 1171575 w 738"/>
              <a:gd name="T5" fmla="*/ 0 h 165"/>
              <a:gd name="T6" fmla="*/ 0 60000 65536"/>
              <a:gd name="T7" fmla="*/ 0 60000 65536"/>
              <a:gd name="T8" fmla="*/ 0 60000 65536"/>
              <a:gd name="T9" fmla="*/ 0 w 738"/>
              <a:gd name="T10" fmla="*/ 0 h 165"/>
              <a:gd name="T11" fmla="*/ 738 w 738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165">
                <a:moveTo>
                  <a:pt x="0" y="165"/>
                </a:moveTo>
                <a:lnTo>
                  <a:pt x="72" y="0"/>
                </a:lnTo>
                <a:lnTo>
                  <a:pt x="73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1" name="Line 83"/>
          <p:cNvSpPr>
            <a:spLocks noChangeShapeType="1"/>
          </p:cNvSpPr>
          <p:nvPr/>
        </p:nvSpPr>
        <p:spPr bwMode="auto">
          <a:xfrm>
            <a:off x="3676650" y="3371850"/>
            <a:ext cx="6842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2" name="Line 84"/>
          <p:cNvSpPr>
            <a:spLocks noChangeShapeType="1"/>
          </p:cNvSpPr>
          <p:nvPr/>
        </p:nvSpPr>
        <p:spPr bwMode="auto">
          <a:xfrm>
            <a:off x="3771900" y="3498850"/>
            <a:ext cx="5889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Rectangle 85"/>
          <p:cNvSpPr>
            <a:spLocks noChangeArrowheads="1"/>
          </p:cNvSpPr>
          <p:nvPr/>
        </p:nvSpPr>
        <p:spPr bwMode="auto">
          <a:xfrm>
            <a:off x="4414838" y="3605213"/>
            <a:ext cx="5048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Teres major</a:t>
            </a:r>
            <a:endParaRPr lang="en-US" b="1"/>
          </a:p>
        </p:txBody>
      </p:sp>
      <p:sp>
        <p:nvSpPr>
          <p:cNvPr id="38984" name="Line 87"/>
          <p:cNvSpPr>
            <a:spLocks noChangeShapeType="1"/>
          </p:cNvSpPr>
          <p:nvPr/>
        </p:nvSpPr>
        <p:spPr bwMode="auto">
          <a:xfrm>
            <a:off x="3727450" y="3656013"/>
            <a:ext cx="6334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5" name="Line 88"/>
          <p:cNvSpPr>
            <a:spLocks noChangeShapeType="1"/>
          </p:cNvSpPr>
          <p:nvPr/>
        </p:nvSpPr>
        <p:spPr bwMode="auto">
          <a:xfrm>
            <a:off x="3556000" y="4773613"/>
            <a:ext cx="8048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6" name="Line 89"/>
          <p:cNvSpPr>
            <a:spLocks noChangeShapeType="1"/>
          </p:cNvSpPr>
          <p:nvPr/>
        </p:nvSpPr>
        <p:spPr bwMode="auto">
          <a:xfrm>
            <a:off x="3575050" y="5297488"/>
            <a:ext cx="7858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7" name="Line 90"/>
          <p:cNvSpPr>
            <a:spLocks noChangeShapeType="1"/>
          </p:cNvSpPr>
          <p:nvPr/>
        </p:nvSpPr>
        <p:spPr bwMode="auto">
          <a:xfrm>
            <a:off x="3575050" y="5295900"/>
            <a:ext cx="7858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8" name="Line 91"/>
          <p:cNvSpPr>
            <a:spLocks noChangeShapeType="1"/>
          </p:cNvSpPr>
          <p:nvPr/>
        </p:nvSpPr>
        <p:spPr bwMode="auto">
          <a:xfrm>
            <a:off x="2012950" y="5700713"/>
            <a:ext cx="4968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9" name="Line 92"/>
          <p:cNvSpPr>
            <a:spLocks noChangeShapeType="1"/>
          </p:cNvSpPr>
          <p:nvPr/>
        </p:nvSpPr>
        <p:spPr bwMode="auto">
          <a:xfrm>
            <a:off x="3714750" y="3868738"/>
            <a:ext cx="6461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0" name="Freeform 93"/>
          <p:cNvSpPr>
            <a:spLocks/>
          </p:cNvSpPr>
          <p:nvPr/>
        </p:nvSpPr>
        <p:spPr bwMode="auto">
          <a:xfrm>
            <a:off x="3455988" y="3162300"/>
            <a:ext cx="904875" cy="55563"/>
          </a:xfrm>
          <a:custGeom>
            <a:avLst/>
            <a:gdLst>
              <a:gd name="T0" fmla="*/ 0 w 570"/>
              <a:gd name="T1" fmla="*/ 0 h 35"/>
              <a:gd name="T2" fmla="*/ 261937 w 570"/>
              <a:gd name="T3" fmla="*/ 55563 h 35"/>
              <a:gd name="T4" fmla="*/ 904875 w 570"/>
              <a:gd name="T5" fmla="*/ 55563 h 35"/>
              <a:gd name="T6" fmla="*/ 0 60000 65536"/>
              <a:gd name="T7" fmla="*/ 0 60000 65536"/>
              <a:gd name="T8" fmla="*/ 0 60000 65536"/>
              <a:gd name="T9" fmla="*/ 0 w 570"/>
              <a:gd name="T10" fmla="*/ 0 h 35"/>
              <a:gd name="T11" fmla="*/ 570 w 57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35">
                <a:moveTo>
                  <a:pt x="0" y="0"/>
                </a:moveTo>
                <a:lnTo>
                  <a:pt x="165" y="35"/>
                </a:lnTo>
                <a:lnTo>
                  <a:pt x="570" y="3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1" name="Rectangle 94"/>
          <p:cNvSpPr>
            <a:spLocks noChangeArrowheads="1"/>
          </p:cNvSpPr>
          <p:nvPr/>
        </p:nvSpPr>
        <p:spPr bwMode="auto">
          <a:xfrm>
            <a:off x="4414838" y="4292600"/>
            <a:ext cx="820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External abdominal</a:t>
            </a:r>
          </a:p>
          <a:p>
            <a:r>
              <a:rPr lang="en-US" sz="700" b="1">
                <a:solidFill>
                  <a:srgbClr val="000000"/>
                </a:solidFill>
              </a:rPr>
              <a:t>oblique</a:t>
            </a:r>
          </a:p>
        </p:txBody>
      </p:sp>
      <p:sp>
        <p:nvSpPr>
          <p:cNvPr id="38992" name="Line 96"/>
          <p:cNvSpPr>
            <a:spLocks noChangeShapeType="1"/>
          </p:cNvSpPr>
          <p:nvPr/>
        </p:nvSpPr>
        <p:spPr bwMode="auto">
          <a:xfrm>
            <a:off x="3741738" y="4343400"/>
            <a:ext cx="6191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3" name="Freeform 97"/>
          <p:cNvSpPr>
            <a:spLocks/>
          </p:cNvSpPr>
          <p:nvPr/>
        </p:nvSpPr>
        <p:spPr bwMode="auto">
          <a:xfrm>
            <a:off x="3457575" y="4057650"/>
            <a:ext cx="903288" cy="242888"/>
          </a:xfrm>
          <a:custGeom>
            <a:avLst/>
            <a:gdLst>
              <a:gd name="T0" fmla="*/ 0 w 569"/>
              <a:gd name="T1" fmla="*/ 242888 h 153"/>
              <a:gd name="T2" fmla="*/ 312738 w 569"/>
              <a:gd name="T3" fmla="*/ 0 h 153"/>
              <a:gd name="T4" fmla="*/ 903288 w 569"/>
              <a:gd name="T5" fmla="*/ 0 h 153"/>
              <a:gd name="T6" fmla="*/ 0 60000 65536"/>
              <a:gd name="T7" fmla="*/ 0 60000 65536"/>
              <a:gd name="T8" fmla="*/ 0 60000 65536"/>
              <a:gd name="T9" fmla="*/ 0 w 569"/>
              <a:gd name="T10" fmla="*/ 0 h 153"/>
              <a:gd name="T11" fmla="*/ 569 w 569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9" h="153">
                <a:moveTo>
                  <a:pt x="0" y="153"/>
                </a:moveTo>
                <a:lnTo>
                  <a:pt x="197" y="0"/>
                </a:lnTo>
                <a:lnTo>
                  <a:pt x="56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4" name="Line 98"/>
          <p:cNvSpPr>
            <a:spLocks noChangeShapeType="1"/>
          </p:cNvSpPr>
          <p:nvPr/>
        </p:nvSpPr>
        <p:spPr bwMode="auto">
          <a:xfrm>
            <a:off x="1727200" y="2757488"/>
            <a:ext cx="11477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5" name="Rectangle 99"/>
          <p:cNvSpPr>
            <a:spLocks noChangeArrowheads="1"/>
          </p:cNvSpPr>
          <p:nvPr/>
        </p:nvSpPr>
        <p:spPr bwMode="auto">
          <a:xfrm>
            <a:off x="1217613" y="2698750"/>
            <a:ext cx="4143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Trapezius</a:t>
            </a:r>
          </a:p>
        </p:txBody>
      </p:sp>
      <p:sp>
        <p:nvSpPr>
          <p:cNvPr id="38996" name="Line 101"/>
          <p:cNvSpPr>
            <a:spLocks noChangeShapeType="1"/>
          </p:cNvSpPr>
          <p:nvPr/>
        </p:nvSpPr>
        <p:spPr bwMode="auto">
          <a:xfrm>
            <a:off x="2322513" y="2757488"/>
            <a:ext cx="323850" cy="3127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7" name="Line 102"/>
          <p:cNvSpPr>
            <a:spLocks noChangeShapeType="1"/>
          </p:cNvSpPr>
          <p:nvPr/>
        </p:nvSpPr>
        <p:spPr bwMode="auto">
          <a:xfrm flipV="1">
            <a:off x="3709988" y="3868738"/>
            <a:ext cx="542925" cy="88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8" name="Line 103"/>
          <p:cNvSpPr>
            <a:spLocks noChangeShapeType="1"/>
          </p:cNvSpPr>
          <p:nvPr/>
        </p:nvSpPr>
        <p:spPr bwMode="auto">
          <a:xfrm>
            <a:off x="3776663" y="4195763"/>
            <a:ext cx="476250" cy="147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9" name="Line 104"/>
          <p:cNvSpPr>
            <a:spLocks noChangeShapeType="1"/>
          </p:cNvSpPr>
          <p:nvPr/>
        </p:nvSpPr>
        <p:spPr bwMode="auto">
          <a:xfrm flipV="1">
            <a:off x="3703638" y="4343400"/>
            <a:ext cx="549275" cy="1047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0" name="Line 105"/>
          <p:cNvSpPr>
            <a:spLocks noChangeShapeType="1"/>
          </p:cNvSpPr>
          <p:nvPr/>
        </p:nvSpPr>
        <p:spPr bwMode="auto">
          <a:xfrm flipV="1">
            <a:off x="3679825" y="4343400"/>
            <a:ext cx="573088" cy="2397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1" name="Freeform 106"/>
          <p:cNvSpPr>
            <a:spLocks/>
          </p:cNvSpPr>
          <p:nvPr/>
        </p:nvSpPr>
        <p:spPr bwMode="auto">
          <a:xfrm>
            <a:off x="3479800" y="5519738"/>
            <a:ext cx="63500" cy="525462"/>
          </a:xfrm>
          <a:custGeom>
            <a:avLst/>
            <a:gdLst>
              <a:gd name="T0" fmla="*/ 0 w 40"/>
              <a:gd name="T1" fmla="*/ 525462 h 331"/>
              <a:gd name="T2" fmla="*/ 63500 w 40"/>
              <a:gd name="T3" fmla="*/ 525462 h 331"/>
              <a:gd name="T4" fmla="*/ 63500 w 40"/>
              <a:gd name="T5" fmla="*/ 0 h 331"/>
              <a:gd name="T6" fmla="*/ 0 w 40"/>
              <a:gd name="T7" fmla="*/ 0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31"/>
              <a:gd name="T14" fmla="*/ 40 w 40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31">
                <a:moveTo>
                  <a:pt x="0" y="331"/>
                </a:moveTo>
                <a:lnTo>
                  <a:pt x="40" y="331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2" name="Line 107"/>
          <p:cNvSpPr>
            <a:spLocks noChangeShapeType="1"/>
          </p:cNvSpPr>
          <p:nvPr/>
        </p:nvSpPr>
        <p:spPr bwMode="auto">
          <a:xfrm>
            <a:off x="3541713" y="5781675"/>
            <a:ext cx="8143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3" name="Freeform 108"/>
          <p:cNvSpPr>
            <a:spLocks/>
          </p:cNvSpPr>
          <p:nvPr/>
        </p:nvSpPr>
        <p:spPr bwMode="auto">
          <a:xfrm>
            <a:off x="3476625" y="5516563"/>
            <a:ext cx="65088" cy="527050"/>
          </a:xfrm>
          <a:custGeom>
            <a:avLst/>
            <a:gdLst>
              <a:gd name="T0" fmla="*/ 0 w 41"/>
              <a:gd name="T1" fmla="*/ 527050 h 332"/>
              <a:gd name="T2" fmla="*/ 65088 w 41"/>
              <a:gd name="T3" fmla="*/ 527050 h 332"/>
              <a:gd name="T4" fmla="*/ 65088 w 41"/>
              <a:gd name="T5" fmla="*/ 0 h 332"/>
              <a:gd name="T6" fmla="*/ 0 w 41"/>
              <a:gd name="T7" fmla="*/ 0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32"/>
              <a:gd name="T14" fmla="*/ 41 w 41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32">
                <a:moveTo>
                  <a:pt x="0" y="332"/>
                </a:moveTo>
                <a:lnTo>
                  <a:pt x="41" y="332"/>
                </a:lnTo>
                <a:lnTo>
                  <a:pt x="4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4" name="Freeform 109"/>
          <p:cNvSpPr>
            <a:spLocks/>
          </p:cNvSpPr>
          <p:nvPr/>
        </p:nvSpPr>
        <p:spPr bwMode="auto">
          <a:xfrm>
            <a:off x="3419475" y="4029075"/>
            <a:ext cx="38100" cy="547688"/>
          </a:xfrm>
          <a:custGeom>
            <a:avLst/>
            <a:gdLst>
              <a:gd name="T0" fmla="*/ 0 w 24"/>
              <a:gd name="T1" fmla="*/ 547688 h 345"/>
              <a:gd name="T2" fmla="*/ 38100 w 24"/>
              <a:gd name="T3" fmla="*/ 547688 h 345"/>
              <a:gd name="T4" fmla="*/ 38100 w 24"/>
              <a:gd name="T5" fmla="*/ 0 h 345"/>
              <a:gd name="T6" fmla="*/ 0 w 24"/>
              <a:gd name="T7" fmla="*/ 0 h 345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45"/>
              <a:gd name="T14" fmla="*/ 24 w 24"/>
              <a:gd name="T15" fmla="*/ 345 h 3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45">
                <a:moveTo>
                  <a:pt x="0" y="345"/>
                </a:moveTo>
                <a:lnTo>
                  <a:pt x="24" y="345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5" name="Freeform 110"/>
          <p:cNvSpPr>
            <a:spLocks/>
          </p:cNvSpPr>
          <p:nvPr/>
        </p:nvSpPr>
        <p:spPr bwMode="auto">
          <a:xfrm>
            <a:off x="3414713" y="4025900"/>
            <a:ext cx="41275" cy="547688"/>
          </a:xfrm>
          <a:custGeom>
            <a:avLst/>
            <a:gdLst>
              <a:gd name="T0" fmla="*/ 0 w 26"/>
              <a:gd name="T1" fmla="*/ 547688 h 345"/>
              <a:gd name="T2" fmla="*/ 41275 w 26"/>
              <a:gd name="T3" fmla="*/ 547688 h 345"/>
              <a:gd name="T4" fmla="*/ 41275 w 26"/>
              <a:gd name="T5" fmla="*/ 0 h 345"/>
              <a:gd name="T6" fmla="*/ 0 w 26"/>
              <a:gd name="T7" fmla="*/ 0 h 345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45"/>
              <a:gd name="T14" fmla="*/ 26 w 26"/>
              <a:gd name="T15" fmla="*/ 345 h 3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45">
                <a:moveTo>
                  <a:pt x="0" y="345"/>
                </a:moveTo>
                <a:lnTo>
                  <a:pt x="26" y="34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6" name="Line 111"/>
          <p:cNvSpPr>
            <a:spLocks noChangeShapeType="1"/>
          </p:cNvSpPr>
          <p:nvPr/>
        </p:nvSpPr>
        <p:spPr bwMode="auto">
          <a:xfrm>
            <a:off x="3541713" y="5776913"/>
            <a:ext cx="8143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7" name="Rectangle 112"/>
          <p:cNvSpPr>
            <a:spLocks noChangeArrowheads="1"/>
          </p:cNvSpPr>
          <p:nvPr/>
        </p:nvSpPr>
        <p:spPr bwMode="auto">
          <a:xfrm>
            <a:off x="2552700" y="1260475"/>
            <a:ext cx="4556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Superficial</a:t>
            </a:r>
            <a:endParaRPr lang="en-US" b="1"/>
          </a:p>
        </p:txBody>
      </p:sp>
      <p:sp>
        <p:nvSpPr>
          <p:cNvPr id="39008" name="Rectangle 113"/>
          <p:cNvSpPr>
            <a:spLocks noChangeArrowheads="1"/>
          </p:cNvSpPr>
          <p:nvPr/>
        </p:nvSpPr>
        <p:spPr bwMode="auto">
          <a:xfrm>
            <a:off x="3189288" y="1260475"/>
            <a:ext cx="215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Deep</a:t>
            </a:r>
            <a:endParaRPr lang="en-US" b="1"/>
          </a:p>
        </p:txBody>
      </p:sp>
      <p:sp>
        <p:nvSpPr>
          <p:cNvPr id="39009" name="Line 114"/>
          <p:cNvSpPr>
            <a:spLocks noChangeShapeType="1"/>
          </p:cNvSpPr>
          <p:nvPr/>
        </p:nvSpPr>
        <p:spPr bwMode="auto">
          <a:xfrm flipH="1" flipV="1">
            <a:off x="2862263" y="3910013"/>
            <a:ext cx="536575" cy="7762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0" name="Line 115"/>
          <p:cNvSpPr>
            <a:spLocks noChangeShapeType="1"/>
          </p:cNvSpPr>
          <p:nvPr/>
        </p:nvSpPr>
        <p:spPr bwMode="auto">
          <a:xfrm flipV="1">
            <a:off x="3209925" y="4416425"/>
            <a:ext cx="1588" cy="3603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1" name="Line 116"/>
          <p:cNvSpPr>
            <a:spLocks noChangeShapeType="1"/>
          </p:cNvSpPr>
          <p:nvPr/>
        </p:nvSpPr>
        <p:spPr bwMode="auto">
          <a:xfrm flipH="1" flipV="1">
            <a:off x="2857500" y="3905250"/>
            <a:ext cx="536575" cy="7762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2" name="Line 117"/>
          <p:cNvSpPr>
            <a:spLocks noChangeShapeType="1"/>
          </p:cNvSpPr>
          <p:nvPr/>
        </p:nvSpPr>
        <p:spPr bwMode="auto">
          <a:xfrm flipV="1">
            <a:off x="3208338" y="4411663"/>
            <a:ext cx="1587" cy="3651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3" name="TextBox 24"/>
          <p:cNvSpPr txBox="1">
            <a:spLocks noChangeArrowheads="1"/>
          </p:cNvSpPr>
          <p:nvPr/>
        </p:nvSpPr>
        <p:spPr bwMode="auto">
          <a:xfrm>
            <a:off x="760413" y="1022350"/>
            <a:ext cx="4954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AFB827DB-49C6-4F62-81D3-9040D958D171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046163"/>
          </a:xfrm>
        </p:spPr>
        <p:txBody>
          <a:bodyPr/>
          <a:lstStyle/>
          <a:p>
            <a:pPr eaLnBrk="1" hangingPunct="1"/>
            <a:r>
              <a:rPr lang="en-US" smtClean="0"/>
              <a:t>Deep Muscles of the Back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914400"/>
            <a:ext cx="4084637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i="1" smtClean="0"/>
              <a:t>erector spinae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i="1" smtClean="0"/>
              <a:t>iliocostalis, longissimus, spinalis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from cranium to sacrum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extension and lateral flexion of  vertebral column</a:t>
            </a:r>
          </a:p>
          <a:p>
            <a:pPr lvl="1"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i="1" smtClean="0"/>
              <a:t>semispinalis thoracis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extension and contralateral rotation of vertebral column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i="1" smtClean="0"/>
              <a:t>quadratus lumborum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aids respiration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ipsilateral flexion of lumbar vertebral column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i="1" smtClean="0"/>
              <a:t>multifidus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stabilizes adjacent vertebrae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maintains posture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</p:txBody>
      </p:sp>
      <p:sp>
        <p:nvSpPr>
          <p:cNvPr id="39941" name="Text Box 24"/>
          <p:cNvSpPr txBox="1">
            <a:spLocks noChangeArrowheads="1"/>
          </p:cNvSpPr>
          <p:nvPr/>
        </p:nvSpPr>
        <p:spPr bwMode="auto">
          <a:xfrm>
            <a:off x="4498975" y="6386513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10.18</a:t>
            </a:r>
          </a:p>
        </p:txBody>
      </p:sp>
      <p:pic>
        <p:nvPicPr>
          <p:cNvPr id="39942" name="Picture 16" descr="sal25693_10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965200"/>
            <a:ext cx="28352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4556125" y="2101850"/>
            <a:ext cx="768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Longissimus capitis</a:t>
            </a:r>
            <a:endParaRPr lang="en-US"/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8016875" y="2011363"/>
            <a:ext cx="771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Semispinalis capitis</a:t>
            </a:r>
            <a:endParaRPr lang="en-US"/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4556125" y="4602163"/>
            <a:ext cx="73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Internal abdominal</a:t>
            </a:r>
          </a:p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oblique</a:t>
            </a:r>
          </a:p>
        </p:txBody>
      </p:sp>
      <p:sp>
        <p:nvSpPr>
          <p:cNvPr id="39946" name="Rectangle 15"/>
          <p:cNvSpPr>
            <a:spLocks noChangeArrowheads="1"/>
          </p:cNvSpPr>
          <p:nvPr/>
        </p:nvSpPr>
        <p:spPr bwMode="auto">
          <a:xfrm>
            <a:off x="4556125" y="3340100"/>
            <a:ext cx="5984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Erector spinae:</a:t>
            </a:r>
            <a:endParaRPr lang="en-US"/>
          </a:p>
        </p:txBody>
      </p:sp>
      <p:sp>
        <p:nvSpPr>
          <p:cNvPr id="39947" name="Rectangle 16"/>
          <p:cNvSpPr>
            <a:spLocks noChangeArrowheads="1"/>
          </p:cNvSpPr>
          <p:nvPr/>
        </p:nvSpPr>
        <p:spPr bwMode="auto">
          <a:xfrm>
            <a:off x="8016875" y="3221038"/>
            <a:ext cx="495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Semispinalis</a:t>
            </a:r>
          </a:p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thoracis</a:t>
            </a:r>
          </a:p>
        </p:txBody>
      </p:sp>
      <p:sp>
        <p:nvSpPr>
          <p:cNvPr id="39948" name="Rectangle 18"/>
          <p:cNvSpPr>
            <a:spLocks noChangeArrowheads="1"/>
          </p:cNvSpPr>
          <p:nvPr/>
        </p:nvSpPr>
        <p:spPr bwMode="auto">
          <a:xfrm>
            <a:off x="8016875" y="4564063"/>
            <a:ext cx="3746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Multifidus</a:t>
            </a:r>
            <a:endParaRPr lang="en-US"/>
          </a:p>
        </p:txBody>
      </p:sp>
      <p:sp>
        <p:nvSpPr>
          <p:cNvPr id="39949" name="Rectangle 19"/>
          <p:cNvSpPr>
            <a:spLocks noChangeArrowheads="1"/>
          </p:cNvSpPr>
          <p:nvPr/>
        </p:nvSpPr>
        <p:spPr bwMode="auto">
          <a:xfrm>
            <a:off x="8016875" y="4737100"/>
            <a:ext cx="8366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Quadratus lumborum</a:t>
            </a:r>
            <a:endParaRPr lang="en-US"/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4556125" y="1746250"/>
            <a:ext cx="7826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Superior nuchal line</a:t>
            </a:r>
            <a:endParaRPr lang="en-US"/>
          </a:p>
        </p:txBody>
      </p:sp>
      <p:sp>
        <p:nvSpPr>
          <p:cNvPr id="39951" name="Line 21"/>
          <p:cNvSpPr>
            <a:spLocks noChangeShapeType="1"/>
          </p:cNvSpPr>
          <p:nvPr/>
        </p:nvSpPr>
        <p:spPr bwMode="auto">
          <a:xfrm flipH="1">
            <a:off x="5410200" y="1809750"/>
            <a:ext cx="11017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22"/>
          <p:cNvSpPr>
            <a:spLocks noChangeShapeType="1"/>
          </p:cNvSpPr>
          <p:nvPr/>
        </p:nvSpPr>
        <p:spPr bwMode="auto">
          <a:xfrm flipH="1">
            <a:off x="5391150" y="2160588"/>
            <a:ext cx="9572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23"/>
          <p:cNvSpPr>
            <a:spLocks noChangeShapeType="1"/>
          </p:cNvSpPr>
          <p:nvPr/>
        </p:nvSpPr>
        <p:spPr bwMode="auto">
          <a:xfrm flipH="1">
            <a:off x="5230813" y="2355850"/>
            <a:ext cx="12319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Line 24"/>
          <p:cNvSpPr>
            <a:spLocks noChangeShapeType="1"/>
          </p:cNvSpPr>
          <p:nvPr/>
        </p:nvSpPr>
        <p:spPr bwMode="auto">
          <a:xfrm flipH="1">
            <a:off x="5278438" y="3225800"/>
            <a:ext cx="12398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Line 25"/>
          <p:cNvSpPr>
            <a:spLocks noChangeShapeType="1"/>
          </p:cNvSpPr>
          <p:nvPr/>
        </p:nvSpPr>
        <p:spPr bwMode="auto">
          <a:xfrm flipH="1">
            <a:off x="5105400" y="3527425"/>
            <a:ext cx="114141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26"/>
          <p:cNvSpPr>
            <a:spLocks noChangeShapeType="1"/>
          </p:cNvSpPr>
          <p:nvPr/>
        </p:nvSpPr>
        <p:spPr bwMode="auto">
          <a:xfrm flipH="1">
            <a:off x="5192713" y="3670300"/>
            <a:ext cx="1193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Line 27"/>
          <p:cNvSpPr>
            <a:spLocks noChangeShapeType="1"/>
          </p:cNvSpPr>
          <p:nvPr/>
        </p:nvSpPr>
        <p:spPr bwMode="auto">
          <a:xfrm flipH="1">
            <a:off x="4995863" y="3833813"/>
            <a:ext cx="15001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Line 28"/>
          <p:cNvSpPr>
            <a:spLocks noChangeShapeType="1"/>
          </p:cNvSpPr>
          <p:nvPr/>
        </p:nvSpPr>
        <p:spPr bwMode="auto">
          <a:xfrm flipH="1">
            <a:off x="5354638" y="4664075"/>
            <a:ext cx="6604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9" name="Line 29"/>
          <p:cNvSpPr>
            <a:spLocks noChangeShapeType="1"/>
          </p:cNvSpPr>
          <p:nvPr/>
        </p:nvSpPr>
        <p:spPr bwMode="auto">
          <a:xfrm flipH="1">
            <a:off x="5383213" y="4945063"/>
            <a:ext cx="5111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Line 30"/>
          <p:cNvSpPr>
            <a:spLocks noChangeShapeType="1"/>
          </p:cNvSpPr>
          <p:nvPr/>
        </p:nvSpPr>
        <p:spPr bwMode="auto">
          <a:xfrm flipH="1">
            <a:off x="6696075" y="2066925"/>
            <a:ext cx="12636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31"/>
          <p:cNvSpPr>
            <a:spLocks noChangeShapeType="1"/>
          </p:cNvSpPr>
          <p:nvPr/>
        </p:nvSpPr>
        <p:spPr bwMode="auto">
          <a:xfrm flipH="1">
            <a:off x="6707188" y="2354263"/>
            <a:ext cx="12525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32"/>
          <p:cNvSpPr>
            <a:spLocks noChangeShapeType="1"/>
          </p:cNvSpPr>
          <p:nvPr/>
        </p:nvSpPr>
        <p:spPr bwMode="auto">
          <a:xfrm flipH="1">
            <a:off x="6724650" y="3271838"/>
            <a:ext cx="709613" cy="255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33"/>
          <p:cNvSpPr>
            <a:spLocks noChangeShapeType="1"/>
          </p:cNvSpPr>
          <p:nvPr/>
        </p:nvSpPr>
        <p:spPr bwMode="auto">
          <a:xfrm flipH="1">
            <a:off x="6926263" y="4786313"/>
            <a:ext cx="10334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Freeform 34"/>
          <p:cNvSpPr>
            <a:spLocks/>
          </p:cNvSpPr>
          <p:nvPr/>
        </p:nvSpPr>
        <p:spPr bwMode="auto">
          <a:xfrm>
            <a:off x="6635750" y="3271838"/>
            <a:ext cx="798513" cy="601662"/>
          </a:xfrm>
          <a:custGeom>
            <a:avLst/>
            <a:gdLst>
              <a:gd name="T0" fmla="*/ 38 w 503"/>
              <a:gd name="T1" fmla="*/ 0 h 379"/>
              <a:gd name="T2" fmla="*/ 503 w 503"/>
              <a:gd name="T3" fmla="*/ 0 h 379"/>
              <a:gd name="T4" fmla="*/ 0 w 503"/>
              <a:gd name="T5" fmla="*/ 379 h 379"/>
              <a:gd name="T6" fmla="*/ 0 60000 65536"/>
              <a:gd name="T7" fmla="*/ 0 60000 65536"/>
              <a:gd name="T8" fmla="*/ 0 60000 65536"/>
              <a:gd name="T9" fmla="*/ 0 w 503"/>
              <a:gd name="T10" fmla="*/ 0 h 379"/>
              <a:gd name="T11" fmla="*/ 503 w 503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379">
                <a:moveTo>
                  <a:pt x="38" y="0"/>
                </a:moveTo>
                <a:lnTo>
                  <a:pt x="503" y="0"/>
                </a:lnTo>
                <a:lnTo>
                  <a:pt x="0" y="37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35"/>
          <p:cNvSpPr>
            <a:spLocks noChangeShapeType="1"/>
          </p:cNvSpPr>
          <p:nvPr/>
        </p:nvSpPr>
        <p:spPr bwMode="auto">
          <a:xfrm>
            <a:off x="5321300" y="2876550"/>
            <a:ext cx="11271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36"/>
          <p:cNvSpPr>
            <a:spLocks noChangeShapeType="1"/>
          </p:cNvSpPr>
          <p:nvPr/>
        </p:nvSpPr>
        <p:spPr bwMode="auto">
          <a:xfrm flipH="1">
            <a:off x="5410200" y="1806575"/>
            <a:ext cx="11017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Line 37"/>
          <p:cNvSpPr>
            <a:spLocks noChangeShapeType="1"/>
          </p:cNvSpPr>
          <p:nvPr/>
        </p:nvSpPr>
        <p:spPr bwMode="auto">
          <a:xfrm flipH="1">
            <a:off x="5391150" y="2157413"/>
            <a:ext cx="9572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Rectangle 38"/>
          <p:cNvSpPr>
            <a:spLocks noChangeArrowheads="1"/>
          </p:cNvSpPr>
          <p:nvPr/>
        </p:nvSpPr>
        <p:spPr bwMode="auto">
          <a:xfrm>
            <a:off x="4556125" y="2298700"/>
            <a:ext cx="614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Splenius capitis</a:t>
            </a:r>
            <a:endParaRPr lang="en-US"/>
          </a:p>
        </p:txBody>
      </p:sp>
      <p:sp>
        <p:nvSpPr>
          <p:cNvPr id="39969" name="Rectangle 39"/>
          <p:cNvSpPr>
            <a:spLocks noChangeArrowheads="1"/>
          </p:cNvSpPr>
          <p:nvPr/>
        </p:nvSpPr>
        <p:spPr bwMode="auto">
          <a:xfrm>
            <a:off x="4556125" y="2811463"/>
            <a:ext cx="708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Serratus posterior</a:t>
            </a:r>
          </a:p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superior</a:t>
            </a:r>
          </a:p>
        </p:txBody>
      </p:sp>
      <p:sp>
        <p:nvSpPr>
          <p:cNvPr id="39970" name="Line 41"/>
          <p:cNvSpPr>
            <a:spLocks noChangeShapeType="1"/>
          </p:cNvSpPr>
          <p:nvPr/>
        </p:nvSpPr>
        <p:spPr bwMode="auto">
          <a:xfrm flipH="1">
            <a:off x="5230813" y="2354263"/>
            <a:ext cx="12319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Rectangle 42"/>
          <p:cNvSpPr>
            <a:spLocks noChangeArrowheads="1"/>
          </p:cNvSpPr>
          <p:nvPr/>
        </p:nvSpPr>
        <p:spPr bwMode="auto">
          <a:xfrm>
            <a:off x="4556125" y="3167063"/>
            <a:ext cx="6588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Splenius cervicis</a:t>
            </a:r>
            <a:endParaRPr lang="en-US"/>
          </a:p>
        </p:txBody>
      </p:sp>
      <p:sp>
        <p:nvSpPr>
          <p:cNvPr id="39972" name="Line 43"/>
          <p:cNvSpPr>
            <a:spLocks noChangeShapeType="1"/>
          </p:cNvSpPr>
          <p:nvPr/>
        </p:nvSpPr>
        <p:spPr bwMode="auto">
          <a:xfrm flipH="1">
            <a:off x="5278438" y="3222625"/>
            <a:ext cx="1239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44"/>
          <p:cNvSpPr>
            <a:spLocks noChangeShapeType="1"/>
          </p:cNvSpPr>
          <p:nvPr/>
        </p:nvSpPr>
        <p:spPr bwMode="auto">
          <a:xfrm flipH="1">
            <a:off x="5105400" y="3522663"/>
            <a:ext cx="11414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Line 45"/>
          <p:cNvSpPr>
            <a:spLocks noChangeShapeType="1"/>
          </p:cNvSpPr>
          <p:nvPr/>
        </p:nvSpPr>
        <p:spPr bwMode="auto">
          <a:xfrm flipH="1">
            <a:off x="5192713" y="3668713"/>
            <a:ext cx="1193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Line 46"/>
          <p:cNvSpPr>
            <a:spLocks noChangeShapeType="1"/>
          </p:cNvSpPr>
          <p:nvPr/>
        </p:nvSpPr>
        <p:spPr bwMode="auto">
          <a:xfrm flipH="1">
            <a:off x="4995863" y="3827463"/>
            <a:ext cx="15001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Line 47"/>
          <p:cNvSpPr>
            <a:spLocks noChangeShapeType="1"/>
          </p:cNvSpPr>
          <p:nvPr/>
        </p:nvSpPr>
        <p:spPr bwMode="auto">
          <a:xfrm flipH="1">
            <a:off x="5354638" y="4659313"/>
            <a:ext cx="660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7" name="Line 48"/>
          <p:cNvSpPr>
            <a:spLocks noChangeShapeType="1"/>
          </p:cNvSpPr>
          <p:nvPr/>
        </p:nvSpPr>
        <p:spPr bwMode="auto">
          <a:xfrm flipH="1">
            <a:off x="5634038" y="4311650"/>
            <a:ext cx="6969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Line 49"/>
          <p:cNvSpPr>
            <a:spLocks noChangeShapeType="1"/>
          </p:cNvSpPr>
          <p:nvPr/>
        </p:nvSpPr>
        <p:spPr bwMode="auto">
          <a:xfrm flipH="1">
            <a:off x="5634038" y="4308475"/>
            <a:ext cx="6969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9" name="Rectangle 50"/>
          <p:cNvSpPr>
            <a:spLocks noChangeArrowheads="1"/>
          </p:cNvSpPr>
          <p:nvPr/>
        </p:nvSpPr>
        <p:spPr bwMode="auto">
          <a:xfrm>
            <a:off x="4556125" y="4884738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External abdominal</a:t>
            </a:r>
          </a:p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oblique (cut)</a:t>
            </a:r>
            <a:endParaRPr lang="en-US"/>
          </a:p>
        </p:txBody>
      </p:sp>
      <p:sp>
        <p:nvSpPr>
          <p:cNvPr id="39980" name="Line 52"/>
          <p:cNvSpPr>
            <a:spLocks noChangeShapeType="1"/>
          </p:cNvSpPr>
          <p:nvPr/>
        </p:nvSpPr>
        <p:spPr bwMode="auto">
          <a:xfrm flipH="1">
            <a:off x="5383213" y="4941888"/>
            <a:ext cx="511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1" name="Line 53"/>
          <p:cNvSpPr>
            <a:spLocks noChangeShapeType="1"/>
          </p:cNvSpPr>
          <p:nvPr/>
        </p:nvSpPr>
        <p:spPr bwMode="auto">
          <a:xfrm flipH="1">
            <a:off x="6696075" y="2063750"/>
            <a:ext cx="12636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2" name="Rectangle 54"/>
          <p:cNvSpPr>
            <a:spLocks noChangeArrowheads="1"/>
          </p:cNvSpPr>
          <p:nvPr/>
        </p:nvSpPr>
        <p:spPr bwMode="auto">
          <a:xfrm>
            <a:off x="8016875" y="2298700"/>
            <a:ext cx="815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Semispinalis cervicis</a:t>
            </a:r>
            <a:endParaRPr lang="en-US"/>
          </a:p>
        </p:txBody>
      </p:sp>
      <p:sp>
        <p:nvSpPr>
          <p:cNvPr id="39983" name="Line 55"/>
          <p:cNvSpPr>
            <a:spLocks noChangeShapeType="1"/>
          </p:cNvSpPr>
          <p:nvPr/>
        </p:nvSpPr>
        <p:spPr bwMode="auto">
          <a:xfrm flipH="1">
            <a:off x="6707188" y="2351088"/>
            <a:ext cx="12525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Rectangle 56"/>
          <p:cNvSpPr>
            <a:spLocks noChangeArrowheads="1"/>
          </p:cNvSpPr>
          <p:nvPr/>
        </p:nvSpPr>
        <p:spPr bwMode="auto">
          <a:xfrm>
            <a:off x="4556125" y="4251325"/>
            <a:ext cx="10048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Serratus posterior inferior</a:t>
            </a:r>
            <a:endParaRPr lang="en-US"/>
          </a:p>
        </p:txBody>
      </p:sp>
      <p:sp>
        <p:nvSpPr>
          <p:cNvPr id="39985" name="Line 57"/>
          <p:cNvSpPr>
            <a:spLocks noChangeShapeType="1"/>
          </p:cNvSpPr>
          <p:nvPr/>
        </p:nvSpPr>
        <p:spPr bwMode="auto">
          <a:xfrm flipH="1">
            <a:off x="6724650" y="3268663"/>
            <a:ext cx="709613" cy="2540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Line 58"/>
          <p:cNvSpPr>
            <a:spLocks noChangeShapeType="1"/>
          </p:cNvSpPr>
          <p:nvPr/>
        </p:nvSpPr>
        <p:spPr bwMode="auto">
          <a:xfrm flipH="1">
            <a:off x="6926263" y="4784725"/>
            <a:ext cx="10334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7" name="Freeform 59"/>
          <p:cNvSpPr>
            <a:spLocks/>
          </p:cNvSpPr>
          <p:nvPr/>
        </p:nvSpPr>
        <p:spPr bwMode="auto">
          <a:xfrm>
            <a:off x="6635750" y="3267075"/>
            <a:ext cx="798513" cy="604838"/>
          </a:xfrm>
          <a:custGeom>
            <a:avLst/>
            <a:gdLst>
              <a:gd name="T0" fmla="*/ 38 w 503"/>
              <a:gd name="T1" fmla="*/ 0 h 381"/>
              <a:gd name="T2" fmla="*/ 503 w 503"/>
              <a:gd name="T3" fmla="*/ 1 h 381"/>
              <a:gd name="T4" fmla="*/ 0 w 503"/>
              <a:gd name="T5" fmla="*/ 381 h 381"/>
              <a:gd name="T6" fmla="*/ 0 60000 65536"/>
              <a:gd name="T7" fmla="*/ 0 60000 65536"/>
              <a:gd name="T8" fmla="*/ 0 60000 65536"/>
              <a:gd name="T9" fmla="*/ 0 w 503"/>
              <a:gd name="T10" fmla="*/ 0 h 381"/>
              <a:gd name="T11" fmla="*/ 503 w 503"/>
              <a:gd name="T12" fmla="*/ 381 h 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381">
                <a:moveTo>
                  <a:pt x="38" y="0"/>
                </a:moveTo>
                <a:lnTo>
                  <a:pt x="503" y="1"/>
                </a:lnTo>
                <a:lnTo>
                  <a:pt x="0" y="3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Rectangle 60"/>
          <p:cNvSpPr>
            <a:spLocks noChangeArrowheads="1"/>
          </p:cNvSpPr>
          <p:nvPr/>
        </p:nvSpPr>
        <p:spPr bwMode="auto">
          <a:xfrm>
            <a:off x="4640263" y="3470275"/>
            <a:ext cx="4079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Iliocostalis</a:t>
            </a:r>
            <a:endParaRPr lang="en-US"/>
          </a:p>
        </p:txBody>
      </p:sp>
      <p:sp>
        <p:nvSpPr>
          <p:cNvPr id="39989" name="Rectangle 61"/>
          <p:cNvSpPr>
            <a:spLocks noChangeArrowheads="1"/>
          </p:cNvSpPr>
          <p:nvPr/>
        </p:nvSpPr>
        <p:spPr bwMode="auto">
          <a:xfrm>
            <a:off x="4640263" y="3613150"/>
            <a:ext cx="4921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Longissimus</a:t>
            </a:r>
            <a:endParaRPr lang="en-US"/>
          </a:p>
        </p:txBody>
      </p:sp>
      <p:sp>
        <p:nvSpPr>
          <p:cNvPr id="39990" name="Rectangle 62"/>
          <p:cNvSpPr>
            <a:spLocks noChangeArrowheads="1"/>
          </p:cNvSpPr>
          <p:nvPr/>
        </p:nvSpPr>
        <p:spPr bwMode="auto">
          <a:xfrm>
            <a:off x="4640263" y="3775075"/>
            <a:ext cx="307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 Bold" charset="0"/>
              </a:rPr>
              <a:t>Spinalis</a:t>
            </a:r>
            <a:endParaRPr lang="en-US"/>
          </a:p>
        </p:txBody>
      </p:sp>
      <p:sp>
        <p:nvSpPr>
          <p:cNvPr id="39991" name="Line 63"/>
          <p:cNvSpPr>
            <a:spLocks noChangeShapeType="1"/>
          </p:cNvSpPr>
          <p:nvPr/>
        </p:nvSpPr>
        <p:spPr bwMode="auto">
          <a:xfrm>
            <a:off x="5321300" y="2871788"/>
            <a:ext cx="11271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2" name="Freeform 64"/>
          <p:cNvSpPr>
            <a:spLocks/>
          </p:cNvSpPr>
          <p:nvPr/>
        </p:nvSpPr>
        <p:spPr bwMode="auto">
          <a:xfrm>
            <a:off x="6761163" y="4148138"/>
            <a:ext cx="65087" cy="950912"/>
          </a:xfrm>
          <a:custGeom>
            <a:avLst/>
            <a:gdLst>
              <a:gd name="T0" fmla="*/ 0 w 41"/>
              <a:gd name="T1" fmla="*/ 599 h 599"/>
              <a:gd name="T2" fmla="*/ 41 w 41"/>
              <a:gd name="T3" fmla="*/ 599 h 599"/>
              <a:gd name="T4" fmla="*/ 41 w 41"/>
              <a:gd name="T5" fmla="*/ 0 h 599"/>
              <a:gd name="T6" fmla="*/ 0 w 41"/>
              <a:gd name="T7" fmla="*/ 0 h 59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599"/>
              <a:gd name="T14" fmla="*/ 41 w 41"/>
              <a:gd name="T15" fmla="*/ 599 h 5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599">
                <a:moveTo>
                  <a:pt x="0" y="599"/>
                </a:moveTo>
                <a:lnTo>
                  <a:pt x="41" y="599"/>
                </a:lnTo>
                <a:lnTo>
                  <a:pt x="4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3" name="Line 65"/>
          <p:cNvSpPr>
            <a:spLocks noChangeShapeType="1"/>
          </p:cNvSpPr>
          <p:nvPr/>
        </p:nvSpPr>
        <p:spPr bwMode="auto">
          <a:xfrm>
            <a:off x="6826250" y="4621213"/>
            <a:ext cx="11334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4" name="Freeform 66"/>
          <p:cNvSpPr>
            <a:spLocks/>
          </p:cNvSpPr>
          <p:nvPr/>
        </p:nvSpPr>
        <p:spPr bwMode="auto">
          <a:xfrm>
            <a:off x="6761163" y="4146550"/>
            <a:ext cx="69850" cy="947738"/>
          </a:xfrm>
          <a:custGeom>
            <a:avLst/>
            <a:gdLst>
              <a:gd name="T0" fmla="*/ 0 w 44"/>
              <a:gd name="T1" fmla="*/ 597 h 597"/>
              <a:gd name="T2" fmla="*/ 44 w 44"/>
              <a:gd name="T3" fmla="*/ 597 h 597"/>
              <a:gd name="T4" fmla="*/ 44 w 44"/>
              <a:gd name="T5" fmla="*/ 0 h 597"/>
              <a:gd name="T6" fmla="*/ 0 w 44"/>
              <a:gd name="T7" fmla="*/ 0 h 597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597"/>
              <a:gd name="T14" fmla="*/ 44 w 44"/>
              <a:gd name="T15" fmla="*/ 597 h 5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597">
                <a:moveTo>
                  <a:pt x="0" y="597"/>
                </a:moveTo>
                <a:lnTo>
                  <a:pt x="44" y="597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Freeform 67"/>
          <p:cNvSpPr>
            <a:spLocks/>
          </p:cNvSpPr>
          <p:nvPr/>
        </p:nvSpPr>
        <p:spPr bwMode="auto">
          <a:xfrm>
            <a:off x="6335713" y="4070350"/>
            <a:ext cx="68262" cy="492125"/>
          </a:xfrm>
          <a:custGeom>
            <a:avLst/>
            <a:gdLst>
              <a:gd name="T0" fmla="*/ 43 w 43"/>
              <a:gd name="T1" fmla="*/ 310 h 310"/>
              <a:gd name="T2" fmla="*/ 0 w 43"/>
              <a:gd name="T3" fmla="*/ 310 h 310"/>
              <a:gd name="T4" fmla="*/ 0 w 43"/>
              <a:gd name="T5" fmla="*/ 0 h 310"/>
              <a:gd name="T6" fmla="*/ 43 w 43"/>
              <a:gd name="T7" fmla="*/ 0 h 310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310"/>
              <a:gd name="T14" fmla="*/ 43 w 43"/>
              <a:gd name="T15" fmla="*/ 310 h 3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310">
                <a:moveTo>
                  <a:pt x="43" y="310"/>
                </a:moveTo>
                <a:lnTo>
                  <a:pt x="0" y="310"/>
                </a:lnTo>
                <a:lnTo>
                  <a:pt x="0" y="0"/>
                </a:lnTo>
                <a:lnTo>
                  <a:pt x="43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6" name="Freeform 68"/>
          <p:cNvSpPr>
            <a:spLocks/>
          </p:cNvSpPr>
          <p:nvPr/>
        </p:nvSpPr>
        <p:spPr bwMode="auto">
          <a:xfrm>
            <a:off x="6330950" y="4067175"/>
            <a:ext cx="73025" cy="490538"/>
          </a:xfrm>
          <a:custGeom>
            <a:avLst/>
            <a:gdLst>
              <a:gd name="T0" fmla="*/ 46 w 46"/>
              <a:gd name="T1" fmla="*/ 309 h 309"/>
              <a:gd name="T2" fmla="*/ 0 w 46"/>
              <a:gd name="T3" fmla="*/ 309 h 309"/>
              <a:gd name="T4" fmla="*/ 0 w 46"/>
              <a:gd name="T5" fmla="*/ 0 h 309"/>
              <a:gd name="T6" fmla="*/ 46 w 46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309"/>
              <a:gd name="T14" fmla="*/ 46 w 46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309">
                <a:moveTo>
                  <a:pt x="46" y="309"/>
                </a:moveTo>
                <a:lnTo>
                  <a:pt x="0" y="309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7" name="Freeform 69"/>
          <p:cNvSpPr>
            <a:spLocks/>
          </p:cNvSpPr>
          <p:nvPr/>
        </p:nvSpPr>
        <p:spPr bwMode="auto">
          <a:xfrm>
            <a:off x="6454775" y="2587625"/>
            <a:ext cx="41275" cy="584200"/>
          </a:xfrm>
          <a:custGeom>
            <a:avLst/>
            <a:gdLst>
              <a:gd name="T0" fmla="*/ 26 w 26"/>
              <a:gd name="T1" fmla="*/ 368 h 368"/>
              <a:gd name="T2" fmla="*/ 0 w 26"/>
              <a:gd name="T3" fmla="*/ 368 h 368"/>
              <a:gd name="T4" fmla="*/ 0 w 26"/>
              <a:gd name="T5" fmla="*/ 0 h 368"/>
              <a:gd name="T6" fmla="*/ 26 w 26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68"/>
              <a:gd name="T14" fmla="*/ 26 w 26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68">
                <a:moveTo>
                  <a:pt x="26" y="368"/>
                </a:moveTo>
                <a:lnTo>
                  <a:pt x="0" y="368"/>
                </a:lnTo>
                <a:lnTo>
                  <a:pt x="0" y="0"/>
                </a:lnTo>
                <a:lnTo>
                  <a:pt x="2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8" name="Freeform 70"/>
          <p:cNvSpPr>
            <a:spLocks/>
          </p:cNvSpPr>
          <p:nvPr/>
        </p:nvSpPr>
        <p:spPr bwMode="auto">
          <a:xfrm>
            <a:off x="6450013" y="2582863"/>
            <a:ext cx="46037" cy="584200"/>
          </a:xfrm>
          <a:custGeom>
            <a:avLst/>
            <a:gdLst>
              <a:gd name="T0" fmla="*/ 29 w 29"/>
              <a:gd name="T1" fmla="*/ 368 h 368"/>
              <a:gd name="T2" fmla="*/ 0 w 29"/>
              <a:gd name="T3" fmla="*/ 368 h 368"/>
              <a:gd name="T4" fmla="*/ 0 w 29"/>
              <a:gd name="T5" fmla="*/ 0 h 368"/>
              <a:gd name="T6" fmla="*/ 29 w 29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68"/>
              <a:gd name="T14" fmla="*/ 29 w 29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68">
                <a:moveTo>
                  <a:pt x="29" y="368"/>
                </a:moveTo>
                <a:lnTo>
                  <a:pt x="0" y="368"/>
                </a:ln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9" name="Line 71"/>
          <p:cNvSpPr>
            <a:spLocks noChangeShapeType="1"/>
          </p:cNvSpPr>
          <p:nvPr/>
        </p:nvSpPr>
        <p:spPr bwMode="auto">
          <a:xfrm>
            <a:off x="6831013" y="4619625"/>
            <a:ext cx="11287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0" name="Line 72"/>
          <p:cNvSpPr>
            <a:spLocks noChangeShapeType="1"/>
          </p:cNvSpPr>
          <p:nvPr/>
        </p:nvSpPr>
        <p:spPr bwMode="auto">
          <a:xfrm flipH="1">
            <a:off x="7434263" y="3271838"/>
            <a:ext cx="5254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1" name="Line 73"/>
          <p:cNvSpPr>
            <a:spLocks noChangeShapeType="1"/>
          </p:cNvSpPr>
          <p:nvPr/>
        </p:nvSpPr>
        <p:spPr bwMode="auto">
          <a:xfrm flipH="1">
            <a:off x="7434263" y="3267075"/>
            <a:ext cx="5254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2" name="TextBox 24"/>
          <p:cNvSpPr txBox="1">
            <a:spLocks noChangeArrowheads="1"/>
          </p:cNvSpPr>
          <p:nvPr/>
        </p:nvSpPr>
        <p:spPr bwMode="auto">
          <a:xfrm>
            <a:off x="4189413" y="771525"/>
            <a:ext cx="4954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3BF993C-4FEC-4F81-B006-65CAD02D1E71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the Pelvic Floor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2688"/>
            <a:ext cx="883920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three layers of muscles and fasciae that span pelvic outlet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penetrated by anal canal, urethra, and vagina</a:t>
            </a:r>
          </a:p>
          <a:p>
            <a:pPr lvl="1" eaLnBrk="1" hangingPunct="1">
              <a:lnSpc>
                <a:spcPct val="80000"/>
              </a:lnSpc>
            </a:pPr>
            <a:endParaRPr lang="en-US" sz="12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perineum </a:t>
            </a:r>
            <a:r>
              <a:rPr lang="en-US" sz="2000" b="0" smtClean="0"/>
              <a:t>– diamond-shaped region between the thighs</a:t>
            </a:r>
            <a:r>
              <a:rPr lang="en-US" sz="2400" b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bordered by four bony landmarks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pubic symphysis </a:t>
            </a:r>
            <a:r>
              <a:rPr lang="en-US" sz="1600" b="0" smtClean="0"/>
              <a:t>anteriorly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coccyx</a:t>
            </a:r>
            <a:r>
              <a:rPr lang="en-US" sz="1600" b="0" smtClean="0"/>
              <a:t> posteriorly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ischial tuberosities </a:t>
            </a:r>
            <a:r>
              <a:rPr lang="en-US" sz="1600" b="0" smtClean="0"/>
              <a:t>laterally</a:t>
            </a:r>
            <a:endParaRPr lang="en-US" sz="7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urogenital triangle </a:t>
            </a:r>
            <a:r>
              <a:rPr lang="en-US" sz="2000" b="0" smtClean="0"/>
              <a:t>– anterior half of perineum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anal triangle </a:t>
            </a:r>
            <a:r>
              <a:rPr lang="en-US" sz="2000" b="0" smtClean="0"/>
              <a:t>– posterior half of perineum</a:t>
            </a:r>
          </a:p>
          <a:p>
            <a:pPr lvl="1" eaLnBrk="1" hangingPunct="1">
              <a:lnSpc>
                <a:spcPct val="80000"/>
              </a:lnSpc>
            </a:pPr>
            <a:endParaRPr lang="en-US" sz="12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three layers or compartments of the perineum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superficial perineal space </a:t>
            </a:r>
            <a:r>
              <a:rPr lang="en-US" sz="2000" b="0" smtClean="0"/>
              <a:t>– three muscles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i="1" smtClean="0"/>
              <a:t>ischiocavernosus, bulbospongiosus, superficial transverse peritoneal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middle compartment </a:t>
            </a:r>
            <a:r>
              <a:rPr lang="en-US" sz="2000" b="0" smtClean="0"/>
              <a:t>-  spanned by urogenital diaphragm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composed of a fibrous membrane and two or three muscles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i="1" smtClean="0"/>
              <a:t>deep transverse perineal muscle, external urethral  and anal sphincters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i="1" smtClean="0"/>
              <a:t>compressor urethrae </a:t>
            </a:r>
            <a:r>
              <a:rPr lang="en-US" sz="1600" b="0" smtClean="0"/>
              <a:t>in females only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pelvic diaphragm</a:t>
            </a:r>
            <a:r>
              <a:rPr lang="en-US" sz="2000" b="0" smtClean="0"/>
              <a:t> – deepest layer consists of two muscle pairs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i="1" smtClean="0"/>
              <a:t>levator ani and coccygeus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6870CF2-D58F-47D5-934F-50DBD9AC43F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Superficial Perineal Space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79950"/>
            <a:ext cx="8763000" cy="1911350"/>
          </a:xfrm>
        </p:spPr>
        <p:txBody>
          <a:bodyPr/>
          <a:lstStyle/>
          <a:p>
            <a:pPr eaLnBrk="1" hangingPunct="1"/>
            <a:r>
              <a:rPr lang="en-US" sz="2400" b="0" smtClean="0"/>
              <a:t>three muscles found just deep to the skin</a:t>
            </a:r>
          </a:p>
          <a:p>
            <a:pPr eaLnBrk="1" hangingPunct="1"/>
            <a:r>
              <a:rPr lang="en-US" sz="2400" b="0" i="1" smtClean="0"/>
              <a:t>ischiocavernosus</a:t>
            </a:r>
            <a:r>
              <a:rPr lang="en-US" sz="2400" b="0" smtClean="0"/>
              <a:t> – maintains erection</a:t>
            </a:r>
          </a:p>
          <a:p>
            <a:pPr eaLnBrk="1" hangingPunct="1"/>
            <a:r>
              <a:rPr lang="en-US" sz="2400" b="0" i="1" smtClean="0"/>
              <a:t>bulbospongiosus</a:t>
            </a:r>
            <a:r>
              <a:rPr lang="en-US" sz="2400" b="0" smtClean="0"/>
              <a:t> – aids in erection, expels remaining urine</a:t>
            </a:r>
          </a:p>
          <a:p>
            <a:pPr eaLnBrk="1" hangingPunct="1"/>
            <a:r>
              <a:rPr lang="en-US" sz="2400" b="0" i="1" smtClean="0"/>
              <a:t>superficial transverse perineal – </a:t>
            </a:r>
            <a:r>
              <a:rPr lang="en-US" sz="2400" b="0" smtClean="0"/>
              <a:t>not always present</a:t>
            </a:r>
          </a:p>
        </p:txBody>
      </p:sp>
      <p:sp>
        <p:nvSpPr>
          <p:cNvPr id="41989" name="Text Box 24"/>
          <p:cNvSpPr txBox="1">
            <a:spLocks noChangeArrowheads="1"/>
          </p:cNvSpPr>
          <p:nvPr/>
        </p:nvSpPr>
        <p:spPr bwMode="auto">
          <a:xfrm>
            <a:off x="6726238" y="3468688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10.20a</a:t>
            </a:r>
          </a:p>
        </p:txBody>
      </p:sp>
      <p:pic>
        <p:nvPicPr>
          <p:cNvPr id="41990" name="Picture 8" descr="sal25693_10_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13" y="838200"/>
            <a:ext cx="4092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12"/>
          <p:cNvSpPr>
            <a:spLocks noChangeArrowheads="1"/>
          </p:cNvSpPr>
          <p:nvPr/>
        </p:nvSpPr>
        <p:spPr bwMode="auto">
          <a:xfrm>
            <a:off x="5089525" y="3133725"/>
            <a:ext cx="6651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Perineal raphe</a:t>
            </a:r>
            <a:endParaRPr lang="en-US"/>
          </a:p>
        </p:txBody>
      </p:sp>
      <p:sp>
        <p:nvSpPr>
          <p:cNvPr id="41992" name="Rectangle 13"/>
          <p:cNvSpPr>
            <a:spLocks noChangeArrowheads="1"/>
          </p:cNvSpPr>
          <p:nvPr/>
        </p:nvSpPr>
        <p:spPr bwMode="auto">
          <a:xfrm>
            <a:off x="5089525" y="2924175"/>
            <a:ext cx="7889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Ischiocavernosus</a:t>
            </a:r>
            <a:endParaRPr lang="en-US"/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5089525" y="3340100"/>
            <a:ext cx="779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Bulbospongiosus</a:t>
            </a:r>
            <a:endParaRPr lang="en-US"/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5089525" y="3549650"/>
            <a:ext cx="98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Superficial transverse</a:t>
            </a:r>
          </a:p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perineal muscle</a:t>
            </a:r>
          </a:p>
        </p:txBody>
      </p:sp>
      <p:sp>
        <p:nvSpPr>
          <p:cNvPr id="41995" name="Rectangle 16"/>
          <p:cNvSpPr>
            <a:spLocks noChangeArrowheads="1"/>
          </p:cNvSpPr>
          <p:nvPr/>
        </p:nvSpPr>
        <p:spPr bwMode="auto">
          <a:xfrm>
            <a:off x="5089525" y="3651250"/>
            <a:ext cx="1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1996" name="Rectangle 17"/>
          <p:cNvSpPr>
            <a:spLocks noChangeArrowheads="1"/>
          </p:cNvSpPr>
          <p:nvPr/>
        </p:nvSpPr>
        <p:spPr bwMode="auto">
          <a:xfrm>
            <a:off x="5089525" y="3806825"/>
            <a:ext cx="506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Levator ani</a:t>
            </a:r>
            <a:endParaRPr lang="en-US"/>
          </a:p>
        </p:txBody>
      </p:sp>
      <p:sp>
        <p:nvSpPr>
          <p:cNvPr id="41997" name="Rectangle 18"/>
          <p:cNvSpPr>
            <a:spLocks noChangeArrowheads="1"/>
          </p:cNvSpPr>
          <p:nvPr/>
        </p:nvSpPr>
        <p:spPr bwMode="auto">
          <a:xfrm>
            <a:off x="5089525" y="3965575"/>
            <a:ext cx="78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Gluteus maximus</a:t>
            </a:r>
            <a:endParaRPr lang="en-US"/>
          </a:p>
        </p:txBody>
      </p:sp>
      <p:sp>
        <p:nvSpPr>
          <p:cNvPr id="41998" name="Rectangle 19"/>
          <p:cNvSpPr>
            <a:spLocks noChangeArrowheads="1"/>
          </p:cNvSpPr>
          <p:nvPr/>
        </p:nvSpPr>
        <p:spPr bwMode="auto">
          <a:xfrm>
            <a:off x="3794125" y="2054225"/>
            <a:ext cx="220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Male</a:t>
            </a:r>
            <a:endParaRPr lang="en-US"/>
          </a:p>
        </p:txBody>
      </p:sp>
      <p:sp>
        <p:nvSpPr>
          <p:cNvPr id="41999" name="Rectangle 20"/>
          <p:cNvSpPr>
            <a:spLocks noChangeArrowheads="1"/>
          </p:cNvSpPr>
          <p:nvPr/>
        </p:nvSpPr>
        <p:spPr bwMode="auto">
          <a:xfrm>
            <a:off x="4451350" y="4400550"/>
            <a:ext cx="19510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 Bold" charset="0"/>
              </a:rPr>
              <a:t>(a)  Superficial perineal space, inferior view</a:t>
            </a:r>
            <a:endParaRPr lang="en-US"/>
          </a:p>
        </p:txBody>
      </p:sp>
      <p:sp>
        <p:nvSpPr>
          <p:cNvPr id="42000" name="Freeform 21"/>
          <p:cNvSpPr>
            <a:spLocks/>
          </p:cNvSpPr>
          <p:nvPr/>
        </p:nvSpPr>
        <p:spPr bwMode="auto">
          <a:xfrm>
            <a:off x="4156075" y="2984500"/>
            <a:ext cx="904875" cy="260350"/>
          </a:xfrm>
          <a:custGeom>
            <a:avLst/>
            <a:gdLst>
              <a:gd name="T0" fmla="*/ 0 w 570"/>
              <a:gd name="T1" fmla="*/ 260350 h 164"/>
              <a:gd name="T2" fmla="*/ 460375 w 570"/>
              <a:gd name="T3" fmla="*/ 0 h 164"/>
              <a:gd name="T4" fmla="*/ 904875 w 570"/>
              <a:gd name="T5" fmla="*/ 0 h 164"/>
              <a:gd name="T6" fmla="*/ 0 60000 65536"/>
              <a:gd name="T7" fmla="*/ 0 60000 65536"/>
              <a:gd name="T8" fmla="*/ 0 60000 65536"/>
              <a:gd name="T9" fmla="*/ 0 w 570"/>
              <a:gd name="T10" fmla="*/ 0 h 164"/>
              <a:gd name="T11" fmla="*/ 570 w 570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164">
                <a:moveTo>
                  <a:pt x="0" y="164"/>
                </a:moveTo>
                <a:lnTo>
                  <a:pt x="290" y="0"/>
                </a:lnTo>
                <a:lnTo>
                  <a:pt x="57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Freeform 22"/>
          <p:cNvSpPr>
            <a:spLocks/>
          </p:cNvSpPr>
          <p:nvPr/>
        </p:nvSpPr>
        <p:spPr bwMode="auto">
          <a:xfrm>
            <a:off x="3879850" y="3194050"/>
            <a:ext cx="1181100" cy="180975"/>
          </a:xfrm>
          <a:custGeom>
            <a:avLst/>
            <a:gdLst>
              <a:gd name="T0" fmla="*/ 0 w 744"/>
              <a:gd name="T1" fmla="*/ 180975 h 114"/>
              <a:gd name="T2" fmla="*/ 736600 w 744"/>
              <a:gd name="T3" fmla="*/ 0 h 114"/>
              <a:gd name="T4" fmla="*/ 1181100 w 744"/>
              <a:gd name="T5" fmla="*/ 0 h 114"/>
              <a:gd name="T6" fmla="*/ 0 60000 65536"/>
              <a:gd name="T7" fmla="*/ 0 60000 65536"/>
              <a:gd name="T8" fmla="*/ 0 60000 65536"/>
              <a:gd name="T9" fmla="*/ 0 w 744"/>
              <a:gd name="T10" fmla="*/ 0 h 114"/>
              <a:gd name="T11" fmla="*/ 744 w 744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114">
                <a:moveTo>
                  <a:pt x="0" y="114"/>
                </a:moveTo>
                <a:lnTo>
                  <a:pt x="464" y="0"/>
                </a:lnTo>
                <a:lnTo>
                  <a:pt x="744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Freeform 23"/>
          <p:cNvSpPr>
            <a:spLocks/>
          </p:cNvSpPr>
          <p:nvPr/>
        </p:nvSpPr>
        <p:spPr bwMode="auto">
          <a:xfrm>
            <a:off x="3943350" y="3403600"/>
            <a:ext cx="1117600" cy="19050"/>
          </a:xfrm>
          <a:custGeom>
            <a:avLst/>
            <a:gdLst>
              <a:gd name="T0" fmla="*/ 0 w 704"/>
              <a:gd name="T1" fmla="*/ 19050 h 12"/>
              <a:gd name="T2" fmla="*/ 673100 w 704"/>
              <a:gd name="T3" fmla="*/ 0 h 12"/>
              <a:gd name="T4" fmla="*/ 1117600 w 704"/>
              <a:gd name="T5" fmla="*/ 0 h 12"/>
              <a:gd name="T6" fmla="*/ 0 60000 65536"/>
              <a:gd name="T7" fmla="*/ 0 60000 65536"/>
              <a:gd name="T8" fmla="*/ 0 60000 65536"/>
              <a:gd name="T9" fmla="*/ 0 w 704"/>
              <a:gd name="T10" fmla="*/ 0 h 12"/>
              <a:gd name="T11" fmla="*/ 704 w 70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12">
                <a:moveTo>
                  <a:pt x="0" y="12"/>
                </a:moveTo>
                <a:lnTo>
                  <a:pt x="424" y="0"/>
                </a:lnTo>
                <a:lnTo>
                  <a:pt x="704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Freeform 24"/>
          <p:cNvSpPr>
            <a:spLocks/>
          </p:cNvSpPr>
          <p:nvPr/>
        </p:nvSpPr>
        <p:spPr bwMode="auto">
          <a:xfrm>
            <a:off x="4191000" y="3552825"/>
            <a:ext cx="869950" cy="66675"/>
          </a:xfrm>
          <a:custGeom>
            <a:avLst/>
            <a:gdLst>
              <a:gd name="T0" fmla="*/ 0 w 548"/>
              <a:gd name="T1" fmla="*/ 0 h 42"/>
              <a:gd name="T2" fmla="*/ 425450 w 548"/>
              <a:gd name="T3" fmla="*/ 66675 h 42"/>
              <a:gd name="T4" fmla="*/ 869950 w 548"/>
              <a:gd name="T5" fmla="*/ 66675 h 42"/>
              <a:gd name="T6" fmla="*/ 0 60000 65536"/>
              <a:gd name="T7" fmla="*/ 0 60000 65536"/>
              <a:gd name="T8" fmla="*/ 0 60000 65536"/>
              <a:gd name="T9" fmla="*/ 0 w 548"/>
              <a:gd name="T10" fmla="*/ 0 h 42"/>
              <a:gd name="T11" fmla="*/ 548 w 54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42">
                <a:moveTo>
                  <a:pt x="0" y="0"/>
                </a:moveTo>
                <a:lnTo>
                  <a:pt x="268" y="42"/>
                </a:lnTo>
                <a:lnTo>
                  <a:pt x="548" y="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Freeform 25"/>
          <p:cNvSpPr>
            <a:spLocks/>
          </p:cNvSpPr>
          <p:nvPr/>
        </p:nvSpPr>
        <p:spPr bwMode="auto">
          <a:xfrm>
            <a:off x="4121150" y="3756025"/>
            <a:ext cx="939800" cy="117475"/>
          </a:xfrm>
          <a:custGeom>
            <a:avLst/>
            <a:gdLst>
              <a:gd name="T0" fmla="*/ 0 w 592"/>
              <a:gd name="T1" fmla="*/ 0 h 74"/>
              <a:gd name="T2" fmla="*/ 495300 w 592"/>
              <a:gd name="T3" fmla="*/ 117475 h 74"/>
              <a:gd name="T4" fmla="*/ 939800 w 592"/>
              <a:gd name="T5" fmla="*/ 117475 h 74"/>
              <a:gd name="T6" fmla="*/ 0 60000 65536"/>
              <a:gd name="T7" fmla="*/ 0 60000 65536"/>
              <a:gd name="T8" fmla="*/ 0 60000 65536"/>
              <a:gd name="T9" fmla="*/ 0 w 592"/>
              <a:gd name="T10" fmla="*/ 0 h 74"/>
              <a:gd name="T11" fmla="*/ 592 w 592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74">
                <a:moveTo>
                  <a:pt x="0" y="0"/>
                </a:moveTo>
                <a:lnTo>
                  <a:pt x="312" y="74"/>
                </a:lnTo>
                <a:lnTo>
                  <a:pt x="592" y="7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26"/>
          <p:cNvSpPr>
            <a:spLocks noChangeShapeType="1"/>
          </p:cNvSpPr>
          <p:nvPr/>
        </p:nvSpPr>
        <p:spPr bwMode="auto">
          <a:xfrm>
            <a:off x="4470400" y="4029075"/>
            <a:ext cx="5905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Freeform 27"/>
          <p:cNvSpPr>
            <a:spLocks/>
          </p:cNvSpPr>
          <p:nvPr/>
        </p:nvSpPr>
        <p:spPr bwMode="auto">
          <a:xfrm>
            <a:off x="4149725" y="2978150"/>
            <a:ext cx="911225" cy="260350"/>
          </a:xfrm>
          <a:custGeom>
            <a:avLst/>
            <a:gdLst>
              <a:gd name="T0" fmla="*/ 0 w 574"/>
              <a:gd name="T1" fmla="*/ 260350 h 164"/>
              <a:gd name="T2" fmla="*/ 466725 w 574"/>
              <a:gd name="T3" fmla="*/ 0 h 164"/>
              <a:gd name="T4" fmla="*/ 911225 w 574"/>
              <a:gd name="T5" fmla="*/ 0 h 164"/>
              <a:gd name="T6" fmla="*/ 0 60000 65536"/>
              <a:gd name="T7" fmla="*/ 0 60000 65536"/>
              <a:gd name="T8" fmla="*/ 0 60000 65536"/>
              <a:gd name="T9" fmla="*/ 0 w 574"/>
              <a:gd name="T10" fmla="*/ 0 h 164"/>
              <a:gd name="T11" fmla="*/ 574 w 574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164">
                <a:moveTo>
                  <a:pt x="0" y="164"/>
                </a:moveTo>
                <a:lnTo>
                  <a:pt x="294" y="0"/>
                </a:lnTo>
                <a:lnTo>
                  <a:pt x="57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Freeform 28"/>
          <p:cNvSpPr>
            <a:spLocks/>
          </p:cNvSpPr>
          <p:nvPr/>
        </p:nvSpPr>
        <p:spPr bwMode="auto">
          <a:xfrm>
            <a:off x="3873500" y="3187700"/>
            <a:ext cx="1187450" cy="180975"/>
          </a:xfrm>
          <a:custGeom>
            <a:avLst/>
            <a:gdLst>
              <a:gd name="T0" fmla="*/ 0 w 748"/>
              <a:gd name="T1" fmla="*/ 180975 h 114"/>
              <a:gd name="T2" fmla="*/ 742950 w 748"/>
              <a:gd name="T3" fmla="*/ 0 h 114"/>
              <a:gd name="T4" fmla="*/ 1187450 w 748"/>
              <a:gd name="T5" fmla="*/ 0 h 114"/>
              <a:gd name="T6" fmla="*/ 0 60000 65536"/>
              <a:gd name="T7" fmla="*/ 0 60000 65536"/>
              <a:gd name="T8" fmla="*/ 0 60000 65536"/>
              <a:gd name="T9" fmla="*/ 0 w 748"/>
              <a:gd name="T10" fmla="*/ 0 h 114"/>
              <a:gd name="T11" fmla="*/ 748 w 748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114">
                <a:moveTo>
                  <a:pt x="0" y="114"/>
                </a:moveTo>
                <a:lnTo>
                  <a:pt x="468" y="0"/>
                </a:lnTo>
                <a:lnTo>
                  <a:pt x="74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Freeform 29"/>
          <p:cNvSpPr>
            <a:spLocks/>
          </p:cNvSpPr>
          <p:nvPr/>
        </p:nvSpPr>
        <p:spPr bwMode="auto">
          <a:xfrm>
            <a:off x="3937000" y="3397250"/>
            <a:ext cx="1123950" cy="19050"/>
          </a:xfrm>
          <a:custGeom>
            <a:avLst/>
            <a:gdLst>
              <a:gd name="T0" fmla="*/ 0 w 708"/>
              <a:gd name="T1" fmla="*/ 19050 h 12"/>
              <a:gd name="T2" fmla="*/ 679450 w 708"/>
              <a:gd name="T3" fmla="*/ 0 h 12"/>
              <a:gd name="T4" fmla="*/ 1123950 w 708"/>
              <a:gd name="T5" fmla="*/ 0 h 12"/>
              <a:gd name="T6" fmla="*/ 0 60000 65536"/>
              <a:gd name="T7" fmla="*/ 0 60000 65536"/>
              <a:gd name="T8" fmla="*/ 0 60000 65536"/>
              <a:gd name="T9" fmla="*/ 0 w 708"/>
              <a:gd name="T10" fmla="*/ 0 h 12"/>
              <a:gd name="T11" fmla="*/ 708 w 70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8" h="12">
                <a:moveTo>
                  <a:pt x="0" y="12"/>
                </a:moveTo>
                <a:lnTo>
                  <a:pt x="428" y="0"/>
                </a:lnTo>
                <a:lnTo>
                  <a:pt x="70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Freeform 30"/>
          <p:cNvSpPr>
            <a:spLocks/>
          </p:cNvSpPr>
          <p:nvPr/>
        </p:nvSpPr>
        <p:spPr bwMode="auto">
          <a:xfrm>
            <a:off x="4184650" y="3546475"/>
            <a:ext cx="876300" cy="66675"/>
          </a:xfrm>
          <a:custGeom>
            <a:avLst/>
            <a:gdLst>
              <a:gd name="T0" fmla="*/ 0 w 552"/>
              <a:gd name="T1" fmla="*/ 0 h 42"/>
              <a:gd name="T2" fmla="*/ 431800 w 552"/>
              <a:gd name="T3" fmla="*/ 66675 h 42"/>
              <a:gd name="T4" fmla="*/ 876300 w 552"/>
              <a:gd name="T5" fmla="*/ 66675 h 42"/>
              <a:gd name="T6" fmla="*/ 0 60000 65536"/>
              <a:gd name="T7" fmla="*/ 0 60000 65536"/>
              <a:gd name="T8" fmla="*/ 0 60000 65536"/>
              <a:gd name="T9" fmla="*/ 0 w 552"/>
              <a:gd name="T10" fmla="*/ 0 h 42"/>
              <a:gd name="T11" fmla="*/ 552 w 5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42">
                <a:moveTo>
                  <a:pt x="0" y="0"/>
                </a:moveTo>
                <a:lnTo>
                  <a:pt x="272" y="42"/>
                </a:lnTo>
                <a:lnTo>
                  <a:pt x="552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Freeform 31"/>
          <p:cNvSpPr>
            <a:spLocks/>
          </p:cNvSpPr>
          <p:nvPr/>
        </p:nvSpPr>
        <p:spPr bwMode="auto">
          <a:xfrm>
            <a:off x="4114800" y="3749675"/>
            <a:ext cx="946150" cy="117475"/>
          </a:xfrm>
          <a:custGeom>
            <a:avLst/>
            <a:gdLst>
              <a:gd name="T0" fmla="*/ 0 w 596"/>
              <a:gd name="T1" fmla="*/ 0 h 74"/>
              <a:gd name="T2" fmla="*/ 501650 w 596"/>
              <a:gd name="T3" fmla="*/ 117475 h 74"/>
              <a:gd name="T4" fmla="*/ 946150 w 596"/>
              <a:gd name="T5" fmla="*/ 117475 h 74"/>
              <a:gd name="T6" fmla="*/ 0 60000 65536"/>
              <a:gd name="T7" fmla="*/ 0 60000 65536"/>
              <a:gd name="T8" fmla="*/ 0 60000 65536"/>
              <a:gd name="T9" fmla="*/ 0 w 596"/>
              <a:gd name="T10" fmla="*/ 0 h 74"/>
              <a:gd name="T11" fmla="*/ 596 w 596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6" h="74">
                <a:moveTo>
                  <a:pt x="0" y="0"/>
                </a:moveTo>
                <a:lnTo>
                  <a:pt x="316" y="74"/>
                </a:lnTo>
                <a:lnTo>
                  <a:pt x="596" y="7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Line 32"/>
          <p:cNvSpPr>
            <a:spLocks noChangeShapeType="1"/>
          </p:cNvSpPr>
          <p:nvPr/>
        </p:nvSpPr>
        <p:spPr bwMode="auto">
          <a:xfrm>
            <a:off x="4470400" y="4022725"/>
            <a:ext cx="5905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TextBox 24"/>
          <p:cNvSpPr txBox="1">
            <a:spLocks noChangeArrowheads="1"/>
          </p:cNvSpPr>
          <p:nvPr/>
        </p:nvSpPr>
        <p:spPr bwMode="auto">
          <a:xfrm>
            <a:off x="2084388" y="673100"/>
            <a:ext cx="4954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2013" name="TextBox 24"/>
          <p:cNvSpPr txBox="1">
            <a:spLocks noChangeArrowheads="1"/>
          </p:cNvSpPr>
          <p:nvPr/>
        </p:nvSpPr>
        <p:spPr bwMode="auto">
          <a:xfrm>
            <a:off x="2084388" y="4549775"/>
            <a:ext cx="49545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/>
              <a:t>© The McGraw-Hill Companies, Inc./Rebecca Gray, photographer/Don Kincaid, dissections</a:t>
            </a:r>
            <a:endParaRPr lang="en-US" sz="7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Connective Tissues of a Muscle</a:t>
            </a:r>
          </a:p>
        </p:txBody>
      </p:sp>
      <p:pic>
        <p:nvPicPr>
          <p:cNvPr id="6147" name="Picture 17" descr="sal25693_10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1168400"/>
            <a:ext cx="26098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24"/>
          <p:cNvSpPr txBox="1">
            <a:spLocks noChangeArrowheads="1"/>
          </p:cNvSpPr>
          <p:nvPr/>
        </p:nvSpPr>
        <p:spPr bwMode="auto">
          <a:xfrm>
            <a:off x="2301875" y="981075"/>
            <a:ext cx="4538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149" name="AutoShape 20"/>
          <p:cNvSpPr>
            <a:spLocks noChangeAspect="1" noChangeArrowheads="1" noTextEdit="1"/>
          </p:cNvSpPr>
          <p:nvPr/>
        </p:nvSpPr>
        <p:spPr bwMode="auto">
          <a:xfrm>
            <a:off x="2876550" y="2212975"/>
            <a:ext cx="25019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2876550" y="3327400"/>
            <a:ext cx="336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Skeletal</a:t>
            </a:r>
          </a:p>
          <a:p>
            <a:r>
              <a:rPr lang="en-US" sz="700" b="1">
                <a:solidFill>
                  <a:srgbClr val="000000"/>
                </a:solidFill>
              </a:rPr>
              <a:t>muscle</a:t>
            </a:r>
          </a:p>
        </p:txBody>
      </p:sp>
      <p:sp>
        <p:nvSpPr>
          <p:cNvPr id="6151" name="Rectangle 24"/>
          <p:cNvSpPr>
            <a:spLocks noChangeArrowheads="1"/>
          </p:cNvSpPr>
          <p:nvPr/>
        </p:nvSpPr>
        <p:spPr bwMode="auto">
          <a:xfrm>
            <a:off x="3371850" y="5751513"/>
            <a:ext cx="5048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Perimysium</a:t>
            </a:r>
            <a:endParaRPr lang="en-US" sz="700" b="1"/>
          </a:p>
        </p:txBody>
      </p:sp>
      <p:sp>
        <p:nvSpPr>
          <p:cNvPr id="6152" name="Rectangle 25"/>
          <p:cNvSpPr>
            <a:spLocks noChangeArrowheads="1"/>
          </p:cNvSpPr>
          <p:nvPr/>
        </p:nvSpPr>
        <p:spPr bwMode="auto">
          <a:xfrm>
            <a:off x="2876550" y="4635500"/>
            <a:ext cx="557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Endomysium</a:t>
            </a:r>
            <a:endParaRPr lang="en-US" sz="700" b="1"/>
          </a:p>
        </p:txBody>
      </p:sp>
      <p:sp>
        <p:nvSpPr>
          <p:cNvPr id="6153" name="Rectangle 26"/>
          <p:cNvSpPr>
            <a:spLocks noChangeArrowheads="1"/>
          </p:cNvSpPr>
          <p:nvPr/>
        </p:nvSpPr>
        <p:spPr bwMode="auto">
          <a:xfrm>
            <a:off x="3079750" y="6443663"/>
            <a:ext cx="1095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</a:t>
            </a:r>
            <a:endParaRPr lang="en-US" sz="700" b="1"/>
          </a:p>
        </p:txBody>
      </p:sp>
      <p:sp>
        <p:nvSpPr>
          <p:cNvPr id="6154" name="Line 27"/>
          <p:cNvSpPr>
            <a:spLocks noChangeShapeType="1"/>
          </p:cNvSpPr>
          <p:nvPr/>
        </p:nvSpPr>
        <p:spPr bwMode="auto">
          <a:xfrm flipH="1">
            <a:off x="3933825" y="5813425"/>
            <a:ext cx="9048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28"/>
          <p:cNvSpPr>
            <a:spLocks/>
          </p:cNvSpPr>
          <p:nvPr/>
        </p:nvSpPr>
        <p:spPr bwMode="auto">
          <a:xfrm>
            <a:off x="3573463" y="2279650"/>
            <a:ext cx="749300" cy="1588"/>
          </a:xfrm>
          <a:custGeom>
            <a:avLst/>
            <a:gdLst>
              <a:gd name="T0" fmla="*/ 749300 w 472"/>
              <a:gd name="T1" fmla="*/ 0 h 1588"/>
              <a:gd name="T2" fmla="*/ 0 w 472"/>
              <a:gd name="T3" fmla="*/ 0 h 1588"/>
              <a:gd name="T4" fmla="*/ 749300 w 472"/>
              <a:gd name="T5" fmla="*/ 0 h 1588"/>
              <a:gd name="T6" fmla="*/ 0 60000 65536"/>
              <a:gd name="T7" fmla="*/ 0 60000 65536"/>
              <a:gd name="T8" fmla="*/ 0 60000 65536"/>
              <a:gd name="T9" fmla="*/ 0 w 472"/>
              <a:gd name="T10" fmla="*/ 0 h 1588"/>
              <a:gd name="T11" fmla="*/ 472 w 4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588">
                <a:moveTo>
                  <a:pt x="472" y="0"/>
                </a:moveTo>
                <a:lnTo>
                  <a:pt x="0" y="0"/>
                </a:lnTo>
                <a:lnTo>
                  <a:pt x="472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29"/>
          <p:cNvSpPr>
            <a:spLocks noChangeShapeType="1"/>
          </p:cNvSpPr>
          <p:nvPr/>
        </p:nvSpPr>
        <p:spPr bwMode="auto">
          <a:xfrm flipH="1">
            <a:off x="3530600" y="3028950"/>
            <a:ext cx="5365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30"/>
          <p:cNvSpPr>
            <a:spLocks noChangeShapeType="1"/>
          </p:cNvSpPr>
          <p:nvPr/>
        </p:nvSpPr>
        <p:spPr bwMode="auto">
          <a:xfrm flipH="1">
            <a:off x="3287713" y="3387725"/>
            <a:ext cx="7127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31"/>
          <p:cNvSpPr>
            <a:spLocks noChangeShapeType="1"/>
          </p:cNvSpPr>
          <p:nvPr/>
        </p:nvSpPr>
        <p:spPr bwMode="auto">
          <a:xfrm flipH="1">
            <a:off x="3244850" y="3763963"/>
            <a:ext cx="6842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32"/>
          <p:cNvSpPr>
            <a:spLocks noChangeShapeType="1"/>
          </p:cNvSpPr>
          <p:nvPr/>
        </p:nvSpPr>
        <p:spPr bwMode="auto">
          <a:xfrm>
            <a:off x="3954463" y="6121400"/>
            <a:ext cx="11795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33"/>
          <p:cNvSpPr>
            <a:spLocks noChangeShapeType="1"/>
          </p:cNvSpPr>
          <p:nvPr/>
        </p:nvSpPr>
        <p:spPr bwMode="auto">
          <a:xfrm flipV="1">
            <a:off x="4322763" y="4041775"/>
            <a:ext cx="357187" cy="1063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34"/>
          <p:cNvSpPr>
            <a:spLocks noChangeShapeType="1"/>
          </p:cNvSpPr>
          <p:nvPr/>
        </p:nvSpPr>
        <p:spPr bwMode="auto">
          <a:xfrm flipH="1">
            <a:off x="3194050" y="4021138"/>
            <a:ext cx="14144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35"/>
          <p:cNvSpPr>
            <a:spLocks/>
          </p:cNvSpPr>
          <p:nvPr/>
        </p:nvSpPr>
        <p:spPr bwMode="auto">
          <a:xfrm>
            <a:off x="4494213" y="4829175"/>
            <a:ext cx="34925" cy="446088"/>
          </a:xfrm>
          <a:custGeom>
            <a:avLst/>
            <a:gdLst>
              <a:gd name="T0" fmla="*/ 31750 w 22"/>
              <a:gd name="T1" fmla="*/ 0 h 281"/>
              <a:gd name="T2" fmla="*/ 0 w 22"/>
              <a:gd name="T3" fmla="*/ 0 h 281"/>
              <a:gd name="T4" fmla="*/ 0 w 22"/>
              <a:gd name="T5" fmla="*/ 446088 h 281"/>
              <a:gd name="T6" fmla="*/ 34925 w 22"/>
              <a:gd name="T7" fmla="*/ 446088 h 28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81"/>
              <a:gd name="T14" fmla="*/ 22 w 22"/>
              <a:gd name="T15" fmla="*/ 281 h 2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81">
                <a:moveTo>
                  <a:pt x="20" y="0"/>
                </a:moveTo>
                <a:lnTo>
                  <a:pt x="0" y="0"/>
                </a:lnTo>
                <a:lnTo>
                  <a:pt x="0" y="281"/>
                </a:lnTo>
                <a:lnTo>
                  <a:pt x="22" y="28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36"/>
          <p:cNvSpPr>
            <a:spLocks noChangeShapeType="1"/>
          </p:cNvSpPr>
          <p:nvPr/>
        </p:nvSpPr>
        <p:spPr bwMode="auto">
          <a:xfrm>
            <a:off x="3451225" y="4835525"/>
            <a:ext cx="7572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37"/>
          <p:cNvSpPr>
            <a:spLocks/>
          </p:cNvSpPr>
          <p:nvPr/>
        </p:nvSpPr>
        <p:spPr bwMode="auto">
          <a:xfrm>
            <a:off x="4208463" y="4791075"/>
            <a:ext cx="38100" cy="84138"/>
          </a:xfrm>
          <a:custGeom>
            <a:avLst/>
            <a:gdLst>
              <a:gd name="T0" fmla="*/ 36513 w 24"/>
              <a:gd name="T1" fmla="*/ 0 h 53"/>
              <a:gd name="T2" fmla="*/ 0 w 24"/>
              <a:gd name="T3" fmla="*/ 0 h 53"/>
              <a:gd name="T4" fmla="*/ 0 w 24"/>
              <a:gd name="T5" fmla="*/ 84138 h 53"/>
              <a:gd name="T6" fmla="*/ 38100 w 24"/>
              <a:gd name="T7" fmla="*/ 84138 h 53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53"/>
              <a:gd name="T14" fmla="*/ 24 w 24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53">
                <a:moveTo>
                  <a:pt x="23" y="0"/>
                </a:moveTo>
                <a:lnTo>
                  <a:pt x="0" y="0"/>
                </a:lnTo>
                <a:lnTo>
                  <a:pt x="0" y="53"/>
                </a:lnTo>
                <a:lnTo>
                  <a:pt x="24" y="5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38"/>
          <p:cNvSpPr>
            <a:spLocks/>
          </p:cNvSpPr>
          <p:nvPr/>
        </p:nvSpPr>
        <p:spPr bwMode="auto">
          <a:xfrm>
            <a:off x="3527425" y="4106863"/>
            <a:ext cx="1098550" cy="41275"/>
          </a:xfrm>
          <a:custGeom>
            <a:avLst/>
            <a:gdLst>
              <a:gd name="T0" fmla="*/ 1098550 w 692"/>
              <a:gd name="T1" fmla="*/ 0 h 26"/>
              <a:gd name="T2" fmla="*/ 795337 w 692"/>
              <a:gd name="T3" fmla="*/ 41275 h 26"/>
              <a:gd name="T4" fmla="*/ 0 w 692"/>
              <a:gd name="T5" fmla="*/ 41275 h 26"/>
              <a:gd name="T6" fmla="*/ 0 60000 65536"/>
              <a:gd name="T7" fmla="*/ 0 60000 65536"/>
              <a:gd name="T8" fmla="*/ 0 60000 65536"/>
              <a:gd name="T9" fmla="*/ 0 w 692"/>
              <a:gd name="T10" fmla="*/ 0 h 26"/>
              <a:gd name="T11" fmla="*/ 692 w 69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6">
                <a:moveTo>
                  <a:pt x="692" y="0"/>
                </a:moveTo>
                <a:lnTo>
                  <a:pt x="501" y="26"/>
                </a:lnTo>
                <a:lnTo>
                  <a:pt x="0" y="2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39"/>
          <p:cNvSpPr>
            <a:spLocks noChangeShapeType="1"/>
          </p:cNvSpPr>
          <p:nvPr/>
        </p:nvSpPr>
        <p:spPr bwMode="auto">
          <a:xfrm flipH="1">
            <a:off x="3408363" y="4283075"/>
            <a:ext cx="7318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40"/>
          <p:cNvSpPr>
            <a:spLocks noChangeShapeType="1"/>
          </p:cNvSpPr>
          <p:nvPr/>
        </p:nvSpPr>
        <p:spPr bwMode="auto">
          <a:xfrm flipH="1">
            <a:off x="3441700" y="4519613"/>
            <a:ext cx="11160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41"/>
          <p:cNvSpPr>
            <a:spLocks noChangeShapeType="1"/>
          </p:cNvSpPr>
          <p:nvPr/>
        </p:nvSpPr>
        <p:spPr bwMode="auto">
          <a:xfrm flipH="1">
            <a:off x="3492500" y="4697413"/>
            <a:ext cx="10842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42"/>
          <p:cNvSpPr>
            <a:spLocks noChangeShapeType="1"/>
          </p:cNvSpPr>
          <p:nvPr/>
        </p:nvSpPr>
        <p:spPr bwMode="auto">
          <a:xfrm>
            <a:off x="4094163" y="5486400"/>
            <a:ext cx="6159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43"/>
          <p:cNvSpPr>
            <a:spLocks/>
          </p:cNvSpPr>
          <p:nvPr/>
        </p:nvSpPr>
        <p:spPr bwMode="auto">
          <a:xfrm>
            <a:off x="5137150" y="6002338"/>
            <a:ext cx="236538" cy="215900"/>
          </a:xfrm>
          <a:custGeom>
            <a:avLst/>
            <a:gdLst>
              <a:gd name="T0" fmla="*/ 50800 w 149"/>
              <a:gd name="T1" fmla="*/ 215900 h 136"/>
              <a:gd name="T2" fmla="*/ 50800 w 149"/>
              <a:gd name="T3" fmla="*/ 215900 h 136"/>
              <a:gd name="T4" fmla="*/ 39688 w 149"/>
              <a:gd name="T5" fmla="*/ 206375 h 136"/>
              <a:gd name="T6" fmla="*/ 30163 w 149"/>
              <a:gd name="T7" fmla="*/ 198437 h 136"/>
              <a:gd name="T8" fmla="*/ 20638 w 149"/>
              <a:gd name="T9" fmla="*/ 185737 h 136"/>
              <a:gd name="T10" fmla="*/ 12700 w 149"/>
              <a:gd name="T11" fmla="*/ 174625 h 136"/>
              <a:gd name="T12" fmla="*/ 7938 w 149"/>
              <a:gd name="T13" fmla="*/ 161925 h 136"/>
              <a:gd name="T14" fmla="*/ 1588 w 149"/>
              <a:gd name="T15" fmla="*/ 147637 h 136"/>
              <a:gd name="T16" fmla="*/ 0 w 149"/>
              <a:gd name="T17" fmla="*/ 134937 h 136"/>
              <a:gd name="T18" fmla="*/ 0 w 149"/>
              <a:gd name="T19" fmla="*/ 119062 h 136"/>
              <a:gd name="T20" fmla="*/ 0 w 149"/>
              <a:gd name="T21" fmla="*/ 119062 h 136"/>
              <a:gd name="T22" fmla="*/ 1588 w 149"/>
              <a:gd name="T23" fmla="*/ 93662 h 136"/>
              <a:gd name="T24" fmla="*/ 9525 w 149"/>
              <a:gd name="T25" fmla="*/ 73025 h 136"/>
              <a:gd name="T26" fmla="*/ 20638 w 149"/>
              <a:gd name="T27" fmla="*/ 53975 h 136"/>
              <a:gd name="T28" fmla="*/ 34925 w 149"/>
              <a:gd name="T29" fmla="*/ 34925 h 136"/>
              <a:gd name="T30" fmla="*/ 52388 w 149"/>
              <a:gd name="T31" fmla="*/ 20637 h 136"/>
              <a:gd name="T32" fmla="*/ 71438 w 149"/>
              <a:gd name="T33" fmla="*/ 9525 h 136"/>
              <a:gd name="T34" fmla="*/ 93663 w 149"/>
              <a:gd name="T35" fmla="*/ 3175 h 136"/>
              <a:gd name="T36" fmla="*/ 119063 w 149"/>
              <a:gd name="T37" fmla="*/ 0 h 136"/>
              <a:gd name="T38" fmla="*/ 119063 w 149"/>
              <a:gd name="T39" fmla="*/ 0 h 136"/>
              <a:gd name="T40" fmla="*/ 139700 w 149"/>
              <a:gd name="T41" fmla="*/ 3175 h 136"/>
              <a:gd name="T42" fmla="*/ 160338 w 149"/>
              <a:gd name="T43" fmla="*/ 7937 h 136"/>
              <a:gd name="T44" fmla="*/ 180975 w 149"/>
              <a:gd name="T45" fmla="*/ 17462 h 136"/>
              <a:gd name="T46" fmla="*/ 195263 w 149"/>
              <a:gd name="T47" fmla="*/ 30162 h 136"/>
              <a:gd name="T48" fmla="*/ 211138 w 149"/>
              <a:gd name="T49" fmla="*/ 46037 h 136"/>
              <a:gd name="T50" fmla="*/ 223838 w 149"/>
              <a:gd name="T51" fmla="*/ 60325 h 136"/>
              <a:gd name="T52" fmla="*/ 231775 w 149"/>
              <a:gd name="T53" fmla="*/ 80962 h 136"/>
              <a:gd name="T54" fmla="*/ 236538 w 149"/>
              <a:gd name="T55" fmla="*/ 101600 h 1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9"/>
              <a:gd name="T85" fmla="*/ 0 h 136"/>
              <a:gd name="T86" fmla="*/ 149 w 149"/>
              <a:gd name="T87" fmla="*/ 136 h 1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9" h="136">
                <a:moveTo>
                  <a:pt x="32" y="136"/>
                </a:moveTo>
                <a:lnTo>
                  <a:pt x="32" y="136"/>
                </a:lnTo>
                <a:lnTo>
                  <a:pt x="25" y="130"/>
                </a:lnTo>
                <a:lnTo>
                  <a:pt x="19" y="125"/>
                </a:lnTo>
                <a:lnTo>
                  <a:pt x="13" y="117"/>
                </a:lnTo>
                <a:lnTo>
                  <a:pt x="8" y="110"/>
                </a:lnTo>
                <a:lnTo>
                  <a:pt x="5" y="102"/>
                </a:lnTo>
                <a:lnTo>
                  <a:pt x="1" y="93"/>
                </a:lnTo>
                <a:lnTo>
                  <a:pt x="0" y="85"/>
                </a:lnTo>
                <a:lnTo>
                  <a:pt x="0" y="75"/>
                </a:lnTo>
                <a:lnTo>
                  <a:pt x="1" y="59"/>
                </a:lnTo>
                <a:lnTo>
                  <a:pt x="6" y="46"/>
                </a:lnTo>
                <a:lnTo>
                  <a:pt x="13" y="34"/>
                </a:lnTo>
                <a:lnTo>
                  <a:pt x="22" y="22"/>
                </a:lnTo>
                <a:lnTo>
                  <a:pt x="33" y="13"/>
                </a:lnTo>
                <a:lnTo>
                  <a:pt x="45" y="6"/>
                </a:lnTo>
                <a:lnTo>
                  <a:pt x="59" y="2"/>
                </a:lnTo>
                <a:lnTo>
                  <a:pt x="75" y="0"/>
                </a:lnTo>
                <a:lnTo>
                  <a:pt x="88" y="2"/>
                </a:lnTo>
                <a:lnTo>
                  <a:pt x="101" y="5"/>
                </a:lnTo>
                <a:lnTo>
                  <a:pt x="114" y="11"/>
                </a:lnTo>
                <a:lnTo>
                  <a:pt x="123" y="19"/>
                </a:lnTo>
                <a:lnTo>
                  <a:pt x="133" y="29"/>
                </a:lnTo>
                <a:lnTo>
                  <a:pt x="141" y="38"/>
                </a:lnTo>
                <a:lnTo>
                  <a:pt x="146" y="51"/>
                </a:lnTo>
                <a:lnTo>
                  <a:pt x="149" y="6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44"/>
          <p:cNvSpPr>
            <a:spLocks/>
          </p:cNvSpPr>
          <p:nvPr/>
        </p:nvSpPr>
        <p:spPr bwMode="auto">
          <a:xfrm>
            <a:off x="4710113" y="5207000"/>
            <a:ext cx="563562" cy="479425"/>
          </a:xfrm>
          <a:custGeom>
            <a:avLst/>
            <a:gdLst>
              <a:gd name="T0" fmla="*/ 80962 w 355"/>
              <a:gd name="T1" fmla="*/ 479425 h 302"/>
              <a:gd name="T2" fmla="*/ 80962 w 355"/>
              <a:gd name="T3" fmla="*/ 479425 h 302"/>
              <a:gd name="T4" fmla="*/ 63500 w 355"/>
              <a:gd name="T5" fmla="*/ 458788 h 302"/>
              <a:gd name="T6" fmla="*/ 47625 w 355"/>
              <a:gd name="T7" fmla="*/ 439738 h 302"/>
              <a:gd name="T8" fmla="*/ 33337 w 355"/>
              <a:gd name="T9" fmla="*/ 415925 h 302"/>
              <a:gd name="T10" fmla="*/ 20637 w 355"/>
              <a:gd name="T11" fmla="*/ 390525 h 302"/>
              <a:gd name="T12" fmla="*/ 12700 w 355"/>
              <a:gd name="T13" fmla="*/ 365125 h 302"/>
              <a:gd name="T14" fmla="*/ 4762 w 355"/>
              <a:gd name="T15" fmla="*/ 338137 h 302"/>
              <a:gd name="T16" fmla="*/ 0 w 355"/>
              <a:gd name="T17" fmla="*/ 309562 h 302"/>
              <a:gd name="T18" fmla="*/ 0 w 355"/>
              <a:gd name="T19" fmla="*/ 280987 h 302"/>
              <a:gd name="T20" fmla="*/ 0 w 355"/>
              <a:gd name="T21" fmla="*/ 280987 h 302"/>
              <a:gd name="T22" fmla="*/ 0 w 355"/>
              <a:gd name="T23" fmla="*/ 250825 h 302"/>
              <a:gd name="T24" fmla="*/ 4762 w 355"/>
              <a:gd name="T25" fmla="*/ 223838 h 302"/>
              <a:gd name="T26" fmla="*/ 12700 w 355"/>
              <a:gd name="T27" fmla="*/ 196850 h 302"/>
              <a:gd name="T28" fmla="*/ 22225 w 355"/>
              <a:gd name="T29" fmla="*/ 169862 h 302"/>
              <a:gd name="T30" fmla="*/ 33337 w 355"/>
              <a:gd name="T31" fmla="*/ 146050 h 302"/>
              <a:gd name="T32" fmla="*/ 47625 w 355"/>
              <a:gd name="T33" fmla="*/ 123825 h 302"/>
              <a:gd name="T34" fmla="*/ 63500 w 355"/>
              <a:gd name="T35" fmla="*/ 101600 h 302"/>
              <a:gd name="T36" fmla="*/ 80962 w 355"/>
              <a:gd name="T37" fmla="*/ 80962 h 302"/>
              <a:gd name="T38" fmla="*/ 101600 w 355"/>
              <a:gd name="T39" fmla="*/ 63500 h 302"/>
              <a:gd name="T40" fmla="*/ 123825 w 355"/>
              <a:gd name="T41" fmla="*/ 47625 h 302"/>
              <a:gd name="T42" fmla="*/ 147637 w 355"/>
              <a:gd name="T43" fmla="*/ 31750 h 302"/>
              <a:gd name="T44" fmla="*/ 173037 w 355"/>
              <a:gd name="T45" fmla="*/ 19050 h 302"/>
              <a:gd name="T46" fmla="*/ 198437 w 355"/>
              <a:gd name="T47" fmla="*/ 12700 h 302"/>
              <a:gd name="T48" fmla="*/ 225425 w 355"/>
              <a:gd name="T49" fmla="*/ 4762 h 302"/>
              <a:gd name="T50" fmla="*/ 254000 w 355"/>
              <a:gd name="T51" fmla="*/ 0 h 302"/>
              <a:gd name="T52" fmla="*/ 282575 w 355"/>
              <a:gd name="T53" fmla="*/ 0 h 302"/>
              <a:gd name="T54" fmla="*/ 282575 w 355"/>
              <a:gd name="T55" fmla="*/ 0 h 302"/>
              <a:gd name="T56" fmla="*/ 309562 w 355"/>
              <a:gd name="T57" fmla="*/ 0 h 302"/>
              <a:gd name="T58" fmla="*/ 338137 w 355"/>
              <a:gd name="T59" fmla="*/ 4762 h 302"/>
              <a:gd name="T60" fmla="*/ 365125 w 355"/>
              <a:gd name="T61" fmla="*/ 12700 h 302"/>
              <a:gd name="T62" fmla="*/ 390525 w 355"/>
              <a:gd name="T63" fmla="*/ 19050 h 302"/>
              <a:gd name="T64" fmla="*/ 415925 w 355"/>
              <a:gd name="T65" fmla="*/ 31750 h 302"/>
              <a:gd name="T66" fmla="*/ 439737 w 355"/>
              <a:gd name="T67" fmla="*/ 47625 h 302"/>
              <a:gd name="T68" fmla="*/ 461962 w 355"/>
              <a:gd name="T69" fmla="*/ 63500 h 302"/>
              <a:gd name="T70" fmla="*/ 482600 w 355"/>
              <a:gd name="T71" fmla="*/ 80962 h 302"/>
              <a:gd name="T72" fmla="*/ 500062 w 355"/>
              <a:gd name="T73" fmla="*/ 101600 h 302"/>
              <a:gd name="T74" fmla="*/ 515937 w 355"/>
              <a:gd name="T75" fmla="*/ 123825 h 302"/>
              <a:gd name="T76" fmla="*/ 531812 w 355"/>
              <a:gd name="T77" fmla="*/ 146050 h 302"/>
              <a:gd name="T78" fmla="*/ 541337 w 355"/>
              <a:gd name="T79" fmla="*/ 169862 h 302"/>
              <a:gd name="T80" fmla="*/ 550862 w 355"/>
              <a:gd name="T81" fmla="*/ 196850 h 302"/>
              <a:gd name="T82" fmla="*/ 558800 w 355"/>
              <a:gd name="T83" fmla="*/ 223838 h 302"/>
              <a:gd name="T84" fmla="*/ 563562 w 355"/>
              <a:gd name="T85" fmla="*/ 250825 h 302"/>
              <a:gd name="T86" fmla="*/ 563562 w 355"/>
              <a:gd name="T87" fmla="*/ 280987 h 302"/>
              <a:gd name="T88" fmla="*/ 563562 w 355"/>
              <a:gd name="T89" fmla="*/ 280987 h 302"/>
              <a:gd name="T90" fmla="*/ 563562 w 355"/>
              <a:gd name="T91" fmla="*/ 300037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02"/>
              <a:gd name="T140" fmla="*/ 355 w 355"/>
              <a:gd name="T141" fmla="*/ 302 h 3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02">
                <a:moveTo>
                  <a:pt x="51" y="302"/>
                </a:moveTo>
                <a:lnTo>
                  <a:pt x="51" y="302"/>
                </a:lnTo>
                <a:lnTo>
                  <a:pt x="40" y="289"/>
                </a:lnTo>
                <a:lnTo>
                  <a:pt x="30" y="277"/>
                </a:lnTo>
                <a:lnTo>
                  <a:pt x="21" y="262"/>
                </a:lnTo>
                <a:lnTo>
                  <a:pt x="13" y="246"/>
                </a:lnTo>
                <a:lnTo>
                  <a:pt x="8" y="230"/>
                </a:lnTo>
                <a:lnTo>
                  <a:pt x="3" y="213"/>
                </a:lnTo>
                <a:lnTo>
                  <a:pt x="0" y="195"/>
                </a:lnTo>
                <a:lnTo>
                  <a:pt x="0" y="177"/>
                </a:lnTo>
                <a:lnTo>
                  <a:pt x="0" y="158"/>
                </a:lnTo>
                <a:lnTo>
                  <a:pt x="3" y="141"/>
                </a:lnTo>
                <a:lnTo>
                  <a:pt x="8" y="124"/>
                </a:lnTo>
                <a:lnTo>
                  <a:pt x="14" y="107"/>
                </a:lnTo>
                <a:lnTo>
                  <a:pt x="21" y="92"/>
                </a:lnTo>
                <a:lnTo>
                  <a:pt x="30" y="78"/>
                </a:lnTo>
                <a:lnTo>
                  <a:pt x="40" y="64"/>
                </a:lnTo>
                <a:lnTo>
                  <a:pt x="51" y="51"/>
                </a:lnTo>
                <a:lnTo>
                  <a:pt x="64" y="40"/>
                </a:lnTo>
                <a:lnTo>
                  <a:pt x="78" y="30"/>
                </a:lnTo>
                <a:lnTo>
                  <a:pt x="93" y="20"/>
                </a:lnTo>
                <a:lnTo>
                  <a:pt x="109" y="12"/>
                </a:lnTo>
                <a:lnTo>
                  <a:pt x="125" y="8"/>
                </a:lnTo>
                <a:lnTo>
                  <a:pt x="142" y="3"/>
                </a:lnTo>
                <a:lnTo>
                  <a:pt x="160" y="0"/>
                </a:lnTo>
                <a:lnTo>
                  <a:pt x="178" y="0"/>
                </a:lnTo>
                <a:lnTo>
                  <a:pt x="195" y="0"/>
                </a:lnTo>
                <a:lnTo>
                  <a:pt x="213" y="3"/>
                </a:lnTo>
                <a:lnTo>
                  <a:pt x="230" y="8"/>
                </a:lnTo>
                <a:lnTo>
                  <a:pt x="246" y="12"/>
                </a:lnTo>
                <a:lnTo>
                  <a:pt x="262" y="20"/>
                </a:lnTo>
                <a:lnTo>
                  <a:pt x="277" y="30"/>
                </a:lnTo>
                <a:lnTo>
                  <a:pt x="291" y="40"/>
                </a:lnTo>
                <a:lnTo>
                  <a:pt x="304" y="51"/>
                </a:lnTo>
                <a:lnTo>
                  <a:pt x="315" y="64"/>
                </a:lnTo>
                <a:lnTo>
                  <a:pt x="325" y="78"/>
                </a:lnTo>
                <a:lnTo>
                  <a:pt x="335" y="92"/>
                </a:lnTo>
                <a:lnTo>
                  <a:pt x="341" y="107"/>
                </a:lnTo>
                <a:lnTo>
                  <a:pt x="347" y="124"/>
                </a:lnTo>
                <a:lnTo>
                  <a:pt x="352" y="141"/>
                </a:lnTo>
                <a:lnTo>
                  <a:pt x="355" y="158"/>
                </a:lnTo>
                <a:lnTo>
                  <a:pt x="355" y="177"/>
                </a:lnTo>
                <a:lnTo>
                  <a:pt x="355" y="18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45"/>
          <p:cNvSpPr>
            <a:spLocks noChangeShapeType="1"/>
          </p:cNvSpPr>
          <p:nvPr/>
        </p:nvSpPr>
        <p:spPr bwMode="auto">
          <a:xfrm flipV="1">
            <a:off x="4135438" y="5053013"/>
            <a:ext cx="358775" cy="4333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46"/>
          <p:cNvSpPr>
            <a:spLocks noChangeShapeType="1"/>
          </p:cNvSpPr>
          <p:nvPr/>
        </p:nvSpPr>
        <p:spPr bwMode="auto">
          <a:xfrm flipH="1">
            <a:off x="3933825" y="5811838"/>
            <a:ext cx="904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Freeform 47"/>
          <p:cNvSpPr>
            <a:spLocks/>
          </p:cNvSpPr>
          <p:nvPr/>
        </p:nvSpPr>
        <p:spPr bwMode="auto">
          <a:xfrm>
            <a:off x="3573463" y="2276475"/>
            <a:ext cx="749300" cy="1588"/>
          </a:xfrm>
          <a:custGeom>
            <a:avLst/>
            <a:gdLst>
              <a:gd name="T0" fmla="*/ 749300 w 472"/>
              <a:gd name="T1" fmla="*/ 0 h 1588"/>
              <a:gd name="T2" fmla="*/ 0 w 472"/>
              <a:gd name="T3" fmla="*/ 0 h 1588"/>
              <a:gd name="T4" fmla="*/ 749300 w 472"/>
              <a:gd name="T5" fmla="*/ 0 h 1588"/>
              <a:gd name="T6" fmla="*/ 0 60000 65536"/>
              <a:gd name="T7" fmla="*/ 0 60000 65536"/>
              <a:gd name="T8" fmla="*/ 0 60000 65536"/>
              <a:gd name="T9" fmla="*/ 0 w 472"/>
              <a:gd name="T10" fmla="*/ 0 h 1588"/>
              <a:gd name="T11" fmla="*/ 472 w 4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588">
                <a:moveTo>
                  <a:pt x="472" y="0"/>
                </a:moveTo>
                <a:lnTo>
                  <a:pt x="0" y="0"/>
                </a:lnTo>
                <a:lnTo>
                  <a:pt x="472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48"/>
          <p:cNvSpPr>
            <a:spLocks noChangeShapeType="1"/>
          </p:cNvSpPr>
          <p:nvPr/>
        </p:nvSpPr>
        <p:spPr bwMode="auto">
          <a:xfrm flipH="1">
            <a:off x="3530600" y="3027363"/>
            <a:ext cx="536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49"/>
          <p:cNvSpPr>
            <a:spLocks noChangeShapeType="1"/>
          </p:cNvSpPr>
          <p:nvPr/>
        </p:nvSpPr>
        <p:spPr bwMode="auto">
          <a:xfrm flipH="1">
            <a:off x="3287713" y="3386138"/>
            <a:ext cx="7127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Rectangle 50"/>
          <p:cNvSpPr>
            <a:spLocks noChangeArrowheads="1"/>
          </p:cNvSpPr>
          <p:nvPr/>
        </p:nvSpPr>
        <p:spPr bwMode="auto">
          <a:xfrm>
            <a:off x="2876550" y="3702050"/>
            <a:ext cx="327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Muscle</a:t>
            </a:r>
          </a:p>
          <a:p>
            <a:r>
              <a:rPr lang="en-US" sz="700" b="1">
                <a:solidFill>
                  <a:srgbClr val="000000"/>
                </a:solidFill>
              </a:rPr>
              <a:t>fascicle</a:t>
            </a:r>
          </a:p>
        </p:txBody>
      </p:sp>
      <p:sp>
        <p:nvSpPr>
          <p:cNvPr id="6178" name="Line 52"/>
          <p:cNvSpPr>
            <a:spLocks noChangeShapeType="1"/>
          </p:cNvSpPr>
          <p:nvPr/>
        </p:nvSpPr>
        <p:spPr bwMode="auto">
          <a:xfrm flipH="1">
            <a:off x="3244850" y="3759200"/>
            <a:ext cx="6842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53"/>
          <p:cNvSpPr>
            <a:spLocks noChangeShapeType="1"/>
          </p:cNvSpPr>
          <p:nvPr/>
        </p:nvSpPr>
        <p:spPr bwMode="auto">
          <a:xfrm>
            <a:off x="3954463" y="6116638"/>
            <a:ext cx="1179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Rectangle 54"/>
          <p:cNvSpPr>
            <a:spLocks noChangeArrowheads="1"/>
          </p:cNvSpPr>
          <p:nvPr/>
        </p:nvSpPr>
        <p:spPr bwMode="auto">
          <a:xfrm>
            <a:off x="2876550" y="4456113"/>
            <a:ext cx="5048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Perimysium</a:t>
            </a:r>
            <a:endParaRPr lang="en-US" sz="700" b="1"/>
          </a:p>
        </p:txBody>
      </p:sp>
      <p:sp>
        <p:nvSpPr>
          <p:cNvPr id="6181" name="Rectangle 55"/>
          <p:cNvSpPr>
            <a:spLocks noChangeArrowheads="1"/>
          </p:cNvSpPr>
          <p:nvPr/>
        </p:nvSpPr>
        <p:spPr bwMode="auto">
          <a:xfrm>
            <a:off x="2876550" y="4219575"/>
            <a:ext cx="4746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Epimysium</a:t>
            </a:r>
            <a:endParaRPr lang="en-US" sz="700" b="1"/>
          </a:p>
        </p:txBody>
      </p:sp>
      <p:sp>
        <p:nvSpPr>
          <p:cNvPr id="6182" name="Line 56"/>
          <p:cNvSpPr>
            <a:spLocks noChangeShapeType="1"/>
          </p:cNvSpPr>
          <p:nvPr/>
        </p:nvSpPr>
        <p:spPr bwMode="auto">
          <a:xfrm flipV="1">
            <a:off x="4322763" y="4038600"/>
            <a:ext cx="357187" cy="104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57"/>
          <p:cNvSpPr>
            <a:spLocks noChangeShapeType="1"/>
          </p:cNvSpPr>
          <p:nvPr/>
        </p:nvSpPr>
        <p:spPr bwMode="auto">
          <a:xfrm flipH="1">
            <a:off x="3194050" y="4017963"/>
            <a:ext cx="14144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Rectangle 58"/>
          <p:cNvSpPr>
            <a:spLocks noChangeArrowheads="1"/>
          </p:cNvSpPr>
          <p:nvPr/>
        </p:nvSpPr>
        <p:spPr bwMode="auto">
          <a:xfrm>
            <a:off x="2876550" y="3957638"/>
            <a:ext cx="2460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Nerve</a:t>
            </a:r>
            <a:endParaRPr lang="en-US" sz="700" b="1"/>
          </a:p>
        </p:txBody>
      </p:sp>
      <p:sp>
        <p:nvSpPr>
          <p:cNvPr id="6185" name="Rectangle 59"/>
          <p:cNvSpPr>
            <a:spLocks noChangeArrowheads="1"/>
          </p:cNvSpPr>
          <p:nvPr/>
        </p:nvSpPr>
        <p:spPr bwMode="auto">
          <a:xfrm>
            <a:off x="2876550" y="4086225"/>
            <a:ext cx="596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Blood vessels</a:t>
            </a:r>
            <a:endParaRPr lang="en-US" sz="700" b="1"/>
          </a:p>
        </p:txBody>
      </p:sp>
      <p:sp>
        <p:nvSpPr>
          <p:cNvPr id="6186" name="Rectangle 60"/>
          <p:cNvSpPr>
            <a:spLocks noChangeArrowheads="1"/>
          </p:cNvSpPr>
          <p:nvPr/>
        </p:nvSpPr>
        <p:spPr bwMode="auto">
          <a:xfrm>
            <a:off x="3371850" y="6056313"/>
            <a:ext cx="5207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Muscle fiber</a:t>
            </a:r>
            <a:endParaRPr lang="en-US" sz="700" b="1"/>
          </a:p>
        </p:txBody>
      </p:sp>
      <p:sp>
        <p:nvSpPr>
          <p:cNvPr id="6187" name="Rectangle 61"/>
          <p:cNvSpPr>
            <a:spLocks noChangeArrowheads="1"/>
          </p:cNvSpPr>
          <p:nvPr/>
        </p:nvSpPr>
        <p:spPr bwMode="auto">
          <a:xfrm>
            <a:off x="3200400" y="2219325"/>
            <a:ext cx="319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6188" name="Rectangle 63"/>
          <p:cNvSpPr>
            <a:spLocks noChangeArrowheads="1"/>
          </p:cNvSpPr>
          <p:nvPr/>
        </p:nvSpPr>
        <p:spPr bwMode="auto">
          <a:xfrm>
            <a:off x="3200400" y="2971800"/>
            <a:ext cx="276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Fascia</a:t>
            </a:r>
            <a:endParaRPr lang="en-US" sz="700" b="1"/>
          </a:p>
        </p:txBody>
      </p:sp>
      <p:sp>
        <p:nvSpPr>
          <p:cNvPr id="6189" name="Freeform 64"/>
          <p:cNvSpPr>
            <a:spLocks/>
          </p:cNvSpPr>
          <p:nvPr/>
        </p:nvSpPr>
        <p:spPr bwMode="auto">
          <a:xfrm>
            <a:off x="4494213" y="4827588"/>
            <a:ext cx="34925" cy="444500"/>
          </a:xfrm>
          <a:custGeom>
            <a:avLst/>
            <a:gdLst>
              <a:gd name="T0" fmla="*/ 31750 w 22"/>
              <a:gd name="T1" fmla="*/ 0 h 280"/>
              <a:gd name="T2" fmla="*/ 0 w 22"/>
              <a:gd name="T3" fmla="*/ 0 h 280"/>
              <a:gd name="T4" fmla="*/ 0 w 22"/>
              <a:gd name="T5" fmla="*/ 444500 h 280"/>
              <a:gd name="T6" fmla="*/ 34925 w 22"/>
              <a:gd name="T7" fmla="*/ 444500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80"/>
              <a:gd name="T14" fmla="*/ 22 w 22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80">
                <a:moveTo>
                  <a:pt x="20" y="0"/>
                </a:moveTo>
                <a:lnTo>
                  <a:pt x="0" y="0"/>
                </a:lnTo>
                <a:lnTo>
                  <a:pt x="0" y="280"/>
                </a:lnTo>
                <a:lnTo>
                  <a:pt x="22" y="28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65"/>
          <p:cNvSpPr>
            <a:spLocks noChangeShapeType="1"/>
          </p:cNvSpPr>
          <p:nvPr/>
        </p:nvSpPr>
        <p:spPr bwMode="auto">
          <a:xfrm>
            <a:off x="3451225" y="4829175"/>
            <a:ext cx="7572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Rectangle 66"/>
          <p:cNvSpPr>
            <a:spLocks noChangeArrowheads="1"/>
          </p:cNvSpPr>
          <p:nvPr/>
        </p:nvSpPr>
        <p:spPr bwMode="auto">
          <a:xfrm>
            <a:off x="2876550" y="4772025"/>
            <a:ext cx="5207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Muscle fiber</a:t>
            </a:r>
            <a:endParaRPr lang="en-US" sz="700" b="1"/>
          </a:p>
        </p:txBody>
      </p:sp>
      <p:sp>
        <p:nvSpPr>
          <p:cNvPr id="6192" name="Freeform 67"/>
          <p:cNvSpPr>
            <a:spLocks/>
          </p:cNvSpPr>
          <p:nvPr/>
        </p:nvSpPr>
        <p:spPr bwMode="auto">
          <a:xfrm>
            <a:off x="4208463" y="4789488"/>
            <a:ext cx="38100" cy="80962"/>
          </a:xfrm>
          <a:custGeom>
            <a:avLst/>
            <a:gdLst>
              <a:gd name="T0" fmla="*/ 36513 w 24"/>
              <a:gd name="T1" fmla="*/ 0 h 51"/>
              <a:gd name="T2" fmla="*/ 0 w 24"/>
              <a:gd name="T3" fmla="*/ 0 h 51"/>
              <a:gd name="T4" fmla="*/ 0 w 24"/>
              <a:gd name="T5" fmla="*/ 80962 h 51"/>
              <a:gd name="T6" fmla="*/ 38100 w 24"/>
              <a:gd name="T7" fmla="*/ 80962 h 51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51"/>
              <a:gd name="T14" fmla="*/ 24 w 24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51">
                <a:moveTo>
                  <a:pt x="23" y="0"/>
                </a:moveTo>
                <a:lnTo>
                  <a:pt x="0" y="0"/>
                </a:lnTo>
                <a:lnTo>
                  <a:pt x="0" y="51"/>
                </a:lnTo>
                <a:lnTo>
                  <a:pt x="24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Freeform 68"/>
          <p:cNvSpPr>
            <a:spLocks/>
          </p:cNvSpPr>
          <p:nvPr/>
        </p:nvSpPr>
        <p:spPr bwMode="auto">
          <a:xfrm>
            <a:off x="3527425" y="4105275"/>
            <a:ext cx="1098550" cy="38100"/>
          </a:xfrm>
          <a:custGeom>
            <a:avLst/>
            <a:gdLst>
              <a:gd name="T0" fmla="*/ 1098550 w 692"/>
              <a:gd name="T1" fmla="*/ 0 h 24"/>
              <a:gd name="T2" fmla="*/ 795337 w 692"/>
              <a:gd name="T3" fmla="*/ 38100 h 24"/>
              <a:gd name="T4" fmla="*/ 0 w 692"/>
              <a:gd name="T5" fmla="*/ 38100 h 24"/>
              <a:gd name="T6" fmla="*/ 0 60000 65536"/>
              <a:gd name="T7" fmla="*/ 0 60000 65536"/>
              <a:gd name="T8" fmla="*/ 0 60000 65536"/>
              <a:gd name="T9" fmla="*/ 0 w 692"/>
              <a:gd name="T10" fmla="*/ 0 h 24"/>
              <a:gd name="T11" fmla="*/ 692 w 692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4">
                <a:moveTo>
                  <a:pt x="692" y="0"/>
                </a:moveTo>
                <a:lnTo>
                  <a:pt x="501" y="24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69"/>
          <p:cNvSpPr>
            <a:spLocks noChangeShapeType="1"/>
          </p:cNvSpPr>
          <p:nvPr/>
        </p:nvSpPr>
        <p:spPr bwMode="auto">
          <a:xfrm flipH="1">
            <a:off x="3408363" y="4278313"/>
            <a:ext cx="731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70"/>
          <p:cNvSpPr>
            <a:spLocks noChangeShapeType="1"/>
          </p:cNvSpPr>
          <p:nvPr/>
        </p:nvSpPr>
        <p:spPr bwMode="auto">
          <a:xfrm flipH="1">
            <a:off x="3441700" y="4514850"/>
            <a:ext cx="11160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71"/>
          <p:cNvSpPr>
            <a:spLocks noChangeShapeType="1"/>
          </p:cNvSpPr>
          <p:nvPr/>
        </p:nvSpPr>
        <p:spPr bwMode="auto">
          <a:xfrm flipH="1">
            <a:off x="3492500" y="4695825"/>
            <a:ext cx="10842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72"/>
          <p:cNvSpPr>
            <a:spLocks noChangeShapeType="1"/>
          </p:cNvSpPr>
          <p:nvPr/>
        </p:nvSpPr>
        <p:spPr bwMode="auto">
          <a:xfrm>
            <a:off x="4094163" y="5483225"/>
            <a:ext cx="615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Rectangle 73"/>
          <p:cNvSpPr>
            <a:spLocks noChangeArrowheads="1"/>
          </p:cNvSpPr>
          <p:nvPr/>
        </p:nvSpPr>
        <p:spPr bwMode="auto">
          <a:xfrm>
            <a:off x="3371850" y="5430838"/>
            <a:ext cx="654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Muscle fascicle</a:t>
            </a:r>
            <a:endParaRPr lang="en-US" sz="700" b="1"/>
          </a:p>
        </p:txBody>
      </p:sp>
      <p:sp>
        <p:nvSpPr>
          <p:cNvPr id="6199" name="Freeform 74"/>
          <p:cNvSpPr>
            <a:spLocks/>
          </p:cNvSpPr>
          <p:nvPr/>
        </p:nvSpPr>
        <p:spPr bwMode="auto">
          <a:xfrm>
            <a:off x="5137150" y="5999163"/>
            <a:ext cx="236538" cy="219075"/>
          </a:xfrm>
          <a:custGeom>
            <a:avLst/>
            <a:gdLst>
              <a:gd name="T0" fmla="*/ 58738 w 149"/>
              <a:gd name="T1" fmla="*/ 219075 h 138"/>
              <a:gd name="T2" fmla="*/ 58738 w 149"/>
              <a:gd name="T3" fmla="*/ 219075 h 138"/>
              <a:gd name="T4" fmla="*/ 46038 w 149"/>
              <a:gd name="T5" fmla="*/ 211138 h 138"/>
              <a:gd name="T6" fmla="*/ 33338 w 149"/>
              <a:gd name="T7" fmla="*/ 201612 h 138"/>
              <a:gd name="T8" fmla="*/ 22225 w 149"/>
              <a:gd name="T9" fmla="*/ 188912 h 138"/>
              <a:gd name="T10" fmla="*/ 14288 w 149"/>
              <a:gd name="T11" fmla="*/ 177800 h 138"/>
              <a:gd name="T12" fmla="*/ 9525 w 149"/>
              <a:gd name="T13" fmla="*/ 163512 h 138"/>
              <a:gd name="T14" fmla="*/ 4763 w 149"/>
              <a:gd name="T15" fmla="*/ 150812 h 138"/>
              <a:gd name="T16" fmla="*/ 0 w 149"/>
              <a:gd name="T17" fmla="*/ 134937 h 138"/>
              <a:gd name="T18" fmla="*/ 0 w 149"/>
              <a:gd name="T19" fmla="*/ 117475 h 138"/>
              <a:gd name="T20" fmla="*/ 0 w 149"/>
              <a:gd name="T21" fmla="*/ 117475 h 138"/>
              <a:gd name="T22" fmla="*/ 1588 w 149"/>
              <a:gd name="T23" fmla="*/ 95250 h 138"/>
              <a:gd name="T24" fmla="*/ 9525 w 149"/>
              <a:gd name="T25" fmla="*/ 71437 h 138"/>
              <a:gd name="T26" fmla="*/ 20638 w 149"/>
              <a:gd name="T27" fmla="*/ 50800 h 138"/>
              <a:gd name="T28" fmla="*/ 34925 w 149"/>
              <a:gd name="T29" fmla="*/ 33337 h 138"/>
              <a:gd name="T30" fmla="*/ 52388 w 149"/>
              <a:gd name="T31" fmla="*/ 20637 h 138"/>
              <a:gd name="T32" fmla="*/ 71438 w 149"/>
              <a:gd name="T33" fmla="*/ 7937 h 138"/>
              <a:gd name="T34" fmla="*/ 93663 w 149"/>
              <a:gd name="T35" fmla="*/ 3175 h 138"/>
              <a:gd name="T36" fmla="*/ 119063 w 149"/>
              <a:gd name="T37" fmla="*/ 0 h 138"/>
              <a:gd name="T38" fmla="*/ 119063 w 149"/>
              <a:gd name="T39" fmla="*/ 0 h 138"/>
              <a:gd name="T40" fmla="*/ 142875 w 149"/>
              <a:gd name="T41" fmla="*/ 3175 h 138"/>
              <a:gd name="T42" fmla="*/ 161925 w 149"/>
              <a:gd name="T43" fmla="*/ 7937 h 138"/>
              <a:gd name="T44" fmla="*/ 182563 w 149"/>
              <a:gd name="T45" fmla="*/ 19050 h 138"/>
              <a:gd name="T46" fmla="*/ 200025 w 149"/>
              <a:gd name="T47" fmla="*/ 33337 h 138"/>
              <a:gd name="T48" fmla="*/ 215900 w 149"/>
              <a:gd name="T49" fmla="*/ 49212 h 138"/>
              <a:gd name="T50" fmla="*/ 225425 w 149"/>
              <a:gd name="T51" fmla="*/ 69850 h 138"/>
              <a:gd name="T52" fmla="*/ 233363 w 149"/>
              <a:gd name="T53" fmla="*/ 88900 h 138"/>
              <a:gd name="T54" fmla="*/ 236538 w 149"/>
              <a:gd name="T55" fmla="*/ 112712 h 1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9"/>
              <a:gd name="T85" fmla="*/ 0 h 138"/>
              <a:gd name="T86" fmla="*/ 149 w 149"/>
              <a:gd name="T87" fmla="*/ 138 h 1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9" h="138">
                <a:moveTo>
                  <a:pt x="37" y="138"/>
                </a:moveTo>
                <a:lnTo>
                  <a:pt x="37" y="138"/>
                </a:lnTo>
                <a:lnTo>
                  <a:pt x="29" y="133"/>
                </a:lnTo>
                <a:lnTo>
                  <a:pt x="21" y="127"/>
                </a:lnTo>
                <a:lnTo>
                  <a:pt x="14" y="119"/>
                </a:lnTo>
                <a:lnTo>
                  <a:pt x="9" y="112"/>
                </a:lnTo>
                <a:lnTo>
                  <a:pt x="6" y="103"/>
                </a:lnTo>
                <a:lnTo>
                  <a:pt x="3" y="95"/>
                </a:lnTo>
                <a:lnTo>
                  <a:pt x="0" y="85"/>
                </a:lnTo>
                <a:lnTo>
                  <a:pt x="0" y="74"/>
                </a:lnTo>
                <a:lnTo>
                  <a:pt x="1" y="60"/>
                </a:lnTo>
                <a:lnTo>
                  <a:pt x="6" y="45"/>
                </a:lnTo>
                <a:lnTo>
                  <a:pt x="13" y="32"/>
                </a:lnTo>
                <a:lnTo>
                  <a:pt x="22" y="21"/>
                </a:lnTo>
                <a:lnTo>
                  <a:pt x="33" y="13"/>
                </a:lnTo>
                <a:lnTo>
                  <a:pt x="45" y="5"/>
                </a:lnTo>
                <a:lnTo>
                  <a:pt x="59" y="2"/>
                </a:lnTo>
                <a:lnTo>
                  <a:pt x="75" y="0"/>
                </a:lnTo>
                <a:lnTo>
                  <a:pt x="90" y="2"/>
                </a:lnTo>
                <a:lnTo>
                  <a:pt x="102" y="5"/>
                </a:lnTo>
                <a:lnTo>
                  <a:pt x="115" y="12"/>
                </a:lnTo>
                <a:lnTo>
                  <a:pt x="126" y="21"/>
                </a:lnTo>
                <a:lnTo>
                  <a:pt x="136" y="31"/>
                </a:lnTo>
                <a:lnTo>
                  <a:pt x="142" y="44"/>
                </a:lnTo>
                <a:lnTo>
                  <a:pt x="147" y="56"/>
                </a:lnTo>
                <a:lnTo>
                  <a:pt x="149" y="7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Freeform 75"/>
          <p:cNvSpPr>
            <a:spLocks/>
          </p:cNvSpPr>
          <p:nvPr/>
        </p:nvSpPr>
        <p:spPr bwMode="auto">
          <a:xfrm>
            <a:off x="4710113" y="5200650"/>
            <a:ext cx="563562" cy="492125"/>
          </a:xfrm>
          <a:custGeom>
            <a:avLst/>
            <a:gdLst>
              <a:gd name="T0" fmla="*/ 90487 w 355"/>
              <a:gd name="T1" fmla="*/ 492125 h 310"/>
              <a:gd name="T2" fmla="*/ 90487 w 355"/>
              <a:gd name="T3" fmla="*/ 492125 h 310"/>
              <a:gd name="T4" fmla="*/ 71437 w 355"/>
              <a:gd name="T5" fmla="*/ 471488 h 310"/>
              <a:gd name="T6" fmla="*/ 52387 w 355"/>
              <a:gd name="T7" fmla="*/ 450850 h 310"/>
              <a:gd name="T8" fmla="*/ 38100 w 355"/>
              <a:gd name="T9" fmla="*/ 425450 h 310"/>
              <a:gd name="T10" fmla="*/ 25400 w 355"/>
              <a:gd name="T11" fmla="*/ 400050 h 310"/>
              <a:gd name="T12" fmla="*/ 12700 w 355"/>
              <a:gd name="T13" fmla="*/ 371475 h 310"/>
              <a:gd name="T14" fmla="*/ 4762 w 355"/>
              <a:gd name="T15" fmla="*/ 344487 h 310"/>
              <a:gd name="T16" fmla="*/ 0 w 355"/>
              <a:gd name="T17" fmla="*/ 312737 h 310"/>
              <a:gd name="T18" fmla="*/ 0 w 355"/>
              <a:gd name="T19" fmla="*/ 282575 h 310"/>
              <a:gd name="T20" fmla="*/ 0 w 355"/>
              <a:gd name="T21" fmla="*/ 282575 h 310"/>
              <a:gd name="T22" fmla="*/ 0 w 355"/>
              <a:gd name="T23" fmla="*/ 255587 h 310"/>
              <a:gd name="T24" fmla="*/ 4762 w 355"/>
              <a:gd name="T25" fmla="*/ 227013 h 310"/>
              <a:gd name="T26" fmla="*/ 12700 w 355"/>
              <a:gd name="T27" fmla="*/ 198437 h 310"/>
              <a:gd name="T28" fmla="*/ 22225 w 355"/>
              <a:gd name="T29" fmla="*/ 173037 h 310"/>
              <a:gd name="T30" fmla="*/ 33337 w 355"/>
              <a:gd name="T31" fmla="*/ 147637 h 310"/>
              <a:gd name="T32" fmla="*/ 47625 w 355"/>
              <a:gd name="T33" fmla="*/ 125412 h 310"/>
              <a:gd name="T34" fmla="*/ 63500 w 355"/>
              <a:gd name="T35" fmla="*/ 104775 h 310"/>
              <a:gd name="T36" fmla="*/ 80962 w 355"/>
              <a:gd name="T37" fmla="*/ 84137 h 310"/>
              <a:gd name="T38" fmla="*/ 101600 w 355"/>
              <a:gd name="T39" fmla="*/ 66675 h 310"/>
              <a:gd name="T40" fmla="*/ 123825 w 355"/>
              <a:gd name="T41" fmla="*/ 49212 h 310"/>
              <a:gd name="T42" fmla="*/ 147637 w 355"/>
              <a:gd name="T43" fmla="*/ 36512 h 310"/>
              <a:gd name="T44" fmla="*/ 173037 w 355"/>
              <a:gd name="T45" fmla="*/ 23812 h 310"/>
              <a:gd name="T46" fmla="*/ 198437 w 355"/>
              <a:gd name="T47" fmla="*/ 12700 h 310"/>
              <a:gd name="T48" fmla="*/ 225425 w 355"/>
              <a:gd name="T49" fmla="*/ 6350 h 310"/>
              <a:gd name="T50" fmla="*/ 254000 w 355"/>
              <a:gd name="T51" fmla="*/ 3175 h 310"/>
              <a:gd name="T52" fmla="*/ 282575 w 355"/>
              <a:gd name="T53" fmla="*/ 0 h 310"/>
              <a:gd name="T54" fmla="*/ 282575 w 355"/>
              <a:gd name="T55" fmla="*/ 0 h 310"/>
              <a:gd name="T56" fmla="*/ 309562 w 355"/>
              <a:gd name="T57" fmla="*/ 3175 h 310"/>
              <a:gd name="T58" fmla="*/ 338137 w 355"/>
              <a:gd name="T59" fmla="*/ 6350 h 310"/>
              <a:gd name="T60" fmla="*/ 365125 w 355"/>
              <a:gd name="T61" fmla="*/ 12700 h 310"/>
              <a:gd name="T62" fmla="*/ 390525 w 355"/>
              <a:gd name="T63" fmla="*/ 23812 h 310"/>
              <a:gd name="T64" fmla="*/ 415925 w 355"/>
              <a:gd name="T65" fmla="*/ 36512 h 310"/>
              <a:gd name="T66" fmla="*/ 439737 w 355"/>
              <a:gd name="T67" fmla="*/ 49212 h 310"/>
              <a:gd name="T68" fmla="*/ 461962 w 355"/>
              <a:gd name="T69" fmla="*/ 66675 h 310"/>
              <a:gd name="T70" fmla="*/ 482600 w 355"/>
              <a:gd name="T71" fmla="*/ 84137 h 310"/>
              <a:gd name="T72" fmla="*/ 500062 w 355"/>
              <a:gd name="T73" fmla="*/ 104775 h 310"/>
              <a:gd name="T74" fmla="*/ 515937 w 355"/>
              <a:gd name="T75" fmla="*/ 125412 h 310"/>
              <a:gd name="T76" fmla="*/ 531812 w 355"/>
              <a:gd name="T77" fmla="*/ 147637 h 310"/>
              <a:gd name="T78" fmla="*/ 541337 w 355"/>
              <a:gd name="T79" fmla="*/ 173037 h 310"/>
              <a:gd name="T80" fmla="*/ 550862 w 355"/>
              <a:gd name="T81" fmla="*/ 198437 h 310"/>
              <a:gd name="T82" fmla="*/ 558800 w 355"/>
              <a:gd name="T83" fmla="*/ 227013 h 310"/>
              <a:gd name="T84" fmla="*/ 563562 w 355"/>
              <a:gd name="T85" fmla="*/ 255587 h 310"/>
              <a:gd name="T86" fmla="*/ 563562 w 355"/>
              <a:gd name="T87" fmla="*/ 282575 h 310"/>
              <a:gd name="T88" fmla="*/ 563562 w 355"/>
              <a:gd name="T89" fmla="*/ 282575 h 310"/>
              <a:gd name="T90" fmla="*/ 561975 w 355"/>
              <a:gd name="T91" fmla="*/ 320675 h 3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10"/>
              <a:gd name="T140" fmla="*/ 355 w 355"/>
              <a:gd name="T141" fmla="*/ 310 h 31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10">
                <a:moveTo>
                  <a:pt x="57" y="310"/>
                </a:moveTo>
                <a:lnTo>
                  <a:pt x="57" y="310"/>
                </a:lnTo>
                <a:lnTo>
                  <a:pt x="45" y="297"/>
                </a:lnTo>
                <a:lnTo>
                  <a:pt x="33" y="284"/>
                </a:lnTo>
                <a:lnTo>
                  <a:pt x="24" y="268"/>
                </a:lnTo>
                <a:lnTo>
                  <a:pt x="16" y="252"/>
                </a:lnTo>
                <a:lnTo>
                  <a:pt x="8" y="234"/>
                </a:lnTo>
                <a:lnTo>
                  <a:pt x="3" y="217"/>
                </a:lnTo>
                <a:lnTo>
                  <a:pt x="0" y="197"/>
                </a:lnTo>
                <a:lnTo>
                  <a:pt x="0" y="178"/>
                </a:lnTo>
                <a:lnTo>
                  <a:pt x="0" y="161"/>
                </a:lnTo>
                <a:lnTo>
                  <a:pt x="3" y="143"/>
                </a:lnTo>
                <a:lnTo>
                  <a:pt x="8" y="125"/>
                </a:lnTo>
                <a:lnTo>
                  <a:pt x="14" y="109"/>
                </a:lnTo>
                <a:lnTo>
                  <a:pt x="21" y="93"/>
                </a:lnTo>
                <a:lnTo>
                  <a:pt x="30" y="79"/>
                </a:lnTo>
                <a:lnTo>
                  <a:pt x="40" y="66"/>
                </a:lnTo>
                <a:lnTo>
                  <a:pt x="51" y="53"/>
                </a:lnTo>
                <a:lnTo>
                  <a:pt x="64" y="42"/>
                </a:lnTo>
                <a:lnTo>
                  <a:pt x="78" y="31"/>
                </a:lnTo>
                <a:lnTo>
                  <a:pt x="93" y="23"/>
                </a:lnTo>
                <a:lnTo>
                  <a:pt x="109" y="15"/>
                </a:lnTo>
                <a:lnTo>
                  <a:pt x="125" y="8"/>
                </a:lnTo>
                <a:lnTo>
                  <a:pt x="142" y="4"/>
                </a:lnTo>
                <a:lnTo>
                  <a:pt x="160" y="2"/>
                </a:lnTo>
                <a:lnTo>
                  <a:pt x="178" y="0"/>
                </a:lnTo>
                <a:lnTo>
                  <a:pt x="195" y="2"/>
                </a:lnTo>
                <a:lnTo>
                  <a:pt x="213" y="4"/>
                </a:lnTo>
                <a:lnTo>
                  <a:pt x="230" y="8"/>
                </a:lnTo>
                <a:lnTo>
                  <a:pt x="246" y="15"/>
                </a:lnTo>
                <a:lnTo>
                  <a:pt x="262" y="23"/>
                </a:lnTo>
                <a:lnTo>
                  <a:pt x="277" y="31"/>
                </a:lnTo>
                <a:lnTo>
                  <a:pt x="291" y="42"/>
                </a:lnTo>
                <a:lnTo>
                  <a:pt x="304" y="53"/>
                </a:lnTo>
                <a:lnTo>
                  <a:pt x="315" y="66"/>
                </a:lnTo>
                <a:lnTo>
                  <a:pt x="325" y="79"/>
                </a:lnTo>
                <a:lnTo>
                  <a:pt x="335" y="93"/>
                </a:lnTo>
                <a:lnTo>
                  <a:pt x="341" y="109"/>
                </a:lnTo>
                <a:lnTo>
                  <a:pt x="347" y="125"/>
                </a:lnTo>
                <a:lnTo>
                  <a:pt x="352" y="143"/>
                </a:lnTo>
                <a:lnTo>
                  <a:pt x="355" y="161"/>
                </a:lnTo>
                <a:lnTo>
                  <a:pt x="355" y="178"/>
                </a:lnTo>
                <a:lnTo>
                  <a:pt x="35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76"/>
          <p:cNvSpPr>
            <a:spLocks noChangeShapeType="1"/>
          </p:cNvSpPr>
          <p:nvPr/>
        </p:nvSpPr>
        <p:spPr bwMode="auto">
          <a:xfrm flipV="1">
            <a:off x="4135438" y="5048250"/>
            <a:ext cx="358775" cy="434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2694D25-7BF1-4713-8D8E-C268A3EA2B87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Middle Compartment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95913"/>
            <a:ext cx="8534400" cy="822325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b="0" smtClean="0"/>
              <a:t>middle layer of pelvic floor contains </a:t>
            </a:r>
            <a:r>
              <a:rPr lang="en-US" sz="2400" b="0" i="1" smtClean="0"/>
              <a:t>urogenital diaphragm </a:t>
            </a:r>
            <a:r>
              <a:rPr lang="en-US" sz="2400" b="0" smtClean="0"/>
              <a:t>and </a:t>
            </a:r>
            <a:r>
              <a:rPr lang="en-US" sz="2400" b="0" i="1" smtClean="0"/>
              <a:t>external urethral </a:t>
            </a:r>
            <a:r>
              <a:rPr lang="en-US" sz="2400" b="0" smtClean="0"/>
              <a:t>and </a:t>
            </a:r>
            <a:r>
              <a:rPr lang="en-US" sz="2400" b="0" i="1" smtClean="0"/>
              <a:t>anal sphincters</a:t>
            </a:r>
            <a:endParaRPr lang="en-US" sz="2800" smtClean="0"/>
          </a:p>
        </p:txBody>
      </p:sp>
      <p:pic>
        <p:nvPicPr>
          <p:cNvPr id="43013" name="Picture 8" descr="sal25693_10_2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1233488"/>
            <a:ext cx="46815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8"/>
          <p:cNvSpPr txBox="1">
            <a:spLocks noChangeArrowheads="1"/>
          </p:cNvSpPr>
          <p:nvPr/>
        </p:nvSpPr>
        <p:spPr bwMode="auto">
          <a:xfrm>
            <a:off x="6904038" y="4502150"/>
            <a:ext cx="19542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10.20b</a:t>
            </a:r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2871788" y="3629025"/>
            <a:ext cx="704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Perineal raphe</a:t>
            </a:r>
            <a:endParaRPr lang="en-US" b="1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2871788" y="3419475"/>
            <a:ext cx="863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Ischiocavernosus</a:t>
            </a:r>
            <a:endParaRPr lang="en-US" b="1"/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auto">
          <a:xfrm>
            <a:off x="6237288" y="3679825"/>
            <a:ext cx="3619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Urethra</a:t>
            </a:r>
            <a:endParaRPr lang="en-US" b="1"/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6237288" y="4200525"/>
            <a:ext cx="254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Anus</a:t>
            </a:r>
            <a:endParaRPr lang="en-US" b="1"/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6237288" y="4460875"/>
            <a:ext cx="6175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Anal triangle</a:t>
            </a:r>
            <a:endParaRPr lang="en-US" b="1"/>
          </a:p>
        </p:txBody>
      </p:sp>
      <p:sp>
        <p:nvSpPr>
          <p:cNvPr id="43020" name="Rectangle 23"/>
          <p:cNvSpPr>
            <a:spLocks noChangeArrowheads="1"/>
          </p:cNvSpPr>
          <p:nvPr/>
        </p:nvSpPr>
        <p:spPr bwMode="auto">
          <a:xfrm>
            <a:off x="2871788" y="3835400"/>
            <a:ext cx="858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Bulbospongiosus</a:t>
            </a:r>
            <a:endParaRPr lang="en-US" b="1"/>
          </a:p>
        </p:txBody>
      </p:sp>
      <p:sp>
        <p:nvSpPr>
          <p:cNvPr id="43021" name="Rectangle 26"/>
          <p:cNvSpPr>
            <a:spLocks noChangeArrowheads="1"/>
          </p:cNvSpPr>
          <p:nvPr/>
        </p:nvSpPr>
        <p:spPr bwMode="auto">
          <a:xfrm>
            <a:off x="2871788" y="4302125"/>
            <a:ext cx="5445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Levator ani</a:t>
            </a:r>
            <a:endParaRPr lang="en-US" b="1"/>
          </a:p>
        </p:txBody>
      </p:sp>
      <p:sp>
        <p:nvSpPr>
          <p:cNvPr id="43022" name="Rectangle 27"/>
          <p:cNvSpPr>
            <a:spLocks noChangeArrowheads="1"/>
          </p:cNvSpPr>
          <p:nvPr/>
        </p:nvSpPr>
        <p:spPr bwMode="auto">
          <a:xfrm>
            <a:off x="2871788" y="4460875"/>
            <a:ext cx="850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 maximus</a:t>
            </a:r>
            <a:endParaRPr lang="en-US" b="1"/>
          </a:p>
        </p:txBody>
      </p:sp>
      <p:sp>
        <p:nvSpPr>
          <p:cNvPr id="43023" name="Rectangle 28"/>
          <p:cNvSpPr>
            <a:spLocks noChangeArrowheads="1"/>
          </p:cNvSpPr>
          <p:nvPr/>
        </p:nvSpPr>
        <p:spPr bwMode="auto">
          <a:xfrm>
            <a:off x="4814888" y="2549525"/>
            <a:ext cx="352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Female</a:t>
            </a:r>
            <a:endParaRPr lang="en-US" b="1"/>
          </a:p>
        </p:txBody>
      </p:sp>
      <p:sp>
        <p:nvSpPr>
          <p:cNvPr id="43024" name="Rectangle 29"/>
          <p:cNvSpPr>
            <a:spLocks noChangeArrowheads="1"/>
          </p:cNvSpPr>
          <p:nvPr/>
        </p:nvSpPr>
        <p:spPr bwMode="auto">
          <a:xfrm>
            <a:off x="2341563" y="4895850"/>
            <a:ext cx="2101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 Superficial perineal space, inferior view</a:t>
            </a:r>
            <a:endParaRPr lang="en-US" b="1"/>
          </a:p>
        </p:txBody>
      </p:sp>
      <p:sp>
        <p:nvSpPr>
          <p:cNvPr id="43025" name="Freeform 30"/>
          <p:cNvSpPr>
            <a:spLocks/>
          </p:cNvSpPr>
          <p:nvPr/>
        </p:nvSpPr>
        <p:spPr bwMode="auto">
          <a:xfrm>
            <a:off x="3786188" y="3479800"/>
            <a:ext cx="866775" cy="180975"/>
          </a:xfrm>
          <a:custGeom>
            <a:avLst/>
            <a:gdLst>
              <a:gd name="T0" fmla="*/ 546 w 546"/>
              <a:gd name="T1" fmla="*/ 114 h 114"/>
              <a:gd name="T2" fmla="*/ 340 w 546"/>
              <a:gd name="T3" fmla="*/ 0 h 114"/>
              <a:gd name="T4" fmla="*/ 0 w 546"/>
              <a:gd name="T5" fmla="*/ 0 h 114"/>
              <a:gd name="T6" fmla="*/ 0 60000 65536"/>
              <a:gd name="T7" fmla="*/ 0 60000 65536"/>
              <a:gd name="T8" fmla="*/ 0 60000 65536"/>
              <a:gd name="T9" fmla="*/ 0 w 546"/>
              <a:gd name="T10" fmla="*/ 0 h 114"/>
              <a:gd name="T11" fmla="*/ 546 w 54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114">
                <a:moveTo>
                  <a:pt x="546" y="114"/>
                </a:moveTo>
                <a:lnTo>
                  <a:pt x="3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Freeform 31"/>
          <p:cNvSpPr>
            <a:spLocks/>
          </p:cNvSpPr>
          <p:nvPr/>
        </p:nvSpPr>
        <p:spPr bwMode="auto">
          <a:xfrm>
            <a:off x="3770313" y="3721100"/>
            <a:ext cx="1041400" cy="184150"/>
          </a:xfrm>
          <a:custGeom>
            <a:avLst/>
            <a:gdLst>
              <a:gd name="T0" fmla="*/ 656 w 656"/>
              <a:gd name="T1" fmla="*/ 0 h 116"/>
              <a:gd name="T2" fmla="*/ 350 w 656"/>
              <a:gd name="T3" fmla="*/ 116 h 116"/>
              <a:gd name="T4" fmla="*/ 0 w 656"/>
              <a:gd name="T5" fmla="*/ 116 h 116"/>
              <a:gd name="T6" fmla="*/ 0 60000 65536"/>
              <a:gd name="T7" fmla="*/ 0 60000 65536"/>
              <a:gd name="T8" fmla="*/ 0 60000 65536"/>
              <a:gd name="T9" fmla="*/ 0 w 656"/>
              <a:gd name="T10" fmla="*/ 0 h 116"/>
              <a:gd name="T11" fmla="*/ 656 w 656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6" h="116">
                <a:moveTo>
                  <a:pt x="656" y="0"/>
                </a:moveTo>
                <a:lnTo>
                  <a:pt x="350" y="116"/>
                </a:lnTo>
                <a:lnTo>
                  <a:pt x="0" y="11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Freeform 32"/>
          <p:cNvSpPr>
            <a:spLocks/>
          </p:cNvSpPr>
          <p:nvPr/>
        </p:nvSpPr>
        <p:spPr bwMode="auto">
          <a:xfrm>
            <a:off x="3963988" y="3940175"/>
            <a:ext cx="650875" cy="174625"/>
          </a:xfrm>
          <a:custGeom>
            <a:avLst/>
            <a:gdLst>
              <a:gd name="T0" fmla="*/ 410 w 410"/>
              <a:gd name="T1" fmla="*/ 0 h 110"/>
              <a:gd name="T2" fmla="*/ 228 w 410"/>
              <a:gd name="T3" fmla="*/ 110 h 110"/>
              <a:gd name="T4" fmla="*/ 0 w 410"/>
              <a:gd name="T5" fmla="*/ 110 h 110"/>
              <a:gd name="T6" fmla="*/ 0 60000 65536"/>
              <a:gd name="T7" fmla="*/ 0 60000 65536"/>
              <a:gd name="T8" fmla="*/ 0 60000 65536"/>
              <a:gd name="T9" fmla="*/ 0 w 410"/>
              <a:gd name="T10" fmla="*/ 0 h 110"/>
              <a:gd name="T11" fmla="*/ 410 w 410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10">
                <a:moveTo>
                  <a:pt x="410" y="0"/>
                </a:moveTo>
                <a:lnTo>
                  <a:pt x="228" y="110"/>
                </a:lnTo>
                <a:lnTo>
                  <a:pt x="0" y="11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Freeform 33"/>
          <p:cNvSpPr>
            <a:spLocks/>
          </p:cNvSpPr>
          <p:nvPr/>
        </p:nvSpPr>
        <p:spPr bwMode="auto">
          <a:xfrm>
            <a:off x="3494088" y="4210050"/>
            <a:ext cx="1222375" cy="158750"/>
          </a:xfrm>
          <a:custGeom>
            <a:avLst/>
            <a:gdLst>
              <a:gd name="T0" fmla="*/ 770 w 770"/>
              <a:gd name="T1" fmla="*/ 0 h 100"/>
              <a:gd name="T2" fmla="*/ 524 w 770"/>
              <a:gd name="T3" fmla="*/ 100 h 100"/>
              <a:gd name="T4" fmla="*/ 0 w 770"/>
              <a:gd name="T5" fmla="*/ 100 h 100"/>
              <a:gd name="T6" fmla="*/ 0 60000 65536"/>
              <a:gd name="T7" fmla="*/ 0 60000 65536"/>
              <a:gd name="T8" fmla="*/ 0 60000 65536"/>
              <a:gd name="T9" fmla="*/ 0 w 770"/>
              <a:gd name="T10" fmla="*/ 0 h 100"/>
              <a:gd name="T11" fmla="*/ 770 w 770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0" h="100">
                <a:moveTo>
                  <a:pt x="770" y="0"/>
                </a:moveTo>
                <a:lnTo>
                  <a:pt x="524" y="100"/>
                </a:lnTo>
                <a:lnTo>
                  <a:pt x="0" y="1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34"/>
          <p:cNvSpPr>
            <a:spLocks noChangeShapeType="1"/>
          </p:cNvSpPr>
          <p:nvPr/>
        </p:nvSpPr>
        <p:spPr bwMode="auto">
          <a:xfrm flipH="1">
            <a:off x="3783013" y="4524375"/>
            <a:ext cx="6699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Freeform 35"/>
          <p:cNvSpPr>
            <a:spLocks/>
          </p:cNvSpPr>
          <p:nvPr/>
        </p:nvSpPr>
        <p:spPr bwMode="auto">
          <a:xfrm>
            <a:off x="4983163" y="3657600"/>
            <a:ext cx="1209675" cy="76200"/>
          </a:xfrm>
          <a:custGeom>
            <a:avLst/>
            <a:gdLst>
              <a:gd name="T0" fmla="*/ 0 w 762"/>
              <a:gd name="T1" fmla="*/ 0 h 48"/>
              <a:gd name="T2" fmla="*/ 434 w 762"/>
              <a:gd name="T3" fmla="*/ 48 h 48"/>
              <a:gd name="T4" fmla="*/ 762 w 762"/>
              <a:gd name="T5" fmla="*/ 48 h 48"/>
              <a:gd name="T6" fmla="*/ 0 60000 65536"/>
              <a:gd name="T7" fmla="*/ 0 60000 65536"/>
              <a:gd name="T8" fmla="*/ 0 60000 65536"/>
              <a:gd name="T9" fmla="*/ 0 w 762"/>
              <a:gd name="T10" fmla="*/ 0 h 48"/>
              <a:gd name="T11" fmla="*/ 762 w 7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" h="48">
                <a:moveTo>
                  <a:pt x="0" y="0"/>
                </a:moveTo>
                <a:lnTo>
                  <a:pt x="434" y="48"/>
                </a:lnTo>
                <a:lnTo>
                  <a:pt x="762" y="4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Line 36"/>
          <p:cNvSpPr>
            <a:spLocks noChangeShapeType="1"/>
          </p:cNvSpPr>
          <p:nvPr/>
        </p:nvSpPr>
        <p:spPr bwMode="auto">
          <a:xfrm>
            <a:off x="5106988" y="3473450"/>
            <a:ext cx="10858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Freeform 37"/>
          <p:cNvSpPr>
            <a:spLocks/>
          </p:cNvSpPr>
          <p:nvPr/>
        </p:nvSpPr>
        <p:spPr bwMode="auto">
          <a:xfrm>
            <a:off x="4970463" y="3759200"/>
            <a:ext cx="1222375" cy="247650"/>
          </a:xfrm>
          <a:custGeom>
            <a:avLst/>
            <a:gdLst>
              <a:gd name="T0" fmla="*/ 0 w 770"/>
              <a:gd name="T1" fmla="*/ 0 h 156"/>
              <a:gd name="T2" fmla="*/ 442 w 770"/>
              <a:gd name="T3" fmla="*/ 156 h 156"/>
              <a:gd name="T4" fmla="*/ 770 w 770"/>
              <a:gd name="T5" fmla="*/ 156 h 156"/>
              <a:gd name="T6" fmla="*/ 0 60000 65536"/>
              <a:gd name="T7" fmla="*/ 0 60000 65536"/>
              <a:gd name="T8" fmla="*/ 0 60000 65536"/>
              <a:gd name="T9" fmla="*/ 0 w 770"/>
              <a:gd name="T10" fmla="*/ 0 h 156"/>
              <a:gd name="T11" fmla="*/ 770 w 77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0" h="156">
                <a:moveTo>
                  <a:pt x="0" y="0"/>
                </a:moveTo>
                <a:lnTo>
                  <a:pt x="442" y="156"/>
                </a:lnTo>
                <a:lnTo>
                  <a:pt x="770" y="15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Freeform 38"/>
          <p:cNvSpPr>
            <a:spLocks/>
          </p:cNvSpPr>
          <p:nvPr/>
        </p:nvSpPr>
        <p:spPr bwMode="auto">
          <a:xfrm>
            <a:off x="5008563" y="4108450"/>
            <a:ext cx="1184275" cy="158750"/>
          </a:xfrm>
          <a:custGeom>
            <a:avLst/>
            <a:gdLst>
              <a:gd name="T0" fmla="*/ 0 w 746"/>
              <a:gd name="T1" fmla="*/ 0 h 100"/>
              <a:gd name="T2" fmla="*/ 418 w 746"/>
              <a:gd name="T3" fmla="*/ 100 h 100"/>
              <a:gd name="T4" fmla="*/ 746 w 746"/>
              <a:gd name="T5" fmla="*/ 100 h 100"/>
              <a:gd name="T6" fmla="*/ 0 60000 65536"/>
              <a:gd name="T7" fmla="*/ 0 60000 65536"/>
              <a:gd name="T8" fmla="*/ 0 60000 65536"/>
              <a:gd name="T9" fmla="*/ 0 w 746"/>
              <a:gd name="T10" fmla="*/ 0 h 100"/>
              <a:gd name="T11" fmla="*/ 746 w 746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6" h="100">
                <a:moveTo>
                  <a:pt x="0" y="0"/>
                </a:moveTo>
                <a:lnTo>
                  <a:pt x="418" y="100"/>
                </a:lnTo>
                <a:lnTo>
                  <a:pt x="746" y="10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Freeform 39"/>
          <p:cNvSpPr>
            <a:spLocks/>
          </p:cNvSpPr>
          <p:nvPr/>
        </p:nvSpPr>
        <p:spPr bwMode="auto">
          <a:xfrm>
            <a:off x="3779838" y="3473450"/>
            <a:ext cx="866775" cy="180975"/>
          </a:xfrm>
          <a:custGeom>
            <a:avLst/>
            <a:gdLst>
              <a:gd name="T0" fmla="*/ 546 w 546"/>
              <a:gd name="T1" fmla="*/ 114 h 114"/>
              <a:gd name="T2" fmla="*/ 344 w 546"/>
              <a:gd name="T3" fmla="*/ 0 h 114"/>
              <a:gd name="T4" fmla="*/ 0 w 546"/>
              <a:gd name="T5" fmla="*/ 0 h 114"/>
              <a:gd name="T6" fmla="*/ 0 60000 65536"/>
              <a:gd name="T7" fmla="*/ 0 60000 65536"/>
              <a:gd name="T8" fmla="*/ 0 60000 65536"/>
              <a:gd name="T9" fmla="*/ 0 w 546"/>
              <a:gd name="T10" fmla="*/ 0 h 114"/>
              <a:gd name="T11" fmla="*/ 546 w 54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114">
                <a:moveTo>
                  <a:pt x="546" y="114"/>
                </a:moveTo>
                <a:lnTo>
                  <a:pt x="34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Freeform 40"/>
          <p:cNvSpPr>
            <a:spLocks/>
          </p:cNvSpPr>
          <p:nvPr/>
        </p:nvSpPr>
        <p:spPr bwMode="auto">
          <a:xfrm>
            <a:off x="3770313" y="3714750"/>
            <a:ext cx="1035050" cy="184150"/>
          </a:xfrm>
          <a:custGeom>
            <a:avLst/>
            <a:gdLst>
              <a:gd name="T0" fmla="*/ 652 w 652"/>
              <a:gd name="T1" fmla="*/ 0 h 116"/>
              <a:gd name="T2" fmla="*/ 350 w 652"/>
              <a:gd name="T3" fmla="*/ 116 h 116"/>
              <a:gd name="T4" fmla="*/ 0 w 652"/>
              <a:gd name="T5" fmla="*/ 116 h 116"/>
              <a:gd name="T6" fmla="*/ 0 60000 65536"/>
              <a:gd name="T7" fmla="*/ 0 60000 65536"/>
              <a:gd name="T8" fmla="*/ 0 60000 65536"/>
              <a:gd name="T9" fmla="*/ 0 w 652"/>
              <a:gd name="T10" fmla="*/ 0 h 116"/>
              <a:gd name="T11" fmla="*/ 652 w 652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116">
                <a:moveTo>
                  <a:pt x="652" y="0"/>
                </a:moveTo>
                <a:lnTo>
                  <a:pt x="350" y="116"/>
                </a:lnTo>
                <a:lnTo>
                  <a:pt x="0" y="11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6" name="Freeform 41"/>
          <p:cNvSpPr>
            <a:spLocks/>
          </p:cNvSpPr>
          <p:nvPr/>
        </p:nvSpPr>
        <p:spPr bwMode="auto">
          <a:xfrm>
            <a:off x="3963988" y="3933825"/>
            <a:ext cx="644525" cy="174625"/>
          </a:xfrm>
          <a:custGeom>
            <a:avLst/>
            <a:gdLst>
              <a:gd name="T0" fmla="*/ 406 w 406"/>
              <a:gd name="T1" fmla="*/ 0 h 110"/>
              <a:gd name="T2" fmla="*/ 228 w 406"/>
              <a:gd name="T3" fmla="*/ 110 h 110"/>
              <a:gd name="T4" fmla="*/ 0 w 406"/>
              <a:gd name="T5" fmla="*/ 110 h 110"/>
              <a:gd name="T6" fmla="*/ 0 60000 65536"/>
              <a:gd name="T7" fmla="*/ 0 60000 65536"/>
              <a:gd name="T8" fmla="*/ 0 60000 65536"/>
              <a:gd name="T9" fmla="*/ 0 w 406"/>
              <a:gd name="T10" fmla="*/ 0 h 110"/>
              <a:gd name="T11" fmla="*/ 406 w 406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" h="110">
                <a:moveTo>
                  <a:pt x="406" y="0"/>
                </a:moveTo>
                <a:lnTo>
                  <a:pt x="228" y="110"/>
                </a:lnTo>
                <a:lnTo>
                  <a:pt x="0" y="11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42"/>
          <p:cNvSpPr>
            <a:spLocks/>
          </p:cNvSpPr>
          <p:nvPr/>
        </p:nvSpPr>
        <p:spPr bwMode="auto">
          <a:xfrm>
            <a:off x="3500438" y="4203700"/>
            <a:ext cx="1209675" cy="158750"/>
          </a:xfrm>
          <a:custGeom>
            <a:avLst/>
            <a:gdLst>
              <a:gd name="T0" fmla="*/ 762 w 762"/>
              <a:gd name="T1" fmla="*/ 0 h 100"/>
              <a:gd name="T2" fmla="*/ 520 w 762"/>
              <a:gd name="T3" fmla="*/ 100 h 100"/>
              <a:gd name="T4" fmla="*/ 0 w 762"/>
              <a:gd name="T5" fmla="*/ 100 h 100"/>
              <a:gd name="T6" fmla="*/ 0 60000 65536"/>
              <a:gd name="T7" fmla="*/ 0 60000 65536"/>
              <a:gd name="T8" fmla="*/ 0 60000 65536"/>
              <a:gd name="T9" fmla="*/ 0 w 762"/>
              <a:gd name="T10" fmla="*/ 0 h 100"/>
              <a:gd name="T11" fmla="*/ 762 w 76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" h="100">
                <a:moveTo>
                  <a:pt x="762" y="0"/>
                </a:moveTo>
                <a:lnTo>
                  <a:pt x="520" y="100"/>
                </a:lnTo>
                <a:lnTo>
                  <a:pt x="0" y="1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43"/>
          <p:cNvSpPr>
            <a:spLocks noChangeShapeType="1"/>
          </p:cNvSpPr>
          <p:nvPr/>
        </p:nvSpPr>
        <p:spPr bwMode="auto">
          <a:xfrm flipH="1">
            <a:off x="3779838" y="4518025"/>
            <a:ext cx="673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Freeform 44"/>
          <p:cNvSpPr>
            <a:spLocks/>
          </p:cNvSpPr>
          <p:nvPr/>
        </p:nvSpPr>
        <p:spPr bwMode="auto">
          <a:xfrm>
            <a:off x="4976813" y="3651250"/>
            <a:ext cx="1216025" cy="76200"/>
          </a:xfrm>
          <a:custGeom>
            <a:avLst/>
            <a:gdLst>
              <a:gd name="T0" fmla="*/ 0 w 766"/>
              <a:gd name="T1" fmla="*/ 0 h 48"/>
              <a:gd name="T2" fmla="*/ 438 w 766"/>
              <a:gd name="T3" fmla="*/ 48 h 48"/>
              <a:gd name="T4" fmla="*/ 766 w 766"/>
              <a:gd name="T5" fmla="*/ 48 h 48"/>
              <a:gd name="T6" fmla="*/ 0 60000 65536"/>
              <a:gd name="T7" fmla="*/ 0 60000 65536"/>
              <a:gd name="T8" fmla="*/ 0 60000 65536"/>
              <a:gd name="T9" fmla="*/ 0 w 766"/>
              <a:gd name="T10" fmla="*/ 0 h 48"/>
              <a:gd name="T11" fmla="*/ 766 w 76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6" h="48">
                <a:moveTo>
                  <a:pt x="0" y="0"/>
                </a:moveTo>
                <a:lnTo>
                  <a:pt x="438" y="48"/>
                </a:lnTo>
                <a:lnTo>
                  <a:pt x="766" y="4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Line 45"/>
          <p:cNvSpPr>
            <a:spLocks noChangeShapeType="1"/>
          </p:cNvSpPr>
          <p:nvPr/>
        </p:nvSpPr>
        <p:spPr bwMode="auto">
          <a:xfrm>
            <a:off x="5106988" y="3467100"/>
            <a:ext cx="10858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Freeform 46"/>
          <p:cNvSpPr>
            <a:spLocks/>
          </p:cNvSpPr>
          <p:nvPr/>
        </p:nvSpPr>
        <p:spPr bwMode="auto">
          <a:xfrm>
            <a:off x="4964113" y="3752850"/>
            <a:ext cx="1228725" cy="247650"/>
          </a:xfrm>
          <a:custGeom>
            <a:avLst/>
            <a:gdLst>
              <a:gd name="T0" fmla="*/ 0 w 774"/>
              <a:gd name="T1" fmla="*/ 0 h 156"/>
              <a:gd name="T2" fmla="*/ 446 w 774"/>
              <a:gd name="T3" fmla="*/ 156 h 156"/>
              <a:gd name="T4" fmla="*/ 774 w 774"/>
              <a:gd name="T5" fmla="*/ 156 h 156"/>
              <a:gd name="T6" fmla="*/ 0 60000 65536"/>
              <a:gd name="T7" fmla="*/ 0 60000 65536"/>
              <a:gd name="T8" fmla="*/ 0 60000 65536"/>
              <a:gd name="T9" fmla="*/ 0 w 774"/>
              <a:gd name="T10" fmla="*/ 0 h 156"/>
              <a:gd name="T11" fmla="*/ 774 w 774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156">
                <a:moveTo>
                  <a:pt x="0" y="0"/>
                </a:moveTo>
                <a:lnTo>
                  <a:pt x="446" y="156"/>
                </a:lnTo>
                <a:lnTo>
                  <a:pt x="774" y="15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2" name="Freeform 47"/>
          <p:cNvSpPr>
            <a:spLocks/>
          </p:cNvSpPr>
          <p:nvPr/>
        </p:nvSpPr>
        <p:spPr bwMode="auto">
          <a:xfrm>
            <a:off x="5002213" y="4102100"/>
            <a:ext cx="1190625" cy="158750"/>
          </a:xfrm>
          <a:custGeom>
            <a:avLst/>
            <a:gdLst>
              <a:gd name="T0" fmla="*/ 0 w 750"/>
              <a:gd name="T1" fmla="*/ 0 h 100"/>
              <a:gd name="T2" fmla="*/ 422 w 750"/>
              <a:gd name="T3" fmla="*/ 100 h 100"/>
              <a:gd name="T4" fmla="*/ 750 w 750"/>
              <a:gd name="T5" fmla="*/ 100 h 100"/>
              <a:gd name="T6" fmla="*/ 0 60000 65536"/>
              <a:gd name="T7" fmla="*/ 0 60000 65536"/>
              <a:gd name="T8" fmla="*/ 0 60000 65536"/>
              <a:gd name="T9" fmla="*/ 0 w 750"/>
              <a:gd name="T10" fmla="*/ 0 h 100"/>
              <a:gd name="T11" fmla="*/ 750 w 750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0" h="100">
                <a:moveTo>
                  <a:pt x="0" y="0"/>
                </a:moveTo>
                <a:lnTo>
                  <a:pt x="422" y="100"/>
                </a:lnTo>
                <a:lnTo>
                  <a:pt x="750" y="1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Freeform 48"/>
          <p:cNvSpPr>
            <a:spLocks/>
          </p:cNvSpPr>
          <p:nvPr/>
        </p:nvSpPr>
        <p:spPr bwMode="auto">
          <a:xfrm>
            <a:off x="5097463" y="4225925"/>
            <a:ext cx="1095375" cy="295275"/>
          </a:xfrm>
          <a:custGeom>
            <a:avLst/>
            <a:gdLst>
              <a:gd name="T0" fmla="*/ 0 w 690"/>
              <a:gd name="T1" fmla="*/ 0 h 186"/>
              <a:gd name="T2" fmla="*/ 362 w 690"/>
              <a:gd name="T3" fmla="*/ 186 h 186"/>
              <a:gd name="T4" fmla="*/ 690 w 690"/>
              <a:gd name="T5" fmla="*/ 186 h 186"/>
              <a:gd name="T6" fmla="*/ 0 60000 65536"/>
              <a:gd name="T7" fmla="*/ 0 60000 65536"/>
              <a:gd name="T8" fmla="*/ 0 60000 65536"/>
              <a:gd name="T9" fmla="*/ 0 w 690"/>
              <a:gd name="T10" fmla="*/ 0 h 186"/>
              <a:gd name="T11" fmla="*/ 690 w 69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186">
                <a:moveTo>
                  <a:pt x="0" y="0"/>
                </a:moveTo>
                <a:lnTo>
                  <a:pt x="362" y="186"/>
                </a:lnTo>
                <a:lnTo>
                  <a:pt x="690" y="18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Freeform 49"/>
          <p:cNvSpPr>
            <a:spLocks/>
          </p:cNvSpPr>
          <p:nvPr/>
        </p:nvSpPr>
        <p:spPr bwMode="auto">
          <a:xfrm>
            <a:off x="5091113" y="4219575"/>
            <a:ext cx="1101725" cy="295275"/>
          </a:xfrm>
          <a:custGeom>
            <a:avLst/>
            <a:gdLst>
              <a:gd name="T0" fmla="*/ 0 w 694"/>
              <a:gd name="T1" fmla="*/ 0 h 186"/>
              <a:gd name="T2" fmla="*/ 366 w 694"/>
              <a:gd name="T3" fmla="*/ 186 h 186"/>
              <a:gd name="T4" fmla="*/ 694 w 694"/>
              <a:gd name="T5" fmla="*/ 186 h 186"/>
              <a:gd name="T6" fmla="*/ 0 60000 65536"/>
              <a:gd name="T7" fmla="*/ 0 60000 65536"/>
              <a:gd name="T8" fmla="*/ 0 60000 65536"/>
              <a:gd name="T9" fmla="*/ 0 w 694"/>
              <a:gd name="T10" fmla="*/ 0 h 186"/>
              <a:gd name="T11" fmla="*/ 694 w 69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4" h="186">
                <a:moveTo>
                  <a:pt x="0" y="0"/>
                </a:moveTo>
                <a:lnTo>
                  <a:pt x="366" y="186"/>
                </a:lnTo>
                <a:lnTo>
                  <a:pt x="694" y="18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Text Box 50"/>
          <p:cNvSpPr txBox="1">
            <a:spLocks noChangeArrowheads="1"/>
          </p:cNvSpPr>
          <p:nvPr/>
        </p:nvSpPr>
        <p:spPr bwMode="auto">
          <a:xfrm>
            <a:off x="2871788" y="4049713"/>
            <a:ext cx="1160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Superficial transverse</a:t>
            </a:r>
          </a:p>
          <a:p>
            <a:r>
              <a:rPr lang="en-US" sz="800" b="1"/>
              <a:t>perineal muscle</a:t>
            </a:r>
          </a:p>
        </p:txBody>
      </p:sp>
      <p:sp>
        <p:nvSpPr>
          <p:cNvPr id="43046" name="Text Box 51"/>
          <p:cNvSpPr txBox="1">
            <a:spLocks noChangeArrowheads="1"/>
          </p:cNvSpPr>
          <p:nvPr/>
        </p:nvSpPr>
        <p:spPr bwMode="auto">
          <a:xfrm>
            <a:off x="6237288" y="3935413"/>
            <a:ext cx="427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Vagina</a:t>
            </a:r>
          </a:p>
        </p:txBody>
      </p:sp>
      <p:sp>
        <p:nvSpPr>
          <p:cNvPr id="43047" name="Text Box 52"/>
          <p:cNvSpPr txBox="1">
            <a:spLocks noChangeArrowheads="1"/>
          </p:cNvSpPr>
          <p:nvPr/>
        </p:nvSpPr>
        <p:spPr bwMode="auto">
          <a:xfrm>
            <a:off x="6237288" y="3414713"/>
            <a:ext cx="595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Urogenital</a:t>
            </a:r>
          </a:p>
          <a:p>
            <a:r>
              <a:rPr lang="en-US" sz="800" b="1"/>
              <a:t>triangle</a:t>
            </a:r>
          </a:p>
        </p:txBody>
      </p:sp>
      <p:sp>
        <p:nvSpPr>
          <p:cNvPr id="43048" name="TextBox 24"/>
          <p:cNvSpPr txBox="1">
            <a:spLocks noChangeArrowheads="1"/>
          </p:cNvSpPr>
          <p:nvPr/>
        </p:nvSpPr>
        <p:spPr bwMode="auto">
          <a:xfrm>
            <a:off x="2084388" y="1077913"/>
            <a:ext cx="49545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3049" name="TextBox 24"/>
          <p:cNvSpPr txBox="1">
            <a:spLocks noChangeArrowheads="1"/>
          </p:cNvSpPr>
          <p:nvPr/>
        </p:nvSpPr>
        <p:spPr bwMode="auto">
          <a:xfrm>
            <a:off x="2084388" y="5181600"/>
            <a:ext cx="49545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/>
              <a:t>© The McGraw-Hill Companies, Inc./Rebecca Gray, photographer/Don Kincaid, dissections</a:t>
            </a:r>
            <a:endParaRPr lang="en-US" sz="7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EE33A24-AAB9-48D8-B434-192A22E7D481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Pelvic Diaphragm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5013" y="4572000"/>
            <a:ext cx="8070850" cy="1981200"/>
          </a:xfrm>
        </p:spPr>
        <p:txBody>
          <a:bodyPr/>
          <a:lstStyle/>
          <a:p>
            <a:pPr eaLnBrk="1" hangingPunct="1"/>
            <a:r>
              <a:rPr lang="en-US" sz="2800" b="0" smtClean="0"/>
              <a:t>deepest compartment of the perineum </a:t>
            </a:r>
          </a:p>
          <a:p>
            <a:pPr eaLnBrk="1" hangingPunct="1"/>
            <a:r>
              <a:rPr lang="en-US" sz="2800" b="0" smtClean="0"/>
              <a:t>pelvic diaphragm – two muscle pairs</a:t>
            </a:r>
          </a:p>
          <a:p>
            <a:pPr lvl="1" eaLnBrk="1" hangingPunct="1"/>
            <a:r>
              <a:rPr lang="en-US" sz="2400" b="0" i="1" smtClean="0"/>
              <a:t>levator ani </a:t>
            </a:r>
            <a:r>
              <a:rPr lang="en-US" sz="2400" b="0" smtClean="0"/>
              <a:t>- supports viscera and defecation</a:t>
            </a:r>
          </a:p>
          <a:p>
            <a:pPr lvl="1" eaLnBrk="1" hangingPunct="1"/>
            <a:r>
              <a:rPr lang="en-US" sz="2400" b="0" i="1" smtClean="0"/>
              <a:t>coccygeus </a:t>
            </a:r>
            <a:r>
              <a:rPr lang="en-US" sz="2400" b="0" smtClean="0"/>
              <a:t>- supports and elevates pelvic floor</a:t>
            </a:r>
          </a:p>
        </p:txBody>
      </p:sp>
      <p:pic>
        <p:nvPicPr>
          <p:cNvPr id="44037" name="Picture 39" descr="sal25693_10_2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09700"/>
            <a:ext cx="515778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3"/>
          <p:cNvSpPr>
            <a:spLocks noChangeArrowheads="1"/>
          </p:cNvSpPr>
          <p:nvPr/>
        </p:nvSpPr>
        <p:spPr bwMode="auto">
          <a:xfrm>
            <a:off x="5327650" y="2439988"/>
            <a:ext cx="758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Pubic ramus</a:t>
            </a:r>
            <a:endParaRPr lang="en-US" b="1"/>
          </a:p>
        </p:txBody>
      </p:sp>
      <p:sp>
        <p:nvSpPr>
          <p:cNvPr id="44039" name="Rectangle 44"/>
          <p:cNvSpPr>
            <a:spLocks noChangeArrowheads="1"/>
          </p:cNvSpPr>
          <p:nvPr/>
        </p:nvSpPr>
        <p:spPr bwMode="auto">
          <a:xfrm>
            <a:off x="5327650" y="2195513"/>
            <a:ext cx="1031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Pubic symphysis</a:t>
            </a:r>
            <a:endParaRPr lang="en-US" b="1"/>
          </a:p>
        </p:txBody>
      </p:sp>
      <p:sp>
        <p:nvSpPr>
          <p:cNvPr id="44040" name="Rectangle 45"/>
          <p:cNvSpPr>
            <a:spLocks noChangeArrowheads="1"/>
          </p:cNvSpPr>
          <p:nvPr/>
        </p:nvSpPr>
        <p:spPr bwMode="auto">
          <a:xfrm>
            <a:off x="5327650" y="3579813"/>
            <a:ext cx="1390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External anal sphincter</a:t>
            </a:r>
            <a:endParaRPr lang="en-US" b="1"/>
          </a:p>
        </p:txBody>
      </p:sp>
      <p:sp>
        <p:nvSpPr>
          <p:cNvPr id="44041" name="Rectangle 50"/>
          <p:cNvSpPr>
            <a:spLocks noChangeArrowheads="1"/>
          </p:cNvSpPr>
          <p:nvPr/>
        </p:nvSpPr>
        <p:spPr bwMode="auto">
          <a:xfrm>
            <a:off x="5327650" y="3352800"/>
            <a:ext cx="828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Perineal body</a:t>
            </a:r>
            <a:endParaRPr lang="en-US" b="1"/>
          </a:p>
        </p:txBody>
      </p:sp>
      <p:sp>
        <p:nvSpPr>
          <p:cNvPr id="44042" name="Rectangle 51"/>
          <p:cNvSpPr>
            <a:spLocks noChangeArrowheads="1"/>
          </p:cNvSpPr>
          <p:nvPr/>
        </p:nvSpPr>
        <p:spPr bwMode="auto">
          <a:xfrm>
            <a:off x="4605338" y="4038600"/>
            <a:ext cx="2357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 Urogenital diaphragm, inferior view</a:t>
            </a:r>
            <a:endParaRPr lang="en-US" b="1"/>
          </a:p>
        </p:txBody>
      </p:sp>
      <p:sp>
        <p:nvSpPr>
          <p:cNvPr id="44043" name="Freeform 52"/>
          <p:cNvSpPr>
            <a:spLocks/>
          </p:cNvSpPr>
          <p:nvPr/>
        </p:nvSpPr>
        <p:spPr bwMode="auto">
          <a:xfrm>
            <a:off x="3779838" y="2171700"/>
            <a:ext cx="1490662" cy="115888"/>
          </a:xfrm>
          <a:custGeom>
            <a:avLst/>
            <a:gdLst>
              <a:gd name="T0" fmla="*/ 0 w 939"/>
              <a:gd name="T1" fmla="*/ 0 h 73"/>
              <a:gd name="T2" fmla="*/ 572 w 939"/>
              <a:gd name="T3" fmla="*/ 73 h 73"/>
              <a:gd name="T4" fmla="*/ 939 w 939"/>
              <a:gd name="T5" fmla="*/ 73 h 73"/>
              <a:gd name="T6" fmla="*/ 0 60000 65536"/>
              <a:gd name="T7" fmla="*/ 0 60000 65536"/>
              <a:gd name="T8" fmla="*/ 0 60000 65536"/>
              <a:gd name="T9" fmla="*/ 0 w 939"/>
              <a:gd name="T10" fmla="*/ 0 h 73"/>
              <a:gd name="T11" fmla="*/ 939 w 939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73">
                <a:moveTo>
                  <a:pt x="0" y="0"/>
                </a:moveTo>
                <a:lnTo>
                  <a:pt x="572" y="73"/>
                </a:lnTo>
                <a:lnTo>
                  <a:pt x="939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Freeform 53"/>
          <p:cNvSpPr>
            <a:spLocks/>
          </p:cNvSpPr>
          <p:nvPr/>
        </p:nvSpPr>
        <p:spPr bwMode="auto">
          <a:xfrm>
            <a:off x="3990975" y="2246313"/>
            <a:ext cx="1279525" cy="276225"/>
          </a:xfrm>
          <a:custGeom>
            <a:avLst/>
            <a:gdLst>
              <a:gd name="T0" fmla="*/ 0 w 806"/>
              <a:gd name="T1" fmla="*/ 0 h 174"/>
              <a:gd name="T2" fmla="*/ 439 w 806"/>
              <a:gd name="T3" fmla="*/ 174 h 174"/>
              <a:gd name="T4" fmla="*/ 806 w 806"/>
              <a:gd name="T5" fmla="*/ 174 h 174"/>
              <a:gd name="T6" fmla="*/ 0 60000 65536"/>
              <a:gd name="T7" fmla="*/ 0 60000 65536"/>
              <a:gd name="T8" fmla="*/ 0 60000 65536"/>
              <a:gd name="T9" fmla="*/ 0 w 806"/>
              <a:gd name="T10" fmla="*/ 0 h 174"/>
              <a:gd name="T11" fmla="*/ 806 w 806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6" h="174">
                <a:moveTo>
                  <a:pt x="0" y="0"/>
                </a:moveTo>
                <a:lnTo>
                  <a:pt x="439" y="174"/>
                </a:lnTo>
                <a:lnTo>
                  <a:pt x="806" y="17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Freeform 54"/>
          <p:cNvSpPr>
            <a:spLocks/>
          </p:cNvSpPr>
          <p:nvPr/>
        </p:nvSpPr>
        <p:spPr bwMode="auto">
          <a:xfrm>
            <a:off x="3887788" y="2584450"/>
            <a:ext cx="1382712" cy="173038"/>
          </a:xfrm>
          <a:custGeom>
            <a:avLst/>
            <a:gdLst>
              <a:gd name="T0" fmla="*/ 0 w 871"/>
              <a:gd name="T1" fmla="*/ 0 h 109"/>
              <a:gd name="T2" fmla="*/ 504 w 871"/>
              <a:gd name="T3" fmla="*/ 109 h 109"/>
              <a:gd name="T4" fmla="*/ 871 w 871"/>
              <a:gd name="T5" fmla="*/ 109 h 109"/>
              <a:gd name="T6" fmla="*/ 0 60000 65536"/>
              <a:gd name="T7" fmla="*/ 0 60000 65536"/>
              <a:gd name="T8" fmla="*/ 0 60000 65536"/>
              <a:gd name="T9" fmla="*/ 0 w 871"/>
              <a:gd name="T10" fmla="*/ 0 h 109"/>
              <a:gd name="T11" fmla="*/ 871 w 871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109">
                <a:moveTo>
                  <a:pt x="0" y="0"/>
                </a:moveTo>
                <a:lnTo>
                  <a:pt x="504" y="109"/>
                </a:lnTo>
                <a:lnTo>
                  <a:pt x="871" y="10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55"/>
          <p:cNvSpPr>
            <a:spLocks/>
          </p:cNvSpPr>
          <p:nvPr/>
        </p:nvSpPr>
        <p:spPr bwMode="auto">
          <a:xfrm>
            <a:off x="4060825" y="2873375"/>
            <a:ext cx="1209675" cy="227013"/>
          </a:xfrm>
          <a:custGeom>
            <a:avLst/>
            <a:gdLst>
              <a:gd name="T0" fmla="*/ 0 w 762"/>
              <a:gd name="T1" fmla="*/ 0 h 143"/>
              <a:gd name="T2" fmla="*/ 395 w 762"/>
              <a:gd name="T3" fmla="*/ 143 h 143"/>
              <a:gd name="T4" fmla="*/ 762 w 762"/>
              <a:gd name="T5" fmla="*/ 143 h 143"/>
              <a:gd name="T6" fmla="*/ 0 60000 65536"/>
              <a:gd name="T7" fmla="*/ 0 60000 65536"/>
              <a:gd name="T8" fmla="*/ 0 60000 65536"/>
              <a:gd name="T9" fmla="*/ 0 w 762"/>
              <a:gd name="T10" fmla="*/ 0 h 143"/>
              <a:gd name="T11" fmla="*/ 762 w 762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" h="143">
                <a:moveTo>
                  <a:pt x="0" y="0"/>
                </a:moveTo>
                <a:lnTo>
                  <a:pt x="395" y="143"/>
                </a:lnTo>
                <a:lnTo>
                  <a:pt x="762" y="14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Freeform 56"/>
          <p:cNvSpPr>
            <a:spLocks/>
          </p:cNvSpPr>
          <p:nvPr/>
        </p:nvSpPr>
        <p:spPr bwMode="auto">
          <a:xfrm>
            <a:off x="3763963" y="2865438"/>
            <a:ext cx="1506537" cy="573087"/>
          </a:xfrm>
          <a:custGeom>
            <a:avLst/>
            <a:gdLst>
              <a:gd name="T0" fmla="*/ 0 w 949"/>
              <a:gd name="T1" fmla="*/ 0 h 361"/>
              <a:gd name="T2" fmla="*/ 582 w 949"/>
              <a:gd name="T3" fmla="*/ 361 h 361"/>
              <a:gd name="T4" fmla="*/ 949 w 949"/>
              <a:gd name="T5" fmla="*/ 361 h 361"/>
              <a:gd name="T6" fmla="*/ 0 60000 65536"/>
              <a:gd name="T7" fmla="*/ 0 60000 65536"/>
              <a:gd name="T8" fmla="*/ 0 60000 65536"/>
              <a:gd name="T9" fmla="*/ 0 w 949"/>
              <a:gd name="T10" fmla="*/ 0 h 361"/>
              <a:gd name="T11" fmla="*/ 949 w 949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9" h="361">
                <a:moveTo>
                  <a:pt x="0" y="0"/>
                </a:moveTo>
                <a:lnTo>
                  <a:pt x="582" y="361"/>
                </a:lnTo>
                <a:lnTo>
                  <a:pt x="949" y="36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Freeform 57"/>
          <p:cNvSpPr>
            <a:spLocks/>
          </p:cNvSpPr>
          <p:nvPr/>
        </p:nvSpPr>
        <p:spPr bwMode="auto">
          <a:xfrm>
            <a:off x="3898900" y="3128963"/>
            <a:ext cx="1371600" cy="533400"/>
          </a:xfrm>
          <a:custGeom>
            <a:avLst/>
            <a:gdLst>
              <a:gd name="T0" fmla="*/ 0 w 864"/>
              <a:gd name="T1" fmla="*/ 0 h 336"/>
              <a:gd name="T2" fmla="*/ 497 w 864"/>
              <a:gd name="T3" fmla="*/ 336 h 336"/>
              <a:gd name="T4" fmla="*/ 864 w 864"/>
              <a:gd name="T5" fmla="*/ 336 h 336"/>
              <a:gd name="T6" fmla="*/ 0 60000 65536"/>
              <a:gd name="T7" fmla="*/ 0 60000 65536"/>
              <a:gd name="T8" fmla="*/ 0 60000 65536"/>
              <a:gd name="T9" fmla="*/ 0 w 864"/>
              <a:gd name="T10" fmla="*/ 0 h 336"/>
              <a:gd name="T11" fmla="*/ 864 w 86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36">
                <a:moveTo>
                  <a:pt x="0" y="0"/>
                </a:moveTo>
                <a:lnTo>
                  <a:pt x="497" y="336"/>
                </a:lnTo>
                <a:lnTo>
                  <a:pt x="864" y="33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Freeform 58"/>
          <p:cNvSpPr>
            <a:spLocks/>
          </p:cNvSpPr>
          <p:nvPr/>
        </p:nvSpPr>
        <p:spPr bwMode="auto">
          <a:xfrm>
            <a:off x="3771900" y="2163763"/>
            <a:ext cx="1498600" cy="114300"/>
          </a:xfrm>
          <a:custGeom>
            <a:avLst/>
            <a:gdLst>
              <a:gd name="T0" fmla="*/ 0 w 944"/>
              <a:gd name="T1" fmla="*/ 0 h 72"/>
              <a:gd name="T2" fmla="*/ 577 w 944"/>
              <a:gd name="T3" fmla="*/ 72 h 72"/>
              <a:gd name="T4" fmla="*/ 944 w 944"/>
              <a:gd name="T5" fmla="*/ 72 h 72"/>
              <a:gd name="T6" fmla="*/ 0 60000 65536"/>
              <a:gd name="T7" fmla="*/ 0 60000 65536"/>
              <a:gd name="T8" fmla="*/ 0 60000 65536"/>
              <a:gd name="T9" fmla="*/ 0 w 944"/>
              <a:gd name="T10" fmla="*/ 0 h 72"/>
              <a:gd name="T11" fmla="*/ 944 w 94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4" h="72">
                <a:moveTo>
                  <a:pt x="0" y="0"/>
                </a:moveTo>
                <a:lnTo>
                  <a:pt x="577" y="72"/>
                </a:lnTo>
                <a:lnTo>
                  <a:pt x="944" y="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Freeform 59"/>
          <p:cNvSpPr>
            <a:spLocks/>
          </p:cNvSpPr>
          <p:nvPr/>
        </p:nvSpPr>
        <p:spPr bwMode="auto">
          <a:xfrm>
            <a:off x="3981450" y="2236788"/>
            <a:ext cx="1289050" cy="277812"/>
          </a:xfrm>
          <a:custGeom>
            <a:avLst/>
            <a:gdLst>
              <a:gd name="T0" fmla="*/ 0 w 812"/>
              <a:gd name="T1" fmla="*/ 0 h 175"/>
              <a:gd name="T2" fmla="*/ 445 w 812"/>
              <a:gd name="T3" fmla="*/ 175 h 175"/>
              <a:gd name="T4" fmla="*/ 812 w 812"/>
              <a:gd name="T5" fmla="*/ 175 h 175"/>
              <a:gd name="T6" fmla="*/ 0 60000 65536"/>
              <a:gd name="T7" fmla="*/ 0 60000 65536"/>
              <a:gd name="T8" fmla="*/ 0 60000 65536"/>
              <a:gd name="T9" fmla="*/ 0 w 812"/>
              <a:gd name="T10" fmla="*/ 0 h 175"/>
              <a:gd name="T11" fmla="*/ 812 w 812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2" h="175">
                <a:moveTo>
                  <a:pt x="0" y="0"/>
                </a:moveTo>
                <a:lnTo>
                  <a:pt x="445" y="175"/>
                </a:lnTo>
                <a:lnTo>
                  <a:pt x="812" y="17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Freeform 60"/>
          <p:cNvSpPr>
            <a:spLocks/>
          </p:cNvSpPr>
          <p:nvPr/>
        </p:nvSpPr>
        <p:spPr bwMode="auto">
          <a:xfrm>
            <a:off x="3878263" y="2576513"/>
            <a:ext cx="1392237" cy="173037"/>
          </a:xfrm>
          <a:custGeom>
            <a:avLst/>
            <a:gdLst>
              <a:gd name="T0" fmla="*/ 0 w 877"/>
              <a:gd name="T1" fmla="*/ 0 h 109"/>
              <a:gd name="T2" fmla="*/ 510 w 877"/>
              <a:gd name="T3" fmla="*/ 109 h 109"/>
              <a:gd name="T4" fmla="*/ 877 w 877"/>
              <a:gd name="T5" fmla="*/ 109 h 109"/>
              <a:gd name="T6" fmla="*/ 0 60000 65536"/>
              <a:gd name="T7" fmla="*/ 0 60000 65536"/>
              <a:gd name="T8" fmla="*/ 0 60000 65536"/>
              <a:gd name="T9" fmla="*/ 0 w 877"/>
              <a:gd name="T10" fmla="*/ 0 h 109"/>
              <a:gd name="T11" fmla="*/ 877 w 877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7" h="109">
                <a:moveTo>
                  <a:pt x="0" y="0"/>
                </a:moveTo>
                <a:lnTo>
                  <a:pt x="510" y="109"/>
                </a:lnTo>
                <a:lnTo>
                  <a:pt x="877" y="10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Freeform 61"/>
          <p:cNvSpPr>
            <a:spLocks/>
          </p:cNvSpPr>
          <p:nvPr/>
        </p:nvSpPr>
        <p:spPr bwMode="auto">
          <a:xfrm>
            <a:off x="4052888" y="2865438"/>
            <a:ext cx="1217612" cy="227012"/>
          </a:xfrm>
          <a:custGeom>
            <a:avLst/>
            <a:gdLst>
              <a:gd name="T0" fmla="*/ 0 w 767"/>
              <a:gd name="T1" fmla="*/ 0 h 143"/>
              <a:gd name="T2" fmla="*/ 400 w 767"/>
              <a:gd name="T3" fmla="*/ 143 h 143"/>
              <a:gd name="T4" fmla="*/ 767 w 767"/>
              <a:gd name="T5" fmla="*/ 143 h 143"/>
              <a:gd name="T6" fmla="*/ 0 60000 65536"/>
              <a:gd name="T7" fmla="*/ 0 60000 65536"/>
              <a:gd name="T8" fmla="*/ 0 60000 65536"/>
              <a:gd name="T9" fmla="*/ 0 w 767"/>
              <a:gd name="T10" fmla="*/ 0 h 143"/>
              <a:gd name="T11" fmla="*/ 767 w 767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7" h="143">
                <a:moveTo>
                  <a:pt x="0" y="0"/>
                </a:moveTo>
                <a:lnTo>
                  <a:pt x="400" y="143"/>
                </a:lnTo>
                <a:lnTo>
                  <a:pt x="767" y="14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Freeform 62"/>
          <p:cNvSpPr>
            <a:spLocks/>
          </p:cNvSpPr>
          <p:nvPr/>
        </p:nvSpPr>
        <p:spPr bwMode="auto">
          <a:xfrm>
            <a:off x="3763963" y="2860675"/>
            <a:ext cx="1506537" cy="569913"/>
          </a:xfrm>
          <a:custGeom>
            <a:avLst/>
            <a:gdLst>
              <a:gd name="T0" fmla="*/ 0 w 949"/>
              <a:gd name="T1" fmla="*/ 0 h 359"/>
              <a:gd name="T2" fmla="*/ 582 w 949"/>
              <a:gd name="T3" fmla="*/ 359 h 359"/>
              <a:gd name="T4" fmla="*/ 949 w 949"/>
              <a:gd name="T5" fmla="*/ 359 h 359"/>
              <a:gd name="T6" fmla="*/ 0 60000 65536"/>
              <a:gd name="T7" fmla="*/ 0 60000 65536"/>
              <a:gd name="T8" fmla="*/ 0 60000 65536"/>
              <a:gd name="T9" fmla="*/ 0 w 949"/>
              <a:gd name="T10" fmla="*/ 0 h 359"/>
              <a:gd name="T11" fmla="*/ 949 w 949"/>
              <a:gd name="T12" fmla="*/ 359 h 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9" h="359">
                <a:moveTo>
                  <a:pt x="0" y="0"/>
                </a:moveTo>
                <a:lnTo>
                  <a:pt x="582" y="359"/>
                </a:lnTo>
                <a:lnTo>
                  <a:pt x="949" y="35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Freeform 63"/>
          <p:cNvSpPr>
            <a:spLocks/>
          </p:cNvSpPr>
          <p:nvPr/>
        </p:nvSpPr>
        <p:spPr bwMode="auto">
          <a:xfrm>
            <a:off x="3903663" y="3121025"/>
            <a:ext cx="1366837" cy="533400"/>
          </a:xfrm>
          <a:custGeom>
            <a:avLst/>
            <a:gdLst>
              <a:gd name="T0" fmla="*/ 0 w 861"/>
              <a:gd name="T1" fmla="*/ 0 h 336"/>
              <a:gd name="T2" fmla="*/ 494 w 861"/>
              <a:gd name="T3" fmla="*/ 336 h 336"/>
              <a:gd name="T4" fmla="*/ 861 w 861"/>
              <a:gd name="T5" fmla="*/ 336 h 336"/>
              <a:gd name="T6" fmla="*/ 0 60000 65536"/>
              <a:gd name="T7" fmla="*/ 0 60000 65536"/>
              <a:gd name="T8" fmla="*/ 0 60000 65536"/>
              <a:gd name="T9" fmla="*/ 0 w 861"/>
              <a:gd name="T10" fmla="*/ 0 h 336"/>
              <a:gd name="T11" fmla="*/ 861 w 861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336">
                <a:moveTo>
                  <a:pt x="0" y="0"/>
                </a:moveTo>
                <a:lnTo>
                  <a:pt x="494" y="336"/>
                </a:lnTo>
                <a:lnTo>
                  <a:pt x="861" y="3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5" name="Text Box 64"/>
          <p:cNvSpPr txBox="1">
            <a:spLocks noChangeArrowheads="1"/>
          </p:cNvSpPr>
          <p:nvPr/>
        </p:nvSpPr>
        <p:spPr bwMode="auto">
          <a:xfrm>
            <a:off x="5327650" y="2679700"/>
            <a:ext cx="109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External urethral</a:t>
            </a:r>
          </a:p>
          <a:p>
            <a:r>
              <a:rPr lang="en-US" sz="1000" b="1"/>
              <a:t>sphincter</a:t>
            </a:r>
          </a:p>
        </p:txBody>
      </p:sp>
      <p:sp>
        <p:nvSpPr>
          <p:cNvPr id="44056" name="Text Box 65"/>
          <p:cNvSpPr txBox="1">
            <a:spLocks noChangeArrowheads="1"/>
          </p:cNvSpPr>
          <p:nvPr/>
        </p:nvSpPr>
        <p:spPr bwMode="auto">
          <a:xfrm>
            <a:off x="5327650" y="3022600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Deep transverse</a:t>
            </a:r>
          </a:p>
          <a:p>
            <a:r>
              <a:rPr lang="en-US" sz="1000" b="1"/>
              <a:t>perineal muscle</a:t>
            </a:r>
          </a:p>
        </p:txBody>
      </p:sp>
      <p:sp>
        <p:nvSpPr>
          <p:cNvPr id="44057" name="Text Box 18"/>
          <p:cNvSpPr txBox="1">
            <a:spLocks noChangeArrowheads="1"/>
          </p:cNvSpPr>
          <p:nvPr/>
        </p:nvSpPr>
        <p:spPr bwMode="auto">
          <a:xfrm>
            <a:off x="0" y="3962400"/>
            <a:ext cx="1954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10.20c</a:t>
            </a:r>
          </a:p>
        </p:txBody>
      </p:sp>
      <p:sp>
        <p:nvSpPr>
          <p:cNvPr id="44058" name="TextBox 24"/>
          <p:cNvSpPr txBox="1">
            <a:spLocks noChangeArrowheads="1"/>
          </p:cNvSpPr>
          <p:nvPr/>
        </p:nvSpPr>
        <p:spPr bwMode="auto">
          <a:xfrm>
            <a:off x="2084388" y="1247775"/>
            <a:ext cx="4954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56C72659-4DB2-45B6-84CB-06897A3BF489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Hernias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93788"/>
            <a:ext cx="8534400" cy="5764212"/>
          </a:xfrm>
        </p:spPr>
        <p:txBody>
          <a:bodyPr/>
          <a:lstStyle/>
          <a:p>
            <a:pPr eaLnBrk="1" hangingPunct="1"/>
            <a:r>
              <a:rPr lang="en-US" sz="2800" smtClean="0"/>
              <a:t>hernia </a:t>
            </a:r>
            <a:r>
              <a:rPr lang="en-US" sz="2800" b="0" smtClean="0"/>
              <a:t>– any condition in which the viscera protrudes through a weak point in the muscular wall of the abdominopelvic cavity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inguinal hernia</a:t>
            </a:r>
          </a:p>
          <a:p>
            <a:pPr lvl="1" eaLnBrk="1" hangingPunct="1"/>
            <a:r>
              <a:rPr lang="en-US" sz="2400" b="0" smtClean="0"/>
              <a:t>most common type of hernia (rare in women)</a:t>
            </a:r>
          </a:p>
          <a:p>
            <a:pPr lvl="1" eaLnBrk="1" hangingPunct="1"/>
            <a:r>
              <a:rPr lang="en-US" sz="2400" b="0" smtClean="0"/>
              <a:t>viscera enter inguinal canal or even the scrotum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hiatal hernia</a:t>
            </a:r>
          </a:p>
          <a:p>
            <a:pPr lvl="1" eaLnBrk="1" hangingPunct="1"/>
            <a:r>
              <a:rPr lang="en-US" sz="2400" b="0" smtClean="0"/>
              <a:t>stomach protrudes through diaphragm into thorax</a:t>
            </a:r>
          </a:p>
          <a:p>
            <a:pPr lvl="1" eaLnBrk="1" hangingPunct="1"/>
            <a:r>
              <a:rPr lang="en-US" sz="2400" b="0" smtClean="0"/>
              <a:t>overweight people over 40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umbilical hernia</a:t>
            </a:r>
          </a:p>
          <a:p>
            <a:pPr lvl="1" eaLnBrk="1" hangingPunct="1"/>
            <a:r>
              <a:rPr lang="en-US" sz="2400" b="0" smtClean="0"/>
              <a:t>viscera protrude through the navel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B4DE81E-9915-4736-9B5B-DB0CA1387942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71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Acting on Shoulder and Upper Limb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644650"/>
            <a:ext cx="84582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compartments</a:t>
            </a:r>
            <a:r>
              <a:rPr lang="en-US" sz="2400" b="0" smtClean="0"/>
              <a:t> – spaces in which muscles are organized and are separated by fibrous connective tissue sheets </a:t>
            </a:r>
            <a:r>
              <a:rPr lang="en-US" sz="2400" smtClean="0"/>
              <a:t>(fasciae)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each compartment contains one or more functionally related muscles along with their nerve and blood supplies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muscles of upper limbs divided into </a:t>
            </a:r>
            <a:r>
              <a:rPr lang="en-US" sz="2400" smtClean="0"/>
              <a:t>anterior</a:t>
            </a:r>
            <a:r>
              <a:rPr lang="en-US" sz="2400" b="0" smtClean="0"/>
              <a:t> and </a:t>
            </a:r>
            <a:r>
              <a:rPr lang="en-US" sz="2400" smtClean="0"/>
              <a:t>posterior</a:t>
            </a:r>
            <a:r>
              <a:rPr lang="en-US" sz="2400" b="0" smtClean="0"/>
              <a:t> compartments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muscles of lower limbs divided into </a:t>
            </a:r>
            <a:r>
              <a:rPr lang="en-US" sz="2400" smtClean="0"/>
              <a:t>anterior</a:t>
            </a:r>
            <a:r>
              <a:rPr lang="en-US" sz="2400" b="0" smtClean="0"/>
              <a:t>, </a:t>
            </a:r>
            <a:r>
              <a:rPr lang="en-US" sz="2400" smtClean="0"/>
              <a:t>posterior</a:t>
            </a:r>
            <a:r>
              <a:rPr lang="en-US" sz="2400" b="0" smtClean="0"/>
              <a:t>, </a:t>
            </a:r>
            <a:r>
              <a:rPr lang="en-US" sz="2400" smtClean="0"/>
              <a:t>medial</a:t>
            </a:r>
            <a:r>
              <a:rPr lang="en-US" sz="2400" b="0" smtClean="0"/>
              <a:t>, and </a:t>
            </a:r>
            <a:r>
              <a:rPr lang="en-US" sz="2400" smtClean="0"/>
              <a:t>lateral</a:t>
            </a:r>
            <a:r>
              <a:rPr lang="en-US" sz="2400" b="0" smtClean="0"/>
              <a:t> compartments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intermuscular septa </a:t>
            </a:r>
            <a:r>
              <a:rPr lang="en-US" sz="2400" b="0" smtClean="0"/>
              <a:t>(thick fascia) separates compartments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compartment syndrome </a:t>
            </a:r>
            <a:r>
              <a:rPr lang="en-US" sz="2400" b="0" smtClean="0"/>
              <a:t>– one of the muscles or blood vessels in a compartment is injured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9F4A2732-5ACE-4FD4-A396-522E983394E2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025525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fasciae of arms and legs enclose muscle compartments very snugly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if a blood vessel in a compartment is damaged, blood and tissue fluid accumulate in the compartment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fasciae prevent compartment from expanding with increasing pressure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compartment syndrome </a:t>
            </a:r>
            <a:r>
              <a:rPr lang="en-US" sz="2000" b="0" smtClean="0"/>
              <a:t>– mounting pressure on the muscles, nerves and blood vessel triggers a sequence of degenerative events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blood flow to compartment is obstructed by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if </a:t>
            </a:r>
            <a:r>
              <a:rPr lang="en-US" sz="1800" smtClean="0"/>
              <a:t>ischemia</a:t>
            </a:r>
            <a:r>
              <a:rPr lang="en-US" sz="1800" b="0" smtClean="0"/>
              <a:t> (poor blood flow) persists for more than 2 – 4 hours,       nerves begin to die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after 6 hours, muscles begin to die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nerves can regenerate after pressure relieved, but muscle damage is permanent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myoglobin in urine indicates compartment syndrome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treatment</a:t>
            </a:r>
            <a:r>
              <a:rPr lang="en-US" sz="2000" b="0" smtClean="0"/>
              <a:t> – immobilization of limb and </a:t>
            </a:r>
            <a:r>
              <a:rPr lang="en-US" sz="2000" smtClean="0"/>
              <a:t>fasciotomy</a:t>
            </a:r>
            <a:r>
              <a:rPr lang="en-US" sz="2000" b="0" smtClean="0"/>
              <a:t> – incision to relieve compartment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8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Acting on the Shoulder</a:t>
            </a:r>
          </a:p>
        </p:txBody>
      </p:sp>
      <p:sp>
        <p:nvSpPr>
          <p:cNvPr id="48131" name="Content Placeholder 13"/>
          <p:cNvSpPr>
            <a:spLocks noGrp="1"/>
          </p:cNvSpPr>
          <p:nvPr>
            <p:ph idx="1"/>
          </p:nvPr>
        </p:nvSpPr>
        <p:spPr>
          <a:xfrm>
            <a:off x="625475" y="1952625"/>
            <a:ext cx="8229600" cy="4525963"/>
          </a:xfrm>
        </p:spPr>
        <p:txBody>
          <a:bodyPr/>
          <a:lstStyle/>
          <a:p>
            <a:r>
              <a:rPr lang="en-US" sz="2800" smtClean="0"/>
              <a:t>originate</a:t>
            </a:r>
            <a:r>
              <a:rPr lang="en-US" sz="2800" b="0" smtClean="0"/>
              <a:t> on the axial skeleton</a:t>
            </a:r>
          </a:p>
          <a:p>
            <a:endParaRPr lang="en-US" sz="800" b="0" smtClean="0"/>
          </a:p>
          <a:p>
            <a:r>
              <a:rPr lang="en-US" sz="2800" smtClean="0"/>
              <a:t>insert</a:t>
            </a:r>
            <a:r>
              <a:rPr lang="en-US" sz="2800" b="0" smtClean="0"/>
              <a:t> on clavicle and scapula</a:t>
            </a:r>
          </a:p>
          <a:p>
            <a:endParaRPr lang="en-US" sz="800" b="0" smtClean="0"/>
          </a:p>
          <a:p>
            <a:r>
              <a:rPr lang="en-US" sz="2800" smtClean="0"/>
              <a:t>scapula</a:t>
            </a:r>
            <a:r>
              <a:rPr lang="en-US" sz="2800" b="0" smtClean="0"/>
              <a:t> loosely attached to thoracic cage</a:t>
            </a:r>
          </a:p>
          <a:p>
            <a:pPr lvl="1"/>
            <a:r>
              <a:rPr lang="en-US" sz="2400" b="0" smtClean="0"/>
              <a:t>capable of great movement</a:t>
            </a:r>
          </a:p>
          <a:p>
            <a:pPr lvl="1"/>
            <a:r>
              <a:rPr lang="en-US" sz="2400" b="0" smtClean="0"/>
              <a:t>rotation, elevation, depression, protraction, retraction</a:t>
            </a:r>
          </a:p>
          <a:p>
            <a:pPr lvl="1"/>
            <a:endParaRPr lang="en-US" sz="800" b="0" smtClean="0"/>
          </a:p>
          <a:p>
            <a:r>
              <a:rPr lang="en-US" sz="2800" smtClean="0"/>
              <a:t>clavicle</a:t>
            </a:r>
            <a:r>
              <a:rPr lang="en-US" sz="2800" b="0" smtClean="0"/>
              <a:t> braces the shoulder and moderates movements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9C406719-66D3-4617-A7DD-EC4D3EAB0E03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1187A4FE-9D0C-40FD-8163-0DE336BD476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3112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Anterior Group of Muscles of Pectoral Girdle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473200"/>
            <a:ext cx="3810000" cy="136048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pectoralis minor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ribs 3-5 to coracoid process of scapula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draws scapula laterally</a:t>
            </a:r>
          </a:p>
        </p:txBody>
      </p:sp>
      <p:sp>
        <p:nvSpPr>
          <p:cNvPr id="4915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16513" y="1471613"/>
            <a:ext cx="3581400" cy="173672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smtClean="0"/>
              <a:t>serratus anterior</a:t>
            </a:r>
          </a:p>
          <a:p>
            <a:pPr lvl="1" eaLnBrk="1" hangingPunct="1"/>
            <a:r>
              <a:rPr lang="en-US" sz="2000" b="0" smtClean="0"/>
              <a:t>ribs 1-9 to medial border of scapula</a:t>
            </a:r>
          </a:p>
          <a:p>
            <a:pPr lvl="1" eaLnBrk="1" hangingPunct="1"/>
            <a:r>
              <a:rPr lang="en-US" sz="2000" b="0" smtClean="0"/>
              <a:t>abducts and rotates or depresses scapula</a:t>
            </a:r>
          </a:p>
        </p:txBody>
      </p:sp>
      <p:pic>
        <p:nvPicPr>
          <p:cNvPr id="49158" name="Picture 13" descr="sal25693_10_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3429000"/>
            <a:ext cx="235743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Freeform 17"/>
          <p:cNvSpPr>
            <a:spLocks/>
          </p:cNvSpPr>
          <p:nvPr/>
        </p:nvSpPr>
        <p:spPr bwMode="auto">
          <a:xfrm>
            <a:off x="4945063" y="3678238"/>
            <a:ext cx="935037" cy="242887"/>
          </a:xfrm>
          <a:custGeom>
            <a:avLst/>
            <a:gdLst>
              <a:gd name="T0" fmla="*/ 0 w 589"/>
              <a:gd name="T1" fmla="*/ 153 h 153"/>
              <a:gd name="T2" fmla="*/ 525 w 589"/>
              <a:gd name="T3" fmla="*/ 0 h 153"/>
              <a:gd name="T4" fmla="*/ 589 w 589"/>
              <a:gd name="T5" fmla="*/ 0 h 153"/>
              <a:gd name="T6" fmla="*/ 0 60000 65536"/>
              <a:gd name="T7" fmla="*/ 0 60000 65536"/>
              <a:gd name="T8" fmla="*/ 0 60000 65536"/>
              <a:gd name="T9" fmla="*/ 0 w 589"/>
              <a:gd name="T10" fmla="*/ 0 h 153"/>
              <a:gd name="T11" fmla="*/ 589 w 589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153">
                <a:moveTo>
                  <a:pt x="0" y="153"/>
                </a:moveTo>
                <a:lnTo>
                  <a:pt x="525" y="0"/>
                </a:lnTo>
                <a:lnTo>
                  <a:pt x="58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Line 18"/>
          <p:cNvSpPr>
            <a:spLocks noChangeShapeType="1"/>
          </p:cNvSpPr>
          <p:nvPr/>
        </p:nvSpPr>
        <p:spPr bwMode="auto">
          <a:xfrm>
            <a:off x="4752975" y="4273550"/>
            <a:ext cx="1030288" cy="158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19"/>
          <p:cNvSpPr>
            <a:spLocks noChangeShapeType="1"/>
          </p:cNvSpPr>
          <p:nvPr/>
        </p:nvSpPr>
        <p:spPr bwMode="auto">
          <a:xfrm>
            <a:off x="4783138" y="4432300"/>
            <a:ext cx="11017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20"/>
          <p:cNvSpPr>
            <a:spLocks noChangeShapeType="1"/>
          </p:cNvSpPr>
          <p:nvPr/>
        </p:nvSpPr>
        <p:spPr bwMode="auto">
          <a:xfrm>
            <a:off x="5075238" y="4794250"/>
            <a:ext cx="8064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21"/>
          <p:cNvSpPr>
            <a:spLocks noChangeShapeType="1"/>
          </p:cNvSpPr>
          <p:nvPr/>
        </p:nvSpPr>
        <p:spPr bwMode="auto">
          <a:xfrm>
            <a:off x="5054600" y="4606925"/>
            <a:ext cx="725488" cy="187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22"/>
          <p:cNvSpPr>
            <a:spLocks noChangeShapeType="1"/>
          </p:cNvSpPr>
          <p:nvPr/>
        </p:nvSpPr>
        <p:spPr bwMode="auto">
          <a:xfrm>
            <a:off x="4733925" y="4929188"/>
            <a:ext cx="11509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23"/>
          <p:cNvSpPr>
            <a:spLocks noChangeShapeType="1"/>
          </p:cNvSpPr>
          <p:nvPr/>
        </p:nvSpPr>
        <p:spPr bwMode="auto">
          <a:xfrm>
            <a:off x="5170488" y="5324475"/>
            <a:ext cx="711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24"/>
          <p:cNvSpPr>
            <a:spLocks noChangeShapeType="1"/>
          </p:cNvSpPr>
          <p:nvPr/>
        </p:nvSpPr>
        <p:spPr bwMode="auto">
          <a:xfrm>
            <a:off x="5221288" y="5637213"/>
            <a:ext cx="65881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Freeform 25"/>
          <p:cNvSpPr>
            <a:spLocks/>
          </p:cNvSpPr>
          <p:nvPr/>
        </p:nvSpPr>
        <p:spPr bwMode="auto">
          <a:xfrm>
            <a:off x="5051425" y="5964238"/>
            <a:ext cx="828675" cy="287337"/>
          </a:xfrm>
          <a:custGeom>
            <a:avLst/>
            <a:gdLst>
              <a:gd name="T0" fmla="*/ 0 w 522"/>
              <a:gd name="T1" fmla="*/ 0 h 181"/>
              <a:gd name="T2" fmla="*/ 458 w 522"/>
              <a:gd name="T3" fmla="*/ 181 h 181"/>
              <a:gd name="T4" fmla="*/ 522 w 522"/>
              <a:gd name="T5" fmla="*/ 181 h 181"/>
              <a:gd name="T6" fmla="*/ 0 60000 65536"/>
              <a:gd name="T7" fmla="*/ 0 60000 65536"/>
              <a:gd name="T8" fmla="*/ 0 60000 65536"/>
              <a:gd name="T9" fmla="*/ 0 w 522"/>
              <a:gd name="T10" fmla="*/ 0 h 181"/>
              <a:gd name="T11" fmla="*/ 522 w 522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81">
                <a:moveTo>
                  <a:pt x="0" y="0"/>
                </a:moveTo>
                <a:lnTo>
                  <a:pt x="458" y="181"/>
                </a:lnTo>
                <a:lnTo>
                  <a:pt x="522" y="181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Freeform 26"/>
          <p:cNvSpPr>
            <a:spLocks/>
          </p:cNvSpPr>
          <p:nvPr/>
        </p:nvSpPr>
        <p:spPr bwMode="auto">
          <a:xfrm>
            <a:off x="4691063" y="5807075"/>
            <a:ext cx="1189037" cy="112713"/>
          </a:xfrm>
          <a:custGeom>
            <a:avLst/>
            <a:gdLst>
              <a:gd name="T0" fmla="*/ 0 w 749"/>
              <a:gd name="T1" fmla="*/ 0 h 71"/>
              <a:gd name="T2" fmla="*/ 685 w 749"/>
              <a:gd name="T3" fmla="*/ 71 h 71"/>
              <a:gd name="T4" fmla="*/ 749 w 749"/>
              <a:gd name="T5" fmla="*/ 71 h 71"/>
              <a:gd name="T6" fmla="*/ 0 60000 65536"/>
              <a:gd name="T7" fmla="*/ 0 60000 65536"/>
              <a:gd name="T8" fmla="*/ 0 60000 65536"/>
              <a:gd name="T9" fmla="*/ 0 w 749"/>
              <a:gd name="T10" fmla="*/ 0 h 71"/>
              <a:gd name="T11" fmla="*/ 749 w 749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71">
                <a:moveTo>
                  <a:pt x="0" y="0"/>
                </a:moveTo>
                <a:lnTo>
                  <a:pt x="685" y="71"/>
                </a:lnTo>
                <a:lnTo>
                  <a:pt x="749" y="71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27"/>
          <p:cNvSpPr>
            <a:spLocks noChangeShapeType="1"/>
          </p:cNvSpPr>
          <p:nvPr/>
        </p:nvSpPr>
        <p:spPr bwMode="auto">
          <a:xfrm>
            <a:off x="3363913" y="5670550"/>
            <a:ext cx="7540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28"/>
          <p:cNvSpPr>
            <a:spLocks noChangeShapeType="1"/>
          </p:cNvSpPr>
          <p:nvPr/>
        </p:nvSpPr>
        <p:spPr bwMode="auto">
          <a:xfrm>
            <a:off x="3216275" y="5110163"/>
            <a:ext cx="12906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29"/>
          <p:cNvSpPr>
            <a:spLocks noChangeShapeType="1"/>
          </p:cNvSpPr>
          <p:nvPr/>
        </p:nvSpPr>
        <p:spPr bwMode="auto">
          <a:xfrm>
            <a:off x="3292475" y="4621213"/>
            <a:ext cx="6508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Freeform 30"/>
          <p:cNvSpPr>
            <a:spLocks/>
          </p:cNvSpPr>
          <p:nvPr/>
        </p:nvSpPr>
        <p:spPr bwMode="auto">
          <a:xfrm>
            <a:off x="3394075" y="4457700"/>
            <a:ext cx="581025" cy="411163"/>
          </a:xfrm>
          <a:custGeom>
            <a:avLst/>
            <a:gdLst>
              <a:gd name="T0" fmla="*/ 366 w 366"/>
              <a:gd name="T1" fmla="*/ 0 h 259"/>
              <a:gd name="T2" fmla="*/ 0 w 366"/>
              <a:gd name="T3" fmla="*/ 103 h 259"/>
              <a:gd name="T4" fmla="*/ 346 w 366"/>
              <a:gd name="T5" fmla="*/ 259 h 259"/>
              <a:gd name="T6" fmla="*/ 0 60000 65536"/>
              <a:gd name="T7" fmla="*/ 0 60000 65536"/>
              <a:gd name="T8" fmla="*/ 0 60000 65536"/>
              <a:gd name="T9" fmla="*/ 0 w 366"/>
              <a:gd name="T10" fmla="*/ 0 h 259"/>
              <a:gd name="T11" fmla="*/ 366 w 366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259">
                <a:moveTo>
                  <a:pt x="366" y="0"/>
                </a:moveTo>
                <a:lnTo>
                  <a:pt x="0" y="103"/>
                </a:lnTo>
                <a:lnTo>
                  <a:pt x="346" y="25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31"/>
          <p:cNvSpPr>
            <a:spLocks noChangeShapeType="1"/>
          </p:cNvSpPr>
          <p:nvPr/>
        </p:nvSpPr>
        <p:spPr bwMode="auto">
          <a:xfrm>
            <a:off x="3394075" y="4621213"/>
            <a:ext cx="542925" cy="130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Line 32"/>
          <p:cNvSpPr>
            <a:spLocks noChangeShapeType="1"/>
          </p:cNvSpPr>
          <p:nvPr/>
        </p:nvSpPr>
        <p:spPr bwMode="auto">
          <a:xfrm>
            <a:off x="3384550" y="4302125"/>
            <a:ext cx="671513" cy="428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33"/>
          <p:cNvSpPr>
            <a:spLocks noChangeShapeType="1"/>
          </p:cNvSpPr>
          <p:nvPr/>
        </p:nvSpPr>
        <p:spPr bwMode="auto">
          <a:xfrm flipV="1">
            <a:off x="3384550" y="4256088"/>
            <a:ext cx="758825" cy="46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34"/>
          <p:cNvSpPr>
            <a:spLocks noChangeShapeType="1"/>
          </p:cNvSpPr>
          <p:nvPr/>
        </p:nvSpPr>
        <p:spPr bwMode="auto">
          <a:xfrm>
            <a:off x="3282950" y="4302125"/>
            <a:ext cx="8239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Freeform 35"/>
          <p:cNvSpPr>
            <a:spLocks/>
          </p:cNvSpPr>
          <p:nvPr/>
        </p:nvSpPr>
        <p:spPr bwMode="auto">
          <a:xfrm>
            <a:off x="5156200" y="3992563"/>
            <a:ext cx="725488" cy="63500"/>
          </a:xfrm>
          <a:custGeom>
            <a:avLst/>
            <a:gdLst>
              <a:gd name="T0" fmla="*/ 0 w 457"/>
              <a:gd name="T1" fmla="*/ 40 h 40"/>
              <a:gd name="T2" fmla="*/ 393 w 457"/>
              <a:gd name="T3" fmla="*/ 0 h 40"/>
              <a:gd name="T4" fmla="*/ 457 w 457"/>
              <a:gd name="T5" fmla="*/ 0 h 40"/>
              <a:gd name="T6" fmla="*/ 0 60000 65536"/>
              <a:gd name="T7" fmla="*/ 0 60000 65536"/>
              <a:gd name="T8" fmla="*/ 0 60000 65536"/>
              <a:gd name="T9" fmla="*/ 0 w 457"/>
              <a:gd name="T10" fmla="*/ 0 h 40"/>
              <a:gd name="T11" fmla="*/ 457 w 45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40">
                <a:moveTo>
                  <a:pt x="0" y="40"/>
                </a:moveTo>
                <a:lnTo>
                  <a:pt x="393" y="0"/>
                </a:lnTo>
                <a:lnTo>
                  <a:pt x="457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8" name="Freeform 36"/>
          <p:cNvSpPr>
            <a:spLocks/>
          </p:cNvSpPr>
          <p:nvPr/>
        </p:nvSpPr>
        <p:spPr bwMode="auto">
          <a:xfrm>
            <a:off x="4945063" y="3675063"/>
            <a:ext cx="935037" cy="244475"/>
          </a:xfrm>
          <a:custGeom>
            <a:avLst/>
            <a:gdLst>
              <a:gd name="T0" fmla="*/ 0 w 589"/>
              <a:gd name="T1" fmla="*/ 154 h 154"/>
              <a:gd name="T2" fmla="*/ 525 w 589"/>
              <a:gd name="T3" fmla="*/ 0 h 154"/>
              <a:gd name="T4" fmla="*/ 589 w 589"/>
              <a:gd name="T5" fmla="*/ 0 h 154"/>
              <a:gd name="T6" fmla="*/ 0 60000 65536"/>
              <a:gd name="T7" fmla="*/ 0 60000 65536"/>
              <a:gd name="T8" fmla="*/ 0 60000 65536"/>
              <a:gd name="T9" fmla="*/ 0 w 589"/>
              <a:gd name="T10" fmla="*/ 0 h 154"/>
              <a:gd name="T11" fmla="*/ 589 w 589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154">
                <a:moveTo>
                  <a:pt x="0" y="154"/>
                </a:moveTo>
                <a:lnTo>
                  <a:pt x="525" y="0"/>
                </a:lnTo>
                <a:lnTo>
                  <a:pt x="58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Line 37"/>
          <p:cNvSpPr>
            <a:spLocks noChangeShapeType="1"/>
          </p:cNvSpPr>
          <p:nvPr/>
        </p:nvSpPr>
        <p:spPr bwMode="auto">
          <a:xfrm>
            <a:off x="4752975" y="4271963"/>
            <a:ext cx="1030288" cy="1571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Line 38"/>
          <p:cNvSpPr>
            <a:spLocks noChangeShapeType="1"/>
          </p:cNvSpPr>
          <p:nvPr/>
        </p:nvSpPr>
        <p:spPr bwMode="auto">
          <a:xfrm>
            <a:off x="4783138" y="4429125"/>
            <a:ext cx="11017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1" name="Line 39"/>
          <p:cNvSpPr>
            <a:spLocks noChangeShapeType="1"/>
          </p:cNvSpPr>
          <p:nvPr/>
        </p:nvSpPr>
        <p:spPr bwMode="auto">
          <a:xfrm>
            <a:off x="5075238" y="4789488"/>
            <a:ext cx="806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2" name="Line 40"/>
          <p:cNvSpPr>
            <a:spLocks noChangeShapeType="1"/>
          </p:cNvSpPr>
          <p:nvPr/>
        </p:nvSpPr>
        <p:spPr bwMode="auto">
          <a:xfrm>
            <a:off x="5054600" y="4602163"/>
            <a:ext cx="725488" cy="1873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3" name="Line 41"/>
          <p:cNvSpPr>
            <a:spLocks noChangeShapeType="1"/>
          </p:cNvSpPr>
          <p:nvPr/>
        </p:nvSpPr>
        <p:spPr bwMode="auto">
          <a:xfrm>
            <a:off x="4733925" y="4926013"/>
            <a:ext cx="11509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4" name="Line 42"/>
          <p:cNvSpPr>
            <a:spLocks noChangeShapeType="1"/>
          </p:cNvSpPr>
          <p:nvPr/>
        </p:nvSpPr>
        <p:spPr bwMode="auto">
          <a:xfrm>
            <a:off x="5170488" y="5319713"/>
            <a:ext cx="711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5" name="Line 43"/>
          <p:cNvSpPr>
            <a:spLocks noChangeShapeType="1"/>
          </p:cNvSpPr>
          <p:nvPr/>
        </p:nvSpPr>
        <p:spPr bwMode="auto">
          <a:xfrm>
            <a:off x="5221288" y="5635625"/>
            <a:ext cx="6588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6" name="Freeform 44"/>
          <p:cNvSpPr>
            <a:spLocks/>
          </p:cNvSpPr>
          <p:nvPr/>
        </p:nvSpPr>
        <p:spPr bwMode="auto">
          <a:xfrm>
            <a:off x="5051425" y="5962650"/>
            <a:ext cx="828675" cy="284163"/>
          </a:xfrm>
          <a:custGeom>
            <a:avLst/>
            <a:gdLst>
              <a:gd name="T0" fmla="*/ 0 w 522"/>
              <a:gd name="T1" fmla="*/ 0 h 179"/>
              <a:gd name="T2" fmla="*/ 458 w 522"/>
              <a:gd name="T3" fmla="*/ 179 h 179"/>
              <a:gd name="T4" fmla="*/ 522 w 522"/>
              <a:gd name="T5" fmla="*/ 179 h 179"/>
              <a:gd name="T6" fmla="*/ 0 60000 65536"/>
              <a:gd name="T7" fmla="*/ 0 60000 65536"/>
              <a:gd name="T8" fmla="*/ 0 60000 65536"/>
              <a:gd name="T9" fmla="*/ 0 w 522"/>
              <a:gd name="T10" fmla="*/ 0 h 179"/>
              <a:gd name="T11" fmla="*/ 522 w 522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79">
                <a:moveTo>
                  <a:pt x="0" y="0"/>
                </a:moveTo>
                <a:lnTo>
                  <a:pt x="458" y="179"/>
                </a:lnTo>
                <a:lnTo>
                  <a:pt x="522" y="17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7" name="Freeform 45"/>
          <p:cNvSpPr>
            <a:spLocks/>
          </p:cNvSpPr>
          <p:nvPr/>
        </p:nvSpPr>
        <p:spPr bwMode="auto">
          <a:xfrm>
            <a:off x="4691063" y="5805488"/>
            <a:ext cx="1189037" cy="111125"/>
          </a:xfrm>
          <a:custGeom>
            <a:avLst/>
            <a:gdLst>
              <a:gd name="T0" fmla="*/ 0 w 749"/>
              <a:gd name="T1" fmla="*/ 0 h 70"/>
              <a:gd name="T2" fmla="*/ 685 w 749"/>
              <a:gd name="T3" fmla="*/ 70 h 70"/>
              <a:gd name="T4" fmla="*/ 749 w 749"/>
              <a:gd name="T5" fmla="*/ 70 h 70"/>
              <a:gd name="T6" fmla="*/ 0 60000 65536"/>
              <a:gd name="T7" fmla="*/ 0 60000 65536"/>
              <a:gd name="T8" fmla="*/ 0 60000 65536"/>
              <a:gd name="T9" fmla="*/ 0 w 749"/>
              <a:gd name="T10" fmla="*/ 0 h 70"/>
              <a:gd name="T11" fmla="*/ 749 w 749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70">
                <a:moveTo>
                  <a:pt x="0" y="0"/>
                </a:moveTo>
                <a:lnTo>
                  <a:pt x="685" y="70"/>
                </a:lnTo>
                <a:lnTo>
                  <a:pt x="749" y="7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8" name="Line 46"/>
          <p:cNvSpPr>
            <a:spLocks noChangeShapeType="1"/>
          </p:cNvSpPr>
          <p:nvPr/>
        </p:nvSpPr>
        <p:spPr bwMode="auto">
          <a:xfrm>
            <a:off x="3363913" y="5667375"/>
            <a:ext cx="7540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9" name="Line 47"/>
          <p:cNvSpPr>
            <a:spLocks noChangeShapeType="1"/>
          </p:cNvSpPr>
          <p:nvPr/>
        </p:nvSpPr>
        <p:spPr bwMode="auto">
          <a:xfrm>
            <a:off x="3216275" y="5106988"/>
            <a:ext cx="12906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0" name="Line 48"/>
          <p:cNvSpPr>
            <a:spLocks noChangeShapeType="1"/>
          </p:cNvSpPr>
          <p:nvPr/>
        </p:nvSpPr>
        <p:spPr bwMode="auto">
          <a:xfrm>
            <a:off x="3292475" y="4619625"/>
            <a:ext cx="6508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1" name="Freeform 49"/>
          <p:cNvSpPr>
            <a:spLocks/>
          </p:cNvSpPr>
          <p:nvPr/>
        </p:nvSpPr>
        <p:spPr bwMode="auto">
          <a:xfrm>
            <a:off x="3394075" y="4454525"/>
            <a:ext cx="581025" cy="411163"/>
          </a:xfrm>
          <a:custGeom>
            <a:avLst/>
            <a:gdLst>
              <a:gd name="T0" fmla="*/ 366 w 366"/>
              <a:gd name="T1" fmla="*/ 0 h 259"/>
              <a:gd name="T2" fmla="*/ 0 w 366"/>
              <a:gd name="T3" fmla="*/ 104 h 259"/>
              <a:gd name="T4" fmla="*/ 346 w 366"/>
              <a:gd name="T5" fmla="*/ 259 h 259"/>
              <a:gd name="T6" fmla="*/ 0 60000 65536"/>
              <a:gd name="T7" fmla="*/ 0 60000 65536"/>
              <a:gd name="T8" fmla="*/ 0 60000 65536"/>
              <a:gd name="T9" fmla="*/ 0 w 366"/>
              <a:gd name="T10" fmla="*/ 0 h 259"/>
              <a:gd name="T11" fmla="*/ 366 w 366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259">
                <a:moveTo>
                  <a:pt x="366" y="0"/>
                </a:moveTo>
                <a:lnTo>
                  <a:pt x="0" y="104"/>
                </a:lnTo>
                <a:lnTo>
                  <a:pt x="346" y="25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Line 50"/>
          <p:cNvSpPr>
            <a:spLocks noChangeShapeType="1"/>
          </p:cNvSpPr>
          <p:nvPr/>
        </p:nvSpPr>
        <p:spPr bwMode="auto">
          <a:xfrm>
            <a:off x="3394075" y="4619625"/>
            <a:ext cx="542925" cy="128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Line 51"/>
          <p:cNvSpPr>
            <a:spLocks noChangeShapeType="1"/>
          </p:cNvSpPr>
          <p:nvPr/>
        </p:nvSpPr>
        <p:spPr bwMode="auto">
          <a:xfrm>
            <a:off x="3384550" y="4297363"/>
            <a:ext cx="671513" cy="460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4" name="Line 52"/>
          <p:cNvSpPr>
            <a:spLocks noChangeShapeType="1"/>
          </p:cNvSpPr>
          <p:nvPr/>
        </p:nvSpPr>
        <p:spPr bwMode="auto">
          <a:xfrm flipV="1">
            <a:off x="3384550" y="4254500"/>
            <a:ext cx="758825" cy="428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5" name="Line 53"/>
          <p:cNvSpPr>
            <a:spLocks noChangeShapeType="1"/>
          </p:cNvSpPr>
          <p:nvPr/>
        </p:nvSpPr>
        <p:spPr bwMode="auto">
          <a:xfrm>
            <a:off x="3282950" y="4297363"/>
            <a:ext cx="8239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6" name="Freeform 54"/>
          <p:cNvSpPr>
            <a:spLocks/>
          </p:cNvSpPr>
          <p:nvPr/>
        </p:nvSpPr>
        <p:spPr bwMode="auto">
          <a:xfrm>
            <a:off x="5156200" y="3989388"/>
            <a:ext cx="725488" cy="63500"/>
          </a:xfrm>
          <a:custGeom>
            <a:avLst/>
            <a:gdLst>
              <a:gd name="T0" fmla="*/ 0 w 457"/>
              <a:gd name="T1" fmla="*/ 40 h 40"/>
              <a:gd name="T2" fmla="*/ 393 w 457"/>
              <a:gd name="T3" fmla="*/ 0 h 40"/>
              <a:gd name="T4" fmla="*/ 457 w 457"/>
              <a:gd name="T5" fmla="*/ 0 h 40"/>
              <a:gd name="T6" fmla="*/ 0 60000 65536"/>
              <a:gd name="T7" fmla="*/ 0 60000 65536"/>
              <a:gd name="T8" fmla="*/ 0 60000 65536"/>
              <a:gd name="T9" fmla="*/ 0 w 457"/>
              <a:gd name="T10" fmla="*/ 0 h 40"/>
              <a:gd name="T11" fmla="*/ 457 w 457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40">
                <a:moveTo>
                  <a:pt x="0" y="40"/>
                </a:moveTo>
                <a:lnTo>
                  <a:pt x="393" y="0"/>
                </a:lnTo>
                <a:lnTo>
                  <a:pt x="45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7" name="Rectangle 55"/>
          <p:cNvSpPr>
            <a:spLocks noChangeArrowheads="1"/>
          </p:cNvSpPr>
          <p:nvPr/>
        </p:nvSpPr>
        <p:spPr bwMode="auto">
          <a:xfrm>
            <a:off x="5907088" y="3632200"/>
            <a:ext cx="401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Subclavius</a:t>
            </a:r>
            <a:endParaRPr lang="en-US" b="1"/>
          </a:p>
        </p:txBody>
      </p:sp>
      <p:sp>
        <p:nvSpPr>
          <p:cNvPr id="49198" name="Rectangle 56"/>
          <p:cNvSpPr>
            <a:spLocks noChangeArrowheads="1"/>
          </p:cNvSpPr>
          <p:nvPr/>
        </p:nvSpPr>
        <p:spPr bwMode="auto">
          <a:xfrm>
            <a:off x="5907088" y="3946525"/>
            <a:ext cx="782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 (cut)</a:t>
            </a:r>
            <a:endParaRPr lang="en-US" b="1"/>
          </a:p>
        </p:txBody>
      </p:sp>
      <p:sp>
        <p:nvSpPr>
          <p:cNvPr id="49199" name="Rectangle 57"/>
          <p:cNvSpPr>
            <a:spLocks noChangeArrowheads="1"/>
          </p:cNvSpPr>
          <p:nvPr/>
        </p:nvSpPr>
        <p:spPr bwMode="auto">
          <a:xfrm>
            <a:off x="5907088" y="4383088"/>
            <a:ext cx="723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Internal intercostals</a:t>
            </a:r>
            <a:endParaRPr lang="en-US" b="1"/>
          </a:p>
        </p:txBody>
      </p:sp>
      <p:sp>
        <p:nvSpPr>
          <p:cNvPr id="49200" name="Rectangle 58"/>
          <p:cNvSpPr>
            <a:spLocks noChangeArrowheads="1"/>
          </p:cNvSpPr>
          <p:nvPr/>
        </p:nvSpPr>
        <p:spPr bwMode="auto">
          <a:xfrm>
            <a:off x="5907088" y="4746625"/>
            <a:ext cx="750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External intercostals</a:t>
            </a:r>
            <a:endParaRPr lang="en-US" b="1"/>
          </a:p>
        </p:txBody>
      </p:sp>
      <p:sp>
        <p:nvSpPr>
          <p:cNvPr id="49201" name="Rectangle 59"/>
          <p:cNvSpPr>
            <a:spLocks noChangeArrowheads="1"/>
          </p:cNvSpPr>
          <p:nvPr/>
        </p:nvSpPr>
        <p:spPr bwMode="auto">
          <a:xfrm>
            <a:off x="5907088" y="4875213"/>
            <a:ext cx="841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abdominis (cut)</a:t>
            </a:r>
            <a:endParaRPr lang="en-US" b="1"/>
          </a:p>
        </p:txBody>
      </p:sp>
      <p:sp>
        <p:nvSpPr>
          <p:cNvPr id="49202" name="Line 70"/>
          <p:cNvSpPr>
            <a:spLocks noChangeShapeType="1"/>
          </p:cNvSpPr>
          <p:nvPr/>
        </p:nvSpPr>
        <p:spPr bwMode="auto">
          <a:xfrm>
            <a:off x="3300413" y="6116638"/>
            <a:ext cx="8382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3" name="Line 71"/>
          <p:cNvSpPr>
            <a:spLocks noChangeShapeType="1"/>
          </p:cNvSpPr>
          <p:nvPr/>
        </p:nvSpPr>
        <p:spPr bwMode="auto">
          <a:xfrm>
            <a:off x="3300413" y="6115050"/>
            <a:ext cx="8382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4" name="Rectangle 72"/>
          <p:cNvSpPr>
            <a:spLocks noChangeArrowheads="1"/>
          </p:cNvSpPr>
          <p:nvPr/>
        </p:nvSpPr>
        <p:spPr bwMode="auto">
          <a:xfrm>
            <a:off x="2676525" y="6065838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Inguinal ligament</a:t>
            </a:r>
            <a:endParaRPr lang="en-US" b="1"/>
          </a:p>
        </p:txBody>
      </p:sp>
      <p:sp>
        <p:nvSpPr>
          <p:cNvPr id="49205" name="Rectangle 73"/>
          <p:cNvSpPr>
            <a:spLocks noChangeArrowheads="1"/>
          </p:cNvSpPr>
          <p:nvPr/>
        </p:nvSpPr>
        <p:spPr bwMode="auto">
          <a:xfrm>
            <a:off x="2676525" y="5051425"/>
            <a:ext cx="522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sheath</a:t>
            </a:r>
            <a:endParaRPr lang="en-US" b="1"/>
          </a:p>
        </p:txBody>
      </p:sp>
      <p:sp>
        <p:nvSpPr>
          <p:cNvPr id="49206" name="Rectangle 74"/>
          <p:cNvSpPr>
            <a:spLocks noChangeArrowheads="1"/>
          </p:cNvSpPr>
          <p:nvPr/>
        </p:nvSpPr>
        <p:spPr bwMode="auto">
          <a:xfrm>
            <a:off x="2673350" y="456565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49207" name="Rectangle 75"/>
          <p:cNvSpPr>
            <a:spLocks noChangeArrowheads="1"/>
          </p:cNvSpPr>
          <p:nvPr/>
        </p:nvSpPr>
        <p:spPr bwMode="auto">
          <a:xfrm>
            <a:off x="2673350" y="4251325"/>
            <a:ext cx="596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minor</a:t>
            </a:r>
            <a:endParaRPr lang="en-US" b="1"/>
          </a:p>
        </p:txBody>
      </p:sp>
      <p:sp>
        <p:nvSpPr>
          <p:cNvPr id="49208" name="Rectangle 76"/>
          <p:cNvSpPr>
            <a:spLocks noChangeArrowheads="1"/>
          </p:cNvSpPr>
          <p:nvPr/>
        </p:nvSpPr>
        <p:spPr bwMode="auto">
          <a:xfrm>
            <a:off x="4411663" y="6564313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Deep</a:t>
            </a:r>
            <a:endParaRPr lang="en-US" b="1"/>
          </a:p>
        </p:txBody>
      </p:sp>
      <p:sp>
        <p:nvSpPr>
          <p:cNvPr id="49209" name="Text Box 77"/>
          <p:cNvSpPr txBox="1">
            <a:spLocks noChangeArrowheads="1"/>
          </p:cNvSpPr>
          <p:nvPr/>
        </p:nvSpPr>
        <p:spPr bwMode="auto">
          <a:xfrm>
            <a:off x="2679700" y="5613400"/>
            <a:ext cx="766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49210" name="Text Box 78"/>
          <p:cNvSpPr txBox="1">
            <a:spLocks noChangeArrowheads="1"/>
          </p:cNvSpPr>
          <p:nvPr/>
        </p:nvSpPr>
        <p:spPr bwMode="auto">
          <a:xfrm>
            <a:off x="5905500" y="6196013"/>
            <a:ext cx="10874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Transverse abdominal (cut)</a:t>
            </a:r>
          </a:p>
        </p:txBody>
      </p:sp>
      <p:sp>
        <p:nvSpPr>
          <p:cNvPr id="49211" name="Text Box 79"/>
          <p:cNvSpPr txBox="1">
            <a:spLocks noChangeArrowheads="1"/>
          </p:cNvSpPr>
          <p:nvPr/>
        </p:nvSpPr>
        <p:spPr bwMode="auto">
          <a:xfrm>
            <a:off x="5905500" y="5867400"/>
            <a:ext cx="1200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Posterior wall of rectus sheath</a:t>
            </a:r>
          </a:p>
          <a:p>
            <a:r>
              <a:rPr lang="en-US" sz="600" b="1"/>
              <a:t>(rectus abdominis removed)</a:t>
            </a:r>
          </a:p>
        </p:txBody>
      </p:sp>
      <p:sp>
        <p:nvSpPr>
          <p:cNvPr id="49212" name="Text Box 80"/>
          <p:cNvSpPr txBox="1">
            <a:spLocks noChangeArrowheads="1"/>
          </p:cNvSpPr>
          <p:nvPr/>
        </p:nvSpPr>
        <p:spPr bwMode="auto">
          <a:xfrm>
            <a:off x="5905500" y="5588000"/>
            <a:ext cx="766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Internal abdominal</a:t>
            </a:r>
          </a:p>
          <a:p>
            <a:r>
              <a:rPr lang="en-US" sz="600" b="1"/>
              <a:t>oblique (cut)</a:t>
            </a:r>
          </a:p>
        </p:txBody>
      </p:sp>
      <p:sp>
        <p:nvSpPr>
          <p:cNvPr id="49213" name="Text Box 81"/>
          <p:cNvSpPr txBox="1">
            <a:spLocks noChangeArrowheads="1"/>
          </p:cNvSpPr>
          <p:nvPr/>
        </p:nvSpPr>
        <p:spPr bwMode="auto">
          <a:xfrm>
            <a:off x="5905500" y="5283200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External abdominal</a:t>
            </a:r>
          </a:p>
          <a:p>
            <a:r>
              <a:rPr lang="en-US" sz="600" b="1"/>
              <a:t>oblique (cut)</a:t>
            </a:r>
          </a:p>
        </p:txBody>
      </p:sp>
      <p:sp>
        <p:nvSpPr>
          <p:cNvPr id="49214" name="TextBox 24"/>
          <p:cNvSpPr txBox="1">
            <a:spLocks noChangeArrowheads="1"/>
          </p:cNvSpPr>
          <p:nvPr/>
        </p:nvSpPr>
        <p:spPr bwMode="auto">
          <a:xfrm>
            <a:off x="2084388" y="3254375"/>
            <a:ext cx="4954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9215" name="Text Box 21"/>
          <p:cNvSpPr txBox="1">
            <a:spLocks noChangeArrowheads="1"/>
          </p:cNvSpPr>
          <p:nvPr/>
        </p:nvSpPr>
        <p:spPr bwMode="auto">
          <a:xfrm>
            <a:off x="5878513" y="6376988"/>
            <a:ext cx="1954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AC926A89-EA94-41B5-9F99-827FEB101117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Acting on Scapula</a:t>
            </a:r>
          </a:p>
        </p:txBody>
      </p:sp>
      <p:pic>
        <p:nvPicPr>
          <p:cNvPr id="50180" name="Picture 8" descr="sal25693_10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549400"/>
            <a:ext cx="3070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4733925" y="4406900"/>
            <a:ext cx="5429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Protraction</a:t>
            </a:r>
            <a:endParaRPr lang="en-US" b="1"/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4733925" y="4508500"/>
            <a:ext cx="857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Pectoralis minor</a:t>
            </a:r>
            <a:endParaRPr lang="en-US" b="1"/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4733925" y="4608513"/>
            <a:ext cx="8794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Serratus anterior</a:t>
            </a:r>
            <a:endParaRPr lang="en-US" b="1"/>
          </a:p>
        </p:txBody>
      </p:sp>
      <p:sp>
        <p:nvSpPr>
          <p:cNvPr id="50184" name="Rectangle 15"/>
          <p:cNvSpPr>
            <a:spLocks noChangeArrowheads="1"/>
          </p:cNvSpPr>
          <p:nvPr/>
        </p:nvSpPr>
        <p:spPr bwMode="auto">
          <a:xfrm>
            <a:off x="3184525" y="4406900"/>
            <a:ext cx="503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Retraction</a:t>
            </a:r>
            <a:endParaRPr lang="en-US" b="1"/>
          </a:p>
        </p:txBody>
      </p:sp>
      <p:sp>
        <p:nvSpPr>
          <p:cNvPr id="50185" name="Rectangle 16"/>
          <p:cNvSpPr>
            <a:spLocks noChangeArrowheads="1"/>
          </p:cNvSpPr>
          <p:nvPr/>
        </p:nvSpPr>
        <p:spPr bwMode="auto">
          <a:xfrm>
            <a:off x="3184525" y="4508500"/>
            <a:ext cx="1041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Rhomboideus major</a:t>
            </a:r>
            <a:endParaRPr lang="en-US" b="1"/>
          </a:p>
        </p:txBody>
      </p:sp>
      <p:sp>
        <p:nvSpPr>
          <p:cNvPr id="50186" name="Rectangle 17"/>
          <p:cNvSpPr>
            <a:spLocks noChangeArrowheads="1"/>
          </p:cNvSpPr>
          <p:nvPr/>
        </p:nvSpPr>
        <p:spPr bwMode="auto">
          <a:xfrm>
            <a:off x="3184525" y="4608513"/>
            <a:ext cx="10461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Rhomboideus minor</a:t>
            </a:r>
            <a:endParaRPr lang="en-US" b="1"/>
          </a:p>
        </p:txBody>
      </p:sp>
      <p:sp>
        <p:nvSpPr>
          <p:cNvPr id="50187" name="Rectangle 20"/>
          <p:cNvSpPr>
            <a:spLocks noChangeArrowheads="1"/>
          </p:cNvSpPr>
          <p:nvPr/>
        </p:nvSpPr>
        <p:spPr bwMode="auto">
          <a:xfrm>
            <a:off x="3184525" y="3646488"/>
            <a:ext cx="723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rotation</a:t>
            </a:r>
            <a:endParaRPr lang="en-US" b="1"/>
          </a:p>
        </p:txBody>
      </p:sp>
      <p:sp>
        <p:nvSpPr>
          <p:cNvPr id="50188" name="Rectangle 21"/>
          <p:cNvSpPr>
            <a:spLocks noChangeArrowheads="1"/>
          </p:cNvSpPr>
          <p:nvPr/>
        </p:nvSpPr>
        <p:spPr bwMode="auto">
          <a:xfrm>
            <a:off x="3184525" y="3754438"/>
            <a:ext cx="892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Levator scapulae</a:t>
            </a:r>
            <a:endParaRPr lang="en-US" b="1"/>
          </a:p>
        </p:txBody>
      </p:sp>
      <p:sp>
        <p:nvSpPr>
          <p:cNvPr id="50189" name="Rectangle 22"/>
          <p:cNvSpPr>
            <a:spLocks noChangeArrowheads="1"/>
          </p:cNvSpPr>
          <p:nvPr/>
        </p:nvSpPr>
        <p:spPr bwMode="auto">
          <a:xfrm>
            <a:off x="3184525" y="3860800"/>
            <a:ext cx="1041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Rhomboideus major</a:t>
            </a:r>
            <a:endParaRPr lang="en-US" b="1"/>
          </a:p>
        </p:txBody>
      </p:sp>
      <p:sp>
        <p:nvSpPr>
          <p:cNvPr id="50190" name="Rectangle 23"/>
          <p:cNvSpPr>
            <a:spLocks noChangeArrowheads="1"/>
          </p:cNvSpPr>
          <p:nvPr/>
        </p:nvSpPr>
        <p:spPr bwMode="auto">
          <a:xfrm>
            <a:off x="3184525" y="3967163"/>
            <a:ext cx="10461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Rhomboideus minor</a:t>
            </a:r>
            <a:endParaRPr lang="en-US" b="1"/>
          </a:p>
        </p:txBody>
      </p:sp>
      <p:sp>
        <p:nvSpPr>
          <p:cNvPr id="50191" name="Rectangle 24"/>
          <p:cNvSpPr>
            <a:spLocks noChangeArrowheads="1"/>
          </p:cNvSpPr>
          <p:nvPr/>
        </p:nvSpPr>
        <p:spPr bwMode="auto">
          <a:xfrm>
            <a:off x="3184525" y="1179513"/>
            <a:ext cx="7413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rotation</a:t>
            </a:r>
            <a:endParaRPr lang="en-US" b="1"/>
          </a:p>
        </p:txBody>
      </p:sp>
      <p:sp>
        <p:nvSpPr>
          <p:cNvPr id="50192" name="Rectangle 27"/>
          <p:cNvSpPr>
            <a:spLocks noChangeArrowheads="1"/>
          </p:cNvSpPr>
          <p:nvPr/>
        </p:nvSpPr>
        <p:spPr bwMode="auto">
          <a:xfrm>
            <a:off x="3184525" y="1417638"/>
            <a:ext cx="8794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Serratus anterior</a:t>
            </a:r>
            <a:endParaRPr lang="en-US" b="1"/>
          </a:p>
        </p:txBody>
      </p:sp>
      <p:sp>
        <p:nvSpPr>
          <p:cNvPr id="50193" name="Rectangle 28"/>
          <p:cNvSpPr>
            <a:spLocks noChangeArrowheads="1"/>
          </p:cNvSpPr>
          <p:nvPr/>
        </p:nvSpPr>
        <p:spPr bwMode="auto">
          <a:xfrm>
            <a:off x="4733925" y="1179513"/>
            <a:ext cx="454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Elevation</a:t>
            </a:r>
            <a:endParaRPr lang="en-US" b="1"/>
          </a:p>
        </p:txBody>
      </p:sp>
      <p:sp>
        <p:nvSpPr>
          <p:cNvPr id="50194" name="Rectangle 29"/>
          <p:cNvSpPr>
            <a:spLocks noChangeArrowheads="1"/>
          </p:cNvSpPr>
          <p:nvPr/>
        </p:nvSpPr>
        <p:spPr bwMode="auto">
          <a:xfrm>
            <a:off x="4813300" y="1311275"/>
            <a:ext cx="8429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Levator scapulae</a:t>
            </a:r>
            <a:endParaRPr lang="en-US" b="1"/>
          </a:p>
        </p:txBody>
      </p:sp>
      <p:sp>
        <p:nvSpPr>
          <p:cNvPr id="50195" name="Rectangle 32"/>
          <p:cNvSpPr>
            <a:spLocks noChangeArrowheads="1"/>
          </p:cNvSpPr>
          <p:nvPr/>
        </p:nvSpPr>
        <p:spPr bwMode="auto">
          <a:xfrm>
            <a:off x="4733925" y="1525588"/>
            <a:ext cx="1069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 Rhomboideus major</a:t>
            </a:r>
            <a:endParaRPr lang="en-US" b="1"/>
          </a:p>
        </p:txBody>
      </p:sp>
      <p:sp>
        <p:nvSpPr>
          <p:cNvPr id="50196" name="Rectangle 33"/>
          <p:cNvSpPr>
            <a:spLocks noChangeArrowheads="1"/>
          </p:cNvSpPr>
          <p:nvPr/>
        </p:nvSpPr>
        <p:spPr bwMode="auto">
          <a:xfrm>
            <a:off x="4733925" y="1633538"/>
            <a:ext cx="1074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 Rhomboideus minor</a:t>
            </a:r>
            <a:endParaRPr lang="en-US" b="1"/>
          </a:p>
        </p:txBody>
      </p:sp>
      <p:sp>
        <p:nvSpPr>
          <p:cNvPr id="50197" name="Rectangle 34"/>
          <p:cNvSpPr>
            <a:spLocks noChangeArrowheads="1"/>
          </p:cNvSpPr>
          <p:nvPr/>
        </p:nvSpPr>
        <p:spPr bwMode="auto">
          <a:xfrm>
            <a:off x="4733925" y="3646488"/>
            <a:ext cx="555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Depression</a:t>
            </a:r>
            <a:endParaRPr lang="en-US" b="1"/>
          </a:p>
        </p:txBody>
      </p:sp>
      <p:sp>
        <p:nvSpPr>
          <p:cNvPr id="50198" name="Rectangle 37"/>
          <p:cNvSpPr>
            <a:spLocks noChangeArrowheads="1"/>
          </p:cNvSpPr>
          <p:nvPr/>
        </p:nvSpPr>
        <p:spPr bwMode="auto">
          <a:xfrm>
            <a:off x="4733925" y="3860800"/>
            <a:ext cx="879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Serratus anterior</a:t>
            </a:r>
            <a:endParaRPr lang="en-US" b="1"/>
          </a:p>
        </p:txBody>
      </p:sp>
      <p:sp>
        <p:nvSpPr>
          <p:cNvPr id="50199" name="Text Box 39"/>
          <p:cNvSpPr txBox="1">
            <a:spLocks noChangeArrowheads="1"/>
          </p:cNvSpPr>
          <p:nvPr/>
        </p:nvSpPr>
        <p:spPr bwMode="auto">
          <a:xfrm>
            <a:off x="3238500" y="1308100"/>
            <a:ext cx="1292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Trapezius (superior part)</a:t>
            </a:r>
          </a:p>
        </p:txBody>
      </p:sp>
      <p:sp>
        <p:nvSpPr>
          <p:cNvPr id="50200" name="Text Box 40"/>
          <p:cNvSpPr txBox="1">
            <a:spLocks noChangeArrowheads="1"/>
          </p:cNvSpPr>
          <p:nvPr/>
        </p:nvSpPr>
        <p:spPr bwMode="auto">
          <a:xfrm>
            <a:off x="4813300" y="1422400"/>
            <a:ext cx="1292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Trapezius (superior part)</a:t>
            </a:r>
          </a:p>
        </p:txBody>
      </p:sp>
      <p:sp>
        <p:nvSpPr>
          <p:cNvPr id="50201" name="Text Box 41"/>
          <p:cNvSpPr txBox="1">
            <a:spLocks noChangeArrowheads="1"/>
          </p:cNvSpPr>
          <p:nvPr/>
        </p:nvSpPr>
        <p:spPr bwMode="auto">
          <a:xfrm>
            <a:off x="4787900" y="3759200"/>
            <a:ext cx="1235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Trapezius (inferior part)</a:t>
            </a:r>
          </a:p>
        </p:txBody>
      </p:sp>
      <p:sp>
        <p:nvSpPr>
          <p:cNvPr id="50202" name="Text Box 42"/>
          <p:cNvSpPr txBox="1">
            <a:spLocks noChangeArrowheads="1"/>
          </p:cNvSpPr>
          <p:nvPr/>
        </p:nvSpPr>
        <p:spPr bwMode="auto">
          <a:xfrm>
            <a:off x="3238500" y="4711700"/>
            <a:ext cx="568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Trapezius</a:t>
            </a:r>
          </a:p>
        </p:txBody>
      </p:sp>
      <p:sp>
        <p:nvSpPr>
          <p:cNvPr id="50203" name="Text Box 7"/>
          <p:cNvSpPr txBox="1">
            <a:spLocks noChangeArrowheads="1"/>
          </p:cNvSpPr>
          <p:nvPr/>
        </p:nvSpPr>
        <p:spPr bwMode="auto">
          <a:xfrm>
            <a:off x="5975350" y="6213475"/>
            <a:ext cx="22129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10.23</a:t>
            </a:r>
          </a:p>
        </p:txBody>
      </p:sp>
      <p:sp>
        <p:nvSpPr>
          <p:cNvPr id="50204" name="TextBox 24"/>
          <p:cNvSpPr txBox="1">
            <a:spLocks noChangeArrowheads="1"/>
          </p:cNvSpPr>
          <p:nvPr/>
        </p:nvSpPr>
        <p:spPr bwMode="auto">
          <a:xfrm>
            <a:off x="2084388" y="993775"/>
            <a:ext cx="4954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762000" cy="363538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286C9EC1-116C-4F9F-8829-07C782A58477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Posterior Group of Muscles of Pectoral Girdle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257800" cy="5378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four muscles of posterior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trapezius</a:t>
            </a:r>
            <a:r>
              <a:rPr lang="en-US" sz="2000" b="0" smtClean="0"/>
              <a:t> - superficial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levator scapulae</a:t>
            </a:r>
            <a:r>
              <a:rPr lang="en-US" sz="2000" b="0" smtClean="0"/>
              <a:t>, </a:t>
            </a:r>
            <a:r>
              <a:rPr lang="en-US" sz="2000" b="0" i="1" smtClean="0"/>
              <a:t>rhomboideus minor</a:t>
            </a:r>
            <a:r>
              <a:rPr lang="en-US" sz="2000" b="0" smtClean="0"/>
              <a:t>, and </a:t>
            </a:r>
            <a:r>
              <a:rPr lang="en-US" sz="2000" b="0" i="1" smtClean="0"/>
              <a:t>rhomboideus major </a:t>
            </a:r>
            <a:r>
              <a:rPr lang="en-US" sz="2000" b="0" smtClean="0"/>
              <a:t>- deep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trapezius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stabilizes scapula and 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elevates and depresses shoulder apex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levator scapulae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elevates scapula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flexes neck laterally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rhomboideus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retracts scapula and braces shoulder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rhomboideus major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same as rhomboideus minor</a:t>
            </a: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5448300" y="5799138"/>
            <a:ext cx="25304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10.17</a:t>
            </a:r>
          </a:p>
        </p:txBody>
      </p:sp>
      <p:pic>
        <p:nvPicPr>
          <p:cNvPr id="51206" name="Picture 8" descr="sal25693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050" y="1509713"/>
            <a:ext cx="2098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12"/>
          <p:cNvSpPr>
            <a:spLocks noChangeArrowheads="1"/>
          </p:cNvSpPr>
          <p:nvPr/>
        </p:nvSpPr>
        <p:spPr bwMode="auto">
          <a:xfrm>
            <a:off x="7777163" y="2471738"/>
            <a:ext cx="727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Semispinalis capitis</a:t>
            </a:r>
            <a:endParaRPr lang="en-US" b="1"/>
          </a:p>
        </p:txBody>
      </p:sp>
      <p:sp>
        <p:nvSpPr>
          <p:cNvPr id="51208" name="Rectangle 13"/>
          <p:cNvSpPr>
            <a:spLocks noChangeArrowheads="1"/>
          </p:cNvSpPr>
          <p:nvPr/>
        </p:nvSpPr>
        <p:spPr bwMode="auto">
          <a:xfrm>
            <a:off x="5102225" y="2586038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Sternocleidomastoid</a:t>
            </a:r>
            <a:endParaRPr lang="en-US" b="1"/>
          </a:p>
        </p:txBody>
      </p:sp>
      <p:sp>
        <p:nvSpPr>
          <p:cNvPr id="51209" name="Rectangle 14"/>
          <p:cNvSpPr>
            <a:spLocks noChangeArrowheads="1"/>
          </p:cNvSpPr>
          <p:nvPr/>
        </p:nvSpPr>
        <p:spPr bwMode="auto">
          <a:xfrm>
            <a:off x="5102225" y="335756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1210" name="Rectangle 21"/>
          <p:cNvSpPr>
            <a:spLocks noChangeArrowheads="1"/>
          </p:cNvSpPr>
          <p:nvPr/>
        </p:nvSpPr>
        <p:spPr bwMode="auto">
          <a:xfrm>
            <a:off x="7777163" y="2846388"/>
            <a:ext cx="623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Levator scapulae</a:t>
            </a:r>
            <a:endParaRPr lang="en-US" b="1"/>
          </a:p>
        </p:txBody>
      </p:sp>
      <p:sp>
        <p:nvSpPr>
          <p:cNvPr id="51211" name="Rectangle 22"/>
          <p:cNvSpPr>
            <a:spLocks noChangeArrowheads="1"/>
          </p:cNvSpPr>
          <p:nvPr/>
        </p:nvSpPr>
        <p:spPr bwMode="auto">
          <a:xfrm>
            <a:off x="7777163" y="2963863"/>
            <a:ext cx="7381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minor</a:t>
            </a:r>
            <a:endParaRPr lang="en-US" b="1"/>
          </a:p>
        </p:txBody>
      </p:sp>
      <p:sp>
        <p:nvSpPr>
          <p:cNvPr id="51212" name="Rectangle 23"/>
          <p:cNvSpPr>
            <a:spLocks noChangeArrowheads="1"/>
          </p:cNvSpPr>
          <p:nvPr/>
        </p:nvSpPr>
        <p:spPr bwMode="auto">
          <a:xfrm>
            <a:off x="7777163" y="3071813"/>
            <a:ext cx="7350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major</a:t>
            </a:r>
            <a:endParaRPr lang="en-US" b="1"/>
          </a:p>
        </p:txBody>
      </p:sp>
      <p:sp>
        <p:nvSpPr>
          <p:cNvPr id="51213" name="Rectangle 24"/>
          <p:cNvSpPr>
            <a:spLocks noChangeArrowheads="1"/>
          </p:cNvSpPr>
          <p:nvPr/>
        </p:nvSpPr>
        <p:spPr bwMode="auto">
          <a:xfrm>
            <a:off x="7777163" y="3313113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1214" name="Rectangle 29"/>
          <p:cNvSpPr>
            <a:spLocks noChangeArrowheads="1"/>
          </p:cNvSpPr>
          <p:nvPr/>
        </p:nvSpPr>
        <p:spPr bwMode="auto">
          <a:xfrm>
            <a:off x="5102225" y="5259388"/>
            <a:ext cx="635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maximus</a:t>
            </a:r>
            <a:endParaRPr lang="en-US" b="1"/>
          </a:p>
        </p:txBody>
      </p:sp>
      <p:sp>
        <p:nvSpPr>
          <p:cNvPr id="51215" name="Rectangle 30"/>
          <p:cNvSpPr>
            <a:spLocks noChangeArrowheads="1"/>
          </p:cNvSpPr>
          <p:nvPr/>
        </p:nvSpPr>
        <p:spPr bwMode="auto">
          <a:xfrm>
            <a:off x="5102225" y="4940300"/>
            <a:ext cx="569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medius</a:t>
            </a:r>
            <a:endParaRPr lang="en-US" b="1"/>
          </a:p>
        </p:txBody>
      </p:sp>
      <p:sp>
        <p:nvSpPr>
          <p:cNvPr id="51216" name="Rectangle 31"/>
          <p:cNvSpPr>
            <a:spLocks noChangeArrowheads="1"/>
          </p:cNvSpPr>
          <p:nvPr/>
        </p:nvSpPr>
        <p:spPr bwMode="auto">
          <a:xfrm>
            <a:off x="7781925" y="4927600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minimus</a:t>
            </a:r>
            <a:endParaRPr lang="en-US" b="1"/>
          </a:p>
        </p:txBody>
      </p:sp>
      <p:sp>
        <p:nvSpPr>
          <p:cNvPr id="51217" name="Rectangle 32"/>
          <p:cNvSpPr>
            <a:spLocks noChangeArrowheads="1"/>
          </p:cNvSpPr>
          <p:nvPr/>
        </p:nvSpPr>
        <p:spPr bwMode="auto">
          <a:xfrm>
            <a:off x="7781925" y="5332413"/>
            <a:ext cx="560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rotators</a:t>
            </a:r>
            <a:endParaRPr lang="en-US" b="1"/>
          </a:p>
        </p:txBody>
      </p:sp>
      <p:sp>
        <p:nvSpPr>
          <p:cNvPr id="51218" name="Rectangle 35"/>
          <p:cNvSpPr>
            <a:spLocks noChangeArrowheads="1"/>
          </p:cNvSpPr>
          <p:nvPr/>
        </p:nvSpPr>
        <p:spPr bwMode="auto">
          <a:xfrm>
            <a:off x="7777163" y="3732213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51219" name="Rectangle 36"/>
          <p:cNvSpPr>
            <a:spLocks noChangeArrowheads="1"/>
          </p:cNvSpPr>
          <p:nvPr/>
        </p:nvSpPr>
        <p:spPr bwMode="auto">
          <a:xfrm>
            <a:off x="7777163" y="3184525"/>
            <a:ext cx="528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51220" name="Line 37"/>
          <p:cNvSpPr>
            <a:spLocks noChangeShapeType="1"/>
          </p:cNvSpPr>
          <p:nvPr/>
        </p:nvSpPr>
        <p:spPr bwMode="auto">
          <a:xfrm>
            <a:off x="6737350" y="2516188"/>
            <a:ext cx="102870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Line 38"/>
          <p:cNvSpPr>
            <a:spLocks noChangeShapeType="1"/>
          </p:cNvSpPr>
          <p:nvPr/>
        </p:nvSpPr>
        <p:spPr bwMode="auto">
          <a:xfrm>
            <a:off x="5889625" y="2636838"/>
            <a:ext cx="574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Line 39"/>
          <p:cNvSpPr>
            <a:spLocks noChangeShapeType="1"/>
          </p:cNvSpPr>
          <p:nvPr/>
        </p:nvSpPr>
        <p:spPr bwMode="auto">
          <a:xfrm>
            <a:off x="5462588" y="3402013"/>
            <a:ext cx="43973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40"/>
          <p:cNvSpPr>
            <a:spLocks noChangeShapeType="1"/>
          </p:cNvSpPr>
          <p:nvPr/>
        </p:nvSpPr>
        <p:spPr bwMode="auto">
          <a:xfrm>
            <a:off x="5578475" y="4214813"/>
            <a:ext cx="70167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41"/>
          <p:cNvSpPr>
            <a:spLocks noChangeShapeType="1"/>
          </p:cNvSpPr>
          <p:nvPr/>
        </p:nvSpPr>
        <p:spPr bwMode="auto">
          <a:xfrm>
            <a:off x="5718175" y="4719638"/>
            <a:ext cx="8572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42"/>
          <p:cNvSpPr>
            <a:spLocks noChangeShapeType="1"/>
          </p:cNvSpPr>
          <p:nvPr/>
        </p:nvSpPr>
        <p:spPr bwMode="auto">
          <a:xfrm>
            <a:off x="5856288" y="4546600"/>
            <a:ext cx="3032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Freeform 43"/>
          <p:cNvSpPr>
            <a:spLocks/>
          </p:cNvSpPr>
          <p:nvPr/>
        </p:nvSpPr>
        <p:spPr bwMode="auto">
          <a:xfrm>
            <a:off x="5735638" y="4833938"/>
            <a:ext cx="420687" cy="155575"/>
          </a:xfrm>
          <a:custGeom>
            <a:avLst/>
            <a:gdLst>
              <a:gd name="T0" fmla="*/ 265 w 265"/>
              <a:gd name="T1" fmla="*/ 0 h 98"/>
              <a:gd name="T2" fmla="*/ 57 w 265"/>
              <a:gd name="T3" fmla="*/ 98 h 98"/>
              <a:gd name="T4" fmla="*/ 0 w 265"/>
              <a:gd name="T5" fmla="*/ 98 h 98"/>
              <a:gd name="T6" fmla="*/ 0 60000 65536"/>
              <a:gd name="T7" fmla="*/ 0 60000 65536"/>
              <a:gd name="T8" fmla="*/ 0 60000 65536"/>
              <a:gd name="T9" fmla="*/ 0 w 265"/>
              <a:gd name="T10" fmla="*/ 0 h 98"/>
              <a:gd name="T11" fmla="*/ 265 w 265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" h="98">
                <a:moveTo>
                  <a:pt x="265" y="0"/>
                </a:moveTo>
                <a:lnTo>
                  <a:pt x="57" y="98"/>
                </a:lnTo>
                <a:lnTo>
                  <a:pt x="0" y="9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44"/>
          <p:cNvSpPr>
            <a:spLocks noChangeShapeType="1"/>
          </p:cNvSpPr>
          <p:nvPr/>
        </p:nvSpPr>
        <p:spPr bwMode="auto">
          <a:xfrm>
            <a:off x="6789738" y="2736850"/>
            <a:ext cx="9763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45"/>
          <p:cNvSpPr>
            <a:spLocks noChangeShapeType="1"/>
          </p:cNvSpPr>
          <p:nvPr/>
        </p:nvSpPr>
        <p:spPr bwMode="auto">
          <a:xfrm>
            <a:off x="6894513" y="2887663"/>
            <a:ext cx="87153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46"/>
          <p:cNvSpPr>
            <a:spLocks noChangeShapeType="1"/>
          </p:cNvSpPr>
          <p:nvPr/>
        </p:nvSpPr>
        <p:spPr bwMode="auto">
          <a:xfrm>
            <a:off x="6794500" y="3006725"/>
            <a:ext cx="9715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47"/>
          <p:cNvSpPr>
            <a:spLocks/>
          </p:cNvSpPr>
          <p:nvPr/>
        </p:nvSpPr>
        <p:spPr bwMode="auto">
          <a:xfrm>
            <a:off x="6781800" y="3114675"/>
            <a:ext cx="984250" cy="219075"/>
          </a:xfrm>
          <a:custGeom>
            <a:avLst/>
            <a:gdLst>
              <a:gd name="T0" fmla="*/ 0 w 620"/>
              <a:gd name="T1" fmla="*/ 138 h 138"/>
              <a:gd name="T2" fmla="*/ 61 w 620"/>
              <a:gd name="T3" fmla="*/ 0 h 138"/>
              <a:gd name="T4" fmla="*/ 620 w 620"/>
              <a:gd name="T5" fmla="*/ 0 h 138"/>
              <a:gd name="T6" fmla="*/ 0 60000 65536"/>
              <a:gd name="T7" fmla="*/ 0 60000 65536"/>
              <a:gd name="T8" fmla="*/ 0 60000 65536"/>
              <a:gd name="T9" fmla="*/ 0 w 620"/>
              <a:gd name="T10" fmla="*/ 0 h 138"/>
              <a:gd name="T11" fmla="*/ 620 w 620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0" h="138">
                <a:moveTo>
                  <a:pt x="0" y="138"/>
                </a:moveTo>
                <a:lnTo>
                  <a:pt x="61" y="0"/>
                </a:lnTo>
                <a:lnTo>
                  <a:pt x="62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48"/>
          <p:cNvSpPr>
            <a:spLocks noChangeShapeType="1"/>
          </p:cNvSpPr>
          <p:nvPr/>
        </p:nvSpPr>
        <p:spPr bwMode="auto">
          <a:xfrm>
            <a:off x="7191375" y="3355975"/>
            <a:ext cx="574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49"/>
          <p:cNvSpPr>
            <a:spLocks noChangeShapeType="1"/>
          </p:cNvSpPr>
          <p:nvPr/>
        </p:nvSpPr>
        <p:spPr bwMode="auto">
          <a:xfrm>
            <a:off x="7272338" y="3462338"/>
            <a:ext cx="49371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50"/>
          <p:cNvSpPr>
            <a:spLocks noChangeShapeType="1"/>
          </p:cNvSpPr>
          <p:nvPr/>
        </p:nvSpPr>
        <p:spPr bwMode="auto">
          <a:xfrm>
            <a:off x="7234238" y="3594100"/>
            <a:ext cx="53181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51"/>
          <p:cNvSpPr>
            <a:spLocks noChangeShapeType="1"/>
          </p:cNvSpPr>
          <p:nvPr/>
        </p:nvSpPr>
        <p:spPr bwMode="auto">
          <a:xfrm>
            <a:off x="7089775" y="4533900"/>
            <a:ext cx="6762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52"/>
          <p:cNvSpPr>
            <a:spLocks noChangeShapeType="1"/>
          </p:cNvSpPr>
          <p:nvPr/>
        </p:nvSpPr>
        <p:spPr bwMode="auto">
          <a:xfrm>
            <a:off x="5794375" y="5311775"/>
            <a:ext cx="4175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Line 53"/>
          <p:cNvSpPr>
            <a:spLocks noChangeShapeType="1"/>
          </p:cNvSpPr>
          <p:nvPr/>
        </p:nvSpPr>
        <p:spPr bwMode="auto">
          <a:xfrm>
            <a:off x="7269163" y="3932238"/>
            <a:ext cx="4968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Line 54"/>
          <p:cNvSpPr>
            <a:spLocks noChangeShapeType="1"/>
          </p:cNvSpPr>
          <p:nvPr/>
        </p:nvSpPr>
        <p:spPr bwMode="auto">
          <a:xfrm>
            <a:off x="7223125" y="3776663"/>
            <a:ext cx="5429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Freeform 55"/>
          <p:cNvSpPr>
            <a:spLocks/>
          </p:cNvSpPr>
          <p:nvPr/>
        </p:nvSpPr>
        <p:spPr bwMode="auto">
          <a:xfrm>
            <a:off x="7005638" y="3179763"/>
            <a:ext cx="760412" cy="47625"/>
          </a:xfrm>
          <a:custGeom>
            <a:avLst/>
            <a:gdLst>
              <a:gd name="T0" fmla="*/ 0 w 479"/>
              <a:gd name="T1" fmla="*/ 0 h 30"/>
              <a:gd name="T2" fmla="*/ 139 w 479"/>
              <a:gd name="T3" fmla="*/ 30 h 30"/>
              <a:gd name="T4" fmla="*/ 479 w 479"/>
              <a:gd name="T5" fmla="*/ 30 h 30"/>
              <a:gd name="T6" fmla="*/ 0 60000 65536"/>
              <a:gd name="T7" fmla="*/ 0 60000 65536"/>
              <a:gd name="T8" fmla="*/ 0 60000 65536"/>
              <a:gd name="T9" fmla="*/ 0 w 479"/>
              <a:gd name="T10" fmla="*/ 0 h 30"/>
              <a:gd name="T11" fmla="*/ 479 w 47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30">
                <a:moveTo>
                  <a:pt x="0" y="0"/>
                </a:moveTo>
                <a:lnTo>
                  <a:pt x="139" y="30"/>
                </a:lnTo>
                <a:lnTo>
                  <a:pt x="479" y="3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56"/>
          <p:cNvSpPr>
            <a:spLocks noChangeShapeType="1"/>
          </p:cNvSpPr>
          <p:nvPr/>
        </p:nvSpPr>
        <p:spPr bwMode="auto">
          <a:xfrm>
            <a:off x="7245350" y="4171950"/>
            <a:ext cx="5207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Line 57"/>
          <p:cNvSpPr>
            <a:spLocks noChangeShapeType="1"/>
          </p:cNvSpPr>
          <p:nvPr/>
        </p:nvSpPr>
        <p:spPr bwMode="auto">
          <a:xfrm flipH="1">
            <a:off x="7007225" y="3932238"/>
            <a:ext cx="261938" cy="203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Line 58"/>
          <p:cNvSpPr>
            <a:spLocks noChangeShapeType="1"/>
          </p:cNvSpPr>
          <p:nvPr/>
        </p:nvSpPr>
        <p:spPr bwMode="auto">
          <a:xfrm>
            <a:off x="5554663" y="2840038"/>
            <a:ext cx="96361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2" name="Line 59"/>
          <p:cNvSpPr>
            <a:spLocks noChangeShapeType="1"/>
          </p:cNvSpPr>
          <p:nvPr/>
        </p:nvSpPr>
        <p:spPr bwMode="auto">
          <a:xfrm>
            <a:off x="6054725" y="2840038"/>
            <a:ext cx="271463" cy="26193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3" name="Line 60"/>
          <p:cNvSpPr>
            <a:spLocks noChangeShapeType="1"/>
          </p:cNvSpPr>
          <p:nvPr/>
        </p:nvSpPr>
        <p:spPr bwMode="auto">
          <a:xfrm flipV="1">
            <a:off x="7219950" y="3776663"/>
            <a:ext cx="455613" cy="730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4" name="Line 61"/>
          <p:cNvSpPr>
            <a:spLocks noChangeShapeType="1"/>
          </p:cNvSpPr>
          <p:nvPr/>
        </p:nvSpPr>
        <p:spPr bwMode="auto">
          <a:xfrm>
            <a:off x="7275513" y="4049713"/>
            <a:ext cx="400050" cy="12223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5" name="Line 62"/>
          <p:cNvSpPr>
            <a:spLocks noChangeShapeType="1"/>
          </p:cNvSpPr>
          <p:nvPr/>
        </p:nvSpPr>
        <p:spPr bwMode="auto">
          <a:xfrm flipV="1">
            <a:off x="7213600" y="4171950"/>
            <a:ext cx="461963" cy="873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Line 63"/>
          <p:cNvSpPr>
            <a:spLocks noChangeShapeType="1"/>
          </p:cNvSpPr>
          <p:nvPr/>
        </p:nvSpPr>
        <p:spPr bwMode="auto">
          <a:xfrm flipV="1">
            <a:off x="7194550" y="4171950"/>
            <a:ext cx="481013" cy="2016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7" name="Line 64"/>
          <p:cNvSpPr>
            <a:spLocks noChangeShapeType="1"/>
          </p:cNvSpPr>
          <p:nvPr/>
        </p:nvSpPr>
        <p:spPr bwMode="auto">
          <a:xfrm>
            <a:off x="6737350" y="2513013"/>
            <a:ext cx="10287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Line 65"/>
          <p:cNvSpPr>
            <a:spLocks noChangeShapeType="1"/>
          </p:cNvSpPr>
          <p:nvPr/>
        </p:nvSpPr>
        <p:spPr bwMode="auto">
          <a:xfrm>
            <a:off x="5889625" y="2633663"/>
            <a:ext cx="574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9" name="Line 66"/>
          <p:cNvSpPr>
            <a:spLocks noChangeShapeType="1"/>
          </p:cNvSpPr>
          <p:nvPr/>
        </p:nvSpPr>
        <p:spPr bwMode="auto">
          <a:xfrm>
            <a:off x="5462588" y="3400425"/>
            <a:ext cx="4397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0" name="Rectangle 67"/>
          <p:cNvSpPr>
            <a:spLocks noChangeArrowheads="1"/>
          </p:cNvSpPr>
          <p:nvPr/>
        </p:nvSpPr>
        <p:spPr bwMode="auto">
          <a:xfrm>
            <a:off x="5102225" y="3759200"/>
            <a:ext cx="530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Erector spinae</a:t>
            </a:r>
            <a:endParaRPr lang="en-US" b="1"/>
          </a:p>
        </p:txBody>
      </p:sp>
      <p:sp>
        <p:nvSpPr>
          <p:cNvPr id="51251" name="Line 68"/>
          <p:cNvSpPr>
            <a:spLocks noChangeShapeType="1"/>
          </p:cNvSpPr>
          <p:nvPr/>
        </p:nvSpPr>
        <p:spPr bwMode="auto">
          <a:xfrm>
            <a:off x="5711825" y="3803650"/>
            <a:ext cx="10826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69"/>
          <p:cNvSpPr>
            <a:spLocks noChangeShapeType="1"/>
          </p:cNvSpPr>
          <p:nvPr/>
        </p:nvSpPr>
        <p:spPr bwMode="auto">
          <a:xfrm>
            <a:off x="5711825" y="3802063"/>
            <a:ext cx="1082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70"/>
          <p:cNvSpPr>
            <a:spLocks noChangeShapeType="1"/>
          </p:cNvSpPr>
          <p:nvPr/>
        </p:nvSpPr>
        <p:spPr bwMode="auto">
          <a:xfrm>
            <a:off x="5578475" y="4211638"/>
            <a:ext cx="701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71"/>
          <p:cNvSpPr>
            <a:spLocks noChangeShapeType="1"/>
          </p:cNvSpPr>
          <p:nvPr/>
        </p:nvSpPr>
        <p:spPr bwMode="auto">
          <a:xfrm>
            <a:off x="5718175" y="4718050"/>
            <a:ext cx="8572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72"/>
          <p:cNvSpPr>
            <a:spLocks noChangeShapeType="1"/>
          </p:cNvSpPr>
          <p:nvPr/>
        </p:nvSpPr>
        <p:spPr bwMode="auto">
          <a:xfrm>
            <a:off x="5856288" y="4541838"/>
            <a:ext cx="3032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Freeform 73"/>
          <p:cNvSpPr>
            <a:spLocks/>
          </p:cNvSpPr>
          <p:nvPr/>
        </p:nvSpPr>
        <p:spPr bwMode="auto">
          <a:xfrm>
            <a:off x="5735638" y="4829175"/>
            <a:ext cx="420687" cy="158750"/>
          </a:xfrm>
          <a:custGeom>
            <a:avLst/>
            <a:gdLst>
              <a:gd name="T0" fmla="*/ 265 w 265"/>
              <a:gd name="T1" fmla="*/ 0 h 100"/>
              <a:gd name="T2" fmla="*/ 57 w 265"/>
              <a:gd name="T3" fmla="*/ 100 h 100"/>
              <a:gd name="T4" fmla="*/ 0 w 265"/>
              <a:gd name="T5" fmla="*/ 100 h 100"/>
              <a:gd name="T6" fmla="*/ 0 60000 65536"/>
              <a:gd name="T7" fmla="*/ 0 60000 65536"/>
              <a:gd name="T8" fmla="*/ 0 60000 65536"/>
              <a:gd name="T9" fmla="*/ 0 w 265"/>
              <a:gd name="T10" fmla="*/ 0 h 100"/>
              <a:gd name="T11" fmla="*/ 265 w 265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" h="100">
                <a:moveTo>
                  <a:pt x="265" y="0"/>
                </a:moveTo>
                <a:lnTo>
                  <a:pt x="57" y="100"/>
                </a:lnTo>
                <a:lnTo>
                  <a:pt x="0" y="1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7" name="Rectangle 74"/>
          <p:cNvSpPr>
            <a:spLocks noChangeArrowheads="1"/>
          </p:cNvSpPr>
          <p:nvPr/>
        </p:nvSpPr>
        <p:spPr bwMode="auto">
          <a:xfrm>
            <a:off x="7777163" y="2693988"/>
            <a:ext cx="577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Splenius capitis</a:t>
            </a:r>
            <a:endParaRPr lang="en-US" b="1"/>
          </a:p>
        </p:txBody>
      </p:sp>
      <p:sp>
        <p:nvSpPr>
          <p:cNvPr id="51258" name="Line 75"/>
          <p:cNvSpPr>
            <a:spLocks noChangeShapeType="1"/>
          </p:cNvSpPr>
          <p:nvPr/>
        </p:nvSpPr>
        <p:spPr bwMode="auto">
          <a:xfrm>
            <a:off x="6789738" y="2733675"/>
            <a:ext cx="9763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9" name="Line 76"/>
          <p:cNvSpPr>
            <a:spLocks noChangeShapeType="1"/>
          </p:cNvSpPr>
          <p:nvPr/>
        </p:nvSpPr>
        <p:spPr bwMode="auto">
          <a:xfrm>
            <a:off x="6894513" y="2886075"/>
            <a:ext cx="8715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0" name="Line 77"/>
          <p:cNvSpPr>
            <a:spLocks noChangeShapeType="1"/>
          </p:cNvSpPr>
          <p:nvPr/>
        </p:nvSpPr>
        <p:spPr bwMode="auto">
          <a:xfrm>
            <a:off x="6794500" y="3003550"/>
            <a:ext cx="9715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1" name="Freeform 78"/>
          <p:cNvSpPr>
            <a:spLocks/>
          </p:cNvSpPr>
          <p:nvPr/>
        </p:nvSpPr>
        <p:spPr bwMode="auto">
          <a:xfrm>
            <a:off x="6781800" y="3111500"/>
            <a:ext cx="984250" cy="220663"/>
          </a:xfrm>
          <a:custGeom>
            <a:avLst/>
            <a:gdLst>
              <a:gd name="T0" fmla="*/ 0 w 620"/>
              <a:gd name="T1" fmla="*/ 139 h 139"/>
              <a:gd name="T2" fmla="*/ 61 w 620"/>
              <a:gd name="T3" fmla="*/ 0 h 139"/>
              <a:gd name="T4" fmla="*/ 620 w 620"/>
              <a:gd name="T5" fmla="*/ 0 h 139"/>
              <a:gd name="T6" fmla="*/ 0 60000 65536"/>
              <a:gd name="T7" fmla="*/ 0 60000 65536"/>
              <a:gd name="T8" fmla="*/ 0 60000 65536"/>
              <a:gd name="T9" fmla="*/ 0 w 620"/>
              <a:gd name="T10" fmla="*/ 0 h 139"/>
              <a:gd name="T11" fmla="*/ 620 w 620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0" h="139">
                <a:moveTo>
                  <a:pt x="0" y="139"/>
                </a:moveTo>
                <a:lnTo>
                  <a:pt x="61" y="0"/>
                </a:lnTo>
                <a:lnTo>
                  <a:pt x="62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2" name="Line 79"/>
          <p:cNvSpPr>
            <a:spLocks noChangeShapeType="1"/>
          </p:cNvSpPr>
          <p:nvPr/>
        </p:nvSpPr>
        <p:spPr bwMode="auto">
          <a:xfrm>
            <a:off x="7191375" y="3354388"/>
            <a:ext cx="574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3" name="Line 80"/>
          <p:cNvSpPr>
            <a:spLocks noChangeShapeType="1"/>
          </p:cNvSpPr>
          <p:nvPr/>
        </p:nvSpPr>
        <p:spPr bwMode="auto">
          <a:xfrm>
            <a:off x="7272338" y="3460750"/>
            <a:ext cx="4937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4" name="Line 83"/>
          <p:cNvSpPr>
            <a:spLocks noChangeShapeType="1"/>
          </p:cNvSpPr>
          <p:nvPr/>
        </p:nvSpPr>
        <p:spPr bwMode="auto">
          <a:xfrm>
            <a:off x="7234238" y="3592513"/>
            <a:ext cx="5318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5" name="Line 84"/>
          <p:cNvSpPr>
            <a:spLocks noChangeShapeType="1"/>
          </p:cNvSpPr>
          <p:nvPr/>
        </p:nvSpPr>
        <p:spPr bwMode="auto">
          <a:xfrm>
            <a:off x="7089775" y="4532313"/>
            <a:ext cx="676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6" name="Line 85"/>
          <p:cNvSpPr>
            <a:spLocks noChangeShapeType="1"/>
          </p:cNvSpPr>
          <p:nvPr/>
        </p:nvSpPr>
        <p:spPr bwMode="auto">
          <a:xfrm>
            <a:off x="7105650" y="4972050"/>
            <a:ext cx="6604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7" name="Line 86"/>
          <p:cNvSpPr>
            <a:spLocks noChangeShapeType="1"/>
          </p:cNvSpPr>
          <p:nvPr/>
        </p:nvSpPr>
        <p:spPr bwMode="auto">
          <a:xfrm>
            <a:off x="7105650" y="4970463"/>
            <a:ext cx="660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8" name="Line 87"/>
          <p:cNvSpPr>
            <a:spLocks noChangeShapeType="1"/>
          </p:cNvSpPr>
          <p:nvPr/>
        </p:nvSpPr>
        <p:spPr bwMode="auto">
          <a:xfrm>
            <a:off x="5794375" y="5310188"/>
            <a:ext cx="4175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9" name="Line 88"/>
          <p:cNvSpPr>
            <a:spLocks noChangeShapeType="1"/>
          </p:cNvSpPr>
          <p:nvPr/>
        </p:nvSpPr>
        <p:spPr bwMode="auto">
          <a:xfrm>
            <a:off x="7223125" y="3771900"/>
            <a:ext cx="542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0" name="Freeform 89"/>
          <p:cNvSpPr>
            <a:spLocks/>
          </p:cNvSpPr>
          <p:nvPr/>
        </p:nvSpPr>
        <p:spPr bwMode="auto">
          <a:xfrm>
            <a:off x="7005638" y="3178175"/>
            <a:ext cx="760412" cy="46038"/>
          </a:xfrm>
          <a:custGeom>
            <a:avLst/>
            <a:gdLst>
              <a:gd name="T0" fmla="*/ 0 w 479"/>
              <a:gd name="T1" fmla="*/ 0 h 29"/>
              <a:gd name="T2" fmla="*/ 139 w 479"/>
              <a:gd name="T3" fmla="*/ 29 h 29"/>
              <a:gd name="T4" fmla="*/ 479 w 479"/>
              <a:gd name="T5" fmla="*/ 29 h 29"/>
              <a:gd name="T6" fmla="*/ 0 60000 65536"/>
              <a:gd name="T7" fmla="*/ 0 60000 65536"/>
              <a:gd name="T8" fmla="*/ 0 60000 65536"/>
              <a:gd name="T9" fmla="*/ 0 w 479"/>
              <a:gd name="T10" fmla="*/ 0 h 29"/>
              <a:gd name="T11" fmla="*/ 479 w 479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29">
                <a:moveTo>
                  <a:pt x="0" y="0"/>
                </a:moveTo>
                <a:lnTo>
                  <a:pt x="139" y="29"/>
                </a:lnTo>
                <a:lnTo>
                  <a:pt x="479" y="2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1" name="Line 92"/>
          <p:cNvSpPr>
            <a:spLocks noChangeShapeType="1"/>
          </p:cNvSpPr>
          <p:nvPr/>
        </p:nvSpPr>
        <p:spPr bwMode="auto">
          <a:xfrm>
            <a:off x="7245350" y="4170363"/>
            <a:ext cx="5207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2" name="Freeform 93"/>
          <p:cNvSpPr>
            <a:spLocks/>
          </p:cNvSpPr>
          <p:nvPr/>
        </p:nvSpPr>
        <p:spPr bwMode="auto">
          <a:xfrm>
            <a:off x="7007225" y="3930650"/>
            <a:ext cx="758825" cy="203200"/>
          </a:xfrm>
          <a:custGeom>
            <a:avLst/>
            <a:gdLst>
              <a:gd name="T0" fmla="*/ 0 w 478"/>
              <a:gd name="T1" fmla="*/ 128 h 128"/>
              <a:gd name="T2" fmla="*/ 165 w 478"/>
              <a:gd name="T3" fmla="*/ 0 h 128"/>
              <a:gd name="T4" fmla="*/ 478 w 478"/>
              <a:gd name="T5" fmla="*/ 0 h 128"/>
              <a:gd name="T6" fmla="*/ 0 60000 65536"/>
              <a:gd name="T7" fmla="*/ 0 60000 65536"/>
              <a:gd name="T8" fmla="*/ 0 60000 65536"/>
              <a:gd name="T9" fmla="*/ 0 w 478"/>
              <a:gd name="T10" fmla="*/ 0 h 128"/>
              <a:gd name="T11" fmla="*/ 478 w 478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128">
                <a:moveTo>
                  <a:pt x="0" y="128"/>
                </a:moveTo>
                <a:lnTo>
                  <a:pt x="165" y="0"/>
                </a:lnTo>
                <a:lnTo>
                  <a:pt x="47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3" name="Line 94"/>
          <p:cNvSpPr>
            <a:spLocks noChangeShapeType="1"/>
          </p:cNvSpPr>
          <p:nvPr/>
        </p:nvSpPr>
        <p:spPr bwMode="auto">
          <a:xfrm>
            <a:off x="5554663" y="2838450"/>
            <a:ext cx="9636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4" name="Line 97"/>
          <p:cNvSpPr>
            <a:spLocks noChangeShapeType="1"/>
          </p:cNvSpPr>
          <p:nvPr/>
        </p:nvSpPr>
        <p:spPr bwMode="auto">
          <a:xfrm>
            <a:off x="6054725" y="2838450"/>
            <a:ext cx="271463" cy="2619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5" name="Line 98"/>
          <p:cNvSpPr>
            <a:spLocks noChangeShapeType="1"/>
          </p:cNvSpPr>
          <p:nvPr/>
        </p:nvSpPr>
        <p:spPr bwMode="auto">
          <a:xfrm flipV="1">
            <a:off x="7219950" y="3771900"/>
            <a:ext cx="455613" cy="74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6" name="Line 99"/>
          <p:cNvSpPr>
            <a:spLocks noChangeShapeType="1"/>
          </p:cNvSpPr>
          <p:nvPr/>
        </p:nvSpPr>
        <p:spPr bwMode="auto">
          <a:xfrm>
            <a:off x="7275513" y="4046538"/>
            <a:ext cx="400050" cy="1238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7" name="Line 100"/>
          <p:cNvSpPr>
            <a:spLocks noChangeShapeType="1"/>
          </p:cNvSpPr>
          <p:nvPr/>
        </p:nvSpPr>
        <p:spPr bwMode="auto">
          <a:xfrm flipV="1">
            <a:off x="7213600" y="4170363"/>
            <a:ext cx="461963" cy="873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8" name="Line 101"/>
          <p:cNvSpPr>
            <a:spLocks noChangeShapeType="1"/>
          </p:cNvSpPr>
          <p:nvPr/>
        </p:nvSpPr>
        <p:spPr bwMode="auto">
          <a:xfrm flipV="1">
            <a:off x="7194550" y="4170363"/>
            <a:ext cx="481013" cy="2016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9" name="Freeform 102"/>
          <p:cNvSpPr>
            <a:spLocks/>
          </p:cNvSpPr>
          <p:nvPr/>
        </p:nvSpPr>
        <p:spPr bwMode="auto">
          <a:xfrm>
            <a:off x="7026275" y="5157788"/>
            <a:ext cx="53975" cy="441325"/>
          </a:xfrm>
          <a:custGeom>
            <a:avLst/>
            <a:gdLst>
              <a:gd name="T0" fmla="*/ 0 w 34"/>
              <a:gd name="T1" fmla="*/ 278 h 278"/>
              <a:gd name="T2" fmla="*/ 34 w 34"/>
              <a:gd name="T3" fmla="*/ 278 h 278"/>
              <a:gd name="T4" fmla="*/ 34 w 34"/>
              <a:gd name="T5" fmla="*/ 0 h 278"/>
              <a:gd name="T6" fmla="*/ 0 w 34"/>
              <a:gd name="T7" fmla="*/ 0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78"/>
              <a:gd name="T14" fmla="*/ 34 w 34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78">
                <a:moveTo>
                  <a:pt x="0" y="278"/>
                </a:moveTo>
                <a:lnTo>
                  <a:pt x="34" y="278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0" name="Line 103"/>
          <p:cNvSpPr>
            <a:spLocks noChangeShapeType="1"/>
          </p:cNvSpPr>
          <p:nvPr/>
        </p:nvSpPr>
        <p:spPr bwMode="auto">
          <a:xfrm>
            <a:off x="7077075" y="5378450"/>
            <a:ext cx="6842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1" name="Freeform 104"/>
          <p:cNvSpPr>
            <a:spLocks/>
          </p:cNvSpPr>
          <p:nvPr/>
        </p:nvSpPr>
        <p:spPr bwMode="auto">
          <a:xfrm>
            <a:off x="7023100" y="5156200"/>
            <a:ext cx="53975" cy="441325"/>
          </a:xfrm>
          <a:custGeom>
            <a:avLst/>
            <a:gdLst>
              <a:gd name="T0" fmla="*/ 0 w 34"/>
              <a:gd name="T1" fmla="*/ 278 h 278"/>
              <a:gd name="T2" fmla="*/ 34 w 34"/>
              <a:gd name="T3" fmla="*/ 278 h 278"/>
              <a:gd name="T4" fmla="*/ 34 w 34"/>
              <a:gd name="T5" fmla="*/ 0 h 278"/>
              <a:gd name="T6" fmla="*/ 0 w 34"/>
              <a:gd name="T7" fmla="*/ 0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78"/>
              <a:gd name="T14" fmla="*/ 34 w 34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78">
                <a:moveTo>
                  <a:pt x="0" y="278"/>
                </a:moveTo>
                <a:lnTo>
                  <a:pt x="34" y="278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2" name="Freeform 105"/>
          <p:cNvSpPr>
            <a:spLocks/>
          </p:cNvSpPr>
          <p:nvPr/>
        </p:nvSpPr>
        <p:spPr bwMode="auto">
          <a:xfrm>
            <a:off x="6975475" y="3906838"/>
            <a:ext cx="31750" cy="458787"/>
          </a:xfrm>
          <a:custGeom>
            <a:avLst/>
            <a:gdLst>
              <a:gd name="T0" fmla="*/ 0 w 20"/>
              <a:gd name="T1" fmla="*/ 289 h 289"/>
              <a:gd name="T2" fmla="*/ 20 w 20"/>
              <a:gd name="T3" fmla="*/ 289 h 289"/>
              <a:gd name="T4" fmla="*/ 20 w 20"/>
              <a:gd name="T5" fmla="*/ 0 h 289"/>
              <a:gd name="T6" fmla="*/ 0 w 20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89"/>
              <a:gd name="T14" fmla="*/ 20 w 20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89">
                <a:moveTo>
                  <a:pt x="0" y="289"/>
                </a:moveTo>
                <a:lnTo>
                  <a:pt x="20" y="289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3" name="Freeform 106"/>
          <p:cNvSpPr>
            <a:spLocks/>
          </p:cNvSpPr>
          <p:nvPr/>
        </p:nvSpPr>
        <p:spPr bwMode="auto">
          <a:xfrm>
            <a:off x="6972300" y="3903663"/>
            <a:ext cx="33338" cy="460375"/>
          </a:xfrm>
          <a:custGeom>
            <a:avLst/>
            <a:gdLst>
              <a:gd name="T0" fmla="*/ 0 w 21"/>
              <a:gd name="T1" fmla="*/ 290 h 290"/>
              <a:gd name="T2" fmla="*/ 21 w 21"/>
              <a:gd name="T3" fmla="*/ 290 h 290"/>
              <a:gd name="T4" fmla="*/ 21 w 21"/>
              <a:gd name="T5" fmla="*/ 0 h 290"/>
              <a:gd name="T6" fmla="*/ 0 w 21"/>
              <a:gd name="T7" fmla="*/ 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90"/>
              <a:gd name="T14" fmla="*/ 21 w 21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90">
                <a:moveTo>
                  <a:pt x="0" y="290"/>
                </a:moveTo>
                <a:lnTo>
                  <a:pt x="21" y="290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4" name="Line 107"/>
          <p:cNvSpPr>
            <a:spLocks noChangeShapeType="1"/>
          </p:cNvSpPr>
          <p:nvPr/>
        </p:nvSpPr>
        <p:spPr bwMode="auto">
          <a:xfrm>
            <a:off x="7077075" y="5373688"/>
            <a:ext cx="6842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5" name="Rectangle 108"/>
          <p:cNvSpPr>
            <a:spLocks noChangeArrowheads="1"/>
          </p:cNvSpPr>
          <p:nvPr/>
        </p:nvSpPr>
        <p:spPr bwMode="auto">
          <a:xfrm>
            <a:off x="6224588" y="1579563"/>
            <a:ext cx="388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Superficial</a:t>
            </a:r>
            <a:endParaRPr lang="en-US" b="1"/>
          </a:p>
        </p:txBody>
      </p:sp>
      <p:sp>
        <p:nvSpPr>
          <p:cNvPr id="51286" name="Rectangle 109"/>
          <p:cNvSpPr>
            <a:spLocks noChangeArrowheads="1"/>
          </p:cNvSpPr>
          <p:nvPr/>
        </p:nvSpPr>
        <p:spPr bwMode="auto">
          <a:xfrm>
            <a:off x="6781800" y="1579563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Deep</a:t>
            </a:r>
            <a:endParaRPr lang="en-US" b="1"/>
          </a:p>
        </p:txBody>
      </p:sp>
      <p:sp>
        <p:nvSpPr>
          <p:cNvPr id="51287" name="Line 110"/>
          <p:cNvSpPr>
            <a:spLocks noChangeShapeType="1"/>
          </p:cNvSpPr>
          <p:nvPr/>
        </p:nvSpPr>
        <p:spPr bwMode="auto">
          <a:xfrm flipH="1" flipV="1">
            <a:off x="6507163" y="3806825"/>
            <a:ext cx="450850" cy="6508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8" name="Line 111"/>
          <p:cNvSpPr>
            <a:spLocks noChangeShapeType="1"/>
          </p:cNvSpPr>
          <p:nvPr/>
        </p:nvSpPr>
        <p:spPr bwMode="auto">
          <a:xfrm flipV="1">
            <a:off x="6799263" y="4232275"/>
            <a:ext cx="1587" cy="3016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9" name="Line 112"/>
          <p:cNvSpPr>
            <a:spLocks noChangeShapeType="1"/>
          </p:cNvSpPr>
          <p:nvPr/>
        </p:nvSpPr>
        <p:spPr bwMode="auto">
          <a:xfrm flipH="1" flipV="1">
            <a:off x="6503988" y="3802063"/>
            <a:ext cx="449262" cy="6524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0" name="Line 113"/>
          <p:cNvSpPr>
            <a:spLocks noChangeShapeType="1"/>
          </p:cNvSpPr>
          <p:nvPr/>
        </p:nvSpPr>
        <p:spPr bwMode="auto">
          <a:xfrm flipV="1">
            <a:off x="6797675" y="4227513"/>
            <a:ext cx="1588" cy="3063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1" name="Text Box 114"/>
          <p:cNvSpPr txBox="1">
            <a:spLocks noChangeArrowheads="1"/>
          </p:cNvSpPr>
          <p:nvPr/>
        </p:nvSpPr>
        <p:spPr bwMode="auto">
          <a:xfrm>
            <a:off x="5108575" y="2792413"/>
            <a:ext cx="447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Trapezius</a:t>
            </a:r>
          </a:p>
        </p:txBody>
      </p:sp>
      <p:sp>
        <p:nvSpPr>
          <p:cNvPr id="51292" name="Text Box 115"/>
          <p:cNvSpPr txBox="1">
            <a:spLocks noChangeArrowheads="1"/>
          </p:cNvSpPr>
          <p:nvPr/>
        </p:nvSpPr>
        <p:spPr bwMode="auto">
          <a:xfrm>
            <a:off x="5108575" y="4165600"/>
            <a:ext cx="4905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Latissimus</a:t>
            </a:r>
          </a:p>
          <a:p>
            <a:r>
              <a:rPr lang="en-US" sz="600" b="1"/>
              <a:t>dorsi</a:t>
            </a:r>
          </a:p>
        </p:txBody>
      </p:sp>
      <p:sp>
        <p:nvSpPr>
          <p:cNvPr id="51293" name="Text Box 116"/>
          <p:cNvSpPr txBox="1">
            <a:spLocks noChangeArrowheads="1"/>
          </p:cNvSpPr>
          <p:nvPr/>
        </p:nvSpPr>
        <p:spPr bwMode="auto">
          <a:xfrm>
            <a:off x="5108575" y="4495800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External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1294" name="Text Box 117"/>
          <p:cNvSpPr txBox="1">
            <a:spLocks noChangeArrowheads="1"/>
          </p:cNvSpPr>
          <p:nvPr/>
        </p:nvSpPr>
        <p:spPr bwMode="auto">
          <a:xfrm>
            <a:off x="5108575" y="4673600"/>
            <a:ext cx="646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Thoracolumbar</a:t>
            </a:r>
          </a:p>
          <a:p>
            <a:r>
              <a:rPr lang="en-US" sz="600" b="1"/>
              <a:t>fascia</a:t>
            </a:r>
          </a:p>
        </p:txBody>
      </p:sp>
      <p:sp>
        <p:nvSpPr>
          <p:cNvPr id="51295" name="Text Box 118"/>
          <p:cNvSpPr txBox="1">
            <a:spLocks noChangeArrowheads="1"/>
          </p:cNvSpPr>
          <p:nvPr/>
        </p:nvSpPr>
        <p:spPr bwMode="auto">
          <a:xfrm>
            <a:off x="7772400" y="3414713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minor</a:t>
            </a:r>
          </a:p>
        </p:txBody>
      </p:sp>
      <p:sp>
        <p:nvSpPr>
          <p:cNvPr id="51296" name="Text Box 119"/>
          <p:cNvSpPr txBox="1">
            <a:spLocks noChangeArrowheads="1"/>
          </p:cNvSpPr>
          <p:nvPr/>
        </p:nvSpPr>
        <p:spPr bwMode="auto">
          <a:xfrm>
            <a:off x="7772400" y="3554413"/>
            <a:ext cx="525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major</a:t>
            </a:r>
          </a:p>
        </p:txBody>
      </p:sp>
      <p:sp>
        <p:nvSpPr>
          <p:cNvPr id="51297" name="Text Box 120"/>
          <p:cNvSpPr txBox="1">
            <a:spLocks noChangeArrowheads="1"/>
          </p:cNvSpPr>
          <p:nvPr/>
        </p:nvSpPr>
        <p:spPr bwMode="auto">
          <a:xfrm>
            <a:off x="7772400" y="3886200"/>
            <a:ext cx="754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Serratus posterior</a:t>
            </a:r>
          </a:p>
          <a:p>
            <a:r>
              <a:rPr lang="en-US" sz="600" b="1"/>
              <a:t>inferior</a:t>
            </a:r>
          </a:p>
        </p:txBody>
      </p:sp>
      <p:sp>
        <p:nvSpPr>
          <p:cNvPr id="51298" name="Text Box 121"/>
          <p:cNvSpPr txBox="1">
            <a:spLocks noChangeArrowheads="1"/>
          </p:cNvSpPr>
          <p:nvPr/>
        </p:nvSpPr>
        <p:spPr bwMode="auto">
          <a:xfrm>
            <a:off x="7772400" y="4127500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External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1299" name="Text Box 122"/>
          <p:cNvSpPr txBox="1">
            <a:spLocks noChangeArrowheads="1"/>
          </p:cNvSpPr>
          <p:nvPr/>
        </p:nvSpPr>
        <p:spPr bwMode="auto">
          <a:xfrm>
            <a:off x="7772400" y="4495800"/>
            <a:ext cx="766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1300" name="TextBox 24"/>
          <p:cNvSpPr txBox="1">
            <a:spLocks noChangeArrowheads="1"/>
          </p:cNvSpPr>
          <p:nvPr/>
        </p:nvSpPr>
        <p:spPr bwMode="auto">
          <a:xfrm>
            <a:off x="4524375" y="1304925"/>
            <a:ext cx="4491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43A927B-5602-4785-A049-EC96CCB75E99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5270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Posterior Scapular Muscles</a:t>
            </a:r>
          </a:p>
        </p:txBody>
      </p:sp>
      <p:sp>
        <p:nvSpPr>
          <p:cNvPr id="52228" name="Text Box 26"/>
          <p:cNvSpPr txBox="1">
            <a:spLocks noChangeArrowheads="1"/>
          </p:cNvSpPr>
          <p:nvPr/>
        </p:nvSpPr>
        <p:spPr bwMode="auto">
          <a:xfrm>
            <a:off x="4970463" y="6334125"/>
            <a:ext cx="28606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10.17</a:t>
            </a:r>
          </a:p>
        </p:txBody>
      </p:sp>
      <p:pic>
        <p:nvPicPr>
          <p:cNvPr id="52229" name="Picture 16" descr="sal25693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613" y="1739900"/>
            <a:ext cx="238601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17"/>
          <p:cNvSpPr>
            <a:spLocks noChangeArrowheads="1"/>
          </p:cNvSpPr>
          <p:nvPr/>
        </p:nvSpPr>
        <p:spPr bwMode="auto">
          <a:xfrm>
            <a:off x="5756275" y="2833688"/>
            <a:ext cx="727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Semispinalis capitis</a:t>
            </a:r>
            <a:endParaRPr lang="en-US" b="1"/>
          </a:p>
        </p:txBody>
      </p:sp>
      <p:sp>
        <p:nvSpPr>
          <p:cNvPr id="52231" name="Rectangle 18"/>
          <p:cNvSpPr>
            <a:spLocks noChangeArrowheads="1"/>
          </p:cNvSpPr>
          <p:nvPr/>
        </p:nvSpPr>
        <p:spPr bwMode="auto">
          <a:xfrm>
            <a:off x="2763838" y="2962275"/>
            <a:ext cx="752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Sternocleidomastoid</a:t>
            </a:r>
            <a:endParaRPr lang="en-US" b="1"/>
          </a:p>
        </p:txBody>
      </p:sp>
      <p:sp>
        <p:nvSpPr>
          <p:cNvPr id="52232" name="Rectangle 19"/>
          <p:cNvSpPr>
            <a:spLocks noChangeArrowheads="1"/>
          </p:cNvSpPr>
          <p:nvPr/>
        </p:nvSpPr>
        <p:spPr bwMode="auto">
          <a:xfrm>
            <a:off x="2763838" y="384016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2233" name="Rectangle 20"/>
          <p:cNvSpPr>
            <a:spLocks noChangeArrowheads="1"/>
          </p:cNvSpPr>
          <p:nvPr/>
        </p:nvSpPr>
        <p:spPr bwMode="auto">
          <a:xfrm>
            <a:off x="5756275" y="3259138"/>
            <a:ext cx="622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Levator scapulae</a:t>
            </a:r>
            <a:endParaRPr lang="en-US" b="1"/>
          </a:p>
        </p:txBody>
      </p:sp>
      <p:sp>
        <p:nvSpPr>
          <p:cNvPr id="52234" name="Rectangle 21"/>
          <p:cNvSpPr>
            <a:spLocks noChangeArrowheads="1"/>
          </p:cNvSpPr>
          <p:nvPr/>
        </p:nvSpPr>
        <p:spPr bwMode="auto">
          <a:xfrm>
            <a:off x="5756275" y="3392488"/>
            <a:ext cx="7381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minor</a:t>
            </a:r>
            <a:endParaRPr lang="en-US" b="1"/>
          </a:p>
        </p:txBody>
      </p:sp>
      <p:sp>
        <p:nvSpPr>
          <p:cNvPr id="52235" name="Rectangle 22"/>
          <p:cNvSpPr>
            <a:spLocks noChangeArrowheads="1"/>
          </p:cNvSpPr>
          <p:nvPr/>
        </p:nvSpPr>
        <p:spPr bwMode="auto">
          <a:xfrm>
            <a:off x="5756275" y="3514725"/>
            <a:ext cx="735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Rhomboideus major</a:t>
            </a:r>
            <a:endParaRPr lang="en-US" b="1"/>
          </a:p>
        </p:txBody>
      </p:sp>
      <p:sp>
        <p:nvSpPr>
          <p:cNvPr id="52236" name="Rectangle 23"/>
          <p:cNvSpPr>
            <a:spLocks noChangeArrowheads="1"/>
          </p:cNvSpPr>
          <p:nvPr/>
        </p:nvSpPr>
        <p:spPr bwMode="auto">
          <a:xfrm>
            <a:off x="5756275" y="3789363"/>
            <a:ext cx="479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2237" name="Rectangle 24"/>
          <p:cNvSpPr>
            <a:spLocks noChangeArrowheads="1"/>
          </p:cNvSpPr>
          <p:nvPr/>
        </p:nvSpPr>
        <p:spPr bwMode="auto">
          <a:xfrm>
            <a:off x="2763838" y="6002338"/>
            <a:ext cx="635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maximus</a:t>
            </a:r>
            <a:endParaRPr lang="en-US" b="1"/>
          </a:p>
        </p:txBody>
      </p:sp>
      <p:sp>
        <p:nvSpPr>
          <p:cNvPr id="52238" name="Rectangle 25"/>
          <p:cNvSpPr>
            <a:spLocks noChangeArrowheads="1"/>
          </p:cNvSpPr>
          <p:nvPr/>
        </p:nvSpPr>
        <p:spPr bwMode="auto">
          <a:xfrm>
            <a:off x="2763838" y="5638800"/>
            <a:ext cx="569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medius</a:t>
            </a:r>
            <a:endParaRPr lang="en-US" b="1"/>
          </a:p>
        </p:txBody>
      </p:sp>
      <p:sp>
        <p:nvSpPr>
          <p:cNvPr id="52239" name="Rectangle 26"/>
          <p:cNvSpPr>
            <a:spLocks noChangeArrowheads="1"/>
          </p:cNvSpPr>
          <p:nvPr/>
        </p:nvSpPr>
        <p:spPr bwMode="auto">
          <a:xfrm>
            <a:off x="5762625" y="5624513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Gluteus minimus</a:t>
            </a:r>
            <a:endParaRPr lang="en-US" b="1"/>
          </a:p>
        </p:txBody>
      </p:sp>
      <p:sp>
        <p:nvSpPr>
          <p:cNvPr id="52240" name="Rectangle 27"/>
          <p:cNvSpPr>
            <a:spLocks noChangeArrowheads="1"/>
          </p:cNvSpPr>
          <p:nvPr/>
        </p:nvSpPr>
        <p:spPr bwMode="auto">
          <a:xfrm>
            <a:off x="5762625" y="6084888"/>
            <a:ext cx="5603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rotators</a:t>
            </a:r>
            <a:endParaRPr lang="en-US" b="1"/>
          </a:p>
        </p:txBody>
      </p:sp>
      <p:sp>
        <p:nvSpPr>
          <p:cNvPr id="52241" name="Rectangle 28"/>
          <p:cNvSpPr>
            <a:spLocks noChangeArrowheads="1"/>
          </p:cNvSpPr>
          <p:nvPr/>
        </p:nvSpPr>
        <p:spPr bwMode="auto">
          <a:xfrm>
            <a:off x="5756275" y="4265613"/>
            <a:ext cx="615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52242" name="Rectangle 29"/>
          <p:cNvSpPr>
            <a:spLocks noChangeArrowheads="1"/>
          </p:cNvSpPr>
          <p:nvPr/>
        </p:nvSpPr>
        <p:spPr bwMode="auto">
          <a:xfrm>
            <a:off x="5756275" y="3643313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52243" name="Line 30"/>
          <p:cNvSpPr>
            <a:spLocks noChangeShapeType="1"/>
          </p:cNvSpPr>
          <p:nvPr/>
        </p:nvSpPr>
        <p:spPr bwMode="auto">
          <a:xfrm>
            <a:off x="4535488" y="2882900"/>
            <a:ext cx="116840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31"/>
          <p:cNvSpPr>
            <a:spLocks noChangeShapeType="1"/>
          </p:cNvSpPr>
          <p:nvPr/>
        </p:nvSpPr>
        <p:spPr bwMode="auto">
          <a:xfrm>
            <a:off x="3571875" y="3021013"/>
            <a:ext cx="652463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Line 32"/>
          <p:cNvSpPr>
            <a:spLocks noChangeShapeType="1"/>
          </p:cNvSpPr>
          <p:nvPr/>
        </p:nvSpPr>
        <p:spPr bwMode="auto">
          <a:xfrm>
            <a:off x="3086100" y="3890963"/>
            <a:ext cx="500063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33"/>
          <p:cNvSpPr>
            <a:spLocks noChangeShapeType="1"/>
          </p:cNvSpPr>
          <p:nvPr/>
        </p:nvSpPr>
        <p:spPr bwMode="auto">
          <a:xfrm>
            <a:off x="3217863" y="4814888"/>
            <a:ext cx="796925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Line 34"/>
          <p:cNvSpPr>
            <a:spLocks noChangeShapeType="1"/>
          </p:cNvSpPr>
          <p:nvPr/>
        </p:nvSpPr>
        <p:spPr bwMode="auto">
          <a:xfrm>
            <a:off x="3376613" y="5387975"/>
            <a:ext cx="97472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35"/>
          <p:cNvSpPr>
            <a:spLocks noChangeShapeType="1"/>
          </p:cNvSpPr>
          <p:nvPr/>
        </p:nvSpPr>
        <p:spPr bwMode="auto">
          <a:xfrm>
            <a:off x="3533775" y="5191125"/>
            <a:ext cx="344488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Freeform 36"/>
          <p:cNvSpPr>
            <a:spLocks/>
          </p:cNvSpPr>
          <p:nvPr/>
        </p:nvSpPr>
        <p:spPr bwMode="auto">
          <a:xfrm>
            <a:off x="3395663" y="5518150"/>
            <a:ext cx="479425" cy="177800"/>
          </a:xfrm>
          <a:custGeom>
            <a:avLst/>
            <a:gdLst>
              <a:gd name="T0" fmla="*/ 265 w 265"/>
              <a:gd name="T1" fmla="*/ 0 h 98"/>
              <a:gd name="T2" fmla="*/ 57 w 265"/>
              <a:gd name="T3" fmla="*/ 98 h 98"/>
              <a:gd name="T4" fmla="*/ 0 w 265"/>
              <a:gd name="T5" fmla="*/ 98 h 98"/>
              <a:gd name="T6" fmla="*/ 0 60000 65536"/>
              <a:gd name="T7" fmla="*/ 0 60000 65536"/>
              <a:gd name="T8" fmla="*/ 0 60000 65536"/>
              <a:gd name="T9" fmla="*/ 0 w 265"/>
              <a:gd name="T10" fmla="*/ 0 h 98"/>
              <a:gd name="T11" fmla="*/ 265 w 265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" h="98">
                <a:moveTo>
                  <a:pt x="265" y="0"/>
                </a:moveTo>
                <a:lnTo>
                  <a:pt x="57" y="98"/>
                </a:lnTo>
                <a:lnTo>
                  <a:pt x="0" y="9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Line 37"/>
          <p:cNvSpPr>
            <a:spLocks noChangeShapeType="1"/>
          </p:cNvSpPr>
          <p:nvPr/>
        </p:nvSpPr>
        <p:spPr bwMode="auto">
          <a:xfrm>
            <a:off x="4594225" y="3133725"/>
            <a:ext cx="1109663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Line 38"/>
          <p:cNvSpPr>
            <a:spLocks noChangeShapeType="1"/>
          </p:cNvSpPr>
          <p:nvPr/>
        </p:nvSpPr>
        <p:spPr bwMode="auto">
          <a:xfrm>
            <a:off x="4713288" y="3305175"/>
            <a:ext cx="99060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Line 39"/>
          <p:cNvSpPr>
            <a:spLocks noChangeShapeType="1"/>
          </p:cNvSpPr>
          <p:nvPr/>
        </p:nvSpPr>
        <p:spPr bwMode="auto">
          <a:xfrm>
            <a:off x="4600575" y="3441700"/>
            <a:ext cx="110331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Freeform 40"/>
          <p:cNvSpPr>
            <a:spLocks/>
          </p:cNvSpPr>
          <p:nvPr/>
        </p:nvSpPr>
        <p:spPr bwMode="auto">
          <a:xfrm>
            <a:off x="4586288" y="3563938"/>
            <a:ext cx="1117600" cy="249237"/>
          </a:xfrm>
          <a:custGeom>
            <a:avLst/>
            <a:gdLst>
              <a:gd name="T0" fmla="*/ 0 w 620"/>
              <a:gd name="T1" fmla="*/ 138 h 138"/>
              <a:gd name="T2" fmla="*/ 61 w 620"/>
              <a:gd name="T3" fmla="*/ 0 h 138"/>
              <a:gd name="T4" fmla="*/ 620 w 620"/>
              <a:gd name="T5" fmla="*/ 0 h 138"/>
              <a:gd name="T6" fmla="*/ 0 60000 65536"/>
              <a:gd name="T7" fmla="*/ 0 60000 65536"/>
              <a:gd name="T8" fmla="*/ 0 60000 65536"/>
              <a:gd name="T9" fmla="*/ 0 w 620"/>
              <a:gd name="T10" fmla="*/ 0 h 138"/>
              <a:gd name="T11" fmla="*/ 620 w 620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0" h="138">
                <a:moveTo>
                  <a:pt x="0" y="138"/>
                </a:moveTo>
                <a:lnTo>
                  <a:pt x="61" y="0"/>
                </a:lnTo>
                <a:lnTo>
                  <a:pt x="62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4" name="Line 41"/>
          <p:cNvSpPr>
            <a:spLocks noChangeShapeType="1"/>
          </p:cNvSpPr>
          <p:nvPr/>
        </p:nvSpPr>
        <p:spPr bwMode="auto">
          <a:xfrm>
            <a:off x="5051425" y="3838575"/>
            <a:ext cx="652463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5" name="Line 42"/>
          <p:cNvSpPr>
            <a:spLocks noChangeShapeType="1"/>
          </p:cNvSpPr>
          <p:nvPr/>
        </p:nvSpPr>
        <p:spPr bwMode="auto">
          <a:xfrm>
            <a:off x="5143500" y="3959225"/>
            <a:ext cx="56038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Line 43"/>
          <p:cNvSpPr>
            <a:spLocks noChangeShapeType="1"/>
          </p:cNvSpPr>
          <p:nvPr/>
        </p:nvSpPr>
        <p:spPr bwMode="auto">
          <a:xfrm>
            <a:off x="5100638" y="4108450"/>
            <a:ext cx="60325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7" name="Line 44"/>
          <p:cNvSpPr>
            <a:spLocks noChangeShapeType="1"/>
          </p:cNvSpPr>
          <p:nvPr/>
        </p:nvSpPr>
        <p:spPr bwMode="auto">
          <a:xfrm>
            <a:off x="4935538" y="5176838"/>
            <a:ext cx="7683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8" name="Line 45"/>
          <p:cNvSpPr>
            <a:spLocks noChangeShapeType="1"/>
          </p:cNvSpPr>
          <p:nvPr/>
        </p:nvSpPr>
        <p:spPr bwMode="auto">
          <a:xfrm>
            <a:off x="3462338" y="6061075"/>
            <a:ext cx="4746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46"/>
          <p:cNvSpPr>
            <a:spLocks noChangeShapeType="1"/>
          </p:cNvSpPr>
          <p:nvPr/>
        </p:nvSpPr>
        <p:spPr bwMode="auto">
          <a:xfrm>
            <a:off x="5140325" y="4492625"/>
            <a:ext cx="563563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Line 47"/>
          <p:cNvSpPr>
            <a:spLocks noChangeShapeType="1"/>
          </p:cNvSpPr>
          <p:nvPr/>
        </p:nvSpPr>
        <p:spPr bwMode="auto">
          <a:xfrm>
            <a:off x="5087938" y="4316413"/>
            <a:ext cx="6159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Freeform 48"/>
          <p:cNvSpPr>
            <a:spLocks/>
          </p:cNvSpPr>
          <p:nvPr/>
        </p:nvSpPr>
        <p:spPr bwMode="auto">
          <a:xfrm>
            <a:off x="4840288" y="3638550"/>
            <a:ext cx="863600" cy="53975"/>
          </a:xfrm>
          <a:custGeom>
            <a:avLst/>
            <a:gdLst>
              <a:gd name="T0" fmla="*/ 0 w 479"/>
              <a:gd name="T1" fmla="*/ 0 h 30"/>
              <a:gd name="T2" fmla="*/ 139 w 479"/>
              <a:gd name="T3" fmla="*/ 30 h 30"/>
              <a:gd name="T4" fmla="*/ 479 w 479"/>
              <a:gd name="T5" fmla="*/ 30 h 30"/>
              <a:gd name="T6" fmla="*/ 0 60000 65536"/>
              <a:gd name="T7" fmla="*/ 0 60000 65536"/>
              <a:gd name="T8" fmla="*/ 0 60000 65536"/>
              <a:gd name="T9" fmla="*/ 0 w 479"/>
              <a:gd name="T10" fmla="*/ 0 h 30"/>
              <a:gd name="T11" fmla="*/ 479 w 47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30">
                <a:moveTo>
                  <a:pt x="0" y="0"/>
                </a:moveTo>
                <a:lnTo>
                  <a:pt x="139" y="30"/>
                </a:lnTo>
                <a:lnTo>
                  <a:pt x="479" y="3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Line 49"/>
          <p:cNvSpPr>
            <a:spLocks noChangeShapeType="1"/>
          </p:cNvSpPr>
          <p:nvPr/>
        </p:nvSpPr>
        <p:spPr bwMode="auto">
          <a:xfrm>
            <a:off x="5111750" y="4765675"/>
            <a:ext cx="59213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Line 50"/>
          <p:cNvSpPr>
            <a:spLocks noChangeShapeType="1"/>
          </p:cNvSpPr>
          <p:nvPr/>
        </p:nvSpPr>
        <p:spPr bwMode="auto">
          <a:xfrm flipH="1">
            <a:off x="4841875" y="4492625"/>
            <a:ext cx="298450" cy="2317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Line 51"/>
          <p:cNvSpPr>
            <a:spLocks noChangeShapeType="1"/>
          </p:cNvSpPr>
          <p:nvPr/>
        </p:nvSpPr>
        <p:spPr bwMode="auto">
          <a:xfrm>
            <a:off x="3190875" y="3251200"/>
            <a:ext cx="10953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5" name="Line 52"/>
          <p:cNvSpPr>
            <a:spLocks noChangeShapeType="1"/>
          </p:cNvSpPr>
          <p:nvPr/>
        </p:nvSpPr>
        <p:spPr bwMode="auto">
          <a:xfrm>
            <a:off x="3759200" y="3251200"/>
            <a:ext cx="307975" cy="298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6" name="Line 53"/>
          <p:cNvSpPr>
            <a:spLocks noChangeShapeType="1"/>
          </p:cNvSpPr>
          <p:nvPr/>
        </p:nvSpPr>
        <p:spPr bwMode="auto">
          <a:xfrm flipV="1">
            <a:off x="5083175" y="4316413"/>
            <a:ext cx="519113" cy="825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Line 54"/>
          <p:cNvSpPr>
            <a:spLocks noChangeShapeType="1"/>
          </p:cNvSpPr>
          <p:nvPr/>
        </p:nvSpPr>
        <p:spPr bwMode="auto">
          <a:xfrm>
            <a:off x="5146675" y="4627563"/>
            <a:ext cx="455613" cy="13811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Line 55"/>
          <p:cNvSpPr>
            <a:spLocks noChangeShapeType="1"/>
          </p:cNvSpPr>
          <p:nvPr/>
        </p:nvSpPr>
        <p:spPr bwMode="auto">
          <a:xfrm flipV="1">
            <a:off x="5076825" y="4765675"/>
            <a:ext cx="525463" cy="1000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Line 56"/>
          <p:cNvSpPr>
            <a:spLocks noChangeShapeType="1"/>
          </p:cNvSpPr>
          <p:nvPr/>
        </p:nvSpPr>
        <p:spPr bwMode="auto">
          <a:xfrm flipV="1">
            <a:off x="5054600" y="4765675"/>
            <a:ext cx="547688" cy="2286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Line 57"/>
          <p:cNvSpPr>
            <a:spLocks noChangeShapeType="1"/>
          </p:cNvSpPr>
          <p:nvPr/>
        </p:nvSpPr>
        <p:spPr bwMode="auto">
          <a:xfrm>
            <a:off x="4535488" y="2879725"/>
            <a:ext cx="11684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1" name="Line 58"/>
          <p:cNvSpPr>
            <a:spLocks noChangeShapeType="1"/>
          </p:cNvSpPr>
          <p:nvPr/>
        </p:nvSpPr>
        <p:spPr bwMode="auto">
          <a:xfrm>
            <a:off x="3571875" y="3017838"/>
            <a:ext cx="652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59"/>
          <p:cNvSpPr>
            <a:spLocks noChangeShapeType="1"/>
          </p:cNvSpPr>
          <p:nvPr/>
        </p:nvSpPr>
        <p:spPr bwMode="auto">
          <a:xfrm>
            <a:off x="3086100" y="3889375"/>
            <a:ext cx="5000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Rectangle 60"/>
          <p:cNvSpPr>
            <a:spLocks noChangeArrowheads="1"/>
          </p:cNvSpPr>
          <p:nvPr/>
        </p:nvSpPr>
        <p:spPr bwMode="auto">
          <a:xfrm>
            <a:off x="2763838" y="4297363"/>
            <a:ext cx="530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Erector spinae</a:t>
            </a:r>
            <a:endParaRPr lang="en-US" b="1"/>
          </a:p>
        </p:txBody>
      </p:sp>
      <p:sp>
        <p:nvSpPr>
          <p:cNvPr id="52274" name="Line 61"/>
          <p:cNvSpPr>
            <a:spLocks noChangeShapeType="1"/>
          </p:cNvSpPr>
          <p:nvPr/>
        </p:nvSpPr>
        <p:spPr bwMode="auto">
          <a:xfrm>
            <a:off x="3368675" y="4346575"/>
            <a:ext cx="123190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Line 62"/>
          <p:cNvSpPr>
            <a:spLocks noChangeShapeType="1"/>
          </p:cNvSpPr>
          <p:nvPr/>
        </p:nvSpPr>
        <p:spPr bwMode="auto">
          <a:xfrm>
            <a:off x="3368675" y="4344988"/>
            <a:ext cx="12319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Line 63"/>
          <p:cNvSpPr>
            <a:spLocks noChangeShapeType="1"/>
          </p:cNvSpPr>
          <p:nvPr/>
        </p:nvSpPr>
        <p:spPr bwMode="auto">
          <a:xfrm>
            <a:off x="3217863" y="4811713"/>
            <a:ext cx="796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Line 64"/>
          <p:cNvSpPr>
            <a:spLocks noChangeShapeType="1"/>
          </p:cNvSpPr>
          <p:nvPr/>
        </p:nvSpPr>
        <p:spPr bwMode="auto">
          <a:xfrm>
            <a:off x="3376613" y="5386388"/>
            <a:ext cx="9747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Line 65"/>
          <p:cNvSpPr>
            <a:spLocks noChangeShapeType="1"/>
          </p:cNvSpPr>
          <p:nvPr/>
        </p:nvSpPr>
        <p:spPr bwMode="auto">
          <a:xfrm>
            <a:off x="3533775" y="5186363"/>
            <a:ext cx="3444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Freeform 66"/>
          <p:cNvSpPr>
            <a:spLocks/>
          </p:cNvSpPr>
          <p:nvPr/>
        </p:nvSpPr>
        <p:spPr bwMode="auto">
          <a:xfrm>
            <a:off x="3395663" y="5513388"/>
            <a:ext cx="479425" cy="179387"/>
          </a:xfrm>
          <a:custGeom>
            <a:avLst/>
            <a:gdLst>
              <a:gd name="T0" fmla="*/ 265 w 265"/>
              <a:gd name="T1" fmla="*/ 0 h 100"/>
              <a:gd name="T2" fmla="*/ 57 w 265"/>
              <a:gd name="T3" fmla="*/ 100 h 100"/>
              <a:gd name="T4" fmla="*/ 0 w 265"/>
              <a:gd name="T5" fmla="*/ 100 h 100"/>
              <a:gd name="T6" fmla="*/ 0 60000 65536"/>
              <a:gd name="T7" fmla="*/ 0 60000 65536"/>
              <a:gd name="T8" fmla="*/ 0 60000 65536"/>
              <a:gd name="T9" fmla="*/ 0 w 265"/>
              <a:gd name="T10" fmla="*/ 0 h 100"/>
              <a:gd name="T11" fmla="*/ 265 w 265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" h="100">
                <a:moveTo>
                  <a:pt x="265" y="0"/>
                </a:moveTo>
                <a:lnTo>
                  <a:pt x="57" y="100"/>
                </a:lnTo>
                <a:lnTo>
                  <a:pt x="0" y="1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Rectangle 67"/>
          <p:cNvSpPr>
            <a:spLocks noChangeArrowheads="1"/>
          </p:cNvSpPr>
          <p:nvPr/>
        </p:nvSpPr>
        <p:spPr bwMode="auto">
          <a:xfrm>
            <a:off x="5756275" y="3086100"/>
            <a:ext cx="577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Splenius capitis</a:t>
            </a:r>
            <a:endParaRPr lang="en-US" b="1"/>
          </a:p>
        </p:txBody>
      </p:sp>
      <p:sp>
        <p:nvSpPr>
          <p:cNvPr id="52281" name="Line 68"/>
          <p:cNvSpPr>
            <a:spLocks noChangeShapeType="1"/>
          </p:cNvSpPr>
          <p:nvPr/>
        </p:nvSpPr>
        <p:spPr bwMode="auto">
          <a:xfrm>
            <a:off x="4594225" y="3130550"/>
            <a:ext cx="11096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2" name="Line 69"/>
          <p:cNvSpPr>
            <a:spLocks noChangeShapeType="1"/>
          </p:cNvSpPr>
          <p:nvPr/>
        </p:nvSpPr>
        <p:spPr bwMode="auto">
          <a:xfrm>
            <a:off x="4713288" y="3303588"/>
            <a:ext cx="9906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Line 70"/>
          <p:cNvSpPr>
            <a:spLocks noChangeShapeType="1"/>
          </p:cNvSpPr>
          <p:nvPr/>
        </p:nvSpPr>
        <p:spPr bwMode="auto">
          <a:xfrm>
            <a:off x="4600575" y="3436938"/>
            <a:ext cx="1103313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Freeform 71"/>
          <p:cNvSpPr>
            <a:spLocks/>
          </p:cNvSpPr>
          <p:nvPr/>
        </p:nvSpPr>
        <p:spPr bwMode="auto">
          <a:xfrm>
            <a:off x="4586288" y="3560763"/>
            <a:ext cx="1117600" cy="250825"/>
          </a:xfrm>
          <a:custGeom>
            <a:avLst/>
            <a:gdLst>
              <a:gd name="T0" fmla="*/ 0 w 620"/>
              <a:gd name="T1" fmla="*/ 139 h 139"/>
              <a:gd name="T2" fmla="*/ 61 w 620"/>
              <a:gd name="T3" fmla="*/ 0 h 139"/>
              <a:gd name="T4" fmla="*/ 620 w 620"/>
              <a:gd name="T5" fmla="*/ 0 h 139"/>
              <a:gd name="T6" fmla="*/ 0 60000 65536"/>
              <a:gd name="T7" fmla="*/ 0 60000 65536"/>
              <a:gd name="T8" fmla="*/ 0 60000 65536"/>
              <a:gd name="T9" fmla="*/ 0 w 620"/>
              <a:gd name="T10" fmla="*/ 0 h 139"/>
              <a:gd name="T11" fmla="*/ 620 w 620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0" h="139">
                <a:moveTo>
                  <a:pt x="0" y="139"/>
                </a:moveTo>
                <a:lnTo>
                  <a:pt x="61" y="0"/>
                </a:lnTo>
                <a:lnTo>
                  <a:pt x="62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5" name="Line 72"/>
          <p:cNvSpPr>
            <a:spLocks noChangeShapeType="1"/>
          </p:cNvSpPr>
          <p:nvPr/>
        </p:nvSpPr>
        <p:spPr bwMode="auto">
          <a:xfrm>
            <a:off x="5051425" y="3836988"/>
            <a:ext cx="652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6" name="Line 73"/>
          <p:cNvSpPr>
            <a:spLocks noChangeShapeType="1"/>
          </p:cNvSpPr>
          <p:nvPr/>
        </p:nvSpPr>
        <p:spPr bwMode="auto">
          <a:xfrm>
            <a:off x="5143500" y="3957638"/>
            <a:ext cx="5603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7" name="Line 74"/>
          <p:cNvSpPr>
            <a:spLocks noChangeShapeType="1"/>
          </p:cNvSpPr>
          <p:nvPr/>
        </p:nvSpPr>
        <p:spPr bwMode="auto">
          <a:xfrm>
            <a:off x="5100638" y="4106863"/>
            <a:ext cx="6032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8" name="Line 75"/>
          <p:cNvSpPr>
            <a:spLocks noChangeShapeType="1"/>
          </p:cNvSpPr>
          <p:nvPr/>
        </p:nvSpPr>
        <p:spPr bwMode="auto">
          <a:xfrm>
            <a:off x="4935538" y="5175250"/>
            <a:ext cx="768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9" name="Line 76"/>
          <p:cNvSpPr>
            <a:spLocks noChangeShapeType="1"/>
          </p:cNvSpPr>
          <p:nvPr/>
        </p:nvSpPr>
        <p:spPr bwMode="auto">
          <a:xfrm>
            <a:off x="4953000" y="5675313"/>
            <a:ext cx="75088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0" name="Line 77"/>
          <p:cNvSpPr>
            <a:spLocks noChangeShapeType="1"/>
          </p:cNvSpPr>
          <p:nvPr/>
        </p:nvSpPr>
        <p:spPr bwMode="auto">
          <a:xfrm>
            <a:off x="4953000" y="5673725"/>
            <a:ext cx="7508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1" name="Line 78"/>
          <p:cNvSpPr>
            <a:spLocks noChangeShapeType="1"/>
          </p:cNvSpPr>
          <p:nvPr/>
        </p:nvSpPr>
        <p:spPr bwMode="auto">
          <a:xfrm>
            <a:off x="3462338" y="6059488"/>
            <a:ext cx="47466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2" name="Line 79"/>
          <p:cNvSpPr>
            <a:spLocks noChangeShapeType="1"/>
          </p:cNvSpPr>
          <p:nvPr/>
        </p:nvSpPr>
        <p:spPr bwMode="auto">
          <a:xfrm>
            <a:off x="5087938" y="4311650"/>
            <a:ext cx="6159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3" name="Freeform 80"/>
          <p:cNvSpPr>
            <a:spLocks/>
          </p:cNvSpPr>
          <p:nvPr/>
        </p:nvSpPr>
        <p:spPr bwMode="auto">
          <a:xfrm>
            <a:off x="4840288" y="3635375"/>
            <a:ext cx="863600" cy="52388"/>
          </a:xfrm>
          <a:custGeom>
            <a:avLst/>
            <a:gdLst>
              <a:gd name="T0" fmla="*/ 0 w 479"/>
              <a:gd name="T1" fmla="*/ 0 h 29"/>
              <a:gd name="T2" fmla="*/ 139 w 479"/>
              <a:gd name="T3" fmla="*/ 29 h 29"/>
              <a:gd name="T4" fmla="*/ 479 w 479"/>
              <a:gd name="T5" fmla="*/ 29 h 29"/>
              <a:gd name="T6" fmla="*/ 0 60000 65536"/>
              <a:gd name="T7" fmla="*/ 0 60000 65536"/>
              <a:gd name="T8" fmla="*/ 0 60000 65536"/>
              <a:gd name="T9" fmla="*/ 0 w 479"/>
              <a:gd name="T10" fmla="*/ 0 h 29"/>
              <a:gd name="T11" fmla="*/ 479 w 479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29">
                <a:moveTo>
                  <a:pt x="0" y="0"/>
                </a:moveTo>
                <a:lnTo>
                  <a:pt x="139" y="29"/>
                </a:lnTo>
                <a:lnTo>
                  <a:pt x="479" y="2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4" name="Line 81"/>
          <p:cNvSpPr>
            <a:spLocks noChangeShapeType="1"/>
          </p:cNvSpPr>
          <p:nvPr/>
        </p:nvSpPr>
        <p:spPr bwMode="auto">
          <a:xfrm>
            <a:off x="5111750" y="4764088"/>
            <a:ext cx="5921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Freeform 82"/>
          <p:cNvSpPr>
            <a:spLocks/>
          </p:cNvSpPr>
          <p:nvPr/>
        </p:nvSpPr>
        <p:spPr bwMode="auto">
          <a:xfrm>
            <a:off x="4841875" y="4491038"/>
            <a:ext cx="862013" cy="231775"/>
          </a:xfrm>
          <a:custGeom>
            <a:avLst/>
            <a:gdLst>
              <a:gd name="T0" fmla="*/ 0 w 478"/>
              <a:gd name="T1" fmla="*/ 128 h 128"/>
              <a:gd name="T2" fmla="*/ 165 w 478"/>
              <a:gd name="T3" fmla="*/ 0 h 128"/>
              <a:gd name="T4" fmla="*/ 478 w 478"/>
              <a:gd name="T5" fmla="*/ 0 h 128"/>
              <a:gd name="T6" fmla="*/ 0 60000 65536"/>
              <a:gd name="T7" fmla="*/ 0 60000 65536"/>
              <a:gd name="T8" fmla="*/ 0 60000 65536"/>
              <a:gd name="T9" fmla="*/ 0 w 478"/>
              <a:gd name="T10" fmla="*/ 0 h 128"/>
              <a:gd name="T11" fmla="*/ 478 w 478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128">
                <a:moveTo>
                  <a:pt x="0" y="128"/>
                </a:moveTo>
                <a:lnTo>
                  <a:pt x="165" y="0"/>
                </a:lnTo>
                <a:lnTo>
                  <a:pt x="47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6" name="Line 83"/>
          <p:cNvSpPr>
            <a:spLocks noChangeShapeType="1"/>
          </p:cNvSpPr>
          <p:nvPr/>
        </p:nvSpPr>
        <p:spPr bwMode="auto">
          <a:xfrm>
            <a:off x="3190875" y="3249613"/>
            <a:ext cx="10953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7" name="Line 84"/>
          <p:cNvSpPr>
            <a:spLocks noChangeShapeType="1"/>
          </p:cNvSpPr>
          <p:nvPr/>
        </p:nvSpPr>
        <p:spPr bwMode="auto">
          <a:xfrm>
            <a:off x="3759200" y="3249613"/>
            <a:ext cx="307975" cy="298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8" name="Line 85"/>
          <p:cNvSpPr>
            <a:spLocks noChangeShapeType="1"/>
          </p:cNvSpPr>
          <p:nvPr/>
        </p:nvSpPr>
        <p:spPr bwMode="auto">
          <a:xfrm flipV="1">
            <a:off x="5083175" y="4311650"/>
            <a:ext cx="519113" cy="8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9" name="Line 86"/>
          <p:cNvSpPr>
            <a:spLocks noChangeShapeType="1"/>
          </p:cNvSpPr>
          <p:nvPr/>
        </p:nvSpPr>
        <p:spPr bwMode="auto">
          <a:xfrm>
            <a:off x="5146675" y="4622800"/>
            <a:ext cx="455613" cy="1412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0" name="Line 87"/>
          <p:cNvSpPr>
            <a:spLocks noChangeShapeType="1"/>
          </p:cNvSpPr>
          <p:nvPr/>
        </p:nvSpPr>
        <p:spPr bwMode="auto">
          <a:xfrm flipV="1">
            <a:off x="5076825" y="4764088"/>
            <a:ext cx="525463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1" name="Line 88"/>
          <p:cNvSpPr>
            <a:spLocks noChangeShapeType="1"/>
          </p:cNvSpPr>
          <p:nvPr/>
        </p:nvSpPr>
        <p:spPr bwMode="auto">
          <a:xfrm flipV="1">
            <a:off x="5054600" y="4764088"/>
            <a:ext cx="547688" cy="2286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2" name="Freeform 89"/>
          <p:cNvSpPr>
            <a:spLocks/>
          </p:cNvSpPr>
          <p:nvPr/>
        </p:nvSpPr>
        <p:spPr bwMode="auto">
          <a:xfrm>
            <a:off x="4864100" y="5886450"/>
            <a:ext cx="60325" cy="501650"/>
          </a:xfrm>
          <a:custGeom>
            <a:avLst/>
            <a:gdLst>
              <a:gd name="T0" fmla="*/ 0 w 34"/>
              <a:gd name="T1" fmla="*/ 278 h 278"/>
              <a:gd name="T2" fmla="*/ 34 w 34"/>
              <a:gd name="T3" fmla="*/ 278 h 278"/>
              <a:gd name="T4" fmla="*/ 34 w 34"/>
              <a:gd name="T5" fmla="*/ 0 h 278"/>
              <a:gd name="T6" fmla="*/ 0 w 34"/>
              <a:gd name="T7" fmla="*/ 0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78"/>
              <a:gd name="T14" fmla="*/ 34 w 34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78">
                <a:moveTo>
                  <a:pt x="0" y="278"/>
                </a:moveTo>
                <a:lnTo>
                  <a:pt x="34" y="278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3" name="Line 90"/>
          <p:cNvSpPr>
            <a:spLocks noChangeShapeType="1"/>
          </p:cNvSpPr>
          <p:nvPr/>
        </p:nvSpPr>
        <p:spPr bwMode="auto">
          <a:xfrm>
            <a:off x="4921250" y="6137275"/>
            <a:ext cx="777875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4" name="Freeform 91"/>
          <p:cNvSpPr>
            <a:spLocks/>
          </p:cNvSpPr>
          <p:nvPr/>
        </p:nvSpPr>
        <p:spPr bwMode="auto">
          <a:xfrm>
            <a:off x="4859338" y="5884863"/>
            <a:ext cx="61912" cy="501650"/>
          </a:xfrm>
          <a:custGeom>
            <a:avLst/>
            <a:gdLst>
              <a:gd name="T0" fmla="*/ 0 w 34"/>
              <a:gd name="T1" fmla="*/ 278 h 278"/>
              <a:gd name="T2" fmla="*/ 34 w 34"/>
              <a:gd name="T3" fmla="*/ 278 h 278"/>
              <a:gd name="T4" fmla="*/ 34 w 34"/>
              <a:gd name="T5" fmla="*/ 0 h 278"/>
              <a:gd name="T6" fmla="*/ 0 w 34"/>
              <a:gd name="T7" fmla="*/ 0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78"/>
              <a:gd name="T14" fmla="*/ 34 w 34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78">
                <a:moveTo>
                  <a:pt x="0" y="278"/>
                </a:moveTo>
                <a:lnTo>
                  <a:pt x="34" y="278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5" name="Freeform 92"/>
          <p:cNvSpPr>
            <a:spLocks/>
          </p:cNvSpPr>
          <p:nvPr/>
        </p:nvSpPr>
        <p:spPr bwMode="auto">
          <a:xfrm>
            <a:off x="4805363" y="4464050"/>
            <a:ext cx="36512" cy="522288"/>
          </a:xfrm>
          <a:custGeom>
            <a:avLst/>
            <a:gdLst>
              <a:gd name="T0" fmla="*/ 0 w 20"/>
              <a:gd name="T1" fmla="*/ 289 h 289"/>
              <a:gd name="T2" fmla="*/ 20 w 20"/>
              <a:gd name="T3" fmla="*/ 289 h 289"/>
              <a:gd name="T4" fmla="*/ 20 w 20"/>
              <a:gd name="T5" fmla="*/ 0 h 289"/>
              <a:gd name="T6" fmla="*/ 0 w 20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89"/>
              <a:gd name="T14" fmla="*/ 20 w 20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89">
                <a:moveTo>
                  <a:pt x="0" y="289"/>
                </a:moveTo>
                <a:lnTo>
                  <a:pt x="20" y="289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6" name="Freeform 93"/>
          <p:cNvSpPr>
            <a:spLocks/>
          </p:cNvSpPr>
          <p:nvPr/>
        </p:nvSpPr>
        <p:spPr bwMode="auto">
          <a:xfrm>
            <a:off x="4802188" y="4460875"/>
            <a:ext cx="38100" cy="523875"/>
          </a:xfrm>
          <a:custGeom>
            <a:avLst/>
            <a:gdLst>
              <a:gd name="T0" fmla="*/ 0 w 21"/>
              <a:gd name="T1" fmla="*/ 290 h 290"/>
              <a:gd name="T2" fmla="*/ 21 w 21"/>
              <a:gd name="T3" fmla="*/ 290 h 290"/>
              <a:gd name="T4" fmla="*/ 21 w 21"/>
              <a:gd name="T5" fmla="*/ 0 h 290"/>
              <a:gd name="T6" fmla="*/ 0 w 21"/>
              <a:gd name="T7" fmla="*/ 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90"/>
              <a:gd name="T14" fmla="*/ 21 w 21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90">
                <a:moveTo>
                  <a:pt x="0" y="290"/>
                </a:moveTo>
                <a:lnTo>
                  <a:pt x="21" y="290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7" name="Line 94"/>
          <p:cNvSpPr>
            <a:spLocks noChangeShapeType="1"/>
          </p:cNvSpPr>
          <p:nvPr/>
        </p:nvSpPr>
        <p:spPr bwMode="auto">
          <a:xfrm>
            <a:off x="4921250" y="6132513"/>
            <a:ext cx="7778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Rectangle 95"/>
          <p:cNvSpPr>
            <a:spLocks noChangeArrowheads="1"/>
          </p:cNvSpPr>
          <p:nvPr/>
        </p:nvSpPr>
        <p:spPr bwMode="auto">
          <a:xfrm>
            <a:off x="4000500" y="1819275"/>
            <a:ext cx="388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Superficial</a:t>
            </a:r>
            <a:endParaRPr lang="en-US" b="1"/>
          </a:p>
        </p:txBody>
      </p:sp>
      <p:sp>
        <p:nvSpPr>
          <p:cNvPr id="52309" name="Rectangle 96"/>
          <p:cNvSpPr>
            <a:spLocks noChangeArrowheads="1"/>
          </p:cNvSpPr>
          <p:nvPr/>
        </p:nvSpPr>
        <p:spPr bwMode="auto">
          <a:xfrm>
            <a:off x="4567238" y="1819275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Deep</a:t>
            </a:r>
            <a:endParaRPr lang="en-US" b="1"/>
          </a:p>
        </p:txBody>
      </p:sp>
      <p:sp>
        <p:nvSpPr>
          <p:cNvPr id="52310" name="Line 97"/>
          <p:cNvSpPr>
            <a:spLocks noChangeShapeType="1"/>
          </p:cNvSpPr>
          <p:nvPr/>
        </p:nvSpPr>
        <p:spPr bwMode="auto">
          <a:xfrm flipH="1" flipV="1">
            <a:off x="4273550" y="4351338"/>
            <a:ext cx="512763" cy="7397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1" name="Line 98"/>
          <p:cNvSpPr>
            <a:spLocks noChangeShapeType="1"/>
          </p:cNvSpPr>
          <p:nvPr/>
        </p:nvSpPr>
        <p:spPr bwMode="auto">
          <a:xfrm flipV="1">
            <a:off x="4605338" y="4833938"/>
            <a:ext cx="1587" cy="3429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2" name="Line 99"/>
          <p:cNvSpPr>
            <a:spLocks noChangeShapeType="1"/>
          </p:cNvSpPr>
          <p:nvPr/>
        </p:nvSpPr>
        <p:spPr bwMode="auto">
          <a:xfrm flipH="1" flipV="1">
            <a:off x="4270375" y="4344988"/>
            <a:ext cx="509588" cy="7413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3" name="Line 100"/>
          <p:cNvSpPr>
            <a:spLocks noChangeShapeType="1"/>
          </p:cNvSpPr>
          <p:nvPr/>
        </p:nvSpPr>
        <p:spPr bwMode="auto">
          <a:xfrm flipV="1">
            <a:off x="4603750" y="4829175"/>
            <a:ext cx="1588" cy="3476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4" name="Text Box 101"/>
          <p:cNvSpPr txBox="1">
            <a:spLocks noChangeArrowheads="1"/>
          </p:cNvSpPr>
          <p:nvPr/>
        </p:nvSpPr>
        <p:spPr bwMode="auto">
          <a:xfrm>
            <a:off x="2770188" y="3197225"/>
            <a:ext cx="447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Trapezius</a:t>
            </a:r>
          </a:p>
        </p:txBody>
      </p:sp>
      <p:sp>
        <p:nvSpPr>
          <p:cNvPr id="52315" name="Text Box 102"/>
          <p:cNvSpPr txBox="1">
            <a:spLocks noChangeArrowheads="1"/>
          </p:cNvSpPr>
          <p:nvPr/>
        </p:nvSpPr>
        <p:spPr bwMode="auto">
          <a:xfrm>
            <a:off x="2770188" y="4759325"/>
            <a:ext cx="492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Latissimus</a:t>
            </a:r>
          </a:p>
          <a:p>
            <a:r>
              <a:rPr lang="en-US" sz="600" b="1"/>
              <a:t>dorsi</a:t>
            </a:r>
          </a:p>
        </p:txBody>
      </p:sp>
      <p:sp>
        <p:nvSpPr>
          <p:cNvPr id="52316" name="Text Box 103"/>
          <p:cNvSpPr txBox="1">
            <a:spLocks noChangeArrowheads="1"/>
          </p:cNvSpPr>
          <p:nvPr/>
        </p:nvSpPr>
        <p:spPr bwMode="auto">
          <a:xfrm>
            <a:off x="2770188" y="5133975"/>
            <a:ext cx="795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External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2317" name="Text Box 104"/>
          <p:cNvSpPr txBox="1">
            <a:spLocks noChangeArrowheads="1"/>
          </p:cNvSpPr>
          <p:nvPr/>
        </p:nvSpPr>
        <p:spPr bwMode="auto">
          <a:xfrm>
            <a:off x="2770188" y="5335588"/>
            <a:ext cx="6461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Thoracolumbar</a:t>
            </a:r>
          </a:p>
          <a:p>
            <a:r>
              <a:rPr lang="en-US" sz="600" b="1"/>
              <a:t>fascia</a:t>
            </a:r>
          </a:p>
        </p:txBody>
      </p:sp>
      <p:sp>
        <p:nvSpPr>
          <p:cNvPr id="52318" name="Text Box 105"/>
          <p:cNvSpPr txBox="1">
            <a:spLocks noChangeArrowheads="1"/>
          </p:cNvSpPr>
          <p:nvPr/>
        </p:nvSpPr>
        <p:spPr bwMode="auto">
          <a:xfrm>
            <a:off x="5751513" y="3905250"/>
            <a:ext cx="528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minor</a:t>
            </a:r>
          </a:p>
        </p:txBody>
      </p:sp>
      <p:sp>
        <p:nvSpPr>
          <p:cNvPr id="52319" name="Text Box 106"/>
          <p:cNvSpPr txBox="1">
            <a:spLocks noChangeArrowheads="1"/>
          </p:cNvSpPr>
          <p:nvPr/>
        </p:nvSpPr>
        <p:spPr bwMode="auto">
          <a:xfrm>
            <a:off x="5751513" y="4064000"/>
            <a:ext cx="5254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major</a:t>
            </a:r>
          </a:p>
        </p:txBody>
      </p:sp>
      <p:sp>
        <p:nvSpPr>
          <p:cNvPr id="52320" name="Text Box 107"/>
          <p:cNvSpPr txBox="1">
            <a:spLocks noChangeArrowheads="1"/>
          </p:cNvSpPr>
          <p:nvPr/>
        </p:nvSpPr>
        <p:spPr bwMode="auto">
          <a:xfrm>
            <a:off x="5751513" y="4440238"/>
            <a:ext cx="754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Serratus posterior</a:t>
            </a:r>
          </a:p>
          <a:p>
            <a:r>
              <a:rPr lang="en-US" sz="600" b="1"/>
              <a:t>inferior</a:t>
            </a:r>
          </a:p>
        </p:txBody>
      </p:sp>
      <p:sp>
        <p:nvSpPr>
          <p:cNvPr id="52321" name="Text Box 108"/>
          <p:cNvSpPr txBox="1">
            <a:spLocks noChangeArrowheads="1"/>
          </p:cNvSpPr>
          <p:nvPr/>
        </p:nvSpPr>
        <p:spPr bwMode="auto">
          <a:xfrm>
            <a:off x="5751513" y="4714875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External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2322" name="Text Box 109"/>
          <p:cNvSpPr txBox="1">
            <a:spLocks noChangeArrowheads="1"/>
          </p:cNvSpPr>
          <p:nvPr/>
        </p:nvSpPr>
        <p:spPr bwMode="auto">
          <a:xfrm>
            <a:off x="5751513" y="5133975"/>
            <a:ext cx="7667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Internal abdominal</a:t>
            </a:r>
          </a:p>
          <a:p>
            <a:r>
              <a:rPr lang="en-US" sz="600" b="1"/>
              <a:t>oblique</a:t>
            </a:r>
          </a:p>
        </p:txBody>
      </p:sp>
      <p:sp>
        <p:nvSpPr>
          <p:cNvPr id="52323" name="TextBox 24"/>
          <p:cNvSpPr txBox="1">
            <a:spLocks noChangeArrowheads="1"/>
          </p:cNvSpPr>
          <p:nvPr/>
        </p:nvSpPr>
        <p:spPr bwMode="auto">
          <a:xfrm>
            <a:off x="2019300" y="1506538"/>
            <a:ext cx="5105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14752850-7EE9-4724-A3CB-46B11057E72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Connective Tissues of a Muscle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58813" y="1198563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endomysium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thin sleeve of loose connective tissue surrounding each     </a:t>
            </a:r>
            <a:r>
              <a:rPr lang="en-US" sz="2000" smtClean="0"/>
              <a:t>muscle fiber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allows room for capillaries and nerve fibers to reach each    muscle fiber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perimysium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slightly thicker layer of connective tissue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fascicles</a:t>
            </a:r>
            <a:r>
              <a:rPr lang="en-US" sz="2000" b="0" smtClean="0"/>
              <a:t> – bundles of muscle fibers wrapped in perimysium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carry larger nerves and blood vessels, and stretch receptors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epimysium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fibrous sheath surrounding the entire muscle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outer surface grades into the fascia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inner surface sends projections between fascicles to form perimysium</a:t>
            </a:r>
            <a:endParaRPr lang="en-US" sz="24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fascia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sheet of connective tissue that separates neighboring muscles or muscle groups from each other and the subcutaneous tissue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766AF93A-755B-4582-9F6D-1B657025033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8763000" cy="769938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Muscles Acting on Arm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2057400"/>
          </a:xfrm>
        </p:spPr>
        <p:txBody>
          <a:bodyPr/>
          <a:lstStyle/>
          <a:p>
            <a:pPr eaLnBrk="1" hangingPunct="1"/>
            <a:r>
              <a:rPr lang="en-US" sz="2400" b="0" smtClean="0"/>
              <a:t>nine muscles cross the shoulder joint and insert on humerus</a:t>
            </a:r>
          </a:p>
          <a:p>
            <a:pPr eaLnBrk="1" hangingPunct="1"/>
            <a:r>
              <a:rPr lang="en-US" sz="2400" b="0" smtClean="0"/>
              <a:t>two are </a:t>
            </a:r>
            <a:r>
              <a:rPr lang="en-US" sz="2400" smtClean="0"/>
              <a:t>axial muscles </a:t>
            </a:r>
            <a:r>
              <a:rPr lang="en-US" sz="2400" b="0" smtClean="0"/>
              <a:t>because they originate on axial skeleton</a:t>
            </a:r>
          </a:p>
          <a:p>
            <a:pPr lvl="1" eaLnBrk="1" hangingPunct="1"/>
            <a:r>
              <a:rPr lang="en-US" sz="2000" b="0" i="1" smtClean="0"/>
              <a:t>pectoralis major </a:t>
            </a:r>
            <a:r>
              <a:rPr lang="en-US" sz="2000" b="0" smtClean="0"/>
              <a:t>– flexes, adducts, and medially rotates humerus</a:t>
            </a:r>
          </a:p>
          <a:p>
            <a:pPr lvl="1" eaLnBrk="1" hangingPunct="1"/>
            <a:r>
              <a:rPr lang="en-US" sz="2000" b="0" i="1" smtClean="0"/>
              <a:t>latissimus dorsi </a:t>
            </a:r>
            <a:r>
              <a:rPr lang="en-US" sz="2000" b="0" smtClean="0"/>
              <a:t>– adducts and medially rotated humerus</a:t>
            </a:r>
          </a:p>
        </p:txBody>
      </p:sp>
      <p:sp>
        <p:nvSpPr>
          <p:cNvPr id="53253" name="Text Box 30"/>
          <p:cNvSpPr txBox="1">
            <a:spLocks noChangeArrowheads="1"/>
          </p:cNvSpPr>
          <p:nvPr/>
        </p:nvSpPr>
        <p:spPr bwMode="auto">
          <a:xfrm>
            <a:off x="1604963" y="6307138"/>
            <a:ext cx="2049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Figure 10.24a</a:t>
            </a:r>
          </a:p>
        </p:txBody>
      </p:sp>
      <p:sp>
        <p:nvSpPr>
          <p:cNvPr id="53254" name="Text Box 33"/>
          <p:cNvSpPr txBox="1">
            <a:spLocks noChangeArrowheads="1"/>
          </p:cNvSpPr>
          <p:nvPr/>
        </p:nvSpPr>
        <p:spPr bwMode="auto">
          <a:xfrm>
            <a:off x="5578475" y="6275388"/>
            <a:ext cx="2127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Figure 10.24b</a:t>
            </a:r>
          </a:p>
        </p:txBody>
      </p:sp>
      <p:pic>
        <p:nvPicPr>
          <p:cNvPr id="53255" name="Picture 17" descr="sal25693_10_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3300413"/>
            <a:ext cx="24765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21"/>
          <p:cNvSpPr>
            <a:spLocks noChangeArrowheads="1"/>
          </p:cNvSpPr>
          <p:nvPr/>
        </p:nvSpPr>
        <p:spPr bwMode="auto">
          <a:xfrm>
            <a:off x="3054350" y="3640138"/>
            <a:ext cx="288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Clavicle</a:t>
            </a:r>
            <a:endParaRPr lang="en-US" b="1"/>
          </a:p>
        </p:txBody>
      </p:sp>
      <p:sp>
        <p:nvSpPr>
          <p:cNvPr id="53257" name="Rectangle 22"/>
          <p:cNvSpPr>
            <a:spLocks noChangeArrowheads="1"/>
          </p:cNvSpPr>
          <p:nvPr/>
        </p:nvSpPr>
        <p:spPr bwMode="auto">
          <a:xfrm>
            <a:off x="776288" y="408146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3258" name="Rectangle 23"/>
          <p:cNvSpPr>
            <a:spLocks noChangeArrowheads="1"/>
          </p:cNvSpPr>
          <p:nvPr/>
        </p:nvSpPr>
        <p:spPr bwMode="auto">
          <a:xfrm>
            <a:off x="3054350" y="3906838"/>
            <a:ext cx="3095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Sternum</a:t>
            </a:r>
            <a:endParaRPr lang="en-US" b="1"/>
          </a:p>
        </p:txBody>
      </p:sp>
      <p:sp>
        <p:nvSpPr>
          <p:cNvPr id="53259" name="Rectangle 24"/>
          <p:cNvSpPr>
            <a:spLocks noChangeArrowheads="1"/>
          </p:cNvSpPr>
          <p:nvPr/>
        </p:nvSpPr>
        <p:spPr bwMode="auto">
          <a:xfrm>
            <a:off x="3054350" y="4144963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53260" name="Rectangle 25"/>
          <p:cNvSpPr>
            <a:spLocks noChangeArrowheads="1"/>
          </p:cNvSpPr>
          <p:nvPr/>
        </p:nvSpPr>
        <p:spPr bwMode="auto">
          <a:xfrm>
            <a:off x="3054350" y="4625975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b="1"/>
          </a:p>
        </p:txBody>
      </p:sp>
      <p:sp>
        <p:nvSpPr>
          <p:cNvPr id="53261" name="Rectangle 28"/>
          <p:cNvSpPr>
            <a:spLocks noChangeArrowheads="1"/>
          </p:cNvSpPr>
          <p:nvPr/>
        </p:nvSpPr>
        <p:spPr bwMode="auto">
          <a:xfrm>
            <a:off x="860425" y="4729163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53262" name="Rectangle 31"/>
          <p:cNvSpPr>
            <a:spLocks noChangeArrowheads="1"/>
          </p:cNvSpPr>
          <p:nvPr/>
        </p:nvSpPr>
        <p:spPr bwMode="auto">
          <a:xfrm>
            <a:off x="860425" y="4835525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53263" name="Rectangle 32"/>
          <p:cNvSpPr>
            <a:spLocks noChangeArrowheads="1"/>
          </p:cNvSpPr>
          <p:nvPr/>
        </p:nvSpPr>
        <p:spPr bwMode="auto">
          <a:xfrm>
            <a:off x="860425" y="4949825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head</a:t>
            </a:r>
            <a:endParaRPr lang="en-US" b="1"/>
          </a:p>
        </p:txBody>
      </p:sp>
      <p:sp>
        <p:nvSpPr>
          <p:cNvPr id="53264" name="Rectangle 33"/>
          <p:cNvSpPr>
            <a:spLocks noChangeArrowheads="1"/>
          </p:cNvSpPr>
          <p:nvPr/>
        </p:nvSpPr>
        <p:spPr bwMode="auto">
          <a:xfrm>
            <a:off x="776288" y="5076825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b="1"/>
          </a:p>
        </p:txBody>
      </p:sp>
      <p:sp>
        <p:nvSpPr>
          <p:cNvPr id="53265" name="Rectangle 34"/>
          <p:cNvSpPr>
            <a:spLocks noChangeArrowheads="1"/>
          </p:cNvSpPr>
          <p:nvPr/>
        </p:nvSpPr>
        <p:spPr bwMode="auto">
          <a:xfrm>
            <a:off x="776288" y="521493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b="1"/>
          </a:p>
        </p:txBody>
      </p:sp>
      <p:sp>
        <p:nvSpPr>
          <p:cNvPr id="53266" name="Rectangle 35"/>
          <p:cNvSpPr>
            <a:spLocks noChangeArrowheads="1"/>
          </p:cNvSpPr>
          <p:nvPr/>
        </p:nvSpPr>
        <p:spPr bwMode="auto">
          <a:xfrm>
            <a:off x="776288" y="5354638"/>
            <a:ext cx="550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b="1"/>
          </a:p>
        </p:txBody>
      </p:sp>
      <p:sp>
        <p:nvSpPr>
          <p:cNvPr id="53267" name="Line 36"/>
          <p:cNvSpPr>
            <a:spLocks noChangeShapeType="1"/>
          </p:cNvSpPr>
          <p:nvPr/>
        </p:nvSpPr>
        <p:spPr bwMode="auto">
          <a:xfrm flipH="1">
            <a:off x="1098550" y="4129088"/>
            <a:ext cx="5762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37"/>
          <p:cNvSpPr>
            <a:spLocks noChangeShapeType="1"/>
          </p:cNvSpPr>
          <p:nvPr/>
        </p:nvSpPr>
        <p:spPr bwMode="auto">
          <a:xfrm flipH="1">
            <a:off x="1352550" y="4776788"/>
            <a:ext cx="2365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38"/>
          <p:cNvSpPr>
            <a:spLocks noChangeShapeType="1"/>
          </p:cNvSpPr>
          <p:nvPr/>
        </p:nvSpPr>
        <p:spPr bwMode="auto">
          <a:xfrm flipH="1">
            <a:off x="1293813" y="4886325"/>
            <a:ext cx="6762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Line 39"/>
          <p:cNvSpPr>
            <a:spLocks noChangeShapeType="1"/>
          </p:cNvSpPr>
          <p:nvPr/>
        </p:nvSpPr>
        <p:spPr bwMode="auto">
          <a:xfrm flipH="1">
            <a:off x="1347788" y="4997450"/>
            <a:ext cx="5842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Line 40"/>
          <p:cNvSpPr>
            <a:spLocks noChangeShapeType="1"/>
          </p:cNvSpPr>
          <p:nvPr/>
        </p:nvSpPr>
        <p:spPr bwMode="auto">
          <a:xfrm flipH="1">
            <a:off x="1347788" y="5405438"/>
            <a:ext cx="1476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Freeform 41"/>
          <p:cNvSpPr>
            <a:spLocks/>
          </p:cNvSpPr>
          <p:nvPr/>
        </p:nvSpPr>
        <p:spPr bwMode="auto">
          <a:xfrm>
            <a:off x="2646363" y="3683000"/>
            <a:ext cx="366712" cy="123825"/>
          </a:xfrm>
          <a:custGeom>
            <a:avLst/>
            <a:gdLst>
              <a:gd name="T0" fmla="*/ 0 w 231"/>
              <a:gd name="T1" fmla="*/ 78 h 78"/>
              <a:gd name="T2" fmla="*/ 183 w 231"/>
              <a:gd name="T3" fmla="*/ 0 h 78"/>
              <a:gd name="T4" fmla="*/ 231 w 231"/>
              <a:gd name="T5" fmla="*/ 0 h 78"/>
              <a:gd name="T6" fmla="*/ 0 60000 65536"/>
              <a:gd name="T7" fmla="*/ 0 60000 65536"/>
              <a:gd name="T8" fmla="*/ 0 60000 65536"/>
              <a:gd name="T9" fmla="*/ 0 w 231"/>
              <a:gd name="T10" fmla="*/ 0 h 78"/>
              <a:gd name="T11" fmla="*/ 231 w 231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78">
                <a:moveTo>
                  <a:pt x="0" y="78"/>
                </a:moveTo>
                <a:lnTo>
                  <a:pt x="183" y="0"/>
                </a:lnTo>
                <a:lnTo>
                  <a:pt x="23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Line 42"/>
          <p:cNvSpPr>
            <a:spLocks noChangeShapeType="1"/>
          </p:cNvSpPr>
          <p:nvPr/>
        </p:nvSpPr>
        <p:spPr bwMode="auto">
          <a:xfrm>
            <a:off x="2851150" y="3949700"/>
            <a:ext cx="1635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Line 43"/>
          <p:cNvSpPr>
            <a:spLocks noChangeShapeType="1"/>
          </p:cNvSpPr>
          <p:nvPr/>
        </p:nvSpPr>
        <p:spPr bwMode="auto">
          <a:xfrm>
            <a:off x="2460625" y="4191000"/>
            <a:ext cx="5540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Line 44"/>
          <p:cNvSpPr>
            <a:spLocks noChangeShapeType="1"/>
          </p:cNvSpPr>
          <p:nvPr/>
        </p:nvSpPr>
        <p:spPr bwMode="auto">
          <a:xfrm>
            <a:off x="1974850" y="4673600"/>
            <a:ext cx="10382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Line 45"/>
          <p:cNvSpPr>
            <a:spLocks noChangeShapeType="1"/>
          </p:cNvSpPr>
          <p:nvPr/>
        </p:nvSpPr>
        <p:spPr bwMode="auto">
          <a:xfrm flipH="1">
            <a:off x="1081088" y="4125913"/>
            <a:ext cx="5937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Line 46"/>
          <p:cNvSpPr>
            <a:spLocks noChangeShapeType="1"/>
          </p:cNvSpPr>
          <p:nvPr/>
        </p:nvSpPr>
        <p:spPr bwMode="auto">
          <a:xfrm flipH="1">
            <a:off x="1352550" y="4773613"/>
            <a:ext cx="2365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8" name="Line 47"/>
          <p:cNvSpPr>
            <a:spLocks noChangeShapeType="1"/>
          </p:cNvSpPr>
          <p:nvPr/>
        </p:nvSpPr>
        <p:spPr bwMode="auto">
          <a:xfrm flipH="1">
            <a:off x="1293813" y="4881563"/>
            <a:ext cx="6762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Line 48"/>
          <p:cNvSpPr>
            <a:spLocks noChangeShapeType="1"/>
          </p:cNvSpPr>
          <p:nvPr/>
        </p:nvSpPr>
        <p:spPr bwMode="auto">
          <a:xfrm flipH="1">
            <a:off x="1347788" y="4995863"/>
            <a:ext cx="584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Freeform 49"/>
          <p:cNvSpPr>
            <a:spLocks/>
          </p:cNvSpPr>
          <p:nvPr/>
        </p:nvSpPr>
        <p:spPr bwMode="auto">
          <a:xfrm>
            <a:off x="1327150" y="5086350"/>
            <a:ext cx="371475" cy="42863"/>
          </a:xfrm>
          <a:custGeom>
            <a:avLst/>
            <a:gdLst>
              <a:gd name="T0" fmla="*/ 234 w 234"/>
              <a:gd name="T1" fmla="*/ 0 h 27"/>
              <a:gd name="T2" fmla="*/ 103 w 234"/>
              <a:gd name="T3" fmla="*/ 27 h 27"/>
              <a:gd name="T4" fmla="*/ 0 w 234"/>
              <a:gd name="T5" fmla="*/ 27 h 27"/>
              <a:gd name="T6" fmla="*/ 0 60000 65536"/>
              <a:gd name="T7" fmla="*/ 0 60000 65536"/>
              <a:gd name="T8" fmla="*/ 0 60000 65536"/>
              <a:gd name="T9" fmla="*/ 0 w 234"/>
              <a:gd name="T10" fmla="*/ 0 h 27"/>
              <a:gd name="T11" fmla="*/ 234 w 2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27">
                <a:moveTo>
                  <a:pt x="234" y="0"/>
                </a:moveTo>
                <a:lnTo>
                  <a:pt x="103" y="27"/>
                </a:lnTo>
                <a:lnTo>
                  <a:pt x="0" y="2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1" name="Freeform 50"/>
          <p:cNvSpPr>
            <a:spLocks/>
          </p:cNvSpPr>
          <p:nvPr/>
        </p:nvSpPr>
        <p:spPr bwMode="auto">
          <a:xfrm>
            <a:off x="1174750" y="5168900"/>
            <a:ext cx="438150" cy="95250"/>
          </a:xfrm>
          <a:custGeom>
            <a:avLst/>
            <a:gdLst>
              <a:gd name="T0" fmla="*/ 276 w 276"/>
              <a:gd name="T1" fmla="*/ 0 h 60"/>
              <a:gd name="T2" fmla="*/ 199 w 276"/>
              <a:gd name="T3" fmla="*/ 60 h 60"/>
              <a:gd name="T4" fmla="*/ 0 w 276"/>
              <a:gd name="T5" fmla="*/ 60 h 60"/>
              <a:gd name="T6" fmla="*/ 0 60000 65536"/>
              <a:gd name="T7" fmla="*/ 0 60000 65536"/>
              <a:gd name="T8" fmla="*/ 0 60000 65536"/>
              <a:gd name="T9" fmla="*/ 0 w 276"/>
              <a:gd name="T10" fmla="*/ 0 h 60"/>
              <a:gd name="T11" fmla="*/ 276 w 2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60">
                <a:moveTo>
                  <a:pt x="276" y="0"/>
                </a:moveTo>
                <a:lnTo>
                  <a:pt x="199" y="60"/>
                </a:lnTo>
                <a:lnTo>
                  <a:pt x="0" y="6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2" name="Freeform 51"/>
          <p:cNvSpPr>
            <a:spLocks/>
          </p:cNvSpPr>
          <p:nvPr/>
        </p:nvSpPr>
        <p:spPr bwMode="auto">
          <a:xfrm>
            <a:off x="1322388" y="5083175"/>
            <a:ext cx="376237" cy="42863"/>
          </a:xfrm>
          <a:custGeom>
            <a:avLst/>
            <a:gdLst>
              <a:gd name="T0" fmla="*/ 237 w 237"/>
              <a:gd name="T1" fmla="*/ 0 h 27"/>
              <a:gd name="T2" fmla="*/ 106 w 237"/>
              <a:gd name="T3" fmla="*/ 27 h 27"/>
              <a:gd name="T4" fmla="*/ 0 w 237"/>
              <a:gd name="T5" fmla="*/ 27 h 27"/>
              <a:gd name="T6" fmla="*/ 0 60000 65536"/>
              <a:gd name="T7" fmla="*/ 0 60000 65536"/>
              <a:gd name="T8" fmla="*/ 0 60000 65536"/>
              <a:gd name="T9" fmla="*/ 0 w 237"/>
              <a:gd name="T10" fmla="*/ 0 h 27"/>
              <a:gd name="T11" fmla="*/ 237 w 237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27">
                <a:moveTo>
                  <a:pt x="237" y="0"/>
                </a:moveTo>
                <a:lnTo>
                  <a:pt x="106" y="27"/>
                </a:lnTo>
                <a:lnTo>
                  <a:pt x="0" y="2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3" name="Freeform 52"/>
          <p:cNvSpPr>
            <a:spLocks/>
          </p:cNvSpPr>
          <p:nvPr/>
        </p:nvSpPr>
        <p:spPr bwMode="auto">
          <a:xfrm>
            <a:off x="1171575" y="5168900"/>
            <a:ext cx="441325" cy="93663"/>
          </a:xfrm>
          <a:custGeom>
            <a:avLst/>
            <a:gdLst>
              <a:gd name="T0" fmla="*/ 278 w 278"/>
              <a:gd name="T1" fmla="*/ 0 h 59"/>
              <a:gd name="T2" fmla="*/ 201 w 278"/>
              <a:gd name="T3" fmla="*/ 59 h 59"/>
              <a:gd name="T4" fmla="*/ 0 w 278"/>
              <a:gd name="T5" fmla="*/ 59 h 59"/>
              <a:gd name="T6" fmla="*/ 0 60000 65536"/>
              <a:gd name="T7" fmla="*/ 0 60000 65536"/>
              <a:gd name="T8" fmla="*/ 0 60000 65536"/>
              <a:gd name="T9" fmla="*/ 0 w 278"/>
              <a:gd name="T10" fmla="*/ 0 h 59"/>
              <a:gd name="T11" fmla="*/ 278 w 278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59">
                <a:moveTo>
                  <a:pt x="278" y="0"/>
                </a:moveTo>
                <a:lnTo>
                  <a:pt x="201" y="59"/>
                </a:lnTo>
                <a:lnTo>
                  <a:pt x="0" y="5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Line 53"/>
          <p:cNvSpPr>
            <a:spLocks noChangeShapeType="1"/>
          </p:cNvSpPr>
          <p:nvPr/>
        </p:nvSpPr>
        <p:spPr bwMode="auto">
          <a:xfrm flipH="1">
            <a:off x="1347788" y="5400675"/>
            <a:ext cx="1476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5" name="Freeform 54"/>
          <p:cNvSpPr>
            <a:spLocks/>
          </p:cNvSpPr>
          <p:nvPr/>
        </p:nvSpPr>
        <p:spPr bwMode="auto">
          <a:xfrm>
            <a:off x="2643188" y="3681413"/>
            <a:ext cx="369887" cy="123825"/>
          </a:xfrm>
          <a:custGeom>
            <a:avLst/>
            <a:gdLst>
              <a:gd name="T0" fmla="*/ 0 w 233"/>
              <a:gd name="T1" fmla="*/ 78 h 78"/>
              <a:gd name="T2" fmla="*/ 185 w 233"/>
              <a:gd name="T3" fmla="*/ 0 h 78"/>
              <a:gd name="T4" fmla="*/ 233 w 233"/>
              <a:gd name="T5" fmla="*/ 0 h 78"/>
              <a:gd name="T6" fmla="*/ 0 60000 65536"/>
              <a:gd name="T7" fmla="*/ 0 60000 65536"/>
              <a:gd name="T8" fmla="*/ 0 60000 65536"/>
              <a:gd name="T9" fmla="*/ 0 w 233"/>
              <a:gd name="T10" fmla="*/ 0 h 78"/>
              <a:gd name="T11" fmla="*/ 233 w 233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78">
                <a:moveTo>
                  <a:pt x="0" y="78"/>
                </a:moveTo>
                <a:lnTo>
                  <a:pt x="185" y="0"/>
                </a:lnTo>
                <a:lnTo>
                  <a:pt x="23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Line 55"/>
          <p:cNvSpPr>
            <a:spLocks noChangeShapeType="1"/>
          </p:cNvSpPr>
          <p:nvPr/>
        </p:nvSpPr>
        <p:spPr bwMode="auto">
          <a:xfrm>
            <a:off x="2851150" y="3948113"/>
            <a:ext cx="1587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Line 56"/>
          <p:cNvSpPr>
            <a:spLocks noChangeShapeType="1"/>
          </p:cNvSpPr>
          <p:nvPr/>
        </p:nvSpPr>
        <p:spPr bwMode="auto">
          <a:xfrm>
            <a:off x="2460625" y="4187825"/>
            <a:ext cx="554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Line 57"/>
          <p:cNvSpPr>
            <a:spLocks noChangeShapeType="1"/>
          </p:cNvSpPr>
          <p:nvPr/>
        </p:nvSpPr>
        <p:spPr bwMode="auto">
          <a:xfrm>
            <a:off x="1974850" y="4668838"/>
            <a:ext cx="10382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Text Box 58"/>
          <p:cNvSpPr txBox="1">
            <a:spLocks noChangeArrowheads="1"/>
          </p:cNvSpPr>
          <p:nvPr/>
        </p:nvSpPr>
        <p:spPr bwMode="auto">
          <a:xfrm>
            <a:off x="779463" y="4608513"/>
            <a:ext cx="658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53290" name="Text Box 59"/>
          <p:cNvSpPr txBox="1">
            <a:spLocks noChangeArrowheads="1"/>
          </p:cNvSpPr>
          <p:nvPr/>
        </p:nvSpPr>
        <p:spPr bwMode="auto">
          <a:xfrm>
            <a:off x="1962150" y="6221413"/>
            <a:ext cx="8175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algn="ctr"/>
            <a:r>
              <a:rPr lang="en-US" sz="600" b="1"/>
              <a:t>(a) Anterior view</a:t>
            </a:r>
          </a:p>
        </p:txBody>
      </p:sp>
      <p:sp>
        <p:nvSpPr>
          <p:cNvPr id="53291" name="TextBox 24"/>
          <p:cNvSpPr txBox="1">
            <a:spLocks noChangeArrowheads="1"/>
          </p:cNvSpPr>
          <p:nvPr/>
        </p:nvSpPr>
        <p:spPr bwMode="auto">
          <a:xfrm>
            <a:off x="506413" y="3098800"/>
            <a:ext cx="3665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3292" name="Picture 61" descr="sal25693_10_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3265488"/>
            <a:ext cx="17240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93" name="Rectangle 65"/>
          <p:cNvSpPr>
            <a:spLocks noChangeArrowheads="1"/>
          </p:cNvSpPr>
          <p:nvPr/>
        </p:nvSpPr>
        <p:spPr bwMode="auto">
          <a:xfrm>
            <a:off x="6153150" y="6208713"/>
            <a:ext cx="638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Posterior view</a:t>
            </a:r>
            <a:endParaRPr lang="en-US" b="1"/>
          </a:p>
        </p:txBody>
      </p:sp>
      <p:sp>
        <p:nvSpPr>
          <p:cNvPr id="53294" name="Rectangle 66"/>
          <p:cNvSpPr>
            <a:spLocks noChangeArrowheads="1"/>
          </p:cNvSpPr>
          <p:nvPr/>
        </p:nvSpPr>
        <p:spPr bwMode="auto">
          <a:xfrm>
            <a:off x="7156450" y="3519488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53295" name="Rectangle 67"/>
          <p:cNvSpPr>
            <a:spLocks noChangeArrowheads="1"/>
          </p:cNvSpPr>
          <p:nvPr/>
        </p:nvSpPr>
        <p:spPr bwMode="auto">
          <a:xfrm>
            <a:off x="7156450" y="3671888"/>
            <a:ext cx="603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Spine of scapula</a:t>
            </a:r>
            <a:endParaRPr lang="en-US" b="1"/>
          </a:p>
        </p:txBody>
      </p:sp>
      <p:sp>
        <p:nvSpPr>
          <p:cNvPr id="53296" name="Rectangle 70"/>
          <p:cNvSpPr>
            <a:spLocks noChangeArrowheads="1"/>
          </p:cNvSpPr>
          <p:nvPr/>
        </p:nvSpPr>
        <p:spPr bwMode="auto">
          <a:xfrm>
            <a:off x="7156450" y="3984625"/>
            <a:ext cx="477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3297" name="Rectangle 77"/>
          <p:cNvSpPr>
            <a:spLocks noChangeArrowheads="1"/>
          </p:cNvSpPr>
          <p:nvPr/>
        </p:nvSpPr>
        <p:spPr bwMode="auto">
          <a:xfrm>
            <a:off x="7232650" y="4732338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53298" name="Rectangle 78"/>
          <p:cNvSpPr>
            <a:spLocks noChangeArrowheads="1"/>
          </p:cNvSpPr>
          <p:nvPr/>
        </p:nvSpPr>
        <p:spPr bwMode="auto">
          <a:xfrm>
            <a:off x="7232650" y="4832350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53299" name="Rectangle 79"/>
          <p:cNvSpPr>
            <a:spLocks noChangeArrowheads="1"/>
          </p:cNvSpPr>
          <p:nvPr/>
        </p:nvSpPr>
        <p:spPr bwMode="auto">
          <a:xfrm>
            <a:off x="7156450" y="5156200"/>
            <a:ext cx="604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53300" name="Rectangle 80"/>
          <p:cNvSpPr>
            <a:spLocks noChangeArrowheads="1"/>
          </p:cNvSpPr>
          <p:nvPr/>
        </p:nvSpPr>
        <p:spPr bwMode="auto">
          <a:xfrm>
            <a:off x="7156450" y="4124325"/>
            <a:ext cx="331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Humerus</a:t>
            </a:r>
            <a:endParaRPr lang="en-US" b="1"/>
          </a:p>
        </p:txBody>
      </p:sp>
      <p:sp>
        <p:nvSpPr>
          <p:cNvPr id="53301" name="Line 81"/>
          <p:cNvSpPr>
            <a:spLocks noChangeShapeType="1"/>
          </p:cNvSpPr>
          <p:nvPr/>
        </p:nvSpPr>
        <p:spPr bwMode="auto">
          <a:xfrm flipH="1">
            <a:off x="6276975" y="5203825"/>
            <a:ext cx="8524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2" name="Line 82"/>
          <p:cNvSpPr>
            <a:spLocks noChangeShapeType="1"/>
          </p:cNvSpPr>
          <p:nvPr/>
        </p:nvSpPr>
        <p:spPr bwMode="auto">
          <a:xfrm>
            <a:off x="6713538" y="4872038"/>
            <a:ext cx="4953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3" name="Line 83"/>
          <p:cNvSpPr>
            <a:spLocks noChangeShapeType="1"/>
          </p:cNvSpPr>
          <p:nvPr/>
        </p:nvSpPr>
        <p:spPr bwMode="auto">
          <a:xfrm flipH="1">
            <a:off x="6886575" y="4776788"/>
            <a:ext cx="3222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4" name="Line 84"/>
          <p:cNvSpPr>
            <a:spLocks noChangeShapeType="1"/>
          </p:cNvSpPr>
          <p:nvPr/>
        </p:nvSpPr>
        <p:spPr bwMode="auto">
          <a:xfrm>
            <a:off x="6534150" y="4443413"/>
            <a:ext cx="5889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5" name="Line 85"/>
          <p:cNvSpPr>
            <a:spLocks noChangeShapeType="1"/>
          </p:cNvSpPr>
          <p:nvPr/>
        </p:nvSpPr>
        <p:spPr bwMode="auto">
          <a:xfrm>
            <a:off x="6575425" y="4291013"/>
            <a:ext cx="5476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6" name="Line 86"/>
          <p:cNvSpPr>
            <a:spLocks noChangeShapeType="1"/>
          </p:cNvSpPr>
          <p:nvPr/>
        </p:nvSpPr>
        <p:spPr bwMode="auto">
          <a:xfrm>
            <a:off x="6799263" y="4175125"/>
            <a:ext cx="3238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7" name="Freeform 87"/>
          <p:cNvSpPr>
            <a:spLocks/>
          </p:cNvSpPr>
          <p:nvPr/>
        </p:nvSpPr>
        <p:spPr bwMode="auto">
          <a:xfrm>
            <a:off x="6813550" y="3848100"/>
            <a:ext cx="309563" cy="100013"/>
          </a:xfrm>
          <a:custGeom>
            <a:avLst/>
            <a:gdLst>
              <a:gd name="T0" fmla="*/ 0 w 195"/>
              <a:gd name="T1" fmla="*/ 63 h 63"/>
              <a:gd name="T2" fmla="*/ 64 w 195"/>
              <a:gd name="T3" fmla="*/ 0 h 63"/>
              <a:gd name="T4" fmla="*/ 195 w 195"/>
              <a:gd name="T5" fmla="*/ 0 h 63"/>
              <a:gd name="T6" fmla="*/ 0 60000 65536"/>
              <a:gd name="T7" fmla="*/ 0 60000 65536"/>
              <a:gd name="T8" fmla="*/ 0 60000 65536"/>
              <a:gd name="T9" fmla="*/ 0 w 195"/>
              <a:gd name="T10" fmla="*/ 0 h 63"/>
              <a:gd name="T11" fmla="*/ 195 w 19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3">
                <a:moveTo>
                  <a:pt x="0" y="63"/>
                </a:moveTo>
                <a:lnTo>
                  <a:pt x="64" y="0"/>
                </a:lnTo>
                <a:lnTo>
                  <a:pt x="19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8" name="Freeform 88"/>
          <p:cNvSpPr>
            <a:spLocks/>
          </p:cNvSpPr>
          <p:nvPr/>
        </p:nvSpPr>
        <p:spPr bwMode="auto">
          <a:xfrm>
            <a:off x="6484938" y="3719513"/>
            <a:ext cx="638175" cy="152400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9" name="Freeform 89"/>
          <p:cNvSpPr>
            <a:spLocks/>
          </p:cNvSpPr>
          <p:nvPr/>
        </p:nvSpPr>
        <p:spPr bwMode="auto">
          <a:xfrm>
            <a:off x="6242050" y="3567113"/>
            <a:ext cx="881063" cy="300037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0" name="Freeform 90"/>
          <p:cNvSpPr>
            <a:spLocks/>
          </p:cNvSpPr>
          <p:nvPr/>
        </p:nvSpPr>
        <p:spPr bwMode="auto">
          <a:xfrm>
            <a:off x="6315075" y="4037013"/>
            <a:ext cx="808038" cy="128587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1" name="Line 91"/>
          <p:cNvSpPr>
            <a:spLocks noChangeShapeType="1"/>
          </p:cNvSpPr>
          <p:nvPr/>
        </p:nvSpPr>
        <p:spPr bwMode="auto">
          <a:xfrm flipH="1">
            <a:off x="6276975" y="5199063"/>
            <a:ext cx="8524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2" name="Line 92"/>
          <p:cNvSpPr>
            <a:spLocks noChangeShapeType="1"/>
          </p:cNvSpPr>
          <p:nvPr/>
        </p:nvSpPr>
        <p:spPr bwMode="auto">
          <a:xfrm>
            <a:off x="6713538" y="4867275"/>
            <a:ext cx="4953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3" name="Line 93"/>
          <p:cNvSpPr>
            <a:spLocks noChangeShapeType="1"/>
          </p:cNvSpPr>
          <p:nvPr/>
        </p:nvSpPr>
        <p:spPr bwMode="auto">
          <a:xfrm flipH="1">
            <a:off x="6886575" y="4772025"/>
            <a:ext cx="3222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4" name="Line 94"/>
          <p:cNvSpPr>
            <a:spLocks noChangeShapeType="1"/>
          </p:cNvSpPr>
          <p:nvPr/>
        </p:nvSpPr>
        <p:spPr bwMode="auto">
          <a:xfrm>
            <a:off x="6534150" y="4441825"/>
            <a:ext cx="5889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5" name="Line 95"/>
          <p:cNvSpPr>
            <a:spLocks noChangeShapeType="1"/>
          </p:cNvSpPr>
          <p:nvPr/>
        </p:nvSpPr>
        <p:spPr bwMode="auto">
          <a:xfrm>
            <a:off x="6575425" y="4289425"/>
            <a:ext cx="5476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6" name="Line 96"/>
          <p:cNvSpPr>
            <a:spLocks noChangeShapeType="1"/>
          </p:cNvSpPr>
          <p:nvPr/>
        </p:nvSpPr>
        <p:spPr bwMode="auto">
          <a:xfrm>
            <a:off x="6799263" y="4171950"/>
            <a:ext cx="3238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7" name="Freeform 97"/>
          <p:cNvSpPr>
            <a:spLocks/>
          </p:cNvSpPr>
          <p:nvPr/>
        </p:nvSpPr>
        <p:spPr bwMode="auto">
          <a:xfrm>
            <a:off x="6810375" y="3846513"/>
            <a:ext cx="312738" cy="100012"/>
          </a:xfrm>
          <a:custGeom>
            <a:avLst/>
            <a:gdLst>
              <a:gd name="T0" fmla="*/ 0 w 197"/>
              <a:gd name="T1" fmla="*/ 63 h 63"/>
              <a:gd name="T2" fmla="*/ 66 w 197"/>
              <a:gd name="T3" fmla="*/ 0 h 63"/>
              <a:gd name="T4" fmla="*/ 197 w 197"/>
              <a:gd name="T5" fmla="*/ 0 h 63"/>
              <a:gd name="T6" fmla="*/ 0 60000 65536"/>
              <a:gd name="T7" fmla="*/ 0 60000 65536"/>
              <a:gd name="T8" fmla="*/ 0 60000 65536"/>
              <a:gd name="T9" fmla="*/ 0 w 197"/>
              <a:gd name="T10" fmla="*/ 0 h 63"/>
              <a:gd name="T11" fmla="*/ 197 w 19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63">
                <a:moveTo>
                  <a:pt x="0" y="63"/>
                </a:moveTo>
                <a:lnTo>
                  <a:pt x="66" y="0"/>
                </a:lnTo>
                <a:lnTo>
                  <a:pt x="19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8" name="Freeform 98"/>
          <p:cNvSpPr>
            <a:spLocks/>
          </p:cNvSpPr>
          <p:nvPr/>
        </p:nvSpPr>
        <p:spPr bwMode="auto">
          <a:xfrm>
            <a:off x="6484938" y="3717925"/>
            <a:ext cx="638175" cy="152400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9" name="Freeform 99"/>
          <p:cNvSpPr>
            <a:spLocks/>
          </p:cNvSpPr>
          <p:nvPr/>
        </p:nvSpPr>
        <p:spPr bwMode="auto">
          <a:xfrm>
            <a:off x="6242050" y="3565525"/>
            <a:ext cx="881063" cy="300038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0" name="Freeform 100"/>
          <p:cNvSpPr>
            <a:spLocks/>
          </p:cNvSpPr>
          <p:nvPr/>
        </p:nvSpPr>
        <p:spPr bwMode="auto">
          <a:xfrm>
            <a:off x="6315075" y="4033838"/>
            <a:ext cx="808038" cy="128587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1" name="Text Box 101"/>
          <p:cNvSpPr txBox="1">
            <a:spLocks noChangeArrowheads="1"/>
          </p:cNvSpPr>
          <p:nvPr/>
        </p:nvSpPr>
        <p:spPr bwMode="auto">
          <a:xfrm>
            <a:off x="7151688" y="3797300"/>
            <a:ext cx="682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Greater tubercle</a:t>
            </a:r>
          </a:p>
          <a:p>
            <a:r>
              <a:rPr lang="en-US" sz="600" b="1"/>
              <a:t>of humerus</a:t>
            </a:r>
          </a:p>
        </p:txBody>
      </p:sp>
      <p:sp>
        <p:nvSpPr>
          <p:cNvPr id="53322" name="Text Box 102"/>
          <p:cNvSpPr txBox="1">
            <a:spLocks noChangeArrowheads="1"/>
          </p:cNvSpPr>
          <p:nvPr/>
        </p:nvSpPr>
        <p:spPr bwMode="auto">
          <a:xfrm>
            <a:off x="7151688" y="4240213"/>
            <a:ext cx="528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minor</a:t>
            </a:r>
          </a:p>
        </p:txBody>
      </p:sp>
      <p:sp>
        <p:nvSpPr>
          <p:cNvPr id="53323" name="Text Box 103"/>
          <p:cNvSpPr txBox="1">
            <a:spLocks noChangeArrowheads="1"/>
          </p:cNvSpPr>
          <p:nvPr/>
        </p:nvSpPr>
        <p:spPr bwMode="auto">
          <a:xfrm>
            <a:off x="7151688" y="4392613"/>
            <a:ext cx="5254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major</a:t>
            </a:r>
          </a:p>
        </p:txBody>
      </p:sp>
      <p:sp>
        <p:nvSpPr>
          <p:cNvPr id="53324" name="Text Box 104"/>
          <p:cNvSpPr txBox="1">
            <a:spLocks noChangeArrowheads="1"/>
          </p:cNvSpPr>
          <p:nvPr/>
        </p:nvSpPr>
        <p:spPr bwMode="auto">
          <a:xfrm>
            <a:off x="7151688" y="4621213"/>
            <a:ext cx="658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53325" name="TextBox 24"/>
          <p:cNvSpPr txBox="1">
            <a:spLocks noChangeArrowheads="1"/>
          </p:cNvSpPr>
          <p:nvPr/>
        </p:nvSpPr>
        <p:spPr bwMode="auto">
          <a:xfrm>
            <a:off x="4659313" y="3098800"/>
            <a:ext cx="3665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321CB3A-D155-4C28-A337-E68C7C15644B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990600"/>
            <a:ext cx="4038600" cy="5867400"/>
          </a:xfrm>
        </p:spPr>
        <p:txBody>
          <a:bodyPr/>
          <a:lstStyle/>
          <a:p>
            <a:pPr eaLnBrk="1" hangingPunct="1"/>
            <a:r>
              <a:rPr lang="en-US" sz="2400" b="0" smtClean="0"/>
              <a:t>seven </a:t>
            </a:r>
            <a:r>
              <a:rPr lang="en-US" sz="2400" smtClean="0"/>
              <a:t>scapular muscles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400" smtClean="0"/>
              <a:t>originate on scapula</a:t>
            </a:r>
          </a:p>
          <a:p>
            <a:pPr lvl="1" eaLnBrk="1" hangingPunct="1"/>
            <a:r>
              <a:rPr lang="en-US" sz="2000" i="1" smtClean="0"/>
              <a:t>deltoid</a:t>
            </a:r>
          </a:p>
          <a:p>
            <a:pPr lvl="2" eaLnBrk="1" hangingPunct="1"/>
            <a:r>
              <a:rPr lang="en-US" sz="1800" b="0" smtClean="0"/>
              <a:t>rotates and abducts arm</a:t>
            </a:r>
          </a:p>
          <a:p>
            <a:pPr lvl="2" eaLnBrk="1" hangingPunct="1"/>
            <a:r>
              <a:rPr lang="en-US" sz="1800" b="0" smtClean="0"/>
              <a:t>intramuscular injection site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b="0" i="1" smtClean="0"/>
              <a:t> </a:t>
            </a:r>
            <a:r>
              <a:rPr lang="en-US" sz="2000" i="1" smtClean="0"/>
              <a:t>teres major </a:t>
            </a:r>
          </a:p>
          <a:p>
            <a:pPr lvl="2" eaLnBrk="1" hangingPunct="1"/>
            <a:r>
              <a:rPr lang="en-US" sz="1800" b="0" smtClean="0"/>
              <a:t>extension and medial rotation of humerus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i="1" smtClean="0"/>
              <a:t>coracobrachialis </a:t>
            </a:r>
          </a:p>
          <a:p>
            <a:pPr lvl="2" eaLnBrk="1" hangingPunct="1"/>
            <a:r>
              <a:rPr lang="en-US" sz="1800" b="0" smtClean="0"/>
              <a:t>flexes and medially rotates arm</a:t>
            </a:r>
            <a:r>
              <a:rPr lang="en-US" sz="1600" b="0" smtClean="0"/>
              <a:t/>
            </a:r>
            <a:br>
              <a:rPr lang="en-US" sz="1600" b="0" smtClean="0"/>
            </a:br>
            <a:r>
              <a:rPr lang="en-US" sz="1600" b="0" smtClean="0"/>
              <a:t>	</a:t>
            </a:r>
          </a:p>
          <a:p>
            <a:pPr lvl="1" eaLnBrk="1" hangingPunct="1"/>
            <a:r>
              <a:rPr lang="en-US" sz="2000" smtClean="0"/>
              <a:t>remaining four </a:t>
            </a:r>
            <a:r>
              <a:rPr lang="en-US" sz="2000" b="0" smtClean="0"/>
              <a:t>form the rotator cuff that reinforce the shoulder joint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Muscles Acting on Arm</a:t>
            </a: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82296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22"/>
          <p:cNvSpPr txBox="1">
            <a:spLocks noChangeArrowheads="1"/>
          </p:cNvSpPr>
          <p:nvPr/>
        </p:nvSpPr>
        <p:spPr bwMode="auto">
          <a:xfrm>
            <a:off x="4494213" y="6278563"/>
            <a:ext cx="2049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10.24b</a:t>
            </a:r>
          </a:p>
        </p:txBody>
      </p:sp>
      <p:sp>
        <p:nvSpPr>
          <p:cNvPr id="54279" name="Text Box 23"/>
          <p:cNvSpPr txBox="1">
            <a:spLocks noChangeArrowheads="1"/>
          </p:cNvSpPr>
          <p:nvPr/>
        </p:nvSpPr>
        <p:spPr bwMode="auto">
          <a:xfrm>
            <a:off x="4494213" y="3121025"/>
            <a:ext cx="2049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10.24a</a:t>
            </a:r>
          </a:p>
        </p:txBody>
      </p:sp>
      <p:pic>
        <p:nvPicPr>
          <p:cNvPr id="54280" name="Picture 12" descr="sal25693_10_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663" y="936625"/>
            <a:ext cx="233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13"/>
          <p:cNvSpPr>
            <a:spLocks noChangeArrowheads="1"/>
          </p:cNvSpPr>
          <p:nvPr/>
        </p:nvSpPr>
        <p:spPr bwMode="auto">
          <a:xfrm>
            <a:off x="7989888" y="1257300"/>
            <a:ext cx="288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Clavicle</a:t>
            </a:r>
            <a:endParaRPr lang="en-US" b="1"/>
          </a:p>
        </p:txBody>
      </p:sp>
      <p:sp>
        <p:nvSpPr>
          <p:cNvPr id="54282" name="Rectangle 14"/>
          <p:cNvSpPr>
            <a:spLocks noChangeArrowheads="1"/>
          </p:cNvSpPr>
          <p:nvPr/>
        </p:nvSpPr>
        <p:spPr bwMode="auto">
          <a:xfrm>
            <a:off x="5805488" y="16748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4283" name="Rectangle 15"/>
          <p:cNvSpPr>
            <a:spLocks noChangeArrowheads="1"/>
          </p:cNvSpPr>
          <p:nvPr/>
        </p:nvSpPr>
        <p:spPr bwMode="auto">
          <a:xfrm>
            <a:off x="7989888" y="1509713"/>
            <a:ext cx="309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Sternum</a:t>
            </a:r>
            <a:endParaRPr lang="en-US" b="1"/>
          </a:p>
        </p:txBody>
      </p:sp>
      <p:sp>
        <p:nvSpPr>
          <p:cNvPr id="54284" name="Rectangle 16"/>
          <p:cNvSpPr>
            <a:spLocks noChangeArrowheads="1"/>
          </p:cNvSpPr>
          <p:nvPr/>
        </p:nvSpPr>
        <p:spPr bwMode="auto">
          <a:xfrm>
            <a:off x="7989888" y="1735138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54285" name="Rectangle 17"/>
          <p:cNvSpPr>
            <a:spLocks noChangeArrowheads="1"/>
          </p:cNvSpPr>
          <p:nvPr/>
        </p:nvSpPr>
        <p:spPr bwMode="auto">
          <a:xfrm>
            <a:off x="7989888" y="2189163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b="1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886450" y="2286000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5886450" y="2386013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5886450" y="2493963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head</a:t>
            </a:r>
            <a:endParaRPr lang="en-US" b="1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5805488" y="2614613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b="1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5805488" y="274478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b="1"/>
          </a:p>
        </p:txBody>
      </p:sp>
      <p:sp>
        <p:nvSpPr>
          <p:cNvPr id="54291" name="Rectangle 23"/>
          <p:cNvSpPr>
            <a:spLocks noChangeArrowheads="1"/>
          </p:cNvSpPr>
          <p:nvPr/>
        </p:nvSpPr>
        <p:spPr bwMode="auto">
          <a:xfrm>
            <a:off x="5805488" y="2876550"/>
            <a:ext cx="550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b="1"/>
          </a:p>
        </p:txBody>
      </p:sp>
      <p:sp>
        <p:nvSpPr>
          <p:cNvPr id="54292" name="Line 24"/>
          <p:cNvSpPr>
            <a:spLocks noChangeShapeType="1"/>
          </p:cNvSpPr>
          <p:nvPr/>
        </p:nvSpPr>
        <p:spPr bwMode="auto">
          <a:xfrm flipH="1">
            <a:off x="6157913" y="1719263"/>
            <a:ext cx="5429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5"/>
          <p:cNvSpPr>
            <a:spLocks noChangeShapeType="1"/>
          </p:cNvSpPr>
          <p:nvPr/>
        </p:nvSpPr>
        <p:spPr bwMode="auto">
          <a:xfrm flipH="1">
            <a:off x="6397625" y="2330450"/>
            <a:ext cx="2222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6"/>
          <p:cNvSpPr>
            <a:spLocks noChangeShapeType="1"/>
          </p:cNvSpPr>
          <p:nvPr/>
        </p:nvSpPr>
        <p:spPr bwMode="auto">
          <a:xfrm flipH="1">
            <a:off x="6342063" y="2433638"/>
            <a:ext cx="6381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7"/>
          <p:cNvSpPr>
            <a:spLocks noChangeShapeType="1"/>
          </p:cNvSpPr>
          <p:nvPr/>
        </p:nvSpPr>
        <p:spPr bwMode="auto">
          <a:xfrm flipH="1">
            <a:off x="6392863" y="2538413"/>
            <a:ext cx="55086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8"/>
          <p:cNvSpPr>
            <a:spLocks noChangeShapeType="1"/>
          </p:cNvSpPr>
          <p:nvPr/>
        </p:nvSpPr>
        <p:spPr bwMode="auto">
          <a:xfrm flipH="1">
            <a:off x="6392863" y="2924175"/>
            <a:ext cx="1397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Freeform 29"/>
          <p:cNvSpPr>
            <a:spLocks/>
          </p:cNvSpPr>
          <p:nvPr/>
        </p:nvSpPr>
        <p:spPr bwMode="auto">
          <a:xfrm>
            <a:off x="7618413" y="1298575"/>
            <a:ext cx="346075" cy="115888"/>
          </a:xfrm>
          <a:custGeom>
            <a:avLst/>
            <a:gdLst>
              <a:gd name="T0" fmla="*/ 0 w 231"/>
              <a:gd name="T1" fmla="*/ 78 h 78"/>
              <a:gd name="T2" fmla="*/ 183 w 231"/>
              <a:gd name="T3" fmla="*/ 0 h 78"/>
              <a:gd name="T4" fmla="*/ 231 w 231"/>
              <a:gd name="T5" fmla="*/ 0 h 78"/>
              <a:gd name="T6" fmla="*/ 0 60000 65536"/>
              <a:gd name="T7" fmla="*/ 0 60000 65536"/>
              <a:gd name="T8" fmla="*/ 0 60000 65536"/>
              <a:gd name="T9" fmla="*/ 0 w 231"/>
              <a:gd name="T10" fmla="*/ 0 h 78"/>
              <a:gd name="T11" fmla="*/ 231 w 231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78">
                <a:moveTo>
                  <a:pt x="0" y="78"/>
                </a:moveTo>
                <a:lnTo>
                  <a:pt x="183" y="0"/>
                </a:lnTo>
                <a:lnTo>
                  <a:pt x="23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30"/>
          <p:cNvSpPr>
            <a:spLocks noChangeShapeType="1"/>
          </p:cNvSpPr>
          <p:nvPr/>
        </p:nvSpPr>
        <p:spPr bwMode="auto">
          <a:xfrm>
            <a:off x="7812088" y="1549400"/>
            <a:ext cx="1539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31"/>
          <p:cNvSpPr>
            <a:spLocks noChangeShapeType="1"/>
          </p:cNvSpPr>
          <p:nvPr/>
        </p:nvSpPr>
        <p:spPr bwMode="auto">
          <a:xfrm>
            <a:off x="7443788" y="1778000"/>
            <a:ext cx="5222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32"/>
          <p:cNvSpPr>
            <a:spLocks noChangeShapeType="1"/>
          </p:cNvSpPr>
          <p:nvPr/>
        </p:nvSpPr>
        <p:spPr bwMode="auto">
          <a:xfrm>
            <a:off x="6985000" y="2233613"/>
            <a:ext cx="9794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33"/>
          <p:cNvSpPr>
            <a:spLocks noChangeShapeType="1"/>
          </p:cNvSpPr>
          <p:nvPr/>
        </p:nvSpPr>
        <p:spPr bwMode="auto">
          <a:xfrm flipH="1">
            <a:off x="6140450" y="1716088"/>
            <a:ext cx="5603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34"/>
          <p:cNvSpPr>
            <a:spLocks noChangeShapeType="1"/>
          </p:cNvSpPr>
          <p:nvPr/>
        </p:nvSpPr>
        <p:spPr bwMode="auto">
          <a:xfrm flipH="1">
            <a:off x="6397625" y="2327275"/>
            <a:ext cx="2222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35"/>
          <p:cNvSpPr>
            <a:spLocks noChangeShapeType="1"/>
          </p:cNvSpPr>
          <p:nvPr/>
        </p:nvSpPr>
        <p:spPr bwMode="auto">
          <a:xfrm flipH="1">
            <a:off x="6342063" y="2430463"/>
            <a:ext cx="6381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Line 36"/>
          <p:cNvSpPr>
            <a:spLocks noChangeShapeType="1"/>
          </p:cNvSpPr>
          <p:nvPr/>
        </p:nvSpPr>
        <p:spPr bwMode="auto">
          <a:xfrm flipH="1">
            <a:off x="6392863" y="2538413"/>
            <a:ext cx="550862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37"/>
          <p:cNvSpPr>
            <a:spLocks/>
          </p:cNvSpPr>
          <p:nvPr/>
        </p:nvSpPr>
        <p:spPr bwMode="auto">
          <a:xfrm>
            <a:off x="6373813" y="2622550"/>
            <a:ext cx="350837" cy="41275"/>
          </a:xfrm>
          <a:custGeom>
            <a:avLst/>
            <a:gdLst>
              <a:gd name="T0" fmla="*/ 234 w 234"/>
              <a:gd name="T1" fmla="*/ 0 h 27"/>
              <a:gd name="T2" fmla="*/ 103 w 234"/>
              <a:gd name="T3" fmla="*/ 27 h 27"/>
              <a:gd name="T4" fmla="*/ 0 w 234"/>
              <a:gd name="T5" fmla="*/ 27 h 27"/>
              <a:gd name="T6" fmla="*/ 0 60000 65536"/>
              <a:gd name="T7" fmla="*/ 0 60000 65536"/>
              <a:gd name="T8" fmla="*/ 0 60000 65536"/>
              <a:gd name="T9" fmla="*/ 0 w 234"/>
              <a:gd name="T10" fmla="*/ 0 h 27"/>
              <a:gd name="T11" fmla="*/ 234 w 2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27">
                <a:moveTo>
                  <a:pt x="234" y="0"/>
                </a:moveTo>
                <a:lnTo>
                  <a:pt x="103" y="27"/>
                </a:lnTo>
                <a:lnTo>
                  <a:pt x="0" y="2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Freeform 38"/>
          <p:cNvSpPr>
            <a:spLocks/>
          </p:cNvSpPr>
          <p:nvPr/>
        </p:nvSpPr>
        <p:spPr bwMode="auto">
          <a:xfrm>
            <a:off x="6229350" y="2700338"/>
            <a:ext cx="414338" cy="90487"/>
          </a:xfrm>
          <a:custGeom>
            <a:avLst/>
            <a:gdLst>
              <a:gd name="T0" fmla="*/ 276 w 276"/>
              <a:gd name="T1" fmla="*/ 0 h 60"/>
              <a:gd name="T2" fmla="*/ 199 w 276"/>
              <a:gd name="T3" fmla="*/ 60 h 60"/>
              <a:gd name="T4" fmla="*/ 0 w 276"/>
              <a:gd name="T5" fmla="*/ 60 h 60"/>
              <a:gd name="T6" fmla="*/ 0 60000 65536"/>
              <a:gd name="T7" fmla="*/ 0 60000 65536"/>
              <a:gd name="T8" fmla="*/ 0 60000 65536"/>
              <a:gd name="T9" fmla="*/ 0 w 276"/>
              <a:gd name="T10" fmla="*/ 0 h 60"/>
              <a:gd name="T11" fmla="*/ 276 w 2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60">
                <a:moveTo>
                  <a:pt x="276" y="0"/>
                </a:moveTo>
                <a:lnTo>
                  <a:pt x="199" y="60"/>
                </a:lnTo>
                <a:lnTo>
                  <a:pt x="0" y="6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Freeform 39"/>
          <p:cNvSpPr>
            <a:spLocks/>
          </p:cNvSpPr>
          <p:nvPr/>
        </p:nvSpPr>
        <p:spPr bwMode="auto">
          <a:xfrm>
            <a:off x="6369050" y="2619375"/>
            <a:ext cx="355600" cy="41275"/>
          </a:xfrm>
          <a:custGeom>
            <a:avLst/>
            <a:gdLst>
              <a:gd name="T0" fmla="*/ 237 w 237"/>
              <a:gd name="T1" fmla="*/ 0 h 27"/>
              <a:gd name="T2" fmla="*/ 106 w 237"/>
              <a:gd name="T3" fmla="*/ 27 h 27"/>
              <a:gd name="T4" fmla="*/ 0 w 237"/>
              <a:gd name="T5" fmla="*/ 27 h 27"/>
              <a:gd name="T6" fmla="*/ 0 60000 65536"/>
              <a:gd name="T7" fmla="*/ 0 60000 65536"/>
              <a:gd name="T8" fmla="*/ 0 60000 65536"/>
              <a:gd name="T9" fmla="*/ 0 w 237"/>
              <a:gd name="T10" fmla="*/ 0 h 27"/>
              <a:gd name="T11" fmla="*/ 237 w 237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27">
                <a:moveTo>
                  <a:pt x="237" y="0"/>
                </a:moveTo>
                <a:lnTo>
                  <a:pt x="106" y="27"/>
                </a:lnTo>
                <a:lnTo>
                  <a:pt x="0" y="2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Freeform 40"/>
          <p:cNvSpPr>
            <a:spLocks/>
          </p:cNvSpPr>
          <p:nvPr/>
        </p:nvSpPr>
        <p:spPr bwMode="auto">
          <a:xfrm>
            <a:off x="6226175" y="2700338"/>
            <a:ext cx="417513" cy="88900"/>
          </a:xfrm>
          <a:custGeom>
            <a:avLst/>
            <a:gdLst>
              <a:gd name="T0" fmla="*/ 278 w 278"/>
              <a:gd name="T1" fmla="*/ 0 h 59"/>
              <a:gd name="T2" fmla="*/ 201 w 278"/>
              <a:gd name="T3" fmla="*/ 59 h 59"/>
              <a:gd name="T4" fmla="*/ 0 w 278"/>
              <a:gd name="T5" fmla="*/ 59 h 59"/>
              <a:gd name="T6" fmla="*/ 0 60000 65536"/>
              <a:gd name="T7" fmla="*/ 0 60000 65536"/>
              <a:gd name="T8" fmla="*/ 0 60000 65536"/>
              <a:gd name="T9" fmla="*/ 0 w 278"/>
              <a:gd name="T10" fmla="*/ 0 h 59"/>
              <a:gd name="T11" fmla="*/ 278 w 278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59">
                <a:moveTo>
                  <a:pt x="278" y="0"/>
                </a:moveTo>
                <a:lnTo>
                  <a:pt x="201" y="59"/>
                </a:lnTo>
                <a:lnTo>
                  <a:pt x="0" y="5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Line 41"/>
          <p:cNvSpPr>
            <a:spLocks noChangeShapeType="1"/>
          </p:cNvSpPr>
          <p:nvPr/>
        </p:nvSpPr>
        <p:spPr bwMode="auto">
          <a:xfrm flipH="1">
            <a:off x="6392863" y="2919413"/>
            <a:ext cx="139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Freeform 42"/>
          <p:cNvSpPr>
            <a:spLocks/>
          </p:cNvSpPr>
          <p:nvPr/>
        </p:nvSpPr>
        <p:spPr bwMode="auto">
          <a:xfrm>
            <a:off x="7615238" y="1296988"/>
            <a:ext cx="349250" cy="115887"/>
          </a:xfrm>
          <a:custGeom>
            <a:avLst/>
            <a:gdLst>
              <a:gd name="T0" fmla="*/ 0 w 233"/>
              <a:gd name="T1" fmla="*/ 78 h 78"/>
              <a:gd name="T2" fmla="*/ 185 w 233"/>
              <a:gd name="T3" fmla="*/ 0 h 78"/>
              <a:gd name="T4" fmla="*/ 233 w 233"/>
              <a:gd name="T5" fmla="*/ 0 h 78"/>
              <a:gd name="T6" fmla="*/ 0 60000 65536"/>
              <a:gd name="T7" fmla="*/ 0 60000 65536"/>
              <a:gd name="T8" fmla="*/ 0 60000 65536"/>
              <a:gd name="T9" fmla="*/ 0 w 233"/>
              <a:gd name="T10" fmla="*/ 0 h 78"/>
              <a:gd name="T11" fmla="*/ 233 w 233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78">
                <a:moveTo>
                  <a:pt x="0" y="78"/>
                </a:moveTo>
                <a:lnTo>
                  <a:pt x="185" y="0"/>
                </a:lnTo>
                <a:lnTo>
                  <a:pt x="23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Line 43"/>
          <p:cNvSpPr>
            <a:spLocks noChangeShapeType="1"/>
          </p:cNvSpPr>
          <p:nvPr/>
        </p:nvSpPr>
        <p:spPr bwMode="auto">
          <a:xfrm>
            <a:off x="7812088" y="1547813"/>
            <a:ext cx="1492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Line 44"/>
          <p:cNvSpPr>
            <a:spLocks noChangeShapeType="1"/>
          </p:cNvSpPr>
          <p:nvPr/>
        </p:nvSpPr>
        <p:spPr bwMode="auto">
          <a:xfrm>
            <a:off x="7443788" y="1774825"/>
            <a:ext cx="5222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6985000" y="2228850"/>
            <a:ext cx="97948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Text Box 46"/>
          <p:cNvSpPr txBox="1">
            <a:spLocks noChangeArrowheads="1"/>
          </p:cNvSpPr>
          <p:nvPr/>
        </p:nvSpPr>
        <p:spPr bwMode="auto">
          <a:xfrm>
            <a:off x="5808663" y="2171700"/>
            <a:ext cx="658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54315" name="Text Box 47"/>
          <p:cNvSpPr txBox="1">
            <a:spLocks noChangeArrowheads="1"/>
          </p:cNvSpPr>
          <p:nvPr/>
        </p:nvSpPr>
        <p:spPr bwMode="auto">
          <a:xfrm>
            <a:off x="6972300" y="3643313"/>
            <a:ext cx="773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algn="ctr"/>
            <a:r>
              <a:rPr lang="en-US" sz="600" b="1"/>
              <a:t>(a) Anterior view</a:t>
            </a:r>
          </a:p>
        </p:txBody>
      </p:sp>
      <p:sp>
        <p:nvSpPr>
          <p:cNvPr id="54316" name="TextBox 24"/>
          <p:cNvSpPr txBox="1">
            <a:spLocks noChangeArrowheads="1"/>
          </p:cNvSpPr>
          <p:nvPr/>
        </p:nvSpPr>
        <p:spPr bwMode="auto">
          <a:xfrm>
            <a:off x="5154613" y="812800"/>
            <a:ext cx="3911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4317" name="Picture 49" descr="sal25693_10_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3902075"/>
            <a:ext cx="1654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8" name="Rectangle 50"/>
          <p:cNvSpPr>
            <a:spLocks noChangeArrowheads="1"/>
          </p:cNvSpPr>
          <p:nvPr/>
        </p:nvSpPr>
        <p:spPr bwMode="auto">
          <a:xfrm>
            <a:off x="6856413" y="6659563"/>
            <a:ext cx="638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Posterior view</a:t>
            </a:r>
            <a:endParaRPr lang="en-US" b="1"/>
          </a:p>
        </p:txBody>
      </p:sp>
      <p:sp>
        <p:nvSpPr>
          <p:cNvPr id="54319" name="Rectangle 51"/>
          <p:cNvSpPr>
            <a:spLocks noChangeArrowheads="1"/>
          </p:cNvSpPr>
          <p:nvPr/>
        </p:nvSpPr>
        <p:spPr bwMode="auto">
          <a:xfrm>
            <a:off x="7805738" y="4141788"/>
            <a:ext cx="528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54320" name="Rectangle 52"/>
          <p:cNvSpPr>
            <a:spLocks noChangeArrowheads="1"/>
          </p:cNvSpPr>
          <p:nvPr/>
        </p:nvSpPr>
        <p:spPr bwMode="auto">
          <a:xfrm>
            <a:off x="7805738" y="4287838"/>
            <a:ext cx="603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Spine of scapula</a:t>
            </a:r>
            <a:endParaRPr lang="en-US" b="1"/>
          </a:p>
        </p:txBody>
      </p:sp>
      <p:sp>
        <p:nvSpPr>
          <p:cNvPr id="54321" name="Rectangle 53"/>
          <p:cNvSpPr>
            <a:spLocks noChangeArrowheads="1"/>
          </p:cNvSpPr>
          <p:nvPr/>
        </p:nvSpPr>
        <p:spPr bwMode="auto">
          <a:xfrm>
            <a:off x="7805738" y="4587875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4322" name="Rectangle 54"/>
          <p:cNvSpPr>
            <a:spLocks noChangeArrowheads="1"/>
          </p:cNvSpPr>
          <p:nvPr/>
        </p:nvSpPr>
        <p:spPr bwMode="auto">
          <a:xfrm>
            <a:off x="7878763" y="5305425"/>
            <a:ext cx="4492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54323" name="Rectangle 55"/>
          <p:cNvSpPr>
            <a:spLocks noChangeArrowheads="1"/>
          </p:cNvSpPr>
          <p:nvPr/>
        </p:nvSpPr>
        <p:spPr bwMode="auto">
          <a:xfrm>
            <a:off x="7878763" y="5400675"/>
            <a:ext cx="3825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54324" name="Rectangle 56"/>
          <p:cNvSpPr>
            <a:spLocks noChangeArrowheads="1"/>
          </p:cNvSpPr>
          <p:nvPr/>
        </p:nvSpPr>
        <p:spPr bwMode="auto">
          <a:xfrm>
            <a:off x="7837488" y="5715000"/>
            <a:ext cx="604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54325" name="Rectangle 57"/>
          <p:cNvSpPr>
            <a:spLocks noChangeArrowheads="1"/>
          </p:cNvSpPr>
          <p:nvPr/>
        </p:nvSpPr>
        <p:spPr bwMode="auto">
          <a:xfrm>
            <a:off x="7805738" y="4721225"/>
            <a:ext cx="331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Humerus</a:t>
            </a:r>
            <a:endParaRPr lang="en-US" b="1"/>
          </a:p>
        </p:txBody>
      </p:sp>
      <p:sp>
        <p:nvSpPr>
          <p:cNvPr id="54326" name="Line 58"/>
          <p:cNvSpPr>
            <a:spLocks noChangeShapeType="1"/>
          </p:cNvSpPr>
          <p:nvPr/>
        </p:nvSpPr>
        <p:spPr bwMode="auto">
          <a:xfrm flipH="1">
            <a:off x="6975475" y="5759450"/>
            <a:ext cx="8175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7" name="Line 59"/>
          <p:cNvSpPr>
            <a:spLocks noChangeShapeType="1"/>
          </p:cNvSpPr>
          <p:nvPr/>
        </p:nvSpPr>
        <p:spPr bwMode="auto">
          <a:xfrm>
            <a:off x="7394575" y="5441950"/>
            <a:ext cx="4746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8" name="Line 60"/>
          <p:cNvSpPr>
            <a:spLocks noChangeShapeType="1"/>
          </p:cNvSpPr>
          <p:nvPr/>
        </p:nvSpPr>
        <p:spPr bwMode="auto">
          <a:xfrm flipH="1">
            <a:off x="7559675" y="5351463"/>
            <a:ext cx="3095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9" name="Line 61"/>
          <p:cNvSpPr>
            <a:spLocks noChangeShapeType="1"/>
          </p:cNvSpPr>
          <p:nvPr/>
        </p:nvSpPr>
        <p:spPr bwMode="auto">
          <a:xfrm>
            <a:off x="7221538" y="5030788"/>
            <a:ext cx="5651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0" name="Line 62"/>
          <p:cNvSpPr>
            <a:spLocks noChangeShapeType="1"/>
          </p:cNvSpPr>
          <p:nvPr/>
        </p:nvSpPr>
        <p:spPr bwMode="auto">
          <a:xfrm>
            <a:off x="7261225" y="4884738"/>
            <a:ext cx="5254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1" name="Line 63"/>
          <p:cNvSpPr>
            <a:spLocks noChangeShapeType="1"/>
          </p:cNvSpPr>
          <p:nvPr/>
        </p:nvSpPr>
        <p:spPr bwMode="auto">
          <a:xfrm>
            <a:off x="7477125" y="4773613"/>
            <a:ext cx="3095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2" name="Freeform 64"/>
          <p:cNvSpPr>
            <a:spLocks/>
          </p:cNvSpPr>
          <p:nvPr/>
        </p:nvSpPr>
        <p:spPr bwMode="auto">
          <a:xfrm>
            <a:off x="7489825" y="4460875"/>
            <a:ext cx="296863" cy="95250"/>
          </a:xfrm>
          <a:custGeom>
            <a:avLst/>
            <a:gdLst>
              <a:gd name="T0" fmla="*/ 0 w 195"/>
              <a:gd name="T1" fmla="*/ 63 h 63"/>
              <a:gd name="T2" fmla="*/ 64 w 195"/>
              <a:gd name="T3" fmla="*/ 0 h 63"/>
              <a:gd name="T4" fmla="*/ 195 w 195"/>
              <a:gd name="T5" fmla="*/ 0 h 63"/>
              <a:gd name="T6" fmla="*/ 0 60000 65536"/>
              <a:gd name="T7" fmla="*/ 0 60000 65536"/>
              <a:gd name="T8" fmla="*/ 0 60000 65536"/>
              <a:gd name="T9" fmla="*/ 0 w 195"/>
              <a:gd name="T10" fmla="*/ 0 h 63"/>
              <a:gd name="T11" fmla="*/ 195 w 19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3">
                <a:moveTo>
                  <a:pt x="0" y="63"/>
                </a:moveTo>
                <a:lnTo>
                  <a:pt x="64" y="0"/>
                </a:lnTo>
                <a:lnTo>
                  <a:pt x="19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3" name="Freeform 65"/>
          <p:cNvSpPr>
            <a:spLocks/>
          </p:cNvSpPr>
          <p:nvPr/>
        </p:nvSpPr>
        <p:spPr bwMode="auto">
          <a:xfrm>
            <a:off x="7175500" y="4337050"/>
            <a:ext cx="611188" cy="146050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4" name="Freeform 66"/>
          <p:cNvSpPr>
            <a:spLocks/>
          </p:cNvSpPr>
          <p:nvPr/>
        </p:nvSpPr>
        <p:spPr bwMode="auto">
          <a:xfrm>
            <a:off x="6942138" y="4191000"/>
            <a:ext cx="844550" cy="287338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5" name="Freeform 67"/>
          <p:cNvSpPr>
            <a:spLocks/>
          </p:cNvSpPr>
          <p:nvPr/>
        </p:nvSpPr>
        <p:spPr bwMode="auto">
          <a:xfrm>
            <a:off x="7011988" y="4641850"/>
            <a:ext cx="774700" cy="122238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6" name="Line 68"/>
          <p:cNvSpPr>
            <a:spLocks noChangeShapeType="1"/>
          </p:cNvSpPr>
          <p:nvPr/>
        </p:nvSpPr>
        <p:spPr bwMode="auto">
          <a:xfrm flipH="1">
            <a:off x="6975475" y="5756275"/>
            <a:ext cx="8175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7" name="Line 69"/>
          <p:cNvSpPr>
            <a:spLocks noChangeShapeType="1"/>
          </p:cNvSpPr>
          <p:nvPr/>
        </p:nvSpPr>
        <p:spPr bwMode="auto">
          <a:xfrm>
            <a:off x="7394575" y="5437188"/>
            <a:ext cx="4746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8" name="Line 70"/>
          <p:cNvSpPr>
            <a:spLocks noChangeShapeType="1"/>
          </p:cNvSpPr>
          <p:nvPr/>
        </p:nvSpPr>
        <p:spPr bwMode="auto">
          <a:xfrm flipH="1">
            <a:off x="7559675" y="5346700"/>
            <a:ext cx="3095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9" name="Line 71"/>
          <p:cNvSpPr>
            <a:spLocks noChangeShapeType="1"/>
          </p:cNvSpPr>
          <p:nvPr/>
        </p:nvSpPr>
        <p:spPr bwMode="auto">
          <a:xfrm>
            <a:off x="7221538" y="5029200"/>
            <a:ext cx="5651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0" name="Line 72"/>
          <p:cNvSpPr>
            <a:spLocks noChangeShapeType="1"/>
          </p:cNvSpPr>
          <p:nvPr/>
        </p:nvSpPr>
        <p:spPr bwMode="auto">
          <a:xfrm>
            <a:off x="7261225" y="4883150"/>
            <a:ext cx="5254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1" name="Line 73"/>
          <p:cNvSpPr>
            <a:spLocks noChangeShapeType="1"/>
          </p:cNvSpPr>
          <p:nvPr/>
        </p:nvSpPr>
        <p:spPr bwMode="auto">
          <a:xfrm>
            <a:off x="7477125" y="4770438"/>
            <a:ext cx="3095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2" name="Freeform 74"/>
          <p:cNvSpPr>
            <a:spLocks/>
          </p:cNvSpPr>
          <p:nvPr/>
        </p:nvSpPr>
        <p:spPr bwMode="auto">
          <a:xfrm>
            <a:off x="7486650" y="4459288"/>
            <a:ext cx="300038" cy="95250"/>
          </a:xfrm>
          <a:custGeom>
            <a:avLst/>
            <a:gdLst>
              <a:gd name="T0" fmla="*/ 0 w 197"/>
              <a:gd name="T1" fmla="*/ 63 h 63"/>
              <a:gd name="T2" fmla="*/ 66 w 197"/>
              <a:gd name="T3" fmla="*/ 0 h 63"/>
              <a:gd name="T4" fmla="*/ 197 w 197"/>
              <a:gd name="T5" fmla="*/ 0 h 63"/>
              <a:gd name="T6" fmla="*/ 0 60000 65536"/>
              <a:gd name="T7" fmla="*/ 0 60000 65536"/>
              <a:gd name="T8" fmla="*/ 0 60000 65536"/>
              <a:gd name="T9" fmla="*/ 0 w 197"/>
              <a:gd name="T10" fmla="*/ 0 h 63"/>
              <a:gd name="T11" fmla="*/ 197 w 19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63">
                <a:moveTo>
                  <a:pt x="0" y="63"/>
                </a:moveTo>
                <a:lnTo>
                  <a:pt x="66" y="0"/>
                </a:lnTo>
                <a:lnTo>
                  <a:pt x="19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3" name="Freeform 75"/>
          <p:cNvSpPr>
            <a:spLocks/>
          </p:cNvSpPr>
          <p:nvPr/>
        </p:nvSpPr>
        <p:spPr bwMode="auto">
          <a:xfrm>
            <a:off x="7175500" y="4335463"/>
            <a:ext cx="611188" cy="146050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4" name="Freeform 76"/>
          <p:cNvSpPr>
            <a:spLocks/>
          </p:cNvSpPr>
          <p:nvPr/>
        </p:nvSpPr>
        <p:spPr bwMode="auto">
          <a:xfrm>
            <a:off x="6942138" y="4189413"/>
            <a:ext cx="844550" cy="287337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5" name="Freeform 77"/>
          <p:cNvSpPr>
            <a:spLocks/>
          </p:cNvSpPr>
          <p:nvPr/>
        </p:nvSpPr>
        <p:spPr bwMode="auto">
          <a:xfrm>
            <a:off x="7011988" y="4638675"/>
            <a:ext cx="774700" cy="122238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6" name="Text Box 78"/>
          <p:cNvSpPr txBox="1">
            <a:spLocks noChangeArrowheads="1"/>
          </p:cNvSpPr>
          <p:nvPr/>
        </p:nvSpPr>
        <p:spPr bwMode="auto">
          <a:xfrm>
            <a:off x="7800975" y="4408488"/>
            <a:ext cx="682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Greater tubercle</a:t>
            </a:r>
          </a:p>
          <a:p>
            <a:r>
              <a:rPr lang="en-US" sz="600" b="1"/>
              <a:t>of humerus</a:t>
            </a:r>
          </a:p>
        </p:txBody>
      </p:sp>
      <p:sp>
        <p:nvSpPr>
          <p:cNvPr id="54347" name="Text Box 79"/>
          <p:cNvSpPr txBox="1">
            <a:spLocks noChangeArrowheads="1"/>
          </p:cNvSpPr>
          <p:nvPr/>
        </p:nvSpPr>
        <p:spPr bwMode="auto">
          <a:xfrm>
            <a:off x="7800975" y="4832350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minor</a:t>
            </a:r>
          </a:p>
        </p:txBody>
      </p:sp>
      <p:sp>
        <p:nvSpPr>
          <p:cNvPr id="54348" name="Text Box 80"/>
          <p:cNvSpPr txBox="1">
            <a:spLocks noChangeArrowheads="1"/>
          </p:cNvSpPr>
          <p:nvPr/>
        </p:nvSpPr>
        <p:spPr bwMode="auto">
          <a:xfrm>
            <a:off x="7800975" y="4978400"/>
            <a:ext cx="525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major</a:t>
            </a:r>
          </a:p>
        </p:txBody>
      </p:sp>
      <p:sp>
        <p:nvSpPr>
          <p:cNvPr id="54349" name="Text Box 81"/>
          <p:cNvSpPr txBox="1">
            <a:spLocks noChangeArrowheads="1"/>
          </p:cNvSpPr>
          <p:nvPr/>
        </p:nvSpPr>
        <p:spPr bwMode="auto">
          <a:xfrm>
            <a:off x="7800975" y="5199063"/>
            <a:ext cx="658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54350" name="TextBox 24"/>
          <p:cNvSpPr txBox="1">
            <a:spLocks noChangeArrowheads="1"/>
          </p:cNvSpPr>
          <p:nvPr/>
        </p:nvSpPr>
        <p:spPr bwMode="auto">
          <a:xfrm>
            <a:off x="5424488" y="3778250"/>
            <a:ext cx="3514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D0E1FB2-D108-4D93-8740-1F89061C1B06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1100"/>
          </a:xfrm>
        </p:spPr>
        <p:txBody>
          <a:bodyPr/>
          <a:lstStyle/>
          <a:p>
            <a:pPr eaLnBrk="1" hangingPunct="1"/>
            <a:r>
              <a:rPr lang="en-US" smtClean="0"/>
              <a:t>Back Muscles of Cadaver</a:t>
            </a:r>
          </a:p>
        </p:txBody>
      </p: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4471988" y="6430963"/>
            <a:ext cx="2049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Figure 10.25b</a:t>
            </a:r>
          </a:p>
        </p:txBody>
      </p:sp>
      <p:pic>
        <p:nvPicPr>
          <p:cNvPr id="55301" name="Picture 8" descr="sal25693_10_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38" y="1271588"/>
            <a:ext cx="31559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12"/>
          <p:cNvSpPr>
            <a:spLocks noChangeArrowheads="1"/>
          </p:cNvSpPr>
          <p:nvPr/>
        </p:nvSpPr>
        <p:spPr bwMode="auto">
          <a:xfrm>
            <a:off x="2008188" y="6005513"/>
            <a:ext cx="855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Posterior view</a:t>
            </a:r>
            <a:endParaRPr lang="en-US" b="1"/>
          </a:p>
        </p:txBody>
      </p:sp>
      <p:sp>
        <p:nvSpPr>
          <p:cNvPr id="55303" name="Rectangle 13"/>
          <p:cNvSpPr>
            <a:spLocks noChangeArrowheads="1"/>
          </p:cNvSpPr>
          <p:nvPr/>
        </p:nvSpPr>
        <p:spPr bwMode="auto">
          <a:xfrm>
            <a:off x="2008188" y="2432050"/>
            <a:ext cx="344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5304" name="Rectangle 14"/>
          <p:cNvSpPr>
            <a:spLocks noChangeArrowheads="1"/>
          </p:cNvSpPr>
          <p:nvPr/>
        </p:nvSpPr>
        <p:spPr bwMode="auto">
          <a:xfrm>
            <a:off x="2008188" y="2667000"/>
            <a:ext cx="6397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5305" name="Rectangle 19"/>
          <p:cNvSpPr>
            <a:spLocks noChangeArrowheads="1"/>
          </p:cNvSpPr>
          <p:nvPr/>
        </p:nvSpPr>
        <p:spPr bwMode="auto">
          <a:xfrm>
            <a:off x="2008188" y="4443413"/>
            <a:ext cx="601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55306" name="Rectangle 20"/>
          <p:cNvSpPr>
            <a:spLocks noChangeArrowheads="1"/>
          </p:cNvSpPr>
          <p:nvPr/>
        </p:nvSpPr>
        <p:spPr bwMode="auto">
          <a:xfrm>
            <a:off x="2008188" y="4694238"/>
            <a:ext cx="514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55307" name="Rectangle 25"/>
          <p:cNvSpPr>
            <a:spLocks noChangeArrowheads="1"/>
          </p:cNvSpPr>
          <p:nvPr/>
        </p:nvSpPr>
        <p:spPr bwMode="auto">
          <a:xfrm>
            <a:off x="2008188" y="5170488"/>
            <a:ext cx="8112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55308" name="Freeform 26"/>
          <p:cNvSpPr>
            <a:spLocks/>
          </p:cNvSpPr>
          <p:nvPr/>
        </p:nvSpPr>
        <p:spPr bwMode="auto">
          <a:xfrm>
            <a:off x="2859088" y="2497138"/>
            <a:ext cx="1014412" cy="115887"/>
          </a:xfrm>
          <a:custGeom>
            <a:avLst/>
            <a:gdLst>
              <a:gd name="T0" fmla="*/ 639 w 639"/>
              <a:gd name="T1" fmla="*/ 73 h 73"/>
              <a:gd name="T2" fmla="*/ 468 w 639"/>
              <a:gd name="T3" fmla="*/ 0 h 73"/>
              <a:gd name="T4" fmla="*/ 0 w 639"/>
              <a:gd name="T5" fmla="*/ 0 h 73"/>
              <a:gd name="T6" fmla="*/ 0 60000 65536"/>
              <a:gd name="T7" fmla="*/ 0 60000 65536"/>
              <a:gd name="T8" fmla="*/ 0 60000 65536"/>
              <a:gd name="T9" fmla="*/ 0 w 639"/>
              <a:gd name="T10" fmla="*/ 0 h 73"/>
              <a:gd name="T11" fmla="*/ 639 w 639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9" h="73">
                <a:moveTo>
                  <a:pt x="639" y="73"/>
                </a:moveTo>
                <a:lnTo>
                  <a:pt x="46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Freeform 27"/>
          <p:cNvSpPr>
            <a:spLocks/>
          </p:cNvSpPr>
          <p:nvPr/>
        </p:nvSpPr>
        <p:spPr bwMode="auto">
          <a:xfrm>
            <a:off x="2443163" y="2490788"/>
            <a:ext cx="1433512" cy="119062"/>
          </a:xfrm>
          <a:custGeom>
            <a:avLst/>
            <a:gdLst>
              <a:gd name="T0" fmla="*/ 903 w 903"/>
              <a:gd name="T1" fmla="*/ 75 h 75"/>
              <a:gd name="T2" fmla="*/ 730 w 903"/>
              <a:gd name="T3" fmla="*/ 0 h 75"/>
              <a:gd name="T4" fmla="*/ 0 w 903"/>
              <a:gd name="T5" fmla="*/ 0 h 75"/>
              <a:gd name="T6" fmla="*/ 0 60000 65536"/>
              <a:gd name="T7" fmla="*/ 0 60000 65536"/>
              <a:gd name="T8" fmla="*/ 0 60000 65536"/>
              <a:gd name="T9" fmla="*/ 0 w 903"/>
              <a:gd name="T10" fmla="*/ 0 h 75"/>
              <a:gd name="T11" fmla="*/ 903 w 90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3" h="75">
                <a:moveTo>
                  <a:pt x="903" y="75"/>
                </a:moveTo>
                <a:lnTo>
                  <a:pt x="73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28"/>
          <p:cNvSpPr>
            <a:spLocks/>
          </p:cNvSpPr>
          <p:nvPr/>
        </p:nvSpPr>
        <p:spPr bwMode="auto">
          <a:xfrm>
            <a:off x="2757488" y="2728913"/>
            <a:ext cx="1801812" cy="268287"/>
          </a:xfrm>
          <a:custGeom>
            <a:avLst/>
            <a:gdLst>
              <a:gd name="T0" fmla="*/ 1135 w 1135"/>
              <a:gd name="T1" fmla="*/ 169 h 169"/>
              <a:gd name="T2" fmla="*/ 532 w 1135"/>
              <a:gd name="T3" fmla="*/ 0 h 169"/>
              <a:gd name="T4" fmla="*/ 0 w 1135"/>
              <a:gd name="T5" fmla="*/ 0 h 169"/>
              <a:gd name="T6" fmla="*/ 0 60000 65536"/>
              <a:gd name="T7" fmla="*/ 0 60000 65536"/>
              <a:gd name="T8" fmla="*/ 0 60000 65536"/>
              <a:gd name="T9" fmla="*/ 0 w 1135"/>
              <a:gd name="T10" fmla="*/ 0 h 169"/>
              <a:gd name="T11" fmla="*/ 1135 w 1135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5" h="169">
                <a:moveTo>
                  <a:pt x="1135" y="169"/>
                </a:moveTo>
                <a:lnTo>
                  <a:pt x="5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29"/>
          <p:cNvSpPr>
            <a:spLocks/>
          </p:cNvSpPr>
          <p:nvPr/>
        </p:nvSpPr>
        <p:spPr bwMode="auto">
          <a:xfrm>
            <a:off x="2717800" y="2722563"/>
            <a:ext cx="1841500" cy="266700"/>
          </a:xfrm>
          <a:custGeom>
            <a:avLst/>
            <a:gdLst>
              <a:gd name="T0" fmla="*/ 1160 w 1160"/>
              <a:gd name="T1" fmla="*/ 168 h 168"/>
              <a:gd name="T2" fmla="*/ 557 w 1160"/>
              <a:gd name="T3" fmla="*/ 0 h 168"/>
              <a:gd name="T4" fmla="*/ 0 w 1160"/>
              <a:gd name="T5" fmla="*/ 0 h 168"/>
              <a:gd name="T6" fmla="*/ 0 60000 65536"/>
              <a:gd name="T7" fmla="*/ 0 60000 65536"/>
              <a:gd name="T8" fmla="*/ 0 60000 65536"/>
              <a:gd name="T9" fmla="*/ 0 w 1160"/>
              <a:gd name="T10" fmla="*/ 0 h 168"/>
              <a:gd name="T11" fmla="*/ 1160 w 116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0" h="168">
                <a:moveTo>
                  <a:pt x="1160" y="168"/>
                </a:moveTo>
                <a:lnTo>
                  <a:pt x="557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32"/>
          <p:cNvSpPr>
            <a:spLocks/>
          </p:cNvSpPr>
          <p:nvPr/>
        </p:nvSpPr>
        <p:spPr bwMode="auto">
          <a:xfrm>
            <a:off x="2690813" y="2963863"/>
            <a:ext cx="1492250" cy="36512"/>
          </a:xfrm>
          <a:custGeom>
            <a:avLst/>
            <a:gdLst>
              <a:gd name="T0" fmla="*/ 940 w 940"/>
              <a:gd name="T1" fmla="*/ 23 h 23"/>
              <a:gd name="T2" fmla="*/ 464 w 940"/>
              <a:gd name="T3" fmla="*/ 0 h 23"/>
              <a:gd name="T4" fmla="*/ 0 w 940"/>
              <a:gd name="T5" fmla="*/ 0 h 23"/>
              <a:gd name="T6" fmla="*/ 0 60000 65536"/>
              <a:gd name="T7" fmla="*/ 0 60000 65536"/>
              <a:gd name="T8" fmla="*/ 0 60000 65536"/>
              <a:gd name="T9" fmla="*/ 0 w 940"/>
              <a:gd name="T10" fmla="*/ 0 h 23"/>
              <a:gd name="T11" fmla="*/ 940 w 94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23">
                <a:moveTo>
                  <a:pt x="940" y="23"/>
                </a:moveTo>
                <a:lnTo>
                  <a:pt x="4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33"/>
          <p:cNvSpPr>
            <a:spLocks/>
          </p:cNvSpPr>
          <p:nvPr/>
        </p:nvSpPr>
        <p:spPr bwMode="auto">
          <a:xfrm>
            <a:off x="2651125" y="2960688"/>
            <a:ext cx="1531938" cy="31750"/>
          </a:xfrm>
          <a:custGeom>
            <a:avLst/>
            <a:gdLst>
              <a:gd name="T0" fmla="*/ 965 w 965"/>
              <a:gd name="T1" fmla="*/ 20 h 20"/>
              <a:gd name="T2" fmla="*/ 489 w 965"/>
              <a:gd name="T3" fmla="*/ 0 h 20"/>
              <a:gd name="T4" fmla="*/ 0 w 965"/>
              <a:gd name="T5" fmla="*/ 0 h 20"/>
              <a:gd name="T6" fmla="*/ 0 60000 65536"/>
              <a:gd name="T7" fmla="*/ 0 60000 65536"/>
              <a:gd name="T8" fmla="*/ 0 60000 65536"/>
              <a:gd name="T9" fmla="*/ 0 w 965"/>
              <a:gd name="T10" fmla="*/ 0 h 20"/>
              <a:gd name="T11" fmla="*/ 965 w 96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20">
                <a:moveTo>
                  <a:pt x="965" y="20"/>
                </a:moveTo>
                <a:lnTo>
                  <a:pt x="489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Freeform 34"/>
          <p:cNvSpPr>
            <a:spLocks/>
          </p:cNvSpPr>
          <p:nvPr/>
        </p:nvSpPr>
        <p:spPr bwMode="auto">
          <a:xfrm>
            <a:off x="2825750" y="3406775"/>
            <a:ext cx="1363663" cy="325438"/>
          </a:xfrm>
          <a:custGeom>
            <a:avLst/>
            <a:gdLst>
              <a:gd name="T0" fmla="*/ 859 w 859"/>
              <a:gd name="T1" fmla="*/ 0 h 205"/>
              <a:gd name="T2" fmla="*/ 489 w 859"/>
              <a:gd name="T3" fmla="*/ 205 h 205"/>
              <a:gd name="T4" fmla="*/ 0 w 859"/>
              <a:gd name="T5" fmla="*/ 205 h 205"/>
              <a:gd name="T6" fmla="*/ 0 60000 65536"/>
              <a:gd name="T7" fmla="*/ 0 60000 65536"/>
              <a:gd name="T8" fmla="*/ 0 60000 65536"/>
              <a:gd name="T9" fmla="*/ 0 w 859"/>
              <a:gd name="T10" fmla="*/ 0 h 205"/>
              <a:gd name="T11" fmla="*/ 859 w 859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9" h="205">
                <a:moveTo>
                  <a:pt x="859" y="0"/>
                </a:moveTo>
                <a:lnTo>
                  <a:pt x="489" y="205"/>
                </a:lnTo>
                <a:lnTo>
                  <a:pt x="0" y="20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Freeform 35"/>
          <p:cNvSpPr>
            <a:spLocks/>
          </p:cNvSpPr>
          <p:nvPr/>
        </p:nvSpPr>
        <p:spPr bwMode="auto">
          <a:xfrm>
            <a:off x="2681288" y="3398838"/>
            <a:ext cx="1501775" cy="327025"/>
          </a:xfrm>
          <a:custGeom>
            <a:avLst/>
            <a:gdLst>
              <a:gd name="T0" fmla="*/ 946 w 946"/>
              <a:gd name="T1" fmla="*/ 0 h 206"/>
              <a:gd name="T2" fmla="*/ 580 w 946"/>
              <a:gd name="T3" fmla="*/ 206 h 206"/>
              <a:gd name="T4" fmla="*/ 0 w 946"/>
              <a:gd name="T5" fmla="*/ 206 h 206"/>
              <a:gd name="T6" fmla="*/ 0 60000 65536"/>
              <a:gd name="T7" fmla="*/ 0 60000 65536"/>
              <a:gd name="T8" fmla="*/ 0 60000 65536"/>
              <a:gd name="T9" fmla="*/ 0 w 946"/>
              <a:gd name="T10" fmla="*/ 0 h 206"/>
              <a:gd name="T11" fmla="*/ 946 w 946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" h="206">
                <a:moveTo>
                  <a:pt x="946" y="0"/>
                </a:moveTo>
                <a:lnTo>
                  <a:pt x="580" y="206"/>
                </a:lnTo>
                <a:lnTo>
                  <a:pt x="0" y="20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Freeform 36"/>
          <p:cNvSpPr>
            <a:spLocks/>
          </p:cNvSpPr>
          <p:nvPr/>
        </p:nvSpPr>
        <p:spPr bwMode="auto">
          <a:xfrm>
            <a:off x="2971800" y="4324350"/>
            <a:ext cx="630238" cy="177800"/>
          </a:xfrm>
          <a:custGeom>
            <a:avLst/>
            <a:gdLst>
              <a:gd name="T0" fmla="*/ 397 w 397"/>
              <a:gd name="T1" fmla="*/ 0 h 112"/>
              <a:gd name="T2" fmla="*/ 235 w 397"/>
              <a:gd name="T3" fmla="*/ 112 h 112"/>
              <a:gd name="T4" fmla="*/ 0 w 397"/>
              <a:gd name="T5" fmla="*/ 112 h 112"/>
              <a:gd name="T6" fmla="*/ 0 60000 65536"/>
              <a:gd name="T7" fmla="*/ 0 60000 65536"/>
              <a:gd name="T8" fmla="*/ 0 60000 65536"/>
              <a:gd name="T9" fmla="*/ 0 w 397"/>
              <a:gd name="T10" fmla="*/ 0 h 112"/>
              <a:gd name="T11" fmla="*/ 397 w 397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112">
                <a:moveTo>
                  <a:pt x="397" y="0"/>
                </a:moveTo>
                <a:lnTo>
                  <a:pt x="235" y="112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Freeform 37"/>
          <p:cNvSpPr>
            <a:spLocks/>
          </p:cNvSpPr>
          <p:nvPr/>
        </p:nvSpPr>
        <p:spPr bwMode="auto">
          <a:xfrm>
            <a:off x="2779713" y="4321175"/>
            <a:ext cx="825500" cy="174625"/>
          </a:xfrm>
          <a:custGeom>
            <a:avLst/>
            <a:gdLst>
              <a:gd name="T0" fmla="*/ 520 w 520"/>
              <a:gd name="T1" fmla="*/ 0 h 110"/>
              <a:gd name="T2" fmla="*/ 356 w 520"/>
              <a:gd name="T3" fmla="*/ 110 h 110"/>
              <a:gd name="T4" fmla="*/ 0 w 520"/>
              <a:gd name="T5" fmla="*/ 110 h 110"/>
              <a:gd name="T6" fmla="*/ 0 60000 65536"/>
              <a:gd name="T7" fmla="*/ 0 60000 65536"/>
              <a:gd name="T8" fmla="*/ 0 60000 65536"/>
              <a:gd name="T9" fmla="*/ 0 w 520"/>
              <a:gd name="T10" fmla="*/ 0 h 110"/>
              <a:gd name="T11" fmla="*/ 520 w 520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110">
                <a:moveTo>
                  <a:pt x="520" y="0"/>
                </a:moveTo>
                <a:lnTo>
                  <a:pt x="356" y="110"/>
                </a:lnTo>
                <a:lnTo>
                  <a:pt x="0" y="11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Freeform 38"/>
          <p:cNvSpPr>
            <a:spLocks/>
          </p:cNvSpPr>
          <p:nvPr/>
        </p:nvSpPr>
        <p:spPr bwMode="auto">
          <a:xfrm>
            <a:off x="2813050" y="4752975"/>
            <a:ext cx="855663" cy="1588"/>
          </a:xfrm>
          <a:custGeom>
            <a:avLst/>
            <a:gdLst>
              <a:gd name="T0" fmla="*/ 539 w 539"/>
              <a:gd name="T1" fmla="*/ 0 h 1588"/>
              <a:gd name="T2" fmla="*/ 337 w 539"/>
              <a:gd name="T3" fmla="*/ 0 h 1588"/>
              <a:gd name="T4" fmla="*/ 0 w 539"/>
              <a:gd name="T5" fmla="*/ 0 h 1588"/>
              <a:gd name="T6" fmla="*/ 0 60000 65536"/>
              <a:gd name="T7" fmla="*/ 0 60000 65536"/>
              <a:gd name="T8" fmla="*/ 0 60000 65536"/>
              <a:gd name="T9" fmla="*/ 0 w 539"/>
              <a:gd name="T10" fmla="*/ 0 h 1588"/>
              <a:gd name="T11" fmla="*/ 539 w 53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1588">
                <a:moveTo>
                  <a:pt x="539" y="0"/>
                </a:moveTo>
                <a:lnTo>
                  <a:pt x="3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Freeform 39"/>
          <p:cNvSpPr>
            <a:spLocks/>
          </p:cNvSpPr>
          <p:nvPr/>
        </p:nvSpPr>
        <p:spPr bwMode="auto">
          <a:xfrm>
            <a:off x="2700338" y="4746625"/>
            <a:ext cx="971550" cy="1588"/>
          </a:xfrm>
          <a:custGeom>
            <a:avLst/>
            <a:gdLst>
              <a:gd name="T0" fmla="*/ 612 w 612"/>
              <a:gd name="T1" fmla="*/ 0 h 1588"/>
              <a:gd name="T2" fmla="*/ 408 w 612"/>
              <a:gd name="T3" fmla="*/ 0 h 1588"/>
              <a:gd name="T4" fmla="*/ 0 w 612"/>
              <a:gd name="T5" fmla="*/ 0 h 1588"/>
              <a:gd name="T6" fmla="*/ 0 60000 65536"/>
              <a:gd name="T7" fmla="*/ 0 60000 65536"/>
              <a:gd name="T8" fmla="*/ 0 60000 65536"/>
              <a:gd name="T9" fmla="*/ 0 w 612"/>
              <a:gd name="T10" fmla="*/ 0 h 1588"/>
              <a:gd name="T11" fmla="*/ 612 w 61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1588">
                <a:moveTo>
                  <a:pt x="612" y="0"/>
                </a:moveTo>
                <a:lnTo>
                  <a:pt x="40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40"/>
          <p:cNvSpPr>
            <a:spLocks/>
          </p:cNvSpPr>
          <p:nvPr/>
        </p:nvSpPr>
        <p:spPr bwMode="auto">
          <a:xfrm>
            <a:off x="2871788" y="5232400"/>
            <a:ext cx="1687512" cy="3175"/>
          </a:xfrm>
          <a:custGeom>
            <a:avLst/>
            <a:gdLst>
              <a:gd name="T0" fmla="*/ 0 w 1063"/>
              <a:gd name="T1" fmla="*/ 0 h 2"/>
              <a:gd name="T2" fmla="*/ 84 w 1063"/>
              <a:gd name="T3" fmla="*/ 2 h 2"/>
              <a:gd name="T4" fmla="*/ 1063 w 1063"/>
              <a:gd name="T5" fmla="*/ 2 h 2"/>
              <a:gd name="T6" fmla="*/ 0 60000 65536"/>
              <a:gd name="T7" fmla="*/ 0 60000 65536"/>
              <a:gd name="T8" fmla="*/ 0 60000 65536"/>
              <a:gd name="T9" fmla="*/ 0 w 1063"/>
              <a:gd name="T10" fmla="*/ 0 h 2"/>
              <a:gd name="T11" fmla="*/ 1063 w 106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3" h="2">
                <a:moveTo>
                  <a:pt x="0" y="0"/>
                </a:moveTo>
                <a:lnTo>
                  <a:pt x="84" y="2"/>
                </a:lnTo>
                <a:lnTo>
                  <a:pt x="1063" y="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Freeform 41"/>
          <p:cNvSpPr>
            <a:spLocks/>
          </p:cNvSpPr>
          <p:nvPr/>
        </p:nvSpPr>
        <p:spPr bwMode="auto">
          <a:xfrm>
            <a:off x="2871788" y="5232400"/>
            <a:ext cx="1690687" cy="1588"/>
          </a:xfrm>
          <a:custGeom>
            <a:avLst/>
            <a:gdLst>
              <a:gd name="T0" fmla="*/ 0 w 1065"/>
              <a:gd name="T1" fmla="*/ 0 h 1588"/>
              <a:gd name="T2" fmla="*/ 86 w 1065"/>
              <a:gd name="T3" fmla="*/ 0 h 1588"/>
              <a:gd name="T4" fmla="*/ 1065 w 1065"/>
              <a:gd name="T5" fmla="*/ 0 h 1588"/>
              <a:gd name="T6" fmla="*/ 0 60000 65536"/>
              <a:gd name="T7" fmla="*/ 0 60000 65536"/>
              <a:gd name="T8" fmla="*/ 0 60000 65536"/>
              <a:gd name="T9" fmla="*/ 0 w 1065"/>
              <a:gd name="T10" fmla="*/ 0 h 1588"/>
              <a:gd name="T11" fmla="*/ 1065 w 106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5" h="1588">
                <a:moveTo>
                  <a:pt x="0" y="0"/>
                </a:moveTo>
                <a:lnTo>
                  <a:pt x="86" y="0"/>
                </a:lnTo>
                <a:lnTo>
                  <a:pt x="106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Freeform 42"/>
          <p:cNvSpPr>
            <a:spLocks/>
          </p:cNvSpPr>
          <p:nvPr/>
        </p:nvSpPr>
        <p:spPr bwMode="auto">
          <a:xfrm>
            <a:off x="2779713" y="2135188"/>
            <a:ext cx="2446337" cy="1171575"/>
          </a:xfrm>
          <a:custGeom>
            <a:avLst/>
            <a:gdLst>
              <a:gd name="T0" fmla="*/ 1541 w 1541"/>
              <a:gd name="T1" fmla="*/ 738 h 738"/>
              <a:gd name="T2" fmla="*/ 518 w 1541"/>
              <a:gd name="T3" fmla="*/ 0 h 738"/>
              <a:gd name="T4" fmla="*/ 0 w 1541"/>
              <a:gd name="T5" fmla="*/ 0 h 738"/>
              <a:gd name="T6" fmla="*/ 0 60000 65536"/>
              <a:gd name="T7" fmla="*/ 0 60000 65536"/>
              <a:gd name="T8" fmla="*/ 0 60000 65536"/>
              <a:gd name="T9" fmla="*/ 0 w 1541"/>
              <a:gd name="T10" fmla="*/ 0 h 738"/>
              <a:gd name="T11" fmla="*/ 1541 w 1541"/>
              <a:gd name="T12" fmla="*/ 738 h 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" h="738">
                <a:moveTo>
                  <a:pt x="1541" y="738"/>
                </a:moveTo>
                <a:lnTo>
                  <a:pt x="51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43"/>
          <p:cNvSpPr>
            <a:spLocks/>
          </p:cNvSpPr>
          <p:nvPr/>
        </p:nvSpPr>
        <p:spPr bwMode="auto">
          <a:xfrm>
            <a:off x="2751138" y="2132013"/>
            <a:ext cx="2481262" cy="1171575"/>
          </a:xfrm>
          <a:custGeom>
            <a:avLst/>
            <a:gdLst>
              <a:gd name="T0" fmla="*/ 1563 w 1563"/>
              <a:gd name="T1" fmla="*/ 738 h 738"/>
              <a:gd name="T2" fmla="*/ 536 w 1563"/>
              <a:gd name="T3" fmla="*/ 0 h 738"/>
              <a:gd name="T4" fmla="*/ 0 w 1563"/>
              <a:gd name="T5" fmla="*/ 0 h 738"/>
              <a:gd name="T6" fmla="*/ 0 60000 65536"/>
              <a:gd name="T7" fmla="*/ 0 60000 65536"/>
              <a:gd name="T8" fmla="*/ 0 60000 65536"/>
              <a:gd name="T9" fmla="*/ 0 w 1563"/>
              <a:gd name="T10" fmla="*/ 0 h 738"/>
              <a:gd name="T11" fmla="*/ 1563 w 1563"/>
              <a:gd name="T12" fmla="*/ 738 h 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3" h="738">
                <a:moveTo>
                  <a:pt x="1563" y="738"/>
                </a:moveTo>
                <a:lnTo>
                  <a:pt x="53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46"/>
          <p:cNvSpPr>
            <a:spLocks/>
          </p:cNvSpPr>
          <p:nvPr/>
        </p:nvSpPr>
        <p:spPr bwMode="auto">
          <a:xfrm>
            <a:off x="2779713" y="1814513"/>
            <a:ext cx="2574925" cy="871537"/>
          </a:xfrm>
          <a:custGeom>
            <a:avLst/>
            <a:gdLst>
              <a:gd name="T0" fmla="*/ 1622 w 1622"/>
              <a:gd name="T1" fmla="*/ 549 h 549"/>
              <a:gd name="T2" fmla="*/ 518 w 1622"/>
              <a:gd name="T3" fmla="*/ 0 h 549"/>
              <a:gd name="T4" fmla="*/ 0 w 1622"/>
              <a:gd name="T5" fmla="*/ 0 h 549"/>
              <a:gd name="T6" fmla="*/ 0 60000 65536"/>
              <a:gd name="T7" fmla="*/ 0 60000 65536"/>
              <a:gd name="T8" fmla="*/ 0 60000 65536"/>
              <a:gd name="T9" fmla="*/ 0 w 1622"/>
              <a:gd name="T10" fmla="*/ 0 h 549"/>
              <a:gd name="T11" fmla="*/ 1622 w 1622"/>
              <a:gd name="T12" fmla="*/ 549 h 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" h="549">
                <a:moveTo>
                  <a:pt x="1622" y="549"/>
                </a:moveTo>
                <a:lnTo>
                  <a:pt x="51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Freeform 47"/>
          <p:cNvSpPr>
            <a:spLocks/>
          </p:cNvSpPr>
          <p:nvPr/>
        </p:nvSpPr>
        <p:spPr bwMode="auto">
          <a:xfrm>
            <a:off x="2751138" y="1811338"/>
            <a:ext cx="2609850" cy="871537"/>
          </a:xfrm>
          <a:custGeom>
            <a:avLst/>
            <a:gdLst>
              <a:gd name="T0" fmla="*/ 1644 w 1644"/>
              <a:gd name="T1" fmla="*/ 549 h 549"/>
              <a:gd name="T2" fmla="*/ 536 w 1644"/>
              <a:gd name="T3" fmla="*/ 0 h 549"/>
              <a:gd name="T4" fmla="*/ 0 w 1644"/>
              <a:gd name="T5" fmla="*/ 0 h 549"/>
              <a:gd name="T6" fmla="*/ 0 60000 65536"/>
              <a:gd name="T7" fmla="*/ 0 60000 65536"/>
              <a:gd name="T8" fmla="*/ 0 60000 65536"/>
              <a:gd name="T9" fmla="*/ 0 w 1644"/>
              <a:gd name="T10" fmla="*/ 0 h 549"/>
              <a:gd name="T11" fmla="*/ 1644 w 1644"/>
              <a:gd name="T12" fmla="*/ 549 h 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4" h="549">
                <a:moveTo>
                  <a:pt x="1644" y="549"/>
                </a:moveTo>
                <a:lnTo>
                  <a:pt x="53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Rectangle 48"/>
          <p:cNvSpPr>
            <a:spLocks noChangeArrowheads="1"/>
          </p:cNvSpPr>
          <p:nvPr/>
        </p:nvSpPr>
        <p:spPr bwMode="auto">
          <a:xfrm>
            <a:off x="2008188" y="1524000"/>
            <a:ext cx="835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Levator scapulae</a:t>
            </a:r>
            <a:endParaRPr lang="en-US" b="1"/>
          </a:p>
        </p:txBody>
      </p:sp>
      <p:sp>
        <p:nvSpPr>
          <p:cNvPr id="55327" name="Freeform 49"/>
          <p:cNvSpPr>
            <a:spLocks/>
          </p:cNvSpPr>
          <p:nvPr/>
        </p:nvSpPr>
        <p:spPr bwMode="auto">
          <a:xfrm>
            <a:off x="2925763" y="1593850"/>
            <a:ext cx="2455862" cy="838200"/>
          </a:xfrm>
          <a:custGeom>
            <a:avLst/>
            <a:gdLst>
              <a:gd name="T0" fmla="*/ 1547 w 1547"/>
              <a:gd name="T1" fmla="*/ 528 h 528"/>
              <a:gd name="T2" fmla="*/ 426 w 1547"/>
              <a:gd name="T3" fmla="*/ 0 h 528"/>
              <a:gd name="T4" fmla="*/ 0 w 1547"/>
              <a:gd name="T5" fmla="*/ 0 h 528"/>
              <a:gd name="T6" fmla="*/ 0 60000 65536"/>
              <a:gd name="T7" fmla="*/ 0 60000 65536"/>
              <a:gd name="T8" fmla="*/ 0 60000 65536"/>
              <a:gd name="T9" fmla="*/ 0 w 1547"/>
              <a:gd name="T10" fmla="*/ 0 h 528"/>
              <a:gd name="T11" fmla="*/ 1547 w 1547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" h="528">
                <a:moveTo>
                  <a:pt x="1547" y="528"/>
                </a:moveTo>
                <a:lnTo>
                  <a:pt x="42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Freeform 50"/>
          <p:cNvSpPr>
            <a:spLocks/>
          </p:cNvSpPr>
          <p:nvPr/>
        </p:nvSpPr>
        <p:spPr bwMode="auto">
          <a:xfrm>
            <a:off x="2895600" y="1589088"/>
            <a:ext cx="2489200" cy="842962"/>
          </a:xfrm>
          <a:custGeom>
            <a:avLst/>
            <a:gdLst>
              <a:gd name="T0" fmla="*/ 1568 w 1568"/>
              <a:gd name="T1" fmla="*/ 531 h 531"/>
              <a:gd name="T2" fmla="*/ 445 w 1568"/>
              <a:gd name="T3" fmla="*/ 0 h 531"/>
              <a:gd name="T4" fmla="*/ 0 w 1568"/>
              <a:gd name="T5" fmla="*/ 0 h 531"/>
              <a:gd name="T6" fmla="*/ 0 60000 65536"/>
              <a:gd name="T7" fmla="*/ 0 60000 65536"/>
              <a:gd name="T8" fmla="*/ 0 60000 65536"/>
              <a:gd name="T9" fmla="*/ 0 w 1568"/>
              <a:gd name="T10" fmla="*/ 0 h 531"/>
              <a:gd name="T11" fmla="*/ 1568 w 1568"/>
              <a:gd name="T12" fmla="*/ 531 h 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8" h="531">
                <a:moveTo>
                  <a:pt x="1568" y="531"/>
                </a:moveTo>
                <a:lnTo>
                  <a:pt x="44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Freeform 51"/>
          <p:cNvSpPr>
            <a:spLocks/>
          </p:cNvSpPr>
          <p:nvPr/>
        </p:nvSpPr>
        <p:spPr bwMode="auto">
          <a:xfrm>
            <a:off x="2773363" y="3211513"/>
            <a:ext cx="2136775" cy="1587"/>
          </a:xfrm>
          <a:custGeom>
            <a:avLst/>
            <a:gdLst>
              <a:gd name="T0" fmla="*/ 1346 w 1346"/>
              <a:gd name="T1" fmla="*/ 0 h 1587"/>
              <a:gd name="T2" fmla="*/ 957 w 1346"/>
              <a:gd name="T3" fmla="*/ 0 h 1587"/>
              <a:gd name="T4" fmla="*/ 0 w 1346"/>
              <a:gd name="T5" fmla="*/ 0 h 1587"/>
              <a:gd name="T6" fmla="*/ 0 60000 65536"/>
              <a:gd name="T7" fmla="*/ 0 60000 65536"/>
              <a:gd name="T8" fmla="*/ 0 60000 65536"/>
              <a:gd name="T9" fmla="*/ 0 w 1346"/>
              <a:gd name="T10" fmla="*/ 0 h 1587"/>
              <a:gd name="T11" fmla="*/ 1346 w 134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6" h="1587">
                <a:moveTo>
                  <a:pt x="1346" y="0"/>
                </a:moveTo>
                <a:lnTo>
                  <a:pt x="95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52"/>
          <p:cNvSpPr>
            <a:spLocks noChangeShapeType="1"/>
          </p:cNvSpPr>
          <p:nvPr/>
        </p:nvSpPr>
        <p:spPr bwMode="auto">
          <a:xfrm flipH="1">
            <a:off x="2763838" y="3205163"/>
            <a:ext cx="2146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Text Box 53"/>
          <p:cNvSpPr txBox="1">
            <a:spLocks noChangeArrowheads="1"/>
          </p:cNvSpPr>
          <p:nvPr/>
        </p:nvSpPr>
        <p:spPr bwMode="auto">
          <a:xfrm>
            <a:off x="2008188" y="1743075"/>
            <a:ext cx="769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Rhomboideus</a:t>
            </a:r>
          </a:p>
          <a:p>
            <a:r>
              <a:rPr lang="en-US" sz="800" b="1"/>
              <a:t>minor</a:t>
            </a:r>
          </a:p>
        </p:txBody>
      </p:sp>
      <p:sp>
        <p:nvSpPr>
          <p:cNvPr id="55332" name="Text Box 54"/>
          <p:cNvSpPr txBox="1">
            <a:spLocks noChangeArrowheads="1"/>
          </p:cNvSpPr>
          <p:nvPr/>
        </p:nvSpPr>
        <p:spPr bwMode="auto">
          <a:xfrm>
            <a:off x="2008188" y="2060575"/>
            <a:ext cx="769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Rhomboideus</a:t>
            </a:r>
          </a:p>
          <a:p>
            <a:r>
              <a:rPr lang="en-US" sz="800" b="1"/>
              <a:t>major</a:t>
            </a:r>
          </a:p>
        </p:txBody>
      </p:sp>
      <p:sp>
        <p:nvSpPr>
          <p:cNvPr id="55333" name="Text Box 55"/>
          <p:cNvSpPr txBox="1">
            <a:spLocks noChangeArrowheads="1"/>
          </p:cNvSpPr>
          <p:nvPr/>
        </p:nvSpPr>
        <p:spPr bwMode="auto">
          <a:xfrm>
            <a:off x="2008188" y="3140075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Medial border</a:t>
            </a:r>
          </a:p>
          <a:p>
            <a:r>
              <a:rPr lang="en-US" sz="800" b="1"/>
              <a:t>of scapula</a:t>
            </a:r>
          </a:p>
        </p:txBody>
      </p:sp>
      <p:sp>
        <p:nvSpPr>
          <p:cNvPr id="55334" name="Text Box 56"/>
          <p:cNvSpPr txBox="1">
            <a:spLocks noChangeArrowheads="1"/>
          </p:cNvSpPr>
          <p:nvPr/>
        </p:nvSpPr>
        <p:spPr bwMode="auto">
          <a:xfrm>
            <a:off x="2008188" y="3673475"/>
            <a:ext cx="6715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Teres major</a:t>
            </a:r>
          </a:p>
        </p:txBody>
      </p:sp>
      <p:sp>
        <p:nvSpPr>
          <p:cNvPr id="55335" name="Text Box 57"/>
          <p:cNvSpPr txBox="1">
            <a:spLocks noChangeArrowheads="1"/>
          </p:cNvSpPr>
          <p:nvPr/>
        </p:nvSpPr>
        <p:spPr bwMode="auto">
          <a:xfrm>
            <a:off x="2008188" y="4270375"/>
            <a:ext cx="852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Triceps brachii:</a:t>
            </a:r>
          </a:p>
        </p:txBody>
      </p:sp>
      <p:sp>
        <p:nvSpPr>
          <p:cNvPr id="55336" name="Text Box 58"/>
          <p:cNvSpPr txBox="1">
            <a:spLocks noChangeArrowheads="1"/>
          </p:cNvSpPr>
          <p:nvPr/>
        </p:nvSpPr>
        <p:spPr bwMode="auto">
          <a:xfrm>
            <a:off x="2008188" y="2898775"/>
            <a:ext cx="676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Teres minor</a:t>
            </a:r>
          </a:p>
        </p:txBody>
      </p:sp>
      <p:sp>
        <p:nvSpPr>
          <p:cNvPr id="55337" name="TextBox 24"/>
          <p:cNvSpPr txBox="1">
            <a:spLocks noChangeArrowheads="1"/>
          </p:cNvSpPr>
          <p:nvPr/>
        </p:nvSpPr>
        <p:spPr bwMode="auto">
          <a:xfrm>
            <a:off x="2452688" y="1079500"/>
            <a:ext cx="42195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5338" name="TextBox 24"/>
          <p:cNvSpPr txBox="1">
            <a:spLocks noChangeArrowheads="1"/>
          </p:cNvSpPr>
          <p:nvPr/>
        </p:nvSpPr>
        <p:spPr bwMode="auto">
          <a:xfrm>
            <a:off x="1481138" y="6162675"/>
            <a:ext cx="6178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© The McGraw-Hill Companies, Inc./Rebecca Gray, photographer/Don Kincaid, dissections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0"/>
            <a:ext cx="8229600" cy="1143000"/>
          </a:xfrm>
        </p:spPr>
        <p:txBody>
          <a:bodyPr/>
          <a:lstStyle/>
          <a:p>
            <a:r>
              <a:rPr lang="en-US" smtClean="0"/>
              <a:t>Rotator Cuff Muscles</a:t>
            </a:r>
          </a:p>
        </p:txBody>
      </p:sp>
      <p:sp>
        <p:nvSpPr>
          <p:cNvPr id="56323" name="Content Placeholder 7"/>
          <p:cNvSpPr>
            <a:spLocks noGrp="1"/>
          </p:cNvSpPr>
          <p:nvPr>
            <p:ph idx="1"/>
          </p:nvPr>
        </p:nvSpPr>
        <p:spPr>
          <a:xfrm>
            <a:off x="457200" y="1050925"/>
            <a:ext cx="8229600" cy="5807075"/>
          </a:xfrm>
        </p:spPr>
        <p:txBody>
          <a:bodyPr/>
          <a:lstStyle/>
          <a:p>
            <a:r>
              <a:rPr lang="en-US" sz="2400" b="0" smtClean="0"/>
              <a:t>tendons of the remaining four scapular muscles form the </a:t>
            </a:r>
            <a:r>
              <a:rPr lang="en-US" sz="2400" smtClean="0"/>
              <a:t>rotator cuff</a:t>
            </a:r>
          </a:p>
          <a:p>
            <a:endParaRPr lang="en-US" sz="1000" b="0" smtClean="0"/>
          </a:p>
          <a:p>
            <a:r>
              <a:rPr lang="en-US" sz="2400" smtClean="0"/>
              <a:t>“SITS” muscles </a:t>
            </a:r>
            <a:r>
              <a:rPr lang="en-US" sz="2400" b="0" smtClean="0"/>
              <a:t>– for the first letter of their names</a:t>
            </a:r>
          </a:p>
          <a:p>
            <a:pPr lvl="1"/>
            <a:r>
              <a:rPr lang="en-US" sz="2400" i="1" smtClean="0"/>
              <a:t>supraspinatus</a:t>
            </a:r>
          </a:p>
          <a:p>
            <a:pPr lvl="1"/>
            <a:r>
              <a:rPr lang="en-US" sz="2400" i="1" smtClean="0"/>
              <a:t>infraspinatus</a:t>
            </a:r>
          </a:p>
          <a:p>
            <a:pPr lvl="1"/>
            <a:r>
              <a:rPr lang="en-US" sz="2400" i="1" smtClean="0"/>
              <a:t>teres minor</a:t>
            </a:r>
            <a:r>
              <a:rPr lang="en-US" sz="2400" b="0" i="1" smtClean="0"/>
              <a:t>	</a:t>
            </a:r>
          </a:p>
          <a:p>
            <a:pPr lvl="1"/>
            <a:r>
              <a:rPr lang="en-US" sz="2400" i="1" smtClean="0"/>
              <a:t>subscapularis</a:t>
            </a:r>
          </a:p>
          <a:p>
            <a:pPr lvl="1"/>
            <a:endParaRPr lang="en-US" sz="1000" b="0" smtClean="0"/>
          </a:p>
          <a:p>
            <a:r>
              <a:rPr lang="en-US" sz="2400" b="0" smtClean="0"/>
              <a:t>tendons of these muscles merge with the joint capsule of the shoulder as they cross it in route to the humerus</a:t>
            </a:r>
          </a:p>
          <a:p>
            <a:endParaRPr lang="en-US" sz="1000" b="0" smtClean="0"/>
          </a:p>
          <a:p>
            <a:r>
              <a:rPr lang="en-US" sz="2400" b="0" smtClean="0"/>
              <a:t>holds head of humerus into glenoid cavity</a:t>
            </a:r>
          </a:p>
          <a:p>
            <a:endParaRPr lang="en-US" sz="1000" b="0" smtClean="0"/>
          </a:p>
          <a:p>
            <a:r>
              <a:rPr lang="en-US" sz="2400" b="0" smtClean="0"/>
              <a:t>supraspinatus tendon most easily damaged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0AC1250-60BA-4E42-AFEC-2187254FCC1B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564EB54-43F1-4426-8C4A-35DC08F31B06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txBody>
          <a:bodyPr/>
          <a:lstStyle/>
          <a:p>
            <a:pPr eaLnBrk="1" hangingPunct="1"/>
            <a:r>
              <a:rPr lang="en-US" smtClean="0"/>
              <a:t>Rotator Cuff Muscles</a:t>
            </a:r>
          </a:p>
        </p:txBody>
      </p:sp>
      <p:pic>
        <p:nvPicPr>
          <p:cNvPr id="57348" name="Picture 8" descr="sal25693_10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88" y="1174750"/>
            <a:ext cx="59880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6672263" y="5470525"/>
            <a:ext cx="20494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10.26</a:t>
            </a:r>
          </a:p>
        </p:txBody>
      </p:sp>
      <p:sp>
        <p:nvSpPr>
          <p:cNvPr id="57350" name="AutoShape 11"/>
          <p:cNvSpPr>
            <a:spLocks noChangeAspect="1" noChangeArrowheads="1" noTextEdit="1"/>
          </p:cNvSpPr>
          <p:nvPr/>
        </p:nvSpPr>
        <p:spPr bwMode="auto">
          <a:xfrm>
            <a:off x="1471613" y="1397000"/>
            <a:ext cx="61150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Rectangle 13"/>
          <p:cNvSpPr>
            <a:spLocks noChangeArrowheads="1"/>
          </p:cNvSpPr>
          <p:nvPr/>
        </p:nvSpPr>
        <p:spPr bwMode="auto">
          <a:xfrm>
            <a:off x="6389688" y="2847975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Acromion</a:t>
            </a:r>
            <a:endParaRPr lang="en-US" b="1"/>
          </a:p>
        </p:txBody>
      </p:sp>
      <p:sp>
        <p:nvSpPr>
          <p:cNvPr id="57352" name="Rectangle 14"/>
          <p:cNvSpPr>
            <a:spLocks noChangeArrowheads="1"/>
          </p:cNvSpPr>
          <p:nvPr/>
        </p:nvSpPr>
        <p:spPr bwMode="auto">
          <a:xfrm>
            <a:off x="6389688" y="5127625"/>
            <a:ext cx="1204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Inferior angle</a:t>
            </a:r>
            <a:endParaRPr lang="en-US" b="1"/>
          </a:p>
        </p:txBody>
      </p:sp>
      <p:sp>
        <p:nvSpPr>
          <p:cNvPr id="57353" name="Rectangle 15"/>
          <p:cNvSpPr>
            <a:spLocks noChangeArrowheads="1"/>
          </p:cNvSpPr>
          <p:nvPr/>
        </p:nvSpPr>
        <p:spPr bwMode="auto">
          <a:xfrm>
            <a:off x="6389688" y="2527300"/>
            <a:ext cx="720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Clavicle</a:t>
            </a:r>
            <a:endParaRPr lang="en-US" b="1"/>
          </a:p>
        </p:txBody>
      </p:sp>
      <p:sp>
        <p:nvSpPr>
          <p:cNvPr id="57354" name="Rectangle 16"/>
          <p:cNvSpPr>
            <a:spLocks noChangeArrowheads="1"/>
          </p:cNvSpPr>
          <p:nvPr/>
        </p:nvSpPr>
        <p:spPr bwMode="auto">
          <a:xfrm>
            <a:off x="1501775" y="3538538"/>
            <a:ext cx="1195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57355" name="Rectangle 19"/>
          <p:cNvSpPr>
            <a:spLocks noChangeArrowheads="1"/>
          </p:cNvSpPr>
          <p:nvPr/>
        </p:nvSpPr>
        <p:spPr bwMode="auto">
          <a:xfrm>
            <a:off x="1501775" y="4221163"/>
            <a:ext cx="1301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Subscapularis</a:t>
            </a:r>
            <a:endParaRPr lang="en-US" b="1"/>
          </a:p>
        </p:txBody>
      </p:sp>
      <p:sp>
        <p:nvSpPr>
          <p:cNvPr id="57356" name="Rectangle 22"/>
          <p:cNvSpPr>
            <a:spLocks noChangeArrowheads="1"/>
          </p:cNvSpPr>
          <p:nvPr/>
        </p:nvSpPr>
        <p:spPr bwMode="auto">
          <a:xfrm>
            <a:off x="6389688" y="3700463"/>
            <a:ext cx="1300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Glenoid cavity</a:t>
            </a:r>
            <a:endParaRPr lang="en-US" b="1"/>
          </a:p>
        </p:txBody>
      </p:sp>
      <p:sp>
        <p:nvSpPr>
          <p:cNvPr id="57357" name="Rectangle 23"/>
          <p:cNvSpPr>
            <a:spLocks noChangeArrowheads="1"/>
          </p:cNvSpPr>
          <p:nvPr/>
        </p:nvSpPr>
        <p:spPr bwMode="auto">
          <a:xfrm>
            <a:off x="1501775" y="3195638"/>
            <a:ext cx="1322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57358" name="Freeform 26"/>
          <p:cNvSpPr>
            <a:spLocks/>
          </p:cNvSpPr>
          <p:nvPr/>
        </p:nvSpPr>
        <p:spPr bwMode="auto">
          <a:xfrm>
            <a:off x="2913063" y="3235325"/>
            <a:ext cx="2135187" cy="92075"/>
          </a:xfrm>
          <a:custGeom>
            <a:avLst/>
            <a:gdLst>
              <a:gd name="T0" fmla="*/ 1345 w 1345"/>
              <a:gd name="T1" fmla="*/ 0 h 58"/>
              <a:gd name="T2" fmla="*/ 854 w 1345"/>
              <a:gd name="T3" fmla="*/ 58 h 58"/>
              <a:gd name="T4" fmla="*/ 0 w 1345"/>
              <a:gd name="T5" fmla="*/ 58 h 58"/>
              <a:gd name="T6" fmla="*/ 0 60000 65536"/>
              <a:gd name="T7" fmla="*/ 0 60000 65536"/>
              <a:gd name="T8" fmla="*/ 0 60000 65536"/>
              <a:gd name="T9" fmla="*/ 0 w 1345"/>
              <a:gd name="T10" fmla="*/ 0 h 58"/>
              <a:gd name="T11" fmla="*/ 1345 w 13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58">
                <a:moveTo>
                  <a:pt x="1345" y="0"/>
                </a:moveTo>
                <a:lnTo>
                  <a:pt x="854" y="58"/>
                </a:lnTo>
                <a:lnTo>
                  <a:pt x="0" y="5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27"/>
          <p:cNvSpPr>
            <a:spLocks noChangeShapeType="1"/>
          </p:cNvSpPr>
          <p:nvPr/>
        </p:nvSpPr>
        <p:spPr bwMode="auto">
          <a:xfrm>
            <a:off x="2794000" y="3670300"/>
            <a:ext cx="2909888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Line 28"/>
          <p:cNvSpPr>
            <a:spLocks noChangeShapeType="1"/>
          </p:cNvSpPr>
          <p:nvPr/>
        </p:nvSpPr>
        <p:spPr bwMode="auto">
          <a:xfrm flipH="1">
            <a:off x="5637213" y="5257800"/>
            <a:ext cx="6889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Line 29"/>
          <p:cNvSpPr>
            <a:spLocks noChangeShapeType="1"/>
          </p:cNvSpPr>
          <p:nvPr/>
        </p:nvSpPr>
        <p:spPr bwMode="auto">
          <a:xfrm flipH="1">
            <a:off x="2890838" y="4351338"/>
            <a:ext cx="232410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30"/>
          <p:cNvSpPr>
            <a:spLocks noChangeShapeType="1"/>
          </p:cNvSpPr>
          <p:nvPr/>
        </p:nvSpPr>
        <p:spPr bwMode="auto">
          <a:xfrm>
            <a:off x="5432425" y="2974975"/>
            <a:ext cx="893763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Freeform 31"/>
          <p:cNvSpPr>
            <a:spLocks/>
          </p:cNvSpPr>
          <p:nvPr/>
        </p:nvSpPr>
        <p:spPr bwMode="auto">
          <a:xfrm>
            <a:off x="2901950" y="3224213"/>
            <a:ext cx="2136775" cy="90487"/>
          </a:xfrm>
          <a:custGeom>
            <a:avLst/>
            <a:gdLst>
              <a:gd name="T0" fmla="*/ 1346 w 1346"/>
              <a:gd name="T1" fmla="*/ 0 h 57"/>
              <a:gd name="T2" fmla="*/ 861 w 1346"/>
              <a:gd name="T3" fmla="*/ 57 h 57"/>
              <a:gd name="T4" fmla="*/ 0 w 1346"/>
              <a:gd name="T5" fmla="*/ 57 h 57"/>
              <a:gd name="T6" fmla="*/ 0 60000 65536"/>
              <a:gd name="T7" fmla="*/ 0 60000 65536"/>
              <a:gd name="T8" fmla="*/ 0 60000 65536"/>
              <a:gd name="T9" fmla="*/ 0 w 1346"/>
              <a:gd name="T10" fmla="*/ 0 h 57"/>
              <a:gd name="T11" fmla="*/ 1346 w 1346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6" h="57">
                <a:moveTo>
                  <a:pt x="1346" y="0"/>
                </a:moveTo>
                <a:lnTo>
                  <a:pt x="861" y="57"/>
                </a:lnTo>
                <a:lnTo>
                  <a:pt x="0" y="5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32"/>
          <p:cNvSpPr>
            <a:spLocks noChangeShapeType="1"/>
          </p:cNvSpPr>
          <p:nvPr/>
        </p:nvSpPr>
        <p:spPr bwMode="auto">
          <a:xfrm>
            <a:off x="2784475" y="3657600"/>
            <a:ext cx="29083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33"/>
          <p:cNvSpPr>
            <a:spLocks noChangeShapeType="1"/>
          </p:cNvSpPr>
          <p:nvPr/>
        </p:nvSpPr>
        <p:spPr bwMode="auto">
          <a:xfrm>
            <a:off x="2711450" y="4022725"/>
            <a:ext cx="29622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Line 34"/>
          <p:cNvSpPr>
            <a:spLocks noChangeShapeType="1"/>
          </p:cNvSpPr>
          <p:nvPr/>
        </p:nvSpPr>
        <p:spPr bwMode="auto">
          <a:xfrm>
            <a:off x="2700338" y="4010025"/>
            <a:ext cx="2962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Line 35"/>
          <p:cNvSpPr>
            <a:spLocks noChangeShapeType="1"/>
          </p:cNvSpPr>
          <p:nvPr/>
        </p:nvSpPr>
        <p:spPr bwMode="auto">
          <a:xfrm flipH="1">
            <a:off x="5624513" y="5245100"/>
            <a:ext cx="7016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Line 36"/>
          <p:cNvSpPr>
            <a:spLocks noChangeShapeType="1"/>
          </p:cNvSpPr>
          <p:nvPr/>
        </p:nvSpPr>
        <p:spPr bwMode="auto">
          <a:xfrm flipH="1">
            <a:off x="5341938" y="3819525"/>
            <a:ext cx="9842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Line 37"/>
          <p:cNvSpPr>
            <a:spLocks noChangeShapeType="1"/>
          </p:cNvSpPr>
          <p:nvPr/>
        </p:nvSpPr>
        <p:spPr bwMode="auto">
          <a:xfrm flipH="1">
            <a:off x="5330825" y="3808413"/>
            <a:ext cx="99536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38"/>
          <p:cNvSpPr>
            <a:spLocks noChangeShapeType="1"/>
          </p:cNvSpPr>
          <p:nvPr/>
        </p:nvSpPr>
        <p:spPr bwMode="auto">
          <a:xfrm flipH="1">
            <a:off x="2890838" y="4338638"/>
            <a:ext cx="2324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Line 39"/>
          <p:cNvSpPr>
            <a:spLocks noChangeShapeType="1"/>
          </p:cNvSpPr>
          <p:nvPr/>
        </p:nvSpPr>
        <p:spPr bwMode="auto">
          <a:xfrm>
            <a:off x="5421313" y="2965450"/>
            <a:ext cx="9048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2" name="Line 40"/>
          <p:cNvSpPr>
            <a:spLocks noChangeShapeType="1"/>
          </p:cNvSpPr>
          <p:nvPr/>
        </p:nvSpPr>
        <p:spPr bwMode="auto">
          <a:xfrm>
            <a:off x="4691063" y="3378200"/>
            <a:ext cx="163512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Line 41"/>
          <p:cNvSpPr>
            <a:spLocks noChangeShapeType="1"/>
          </p:cNvSpPr>
          <p:nvPr/>
        </p:nvSpPr>
        <p:spPr bwMode="auto">
          <a:xfrm>
            <a:off x="4678363" y="3368675"/>
            <a:ext cx="16478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Freeform 42"/>
          <p:cNvSpPr>
            <a:spLocks/>
          </p:cNvSpPr>
          <p:nvPr/>
        </p:nvSpPr>
        <p:spPr bwMode="auto">
          <a:xfrm>
            <a:off x="4811713" y="2663825"/>
            <a:ext cx="1514475" cy="142875"/>
          </a:xfrm>
          <a:custGeom>
            <a:avLst/>
            <a:gdLst>
              <a:gd name="T0" fmla="*/ 954 w 954"/>
              <a:gd name="T1" fmla="*/ 0 h 90"/>
              <a:gd name="T2" fmla="*/ 121 w 954"/>
              <a:gd name="T3" fmla="*/ 0 h 90"/>
              <a:gd name="T4" fmla="*/ 0 w 954"/>
              <a:gd name="T5" fmla="*/ 90 h 90"/>
              <a:gd name="T6" fmla="*/ 0 60000 65536"/>
              <a:gd name="T7" fmla="*/ 0 60000 65536"/>
              <a:gd name="T8" fmla="*/ 0 60000 65536"/>
              <a:gd name="T9" fmla="*/ 0 w 954"/>
              <a:gd name="T10" fmla="*/ 0 h 90"/>
              <a:gd name="T11" fmla="*/ 954 w 95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4" h="90">
                <a:moveTo>
                  <a:pt x="954" y="0"/>
                </a:moveTo>
                <a:lnTo>
                  <a:pt x="121" y="0"/>
                </a:lnTo>
                <a:lnTo>
                  <a:pt x="0" y="9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Freeform 43"/>
          <p:cNvSpPr>
            <a:spLocks/>
          </p:cNvSpPr>
          <p:nvPr/>
        </p:nvSpPr>
        <p:spPr bwMode="auto">
          <a:xfrm>
            <a:off x="4789488" y="2654300"/>
            <a:ext cx="1530350" cy="152400"/>
          </a:xfrm>
          <a:custGeom>
            <a:avLst/>
            <a:gdLst>
              <a:gd name="T0" fmla="*/ 964 w 964"/>
              <a:gd name="T1" fmla="*/ 0 h 96"/>
              <a:gd name="T2" fmla="*/ 128 w 964"/>
              <a:gd name="T3" fmla="*/ 0 h 96"/>
              <a:gd name="T4" fmla="*/ 0 w 964"/>
              <a:gd name="T5" fmla="*/ 96 h 96"/>
              <a:gd name="T6" fmla="*/ 0 60000 65536"/>
              <a:gd name="T7" fmla="*/ 0 60000 65536"/>
              <a:gd name="T8" fmla="*/ 0 60000 65536"/>
              <a:gd name="T9" fmla="*/ 0 w 964"/>
              <a:gd name="T10" fmla="*/ 0 h 96"/>
              <a:gd name="T11" fmla="*/ 964 w 96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96">
                <a:moveTo>
                  <a:pt x="964" y="0"/>
                </a:moveTo>
                <a:lnTo>
                  <a:pt x="128" y="0"/>
                </a:lnTo>
                <a:lnTo>
                  <a:pt x="0" y="96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6" name="Rectangle 44"/>
          <p:cNvSpPr>
            <a:spLocks noChangeArrowheads="1"/>
          </p:cNvSpPr>
          <p:nvPr/>
        </p:nvSpPr>
        <p:spPr bwMode="auto">
          <a:xfrm>
            <a:off x="3540125" y="1390650"/>
            <a:ext cx="741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Anterior</a:t>
            </a:r>
            <a:endParaRPr lang="en-US" b="1"/>
          </a:p>
        </p:txBody>
      </p:sp>
      <p:sp>
        <p:nvSpPr>
          <p:cNvPr id="57377" name="Rectangle 45"/>
          <p:cNvSpPr>
            <a:spLocks noChangeArrowheads="1"/>
          </p:cNvSpPr>
          <p:nvPr/>
        </p:nvSpPr>
        <p:spPr bwMode="auto">
          <a:xfrm>
            <a:off x="4676775" y="1385888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Posterior</a:t>
            </a:r>
            <a:endParaRPr lang="en-US" b="1"/>
          </a:p>
        </p:txBody>
      </p:sp>
      <p:sp>
        <p:nvSpPr>
          <p:cNvPr id="57378" name="Text Box 46"/>
          <p:cNvSpPr txBox="1">
            <a:spLocks noChangeArrowheads="1"/>
          </p:cNvSpPr>
          <p:nvPr/>
        </p:nvSpPr>
        <p:spPr bwMode="auto">
          <a:xfrm>
            <a:off x="1349375" y="2670175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Rotator cuff (SITS)</a:t>
            </a:r>
          </a:p>
          <a:p>
            <a:r>
              <a:rPr lang="en-US" sz="1500" b="1"/>
              <a:t>muscles:</a:t>
            </a:r>
          </a:p>
        </p:txBody>
      </p:sp>
      <p:sp>
        <p:nvSpPr>
          <p:cNvPr id="57379" name="Text Box 47"/>
          <p:cNvSpPr txBox="1">
            <a:spLocks noChangeArrowheads="1"/>
          </p:cNvSpPr>
          <p:nvPr/>
        </p:nvSpPr>
        <p:spPr bwMode="auto">
          <a:xfrm>
            <a:off x="1501775" y="3876675"/>
            <a:ext cx="1182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Teres minor</a:t>
            </a:r>
          </a:p>
        </p:txBody>
      </p:sp>
      <p:sp>
        <p:nvSpPr>
          <p:cNvPr id="57380" name="Text Box 48"/>
          <p:cNvSpPr txBox="1">
            <a:spLocks noChangeArrowheads="1"/>
          </p:cNvSpPr>
          <p:nvPr/>
        </p:nvSpPr>
        <p:spPr bwMode="auto">
          <a:xfrm>
            <a:off x="6388100" y="3241675"/>
            <a:ext cx="91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Coracoid</a:t>
            </a:r>
          </a:p>
          <a:p>
            <a:r>
              <a:rPr lang="en-US" sz="1500" b="1"/>
              <a:t>process</a:t>
            </a:r>
          </a:p>
        </p:txBody>
      </p:sp>
      <p:sp>
        <p:nvSpPr>
          <p:cNvPr id="57381" name="TextBox 24"/>
          <p:cNvSpPr txBox="1">
            <a:spLocks noChangeArrowheads="1"/>
          </p:cNvSpPr>
          <p:nvPr/>
        </p:nvSpPr>
        <p:spPr bwMode="auto">
          <a:xfrm>
            <a:off x="2062163" y="1012825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41D08C7-80D5-44BD-8E11-455CF1185F6F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Anterior View of Cadaver Chest</a:t>
            </a:r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3548063" y="5849938"/>
            <a:ext cx="2049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10.25a</a:t>
            </a:r>
          </a:p>
        </p:txBody>
      </p:sp>
      <p:pic>
        <p:nvPicPr>
          <p:cNvPr id="58373" name="Picture 8" descr="sal25693_10_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38" y="1511300"/>
            <a:ext cx="45926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AutoShape 10"/>
          <p:cNvSpPr>
            <a:spLocks noChangeAspect="1" noChangeArrowheads="1" noTextEdit="1"/>
          </p:cNvSpPr>
          <p:nvPr/>
        </p:nvSpPr>
        <p:spPr bwMode="auto">
          <a:xfrm>
            <a:off x="1435100" y="2395538"/>
            <a:ext cx="435451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Rectangle 15"/>
          <p:cNvSpPr>
            <a:spLocks noChangeArrowheads="1"/>
          </p:cNvSpPr>
          <p:nvPr/>
        </p:nvSpPr>
        <p:spPr bwMode="auto">
          <a:xfrm>
            <a:off x="1358900" y="2700338"/>
            <a:ext cx="517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58376" name="Rectangle 16"/>
          <p:cNvSpPr>
            <a:spLocks noChangeArrowheads="1"/>
          </p:cNvSpPr>
          <p:nvPr/>
        </p:nvSpPr>
        <p:spPr bwMode="auto">
          <a:xfrm>
            <a:off x="1358900" y="3000375"/>
            <a:ext cx="118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58377" name="Rectangle 17"/>
          <p:cNvSpPr>
            <a:spLocks noChangeArrowheads="1"/>
          </p:cNvSpPr>
          <p:nvPr/>
        </p:nvSpPr>
        <p:spPr bwMode="auto">
          <a:xfrm>
            <a:off x="1358900" y="3319463"/>
            <a:ext cx="1092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Biceps brachii:</a:t>
            </a:r>
            <a:endParaRPr lang="en-US" b="1"/>
          </a:p>
        </p:txBody>
      </p:sp>
      <p:sp>
        <p:nvSpPr>
          <p:cNvPr id="58378" name="Rectangle 18"/>
          <p:cNvSpPr>
            <a:spLocks noChangeArrowheads="1"/>
          </p:cNvSpPr>
          <p:nvPr/>
        </p:nvSpPr>
        <p:spPr bwMode="auto">
          <a:xfrm>
            <a:off x="1358900" y="3586163"/>
            <a:ext cx="9017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   Long head</a:t>
            </a:r>
            <a:endParaRPr lang="en-US" b="1"/>
          </a:p>
        </p:txBody>
      </p:sp>
      <p:sp>
        <p:nvSpPr>
          <p:cNvPr id="58379" name="Rectangle 19"/>
          <p:cNvSpPr>
            <a:spLocks noChangeArrowheads="1"/>
          </p:cNvSpPr>
          <p:nvPr/>
        </p:nvSpPr>
        <p:spPr bwMode="auto">
          <a:xfrm>
            <a:off x="1358900" y="3852863"/>
            <a:ext cx="9255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   Short head</a:t>
            </a:r>
            <a:endParaRPr lang="en-US" b="1"/>
          </a:p>
        </p:txBody>
      </p:sp>
      <p:sp>
        <p:nvSpPr>
          <p:cNvPr id="58380" name="Rectangle 20"/>
          <p:cNvSpPr>
            <a:spLocks noChangeArrowheads="1"/>
          </p:cNvSpPr>
          <p:nvPr/>
        </p:nvSpPr>
        <p:spPr bwMode="auto">
          <a:xfrm>
            <a:off x="1358900" y="4230688"/>
            <a:ext cx="1225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Serratus anterior</a:t>
            </a:r>
            <a:endParaRPr lang="en-US" b="1"/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 flipH="1">
            <a:off x="2054225" y="4854575"/>
            <a:ext cx="31496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24"/>
          <p:cNvSpPr>
            <a:spLocks noChangeShapeType="1"/>
          </p:cNvSpPr>
          <p:nvPr/>
        </p:nvSpPr>
        <p:spPr bwMode="auto">
          <a:xfrm flipH="1">
            <a:off x="2092325" y="4845050"/>
            <a:ext cx="3111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25"/>
          <p:cNvSpPr>
            <a:spLocks noChangeShapeType="1"/>
          </p:cNvSpPr>
          <p:nvPr/>
        </p:nvSpPr>
        <p:spPr bwMode="auto">
          <a:xfrm>
            <a:off x="2644775" y="4335463"/>
            <a:ext cx="220186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26"/>
          <p:cNvSpPr>
            <a:spLocks noChangeShapeType="1"/>
          </p:cNvSpPr>
          <p:nvPr/>
        </p:nvSpPr>
        <p:spPr bwMode="auto">
          <a:xfrm>
            <a:off x="4846638" y="4511675"/>
            <a:ext cx="15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27"/>
          <p:cNvSpPr>
            <a:spLocks noChangeShapeType="1"/>
          </p:cNvSpPr>
          <p:nvPr/>
        </p:nvSpPr>
        <p:spPr bwMode="auto">
          <a:xfrm>
            <a:off x="4846638" y="45069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Line 28"/>
          <p:cNvSpPr>
            <a:spLocks noChangeShapeType="1"/>
          </p:cNvSpPr>
          <p:nvPr/>
        </p:nvSpPr>
        <p:spPr bwMode="auto">
          <a:xfrm>
            <a:off x="4846638" y="4511675"/>
            <a:ext cx="15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Line 29"/>
          <p:cNvSpPr>
            <a:spLocks noChangeShapeType="1"/>
          </p:cNvSpPr>
          <p:nvPr/>
        </p:nvSpPr>
        <p:spPr bwMode="auto">
          <a:xfrm>
            <a:off x="4846638" y="4506913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Line 30"/>
          <p:cNvSpPr>
            <a:spLocks noChangeShapeType="1"/>
          </p:cNvSpPr>
          <p:nvPr/>
        </p:nvSpPr>
        <p:spPr bwMode="auto">
          <a:xfrm>
            <a:off x="2644775" y="4330700"/>
            <a:ext cx="22018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Freeform 31"/>
          <p:cNvSpPr>
            <a:spLocks/>
          </p:cNvSpPr>
          <p:nvPr/>
        </p:nvSpPr>
        <p:spPr bwMode="auto">
          <a:xfrm>
            <a:off x="2406650" y="3514725"/>
            <a:ext cx="1268413" cy="171450"/>
          </a:xfrm>
          <a:custGeom>
            <a:avLst/>
            <a:gdLst>
              <a:gd name="T0" fmla="*/ 799 w 799"/>
              <a:gd name="T1" fmla="*/ 0 h 108"/>
              <a:gd name="T2" fmla="*/ 552 w 799"/>
              <a:gd name="T3" fmla="*/ 108 h 108"/>
              <a:gd name="T4" fmla="*/ 0 w 799"/>
              <a:gd name="T5" fmla="*/ 108 h 108"/>
              <a:gd name="T6" fmla="*/ 0 60000 65536"/>
              <a:gd name="T7" fmla="*/ 0 60000 65536"/>
              <a:gd name="T8" fmla="*/ 0 60000 65536"/>
              <a:gd name="T9" fmla="*/ 0 w 799"/>
              <a:gd name="T10" fmla="*/ 0 h 108"/>
              <a:gd name="T11" fmla="*/ 799 w 799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108">
                <a:moveTo>
                  <a:pt x="799" y="0"/>
                </a:moveTo>
                <a:lnTo>
                  <a:pt x="552" y="108"/>
                </a:lnTo>
                <a:lnTo>
                  <a:pt x="0" y="10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Freeform 32"/>
          <p:cNvSpPr>
            <a:spLocks/>
          </p:cNvSpPr>
          <p:nvPr/>
        </p:nvSpPr>
        <p:spPr bwMode="auto">
          <a:xfrm>
            <a:off x="2363788" y="3514725"/>
            <a:ext cx="1316037" cy="166688"/>
          </a:xfrm>
          <a:custGeom>
            <a:avLst/>
            <a:gdLst>
              <a:gd name="T0" fmla="*/ 829 w 829"/>
              <a:gd name="T1" fmla="*/ 0 h 105"/>
              <a:gd name="T2" fmla="*/ 579 w 829"/>
              <a:gd name="T3" fmla="*/ 105 h 105"/>
              <a:gd name="T4" fmla="*/ 0 w 829"/>
              <a:gd name="T5" fmla="*/ 105 h 105"/>
              <a:gd name="T6" fmla="*/ 0 60000 65536"/>
              <a:gd name="T7" fmla="*/ 0 60000 65536"/>
              <a:gd name="T8" fmla="*/ 0 60000 65536"/>
              <a:gd name="T9" fmla="*/ 0 w 829"/>
              <a:gd name="T10" fmla="*/ 0 h 105"/>
              <a:gd name="T11" fmla="*/ 829 w 829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" h="105">
                <a:moveTo>
                  <a:pt x="829" y="0"/>
                </a:moveTo>
                <a:lnTo>
                  <a:pt x="579" y="105"/>
                </a:lnTo>
                <a:lnTo>
                  <a:pt x="0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Freeform 33"/>
          <p:cNvSpPr>
            <a:spLocks/>
          </p:cNvSpPr>
          <p:nvPr/>
        </p:nvSpPr>
        <p:spPr bwMode="auto">
          <a:xfrm>
            <a:off x="2392363" y="3752850"/>
            <a:ext cx="1411287" cy="190500"/>
          </a:xfrm>
          <a:custGeom>
            <a:avLst/>
            <a:gdLst>
              <a:gd name="T0" fmla="*/ 889 w 889"/>
              <a:gd name="T1" fmla="*/ 0 h 120"/>
              <a:gd name="T2" fmla="*/ 561 w 889"/>
              <a:gd name="T3" fmla="*/ 120 h 120"/>
              <a:gd name="T4" fmla="*/ 0 w 889"/>
              <a:gd name="T5" fmla="*/ 120 h 120"/>
              <a:gd name="T6" fmla="*/ 0 60000 65536"/>
              <a:gd name="T7" fmla="*/ 0 60000 65536"/>
              <a:gd name="T8" fmla="*/ 0 60000 65536"/>
              <a:gd name="T9" fmla="*/ 0 w 889"/>
              <a:gd name="T10" fmla="*/ 0 h 120"/>
              <a:gd name="T11" fmla="*/ 889 w 889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120">
                <a:moveTo>
                  <a:pt x="889" y="0"/>
                </a:moveTo>
                <a:lnTo>
                  <a:pt x="561" y="120"/>
                </a:lnTo>
                <a:lnTo>
                  <a:pt x="0" y="12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Freeform 34"/>
          <p:cNvSpPr>
            <a:spLocks/>
          </p:cNvSpPr>
          <p:nvPr/>
        </p:nvSpPr>
        <p:spPr bwMode="auto">
          <a:xfrm>
            <a:off x="2387600" y="3748088"/>
            <a:ext cx="1420813" cy="190500"/>
          </a:xfrm>
          <a:custGeom>
            <a:avLst/>
            <a:gdLst>
              <a:gd name="T0" fmla="*/ 895 w 895"/>
              <a:gd name="T1" fmla="*/ 0 h 120"/>
              <a:gd name="T2" fmla="*/ 564 w 895"/>
              <a:gd name="T3" fmla="*/ 120 h 120"/>
              <a:gd name="T4" fmla="*/ 0 w 895"/>
              <a:gd name="T5" fmla="*/ 120 h 120"/>
              <a:gd name="T6" fmla="*/ 0 60000 65536"/>
              <a:gd name="T7" fmla="*/ 0 60000 65536"/>
              <a:gd name="T8" fmla="*/ 0 60000 65536"/>
              <a:gd name="T9" fmla="*/ 0 w 895"/>
              <a:gd name="T10" fmla="*/ 0 h 120"/>
              <a:gd name="T11" fmla="*/ 895 w 895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5" h="120">
                <a:moveTo>
                  <a:pt x="895" y="0"/>
                </a:moveTo>
                <a:lnTo>
                  <a:pt x="564" y="120"/>
                </a:lnTo>
                <a:lnTo>
                  <a:pt x="0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Freeform 35"/>
          <p:cNvSpPr>
            <a:spLocks/>
          </p:cNvSpPr>
          <p:nvPr/>
        </p:nvSpPr>
        <p:spPr bwMode="auto">
          <a:xfrm>
            <a:off x="2601913" y="3114675"/>
            <a:ext cx="3187700" cy="285750"/>
          </a:xfrm>
          <a:custGeom>
            <a:avLst/>
            <a:gdLst>
              <a:gd name="T0" fmla="*/ 2008 w 2008"/>
              <a:gd name="T1" fmla="*/ 180 h 180"/>
              <a:gd name="T2" fmla="*/ 429 w 2008"/>
              <a:gd name="T3" fmla="*/ 0 h 180"/>
              <a:gd name="T4" fmla="*/ 0 w 2008"/>
              <a:gd name="T5" fmla="*/ 0 h 180"/>
              <a:gd name="T6" fmla="*/ 0 60000 65536"/>
              <a:gd name="T7" fmla="*/ 0 60000 65536"/>
              <a:gd name="T8" fmla="*/ 0 60000 65536"/>
              <a:gd name="T9" fmla="*/ 0 w 2008"/>
              <a:gd name="T10" fmla="*/ 0 h 180"/>
              <a:gd name="T11" fmla="*/ 2008 w 2008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8" h="180">
                <a:moveTo>
                  <a:pt x="2008" y="180"/>
                </a:moveTo>
                <a:lnTo>
                  <a:pt x="42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Freeform 36"/>
          <p:cNvSpPr>
            <a:spLocks/>
          </p:cNvSpPr>
          <p:nvPr/>
        </p:nvSpPr>
        <p:spPr bwMode="auto">
          <a:xfrm>
            <a:off x="2582863" y="3105150"/>
            <a:ext cx="3206750" cy="285750"/>
          </a:xfrm>
          <a:custGeom>
            <a:avLst/>
            <a:gdLst>
              <a:gd name="T0" fmla="*/ 2020 w 2020"/>
              <a:gd name="T1" fmla="*/ 180 h 180"/>
              <a:gd name="T2" fmla="*/ 441 w 2020"/>
              <a:gd name="T3" fmla="*/ 0 h 180"/>
              <a:gd name="T4" fmla="*/ 0 w 2020"/>
              <a:gd name="T5" fmla="*/ 0 h 180"/>
              <a:gd name="T6" fmla="*/ 0 60000 65536"/>
              <a:gd name="T7" fmla="*/ 0 60000 65536"/>
              <a:gd name="T8" fmla="*/ 0 60000 65536"/>
              <a:gd name="T9" fmla="*/ 0 w 2020"/>
              <a:gd name="T10" fmla="*/ 0 h 180"/>
              <a:gd name="T11" fmla="*/ 2020 w 2020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0" h="180">
                <a:moveTo>
                  <a:pt x="2020" y="180"/>
                </a:moveTo>
                <a:lnTo>
                  <a:pt x="44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Freeform 37"/>
          <p:cNvSpPr>
            <a:spLocks/>
          </p:cNvSpPr>
          <p:nvPr/>
        </p:nvSpPr>
        <p:spPr bwMode="auto">
          <a:xfrm>
            <a:off x="2759075" y="2405063"/>
            <a:ext cx="1397000" cy="390525"/>
          </a:xfrm>
          <a:custGeom>
            <a:avLst/>
            <a:gdLst>
              <a:gd name="T0" fmla="*/ 880 w 880"/>
              <a:gd name="T1" fmla="*/ 0 h 246"/>
              <a:gd name="T2" fmla="*/ 330 w 880"/>
              <a:gd name="T3" fmla="*/ 246 h 246"/>
              <a:gd name="T4" fmla="*/ 0 w 880"/>
              <a:gd name="T5" fmla="*/ 246 h 246"/>
              <a:gd name="T6" fmla="*/ 0 60000 65536"/>
              <a:gd name="T7" fmla="*/ 0 60000 65536"/>
              <a:gd name="T8" fmla="*/ 0 60000 65536"/>
              <a:gd name="T9" fmla="*/ 0 w 880"/>
              <a:gd name="T10" fmla="*/ 0 h 246"/>
              <a:gd name="T11" fmla="*/ 880 w 880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246">
                <a:moveTo>
                  <a:pt x="880" y="0"/>
                </a:moveTo>
                <a:lnTo>
                  <a:pt x="330" y="246"/>
                </a:lnTo>
                <a:lnTo>
                  <a:pt x="0" y="24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Freeform 38"/>
          <p:cNvSpPr>
            <a:spLocks/>
          </p:cNvSpPr>
          <p:nvPr/>
        </p:nvSpPr>
        <p:spPr bwMode="auto">
          <a:xfrm>
            <a:off x="1992313" y="2400300"/>
            <a:ext cx="2154237" cy="385763"/>
          </a:xfrm>
          <a:custGeom>
            <a:avLst/>
            <a:gdLst>
              <a:gd name="T0" fmla="*/ 1357 w 1357"/>
              <a:gd name="T1" fmla="*/ 0 h 243"/>
              <a:gd name="T2" fmla="*/ 813 w 1357"/>
              <a:gd name="T3" fmla="*/ 243 h 243"/>
              <a:gd name="T4" fmla="*/ 0 w 1357"/>
              <a:gd name="T5" fmla="*/ 243 h 243"/>
              <a:gd name="T6" fmla="*/ 0 60000 65536"/>
              <a:gd name="T7" fmla="*/ 0 60000 65536"/>
              <a:gd name="T8" fmla="*/ 0 60000 65536"/>
              <a:gd name="T9" fmla="*/ 0 w 1357"/>
              <a:gd name="T10" fmla="*/ 0 h 243"/>
              <a:gd name="T11" fmla="*/ 1357 w 1357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7" h="243">
                <a:moveTo>
                  <a:pt x="1357" y="0"/>
                </a:moveTo>
                <a:lnTo>
                  <a:pt x="813" y="243"/>
                </a:lnTo>
                <a:lnTo>
                  <a:pt x="0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39"/>
          <p:cNvSpPr>
            <a:spLocks/>
          </p:cNvSpPr>
          <p:nvPr/>
        </p:nvSpPr>
        <p:spPr bwMode="auto">
          <a:xfrm>
            <a:off x="4851400" y="3943350"/>
            <a:ext cx="100013" cy="773113"/>
          </a:xfrm>
          <a:custGeom>
            <a:avLst/>
            <a:gdLst>
              <a:gd name="T0" fmla="*/ 63 w 63"/>
              <a:gd name="T1" fmla="*/ 487 h 487"/>
              <a:gd name="T2" fmla="*/ 0 w 63"/>
              <a:gd name="T3" fmla="*/ 487 h 487"/>
              <a:gd name="T4" fmla="*/ 0 w 63"/>
              <a:gd name="T5" fmla="*/ 0 h 487"/>
              <a:gd name="T6" fmla="*/ 63 w 63"/>
              <a:gd name="T7" fmla="*/ 0 h 487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487"/>
              <a:gd name="T14" fmla="*/ 63 w 63"/>
              <a:gd name="T15" fmla="*/ 487 h 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487">
                <a:moveTo>
                  <a:pt x="63" y="487"/>
                </a:moveTo>
                <a:lnTo>
                  <a:pt x="0" y="487"/>
                </a:lnTo>
                <a:lnTo>
                  <a:pt x="0" y="0"/>
                </a:lnTo>
                <a:lnTo>
                  <a:pt x="6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Freeform 40"/>
          <p:cNvSpPr>
            <a:spLocks/>
          </p:cNvSpPr>
          <p:nvPr/>
        </p:nvSpPr>
        <p:spPr bwMode="auto">
          <a:xfrm>
            <a:off x="4841875" y="3938588"/>
            <a:ext cx="104775" cy="768350"/>
          </a:xfrm>
          <a:custGeom>
            <a:avLst/>
            <a:gdLst>
              <a:gd name="T0" fmla="*/ 66 w 66"/>
              <a:gd name="T1" fmla="*/ 484 h 484"/>
              <a:gd name="T2" fmla="*/ 0 w 66"/>
              <a:gd name="T3" fmla="*/ 484 h 484"/>
              <a:gd name="T4" fmla="*/ 0 w 66"/>
              <a:gd name="T5" fmla="*/ 0 h 484"/>
              <a:gd name="T6" fmla="*/ 66 w 66"/>
              <a:gd name="T7" fmla="*/ 0 h 484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484"/>
              <a:gd name="T14" fmla="*/ 66 w 66"/>
              <a:gd name="T15" fmla="*/ 484 h 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484">
                <a:moveTo>
                  <a:pt x="66" y="484"/>
                </a:moveTo>
                <a:lnTo>
                  <a:pt x="0" y="484"/>
                </a:lnTo>
                <a:lnTo>
                  <a:pt x="0" y="0"/>
                </a:lnTo>
                <a:lnTo>
                  <a:pt x="6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Text Box 41"/>
          <p:cNvSpPr txBox="1">
            <a:spLocks noChangeArrowheads="1"/>
          </p:cNvSpPr>
          <p:nvPr/>
        </p:nvSpPr>
        <p:spPr bwMode="auto">
          <a:xfrm>
            <a:off x="1362075" y="4775200"/>
            <a:ext cx="8556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External</a:t>
            </a:r>
          </a:p>
          <a:p>
            <a:r>
              <a:rPr lang="en-US" sz="1200" b="1"/>
              <a:t>abdominal</a:t>
            </a:r>
          </a:p>
          <a:p>
            <a:r>
              <a:rPr lang="en-US" sz="1200" b="1"/>
              <a:t>oblique</a:t>
            </a:r>
          </a:p>
        </p:txBody>
      </p:sp>
      <p:sp>
        <p:nvSpPr>
          <p:cNvPr id="58400" name="Text Box 42"/>
          <p:cNvSpPr txBox="1">
            <a:spLocks noChangeArrowheads="1"/>
          </p:cNvSpPr>
          <p:nvPr/>
        </p:nvSpPr>
        <p:spPr bwMode="auto">
          <a:xfrm>
            <a:off x="1323975" y="5435600"/>
            <a:ext cx="1285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(a) Anterior view</a:t>
            </a:r>
          </a:p>
        </p:txBody>
      </p:sp>
      <p:sp>
        <p:nvSpPr>
          <p:cNvPr id="58401" name="TextBox 24"/>
          <p:cNvSpPr txBox="1">
            <a:spLocks noChangeArrowheads="1"/>
          </p:cNvSpPr>
          <p:nvPr/>
        </p:nvSpPr>
        <p:spPr bwMode="auto">
          <a:xfrm>
            <a:off x="2576513" y="1304925"/>
            <a:ext cx="499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8402" name="TextBox 24"/>
          <p:cNvSpPr txBox="1">
            <a:spLocks noChangeArrowheads="1"/>
          </p:cNvSpPr>
          <p:nvPr/>
        </p:nvSpPr>
        <p:spPr bwMode="auto">
          <a:xfrm>
            <a:off x="2871788" y="5703888"/>
            <a:ext cx="4235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© The McGraw-Hill Companies, Inc./Rebecca Gray, photographer/Don Kincaid, dissections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Acting on Forearm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400" b="0" smtClean="0"/>
              <a:t>elbow and forearm capable of </a:t>
            </a:r>
            <a:r>
              <a:rPr lang="en-US" sz="2400" smtClean="0"/>
              <a:t>flexion</a:t>
            </a:r>
            <a:r>
              <a:rPr lang="en-US" sz="2400" b="0" smtClean="0"/>
              <a:t>, </a:t>
            </a:r>
            <a:r>
              <a:rPr lang="en-US" sz="2400" smtClean="0"/>
              <a:t>extension</a:t>
            </a:r>
            <a:r>
              <a:rPr lang="en-US" sz="2400" b="0" smtClean="0"/>
              <a:t>, </a:t>
            </a:r>
            <a:r>
              <a:rPr lang="en-US" sz="2400" smtClean="0"/>
              <a:t>pronation</a:t>
            </a:r>
            <a:r>
              <a:rPr lang="en-US" sz="2400" b="0" smtClean="0"/>
              <a:t>, and </a:t>
            </a:r>
            <a:r>
              <a:rPr lang="en-US" sz="2400" smtClean="0"/>
              <a:t>supination</a:t>
            </a:r>
          </a:p>
          <a:p>
            <a:pPr lvl="1"/>
            <a:r>
              <a:rPr lang="en-US" sz="2000" b="0" smtClean="0"/>
              <a:t>carried out by muscles in both </a:t>
            </a:r>
            <a:r>
              <a:rPr lang="en-US" sz="2000" smtClean="0"/>
              <a:t>brachium (arm) </a:t>
            </a:r>
            <a:r>
              <a:rPr lang="en-US" sz="2000" b="0" smtClean="0"/>
              <a:t>and </a:t>
            </a:r>
            <a:r>
              <a:rPr lang="en-US" sz="2000" smtClean="0"/>
              <a:t>antebrachium (forearm)</a:t>
            </a:r>
          </a:p>
          <a:p>
            <a:pPr lvl="1"/>
            <a:endParaRPr lang="en-US" sz="1200" b="0" smtClean="0"/>
          </a:p>
          <a:p>
            <a:r>
              <a:rPr lang="en-US" sz="2800" b="0" smtClean="0"/>
              <a:t>muscles with bellies in the </a:t>
            </a:r>
            <a:r>
              <a:rPr lang="en-US" sz="2800" smtClean="0"/>
              <a:t>arm (brachium)</a:t>
            </a:r>
          </a:p>
          <a:p>
            <a:pPr lvl="1"/>
            <a:r>
              <a:rPr lang="en-US" sz="2400" b="0" smtClean="0"/>
              <a:t>principal</a:t>
            </a:r>
            <a:r>
              <a:rPr lang="en-US" sz="2400" smtClean="0"/>
              <a:t> elbow flexors </a:t>
            </a:r>
            <a:r>
              <a:rPr lang="en-US" sz="2400" b="0" smtClean="0"/>
              <a:t>– anterior compartment</a:t>
            </a:r>
          </a:p>
          <a:p>
            <a:pPr lvl="2"/>
            <a:r>
              <a:rPr lang="en-US" sz="2000" i="1" smtClean="0"/>
              <a:t>brachialis</a:t>
            </a:r>
            <a:r>
              <a:rPr lang="en-US" sz="2000" b="0" smtClean="0"/>
              <a:t> and </a:t>
            </a:r>
            <a:r>
              <a:rPr lang="en-US" sz="2000" smtClean="0"/>
              <a:t>biceps </a:t>
            </a:r>
            <a:r>
              <a:rPr lang="en-US" sz="2000" i="1" smtClean="0"/>
              <a:t>brachii</a:t>
            </a:r>
          </a:p>
          <a:p>
            <a:pPr lvl="3"/>
            <a:r>
              <a:rPr lang="en-US" sz="1800" b="0" i="1" smtClean="0"/>
              <a:t>brachialis</a:t>
            </a:r>
            <a:r>
              <a:rPr lang="en-US" sz="1800" b="0" smtClean="0"/>
              <a:t> produces 50% more power than biceps brachii</a:t>
            </a:r>
          </a:p>
          <a:p>
            <a:pPr lvl="3"/>
            <a:r>
              <a:rPr lang="en-US" sz="1800" b="0" i="1" smtClean="0"/>
              <a:t>brachialis</a:t>
            </a:r>
            <a:r>
              <a:rPr lang="en-US" sz="1800" b="0" smtClean="0"/>
              <a:t> is prime mover of elbow flexion</a:t>
            </a:r>
          </a:p>
          <a:p>
            <a:pPr lvl="1"/>
            <a:r>
              <a:rPr lang="en-US" sz="2400" b="0" smtClean="0"/>
              <a:t>principal </a:t>
            </a:r>
            <a:r>
              <a:rPr lang="en-US" sz="2400" smtClean="0"/>
              <a:t>elbow extensor </a:t>
            </a:r>
            <a:r>
              <a:rPr lang="en-US" sz="2400" b="0" smtClean="0"/>
              <a:t>– posterior compartment</a:t>
            </a:r>
          </a:p>
          <a:p>
            <a:pPr lvl="2"/>
            <a:r>
              <a:rPr lang="en-US" sz="2000" i="1" smtClean="0"/>
              <a:t>triceps brachii</a:t>
            </a:r>
          </a:p>
          <a:p>
            <a:pPr lvl="3"/>
            <a:r>
              <a:rPr lang="en-US" sz="1800" b="0" smtClean="0"/>
              <a:t>prime mover of elbow extension</a:t>
            </a:r>
          </a:p>
        </p:txBody>
      </p:sp>
      <p:sp>
        <p:nvSpPr>
          <p:cNvPr id="5939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27CE1C2-39F4-4BCA-979F-59B5B836EE33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401638" y="0"/>
            <a:ext cx="8229600" cy="1322388"/>
          </a:xfrm>
        </p:spPr>
        <p:txBody>
          <a:bodyPr/>
          <a:lstStyle/>
          <a:p>
            <a:r>
              <a:rPr lang="en-US" smtClean="0"/>
              <a:t>Muscles Acting on Forearm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idx="1"/>
          </p:nvPr>
        </p:nvSpPr>
        <p:spPr>
          <a:xfrm>
            <a:off x="668338" y="1319213"/>
            <a:ext cx="8475662" cy="5362575"/>
          </a:xfrm>
        </p:spPr>
        <p:txBody>
          <a:bodyPr/>
          <a:lstStyle/>
          <a:p>
            <a:r>
              <a:rPr lang="en-US" sz="2800" b="0" smtClean="0"/>
              <a:t>muscles with bellies in the </a:t>
            </a:r>
            <a:r>
              <a:rPr lang="en-US" sz="2800" smtClean="0"/>
              <a:t>forearm (antebrachium)</a:t>
            </a:r>
          </a:p>
          <a:p>
            <a:endParaRPr lang="en-US" sz="1200" b="0" smtClean="0"/>
          </a:p>
          <a:p>
            <a:r>
              <a:rPr lang="en-US" sz="2800" b="0" smtClean="0"/>
              <a:t>most forearm muscles </a:t>
            </a:r>
            <a:r>
              <a:rPr lang="en-US" sz="2800" smtClean="0"/>
              <a:t>act on the hand and  wrist</a:t>
            </a:r>
          </a:p>
          <a:p>
            <a:pPr lvl="1"/>
            <a:r>
              <a:rPr lang="en-US" sz="2400" i="1" smtClean="0"/>
              <a:t>brachioradialis</a:t>
            </a:r>
            <a:r>
              <a:rPr lang="en-US" sz="2400" b="0" smtClean="0"/>
              <a:t> – flexes elbow</a:t>
            </a:r>
          </a:p>
          <a:p>
            <a:pPr lvl="1"/>
            <a:r>
              <a:rPr lang="en-US" sz="2400" i="1" smtClean="0"/>
              <a:t>anconeus</a:t>
            </a:r>
            <a:r>
              <a:rPr lang="en-US" sz="2400" b="0" i="1" smtClean="0"/>
              <a:t> </a:t>
            </a:r>
            <a:r>
              <a:rPr lang="en-US" sz="2400" b="0" smtClean="0"/>
              <a:t>– extends elbow</a:t>
            </a:r>
          </a:p>
          <a:p>
            <a:pPr lvl="1"/>
            <a:r>
              <a:rPr lang="en-US" sz="2400" i="1" smtClean="0"/>
              <a:t>pronator quadratus </a:t>
            </a:r>
            <a:r>
              <a:rPr lang="en-US" sz="2400" b="0" smtClean="0"/>
              <a:t>– prime mover in forearm pronation</a:t>
            </a:r>
          </a:p>
          <a:p>
            <a:pPr lvl="1"/>
            <a:r>
              <a:rPr lang="en-US" sz="2400" i="1" smtClean="0"/>
              <a:t>pronator teres </a:t>
            </a:r>
            <a:r>
              <a:rPr lang="en-US" sz="2400" b="0" smtClean="0"/>
              <a:t>– assists pronator quadratus in pronation</a:t>
            </a:r>
          </a:p>
          <a:p>
            <a:pPr lvl="1"/>
            <a:r>
              <a:rPr lang="en-US" sz="2400" i="1" smtClean="0"/>
              <a:t>supinator</a:t>
            </a:r>
            <a:r>
              <a:rPr lang="en-US" sz="2400" smtClean="0"/>
              <a:t> </a:t>
            </a:r>
            <a:r>
              <a:rPr lang="en-US" sz="2400" b="0" smtClean="0"/>
              <a:t>– supinates the forearm</a:t>
            </a:r>
          </a:p>
        </p:txBody>
      </p:sp>
      <p:sp>
        <p:nvSpPr>
          <p:cNvPr id="6042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EA358EE-87CE-4D41-9271-7EC820EF65BF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338BE942-DC9D-4297-A005-0F8B50E52B09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Acting on Forearm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1292225"/>
            <a:ext cx="3686175" cy="4248150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smtClean="0"/>
              <a:t>principal flexor</a:t>
            </a:r>
            <a:endParaRPr lang="en-US" smtClean="0"/>
          </a:p>
          <a:p>
            <a:pPr lvl="1" eaLnBrk="1" hangingPunct="1"/>
            <a:r>
              <a:rPr lang="en-US" sz="2400" b="0" i="1" smtClean="0"/>
              <a:t>brachialis</a:t>
            </a:r>
            <a:r>
              <a:rPr lang="en-US" sz="2400" smtClean="0"/>
              <a:t> 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synergistic flexors</a:t>
            </a:r>
          </a:p>
          <a:p>
            <a:pPr lvl="1" eaLnBrk="1" hangingPunct="1"/>
            <a:r>
              <a:rPr lang="en-US" sz="2400" b="0" i="1" smtClean="0"/>
              <a:t>biceps brachii</a:t>
            </a:r>
            <a:r>
              <a:rPr lang="en-US" b="0" i="1" smtClean="0"/>
              <a:t> </a:t>
            </a:r>
          </a:p>
          <a:p>
            <a:pPr lvl="1" eaLnBrk="1" hangingPunct="1"/>
            <a:r>
              <a:rPr lang="en-US" sz="2400" b="0" i="1" smtClean="0"/>
              <a:t>brachioradialis</a:t>
            </a:r>
          </a:p>
          <a:p>
            <a:pPr lvl="1" eaLnBrk="1" hangingPunct="1"/>
            <a:endParaRPr lang="en-US" sz="2400" b="0" i="1" smtClean="0"/>
          </a:p>
          <a:p>
            <a:pPr eaLnBrk="1" hangingPunct="1"/>
            <a:r>
              <a:rPr lang="en-US" sz="2800" smtClean="0"/>
              <a:t>principal extensor</a:t>
            </a:r>
          </a:p>
          <a:p>
            <a:pPr lvl="1" eaLnBrk="1" hangingPunct="1"/>
            <a:r>
              <a:rPr lang="en-US" sz="2400" b="0" i="1" smtClean="0"/>
              <a:t>triceps brachii</a:t>
            </a: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7162800" y="990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7467600" y="76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31"/>
          <p:cNvSpPr txBox="1">
            <a:spLocks noChangeArrowheads="1"/>
          </p:cNvSpPr>
          <p:nvPr/>
        </p:nvSpPr>
        <p:spPr bwMode="auto">
          <a:xfrm>
            <a:off x="4703763" y="5721350"/>
            <a:ext cx="2049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10.24b</a:t>
            </a:r>
          </a:p>
        </p:txBody>
      </p:sp>
      <p:sp>
        <p:nvSpPr>
          <p:cNvPr id="61448" name="Text Box 32"/>
          <p:cNvSpPr txBox="1">
            <a:spLocks noChangeArrowheads="1"/>
          </p:cNvSpPr>
          <p:nvPr/>
        </p:nvSpPr>
        <p:spPr bwMode="auto">
          <a:xfrm>
            <a:off x="4040188" y="5003800"/>
            <a:ext cx="2049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10.24a</a:t>
            </a:r>
          </a:p>
        </p:txBody>
      </p:sp>
      <p:pic>
        <p:nvPicPr>
          <p:cNvPr id="61449" name="Picture 16" descr="sal25693_10_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38" y="2498725"/>
            <a:ext cx="19621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Rectangle 17"/>
          <p:cNvSpPr>
            <a:spLocks noChangeArrowheads="1"/>
          </p:cNvSpPr>
          <p:nvPr/>
        </p:nvSpPr>
        <p:spPr bwMode="auto">
          <a:xfrm>
            <a:off x="5678488" y="2767013"/>
            <a:ext cx="288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Clavicle</a:t>
            </a:r>
            <a:endParaRPr lang="en-US" b="1"/>
          </a:p>
        </p:txBody>
      </p:sp>
      <p:sp>
        <p:nvSpPr>
          <p:cNvPr id="61451" name="Rectangle 18"/>
          <p:cNvSpPr>
            <a:spLocks noChangeArrowheads="1"/>
          </p:cNvSpPr>
          <p:nvPr/>
        </p:nvSpPr>
        <p:spPr bwMode="auto">
          <a:xfrm>
            <a:off x="3825875" y="311626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b="1"/>
          </a:p>
        </p:txBody>
      </p:sp>
      <p:sp>
        <p:nvSpPr>
          <p:cNvPr id="61452" name="Rectangle 19"/>
          <p:cNvSpPr>
            <a:spLocks noChangeArrowheads="1"/>
          </p:cNvSpPr>
          <p:nvPr/>
        </p:nvSpPr>
        <p:spPr bwMode="auto">
          <a:xfrm>
            <a:off x="5678488" y="2978150"/>
            <a:ext cx="309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Sternum</a:t>
            </a:r>
            <a:endParaRPr lang="en-US" b="1"/>
          </a:p>
        </p:txBody>
      </p:sp>
      <p:sp>
        <p:nvSpPr>
          <p:cNvPr id="61453" name="Rectangle 20"/>
          <p:cNvSpPr>
            <a:spLocks noChangeArrowheads="1"/>
          </p:cNvSpPr>
          <p:nvPr/>
        </p:nvSpPr>
        <p:spPr bwMode="auto">
          <a:xfrm>
            <a:off x="5678488" y="3167063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b="1"/>
          </a:p>
        </p:txBody>
      </p:sp>
      <p:sp>
        <p:nvSpPr>
          <p:cNvPr id="61454" name="Rectangle 21"/>
          <p:cNvSpPr>
            <a:spLocks noChangeArrowheads="1"/>
          </p:cNvSpPr>
          <p:nvPr/>
        </p:nvSpPr>
        <p:spPr bwMode="auto">
          <a:xfrm>
            <a:off x="5678488" y="3548063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b="1"/>
          </a:p>
        </p:txBody>
      </p:sp>
      <p:sp>
        <p:nvSpPr>
          <p:cNvPr id="61455" name="Rectangle 22"/>
          <p:cNvSpPr>
            <a:spLocks noChangeArrowheads="1"/>
          </p:cNvSpPr>
          <p:nvPr/>
        </p:nvSpPr>
        <p:spPr bwMode="auto">
          <a:xfrm>
            <a:off x="3806825" y="3630613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61456" name="Rectangle 23"/>
          <p:cNvSpPr>
            <a:spLocks noChangeArrowheads="1"/>
          </p:cNvSpPr>
          <p:nvPr/>
        </p:nvSpPr>
        <p:spPr bwMode="auto">
          <a:xfrm>
            <a:off x="3806825" y="3714750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61457" name="Rectangle 24"/>
          <p:cNvSpPr>
            <a:spLocks noChangeArrowheads="1"/>
          </p:cNvSpPr>
          <p:nvPr/>
        </p:nvSpPr>
        <p:spPr bwMode="auto">
          <a:xfrm>
            <a:off x="3806825" y="3805238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head</a:t>
            </a:r>
            <a:endParaRPr lang="en-US" b="1"/>
          </a:p>
        </p:txBody>
      </p:sp>
      <p:sp>
        <p:nvSpPr>
          <p:cNvPr id="61458" name="Rectangle 25"/>
          <p:cNvSpPr>
            <a:spLocks noChangeArrowheads="1"/>
          </p:cNvSpPr>
          <p:nvPr/>
        </p:nvSpPr>
        <p:spPr bwMode="auto">
          <a:xfrm>
            <a:off x="3744913" y="3905250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b="1"/>
          </a:p>
        </p:txBody>
      </p:sp>
      <p:sp>
        <p:nvSpPr>
          <p:cNvPr id="61459" name="Rectangle 26"/>
          <p:cNvSpPr>
            <a:spLocks noChangeArrowheads="1"/>
          </p:cNvSpPr>
          <p:nvPr/>
        </p:nvSpPr>
        <p:spPr bwMode="auto">
          <a:xfrm>
            <a:off x="3744913" y="4014788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b="1"/>
          </a:p>
        </p:txBody>
      </p:sp>
      <p:sp>
        <p:nvSpPr>
          <p:cNvPr id="61460" name="Rectangle 27"/>
          <p:cNvSpPr>
            <a:spLocks noChangeArrowheads="1"/>
          </p:cNvSpPr>
          <p:nvPr/>
        </p:nvSpPr>
        <p:spPr bwMode="auto">
          <a:xfrm>
            <a:off x="3744913" y="4125913"/>
            <a:ext cx="550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b="1"/>
          </a:p>
        </p:txBody>
      </p:sp>
      <p:sp>
        <p:nvSpPr>
          <p:cNvPr id="61461" name="Line 28"/>
          <p:cNvSpPr>
            <a:spLocks noChangeShapeType="1"/>
          </p:cNvSpPr>
          <p:nvPr/>
        </p:nvSpPr>
        <p:spPr bwMode="auto">
          <a:xfrm flipH="1">
            <a:off x="4133850" y="3154363"/>
            <a:ext cx="4572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9"/>
          <p:cNvSpPr>
            <a:spLocks noChangeShapeType="1"/>
          </p:cNvSpPr>
          <p:nvPr/>
        </p:nvSpPr>
        <p:spPr bwMode="auto">
          <a:xfrm flipH="1">
            <a:off x="4335463" y="3667125"/>
            <a:ext cx="1873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30"/>
          <p:cNvSpPr>
            <a:spLocks noChangeShapeType="1"/>
          </p:cNvSpPr>
          <p:nvPr/>
        </p:nvSpPr>
        <p:spPr bwMode="auto">
          <a:xfrm flipH="1">
            <a:off x="4289425" y="3754438"/>
            <a:ext cx="5349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31"/>
          <p:cNvSpPr>
            <a:spLocks noChangeShapeType="1"/>
          </p:cNvSpPr>
          <p:nvPr/>
        </p:nvSpPr>
        <p:spPr bwMode="auto">
          <a:xfrm flipH="1">
            <a:off x="4332288" y="3843338"/>
            <a:ext cx="4619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32"/>
          <p:cNvSpPr>
            <a:spLocks noChangeShapeType="1"/>
          </p:cNvSpPr>
          <p:nvPr/>
        </p:nvSpPr>
        <p:spPr bwMode="auto">
          <a:xfrm flipH="1">
            <a:off x="4332288" y="4165600"/>
            <a:ext cx="1158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Freeform 33"/>
          <p:cNvSpPr>
            <a:spLocks/>
          </p:cNvSpPr>
          <p:nvPr/>
        </p:nvSpPr>
        <p:spPr bwMode="auto">
          <a:xfrm>
            <a:off x="5360988" y="2801938"/>
            <a:ext cx="290512" cy="96837"/>
          </a:xfrm>
          <a:custGeom>
            <a:avLst/>
            <a:gdLst>
              <a:gd name="T0" fmla="*/ 0 w 231"/>
              <a:gd name="T1" fmla="*/ 78 h 78"/>
              <a:gd name="T2" fmla="*/ 183 w 231"/>
              <a:gd name="T3" fmla="*/ 0 h 78"/>
              <a:gd name="T4" fmla="*/ 231 w 231"/>
              <a:gd name="T5" fmla="*/ 0 h 78"/>
              <a:gd name="T6" fmla="*/ 0 60000 65536"/>
              <a:gd name="T7" fmla="*/ 0 60000 65536"/>
              <a:gd name="T8" fmla="*/ 0 60000 65536"/>
              <a:gd name="T9" fmla="*/ 0 w 231"/>
              <a:gd name="T10" fmla="*/ 0 h 78"/>
              <a:gd name="T11" fmla="*/ 231 w 231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78">
                <a:moveTo>
                  <a:pt x="0" y="78"/>
                </a:moveTo>
                <a:lnTo>
                  <a:pt x="183" y="0"/>
                </a:lnTo>
                <a:lnTo>
                  <a:pt x="23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Line 34"/>
          <p:cNvSpPr>
            <a:spLocks noChangeShapeType="1"/>
          </p:cNvSpPr>
          <p:nvPr/>
        </p:nvSpPr>
        <p:spPr bwMode="auto">
          <a:xfrm>
            <a:off x="5522913" y="3013075"/>
            <a:ext cx="1301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5"/>
          <p:cNvSpPr>
            <a:spLocks noChangeShapeType="1"/>
          </p:cNvSpPr>
          <p:nvPr/>
        </p:nvSpPr>
        <p:spPr bwMode="auto">
          <a:xfrm>
            <a:off x="5213350" y="3203575"/>
            <a:ext cx="439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9" name="Line 36"/>
          <p:cNvSpPr>
            <a:spLocks noChangeShapeType="1"/>
          </p:cNvSpPr>
          <p:nvPr/>
        </p:nvSpPr>
        <p:spPr bwMode="auto">
          <a:xfrm>
            <a:off x="4829175" y="3586163"/>
            <a:ext cx="8223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0" name="Line 37"/>
          <p:cNvSpPr>
            <a:spLocks noChangeShapeType="1"/>
          </p:cNvSpPr>
          <p:nvPr/>
        </p:nvSpPr>
        <p:spPr bwMode="auto">
          <a:xfrm flipH="1">
            <a:off x="4121150" y="3152775"/>
            <a:ext cx="469900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Line 38"/>
          <p:cNvSpPr>
            <a:spLocks noChangeShapeType="1"/>
          </p:cNvSpPr>
          <p:nvPr/>
        </p:nvSpPr>
        <p:spPr bwMode="auto">
          <a:xfrm flipH="1">
            <a:off x="4335463" y="3665538"/>
            <a:ext cx="1873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Line 39"/>
          <p:cNvSpPr>
            <a:spLocks noChangeShapeType="1"/>
          </p:cNvSpPr>
          <p:nvPr/>
        </p:nvSpPr>
        <p:spPr bwMode="auto">
          <a:xfrm flipH="1">
            <a:off x="4289425" y="3751263"/>
            <a:ext cx="5349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Line 40"/>
          <p:cNvSpPr>
            <a:spLocks noChangeShapeType="1"/>
          </p:cNvSpPr>
          <p:nvPr/>
        </p:nvSpPr>
        <p:spPr bwMode="auto">
          <a:xfrm flipH="1">
            <a:off x="4332288" y="3841750"/>
            <a:ext cx="4619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4" name="Freeform 41"/>
          <p:cNvSpPr>
            <a:spLocks/>
          </p:cNvSpPr>
          <p:nvPr/>
        </p:nvSpPr>
        <p:spPr bwMode="auto">
          <a:xfrm>
            <a:off x="4316413" y="3913188"/>
            <a:ext cx="293687" cy="33337"/>
          </a:xfrm>
          <a:custGeom>
            <a:avLst/>
            <a:gdLst>
              <a:gd name="T0" fmla="*/ 234 w 234"/>
              <a:gd name="T1" fmla="*/ 0 h 27"/>
              <a:gd name="T2" fmla="*/ 103 w 234"/>
              <a:gd name="T3" fmla="*/ 27 h 27"/>
              <a:gd name="T4" fmla="*/ 0 w 234"/>
              <a:gd name="T5" fmla="*/ 27 h 27"/>
              <a:gd name="T6" fmla="*/ 0 60000 65536"/>
              <a:gd name="T7" fmla="*/ 0 60000 65536"/>
              <a:gd name="T8" fmla="*/ 0 60000 65536"/>
              <a:gd name="T9" fmla="*/ 0 w 234"/>
              <a:gd name="T10" fmla="*/ 0 h 27"/>
              <a:gd name="T11" fmla="*/ 234 w 2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27">
                <a:moveTo>
                  <a:pt x="234" y="0"/>
                </a:moveTo>
                <a:lnTo>
                  <a:pt x="103" y="27"/>
                </a:lnTo>
                <a:lnTo>
                  <a:pt x="0" y="2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5" name="Freeform 42"/>
          <p:cNvSpPr>
            <a:spLocks/>
          </p:cNvSpPr>
          <p:nvPr/>
        </p:nvSpPr>
        <p:spPr bwMode="auto">
          <a:xfrm>
            <a:off x="4194175" y="3978275"/>
            <a:ext cx="347663" cy="76200"/>
          </a:xfrm>
          <a:custGeom>
            <a:avLst/>
            <a:gdLst>
              <a:gd name="T0" fmla="*/ 276 w 276"/>
              <a:gd name="T1" fmla="*/ 0 h 60"/>
              <a:gd name="T2" fmla="*/ 199 w 276"/>
              <a:gd name="T3" fmla="*/ 60 h 60"/>
              <a:gd name="T4" fmla="*/ 0 w 276"/>
              <a:gd name="T5" fmla="*/ 60 h 60"/>
              <a:gd name="T6" fmla="*/ 0 60000 65536"/>
              <a:gd name="T7" fmla="*/ 0 60000 65536"/>
              <a:gd name="T8" fmla="*/ 0 60000 65536"/>
              <a:gd name="T9" fmla="*/ 0 w 276"/>
              <a:gd name="T10" fmla="*/ 0 h 60"/>
              <a:gd name="T11" fmla="*/ 276 w 27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60">
                <a:moveTo>
                  <a:pt x="276" y="0"/>
                </a:moveTo>
                <a:lnTo>
                  <a:pt x="199" y="60"/>
                </a:lnTo>
                <a:lnTo>
                  <a:pt x="0" y="6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6" name="Freeform 43"/>
          <p:cNvSpPr>
            <a:spLocks/>
          </p:cNvSpPr>
          <p:nvPr/>
        </p:nvSpPr>
        <p:spPr bwMode="auto">
          <a:xfrm>
            <a:off x="4311650" y="3910013"/>
            <a:ext cx="298450" cy="34925"/>
          </a:xfrm>
          <a:custGeom>
            <a:avLst/>
            <a:gdLst>
              <a:gd name="T0" fmla="*/ 237 w 237"/>
              <a:gd name="T1" fmla="*/ 0 h 27"/>
              <a:gd name="T2" fmla="*/ 106 w 237"/>
              <a:gd name="T3" fmla="*/ 27 h 27"/>
              <a:gd name="T4" fmla="*/ 0 w 237"/>
              <a:gd name="T5" fmla="*/ 27 h 27"/>
              <a:gd name="T6" fmla="*/ 0 60000 65536"/>
              <a:gd name="T7" fmla="*/ 0 60000 65536"/>
              <a:gd name="T8" fmla="*/ 0 60000 65536"/>
              <a:gd name="T9" fmla="*/ 0 w 237"/>
              <a:gd name="T10" fmla="*/ 0 h 27"/>
              <a:gd name="T11" fmla="*/ 237 w 237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27">
                <a:moveTo>
                  <a:pt x="237" y="0"/>
                </a:moveTo>
                <a:lnTo>
                  <a:pt x="106" y="27"/>
                </a:lnTo>
                <a:lnTo>
                  <a:pt x="0" y="2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7" name="Freeform 44"/>
          <p:cNvSpPr>
            <a:spLocks/>
          </p:cNvSpPr>
          <p:nvPr/>
        </p:nvSpPr>
        <p:spPr bwMode="auto">
          <a:xfrm>
            <a:off x="4192588" y="3978275"/>
            <a:ext cx="349250" cy="74613"/>
          </a:xfrm>
          <a:custGeom>
            <a:avLst/>
            <a:gdLst>
              <a:gd name="T0" fmla="*/ 278 w 278"/>
              <a:gd name="T1" fmla="*/ 0 h 59"/>
              <a:gd name="T2" fmla="*/ 201 w 278"/>
              <a:gd name="T3" fmla="*/ 59 h 59"/>
              <a:gd name="T4" fmla="*/ 0 w 278"/>
              <a:gd name="T5" fmla="*/ 59 h 59"/>
              <a:gd name="T6" fmla="*/ 0 60000 65536"/>
              <a:gd name="T7" fmla="*/ 0 60000 65536"/>
              <a:gd name="T8" fmla="*/ 0 60000 65536"/>
              <a:gd name="T9" fmla="*/ 0 w 278"/>
              <a:gd name="T10" fmla="*/ 0 h 59"/>
              <a:gd name="T11" fmla="*/ 278 w 278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59">
                <a:moveTo>
                  <a:pt x="278" y="0"/>
                </a:moveTo>
                <a:lnTo>
                  <a:pt x="201" y="59"/>
                </a:lnTo>
                <a:lnTo>
                  <a:pt x="0" y="5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8" name="Line 45"/>
          <p:cNvSpPr>
            <a:spLocks noChangeShapeType="1"/>
          </p:cNvSpPr>
          <p:nvPr/>
        </p:nvSpPr>
        <p:spPr bwMode="auto">
          <a:xfrm flipH="1">
            <a:off x="4332288" y="4162425"/>
            <a:ext cx="1158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9" name="Freeform 46"/>
          <p:cNvSpPr>
            <a:spLocks/>
          </p:cNvSpPr>
          <p:nvPr/>
        </p:nvSpPr>
        <p:spPr bwMode="auto">
          <a:xfrm>
            <a:off x="5357813" y="2800350"/>
            <a:ext cx="293687" cy="98425"/>
          </a:xfrm>
          <a:custGeom>
            <a:avLst/>
            <a:gdLst>
              <a:gd name="T0" fmla="*/ 0 w 233"/>
              <a:gd name="T1" fmla="*/ 78 h 78"/>
              <a:gd name="T2" fmla="*/ 185 w 233"/>
              <a:gd name="T3" fmla="*/ 0 h 78"/>
              <a:gd name="T4" fmla="*/ 233 w 233"/>
              <a:gd name="T5" fmla="*/ 0 h 78"/>
              <a:gd name="T6" fmla="*/ 0 60000 65536"/>
              <a:gd name="T7" fmla="*/ 0 60000 65536"/>
              <a:gd name="T8" fmla="*/ 0 60000 65536"/>
              <a:gd name="T9" fmla="*/ 0 w 233"/>
              <a:gd name="T10" fmla="*/ 0 h 78"/>
              <a:gd name="T11" fmla="*/ 233 w 233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78">
                <a:moveTo>
                  <a:pt x="0" y="78"/>
                </a:moveTo>
                <a:lnTo>
                  <a:pt x="185" y="0"/>
                </a:lnTo>
                <a:lnTo>
                  <a:pt x="23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0" name="Line 47"/>
          <p:cNvSpPr>
            <a:spLocks noChangeShapeType="1"/>
          </p:cNvSpPr>
          <p:nvPr/>
        </p:nvSpPr>
        <p:spPr bwMode="auto">
          <a:xfrm>
            <a:off x="5522913" y="3011488"/>
            <a:ext cx="1254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1" name="Line 48"/>
          <p:cNvSpPr>
            <a:spLocks noChangeShapeType="1"/>
          </p:cNvSpPr>
          <p:nvPr/>
        </p:nvSpPr>
        <p:spPr bwMode="auto">
          <a:xfrm>
            <a:off x="5213350" y="3200400"/>
            <a:ext cx="4397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Line 49"/>
          <p:cNvSpPr>
            <a:spLocks noChangeShapeType="1"/>
          </p:cNvSpPr>
          <p:nvPr/>
        </p:nvSpPr>
        <p:spPr bwMode="auto">
          <a:xfrm>
            <a:off x="4829175" y="3582988"/>
            <a:ext cx="82232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Text Box 50"/>
          <p:cNvSpPr txBox="1">
            <a:spLocks noChangeArrowheads="1"/>
          </p:cNvSpPr>
          <p:nvPr/>
        </p:nvSpPr>
        <p:spPr bwMode="auto">
          <a:xfrm>
            <a:off x="3741738" y="3533775"/>
            <a:ext cx="658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61484" name="Text Box 51"/>
          <p:cNvSpPr txBox="1">
            <a:spLocks noChangeArrowheads="1"/>
          </p:cNvSpPr>
          <p:nvPr/>
        </p:nvSpPr>
        <p:spPr bwMode="auto">
          <a:xfrm>
            <a:off x="4737100" y="4811713"/>
            <a:ext cx="809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pPr algn="ctr"/>
            <a:r>
              <a:rPr lang="en-US" sz="600" b="1"/>
              <a:t>(a) Anterior view</a:t>
            </a:r>
          </a:p>
        </p:txBody>
      </p:sp>
      <p:sp>
        <p:nvSpPr>
          <p:cNvPr id="61485" name="TextBox 24"/>
          <p:cNvSpPr txBox="1">
            <a:spLocks noChangeArrowheads="1"/>
          </p:cNvSpPr>
          <p:nvPr/>
        </p:nvSpPr>
        <p:spPr bwMode="auto">
          <a:xfrm>
            <a:off x="3843338" y="2381250"/>
            <a:ext cx="2522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1486" name="Picture 54" descr="sal25693_10_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150" y="4087813"/>
            <a:ext cx="13747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7" name="Rectangle 55"/>
          <p:cNvSpPr>
            <a:spLocks noChangeArrowheads="1"/>
          </p:cNvSpPr>
          <p:nvPr/>
        </p:nvSpPr>
        <p:spPr bwMode="auto">
          <a:xfrm>
            <a:off x="7221538" y="6437313"/>
            <a:ext cx="638175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Posterior view</a:t>
            </a:r>
            <a:endParaRPr lang="en-US" b="1"/>
          </a:p>
        </p:txBody>
      </p:sp>
      <p:sp>
        <p:nvSpPr>
          <p:cNvPr id="61488" name="Rectangle 56"/>
          <p:cNvSpPr>
            <a:spLocks noChangeArrowheads="1"/>
          </p:cNvSpPr>
          <p:nvPr/>
        </p:nvSpPr>
        <p:spPr bwMode="auto">
          <a:xfrm>
            <a:off x="8026400" y="4289425"/>
            <a:ext cx="528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Supraspinatus</a:t>
            </a:r>
            <a:endParaRPr lang="en-US" b="1"/>
          </a:p>
        </p:txBody>
      </p:sp>
      <p:sp>
        <p:nvSpPr>
          <p:cNvPr id="61489" name="Rectangle 57"/>
          <p:cNvSpPr>
            <a:spLocks noChangeArrowheads="1"/>
          </p:cNvSpPr>
          <p:nvPr/>
        </p:nvSpPr>
        <p:spPr bwMode="auto">
          <a:xfrm>
            <a:off x="8026400" y="4411663"/>
            <a:ext cx="603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Spine of scapula</a:t>
            </a:r>
            <a:endParaRPr lang="en-US" b="1"/>
          </a:p>
        </p:txBody>
      </p:sp>
      <p:sp>
        <p:nvSpPr>
          <p:cNvPr id="61490" name="Rectangle 58"/>
          <p:cNvSpPr>
            <a:spLocks noChangeArrowheads="1"/>
          </p:cNvSpPr>
          <p:nvPr/>
        </p:nvSpPr>
        <p:spPr bwMode="auto">
          <a:xfrm>
            <a:off x="8026400" y="4660900"/>
            <a:ext cx="477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Infraspinatus</a:t>
            </a:r>
            <a:endParaRPr lang="en-US" b="1"/>
          </a:p>
        </p:txBody>
      </p:sp>
      <p:sp>
        <p:nvSpPr>
          <p:cNvPr id="61491" name="Rectangle 59"/>
          <p:cNvSpPr>
            <a:spLocks noChangeArrowheads="1"/>
          </p:cNvSpPr>
          <p:nvPr/>
        </p:nvSpPr>
        <p:spPr bwMode="auto">
          <a:xfrm>
            <a:off x="8086725" y="5257800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b="1"/>
          </a:p>
        </p:txBody>
      </p:sp>
      <p:sp>
        <p:nvSpPr>
          <p:cNvPr id="61492" name="Rectangle 60"/>
          <p:cNvSpPr>
            <a:spLocks noChangeArrowheads="1"/>
          </p:cNvSpPr>
          <p:nvPr/>
        </p:nvSpPr>
        <p:spPr bwMode="auto">
          <a:xfrm>
            <a:off x="8086725" y="5335588"/>
            <a:ext cx="3825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61493" name="Rectangle 61"/>
          <p:cNvSpPr>
            <a:spLocks noChangeArrowheads="1"/>
          </p:cNvSpPr>
          <p:nvPr/>
        </p:nvSpPr>
        <p:spPr bwMode="auto">
          <a:xfrm>
            <a:off x="8026400" y="5595938"/>
            <a:ext cx="604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</a:t>
            </a:r>
            <a:endParaRPr lang="en-US" b="1"/>
          </a:p>
        </p:txBody>
      </p:sp>
      <p:sp>
        <p:nvSpPr>
          <p:cNvPr id="61494" name="Rectangle 62"/>
          <p:cNvSpPr>
            <a:spLocks noChangeArrowheads="1"/>
          </p:cNvSpPr>
          <p:nvPr/>
        </p:nvSpPr>
        <p:spPr bwMode="auto">
          <a:xfrm>
            <a:off x="8026400" y="4772025"/>
            <a:ext cx="331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Humerus</a:t>
            </a:r>
            <a:endParaRPr lang="en-US" b="1"/>
          </a:p>
        </p:txBody>
      </p:sp>
      <p:sp>
        <p:nvSpPr>
          <p:cNvPr id="61495" name="Line 63"/>
          <p:cNvSpPr>
            <a:spLocks noChangeShapeType="1"/>
          </p:cNvSpPr>
          <p:nvPr/>
        </p:nvSpPr>
        <p:spPr bwMode="auto">
          <a:xfrm flipH="1">
            <a:off x="7319963" y="5634038"/>
            <a:ext cx="6794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6" name="Line 64"/>
          <p:cNvSpPr>
            <a:spLocks noChangeShapeType="1"/>
          </p:cNvSpPr>
          <p:nvPr/>
        </p:nvSpPr>
        <p:spPr bwMode="auto">
          <a:xfrm>
            <a:off x="7667625" y="5368925"/>
            <a:ext cx="3952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7" name="Line 65"/>
          <p:cNvSpPr>
            <a:spLocks noChangeShapeType="1"/>
          </p:cNvSpPr>
          <p:nvPr/>
        </p:nvSpPr>
        <p:spPr bwMode="auto">
          <a:xfrm flipH="1">
            <a:off x="7805738" y="5292725"/>
            <a:ext cx="2571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8" name="Line 66"/>
          <p:cNvSpPr>
            <a:spLocks noChangeShapeType="1"/>
          </p:cNvSpPr>
          <p:nvPr/>
        </p:nvSpPr>
        <p:spPr bwMode="auto">
          <a:xfrm>
            <a:off x="7524750" y="5027613"/>
            <a:ext cx="4699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9" name="Line 67"/>
          <p:cNvSpPr>
            <a:spLocks noChangeShapeType="1"/>
          </p:cNvSpPr>
          <p:nvPr/>
        </p:nvSpPr>
        <p:spPr bwMode="auto">
          <a:xfrm>
            <a:off x="7558088" y="4905375"/>
            <a:ext cx="4365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0" name="Line 68"/>
          <p:cNvSpPr>
            <a:spLocks noChangeShapeType="1"/>
          </p:cNvSpPr>
          <p:nvPr/>
        </p:nvSpPr>
        <p:spPr bwMode="auto">
          <a:xfrm>
            <a:off x="7735888" y="4813300"/>
            <a:ext cx="2587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1" name="Freeform 69"/>
          <p:cNvSpPr>
            <a:spLocks/>
          </p:cNvSpPr>
          <p:nvPr/>
        </p:nvSpPr>
        <p:spPr bwMode="auto">
          <a:xfrm>
            <a:off x="7748588" y="4551363"/>
            <a:ext cx="246062" cy="80962"/>
          </a:xfrm>
          <a:custGeom>
            <a:avLst/>
            <a:gdLst>
              <a:gd name="T0" fmla="*/ 0 w 195"/>
              <a:gd name="T1" fmla="*/ 63 h 63"/>
              <a:gd name="T2" fmla="*/ 64 w 195"/>
              <a:gd name="T3" fmla="*/ 0 h 63"/>
              <a:gd name="T4" fmla="*/ 195 w 195"/>
              <a:gd name="T5" fmla="*/ 0 h 63"/>
              <a:gd name="T6" fmla="*/ 0 60000 65536"/>
              <a:gd name="T7" fmla="*/ 0 60000 65536"/>
              <a:gd name="T8" fmla="*/ 0 60000 65536"/>
              <a:gd name="T9" fmla="*/ 0 w 195"/>
              <a:gd name="T10" fmla="*/ 0 h 63"/>
              <a:gd name="T11" fmla="*/ 195 w 19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3">
                <a:moveTo>
                  <a:pt x="0" y="63"/>
                </a:moveTo>
                <a:lnTo>
                  <a:pt x="64" y="0"/>
                </a:lnTo>
                <a:lnTo>
                  <a:pt x="19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2" name="Freeform 70"/>
          <p:cNvSpPr>
            <a:spLocks/>
          </p:cNvSpPr>
          <p:nvPr/>
        </p:nvSpPr>
        <p:spPr bwMode="auto">
          <a:xfrm>
            <a:off x="7485063" y="4449763"/>
            <a:ext cx="509587" cy="120650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3" name="Freeform 71"/>
          <p:cNvSpPr>
            <a:spLocks/>
          </p:cNvSpPr>
          <p:nvPr/>
        </p:nvSpPr>
        <p:spPr bwMode="auto">
          <a:xfrm>
            <a:off x="7291388" y="4327525"/>
            <a:ext cx="703262" cy="239713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4" name="Freeform 72"/>
          <p:cNvSpPr>
            <a:spLocks/>
          </p:cNvSpPr>
          <p:nvPr/>
        </p:nvSpPr>
        <p:spPr bwMode="auto">
          <a:xfrm>
            <a:off x="7350125" y="4702175"/>
            <a:ext cx="644525" cy="103188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5" name="Line 73"/>
          <p:cNvSpPr>
            <a:spLocks noChangeShapeType="1"/>
          </p:cNvSpPr>
          <p:nvPr/>
        </p:nvSpPr>
        <p:spPr bwMode="auto">
          <a:xfrm flipH="1">
            <a:off x="7319963" y="5629275"/>
            <a:ext cx="6794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6" name="Line 74"/>
          <p:cNvSpPr>
            <a:spLocks noChangeShapeType="1"/>
          </p:cNvSpPr>
          <p:nvPr/>
        </p:nvSpPr>
        <p:spPr bwMode="auto">
          <a:xfrm>
            <a:off x="7667625" y="5365750"/>
            <a:ext cx="3952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7" name="Line 75"/>
          <p:cNvSpPr>
            <a:spLocks noChangeShapeType="1"/>
          </p:cNvSpPr>
          <p:nvPr/>
        </p:nvSpPr>
        <p:spPr bwMode="auto">
          <a:xfrm flipH="1">
            <a:off x="7805738" y="5289550"/>
            <a:ext cx="2571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8" name="Line 76"/>
          <p:cNvSpPr>
            <a:spLocks noChangeShapeType="1"/>
          </p:cNvSpPr>
          <p:nvPr/>
        </p:nvSpPr>
        <p:spPr bwMode="auto">
          <a:xfrm>
            <a:off x="7524750" y="5026025"/>
            <a:ext cx="4699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9" name="Line 77"/>
          <p:cNvSpPr>
            <a:spLocks noChangeShapeType="1"/>
          </p:cNvSpPr>
          <p:nvPr/>
        </p:nvSpPr>
        <p:spPr bwMode="auto">
          <a:xfrm>
            <a:off x="7558088" y="4903788"/>
            <a:ext cx="4365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0" name="Line 78"/>
          <p:cNvSpPr>
            <a:spLocks noChangeShapeType="1"/>
          </p:cNvSpPr>
          <p:nvPr/>
        </p:nvSpPr>
        <p:spPr bwMode="auto">
          <a:xfrm>
            <a:off x="7735888" y="4810125"/>
            <a:ext cx="2587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1" name="Freeform 79"/>
          <p:cNvSpPr>
            <a:spLocks/>
          </p:cNvSpPr>
          <p:nvPr/>
        </p:nvSpPr>
        <p:spPr bwMode="auto">
          <a:xfrm>
            <a:off x="7745413" y="4551363"/>
            <a:ext cx="249237" cy="79375"/>
          </a:xfrm>
          <a:custGeom>
            <a:avLst/>
            <a:gdLst>
              <a:gd name="T0" fmla="*/ 0 w 197"/>
              <a:gd name="T1" fmla="*/ 63 h 63"/>
              <a:gd name="T2" fmla="*/ 66 w 197"/>
              <a:gd name="T3" fmla="*/ 0 h 63"/>
              <a:gd name="T4" fmla="*/ 197 w 197"/>
              <a:gd name="T5" fmla="*/ 0 h 63"/>
              <a:gd name="T6" fmla="*/ 0 60000 65536"/>
              <a:gd name="T7" fmla="*/ 0 60000 65536"/>
              <a:gd name="T8" fmla="*/ 0 60000 65536"/>
              <a:gd name="T9" fmla="*/ 0 w 197"/>
              <a:gd name="T10" fmla="*/ 0 h 63"/>
              <a:gd name="T11" fmla="*/ 197 w 19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63">
                <a:moveTo>
                  <a:pt x="0" y="63"/>
                </a:moveTo>
                <a:lnTo>
                  <a:pt x="66" y="0"/>
                </a:lnTo>
                <a:lnTo>
                  <a:pt x="19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2" name="Freeform 80"/>
          <p:cNvSpPr>
            <a:spLocks/>
          </p:cNvSpPr>
          <p:nvPr/>
        </p:nvSpPr>
        <p:spPr bwMode="auto">
          <a:xfrm>
            <a:off x="7485063" y="4448175"/>
            <a:ext cx="509587" cy="122238"/>
          </a:xfrm>
          <a:custGeom>
            <a:avLst/>
            <a:gdLst>
              <a:gd name="T0" fmla="*/ 0 w 402"/>
              <a:gd name="T1" fmla="*/ 96 h 96"/>
              <a:gd name="T2" fmla="*/ 271 w 402"/>
              <a:gd name="T3" fmla="*/ 0 h 96"/>
              <a:gd name="T4" fmla="*/ 402 w 402"/>
              <a:gd name="T5" fmla="*/ 0 h 96"/>
              <a:gd name="T6" fmla="*/ 0 60000 65536"/>
              <a:gd name="T7" fmla="*/ 0 60000 65536"/>
              <a:gd name="T8" fmla="*/ 0 60000 65536"/>
              <a:gd name="T9" fmla="*/ 0 w 402"/>
              <a:gd name="T10" fmla="*/ 0 h 96"/>
              <a:gd name="T11" fmla="*/ 402 w 40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96">
                <a:moveTo>
                  <a:pt x="0" y="96"/>
                </a:moveTo>
                <a:lnTo>
                  <a:pt x="271" y="0"/>
                </a:lnTo>
                <a:lnTo>
                  <a:pt x="402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3" name="Freeform 81"/>
          <p:cNvSpPr>
            <a:spLocks/>
          </p:cNvSpPr>
          <p:nvPr/>
        </p:nvSpPr>
        <p:spPr bwMode="auto">
          <a:xfrm>
            <a:off x="7291388" y="4325938"/>
            <a:ext cx="703262" cy="239712"/>
          </a:xfrm>
          <a:custGeom>
            <a:avLst/>
            <a:gdLst>
              <a:gd name="T0" fmla="*/ 0 w 555"/>
              <a:gd name="T1" fmla="*/ 189 h 189"/>
              <a:gd name="T2" fmla="*/ 424 w 555"/>
              <a:gd name="T3" fmla="*/ 0 h 189"/>
              <a:gd name="T4" fmla="*/ 555 w 555"/>
              <a:gd name="T5" fmla="*/ 0 h 189"/>
              <a:gd name="T6" fmla="*/ 0 60000 65536"/>
              <a:gd name="T7" fmla="*/ 0 60000 65536"/>
              <a:gd name="T8" fmla="*/ 0 60000 65536"/>
              <a:gd name="T9" fmla="*/ 0 w 555"/>
              <a:gd name="T10" fmla="*/ 0 h 189"/>
              <a:gd name="T11" fmla="*/ 555 w 55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89">
                <a:moveTo>
                  <a:pt x="0" y="189"/>
                </a:moveTo>
                <a:lnTo>
                  <a:pt x="424" y="0"/>
                </a:lnTo>
                <a:lnTo>
                  <a:pt x="555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4" name="Freeform 82"/>
          <p:cNvSpPr>
            <a:spLocks/>
          </p:cNvSpPr>
          <p:nvPr/>
        </p:nvSpPr>
        <p:spPr bwMode="auto">
          <a:xfrm>
            <a:off x="7350125" y="4700588"/>
            <a:ext cx="644525" cy="101600"/>
          </a:xfrm>
          <a:custGeom>
            <a:avLst/>
            <a:gdLst>
              <a:gd name="T0" fmla="*/ 0 w 509"/>
              <a:gd name="T1" fmla="*/ 81 h 81"/>
              <a:gd name="T2" fmla="*/ 378 w 509"/>
              <a:gd name="T3" fmla="*/ 0 h 81"/>
              <a:gd name="T4" fmla="*/ 509 w 509"/>
              <a:gd name="T5" fmla="*/ 0 h 81"/>
              <a:gd name="T6" fmla="*/ 0 60000 65536"/>
              <a:gd name="T7" fmla="*/ 0 60000 65536"/>
              <a:gd name="T8" fmla="*/ 0 60000 65536"/>
              <a:gd name="T9" fmla="*/ 0 w 509"/>
              <a:gd name="T10" fmla="*/ 0 h 81"/>
              <a:gd name="T11" fmla="*/ 509 w 509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81">
                <a:moveTo>
                  <a:pt x="0" y="81"/>
                </a:moveTo>
                <a:lnTo>
                  <a:pt x="378" y="0"/>
                </a:lnTo>
                <a:lnTo>
                  <a:pt x="50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5" name="Text Box 83"/>
          <p:cNvSpPr txBox="1">
            <a:spLocks noChangeArrowheads="1"/>
          </p:cNvSpPr>
          <p:nvPr/>
        </p:nvSpPr>
        <p:spPr bwMode="auto">
          <a:xfrm>
            <a:off x="8021638" y="4511675"/>
            <a:ext cx="6826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" b="1"/>
              <a:t>Greater tubercle</a:t>
            </a:r>
          </a:p>
          <a:p>
            <a:pPr>
              <a:lnSpc>
                <a:spcPct val="85000"/>
              </a:lnSpc>
            </a:pPr>
            <a:r>
              <a:rPr lang="en-US" sz="600" b="1"/>
              <a:t>of humerus</a:t>
            </a:r>
          </a:p>
        </p:txBody>
      </p:sp>
      <p:sp>
        <p:nvSpPr>
          <p:cNvPr id="61516" name="Text Box 84"/>
          <p:cNvSpPr txBox="1">
            <a:spLocks noChangeArrowheads="1"/>
          </p:cNvSpPr>
          <p:nvPr/>
        </p:nvSpPr>
        <p:spPr bwMode="auto">
          <a:xfrm>
            <a:off x="8021638" y="4864100"/>
            <a:ext cx="528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minor</a:t>
            </a:r>
          </a:p>
        </p:txBody>
      </p:sp>
      <p:sp>
        <p:nvSpPr>
          <p:cNvPr id="61517" name="Text Box 85"/>
          <p:cNvSpPr txBox="1">
            <a:spLocks noChangeArrowheads="1"/>
          </p:cNvSpPr>
          <p:nvPr/>
        </p:nvSpPr>
        <p:spPr bwMode="auto">
          <a:xfrm>
            <a:off x="8021638" y="4987925"/>
            <a:ext cx="5254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Teres major</a:t>
            </a:r>
          </a:p>
        </p:txBody>
      </p:sp>
      <p:sp>
        <p:nvSpPr>
          <p:cNvPr id="61518" name="Text Box 86"/>
          <p:cNvSpPr txBox="1">
            <a:spLocks noChangeArrowheads="1"/>
          </p:cNvSpPr>
          <p:nvPr/>
        </p:nvSpPr>
        <p:spPr bwMode="auto">
          <a:xfrm>
            <a:off x="8021638" y="5168900"/>
            <a:ext cx="658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Triceps brachii:</a:t>
            </a:r>
          </a:p>
        </p:txBody>
      </p:sp>
      <p:sp>
        <p:nvSpPr>
          <p:cNvPr id="61519" name="TextBox 24"/>
          <p:cNvSpPr txBox="1">
            <a:spLocks noChangeArrowheads="1"/>
          </p:cNvSpPr>
          <p:nvPr/>
        </p:nvSpPr>
        <p:spPr bwMode="auto">
          <a:xfrm>
            <a:off x="6029325" y="3984625"/>
            <a:ext cx="292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1520" name="Picture 89" descr="sal25693_10_2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613" y="950913"/>
            <a:ext cx="1343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1" name="Rectangle 94"/>
          <p:cNvSpPr>
            <a:spLocks noChangeArrowheads="1"/>
          </p:cNvSpPr>
          <p:nvPr/>
        </p:nvSpPr>
        <p:spPr bwMode="auto">
          <a:xfrm>
            <a:off x="6494463" y="1874838"/>
            <a:ext cx="546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brachii:</a:t>
            </a:r>
            <a:endParaRPr lang="en-US" b="1"/>
          </a:p>
        </p:txBody>
      </p:sp>
      <p:sp>
        <p:nvSpPr>
          <p:cNvPr id="61522" name="Rectangle 95"/>
          <p:cNvSpPr>
            <a:spLocks noChangeArrowheads="1"/>
          </p:cNvSpPr>
          <p:nvPr/>
        </p:nvSpPr>
        <p:spPr bwMode="auto">
          <a:xfrm>
            <a:off x="6527800" y="1995488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b="1"/>
          </a:p>
        </p:txBody>
      </p:sp>
      <p:sp>
        <p:nvSpPr>
          <p:cNvPr id="61523" name="Rectangle 96"/>
          <p:cNvSpPr>
            <a:spLocks noChangeArrowheads="1"/>
          </p:cNvSpPr>
          <p:nvPr/>
        </p:nvSpPr>
        <p:spPr bwMode="auto">
          <a:xfrm>
            <a:off x="6527800" y="2122488"/>
            <a:ext cx="396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Short head</a:t>
            </a:r>
            <a:endParaRPr lang="en-US" b="1"/>
          </a:p>
        </p:txBody>
      </p:sp>
      <p:sp>
        <p:nvSpPr>
          <p:cNvPr id="61524" name="Line 99"/>
          <p:cNvSpPr>
            <a:spLocks noChangeShapeType="1"/>
          </p:cNvSpPr>
          <p:nvPr/>
        </p:nvSpPr>
        <p:spPr bwMode="auto">
          <a:xfrm>
            <a:off x="6951663" y="2046288"/>
            <a:ext cx="3111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5" name="Line 100"/>
          <p:cNvSpPr>
            <a:spLocks noChangeShapeType="1"/>
          </p:cNvSpPr>
          <p:nvPr/>
        </p:nvSpPr>
        <p:spPr bwMode="auto">
          <a:xfrm>
            <a:off x="6959600" y="2176463"/>
            <a:ext cx="376238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6" name="Line 101"/>
          <p:cNvSpPr>
            <a:spLocks noChangeShapeType="1"/>
          </p:cNvSpPr>
          <p:nvPr/>
        </p:nvSpPr>
        <p:spPr bwMode="auto">
          <a:xfrm>
            <a:off x="6951663" y="2043113"/>
            <a:ext cx="3111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7" name="Line 102"/>
          <p:cNvSpPr>
            <a:spLocks noChangeShapeType="1"/>
          </p:cNvSpPr>
          <p:nvPr/>
        </p:nvSpPr>
        <p:spPr bwMode="auto">
          <a:xfrm>
            <a:off x="6959600" y="2170113"/>
            <a:ext cx="3762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8" name="Text Box 103"/>
          <p:cNvSpPr txBox="1">
            <a:spLocks noChangeArrowheads="1"/>
          </p:cNvSpPr>
          <p:nvPr/>
        </p:nvSpPr>
        <p:spPr bwMode="auto">
          <a:xfrm>
            <a:off x="7259638" y="3541713"/>
            <a:ext cx="688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600" b="1"/>
              <a:t>(c) Anterior view</a:t>
            </a:r>
          </a:p>
        </p:txBody>
      </p:sp>
      <p:sp>
        <p:nvSpPr>
          <p:cNvPr id="61529" name="TextBox 24"/>
          <p:cNvSpPr txBox="1">
            <a:spLocks noChangeArrowheads="1"/>
          </p:cNvSpPr>
          <p:nvPr/>
        </p:nvSpPr>
        <p:spPr bwMode="auto">
          <a:xfrm>
            <a:off x="6237288" y="838200"/>
            <a:ext cx="2522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1530" name="Text Box 30"/>
          <p:cNvSpPr txBox="1">
            <a:spLocks noChangeArrowheads="1"/>
          </p:cNvSpPr>
          <p:nvPr/>
        </p:nvSpPr>
        <p:spPr bwMode="auto">
          <a:xfrm>
            <a:off x="5065713" y="1185863"/>
            <a:ext cx="1808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10.24c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C353602-1131-46A6-9B7A-791AB6800A61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5688"/>
          </a:xfrm>
        </p:spPr>
        <p:txBody>
          <a:bodyPr/>
          <a:lstStyle/>
          <a:p>
            <a:pPr eaLnBrk="1" hangingPunct="1"/>
            <a:r>
              <a:rPr lang="en-US" smtClean="0"/>
              <a:t>Supination and Pronation</a:t>
            </a:r>
          </a:p>
        </p:txBody>
      </p:sp>
      <p:sp>
        <p:nvSpPr>
          <p:cNvPr id="62468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20713" y="5268913"/>
            <a:ext cx="3657600" cy="1257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supination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supinator</a:t>
            </a:r>
            <a:r>
              <a:rPr lang="en-US" sz="2000" smtClean="0"/>
              <a:t> muscle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palm facing anteriorly or superiorly</a:t>
            </a:r>
          </a:p>
        </p:txBody>
      </p:sp>
      <p:sp>
        <p:nvSpPr>
          <p:cNvPr id="62469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9938" y="5243513"/>
            <a:ext cx="4106862" cy="152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pronation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pronator quadratus </a:t>
            </a:r>
            <a:r>
              <a:rPr lang="en-US" sz="2000" smtClean="0"/>
              <a:t>and </a:t>
            </a:r>
            <a:r>
              <a:rPr lang="en-US" sz="2000" i="1" smtClean="0"/>
              <a:t>pronator teres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palm faces posteriorly or inferiorly</a:t>
            </a:r>
          </a:p>
        </p:txBody>
      </p:sp>
      <p:sp>
        <p:nvSpPr>
          <p:cNvPr id="62470" name="Text Box 26"/>
          <p:cNvSpPr txBox="1">
            <a:spLocks noChangeArrowheads="1"/>
          </p:cNvSpPr>
          <p:nvPr/>
        </p:nvSpPr>
        <p:spPr bwMode="auto">
          <a:xfrm>
            <a:off x="1376363" y="4886325"/>
            <a:ext cx="20494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10.27a</a:t>
            </a:r>
          </a:p>
        </p:txBody>
      </p:sp>
      <p:sp>
        <p:nvSpPr>
          <p:cNvPr id="62471" name="Text Box 27"/>
          <p:cNvSpPr txBox="1">
            <a:spLocks noChangeArrowheads="1"/>
          </p:cNvSpPr>
          <p:nvPr/>
        </p:nvSpPr>
        <p:spPr bwMode="auto">
          <a:xfrm>
            <a:off x="5584825" y="4886325"/>
            <a:ext cx="20494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10.27c</a:t>
            </a:r>
          </a:p>
        </p:txBody>
      </p:sp>
      <p:sp>
        <p:nvSpPr>
          <p:cNvPr id="62472" name="TextBox 24"/>
          <p:cNvSpPr txBox="1">
            <a:spLocks noChangeArrowheads="1"/>
          </p:cNvSpPr>
          <p:nvPr/>
        </p:nvSpPr>
        <p:spPr bwMode="auto">
          <a:xfrm>
            <a:off x="839788" y="990600"/>
            <a:ext cx="3087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2473" name="Picture 14" descr="sal25693_10_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122363"/>
            <a:ext cx="27924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Rectangle 15"/>
          <p:cNvSpPr>
            <a:spLocks noChangeArrowheads="1"/>
          </p:cNvSpPr>
          <p:nvPr/>
        </p:nvSpPr>
        <p:spPr bwMode="auto">
          <a:xfrm>
            <a:off x="2894013" y="1676400"/>
            <a:ext cx="879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epicondyle</a:t>
            </a:r>
            <a:endParaRPr lang="en-US" sz="1800" b="1"/>
          </a:p>
        </p:txBody>
      </p:sp>
      <p:sp>
        <p:nvSpPr>
          <p:cNvPr id="62475" name="Rectangle 16"/>
          <p:cNvSpPr>
            <a:spLocks noChangeArrowheads="1"/>
          </p:cNvSpPr>
          <p:nvPr/>
        </p:nvSpPr>
        <p:spPr bwMode="auto">
          <a:xfrm>
            <a:off x="2894013" y="1463675"/>
            <a:ext cx="896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epicondyle</a:t>
            </a:r>
            <a:endParaRPr lang="en-US" sz="1800" b="1"/>
          </a:p>
        </p:txBody>
      </p:sp>
      <p:sp>
        <p:nvSpPr>
          <p:cNvPr id="62476" name="Freeform 17"/>
          <p:cNvSpPr>
            <a:spLocks/>
          </p:cNvSpPr>
          <p:nvPr/>
        </p:nvSpPr>
        <p:spPr bwMode="auto">
          <a:xfrm>
            <a:off x="1878013" y="1549400"/>
            <a:ext cx="984250" cy="85725"/>
          </a:xfrm>
          <a:custGeom>
            <a:avLst/>
            <a:gdLst>
              <a:gd name="T0" fmla="*/ 0 w 949"/>
              <a:gd name="T1" fmla="*/ 83 h 83"/>
              <a:gd name="T2" fmla="*/ 657 w 949"/>
              <a:gd name="T3" fmla="*/ 0 h 83"/>
              <a:gd name="T4" fmla="*/ 949 w 949"/>
              <a:gd name="T5" fmla="*/ 0 h 83"/>
              <a:gd name="T6" fmla="*/ 0 60000 65536"/>
              <a:gd name="T7" fmla="*/ 0 60000 65536"/>
              <a:gd name="T8" fmla="*/ 0 60000 65536"/>
              <a:gd name="T9" fmla="*/ 0 w 949"/>
              <a:gd name="T10" fmla="*/ 0 h 83"/>
              <a:gd name="T11" fmla="*/ 949 w 949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9" h="83">
                <a:moveTo>
                  <a:pt x="0" y="83"/>
                </a:moveTo>
                <a:lnTo>
                  <a:pt x="657" y="0"/>
                </a:lnTo>
                <a:lnTo>
                  <a:pt x="949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Freeform 18"/>
          <p:cNvSpPr>
            <a:spLocks/>
          </p:cNvSpPr>
          <p:nvPr/>
        </p:nvSpPr>
        <p:spPr bwMode="auto">
          <a:xfrm>
            <a:off x="2192338" y="1679575"/>
            <a:ext cx="681037" cy="76200"/>
          </a:xfrm>
          <a:custGeom>
            <a:avLst/>
            <a:gdLst>
              <a:gd name="T0" fmla="*/ 0 w 658"/>
              <a:gd name="T1" fmla="*/ 0 h 73"/>
              <a:gd name="T2" fmla="*/ 354 w 658"/>
              <a:gd name="T3" fmla="*/ 73 h 73"/>
              <a:gd name="T4" fmla="*/ 658 w 658"/>
              <a:gd name="T5" fmla="*/ 73 h 73"/>
              <a:gd name="T6" fmla="*/ 0 60000 65536"/>
              <a:gd name="T7" fmla="*/ 0 60000 65536"/>
              <a:gd name="T8" fmla="*/ 0 60000 65536"/>
              <a:gd name="T9" fmla="*/ 0 w 658"/>
              <a:gd name="T10" fmla="*/ 0 h 73"/>
              <a:gd name="T11" fmla="*/ 658 w 658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73">
                <a:moveTo>
                  <a:pt x="0" y="0"/>
                </a:moveTo>
                <a:lnTo>
                  <a:pt x="354" y="73"/>
                </a:lnTo>
                <a:lnTo>
                  <a:pt x="658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9"/>
          <p:cNvSpPr>
            <a:spLocks noChangeShapeType="1"/>
          </p:cNvSpPr>
          <p:nvPr/>
        </p:nvSpPr>
        <p:spPr bwMode="auto">
          <a:xfrm>
            <a:off x="1895475" y="1951038"/>
            <a:ext cx="11001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Line 20"/>
          <p:cNvSpPr>
            <a:spLocks noChangeShapeType="1"/>
          </p:cNvSpPr>
          <p:nvPr/>
        </p:nvSpPr>
        <p:spPr bwMode="auto">
          <a:xfrm>
            <a:off x="2119313" y="2151063"/>
            <a:ext cx="80803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21"/>
          <p:cNvSpPr>
            <a:spLocks noChangeShapeType="1"/>
          </p:cNvSpPr>
          <p:nvPr/>
        </p:nvSpPr>
        <p:spPr bwMode="auto">
          <a:xfrm>
            <a:off x="2128838" y="2535238"/>
            <a:ext cx="9588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1" name="Freeform 22"/>
          <p:cNvSpPr>
            <a:spLocks/>
          </p:cNvSpPr>
          <p:nvPr/>
        </p:nvSpPr>
        <p:spPr bwMode="auto">
          <a:xfrm>
            <a:off x="1993900" y="2843213"/>
            <a:ext cx="852488" cy="319087"/>
          </a:xfrm>
          <a:custGeom>
            <a:avLst/>
            <a:gdLst>
              <a:gd name="T0" fmla="*/ 823 w 823"/>
              <a:gd name="T1" fmla="*/ 0 h 308"/>
              <a:gd name="T2" fmla="*/ 546 w 823"/>
              <a:gd name="T3" fmla="*/ 0 h 308"/>
              <a:gd name="T4" fmla="*/ 0 w 823"/>
              <a:gd name="T5" fmla="*/ 308 h 308"/>
              <a:gd name="T6" fmla="*/ 0 60000 65536"/>
              <a:gd name="T7" fmla="*/ 0 60000 65536"/>
              <a:gd name="T8" fmla="*/ 0 60000 65536"/>
              <a:gd name="T9" fmla="*/ 0 w 823"/>
              <a:gd name="T10" fmla="*/ 0 h 308"/>
              <a:gd name="T11" fmla="*/ 823 w 823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3" h="308">
                <a:moveTo>
                  <a:pt x="823" y="0"/>
                </a:moveTo>
                <a:lnTo>
                  <a:pt x="546" y="0"/>
                </a:lnTo>
                <a:lnTo>
                  <a:pt x="0" y="30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2" name="Rectangle 23"/>
          <p:cNvSpPr>
            <a:spLocks noChangeArrowheads="1"/>
          </p:cNvSpPr>
          <p:nvPr/>
        </p:nvSpPr>
        <p:spPr bwMode="auto">
          <a:xfrm>
            <a:off x="3105150" y="2452688"/>
            <a:ext cx="2206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Ulna</a:t>
            </a:r>
            <a:endParaRPr lang="en-US" sz="1800" b="1"/>
          </a:p>
        </p:txBody>
      </p:sp>
      <p:sp>
        <p:nvSpPr>
          <p:cNvPr id="62483" name="Rectangle 24"/>
          <p:cNvSpPr>
            <a:spLocks noChangeArrowheads="1"/>
          </p:cNvSpPr>
          <p:nvPr/>
        </p:nvSpPr>
        <p:spPr bwMode="auto">
          <a:xfrm>
            <a:off x="2863850" y="2800350"/>
            <a:ext cx="944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Pronator quadratus</a:t>
            </a:r>
            <a:endParaRPr lang="en-US" sz="1800" b="1"/>
          </a:p>
        </p:txBody>
      </p:sp>
      <p:sp>
        <p:nvSpPr>
          <p:cNvPr id="62484" name="Rectangle 25"/>
          <p:cNvSpPr>
            <a:spLocks noChangeArrowheads="1"/>
          </p:cNvSpPr>
          <p:nvPr/>
        </p:nvSpPr>
        <p:spPr bwMode="auto">
          <a:xfrm>
            <a:off x="2951163" y="2068513"/>
            <a:ext cx="6969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Pronator teres</a:t>
            </a:r>
            <a:endParaRPr lang="en-US" sz="1800" b="1"/>
          </a:p>
        </p:txBody>
      </p:sp>
      <p:sp>
        <p:nvSpPr>
          <p:cNvPr id="62485" name="Rectangle 26"/>
          <p:cNvSpPr>
            <a:spLocks noChangeArrowheads="1"/>
          </p:cNvSpPr>
          <p:nvPr/>
        </p:nvSpPr>
        <p:spPr bwMode="auto">
          <a:xfrm>
            <a:off x="3016250" y="1868488"/>
            <a:ext cx="4746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Supinator</a:t>
            </a:r>
            <a:endParaRPr lang="en-US" sz="1800" b="1"/>
          </a:p>
        </p:txBody>
      </p:sp>
      <p:sp>
        <p:nvSpPr>
          <p:cNvPr id="62486" name="Rectangle 27"/>
          <p:cNvSpPr>
            <a:spLocks noChangeArrowheads="1"/>
          </p:cNvSpPr>
          <p:nvPr/>
        </p:nvSpPr>
        <p:spPr bwMode="auto">
          <a:xfrm>
            <a:off x="3065463" y="2633663"/>
            <a:ext cx="339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Radius</a:t>
            </a:r>
            <a:endParaRPr lang="en-US" sz="1800" b="1"/>
          </a:p>
        </p:txBody>
      </p:sp>
      <p:sp>
        <p:nvSpPr>
          <p:cNvPr id="62487" name="Rectangle 28"/>
          <p:cNvSpPr>
            <a:spLocks noChangeArrowheads="1"/>
          </p:cNvSpPr>
          <p:nvPr/>
        </p:nvSpPr>
        <p:spPr bwMode="auto">
          <a:xfrm>
            <a:off x="2330450" y="3441700"/>
            <a:ext cx="339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Radius</a:t>
            </a:r>
            <a:endParaRPr lang="en-US" sz="1800" b="1"/>
          </a:p>
        </p:txBody>
      </p:sp>
      <p:sp>
        <p:nvSpPr>
          <p:cNvPr id="62488" name="Rectangle 29"/>
          <p:cNvSpPr>
            <a:spLocks noChangeArrowheads="1"/>
          </p:cNvSpPr>
          <p:nvPr/>
        </p:nvSpPr>
        <p:spPr bwMode="auto">
          <a:xfrm>
            <a:off x="1755775" y="4800600"/>
            <a:ext cx="677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Supination</a:t>
            </a:r>
            <a:endParaRPr lang="en-US" sz="1800" b="1"/>
          </a:p>
        </p:txBody>
      </p:sp>
      <p:sp>
        <p:nvSpPr>
          <p:cNvPr id="62489" name="Rectangle 31"/>
          <p:cNvSpPr>
            <a:spLocks noChangeArrowheads="1"/>
          </p:cNvSpPr>
          <p:nvPr/>
        </p:nvSpPr>
        <p:spPr bwMode="auto">
          <a:xfrm>
            <a:off x="3521075" y="3781425"/>
            <a:ext cx="220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Ulna</a:t>
            </a:r>
            <a:endParaRPr lang="en-US" sz="1800" b="1"/>
          </a:p>
        </p:txBody>
      </p:sp>
      <p:sp>
        <p:nvSpPr>
          <p:cNvPr id="62490" name="Rectangle 32"/>
          <p:cNvSpPr>
            <a:spLocks noChangeArrowheads="1"/>
          </p:cNvSpPr>
          <p:nvPr/>
        </p:nvSpPr>
        <p:spPr bwMode="auto">
          <a:xfrm>
            <a:off x="3579813" y="3614738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Bursa</a:t>
            </a:r>
            <a:endParaRPr lang="en-US" sz="1800" b="1"/>
          </a:p>
        </p:txBody>
      </p:sp>
      <p:sp>
        <p:nvSpPr>
          <p:cNvPr id="62491" name="Rectangle 33"/>
          <p:cNvSpPr>
            <a:spLocks noChangeArrowheads="1"/>
          </p:cNvSpPr>
          <p:nvPr/>
        </p:nvSpPr>
        <p:spPr bwMode="auto">
          <a:xfrm>
            <a:off x="3071813" y="2957513"/>
            <a:ext cx="334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Biceps</a:t>
            </a:r>
          </a:p>
          <a:p>
            <a:r>
              <a:rPr lang="en-US" sz="800" b="1">
                <a:solidFill>
                  <a:srgbClr val="000000"/>
                </a:solidFill>
              </a:rPr>
              <a:t>brachii</a:t>
            </a:r>
          </a:p>
        </p:txBody>
      </p:sp>
      <p:sp>
        <p:nvSpPr>
          <p:cNvPr id="62492" name="Rectangle 34"/>
          <p:cNvSpPr>
            <a:spLocks noChangeArrowheads="1"/>
          </p:cNvSpPr>
          <p:nvPr/>
        </p:nvSpPr>
        <p:spPr bwMode="auto">
          <a:xfrm>
            <a:off x="2351088" y="3668713"/>
            <a:ext cx="474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Supinator</a:t>
            </a:r>
            <a:endParaRPr lang="en-US" sz="1800" b="1"/>
          </a:p>
        </p:txBody>
      </p:sp>
      <p:sp>
        <p:nvSpPr>
          <p:cNvPr id="62493" name="Line 35"/>
          <p:cNvSpPr>
            <a:spLocks noChangeShapeType="1"/>
          </p:cNvSpPr>
          <p:nvPr/>
        </p:nvSpPr>
        <p:spPr bwMode="auto">
          <a:xfrm>
            <a:off x="2700338" y="3509963"/>
            <a:ext cx="2571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4" name="Line 36"/>
          <p:cNvSpPr>
            <a:spLocks noChangeShapeType="1"/>
          </p:cNvSpPr>
          <p:nvPr/>
        </p:nvSpPr>
        <p:spPr bwMode="auto">
          <a:xfrm flipV="1">
            <a:off x="2919413" y="3683000"/>
            <a:ext cx="17462" cy="571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5" name="Line 37"/>
          <p:cNvSpPr>
            <a:spLocks noChangeShapeType="1"/>
          </p:cNvSpPr>
          <p:nvPr/>
        </p:nvSpPr>
        <p:spPr bwMode="auto">
          <a:xfrm>
            <a:off x="3055938" y="3554413"/>
            <a:ext cx="303212" cy="1270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6" name="Line 38"/>
          <p:cNvSpPr>
            <a:spLocks noChangeShapeType="1"/>
          </p:cNvSpPr>
          <p:nvPr/>
        </p:nvSpPr>
        <p:spPr bwMode="auto">
          <a:xfrm>
            <a:off x="3270250" y="3267075"/>
            <a:ext cx="1588" cy="130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Line 39"/>
          <p:cNvSpPr>
            <a:spLocks noChangeShapeType="1"/>
          </p:cNvSpPr>
          <p:nvPr/>
        </p:nvSpPr>
        <p:spPr bwMode="auto">
          <a:xfrm flipH="1" flipV="1">
            <a:off x="3224213" y="3765550"/>
            <a:ext cx="134937" cy="889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Freeform 40"/>
          <p:cNvSpPr>
            <a:spLocks/>
          </p:cNvSpPr>
          <p:nvPr/>
        </p:nvSpPr>
        <p:spPr bwMode="auto">
          <a:xfrm>
            <a:off x="1874838" y="1544638"/>
            <a:ext cx="998537" cy="87312"/>
          </a:xfrm>
          <a:custGeom>
            <a:avLst/>
            <a:gdLst>
              <a:gd name="T0" fmla="*/ 0 w 964"/>
              <a:gd name="T1" fmla="*/ 85 h 85"/>
              <a:gd name="T2" fmla="*/ 682 w 964"/>
              <a:gd name="T3" fmla="*/ 0 h 85"/>
              <a:gd name="T4" fmla="*/ 964 w 964"/>
              <a:gd name="T5" fmla="*/ 0 h 85"/>
              <a:gd name="T6" fmla="*/ 0 60000 65536"/>
              <a:gd name="T7" fmla="*/ 0 60000 65536"/>
              <a:gd name="T8" fmla="*/ 0 60000 65536"/>
              <a:gd name="T9" fmla="*/ 0 w 964"/>
              <a:gd name="T10" fmla="*/ 0 h 85"/>
              <a:gd name="T11" fmla="*/ 964 w 964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85">
                <a:moveTo>
                  <a:pt x="0" y="85"/>
                </a:moveTo>
                <a:lnTo>
                  <a:pt x="682" y="0"/>
                </a:lnTo>
                <a:lnTo>
                  <a:pt x="96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Freeform 41"/>
          <p:cNvSpPr>
            <a:spLocks/>
          </p:cNvSpPr>
          <p:nvPr/>
        </p:nvSpPr>
        <p:spPr bwMode="auto">
          <a:xfrm>
            <a:off x="2189163" y="1676400"/>
            <a:ext cx="684212" cy="74613"/>
          </a:xfrm>
          <a:custGeom>
            <a:avLst/>
            <a:gdLst>
              <a:gd name="T0" fmla="*/ 0 w 661"/>
              <a:gd name="T1" fmla="*/ 0 h 73"/>
              <a:gd name="T2" fmla="*/ 367 w 661"/>
              <a:gd name="T3" fmla="*/ 73 h 73"/>
              <a:gd name="T4" fmla="*/ 661 w 661"/>
              <a:gd name="T5" fmla="*/ 73 h 73"/>
              <a:gd name="T6" fmla="*/ 0 60000 65536"/>
              <a:gd name="T7" fmla="*/ 0 60000 65536"/>
              <a:gd name="T8" fmla="*/ 0 60000 65536"/>
              <a:gd name="T9" fmla="*/ 0 w 661"/>
              <a:gd name="T10" fmla="*/ 0 h 73"/>
              <a:gd name="T11" fmla="*/ 661 w 66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1" h="73">
                <a:moveTo>
                  <a:pt x="0" y="0"/>
                </a:moveTo>
                <a:lnTo>
                  <a:pt x="367" y="73"/>
                </a:lnTo>
                <a:lnTo>
                  <a:pt x="661" y="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0" name="Line 42"/>
          <p:cNvSpPr>
            <a:spLocks noChangeShapeType="1"/>
          </p:cNvSpPr>
          <p:nvPr/>
        </p:nvSpPr>
        <p:spPr bwMode="auto">
          <a:xfrm>
            <a:off x="1890713" y="1947863"/>
            <a:ext cx="11017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1" name="Line 43"/>
          <p:cNvSpPr>
            <a:spLocks noChangeShapeType="1"/>
          </p:cNvSpPr>
          <p:nvPr/>
        </p:nvSpPr>
        <p:spPr bwMode="auto">
          <a:xfrm>
            <a:off x="2114550" y="2146300"/>
            <a:ext cx="8096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2" name="Line 44"/>
          <p:cNvSpPr>
            <a:spLocks noChangeShapeType="1"/>
          </p:cNvSpPr>
          <p:nvPr/>
        </p:nvSpPr>
        <p:spPr bwMode="auto">
          <a:xfrm>
            <a:off x="2125663" y="2530475"/>
            <a:ext cx="9572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3" name="Line 45"/>
          <p:cNvSpPr>
            <a:spLocks noChangeShapeType="1"/>
          </p:cNvSpPr>
          <p:nvPr/>
        </p:nvSpPr>
        <p:spPr bwMode="auto">
          <a:xfrm>
            <a:off x="1930400" y="2717800"/>
            <a:ext cx="111601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4" name="Line 46"/>
          <p:cNvSpPr>
            <a:spLocks noChangeShapeType="1"/>
          </p:cNvSpPr>
          <p:nvPr/>
        </p:nvSpPr>
        <p:spPr bwMode="auto">
          <a:xfrm>
            <a:off x="1925638" y="2711450"/>
            <a:ext cx="11176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5" name="Freeform 47"/>
          <p:cNvSpPr>
            <a:spLocks/>
          </p:cNvSpPr>
          <p:nvPr/>
        </p:nvSpPr>
        <p:spPr bwMode="auto">
          <a:xfrm>
            <a:off x="1989138" y="2840038"/>
            <a:ext cx="852487" cy="322262"/>
          </a:xfrm>
          <a:custGeom>
            <a:avLst/>
            <a:gdLst>
              <a:gd name="T0" fmla="*/ 823 w 823"/>
              <a:gd name="T1" fmla="*/ 0 h 311"/>
              <a:gd name="T2" fmla="*/ 550 w 823"/>
              <a:gd name="T3" fmla="*/ 0 h 311"/>
              <a:gd name="T4" fmla="*/ 0 w 823"/>
              <a:gd name="T5" fmla="*/ 311 h 311"/>
              <a:gd name="T6" fmla="*/ 0 60000 65536"/>
              <a:gd name="T7" fmla="*/ 0 60000 65536"/>
              <a:gd name="T8" fmla="*/ 0 60000 65536"/>
              <a:gd name="T9" fmla="*/ 0 w 823"/>
              <a:gd name="T10" fmla="*/ 0 h 311"/>
              <a:gd name="T11" fmla="*/ 823 w 823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3" h="311">
                <a:moveTo>
                  <a:pt x="823" y="0"/>
                </a:moveTo>
                <a:lnTo>
                  <a:pt x="550" y="0"/>
                </a:lnTo>
                <a:lnTo>
                  <a:pt x="0" y="31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6" name="Line 48"/>
          <p:cNvSpPr>
            <a:spLocks noChangeShapeType="1"/>
          </p:cNvSpPr>
          <p:nvPr/>
        </p:nvSpPr>
        <p:spPr bwMode="auto">
          <a:xfrm>
            <a:off x="2695575" y="3506788"/>
            <a:ext cx="258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7" name="Freeform 49"/>
          <p:cNvSpPr>
            <a:spLocks/>
          </p:cNvSpPr>
          <p:nvPr/>
        </p:nvSpPr>
        <p:spPr bwMode="auto">
          <a:xfrm>
            <a:off x="2879725" y="3678238"/>
            <a:ext cx="52388" cy="57150"/>
          </a:xfrm>
          <a:custGeom>
            <a:avLst/>
            <a:gdLst>
              <a:gd name="T0" fmla="*/ 51 w 51"/>
              <a:gd name="T1" fmla="*/ 0 h 56"/>
              <a:gd name="T2" fmla="*/ 34 w 51"/>
              <a:gd name="T3" fmla="*/ 56 h 56"/>
              <a:gd name="T4" fmla="*/ 0 w 51"/>
              <a:gd name="T5" fmla="*/ 56 h 56"/>
              <a:gd name="T6" fmla="*/ 0 60000 65536"/>
              <a:gd name="T7" fmla="*/ 0 60000 65536"/>
              <a:gd name="T8" fmla="*/ 0 60000 65536"/>
              <a:gd name="T9" fmla="*/ 0 w 51"/>
              <a:gd name="T10" fmla="*/ 0 h 56"/>
              <a:gd name="T11" fmla="*/ 51 w 5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56">
                <a:moveTo>
                  <a:pt x="51" y="0"/>
                </a:moveTo>
                <a:lnTo>
                  <a:pt x="34" y="56"/>
                </a:lnTo>
                <a:lnTo>
                  <a:pt x="0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8" name="Freeform 50"/>
          <p:cNvSpPr>
            <a:spLocks/>
          </p:cNvSpPr>
          <p:nvPr/>
        </p:nvSpPr>
        <p:spPr bwMode="auto">
          <a:xfrm>
            <a:off x="3049588" y="3549650"/>
            <a:ext cx="523875" cy="125413"/>
          </a:xfrm>
          <a:custGeom>
            <a:avLst/>
            <a:gdLst>
              <a:gd name="T0" fmla="*/ 0 w 505"/>
              <a:gd name="T1" fmla="*/ 0 h 121"/>
              <a:gd name="T2" fmla="*/ 294 w 505"/>
              <a:gd name="T3" fmla="*/ 121 h 121"/>
              <a:gd name="T4" fmla="*/ 505 w 505"/>
              <a:gd name="T5" fmla="*/ 121 h 121"/>
              <a:gd name="T6" fmla="*/ 0 60000 65536"/>
              <a:gd name="T7" fmla="*/ 0 60000 65536"/>
              <a:gd name="T8" fmla="*/ 0 60000 65536"/>
              <a:gd name="T9" fmla="*/ 0 w 505"/>
              <a:gd name="T10" fmla="*/ 0 h 121"/>
              <a:gd name="T11" fmla="*/ 505 w 505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21">
                <a:moveTo>
                  <a:pt x="0" y="0"/>
                </a:moveTo>
                <a:lnTo>
                  <a:pt x="294" y="121"/>
                </a:lnTo>
                <a:lnTo>
                  <a:pt x="505" y="1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9" name="Line 51"/>
          <p:cNvSpPr>
            <a:spLocks noChangeShapeType="1"/>
          </p:cNvSpPr>
          <p:nvPr/>
        </p:nvSpPr>
        <p:spPr bwMode="auto">
          <a:xfrm>
            <a:off x="3267075" y="3260725"/>
            <a:ext cx="0" cy="133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0" name="Freeform 52"/>
          <p:cNvSpPr>
            <a:spLocks/>
          </p:cNvSpPr>
          <p:nvPr/>
        </p:nvSpPr>
        <p:spPr bwMode="auto">
          <a:xfrm>
            <a:off x="3221038" y="3760788"/>
            <a:ext cx="287337" cy="88900"/>
          </a:xfrm>
          <a:custGeom>
            <a:avLst/>
            <a:gdLst>
              <a:gd name="T0" fmla="*/ 0 w 277"/>
              <a:gd name="T1" fmla="*/ 0 h 86"/>
              <a:gd name="T2" fmla="*/ 129 w 277"/>
              <a:gd name="T3" fmla="*/ 86 h 86"/>
              <a:gd name="T4" fmla="*/ 277 w 277"/>
              <a:gd name="T5" fmla="*/ 86 h 86"/>
              <a:gd name="T6" fmla="*/ 0 60000 65536"/>
              <a:gd name="T7" fmla="*/ 0 60000 65536"/>
              <a:gd name="T8" fmla="*/ 0 60000 65536"/>
              <a:gd name="T9" fmla="*/ 0 w 277"/>
              <a:gd name="T10" fmla="*/ 0 h 86"/>
              <a:gd name="T11" fmla="*/ 277 w 277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86">
                <a:moveTo>
                  <a:pt x="0" y="0"/>
                </a:moveTo>
                <a:lnTo>
                  <a:pt x="129" y="86"/>
                </a:lnTo>
                <a:lnTo>
                  <a:pt x="277" y="8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1" name="Text Box 54"/>
          <p:cNvSpPr txBox="1">
            <a:spLocks noChangeArrowheads="1"/>
          </p:cNvSpPr>
          <p:nvPr/>
        </p:nvSpPr>
        <p:spPr bwMode="auto">
          <a:xfrm>
            <a:off x="2870200" y="4038600"/>
            <a:ext cx="98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(b) Muscle actions</a:t>
            </a:r>
          </a:p>
          <a:p>
            <a:r>
              <a:rPr lang="en-US" sz="800" b="1"/>
              <a:t>     in supination</a:t>
            </a:r>
          </a:p>
        </p:txBody>
      </p:sp>
      <p:sp>
        <p:nvSpPr>
          <p:cNvPr id="62512" name="TextBox 24"/>
          <p:cNvSpPr txBox="1">
            <a:spLocks noChangeArrowheads="1"/>
          </p:cNvSpPr>
          <p:nvPr/>
        </p:nvSpPr>
        <p:spPr bwMode="auto">
          <a:xfrm>
            <a:off x="5213350" y="892175"/>
            <a:ext cx="2879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2513" name="Picture 57" descr="sal25693_10_2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1027113"/>
            <a:ext cx="29130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14" name="Rectangle 58"/>
          <p:cNvSpPr>
            <a:spLocks noChangeArrowheads="1"/>
          </p:cNvSpPr>
          <p:nvPr/>
        </p:nvSpPr>
        <p:spPr bwMode="auto">
          <a:xfrm>
            <a:off x="5265738" y="1584325"/>
            <a:ext cx="8794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epicondyle</a:t>
            </a:r>
            <a:endParaRPr lang="en-US" sz="1800" b="1"/>
          </a:p>
        </p:txBody>
      </p:sp>
      <p:sp>
        <p:nvSpPr>
          <p:cNvPr id="62515" name="Rectangle 59"/>
          <p:cNvSpPr>
            <a:spLocks noChangeArrowheads="1"/>
          </p:cNvSpPr>
          <p:nvPr/>
        </p:nvSpPr>
        <p:spPr bwMode="auto">
          <a:xfrm>
            <a:off x="5248275" y="1370013"/>
            <a:ext cx="896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epicondyle</a:t>
            </a:r>
            <a:endParaRPr lang="en-US" sz="1800" b="1"/>
          </a:p>
        </p:txBody>
      </p:sp>
      <p:sp>
        <p:nvSpPr>
          <p:cNvPr id="62516" name="Freeform 60"/>
          <p:cNvSpPr>
            <a:spLocks/>
          </p:cNvSpPr>
          <p:nvPr/>
        </p:nvSpPr>
        <p:spPr bwMode="auto">
          <a:xfrm>
            <a:off x="6178550" y="1579563"/>
            <a:ext cx="1139825" cy="85725"/>
          </a:xfrm>
          <a:custGeom>
            <a:avLst/>
            <a:gdLst>
              <a:gd name="T0" fmla="*/ 1057 w 1057"/>
              <a:gd name="T1" fmla="*/ 0 h 79"/>
              <a:gd name="T2" fmla="*/ 272 w 1057"/>
              <a:gd name="T3" fmla="*/ 79 h 79"/>
              <a:gd name="T4" fmla="*/ 0 w 1057"/>
              <a:gd name="T5" fmla="*/ 79 h 79"/>
              <a:gd name="T6" fmla="*/ 0 60000 65536"/>
              <a:gd name="T7" fmla="*/ 0 60000 65536"/>
              <a:gd name="T8" fmla="*/ 0 60000 65536"/>
              <a:gd name="T9" fmla="*/ 0 w 1057"/>
              <a:gd name="T10" fmla="*/ 0 h 79"/>
              <a:gd name="T11" fmla="*/ 1057 w 1057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79">
                <a:moveTo>
                  <a:pt x="1057" y="0"/>
                </a:moveTo>
                <a:lnTo>
                  <a:pt x="272" y="79"/>
                </a:lnTo>
                <a:lnTo>
                  <a:pt x="0" y="7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7" name="Freeform 61"/>
          <p:cNvSpPr>
            <a:spLocks/>
          </p:cNvSpPr>
          <p:nvPr/>
        </p:nvSpPr>
        <p:spPr bwMode="auto">
          <a:xfrm>
            <a:off x="6062663" y="1865313"/>
            <a:ext cx="977900" cy="119062"/>
          </a:xfrm>
          <a:custGeom>
            <a:avLst/>
            <a:gdLst>
              <a:gd name="T0" fmla="*/ 907 w 907"/>
              <a:gd name="T1" fmla="*/ 110 h 110"/>
              <a:gd name="T2" fmla="*/ 380 w 907"/>
              <a:gd name="T3" fmla="*/ 0 h 110"/>
              <a:gd name="T4" fmla="*/ 0 w 907"/>
              <a:gd name="T5" fmla="*/ 0 h 110"/>
              <a:gd name="T6" fmla="*/ 0 60000 65536"/>
              <a:gd name="T7" fmla="*/ 0 60000 65536"/>
              <a:gd name="T8" fmla="*/ 0 60000 65536"/>
              <a:gd name="T9" fmla="*/ 0 w 907"/>
              <a:gd name="T10" fmla="*/ 0 h 110"/>
              <a:gd name="T11" fmla="*/ 907 w 907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110">
                <a:moveTo>
                  <a:pt x="907" y="110"/>
                </a:moveTo>
                <a:lnTo>
                  <a:pt x="38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8" name="Line 62"/>
          <p:cNvSpPr>
            <a:spLocks noChangeShapeType="1"/>
          </p:cNvSpPr>
          <p:nvPr/>
        </p:nvSpPr>
        <p:spPr bwMode="auto">
          <a:xfrm>
            <a:off x="6137275" y="2070100"/>
            <a:ext cx="11334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9" name="Line 63"/>
          <p:cNvSpPr>
            <a:spLocks noChangeShapeType="1"/>
          </p:cNvSpPr>
          <p:nvPr/>
        </p:nvSpPr>
        <p:spPr bwMode="auto">
          <a:xfrm>
            <a:off x="5988050" y="2466975"/>
            <a:ext cx="11176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0" name="Freeform 64"/>
          <p:cNvSpPr>
            <a:spLocks/>
          </p:cNvSpPr>
          <p:nvPr/>
        </p:nvSpPr>
        <p:spPr bwMode="auto">
          <a:xfrm>
            <a:off x="6224588" y="2784475"/>
            <a:ext cx="935037" cy="300038"/>
          </a:xfrm>
          <a:custGeom>
            <a:avLst/>
            <a:gdLst>
              <a:gd name="T0" fmla="*/ 0 w 866"/>
              <a:gd name="T1" fmla="*/ 0 h 278"/>
              <a:gd name="T2" fmla="*/ 229 w 866"/>
              <a:gd name="T3" fmla="*/ 0 h 278"/>
              <a:gd name="T4" fmla="*/ 866 w 866"/>
              <a:gd name="T5" fmla="*/ 278 h 278"/>
              <a:gd name="T6" fmla="*/ 0 60000 65536"/>
              <a:gd name="T7" fmla="*/ 0 60000 65536"/>
              <a:gd name="T8" fmla="*/ 0 60000 65536"/>
              <a:gd name="T9" fmla="*/ 0 w 866"/>
              <a:gd name="T10" fmla="*/ 0 h 278"/>
              <a:gd name="T11" fmla="*/ 866 w 866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6" h="278">
                <a:moveTo>
                  <a:pt x="0" y="0"/>
                </a:moveTo>
                <a:lnTo>
                  <a:pt x="229" y="0"/>
                </a:lnTo>
                <a:lnTo>
                  <a:pt x="866" y="27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1" name="Freeform 65"/>
          <p:cNvSpPr>
            <a:spLocks/>
          </p:cNvSpPr>
          <p:nvPr/>
        </p:nvSpPr>
        <p:spPr bwMode="auto">
          <a:xfrm>
            <a:off x="6183313" y="1452563"/>
            <a:ext cx="808037" cy="88900"/>
          </a:xfrm>
          <a:custGeom>
            <a:avLst/>
            <a:gdLst>
              <a:gd name="T0" fmla="*/ 749 w 749"/>
              <a:gd name="T1" fmla="*/ 83 h 83"/>
              <a:gd name="T2" fmla="*/ 267 w 749"/>
              <a:gd name="T3" fmla="*/ 0 h 83"/>
              <a:gd name="T4" fmla="*/ 0 w 749"/>
              <a:gd name="T5" fmla="*/ 0 h 83"/>
              <a:gd name="T6" fmla="*/ 0 60000 65536"/>
              <a:gd name="T7" fmla="*/ 0 60000 65536"/>
              <a:gd name="T8" fmla="*/ 0 60000 65536"/>
              <a:gd name="T9" fmla="*/ 0 w 749"/>
              <a:gd name="T10" fmla="*/ 0 h 83"/>
              <a:gd name="T11" fmla="*/ 749 w 749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83">
                <a:moveTo>
                  <a:pt x="749" y="83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2" name="Rectangle 66"/>
          <p:cNvSpPr>
            <a:spLocks noChangeArrowheads="1"/>
          </p:cNvSpPr>
          <p:nvPr/>
        </p:nvSpPr>
        <p:spPr bwMode="auto">
          <a:xfrm>
            <a:off x="5732463" y="2395538"/>
            <a:ext cx="2206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Ulna</a:t>
            </a:r>
            <a:endParaRPr lang="en-US" sz="1800" b="1"/>
          </a:p>
        </p:txBody>
      </p:sp>
      <p:sp>
        <p:nvSpPr>
          <p:cNvPr id="62523" name="Rectangle 67"/>
          <p:cNvSpPr>
            <a:spLocks noChangeArrowheads="1"/>
          </p:cNvSpPr>
          <p:nvPr/>
        </p:nvSpPr>
        <p:spPr bwMode="auto">
          <a:xfrm>
            <a:off x="5251450" y="2717800"/>
            <a:ext cx="944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Pronator quadratus</a:t>
            </a:r>
            <a:endParaRPr lang="en-US" sz="1800" b="1"/>
          </a:p>
        </p:txBody>
      </p:sp>
      <p:sp>
        <p:nvSpPr>
          <p:cNvPr id="62524" name="Rectangle 68"/>
          <p:cNvSpPr>
            <a:spLocks noChangeArrowheads="1"/>
          </p:cNvSpPr>
          <p:nvPr/>
        </p:nvSpPr>
        <p:spPr bwMode="auto">
          <a:xfrm>
            <a:off x="5413375" y="1993900"/>
            <a:ext cx="6969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Pronator teres</a:t>
            </a:r>
            <a:endParaRPr lang="en-US" sz="1800" b="1"/>
          </a:p>
        </p:txBody>
      </p:sp>
      <p:sp>
        <p:nvSpPr>
          <p:cNvPr id="62525" name="Rectangle 69"/>
          <p:cNvSpPr>
            <a:spLocks noChangeArrowheads="1"/>
          </p:cNvSpPr>
          <p:nvPr/>
        </p:nvSpPr>
        <p:spPr bwMode="auto">
          <a:xfrm>
            <a:off x="5565775" y="1785938"/>
            <a:ext cx="4746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Supinator</a:t>
            </a:r>
            <a:endParaRPr lang="en-US" sz="1800" b="1"/>
          </a:p>
        </p:txBody>
      </p:sp>
      <p:sp>
        <p:nvSpPr>
          <p:cNvPr id="62526" name="Rectangle 70"/>
          <p:cNvSpPr>
            <a:spLocks noChangeArrowheads="1"/>
          </p:cNvSpPr>
          <p:nvPr/>
        </p:nvSpPr>
        <p:spPr bwMode="auto">
          <a:xfrm>
            <a:off x="5643563" y="2592388"/>
            <a:ext cx="339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Radius</a:t>
            </a:r>
            <a:endParaRPr lang="en-US" sz="1800" b="1"/>
          </a:p>
        </p:txBody>
      </p:sp>
      <p:sp>
        <p:nvSpPr>
          <p:cNvPr id="62527" name="Rectangle 71"/>
          <p:cNvSpPr>
            <a:spLocks noChangeArrowheads="1"/>
          </p:cNvSpPr>
          <p:nvPr/>
        </p:nvSpPr>
        <p:spPr bwMode="auto">
          <a:xfrm>
            <a:off x="5057775" y="3405188"/>
            <a:ext cx="339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Radius</a:t>
            </a:r>
            <a:endParaRPr lang="en-US" sz="1800" b="1"/>
          </a:p>
        </p:txBody>
      </p:sp>
      <p:sp>
        <p:nvSpPr>
          <p:cNvPr id="62528" name="Rectangle 73"/>
          <p:cNvSpPr>
            <a:spLocks noChangeArrowheads="1"/>
          </p:cNvSpPr>
          <p:nvPr/>
        </p:nvSpPr>
        <p:spPr bwMode="auto">
          <a:xfrm>
            <a:off x="6748463" y="4799013"/>
            <a:ext cx="6556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 Pronation</a:t>
            </a:r>
            <a:endParaRPr lang="en-US" sz="1800" b="1"/>
          </a:p>
        </p:txBody>
      </p:sp>
      <p:sp>
        <p:nvSpPr>
          <p:cNvPr id="62529" name="Rectangle 74"/>
          <p:cNvSpPr>
            <a:spLocks noChangeArrowheads="1"/>
          </p:cNvSpPr>
          <p:nvPr/>
        </p:nvSpPr>
        <p:spPr bwMode="auto">
          <a:xfrm>
            <a:off x="6294438" y="3762375"/>
            <a:ext cx="2206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Ulna</a:t>
            </a:r>
            <a:endParaRPr lang="en-US" sz="1800" b="1"/>
          </a:p>
        </p:txBody>
      </p:sp>
      <p:sp>
        <p:nvSpPr>
          <p:cNvPr id="62530" name="Rectangle 75"/>
          <p:cNvSpPr>
            <a:spLocks noChangeArrowheads="1"/>
          </p:cNvSpPr>
          <p:nvPr/>
        </p:nvSpPr>
        <p:spPr bwMode="auto">
          <a:xfrm>
            <a:off x="6351588" y="3586163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Bursa</a:t>
            </a:r>
            <a:endParaRPr lang="en-US" sz="1800" b="1"/>
          </a:p>
        </p:txBody>
      </p:sp>
      <p:sp>
        <p:nvSpPr>
          <p:cNvPr id="62531" name="Rectangle 76"/>
          <p:cNvSpPr>
            <a:spLocks noChangeArrowheads="1"/>
          </p:cNvSpPr>
          <p:nvPr/>
        </p:nvSpPr>
        <p:spPr bwMode="auto">
          <a:xfrm>
            <a:off x="5840413" y="2952750"/>
            <a:ext cx="334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Biceps</a:t>
            </a:r>
          </a:p>
          <a:p>
            <a:r>
              <a:rPr lang="en-US" sz="800" b="1">
                <a:solidFill>
                  <a:srgbClr val="000000"/>
                </a:solidFill>
              </a:rPr>
              <a:t>brachii</a:t>
            </a:r>
          </a:p>
        </p:txBody>
      </p:sp>
      <p:sp>
        <p:nvSpPr>
          <p:cNvPr id="62532" name="Rectangle 77"/>
          <p:cNvSpPr>
            <a:spLocks noChangeArrowheads="1"/>
          </p:cNvSpPr>
          <p:nvPr/>
        </p:nvSpPr>
        <p:spPr bwMode="auto">
          <a:xfrm>
            <a:off x="5105400" y="3636963"/>
            <a:ext cx="4746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Supinator</a:t>
            </a:r>
            <a:endParaRPr lang="en-US" sz="1800" b="1"/>
          </a:p>
        </p:txBody>
      </p:sp>
      <p:sp>
        <p:nvSpPr>
          <p:cNvPr id="62533" name="Line 78"/>
          <p:cNvSpPr>
            <a:spLocks noChangeShapeType="1"/>
          </p:cNvSpPr>
          <p:nvPr/>
        </p:nvSpPr>
        <p:spPr bwMode="auto">
          <a:xfrm>
            <a:off x="5427663" y="3470275"/>
            <a:ext cx="2651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4" name="Line 79"/>
          <p:cNvSpPr>
            <a:spLocks noChangeShapeType="1"/>
          </p:cNvSpPr>
          <p:nvPr/>
        </p:nvSpPr>
        <p:spPr bwMode="auto">
          <a:xfrm flipV="1">
            <a:off x="5654675" y="3648075"/>
            <a:ext cx="15875" cy="603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5" name="Line 80"/>
          <p:cNvSpPr>
            <a:spLocks noChangeShapeType="1"/>
          </p:cNvSpPr>
          <p:nvPr/>
        </p:nvSpPr>
        <p:spPr bwMode="auto">
          <a:xfrm>
            <a:off x="5794375" y="3516313"/>
            <a:ext cx="311150" cy="130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6" name="Line 81"/>
          <p:cNvSpPr>
            <a:spLocks noChangeShapeType="1"/>
          </p:cNvSpPr>
          <p:nvPr/>
        </p:nvSpPr>
        <p:spPr bwMode="auto">
          <a:xfrm>
            <a:off x="6015038" y="3221038"/>
            <a:ext cx="1587" cy="1333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7" name="Line 82"/>
          <p:cNvSpPr>
            <a:spLocks noChangeShapeType="1"/>
          </p:cNvSpPr>
          <p:nvPr/>
        </p:nvSpPr>
        <p:spPr bwMode="auto">
          <a:xfrm flipH="1" flipV="1">
            <a:off x="5969000" y="3732213"/>
            <a:ext cx="136525" cy="904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8" name="Freeform 83"/>
          <p:cNvSpPr>
            <a:spLocks/>
          </p:cNvSpPr>
          <p:nvPr/>
        </p:nvSpPr>
        <p:spPr bwMode="auto">
          <a:xfrm>
            <a:off x="6178550" y="1574800"/>
            <a:ext cx="1135063" cy="87313"/>
          </a:xfrm>
          <a:custGeom>
            <a:avLst/>
            <a:gdLst>
              <a:gd name="T0" fmla="*/ 1052 w 1052"/>
              <a:gd name="T1" fmla="*/ 0 h 81"/>
              <a:gd name="T2" fmla="*/ 272 w 1052"/>
              <a:gd name="T3" fmla="*/ 81 h 81"/>
              <a:gd name="T4" fmla="*/ 0 w 1052"/>
              <a:gd name="T5" fmla="*/ 79 h 81"/>
              <a:gd name="T6" fmla="*/ 0 60000 65536"/>
              <a:gd name="T7" fmla="*/ 0 60000 65536"/>
              <a:gd name="T8" fmla="*/ 0 60000 65536"/>
              <a:gd name="T9" fmla="*/ 0 w 1052"/>
              <a:gd name="T10" fmla="*/ 0 h 81"/>
              <a:gd name="T11" fmla="*/ 1052 w 1052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81">
                <a:moveTo>
                  <a:pt x="1052" y="0"/>
                </a:moveTo>
                <a:lnTo>
                  <a:pt x="272" y="81"/>
                </a:lnTo>
                <a:lnTo>
                  <a:pt x="0" y="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9" name="Freeform 84"/>
          <p:cNvSpPr>
            <a:spLocks/>
          </p:cNvSpPr>
          <p:nvPr/>
        </p:nvSpPr>
        <p:spPr bwMode="auto">
          <a:xfrm>
            <a:off x="6062663" y="1862138"/>
            <a:ext cx="974725" cy="117475"/>
          </a:xfrm>
          <a:custGeom>
            <a:avLst/>
            <a:gdLst>
              <a:gd name="T0" fmla="*/ 904 w 904"/>
              <a:gd name="T1" fmla="*/ 109 h 109"/>
              <a:gd name="T2" fmla="*/ 380 w 904"/>
              <a:gd name="T3" fmla="*/ 0 h 109"/>
              <a:gd name="T4" fmla="*/ 0 w 904"/>
              <a:gd name="T5" fmla="*/ 0 h 109"/>
              <a:gd name="T6" fmla="*/ 0 60000 65536"/>
              <a:gd name="T7" fmla="*/ 0 60000 65536"/>
              <a:gd name="T8" fmla="*/ 0 60000 65536"/>
              <a:gd name="T9" fmla="*/ 0 w 904"/>
              <a:gd name="T10" fmla="*/ 0 h 109"/>
              <a:gd name="T11" fmla="*/ 904 w 904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109">
                <a:moveTo>
                  <a:pt x="904" y="109"/>
                </a:moveTo>
                <a:lnTo>
                  <a:pt x="38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0" name="Line 85"/>
          <p:cNvSpPr>
            <a:spLocks noChangeShapeType="1"/>
          </p:cNvSpPr>
          <p:nvPr/>
        </p:nvSpPr>
        <p:spPr bwMode="auto">
          <a:xfrm>
            <a:off x="6134100" y="2066925"/>
            <a:ext cx="11334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1" name="Line 86"/>
          <p:cNvSpPr>
            <a:spLocks noChangeShapeType="1"/>
          </p:cNvSpPr>
          <p:nvPr/>
        </p:nvSpPr>
        <p:spPr bwMode="auto">
          <a:xfrm>
            <a:off x="5984875" y="2462213"/>
            <a:ext cx="11176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2" name="Line 87"/>
          <p:cNvSpPr>
            <a:spLocks noChangeShapeType="1"/>
          </p:cNvSpPr>
          <p:nvPr/>
        </p:nvSpPr>
        <p:spPr bwMode="auto">
          <a:xfrm>
            <a:off x="6016625" y="2654300"/>
            <a:ext cx="12017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3" name="Line 88"/>
          <p:cNvSpPr>
            <a:spLocks noChangeShapeType="1"/>
          </p:cNvSpPr>
          <p:nvPr/>
        </p:nvSpPr>
        <p:spPr bwMode="auto">
          <a:xfrm>
            <a:off x="6013450" y="2649538"/>
            <a:ext cx="12017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4" name="Freeform 89"/>
          <p:cNvSpPr>
            <a:spLocks/>
          </p:cNvSpPr>
          <p:nvPr/>
        </p:nvSpPr>
        <p:spPr bwMode="auto">
          <a:xfrm>
            <a:off x="6219825" y="2781300"/>
            <a:ext cx="942975" cy="303213"/>
          </a:xfrm>
          <a:custGeom>
            <a:avLst/>
            <a:gdLst>
              <a:gd name="T0" fmla="*/ 0 w 874"/>
              <a:gd name="T1" fmla="*/ 0 h 281"/>
              <a:gd name="T2" fmla="*/ 234 w 874"/>
              <a:gd name="T3" fmla="*/ 0 h 281"/>
              <a:gd name="T4" fmla="*/ 874 w 874"/>
              <a:gd name="T5" fmla="*/ 281 h 281"/>
              <a:gd name="T6" fmla="*/ 0 60000 65536"/>
              <a:gd name="T7" fmla="*/ 0 60000 65536"/>
              <a:gd name="T8" fmla="*/ 0 60000 65536"/>
              <a:gd name="T9" fmla="*/ 0 w 874"/>
              <a:gd name="T10" fmla="*/ 0 h 281"/>
              <a:gd name="T11" fmla="*/ 874 w 874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4" h="281">
                <a:moveTo>
                  <a:pt x="0" y="0"/>
                </a:moveTo>
                <a:lnTo>
                  <a:pt x="234" y="0"/>
                </a:lnTo>
                <a:lnTo>
                  <a:pt x="874" y="2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5" name="Freeform 90"/>
          <p:cNvSpPr>
            <a:spLocks/>
          </p:cNvSpPr>
          <p:nvPr/>
        </p:nvSpPr>
        <p:spPr bwMode="auto">
          <a:xfrm>
            <a:off x="6173788" y="1447800"/>
            <a:ext cx="812800" cy="90488"/>
          </a:xfrm>
          <a:custGeom>
            <a:avLst/>
            <a:gdLst>
              <a:gd name="T0" fmla="*/ 753 w 753"/>
              <a:gd name="T1" fmla="*/ 84 h 84"/>
              <a:gd name="T2" fmla="*/ 239 w 753"/>
              <a:gd name="T3" fmla="*/ 0 h 84"/>
              <a:gd name="T4" fmla="*/ 0 w 753"/>
              <a:gd name="T5" fmla="*/ 0 h 84"/>
              <a:gd name="T6" fmla="*/ 0 60000 65536"/>
              <a:gd name="T7" fmla="*/ 0 60000 65536"/>
              <a:gd name="T8" fmla="*/ 0 60000 65536"/>
              <a:gd name="T9" fmla="*/ 0 w 753"/>
              <a:gd name="T10" fmla="*/ 0 h 84"/>
              <a:gd name="T11" fmla="*/ 753 w 753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3" h="84">
                <a:moveTo>
                  <a:pt x="753" y="84"/>
                </a:moveTo>
                <a:lnTo>
                  <a:pt x="23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6" name="Line 91"/>
          <p:cNvSpPr>
            <a:spLocks noChangeShapeType="1"/>
          </p:cNvSpPr>
          <p:nvPr/>
        </p:nvSpPr>
        <p:spPr bwMode="auto">
          <a:xfrm>
            <a:off x="5424488" y="3465513"/>
            <a:ext cx="265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7" name="Freeform 92"/>
          <p:cNvSpPr>
            <a:spLocks/>
          </p:cNvSpPr>
          <p:nvPr/>
        </p:nvSpPr>
        <p:spPr bwMode="auto">
          <a:xfrm>
            <a:off x="5611813" y="3641725"/>
            <a:ext cx="55562" cy="60325"/>
          </a:xfrm>
          <a:custGeom>
            <a:avLst/>
            <a:gdLst>
              <a:gd name="T0" fmla="*/ 51 w 51"/>
              <a:gd name="T1" fmla="*/ 0 h 56"/>
              <a:gd name="T2" fmla="*/ 34 w 51"/>
              <a:gd name="T3" fmla="*/ 56 h 56"/>
              <a:gd name="T4" fmla="*/ 0 w 51"/>
              <a:gd name="T5" fmla="*/ 56 h 56"/>
              <a:gd name="T6" fmla="*/ 0 60000 65536"/>
              <a:gd name="T7" fmla="*/ 0 60000 65536"/>
              <a:gd name="T8" fmla="*/ 0 60000 65536"/>
              <a:gd name="T9" fmla="*/ 0 w 51"/>
              <a:gd name="T10" fmla="*/ 0 h 56"/>
              <a:gd name="T11" fmla="*/ 51 w 5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56">
                <a:moveTo>
                  <a:pt x="51" y="0"/>
                </a:moveTo>
                <a:lnTo>
                  <a:pt x="34" y="56"/>
                </a:lnTo>
                <a:lnTo>
                  <a:pt x="0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8" name="Freeform 93"/>
          <p:cNvSpPr>
            <a:spLocks/>
          </p:cNvSpPr>
          <p:nvPr/>
        </p:nvSpPr>
        <p:spPr bwMode="auto">
          <a:xfrm>
            <a:off x="5788025" y="3511550"/>
            <a:ext cx="538163" cy="130175"/>
          </a:xfrm>
          <a:custGeom>
            <a:avLst/>
            <a:gdLst>
              <a:gd name="T0" fmla="*/ 0 w 499"/>
              <a:gd name="T1" fmla="*/ 0 h 120"/>
              <a:gd name="T2" fmla="*/ 291 w 499"/>
              <a:gd name="T3" fmla="*/ 120 h 120"/>
              <a:gd name="T4" fmla="*/ 499 w 499"/>
              <a:gd name="T5" fmla="*/ 120 h 120"/>
              <a:gd name="T6" fmla="*/ 0 60000 65536"/>
              <a:gd name="T7" fmla="*/ 0 60000 65536"/>
              <a:gd name="T8" fmla="*/ 0 60000 65536"/>
              <a:gd name="T9" fmla="*/ 0 w 499"/>
              <a:gd name="T10" fmla="*/ 0 h 120"/>
              <a:gd name="T11" fmla="*/ 499 w 499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20">
                <a:moveTo>
                  <a:pt x="0" y="0"/>
                </a:moveTo>
                <a:lnTo>
                  <a:pt x="291" y="120"/>
                </a:lnTo>
                <a:lnTo>
                  <a:pt x="499" y="1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9" name="Line 94"/>
          <p:cNvSpPr>
            <a:spLocks noChangeShapeType="1"/>
          </p:cNvSpPr>
          <p:nvPr/>
        </p:nvSpPr>
        <p:spPr bwMode="auto">
          <a:xfrm>
            <a:off x="6011863" y="3214688"/>
            <a:ext cx="0" cy="136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0" name="Freeform 95"/>
          <p:cNvSpPr>
            <a:spLocks/>
          </p:cNvSpPr>
          <p:nvPr/>
        </p:nvSpPr>
        <p:spPr bwMode="auto">
          <a:xfrm>
            <a:off x="5964238" y="3727450"/>
            <a:ext cx="295275" cy="92075"/>
          </a:xfrm>
          <a:custGeom>
            <a:avLst/>
            <a:gdLst>
              <a:gd name="T0" fmla="*/ 0 w 274"/>
              <a:gd name="T1" fmla="*/ 0 h 86"/>
              <a:gd name="T2" fmla="*/ 128 w 274"/>
              <a:gd name="T3" fmla="*/ 86 h 86"/>
              <a:gd name="T4" fmla="*/ 274 w 274"/>
              <a:gd name="T5" fmla="*/ 86 h 86"/>
              <a:gd name="T6" fmla="*/ 0 60000 65536"/>
              <a:gd name="T7" fmla="*/ 0 60000 65536"/>
              <a:gd name="T8" fmla="*/ 0 60000 65536"/>
              <a:gd name="T9" fmla="*/ 0 w 274"/>
              <a:gd name="T10" fmla="*/ 0 h 86"/>
              <a:gd name="T11" fmla="*/ 274 w 274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" h="86">
                <a:moveTo>
                  <a:pt x="0" y="0"/>
                </a:moveTo>
                <a:lnTo>
                  <a:pt x="128" y="86"/>
                </a:lnTo>
                <a:lnTo>
                  <a:pt x="274" y="8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1" name="Text Box 97"/>
          <p:cNvSpPr txBox="1">
            <a:spLocks noChangeArrowheads="1"/>
          </p:cNvSpPr>
          <p:nvPr/>
        </p:nvSpPr>
        <p:spPr bwMode="auto">
          <a:xfrm>
            <a:off x="5600700" y="4013200"/>
            <a:ext cx="98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(b) Muscle actions</a:t>
            </a:r>
          </a:p>
          <a:p>
            <a:r>
              <a:rPr lang="en-US" sz="800" b="1"/>
              <a:t>     in supination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9872CEB-DA95-4A16-823D-94D93BCA37D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Connective Tissue in a Muscle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94100" y="5795963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10.1c</a:t>
            </a:r>
          </a:p>
        </p:txBody>
      </p:sp>
      <p:pic>
        <p:nvPicPr>
          <p:cNvPr id="8197" name="Picture 7" descr="sal25693_10_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930400"/>
            <a:ext cx="44513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11"/>
          <p:cNvSpPr>
            <a:spLocks noChangeShapeType="1"/>
          </p:cNvSpPr>
          <p:nvPr/>
        </p:nvSpPr>
        <p:spPr bwMode="auto">
          <a:xfrm flipH="1">
            <a:off x="4484688" y="2454275"/>
            <a:ext cx="1944687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12"/>
          <p:cNvSpPr>
            <a:spLocks/>
          </p:cNvSpPr>
          <p:nvPr/>
        </p:nvSpPr>
        <p:spPr bwMode="auto">
          <a:xfrm>
            <a:off x="5260975" y="2216150"/>
            <a:ext cx="290513" cy="142875"/>
          </a:xfrm>
          <a:custGeom>
            <a:avLst/>
            <a:gdLst>
              <a:gd name="T0" fmla="*/ 0 w 183"/>
              <a:gd name="T1" fmla="*/ 142875 h 90"/>
              <a:gd name="T2" fmla="*/ 0 w 183"/>
              <a:gd name="T3" fmla="*/ 0 h 90"/>
              <a:gd name="T4" fmla="*/ 290512 w 183"/>
              <a:gd name="T5" fmla="*/ 0 h 90"/>
              <a:gd name="T6" fmla="*/ 290512 w 183"/>
              <a:gd name="T7" fmla="*/ 142875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90"/>
              <a:gd name="T14" fmla="*/ 183 w 183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90">
                <a:moveTo>
                  <a:pt x="0" y="90"/>
                </a:moveTo>
                <a:lnTo>
                  <a:pt x="0" y="0"/>
                </a:lnTo>
                <a:lnTo>
                  <a:pt x="183" y="0"/>
                </a:lnTo>
                <a:lnTo>
                  <a:pt x="183" y="9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13"/>
          <p:cNvSpPr>
            <a:spLocks/>
          </p:cNvSpPr>
          <p:nvPr/>
        </p:nvSpPr>
        <p:spPr bwMode="auto">
          <a:xfrm>
            <a:off x="5408613" y="2082800"/>
            <a:ext cx="1020762" cy="133350"/>
          </a:xfrm>
          <a:custGeom>
            <a:avLst/>
            <a:gdLst>
              <a:gd name="T0" fmla="*/ 0 w 643"/>
              <a:gd name="T1" fmla="*/ 133350 h 84"/>
              <a:gd name="T2" fmla="*/ 157163 w 643"/>
              <a:gd name="T3" fmla="*/ 0 h 84"/>
              <a:gd name="T4" fmla="*/ 1020763 w 643"/>
              <a:gd name="T5" fmla="*/ 0 h 84"/>
              <a:gd name="T6" fmla="*/ 0 60000 65536"/>
              <a:gd name="T7" fmla="*/ 0 60000 65536"/>
              <a:gd name="T8" fmla="*/ 0 60000 65536"/>
              <a:gd name="T9" fmla="*/ 0 w 643"/>
              <a:gd name="T10" fmla="*/ 0 h 84"/>
              <a:gd name="T11" fmla="*/ 643 w 643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84">
                <a:moveTo>
                  <a:pt x="0" y="84"/>
                </a:moveTo>
                <a:lnTo>
                  <a:pt x="99" y="0"/>
                </a:lnTo>
                <a:lnTo>
                  <a:pt x="643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4"/>
          <p:cNvSpPr>
            <a:spLocks/>
          </p:cNvSpPr>
          <p:nvPr/>
        </p:nvSpPr>
        <p:spPr bwMode="auto">
          <a:xfrm>
            <a:off x="5141913" y="2830513"/>
            <a:ext cx="1287462" cy="133350"/>
          </a:xfrm>
          <a:custGeom>
            <a:avLst/>
            <a:gdLst>
              <a:gd name="T0" fmla="*/ 0 w 811"/>
              <a:gd name="T1" fmla="*/ 133350 h 84"/>
              <a:gd name="T2" fmla="*/ 157163 w 811"/>
              <a:gd name="T3" fmla="*/ 0 h 84"/>
              <a:gd name="T4" fmla="*/ 1287463 w 811"/>
              <a:gd name="T5" fmla="*/ 0 h 84"/>
              <a:gd name="T6" fmla="*/ 0 60000 65536"/>
              <a:gd name="T7" fmla="*/ 0 60000 65536"/>
              <a:gd name="T8" fmla="*/ 0 60000 65536"/>
              <a:gd name="T9" fmla="*/ 0 w 811"/>
              <a:gd name="T10" fmla="*/ 0 h 84"/>
              <a:gd name="T11" fmla="*/ 811 w 81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1" h="84">
                <a:moveTo>
                  <a:pt x="0" y="84"/>
                </a:moveTo>
                <a:lnTo>
                  <a:pt x="99" y="0"/>
                </a:lnTo>
                <a:lnTo>
                  <a:pt x="811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5"/>
          <p:cNvSpPr>
            <a:spLocks/>
          </p:cNvSpPr>
          <p:nvPr/>
        </p:nvSpPr>
        <p:spPr bwMode="auto">
          <a:xfrm>
            <a:off x="4537075" y="3273425"/>
            <a:ext cx="1892300" cy="128588"/>
          </a:xfrm>
          <a:custGeom>
            <a:avLst/>
            <a:gdLst>
              <a:gd name="T0" fmla="*/ 0 w 1192"/>
              <a:gd name="T1" fmla="*/ 128588 h 81"/>
              <a:gd name="T2" fmla="*/ 157162 w 1192"/>
              <a:gd name="T3" fmla="*/ 0 h 81"/>
              <a:gd name="T4" fmla="*/ 1892300 w 1192"/>
              <a:gd name="T5" fmla="*/ 0 h 81"/>
              <a:gd name="T6" fmla="*/ 0 60000 65536"/>
              <a:gd name="T7" fmla="*/ 0 60000 65536"/>
              <a:gd name="T8" fmla="*/ 0 60000 65536"/>
              <a:gd name="T9" fmla="*/ 0 w 1192"/>
              <a:gd name="T10" fmla="*/ 0 h 81"/>
              <a:gd name="T11" fmla="*/ 1192 w 1192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81">
                <a:moveTo>
                  <a:pt x="0" y="81"/>
                </a:moveTo>
                <a:lnTo>
                  <a:pt x="99" y="0"/>
                </a:lnTo>
                <a:lnTo>
                  <a:pt x="1192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6"/>
          <p:cNvSpPr>
            <a:spLocks/>
          </p:cNvSpPr>
          <p:nvPr/>
        </p:nvSpPr>
        <p:spPr bwMode="auto">
          <a:xfrm>
            <a:off x="2597150" y="3827463"/>
            <a:ext cx="3832225" cy="128587"/>
          </a:xfrm>
          <a:custGeom>
            <a:avLst/>
            <a:gdLst>
              <a:gd name="T0" fmla="*/ 0 w 2414"/>
              <a:gd name="T1" fmla="*/ 128587 h 81"/>
              <a:gd name="T2" fmla="*/ 157162 w 2414"/>
              <a:gd name="T3" fmla="*/ 0 h 81"/>
              <a:gd name="T4" fmla="*/ 3832225 w 2414"/>
              <a:gd name="T5" fmla="*/ 0 h 81"/>
              <a:gd name="T6" fmla="*/ 0 60000 65536"/>
              <a:gd name="T7" fmla="*/ 0 60000 65536"/>
              <a:gd name="T8" fmla="*/ 0 60000 65536"/>
              <a:gd name="T9" fmla="*/ 0 w 2414"/>
              <a:gd name="T10" fmla="*/ 0 h 81"/>
              <a:gd name="T11" fmla="*/ 2414 w 2414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4" h="81">
                <a:moveTo>
                  <a:pt x="0" y="81"/>
                </a:moveTo>
                <a:lnTo>
                  <a:pt x="99" y="0"/>
                </a:lnTo>
                <a:lnTo>
                  <a:pt x="2414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7"/>
          <p:cNvSpPr>
            <a:spLocks/>
          </p:cNvSpPr>
          <p:nvPr/>
        </p:nvSpPr>
        <p:spPr bwMode="auto">
          <a:xfrm>
            <a:off x="2425700" y="4303713"/>
            <a:ext cx="4003675" cy="133350"/>
          </a:xfrm>
          <a:custGeom>
            <a:avLst/>
            <a:gdLst>
              <a:gd name="T0" fmla="*/ 0 w 2522"/>
              <a:gd name="T1" fmla="*/ 133350 h 84"/>
              <a:gd name="T2" fmla="*/ 157162 w 2522"/>
              <a:gd name="T3" fmla="*/ 0 h 84"/>
              <a:gd name="T4" fmla="*/ 4003675 w 2522"/>
              <a:gd name="T5" fmla="*/ 0 h 84"/>
              <a:gd name="T6" fmla="*/ 0 60000 65536"/>
              <a:gd name="T7" fmla="*/ 0 60000 65536"/>
              <a:gd name="T8" fmla="*/ 0 60000 65536"/>
              <a:gd name="T9" fmla="*/ 0 w 2522"/>
              <a:gd name="T10" fmla="*/ 0 h 84"/>
              <a:gd name="T11" fmla="*/ 2522 w 2522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2" h="84">
                <a:moveTo>
                  <a:pt x="0" y="84"/>
                </a:moveTo>
                <a:lnTo>
                  <a:pt x="99" y="0"/>
                </a:lnTo>
                <a:lnTo>
                  <a:pt x="2522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8"/>
          <p:cNvSpPr>
            <a:spLocks/>
          </p:cNvSpPr>
          <p:nvPr/>
        </p:nvSpPr>
        <p:spPr bwMode="auto">
          <a:xfrm>
            <a:off x="4856163" y="2963863"/>
            <a:ext cx="557212" cy="142875"/>
          </a:xfrm>
          <a:custGeom>
            <a:avLst/>
            <a:gdLst>
              <a:gd name="T0" fmla="*/ 0 w 351"/>
              <a:gd name="T1" fmla="*/ 142875 h 90"/>
              <a:gd name="T2" fmla="*/ 0 w 351"/>
              <a:gd name="T3" fmla="*/ 0 h 90"/>
              <a:gd name="T4" fmla="*/ 557213 w 351"/>
              <a:gd name="T5" fmla="*/ 0 h 90"/>
              <a:gd name="T6" fmla="*/ 557213 w 351"/>
              <a:gd name="T7" fmla="*/ 142875 h 90"/>
              <a:gd name="T8" fmla="*/ 0 60000 65536"/>
              <a:gd name="T9" fmla="*/ 0 60000 65536"/>
              <a:gd name="T10" fmla="*/ 0 60000 65536"/>
              <a:gd name="T11" fmla="*/ 0 60000 65536"/>
              <a:gd name="T12" fmla="*/ 0 w 351"/>
              <a:gd name="T13" fmla="*/ 0 h 90"/>
              <a:gd name="T14" fmla="*/ 351 w 351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1" h="90">
                <a:moveTo>
                  <a:pt x="0" y="90"/>
                </a:moveTo>
                <a:lnTo>
                  <a:pt x="0" y="0"/>
                </a:lnTo>
                <a:lnTo>
                  <a:pt x="351" y="0"/>
                </a:lnTo>
                <a:lnTo>
                  <a:pt x="351" y="9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9"/>
          <p:cNvSpPr>
            <a:spLocks/>
          </p:cNvSpPr>
          <p:nvPr/>
        </p:nvSpPr>
        <p:spPr bwMode="auto">
          <a:xfrm>
            <a:off x="3536950" y="3406775"/>
            <a:ext cx="1938338" cy="138113"/>
          </a:xfrm>
          <a:custGeom>
            <a:avLst/>
            <a:gdLst>
              <a:gd name="T0" fmla="*/ 0 w 1221"/>
              <a:gd name="T1" fmla="*/ 138113 h 87"/>
              <a:gd name="T2" fmla="*/ 0 w 1221"/>
              <a:gd name="T3" fmla="*/ 0 h 87"/>
              <a:gd name="T4" fmla="*/ 1938337 w 1221"/>
              <a:gd name="T5" fmla="*/ 0 h 87"/>
              <a:gd name="T6" fmla="*/ 1938337 w 1221"/>
              <a:gd name="T7" fmla="*/ 138113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221"/>
              <a:gd name="T13" fmla="*/ 0 h 87"/>
              <a:gd name="T14" fmla="*/ 1221 w 122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1" h="87">
                <a:moveTo>
                  <a:pt x="0" y="87"/>
                </a:moveTo>
                <a:lnTo>
                  <a:pt x="0" y="0"/>
                </a:lnTo>
                <a:lnTo>
                  <a:pt x="1221" y="0"/>
                </a:lnTo>
                <a:lnTo>
                  <a:pt x="1221" y="87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20"/>
          <p:cNvSpPr>
            <a:spLocks/>
          </p:cNvSpPr>
          <p:nvPr/>
        </p:nvSpPr>
        <p:spPr bwMode="auto">
          <a:xfrm>
            <a:off x="2411413" y="3960813"/>
            <a:ext cx="352425" cy="138112"/>
          </a:xfrm>
          <a:custGeom>
            <a:avLst/>
            <a:gdLst>
              <a:gd name="T0" fmla="*/ 0 w 222"/>
              <a:gd name="T1" fmla="*/ 138112 h 87"/>
              <a:gd name="T2" fmla="*/ 0 w 222"/>
              <a:gd name="T3" fmla="*/ 0 h 87"/>
              <a:gd name="T4" fmla="*/ 352425 w 222"/>
              <a:gd name="T5" fmla="*/ 0 h 87"/>
              <a:gd name="T6" fmla="*/ 352425 w 222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222"/>
              <a:gd name="T13" fmla="*/ 0 h 87"/>
              <a:gd name="T14" fmla="*/ 222 w 222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" h="87">
                <a:moveTo>
                  <a:pt x="0" y="87"/>
                </a:moveTo>
                <a:lnTo>
                  <a:pt x="0" y="0"/>
                </a:lnTo>
                <a:lnTo>
                  <a:pt x="222" y="0"/>
                </a:lnTo>
                <a:lnTo>
                  <a:pt x="222" y="87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21"/>
          <p:cNvSpPr>
            <a:spLocks/>
          </p:cNvSpPr>
          <p:nvPr/>
        </p:nvSpPr>
        <p:spPr bwMode="auto">
          <a:xfrm>
            <a:off x="1873250" y="4441825"/>
            <a:ext cx="1066800" cy="138113"/>
          </a:xfrm>
          <a:custGeom>
            <a:avLst/>
            <a:gdLst>
              <a:gd name="T0" fmla="*/ 0 w 672"/>
              <a:gd name="T1" fmla="*/ 138113 h 87"/>
              <a:gd name="T2" fmla="*/ 0 w 672"/>
              <a:gd name="T3" fmla="*/ 0 h 87"/>
              <a:gd name="T4" fmla="*/ 1066800 w 672"/>
              <a:gd name="T5" fmla="*/ 0 h 87"/>
              <a:gd name="T6" fmla="*/ 1066800 w 672"/>
              <a:gd name="T7" fmla="*/ 138113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87"/>
              <a:gd name="T14" fmla="*/ 672 w 672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87">
                <a:moveTo>
                  <a:pt x="0" y="87"/>
                </a:moveTo>
                <a:lnTo>
                  <a:pt x="0" y="0"/>
                </a:lnTo>
                <a:lnTo>
                  <a:pt x="672" y="0"/>
                </a:lnTo>
                <a:lnTo>
                  <a:pt x="672" y="87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6472238" y="2335213"/>
            <a:ext cx="1114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Endomysium</a:t>
            </a:r>
            <a:endParaRPr lang="en-US" b="1"/>
          </a:p>
        </p:txBody>
      </p:sp>
      <p:sp>
        <p:nvSpPr>
          <p:cNvPr id="8210" name="Rectangle 23"/>
          <p:cNvSpPr>
            <a:spLocks noChangeArrowheads="1"/>
          </p:cNvSpPr>
          <p:nvPr/>
        </p:nvSpPr>
        <p:spPr bwMode="auto">
          <a:xfrm>
            <a:off x="6472238" y="1963738"/>
            <a:ext cx="1008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Perimysium</a:t>
            </a:r>
            <a:endParaRPr lang="en-US" b="1"/>
          </a:p>
        </p:txBody>
      </p:sp>
      <p:sp>
        <p:nvSpPr>
          <p:cNvPr id="8211" name="Rectangle 24"/>
          <p:cNvSpPr>
            <a:spLocks noChangeArrowheads="1"/>
          </p:cNvSpPr>
          <p:nvPr/>
        </p:nvSpPr>
        <p:spPr bwMode="auto">
          <a:xfrm>
            <a:off x="6472238" y="2711450"/>
            <a:ext cx="1427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Muscle fiber, c.s.</a:t>
            </a:r>
          </a:p>
        </p:txBody>
      </p:sp>
      <p:sp>
        <p:nvSpPr>
          <p:cNvPr id="8212" name="Rectangle 27"/>
          <p:cNvSpPr>
            <a:spLocks noChangeArrowheads="1"/>
          </p:cNvSpPr>
          <p:nvPr/>
        </p:nvSpPr>
        <p:spPr bwMode="auto">
          <a:xfrm>
            <a:off x="6472238" y="3149600"/>
            <a:ext cx="1092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Fascicle, c.s.</a:t>
            </a:r>
            <a:endParaRPr lang="en-US" b="1"/>
          </a:p>
        </p:txBody>
      </p:sp>
      <p:sp>
        <p:nvSpPr>
          <p:cNvPr id="8213" name="Rectangle 28"/>
          <p:cNvSpPr>
            <a:spLocks noChangeArrowheads="1"/>
          </p:cNvSpPr>
          <p:nvPr/>
        </p:nvSpPr>
        <p:spPr bwMode="auto">
          <a:xfrm>
            <a:off x="6491288" y="4184650"/>
            <a:ext cx="1042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Fascicle, l.s.</a:t>
            </a:r>
            <a:endParaRPr lang="en-US" b="1"/>
          </a:p>
        </p:txBody>
      </p:sp>
      <p:sp>
        <p:nvSpPr>
          <p:cNvPr id="8214" name="Rectangle 29"/>
          <p:cNvSpPr>
            <a:spLocks noChangeArrowheads="1"/>
          </p:cNvSpPr>
          <p:nvPr/>
        </p:nvSpPr>
        <p:spPr bwMode="auto">
          <a:xfrm>
            <a:off x="6491288" y="3713163"/>
            <a:ext cx="137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Muscle fiber, l.s.</a:t>
            </a:r>
          </a:p>
        </p:txBody>
      </p:sp>
      <p:sp>
        <p:nvSpPr>
          <p:cNvPr id="8215" name="Line 32"/>
          <p:cNvSpPr>
            <a:spLocks noChangeShapeType="1"/>
          </p:cNvSpPr>
          <p:nvPr/>
        </p:nvSpPr>
        <p:spPr bwMode="auto">
          <a:xfrm flipH="1">
            <a:off x="4484688" y="2449513"/>
            <a:ext cx="19446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Freeform 33"/>
          <p:cNvSpPr>
            <a:spLocks/>
          </p:cNvSpPr>
          <p:nvPr/>
        </p:nvSpPr>
        <p:spPr bwMode="auto">
          <a:xfrm>
            <a:off x="5260975" y="2211388"/>
            <a:ext cx="290513" cy="138112"/>
          </a:xfrm>
          <a:custGeom>
            <a:avLst/>
            <a:gdLst>
              <a:gd name="T0" fmla="*/ 0 w 183"/>
              <a:gd name="T1" fmla="*/ 138112 h 87"/>
              <a:gd name="T2" fmla="*/ 0 w 183"/>
              <a:gd name="T3" fmla="*/ 0 h 87"/>
              <a:gd name="T4" fmla="*/ 290512 w 183"/>
              <a:gd name="T5" fmla="*/ 0 h 87"/>
              <a:gd name="T6" fmla="*/ 290512 w 183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87"/>
              <a:gd name="T14" fmla="*/ 183 w 183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87">
                <a:moveTo>
                  <a:pt x="0" y="87"/>
                </a:moveTo>
                <a:lnTo>
                  <a:pt x="0" y="0"/>
                </a:lnTo>
                <a:lnTo>
                  <a:pt x="183" y="0"/>
                </a:lnTo>
                <a:lnTo>
                  <a:pt x="183" y="8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Freeform 34"/>
          <p:cNvSpPr>
            <a:spLocks/>
          </p:cNvSpPr>
          <p:nvPr/>
        </p:nvSpPr>
        <p:spPr bwMode="auto">
          <a:xfrm>
            <a:off x="5408613" y="2078038"/>
            <a:ext cx="1020762" cy="133350"/>
          </a:xfrm>
          <a:custGeom>
            <a:avLst/>
            <a:gdLst>
              <a:gd name="T0" fmla="*/ 0 w 643"/>
              <a:gd name="T1" fmla="*/ 133350 h 84"/>
              <a:gd name="T2" fmla="*/ 157163 w 643"/>
              <a:gd name="T3" fmla="*/ 0 h 84"/>
              <a:gd name="T4" fmla="*/ 1020763 w 643"/>
              <a:gd name="T5" fmla="*/ 0 h 84"/>
              <a:gd name="T6" fmla="*/ 0 60000 65536"/>
              <a:gd name="T7" fmla="*/ 0 60000 65536"/>
              <a:gd name="T8" fmla="*/ 0 60000 65536"/>
              <a:gd name="T9" fmla="*/ 0 w 643"/>
              <a:gd name="T10" fmla="*/ 0 h 84"/>
              <a:gd name="T11" fmla="*/ 643 w 643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84">
                <a:moveTo>
                  <a:pt x="0" y="84"/>
                </a:moveTo>
                <a:lnTo>
                  <a:pt x="99" y="0"/>
                </a:lnTo>
                <a:lnTo>
                  <a:pt x="64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Freeform 35"/>
          <p:cNvSpPr>
            <a:spLocks/>
          </p:cNvSpPr>
          <p:nvPr/>
        </p:nvSpPr>
        <p:spPr bwMode="auto">
          <a:xfrm>
            <a:off x="5141913" y="2825750"/>
            <a:ext cx="1287462" cy="133350"/>
          </a:xfrm>
          <a:custGeom>
            <a:avLst/>
            <a:gdLst>
              <a:gd name="T0" fmla="*/ 0 w 811"/>
              <a:gd name="T1" fmla="*/ 133350 h 84"/>
              <a:gd name="T2" fmla="*/ 157163 w 811"/>
              <a:gd name="T3" fmla="*/ 0 h 84"/>
              <a:gd name="T4" fmla="*/ 1287463 w 811"/>
              <a:gd name="T5" fmla="*/ 0 h 84"/>
              <a:gd name="T6" fmla="*/ 0 60000 65536"/>
              <a:gd name="T7" fmla="*/ 0 60000 65536"/>
              <a:gd name="T8" fmla="*/ 0 60000 65536"/>
              <a:gd name="T9" fmla="*/ 0 w 811"/>
              <a:gd name="T10" fmla="*/ 0 h 84"/>
              <a:gd name="T11" fmla="*/ 811 w 81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1" h="84">
                <a:moveTo>
                  <a:pt x="0" y="84"/>
                </a:moveTo>
                <a:lnTo>
                  <a:pt x="99" y="0"/>
                </a:lnTo>
                <a:lnTo>
                  <a:pt x="811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36"/>
          <p:cNvSpPr>
            <a:spLocks/>
          </p:cNvSpPr>
          <p:nvPr/>
        </p:nvSpPr>
        <p:spPr bwMode="auto">
          <a:xfrm>
            <a:off x="4537075" y="3263900"/>
            <a:ext cx="1892300" cy="133350"/>
          </a:xfrm>
          <a:custGeom>
            <a:avLst/>
            <a:gdLst>
              <a:gd name="T0" fmla="*/ 0 w 1192"/>
              <a:gd name="T1" fmla="*/ 133350 h 84"/>
              <a:gd name="T2" fmla="*/ 157162 w 1192"/>
              <a:gd name="T3" fmla="*/ 0 h 84"/>
              <a:gd name="T4" fmla="*/ 1892300 w 1192"/>
              <a:gd name="T5" fmla="*/ 0 h 84"/>
              <a:gd name="T6" fmla="*/ 0 60000 65536"/>
              <a:gd name="T7" fmla="*/ 0 60000 65536"/>
              <a:gd name="T8" fmla="*/ 0 60000 65536"/>
              <a:gd name="T9" fmla="*/ 0 w 1192"/>
              <a:gd name="T10" fmla="*/ 0 h 84"/>
              <a:gd name="T11" fmla="*/ 1192 w 1192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84">
                <a:moveTo>
                  <a:pt x="0" y="84"/>
                </a:moveTo>
                <a:lnTo>
                  <a:pt x="99" y="0"/>
                </a:lnTo>
                <a:lnTo>
                  <a:pt x="119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Freeform 37"/>
          <p:cNvSpPr>
            <a:spLocks/>
          </p:cNvSpPr>
          <p:nvPr/>
        </p:nvSpPr>
        <p:spPr bwMode="auto">
          <a:xfrm>
            <a:off x="2597150" y="3817938"/>
            <a:ext cx="3832225" cy="133350"/>
          </a:xfrm>
          <a:custGeom>
            <a:avLst/>
            <a:gdLst>
              <a:gd name="T0" fmla="*/ 0 w 2414"/>
              <a:gd name="T1" fmla="*/ 133350 h 84"/>
              <a:gd name="T2" fmla="*/ 157162 w 2414"/>
              <a:gd name="T3" fmla="*/ 0 h 84"/>
              <a:gd name="T4" fmla="*/ 3832225 w 2414"/>
              <a:gd name="T5" fmla="*/ 0 h 84"/>
              <a:gd name="T6" fmla="*/ 0 60000 65536"/>
              <a:gd name="T7" fmla="*/ 0 60000 65536"/>
              <a:gd name="T8" fmla="*/ 0 60000 65536"/>
              <a:gd name="T9" fmla="*/ 0 w 2414"/>
              <a:gd name="T10" fmla="*/ 0 h 84"/>
              <a:gd name="T11" fmla="*/ 2414 w 241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4" h="84">
                <a:moveTo>
                  <a:pt x="0" y="84"/>
                </a:moveTo>
                <a:lnTo>
                  <a:pt x="99" y="0"/>
                </a:lnTo>
                <a:lnTo>
                  <a:pt x="241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Freeform 38"/>
          <p:cNvSpPr>
            <a:spLocks/>
          </p:cNvSpPr>
          <p:nvPr/>
        </p:nvSpPr>
        <p:spPr bwMode="auto">
          <a:xfrm>
            <a:off x="2425700" y="4298950"/>
            <a:ext cx="4003675" cy="133350"/>
          </a:xfrm>
          <a:custGeom>
            <a:avLst/>
            <a:gdLst>
              <a:gd name="T0" fmla="*/ 0 w 2522"/>
              <a:gd name="T1" fmla="*/ 133350 h 84"/>
              <a:gd name="T2" fmla="*/ 157162 w 2522"/>
              <a:gd name="T3" fmla="*/ 0 h 84"/>
              <a:gd name="T4" fmla="*/ 4003675 w 2522"/>
              <a:gd name="T5" fmla="*/ 0 h 84"/>
              <a:gd name="T6" fmla="*/ 0 60000 65536"/>
              <a:gd name="T7" fmla="*/ 0 60000 65536"/>
              <a:gd name="T8" fmla="*/ 0 60000 65536"/>
              <a:gd name="T9" fmla="*/ 0 w 2522"/>
              <a:gd name="T10" fmla="*/ 0 h 84"/>
              <a:gd name="T11" fmla="*/ 2522 w 2522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2" h="84">
                <a:moveTo>
                  <a:pt x="0" y="84"/>
                </a:moveTo>
                <a:lnTo>
                  <a:pt x="99" y="0"/>
                </a:lnTo>
                <a:lnTo>
                  <a:pt x="252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Freeform 39"/>
          <p:cNvSpPr>
            <a:spLocks/>
          </p:cNvSpPr>
          <p:nvPr/>
        </p:nvSpPr>
        <p:spPr bwMode="auto">
          <a:xfrm>
            <a:off x="4856163" y="2959100"/>
            <a:ext cx="557212" cy="138113"/>
          </a:xfrm>
          <a:custGeom>
            <a:avLst/>
            <a:gdLst>
              <a:gd name="T0" fmla="*/ 0 w 351"/>
              <a:gd name="T1" fmla="*/ 138113 h 87"/>
              <a:gd name="T2" fmla="*/ 0 w 351"/>
              <a:gd name="T3" fmla="*/ 0 h 87"/>
              <a:gd name="T4" fmla="*/ 557213 w 351"/>
              <a:gd name="T5" fmla="*/ 0 h 87"/>
              <a:gd name="T6" fmla="*/ 557213 w 351"/>
              <a:gd name="T7" fmla="*/ 138113 h 87"/>
              <a:gd name="T8" fmla="*/ 0 60000 65536"/>
              <a:gd name="T9" fmla="*/ 0 60000 65536"/>
              <a:gd name="T10" fmla="*/ 0 60000 65536"/>
              <a:gd name="T11" fmla="*/ 0 60000 65536"/>
              <a:gd name="T12" fmla="*/ 0 w 351"/>
              <a:gd name="T13" fmla="*/ 0 h 87"/>
              <a:gd name="T14" fmla="*/ 351 w 351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1" h="87">
                <a:moveTo>
                  <a:pt x="0" y="87"/>
                </a:moveTo>
                <a:lnTo>
                  <a:pt x="0" y="0"/>
                </a:lnTo>
                <a:lnTo>
                  <a:pt x="351" y="0"/>
                </a:lnTo>
                <a:lnTo>
                  <a:pt x="351" y="8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Freeform 40"/>
          <p:cNvSpPr>
            <a:spLocks/>
          </p:cNvSpPr>
          <p:nvPr/>
        </p:nvSpPr>
        <p:spPr bwMode="auto">
          <a:xfrm>
            <a:off x="3536950" y="3397250"/>
            <a:ext cx="1938338" cy="142875"/>
          </a:xfrm>
          <a:custGeom>
            <a:avLst/>
            <a:gdLst>
              <a:gd name="T0" fmla="*/ 0 w 1221"/>
              <a:gd name="T1" fmla="*/ 142875 h 90"/>
              <a:gd name="T2" fmla="*/ 0 w 1221"/>
              <a:gd name="T3" fmla="*/ 0 h 90"/>
              <a:gd name="T4" fmla="*/ 1938337 w 1221"/>
              <a:gd name="T5" fmla="*/ 0 h 90"/>
              <a:gd name="T6" fmla="*/ 1938337 w 1221"/>
              <a:gd name="T7" fmla="*/ 142875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221"/>
              <a:gd name="T13" fmla="*/ 0 h 90"/>
              <a:gd name="T14" fmla="*/ 1221 w 1221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1" h="90">
                <a:moveTo>
                  <a:pt x="0" y="90"/>
                </a:moveTo>
                <a:lnTo>
                  <a:pt x="0" y="0"/>
                </a:lnTo>
                <a:lnTo>
                  <a:pt x="1221" y="0"/>
                </a:lnTo>
                <a:lnTo>
                  <a:pt x="1221" y="9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Freeform 41"/>
          <p:cNvSpPr>
            <a:spLocks/>
          </p:cNvSpPr>
          <p:nvPr/>
        </p:nvSpPr>
        <p:spPr bwMode="auto">
          <a:xfrm>
            <a:off x="2411413" y="3951288"/>
            <a:ext cx="352425" cy="138112"/>
          </a:xfrm>
          <a:custGeom>
            <a:avLst/>
            <a:gdLst>
              <a:gd name="T0" fmla="*/ 0 w 222"/>
              <a:gd name="T1" fmla="*/ 138112 h 87"/>
              <a:gd name="T2" fmla="*/ 0 w 222"/>
              <a:gd name="T3" fmla="*/ 0 h 87"/>
              <a:gd name="T4" fmla="*/ 352425 w 222"/>
              <a:gd name="T5" fmla="*/ 0 h 87"/>
              <a:gd name="T6" fmla="*/ 352425 w 222"/>
              <a:gd name="T7" fmla="*/ 138112 h 87"/>
              <a:gd name="T8" fmla="*/ 0 60000 65536"/>
              <a:gd name="T9" fmla="*/ 0 60000 65536"/>
              <a:gd name="T10" fmla="*/ 0 60000 65536"/>
              <a:gd name="T11" fmla="*/ 0 60000 65536"/>
              <a:gd name="T12" fmla="*/ 0 w 222"/>
              <a:gd name="T13" fmla="*/ 0 h 87"/>
              <a:gd name="T14" fmla="*/ 222 w 222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" h="87">
                <a:moveTo>
                  <a:pt x="0" y="87"/>
                </a:moveTo>
                <a:lnTo>
                  <a:pt x="0" y="0"/>
                </a:lnTo>
                <a:lnTo>
                  <a:pt x="222" y="0"/>
                </a:lnTo>
                <a:lnTo>
                  <a:pt x="222" y="8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Freeform 42"/>
          <p:cNvSpPr>
            <a:spLocks/>
          </p:cNvSpPr>
          <p:nvPr/>
        </p:nvSpPr>
        <p:spPr bwMode="auto">
          <a:xfrm>
            <a:off x="1873250" y="4432300"/>
            <a:ext cx="1066800" cy="138113"/>
          </a:xfrm>
          <a:custGeom>
            <a:avLst/>
            <a:gdLst>
              <a:gd name="T0" fmla="*/ 0 w 672"/>
              <a:gd name="T1" fmla="*/ 138113 h 87"/>
              <a:gd name="T2" fmla="*/ 0 w 672"/>
              <a:gd name="T3" fmla="*/ 0 h 87"/>
              <a:gd name="T4" fmla="*/ 1066800 w 672"/>
              <a:gd name="T5" fmla="*/ 0 h 87"/>
              <a:gd name="T6" fmla="*/ 1066800 w 672"/>
              <a:gd name="T7" fmla="*/ 138113 h 87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87"/>
              <a:gd name="T14" fmla="*/ 672 w 672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87">
                <a:moveTo>
                  <a:pt x="0" y="87"/>
                </a:moveTo>
                <a:lnTo>
                  <a:pt x="0" y="0"/>
                </a:lnTo>
                <a:lnTo>
                  <a:pt x="672" y="0"/>
                </a:lnTo>
                <a:lnTo>
                  <a:pt x="672" y="8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Rectangle 43"/>
          <p:cNvSpPr>
            <a:spLocks noChangeArrowheads="1"/>
          </p:cNvSpPr>
          <p:nvPr/>
        </p:nvSpPr>
        <p:spPr bwMode="auto">
          <a:xfrm>
            <a:off x="1768475" y="4946650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(c)</a:t>
            </a:r>
            <a:endParaRPr lang="en-US" b="1"/>
          </a:p>
        </p:txBody>
      </p:sp>
      <p:sp>
        <p:nvSpPr>
          <p:cNvPr id="8227" name="TextBox 24"/>
          <p:cNvSpPr txBox="1">
            <a:spLocks noChangeArrowheads="1"/>
          </p:cNvSpPr>
          <p:nvPr/>
        </p:nvSpPr>
        <p:spPr bwMode="auto">
          <a:xfrm>
            <a:off x="1674813" y="1641475"/>
            <a:ext cx="4538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228" name="TextBox 24"/>
          <p:cNvSpPr txBox="1">
            <a:spLocks noChangeArrowheads="1"/>
          </p:cNvSpPr>
          <p:nvPr/>
        </p:nvSpPr>
        <p:spPr bwMode="auto">
          <a:xfrm>
            <a:off x="2868613" y="5246688"/>
            <a:ext cx="2176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Victor Eroschenko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69A6B6D-2820-47A4-9F66-96188AE17A94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Cross Section of Upper Limb</a:t>
            </a:r>
          </a:p>
        </p:txBody>
      </p:sp>
      <p:sp>
        <p:nvSpPr>
          <p:cNvPr id="63492" name="Text Box 14"/>
          <p:cNvSpPr txBox="1">
            <a:spLocks noChangeArrowheads="1"/>
          </p:cNvSpPr>
          <p:nvPr/>
        </p:nvSpPr>
        <p:spPr bwMode="auto">
          <a:xfrm>
            <a:off x="6126163" y="6430963"/>
            <a:ext cx="1878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10.28</a:t>
            </a:r>
          </a:p>
        </p:txBody>
      </p:sp>
      <p:sp>
        <p:nvSpPr>
          <p:cNvPr id="63493" name="TextBox 24"/>
          <p:cNvSpPr txBox="1">
            <a:spLocks noChangeArrowheads="1"/>
          </p:cNvSpPr>
          <p:nvPr/>
        </p:nvSpPr>
        <p:spPr bwMode="auto">
          <a:xfrm>
            <a:off x="2308225" y="873125"/>
            <a:ext cx="4522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3494" name="Picture 10" descr="sal25693_10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450" y="1200150"/>
            <a:ext cx="31051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11"/>
          <p:cNvSpPr>
            <a:spLocks noChangeArrowheads="1"/>
          </p:cNvSpPr>
          <p:nvPr/>
        </p:nvSpPr>
        <p:spPr bwMode="auto">
          <a:xfrm>
            <a:off x="5738813" y="5616575"/>
            <a:ext cx="719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radialis</a:t>
            </a:r>
            <a:endParaRPr lang="en-US" sz="600" b="1"/>
          </a:p>
        </p:txBody>
      </p: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5738813" y="6142038"/>
            <a:ext cx="701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carpi ulnaris</a:t>
            </a:r>
            <a:endParaRPr lang="en-US" sz="600" b="1"/>
          </a:p>
        </p:txBody>
      </p:sp>
      <p:sp>
        <p:nvSpPr>
          <p:cNvPr id="63497" name="Rectangle 13"/>
          <p:cNvSpPr>
            <a:spLocks noChangeArrowheads="1"/>
          </p:cNvSpPr>
          <p:nvPr/>
        </p:nvSpPr>
        <p:spPr bwMode="auto">
          <a:xfrm>
            <a:off x="5741988" y="5726113"/>
            <a:ext cx="587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Palmaris longus</a:t>
            </a:r>
            <a:endParaRPr lang="en-US" sz="600" b="1"/>
          </a:p>
        </p:txBody>
      </p:sp>
      <p:sp>
        <p:nvSpPr>
          <p:cNvPr id="63498" name="Rectangle 14"/>
          <p:cNvSpPr>
            <a:spLocks noChangeArrowheads="1"/>
          </p:cNvSpPr>
          <p:nvPr/>
        </p:nvSpPr>
        <p:spPr bwMode="auto">
          <a:xfrm>
            <a:off x="5738813" y="6040438"/>
            <a:ext cx="777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pollicis longus</a:t>
            </a:r>
            <a:endParaRPr lang="en-US" sz="600" b="1"/>
          </a:p>
        </p:txBody>
      </p:sp>
      <p:sp>
        <p:nvSpPr>
          <p:cNvPr id="63499" name="Rectangle 15"/>
          <p:cNvSpPr>
            <a:spLocks noChangeArrowheads="1"/>
          </p:cNvSpPr>
          <p:nvPr/>
        </p:nvSpPr>
        <p:spPr bwMode="auto">
          <a:xfrm>
            <a:off x="5738813" y="6257925"/>
            <a:ext cx="993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 profundus</a:t>
            </a:r>
            <a:endParaRPr lang="en-US" sz="600" b="1"/>
          </a:p>
        </p:txBody>
      </p:sp>
      <p:sp>
        <p:nvSpPr>
          <p:cNvPr id="63500" name="Rectangle 16"/>
          <p:cNvSpPr>
            <a:spLocks noChangeArrowheads="1"/>
          </p:cNvSpPr>
          <p:nvPr/>
        </p:nvSpPr>
        <p:spPr bwMode="auto">
          <a:xfrm>
            <a:off x="2559050" y="5999163"/>
            <a:ext cx="1085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carpi radialis longus</a:t>
            </a:r>
            <a:endParaRPr lang="en-US" sz="600" b="1"/>
          </a:p>
        </p:txBody>
      </p:sp>
      <p:sp>
        <p:nvSpPr>
          <p:cNvPr id="63501" name="Rectangle 17"/>
          <p:cNvSpPr>
            <a:spLocks noChangeArrowheads="1"/>
          </p:cNvSpPr>
          <p:nvPr/>
        </p:nvSpPr>
        <p:spPr bwMode="auto">
          <a:xfrm>
            <a:off x="2559050" y="6130925"/>
            <a:ext cx="1063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carpi radialis brevis</a:t>
            </a:r>
            <a:endParaRPr lang="en-US" sz="600" b="1"/>
          </a:p>
        </p:txBody>
      </p:sp>
      <p:sp>
        <p:nvSpPr>
          <p:cNvPr id="63502" name="Rectangle 18"/>
          <p:cNvSpPr>
            <a:spLocks noChangeArrowheads="1"/>
          </p:cNvSpPr>
          <p:nvPr/>
        </p:nvSpPr>
        <p:spPr bwMode="auto">
          <a:xfrm>
            <a:off x="2578100" y="6257925"/>
            <a:ext cx="696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digitorum</a:t>
            </a:r>
            <a:endParaRPr lang="en-US" sz="600" b="1"/>
          </a:p>
        </p:txBody>
      </p:sp>
      <p:sp>
        <p:nvSpPr>
          <p:cNvPr id="63503" name="Rectangle 19"/>
          <p:cNvSpPr>
            <a:spLocks noChangeArrowheads="1"/>
          </p:cNvSpPr>
          <p:nvPr/>
        </p:nvSpPr>
        <p:spPr bwMode="auto">
          <a:xfrm>
            <a:off x="2562225" y="6397625"/>
            <a:ext cx="7921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digiti minimi</a:t>
            </a:r>
            <a:endParaRPr lang="en-US" sz="600" b="1"/>
          </a:p>
        </p:txBody>
      </p:sp>
      <p:sp>
        <p:nvSpPr>
          <p:cNvPr id="63504" name="Rectangle 20"/>
          <p:cNvSpPr>
            <a:spLocks noChangeArrowheads="1"/>
          </p:cNvSpPr>
          <p:nvPr/>
        </p:nvSpPr>
        <p:spPr bwMode="auto">
          <a:xfrm>
            <a:off x="2555875" y="6532563"/>
            <a:ext cx="800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Extensor carpi ulnaris</a:t>
            </a:r>
            <a:endParaRPr lang="en-US" sz="600" b="1"/>
          </a:p>
        </p:txBody>
      </p:sp>
      <p:sp>
        <p:nvSpPr>
          <p:cNvPr id="63505" name="Rectangle 21"/>
          <p:cNvSpPr>
            <a:spLocks noChangeArrowheads="1"/>
          </p:cNvSpPr>
          <p:nvPr/>
        </p:nvSpPr>
        <p:spPr bwMode="auto">
          <a:xfrm>
            <a:off x="3775075" y="6684963"/>
            <a:ext cx="93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(c)</a:t>
            </a:r>
            <a:endParaRPr lang="en-US" sz="600" b="1"/>
          </a:p>
        </p:txBody>
      </p:sp>
      <p:sp>
        <p:nvSpPr>
          <p:cNvPr id="63506" name="Rectangle 22"/>
          <p:cNvSpPr>
            <a:spLocks noChangeArrowheads="1"/>
          </p:cNvSpPr>
          <p:nvPr/>
        </p:nvSpPr>
        <p:spPr bwMode="auto">
          <a:xfrm>
            <a:off x="5738813" y="5503863"/>
            <a:ext cx="522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Pronator teres</a:t>
            </a:r>
            <a:endParaRPr lang="en-US" sz="600" b="1"/>
          </a:p>
        </p:txBody>
      </p:sp>
      <p:sp>
        <p:nvSpPr>
          <p:cNvPr id="63507" name="Rectangle 23"/>
          <p:cNvSpPr>
            <a:spLocks noChangeArrowheads="1"/>
          </p:cNvSpPr>
          <p:nvPr/>
        </p:nvSpPr>
        <p:spPr bwMode="auto">
          <a:xfrm>
            <a:off x="2571750" y="5862638"/>
            <a:ext cx="254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Radius</a:t>
            </a:r>
            <a:endParaRPr lang="en-US" sz="600" b="1"/>
          </a:p>
        </p:txBody>
      </p:sp>
      <p:sp>
        <p:nvSpPr>
          <p:cNvPr id="63508" name="Rectangle 24"/>
          <p:cNvSpPr>
            <a:spLocks noChangeArrowheads="1"/>
          </p:cNvSpPr>
          <p:nvPr/>
        </p:nvSpPr>
        <p:spPr bwMode="auto">
          <a:xfrm>
            <a:off x="5738813" y="6370638"/>
            <a:ext cx="165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Ulna</a:t>
            </a:r>
            <a:endParaRPr lang="en-US" sz="600" b="1"/>
          </a:p>
        </p:txBody>
      </p:sp>
      <p:sp>
        <p:nvSpPr>
          <p:cNvPr id="63509" name="Rectangle 25"/>
          <p:cNvSpPr>
            <a:spLocks noChangeArrowheads="1"/>
          </p:cNvSpPr>
          <p:nvPr/>
        </p:nvSpPr>
        <p:spPr bwMode="auto">
          <a:xfrm>
            <a:off x="5738813" y="6473825"/>
            <a:ext cx="3683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Anconeus</a:t>
            </a:r>
            <a:endParaRPr lang="en-US" sz="600" b="1"/>
          </a:p>
        </p:txBody>
      </p:sp>
      <p:sp>
        <p:nvSpPr>
          <p:cNvPr id="63510" name="Rectangle 26"/>
          <p:cNvSpPr>
            <a:spLocks noChangeArrowheads="1"/>
          </p:cNvSpPr>
          <p:nvPr/>
        </p:nvSpPr>
        <p:spPr bwMode="auto">
          <a:xfrm>
            <a:off x="2565400" y="5614988"/>
            <a:ext cx="550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Brachioradialis</a:t>
            </a:r>
            <a:endParaRPr lang="en-US" sz="600" b="1"/>
          </a:p>
        </p:txBody>
      </p:sp>
      <p:sp>
        <p:nvSpPr>
          <p:cNvPr id="63511" name="Freeform 27"/>
          <p:cNvSpPr>
            <a:spLocks/>
          </p:cNvSpPr>
          <p:nvPr/>
        </p:nvSpPr>
        <p:spPr bwMode="auto">
          <a:xfrm>
            <a:off x="4627563" y="5551488"/>
            <a:ext cx="1079500" cy="203200"/>
          </a:xfrm>
          <a:custGeom>
            <a:avLst/>
            <a:gdLst>
              <a:gd name="T0" fmla="*/ 719 w 719"/>
              <a:gd name="T1" fmla="*/ 0 h 136"/>
              <a:gd name="T2" fmla="*/ 654 w 719"/>
              <a:gd name="T3" fmla="*/ 0 h 136"/>
              <a:gd name="T4" fmla="*/ 0 w 719"/>
              <a:gd name="T5" fmla="*/ 136 h 136"/>
              <a:gd name="T6" fmla="*/ 0 60000 65536"/>
              <a:gd name="T7" fmla="*/ 0 60000 65536"/>
              <a:gd name="T8" fmla="*/ 0 60000 65536"/>
              <a:gd name="T9" fmla="*/ 0 w 719"/>
              <a:gd name="T10" fmla="*/ 0 h 136"/>
              <a:gd name="T11" fmla="*/ 719 w 71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" h="136">
                <a:moveTo>
                  <a:pt x="719" y="0"/>
                </a:moveTo>
                <a:lnTo>
                  <a:pt x="654" y="0"/>
                </a:lnTo>
                <a:lnTo>
                  <a:pt x="0" y="136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2" name="Freeform 28"/>
          <p:cNvSpPr>
            <a:spLocks/>
          </p:cNvSpPr>
          <p:nvPr/>
        </p:nvSpPr>
        <p:spPr bwMode="auto">
          <a:xfrm>
            <a:off x="4876800" y="5662613"/>
            <a:ext cx="830263" cy="96837"/>
          </a:xfrm>
          <a:custGeom>
            <a:avLst/>
            <a:gdLst>
              <a:gd name="T0" fmla="*/ 553 w 553"/>
              <a:gd name="T1" fmla="*/ 0 h 65"/>
              <a:gd name="T2" fmla="*/ 488 w 553"/>
              <a:gd name="T3" fmla="*/ 0 h 65"/>
              <a:gd name="T4" fmla="*/ 0 w 553"/>
              <a:gd name="T5" fmla="*/ 65 h 65"/>
              <a:gd name="T6" fmla="*/ 0 60000 65536"/>
              <a:gd name="T7" fmla="*/ 0 60000 65536"/>
              <a:gd name="T8" fmla="*/ 0 60000 65536"/>
              <a:gd name="T9" fmla="*/ 0 w 553"/>
              <a:gd name="T10" fmla="*/ 0 h 65"/>
              <a:gd name="T11" fmla="*/ 553 w 553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65">
                <a:moveTo>
                  <a:pt x="553" y="0"/>
                </a:moveTo>
                <a:lnTo>
                  <a:pt x="488" y="0"/>
                </a:lnTo>
                <a:lnTo>
                  <a:pt x="0" y="6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3" name="Freeform 29"/>
          <p:cNvSpPr>
            <a:spLocks/>
          </p:cNvSpPr>
          <p:nvPr/>
        </p:nvSpPr>
        <p:spPr bwMode="auto">
          <a:xfrm>
            <a:off x="5081588" y="5772150"/>
            <a:ext cx="625475" cy="3175"/>
          </a:xfrm>
          <a:custGeom>
            <a:avLst/>
            <a:gdLst>
              <a:gd name="T0" fmla="*/ 417 w 417"/>
              <a:gd name="T1" fmla="*/ 2 h 2"/>
              <a:gd name="T2" fmla="*/ 257 w 417"/>
              <a:gd name="T3" fmla="*/ 2 h 2"/>
              <a:gd name="T4" fmla="*/ 0 w 417"/>
              <a:gd name="T5" fmla="*/ 0 h 2"/>
              <a:gd name="T6" fmla="*/ 0 60000 65536"/>
              <a:gd name="T7" fmla="*/ 0 60000 65536"/>
              <a:gd name="T8" fmla="*/ 0 60000 65536"/>
              <a:gd name="T9" fmla="*/ 0 w 417"/>
              <a:gd name="T10" fmla="*/ 0 h 2"/>
              <a:gd name="T11" fmla="*/ 417 w 41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2">
                <a:moveTo>
                  <a:pt x="417" y="2"/>
                </a:moveTo>
                <a:lnTo>
                  <a:pt x="257" y="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4" name="Line 30"/>
          <p:cNvSpPr>
            <a:spLocks noChangeShapeType="1"/>
          </p:cNvSpPr>
          <p:nvPr/>
        </p:nvSpPr>
        <p:spPr bwMode="auto">
          <a:xfrm flipH="1">
            <a:off x="4556125" y="5891213"/>
            <a:ext cx="1057275" cy="11906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Line 31"/>
          <p:cNvSpPr>
            <a:spLocks noChangeShapeType="1"/>
          </p:cNvSpPr>
          <p:nvPr/>
        </p:nvSpPr>
        <p:spPr bwMode="auto">
          <a:xfrm flipH="1">
            <a:off x="5151438" y="5891213"/>
            <a:ext cx="55562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Line 32"/>
          <p:cNvSpPr>
            <a:spLocks noChangeShapeType="1"/>
          </p:cNvSpPr>
          <p:nvPr/>
        </p:nvSpPr>
        <p:spPr bwMode="auto">
          <a:xfrm flipH="1">
            <a:off x="4576763" y="6088063"/>
            <a:ext cx="113030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Freeform 33"/>
          <p:cNvSpPr>
            <a:spLocks/>
          </p:cNvSpPr>
          <p:nvPr/>
        </p:nvSpPr>
        <p:spPr bwMode="auto">
          <a:xfrm>
            <a:off x="2903538" y="5913438"/>
            <a:ext cx="1463675" cy="84137"/>
          </a:xfrm>
          <a:custGeom>
            <a:avLst/>
            <a:gdLst>
              <a:gd name="T0" fmla="*/ 975 w 975"/>
              <a:gd name="T1" fmla="*/ 56 h 56"/>
              <a:gd name="T2" fmla="*/ 66 w 975"/>
              <a:gd name="T3" fmla="*/ 1 h 56"/>
              <a:gd name="T4" fmla="*/ 0 w 975"/>
              <a:gd name="T5" fmla="*/ 0 h 56"/>
              <a:gd name="T6" fmla="*/ 0 60000 65536"/>
              <a:gd name="T7" fmla="*/ 0 60000 65536"/>
              <a:gd name="T8" fmla="*/ 0 60000 65536"/>
              <a:gd name="T9" fmla="*/ 0 w 975"/>
              <a:gd name="T10" fmla="*/ 0 h 56"/>
              <a:gd name="T11" fmla="*/ 975 w 975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5" h="56">
                <a:moveTo>
                  <a:pt x="975" y="56"/>
                </a:moveTo>
                <a:lnTo>
                  <a:pt x="66" y="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8" name="Freeform 34"/>
          <p:cNvSpPr>
            <a:spLocks/>
          </p:cNvSpPr>
          <p:nvPr/>
        </p:nvSpPr>
        <p:spPr bwMode="auto">
          <a:xfrm>
            <a:off x="2997200" y="5792788"/>
            <a:ext cx="1290638" cy="104775"/>
          </a:xfrm>
          <a:custGeom>
            <a:avLst/>
            <a:gdLst>
              <a:gd name="T0" fmla="*/ 859 w 859"/>
              <a:gd name="T1" fmla="*/ 70 h 70"/>
              <a:gd name="T2" fmla="*/ 65 w 859"/>
              <a:gd name="T3" fmla="*/ 0 h 70"/>
              <a:gd name="T4" fmla="*/ 0 w 859"/>
              <a:gd name="T5" fmla="*/ 0 h 70"/>
              <a:gd name="T6" fmla="*/ 0 60000 65536"/>
              <a:gd name="T7" fmla="*/ 0 60000 65536"/>
              <a:gd name="T8" fmla="*/ 0 60000 65536"/>
              <a:gd name="T9" fmla="*/ 0 w 859"/>
              <a:gd name="T10" fmla="*/ 0 h 70"/>
              <a:gd name="T11" fmla="*/ 859 w 859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9" h="70">
                <a:moveTo>
                  <a:pt x="859" y="70"/>
                </a:moveTo>
                <a:lnTo>
                  <a:pt x="6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Line 35"/>
          <p:cNvSpPr>
            <a:spLocks noChangeShapeType="1"/>
          </p:cNvSpPr>
          <p:nvPr/>
        </p:nvSpPr>
        <p:spPr bwMode="auto">
          <a:xfrm flipH="1">
            <a:off x="3173413" y="5670550"/>
            <a:ext cx="10556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0" name="Line 36"/>
          <p:cNvSpPr>
            <a:spLocks noChangeShapeType="1"/>
          </p:cNvSpPr>
          <p:nvPr/>
        </p:nvSpPr>
        <p:spPr bwMode="auto">
          <a:xfrm flipH="1">
            <a:off x="5246688" y="6199188"/>
            <a:ext cx="4603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1" name="Line 37"/>
          <p:cNvSpPr>
            <a:spLocks noChangeShapeType="1"/>
          </p:cNvSpPr>
          <p:nvPr/>
        </p:nvSpPr>
        <p:spPr bwMode="auto">
          <a:xfrm flipH="1">
            <a:off x="5073650" y="6302375"/>
            <a:ext cx="633413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2" name="Line 38"/>
          <p:cNvSpPr>
            <a:spLocks noChangeShapeType="1"/>
          </p:cNvSpPr>
          <p:nvPr/>
        </p:nvSpPr>
        <p:spPr bwMode="auto">
          <a:xfrm flipH="1">
            <a:off x="4887913" y="6418263"/>
            <a:ext cx="8191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3" name="Line 39"/>
          <p:cNvSpPr>
            <a:spLocks noChangeShapeType="1"/>
          </p:cNvSpPr>
          <p:nvPr/>
        </p:nvSpPr>
        <p:spPr bwMode="auto">
          <a:xfrm flipH="1">
            <a:off x="4662488" y="6523038"/>
            <a:ext cx="10445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4" name="Line 40"/>
          <p:cNvSpPr>
            <a:spLocks noChangeShapeType="1"/>
          </p:cNvSpPr>
          <p:nvPr/>
        </p:nvSpPr>
        <p:spPr bwMode="auto">
          <a:xfrm flipH="1">
            <a:off x="3687763" y="6048375"/>
            <a:ext cx="26035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5" name="Line 41"/>
          <p:cNvSpPr>
            <a:spLocks noChangeShapeType="1"/>
          </p:cNvSpPr>
          <p:nvPr/>
        </p:nvSpPr>
        <p:spPr bwMode="auto">
          <a:xfrm flipH="1">
            <a:off x="3670300" y="6178550"/>
            <a:ext cx="37465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6" name="Freeform 42"/>
          <p:cNvSpPr>
            <a:spLocks/>
          </p:cNvSpPr>
          <p:nvPr/>
        </p:nvSpPr>
        <p:spPr bwMode="auto">
          <a:xfrm>
            <a:off x="3322638" y="6307138"/>
            <a:ext cx="809625" cy="84137"/>
          </a:xfrm>
          <a:custGeom>
            <a:avLst/>
            <a:gdLst>
              <a:gd name="T0" fmla="*/ 0 w 539"/>
              <a:gd name="T1" fmla="*/ 0 h 56"/>
              <a:gd name="T2" fmla="*/ 65 w 539"/>
              <a:gd name="T3" fmla="*/ 0 h 56"/>
              <a:gd name="T4" fmla="*/ 539 w 539"/>
              <a:gd name="T5" fmla="*/ 56 h 56"/>
              <a:gd name="T6" fmla="*/ 0 60000 65536"/>
              <a:gd name="T7" fmla="*/ 0 60000 65536"/>
              <a:gd name="T8" fmla="*/ 0 60000 65536"/>
              <a:gd name="T9" fmla="*/ 0 w 539"/>
              <a:gd name="T10" fmla="*/ 0 h 56"/>
              <a:gd name="T11" fmla="*/ 539 w 539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56">
                <a:moveTo>
                  <a:pt x="0" y="0"/>
                </a:moveTo>
                <a:lnTo>
                  <a:pt x="65" y="0"/>
                </a:lnTo>
                <a:lnTo>
                  <a:pt x="539" y="56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7" name="Freeform 43"/>
          <p:cNvSpPr>
            <a:spLocks/>
          </p:cNvSpPr>
          <p:nvPr/>
        </p:nvSpPr>
        <p:spPr bwMode="auto">
          <a:xfrm>
            <a:off x="3406775" y="6445250"/>
            <a:ext cx="925513" cy="36513"/>
          </a:xfrm>
          <a:custGeom>
            <a:avLst/>
            <a:gdLst>
              <a:gd name="T0" fmla="*/ 0 w 616"/>
              <a:gd name="T1" fmla="*/ 0 h 24"/>
              <a:gd name="T2" fmla="*/ 66 w 616"/>
              <a:gd name="T3" fmla="*/ 0 h 24"/>
              <a:gd name="T4" fmla="*/ 616 w 616"/>
              <a:gd name="T5" fmla="*/ 24 h 24"/>
              <a:gd name="T6" fmla="*/ 0 60000 65536"/>
              <a:gd name="T7" fmla="*/ 0 60000 65536"/>
              <a:gd name="T8" fmla="*/ 0 60000 65536"/>
              <a:gd name="T9" fmla="*/ 0 w 616"/>
              <a:gd name="T10" fmla="*/ 0 h 24"/>
              <a:gd name="T11" fmla="*/ 616 w 616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24">
                <a:moveTo>
                  <a:pt x="0" y="0"/>
                </a:moveTo>
                <a:lnTo>
                  <a:pt x="66" y="0"/>
                </a:lnTo>
                <a:lnTo>
                  <a:pt x="616" y="24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8" name="Freeform 44"/>
          <p:cNvSpPr>
            <a:spLocks/>
          </p:cNvSpPr>
          <p:nvPr/>
        </p:nvSpPr>
        <p:spPr bwMode="auto">
          <a:xfrm>
            <a:off x="3417888" y="6507163"/>
            <a:ext cx="1047750" cy="65087"/>
          </a:xfrm>
          <a:custGeom>
            <a:avLst/>
            <a:gdLst>
              <a:gd name="T0" fmla="*/ 0 w 697"/>
              <a:gd name="T1" fmla="*/ 44 h 44"/>
              <a:gd name="T2" fmla="*/ 65 w 697"/>
              <a:gd name="T3" fmla="*/ 44 h 44"/>
              <a:gd name="T4" fmla="*/ 697 w 697"/>
              <a:gd name="T5" fmla="*/ 0 h 44"/>
              <a:gd name="T6" fmla="*/ 0 60000 65536"/>
              <a:gd name="T7" fmla="*/ 0 60000 65536"/>
              <a:gd name="T8" fmla="*/ 0 60000 65536"/>
              <a:gd name="T9" fmla="*/ 0 w 697"/>
              <a:gd name="T10" fmla="*/ 0 h 44"/>
              <a:gd name="T11" fmla="*/ 697 w 697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44">
                <a:moveTo>
                  <a:pt x="0" y="44"/>
                </a:moveTo>
                <a:lnTo>
                  <a:pt x="65" y="44"/>
                </a:lnTo>
                <a:lnTo>
                  <a:pt x="697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9" name="Freeform 45"/>
          <p:cNvSpPr>
            <a:spLocks/>
          </p:cNvSpPr>
          <p:nvPr/>
        </p:nvSpPr>
        <p:spPr bwMode="auto">
          <a:xfrm>
            <a:off x="4627563" y="5548313"/>
            <a:ext cx="1079500" cy="203200"/>
          </a:xfrm>
          <a:custGeom>
            <a:avLst/>
            <a:gdLst>
              <a:gd name="T0" fmla="*/ 719 w 719"/>
              <a:gd name="T1" fmla="*/ 0 h 135"/>
              <a:gd name="T2" fmla="*/ 654 w 719"/>
              <a:gd name="T3" fmla="*/ 0 h 135"/>
              <a:gd name="T4" fmla="*/ 0 w 719"/>
              <a:gd name="T5" fmla="*/ 135 h 135"/>
              <a:gd name="T6" fmla="*/ 0 60000 65536"/>
              <a:gd name="T7" fmla="*/ 0 60000 65536"/>
              <a:gd name="T8" fmla="*/ 0 60000 65536"/>
              <a:gd name="T9" fmla="*/ 0 w 719"/>
              <a:gd name="T10" fmla="*/ 0 h 135"/>
              <a:gd name="T11" fmla="*/ 719 w 719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" h="135">
                <a:moveTo>
                  <a:pt x="719" y="0"/>
                </a:moveTo>
                <a:lnTo>
                  <a:pt x="654" y="0"/>
                </a:lnTo>
                <a:lnTo>
                  <a:pt x="0" y="135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0" name="Freeform 46"/>
          <p:cNvSpPr>
            <a:spLocks/>
          </p:cNvSpPr>
          <p:nvPr/>
        </p:nvSpPr>
        <p:spPr bwMode="auto">
          <a:xfrm>
            <a:off x="4876800" y="5659438"/>
            <a:ext cx="830263" cy="98425"/>
          </a:xfrm>
          <a:custGeom>
            <a:avLst/>
            <a:gdLst>
              <a:gd name="T0" fmla="*/ 553 w 553"/>
              <a:gd name="T1" fmla="*/ 0 h 66"/>
              <a:gd name="T2" fmla="*/ 488 w 553"/>
              <a:gd name="T3" fmla="*/ 0 h 66"/>
              <a:gd name="T4" fmla="*/ 0 w 553"/>
              <a:gd name="T5" fmla="*/ 66 h 66"/>
              <a:gd name="T6" fmla="*/ 0 60000 65536"/>
              <a:gd name="T7" fmla="*/ 0 60000 65536"/>
              <a:gd name="T8" fmla="*/ 0 60000 65536"/>
              <a:gd name="T9" fmla="*/ 0 w 553"/>
              <a:gd name="T10" fmla="*/ 0 h 66"/>
              <a:gd name="T11" fmla="*/ 553 w 553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3" h="66">
                <a:moveTo>
                  <a:pt x="553" y="0"/>
                </a:moveTo>
                <a:lnTo>
                  <a:pt x="488" y="0"/>
                </a:lnTo>
                <a:lnTo>
                  <a:pt x="0" y="6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1" name="Freeform 47"/>
          <p:cNvSpPr>
            <a:spLocks/>
          </p:cNvSpPr>
          <p:nvPr/>
        </p:nvSpPr>
        <p:spPr bwMode="auto">
          <a:xfrm>
            <a:off x="5081588" y="5770563"/>
            <a:ext cx="625475" cy="1587"/>
          </a:xfrm>
          <a:custGeom>
            <a:avLst/>
            <a:gdLst>
              <a:gd name="T0" fmla="*/ 417 w 417"/>
              <a:gd name="T1" fmla="*/ 0 h 1587"/>
              <a:gd name="T2" fmla="*/ 352 w 417"/>
              <a:gd name="T3" fmla="*/ 0 h 1587"/>
              <a:gd name="T4" fmla="*/ 0 w 417"/>
              <a:gd name="T5" fmla="*/ 0 h 1587"/>
              <a:gd name="T6" fmla="*/ 0 60000 65536"/>
              <a:gd name="T7" fmla="*/ 0 60000 65536"/>
              <a:gd name="T8" fmla="*/ 0 60000 65536"/>
              <a:gd name="T9" fmla="*/ 0 w 417"/>
              <a:gd name="T10" fmla="*/ 0 h 1587"/>
              <a:gd name="T11" fmla="*/ 417 w 41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1587">
                <a:moveTo>
                  <a:pt x="417" y="0"/>
                </a:moveTo>
                <a:lnTo>
                  <a:pt x="35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2" name="Line 48"/>
          <p:cNvSpPr>
            <a:spLocks noChangeShapeType="1"/>
          </p:cNvSpPr>
          <p:nvPr/>
        </p:nvSpPr>
        <p:spPr bwMode="auto">
          <a:xfrm flipH="1">
            <a:off x="5151438" y="5894388"/>
            <a:ext cx="555625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3" name="Line 49"/>
          <p:cNvSpPr>
            <a:spLocks noChangeShapeType="1"/>
          </p:cNvSpPr>
          <p:nvPr/>
        </p:nvSpPr>
        <p:spPr bwMode="auto">
          <a:xfrm flipH="1">
            <a:off x="4556125" y="5888038"/>
            <a:ext cx="1057275" cy="1206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4" name="Rectangle 50"/>
          <p:cNvSpPr>
            <a:spLocks noChangeArrowheads="1"/>
          </p:cNvSpPr>
          <p:nvPr/>
        </p:nvSpPr>
        <p:spPr bwMode="auto">
          <a:xfrm>
            <a:off x="5738813" y="5846763"/>
            <a:ext cx="1063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 superficialis</a:t>
            </a:r>
            <a:endParaRPr lang="en-US" sz="600" b="1"/>
          </a:p>
        </p:txBody>
      </p:sp>
      <p:sp>
        <p:nvSpPr>
          <p:cNvPr id="63535" name="Line 51"/>
          <p:cNvSpPr>
            <a:spLocks noChangeShapeType="1"/>
          </p:cNvSpPr>
          <p:nvPr/>
        </p:nvSpPr>
        <p:spPr bwMode="auto">
          <a:xfrm flipH="1">
            <a:off x="5151438" y="5888038"/>
            <a:ext cx="5556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6" name="Line 52"/>
          <p:cNvSpPr>
            <a:spLocks noChangeShapeType="1"/>
          </p:cNvSpPr>
          <p:nvPr/>
        </p:nvSpPr>
        <p:spPr bwMode="auto">
          <a:xfrm flipH="1">
            <a:off x="4576763" y="6083300"/>
            <a:ext cx="11303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7" name="Freeform 53"/>
          <p:cNvSpPr>
            <a:spLocks/>
          </p:cNvSpPr>
          <p:nvPr/>
        </p:nvSpPr>
        <p:spPr bwMode="auto">
          <a:xfrm>
            <a:off x="2903538" y="5910263"/>
            <a:ext cx="1463675" cy="84137"/>
          </a:xfrm>
          <a:custGeom>
            <a:avLst/>
            <a:gdLst>
              <a:gd name="T0" fmla="*/ 975 w 975"/>
              <a:gd name="T1" fmla="*/ 56 h 56"/>
              <a:gd name="T2" fmla="*/ 66 w 975"/>
              <a:gd name="T3" fmla="*/ 0 h 56"/>
              <a:gd name="T4" fmla="*/ 0 w 975"/>
              <a:gd name="T5" fmla="*/ 0 h 56"/>
              <a:gd name="T6" fmla="*/ 0 60000 65536"/>
              <a:gd name="T7" fmla="*/ 0 60000 65536"/>
              <a:gd name="T8" fmla="*/ 0 60000 65536"/>
              <a:gd name="T9" fmla="*/ 0 w 975"/>
              <a:gd name="T10" fmla="*/ 0 h 56"/>
              <a:gd name="T11" fmla="*/ 975 w 975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5" h="56">
                <a:moveTo>
                  <a:pt x="975" y="56"/>
                </a:move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8" name="Freeform 54"/>
          <p:cNvSpPr>
            <a:spLocks/>
          </p:cNvSpPr>
          <p:nvPr/>
        </p:nvSpPr>
        <p:spPr bwMode="auto">
          <a:xfrm>
            <a:off x="2997200" y="5789613"/>
            <a:ext cx="1290638" cy="104775"/>
          </a:xfrm>
          <a:custGeom>
            <a:avLst/>
            <a:gdLst>
              <a:gd name="T0" fmla="*/ 859 w 859"/>
              <a:gd name="T1" fmla="*/ 70 h 70"/>
              <a:gd name="T2" fmla="*/ 65 w 859"/>
              <a:gd name="T3" fmla="*/ 0 h 70"/>
              <a:gd name="T4" fmla="*/ 0 w 859"/>
              <a:gd name="T5" fmla="*/ 0 h 70"/>
              <a:gd name="T6" fmla="*/ 0 60000 65536"/>
              <a:gd name="T7" fmla="*/ 0 60000 65536"/>
              <a:gd name="T8" fmla="*/ 0 60000 65536"/>
              <a:gd name="T9" fmla="*/ 0 w 859"/>
              <a:gd name="T10" fmla="*/ 0 h 70"/>
              <a:gd name="T11" fmla="*/ 859 w 859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9" h="70">
                <a:moveTo>
                  <a:pt x="859" y="70"/>
                </a:moveTo>
                <a:lnTo>
                  <a:pt x="65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9" name="Line 55"/>
          <p:cNvSpPr>
            <a:spLocks noChangeShapeType="1"/>
          </p:cNvSpPr>
          <p:nvPr/>
        </p:nvSpPr>
        <p:spPr bwMode="auto">
          <a:xfrm flipH="1">
            <a:off x="3173413" y="5664200"/>
            <a:ext cx="10556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0" name="Line 56"/>
          <p:cNvSpPr>
            <a:spLocks noChangeShapeType="1"/>
          </p:cNvSpPr>
          <p:nvPr/>
        </p:nvSpPr>
        <p:spPr bwMode="auto">
          <a:xfrm flipH="1">
            <a:off x="5246688" y="6196013"/>
            <a:ext cx="4603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1" name="Line 57"/>
          <p:cNvSpPr>
            <a:spLocks noChangeShapeType="1"/>
          </p:cNvSpPr>
          <p:nvPr/>
        </p:nvSpPr>
        <p:spPr bwMode="auto">
          <a:xfrm flipH="1">
            <a:off x="5073650" y="6296025"/>
            <a:ext cx="6334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8"/>
          <p:cNvSpPr>
            <a:spLocks noChangeShapeType="1"/>
          </p:cNvSpPr>
          <p:nvPr/>
        </p:nvSpPr>
        <p:spPr bwMode="auto">
          <a:xfrm flipH="1">
            <a:off x="4887913" y="6415088"/>
            <a:ext cx="8191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9"/>
          <p:cNvSpPr>
            <a:spLocks noChangeShapeType="1"/>
          </p:cNvSpPr>
          <p:nvPr/>
        </p:nvSpPr>
        <p:spPr bwMode="auto">
          <a:xfrm flipH="1">
            <a:off x="4662488" y="6519863"/>
            <a:ext cx="10445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Rectangle 60"/>
          <p:cNvSpPr>
            <a:spLocks noChangeArrowheads="1"/>
          </p:cNvSpPr>
          <p:nvPr/>
        </p:nvSpPr>
        <p:spPr bwMode="auto">
          <a:xfrm>
            <a:off x="2565400" y="5745163"/>
            <a:ext cx="354013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Supinator</a:t>
            </a:r>
            <a:endParaRPr lang="en-US" sz="600" b="1"/>
          </a:p>
        </p:txBody>
      </p:sp>
      <p:sp>
        <p:nvSpPr>
          <p:cNvPr id="63545" name="Line 61"/>
          <p:cNvSpPr>
            <a:spLocks noChangeShapeType="1"/>
          </p:cNvSpPr>
          <p:nvPr/>
        </p:nvSpPr>
        <p:spPr bwMode="auto">
          <a:xfrm flipH="1">
            <a:off x="3687763" y="6045200"/>
            <a:ext cx="2603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6" name="Line 62"/>
          <p:cNvSpPr>
            <a:spLocks noChangeShapeType="1"/>
          </p:cNvSpPr>
          <p:nvPr/>
        </p:nvSpPr>
        <p:spPr bwMode="auto">
          <a:xfrm flipH="1">
            <a:off x="3670300" y="6175375"/>
            <a:ext cx="3746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7" name="Freeform 63"/>
          <p:cNvSpPr>
            <a:spLocks/>
          </p:cNvSpPr>
          <p:nvPr/>
        </p:nvSpPr>
        <p:spPr bwMode="auto">
          <a:xfrm>
            <a:off x="3322638" y="6303963"/>
            <a:ext cx="809625" cy="84137"/>
          </a:xfrm>
          <a:custGeom>
            <a:avLst/>
            <a:gdLst>
              <a:gd name="T0" fmla="*/ 0 w 539"/>
              <a:gd name="T1" fmla="*/ 0 h 56"/>
              <a:gd name="T2" fmla="*/ 65 w 539"/>
              <a:gd name="T3" fmla="*/ 0 h 56"/>
              <a:gd name="T4" fmla="*/ 539 w 539"/>
              <a:gd name="T5" fmla="*/ 56 h 56"/>
              <a:gd name="T6" fmla="*/ 0 60000 65536"/>
              <a:gd name="T7" fmla="*/ 0 60000 65536"/>
              <a:gd name="T8" fmla="*/ 0 60000 65536"/>
              <a:gd name="T9" fmla="*/ 0 w 539"/>
              <a:gd name="T10" fmla="*/ 0 h 56"/>
              <a:gd name="T11" fmla="*/ 539 w 539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56">
                <a:moveTo>
                  <a:pt x="0" y="0"/>
                </a:moveTo>
                <a:lnTo>
                  <a:pt x="65" y="0"/>
                </a:lnTo>
                <a:lnTo>
                  <a:pt x="539" y="5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8" name="Freeform 64"/>
          <p:cNvSpPr>
            <a:spLocks/>
          </p:cNvSpPr>
          <p:nvPr/>
        </p:nvSpPr>
        <p:spPr bwMode="auto">
          <a:xfrm>
            <a:off x="3406775" y="6442075"/>
            <a:ext cx="925513" cy="36513"/>
          </a:xfrm>
          <a:custGeom>
            <a:avLst/>
            <a:gdLst>
              <a:gd name="T0" fmla="*/ 0 w 616"/>
              <a:gd name="T1" fmla="*/ 0 h 24"/>
              <a:gd name="T2" fmla="*/ 66 w 616"/>
              <a:gd name="T3" fmla="*/ 0 h 24"/>
              <a:gd name="T4" fmla="*/ 616 w 616"/>
              <a:gd name="T5" fmla="*/ 24 h 24"/>
              <a:gd name="T6" fmla="*/ 0 60000 65536"/>
              <a:gd name="T7" fmla="*/ 0 60000 65536"/>
              <a:gd name="T8" fmla="*/ 0 60000 65536"/>
              <a:gd name="T9" fmla="*/ 0 w 616"/>
              <a:gd name="T10" fmla="*/ 0 h 24"/>
              <a:gd name="T11" fmla="*/ 616 w 616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24">
                <a:moveTo>
                  <a:pt x="0" y="0"/>
                </a:moveTo>
                <a:lnTo>
                  <a:pt x="66" y="0"/>
                </a:lnTo>
                <a:lnTo>
                  <a:pt x="616" y="24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9" name="Freeform 65"/>
          <p:cNvSpPr>
            <a:spLocks/>
          </p:cNvSpPr>
          <p:nvPr/>
        </p:nvSpPr>
        <p:spPr bwMode="auto">
          <a:xfrm>
            <a:off x="3417888" y="6503988"/>
            <a:ext cx="1047750" cy="65087"/>
          </a:xfrm>
          <a:custGeom>
            <a:avLst/>
            <a:gdLst>
              <a:gd name="T0" fmla="*/ 0 w 697"/>
              <a:gd name="T1" fmla="*/ 44 h 44"/>
              <a:gd name="T2" fmla="*/ 65 w 697"/>
              <a:gd name="T3" fmla="*/ 44 h 44"/>
              <a:gd name="T4" fmla="*/ 697 w 697"/>
              <a:gd name="T5" fmla="*/ 0 h 44"/>
              <a:gd name="T6" fmla="*/ 0 60000 65536"/>
              <a:gd name="T7" fmla="*/ 0 60000 65536"/>
              <a:gd name="T8" fmla="*/ 0 60000 65536"/>
              <a:gd name="T9" fmla="*/ 0 w 697"/>
              <a:gd name="T10" fmla="*/ 0 h 44"/>
              <a:gd name="T11" fmla="*/ 697 w 697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44">
                <a:moveTo>
                  <a:pt x="0" y="44"/>
                </a:moveTo>
                <a:lnTo>
                  <a:pt x="65" y="44"/>
                </a:lnTo>
                <a:lnTo>
                  <a:pt x="69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0" name="Freeform 66"/>
          <p:cNvSpPr>
            <a:spLocks/>
          </p:cNvSpPr>
          <p:nvPr/>
        </p:nvSpPr>
        <p:spPr bwMode="auto">
          <a:xfrm>
            <a:off x="4976813" y="1217613"/>
            <a:ext cx="719137" cy="223837"/>
          </a:xfrm>
          <a:custGeom>
            <a:avLst/>
            <a:gdLst>
              <a:gd name="T0" fmla="*/ 0 w 478"/>
              <a:gd name="T1" fmla="*/ 148 h 148"/>
              <a:gd name="T2" fmla="*/ 413 w 478"/>
              <a:gd name="T3" fmla="*/ 0 h 148"/>
              <a:gd name="T4" fmla="*/ 478 w 478"/>
              <a:gd name="T5" fmla="*/ 0 h 148"/>
              <a:gd name="T6" fmla="*/ 0 60000 65536"/>
              <a:gd name="T7" fmla="*/ 0 60000 65536"/>
              <a:gd name="T8" fmla="*/ 0 60000 65536"/>
              <a:gd name="T9" fmla="*/ 0 w 478"/>
              <a:gd name="T10" fmla="*/ 0 h 148"/>
              <a:gd name="T11" fmla="*/ 478 w 478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148">
                <a:moveTo>
                  <a:pt x="0" y="148"/>
                </a:moveTo>
                <a:lnTo>
                  <a:pt x="413" y="0"/>
                </a:lnTo>
                <a:lnTo>
                  <a:pt x="478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1" name="Freeform 67"/>
          <p:cNvSpPr>
            <a:spLocks/>
          </p:cNvSpPr>
          <p:nvPr/>
        </p:nvSpPr>
        <p:spPr bwMode="auto">
          <a:xfrm>
            <a:off x="4448175" y="1085850"/>
            <a:ext cx="1247775" cy="425450"/>
          </a:xfrm>
          <a:custGeom>
            <a:avLst/>
            <a:gdLst>
              <a:gd name="T0" fmla="*/ 0 w 830"/>
              <a:gd name="T1" fmla="*/ 283 h 283"/>
              <a:gd name="T2" fmla="*/ 765 w 830"/>
              <a:gd name="T3" fmla="*/ 0 h 283"/>
              <a:gd name="T4" fmla="*/ 830 w 830"/>
              <a:gd name="T5" fmla="*/ 0 h 283"/>
              <a:gd name="T6" fmla="*/ 0 60000 65536"/>
              <a:gd name="T7" fmla="*/ 0 60000 65536"/>
              <a:gd name="T8" fmla="*/ 0 60000 65536"/>
              <a:gd name="T9" fmla="*/ 0 w 830"/>
              <a:gd name="T10" fmla="*/ 0 h 283"/>
              <a:gd name="T11" fmla="*/ 830 w 830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0" h="283">
                <a:moveTo>
                  <a:pt x="0" y="283"/>
                </a:moveTo>
                <a:lnTo>
                  <a:pt x="765" y="0"/>
                </a:lnTo>
                <a:lnTo>
                  <a:pt x="83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Freeform 68"/>
          <p:cNvSpPr>
            <a:spLocks/>
          </p:cNvSpPr>
          <p:nvPr/>
        </p:nvSpPr>
        <p:spPr bwMode="auto">
          <a:xfrm>
            <a:off x="4776788" y="1516063"/>
            <a:ext cx="960437" cy="133350"/>
          </a:xfrm>
          <a:custGeom>
            <a:avLst/>
            <a:gdLst>
              <a:gd name="T0" fmla="*/ 0 w 640"/>
              <a:gd name="T1" fmla="*/ 89 h 89"/>
              <a:gd name="T2" fmla="*/ 571 w 640"/>
              <a:gd name="T3" fmla="*/ 0 h 89"/>
              <a:gd name="T4" fmla="*/ 640 w 640"/>
              <a:gd name="T5" fmla="*/ 0 h 89"/>
              <a:gd name="T6" fmla="*/ 0 60000 65536"/>
              <a:gd name="T7" fmla="*/ 0 60000 65536"/>
              <a:gd name="T8" fmla="*/ 0 60000 65536"/>
              <a:gd name="T9" fmla="*/ 0 w 640"/>
              <a:gd name="T10" fmla="*/ 0 h 89"/>
              <a:gd name="T11" fmla="*/ 640 w 640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89">
                <a:moveTo>
                  <a:pt x="0" y="89"/>
                </a:moveTo>
                <a:lnTo>
                  <a:pt x="571" y="0"/>
                </a:lnTo>
                <a:lnTo>
                  <a:pt x="64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3" name="Freeform 69"/>
          <p:cNvSpPr>
            <a:spLocks/>
          </p:cNvSpPr>
          <p:nvPr/>
        </p:nvSpPr>
        <p:spPr bwMode="auto">
          <a:xfrm>
            <a:off x="4989513" y="1611313"/>
            <a:ext cx="747712" cy="50800"/>
          </a:xfrm>
          <a:custGeom>
            <a:avLst/>
            <a:gdLst>
              <a:gd name="T0" fmla="*/ 0 w 498"/>
              <a:gd name="T1" fmla="*/ 33 h 33"/>
              <a:gd name="T2" fmla="*/ 429 w 498"/>
              <a:gd name="T3" fmla="*/ 0 h 33"/>
              <a:gd name="T4" fmla="*/ 498 w 498"/>
              <a:gd name="T5" fmla="*/ 0 h 33"/>
              <a:gd name="T6" fmla="*/ 0 60000 65536"/>
              <a:gd name="T7" fmla="*/ 0 60000 65536"/>
              <a:gd name="T8" fmla="*/ 0 60000 65536"/>
              <a:gd name="T9" fmla="*/ 0 w 498"/>
              <a:gd name="T10" fmla="*/ 0 h 33"/>
              <a:gd name="T11" fmla="*/ 498 w 49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33">
                <a:moveTo>
                  <a:pt x="0" y="33"/>
                </a:moveTo>
                <a:lnTo>
                  <a:pt x="429" y="0"/>
                </a:lnTo>
                <a:lnTo>
                  <a:pt x="498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4" name="Line 70"/>
          <p:cNvSpPr>
            <a:spLocks noChangeShapeType="1"/>
          </p:cNvSpPr>
          <p:nvPr/>
        </p:nvSpPr>
        <p:spPr bwMode="auto">
          <a:xfrm>
            <a:off x="5038725" y="1862138"/>
            <a:ext cx="65563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5" name="Line 71"/>
          <p:cNvSpPr>
            <a:spLocks noChangeShapeType="1"/>
          </p:cNvSpPr>
          <p:nvPr/>
        </p:nvSpPr>
        <p:spPr bwMode="auto">
          <a:xfrm>
            <a:off x="4981575" y="2336800"/>
            <a:ext cx="7143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6" name="Line 72"/>
          <p:cNvSpPr>
            <a:spLocks noChangeShapeType="1"/>
          </p:cNvSpPr>
          <p:nvPr/>
        </p:nvSpPr>
        <p:spPr bwMode="auto">
          <a:xfrm>
            <a:off x="4981575" y="2195513"/>
            <a:ext cx="7143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7" name="Line 73"/>
          <p:cNvSpPr>
            <a:spLocks noChangeShapeType="1"/>
          </p:cNvSpPr>
          <p:nvPr/>
        </p:nvSpPr>
        <p:spPr bwMode="auto">
          <a:xfrm>
            <a:off x="4679950" y="2001838"/>
            <a:ext cx="101441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8" name="Freeform 74"/>
          <p:cNvSpPr>
            <a:spLocks/>
          </p:cNvSpPr>
          <p:nvPr/>
        </p:nvSpPr>
        <p:spPr bwMode="auto">
          <a:xfrm>
            <a:off x="4506913" y="2357438"/>
            <a:ext cx="1227137" cy="271462"/>
          </a:xfrm>
          <a:custGeom>
            <a:avLst/>
            <a:gdLst>
              <a:gd name="T0" fmla="*/ 817 w 817"/>
              <a:gd name="T1" fmla="*/ 181 h 181"/>
              <a:gd name="T2" fmla="*/ 747 w 817"/>
              <a:gd name="T3" fmla="*/ 181 h 181"/>
              <a:gd name="T4" fmla="*/ 0 w 817"/>
              <a:gd name="T5" fmla="*/ 0 h 181"/>
              <a:gd name="T6" fmla="*/ 0 60000 65536"/>
              <a:gd name="T7" fmla="*/ 0 60000 65536"/>
              <a:gd name="T8" fmla="*/ 0 60000 65536"/>
              <a:gd name="T9" fmla="*/ 0 w 817"/>
              <a:gd name="T10" fmla="*/ 0 h 181"/>
              <a:gd name="T11" fmla="*/ 817 w 817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81">
                <a:moveTo>
                  <a:pt x="817" y="181"/>
                </a:moveTo>
                <a:lnTo>
                  <a:pt x="747" y="18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9" name="Line 75"/>
          <p:cNvSpPr>
            <a:spLocks noChangeShapeType="1"/>
          </p:cNvSpPr>
          <p:nvPr/>
        </p:nvSpPr>
        <p:spPr bwMode="auto">
          <a:xfrm flipH="1">
            <a:off x="4864100" y="2717800"/>
            <a:ext cx="86995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0" name="Rectangle 76"/>
          <p:cNvSpPr>
            <a:spLocks noChangeArrowheads="1"/>
          </p:cNvSpPr>
          <p:nvPr/>
        </p:nvSpPr>
        <p:spPr bwMode="auto">
          <a:xfrm>
            <a:off x="5765800" y="1470025"/>
            <a:ext cx="396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Short head</a:t>
            </a:r>
            <a:endParaRPr lang="en-US" sz="600" b="1"/>
          </a:p>
        </p:txBody>
      </p:sp>
      <p:sp>
        <p:nvSpPr>
          <p:cNvPr id="63561" name="Rectangle 77"/>
          <p:cNvSpPr>
            <a:spLocks noChangeArrowheads="1"/>
          </p:cNvSpPr>
          <p:nvPr/>
        </p:nvSpPr>
        <p:spPr bwMode="auto">
          <a:xfrm>
            <a:off x="5772150" y="1557338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sz="600" b="1"/>
          </a:p>
        </p:txBody>
      </p:sp>
      <p:sp>
        <p:nvSpPr>
          <p:cNvPr id="63562" name="Rectangle 78"/>
          <p:cNvSpPr>
            <a:spLocks noChangeArrowheads="1"/>
          </p:cNvSpPr>
          <p:nvPr/>
        </p:nvSpPr>
        <p:spPr bwMode="auto">
          <a:xfrm>
            <a:off x="5729288" y="1171575"/>
            <a:ext cx="593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Pectoralis major</a:t>
            </a:r>
            <a:endParaRPr lang="en-US" sz="600" b="1"/>
          </a:p>
        </p:txBody>
      </p:sp>
      <p:sp>
        <p:nvSpPr>
          <p:cNvPr id="63563" name="Rectangle 79"/>
          <p:cNvSpPr>
            <a:spLocks noChangeArrowheads="1"/>
          </p:cNvSpPr>
          <p:nvPr/>
        </p:nvSpPr>
        <p:spPr bwMode="auto">
          <a:xfrm>
            <a:off x="5691188" y="2482850"/>
            <a:ext cx="566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Triceps brachii:</a:t>
            </a:r>
            <a:endParaRPr lang="en-US" sz="600" b="1"/>
          </a:p>
        </p:txBody>
      </p:sp>
      <p:sp>
        <p:nvSpPr>
          <p:cNvPr id="63564" name="Rectangle 80"/>
          <p:cNvSpPr>
            <a:spLocks noChangeArrowheads="1"/>
          </p:cNvSpPr>
          <p:nvPr/>
        </p:nvSpPr>
        <p:spPr bwMode="auto">
          <a:xfrm>
            <a:off x="5719763" y="1817688"/>
            <a:ext cx="619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Coracobrachialis</a:t>
            </a:r>
            <a:endParaRPr lang="en-US" sz="600" b="1"/>
          </a:p>
        </p:txBody>
      </p:sp>
      <p:sp>
        <p:nvSpPr>
          <p:cNvPr id="63565" name="Rectangle 81"/>
          <p:cNvSpPr>
            <a:spLocks noChangeArrowheads="1"/>
          </p:cNvSpPr>
          <p:nvPr/>
        </p:nvSpPr>
        <p:spPr bwMode="auto">
          <a:xfrm>
            <a:off x="5730875" y="1954213"/>
            <a:ext cx="331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Humerus</a:t>
            </a:r>
            <a:endParaRPr lang="en-US" sz="600" b="1"/>
          </a:p>
        </p:txBody>
      </p:sp>
      <p:sp>
        <p:nvSpPr>
          <p:cNvPr id="63566" name="Freeform 82"/>
          <p:cNvSpPr>
            <a:spLocks/>
          </p:cNvSpPr>
          <p:nvPr/>
        </p:nvSpPr>
        <p:spPr bwMode="auto">
          <a:xfrm>
            <a:off x="4976813" y="1217613"/>
            <a:ext cx="719137" cy="220662"/>
          </a:xfrm>
          <a:custGeom>
            <a:avLst/>
            <a:gdLst>
              <a:gd name="T0" fmla="*/ 0 w 478"/>
              <a:gd name="T1" fmla="*/ 147 h 147"/>
              <a:gd name="T2" fmla="*/ 413 w 478"/>
              <a:gd name="T3" fmla="*/ 0 h 147"/>
              <a:gd name="T4" fmla="*/ 478 w 478"/>
              <a:gd name="T5" fmla="*/ 0 h 147"/>
              <a:gd name="T6" fmla="*/ 0 60000 65536"/>
              <a:gd name="T7" fmla="*/ 0 60000 65536"/>
              <a:gd name="T8" fmla="*/ 0 60000 65536"/>
              <a:gd name="T9" fmla="*/ 0 w 478"/>
              <a:gd name="T10" fmla="*/ 0 h 147"/>
              <a:gd name="T11" fmla="*/ 478 w 478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147">
                <a:moveTo>
                  <a:pt x="0" y="147"/>
                </a:moveTo>
                <a:lnTo>
                  <a:pt x="413" y="0"/>
                </a:lnTo>
                <a:lnTo>
                  <a:pt x="47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7" name="Rectangle 83"/>
          <p:cNvSpPr>
            <a:spLocks noChangeArrowheads="1"/>
          </p:cNvSpPr>
          <p:nvPr/>
        </p:nvSpPr>
        <p:spPr bwMode="auto">
          <a:xfrm>
            <a:off x="5735638" y="10398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Deltoid</a:t>
            </a:r>
            <a:endParaRPr lang="en-US" sz="600" b="1"/>
          </a:p>
        </p:txBody>
      </p:sp>
      <p:sp>
        <p:nvSpPr>
          <p:cNvPr id="63568" name="Freeform 84"/>
          <p:cNvSpPr>
            <a:spLocks/>
          </p:cNvSpPr>
          <p:nvPr/>
        </p:nvSpPr>
        <p:spPr bwMode="auto">
          <a:xfrm>
            <a:off x="4448175" y="1082675"/>
            <a:ext cx="1247775" cy="427038"/>
          </a:xfrm>
          <a:custGeom>
            <a:avLst/>
            <a:gdLst>
              <a:gd name="T0" fmla="*/ 0 w 830"/>
              <a:gd name="T1" fmla="*/ 284 h 284"/>
              <a:gd name="T2" fmla="*/ 765 w 830"/>
              <a:gd name="T3" fmla="*/ 0 h 284"/>
              <a:gd name="T4" fmla="*/ 830 w 830"/>
              <a:gd name="T5" fmla="*/ 0 h 284"/>
              <a:gd name="T6" fmla="*/ 0 60000 65536"/>
              <a:gd name="T7" fmla="*/ 0 60000 65536"/>
              <a:gd name="T8" fmla="*/ 0 60000 65536"/>
              <a:gd name="T9" fmla="*/ 0 w 830"/>
              <a:gd name="T10" fmla="*/ 0 h 284"/>
              <a:gd name="T11" fmla="*/ 830 w 830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0" h="284">
                <a:moveTo>
                  <a:pt x="0" y="284"/>
                </a:moveTo>
                <a:lnTo>
                  <a:pt x="765" y="0"/>
                </a:lnTo>
                <a:lnTo>
                  <a:pt x="83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9" name="Freeform 85"/>
          <p:cNvSpPr>
            <a:spLocks/>
          </p:cNvSpPr>
          <p:nvPr/>
        </p:nvSpPr>
        <p:spPr bwMode="auto">
          <a:xfrm>
            <a:off x="4776788" y="1514475"/>
            <a:ext cx="960437" cy="131763"/>
          </a:xfrm>
          <a:custGeom>
            <a:avLst/>
            <a:gdLst>
              <a:gd name="T0" fmla="*/ 0 w 640"/>
              <a:gd name="T1" fmla="*/ 88 h 88"/>
              <a:gd name="T2" fmla="*/ 571 w 640"/>
              <a:gd name="T3" fmla="*/ 0 h 88"/>
              <a:gd name="T4" fmla="*/ 640 w 640"/>
              <a:gd name="T5" fmla="*/ 0 h 88"/>
              <a:gd name="T6" fmla="*/ 0 60000 65536"/>
              <a:gd name="T7" fmla="*/ 0 60000 65536"/>
              <a:gd name="T8" fmla="*/ 0 60000 65536"/>
              <a:gd name="T9" fmla="*/ 0 w 640"/>
              <a:gd name="T10" fmla="*/ 0 h 88"/>
              <a:gd name="T11" fmla="*/ 640 w 64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88">
                <a:moveTo>
                  <a:pt x="0" y="88"/>
                </a:moveTo>
                <a:lnTo>
                  <a:pt x="571" y="0"/>
                </a:lnTo>
                <a:lnTo>
                  <a:pt x="6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0" name="Freeform 86"/>
          <p:cNvSpPr>
            <a:spLocks/>
          </p:cNvSpPr>
          <p:nvPr/>
        </p:nvSpPr>
        <p:spPr bwMode="auto">
          <a:xfrm>
            <a:off x="4989513" y="1608138"/>
            <a:ext cx="747712" cy="50800"/>
          </a:xfrm>
          <a:custGeom>
            <a:avLst/>
            <a:gdLst>
              <a:gd name="T0" fmla="*/ 0 w 498"/>
              <a:gd name="T1" fmla="*/ 34 h 34"/>
              <a:gd name="T2" fmla="*/ 429 w 498"/>
              <a:gd name="T3" fmla="*/ 0 h 34"/>
              <a:gd name="T4" fmla="*/ 498 w 498"/>
              <a:gd name="T5" fmla="*/ 0 h 34"/>
              <a:gd name="T6" fmla="*/ 0 60000 65536"/>
              <a:gd name="T7" fmla="*/ 0 60000 65536"/>
              <a:gd name="T8" fmla="*/ 0 60000 65536"/>
              <a:gd name="T9" fmla="*/ 0 w 498"/>
              <a:gd name="T10" fmla="*/ 0 h 34"/>
              <a:gd name="T11" fmla="*/ 498 w 49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34">
                <a:moveTo>
                  <a:pt x="0" y="34"/>
                </a:moveTo>
                <a:lnTo>
                  <a:pt x="429" y="0"/>
                </a:lnTo>
                <a:lnTo>
                  <a:pt x="49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1" name="Line 87"/>
          <p:cNvSpPr>
            <a:spLocks noChangeShapeType="1"/>
          </p:cNvSpPr>
          <p:nvPr/>
        </p:nvSpPr>
        <p:spPr bwMode="auto">
          <a:xfrm>
            <a:off x="5038725" y="1862138"/>
            <a:ext cx="65563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2" name="Rectangle 88"/>
          <p:cNvSpPr>
            <a:spLocks noChangeArrowheads="1"/>
          </p:cNvSpPr>
          <p:nvPr/>
        </p:nvSpPr>
        <p:spPr bwMode="auto">
          <a:xfrm>
            <a:off x="5726113" y="2290763"/>
            <a:ext cx="433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Teres major</a:t>
            </a:r>
            <a:endParaRPr lang="en-US" sz="600" b="1"/>
          </a:p>
        </p:txBody>
      </p:sp>
      <p:sp>
        <p:nvSpPr>
          <p:cNvPr id="63573" name="Line 89"/>
          <p:cNvSpPr>
            <a:spLocks noChangeShapeType="1"/>
          </p:cNvSpPr>
          <p:nvPr/>
        </p:nvSpPr>
        <p:spPr bwMode="auto">
          <a:xfrm>
            <a:off x="4981575" y="2333625"/>
            <a:ext cx="7143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4" name="Rectangle 90"/>
          <p:cNvSpPr>
            <a:spLocks noChangeArrowheads="1"/>
          </p:cNvSpPr>
          <p:nvPr/>
        </p:nvSpPr>
        <p:spPr bwMode="auto">
          <a:xfrm>
            <a:off x="5737225" y="2143125"/>
            <a:ext cx="877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Latissimus dorsi tendon</a:t>
            </a:r>
            <a:endParaRPr lang="en-US" sz="600" b="1"/>
          </a:p>
        </p:txBody>
      </p:sp>
      <p:sp>
        <p:nvSpPr>
          <p:cNvPr id="63575" name="Line 91"/>
          <p:cNvSpPr>
            <a:spLocks noChangeShapeType="1"/>
          </p:cNvSpPr>
          <p:nvPr/>
        </p:nvSpPr>
        <p:spPr bwMode="auto">
          <a:xfrm>
            <a:off x="4981575" y="2193925"/>
            <a:ext cx="7143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6" name="Line 92"/>
          <p:cNvSpPr>
            <a:spLocks noChangeShapeType="1"/>
          </p:cNvSpPr>
          <p:nvPr/>
        </p:nvSpPr>
        <p:spPr bwMode="auto">
          <a:xfrm>
            <a:off x="4679950" y="1998663"/>
            <a:ext cx="10144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7" name="Freeform 93"/>
          <p:cNvSpPr>
            <a:spLocks/>
          </p:cNvSpPr>
          <p:nvPr/>
        </p:nvSpPr>
        <p:spPr bwMode="auto">
          <a:xfrm>
            <a:off x="4506913" y="2355850"/>
            <a:ext cx="1227137" cy="266700"/>
          </a:xfrm>
          <a:custGeom>
            <a:avLst/>
            <a:gdLst>
              <a:gd name="T0" fmla="*/ 817 w 817"/>
              <a:gd name="T1" fmla="*/ 178 h 178"/>
              <a:gd name="T2" fmla="*/ 747 w 817"/>
              <a:gd name="T3" fmla="*/ 178 h 178"/>
              <a:gd name="T4" fmla="*/ 0 w 817"/>
              <a:gd name="T5" fmla="*/ 0 h 178"/>
              <a:gd name="T6" fmla="*/ 0 60000 65536"/>
              <a:gd name="T7" fmla="*/ 0 60000 65536"/>
              <a:gd name="T8" fmla="*/ 0 60000 65536"/>
              <a:gd name="T9" fmla="*/ 0 w 817"/>
              <a:gd name="T10" fmla="*/ 0 h 178"/>
              <a:gd name="T11" fmla="*/ 817 w 817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78">
                <a:moveTo>
                  <a:pt x="817" y="178"/>
                </a:moveTo>
                <a:lnTo>
                  <a:pt x="747" y="17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8" name="Line 94"/>
          <p:cNvSpPr>
            <a:spLocks noChangeShapeType="1"/>
          </p:cNvSpPr>
          <p:nvPr/>
        </p:nvSpPr>
        <p:spPr bwMode="auto">
          <a:xfrm flipH="1">
            <a:off x="4864100" y="2711450"/>
            <a:ext cx="8699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79" name="Rectangle 95"/>
          <p:cNvSpPr>
            <a:spLocks noChangeArrowheads="1"/>
          </p:cNvSpPr>
          <p:nvPr/>
        </p:nvSpPr>
        <p:spPr bwMode="auto">
          <a:xfrm>
            <a:off x="5713413" y="1366838"/>
            <a:ext cx="546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brachii:</a:t>
            </a:r>
            <a:endParaRPr lang="en-US" sz="600" b="1"/>
          </a:p>
        </p:txBody>
      </p:sp>
      <p:sp>
        <p:nvSpPr>
          <p:cNvPr id="63580" name="Rectangle 96"/>
          <p:cNvSpPr>
            <a:spLocks noChangeArrowheads="1"/>
          </p:cNvSpPr>
          <p:nvPr/>
        </p:nvSpPr>
        <p:spPr bwMode="auto">
          <a:xfrm>
            <a:off x="5762625" y="2579688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sz="600" b="1"/>
          </a:p>
        </p:txBody>
      </p:sp>
      <p:sp>
        <p:nvSpPr>
          <p:cNvPr id="63581" name="Rectangle 97"/>
          <p:cNvSpPr>
            <a:spLocks noChangeArrowheads="1"/>
          </p:cNvSpPr>
          <p:nvPr/>
        </p:nvSpPr>
        <p:spPr bwMode="auto">
          <a:xfrm>
            <a:off x="5768975" y="2668588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sz="600" b="1"/>
          </a:p>
        </p:txBody>
      </p:sp>
      <p:sp>
        <p:nvSpPr>
          <p:cNvPr id="63582" name="Rectangle 98"/>
          <p:cNvSpPr>
            <a:spLocks noChangeArrowheads="1"/>
          </p:cNvSpPr>
          <p:nvPr/>
        </p:nvSpPr>
        <p:spPr bwMode="auto">
          <a:xfrm>
            <a:off x="3794125" y="2854325"/>
            <a:ext cx="93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63583" name="Line 99"/>
          <p:cNvSpPr>
            <a:spLocks noChangeShapeType="1"/>
          </p:cNvSpPr>
          <p:nvPr/>
        </p:nvSpPr>
        <p:spPr bwMode="auto">
          <a:xfrm flipH="1">
            <a:off x="4565650" y="4016375"/>
            <a:ext cx="113030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4" name="Line 100"/>
          <p:cNvSpPr>
            <a:spLocks noChangeShapeType="1"/>
          </p:cNvSpPr>
          <p:nvPr/>
        </p:nvSpPr>
        <p:spPr bwMode="auto">
          <a:xfrm flipH="1">
            <a:off x="4565650" y="3702050"/>
            <a:ext cx="113030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5" name="Freeform 101"/>
          <p:cNvSpPr>
            <a:spLocks/>
          </p:cNvSpPr>
          <p:nvPr/>
        </p:nvSpPr>
        <p:spPr bwMode="auto">
          <a:xfrm>
            <a:off x="4783138" y="4330700"/>
            <a:ext cx="942975" cy="125413"/>
          </a:xfrm>
          <a:custGeom>
            <a:avLst/>
            <a:gdLst>
              <a:gd name="T0" fmla="*/ 627 w 627"/>
              <a:gd name="T1" fmla="*/ 83 h 83"/>
              <a:gd name="T2" fmla="*/ 543 w 627"/>
              <a:gd name="T3" fmla="*/ 83 h 83"/>
              <a:gd name="T4" fmla="*/ 0 w 627"/>
              <a:gd name="T5" fmla="*/ 0 h 83"/>
              <a:gd name="T6" fmla="*/ 0 60000 65536"/>
              <a:gd name="T7" fmla="*/ 0 60000 65536"/>
              <a:gd name="T8" fmla="*/ 0 60000 65536"/>
              <a:gd name="T9" fmla="*/ 0 w 627"/>
              <a:gd name="T10" fmla="*/ 0 h 83"/>
              <a:gd name="T11" fmla="*/ 627 w 62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83">
                <a:moveTo>
                  <a:pt x="627" y="83"/>
                </a:moveTo>
                <a:lnTo>
                  <a:pt x="543" y="8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6" name="Line 102"/>
          <p:cNvSpPr>
            <a:spLocks noChangeShapeType="1"/>
          </p:cNvSpPr>
          <p:nvPr/>
        </p:nvSpPr>
        <p:spPr bwMode="auto">
          <a:xfrm flipH="1">
            <a:off x="4491038" y="4675188"/>
            <a:ext cx="12350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7" name="Line 103"/>
          <p:cNvSpPr>
            <a:spLocks noChangeShapeType="1"/>
          </p:cNvSpPr>
          <p:nvPr/>
        </p:nvSpPr>
        <p:spPr bwMode="auto">
          <a:xfrm flipH="1">
            <a:off x="5056188" y="4570413"/>
            <a:ext cx="66992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88" name="Rectangle 104"/>
          <p:cNvSpPr>
            <a:spLocks noChangeArrowheads="1"/>
          </p:cNvSpPr>
          <p:nvPr/>
        </p:nvSpPr>
        <p:spPr bwMode="auto">
          <a:xfrm>
            <a:off x="5737225" y="3971925"/>
            <a:ext cx="365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Brachialis</a:t>
            </a:r>
            <a:endParaRPr lang="en-US" sz="600" b="1"/>
          </a:p>
        </p:txBody>
      </p:sp>
      <p:sp>
        <p:nvSpPr>
          <p:cNvPr id="63589" name="Line 105"/>
          <p:cNvSpPr>
            <a:spLocks noChangeShapeType="1"/>
          </p:cNvSpPr>
          <p:nvPr/>
        </p:nvSpPr>
        <p:spPr bwMode="auto">
          <a:xfrm flipH="1">
            <a:off x="4565650" y="4014788"/>
            <a:ext cx="11303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0" name="Line 106"/>
          <p:cNvSpPr>
            <a:spLocks noChangeShapeType="1"/>
          </p:cNvSpPr>
          <p:nvPr/>
        </p:nvSpPr>
        <p:spPr bwMode="auto">
          <a:xfrm flipH="1">
            <a:off x="4565650" y="3698875"/>
            <a:ext cx="11303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1" name="Rectangle 107"/>
          <p:cNvSpPr>
            <a:spLocks noChangeArrowheads="1"/>
          </p:cNvSpPr>
          <p:nvPr/>
        </p:nvSpPr>
        <p:spPr bwMode="auto">
          <a:xfrm>
            <a:off x="5735638" y="3654425"/>
            <a:ext cx="522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sz="600" b="1"/>
          </a:p>
        </p:txBody>
      </p:sp>
      <p:sp>
        <p:nvSpPr>
          <p:cNvPr id="63592" name="Rectangle 108"/>
          <p:cNvSpPr>
            <a:spLocks noChangeArrowheads="1"/>
          </p:cNvSpPr>
          <p:nvPr/>
        </p:nvSpPr>
        <p:spPr bwMode="auto">
          <a:xfrm>
            <a:off x="5681663" y="4300538"/>
            <a:ext cx="566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Triceps brachii:</a:t>
            </a:r>
            <a:endParaRPr lang="en-US" sz="600" b="1"/>
          </a:p>
        </p:txBody>
      </p:sp>
      <p:sp>
        <p:nvSpPr>
          <p:cNvPr id="63593" name="Freeform 109"/>
          <p:cNvSpPr>
            <a:spLocks/>
          </p:cNvSpPr>
          <p:nvPr/>
        </p:nvSpPr>
        <p:spPr bwMode="auto">
          <a:xfrm>
            <a:off x="4783138" y="4327525"/>
            <a:ext cx="942975" cy="127000"/>
          </a:xfrm>
          <a:custGeom>
            <a:avLst/>
            <a:gdLst>
              <a:gd name="T0" fmla="*/ 627 w 627"/>
              <a:gd name="T1" fmla="*/ 84 h 84"/>
              <a:gd name="T2" fmla="*/ 543 w 627"/>
              <a:gd name="T3" fmla="*/ 84 h 84"/>
              <a:gd name="T4" fmla="*/ 0 w 627"/>
              <a:gd name="T5" fmla="*/ 0 h 84"/>
              <a:gd name="T6" fmla="*/ 0 60000 65536"/>
              <a:gd name="T7" fmla="*/ 0 60000 65536"/>
              <a:gd name="T8" fmla="*/ 0 60000 65536"/>
              <a:gd name="T9" fmla="*/ 0 w 627"/>
              <a:gd name="T10" fmla="*/ 0 h 84"/>
              <a:gd name="T11" fmla="*/ 627 w 627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84">
                <a:moveTo>
                  <a:pt x="627" y="84"/>
                </a:moveTo>
                <a:lnTo>
                  <a:pt x="543" y="8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4" name="Line 110"/>
          <p:cNvSpPr>
            <a:spLocks noChangeShapeType="1"/>
          </p:cNvSpPr>
          <p:nvPr/>
        </p:nvSpPr>
        <p:spPr bwMode="auto">
          <a:xfrm flipH="1">
            <a:off x="4491038" y="4672013"/>
            <a:ext cx="12350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5" name="Line 111"/>
          <p:cNvSpPr>
            <a:spLocks noChangeShapeType="1"/>
          </p:cNvSpPr>
          <p:nvPr/>
        </p:nvSpPr>
        <p:spPr bwMode="auto">
          <a:xfrm flipH="1">
            <a:off x="5056188" y="4567238"/>
            <a:ext cx="6699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96" name="Rectangle 112"/>
          <p:cNvSpPr>
            <a:spLocks noChangeArrowheads="1"/>
          </p:cNvSpPr>
          <p:nvPr/>
        </p:nvSpPr>
        <p:spPr bwMode="auto">
          <a:xfrm>
            <a:off x="5759450" y="4410075"/>
            <a:ext cx="4349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head</a:t>
            </a:r>
            <a:endParaRPr lang="en-US" sz="600" b="1"/>
          </a:p>
        </p:txBody>
      </p:sp>
      <p:sp>
        <p:nvSpPr>
          <p:cNvPr id="63597" name="Rectangle 113"/>
          <p:cNvSpPr>
            <a:spLocks noChangeArrowheads="1"/>
          </p:cNvSpPr>
          <p:nvPr/>
        </p:nvSpPr>
        <p:spPr bwMode="auto">
          <a:xfrm>
            <a:off x="5759450" y="4522788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Long head</a:t>
            </a:r>
            <a:endParaRPr lang="en-US" sz="600" b="1"/>
          </a:p>
        </p:txBody>
      </p:sp>
      <p:sp>
        <p:nvSpPr>
          <p:cNvPr id="63598" name="Rectangle 114"/>
          <p:cNvSpPr>
            <a:spLocks noChangeArrowheads="1"/>
          </p:cNvSpPr>
          <p:nvPr/>
        </p:nvSpPr>
        <p:spPr bwMode="auto">
          <a:xfrm>
            <a:off x="5759450" y="4630738"/>
            <a:ext cx="449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sz="600" b="1"/>
          </a:p>
        </p:txBody>
      </p:sp>
      <p:sp>
        <p:nvSpPr>
          <p:cNvPr id="63599" name="Rectangle 115"/>
          <p:cNvSpPr>
            <a:spLocks noChangeArrowheads="1"/>
          </p:cNvSpPr>
          <p:nvPr/>
        </p:nvSpPr>
        <p:spPr bwMode="auto">
          <a:xfrm>
            <a:off x="3781425" y="4860925"/>
            <a:ext cx="96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63600" name="Rectangle 116"/>
          <p:cNvSpPr>
            <a:spLocks noChangeArrowheads="1"/>
          </p:cNvSpPr>
          <p:nvPr/>
        </p:nvSpPr>
        <p:spPr bwMode="auto">
          <a:xfrm>
            <a:off x="2811463" y="4538663"/>
            <a:ext cx="9064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(flexor)</a:t>
            </a:r>
          </a:p>
          <a:p>
            <a:r>
              <a:rPr lang="en-US" sz="600" b="1">
                <a:solidFill>
                  <a:srgbClr val="000000"/>
                </a:solidFill>
              </a:rPr>
              <a:t>compartment, superficial</a:t>
            </a:r>
          </a:p>
        </p:txBody>
      </p:sp>
      <p:sp>
        <p:nvSpPr>
          <p:cNvPr id="63601" name="Rectangle 117"/>
          <p:cNvSpPr>
            <a:spLocks noChangeArrowheads="1"/>
          </p:cNvSpPr>
          <p:nvPr/>
        </p:nvSpPr>
        <p:spPr bwMode="auto">
          <a:xfrm>
            <a:off x="2811463" y="4733925"/>
            <a:ext cx="7032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(flexor)</a:t>
            </a:r>
          </a:p>
          <a:p>
            <a:r>
              <a:rPr lang="en-US" sz="600" b="1">
                <a:solidFill>
                  <a:srgbClr val="000000"/>
                </a:solidFill>
              </a:rPr>
              <a:t>compartment, deep</a:t>
            </a:r>
          </a:p>
        </p:txBody>
      </p:sp>
      <p:sp>
        <p:nvSpPr>
          <p:cNvPr id="63602" name="Rectangle 118"/>
          <p:cNvSpPr>
            <a:spLocks noChangeArrowheads="1"/>
          </p:cNvSpPr>
          <p:nvPr/>
        </p:nvSpPr>
        <p:spPr bwMode="auto">
          <a:xfrm>
            <a:off x="2811463" y="4927600"/>
            <a:ext cx="725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(extensor)</a:t>
            </a:r>
          </a:p>
          <a:p>
            <a:r>
              <a:rPr lang="en-US" sz="600" b="1">
                <a:solidFill>
                  <a:srgbClr val="000000"/>
                </a:solidFill>
              </a:rPr>
              <a:t>compartment</a:t>
            </a:r>
          </a:p>
        </p:txBody>
      </p:sp>
      <p:sp>
        <p:nvSpPr>
          <p:cNvPr id="63603" name="Rectangle 119"/>
          <p:cNvSpPr>
            <a:spLocks noChangeArrowheads="1"/>
          </p:cNvSpPr>
          <p:nvPr/>
        </p:nvSpPr>
        <p:spPr bwMode="auto">
          <a:xfrm>
            <a:off x="2811463" y="5148263"/>
            <a:ext cx="530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Other muscles</a:t>
            </a:r>
            <a:endParaRPr lang="en-US" sz="600" b="1"/>
          </a:p>
        </p:txBody>
      </p:sp>
      <p:sp>
        <p:nvSpPr>
          <p:cNvPr id="63604" name="Rectangle 120"/>
          <p:cNvSpPr>
            <a:spLocks noChangeArrowheads="1"/>
          </p:cNvSpPr>
          <p:nvPr/>
        </p:nvSpPr>
        <p:spPr bwMode="auto">
          <a:xfrm>
            <a:off x="2647950" y="4414838"/>
            <a:ext cx="141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Key</a:t>
            </a:r>
            <a:endParaRPr lang="en-US" sz="600" b="1"/>
          </a:p>
        </p:txBody>
      </p:sp>
      <p:sp>
        <p:nvSpPr>
          <p:cNvPr id="63605" name="Rectangle 121"/>
          <p:cNvSpPr>
            <a:spLocks noChangeArrowheads="1"/>
          </p:cNvSpPr>
          <p:nvPr/>
        </p:nvSpPr>
        <p:spPr bwMode="auto">
          <a:xfrm>
            <a:off x="2840038" y="1774825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63606" name="Rectangle 122"/>
          <p:cNvSpPr>
            <a:spLocks noChangeArrowheads="1"/>
          </p:cNvSpPr>
          <p:nvPr/>
        </p:nvSpPr>
        <p:spPr bwMode="auto">
          <a:xfrm>
            <a:off x="2840038" y="2178050"/>
            <a:ext cx="96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63607" name="Rectangle 123"/>
          <p:cNvSpPr>
            <a:spLocks noChangeArrowheads="1"/>
          </p:cNvSpPr>
          <p:nvPr/>
        </p:nvSpPr>
        <p:spPr bwMode="auto">
          <a:xfrm>
            <a:off x="2840038" y="2490788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(c)</a:t>
            </a:r>
            <a:endParaRPr lang="en-US" sz="600" b="1"/>
          </a:p>
        </p:txBody>
      </p:sp>
      <p:sp>
        <p:nvSpPr>
          <p:cNvPr id="63608" name="Rectangle 124"/>
          <p:cNvSpPr>
            <a:spLocks noChangeArrowheads="1"/>
          </p:cNvSpPr>
          <p:nvPr/>
        </p:nvSpPr>
        <p:spPr bwMode="auto">
          <a:xfrm>
            <a:off x="2855913" y="4211638"/>
            <a:ext cx="334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</a:t>
            </a:r>
            <a:endParaRPr lang="en-US" sz="600" b="1"/>
          </a:p>
        </p:txBody>
      </p:sp>
      <p:sp>
        <p:nvSpPr>
          <p:cNvPr id="63609" name="Rectangle 125"/>
          <p:cNvSpPr>
            <a:spLocks noChangeArrowheads="1"/>
          </p:cNvSpPr>
          <p:nvPr/>
        </p:nvSpPr>
        <p:spPr bwMode="auto">
          <a:xfrm>
            <a:off x="2881313" y="3506788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</a:t>
            </a:r>
            <a:endParaRPr lang="en-US" sz="600" b="1"/>
          </a:p>
        </p:txBody>
      </p:sp>
      <p:sp>
        <p:nvSpPr>
          <p:cNvPr id="63610" name="Rectangle 126"/>
          <p:cNvSpPr>
            <a:spLocks noChangeArrowheads="1"/>
          </p:cNvSpPr>
          <p:nvPr/>
        </p:nvSpPr>
        <p:spPr bwMode="auto">
          <a:xfrm>
            <a:off x="2670175" y="3767138"/>
            <a:ext cx="250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</a:t>
            </a:r>
            <a:endParaRPr lang="en-US" sz="600" b="1"/>
          </a:p>
        </p:txBody>
      </p:sp>
      <p:sp>
        <p:nvSpPr>
          <p:cNvPr id="63611" name="Rectangle 127"/>
          <p:cNvSpPr>
            <a:spLocks noChangeArrowheads="1"/>
          </p:cNvSpPr>
          <p:nvPr/>
        </p:nvSpPr>
        <p:spPr bwMode="auto">
          <a:xfrm>
            <a:off x="3154363" y="3767138"/>
            <a:ext cx="2365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</a:t>
            </a:r>
            <a:endParaRPr lang="en-US" sz="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697DB7D3-43D8-417E-81C7-D8CCD33CE61B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5" y="177800"/>
            <a:ext cx="8610600" cy="1238250"/>
          </a:xfrm>
        </p:spPr>
        <p:txBody>
          <a:bodyPr/>
          <a:lstStyle/>
          <a:p>
            <a:pPr eaLnBrk="1" hangingPunct="1"/>
            <a:r>
              <a:rPr lang="en-US" smtClean="0"/>
              <a:t>Anterior Muscles Acting on Wrist and Hand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385888"/>
            <a:ext cx="5314950" cy="2406650"/>
          </a:xfrm>
        </p:spPr>
        <p:txBody>
          <a:bodyPr/>
          <a:lstStyle/>
          <a:p>
            <a:pPr eaLnBrk="1" hangingPunct="1"/>
            <a:r>
              <a:rPr lang="en-US" sz="1800" b="0" smtClean="0"/>
              <a:t>extrinsic muscles of the forearm</a:t>
            </a:r>
          </a:p>
          <a:p>
            <a:pPr eaLnBrk="1" hangingPunct="1"/>
            <a:r>
              <a:rPr lang="en-US" sz="1800" b="0" smtClean="0"/>
              <a:t>intrinsic muscles in the hand itself</a:t>
            </a:r>
          </a:p>
          <a:p>
            <a:pPr eaLnBrk="1" hangingPunct="1"/>
            <a:r>
              <a:rPr lang="en-US" sz="1800" b="0" smtClean="0"/>
              <a:t>extrinsic muscle actions</a:t>
            </a:r>
          </a:p>
          <a:p>
            <a:pPr lvl="1" eaLnBrk="1" hangingPunct="1"/>
            <a:r>
              <a:rPr lang="en-US" sz="1800" b="0" smtClean="0"/>
              <a:t>flexion and extension of wrist and digits</a:t>
            </a:r>
          </a:p>
          <a:p>
            <a:pPr lvl="1" eaLnBrk="1" hangingPunct="1"/>
            <a:r>
              <a:rPr lang="en-US" sz="1800" b="0" smtClean="0"/>
              <a:t>radial and ulnar flexion</a:t>
            </a:r>
          </a:p>
          <a:p>
            <a:pPr lvl="1" eaLnBrk="1" hangingPunct="1"/>
            <a:r>
              <a:rPr lang="en-US" sz="1800" b="0" smtClean="0"/>
              <a:t>finger abduction and adduction</a:t>
            </a:r>
          </a:p>
          <a:p>
            <a:pPr lvl="1" eaLnBrk="1" hangingPunct="1"/>
            <a:r>
              <a:rPr lang="en-US" sz="1800" b="0" smtClean="0"/>
              <a:t>thumb opposition</a:t>
            </a:r>
          </a:p>
        </p:txBody>
      </p:sp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990600" y="5791200"/>
            <a:ext cx="20494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10.29</a:t>
            </a:r>
          </a:p>
        </p:txBody>
      </p:sp>
      <p:sp>
        <p:nvSpPr>
          <p:cNvPr id="64518" name="TextBox 24"/>
          <p:cNvSpPr txBox="1">
            <a:spLocks noChangeArrowheads="1"/>
          </p:cNvSpPr>
          <p:nvPr/>
        </p:nvSpPr>
        <p:spPr bwMode="auto">
          <a:xfrm>
            <a:off x="3810000" y="3679825"/>
            <a:ext cx="3573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4519" name="Picture 11" descr="sal25693_10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113" y="3873500"/>
            <a:ext cx="45259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Line 12"/>
          <p:cNvSpPr>
            <a:spLocks noChangeShapeType="1"/>
          </p:cNvSpPr>
          <p:nvPr/>
        </p:nvSpPr>
        <p:spPr bwMode="auto">
          <a:xfrm flipV="1">
            <a:off x="5597525" y="4905375"/>
            <a:ext cx="339725" cy="1571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6435725" y="6648450"/>
            <a:ext cx="539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(c) Deep flexors</a:t>
            </a:r>
            <a:endParaRPr lang="en-US" sz="600"/>
          </a:p>
        </p:txBody>
      </p:sp>
      <p:sp>
        <p:nvSpPr>
          <p:cNvPr id="64522" name="Rectangle 14"/>
          <p:cNvSpPr>
            <a:spLocks noChangeArrowheads="1"/>
          </p:cNvSpPr>
          <p:nvPr/>
        </p:nvSpPr>
        <p:spPr bwMode="auto">
          <a:xfrm>
            <a:off x="4852988" y="6648450"/>
            <a:ext cx="747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(b) Intermediate flexor</a:t>
            </a:r>
            <a:endParaRPr lang="en-US" sz="600"/>
          </a:p>
        </p:txBody>
      </p:sp>
      <p:sp>
        <p:nvSpPr>
          <p:cNvPr id="64523" name="Rectangle 15"/>
          <p:cNvSpPr>
            <a:spLocks noChangeArrowheads="1"/>
          </p:cNvSpPr>
          <p:nvPr/>
        </p:nvSpPr>
        <p:spPr bwMode="auto">
          <a:xfrm>
            <a:off x="3200400" y="6646863"/>
            <a:ext cx="719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(a) Superficial flexors</a:t>
            </a:r>
            <a:endParaRPr lang="en-US" sz="600"/>
          </a:p>
        </p:txBody>
      </p:sp>
      <p:sp>
        <p:nvSpPr>
          <p:cNvPr id="64524" name="Rectangle 16"/>
          <p:cNvSpPr>
            <a:spLocks noChangeArrowheads="1"/>
          </p:cNvSpPr>
          <p:nvPr/>
        </p:nvSpPr>
        <p:spPr bwMode="auto">
          <a:xfrm>
            <a:off x="6088063" y="4870450"/>
            <a:ext cx="401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64525" name="Rectangle 17"/>
          <p:cNvSpPr>
            <a:spLocks noChangeArrowheads="1"/>
          </p:cNvSpPr>
          <p:nvPr/>
        </p:nvSpPr>
        <p:spPr bwMode="auto">
          <a:xfrm>
            <a:off x="7610475" y="4876800"/>
            <a:ext cx="341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profundus</a:t>
            </a:r>
          </a:p>
        </p:txBody>
      </p:sp>
      <p:sp>
        <p:nvSpPr>
          <p:cNvPr id="64526" name="Rectangle 18"/>
          <p:cNvSpPr>
            <a:spLocks noChangeArrowheads="1"/>
          </p:cNvSpPr>
          <p:nvPr/>
        </p:nvSpPr>
        <p:spPr bwMode="auto">
          <a:xfrm>
            <a:off x="7610475" y="4424363"/>
            <a:ext cx="328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Supinator</a:t>
            </a:r>
            <a:endParaRPr lang="en-US" sz="600"/>
          </a:p>
        </p:txBody>
      </p:sp>
      <p:sp>
        <p:nvSpPr>
          <p:cNvPr id="64527" name="Rectangle 19"/>
          <p:cNvSpPr>
            <a:spLocks noChangeArrowheads="1"/>
          </p:cNvSpPr>
          <p:nvPr/>
        </p:nvSpPr>
        <p:spPr bwMode="auto">
          <a:xfrm>
            <a:off x="7610475" y="5219700"/>
            <a:ext cx="231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pollicis</a:t>
            </a:r>
          </a:p>
          <a:p>
            <a:r>
              <a:rPr lang="en-US" sz="600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4528" name="Rectangle 20"/>
          <p:cNvSpPr>
            <a:spLocks noChangeArrowheads="1"/>
          </p:cNvSpPr>
          <p:nvPr/>
        </p:nvSpPr>
        <p:spPr bwMode="auto">
          <a:xfrm>
            <a:off x="4652963" y="3952875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Biceps brachii</a:t>
            </a:r>
            <a:endParaRPr lang="en-US" sz="600"/>
          </a:p>
        </p:txBody>
      </p:sp>
      <p:sp>
        <p:nvSpPr>
          <p:cNvPr id="64529" name="Rectangle 21"/>
          <p:cNvSpPr>
            <a:spLocks noChangeArrowheads="1"/>
          </p:cNvSpPr>
          <p:nvPr/>
        </p:nvSpPr>
        <p:spPr bwMode="auto">
          <a:xfrm>
            <a:off x="4652963" y="4213225"/>
            <a:ext cx="333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Brachialis</a:t>
            </a:r>
            <a:endParaRPr lang="en-US" sz="600"/>
          </a:p>
        </p:txBody>
      </p:sp>
      <p:sp>
        <p:nvSpPr>
          <p:cNvPr id="64530" name="Rectangle 22"/>
          <p:cNvSpPr>
            <a:spLocks noChangeArrowheads="1"/>
          </p:cNvSpPr>
          <p:nvPr/>
        </p:nvSpPr>
        <p:spPr bwMode="auto">
          <a:xfrm>
            <a:off x="4652963" y="4449763"/>
            <a:ext cx="4841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Pronator teres</a:t>
            </a:r>
            <a:endParaRPr lang="en-US" sz="600"/>
          </a:p>
        </p:txBody>
      </p:sp>
      <p:sp>
        <p:nvSpPr>
          <p:cNvPr id="64531" name="Rectangle 23"/>
          <p:cNvSpPr>
            <a:spLocks noChangeArrowheads="1"/>
          </p:cNvSpPr>
          <p:nvPr/>
        </p:nvSpPr>
        <p:spPr bwMode="auto">
          <a:xfrm>
            <a:off x="4652963" y="4722813"/>
            <a:ext cx="50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Brachioradialis</a:t>
            </a:r>
            <a:endParaRPr lang="en-US" sz="600"/>
          </a:p>
        </p:txBody>
      </p:sp>
      <p:sp>
        <p:nvSpPr>
          <p:cNvPr id="64532" name="Rectangle 24"/>
          <p:cNvSpPr>
            <a:spLocks noChangeArrowheads="1"/>
          </p:cNvSpPr>
          <p:nvPr/>
        </p:nvSpPr>
        <p:spPr bwMode="auto">
          <a:xfrm>
            <a:off x="4652963" y="4837113"/>
            <a:ext cx="6651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 carpi radialis</a:t>
            </a:r>
            <a:endParaRPr lang="en-US" sz="600"/>
          </a:p>
        </p:txBody>
      </p:sp>
      <p:sp>
        <p:nvSpPr>
          <p:cNvPr id="64533" name="Rectangle 25"/>
          <p:cNvSpPr>
            <a:spLocks noChangeArrowheads="1"/>
          </p:cNvSpPr>
          <p:nvPr/>
        </p:nvSpPr>
        <p:spPr bwMode="auto">
          <a:xfrm>
            <a:off x="4652963" y="4949825"/>
            <a:ext cx="546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Palmaris longus</a:t>
            </a:r>
            <a:endParaRPr lang="en-US" sz="600"/>
          </a:p>
        </p:txBody>
      </p:sp>
      <p:sp>
        <p:nvSpPr>
          <p:cNvPr id="64534" name="Rectangle 26"/>
          <p:cNvSpPr>
            <a:spLocks noChangeArrowheads="1"/>
          </p:cNvSpPr>
          <p:nvPr/>
        </p:nvSpPr>
        <p:spPr bwMode="auto">
          <a:xfrm>
            <a:off x="4652963" y="5421313"/>
            <a:ext cx="549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600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64535" name="Rectangle 27"/>
          <p:cNvSpPr>
            <a:spLocks noChangeArrowheads="1"/>
          </p:cNvSpPr>
          <p:nvPr/>
        </p:nvSpPr>
        <p:spPr bwMode="auto">
          <a:xfrm>
            <a:off x="4652963" y="5195888"/>
            <a:ext cx="754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Extensor carpi radialis</a:t>
            </a:r>
          </a:p>
          <a:p>
            <a:r>
              <a:rPr lang="en-US" sz="600">
                <a:solidFill>
                  <a:srgbClr val="000000"/>
                </a:solidFill>
              </a:rPr>
              <a:t>longus and brevis</a:t>
            </a:r>
          </a:p>
        </p:txBody>
      </p:sp>
      <p:sp>
        <p:nvSpPr>
          <p:cNvPr id="64536" name="Line 28"/>
          <p:cNvSpPr>
            <a:spLocks noChangeShapeType="1"/>
          </p:cNvSpPr>
          <p:nvPr/>
        </p:nvSpPr>
        <p:spPr bwMode="auto">
          <a:xfrm>
            <a:off x="4287838" y="3994150"/>
            <a:ext cx="33020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Line 29"/>
          <p:cNvSpPr>
            <a:spLocks noChangeShapeType="1"/>
          </p:cNvSpPr>
          <p:nvPr/>
        </p:nvSpPr>
        <p:spPr bwMode="auto">
          <a:xfrm>
            <a:off x="4352925" y="4257675"/>
            <a:ext cx="26511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Line 30"/>
          <p:cNvSpPr>
            <a:spLocks noChangeShapeType="1"/>
          </p:cNvSpPr>
          <p:nvPr/>
        </p:nvSpPr>
        <p:spPr bwMode="auto">
          <a:xfrm flipH="1">
            <a:off x="4152900" y="4257675"/>
            <a:ext cx="331788" cy="508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Line 31"/>
          <p:cNvSpPr>
            <a:spLocks noChangeShapeType="1"/>
          </p:cNvSpPr>
          <p:nvPr/>
        </p:nvSpPr>
        <p:spPr bwMode="auto">
          <a:xfrm flipH="1">
            <a:off x="4303713" y="4491038"/>
            <a:ext cx="314325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Freeform 32"/>
          <p:cNvSpPr>
            <a:spLocks/>
          </p:cNvSpPr>
          <p:nvPr/>
        </p:nvSpPr>
        <p:spPr bwMode="auto">
          <a:xfrm>
            <a:off x="4021138" y="4616450"/>
            <a:ext cx="596900" cy="150813"/>
          </a:xfrm>
          <a:custGeom>
            <a:avLst/>
            <a:gdLst>
              <a:gd name="T0" fmla="*/ 649 w 649"/>
              <a:gd name="T1" fmla="*/ 165 h 165"/>
              <a:gd name="T2" fmla="*/ 70 w 649"/>
              <a:gd name="T3" fmla="*/ 165 h 165"/>
              <a:gd name="T4" fmla="*/ 0 w 649"/>
              <a:gd name="T5" fmla="*/ 0 h 165"/>
              <a:gd name="T6" fmla="*/ 0 60000 65536"/>
              <a:gd name="T7" fmla="*/ 0 60000 65536"/>
              <a:gd name="T8" fmla="*/ 0 60000 65536"/>
              <a:gd name="T9" fmla="*/ 0 w 649"/>
              <a:gd name="T10" fmla="*/ 0 h 165"/>
              <a:gd name="T11" fmla="*/ 649 w 649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165">
                <a:moveTo>
                  <a:pt x="649" y="165"/>
                </a:moveTo>
                <a:lnTo>
                  <a:pt x="70" y="16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Line 33"/>
          <p:cNvSpPr>
            <a:spLocks noChangeShapeType="1"/>
          </p:cNvSpPr>
          <p:nvPr/>
        </p:nvSpPr>
        <p:spPr bwMode="auto">
          <a:xfrm>
            <a:off x="4106863" y="4873625"/>
            <a:ext cx="51117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2" name="Line 34"/>
          <p:cNvSpPr>
            <a:spLocks noChangeShapeType="1"/>
          </p:cNvSpPr>
          <p:nvPr/>
        </p:nvSpPr>
        <p:spPr bwMode="auto">
          <a:xfrm>
            <a:off x="4130675" y="4992688"/>
            <a:ext cx="48736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Line 35"/>
          <p:cNvSpPr>
            <a:spLocks noChangeShapeType="1"/>
          </p:cNvSpPr>
          <p:nvPr/>
        </p:nvSpPr>
        <p:spPr bwMode="auto">
          <a:xfrm>
            <a:off x="3903663" y="5267325"/>
            <a:ext cx="165100" cy="1936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4" name="Freeform 36"/>
          <p:cNvSpPr>
            <a:spLocks/>
          </p:cNvSpPr>
          <p:nvPr/>
        </p:nvSpPr>
        <p:spPr bwMode="auto">
          <a:xfrm>
            <a:off x="3903663" y="4687888"/>
            <a:ext cx="714375" cy="560387"/>
          </a:xfrm>
          <a:custGeom>
            <a:avLst/>
            <a:gdLst>
              <a:gd name="T0" fmla="*/ 0 w 778"/>
              <a:gd name="T1" fmla="*/ 0 h 610"/>
              <a:gd name="T2" fmla="*/ 248 w 778"/>
              <a:gd name="T3" fmla="*/ 610 h 610"/>
              <a:gd name="T4" fmla="*/ 778 w 778"/>
              <a:gd name="T5" fmla="*/ 610 h 610"/>
              <a:gd name="T6" fmla="*/ 0 60000 65536"/>
              <a:gd name="T7" fmla="*/ 0 60000 65536"/>
              <a:gd name="T8" fmla="*/ 0 60000 65536"/>
              <a:gd name="T9" fmla="*/ 0 w 778"/>
              <a:gd name="T10" fmla="*/ 0 h 610"/>
              <a:gd name="T11" fmla="*/ 778 w 778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610">
                <a:moveTo>
                  <a:pt x="0" y="0"/>
                </a:moveTo>
                <a:lnTo>
                  <a:pt x="248" y="610"/>
                </a:lnTo>
                <a:lnTo>
                  <a:pt x="778" y="61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Line 37"/>
          <p:cNvSpPr>
            <a:spLocks noChangeShapeType="1"/>
          </p:cNvSpPr>
          <p:nvPr/>
        </p:nvSpPr>
        <p:spPr bwMode="auto">
          <a:xfrm flipH="1">
            <a:off x="7154863" y="4468813"/>
            <a:ext cx="4365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6" name="Line 38"/>
          <p:cNvSpPr>
            <a:spLocks noChangeShapeType="1"/>
          </p:cNvSpPr>
          <p:nvPr/>
        </p:nvSpPr>
        <p:spPr bwMode="auto">
          <a:xfrm flipH="1">
            <a:off x="7207250" y="4921250"/>
            <a:ext cx="3778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7" name="Line 39"/>
          <p:cNvSpPr>
            <a:spLocks noChangeShapeType="1"/>
          </p:cNvSpPr>
          <p:nvPr/>
        </p:nvSpPr>
        <p:spPr bwMode="auto">
          <a:xfrm flipH="1">
            <a:off x="6881813" y="5259388"/>
            <a:ext cx="706437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8" name="Line 40"/>
          <p:cNvSpPr>
            <a:spLocks noChangeShapeType="1"/>
          </p:cNvSpPr>
          <p:nvPr/>
        </p:nvSpPr>
        <p:spPr bwMode="auto">
          <a:xfrm>
            <a:off x="5802313" y="4905375"/>
            <a:ext cx="25717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9" name="Line 41"/>
          <p:cNvSpPr>
            <a:spLocks noChangeShapeType="1"/>
          </p:cNvSpPr>
          <p:nvPr/>
        </p:nvSpPr>
        <p:spPr bwMode="auto">
          <a:xfrm>
            <a:off x="4287838" y="3994150"/>
            <a:ext cx="33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0" name="Rectangle 42"/>
          <p:cNvSpPr>
            <a:spLocks noChangeArrowheads="1"/>
          </p:cNvSpPr>
          <p:nvPr/>
        </p:nvSpPr>
        <p:spPr bwMode="auto">
          <a:xfrm>
            <a:off x="4652963" y="4071938"/>
            <a:ext cx="498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Triceps brachii</a:t>
            </a:r>
            <a:endParaRPr lang="en-US" sz="600"/>
          </a:p>
        </p:txBody>
      </p:sp>
      <p:sp>
        <p:nvSpPr>
          <p:cNvPr id="64551" name="Line 43"/>
          <p:cNvSpPr>
            <a:spLocks noChangeShapeType="1"/>
          </p:cNvSpPr>
          <p:nvPr/>
        </p:nvSpPr>
        <p:spPr bwMode="auto">
          <a:xfrm>
            <a:off x="4494213" y="4111625"/>
            <a:ext cx="1238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2" name="Line 44"/>
          <p:cNvSpPr>
            <a:spLocks noChangeShapeType="1"/>
          </p:cNvSpPr>
          <p:nvPr/>
        </p:nvSpPr>
        <p:spPr bwMode="auto">
          <a:xfrm>
            <a:off x="4494213" y="4110038"/>
            <a:ext cx="123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3" name="Line 45"/>
          <p:cNvSpPr>
            <a:spLocks noChangeShapeType="1"/>
          </p:cNvSpPr>
          <p:nvPr/>
        </p:nvSpPr>
        <p:spPr bwMode="auto">
          <a:xfrm>
            <a:off x="4352925" y="4254500"/>
            <a:ext cx="265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4" name="Rectangle 46"/>
          <p:cNvSpPr>
            <a:spLocks noChangeArrowheads="1"/>
          </p:cNvSpPr>
          <p:nvPr/>
        </p:nvSpPr>
        <p:spPr bwMode="auto">
          <a:xfrm>
            <a:off x="4652963" y="4327525"/>
            <a:ext cx="774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Common flexor tendon</a:t>
            </a:r>
            <a:endParaRPr lang="en-US" sz="600"/>
          </a:p>
        </p:txBody>
      </p:sp>
      <p:sp>
        <p:nvSpPr>
          <p:cNvPr id="64555" name="Freeform 47"/>
          <p:cNvSpPr>
            <a:spLocks/>
          </p:cNvSpPr>
          <p:nvPr/>
        </p:nvSpPr>
        <p:spPr bwMode="auto">
          <a:xfrm>
            <a:off x="4414838" y="4373563"/>
            <a:ext cx="203200" cy="65087"/>
          </a:xfrm>
          <a:custGeom>
            <a:avLst/>
            <a:gdLst>
              <a:gd name="T0" fmla="*/ 221 w 221"/>
              <a:gd name="T1" fmla="*/ 0 h 70"/>
              <a:gd name="T2" fmla="*/ 66 w 221"/>
              <a:gd name="T3" fmla="*/ 0 h 70"/>
              <a:gd name="T4" fmla="*/ 0 w 221"/>
              <a:gd name="T5" fmla="*/ 70 h 70"/>
              <a:gd name="T6" fmla="*/ 0 60000 65536"/>
              <a:gd name="T7" fmla="*/ 0 60000 65536"/>
              <a:gd name="T8" fmla="*/ 0 60000 65536"/>
              <a:gd name="T9" fmla="*/ 0 w 221"/>
              <a:gd name="T10" fmla="*/ 0 h 70"/>
              <a:gd name="T11" fmla="*/ 221 w 221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70">
                <a:moveTo>
                  <a:pt x="221" y="0"/>
                </a:moveTo>
                <a:lnTo>
                  <a:pt x="66" y="0"/>
                </a:lnTo>
                <a:lnTo>
                  <a:pt x="0" y="7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6" name="Freeform 48"/>
          <p:cNvSpPr>
            <a:spLocks/>
          </p:cNvSpPr>
          <p:nvPr/>
        </p:nvSpPr>
        <p:spPr bwMode="auto">
          <a:xfrm>
            <a:off x="4414838" y="4371975"/>
            <a:ext cx="203200" cy="65088"/>
          </a:xfrm>
          <a:custGeom>
            <a:avLst/>
            <a:gdLst>
              <a:gd name="T0" fmla="*/ 221 w 221"/>
              <a:gd name="T1" fmla="*/ 0 h 70"/>
              <a:gd name="T2" fmla="*/ 66 w 221"/>
              <a:gd name="T3" fmla="*/ 0 h 70"/>
              <a:gd name="T4" fmla="*/ 0 w 221"/>
              <a:gd name="T5" fmla="*/ 70 h 70"/>
              <a:gd name="T6" fmla="*/ 0 60000 65536"/>
              <a:gd name="T7" fmla="*/ 0 60000 65536"/>
              <a:gd name="T8" fmla="*/ 0 60000 65536"/>
              <a:gd name="T9" fmla="*/ 0 w 221"/>
              <a:gd name="T10" fmla="*/ 0 h 70"/>
              <a:gd name="T11" fmla="*/ 221 w 221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70">
                <a:moveTo>
                  <a:pt x="221" y="0"/>
                </a:moveTo>
                <a:lnTo>
                  <a:pt x="66" y="0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7" name="Line 49"/>
          <p:cNvSpPr>
            <a:spLocks noChangeShapeType="1"/>
          </p:cNvSpPr>
          <p:nvPr/>
        </p:nvSpPr>
        <p:spPr bwMode="auto">
          <a:xfrm flipH="1">
            <a:off x="4152900" y="4256088"/>
            <a:ext cx="331788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8" name="Line 50"/>
          <p:cNvSpPr>
            <a:spLocks noChangeShapeType="1"/>
          </p:cNvSpPr>
          <p:nvPr/>
        </p:nvSpPr>
        <p:spPr bwMode="auto">
          <a:xfrm flipH="1">
            <a:off x="4156075" y="4491038"/>
            <a:ext cx="349250" cy="825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9" name="Line 51"/>
          <p:cNvSpPr>
            <a:spLocks noChangeShapeType="1"/>
          </p:cNvSpPr>
          <p:nvPr/>
        </p:nvSpPr>
        <p:spPr bwMode="auto">
          <a:xfrm flipH="1">
            <a:off x="4156075" y="4489450"/>
            <a:ext cx="349250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0" name="Line 52"/>
          <p:cNvSpPr>
            <a:spLocks noChangeShapeType="1"/>
          </p:cNvSpPr>
          <p:nvPr/>
        </p:nvSpPr>
        <p:spPr bwMode="auto">
          <a:xfrm flipH="1">
            <a:off x="4303713" y="448945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1" name="Freeform 53"/>
          <p:cNvSpPr>
            <a:spLocks/>
          </p:cNvSpPr>
          <p:nvPr/>
        </p:nvSpPr>
        <p:spPr bwMode="auto">
          <a:xfrm>
            <a:off x="4024313" y="4610100"/>
            <a:ext cx="593725" cy="153988"/>
          </a:xfrm>
          <a:custGeom>
            <a:avLst/>
            <a:gdLst>
              <a:gd name="T0" fmla="*/ 647 w 647"/>
              <a:gd name="T1" fmla="*/ 168 h 168"/>
              <a:gd name="T2" fmla="*/ 68 w 647"/>
              <a:gd name="T3" fmla="*/ 168 h 168"/>
              <a:gd name="T4" fmla="*/ 0 w 647"/>
              <a:gd name="T5" fmla="*/ 0 h 168"/>
              <a:gd name="T6" fmla="*/ 0 60000 65536"/>
              <a:gd name="T7" fmla="*/ 0 60000 65536"/>
              <a:gd name="T8" fmla="*/ 0 60000 65536"/>
              <a:gd name="T9" fmla="*/ 0 w 647"/>
              <a:gd name="T10" fmla="*/ 0 h 168"/>
              <a:gd name="T11" fmla="*/ 647 w 647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" h="168">
                <a:moveTo>
                  <a:pt x="647" y="168"/>
                </a:moveTo>
                <a:lnTo>
                  <a:pt x="68" y="16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2" name="Rectangle 54"/>
          <p:cNvSpPr>
            <a:spLocks noChangeArrowheads="1"/>
          </p:cNvSpPr>
          <p:nvPr/>
        </p:nvSpPr>
        <p:spPr bwMode="auto">
          <a:xfrm>
            <a:off x="4652963" y="4543425"/>
            <a:ext cx="754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Aponeurosis of biceps</a:t>
            </a:r>
          </a:p>
          <a:p>
            <a:r>
              <a:rPr lang="en-US" sz="600">
                <a:solidFill>
                  <a:srgbClr val="000000"/>
                </a:solidFill>
              </a:rPr>
              <a:t>brachii</a:t>
            </a:r>
          </a:p>
        </p:txBody>
      </p:sp>
      <p:sp>
        <p:nvSpPr>
          <p:cNvPr id="64563" name="Line 55"/>
          <p:cNvSpPr>
            <a:spLocks noChangeShapeType="1"/>
          </p:cNvSpPr>
          <p:nvPr/>
        </p:nvSpPr>
        <p:spPr bwMode="auto">
          <a:xfrm flipH="1">
            <a:off x="4273550" y="4598988"/>
            <a:ext cx="3444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4" name="Line 56"/>
          <p:cNvSpPr>
            <a:spLocks noChangeShapeType="1"/>
          </p:cNvSpPr>
          <p:nvPr/>
        </p:nvSpPr>
        <p:spPr bwMode="auto">
          <a:xfrm flipH="1">
            <a:off x="4273550" y="4597400"/>
            <a:ext cx="3444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5" name="Line 57"/>
          <p:cNvSpPr>
            <a:spLocks noChangeShapeType="1"/>
          </p:cNvSpPr>
          <p:nvPr/>
        </p:nvSpPr>
        <p:spPr bwMode="auto">
          <a:xfrm>
            <a:off x="4106863" y="4872038"/>
            <a:ext cx="511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6" name="Line 58"/>
          <p:cNvSpPr>
            <a:spLocks noChangeShapeType="1"/>
          </p:cNvSpPr>
          <p:nvPr/>
        </p:nvSpPr>
        <p:spPr bwMode="auto">
          <a:xfrm>
            <a:off x="4130675" y="4991100"/>
            <a:ext cx="487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7" name="Rectangle 59"/>
          <p:cNvSpPr>
            <a:spLocks noChangeArrowheads="1"/>
          </p:cNvSpPr>
          <p:nvPr/>
        </p:nvSpPr>
        <p:spPr bwMode="auto">
          <a:xfrm>
            <a:off x="4652963" y="5062538"/>
            <a:ext cx="647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 carpi ulnaris</a:t>
            </a:r>
            <a:endParaRPr lang="en-US" sz="600"/>
          </a:p>
        </p:txBody>
      </p:sp>
      <p:sp>
        <p:nvSpPr>
          <p:cNvPr id="64568" name="Line 60"/>
          <p:cNvSpPr>
            <a:spLocks noChangeShapeType="1"/>
          </p:cNvSpPr>
          <p:nvPr/>
        </p:nvSpPr>
        <p:spPr bwMode="auto">
          <a:xfrm>
            <a:off x="4156075" y="5103813"/>
            <a:ext cx="46196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9" name="Line 61"/>
          <p:cNvSpPr>
            <a:spLocks noChangeShapeType="1"/>
          </p:cNvSpPr>
          <p:nvPr/>
        </p:nvSpPr>
        <p:spPr bwMode="auto">
          <a:xfrm>
            <a:off x="4156075" y="5102225"/>
            <a:ext cx="461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0" name="Line 62"/>
          <p:cNvSpPr>
            <a:spLocks noChangeShapeType="1"/>
          </p:cNvSpPr>
          <p:nvPr/>
        </p:nvSpPr>
        <p:spPr bwMode="auto">
          <a:xfrm>
            <a:off x="4070350" y="5464175"/>
            <a:ext cx="54610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1" name="Line 63"/>
          <p:cNvSpPr>
            <a:spLocks noChangeShapeType="1"/>
          </p:cNvSpPr>
          <p:nvPr/>
        </p:nvSpPr>
        <p:spPr bwMode="auto">
          <a:xfrm flipV="1">
            <a:off x="3860800" y="4821238"/>
            <a:ext cx="984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2" name="Line 64"/>
          <p:cNvSpPr>
            <a:spLocks noChangeShapeType="1"/>
          </p:cNvSpPr>
          <p:nvPr/>
        </p:nvSpPr>
        <p:spPr bwMode="auto">
          <a:xfrm flipV="1">
            <a:off x="3857625" y="4819650"/>
            <a:ext cx="101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3" name="Line 65"/>
          <p:cNvSpPr>
            <a:spLocks noChangeShapeType="1"/>
          </p:cNvSpPr>
          <p:nvPr/>
        </p:nvSpPr>
        <p:spPr bwMode="auto">
          <a:xfrm flipH="1">
            <a:off x="7154863" y="4465638"/>
            <a:ext cx="436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4" name="Rectangle 66"/>
          <p:cNvSpPr>
            <a:spLocks noChangeArrowheads="1"/>
          </p:cNvSpPr>
          <p:nvPr/>
        </p:nvSpPr>
        <p:spPr bwMode="auto">
          <a:xfrm>
            <a:off x="7610475" y="4594225"/>
            <a:ext cx="438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Interosseous</a:t>
            </a:r>
          </a:p>
          <a:p>
            <a:r>
              <a:rPr lang="en-US" sz="600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64575" name="Line 67"/>
          <p:cNvSpPr>
            <a:spLocks noChangeShapeType="1"/>
          </p:cNvSpPr>
          <p:nvPr/>
        </p:nvSpPr>
        <p:spPr bwMode="auto">
          <a:xfrm flipH="1">
            <a:off x="7210425" y="4635500"/>
            <a:ext cx="38100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6" name="Line 68"/>
          <p:cNvSpPr>
            <a:spLocks noChangeShapeType="1"/>
          </p:cNvSpPr>
          <p:nvPr/>
        </p:nvSpPr>
        <p:spPr bwMode="auto">
          <a:xfrm flipH="1">
            <a:off x="7210425" y="4633913"/>
            <a:ext cx="381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7" name="Line 69"/>
          <p:cNvSpPr>
            <a:spLocks noChangeShapeType="1"/>
          </p:cNvSpPr>
          <p:nvPr/>
        </p:nvSpPr>
        <p:spPr bwMode="auto">
          <a:xfrm flipH="1">
            <a:off x="7207250" y="4919663"/>
            <a:ext cx="377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8" name="Line 70"/>
          <p:cNvSpPr>
            <a:spLocks noChangeShapeType="1"/>
          </p:cNvSpPr>
          <p:nvPr/>
        </p:nvSpPr>
        <p:spPr bwMode="auto">
          <a:xfrm flipH="1">
            <a:off x="6881813" y="5256213"/>
            <a:ext cx="704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79" name="Line 71"/>
          <p:cNvSpPr>
            <a:spLocks noChangeShapeType="1"/>
          </p:cNvSpPr>
          <p:nvPr/>
        </p:nvSpPr>
        <p:spPr bwMode="auto">
          <a:xfrm>
            <a:off x="5800725" y="4902200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0" name="Rectangle 72"/>
          <p:cNvSpPr>
            <a:spLocks noChangeArrowheads="1"/>
          </p:cNvSpPr>
          <p:nvPr/>
        </p:nvSpPr>
        <p:spPr bwMode="auto">
          <a:xfrm>
            <a:off x="6088063" y="5251450"/>
            <a:ext cx="479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pollicis longus</a:t>
            </a:r>
          </a:p>
        </p:txBody>
      </p:sp>
      <p:sp>
        <p:nvSpPr>
          <p:cNvPr id="64581" name="Line 73"/>
          <p:cNvSpPr>
            <a:spLocks noChangeShapeType="1"/>
          </p:cNvSpPr>
          <p:nvPr/>
        </p:nvSpPr>
        <p:spPr bwMode="auto">
          <a:xfrm>
            <a:off x="5424488" y="5286375"/>
            <a:ext cx="63500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2" name="Line 74"/>
          <p:cNvSpPr>
            <a:spLocks noChangeShapeType="1"/>
          </p:cNvSpPr>
          <p:nvPr/>
        </p:nvSpPr>
        <p:spPr bwMode="auto">
          <a:xfrm>
            <a:off x="5422900" y="5284788"/>
            <a:ext cx="63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3" name="Rectangle 75"/>
          <p:cNvSpPr>
            <a:spLocks noChangeArrowheads="1"/>
          </p:cNvSpPr>
          <p:nvPr/>
        </p:nvSpPr>
        <p:spPr bwMode="auto">
          <a:xfrm>
            <a:off x="5646738" y="5810250"/>
            <a:ext cx="401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superficialis</a:t>
            </a:r>
          </a:p>
          <a:p>
            <a:r>
              <a:rPr lang="en-US" sz="600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64584" name="Line 76"/>
          <p:cNvSpPr>
            <a:spLocks noChangeShapeType="1"/>
          </p:cNvSpPr>
          <p:nvPr/>
        </p:nvSpPr>
        <p:spPr bwMode="auto">
          <a:xfrm>
            <a:off x="5618163" y="5846763"/>
            <a:ext cx="1587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5" name="Line 77"/>
          <p:cNvSpPr>
            <a:spLocks noChangeShapeType="1"/>
          </p:cNvSpPr>
          <p:nvPr/>
        </p:nvSpPr>
        <p:spPr bwMode="auto">
          <a:xfrm>
            <a:off x="5534025" y="5846763"/>
            <a:ext cx="15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6" name="Line 78"/>
          <p:cNvSpPr>
            <a:spLocks noChangeShapeType="1"/>
          </p:cNvSpPr>
          <p:nvPr/>
        </p:nvSpPr>
        <p:spPr bwMode="auto">
          <a:xfrm>
            <a:off x="5618163" y="584200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7" name="Line 79"/>
          <p:cNvSpPr>
            <a:spLocks noChangeShapeType="1"/>
          </p:cNvSpPr>
          <p:nvPr/>
        </p:nvSpPr>
        <p:spPr bwMode="auto">
          <a:xfrm>
            <a:off x="5532438" y="5842000"/>
            <a:ext cx="15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88" name="Rectangle 80"/>
          <p:cNvSpPr>
            <a:spLocks noChangeArrowheads="1"/>
          </p:cNvSpPr>
          <p:nvPr/>
        </p:nvSpPr>
        <p:spPr bwMode="auto">
          <a:xfrm>
            <a:off x="5646738" y="6243638"/>
            <a:ext cx="34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profundus</a:t>
            </a:r>
          </a:p>
          <a:p>
            <a:r>
              <a:rPr lang="en-US" sz="600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64589" name="Line 81"/>
          <p:cNvSpPr>
            <a:spLocks noChangeShapeType="1"/>
          </p:cNvSpPr>
          <p:nvPr/>
        </p:nvSpPr>
        <p:spPr bwMode="auto">
          <a:xfrm>
            <a:off x="5038725" y="6281738"/>
            <a:ext cx="5794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0" name="Line 82"/>
          <p:cNvSpPr>
            <a:spLocks noChangeShapeType="1"/>
          </p:cNvSpPr>
          <p:nvPr/>
        </p:nvSpPr>
        <p:spPr bwMode="auto">
          <a:xfrm>
            <a:off x="5038725" y="6280150"/>
            <a:ext cx="579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1" name="Rectangle 83"/>
          <p:cNvSpPr>
            <a:spLocks noChangeArrowheads="1"/>
          </p:cNvSpPr>
          <p:nvPr/>
        </p:nvSpPr>
        <p:spPr bwMode="auto">
          <a:xfrm>
            <a:off x="6367463" y="4314825"/>
            <a:ext cx="427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>
                <a:solidFill>
                  <a:srgbClr val="000000"/>
                </a:solidFill>
              </a:rPr>
              <a:t>Common flexor</a:t>
            </a:r>
          </a:p>
          <a:p>
            <a:r>
              <a:rPr lang="en-US" sz="500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64592" name="Line 84"/>
          <p:cNvSpPr>
            <a:spLocks noChangeShapeType="1"/>
          </p:cNvSpPr>
          <p:nvPr/>
        </p:nvSpPr>
        <p:spPr bwMode="auto">
          <a:xfrm>
            <a:off x="6088063" y="4356100"/>
            <a:ext cx="252412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3" name="Line 85"/>
          <p:cNvSpPr>
            <a:spLocks noChangeShapeType="1"/>
          </p:cNvSpPr>
          <p:nvPr/>
        </p:nvSpPr>
        <p:spPr bwMode="auto">
          <a:xfrm>
            <a:off x="6088063" y="4351338"/>
            <a:ext cx="2492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4" name="Line 86"/>
          <p:cNvSpPr>
            <a:spLocks noChangeShapeType="1"/>
          </p:cNvSpPr>
          <p:nvPr/>
        </p:nvSpPr>
        <p:spPr bwMode="auto">
          <a:xfrm>
            <a:off x="6829425" y="4356100"/>
            <a:ext cx="67786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5" name="Line 87"/>
          <p:cNvSpPr>
            <a:spLocks noChangeShapeType="1"/>
          </p:cNvSpPr>
          <p:nvPr/>
        </p:nvSpPr>
        <p:spPr bwMode="auto">
          <a:xfrm>
            <a:off x="6829425" y="4351338"/>
            <a:ext cx="6778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6" name="Line 88"/>
          <p:cNvSpPr>
            <a:spLocks noChangeShapeType="1"/>
          </p:cNvSpPr>
          <p:nvPr/>
        </p:nvSpPr>
        <p:spPr bwMode="auto">
          <a:xfrm flipV="1">
            <a:off x="5172075" y="6283325"/>
            <a:ext cx="90488" cy="936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7" name="Line 89"/>
          <p:cNvSpPr>
            <a:spLocks noChangeShapeType="1"/>
          </p:cNvSpPr>
          <p:nvPr/>
        </p:nvSpPr>
        <p:spPr bwMode="auto">
          <a:xfrm flipV="1">
            <a:off x="5307013" y="6283325"/>
            <a:ext cx="90487" cy="936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8" name="Line 90"/>
          <p:cNvSpPr>
            <a:spLocks noChangeShapeType="1"/>
          </p:cNvSpPr>
          <p:nvPr/>
        </p:nvSpPr>
        <p:spPr bwMode="auto">
          <a:xfrm flipV="1">
            <a:off x="5434013" y="6281738"/>
            <a:ext cx="20637" cy="269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99" name="Line 91"/>
          <p:cNvSpPr>
            <a:spLocks noChangeShapeType="1"/>
          </p:cNvSpPr>
          <p:nvPr/>
        </p:nvSpPr>
        <p:spPr bwMode="auto">
          <a:xfrm flipV="1">
            <a:off x="5170488" y="6281738"/>
            <a:ext cx="90487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0" name="Line 92"/>
          <p:cNvSpPr>
            <a:spLocks noChangeShapeType="1"/>
          </p:cNvSpPr>
          <p:nvPr/>
        </p:nvSpPr>
        <p:spPr bwMode="auto">
          <a:xfrm flipV="1">
            <a:off x="5305425" y="6281738"/>
            <a:ext cx="90488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1" name="Line 93"/>
          <p:cNvSpPr>
            <a:spLocks noChangeShapeType="1"/>
          </p:cNvSpPr>
          <p:nvPr/>
        </p:nvSpPr>
        <p:spPr bwMode="auto">
          <a:xfrm flipV="1">
            <a:off x="5430838" y="6281738"/>
            <a:ext cx="23812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2" name="Line 94"/>
          <p:cNvSpPr>
            <a:spLocks noChangeShapeType="1"/>
          </p:cNvSpPr>
          <p:nvPr/>
        </p:nvSpPr>
        <p:spPr bwMode="auto">
          <a:xfrm>
            <a:off x="5194300" y="5849938"/>
            <a:ext cx="423863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3" name="Line 95"/>
          <p:cNvSpPr>
            <a:spLocks noChangeShapeType="1"/>
          </p:cNvSpPr>
          <p:nvPr/>
        </p:nvSpPr>
        <p:spPr bwMode="auto">
          <a:xfrm>
            <a:off x="5194300" y="5848350"/>
            <a:ext cx="4238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4" name="Rectangle 96"/>
          <p:cNvSpPr>
            <a:spLocks noChangeArrowheads="1"/>
          </p:cNvSpPr>
          <p:nvPr/>
        </p:nvSpPr>
        <p:spPr bwMode="auto">
          <a:xfrm>
            <a:off x="4100513" y="5951538"/>
            <a:ext cx="419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Palmar</a:t>
            </a:r>
          </a:p>
          <a:p>
            <a:r>
              <a:rPr lang="en-US" sz="600">
                <a:solidFill>
                  <a:srgbClr val="000000"/>
                </a:solidFill>
              </a:rPr>
              <a:t>aponeurosis</a:t>
            </a:r>
          </a:p>
        </p:txBody>
      </p:sp>
      <p:sp>
        <p:nvSpPr>
          <p:cNvPr id="64605" name="Line 97"/>
          <p:cNvSpPr>
            <a:spLocks noChangeShapeType="1"/>
          </p:cNvSpPr>
          <p:nvPr/>
        </p:nvSpPr>
        <p:spPr bwMode="auto">
          <a:xfrm>
            <a:off x="4071938" y="5991225"/>
            <a:ext cx="1587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6" name="Line 98"/>
          <p:cNvSpPr>
            <a:spLocks noChangeShapeType="1"/>
          </p:cNvSpPr>
          <p:nvPr/>
        </p:nvSpPr>
        <p:spPr bwMode="auto">
          <a:xfrm>
            <a:off x="4070350" y="5988050"/>
            <a:ext cx="1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7" name="Line 99"/>
          <p:cNvSpPr>
            <a:spLocks noChangeShapeType="1"/>
          </p:cNvSpPr>
          <p:nvPr/>
        </p:nvSpPr>
        <p:spPr bwMode="auto">
          <a:xfrm>
            <a:off x="3644900" y="5995988"/>
            <a:ext cx="4270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8" name="Line 100"/>
          <p:cNvSpPr>
            <a:spLocks noChangeShapeType="1"/>
          </p:cNvSpPr>
          <p:nvPr/>
        </p:nvSpPr>
        <p:spPr bwMode="auto">
          <a:xfrm>
            <a:off x="3644900" y="5992813"/>
            <a:ext cx="425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09" name="Line 101"/>
          <p:cNvSpPr>
            <a:spLocks noChangeShapeType="1"/>
          </p:cNvSpPr>
          <p:nvPr/>
        </p:nvSpPr>
        <p:spPr bwMode="auto">
          <a:xfrm flipV="1">
            <a:off x="5253038" y="5851525"/>
            <a:ext cx="90487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0" name="Line 102"/>
          <p:cNvSpPr>
            <a:spLocks noChangeShapeType="1"/>
          </p:cNvSpPr>
          <p:nvPr/>
        </p:nvSpPr>
        <p:spPr bwMode="auto">
          <a:xfrm flipV="1">
            <a:off x="5341938" y="5851525"/>
            <a:ext cx="92075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1" name="Line 103"/>
          <p:cNvSpPr>
            <a:spLocks noChangeShapeType="1"/>
          </p:cNvSpPr>
          <p:nvPr/>
        </p:nvSpPr>
        <p:spPr bwMode="auto">
          <a:xfrm flipV="1">
            <a:off x="5249863" y="5849938"/>
            <a:ext cx="92075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2" name="Line 104"/>
          <p:cNvSpPr>
            <a:spLocks noChangeShapeType="1"/>
          </p:cNvSpPr>
          <p:nvPr/>
        </p:nvSpPr>
        <p:spPr bwMode="auto">
          <a:xfrm flipV="1">
            <a:off x="5340350" y="5849938"/>
            <a:ext cx="93663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3" name="Line 105"/>
          <p:cNvSpPr>
            <a:spLocks noChangeShapeType="1"/>
          </p:cNvSpPr>
          <p:nvPr/>
        </p:nvSpPr>
        <p:spPr bwMode="auto">
          <a:xfrm flipV="1">
            <a:off x="5435600" y="5851525"/>
            <a:ext cx="92075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4" name="Line 106"/>
          <p:cNvSpPr>
            <a:spLocks noChangeShapeType="1"/>
          </p:cNvSpPr>
          <p:nvPr/>
        </p:nvSpPr>
        <p:spPr bwMode="auto">
          <a:xfrm flipV="1">
            <a:off x="5434013" y="5849938"/>
            <a:ext cx="92075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5" name="Rectangle 107"/>
          <p:cNvSpPr>
            <a:spLocks noChangeArrowheads="1"/>
          </p:cNvSpPr>
          <p:nvPr/>
        </p:nvSpPr>
        <p:spPr bwMode="auto">
          <a:xfrm>
            <a:off x="7085013" y="5805488"/>
            <a:ext cx="401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superficialis</a:t>
            </a:r>
          </a:p>
          <a:p>
            <a:r>
              <a:rPr lang="en-US" sz="600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64616" name="Line 108"/>
          <p:cNvSpPr>
            <a:spLocks noChangeShapeType="1"/>
          </p:cNvSpPr>
          <p:nvPr/>
        </p:nvSpPr>
        <p:spPr bwMode="auto">
          <a:xfrm>
            <a:off x="7061200" y="5846763"/>
            <a:ext cx="15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7" name="Line 109"/>
          <p:cNvSpPr>
            <a:spLocks noChangeShapeType="1"/>
          </p:cNvSpPr>
          <p:nvPr/>
        </p:nvSpPr>
        <p:spPr bwMode="auto">
          <a:xfrm>
            <a:off x="6975475" y="5846763"/>
            <a:ext cx="15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8" name="Line 110"/>
          <p:cNvSpPr>
            <a:spLocks noChangeShapeType="1"/>
          </p:cNvSpPr>
          <p:nvPr/>
        </p:nvSpPr>
        <p:spPr bwMode="auto">
          <a:xfrm>
            <a:off x="7061200" y="5842000"/>
            <a:ext cx="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19" name="Line 111"/>
          <p:cNvSpPr>
            <a:spLocks noChangeShapeType="1"/>
          </p:cNvSpPr>
          <p:nvPr/>
        </p:nvSpPr>
        <p:spPr bwMode="auto">
          <a:xfrm>
            <a:off x="6975475" y="58420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0" name="Rectangle 112"/>
          <p:cNvSpPr>
            <a:spLocks noChangeArrowheads="1"/>
          </p:cNvSpPr>
          <p:nvPr/>
        </p:nvSpPr>
        <p:spPr bwMode="auto">
          <a:xfrm>
            <a:off x="7091363" y="6237288"/>
            <a:ext cx="34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digitorum</a:t>
            </a:r>
          </a:p>
          <a:p>
            <a:r>
              <a:rPr lang="en-US" sz="600">
                <a:solidFill>
                  <a:srgbClr val="000000"/>
                </a:solidFill>
              </a:rPr>
              <a:t>profundus</a:t>
            </a:r>
          </a:p>
          <a:p>
            <a:r>
              <a:rPr lang="en-US" sz="600">
                <a:solidFill>
                  <a:srgbClr val="000000"/>
                </a:solidFill>
              </a:rPr>
              <a:t>tendons</a:t>
            </a:r>
          </a:p>
        </p:txBody>
      </p:sp>
      <p:sp>
        <p:nvSpPr>
          <p:cNvPr id="64621" name="Line 113"/>
          <p:cNvSpPr>
            <a:spLocks noChangeShapeType="1"/>
          </p:cNvSpPr>
          <p:nvPr/>
        </p:nvSpPr>
        <p:spPr bwMode="auto">
          <a:xfrm>
            <a:off x="6483350" y="6281738"/>
            <a:ext cx="5778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2" name="Line 114"/>
          <p:cNvSpPr>
            <a:spLocks noChangeShapeType="1"/>
          </p:cNvSpPr>
          <p:nvPr/>
        </p:nvSpPr>
        <p:spPr bwMode="auto">
          <a:xfrm>
            <a:off x="6481763" y="6280150"/>
            <a:ext cx="579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3" name="Line 115"/>
          <p:cNvSpPr>
            <a:spLocks noChangeShapeType="1"/>
          </p:cNvSpPr>
          <p:nvPr/>
        </p:nvSpPr>
        <p:spPr bwMode="auto">
          <a:xfrm flipV="1">
            <a:off x="6613525" y="6283325"/>
            <a:ext cx="92075" cy="936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4" name="Line 116"/>
          <p:cNvSpPr>
            <a:spLocks noChangeShapeType="1"/>
          </p:cNvSpPr>
          <p:nvPr/>
        </p:nvSpPr>
        <p:spPr bwMode="auto">
          <a:xfrm flipV="1">
            <a:off x="6748463" y="6283325"/>
            <a:ext cx="92075" cy="93663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5" name="Line 117"/>
          <p:cNvSpPr>
            <a:spLocks noChangeShapeType="1"/>
          </p:cNvSpPr>
          <p:nvPr/>
        </p:nvSpPr>
        <p:spPr bwMode="auto">
          <a:xfrm flipV="1">
            <a:off x="6875463" y="6281738"/>
            <a:ext cx="20637" cy="269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6" name="Line 118"/>
          <p:cNvSpPr>
            <a:spLocks noChangeShapeType="1"/>
          </p:cNvSpPr>
          <p:nvPr/>
        </p:nvSpPr>
        <p:spPr bwMode="auto">
          <a:xfrm flipV="1">
            <a:off x="6611938" y="6281738"/>
            <a:ext cx="92075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7" name="Line 119"/>
          <p:cNvSpPr>
            <a:spLocks noChangeShapeType="1"/>
          </p:cNvSpPr>
          <p:nvPr/>
        </p:nvSpPr>
        <p:spPr bwMode="auto">
          <a:xfrm flipV="1">
            <a:off x="6746875" y="6281738"/>
            <a:ext cx="92075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8" name="Line 120"/>
          <p:cNvSpPr>
            <a:spLocks noChangeShapeType="1"/>
          </p:cNvSpPr>
          <p:nvPr/>
        </p:nvSpPr>
        <p:spPr bwMode="auto">
          <a:xfrm flipV="1">
            <a:off x="6873875" y="6281738"/>
            <a:ext cx="22225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29" name="Line 121"/>
          <p:cNvSpPr>
            <a:spLocks noChangeShapeType="1"/>
          </p:cNvSpPr>
          <p:nvPr/>
        </p:nvSpPr>
        <p:spPr bwMode="auto">
          <a:xfrm>
            <a:off x="6635750" y="5849938"/>
            <a:ext cx="42545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0" name="Line 122"/>
          <p:cNvSpPr>
            <a:spLocks noChangeShapeType="1"/>
          </p:cNvSpPr>
          <p:nvPr/>
        </p:nvSpPr>
        <p:spPr bwMode="auto">
          <a:xfrm>
            <a:off x="6634163" y="5848350"/>
            <a:ext cx="427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1" name="Line 123"/>
          <p:cNvSpPr>
            <a:spLocks noChangeShapeType="1"/>
          </p:cNvSpPr>
          <p:nvPr/>
        </p:nvSpPr>
        <p:spPr bwMode="auto">
          <a:xfrm flipV="1">
            <a:off x="6694488" y="5851525"/>
            <a:ext cx="92075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2" name="Line 124"/>
          <p:cNvSpPr>
            <a:spLocks noChangeShapeType="1"/>
          </p:cNvSpPr>
          <p:nvPr/>
        </p:nvSpPr>
        <p:spPr bwMode="auto">
          <a:xfrm flipV="1">
            <a:off x="6784975" y="5851525"/>
            <a:ext cx="90488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3" name="Line 125"/>
          <p:cNvSpPr>
            <a:spLocks noChangeShapeType="1"/>
          </p:cNvSpPr>
          <p:nvPr/>
        </p:nvSpPr>
        <p:spPr bwMode="auto">
          <a:xfrm flipV="1">
            <a:off x="6692900" y="5849938"/>
            <a:ext cx="90488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4" name="Line 126"/>
          <p:cNvSpPr>
            <a:spLocks noChangeShapeType="1"/>
          </p:cNvSpPr>
          <p:nvPr/>
        </p:nvSpPr>
        <p:spPr bwMode="auto">
          <a:xfrm flipV="1">
            <a:off x="6783388" y="5849938"/>
            <a:ext cx="90487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5" name="Line 127"/>
          <p:cNvSpPr>
            <a:spLocks noChangeShapeType="1"/>
          </p:cNvSpPr>
          <p:nvPr/>
        </p:nvSpPr>
        <p:spPr bwMode="auto">
          <a:xfrm flipV="1">
            <a:off x="6880225" y="5851525"/>
            <a:ext cx="90488" cy="920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6" name="Line 128"/>
          <p:cNvSpPr>
            <a:spLocks noChangeShapeType="1"/>
          </p:cNvSpPr>
          <p:nvPr/>
        </p:nvSpPr>
        <p:spPr bwMode="auto">
          <a:xfrm flipV="1">
            <a:off x="6878638" y="5849938"/>
            <a:ext cx="90487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7" name="Line 129"/>
          <p:cNvSpPr>
            <a:spLocks noChangeShapeType="1"/>
          </p:cNvSpPr>
          <p:nvPr/>
        </p:nvSpPr>
        <p:spPr bwMode="auto">
          <a:xfrm flipV="1">
            <a:off x="5594350" y="4902200"/>
            <a:ext cx="341313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8" name="Line 130"/>
          <p:cNvSpPr>
            <a:spLocks noChangeShapeType="1"/>
          </p:cNvSpPr>
          <p:nvPr/>
        </p:nvSpPr>
        <p:spPr bwMode="auto">
          <a:xfrm>
            <a:off x="4035425" y="5197475"/>
            <a:ext cx="34925" cy="2635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39" name="Line 131"/>
          <p:cNvSpPr>
            <a:spLocks noChangeShapeType="1"/>
          </p:cNvSpPr>
          <p:nvPr/>
        </p:nvSpPr>
        <p:spPr bwMode="auto">
          <a:xfrm>
            <a:off x="3762375" y="5368925"/>
            <a:ext cx="0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0" name="Line 132"/>
          <p:cNvSpPr>
            <a:spLocks noChangeShapeType="1"/>
          </p:cNvSpPr>
          <p:nvPr/>
        </p:nvSpPr>
        <p:spPr bwMode="auto">
          <a:xfrm>
            <a:off x="3762375" y="5365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1" name="Line 133"/>
          <p:cNvSpPr>
            <a:spLocks noChangeShapeType="1"/>
          </p:cNvSpPr>
          <p:nvPr/>
        </p:nvSpPr>
        <p:spPr bwMode="auto">
          <a:xfrm>
            <a:off x="3800475" y="5449888"/>
            <a:ext cx="1588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2" name="Line 134"/>
          <p:cNvSpPr>
            <a:spLocks noChangeShapeType="1"/>
          </p:cNvSpPr>
          <p:nvPr/>
        </p:nvSpPr>
        <p:spPr bwMode="auto">
          <a:xfrm>
            <a:off x="3800475" y="5446713"/>
            <a:ext cx="1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3" name="Rectangle 135"/>
          <p:cNvSpPr>
            <a:spLocks noChangeArrowheads="1"/>
          </p:cNvSpPr>
          <p:nvPr/>
        </p:nvSpPr>
        <p:spPr bwMode="auto">
          <a:xfrm>
            <a:off x="4100513" y="5694363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Flexor</a:t>
            </a:r>
          </a:p>
          <a:p>
            <a:r>
              <a:rPr lang="en-US" sz="600">
                <a:solidFill>
                  <a:srgbClr val="000000"/>
                </a:solidFill>
              </a:rPr>
              <a:t>retinaculum</a:t>
            </a:r>
          </a:p>
        </p:txBody>
      </p:sp>
      <p:sp>
        <p:nvSpPr>
          <p:cNvPr id="64644" name="Line 136"/>
          <p:cNvSpPr>
            <a:spLocks noChangeShapeType="1"/>
          </p:cNvSpPr>
          <p:nvPr/>
        </p:nvSpPr>
        <p:spPr bwMode="auto">
          <a:xfrm>
            <a:off x="3781425" y="5602288"/>
            <a:ext cx="200025" cy="1365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5" name="Line 137"/>
          <p:cNvSpPr>
            <a:spLocks noChangeShapeType="1"/>
          </p:cNvSpPr>
          <p:nvPr/>
        </p:nvSpPr>
        <p:spPr bwMode="auto">
          <a:xfrm>
            <a:off x="3781425" y="5600700"/>
            <a:ext cx="200025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6" name="Line 138"/>
          <p:cNvSpPr>
            <a:spLocks noChangeShapeType="1"/>
          </p:cNvSpPr>
          <p:nvPr/>
        </p:nvSpPr>
        <p:spPr bwMode="auto">
          <a:xfrm>
            <a:off x="3979863" y="5735638"/>
            <a:ext cx="889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7" name="Line 139"/>
          <p:cNvSpPr>
            <a:spLocks noChangeShapeType="1"/>
          </p:cNvSpPr>
          <p:nvPr/>
        </p:nvSpPr>
        <p:spPr bwMode="auto">
          <a:xfrm>
            <a:off x="3979863" y="5734050"/>
            <a:ext cx="88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8" name="Freeform 140"/>
          <p:cNvSpPr>
            <a:spLocks/>
          </p:cNvSpPr>
          <p:nvPr/>
        </p:nvSpPr>
        <p:spPr bwMode="auto">
          <a:xfrm>
            <a:off x="3903663" y="4683125"/>
            <a:ext cx="714375" cy="563563"/>
          </a:xfrm>
          <a:custGeom>
            <a:avLst/>
            <a:gdLst>
              <a:gd name="T0" fmla="*/ 0 w 778"/>
              <a:gd name="T1" fmla="*/ 0 h 614"/>
              <a:gd name="T2" fmla="*/ 248 w 778"/>
              <a:gd name="T3" fmla="*/ 614 h 614"/>
              <a:gd name="T4" fmla="*/ 778 w 778"/>
              <a:gd name="T5" fmla="*/ 614 h 614"/>
              <a:gd name="T6" fmla="*/ 0 60000 65536"/>
              <a:gd name="T7" fmla="*/ 0 60000 65536"/>
              <a:gd name="T8" fmla="*/ 0 60000 65536"/>
              <a:gd name="T9" fmla="*/ 0 w 778"/>
              <a:gd name="T10" fmla="*/ 0 h 614"/>
              <a:gd name="T11" fmla="*/ 778 w 778"/>
              <a:gd name="T12" fmla="*/ 614 h 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614">
                <a:moveTo>
                  <a:pt x="0" y="0"/>
                </a:moveTo>
                <a:lnTo>
                  <a:pt x="248" y="614"/>
                </a:lnTo>
                <a:lnTo>
                  <a:pt x="778" y="6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49" name="Rectangle 141"/>
          <p:cNvSpPr>
            <a:spLocks noChangeArrowheads="1"/>
          </p:cNvSpPr>
          <p:nvPr/>
        </p:nvSpPr>
        <p:spPr bwMode="auto">
          <a:xfrm>
            <a:off x="3267075" y="4589463"/>
            <a:ext cx="44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Anterior view</a:t>
            </a:r>
            <a:endParaRPr lang="en-US" sz="600"/>
          </a:p>
        </p:txBody>
      </p:sp>
      <p:sp>
        <p:nvSpPr>
          <p:cNvPr id="64650" name="Line 142"/>
          <p:cNvSpPr>
            <a:spLocks noChangeShapeType="1"/>
          </p:cNvSpPr>
          <p:nvPr/>
        </p:nvSpPr>
        <p:spPr bwMode="auto">
          <a:xfrm>
            <a:off x="4033838" y="5194300"/>
            <a:ext cx="36512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51" name="Line 143"/>
          <p:cNvSpPr>
            <a:spLocks noChangeShapeType="1"/>
          </p:cNvSpPr>
          <p:nvPr/>
        </p:nvSpPr>
        <p:spPr bwMode="auto">
          <a:xfrm>
            <a:off x="3903663" y="5264150"/>
            <a:ext cx="165100" cy="195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52" name="Line 144"/>
          <p:cNvSpPr>
            <a:spLocks noChangeShapeType="1"/>
          </p:cNvSpPr>
          <p:nvPr/>
        </p:nvSpPr>
        <p:spPr bwMode="auto">
          <a:xfrm>
            <a:off x="4070350" y="5459413"/>
            <a:ext cx="546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0C3034AF-A419-4596-8DAD-F880A71F5F5D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" y="1857375"/>
            <a:ext cx="8693150" cy="4375150"/>
          </a:xfrm>
        </p:spPr>
        <p:txBody>
          <a:bodyPr/>
          <a:lstStyle/>
          <a:p>
            <a:pPr eaLnBrk="1" hangingPunct="1"/>
            <a:r>
              <a:rPr lang="en-US" sz="2800" b="0" smtClean="0"/>
              <a:t>Anterior (Flexor) Compartment – superficial layer</a:t>
            </a:r>
          </a:p>
          <a:p>
            <a:pPr lvl="1" eaLnBrk="1" hangingPunct="1"/>
            <a:r>
              <a:rPr lang="en-US" sz="2400" i="1" smtClean="0"/>
              <a:t>flexor carpi radialis</a:t>
            </a:r>
          </a:p>
          <a:p>
            <a:pPr lvl="1" eaLnBrk="1" hangingPunct="1"/>
            <a:r>
              <a:rPr lang="en-US" sz="2400" i="1" smtClean="0"/>
              <a:t>flexor carpi ulnaris</a:t>
            </a:r>
          </a:p>
          <a:p>
            <a:pPr lvl="1" eaLnBrk="1" hangingPunct="1"/>
            <a:r>
              <a:rPr lang="en-US" sz="2400" i="1" smtClean="0"/>
              <a:t>flexor digitorum superficialis</a:t>
            </a:r>
          </a:p>
          <a:p>
            <a:pPr lvl="1" eaLnBrk="1" hangingPunct="1"/>
            <a:r>
              <a:rPr lang="en-US" sz="2400" i="1" smtClean="0"/>
              <a:t>palmaris longus</a:t>
            </a:r>
          </a:p>
          <a:p>
            <a:pPr lvl="1" eaLnBrk="1" hangingPunct="1"/>
            <a:endParaRPr lang="en-US" sz="1600" i="1" smtClean="0"/>
          </a:p>
          <a:p>
            <a:pPr eaLnBrk="1" hangingPunct="1"/>
            <a:r>
              <a:rPr lang="en-US" sz="2800" b="0" smtClean="0"/>
              <a:t>Anterior (Flexor) Compartment – deep layer</a:t>
            </a:r>
          </a:p>
          <a:p>
            <a:pPr lvl="1" eaLnBrk="1" hangingPunct="1"/>
            <a:r>
              <a:rPr lang="en-US" sz="2400" i="1" smtClean="0"/>
              <a:t>flexor digitorum profundus</a:t>
            </a:r>
          </a:p>
          <a:p>
            <a:pPr lvl="1" eaLnBrk="1" hangingPunct="1"/>
            <a:r>
              <a:rPr lang="en-US" sz="2400" i="1" smtClean="0"/>
              <a:t>flexor pollicis longus</a:t>
            </a:r>
          </a:p>
          <a:p>
            <a:pPr lvl="1" eaLnBrk="1" hangingPunct="1"/>
            <a:endParaRPr lang="en-US" sz="1600" b="0" smtClean="0"/>
          </a:p>
          <a:p>
            <a:pPr eaLnBrk="1" hangingPunct="1"/>
            <a:endParaRPr lang="en-US" sz="2200" b="0" i="1" smtClean="0"/>
          </a:p>
          <a:p>
            <a:pPr eaLnBrk="1" hangingPunct="1">
              <a:buFontTx/>
              <a:buNone/>
            </a:pPr>
            <a:endParaRPr lang="en-US" sz="2200" b="0" smtClean="0"/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5" y="177800"/>
            <a:ext cx="8610600" cy="1238250"/>
          </a:xfrm>
        </p:spPr>
        <p:txBody>
          <a:bodyPr/>
          <a:lstStyle/>
          <a:p>
            <a:pPr eaLnBrk="1" hangingPunct="1"/>
            <a:r>
              <a:rPr lang="en-US" smtClean="0"/>
              <a:t>Anterior Muscles Acting on Wrist and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8FCD47A-3F96-47AF-B7B1-F8686FE97E04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12"/>
          <p:cNvSpPr>
            <a:spLocks noChangeArrowheads="1"/>
          </p:cNvSpPr>
          <p:nvPr/>
        </p:nvSpPr>
        <p:spPr bwMode="auto">
          <a:xfrm>
            <a:off x="304800" y="130175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Posterior Muscles Acting on Wrist &amp; Hand</a:t>
            </a:r>
          </a:p>
        </p:txBody>
      </p:sp>
      <p:sp>
        <p:nvSpPr>
          <p:cNvPr id="66564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25563"/>
            <a:ext cx="8839200" cy="1446212"/>
          </a:xfrm>
        </p:spPr>
        <p:txBody>
          <a:bodyPr/>
          <a:lstStyle/>
          <a:p>
            <a:pPr eaLnBrk="1" hangingPunct="1"/>
            <a:r>
              <a:rPr lang="en-US" sz="2400" b="0" smtClean="0"/>
              <a:t>extension of wrist and fingers, adduct / abduct wrist</a:t>
            </a:r>
          </a:p>
          <a:p>
            <a:pPr eaLnBrk="1" hangingPunct="1"/>
            <a:r>
              <a:rPr lang="en-US" sz="2400" b="0" smtClean="0"/>
              <a:t>extension and abduction of thumb (pollicis)</a:t>
            </a:r>
          </a:p>
          <a:p>
            <a:pPr eaLnBrk="1" hangingPunct="1"/>
            <a:r>
              <a:rPr lang="en-US" sz="2400" b="0" smtClean="0"/>
              <a:t>brevis - short,   ulnaris - on ulna side of forearm</a:t>
            </a:r>
          </a:p>
        </p:txBody>
      </p:sp>
      <p:sp>
        <p:nvSpPr>
          <p:cNvPr id="66565" name="TextBox 24"/>
          <p:cNvSpPr txBox="1">
            <a:spLocks noChangeArrowheads="1"/>
          </p:cNvSpPr>
          <p:nvPr/>
        </p:nvSpPr>
        <p:spPr bwMode="auto">
          <a:xfrm>
            <a:off x="2038350" y="2746375"/>
            <a:ext cx="5073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6566" name="Picture 13" descr="sal25693_10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2901950"/>
            <a:ext cx="60198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14"/>
          <p:cNvSpPr>
            <a:spLocks noChangeArrowheads="1"/>
          </p:cNvSpPr>
          <p:nvPr/>
        </p:nvSpPr>
        <p:spPr bwMode="auto">
          <a:xfrm>
            <a:off x="6588125" y="3517900"/>
            <a:ext cx="4270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Anconeus</a:t>
            </a:r>
            <a:endParaRPr lang="en-US" sz="700" b="1"/>
          </a:p>
        </p:txBody>
      </p:sp>
      <p:sp>
        <p:nvSpPr>
          <p:cNvPr id="66568" name="Rectangle 15"/>
          <p:cNvSpPr>
            <a:spLocks noChangeArrowheads="1"/>
          </p:cNvSpPr>
          <p:nvPr/>
        </p:nvSpPr>
        <p:spPr bwMode="auto">
          <a:xfrm>
            <a:off x="6588125" y="3778250"/>
            <a:ext cx="4143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Supinator</a:t>
            </a:r>
            <a:endParaRPr lang="en-US" sz="700" b="1"/>
          </a:p>
        </p:txBody>
      </p:sp>
      <p:sp>
        <p:nvSpPr>
          <p:cNvPr id="66569" name="Rectangle 16"/>
          <p:cNvSpPr>
            <a:spLocks noChangeArrowheads="1"/>
          </p:cNvSpPr>
          <p:nvPr/>
        </p:nvSpPr>
        <p:spPr bwMode="auto">
          <a:xfrm>
            <a:off x="6588125" y="4029075"/>
            <a:ext cx="727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6570" name="Rectangle 17"/>
          <p:cNvSpPr>
            <a:spLocks noChangeArrowheads="1"/>
          </p:cNvSpPr>
          <p:nvPr/>
        </p:nvSpPr>
        <p:spPr bwMode="auto">
          <a:xfrm>
            <a:off x="5099050" y="4538663"/>
            <a:ext cx="712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6571" name="Rectangle 18"/>
          <p:cNvSpPr>
            <a:spLocks noChangeArrowheads="1"/>
          </p:cNvSpPr>
          <p:nvPr/>
        </p:nvSpPr>
        <p:spPr bwMode="auto">
          <a:xfrm>
            <a:off x="6588125" y="4471988"/>
            <a:ext cx="712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6572" name="Rectangle 19"/>
          <p:cNvSpPr>
            <a:spLocks noChangeArrowheads="1"/>
          </p:cNvSpPr>
          <p:nvPr/>
        </p:nvSpPr>
        <p:spPr bwMode="auto">
          <a:xfrm>
            <a:off x="5114925" y="4791075"/>
            <a:ext cx="687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indicis</a:t>
            </a:r>
            <a:endParaRPr lang="en-US" sz="700" b="1"/>
          </a:p>
        </p:txBody>
      </p:sp>
      <p:sp>
        <p:nvSpPr>
          <p:cNvPr id="66573" name="Rectangle 20"/>
          <p:cNvSpPr>
            <a:spLocks noChangeArrowheads="1"/>
          </p:cNvSpPr>
          <p:nvPr/>
        </p:nvSpPr>
        <p:spPr bwMode="auto">
          <a:xfrm>
            <a:off x="5070475" y="3425825"/>
            <a:ext cx="4397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Olecranon</a:t>
            </a:r>
            <a:endParaRPr lang="en-US" sz="700" b="1"/>
          </a:p>
        </p:txBody>
      </p:sp>
      <p:sp>
        <p:nvSpPr>
          <p:cNvPr id="66574" name="Line 21"/>
          <p:cNvSpPr>
            <a:spLocks noChangeShapeType="1"/>
          </p:cNvSpPr>
          <p:nvPr/>
        </p:nvSpPr>
        <p:spPr bwMode="auto">
          <a:xfrm flipH="1">
            <a:off x="6176963" y="3829050"/>
            <a:ext cx="377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22"/>
          <p:cNvSpPr>
            <a:spLocks noChangeShapeType="1"/>
          </p:cNvSpPr>
          <p:nvPr/>
        </p:nvSpPr>
        <p:spPr bwMode="auto">
          <a:xfrm flipH="1">
            <a:off x="6173788" y="4087813"/>
            <a:ext cx="37941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Line 23"/>
          <p:cNvSpPr>
            <a:spLocks noChangeShapeType="1"/>
          </p:cNvSpPr>
          <p:nvPr/>
        </p:nvSpPr>
        <p:spPr bwMode="auto">
          <a:xfrm flipH="1">
            <a:off x="6256338" y="4529138"/>
            <a:ext cx="3000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Line 24"/>
          <p:cNvSpPr>
            <a:spLocks noChangeShapeType="1"/>
          </p:cNvSpPr>
          <p:nvPr/>
        </p:nvSpPr>
        <p:spPr bwMode="auto">
          <a:xfrm>
            <a:off x="5856288" y="4602163"/>
            <a:ext cx="3365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Line 25"/>
          <p:cNvSpPr>
            <a:spLocks noChangeShapeType="1"/>
          </p:cNvSpPr>
          <p:nvPr/>
        </p:nvSpPr>
        <p:spPr bwMode="auto">
          <a:xfrm>
            <a:off x="6097588" y="3571875"/>
            <a:ext cx="4556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Line 26"/>
          <p:cNvSpPr>
            <a:spLocks noChangeShapeType="1"/>
          </p:cNvSpPr>
          <p:nvPr/>
        </p:nvSpPr>
        <p:spPr bwMode="auto">
          <a:xfrm>
            <a:off x="5559425" y="3492500"/>
            <a:ext cx="3683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27"/>
          <p:cNvSpPr>
            <a:spLocks/>
          </p:cNvSpPr>
          <p:nvPr/>
        </p:nvSpPr>
        <p:spPr bwMode="auto">
          <a:xfrm>
            <a:off x="3327400" y="3371850"/>
            <a:ext cx="676275" cy="206375"/>
          </a:xfrm>
          <a:custGeom>
            <a:avLst/>
            <a:gdLst>
              <a:gd name="T0" fmla="*/ 0 w 519"/>
              <a:gd name="T1" fmla="*/ 158 h 158"/>
              <a:gd name="T2" fmla="*/ 461 w 519"/>
              <a:gd name="T3" fmla="*/ 0 h 158"/>
              <a:gd name="T4" fmla="*/ 519 w 519"/>
              <a:gd name="T5" fmla="*/ 0 h 158"/>
              <a:gd name="T6" fmla="*/ 0 60000 65536"/>
              <a:gd name="T7" fmla="*/ 0 60000 65536"/>
              <a:gd name="T8" fmla="*/ 0 60000 65536"/>
              <a:gd name="T9" fmla="*/ 0 w 519"/>
              <a:gd name="T10" fmla="*/ 0 h 158"/>
              <a:gd name="T11" fmla="*/ 519 w 519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158">
                <a:moveTo>
                  <a:pt x="0" y="158"/>
                </a:moveTo>
                <a:lnTo>
                  <a:pt x="461" y="0"/>
                </a:lnTo>
                <a:lnTo>
                  <a:pt x="51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Line 28"/>
          <p:cNvSpPr>
            <a:spLocks noChangeShapeType="1"/>
          </p:cNvSpPr>
          <p:nvPr/>
        </p:nvSpPr>
        <p:spPr bwMode="auto">
          <a:xfrm>
            <a:off x="2452688" y="3792538"/>
            <a:ext cx="68421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Line 29"/>
          <p:cNvSpPr>
            <a:spLocks noChangeShapeType="1"/>
          </p:cNvSpPr>
          <p:nvPr/>
        </p:nvSpPr>
        <p:spPr bwMode="auto">
          <a:xfrm>
            <a:off x="2516188" y="4025900"/>
            <a:ext cx="481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3" name="Line 30"/>
          <p:cNvSpPr>
            <a:spLocks noChangeShapeType="1"/>
          </p:cNvSpPr>
          <p:nvPr/>
        </p:nvSpPr>
        <p:spPr bwMode="auto">
          <a:xfrm>
            <a:off x="2689225" y="4297363"/>
            <a:ext cx="333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Line 31"/>
          <p:cNvSpPr>
            <a:spLocks noChangeShapeType="1"/>
          </p:cNvSpPr>
          <p:nvPr/>
        </p:nvSpPr>
        <p:spPr bwMode="auto">
          <a:xfrm>
            <a:off x="2651125" y="3211513"/>
            <a:ext cx="3619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5" name="Line 32"/>
          <p:cNvSpPr>
            <a:spLocks noChangeShapeType="1"/>
          </p:cNvSpPr>
          <p:nvPr/>
        </p:nvSpPr>
        <p:spPr bwMode="auto">
          <a:xfrm flipH="1">
            <a:off x="2678113" y="4570413"/>
            <a:ext cx="460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Freeform 33"/>
          <p:cNvSpPr>
            <a:spLocks/>
          </p:cNvSpPr>
          <p:nvPr/>
        </p:nvSpPr>
        <p:spPr bwMode="auto">
          <a:xfrm>
            <a:off x="2882900" y="5556250"/>
            <a:ext cx="515938" cy="88900"/>
          </a:xfrm>
          <a:custGeom>
            <a:avLst/>
            <a:gdLst>
              <a:gd name="T0" fmla="*/ 395 w 395"/>
              <a:gd name="T1" fmla="*/ 36 h 68"/>
              <a:gd name="T2" fmla="*/ 0 w 395"/>
              <a:gd name="T3" fmla="*/ 0 h 68"/>
              <a:gd name="T4" fmla="*/ 316 w 395"/>
              <a:gd name="T5" fmla="*/ 68 h 68"/>
              <a:gd name="T6" fmla="*/ 0 60000 65536"/>
              <a:gd name="T7" fmla="*/ 0 60000 65536"/>
              <a:gd name="T8" fmla="*/ 0 60000 65536"/>
              <a:gd name="T9" fmla="*/ 0 w 395"/>
              <a:gd name="T10" fmla="*/ 0 h 68"/>
              <a:gd name="T11" fmla="*/ 395 w 39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68">
                <a:moveTo>
                  <a:pt x="395" y="36"/>
                </a:moveTo>
                <a:lnTo>
                  <a:pt x="0" y="0"/>
                </a:lnTo>
                <a:lnTo>
                  <a:pt x="316" y="6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Line 34"/>
          <p:cNvSpPr>
            <a:spLocks noChangeShapeType="1"/>
          </p:cNvSpPr>
          <p:nvPr/>
        </p:nvSpPr>
        <p:spPr bwMode="auto">
          <a:xfrm>
            <a:off x="3389313" y="5091113"/>
            <a:ext cx="601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35"/>
          <p:cNvSpPr>
            <a:spLocks/>
          </p:cNvSpPr>
          <p:nvPr/>
        </p:nvSpPr>
        <p:spPr bwMode="auto">
          <a:xfrm>
            <a:off x="3398838" y="4795838"/>
            <a:ext cx="604837" cy="131762"/>
          </a:xfrm>
          <a:custGeom>
            <a:avLst/>
            <a:gdLst>
              <a:gd name="T0" fmla="*/ 0 w 464"/>
              <a:gd name="T1" fmla="*/ 101 h 101"/>
              <a:gd name="T2" fmla="*/ 406 w 464"/>
              <a:gd name="T3" fmla="*/ 0 h 101"/>
              <a:gd name="T4" fmla="*/ 464 w 464"/>
              <a:gd name="T5" fmla="*/ 0 h 101"/>
              <a:gd name="T6" fmla="*/ 0 60000 65536"/>
              <a:gd name="T7" fmla="*/ 0 60000 65536"/>
              <a:gd name="T8" fmla="*/ 0 60000 65536"/>
              <a:gd name="T9" fmla="*/ 0 w 464"/>
              <a:gd name="T10" fmla="*/ 0 h 101"/>
              <a:gd name="T11" fmla="*/ 464 w 464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101">
                <a:moveTo>
                  <a:pt x="0" y="101"/>
                </a:moveTo>
                <a:lnTo>
                  <a:pt x="406" y="0"/>
                </a:lnTo>
                <a:lnTo>
                  <a:pt x="464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Freeform 36"/>
          <p:cNvSpPr>
            <a:spLocks/>
          </p:cNvSpPr>
          <p:nvPr/>
        </p:nvSpPr>
        <p:spPr bwMode="auto">
          <a:xfrm>
            <a:off x="3386138" y="4513263"/>
            <a:ext cx="617537" cy="112712"/>
          </a:xfrm>
          <a:custGeom>
            <a:avLst/>
            <a:gdLst>
              <a:gd name="T0" fmla="*/ 0 w 473"/>
              <a:gd name="T1" fmla="*/ 87 h 87"/>
              <a:gd name="T2" fmla="*/ 415 w 473"/>
              <a:gd name="T3" fmla="*/ 0 h 87"/>
              <a:gd name="T4" fmla="*/ 473 w 473"/>
              <a:gd name="T5" fmla="*/ 0 h 87"/>
              <a:gd name="T6" fmla="*/ 0 60000 65536"/>
              <a:gd name="T7" fmla="*/ 0 60000 65536"/>
              <a:gd name="T8" fmla="*/ 0 60000 65536"/>
              <a:gd name="T9" fmla="*/ 0 w 473"/>
              <a:gd name="T10" fmla="*/ 0 h 87"/>
              <a:gd name="T11" fmla="*/ 473 w 473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87">
                <a:moveTo>
                  <a:pt x="0" y="87"/>
                </a:moveTo>
                <a:lnTo>
                  <a:pt x="415" y="0"/>
                </a:lnTo>
                <a:lnTo>
                  <a:pt x="473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Freeform 37"/>
          <p:cNvSpPr>
            <a:spLocks/>
          </p:cNvSpPr>
          <p:nvPr/>
        </p:nvSpPr>
        <p:spPr bwMode="auto">
          <a:xfrm>
            <a:off x="3273425" y="4265613"/>
            <a:ext cx="730250" cy="136525"/>
          </a:xfrm>
          <a:custGeom>
            <a:avLst/>
            <a:gdLst>
              <a:gd name="T0" fmla="*/ 0 w 560"/>
              <a:gd name="T1" fmla="*/ 105 h 105"/>
              <a:gd name="T2" fmla="*/ 502 w 560"/>
              <a:gd name="T3" fmla="*/ 0 h 105"/>
              <a:gd name="T4" fmla="*/ 560 w 560"/>
              <a:gd name="T5" fmla="*/ 0 h 105"/>
              <a:gd name="T6" fmla="*/ 0 60000 65536"/>
              <a:gd name="T7" fmla="*/ 0 60000 65536"/>
              <a:gd name="T8" fmla="*/ 0 60000 65536"/>
              <a:gd name="T9" fmla="*/ 0 w 560"/>
              <a:gd name="T10" fmla="*/ 0 h 105"/>
              <a:gd name="T11" fmla="*/ 560 w 560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105">
                <a:moveTo>
                  <a:pt x="0" y="105"/>
                </a:moveTo>
                <a:lnTo>
                  <a:pt x="502" y="0"/>
                </a:lnTo>
                <a:lnTo>
                  <a:pt x="56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Freeform 38"/>
          <p:cNvSpPr>
            <a:spLocks/>
          </p:cNvSpPr>
          <p:nvPr/>
        </p:nvSpPr>
        <p:spPr bwMode="auto">
          <a:xfrm>
            <a:off x="3363913" y="3933825"/>
            <a:ext cx="639762" cy="200025"/>
          </a:xfrm>
          <a:custGeom>
            <a:avLst/>
            <a:gdLst>
              <a:gd name="T0" fmla="*/ 0 w 490"/>
              <a:gd name="T1" fmla="*/ 153 h 153"/>
              <a:gd name="T2" fmla="*/ 432 w 490"/>
              <a:gd name="T3" fmla="*/ 0 h 153"/>
              <a:gd name="T4" fmla="*/ 490 w 490"/>
              <a:gd name="T5" fmla="*/ 0 h 153"/>
              <a:gd name="T6" fmla="*/ 0 60000 65536"/>
              <a:gd name="T7" fmla="*/ 0 60000 65536"/>
              <a:gd name="T8" fmla="*/ 0 60000 65536"/>
              <a:gd name="T9" fmla="*/ 0 w 490"/>
              <a:gd name="T10" fmla="*/ 0 h 153"/>
              <a:gd name="T11" fmla="*/ 490 w 49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" h="153">
                <a:moveTo>
                  <a:pt x="0" y="153"/>
                </a:moveTo>
                <a:lnTo>
                  <a:pt x="432" y="0"/>
                </a:lnTo>
                <a:lnTo>
                  <a:pt x="4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Freeform 39"/>
          <p:cNvSpPr>
            <a:spLocks/>
          </p:cNvSpPr>
          <p:nvPr/>
        </p:nvSpPr>
        <p:spPr bwMode="auto">
          <a:xfrm>
            <a:off x="3348038" y="3624263"/>
            <a:ext cx="655637" cy="228600"/>
          </a:xfrm>
          <a:custGeom>
            <a:avLst/>
            <a:gdLst>
              <a:gd name="T0" fmla="*/ 0 w 503"/>
              <a:gd name="T1" fmla="*/ 175 h 175"/>
              <a:gd name="T2" fmla="*/ 445 w 503"/>
              <a:gd name="T3" fmla="*/ 0 h 175"/>
              <a:gd name="T4" fmla="*/ 503 w 503"/>
              <a:gd name="T5" fmla="*/ 0 h 175"/>
              <a:gd name="T6" fmla="*/ 0 60000 65536"/>
              <a:gd name="T7" fmla="*/ 0 60000 65536"/>
              <a:gd name="T8" fmla="*/ 0 60000 65536"/>
              <a:gd name="T9" fmla="*/ 0 w 503"/>
              <a:gd name="T10" fmla="*/ 0 h 175"/>
              <a:gd name="T11" fmla="*/ 503 w 503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3" h="175">
                <a:moveTo>
                  <a:pt x="0" y="175"/>
                </a:moveTo>
                <a:lnTo>
                  <a:pt x="445" y="0"/>
                </a:lnTo>
                <a:lnTo>
                  <a:pt x="503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3" name="Line 40"/>
          <p:cNvSpPr>
            <a:spLocks noChangeShapeType="1"/>
          </p:cNvSpPr>
          <p:nvPr/>
        </p:nvSpPr>
        <p:spPr bwMode="auto">
          <a:xfrm>
            <a:off x="3446463" y="5273675"/>
            <a:ext cx="193675" cy="571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Freeform 41"/>
          <p:cNvSpPr>
            <a:spLocks/>
          </p:cNvSpPr>
          <p:nvPr/>
        </p:nvSpPr>
        <p:spPr bwMode="auto">
          <a:xfrm>
            <a:off x="3411538" y="5314950"/>
            <a:ext cx="592137" cy="15875"/>
          </a:xfrm>
          <a:custGeom>
            <a:avLst/>
            <a:gdLst>
              <a:gd name="T0" fmla="*/ 0 w 454"/>
              <a:gd name="T1" fmla="*/ 0 h 12"/>
              <a:gd name="T2" fmla="*/ 175 w 454"/>
              <a:gd name="T3" fmla="*/ 12 h 12"/>
              <a:gd name="T4" fmla="*/ 454 w 454"/>
              <a:gd name="T5" fmla="*/ 12 h 12"/>
              <a:gd name="T6" fmla="*/ 0 60000 65536"/>
              <a:gd name="T7" fmla="*/ 0 60000 65536"/>
              <a:gd name="T8" fmla="*/ 0 60000 65536"/>
              <a:gd name="T9" fmla="*/ 0 w 454"/>
              <a:gd name="T10" fmla="*/ 0 h 12"/>
              <a:gd name="T11" fmla="*/ 454 w 4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2">
                <a:moveTo>
                  <a:pt x="0" y="0"/>
                </a:moveTo>
                <a:lnTo>
                  <a:pt x="175" y="12"/>
                </a:lnTo>
                <a:lnTo>
                  <a:pt x="454" y="1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Line 42"/>
          <p:cNvSpPr>
            <a:spLocks noChangeShapeType="1"/>
          </p:cNvSpPr>
          <p:nvPr/>
        </p:nvSpPr>
        <p:spPr bwMode="auto">
          <a:xfrm flipH="1">
            <a:off x="5837238" y="4854575"/>
            <a:ext cx="3429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6" name="Line 43"/>
          <p:cNvSpPr>
            <a:spLocks noChangeShapeType="1"/>
          </p:cNvSpPr>
          <p:nvPr/>
        </p:nvSpPr>
        <p:spPr bwMode="auto">
          <a:xfrm>
            <a:off x="2886075" y="5556250"/>
            <a:ext cx="263525" cy="1730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Line 44"/>
          <p:cNvSpPr>
            <a:spLocks noChangeShapeType="1"/>
          </p:cNvSpPr>
          <p:nvPr/>
        </p:nvSpPr>
        <p:spPr bwMode="auto">
          <a:xfrm flipH="1">
            <a:off x="2889250" y="5556250"/>
            <a:ext cx="6111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8" name="Line 45"/>
          <p:cNvSpPr>
            <a:spLocks noChangeShapeType="1"/>
          </p:cNvSpPr>
          <p:nvPr/>
        </p:nvSpPr>
        <p:spPr bwMode="auto">
          <a:xfrm flipV="1">
            <a:off x="2765425" y="3008313"/>
            <a:ext cx="493713" cy="203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9" name="Line 46"/>
          <p:cNvSpPr>
            <a:spLocks noChangeShapeType="1"/>
          </p:cNvSpPr>
          <p:nvPr/>
        </p:nvSpPr>
        <p:spPr bwMode="auto">
          <a:xfrm flipH="1">
            <a:off x="6176963" y="3825875"/>
            <a:ext cx="3778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7"/>
          <p:cNvSpPr>
            <a:spLocks noChangeShapeType="1"/>
          </p:cNvSpPr>
          <p:nvPr/>
        </p:nvSpPr>
        <p:spPr bwMode="auto">
          <a:xfrm flipH="1">
            <a:off x="6173788" y="4083050"/>
            <a:ext cx="3794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Line 48"/>
          <p:cNvSpPr>
            <a:spLocks noChangeShapeType="1"/>
          </p:cNvSpPr>
          <p:nvPr/>
        </p:nvSpPr>
        <p:spPr bwMode="auto">
          <a:xfrm flipH="1">
            <a:off x="6256338" y="4522788"/>
            <a:ext cx="300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2" name="Line 49"/>
          <p:cNvSpPr>
            <a:spLocks noChangeShapeType="1"/>
          </p:cNvSpPr>
          <p:nvPr/>
        </p:nvSpPr>
        <p:spPr bwMode="auto">
          <a:xfrm>
            <a:off x="5856288" y="4597400"/>
            <a:ext cx="336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Line 50"/>
          <p:cNvSpPr>
            <a:spLocks noChangeShapeType="1"/>
          </p:cNvSpPr>
          <p:nvPr/>
        </p:nvSpPr>
        <p:spPr bwMode="auto">
          <a:xfrm>
            <a:off x="6097588" y="3568700"/>
            <a:ext cx="4556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Line 51"/>
          <p:cNvSpPr>
            <a:spLocks noChangeShapeType="1"/>
          </p:cNvSpPr>
          <p:nvPr/>
        </p:nvSpPr>
        <p:spPr bwMode="auto">
          <a:xfrm>
            <a:off x="5559425" y="3486150"/>
            <a:ext cx="368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5" name="Rectangle 52"/>
          <p:cNvSpPr>
            <a:spLocks noChangeArrowheads="1"/>
          </p:cNvSpPr>
          <p:nvPr/>
        </p:nvSpPr>
        <p:spPr bwMode="auto">
          <a:xfrm>
            <a:off x="1962150" y="5486400"/>
            <a:ext cx="873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Tendons of extensor</a:t>
            </a:r>
          </a:p>
          <a:p>
            <a:r>
              <a:rPr lang="en-US" sz="700" b="1">
                <a:solidFill>
                  <a:srgbClr val="000000"/>
                </a:solidFill>
              </a:rPr>
              <a:t>digitorum</a:t>
            </a:r>
          </a:p>
        </p:txBody>
      </p:sp>
      <p:sp>
        <p:nvSpPr>
          <p:cNvPr id="66606" name="Rectangle 53"/>
          <p:cNvSpPr>
            <a:spLocks noChangeArrowheads="1"/>
          </p:cNvSpPr>
          <p:nvPr/>
        </p:nvSpPr>
        <p:spPr bwMode="auto">
          <a:xfrm>
            <a:off x="2927350" y="6529388"/>
            <a:ext cx="1035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Superficial extensors</a:t>
            </a:r>
            <a:endParaRPr lang="en-US" sz="700" b="1"/>
          </a:p>
        </p:txBody>
      </p:sp>
      <p:sp>
        <p:nvSpPr>
          <p:cNvPr id="66607" name="Rectangle 54"/>
          <p:cNvSpPr>
            <a:spLocks noChangeArrowheads="1"/>
          </p:cNvSpPr>
          <p:nvPr/>
        </p:nvSpPr>
        <p:spPr bwMode="auto">
          <a:xfrm>
            <a:off x="6011863" y="6527800"/>
            <a:ext cx="8001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 Deep extensors</a:t>
            </a:r>
            <a:endParaRPr lang="en-US" sz="700" b="1"/>
          </a:p>
        </p:txBody>
      </p:sp>
      <p:sp>
        <p:nvSpPr>
          <p:cNvPr id="66608" name="Freeform 55"/>
          <p:cNvSpPr>
            <a:spLocks/>
          </p:cNvSpPr>
          <p:nvPr/>
        </p:nvSpPr>
        <p:spPr bwMode="auto">
          <a:xfrm>
            <a:off x="3327400" y="3368675"/>
            <a:ext cx="676275" cy="206375"/>
          </a:xfrm>
          <a:custGeom>
            <a:avLst/>
            <a:gdLst>
              <a:gd name="T0" fmla="*/ 0 w 519"/>
              <a:gd name="T1" fmla="*/ 158 h 158"/>
              <a:gd name="T2" fmla="*/ 461 w 519"/>
              <a:gd name="T3" fmla="*/ 0 h 158"/>
              <a:gd name="T4" fmla="*/ 519 w 519"/>
              <a:gd name="T5" fmla="*/ 0 h 158"/>
              <a:gd name="T6" fmla="*/ 0 60000 65536"/>
              <a:gd name="T7" fmla="*/ 0 60000 65536"/>
              <a:gd name="T8" fmla="*/ 0 60000 65536"/>
              <a:gd name="T9" fmla="*/ 0 w 519"/>
              <a:gd name="T10" fmla="*/ 0 h 158"/>
              <a:gd name="T11" fmla="*/ 519 w 519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158">
                <a:moveTo>
                  <a:pt x="0" y="158"/>
                </a:moveTo>
                <a:lnTo>
                  <a:pt x="461" y="0"/>
                </a:lnTo>
                <a:lnTo>
                  <a:pt x="5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Line 56"/>
          <p:cNvSpPr>
            <a:spLocks noChangeShapeType="1"/>
          </p:cNvSpPr>
          <p:nvPr/>
        </p:nvSpPr>
        <p:spPr bwMode="auto">
          <a:xfrm>
            <a:off x="2452688" y="3790950"/>
            <a:ext cx="6842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0" name="Line 57"/>
          <p:cNvSpPr>
            <a:spLocks noChangeShapeType="1"/>
          </p:cNvSpPr>
          <p:nvPr/>
        </p:nvSpPr>
        <p:spPr bwMode="auto">
          <a:xfrm>
            <a:off x="2516188" y="4022725"/>
            <a:ext cx="4810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1" name="Line 58"/>
          <p:cNvSpPr>
            <a:spLocks noChangeShapeType="1"/>
          </p:cNvSpPr>
          <p:nvPr/>
        </p:nvSpPr>
        <p:spPr bwMode="auto">
          <a:xfrm>
            <a:off x="2689225" y="4294188"/>
            <a:ext cx="333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2" name="Line 59"/>
          <p:cNvSpPr>
            <a:spLocks noChangeShapeType="1"/>
          </p:cNvSpPr>
          <p:nvPr/>
        </p:nvSpPr>
        <p:spPr bwMode="auto">
          <a:xfrm>
            <a:off x="2651125" y="3209925"/>
            <a:ext cx="361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3" name="Line 60"/>
          <p:cNvSpPr>
            <a:spLocks noChangeShapeType="1"/>
          </p:cNvSpPr>
          <p:nvPr/>
        </p:nvSpPr>
        <p:spPr bwMode="auto">
          <a:xfrm flipH="1">
            <a:off x="2678113" y="4565650"/>
            <a:ext cx="4603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4" name="Freeform 61"/>
          <p:cNvSpPr>
            <a:spLocks/>
          </p:cNvSpPr>
          <p:nvPr/>
        </p:nvSpPr>
        <p:spPr bwMode="auto">
          <a:xfrm>
            <a:off x="2462213" y="5137150"/>
            <a:ext cx="971550" cy="357188"/>
          </a:xfrm>
          <a:custGeom>
            <a:avLst/>
            <a:gdLst>
              <a:gd name="T0" fmla="*/ 0 w 745"/>
              <a:gd name="T1" fmla="*/ 0 h 274"/>
              <a:gd name="T2" fmla="*/ 374 w 745"/>
              <a:gd name="T3" fmla="*/ 0 h 274"/>
              <a:gd name="T4" fmla="*/ 745 w 745"/>
              <a:gd name="T5" fmla="*/ 274 h 274"/>
              <a:gd name="T6" fmla="*/ 0 60000 65536"/>
              <a:gd name="T7" fmla="*/ 0 60000 65536"/>
              <a:gd name="T8" fmla="*/ 0 60000 65536"/>
              <a:gd name="T9" fmla="*/ 0 w 745"/>
              <a:gd name="T10" fmla="*/ 0 h 274"/>
              <a:gd name="T11" fmla="*/ 745 w 745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5" h="274">
                <a:moveTo>
                  <a:pt x="0" y="0"/>
                </a:moveTo>
                <a:lnTo>
                  <a:pt x="374" y="0"/>
                </a:lnTo>
                <a:lnTo>
                  <a:pt x="745" y="27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5" name="Freeform 62"/>
          <p:cNvSpPr>
            <a:spLocks/>
          </p:cNvSpPr>
          <p:nvPr/>
        </p:nvSpPr>
        <p:spPr bwMode="auto">
          <a:xfrm>
            <a:off x="2462213" y="5133975"/>
            <a:ext cx="974725" cy="358775"/>
          </a:xfrm>
          <a:custGeom>
            <a:avLst/>
            <a:gdLst>
              <a:gd name="T0" fmla="*/ 0 w 747"/>
              <a:gd name="T1" fmla="*/ 0 h 275"/>
              <a:gd name="T2" fmla="*/ 374 w 747"/>
              <a:gd name="T3" fmla="*/ 0 h 275"/>
              <a:gd name="T4" fmla="*/ 747 w 747"/>
              <a:gd name="T5" fmla="*/ 275 h 275"/>
              <a:gd name="T6" fmla="*/ 0 60000 65536"/>
              <a:gd name="T7" fmla="*/ 0 60000 65536"/>
              <a:gd name="T8" fmla="*/ 0 60000 65536"/>
              <a:gd name="T9" fmla="*/ 0 w 747"/>
              <a:gd name="T10" fmla="*/ 0 h 275"/>
              <a:gd name="T11" fmla="*/ 747 w 747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275">
                <a:moveTo>
                  <a:pt x="0" y="0"/>
                </a:moveTo>
                <a:lnTo>
                  <a:pt x="374" y="0"/>
                </a:lnTo>
                <a:lnTo>
                  <a:pt x="747" y="27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6" name="Freeform 63"/>
          <p:cNvSpPr>
            <a:spLocks/>
          </p:cNvSpPr>
          <p:nvPr/>
        </p:nvSpPr>
        <p:spPr bwMode="auto">
          <a:xfrm>
            <a:off x="2882900" y="5551488"/>
            <a:ext cx="515938" cy="88900"/>
          </a:xfrm>
          <a:custGeom>
            <a:avLst/>
            <a:gdLst>
              <a:gd name="T0" fmla="*/ 395 w 395"/>
              <a:gd name="T1" fmla="*/ 36 h 68"/>
              <a:gd name="T2" fmla="*/ 0 w 395"/>
              <a:gd name="T3" fmla="*/ 0 h 68"/>
              <a:gd name="T4" fmla="*/ 316 w 395"/>
              <a:gd name="T5" fmla="*/ 68 h 68"/>
              <a:gd name="T6" fmla="*/ 0 60000 65536"/>
              <a:gd name="T7" fmla="*/ 0 60000 65536"/>
              <a:gd name="T8" fmla="*/ 0 60000 65536"/>
              <a:gd name="T9" fmla="*/ 0 w 395"/>
              <a:gd name="T10" fmla="*/ 0 h 68"/>
              <a:gd name="T11" fmla="*/ 395 w 39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68">
                <a:moveTo>
                  <a:pt x="395" y="36"/>
                </a:moveTo>
                <a:lnTo>
                  <a:pt x="0" y="0"/>
                </a:lnTo>
                <a:lnTo>
                  <a:pt x="316" y="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7" name="Line 64"/>
          <p:cNvSpPr>
            <a:spLocks noChangeShapeType="1"/>
          </p:cNvSpPr>
          <p:nvPr/>
        </p:nvSpPr>
        <p:spPr bwMode="auto">
          <a:xfrm>
            <a:off x="3389313" y="5089525"/>
            <a:ext cx="6016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8" name="Freeform 65"/>
          <p:cNvSpPr>
            <a:spLocks/>
          </p:cNvSpPr>
          <p:nvPr/>
        </p:nvSpPr>
        <p:spPr bwMode="auto">
          <a:xfrm>
            <a:off x="3398838" y="4794250"/>
            <a:ext cx="604837" cy="128588"/>
          </a:xfrm>
          <a:custGeom>
            <a:avLst/>
            <a:gdLst>
              <a:gd name="T0" fmla="*/ 0 w 464"/>
              <a:gd name="T1" fmla="*/ 98 h 98"/>
              <a:gd name="T2" fmla="*/ 406 w 464"/>
              <a:gd name="T3" fmla="*/ 0 h 98"/>
              <a:gd name="T4" fmla="*/ 464 w 464"/>
              <a:gd name="T5" fmla="*/ 0 h 98"/>
              <a:gd name="T6" fmla="*/ 0 60000 65536"/>
              <a:gd name="T7" fmla="*/ 0 60000 65536"/>
              <a:gd name="T8" fmla="*/ 0 60000 65536"/>
              <a:gd name="T9" fmla="*/ 0 w 464"/>
              <a:gd name="T10" fmla="*/ 0 h 98"/>
              <a:gd name="T11" fmla="*/ 464 w 464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98">
                <a:moveTo>
                  <a:pt x="0" y="98"/>
                </a:moveTo>
                <a:lnTo>
                  <a:pt x="406" y="0"/>
                </a:lnTo>
                <a:lnTo>
                  <a:pt x="46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9" name="Freeform 66"/>
          <p:cNvSpPr>
            <a:spLocks/>
          </p:cNvSpPr>
          <p:nvPr/>
        </p:nvSpPr>
        <p:spPr bwMode="auto">
          <a:xfrm>
            <a:off x="3386138" y="4510088"/>
            <a:ext cx="617537" cy="114300"/>
          </a:xfrm>
          <a:custGeom>
            <a:avLst/>
            <a:gdLst>
              <a:gd name="T0" fmla="*/ 0 w 473"/>
              <a:gd name="T1" fmla="*/ 87 h 87"/>
              <a:gd name="T2" fmla="*/ 415 w 473"/>
              <a:gd name="T3" fmla="*/ 0 h 87"/>
              <a:gd name="T4" fmla="*/ 473 w 473"/>
              <a:gd name="T5" fmla="*/ 0 h 87"/>
              <a:gd name="T6" fmla="*/ 0 60000 65536"/>
              <a:gd name="T7" fmla="*/ 0 60000 65536"/>
              <a:gd name="T8" fmla="*/ 0 60000 65536"/>
              <a:gd name="T9" fmla="*/ 0 w 473"/>
              <a:gd name="T10" fmla="*/ 0 h 87"/>
              <a:gd name="T11" fmla="*/ 473 w 473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87">
                <a:moveTo>
                  <a:pt x="0" y="87"/>
                </a:moveTo>
                <a:lnTo>
                  <a:pt x="415" y="0"/>
                </a:lnTo>
                <a:lnTo>
                  <a:pt x="47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0" name="Freeform 67"/>
          <p:cNvSpPr>
            <a:spLocks/>
          </p:cNvSpPr>
          <p:nvPr/>
        </p:nvSpPr>
        <p:spPr bwMode="auto">
          <a:xfrm>
            <a:off x="3273425" y="4259263"/>
            <a:ext cx="730250" cy="139700"/>
          </a:xfrm>
          <a:custGeom>
            <a:avLst/>
            <a:gdLst>
              <a:gd name="T0" fmla="*/ 0 w 560"/>
              <a:gd name="T1" fmla="*/ 106 h 106"/>
              <a:gd name="T2" fmla="*/ 502 w 560"/>
              <a:gd name="T3" fmla="*/ 0 h 106"/>
              <a:gd name="T4" fmla="*/ 560 w 560"/>
              <a:gd name="T5" fmla="*/ 0 h 106"/>
              <a:gd name="T6" fmla="*/ 0 60000 65536"/>
              <a:gd name="T7" fmla="*/ 0 60000 65536"/>
              <a:gd name="T8" fmla="*/ 0 60000 65536"/>
              <a:gd name="T9" fmla="*/ 0 w 560"/>
              <a:gd name="T10" fmla="*/ 0 h 106"/>
              <a:gd name="T11" fmla="*/ 560 w 560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106">
                <a:moveTo>
                  <a:pt x="0" y="106"/>
                </a:moveTo>
                <a:lnTo>
                  <a:pt x="502" y="0"/>
                </a:lnTo>
                <a:lnTo>
                  <a:pt x="56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1" name="Freeform 68"/>
          <p:cNvSpPr>
            <a:spLocks/>
          </p:cNvSpPr>
          <p:nvPr/>
        </p:nvSpPr>
        <p:spPr bwMode="auto">
          <a:xfrm>
            <a:off x="3363913" y="3932238"/>
            <a:ext cx="646112" cy="196850"/>
          </a:xfrm>
          <a:custGeom>
            <a:avLst/>
            <a:gdLst>
              <a:gd name="T0" fmla="*/ 0 w 495"/>
              <a:gd name="T1" fmla="*/ 151 h 151"/>
              <a:gd name="T2" fmla="*/ 432 w 495"/>
              <a:gd name="T3" fmla="*/ 0 h 151"/>
              <a:gd name="T4" fmla="*/ 495 w 495"/>
              <a:gd name="T5" fmla="*/ 0 h 151"/>
              <a:gd name="T6" fmla="*/ 0 60000 65536"/>
              <a:gd name="T7" fmla="*/ 0 60000 65536"/>
              <a:gd name="T8" fmla="*/ 0 60000 65536"/>
              <a:gd name="T9" fmla="*/ 0 w 495"/>
              <a:gd name="T10" fmla="*/ 0 h 151"/>
              <a:gd name="T11" fmla="*/ 495 w 49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151">
                <a:moveTo>
                  <a:pt x="0" y="151"/>
                </a:moveTo>
                <a:lnTo>
                  <a:pt x="432" y="0"/>
                </a:lnTo>
                <a:lnTo>
                  <a:pt x="49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2" name="Freeform 69"/>
          <p:cNvSpPr>
            <a:spLocks/>
          </p:cNvSpPr>
          <p:nvPr/>
        </p:nvSpPr>
        <p:spPr bwMode="auto">
          <a:xfrm>
            <a:off x="3348038" y="3619500"/>
            <a:ext cx="661987" cy="228600"/>
          </a:xfrm>
          <a:custGeom>
            <a:avLst/>
            <a:gdLst>
              <a:gd name="T0" fmla="*/ 0 w 508"/>
              <a:gd name="T1" fmla="*/ 175 h 175"/>
              <a:gd name="T2" fmla="*/ 445 w 508"/>
              <a:gd name="T3" fmla="*/ 0 h 175"/>
              <a:gd name="T4" fmla="*/ 508 w 508"/>
              <a:gd name="T5" fmla="*/ 0 h 175"/>
              <a:gd name="T6" fmla="*/ 0 60000 65536"/>
              <a:gd name="T7" fmla="*/ 0 60000 65536"/>
              <a:gd name="T8" fmla="*/ 0 60000 65536"/>
              <a:gd name="T9" fmla="*/ 0 w 508"/>
              <a:gd name="T10" fmla="*/ 0 h 175"/>
              <a:gd name="T11" fmla="*/ 508 w 508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175">
                <a:moveTo>
                  <a:pt x="0" y="175"/>
                </a:moveTo>
                <a:lnTo>
                  <a:pt x="445" y="0"/>
                </a:lnTo>
                <a:lnTo>
                  <a:pt x="5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3" name="Line 70"/>
          <p:cNvSpPr>
            <a:spLocks noChangeShapeType="1"/>
          </p:cNvSpPr>
          <p:nvPr/>
        </p:nvSpPr>
        <p:spPr bwMode="auto">
          <a:xfrm>
            <a:off x="3446463" y="5267325"/>
            <a:ext cx="193675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4" name="Freeform 71"/>
          <p:cNvSpPr>
            <a:spLocks/>
          </p:cNvSpPr>
          <p:nvPr/>
        </p:nvSpPr>
        <p:spPr bwMode="auto">
          <a:xfrm>
            <a:off x="3411538" y="5310188"/>
            <a:ext cx="592137" cy="15875"/>
          </a:xfrm>
          <a:custGeom>
            <a:avLst/>
            <a:gdLst>
              <a:gd name="T0" fmla="*/ 0 w 454"/>
              <a:gd name="T1" fmla="*/ 0 h 12"/>
              <a:gd name="T2" fmla="*/ 175 w 454"/>
              <a:gd name="T3" fmla="*/ 12 h 12"/>
              <a:gd name="T4" fmla="*/ 454 w 454"/>
              <a:gd name="T5" fmla="*/ 12 h 12"/>
              <a:gd name="T6" fmla="*/ 0 60000 65536"/>
              <a:gd name="T7" fmla="*/ 0 60000 65536"/>
              <a:gd name="T8" fmla="*/ 0 60000 65536"/>
              <a:gd name="T9" fmla="*/ 0 w 454"/>
              <a:gd name="T10" fmla="*/ 0 h 12"/>
              <a:gd name="T11" fmla="*/ 454 w 4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2">
                <a:moveTo>
                  <a:pt x="0" y="0"/>
                </a:moveTo>
                <a:lnTo>
                  <a:pt x="175" y="12"/>
                </a:lnTo>
                <a:lnTo>
                  <a:pt x="454" y="1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5" name="Line 72"/>
          <p:cNvSpPr>
            <a:spLocks noChangeShapeType="1"/>
          </p:cNvSpPr>
          <p:nvPr/>
        </p:nvSpPr>
        <p:spPr bwMode="auto">
          <a:xfrm flipH="1">
            <a:off x="5837238" y="4849813"/>
            <a:ext cx="3429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6" name="Line 73"/>
          <p:cNvSpPr>
            <a:spLocks noChangeShapeType="1"/>
          </p:cNvSpPr>
          <p:nvPr/>
        </p:nvSpPr>
        <p:spPr bwMode="auto">
          <a:xfrm>
            <a:off x="2886075" y="5551488"/>
            <a:ext cx="263525" cy="174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7" name="Line 74"/>
          <p:cNvSpPr>
            <a:spLocks noChangeShapeType="1"/>
          </p:cNvSpPr>
          <p:nvPr/>
        </p:nvSpPr>
        <p:spPr bwMode="auto">
          <a:xfrm flipH="1">
            <a:off x="2889250" y="5551488"/>
            <a:ext cx="6111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8" name="Line 75"/>
          <p:cNvSpPr>
            <a:spLocks noChangeShapeType="1"/>
          </p:cNvSpPr>
          <p:nvPr/>
        </p:nvSpPr>
        <p:spPr bwMode="auto">
          <a:xfrm flipV="1">
            <a:off x="2765425" y="3005138"/>
            <a:ext cx="49371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29" name="Rectangle 76"/>
          <p:cNvSpPr>
            <a:spLocks noChangeArrowheads="1"/>
          </p:cNvSpPr>
          <p:nvPr/>
        </p:nvSpPr>
        <p:spPr bwMode="auto">
          <a:xfrm>
            <a:off x="1171575" y="3900488"/>
            <a:ext cx="6096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Posterior view</a:t>
            </a:r>
            <a:endParaRPr lang="en-US" sz="700" b="1"/>
          </a:p>
        </p:txBody>
      </p:sp>
      <p:sp>
        <p:nvSpPr>
          <p:cNvPr id="66630" name="Rectangle 77"/>
          <p:cNvSpPr>
            <a:spLocks noChangeArrowheads="1"/>
          </p:cNvSpPr>
          <p:nvPr/>
        </p:nvSpPr>
        <p:spPr bwMode="auto">
          <a:xfrm>
            <a:off x="2020888" y="4232275"/>
            <a:ext cx="617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ulnaris</a:t>
            </a:r>
          </a:p>
        </p:txBody>
      </p:sp>
      <p:sp>
        <p:nvSpPr>
          <p:cNvPr id="66631" name="Rectangle 78"/>
          <p:cNvSpPr>
            <a:spLocks noChangeArrowheads="1"/>
          </p:cNvSpPr>
          <p:nvPr/>
        </p:nvSpPr>
        <p:spPr bwMode="auto">
          <a:xfrm>
            <a:off x="1992313" y="3732213"/>
            <a:ext cx="427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Anconeus</a:t>
            </a:r>
            <a:endParaRPr lang="en-US" sz="700" b="1"/>
          </a:p>
        </p:txBody>
      </p:sp>
      <p:sp>
        <p:nvSpPr>
          <p:cNvPr id="66632" name="Rectangle 79"/>
          <p:cNvSpPr>
            <a:spLocks noChangeArrowheads="1"/>
          </p:cNvSpPr>
          <p:nvPr/>
        </p:nvSpPr>
        <p:spPr bwMode="auto">
          <a:xfrm>
            <a:off x="1966913" y="3149600"/>
            <a:ext cx="633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Triceps brachii</a:t>
            </a:r>
            <a:endParaRPr lang="en-US" sz="700" b="1"/>
          </a:p>
        </p:txBody>
      </p:sp>
      <p:sp>
        <p:nvSpPr>
          <p:cNvPr id="66633" name="Rectangle 80"/>
          <p:cNvSpPr>
            <a:spLocks noChangeArrowheads="1"/>
          </p:cNvSpPr>
          <p:nvPr/>
        </p:nvSpPr>
        <p:spPr bwMode="auto">
          <a:xfrm>
            <a:off x="1985963" y="3957638"/>
            <a:ext cx="504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ulnaris</a:t>
            </a:r>
          </a:p>
        </p:txBody>
      </p:sp>
      <p:sp>
        <p:nvSpPr>
          <p:cNvPr id="66634" name="Rectangle 81"/>
          <p:cNvSpPr>
            <a:spLocks noChangeArrowheads="1"/>
          </p:cNvSpPr>
          <p:nvPr/>
        </p:nvSpPr>
        <p:spPr bwMode="auto">
          <a:xfrm>
            <a:off x="2017713" y="4510088"/>
            <a:ext cx="619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digiti</a:t>
            </a:r>
          </a:p>
          <a:p>
            <a:r>
              <a:rPr lang="en-US" sz="700" b="1">
                <a:solidFill>
                  <a:srgbClr val="000000"/>
                </a:solidFill>
              </a:rPr>
              <a:t>minimi</a:t>
            </a:r>
          </a:p>
        </p:txBody>
      </p:sp>
      <p:sp>
        <p:nvSpPr>
          <p:cNvPr id="66635" name="Rectangle 82"/>
          <p:cNvSpPr>
            <a:spLocks noChangeArrowheads="1"/>
          </p:cNvSpPr>
          <p:nvPr/>
        </p:nvSpPr>
        <p:spPr bwMode="auto">
          <a:xfrm>
            <a:off x="1985963" y="5067300"/>
            <a:ext cx="677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</a:t>
            </a:r>
          </a:p>
          <a:p>
            <a:r>
              <a:rPr lang="en-US" sz="700" b="1">
                <a:solidFill>
                  <a:srgbClr val="000000"/>
                </a:solidFill>
              </a:rPr>
              <a:t>extensor indicis</a:t>
            </a:r>
          </a:p>
        </p:txBody>
      </p:sp>
      <p:sp>
        <p:nvSpPr>
          <p:cNvPr id="66636" name="Rectangle 83"/>
          <p:cNvSpPr>
            <a:spLocks noChangeArrowheads="1"/>
          </p:cNvSpPr>
          <p:nvPr/>
        </p:nvSpPr>
        <p:spPr bwMode="auto">
          <a:xfrm>
            <a:off x="4030663" y="3568700"/>
            <a:ext cx="628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radialis longus</a:t>
            </a:r>
          </a:p>
        </p:txBody>
      </p:sp>
      <p:sp>
        <p:nvSpPr>
          <p:cNvPr id="66637" name="Rectangle 84"/>
          <p:cNvSpPr>
            <a:spLocks noChangeArrowheads="1"/>
          </p:cNvSpPr>
          <p:nvPr/>
        </p:nvSpPr>
        <p:spPr bwMode="auto">
          <a:xfrm>
            <a:off x="4030663" y="3883025"/>
            <a:ext cx="617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radialis brevis</a:t>
            </a:r>
          </a:p>
        </p:txBody>
      </p:sp>
      <p:sp>
        <p:nvSpPr>
          <p:cNvPr id="66638" name="Rectangle 85"/>
          <p:cNvSpPr>
            <a:spLocks noChangeArrowheads="1"/>
          </p:cNvSpPr>
          <p:nvPr/>
        </p:nvSpPr>
        <p:spPr bwMode="auto">
          <a:xfrm>
            <a:off x="4030663" y="4206875"/>
            <a:ext cx="815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digitorum</a:t>
            </a:r>
            <a:endParaRPr lang="en-US" sz="700" b="1"/>
          </a:p>
        </p:txBody>
      </p:sp>
      <p:sp>
        <p:nvSpPr>
          <p:cNvPr id="66639" name="Rectangle 86"/>
          <p:cNvSpPr>
            <a:spLocks noChangeArrowheads="1"/>
          </p:cNvSpPr>
          <p:nvPr/>
        </p:nvSpPr>
        <p:spPr bwMode="auto">
          <a:xfrm>
            <a:off x="4030663" y="4438650"/>
            <a:ext cx="727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6640" name="Rectangle 87"/>
          <p:cNvSpPr>
            <a:spLocks noChangeArrowheads="1"/>
          </p:cNvSpPr>
          <p:nvPr/>
        </p:nvSpPr>
        <p:spPr bwMode="auto">
          <a:xfrm>
            <a:off x="4030663" y="4741863"/>
            <a:ext cx="712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6641" name="Rectangle 88"/>
          <p:cNvSpPr>
            <a:spLocks noChangeArrowheads="1"/>
          </p:cNvSpPr>
          <p:nvPr/>
        </p:nvSpPr>
        <p:spPr bwMode="auto">
          <a:xfrm>
            <a:off x="4030663" y="5030788"/>
            <a:ext cx="712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Extensor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6642" name="Rectangle 89"/>
          <p:cNvSpPr>
            <a:spLocks noChangeArrowheads="1"/>
          </p:cNvSpPr>
          <p:nvPr/>
        </p:nvSpPr>
        <p:spPr bwMode="auto">
          <a:xfrm>
            <a:off x="4030663" y="3324225"/>
            <a:ext cx="6429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Brachioradialis</a:t>
            </a:r>
            <a:endParaRPr lang="en-US" sz="700" b="1"/>
          </a:p>
        </p:txBody>
      </p:sp>
      <p:sp>
        <p:nvSpPr>
          <p:cNvPr id="66643" name="Rectangle 90"/>
          <p:cNvSpPr>
            <a:spLocks noChangeArrowheads="1"/>
          </p:cNvSpPr>
          <p:nvPr/>
        </p:nvSpPr>
        <p:spPr bwMode="auto">
          <a:xfrm>
            <a:off x="4030663" y="5281613"/>
            <a:ext cx="8731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Tendons of extensor</a:t>
            </a:r>
          </a:p>
          <a:p>
            <a:r>
              <a:rPr lang="en-US" sz="700" b="1">
                <a:solidFill>
                  <a:srgbClr val="000000"/>
                </a:solidFill>
              </a:rPr>
              <a:t>carpi radialis longus</a:t>
            </a:r>
          </a:p>
          <a:p>
            <a:r>
              <a:rPr lang="en-US" sz="700" b="1">
                <a:solidFill>
                  <a:srgbClr val="000000"/>
                </a:solidFill>
              </a:rPr>
              <a:t>and brevis</a:t>
            </a:r>
          </a:p>
        </p:txBody>
      </p:sp>
      <p:sp>
        <p:nvSpPr>
          <p:cNvPr id="66644" name="Text Box 24"/>
          <p:cNvSpPr txBox="1">
            <a:spLocks noChangeArrowheads="1"/>
          </p:cNvSpPr>
          <p:nvPr/>
        </p:nvSpPr>
        <p:spPr bwMode="auto">
          <a:xfrm>
            <a:off x="6953250" y="5835650"/>
            <a:ext cx="20494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2F09AF9-F963-4551-AEEF-27CA5865EEFF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5" y="182563"/>
            <a:ext cx="8610600" cy="1238250"/>
          </a:xfrm>
        </p:spPr>
        <p:txBody>
          <a:bodyPr/>
          <a:lstStyle/>
          <a:p>
            <a:pPr eaLnBrk="1" hangingPunct="1"/>
            <a:r>
              <a:rPr lang="en-US" smtClean="0"/>
              <a:t>Posterior Muscles Acting on Wrist and Hand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1520825"/>
            <a:ext cx="8863012" cy="5138738"/>
          </a:xfrm>
        </p:spPr>
        <p:txBody>
          <a:bodyPr/>
          <a:lstStyle/>
          <a:p>
            <a:pPr eaLnBrk="1" hangingPunct="1"/>
            <a:r>
              <a:rPr lang="en-US" sz="2800" b="0" smtClean="0"/>
              <a:t>Posterior (Extensor) Compartment – superficial layer</a:t>
            </a:r>
          </a:p>
          <a:p>
            <a:pPr lvl="1" eaLnBrk="1" hangingPunct="1"/>
            <a:r>
              <a:rPr lang="en-US" sz="2400" i="1" smtClean="0"/>
              <a:t>extensor carpi radialis longus</a:t>
            </a:r>
          </a:p>
          <a:p>
            <a:pPr lvl="1" eaLnBrk="1" hangingPunct="1"/>
            <a:r>
              <a:rPr lang="en-US" sz="2400" i="1" smtClean="0"/>
              <a:t>extensor carpi radialis brevis</a:t>
            </a:r>
          </a:p>
          <a:p>
            <a:pPr lvl="1" eaLnBrk="1" hangingPunct="1"/>
            <a:r>
              <a:rPr lang="en-US" sz="2400" i="1" smtClean="0"/>
              <a:t>extensor digitorum</a:t>
            </a:r>
          </a:p>
          <a:p>
            <a:pPr lvl="1" eaLnBrk="1" hangingPunct="1"/>
            <a:r>
              <a:rPr lang="en-US" sz="2400" i="1" smtClean="0"/>
              <a:t>extensor digiti minimi</a:t>
            </a:r>
          </a:p>
          <a:p>
            <a:pPr lvl="1" eaLnBrk="1" hangingPunct="1"/>
            <a:r>
              <a:rPr lang="en-US" sz="2400" i="1" smtClean="0"/>
              <a:t>extensor carpi ulnaris</a:t>
            </a:r>
          </a:p>
          <a:p>
            <a:pPr lvl="1" eaLnBrk="1" hangingPunct="1"/>
            <a:endParaRPr lang="en-US" sz="1000" i="1" smtClean="0"/>
          </a:p>
          <a:p>
            <a:pPr eaLnBrk="1" hangingPunct="1"/>
            <a:r>
              <a:rPr lang="en-US" sz="2800" b="0" smtClean="0"/>
              <a:t>Posterior (Extensor) Compartment – deep layer</a:t>
            </a:r>
          </a:p>
          <a:p>
            <a:pPr lvl="1" eaLnBrk="1" hangingPunct="1"/>
            <a:r>
              <a:rPr lang="en-US" sz="2400" i="1" smtClean="0"/>
              <a:t>abductor pollicis longus</a:t>
            </a:r>
          </a:p>
          <a:p>
            <a:pPr lvl="1" eaLnBrk="1" hangingPunct="1"/>
            <a:r>
              <a:rPr lang="en-US" sz="2400" i="1" smtClean="0"/>
              <a:t>extensor pollicis brevis</a:t>
            </a:r>
          </a:p>
          <a:p>
            <a:pPr lvl="1" eaLnBrk="1" hangingPunct="1"/>
            <a:r>
              <a:rPr lang="en-US" sz="2400" i="1" smtClean="0"/>
              <a:t>extensor pollicis longus</a:t>
            </a:r>
          </a:p>
          <a:p>
            <a:pPr lvl="1" eaLnBrk="1" hangingPunct="1"/>
            <a:r>
              <a:rPr lang="en-US" sz="2400" i="1" smtClean="0"/>
              <a:t>extensor indicis</a:t>
            </a:r>
            <a:endParaRPr lang="en-US" sz="2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5"/>
          <p:cNvSpPr>
            <a:spLocks noGrp="1"/>
          </p:cNvSpPr>
          <p:nvPr>
            <p:ph type="title"/>
          </p:nvPr>
        </p:nvSpPr>
        <p:spPr>
          <a:xfrm>
            <a:off x="442913" y="0"/>
            <a:ext cx="8229600" cy="1168400"/>
          </a:xfrm>
        </p:spPr>
        <p:txBody>
          <a:bodyPr/>
          <a:lstStyle/>
          <a:p>
            <a:r>
              <a:rPr lang="en-US" smtClean="0"/>
              <a:t>Carpal Tunnel Syndrome</a:t>
            </a:r>
          </a:p>
        </p:txBody>
      </p:sp>
      <p:sp>
        <p:nvSpPr>
          <p:cNvPr id="68611" name="Content Placeholder 6"/>
          <p:cNvSpPr>
            <a:spLocks noGrp="1"/>
          </p:cNvSpPr>
          <p:nvPr>
            <p:ph idx="1"/>
          </p:nvPr>
        </p:nvSpPr>
        <p:spPr>
          <a:xfrm>
            <a:off x="358775" y="1270000"/>
            <a:ext cx="8545513" cy="5334000"/>
          </a:xfrm>
        </p:spPr>
        <p:txBody>
          <a:bodyPr/>
          <a:lstStyle/>
          <a:p>
            <a:r>
              <a:rPr lang="en-US" sz="1800" smtClean="0"/>
              <a:t>flexor retinaculum – </a:t>
            </a:r>
            <a:r>
              <a:rPr lang="en-US" sz="1800" b="0" smtClean="0"/>
              <a:t>bracelet-like fibrous sheet that the flexor tendons of the extrinsic muscles that flex the wrist pass on their way to their insertions</a:t>
            </a:r>
          </a:p>
          <a:p>
            <a:endParaRPr lang="en-US" sz="1000" b="0" smtClean="0"/>
          </a:p>
          <a:p>
            <a:r>
              <a:rPr lang="en-US" sz="1800" smtClean="0"/>
              <a:t>carpal tunnel </a:t>
            </a:r>
            <a:r>
              <a:rPr lang="en-US" sz="1800" b="0" smtClean="0"/>
              <a:t>– tight space between the flexor retinaculum and the carpal bones</a:t>
            </a:r>
          </a:p>
          <a:p>
            <a:pPr lvl="1"/>
            <a:r>
              <a:rPr lang="en-US" sz="1800" b="0" smtClean="0"/>
              <a:t>flexor tendons passing through the tunnel are enclosed in </a:t>
            </a:r>
            <a:r>
              <a:rPr lang="en-US" sz="1800" smtClean="0"/>
              <a:t>tendon sheaths</a:t>
            </a:r>
          </a:p>
          <a:p>
            <a:pPr lvl="2"/>
            <a:r>
              <a:rPr lang="en-US" sz="1600" b="0" smtClean="0"/>
              <a:t>enable tendons to slide back and forth quite easily</a:t>
            </a:r>
          </a:p>
          <a:p>
            <a:pPr lvl="2"/>
            <a:endParaRPr lang="en-US" sz="1000" b="0" smtClean="0"/>
          </a:p>
          <a:p>
            <a:r>
              <a:rPr lang="en-US" sz="2000" smtClean="0"/>
              <a:t>carpal tunnel syndrome </a:t>
            </a:r>
            <a:r>
              <a:rPr lang="en-US" sz="2000" b="0" smtClean="0"/>
              <a:t>- prolonged, repetitive motions of wrist and fingers can cause tissues in the carpal tunnel to become inflamed, swollen, or fibrotic</a:t>
            </a:r>
          </a:p>
          <a:p>
            <a:pPr lvl="1"/>
            <a:r>
              <a:rPr lang="en-US" sz="1800" b="0" smtClean="0"/>
              <a:t>puts pressure on the </a:t>
            </a:r>
            <a:r>
              <a:rPr lang="en-US" sz="1800" smtClean="0"/>
              <a:t>median nerve </a:t>
            </a:r>
            <a:r>
              <a:rPr lang="en-US" sz="1800" b="0" smtClean="0"/>
              <a:t>of the wrist that passes through the carpal tunnel along with the flexor tendons</a:t>
            </a:r>
          </a:p>
          <a:p>
            <a:pPr lvl="1"/>
            <a:r>
              <a:rPr lang="en-US" sz="1800" b="0" smtClean="0"/>
              <a:t>tingling and muscular weakness in the palm and medial side of the hand</a:t>
            </a:r>
          </a:p>
          <a:p>
            <a:pPr lvl="1"/>
            <a:r>
              <a:rPr lang="en-US" sz="1800" b="0" smtClean="0"/>
              <a:t>pain may radiate to arm and shoulder</a:t>
            </a:r>
          </a:p>
          <a:p>
            <a:pPr lvl="1"/>
            <a:r>
              <a:rPr lang="en-US" sz="1800" smtClean="0"/>
              <a:t>treatment </a:t>
            </a:r>
            <a:r>
              <a:rPr lang="en-US" sz="1800" b="0" smtClean="0"/>
              <a:t>– anti-inflammatory drugs, immobilization of the wrist, and sometimes surgery to remove part or all of flexor retinaculum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09BA822D-BB96-4B44-B93D-1B1EBD575CA2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Carpal Tunnel Syndrome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5443538" y="1293813"/>
            <a:ext cx="3352800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repetitive motions cause inflammation and pressure on median nerve</a:t>
            </a:r>
          </a:p>
        </p:txBody>
      </p:sp>
      <p:sp>
        <p:nvSpPr>
          <p:cNvPr id="69636" name="Text Box 14"/>
          <p:cNvSpPr txBox="1">
            <a:spLocks noChangeArrowheads="1"/>
          </p:cNvSpPr>
          <p:nvPr/>
        </p:nvSpPr>
        <p:spPr bwMode="auto">
          <a:xfrm>
            <a:off x="5805488" y="6430963"/>
            <a:ext cx="2049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10.32a</a:t>
            </a:r>
          </a:p>
        </p:txBody>
      </p:sp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1855788" y="5686425"/>
            <a:ext cx="20494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10.32b</a:t>
            </a:r>
          </a:p>
        </p:txBody>
      </p:sp>
      <p:sp>
        <p:nvSpPr>
          <p:cNvPr id="69638" name="TextBox 24"/>
          <p:cNvSpPr txBox="1">
            <a:spLocks noChangeArrowheads="1"/>
          </p:cNvSpPr>
          <p:nvPr/>
        </p:nvSpPr>
        <p:spPr bwMode="auto">
          <a:xfrm>
            <a:off x="5046663" y="3052763"/>
            <a:ext cx="4084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9639" name="Picture 13" descr="sal25693_10_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3" y="3230563"/>
            <a:ext cx="328453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Rectangle 14"/>
          <p:cNvSpPr>
            <a:spLocks noChangeArrowheads="1"/>
          </p:cNvSpPr>
          <p:nvPr/>
        </p:nvSpPr>
        <p:spPr bwMode="auto">
          <a:xfrm>
            <a:off x="7804150" y="5122863"/>
            <a:ext cx="771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Opponens pollicis</a:t>
            </a:r>
            <a:endParaRPr lang="en-US" sz="700" b="1"/>
          </a:p>
        </p:txBody>
      </p:sp>
      <p:sp>
        <p:nvSpPr>
          <p:cNvPr id="69641" name="Rectangle 15"/>
          <p:cNvSpPr>
            <a:spLocks noChangeArrowheads="1"/>
          </p:cNvSpPr>
          <p:nvPr/>
        </p:nvSpPr>
        <p:spPr bwMode="auto">
          <a:xfrm>
            <a:off x="7804150" y="4864100"/>
            <a:ext cx="727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9642" name="Rectangle 16"/>
          <p:cNvSpPr>
            <a:spLocks noChangeArrowheads="1"/>
          </p:cNvSpPr>
          <p:nvPr/>
        </p:nvSpPr>
        <p:spPr bwMode="auto">
          <a:xfrm>
            <a:off x="7813675" y="4603750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9643" name="Rectangle 17"/>
          <p:cNvSpPr>
            <a:spLocks noChangeArrowheads="1"/>
          </p:cNvSpPr>
          <p:nvPr/>
        </p:nvSpPr>
        <p:spPr bwMode="auto">
          <a:xfrm>
            <a:off x="7813675" y="3863975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700" b="1">
                <a:solidFill>
                  <a:srgbClr val="000000"/>
                </a:solidFill>
              </a:rPr>
              <a:t>pollicis</a:t>
            </a:r>
          </a:p>
        </p:txBody>
      </p:sp>
      <p:sp>
        <p:nvSpPr>
          <p:cNvPr id="69644" name="Rectangle 18"/>
          <p:cNvSpPr>
            <a:spLocks noChangeArrowheads="1"/>
          </p:cNvSpPr>
          <p:nvPr/>
        </p:nvSpPr>
        <p:spPr bwMode="auto">
          <a:xfrm>
            <a:off x="5375275" y="4090988"/>
            <a:ext cx="957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digitorum superficialis</a:t>
            </a:r>
          </a:p>
        </p:txBody>
      </p:sp>
      <p:sp>
        <p:nvSpPr>
          <p:cNvPr id="69645" name="Rectangle 19"/>
          <p:cNvSpPr>
            <a:spLocks noChangeArrowheads="1"/>
          </p:cNvSpPr>
          <p:nvPr/>
        </p:nvSpPr>
        <p:spPr bwMode="auto">
          <a:xfrm>
            <a:off x="5375275" y="3830638"/>
            <a:ext cx="874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digitorum profundus</a:t>
            </a:r>
          </a:p>
        </p:txBody>
      </p:sp>
      <p:sp>
        <p:nvSpPr>
          <p:cNvPr id="69646" name="Rectangle 20"/>
          <p:cNvSpPr>
            <a:spLocks noChangeArrowheads="1"/>
          </p:cNvSpPr>
          <p:nvPr/>
        </p:nvSpPr>
        <p:spPr bwMode="auto">
          <a:xfrm>
            <a:off x="5413375" y="5983288"/>
            <a:ext cx="6873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Palmaris longus</a:t>
            </a:r>
            <a:endParaRPr lang="en-US" sz="700" b="1"/>
          </a:p>
        </p:txBody>
      </p:sp>
      <p:sp>
        <p:nvSpPr>
          <p:cNvPr id="69647" name="Rectangle 21"/>
          <p:cNvSpPr>
            <a:spLocks noChangeArrowheads="1"/>
          </p:cNvSpPr>
          <p:nvPr/>
        </p:nvSpPr>
        <p:spPr bwMode="auto">
          <a:xfrm>
            <a:off x="5410200" y="5726113"/>
            <a:ext cx="703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7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69648" name="Rectangle 22"/>
          <p:cNvSpPr>
            <a:spLocks noChangeArrowheads="1"/>
          </p:cNvSpPr>
          <p:nvPr/>
        </p:nvSpPr>
        <p:spPr bwMode="auto">
          <a:xfrm>
            <a:off x="5364163" y="5284788"/>
            <a:ext cx="796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retinaculum</a:t>
            </a:r>
            <a:endParaRPr lang="en-US" sz="700" b="1"/>
          </a:p>
        </p:txBody>
      </p:sp>
      <p:sp>
        <p:nvSpPr>
          <p:cNvPr id="69649" name="Rectangle 23"/>
          <p:cNvSpPr>
            <a:spLocks noChangeArrowheads="1"/>
          </p:cNvSpPr>
          <p:nvPr/>
        </p:nvSpPr>
        <p:spPr bwMode="auto">
          <a:xfrm>
            <a:off x="5407025" y="5019675"/>
            <a:ext cx="633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digiti</a:t>
            </a:r>
          </a:p>
          <a:p>
            <a:r>
              <a:rPr lang="en-US" sz="700" b="1">
                <a:solidFill>
                  <a:srgbClr val="000000"/>
                </a:solidFill>
              </a:rPr>
              <a:t>minimi</a:t>
            </a:r>
          </a:p>
        </p:txBody>
      </p:sp>
      <p:sp>
        <p:nvSpPr>
          <p:cNvPr id="69650" name="Rectangle 24"/>
          <p:cNvSpPr>
            <a:spLocks noChangeArrowheads="1"/>
          </p:cNvSpPr>
          <p:nvPr/>
        </p:nvSpPr>
        <p:spPr bwMode="auto">
          <a:xfrm>
            <a:off x="5418138" y="4764088"/>
            <a:ext cx="576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digiti</a:t>
            </a:r>
          </a:p>
          <a:p>
            <a:r>
              <a:rPr lang="en-US" sz="700" b="1">
                <a:solidFill>
                  <a:srgbClr val="000000"/>
                </a:solidFill>
              </a:rPr>
              <a:t>minimi brevis</a:t>
            </a:r>
          </a:p>
        </p:txBody>
      </p:sp>
      <p:sp>
        <p:nvSpPr>
          <p:cNvPr id="69651" name="Rectangle 25"/>
          <p:cNvSpPr>
            <a:spLocks noChangeArrowheads="1"/>
          </p:cNvSpPr>
          <p:nvPr/>
        </p:nvSpPr>
        <p:spPr bwMode="auto">
          <a:xfrm>
            <a:off x="5402263" y="4356100"/>
            <a:ext cx="474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Lumbricals</a:t>
            </a:r>
            <a:endParaRPr lang="en-US" sz="700" b="1"/>
          </a:p>
        </p:txBody>
      </p:sp>
      <p:sp>
        <p:nvSpPr>
          <p:cNvPr id="69652" name="Rectangle 26"/>
          <p:cNvSpPr>
            <a:spLocks noChangeArrowheads="1"/>
          </p:cNvSpPr>
          <p:nvPr/>
        </p:nvSpPr>
        <p:spPr bwMode="auto">
          <a:xfrm>
            <a:off x="5418138" y="4513263"/>
            <a:ext cx="5286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Opponens</a:t>
            </a:r>
          </a:p>
          <a:p>
            <a:r>
              <a:rPr lang="en-US" sz="700" b="1">
                <a:solidFill>
                  <a:srgbClr val="000000"/>
                </a:solidFill>
              </a:rPr>
              <a:t>digiti minimi</a:t>
            </a:r>
          </a:p>
        </p:txBody>
      </p:sp>
      <p:sp>
        <p:nvSpPr>
          <p:cNvPr id="69653" name="Rectangle 27"/>
          <p:cNvSpPr>
            <a:spLocks noChangeArrowheads="1"/>
          </p:cNvSpPr>
          <p:nvPr/>
        </p:nvSpPr>
        <p:spPr bwMode="auto">
          <a:xfrm>
            <a:off x="5375275" y="3562350"/>
            <a:ext cx="630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sheath</a:t>
            </a:r>
          </a:p>
        </p:txBody>
      </p:sp>
      <p:sp>
        <p:nvSpPr>
          <p:cNvPr id="69654" name="Rectangle 28"/>
          <p:cNvSpPr>
            <a:spLocks noChangeArrowheads="1"/>
          </p:cNvSpPr>
          <p:nvPr/>
        </p:nvSpPr>
        <p:spPr bwMode="auto">
          <a:xfrm>
            <a:off x="7854950" y="5888038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9655" name="Rectangle 29"/>
          <p:cNvSpPr>
            <a:spLocks noChangeArrowheads="1"/>
          </p:cNvSpPr>
          <p:nvPr/>
        </p:nvSpPr>
        <p:spPr bwMode="auto">
          <a:xfrm>
            <a:off x="7854950" y="5672138"/>
            <a:ext cx="504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radialis</a:t>
            </a:r>
          </a:p>
        </p:txBody>
      </p:sp>
      <p:sp>
        <p:nvSpPr>
          <p:cNvPr id="69656" name="Rectangle 30"/>
          <p:cNvSpPr>
            <a:spLocks noChangeArrowheads="1"/>
          </p:cNvSpPr>
          <p:nvPr/>
        </p:nvSpPr>
        <p:spPr bwMode="auto">
          <a:xfrm>
            <a:off x="7837488" y="4222750"/>
            <a:ext cx="696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pollicis longus</a:t>
            </a:r>
          </a:p>
        </p:txBody>
      </p:sp>
      <p:sp>
        <p:nvSpPr>
          <p:cNvPr id="69657" name="Rectangle 31"/>
          <p:cNvSpPr>
            <a:spLocks noChangeArrowheads="1"/>
          </p:cNvSpPr>
          <p:nvPr/>
        </p:nvSpPr>
        <p:spPr bwMode="auto">
          <a:xfrm>
            <a:off x="7804150" y="3570288"/>
            <a:ext cx="552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First dorsal</a:t>
            </a:r>
          </a:p>
          <a:p>
            <a:r>
              <a:rPr lang="en-US" sz="700" b="1">
                <a:solidFill>
                  <a:srgbClr val="000000"/>
                </a:solidFill>
              </a:rPr>
              <a:t>interosseous</a:t>
            </a:r>
          </a:p>
        </p:txBody>
      </p:sp>
      <p:sp>
        <p:nvSpPr>
          <p:cNvPr id="69658" name="Rectangle 32"/>
          <p:cNvSpPr>
            <a:spLocks noChangeArrowheads="1"/>
          </p:cNvSpPr>
          <p:nvPr/>
        </p:nvSpPr>
        <p:spPr bwMode="auto">
          <a:xfrm>
            <a:off x="5407025" y="5570538"/>
            <a:ext cx="8223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carpi ulnaris</a:t>
            </a:r>
          </a:p>
        </p:txBody>
      </p:sp>
      <p:sp>
        <p:nvSpPr>
          <p:cNvPr id="69659" name="Rectangle 33"/>
          <p:cNvSpPr>
            <a:spLocks noChangeArrowheads="1"/>
          </p:cNvSpPr>
          <p:nvPr/>
        </p:nvSpPr>
        <p:spPr bwMode="auto">
          <a:xfrm>
            <a:off x="7853363" y="5454650"/>
            <a:ext cx="752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 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69660" name="Freeform 34"/>
          <p:cNvSpPr>
            <a:spLocks/>
          </p:cNvSpPr>
          <p:nvPr/>
        </p:nvSpPr>
        <p:spPr bwMode="auto">
          <a:xfrm>
            <a:off x="7305675" y="3630613"/>
            <a:ext cx="471488" cy="1177925"/>
          </a:xfrm>
          <a:custGeom>
            <a:avLst/>
            <a:gdLst>
              <a:gd name="T0" fmla="*/ 0 w 522"/>
              <a:gd name="T1" fmla="*/ 1304 h 1304"/>
              <a:gd name="T2" fmla="*/ 327 w 522"/>
              <a:gd name="T3" fmla="*/ 0 h 1304"/>
              <a:gd name="T4" fmla="*/ 522 w 522"/>
              <a:gd name="T5" fmla="*/ 0 h 1304"/>
              <a:gd name="T6" fmla="*/ 0 60000 65536"/>
              <a:gd name="T7" fmla="*/ 0 60000 65536"/>
              <a:gd name="T8" fmla="*/ 0 60000 65536"/>
              <a:gd name="T9" fmla="*/ 0 w 522"/>
              <a:gd name="T10" fmla="*/ 0 h 1304"/>
              <a:gd name="T11" fmla="*/ 522 w 522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304">
                <a:moveTo>
                  <a:pt x="0" y="1304"/>
                </a:moveTo>
                <a:lnTo>
                  <a:pt x="327" y="0"/>
                </a:lnTo>
                <a:lnTo>
                  <a:pt x="52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Freeform 35"/>
          <p:cNvSpPr>
            <a:spLocks/>
          </p:cNvSpPr>
          <p:nvPr/>
        </p:nvSpPr>
        <p:spPr bwMode="auto">
          <a:xfrm>
            <a:off x="6470650" y="3629025"/>
            <a:ext cx="452438" cy="419100"/>
          </a:xfrm>
          <a:custGeom>
            <a:avLst/>
            <a:gdLst>
              <a:gd name="T0" fmla="*/ 141 w 502"/>
              <a:gd name="T1" fmla="*/ 464 h 464"/>
              <a:gd name="T2" fmla="*/ 0 w 502"/>
              <a:gd name="T3" fmla="*/ 0 h 464"/>
              <a:gd name="T4" fmla="*/ 502 w 502"/>
              <a:gd name="T5" fmla="*/ 221 h 464"/>
              <a:gd name="T6" fmla="*/ 0 60000 65536"/>
              <a:gd name="T7" fmla="*/ 0 60000 65536"/>
              <a:gd name="T8" fmla="*/ 0 60000 65536"/>
              <a:gd name="T9" fmla="*/ 0 w 502"/>
              <a:gd name="T10" fmla="*/ 0 h 464"/>
              <a:gd name="T11" fmla="*/ 502 w 502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" h="464">
                <a:moveTo>
                  <a:pt x="141" y="464"/>
                </a:moveTo>
                <a:lnTo>
                  <a:pt x="0" y="0"/>
                </a:lnTo>
                <a:lnTo>
                  <a:pt x="502" y="22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2" name="Freeform 36"/>
          <p:cNvSpPr>
            <a:spLocks/>
          </p:cNvSpPr>
          <p:nvPr/>
        </p:nvSpPr>
        <p:spPr bwMode="auto">
          <a:xfrm>
            <a:off x="6115050" y="3900488"/>
            <a:ext cx="322263" cy="312737"/>
          </a:xfrm>
          <a:custGeom>
            <a:avLst/>
            <a:gdLst>
              <a:gd name="T0" fmla="*/ 358 w 358"/>
              <a:gd name="T1" fmla="*/ 346 h 346"/>
              <a:gd name="T2" fmla="*/ 307 w 358"/>
              <a:gd name="T3" fmla="*/ 0 h 346"/>
              <a:gd name="T4" fmla="*/ 0 w 358"/>
              <a:gd name="T5" fmla="*/ 0 h 346"/>
              <a:gd name="T6" fmla="*/ 0 60000 65536"/>
              <a:gd name="T7" fmla="*/ 0 60000 65536"/>
              <a:gd name="T8" fmla="*/ 0 60000 65536"/>
              <a:gd name="T9" fmla="*/ 0 w 358"/>
              <a:gd name="T10" fmla="*/ 0 h 346"/>
              <a:gd name="T11" fmla="*/ 358 w 358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346">
                <a:moveTo>
                  <a:pt x="358" y="346"/>
                </a:moveTo>
                <a:lnTo>
                  <a:pt x="307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Freeform 37"/>
          <p:cNvSpPr>
            <a:spLocks/>
          </p:cNvSpPr>
          <p:nvPr/>
        </p:nvSpPr>
        <p:spPr bwMode="auto">
          <a:xfrm>
            <a:off x="7256463" y="3929063"/>
            <a:ext cx="525462" cy="1046162"/>
          </a:xfrm>
          <a:custGeom>
            <a:avLst/>
            <a:gdLst>
              <a:gd name="T0" fmla="*/ 0 w 583"/>
              <a:gd name="T1" fmla="*/ 1159 h 1159"/>
              <a:gd name="T2" fmla="*/ 544 w 583"/>
              <a:gd name="T3" fmla="*/ 0 h 1159"/>
              <a:gd name="T4" fmla="*/ 583 w 583"/>
              <a:gd name="T5" fmla="*/ 0 h 1159"/>
              <a:gd name="T6" fmla="*/ 0 60000 65536"/>
              <a:gd name="T7" fmla="*/ 0 60000 65536"/>
              <a:gd name="T8" fmla="*/ 0 60000 65536"/>
              <a:gd name="T9" fmla="*/ 0 w 583"/>
              <a:gd name="T10" fmla="*/ 0 h 1159"/>
              <a:gd name="T11" fmla="*/ 583 w 583"/>
              <a:gd name="T12" fmla="*/ 1159 h 1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1159">
                <a:moveTo>
                  <a:pt x="0" y="1159"/>
                </a:moveTo>
                <a:lnTo>
                  <a:pt x="544" y="0"/>
                </a:lnTo>
                <a:lnTo>
                  <a:pt x="58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Freeform 38"/>
          <p:cNvSpPr>
            <a:spLocks/>
          </p:cNvSpPr>
          <p:nvPr/>
        </p:nvSpPr>
        <p:spPr bwMode="auto">
          <a:xfrm>
            <a:off x="7481888" y="4279900"/>
            <a:ext cx="338137" cy="554038"/>
          </a:xfrm>
          <a:custGeom>
            <a:avLst/>
            <a:gdLst>
              <a:gd name="T0" fmla="*/ 0 w 374"/>
              <a:gd name="T1" fmla="*/ 615 h 615"/>
              <a:gd name="T2" fmla="*/ 278 w 374"/>
              <a:gd name="T3" fmla="*/ 0 h 615"/>
              <a:gd name="T4" fmla="*/ 374 w 374"/>
              <a:gd name="T5" fmla="*/ 0 h 615"/>
              <a:gd name="T6" fmla="*/ 0 60000 65536"/>
              <a:gd name="T7" fmla="*/ 0 60000 65536"/>
              <a:gd name="T8" fmla="*/ 0 60000 65536"/>
              <a:gd name="T9" fmla="*/ 0 w 374"/>
              <a:gd name="T10" fmla="*/ 0 h 615"/>
              <a:gd name="T11" fmla="*/ 374 w 374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615">
                <a:moveTo>
                  <a:pt x="0" y="615"/>
                </a:moveTo>
                <a:lnTo>
                  <a:pt x="278" y="0"/>
                </a:lnTo>
                <a:lnTo>
                  <a:pt x="37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Freeform 39"/>
          <p:cNvSpPr>
            <a:spLocks/>
          </p:cNvSpPr>
          <p:nvPr/>
        </p:nvSpPr>
        <p:spPr bwMode="auto">
          <a:xfrm>
            <a:off x="7181850" y="4918075"/>
            <a:ext cx="600075" cy="341313"/>
          </a:xfrm>
          <a:custGeom>
            <a:avLst/>
            <a:gdLst>
              <a:gd name="T0" fmla="*/ 0 w 666"/>
              <a:gd name="T1" fmla="*/ 378 h 378"/>
              <a:gd name="T2" fmla="*/ 611 w 666"/>
              <a:gd name="T3" fmla="*/ 0 h 378"/>
              <a:gd name="T4" fmla="*/ 666 w 666"/>
              <a:gd name="T5" fmla="*/ 0 h 378"/>
              <a:gd name="T6" fmla="*/ 0 60000 65536"/>
              <a:gd name="T7" fmla="*/ 0 60000 65536"/>
              <a:gd name="T8" fmla="*/ 0 60000 65536"/>
              <a:gd name="T9" fmla="*/ 0 w 666"/>
              <a:gd name="T10" fmla="*/ 0 h 378"/>
              <a:gd name="T11" fmla="*/ 666 w 66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378">
                <a:moveTo>
                  <a:pt x="0" y="378"/>
                </a:moveTo>
                <a:lnTo>
                  <a:pt x="611" y="0"/>
                </a:lnTo>
                <a:lnTo>
                  <a:pt x="666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Freeform 40"/>
          <p:cNvSpPr>
            <a:spLocks/>
          </p:cNvSpPr>
          <p:nvPr/>
        </p:nvSpPr>
        <p:spPr bwMode="auto">
          <a:xfrm>
            <a:off x="7285038" y="5183188"/>
            <a:ext cx="496887" cy="144462"/>
          </a:xfrm>
          <a:custGeom>
            <a:avLst/>
            <a:gdLst>
              <a:gd name="T0" fmla="*/ 0 w 551"/>
              <a:gd name="T1" fmla="*/ 160 h 160"/>
              <a:gd name="T2" fmla="*/ 253 w 551"/>
              <a:gd name="T3" fmla="*/ 0 h 160"/>
              <a:gd name="T4" fmla="*/ 551 w 551"/>
              <a:gd name="T5" fmla="*/ 0 h 160"/>
              <a:gd name="T6" fmla="*/ 0 60000 65536"/>
              <a:gd name="T7" fmla="*/ 0 60000 65536"/>
              <a:gd name="T8" fmla="*/ 0 60000 65536"/>
              <a:gd name="T9" fmla="*/ 0 w 551"/>
              <a:gd name="T10" fmla="*/ 0 h 160"/>
              <a:gd name="T11" fmla="*/ 551 w 551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60">
                <a:moveTo>
                  <a:pt x="0" y="160"/>
                </a:moveTo>
                <a:lnTo>
                  <a:pt x="253" y="0"/>
                </a:lnTo>
                <a:lnTo>
                  <a:pt x="55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Freeform 41"/>
          <p:cNvSpPr>
            <a:spLocks/>
          </p:cNvSpPr>
          <p:nvPr/>
        </p:nvSpPr>
        <p:spPr bwMode="auto">
          <a:xfrm>
            <a:off x="6978650" y="5513388"/>
            <a:ext cx="849313" cy="379412"/>
          </a:xfrm>
          <a:custGeom>
            <a:avLst/>
            <a:gdLst>
              <a:gd name="T0" fmla="*/ 0 w 942"/>
              <a:gd name="T1" fmla="*/ 420 h 420"/>
              <a:gd name="T2" fmla="*/ 593 w 942"/>
              <a:gd name="T3" fmla="*/ 0 h 420"/>
              <a:gd name="T4" fmla="*/ 942 w 942"/>
              <a:gd name="T5" fmla="*/ 0 h 420"/>
              <a:gd name="T6" fmla="*/ 0 60000 65536"/>
              <a:gd name="T7" fmla="*/ 0 60000 65536"/>
              <a:gd name="T8" fmla="*/ 0 60000 65536"/>
              <a:gd name="T9" fmla="*/ 0 w 942"/>
              <a:gd name="T10" fmla="*/ 0 h 420"/>
              <a:gd name="T11" fmla="*/ 942 w 942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2" h="420">
                <a:moveTo>
                  <a:pt x="0" y="420"/>
                </a:moveTo>
                <a:lnTo>
                  <a:pt x="593" y="0"/>
                </a:lnTo>
                <a:lnTo>
                  <a:pt x="94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8" name="Freeform 42"/>
          <p:cNvSpPr>
            <a:spLocks/>
          </p:cNvSpPr>
          <p:nvPr/>
        </p:nvSpPr>
        <p:spPr bwMode="auto">
          <a:xfrm>
            <a:off x="6886575" y="5734050"/>
            <a:ext cx="941388" cy="236538"/>
          </a:xfrm>
          <a:custGeom>
            <a:avLst/>
            <a:gdLst>
              <a:gd name="T0" fmla="*/ 0 w 1044"/>
              <a:gd name="T1" fmla="*/ 262 h 262"/>
              <a:gd name="T2" fmla="*/ 695 w 1044"/>
              <a:gd name="T3" fmla="*/ 0 h 262"/>
              <a:gd name="T4" fmla="*/ 1044 w 1044"/>
              <a:gd name="T5" fmla="*/ 0 h 262"/>
              <a:gd name="T6" fmla="*/ 0 60000 65536"/>
              <a:gd name="T7" fmla="*/ 0 60000 65536"/>
              <a:gd name="T8" fmla="*/ 0 60000 65536"/>
              <a:gd name="T9" fmla="*/ 0 w 1044"/>
              <a:gd name="T10" fmla="*/ 0 h 262"/>
              <a:gd name="T11" fmla="*/ 1044 w 1044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4" h="262">
                <a:moveTo>
                  <a:pt x="0" y="262"/>
                </a:moveTo>
                <a:lnTo>
                  <a:pt x="695" y="0"/>
                </a:lnTo>
                <a:lnTo>
                  <a:pt x="104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9" name="Freeform 43"/>
          <p:cNvSpPr>
            <a:spLocks/>
          </p:cNvSpPr>
          <p:nvPr/>
        </p:nvSpPr>
        <p:spPr bwMode="auto">
          <a:xfrm>
            <a:off x="7143750" y="4667250"/>
            <a:ext cx="644525" cy="447675"/>
          </a:xfrm>
          <a:custGeom>
            <a:avLst/>
            <a:gdLst>
              <a:gd name="T0" fmla="*/ 0 w 714"/>
              <a:gd name="T1" fmla="*/ 496 h 496"/>
              <a:gd name="T2" fmla="*/ 653 w 714"/>
              <a:gd name="T3" fmla="*/ 0 h 496"/>
              <a:gd name="T4" fmla="*/ 714 w 714"/>
              <a:gd name="T5" fmla="*/ 0 h 496"/>
              <a:gd name="T6" fmla="*/ 0 60000 65536"/>
              <a:gd name="T7" fmla="*/ 0 60000 65536"/>
              <a:gd name="T8" fmla="*/ 0 60000 65536"/>
              <a:gd name="T9" fmla="*/ 0 w 714"/>
              <a:gd name="T10" fmla="*/ 0 h 496"/>
              <a:gd name="T11" fmla="*/ 714 w 714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496">
                <a:moveTo>
                  <a:pt x="0" y="496"/>
                </a:moveTo>
                <a:lnTo>
                  <a:pt x="653" y="0"/>
                </a:lnTo>
                <a:lnTo>
                  <a:pt x="71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0" name="Freeform 44"/>
          <p:cNvSpPr>
            <a:spLocks/>
          </p:cNvSpPr>
          <p:nvPr/>
        </p:nvSpPr>
        <p:spPr bwMode="auto">
          <a:xfrm>
            <a:off x="6807200" y="5953125"/>
            <a:ext cx="1020763" cy="88900"/>
          </a:xfrm>
          <a:custGeom>
            <a:avLst/>
            <a:gdLst>
              <a:gd name="T0" fmla="*/ 0 w 1131"/>
              <a:gd name="T1" fmla="*/ 99 h 99"/>
              <a:gd name="T2" fmla="*/ 782 w 1131"/>
              <a:gd name="T3" fmla="*/ 0 h 99"/>
              <a:gd name="T4" fmla="*/ 1131 w 1131"/>
              <a:gd name="T5" fmla="*/ 0 h 99"/>
              <a:gd name="T6" fmla="*/ 0 60000 65536"/>
              <a:gd name="T7" fmla="*/ 0 60000 65536"/>
              <a:gd name="T8" fmla="*/ 0 60000 65536"/>
              <a:gd name="T9" fmla="*/ 0 w 1131"/>
              <a:gd name="T10" fmla="*/ 0 h 99"/>
              <a:gd name="T11" fmla="*/ 1131 w 113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1" h="99">
                <a:moveTo>
                  <a:pt x="0" y="99"/>
                </a:moveTo>
                <a:lnTo>
                  <a:pt x="782" y="0"/>
                </a:lnTo>
                <a:lnTo>
                  <a:pt x="113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1" name="Freeform 45"/>
          <p:cNvSpPr>
            <a:spLocks/>
          </p:cNvSpPr>
          <p:nvPr/>
        </p:nvSpPr>
        <p:spPr bwMode="auto">
          <a:xfrm>
            <a:off x="6108700" y="4164013"/>
            <a:ext cx="347663" cy="346075"/>
          </a:xfrm>
          <a:custGeom>
            <a:avLst/>
            <a:gdLst>
              <a:gd name="T0" fmla="*/ 385 w 385"/>
              <a:gd name="T1" fmla="*/ 384 h 384"/>
              <a:gd name="T2" fmla="*/ 244 w 385"/>
              <a:gd name="T3" fmla="*/ 0 h 384"/>
              <a:gd name="T4" fmla="*/ 0 w 385"/>
              <a:gd name="T5" fmla="*/ 0 h 384"/>
              <a:gd name="T6" fmla="*/ 0 60000 65536"/>
              <a:gd name="T7" fmla="*/ 0 60000 65536"/>
              <a:gd name="T8" fmla="*/ 0 60000 65536"/>
              <a:gd name="T9" fmla="*/ 0 w 385"/>
              <a:gd name="T10" fmla="*/ 0 h 384"/>
              <a:gd name="T11" fmla="*/ 385 w 385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384">
                <a:moveTo>
                  <a:pt x="385" y="384"/>
                </a:moveTo>
                <a:lnTo>
                  <a:pt x="244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2" name="Freeform 46"/>
          <p:cNvSpPr>
            <a:spLocks/>
          </p:cNvSpPr>
          <p:nvPr/>
        </p:nvSpPr>
        <p:spPr bwMode="auto">
          <a:xfrm>
            <a:off x="5926138" y="4418013"/>
            <a:ext cx="1220787" cy="500062"/>
          </a:xfrm>
          <a:custGeom>
            <a:avLst/>
            <a:gdLst>
              <a:gd name="T0" fmla="*/ 1351 w 1351"/>
              <a:gd name="T1" fmla="*/ 554 h 554"/>
              <a:gd name="T2" fmla="*/ 112 w 1351"/>
              <a:gd name="T3" fmla="*/ 0 h 554"/>
              <a:gd name="T4" fmla="*/ 0 w 1351"/>
              <a:gd name="T5" fmla="*/ 0 h 554"/>
              <a:gd name="T6" fmla="*/ 0 60000 65536"/>
              <a:gd name="T7" fmla="*/ 0 60000 65536"/>
              <a:gd name="T8" fmla="*/ 0 60000 65536"/>
              <a:gd name="T9" fmla="*/ 0 w 1351"/>
              <a:gd name="T10" fmla="*/ 0 h 554"/>
              <a:gd name="T11" fmla="*/ 1351 w 1351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1" h="554">
                <a:moveTo>
                  <a:pt x="1351" y="554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3" name="Line 47"/>
          <p:cNvSpPr>
            <a:spLocks noChangeShapeType="1"/>
          </p:cNvSpPr>
          <p:nvPr/>
        </p:nvSpPr>
        <p:spPr bwMode="auto">
          <a:xfrm>
            <a:off x="6970713" y="4837113"/>
            <a:ext cx="0" cy="317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4" name="Line 48"/>
          <p:cNvSpPr>
            <a:spLocks noChangeShapeType="1"/>
          </p:cNvSpPr>
          <p:nvPr/>
        </p:nvSpPr>
        <p:spPr bwMode="auto">
          <a:xfrm>
            <a:off x="6784975" y="4759325"/>
            <a:ext cx="1588" cy="603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5" name="Line 49"/>
          <p:cNvSpPr>
            <a:spLocks noChangeShapeType="1"/>
          </p:cNvSpPr>
          <p:nvPr/>
        </p:nvSpPr>
        <p:spPr bwMode="auto">
          <a:xfrm>
            <a:off x="6616700" y="4689475"/>
            <a:ext cx="1588" cy="952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6" name="Freeform 50"/>
          <p:cNvSpPr>
            <a:spLocks/>
          </p:cNvSpPr>
          <p:nvPr/>
        </p:nvSpPr>
        <p:spPr bwMode="auto">
          <a:xfrm>
            <a:off x="5897563" y="4576763"/>
            <a:ext cx="690562" cy="404812"/>
          </a:xfrm>
          <a:custGeom>
            <a:avLst/>
            <a:gdLst>
              <a:gd name="T0" fmla="*/ 765 w 765"/>
              <a:gd name="T1" fmla="*/ 448 h 448"/>
              <a:gd name="T2" fmla="*/ 211 w 765"/>
              <a:gd name="T3" fmla="*/ 0 h 448"/>
              <a:gd name="T4" fmla="*/ 0 w 765"/>
              <a:gd name="T5" fmla="*/ 0 h 448"/>
              <a:gd name="T6" fmla="*/ 0 60000 65536"/>
              <a:gd name="T7" fmla="*/ 0 60000 65536"/>
              <a:gd name="T8" fmla="*/ 0 60000 65536"/>
              <a:gd name="T9" fmla="*/ 0 w 765"/>
              <a:gd name="T10" fmla="*/ 0 h 448"/>
              <a:gd name="T11" fmla="*/ 765 w 7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5" h="448">
                <a:moveTo>
                  <a:pt x="765" y="448"/>
                </a:moveTo>
                <a:lnTo>
                  <a:pt x="211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7" name="Freeform 51"/>
          <p:cNvSpPr>
            <a:spLocks/>
          </p:cNvSpPr>
          <p:nvPr/>
        </p:nvSpPr>
        <p:spPr bwMode="auto">
          <a:xfrm>
            <a:off x="5957888" y="4826000"/>
            <a:ext cx="620712" cy="285750"/>
          </a:xfrm>
          <a:custGeom>
            <a:avLst/>
            <a:gdLst>
              <a:gd name="T0" fmla="*/ 688 w 688"/>
              <a:gd name="T1" fmla="*/ 317 h 317"/>
              <a:gd name="T2" fmla="*/ 333 w 688"/>
              <a:gd name="T3" fmla="*/ 0 h 317"/>
              <a:gd name="T4" fmla="*/ 0 w 688"/>
              <a:gd name="T5" fmla="*/ 0 h 317"/>
              <a:gd name="T6" fmla="*/ 0 60000 65536"/>
              <a:gd name="T7" fmla="*/ 0 60000 65536"/>
              <a:gd name="T8" fmla="*/ 0 60000 65536"/>
              <a:gd name="T9" fmla="*/ 0 w 688"/>
              <a:gd name="T10" fmla="*/ 0 h 317"/>
              <a:gd name="T11" fmla="*/ 688 w 68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317">
                <a:moveTo>
                  <a:pt x="688" y="317"/>
                </a:moveTo>
                <a:lnTo>
                  <a:pt x="333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8" name="Freeform 52"/>
          <p:cNvSpPr>
            <a:spLocks/>
          </p:cNvSpPr>
          <p:nvPr/>
        </p:nvSpPr>
        <p:spPr bwMode="auto">
          <a:xfrm>
            <a:off x="6084888" y="5080000"/>
            <a:ext cx="401637" cy="112713"/>
          </a:xfrm>
          <a:custGeom>
            <a:avLst/>
            <a:gdLst>
              <a:gd name="T0" fmla="*/ 445 w 445"/>
              <a:gd name="T1" fmla="*/ 125 h 125"/>
              <a:gd name="T2" fmla="*/ 259 w 445"/>
              <a:gd name="T3" fmla="*/ 0 h 125"/>
              <a:gd name="T4" fmla="*/ 0 w 445"/>
              <a:gd name="T5" fmla="*/ 0 h 125"/>
              <a:gd name="T6" fmla="*/ 0 60000 65536"/>
              <a:gd name="T7" fmla="*/ 0 60000 65536"/>
              <a:gd name="T8" fmla="*/ 0 60000 65536"/>
              <a:gd name="T9" fmla="*/ 0 w 445"/>
              <a:gd name="T10" fmla="*/ 0 h 125"/>
              <a:gd name="T11" fmla="*/ 445 w 445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125">
                <a:moveTo>
                  <a:pt x="445" y="125"/>
                </a:moveTo>
                <a:lnTo>
                  <a:pt x="259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9" name="Freeform 53"/>
          <p:cNvSpPr>
            <a:spLocks/>
          </p:cNvSpPr>
          <p:nvPr/>
        </p:nvSpPr>
        <p:spPr bwMode="auto">
          <a:xfrm>
            <a:off x="6180138" y="5345113"/>
            <a:ext cx="463550" cy="136525"/>
          </a:xfrm>
          <a:custGeom>
            <a:avLst/>
            <a:gdLst>
              <a:gd name="T0" fmla="*/ 513 w 513"/>
              <a:gd name="T1" fmla="*/ 151 h 151"/>
              <a:gd name="T2" fmla="*/ 154 w 513"/>
              <a:gd name="T3" fmla="*/ 0 h 151"/>
              <a:gd name="T4" fmla="*/ 0 w 513"/>
              <a:gd name="T5" fmla="*/ 0 h 151"/>
              <a:gd name="T6" fmla="*/ 0 60000 65536"/>
              <a:gd name="T7" fmla="*/ 0 60000 65536"/>
              <a:gd name="T8" fmla="*/ 0 60000 65536"/>
              <a:gd name="T9" fmla="*/ 0 w 513"/>
              <a:gd name="T10" fmla="*/ 0 h 151"/>
              <a:gd name="T11" fmla="*/ 513 w 513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3" h="151">
                <a:moveTo>
                  <a:pt x="513" y="151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0" name="Line 54"/>
          <p:cNvSpPr>
            <a:spLocks noChangeShapeType="1"/>
          </p:cNvSpPr>
          <p:nvPr/>
        </p:nvSpPr>
        <p:spPr bwMode="auto">
          <a:xfrm flipH="1" flipV="1">
            <a:off x="6456363" y="5635625"/>
            <a:ext cx="100012" cy="428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1" name="Line 55"/>
          <p:cNvSpPr>
            <a:spLocks noChangeShapeType="1"/>
          </p:cNvSpPr>
          <p:nvPr/>
        </p:nvSpPr>
        <p:spPr bwMode="auto">
          <a:xfrm>
            <a:off x="6157913" y="5791200"/>
            <a:ext cx="5461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2" name="Line 56"/>
          <p:cNvSpPr>
            <a:spLocks noChangeShapeType="1"/>
          </p:cNvSpPr>
          <p:nvPr/>
        </p:nvSpPr>
        <p:spPr bwMode="auto">
          <a:xfrm>
            <a:off x="6148388" y="6042025"/>
            <a:ext cx="5762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3" name="Freeform 57"/>
          <p:cNvSpPr>
            <a:spLocks/>
          </p:cNvSpPr>
          <p:nvPr/>
        </p:nvSpPr>
        <p:spPr bwMode="auto">
          <a:xfrm>
            <a:off x="7299325" y="3625850"/>
            <a:ext cx="482600" cy="1176338"/>
          </a:xfrm>
          <a:custGeom>
            <a:avLst/>
            <a:gdLst>
              <a:gd name="T0" fmla="*/ 0 w 535"/>
              <a:gd name="T1" fmla="*/ 1303 h 1303"/>
              <a:gd name="T2" fmla="*/ 326 w 535"/>
              <a:gd name="T3" fmla="*/ 0 h 1303"/>
              <a:gd name="T4" fmla="*/ 535 w 535"/>
              <a:gd name="T5" fmla="*/ 0 h 1303"/>
              <a:gd name="T6" fmla="*/ 0 60000 65536"/>
              <a:gd name="T7" fmla="*/ 0 60000 65536"/>
              <a:gd name="T8" fmla="*/ 0 60000 65536"/>
              <a:gd name="T9" fmla="*/ 0 w 535"/>
              <a:gd name="T10" fmla="*/ 0 h 1303"/>
              <a:gd name="T11" fmla="*/ 535 w 535"/>
              <a:gd name="T12" fmla="*/ 1303 h 1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5" h="1303">
                <a:moveTo>
                  <a:pt x="0" y="1303"/>
                </a:moveTo>
                <a:lnTo>
                  <a:pt x="326" y="0"/>
                </a:lnTo>
                <a:lnTo>
                  <a:pt x="5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4" name="Freeform 58"/>
          <p:cNvSpPr>
            <a:spLocks/>
          </p:cNvSpPr>
          <p:nvPr/>
        </p:nvSpPr>
        <p:spPr bwMode="auto">
          <a:xfrm>
            <a:off x="6111875" y="3894138"/>
            <a:ext cx="320675" cy="312737"/>
          </a:xfrm>
          <a:custGeom>
            <a:avLst/>
            <a:gdLst>
              <a:gd name="T0" fmla="*/ 355 w 355"/>
              <a:gd name="T1" fmla="*/ 346 h 346"/>
              <a:gd name="T2" fmla="*/ 304 w 355"/>
              <a:gd name="T3" fmla="*/ 0 h 346"/>
              <a:gd name="T4" fmla="*/ 0 w 355"/>
              <a:gd name="T5" fmla="*/ 0 h 346"/>
              <a:gd name="T6" fmla="*/ 0 60000 65536"/>
              <a:gd name="T7" fmla="*/ 0 60000 65536"/>
              <a:gd name="T8" fmla="*/ 0 60000 65536"/>
              <a:gd name="T9" fmla="*/ 0 w 355"/>
              <a:gd name="T10" fmla="*/ 0 h 346"/>
              <a:gd name="T11" fmla="*/ 355 w 355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346">
                <a:moveTo>
                  <a:pt x="355" y="346"/>
                </a:moveTo>
                <a:lnTo>
                  <a:pt x="30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5" name="Freeform 59"/>
          <p:cNvSpPr>
            <a:spLocks/>
          </p:cNvSpPr>
          <p:nvPr/>
        </p:nvSpPr>
        <p:spPr bwMode="auto">
          <a:xfrm>
            <a:off x="7250113" y="3924300"/>
            <a:ext cx="531812" cy="1046163"/>
          </a:xfrm>
          <a:custGeom>
            <a:avLst/>
            <a:gdLst>
              <a:gd name="T0" fmla="*/ 0 w 590"/>
              <a:gd name="T1" fmla="*/ 1159 h 1159"/>
              <a:gd name="T2" fmla="*/ 545 w 590"/>
              <a:gd name="T3" fmla="*/ 0 h 1159"/>
              <a:gd name="T4" fmla="*/ 590 w 590"/>
              <a:gd name="T5" fmla="*/ 0 h 1159"/>
              <a:gd name="T6" fmla="*/ 0 60000 65536"/>
              <a:gd name="T7" fmla="*/ 0 60000 65536"/>
              <a:gd name="T8" fmla="*/ 0 60000 65536"/>
              <a:gd name="T9" fmla="*/ 0 w 590"/>
              <a:gd name="T10" fmla="*/ 0 h 1159"/>
              <a:gd name="T11" fmla="*/ 590 w 590"/>
              <a:gd name="T12" fmla="*/ 1159 h 1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159">
                <a:moveTo>
                  <a:pt x="0" y="1159"/>
                </a:moveTo>
                <a:lnTo>
                  <a:pt x="545" y="0"/>
                </a:lnTo>
                <a:lnTo>
                  <a:pt x="5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6" name="Freeform 60"/>
          <p:cNvSpPr>
            <a:spLocks/>
          </p:cNvSpPr>
          <p:nvPr/>
        </p:nvSpPr>
        <p:spPr bwMode="auto">
          <a:xfrm>
            <a:off x="7475538" y="4273550"/>
            <a:ext cx="344487" cy="554038"/>
          </a:xfrm>
          <a:custGeom>
            <a:avLst/>
            <a:gdLst>
              <a:gd name="T0" fmla="*/ 0 w 381"/>
              <a:gd name="T1" fmla="*/ 615 h 615"/>
              <a:gd name="T2" fmla="*/ 285 w 381"/>
              <a:gd name="T3" fmla="*/ 0 h 615"/>
              <a:gd name="T4" fmla="*/ 381 w 381"/>
              <a:gd name="T5" fmla="*/ 0 h 615"/>
              <a:gd name="T6" fmla="*/ 0 60000 65536"/>
              <a:gd name="T7" fmla="*/ 0 60000 65536"/>
              <a:gd name="T8" fmla="*/ 0 60000 65536"/>
              <a:gd name="T9" fmla="*/ 0 w 381"/>
              <a:gd name="T10" fmla="*/ 0 h 615"/>
              <a:gd name="T11" fmla="*/ 381 w 381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615">
                <a:moveTo>
                  <a:pt x="0" y="615"/>
                </a:moveTo>
                <a:lnTo>
                  <a:pt x="285" y="0"/>
                </a:lnTo>
                <a:lnTo>
                  <a:pt x="3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7" name="Freeform 61"/>
          <p:cNvSpPr>
            <a:spLocks/>
          </p:cNvSpPr>
          <p:nvPr/>
        </p:nvSpPr>
        <p:spPr bwMode="auto">
          <a:xfrm>
            <a:off x="7175500" y="4911725"/>
            <a:ext cx="601663" cy="341313"/>
          </a:xfrm>
          <a:custGeom>
            <a:avLst/>
            <a:gdLst>
              <a:gd name="T0" fmla="*/ 0 w 666"/>
              <a:gd name="T1" fmla="*/ 378 h 378"/>
              <a:gd name="T2" fmla="*/ 618 w 666"/>
              <a:gd name="T3" fmla="*/ 0 h 378"/>
              <a:gd name="T4" fmla="*/ 666 w 666"/>
              <a:gd name="T5" fmla="*/ 0 h 378"/>
              <a:gd name="T6" fmla="*/ 0 60000 65536"/>
              <a:gd name="T7" fmla="*/ 0 60000 65536"/>
              <a:gd name="T8" fmla="*/ 0 60000 65536"/>
              <a:gd name="T9" fmla="*/ 0 w 666"/>
              <a:gd name="T10" fmla="*/ 0 h 378"/>
              <a:gd name="T11" fmla="*/ 666 w 66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378">
                <a:moveTo>
                  <a:pt x="0" y="378"/>
                </a:moveTo>
                <a:lnTo>
                  <a:pt x="618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8" name="Freeform 62"/>
          <p:cNvSpPr>
            <a:spLocks/>
          </p:cNvSpPr>
          <p:nvPr/>
        </p:nvSpPr>
        <p:spPr bwMode="auto">
          <a:xfrm>
            <a:off x="7278688" y="5178425"/>
            <a:ext cx="498475" cy="144463"/>
          </a:xfrm>
          <a:custGeom>
            <a:avLst/>
            <a:gdLst>
              <a:gd name="T0" fmla="*/ 0 w 551"/>
              <a:gd name="T1" fmla="*/ 160 h 160"/>
              <a:gd name="T2" fmla="*/ 260 w 551"/>
              <a:gd name="T3" fmla="*/ 0 h 160"/>
              <a:gd name="T4" fmla="*/ 551 w 551"/>
              <a:gd name="T5" fmla="*/ 0 h 160"/>
              <a:gd name="T6" fmla="*/ 0 60000 65536"/>
              <a:gd name="T7" fmla="*/ 0 60000 65536"/>
              <a:gd name="T8" fmla="*/ 0 60000 65536"/>
              <a:gd name="T9" fmla="*/ 0 w 551"/>
              <a:gd name="T10" fmla="*/ 0 h 160"/>
              <a:gd name="T11" fmla="*/ 551 w 551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60">
                <a:moveTo>
                  <a:pt x="0" y="160"/>
                </a:moveTo>
                <a:lnTo>
                  <a:pt x="260" y="0"/>
                </a:lnTo>
                <a:lnTo>
                  <a:pt x="5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9" name="Freeform 63"/>
          <p:cNvSpPr>
            <a:spLocks/>
          </p:cNvSpPr>
          <p:nvPr/>
        </p:nvSpPr>
        <p:spPr bwMode="auto">
          <a:xfrm>
            <a:off x="6972300" y="5508625"/>
            <a:ext cx="858838" cy="377825"/>
          </a:xfrm>
          <a:custGeom>
            <a:avLst/>
            <a:gdLst>
              <a:gd name="T0" fmla="*/ 0 w 951"/>
              <a:gd name="T1" fmla="*/ 419 h 419"/>
              <a:gd name="T2" fmla="*/ 599 w 951"/>
              <a:gd name="T3" fmla="*/ 0 h 419"/>
              <a:gd name="T4" fmla="*/ 951 w 951"/>
              <a:gd name="T5" fmla="*/ 0 h 419"/>
              <a:gd name="T6" fmla="*/ 0 60000 65536"/>
              <a:gd name="T7" fmla="*/ 0 60000 65536"/>
              <a:gd name="T8" fmla="*/ 0 60000 65536"/>
              <a:gd name="T9" fmla="*/ 0 w 951"/>
              <a:gd name="T10" fmla="*/ 0 h 419"/>
              <a:gd name="T11" fmla="*/ 951 w 951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1" h="419">
                <a:moveTo>
                  <a:pt x="0" y="419"/>
                </a:moveTo>
                <a:lnTo>
                  <a:pt x="599" y="0"/>
                </a:lnTo>
                <a:lnTo>
                  <a:pt x="9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0" name="Freeform 64"/>
          <p:cNvSpPr>
            <a:spLocks/>
          </p:cNvSpPr>
          <p:nvPr/>
        </p:nvSpPr>
        <p:spPr bwMode="auto">
          <a:xfrm>
            <a:off x="6880225" y="5727700"/>
            <a:ext cx="947738" cy="236538"/>
          </a:xfrm>
          <a:custGeom>
            <a:avLst/>
            <a:gdLst>
              <a:gd name="T0" fmla="*/ 0 w 1051"/>
              <a:gd name="T1" fmla="*/ 263 h 263"/>
              <a:gd name="T2" fmla="*/ 702 w 1051"/>
              <a:gd name="T3" fmla="*/ 0 h 263"/>
              <a:gd name="T4" fmla="*/ 1051 w 1051"/>
              <a:gd name="T5" fmla="*/ 0 h 263"/>
              <a:gd name="T6" fmla="*/ 0 60000 65536"/>
              <a:gd name="T7" fmla="*/ 0 60000 65536"/>
              <a:gd name="T8" fmla="*/ 0 60000 65536"/>
              <a:gd name="T9" fmla="*/ 0 w 1051"/>
              <a:gd name="T10" fmla="*/ 0 h 263"/>
              <a:gd name="T11" fmla="*/ 1051 w 1051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263">
                <a:moveTo>
                  <a:pt x="0" y="263"/>
                </a:moveTo>
                <a:lnTo>
                  <a:pt x="702" y="0"/>
                </a:lnTo>
                <a:lnTo>
                  <a:pt x="10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1" name="Freeform 65"/>
          <p:cNvSpPr>
            <a:spLocks/>
          </p:cNvSpPr>
          <p:nvPr/>
        </p:nvSpPr>
        <p:spPr bwMode="auto">
          <a:xfrm>
            <a:off x="7137400" y="4660900"/>
            <a:ext cx="655638" cy="447675"/>
          </a:xfrm>
          <a:custGeom>
            <a:avLst/>
            <a:gdLst>
              <a:gd name="T0" fmla="*/ 0 w 727"/>
              <a:gd name="T1" fmla="*/ 497 h 497"/>
              <a:gd name="T2" fmla="*/ 660 w 727"/>
              <a:gd name="T3" fmla="*/ 0 h 497"/>
              <a:gd name="T4" fmla="*/ 727 w 727"/>
              <a:gd name="T5" fmla="*/ 0 h 497"/>
              <a:gd name="T6" fmla="*/ 0 60000 65536"/>
              <a:gd name="T7" fmla="*/ 0 60000 65536"/>
              <a:gd name="T8" fmla="*/ 0 60000 65536"/>
              <a:gd name="T9" fmla="*/ 0 w 727"/>
              <a:gd name="T10" fmla="*/ 0 h 497"/>
              <a:gd name="T11" fmla="*/ 727 w 727"/>
              <a:gd name="T12" fmla="*/ 497 h 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497">
                <a:moveTo>
                  <a:pt x="0" y="497"/>
                </a:moveTo>
                <a:lnTo>
                  <a:pt x="660" y="0"/>
                </a:lnTo>
                <a:lnTo>
                  <a:pt x="7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2" name="Freeform 66"/>
          <p:cNvSpPr>
            <a:spLocks/>
          </p:cNvSpPr>
          <p:nvPr/>
        </p:nvSpPr>
        <p:spPr bwMode="auto">
          <a:xfrm>
            <a:off x="6802438" y="5948363"/>
            <a:ext cx="1028700" cy="88900"/>
          </a:xfrm>
          <a:custGeom>
            <a:avLst/>
            <a:gdLst>
              <a:gd name="T0" fmla="*/ 0 w 1140"/>
              <a:gd name="T1" fmla="*/ 99 h 99"/>
              <a:gd name="T2" fmla="*/ 788 w 1140"/>
              <a:gd name="T3" fmla="*/ 0 h 99"/>
              <a:gd name="T4" fmla="*/ 1140 w 1140"/>
              <a:gd name="T5" fmla="*/ 0 h 99"/>
              <a:gd name="T6" fmla="*/ 0 60000 65536"/>
              <a:gd name="T7" fmla="*/ 0 60000 65536"/>
              <a:gd name="T8" fmla="*/ 0 60000 65536"/>
              <a:gd name="T9" fmla="*/ 0 w 1140"/>
              <a:gd name="T10" fmla="*/ 0 h 99"/>
              <a:gd name="T11" fmla="*/ 1140 w 1140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0" h="99">
                <a:moveTo>
                  <a:pt x="0" y="99"/>
                </a:moveTo>
                <a:lnTo>
                  <a:pt x="788" y="0"/>
                </a:lnTo>
                <a:lnTo>
                  <a:pt x="114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3" name="Freeform 67"/>
          <p:cNvSpPr>
            <a:spLocks/>
          </p:cNvSpPr>
          <p:nvPr/>
        </p:nvSpPr>
        <p:spPr bwMode="auto">
          <a:xfrm>
            <a:off x="6105525" y="4157663"/>
            <a:ext cx="344488" cy="346075"/>
          </a:xfrm>
          <a:custGeom>
            <a:avLst/>
            <a:gdLst>
              <a:gd name="T0" fmla="*/ 381 w 381"/>
              <a:gd name="T1" fmla="*/ 384 h 384"/>
              <a:gd name="T2" fmla="*/ 240 w 381"/>
              <a:gd name="T3" fmla="*/ 0 h 384"/>
              <a:gd name="T4" fmla="*/ 0 w 381"/>
              <a:gd name="T5" fmla="*/ 0 h 384"/>
              <a:gd name="T6" fmla="*/ 0 60000 65536"/>
              <a:gd name="T7" fmla="*/ 0 60000 65536"/>
              <a:gd name="T8" fmla="*/ 0 60000 65536"/>
              <a:gd name="T9" fmla="*/ 0 w 381"/>
              <a:gd name="T10" fmla="*/ 0 h 384"/>
              <a:gd name="T11" fmla="*/ 381 w 381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384">
                <a:moveTo>
                  <a:pt x="381" y="384"/>
                </a:move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4" name="Freeform 68"/>
          <p:cNvSpPr>
            <a:spLocks/>
          </p:cNvSpPr>
          <p:nvPr/>
        </p:nvSpPr>
        <p:spPr bwMode="auto">
          <a:xfrm>
            <a:off x="5922963" y="4411663"/>
            <a:ext cx="1217612" cy="500062"/>
          </a:xfrm>
          <a:custGeom>
            <a:avLst/>
            <a:gdLst>
              <a:gd name="T0" fmla="*/ 1349 w 1349"/>
              <a:gd name="T1" fmla="*/ 554 h 554"/>
              <a:gd name="T2" fmla="*/ 116 w 1349"/>
              <a:gd name="T3" fmla="*/ 0 h 554"/>
              <a:gd name="T4" fmla="*/ 0 w 1349"/>
              <a:gd name="T5" fmla="*/ 0 h 554"/>
              <a:gd name="T6" fmla="*/ 0 60000 65536"/>
              <a:gd name="T7" fmla="*/ 0 60000 65536"/>
              <a:gd name="T8" fmla="*/ 0 60000 65536"/>
              <a:gd name="T9" fmla="*/ 0 w 1349"/>
              <a:gd name="T10" fmla="*/ 0 h 554"/>
              <a:gd name="T11" fmla="*/ 1349 w 1349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9" h="554">
                <a:moveTo>
                  <a:pt x="1349" y="554"/>
                </a:move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5" name="Line 69"/>
          <p:cNvSpPr>
            <a:spLocks noChangeShapeType="1"/>
          </p:cNvSpPr>
          <p:nvPr/>
        </p:nvSpPr>
        <p:spPr bwMode="auto">
          <a:xfrm>
            <a:off x="6964363" y="4830763"/>
            <a:ext cx="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6" name="Line 70"/>
          <p:cNvSpPr>
            <a:spLocks noChangeShapeType="1"/>
          </p:cNvSpPr>
          <p:nvPr/>
        </p:nvSpPr>
        <p:spPr bwMode="auto">
          <a:xfrm>
            <a:off x="6778625" y="474662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7" name="Line 71"/>
          <p:cNvSpPr>
            <a:spLocks noChangeShapeType="1"/>
          </p:cNvSpPr>
          <p:nvPr/>
        </p:nvSpPr>
        <p:spPr bwMode="auto">
          <a:xfrm>
            <a:off x="6611938" y="4672013"/>
            <a:ext cx="158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8" name="Freeform 72"/>
          <p:cNvSpPr>
            <a:spLocks/>
          </p:cNvSpPr>
          <p:nvPr/>
        </p:nvSpPr>
        <p:spPr bwMode="auto">
          <a:xfrm>
            <a:off x="5903913" y="4570413"/>
            <a:ext cx="687387" cy="404812"/>
          </a:xfrm>
          <a:custGeom>
            <a:avLst/>
            <a:gdLst>
              <a:gd name="T0" fmla="*/ 762 w 762"/>
              <a:gd name="T1" fmla="*/ 448 h 448"/>
              <a:gd name="T2" fmla="*/ 205 w 762"/>
              <a:gd name="T3" fmla="*/ 0 h 448"/>
              <a:gd name="T4" fmla="*/ 0 w 762"/>
              <a:gd name="T5" fmla="*/ 0 h 448"/>
              <a:gd name="T6" fmla="*/ 0 60000 65536"/>
              <a:gd name="T7" fmla="*/ 0 60000 65536"/>
              <a:gd name="T8" fmla="*/ 0 60000 65536"/>
              <a:gd name="T9" fmla="*/ 0 w 762"/>
              <a:gd name="T10" fmla="*/ 0 h 448"/>
              <a:gd name="T11" fmla="*/ 762 w 76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" h="448">
                <a:moveTo>
                  <a:pt x="762" y="448"/>
                </a:moveTo>
                <a:lnTo>
                  <a:pt x="20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9" name="Freeform 73"/>
          <p:cNvSpPr>
            <a:spLocks/>
          </p:cNvSpPr>
          <p:nvPr/>
        </p:nvSpPr>
        <p:spPr bwMode="auto">
          <a:xfrm>
            <a:off x="5964238" y="4819650"/>
            <a:ext cx="619125" cy="287338"/>
          </a:xfrm>
          <a:custGeom>
            <a:avLst/>
            <a:gdLst>
              <a:gd name="T0" fmla="*/ 686 w 686"/>
              <a:gd name="T1" fmla="*/ 317 h 317"/>
              <a:gd name="T2" fmla="*/ 327 w 686"/>
              <a:gd name="T3" fmla="*/ 0 h 317"/>
              <a:gd name="T4" fmla="*/ 0 w 686"/>
              <a:gd name="T5" fmla="*/ 0 h 317"/>
              <a:gd name="T6" fmla="*/ 0 60000 65536"/>
              <a:gd name="T7" fmla="*/ 0 60000 65536"/>
              <a:gd name="T8" fmla="*/ 0 60000 65536"/>
              <a:gd name="T9" fmla="*/ 0 w 686"/>
              <a:gd name="T10" fmla="*/ 0 h 317"/>
              <a:gd name="T11" fmla="*/ 686 w 68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317">
                <a:moveTo>
                  <a:pt x="686" y="317"/>
                </a:moveTo>
                <a:lnTo>
                  <a:pt x="32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0" name="Freeform 74"/>
          <p:cNvSpPr>
            <a:spLocks/>
          </p:cNvSpPr>
          <p:nvPr/>
        </p:nvSpPr>
        <p:spPr bwMode="auto">
          <a:xfrm>
            <a:off x="6083300" y="5073650"/>
            <a:ext cx="409575" cy="115888"/>
          </a:xfrm>
          <a:custGeom>
            <a:avLst/>
            <a:gdLst>
              <a:gd name="T0" fmla="*/ 454 w 454"/>
              <a:gd name="T1" fmla="*/ 128 h 128"/>
              <a:gd name="T2" fmla="*/ 262 w 454"/>
              <a:gd name="T3" fmla="*/ 0 h 128"/>
              <a:gd name="T4" fmla="*/ 0 w 454"/>
              <a:gd name="T5" fmla="*/ 0 h 128"/>
              <a:gd name="T6" fmla="*/ 0 60000 65536"/>
              <a:gd name="T7" fmla="*/ 0 60000 65536"/>
              <a:gd name="T8" fmla="*/ 0 60000 65536"/>
              <a:gd name="T9" fmla="*/ 0 w 454"/>
              <a:gd name="T10" fmla="*/ 0 h 128"/>
              <a:gd name="T11" fmla="*/ 454 w 454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28">
                <a:moveTo>
                  <a:pt x="454" y="128"/>
                </a:moveTo>
                <a:lnTo>
                  <a:pt x="26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1" name="Freeform 75"/>
          <p:cNvSpPr>
            <a:spLocks/>
          </p:cNvSpPr>
          <p:nvPr/>
        </p:nvSpPr>
        <p:spPr bwMode="auto">
          <a:xfrm>
            <a:off x="6180138" y="5340350"/>
            <a:ext cx="457200" cy="136525"/>
          </a:xfrm>
          <a:custGeom>
            <a:avLst/>
            <a:gdLst>
              <a:gd name="T0" fmla="*/ 506 w 506"/>
              <a:gd name="T1" fmla="*/ 151 h 151"/>
              <a:gd name="T2" fmla="*/ 154 w 506"/>
              <a:gd name="T3" fmla="*/ 0 h 151"/>
              <a:gd name="T4" fmla="*/ 0 w 506"/>
              <a:gd name="T5" fmla="*/ 0 h 151"/>
              <a:gd name="T6" fmla="*/ 0 60000 65536"/>
              <a:gd name="T7" fmla="*/ 0 60000 65536"/>
              <a:gd name="T8" fmla="*/ 0 60000 65536"/>
              <a:gd name="T9" fmla="*/ 0 w 506"/>
              <a:gd name="T10" fmla="*/ 0 h 151"/>
              <a:gd name="T11" fmla="*/ 506 w 50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151">
                <a:moveTo>
                  <a:pt x="506" y="151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2" name="Freeform 76"/>
          <p:cNvSpPr>
            <a:spLocks/>
          </p:cNvSpPr>
          <p:nvPr/>
        </p:nvSpPr>
        <p:spPr bwMode="auto">
          <a:xfrm>
            <a:off x="6267450" y="5629275"/>
            <a:ext cx="282575" cy="42863"/>
          </a:xfrm>
          <a:custGeom>
            <a:avLst/>
            <a:gdLst>
              <a:gd name="T0" fmla="*/ 313 w 313"/>
              <a:gd name="T1" fmla="*/ 48 h 48"/>
              <a:gd name="T2" fmla="*/ 201 w 313"/>
              <a:gd name="T3" fmla="*/ 0 h 48"/>
              <a:gd name="T4" fmla="*/ 0 w 313"/>
              <a:gd name="T5" fmla="*/ 0 h 48"/>
              <a:gd name="T6" fmla="*/ 0 60000 65536"/>
              <a:gd name="T7" fmla="*/ 0 60000 65536"/>
              <a:gd name="T8" fmla="*/ 0 60000 65536"/>
              <a:gd name="T9" fmla="*/ 0 w 313"/>
              <a:gd name="T10" fmla="*/ 0 h 48"/>
              <a:gd name="T11" fmla="*/ 313 w 31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48">
                <a:moveTo>
                  <a:pt x="313" y="4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3" name="Line 77"/>
          <p:cNvSpPr>
            <a:spLocks noChangeShapeType="1"/>
          </p:cNvSpPr>
          <p:nvPr/>
        </p:nvSpPr>
        <p:spPr bwMode="auto">
          <a:xfrm>
            <a:off x="6151563" y="57848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4" name="Line 78"/>
          <p:cNvSpPr>
            <a:spLocks noChangeShapeType="1"/>
          </p:cNvSpPr>
          <p:nvPr/>
        </p:nvSpPr>
        <p:spPr bwMode="auto">
          <a:xfrm>
            <a:off x="6143625" y="6037263"/>
            <a:ext cx="574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5" name="Rectangle 79"/>
          <p:cNvSpPr>
            <a:spLocks noChangeArrowheads="1"/>
          </p:cNvSpPr>
          <p:nvPr/>
        </p:nvSpPr>
        <p:spPr bwMode="auto">
          <a:xfrm>
            <a:off x="6219825" y="6238875"/>
            <a:ext cx="1260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 Palmar aspect, superficial</a:t>
            </a:r>
            <a:endParaRPr lang="en-US" sz="700" b="1"/>
          </a:p>
        </p:txBody>
      </p:sp>
      <p:sp>
        <p:nvSpPr>
          <p:cNvPr id="69706" name="Line 80"/>
          <p:cNvSpPr>
            <a:spLocks noChangeShapeType="1"/>
          </p:cNvSpPr>
          <p:nvPr/>
        </p:nvSpPr>
        <p:spPr bwMode="auto">
          <a:xfrm flipH="1">
            <a:off x="6042025" y="3622675"/>
            <a:ext cx="4222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7" name="Line 81"/>
          <p:cNvSpPr>
            <a:spLocks noChangeShapeType="1"/>
          </p:cNvSpPr>
          <p:nvPr/>
        </p:nvSpPr>
        <p:spPr bwMode="auto">
          <a:xfrm flipH="1">
            <a:off x="6038850" y="3622675"/>
            <a:ext cx="425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8" name="Freeform 82"/>
          <p:cNvSpPr>
            <a:spLocks/>
          </p:cNvSpPr>
          <p:nvPr/>
        </p:nvSpPr>
        <p:spPr bwMode="auto">
          <a:xfrm>
            <a:off x="6461125" y="3622675"/>
            <a:ext cx="457200" cy="419100"/>
          </a:xfrm>
          <a:custGeom>
            <a:avLst/>
            <a:gdLst>
              <a:gd name="T0" fmla="*/ 144 w 506"/>
              <a:gd name="T1" fmla="*/ 464 h 464"/>
              <a:gd name="T2" fmla="*/ 0 w 506"/>
              <a:gd name="T3" fmla="*/ 0 h 464"/>
              <a:gd name="T4" fmla="*/ 506 w 506"/>
              <a:gd name="T5" fmla="*/ 221 h 464"/>
              <a:gd name="T6" fmla="*/ 0 60000 65536"/>
              <a:gd name="T7" fmla="*/ 0 60000 65536"/>
              <a:gd name="T8" fmla="*/ 0 60000 65536"/>
              <a:gd name="T9" fmla="*/ 0 w 506"/>
              <a:gd name="T10" fmla="*/ 0 h 464"/>
              <a:gd name="T11" fmla="*/ 506 w 506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464">
                <a:moveTo>
                  <a:pt x="144" y="464"/>
                </a:moveTo>
                <a:lnTo>
                  <a:pt x="0" y="0"/>
                </a:lnTo>
                <a:lnTo>
                  <a:pt x="506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09" name="Rectangle 83"/>
          <p:cNvSpPr>
            <a:spLocks noChangeArrowheads="1"/>
          </p:cNvSpPr>
          <p:nvPr/>
        </p:nvSpPr>
        <p:spPr bwMode="auto">
          <a:xfrm>
            <a:off x="7753350" y="5291138"/>
            <a:ext cx="692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Tendons of:</a:t>
            </a:r>
          </a:p>
        </p:txBody>
      </p:sp>
      <p:sp>
        <p:nvSpPr>
          <p:cNvPr id="69710" name="Rectangle 84"/>
          <p:cNvSpPr>
            <a:spLocks noChangeArrowheads="1"/>
          </p:cNvSpPr>
          <p:nvPr/>
        </p:nvSpPr>
        <p:spPr bwMode="auto">
          <a:xfrm>
            <a:off x="5326063" y="5411788"/>
            <a:ext cx="692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Tendons of:</a:t>
            </a:r>
          </a:p>
        </p:txBody>
      </p:sp>
      <p:sp>
        <p:nvSpPr>
          <p:cNvPr id="69711" name="Slide Number Placeholder 3"/>
          <p:cNvSpPr txBox="1">
            <a:spLocks noGrp="1"/>
          </p:cNvSpPr>
          <p:nvPr/>
        </p:nvSpPr>
        <p:spPr bwMode="auto">
          <a:xfrm>
            <a:off x="8382000" y="6489700"/>
            <a:ext cx="76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b="1"/>
              <a:t>10-</a:t>
            </a:r>
            <a:fld id="{90FF72CF-4C5A-42C4-A74E-5D135BFC0A54}" type="slidenum">
              <a:rPr lang="en-US" sz="1400" b="1"/>
              <a:pPr algn="r" eaLnBrk="0" hangingPunct="0"/>
              <a:t>66</a:t>
            </a:fld>
            <a:endParaRPr lang="en-US" sz="1400" b="1"/>
          </a:p>
        </p:txBody>
      </p:sp>
      <p:sp>
        <p:nvSpPr>
          <p:cNvPr id="69712" name="TextBox 24"/>
          <p:cNvSpPr txBox="1">
            <a:spLocks noChangeArrowheads="1"/>
          </p:cNvSpPr>
          <p:nvPr/>
        </p:nvSpPr>
        <p:spPr bwMode="auto">
          <a:xfrm>
            <a:off x="0" y="1227138"/>
            <a:ext cx="4826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69713" name="Picture 88" descr="sal25693_10_3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1406525"/>
            <a:ext cx="3598862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14" name="Rectangle 89"/>
          <p:cNvSpPr>
            <a:spLocks noChangeArrowheads="1"/>
          </p:cNvSpPr>
          <p:nvPr/>
        </p:nvSpPr>
        <p:spPr bwMode="auto">
          <a:xfrm>
            <a:off x="3273425" y="4505325"/>
            <a:ext cx="944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Tendon of 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pollicis brevis</a:t>
            </a:r>
          </a:p>
        </p:txBody>
      </p:sp>
      <p:sp>
        <p:nvSpPr>
          <p:cNvPr id="69715" name="Rectangle 90"/>
          <p:cNvSpPr>
            <a:spLocks noChangeArrowheads="1"/>
          </p:cNvSpPr>
          <p:nvPr/>
        </p:nvSpPr>
        <p:spPr bwMode="auto">
          <a:xfrm>
            <a:off x="3273425" y="4138613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Abductor pollicis</a:t>
            </a:r>
          </a:p>
          <a:p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9716" name="Rectangle 91"/>
          <p:cNvSpPr>
            <a:spLocks noChangeArrowheads="1"/>
          </p:cNvSpPr>
          <p:nvPr/>
        </p:nvSpPr>
        <p:spPr bwMode="auto">
          <a:xfrm>
            <a:off x="3273425" y="3636963"/>
            <a:ext cx="687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pollicis</a:t>
            </a:r>
          </a:p>
          <a:p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69717" name="Rectangle 92"/>
          <p:cNvSpPr>
            <a:spLocks noChangeArrowheads="1"/>
          </p:cNvSpPr>
          <p:nvPr/>
        </p:nvSpPr>
        <p:spPr bwMode="auto">
          <a:xfrm>
            <a:off x="3273425" y="32718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800" b="1">
                <a:solidFill>
                  <a:srgbClr val="000000"/>
                </a:solidFill>
              </a:rPr>
              <a:t>pollicis</a:t>
            </a:r>
          </a:p>
        </p:txBody>
      </p:sp>
      <p:sp>
        <p:nvSpPr>
          <p:cNvPr id="69718" name="Rectangle 93"/>
          <p:cNvSpPr>
            <a:spLocks noChangeArrowheads="1"/>
          </p:cNvSpPr>
          <p:nvPr/>
        </p:nvSpPr>
        <p:spPr bwMode="auto">
          <a:xfrm>
            <a:off x="3273425" y="4956175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Tendon of flexor </a:t>
            </a:r>
          </a:p>
          <a:p>
            <a:r>
              <a:rPr lang="en-US" sz="800" b="1">
                <a:solidFill>
                  <a:srgbClr val="000000"/>
                </a:solidFill>
              </a:rPr>
              <a:t>carpi radialis</a:t>
            </a:r>
          </a:p>
        </p:txBody>
      </p:sp>
      <p:sp>
        <p:nvSpPr>
          <p:cNvPr id="69719" name="Rectangle 94"/>
          <p:cNvSpPr>
            <a:spLocks noChangeArrowheads="1"/>
          </p:cNvSpPr>
          <p:nvPr/>
        </p:nvSpPr>
        <p:spPr bwMode="auto">
          <a:xfrm>
            <a:off x="392113" y="4862513"/>
            <a:ext cx="803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8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69720" name="Rectangle 95"/>
          <p:cNvSpPr>
            <a:spLocks noChangeArrowheads="1"/>
          </p:cNvSpPr>
          <p:nvPr/>
        </p:nvSpPr>
        <p:spPr bwMode="auto">
          <a:xfrm>
            <a:off x="392113" y="4464050"/>
            <a:ext cx="679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Pisiform bone</a:t>
            </a:r>
          </a:p>
        </p:txBody>
      </p:sp>
      <p:sp>
        <p:nvSpPr>
          <p:cNvPr id="69721" name="Rectangle 96"/>
          <p:cNvSpPr>
            <a:spLocks noChangeArrowheads="1"/>
          </p:cNvSpPr>
          <p:nvPr/>
        </p:nvSpPr>
        <p:spPr bwMode="auto">
          <a:xfrm>
            <a:off x="392113" y="3867150"/>
            <a:ext cx="722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Abductor digiti</a:t>
            </a:r>
          </a:p>
          <a:p>
            <a:r>
              <a:rPr lang="en-US" sz="800" b="1">
                <a:solidFill>
                  <a:srgbClr val="000000"/>
                </a:solidFill>
              </a:rPr>
              <a:t>minimi</a:t>
            </a:r>
          </a:p>
        </p:txBody>
      </p:sp>
      <p:sp>
        <p:nvSpPr>
          <p:cNvPr id="69722" name="Rectangle 97"/>
          <p:cNvSpPr>
            <a:spLocks noChangeArrowheads="1"/>
          </p:cNvSpPr>
          <p:nvPr/>
        </p:nvSpPr>
        <p:spPr bwMode="auto">
          <a:xfrm>
            <a:off x="392113" y="3390900"/>
            <a:ext cx="658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digiti</a:t>
            </a:r>
          </a:p>
          <a:p>
            <a:r>
              <a:rPr lang="en-US" sz="800" b="1">
                <a:solidFill>
                  <a:srgbClr val="000000"/>
                </a:solidFill>
              </a:rPr>
              <a:t>minimi brevis</a:t>
            </a:r>
          </a:p>
        </p:txBody>
      </p:sp>
      <p:sp>
        <p:nvSpPr>
          <p:cNvPr id="69723" name="Rectangle 98"/>
          <p:cNvSpPr>
            <a:spLocks noChangeArrowheads="1"/>
          </p:cNvSpPr>
          <p:nvPr/>
        </p:nvSpPr>
        <p:spPr bwMode="auto">
          <a:xfrm>
            <a:off x="392113" y="288766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Opponens</a:t>
            </a:r>
          </a:p>
          <a:p>
            <a:r>
              <a:rPr lang="en-US" sz="800" b="1">
                <a:solidFill>
                  <a:srgbClr val="000000"/>
                </a:solidFill>
              </a:rPr>
              <a:t>digiti minimi</a:t>
            </a:r>
          </a:p>
        </p:txBody>
      </p:sp>
      <p:sp>
        <p:nvSpPr>
          <p:cNvPr id="69724" name="Rectangle 99"/>
          <p:cNvSpPr>
            <a:spLocks noChangeArrowheads="1"/>
          </p:cNvSpPr>
          <p:nvPr/>
        </p:nvSpPr>
        <p:spPr bwMode="auto">
          <a:xfrm>
            <a:off x="392113" y="2419350"/>
            <a:ext cx="4873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Lumbrical</a:t>
            </a:r>
            <a:endParaRPr lang="en-US" sz="800" b="1"/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92113" y="1782763"/>
            <a:ext cx="796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8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8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69726" name="Freeform 101"/>
          <p:cNvSpPr>
            <a:spLocks/>
          </p:cNvSpPr>
          <p:nvPr/>
        </p:nvSpPr>
        <p:spPr bwMode="auto">
          <a:xfrm>
            <a:off x="2595563" y="3362325"/>
            <a:ext cx="307975" cy="180975"/>
          </a:xfrm>
          <a:custGeom>
            <a:avLst/>
            <a:gdLst>
              <a:gd name="T0" fmla="*/ 7 w 248"/>
              <a:gd name="T1" fmla="*/ 27 h 146"/>
              <a:gd name="T2" fmla="*/ 248 w 248"/>
              <a:gd name="T3" fmla="*/ 0 h 146"/>
              <a:gd name="T4" fmla="*/ 0 w 248"/>
              <a:gd name="T5" fmla="*/ 146 h 146"/>
              <a:gd name="T6" fmla="*/ 0 60000 65536"/>
              <a:gd name="T7" fmla="*/ 0 60000 65536"/>
              <a:gd name="T8" fmla="*/ 0 60000 65536"/>
              <a:gd name="T9" fmla="*/ 0 w 248"/>
              <a:gd name="T10" fmla="*/ 0 h 146"/>
              <a:gd name="T11" fmla="*/ 248 w 248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6">
                <a:moveTo>
                  <a:pt x="7" y="27"/>
                </a:moveTo>
                <a:lnTo>
                  <a:pt x="248" y="0"/>
                </a:lnTo>
                <a:lnTo>
                  <a:pt x="0" y="146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7" name="Line 102"/>
          <p:cNvSpPr>
            <a:spLocks noChangeShapeType="1"/>
          </p:cNvSpPr>
          <p:nvPr/>
        </p:nvSpPr>
        <p:spPr bwMode="auto">
          <a:xfrm>
            <a:off x="2513013" y="5053013"/>
            <a:ext cx="7254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8" name="Freeform 103"/>
          <p:cNvSpPr>
            <a:spLocks/>
          </p:cNvSpPr>
          <p:nvPr/>
        </p:nvSpPr>
        <p:spPr bwMode="auto">
          <a:xfrm>
            <a:off x="2670175" y="3657600"/>
            <a:ext cx="560388" cy="73025"/>
          </a:xfrm>
          <a:custGeom>
            <a:avLst/>
            <a:gdLst>
              <a:gd name="T0" fmla="*/ 0 w 452"/>
              <a:gd name="T1" fmla="*/ 0 h 59"/>
              <a:gd name="T2" fmla="*/ 188 w 452"/>
              <a:gd name="T3" fmla="*/ 59 h 59"/>
              <a:gd name="T4" fmla="*/ 452 w 452"/>
              <a:gd name="T5" fmla="*/ 59 h 59"/>
              <a:gd name="T6" fmla="*/ 0 60000 65536"/>
              <a:gd name="T7" fmla="*/ 0 60000 65536"/>
              <a:gd name="T8" fmla="*/ 0 60000 65536"/>
              <a:gd name="T9" fmla="*/ 0 w 452"/>
              <a:gd name="T10" fmla="*/ 0 h 59"/>
              <a:gd name="T11" fmla="*/ 452 w 452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2" h="59">
                <a:moveTo>
                  <a:pt x="0" y="0"/>
                </a:moveTo>
                <a:lnTo>
                  <a:pt x="188" y="59"/>
                </a:lnTo>
                <a:lnTo>
                  <a:pt x="452" y="5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29" name="Line 104"/>
          <p:cNvSpPr>
            <a:spLocks noChangeShapeType="1"/>
          </p:cNvSpPr>
          <p:nvPr/>
        </p:nvSpPr>
        <p:spPr bwMode="auto">
          <a:xfrm>
            <a:off x="2903538" y="3362325"/>
            <a:ext cx="327025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0" name="Freeform 105"/>
          <p:cNvSpPr>
            <a:spLocks/>
          </p:cNvSpPr>
          <p:nvPr/>
        </p:nvSpPr>
        <p:spPr bwMode="auto">
          <a:xfrm>
            <a:off x="2654300" y="4043363"/>
            <a:ext cx="576263" cy="187325"/>
          </a:xfrm>
          <a:custGeom>
            <a:avLst/>
            <a:gdLst>
              <a:gd name="T0" fmla="*/ 0 w 465"/>
              <a:gd name="T1" fmla="*/ 0 h 151"/>
              <a:gd name="T2" fmla="*/ 201 w 465"/>
              <a:gd name="T3" fmla="*/ 151 h 151"/>
              <a:gd name="T4" fmla="*/ 465 w 465"/>
              <a:gd name="T5" fmla="*/ 151 h 151"/>
              <a:gd name="T6" fmla="*/ 0 60000 65536"/>
              <a:gd name="T7" fmla="*/ 0 60000 65536"/>
              <a:gd name="T8" fmla="*/ 0 60000 65536"/>
              <a:gd name="T9" fmla="*/ 0 w 465"/>
              <a:gd name="T10" fmla="*/ 0 h 151"/>
              <a:gd name="T11" fmla="*/ 465 w 46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151">
                <a:moveTo>
                  <a:pt x="0" y="0"/>
                </a:moveTo>
                <a:lnTo>
                  <a:pt x="201" y="151"/>
                </a:lnTo>
                <a:lnTo>
                  <a:pt x="465" y="15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1" name="Freeform 106"/>
          <p:cNvSpPr>
            <a:spLocks/>
          </p:cNvSpPr>
          <p:nvPr/>
        </p:nvSpPr>
        <p:spPr bwMode="auto">
          <a:xfrm>
            <a:off x="2424113" y="3952875"/>
            <a:ext cx="474662" cy="73025"/>
          </a:xfrm>
          <a:custGeom>
            <a:avLst/>
            <a:gdLst>
              <a:gd name="T0" fmla="*/ 383 w 383"/>
              <a:gd name="T1" fmla="*/ 0 h 59"/>
              <a:gd name="T2" fmla="*/ 383 w 383"/>
              <a:gd name="T3" fmla="*/ 59 h 59"/>
              <a:gd name="T4" fmla="*/ 3 w 383"/>
              <a:gd name="T5" fmla="*/ 59 h 59"/>
              <a:gd name="T6" fmla="*/ 0 w 383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383"/>
              <a:gd name="T13" fmla="*/ 0 h 59"/>
              <a:gd name="T14" fmla="*/ 383 w 38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3" h="59">
                <a:moveTo>
                  <a:pt x="383" y="0"/>
                </a:moveTo>
                <a:lnTo>
                  <a:pt x="383" y="59"/>
                </a:lnTo>
                <a:lnTo>
                  <a:pt x="3" y="5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2" name="Freeform 107"/>
          <p:cNvSpPr>
            <a:spLocks/>
          </p:cNvSpPr>
          <p:nvPr/>
        </p:nvSpPr>
        <p:spPr bwMode="auto">
          <a:xfrm>
            <a:off x="2689225" y="4427538"/>
            <a:ext cx="533400" cy="160337"/>
          </a:xfrm>
          <a:custGeom>
            <a:avLst/>
            <a:gdLst>
              <a:gd name="T0" fmla="*/ 0 w 430"/>
              <a:gd name="T1" fmla="*/ 0 h 129"/>
              <a:gd name="T2" fmla="*/ 162 w 430"/>
              <a:gd name="T3" fmla="*/ 129 h 129"/>
              <a:gd name="T4" fmla="*/ 430 w 430"/>
              <a:gd name="T5" fmla="*/ 129 h 129"/>
              <a:gd name="T6" fmla="*/ 0 60000 65536"/>
              <a:gd name="T7" fmla="*/ 0 60000 65536"/>
              <a:gd name="T8" fmla="*/ 0 60000 65536"/>
              <a:gd name="T9" fmla="*/ 0 w 430"/>
              <a:gd name="T10" fmla="*/ 0 h 129"/>
              <a:gd name="T11" fmla="*/ 430 w 430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29">
                <a:moveTo>
                  <a:pt x="0" y="0"/>
                </a:moveTo>
                <a:lnTo>
                  <a:pt x="162" y="129"/>
                </a:lnTo>
                <a:lnTo>
                  <a:pt x="430" y="12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3" name="Freeform 108"/>
          <p:cNvSpPr>
            <a:spLocks/>
          </p:cNvSpPr>
          <p:nvPr/>
        </p:nvSpPr>
        <p:spPr bwMode="auto">
          <a:xfrm>
            <a:off x="928688" y="2500313"/>
            <a:ext cx="1101725" cy="1106487"/>
          </a:xfrm>
          <a:custGeom>
            <a:avLst/>
            <a:gdLst>
              <a:gd name="T0" fmla="*/ 889 w 889"/>
              <a:gd name="T1" fmla="*/ 892 h 892"/>
              <a:gd name="T2" fmla="*/ 195 w 889"/>
              <a:gd name="T3" fmla="*/ 0 h 892"/>
              <a:gd name="T4" fmla="*/ 0 w 889"/>
              <a:gd name="T5" fmla="*/ 0 h 892"/>
              <a:gd name="T6" fmla="*/ 0 60000 65536"/>
              <a:gd name="T7" fmla="*/ 0 60000 65536"/>
              <a:gd name="T8" fmla="*/ 0 60000 65536"/>
              <a:gd name="T9" fmla="*/ 0 w 889"/>
              <a:gd name="T10" fmla="*/ 0 h 892"/>
              <a:gd name="T11" fmla="*/ 889 w 889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892">
                <a:moveTo>
                  <a:pt x="889" y="892"/>
                </a:moveTo>
                <a:lnTo>
                  <a:pt x="195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4" name="Freeform 109"/>
          <p:cNvSpPr>
            <a:spLocks/>
          </p:cNvSpPr>
          <p:nvPr/>
        </p:nvSpPr>
        <p:spPr bwMode="auto">
          <a:xfrm>
            <a:off x="1073150" y="3476625"/>
            <a:ext cx="617538" cy="344488"/>
          </a:xfrm>
          <a:custGeom>
            <a:avLst/>
            <a:gdLst>
              <a:gd name="T0" fmla="*/ 499 w 499"/>
              <a:gd name="T1" fmla="*/ 277 h 277"/>
              <a:gd name="T2" fmla="*/ 175 w 499"/>
              <a:gd name="T3" fmla="*/ 0 h 277"/>
              <a:gd name="T4" fmla="*/ 0 w 499"/>
              <a:gd name="T5" fmla="*/ 0 h 277"/>
              <a:gd name="T6" fmla="*/ 0 60000 65536"/>
              <a:gd name="T7" fmla="*/ 0 60000 65536"/>
              <a:gd name="T8" fmla="*/ 0 60000 65536"/>
              <a:gd name="T9" fmla="*/ 0 w 499"/>
              <a:gd name="T10" fmla="*/ 0 h 277"/>
              <a:gd name="T11" fmla="*/ 499 w 499"/>
              <a:gd name="T12" fmla="*/ 277 h 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77">
                <a:moveTo>
                  <a:pt x="499" y="277"/>
                </a:moveTo>
                <a:lnTo>
                  <a:pt x="175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5" name="Freeform 110"/>
          <p:cNvSpPr>
            <a:spLocks/>
          </p:cNvSpPr>
          <p:nvPr/>
        </p:nvSpPr>
        <p:spPr bwMode="auto">
          <a:xfrm>
            <a:off x="1239838" y="3952875"/>
            <a:ext cx="496887" cy="80963"/>
          </a:xfrm>
          <a:custGeom>
            <a:avLst/>
            <a:gdLst>
              <a:gd name="T0" fmla="*/ 400 w 400"/>
              <a:gd name="T1" fmla="*/ 66 h 66"/>
              <a:gd name="T2" fmla="*/ 360 w 400"/>
              <a:gd name="T3" fmla="*/ 0 h 66"/>
              <a:gd name="T4" fmla="*/ 0 w 400"/>
              <a:gd name="T5" fmla="*/ 0 h 66"/>
              <a:gd name="T6" fmla="*/ 0 60000 65536"/>
              <a:gd name="T7" fmla="*/ 0 60000 65536"/>
              <a:gd name="T8" fmla="*/ 0 60000 65536"/>
              <a:gd name="T9" fmla="*/ 0 w 400"/>
              <a:gd name="T10" fmla="*/ 0 h 66"/>
              <a:gd name="T11" fmla="*/ 400 w 40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6">
                <a:moveTo>
                  <a:pt x="400" y="66"/>
                </a:moveTo>
                <a:lnTo>
                  <a:pt x="360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6" name="Freeform 111"/>
          <p:cNvSpPr>
            <a:spLocks/>
          </p:cNvSpPr>
          <p:nvPr/>
        </p:nvSpPr>
        <p:spPr bwMode="auto">
          <a:xfrm>
            <a:off x="1104900" y="4316413"/>
            <a:ext cx="709613" cy="233362"/>
          </a:xfrm>
          <a:custGeom>
            <a:avLst/>
            <a:gdLst>
              <a:gd name="T0" fmla="*/ 572 w 572"/>
              <a:gd name="T1" fmla="*/ 0 h 188"/>
              <a:gd name="T2" fmla="*/ 383 w 572"/>
              <a:gd name="T3" fmla="*/ 188 h 188"/>
              <a:gd name="T4" fmla="*/ 0 w 572"/>
              <a:gd name="T5" fmla="*/ 188 h 188"/>
              <a:gd name="T6" fmla="*/ 0 60000 65536"/>
              <a:gd name="T7" fmla="*/ 0 60000 65536"/>
              <a:gd name="T8" fmla="*/ 0 60000 65536"/>
              <a:gd name="T9" fmla="*/ 0 w 572"/>
              <a:gd name="T10" fmla="*/ 0 h 188"/>
              <a:gd name="T11" fmla="*/ 572 w 572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188">
                <a:moveTo>
                  <a:pt x="572" y="0"/>
                </a:moveTo>
                <a:lnTo>
                  <a:pt x="383" y="188"/>
                </a:lnTo>
                <a:lnTo>
                  <a:pt x="0" y="18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7" name="Freeform 112"/>
          <p:cNvSpPr>
            <a:spLocks/>
          </p:cNvSpPr>
          <p:nvPr/>
        </p:nvSpPr>
        <p:spPr bwMode="auto">
          <a:xfrm>
            <a:off x="2038350" y="5008563"/>
            <a:ext cx="393700" cy="98425"/>
          </a:xfrm>
          <a:custGeom>
            <a:avLst/>
            <a:gdLst>
              <a:gd name="T0" fmla="*/ 0 w 317"/>
              <a:gd name="T1" fmla="*/ 79 h 79"/>
              <a:gd name="T2" fmla="*/ 0 w 317"/>
              <a:gd name="T3" fmla="*/ 0 h 79"/>
              <a:gd name="T4" fmla="*/ 317 w 317"/>
              <a:gd name="T5" fmla="*/ 0 h 79"/>
              <a:gd name="T6" fmla="*/ 317 w 317"/>
              <a:gd name="T7" fmla="*/ 79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79"/>
              <a:gd name="T14" fmla="*/ 317 w 317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79">
                <a:moveTo>
                  <a:pt x="0" y="79"/>
                </a:moveTo>
                <a:lnTo>
                  <a:pt x="0" y="0"/>
                </a:lnTo>
                <a:lnTo>
                  <a:pt x="317" y="0"/>
                </a:lnTo>
                <a:lnTo>
                  <a:pt x="317" y="7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8" name="Freeform 113"/>
          <p:cNvSpPr>
            <a:spLocks/>
          </p:cNvSpPr>
          <p:nvPr/>
        </p:nvSpPr>
        <p:spPr bwMode="auto">
          <a:xfrm>
            <a:off x="2587625" y="3354388"/>
            <a:ext cx="315913" cy="179387"/>
          </a:xfrm>
          <a:custGeom>
            <a:avLst/>
            <a:gdLst>
              <a:gd name="T0" fmla="*/ 6 w 254"/>
              <a:gd name="T1" fmla="*/ 26 h 145"/>
              <a:gd name="T2" fmla="*/ 254 w 254"/>
              <a:gd name="T3" fmla="*/ 0 h 145"/>
              <a:gd name="T4" fmla="*/ 0 w 254"/>
              <a:gd name="T5" fmla="*/ 145 h 145"/>
              <a:gd name="T6" fmla="*/ 0 60000 65536"/>
              <a:gd name="T7" fmla="*/ 0 60000 65536"/>
              <a:gd name="T8" fmla="*/ 0 60000 65536"/>
              <a:gd name="T9" fmla="*/ 0 w 254"/>
              <a:gd name="T10" fmla="*/ 0 h 145"/>
              <a:gd name="T11" fmla="*/ 254 w 254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145">
                <a:moveTo>
                  <a:pt x="6" y="26"/>
                </a:moveTo>
                <a:lnTo>
                  <a:pt x="254" y="0"/>
                </a:lnTo>
                <a:lnTo>
                  <a:pt x="0" y="14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39" name="Line 114"/>
          <p:cNvSpPr>
            <a:spLocks noChangeShapeType="1"/>
          </p:cNvSpPr>
          <p:nvPr/>
        </p:nvSpPr>
        <p:spPr bwMode="auto">
          <a:xfrm>
            <a:off x="2506663" y="5046663"/>
            <a:ext cx="7239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0" name="Freeform 115"/>
          <p:cNvSpPr>
            <a:spLocks/>
          </p:cNvSpPr>
          <p:nvPr/>
        </p:nvSpPr>
        <p:spPr bwMode="auto">
          <a:xfrm>
            <a:off x="2660650" y="3648075"/>
            <a:ext cx="574675" cy="74613"/>
          </a:xfrm>
          <a:custGeom>
            <a:avLst/>
            <a:gdLst>
              <a:gd name="T0" fmla="*/ 0 w 463"/>
              <a:gd name="T1" fmla="*/ 0 h 60"/>
              <a:gd name="T2" fmla="*/ 195 w 463"/>
              <a:gd name="T3" fmla="*/ 60 h 60"/>
              <a:gd name="T4" fmla="*/ 463 w 463"/>
              <a:gd name="T5" fmla="*/ 60 h 60"/>
              <a:gd name="T6" fmla="*/ 0 60000 65536"/>
              <a:gd name="T7" fmla="*/ 0 60000 65536"/>
              <a:gd name="T8" fmla="*/ 0 60000 65536"/>
              <a:gd name="T9" fmla="*/ 0 w 463"/>
              <a:gd name="T10" fmla="*/ 0 h 60"/>
              <a:gd name="T11" fmla="*/ 463 w 463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60">
                <a:moveTo>
                  <a:pt x="0" y="0"/>
                </a:moveTo>
                <a:lnTo>
                  <a:pt x="195" y="60"/>
                </a:lnTo>
                <a:lnTo>
                  <a:pt x="463" y="6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1" name="Freeform 116"/>
          <p:cNvSpPr>
            <a:spLocks/>
          </p:cNvSpPr>
          <p:nvPr/>
        </p:nvSpPr>
        <p:spPr bwMode="auto">
          <a:xfrm>
            <a:off x="2654300" y="4033838"/>
            <a:ext cx="581025" cy="188912"/>
          </a:xfrm>
          <a:custGeom>
            <a:avLst/>
            <a:gdLst>
              <a:gd name="T0" fmla="*/ 0 w 469"/>
              <a:gd name="T1" fmla="*/ 0 h 152"/>
              <a:gd name="T2" fmla="*/ 201 w 469"/>
              <a:gd name="T3" fmla="*/ 152 h 152"/>
              <a:gd name="T4" fmla="*/ 469 w 469"/>
              <a:gd name="T5" fmla="*/ 152 h 152"/>
              <a:gd name="T6" fmla="*/ 0 60000 65536"/>
              <a:gd name="T7" fmla="*/ 0 60000 65536"/>
              <a:gd name="T8" fmla="*/ 0 60000 65536"/>
              <a:gd name="T9" fmla="*/ 0 w 469"/>
              <a:gd name="T10" fmla="*/ 0 h 152"/>
              <a:gd name="T11" fmla="*/ 469 w 469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152">
                <a:moveTo>
                  <a:pt x="0" y="0"/>
                </a:moveTo>
                <a:lnTo>
                  <a:pt x="201" y="152"/>
                </a:lnTo>
                <a:lnTo>
                  <a:pt x="469" y="15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2" name="Freeform 117"/>
          <p:cNvSpPr>
            <a:spLocks/>
          </p:cNvSpPr>
          <p:nvPr/>
        </p:nvSpPr>
        <p:spPr bwMode="auto">
          <a:xfrm>
            <a:off x="2427288" y="3959225"/>
            <a:ext cx="481012" cy="74613"/>
          </a:xfrm>
          <a:custGeom>
            <a:avLst/>
            <a:gdLst>
              <a:gd name="T0" fmla="*/ 387 w 387"/>
              <a:gd name="T1" fmla="*/ 0 h 60"/>
              <a:gd name="T2" fmla="*/ 387 w 387"/>
              <a:gd name="T3" fmla="*/ 60 h 60"/>
              <a:gd name="T4" fmla="*/ 0 w 387"/>
              <a:gd name="T5" fmla="*/ 60 h 60"/>
              <a:gd name="T6" fmla="*/ 3 w 387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60"/>
              <a:gd name="T14" fmla="*/ 387 w 387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60">
                <a:moveTo>
                  <a:pt x="387" y="0"/>
                </a:moveTo>
                <a:lnTo>
                  <a:pt x="387" y="60"/>
                </a:lnTo>
                <a:lnTo>
                  <a:pt x="0" y="60"/>
                </a:lnTo>
                <a:lnTo>
                  <a:pt x="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3" name="Freeform 118"/>
          <p:cNvSpPr>
            <a:spLocks/>
          </p:cNvSpPr>
          <p:nvPr/>
        </p:nvSpPr>
        <p:spPr bwMode="auto">
          <a:xfrm>
            <a:off x="2689225" y="4418013"/>
            <a:ext cx="541338" cy="160337"/>
          </a:xfrm>
          <a:custGeom>
            <a:avLst/>
            <a:gdLst>
              <a:gd name="T0" fmla="*/ 0 w 436"/>
              <a:gd name="T1" fmla="*/ 0 h 129"/>
              <a:gd name="T2" fmla="*/ 162 w 436"/>
              <a:gd name="T3" fmla="*/ 129 h 129"/>
              <a:gd name="T4" fmla="*/ 436 w 436"/>
              <a:gd name="T5" fmla="*/ 129 h 129"/>
              <a:gd name="T6" fmla="*/ 0 60000 65536"/>
              <a:gd name="T7" fmla="*/ 0 60000 65536"/>
              <a:gd name="T8" fmla="*/ 0 60000 65536"/>
              <a:gd name="T9" fmla="*/ 0 w 436"/>
              <a:gd name="T10" fmla="*/ 0 h 129"/>
              <a:gd name="T11" fmla="*/ 436 w 436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6" h="129">
                <a:moveTo>
                  <a:pt x="0" y="0"/>
                </a:moveTo>
                <a:lnTo>
                  <a:pt x="162" y="129"/>
                </a:lnTo>
                <a:lnTo>
                  <a:pt x="436" y="12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4" name="Freeform 119"/>
          <p:cNvSpPr>
            <a:spLocks/>
          </p:cNvSpPr>
          <p:nvPr/>
        </p:nvSpPr>
        <p:spPr bwMode="auto">
          <a:xfrm>
            <a:off x="928688" y="2493963"/>
            <a:ext cx="1093787" cy="1106487"/>
          </a:xfrm>
          <a:custGeom>
            <a:avLst/>
            <a:gdLst>
              <a:gd name="T0" fmla="*/ 882 w 882"/>
              <a:gd name="T1" fmla="*/ 892 h 892"/>
              <a:gd name="T2" fmla="*/ 189 w 882"/>
              <a:gd name="T3" fmla="*/ 0 h 892"/>
              <a:gd name="T4" fmla="*/ 0 w 882"/>
              <a:gd name="T5" fmla="*/ 0 h 892"/>
              <a:gd name="T6" fmla="*/ 0 60000 65536"/>
              <a:gd name="T7" fmla="*/ 0 60000 65536"/>
              <a:gd name="T8" fmla="*/ 0 60000 65536"/>
              <a:gd name="T9" fmla="*/ 0 w 882"/>
              <a:gd name="T10" fmla="*/ 0 h 892"/>
              <a:gd name="T11" fmla="*/ 882 w 882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892">
                <a:moveTo>
                  <a:pt x="882" y="892"/>
                </a:moveTo>
                <a:lnTo>
                  <a:pt x="189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5" name="Freeform 120"/>
          <p:cNvSpPr>
            <a:spLocks/>
          </p:cNvSpPr>
          <p:nvPr/>
        </p:nvSpPr>
        <p:spPr bwMode="auto">
          <a:xfrm>
            <a:off x="1068388" y="3468688"/>
            <a:ext cx="614362" cy="344487"/>
          </a:xfrm>
          <a:custGeom>
            <a:avLst/>
            <a:gdLst>
              <a:gd name="T0" fmla="*/ 495 w 495"/>
              <a:gd name="T1" fmla="*/ 278 h 278"/>
              <a:gd name="T2" fmla="*/ 171 w 495"/>
              <a:gd name="T3" fmla="*/ 0 h 278"/>
              <a:gd name="T4" fmla="*/ 0 w 495"/>
              <a:gd name="T5" fmla="*/ 0 h 278"/>
              <a:gd name="T6" fmla="*/ 0 60000 65536"/>
              <a:gd name="T7" fmla="*/ 0 60000 65536"/>
              <a:gd name="T8" fmla="*/ 0 60000 65536"/>
              <a:gd name="T9" fmla="*/ 0 w 495"/>
              <a:gd name="T10" fmla="*/ 0 h 278"/>
              <a:gd name="T11" fmla="*/ 495 w 495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278">
                <a:moveTo>
                  <a:pt x="495" y="278"/>
                </a:moveTo>
                <a:lnTo>
                  <a:pt x="171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6" name="Freeform 121"/>
          <p:cNvSpPr>
            <a:spLocks/>
          </p:cNvSpPr>
          <p:nvPr/>
        </p:nvSpPr>
        <p:spPr bwMode="auto">
          <a:xfrm>
            <a:off x="920750" y="2976563"/>
            <a:ext cx="865188" cy="782637"/>
          </a:xfrm>
          <a:custGeom>
            <a:avLst/>
            <a:gdLst>
              <a:gd name="T0" fmla="*/ 697 w 697"/>
              <a:gd name="T1" fmla="*/ 631 h 631"/>
              <a:gd name="T2" fmla="*/ 171 w 697"/>
              <a:gd name="T3" fmla="*/ 0 h 631"/>
              <a:gd name="T4" fmla="*/ 0 w 697"/>
              <a:gd name="T5" fmla="*/ 0 h 631"/>
              <a:gd name="T6" fmla="*/ 0 60000 65536"/>
              <a:gd name="T7" fmla="*/ 0 60000 65536"/>
              <a:gd name="T8" fmla="*/ 0 60000 65536"/>
              <a:gd name="T9" fmla="*/ 0 w 697"/>
              <a:gd name="T10" fmla="*/ 0 h 631"/>
              <a:gd name="T11" fmla="*/ 697 w 697"/>
              <a:gd name="T12" fmla="*/ 631 h 6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631">
                <a:moveTo>
                  <a:pt x="697" y="631"/>
                </a:moveTo>
                <a:lnTo>
                  <a:pt x="171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7" name="Freeform 122"/>
          <p:cNvSpPr>
            <a:spLocks/>
          </p:cNvSpPr>
          <p:nvPr/>
        </p:nvSpPr>
        <p:spPr bwMode="auto">
          <a:xfrm>
            <a:off x="915988" y="2968625"/>
            <a:ext cx="860425" cy="782638"/>
          </a:xfrm>
          <a:custGeom>
            <a:avLst/>
            <a:gdLst>
              <a:gd name="T0" fmla="*/ 694 w 694"/>
              <a:gd name="T1" fmla="*/ 631 h 631"/>
              <a:gd name="T2" fmla="*/ 169 w 694"/>
              <a:gd name="T3" fmla="*/ 0 h 631"/>
              <a:gd name="T4" fmla="*/ 0 w 694"/>
              <a:gd name="T5" fmla="*/ 0 h 631"/>
              <a:gd name="T6" fmla="*/ 0 60000 65536"/>
              <a:gd name="T7" fmla="*/ 0 60000 65536"/>
              <a:gd name="T8" fmla="*/ 0 60000 65536"/>
              <a:gd name="T9" fmla="*/ 0 w 694"/>
              <a:gd name="T10" fmla="*/ 0 h 631"/>
              <a:gd name="T11" fmla="*/ 694 w 694"/>
              <a:gd name="T12" fmla="*/ 631 h 6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4" h="631">
                <a:moveTo>
                  <a:pt x="694" y="631"/>
                </a:moveTo>
                <a:lnTo>
                  <a:pt x="169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8" name="Freeform 123"/>
          <p:cNvSpPr>
            <a:spLocks/>
          </p:cNvSpPr>
          <p:nvPr/>
        </p:nvSpPr>
        <p:spPr bwMode="auto">
          <a:xfrm>
            <a:off x="1239838" y="3943350"/>
            <a:ext cx="479425" cy="82550"/>
          </a:xfrm>
          <a:custGeom>
            <a:avLst/>
            <a:gdLst>
              <a:gd name="T0" fmla="*/ 387 w 387"/>
              <a:gd name="T1" fmla="*/ 66 h 66"/>
              <a:gd name="T2" fmla="*/ 354 w 387"/>
              <a:gd name="T3" fmla="*/ 0 h 66"/>
              <a:gd name="T4" fmla="*/ 0 w 387"/>
              <a:gd name="T5" fmla="*/ 0 h 66"/>
              <a:gd name="T6" fmla="*/ 0 60000 65536"/>
              <a:gd name="T7" fmla="*/ 0 60000 65536"/>
              <a:gd name="T8" fmla="*/ 0 60000 65536"/>
              <a:gd name="T9" fmla="*/ 0 w 387"/>
              <a:gd name="T10" fmla="*/ 0 h 66"/>
              <a:gd name="T11" fmla="*/ 387 w 387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" h="66">
                <a:moveTo>
                  <a:pt x="387" y="66"/>
                </a:moveTo>
                <a:lnTo>
                  <a:pt x="354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49" name="Freeform 124"/>
          <p:cNvSpPr>
            <a:spLocks/>
          </p:cNvSpPr>
          <p:nvPr/>
        </p:nvSpPr>
        <p:spPr bwMode="auto">
          <a:xfrm>
            <a:off x="1104900" y="4308475"/>
            <a:ext cx="700088" cy="233363"/>
          </a:xfrm>
          <a:custGeom>
            <a:avLst/>
            <a:gdLst>
              <a:gd name="T0" fmla="*/ 565 w 565"/>
              <a:gd name="T1" fmla="*/ 0 h 189"/>
              <a:gd name="T2" fmla="*/ 383 w 565"/>
              <a:gd name="T3" fmla="*/ 189 h 189"/>
              <a:gd name="T4" fmla="*/ 0 w 565"/>
              <a:gd name="T5" fmla="*/ 189 h 189"/>
              <a:gd name="T6" fmla="*/ 0 60000 65536"/>
              <a:gd name="T7" fmla="*/ 0 60000 65536"/>
              <a:gd name="T8" fmla="*/ 0 60000 65536"/>
              <a:gd name="T9" fmla="*/ 0 w 565"/>
              <a:gd name="T10" fmla="*/ 0 h 189"/>
              <a:gd name="T11" fmla="*/ 565 w 56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189">
                <a:moveTo>
                  <a:pt x="565" y="0"/>
                </a:moveTo>
                <a:lnTo>
                  <a:pt x="383" y="189"/>
                </a:lnTo>
                <a:lnTo>
                  <a:pt x="0" y="18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0" name="Rectangle 125"/>
          <p:cNvSpPr>
            <a:spLocks noChangeArrowheads="1"/>
          </p:cNvSpPr>
          <p:nvPr/>
        </p:nvSpPr>
        <p:spPr bwMode="auto">
          <a:xfrm>
            <a:off x="1343025" y="5421313"/>
            <a:ext cx="1628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 Palmar dissection, superficial</a:t>
            </a:r>
            <a:endParaRPr lang="en-US" sz="800" b="1"/>
          </a:p>
        </p:txBody>
      </p:sp>
      <p:sp>
        <p:nvSpPr>
          <p:cNvPr id="69751" name="Freeform 126"/>
          <p:cNvSpPr>
            <a:spLocks/>
          </p:cNvSpPr>
          <p:nvPr/>
        </p:nvSpPr>
        <p:spPr bwMode="auto">
          <a:xfrm>
            <a:off x="1273175" y="1862138"/>
            <a:ext cx="839788" cy="1474787"/>
          </a:xfrm>
          <a:custGeom>
            <a:avLst/>
            <a:gdLst>
              <a:gd name="T0" fmla="*/ 0 w 677"/>
              <a:gd name="T1" fmla="*/ 0 h 1189"/>
              <a:gd name="T2" fmla="*/ 66 w 677"/>
              <a:gd name="T3" fmla="*/ 0 h 1189"/>
              <a:gd name="T4" fmla="*/ 677 w 677"/>
              <a:gd name="T5" fmla="*/ 1189 h 1189"/>
              <a:gd name="T6" fmla="*/ 0 60000 65536"/>
              <a:gd name="T7" fmla="*/ 0 60000 65536"/>
              <a:gd name="T8" fmla="*/ 0 60000 65536"/>
              <a:gd name="T9" fmla="*/ 0 w 677"/>
              <a:gd name="T10" fmla="*/ 0 h 1189"/>
              <a:gd name="T11" fmla="*/ 677 w 677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7" h="1189">
                <a:moveTo>
                  <a:pt x="0" y="0"/>
                </a:moveTo>
                <a:lnTo>
                  <a:pt x="66" y="0"/>
                </a:lnTo>
                <a:lnTo>
                  <a:pt x="677" y="118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2" name="Line 127"/>
          <p:cNvSpPr>
            <a:spLocks noChangeShapeType="1"/>
          </p:cNvSpPr>
          <p:nvPr/>
        </p:nvSpPr>
        <p:spPr bwMode="auto">
          <a:xfrm>
            <a:off x="2903538" y="3354388"/>
            <a:ext cx="331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3" name="Freeform 128"/>
          <p:cNvSpPr>
            <a:spLocks/>
          </p:cNvSpPr>
          <p:nvPr/>
        </p:nvSpPr>
        <p:spPr bwMode="auto">
          <a:xfrm>
            <a:off x="1625600" y="4030663"/>
            <a:ext cx="220663" cy="80962"/>
          </a:xfrm>
          <a:custGeom>
            <a:avLst/>
            <a:gdLst>
              <a:gd name="T0" fmla="*/ 0 w 178"/>
              <a:gd name="T1" fmla="*/ 66 h 66"/>
              <a:gd name="T2" fmla="*/ 0 w 178"/>
              <a:gd name="T3" fmla="*/ 0 h 66"/>
              <a:gd name="T4" fmla="*/ 175 w 178"/>
              <a:gd name="T5" fmla="*/ 0 h 66"/>
              <a:gd name="T6" fmla="*/ 178 w 178"/>
              <a:gd name="T7" fmla="*/ 66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66"/>
              <a:gd name="T14" fmla="*/ 178 w 178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66">
                <a:moveTo>
                  <a:pt x="0" y="66"/>
                </a:moveTo>
                <a:lnTo>
                  <a:pt x="0" y="0"/>
                </a:lnTo>
                <a:lnTo>
                  <a:pt x="175" y="0"/>
                </a:lnTo>
                <a:lnTo>
                  <a:pt x="178" y="66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4" name="Freeform 129"/>
          <p:cNvSpPr>
            <a:spLocks/>
          </p:cNvSpPr>
          <p:nvPr/>
        </p:nvSpPr>
        <p:spPr bwMode="auto">
          <a:xfrm>
            <a:off x="1617663" y="4021138"/>
            <a:ext cx="225425" cy="82550"/>
          </a:xfrm>
          <a:custGeom>
            <a:avLst/>
            <a:gdLst>
              <a:gd name="T0" fmla="*/ 0 w 182"/>
              <a:gd name="T1" fmla="*/ 66 h 66"/>
              <a:gd name="T2" fmla="*/ 0 w 182"/>
              <a:gd name="T3" fmla="*/ 0 h 66"/>
              <a:gd name="T4" fmla="*/ 182 w 182"/>
              <a:gd name="T5" fmla="*/ 0 h 66"/>
              <a:gd name="T6" fmla="*/ 178 w 182"/>
              <a:gd name="T7" fmla="*/ 66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66"/>
              <a:gd name="T14" fmla="*/ 182 w 18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66">
                <a:moveTo>
                  <a:pt x="0" y="66"/>
                </a:moveTo>
                <a:lnTo>
                  <a:pt x="0" y="0"/>
                </a:lnTo>
                <a:lnTo>
                  <a:pt x="182" y="0"/>
                </a:lnTo>
                <a:lnTo>
                  <a:pt x="178" y="6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5" name="Freeform 130"/>
          <p:cNvSpPr>
            <a:spLocks/>
          </p:cNvSpPr>
          <p:nvPr/>
        </p:nvSpPr>
        <p:spPr bwMode="auto">
          <a:xfrm>
            <a:off x="1350963" y="4956175"/>
            <a:ext cx="881062" cy="49213"/>
          </a:xfrm>
          <a:custGeom>
            <a:avLst/>
            <a:gdLst>
              <a:gd name="T0" fmla="*/ 0 w 711"/>
              <a:gd name="T1" fmla="*/ 0 h 40"/>
              <a:gd name="T2" fmla="*/ 711 w 711"/>
              <a:gd name="T3" fmla="*/ 0 h 40"/>
              <a:gd name="T4" fmla="*/ 711 w 711"/>
              <a:gd name="T5" fmla="*/ 40 h 40"/>
              <a:gd name="T6" fmla="*/ 0 60000 65536"/>
              <a:gd name="T7" fmla="*/ 0 60000 65536"/>
              <a:gd name="T8" fmla="*/ 0 60000 65536"/>
              <a:gd name="T9" fmla="*/ 0 w 711"/>
              <a:gd name="T10" fmla="*/ 0 h 40"/>
              <a:gd name="T11" fmla="*/ 711 w 711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40">
                <a:moveTo>
                  <a:pt x="0" y="0"/>
                </a:moveTo>
                <a:lnTo>
                  <a:pt x="711" y="0"/>
                </a:lnTo>
                <a:lnTo>
                  <a:pt x="711" y="4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6" name="Freeform 131"/>
          <p:cNvSpPr>
            <a:spLocks/>
          </p:cNvSpPr>
          <p:nvPr/>
        </p:nvSpPr>
        <p:spPr bwMode="auto">
          <a:xfrm>
            <a:off x="1343025" y="4948238"/>
            <a:ext cx="889000" cy="47625"/>
          </a:xfrm>
          <a:custGeom>
            <a:avLst/>
            <a:gdLst>
              <a:gd name="T0" fmla="*/ 0 w 717"/>
              <a:gd name="T1" fmla="*/ 0 h 39"/>
              <a:gd name="T2" fmla="*/ 717 w 717"/>
              <a:gd name="T3" fmla="*/ 0 h 39"/>
              <a:gd name="T4" fmla="*/ 713 w 717"/>
              <a:gd name="T5" fmla="*/ 39 h 39"/>
              <a:gd name="T6" fmla="*/ 0 60000 65536"/>
              <a:gd name="T7" fmla="*/ 0 60000 65536"/>
              <a:gd name="T8" fmla="*/ 0 60000 65536"/>
              <a:gd name="T9" fmla="*/ 0 w 717"/>
              <a:gd name="T10" fmla="*/ 0 h 39"/>
              <a:gd name="T11" fmla="*/ 717 w 71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39">
                <a:moveTo>
                  <a:pt x="0" y="0"/>
                </a:moveTo>
                <a:lnTo>
                  <a:pt x="717" y="0"/>
                </a:lnTo>
                <a:lnTo>
                  <a:pt x="713" y="3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7" name="Freeform 132"/>
          <p:cNvSpPr>
            <a:spLocks/>
          </p:cNvSpPr>
          <p:nvPr/>
        </p:nvSpPr>
        <p:spPr bwMode="auto">
          <a:xfrm>
            <a:off x="2030413" y="5000625"/>
            <a:ext cx="393700" cy="98425"/>
          </a:xfrm>
          <a:custGeom>
            <a:avLst/>
            <a:gdLst>
              <a:gd name="T0" fmla="*/ 0 w 317"/>
              <a:gd name="T1" fmla="*/ 79 h 79"/>
              <a:gd name="T2" fmla="*/ 0 w 317"/>
              <a:gd name="T3" fmla="*/ 0 h 79"/>
              <a:gd name="T4" fmla="*/ 317 w 317"/>
              <a:gd name="T5" fmla="*/ 0 h 79"/>
              <a:gd name="T6" fmla="*/ 317 w 317"/>
              <a:gd name="T7" fmla="*/ 79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79"/>
              <a:gd name="T14" fmla="*/ 317 w 317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79">
                <a:moveTo>
                  <a:pt x="0" y="79"/>
                </a:moveTo>
                <a:lnTo>
                  <a:pt x="0" y="0"/>
                </a:lnTo>
                <a:lnTo>
                  <a:pt x="317" y="0"/>
                </a:lnTo>
                <a:lnTo>
                  <a:pt x="317" y="7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58" name="Freeform 133"/>
          <p:cNvSpPr>
            <a:spLocks/>
          </p:cNvSpPr>
          <p:nvPr/>
        </p:nvSpPr>
        <p:spPr bwMode="auto">
          <a:xfrm>
            <a:off x="1268413" y="1858963"/>
            <a:ext cx="836612" cy="1470025"/>
          </a:xfrm>
          <a:custGeom>
            <a:avLst/>
            <a:gdLst>
              <a:gd name="T0" fmla="*/ 674 w 674"/>
              <a:gd name="T1" fmla="*/ 1186 h 1186"/>
              <a:gd name="T2" fmla="*/ 73 w 674"/>
              <a:gd name="T3" fmla="*/ 0 h 1186"/>
              <a:gd name="T4" fmla="*/ 0 w 674"/>
              <a:gd name="T5" fmla="*/ 0 h 1186"/>
              <a:gd name="T6" fmla="*/ 0 60000 65536"/>
              <a:gd name="T7" fmla="*/ 0 60000 65536"/>
              <a:gd name="T8" fmla="*/ 0 60000 65536"/>
              <a:gd name="T9" fmla="*/ 0 w 674"/>
              <a:gd name="T10" fmla="*/ 0 h 1186"/>
              <a:gd name="T11" fmla="*/ 674 w 674"/>
              <a:gd name="T12" fmla="*/ 1186 h 1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1186">
                <a:moveTo>
                  <a:pt x="674" y="1186"/>
                </a:moveTo>
                <a:lnTo>
                  <a:pt x="73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749300"/>
            <a:ext cx="8458200" cy="53721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thenar group – </a:t>
            </a:r>
            <a:r>
              <a:rPr lang="en-US" sz="2400" b="0" smtClean="0"/>
              <a:t>form thick, fleshy mass at base of thumb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adductor pollicis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abductor pollicis brevis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flexor pollicis brevis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opponens pollicis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i="1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Hypothenar group - </a:t>
            </a:r>
            <a:r>
              <a:rPr lang="en-US" sz="2400" b="0" smtClean="0"/>
              <a:t>fleshy base of the little finger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abductor digiti minimi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flexor digiti minimi brevis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opponens digiti minimi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i="1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Midpalmar group –</a:t>
            </a:r>
            <a:br>
              <a:rPr lang="en-US" sz="2400" smtClean="0"/>
            </a:br>
            <a:r>
              <a:rPr lang="en-US" sz="2400" b="0" smtClean="0"/>
              <a:t>hollow of palm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dorsal interosseous </a:t>
            </a:r>
            <a:r>
              <a:rPr lang="en-US" sz="2000" b="0" smtClean="0"/>
              <a:t>muscles (4)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palmar interosseous </a:t>
            </a:r>
            <a:r>
              <a:rPr lang="en-US" sz="2000" b="0" smtClean="0"/>
              <a:t>muscles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i="1" smtClean="0"/>
              <a:t>lumbricals</a:t>
            </a:r>
            <a:r>
              <a:rPr lang="en-US" sz="2000" b="0" smtClean="0"/>
              <a:t> (4 muscles)</a:t>
            </a:r>
          </a:p>
        </p:txBody>
      </p:sp>
      <p:sp>
        <p:nvSpPr>
          <p:cNvPr id="70659" name="Rectangle 6"/>
          <p:cNvSpPr>
            <a:spLocks noChangeArrowheads="1"/>
          </p:cNvSpPr>
          <p:nvPr>
            <p:ph type="title"/>
          </p:nvPr>
        </p:nvSpPr>
        <p:spPr>
          <a:xfrm>
            <a:off x="700088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Intrinsic Hand Muscles</a:t>
            </a:r>
          </a:p>
        </p:txBody>
      </p:sp>
      <p:sp>
        <p:nvSpPr>
          <p:cNvPr id="70660" name="TextBox 24"/>
          <p:cNvSpPr txBox="1">
            <a:spLocks noChangeArrowheads="1"/>
          </p:cNvSpPr>
          <p:nvPr/>
        </p:nvSpPr>
        <p:spPr bwMode="auto">
          <a:xfrm>
            <a:off x="5046663" y="3052763"/>
            <a:ext cx="4084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0661" name="Picture 10" descr="sal25693_10_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3" y="3230563"/>
            <a:ext cx="328453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11"/>
          <p:cNvSpPr>
            <a:spLocks noChangeArrowheads="1"/>
          </p:cNvSpPr>
          <p:nvPr/>
        </p:nvSpPr>
        <p:spPr bwMode="auto">
          <a:xfrm>
            <a:off x="7804150" y="5122863"/>
            <a:ext cx="771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Opponens pollicis</a:t>
            </a:r>
            <a:endParaRPr lang="en-US" sz="700" b="1"/>
          </a:p>
        </p:txBody>
      </p:sp>
      <p:sp>
        <p:nvSpPr>
          <p:cNvPr id="70663" name="Rectangle 12"/>
          <p:cNvSpPr>
            <a:spLocks noChangeArrowheads="1"/>
          </p:cNvSpPr>
          <p:nvPr/>
        </p:nvSpPr>
        <p:spPr bwMode="auto">
          <a:xfrm>
            <a:off x="7804150" y="4864100"/>
            <a:ext cx="727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70664" name="Rectangle 13"/>
          <p:cNvSpPr>
            <a:spLocks noChangeArrowheads="1"/>
          </p:cNvSpPr>
          <p:nvPr/>
        </p:nvSpPr>
        <p:spPr bwMode="auto">
          <a:xfrm>
            <a:off x="7813675" y="4603750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70665" name="Rectangle 14"/>
          <p:cNvSpPr>
            <a:spLocks noChangeArrowheads="1"/>
          </p:cNvSpPr>
          <p:nvPr/>
        </p:nvSpPr>
        <p:spPr bwMode="auto">
          <a:xfrm>
            <a:off x="7813675" y="3863975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700" b="1">
                <a:solidFill>
                  <a:srgbClr val="000000"/>
                </a:solidFill>
              </a:rPr>
              <a:t>pollicis</a:t>
            </a:r>
          </a:p>
        </p:txBody>
      </p:sp>
      <p:sp>
        <p:nvSpPr>
          <p:cNvPr id="70666" name="Rectangle 15"/>
          <p:cNvSpPr>
            <a:spLocks noChangeArrowheads="1"/>
          </p:cNvSpPr>
          <p:nvPr/>
        </p:nvSpPr>
        <p:spPr bwMode="auto">
          <a:xfrm>
            <a:off x="5375275" y="4090988"/>
            <a:ext cx="957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digitorum superficialis</a:t>
            </a:r>
          </a:p>
        </p:txBody>
      </p:sp>
      <p:sp>
        <p:nvSpPr>
          <p:cNvPr id="70667" name="Rectangle 16"/>
          <p:cNvSpPr>
            <a:spLocks noChangeArrowheads="1"/>
          </p:cNvSpPr>
          <p:nvPr/>
        </p:nvSpPr>
        <p:spPr bwMode="auto">
          <a:xfrm>
            <a:off x="5375275" y="3830638"/>
            <a:ext cx="874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digitorum profundus</a:t>
            </a:r>
          </a:p>
        </p:txBody>
      </p:sp>
      <p:sp>
        <p:nvSpPr>
          <p:cNvPr id="70668" name="Rectangle 17"/>
          <p:cNvSpPr>
            <a:spLocks noChangeArrowheads="1"/>
          </p:cNvSpPr>
          <p:nvPr/>
        </p:nvSpPr>
        <p:spPr bwMode="auto">
          <a:xfrm>
            <a:off x="5413375" y="5983288"/>
            <a:ext cx="6873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Palmaris longus</a:t>
            </a:r>
            <a:endParaRPr lang="en-US" sz="700" b="1"/>
          </a:p>
        </p:txBody>
      </p:sp>
      <p:sp>
        <p:nvSpPr>
          <p:cNvPr id="70669" name="Rectangle 18"/>
          <p:cNvSpPr>
            <a:spLocks noChangeArrowheads="1"/>
          </p:cNvSpPr>
          <p:nvPr/>
        </p:nvSpPr>
        <p:spPr bwMode="auto">
          <a:xfrm>
            <a:off x="5410200" y="5726113"/>
            <a:ext cx="703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700" b="1">
                <a:solidFill>
                  <a:srgbClr val="000000"/>
                </a:solidFill>
              </a:rPr>
              <a:t>superficialis</a:t>
            </a:r>
          </a:p>
        </p:txBody>
      </p:sp>
      <p:sp>
        <p:nvSpPr>
          <p:cNvPr id="70670" name="Rectangle 19"/>
          <p:cNvSpPr>
            <a:spLocks noChangeArrowheads="1"/>
          </p:cNvSpPr>
          <p:nvPr/>
        </p:nvSpPr>
        <p:spPr bwMode="auto">
          <a:xfrm>
            <a:off x="5364163" y="5284788"/>
            <a:ext cx="796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retinaculum</a:t>
            </a:r>
            <a:endParaRPr lang="en-US" sz="700" b="1"/>
          </a:p>
        </p:txBody>
      </p:sp>
      <p:sp>
        <p:nvSpPr>
          <p:cNvPr id="70671" name="Rectangle 20"/>
          <p:cNvSpPr>
            <a:spLocks noChangeArrowheads="1"/>
          </p:cNvSpPr>
          <p:nvPr/>
        </p:nvSpPr>
        <p:spPr bwMode="auto">
          <a:xfrm>
            <a:off x="5407025" y="5019675"/>
            <a:ext cx="633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digiti</a:t>
            </a:r>
          </a:p>
          <a:p>
            <a:r>
              <a:rPr lang="en-US" sz="700" b="1">
                <a:solidFill>
                  <a:srgbClr val="000000"/>
                </a:solidFill>
              </a:rPr>
              <a:t>minimi</a:t>
            </a:r>
          </a:p>
        </p:txBody>
      </p:sp>
      <p:sp>
        <p:nvSpPr>
          <p:cNvPr id="70672" name="Rectangle 21"/>
          <p:cNvSpPr>
            <a:spLocks noChangeArrowheads="1"/>
          </p:cNvSpPr>
          <p:nvPr/>
        </p:nvSpPr>
        <p:spPr bwMode="auto">
          <a:xfrm>
            <a:off x="5418138" y="4764088"/>
            <a:ext cx="576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digiti</a:t>
            </a:r>
          </a:p>
          <a:p>
            <a:r>
              <a:rPr lang="en-US" sz="700" b="1">
                <a:solidFill>
                  <a:srgbClr val="000000"/>
                </a:solidFill>
              </a:rPr>
              <a:t>minimi brevis</a:t>
            </a:r>
          </a:p>
        </p:txBody>
      </p:sp>
      <p:sp>
        <p:nvSpPr>
          <p:cNvPr id="70673" name="Rectangle 22"/>
          <p:cNvSpPr>
            <a:spLocks noChangeArrowheads="1"/>
          </p:cNvSpPr>
          <p:nvPr/>
        </p:nvSpPr>
        <p:spPr bwMode="auto">
          <a:xfrm>
            <a:off x="5402263" y="4356100"/>
            <a:ext cx="474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Lumbricals</a:t>
            </a:r>
            <a:endParaRPr lang="en-US" sz="700" b="1"/>
          </a:p>
        </p:txBody>
      </p:sp>
      <p:sp>
        <p:nvSpPr>
          <p:cNvPr id="70674" name="Rectangle 23"/>
          <p:cNvSpPr>
            <a:spLocks noChangeArrowheads="1"/>
          </p:cNvSpPr>
          <p:nvPr/>
        </p:nvSpPr>
        <p:spPr bwMode="auto">
          <a:xfrm>
            <a:off x="5418138" y="4513263"/>
            <a:ext cx="5286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Opponens</a:t>
            </a:r>
          </a:p>
          <a:p>
            <a:r>
              <a:rPr lang="en-US" sz="700" b="1">
                <a:solidFill>
                  <a:srgbClr val="000000"/>
                </a:solidFill>
              </a:rPr>
              <a:t>digiti minimi</a:t>
            </a:r>
          </a:p>
        </p:txBody>
      </p:sp>
      <p:sp>
        <p:nvSpPr>
          <p:cNvPr id="70675" name="Rectangle 24"/>
          <p:cNvSpPr>
            <a:spLocks noChangeArrowheads="1"/>
          </p:cNvSpPr>
          <p:nvPr/>
        </p:nvSpPr>
        <p:spPr bwMode="auto">
          <a:xfrm>
            <a:off x="5375275" y="3562350"/>
            <a:ext cx="630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sheath</a:t>
            </a:r>
          </a:p>
        </p:txBody>
      </p:sp>
      <p:sp>
        <p:nvSpPr>
          <p:cNvPr id="70676" name="Rectangle 25"/>
          <p:cNvSpPr>
            <a:spLocks noChangeArrowheads="1"/>
          </p:cNvSpPr>
          <p:nvPr/>
        </p:nvSpPr>
        <p:spPr bwMode="auto">
          <a:xfrm>
            <a:off x="7854950" y="5888038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pollicis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70677" name="Rectangle 26"/>
          <p:cNvSpPr>
            <a:spLocks noChangeArrowheads="1"/>
          </p:cNvSpPr>
          <p:nvPr/>
        </p:nvSpPr>
        <p:spPr bwMode="auto">
          <a:xfrm>
            <a:off x="7854950" y="5672138"/>
            <a:ext cx="504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carpi</a:t>
            </a:r>
          </a:p>
          <a:p>
            <a:r>
              <a:rPr lang="en-US" sz="700" b="1">
                <a:solidFill>
                  <a:srgbClr val="000000"/>
                </a:solidFill>
              </a:rPr>
              <a:t>radialis</a:t>
            </a:r>
          </a:p>
        </p:txBody>
      </p:sp>
      <p:sp>
        <p:nvSpPr>
          <p:cNvPr id="70678" name="Rectangle 27"/>
          <p:cNvSpPr>
            <a:spLocks noChangeArrowheads="1"/>
          </p:cNvSpPr>
          <p:nvPr/>
        </p:nvSpPr>
        <p:spPr bwMode="auto">
          <a:xfrm>
            <a:off x="7837488" y="4222750"/>
            <a:ext cx="696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 of flexor</a:t>
            </a:r>
          </a:p>
          <a:p>
            <a:r>
              <a:rPr lang="en-US" sz="700" b="1">
                <a:solidFill>
                  <a:srgbClr val="000000"/>
                </a:solidFill>
              </a:rPr>
              <a:t>pollicis longus</a:t>
            </a:r>
          </a:p>
        </p:txBody>
      </p:sp>
      <p:sp>
        <p:nvSpPr>
          <p:cNvPr id="70679" name="Rectangle 28"/>
          <p:cNvSpPr>
            <a:spLocks noChangeArrowheads="1"/>
          </p:cNvSpPr>
          <p:nvPr/>
        </p:nvSpPr>
        <p:spPr bwMode="auto">
          <a:xfrm>
            <a:off x="7804150" y="3570288"/>
            <a:ext cx="552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First dorsal</a:t>
            </a:r>
          </a:p>
          <a:p>
            <a:r>
              <a:rPr lang="en-US" sz="700" b="1">
                <a:solidFill>
                  <a:srgbClr val="000000"/>
                </a:solidFill>
              </a:rPr>
              <a:t>interosseous</a:t>
            </a:r>
          </a:p>
        </p:txBody>
      </p:sp>
      <p:sp>
        <p:nvSpPr>
          <p:cNvPr id="70680" name="Rectangle 29"/>
          <p:cNvSpPr>
            <a:spLocks noChangeArrowheads="1"/>
          </p:cNvSpPr>
          <p:nvPr/>
        </p:nvSpPr>
        <p:spPr bwMode="auto">
          <a:xfrm>
            <a:off x="5407025" y="5570538"/>
            <a:ext cx="8223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Flexor carpi ulnaris</a:t>
            </a:r>
          </a:p>
        </p:txBody>
      </p:sp>
      <p:sp>
        <p:nvSpPr>
          <p:cNvPr id="70681" name="Rectangle 30"/>
          <p:cNvSpPr>
            <a:spLocks noChangeArrowheads="1"/>
          </p:cNvSpPr>
          <p:nvPr/>
        </p:nvSpPr>
        <p:spPr bwMode="auto">
          <a:xfrm>
            <a:off x="7853363" y="5454650"/>
            <a:ext cx="752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Abductor pollicis </a:t>
            </a:r>
          </a:p>
          <a:p>
            <a:r>
              <a:rPr lang="en-US" sz="7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70682" name="Freeform 31"/>
          <p:cNvSpPr>
            <a:spLocks/>
          </p:cNvSpPr>
          <p:nvPr/>
        </p:nvSpPr>
        <p:spPr bwMode="auto">
          <a:xfrm>
            <a:off x="7305675" y="3630613"/>
            <a:ext cx="471488" cy="1177925"/>
          </a:xfrm>
          <a:custGeom>
            <a:avLst/>
            <a:gdLst>
              <a:gd name="T0" fmla="*/ 0 w 522"/>
              <a:gd name="T1" fmla="*/ 1304 h 1304"/>
              <a:gd name="T2" fmla="*/ 327 w 522"/>
              <a:gd name="T3" fmla="*/ 0 h 1304"/>
              <a:gd name="T4" fmla="*/ 522 w 522"/>
              <a:gd name="T5" fmla="*/ 0 h 1304"/>
              <a:gd name="T6" fmla="*/ 0 60000 65536"/>
              <a:gd name="T7" fmla="*/ 0 60000 65536"/>
              <a:gd name="T8" fmla="*/ 0 60000 65536"/>
              <a:gd name="T9" fmla="*/ 0 w 522"/>
              <a:gd name="T10" fmla="*/ 0 h 1304"/>
              <a:gd name="T11" fmla="*/ 522 w 522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1304">
                <a:moveTo>
                  <a:pt x="0" y="1304"/>
                </a:moveTo>
                <a:lnTo>
                  <a:pt x="327" y="0"/>
                </a:lnTo>
                <a:lnTo>
                  <a:pt x="52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Freeform 32"/>
          <p:cNvSpPr>
            <a:spLocks/>
          </p:cNvSpPr>
          <p:nvPr/>
        </p:nvSpPr>
        <p:spPr bwMode="auto">
          <a:xfrm>
            <a:off x="6470650" y="3629025"/>
            <a:ext cx="452438" cy="419100"/>
          </a:xfrm>
          <a:custGeom>
            <a:avLst/>
            <a:gdLst>
              <a:gd name="T0" fmla="*/ 141 w 502"/>
              <a:gd name="T1" fmla="*/ 464 h 464"/>
              <a:gd name="T2" fmla="*/ 0 w 502"/>
              <a:gd name="T3" fmla="*/ 0 h 464"/>
              <a:gd name="T4" fmla="*/ 502 w 502"/>
              <a:gd name="T5" fmla="*/ 221 h 464"/>
              <a:gd name="T6" fmla="*/ 0 60000 65536"/>
              <a:gd name="T7" fmla="*/ 0 60000 65536"/>
              <a:gd name="T8" fmla="*/ 0 60000 65536"/>
              <a:gd name="T9" fmla="*/ 0 w 502"/>
              <a:gd name="T10" fmla="*/ 0 h 464"/>
              <a:gd name="T11" fmla="*/ 502 w 502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" h="464">
                <a:moveTo>
                  <a:pt x="141" y="464"/>
                </a:moveTo>
                <a:lnTo>
                  <a:pt x="0" y="0"/>
                </a:lnTo>
                <a:lnTo>
                  <a:pt x="502" y="22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Freeform 33"/>
          <p:cNvSpPr>
            <a:spLocks/>
          </p:cNvSpPr>
          <p:nvPr/>
        </p:nvSpPr>
        <p:spPr bwMode="auto">
          <a:xfrm>
            <a:off x="6115050" y="3900488"/>
            <a:ext cx="322263" cy="312737"/>
          </a:xfrm>
          <a:custGeom>
            <a:avLst/>
            <a:gdLst>
              <a:gd name="T0" fmla="*/ 358 w 358"/>
              <a:gd name="T1" fmla="*/ 346 h 346"/>
              <a:gd name="T2" fmla="*/ 307 w 358"/>
              <a:gd name="T3" fmla="*/ 0 h 346"/>
              <a:gd name="T4" fmla="*/ 0 w 358"/>
              <a:gd name="T5" fmla="*/ 0 h 346"/>
              <a:gd name="T6" fmla="*/ 0 60000 65536"/>
              <a:gd name="T7" fmla="*/ 0 60000 65536"/>
              <a:gd name="T8" fmla="*/ 0 60000 65536"/>
              <a:gd name="T9" fmla="*/ 0 w 358"/>
              <a:gd name="T10" fmla="*/ 0 h 346"/>
              <a:gd name="T11" fmla="*/ 358 w 358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346">
                <a:moveTo>
                  <a:pt x="358" y="346"/>
                </a:moveTo>
                <a:lnTo>
                  <a:pt x="307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5" name="Freeform 34"/>
          <p:cNvSpPr>
            <a:spLocks/>
          </p:cNvSpPr>
          <p:nvPr/>
        </p:nvSpPr>
        <p:spPr bwMode="auto">
          <a:xfrm>
            <a:off x="7256463" y="3929063"/>
            <a:ext cx="525462" cy="1046162"/>
          </a:xfrm>
          <a:custGeom>
            <a:avLst/>
            <a:gdLst>
              <a:gd name="T0" fmla="*/ 0 w 583"/>
              <a:gd name="T1" fmla="*/ 1159 h 1159"/>
              <a:gd name="T2" fmla="*/ 544 w 583"/>
              <a:gd name="T3" fmla="*/ 0 h 1159"/>
              <a:gd name="T4" fmla="*/ 583 w 583"/>
              <a:gd name="T5" fmla="*/ 0 h 1159"/>
              <a:gd name="T6" fmla="*/ 0 60000 65536"/>
              <a:gd name="T7" fmla="*/ 0 60000 65536"/>
              <a:gd name="T8" fmla="*/ 0 60000 65536"/>
              <a:gd name="T9" fmla="*/ 0 w 583"/>
              <a:gd name="T10" fmla="*/ 0 h 1159"/>
              <a:gd name="T11" fmla="*/ 583 w 583"/>
              <a:gd name="T12" fmla="*/ 1159 h 1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1159">
                <a:moveTo>
                  <a:pt x="0" y="1159"/>
                </a:moveTo>
                <a:lnTo>
                  <a:pt x="544" y="0"/>
                </a:lnTo>
                <a:lnTo>
                  <a:pt x="58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6" name="Freeform 35"/>
          <p:cNvSpPr>
            <a:spLocks/>
          </p:cNvSpPr>
          <p:nvPr/>
        </p:nvSpPr>
        <p:spPr bwMode="auto">
          <a:xfrm>
            <a:off x="7481888" y="4279900"/>
            <a:ext cx="338137" cy="554038"/>
          </a:xfrm>
          <a:custGeom>
            <a:avLst/>
            <a:gdLst>
              <a:gd name="T0" fmla="*/ 0 w 374"/>
              <a:gd name="T1" fmla="*/ 615 h 615"/>
              <a:gd name="T2" fmla="*/ 278 w 374"/>
              <a:gd name="T3" fmla="*/ 0 h 615"/>
              <a:gd name="T4" fmla="*/ 374 w 374"/>
              <a:gd name="T5" fmla="*/ 0 h 615"/>
              <a:gd name="T6" fmla="*/ 0 60000 65536"/>
              <a:gd name="T7" fmla="*/ 0 60000 65536"/>
              <a:gd name="T8" fmla="*/ 0 60000 65536"/>
              <a:gd name="T9" fmla="*/ 0 w 374"/>
              <a:gd name="T10" fmla="*/ 0 h 615"/>
              <a:gd name="T11" fmla="*/ 374 w 374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615">
                <a:moveTo>
                  <a:pt x="0" y="615"/>
                </a:moveTo>
                <a:lnTo>
                  <a:pt x="278" y="0"/>
                </a:lnTo>
                <a:lnTo>
                  <a:pt x="37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Freeform 36"/>
          <p:cNvSpPr>
            <a:spLocks/>
          </p:cNvSpPr>
          <p:nvPr/>
        </p:nvSpPr>
        <p:spPr bwMode="auto">
          <a:xfrm>
            <a:off x="7181850" y="4918075"/>
            <a:ext cx="600075" cy="341313"/>
          </a:xfrm>
          <a:custGeom>
            <a:avLst/>
            <a:gdLst>
              <a:gd name="T0" fmla="*/ 0 w 666"/>
              <a:gd name="T1" fmla="*/ 378 h 378"/>
              <a:gd name="T2" fmla="*/ 611 w 666"/>
              <a:gd name="T3" fmla="*/ 0 h 378"/>
              <a:gd name="T4" fmla="*/ 666 w 666"/>
              <a:gd name="T5" fmla="*/ 0 h 378"/>
              <a:gd name="T6" fmla="*/ 0 60000 65536"/>
              <a:gd name="T7" fmla="*/ 0 60000 65536"/>
              <a:gd name="T8" fmla="*/ 0 60000 65536"/>
              <a:gd name="T9" fmla="*/ 0 w 666"/>
              <a:gd name="T10" fmla="*/ 0 h 378"/>
              <a:gd name="T11" fmla="*/ 666 w 66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378">
                <a:moveTo>
                  <a:pt x="0" y="378"/>
                </a:moveTo>
                <a:lnTo>
                  <a:pt x="611" y="0"/>
                </a:lnTo>
                <a:lnTo>
                  <a:pt x="666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Freeform 37"/>
          <p:cNvSpPr>
            <a:spLocks/>
          </p:cNvSpPr>
          <p:nvPr/>
        </p:nvSpPr>
        <p:spPr bwMode="auto">
          <a:xfrm>
            <a:off x="7285038" y="5183188"/>
            <a:ext cx="496887" cy="144462"/>
          </a:xfrm>
          <a:custGeom>
            <a:avLst/>
            <a:gdLst>
              <a:gd name="T0" fmla="*/ 0 w 551"/>
              <a:gd name="T1" fmla="*/ 160 h 160"/>
              <a:gd name="T2" fmla="*/ 253 w 551"/>
              <a:gd name="T3" fmla="*/ 0 h 160"/>
              <a:gd name="T4" fmla="*/ 551 w 551"/>
              <a:gd name="T5" fmla="*/ 0 h 160"/>
              <a:gd name="T6" fmla="*/ 0 60000 65536"/>
              <a:gd name="T7" fmla="*/ 0 60000 65536"/>
              <a:gd name="T8" fmla="*/ 0 60000 65536"/>
              <a:gd name="T9" fmla="*/ 0 w 551"/>
              <a:gd name="T10" fmla="*/ 0 h 160"/>
              <a:gd name="T11" fmla="*/ 551 w 551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60">
                <a:moveTo>
                  <a:pt x="0" y="160"/>
                </a:moveTo>
                <a:lnTo>
                  <a:pt x="253" y="0"/>
                </a:lnTo>
                <a:lnTo>
                  <a:pt x="55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Freeform 38"/>
          <p:cNvSpPr>
            <a:spLocks/>
          </p:cNvSpPr>
          <p:nvPr/>
        </p:nvSpPr>
        <p:spPr bwMode="auto">
          <a:xfrm>
            <a:off x="6978650" y="5513388"/>
            <a:ext cx="849313" cy="379412"/>
          </a:xfrm>
          <a:custGeom>
            <a:avLst/>
            <a:gdLst>
              <a:gd name="T0" fmla="*/ 0 w 942"/>
              <a:gd name="T1" fmla="*/ 420 h 420"/>
              <a:gd name="T2" fmla="*/ 593 w 942"/>
              <a:gd name="T3" fmla="*/ 0 h 420"/>
              <a:gd name="T4" fmla="*/ 942 w 942"/>
              <a:gd name="T5" fmla="*/ 0 h 420"/>
              <a:gd name="T6" fmla="*/ 0 60000 65536"/>
              <a:gd name="T7" fmla="*/ 0 60000 65536"/>
              <a:gd name="T8" fmla="*/ 0 60000 65536"/>
              <a:gd name="T9" fmla="*/ 0 w 942"/>
              <a:gd name="T10" fmla="*/ 0 h 420"/>
              <a:gd name="T11" fmla="*/ 942 w 942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2" h="420">
                <a:moveTo>
                  <a:pt x="0" y="420"/>
                </a:moveTo>
                <a:lnTo>
                  <a:pt x="593" y="0"/>
                </a:lnTo>
                <a:lnTo>
                  <a:pt x="94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Freeform 39"/>
          <p:cNvSpPr>
            <a:spLocks/>
          </p:cNvSpPr>
          <p:nvPr/>
        </p:nvSpPr>
        <p:spPr bwMode="auto">
          <a:xfrm>
            <a:off x="6886575" y="5734050"/>
            <a:ext cx="941388" cy="236538"/>
          </a:xfrm>
          <a:custGeom>
            <a:avLst/>
            <a:gdLst>
              <a:gd name="T0" fmla="*/ 0 w 1044"/>
              <a:gd name="T1" fmla="*/ 262 h 262"/>
              <a:gd name="T2" fmla="*/ 695 w 1044"/>
              <a:gd name="T3" fmla="*/ 0 h 262"/>
              <a:gd name="T4" fmla="*/ 1044 w 1044"/>
              <a:gd name="T5" fmla="*/ 0 h 262"/>
              <a:gd name="T6" fmla="*/ 0 60000 65536"/>
              <a:gd name="T7" fmla="*/ 0 60000 65536"/>
              <a:gd name="T8" fmla="*/ 0 60000 65536"/>
              <a:gd name="T9" fmla="*/ 0 w 1044"/>
              <a:gd name="T10" fmla="*/ 0 h 262"/>
              <a:gd name="T11" fmla="*/ 1044 w 1044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4" h="262">
                <a:moveTo>
                  <a:pt x="0" y="262"/>
                </a:moveTo>
                <a:lnTo>
                  <a:pt x="695" y="0"/>
                </a:lnTo>
                <a:lnTo>
                  <a:pt x="104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Freeform 40"/>
          <p:cNvSpPr>
            <a:spLocks/>
          </p:cNvSpPr>
          <p:nvPr/>
        </p:nvSpPr>
        <p:spPr bwMode="auto">
          <a:xfrm>
            <a:off x="7143750" y="4667250"/>
            <a:ext cx="644525" cy="447675"/>
          </a:xfrm>
          <a:custGeom>
            <a:avLst/>
            <a:gdLst>
              <a:gd name="T0" fmla="*/ 0 w 714"/>
              <a:gd name="T1" fmla="*/ 496 h 496"/>
              <a:gd name="T2" fmla="*/ 653 w 714"/>
              <a:gd name="T3" fmla="*/ 0 h 496"/>
              <a:gd name="T4" fmla="*/ 714 w 714"/>
              <a:gd name="T5" fmla="*/ 0 h 496"/>
              <a:gd name="T6" fmla="*/ 0 60000 65536"/>
              <a:gd name="T7" fmla="*/ 0 60000 65536"/>
              <a:gd name="T8" fmla="*/ 0 60000 65536"/>
              <a:gd name="T9" fmla="*/ 0 w 714"/>
              <a:gd name="T10" fmla="*/ 0 h 496"/>
              <a:gd name="T11" fmla="*/ 714 w 714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496">
                <a:moveTo>
                  <a:pt x="0" y="496"/>
                </a:moveTo>
                <a:lnTo>
                  <a:pt x="653" y="0"/>
                </a:lnTo>
                <a:lnTo>
                  <a:pt x="71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Freeform 41"/>
          <p:cNvSpPr>
            <a:spLocks/>
          </p:cNvSpPr>
          <p:nvPr/>
        </p:nvSpPr>
        <p:spPr bwMode="auto">
          <a:xfrm>
            <a:off x="6807200" y="5953125"/>
            <a:ext cx="1020763" cy="88900"/>
          </a:xfrm>
          <a:custGeom>
            <a:avLst/>
            <a:gdLst>
              <a:gd name="T0" fmla="*/ 0 w 1131"/>
              <a:gd name="T1" fmla="*/ 99 h 99"/>
              <a:gd name="T2" fmla="*/ 782 w 1131"/>
              <a:gd name="T3" fmla="*/ 0 h 99"/>
              <a:gd name="T4" fmla="*/ 1131 w 1131"/>
              <a:gd name="T5" fmla="*/ 0 h 99"/>
              <a:gd name="T6" fmla="*/ 0 60000 65536"/>
              <a:gd name="T7" fmla="*/ 0 60000 65536"/>
              <a:gd name="T8" fmla="*/ 0 60000 65536"/>
              <a:gd name="T9" fmla="*/ 0 w 1131"/>
              <a:gd name="T10" fmla="*/ 0 h 99"/>
              <a:gd name="T11" fmla="*/ 1131 w 113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1" h="99">
                <a:moveTo>
                  <a:pt x="0" y="99"/>
                </a:moveTo>
                <a:lnTo>
                  <a:pt x="782" y="0"/>
                </a:lnTo>
                <a:lnTo>
                  <a:pt x="113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3" name="Freeform 42"/>
          <p:cNvSpPr>
            <a:spLocks/>
          </p:cNvSpPr>
          <p:nvPr/>
        </p:nvSpPr>
        <p:spPr bwMode="auto">
          <a:xfrm>
            <a:off x="6108700" y="4164013"/>
            <a:ext cx="347663" cy="346075"/>
          </a:xfrm>
          <a:custGeom>
            <a:avLst/>
            <a:gdLst>
              <a:gd name="T0" fmla="*/ 385 w 385"/>
              <a:gd name="T1" fmla="*/ 384 h 384"/>
              <a:gd name="T2" fmla="*/ 244 w 385"/>
              <a:gd name="T3" fmla="*/ 0 h 384"/>
              <a:gd name="T4" fmla="*/ 0 w 385"/>
              <a:gd name="T5" fmla="*/ 0 h 384"/>
              <a:gd name="T6" fmla="*/ 0 60000 65536"/>
              <a:gd name="T7" fmla="*/ 0 60000 65536"/>
              <a:gd name="T8" fmla="*/ 0 60000 65536"/>
              <a:gd name="T9" fmla="*/ 0 w 385"/>
              <a:gd name="T10" fmla="*/ 0 h 384"/>
              <a:gd name="T11" fmla="*/ 385 w 385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384">
                <a:moveTo>
                  <a:pt x="385" y="384"/>
                </a:moveTo>
                <a:lnTo>
                  <a:pt x="244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4" name="Freeform 43"/>
          <p:cNvSpPr>
            <a:spLocks/>
          </p:cNvSpPr>
          <p:nvPr/>
        </p:nvSpPr>
        <p:spPr bwMode="auto">
          <a:xfrm>
            <a:off x="5926138" y="4418013"/>
            <a:ext cx="1220787" cy="500062"/>
          </a:xfrm>
          <a:custGeom>
            <a:avLst/>
            <a:gdLst>
              <a:gd name="T0" fmla="*/ 1351 w 1351"/>
              <a:gd name="T1" fmla="*/ 554 h 554"/>
              <a:gd name="T2" fmla="*/ 112 w 1351"/>
              <a:gd name="T3" fmla="*/ 0 h 554"/>
              <a:gd name="T4" fmla="*/ 0 w 1351"/>
              <a:gd name="T5" fmla="*/ 0 h 554"/>
              <a:gd name="T6" fmla="*/ 0 60000 65536"/>
              <a:gd name="T7" fmla="*/ 0 60000 65536"/>
              <a:gd name="T8" fmla="*/ 0 60000 65536"/>
              <a:gd name="T9" fmla="*/ 0 w 1351"/>
              <a:gd name="T10" fmla="*/ 0 h 554"/>
              <a:gd name="T11" fmla="*/ 1351 w 1351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1" h="554">
                <a:moveTo>
                  <a:pt x="1351" y="554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5" name="Line 44"/>
          <p:cNvSpPr>
            <a:spLocks noChangeShapeType="1"/>
          </p:cNvSpPr>
          <p:nvPr/>
        </p:nvSpPr>
        <p:spPr bwMode="auto">
          <a:xfrm>
            <a:off x="6970713" y="4837113"/>
            <a:ext cx="0" cy="317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6" name="Line 45"/>
          <p:cNvSpPr>
            <a:spLocks noChangeShapeType="1"/>
          </p:cNvSpPr>
          <p:nvPr/>
        </p:nvSpPr>
        <p:spPr bwMode="auto">
          <a:xfrm>
            <a:off x="6784975" y="4759325"/>
            <a:ext cx="1588" cy="603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7" name="Line 46"/>
          <p:cNvSpPr>
            <a:spLocks noChangeShapeType="1"/>
          </p:cNvSpPr>
          <p:nvPr/>
        </p:nvSpPr>
        <p:spPr bwMode="auto">
          <a:xfrm>
            <a:off x="6616700" y="4689475"/>
            <a:ext cx="1588" cy="952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8" name="Freeform 47"/>
          <p:cNvSpPr>
            <a:spLocks/>
          </p:cNvSpPr>
          <p:nvPr/>
        </p:nvSpPr>
        <p:spPr bwMode="auto">
          <a:xfrm>
            <a:off x="5897563" y="4576763"/>
            <a:ext cx="690562" cy="404812"/>
          </a:xfrm>
          <a:custGeom>
            <a:avLst/>
            <a:gdLst>
              <a:gd name="T0" fmla="*/ 765 w 765"/>
              <a:gd name="T1" fmla="*/ 448 h 448"/>
              <a:gd name="T2" fmla="*/ 211 w 765"/>
              <a:gd name="T3" fmla="*/ 0 h 448"/>
              <a:gd name="T4" fmla="*/ 0 w 765"/>
              <a:gd name="T5" fmla="*/ 0 h 448"/>
              <a:gd name="T6" fmla="*/ 0 60000 65536"/>
              <a:gd name="T7" fmla="*/ 0 60000 65536"/>
              <a:gd name="T8" fmla="*/ 0 60000 65536"/>
              <a:gd name="T9" fmla="*/ 0 w 765"/>
              <a:gd name="T10" fmla="*/ 0 h 448"/>
              <a:gd name="T11" fmla="*/ 765 w 7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5" h="448">
                <a:moveTo>
                  <a:pt x="765" y="448"/>
                </a:moveTo>
                <a:lnTo>
                  <a:pt x="211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9" name="Freeform 48"/>
          <p:cNvSpPr>
            <a:spLocks/>
          </p:cNvSpPr>
          <p:nvPr/>
        </p:nvSpPr>
        <p:spPr bwMode="auto">
          <a:xfrm>
            <a:off x="5957888" y="4826000"/>
            <a:ext cx="620712" cy="285750"/>
          </a:xfrm>
          <a:custGeom>
            <a:avLst/>
            <a:gdLst>
              <a:gd name="T0" fmla="*/ 688 w 688"/>
              <a:gd name="T1" fmla="*/ 317 h 317"/>
              <a:gd name="T2" fmla="*/ 333 w 688"/>
              <a:gd name="T3" fmla="*/ 0 h 317"/>
              <a:gd name="T4" fmla="*/ 0 w 688"/>
              <a:gd name="T5" fmla="*/ 0 h 317"/>
              <a:gd name="T6" fmla="*/ 0 60000 65536"/>
              <a:gd name="T7" fmla="*/ 0 60000 65536"/>
              <a:gd name="T8" fmla="*/ 0 60000 65536"/>
              <a:gd name="T9" fmla="*/ 0 w 688"/>
              <a:gd name="T10" fmla="*/ 0 h 317"/>
              <a:gd name="T11" fmla="*/ 688 w 68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317">
                <a:moveTo>
                  <a:pt x="688" y="317"/>
                </a:moveTo>
                <a:lnTo>
                  <a:pt x="333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0" name="Freeform 49"/>
          <p:cNvSpPr>
            <a:spLocks/>
          </p:cNvSpPr>
          <p:nvPr/>
        </p:nvSpPr>
        <p:spPr bwMode="auto">
          <a:xfrm>
            <a:off x="6084888" y="5080000"/>
            <a:ext cx="401637" cy="112713"/>
          </a:xfrm>
          <a:custGeom>
            <a:avLst/>
            <a:gdLst>
              <a:gd name="T0" fmla="*/ 445 w 445"/>
              <a:gd name="T1" fmla="*/ 125 h 125"/>
              <a:gd name="T2" fmla="*/ 259 w 445"/>
              <a:gd name="T3" fmla="*/ 0 h 125"/>
              <a:gd name="T4" fmla="*/ 0 w 445"/>
              <a:gd name="T5" fmla="*/ 0 h 125"/>
              <a:gd name="T6" fmla="*/ 0 60000 65536"/>
              <a:gd name="T7" fmla="*/ 0 60000 65536"/>
              <a:gd name="T8" fmla="*/ 0 60000 65536"/>
              <a:gd name="T9" fmla="*/ 0 w 445"/>
              <a:gd name="T10" fmla="*/ 0 h 125"/>
              <a:gd name="T11" fmla="*/ 445 w 445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125">
                <a:moveTo>
                  <a:pt x="445" y="125"/>
                </a:moveTo>
                <a:lnTo>
                  <a:pt x="259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1" name="Freeform 50"/>
          <p:cNvSpPr>
            <a:spLocks/>
          </p:cNvSpPr>
          <p:nvPr/>
        </p:nvSpPr>
        <p:spPr bwMode="auto">
          <a:xfrm>
            <a:off x="6180138" y="5345113"/>
            <a:ext cx="463550" cy="136525"/>
          </a:xfrm>
          <a:custGeom>
            <a:avLst/>
            <a:gdLst>
              <a:gd name="T0" fmla="*/ 513 w 513"/>
              <a:gd name="T1" fmla="*/ 151 h 151"/>
              <a:gd name="T2" fmla="*/ 154 w 513"/>
              <a:gd name="T3" fmla="*/ 0 h 151"/>
              <a:gd name="T4" fmla="*/ 0 w 513"/>
              <a:gd name="T5" fmla="*/ 0 h 151"/>
              <a:gd name="T6" fmla="*/ 0 60000 65536"/>
              <a:gd name="T7" fmla="*/ 0 60000 65536"/>
              <a:gd name="T8" fmla="*/ 0 60000 65536"/>
              <a:gd name="T9" fmla="*/ 0 w 513"/>
              <a:gd name="T10" fmla="*/ 0 h 151"/>
              <a:gd name="T11" fmla="*/ 513 w 513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3" h="151">
                <a:moveTo>
                  <a:pt x="513" y="151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2" name="Line 51"/>
          <p:cNvSpPr>
            <a:spLocks noChangeShapeType="1"/>
          </p:cNvSpPr>
          <p:nvPr/>
        </p:nvSpPr>
        <p:spPr bwMode="auto">
          <a:xfrm flipH="1" flipV="1">
            <a:off x="6456363" y="5635625"/>
            <a:ext cx="100012" cy="4286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3" name="Line 52"/>
          <p:cNvSpPr>
            <a:spLocks noChangeShapeType="1"/>
          </p:cNvSpPr>
          <p:nvPr/>
        </p:nvSpPr>
        <p:spPr bwMode="auto">
          <a:xfrm>
            <a:off x="6157913" y="5791200"/>
            <a:ext cx="5461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4" name="Line 53"/>
          <p:cNvSpPr>
            <a:spLocks noChangeShapeType="1"/>
          </p:cNvSpPr>
          <p:nvPr/>
        </p:nvSpPr>
        <p:spPr bwMode="auto">
          <a:xfrm>
            <a:off x="6148388" y="6042025"/>
            <a:ext cx="5762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5" name="Freeform 54"/>
          <p:cNvSpPr>
            <a:spLocks/>
          </p:cNvSpPr>
          <p:nvPr/>
        </p:nvSpPr>
        <p:spPr bwMode="auto">
          <a:xfrm>
            <a:off x="7299325" y="3625850"/>
            <a:ext cx="482600" cy="1176338"/>
          </a:xfrm>
          <a:custGeom>
            <a:avLst/>
            <a:gdLst>
              <a:gd name="T0" fmla="*/ 0 w 535"/>
              <a:gd name="T1" fmla="*/ 1303 h 1303"/>
              <a:gd name="T2" fmla="*/ 326 w 535"/>
              <a:gd name="T3" fmla="*/ 0 h 1303"/>
              <a:gd name="T4" fmla="*/ 535 w 535"/>
              <a:gd name="T5" fmla="*/ 0 h 1303"/>
              <a:gd name="T6" fmla="*/ 0 60000 65536"/>
              <a:gd name="T7" fmla="*/ 0 60000 65536"/>
              <a:gd name="T8" fmla="*/ 0 60000 65536"/>
              <a:gd name="T9" fmla="*/ 0 w 535"/>
              <a:gd name="T10" fmla="*/ 0 h 1303"/>
              <a:gd name="T11" fmla="*/ 535 w 535"/>
              <a:gd name="T12" fmla="*/ 1303 h 1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5" h="1303">
                <a:moveTo>
                  <a:pt x="0" y="1303"/>
                </a:moveTo>
                <a:lnTo>
                  <a:pt x="326" y="0"/>
                </a:lnTo>
                <a:lnTo>
                  <a:pt x="5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6" name="Freeform 55"/>
          <p:cNvSpPr>
            <a:spLocks/>
          </p:cNvSpPr>
          <p:nvPr/>
        </p:nvSpPr>
        <p:spPr bwMode="auto">
          <a:xfrm>
            <a:off x="6111875" y="3894138"/>
            <a:ext cx="320675" cy="312737"/>
          </a:xfrm>
          <a:custGeom>
            <a:avLst/>
            <a:gdLst>
              <a:gd name="T0" fmla="*/ 355 w 355"/>
              <a:gd name="T1" fmla="*/ 346 h 346"/>
              <a:gd name="T2" fmla="*/ 304 w 355"/>
              <a:gd name="T3" fmla="*/ 0 h 346"/>
              <a:gd name="T4" fmla="*/ 0 w 355"/>
              <a:gd name="T5" fmla="*/ 0 h 346"/>
              <a:gd name="T6" fmla="*/ 0 60000 65536"/>
              <a:gd name="T7" fmla="*/ 0 60000 65536"/>
              <a:gd name="T8" fmla="*/ 0 60000 65536"/>
              <a:gd name="T9" fmla="*/ 0 w 355"/>
              <a:gd name="T10" fmla="*/ 0 h 346"/>
              <a:gd name="T11" fmla="*/ 355 w 355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346">
                <a:moveTo>
                  <a:pt x="355" y="346"/>
                </a:moveTo>
                <a:lnTo>
                  <a:pt x="30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7" name="Freeform 56"/>
          <p:cNvSpPr>
            <a:spLocks/>
          </p:cNvSpPr>
          <p:nvPr/>
        </p:nvSpPr>
        <p:spPr bwMode="auto">
          <a:xfrm>
            <a:off x="7250113" y="3924300"/>
            <a:ext cx="531812" cy="1046163"/>
          </a:xfrm>
          <a:custGeom>
            <a:avLst/>
            <a:gdLst>
              <a:gd name="T0" fmla="*/ 0 w 590"/>
              <a:gd name="T1" fmla="*/ 1159 h 1159"/>
              <a:gd name="T2" fmla="*/ 545 w 590"/>
              <a:gd name="T3" fmla="*/ 0 h 1159"/>
              <a:gd name="T4" fmla="*/ 590 w 590"/>
              <a:gd name="T5" fmla="*/ 0 h 1159"/>
              <a:gd name="T6" fmla="*/ 0 60000 65536"/>
              <a:gd name="T7" fmla="*/ 0 60000 65536"/>
              <a:gd name="T8" fmla="*/ 0 60000 65536"/>
              <a:gd name="T9" fmla="*/ 0 w 590"/>
              <a:gd name="T10" fmla="*/ 0 h 1159"/>
              <a:gd name="T11" fmla="*/ 590 w 590"/>
              <a:gd name="T12" fmla="*/ 1159 h 1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159">
                <a:moveTo>
                  <a:pt x="0" y="1159"/>
                </a:moveTo>
                <a:lnTo>
                  <a:pt x="545" y="0"/>
                </a:lnTo>
                <a:lnTo>
                  <a:pt x="59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8" name="Freeform 57"/>
          <p:cNvSpPr>
            <a:spLocks/>
          </p:cNvSpPr>
          <p:nvPr/>
        </p:nvSpPr>
        <p:spPr bwMode="auto">
          <a:xfrm>
            <a:off x="7475538" y="4273550"/>
            <a:ext cx="344487" cy="554038"/>
          </a:xfrm>
          <a:custGeom>
            <a:avLst/>
            <a:gdLst>
              <a:gd name="T0" fmla="*/ 0 w 381"/>
              <a:gd name="T1" fmla="*/ 615 h 615"/>
              <a:gd name="T2" fmla="*/ 285 w 381"/>
              <a:gd name="T3" fmla="*/ 0 h 615"/>
              <a:gd name="T4" fmla="*/ 381 w 381"/>
              <a:gd name="T5" fmla="*/ 0 h 615"/>
              <a:gd name="T6" fmla="*/ 0 60000 65536"/>
              <a:gd name="T7" fmla="*/ 0 60000 65536"/>
              <a:gd name="T8" fmla="*/ 0 60000 65536"/>
              <a:gd name="T9" fmla="*/ 0 w 381"/>
              <a:gd name="T10" fmla="*/ 0 h 615"/>
              <a:gd name="T11" fmla="*/ 381 w 381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615">
                <a:moveTo>
                  <a:pt x="0" y="615"/>
                </a:moveTo>
                <a:lnTo>
                  <a:pt x="285" y="0"/>
                </a:lnTo>
                <a:lnTo>
                  <a:pt x="3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09" name="Freeform 58"/>
          <p:cNvSpPr>
            <a:spLocks/>
          </p:cNvSpPr>
          <p:nvPr/>
        </p:nvSpPr>
        <p:spPr bwMode="auto">
          <a:xfrm>
            <a:off x="7175500" y="4911725"/>
            <a:ext cx="601663" cy="341313"/>
          </a:xfrm>
          <a:custGeom>
            <a:avLst/>
            <a:gdLst>
              <a:gd name="T0" fmla="*/ 0 w 666"/>
              <a:gd name="T1" fmla="*/ 378 h 378"/>
              <a:gd name="T2" fmla="*/ 618 w 666"/>
              <a:gd name="T3" fmla="*/ 0 h 378"/>
              <a:gd name="T4" fmla="*/ 666 w 666"/>
              <a:gd name="T5" fmla="*/ 0 h 378"/>
              <a:gd name="T6" fmla="*/ 0 60000 65536"/>
              <a:gd name="T7" fmla="*/ 0 60000 65536"/>
              <a:gd name="T8" fmla="*/ 0 60000 65536"/>
              <a:gd name="T9" fmla="*/ 0 w 666"/>
              <a:gd name="T10" fmla="*/ 0 h 378"/>
              <a:gd name="T11" fmla="*/ 666 w 66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378">
                <a:moveTo>
                  <a:pt x="0" y="378"/>
                </a:moveTo>
                <a:lnTo>
                  <a:pt x="618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0" name="Freeform 59"/>
          <p:cNvSpPr>
            <a:spLocks/>
          </p:cNvSpPr>
          <p:nvPr/>
        </p:nvSpPr>
        <p:spPr bwMode="auto">
          <a:xfrm>
            <a:off x="7278688" y="5178425"/>
            <a:ext cx="498475" cy="144463"/>
          </a:xfrm>
          <a:custGeom>
            <a:avLst/>
            <a:gdLst>
              <a:gd name="T0" fmla="*/ 0 w 551"/>
              <a:gd name="T1" fmla="*/ 160 h 160"/>
              <a:gd name="T2" fmla="*/ 260 w 551"/>
              <a:gd name="T3" fmla="*/ 0 h 160"/>
              <a:gd name="T4" fmla="*/ 551 w 551"/>
              <a:gd name="T5" fmla="*/ 0 h 160"/>
              <a:gd name="T6" fmla="*/ 0 60000 65536"/>
              <a:gd name="T7" fmla="*/ 0 60000 65536"/>
              <a:gd name="T8" fmla="*/ 0 60000 65536"/>
              <a:gd name="T9" fmla="*/ 0 w 551"/>
              <a:gd name="T10" fmla="*/ 0 h 160"/>
              <a:gd name="T11" fmla="*/ 551 w 551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60">
                <a:moveTo>
                  <a:pt x="0" y="160"/>
                </a:moveTo>
                <a:lnTo>
                  <a:pt x="260" y="0"/>
                </a:lnTo>
                <a:lnTo>
                  <a:pt x="5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1" name="Freeform 60"/>
          <p:cNvSpPr>
            <a:spLocks/>
          </p:cNvSpPr>
          <p:nvPr/>
        </p:nvSpPr>
        <p:spPr bwMode="auto">
          <a:xfrm>
            <a:off x="6972300" y="5508625"/>
            <a:ext cx="858838" cy="377825"/>
          </a:xfrm>
          <a:custGeom>
            <a:avLst/>
            <a:gdLst>
              <a:gd name="T0" fmla="*/ 0 w 951"/>
              <a:gd name="T1" fmla="*/ 419 h 419"/>
              <a:gd name="T2" fmla="*/ 599 w 951"/>
              <a:gd name="T3" fmla="*/ 0 h 419"/>
              <a:gd name="T4" fmla="*/ 951 w 951"/>
              <a:gd name="T5" fmla="*/ 0 h 419"/>
              <a:gd name="T6" fmla="*/ 0 60000 65536"/>
              <a:gd name="T7" fmla="*/ 0 60000 65536"/>
              <a:gd name="T8" fmla="*/ 0 60000 65536"/>
              <a:gd name="T9" fmla="*/ 0 w 951"/>
              <a:gd name="T10" fmla="*/ 0 h 419"/>
              <a:gd name="T11" fmla="*/ 951 w 951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1" h="419">
                <a:moveTo>
                  <a:pt x="0" y="419"/>
                </a:moveTo>
                <a:lnTo>
                  <a:pt x="599" y="0"/>
                </a:lnTo>
                <a:lnTo>
                  <a:pt x="9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2" name="Freeform 61"/>
          <p:cNvSpPr>
            <a:spLocks/>
          </p:cNvSpPr>
          <p:nvPr/>
        </p:nvSpPr>
        <p:spPr bwMode="auto">
          <a:xfrm>
            <a:off x="6880225" y="5727700"/>
            <a:ext cx="947738" cy="236538"/>
          </a:xfrm>
          <a:custGeom>
            <a:avLst/>
            <a:gdLst>
              <a:gd name="T0" fmla="*/ 0 w 1051"/>
              <a:gd name="T1" fmla="*/ 263 h 263"/>
              <a:gd name="T2" fmla="*/ 702 w 1051"/>
              <a:gd name="T3" fmla="*/ 0 h 263"/>
              <a:gd name="T4" fmla="*/ 1051 w 1051"/>
              <a:gd name="T5" fmla="*/ 0 h 263"/>
              <a:gd name="T6" fmla="*/ 0 60000 65536"/>
              <a:gd name="T7" fmla="*/ 0 60000 65536"/>
              <a:gd name="T8" fmla="*/ 0 60000 65536"/>
              <a:gd name="T9" fmla="*/ 0 w 1051"/>
              <a:gd name="T10" fmla="*/ 0 h 263"/>
              <a:gd name="T11" fmla="*/ 1051 w 1051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263">
                <a:moveTo>
                  <a:pt x="0" y="263"/>
                </a:moveTo>
                <a:lnTo>
                  <a:pt x="702" y="0"/>
                </a:lnTo>
                <a:lnTo>
                  <a:pt x="105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3" name="Freeform 62"/>
          <p:cNvSpPr>
            <a:spLocks/>
          </p:cNvSpPr>
          <p:nvPr/>
        </p:nvSpPr>
        <p:spPr bwMode="auto">
          <a:xfrm>
            <a:off x="7137400" y="4660900"/>
            <a:ext cx="655638" cy="447675"/>
          </a:xfrm>
          <a:custGeom>
            <a:avLst/>
            <a:gdLst>
              <a:gd name="T0" fmla="*/ 0 w 727"/>
              <a:gd name="T1" fmla="*/ 497 h 497"/>
              <a:gd name="T2" fmla="*/ 660 w 727"/>
              <a:gd name="T3" fmla="*/ 0 h 497"/>
              <a:gd name="T4" fmla="*/ 727 w 727"/>
              <a:gd name="T5" fmla="*/ 0 h 497"/>
              <a:gd name="T6" fmla="*/ 0 60000 65536"/>
              <a:gd name="T7" fmla="*/ 0 60000 65536"/>
              <a:gd name="T8" fmla="*/ 0 60000 65536"/>
              <a:gd name="T9" fmla="*/ 0 w 727"/>
              <a:gd name="T10" fmla="*/ 0 h 497"/>
              <a:gd name="T11" fmla="*/ 727 w 727"/>
              <a:gd name="T12" fmla="*/ 497 h 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497">
                <a:moveTo>
                  <a:pt x="0" y="497"/>
                </a:moveTo>
                <a:lnTo>
                  <a:pt x="660" y="0"/>
                </a:lnTo>
                <a:lnTo>
                  <a:pt x="7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4" name="Freeform 63"/>
          <p:cNvSpPr>
            <a:spLocks/>
          </p:cNvSpPr>
          <p:nvPr/>
        </p:nvSpPr>
        <p:spPr bwMode="auto">
          <a:xfrm>
            <a:off x="6802438" y="5948363"/>
            <a:ext cx="1028700" cy="88900"/>
          </a:xfrm>
          <a:custGeom>
            <a:avLst/>
            <a:gdLst>
              <a:gd name="T0" fmla="*/ 0 w 1140"/>
              <a:gd name="T1" fmla="*/ 99 h 99"/>
              <a:gd name="T2" fmla="*/ 788 w 1140"/>
              <a:gd name="T3" fmla="*/ 0 h 99"/>
              <a:gd name="T4" fmla="*/ 1140 w 1140"/>
              <a:gd name="T5" fmla="*/ 0 h 99"/>
              <a:gd name="T6" fmla="*/ 0 60000 65536"/>
              <a:gd name="T7" fmla="*/ 0 60000 65536"/>
              <a:gd name="T8" fmla="*/ 0 60000 65536"/>
              <a:gd name="T9" fmla="*/ 0 w 1140"/>
              <a:gd name="T10" fmla="*/ 0 h 99"/>
              <a:gd name="T11" fmla="*/ 1140 w 1140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0" h="99">
                <a:moveTo>
                  <a:pt x="0" y="99"/>
                </a:moveTo>
                <a:lnTo>
                  <a:pt x="788" y="0"/>
                </a:lnTo>
                <a:lnTo>
                  <a:pt x="114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5" name="Freeform 64"/>
          <p:cNvSpPr>
            <a:spLocks/>
          </p:cNvSpPr>
          <p:nvPr/>
        </p:nvSpPr>
        <p:spPr bwMode="auto">
          <a:xfrm>
            <a:off x="6105525" y="4157663"/>
            <a:ext cx="344488" cy="346075"/>
          </a:xfrm>
          <a:custGeom>
            <a:avLst/>
            <a:gdLst>
              <a:gd name="T0" fmla="*/ 381 w 381"/>
              <a:gd name="T1" fmla="*/ 384 h 384"/>
              <a:gd name="T2" fmla="*/ 240 w 381"/>
              <a:gd name="T3" fmla="*/ 0 h 384"/>
              <a:gd name="T4" fmla="*/ 0 w 381"/>
              <a:gd name="T5" fmla="*/ 0 h 384"/>
              <a:gd name="T6" fmla="*/ 0 60000 65536"/>
              <a:gd name="T7" fmla="*/ 0 60000 65536"/>
              <a:gd name="T8" fmla="*/ 0 60000 65536"/>
              <a:gd name="T9" fmla="*/ 0 w 381"/>
              <a:gd name="T10" fmla="*/ 0 h 384"/>
              <a:gd name="T11" fmla="*/ 381 w 381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384">
                <a:moveTo>
                  <a:pt x="381" y="384"/>
                </a:move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6" name="Freeform 65"/>
          <p:cNvSpPr>
            <a:spLocks/>
          </p:cNvSpPr>
          <p:nvPr/>
        </p:nvSpPr>
        <p:spPr bwMode="auto">
          <a:xfrm>
            <a:off x="5922963" y="4411663"/>
            <a:ext cx="1217612" cy="500062"/>
          </a:xfrm>
          <a:custGeom>
            <a:avLst/>
            <a:gdLst>
              <a:gd name="T0" fmla="*/ 1349 w 1349"/>
              <a:gd name="T1" fmla="*/ 554 h 554"/>
              <a:gd name="T2" fmla="*/ 116 w 1349"/>
              <a:gd name="T3" fmla="*/ 0 h 554"/>
              <a:gd name="T4" fmla="*/ 0 w 1349"/>
              <a:gd name="T5" fmla="*/ 0 h 554"/>
              <a:gd name="T6" fmla="*/ 0 60000 65536"/>
              <a:gd name="T7" fmla="*/ 0 60000 65536"/>
              <a:gd name="T8" fmla="*/ 0 60000 65536"/>
              <a:gd name="T9" fmla="*/ 0 w 1349"/>
              <a:gd name="T10" fmla="*/ 0 h 554"/>
              <a:gd name="T11" fmla="*/ 1349 w 1349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9" h="554">
                <a:moveTo>
                  <a:pt x="1349" y="554"/>
                </a:move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7" name="Line 66"/>
          <p:cNvSpPr>
            <a:spLocks noChangeShapeType="1"/>
          </p:cNvSpPr>
          <p:nvPr/>
        </p:nvSpPr>
        <p:spPr bwMode="auto">
          <a:xfrm>
            <a:off x="6964363" y="4830763"/>
            <a:ext cx="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8" name="Line 67"/>
          <p:cNvSpPr>
            <a:spLocks noChangeShapeType="1"/>
          </p:cNvSpPr>
          <p:nvPr/>
        </p:nvSpPr>
        <p:spPr bwMode="auto">
          <a:xfrm>
            <a:off x="6778625" y="474662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9" name="Line 68"/>
          <p:cNvSpPr>
            <a:spLocks noChangeShapeType="1"/>
          </p:cNvSpPr>
          <p:nvPr/>
        </p:nvSpPr>
        <p:spPr bwMode="auto">
          <a:xfrm>
            <a:off x="6611938" y="4672013"/>
            <a:ext cx="158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0" name="Freeform 69"/>
          <p:cNvSpPr>
            <a:spLocks/>
          </p:cNvSpPr>
          <p:nvPr/>
        </p:nvSpPr>
        <p:spPr bwMode="auto">
          <a:xfrm>
            <a:off x="5903913" y="4570413"/>
            <a:ext cx="687387" cy="404812"/>
          </a:xfrm>
          <a:custGeom>
            <a:avLst/>
            <a:gdLst>
              <a:gd name="T0" fmla="*/ 762 w 762"/>
              <a:gd name="T1" fmla="*/ 448 h 448"/>
              <a:gd name="T2" fmla="*/ 205 w 762"/>
              <a:gd name="T3" fmla="*/ 0 h 448"/>
              <a:gd name="T4" fmla="*/ 0 w 762"/>
              <a:gd name="T5" fmla="*/ 0 h 448"/>
              <a:gd name="T6" fmla="*/ 0 60000 65536"/>
              <a:gd name="T7" fmla="*/ 0 60000 65536"/>
              <a:gd name="T8" fmla="*/ 0 60000 65536"/>
              <a:gd name="T9" fmla="*/ 0 w 762"/>
              <a:gd name="T10" fmla="*/ 0 h 448"/>
              <a:gd name="T11" fmla="*/ 762 w 76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" h="448">
                <a:moveTo>
                  <a:pt x="762" y="448"/>
                </a:moveTo>
                <a:lnTo>
                  <a:pt x="20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1" name="Freeform 70"/>
          <p:cNvSpPr>
            <a:spLocks/>
          </p:cNvSpPr>
          <p:nvPr/>
        </p:nvSpPr>
        <p:spPr bwMode="auto">
          <a:xfrm>
            <a:off x="5964238" y="4819650"/>
            <a:ext cx="619125" cy="287338"/>
          </a:xfrm>
          <a:custGeom>
            <a:avLst/>
            <a:gdLst>
              <a:gd name="T0" fmla="*/ 686 w 686"/>
              <a:gd name="T1" fmla="*/ 317 h 317"/>
              <a:gd name="T2" fmla="*/ 327 w 686"/>
              <a:gd name="T3" fmla="*/ 0 h 317"/>
              <a:gd name="T4" fmla="*/ 0 w 686"/>
              <a:gd name="T5" fmla="*/ 0 h 317"/>
              <a:gd name="T6" fmla="*/ 0 60000 65536"/>
              <a:gd name="T7" fmla="*/ 0 60000 65536"/>
              <a:gd name="T8" fmla="*/ 0 60000 65536"/>
              <a:gd name="T9" fmla="*/ 0 w 686"/>
              <a:gd name="T10" fmla="*/ 0 h 317"/>
              <a:gd name="T11" fmla="*/ 686 w 68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317">
                <a:moveTo>
                  <a:pt x="686" y="317"/>
                </a:moveTo>
                <a:lnTo>
                  <a:pt x="32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2" name="Freeform 71"/>
          <p:cNvSpPr>
            <a:spLocks/>
          </p:cNvSpPr>
          <p:nvPr/>
        </p:nvSpPr>
        <p:spPr bwMode="auto">
          <a:xfrm>
            <a:off x="6083300" y="5073650"/>
            <a:ext cx="409575" cy="115888"/>
          </a:xfrm>
          <a:custGeom>
            <a:avLst/>
            <a:gdLst>
              <a:gd name="T0" fmla="*/ 454 w 454"/>
              <a:gd name="T1" fmla="*/ 128 h 128"/>
              <a:gd name="T2" fmla="*/ 262 w 454"/>
              <a:gd name="T3" fmla="*/ 0 h 128"/>
              <a:gd name="T4" fmla="*/ 0 w 454"/>
              <a:gd name="T5" fmla="*/ 0 h 128"/>
              <a:gd name="T6" fmla="*/ 0 60000 65536"/>
              <a:gd name="T7" fmla="*/ 0 60000 65536"/>
              <a:gd name="T8" fmla="*/ 0 60000 65536"/>
              <a:gd name="T9" fmla="*/ 0 w 454"/>
              <a:gd name="T10" fmla="*/ 0 h 128"/>
              <a:gd name="T11" fmla="*/ 454 w 454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28">
                <a:moveTo>
                  <a:pt x="454" y="128"/>
                </a:moveTo>
                <a:lnTo>
                  <a:pt x="26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3" name="Freeform 72"/>
          <p:cNvSpPr>
            <a:spLocks/>
          </p:cNvSpPr>
          <p:nvPr/>
        </p:nvSpPr>
        <p:spPr bwMode="auto">
          <a:xfrm>
            <a:off x="6180138" y="5340350"/>
            <a:ext cx="457200" cy="136525"/>
          </a:xfrm>
          <a:custGeom>
            <a:avLst/>
            <a:gdLst>
              <a:gd name="T0" fmla="*/ 506 w 506"/>
              <a:gd name="T1" fmla="*/ 151 h 151"/>
              <a:gd name="T2" fmla="*/ 154 w 506"/>
              <a:gd name="T3" fmla="*/ 0 h 151"/>
              <a:gd name="T4" fmla="*/ 0 w 506"/>
              <a:gd name="T5" fmla="*/ 0 h 151"/>
              <a:gd name="T6" fmla="*/ 0 60000 65536"/>
              <a:gd name="T7" fmla="*/ 0 60000 65536"/>
              <a:gd name="T8" fmla="*/ 0 60000 65536"/>
              <a:gd name="T9" fmla="*/ 0 w 506"/>
              <a:gd name="T10" fmla="*/ 0 h 151"/>
              <a:gd name="T11" fmla="*/ 506 w 50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151">
                <a:moveTo>
                  <a:pt x="506" y="151"/>
                </a:move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4" name="Freeform 73"/>
          <p:cNvSpPr>
            <a:spLocks/>
          </p:cNvSpPr>
          <p:nvPr/>
        </p:nvSpPr>
        <p:spPr bwMode="auto">
          <a:xfrm>
            <a:off x="6267450" y="5629275"/>
            <a:ext cx="282575" cy="42863"/>
          </a:xfrm>
          <a:custGeom>
            <a:avLst/>
            <a:gdLst>
              <a:gd name="T0" fmla="*/ 313 w 313"/>
              <a:gd name="T1" fmla="*/ 48 h 48"/>
              <a:gd name="T2" fmla="*/ 201 w 313"/>
              <a:gd name="T3" fmla="*/ 0 h 48"/>
              <a:gd name="T4" fmla="*/ 0 w 313"/>
              <a:gd name="T5" fmla="*/ 0 h 48"/>
              <a:gd name="T6" fmla="*/ 0 60000 65536"/>
              <a:gd name="T7" fmla="*/ 0 60000 65536"/>
              <a:gd name="T8" fmla="*/ 0 60000 65536"/>
              <a:gd name="T9" fmla="*/ 0 w 313"/>
              <a:gd name="T10" fmla="*/ 0 h 48"/>
              <a:gd name="T11" fmla="*/ 313 w 313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48">
                <a:moveTo>
                  <a:pt x="313" y="4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5" name="Line 74"/>
          <p:cNvSpPr>
            <a:spLocks noChangeShapeType="1"/>
          </p:cNvSpPr>
          <p:nvPr/>
        </p:nvSpPr>
        <p:spPr bwMode="auto">
          <a:xfrm>
            <a:off x="6151563" y="57848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6" name="Line 75"/>
          <p:cNvSpPr>
            <a:spLocks noChangeShapeType="1"/>
          </p:cNvSpPr>
          <p:nvPr/>
        </p:nvSpPr>
        <p:spPr bwMode="auto">
          <a:xfrm>
            <a:off x="6143625" y="6037263"/>
            <a:ext cx="574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7" name="Rectangle 76"/>
          <p:cNvSpPr>
            <a:spLocks noChangeArrowheads="1"/>
          </p:cNvSpPr>
          <p:nvPr/>
        </p:nvSpPr>
        <p:spPr bwMode="auto">
          <a:xfrm>
            <a:off x="6219825" y="6238875"/>
            <a:ext cx="1260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 Palmar aspect, superficial</a:t>
            </a:r>
            <a:endParaRPr lang="en-US" sz="700" b="1"/>
          </a:p>
        </p:txBody>
      </p:sp>
      <p:sp>
        <p:nvSpPr>
          <p:cNvPr id="70728" name="Line 77"/>
          <p:cNvSpPr>
            <a:spLocks noChangeShapeType="1"/>
          </p:cNvSpPr>
          <p:nvPr/>
        </p:nvSpPr>
        <p:spPr bwMode="auto">
          <a:xfrm flipH="1">
            <a:off x="6042025" y="3622675"/>
            <a:ext cx="4222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29" name="Line 78"/>
          <p:cNvSpPr>
            <a:spLocks noChangeShapeType="1"/>
          </p:cNvSpPr>
          <p:nvPr/>
        </p:nvSpPr>
        <p:spPr bwMode="auto">
          <a:xfrm flipH="1">
            <a:off x="6038850" y="3622675"/>
            <a:ext cx="425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30" name="Freeform 79"/>
          <p:cNvSpPr>
            <a:spLocks/>
          </p:cNvSpPr>
          <p:nvPr/>
        </p:nvSpPr>
        <p:spPr bwMode="auto">
          <a:xfrm>
            <a:off x="6461125" y="3622675"/>
            <a:ext cx="457200" cy="419100"/>
          </a:xfrm>
          <a:custGeom>
            <a:avLst/>
            <a:gdLst>
              <a:gd name="T0" fmla="*/ 144 w 506"/>
              <a:gd name="T1" fmla="*/ 464 h 464"/>
              <a:gd name="T2" fmla="*/ 0 w 506"/>
              <a:gd name="T3" fmla="*/ 0 h 464"/>
              <a:gd name="T4" fmla="*/ 506 w 506"/>
              <a:gd name="T5" fmla="*/ 221 h 464"/>
              <a:gd name="T6" fmla="*/ 0 60000 65536"/>
              <a:gd name="T7" fmla="*/ 0 60000 65536"/>
              <a:gd name="T8" fmla="*/ 0 60000 65536"/>
              <a:gd name="T9" fmla="*/ 0 w 506"/>
              <a:gd name="T10" fmla="*/ 0 h 464"/>
              <a:gd name="T11" fmla="*/ 506 w 506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464">
                <a:moveTo>
                  <a:pt x="144" y="464"/>
                </a:moveTo>
                <a:lnTo>
                  <a:pt x="0" y="0"/>
                </a:lnTo>
                <a:lnTo>
                  <a:pt x="506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31" name="Rectangle 80"/>
          <p:cNvSpPr>
            <a:spLocks noChangeArrowheads="1"/>
          </p:cNvSpPr>
          <p:nvPr/>
        </p:nvSpPr>
        <p:spPr bwMode="auto">
          <a:xfrm>
            <a:off x="7753350" y="5291138"/>
            <a:ext cx="692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Tendons of:</a:t>
            </a:r>
          </a:p>
        </p:txBody>
      </p:sp>
      <p:sp>
        <p:nvSpPr>
          <p:cNvPr id="70732" name="Rectangle 81"/>
          <p:cNvSpPr>
            <a:spLocks noChangeArrowheads="1"/>
          </p:cNvSpPr>
          <p:nvPr/>
        </p:nvSpPr>
        <p:spPr bwMode="auto">
          <a:xfrm>
            <a:off x="5326063" y="5411788"/>
            <a:ext cx="692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Tendons of:</a:t>
            </a:r>
          </a:p>
        </p:txBody>
      </p:sp>
      <p:sp>
        <p:nvSpPr>
          <p:cNvPr id="70733" name="Slide Number Placeholder 5"/>
          <p:cNvSpPr txBox="1">
            <a:spLocks noGrp="1"/>
          </p:cNvSpPr>
          <p:nvPr/>
        </p:nvSpPr>
        <p:spPr bwMode="auto">
          <a:xfrm>
            <a:off x="81534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b="1"/>
              <a:t>10-</a:t>
            </a:r>
            <a:fld id="{D4AADF35-BFAD-4142-B1F2-A931C7820D28}" type="slidenum">
              <a:rPr lang="en-US" sz="1400" b="1"/>
              <a:pPr algn="r" eaLnBrk="0" hangingPunct="0"/>
              <a:t>67</a:t>
            </a:fld>
            <a:endParaRPr lang="en-US" sz="1400" b="1"/>
          </a:p>
        </p:txBody>
      </p:sp>
      <p:sp>
        <p:nvSpPr>
          <p:cNvPr id="70734" name="Text Box 14"/>
          <p:cNvSpPr txBox="1">
            <a:spLocks noChangeArrowheads="1"/>
          </p:cNvSpPr>
          <p:nvPr/>
        </p:nvSpPr>
        <p:spPr bwMode="auto">
          <a:xfrm>
            <a:off x="5805488" y="6430963"/>
            <a:ext cx="20494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12875"/>
          </a:xfrm>
        </p:spPr>
        <p:txBody>
          <a:bodyPr/>
          <a:lstStyle/>
          <a:p>
            <a:r>
              <a:rPr lang="en-US" smtClean="0"/>
              <a:t>Muscles Acting on the Hip and Lower Limb</a:t>
            </a:r>
          </a:p>
        </p:txBody>
      </p:sp>
      <p:sp>
        <p:nvSpPr>
          <p:cNvPr id="71683" name="Content Placeholder 6"/>
          <p:cNvSpPr>
            <a:spLocks noGrp="1"/>
          </p:cNvSpPr>
          <p:nvPr>
            <p:ph idx="1"/>
          </p:nvPr>
        </p:nvSpPr>
        <p:spPr>
          <a:xfrm>
            <a:off x="414338" y="1909763"/>
            <a:ext cx="8229600" cy="4525962"/>
          </a:xfrm>
        </p:spPr>
        <p:txBody>
          <a:bodyPr/>
          <a:lstStyle/>
          <a:p>
            <a:r>
              <a:rPr lang="en-US" sz="2800" smtClean="0"/>
              <a:t>largest muscles </a:t>
            </a:r>
            <a:r>
              <a:rPr lang="en-US" sz="2800" b="0" smtClean="0"/>
              <a:t>found in lower limb</a:t>
            </a:r>
          </a:p>
          <a:p>
            <a:endParaRPr lang="en-US" sz="1000" b="0" smtClean="0"/>
          </a:p>
          <a:p>
            <a:r>
              <a:rPr lang="en-US" sz="2800" b="0" smtClean="0"/>
              <a:t>less for precision, more for strength needed to stand, maintain balance, walk, and run</a:t>
            </a:r>
          </a:p>
          <a:p>
            <a:endParaRPr lang="en-US" sz="1000" b="0" smtClean="0"/>
          </a:p>
          <a:p>
            <a:r>
              <a:rPr lang="en-US" sz="2800" b="0" smtClean="0"/>
              <a:t>several cross and act on two or more joints</a:t>
            </a:r>
          </a:p>
          <a:p>
            <a:endParaRPr lang="en-US" sz="1000" b="0" smtClean="0"/>
          </a:p>
          <a:p>
            <a:r>
              <a:rPr lang="en-US" sz="2800" smtClean="0"/>
              <a:t>leg </a:t>
            </a:r>
            <a:r>
              <a:rPr lang="en-US" sz="2800" b="0" smtClean="0"/>
              <a:t>– the part of the limb between the knee and ankle</a:t>
            </a:r>
          </a:p>
          <a:p>
            <a:endParaRPr lang="en-US" sz="1000" b="0" smtClean="0"/>
          </a:p>
          <a:p>
            <a:r>
              <a:rPr lang="en-US" sz="2800" smtClean="0"/>
              <a:t>foot</a:t>
            </a:r>
            <a:r>
              <a:rPr lang="en-US" sz="2800" b="0" smtClean="0"/>
              <a:t> – includes tarsal region (ankle), metatarsal region, and the toes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C1B9CA9F-D9A7-4179-B05E-1ACF59342195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327E9A3E-7203-4309-BE6C-19B468FEEAE2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6213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Muscles Acting on the Hip and Femur</a:t>
            </a:r>
          </a:p>
        </p:txBody>
      </p:sp>
      <p:sp>
        <p:nvSpPr>
          <p:cNvPr id="727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3088"/>
            <a:ext cx="4802188" cy="4178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anterior muscles of the 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iliacus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flexes thigh at hip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iliacus portion arises from iliac crest and fossa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psoas major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flexes thigh at hip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arises from lumbar vertebrae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they share a common tendon on the femur</a:t>
            </a:r>
          </a:p>
        </p:txBody>
      </p:sp>
      <p:sp>
        <p:nvSpPr>
          <p:cNvPr id="72709" name="Text Box 18"/>
          <p:cNvSpPr txBox="1">
            <a:spLocks noChangeArrowheads="1"/>
          </p:cNvSpPr>
          <p:nvPr/>
        </p:nvSpPr>
        <p:spPr bwMode="auto">
          <a:xfrm>
            <a:off x="6223000" y="6243638"/>
            <a:ext cx="20494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10.33</a:t>
            </a:r>
          </a:p>
        </p:txBody>
      </p:sp>
      <p:pic>
        <p:nvPicPr>
          <p:cNvPr id="72710" name="Picture 10" descr="sal25693_10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1660525"/>
            <a:ext cx="19192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24"/>
          <p:cNvSpPr txBox="1">
            <a:spLocks noChangeArrowheads="1"/>
          </p:cNvSpPr>
          <p:nvPr/>
        </p:nvSpPr>
        <p:spPr bwMode="auto">
          <a:xfrm>
            <a:off x="4338638" y="1498600"/>
            <a:ext cx="4805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2712" name="Rectangle 12"/>
          <p:cNvSpPr>
            <a:spLocks noChangeArrowheads="1"/>
          </p:cNvSpPr>
          <p:nvPr/>
        </p:nvSpPr>
        <p:spPr bwMode="auto">
          <a:xfrm>
            <a:off x="5410200" y="2189163"/>
            <a:ext cx="533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Iliopsoas:</a:t>
            </a:r>
          </a:p>
          <a:p>
            <a:r>
              <a:rPr lang="en-US" sz="900" b="1">
                <a:solidFill>
                  <a:srgbClr val="000000"/>
                </a:solidFill>
              </a:rPr>
              <a:t>Iliacus</a:t>
            </a:r>
          </a:p>
        </p:txBody>
      </p:sp>
      <p:sp>
        <p:nvSpPr>
          <p:cNvPr id="72713" name="Rectangle 13"/>
          <p:cNvSpPr>
            <a:spLocks noChangeArrowheads="1"/>
          </p:cNvSpPr>
          <p:nvPr/>
        </p:nvSpPr>
        <p:spPr bwMode="auto">
          <a:xfrm>
            <a:off x="5418138" y="2451100"/>
            <a:ext cx="336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Psoas</a:t>
            </a:r>
          </a:p>
          <a:p>
            <a:r>
              <a:rPr lang="en-US" sz="900" b="1">
                <a:solidFill>
                  <a:srgbClr val="000000"/>
                </a:solidFill>
              </a:rPr>
              <a:t>major</a:t>
            </a:r>
          </a:p>
        </p:txBody>
      </p:sp>
      <p:sp>
        <p:nvSpPr>
          <p:cNvPr id="72714" name="Rectangle 14"/>
          <p:cNvSpPr>
            <a:spLocks noChangeArrowheads="1"/>
          </p:cNvSpPr>
          <p:nvPr/>
        </p:nvSpPr>
        <p:spPr bwMode="auto">
          <a:xfrm>
            <a:off x="5326063" y="3978275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72715" name="Rectangle 15"/>
          <p:cNvSpPr>
            <a:spLocks noChangeArrowheads="1"/>
          </p:cNvSpPr>
          <p:nvPr/>
        </p:nvSpPr>
        <p:spPr bwMode="auto">
          <a:xfrm>
            <a:off x="5326063" y="369570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72716" name="Rectangle 16"/>
          <p:cNvSpPr>
            <a:spLocks noChangeArrowheads="1"/>
          </p:cNvSpPr>
          <p:nvPr/>
        </p:nvSpPr>
        <p:spPr bwMode="auto">
          <a:xfrm>
            <a:off x="5326063" y="3246438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Pectineus</a:t>
            </a:r>
            <a:endParaRPr lang="en-US" sz="900" b="1"/>
          </a:p>
        </p:txBody>
      </p:sp>
      <p:sp>
        <p:nvSpPr>
          <p:cNvPr id="72717" name="Rectangle 17"/>
          <p:cNvSpPr>
            <a:spLocks noChangeArrowheads="1"/>
          </p:cNvSpPr>
          <p:nvPr/>
        </p:nvSpPr>
        <p:spPr bwMode="auto">
          <a:xfrm>
            <a:off x="5387975" y="4657725"/>
            <a:ext cx="41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Gracilis</a:t>
            </a:r>
            <a:endParaRPr lang="en-US" sz="900" b="1"/>
          </a:p>
        </p:txBody>
      </p:sp>
      <p:sp>
        <p:nvSpPr>
          <p:cNvPr id="72718" name="Rectangle 18"/>
          <p:cNvSpPr>
            <a:spLocks noChangeArrowheads="1"/>
          </p:cNvSpPr>
          <p:nvPr/>
        </p:nvSpPr>
        <p:spPr bwMode="auto">
          <a:xfrm>
            <a:off x="5381625" y="5707063"/>
            <a:ext cx="6223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Insertion of</a:t>
            </a:r>
          </a:p>
          <a:p>
            <a:r>
              <a:rPr lang="en-US" sz="900" b="1">
                <a:solidFill>
                  <a:srgbClr val="000000"/>
                </a:solidFill>
              </a:rPr>
              <a:t>gracilis on</a:t>
            </a:r>
          </a:p>
          <a:p>
            <a:r>
              <a:rPr lang="en-US" sz="9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72719" name="Rectangle 19"/>
          <p:cNvSpPr>
            <a:spLocks noChangeArrowheads="1"/>
          </p:cNvSpPr>
          <p:nvPr/>
        </p:nvSpPr>
        <p:spPr bwMode="auto">
          <a:xfrm>
            <a:off x="7721600" y="2720975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Piriformis</a:t>
            </a:r>
            <a:endParaRPr lang="en-US" sz="900" b="1"/>
          </a:p>
        </p:txBody>
      </p:sp>
      <p:sp>
        <p:nvSpPr>
          <p:cNvPr id="72720" name="Rectangle 20"/>
          <p:cNvSpPr>
            <a:spLocks noChangeArrowheads="1"/>
          </p:cNvSpPr>
          <p:nvPr/>
        </p:nvSpPr>
        <p:spPr bwMode="auto">
          <a:xfrm>
            <a:off x="7724775" y="3384550"/>
            <a:ext cx="527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900" b="1">
                <a:solidFill>
                  <a:srgbClr val="000000"/>
                </a:solidFill>
              </a:rPr>
              <a:t>externus</a:t>
            </a:r>
          </a:p>
        </p:txBody>
      </p:sp>
      <p:sp>
        <p:nvSpPr>
          <p:cNvPr id="72721" name="Line 21"/>
          <p:cNvSpPr>
            <a:spLocks noChangeShapeType="1"/>
          </p:cNvSpPr>
          <p:nvPr/>
        </p:nvSpPr>
        <p:spPr bwMode="auto">
          <a:xfrm flipH="1">
            <a:off x="5783263" y="2401888"/>
            <a:ext cx="3111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Line 22"/>
          <p:cNvSpPr>
            <a:spLocks noChangeShapeType="1"/>
          </p:cNvSpPr>
          <p:nvPr/>
        </p:nvSpPr>
        <p:spPr bwMode="auto">
          <a:xfrm flipH="1">
            <a:off x="5776913" y="2554288"/>
            <a:ext cx="5365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Line 23"/>
          <p:cNvSpPr>
            <a:spLocks noChangeShapeType="1"/>
          </p:cNvSpPr>
          <p:nvPr/>
        </p:nvSpPr>
        <p:spPr bwMode="auto">
          <a:xfrm flipH="1">
            <a:off x="5908675" y="3327400"/>
            <a:ext cx="4143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4" name="Line 24"/>
          <p:cNvSpPr>
            <a:spLocks noChangeShapeType="1"/>
          </p:cNvSpPr>
          <p:nvPr/>
        </p:nvSpPr>
        <p:spPr bwMode="auto">
          <a:xfrm flipH="1">
            <a:off x="5864225" y="3754438"/>
            <a:ext cx="360363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Line 25"/>
          <p:cNvSpPr>
            <a:spLocks noChangeShapeType="1"/>
          </p:cNvSpPr>
          <p:nvPr/>
        </p:nvSpPr>
        <p:spPr bwMode="auto">
          <a:xfrm flipH="1">
            <a:off x="5864225" y="4041775"/>
            <a:ext cx="4333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6" name="Line 26"/>
          <p:cNvSpPr>
            <a:spLocks noChangeShapeType="1"/>
          </p:cNvSpPr>
          <p:nvPr/>
        </p:nvSpPr>
        <p:spPr bwMode="auto">
          <a:xfrm flipH="1">
            <a:off x="5848350" y="4735513"/>
            <a:ext cx="6826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7" name="Freeform 27"/>
          <p:cNvSpPr>
            <a:spLocks/>
          </p:cNvSpPr>
          <p:nvPr/>
        </p:nvSpPr>
        <p:spPr bwMode="auto">
          <a:xfrm>
            <a:off x="7037388" y="3182938"/>
            <a:ext cx="636587" cy="268287"/>
          </a:xfrm>
          <a:custGeom>
            <a:avLst/>
            <a:gdLst>
              <a:gd name="T0" fmla="*/ 0 w 516"/>
              <a:gd name="T1" fmla="*/ 0 h 218"/>
              <a:gd name="T2" fmla="*/ 484 w 516"/>
              <a:gd name="T3" fmla="*/ 218 h 218"/>
              <a:gd name="T4" fmla="*/ 516 w 516"/>
              <a:gd name="T5" fmla="*/ 218 h 218"/>
              <a:gd name="T6" fmla="*/ 0 60000 65536"/>
              <a:gd name="T7" fmla="*/ 0 60000 65536"/>
              <a:gd name="T8" fmla="*/ 0 60000 65536"/>
              <a:gd name="T9" fmla="*/ 0 w 516"/>
              <a:gd name="T10" fmla="*/ 0 h 218"/>
              <a:gd name="T11" fmla="*/ 516 w 516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218">
                <a:moveTo>
                  <a:pt x="0" y="0"/>
                </a:moveTo>
                <a:lnTo>
                  <a:pt x="484" y="218"/>
                </a:lnTo>
                <a:lnTo>
                  <a:pt x="516" y="21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8" name="Line 28"/>
          <p:cNvSpPr>
            <a:spLocks noChangeShapeType="1"/>
          </p:cNvSpPr>
          <p:nvPr/>
        </p:nvSpPr>
        <p:spPr bwMode="auto">
          <a:xfrm>
            <a:off x="7029450" y="2776538"/>
            <a:ext cx="6508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9" name="Line 29"/>
          <p:cNvSpPr>
            <a:spLocks noChangeShapeType="1"/>
          </p:cNvSpPr>
          <p:nvPr/>
        </p:nvSpPr>
        <p:spPr bwMode="auto">
          <a:xfrm flipH="1">
            <a:off x="7380288" y="2782888"/>
            <a:ext cx="269875" cy="1047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0" name="Line 30"/>
          <p:cNvSpPr>
            <a:spLocks noChangeShapeType="1"/>
          </p:cNvSpPr>
          <p:nvPr/>
        </p:nvSpPr>
        <p:spPr bwMode="auto">
          <a:xfrm flipH="1">
            <a:off x="5783263" y="2398713"/>
            <a:ext cx="3111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1" name="Line 31"/>
          <p:cNvSpPr>
            <a:spLocks noChangeShapeType="1"/>
          </p:cNvSpPr>
          <p:nvPr/>
        </p:nvSpPr>
        <p:spPr bwMode="auto">
          <a:xfrm flipH="1">
            <a:off x="5776913" y="2551113"/>
            <a:ext cx="536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2" name="Line 32"/>
          <p:cNvSpPr>
            <a:spLocks noChangeShapeType="1"/>
          </p:cNvSpPr>
          <p:nvPr/>
        </p:nvSpPr>
        <p:spPr bwMode="auto">
          <a:xfrm flipH="1">
            <a:off x="5908675" y="3325813"/>
            <a:ext cx="414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3" name="Line 33"/>
          <p:cNvSpPr>
            <a:spLocks noChangeShapeType="1"/>
          </p:cNvSpPr>
          <p:nvPr/>
        </p:nvSpPr>
        <p:spPr bwMode="auto">
          <a:xfrm flipH="1">
            <a:off x="5864225" y="3751263"/>
            <a:ext cx="3603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4" name="Line 34"/>
          <p:cNvSpPr>
            <a:spLocks noChangeShapeType="1"/>
          </p:cNvSpPr>
          <p:nvPr/>
        </p:nvSpPr>
        <p:spPr bwMode="auto">
          <a:xfrm flipH="1">
            <a:off x="5864225" y="403860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5" name="Rectangle 35"/>
          <p:cNvSpPr>
            <a:spLocks noChangeArrowheads="1"/>
          </p:cNvSpPr>
          <p:nvPr/>
        </p:nvSpPr>
        <p:spPr bwMode="auto">
          <a:xfrm>
            <a:off x="5326063" y="342265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magnus</a:t>
            </a:r>
          </a:p>
        </p:txBody>
      </p:sp>
      <p:sp>
        <p:nvSpPr>
          <p:cNvPr id="72736" name="Line 36"/>
          <p:cNvSpPr>
            <a:spLocks noChangeShapeType="1"/>
          </p:cNvSpPr>
          <p:nvPr/>
        </p:nvSpPr>
        <p:spPr bwMode="auto">
          <a:xfrm flipH="1">
            <a:off x="5873750" y="3500438"/>
            <a:ext cx="466725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7" name="Line 37"/>
          <p:cNvSpPr>
            <a:spLocks noChangeShapeType="1"/>
          </p:cNvSpPr>
          <p:nvPr/>
        </p:nvSpPr>
        <p:spPr bwMode="auto">
          <a:xfrm flipH="1">
            <a:off x="5873750" y="3497263"/>
            <a:ext cx="4667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8" name="Line 38"/>
          <p:cNvSpPr>
            <a:spLocks noChangeShapeType="1"/>
          </p:cNvSpPr>
          <p:nvPr/>
        </p:nvSpPr>
        <p:spPr bwMode="auto">
          <a:xfrm flipH="1" flipV="1">
            <a:off x="6181725" y="3500438"/>
            <a:ext cx="295275" cy="5334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9" name="Line 39"/>
          <p:cNvSpPr>
            <a:spLocks noChangeShapeType="1"/>
          </p:cNvSpPr>
          <p:nvPr/>
        </p:nvSpPr>
        <p:spPr bwMode="auto">
          <a:xfrm flipH="1" flipV="1">
            <a:off x="6181725" y="3497263"/>
            <a:ext cx="295275" cy="534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0" name="Line 40"/>
          <p:cNvSpPr>
            <a:spLocks noChangeShapeType="1"/>
          </p:cNvSpPr>
          <p:nvPr/>
        </p:nvSpPr>
        <p:spPr bwMode="auto">
          <a:xfrm flipH="1">
            <a:off x="5810250" y="4733925"/>
            <a:ext cx="7207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Freeform 41"/>
          <p:cNvSpPr>
            <a:spLocks/>
          </p:cNvSpPr>
          <p:nvPr/>
        </p:nvSpPr>
        <p:spPr bwMode="auto">
          <a:xfrm>
            <a:off x="7040563" y="3178175"/>
            <a:ext cx="633412" cy="266700"/>
          </a:xfrm>
          <a:custGeom>
            <a:avLst/>
            <a:gdLst>
              <a:gd name="T0" fmla="*/ 0 w 514"/>
              <a:gd name="T1" fmla="*/ 0 h 217"/>
              <a:gd name="T2" fmla="*/ 482 w 514"/>
              <a:gd name="T3" fmla="*/ 217 h 217"/>
              <a:gd name="T4" fmla="*/ 514 w 514"/>
              <a:gd name="T5" fmla="*/ 217 h 217"/>
              <a:gd name="T6" fmla="*/ 0 60000 65536"/>
              <a:gd name="T7" fmla="*/ 0 60000 65536"/>
              <a:gd name="T8" fmla="*/ 0 60000 65536"/>
              <a:gd name="T9" fmla="*/ 0 w 514"/>
              <a:gd name="T10" fmla="*/ 0 h 217"/>
              <a:gd name="T11" fmla="*/ 514 w 514"/>
              <a:gd name="T12" fmla="*/ 217 h 2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217">
                <a:moveTo>
                  <a:pt x="0" y="0"/>
                </a:moveTo>
                <a:lnTo>
                  <a:pt x="482" y="217"/>
                </a:lnTo>
                <a:lnTo>
                  <a:pt x="514" y="21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Line 42"/>
          <p:cNvSpPr>
            <a:spLocks noChangeShapeType="1"/>
          </p:cNvSpPr>
          <p:nvPr/>
        </p:nvSpPr>
        <p:spPr bwMode="auto">
          <a:xfrm>
            <a:off x="7029450" y="2773363"/>
            <a:ext cx="644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Line 43"/>
          <p:cNvSpPr>
            <a:spLocks noChangeShapeType="1"/>
          </p:cNvSpPr>
          <p:nvPr/>
        </p:nvSpPr>
        <p:spPr bwMode="auto">
          <a:xfrm flipH="1">
            <a:off x="7380288" y="2773363"/>
            <a:ext cx="276225" cy="1111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Line 44"/>
          <p:cNvSpPr>
            <a:spLocks noChangeShapeType="1"/>
          </p:cNvSpPr>
          <p:nvPr/>
        </p:nvSpPr>
        <p:spPr bwMode="auto">
          <a:xfrm flipH="1">
            <a:off x="6029325" y="5776913"/>
            <a:ext cx="4000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Line 45"/>
          <p:cNvSpPr>
            <a:spLocks noChangeShapeType="1"/>
          </p:cNvSpPr>
          <p:nvPr/>
        </p:nvSpPr>
        <p:spPr bwMode="auto">
          <a:xfrm flipH="1">
            <a:off x="6029325" y="5773738"/>
            <a:ext cx="400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A4DA989F-DA71-4DA9-AD9F-DD055C0E811B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Fascicle Orientation of Muscles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444875" y="4383088"/>
            <a:ext cx="19542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10.2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939800" y="5313363"/>
            <a:ext cx="7150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strength of a muscle and the direction of its pull are</a:t>
            </a:r>
          </a:p>
          <a:p>
            <a:r>
              <a:rPr lang="en-US" sz="2400"/>
              <a:t>determined partly by the orientation of its fascicles.</a:t>
            </a:r>
          </a:p>
        </p:txBody>
      </p:sp>
      <p:pic>
        <p:nvPicPr>
          <p:cNvPr id="9222" name="Picture 8" descr="sal25693_10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720850"/>
            <a:ext cx="86772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10"/>
          <p:cNvSpPr>
            <a:spLocks noChangeAspect="1" noChangeArrowheads="1" noTextEdit="1"/>
          </p:cNvSpPr>
          <p:nvPr/>
        </p:nvSpPr>
        <p:spPr bwMode="auto">
          <a:xfrm>
            <a:off x="130175" y="1541463"/>
            <a:ext cx="8578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130175" y="2074863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Fusiform</a:t>
            </a:r>
            <a:endParaRPr lang="en-US" sz="1100" b="1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1320800" y="1868488"/>
            <a:ext cx="495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Parallel</a:t>
            </a:r>
            <a:endParaRPr lang="en-US" sz="1100" b="1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2708275" y="1684338"/>
            <a:ext cx="85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</a:t>
            </a:r>
            <a:endParaRPr lang="en-US" sz="1100" b="1"/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2781300" y="1684338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riangular</a:t>
            </a:r>
            <a:endParaRPr lang="en-US" sz="1100" b="1"/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4016375" y="1538288"/>
            <a:ext cx="76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Unipennate</a:t>
            </a:r>
            <a:endParaRPr lang="en-US" sz="1100" b="1"/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5314950" y="1684338"/>
            <a:ext cx="676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Bipennate</a:t>
            </a:r>
            <a:endParaRPr lang="en-US" sz="1100" b="1"/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auto">
          <a:xfrm>
            <a:off x="6657975" y="1868488"/>
            <a:ext cx="860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Multipennate</a:t>
            </a:r>
            <a:endParaRPr lang="en-US" sz="1100" b="1"/>
          </a:p>
        </p:txBody>
      </p:sp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7966075" y="2516188"/>
            <a:ext cx="527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Circular</a:t>
            </a:r>
            <a:endParaRPr lang="en-US" sz="1100" b="1"/>
          </a:p>
        </p:txBody>
      </p:sp>
      <p:sp>
        <p:nvSpPr>
          <p:cNvPr id="9232" name="Rectangle 20"/>
          <p:cNvSpPr>
            <a:spLocks noChangeArrowheads="1"/>
          </p:cNvSpPr>
          <p:nvPr/>
        </p:nvSpPr>
        <p:spPr bwMode="auto">
          <a:xfrm>
            <a:off x="184150" y="4354513"/>
            <a:ext cx="9540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Biceps brachii</a:t>
            </a:r>
            <a:endParaRPr lang="en-US" sz="1100" b="1"/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1276350" y="4157663"/>
            <a:ext cx="1203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Rectus abdominis</a:t>
            </a:r>
            <a:endParaRPr lang="en-US" sz="1100" b="1"/>
          </a:p>
        </p:txBody>
      </p:sp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2466975" y="3713163"/>
            <a:ext cx="1084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Pectoralis major</a:t>
            </a:r>
            <a:endParaRPr lang="en-US" sz="1100" b="1"/>
          </a:p>
        </p:txBody>
      </p:sp>
      <p:sp>
        <p:nvSpPr>
          <p:cNvPr id="9235" name="Rectangle 23"/>
          <p:cNvSpPr>
            <a:spLocks noChangeArrowheads="1"/>
          </p:cNvSpPr>
          <p:nvPr/>
        </p:nvSpPr>
        <p:spPr bwMode="auto">
          <a:xfrm>
            <a:off x="3689350" y="3814763"/>
            <a:ext cx="1373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Palmar interosseous</a:t>
            </a:r>
            <a:endParaRPr lang="en-US" sz="1100" b="1"/>
          </a:p>
        </p:txBody>
      </p:sp>
      <p:sp>
        <p:nvSpPr>
          <p:cNvPr id="9236" name="Rectangle 24"/>
          <p:cNvSpPr>
            <a:spLocks noChangeArrowheads="1"/>
          </p:cNvSpPr>
          <p:nvPr/>
        </p:nvSpPr>
        <p:spPr bwMode="auto">
          <a:xfrm>
            <a:off x="5010150" y="3970338"/>
            <a:ext cx="1008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Rectus femoris</a:t>
            </a:r>
            <a:endParaRPr lang="en-US" sz="1100" b="1"/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6473825" y="4157663"/>
            <a:ext cx="473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Deltoid</a:t>
            </a:r>
            <a:endParaRPr lang="en-US" sz="1100" b="1"/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7505700" y="4354513"/>
            <a:ext cx="1098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Orbicularis oculi</a:t>
            </a:r>
            <a:endParaRPr lang="en-US" sz="1100" b="1"/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 flipH="1">
            <a:off x="466725" y="2462213"/>
            <a:ext cx="1238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auto">
          <a:xfrm flipH="1">
            <a:off x="730250" y="3221038"/>
            <a:ext cx="1587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584200" y="23764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9242" name="Line 31"/>
          <p:cNvSpPr>
            <a:spLocks noChangeShapeType="1"/>
          </p:cNvSpPr>
          <p:nvPr/>
        </p:nvSpPr>
        <p:spPr bwMode="auto">
          <a:xfrm flipH="1">
            <a:off x="457200" y="2455863"/>
            <a:ext cx="127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32"/>
          <p:cNvSpPr>
            <a:spLocks noChangeShapeType="1"/>
          </p:cNvSpPr>
          <p:nvPr/>
        </p:nvSpPr>
        <p:spPr bwMode="auto">
          <a:xfrm flipH="1">
            <a:off x="723900" y="3211513"/>
            <a:ext cx="158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33"/>
          <p:cNvSpPr>
            <a:spLocks noChangeShapeType="1"/>
          </p:cNvSpPr>
          <p:nvPr/>
        </p:nvSpPr>
        <p:spPr bwMode="auto">
          <a:xfrm flipH="1">
            <a:off x="730250" y="4141788"/>
            <a:ext cx="3524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Freeform 34"/>
          <p:cNvSpPr>
            <a:spLocks/>
          </p:cNvSpPr>
          <p:nvPr/>
        </p:nvSpPr>
        <p:spPr bwMode="auto">
          <a:xfrm>
            <a:off x="723900" y="4052888"/>
            <a:ext cx="352425" cy="79375"/>
          </a:xfrm>
          <a:custGeom>
            <a:avLst/>
            <a:gdLst>
              <a:gd name="T0" fmla="*/ 0 w 222"/>
              <a:gd name="T1" fmla="*/ 79375 h 50"/>
              <a:gd name="T2" fmla="*/ 352425 w 222"/>
              <a:gd name="T3" fmla="*/ 79375 h 50"/>
              <a:gd name="T4" fmla="*/ 352425 w 222"/>
              <a:gd name="T5" fmla="*/ 0 h 50"/>
              <a:gd name="T6" fmla="*/ 0 60000 65536"/>
              <a:gd name="T7" fmla="*/ 0 60000 65536"/>
              <a:gd name="T8" fmla="*/ 0 60000 65536"/>
              <a:gd name="T9" fmla="*/ 0 w 222"/>
              <a:gd name="T10" fmla="*/ 0 h 50"/>
              <a:gd name="T11" fmla="*/ 222 w 22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50">
                <a:moveTo>
                  <a:pt x="0" y="50"/>
                </a:moveTo>
                <a:lnTo>
                  <a:pt x="222" y="50"/>
                </a:lnTo>
                <a:lnTo>
                  <a:pt x="2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Rectangle 35"/>
          <p:cNvSpPr>
            <a:spLocks noChangeArrowheads="1"/>
          </p:cNvSpPr>
          <p:nvPr/>
        </p:nvSpPr>
        <p:spPr bwMode="auto">
          <a:xfrm>
            <a:off x="809625" y="3884613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9247" name="Rectangle 37"/>
          <p:cNvSpPr>
            <a:spLocks noChangeArrowheads="1"/>
          </p:cNvSpPr>
          <p:nvPr/>
        </p:nvSpPr>
        <p:spPr bwMode="auto">
          <a:xfrm>
            <a:off x="908050" y="3125788"/>
            <a:ext cx="333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Belly</a:t>
            </a:r>
            <a:endParaRPr lang="en-US" sz="1100" b="1"/>
          </a:p>
        </p:txBody>
      </p:sp>
      <p:sp>
        <p:nvSpPr>
          <p:cNvPr id="9248" name="TextBox 24"/>
          <p:cNvSpPr txBox="1">
            <a:spLocks noChangeArrowheads="1"/>
          </p:cNvSpPr>
          <p:nvPr/>
        </p:nvSpPr>
        <p:spPr bwMode="auto">
          <a:xfrm>
            <a:off x="1722438" y="1235075"/>
            <a:ext cx="56816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0EAD5DDE-21F2-49F8-A1DB-B03064C7350E}" type="slidenum">
              <a:rPr lang="en-US" smtClean="0">
                <a:latin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6213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Posterior Muscles Acting on Hip and Femur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71625"/>
            <a:ext cx="457993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and posterior muscles of the 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tensor fasciae latae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extends knee, laterally rotates knee</a:t>
            </a:r>
            <a:endParaRPr lang="en-US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gluteus maximus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forms mass of the buttock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prime hip extensor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provides most of lift when you climb stairs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gluteus medius and minimus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abduct and medially rotate thigh</a:t>
            </a:r>
          </a:p>
        </p:txBody>
      </p:sp>
      <p:sp>
        <p:nvSpPr>
          <p:cNvPr id="73733" name="Text Box 20"/>
          <p:cNvSpPr txBox="1">
            <a:spLocks noChangeArrowheads="1"/>
          </p:cNvSpPr>
          <p:nvPr/>
        </p:nvSpPr>
        <p:spPr bwMode="auto">
          <a:xfrm>
            <a:off x="6073775" y="5521325"/>
            <a:ext cx="20494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10.34</a:t>
            </a:r>
          </a:p>
        </p:txBody>
      </p:sp>
      <p:sp>
        <p:nvSpPr>
          <p:cNvPr id="73734" name="TextBox 24"/>
          <p:cNvSpPr txBox="1">
            <a:spLocks noChangeArrowheads="1"/>
          </p:cNvSpPr>
          <p:nvPr/>
        </p:nvSpPr>
        <p:spPr bwMode="auto">
          <a:xfrm>
            <a:off x="4271963" y="2095500"/>
            <a:ext cx="47005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3735" name="Picture 10" descr="sal25693_10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2309813"/>
            <a:ext cx="28590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Line 11"/>
          <p:cNvSpPr>
            <a:spLocks noChangeShapeType="1"/>
          </p:cNvSpPr>
          <p:nvPr/>
        </p:nvSpPr>
        <p:spPr bwMode="auto">
          <a:xfrm flipV="1">
            <a:off x="7385050" y="3665538"/>
            <a:ext cx="728663" cy="1619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V="1">
            <a:off x="7304088" y="3913188"/>
            <a:ext cx="808037" cy="1143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V="1">
            <a:off x="7310438" y="4165600"/>
            <a:ext cx="798512" cy="793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>
            <a:off x="7456488" y="4581525"/>
            <a:ext cx="661987" cy="3698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 flipV="1">
            <a:off x="5205413" y="3201988"/>
            <a:ext cx="5064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6"/>
          <p:cNvSpPr>
            <a:spLocks noChangeShapeType="1"/>
          </p:cNvSpPr>
          <p:nvPr/>
        </p:nvSpPr>
        <p:spPr bwMode="auto">
          <a:xfrm>
            <a:off x="5180013" y="3541713"/>
            <a:ext cx="14351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7"/>
          <p:cNvSpPr>
            <a:spLocks noChangeShapeType="1"/>
          </p:cNvSpPr>
          <p:nvPr/>
        </p:nvSpPr>
        <p:spPr bwMode="auto">
          <a:xfrm>
            <a:off x="5168900" y="4202113"/>
            <a:ext cx="15652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8"/>
          <p:cNvSpPr>
            <a:spLocks noChangeShapeType="1"/>
          </p:cNvSpPr>
          <p:nvPr/>
        </p:nvSpPr>
        <p:spPr bwMode="auto">
          <a:xfrm flipV="1">
            <a:off x="7385050" y="3663950"/>
            <a:ext cx="728663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19"/>
          <p:cNvSpPr>
            <a:spLocks noChangeShapeType="1"/>
          </p:cNvSpPr>
          <p:nvPr/>
        </p:nvSpPr>
        <p:spPr bwMode="auto">
          <a:xfrm flipV="1">
            <a:off x="7304088" y="3910013"/>
            <a:ext cx="808037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20"/>
          <p:cNvSpPr>
            <a:spLocks noChangeShapeType="1"/>
          </p:cNvSpPr>
          <p:nvPr/>
        </p:nvSpPr>
        <p:spPr bwMode="auto">
          <a:xfrm flipV="1">
            <a:off x="7310438" y="4162425"/>
            <a:ext cx="8001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21"/>
          <p:cNvSpPr>
            <a:spLocks noChangeShapeType="1"/>
          </p:cNvSpPr>
          <p:nvPr/>
        </p:nvSpPr>
        <p:spPr bwMode="auto">
          <a:xfrm>
            <a:off x="7456488" y="4576763"/>
            <a:ext cx="658812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Line 22"/>
          <p:cNvSpPr>
            <a:spLocks noChangeShapeType="1"/>
          </p:cNvSpPr>
          <p:nvPr/>
        </p:nvSpPr>
        <p:spPr bwMode="auto">
          <a:xfrm flipV="1">
            <a:off x="5205413" y="3198813"/>
            <a:ext cx="506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8" name="Line 23"/>
          <p:cNvSpPr>
            <a:spLocks noChangeShapeType="1"/>
          </p:cNvSpPr>
          <p:nvPr/>
        </p:nvSpPr>
        <p:spPr bwMode="auto">
          <a:xfrm flipV="1">
            <a:off x="5183188" y="3783013"/>
            <a:ext cx="7985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Line 24"/>
          <p:cNvSpPr>
            <a:spLocks noChangeShapeType="1"/>
          </p:cNvSpPr>
          <p:nvPr/>
        </p:nvSpPr>
        <p:spPr bwMode="auto">
          <a:xfrm flipV="1">
            <a:off x="5183188" y="3779838"/>
            <a:ext cx="798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Line 25"/>
          <p:cNvSpPr>
            <a:spLocks noChangeShapeType="1"/>
          </p:cNvSpPr>
          <p:nvPr/>
        </p:nvSpPr>
        <p:spPr bwMode="auto">
          <a:xfrm>
            <a:off x="5180013" y="3540125"/>
            <a:ext cx="143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Line 26"/>
          <p:cNvSpPr>
            <a:spLocks noChangeShapeType="1"/>
          </p:cNvSpPr>
          <p:nvPr/>
        </p:nvSpPr>
        <p:spPr bwMode="auto">
          <a:xfrm>
            <a:off x="5168900" y="4195763"/>
            <a:ext cx="1565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Line 27"/>
          <p:cNvSpPr>
            <a:spLocks noChangeShapeType="1"/>
          </p:cNvSpPr>
          <p:nvPr/>
        </p:nvSpPr>
        <p:spPr bwMode="auto">
          <a:xfrm>
            <a:off x="5168900" y="4651375"/>
            <a:ext cx="191928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Line 28"/>
          <p:cNvSpPr>
            <a:spLocks noChangeShapeType="1"/>
          </p:cNvSpPr>
          <p:nvPr/>
        </p:nvSpPr>
        <p:spPr bwMode="auto">
          <a:xfrm>
            <a:off x="5168900" y="4646613"/>
            <a:ext cx="1919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29"/>
          <p:cNvSpPr>
            <a:spLocks noChangeShapeType="1"/>
          </p:cNvSpPr>
          <p:nvPr/>
        </p:nvSpPr>
        <p:spPr bwMode="auto">
          <a:xfrm flipH="1">
            <a:off x="5246688" y="2686050"/>
            <a:ext cx="6953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5" name="Line 30"/>
          <p:cNvSpPr>
            <a:spLocks noChangeShapeType="1"/>
          </p:cNvSpPr>
          <p:nvPr/>
        </p:nvSpPr>
        <p:spPr bwMode="auto">
          <a:xfrm flipH="1">
            <a:off x="5254625" y="2682875"/>
            <a:ext cx="687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31"/>
          <p:cNvSpPr>
            <a:spLocks noChangeShapeType="1"/>
          </p:cNvSpPr>
          <p:nvPr/>
        </p:nvSpPr>
        <p:spPr bwMode="auto">
          <a:xfrm>
            <a:off x="8110538" y="4165600"/>
            <a:ext cx="952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32"/>
          <p:cNvSpPr>
            <a:spLocks noChangeShapeType="1"/>
          </p:cNvSpPr>
          <p:nvPr/>
        </p:nvSpPr>
        <p:spPr bwMode="auto">
          <a:xfrm>
            <a:off x="8110538" y="4162425"/>
            <a:ext cx="95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33"/>
          <p:cNvSpPr>
            <a:spLocks noChangeShapeType="1"/>
          </p:cNvSpPr>
          <p:nvPr/>
        </p:nvSpPr>
        <p:spPr bwMode="auto">
          <a:xfrm>
            <a:off x="8110538" y="3913188"/>
            <a:ext cx="952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4"/>
          <p:cNvSpPr>
            <a:spLocks noChangeShapeType="1"/>
          </p:cNvSpPr>
          <p:nvPr/>
        </p:nvSpPr>
        <p:spPr bwMode="auto">
          <a:xfrm>
            <a:off x="8108950" y="3910013"/>
            <a:ext cx="96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35"/>
          <p:cNvSpPr>
            <a:spLocks noChangeShapeType="1"/>
          </p:cNvSpPr>
          <p:nvPr/>
        </p:nvSpPr>
        <p:spPr bwMode="auto">
          <a:xfrm>
            <a:off x="8110538" y="3665538"/>
            <a:ext cx="96837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6"/>
          <p:cNvSpPr>
            <a:spLocks noChangeShapeType="1"/>
          </p:cNvSpPr>
          <p:nvPr/>
        </p:nvSpPr>
        <p:spPr bwMode="auto">
          <a:xfrm>
            <a:off x="8107363" y="3663950"/>
            <a:ext cx="100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Line 37"/>
          <p:cNvSpPr>
            <a:spLocks noChangeShapeType="1"/>
          </p:cNvSpPr>
          <p:nvPr/>
        </p:nvSpPr>
        <p:spPr bwMode="auto">
          <a:xfrm>
            <a:off x="8110538" y="4945063"/>
            <a:ext cx="1047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38"/>
          <p:cNvSpPr>
            <a:spLocks noChangeShapeType="1"/>
          </p:cNvSpPr>
          <p:nvPr/>
        </p:nvSpPr>
        <p:spPr bwMode="auto">
          <a:xfrm>
            <a:off x="8110538" y="4941888"/>
            <a:ext cx="968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Line 39"/>
          <p:cNvSpPr>
            <a:spLocks noChangeShapeType="1"/>
          </p:cNvSpPr>
          <p:nvPr/>
        </p:nvSpPr>
        <p:spPr bwMode="auto">
          <a:xfrm flipV="1">
            <a:off x="7578725" y="2976563"/>
            <a:ext cx="534988" cy="2063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Freeform 40"/>
          <p:cNvSpPr>
            <a:spLocks/>
          </p:cNvSpPr>
          <p:nvPr/>
        </p:nvSpPr>
        <p:spPr bwMode="auto">
          <a:xfrm>
            <a:off x="7578725" y="2974975"/>
            <a:ext cx="628650" cy="206375"/>
          </a:xfrm>
          <a:custGeom>
            <a:avLst/>
            <a:gdLst>
              <a:gd name="T0" fmla="*/ 706 w 706"/>
              <a:gd name="T1" fmla="*/ 0 h 233"/>
              <a:gd name="T2" fmla="*/ 614 w 706"/>
              <a:gd name="T3" fmla="*/ 0 h 233"/>
              <a:gd name="T4" fmla="*/ 600 w 706"/>
              <a:gd name="T5" fmla="*/ 0 h 233"/>
              <a:gd name="T6" fmla="*/ 0 w 706"/>
              <a:gd name="T7" fmla="*/ 233 h 233"/>
              <a:gd name="T8" fmla="*/ 0 60000 65536"/>
              <a:gd name="T9" fmla="*/ 0 60000 65536"/>
              <a:gd name="T10" fmla="*/ 0 60000 65536"/>
              <a:gd name="T11" fmla="*/ 0 60000 65536"/>
              <a:gd name="T12" fmla="*/ 0 w 706"/>
              <a:gd name="T13" fmla="*/ 0 h 233"/>
              <a:gd name="T14" fmla="*/ 706 w 706"/>
              <a:gd name="T15" fmla="*/ 233 h 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6" h="233">
                <a:moveTo>
                  <a:pt x="706" y="0"/>
                </a:moveTo>
                <a:lnTo>
                  <a:pt x="614" y="0"/>
                </a:lnTo>
                <a:lnTo>
                  <a:pt x="600" y="0"/>
                </a:lnTo>
                <a:lnTo>
                  <a:pt x="0" y="2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6" name="Line 41"/>
          <p:cNvSpPr>
            <a:spLocks noChangeShapeType="1"/>
          </p:cNvSpPr>
          <p:nvPr/>
        </p:nvSpPr>
        <p:spPr bwMode="auto">
          <a:xfrm>
            <a:off x="8118475" y="4651375"/>
            <a:ext cx="8413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7" name="Line 42"/>
          <p:cNvSpPr>
            <a:spLocks noChangeShapeType="1"/>
          </p:cNvSpPr>
          <p:nvPr/>
        </p:nvSpPr>
        <p:spPr bwMode="auto">
          <a:xfrm>
            <a:off x="7361238" y="4360863"/>
            <a:ext cx="758825" cy="2857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8" name="Line 43"/>
          <p:cNvSpPr>
            <a:spLocks noChangeShapeType="1"/>
          </p:cNvSpPr>
          <p:nvPr/>
        </p:nvSpPr>
        <p:spPr bwMode="auto">
          <a:xfrm>
            <a:off x="7358063" y="4356100"/>
            <a:ext cx="760412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9" name="Line 44"/>
          <p:cNvSpPr>
            <a:spLocks noChangeShapeType="1"/>
          </p:cNvSpPr>
          <p:nvPr/>
        </p:nvSpPr>
        <p:spPr bwMode="auto">
          <a:xfrm>
            <a:off x="8118475" y="4643438"/>
            <a:ext cx="84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0" name="Freeform 45"/>
          <p:cNvSpPr>
            <a:spLocks/>
          </p:cNvSpPr>
          <p:nvPr/>
        </p:nvSpPr>
        <p:spPr bwMode="auto">
          <a:xfrm>
            <a:off x="7718425" y="4291013"/>
            <a:ext cx="492125" cy="107950"/>
          </a:xfrm>
          <a:custGeom>
            <a:avLst/>
            <a:gdLst>
              <a:gd name="T0" fmla="*/ 0 w 552"/>
              <a:gd name="T1" fmla="*/ 0 h 122"/>
              <a:gd name="T2" fmla="*/ 449 w 552"/>
              <a:gd name="T3" fmla="*/ 122 h 122"/>
              <a:gd name="T4" fmla="*/ 552 w 552"/>
              <a:gd name="T5" fmla="*/ 120 h 122"/>
              <a:gd name="T6" fmla="*/ 0 60000 65536"/>
              <a:gd name="T7" fmla="*/ 0 60000 65536"/>
              <a:gd name="T8" fmla="*/ 0 60000 65536"/>
              <a:gd name="T9" fmla="*/ 0 w 552"/>
              <a:gd name="T10" fmla="*/ 0 h 122"/>
              <a:gd name="T11" fmla="*/ 552 w 552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22">
                <a:moveTo>
                  <a:pt x="0" y="0"/>
                </a:moveTo>
                <a:lnTo>
                  <a:pt x="449" y="122"/>
                </a:lnTo>
                <a:lnTo>
                  <a:pt x="552" y="12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Freeform 46"/>
          <p:cNvSpPr>
            <a:spLocks/>
          </p:cNvSpPr>
          <p:nvPr/>
        </p:nvSpPr>
        <p:spPr bwMode="auto">
          <a:xfrm>
            <a:off x="7716838" y="4286250"/>
            <a:ext cx="492125" cy="107950"/>
          </a:xfrm>
          <a:custGeom>
            <a:avLst/>
            <a:gdLst>
              <a:gd name="T0" fmla="*/ 0 w 552"/>
              <a:gd name="T1" fmla="*/ 0 h 121"/>
              <a:gd name="T2" fmla="*/ 450 w 552"/>
              <a:gd name="T3" fmla="*/ 121 h 121"/>
              <a:gd name="T4" fmla="*/ 552 w 552"/>
              <a:gd name="T5" fmla="*/ 121 h 121"/>
              <a:gd name="T6" fmla="*/ 0 60000 65536"/>
              <a:gd name="T7" fmla="*/ 0 60000 65536"/>
              <a:gd name="T8" fmla="*/ 0 60000 65536"/>
              <a:gd name="T9" fmla="*/ 0 w 552"/>
              <a:gd name="T10" fmla="*/ 0 h 121"/>
              <a:gd name="T11" fmla="*/ 552 w 5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21">
                <a:moveTo>
                  <a:pt x="0" y="0"/>
                </a:moveTo>
                <a:lnTo>
                  <a:pt x="450" y="121"/>
                </a:lnTo>
                <a:lnTo>
                  <a:pt x="552" y="1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2" name="Line 47"/>
          <p:cNvSpPr>
            <a:spLocks noChangeShapeType="1"/>
          </p:cNvSpPr>
          <p:nvPr/>
        </p:nvSpPr>
        <p:spPr bwMode="auto">
          <a:xfrm flipH="1">
            <a:off x="5183188" y="3200400"/>
            <a:ext cx="22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3" name="Rectangle 48"/>
          <p:cNvSpPr>
            <a:spLocks noChangeArrowheads="1"/>
          </p:cNvSpPr>
          <p:nvPr/>
        </p:nvSpPr>
        <p:spPr bwMode="auto">
          <a:xfrm>
            <a:off x="8262938" y="2927350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minimus</a:t>
            </a:r>
          </a:p>
        </p:txBody>
      </p:sp>
      <p:sp>
        <p:nvSpPr>
          <p:cNvPr id="73774" name="Rectangle 49"/>
          <p:cNvSpPr>
            <a:spLocks noChangeArrowheads="1"/>
          </p:cNvSpPr>
          <p:nvPr/>
        </p:nvSpPr>
        <p:spPr bwMode="auto">
          <a:xfrm>
            <a:off x="8261350" y="4891088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Quadratus</a:t>
            </a:r>
          </a:p>
          <a:p>
            <a:r>
              <a:rPr lang="en-US" sz="800" b="1">
                <a:solidFill>
                  <a:srgbClr val="000000"/>
                </a:solidFill>
              </a:rPr>
              <a:t>femoris</a:t>
            </a:r>
          </a:p>
        </p:txBody>
      </p:sp>
      <p:sp>
        <p:nvSpPr>
          <p:cNvPr id="73775" name="Rectangle 50"/>
          <p:cNvSpPr>
            <a:spLocks noChangeArrowheads="1"/>
          </p:cNvSpPr>
          <p:nvPr/>
        </p:nvSpPr>
        <p:spPr bwMode="auto">
          <a:xfrm>
            <a:off x="8261350" y="3603625"/>
            <a:ext cx="476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Piriformis</a:t>
            </a:r>
            <a:endParaRPr lang="en-US" sz="800" b="1"/>
          </a:p>
        </p:txBody>
      </p:sp>
      <p:sp>
        <p:nvSpPr>
          <p:cNvPr id="73776" name="Rectangle 51"/>
          <p:cNvSpPr>
            <a:spLocks noChangeArrowheads="1"/>
          </p:cNvSpPr>
          <p:nvPr/>
        </p:nvSpPr>
        <p:spPr bwMode="auto">
          <a:xfrm>
            <a:off x="8261350" y="3854450"/>
            <a:ext cx="460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Gemellus</a:t>
            </a:r>
          </a:p>
          <a:p>
            <a:r>
              <a:rPr lang="en-US" sz="800" b="1">
                <a:solidFill>
                  <a:srgbClr val="000000"/>
                </a:solidFill>
              </a:rPr>
              <a:t>superior</a:t>
            </a:r>
          </a:p>
        </p:txBody>
      </p:sp>
      <p:sp>
        <p:nvSpPr>
          <p:cNvPr id="73777" name="Rectangle 52"/>
          <p:cNvSpPr>
            <a:spLocks noChangeArrowheads="1"/>
          </p:cNvSpPr>
          <p:nvPr/>
        </p:nvSpPr>
        <p:spPr bwMode="auto">
          <a:xfrm>
            <a:off x="8261350" y="4106863"/>
            <a:ext cx="46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800" b="1">
                <a:solidFill>
                  <a:srgbClr val="000000"/>
                </a:solidFill>
              </a:rPr>
              <a:t>internus</a:t>
            </a:r>
          </a:p>
        </p:txBody>
      </p:sp>
      <p:sp>
        <p:nvSpPr>
          <p:cNvPr id="73778" name="Rectangle 53"/>
          <p:cNvSpPr>
            <a:spLocks noChangeArrowheads="1"/>
          </p:cNvSpPr>
          <p:nvPr/>
        </p:nvSpPr>
        <p:spPr bwMode="auto">
          <a:xfrm>
            <a:off x="8261350" y="4600575"/>
            <a:ext cx="460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Gemellus</a:t>
            </a:r>
          </a:p>
          <a:p>
            <a:r>
              <a:rPr lang="en-US" sz="800" b="1">
                <a:solidFill>
                  <a:srgbClr val="000000"/>
                </a:solidFill>
              </a:rPr>
              <a:t>inferior</a:t>
            </a:r>
          </a:p>
        </p:txBody>
      </p:sp>
      <p:sp>
        <p:nvSpPr>
          <p:cNvPr id="73779" name="Rectangle 54"/>
          <p:cNvSpPr>
            <a:spLocks noChangeArrowheads="1"/>
          </p:cNvSpPr>
          <p:nvPr/>
        </p:nvSpPr>
        <p:spPr bwMode="auto">
          <a:xfrm>
            <a:off x="4767263" y="3468688"/>
            <a:ext cx="374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Sacrum</a:t>
            </a:r>
            <a:endParaRPr lang="en-US" sz="800" b="1"/>
          </a:p>
        </p:txBody>
      </p:sp>
      <p:sp>
        <p:nvSpPr>
          <p:cNvPr id="73780" name="Rectangle 55"/>
          <p:cNvSpPr>
            <a:spLocks noChangeArrowheads="1"/>
          </p:cNvSpPr>
          <p:nvPr/>
        </p:nvSpPr>
        <p:spPr bwMode="auto">
          <a:xfrm>
            <a:off x="4767263" y="3124200"/>
            <a:ext cx="379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medius</a:t>
            </a:r>
          </a:p>
        </p:txBody>
      </p:sp>
      <p:sp>
        <p:nvSpPr>
          <p:cNvPr id="73781" name="Rectangle 56"/>
          <p:cNvSpPr>
            <a:spLocks noChangeArrowheads="1"/>
          </p:cNvSpPr>
          <p:nvPr/>
        </p:nvSpPr>
        <p:spPr bwMode="auto">
          <a:xfrm>
            <a:off x="4767263" y="3714750"/>
            <a:ext cx="442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maximus</a:t>
            </a:r>
          </a:p>
        </p:txBody>
      </p:sp>
      <p:sp>
        <p:nvSpPr>
          <p:cNvPr id="73782" name="Rectangle 57"/>
          <p:cNvSpPr>
            <a:spLocks noChangeArrowheads="1"/>
          </p:cNvSpPr>
          <p:nvPr/>
        </p:nvSpPr>
        <p:spPr bwMode="auto">
          <a:xfrm>
            <a:off x="4767263" y="4124325"/>
            <a:ext cx="3635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Coccyx</a:t>
            </a:r>
            <a:endParaRPr lang="en-US" sz="800" b="1"/>
          </a:p>
        </p:txBody>
      </p:sp>
      <p:sp>
        <p:nvSpPr>
          <p:cNvPr id="73783" name="Rectangle 58"/>
          <p:cNvSpPr>
            <a:spLocks noChangeArrowheads="1"/>
          </p:cNvSpPr>
          <p:nvPr/>
        </p:nvSpPr>
        <p:spPr bwMode="auto">
          <a:xfrm>
            <a:off x="4767263" y="4583113"/>
            <a:ext cx="49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Ischial</a:t>
            </a:r>
          </a:p>
          <a:p>
            <a:r>
              <a:rPr lang="en-US" sz="800" b="1">
                <a:solidFill>
                  <a:srgbClr val="000000"/>
                </a:solidFill>
              </a:rPr>
              <a:t>tuberosity</a:t>
            </a:r>
          </a:p>
        </p:txBody>
      </p:sp>
      <p:sp>
        <p:nvSpPr>
          <p:cNvPr id="73784" name="Rectangle 59"/>
          <p:cNvSpPr>
            <a:spLocks noChangeArrowheads="1"/>
          </p:cNvSpPr>
          <p:nvPr/>
        </p:nvSpPr>
        <p:spPr bwMode="auto">
          <a:xfrm>
            <a:off x="4751388" y="2611438"/>
            <a:ext cx="473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Iliac crest</a:t>
            </a:r>
            <a:endParaRPr lang="en-US" sz="800" b="1"/>
          </a:p>
        </p:txBody>
      </p:sp>
      <p:sp>
        <p:nvSpPr>
          <p:cNvPr id="73785" name="Rectangle 60"/>
          <p:cNvSpPr>
            <a:spLocks noChangeArrowheads="1"/>
          </p:cNvSpPr>
          <p:nvPr/>
        </p:nvSpPr>
        <p:spPr bwMode="auto">
          <a:xfrm>
            <a:off x="8261350" y="4351338"/>
            <a:ext cx="46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800" b="1">
                <a:solidFill>
                  <a:srgbClr val="000000"/>
                </a:solidFill>
              </a:rPr>
              <a:t>externus</a:t>
            </a:r>
          </a:p>
        </p:txBody>
      </p:sp>
      <p:sp>
        <p:nvSpPr>
          <p:cNvPr id="73786" name="Rectangle 61"/>
          <p:cNvSpPr>
            <a:spLocks noChangeArrowheads="1"/>
          </p:cNvSpPr>
          <p:nvPr/>
        </p:nvSpPr>
        <p:spPr bwMode="auto">
          <a:xfrm>
            <a:off x="8177213" y="3462338"/>
            <a:ext cx="7810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rotators:</a:t>
            </a:r>
            <a:endParaRPr lang="en-US" sz="800" b="1"/>
          </a:p>
        </p:txBody>
      </p:sp>
      <p:sp>
        <p:nvSpPr>
          <p:cNvPr id="73787" name="Rectangle 62"/>
          <p:cNvSpPr>
            <a:spLocks noChangeArrowheads="1"/>
          </p:cNvSpPr>
          <p:nvPr/>
        </p:nvSpPr>
        <p:spPr bwMode="auto">
          <a:xfrm>
            <a:off x="6154738" y="2393950"/>
            <a:ext cx="5222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Superficial</a:t>
            </a:r>
            <a:endParaRPr lang="en-US" sz="800" b="1"/>
          </a:p>
        </p:txBody>
      </p:sp>
      <p:sp>
        <p:nvSpPr>
          <p:cNvPr id="73788" name="Rectangle 63"/>
          <p:cNvSpPr>
            <a:spLocks noChangeArrowheads="1"/>
          </p:cNvSpPr>
          <p:nvPr/>
        </p:nvSpPr>
        <p:spPr bwMode="auto">
          <a:xfrm>
            <a:off x="6753225" y="2347913"/>
            <a:ext cx="433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Deep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DBC8F909-3E82-4D67-ACA0-D95828A57144}" type="slidenum">
              <a:rPr lang="en-US" smtClean="0">
                <a:latin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09700"/>
            <a:ext cx="5364163" cy="506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rotators </a:t>
            </a:r>
            <a:r>
              <a:rPr lang="en-US" sz="2800" b="0" smtClean="0"/>
              <a:t>- six muscles inferior to gluteus minimus 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deep to the two other gluteal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gemellus superior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gemellus inferior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obturator externus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obturator internus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piriformis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quadratus femoris</a:t>
            </a:r>
          </a:p>
        </p:txBody>
      </p:sp>
      <p:sp>
        <p:nvSpPr>
          <p:cNvPr id="74756" name="Text Box 20"/>
          <p:cNvSpPr txBox="1">
            <a:spLocks noChangeArrowheads="1"/>
          </p:cNvSpPr>
          <p:nvPr/>
        </p:nvSpPr>
        <p:spPr bwMode="auto">
          <a:xfrm>
            <a:off x="5710238" y="6251575"/>
            <a:ext cx="20494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10.34</a:t>
            </a:r>
          </a:p>
        </p:txBody>
      </p:sp>
      <p:sp>
        <p:nvSpPr>
          <p:cNvPr id="74757" name="TextBox 24"/>
          <p:cNvSpPr txBox="1">
            <a:spLocks noChangeArrowheads="1"/>
          </p:cNvSpPr>
          <p:nvPr/>
        </p:nvSpPr>
        <p:spPr bwMode="auto">
          <a:xfrm>
            <a:off x="4271963" y="2881313"/>
            <a:ext cx="47005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4758" name="Picture 10" descr="sal25693_10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3095625"/>
            <a:ext cx="28590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Line 11"/>
          <p:cNvSpPr>
            <a:spLocks noChangeShapeType="1"/>
          </p:cNvSpPr>
          <p:nvPr/>
        </p:nvSpPr>
        <p:spPr bwMode="auto">
          <a:xfrm flipV="1">
            <a:off x="7385050" y="4451350"/>
            <a:ext cx="728663" cy="1619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 flipV="1">
            <a:off x="7304088" y="4699000"/>
            <a:ext cx="808037" cy="1143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13"/>
          <p:cNvSpPr>
            <a:spLocks noChangeShapeType="1"/>
          </p:cNvSpPr>
          <p:nvPr/>
        </p:nvSpPr>
        <p:spPr bwMode="auto">
          <a:xfrm flipV="1">
            <a:off x="7310438" y="4951413"/>
            <a:ext cx="798512" cy="79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7456488" y="5367338"/>
            <a:ext cx="661987" cy="3698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 flipV="1">
            <a:off x="5205413" y="3987800"/>
            <a:ext cx="50641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16"/>
          <p:cNvSpPr>
            <a:spLocks noChangeShapeType="1"/>
          </p:cNvSpPr>
          <p:nvPr/>
        </p:nvSpPr>
        <p:spPr bwMode="auto">
          <a:xfrm>
            <a:off x="5180013" y="4327525"/>
            <a:ext cx="14351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17"/>
          <p:cNvSpPr>
            <a:spLocks noChangeShapeType="1"/>
          </p:cNvSpPr>
          <p:nvPr/>
        </p:nvSpPr>
        <p:spPr bwMode="auto">
          <a:xfrm>
            <a:off x="5168900" y="4987925"/>
            <a:ext cx="15652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18"/>
          <p:cNvSpPr>
            <a:spLocks noChangeShapeType="1"/>
          </p:cNvSpPr>
          <p:nvPr/>
        </p:nvSpPr>
        <p:spPr bwMode="auto">
          <a:xfrm flipV="1">
            <a:off x="7385050" y="4449763"/>
            <a:ext cx="728663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19"/>
          <p:cNvSpPr>
            <a:spLocks noChangeShapeType="1"/>
          </p:cNvSpPr>
          <p:nvPr/>
        </p:nvSpPr>
        <p:spPr bwMode="auto">
          <a:xfrm flipV="1">
            <a:off x="7304088" y="4695825"/>
            <a:ext cx="808037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8" name="Line 20"/>
          <p:cNvSpPr>
            <a:spLocks noChangeShapeType="1"/>
          </p:cNvSpPr>
          <p:nvPr/>
        </p:nvSpPr>
        <p:spPr bwMode="auto">
          <a:xfrm flipV="1">
            <a:off x="7310438" y="4948238"/>
            <a:ext cx="8001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Line 21"/>
          <p:cNvSpPr>
            <a:spLocks noChangeShapeType="1"/>
          </p:cNvSpPr>
          <p:nvPr/>
        </p:nvSpPr>
        <p:spPr bwMode="auto">
          <a:xfrm>
            <a:off x="7456488" y="5362575"/>
            <a:ext cx="658812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Line 22"/>
          <p:cNvSpPr>
            <a:spLocks noChangeShapeType="1"/>
          </p:cNvSpPr>
          <p:nvPr/>
        </p:nvSpPr>
        <p:spPr bwMode="auto">
          <a:xfrm flipV="1">
            <a:off x="5205413" y="3984625"/>
            <a:ext cx="5064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1" name="Line 23"/>
          <p:cNvSpPr>
            <a:spLocks noChangeShapeType="1"/>
          </p:cNvSpPr>
          <p:nvPr/>
        </p:nvSpPr>
        <p:spPr bwMode="auto">
          <a:xfrm flipV="1">
            <a:off x="5183188" y="4568825"/>
            <a:ext cx="79851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2" name="Line 24"/>
          <p:cNvSpPr>
            <a:spLocks noChangeShapeType="1"/>
          </p:cNvSpPr>
          <p:nvPr/>
        </p:nvSpPr>
        <p:spPr bwMode="auto">
          <a:xfrm flipV="1">
            <a:off x="5183188" y="4565650"/>
            <a:ext cx="798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3" name="Line 25"/>
          <p:cNvSpPr>
            <a:spLocks noChangeShapeType="1"/>
          </p:cNvSpPr>
          <p:nvPr/>
        </p:nvSpPr>
        <p:spPr bwMode="auto">
          <a:xfrm>
            <a:off x="5180013" y="4325938"/>
            <a:ext cx="143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4" name="Line 26"/>
          <p:cNvSpPr>
            <a:spLocks noChangeShapeType="1"/>
          </p:cNvSpPr>
          <p:nvPr/>
        </p:nvSpPr>
        <p:spPr bwMode="auto">
          <a:xfrm>
            <a:off x="5168900" y="4981575"/>
            <a:ext cx="1565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5" name="Line 27"/>
          <p:cNvSpPr>
            <a:spLocks noChangeShapeType="1"/>
          </p:cNvSpPr>
          <p:nvPr/>
        </p:nvSpPr>
        <p:spPr bwMode="auto">
          <a:xfrm>
            <a:off x="5168900" y="5437188"/>
            <a:ext cx="191928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6" name="Line 28"/>
          <p:cNvSpPr>
            <a:spLocks noChangeShapeType="1"/>
          </p:cNvSpPr>
          <p:nvPr/>
        </p:nvSpPr>
        <p:spPr bwMode="auto">
          <a:xfrm>
            <a:off x="5168900" y="5432425"/>
            <a:ext cx="1919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7" name="Line 29"/>
          <p:cNvSpPr>
            <a:spLocks noChangeShapeType="1"/>
          </p:cNvSpPr>
          <p:nvPr/>
        </p:nvSpPr>
        <p:spPr bwMode="auto">
          <a:xfrm flipH="1">
            <a:off x="5246688" y="3471863"/>
            <a:ext cx="6953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8" name="Line 30"/>
          <p:cNvSpPr>
            <a:spLocks noChangeShapeType="1"/>
          </p:cNvSpPr>
          <p:nvPr/>
        </p:nvSpPr>
        <p:spPr bwMode="auto">
          <a:xfrm flipH="1">
            <a:off x="5254625" y="3468688"/>
            <a:ext cx="687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9" name="Line 31"/>
          <p:cNvSpPr>
            <a:spLocks noChangeShapeType="1"/>
          </p:cNvSpPr>
          <p:nvPr/>
        </p:nvSpPr>
        <p:spPr bwMode="auto">
          <a:xfrm>
            <a:off x="8110538" y="4951413"/>
            <a:ext cx="952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0" name="Line 32"/>
          <p:cNvSpPr>
            <a:spLocks noChangeShapeType="1"/>
          </p:cNvSpPr>
          <p:nvPr/>
        </p:nvSpPr>
        <p:spPr bwMode="auto">
          <a:xfrm>
            <a:off x="8110538" y="4948238"/>
            <a:ext cx="95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1" name="Line 33"/>
          <p:cNvSpPr>
            <a:spLocks noChangeShapeType="1"/>
          </p:cNvSpPr>
          <p:nvPr/>
        </p:nvSpPr>
        <p:spPr bwMode="auto">
          <a:xfrm>
            <a:off x="8110538" y="4699000"/>
            <a:ext cx="952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2" name="Line 34"/>
          <p:cNvSpPr>
            <a:spLocks noChangeShapeType="1"/>
          </p:cNvSpPr>
          <p:nvPr/>
        </p:nvSpPr>
        <p:spPr bwMode="auto">
          <a:xfrm>
            <a:off x="8108950" y="4695825"/>
            <a:ext cx="968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3" name="Line 35"/>
          <p:cNvSpPr>
            <a:spLocks noChangeShapeType="1"/>
          </p:cNvSpPr>
          <p:nvPr/>
        </p:nvSpPr>
        <p:spPr bwMode="auto">
          <a:xfrm>
            <a:off x="8110538" y="4451350"/>
            <a:ext cx="96837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4" name="Line 36"/>
          <p:cNvSpPr>
            <a:spLocks noChangeShapeType="1"/>
          </p:cNvSpPr>
          <p:nvPr/>
        </p:nvSpPr>
        <p:spPr bwMode="auto">
          <a:xfrm>
            <a:off x="8107363" y="4449763"/>
            <a:ext cx="100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5" name="Line 37"/>
          <p:cNvSpPr>
            <a:spLocks noChangeShapeType="1"/>
          </p:cNvSpPr>
          <p:nvPr/>
        </p:nvSpPr>
        <p:spPr bwMode="auto">
          <a:xfrm>
            <a:off x="8110538" y="5730875"/>
            <a:ext cx="1047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6" name="Line 38"/>
          <p:cNvSpPr>
            <a:spLocks noChangeShapeType="1"/>
          </p:cNvSpPr>
          <p:nvPr/>
        </p:nvSpPr>
        <p:spPr bwMode="auto">
          <a:xfrm>
            <a:off x="8110538" y="5727700"/>
            <a:ext cx="968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7" name="Line 39"/>
          <p:cNvSpPr>
            <a:spLocks noChangeShapeType="1"/>
          </p:cNvSpPr>
          <p:nvPr/>
        </p:nvSpPr>
        <p:spPr bwMode="auto">
          <a:xfrm flipV="1">
            <a:off x="7578725" y="3762375"/>
            <a:ext cx="534988" cy="2063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8" name="Freeform 40"/>
          <p:cNvSpPr>
            <a:spLocks/>
          </p:cNvSpPr>
          <p:nvPr/>
        </p:nvSpPr>
        <p:spPr bwMode="auto">
          <a:xfrm>
            <a:off x="7578725" y="3760788"/>
            <a:ext cx="628650" cy="206375"/>
          </a:xfrm>
          <a:custGeom>
            <a:avLst/>
            <a:gdLst>
              <a:gd name="T0" fmla="*/ 706 w 706"/>
              <a:gd name="T1" fmla="*/ 0 h 233"/>
              <a:gd name="T2" fmla="*/ 614 w 706"/>
              <a:gd name="T3" fmla="*/ 0 h 233"/>
              <a:gd name="T4" fmla="*/ 600 w 706"/>
              <a:gd name="T5" fmla="*/ 0 h 233"/>
              <a:gd name="T6" fmla="*/ 0 w 706"/>
              <a:gd name="T7" fmla="*/ 233 h 233"/>
              <a:gd name="T8" fmla="*/ 0 60000 65536"/>
              <a:gd name="T9" fmla="*/ 0 60000 65536"/>
              <a:gd name="T10" fmla="*/ 0 60000 65536"/>
              <a:gd name="T11" fmla="*/ 0 60000 65536"/>
              <a:gd name="T12" fmla="*/ 0 w 706"/>
              <a:gd name="T13" fmla="*/ 0 h 233"/>
              <a:gd name="T14" fmla="*/ 706 w 706"/>
              <a:gd name="T15" fmla="*/ 233 h 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6" h="233">
                <a:moveTo>
                  <a:pt x="706" y="0"/>
                </a:moveTo>
                <a:lnTo>
                  <a:pt x="614" y="0"/>
                </a:lnTo>
                <a:lnTo>
                  <a:pt x="600" y="0"/>
                </a:lnTo>
                <a:lnTo>
                  <a:pt x="0" y="2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9" name="Line 41"/>
          <p:cNvSpPr>
            <a:spLocks noChangeShapeType="1"/>
          </p:cNvSpPr>
          <p:nvPr/>
        </p:nvSpPr>
        <p:spPr bwMode="auto">
          <a:xfrm>
            <a:off x="8118475" y="5437188"/>
            <a:ext cx="8413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0" name="Line 42"/>
          <p:cNvSpPr>
            <a:spLocks noChangeShapeType="1"/>
          </p:cNvSpPr>
          <p:nvPr/>
        </p:nvSpPr>
        <p:spPr bwMode="auto">
          <a:xfrm>
            <a:off x="7361238" y="5146675"/>
            <a:ext cx="758825" cy="2857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1" name="Line 43"/>
          <p:cNvSpPr>
            <a:spLocks noChangeShapeType="1"/>
          </p:cNvSpPr>
          <p:nvPr/>
        </p:nvSpPr>
        <p:spPr bwMode="auto">
          <a:xfrm>
            <a:off x="7358063" y="5141913"/>
            <a:ext cx="760412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2" name="Line 44"/>
          <p:cNvSpPr>
            <a:spLocks noChangeShapeType="1"/>
          </p:cNvSpPr>
          <p:nvPr/>
        </p:nvSpPr>
        <p:spPr bwMode="auto">
          <a:xfrm>
            <a:off x="8118475" y="5429250"/>
            <a:ext cx="84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3" name="Freeform 45"/>
          <p:cNvSpPr>
            <a:spLocks/>
          </p:cNvSpPr>
          <p:nvPr/>
        </p:nvSpPr>
        <p:spPr bwMode="auto">
          <a:xfrm>
            <a:off x="7718425" y="5076825"/>
            <a:ext cx="492125" cy="107950"/>
          </a:xfrm>
          <a:custGeom>
            <a:avLst/>
            <a:gdLst>
              <a:gd name="T0" fmla="*/ 0 w 552"/>
              <a:gd name="T1" fmla="*/ 0 h 122"/>
              <a:gd name="T2" fmla="*/ 449 w 552"/>
              <a:gd name="T3" fmla="*/ 122 h 122"/>
              <a:gd name="T4" fmla="*/ 552 w 552"/>
              <a:gd name="T5" fmla="*/ 120 h 122"/>
              <a:gd name="T6" fmla="*/ 0 60000 65536"/>
              <a:gd name="T7" fmla="*/ 0 60000 65536"/>
              <a:gd name="T8" fmla="*/ 0 60000 65536"/>
              <a:gd name="T9" fmla="*/ 0 w 552"/>
              <a:gd name="T10" fmla="*/ 0 h 122"/>
              <a:gd name="T11" fmla="*/ 552 w 552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22">
                <a:moveTo>
                  <a:pt x="0" y="0"/>
                </a:moveTo>
                <a:lnTo>
                  <a:pt x="449" y="122"/>
                </a:lnTo>
                <a:lnTo>
                  <a:pt x="552" y="12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4" name="Freeform 46"/>
          <p:cNvSpPr>
            <a:spLocks/>
          </p:cNvSpPr>
          <p:nvPr/>
        </p:nvSpPr>
        <p:spPr bwMode="auto">
          <a:xfrm>
            <a:off x="7716838" y="5072063"/>
            <a:ext cx="492125" cy="107950"/>
          </a:xfrm>
          <a:custGeom>
            <a:avLst/>
            <a:gdLst>
              <a:gd name="T0" fmla="*/ 0 w 552"/>
              <a:gd name="T1" fmla="*/ 0 h 121"/>
              <a:gd name="T2" fmla="*/ 450 w 552"/>
              <a:gd name="T3" fmla="*/ 121 h 121"/>
              <a:gd name="T4" fmla="*/ 552 w 552"/>
              <a:gd name="T5" fmla="*/ 121 h 121"/>
              <a:gd name="T6" fmla="*/ 0 60000 65536"/>
              <a:gd name="T7" fmla="*/ 0 60000 65536"/>
              <a:gd name="T8" fmla="*/ 0 60000 65536"/>
              <a:gd name="T9" fmla="*/ 0 w 552"/>
              <a:gd name="T10" fmla="*/ 0 h 121"/>
              <a:gd name="T11" fmla="*/ 552 w 5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21">
                <a:moveTo>
                  <a:pt x="0" y="0"/>
                </a:moveTo>
                <a:lnTo>
                  <a:pt x="450" y="121"/>
                </a:lnTo>
                <a:lnTo>
                  <a:pt x="552" y="1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5" name="Line 47"/>
          <p:cNvSpPr>
            <a:spLocks noChangeShapeType="1"/>
          </p:cNvSpPr>
          <p:nvPr/>
        </p:nvSpPr>
        <p:spPr bwMode="auto">
          <a:xfrm flipH="1">
            <a:off x="5183188" y="3986213"/>
            <a:ext cx="222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6" name="Rectangle 48"/>
          <p:cNvSpPr>
            <a:spLocks noChangeArrowheads="1"/>
          </p:cNvSpPr>
          <p:nvPr/>
        </p:nvSpPr>
        <p:spPr bwMode="auto">
          <a:xfrm>
            <a:off x="8262938" y="3713163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minimus</a:t>
            </a:r>
          </a:p>
        </p:txBody>
      </p:sp>
      <p:sp>
        <p:nvSpPr>
          <p:cNvPr id="74797" name="Rectangle 49"/>
          <p:cNvSpPr>
            <a:spLocks noChangeArrowheads="1"/>
          </p:cNvSpPr>
          <p:nvPr/>
        </p:nvSpPr>
        <p:spPr bwMode="auto">
          <a:xfrm>
            <a:off x="8261350" y="5676900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Quadratus</a:t>
            </a:r>
          </a:p>
          <a:p>
            <a:r>
              <a:rPr lang="en-US" sz="800" b="1">
                <a:solidFill>
                  <a:srgbClr val="000000"/>
                </a:solidFill>
              </a:rPr>
              <a:t>femoris</a:t>
            </a:r>
          </a:p>
        </p:txBody>
      </p:sp>
      <p:sp>
        <p:nvSpPr>
          <p:cNvPr id="74798" name="Rectangle 50"/>
          <p:cNvSpPr>
            <a:spLocks noChangeArrowheads="1"/>
          </p:cNvSpPr>
          <p:nvPr/>
        </p:nvSpPr>
        <p:spPr bwMode="auto">
          <a:xfrm>
            <a:off x="8261350" y="4389438"/>
            <a:ext cx="476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Piriformis</a:t>
            </a:r>
            <a:endParaRPr lang="en-US" sz="800" b="1"/>
          </a:p>
        </p:txBody>
      </p:sp>
      <p:sp>
        <p:nvSpPr>
          <p:cNvPr id="74799" name="Rectangle 51"/>
          <p:cNvSpPr>
            <a:spLocks noChangeArrowheads="1"/>
          </p:cNvSpPr>
          <p:nvPr/>
        </p:nvSpPr>
        <p:spPr bwMode="auto">
          <a:xfrm>
            <a:off x="8261350" y="4640263"/>
            <a:ext cx="460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Gemellus</a:t>
            </a:r>
          </a:p>
          <a:p>
            <a:r>
              <a:rPr lang="en-US" sz="800" b="1">
                <a:solidFill>
                  <a:srgbClr val="000000"/>
                </a:solidFill>
              </a:rPr>
              <a:t>superior</a:t>
            </a:r>
          </a:p>
        </p:txBody>
      </p:sp>
      <p:sp>
        <p:nvSpPr>
          <p:cNvPr id="74800" name="Rectangle 52"/>
          <p:cNvSpPr>
            <a:spLocks noChangeArrowheads="1"/>
          </p:cNvSpPr>
          <p:nvPr/>
        </p:nvSpPr>
        <p:spPr bwMode="auto">
          <a:xfrm>
            <a:off x="8261350" y="4892675"/>
            <a:ext cx="46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800" b="1">
                <a:solidFill>
                  <a:srgbClr val="000000"/>
                </a:solidFill>
              </a:rPr>
              <a:t>internus</a:t>
            </a:r>
          </a:p>
        </p:txBody>
      </p:sp>
      <p:sp>
        <p:nvSpPr>
          <p:cNvPr id="74801" name="Rectangle 53"/>
          <p:cNvSpPr>
            <a:spLocks noChangeArrowheads="1"/>
          </p:cNvSpPr>
          <p:nvPr/>
        </p:nvSpPr>
        <p:spPr bwMode="auto">
          <a:xfrm>
            <a:off x="8261350" y="5386388"/>
            <a:ext cx="460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Gemellus</a:t>
            </a:r>
          </a:p>
          <a:p>
            <a:r>
              <a:rPr lang="en-US" sz="800" b="1">
                <a:solidFill>
                  <a:srgbClr val="000000"/>
                </a:solidFill>
              </a:rPr>
              <a:t>inferior</a:t>
            </a:r>
          </a:p>
        </p:txBody>
      </p:sp>
      <p:sp>
        <p:nvSpPr>
          <p:cNvPr id="74802" name="Rectangle 54"/>
          <p:cNvSpPr>
            <a:spLocks noChangeArrowheads="1"/>
          </p:cNvSpPr>
          <p:nvPr/>
        </p:nvSpPr>
        <p:spPr bwMode="auto">
          <a:xfrm>
            <a:off x="4767263" y="4254500"/>
            <a:ext cx="374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Sacrum</a:t>
            </a:r>
            <a:endParaRPr lang="en-US" sz="800" b="1"/>
          </a:p>
        </p:txBody>
      </p:sp>
      <p:sp>
        <p:nvSpPr>
          <p:cNvPr id="74803" name="Rectangle 55"/>
          <p:cNvSpPr>
            <a:spLocks noChangeArrowheads="1"/>
          </p:cNvSpPr>
          <p:nvPr/>
        </p:nvSpPr>
        <p:spPr bwMode="auto">
          <a:xfrm>
            <a:off x="4767263" y="3910013"/>
            <a:ext cx="379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medius</a:t>
            </a:r>
          </a:p>
        </p:txBody>
      </p:sp>
      <p:sp>
        <p:nvSpPr>
          <p:cNvPr id="74804" name="Rectangle 56"/>
          <p:cNvSpPr>
            <a:spLocks noChangeArrowheads="1"/>
          </p:cNvSpPr>
          <p:nvPr/>
        </p:nvSpPr>
        <p:spPr bwMode="auto">
          <a:xfrm>
            <a:off x="4767263" y="4500563"/>
            <a:ext cx="442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Gluteus</a:t>
            </a:r>
          </a:p>
          <a:p>
            <a:r>
              <a:rPr lang="en-US" sz="800" b="1">
                <a:solidFill>
                  <a:srgbClr val="000000"/>
                </a:solidFill>
              </a:rPr>
              <a:t>maximus</a:t>
            </a:r>
          </a:p>
        </p:txBody>
      </p:sp>
      <p:sp>
        <p:nvSpPr>
          <p:cNvPr id="74805" name="Rectangle 57"/>
          <p:cNvSpPr>
            <a:spLocks noChangeArrowheads="1"/>
          </p:cNvSpPr>
          <p:nvPr/>
        </p:nvSpPr>
        <p:spPr bwMode="auto">
          <a:xfrm>
            <a:off x="4767263" y="4910138"/>
            <a:ext cx="3635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Coccyx</a:t>
            </a:r>
            <a:endParaRPr lang="en-US" sz="800" b="1"/>
          </a:p>
        </p:txBody>
      </p:sp>
      <p:sp>
        <p:nvSpPr>
          <p:cNvPr id="74806" name="Rectangle 58"/>
          <p:cNvSpPr>
            <a:spLocks noChangeArrowheads="1"/>
          </p:cNvSpPr>
          <p:nvPr/>
        </p:nvSpPr>
        <p:spPr bwMode="auto">
          <a:xfrm>
            <a:off x="4767263" y="5368925"/>
            <a:ext cx="49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Ischial</a:t>
            </a:r>
          </a:p>
          <a:p>
            <a:r>
              <a:rPr lang="en-US" sz="800" b="1">
                <a:solidFill>
                  <a:srgbClr val="000000"/>
                </a:solidFill>
              </a:rPr>
              <a:t>tuberosity</a:t>
            </a:r>
          </a:p>
        </p:txBody>
      </p:sp>
      <p:sp>
        <p:nvSpPr>
          <p:cNvPr id="74807" name="Rectangle 59"/>
          <p:cNvSpPr>
            <a:spLocks noChangeArrowheads="1"/>
          </p:cNvSpPr>
          <p:nvPr/>
        </p:nvSpPr>
        <p:spPr bwMode="auto">
          <a:xfrm>
            <a:off x="4751388" y="3397250"/>
            <a:ext cx="473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Iliac crest</a:t>
            </a:r>
            <a:endParaRPr lang="en-US" sz="800" b="1"/>
          </a:p>
        </p:txBody>
      </p:sp>
      <p:sp>
        <p:nvSpPr>
          <p:cNvPr id="74808" name="Rectangle 60"/>
          <p:cNvSpPr>
            <a:spLocks noChangeArrowheads="1"/>
          </p:cNvSpPr>
          <p:nvPr/>
        </p:nvSpPr>
        <p:spPr bwMode="auto">
          <a:xfrm>
            <a:off x="8261350" y="5137150"/>
            <a:ext cx="46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800" b="1">
                <a:solidFill>
                  <a:srgbClr val="000000"/>
                </a:solidFill>
              </a:rPr>
              <a:t>externus</a:t>
            </a:r>
          </a:p>
        </p:txBody>
      </p:sp>
      <p:sp>
        <p:nvSpPr>
          <p:cNvPr id="74809" name="Rectangle 61"/>
          <p:cNvSpPr>
            <a:spLocks noChangeArrowheads="1"/>
          </p:cNvSpPr>
          <p:nvPr/>
        </p:nvSpPr>
        <p:spPr bwMode="auto">
          <a:xfrm>
            <a:off x="8177213" y="4248150"/>
            <a:ext cx="781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rotators:</a:t>
            </a:r>
            <a:endParaRPr lang="en-US" sz="800" b="1"/>
          </a:p>
        </p:txBody>
      </p:sp>
      <p:sp>
        <p:nvSpPr>
          <p:cNvPr id="74810" name="Rectangle 62"/>
          <p:cNvSpPr>
            <a:spLocks noChangeArrowheads="1"/>
          </p:cNvSpPr>
          <p:nvPr/>
        </p:nvSpPr>
        <p:spPr bwMode="auto">
          <a:xfrm>
            <a:off x="6154738" y="3179763"/>
            <a:ext cx="522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Superficial</a:t>
            </a:r>
            <a:endParaRPr lang="en-US" sz="800" b="1"/>
          </a:p>
        </p:txBody>
      </p:sp>
      <p:sp>
        <p:nvSpPr>
          <p:cNvPr id="74811" name="Rectangle 63"/>
          <p:cNvSpPr>
            <a:spLocks noChangeArrowheads="1"/>
          </p:cNvSpPr>
          <p:nvPr/>
        </p:nvSpPr>
        <p:spPr bwMode="auto">
          <a:xfrm>
            <a:off x="6753225" y="3133725"/>
            <a:ext cx="433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Deep</a:t>
            </a:r>
          </a:p>
        </p:txBody>
      </p:sp>
      <p:sp>
        <p:nvSpPr>
          <p:cNvPr id="748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6213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Posterior Muscles Acting on Hip and Femur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17012338-6F19-4A3C-A62F-FF824C07C3C5}" type="slidenum">
              <a:rPr lang="en-US" smtClean="0">
                <a:latin typeface="Arial" pitchFamily="34" charset="0"/>
              </a:rPr>
              <a:pPr/>
              <a:t>72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60488"/>
          </a:xfrm>
        </p:spPr>
        <p:txBody>
          <a:bodyPr/>
          <a:lstStyle/>
          <a:p>
            <a:pPr eaLnBrk="1" hangingPunct="1"/>
            <a:r>
              <a:rPr lang="en-US" smtClean="0"/>
              <a:t>Muscles Acting on Hip and Femur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2001838"/>
            <a:ext cx="5148263" cy="39243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medial (adductor) compartment of thigh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five muscles act as primary adductors of the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adductor brevis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adductor longus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adductor magnus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gracilis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pectineus</a:t>
            </a:r>
          </a:p>
        </p:txBody>
      </p:sp>
      <p:sp>
        <p:nvSpPr>
          <p:cNvPr id="75781" name="Text Box 18"/>
          <p:cNvSpPr txBox="1">
            <a:spLocks noChangeArrowheads="1"/>
          </p:cNvSpPr>
          <p:nvPr/>
        </p:nvSpPr>
        <p:spPr bwMode="auto">
          <a:xfrm>
            <a:off x="5672138" y="6216650"/>
            <a:ext cx="20494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10.33</a:t>
            </a:r>
          </a:p>
        </p:txBody>
      </p:sp>
      <p:pic>
        <p:nvPicPr>
          <p:cNvPr id="75782" name="Picture 9" descr="sal25693_10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17675"/>
            <a:ext cx="19192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Box 24"/>
          <p:cNvSpPr txBox="1">
            <a:spLocks noChangeArrowheads="1"/>
          </p:cNvSpPr>
          <p:nvPr/>
        </p:nvSpPr>
        <p:spPr bwMode="auto">
          <a:xfrm>
            <a:off x="4281488" y="1555750"/>
            <a:ext cx="48053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5784" name="Rectangle 11"/>
          <p:cNvSpPr>
            <a:spLocks noChangeArrowheads="1"/>
          </p:cNvSpPr>
          <p:nvPr/>
        </p:nvSpPr>
        <p:spPr bwMode="auto">
          <a:xfrm>
            <a:off x="5353050" y="2246313"/>
            <a:ext cx="533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Iliopsoas:</a:t>
            </a:r>
          </a:p>
          <a:p>
            <a:r>
              <a:rPr lang="en-US" sz="900" b="1">
                <a:solidFill>
                  <a:srgbClr val="000000"/>
                </a:solidFill>
              </a:rPr>
              <a:t>Iliacus</a:t>
            </a:r>
          </a:p>
        </p:txBody>
      </p:sp>
      <p:sp>
        <p:nvSpPr>
          <p:cNvPr id="75785" name="Rectangle 12"/>
          <p:cNvSpPr>
            <a:spLocks noChangeArrowheads="1"/>
          </p:cNvSpPr>
          <p:nvPr/>
        </p:nvSpPr>
        <p:spPr bwMode="auto">
          <a:xfrm>
            <a:off x="5360988" y="2508250"/>
            <a:ext cx="336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Psoas</a:t>
            </a:r>
          </a:p>
          <a:p>
            <a:r>
              <a:rPr lang="en-US" sz="900" b="1">
                <a:solidFill>
                  <a:srgbClr val="000000"/>
                </a:solidFill>
              </a:rPr>
              <a:t>major</a:t>
            </a:r>
          </a:p>
        </p:txBody>
      </p:sp>
      <p:sp>
        <p:nvSpPr>
          <p:cNvPr id="75786" name="Rectangle 13"/>
          <p:cNvSpPr>
            <a:spLocks noChangeArrowheads="1"/>
          </p:cNvSpPr>
          <p:nvPr/>
        </p:nvSpPr>
        <p:spPr bwMode="auto">
          <a:xfrm>
            <a:off x="5268913" y="4035425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75787" name="Rectangle 14"/>
          <p:cNvSpPr>
            <a:spLocks noChangeArrowheads="1"/>
          </p:cNvSpPr>
          <p:nvPr/>
        </p:nvSpPr>
        <p:spPr bwMode="auto">
          <a:xfrm>
            <a:off x="5268913" y="375285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75788" name="Rectangle 15"/>
          <p:cNvSpPr>
            <a:spLocks noChangeArrowheads="1"/>
          </p:cNvSpPr>
          <p:nvPr/>
        </p:nvSpPr>
        <p:spPr bwMode="auto">
          <a:xfrm>
            <a:off x="5268913" y="3303588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Pectineus</a:t>
            </a:r>
            <a:endParaRPr lang="en-US" sz="900" b="1"/>
          </a:p>
        </p:txBody>
      </p:sp>
      <p:sp>
        <p:nvSpPr>
          <p:cNvPr id="75789" name="Rectangle 16"/>
          <p:cNvSpPr>
            <a:spLocks noChangeArrowheads="1"/>
          </p:cNvSpPr>
          <p:nvPr/>
        </p:nvSpPr>
        <p:spPr bwMode="auto">
          <a:xfrm>
            <a:off x="5330825" y="4714875"/>
            <a:ext cx="41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Gracilis</a:t>
            </a:r>
            <a:endParaRPr lang="en-US" sz="900" b="1"/>
          </a:p>
        </p:txBody>
      </p:sp>
      <p:sp>
        <p:nvSpPr>
          <p:cNvPr id="75790" name="Rectangle 17"/>
          <p:cNvSpPr>
            <a:spLocks noChangeArrowheads="1"/>
          </p:cNvSpPr>
          <p:nvPr/>
        </p:nvSpPr>
        <p:spPr bwMode="auto">
          <a:xfrm>
            <a:off x="5324475" y="5764213"/>
            <a:ext cx="6223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Insertion of</a:t>
            </a:r>
          </a:p>
          <a:p>
            <a:r>
              <a:rPr lang="en-US" sz="900" b="1">
                <a:solidFill>
                  <a:srgbClr val="000000"/>
                </a:solidFill>
              </a:rPr>
              <a:t>gracilis on</a:t>
            </a:r>
          </a:p>
          <a:p>
            <a:r>
              <a:rPr lang="en-US" sz="9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75791" name="Rectangle 18"/>
          <p:cNvSpPr>
            <a:spLocks noChangeArrowheads="1"/>
          </p:cNvSpPr>
          <p:nvPr/>
        </p:nvSpPr>
        <p:spPr bwMode="auto">
          <a:xfrm>
            <a:off x="7664450" y="2778125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Piriformis</a:t>
            </a:r>
            <a:endParaRPr lang="en-US" sz="900" b="1"/>
          </a:p>
        </p:txBody>
      </p:sp>
      <p:sp>
        <p:nvSpPr>
          <p:cNvPr id="75792" name="Rectangle 19"/>
          <p:cNvSpPr>
            <a:spLocks noChangeArrowheads="1"/>
          </p:cNvSpPr>
          <p:nvPr/>
        </p:nvSpPr>
        <p:spPr bwMode="auto">
          <a:xfrm>
            <a:off x="7667625" y="3441700"/>
            <a:ext cx="527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Obturator</a:t>
            </a:r>
          </a:p>
          <a:p>
            <a:r>
              <a:rPr lang="en-US" sz="900" b="1">
                <a:solidFill>
                  <a:srgbClr val="000000"/>
                </a:solidFill>
              </a:rPr>
              <a:t>externus</a:t>
            </a:r>
          </a:p>
        </p:txBody>
      </p:sp>
      <p:sp>
        <p:nvSpPr>
          <p:cNvPr id="75793" name="Line 20"/>
          <p:cNvSpPr>
            <a:spLocks noChangeShapeType="1"/>
          </p:cNvSpPr>
          <p:nvPr/>
        </p:nvSpPr>
        <p:spPr bwMode="auto">
          <a:xfrm flipH="1">
            <a:off x="5726113" y="2459038"/>
            <a:ext cx="3111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21"/>
          <p:cNvSpPr>
            <a:spLocks noChangeShapeType="1"/>
          </p:cNvSpPr>
          <p:nvPr/>
        </p:nvSpPr>
        <p:spPr bwMode="auto">
          <a:xfrm flipH="1">
            <a:off x="5719763" y="2611438"/>
            <a:ext cx="5365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5" name="Line 22"/>
          <p:cNvSpPr>
            <a:spLocks noChangeShapeType="1"/>
          </p:cNvSpPr>
          <p:nvPr/>
        </p:nvSpPr>
        <p:spPr bwMode="auto">
          <a:xfrm flipH="1">
            <a:off x="5851525" y="3384550"/>
            <a:ext cx="4143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Line 23"/>
          <p:cNvSpPr>
            <a:spLocks noChangeShapeType="1"/>
          </p:cNvSpPr>
          <p:nvPr/>
        </p:nvSpPr>
        <p:spPr bwMode="auto">
          <a:xfrm flipH="1">
            <a:off x="5807075" y="3811588"/>
            <a:ext cx="360363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4"/>
          <p:cNvSpPr>
            <a:spLocks noChangeShapeType="1"/>
          </p:cNvSpPr>
          <p:nvPr/>
        </p:nvSpPr>
        <p:spPr bwMode="auto">
          <a:xfrm flipH="1">
            <a:off x="5807075" y="4098925"/>
            <a:ext cx="4333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25"/>
          <p:cNvSpPr>
            <a:spLocks noChangeShapeType="1"/>
          </p:cNvSpPr>
          <p:nvPr/>
        </p:nvSpPr>
        <p:spPr bwMode="auto">
          <a:xfrm flipH="1">
            <a:off x="5791200" y="4792663"/>
            <a:ext cx="6826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Freeform 26"/>
          <p:cNvSpPr>
            <a:spLocks/>
          </p:cNvSpPr>
          <p:nvPr/>
        </p:nvSpPr>
        <p:spPr bwMode="auto">
          <a:xfrm>
            <a:off x="6980238" y="3240088"/>
            <a:ext cx="636587" cy="268287"/>
          </a:xfrm>
          <a:custGeom>
            <a:avLst/>
            <a:gdLst>
              <a:gd name="T0" fmla="*/ 0 w 516"/>
              <a:gd name="T1" fmla="*/ 0 h 218"/>
              <a:gd name="T2" fmla="*/ 484 w 516"/>
              <a:gd name="T3" fmla="*/ 218 h 218"/>
              <a:gd name="T4" fmla="*/ 516 w 516"/>
              <a:gd name="T5" fmla="*/ 218 h 218"/>
              <a:gd name="T6" fmla="*/ 0 60000 65536"/>
              <a:gd name="T7" fmla="*/ 0 60000 65536"/>
              <a:gd name="T8" fmla="*/ 0 60000 65536"/>
              <a:gd name="T9" fmla="*/ 0 w 516"/>
              <a:gd name="T10" fmla="*/ 0 h 218"/>
              <a:gd name="T11" fmla="*/ 516 w 516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218">
                <a:moveTo>
                  <a:pt x="0" y="0"/>
                </a:moveTo>
                <a:lnTo>
                  <a:pt x="484" y="218"/>
                </a:lnTo>
                <a:lnTo>
                  <a:pt x="516" y="21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0" name="Line 27"/>
          <p:cNvSpPr>
            <a:spLocks noChangeShapeType="1"/>
          </p:cNvSpPr>
          <p:nvPr/>
        </p:nvSpPr>
        <p:spPr bwMode="auto">
          <a:xfrm>
            <a:off x="6972300" y="2833688"/>
            <a:ext cx="6508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1" name="Line 28"/>
          <p:cNvSpPr>
            <a:spLocks noChangeShapeType="1"/>
          </p:cNvSpPr>
          <p:nvPr/>
        </p:nvSpPr>
        <p:spPr bwMode="auto">
          <a:xfrm flipH="1">
            <a:off x="7323138" y="2840038"/>
            <a:ext cx="269875" cy="10477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2" name="Line 29"/>
          <p:cNvSpPr>
            <a:spLocks noChangeShapeType="1"/>
          </p:cNvSpPr>
          <p:nvPr/>
        </p:nvSpPr>
        <p:spPr bwMode="auto">
          <a:xfrm flipH="1">
            <a:off x="5726113" y="2455863"/>
            <a:ext cx="3111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3" name="Line 30"/>
          <p:cNvSpPr>
            <a:spLocks noChangeShapeType="1"/>
          </p:cNvSpPr>
          <p:nvPr/>
        </p:nvSpPr>
        <p:spPr bwMode="auto">
          <a:xfrm flipH="1">
            <a:off x="5719763" y="2608263"/>
            <a:ext cx="536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4" name="Line 31"/>
          <p:cNvSpPr>
            <a:spLocks noChangeShapeType="1"/>
          </p:cNvSpPr>
          <p:nvPr/>
        </p:nvSpPr>
        <p:spPr bwMode="auto">
          <a:xfrm flipH="1">
            <a:off x="5851525" y="3382963"/>
            <a:ext cx="414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5" name="Line 32"/>
          <p:cNvSpPr>
            <a:spLocks noChangeShapeType="1"/>
          </p:cNvSpPr>
          <p:nvPr/>
        </p:nvSpPr>
        <p:spPr bwMode="auto">
          <a:xfrm flipH="1">
            <a:off x="5807075" y="3808413"/>
            <a:ext cx="3603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6" name="Line 33"/>
          <p:cNvSpPr>
            <a:spLocks noChangeShapeType="1"/>
          </p:cNvSpPr>
          <p:nvPr/>
        </p:nvSpPr>
        <p:spPr bwMode="auto">
          <a:xfrm flipH="1">
            <a:off x="5807075" y="40957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7" name="Rectangle 34"/>
          <p:cNvSpPr>
            <a:spLocks noChangeArrowheads="1"/>
          </p:cNvSpPr>
          <p:nvPr/>
        </p:nvSpPr>
        <p:spPr bwMode="auto">
          <a:xfrm>
            <a:off x="5268913" y="3479800"/>
            <a:ext cx="508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</a:t>
            </a:r>
          </a:p>
          <a:p>
            <a:r>
              <a:rPr lang="en-US" sz="900" b="1">
                <a:solidFill>
                  <a:srgbClr val="000000"/>
                </a:solidFill>
              </a:rPr>
              <a:t>magnus</a:t>
            </a:r>
          </a:p>
        </p:txBody>
      </p:sp>
      <p:sp>
        <p:nvSpPr>
          <p:cNvPr id="75808" name="Line 35"/>
          <p:cNvSpPr>
            <a:spLocks noChangeShapeType="1"/>
          </p:cNvSpPr>
          <p:nvPr/>
        </p:nvSpPr>
        <p:spPr bwMode="auto">
          <a:xfrm flipH="1">
            <a:off x="5816600" y="3557588"/>
            <a:ext cx="466725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9" name="Line 36"/>
          <p:cNvSpPr>
            <a:spLocks noChangeShapeType="1"/>
          </p:cNvSpPr>
          <p:nvPr/>
        </p:nvSpPr>
        <p:spPr bwMode="auto">
          <a:xfrm flipH="1">
            <a:off x="5816600" y="3554413"/>
            <a:ext cx="4667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0" name="Line 37"/>
          <p:cNvSpPr>
            <a:spLocks noChangeShapeType="1"/>
          </p:cNvSpPr>
          <p:nvPr/>
        </p:nvSpPr>
        <p:spPr bwMode="auto">
          <a:xfrm flipH="1" flipV="1">
            <a:off x="6124575" y="3557588"/>
            <a:ext cx="295275" cy="5334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1" name="Line 38"/>
          <p:cNvSpPr>
            <a:spLocks noChangeShapeType="1"/>
          </p:cNvSpPr>
          <p:nvPr/>
        </p:nvSpPr>
        <p:spPr bwMode="auto">
          <a:xfrm flipH="1" flipV="1">
            <a:off x="6124575" y="3554413"/>
            <a:ext cx="295275" cy="534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2" name="Line 39"/>
          <p:cNvSpPr>
            <a:spLocks noChangeShapeType="1"/>
          </p:cNvSpPr>
          <p:nvPr/>
        </p:nvSpPr>
        <p:spPr bwMode="auto">
          <a:xfrm flipH="1">
            <a:off x="5753100" y="4791075"/>
            <a:ext cx="7207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3" name="Freeform 40"/>
          <p:cNvSpPr>
            <a:spLocks/>
          </p:cNvSpPr>
          <p:nvPr/>
        </p:nvSpPr>
        <p:spPr bwMode="auto">
          <a:xfrm>
            <a:off x="6983413" y="3235325"/>
            <a:ext cx="633412" cy="266700"/>
          </a:xfrm>
          <a:custGeom>
            <a:avLst/>
            <a:gdLst>
              <a:gd name="T0" fmla="*/ 0 w 514"/>
              <a:gd name="T1" fmla="*/ 0 h 217"/>
              <a:gd name="T2" fmla="*/ 482 w 514"/>
              <a:gd name="T3" fmla="*/ 217 h 217"/>
              <a:gd name="T4" fmla="*/ 514 w 514"/>
              <a:gd name="T5" fmla="*/ 217 h 217"/>
              <a:gd name="T6" fmla="*/ 0 60000 65536"/>
              <a:gd name="T7" fmla="*/ 0 60000 65536"/>
              <a:gd name="T8" fmla="*/ 0 60000 65536"/>
              <a:gd name="T9" fmla="*/ 0 w 514"/>
              <a:gd name="T10" fmla="*/ 0 h 217"/>
              <a:gd name="T11" fmla="*/ 514 w 514"/>
              <a:gd name="T12" fmla="*/ 217 h 2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217">
                <a:moveTo>
                  <a:pt x="0" y="0"/>
                </a:moveTo>
                <a:lnTo>
                  <a:pt x="482" y="217"/>
                </a:lnTo>
                <a:lnTo>
                  <a:pt x="514" y="21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4" name="Line 41"/>
          <p:cNvSpPr>
            <a:spLocks noChangeShapeType="1"/>
          </p:cNvSpPr>
          <p:nvPr/>
        </p:nvSpPr>
        <p:spPr bwMode="auto">
          <a:xfrm>
            <a:off x="6972300" y="2830513"/>
            <a:ext cx="644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5" name="Line 42"/>
          <p:cNvSpPr>
            <a:spLocks noChangeShapeType="1"/>
          </p:cNvSpPr>
          <p:nvPr/>
        </p:nvSpPr>
        <p:spPr bwMode="auto">
          <a:xfrm flipH="1">
            <a:off x="7323138" y="2830513"/>
            <a:ext cx="276225" cy="1111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6" name="Line 43"/>
          <p:cNvSpPr>
            <a:spLocks noChangeShapeType="1"/>
          </p:cNvSpPr>
          <p:nvPr/>
        </p:nvSpPr>
        <p:spPr bwMode="auto">
          <a:xfrm flipH="1">
            <a:off x="5972175" y="5834063"/>
            <a:ext cx="4000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7" name="Line 44"/>
          <p:cNvSpPr>
            <a:spLocks noChangeShapeType="1"/>
          </p:cNvSpPr>
          <p:nvPr/>
        </p:nvSpPr>
        <p:spPr bwMode="auto">
          <a:xfrm flipH="1">
            <a:off x="5972175" y="5830888"/>
            <a:ext cx="400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AC6BEB42-EC43-4D71-97C1-4EB1DACBCBD1}" type="slidenum">
              <a:rPr lang="en-US" smtClean="0">
                <a:latin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1303338"/>
          </a:xfrm>
        </p:spPr>
        <p:txBody>
          <a:bodyPr/>
          <a:lstStyle/>
          <a:p>
            <a:pPr eaLnBrk="1" hangingPunct="1"/>
            <a:r>
              <a:rPr lang="en-US" smtClean="0"/>
              <a:t>Muscles Acting on the Knee and Leg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5275" y="1374775"/>
            <a:ext cx="852487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anterior (extensor) compartment of the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contains large </a:t>
            </a:r>
            <a:r>
              <a:rPr lang="en-US" b="0" i="1" smtClean="0"/>
              <a:t>quadriceps femoris </a:t>
            </a:r>
            <a:r>
              <a:rPr lang="en-US" b="0" smtClean="0"/>
              <a:t>muscle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prime mover of knee extension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most powerful muscle in the body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has four heads – </a:t>
            </a:r>
            <a:r>
              <a:rPr lang="en-US" b="0" i="1" smtClean="0"/>
              <a:t>rectus femoris, vastus lateralis,                vastus medialis</a:t>
            </a:r>
            <a:r>
              <a:rPr lang="en-US" b="0" smtClean="0"/>
              <a:t>, and </a:t>
            </a:r>
            <a:r>
              <a:rPr lang="en-US" b="0" i="1" smtClean="0"/>
              <a:t>vastus intermedius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0" smtClean="0"/>
              <a:t>all converge on single </a:t>
            </a:r>
            <a:r>
              <a:rPr lang="en-US" smtClean="0"/>
              <a:t>quadriceps (patellar) tendon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0" smtClean="0"/>
              <a:t>extends to </a:t>
            </a:r>
            <a:r>
              <a:rPr lang="en-US" smtClean="0"/>
              <a:t>patella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0" smtClean="0"/>
              <a:t>then continues as </a:t>
            </a:r>
            <a:r>
              <a:rPr lang="en-US" smtClean="0"/>
              <a:t>patellar ligament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0" smtClean="0"/>
              <a:t>inserts on </a:t>
            </a:r>
            <a:r>
              <a:rPr lang="en-US" smtClean="0"/>
              <a:t>tibial tuberosity</a:t>
            </a:r>
          </a:p>
          <a:p>
            <a:pPr lvl="3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i="1" smtClean="0"/>
              <a:t>sartorius – </a:t>
            </a:r>
            <a:r>
              <a:rPr lang="en-US" sz="2400" b="0" smtClean="0"/>
              <a:t>longest muscle in the body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tailor’s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185B5A0C-94F5-4365-97FB-C2A5EE59682B}" type="slidenum">
              <a:rPr lang="en-US" smtClean="0">
                <a:latin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200"/>
            <a:ext cx="89154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Anterior Thigh Cadaver Muscles</a:t>
            </a:r>
          </a:p>
        </p:txBody>
      </p:sp>
      <p:sp>
        <p:nvSpPr>
          <p:cNvPr id="77828" name="Text Box 8"/>
          <p:cNvSpPr txBox="1">
            <a:spLocks noChangeArrowheads="1"/>
          </p:cNvSpPr>
          <p:nvPr/>
        </p:nvSpPr>
        <p:spPr bwMode="auto">
          <a:xfrm>
            <a:off x="3162300" y="6376988"/>
            <a:ext cx="28067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10.35</a:t>
            </a:r>
          </a:p>
        </p:txBody>
      </p:sp>
      <p:sp>
        <p:nvSpPr>
          <p:cNvPr id="77829" name="TextBox 24"/>
          <p:cNvSpPr txBox="1">
            <a:spLocks noChangeArrowheads="1"/>
          </p:cNvSpPr>
          <p:nvPr/>
        </p:nvSpPr>
        <p:spPr bwMode="auto">
          <a:xfrm>
            <a:off x="1885950" y="922338"/>
            <a:ext cx="538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7830" name="Picture 9" descr="sal25693_10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488" y="1089025"/>
            <a:ext cx="18732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10"/>
          <p:cNvSpPr>
            <a:spLocks noChangeArrowheads="1"/>
          </p:cNvSpPr>
          <p:nvPr/>
        </p:nvSpPr>
        <p:spPr bwMode="auto">
          <a:xfrm>
            <a:off x="2551113" y="2006600"/>
            <a:ext cx="1206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Tensor fasciae latae</a:t>
            </a:r>
          </a:p>
        </p:txBody>
      </p:sp>
      <p:sp>
        <p:nvSpPr>
          <p:cNvPr id="77832" name="Rectangle 11"/>
          <p:cNvSpPr>
            <a:spLocks noChangeArrowheads="1"/>
          </p:cNvSpPr>
          <p:nvPr/>
        </p:nvSpPr>
        <p:spPr bwMode="auto">
          <a:xfrm>
            <a:off x="2630488" y="2452688"/>
            <a:ext cx="54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Iliopsoas</a:t>
            </a:r>
            <a:endParaRPr lang="en-US" sz="1000" b="1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2630488" y="2813050"/>
            <a:ext cx="555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Sartorius</a:t>
            </a:r>
            <a:endParaRPr lang="en-US" sz="1000" b="1"/>
          </a:p>
        </p:txBody>
      </p:sp>
      <p:sp>
        <p:nvSpPr>
          <p:cNvPr id="77834" name="Rectangle 13"/>
          <p:cNvSpPr>
            <a:spLocks noChangeArrowheads="1"/>
          </p:cNvSpPr>
          <p:nvPr/>
        </p:nvSpPr>
        <p:spPr bwMode="auto">
          <a:xfrm>
            <a:off x="2566988" y="3409950"/>
            <a:ext cx="815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Iliotibial band</a:t>
            </a:r>
            <a:endParaRPr lang="en-US" sz="1000" b="1"/>
          </a:p>
        </p:txBody>
      </p:sp>
      <p:sp>
        <p:nvSpPr>
          <p:cNvPr id="77835" name="Rectangle 14"/>
          <p:cNvSpPr>
            <a:spLocks noChangeArrowheads="1"/>
          </p:cNvSpPr>
          <p:nvPr/>
        </p:nvSpPr>
        <p:spPr bwMode="auto">
          <a:xfrm>
            <a:off x="2590800" y="3806825"/>
            <a:ext cx="1230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Quadriceps femoris:</a:t>
            </a:r>
            <a:endParaRPr lang="en-US" sz="1000" b="1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652713" y="3973513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Rectus femoris</a:t>
            </a:r>
            <a:endParaRPr lang="en-US" sz="1000" b="1"/>
          </a:p>
        </p:txBody>
      </p:sp>
      <p:sp>
        <p:nvSpPr>
          <p:cNvPr id="77837" name="Rectangle 16"/>
          <p:cNvSpPr>
            <a:spLocks noChangeArrowheads="1"/>
          </p:cNvSpPr>
          <p:nvPr/>
        </p:nvSpPr>
        <p:spPr bwMode="auto">
          <a:xfrm>
            <a:off x="2652713" y="4095750"/>
            <a:ext cx="925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Vastus lateralis</a:t>
            </a:r>
          </a:p>
        </p:txBody>
      </p:sp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2652713" y="4225925"/>
            <a:ext cx="954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Vastus medialis</a:t>
            </a:r>
          </a:p>
        </p:txBody>
      </p:sp>
      <p:sp>
        <p:nvSpPr>
          <p:cNvPr id="77839" name="Rectangle 18"/>
          <p:cNvSpPr>
            <a:spLocks noChangeArrowheads="1"/>
          </p:cNvSpPr>
          <p:nvPr/>
        </p:nvSpPr>
        <p:spPr bwMode="auto">
          <a:xfrm>
            <a:off x="2543175" y="5297488"/>
            <a:ext cx="1154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Quadriceps tendon</a:t>
            </a:r>
            <a:endParaRPr lang="en-US" sz="1000" b="1"/>
          </a:p>
        </p:txBody>
      </p:sp>
      <p:sp>
        <p:nvSpPr>
          <p:cNvPr id="77840" name="Rectangle 19"/>
          <p:cNvSpPr>
            <a:spLocks noChangeArrowheads="1"/>
          </p:cNvSpPr>
          <p:nvPr/>
        </p:nvSpPr>
        <p:spPr bwMode="auto">
          <a:xfrm>
            <a:off x="2646363" y="5686425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Patella</a:t>
            </a:r>
            <a:endParaRPr lang="en-US" sz="1000" b="1"/>
          </a:p>
        </p:txBody>
      </p:sp>
      <p:sp>
        <p:nvSpPr>
          <p:cNvPr id="77841" name="Rectangle 20"/>
          <p:cNvSpPr>
            <a:spLocks noChangeArrowheads="1"/>
          </p:cNvSpPr>
          <p:nvPr/>
        </p:nvSpPr>
        <p:spPr bwMode="auto">
          <a:xfrm>
            <a:off x="5470525" y="2359025"/>
            <a:ext cx="779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Femoral vein</a:t>
            </a:r>
            <a:endParaRPr lang="en-US" sz="1000" b="1"/>
          </a:p>
        </p:txBody>
      </p:sp>
      <p:sp>
        <p:nvSpPr>
          <p:cNvPr id="77842" name="Rectangle 21"/>
          <p:cNvSpPr>
            <a:spLocks noChangeArrowheads="1"/>
          </p:cNvSpPr>
          <p:nvPr/>
        </p:nvSpPr>
        <p:spPr bwMode="auto">
          <a:xfrm>
            <a:off x="5470525" y="2566988"/>
            <a:ext cx="877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Femoral artery</a:t>
            </a:r>
            <a:endParaRPr lang="en-US" sz="1000" b="1"/>
          </a:p>
        </p:txBody>
      </p:sp>
      <p:sp>
        <p:nvSpPr>
          <p:cNvPr id="77843" name="Rectangle 22"/>
          <p:cNvSpPr>
            <a:spLocks noChangeArrowheads="1"/>
          </p:cNvSpPr>
          <p:nvPr/>
        </p:nvSpPr>
        <p:spPr bwMode="auto">
          <a:xfrm>
            <a:off x="5470525" y="2774950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Pectineus</a:t>
            </a:r>
            <a:endParaRPr lang="en-US" sz="1000" b="1"/>
          </a:p>
        </p:txBody>
      </p:sp>
      <p:sp>
        <p:nvSpPr>
          <p:cNvPr id="77844" name="Rectangle 23"/>
          <p:cNvSpPr>
            <a:spLocks noChangeArrowheads="1"/>
          </p:cNvSpPr>
          <p:nvPr/>
        </p:nvSpPr>
        <p:spPr bwMode="auto">
          <a:xfrm>
            <a:off x="5470525" y="3232150"/>
            <a:ext cx="1016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Adductor longus</a:t>
            </a:r>
            <a:endParaRPr lang="en-US" sz="1000" b="1"/>
          </a:p>
        </p:txBody>
      </p:sp>
      <p:sp>
        <p:nvSpPr>
          <p:cNvPr id="77845" name="Rectangle 24"/>
          <p:cNvSpPr>
            <a:spLocks noChangeArrowheads="1"/>
          </p:cNvSpPr>
          <p:nvPr/>
        </p:nvSpPr>
        <p:spPr bwMode="auto">
          <a:xfrm>
            <a:off x="5470525" y="3790950"/>
            <a:ext cx="461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Gracilis</a:t>
            </a:r>
            <a:endParaRPr lang="en-US" sz="1000" b="1"/>
          </a:p>
        </p:txBody>
      </p:sp>
      <p:sp>
        <p:nvSpPr>
          <p:cNvPr id="77846" name="Freeform 25"/>
          <p:cNvSpPr>
            <a:spLocks/>
          </p:cNvSpPr>
          <p:nvPr/>
        </p:nvSpPr>
        <p:spPr bwMode="auto">
          <a:xfrm>
            <a:off x="4995863" y="2430463"/>
            <a:ext cx="411162" cy="184150"/>
          </a:xfrm>
          <a:custGeom>
            <a:avLst/>
            <a:gdLst>
              <a:gd name="T0" fmla="*/ 0 w 297"/>
              <a:gd name="T1" fmla="*/ 133 h 133"/>
              <a:gd name="T2" fmla="*/ 98 w 297"/>
              <a:gd name="T3" fmla="*/ 0 h 133"/>
              <a:gd name="T4" fmla="*/ 297 w 297"/>
              <a:gd name="T5" fmla="*/ 0 h 133"/>
              <a:gd name="T6" fmla="*/ 0 60000 65536"/>
              <a:gd name="T7" fmla="*/ 0 60000 65536"/>
              <a:gd name="T8" fmla="*/ 0 60000 65536"/>
              <a:gd name="T9" fmla="*/ 0 w 297"/>
              <a:gd name="T10" fmla="*/ 0 h 133"/>
              <a:gd name="T11" fmla="*/ 297 w 297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33">
                <a:moveTo>
                  <a:pt x="0" y="133"/>
                </a:moveTo>
                <a:lnTo>
                  <a:pt x="98" y="0"/>
                </a:lnTo>
                <a:lnTo>
                  <a:pt x="297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7" name="Freeform 26"/>
          <p:cNvSpPr>
            <a:spLocks/>
          </p:cNvSpPr>
          <p:nvPr/>
        </p:nvSpPr>
        <p:spPr bwMode="auto">
          <a:xfrm>
            <a:off x="4995863" y="2425700"/>
            <a:ext cx="411162" cy="187325"/>
          </a:xfrm>
          <a:custGeom>
            <a:avLst/>
            <a:gdLst>
              <a:gd name="T0" fmla="*/ 0 w 296"/>
              <a:gd name="T1" fmla="*/ 135 h 135"/>
              <a:gd name="T2" fmla="*/ 97 w 296"/>
              <a:gd name="T3" fmla="*/ 0 h 135"/>
              <a:gd name="T4" fmla="*/ 296 w 296"/>
              <a:gd name="T5" fmla="*/ 0 h 135"/>
              <a:gd name="T6" fmla="*/ 0 60000 65536"/>
              <a:gd name="T7" fmla="*/ 0 60000 65536"/>
              <a:gd name="T8" fmla="*/ 0 60000 65536"/>
              <a:gd name="T9" fmla="*/ 0 w 296"/>
              <a:gd name="T10" fmla="*/ 0 h 135"/>
              <a:gd name="T11" fmla="*/ 296 w 296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135">
                <a:moveTo>
                  <a:pt x="0" y="135"/>
                </a:moveTo>
                <a:lnTo>
                  <a:pt x="97" y="0"/>
                </a:lnTo>
                <a:lnTo>
                  <a:pt x="29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8" name="Line 27"/>
          <p:cNvSpPr>
            <a:spLocks noChangeShapeType="1"/>
          </p:cNvSpPr>
          <p:nvPr/>
        </p:nvSpPr>
        <p:spPr bwMode="auto">
          <a:xfrm>
            <a:off x="4029075" y="2098675"/>
            <a:ext cx="333375" cy="2381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9" name="Freeform 28"/>
          <p:cNvSpPr>
            <a:spLocks/>
          </p:cNvSpPr>
          <p:nvPr/>
        </p:nvSpPr>
        <p:spPr bwMode="auto">
          <a:xfrm>
            <a:off x="3768725" y="2098675"/>
            <a:ext cx="438150" cy="0"/>
          </a:xfrm>
          <a:custGeom>
            <a:avLst/>
            <a:gdLst>
              <a:gd name="T0" fmla="*/ 317 w 317"/>
              <a:gd name="T1" fmla="*/ 239 w 317"/>
              <a:gd name="T2" fmla="*/ 0 w 317"/>
              <a:gd name="T3" fmla="*/ 0 60000 65536"/>
              <a:gd name="T4" fmla="*/ 0 60000 65536"/>
              <a:gd name="T5" fmla="*/ 0 60000 65536"/>
              <a:gd name="T6" fmla="*/ 0 w 317"/>
              <a:gd name="T7" fmla="*/ 317 w 317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17">
                <a:moveTo>
                  <a:pt x="317" y="0"/>
                </a:moveTo>
                <a:lnTo>
                  <a:pt x="239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0" name="Freeform 29"/>
          <p:cNvSpPr>
            <a:spLocks/>
          </p:cNvSpPr>
          <p:nvPr/>
        </p:nvSpPr>
        <p:spPr bwMode="auto">
          <a:xfrm>
            <a:off x="3768725" y="2090738"/>
            <a:ext cx="438150" cy="1587"/>
          </a:xfrm>
          <a:custGeom>
            <a:avLst/>
            <a:gdLst>
              <a:gd name="T0" fmla="*/ 317 w 317"/>
              <a:gd name="T1" fmla="*/ 0 h 1587"/>
              <a:gd name="T2" fmla="*/ 237 w 317"/>
              <a:gd name="T3" fmla="*/ 0 h 1587"/>
              <a:gd name="T4" fmla="*/ 0 w 317"/>
              <a:gd name="T5" fmla="*/ 0 h 1587"/>
              <a:gd name="T6" fmla="*/ 0 60000 65536"/>
              <a:gd name="T7" fmla="*/ 0 60000 65536"/>
              <a:gd name="T8" fmla="*/ 0 60000 65536"/>
              <a:gd name="T9" fmla="*/ 0 w 317"/>
              <a:gd name="T10" fmla="*/ 0 h 1587"/>
              <a:gd name="T11" fmla="*/ 317 w 31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1587">
                <a:moveTo>
                  <a:pt x="317" y="0"/>
                </a:moveTo>
                <a:lnTo>
                  <a:pt x="237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1" name="Line 30"/>
          <p:cNvSpPr>
            <a:spLocks noChangeShapeType="1"/>
          </p:cNvSpPr>
          <p:nvPr/>
        </p:nvSpPr>
        <p:spPr bwMode="auto">
          <a:xfrm>
            <a:off x="4029075" y="2090738"/>
            <a:ext cx="331788" cy="2444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2" name="Freeform 31"/>
          <p:cNvSpPr>
            <a:spLocks/>
          </p:cNvSpPr>
          <p:nvPr/>
        </p:nvSpPr>
        <p:spPr bwMode="auto">
          <a:xfrm>
            <a:off x="3200400" y="2540000"/>
            <a:ext cx="1530350" cy="3175"/>
          </a:xfrm>
          <a:custGeom>
            <a:avLst/>
            <a:gdLst>
              <a:gd name="T0" fmla="*/ 540 w 1105"/>
              <a:gd name="T1" fmla="*/ 0 h 3"/>
              <a:gd name="T2" fmla="*/ 0 w 1105"/>
              <a:gd name="T3" fmla="*/ 0 h 3"/>
              <a:gd name="T4" fmla="*/ 1105 w 1105"/>
              <a:gd name="T5" fmla="*/ 3 h 3"/>
              <a:gd name="T6" fmla="*/ 0 60000 65536"/>
              <a:gd name="T7" fmla="*/ 0 60000 65536"/>
              <a:gd name="T8" fmla="*/ 0 60000 65536"/>
              <a:gd name="T9" fmla="*/ 0 w 1105"/>
              <a:gd name="T10" fmla="*/ 0 h 3"/>
              <a:gd name="T11" fmla="*/ 1105 w 110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5" h="3">
                <a:moveTo>
                  <a:pt x="540" y="0"/>
                </a:moveTo>
                <a:lnTo>
                  <a:pt x="0" y="0"/>
                </a:lnTo>
                <a:lnTo>
                  <a:pt x="1105" y="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3" name="Freeform 32"/>
          <p:cNvSpPr>
            <a:spLocks/>
          </p:cNvSpPr>
          <p:nvPr/>
        </p:nvSpPr>
        <p:spPr bwMode="auto">
          <a:xfrm>
            <a:off x="3197225" y="2536825"/>
            <a:ext cx="1530350" cy="4763"/>
          </a:xfrm>
          <a:custGeom>
            <a:avLst/>
            <a:gdLst>
              <a:gd name="T0" fmla="*/ 543 w 1106"/>
              <a:gd name="T1" fmla="*/ 0 h 3"/>
              <a:gd name="T2" fmla="*/ 0 w 1106"/>
              <a:gd name="T3" fmla="*/ 0 h 3"/>
              <a:gd name="T4" fmla="*/ 1106 w 1106"/>
              <a:gd name="T5" fmla="*/ 3 h 3"/>
              <a:gd name="T6" fmla="*/ 0 60000 65536"/>
              <a:gd name="T7" fmla="*/ 0 60000 65536"/>
              <a:gd name="T8" fmla="*/ 0 60000 65536"/>
              <a:gd name="T9" fmla="*/ 0 w 1106"/>
              <a:gd name="T10" fmla="*/ 0 h 3"/>
              <a:gd name="T11" fmla="*/ 1106 w 110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6" h="3">
                <a:moveTo>
                  <a:pt x="543" y="0"/>
                </a:moveTo>
                <a:lnTo>
                  <a:pt x="0" y="0"/>
                </a:lnTo>
                <a:lnTo>
                  <a:pt x="1106" y="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4" name="Freeform 33"/>
          <p:cNvSpPr>
            <a:spLocks/>
          </p:cNvSpPr>
          <p:nvPr/>
        </p:nvSpPr>
        <p:spPr bwMode="auto">
          <a:xfrm>
            <a:off x="3197225" y="2889250"/>
            <a:ext cx="1484313" cy="1588"/>
          </a:xfrm>
          <a:custGeom>
            <a:avLst/>
            <a:gdLst>
              <a:gd name="T0" fmla="*/ 1072 w 1072"/>
              <a:gd name="T1" fmla="*/ 0 h 1588"/>
              <a:gd name="T2" fmla="*/ 0 w 1072"/>
              <a:gd name="T3" fmla="*/ 0 h 1588"/>
              <a:gd name="T4" fmla="*/ 941 w 1072"/>
              <a:gd name="T5" fmla="*/ 0 h 1588"/>
              <a:gd name="T6" fmla="*/ 0 60000 65536"/>
              <a:gd name="T7" fmla="*/ 0 60000 65536"/>
              <a:gd name="T8" fmla="*/ 0 60000 65536"/>
              <a:gd name="T9" fmla="*/ 0 w 1072"/>
              <a:gd name="T10" fmla="*/ 0 h 1588"/>
              <a:gd name="T11" fmla="*/ 1072 w 10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2" h="1588">
                <a:moveTo>
                  <a:pt x="1072" y="0"/>
                </a:moveTo>
                <a:lnTo>
                  <a:pt x="0" y="0"/>
                </a:lnTo>
                <a:lnTo>
                  <a:pt x="94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5" name="Freeform 34"/>
          <p:cNvSpPr>
            <a:spLocks/>
          </p:cNvSpPr>
          <p:nvPr/>
        </p:nvSpPr>
        <p:spPr bwMode="auto">
          <a:xfrm>
            <a:off x="3190875" y="2886075"/>
            <a:ext cx="1490663" cy="1588"/>
          </a:xfrm>
          <a:custGeom>
            <a:avLst/>
            <a:gdLst>
              <a:gd name="T0" fmla="*/ 1076 w 1076"/>
              <a:gd name="T1" fmla="*/ 0 h 1588"/>
              <a:gd name="T2" fmla="*/ 0 w 1076"/>
              <a:gd name="T3" fmla="*/ 0 h 1588"/>
              <a:gd name="T4" fmla="*/ 943 w 1076"/>
              <a:gd name="T5" fmla="*/ 0 h 1588"/>
              <a:gd name="T6" fmla="*/ 0 60000 65536"/>
              <a:gd name="T7" fmla="*/ 0 60000 65536"/>
              <a:gd name="T8" fmla="*/ 0 60000 65536"/>
              <a:gd name="T9" fmla="*/ 0 w 1076"/>
              <a:gd name="T10" fmla="*/ 0 h 1588"/>
              <a:gd name="T11" fmla="*/ 1076 w 107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" h="1588">
                <a:moveTo>
                  <a:pt x="1076" y="0"/>
                </a:moveTo>
                <a:lnTo>
                  <a:pt x="0" y="0"/>
                </a:lnTo>
                <a:lnTo>
                  <a:pt x="94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6" name="Freeform 35"/>
          <p:cNvSpPr>
            <a:spLocks/>
          </p:cNvSpPr>
          <p:nvPr/>
        </p:nvSpPr>
        <p:spPr bwMode="auto">
          <a:xfrm>
            <a:off x="3403600" y="3494088"/>
            <a:ext cx="900113" cy="3175"/>
          </a:xfrm>
          <a:custGeom>
            <a:avLst/>
            <a:gdLst>
              <a:gd name="T0" fmla="*/ 0 w 651"/>
              <a:gd name="T1" fmla="*/ 2 h 2"/>
              <a:gd name="T2" fmla="*/ 26 w 651"/>
              <a:gd name="T3" fmla="*/ 2 h 2"/>
              <a:gd name="T4" fmla="*/ 651 w 651"/>
              <a:gd name="T5" fmla="*/ 0 h 2"/>
              <a:gd name="T6" fmla="*/ 0 60000 65536"/>
              <a:gd name="T7" fmla="*/ 0 60000 65536"/>
              <a:gd name="T8" fmla="*/ 0 60000 65536"/>
              <a:gd name="T9" fmla="*/ 0 w 651"/>
              <a:gd name="T10" fmla="*/ 0 h 2"/>
              <a:gd name="T11" fmla="*/ 651 w 65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1" h="2">
                <a:moveTo>
                  <a:pt x="0" y="2"/>
                </a:moveTo>
                <a:lnTo>
                  <a:pt x="26" y="2"/>
                </a:lnTo>
                <a:lnTo>
                  <a:pt x="65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7" name="Freeform 36"/>
          <p:cNvSpPr>
            <a:spLocks/>
          </p:cNvSpPr>
          <p:nvPr/>
        </p:nvSpPr>
        <p:spPr bwMode="auto">
          <a:xfrm>
            <a:off x="3403600" y="3492500"/>
            <a:ext cx="898525" cy="1588"/>
          </a:xfrm>
          <a:custGeom>
            <a:avLst/>
            <a:gdLst>
              <a:gd name="T0" fmla="*/ 0 w 649"/>
              <a:gd name="T1" fmla="*/ 0 h 1588"/>
              <a:gd name="T2" fmla="*/ 24 w 649"/>
              <a:gd name="T3" fmla="*/ 0 h 1588"/>
              <a:gd name="T4" fmla="*/ 649 w 649"/>
              <a:gd name="T5" fmla="*/ 0 h 1588"/>
              <a:gd name="T6" fmla="*/ 0 60000 65536"/>
              <a:gd name="T7" fmla="*/ 0 60000 65536"/>
              <a:gd name="T8" fmla="*/ 0 60000 65536"/>
              <a:gd name="T9" fmla="*/ 0 w 649"/>
              <a:gd name="T10" fmla="*/ 0 h 1588"/>
              <a:gd name="T11" fmla="*/ 649 w 64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1588">
                <a:moveTo>
                  <a:pt x="0" y="0"/>
                </a:moveTo>
                <a:lnTo>
                  <a:pt x="24" y="0"/>
                </a:lnTo>
                <a:lnTo>
                  <a:pt x="649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8" name="Line 37"/>
          <p:cNvSpPr>
            <a:spLocks noChangeShapeType="1"/>
          </p:cNvSpPr>
          <p:nvPr/>
        </p:nvSpPr>
        <p:spPr bwMode="auto">
          <a:xfrm flipH="1">
            <a:off x="3582988" y="4049713"/>
            <a:ext cx="11144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59" name="Line 38"/>
          <p:cNvSpPr>
            <a:spLocks noChangeShapeType="1"/>
          </p:cNvSpPr>
          <p:nvPr/>
        </p:nvSpPr>
        <p:spPr bwMode="auto">
          <a:xfrm flipH="1">
            <a:off x="3582988" y="4046538"/>
            <a:ext cx="11144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0" name="Freeform 39"/>
          <p:cNvSpPr>
            <a:spLocks/>
          </p:cNvSpPr>
          <p:nvPr/>
        </p:nvSpPr>
        <p:spPr bwMode="auto">
          <a:xfrm>
            <a:off x="3594100" y="4175125"/>
            <a:ext cx="835025" cy="168275"/>
          </a:xfrm>
          <a:custGeom>
            <a:avLst/>
            <a:gdLst>
              <a:gd name="T0" fmla="*/ 603 w 603"/>
              <a:gd name="T1" fmla="*/ 121 h 121"/>
              <a:gd name="T2" fmla="*/ 314 w 603"/>
              <a:gd name="T3" fmla="*/ 0 h 121"/>
              <a:gd name="T4" fmla="*/ 0 w 603"/>
              <a:gd name="T5" fmla="*/ 0 h 121"/>
              <a:gd name="T6" fmla="*/ 0 60000 65536"/>
              <a:gd name="T7" fmla="*/ 0 60000 65536"/>
              <a:gd name="T8" fmla="*/ 0 60000 65536"/>
              <a:gd name="T9" fmla="*/ 0 w 603"/>
              <a:gd name="T10" fmla="*/ 0 h 121"/>
              <a:gd name="T11" fmla="*/ 603 w 603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21">
                <a:moveTo>
                  <a:pt x="603" y="121"/>
                </a:moveTo>
                <a:lnTo>
                  <a:pt x="31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1" name="Freeform 40"/>
          <p:cNvSpPr>
            <a:spLocks/>
          </p:cNvSpPr>
          <p:nvPr/>
        </p:nvSpPr>
        <p:spPr bwMode="auto">
          <a:xfrm>
            <a:off x="3594100" y="4173538"/>
            <a:ext cx="831850" cy="168275"/>
          </a:xfrm>
          <a:custGeom>
            <a:avLst/>
            <a:gdLst>
              <a:gd name="T0" fmla="*/ 601 w 601"/>
              <a:gd name="T1" fmla="*/ 121 h 121"/>
              <a:gd name="T2" fmla="*/ 314 w 601"/>
              <a:gd name="T3" fmla="*/ 0 h 121"/>
              <a:gd name="T4" fmla="*/ 0 w 601"/>
              <a:gd name="T5" fmla="*/ 0 h 121"/>
              <a:gd name="T6" fmla="*/ 0 60000 65536"/>
              <a:gd name="T7" fmla="*/ 0 60000 65536"/>
              <a:gd name="T8" fmla="*/ 0 60000 65536"/>
              <a:gd name="T9" fmla="*/ 0 w 601"/>
              <a:gd name="T10" fmla="*/ 0 h 121"/>
              <a:gd name="T11" fmla="*/ 601 w 601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1" h="121">
                <a:moveTo>
                  <a:pt x="601" y="121"/>
                </a:moveTo>
                <a:lnTo>
                  <a:pt x="314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2" name="Freeform 41"/>
          <p:cNvSpPr>
            <a:spLocks/>
          </p:cNvSpPr>
          <p:nvPr/>
        </p:nvSpPr>
        <p:spPr bwMode="auto">
          <a:xfrm>
            <a:off x="3616325" y="4302125"/>
            <a:ext cx="1238250" cy="636588"/>
          </a:xfrm>
          <a:custGeom>
            <a:avLst/>
            <a:gdLst>
              <a:gd name="T0" fmla="*/ 895 w 895"/>
              <a:gd name="T1" fmla="*/ 460 h 460"/>
              <a:gd name="T2" fmla="*/ 298 w 895"/>
              <a:gd name="T3" fmla="*/ 0 h 460"/>
              <a:gd name="T4" fmla="*/ 0 w 895"/>
              <a:gd name="T5" fmla="*/ 0 h 460"/>
              <a:gd name="T6" fmla="*/ 0 60000 65536"/>
              <a:gd name="T7" fmla="*/ 0 60000 65536"/>
              <a:gd name="T8" fmla="*/ 0 60000 65536"/>
              <a:gd name="T9" fmla="*/ 0 w 895"/>
              <a:gd name="T10" fmla="*/ 0 h 460"/>
              <a:gd name="T11" fmla="*/ 895 w 895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5" h="460">
                <a:moveTo>
                  <a:pt x="895" y="460"/>
                </a:moveTo>
                <a:lnTo>
                  <a:pt x="29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3" name="Freeform 42"/>
          <p:cNvSpPr>
            <a:spLocks/>
          </p:cNvSpPr>
          <p:nvPr/>
        </p:nvSpPr>
        <p:spPr bwMode="auto">
          <a:xfrm>
            <a:off x="3616325" y="4300538"/>
            <a:ext cx="1236663" cy="635000"/>
          </a:xfrm>
          <a:custGeom>
            <a:avLst/>
            <a:gdLst>
              <a:gd name="T0" fmla="*/ 893 w 893"/>
              <a:gd name="T1" fmla="*/ 458 h 458"/>
              <a:gd name="T2" fmla="*/ 298 w 893"/>
              <a:gd name="T3" fmla="*/ 0 h 458"/>
              <a:gd name="T4" fmla="*/ 0 w 893"/>
              <a:gd name="T5" fmla="*/ 0 h 458"/>
              <a:gd name="T6" fmla="*/ 0 60000 65536"/>
              <a:gd name="T7" fmla="*/ 0 60000 65536"/>
              <a:gd name="T8" fmla="*/ 0 60000 65536"/>
              <a:gd name="T9" fmla="*/ 0 w 893"/>
              <a:gd name="T10" fmla="*/ 0 h 458"/>
              <a:gd name="T11" fmla="*/ 893 w 893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458">
                <a:moveTo>
                  <a:pt x="893" y="458"/>
                </a:moveTo>
                <a:lnTo>
                  <a:pt x="298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4" name="Freeform 43"/>
          <p:cNvSpPr>
            <a:spLocks/>
          </p:cNvSpPr>
          <p:nvPr/>
        </p:nvSpPr>
        <p:spPr bwMode="auto">
          <a:xfrm>
            <a:off x="3709988" y="5372100"/>
            <a:ext cx="879475" cy="1588"/>
          </a:xfrm>
          <a:custGeom>
            <a:avLst/>
            <a:gdLst>
              <a:gd name="T0" fmla="*/ 635 w 635"/>
              <a:gd name="T1" fmla="*/ 0 h 1588"/>
              <a:gd name="T2" fmla="*/ 369 w 635"/>
              <a:gd name="T3" fmla="*/ 0 h 1588"/>
              <a:gd name="T4" fmla="*/ 0 w 635"/>
              <a:gd name="T5" fmla="*/ 0 h 1588"/>
              <a:gd name="T6" fmla="*/ 0 60000 65536"/>
              <a:gd name="T7" fmla="*/ 0 60000 65536"/>
              <a:gd name="T8" fmla="*/ 0 60000 65536"/>
              <a:gd name="T9" fmla="*/ 0 w 635"/>
              <a:gd name="T10" fmla="*/ 0 h 1588"/>
              <a:gd name="T11" fmla="*/ 635 w 63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588">
                <a:moveTo>
                  <a:pt x="635" y="0"/>
                </a:moveTo>
                <a:lnTo>
                  <a:pt x="369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5" name="Freeform 44"/>
          <p:cNvSpPr>
            <a:spLocks/>
          </p:cNvSpPr>
          <p:nvPr/>
        </p:nvSpPr>
        <p:spPr bwMode="auto">
          <a:xfrm>
            <a:off x="3706813" y="5365750"/>
            <a:ext cx="882650" cy="1588"/>
          </a:xfrm>
          <a:custGeom>
            <a:avLst/>
            <a:gdLst>
              <a:gd name="T0" fmla="*/ 637 w 637"/>
              <a:gd name="T1" fmla="*/ 0 h 1588"/>
              <a:gd name="T2" fmla="*/ 369 w 637"/>
              <a:gd name="T3" fmla="*/ 0 h 1588"/>
              <a:gd name="T4" fmla="*/ 0 w 637"/>
              <a:gd name="T5" fmla="*/ 0 h 1588"/>
              <a:gd name="T6" fmla="*/ 0 60000 65536"/>
              <a:gd name="T7" fmla="*/ 0 60000 65536"/>
              <a:gd name="T8" fmla="*/ 0 60000 65536"/>
              <a:gd name="T9" fmla="*/ 0 w 637"/>
              <a:gd name="T10" fmla="*/ 0 h 1588"/>
              <a:gd name="T11" fmla="*/ 637 w 63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7" h="1588">
                <a:moveTo>
                  <a:pt x="637" y="0"/>
                </a:moveTo>
                <a:lnTo>
                  <a:pt x="369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6" name="Freeform 45"/>
          <p:cNvSpPr>
            <a:spLocks/>
          </p:cNvSpPr>
          <p:nvPr/>
        </p:nvSpPr>
        <p:spPr bwMode="auto">
          <a:xfrm>
            <a:off x="3076575" y="5761038"/>
            <a:ext cx="1512888" cy="1587"/>
          </a:xfrm>
          <a:custGeom>
            <a:avLst/>
            <a:gdLst>
              <a:gd name="T0" fmla="*/ 0 w 1093"/>
              <a:gd name="T1" fmla="*/ 0 h 1587"/>
              <a:gd name="T2" fmla="*/ 1093 w 1093"/>
              <a:gd name="T3" fmla="*/ 0 h 1587"/>
              <a:gd name="T4" fmla="*/ 1093 w 1093"/>
              <a:gd name="T5" fmla="*/ 0 h 1587"/>
              <a:gd name="T6" fmla="*/ 0 60000 65536"/>
              <a:gd name="T7" fmla="*/ 0 60000 65536"/>
              <a:gd name="T8" fmla="*/ 0 60000 65536"/>
              <a:gd name="T9" fmla="*/ 0 w 1093"/>
              <a:gd name="T10" fmla="*/ 0 h 1587"/>
              <a:gd name="T11" fmla="*/ 1093 w 109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1587">
                <a:moveTo>
                  <a:pt x="0" y="0"/>
                </a:moveTo>
                <a:lnTo>
                  <a:pt x="109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7" name="Freeform 46"/>
          <p:cNvSpPr>
            <a:spLocks/>
          </p:cNvSpPr>
          <p:nvPr/>
        </p:nvSpPr>
        <p:spPr bwMode="auto">
          <a:xfrm>
            <a:off x="3076575" y="5754688"/>
            <a:ext cx="1512888" cy="1587"/>
          </a:xfrm>
          <a:custGeom>
            <a:avLst/>
            <a:gdLst>
              <a:gd name="T0" fmla="*/ 0 w 1093"/>
              <a:gd name="T1" fmla="*/ 0 h 1587"/>
              <a:gd name="T2" fmla="*/ 1093 w 1093"/>
              <a:gd name="T3" fmla="*/ 0 h 1587"/>
              <a:gd name="T4" fmla="*/ 1093 w 1093"/>
              <a:gd name="T5" fmla="*/ 0 h 1587"/>
              <a:gd name="T6" fmla="*/ 0 60000 65536"/>
              <a:gd name="T7" fmla="*/ 0 60000 65536"/>
              <a:gd name="T8" fmla="*/ 0 60000 65536"/>
              <a:gd name="T9" fmla="*/ 0 w 1093"/>
              <a:gd name="T10" fmla="*/ 0 h 1587"/>
              <a:gd name="T11" fmla="*/ 1093 w 109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1587">
                <a:moveTo>
                  <a:pt x="0" y="0"/>
                </a:moveTo>
                <a:lnTo>
                  <a:pt x="109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8" name="Freeform 47"/>
          <p:cNvSpPr>
            <a:spLocks/>
          </p:cNvSpPr>
          <p:nvPr/>
        </p:nvSpPr>
        <p:spPr bwMode="auto">
          <a:xfrm>
            <a:off x="4908550" y="2638425"/>
            <a:ext cx="498475" cy="63500"/>
          </a:xfrm>
          <a:custGeom>
            <a:avLst/>
            <a:gdLst>
              <a:gd name="T0" fmla="*/ 0 w 360"/>
              <a:gd name="T1" fmla="*/ 46 h 46"/>
              <a:gd name="T2" fmla="*/ 161 w 360"/>
              <a:gd name="T3" fmla="*/ 0 h 46"/>
              <a:gd name="T4" fmla="*/ 360 w 360"/>
              <a:gd name="T5" fmla="*/ 0 h 46"/>
              <a:gd name="T6" fmla="*/ 0 60000 65536"/>
              <a:gd name="T7" fmla="*/ 0 60000 65536"/>
              <a:gd name="T8" fmla="*/ 0 60000 65536"/>
              <a:gd name="T9" fmla="*/ 0 w 360"/>
              <a:gd name="T10" fmla="*/ 0 h 46"/>
              <a:gd name="T11" fmla="*/ 360 w 36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46">
                <a:moveTo>
                  <a:pt x="0" y="46"/>
                </a:moveTo>
                <a:lnTo>
                  <a:pt x="161" y="0"/>
                </a:lnTo>
                <a:lnTo>
                  <a:pt x="36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69" name="Freeform 48"/>
          <p:cNvSpPr>
            <a:spLocks/>
          </p:cNvSpPr>
          <p:nvPr/>
        </p:nvSpPr>
        <p:spPr bwMode="auto">
          <a:xfrm>
            <a:off x="4908550" y="2633663"/>
            <a:ext cx="498475" cy="66675"/>
          </a:xfrm>
          <a:custGeom>
            <a:avLst/>
            <a:gdLst>
              <a:gd name="T0" fmla="*/ 0 w 359"/>
              <a:gd name="T1" fmla="*/ 48 h 48"/>
              <a:gd name="T2" fmla="*/ 160 w 359"/>
              <a:gd name="T3" fmla="*/ 0 h 48"/>
              <a:gd name="T4" fmla="*/ 359 w 359"/>
              <a:gd name="T5" fmla="*/ 0 h 48"/>
              <a:gd name="T6" fmla="*/ 0 60000 65536"/>
              <a:gd name="T7" fmla="*/ 0 60000 65536"/>
              <a:gd name="T8" fmla="*/ 0 60000 65536"/>
              <a:gd name="T9" fmla="*/ 0 w 359"/>
              <a:gd name="T10" fmla="*/ 0 h 48"/>
              <a:gd name="T11" fmla="*/ 359 w 35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48">
                <a:moveTo>
                  <a:pt x="0" y="48"/>
                </a:moveTo>
                <a:lnTo>
                  <a:pt x="160" y="0"/>
                </a:lnTo>
                <a:lnTo>
                  <a:pt x="359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0" name="Line 49"/>
          <p:cNvSpPr>
            <a:spLocks noChangeShapeType="1"/>
          </p:cNvSpPr>
          <p:nvPr/>
        </p:nvSpPr>
        <p:spPr bwMode="auto">
          <a:xfrm>
            <a:off x="5002213" y="3302000"/>
            <a:ext cx="4048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1" name="Line 50"/>
          <p:cNvSpPr>
            <a:spLocks noChangeShapeType="1"/>
          </p:cNvSpPr>
          <p:nvPr/>
        </p:nvSpPr>
        <p:spPr bwMode="auto">
          <a:xfrm>
            <a:off x="5002213" y="3298825"/>
            <a:ext cx="4048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2" name="Line 51"/>
          <p:cNvSpPr>
            <a:spLocks noChangeShapeType="1"/>
          </p:cNvSpPr>
          <p:nvPr/>
        </p:nvSpPr>
        <p:spPr bwMode="auto">
          <a:xfrm>
            <a:off x="5100638" y="2851150"/>
            <a:ext cx="3063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3" name="Line 52"/>
          <p:cNvSpPr>
            <a:spLocks noChangeShapeType="1"/>
          </p:cNvSpPr>
          <p:nvPr/>
        </p:nvSpPr>
        <p:spPr bwMode="auto">
          <a:xfrm>
            <a:off x="5095875" y="2843213"/>
            <a:ext cx="311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4" name="Line 53"/>
          <p:cNvSpPr>
            <a:spLocks noChangeShapeType="1"/>
          </p:cNvSpPr>
          <p:nvPr/>
        </p:nvSpPr>
        <p:spPr bwMode="auto">
          <a:xfrm>
            <a:off x="5003800" y="3871913"/>
            <a:ext cx="4032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5" name="Line 54"/>
          <p:cNvSpPr>
            <a:spLocks noChangeShapeType="1"/>
          </p:cNvSpPr>
          <p:nvPr/>
        </p:nvSpPr>
        <p:spPr bwMode="auto">
          <a:xfrm>
            <a:off x="5003800" y="3865563"/>
            <a:ext cx="4032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76" name="Rectangle 55"/>
          <p:cNvSpPr>
            <a:spLocks noChangeArrowheads="1"/>
          </p:cNvSpPr>
          <p:nvPr/>
        </p:nvSpPr>
        <p:spPr bwMode="auto">
          <a:xfrm>
            <a:off x="4041775" y="1241425"/>
            <a:ext cx="414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Lateral</a:t>
            </a:r>
            <a:endParaRPr lang="en-US" sz="1000" b="1"/>
          </a:p>
        </p:txBody>
      </p:sp>
      <p:sp>
        <p:nvSpPr>
          <p:cNvPr id="77877" name="TextBox 24"/>
          <p:cNvSpPr txBox="1">
            <a:spLocks noChangeArrowheads="1"/>
          </p:cNvSpPr>
          <p:nvPr/>
        </p:nvSpPr>
        <p:spPr bwMode="auto">
          <a:xfrm>
            <a:off x="1882775" y="6138863"/>
            <a:ext cx="5387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© The McGraw-Hill Companies, Inc./Rebecca Gray, photographer/Don Kincaid, dissections</a:t>
            </a:r>
          </a:p>
        </p:txBody>
      </p:sp>
      <p:sp>
        <p:nvSpPr>
          <p:cNvPr id="77878" name="Rectangle 57"/>
          <p:cNvSpPr>
            <a:spLocks noChangeArrowheads="1"/>
          </p:cNvSpPr>
          <p:nvPr/>
        </p:nvSpPr>
        <p:spPr bwMode="auto">
          <a:xfrm>
            <a:off x="4719638" y="1241425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4BC0646D-3D0F-45A7-B0BD-562DC382B298}" type="slidenum">
              <a:rPr lang="en-US" smtClean="0">
                <a:latin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Muscles Acting on the Knee and Leg</a:t>
            </a:r>
          </a:p>
        </p:txBody>
      </p:sp>
      <p:sp>
        <p:nvSpPr>
          <p:cNvPr id="78852" name="Text Box 12"/>
          <p:cNvSpPr txBox="1">
            <a:spLocks noChangeArrowheads="1"/>
          </p:cNvSpPr>
          <p:nvPr/>
        </p:nvSpPr>
        <p:spPr bwMode="auto">
          <a:xfrm>
            <a:off x="3176588" y="6291263"/>
            <a:ext cx="28067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10.36</a:t>
            </a:r>
          </a:p>
        </p:txBody>
      </p:sp>
      <p:pic>
        <p:nvPicPr>
          <p:cNvPr id="78853" name="Picture 9" descr="sal25693_10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1271588"/>
            <a:ext cx="361156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24"/>
          <p:cNvSpPr txBox="1">
            <a:spLocks noChangeArrowheads="1"/>
          </p:cNvSpPr>
          <p:nvPr/>
        </p:nvSpPr>
        <p:spPr bwMode="auto">
          <a:xfrm>
            <a:off x="1979613" y="1101725"/>
            <a:ext cx="517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8855" name="Rectangle 11"/>
          <p:cNvSpPr>
            <a:spLocks noChangeArrowheads="1"/>
          </p:cNvSpPr>
          <p:nvPr/>
        </p:nvSpPr>
        <p:spPr bwMode="auto">
          <a:xfrm>
            <a:off x="2100263" y="1333500"/>
            <a:ext cx="352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Iliac crest</a:t>
            </a:r>
          </a:p>
        </p:txBody>
      </p:sp>
      <p:sp>
        <p:nvSpPr>
          <p:cNvPr id="78856" name="Rectangle 12"/>
          <p:cNvSpPr>
            <a:spLocks noChangeArrowheads="1"/>
          </p:cNvSpPr>
          <p:nvPr/>
        </p:nvSpPr>
        <p:spPr bwMode="auto">
          <a:xfrm>
            <a:off x="2097088" y="1512888"/>
            <a:ext cx="3540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Iliopsoas:</a:t>
            </a:r>
            <a:endParaRPr lang="en-US" sz="600" b="1"/>
          </a:p>
        </p:txBody>
      </p:sp>
      <p:sp>
        <p:nvSpPr>
          <p:cNvPr id="78857" name="Rectangle 13"/>
          <p:cNvSpPr>
            <a:spLocks noChangeArrowheads="1"/>
          </p:cNvSpPr>
          <p:nvPr/>
        </p:nvSpPr>
        <p:spPr bwMode="auto">
          <a:xfrm>
            <a:off x="2192338" y="1603375"/>
            <a:ext cx="2365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Iliacus</a:t>
            </a:r>
            <a:endParaRPr lang="en-US" sz="600" b="1"/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2154238" y="1690688"/>
            <a:ext cx="4540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Psoas major</a:t>
            </a:r>
            <a:endParaRPr lang="en-US" sz="600" b="1"/>
          </a:p>
        </p:txBody>
      </p:sp>
      <p:sp>
        <p:nvSpPr>
          <p:cNvPr id="78859" name="Rectangle 15"/>
          <p:cNvSpPr>
            <a:spLocks noChangeArrowheads="1"/>
          </p:cNvSpPr>
          <p:nvPr/>
        </p:nvSpPr>
        <p:spPr bwMode="auto">
          <a:xfrm>
            <a:off x="2066925" y="1970088"/>
            <a:ext cx="622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superior</a:t>
            </a:r>
          </a:p>
          <a:p>
            <a:r>
              <a:rPr lang="en-US" sz="600" b="1">
                <a:solidFill>
                  <a:srgbClr val="000000"/>
                </a:solidFill>
              </a:rPr>
              <a:t>iliac spine</a:t>
            </a:r>
          </a:p>
        </p:txBody>
      </p:sp>
      <p:sp>
        <p:nvSpPr>
          <p:cNvPr id="78860" name="Rectangle 16"/>
          <p:cNvSpPr>
            <a:spLocks noChangeArrowheads="1"/>
          </p:cNvSpPr>
          <p:nvPr/>
        </p:nvSpPr>
        <p:spPr bwMode="auto">
          <a:xfrm>
            <a:off x="2060575" y="3013075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Iliotibial band</a:t>
            </a:r>
            <a:endParaRPr lang="en-US" sz="600" b="1"/>
          </a:p>
        </p:txBody>
      </p:sp>
      <p:sp>
        <p:nvSpPr>
          <p:cNvPr id="78861" name="Rectangle 17"/>
          <p:cNvSpPr>
            <a:spLocks noChangeArrowheads="1"/>
          </p:cNvSpPr>
          <p:nvPr/>
        </p:nvSpPr>
        <p:spPr bwMode="auto">
          <a:xfrm>
            <a:off x="3254375" y="6089650"/>
            <a:ext cx="503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 Superficial</a:t>
            </a:r>
            <a:endParaRPr lang="en-US" sz="600" b="1"/>
          </a:p>
        </p:txBody>
      </p:sp>
      <p:sp>
        <p:nvSpPr>
          <p:cNvPr id="78862" name="Rectangle 18"/>
          <p:cNvSpPr>
            <a:spLocks noChangeArrowheads="1"/>
          </p:cNvSpPr>
          <p:nvPr/>
        </p:nvSpPr>
        <p:spPr bwMode="auto">
          <a:xfrm>
            <a:off x="5699125" y="6089650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 Deep</a:t>
            </a:r>
            <a:endParaRPr lang="en-US" sz="600" b="1"/>
          </a:p>
        </p:txBody>
      </p:sp>
      <p:sp>
        <p:nvSpPr>
          <p:cNvPr id="78863" name="Rectangle 19"/>
          <p:cNvSpPr>
            <a:spLocks noChangeArrowheads="1"/>
          </p:cNvSpPr>
          <p:nvPr/>
        </p:nvSpPr>
        <p:spPr bwMode="auto">
          <a:xfrm>
            <a:off x="4294188" y="3579813"/>
            <a:ext cx="334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Sartorius</a:t>
            </a:r>
            <a:endParaRPr lang="en-US" sz="600" b="1"/>
          </a:p>
        </p:txBody>
      </p:sp>
      <p:sp>
        <p:nvSpPr>
          <p:cNvPr id="78864" name="Rectangle 20"/>
          <p:cNvSpPr>
            <a:spLocks noChangeArrowheads="1"/>
          </p:cNvSpPr>
          <p:nvPr/>
        </p:nvSpPr>
        <p:spPr bwMode="auto">
          <a:xfrm>
            <a:off x="4268788" y="3725863"/>
            <a:ext cx="741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Quadriceps femoris:</a:t>
            </a:r>
            <a:endParaRPr lang="en-US" sz="600" b="1"/>
          </a:p>
        </p:txBody>
      </p:sp>
      <p:sp>
        <p:nvSpPr>
          <p:cNvPr id="78865" name="Rectangle 21"/>
          <p:cNvSpPr>
            <a:spLocks noChangeArrowheads="1"/>
          </p:cNvSpPr>
          <p:nvPr/>
        </p:nvSpPr>
        <p:spPr bwMode="auto">
          <a:xfrm>
            <a:off x="4344988" y="3986213"/>
            <a:ext cx="552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Rectus femoris</a:t>
            </a:r>
            <a:endParaRPr lang="en-US" sz="600" b="1"/>
          </a:p>
        </p:txBody>
      </p:sp>
      <p:sp>
        <p:nvSpPr>
          <p:cNvPr id="78866" name="Rectangle 24"/>
          <p:cNvSpPr>
            <a:spLocks noChangeArrowheads="1"/>
          </p:cNvSpPr>
          <p:nvPr/>
        </p:nvSpPr>
        <p:spPr bwMode="auto">
          <a:xfrm>
            <a:off x="4264025" y="4806950"/>
            <a:ext cx="574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Quadriceps</a:t>
            </a:r>
          </a:p>
          <a:p>
            <a:r>
              <a:rPr lang="en-US" sz="600" b="1">
                <a:solidFill>
                  <a:srgbClr val="000000"/>
                </a:solidFill>
              </a:rPr>
              <a:t>femoris tendont</a:t>
            </a:r>
          </a:p>
        </p:txBody>
      </p:sp>
      <p:sp>
        <p:nvSpPr>
          <p:cNvPr id="78867" name="Rectangle 26"/>
          <p:cNvSpPr>
            <a:spLocks noChangeArrowheads="1"/>
          </p:cNvSpPr>
          <p:nvPr/>
        </p:nvSpPr>
        <p:spPr bwMode="auto">
          <a:xfrm>
            <a:off x="4318000" y="5321300"/>
            <a:ext cx="312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Patellar</a:t>
            </a:r>
          </a:p>
          <a:p>
            <a:r>
              <a:rPr lang="en-US" sz="600" b="1">
                <a:solidFill>
                  <a:srgbClr val="000000"/>
                </a:solidFill>
              </a:rPr>
              <a:t>ligament</a:t>
            </a:r>
            <a:endParaRPr lang="en-US" sz="600" b="1"/>
          </a:p>
        </p:txBody>
      </p:sp>
      <p:sp>
        <p:nvSpPr>
          <p:cNvPr id="78868" name="Rectangle 27"/>
          <p:cNvSpPr>
            <a:spLocks noChangeArrowheads="1"/>
          </p:cNvSpPr>
          <p:nvPr/>
        </p:nvSpPr>
        <p:spPr bwMode="auto">
          <a:xfrm>
            <a:off x="4270375" y="2751138"/>
            <a:ext cx="650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 magnus</a:t>
            </a:r>
            <a:endParaRPr lang="en-US" sz="600" b="1"/>
          </a:p>
        </p:txBody>
      </p:sp>
      <p:sp>
        <p:nvSpPr>
          <p:cNvPr id="78869" name="Rectangle 28"/>
          <p:cNvSpPr>
            <a:spLocks noChangeArrowheads="1"/>
          </p:cNvSpPr>
          <p:nvPr/>
        </p:nvSpPr>
        <p:spPr bwMode="auto">
          <a:xfrm>
            <a:off x="4270375" y="3205163"/>
            <a:ext cx="279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Gracilis</a:t>
            </a:r>
            <a:endParaRPr lang="en-US" sz="600" b="1"/>
          </a:p>
        </p:txBody>
      </p:sp>
      <p:sp>
        <p:nvSpPr>
          <p:cNvPr id="78870" name="Rectangle 29"/>
          <p:cNvSpPr>
            <a:spLocks noChangeArrowheads="1"/>
          </p:cNvSpPr>
          <p:nvPr/>
        </p:nvSpPr>
        <p:spPr bwMode="auto">
          <a:xfrm>
            <a:off x="4270375" y="3109913"/>
            <a:ext cx="606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 longus</a:t>
            </a:r>
            <a:endParaRPr lang="en-US" sz="600" b="1"/>
          </a:p>
        </p:txBody>
      </p:sp>
      <p:sp>
        <p:nvSpPr>
          <p:cNvPr id="78871" name="Rectangle 30"/>
          <p:cNvSpPr>
            <a:spLocks noChangeArrowheads="1"/>
          </p:cNvSpPr>
          <p:nvPr/>
        </p:nvSpPr>
        <p:spPr bwMode="auto">
          <a:xfrm>
            <a:off x="4270375" y="2865438"/>
            <a:ext cx="3603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Pectineus</a:t>
            </a:r>
            <a:endParaRPr lang="en-US" sz="600" b="1"/>
          </a:p>
        </p:txBody>
      </p:sp>
      <p:sp>
        <p:nvSpPr>
          <p:cNvPr id="78872" name="Rectangle 31"/>
          <p:cNvSpPr>
            <a:spLocks noChangeArrowheads="1"/>
          </p:cNvSpPr>
          <p:nvPr/>
        </p:nvSpPr>
        <p:spPr bwMode="auto">
          <a:xfrm>
            <a:off x="4202113" y="2622550"/>
            <a:ext cx="7667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compartment:</a:t>
            </a:r>
            <a:endParaRPr lang="en-US" sz="600" b="1"/>
          </a:p>
        </p:txBody>
      </p:sp>
      <p:sp>
        <p:nvSpPr>
          <p:cNvPr id="78873" name="Rectangle 32"/>
          <p:cNvSpPr>
            <a:spLocks noChangeArrowheads="1"/>
          </p:cNvSpPr>
          <p:nvPr/>
        </p:nvSpPr>
        <p:spPr bwMode="auto">
          <a:xfrm>
            <a:off x="4259263" y="1725613"/>
            <a:ext cx="88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L5</a:t>
            </a:r>
            <a:endParaRPr lang="en-US" sz="600" b="1"/>
          </a:p>
        </p:txBody>
      </p:sp>
      <p:sp>
        <p:nvSpPr>
          <p:cNvPr id="78874" name="Rectangle 33"/>
          <p:cNvSpPr>
            <a:spLocks noChangeArrowheads="1"/>
          </p:cNvSpPr>
          <p:nvPr/>
        </p:nvSpPr>
        <p:spPr bwMode="auto">
          <a:xfrm>
            <a:off x="4270375" y="2982913"/>
            <a:ext cx="584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Adductor brevis</a:t>
            </a:r>
            <a:endParaRPr lang="en-US" sz="600" b="1"/>
          </a:p>
        </p:txBody>
      </p:sp>
      <p:sp>
        <p:nvSpPr>
          <p:cNvPr id="78875" name="Rectangle 34"/>
          <p:cNvSpPr>
            <a:spLocks noChangeArrowheads="1"/>
          </p:cNvSpPr>
          <p:nvPr/>
        </p:nvSpPr>
        <p:spPr bwMode="auto">
          <a:xfrm>
            <a:off x="4211638" y="3479800"/>
            <a:ext cx="8270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compartment:</a:t>
            </a:r>
            <a:endParaRPr lang="en-US" sz="600" b="1"/>
          </a:p>
        </p:txBody>
      </p:sp>
      <p:sp>
        <p:nvSpPr>
          <p:cNvPr id="78876" name="Line 35"/>
          <p:cNvSpPr>
            <a:spLocks noChangeShapeType="1"/>
          </p:cNvSpPr>
          <p:nvPr/>
        </p:nvSpPr>
        <p:spPr bwMode="auto">
          <a:xfrm>
            <a:off x="2435225" y="1649413"/>
            <a:ext cx="8413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Line 36"/>
          <p:cNvSpPr>
            <a:spLocks noChangeShapeType="1"/>
          </p:cNvSpPr>
          <p:nvPr/>
        </p:nvSpPr>
        <p:spPr bwMode="auto">
          <a:xfrm>
            <a:off x="2624138" y="1739900"/>
            <a:ext cx="8905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8" name="Line 37"/>
          <p:cNvSpPr>
            <a:spLocks noChangeShapeType="1"/>
          </p:cNvSpPr>
          <p:nvPr/>
        </p:nvSpPr>
        <p:spPr bwMode="auto">
          <a:xfrm flipH="1">
            <a:off x="2679700" y="2017713"/>
            <a:ext cx="484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Line 38"/>
          <p:cNvSpPr>
            <a:spLocks noChangeShapeType="1"/>
          </p:cNvSpPr>
          <p:nvPr/>
        </p:nvSpPr>
        <p:spPr bwMode="auto">
          <a:xfrm flipH="1">
            <a:off x="2566988" y="3054350"/>
            <a:ext cx="4127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Line 39"/>
          <p:cNvSpPr>
            <a:spLocks noChangeShapeType="1"/>
          </p:cNvSpPr>
          <p:nvPr/>
        </p:nvSpPr>
        <p:spPr bwMode="auto">
          <a:xfrm>
            <a:off x="3598863" y="3622675"/>
            <a:ext cx="6604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Line 40"/>
          <p:cNvSpPr>
            <a:spLocks noChangeShapeType="1"/>
          </p:cNvSpPr>
          <p:nvPr/>
        </p:nvSpPr>
        <p:spPr bwMode="auto">
          <a:xfrm>
            <a:off x="3328988" y="4029075"/>
            <a:ext cx="9810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2" name="Line 41"/>
          <p:cNvSpPr>
            <a:spLocks noChangeShapeType="1"/>
          </p:cNvSpPr>
          <p:nvPr/>
        </p:nvSpPr>
        <p:spPr bwMode="auto">
          <a:xfrm>
            <a:off x="3109913" y="4154488"/>
            <a:ext cx="11969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Line 42"/>
          <p:cNvSpPr>
            <a:spLocks noChangeShapeType="1"/>
          </p:cNvSpPr>
          <p:nvPr/>
        </p:nvSpPr>
        <p:spPr bwMode="auto">
          <a:xfrm>
            <a:off x="3571875" y="4270375"/>
            <a:ext cx="7350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4" name="Line 43"/>
          <p:cNvSpPr>
            <a:spLocks noChangeShapeType="1"/>
          </p:cNvSpPr>
          <p:nvPr/>
        </p:nvSpPr>
        <p:spPr bwMode="auto">
          <a:xfrm flipH="1">
            <a:off x="3448050" y="4857750"/>
            <a:ext cx="7604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44"/>
          <p:cNvSpPr>
            <a:spLocks noChangeShapeType="1"/>
          </p:cNvSpPr>
          <p:nvPr/>
        </p:nvSpPr>
        <p:spPr bwMode="auto">
          <a:xfrm>
            <a:off x="3468688" y="2908300"/>
            <a:ext cx="7778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45"/>
          <p:cNvSpPr>
            <a:spLocks noChangeShapeType="1"/>
          </p:cNvSpPr>
          <p:nvPr/>
        </p:nvSpPr>
        <p:spPr bwMode="auto">
          <a:xfrm>
            <a:off x="3575050" y="3025775"/>
            <a:ext cx="6715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7" name="Line 46"/>
          <p:cNvSpPr>
            <a:spLocks noChangeShapeType="1"/>
          </p:cNvSpPr>
          <p:nvPr/>
        </p:nvSpPr>
        <p:spPr bwMode="auto">
          <a:xfrm>
            <a:off x="3621088" y="3149600"/>
            <a:ext cx="6223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8" name="Line 47"/>
          <p:cNvSpPr>
            <a:spLocks noChangeShapeType="1"/>
          </p:cNvSpPr>
          <p:nvPr/>
        </p:nvSpPr>
        <p:spPr bwMode="auto">
          <a:xfrm>
            <a:off x="3783013" y="3248025"/>
            <a:ext cx="4603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9" name="Line 48"/>
          <p:cNvSpPr>
            <a:spLocks noChangeShapeType="1"/>
          </p:cNvSpPr>
          <p:nvPr/>
        </p:nvSpPr>
        <p:spPr bwMode="auto">
          <a:xfrm>
            <a:off x="3656013" y="2795588"/>
            <a:ext cx="5921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0" name="Line 49"/>
          <p:cNvSpPr>
            <a:spLocks noChangeShapeType="1"/>
          </p:cNvSpPr>
          <p:nvPr/>
        </p:nvSpPr>
        <p:spPr bwMode="auto">
          <a:xfrm>
            <a:off x="3505200" y="5092700"/>
            <a:ext cx="7207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1" name="Line 50"/>
          <p:cNvSpPr>
            <a:spLocks noChangeShapeType="1"/>
          </p:cNvSpPr>
          <p:nvPr/>
        </p:nvSpPr>
        <p:spPr bwMode="auto">
          <a:xfrm>
            <a:off x="3508375" y="5364163"/>
            <a:ext cx="7175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2" name="Line 51"/>
          <p:cNvSpPr>
            <a:spLocks noChangeShapeType="1"/>
          </p:cNvSpPr>
          <p:nvPr/>
        </p:nvSpPr>
        <p:spPr bwMode="auto">
          <a:xfrm>
            <a:off x="3941763" y="1768475"/>
            <a:ext cx="2936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3" name="Line 52"/>
          <p:cNvSpPr>
            <a:spLocks noChangeShapeType="1"/>
          </p:cNvSpPr>
          <p:nvPr/>
        </p:nvSpPr>
        <p:spPr bwMode="auto">
          <a:xfrm>
            <a:off x="2428875" y="1647825"/>
            <a:ext cx="8477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4" name="Line 53"/>
          <p:cNvSpPr>
            <a:spLocks noChangeShapeType="1"/>
          </p:cNvSpPr>
          <p:nvPr/>
        </p:nvSpPr>
        <p:spPr bwMode="auto">
          <a:xfrm>
            <a:off x="2570163" y="1379538"/>
            <a:ext cx="633412" cy="158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5" name="Freeform 54"/>
          <p:cNvSpPr>
            <a:spLocks/>
          </p:cNvSpPr>
          <p:nvPr/>
        </p:nvSpPr>
        <p:spPr bwMode="auto">
          <a:xfrm>
            <a:off x="2471738" y="1376363"/>
            <a:ext cx="731837" cy="158750"/>
          </a:xfrm>
          <a:custGeom>
            <a:avLst/>
            <a:gdLst>
              <a:gd name="T0" fmla="*/ 551 w 551"/>
              <a:gd name="T1" fmla="*/ 119 h 119"/>
              <a:gd name="T2" fmla="*/ 74 w 551"/>
              <a:gd name="T3" fmla="*/ 0 h 119"/>
              <a:gd name="T4" fmla="*/ 0 w 551"/>
              <a:gd name="T5" fmla="*/ 0 h 119"/>
              <a:gd name="T6" fmla="*/ 0 60000 65536"/>
              <a:gd name="T7" fmla="*/ 0 60000 65536"/>
              <a:gd name="T8" fmla="*/ 0 60000 65536"/>
              <a:gd name="T9" fmla="*/ 0 w 551"/>
              <a:gd name="T10" fmla="*/ 0 h 119"/>
              <a:gd name="T11" fmla="*/ 551 w 551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19">
                <a:moveTo>
                  <a:pt x="551" y="119"/>
                </a:move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6" name="Line 55"/>
          <p:cNvSpPr>
            <a:spLocks noChangeShapeType="1"/>
          </p:cNvSpPr>
          <p:nvPr/>
        </p:nvSpPr>
        <p:spPr bwMode="auto">
          <a:xfrm>
            <a:off x="2613025" y="1733550"/>
            <a:ext cx="9017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7" name="Line 56"/>
          <p:cNvSpPr>
            <a:spLocks noChangeShapeType="1"/>
          </p:cNvSpPr>
          <p:nvPr/>
        </p:nvSpPr>
        <p:spPr bwMode="auto">
          <a:xfrm flipH="1">
            <a:off x="2690813" y="2012950"/>
            <a:ext cx="4730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8" name="Line 57"/>
          <p:cNvSpPr>
            <a:spLocks noChangeShapeType="1"/>
          </p:cNvSpPr>
          <p:nvPr/>
        </p:nvSpPr>
        <p:spPr bwMode="auto">
          <a:xfrm flipH="1">
            <a:off x="2571750" y="3052763"/>
            <a:ext cx="4079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9" name="Rectangle 58"/>
          <p:cNvSpPr>
            <a:spLocks noChangeArrowheads="1"/>
          </p:cNvSpPr>
          <p:nvPr/>
        </p:nvSpPr>
        <p:spPr bwMode="auto">
          <a:xfrm>
            <a:off x="2066925" y="2406650"/>
            <a:ext cx="534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Tensor fasciae</a:t>
            </a:r>
          </a:p>
          <a:p>
            <a:r>
              <a:rPr lang="en-US" sz="600" b="1">
                <a:solidFill>
                  <a:srgbClr val="000000"/>
                </a:solidFill>
              </a:rPr>
              <a:t>latae</a:t>
            </a:r>
          </a:p>
        </p:txBody>
      </p:sp>
      <p:sp>
        <p:nvSpPr>
          <p:cNvPr id="78900" name="Line 59"/>
          <p:cNvSpPr>
            <a:spLocks noChangeShapeType="1"/>
          </p:cNvSpPr>
          <p:nvPr/>
        </p:nvSpPr>
        <p:spPr bwMode="auto">
          <a:xfrm flipH="1">
            <a:off x="2616200" y="2455863"/>
            <a:ext cx="4572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1" name="Line 60"/>
          <p:cNvSpPr>
            <a:spLocks noChangeShapeType="1"/>
          </p:cNvSpPr>
          <p:nvPr/>
        </p:nvSpPr>
        <p:spPr bwMode="auto">
          <a:xfrm flipH="1">
            <a:off x="2627313" y="2454275"/>
            <a:ext cx="4460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2" name="Line 61"/>
          <p:cNvSpPr>
            <a:spLocks noChangeShapeType="1"/>
          </p:cNvSpPr>
          <p:nvPr/>
        </p:nvSpPr>
        <p:spPr bwMode="auto">
          <a:xfrm>
            <a:off x="3598863" y="3619500"/>
            <a:ext cx="6604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3" name="Line 62"/>
          <p:cNvSpPr>
            <a:spLocks noChangeShapeType="1"/>
          </p:cNvSpPr>
          <p:nvPr/>
        </p:nvSpPr>
        <p:spPr bwMode="auto">
          <a:xfrm>
            <a:off x="3328988" y="4025900"/>
            <a:ext cx="9810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4" name="Line 63"/>
          <p:cNvSpPr>
            <a:spLocks noChangeShapeType="1"/>
          </p:cNvSpPr>
          <p:nvPr/>
        </p:nvSpPr>
        <p:spPr bwMode="auto">
          <a:xfrm>
            <a:off x="3109913" y="4151313"/>
            <a:ext cx="11461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5" name="Line 64"/>
          <p:cNvSpPr>
            <a:spLocks noChangeShapeType="1"/>
          </p:cNvSpPr>
          <p:nvPr/>
        </p:nvSpPr>
        <p:spPr bwMode="auto">
          <a:xfrm>
            <a:off x="3571875" y="4268788"/>
            <a:ext cx="6715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6" name="Line 65"/>
          <p:cNvSpPr>
            <a:spLocks noChangeShapeType="1"/>
          </p:cNvSpPr>
          <p:nvPr/>
        </p:nvSpPr>
        <p:spPr bwMode="auto">
          <a:xfrm flipH="1">
            <a:off x="3448050" y="4856163"/>
            <a:ext cx="7604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7" name="Line 66"/>
          <p:cNvSpPr>
            <a:spLocks noChangeShapeType="1"/>
          </p:cNvSpPr>
          <p:nvPr/>
        </p:nvSpPr>
        <p:spPr bwMode="auto">
          <a:xfrm>
            <a:off x="3468688" y="2905125"/>
            <a:ext cx="7778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8" name="Line 67"/>
          <p:cNvSpPr>
            <a:spLocks noChangeShapeType="1"/>
          </p:cNvSpPr>
          <p:nvPr/>
        </p:nvSpPr>
        <p:spPr bwMode="auto">
          <a:xfrm>
            <a:off x="3575050" y="3022600"/>
            <a:ext cx="6715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09" name="Line 68"/>
          <p:cNvSpPr>
            <a:spLocks noChangeShapeType="1"/>
          </p:cNvSpPr>
          <p:nvPr/>
        </p:nvSpPr>
        <p:spPr bwMode="auto">
          <a:xfrm>
            <a:off x="3613150" y="3144838"/>
            <a:ext cx="6334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0" name="Line 69"/>
          <p:cNvSpPr>
            <a:spLocks noChangeShapeType="1"/>
          </p:cNvSpPr>
          <p:nvPr/>
        </p:nvSpPr>
        <p:spPr bwMode="auto">
          <a:xfrm>
            <a:off x="3783013" y="3244850"/>
            <a:ext cx="4603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1" name="Line 70"/>
          <p:cNvSpPr>
            <a:spLocks noChangeShapeType="1"/>
          </p:cNvSpPr>
          <p:nvPr/>
        </p:nvSpPr>
        <p:spPr bwMode="auto">
          <a:xfrm>
            <a:off x="3656013" y="2792413"/>
            <a:ext cx="5921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2" name="Line 71"/>
          <p:cNvSpPr>
            <a:spLocks noChangeShapeType="1"/>
          </p:cNvSpPr>
          <p:nvPr/>
        </p:nvSpPr>
        <p:spPr bwMode="auto">
          <a:xfrm>
            <a:off x="3505200" y="5087938"/>
            <a:ext cx="7207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3" name="Line 72"/>
          <p:cNvSpPr>
            <a:spLocks noChangeShapeType="1"/>
          </p:cNvSpPr>
          <p:nvPr/>
        </p:nvSpPr>
        <p:spPr bwMode="auto">
          <a:xfrm>
            <a:off x="4452938" y="5092700"/>
            <a:ext cx="13795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4" name="Line 73"/>
          <p:cNvSpPr>
            <a:spLocks noChangeShapeType="1"/>
          </p:cNvSpPr>
          <p:nvPr/>
        </p:nvSpPr>
        <p:spPr bwMode="auto">
          <a:xfrm>
            <a:off x="4579938" y="5087938"/>
            <a:ext cx="12525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5" name="Line 74"/>
          <p:cNvSpPr>
            <a:spLocks noChangeShapeType="1"/>
          </p:cNvSpPr>
          <p:nvPr/>
        </p:nvSpPr>
        <p:spPr bwMode="auto">
          <a:xfrm>
            <a:off x="3508375" y="5360988"/>
            <a:ext cx="7175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6" name="Line 75"/>
          <p:cNvSpPr>
            <a:spLocks noChangeShapeType="1"/>
          </p:cNvSpPr>
          <p:nvPr/>
        </p:nvSpPr>
        <p:spPr bwMode="auto">
          <a:xfrm>
            <a:off x="4757738" y="5364163"/>
            <a:ext cx="11176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7" name="Line 76"/>
          <p:cNvSpPr>
            <a:spLocks noChangeShapeType="1"/>
          </p:cNvSpPr>
          <p:nvPr/>
        </p:nvSpPr>
        <p:spPr bwMode="auto">
          <a:xfrm>
            <a:off x="4757738" y="5360988"/>
            <a:ext cx="11176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8" name="Line 77"/>
          <p:cNvSpPr>
            <a:spLocks noChangeShapeType="1"/>
          </p:cNvSpPr>
          <p:nvPr/>
        </p:nvSpPr>
        <p:spPr bwMode="auto">
          <a:xfrm>
            <a:off x="3941763" y="1765300"/>
            <a:ext cx="2905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19" name="Rectangle 78"/>
          <p:cNvSpPr>
            <a:spLocks noChangeArrowheads="1"/>
          </p:cNvSpPr>
          <p:nvPr/>
        </p:nvSpPr>
        <p:spPr bwMode="auto">
          <a:xfrm>
            <a:off x="4306888" y="3805238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</a:t>
            </a:r>
          </a:p>
          <a:p>
            <a:r>
              <a:rPr lang="en-US" sz="600" b="1">
                <a:solidFill>
                  <a:srgbClr val="000000"/>
                </a:solidFill>
              </a:rPr>
              <a:t>intermedius</a:t>
            </a:r>
          </a:p>
        </p:txBody>
      </p:sp>
      <p:sp>
        <p:nvSpPr>
          <p:cNvPr id="78920" name="Line 79"/>
          <p:cNvSpPr>
            <a:spLocks noChangeShapeType="1"/>
          </p:cNvSpPr>
          <p:nvPr/>
        </p:nvSpPr>
        <p:spPr bwMode="auto">
          <a:xfrm>
            <a:off x="4565650" y="3852863"/>
            <a:ext cx="10937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1" name="Line 80"/>
          <p:cNvSpPr>
            <a:spLocks noChangeShapeType="1"/>
          </p:cNvSpPr>
          <p:nvPr/>
        </p:nvSpPr>
        <p:spPr bwMode="auto">
          <a:xfrm>
            <a:off x="4565650" y="3849688"/>
            <a:ext cx="10937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2" name="Line 81"/>
          <p:cNvSpPr>
            <a:spLocks noChangeShapeType="1"/>
          </p:cNvSpPr>
          <p:nvPr/>
        </p:nvSpPr>
        <p:spPr bwMode="auto">
          <a:xfrm>
            <a:off x="4841875" y="4154488"/>
            <a:ext cx="6604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3" name="Line 82"/>
          <p:cNvSpPr>
            <a:spLocks noChangeShapeType="1"/>
          </p:cNvSpPr>
          <p:nvPr/>
        </p:nvSpPr>
        <p:spPr bwMode="auto">
          <a:xfrm>
            <a:off x="4918075" y="4151313"/>
            <a:ext cx="5842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4" name="Line 83"/>
          <p:cNvSpPr>
            <a:spLocks noChangeShapeType="1"/>
          </p:cNvSpPr>
          <p:nvPr/>
        </p:nvSpPr>
        <p:spPr bwMode="auto">
          <a:xfrm>
            <a:off x="4854575" y="4273550"/>
            <a:ext cx="10858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5" name="Line 84"/>
          <p:cNvSpPr>
            <a:spLocks noChangeShapeType="1"/>
          </p:cNvSpPr>
          <p:nvPr/>
        </p:nvSpPr>
        <p:spPr bwMode="auto">
          <a:xfrm>
            <a:off x="4930775" y="4270375"/>
            <a:ext cx="10096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6" name="Line 85"/>
          <p:cNvSpPr>
            <a:spLocks noChangeShapeType="1"/>
          </p:cNvSpPr>
          <p:nvPr/>
        </p:nvSpPr>
        <p:spPr bwMode="auto">
          <a:xfrm>
            <a:off x="4848225" y="4857750"/>
            <a:ext cx="93186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7" name="Line 86"/>
          <p:cNvSpPr>
            <a:spLocks noChangeShapeType="1"/>
          </p:cNvSpPr>
          <p:nvPr/>
        </p:nvSpPr>
        <p:spPr bwMode="auto">
          <a:xfrm>
            <a:off x="4848225" y="4856163"/>
            <a:ext cx="93186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28" name="Rectangle 87"/>
          <p:cNvSpPr>
            <a:spLocks noChangeArrowheads="1"/>
          </p:cNvSpPr>
          <p:nvPr/>
        </p:nvSpPr>
        <p:spPr bwMode="auto">
          <a:xfrm>
            <a:off x="4292600" y="5049838"/>
            <a:ext cx="2460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Patella</a:t>
            </a:r>
            <a:endParaRPr lang="en-US" sz="600" b="1"/>
          </a:p>
        </p:txBody>
      </p:sp>
      <p:sp>
        <p:nvSpPr>
          <p:cNvPr id="78929" name="Rectangle 22"/>
          <p:cNvSpPr>
            <a:spLocks noChangeArrowheads="1"/>
          </p:cNvSpPr>
          <p:nvPr/>
        </p:nvSpPr>
        <p:spPr bwMode="auto">
          <a:xfrm>
            <a:off x="4294188" y="4111625"/>
            <a:ext cx="5603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lateralis</a:t>
            </a:r>
          </a:p>
        </p:txBody>
      </p:sp>
      <p:sp>
        <p:nvSpPr>
          <p:cNvPr id="78930" name="Rectangle 23"/>
          <p:cNvSpPr>
            <a:spLocks noChangeArrowheads="1"/>
          </p:cNvSpPr>
          <p:nvPr/>
        </p:nvSpPr>
        <p:spPr bwMode="auto">
          <a:xfrm>
            <a:off x="4294188" y="4227513"/>
            <a:ext cx="5762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Vastus medialis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D9511AF-36D0-402B-9E05-D6B1D9A32540}" type="slidenum">
              <a:rPr lang="en-US" smtClean="0">
                <a:latin typeface="Arial" pitchFamily="34" charset="0"/>
              </a:rPr>
              <a:pPr/>
              <a:t>76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Muscles Acting on the Knee and Leg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3700" y="1938338"/>
            <a:ext cx="476885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posterior (flexor) compartment of the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contains </a:t>
            </a:r>
            <a:r>
              <a:rPr lang="en-US" smtClean="0"/>
              <a:t>hamstring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from lateral to medial</a:t>
            </a:r>
            <a:r>
              <a:rPr lang="en-US" sz="2400" b="0" i="1" smtClean="0"/>
              <a:t>;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0" i="1" smtClean="0"/>
              <a:t>	biceps femoris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0" i="1" smtClean="0"/>
              <a:t>	semitendinosus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0" i="1" smtClean="0"/>
              <a:t>	semimembranosus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5483225" y="633095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10.37</a:t>
            </a:r>
          </a:p>
        </p:txBody>
      </p:sp>
      <p:sp>
        <p:nvSpPr>
          <p:cNvPr id="79878" name="TextBox 24"/>
          <p:cNvSpPr txBox="1">
            <a:spLocks noChangeArrowheads="1"/>
          </p:cNvSpPr>
          <p:nvPr/>
        </p:nvSpPr>
        <p:spPr bwMode="auto">
          <a:xfrm>
            <a:off x="4402138" y="1163638"/>
            <a:ext cx="39290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9879" name="Picture 9" descr="sal25693_10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513" y="1422400"/>
            <a:ext cx="18589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Rectangle 10"/>
          <p:cNvSpPr>
            <a:spLocks noChangeArrowheads="1"/>
          </p:cNvSpPr>
          <p:nvPr/>
        </p:nvSpPr>
        <p:spPr bwMode="auto">
          <a:xfrm>
            <a:off x="7537450" y="2141538"/>
            <a:ext cx="857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Gluteus medius</a:t>
            </a:r>
            <a:endParaRPr lang="en-US" sz="900" b="1"/>
          </a:p>
        </p:txBody>
      </p:sp>
      <p:sp>
        <p:nvSpPr>
          <p:cNvPr id="79881" name="Rectangle 11"/>
          <p:cNvSpPr>
            <a:spLocks noChangeArrowheads="1"/>
          </p:cNvSpPr>
          <p:nvPr/>
        </p:nvSpPr>
        <p:spPr bwMode="auto">
          <a:xfrm>
            <a:off x="7537450" y="2332038"/>
            <a:ext cx="952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Gluteus maximus</a:t>
            </a:r>
            <a:endParaRPr lang="en-US" sz="900" b="1"/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7548563" y="4005263"/>
            <a:ext cx="736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Iliotibial band</a:t>
            </a:r>
            <a:endParaRPr lang="en-US" sz="900" b="1"/>
          </a:p>
        </p:txBody>
      </p:sp>
      <p:sp>
        <p:nvSpPr>
          <p:cNvPr id="79883" name="Rectangle 13"/>
          <p:cNvSpPr>
            <a:spLocks noChangeArrowheads="1"/>
          </p:cNvSpPr>
          <p:nvPr/>
        </p:nvSpPr>
        <p:spPr bwMode="auto">
          <a:xfrm>
            <a:off x="7562850" y="4978400"/>
            <a:ext cx="596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Short head</a:t>
            </a:r>
            <a:endParaRPr lang="en-US" sz="900" b="1"/>
          </a:p>
        </p:txBody>
      </p:sp>
      <p:sp>
        <p:nvSpPr>
          <p:cNvPr id="79884" name="Rectangle 14"/>
          <p:cNvSpPr>
            <a:spLocks noChangeArrowheads="1"/>
          </p:cNvSpPr>
          <p:nvPr/>
        </p:nvSpPr>
        <p:spPr bwMode="auto">
          <a:xfrm>
            <a:off x="7507288" y="4702175"/>
            <a:ext cx="819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Biceps femoris</a:t>
            </a:r>
            <a:endParaRPr lang="en-US" sz="900" b="1"/>
          </a:p>
        </p:txBody>
      </p:sp>
      <p:sp>
        <p:nvSpPr>
          <p:cNvPr id="79885" name="Rectangle 15"/>
          <p:cNvSpPr>
            <a:spLocks noChangeArrowheads="1"/>
          </p:cNvSpPr>
          <p:nvPr/>
        </p:nvSpPr>
        <p:spPr bwMode="auto">
          <a:xfrm>
            <a:off x="7507288" y="4535488"/>
            <a:ext cx="958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Hamstring group:</a:t>
            </a:r>
            <a:endParaRPr lang="en-US" sz="900" b="1"/>
          </a:p>
        </p:txBody>
      </p:sp>
      <p:sp>
        <p:nvSpPr>
          <p:cNvPr id="79886" name="Rectangle 16"/>
          <p:cNvSpPr>
            <a:spLocks noChangeArrowheads="1"/>
          </p:cNvSpPr>
          <p:nvPr/>
        </p:nvSpPr>
        <p:spPr bwMode="auto">
          <a:xfrm>
            <a:off x="7553325" y="5227638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Semitendinosus</a:t>
            </a:r>
            <a:endParaRPr lang="en-US" sz="900" b="1"/>
          </a:p>
        </p:txBody>
      </p:sp>
      <p:sp>
        <p:nvSpPr>
          <p:cNvPr id="79887" name="Rectangle 17"/>
          <p:cNvSpPr>
            <a:spLocks noChangeArrowheads="1"/>
          </p:cNvSpPr>
          <p:nvPr/>
        </p:nvSpPr>
        <p:spPr bwMode="auto">
          <a:xfrm>
            <a:off x="7553325" y="5481638"/>
            <a:ext cx="1054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Semimembranosus</a:t>
            </a:r>
            <a:endParaRPr lang="en-US" sz="900" b="1"/>
          </a:p>
        </p:txBody>
      </p:sp>
      <p:sp>
        <p:nvSpPr>
          <p:cNvPr id="79888" name="Line 18"/>
          <p:cNvSpPr>
            <a:spLocks noChangeShapeType="1"/>
          </p:cNvSpPr>
          <p:nvPr/>
        </p:nvSpPr>
        <p:spPr bwMode="auto">
          <a:xfrm>
            <a:off x="6870700" y="2192338"/>
            <a:ext cx="62230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19"/>
          <p:cNvSpPr>
            <a:spLocks noChangeShapeType="1"/>
          </p:cNvSpPr>
          <p:nvPr/>
        </p:nvSpPr>
        <p:spPr bwMode="auto">
          <a:xfrm>
            <a:off x="6227763" y="2387600"/>
            <a:ext cx="1265237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Line 20"/>
          <p:cNvSpPr>
            <a:spLocks noChangeShapeType="1"/>
          </p:cNvSpPr>
          <p:nvPr/>
        </p:nvSpPr>
        <p:spPr bwMode="auto">
          <a:xfrm>
            <a:off x="7105650" y="4059238"/>
            <a:ext cx="38735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Line 21"/>
          <p:cNvSpPr>
            <a:spLocks noChangeShapeType="1"/>
          </p:cNvSpPr>
          <p:nvPr/>
        </p:nvSpPr>
        <p:spPr bwMode="auto">
          <a:xfrm>
            <a:off x="6745288" y="5033963"/>
            <a:ext cx="7874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Line 22"/>
          <p:cNvSpPr>
            <a:spLocks noChangeShapeType="1"/>
          </p:cNvSpPr>
          <p:nvPr/>
        </p:nvSpPr>
        <p:spPr bwMode="auto">
          <a:xfrm>
            <a:off x="6516688" y="4900613"/>
            <a:ext cx="10128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Freeform 23"/>
          <p:cNvSpPr>
            <a:spLocks/>
          </p:cNvSpPr>
          <p:nvPr/>
        </p:nvSpPr>
        <p:spPr bwMode="auto">
          <a:xfrm>
            <a:off x="6276975" y="4849813"/>
            <a:ext cx="1212850" cy="434975"/>
          </a:xfrm>
          <a:custGeom>
            <a:avLst/>
            <a:gdLst>
              <a:gd name="T0" fmla="*/ 0 w 886"/>
              <a:gd name="T1" fmla="*/ 0 h 318"/>
              <a:gd name="T2" fmla="*/ 634 w 886"/>
              <a:gd name="T3" fmla="*/ 318 h 318"/>
              <a:gd name="T4" fmla="*/ 886 w 886"/>
              <a:gd name="T5" fmla="*/ 318 h 318"/>
              <a:gd name="T6" fmla="*/ 0 60000 65536"/>
              <a:gd name="T7" fmla="*/ 0 60000 65536"/>
              <a:gd name="T8" fmla="*/ 0 60000 65536"/>
              <a:gd name="T9" fmla="*/ 0 w 886"/>
              <a:gd name="T10" fmla="*/ 0 h 318"/>
              <a:gd name="T11" fmla="*/ 886 w 88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318">
                <a:moveTo>
                  <a:pt x="0" y="0"/>
                </a:moveTo>
                <a:lnTo>
                  <a:pt x="634" y="318"/>
                </a:lnTo>
                <a:lnTo>
                  <a:pt x="886" y="31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Line 24"/>
          <p:cNvSpPr>
            <a:spLocks noChangeShapeType="1"/>
          </p:cNvSpPr>
          <p:nvPr/>
        </p:nvSpPr>
        <p:spPr bwMode="auto">
          <a:xfrm flipH="1">
            <a:off x="6276975" y="5548313"/>
            <a:ext cx="12160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Line 25"/>
          <p:cNvSpPr>
            <a:spLocks noChangeShapeType="1"/>
          </p:cNvSpPr>
          <p:nvPr/>
        </p:nvSpPr>
        <p:spPr bwMode="auto">
          <a:xfrm flipH="1" flipV="1">
            <a:off x="6094413" y="4903788"/>
            <a:ext cx="1050925" cy="6445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Line 26"/>
          <p:cNvSpPr>
            <a:spLocks noChangeShapeType="1"/>
          </p:cNvSpPr>
          <p:nvPr/>
        </p:nvSpPr>
        <p:spPr bwMode="auto">
          <a:xfrm>
            <a:off x="6870700" y="218757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Line 27"/>
          <p:cNvSpPr>
            <a:spLocks noChangeShapeType="1"/>
          </p:cNvSpPr>
          <p:nvPr/>
        </p:nvSpPr>
        <p:spPr bwMode="auto">
          <a:xfrm>
            <a:off x="6227763" y="2382838"/>
            <a:ext cx="12652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Line 28"/>
          <p:cNvSpPr>
            <a:spLocks noChangeShapeType="1"/>
          </p:cNvSpPr>
          <p:nvPr/>
        </p:nvSpPr>
        <p:spPr bwMode="auto">
          <a:xfrm>
            <a:off x="7105650" y="4056063"/>
            <a:ext cx="387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9" name="Rectangle 29"/>
          <p:cNvSpPr>
            <a:spLocks noChangeArrowheads="1"/>
          </p:cNvSpPr>
          <p:nvPr/>
        </p:nvSpPr>
        <p:spPr bwMode="auto">
          <a:xfrm>
            <a:off x="7548563" y="3714750"/>
            <a:ext cx="977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Adductor magnus</a:t>
            </a:r>
            <a:endParaRPr lang="en-US" sz="900" b="1"/>
          </a:p>
        </p:txBody>
      </p:sp>
      <p:sp>
        <p:nvSpPr>
          <p:cNvPr id="79900" name="Line 30"/>
          <p:cNvSpPr>
            <a:spLocks noChangeShapeType="1"/>
          </p:cNvSpPr>
          <p:nvPr/>
        </p:nvSpPr>
        <p:spPr bwMode="auto">
          <a:xfrm>
            <a:off x="6078538" y="3767138"/>
            <a:ext cx="14144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1" name="Line 31"/>
          <p:cNvSpPr>
            <a:spLocks noChangeShapeType="1"/>
          </p:cNvSpPr>
          <p:nvPr/>
        </p:nvSpPr>
        <p:spPr bwMode="auto">
          <a:xfrm>
            <a:off x="6078538" y="3763963"/>
            <a:ext cx="1414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Rectangle 32"/>
          <p:cNvSpPr>
            <a:spLocks noChangeArrowheads="1"/>
          </p:cNvSpPr>
          <p:nvPr/>
        </p:nvSpPr>
        <p:spPr bwMode="auto">
          <a:xfrm>
            <a:off x="7548563" y="3449638"/>
            <a:ext cx="41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Gracilis</a:t>
            </a:r>
            <a:endParaRPr lang="en-US" sz="900" b="1"/>
          </a:p>
        </p:txBody>
      </p:sp>
      <p:sp>
        <p:nvSpPr>
          <p:cNvPr id="79903" name="Line 33"/>
          <p:cNvSpPr>
            <a:spLocks noChangeShapeType="1"/>
          </p:cNvSpPr>
          <p:nvPr/>
        </p:nvSpPr>
        <p:spPr bwMode="auto">
          <a:xfrm>
            <a:off x="5988050" y="3500438"/>
            <a:ext cx="1504950" cy="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4" name="Line 34"/>
          <p:cNvSpPr>
            <a:spLocks noChangeShapeType="1"/>
          </p:cNvSpPr>
          <p:nvPr/>
        </p:nvSpPr>
        <p:spPr bwMode="auto">
          <a:xfrm>
            <a:off x="5988050" y="3498850"/>
            <a:ext cx="1504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5" name="Rectangle 35"/>
          <p:cNvSpPr>
            <a:spLocks noChangeArrowheads="1"/>
          </p:cNvSpPr>
          <p:nvPr/>
        </p:nvSpPr>
        <p:spPr bwMode="auto">
          <a:xfrm>
            <a:off x="7548563" y="4233863"/>
            <a:ext cx="838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Vastus lateralis</a:t>
            </a:r>
          </a:p>
        </p:txBody>
      </p:sp>
      <p:sp>
        <p:nvSpPr>
          <p:cNvPr id="79906" name="Line 36"/>
          <p:cNvSpPr>
            <a:spLocks noChangeShapeType="1"/>
          </p:cNvSpPr>
          <p:nvPr/>
        </p:nvSpPr>
        <p:spPr bwMode="auto">
          <a:xfrm>
            <a:off x="6878638" y="4286250"/>
            <a:ext cx="6143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7" name="Line 37"/>
          <p:cNvSpPr>
            <a:spLocks noChangeShapeType="1"/>
          </p:cNvSpPr>
          <p:nvPr/>
        </p:nvSpPr>
        <p:spPr bwMode="auto">
          <a:xfrm>
            <a:off x="6878638" y="4283075"/>
            <a:ext cx="6143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8" name="Line 38"/>
          <p:cNvSpPr>
            <a:spLocks noChangeShapeType="1"/>
          </p:cNvSpPr>
          <p:nvPr/>
        </p:nvSpPr>
        <p:spPr bwMode="auto">
          <a:xfrm>
            <a:off x="6745288" y="5029200"/>
            <a:ext cx="787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Line 39"/>
          <p:cNvSpPr>
            <a:spLocks noChangeShapeType="1"/>
          </p:cNvSpPr>
          <p:nvPr/>
        </p:nvSpPr>
        <p:spPr bwMode="auto">
          <a:xfrm>
            <a:off x="6516688" y="4897438"/>
            <a:ext cx="10128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Freeform 40"/>
          <p:cNvSpPr>
            <a:spLocks/>
          </p:cNvSpPr>
          <p:nvPr/>
        </p:nvSpPr>
        <p:spPr bwMode="auto">
          <a:xfrm>
            <a:off x="6276975" y="4846638"/>
            <a:ext cx="1212850" cy="436562"/>
          </a:xfrm>
          <a:custGeom>
            <a:avLst/>
            <a:gdLst>
              <a:gd name="T0" fmla="*/ 0 w 886"/>
              <a:gd name="T1" fmla="*/ 0 h 319"/>
              <a:gd name="T2" fmla="*/ 634 w 886"/>
              <a:gd name="T3" fmla="*/ 319 h 319"/>
              <a:gd name="T4" fmla="*/ 886 w 886"/>
              <a:gd name="T5" fmla="*/ 319 h 319"/>
              <a:gd name="T6" fmla="*/ 0 60000 65536"/>
              <a:gd name="T7" fmla="*/ 0 60000 65536"/>
              <a:gd name="T8" fmla="*/ 0 60000 65536"/>
              <a:gd name="T9" fmla="*/ 0 w 886"/>
              <a:gd name="T10" fmla="*/ 0 h 319"/>
              <a:gd name="T11" fmla="*/ 886 w 886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319">
                <a:moveTo>
                  <a:pt x="0" y="0"/>
                </a:moveTo>
                <a:lnTo>
                  <a:pt x="634" y="319"/>
                </a:lnTo>
                <a:lnTo>
                  <a:pt x="886" y="31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1" name="Line 41"/>
          <p:cNvSpPr>
            <a:spLocks noChangeShapeType="1"/>
          </p:cNvSpPr>
          <p:nvPr/>
        </p:nvSpPr>
        <p:spPr bwMode="auto">
          <a:xfrm flipH="1">
            <a:off x="6276975" y="5543550"/>
            <a:ext cx="1216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2" name="Line 42"/>
          <p:cNvSpPr>
            <a:spLocks noChangeShapeType="1"/>
          </p:cNvSpPr>
          <p:nvPr/>
        </p:nvSpPr>
        <p:spPr bwMode="auto">
          <a:xfrm flipH="1" flipV="1">
            <a:off x="6094413" y="4899025"/>
            <a:ext cx="1050925" cy="644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3" name="Rectangle 43"/>
          <p:cNvSpPr>
            <a:spLocks noChangeArrowheads="1"/>
          </p:cNvSpPr>
          <p:nvPr/>
        </p:nvSpPr>
        <p:spPr bwMode="auto">
          <a:xfrm>
            <a:off x="7562850" y="4832350"/>
            <a:ext cx="577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Long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5261839D-E4F4-42A6-9D44-AFAD1DDCAA11}" type="slidenum">
              <a:rPr lang="en-US" smtClean="0">
                <a:latin typeface="Arial" pitchFamily="34" charset="0"/>
              </a:rPr>
              <a:pPr/>
              <a:t>77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8"/>
            <a:ext cx="7772400" cy="769937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Muscles of the Leg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592638"/>
            <a:ext cx="7502525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crural muscles, </a:t>
            </a:r>
            <a:r>
              <a:rPr lang="en-US" sz="2800" b="0" smtClean="0"/>
              <a:t>acting on the foot,  are separated into 3 compartments.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anterior compartment (red)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fibular (lateral) compartment (green)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posterior (superficial = pink) (deep = purple)</a:t>
            </a:r>
            <a:endParaRPr lang="en-US" smtClean="0"/>
          </a:p>
        </p:txBody>
      </p:sp>
      <p:sp>
        <p:nvSpPr>
          <p:cNvPr id="80901" name="Text Box 14"/>
          <p:cNvSpPr txBox="1">
            <a:spLocks noChangeArrowheads="1"/>
          </p:cNvSpPr>
          <p:nvPr/>
        </p:nvSpPr>
        <p:spPr bwMode="auto">
          <a:xfrm>
            <a:off x="6513513" y="4259263"/>
            <a:ext cx="2263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10.42b</a:t>
            </a:r>
          </a:p>
        </p:txBody>
      </p:sp>
      <p:sp>
        <p:nvSpPr>
          <p:cNvPr id="80902" name="TextBox 24"/>
          <p:cNvSpPr txBox="1">
            <a:spLocks noChangeArrowheads="1"/>
          </p:cNvSpPr>
          <p:nvPr/>
        </p:nvSpPr>
        <p:spPr bwMode="auto">
          <a:xfrm>
            <a:off x="2139950" y="889000"/>
            <a:ext cx="48656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80903" name="Picture 10" descr="sal25693_10_4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146175"/>
            <a:ext cx="53197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11"/>
          <p:cNvSpPr>
            <a:spLocks noChangeArrowheads="1"/>
          </p:cNvSpPr>
          <p:nvPr/>
        </p:nvSpPr>
        <p:spPr bwMode="auto">
          <a:xfrm>
            <a:off x="1360488" y="1381125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80905" name="Rectangle 12"/>
          <p:cNvSpPr>
            <a:spLocks noChangeArrowheads="1"/>
          </p:cNvSpPr>
          <p:nvPr/>
        </p:nvSpPr>
        <p:spPr bwMode="auto">
          <a:xfrm>
            <a:off x="1360488" y="2085975"/>
            <a:ext cx="1285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80906" name="Rectangle 13"/>
          <p:cNvSpPr>
            <a:spLocks noChangeArrowheads="1"/>
          </p:cNvSpPr>
          <p:nvPr/>
        </p:nvSpPr>
        <p:spPr bwMode="auto">
          <a:xfrm>
            <a:off x="3689350" y="3384550"/>
            <a:ext cx="78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 longus</a:t>
            </a:r>
            <a:endParaRPr lang="en-US" sz="800" b="1"/>
          </a:p>
        </p:txBody>
      </p:sp>
      <p:sp>
        <p:nvSpPr>
          <p:cNvPr id="80907" name="Rectangle 14"/>
          <p:cNvSpPr>
            <a:spLocks noChangeArrowheads="1"/>
          </p:cNvSpPr>
          <p:nvPr/>
        </p:nvSpPr>
        <p:spPr bwMode="auto">
          <a:xfrm>
            <a:off x="3724275" y="3543300"/>
            <a:ext cx="755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 brevis</a:t>
            </a:r>
            <a:endParaRPr lang="en-US" sz="800" b="1"/>
          </a:p>
        </p:txBody>
      </p:sp>
      <p:sp>
        <p:nvSpPr>
          <p:cNvPr id="80908" name="Rectangle 15"/>
          <p:cNvSpPr>
            <a:spLocks noChangeArrowheads="1"/>
          </p:cNvSpPr>
          <p:nvPr/>
        </p:nvSpPr>
        <p:spPr bwMode="auto">
          <a:xfrm>
            <a:off x="3641725" y="4098925"/>
            <a:ext cx="128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80909" name="Line 16"/>
          <p:cNvSpPr>
            <a:spLocks noChangeShapeType="1"/>
          </p:cNvSpPr>
          <p:nvPr/>
        </p:nvSpPr>
        <p:spPr bwMode="auto">
          <a:xfrm>
            <a:off x="6005513" y="2663825"/>
            <a:ext cx="10366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Rectangle 17"/>
          <p:cNvSpPr>
            <a:spLocks noChangeArrowheads="1"/>
          </p:cNvSpPr>
          <p:nvPr/>
        </p:nvSpPr>
        <p:spPr bwMode="auto">
          <a:xfrm>
            <a:off x="7088188" y="260667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Gastrocnemius</a:t>
            </a:r>
          </a:p>
          <a:p>
            <a:r>
              <a:rPr lang="en-US" sz="800" b="1">
                <a:solidFill>
                  <a:srgbClr val="000000"/>
                </a:solidFill>
              </a:rPr>
              <a:t>(medial head)</a:t>
            </a:r>
          </a:p>
        </p:txBody>
      </p:sp>
      <p:sp>
        <p:nvSpPr>
          <p:cNvPr id="80911" name="Rectangle 18"/>
          <p:cNvSpPr>
            <a:spLocks noChangeArrowheads="1"/>
          </p:cNvSpPr>
          <p:nvPr/>
        </p:nvSpPr>
        <p:spPr bwMode="auto">
          <a:xfrm>
            <a:off x="3709988" y="259397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Gastrocnemius</a:t>
            </a:r>
          </a:p>
          <a:p>
            <a:r>
              <a:rPr lang="en-US" sz="800" b="1">
                <a:solidFill>
                  <a:srgbClr val="000000"/>
                </a:solidFill>
              </a:rPr>
              <a:t>(lateral head)</a:t>
            </a:r>
          </a:p>
        </p:txBody>
      </p:sp>
      <p:sp>
        <p:nvSpPr>
          <p:cNvPr id="80912" name="Line 19"/>
          <p:cNvSpPr>
            <a:spLocks noChangeShapeType="1"/>
          </p:cNvSpPr>
          <p:nvPr/>
        </p:nvSpPr>
        <p:spPr bwMode="auto">
          <a:xfrm>
            <a:off x="4491038" y="2663825"/>
            <a:ext cx="930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Freeform 20"/>
          <p:cNvSpPr>
            <a:spLocks/>
          </p:cNvSpPr>
          <p:nvPr/>
        </p:nvSpPr>
        <p:spPr bwMode="auto">
          <a:xfrm>
            <a:off x="4089400" y="3182938"/>
            <a:ext cx="1249363" cy="260350"/>
          </a:xfrm>
          <a:custGeom>
            <a:avLst/>
            <a:gdLst>
              <a:gd name="T0" fmla="*/ 0 w 999"/>
              <a:gd name="T1" fmla="*/ 0 h 208"/>
              <a:gd name="T2" fmla="*/ 506 w 999"/>
              <a:gd name="T3" fmla="*/ 0 h 208"/>
              <a:gd name="T4" fmla="*/ 999 w 999"/>
              <a:gd name="T5" fmla="*/ 208 h 208"/>
              <a:gd name="T6" fmla="*/ 0 60000 65536"/>
              <a:gd name="T7" fmla="*/ 0 60000 65536"/>
              <a:gd name="T8" fmla="*/ 0 60000 65536"/>
              <a:gd name="T9" fmla="*/ 0 w 999"/>
              <a:gd name="T10" fmla="*/ 0 h 208"/>
              <a:gd name="T11" fmla="*/ 999 w 999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9" h="208">
                <a:moveTo>
                  <a:pt x="0" y="0"/>
                </a:moveTo>
                <a:lnTo>
                  <a:pt x="506" y="0"/>
                </a:lnTo>
                <a:lnTo>
                  <a:pt x="999" y="20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Rectangle 21"/>
          <p:cNvSpPr>
            <a:spLocks noChangeArrowheads="1"/>
          </p:cNvSpPr>
          <p:nvPr/>
        </p:nvSpPr>
        <p:spPr bwMode="auto">
          <a:xfrm>
            <a:off x="3757613" y="3121025"/>
            <a:ext cx="3000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</a:t>
            </a:r>
            <a:endParaRPr lang="en-US" sz="800" b="1"/>
          </a:p>
        </p:txBody>
      </p:sp>
      <p:sp>
        <p:nvSpPr>
          <p:cNvPr id="80915" name="Line 22"/>
          <p:cNvSpPr>
            <a:spLocks noChangeShapeType="1"/>
          </p:cNvSpPr>
          <p:nvPr/>
        </p:nvSpPr>
        <p:spPr bwMode="auto">
          <a:xfrm>
            <a:off x="4525963" y="3448050"/>
            <a:ext cx="554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4498975" y="3606800"/>
            <a:ext cx="781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Rectangle 24"/>
          <p:cNvSpPr>
            <a:spLocks noChangeArrowheads="1"/>
          </p:cNvSpPr>
          <p:nvPr/>
        </p:nvSpPr>
        <p:spPr bwMode="auto">
          <a:xfrm>
            <a:off x="3662363" y="3733800"/>
            <a:ext cx="12080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 hallucis longus</a:t>
            </a:r>
            <a:endParaRPr lang="en-US" sz="800" b="1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>
            <a:off x="4897438" y="3802063"/>
            <a:ext cx="698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Rectangle 26"/>
          <p:cNvSpPr>
            <a:spLocks noChangeArrowheads="1"/>
          </p:cNvSpPr>
          <p:nvPr/>
        </p:nvSpPr>
        <p:spPr bwMode="auto">
          <a:xfrm>
            <a:off x="3640138" y="3913188"/>
            <a:ext cx="1295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 digitorum longus</a:t>
            </a:r>
            <a:endParaRPr lang="en-US" sz="800" b="1"/>
          </a:p>
        </p:txBody>
      </p:sp>
      <p:sp>
        <p:nvSpPr>
          <p:cNvPr id="80920" name="Line 27"/>
          <p:cNvSpPr>
            <a:spLocks noChangeShapeType="1"/>
          </p:cNvSpPr>
          <p:nvPr/>
        </p:nvSpPr>
        <p:spPr bwMode="auto">
          <a:xfrm>
            <a:off x="4967288" y="3976688"/>
            <a:ext cx="4540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5846763" y="2940050"/>
            <a:ext cx="1195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2" name="Rectangle 29"/>
          <p:cNvSpPr>
            <a:spLocks noChangeArrowheads="1"/>
          </p:cNvSpPr>
          <p:nvPr/>
        </p:nvSpPr>
        <p:spPr bwMode="auto">
          <a:xfrm>
            <a:off x="7088188" y="2881313"/>
            <a:ext cx="3349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Soleus</a:t>
            </a:r>
            <a:endParaRPr lang="en-US" sz="800" b="1"/>
          </a:p>
        </p:txBody>
      </p:sp>
      <p:sp>
        <p:nvSpPr>
          <p:cNvPr id="80923" name="Line 30"/>
          <p:cNvSpPr>
            <a:spLocks noChangeShapeType="1"/>
          </p:cNvSpPr>
          <p:nvPr/>
        </p:nvSpPr>
        <p:spPr bwMode="auto">
          <a:xfrm>
            <a:off x="5767388" y="3225800"/>
            <a:ext cx="1274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4" name="Rectangle 31"/>
          <p:cNvSpPr>
            <a:spLocks noChangeArrowheads="1"/>
          </p:cNvSpPr>
          <p:nvPr/>
        </p:nvSpPr>
        <p:spPr bwMode="auto">
          <a:xfrm>
            <a:off x="7088188" y="3163888"/>
            <a:ext cx="10779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hallucis longus</a:t>
            </a:r>
            <a:endParaRPr lang="en-US" sz="800" b="1"/>
          </a:p>
        </p:txBody>
      </p:sp>
      <p:sp>
        <p:nvSpPr>
          <p:cNvPr id="80925" name="Line 32"/>
          <p:cNvSpPr>
            <a:spLocks noChangeShapeType="1"/>
          </p:cNvSpPr>
          <p:nvPr/>
        </p:nvSpPr>
        <p:spPr bwMode="auto">
          <a:xfrm>
            <a:off x="5942013" y="3554413"/>
            <a:ext cx="1100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6" name="Line 33"/>
          <p:cNvSpPr>
            <a:spLocks noChangeShapeType="1"/>
          </p:cNvSpPr>
          <p:nvPr/>
        </p:nvSpPr>
        <p:spPr bwMode="auto">
          <a:xfrm>
            <a:off x="6094413" y="3821113"/>
            <a:ext cx="9477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7" name="Rectangle 34"/>
          <p:cNvSpPr>
            <a:spLocks noChangeArrowheads="1"/>
          </p:cNvSpPr>
          <p:nvPr/>
        </p:nvSpPr>
        <p:spPr bwMode="auto">
          <a:xfrm>
            <a:off x="7088188" y="350996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Tibialis posterior</a:t>
            </a:r>
            <a:endParaRPr lang="en-US" sz="800" b="1"/>
          </a:p>
        </p:txBody>
      </p:sp>
      <p:sp>
        <p:nvSpPr>
          <p:cNvPr id="80928" name="Rectangle 35"/>
          <p:cNvSpPr>
            <a:spLocks noChangeArrowheads="1"/>
          </p:cNvSpPr>
          <p:nvPr/>
        </p:nvSpPr>
        <p:spPr bwMode="auto">
          <a:xfrm>
            <a:off x="7088188" y="3765550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  <a:endParaRPr lang="en-US" sz="800" b="1"/>
          </a:p>
        </p:txBody>
      </p:sp>
      <p:sp>
        <p:nvSpPr>
          <p:cNvPr id="80929" name="Line 36"/>
          <p:cNvSpPr>
            <a:spLocks noChangeShapeType="1"/>
          </p:cNvSpPr>
          <p:nvPr/>
        </p:nvSpPr>
        <p:spPr bwMode="auto">
          <a:xfrm>
            <a:off x="5753100" y="4079875"/>
            <a:ext cx="128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0" name="Rectangle 37"/>
          <p:cNvSpPr>
            <a:spLocks noChangeArrowheads="1"/>
          </p:cNvSpPr>
          <p:nvPr/>
        </p:nvSpPr>
        <p:spPr bwMode="auto">
          <a:xfrm>
            <a:off x="7088188" y="4027488"/>
            <a:ext cx="760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Tibialis anterior</a:t>
            </a:r>
            <a:endParaRPr lang="en-US" sz="800" b="1"/>
          </a:p>
        </p:txBody>
      </p:sp>
      <p:sp>
        <p:nvSpPr>
          <p:cNvPr id="80931" name="Line 38"/>
          <p:cNvSpPr>
            <a:spLocks noChangeShapeType="1"/>
          </p:cNvSpPr>
          <p:nvPr/>
        </p:nvSpPr>
        <p:spPr bwMode="auto">
          <a:xfrm>
            <a:off x="6094413" y="3384550"/>
            <a:ext cx="9477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2" name="Rectangle 39"/>
          <p:cNvSpPr>
            <a:spLocks noChangeArrowheads="1"/>
          </p:cNvSpPr>
          <p:nvPr/>
        </p:nvSpPr>
        <p:spPr bwMode="auto">
          <a:xfrm>
            <a:off x="7088188" y="3332163"/>
            <a:ext cx="1165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digitorum longus</a:t>
            </a:r>
            <a:endParaRPr lang="en-US" sz="800" b="1"/>
          </a:p>
        </p:txBody>
      </p:sp>
      <p:sp>
        <p:nvSpPr>
          <p:cNvPr id="80933" name="Rectangle 40"/>
          <p:cNvSpPr>
            <a:spLocks noChangeArrowheads="1"/>
          </p:cNvSpPr>
          <p:nvPr/>
        </p:nvSpPr>
        <p:spPr bwMode="auto">
          <a:xfrm>
            <a:off x="1631950" y="3273425"/>
            <a:ext cx="915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(extensor)</a:t>
            </a:r>
          </a:p>
          <a:p>
            <a:r>
              <a:rPr lang="en-US" sz="800" b="1">
                <a:solidFill>
                  <a:srgbClr val="000000"/>
                </a:solidFill>
              </a:rPr>
              <a:t>compartment</a:t>
            </a:r>
          </a:p>
        </p:txBody>
      </p:sp>
      <p:sp>
        <p:nvSpPr>
          <p:cNvPr id="80934" name="Rectangle 41"/>
          <p:cNvSpPr>
            <a:spLocks noChangeArrowheads="1"/>
          </p:cNvSpPr>
          <p:nvPr/>
        </p:nvSpPr>
        <p:spPr bwMode="auto">
          <a:xfrm>
            <a:off x="1631950" y="3563938"/>
            <a:ext cx="14144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(fibular) compartment</a:t>
            </a:r>
            <a:endParaRPr lang="en-US" sz="800" b="1"/>
          </a:p>
        </p:txBody>
      </p:sp>
      <p:sp>
        <p:nvSpPr>
          <p:cNvPr id="80935" name="Rectangle 42"/>
          <p:cNvSpPr>
            <a:spLocks noChangeArrowheads="1"/>
          </p:cNvSpPr>
          <p:nvPr/>
        </p:nvSpPr>
        <p:spPr bwMode="auto">
          <a:xfrm>
            <a:off x="1631950" y="3757613"/>
            <a:ext cx="1212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(flexor)</a:t>
            </a:r>
          </a:p>
          <a:p>
            <a:r>
              <a:rPr lang="en-US" sz="800" b="1">
                <a:solidFill>
                  <a:srgbClr val="000000"/>
                </a:solidFill>
              </a:rPr>
              <a:t>compartment, superficial</a:t>
            </a:r>
          </a:p>
        </p:txBody>
      </p:sp>
      <p:sp>
        <p:nvSpPr>
          <p:cNvPr id="80936" name="Rectangle 43"/>
          <p:cNvSpPr>
            <a:spLocks noChangeArrowheads="1"/>
          </p:cNvSpPr>
          <p:nvPr/>
        </p:nvSpPr>
        <p:spPr bwMode="auto">
          <a:xfrm>
            <a:off x="1631950" y="4022725"/>
            <a:ext cx="973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(flexor</a:t>
            </a:r>
          </a:p>
          <a:p>
            <a:r>
              <a:rPr lang="en-US" sz="800" b="1">
                <a:solidFill>
                  <a:srgbClr val="000000"/>
                </a:solidFill>
              </a:rPr>
              <a:t>compartment, deep)</a:t>
            </a:r>
          </a:p>
        </p:txBody>
      </p:sp>
      <p:sp>
        <p:nvSpPr>
          <p:cNvPr id="80937" name="Rectangle 44"/>
          <p:cNvSpPr>
            <a:spLocks noChangeArrowheads="1"/>
          </p:cNvSpPr>
          <p:nvPr/>
        </p:nvSpPr>
        <p:spPr bwMode="auto">
          <a:xfrm>
            <a:off x="1379538" y="3106738"/>
            <a:ext cx="277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Key b</a:t>
            </a:r>
            <a:endParaRPr lang="en-US" sz="800" b="1"/>
          </a:p>
        </p:txBody>
      </p:sp>
      <p:sp>
        <p:nvSpPr>
          <p:cNvPr id="80938" name="Rectangle 45"/>
          <p:cNvSpPr>
            <a:spLocks noChangeArrowheads="1"/>
          </p:cNvSpPr>
          <p:nvPr/>
        </p:nvSpPr>
        <p:spPr bwMode="auto">
          <a:xfrm>
            <a:off x="2811463" y="2443163"/>
            <a:ext cx="395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</a:t>
            </a:r>
            <a:endParaRPr lang="en-US" sz="800" b="1"/>
          </a:p>
        </p:txBody>
      </p:sp>
      <p:sp>
        <p:nvSpPr>
          <p:cNvPr id="80939" name="Freeform 46"/>
          <p:cNvSpPr>
            <a:spLocks/>
          </p:cNvSpPr>
          <p:nvPr/>
        </p:nvSpPr>
        <p:spPr bwMode="auto">
          <a:xfrm>
            <a:off x="1779588" y="1285875"/>
            <a:ext cx="354012" cy="114300"/>
          </a:xfrm>
          <a:custGeom>
            <a:avLst/>
            <a:gdLst>
              <a:gd name="T0" fmla="*/ 0 w 283"/>
              <a:gd name="T1" fmla="*/ 0 h 91"/>
              <a:gd name="T2" fmla="*/ 0 w 283"/>
              <a:gd name="T3" fmla="*/ 0 h 91"/>
              <a:gd name="T4" fmla="*/ 6 w 283"/>
              <a:gd name="T5" fmla="*/ 9 h 91"/>
              <a:gd name="T6" fmla="*/ 23 w 283"/>
              <a:gd name="T7" fmla="*/ 32 h 91"/>
              <a:gd name="T8" fmla="*/ 36 w 283"/>
              <a:gd name="T9" fmla="*/ 45 h 91"/>
              <a:gd name="T10" fmla="*/ 50 w 283"/>
              <a:gd name="T11" fmla="*/ 59 h 91"/>
              <a:gd name="T12" fmla="*/ 65 w 283"/>
              <a:gd name="T13" fmla="*/ 70 h 91"/>
              <a:gd name="T14" fmla="*/ 82 w 283"/>
              <a:gd name="T15" fmla="*/ 80 h 91"/>
              <a:gd name="T16" fmla="*/ 82 w 283"/>
              <a:gd name="T17" fmla="*/ 80 h 91"/>
              <a:gd name="T18" fmla="*/ 99 w 283"/>
              <a:gd name="T19" fmla="*/ 85 h 91"/>
              <a:gd name="T20" fmla="*/ 114 w 283"/>
              <a:gd name="T21" fmla="*/ 89 h 91"/>
              <a:gd name="T22" fmla="*/ 129 w 283"/>
              <a:gd name="T23" fmla="*/ 91 h 91"/>
              <a:gd name="T24" fmla="*/ 145 w 283"/>
              <a:gd name="T25" fmla="*/ 89 h 91"/>
              <a:gd name="T26" fmla="*/ 171 w 283"/>
              <a:gd name="T27" fmla="*/ 85 h 91"/>
              <a:gd name="T28" fmla="*/ 196 w 283"/>
              <a:gd name="T29" fmla="*/ 80 h 91"/>
              <a:gd name="T30" fmla="*/ 196 w 283"/>
              <a:gd name="T31" fmla="*/ 80 h 91"/>
              <a:gd name="T32" fmla="*/ 256 w 283"/>
              <a:gd name="T33" fmla="*/ 64 h 91"/>
              <a:gd name="T34" fmla="*/ 256 w 283"/>
              <a:gd name="T35" fmla="*/ 64 h 91"/>
              <a:gd name="T36" fmla="*/ 272 w 283"/>
              <a:gd name="T37" fmla="*/ 59 h 91"/>
              <a:gd name="T38" fmla="*/ 279 w 283"/>
              <a:gd name="T39" fmla="*/ 53 h 91"/>
              <a:gd name="T40" fmla="*/ 281 w 283"/>
              <a:gd name="T41" fmla="*/ 47 h 91"/>
              <a:gd name="T42" fmla="*/ 283 w 283"/>
              <a:gd name="T43" fmla="*/ 45 h 9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91"/>
              <a:gd name="T68" fmla="*/ 283 w 283"/>
              <a:gd name="T69" fmla="*/ 91 h 9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91">
                <a:moveTo>
                  <a:pt x="0" y="0"/>
                </a:moveTo>
                <a:lnTo>
                  <a:pt x="0" y="0"/>
                </a:lnTo>
                <a:lnTo>
                  <a:pt x="6" y="9"/>
                </a:lnTo>
                <a:lnTo>
                  <a:pt x="23" y="32"/>
                </a:lnTo>
                <a:lnTo>
                  <a:pt x="36" y="45"/>
                </a:lnTo>
                <a:lnTo>
                  <a:pt x="50" y="59"/>
                </a:lnTo>
                <a:lnTo>
                  <a:pt x="65" y="70"/>
                </a:lnTo>
                <a:lnTo>
                  <a:pt x="82" y="80"/>
                </a:lnTo>
                <a:lnTo>
                  <a:pt x="99" y="85"/>
                </a:lnTo>
                <a:lnTo>
                  <a:pt x="114" y="89"/>
                </a:lnTo>
                <a:lnTo>
                  <a:pt x="129" y="91"/>
                </a:lnTo>
                <a:lnTo>
                  <a:pt x="145" y="89"/>
                </a:lnTo>
                <a:lnTo>
                  <a:pt x="171" y="85"/>
                </a:lnTo>
                <a:lnTo>
                  <a:pt x="196" y="80"/>
                </a:lnTo>
                <a:lnTo>
                  <a:pt x="256" y="64"/>
                </a:lnTo>
                <a:lnTo>
                  <a:pt x="272" y="59"/>
                </a:lnTo>
                <a:lnTo>
                  <a:pt x="279" y="53"/>
                </a:lnTo>
                <a:lnTo>
                  <a:pt x="281" y="47"/>
                </a:lnTo>
                <a:lnTo>
                  <a:pt x="283" y="45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0" name="Freeform 47"/>
          <p:cNvSpPr>
            <a:spLocks/>
          </p:cNvSpPr>
          <p:nvPr/>
        </p:nvSpPr>
        <p:spPr bwMode="auto">
          <a:xfrm>
            <a:off x="1812925" y="1966913"/>
            <a:ext cx="296863" cy="123825"/>
          </a:xfrm>
          <a:custGeom>
            <a:avLst/>
            <a:gdLst>
              <a:gd name="T0" fmla="*/ 0 w 237"/>
              <a:gd name="T1" fmla="*/ 19 h 99"/>
              <a:gd name="T2" fmla="*/ 0 w 237"/>
              <a:gd name="T3" fmla="*/ 19 h 99"/>
              <a:gd name="T4" fmla="*/ 0 w 237"/>
              <a:gd name="T5" fmla="*/ 23 h 99"/>
              <a:gd name="T6" fmla="*/ 4 w 237"/>
              <a:gd name="T7" fmla="*/ 36 h 99"/>
              <a:gd name="T8" fmla="*/ 8 w 237"/>
              <a:gd name="T9" fmla="*/ 44 h 99"/>
              <a:gd name="T10" fmla="*/ 13 w 237"/>
              <a:gd name="T11" fmla="*/ 51 h 99"/>
              <a:gd name="T12" fmla="*/ 23 w 237"/>
              <a:gd name="T13" fmla="*/ 59 h 99"/>
              <a:gd name="T14" fmla="*/ 34 w 237"/>
              <a:gd name="T15" fmla="*/ 65 h 99"/>
              <a:gd name="T16" fmla="*/ 34 w 237"/>
              <a:gd name="T17" fmla="*/ 65 h 99"/>
              <a:gd name="T18" fmla="*/ 76 w 237"/>
              <a:gd name="T19" fmla="*/ 80 h 99"/>
              <a:gd name="T20" fmla="*/ 89 w 237"/>
              <a:gd name="T21" fmla="*/ 85 h 99"/>
              <a:gd name="T22" fmla="*/ 99 w 237"/>
              <a:gd name="T23" fmla="*/ 91 h 99"/>
              <a:gd name="T24" fmla="*/ 99 w 237"/>
              <a:gd name="T25" fmla="*/ 91 h 99"/>
              <a:gd name="T26" fmla="*/ 112 w 237"/>
              <a:gd name="T27" fmla="*/ 97 h 99"/>
              <a:gd name="T28" fmla="*/ 125 w 237"/>
              <a:gd name="T29" fmla="*/ 99 h 99"/>
              <a:gd name="T30" fmla="*/ 138 w 237"/>
              <a:gd name="T31" fmla="*/ 97 h 99"/>
              <a:gd name="T32" fmla="*/ 152 w 237"/>
              <a:gd name="T33" fmla="*/ 91 h 99"/>
              <a:gd name="T34" fmla="*/ 152 w 237"/>
              <a:gd name="T35" fmla="*/ 91 h 99"/>
              <a:gd name="T36" fmla="*/ 176 w 237"/>
              <a:gd name="T37" fmla="*/ 80 h 99"/>
              <a:gd name="T38" fmla="*/ 188 w 237"/>
              <a:gd name="T39" fmla="*/ 74 h 99"/>
              <a:gd name="T40" fmla="*/ 199 w 237"/>
              <a:gd name="T41" fmla="*/ 66 h 99"/>
              <a:gd name="T42" fmla="*/ 199 w 237"/>
              <a:gd name="T43" fmla="*/ 66 h 99"/>
              <a:gd name="T44" fmla="*/ 218 w 237"/>
              <a:gd name="T45" fmla="*/ 47 h 99"/>
              <a:gd name="T46" fmla="*/ 226 w 237"/>
              <a:gd name="T47" fmla="*/ 40 h 99"/>
              <a:gd name="T48" fmla="*/ 231 w 237"/>
              <a:gd name="T49" fmla="*/ 29 h 99"/>
              <a:gd name="T50" fmla="*/ 231 w 237"/>
              <a:gd name="T51" fmla="*/ 29 h 99"/>
              <a:gd name="T52" fmla="*/ 237 w 237"/>
              <a:gd name="T53" fmla="*/ 17 h 99"/>
              <a:gd name="T54" fmla="*/ 237 w 237"/>
              <a:gd name="T55" fmla="*/ 8 h 99"/>
              <a:gd name="T56" fmla="*/ 237 w 237"/>
              <a:gd name="T57" fmla="*/ 0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7"/>
              <a:gd name="T88" fmla="*/ 0 h 99"/>
              <a:gd name="T89" fmla="*/ 237 w 237"/>
              <a:gd name="T90" fmla="*/ 99 h 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7" h="99">
                <a:moveTo>
                  <a:pt x="0" y="19"/>
                </a:moveTo>
                <a:lnTo>
                  <a:pt x="0" y="19"/>
                </a:lnTo>
                <a:lnTo>
                  <a:pt x="0" y="23"/>
                </a:lnTo>
                <a:lnTo>
                  <a:pt x="4" y="36"/>
                </a:lnTo>
                <a:lnTo>
                  <a:pt x="8" y="44"/>
                </a:lnTo>
                <a:lnTo>
                  <a:pt x="13" y="51"/>
                </a:lnTo>
                <a:lnTo>
                  <a:pt x="23" y="59"/>
                </a:lnTo>
                <a:lnTo>
                  <a:pt x="34" y="65"/>
                </a:lnTo>
                <a:lnTo>
                  <a:pt x="76" y="80"/>
                </a:lnTo>
                <a:lnTo>
                  <a:pt x="89" y="85"/>
                </a:lnTo>
                <a:lnTo>
                  <a:pt x="99" y="91"/>
                </a:lnTo>
                <a:lnTo>
                  <a:pt x="112" y="97"/>
                </a:lnTo>
                <a:lnTo>
                  <a:pt x="125" y="99"/>
                </a:lnTo>
                <a:lnTo>
                  <a:pt x="138" y="97"/>
                </a:lnTo>
                <a:lnTo>
                  <a:pt x="152" y="91"/>
                </a:lnTo>
                <a:lnTo>
                  <a:pt x="176" y="80"/>
                </a:lnTo>
                <a:lnTo>
                  <a:pt x="188" y="74"/>
                </a:lnTo>
                <a:lnTo>
                  <a:pt x="199" y="66"/>
                </a:lnTo>
                <a:lnTo>
                  <a:pt x="218" y="47"/>
                </a:lnTo>
                <a:lnTo>
                  <a:pt x="226" y="40"/>
                </a:lnTo>
                <a:lnTo>
                  <a:pt x="231" y="29"/>
                </a:lnTo>
                <a:lnTo>
                  <a:pt x="237" y="17"/>
                </a:lnTo>
                <a:lnTo>
                  <a:pt x="237" y="8"/>
                </a:lnTo>
                <a:lnTo>
                  <a:pt x="237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1" name="Rectangle 48"/>
          <p:cNvSpPr>
            <a:spLocks noChangeArrowheads="1"/>
          </p:cNvSpPr>
          <p:nvPr/>
        </p:nvSpPr>
        <p:spPr bwMode="auto">
          <a:xfrm>
            <a:off x="2782888" y="1668463"/>
            <a:ext cx="447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</a:t>
            </a:r>
            <a:endParaRPr lang="en-US" sz="800" b="1"/>
          </a:p>
        </p:txBody>
      </p:sp>
      <p:sp>
        <p:nvSpPr>
          <p:cNvPr id="80942" name="Rectangle 49"/>
          <p:cNvSpPr>
            <a:spLocks noChangeArrowheads="1"/>
          </p:cNvSpPr>
          <p:nvPr/>
        </p:nvSpPr>
        <p:spPr bwMode="auto">
          <a:xfrm>
            <a:off x="2593975" y="1951038"/>
            <a:ext cx="3349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</a:t>
            </a:r>
            <a:endParaRPr lang="en-US" sz="800" b="1"/>
          </a:p>
        </p:txBody>
      </p:sp>
      <p:sp>
        <p:nvSpPr>
          <p:cNvPr id="80943" name="Rectangle 50"/>
          <p:cNvSpPr>
            <a:spLocks noChangeArrowheads="1"/>
          </p:cNvSpPr>
          <p:nvPr/>
        </p:nvSpPr>
        <p:spPr bwMode="auto">
          <a:xfrm>
            <a:off x="3109913" y="1951038"/>
            <a:ext cx="317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</a:t>
            </a:r>
            <a:endParaRPr lang="en-US" sz="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0DE8C16-E4E0-4B7E-971C-C9AE6C894391}" type="slidenum">
              <a:rPr lang="en-US" smtClean="0">
                <a:latin typeface="Arial" pitchFamily="34" charset="0"/>
              </a:rPr>
              <a:pPr/>
              <a:t>78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768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Anterior Compartment of Leg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3550" y="4794250"/>
            <a:ext cx="7019925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anterior (extensor) compartment of the leg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dorsiflex the ankle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prevent toes from scuffing when walking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fibularis (peroneus) tertius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extensor digitorum longus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extensor hallucis longus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tibialis anterior</a:t>
            </a:r>
          </a:p>
        </p:txBody>
      </p:sp>
      <p:sp>
        <p:nvSpPr>
          <p:cNvPr id="81925" name="TextBox 24"/>
          <p:cNvSpPr txBox="1">
            <a:spLocks noChangeArrowheads="1"/>
          </p:cNvSpPr>
          <p:nvPr/>
        </p:nvSpPr>
        <p:spPr bwMode="auto">
          <a:xfrm>
            <a:off x="2335213" y="774700"/>
            <a:ext cx="4479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81926" name="Picture 10" descr="sal25693_10_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50" y="1001713"/>
            <a:ext cx="41560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Rectangle 11"/>
          <p:cNvSpPr>
            <a:spLocks noChangeArrowheads="1"/>
          </p:cNvSpPr>
          <p:nvPr/>
        </p:nvSpPr>
        <p:spPr bwMode="auto">
          <a:xfrm>
            <a:off x="4552950" y="3036888"/>
            <a:ext cx="379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Tibialis</a:t>
            </a:r>
          </a:p>
          <a:p>
            <a:r>
              <a:rPr lang="en-US" sz="800" b="1">
                <a:solidFill>
                  <a:srgbClr val="000000"/>
                </a:solidFill>
              </a:rPr>
              <a:t>anterior</a:t>
            </a:r>
          </a:p>
        </p:txBody>
      </p:sp>
      <p:sp>
        <p:nvSpPr>
          <p:cNvPr id="81928" name="Rectangle 12"/>
          <p:cNvSpPr>
            <a:spLocks noChangeArrowheads="1"/>
          </p:cNvSpPr>
          <p:nvPr/>
        </p:nvSpPr>
        <p:spPr bwMode="auto">
          <a:xfrm>
            <a:off x="4568825" y="4057650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81929" name="Rectangle 13"/>
          <p:cNvSpPr>
            <a:spLocks noChangeArrowheads="1"/>
          </p:cNvSpPr>
          <p:nvPr/>
        </p:nvSpPr>
        <p:spPr bwMode="auto">
          <a:xfrm>
            <a:off x="4568825" y="368776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hallucis</a:t>
            </a:r>
            <a:br>
              <a:rPr lang="en-US" sz="800" b="1">
                <a:solidFill>
                  <a:srgbClr val="000000"/>
                </a:solidFill>
              </a:rPr>
            </a:br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81930" name="Rectangle 14"/>
          <p:cNvSpPr>
            <a:spLocks noChangeArrowheads="1"/>
          </p:cNvSpPr>
          <p:nvPr/>
        </p:nvSpPr>
        <p:spPr bwMode="auto">
          <a:xfrm>
            <a:off x="5581650" y="3482975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800" b="1">
                <a:solidFill>
                  <a:srgbClr val="000000"/>
                </a:solidFill>
              </a:rPr>
              <a:t>tertius</a:t>
            </a:r>
          </a:p>
        </p:txBody>
      </p:sp>
      <p:sp>
        <p:nvSpPr>
          <p:cNvPr id="81931" name="Rectangle 15"/>
          <p:cNvSpPr>
            <a:spLocks noChangeArrowheads="1"/>
          </p:cNvSpPr>
          <p:nvPr/>
        </p:nvSpPr>
        <p:spPr bwMode="auto">
          <a:xfrm>
            <a:off x="6545263" y="304165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digitorum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1932" name="Rectangle 16"/>
          <p:cNvSpPr>
            <a:spLocks noChangeArrowheads="1"/>
          </p:cNvSpPr>
          <p:nvPr/>
        </p:nvSpPr>
        <p:spPr bwMode="auto">
          <a:xfrm>
            <a:off x="3341688" y="2698750"/>
            <a:ext cx="379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Tibialis</a:t>
            </a:r>
          </a:p>
          <a:p>
            <a:r>
              <a:rPr lang="en-US" sz="800" b="1">
                <a:solidFill>
                  <a:srgbClr val="000000"/>
                </a:solidFill>
              </a:rPr>
              <a:t>anterior</a:t>
            </a:r>
          </a:p>
        </p:txBody>
      </p:sp>
      <p:sp>
        <p:nvSpPr>
          <p:cNvPr id="81933" name="Rectangle 17"/>
          <p:cNvSpPr>
            <a:spLocks noChangeArrowheads="1"/>
          </p:cNvSpPr>
          <p:nvPr/>
        </p:nvSpPr>
        <p:spPr bwMode="auto">
          <a:xfrm>
            <a:off x="1992313" y="2154238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1934" name="Rectangle 18"/>
          <p:cNvSpPr>
            <a:spLocks noChangeArrowheads="1"/>
          </p:cNvSpPr>
          <p:nvPr/>
        </p:nvSpPr>
        <p:spPr bwMode="auto">
          <a:xfrm>
            <a:off x="1992313" y="2914650"/>
            <a:ext cx="830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digitorum longus</a:t>
            </a:r>
          </a:p>
        </p:txBody>
      </p:sp>
      <p:sp>
        <p:nvSpPr>
          <p:cNvPr id="81935" name="Rectangle 19"/>
          <p:cNvSpPr>
            <a:spLocks noChangeArrowheads="1"/>
          </p:cNvSpPr>
          <p:nvPr/>
        </p:nvSpPr>
        <p:spPr bwMode="auto">
          <a:xfrm>
            <a:off x="1992313" y="2676525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81936" name="Rectangle 20"/>
          <p:cNvSpPr>
            <a:spLocks noChangeArrowheads="1"/>
          </p:cNvSpPr>
          <p:nvPr/>
        </p:nvSpPr>
        <p:spPr bwMode="auto">
          <a:xfrm>
            <a:off x="2030413" y="1265238"/>
            <a:ext cx="3302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Patella</a:t>
            </a:r>
            <a:endParaRPr lang="en-US" sz="800" b="1"/>
          </a:p>
        </p:txBody>
      </p:sp>
      <p:sp>
        <p:nvSpPr>
          <p:cNvPr id="81937" name="Rectangle 21"/>
          <p:cNvSpPr>
            <a:spLocks noChangeArrowheads="1"/>
          </p:cNvSpPr>
          <p:nvPr/>
        </p:nvSpPr>
        <p:spPr bwMode="auto">
          <a:xfrm>
            <a:off x="1992313" y="1438275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Patellar</a:t>
            </a:r>
          </a:p>
          <a:p>
            <a:r>
              <a:rPr lang="en-US" sz="800" b="1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81938" name="Rectangle 22"/>
          <p:cNvSpPr>
            <a:spLocks noChangeArrowheads="1"/>
          </p:cNvSpPr>
          <p:nvPr/>
        </p:nvSpPr>
        <p:spPr bwMode="auto">
          <a:xfrm>
            <a:off x="3341688" y="2146300"/>
            <a:ext cx="6477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Gastrocnemius</a:t>
            </a:r>
            <a:endParaRPr lang="en-US" sz="700" b="1"/>
          </a:p>
        </p:txBody>
      </p:sp>
      <p:sp>
        <p:nvSpPr>
          <p:cNvPr id="81939" name="Rectangle 23"/>
          <p:cNvSpPr>
            <a:spLocks noChangeArrowheads="1"/>
          </p:cNvSpPr>
          <p:nvPr/>
        </p:nvSpPr>
        <p:spPr bwMode="auto">
          <a:xfrm>
            <a:off x="3341688" y="2511425"/>
            <a:ext cx="3349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Soleus</a:t>
            </a:r>
            <a:endParaRPr lang="en-US" sz="800" b="1"/>
          </a:p>
        </p:txBody>
      </p:sp>
      <p:sp>
        <p:nvSpPr>
          <p:cNvPr id="81940" name="Rectangle 24"/>
          <p:cNvSpPr>
            <a:spLocks noChangeArrowheads="1"/>
          </p:cNvSpPr>
          <p:nvPr/>
        </p:nvSpPr>
        <p:spPr bwMode="auto">
          <a:xfrm>
            <a:off x="3341688" y="1970088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81941" name="Rectangle 25"/>
          <p:cNvSpPr>
            <a:spLocks noChangeArrowheads="1"/>
          </p:cNvSpPr>
          <p:nvPr/>
        </p:nvSpPr>
        <p:spPr bwMode="auto">
          <a:xfrm>
            <a:off x="1779588" y="3429000"/>
            <a:ext cx="947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 retinacula</a:t>
            </a:r>
            <a:endParaRPr lang="en-US" sz="800" b="1"/>
          </a:p>
        </p:txBody>
      </p:sp>
      <p:sp>
        <p:nvSpPr>
          <p:cNvPr id="81942" name="Line 26"/>
          <p:cNvSpPr>
            <a:spLocks noChangeShapeType="1"/>
          </p:cNvSpPr>
          <p:nvPr/>
        </p:nvSpPr>
        <p:spPr bwMode="auto">
          <a:xfrm>
            <a:off x="2382838" y="1331913"/>
            <a:ext cx="5635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3" name="Line 27"/>
          <p:cNvSpPr>
            <a:spLocks noChangeShapeType="1"/>
          </p:cNvSpPr>
          <p:nvPr/>
        </p:nvSpPr>
        <p:spPr bwMode="auto">
          <a:xfrm>
            <a:off x="2397125" y="1512888"/>
            <a:ext cx="5381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4" name="Line 28"/>
          <p:cNvSpPr>
            <a:spLocks noChangeShapeType="1"/>
          </p:cNvSpPr>
          <p:nvPr/>
        </p:nvSpPr>
        <p:spPr bwMode="auto">
          <a:xfrm>
            <a:off x="2428875" y="2217738"/>
            <a:ext cx="3159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Line 29"/>
          <p:cNvSpPr>
            <a:spLocks noChangeShapeType="1"/>
          </p:cNvSpPr>
          <p:nvPr/>
        </p:nvSpPr>
        <p:spPr bwMode="auto">
          <a:xfrm flipH="1">
            <a:off x="2451100" y="2989263"/>
            <a:ext cx="5016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6" name="Line 30"/>
          <p:cNvSpPr>
            <a:spLocks noChangeShapeType="1"/>
          </p:cNvSpPr>
          <p:nvPr/>
        </p:nvSpPr>
        <p:spPr bwMode="auto">
          <a:xfrm flipH="1">
            <a:off x="2419350" y="2746375"/>
            <a:ext cx="4413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7" name="Line 31"/>
          <p:cNvSpPr>
            <a:spLocks noChangeShapeType="1"/>
          </p:cNvSpPr>
          <p:nvPr/>
        </p:nvSpPr>
        <p:spPr bwMode="auto">
          <a:xfrm flipH="1">
            <a:off x="2760663" y="3502025"/>
            <a:ext cx="3127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8" name="Line 32"/>
          <p:cNvSpPr>
            <a:spLocks noChangeShapeType="1"/>
          </p:cNvSpPr>
          <p:nvPr/>
        </p:nvSpPr>
        <p:spPr bwMode="auto">
          <a:xfrm>
            <a:off x="3095625" y="2035175"/>
            <a:ext cx="22701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9" name="Line 33"/>
          <p:cNvSpPr>
            <a:spLocks noChangeShapeType="1"/>
          </p:cNvSpPr>
          <p:nvPr/>
        </p:nvSpPr>
        <p:spPr bwMode="auto">
          <a:xfrm>
            <a:off x="3198813" y="2209800"/>
            <a:ext cx="1238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0" name="Line 34"/>
          <p:cNvSpPr>
            <a:spLocks noChangeShapeType="1"/>
          </p:cNvSpPr>
          <p:nvPr/>
        </p:nvSpPr>
        <p:spPr bwMode="auto">
          <a:xfrm>
            <a:off x="3186113" y="2574925"/>
            <a:ext cx="1365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1" name="Line 35"/>
          <p:cNvSpPr>
            <a:spLocks noChangeShapeType="1"/>
          </p:cNvSpPr>
          <p:nvPr/>
        </p:nvSpPr>
        <p:spPr bwMode="auto">
          <a:xfrm>
            <a:off x="3032125" y="2762250"/>
            <a:ext cx="290513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2" name="Line 36"/>
          <p:cNvSpPr>
            <a:spLocks noChangeShapeType="1"/>
          </p:cNvSpPr>
          <p:nvPr/>
        </p:nvSpPr>
        <p:spPr bwMode="auto">
          <a:xfrm>
            <a:off x="4238625" y="3095625"/>
            <a:ext cx="2698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3" name="Line 37"/>
          <p:cNvSpPr>
            <a:spLocks noChangeShapeType="1"/>
          </p:cNvSpPr>
          <p:nvPr/>
        </p:nvSpPr>
        <p:spPr bwMode="auto">
          <a:xfrm>
            <a:off x="4298950" y="3898900"/>
            <a:ext cx="2095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4" name="Freeform 38"/>
          <p:cNvSpPr>
            <a:spLocks/>
          </p:cNvSpPr>
          <p:nvPr/>
        </p:nvSpPr>
        <p:spPr bwMode="auto">
          <a:xfrm>
            <a:off x="4176713" y="3965575"/>
            <a:ext cx="331787" cy="138113"/>
          </a:xfrm>
          <a:custGeom>
            <a:avLst/>
            <a:gdLst>
              <a:gd name="T0" fmla="*/ 320 w 320"/>
              <a:gd name="T1" fmla="*/ 133 h 133"/>
              <a:gd name="T2" fmla="*/ 89 w 320"/>
              <a:gd name="T3" fmla="*/ 133 h 133"/>
              <a:gd name="T4" fmla="*/ 0 w 320"/>
              <a:gd name="T5" fmla="*/ 28 h 133"/>
              <a:gd name="T6" fmla="*/ 89 w 320"/>
              <a:gd name="T7" fmla="*/ 133 h 133"/>
              <a:gd name="T8" fmla="*/ 36 w 320"/>
              <a:gd name="T9" fmla="*/ 13 h 133"/>
              <a:gd name="T10" fmla="*/ 89 w 320"/>
              <a:gd name="T11" fmla="*/ 133 h 133"/>
              <a:gd name="T12" fmla="*/ 67 w 320"/>
              <a:gd name="T13" fmla="*/ 0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"/>
              <a:gd name="T22" fmla="*/ 0 h 133"/>
              <a:gd name="T23" fmla="*/ 320 w 320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" h="133">
                <a:moveTo>
                  <a:pt x="320" y="133"/>
                </a:moveTo>
                <a:lnTo>
                  <a:pt x="89" y="133"/>
                </a:lnTo>
                <a:lnTo>
                  <a:pt x="0" y="28"/>
                </a:lnTo>
                <a:lnTo>
                  <a:pt x="89" y="133"/>
                </a:lnTo>
                <a:lnTo>
                  <a:pt x="36" y="13"/>
                </a:lnTo>
                <a:lnTo>
                  <a:pt x="89" y="133"/>
                </a:lnTo>
                <a:lnTo>
                  <a:pt x="67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5" name="Line 39"/>
          <p:cNvSpPr>
            <a:spLocks noChangeShapeType="1"/>
          </p:cNvSpPr>
          <p:nvPr/>
        </p:nvSpPr>
        <p:spPr bwMode="auto">
          <a:xfrm>
            <a:off x="5245100" y="3541713"/>
            <a:ext cx="327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6" name="Line 40"/>
          <p:cNvSpPr>
            <a:spLocks noChangeShapeType="1"/>
          </p:cNvSpPr>
          <p:nvPr/>
        </p:nvSpPr>
        <p:spPr bwMode="auto">
          <a:xfrm>
            <a:off x="5218113" y="3103563"/>
            <a:ext cx="3508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7" name="Rectangle 41"/>
          <p:cNvSpPr>
            <a:spLocks noChangeArrowheads="1"/>
          </p:cNvSpPr>
          <p:nvPr/>
        </p:nvSpPr>
        <p:spPr bwMode="auto">
          <a:xfrm>
            <a:off x="5581650" y="3041650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Extensor</a:t>
            </a:r>
          </a:p>
          <a:p>
            <a:r>
              <a:rPr lang="en-US" sz="800" b="1">
                <a:solidFill>
                  <a:srgbClr val="000000"/>
                </a:solidFill>
              </a:rPr>
              <a:t>hallucis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1958" name="Line 42"/>
          <p:cNvSpPr>
            <a:spLocks noChangeShapeType="1"/>
          </p:cNvSpPr>
          <p:nvPr/>
        </p:nvSpPr>
        <p:spPr bwMode="auto">
          <a:xfrm>
            <a:off x="6199188" y="3100388"/>
            <a:ext cx="333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9" name="Line 43"/>
          <p:cNvSpPr>
            <a:spLocks noChangeShapeType="1"/>
          </p:cNvSpPr>
          <p:nvPr/>
        </p:nvSpPr>
        <p:spPr bwMode="auto">
          <a:xfrm>
            <a:off x="2382838" y="1330325"/>
            <a:ext cx="563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0" name="Line 44"/>
          <p:cNvSpPr>
            <a:spLocks noChangeShapeType="1"/>
          </p:cNvSpPr>
          <p:nvPr/>
        </p:nvSpPr>
        <p:spPr bwMode="auto">
          <a:xfrm>
            <a:off x="2397125" y="1509713"/>
            <a:ext cx="5381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1" name="Line 45"/>
          <p:cNvSpPr>
            <a:spLocks noChangeShapeType="1"/>
          </p:cNvSpPr>
          <p:nvPr/>
        </p:nvSpPr>
        <p:spPr bwMode="auto">
          <a:xfrm>
            <a:off x="2428875" y="2217738"/>
            <a:ext cx="3159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2" name="Line 46"/>
          <p:cNvSpPr>
            <a:spLocks noChangeShapeType="1"/>
          </p:cNvSpPr>
          <p:nvPr/>
        </p:nvSpPr>
        <p:spPr bwMode="auto">
          <a:xfrm flipH="1">
            <a:off x="2451100" y="2987675"/>
            <a:ext cx="5016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3" name="Line 47"/>
          <p:cNvSpPr>
            <a:spLocks noChangeShapeType="1"/>
          </p:cNvSpPr>
          <p:nvPr/>
        </p:nvSpPr>
        <p:spPr bwMode="auto">
          <a:xfrm flipH="1">
            <a:off x="2419350" y="2741613"/>
            <a:ext cx="441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4" name="Line 48"/>
          <p:cNvSpPr>
            <a:spLocks noChangeShapeType="1"/>
          </p:cNvSpPr>
          <p:nvPr/>
        </p:nvSpPr>
        <p:spPr bwMode="auto">
          <a:xfrm flipH="1">
            <a:off x="2760663" y="3498850"/>
            <a:ext cx="312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5" name="Line 49"/>
          <p:cNvSpPr>
            <a:spLocks noChangeShapeType="1"/>
          </p:cNvSpPr>
          <p:nvPr/>
        </p:nvSpPr>
        <p:spPr bwMode="auto">
          <a:xfrm flipH="1" flipV="1">
            <a:off x="2892425" y="3498850"/>
            <a:ext cx="293688" cy="153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6" name="Line 50"/>
          <p:cNvSpPr>
            <a:spLocks noChangeShapeType="1"/>
          </p:cNvSpPr>
          <p:nvPr/>
        </p:nvSpPr>
        <p:spPr bwMode="auto">
          <a:xfrm flipH="1" flipV="1">
            <a:off x="2892425" y="3498850"/>
            <a:ext cx="293688" cy="152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7" name="Line 51"/>
          <p:cNvSpPr>
            <a:spLocks noChangeShapeType="1"/>
          </p:cNvSpPr>
          <p:nvPr/>
        </p:nvSpPr>
        <p:spPr bwMode="auto">
          <a:xfrm flipH="1" flipV="1">
            <a:off x="2892425" y="3498850"/>
            <a:ext cx="304800" cy="2968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8" name="Line 52"/>
          <p:cNvSpPr>
            <a:spLocks noChangeShapeType="1"/>
          </p:cNvSpPr>
          <p:nvPr/>
        </p:nvSpPr>
        <p:spPr bwMode="auto">
          <a:xfrm flipH="1" flipV="1">
            <a:off x="2892425" y="3498850"/>
            <a:ext cx="304800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9" name="Rectangle 53"/>
          <p:cNvSpPr>
            <a:spLocks noChangeArrowheads="1"/>
          </p:cNvSpPr>
          <p:nvPr/>
        </p:nvSpPr>
        <p:spPr bwMode="auto">
          <a:xfrm>
            <a:off x="2932113" y="446881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81970" name="Rectangle 54"/>
          <p:cNvSpPr>
            <a:spLocks noChangeArrowheads="1"/>
          </p:cNvSpPr>
          <p:nvPr/>
        </p:nvSpPr>
        <p:spPr bwMode="auto">
          <a:xfrm>
            <a:off x="4225925" y="4468813"/>
            <a:ext cx="128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81971" name="Rectangle 55"/>
          <p:cNvSpPr>
            <a:spLocks noChangeArrowheads="1"/>
          </p:cNvSpPr>
          <p:nvPr/>
        </p:nvSpPr>
        <p:spPr bwMode="auto">
          <a:xfrm>
            <a:off x="5226050" y="446881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</a:t>
            </a:r>
            <a:endParaRPr lang="en-US" sz="800" b="1"/>
          </a:p>
        </p:txBody>
      </p:sp>
      <p:sp>
        <p:nvSpPr>
          <p:cNvPr id="81972" name="Rectangle 56"/>
          <p:cNvSpPr>
            <a:spLocks noChangeArrowheads="1"/>
          </p:cNvSpPr>
          <p:nvPr/>
        </p:nvSpPr>
        <p:spPr bwMode="auto">
          <a:xfrm>
            <a:off x="6249988" y="4468813"/>
            <a:ext cx="1285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(d)</a:t>
            </a:r>
            <a:endParaRPr lang="en-US" sz="800" b="1"/>
          </a:p>
        </p:txBody>
      </p:sp>
      <p:sp>
        <p:nvSpPr>
          <p:cNvPr id="81973" name="Line 57"/>
          <p:cNvSpPr>
            <a:spLocks noChangeShapeType="1"/>
          </p:cNvSpPr>
          <p:nvPr/>
        </p:nvSpPr>
        <p:spPr bwMode="auto">
          <a:xfrm>
            <a:off x="3095625" y="2032000"/>
            <a:ext cx="2270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4" name="Line 58"/>
          <p:cNvSpPr>
            <a:spLocks noChangeShapeType="1"/>
          </p:cNvSpPr>
          <p:nvPr/>
        </p:nvSpPr>
        <p:spPr bwMode="auto">
          <a:xfrm>
            <a:off x="3198813" y="2208213"/>
            <a:ext cx="1238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5" name="Line 59"/>
          <p:cNvSpPr>
            <a:spLocks noChangeShapeType="1"/>
          </p:cNvSpPr>
          <p:nvPr/>
        </p:nvSpPr>
        <p:spPr bwMode="auto">
          <a:xfrm>
            <a:off x="3186113" y="2571750"/>
            <a:ext cx="136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6" name="Line 60"/>
          <p:cNvSpPr>
            <a:spLocks noChangeShapeType="1"/>
          </p:cNvSpPr>
          <p:nvPr/>
        </p:nvSpPr>
        <p:spPr bwMode="auto">
          <a:xfrm>
            <a:off x="3032125" y="2760663"/>
            <a:ext cx="290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7" name="Line 61"/>
          <p:cNvSpPr>
            <a:spLocks noChangeShapeType="1"/>
          </p:cNvSpPr>
          <p:nvPr/>
        </p:nvSpPr>
        <p:spPr bwMode="auto">
          <a:xfrm>
            <a:off x="4238625" y="3094038"/>
            <a:ext cx="269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8" name="Line 62"/>
          <p:cNvSpPr>
            <a:spLocks noChangeShapeType="1"/>
          </p:cNvSpPr>
          <p:nvPr/>
        </p:nvSpPr>
        <p:spPr bwMode="auto">
          <a:xfrm>
            <a:off x="4298950" y="3895725"/>
            <a:ext cx="2095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9" name="Freeform 63"/>
          <p:cNvSpPr>
            <a:spLocks/>
          </p:cNvSpPr>
          <p:nvPr/>
        </p:nvSpPr>
        <p:spPr bwMode="auto">
          <a:xfrm>
            <a:off x="4176713" y="3962400"/>
            <a:ext cx="331787" cy="139700"/>
          </a:xfrm>
          <a:custGeom>
            <a:avLst/>
            <a:gdLst>
              <a:gd name="T0" fmla="*/ 320 w 320"/>
              <a:gd name="T1" fmla="*/ 135 h 135"/>
              <a:gd name="T2" fmla="*/ 89 w 320"/>
              <a:gd name="T3" fmla="*/ 135 h 135"/>
              <a:gd name="T4" fmla="*/ 0 w 320"/>
              <a:gd name="T5" fmla="*/ 27 h 135"/>
              <a:gd name="T6" fmla="*/ 89 w 320"/>
              <a:gd name="T7" fmla="*/ 135 h 135"/>
              <a:gd name="T8" fmla="*/ 36 w 320"/>
              <a:gd name="T9" fmla="*/ 15 h 135"/>
              <a:gd name="T10" fmla="*/ 89 w 320"/>
              <a:gd name="T11" fmla="*/ 135 h 135"/>
              <a:gd name="T12" fmla="*/ 67 w 320"/>
              <a:gd name="T13" fmla="*/ 0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0"/>
              <a:gd name="T22" fmla="*/ 0 h 135"/>
              <a:gd name="T23" fmla="*/ 320 w 320"/>
              <a:gd name="T24" fmla="*/ 135 h 1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0" h="135">
                <a:moveTo>
                  <a:pt x="320" y="135"/>
                </a:moveTo>
                <a:lnTo>
                  <a:pt x="89" y="135"/>
                </a:lnTo>
                <a:lnTo>
                  <a:pt x="0" y="27"/>
                </a:lnTo>
                <a:lnTo>
                  <a:pt x="89" y="135"/>
                </a:lnTo>
                <a:lnTo>
                  <a:pt x="36" y="15"/>
                </a:lnTo>
                <a:lnTo>
                  <a:pt x="89" y="135"/>
                </a:lnTo>
                <a:lnTo>
                  <a:pt x="6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0" name="Line 64"/>
          <p:cNvSpPr>
            <a:spLocks noChangeShapeType="1"/>
          </p:cNvSpPr>
          <p:nvPr/>
        </p:nvSpPr>
        <p:spPr bwMode="auto">
          <a:xfrm>
            <a:off x="5245100" y="3540125"/>
            <a:ext cx="327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1" name="Line 65"/>
          <p:cNvSpPr>
            <a:spLocks noChangeShapeType="1"/>
          </p:cNvSpPr>
          <p:nvPr/>
        </p:nvSpPr>
        <p:spPr bwMode="auto">
          <a:xfrm>
            <a:off x="5218113" y="3098800"/>
            <a:ext cx="350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2" name="Line 66"/>
          <p:cNvSpPr>
            <a:spLocks noChangeShapeType="1"/>
          </p:cNvSpPr>
          <p:nvPr/>
        </p:nvSpPr>
        <p:spPr bwMode="auto">
          <a:xfrm>
            <a:off x="6199188" y="3097213"/>
            <a:ext cx="333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3" name="Text Box 14"/>
          <p:cNvSpPr txBox="1">
            <a:spLocks noChangeArrowheads="1"/>
          </p:cNvSpPr>
          <p:nvPr/>
        </p:nvSpPr>
        <p:spPr bwMode="auto">
          <a:xfrm>
            <a:off x="6221413" y="3992563"/>
            <a:ext cx="2263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E26880CC-4040-4B8F-934D-C437593269D3}" type="slidenum">
              <a:rPr lang="en-US" smtClean="0">
                <a:latin typeface="Arial" pitchFamily="34" charset="0"/>
              </a:rPr>
              <a:pPr/>
              <a:t>79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17488" y="-82550"/>
            <a:ext cx="8724900" cy="1262063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Posterior Compartment of Leg</a:t>
            </a:r>
            <a:br>
              <a:rPr lang="en-US" smtClean="0"/>
            </a:br>
            <a:r>
              <a:rPr lang="en-US" sz="3200" smtClean="0"/>
              <a:t>Superficial Group</a:t>
            </a:r>
            <a:endParaRPr lang="en-US" smtClean="0"/>
          </a:p>
        </p:txBody>
      </p:sp>
      <p:sp>
        <p:nvSpPr>
          <p:cNvPr id="829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52475" y="4360863"/>
            <a:ext cx="7772400" cy="2497137"/>
          </a:xfrm>
        </p:spPr>
        <p:txBody>
          <a:bodyPr/>
          <a:lstStyle/>
          <a:p>
            <a:pPr eaLnBrk="1" hangingPunct="1"/>
            <a:r>
              <a:rPr lang="en-US" sz="2000" b="0" smtClean="0"/>
              <a:t>three muscles of the superficial group</a:t>
            </a:r>
            <a:endParaRPr lang="en-US" sz="1600" b="0" smtClean="0"/>
          </a:p>
          <a:p>
            <a:pPr lvl="1" eaLnBrk="1" hangingPunct="1"/>
            <a:r>
              <a:rPr lang="en-US" sz="1800" b="0" i="1" smtClean="0"/>
              <a:t>gastrocnemius  - </a:t>
            </a:r>
            <a:r>
              <a:rPr lang="en-US" sz="1800" b="0" smtClean="0"/>
              <a:t>plantar flexes foot, flexes knee</a:t>
            </a:r>
          </a:p>
          <a:p>
            <a:pPr lvl="1" eaLnBrk="1" hangingPunct="1"/>
            <a:r>
              <a:rPr lang="en-US" sz="1800" b="0" i="1" smtClean="0"/>
              <a:t>soleus – </a:t>
            </a:r>
            <a:r>
              <a:rPr lang="en-US" sz="1800" b="0" smtClean="0"/>
              <a:t>plantar flexes foot</a:t>
            </a:r>
          </a:p>
          <a:p>
            <a:pPr lvl="1" eaLnBrk="1" hangingPunct="1"/>
            <a:r>
              <a:rPr lang="en-US" sz="1800" b="0" i="1" smtClean="0"/>
              <a:t>plantaris</a:t>
            </a:r>
            <a:r>
              <a:rPr lang="en-US" sz="1600" b="0" smtClean="0"/>
              <a:t>  - </a:t>
            </a:r>
            <a:r>
              <a:rPr lang="en-US" sz="1800" b="0" smtClean="0"/>
              <a:t>weak synergist of triceps surae</a:t>
            </a:r>
            <a:endParaRPr lang="en-US" sz="1600" b="0" smtClean="0"/>
          </a:p>
          <a:p>
            <a:pPr eaLnBrk="1" hangingPunct="1"/>
            <a:r>
              <a:rPr lang="en-US" sz="2000" smtClean="0"/>
              <a:t>triceps surae </a:t>
            </a:r>
            <a:r>
              <a:rPr lang="en-US" sz="2000" b="0" smtClean="0"/>
              <a:t>– collective name for </a:t>
            </a:r>
            <a:r>
              <a:rPr lang="en-US" sz="2000" b="0" i="1" smtClean="0"/>
              <a:t>gastrocnemius</a:t>
            </a:r>
            <a:r>
              <a:rPr lang="en-US" sz="2000" b="0" smtClean="0"/>
              <a:t> and </a:t>
            </a:r>
            <a:r>
              <a:rPr lang="en-US" sz="2000" b="0" i="1" smtClean="0"/>
              <a:t>soleus</a:t>
            </a:r>
          </a:p>
          <a:p>
            <a:pPr lvl="1" eaLnBrk="1" hangingPunct="1"/>
            <a:r>
              <a:rPr lang="en-US" sz="1800" b="0" smtClean="0"/>
              <a:t>inserts on </a:t>
            </a:r>
            <a:r>
              <a:rPr lang="en-US" sz="1800" smtClean="0"/>
              <a:t>calcaneus</a:t>
            </a:r>
            <a:r>
              <a:rPr lang="en-US" sz="1800" b="0" smtClean="0"/>
              <a:t> by way of the </a:t>
            </a:r>
            <a:r>
              <a:rPr lang="en-US" sz="1800" smtClean="0"/>
              <a:t>calcaneal (Achilles) tendon</a:t>
            </a:r>
          </a:p>
          <a:p>
            <a:pPr lvl="1" eaLnBrk="1" hangingPunct="1"/>
            <a:r>
              <a:rPr lang="en-US" sz="1800" b="0" smtClean="0"/>
              <a:t>strongest tendon in the body</a:t>
            </a:r>
          </a:p>
        </p:txBody>
      </p:sp>
      <p:pic>
        <p:nvPicPr>
          <p:cNvPr id="82949" name="Picture 10" descr="sal25693_10_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013" y="1292225"/>
            <a:ext cx="181133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2689225" y="1123950"/>
            <a:ext cx="3768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2951" name="Rectangle 12"/>
          <p:cNvSpPr>
            <a:spLocks noChangeArrowheads="1"/>
          </p:cNvSpPr>
          <p:nvPr/>
        </p:nvSpPr>
        <p:spPr bwMode="auto">
          <a:xfrm>
            <a:off x="3038475" y="2416175"/>
            <a:ext cx="5810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Gastrocnemius:</a:t>
            </a:r>
            <a:endParaRPr lang="en-US" sz="600" b="1"/>
          </a:p>
        </p:txBody>
      </p:sp>
      <p:sp>
        <p:nvSpPr>
          <p:cNvPr id="82952" name="Rectangle 13"/>
          <p:cNvSpPr>
            <a:spLocks noChangeArrowheads="1"/>
          </p:cNvSpPr>
          <p:nvPr/>
        </p:nvSpPr>
        <p:spPr bwMode="auto">
          <a:xfrm>
            <a:off x="5357813" y="1941513"/>
            <a:ext cx="5429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Heads of</a:t>
            </a:r>
          </a:p>
          <a:p>
            <a:pPr>
              <a:lnSpc>
                <a:spcPct val="85000"/>
              </a:lnSpc>
            </a:pPr>
            <a:r>
              <a:rPr lang="en-US" sz="600" b="1"/>
              <a:t>gastrocnemius</a:t>
            </a:r>
          </a:p>
          <a:p>
            <a:pPr>
              <a:lnSpc>
                <a:spcPct val="85000"/>
              </a:lnSpc>
            </a:pPr>
            <a:r>
              <a:rPr lang="en-US" sz="600" b="1"/>
              <a:t>(cut)</a:t>
            </a:r>
          </a:p>
        </p:txBody>
      </p:sp>
      <p:sp>
        <p:nvSpPr>
          <p:cNvPr id="82953" name="Rectangle 14"/>
          <p:cNvSpPr>
            <a:spLocks noChangeArrowheads="1"/>
          </p:cNvSpPr>
          <p:nvPr/>
        </p:nvSpPr>
        <p:spPr bwMode="auto">
          <a:xfrm>
            <a:off x="3043238" y="4000500"/>
            <a:ext cx="630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Calcaneal tendon</a:t>
            </a:r>
            <a:endParaRPr lang="en-US" sz="600" b="1"/>
          </a:p>
        </p:txBody>
      </p:sp>
      <p:sp>
        <p:nvSpPr>
          <p:cNvPr id="82954" name="Rectangle 15"/>
          <p:cNvSpPr>
            <a:spLocks noChangeArrowheads="1"/>
          </p:cNvSpPr>
          <p:nvPr/>
        </p:nvSpPr>
        <p:spPr bwMode="auto">
          <a:xfrm>
            <a:off x="4452938" y="4183063"/>
            <a:ext cx="3825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Calcaneus</a:t>
            </a:r>
            <a:endParaRPr lang="en-US" sz="600" b="1"/>
          </a:p>
        </p:txBody>
      </p:sp>
      <p:sp>
        <p:nvSpPr>
          <p:cNvPr id="82955" name="Rectangle 16"/>
          <p:cNvSpPr>
            <a:spLocks noChangeArrowheads="1"/>
          </p:cNvSpPr>
          <p:nvPr/>
        </p:nvSpPr>
        <p:spPr bwMode="auto">
          <a:xfrm>
            <a:off x="3074988" y="2508250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Medial head</a:t>
            </a:r>
            <a:endParaRPr lang="en-US" sz="600" b="1"/>
          </a:p>
        </p:txBody>
      </p:sp>
      <p:sp>
        <p:nvSpPr>
          <p:cNvPr id="82956" name="Rectangle 17"/>
          <p:cNvSpPr>
            <a:spLocks noChangeArrowheads="1"/>
          </p:cNvSpPr>
          <p:nvPr/>
        </p:nvSpPr>
        <p:spPr bwMode="auto">
          <a:xfrm>
            <a:off x="3074988" y="2601913"/>
            <a:ext cx="4492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Lateral head</a:t>
            </a:r>
            <a:endParaRPr lang="en-US" sz="600" b="1"/>
          </a:p>
        </p:txBody>
      </p:sp>
      <p:sp>
        <p:nvSpPr>
          <p:cNvPr id="82957" name="Rectangle 18"/>
          <p:cNvSpPr>
            <a:spLocks noChangeArrowheads="1"/>
          </p:cNvSpPr>
          <p:nvPr/>
        </p:nvSpPr>
        <p:spPr bwMode="auto">
          <a:xfrm>
            <a:off x="4291013" y="2217738"/>
            <a:ext cx="3413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Popliteus</a:t>
            </a:r>
            <a:endParaRPr lang="en-US" sz="600" b="1"/>
          </a:p>
        </p:txBody>
      </p:sp>
      <p:sp>
        <p:nvSpPr>
          <p:cNvPr id="82958" name="Rectangle 19"/>
          <p:cNvSpPr>
            <a:spLocks noChangeArrowheads="1"/>
          </p:cNvSpPr>
          <p:nvPr/>
        </p:nvSpPr>
        <p:spPr bwMode="auto">
          <a:xfrm>
            <a:off x="4332288" y="3419475"/>
            <a:ext cx="34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Flexor</a:t>
            </a:r>
          </a:p>
          <a:p>
            <a:r>
              <a:rPr lang="en-US" sz="600" b="1"/>
              <a:t>digitorum</a:t>
            </a:r>
          </a:p>
          <a:p>
            <a:r>
              <a:rPr lang="en-US" sz="600" b="1"/>
              <a:t>longus</a:t>
            </a:r>
          </a:p>
        </p:txBody>
      </p:sp>
      <p:sp>
        <p:nvSpPr>
          <p:cNvPr id="82959" name="Rectangle 20"/>
          <p:cNvSpPr>
            <a:spLocks noChangeArrowheads="1"/>
          </p:cNvSpPr>
          <p:nvPr/>
        </p:nvSpPr>
        <p:spPr bwMode="auto">
          <a:xfrm>
            <a:off x="4295775" y="1995488"/>
            <a:ext cx="3222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Plantaris</a:t>
            </a:r>
            <a:endParaRPr lang="en-US" sz="600" b="1"/>
          </a:p>
        </p:txBody>
      </p:sp>
      <p:sp>
        <p:nvSpPr>
          <p:cNvPr id="82960" name="Rectangle 21"/>
          <p:cNvSpPr>
            <a:spLocks noChangeArrowheads="1"/>
          </p:cNvSpPr>
          <p:nvPr/>
        </p:nvSpPr>
        <p:spPr bwMode="auto">
          <a:xfrm>
            <a:off x="5357813" y="2463800"/>
            <a:ext cx="249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</a:t>
            </a:r>
            <a:endParaRPr lang="en-US" sz="600" b="1"/>
          </a:p>
        </p:txBody>
      </p:sp>
      <p:sp>
        <p:nvSpPr>
          <p:cNvPr id="82961" name="Rectangle 22"/>
          <p:cNvSpPr>
            <a:spLocks noChangeArrowheads="1"/>
          </p:cNvSpPr>
          <p:nvPr/>
        </p:nvSpPr>
        <p:spPr bwMode="auto">
          <a:xfrm>
            <a:off x="5368925" y="3575050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</a:t>
            </a:r>
          </a:p>
          <a:p>
            <a:r>
              <a:rPr lang="en-US" sz="600" b="1">
                <a:solidFill>
                  <a:srgbClr val="000000"/>
                </a:solidFill>
              </a:rPr>
              <a:t>hallucis</a:t>
            </a:r>
          </a:p>
          <a:p>
            <a:r>
              <a:rPr lang="en-US" sz="600" b="1">
                <a:solidFill>
                  <a:srgbClr val="000000"/>
                </a:solidFill>
              </a:rPr>
              <a:t>longus</a:t>
            </a:r>
            <a:endParaRPr lang="en-US" sz="600" b="1"/>
          </a:p>
        </p:txBody>
      </p:sp>
      <p:sp>
        <p:nvSpPr>
          <p:cNvPr id="82962" name="Rectangle 23"/>
          <p:cNvSpPr>
            <a:spLocks noChangeArrowheads="1"/>
          </p:cNvSpPr>
          <p:nvPr/>
        </p:nvSpPr>
        <p:spPr bwMode="auto">
          <a:xfrm>
            <a:off x="4265613" y="2725738"/>
            <a:ext cx="365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of</a:t>
            </a:r>
          </a:p>
          <a:p>
            <a:r>
              <a:rPr lang="en-US" sz="600" b="1"/>
              <a:t>plantaris</a:t>
            </a:r>
          </a:p>
        </p:txBody>
      </p:sp>
      <p:sp>
        <p:nvSpPr>
          <p:cNvPr id="82963" name="Rectangle 24"/>
          <p:cNvSpPr>
            <a:spLocks noChangeArrowheads="1"/>
          </p:cNvSpPr>
          <p:nvPr/>
        </p:nvSpPr>
        <p:spPr bwMode="auto">
          <a:xfrm>
            <a:off x="5368925" y="3370263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600" b="1"/>
              <a:t>brevis</a:t>
            </a:r>
          </a:p>
        </p:txBody>
      </p:sp>
      <p:sp>
        <p:nvSpPr>
          <p:cNvPr id="82964" name="Rectangle 25"/>
          <p:cNvSpPr>
            <a:spLocks noChangeArrowheads="1"/>
          </p:cNvSpPr>
          <p:nvPr/>
        </p:nvSpPr>
        <p:spPr bwMode="auto">
          <a:xfrm>
            <a:off x="5368925" y="3189288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600" b="1"/>
              <a:t>longus</a:t>
            </a:r>
          </a:p>
        </p:txBody>
      </p:sp>
      <p:sp>
        <p:nvSpPr>
          <p:cNvPr id="82965" name="Rectangle 26"/>
          <p:cNvSpPr>
            <a:spLocks noChangeArrowheads="1"/>
          </p:cNvSpPr>
          <p:nvPr/>
        </p:nvSpPr>
        <p:spPr bwMode="auto">
          <a:xfrm>
            <a:off x="5357813" y="2200275"/>
            <a:ext cx="3159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" b="1">
                <a:solidFill>
                  <a:srgbClr val="000000"/>
                </a:solidFill>
              </a:rPr>
              <a:t>Fibularis</a:t>
            </a:r>
          </a:p>
          <a:p>
            <a:pPr>
              <a:lnSpc>
                <a:spcPct val="85000"/>
              </a:lnSpc>
            </a:pPr>
            <a:r>
              <a:rPr lang="en-US" sz="600" b="1"/>
              <a:t>longus</a:t>
            </a:r>
          </a:p>
        </p:txBody>
      </p:sp>
      <p:sp>
        <p:nvSpPr>
          <p:cNvPr id="82966" name="Line 27"/>
          <p:cNvSpPr>
            <a:spLocks noChangeShapeType="1"/>
          </p:cNvSpPr>
          <p:nvPr/>
        </p:nvSpPr>
        <p:spPr bwMode="auto">
          <a:xfrm>
            <a:off x="3570288" y="2546350"/>
            <a:ext cx="284162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7" name="Line 28"/>
          <p:cNvSpPr>
            <a:spLocks noChangeShapeType="1"/>
          </p:cNvSpPr>
          <p:nvPr/>
        </p:nvSpPr>
        <p:spPr bwMode="auto">
          <a:xfrm flipH="1">
            <a:off x="3575050" y="2640013"/>
            <a:ext cx="53022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8" name="Line 29"/>
          <p:cNvSpPr>
            <a:spLocks noChangeShapeType="1"/>
          </p:cNvSpPr>
          <p:nvPr/>
        </p:nvSpPr>
        <p:spPr bwMode="auto">
          <a:xfrm>
            <a:off x="3530600" y="3303588"/>
            <a:ext cx="43815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9" name="Line 30"/>
          <p:cNvSpPr>
            <a:spLocks noChangeShapeType="1"/>
          </p:cNvSpPr>
          <p:nvPr/>
        </p:nvSpPr>
        <p:spPr bwMode="auto">
          <a:xfrm flipH="1">
            <a:off x="3681413" y="4049713"/>
            <a:ext cx="30797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0" name="Line 31"/>
          <p:cNvSpPr>
            <a:spLocks noChangeShapeType="1"/>
          </p:cNvSpPr>
          <p:nvPr/>
        </p:nvSpPr>
        <p:spPr bwMode="auto">
          <a:xfrm>
            <a:off x="3986213" y="4225925"/>
            <a:ext cx="43497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1" name="Line 32"/>
          <p:cNvSpPr>
            <a:spLocks noChangeShapeType="1"/>
          </p:cNvSpPr>
          <p:nvPr/>
        </p:nvSpPr>
        <p:spPr bwMode="auto">
          <a:xfrm flipH="1">
            <a:off x="4645025" y="2271713"/>
            <a:ext cx="258763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2" name="Line 33"/>
          <p:cNvSpPr>
            <a:spLocks noChangeShapeType="1"/>
          </p:cNvSpPr>
          <p:nvPr/>
        </p:nvSpPr>
        <p:spPr bwMode="auto">
          <a:xfrm flipH="1">
            <a:off x="4572000" y="3467100"/>
            <a:ext cx="38735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3" name="Line 34"/>
          <p:cNvSpPr>
            <a:spLocks noChangeShapeType="1"/>
          </p:cNvSpPr>
          <p:nvPr/>
        </p:nvSpPr>
        <p:spPr bwMode="auto">
          <a:xfrm flipH="1">
            <a:off x="5172075" y="2490788"/>
            <a:ext cx="17303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4" name="Freeform 35"/>
          <p:cNvSpPr>
            <a:spLocks/>
          </p:cNvSpPr>
          <p:nvPr/>
        </p:nvSpPr>
        <p:spPr bwMode="auto">
          <a:xfrm>
            <a:off x="5037138" y="3046413"/>
            <a:ext cx="307975" cy="111125"/>
          </a:xfrm>
          <a:custGeom>
            <a:avLst/>
            <a:gdLst>
              <a:gd name="T0" fmla="*/ 0 w 385"/>
              <a:gd name="T1" fmla="*/ 138 h 138"/>
              <a:gd name="T2" fmla="*/ 291 w 385"/>
              <a:gd name="T3" fmla="*/ 0 h 138"/>
              <a:gd name="T4" fmla="*/ 385 w 385"/>
              <a:gd name="T5" fmla="*/ 0 h 138"/>
              <a:gd name="T6" fmla="*/ 0 60000 65536"/>
              <a:gd name="T7" fmla="*/ 0 60000 65536"/>
              <a:gd name="T8" fmla="*/ 0 60000 65536"/>
              <a:gd name="T9" fmla="*/ 0 w 385"/>
              <a:gd name="T10" fmla="*/ 0 h 138"/>
              <a:gd name="T11" fmla="*/ 385 w 38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38">
                <a:moveTo>
                  <a:pt x="0" y="138"/>
                </a:moveTo>
                <a:lnTo>
                  <a:pt x="291" y="0"/>
                </a:lnTo>
                <a:lnTo>
                  <a:pt x="385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" name="Line 36"/>
          <p:cNvSpPr>
            <a:spLocks noChangeShapeType="1"/>
          </p:cNvSpPr>
          <p:nvPr/>
        </p:nvSpPr>
        <p:spPr bwMode="auto">
          <a:xfrm flipH="1">
            <a:off x="4919663" y="1993900"/>
            <a:ext cx="33337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" name="Line 37"/>
          <p:cNvSpPr>
            <a:spLocks noChangeShapeType="1"/>
          </p:cNvSpPr>
          <p:nvPr/>
        </p:nvSpPr>
        <p:spPr bwMode="auto">
          <a:xfrm flipH="1">
            <a:off x="5100638" y="3625850"/>
            <a:ext cx="244475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" name="Line 38"/>
          <p:cNvSpPr>
            <a:spLocks noChangeShapeType="1"/>
          </p:cNvSpPr>
          <p:nvPr/>
        </p:nvSpPr>
        <p:spPr bwMode="auto">
          <a:xfrm>
            <a:off x="5224463" y="2238375"/>
            <a:ext cx="12065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" name="Line 39"/>
          <p:cNvSpPr>
            <a:spLocks noChangeShapeType="1"/>
          </p:cNvSpPr>
          <p:nvPr/>
        </p:nvSpPr>
        <p:spPr bwMode="auto">
          <a:xfrm flipH="1">
            <a:off x="4632325" y="2047875"/>
            <a:ext cx="41751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9" name="Line 40"/>
          <p:cNvSpPr>
            <a:spLocks noChangeShapeType="1"/>
          </p:cNvSpPr>
          <p:nvPr/>
        </p:nvSpPr>
        <p:spPr bwMode="auto">
          <a:xfrm flipH="1">
            <a:off x="5199063" y="3238500"/>
            <a:ext cx="146050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0" name="Freeform 41"/>
          <p:cNvSpPr>
            <a:spLocks/>
          </p:cNvSpPr>
          <p:nvPr/>
        </p:nvSpPr>
        <p:spPr bwMode="auto">
          <a:xfrm>
            <a:off x="4010025" y="1941513"/>
            <a:ext cx="276225" cy="95250"/>
          </a:xfrm>
          <a:custGeom>
            <a:avLst/>
            <a:gdLst>
              <a:gd name="T0" fmla="*/ 0 w 513"/>
              <a:gd name="T1" fmla="*/ 0 h 136"/>
              <a:gd name="T2" fmla="*/ 268 w 513"/>
              <a:gd name="T3" fmla="*/ 136 h 136"/>
              <a:gd name="T4" fmla="*/ 513 w 513"/>
              <a:gd name="T5" fmla="*/ 136 h 136"/>
              <a:gd name="T6" fmla="*/ 0 60000 65536"/>
              <a:gd name="T7" fmla="*/ 0 60000 65536"/>
              <a:gd name="T8" fmla="*/ 0 60000 65536"/>
              <a:gd name="T9" fmla="*/ 0 w 513"/>
              <a:gd name="T10" fmla="*/ 0 h 136"/>
              <a:gd name="T11" fmla="*/ 513 w 513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3" h="136">
                <a:moveTo>
                  <a:pt x="0" y="0"/>
                </a:moveTo>
                <a:lnTo>
                  <a:pt x="268" y="136"/>
                </a:lnTo>
                <a:lnTo>
                  <a:pt x="513" y="136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1" name="Line 42"/>
          <p:cNvSpPr>
            <a:spLocks noChangeShapeType="1"/>
          </p:cNvSpPr>
          <p:nvPr/>
        </p:nvSpPr>
        <p:spPr bwMode="auto">
          <a:xfrm flipH="1">
            <a:off x="5141913" y="3421063"/>
            <a:ext cx="20320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2" name="Line 43"/>
          <p:cNvSpPr>
            <a:spLocks noChangeShapeType="1"/>
          </p:cNvSpPr>
          <p:nvPr/>
        </p:nvSpPr>
        <p:spPr bwMode="auto">
          <a:xfrm flipH="1">
            <a:off x="5186363" y="1993900"/>
            <a:ext cx="66675" cy="7620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3" name="Line 44"/>
          <p:cNvSpPr>
            <a:spLocks noChangeShapeType="1"/>
          </p:cNvSpPr>
          <p:nvPr/>
        </p:nvSpPr>
        <p:spPr bwMode="auto">
          <a:xfrm>
            <a:off x="3570288" y="2544763"/>
            <a:ext cx="284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4" name="Line 45"/>
          <p:cNvSpPr>
            <a:spLocks noChangeShapeType="1"/>
          </p:cNvSpPr>
          <p:nvPr/>
        </p:nvSpPr>
        <p:spPr bwMode="auto">
          <a:xfrm flipH="1">
            <a:off x="3575050" y="2636838"/>
            <a:ext cx="5302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5" name="Line 46"/>
          <p:cNvSpPr>
            <a:spLocks noChangeShapeType="1"/>
          </p:cNvSpPr>
          <p:nvPr/>
        </p:nvSpPr>
        <p:spPr bwMode="auto">
          <a:xfrm>
            <a:off x="3530600" y="3302000"/>
            <a:ext cx="4381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6" name="Line 47"/>
          <p:cNvSpPr>
            <a:spLocks noChangeShapeType="1"/>
          </p:cNvSpPr>
          <p:nvPr/>
        </p:nvSpPr>
        <p:spPr bwMode="auto">
          <a:xfrm flipH="1">
            <a:off x="3681413" y="4048125"/>
            <a:ext cx="3079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7" name="Line 48"/>
          <p:cNvSpPr>
            <a:spLocks noChangeShapeType="1"/>
          </p:cNvSpPr>
          <p:nvPr/>
        </p:nvSpPr>
        <p:spPr bwMode="auto">
          <a:xfrm>
            <a:off x="3986213" y="4222750"/>
            <a:ext cx="4349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8" name="Line 49"/>
          <p:cNvSpPr>
            <a:spLocks noChangeShapeType="1"/>
          </p:cNvSpPr>
          <p:nvPr/>
        </p:nvSpPr>
        <p:spPr bwMode="auto">
          <a:xfrm flipH="1">
            <a:off x="4645025" y="2268538"/>
            <a:ext cx="2587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9" name="Line 50"/>
          <p:cNvSpPr>
            <a:spLocks noChangeShapeType="1"/>
          </p:cNvSpPr>
          <p:nvPr/>
        </p:nvSpPr>
        <p:spPr bwMode="auto">
          <a:xfrm flipH="1">
            <a:off x="4572000" y="3465513"/>
            <a:ext cx="387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0" name="Line 51"/>
          <p:cNvSpPr>
            <a:spLocks noChangeShapeType="1"/>
          </p:cNvSpPr>
          <p:nvPr/>
        </p:nvSpPr>
        <p:spPr bwMode="auto">
          <a:xfrm flipH="1">
            <a:off x="5172075" y="2490788"/>
            <a:ext cx="1730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1" name="Rectangle 52"/>
          <p:cNvSpPr>
            <a:spLocks noChangeArrowheads="1"/>
          </p:cNvSpPr>
          <p:nvPr/>
        </p:nvSpPr>
        <p:spPr bwMode="auto">
          <a:xfrm>
            <a:off x="5368925" y="2997200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Gastrocnemius</a:t>
            </a:r>
          </a:p>
          <a:p>
            <a:r>
              <a:rPr lang="en-US" sz="600" b="1">
                <a:solidFill>
                  <a:srgbClr val="000000"/>
                </a:solidFill>
              </a:rPr>
              <a:t>(cut)</a:t>
            </a:r>
            <a:endParaRPr lang="en-US" sz="600" b="1"/>
          </a:p>
        </p:txBody>
      </p:sp>
      <p:sp>
        <p:nvSpPr>
          <p:cNvPr id="82992" name="Freeform 53"/>
          <p:cNvSpPr>
            <a:spLocks/>
          </p:cNvSpPr>
          <p:nvPr/>
        </p:nvSpPr>
        <p:spPr bwMode="auto">
          <a:xfrm>
            <a:off x="5037138" y="3044825"/>
            <a:ext cx="307975" cy="111125"/>
          </a:xfrm>
          <a:custGeom>
            <a:avLst/>
            <a:gdLst>
              <a:gd name="T0" fmla="*/ 0 w 385"/>
              <a:gd name="T1" fmla="*/ 138 h 138"/>
              <a:gd name="T2" fmla="*/ 291 w 385"/>
              <a:gd name="T3" fmla="*/ 0 h 138"/>
              <a:gd name="T4" fmla="*/ 385 w 385"/>
              <a:gd name="T5" fmla="*/ 0 h 138"/>
              <a:gd name="T6" fmla="*/ 0 60000 65536"/>
              <a:gd name="T7" fmla="*/ 0 60000 65536"/>
              <a:gd name="T8" fmla="*/ 0 60000 65536"/>
              <a:gd name="T9" fmla="*/ 0 w 385"/>
              <a:gd name="T10" fmla="*/ 0 h 138"/>
              <a:gd name="T11" fmla="*/ 385 w 38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38">
                <a:moveTo>
                  <a:pt x="0" y="138"/>
                </a:moveTo>
                <a:lnTo>
                  <a:pt x="291" y="0"/>
                </a:lnTo>
                <a:lnTo>
                  <a:pt x="38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3" name="Line 54"/>
          <p:cNvSpPr>
            <a:spLocks noChangeShapeType="1"/>
          </p:cNvSpPr>
          <p:nvPr/>
        </p:nvSpPr>
        <p:spPr bwMode="auto">
          <a:xfrm flipH="1">
            <a:off x="4919663" y="1990725"/>
            <a:ext cx="3333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4" name="Line 55"/>
          <p:cNvSpPr>
            <a:spLocks noChangeShapeType="1"/>
          </p:cNvSpPr>
          <p:nvPr/>
        </p:nvSpPr>
        <p:spPr bwMode="auto">
          <a:xfrm flipH="1">
            <a:off x="5100638" y="3624263"/>
            <a:ext cx="2444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5" name="Line 56"/>
          <p:cNvSpPr>
            <a:spLocks noChangeShapeType="1"/>
          </p:cNvSpPr>
          <p:nvPr/>
        </p:nvSpPr>
        <p:spPr bwMode="auto">
          <a:xfrm>
            <a:off x="5224463" y="2236788"/>
            <a:ext cx="1206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6" name="Line 57"/>
          <p:cNvSpPr>
            <a:spLocks noChangeShapeType="1"/>
          </p:cNvSpPr>
          <p:nvPr/>
        </p:nvSpPr>
        <p:spPr bwMode="auto">
          <a:xfrm flipH="1">
            <a:off x="4632325" y="2046288"/>
            <a:ext cx="4175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7" name="Rectangle 58"/>
          <p:cNvSpPr>
            <a:spLocks noChangeArrowheads="1"/>
          </p:cNvSpPr>
          <p:nvPr/>
        </p:nvSpPr>
        <p:spPr bwMode="auto">
          <a:xfrm>
            <a:off x="3163888" y="3260725"/>
            <a:ext cx="54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Tendon of</a:t>
            </a:r>
          </a:p>
          <a:p>
            <a:r>
              <a:rPr lang="en-US" sz="600" b="1"/>
              <a:t>gastrocnemius</a:t>
            </a:r>
          </a:p>
        </p:txBody>
      </p:sp>
      <p:sp>
        <p:nvSpPr>
          <p:cNvPr id="82998" name="Line 59"/>
          <p:cNvSpPr>
            <a:spLocks noChangeShapeType="1"/>
          </p:cNvSpPr>
          <p:nvPr/>
        </p:nvSpPr>
        <p:spPr bwMode="auto">
          <a:xfrm flipH="1">
            <a:off x="5199063" y="3236913"/>
            <a:ext cx="1460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9" name="Freeform 60"/>
          <p:cNvSpPr>
            <a:spLocks/>
          </p:cNvSpPr>
          <p:nvPr/>
        </p:nvSpPr>
        <p:spPr bwMode="auto">
          <a:xfrm>
            <a:off x="4010025" y="1939925"/>
            <a:ext cx="265113" cy="100013"/>
          </a:xfrm>
          <a:custGeom>
            <a:avLst/>
            <a:gdLst>
              <a:gd name="T0" fmla="*/ 0 w 510"/>
              <a:gd name="T1" fmla="*/ 0 h 136"/>
              <a:gd name="T2" fmla="*/ 268 w 510"/>
              <a:gd name="T3" fmla="*/ 136 h 136"/>
              <a:gd name="T4" fmla="*/ 510 w 510"/>
              <a:gd name="T5" fmla="*/ 136 h 136"/>
              <a:gd name="T6" fmla="*/ 0 60000 65536"/>
              <a:gd name="T7" fmla="*/ 0 60000 65536"/>
              <a:gd name="T8" fmla="*/ 0 60000 65536"/>
              <a:gd name="T9" fmla="*/ 0 w 510"/>
              <a:gd name="T10" fmla="*/ 0 h 136"/>
              <a:gd name="T11" fmla="*/ 510 w 51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36">
                <a:moveTo>
                  <a:pt x="0" y="0"/>
                </a:moveTo>
                <a:lnTo>
                  <a:pt x="268" y="136"/>
                </a:lnTo>
                <a:lnTo>
                  <a:pt x="510" y="13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0" name="Line 61"/>
          <p:cNvSpPr>
            <a:spLocks noChangeShapeType="1"/>
          </p:cNvSpPr>
          <p:nvPr/>
        </p:nvSpPr>
        <p:spPr bwMode="auto">
          <a:xfrm flipH="1">
            <a:off x="5141913" y="3419475"/>
            <a:ext cx="2032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1" name="Freeform 62"/>
          <p:cNvSpPr>
            <a:spLocks/>
          </p:cNvSpPr>
          <p:nvPr/>
        </p:nvSpPr>
        <p:spPr bwMode="auto">
          <a:xfrm>
            <a:off x="5186363" y="1990725"/>
            <a:ext cx="158750" cy="77788"/>
          </a:xfrm>
          <a:custGeom>
            <a:avLst/>
            <a:gdLst>
              <a:gd name="T0" fmla="*/ 0 w 200"/>
              <a:gd name="T1" fmla="*/ 97 h 97"/>
              <a:gd name="T2" fmla="*/ 84 w 200"/>
              <a:gd name="T3" fmla="*/ 0 h 97"/>
              <a:gd name="T4" fmla="*/ 200 w 200"/>
              <a:gd name="T5" fmla="*/ 0 h 97"/>
              <a:gd name="T6" fmla="*/ 0 60000 65536"/>
              <a:gd name="T7" fmla="*/ 0 60000 65536"/>
              <a:gd name="T8" fmla="*/ 0 60000 65536"/>
              <a:gd name="T9" fmla="*/ 0 w 200"/>
              <a:gd name="T10" fmla="*/ 0 h 97"/>
              <a:gd name="T11" fmla="*/ 200 w 200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97">
                <a:moveTo>
                  <a:pt x="0" y="97"/>
                </a:moveTo>
                <a:lnTo>
                  <a:pt x="84" y="0"/>
                </a:lnTo>
                <a:lnTo>
                  <a:pt x="20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2" name="Rectangle 63"/>
          <p:cNvSpPr>
            <a:spLocks noChangeArrowheads="1"/>
          </p:cNvSpPr>
          <p:nvPr/>
        </p:nvSpPr>
        <p:spPr bwMode="auto">
          <a:xfrm>
            <a:off x="3979863" y="4352925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83003" name="Rectangle 64"/>
          <p:cNvSpPr>
            <a:spLocks noChangeArrowheads="1"/>
          </p:cNvSpPr>
          <p:nvPr/>
        </p:nvSpPr>
        <p:spPr bwMode="auto">
          <a:xfrm>
            <a:off x="5037138" y="4352925"/>
            <a:ext cx="96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83004" name="Line 65"/>
          <p:cNvSpPr>
            <a:spLocks noChangeShapeType="1"/>
          </p:cNvSpPr>
          <p:nvPr/>
        </p:nvSpPr>
        <p:spPr bwMode="auto">
          <a:xfrm flipH="1">
            <a:off x="4645025" y="2771775"/>
            <a:ext cx="18732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5" name="Line 66"/>
          <p:cNvSpPr>
            <a:spLocks noChangeShapeType="1"/>
          </p:cNvSpPr>
          <p:nvPr/>
        </p:nvSpPr>
        <p:spPr bwMode="auto">
          <a:xfrm flipH="1">
            <a:off x="4645025" y="2770188"/>
            <a:ext cx="1873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6" name="Text Box 14"/>
          <p:cNvSpPr txBox="1">
            <a:spLocks noChangeArrowheads="1"/>
          </p:cNvSpPr>
          <p:nvPr/>
        </p:nvSpPr>
        <p:spPr bwMode="auto">
          <a:xfrm>
            <a:off x="5141913" y="4014788"/>
            <a:ext cx="2263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77D36BB-ED89-47DB-8C66-BDEEA508808B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Classification of Muscles According to Fascicle Orientation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06463" y="1328738"/>
            <a:ext cx="7754937" cy="5253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fusiform muscles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thick in middle and tapered at ends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biceps brachii </a:t>
            </a:r>
            <a:r>
              <a:rPr lang="en-US" sz="1800" b="0" smtClean="0"/>
              <a:t>,  </a:t>
            </a:r>
            <a:r>
              <a:rPr lang="en-US" sz="1800" b="0" i="1" smtClean="0"/>
              <a:t>gastrocnemius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parallel muscles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have uniform width and parallel fascicles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can span longer distances than other shapes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rectus abdominis</a:t>
            </a:r>
            <a:r>
              <a:rPr lang="en-US" sz="1800" b="0" smtClean="0"/>
              <a:t>, </a:t>
            </a:r>
            <a:r>
              <a:rPr lang="en-US" sz="1800" b="0" i="1" smtClean="0"/>
              <a:t>zygomaticus major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triangular (convergent) muscles</a:t>
            </a:r>
            <a:endParaRPr lang="en-US" sz="24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fan-shaped, broad at origin and tapering to a narrower insertion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pectoralis major</a:t>
            </a:r>
            <a:r>
              <a:rPr lang="en-US" sz="1800" b="0" smtClean="0"/>
              <a:t>, </a:t>
            </a:r>
            <a:r>
              <a:rPr lang="en-US" sz="1800" b="0" i="1" smtClean="0"/>
              <a:t>temporalis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pennate muscles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fascicles insert obliquely on a tendon (feather shaped)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unipennate, bipennate or multipennate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palmar interosseus</a:t>
            </a:r>
            <a:r>
              <a:rPr lang="en-US" sz="1800" b="0" smtClean="0"/>
              <a:t>, </a:t>
            </a:r>
            <a:r>
              <a:rPr lang="en-US" sz="1800" b="0" i="1" smtClean="0"/>
              <a:t>rectus femoris </a:t>
            </a:r>
            <a:r>
              <a:rPr lang="en-US" sz="1800" b="0" smtClean="0"/>
              <a:t>and </a:t>
            </a:r>
            <a:r>
              <a:rPr lang="en-US" sz="1800" b="0" i="1" smtClean="0"/>
              <a:t>deltoid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circular muscles (sphincters)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ring around body opening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i="1" smtClean="0"/>
              <a:t>orbicularis oculi, urethral </a:t>
            </a:r>
            <a:r>
              <a:rPr lang="en-US" sz="1800" b="0" smtClean="0"/>
              <a:t>and</a:t>
            </a:r>
            <a:r>
              <a:rPr lang="en-US" sz="1800" b="0" i="1" smtClean="0"/>
              <a:t> anal sphincters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926890D1-0F73-440E-9B35-DB8D178E0D16}" type="slidenum">
              <a:rPr lang="en-US" smtClean="0">
                <a:latin typeface="Arial" pitchFamily="34" charset="0"/>
              </a:rPr>
              <a:pPr/>
              <a:t>80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9144000" cy="1006475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Posterior Compartment of Leg</a:t>
            </a:r>
            <a:br>
              <a:rPr lang="en-US" sz="3200" smtClean="0"/>
            </a:br>
            <a:r>
              <a:rPr lang="en-US" sz="2800" smtClean="0"/>
              <a:t>Deep Group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838325" y="5049838"/>
            <a:ext cx="5913438" cy="1708150"/>
          </a:xfrm>
        </p:spPr>
        <p:txBody>
          <a:bodyPr/>
          <a:lstStyle/>
          <a:p>
            <a:pPr eaLnBrk="1" hangingPunct="1"/>
            <a:r>
              <a:rPr lang="en-US" sz="2000" smtClean="0"/>
              <a:t>four muscles in the deep group</a:t>
            </a:r>
          </a:p>
          <a:p>
            <a:pPr lvl="1" eaLnBrk="1" hangingPunct="1"/>
            <a:r>
              <a:rPr lang="en-US" sz="1800" b="0" i="1" smtClean="0"/>
              <a:t>flexor digitorum longus –</a:t>
            </a:r>
            <a:r>
              <a:rPr lang="en-US" sz="1800" b="0" smtClean="0"/>
              <a:t> flexes phalanges</a:t>
            </a:r>
            <a:endParaRPr lang="en-US" sz="1800" b="0" i="1" smtClean="0"/>
          </a:p>
          <a:p>
            <a:pPr lvl="1" eaLnBrk="1" hangingPunct="1"/>
            <a:r>
              <a:rPr lang="en-US" sz="1800" b="0" i="1" smtClean="0"/>
              <a:t>flexor hallucis longus – </a:t>
            </a:r>
            <a:r>
              <a:rPr lang="en-US" sz="1800" b="0" smtClean="0"/>
              <a:t>flexes great toe</a:t>
            </a:r>
            <a:endParaRPr lang="en-US" sz="1800" b="0" i="1" smtClean="0"/>
          </a:p>
          <a:p>
            <a:pPr lvl="1" eaLnBrk="1" hangingPunct="1"/>
            <a:r>
              <a:rPr lang="en-US" sz="1800" b="0" i="1" smtClean="0"/>
              <a:t>tibialis posterior – </a:t>
            </a:r>
            <a:r>
              <a:rPr lang="en-US" sz="1800" b="0" smtClean="0"/>
              <a:t>inverts foot</a:t>
            </a:r>
            <a:endParaRPr lang="en-US" sz="1800" b="0" i="1" smtClean="0"/>
          </a:p>
          <a:p>
            <a:pPr lvl="1" eaLnBrk="1" hangingPunct="1"/>
            <a:r>
              <a:rPr lang="en-US" sz="1800" b="0" i="1" smtClean="0"/>
              <a:t>popliteus – </a:t>
            </a:r>
            <a:r>
              <a:rPr lang="en-US" sz="1800" b="0" smtClean="0"/>
              <a:t>acts on knee</a:t>
            </a:r>
            <a:endParaRPr lang="en-US" sz="1600" b="0" i="1" smtClean="0"/>
          </a:p>
        </p:txBody>
      </p:sp>
      <p:sp>
        <p:nvSpPr>
          <p:cNvPr id="83973" name="TextBox 24"/>
          <p:cNvSpPr txBox="1">
            <a:spLocks noChangeArrowheads="1"/>
          </p:cNvSpPr>
          <p:nvPr/>
        </p:nvSpPr>
        <p:spPr bwMode="auto">
          <a:xfrm>
            <a:off x="2759075" y="1081088"/>
            <a:ext cx="3614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83974" name="Picture 11" descr="sal25693_10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300" y="1214438"/>
            <a:ext cx="2540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13"/>
          <p:cNvSpPr>
            <a:spLocks noChangeArrowheads="1"/>
          </p:cNvSpPr>
          <p:nvPr/>
        </p:nvSpPr>
        <p:spPr bwMode="auto">
          <a:xfrm>
            <a:off x="2671763" y="4525963"/>
            <a:ext cx="630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Calcaneal tendon</a:t>
            </a:r>
          </a:p>
          <a:p>
            <a:r>
              <a:rPr lang="en-US" sz="600" b="1">
                <a:solidFill>
                  <a:srgbClr val="000000"/>
                </a:solidFill>
              </a:rPr>
              <a:t>(cut)</a:t>
            </a:r>
          </a:p>
        </p:txBody>
      </p:sp>
      <p:sp>
        <p:nvSpPr>
          <p:cNvPr id="83976" name="Rectangle 14"/>
          <p:cNvSpPr>
            <a:spLocks noChangeArrowheads="1"/>
          </p:cNvSpPr>
          <p:nvPr/>
        </p:nvSpPr>
        <p:spPr bwMode="auto">
          <a:xfrm>
            <a:off x="4221163" y="4719638"/>
            <a:ext cx="3825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Calcaneus</a:t>
            </a:r>
            <a:endParaRPr lang="en-US" sz="600" b="1"/>
          </a:p>
        </p:txBody>
      </p:sp>
      <p:sp>
        <p:nvSpPr>
          <p:cNvPr id="83977" name="Rectangle 15"/>
          <p:cNvSpPr>
            <a:spLocks noChangeArrowheads="1"/>
          </p:cNvSpPr>
          <p:nvPr/>
        </p:nvSpPr>
        <p:spPr bwMode="auto">
          <a:xfrm>
            <a:off x="3673475" y="4918075"/>
            <a:ext cx="93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83978" name="Rectangle 16"/>
          <p:cNvSpPr>
            <a:spLocks noChangeArrowheads="1"/>
          </p:cNvSpPr>
          <p:nvPr/>
        </p:nvSpPr>
        <p:spPr bwMode="auto">
          <a:xfrm>
            <a:off x="4851400" y="2992438"/>
            <a:ext cx="96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83979" name="Rectangle 17"/>
          <p:cNvSpPr>
            <a:spLocks noChangeArrowheads="1"/>
          </p:cNvSpPr>
          <p:nvPr/>
        </p:nvSpPr>
        <p:spPr bwMode="auto">
          <a:xfrm>
            <a:off x="5618163" y="2995613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(c)</a:t>
            </a:r>
            <a:endParaRPr lang="en-US" sz="600" b="1"/>
          </a:p>
        </p:txBody>
      </p:sp>
      <p:sp>
        <p:nvSpPr>
          <p:cNvPr id="83980" name="Rectangle 18"/>
          <p:cNvSpPr>
            <a:spLocks noChangeArrowheads="1"/>
          </p:cNvSpPr>
          <p:nvPr/>
        </p:nvSpPr>
        <p:spPr bwMode="auto">
          <a:xfrm>
            <a:off x="4840288" y="4930775"/>
            <a:ext cx="96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(d)</a:t>
            </a:r>
            <a:endParaRPr lang="en-US" sz="600" b="1"/>
          </a:p>
        </p:txBody>
      </p:sp>
      <p:sp>
        <p:nvSpPr>
          <p:cNvPr id="83981" name="Rectangle 19"/>
          <p:cNvSpPr>
            <a:spLocks noChangeArrowheads="1"/>
          </p:cNvSpPr>
          <p:nvPr/>
        </p:nvSpPr>
        <p:spPr bwMode="auto">
          <a:xfrm>
            <a:off x="2671763" y="3443288"/>
            <a:ext cx="598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6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3982" name="Rectangle 20"/>
          <p:cNvSpPr>
            <a:spLocks noChangeArrowheads="1"/>
          </p:cNvSpPr>
          <p:nvPr/>
        </p:nvSpPr>
        <p:spPr bwMode="auto">
          <a:xfrm>
            <a:off x="5837238" y="2001838"/>
            <a:ext cx="34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Flexor</a:t>
            </a:r>
          </a:p>
          <a:p>
            <a:r>
              <a:rPr lang="en-US" sz="600" b="1"/>
              <a:t>digitorum</a:t>
            </a:r>
          </a:p>
          <a:p>
            <a:r>
              <a:rPr lang="en-US" sz="600" b="1"/>
              <a:t>longus</a:t>
            </a:r>
          </a:p>
        </p:txBody>
      </p:sp>
      <p:sp>
        <p:nvSpPr>
          <p:cNvPr id="83983" name="Rectangle 21"/>
          <p:cNvSpPr>
            <a:spLocks noChangeArrowheads="1"/>
          </p:cNvSpPr>
          <p:nvPr/>
        </p:nvSpPr>
        <p:spPr bwMode="auto">
          <a:xfrm>
            <a:off x="4221163" y="3714750"/>
            <a:ext cx="5318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Flexor hallucis</a:t>
            </a:r>
          </a:p>
          <a:p>
            <a:r>
              <a:rPr lang="en-US" sz="6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3984" name="Rectangle 22"/>
          <p:cNvSpPr>
            <a:spLocks noChangeArrowheads="1"/>
          </p:cNvSpPr>
          <p:nvPr/>
        </p:nvSpPr>
        <p:spPr bwMode="auto">
          <a:xfrm>
            <a:off x="5132388" y="3978275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Flexor</a:t>
            </a:r>
          </a:p>
          <a:p>
            <a:r>
              <a:rPr lang="en-US" sz="600" b="1"/>
              <a:t>hallucis</a:t>
            </a:r>
          </a:p>
          <a:p>
            <a:r>
              <a:rPr lang="en-US" sz="600" b="1"/>
              <a:t>longus</a:t>
            </a:r>
          </a:p>
        </p:txBody>
      </p:sp>
      <p:sp>
        <p:nvSpPr>
          <p:cNvPr id="83985" name="Rectangle 23"/>
          <p:cNvSpPr>
            <a:spLocks noChangeArrowheads="1"/>
          </p:cNvSpPr>
          <p:nvPr/>
        </p:nvSpPr>
        <p:spPr bwMode="auto">
          <a:xfrm>
            <a:off x="2690813" y="2484438"/>
            <a:ext cx="3413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Popliteus</a:t>
            </a:r>
            <a:endParaRPr lang="en-US" sz="600" b="1"/>
          </a:p>
        </p:txBody>
      </p:sp>
      <p:sp>
        <p:nvSpPr>
          <p:cNvPr id="83986" name="Rectangle 24"/>
          <p:cNvSpPr>
            <a:spLocks noChangeArrowheads="1"/>
          </p:cNvSpPr>
          <p:nvPr/>
        </p:nvSpPr>
        <p:spPr bwMode="auto">
          <a:xfrm>
            <a:off x="5132388" y="3455988"/>
            <a:ext cx="3413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Popliteus</a:t>
            </a:r>
            <a:endParaRPr lang="en-US" sz="600" b="1"/>
          </a:p>
        </p:txBody>
      </p:sp>
      <p:sp>
        <p:nvSpPr>
          <p:cNvPr id="83987" name="Rectangle 25"/>
          <p:cNvSpPr>
            <a:spLocks noChangeArrowheads="1"/>
          </p:cNvSpPr>
          <p:nvPr/>
        </p:nvSpPr>
        <p:spPr bwMode="auto">
          <a:xfrm>
            <a:off x="4203700" y="2170113"/>
            <a:ext cx="508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Plantaris (cut)</a:t>
            </a:r>
            <a:endParaRPr lang="en-US" sz="600" b="1"/>
          </a:p>
        </p:txBody>
      </p:sp>
      <p:sp>
        <p:nvSpPr>
          <p:cNvPr id="83988" name="Rectangle 26"/>
          <p:cNvSpPr>
            <a:spLocks noChangeArrowheads="1"/>
          </p:cNvSpPr>
          <p:nvPr/>
        </p:nvSpPr>
        <p:spPr bwMode="auto">
          <a:xfrm>
            <a:off x="2690813" y="2713038"/>
            <a:ext cx="434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Soleus (cut)</a:t>
            </a:r>
            <a:endParaRPr lang="en-US" sz="600" b="1"/>
          </a:p>
        </p:txBody>
      </p:sp>
      <p:sp>
        <p:nvSpPr>
          <p:cNvPr id="83989" name="Rectangle 27"/>
          <p:cNvSpPr>
            <a:spLocks noChangeArrowheads="1"/>
          </p:cNvSpPr>
          <p:nvPr/>
        </p:nvSpPr>
        <p:spPr bwMode="auto">
          <a:xfrm>
            <a:off x="4221163" y="2997200"/>
            <a:ext cx="222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</a:t>
            </a:r>
            <a:endParaRPr lang="en-US" sz="600" b="1"/>
          </a:p>
        </p:txBody>
      </p:sp>
      <p:sp>
        <p:nvSpPr>
          <p:cNvPr id="83990" name="Rectangle 28"/>
          <p:cNvSpPr>
            <a:spLocks noChangeArrowheads="1"/>
          </p:cNvSpPr>
          <p:nvPr/>
        </p:nvSpPr>
        <p:spPr bwMode="auto">
          <a:xfrm>
            <a:off x="4221163" y="3406775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6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3991" name="Rectangle 29"/>
          <p:cNvSpPr>
            <a:spLocks noChangeArrowheads="1"/>
          </p:cNvSpPr>
          <p:nvPr/>
        </p:nvSpPr>
        <p:spPr bwMode="auto">
          <a:xfrm>
            <a:off x="4221163" y="4075113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6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83992" name="Line 30"/>
          <p:cNvSpPr>
            <a:spLocks noChangeShapeType="1"/>
          </p:cNvSpPr>
          <p:nvPr/>
        </p:nvSpPr>
        <p:spPr bwMode="auto">
          <a:xfrm flipH="1">
            <a:off x="3159125" y="2528888"/>
            <a:ext cx="401638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3" name="Line 31"/>
          <p:cNvSpPr>
            <a:spLocks noChangeShapeType="1"/>
          </p:cNvSpPr>
          <p:nvPr/>
        </p:nvSpPr>
        <p:spPr bwMode="auto">
          <a:xfrm flipH="1">
            <a:off x="3195638" y="2755900"/>
            <a:ext cx="338137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4" name="Line 32"/>
          <p:cNvSpPr>
            <a:spLocks noChangeShapeType="1"/>
          </p:cNvSpPr>
          <p:nvPr/>
        </p:nvSpPr>
        <p:spPr bwMode="auto">
          <a:xfrm flipH="1">
            <a:off x="3324225" y="3497263"/>
            <a:ext cx="24923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5" name="Line 33"/>
          <p:cNvSpPr>
            <a:spLocks noChangeShapeType="1"/>
          </p:cNvSpPr>
          <p:nvPr/>
        </p:nvSpPr>
        <p:spPr bwMode="auto">
          <a:xfrm flipH="1">
            <a:off x="3322638" y="4576763"/>
            <a:ext cx="39052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6" name="Line 34"/>
          <p:cNvSpPr>
            <a:spLocks noChangeShapeType="1"/>
          </p:cNvSpPr>
          <p:nvPr/>
        </p:nvSpPr>
        <p:spPr bwMode="auto">
          <a:xfrm>
            <a:off x="3721100" y="4764088"/>
            <a:ext cx="4730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7" name="Line 35"/>
          <p:cNvSpPr>
            <a:spLocks noChangeShapeType="1"/>
          </p:cNvSpPr>
          <p:nvPr/>
        </p:nvSpPr>
        <p:spPr bwMode="auto">
          <a:xfrm>
            <a:off x="3786188" y="4124325"/>
            <a:ext cx="4079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8" name="Line 36"/>
          <p:cNvSpPr>
            <a:spLocks noChangeShapeType="1"/>
          </p:cNvSpPr>
          <p:nvPr/>
        </p:nvSpPr>
        <p:spPr bwMode="auto">
          <a:xfrm>
            <a:off x="3803650" y="3760788"/>
            <a:ext cx="39052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9" name="Line 37"/>
          <p:cNvSpPr>
            <a:spLocks noChangeShapeType="1"/>
          </p:cNvSpPr>
          <p:nvPr/>
        </p:nvSpPr>
        <p:spPr bwMode="auto">
          <a:xfrm>
            <a:off x="3913188" y="3449638"/>
            <a:ext cx="2809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0" name="Line 38"/>
          <p:cNvSpPr>
            <a:spLocks noChangeShapeType="1"/>
          </p:cNvSpPr>
          <p:nvPr/>
        </p:nvSpPr>
        <p:spPr bwMode="auto">
          <a:xfrm>
            <a:off x="3709988" y="3224213"/>
            <a:ext cx="484187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1" name="Line 39"/>
          <p:cNvSpPr>
            <a:spLocks noChangeShapeType="1"/>
          </p:cNvSpPr>
          <p:nvPr/>
        </p:nvSpPr>
        <p:spPr bwMode="auto">
          <a:xfrm>
            <a:off x="3811588" y="3049588"/>
            <a:ext cx="382587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2" name="Line 40"/>
          <p:cNvSpPr>
            <a:spLocks noChangeShapeType="1"/>
          </p:cNvSpPr>
          <p:nvPr/>
        </p:nvSpPr>
        <p:spPr bwMode="auto">
          <a:xfrm>
            <a:off x="3717925" y="2217738"/>
            <a:ext cx="4762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3" name="Line 41"/>
          <p:cNvSpPr>
            <a:spLocks noChangeShapeType="1"/>
          </p:cNvSpPr>
          <p:nvPr/>
        </p:nvSpPr>
        <p:spPr bwMode="auto">
          <a:xfrm flipH="1">
            <a:off x="3159125" y="2525713"/>
            <a:ext cx="4016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4" name="Line 42"/>
          <p:cNvSpPr>
            <a:spLocks noChangeShapeType="1"/>
          </p:cNvSpPr>
          <p:nvPr/>
        </p:nvSpPr>
        <p:spPr bwMode="auto">
          <a:xfrm flipH="1">
            <a:off x="3195638" y="2752725"/>
            <a:ext cx="3381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5" name="Line 43"/>
          <p:cNvSpPr>
            <a:spLocks noChangeShapeType="1"/>
          </p:cNvSpPr>
          <p:nvPr/>
        </p:nvSpPr>
        <p:spPr bwMode="auto">
          <a:xfrm flipH="1">
            <a:off x="3319463" y="3494088"/>
            <a:ext cx="2540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6" name="Line 44"/>
          <p:cNvSpPr>
            <a:spLocks noChangeShapeType="1"/>
          </p:cNvSpPr>
          <p:nvPr/>
        </p:nvSpPr>
        <p:spPr bwMode="auto">
          <a:xfrm flipH="1">
            <a:off x="3322638" y="4573588"/>
            <a:ext cx="3905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7" name="Line 45"/>
          <p:cNvSpPr>
            <a:spLocks noChangeShapeType="1"/>
          </p:cNvSpPr>
          <p:nvPr/>
        </p:nvSpPr>
        <p:spPr bwMode="auto">
          <a:xfrm>
            <a:off x="3721100" y="4760913"/>
            <a:ext cx="4730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8" name="Line 46"/>
          <p:cNvSpPr>
            <a:spLocks noChangeShapeType="1"/>
          </p:cNvSpPr>
          <p:nvPr/>
        </p:nvSpPr>
        <p:spPr bwMode="auto">
          <a:xfrm>
            <a:off x="3786188" y="4121150"/>
            <a:ext cx="4079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09" name="Line 47"/>
          <p:cNvSpPr>
            <a:spLocks noChangeShapeType="1"/>
          </p:cNvSpPr>
          <p:nvPr/>
        </p:nvSpPr>
        <p:spPr bwMode="auto">
          <a:xfrm>
            <a:off x="3803650" y="3759200"/>
            <a:ext cx="39052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0" name="Line 48"/>
          <p:cNvSpPr>
            <a:spLocks noChangeShapeType="1"/>
          </p:cNvSpPr>
          <p:nvPr/>
        </p:nvSpPr>
        <p:spPr bwMode="auto">
          <a:xfrm>
            <a:off x="3913188" y="3446463"/>
            <a:ext cx="2809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1" name="Line 49"/>
          <p:cNvSpPr>
            <a:spLocks noChangeShapeType="1"/>
          </p:cNvSpPr>
          <p:nvPr/>
        </p:nvSpPr>
        <p:spPr bwMode="auto">
          <a:xfrm>
            <a:off x="3709988" y="3221038"/>
            <a:ext cx="4841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Line 50"/>
          <p:cNvSpPr>
            <a:spLocks noChangeShapeType="1"/>
          </p:cNvSpPr>
          <p:nvPr/>
        </p:nvSpPr>
        <p:spPr bwMode="auto">
          <a:xfrm>
            <a:off x="3811588" y="3046413"/>
            <a:ext cx="3825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3" name="Line 51"/>
          <p:cNvSpPr>
            <a:spLocks noChangeShapeType="1"/>
          </p:cNvSpPr>
          <p:nvPr/>
        </p:nvSpPr>
        <p:spPr bwMode="auto">
          <a:xfrm>
            <a:off x="3717925" y="2217738"/>
            <a:ext cx="4762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Line 52"/>
          <p:cNvSpPr>
            <a:spLocks noChangeShapeType="1"/>
          </p:cNvSpPr>
          <p:nvPr/>
        </p:nvSpPr>
        <p:spPr bwMode="auto">
          <a:xfrm>
            <a:off x="3717925" y="2216150"/>
            <a:ext cx="4762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Rectangle 53"/>
          <p:cNvSpPr>
            <a:spLocks noChangeArrowheads="1"/>
          </p:cNvSpPr>
          <p:nvPr/>
        </p:nvSpPr>
        <p:spPr bwMode="auto">
          <a:xfrm>
            <a:off x="4203700" y="2424113"/>
            <a:ext cx="3889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Gastrocne</a:t>
            </a:r>
            <a:br>
              <a:rPr lang="en-US" sz="600" b="1">
                <a:solidFill>
                  <a:srgbClr val="000000"/>
                </a:solidFill>
              </a:rPr>
            </a:br>
            <a:r>
              <a:rPr lang="en-US" sz="600" b="1">
                <a:solidFill>
                  <a:srgbClr val="000000"/>
                </a:solidFill>
              </a:rPr>
              <a:t>-mius (cut)</a:t>
            </a:r>
            <a:endParaRPr lang="en-US" sz="600" b="1"/>
          </a:p>
        </p:txBody>
      </p:sp>
      <p:sp>
        <p:nvSpPr>
          <p:cNvPr id="84016" name="Line 54"/>
          <p:cNvSpPr>
            <a:spLocks noChangeShapeType="1"/>
          </p:cNvSpPr>
          <p:nvPr/>
        </p:nvSpPr>
        <p:spPr bwMode="auto">
          <a:xfrm>
            <a:off x="4868863" y="2016125"/>
            <a:ext cx="2254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7" name="Line 55"/>
          <p:cNvSpPr>
            <a:spLocks noChangeShapeType="1"/>
          </p:cNvSpPr>
          <p:nvPr/>
        </p:nvSpPr>
        <p:spPr bwMode="auto">
          <a:xfrm>
            <a:off x="5575300" y="2044700"/>
            <a:ext cx="24923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Line 56"/>
          <p:cNvSpPr>
            <a:spLocks noChangeShapeType="1"/>
          </p:cNvSpPr>
          <p:nvPr/>
        </p:nvSpPr>
        <p:spPr bwMode="auto">
          <a:xfrm>
            <a:off x="4892675" y="4006850"/>
            <a:ext cx="2286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9" name="Rectangle 57"/>
          <p:cNvSpPr>
            <a:spLocks noChangeArrowheads="1"/>
          </p:cNvSpPr>
          <p:nvPr/>
        </p:nvSpPr>
        <p:spPr bwMode="auto">
          <a:xfrm>
            <a:off x="5132388" y="4511675"/>
            <a:ext cx="552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Plantar surface</a:t>
            </a:r>
          </a:p>
          <a:p>
            <a:r>
              <a:rPr lang="en-US" sz="600" b="1">
                <a:solidFill>
                  <a:srgbClr val="000000"/>
                </a:solidFill>
              </a:rPr>
              <a:t>of the foot</a:t>
            </a:r>
          </a:p>
        </p:txBody>
      </p:sp>
      <p:sp>
        <p:nvSpPr>
          <p:cNvPr id="84020" name="Line 58"/>
          <p:cNvSpPr>
            <a:spLocks noChangeShapeType="1"/>
          </p:cNvSpPr>
          <p:nvPr/>
        </p:nvSpPr>
        <p:spPr bwMode="auto">
          <a:xfrm>
            <a:off x="4911725" y="4535488"/>
            <a:ext cx="2095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1" name="Line 59"/>
          <p:cNvSpPr>
            <a:spLocks noChangeShapeType="1"/>
          </p:cNvSpPr>
          <p:nvPr/>
        </p:nvSpPr>
        <p:spPr bwMode="auto">
          <a:xfrm>
            <a:off x="4897438" y="3486150"/>
            <a:ext cx="2238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2" name="Freeform 60"/>
          <p:cNvSpPr>
            <a:spLocks/>
          </p:cNvSpPr>
          <p:nvPr/>
        </p:nvSpPr>
        <p:spPr bwMode="auto">
          <a:xfrm>
            <a:off x="3584575" y="2368550"/>
            <a:ext cx="609600" cy="112713"/>
          </a:xfrm>
          <a:custGeom>
            <a:avLst/>
            <a:gdLst>
              <a:gd name="T0" fmla="*/ 0 w 658"/>
              <a:gd name="T1" fmla="*/ 0 h 122"/>
              <a:gd name="T2" fmla="*/ 580 w 658"/>
              <a:gd name="T3" fmla="*/ 122 h 122"/>
              <a:gd name="T4" fmla="*/ 658 w 658"/>
              <a:gd name="T5" fmla="*/ 122 h 122"/>
              <a:gd name="T6" fmla="*/ 0 60000 65536"/>
              <a:gd name="T7" fmla="*/ 0 60000 65536"/>
              <a:gd name="T8" fmla="*/ 0 60000 65536"/>
              <a:gd name="T9" fmla="*/ 0 w 658"/>
              <a:gd name="T10" fmla="*/ 0 h 122"/>
              <a:gd name="T11" fmla="*/ 658 w 658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122">
                <a:moveTo>
                  <a:pt x="0" y="0"/>
                </a:moveTo>
                <a:lnTo>
                  <a:pt x="580" y="122"/>
                </a:lnTo>
                <a:lnTo>
                  <a:pt x="658" y="12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3" name="Line 61"/>
          <p:cNvSpPr>
            <a:spLocks noChangeShapeType="1"/>
          </p:cNvSpPr>
          <p:nvPr/>
        </p:nvSpPr>
        <p:spPr bwMode="auto">
          <a:xfrm>
            <a:off x="3859213" y="2328863"/>
            <a:ext cx="263525" cy="15240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4" name="Freeform 62"/>
          <p:cNvSpPr>
            <a:spLocks/>
          </p:cNvSpPr>
          <p:nvPr/>
        </p:nvSpPr>
        <p:spPr bwMode="auto">
          <a:xfrm>
            <a:off x="3584575" y="2365375"/>
            <a:ext cx="609600" cy="114300"/>
          </a:xfrm>
          <a:custGeom>
            <a:avLst/>
            <a:gdLst>
              <a:gd name="T0" fmla="*/ 0 w 658"/>
              <a:gd name="T1" fmla="*/ 0 h 123"/>
              <a:gd name="T2" fmla="*/ 580 w 658"/>
              <a:gd name="T3" fmla="*/ 123 h 123"/>
              <a:gd name="T4" fmla="*/ 658 w 658"/>
              <a:gd name="T5" fmla="*/ 123 h 123"/>
              <a:gd name="T6" fmla="*/ 0 60000 65536"/>
              <a:gd name="T7" fmla="*/ 0 60000 65536"/>
              <a:gd name="T8" fmla="*/ 0 60000 65536"/>
              <a:gd name="T9" fmla="*/ 0 w 658"/>
              <a:gd name="T10" fmla="*/ 0 h 123"/>
              <a:gd name="T11" fmla="*/ 658 w 658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123">
                <a:moveTo>
                  <a:pt x="0" y="0"/>
                </a:moveTo>
                <a:lnTo>
                  <a:pt x="580" y="123"/>
                </a:lnTo>
                <a:lnTo>
                  <a:pt x="658" y="12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5" name="Line 63"/>
          <p:cNvSpPr>
            <a:spLocks noChangeShapeType="1"/>
          </p:cNvSpPr>
          <p:nvPr/>
        </p:nvSpPr>
        <p:spPr bwMode="auto">
          <a:xfrm>
            <a:off x="3859213" y="2327275"/>
            <a:ext cx="263525" cy="1524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6" name="Rectangle 64"/>
          <p:cNvSpPr>
            <a:spLocks noChangeArrowheads="1"/>
          </p:cNvSpPr>
          <p:nvPr/>
        </p:nvSpPr>
        <p:spPr bwMode="auto">
          <a:xfrm>
            <a:off x="4221163" y="3178175"/>
            <a:ext cx="330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Tibialis</a:t>
            </a:r>
          </a:p>
          <a:p>
            <a:r>
              <a:rPr lang="en-US" sz="600" b="1"/>
              <a:t>posterior</a:t>
            </a:r>
          </a:p>
        </p:txBody>
      </p:sp>
      <p:sp>
        <p:nvSpPr>
          <p:cNvPr id="84027" name="Rectangle 65"/>
          <p:cNvSpPr>
            <a:spLocks noChangeArrowheads="1"/>
          </p:cNvSpPr>
          <p:nvPr/>
        </p:nvSpPr>
        <p:spPr bwMode="auto">
          <a:xfrm>
            <a:off x="5105400" y="1970088"/>
            <a:ext cx="330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Tibialis</a:t>
            </a:r>
          </a:p>
          <a:p>
            <a:r>
              <a:rPr lang="en-US" sz="600" b="1"/>
              <a:t>posterior</a:t>
            </a:r>
          </a:p>
        </p:txBody>
      </p:sp>
      <p:sp>
        <p:nvSpPr>
          <p:cNvPr id="84028" name="Text Box 13"/>
          <p:cNvSpPr txBox="1">
            <a:spLocks noChangeArrowheads="1"/>
          </p:cNvSpPr>
          <p:nvPr/>
        </p:nvSpPr>
        <p:spPr bwMode="auto">
          <a:xfrm>
            <a:off x="6240463" y="4641850"/>
            <a:ext cx="22383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10.41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8A310213-D0DE-4746-9B22-C2E3EFD5240D}" type="slidenum">
              <a:rPr lang="en-US" smtClean="0">
                <a:latin typeface="Arial" pitchFamily="34" charset="0"/>
              </a:rPr>
              <a:pPr/>
              <a:t>81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Lateral (Fibular) Compartment</a:t>
            </a:r>
            <a:br>
              <a:rPr lang="en-US" smtClean="0"/>
            </a:br>
            <a:r>
              <a:rPr lang="en-US" smtClean="0"/>
              <a:t>of the Leg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889125"/>
            <a:ext cx="3733800" cy="4300538"/>
          </a:xfrm>
        </p:spPr>
        <p:txBody>
          <a:bodyPr/>
          <a:lstStyle/>
          <a:p>
            <a:pPr eaLnBrk="1" hangingPunct="1"/>
            <a:r>
              <a:rPr lang="en-US" sz="2800" b="0" smtClean="0"/>
              <a:t>two muscles in this compartment</a:t>
            </a:r>
          </a:p>
          <a:p>
            <a:pPr lvl="1" eaLnBrk="1" hangingPunct="1"/>
            <a:r>
              <a:rPr lang="en-US" sz="2400" b="0" i="1" smtClean="0"/>
              <a:t>fibularis longus</a:t>
            </a:r>
          </a:p>
          <a:p>
            <a:pPr lvl="1" eaLnBrk="1" hangingPunct="1"/>
            <a:r>
              <a:rPr lang="en-US" sz="2400" b="0" i="1" smtClean="0"/>
              <a:t>fibularis brevis</a:t>
            </a:r>
          </a:p>
          <a:p>
            <a:pPr lvl="1" eaLnBrk="1" hangingPunct="1"/>
            <a:endParaRPr lang="en-US" sz="800" b="0" i="1" smtClean="0"/>
          </a:p>
          <a:p>
            <a:pPr eaLnBrk="1" hangingPunct="1"/>
            <a:r>
              <a:rPr lang="en-US" sz="2800" b="0" smtClean="0"/>
              <a:t>both plantar flex and evert the foot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provides lift and</a:t>
            </a:r>
            <a:br>
              <a:rPr lang="en-US" sz="2800" b="0" smtClean="0"/>
            </a:br>
            <a:r>
              <a:rPr lang="en-US" sz="2800" b="0" smtClean="0"/>
              <a:t> forward thrust</a:t>
            </a:r>
          </a:p>
        </p:txBody>
      </p:sp>
      <p:pic>
        <p:nvPicPr>
          <p:cNvPr id="84997" name="Picture 13" descr="sal25693_10_4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38" y="1525588"/>
            <a:ext cx="1262062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Box 24"/>
          <p:cNvSpPr txBox="1">
            <a:spLocks noChangeArrowheads="1"/>
          </p:cNvSpPr>
          <p:nvPr/>
        </p:nvSpPr>
        <p:spPr bwMode="auto">
          <a:xfrm>
            <a:off x="152400" y="1330325"/>
            <a:ext cx="4822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4999" name="Rectangle 15"/>
          <p:cNvSpPr>
            <a:spLocks noChangeArrowheads="1"/>
          </p:cNvSpPr>
          <p:nvPr/>
        </p:nvSpPr>
        <p:spPr bwMode="auto">
          <a:xfrm>
            <a:off x="1101725" y="5907088"/>
            <a:ext cx="84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Calcaneal tendon</a:t>
            </a:r>
          </a:p>
          <a:p>
            <a:r>
              <a:rPr lang="en-US" sz="800" b="1">
                <a:solidFill>
                  <a:srgbClr val="000000"/>
                </a:solidFill>
              </a:rPr>
              <a:t>(cut)</a:t>
            </a:r>
          </a:p>
        </p:txBody>
      </p:sp>
      <p:sp>
        <p:nvSpPr>
          <p:cNvPr id="85000" name="Rectangle 16"/>
          <p:cNvSpPr>
            <a:spLocks noChangeArrowheads="1"/>
          </p:cNvSpPr>
          <p:nvPr/>
        </p:nvSpPr>
        <p:spPr bwMode="auto">
          <a:xfrm>
            <a:off x="3216275" y="6178550"/>
            <a:ext cx="511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Calcaneus</a:t>
            </a:r>
            <a:endParaRPr lang="en-US" sz="800" b="1"/>
          </a:p>
        </p:txBody>
      </p:sp>
      <p:sp>
        <p:nvSpPr>
          <p:cNvPr id="85001" name="Rectangle 17"/>
          <p:cNvSpPr>
            <a:spLocks noChangeArrowheads="1"/>
          </p:cNvSpPr>
          <p:nvPr/>
        </p:nvSpPr>
        <p:spPr bwMode="auto">
          <a:xfrm>
            <a:off x="2463800" y="6419850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85002" name="Rectangle 18"/>
          <p:cNvSpPr>
            <a:spLocks noChangeArrowheads="1"/>
          </p:cNvSpPr>
          <p:nvPr/>
        </p:nvSpPr>
        <p:spPr bwMode="auto">
          <a:xfrm>
            <a:off x="1125538" y="4403725"/>
            <a:ext cx="803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digitorum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5003" name="Rectangle 19"/>
          <p:cNvSpPr>
            <a:spLocks noChangeArrowheads="1"/>
          </p:cNvSpPr>
          <p:nvPr/>
        </p:nvSpPr>
        <p:spPr bwMode="auto">
          <a:xfrm>
            <a:off x="3224213" y="4767263"/>
            <a:ext cx="715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Flexor hallucis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5004" name="Rectangle 20"/>
          <p:cNvSpPr>
            <a:spLocks noChangeArrowheads="1"/>
          </p:cNvSpPr>
          <p:nvPr/>
        </p:nvSpPr>
        <p:spPr bwMode="auto">
          <a:xfrm>
            <a:off x="1266825" y="3046413"/>
            <a:ext cx="4587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Popliteus</a:t>
            </a:r>
            <a:endParaRPr lang="en-US" sz="800" b="1"/>
          </a:p>
        </p:txBody>
      </p:sp>
      <p:sp>
        <p:nvSpPr>
          <p:cNvPr id="85005" name="Rectangle 21"/>
          <p:cNvSpPr>
            <a:spLocks noChangeArrowheads="1"/>
          </p:cNvSpPr>
          <p:nvPr/>
        </p:nvSpPr>
        <p:spPr bwMode="auto">
          <a:xfrm>
            <a:off x="3216275" y="2622550"/>
            <a:ext cx="679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Plantaris (cut)</a:t>
            </a:r>
            <a:endParaRPr lang="en-US" sz="800" b="1"/>
          </a:p>
        </p:txBody>
      </p:sp>
      <p:sp>
        <p:nvSpPr>
          <p:cNvPr id="85006" name="Rectangle 22"/>
          <p:cNvSpPr>
            <a:spLocks noChangeArrowheads="1"/>
          </p:cNvSpPr>
          <p:nvPr/>
        </p:nvSpPr>
        <p:spPr bwMode="auto">
          <a:xfrm>
            <a:off x="1184275" y="3362325"/>
            <a:ext cx="582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Soleus (cut)</a:t>
            </a:r>
            <a:endParaRPr lang="en-US" sz="800" b="1"/>
          </a:p>
        </p:txBody>
      </p:sp>
      <p:sp>
        <p:nvSpPr>
          <p:cNvPr id="85007" name="Rectangle 23"/>
          <p:cNvSpPr>
            <a:spLocks noChangeArrowheads="1"/>
          </p:cNvSpPr>
          <p:nvPr/>
        </p:nvSpPr>
        <p:spPr bwMode="auto">
          <a:xfrm>
            <a:off x="3224213" y="3775075"/>
            <a:ext cx="3000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</a:t>
            </a:r>
            <a:endParaRPr lang="en-US" sz="800" b="1"/>
          </a:p>
        </p:txBody>
      </p:sp>
      <p:sp>
        <p:nvSpPr>
          <p:cNvPr id="85008" name="Rectangle 24"/>
          <p:cNvSpPr>
            <a:spLocks noChangeArrowheads="1"/>
          </p:cNvSpPr>
          <p:nvPr/>
        </p:nvSpPr>
        <p:spPr bwMode="auto">
          <a:xfrm>
            <a:off x="3224213" y="4341813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800" b="1">
                <a:solidFill>
                  <a:srgbClr val="000000"/>
                </a:solidFill>
              </a:rPr>
              <a:t>longus</a:t>
            </a:r>
          </a:p>
        </p:txBody>
      </p:sp>
      <p:sp>
        <p:nvSpPr>
          <p:cNvPr id="85009" name="Rectangle 25"/>
          <p:cNvSpPr>
            <a:spLocks noChangeArrowheads="1"/>
          </p:cNvSpPr>
          <p:nvPr/>
        </p:nvSpPr>
        <p:spPr bwMode="auto">
          <a:xfrm>
            <a:off x="3208338" y="52768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Fibularis</a:t>
            </a:r>
          </a:p>
          <a:p>
            <a:r>
              <a:rPr lang="en-US" sz="800" b="1">
                <a:solidFill>
                  <a:srgbClr val="000000"/>
                </a:solidFill>
              </a:rPr>
              <a:t>brevis</a:t>
            </a:r>
          </a:p>
        </p:txBody>
      </p:sp>
      <p:sp>
        <p:nvSpPr>
          <p:cNvPr id="85010" name="Line 26"/>
          <p:cNvSpPr>
            <a:spLocks noChangeShapeType="1"/>
          </p:cNvSpPr>
          <p:nvPr/>
        </p:nvSpPr>
        <p:spPr bwMode="auto">
          <a:xfrm flipH="1">
            <a:off x="1739900" y="3116263"/>
            <a:ext cx="5619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1" name="Line 27"/>
          <p:cNvSpPr>
            <a:spLocks noChangeShapeType="1"/>
          </p:cNvSpPr>
          <p:nvPr/>
        </p:nvSpPr>
        <p:spPr bwMode="auto">
          <a:xfrm flipH="1">
            <a:off x="1790700" y="3435350"/>
            <a:ext cx="473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2" name="Line 28"/>
          <p:cNvSpPr>
            <a:spLocks noChangeShapeType="1"/>
          </p:cNvSpPr>
          <p:nvPr/>
        </p:nvSpPr>
        <p:spPr bwMode="auto">
          <a:xfrm flipH="1">
            <a:off x="1971675" y="4471988"/>
            <a:ext cx="346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3" name="Line 29"/>
          <p:cNvSpPr>
            <a:spLocks noChangeShapeType="1"/>
          </p:cNvSpPr>
          <p:nvPr/>
        </p:nvSpPr>
        <p:spPr bwMode="auto">
          <a:xfrm flipH="1">
            <a:off x="1968500" y="5980113"/>
            <a:ext cx="54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2525713" y="6240463"/>
            <a:ext cx="6619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>
            <a:off x="2617788" y="5346700"/>
            <a:ext cx="569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6" name="Line 32"/>
          <p:cNvSpPr>
            <a:spLocks noChangeShapeType="1"/>
          </p:cNvSpPr>
          <p:nvPr/>
        </p:nvSpPr>
        <p:spPr bwMode="auto">
          <a:xfrm>
            <a:off x="2640013" y="4840288"/>
            <a:ext cx="5476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7" name="Line 33"/>
          <p:cNvSpPr>
            <a:spLocks noChangeShapeType="1"/>
          </p:cNvSpPr>
          <p:nvPr/>
        </p:nvSpPr>
        <p:spPr bwMode="auto">
          <a:xfrm>
            <a:off x="2792413" y="4403725"/>
            <a:ext cx="3952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8" name="Line 34"/>
          <p:cNvSpPr>
            <a:spLocks noChangeShapeType="1"/>
          </p:cNvSpPr>
          <p:nvPr/>
        </p:nvSpPr>
        <p:spPr bwMode="auto">
          <a:xfrm>
            <a:off x="2509838" y="4090988"/>
            <a:ext cx="677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9" name="Line 35"/>
          <p:cNvSpPr>
            <a:spLocks noChangeShapeType="1"/>
          </p:cNvSpPr>
          <p:nvPr/>
        </p:nvSpPr>
        <p:spPr bwMode="auto">
          <a:xfrm>
            <a:off x="2651125" y="3844925"/>
            <a:ext cx="5365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0" name="Line 36"/>
          <p:cNvSpPr>
            <a:spLocks noChangeShapeType="1"/>
          </p:cNvSpPr>
          <p:nvPr/>
        </p:nvSpPr>
        <p:spPr bwMode="auto">
          <a:xfrm>
            <a:off x="2520950" y="2682875"/>
            <a:ext cx="6667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1" name="Line 37"/>
          <p:cNvSpPr>
            <a:spLocks noChangeShapeType="1"/>
          </p:cNvSpPr>
          <p:nvPr/>
        </p:nvSpPr>
        <p:spPr bwMode="auto">
          <a:xfrm flipH="1">
            <a:off x="1739900" y="3113088"/>
            <a:ext cx="5619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2" name="Line 38"/>
          <p:cNvSpPr>
            <a:spLocks noChangeShapeType="1"/>
          </p:cNvSpPr>
          <p:nvPr/>
        </p:nvSpPr>
        <p:spPr bwMode="auto">
          <a:xfrm flipH="1">
            <a:off x="1790700" y="3430588"/>
            <a:ext cx="4730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3" name="Line 39"/>
          <p:cNvSpPr>
            <a:spLocks noChangeShapeType="1"/>
          </p:cNvSpPr>
          <p:nvPr/>
        </p:nvSpPr>
        <p:spPr bwMode="auto">
          <a:xfrm flipH="1">
            <a:off x="1971675" y="4467225"/>
            <a:ext cx="3460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4" name="Line 40"/>
          <p:cNvSpPr>
            <a:spLocks noChangeShapeType="1"/>
          </p:cNvSpPr>
          <p:nvPr/>
        </p:nvSpPr>
        <p:spPr bwMode="auto">
          <a:xfrm flipH="1">
            <a:off x="1968500" y="5973763"/>
            <a:ext cx="546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5" name="Line 41"/>
          <p:cNvSpPr>
            <a:spLocks noChangeShapeType="1"/>
          </p:cNvSpPr>
          <p:nvPr/>
        </p:nvSpPr>
        <p:spPr bwMode="auto">
          <a:xfrm>
            <a:off x="2525713" y="6237288"/>
            <a:ext cx="661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6" name="Line 42"/>
          <p:cNvSpPr>
            <a:spLocks noChangeShapeType="1"/>
          </p:cNvSpPr>
          <p:nvPr/>
        </p:nvSpPr>
        <p:spPr bwMode="auto">
          <a:xfrm>
            <a:off x="2617788" y="5341938"/>
            <a:ext cx="5699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7" name="Line 43"/>
          <p:cNvSpPr>
            <a:spLocks noChangeShapeType="1"/>
          </p:cNvSpPr>
          <p:nvPr/>
        </p:nvSpPr>
        <p:spPr bwMode="auto">
          <a:xfrm>
            <a:off x="2640013" y="4837113"/>
            <a:ext cx="5476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8" name="Line 44"/>
          <p:cNvSpPr>
            <a:spLocks noChangeShapeType="1"/>
          </p:cNvSpPr>
          <p:nvPr/>
        </p:nvSpPr>
        <p:spPr bwMode="auto">
          <a:xfrm>
            <a:off x="2792413" y="4398963"/>
            <a:ext cx="3952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29" name="Line 45"/>
          <p:cNvSpPr>
            <a:spLocks noChangeShapeType="1"/>
          </p:cNvSpPr>
          <p:nvPr/>
        </p:nvSpPr>
        <p:spPr bwMode="auto">
          <a:xfrm>
            <a:off x="2509838" y="4086225"/>
            <a:ext cx="6778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0" name="Line 46"/>
          <p:cNvSpPr>
            <a:spLocks noChangeShapeType="1"/>
          </p:cNvSpPr>
          <p:nvPr/>
        </p:nvSpPr>
        <p:spPr bwMode="auto">
          <a:xfrm>
            <a:off x="2651125" y="3841750"/>
            <a:ext cx="5365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1" name="Line 47"/>
          <p:cNvSpPr>
            <a:spLocks noChangeShapeType="1"/>
          </p:cNvSpPr>
          <p:nvPr/>
        </p:nvSpPr>
        <p:spPr bwMode="auto">
          <a:xfrm>
            <a:off x="2520950" y="2682875"/>
            <a:ext cx="6667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2" name="Line 48"/>
          <p:cNvSpPr>
            <a:spLocks noChangeShapeType="1"/>
          </p:cNvSpPr>
          <p:nvPr/>
        </p:nvSpPr>
        <p:spPr bwMode="auto">
          <a:xfrm>
            <a:off x="2520950" y="2679700"/>
            <a:ext cx="666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3" name="Rectangle 49"/>
          <p:cNvSpPr>
            <a:spLocks noChangeArrowheads="1"/>
          </p:cNvSpPr>
          <p:nvPr/>
        </p:nvSpPr>
        <p:spPr bwMode="auto">
          <a:xfrm>
            <a:off x="3216275" y="2984500"/>
            <a:ext cx="990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Gastrocnemius (cut)</a:t>
            </a:r>
            <a:endParaRPr lang="en-US" sz="800" b="1"/>
          </a:p>
        </p:txBody>
      </p:sp>
      <p:sp>
        <p:nvSpPr>
          <p:cNvPr id="85034" name="Freeform 50"/>
          <p:cNvSpPr>
            <a:spLocks/>
          </p:cNvSpPr>
          <p:nvPr/>
        </p:nvSpPr>
        <p:spPr bwMode="auto">
          <a:xfrm>
            <a:off x="2333625" y="2892425"/>
            <a:ext cx="854075" cy="158750"/>
          </a:xfrm>
          <a:custGeom>
            <a:avLst/>
            <a:gdLst>
              <a:gd name="T0" fmla="*/ 0 w 784"/>
              <a:gd name="T1" fmla="*/ 0 h 146"/>
              <a:gd name="T2" fmla="*/ 690 w 784"/>
              <a:gd name="T3" fmla="*/ 146 h 146"/>
              <a:gd name="T4" fmla="*/ 784 w 784"/>
              <a:gd name="T5" fmla="*/ 146 h 146"/>
              <a:gd name="T6" fmla="*/ 0 60000 65536"/>
              <a:gd name="T7" fmla="*/ 0 60000 65536"/>
              <a:gd name="T8" fmla="*/ 0 60000 65536"/>
              <a:gd name="T9" fmla="*/ 0 w 784"/>
              <a:gd name="T10" fmla="*/ 0 h 146"/>
              <a:gd name="T11" fmla="*/ 784 w 78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4" h="146">
                <a:moveTo>
                  <a:pt x="0" y="0"/>
                </a:moveTo>
                <a:lnTo>
                  <a:pt x="690" y="146"/>
                </a:lnTo>
                <a:lnTo>
                  <a:pt x="784" y="14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5" name="Line 51"/>
          <p:cNvSpPr>
            <a:spLocks noChangeShapeType="1"/>
          </p:cNvSpPr>
          <p:nvPr/>
        </p:nvSpPr>
        <p:spPr bwMode="auto">
          <a:xfrm>
            <a:off x="2717800" y="2836863"/>
            <a:ext cx="368300" cy="214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6" name="Freeform 52"/>
          <p:cNvSpPr>
            <a:spLocks/>
          </p:cNvSpPr>
          <p:nvPr/>
        </p:nvSpPr>
        <p:spPr bwMode="auto">
          <a:xfrm>
            <a:off x="2333625" y="2889250"/>
            <a:ext cx="854075" cy="160338"/>
          </a:xfrm>
          <a:custGeom>
            <a:avLst/>
            <a:gdLst>
              <a:gd name="T0" fmla="*/ 0 w 784"/>
              <a:gd name="T1" fmla="*/ 0 h 146"/>
              <a:gd name="T2" fmla="*/ 690 w 784"/>
              <a:gd name="T3" fmla="*/ 146 h 146"/>
              <a:gd name="T4" fmla="*/ 784 w 784"/>
              <a:gd name="T5" fmla="*/ 146 h 146"/>
              <a:gd name="T6" fmla="*/ 0 60000 65536"/>
              <a:gd name="T7" fmla="*/ 0 60000 65536"/>
              <a:gd name="T8" fmla="*/ 0 60000 65536"/>
              <a:gd name="T9" fmla="*/ 0 w 784"/>
              <a:gd name="T10" fmla="*/ 0 h 146"/>
              <a:gd name="T11" fmla="*/ 784 w 78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4" h="146">
                <a:moveTo>
                  <a:pt x="0" y="0"/>
                </a:moveTo>
                <a:lnTo>
                  <a:pt x="690" y="146"/>
                </a:lnTo>
                <a:lnTo>
                  <a:pt x="784" y="14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7" name="Line 53"/>
          <p:cNvSpPr>
            <a:spLocks noChangeShapeType="1"/>
          </p:cNvSpPr>
          <p:nvPr/>
        </p:nvSpPr>
        <p:spPr bwMode="auto">
          <a:xfrm>
            <a:off x="2717800" y="2835275"/>
            <a:ext cx="368300" cy="2143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38" name="Rectangle 54"/>
          <p:cNvSpPr>
            <a:spLocks noChangeArrowheads="1"/>
          </p:cNvSpPr>
          <p:nvPr/>
        </p:nvSpPr>
        <p:spPr bwMode="auto">
          <a:xfrm>
            <a:off x="3224213" y="4022725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Tibialis </a:t>
            </a:r>
          </a:p>
          <a:p>
            <a:r>
              <a:rPr lang="en-US" sz="800" b="1">
                <a:solidFill>
                  <a:srgbClr val="000000"/>
                </a:solidFill>
              </a:rPr>
              <a:t>posterior</a:t>
            </a:r>
          </a:p>
        </p:txBody>
      </p:sp>
      <p:sp>
        <p:nvSpPr>
          <p:cNvPr id="85039" name="Text Box 15"/>
          <p:cNvSpPr txBox="1">
            <a:spLocks noChangeArrowheads="1"/>
          </p:cNvSpPr>
          <p:nvPr/>
        </p:nvSpPr>
        <p:spPr bwMode="auto">
          <a:xfrm>
            <a:off x="3989388" y="6288088"/>
            <a:ext cx="2238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 10.41a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FA8C8477-2380-4D8C-8E84-2DF4A9321CB4}" type="slidenum">
              <a:rPr lang="en-US" smtClean="0">
                <a:latin typeface="Arial" pitchFamily="34" charset="0"/>
              </a:rPr>
              <a:pPr/>
              <a:t>82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Intrinsic Muscles of Foot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2667000" cy="5181600"/>
          </a:xfrm>
        </p:spPr>
        <p:txBody>
          <a:bodyPr/>
          <a:lstStyle/>
          <a:p>
            <a:pPr eaLnBrk="1" hangingPunct="1"/>
            <a:r>
              <a:rPr lang="en-US" sz="2400" b="0" smtClean="0"/>
              <a:t>four ventral muscle layers 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support for arches</a:t>
            </a:r>
          </a:p>
          <a:p>
            <a:pPr lvl="1" eaLnBrk="1" hangingPunct="1"/>
            <a:r>
              <a:rPr lang="en-US" sz="2000" b="0" smtClean="0"/>
              <a:t>abduct and adduct the toes</a:t>
            </a:r>
          </a:p>
          <a:p>
            <a:pPr lvl="1" eaLnBrk="1" hangingPunct="1"/>
            <a:r>
              <a:rPr lang="en-US" sz="2000" b="0" smtClean="0"/>
              <a:t>flex the toes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one dorsal muscle</a:t>
            </a:r>
          </a:p>
          <a:p>
            <a:pPr lvl="1" eaLnBrk="1" hangingPunct="1"/>
            <a:r>
              <a:rPr lang="en-US" sz="2000" b="0" smtClean="0"/>
              <a:t>extensor digitorum brevis extends toes</a:t>
            </a:r>
            <a:endParaRPr lang="en-US" sz="2400" smtClean="0"/>
          </a:p>
        </p:txBody>
      </p:sp>
      <p:pic>
        <p:nvPicPr>
          <p:cNvPr id="86021" name="Picture 31" descr="sal25693_10_43_bas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1179513"/>
            <a:ext cx="41465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15"/>
          <p:cNvSpPr txBox="1">
            <a:spLocks noChangeArrowheads="1"/>
          </p:cNvSpPr>
          <p:nvPr/>
        </p:nvSpPr>
        <p:spPr bwMode="auto">
          <a:xfrm>
            <a:off x="7134225" y="3846513"/>
            <a:ext cx="18192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10.43</a:t>
            </a:r>
          </a:p>
        </p:txBody>
      </p:sp>
      <p:sp>
        <p:nvSpPr>
          <p:cNvPr id="75781" name="Text Box 10"/>
          <p:cNvSpPr txBox="1">
            <a:spLocks noChangeArrowheads="1"/>
          </p:cNvSpPr>
          <p:nvPr/>
        </p:nvSpPr>
        <p:spPr bwMode="auto">
          <a:xfrm>
            <a:off x="7162800" y="5410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dorsal view</a:t>
            </a:r>
            <a:endParaRPr lang="en-US" dirty="0">
              <a:latin typeface="+mn-lt"/>
            </a:endParaRPr>
          </a:p>
        </p:txBody>
      </p:sp>
      <p:sp>
        <p:nvSpPr>
          <p:cNvPr id="86024" name="Rectangle 145"/>
          <p:cNvSpPr>
            <a:spLocks noChangeArrowheads="1"/>
          </p:cNvSpPr>
          <p:nvPr/>
        </p:nvSpPr>
        <p:spPr bwMode="auto">
          <a:xfrm>
            <a:off x="3136900" y="3563938"/>
            <a:ext cx="863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(a) Layer 1, plantar view</a:t>
            </a:r>
            <a:endParaRPr lang="en-US" b="1"/>
          </a:p>
        </p:txBody>
      </p:sp>
      <p:sp>
        <p:nvSpPr>
          <p:cNvPr id="86025" name="Rectangle 146"/>
          <p:cNvSpPr>
            <a:spLocks noChangeArrowheads="1"/>
          </p:cNvSpPr>
          <p:nvPr/>
        </p:nvSpPr>
        <p:spPr bwMode="auto">
          <a:xfrm>
            <a:off x="5732463" y="3563938"/>
            <a:ext cx="866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(b) Layer 2, plantar view</a:t>
            </a:r>
            <a:endParaRPr lang="en-US" b="1"/>
          </a:p>
        </p:txBody>
      </p:sp>
      <p:sp>
        <p:nvSpPr>
          <p:cNvPr id="86026" name="Rectangle 149"/>
          <p:cNvSpPr>
            <a:spLocks noChangeArrowheads="1"/>
          </p:cNvSpPr>
          <p:nvPr/>
        </p:nvSpPr>
        <p:spPr bwMode="auto">
          <a:xfrm>
            <a:off x="4117975" y="2516188"/>
            <a:ext cx="641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Abductor hallucis</a:t>
            </a:r>
            <a:endParaRPr lang="en-US" b="1"/>
          </a:p>
        </p:txBody>
      </p:sp>
      <p:sp>
        <p:nvSpPr>
          <p:cNvPr id="86027" name="Rectangle 152"/>
          <p:cNvSpPr>
            <a:spLocks noChangeArrowheads="1"/>
          </p:cNvSpPr>
          <p:nvPr/>
        </p:nvSpPr>
        <p:spPr bwMode="auto">
          <a:xfrm>
            <a:off x="4117975" y="3257550"/>
            <a:ext cx="3825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Calcaneus</a:t>
            </a:r>
            <a:endParaRPr lang="en-US" b="1"/>
          </a:p>
        </p:txBody>
      </p:sp>
      <p:sp>
        <p:nvSpPr>
          <p:cNvPr id="86028" name="Line 155"/>
          <p:cNvSpPr>
            <a:spLocks noChangeShapeType="1"/>
          </p:cNvSpPr>
          <p:nvPr/>
        </p:nvSpPr>
        <p:spPr bwMode="auto">
          <a:xfrm>
            <a:off x="3001963" y="2284413"/>
            <a:ext cx="3063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Freeform 156"/>
          <p:cNvSpPr>
            <a:spLocks/>
          </p:cNvSpPr>
          <p:nvPr/>
        </p:nvSpPr>
        <p:spPr bwMode="auto">
          <a:xfrm>
            <a:off x="3136900" y="2582863"/>
            <a:ext cx="177800" cy="1587"/>
          </a:xfrm>
          <a:custGeom>
            <a:avLst/>
            <a:gdLst>
              <a:gd name="T0" fmla="*/ 0 w 112"/>
              <a:gd name="T1" fmla="*/ 0 h 1588"/>
              <a:gd name="T2" fmla="*/ 112 w 112"/>
              <a:gd name="T3" fmla="*/ 0 h 1588"/>
              <a:gd name="T4" fmla="*/ 13 w 112"/>
              <a:gd name="T5" fmla="*/ 0 h 1588"/>
              <a:gd name="T6" fmla="*/ 0 60000 65536"/>
              <a:gd name="T7" fmla="*/ 0 60000 65536"/>
              <a:gd name="T8" fmla="*/ 0 60000 65536"/>
              <a:gd name="T9" fmla="*/ 0 w 112"/>
              <a:gd name="T10" fmla="*/ 0 h 1588"/>
              <a:gd name="T11" fmla="*/ 112 w 11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588">
                <a:moveTo>
                  <a:pt x="0" y="0"/>
                </a:moveTo>
                <a:lnTo>
                  <a:pt x="112" y="0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157"/>
          <p:cNvSpPr>
            <a:spLocks noChangeShapeType="1"/>
          </p:cNvSpPr>
          <p:nvPr/>
        </p:nvSpPr>
        <p:spPr bwMode="auto">
          <a:xfrm flipH="1">
            <a:off x="3836988" y="2565400"/>
            <a:ext cx="2555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158"/>
          <p:cNvSpPr>
            <a:spLocks noChangeShapeType="1"/>
          </p:cNvSpPr>
          <p:nvPr/>
        </p:nvSpPr>
        <p:spPr bwMode="auto">
          <a:xfrm>
            <a:off x="3635375" y="2741613"/>
            <a:ext cx="4572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Line 159"/>
          <p:cNvSpPr>
            <a:spLocks noChangeShapeType="1"/>
          </p:cNvSpPr>
          <p:nvPr/>
        </p:nvSpPr>
        <p:spPr bwMode="auto">
          <a:xfrm>
            <a:off x="3570288" y="3298825"/>
            <a:ext cx="5222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Rectangle 162"/>
          <p:cNvSpPr>
            <a:spLocks noChangeArrowheads="1"/>
          </p:cNvSpPr>
          <p:nvPr/>
        </p:nvSpPr>
        <p:spPr bwMode="auto">
          <a:xfrm>
            <a:off x="6773863" y="2055813"/>
            <a:ext cx="406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Lumbricals</a:t>
            </a:r>
            <a:endParaRPr lang="en-US" b="1"/>
          </a:p>
        </p:txBody>
      </p:sp>
      <p:sp>
        <p:nvSpPr>
          <p:cNvPr id="86034" name="Rectangle 169"/>
          <p:cNvSpPr>
            <a:spLocks noChangeArrowheads="1"/>
          </p:cNvSpPr>
          <p:nvPr/>
        </p:nvSpPr>
        <p:spPr bwMode="auto">
          <a:xfrm>
            <a:off x="4981575" y="2736850"/>
            <a:ext cx="6683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Quadratus plantae</a:t>
            </a:r>
            <a:endParaRPr lang="en-US" b="1"/>
          </a:p>
        </p:txBody>
      </p:sp>
      <p:sp>
        <p:nvSpPr>
          <p:cNvPr id="86035" name="Line 170"/>
          <p:cNvSpPr>
            <a:spLocks noChangeShapeType="1"/>
          </p:cNvSpPr>
          <p:nvPr/>
        </p:nvSpPr>
        <p:spPr bwMode="auto">
          <a:xfrm>
            <a:off x="5710238" y="2787650"/>
            <a:ext cx="4159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Line 171"/>
          <p:cNvSpPr>
            <a:spLocks noChangeShapeType="1"/>
          </p:cNvSpPr>
          <p:nvPr/>
        </p:nvSpPr>
        <p:spPr bwMode="auto">
          <a:xfrm flipH="1">
            <a:off x="5580063" y="3063875"/>
            <a:ext cx="5699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7" name="Line 172"/>
          <p:cNvSpPr>
            <a:spLocks noChangeShapeType="1"/>
          </p:cNvSpPr>
          <p:nvPr/>
        </p:nvSpPr>
        <p:spPr bwMode="auto">
          <a:xfrm>
            <a:off x="6384925" y="2265363"/>
            <a:ext cx="3476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Line 173"/>
          <p:cNvSpPr>
            <a:spLocks noChangeShapeType="1"/>
          </p:cNvSpPr>
          <p:nvPr/>
        </p:nvSpPr>
        <p:spPr bwMode="auto">
          <a:xfrm>
            <a:off x="6192838" y="2474913"/>
            <a:ext cx="54451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9" name="Line 174"/>
          <p:cNvSpPr>
            <a:spLocks noChangeShapeType="1"/>
          </p:cNvSpPr>
          <p:nvPr/>
        </p:nvSpPr>
        <p:spPr bwMode="auto">
          <a:xfrm>
            <a:off x="6405563" y="2647950"/>
            <a:ext cx="3333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0" name="Line 175"/>
          <p:cNvSpPr>
            <a:spLocks noChangeShapeType="1"/>
          </p:cNvSpPr>
          <p:nvPr/>
        </p:nvSpPr>
        <p:spPr bwMode="auto">
          <a:xfrm>
            <a:off x="3001963" y="2282825"/>
            <a:ext cx="3063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1" name="Line 176"/>
          <p:cNvSpPr>
            <a:spLocks noChangeShapeType="1"/>
          </p:cNvSpPr>
          <p:nvPr/>
        </p:nvSpPr>
        <p:spPr bwMode="auto">
          <a:xfrm flipH="1">
            <a:off x="3836988" y="2563813"/>
            <a:ext cx="2555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2" name="Line 177"/>
          <p:cNvSpPr>
            <a:spLocks noChangeShapeType="1"/>
          </p:cNvSpPr>
          <p:nvPr/>
        </p:nvSpPr>
        <p:spPr bwMode="auto">
          <a:xfrm>
            <a:off x="3635375" y="2736850"/>
            <a:ext cx="4572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Line 178"/>
          <p:cNvSpPr>
            <a:spLocks noChangeShapeType="1"/>
          </p:cNvSpPr>
          <p:nvPr/>
        </p:nvSpPr>
        <p:spPr bwMode="auto">
          <a:xfrm>
            <a:off x="3570288" y="3297238"/>
            <a:ext cx="5222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4" name="Line 179"/>
          <p:cNvSpPr>
            <a:spLocks noChangeShapeType="1"/>
          </p:cNvSpPr>
          <p:nvPr/>
        </p:nvSpPr>
        <p:spPr bwMode="auto">
          <a:xfrm>
            <a:off x="3659188" y="3048000"/>
            <a:ext cx="4333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180"/>
          <p:cNvSpPr>
            <a:spLocks noChangeShapeType="1"/>
          </p:cNvSpPr>
          <p:nvPr/>
        </p:nvSpPr>
        <p:spPr bwMode="auto">
          <a:xfrm>
            <a:off x="3659188" y="3046413"/>
            <a:ext cx="4333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181"/>
          <p:cNvSpPr>
            <a:spLocks noChangeShapeType="1"/>
          </p:cNvSpPr>
          <p:nvPr/>
        </p:nvSpPr>
        <p:spPr bwMode="auto">
          <a:xfrm>
            <a:off x="5695950" y="2786063"/>
            <a:ext cx="4302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7" name="Line 182"/>
          <p:cNvSpPr>
            <a:spLocks noChangeShapeType="1"/>
          </p:cNvSpPr>
          <p:nvPr/>
        </p:nvSpPr>
        <p:spPr bwMode="auto">
          <a:xfrm>
            <a:off x="5810250" y="2792413"/>
            <a:ext cx="384175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8" name="Line 183"/>
          <p:cNvSpPr>
            <a:spLocks noChangeShapeType="1"/>
          </p:cNvSpPr>
          <p:nvPr/>
        </p:nvSpPr>
        <p:spPr bwMode="auto">
          <a:xfrm>
            <a:off x="5799138" y="2786063"/>
            <a:ext cx="395287" cy="1127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Line 184"/>
          <p:cNvSpPr>
            <a:spLocks noChangeShapeType="1"/>
          </p:cNvSpPr>
          <p:nvPr/>
        </p:nvSpPr>
        <p:spPr bwMode="auto">
          <a:xfrm flipH="1">
            <a:off x="5580063" y="3060700"/>
            <a:ext cx="5699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0" name="Line 185"/>
          <p:cNvSpPr>
            <a:spLocks noChangeShapeType="1"/>
          </p:cNvSpPr>
          <p:nvPr/>
        </p:nvSpPr>
        <p:spPr bwMode="auto">
          <a:xfrm>
            <a:off x="6384925" y="2262188"/>
            <a:ext cx="3492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1" name="Freeform 186"/>
          <p:cNvSpPr>
            <a:spLocks/>
          </p:cNvSpPr>
          <p:nvPr/>
        </p:nvSpPr>
        <p:spPr bwMode="auto">
          <a:xfrm>
            <a:off x="5918200" y="2100263"/>
            <a:ext cx="814388" cy="55562"/>
          </a:xfrm>
          <a:custGeom>
            <a:avLst/>
            <a:gdLst>
              <a:gd name="T0" fmla="*/ 513 w 513"/>
              <a:gd name="T1" fmla="*/ 0 h 35"/>
              <a:gd name="T2" fmla="*/ 17 w 513"/>
              <a:gd name="T3" fmla="*/ 0 h 35"/>
              <a:gd name="T4" fmla="*/ 0 w 513"/>
              <a:gd name="T5" fmla="*/ 35 h 35"/>
              <a:gd name="T6" fmla="*/ 0 60000 65536"/>
              <a:gd name="T7" fmla="*/ 0 60000 65536"/>
              <a:gd name="T8" fmla="*/ 0 60000 65536"/>
              <a:gd name="T9" fmla="*/ 0 w 513"/>
              <a:gd name="T10" fmla="*/ 0 h 35"/>
              <a:gd name="T11" fmla="*/ 513 w 513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3" h="35">
                <a:moveTo>
                  <a:pt x="513" y="0"/>
                </a:moveTo>
                <a:lnTo>
                  <a:pt x="17" y="0"/>
                </a:lnTo>
                <a:lnTo>
                  <a:pt x="0" y="35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2" name="Freeform 187"/>
          <p:cNvSpPr>
            <a:spLocks/>
          </p:cNvSpPr>
          <p:nvPr/>
        </p:nvSpPr>
        <p:spPr bwMode="auto">
          <a:xfrm>
            <a:off x="5915025" y="2098675"/>
            <a:ext cx="819150" cy="60325"/>
          </a:xfrm>
          <a:custGeom>
            <a:avLst/>
            <a:gdLst>
              <a:gd name="T0" fmla="*/ 516 w 516"/>
              <a:gd name="T1" fmla="*/ 0 h 38"/>
              <a:gd name="T2" fmla="*/ 16 w 516"/>
              <a:gd name="T3" fmla="*/ 0 h 38"/>
              <a:gd name="T4" fmla="*/ 0 w 516"/>
              <a:gd name="T5" fmla="*/ 38 h 38"/>
              <a:gd name="T6" fmla="*/ 0 60000 65536"/>
              <a:gd name="T7" fmla="*/ 0 60000 65536"/>
              <a:gd name="T8" fmla="*/ 0 60000 65536"/>
              <a:gd name="T9" fmla="*/ 0 w 516"/>
              <a:gd name="T10" fmla="*/ 0 h 38"/>
              <a:gd name="T11" fmla="*/ 516 w 516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38">
                <a:moveTo>
                  <a:pt x="516" y="0"/>
                </a:moveTo>
                <a:lnTo>
                  <a:pt x="16" y="0"/>
                </a:lnTo>
                <a:lnTo>
                  <a:pt x="0" y="38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3" name="Line 188"/>
          <p:cNvSpPr>
            <a:spLocks noChangeShapeType="1"/>
          </p:cNvSpPr>
          <p:nvPr/>
        </p:nvSpPr>
        <p:spPr bwMode="auto">
          <a:xfrm flipH="1">
            <a:off x="6062663" y="2100263"/>
            <a:ext cx="26987" cy="55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4" name="Line 189"/>
          <p:cNvSpPr>
            <a:spLocks noChangeShapeType="1"/>
          </p:cNvSpPr>
          <p:nvPr/>
        </p:nvSpPr>
        <p:spPr bwMode="auto">
          <a:xfrm flipH="1">
            <a:off x="6059488" y="2098675"/>
            <a:ext cx="25400" cy="603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5" name="Line 190"/>
          <p:cNvSpPr>
            <a:spLocks noChangeShapeType="1"/>
          </p:cNvSpPr>
          <p:nvPr/>
        </p:nvSpPr>
        <p:spPr bwMode="auto">
          <a:xfrm flipH="1">
            <a:off x="6176963" y="2100263"/>
            <a:ext cx="26987" cy="55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6" name="Line 191"/>
          <p:cNvSpPr>
            <a:spLocks noChangeShapeType="1"/>
          </p:cNvSpPr>
          <p:nvPr/>
        </p:nvSpPr>
        <p:spPr bwMode="auto">
          <a:xfrm flipH="1">
            <a:off x="6172200" y="2098675"/>
            <a:ext cx="26988" cy="603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7" name="Line 192"/>
          <p:cNvSpPr>
            <a:spLocks noChangeShapeType="1"/>
          </p:cNvSpPr>
          <p:nvPr/>
        </p:nvSpPr>
        <p:spPr bwMode="auto">
          <a:xfrm flipH="1">
            <a:off x="6283325" y="2100263"/>
            <a:ext cx="26988" cy="555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8" name="Line 193"/>
          <p:cNvSpPr>
            <a:spLocks noChangeShapeType="1"/>
          </p:cNvSpPr>
          <p:nvPr/>
        </p:nvSpPr>
        <p:spPr bwMode="auto">
          <a:xfrm flipH="1">
            <a:off x="6278563" y="2098675"/>
            <a:ext cx="26987" cy="603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9" name="Line 194"/>
          <p:cNvSpPr>
            <a:spLocks noChangeShapeType="1"/>
          </p:cNvSpPr>
          <p:nvPr/>
        </p:nvSpPr>
        <p:spPr bwMode="auto">
          <a:xfrm>
            <a:off x="6192838" y="2471738"/>
            <a:ext cx="5445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Line 195"/>
          <p:cNvSpPr>
            <a:spLocks noChangeShapeType="1"/>
          </p:cNvSpPr>
          <p:nvPr/>
        </p:nvSpPr>
        <p:spPr bwMode="auto">
          <a:xfrm>
            <a:off x="6405563" y="2644775"/>
            <a:ext cx="3317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1" name="Freeform 196"/>
          <p:cNvSpPr>
            <a:spLocks/>
          </p:cNvSpPr>
          <p:nvPr/>
        </p:nvSpPr>
        <p:spPr bwMode="auto">
          <a:xfrm>
            <a:off x="3141663" y="2581275"/>
            <a:ext cx="173037" cy="1588"/>
          </a:xfrm>
          <a:custGeom>
            <a:avLst/>
            <a:gdLst>
              <a:gd name="T0" fmla="*/ 0 w 109"/>
              <a:gd name="T1" fmla="*/ 0 h 1587"/>
              <a:gd name="T2" fmla="*/ 109 w 109"/>
              <a:gd name="T3" fmla="*/ 0 h 1587"/>
              <a:gd name="T4" fmla="*/ 10 w 109"/>
              <a:gd name="T5" fmla="*/ 0 h 1587"/>
              <a:gd name="T6" fmla="*/ 0 60000 65536"/>
              <a:gd name="T7" fmla="*/ 0 60000 65536"/>
              <a:gd name="T8" fmla="*/ 0 60000 65536"/>
              <a:gd name="T9" fmla="*/ 0 w 109"/>
              <a:gd name="T10" fmla="*/ 0 h 1587"/>
              <a:gd name="T11" fmla="*/ 109 w 10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1587">
                <a:moveTo>
                  <a:pt x="0" y="0"/>
                </a:moveTo>
                <a:lnTo>
                  <a:pt x="109" y="0"/>
                </a:lnTo>
                <a:lnTo>
                  <a:pt x="1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2" name="Rectangle 197"/>
          <p:cNvSpPr>
            <a:spLocks noChangeArrowheads="1"/>
          </p:cNvSpPr>
          <p:nvPr/>
        </p:nvSpPr>
        <p:spPr bwMode="auto">
          <a:xfrm>
            <a:off x="3143250" y="6405563"/>
            <a:ext cx="863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(c) Layer 3, plantar view</a:t>
            </a:r>
            <a:endParaRPr lang="en-US" b="1"/>
          </a:p>
        </p:txBody>
      </p:sp>
      <p:sp>
        <p:nvSpPr>
          <p:cNvPr id="86063" name="Rectangle 198"/>
          <p:cNvSpPr>
            <a:spLocks noChangeArrowheads="1"/>
          </p:cNvSpPr>
          <p:nvPr/>
        </p:nvSpPr>
        <p:spPr bwMode="auto">
          <a:xfrm>
            <a:off x="5335588" y="6405563"/>
            <a:ext cx="866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(d) Layer 4, plantar view</a:t>
            </a:r>
            <a:endParaRPr lang="en-US" b="1"/>
          </a:p>
        </p:txBody>
      </p:sp>
      <p:sp>
        <p:nvSpPr>
          <p:cNvPr id="86064" name="Rectangle 199"/>
          <p:cNvSpPr>
            <a:spLocks noChangeArrowheads="1"/>
          </p:cNvSpPr>
          <p:nvPr/>
        </p:nvSpPr>
        <p:spPr bwMode="auto">
          <a:xfrm>
            <a:off x="6481763" y="6405563"/>
            <a:ext cx="838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(e) Layer 4, dorsal view</a:t>
            </a:r>
            <a:endParaRPr lang="en-US" b="1"/>
          </a:p>
        </p:txBody>
      </p:sp>
      <p:sp>
        <p:nvSpPr>
          <p:cNvPr id="86065" name="Rectangle 204"/>
          <p:cNvSpPr>
            <a:spLocks noChangeArrowheads="1"/>
          </p:cNvSpPr>
          <p:nvPr/>
        </p:nvSpPr>
        <p:spPr bwMode="auto">
          <a:xfrm>
            <a:off x="4143375" y="4675188"/>
            <a:ext cx="641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Adductor hallucis</a:t>
            </a:r>
            <a:endParaRPr lang="en-US" b="1"/>
          </a:p>
        </p:txBody>
      </p:sp>
      <p:sp>
        <p:nvSpPr>
          <p:cNvPr id="86066" name="Rectangle 205"/>
          <p:cNvSpPr>
            <a:spLocks noChangeArrowheads="1"/>
          </p:cNvSpPr>
          <p:nvPr/>
        </p:nvSpPr>
        <p:spPr bwMode="auto">
          <a:xfrm>
            <a:off x="4143375" y="4983163"/>
            <a:ext cx="777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Flexor hallucis brevis</a:t>
            </a:r>
            <a:endParaRPr lang="en-US" b="1"/>
          </a:p>
        </p:txBody>
      </p:sp>
      <p:sp>
        <p:nvSpPr>
          <p:cNvPr id="86067" name="Rectangle 210"/>
          <p:cNvSpPr>
            <a:spLocks noChangeArrowheads="1"/>
          </p:cNvSpPr>
          <p:nvPr/>
        </p:nvSpPr>
        <p:spPr bwMode="auto">
          <a:xfrm>
            <a:off x="4143375" y="5407025"/>
            <a:ext cx="8270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  <a:latin typeface="Arial Bold" charset="0"/>
              </a:rPr>
              <a:t>Abductor hallucis (cut)</a:t>
            </a:r>
            <a:endParaRPr lang="en-US" b="1"/>
          </a:p>
        </p:txBody>
      </p:sp>
      <p:sp>
        <p:nvSpPr>
          <p:cNvPr id="86068" name="Line 215"/>
          <p:cNvSpPr>
            <a:spLocks noChangeShapeType="1"/>
          </p:cNvSpPr>
          <p:nvPr/>
        </p:nvSpPr>
        <p:spPr bwMode="auto">
          <a:xfrm>
            <a:off x="2986088" y="5068888"/>
            <a:ext cx="3238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9" name="Line 216"/>
          <p:cNvSpPr>
            <a:spLocks noChangeShapeType="1"/>
          </p:cNvSpPr>
          <p:nvPr/>
        </p:nvSpPr>
        <p:spPr bwMode="auto">
          <a:xfrm flipH="1">
            <a:off x="3171825" y="5562600"/>
            <a:ext cx="33655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0" name="Line 217"/>
          <p:cNvSpPr>
            <a:spLocks noChangeShapeType="1"/>
          </p:cNvSpPr>
          <p:nvPr/>
        </p:nvSpPr>
        <p:spPr bwMode="auto">
          <a:xfrm>
            <a:off x="3587750" y="4719638"/>
            <a:ext cx="5318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1" name="Line 218"/>
          <p:cNvSpPr>
            <a:spLocks noChangeShapeType="1"/>
          </p:cNvSpPr>
          <p:nvPr/>
        </p:nvSpPr>
        <p:spPr bwMode="auto">
          <a:xfrm>
            <a:off x="3854450" y="5027613"/>
            <a:ext cx="26511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2" name="Line 219"/>
          <p:cNvSpPr>
            <a:spLocks noChangeShapeType="1"/>
          </p:cNvSpPr>
          <p:nvPr/>
        </p:nvSpPr>
        <p:spPr bwMode="auto">
          <a:xfrm>
            <a:off x="3752850" y="5229225"/>
            <a:ext cx="3667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3" name="Line 220"/>
          <p:cNvSpPr>
            <a:spLocks noChangeShapeType="1"/>
          </p:cNvSpPr>
          <p:nvPr/>
        </p:nvSpPr>
        <p:spPr bwMode="auto">
          <a:xfrm>
            <a:off x="3829050" y="5454650"/>
            <a:ext cx="2889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4" name="Line 221"/>
          <p:cNvSpPr>
            <a:spLocks noChangeShapeType="1"/>
          </p:cNvSpPr>
          <p:nvPr/>
        </p:nvSpPr>
        <p:spPr bwMode="auto">
          <a:xfrm>
            <a:off x="3765550" y="5651500"/>
            <a:ext cx="3524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5" name="Line 222"/>
          <p:cNvSpPr>
            <a:spLocks noChangeShapeType="1"/>
          </p:cNvSpPr>
          <p:nvPr/>
        </p:nvSpPr>
        <p:spPr bwMode="auto">
          <a:xfrm>
            <a:off x="2986088" y="5068888"/>
            <a:ext cx="3238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6" name="Line 223"/>
          <p:cNvSpPr>
            <a:spLocks noChangeShapeType="1"/>
          </p:cNvSpPr>
          <p:nvPr/>
        </p:nvSpPr>
        <p:spPr bwMode="auto">
          <a:xfrm flipH="1">
            <a:off x="3171825" y="5561013"/>
            <a:ext cx="3365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7" name="Line 224"/>
          <p:cNvSpPr>
            <a:spLocks noChangeShapeType="1"/>
          </p:cNvSpPr>
          <p:nvPr/>
        </p:nvSpPr>
        <p:spPr bwMode="auto">
          <a:xfrm>
            <a:off x="3587750" y="4718050"/>
            <a:ext cx="5318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8" name="Line 225"/>
          <p:cNvSpPr>
            <a:spLocks noChangeShapeType="1"/>
          </p:cNvSpPr>
          <p:nvPr/>
        </p:nvSpPr>
        <p:spPr bwMode="auto">
          <a:xfrm>
            <a:off x="3752850" y="5227638"/>
            <a:ext cx="3667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9" name="Line 226"/>
          <p:cNvSpPr>
            <a:spLocks noChangeShapeType="1"/>
          </p:cNvSpPr>
          <p:nvPr/>
        </p:nvSpPr>
        <p:spPr bwMode="auto">
          <a:xfrm>
            <a:off x="3829050" y="5451475"/>
            <a:ext cx="2889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0" name="Line 227"/>
          <p:cNvSpPr>
            <a:spLocks noChangeShapeType="1"/>
          </p:cNvSpPr>
          <p:nvPr/>
        </p:nvSpPr>
        <p:spPr bwMode="auto">
          <a:xfrm>
            <a:off x="3765550" y="5649913"/>
            <a:ext cx="3524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1" name="Line 228"/>
          <p:cNvSpPr>
            <a:spLocks noChangeShapeType="1"/>
          </p:cNvSpPr>
          <p:nvPr/>
        </p:nvSpPr>
        <p:spPr bwMode="auto">
          <a:xfrm flipV="1">
            <a:off x="3673475" y="4719638"/>
            <a:ext cx="357188" cy="138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2" name="Line 229"/>
          <p:cNvSpPr>
            <a:spLocks noChangeShapeType="1"/>
          </p:cNvSpPr>
          <p:nvPr/>
        </p:nvSpPr>
        <p:spPr bwMode="auto">
          <a:xfrm>
            <a:off x="3770313" y="4953000"/>
            <a:ext cx="260350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3" name="Line 230"/>
          <p:cNvSpPr>
            <a:spLocks noChangeShapeType="1"/>
          </p:cNvSpPr>
          <p:nvPr/>
        </p:nvSpPr>
        <p:spPr bwMode="auto">
          <a:xfrm flipV="1">
            <a:off x="3673475" y="4718050"/>
            <a:ext cx="357188" cy="1381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4" name="Line 231"/>
          <p:cNvSpPr>
            <a:spLocks noChangeShapeType="1"/>
          </p:cNvSpPr>
          <p:nvPr/>
        </p:nvSpPr>
        <p:spPr bwMode="auto">
          <a:xfrm>
            <a:off x="3770313" y="4951413"/>
            <a:ext cx="260350" cy="730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5" name="Line 232"/>
          <p:cNvSpPr>
            <a:spLocks noChangeShapeType="1"/>
          </p:cNvSpPr>
          <p:nvPr/>
        </p:nvSpPr>
        <p:spPr bwMode="auto">
          <a:xfrm>
            <a:off x="3854450" y="5024438"/>
            <a:ext cx="2651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6" name="Freeform 233"/>
          <p:cNvSpPr>
            <a:spLocks/>
          </p:cNvSpPr>
          <p:nvPr/>
        </p:nvSpPr>
        <p:spPr bwMode="auto">
          <a:xfrm>
            <a:off x="5253038" y="4930775"/>
            <a:ext cx="530225" cy="55563"/>
          </a:xfrm>
          <a:custGeom>
            <a:avLst/>
            <a:gdLst>
              <a:gd name="T0" fmla="*/ 0 w 334"/>
              <a:gd name="T1" fmla="*/ 0 h 35"/>
              <a:gd name="T2" fmla="*/ 318 w 334"/>
              <a:gd name="T3" fmla="*/ 0 h 35"/>
              <a:gd name="T4" fmla="*/ 334 w 334"/>
              <a:gd name="T5" fmla="*/ 35 h 35"/>
              <a:gd name="T6" fmla="*/ 0 60000 65536"/>
              <a:gd name="T7" fmla="*/ 0 60000 65536"/>
              <a:gd name="T8" fmla="*/ 0 60000 65536"/>
              <a:gd name="T9" fmla="*/ 0 w 334"/>
              <a:gd name="T10" fmla="*/ 0 h 35"/>
              <a:gd name="T11" fmla="*/ 334 w 334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35">
                <a:moveTo>
                  <a:pt x="0" y="0"/>
                </a:moveTo>
                <a:lnTo>
                  <a:pt x="318" y="0"/>
                </a:lnTo>
                <a:lnTo>
                  <a:pt x="334" y="35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7" name="Freeform 234"/>
          <p:cNvSpPr>
            <a:spLocks/>
          </p:cNvSpPr>
          <p:nvPr/>
        </p:nvSpPr>
        <p:spPr bwMode="auto">
          <a:xfrm>
            <a:off x="5251450" y="4929188"/>
            <a:ext cx="536575" cy="57150"/>
          </a:xfrm>
          <a:custGeom>
            <a:avLst/>
            <a:gdLst>
              <a:gd name="T0" fmla="*/ 0 w 338"/>
              <a:gd name="T1" fmla="*/ 0 h 36"/>
              <a:gd name="T2" fmla="*/ 321 w 338"/>
              <a:gd name="T3" fmla="*/ 0 h 36"/>
              <a:gd name="T4" fmla="*/ 338 w 338"/>
              <a:gd name="T5" fmla="*/ 36 h 36"/>
              <a:gd name="T6" fmla="*/ 0 60000 65536"/>
              <a:gd name="T7" fmla="*/ 0 60000 65536"/>
              <a:gd name="T8" fmla="*/ 0 60000 65536"/>
              <a:gd name="T9" fmla="*/ 0 w 338"/>
              <a:gd name="T10" fmla="*/ 0 h 36"/>
              <a:gd name="T11" fmla="*/ 338 w 33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36">
                <a:moveTo>
                  <a:pt x="0" y="0"/>
                </a:moveTo>
                <a:lnTo>
                  <a:pt x="321" y="0"/>
                </a:lnTo>
                <a:lnTo>
                  <a:pt x="338" y="3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8" name="Line 235"/>
          <p:cNvSpPr>
            <a:spLocks noChangeShapeType="1"/>
          </p:cNvSpPr>
          <p:nvPr/>
        </p:nvSpPr>
        <p:spPr bwMode="auto">
          <a:xfrm>
            <a:off x="5635625" y="4930775"/>
            <a:ext cx="26988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9" name="Line 236"/>
          <p:cNvSpPr>
            <a:spLocks noChangeShapeType="1"/>
          </p:cNvSpPr>
          <p:nvPr/>
        </p:nvSpPr>
        <p:spPr bwMode="auto">
          <a:xfrm>
            <a:off x="5640388" y="4930775"/>
            <a:ext cx="25400" cy="555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0" name="Line 237"/>
          <p:cNvSpPr>
            <a:spLocks noChangeShapeType="1"/>
          </p:cNvSpPr>
          <p:nvPr/>
        </p:nvSpPr>
        <p:spPr bwMode="auto">
          <a:xfrm>
            <a:off x="5524500" y="4933950"/>
            <a:ext cx="25400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1" name="Line 238"/>
          <p:cNvSpPr>
            <a:spLocks noChangeShapeType="1"/>
          </p:cNvSpPr>
          <p:nvPr/>
        </p:nvSpPr>
        <p:spPr bwMode="auto">
          <a:xfrm>
            <a:off x="5527675" y="4930775"/>
            <a:ext cx="23813" cy="555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2" name="Freeform 239"/>
          <p:cNvSpPr>
            <a:spLocks/>
          </p:cNvSpPr>
          <p:nvPr/>
        </p:nvSpPr>
        <p:spPr bwMode="auto">
          <a:xfrm>
            <a:off x="6400800" y="5132388"/>
            <a:ext cx="723900" cy="74612"/>
          </a:xfrm>
          <a:custGeom>
            <a:avLst/>
            <a:gdLst>
              <a:gd name="T0" fmla="*/ 0 w 456"/>
              <a:gd name="T1" fmla="*/ 0 h 47"/>
              <a:gd name="T2" fmla="*/ 437 w 456"/>
              <a:gd name="T3" fmla="*/ 0 h 47"/>
              <a:gd name="T4" fmla="*/ 456 w 456"/>
              <a:gd name="T5" fmla="*/ 47 h 47"/>
              <a:gd name="T6" fmla="*/ 0 60000 65536"/>
              <a:gd name="T7" fmla="*/ 0 60000 65536"/>
              <a:gd name="T8" fmla="*/ 0 60000 65536"/>
              <a:gd name="T9" fmla="*/ 0 w 456"/>
              <a:gd name="T10" fmla="*/ 0 h 47"/>
              <a:gd name="T11" fmla="*/ 456 w 456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47">
                <a:moveTo>
                  <a:pt x="0" y="0"/>
                </a:moveTo>
                <a:lnTo>
                  <a:pt x="437" y="0"/>
                </a:lnTo>
                <a:lnTo>
                  <a:pt x="456" y="4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3" name="Freeform 240"/>
          <p:cNvSpPr>
            <a:spLocks/>
          </p:cNvSpPr>
          <p:nvPr/>
        </p:nvSpPr>
        <p:spPr bwMode="auto">
          <a:xfrm>
            <a:off x="6396038" y="5129213"/>
            <a:ext cx="730250" cy="80962"/>
          </a:xfrm>
          <a:custGeom>
            <a:avLst/>
            <a:gdLst>
              <a:gd name="T0" fmla="*/ 0 w 460"/>
              <a:gd name="T1" fmla="*/ 0 h 51"/>
              <a:gd name="T2" fmla="*/ 442 w 460"/>
              <a:gd name="T3" fmla="*/ 0 h 51"/>
              <a:gd name="T4" fmla="*/ 460 w 460"/>
              <a:gd name="T5" fmla="*/ 51 h 51"/>
              <a:gd name="T6" fmla="*/ 0 60000 65536"/>
              <a:gd name="T7" fmla="*/ 0 60000 65536"/>
              <a:gd name="T8" fmla="*/ 0 60000 65536"/>
              <a:gd name="T9" fmla="*/ 0 w 460"/>
              <a:gd name="T10" fmla="*/ 0 h 51"/>
              <a:gd name="T11" fmla="*/ 460 w 460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51">
                <a:moveTo>
                  <a:pt x="0" y="0"/>
                </a:moveTo>
                <a:lnTo>
                  <a:pt x="442" y="0"/>
                </a:lnTo>
                <a:lnTo>
                  <a:pt x="460" y="5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4" name="Line 241"/>
          <p:cNvSpPr>
            <a:spLocks noChangeShapeType="1"/>
          </p:cNvSpPr>
          <p:nvPr/>
        </p:nvSpPr>
        <p:spPr bwMode="auto">
          <a:xfrm>
            <a:off x="6972300" y="5132388"/>
            <a:ext cx="36513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5" name="Line 242"/>
          <p:cNvSpPr>
            <a:spLocks noChangeShapeType="1"/>
          </p:cNvSpPr>
          <p:nvPr/>
        </p:nvSpPr>
        <p:spPr bwMode="auto">
          <a:xfrm>
            <a:off x="6977063" y="5129213"/>
            <a:ext cx="34925" cy="841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6" name="Line 243"/>
          <p:cNvSpPr>
            <a:spLocks noChangeShapeType="1"/>
          </p:cNvSpPr>
          <p:nvPr/>
        </p:nvSpPr>
        <p:spPr bwMode="auto">
          <a:xfrm>
            <a:off x="6867525" y="5132388"/>
            <a:ext cx="33338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7" name="Line 244"/>
          <p:cNvSpPr>
            <a:spLocks noChangeShapeType="1"/>
          </p:cNvSpPr>
          <p:nvPr/>
        </p:nvSpPr>
        <p:spPr bwMode="auto">
          <a:xfrm>
            <a:off x="6872288" y="5132388"/>
            <a:ext cx="33337" cy="809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8" name="Line 245"/>
          <p:cNvSpPr>
            <a:spLocks noChangeShapeType="1"/>
          </p:cNvSpPr>
          <p:nvPr/>
        </p:nvSpPr>
        <p:spPr bwMode="auto">
          <a:xfrm>
            <a:off x="6754813" y="5132388"/>
            <a:ext cx="31750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9" name="Line 246"/>
          <p:cNvSpPr>
            <a:spLocks noChangeShapeType="1"/>
          </p:cNvSpPr>
          <p:nvPr/>
        </p:nvSpPr>
        <p:spPr bwMode="auto">
          <a:xfrm>
            <a:off x="6759575" y="5129213"/>
            <a:ext cx="30163" cy="825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0" name="Text Box 247"/>
          <p:cNvSpPr txBox="1">
            <a:spLocks noChangeArrowheads="1"/>
          </p:cNvSpPr>
          <p:nvPr/>
        </p:nvSpPr>
        <p:spPr bwMode="auto">
          <a:xfrm>
            <a:off x="2562225" y="2233613"/>
            <a:ext cx="582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digiti</a:t>
            </a:r>
          </a:p>
          <a:p>
            <a:r>
              <a:rPr lang="en-US" sz="600" b="1"/>
              <a:t>minimi brevis</a:t>
            </a:r>
          </a:p>
        </p:txBody>
      </p:sp>
      <p:sp>
        <p:nvSpPr>
          <p:cNvPr id="86101" name="Text Box 248"/>
          <p:cNvSpPr txBox="1">
            <a:spLocks noChangeArrowheads="1"/>
          </p:cNvSpPr>
          <p:nvPr/>
        </p:nvSpPr>
        <p:spPr bwMode="auto">
          <a:xfrm>
            <a:off x="2584450" y="2532063"/>
            <a:ext cx="630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Abductor digiti</a:t>
            </a:r>
          </a:p>
          <a:p>
            <a:r>
              <a:rPr lang="en-US" sz="600" b="1"/>
              <a:t>minimi</a:t>
            </a:r>
          </a:p>
        </p:txBody>
      </p:sp>
      <p:sp>
        <p:nvSpPr>
          <p:cNvPr id="86102" name="Text Box 249"/>
          <p:cNvSpPr txBox="1">
            <a:spLocks noChangeArrowheads="1"/>
          </p:cNvSpPr>
          <p:nvPr/>
        </p:nvSpPr>
        <p:spPr bwMode="auto">
          <a:xfrm>
            <a:off x="4121150" y="2690813"/>
            <a:ext cx="690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digitorum</a:t>
            </a:r>
          </a:p>
          <a:p>
            <a:r>
              <a:rPr lang="en-US" sz="600" b="1"/>
              <a:t>brevis</a:t>
            </a:r>
          </a:p>
        </p:txBody>
      </p:sp>
      <p:sp>
        <p:nvSpPr>
          <p:cNvPr id="86103" name="Text Box 250"/>
          <p:cNvSpPr txBox="1">
            <a:spLocks noChangeArrowheads="1"/>
          </p:cNvSpPr>
          <p:nvPr/>
        </p:nvSpPr>
        <p:spPr bwMode="auto">
          <a:xfrm>
            <a:off x="4121150" y="3008313"/>
            <a:ext cx="823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Plantar aponeurosis</a:t>
            </a:r>
          </a:p>
          <a:p>
            <a:r>
              <a:rPr lang="en-US" sz="600" b="1"/>
              <a:t>(cut)</a:t>
            </a:r>
          </a:p>
        </p:txBody>
      </p:sp>
      <p:sp>
        <p:nvSpPr>
          <p:cNvPr id="86104" name="Text Box 251"/>
          <p:cNvSpPr txBox="1">
            <a:spLocks noChangeArrowheads="1"/>
          </p:cNvSpPr>
          <p:nvPr/>
        </p:nvSpPr>
        <p:spPr bwMode="auto">
          <a:xfrm>
            <a:off x="4962525" y="3005138"/>
            <a:ext cx="690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digitorum</a:t>
            </a:r>
          </a:p>
          <a:p>
            <a:r>
              <a:rPr lang="en-US" sz="600" b="1"/>
              <a:t>brevis (cut)</a:t>
            </a:r>
          </a:p>
        </p:txBody>
      </p:sp>
      <p:sp>
        <p:nvSpPr>
          <p:cNvPr id="86105" name="Text Box 252"/>
          <p:cNvSpPr txBox="1">
            <a:spLocks noChangeArrowheads="1"/>
          </p:cNvSpPr>
          <p:nvPr/>
        </p:nvSpPr>
        <p:spPr bwMode="auto">
          <a:xfrm>
            <a:off x="6775450" y="2220913"/>
            <a:ext cx="623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hallucis</a:t>
            </a:r>
          </a:p>
          <a:p>
            <a:r>
              <a:rPr lang="en-US" sz="600" b="1"/>
              <a:t>longus tendon</a:t>
            </a:r>
          </a:p>
        </p:txBody>
      </p:sp>
      <p:sp>
        <p:nvSpPr>
          <p:cNvPr id="86106" name="Text Box 253"/>
          <p:cNvSpPr txBox="1">
            <a:spLocks noChangeArrowheads="1"/>
          </p:cNvSpPr>
          <p:nvPr/>
        </p:nvSpPr>
        <p:spPr bwMode="auto">
          <a:xfrm>
            <a:off x="6775450" y="2424113"/>
            <a:ext cx="690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digitorum</a:t>
            </a:r>
          </a:p>
          <a:p>
            <a:r>
              <a:rPr lang="en-US" sz="600" b="1"/>
              <a:t>longus tendon</a:t>
            </a:r>
          </a:p>
        </p:txBody>
      </p:sp>
      <p:sp>
        <p:nvSpPr>
          <p:cNvPr id="86107" name="Text Box 254"/>
          <p:cNvSpPr txBox="1">
            <a:spLocks noChangeArrowheads="1"/>
          </p:cNvSpPr>
          <p:nvPr/>
        </p:nvSpPr>
        <p:spPr bwMode="auto">
          <a:xfrm>
            <a:off x="6775450" y="2601913"/>
            <a:ext cx="733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Abductor hallucis</a:t>
            </a:r>
          </a:p>
          <a:p>
            <a:r>
              <a:rPr lang="en-US" sz="600" b="1"/>
              <a:t>(cut)</a:t>
            </a:r>
          </a:p>
        </p:txBody>
      </p:sp>
      <p:sp>
        <p:nvSpPr>
          <p:cNvPr id="86108" name="Text Box 257"/>
          <p:cNvSpPr txBox="1">
            <a:spLocks noChangeArrowheads="1"/>
          </p:cNvSpPr>
          <p:nvPr/>
        </p:nvSpPr>
        <p:spPr bwMode="auto">
          <a:xfrm>
            <a:off x="4149725" y="5180013"/>
            <a:ext cx="798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hallucis</a:t>
            </a:r>
          </a:p>
          <a:p>
            <a:r>
              <a:rPr lang="en-US" sz="600" b="1"/>
              <a:t>longus tendon (cut)</a:t>
            </a:r>
          </a:p>
        </p:txBody>
      </p:sp>
      <p:sp>
        <p:nvSpPr>
          <p:cNvPr id="86109" name="Text Box 258"/>
          <p:cNvSpPr txBox="1">
            <a:spLocks noChangeArrowheads="1"/>
          </p:cNvSpPr>
          <p:nvPr/>
        </p:nvSpPr>
        <p:spPr bwMode="auto">
          <a:xfrm>
            <a:off x="4149725" y="5599113"/>
            <a:ext cx="798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digitorum</a:t>
            </a:r>
          </a:p>
          <a:p>
            <a:r>
              <a:rPr lang="en-US" sz="600" b="1"/>
              <a:t>longus tendon (cut)</a:t>
            </a:r>
          </a:p>
        </p:txBody>
      </p:sp>
      <p:sp>
        <p:nvSpPr>
          <p:cNvPr id="86110" name="Text Box 259"/>
          <p:cNvSpPr txBox="1">
            <a:spLocks noChangeArrowheads="1"/>
          </p:cNvSpPr>
          <p:nvPr/>
        </p:nvSpPr>
        <p:spPr bwMode="auto">
          <a:xfrm>
            <a:off x="4968875" y="4875213"/>
            <a:ext cx="566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Plantar</a:t>
            </a:r>
          </a:p>
          <a:p>
            <a:r>
              <a:rPr lang="en-US" sz="600" b="1"/>
              <a:t>interosseous</a:t>
            </a:r>
          </a:p>
        </p:txBody>
      </p:sp>
      <p:sp>
        <p:nvSpPr>
          <p:cNvPr id="86111" name="Text Box 260"/>
          <p:cNvSpPr txBox="1">
            <a:spLocks noChangeArrowheads="1"/>
          </p:cNvSpPr>
          <p:nvPr/>
        </p:nvSpPr>
        <p:spPr bwMode="auto">
          <a:xfrm>
            <a:off x="6138863" y="5075238"/>
            <a:ext cx="566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Dorsal</a:t>
            </a:r>
          </a:p>
          <a:p>
            <a:r>
              <a:rPr lang="en-US" sz="600" b="1"/>
              <a:t>interosseous</a:t>
            </a:r>
          </a:p>
        </p:txBody>
      </p:sp>
      <p:sp>
        <p:nvSpPr>
          <p:cNvPr id="86112" name="TextBox 24"/>
          <p:cNvSpPr txBox="1">
            <a:spLocks noChangeArrowheads="1"/>
          </p:cNvSpPr>
          <p:nvPr/>
        </p:nvSpPr>
        <p:spPr bwMode="auto">
          <a:xfrm>
            <a:off x="2454275" y="971550"/>
            <a:ext cx="4822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6113" name="Text Box 255"/>
          <p:cNvSpPr txBox="1">
            <a:spLocks noChangeArrowheads="1"/>
          </p:cNvSpPr>
          <p:nvPr/>
        </p:nvSpPr>
        <p:spPr bwMode="auto">
          <a:xfrm>
            <a:off x="2536825" y="5022850"/>
            <a:ext cx="582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Flexor digiti</a:t>
            </a:r>
          </a:p>
          <a:p>
            <a:r>
              <a:rPr lang="en-US" sz="600" b="1"/>
              <a:t>minimi brevis</a:t>
            </a:r>
          </a:p>
        </p:txBody>
      </p:sp>
      <p:sp>
        <p:nvSpPr>
          <p:cNvPr id="86114" name="Text Box 256"/>
          <p:cNvSpPr txBox="1">
            <a:spLocks noChangeArrowheads="1"/>
          </p:cNvSpPr>
          <p:nvPr/>
        </p:nvSpPr>
        <p:spPr bwMode="auto">
          <a:xfrm>
            <a:off x="2460625" y="5505450"/>
            <a:ext cx="7604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Quadratus plantae</a:t>
            </a:r>
          </a:p>
          <a:p>
            <a:r>
              <a:rPr lang="en-US" sz="600" b="1"/>
              <a:t>(cut)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5CF621A8-1591-4250-8096-C6BDCDFDE4F2}" type="slidenum">
              <a:rPr lang="en-US" smtClean="0">
                <a:latin typeface="Arial" pitchFamily="34" charset="0"/>
              </a:rPr>
              <a:pPr/>
              <a:t>83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1392238"/>
          </a:xfrm>
        </p:spPr>
        <p:txBody>
          <a:bodyPr/>
          <a:lstStyle/>
          <a:p>
            <a:pPr eaLnBrk="1" hangingPunct="1"/>
            <a:r>
              <a:rPr lang="en-US" smtClean="0"/>
              <a:t>Athletic Injuries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66825"/>
            <a:ext cx="7847013" cy="5186363"/>
          </a:xfrm>
        </p:spPr>
        <p:txBody>
          <a:bodyPr/>
          <a:lstStyle/>
          <a:p>
            <a:pPr eaLnBrk="1" hangingPunct="1"/>
            <a:r>
              <a:rPr lang="en-US" sz="2400" b="0" smtClean="0"/>
              <a:t>muscles and tendons are vulnerable to sudden and</a:t>
            </a:r>
          </a:p>
          <a:p>
            <a:pPr eaLnBrk="1" hangingPunct="1">
              <a:buFontTx/>
              <a:buNone/>
            </a:pPr>
            <a:r>
              <a:rPr lang="en-US" sz="2400" b="0" smtClean="0"/>
              <a:t>	 intense stress</a:t>
            </a:r>
          </a:p>
          <a:p>
            <a:pPr eaLnBrk="1" hangingPunct="1">
              <a:buFontTx/>
              <a:buNone/>
            </a:pPr>
            <a:endParaRPr lang="en-US" sz="800" b="0" smtClean="0"/>
          </a:p>
          <a:p>
            <a:pPr eaLnBrk="1" hangingPunct="1"/>
            <a:r>
              <a:rPr lang="en-US" sz="2400" b="0" smtClean="0"/>
              <a:t>proper conditioning and warm-up needed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common injuries; </a:t>
            </a:r>
          </a:p>
          <a:p>
            <a:pPr lvl="1" eaLnBrk="1" hangingPunct="1"/>
            <a:r>
              <a:rPr lang="en-US" sz="2000" b="0" smtClean="0"/>
              <a:t>compartment  syndrome</a:t>
            </a:r>
          </a:p>
          <a:p>
            <a:pPr lvl="1" eaLnBrk="1" hangingPunct="1"/>
            <a:r>
              <a:rPr lang="en-US" sz="2000" b="0" smtClean="0"/>
              <a:t>shinsplints</a:t>
            </a:r>
          </a:p>
          <a:p>
            <a:pPr lvl="1" eaLnBrk="1" hangingPunct="1"/>
            <a:r>
              <a:rPr lang="en-US" sz="2000" b="0" smtClean="0"/>
              <a:t>pulled hamstrings</a:t>
            </a:r>
          </a:p>
          <a:p>
            <a:pPr lvl="1" eaLnBrk="1" hangingPunct="1"/>
            <a:r>
              <a:rPr lang="en-US" sz="2000" b="0" smtClean="0"/>
              <a:t>tennis elbow</a:t>
            </a:r>
          </a:p>
          <a:p>
            <a:pPr lvl="1" eaLnBrk="1" hangingPunct="1"/>
            <a:r>
              <a:rPr lang="en-US" sz="2000" b="0" smtClean="0"/>
              <a:t>pulled groin </a:t>
            </a:r>
          </a:p>
          <a:p>
            <a:pPr lvl="1" eaLnBrk="1" hangingPunct="1"/>
            <a:r>
              <a:rPr lang="en-US" sz="2000" b="0" smtClean="0"/>
              <a:t>rotator cuff injury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treat with rest, ice, compression and elevation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“no pain, no gain” is a dangerous misconception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10-</a:t>
            </a:r>
            <a:fld id="{B80E4320-99F9-451C-9ADD-147275551B8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 Attachments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4250"/>
            <a:ext cx="8763000" cy="5873750"/>
          </a:xfrm>
        </p:spPr>
        <p:txBody>
          <a:bodyPr/>
          <a:lstStyle/>
          <a:p>
            <a:pPr eaLnBrk="1" hangingPunct="1"/>
            <a:r>
              <a:rPr lang="en-US" sz="2000" smtClean="0"/>
              <a:t>indirect attachment to bone</a:t>
            </a:r>
          </a:p>
          <a:p>
            <a:pPr lvl="1" eaLnBrk="1" hangingPunct="1"/>
            <a:r>
              <a:rPr lang="en-US" sz="2000" smtClean="0"/>
              <a:t>tendons </a:t>
            </a:r>
            <a:r>
              <a:rPr lang="en-US" sz="2000" b="0" smtClean="0"/>
              <a:t>bridge the gap between muscle ends and bony attachment</a:t>
            </a:r>
          </a:p>
          <a:p>
            <a:pPr lvl="2" eaLnBrk="1" hangingPunct="1"/>
            <a:r>
              <a:rPr lang="en-US" sz="1800" b="0" smtClean="0"/>
              <a:t>the collagen fibers of the endo-, peri-, and epimysium continue into the tendon</a:t>
            </a:r>
          </a:p>
          <a:p>
            <a:pPr lvl="2" eaLnBrk="1" hangingPunct="1"/>
            <a:r>
              <a:rPr lang="en-US" sz="1800" b="0" smtClean="0"/>
              <a:t>from there into the periosteum and the matrix of bone</a:t>
            </a:r>
          </a:p>
          <a:p>
            <a:pPr lvl="2" eaLnBrk="1" hangingPunct="1"/>
            <a:r>
              <a:rPr lang="en-US" sz="1800" b="0" smtClean="0"/>
              <a:t>very strong structural continuity from muscle to bone</a:t>
            </a:r>
          </a:p>
          <a:p>
            <a:pPr lvl="2" eaLnBrk="1" hangingPunct="1"/>
            <a:r>
              <a:rPr lang="en-US" sz="1800" b="0" i="1" smtClean="0"/>
              <a:t>biceps brachii, Achilles tendon</a:t>
            </a:r>
          </a:p>
          <a:p>
            <a:pPr lvl="2" eaLnBrk="1" hangingPunct="1"/>
            <a:r>
              <a:rPr lang="en-US" sz="1800" smtClean="0"/>
              <a:t>aponeurosis </a:t>
            </a:r>
            <a:r>
              <a:rPr lang="en-US" sz="1800" b="0" smtClean="0"/>
              <a:t>– tendon is a broad, flat sheet </a:t>
            </a:r>
            <a:r>
              <a:rPr lang="en-US" sz="1800" b="0" i="1" smtClean="0"/>
              <a:t>(palmar aponeurosis)</a:t>
            </a:r>
          </a:p>
          <a:p>
            <a:pPr lvl="2" eaLnBrk="1" hangingPunct="1"/>
            <a:r>
              <a:rPr lang="en-US" sz="1800" smtClean="0"/>
              <a:t>retinaculum</a:t>
            </a:r>
            <a:r>
              <a:rPr lang="en-US" sz="1800" b="0" i="1" smtClean="0"/>
              <a:t> – </a:t>
            </a:r>
            <a:r>
              <a:rPr lang="en-US" sz="1800" b="0" smtClean="0"/>
              <a:t>connective tissue band that tendons from separate muscles pass under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direct (fleshy) attachment to bone</a:t>
            </a:r>
          </a:p>
          <a:p>
            <a:pPr lvl="1" eaLnBrk="1" hangingPunct="1"/>
            <a:r>
              <a:rPr lang="en-US" sz="1800" b="0" smtClean="0"/>
              <a:t>little separation between muscle and bone</a:t>
            </a:r>
          </a:p>
          <a:p>
            <a:pPr lvl="1" eaLnBrk="1" hangingPunct="1"/>
            <a:r>
              <a:rPr lang="en-US" sz="1800" b="0" smtClean="0"/>
              <a:t>muscle seems to immerge directly from bone</a:t>
            </a:r>
          </a:p>
          <a:p>
            <a:pPr lvl="1" eaLnBrk="1" hangingPunct="1"/>
            <a:r>
              <a:rPr lang="en-US" sz="1800" b="0" smtClean="0"/>
              <a:t>margins of </a:t>
            </a:r>
            <a:r>
              <a:rPr lang="en-US" sz="1800" b="0" i="1" smtClean="0"/>
              <a:t>brachialis</a:t>
            </a:r>
            <a:r>
              <a:rPr lang="en-US" sz="1800" b="0" smtClean="0"/>
              <a:t>, lateral head of </a:t>
            </a:r>
            <a:r>
              <a:rPr lang="en-US" sz="1800" b="0" i="1" smtClean="0"/>
              <a:t>triceps brachii</a:t>
            </a:r>
          </a:p>
          <a:p>
            <a:pPr lvl="1" eaLnBrk="1" hangingPunct="1"/>
            <a:endParaRPr lang="en-US" sz="1000" b="0" i="1" smtClean="0"/>
          </a:p>
          <a:p>
            <a:pPr eaLnBrk="1" hangingPunct="1"/>
            <a:r>
              <a:rPr lang="en-US" sz="2000" b="0" smtClean="0"/>
              <a:t>some skeletal muscles do not insert on bone, but in dermis of the skin – muscles of facial expression</a:t>
            </a:r>
            <a:endParaRPr lang="en-US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60337&quot;&gt;&lt;/object&gt;&lt;object type=&quot;2&quot; unique_id=&quot;60338&quot;&gt;&lt;object type=&quot;3&quot; unique_id=&quot;60339&quot;&gt;&lt;property id=&quot;20148&quot; value=&quot;5&quot;/&gt;&lt;property id=&quot;20300&quot; value=&quot;Slide 1&quot;/&gt;&lt;property id=&quot;20307&quot; value=&quot;403&quot;/&gt;&lt;/object&gt;&lt;object type=&quot;3&quot; unique_id=&quot;60340&quot;&gt;&lt;property id=&quot;20148&quot; value=&quot;5&quot;/&gt;&lt;property id=&quot;20300&quot; value=&quot;Slide 2 - &amp;quot;The Muscular System&amp;quot;&quot;/&gt;&lt;property id=&quot;20307&quot; value=&quot;370&quot;/&gt;&lt;/object&gt;&lt;object type=&quot;3&quot; unique_id=&quot;60341&quot;&gt;&lt;property id=&quot;20148&quot; value=&quot;5&quot;/&gt;&lt;property id=&quot;20300&quot; value=&quot;Slide 3 - &amp;quot;Organization of Muscles&amp;quot;&quot;/&gt;&lt;property id=&quot;20307&quot; value=&quot;331&quot;/&gt;&lt;/object&gt;&lt;object type=&quot;3&quot; unique_id=&quot;60342&quot;&gt;&lt;property id=&quot;20148&quot; value=&quot;5&quot;/&gt;&lt;property id=&quot;20300&quot; value=&quot;Slide 4 - &amp;quot;The Functions of Muscles&amp;quot;&quot;/&gt;&lt;property id=&quot;20307&quot; value=&quot;332&quot;/&gt;&lt;/object&gt;&lt;object type=&quot;3&quot; unique_id=&quot;60343&quot;&gt;&lt;property id=&quot;20148&quot; value=&quot;5&quot;/&gt;&lt;property id=&quot;20300&quot; value=&quot;Slide 5 - &amp;quot;Connective Tissues of a Muscle&amp;quot;&quot;/&gt;&lt;property id=&quot;20307&quot; value=&quot;256&quot;/&gt;&lt;/object&gt;&lt;object type=&quot;3&quot; unique_id=&quot;60344&quot;&gt;&lt;property id=&quot;20148&quot; value=&quot;5&quot;/&gt;&lt;property id=&quot;20300&quot; value=&quot;Slide 6 - &amp;quot;Connective Tissues of a Muscle&amp;quot;&quot;/&gt;&lt;property id=&quot;20307&quot; value=&quot;333&quot;/&gt;&lt;/object&gt;&lt;object type=&quot;3&quot; unique_id=&quot;60345&quot;&gt;&lt;property id=&quot;20148&quot; value=&quot;5&quot;/&gt;&lt;property id=&quot;20300&quot; value=&quot;Slide 7 - &amp;quot;Connective Tissue in a Muscle&amp;quot;&quot;/&gt;&lt;property id=&quot;20307&quot; value=&quot;386&quot;/&gt;&lt;/object&gt;&lt;object type=&quot;3&quot; unique_id=&quot;60346&quot;&gt;&lt;property id=&quot;20148&quot; value=&quot;5&quot;/&gt;&lt;property id=&quot;20300&quot; value=&quot;Slide 8 - &amp;quot;Fascicle Orientation of Muscles&amp;quot;&quot;/&gt;&lt;property id=&quot;20307&quot; value=&quot;382&quot;/&gt;&lt;/object&gt;&lt;object type=&quot;3&quot; unique_id=&quot;60347&quot;&gt;&lt;property id=&quot;20148&quot; value=&quot;5&quot;/&gt;&lt;property id=&quot;20300&quot; value=&quot;Slide 9 - &amp;quot;Classification of Muscles According to Fascicle Orientation&amp;quot;&quot;/&gt;&lt;property id=&quot;20307&quot; value=&quot;260&quot;/&gt;&lt;/object&gt;&lt;object type=&quot;3&quot; unique_id=&quot;60348&quot;&gt;&lt;property id=&quot;20148&quot; value=&quot;5&quot;/&gt;&lt;property id=&quot;20300&quot; value=&quot;Slide 10 - &amp;quot;Muscle Attachments&amp;quot;&quot;/&gt;&lt;property id=&quot;20307&quot; value=&quot;335&quot;/&gt;&lt;/object&gt;&lt;object type=&quot;3&quot; unique_id=&quot;60349&quot;&gt;&lt;property id=&quot;20148&quot; value=&quot;5&quot;/&gt;&lt;property id=&quot;20300&quot; value=&quot;Slide 11 - &amp;quot;Muscle Origins and Insertions&amp;quot;&quot;/&gt;&lt;property id=&quot;20307&quot; value=&quot;336&quot;/&gt;&lt;/object&gt;&lt;object type=&quot;3&quot; unique_id=&quot;60350&quot;&gt;&lt;property id=&quot;20148&quot; value=&quot;5&quot;/&gt;&lt;property id=&quot;20300&quot; value=&quot;Slide 12 - &amp;quot;Functional Groups of Muscles&amp;quot;&quot;/&gt;&lt;property id=&quot;20307&quot; value=&quot;337&quot;/&gt;&lt;/object&gt;&lt;object type=&quot;3&quot; unique_id=&quot;60351&quot;&gt;&lt;property id=&quot;20148&quot; value=&quot;5&quot;/&gt;&lt;property id=&quot;20300&quot; value=&quot;Slide 13 - &amp;quot;Muscle Actions Across Elbow&amp;quot;&quot;/&gt;&lt;property id=&quot;20307&quot; value=&quot;259&quot;/&gt;&lt;/object&gt;&lt;object type=&quot;3&quot; unique_id=&quot;60352&quot;&gt;&lt;property id=&quot;20148&quot; value=&quot;5&quot;/&gt;&lt;property id=&quot;20300&quot; value=&quot;Slide 14 - &amp;quot;Intrinsic and Extrinsic Muscles&amp;quot;&quot;/&gt;&lt;property id=&quot;20307&quot; value=&quot;338&quot;/&gt;&lt;/object&gt;&lt;object type=&quot;3&quot; unique_id=&quot;60353&quot;&gt;&lt;property id=&quot;20148&quot; value=&quot;5&quot;/&gt;&lt;property id=&quot;20300&quot; value=&quot;Slide 15 - &amp;quot;Muscle Innervation&amp;quot;&quot;/&gt;&lt;property id=&quot;20307&quot; value=&quot;339&quot;/&gt;&lt;/object&gt;&lt;object type=&quot;3&quot; unique_id=&quot;60354&quot;&gt;&lt;property id=&quot;20148&quot; value=&quot;5&quot;/&gt;&lt;property id=&quot;20300&quot; value=&quot;Slide 16 - &amp;quot;Learning Strategy&amp;quot;&quot;/&gt;&lt;property id=&quot;20307&quot; value=&quot;340&quot;/&gt;&lt;/object&gt;&lt;object type=&quot;3&quot; unique_id=&quot;60355&quot;&gt;&lt;property id=&quot;20148&quot; value=&quot;5&quot;/&gt;&lt;property id=&quot;20300&quot; value=&quot;Slide 17 - &amp;quot;The Muscular System&amp;quot;&quot;/&gt;&lt;property id=&quot;20307&quot; value=&quot;371&quot;/&gt;&lt;/object&gt;&lt;object type=&quot;3&quot; unique_id=&quot;60356&quot;&gt;&lt;property id=&quot;20148&quot; value=&quot;5&quot;/&gt;&lt;property id=&quot;20300&quot; value=&quot;Slide 18 - &amp;quot;Muscles of Facial Expression&amp;quot;&quot;/&gt;&lt;property id=&quot;20307&quot; value=&quot;342&quot;/&gt;&lt;/object&gt;&lt;object type=&quot;3&quot; unique_id=&quot;60357&quot;&gt;&lt;property id=&quot;20148&quot; value=&quot;5&quot;/&gt;&lt;property id=&quot;20300&quot; value=&quot;Slide 19 - &amp;quot;Muscles in Facial Expression&amp;quot;&quot;/&gt;&lt;property id=&quot;20307&quot; value=&quot;267&quot;/&gt;&lt;/object&gt;&lt;object type=&quot;3&quot; unique_id=&quot;60358&quot;&gt;&lt;property id=&quot;20148&quot; value=&quot;5&quot;/&gt;&lt;property id=&quot;20300&quot; value=&quot;Slide 20&quot;/&gt;&lt;property id=&quot;20307&quot; value=&quot;268&quot;/&gt;&lt;/object&gt;&lt;object type=&quot;3&quot; unique_id=&quot;60359&quot;&gt;&lt;property id=&quot;20148&quot; value=&quot;5&quot;/&gt;&lt;property id=&quot;20300&quot; value=&quot;Slide 21 - &amp;quot;Muscles of Chewing and Swallowing&amp;quot;&quot;/&gt;&lt;property id=&quot;20307&quot; value=&quot;275&quot;/&gt;&lt;/object&gt;&lt;object type=&quot;3&quot; unique_id=&quot;60360&quot;&gt;&lt;property id=&quot;20148&quot; value=&quot;5&quot;/&gt;&lt;property id=&quot;20300&quot; value=&quot;Slide 22 - &amp;quot;Muscles of Chewing&amp;quot;&quot;/&gt;&lt;property id=&quot;20307&quot; value=&quot;277&quot;/&gt;&lt;/object&gt;&lt;object type=&quot;3&quot; unique_id=&quot;60361&quot;&gt;&lt;property id=&quot;20148&quot; value=&quot;5&quot;/&gt;&lt;property id=&quot;20300&quot; value=&quot;Slide 23 - &amp;quot;Hyoid Muscles – Suprahyoid Group&amp;quot;&quot;/&gt;&lt;property id=&quot;20307&quot; value=&quot;278&quot;/&gt;&lt;/object&gt;&lt;object type=&quot;3&quot; unique_id=&quot;60362&quot;&gt;&lt;property id=&quot;20148&quot; value=&quot;5&quot;/&gt;&lt;property id=&quot;20300&quot; value=&quot;Slide 24 - &amp;quot;Hyoid Muscles – Infrahyoid Group&amp;quot;&quot;/&gt;&lt;property id=&quot;20307&quot; value=&quot;387&quot;/&gt;&lt;/object&gt;&lt;object type=&quot;3&quot; unique_id=&quot;60363&quot;&gt;&lt;property id=&quot;20148&quot; value=&quot;5&quot;/&gt;&lt;property id=&quot;20300&quot; value=&quot;Slide 25 - &amp;quot;Muscles of Pharynx&amp;quot;&quot;/&gt;&lt;property id=&quot;20307&quot; value=&quot;368&quot;/&gt;&lt;/object&gt;&lt;object type=&quot;3&quot; unique_id=&quot;60364&quot;&gt;&lt;property id=&quot;20148&quot; value=&quot;5&quot;/&gt;&lt;property id=&quot;20300&quot; value=&quot;Slide 26 - &amp;quot;Muscles Acting on the Head&amp;quot;&quot;/&gt;&lt;property id=&quot;20307&quot; value=&quot;372&quot;/&gt;&lt;/object&gt;&lt;object type=&quot;3&quot; unique_id=&quot;60365&quot;&gt;&lt;property id=&quot;20148&quot; value=&quot;5&quot;/&gt;&lt;property id=&quot;20300&quot; value=&quot;Slide 27 - &amp;quot;Triangles of the Neck&amp;quot;&quot;/&gt;&lt;property id=&quot;20307&quot; value=&quot;388&quot;/&gt;&lt;/object&gt;&lt;object type=&quot;3&quot; unique_id=&quot;60366&quot;&gt;&lt;property id=&quot;20148&quot; value=&quot;5&quot;/&gt;&lt;property id=&quot;20300&quot; value=&quot;Slide 28 - &amp;quot;Muscles of the Trunk&amp;quot;&quot;/&gt;&lt;property id=&quot;20307&quot; value=&quot;343&quot;/&gt;&lt;/object&gt;&lt;object type=&quot;3&quot; unique_id=&quot;60367&quot;&gt;&lt;property id=&quot;20148&quot; value=&quot;5&quot;/&gt;&lt;property id=&quot;20300&quot; value=&quot;Slide 29 - &amp;quot;Muscles of Respiration&amp;quot;&quot;/&gt;&lt;property id=&quot;20307&quot; value=&quot;389&quot;/&gt;&lt;/object&gt;&lt;object type=&quot;3&quot; unique_id=&quot;60368&quot;&gt;&lt;property id=&quot;20148&quot; value=&quot;5&quot;/&gt;&lt;property id=&quot;20300&quot; value=&quot;Slide 30 - &amp;quot;Muscles of Respiration - diaphragm&amp;quot;&quot;/&gt;&lt;property id=&quot;20307&quot; value=&quot;282&quot;/&gt;&lt;/object&gt;&lt;object type=&quot;3&quot; unique_id=&quot;60369&quot;&gt;&lt;property id=&quot;20148&quot; value=&quot;5&quot;/&gt;&lt;property id=&quot;20300&quot; value=&quot;Slide 31 - &amp;quot;Muscles of Respiration - intercostals&amp;quot;&quot;/&gt;&lt;property id=&quot;20307&quot; value=&quot;344&quot;/&gt;&lt;/object&gt;&lt;object type=&quot;3&quot; unique_id=&quot;60370&quot;&gt;&lt;property id=&quot;20148&quot; value=&quot;5&quot;/&gt;&lt;property id=&quot;20300&quot; value=&quot;Slide 32 - &amp;quot;Muscles of the Anterior Abdominal Wall&amp;quot;&quot;/&gt;&lt;property id=&quot;20307&quot; value=&quot;345&quot;/&gt;&lt;/object&gt;&lt;object type=&quot;3&quot; unique_id=&quot;60371&quot;&gt;&lt;property id=&quot;20148&quot; value=&quot;5&quot;/&gt;&lt;property id=&quot;20300&quot; value=&quot;Slide 33 - &amp;quot;external abdominal oblique&amp;quot;&quot;/&gt;&lt;property id=&quot;20307&quot; value=&quot;284&quot;/&gt;&lt;/object&gt;&lt;object type=&quot;3&quot; unique_id=&quot;60372&quot;&gt;&lt;property id=&quot;20148&quot; value=&quot;5&quot;/&gt;&lt;property id=&quot;20300&quot; value=&quot;Slide 34 - &amp;quot;internal abdominal oblique&amp;quot;&quot;/&gt;&lt;property id=&quot;20307&quot; value=&quot;391&quot;/&gt;&lt;/object&gt;&lt;object type=&quot;3&quot; unique_id=&quot;60373&quot;&gt;&lt;property id=&quot;20148&quot; value=&quot;5&quot;/&gt;&lt;property id=&quot;20300&quot; value=&quot;Slide 35 - &amp;quot;transverse abdominal&amp;quot;&quot;/&gt;&lt;property id=&quot;20307&quot; value=&quot;285&quot;/&gt;&lt;/object&gt;&lt;object type=&quot;3&quot; unique_id=&quot;60374&quot;&gt;&lt;property id=&quot;20148&quot; value=&quot;5&quot;/&gt;&lt;property id=&quot;20300&quot; value=&quot;Slide 36 - &amp;quot;rectus abdominis&amp;quot;&quot;/&gt;&lt;property id=&quot;20307&quot; value=&quot;390&quot;/&gt;&lt;/object&gt;&lt;object type=&quot;3&quot; unique_id=&quot;60375&quot;&gt;&lt;property id=&quot;20148&quot; value=&quot;5&quot;/&gt;&lt;property id=&quot;20300&quot; value=&quot;Slide 37 - &amp;quot;Superficial Muscles of Back&amp;quot;&quot;/&gt;&lt;property id=&quot;20307&quot; value=&quot;373&quot;/&gt;&lt;/object&gt;&lt;object type=&quot;3&quot; unique_id=&quot;60376&quot;&gt;&lt;property id=&quot;20148&quot; value=&quot;5&quot;/&gt;&lt;property id=&quot;20300&quot; value=&quot;Slide 38 - &amp;quot;Deep Muscles of the Back&amp;quot;&quot;/&gt;&lt;property id=&quot;20307&quot; value=&quot;288&quot;/&gt;&lt;/object&gt;&lt;object type=&quot;3&quot; unique_id=&quot;60377&quot;&gt;&lt;property id=&quot;20148&quot; value=&quot;5&quot;/&gt;&lt;property id=&quot;20300&quot; value=&quot;Slide 39 - &amp;quot;Muscles of the Pelvic Floor&amp;quot;&quot;/&gt;&lt;property id=&quot;20307&quot; value=&quot;347&quot;/&gt;&lt;/object&gt;&lt;object type=&quot;3&quot; unique_id=&quot;60378&quot;&gt;&lt;property id=&quot;20148&quot; value=&quot;5&quot;/&gt;&lt;property id=&quot;20300&quot; value=&quot;Slide 40 - &amp;quot;Superficial Perineal Space&amp;quot;&quot;/&gt;&lt;property id=&quot;20307&quot; value=&quot;348&quot;/&gt;&lt;/object&gt;&lt;object type=&quot;3&quot; unique_id=&quot;60379&quot;&gt;&lt;property id=&quot;20148&quot; value=&quot;5&quot;/&gt;&lt;property id=&quot;20300&quot; value=&quot;Slide 41 - &amp;quot;Muscles of Middle Compartment&amp;quot;&quot;/&gt;&lt;property id=&quot;20307&quot; value=&quot;349&quot;/&gt;&lt;/object&gt;&lt;object type=&quot;3&quot; unique_id=&quot;60380&quot;&gt;&lt;property id=&quot;20148&quot; value=&quot;5&quot;/&gt;&lt;property id=&quot;20300&quot; value=&quot;Slide 42 - &amp;quot;Muscles of Pelvic Diaphragm&amp;quot;&quot;/&gt;&lt;property id=&quot;20307&quot; value=&quot;350&quot;/&gt;&lt;/object&gt;&lt;object type=&quot;3&quot; unique_id=&quot;60381&quot;&gt;&lt;property id=&quot;20148&quot; value=&quot;5&quot;/&gt;&lt;property id=&quot;20300&quot; value=&quot;Slide 43 - &amp;quot;Hernias&amp;quot;&quot;/&gt;&lt;property id=&quot;20307&quot; value=&quot;351&quot;/&gt;&lt;/object&gt;&lt;object type=&quot;3&quot; unique_id=&quot;60382&quot;&gt;&lt;property id=&quot;20148&quot; value=&quot;5&quot;/&gt;&lt;property id=&quot;20300&quot; value=&quot;Slide 44 - &amp;quot;Muscles Acting on Shoulder and Upper Limb&amp;quot;&quot;/&gt;&lt;property id=&quot;20307&quot; value=&quot;352&quot;/&gt;&lt;/object&gt;&lt;object type=&quot;3&quot; unique_id=&quot;60383&quot;&gt;&lt;property id=&quot;20148&quot; value=&quot;5&quot;/&gt;&lt;property id=&quot;20300&quot; value=&quot;Slide 45 - &amp;quot;Compartment Syndrome&amp;quot;&quot;/&gt;&lt;property id=&quot;20307&quot; value=&quot;392&quot;/&gt;&lt;/object&gt;&lt;object type=&quot;3&quot; unique_id=&quot;60384&quot;&gt;&lt;property id=&quot;20148&quot; value=&quot;5&quot;/&gt;&lt;property id=&quot;20300&quot; value=&quot;Slide 46 - &amp;quot;Muscles Acting on the Shoulder&amp;quot;&quot;/&gt;&lt;property id=&quot;20307&quot; value=&quot;353&quot;/&gt;&lt;/object&gt;&lt;object type=&quot;3&quot; unique_id=&quot;60385&quot;&gt;&lt;property id=&quot;20148&quot; value=&quot;5&quot;/&gt;&lt;property id=&quot;20300&quot; value=&quot;Slide 47 - &amp;quot;Anterior Group of Muscles of Pectoral Girdle&amp;quot;&quot;/&gt;&lt;property id=&quot;20307&quot; value=&quot;393&quot;/&gt;&lt;/object&gt;&lt;object type=&quot;3&quot; unique_id=&quot;60386&quot;&gt;&lt;property id=&quot;20148&quot; value=&quot;5&quot;/&gt;&lt;property id=&quot;20300&quot; value=&quot;Slide 48 - &amp;quot;Muscles Acting on Scapula&amp;quot;&quot;/&gt;&lt;property id=&quot;20307&quot; value=&quot;374&quot;/&gt;&lt;/object&gt;&lt;object type=&quot;3&quot; unique_id=&quot;60387&quot;&gt;&lt;property id=&quot;20148&quot; value=&quot;5&quot;/&gt;&lt;property id=&quot;20300&quot; value=&quot;Slide 49 - &amp;quot;Posterior Group of Muscles of Pectoral Girdle&amp;quot;&quot;/&gt;&lt;property id=&quot;20307&quot; value=&quot;354&quot;/&gt;&lt;/object&gt;&lt;object type=&quot;3&quot; unique_id=&quot;60388&quot;&gt;&lt;property id=&quot;20148&quot; value=&quot;5&quot;/&gt;&lt;property id=&quot;20300&quot; value=&quot;Slide 50 - &amp;quot;Posterior Scapular Muscles&amp;quot;&quot;/&gt;&lt;property id=&quot;20307&quot; value=&quot;355&quot;/&gt;&lt;/object&gt;&lt;object type=&quot;3&quot; unique_id=&quot;60389&quot;&gt;&lt;property id=&quot;20148&quot; value=&quot;5&quot;/&gt;&lt;property id=&quot;20300&quot; value=&quot;Slide 51 - &amp;quot;Muscles Acting on Arm&amp;quot;&quot;/&gt;&lt;property id=&quot;20307&quot; value=&quot;293&quot;/&gt;&lt;/object&gt;&lt;object type=&quot;3&quot; unique_id=&quot;60390&quot;&gt;&lt;property id=&quot;20148&quot; value=&quot;5&quot;/&gt;&lt;property id=&quot;20300&quot; value=&quot;Slide 52 - &amp;quot;Muscles Acting on Arm&amp;quot;&quot;/&gt;&lt;property id=&quot;20307&quot; value=&quot;356&quot;/&gt;&lt;/object&gt;&lt;object type=&quot;3&quot; unique_id=&quot;60391&quot;&gt;&lt;property id=&quot;20148&quot; value=&quot;5&quot;/&gt;&lt;property id=&quot;20300&quot; value=&quot;Slide 53 - &amp;quot;Back Muscles of Cadaver&amp;quot;&quot;/&gt;&lt;property id=&quot;20307&quot; value=&quot;376&quot;/&gt;&lt;/object&gt;&lt;object type=&quot;3&quot; unique_id=&quot;60392&quot;&gt;&lt;property id=&quot;20148&quot; value=&quot;5&quot;/&gt;&lt;property id=&quot;20300&quot; value=&quot;Slide 54 - &amp;quot;Rotator Cuff Muscles&amp;quot;&quot;/&gt;&lt;property id=&quot;20307&quot; value=&quot;383&quot;/&gt;&lt;/object&gt;&lt;object type=&quot;3&quot; unique_id=&quot;60393&quot;&gt;&lt;property id=&quot;20148&quot; value=&quot;5&quot;/&gt;&lt;property id=&quot;20300&quot; value=&quot;Slide 55 - &amp;quot;Rotator Cuff Muscles&amp;quot;&quot;/&gt;&lt;property id=&quot;20307&quot; value=&quot;394&quot;/&gt;&lt;/object&gt;&lt;object type=&quot;3&quot; unique_id=&quot;60394&quot;&gt;&lt;property id=&quot;20148&quot; value=&quot;5&quot;/&gt;&lt;property id=&quot;20300&quot; value=&quot;Slide 56 - &amp;quot;Anterior View of Cadaver Chest&amp;quot;&quot;/&gt;&lt;property id=&quot;20307&quot; value=&quot;375&quot;/&gt;&lt;/object&gt;&lt;object type=&quot;3&quot; unique_id=&quot;60395&quot;&gt;&lt;property id=&quot;20148&quot; value=&quot;5&quot;/&gt;&lt;property id=&quot;20300&quot; value=&quot;Slide 57 - &amp;quot;Muscles Acting on Forearm&amp;quot;&quot;/&gt;&lt;property id=&quot;20307&quot; value=&quot;395&quot;/&gt;&lt;/object&gt;&lt;object type=&quot;3&quot; unique_id=&quot;60396&quot;&gt;&lt;property id=&quot;20148&quot; value=&quot;5&quot;/&gt;&lt;property id=&quot;20300&quot; value=&quot;Slide 58 - &amp;quot;Muscles Acting on Forearm&amp;quot;&quot;/&gt;&lt;property id=&quot;20307&quot; value=&quot;396&quot;/&gt;&lt;/object&gt;&lt;object type=&quot;3&quot; unique_id=&quot;60397&quot;&gt;&lt;property id=&quot;20148&quot; value=&quot;5&quot;/&gt;&lt;property id=&quot;20300&quot; value=&quot;Slide 59 - &amp;quot;Muscles Acting on Forearm&amp;quot;&quot;/&gt;&lt;property id=&quot;20307&quot; value=&quot;367&quot;/&gt;&lt;/object&gt;&lt;object type=&quot;3&quot; unique_id=&quot;60398&quot;&gt;&lt;property id=&quot;20148&quot; value=&quot;5&quot;/&gt;&lt;property id=&quot;20300&quot; value=&quot;Slide 60 - &amp;quot;Supination and Pronation&amp;quot;&quot;/&gt;&lt;property id=&quot;20307&quot; value=&quot;302&quot;/&gt;&lt;/object&gt;&lt;object type=&quot;3&quot; unique_id=&quot;60399&quot;&gt;&lt;property id=&quot;20148&quot; value=&quot;5&quot;/&gt;&lt;property id=&quot;20300&quot; value=&quot;Slide 61 - &amp;quot;Cross Section of Upper Limb&amp;quot;&quot;/&gt;&lt;property id=&quot;20307&quot; value=&quot;378&quot;/&gt;&lt;/object&gt;&lt;object type=&quot;3&quot; unique_id=&quot;60400&quot;&gt;&lt;property id=&quot;20148&quot; value=&quot;5&quot;/&gt;&lt;property id=&quot;20300&quot; value=&quot;Slide 62 - &amp;quot;Anterior Muscles Acting on Wrist and Hand&amp;quot;&quot;/&gt;&lt;property id=&quot;20307&quot; value=&quot;309&quot;/&gt;&lt;/object&gt;&lt;object type=&quot;3&quot; unique_id=&quot;60401&quot;&gt;&lt;property id=&quot;20148&quot; value=&quot;5&quot;/&gt;&lt;property id=&quot;20300&quot; value=&quot;Slide 63 - &amp;quot;Anterior Muscles Acting on Wrist and Hand&amp;quot;&quot;/&gt;&lt;property id=&quot;20307&quot; value=&quot;397&quot;/&gt;&lt;/object&gt;&lt;object type=&quot;3&quot; unique_id=&quot;60402&quot;&gt;&lt;property id=&quot;20148&quot; value=&quot;5&quot;/&gt;&lt;property id=&quot;20300&quot; value=&quot;Slide 64&quot;/&gt;&lt;property id=&quot;20307&quot; value=&quot;311&quot;/&gt;&lt;/object&gt;&lt;object type=&quot;3&quot; unique_id=&quot;60403&quot;&gt;&lt;property id=&quot;20148&quot; value=&quot;5&quot;/&gt;&lt;property id=&quot;20300&quot; value=&quot;Slide 65 - &amp;quot;Posterior Muscles Acting on Wrist and Hand&amp;quot;&quot;/&gt;&lt;property id=&quot;20307&quot; value=&quot;398&quot;/&gt;&lt;/object&gt;&lt;object type=&quot;3&quot; unique_id=&quot;60404&quot;&gt;&lt;property id=&quot;20148&quot; value=&quot;5&quot;/&gt;&lt;property id=&quot;20300&quot; value=&quot;Slide 66 - &amp;quot;Carpal Tunnel Syndrome&amp;quot;&quot;/&gt;&lt;property id=&quot;20307&quot; value=&quot;399&quot;/&gt;&lt;/object&gt;&lt;object type=&quot;3&quot; unique_id=&quot;60405&quot;&gt;&lt;property id=&quot;20148&quot; value=&quot;5&quot;/&gt;&lt;property id=&quot;20300&quot; value=&quot;Slide 67 - &amp;quot;Carpal Tunnel Syndrome&amp;quot;&quot;/&gt;&lt;property id=&quot;20307&quot; value=&quot;377&quot;/&gt;&lt;/object&gt;&lt;object type=&quot;3&quot; unique_id=&quot;60406&quot;&gt;&lt;property id=&quot;20148&quot; value=&quot;5&quot;/&gt;&lt;property id=&quot;20300&quot; value=&quot;Slide 68 - &amp;quot;Intrinsic Hand Muscles&amp;quot;&quot;/&gt;&lt;property id=&quot;20307&quot; value=&quot;313&quot;/&gt;&lt;/object&gt;&lt;object type=&quot;3&quot; unique_id=&quot;60407&quot;&gt;&lt;property id=&quot;20148&quot; value=&quot;5&quot;/&gt;&lt;property id=&quot;20300&quot; value=&quot;Slide 69 - &amp;quot;Muscles Acting on the Hip and Lower Limb&amp;quot;&quot;/&gt;&lt;property id=&quot;20307&quot; value=&quot;400&quot;/&gt;&lt;/object&gt;&lt;object type=&quot;3&quot; unique_id=&quot;60408&quot;&gt;&lt;property id=&quot;20148&quot; value=&quot;5&quot;/&gt;&lt;property id=&quot;20300&quot; value=&quot;Slide 70 - &amp;quot;Muscles Acting on the Hip and Femur&amp;quot;&quot;/&gt;&lt;property id=&quot;20307&quot; value=&quot;317&quot;/&gt;&lt;/object&gt;&lt;object type=&quot;3&quot; unique_id=&quot;60409&quot;&gt;&lt;property id=&quot;20148&quot; value=&quot;5&quot;/&gt;&lt;property id=&quot;20300&quot; value=&quot;Slide 71 - &amp;quot;Posterior Muscles Acting on Hip and Femur&amp;quot;&quot;/&gt;&lt;property id=&quot;20307&quot; value=&quot;362&quot;/&gt;&lt;/object&gt;&lt;object type=&quot;3&quot; unique_id=&quot;60410&quot;&gt;&lt;property id=&quot;20148&quot; value=&quot;5&quot;/&gt;&lt;property id=&quot;20300&quot; value=&quot;Slide 72 - &amp;quot;Posterior Muscles Acting on Hip and Femur&amp;quot;&quot;/&gt;&lt;property id=&quot;20307&quot; value=&quot;363&quot;/&gt;&lt;/object&gt;&lt;object type=&quot;3&quot; unique_id=&quot;60411&quot;&gt;&lt;property id=&quot;20148&quot; value=&quot;5&quot;/&gt;&lt;property id=&quot;20300&quot; value=&quot;Slide 73 - &amp;quot;Muscles Acting on Hip and Femur&amp;quot;&quot;/&gt;&lt;property id=&quot;20307&quot; value=&quot;364&quot;/&gt;&lt;/object&gt;&lt;object type=&quot;3&quot; unique_id=&quot;60412&quot;&gt;&lt;property id=&quot;20148&quot; value=&quot;5&quot;/&gt;&lt;property id=&quot;20300&quot; value=&quot;Slide 74 - &amp;quot;Muscles Acting on the Knee and Leg&amp;quot;&quot;/&gt;&lt;property id=&quot;20307&quot; value=&quot;379&quot;/&gt;&lt;/object&gt;&lt;object type=&quot;3&quot; unique_id=&quot;60413&quot;&gt;&lt;property id=&quot;20148&quot; value=&quot;5&quot;/&gt;&lt;property id=&quot;20300&quot; value=&quot;Slide 75 - &amp;quot;Anterior Thigh Cadaver Muscles&amp;quot;&quot;/&gt;&lt;property id=&quot;20307&quot; value=&quot;380&quot;/&gt;&lt;/object&gt;&lt;object type=&quot;3&quot; unique_id=&quot;60414&quot;&gt;&lt;property id=&quot;20148&quot; value=&quot;5&quot;/&gt;&lt;property id=&quot;20300&quot; value=&quot;Slide 76 - &amp;quot;Muscles Acting on the Knee and Leg&amp;quot;&quot;/&gt;&lt;property id=&quot;20307&quot; value=&quot;401&quot;/&gt;&lt;/object&gt;&lt;object type=&quot;3&quot; unique_id=&quot;60415&quot;&gt;&lt;property id=&quot;20148&quot; value=&quot;5&quot;/&gt;&lt;property id=&quot;20300&quot; value=&quot;Slide 77 - &amp;quot;Muscles Acting on the Knee and Leg&amp;quot;&quot;/&gt;&lt;property id=&quot;20307&quot; value=&quot;402&quot;/&gt;&lt;/object&gt;&lt;object type=&quot;3&quot; unique_id=&quot;60416&quot;&gt;&lt;property id=&quot;20148&quot; value=&quot;5&quot;/&gt;&lt;property id=&quot;20300&quot; value=&quot;Slide 78 - &amp;quot;Muscles of the Leg&amp;quot;&quot;/&gt;&lt;property id=&quot;20307&quot; value=&quot;365&quot;/&gt;&lt;/object&gt;&lt;object type=&quot;3&quot; unique_id=&quot;60417&quot;&gt;&lt;property id=&quot;20148&quot; value=&quot;5&quot;/&gt;&lt;property id=&quot;20300&quot; value=&quot;Slide 79 - &amp;quot;Anterior Compartment of Leg&amp;quot;&quot;/&gt;&lt;property id=&quot;20307&quot; value=&quot;323&quot;/&gt;&lt;/object&gt;&lt;object type=&quot;3&quot; unique_id=&quot;60418&quot;&gt;&lt;property id=&quot;20148&quot; value=&quot;5&quot;/&gt;&lt;property id=&quot;20300&quot; value=&quot;Slide 80 - &amp;quot;Posterior Compartment of Leg&amp;#x0D;&amp;#x0A;Superficial Group&amp;quot;&quot;/&gt;&lt;property id=&quot;20307&quot; value=&quot;325&quot;/&gt;&lt;/object&gt;&lt;object type=&quot;3&quot; unique_id=&quot;60419&quot;&gt;&lt;property id=&quot;20148&quot; value=&quot;5&quot;/&gt;&lt;property id=&quot;20300&quot; value=&quot;Slide 81 - &amp;quot;Posterior Compartment of Leg&amp;#x0D;&amp;#x0A;Deep Group&amp;quot;&quot;/&gt;&lt;property id=&quot;20307&quot; value=&quot;326&quot;/&gt;&lt;/object&gt;&lt;object type=&quot;3&quot; unique_id=&quot;60420&quot;&gt;&lt;property id=&quot;20148&quot; value=&quot;5&quot;/&gt;&lt;property id=&quot;20300&quot; value=&quot;Slide 82 - &amp;quot;Lateral (Fibular) Compartment&amp;#x0D;&amp;#x0A;of the Leg&amp;quot;&quot;/&gt;&lt;property id=&quot;20307&quot; value=&quot;327&quot;/&gt;&lt;/object&gt;&lt;object type=&quot;3&quot; unique_id=&quot;60421&quot;&gt;&lt;property id=&quot;20148&quot; value=&quot;5&quot;/&gt;&lt;property id=&quot;20300&quot; value=&quot;Slide 83 - &amp;quot;Intrinsic Muscles of Foot&amp;quot;&quot;/&gt;&lt;property id=&quot;20307&quot; value=&quot;329&quot;/&gt;&lt;/object&gt;&lt;object type=&quot;3&quot; unique_id=&quot;60422&quot;&gt;&lt;property id=&quot;20148&quot; value=&quot;5&quot;/&gt;&lt;property id=&quot;20300&quot; value=&quot;Slide 84 - &amp;quot;Athletic Injuries&amp;quot;&quot;/&gt;&lt;property id=&quot;20307&quot; value=&quot;366&quot;/&gt;&lt;/object&gt;&lt;/object&gt;&lt;/object&gt;&lt;/database&gt;"/>
</p:tagLst>
</file>

<file path=ppt/theme/theme1.xml><?xml version="1.0" encoding="utf-8"?>
<a:theme xmlns:a="http://schemas.openxmlformats.org/drawingml/2006/main" name="template_practise_publisher">
  <a:themeElements>
    <a:clrScheme name="template_practise_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actise_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ractise_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template_practise_publisher</Template>
  <TotalTime>5252</TotalTime>
  <Words>7347</Words>
  <Application>Microsoft Office PowerPoint</Application>
  <PresentationFormat>On-screen Show (4:3)</PresentationFormat>
  <Paragraphs>2383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Times New Roman</vt:lpstr>
      <vt:lpstr>Arial Bold</vt:lpstr>
      <vt:lpstr>template_practise_publisher</vt:lpstr>
      <vt:lpstr>The Muscular System</vt:lpstr>
      <vt:lpstr>Organization of Muscles</vt:lpstr>
      <vt:lpstr>The Functions of Muscles</vt:lpstr>
      <vt:lpstr>Connective Tissues of a Muscle</vt:lpstr>
      <vt:lpstr>Connective Tissues of a Muscle</vt:lpstr>
      <vt:lpstr>Connective Tissue in a Muscle</vt:lpstr>
      <vt:lpstr>Fascicle Orientation of Muscles</vt:lpstr>
      <vt:lpstr>Classification of Muscles According to Fascicle Orientation</vt:lpstr>
      <vt:lpstr>Muscle Attachments</vt:lpstr>
      <vt:lpstr>Muscle Origins and Insertions</vt:lpstr>
      <vt:lpstr>Functional Groups of Muscles</vt:lpstr>
      <vt:lpstr>Muscle Actions Across Elbow</vt:lpstr>
      <vt:lpstr>Intrinsic and Extrinsic Muscles</vt:lpstr>
      <vt:lpstr>Muscle Innervation</vt:lpstr>
      <vt:lpstr>Learning Strategy</vt:lpstr>
      <vt:lpstr>The Muscular System</vt:lpstr>
      <vt:lpstr>Muscles of Facial Expression</vt:lpstr>
      <vt:lpstr>Muscles in Facial Expression</vt:lpstr>
      <vt:lpstr>Slide 19</vt:lpstr>
      <vt:lpstr>Muscles of Chewing and Swallowing</vt:lpstr>
      <vt:lpstr>Muscles of Chewing</vt:lpstr>
      <vt:lpstr>Hyoid Muscles – Suprahyoid Group</vt:lpstr>
      <vt:lpstr>Hyoid Muscles – Infrahyoid Group</vt:lpstr>
      <vt:lpstr>Muscles of Pharynx</vt:lpstr>
      <vt:lpstr>Muscles Acting on the Head</vt:lpstr>
      <vt:lpstr>Triangles of the Neck</vt:lpstr>
      <vt:lpstr>Muscles of the Trunk</vt:lpstr>
      <vt:lpstr>Muscles of Respiration</vt:lpstr>
      <vt:lpstr>Muscles of Respiration - diaphragm</vt:lpstr>
      <vt:lpstr>Muscles of Respiration - intercostals</vt:lpstr>
      <vt:lpstr>Muscles of the Anterior Abdominal Wall</vt:lpstr>
      <vt:lpstr>external abdominal oblique</vt:lpstr>
      <vt:lpstr>internal abdominal oblique</vt:lpstr>
      <vt:lpstr>transverse abdominal</vt:lpstr>
      <vt:lpstr>rectus abdominis</vt:lpstr>
      <vt:lpstr>Superficial Muscles of Back</vt:lpstr>
      <vt:lpstr>Deep Muscles of the Back</vt:lpstr>
      <vt:lpstr>Muscles of the Pelvic Floor</vt:lpstr>
      <vt:lpstr>Superficial Perineal Space</vt:lpstr>
      <vt:lpstr>Muscles of Middle Compartment</vt:lpstr>
      <vt:lpstr>Muscles of Pelvic Diaphragm</vt:lpstr>
      <vt:lpstr>Hernias</vt:lpstr>
      <vt:lpstr>Muscles Acting on Shoulder and Upper Limb</vt:lpstr>
      <vt:lpstr>Compartment Syndrome</vt:lpstr>
      <vt:lpstr>Muscles Acting on the Shoulder</vt:lpstr>
      <vt:lpstr>Anterior Group of Muscles of Pectoral Girdle</vt:lpstr>
      <vt:lpstr>Muscles Acting on Scapula</vt:lpstr>
      <vt:lpstr>Posterior Group of Muscles of Pectoral Girdle</vt:lpstr>
      <vt:lpstr>Posterior Scapular Muscles</vt:lpstr>
      <vt:lpstr>Muscles Acting on Arm</vt:lpstr>
      <vt:lpstr>Muscles Acting on Arm</vt:lpstr>
      <vt:lpstr>Back Muscles of Cadaver</vt:lpstr>
      <vt:lpstr>Rotator Cuff Muscles</vt:lpstr>
      <vt:lpstr>Rotator Cuff Muscles</vt:lpstr>
      <vt:lpstr>Anterior View of Cadaver Chest</vt:lpstr>
      <vt:lpstr>Muscles Acting on Forearm</vt:lpstr>
      <vt:lpstr>Muscles Acting on Forearm</vt:lpstr>
      <vt:lpstr>Muscles Acting on Forearm</vt:lpstr>
      <vt:lpstr>Supination and Pronation</vt:lpstr>
      <vt:lpstr>Cross Section of Upper Limb</vt:lpstr>
      <vt:lpstr>Anterior Muscles Acting on Wrist and Hand</vt:lpstr>
      <vt:lpstr>Anterior Muscles Acting on Wrist and Hand</vt:lpstr>
      <vt:lpstr>Slide 63</vt:lpstr>
      <vt:lpstr>Posterior Muscles Acting on Wrist and Hand</vt:lpstr>
      <vt:lpstr>Carpal Tunnel Syndrome</vt:lpstr>
      <vt:lpstr>Carpal Tunnel Syndrome</vt:lpstr>
      <vt:lpstr>Intrinsic Hand Muscles</vt:lpstr>
      <vt:lpstr>Muscles Acting on the Hip and Lower Limb</vt:lpstr>
      <vt:lpstr>Muscles Acting on the Hip and Femur</vt:lpstr>
      <vt:lpstr>Posterior Muscles Acting on Hip and Femur</vt:lpstr>
      <vt:lpstr>Posterior Muscles Acting on Hip and Femur</vt:lpstr>
      <vt:lpstr>Muscles Acting on Hip and Femur</vt:lpstr>
      <vt:lpstr>Muscles Acting on the Knee and Leg</vt:lpstr>
      <vt:lpstr>Anterior Thigh Cadaver Muscles</vt:lpstr>
      <vt:lpstr>Muscles Acting on the Knee and Leg</vt:lpstr>
      <vt:lpstr>Muscles Acting on the Knee and Leg</vt:lpstr>
      <vt:lpstr>Muscles of the Leg</vt:lpstr>
      <vt:lpstr>Anterior Compartment of Leg</vt:lpstr>
      <vt:lpstr>Posterior Compartment of Leg Superficial Group</vt:lpstr>
      <vt:lpstr>Posterior Compartment of Leg Deep Group</vt:lpstr>
      <vt:lpstr>Lateral (Fibular) Compartment of the Leg</vt:lpstr>
      <vt:lpstr>Intrinsic Muscles of Foot</vt:lpstr>
      <vt:lpstr>Athletic Injuries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sharon simpson</dc:creator>
  <cp:lastModifiedBy>East China School District</cp:lastModifiedBy>
  <cp:revision>492</cp:revision>
  <dcterms:created xsi:type="dcterms:W3CDTF">1999-11-03T01:46:00Z</dcterms:created>
  <dcterms:modified xsi:type="dcterms:W3CDTF">2017-05-30T15:16:26Z</dcterms:modified>
</cp:coreProperties>
</file>