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7"/>
  </p:notesMasterIdLst>
  <p:handoutMasterIdLst>
    <p:handoutMasterId r:id="rId98"/>
  </p:handoutMasterIdLst>
  <p:sldIdLst>
    <p:sldId id="256" r:id="rId2"/>
    <p:sldId id="386" r:id="rId3"/>
    <p:sldId id="376" r:id="rId4"/>
    <p:sldId id="258" r:id="rId5"/>
    <p:sldId id="302" r:id="rId6"/>
    <p:sldId id="387" r:id="rId7"/>
    <p:sldId id="300" r:id="rId8"/>
    <p:sldId id="259" r:id="rId9"/>
    <p:sldId id="388" r:id="rId10"/>
    <p:sldId id="305" r:id="rId11"/>
    <p:sldId id="339" r:id="rId12"/>
    <p:sldId id="306" r:id="rId13"/>
    <p:sldId id="389" r:id="rId14"/>
    <p:sldId id="370" r:id="rId15"/>
    <p:sldId id="377" r:id="rId16"/>
    <p:sldId id="261" r:id="rId17"/>
    <p:sldId id="307" r:id="rId18"/>
    <p:sldId id="330" r:id="rId19"/>
    <p:sldId id="262" r:id="rId20"/>
    <p:sldId id="263" r:id="rId21"/>
    <p:sldId id="308" r:id="rId22"/>
    <p:sldId id="390" r:id="rId23"/>
    <p:sldId id="391" r:id="rId24"/>
    <p:sldId id="264" r:id="rId25"/>
    <p:sldId id="265" r:id="rId26"/>
    <p:sldId id="309" r:id="rId27"/>
    <p:sldId id="392" r:id="rId28"/>
    <p:sldId id="310" r:id="rId29"/>
    <p:sldId id="351" r:id="rId30"/>
    <p:sldId id="393" r:id="rId31"/>
    <p:sldId id="311" r:id="rId32"/>
    <p:sldId id="378" r:id="rId33"/>
    <p:sldId id="312" r:id="rId34"/>
    <p:sldId id="313" r:id="rId35"/>
    <p:sldId id="394" r:id="rId36"/>
    <p:sldId id="267" r:id="rId37"/>
    <p:sldId id="373" r:id="rId38"/>
    <p:sldId id="379" r:id="rId39"/>
    <p:sldId id="395" r:id="rId40"/>
    <p:sldId id="343" r:id="rId41"/>
    <p:sldId id="314" r:id="rId42"/>
    <p:sldId id="396" r:id="rId43"/>
    <p:sldId id="382" r:id="rId44"/>
    <p:sldId id="268" r:id="rId45"/>
    <p:sldId id="397" r:id="rId46"/>
    <p:sldId id="383" r:id="rId47"/>
    <p:sldId id="398" r:id="rId48"/>
    <p:sldId id="317" r:id="rId49"/>
    <p:sldId id="374" r:id="rId50"/>
    <p:sldId id="270" r:id="rId51"/>
    <p:sldId id="384" r:id="rId52"/>
    <p:sldId id="399" r:id="rId53"/>
    <p:sldId id="318" r:id="rId54"/>
    <p:sldId id="385" r:id="rId55"/>
    <p:sldId id="269" r:id="rId56"/>
    <p:sldId id="400" r:id="rId57"/>
    <p:sldId id="319" r:id="rId58"/>
    <p:sldId id="320" r:id="rId59"/>
    <p:sldId id="401" r:id="rId60"/>
    <p:sldId id="321" r:id="rId61"/>
    <p:sldId id="375" r:id="rId62"/>
    <p:sldId id="322" r:id="rId63"/>
    <p:sldId id="323" r:id="rId64"/>
    <p:sldId id="324" r:id="rId65"/>
    <p:sldId id="404" r:id="rId66"/>
    <p:sldId id="352" r:id="rId67"/>
    <p:sldId id="336" r:id="rId68"/>
    <p:sldId id="274" r:id="rId69"/>
    <p:sldId id="275" r:id="rId70"/>
    <p:sldId id="354" r:id="rId71"/>
    <p:sldId id="325" r:id="rId72"/>
    <p:sldId id="359" r:id="rId73"/>
    <p:sldId id="360" r:id="rId74"/>
    <p:sldId id="327" r:id="rId75"/>
    <p:sldId id="361" r:id="rId76"/>
    <p:sldId id="405" r:id="rId77"/>
    <p:sldId id="406" r:id="rId78"/>
    <p:sldId id="362" r:id="rId79"/>
    <p:sldId id="363" r:id="rId80"/>
    <p:sldId id="365" r:id="rId81"/>
    <p:sldId id="329" r:id="rId82"/>
    <p:sldId id="364" r:id="rId83"/>
    <p:sldId id="407" r:id="rId84"/>
    <p:sldId id="276" r:id="rId85"/>
    <p:sldId id="277" r:id="rId86"/>
    <p:sldId id="278" r:id="rId87"/>
    <p:sldId id="279" r:id="rId88"/>
    <p:sldId id="347" r:id="rId89"/>
    <p:sldId id="408" r:id="rId90"/>
    <p:sldId id="332" r:id="rId91"/>
    <p:sldId id="366" r:id="rId92"/>
    <p:sldId id="367" r:id="rId93"/>
    <p:sldId id="280" r:id="rId94"/>
    <p:sldId id="334" r:id="rId95"/>
    <p:sldId id="409" r:id="rId96"/>
  </p:sldIdLst>
  <p:sldSz cx="9144000" cy="6858000" type="screen4x3"/>
  <p:notesSz cx="6858000" cy="9144000"/>
  <p:custDataLst>
    <p:tags r:id="rId9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1E07"/>
    <a:srgbClr val="FFFF66"/>
    <a:srgbClr val="26E626"/>
    <a:srgbClr val="FF9900"/>
    <a:srgbClr val="FF99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9" autoAdjust="0"/>
    <p:restoredTop sz="95082" autoAdjust="0"/>
  </p:normalViewPr>
  <p:slideViewPr>
    <p:cSldViewPr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gs" Target="tags/tag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CDE164-6D36-4091-AE77-12560A62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2E18DC-562C-441A-B9A7-CF610F569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8A250-646F-4F44-963A-59E48443B59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CCF0D-343E-43DD-977F-AD0435F442F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40F9B2-C9EF-4E10-A200-C779FDFD364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B402C-B1ED-43A5-B022-3935FE88E9B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DCA323-D81C-42FE-9EF0-27C660DAA5C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E0DA5-902D-43A4-98AE-50DFD2E388C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AB363-0D2C-4A0E-9ABB-6B337B48501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DBF5A5-A984-4B73-A6B0-221A5653B3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C503E-5EFD-40F8-873E-FCDAC764EB4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0E87B-C92B-4FA2-B51F-F853B0D50A1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5F54D-44DB-4CB4-9DDF-C6519F1D98D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AD535-FE0F-43FA-822D-6BCABB7A8D3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25371-D865-40C1-AC1E-BD510BDA834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39742-9D25-4E61-BE3C-FB5FC9478B8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230BD-3C52-4763-98EB-5444AC8E3E3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B3DA8-49DC-42DA-9B38-EC4DFB56020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5E53E-9A23-43E3-B512-CEE4076CE69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8DEE1-4132-4F26-9B19-2F0DA03A8CE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BCAB9-E50F-4767-9798-33418325520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355CC-7D05-4900-8F6E-2F965A94206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CEDA-1FA6-40DF-90FA-CD3AC281BC3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2A051-F152-49AA-A1B8-F8246A8ECA3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82B5A-BFD3-4635-A996-0868CE6501D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BBA88-882A-41FA-923C-74CDC2320A9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A49BB-E4F3-4142-B74C-1EC48673F37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52DB2-63D9-4229-A5E2-1D2BF754D38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00B83-624D-486F-94AA-8142C1D491E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252AA-EDD1-445C-B126-5E62562BAFA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25FF6-75D0-4AE7-A12C-0CAED55DEA3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BE356-F061-4103-8BD9-8C6F922D95D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5EDB5-8CC7-4A89-B784-0B953034613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FE39E-D18D-47EC-AEC5-F15D236D4756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4EAA2-F0BB-4110-8F70-0A7BB1811660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87C7B-505C-4717-88ED-6D8BA97CDC7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194F0-8564-49DA-94E2-195D43D9C4C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46259-19EA-4F47-A8CE-B9000D0E758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EF1FB-01AD-49B7-8132-5AA1AB5174F2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C5D726-4652-4FDF-8892-6F2019304420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B5BA6-5214-44F1-8075-61D3CD2F5C85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B5F2B-AD7A-462B-B865-B56F39944277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63F40-D0D2-406D-9FEA-38E6221F7E4D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011B2A-01A9-4D72-9F1C-9880C8BBBD7C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315DE-5BE2-411B-942B-E4C641F0866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B240FE-D7DF-4405-AF44-825E9EEC2284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77467-D459-41F0-97D2-6DF55A7FC82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460B-C762-40B6-A997-B669EABC62B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7CABD-A3E4-4976-8FEA-B594E0AFD5DD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C6F14-6770-4DD0-B951-8C70973DFF44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20D05-B4D5-4009-A070-64423A98C20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E75D4-DE5D-4BDF-9D8B-FD117DFDACBB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E0493-F4FF-4E47-8DF8-CA6A3BBCE62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78E38-0E15-47F5-BAB3-D523394DEAC3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C2DC0-B562-4BEA-8D2E-D7674A2563D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ABA54-44B1-4F9D-B1C1-B9CF3447450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A9F7B-A3D7-406C-B725-C9ED7AE54075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F881F-7D82-45FE-828E-13A04FCE886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FDF65-0A47-4FDA-BAB1-2215CA88451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25D8-2501-410B-A831-6EFCACE40FF2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5951F-8B04-462D-BFCE-BF75FFD67E6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195908-8208-439B-8283-B0592D3F037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5227-47F0-45D5-828F-906135F549F1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EC299-184D-4824-8DA0-F3473BA469B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150E7-E947-4233-A016-4C9174E7135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E75B97-3B2C-464D-BC95-EBE968C36933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A630F-6A8B-46A7-9B75-5DE84197B286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53BB9-F9C0-4937-B577-6EDC022FD5B4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F1F61-BDE6-46F8-89F6-2887180B922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2BC62-2915-4CC1-BD92-520D2DD460BD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643DA-DD44-47DA-9728-03B009B8B89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20D82-557A-4FEA-963A-C42FABA18C9A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57D2-B88D-4FF5-8A85-A5D9D3ED7165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77746-500C-481B-85F8-DCE406D5D5CA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98555-31DD-4C0A-98AB-AC4CB75CF54B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3AFD4-D176-49F0-A169-56BECDCBC4C4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6E217-EE83-4501-9CD5-1556436BEFA0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25D3A-44E4-4840-86C5-86688A70C57B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A2D1B-83E5-4184-82AA-7787EE5A932B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8273AD-F811-4C1D-A5FF-DDF6114FDBD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F3D2-66B3-473A-8C63-A6F1F678C3E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A1107-1F0D-44CA-9703-9777A748323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D4DDB-2492-4BA9-BAD4-5178BF5D4465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B47CAE-2841-4CE5-890B-EC6D22718CF3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DF9A0-3F4A-4536-B4F5-A7990BD5596F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F2C7EB-D447-4A2E-AA96-A8D2498AD271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CCDD2-EDD5-4008-A46B-D56B2B3C6717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3BDE4-AF44-427B-9F21-BC4DFE7D8164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D8A4F-B2AC-4801-B6FF-7D0B3F57D64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F8B0B-A83B-4D8C-8502-FFAB85277A77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B494A0-1725-4FFC-BF51-2973ED19238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89D74-95F0-4FAB-AE09-F2D8A6678982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BDD81-C806-4096-A5F6-1F27813CDCE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AC2E1-DDF6-4796-A177-2B33F1918180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95830-A6F4-40A3-B38E-7DD4A076D00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17CC2-0F69-4F9E-A944-0EF95C96376B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66A01-93B9-4CD4-A0A3-62996DC99D6F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570CC815-1DF1-464F-8603-D49FE6CD6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BE5537B4-4F11-4BAC-B05B-DFF58A3F7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8C30E9F9-C17E-491C-BFDD-FFFAE9E8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042D33E5-57D2-4AFC-BB10-EE5C054E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A6F66DDA-2B36-459D-AD09-A3069D79F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B5928FDA-8726-4D0D-9D78-1D6FFE740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0C40424E-6640-40DA-AB1F-993C65966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8FFC8DA6-8012-46DB-8753-1F406E33C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86247866-1BB7-4865-9C4B-952F963B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7A944302-3365-408F-88E5-A21761FD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EC898DAC-82CB-4300-BC30-456EB3106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28-</a:t>
            </a:r>
            <a:fld id="{D3F2AD13-563F-4F3B-96D2-0E02E9805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28-</a:t>
            </a:r>
            <a:fld id="{F118BE5E-9853-4129-81F5-E9A962F5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48569C8-458C-4D53-BFB3-23EB0CF546C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Female Reproductive System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105400"/>
          </a:xfrm>
        </p:spPr>
        <p:txBody>
          <a:bodyPr/>
          <a:lstStyle/>
          <a:p>
            <a:pPr eaLnBrk="1" hangingPunct="1"/>
            <a:r>
              <a:rPr lang="en-US" sz="3600" b="0" smtClean="0"/>
              <a:t>Reproductive Anatomy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3600" b="0" smtClean="0"/>
              <a:t>Puberty and Menopause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3600" b="0" smtClean="0"/>
              <a:t>Oogenesis and the Sexual Cycle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3600" b="0" smtClean="0"/>
              <a:t>Female Sexual Response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3600" b="0" smtClean="0"/>
              <a:t>Pregnancy and Childbirth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3600" b="0" smtClean="0"/>
              <a:t>Lactation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F6E45E7-A00F-45EF-A0E9-1974FA59101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Uterus</a:t>
            </a:r>
          </a:p>
        </p:txBody>
      </p:sp>
      <p:pic>
        <p:nvPicPr>
          <p:cNvPr id="13319" name="Picture 3" descr="sal25693_28_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898650"/>
            <a:ext cx="766921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68438" y="117157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8027988" y="2135188"/>
            <a:ext cx="10302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Ovarian artery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2" name="Rectangle 11"/>
          <p:cNvSpPr>
            <a:spLocks noChangeArrowheads="1"/>
          </p:cNvSpPr>
          <p:nvPr/>
        </p:nvSpPr>
        <p:spPr bwMode="auto">
          <a:xfrm>
            <a:off x="8027988" y="2311400"/>
            <a:ext cx="914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Ovarian vein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5300663" y="1441450"/>
            <a:ext cx="914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Mesosalpinx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8031163" y="3373438"/>
            <a:ext cx="430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5" name="Rectangle 16"/>
          <p:cNvSpPr>
            <a:spLocks noChangeArrowheads="1"/>
          </p:cNvSpPr>
          <p:nvPr/>
        </p:nvSpPr>
        <p:spPr bwMode="auto">
          <a:xfrm>
            <a:off x="8031163" y="3716338"/>
            <a:ext cx="989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Mesometrium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6" name="Rectangle 25"/>
          <p:cNvSpPr>
            <a:spLocks noChangeArrowheads="1"/>
          </p:cNvSpPr>
          <p:nvPr/>
        </p:nvSpPr>
        <p:spPr bwMode="auto">
          <a:xfrm>
            <a:off x="3895725" y="152558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Body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7" name="Rectangle 26"/>
          <p:cNvSpPr>
            <a:spLocks noChangeArrowheads="1"/>
          </p:cNvSpPr>
          <p:nvPr/>
        </p:nvSpPr>
        <p:spPr bwMode="auto">
          <a:xfrm>
            <a:off x="3176588" y="1503363"/>
            <a:ext cx="552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Fundus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8" name="Rectangle 27"/>
          <p:cNvSpPr>
            <a:spLocks noChangeArrowheads="1"/>
          </p:cNvSpPr>
          <p:nvPr/>
        </p:nvSpPr>
        <p:spPr bwMode="auto">
          <a:xfrm>
            <a:off x="2168525" y="1503363"/>
            <a:ext cx="584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Isthmus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29" name="Rectangle 28"/>
          <p:cNvSpPr>
            <a:spLocks noChangeArrowheads="1"/>
          </p:cNvSpPr>
          <p:nvPr/>
        </p:nvSpPr>
        <p:spPr bwMode="auto">
          <a:xfrm>
            <a:off x="1287463" y="1503363"/>
            <a:ext cx="6016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Ampulla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0" name="Rectangle 29"/>
          <p:cNvSpPr>
            <a:spLocks noChangeArrowheads="1"/>
          </p:cNvSpPr>
          <p:nvPr/>
        </p:nvSpPr>
        <p:spPr bwMode="auto">
          <a:xfrm>
            <a:off x="173038" y="1503363"/>
            <a:ext cx="9699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Infundibulum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1" name="Rectangle 30"/>
          <p:cNvSpPr>
            <a:spLocks noChangeArrowheads="1"/>
          </p:cNvSpPr>
          <p:nvPr/>
        </p:nvSpPr>
        <p:spPr bwMode="auto">
          <a:xfrm>
            <a:off x="103188" y="3430588"/>
            <a:ext cx="635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2" name="Rectangle 31"/>
          <p:cNvSpPr>
            <a:spLocks noChangeArrowheads="1"/>
          </p:cNvSpPr>
          <p:nvPr/>
        </p:nvSpPr>
        <p:spPr bwMode="auto">
          <a:xfrm>
            <a:off x="1216025" y="3862388"/>
            <a:ext cx="982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Endometrium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3" name="Rectangle 32"/>
          <p:cNvSpPr>
            <a:spLocks noChangeArrowheads="1"/>
          </p:cNvSpPr>
          <p:nvPr/>
        </p:nvSpPr>
        <p:spPr bwMode="auto">
          <a:xfrm>
            <a:off x="1216025" y="4086225"/>
            <a:ext cx="7715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Internal os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4" name="Rectangle 33"/>
          <p:cNvSpPr>
            <a:spLocks noChangeArrowheads="1"/>
          </p:cNvSpPr>
          <p:nvPr/>
        </p:nvSpPr>
        <p:spPr bwMode="auto">
          <a:xfrm>
            <a:off x="1216025" y="3633788"/>
            <a:ext cx="904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Myometrium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5" name="Rectangle 34"/>
          <p:cNvSpPr>
            <a:spLocks noChangeArrowheads="1"/>
          </p:cNvSpPr>
          <p:nvPr/>
        </p:nvSpPr>
        <p:spPr bwMode="auto">
          <a:xfrm>
            <a:off x="1216025" y="4746625"/>
            <a:ext cx="965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Lateral fornix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6" name="Rectangle 35"/>
          <p:cNvSpPr>
            <a:spLocks noChangeArrowheads="1"/>
          </p:cNvSpPr>
          <p:nvPr/>
        </p:nvSpPr>
        <p:spPr bwMode="auto">
          <a:xfrm>
            <a:off x="1216025" y="5056188"/>
            <a:ext cx="463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Cervix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7" name="Line 38"/>
          <p:cNvSpPr>
            <a:spLocks noChangeShapeType="1"/>
          </p:cNvSpPr>
          <p:nvPr/>
        </p:nvSpPr>
        <p:spPr bwMode="auto">
          <a:xfrm flipV="1">
            <a:off x="1581150" y="1787525"/>
            <a:ext cx="1588" cy="18573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Rectangle 39"/>
          <p:cNvSpPr>
            <a:spLocks noChangeArrowheads="1"/>
          </p:cNvSpPr>
          <p:nvPr/>
        </p:nvSpPr>
        <p:spPr bwMode="auto">
          <a:xfrm>
            <a:off x="1216025" y="4314825"/>
            <a:ext cx="10223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Cervical canal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39" name="Rectangle 40"/>
          <p:cNvSpPr>
            <a:spLocks noChangeArrowheads="1"/>
          </p:cNvSpPr>
          <p:nvPr/>
        </p:nvSpPr>
        <p:spPr bwMode="auto">
          <a:xfrm>
            <a:off x="1216025" y="5360988"/>
            <a:ext cx="820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External os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40" name="Rectangle 41"/>
          <p:cNvSpPr>
            <a:spLocks noChangeArrowheads="1"/>
          </p:cNvSpPr>
          <p:nvPr/>
        </p:nvSpPr>
        <p:spPr bwMode="auto">
          <a:xfrm>
            <a:off x="92075" y="5794375"/>
            <a:ext cx="1857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(a)</a:t>
            </a:r>
            <a:endParaRPr lang="en-US" b="1">
              <a:latin typeface="Arial" pitchFamily="34" charset="0"/>
            </a:endParaRPr>
          </a:p>
        </p:txBody>
      </p:sp>
      <p:sp>
        <p:nvSpPr>
          <p:cNvPr id="13341" name="Line 42"/>
          <p:cNvSpPr>
            <a:spLocks noChangeShapeType="1"/>
          </p:cNvSpPr>
          <p:nvPr/>
        </p:nvSpPr>
        <p:spPr bwMode="auto">
          <a:xfrm flipH="1">
            <a:off x="7646988" y="2241550"/>
            <a:ext cx="32861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Line 43"/>
          <p:cNvSpPr>
            <a:spLocks noChangeShapeType="1"/>
          </p:cNvSpPr>
          <p:nvPr/>
        </p:nvSpPr>
        <p:spPr bwMode="auto">
          <a:xfrm flipH="1">
            <a:off x="7675563" y="2403475"/>
            <a:ext cx="30003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3" name="Line 44"/>
          <p:cNvSpPr>
            <a:spLocks noChangeShapeType="1"/>
          </p:cNvSpPr>
          <p:nvPr/>
        </p:nvSpPr>
        <p:spPr bwMode="auto">
          <a:xfrm>
            <a:off x="7651750" y="2627313"/>
            <a:ext cx="3238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Line 45"/>
          <p:cNvSpPr>
            <a:spLocks noChangeShapeType="1"/>
          </p:cNvSpPr>
          <p:nvPr/>
        </p:nvSpPr>
        <p:spPr bwMode="auto">
          <a:xfrm>
            <a:off x="6567488" y="3463925"/>
            <a:ext cx="140811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5" name="Line 46"/>
          <p:cNvSpPr>
            <a:spLocks noChangeShapeType="1"/>
          </p:cNvSpPr>
          <p:nvPr/>
        </p:nvSpPr>
        <p:spPr bwMode="auto">
          <a:xfrm>
            <a:off x="6970713" y="3811588"/>
            <a:ext cx="1004887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6" name="Freeform 47"/>
          <p:cNvSpPr>
            <a:spLocks/>
          </p:cNvSpPr>
          <p:nvPr/>
        </p:nvSpPr>
        <p:spPr bwMode="auto">
          <a:xfrm>
            <a:off x="6913563" y="4176713"/>
            <a:ext cx="361950" cy="176212"/>
          </a:xfrm>
          <a:custGeom>
            <a:avLst/>
            <a:gdLst>
              <a:gd name="T0" fmla="*/ 0 w 228"/>
              <a:gd name="T1" fmla="*/ 279738954 h 111"/>
              <a:gd name="T2" fmla="*/ 241935034 w 228"/>
              <a:gd name="T3" fmla="*/ 0 h 111"/>
              <a:gd name="T4" fmla="*/ 574595670 w 228"/>
              <a:gd name="T5" fmla="*/ 0 h 111"/>
              <a:gd name="T6" fmla="*/ 0 60000 65536"/>
              <a:gd name="T7" fmla="*/ 0 60000 65536"/>
              <a:gd name="T8" fmla="*/ 0 60000 65536"/>
              <a:gd name="T9" fmla="*/ 0 w 228"/>
              <a:gd name="T10" fmla="*/ 0 h 111"/>
              <a:gd name="T11" fmla="*/ 228 w 228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111">
                <a:moveTo>
                  <a:pt x="0" y="111"/>
                </a:moveTo>
                <a:lnTo>
                  <a:pt x="96" y="0"/>
                </a:lnTo>
                <a:lnTo>
                  <a:pt x="228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47" name="Line 48"/>
          <p:cNvSpPr>
            <a:spLocks noChangeShapeType="1"/>
          </p:cNvSpPr>
          <p:nvPr/>
        </p:nvSpPr>
        <p:spPr bwMode="auto">
          <a:xfrm>
            <a:off x="6491288" y="4686300"/>
            <a:ext cx="8032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8" name="Line 49"/>
          <p:cNvSpPr>
            <a:spLocks noChangeShapeType="1"/>
          </p:cNvSpPr>
          <p:nvPr/>
        </p:nvSpPr>
        <p:spPr bwMode="auto">
          <a:xfrm>
            <a:off x="6496050" y="4686300"/>
            <a:ext cx="1588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9" name="Freeform 50"/>
          <p:cNvSpPr>
            <a:spLocks/>
          </p:cNvSpPr>
          <p:nvPr/>
        </p:nvSpPr>
        <p:spPr bwMode="auto">
          <a:xfrm>
            <a:off x="5724525" y="4824413"/>
            <a:ext cx="471488" cy="198437"/>
          </a:xfrm>
          <a:custGeom>
            <a:avLst/>
            <a:gdLst>
              <a:gd name="T0" fmla="*/ 0 w 297"/>
              <a:gd name="T1" fmla="*/ 0 h 125"/>
              <a:gd name="T2" fmla="*/ 423386723 w 297"/>
              <a:gd name="T3" fmla="*/ 315021141 h 125"/>
              <a:gd name="T4" fmla="*/ 748487885 w 297"/>
              <a:gd name="T5" fmla="*/ 315021141 h 125"/>
              <a:gd name="T6" fmla="*/ 0 60000 65536"/>
              <a:gd name="T7" fmla="*/ 0 60000 65536"/>
              <a:gd name="T8" fmla="*/ 0 60000 65536"/>
              <a:gd name="T9" fmla="*/ 0 w 297"/>
              <a:gd name="T10" fmla="*/ 0 h 125"/>
              <a:gd name="T11" fmla="*/ 297 w 297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25">
                <a:moveTo>
                  <a:pt x="0" y="0"/>
                </a:moveTo>
                <a:lnTo>
                  <a:pt x="168" y="125"/>
                </a:lnTo>
                <a:lnTo>
                  <a:pt x="297" y="12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0" name="Freeform 51"/>
          <p:cNvSpPr>
            <a:spLocks/>
          </p:cNvSpPr>
          <p:nvPr/>
        </p:nvSpPr>
        <p:spPr bwMode="auto">
          <a:xfrm>
            <a:off x="877888" y="1984375"/>
            <a:ext cx="1100137" cy="238125"/>
          </a:xfrm>
          <a:custGeom>
            <a:avLst/>
            <a:gdLst>
              <a:gd name="T0" fmla="*/ 1746466872 w 693"/>
              <a:gd name="T1" fmla="*/ 378023383 h 150"/>
              <a:gd name="T2" fmla="*/ 1746466872 w 693"/>
              <a:gd name="T3" fmla="*/ 0 h 150"/>
              <a:gd name="T4" fmla="*/ 0 w 693"/>
              <a:gd name="T5" fmla="*/ 0 h 150"/>
              <a:gd name="T6" fmla="*/ 0 w 693"/>
              <a:gd name="T7" fmla="*/ 226814069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693"/>
              <a:gd name="T13" fmla="*/ 0 h 150"/>
              <a:gd name="T14" fmla="*/ 693 w 693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3" h="150">
                <a:moveTo>
                  <a:pt x="693" y="150"/>
                </a:moveTo>
                <a:lnTo>
                  <a:pt x="693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1" name="Freeform 52"/>
          <p:cNvSpPr>
            <a:spLocks/>
          </p:cNvSpPr>
          <p:nvPr/>
        </p:nvSpPr>
        <p:spPr bwMode="auto">
          <a:xfrm>
            <a:off x="2078038" y="1989138"/>
            <a:ext cx="798512" cy="452437"/>
          </a:xfrm>
          <a:custGeom>
            <a:avLst/>
            <a:gdLst>
              <a:gd name="T0" fmla="*/ 1267637095 w 503"/>
              <a:gd name="T1" fmla="*/ 718246010 h 285"/>
              <a:gd name="T2" fmla="*/ 1267637095 w 503"/>
              <a:gd name="T3" fmla="*/ 0 h 285"/>
              <a:gd name="T4" fmla="*/ 0 w 503"/>
              <a:gd name="T5" fmla="*/ 0 h 285"/>
              <a:gd name="T6" fmla="*/ 0 w 503"/>
              <a:gd name="T7" fmla="*/ 393144740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285"/>
              <a:gd name="T14" fmla="*/ 503 w 503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285">
                <a:moveTo>
                  <a:pt x="503" y="285"/>
                </a:moveTo>
                <a:lnTo>
                  <a:pt x="503" y="0"/>
                </a:lnTo>
                <a:lnTo>
                  <a:pt x="0" y="0"/>
                </a:lnTo>
                <a:lnTo>
                  <a:pt x="0" y="15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2" name="Line 53"/>
          <p:cNvSpPr>
            <a:spLocks noChangeShapeType="1"/>
          </p:cNvSpPr>
          <p:nvPr/>
        </p:nvSpPr>
        <p:spPr bwMode="auto">
          <a:xfrm flipV="1">
            <a:off x="2466975" y="1665288"/>
            <a:ext cx="1588" cy="1952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3" name="Freeform 54"/>
          <p:cNvSpPr>
            <a:spLocks/>
          </p:cNvSpPr>
          <p:nvPr/>
        </p:nvSpPr>
        <p:spPr bwMode="auto">
          <a:xfrm>
            <a:off x="3476625" y="1803400"/>
            <a:ext cx="314325" cy="309563"/>
          </a:xfrm>
          <a:custGeom>
            <a:avLst/>
            <a:gdLst>
              <a:gd name="T0" fmla="*/ 0 w 198"/>
              <a:gd name="T1" fmla="*/ 0 h 195"/>
              <a:gd name="T2" fmla="*/ 0 w 198"/>
              <a:gd name="T3" fmla="*/ 143647885 h 195"/>
              <a:gd name="T4" fmla="*/ 498990982 w 198"/>
              <a:gd name="T5" fmla="*/ 491428926 h 195"/>
              <a:gd name="T6" fmla="*/ 0 60000 65536"/>
              <a:gd name="T7" fmla="*/ 0 60000 65536"/>
              <a:gd name="T8" fmla="*/ 0 60000 65536"/>
              <a:gd name="T9" fmla="*/ 0 w 198"/>
              <a:gd name="T10" fmla="*/ 0 h 195"/>
              <a:gd name="T11" fmla="*/ 198 w 198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95">
                <a:moveTo>
                  <a:pt x="0" y="0"/>
                </a:moveTo>
                <a:lnTo>
                  <a:pt x="0" y="57"/>
                </a:lnTo>
                <a:lnTo>
                  <a:pt x="198" y="19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4" name="Freeform 55"/>
          <p:cNvSpPr>
            <a:spLocks/>
          </p:cNvSpPr>
          <p:nvPr/>
        </p:nvSpPr>
        <p:spPr bwMode="auto">
          <a:xfrm>
            <a:off x="4095750" y="1798638"/>
            <a:ext cx="652463" cy="908050"/>
          </a:xfrm>
          <a:custGeom>
            <a:avLst/>
            <a:gdLst>
              <a:gd name="T0" fmla="*/ 0 w 411"/>
              <a:gd name="T1" fmla="*/ 0 h 572"/>
              <a:gd name="T2" fmla="*/ 0 w 411"/>
              <a:gd name="T3" fmla="*/ 332660582 h 572"/>
              <a:gd name="T4" fmla="*/ 1035785895 w 411"/>
              <a:gd name="T5" fmla="*/ 1441529157 h 572"/>
              <a:gd name="T6" fmla="*/ 0 60000 65536"/>
              <a:gd name="T7" fmla="*/ 0 60000 65536"/>
              <a:gd name="T8" fmla="*/ 0 60000 65536"/>
              <a:gd name="T9" fmla="*/ 0 w 411"/>
              <a:gd name="T10" fmla="*/ 0 h 572"/>
              <a:gd name="T11" fmla="*/ 411 w 411"/>
              <a:gd name="T12" fmla="*/ 572 h 5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572">
                <a:moveTo>
                  <a:pt x="0" y="0"/>
                </a:moveTo>
                <a:lnTo>
                  <a:pt x="0" y="132"/>
                </a:lnTo>
                <a:lnTo>
                  <a:pt x="411" y="57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5" name="Line 56"/>
          <p:cNvSpPr>
            <a:spLocks noChangeShapeType="1"/>
          </p:cNvSpPr>
          <p:nvPr/>
        </p:nvSpPr>
        <p:spPr bwMode="auto">
          <a:xfrm>
            <a:off x="7061200" y="1965325"/>
            <a:ext cx="1588" cy="276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6" name="Freeform 57"/>
          <p:cNvSpPr>
            <a:spLocks/>
          </p:cNvSpPr>
          <p:nvPr/>
        </p:nvSpPr>
        <p:spPr bwMode="auto">
          <a:xfrm>
            <a:off x="5772150" y="1736725"/>
            <a:ext cx="342900" cy="766763"/>
          </a:xfrm>
          <a:custGeom>
            <a:avLst/>
            <a:gdLst>
              <a:gd name="T0" fmla="*/ 0 w 216"/>
              <a:gd name="T1" fmla="*/ 0 h 483"/>
              <a:gd name="T2" fmla="*/ 15120939 w 216"/>
              <a:gd name="T3" fmla="*/ 393144118 h 483"/>
              <a:gd name="T4" fmla="*/ 544353795 w 216"/>
              <a:gd name="T5" fmla="*/ 1217233970 h 483"/>
              <a:gd name="T6" fmla="*/ 0 60000 65536"/>
              <a:gd name="T7" fmla="*/ 0 60000 65536"/>
              <a:gd name="T8" fmla="*/ 0 60000 65536"/>
              <a:gd name="T9" fmla="*/ 0 w 216"/>
              <a:gd name="T10" fmla="*/ 0 h 483"/>
              <a:gd name="T11" fmla="*/ 216 w 216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483">
                <a:moveTo>
                  <a:pt x="0" y="0"/>
                </a:moveTo>
                <a:lnTo>
                  <a:pt x="6" y="156"/>
                </a:lnTo>
                <a:lnTo>
                  <a:pt x="216" y="48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7" name="Line 58"/>
          <p:cNvSpPr>
            <a:spLocks noChangeShapeType="1"/>
          </p:cNvSpPr>
          <p:nvPr/>
        </p:nvSpPr>
        <p:spPr bwMode="auto">
          <a:xfrm flipH="1">
            <a:off x="2235200" y="4867275"/>
            <a:ext cx="13081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8" name="Freeform 59"/>
          <p:cNvSpPr>
            <a:spLocks/>
          </p:cNvSpPr>
          <p:nvPr/>
        </p:nvSpPr>
        <p:spPr bwMode="auto">
          <a:xfrm>
            <a:off x="2316163" y="4424363"/>
            <a:ext cx="1679575" cy="200025"/>
          </a:xfrm>
          <a:custGeom>
            <a:avLst/>
            <a:gdLst>
              <a:gd name="T0" fmla="*/ 2147483647 w 1058"/>
              <a:gd name="T1" fmla="*/ 317539710 h 126"/>
              <a:gd name="T2" fmla="*/ 2147483647 w 1058"/>
              <a:gd name="T3" fmla="*/ 0 h 126"/>
              <a:gd name="T4" fmla="*/ 0 w 1058"/>
              <a:gd name="T5" fmla="*/ 0 h 126"/>
              <a:gd name="T6" fmla="*/ 0 60000 65536"/>
              <a:gd name="T7" fmla="*/ 0 60000 65536"/>
              <a:gd name="T8" fmla="*/ 0 60000 65536"/>
              <a:gd name="T9" fmla="*/ 0 w 1058"/>
              <a:gd name="T10" fmla="*/ 0 h 126"/>
              <a:gd name="T11" fmla="*/ 1058 w 105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26">
                <a:moveTo>
                  <a:pt x="1058" y="126"/>
                </a:moveTo>
                <a:lnTo>
                  <a:pt x="911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59" name="Line 60"/>
          <p:cNvSpPr>
            <a:spLocks noChangeShapeType="1"/>
          </p:cNvSpPr>
          <p:nvPr/>
        </p:nvSpPr>
        <p:spPr bwMode="auto">
          <a:xfrm>
            <a:off x="1792288" y="5170488"/>
            <a:ext cx="20224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0" name="Line 61"/>
          <p:cNvSpPr>
            <a:spLocks noChangeShapeType="1"/>
          </p:cNvSpPr>
          <p:nvPr/>
        </p:nvSpPr>
        <p:spPr bwMode="auto">
          <a:xfrm>
            <a:off x="2197100" y="3752850"/>
            <a:ext cx="11176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1" name="Freeform 62"/>
          <p:cNvSpPr>
            <a:spLocks/>
          </p:cNvSpPr>
          <p:nvPr/>
        </p:nvSpPr>
        <p:spPr bwMode="auto">
          <a:xfrm>
            <a:off x="2078038" y="4205288"/>
            <a:ext cx="1889125" cy="123825"/>
          </a:xfrm>
          <a:custGeom>
            <a:avLst/>
            <a:gdLst>
              <a:gd name="T0" fmla="*/ 0 w 1190"/>
              <a:gd name="T1" fmla="*/ 0 h 78"/>
              <a:gd name="T2" fmla="*/ 2147483647 w 1190"/>
              <a:gd name="T3" fmla="*/ 0 h 78"/>
              <a:gd name="T4" fmla="*/ 2147483647 w 1190"/>
              <a:gd name="T5" fmla="*/ 196572160 h 78"/>
              <a:gd name="T6" fmla="*/ 0 60000 65536"/>
              <a:gd name="T7" fmla="*/ 0 60000 65536"/>
              <a:gd name="T8" fmla="*/ 0 60000 65536"/>
              <a:gd name="T9" fmla="*/ 0 w 1190"/>
              <a:gd name="T10" fmla="*/ 0 h 78"/>
              <a:gd name="T11" fmla="*/ 1190 w 119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78">
                <a:moveTo>
                  <a:pt x="0" y="0"/>
                </a:moveTo>
                <a:lnTo>
                  <a:pt x="992" y="0"/>
                </a:lnTo>
                <a:lnTo>
                  <a:pt x="1190" y="7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62" name="Freeform 63"/>
          <p:cNvSpPr>
            <a:spLocks/>
          </p:cNvSpPr>
          <p:nvPr/>
        </p:nvSpPr>
        <p:spPr bwMode="auto">
          <a:xfrm>
            <a:off x="2125663" y="5141913"/>
            <a:ext cx="1912937" cy="338137"/>
          </a:xfrm>
          <a:custGeom>
            <a:avLst/>
            <a:gdLst>
              <a:gd name="T0" fmla="*/ 0 w 1205"/>
              <a:gd name="T1" fmla="*/ 536794913 h 213"/>
              <a:gd name="T2" fmla="*/ 2147483647 w 1205"/>
              <a:gd name="T3" fmla="*/ 536794913 h 213"/>
              <a:gd name="T4" fmla="*/ 2147483647 w 1205"/>
              <a:gd name="T5" fmla="*/ 0 h 213"/>
              <a:gd name="T6" fmla="*/ 0 60000 65536"/>
              <a:gd name="T7" fmla="*/ 0 60000 65536"/>
              <a:gd name="T8" fmla="*/ 0 60000 65536"/>
              <a:gd name="T9" fmla="*/ 0 w 1205"/>
              <a:gd name="T10" fmla="*/ 0 h 213"/>
              <a:gd name="T11" fmla="*/ 1205 w 120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5" h="213">
                <a:moveTo>
                  <a:pt x="0" y="213"/>
                </a:moveTo>
                <a:lnTo>
                  <a:pt x="983" y="213"/>
                </a:lnTo>
                <a:lnTo>
                  <a:pt x="1205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63" name="Line 64"/>
          <p:cNvSpPr>
            <a:spLocks noChangeShapeType="1"/>
          </p:cNvSpPr>
          <p:nvPr/>
        </p:nvSpPr>
        <p:spPr bwMode="auto">
          <a:xfrm flipH="1">
            <a:off x="2268538" y="3976688"/>
            <a:ext cx="13081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4" name="Freeform 65"/>
          <p:cNvSpPr>
            <a:spLocks/>
          </p:cNvSpPr>
          <p:nvPr/>
        </p:nvSpPr>
        <p:spPr bwMode="auto">
          <a:xfrm>
            <a:off x="4810125" y="1974850"/>
            <a:ext cx="852488" cy="1127125"/>
          </a:xfrm>
          <a:custGeom>
            <a:avLst/>
            <a:gdLst>
              <a:gd name="T0" fmla="*/ 0 w 537"/>
              <a:gd name="T1" fmla="*/ 0 h 710"/>
              <a:gd name="T2" fmla="*/ 0 w 537"/>
              <a:gd name="T3" fmla="*/ 241935016 h 710"/>
              <a:gd name="T4" fmla="*/ 1353325275 w 537"/>
              <a:gd name="T5" fmla="*/ 1789311116 h 710"/>
              <a:gd name="T6" fmla="*/ 0 60000 65536"/>
              <a:gd name="T7" fmla="*/ 0 60000 65536"/>
              <a:gd name="T8" fmla="*/ 0 60000 65536"/>
              <a:gd name="T9" fmla="*/ 0 w 537"/>
              <a:gd name="T10" fmla="*/ 0 h 710"/>
              <a:gd name="T11" fmla="*/ 537 w 537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10">
                <a:moveTo>
                  <a:pt x="0" y="0"/>
                </a:moveTo>
                <a:lnTo>
                  <a:pt x="0" y="96"/>
                </a:lnTo>
                <a:lnTo>
                  <a:pt x="537" y="71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65" name="Freeform 66"/>
          <p:cNvSpPr>
            <a:spLocks/>
          </p:cNvSpPr>
          <p:nvPr/>
        </p:nvSpPr>
        <p:spPr bwMode="auto">
          <a:xfrm>
            <a:off x="320675" y="2103438"/>
            <a:ext cx="504825" cy="760412"/>
          </a:xfrm>
          <a:custGeom>
            <a:avLst/>
            <a:gdLst>
              <a:gd name="T0" fmla="*/ 801409578 w 318"/>
              <a:gd name="T1" fmla="*/ 83166008 h 479"/>
              <a:gd name="T2" fmla="*/ 657761521 w 318"/>
              <a:gd name="T3" fmla="*/ 0 h 479"/>
              <a:gd name="T4" fmla="*/ 0 w 318"/>
              <a:gd name="T5" fmla="*/ 1139111481 h 479"/>
              <a:gd name="T6" fmla="*/ 136088435 w 318"/>
              <a:gd name="T7" fmla="*/ 1207156520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79"/>
              <a:gd name="T14" fmla="*/ 318 w 318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79">
                <a:moveTo>
                  <a:pt x="318" y="33"/>
                </a:moveTo>
                <a:lnTo>
                  <a:pt x="261" y="0"/>
                </a:lnTo>
                <a:lnTo>
                  <a:pt x="0" y="452"/>
                </a:lnTo>
                <a:lnTo>
                  <a:pt x="54" y="47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66" name="Line 67"/>
          <p:cNvSpPr>
            <a:spLocks noChangeShapeType="1"/>
          </p:cNvSpPr>
          <p:nvPr/>
        </p:nvSpPr>
        <p:spPr bwMode="auto">
          <a:xfrm>
            <a:off x="573088" y="1789113"/>
            <a:ext cx="1587" cy="5905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7" name="Line 68"/>
          <p:cNvSpPr>
            <a:spLocks noChangeShapeType="1"/>
          </p:cNvSpPr>
          <p:nvPr/>
        </p:nvSpPr>
        <p:spPr bwMode="auto">
          <a:xfrm>
            <a:off x="4019550" y="5424488"/>
            <a:ext cx="1271588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8" name="Freeform 69"/>
          <p:cNvSpPr>
            <a:spLocks/>
          </p:cNvSpPr>
          <p:nvPr/>
        </p:nvSpPr>
        <p:spPr bwMode="auto">
          <a:xfrm>
            <a:off x="817563" y="3206750"/>
            <a:ext cx="180975" cy="319088"/>
          </a:xfrm>
          <a:custGeom>
            <a:avLst/>
            <a:gdLst>
              <a:gd name="T0" fmla="*/ 0 w 114"/>
              <a:gd name="T1" fmla="*/ 506549863 h 201"/>
              <a:gd name="T2" fmla="*/ 287297835 w 114"/>
              <a:gd name="T3" fmla="*/ 506549863 h 201"/>
              <a:gd name="T4" fmla="*/ 158769057 w 114"/>
              <a:gd name="T5" fmla="*/ 0 h 201"/>
              <a:gd name="T6" fmla="*/ 0 60000 65536"/>
              <a:gd name="T7" fmla="*/ 0 60000 65536"/>
              <a:gd name="T8" fmla="*/ 0 60000 65536"/>
              <a:gd name="T9" fmla="*/ 0 w 114"/>
              <a:gd name="T10" fmla="*/ 0 h 201"/>
              <a:gd name="T11" fmla="*/ 114 w 11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01">
                <a:moveTo>
                  <a:pt x="0" y="201"/>
                </a:moveTo>
                <a:lnTo>
                  <a:pt x="114" y="201"/>
                </a:lnTo>
                <a:lnTo>
                  <a:pt x="6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69" name="Freeform 70"/>
          <p:cNvSpPr>
            <a:spLocks/>
          </p:cNvSpPr>
          <p:nvPr/>
        </p:nvSpPr>
        <p:spPr bwMode="auto">
          <a:xfrm>
            <a:off x="7475538" y="2489200"/>
            <a:ext cx="171450" cy="190500"/>
          </a:xfrm>
          <a:custGeom>
            <a:avLst/>
            <a:gdLst>
              <a:gd name="T0" fmla="*/ 264617224 w 108"/>
              <a:gd name="T1" fmla="*/ 158769059 h 120"/>
              <a:gd name="T2" fmla="*/ 264617224 w 108"/>
              <a:gd name="T3" fmla="*/ 158769059 h 120"/>
              <a:gd name="T4" fmla="*/ 272176897 w 108"/>
              <a:gd name="T5" fmla="*/ 196572187 h 120"/>
              <a:gd name="T6" fmla="*/ 272176897 w 108"/>
              <a:gd name="T7" fmla="*/ 234375365 h 120"/>
              <a:gd name="T8" fmla="*/ 272176897 w 108"/>
              <a:gd name="T9" fmla="*/ 264617232 h 120"/>
              <a:gd name="T10" fmla="*/ 249496291 w 108"/>
              <a:gd name="T11" fmla="*/ 287297839 h 120"/>
              <a:gd name="T12" fmla="*/ 249496291 w 108"/>
              <a:gd name="T13" fmla="*/ 287297839 h 120"/>
              <a:gd name="T14" fmla="*/ 234375358 w 108"/>
              <a:gd name="T15" fmla="*/ 294859099 h 120"/>
              <a:gd name="T16" fmla="*/ 211693164 w 108"/>
              <a:gd name="T17" fmla="*/ 302418772 h 120"/>
              <a:gd name="T18" fmla="*/ 189012509 w 108"/>
              <a:gd name="T19" fmla="*/ 302418772 h 120"/>
              <a:gd name="T20" fmla="*/ 158769055 w 108"/>
              <a:gd name="T21" fmla="*/ 294859099 h 120"/>
              <a:gd name="T22" fmla="*/ 105846582 w 108"/>
              <a:gd name="T23" fmla="*/ 264617232 h 120"/>
              <a:gd name="T24" fmla="*/ 60483758 w 108"/>
              <a:gd name="T25" fmla="*/ 211693170 h 120"/>
              <a:gd name="T26" fmla="*/ 60483758 w 108"/>
              <a:gd name="T27" fmla="*/ 211693170 h 120"/>
              <a:gd name="T28" fmla="*/ 22682200 w 108"/>
              <a:gd name="T29" fmla="*/ 158769059 h 120"/>
              <a:gd name="T30" fmla="*/ 0 w 108"/>
              <a:gd name="T31" fmla="*/ 98286887 h 120"/>
              <a:gd name="T32" fmla="*/ 0 w 108"/>
              <a:gd name="T33" fmla="*/ 68045020 h 120"/>
              <a:gd name="T34" fmla="*/ 0 w 108"/>
              <a:gd name="T35" fmla="*/ 45362813 h 120"/>
              <a:gd name="T36" fmla="*/ 7561263 w 108"/>
              <a:gd name="T37" fmla="*/ 30241880 h 120"/>
              <a:gd name="T38" fmla="*/ 22682200 w 108"/>
              <a:gd name="T39" fmla="*/ 15120940 h 120"/>
              <a:gd name="T40" fmla="*/ 22682200 w 108"/>
              <a:gd name="T41" fmla="*/ 15120940 h 120"/>
              <a:gd name="T42" fmla="*/ 37801552 w 108"/>
              <a:gd name="T43" fmla="*/ 0 h 120"/>
              <a:gd name="T44" fmla="*/ 60483758 w 108"/>
              <a:gd name="T45" fmla="*/ 0 h 120"/>
              <a:gd name="T46" fmla="*/ 83165951 w 108"/>
              <a:gd name="T47" fmla="*/ 0 h 120"/>
              <a:gd name="T48" fmla="*/ 105846582 w 108"/>
              <a:gd name="T49" fmla="*/ 7561264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"/>
              <a:gd name="T76" fmla="*/ 0 h 120"/>
              <a:gd name="T77" fmla="*/ 108 w 108"/>
              <a:gd name="T78" fmla="*/ 120 h 1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" h="120">
                <a:moveTo>
                  <a:pt x="105" y="63"/>
                </a:moveTo>
                <a:lnTo>
                  <a:pt x="105" y="63"/>
                </a:lnTo>
                <a:lnTo>
                  <a:pt x="108" y="78"/>
                </a:lnTo>
                <a:lnTo>
                  <a:pt x="108" y="93"/>
                </a:lnTo>
                <a:lnTo>
                  <a:pt x="108" y="105"/>
                </a:lnTo>
                <a:lnTo>
                  <a:pt x="99" y="114"/>
                </a:lnTo>
                <a:lnTo>
                  <a:pt x="93" y="117"/>
                </a:lnTo>
                <a:lnTo>
                  <a:pt x="84" y="120"/>
                </a:lnTo>
                <a:lnTo>
                  <a:pt x="75" y="120"/>
                </a:lnTo>
                <a:lnTo>
                  <a:pt x="63" y="117"/>
                </a:lnTo>
                <a:lnTo>
                  <a:pt x="42" y="105"/>
                </a:lnTo>
                <a:lnTo>
                  <a:pt x="24" y="84"/>
                </a:lnTo>
                <a:lnTo>
                  <a:pt x="9" y="63"/>
                </a:lnTo>
                <a:lnTo>
                  <a:pt x="0" y="39"/>
                </a:lnTo>
                <a:lnTo>
                  <a:pt x="0" y="27"/>
                </a:lnTo>
                <a:lnTo>
                  <a:pt x="0" y="18"/>
                </a:lnTo>
                <a:lnTo>
                  <a:pt x="3" y="12"/>
                </a:lnTo>
                <a:lnTo>
                  <a:pt x="9" y="6"/>
                </a:lnTo>
                <a:lnTo>
                  <a:pt x="15" y="0"/>
                </a:lnTo>
                <a:lnTo>
                  <a:pt x="24" y="0"/>
                </a:lnTo>
                <a:lnTo>
                  <a:pt x="33" y="0"/>
                </a:lnTo>
                <a:lnTo>
                  <a:pt x="42" y="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70" name="Freeform 71"/>
          <p:cNvSpPr>
            <a:spLocks/>
          </p:cNvSpPr>
          <p:nvPr/>
        </p:nvSpPr>
        <p:spPr bwMode="auto">
          <a:xfrm>
            <a:off x="6362700" y="4662488"/>
            <a:ext cx="128588" cy="133350"/>
          </a:xfrm>
          <a:custGeom>
            <a:avLst/>
            <a:gdLst>
              <a:gd name="T0" fmla="*/ 105846984 w 81"/>
              <a:gd name="T1" fmla="*/ 196572166 h 84"/>
              <a:gd name="T2" fmla="*/ 105846984 w 81"/>
              <a:gd name="T3" fmla="*/ 196572166 h 84"/>
              <a:gd name="T4" fmla="*/ 83166267 w 81"/>
              <a:gd name="T5" fmla="*/ 204133425 h 84"/>
              <a:gd name="T6" fmla="*/ 60483987 w 81"/>
              <a:gd name="T7" fmla="*/ 211693147 h 84"/>
              <a:gd name="T8" fmla="*/ 37803283 w 81"/>
              <a:gd name="T9" fmla="*/ 204133425 h 84"/>
              <a:gd name="T10" fmla="*/ 15120997 w 81"/>
              <a:gd name="T11" fmla="*/ 196572166 h 84"/>
              <a:gd name="T12" fmla="*/ 15120997 w 81"/>
              <a:gd name="T13" fmla="*/ 196572166 h 84"/>
              <a:gd name="T14" fmla="*/ 7561292 w 81"/>
              <a:gd name="T15" fmla="*/ 181451234 h 84"/>
              <a:gd name="T16" fmla="*/ 0 w 81"/>
              <a:gd name="T17" fmla="*/ 166330302 h 84"/>
              <a:gd name="T18" fmla="*/ 7561292 w 81"/>
              <a:gd name="T19" fmla="*/ 128527178 h 84"/>
              <a:gd name="T20" fmla="*/ 22682286 w 81"/>
              <a:gd name="T21" fmla="*/ 90725617 h 84"/>
              <a:gd name="T22" fmla="*/ 45362984 w 81"/>
              <a:gd name="T23" fmla="*/ 45362808 h 84"/>
              <a:gd name="T24" fmla="*/ 45362984 w 81"/>
              <a:gd name="T25" fmla="*/ 45362808 h 84"/>
              <a:gd name="T26" fmla="*/ 83166267 w 81"/>
              <a:gd name="T27" fmla="*/ 15120938 h 84"/>
              <a:gd name="T28" fmla="*/ 128529263 w 81"/>
              <a:gd name="T29" fmla="*/ 0 h 84"/>
              <a:gd name="T30" fmla="*/ 166330946 w 81"/>
              <a:gd name="T31" fmla="*/ 0 h 84"/>
              <a:gd name="T32" fmla="*/ 181451937 w 81"/>
              <a:gd name="T33" fmla="*/ 0 h 84"/>
              <a:gd name="T34" fmla="*/ 189013226 w 81"/>
              <a:gd name="T35" fmla="*/ 15120938 h 84"/>
              <a:gd name="T36" fmla="*/ 189013226 w 81"/>
              <a:gd name="T37" fmla="*/ 15120938 h 84"/>
              <a:gd name="T38" fmla="*/ 204134216 w 81"/>
              <a:gd name="T39" fmla="*/ 37801549 h 84"/>
              <a:gd name="T40" fmla="*/ 204134216 w 81"/>
              <a:gd name="T41" fmla="*/ 68043425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84"/>
              <a:gd name="T65" fmla="*/ 81 w 81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84">
                <a:moveTo>
                  <a:pt x="42" y="78"/>
                </a:moveTo>
                <a:lnTo>
                  <a:pt x="42" y="78"/>
                </a:lnTo>
                <a:lnTo>
                  <a:pt x="33" y="81"/>
                </a:lnTo>
                <a:lnTo>
                  <a:pt x="24" y="84"/>
                </a:lnTo>
                <a:lnTo>
                  <a:pt x="15" y="81"/>
                </a:lnTo>
                <a:lnTo>
                  <a:pt x="6" y="78"/>
                </a:lnTo>
                <a:lnTo>
                  <a:pt x="3" y="72"/>
                </a:lnTo>
                <a:lnTo>
                  <a:pt x="0" y="66"/>
                </a:lnTo>
                <a:lnTo>
                  <a:pt x="3" y="51"/>
                </a:lnTo>
                <a:lnTo>
                  <a:pt x="9" y="36"/>
                </a:lnTo>
                <a:lnTo>
                  <a:pt x="18" y="18"/>
                </a:lnTo>
                <a:lnTo>
                  <a:pt x="33" y="6"/>
                </a:lnTo>
                <a:lnTo>
                  <a:pt x="51" y="0"/>
                </a:lnTo>
                <a:lnTo>
                  <a:pt x="66" y="0"/>
                </a:lnTo>
                <a:lnTo>
                  <a:pt x="72" y="0"/>
                </a:lnTo>
                <a:lnTo>
                  <a:pt x="75" y="6"/>
                </a:lnTo>
                <a:lnTo>
                  <a:pt x="81" y="15"/>
                </a:lnTo>
                <a:lnTo>
                  <a:pt x="81" y="2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71" name="Line 72"/>
          <p:cNvSpPr>
            <a:spLocks noChangeShapeType="1"/>
          </p:cNvSpPr>
          <p:nvPr/>
        </p:nvSpPr>
        <p:spPr bwMode="auto">
          <a:xfrm flipV="1">
            <a:off x="998538" y="3106738"/>
            <a:ext cx="90487" cy="4191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2" name="Line 73"/>
          <p:cNvSpPr>
            <a:spLocks noChangeShapeType="1"/>
          </p:cNvSpPr>
          <p:nvPr/>
        </p:nvSpPr>
        <p:spPr bwMode="auto">
          <a:xfrm flipV="1">
            <a:off x="1571625" y="1778000"/>
            <a:ext cx="1588" cy="185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3" name="Line 74"/>
          <p:cNvSpPr>
            <a:spLocks noChangeShapeType="1"/>
          </p:cNvSpPr>
          <p:nvPr/>
        </p:nvSpPr>
        <p:spPr bwMode="auto">
          <a:xfrm flipH="1">
            <a:off x="7637463" y="2232025"/>
            <a:ext cx="3286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4" name="Line 75"/>
          <p:cNvSpPr>
            <a:spLocks noChangeShapeType="1"/>
          </p:cNvSpPr>
          <p:nvPr/>
        </p:nvSpPr>
        <p:spPr bwMode="auto">
          <a:xfrm flipH="1">
            <a:off x="7666038" y="2393950"/>
            <a:ext cx="300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5" name="Line 76"/>
          <p:cNvSpPr>
            <a:spLocks noChangeShapeType="1"/>
          </p:cNvSpPr>
          <p:nvPr/>
        </p:nvSpPr>
        <p:spPr bwMode="auto">
          <a:xfrm>
            <a:off x="7642225" y="2617788"/>
            <a:ext cx="3238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6" name="Line 77"/>
          <p:cNvSpPr>
            <a:spLocks noChangeShapeType="1"/>
          </p:cNvSpPr>
          <p:nvPr/>
        </p:nvSpPr>
        <p:spPr bwMode="auto">
          <a:xfrm>
            <a:off x="6557963" y="3454400"/>
            <a:ext cx="14081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7" name="Line 78"/>
          <p:cNvSpPr>
            <a:spLocks noChangeShapeType="1"/>
          </p:cNvSpPr>
          <p:nvPr/>
        </p:nvSpPr>
        <p:spPr bwMode="auto">
          <a:xfrm>
            <a:off x="6961188" y="3802063"/>
            <a:ext cx="10048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8" name="Freeform 79"/>
          <p:cNvSpPr>
            <a:spLocks/>
          </p:cNvSpPr>
          <p:nvPr/>
        </p:nvSpPr>
        <p:spPr bwMode="auto">
          <a:xfrm>
            <a:off x="6904038" y="4167188"/>
            <a:ext cx="376237" cy="176212"/>
          </a:xfrm>
          <a:custGeom>
            <a:avLst/>
            <a:gdLst>
              <a:gd name="T0" fmla="*/ 0 w 237"/>
              <a:gd name="T1" fmla="*/ 279738954 h 111"/>
              <a:gd name="T2" fmla="*/ 241934715 w 237"/>
              <a:gd name="T3" fmla="*/ 0 h 111"/>
              <a:gd name="T4" fmla="*/ 597275488 w 237"/>
              <a:gd name="T5" fmla="*/ 0 h 111"/>
              <a:gd name="T6" fmla="*/ 0 60000 65536"/>
              <a:gd name="T7" fmla="*/ 0 60000 65536"/>
              <a:gd name="T8" fmla="*/ 0 60000 65536"/>
              <a:gd name="T9" fmla="*/ 0 w 237"/>
              <a:gd name="T10" fmla="*/ 0 h 111"/>
              <a:gd name="T11" fmla="*/ 237 w 237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111">
                <a:moveTo>
                  <a:pt x="0" y="111"/>
                </a:moveTo>
                <a:lnTo>
                  <a:pt x="96" y="0"/>
                </a:lnTo>
                <a:lnTo>
                  <a:pt x="23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79" name="Line 80"/>
          <p:cNvSpPr>
            <a:spLocks noChangeShapeType="1"/>
          </p:cNvSpPr>
          <p:nvPr/>
        </p:nvSpPr>
        <p:spPr bwMode="auto">
          <a:xfrm>
            <a:off x="6481763" y="4676775"/>
            <a:ext cx="803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0" name="Line 81"/>
          <p:cNvSpPr>
            <a:spLocks noChangeShapeType="1"/>
          </p:cNvSpPr>
          <p:nvPr/>
        </p:nvSpPr>
        <p:spPr bwMode="auto">
          <a:xfrm>
            <a:off x="6486525" y="4676775"/>
            <a:ext cx="1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1" name="Freeform 82"/>
          <p:cNvSpPr>
            <a:spLocks/>
          </p:cNvSpPr>
          <p:nvPr/>
        </p:nvSpPr>
        <p:spPr bwMode="auto">
          <a:xfrm>
            <a:off x="5715000" y="4814888"/>
            <a:ext cx="471488" cy="198437"/>
          </a:xfrm>
          <a:custGeom>
            <a:avLst/>
            <a:gdLst>
              <a:gd name="T0" fmla="*/ 0 w 297"/>
              <a:gd name="T1" fmla="*/ 0 h 125"/>
              <a:gd name="T2" fmla="*/ 423386723 w 297"/>
              <a:gd name="T3" fmla="*/ 315021141 h 125"/>
              <a:gd name="T4" fmla="*/ 748487885 w 297"/>
              <a:gd name="T5" fmla="*/ 315021141 h 125"/>
              <a:gd name="T6" fmla="*/ 0 60000 65536"/>
              <a:gd name="T7" fmla="*/ 0 60000 65536"/>
              <a:gd name="T8" fmla="*/ 0 60000 65536"/>
              <a:gd name="T9" fmla="*/ 0 w 297"/>
              <a:gd name="T10" fmla="*/ 0 h 125"/>
              <a:gd name="T11" fmla="*/ 297 w 297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25">
                <a:moveTo>
                  <a:pt x="0" y="0"/>
                </a:moveTo>
                <a:lnTo>
                  <a:pt x="168" y="125"/>
                </a:lnTo>
                <a:lnTo>
                  <a:pt x="297" y="12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2" name="Freeform 83"/>
          <p:cNvSpPr>
            <a:spLocks/>
          </p:cNvSpPr>
          <p:nvPr/>
        </p:nvSpPr>
        <p:spPr bwMode="auto">
          <a:xfrm>
            <a:off x="868363" y="1974850"/>
            <a:ext cx="1100137" cy="238125"/>
          </a:xfrm>
          <a:custGeom>
            <a:avLst/>
            <a:gdLst>
              <a:gd name="T0" fmla="*/ 1746466872 w 693"/>
              <a:gd name="T1" fmla="*/ 378023383 h 150"/>
              <a:gd name="T2" fmla="*/ 1746466872 w 693"/>
              <a:gd name="T3" fmla="*/ 0 h 150"/>
              <a:gd name="T4" fmla="*/ 0 w 693"/>
              <a:gd name="T5" fmla="*/ 0 h 150"/>
              <a:gd name="T6" fmla="*/ 0 w 693"/>
              <a:gd name="T7" fmla="*/ 226814069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693"/>
              <a:gd name="T13" fmla="*/ 0 h 150"/>
              <a:gd name="T14" fmla="*/ 693 w 693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3" h="150">
                <a:moveTo>
                  <a:pt x="693" y="150"/>
                </a:moveTo>
                <a:lnTo>
                  <a:pt x="693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3" name="Freeform 84"/>
          <p:cNvSpPr>
            <a:spLocks/>
          </p:cNvSpPr>
          <p:nvPr/>
        </p:nvSpPr>
        <p:spPr bwMode="auto">
          <a:xfrm>
            <a:off x="2068513" y="1979613"/>
            <a:ext cx="798512" cy="452437"/>
          </a:xfrm>
          <a:custGeom>
            <a:avLst/>
            <a:gdLst>
              <a:gd name="T0" fmla="*/ 1267637095 w 503"/>
              <a:gd name="T1" fmla="*/ 718246010 h 285"/>
              <a:gd name="T2" fmla="*/ 1267637095 w 503"/>
              <a:gd name="T3" fmla="*/ 0 h 285"/>
              <a:gd name="T4" fmla="*/ 0 w 503"/>
              <a:gd name="T5" fmla="*/ 0 h 285"/>
              <a:gd name="T6" fmla="*/ 0 w 503"/>
              <a:gd name="T7" fmla="*/ 393144740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285"/>
              <a:gd name="T14" fmla="*/ 503 w 503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285">
                <a:moveTo>
                  <a:pt x="503" y="285"/>
                </a:moveTo>
                <a:lnTo>
                  <a:pt x="503" y="0"/>
                </a:lnTo>
                <a:lnTo>
                  <a:pt x="0" y="0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4" name="Line 85"/>
          <p:cNvSpPr>
            <a:spLocks noChangeShapeType="1"/>
          </p:cNvSpPr>
          <p:nvPr/>
        </p:nvSpPr>
        <p:spPr bwMode="auto">
          <a:xfrm flipV="1">
            <a:off x="2457450" y="1655763"/>
            <a:ext cx="1588" cy="19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Freeform 86"/>
          <p:cNvSpPr>
            <a:spLocks/>
          </p:cNvSpPr>
          <p:nvPr/>
        </p:nvSpPr>
        <p:spPr bwMode="auto">
          <a:xfrm>
            <a:off x="3467100" y="1784350"/>
            <a:ext cx="314325" cy="319088"/>
          </a:xfrm>
          <a:custGeom>
            <a:avLst/>
            <a:gdLst>
              <a:gd name="T0" fmla="*/ 0 w 198"/>
              <a:gd name="T1" fmla="*/ 0 h 201"/>
              <a:gd name="T2" fmla="*/ 0 w 198"/>
              <a:gd name="T3" fmla="*/ 158768803 h 201"/>
              <a:gd name="T4" fmla="*/ 498990982 w 198"/>
              <a:gd name="T5" fmla="*/ 506549863 h 201"/>
              <a:gd name="T6" fmla="*/ 0 60000 65536"/>
              <a:gd name="T7" fmla="*/ 0 60000 65536"/>
              <a:gd name="T8" fmla="*/ 0 60000 65536"/>
              <a:gd name="T9" fmla="*/ 0 w 198"/>
              <a:gd name="T10" fmla="*/ 0 h 201"/>
              <a:gd name="T11" fmla="*/ 198 w 198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201">
                <a:moveTo>
                  <a:pt x="0" y="0"/>
                </a:moveTo>
                <a:lnTo>
                  <a:pt x="0" y="63"/>
                </a:lnTo>
                <a:lnTo>
                  <a:pt x="198" y="2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6" name="Freeform 87"/>
          <p:cNvSpPr>
            <a:spLocks/>
          </p:cNvSpPr>
          <p:nvPr/>
        </p:nvSpPr>
        <p:spPr bwMode="auto">
          <a:xfrm>
            <a:off x="4086225" y="1784350"/>
            <a:ext cx="652463" cy="912813"/>
          </a:xfrm>
          <a:custGeom>
            <a:avLst/>
            <a:gdLst>
              <a:gd name="T0" fmla="*/ 0 w 411"/>
              <a:gd name="T1" fmla="*/ 0 h 575"/>
              <a:gd name="T2" fmla="*/ 0 w 411"/>
              <a:gd name="T3" fmla="*/ 340220068 h 575"/>
              <a:gd name="T4" fmla="*/ 1035785895 w 411"/>
              <a:gd name="T5" fmla="*/ 1449088038 h 575"/>
              <a:gd name="T6" fmla="*/ 0 60000 65536"/>
              <a:gd name="T7" fmla="*/ 0 60000 65536"/>
              <a:gd name="T8" fmla="*/ 0 60000 65536"/>
              <a:gd name="T9" fmla="*/ 0 w 411"/>
              <a:gd name="T10" fmla="*/ 0 h 575"/>
              <a:gd name="T11" fmla="*/ 411 w 41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575">
                <a:moveTo>
                  <a:pt x="0" y="0"/>
                </a:moveTo>
                <a:lnTo>
                  <a:pt x="0" y="135"/>
                </a:lnTo>
                <a:lnTo>
                  <a:pt x="411" y="5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7" name="Line 88"/>
          <p:cNvSpPr>
            <a:spLocks noChangeShapeType="1"/>
          </p:cNvSpPr>
          <p:nvPr/>
        </p:nvSpPr>
        <p:spPr bwMode="auto">
          <a:xfrm>
            <a:off x="7051675" y="1955800"/>
            <a:ext cx="1588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8" name="Freeform 89"/>
          <p:cNvSpPr>
            <a:spLocks/>
          </p:cNvSpPr>
          <p:nvPr/>
        </p:nvSpPr>
        <p:spPr bwMode="auto">
          <a:xfrm>
            <a:off x="5767388" y="1727200"/>
            <a:ext cx="338137" cy="766763"/>
          </a:xfrm>
          <a:custGeom>
            <a:avLst/>
            <a:gdLst>
              <a:gd name="T0" fmla="*/ 0 w 213"/>
              <a:gd name="T1" fmla="*/ 0 h 483"/>
              <a:gd name="T2" fmla="*/ 0 w 213"/>
              <a:gd name="T3" fmla="*/ 393144118 h 483"/>
              <a:gd name="T4" fmla="*/ 536791738 w 213"/>
              <a:gd name="T5" fmla="*/ 1217233970 h 483"/>
              <a:gd name="T6" fmla="*/ 0 60000 65536"/>
              <a:gd name="T7" fmla="*/ 0 60000 65536"/>
              <a:gd name="T8" fmla="*/ 0 60000 65536"/>
              <a:gd name="T9" fmla="*/ 0 w 213"/>
              <a:gd name="T10" fmla="*/ 0 h 483"/>
              <a:gd name="T11" fmla="*/ 213 w 213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483">
                <a:moveTo>
                  <a:pt x="0" y="0"/>
                </a:moveTo>
                <a:lnTo>
                  <a:pt x="0" y="156"/>
                </a:lnTo>
                <a:lnTo>
                  <a:pt x="213" y="4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89" name="Line 90"/>
          <p:cNvSpPr>
            <a:spLocks noChangeShapeType="1"/>
          </p:cNvSpPr>
          <p:nvPr/>
        </p:nvSpPr>
        <p:spPr bwMode="auto">
          <a:xfrm flipH="1">
            <a:off x="2225675" y="4857750"/>
            <a:ext cx="130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0" name="Freeform 91"/>
          <p:cNvSpPr>
            <a:spLocks/>
          </p:cNvSpPr>
          <p:nvPr/>
        </p:nvSpPr>
        <p:spPr bwMode="auto">
          <a:xfrm>
            <a:off x="2306638" y="4414838"/>
            <a:ext cx="1679575" cy="200025"/>
          </a:xfrm>
          <a:custGeom>
            <a:avLst/>
            <a:gdLst>
              <a:gd name="T0" fmla="*/ 2147483647 w 1058"/>
              <a:gd name="T1" fmla="*/ 317539710 h 126"/>
              <a:gd name="T2" fmla="*/ 2147483647 w 1058"/>
              <a:gd name="T3" fmla="*/ 0 h 126"/>
              <a:gd name="T4" fmla="*/ 0 w 1058"/>
              <a:gd name="T5" fmla="*/ 0 h 126"/>
              <a:gd name="T6" fmla="*/ 0 60000 65536"/>
              <a:gd name="T7" fmla="*/ 0 60000 65536"/>
              <a:gd name="T8" fmla="*/ 0 60000 65536"/>
              <a:gd name="T9" fmla="*/ 0 w 1058"/>
              <a:gd name="T10" fmla="*/ 0 h 126"/>
              <a:gd name="T11" fmla="*/ 1058 w 105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26">
                <a:moveTo>
                  <a:pt x="1058" y="126"/>
                </a:moveTo>
                <a:lnTo>
                  <a:pt x="91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91" name="Line 92"/>
          <p:cNvSpPr>
            <a:spLocks noChangeShapeType="1"/>
          </p:cNvSpPr>
          <p:nvPr/>
        </p:nvSpPr>
        <p:spPr bwMode="auto">
          <a:xfrm>
            <a:off x="1782763" y="5160963"/>
            <a:ext cx="2022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2" name="Line 93"/>
          <p:cNvSpPr>
            <a:spLocks noChangeShapeType="1"/>
          </p:cNvSpPr>
          <p:nvPr/>
        </p:nvSpPr>
        <p:spPr bwMode="auto">
          <a:xfrm>
            <a:off x="2187575" y="3743325"/>
            <a:ext cx="11176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3" name="Freeform 94"/>
          <p:cNvSpPr>
            <a:spLocks/>
          </p:cNvSpPr>
          <p:nvPr/>
        </p:nvSpPr>
        <p:spPr bwMode="auto">
          <a:xfrm>
            <a:off x="2068513" y="4195763"/>
            <a:ext cx="1889125" cy="123825"/>
          </a:xfrm>
          <a:custGeom>
            <a:avLst/>
            <a:gdLst>
              <a:gd name="T0" fmla="*/ 0 w 1190"/>
              <a:gd name="T1" fmla="*/ 0 h 78"/>
              <a:gd name="T2" fmla="*/ 2147483647 w 1190"/>
              <a:gd name="T3" fmla="*/ 0 h 78"/>
              <a:gd name="T4" fmla="*/ 2147483647 w 1190"/>
              <a:gd name="T5" fmla="*/ 196572160 h 78"/>
              <a:gd name="T6" fmla="*/ 0 60000 65536"/>
              <a:gd name="T7" fmla="*/ 0 60000 65536"/>
              <a:gd name="T8" fmla="*/ 0 60000 65536"/>
              <a:gd name="T9" fmla="*/ 0 w 1190"/>
              <a:gd name="T10" fmla="*/ 0 h 78"/>
              <a:gd name="T11" fmla="*/ 1190 w 119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78">
                <a:moveTo>
                  <a:pt x="0" y="0"/>
                </a:moveTo>
                <a:lnTo>
                  <a:pt x="992" y="0"/>
                </a:lnTo>
                <a:lnTo>
                  <a:pt x="1190" y="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94" name="Freeform 95"/>
          <p:cNvSpPr>
            <a:spLocks/>
          </p:cNvSpPr>
          <p:nvPr/>
        </p:nvSpPr>
        <p:spPr bwMode="auto">
          <a:xfrm>
            <a:off x="2116138" y="5132388"/>
            <a:ext cx="1912937" cy="338137"/>
          </a:xfrm>
          <a:custGeom>
            <a:avLst/>
            <a:gdLst>
              <a:gd name="T0" fmla="*/ 0 w 1205"/>
              <a:gd name="T1" fmla="*/ 536794913 h 213"/>
              <a:gd name="T2" fmla="*/ 2147483647 w 1205"/>
              <a:gd name="T3" fmla="*/ 536794913 h 213"/>
              <a:gd name="T4" fmla="*/ 2147483647 w 1205"/>
              <a:gd name="T5" fmla="*/ 0 h 213"/>
              <a:gd name="T6" fmla="*/ 0 60000 65536"/>
              <a:gd name="T7" fmla="*/ 0 60000 65536"/>
              <a:gd name="T8" fmla="*/ 0 60000 65536"/>
              <a:gd name="T9" fmla="*/ 0 w 1205"/>
              <a:gd name="T10" fmla="*/ 0 h 213"/>
              <a:gd name="T11" fmla="*/ 1205 w 120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5" h="213">
                <a:moveTo>
                  <a:pt x="0" y="213"/>
                </a:moveTo>
                <a:lnTo>
                  <a:pt x="983" y="213"/>
                </a:lnTo>
                <a:lnTo>
                  <a:pt x="12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95" name="Line 96"/>
          <p:cNvSpPr>
            <a:spLocks noChangeShapeType="1"/>
          </p:cNvSpPr>
          <p:nvPr/>
        </p:nvSpPr>
        <p:spPr bwMode="auto">
          <a:xfrm flipH="1">
            <a:off x="2259013" y="3967163"/>
            <a:ext cx="130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6" name="Freeform 97"/>
          <p:cNvSpPr>
            <a:spLocks/>
          </p:cNvSpPr>
          <p:nvPr/>
        </p:nvSpPr>
        <p:spPr bwMode="auto">
          <a:xfrm>
            <a:off x="4800600" y="1965325"/>
            <a:ext cx="852488" cy="1127125"/>
          </a:xfrm>
          <a:custGeom>
            <a:avLst/>
            <a:gdLst>
              <a:gd name="T0" fmla="*/ 0 w 537"/>
              <a:gd name="T1" fmla="*/ 0 h 710"/>
              <a:gd name="T2" fmla="*/ 0 w 537"/>
              <a:gd name="T3" fmla="*/ 241935016 h 710"/>
              <a:gd name="T4" fmla="*/ 1353325275 w 537"/>
              <a:gd name="T5" fmla="*/ 1789311116 h 710"/>
              <a:gd name="T6" fmla="*/ 0 60000 65536"/>
              <a:gd name="T7" fmla="*/ 0 60000 65536"/>
              <a:gd name="T8" fmla="*/ 0 60000 65536"/>
              <a:gd name="T9" fmla="*/ 0 w 537"/>
              <a:gd name="T10" fmla="*/ 0 h 710"/>
              <a:gd name="T11" fmla="*/ 537 w 537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10">
                <a:moveTo>
                  <a:pt x="0" y="0"/>
                </a:moveTo>
                <a:lnTo>
                  <a:pt x="0" y="96"/>
                </a:lnTo>
                <a:lnTo>
                  <a:pt x="537" y="7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97" name="Freeform 98"/>
          <p:cNvSpPr>
            <a:spLocks/>
          </p:cNvSpPr>
          <p:nvPr/>
        </p:nvSpPr>
        <p:spPr bwMode="auto">
          <a:xfrm>
            <a:off x="311150" y="2093913"/>
            <a:ext cx="504825" cy="760412"/>
          </a:xfrm>
          <a:custGeom>
            <a:avLst/>
            <a:gdLst>
              <a:gd name="T0" fmla="*/ 801409578 w 318"/>
              <a:gd name="T1" fmla="*/ 83166008 h 479"/>
              <a:gd name="T2" fmla="*/ 657761521 w 318"/>
              <a:gd name="T3" fmla="*/ 0 h 479"/>
              <a:gd name="T4" fmla="*/ 0 w 318"/>
              <a:gd name="T5" fmla="*/ 1139111481 h 479"/>
              <a:gd name="T6" fmla="*/ 136088435 w 318"/>
              <a:gd name="T7" fmla="*/ 1207156520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79"/>
              <a:gd name="T14" fmla="*/ 318 w 318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79">
                <a:moveTo>
                  <a:pt x="318" y="33"/>
                </a:moveTo>
                <a:lnTo>
                  <a:pt x="261" y="0"/>
                </a:lnTo>
                <a:lnTo>
                  <a:pt x="0" y="452"/>
                </a:lnTo>
                <a:lnTo>
                  <a:pt x="54" y="4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98" name="Line 99"/>
          <p:cNvSpPr>
            <a:spLocks noChangeShapeType="1"/>
          </p:cNvSpPr>
          <p:nvPr/>
        </p:nvSpPr>
        <p:spPr bwMode="auto">
          <a:xfrm>
            <a:off x="563563" y="1784350"/>
            <a:ext cx="1587" cy="585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9" name="Line 100"/>
          <p:cNvSpPr>
            <a:spLocks noChangeShapeType="1"/>
          </p:cNvSpPr>
          <p:nvPr/>
        </p:nvSpPr>
        <p:spPr bwMode="auto">
          <a:xfrm>
            <a:off x="4010025" y="5414963"/>
            <a:ext cx="12715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0" name="Freeform 101"/>
          <p:cNvSpPr>
            <a:spLocks/>
          </p:cNvSpPr>
          <p:nvPr/>
        </p:nvSpPr>
        <p:spPr bwMode="auto">
          <a:xfrm>
            <a:off x="808038" y="3197225"/>
            <a:ext cx="180975" cy="319088"/>
          </a:xfrm>
          <a:custGeom>
            <a:avLst/>
            <a:gdLst>
              <a:gd name="T0" fmla="*/ 0 w 114"/>
              <a:gd name="T1" fmla="*/ 506549863 h 201"/>
              <a:gd name="T2" fmla="*/ 287297835 w 114"/>
              <a:gd name="T3" fmla="*/ 506549863 h 201"/>
              <a:gd name="T4" fmla="*/ 158769057 w 114"/>
              <a:gd name="T5" fmla="*/ 0 h 201"/>
              <a:gd name="T6" fmla="*/ 0 60000 65536"/>
              <a:gd name="T7" fmla="*/ 0 60000 65536"/>
              <a:gd name="T8" fmla="*/ 0 60000 65536"/>
              <a:gd name="T9" fmla="*/ 0 w 114"/>
              <a:gd name="T10" fmla="*/ 0 h 201"/>
              <a:gd name="T11" fmla="*/ 114 w 11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01">
                <a:moveTo>
                  <a:pt x="0" y="201"/>
                </a:moveTo>
                <a:lnTo>
                  <a:pt x="114" y="201"/>
                </a:lnTo>
                <a:lnTo>
                  <a:pt x="6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01" name="Freeform 102"/>
          <p:cNvSpPr>
            <a:spLocks/>
          </p:cNvSpPr>
          <p:nvPr/>
        </p:nvSpPr>
        <p:spPr bwMode="auto">
          <a:xfrm>
            <a:off x="7466013" y="2479675"/>
            <a:ext cx="171450" cy="190500"/>
          </a:xfrm>
          <a:custGeom>
            <a:avLst/>
            <a:gdLst>
              <a:gd name="T0" fmla="*/ 264617224 w 108"/>
              <a:gd name="T1" fmla="*/ 158769059 h 120"/>
              <a:gd name="T2" fmla="*/ 264617224 w 108"/>
              <a:gd name="T3" fmla="*/ 158769059 h 120"/>
              <a:gd name="T4" fmla="*/ 272176897 w 108"/>
              <a:gd name="T5" fmla="*/ 196572187 h 120"/>
              <a:gd name="T6" fmla="*/ 272176897 w 108"/>
              <a:gd name="T7" fmla="*/ 234375365 h 120"/>
              <a:gd name="T8" fmla="*/ 272176897 w 108"/>
              <a:gd name="T9" fmla="*/ 264617232 h 120"/>
              <a:gd name="T10" fmla="*/ 249496291 w 108"/>
              <a:gd name="T11" fmla="*/ 287297839 h 120"/>
              <a:gd name="T12" fmla="*/ 249496291 w 108"/>
              <a:gd name="T13" fmla="*/ 287297839 h 120"/>
              <a:gd name="T14" fmla="*/ 234375358 w 108"/>
              <a:gd name="T15" fmla="*/ 294859099 h 120"/>
              <a:gd name="T16" fmla="*/ 211693164 w 108"/>
              <a:gd name="T17" fmla="*/ 302418772 h 120"/>
              <a:gd name="T18" fmla="*/ 189012509 w 108"/>
              <a:gd name="T19" fmla="*/ 302418772 h 120"/>
              <a:gd name="T20" fmla="*/ 158769055 w 108"/>
              <a:gd name="T21" fmla="*/ 294859099 h 120"/>
              <a:gd name="T22" fmla="*/ 105846582 w 108"/>
              <a:gd name="T23" fmla="*/ 264617232 h 120"/>
              <a:gd name="T24" fmla="*/ 60483758 w 108"/>
              <a:gd name="T25" fmla="*/ 211693170 h 120"/>
              <a:gd name="T26" fmla="*/ 60483758 w 108"/>
              <a:gd name="T27" fmla="*/ 211693170 h 120"/>
              <a:gd name="T28" fmla="*/ 22682200 w 108"/>
              <a:gd name="T29" fmla="*/ 158769059 h 120"/>
              <a:gd name="T30" fmla="*/ 0 w 108"/>
              <a:gd name="T31" fmla="*/ 98286887 h 120"/>
              <a:gd name="T32" fmla="*/ 0 w 108"/>
              <a:gd name="T33" fmla="*/ 68045020 h 120"/>
              <a:gd name="T34" fmla="*/ 0 w 108"/>
              <a:gd name="T35" fmla="*/ 45362813 h 120"/>
              <a:gd name="T36" fmla="*/ 7561263 w 108"/>
              <a:gd name="T37" fmla="*/ 30241880 h 120"/>
              <a:gd name="T38" fmla="*/ 22682200 w 108"/>
              <a:gd name="T39" fmla="*/ 15120940 h 120"/>
              <a:gd name="T40" fmla="*/ 22682200 w 108"/>
              <a:gd name="T41" fmla="*/ 15120940 h 120"/>
              <a:gd name="T42" fmla="*/ 37801552 w 108"/>
              <a:gd name="T43" fmla="*/ 0 h 120"/>
              <a:gd name="T44" fmla="*/ 60483758 w 108"/>
              <a:gd name="T45" fmla="*/ 0 h 120"/>
              <a:gd name="T46" fmla="*/ 83165951 w 108"/>
              <a:gd name="T47" fmla="*/ 0 h 120"/>
              <a:gd name="T48" fmla="*/ 105846582 w 108"/>
              <a:gd name="T49" fmla="*/ 7561264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"/>
              <a:gd name="T76" fmla="*/ 0 h 120"/>
              <a:gd name="T77" fmla="*/ 108 w 108"/>
              <a:gd name="T78" fmla="*/ 120 h 1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" h="120">
                <a:moveTo>
                  <a:pt x="105" y="63"/>
                </a:moveTo>
                <a:lnTo>
                  <a:pt x="105" y="63"/>
                </a:lnTo>
                <a:lnTo>
                  <a:pt x="108" y="78"/>
                </a:lnTo>
                <a:lnTo>
                  <a:pt x="108" y="93"/>
                </a:lnTo>
                <a:lnTo>
                  <a:pt x="108" y="105"/>
                </a:lnTo>
                <a:lnTo>
                  <a:pt x="99" y="114"/>
                </a:lnTo>
                <a:lnTo>
                  <a:pt x="93" y="117"/>
                </a:lnTo>
                <a:lnTo>
                  <a:pt x="84" y="120"/>
                </a:lnTo>
                <a:lnTo>
                  <a:pt x="75" y="120"/>
                </a:lnTo>
                <a:lnTo>
                  <a:pt x="63" y="117"/>
                </a:lnTo>
                <a:lnTo>
                  <a:pt x="42" y="105"/>
                </a:lnTo>
                <a:lnTo>
                  <a:pt x="24" y="84"/>
                </a:lnTo>
                <a:lnTo>
                  <a:pt x="9" y="63"/>
                </a:lnTo>
                <a:lnTo>
                  <a:pt x="0" y="39"/>
                </a:lnTo>
                <a:lnTo>
                  <a:pt x="0" y="27"/>
                </a:lnTo>
                <a:lnTo>
                  <a:pt x="0" y="18"/>
                </a:lnTo>
                <a:lnTo>
                  <a:pt x="3" y="12"/>
                </a:lnTo>
                <a:lnTo>
                  <a:pt x="9" y="6"/>
                </a:lnTo>
                <a:lnTo>
                  <a:pt x="15" y="0"/>
                </a:lnTo>
                <a:lnTo>
                  <a:pt x="24" y="0"/>
                </a:lnTo>
                <a:lnTo>
                  <a:pt x="33" y="0"/>
                </a:lnTo>
                <a:lnTo>
                  <a:pt x="42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02" name="Freeform 103"/>
          <p:cNvSpPr>
            <a:spLocks/>
          </p:cNvSpPr>
          <p:nvPr/>
        </p:nvSpPr>
        <p:spPr bwMode="auto">
          <a:xfrm>
            <a:off x="6353175" y="4652963"/>
            <a:ext cx="128588" cy="133350"/>
          </a:xfrm>
          <a:custGeom>
            <a:avLst/>
            <a:gdLst>
              <a:gd name="T0" fmla="*/ 105846984 w 81"/>
              <a:gd name="T1" fmla="*/ 196572166 h 84"/>
              <a:gd name="T2" fmla="*/ 105846984 w 81"/>
              <a:gd name="T3" fmla="*/ 196572166 h 84"/>
              <a:gd name="T4" fmla="*/ 83166267 w 81"/>
              <a:gd name="T5" fmla="*/ 204133425 h 84"/>
              <a:gd name="T6" fmla="*/ 60483987 w 81"/>
              <a:gd name="T7" fmla="*/ 211693147 h 84"/>
              <a:gd name="T8" fmla="*/ 37803283 w 81"/>
              <a:gd name="T9" fmla="*/ 204133425 h 84"/>
              <a:gd name="T10" fmla="*/ 15120997 w 81"/>
              <a:gd name="T11" fmla="*/ 196572166 h 84"/>
              <a:gd name="T12" fmla="*/ 15120997 w 81"/>
              <a:gd name="T13" fmla="*/ 196572166 h 84"/>
              <a:gd name="T14" fmla="*/ 7561292 w 81"/>
              <a:gd name="T15" fmla="*/ 181451234 h 84"/>
              <a:gd name="T16" fmla="*/ 0 w 81"/>
              <a:gd name="T17" fmla="*/ 166330302 h 84"/>
              <a:gd name="T18" fmla="*/ 7561292 w 81"/>
              <a:gd name="T19" fmla="*/ 128527178 h 84"/>
              <a:gd name="T20" fmla="*/ 22682286 w 81"/>
              <a:gd name="T21" fmla="*/ 90725617 h 84"/>
              <a:gd name="T22" fmla="*/ 45362984 w 81"/>
              <a:gd name="T23" fmla="*/ 45362808 h 84"/>
              <a:gd name="T24" fmla="*/ 45362984 w 81"/>
              <a:gd name="T25" fmla="*/ 45362808 h 84"/>
              <a:gd name="T26" fmla="*/ 83166267 w 81"/>
              <a:gd name="T27" fmla="*/ 15120938 h 84"/>
              <a:gd name="T28" fmla="*/ 128529263 w 81"/>
              <a:gd name="T29" fmla="*/ 0 h 84"/>
              <a:gd name="T30" fmla="*/ 166330946 w 81"/>
              <a:gd name="T31" fmla="*/ 0 h 84"/>
              <a:gd name="T32" fmla="*/ 181451937 w 81"/>
              <a:gd name="T33" fmla="*/ 0 h 84"/>
              <a:gd name="T34" fmla="*/ 189013226 w 81"/>
              <a:gd name="T35" fmla="*/ 15120938 h 84"/>
              <a:gd name="T36" fmla="*/ 189013226 w 81"/>
              <a:gd name="T37" fmla="*/ 15120938 h 84"/>
              <a:gd name="T38" fmla="*/ 204134216 w 81"/>
              <a:gd name="T39" fmla="*/ 37801549 h 84"/>
              <a:gd name="T40" fmla="*/ 204134216 w 81"/>
              <a:gd name="T41" fmla="*/ 68043425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84"/>
              <a:gd name="T65" fmla="*/ 81 w 81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84">
                <a:moveTo>
                  <a:pt x="42" y="78"/>
                </a:moveTo>
                <a:lnTo>
                  <a:pt x="42" y="78"/>
                </a:lnTo>
                <a:lnTo>
                  <a:pt x="33" y="81"/>
                </a:lnTo>
                <a:lnTo>
                  <a:pt x="24" y="84"/>
                </a:lnTo>
                <a:lnTo>
                  <a:pt x="15" y="81"/>
                </a:lnTo>
                <a:lnTo>
                  <a:pt x="6" y="78"/>
                </a:lnTo>
                <a:lnTo>
                  <a:pt x="3" y="72"/>
                </a:lnTo>
                <a:lnTo>
                  <a:pt x="0" y="66"/>
                </a:lnTo>
                <a:lnTo>
                  <a:pt x="3" y="51"/>
                </a:lnTo>
                <a:lnTo>
                  <a:pt x="9" y="36"/>
                </a:lnTo>
                <a:lnTo>
                  <a:pt x="18" y="18"/>
                </a:lnTo>
                <a:lnTo>
                  <a:pt x="33" y="6"/>
                </a:lnTo>
                <a:lnTo>
                  <a:pt x="51" y="0"/>
                </a:lnTo>
                <a:lnTo>
                  <a:pt x="66" y="0"/>
                </a:lnTo>
                <a:lnTo>
                  <a:pt x="72" y="0"/>
                </a:lnTo>
                <a:lnTo>
                  <a:pt x="75" y="6"/>
                </a:lnTo>
                <a:lnTo>
                  <a:pt x="81" y="15"/>
                </a:lnTo>
                <a:lnTo>
                  <a:pt x="81" y="2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03" name="Line 104"/>
          <p:cNvSpPr>
            <a:spLocks noChangeShapeType="1"/>
          </p:cNvSpPr>
          <p:nvPr/>
        </p:nvSpPr>
        <p:spPr bwMode="auto">
          <a:xfrm flipV="1">
            <a:off x="989013" y="3097213"/>
            <a:ext cx="90487" cy="419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4" name="Text Box 105"/>
          <p:cNvSpPr txBox="1">
            <a:spLocks noChangeArrowheads="1"/>
          </p:cNvSpPr>
          <p:nvPr/>
        </p:nvSpPr>
        <p:spPr bwMode="auto">
          <a:xfrm>
            <a:off x="6794500" y="1531938"/>
            <a:ext cx="615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Uterine</a:t>
            </a:r>
          </a:p>
          <a:p>
            <a:pPr algn="ctr" eaLnBrk="1" hangingPunct="1"/>
            <a:r>
              <a:rPr lang="en-US" sz="1200" b="1">
                <a:latin typeface="Arial" pitchFamily="34" charset="0"/>
              </a:rPr>
              <a:t>tube</a:t>
            </a:r>
          </a:p>
        </p:txBody>
      </p:sp>
      <p:sp>
        <p:nvSpPr>
          <p:cNvPr id="13405" name="Text Box 106"/>
          <p:cNvSpPr txBox="1">
            <a:spLocks noChangeArrowheads="1"/>
          </p:cNvSpPr>
          <p:nvPr/>
        </p:nvSpPr>
        <p:spPr bwMode="auto">
          <a:xfrm>
            <a:off x="8031163" y="2566988"/>
            <a:ext cx="963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Suspensory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ligament</a:t>
            </a:r>
          </a:p>
        </p:txBody>
      </p:sp>
      <p:sp>
        <p:nvSpPr>
          <p:cNvPr id="13406" name="Text Box 107"/>
          <p:cNvSpPr txBox="1">
            <a:spLocks noChangeArrowheads="1"/>
          </p:cNvSpPr>
          <p:nvPr/>
        </p:nvSpPr>
        <p:spPr bwMode="auto">
          <a:xfrm>
            <a:off x="4495800" y="1498600"/>
            <a:ext cx="719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200" b="1">
                <a:latin typeface="Arial" pitchFamily="34" charset="0"/>
              </a:rPr>
              <a:t>Ovarian</a:t>
            </a:r>
          </a:p>
          <a:p>
            <a:pPr algn="ctr" eaLnBrk="1" hangingPunct="1"/>
            <a:r>
              <a:rPr lang="en-US" sz="1200" b="1">
                <a:latin typeface="Arial" pitchFamily="34" charset="0"/>
              </a:rPr>
              <a:t>ligament</a:t>
            </a:r>
          </a:p>
        </p:txBody>
      </p:sp>
      <p:sp>
        <p:nvSpPr>
          <p:cNvPr id="13407" name="Text Box 108"/>
          <p:cNvSpPr txBox="1">
            <a:spLocks noChangeArrowheads="1"/>
          </p:cNvSpPr>
          <p:nvPr/>
        </p:nvSpPr>
        <p:spPr bwMode="auto">
          <a:xfrm>
            <a:off x="7327900" y="4090988"/>
            <a:ext cx="719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Round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ligament</a:t>
            </a:r>
          </a:p>
        </p:txBody>
      </p:sp>
      <p:sp>
        <p:nvSpPr>
          <p:cNvPr id="13408" name="Text Box 109"/>
          <p:cNvSpPr txBox="1">
            <a:spLocks noChangeArrowheads="1"/>
          </p:cNvSpPr>
          <p:nvPr/>
        </p:nvSpPr>
        <p:spPr bwMode="auto">
          <a:xfrm>
            <a:off x="7327900" y="4598988"/>
            <a:ext cx="719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Cardinal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ligament</a:t>
            </a:r>
          </a:p>
        </p:txBody>
      </p:sp>
      <p:sp>
        <p:nvSpPr>
          <p:cNvPr id="13409" name="Text Box 110"/>
          <p:cNvSpPr txBox="1">
            <a:spLocks noChangeArrowheads="1"/>
          </p:cNvSpPr>
          <p:nvPr/>
        </p:nvSpPr>
        <p:spPr bwMode="auto">
          <a:xfrm>
            <a:off x="6242050" y="4906963"/>
            <a:ext cx="927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Uterosacral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ligament</a:t>
            </a:r>
          </a:p>
        </p:txBody>
      </p:sp>
      <p:sp>
        <p:nvSpPr>
          <p:cNvPr id="13410" name="Text Box 111"/>
          <p:cNvSpPr txBox="1">
            <a:spLocks noChangeArrowheads="1"/>
          </p:cNvSpPr>
          <p:nvPr/>
        </p:nvSpPr>
        <p:spPr bwMode="auto">
          <a:xfrm>
            <a:off x="5380038" y="5313363"/>
            <a:ext cx="592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Vagina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5665788" y="59864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5580840E-BCCB-4FEC-B9E0-50590AEC5FF2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PAP Smears and Cervical Cancer</a:t>
            </a:r>
          </a:p>
        </p:txBody>
      </p:sp>
      <p:sp>
        <p:nvSpPr>
          <p:cNvPr id="1434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038600"/>
            <a:ext cx="89154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cervical cancer common among women 30-50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smoking, early age sexual activity, STDs ,and human papillomavirus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usually begins in epithelial cells in lower cervix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best protection against cervical cancer is early detection by </a:t>
            </a:r>
            <a:r>
              <a:rPr lang="en-US" sz="2000" smtClean="0"/>
              <a:t>PAP smear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cells removed from cervix and vagina and microscopically examined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three grades of </a:t>
            </a:r>
            <a:r>
              <a:rPr lang="en-US" sz="2000" smtClean="0"/>
              <a:t>cervical intraepithelial neoplasia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class I mild dysplasia, class II calls for a biopsy, class III results may call for</a:t>
            </a:r>
            <a:br>
              <a:rPr lang="en-US" sz="1600" b="0" smtClean="0"/>
            </a:br>
            <a:r>
              <a:rPr lang="en-US" sz="1600" b="0" smtClean="0"/>
              <a:t>radiation therapy or hysterectomy</a:t>
            </a:r>
            <a:endParaRPr lang="en-US" sz="1800" b="0" smtClean="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524000" y="3592513"/>
            <a:ext cx="22098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28.5 a-b</a:t>
            </a:r>
          </a:p>
        </p:txBody>
      </p:sp>
      <p:pic>
        <p:nvPicPr>
          <p:cNvPr id="14345" name="Picture 3" descr="sal25693_28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912813"/>
            <a:ext cx="7378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Box 24"/>
          <p:cNvSpPr txBox="1">
            <a:spLocks noChangeArrowheads="1"/>
          </p:cNvSpPr>
          <p:nvPr/>
        </p:nvSpPr>
        <p:spPr bwMode="auto">
          <a:xfrm>
            <a:off x="1933575" y="3595688"/>
            <a:ext cx="5251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pitchFamily="34" charset="0"/>
                <a:cs typeface="Arial" pitchFamily="34" charset="0"/>
              </a:rPr>
              <a:t>© SPL/Photo Researchers, Inc.</a:t>
            </a: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1933575" y="695325"/>
            <a:ext cx="5251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 flipV="1">
            <a:off x="3562350" y="3395663"/>
            <a:ext cx="1588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>
            <a:off x="4383088" y="3395663"/>
            <a:ext cx="1587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1"/>
          <p:cNvSpPr>
            <a:spLocks noChangeShapeType="1"/>
          </p:cNvSpPr>
          <p:nvPr/>
        </p:nvSpPr>
        <p:spPr bwMode="auto">
          <a:xfrm>
            <a:off x="3562350" y="3424238"/>
            <a:ext cx="8207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2"/>
          <p:cNvSpPr>
            <a:spLocks noChangeShapeType="1"/>
          </p:cNvSpPr>
          <p:nvPr/>
        </p:nvSpPr>
        <p:spPr bwMode="auto">
          <a:xfrm flipV="1">
            <a:off x="7408863" y="3395663"/>
            <a:ext cx="1587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13"/>
          <p:cNvSpPr>
            <a:spLocks noChangeShapeType="1"/>
          </p:cNvSpPr>
          <p:nvPr/>
        </p:nvSpPr>
        <p:spPr bwMode="auto">
          <a:xfrm>
            <a:off x="8228013" y="3395663"/>
            <a:ext cx="1587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4"/>
          <p:cNvSpPr>
            <a:spLocks noChangeShapeType="1"/>
          </p:cNvSpPr>
          <p:nvPr/>
        </p:nvSpPr>
        <p:spPr bwMode="auto">
          <a:xfrm>
            <a:off x="7408863" y="3424238"/>
            <a:ext cx="819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7670800" y="3448050"/>
            <a:ext cx="360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20 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b="1">
              <a:latin typeface="Arial" pitchFamily="34" charset="0"/>
            </a:endParaRPr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858838" y="3422650"/>
            <a:ext cx="10334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(a) Normal cells</a:t>
            </a:r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4687888" y="3422650"/>
            <a:ext cx="1676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fr-FR" sz="1000" b="1">
                <a:latin typeface="Arial" pitchFamily="34" charset="0"/>
              </a:rPr>
              <a:t>(b) Malignant (CIN III) cells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14357" name="Rectangle 25"/>
          <p:cNvSpPr>
            <a:spLocks noChangeArrowheads="1"/>
          </p:cNvSpPr>
          <p:nvPr/>
        </p:nvSpPr>
        <p:spPr bwMode="auto">
          <a:xfrm>
            <a:off x="3794125" y="3446463"/>
            <a:ext cx="360363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20 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CDEECCC-211C-4D58-8504-513E1353C99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Uterine Wall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791200"/>
          </a:xfrm>
        </p:spPr>
        <p:txBody>
          <a:bodyPr/>
          <a:lstStyle/>
          <a:p>
            <a:pPr eaLnBrk="1" hangingPunct="1"/>
            <a:r>
              <a:rPr lang="en-US" sz="2400" smtClean="0"/>
              <a:t>perimetrium </a:t>
            </a:r>
            <a:r>
              <a:rPr lang="en-US" sz="2400" b="0" smtClean="0"/>
              <a:t>- external serosa layer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myometrium </a:t>
            </a:r>
            <a:r>
              <a:rPr lang="en-US" sz="2400" b="0" smtClean="0"/>
              <a:t>- middle muscular layer </a:t>
            </a:r>
          </a:p>
          <a:p>
            <a:pPr lvl="1" eaLnBrk="1" hangingPunct="1"/>
            <a:r>
              <a:rPr lang="en-US" sz="2000" b="0" smtClean="0"/>
              <a:t>constitutes most of the uterine wall</a:t>
            </a:r>
          </a:p>
          <a:p>
            <a:pPr lvl="1" eaLnBrk="1" hangingPunct="1"/>
            <a:r>
              <a:rPr lang="en-US" sz="2000" b="0" smtClean="0"/>
              <a:t>composed mainly of </a:t>
            </a:r>
            <a:r>
              <a:rPr lang="en-US" sz="2000" smtClean="0"/>
              <a:t>smooth muscle </a:t>
            </a:r>
          </a:p>
          <a:p>
            <a:pPr lvl="2" eaLnBrk="1" hangingPunct="1"/>
            <a:r>
              <a:rPr lang="en-US" sz="1800" b="0" smtClean="0"/>
              <a:t>sweep downward from fundus and spiral around the body</a:t>
            </a:r>
          </a:p>
          <a:p>
            <a:pPr lvl="2" eaLnBrk="1" hangingPunct="1"/>
            <a:r>
              <a:rPr lang="en-US" sz="1800" b="0" smtClean="0"/>
              <a:t>less muscular and more fibrous near cervix</a:t>
            </a:r>
          </a:p>
          <a:p>
            <a:pPr lvl="2" eaLnBrk="1" hangingPunct="1"/>
            <a:r>
              <a:rPr lang="en-US" sz="1800" b="0" smtClean="0"/>
              <a:t>produces labor contractions, expels fetus</a:t>
            </a:r>
          </a:p>
          <a:p>
            <a:pPr lvl="2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endometrium </a:t>
            </a:r>
            <a:r>
              <a:rPr lang="en-US" sz="2400" b="0" smtClean="0"/>
              <a:t>– inner mucosa</a:t>
            </a:r>
          </a:p>
          <a:p>
            <a:pPr lvl="1" eaLnBrk="1" hangingPunct="1"/>
            <a:r>
              <a:rPr lang="en-US" sz="2000" b="0" smtClean="0"/>
              <a:t>simple columnar epithelium, compound tubular glands, and a stroma populated with leukocytes, macrophages, and other cells.</a:t>
            </a:r>
          </a:p>
          <a:p>
            <a:pPr lvl="2" eaLnBrk="1" hangingPunct="1"/>
            <a:r>
              <a:rPr lang="en-US" sz="1800" smtClean="0"/>
              <a:t>stratum functionalis </a:t>
            </a:r>
            <a:r>
              <a:rPr lang="en-US" sz="1800" b="0" smtClean="0"/>
              <a:t>– superficial half, shed each menstrual period</a:t>
            </a:r>
          </a:p>
          <a:p>
            <a:pPr lvl="2" eaLnBrk="1" hangingPunct="1"/>
            <a:r>
              <a:rPr lang="en-US" sz="1800" smtClean="0"/>
              <a:t>stratum basalis </a:t>
            </a:r>
            <a:r>
              <a:rPr lang="en-US" sz="1800" b="0" smtClean="0"/>
              <a:t>- deep layer, stays behind and regenerates a new stratum functionalis with each menstrual cycle</a:t>
            </a:r>
          </a:p>
          <a:p>
            <a:pPr lvl="1" eaLnBrk="1" hangingPunct="1"/>
            <a:r>
              <a:rPr lang="en-US" sz="2000" b="0" smtClean="0"/>
              <a:t>during pregnancy, the endometrium is the </a:t>
            </a:r>
            <a:r>
              <a:rPr lang="en-US" sz="2000" smtClean="0"/>
              <a:t>site of attachment </a:t>
            </a:r>
            <a:r>
              <a:rPr lang="en-US" sz="2000" b="0" smtClean="0"/>
              <a:t>of the embryo and forms the </a:t>
            </a:r>
            <a:r>
              <a:rPr lang="en-US" sz="2000" smtClean="0"/>
              <a:t>maternal part of the placenta </a:t>
            </a:r>
            <a:r>
              <a:rPr lang="en-US" sz="2000" b="0" smtClean="0"/>
              <a:t>from which the fetus is nourished</a:t>
            </a: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Ligaments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/>
            <a:r>
              <a:rPr lang="en-US" sz="2400" b="0" smtClean="0"/>
              <a:t>uterus is supported by the muscular floor of the pelvic outlet and folds of peritoneum that form ligaments around the organ</a:t>
            </a:r>
          </a:p>
          <a:p>
            <a:pPr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broad ligament </a:t>
            </a:r>
            <a:r>
              <a:rPr lang="en-US" sz="2000" b="0" smtClean="0"/>
              <a:t>has two parts</a:t>
            </a:r>
          </a:p>
          <a:p>
            <a:pPr lvl="2" eaLnBrk="1" hangingPunct="1"/>
            <a:r>
              <a:rPr lang="en-US" sz="1800" b="0" smtClean="0"/>
              <a:t>mesosalpinx</a:t>
            </a:r>
          </a:p>
          <a:p>
            <a:pPr lvl="2" eaLnBrk="1" hangingPunct="1"/>
            <a:r>
              <a:rPr lang="en-US" sz="1800" b="0" smtClean="0"/>
              <a:t>mesometrium on each side of the uterus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cardinal (lateral cervical) ligaments </a:t>
            </a:r>
            <a:r>
              <a:rPr lang="en-US" sz="2000" b="0" smtClean="0"/>
              <a:t>– supports the cervix and superior part of the vagina extending to the pelvic wall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uterosacral ligaments </a:t>
            </a:r>
            <a:r>
              <a:rPr lang="en-US" sz="2000" b="0" smtClean="0"/>
              <a:t>– paired and attach posterior side of the uterus to the sacrum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000" smtClean="0"/>
              <a:t>round ligaments </a:t>
            </a:r>
            <a:r>
              <a:rPr lang="en-US" sz="2000" b="0" smtClean="0"/>
              <a:t>– paired and arise from the anterior surface of the uterus, pass through inguinal canals, and terminate in the labia majoris</a:t>
            </a:r>
          </a:p>
          <a:p>
            <a:pPr lvl="2" eaLnBrk="1" hangingPunct="1"/>
            <a:r>
              <a:rPr lang="en-US" sz="1800" b="0" smtClean="0"/>
              <a:t>much like the gubernaculum terminating in the male scrotum</a:t>
            </a:r>
          </a:p>
          <a:p>
            <a:pPr lvl="1" eaLnBrk="1" hangingPunct="1"/>
            <a:endParaRPr lang="en-US" sz="2000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C24804B-6857-45C7-9A8F-C35815B4AC18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9737E8F-3E64-4381-8381-4BC2F727BD9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6038"/>
            <a:ext cx="9144000" cy="628650"/>
          </a:xfrm>
        </p:spPr>
        <p:txBody>
          <a:bodyPr/>
          <a:lstStyle/>
          <a:p>
            <a:pPr eaLnBrk="1" hangingPunct="1"/>
            <a:r>
              <a:rPr lang="en-US" sz="4000" smtClean="0"/>
              <a:t>Ligaments of Reproductive Tract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68288" y="579278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28.3</a:t>
            </a:r>
          </a:p>
        </p:txBody>
      </p:sp>
      <p:pic>
        <p:nvPicPr>
          <p:cNvPr id="17416" name="Picture 3" descr="sal25693_28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38" y="693738"/>
            <a:ext cx="4037012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Box 24"/>
          <p:cNvSpPr txBox="1">
            <a:spLocks noChangeArrowheads="1"/>
          </p:cNvSpPr>
          <p:nvPr/>
        </p:nvSpPr>
        <p:spPr bwMode="auto">
          <a:xfrm>
            <a:off x="1676400" y="674688"/>
            <a:ext cx="5829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486525" y="2162175"/>
            <a:ext cx="5191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Ovarian artery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486525" y="2241550"/>
            <a:ext cx="457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Ovarian vein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129213" y="1841500"/>
            <a:ext cx="457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Mesosalpinx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6486525" y="2774950"/>
            <a:ext cx="217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6486525" y="2947988"/>
            <a:ext cx="4968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Mesometrium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3" name="Rectangle 25"/>
          <p:cNvSpPr>
            <a:spLocks noChangeArrowheads="1"/>
          </p:cNvSpPr>
          <p:nvPr/>
        </p:nvSpPr>
        <p:spPr bwMode="auto">
          <a:xfrm>
            <a:off x="4424363" y="1871663"/>
            <a:ext cx="190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Body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4" name="Rectangle 26"/>
          <p:cNvSpPr>
            <a:spLocks noChangeArrowheads="1"/>
          </p:cNvSpPr>
          <p:nvPr/>
        </p:nvSpPr>
        <p:spPr bwMode="auto">
          <a:xfrm>
            <a:off x="4062413" y="1871663"/>
            <a:ext cx="273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Fundus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5" name="Rectangle 27"/>
          <p:cNvSpPr>
            <a:spLocks noChangeArrowheads="1"/>
          </p:cNvSpPr>
          <p:nvPr/>
        </p:nvSpPr>
        <p:spPr bwMode="auto">
          <a:xfrm>
            <a:off x="3554413" y="1871663"/>
            <a:ext cx="2921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Isthmus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6" name="Rectangle 28"/>
          <p:cNvSpPr>
            <a:spLocks noChangeArrowheads="1"/>
          </p:cNvSpPr>
          <p:nvPr/>
        </p:nvSpPr>
        <p:spPr bwMode="auto">
          <a:xfrm>
            <a:off x="3111500" y="1871663"/>
            <a:ext cx="3000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Ampulla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7" name="Rectangle 29"/>
          <p:cNvSpPr>
            <a:spLocks noChangeArrowheads="1"/>
          </p:cNvSpPr>
          <p:nvPr/>
        </p:nvSpPr>
        <p:spPr bwMode="auto">
          <a:xfrm>
            <a:off x="2549525" y="1871663"/>
            <a:ext cx="477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Infundibulum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8" name="Rectangle 30"/>
          <p:cNvSpPr>
            <a:spLocks noChangeArrowheads="1"/>
          </p:cNvSpPr>
          <p:nvPr/>
        </p:nvSpPr>
        <p:spPr bwMode="auto">
          <a:xfrm>
            <a:off x="2498725" y="2790825"/>
            <a:ext cx="317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29" name="Rectangle 31"/>
          <p:cNvSpPr>
            <a:spLocks noChangeArrowheads="1"/>
          </p:cNvSpPr>
          <p:nvPr/>
        </p:nvSpPr>
        <p:spPr bwMode="auto">
          <a:xfrm>
            <a:off x="3062288" y="3032125"/>
            <a:ext cx="4905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Endometrium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0" name="Rectangle 32"/>
          <p:cNvSpPr>
            <a:spLocks noChangeArrowheads="1"/>
          </p:cNvSpPr>
          <p:nvPr/>
        </p:nvSpPr>
        <p:spPr bwMode="auto">
          <a:xfrm>
            <a:off x="3062288" y="3144838"/>
            <a:ext cx="3841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Internal os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1" name="Rectangle 33"/>
          <p:cNvSpPr>
            <a:spLocks noChangeArrowheads="1"/>
          </p:cNvSpPr>
          <p:nvPr/>
        </p:nvSpPr>
        <p:spPr bwMode="auto">
          <a:xfrm>
            <a:off x="3062288" y="2916238"/>
            <a:ext cx="4540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Myometrium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2" name="Rectangle 34"/>
          <p:cNvSpPr>
            <a:spLocks noChangeArrowheads="1"/>
          </p:cNvSpPr>
          <p:nvPr/>
        </p:nvSpPr>
        <p:spPr bwMode="auto">
          <a:xfrm>
            <a:off x="3062288" y="3478213"/>
            <a:ext cx="482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Lateral fornix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3" name="Rectangle 35"/>
          <p:cNvSpPr>
            <a:spLocks noChangeArrowheads="1"/>
          </p:cNvSpPr>
          <p:nvPr/>
        </p:nvSpPr>
        <p:spPr bwMode="auto">
          <a:xfrm>
            <a:off x="3062288" y="3635375"/>
            <a:ext cx="234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Cervix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4" name="Line 38"/>
          <p:cNvSpPr>
            <a:spLocks noChangeShapeType="1"/>
          </p:cNvSpPr>
          <p:nvPr/>
        </p:nvSpPr>
        <p:spPr bwMode="auto">
          <a:xfrm flipV="1">
            <a:off x="3259138" y="1993900"/>
            <a:ext cx="1587" cy="952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Rectangle 39"/>
          <p:cNvSpPr>
            <a:spLocks noChangeArrowheads="1"/>
          </p:cNvSpPr>
          <p:nvPr/>
        </p:nvSpPr>
        <p:spPr bwMode="auto">
          <a:xfrm>
            <a:off x="3062288" y="3259138"/>
            <a:ext cx="5143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Cervical canal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6" name="Rectangle 40"/>
          <p:cNvSpPr>
            <a:spLocks noChangeArrowheads="1"/>
          </p:cNvSpPr>
          <p:nvPr/>
        </p:nvSpPr>
        <p:spPr bwMode="auto">
          <a:xfrm>
            <a:off x="3062288" y="3787775"/>
            <a:ext cx="4111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External os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7" name="Rectangle 41"/>
          <p:cNvSpPr>
            <a:spLocks noChangeArrowheads="1"/>
          </p:cNvSpPr>
          <p:nvPr/>
        </p:nvSpPr>
        <p:spPr bwMode="auto">
          <a:xfrm>
            <a:off x="2497138" y="3998913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(a)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8" name="Rectangle 42"/>
          <p:cNvSpPr>
            <a:spLocks noChangeArrowheads="1"/>
          </p:cNvSpPr>
          <p:nvPr/>
        </p:nvSpPr>
        <p:spPr bwMode="auto">
          <a:xfrm>
            <a:off x="2457450" y="4422775"/>
            <a:ext cx="7699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Suspensory ligament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39" name="Rectangle 43"/>
          <p:cNvSpPr>
            <a:spLocks noChangeArrowheads="1"/>
          </p:cNvSpPr>
          <p:nvPr/>
        </p:nvSpPr>
        <p:spPr bwMode="auto">
          <a:xfrm>
            <a:off x="2457450" y="4543425"/>
            <a:ext cx="4699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Uterine tube: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0" name="Rectangle 44"/>
          <p:cNvSpPr>
            <a:spLocks noChangeArrowheads="1"/>
          </p:cNvSpPr>
          <p:nvPr/>
        </p:nvSpPr>
        <p:spPr bwMode="auto">
          <a:xfrm>
            <a:off x="2506663" y="4640263"/>
            <a:ext cx="317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1" name="Rectangle 45"/>
          <p:cNvSpPr>
            <a:spLocks noChangeArrowheads="1"/>
          </p:cNvSpPr>
          <p:nvPr/>
        </p:nvSpPr>
        <p:spPr bwMode="auto">
          <a:xfrm>
            <a:off x="2506663" y="4725988"/>
            <a:ext cx="477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Infundibulum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2" name="Rectangle 46"/>
          <p:cNvSpPr>
            <a:spLocks noChangeArrowheads="1"/>
          </p:cNvSpPr>
          <p:nvPr/>
        </p:nvSpPr>
        <p:spPr bwMode="auto">
          <a:xfrm>
            <a:off x="2506663" y="4813300"/>
            <a:ext cx="3000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Ampulla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3" name="Rectangle 47"/>
          <p:cNvSpPr>
            <a:spLocks noChangeArrowheads="1"/>
          </p:cNvSpPr>
          <p:nvPr/>
        </p:nvSpPr>
        <p:spPr bwMode="auto">
          <a:xfrm>
            <a:off x="2457450" y="5018088"/>
            <a:ext cx="217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4" name="Rectangle 48"/>
          <p:cNvSpPr>
            <a:spLocks noChangeArrowheads="1"/>
          </p:cNvSpPr>
          <p:nvPr/>
        </p:nvSpPr>
        <p:spPr bwMode="auto">
          <a:xfrm>
            <a:off x="2457450" y="5214938"/>
            <a:ext cx="6175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Ovarian ligament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5" name="Rectangle 49"/>
          <p:cNvSpPr>
            <a:spLocks noChangeArrowheads="1"/>
          </p:cNvSpPr>
          <p:nvPr/>
        </p:nvSpPr>
        <p:spPr bwMode="auto">
          <a:xfrm>
            <a:off x="2457450" y="5643563"/>
            <a:ext cx="2682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Uterus: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6" name="Rectangle 50"/>
          <p:cNvSpPr>
            <a:spLocks noChangeArrowheads="1"/>
          </p:cNvSpPr>
          <p:nvPr/>
        </p:nvSpPr>
        <p:spPr bwMode="auto">
          <a:xfrm>
            <a:off x="2514600" y="5737225"/>
            <a:ext cx="2730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Fundus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7" name="Rectangle 51"/>
          <p:cNvSpPr>
            <a:spLocks noChangeArrowheads="1"/>
          </p:cNvSpPr>
          <p:nvPr/>
        </p:nvSpPr>
        <p:spPr bwMode="auto">
          <a:xfrm>
            <a:off x="2514600" y="5824538"/>
            <a:ext cx="190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Body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8" name="Rectangle 52"/>
          <p:cNvSpPr>
            <a:spLocks noChangeArrowheads="1"/>
          </p:cNvSpPr>
          <p:nvPr/>
        </p:nvSpPr>
        <p:spPr bwMode="auto">
          <a:xfrm>
            <a:off x="2514600" y="5908675"/>
            <a:ext cx="234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Cervix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49" name="Rectangle 53"/>
          <p:cNvSpPr>
            <a:spLocks noChangeArrowheads="1"/>
          </p:cNvSpPr>
          <p:nvPr/>
        </p:nvSpPr>
        <p:spPr bwMode="auto">
          <a:xfrm>
            <a:off x="2457450" y="5427663"/>
            <a:ext cx="5730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Round ligament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50" name="Rectangle 56"/>
          <p:cNvSpPr>
            <a:spLocks noChangeArrowheads="1"/>
          </p:cNvSpPr>
          <p:nvPr/>
        </p:nvSpPr>
        <p:spPr bwMode="auto">
          <a:xfrm>
            <a:off x="2497138" y="6503988"/>
            <a:ext cx="936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(c)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51" name="Line 57"/>
          <p:cNvSpPr>
            <a:spLocks noChangeShapeType="1"/>
          </p:cNvSpPr>
          <p:nvPr/>
        </p:nvSpPr>
        <p:spPr bwMode="auto">
          <a:xfrm flipH="1">
            <a:off x="6299200" y="2203450"/>
            <a:ext cx="163513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Line 58"/>
          <p:cNvSpPr>
            <a:spLocks noChangeShapeType="1"/>
          </p:cNvSpPr>
          <p:nvPr/>
        </p:nvSpPr>
        <p:spPr bwMode="auto">
          <a:xfrm flipH="1">
            <a:off x="6313488" y="2286000"/>
            <a:ext cx="1492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Line 59"/>
          <p:cNvSpPr>
            <a:spLocks noChangeShapeType="1"/>
          </p:cNvSpPr>
          <p:nvPr/>
        </p:nvSpPr>
        <p:spPr bwMode="auto">
          <a:xfrm>
            <a:off x="6300788" y="2397125"/>
            <a:ext cx="16192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60"/>
          <p:cNvSpPr>
            <a:spLocks noChangeShapeType="1"/>
          </p:cNvSpPr>
          <p:nvPr/>
        </p:nvSpPr>
        <p:spPr bwMode="auto">
          <a:xfrm>
            <a:off x="5754688" y="2820988"/>
            <a:ext cx="70802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61"/>
          <p:cNvSpPr>
            <a:spLocks noChangeShapeType="1"/>
          </p:cNvSpPr>
          <p:nvPr/>
        </p:nvSpPr>
        <p:spPr bwMode="auto">
          <a:xfrm>
            <a:off x="5959475" y="2994025"/>
            <a:ext cx="50323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Freeform 62"/>
          <p:cNvSpPr>
            <a:spLocks/>
          </p:cNvSpPr>
          <p:nvPr/>
        </p:nvSpPr>
        <p:spPr bwMode="auto">
          <a:xfrm>
            <a:off x="5930900" y="3200400"/>
            <a:ext cx="180975" cy="87313"/>
          </a:xfrm>
          <a:custGeom>
            <a:avLst/>
            <a:gdLst>
              <a:gd name="T0" fmla="*/ 0 w 121"/>
              <a:gd name="T1" fmla="*/ 158942353 h 59"/>
              <a:gd name="T2" fmla="*/ 139369502 w 121"/>
              <a:gd name="T3" fmla="*/ 0 h 59"/>
              <a:gd name="T4" fmla="*/ 330661182 w 121"/>
              <a:gd name="T5" fmla="*/ 0 h 59"/>
              <a:gd name="T6" fmla="*/ 0 60000 65536"/>
              <a:gd name="T7" fmla="*/ 0 60000 65536"/>
              <a:gd name="T8" fmla="*/ 0 60000 65536"/>
              <a:gd name="T9" fmla="*/ 0 w 121"/>
              <a:gd name="T10" fmla="*/ 0 h 59"/>
              <a:gd name="T11" fmla="*/ 121 w 121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59">
                <a:moveTo>
                  <a:pt x="0" y="59"/>
                </a:moveTo>
                <a:lnTo>
                  <a:pt x="51" y="0"/>
                </a:lnTo>
                <a:lnTo>
                  <a:pt x="12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57" name="Line 63"/>
          <p:cNvSpPr>
            <a:spLocks noChangeShapeType="1"/>
          </p:cNvSpPr>
          <p:nvPr/>
        </p:nvSpPr>
        <p:spPr bwMode="auto">
          <a:xfrm>
            <a:off x="5715000" y="3455988"/>
            <a:ext cx="40640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64"/>
          <p:cNvSpPr>
            <a:spLocks noChangeShapeType="1"/>
          </p:cNvSpPr>
          <p:nvPr/>
        </p:nvSpPr>
        <p:spPr bwMode="auto">
          <a:xfrm>
            <a:off x="5718175" y="3455988"/>
            <a:ext cx="15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Freeform 65"/>
          <p:cNvSpPr>
            <a:spLocks/>
          </p:cNvSpPr>
          <p:nvPr/>
        </p:nvSpPr>
        <p:spPr bwMode="auto">
          <a:xfrm>
            <a:off x="5330825" y="3525838"/>
            <a:ext cx="236538" cy="100012"/>
          </a:xfrm>
          <a:custGeom>
            <a:avLst/>
            <a:gdLst>
              <a:gd name="T0" fmla="*/ 0 w 158"/>
              <a:gd name="T1" fmla="*/ 0 h 68"/>
              <a:gd name="T2" fmla="*/ 244368144 w 158"/>
              <a:gd name="T3" fmla="*/ 181599464 h 68"/>
              <a:gd name="T4" fmla="*/ 429000713 w 158"/>
              <a:gd name="T5" fmla="*/ 181599464 h 68"/>
              <a:gd name="T6" fmla="*/ 0 60000 65536"/>
              <a:gd name="T7" fmla="*/ 0 60000 65536"/>
              <a:gd name="T8" fmla="*/ 0 60000 65536"/>
              <a:gd name="T9" fmla="*/ 0 w 158"/>
              <a:gd name="T10" fmla="*/ 0 h 68"/>
              <a:gd name="T11" fmla="*/ 158 w 15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8">
                <a:moveTo>
                  <a:pt x="0" y="0"/>
                </a:moveTo>
                <a:lnTo>
                  <a:pt x="90" y="68"/>
                </a:lnTo>
                <a:lnTo>
                  <a:pt x="158" y="6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0" name="Freeform 66"/>
          <p:cNvSpPr>
            <a:spLocks/>
          </p:cNvSpPr>
          <p:nvPr/>
        </p:nvSpPr>
        <p:spPr bwMode="auto">
          <a:xfrm>
            <a:off x="2892425" y="2090738"/>
            <a:ext cx="552450" cy="119062"/>
          </a:xfrm>
          <a:custGeom>
            <a:avLst/>
            <a:gdLst>
              <a:gd name="T0" fmla="*/ 1007079104 w 369"/>
              <a:gd name="T1" fmla="*/ 217015328 h 80"/>
              <a:gd name="T2" fmla="*/ 1007079104 w 369"/>
              <a:gd name="T3" fmla="*/ 0 h 80"/>
              <a:gd name="T4" fmla="*/ 0 w 369"/>
              <a:gd name="T5" fmla="*/ 0 h 80"/>
              <a:gd name="T6" fmla="*/ 0 w 369"/>
              <a:gd name="T7" fmla="*/ 130208857 h 80"/>
              <a:gd name="T8" fmla="*/ 0 60000 65536"/>
              <a:gd name="T9" fmla="*/ 0 60000 65536"/>
              <a:gd name="T10" fmla="*/ 0 60000 65536"/>
              <a:gd name="T11" fmla="*/ 0 60000 65536"/>
              <a:gd name="T12" fmla="*/ 0 w 369"/>
              <a:gd name="T13" fmla="*/ 0 h 80"/>
              <a:gd name="T14" fmla="*/ 369 w 369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" h="80">
                <a:moveTo>
                  <a:pt x="369" y="80"/>
                </a:moveTo>
                <a:lnTo>
                  <a:pt x="369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1" name="Freeform 67"/>
          <p:cNvSpPr>
            <a:spLocks/>
          </p:cNvSpPr>
          <p:nvPr/>
        </p:nvSpPr>
        <p:spPr bwMode="auto">
          <a:xfrm>
            <a:off x="3495675" y="2093913"/>
            <a:ext cx="403225" cy="227012"/>
          </a:xfrm>
          <a:custGeom>
            <a:avLst/>
            <a:gdLst>
              <a:gd name="T0" fmla="*/ 734498944 w 269"/>
              <a:gd name="T1" fmla="*/ 413902441 h 152"/>
              <a:gd name="T2" fmla="*/ 734498944 w 269"/>
              <a:gd name="T3" fmla="*/ 0 h 152"/>
              <a:gd name="T4" fmla="*/ 0 w 269"/>
              <a:gd name="T5" fmla="*/ 0 h 152"/>
              <a:gd name="T6" fmla="*/ 0 w 269"/>
              <a:gd name="T7" fmla="*/ 226013139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69"/>
              <a:gd name="T13" fmla="*/ 0 h 152"/>
              <a:gd name="T14" fmla="*/ 269 w 269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9" h="152">
                <a:moveTo>
                  <a:pt x="269" y="152"/>
                </a:moveTo>
                <a:lnTo>
                  <a:pt x="269" y="0"/>
                </a:lnTo>
                <a:lnTo>
                  <a:pt x="0" y="0"/>
                </a:lnTo>
                <a:lnTo>
                  <a:pt x="0" y="8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2" name="Line 68"/>
          <p:cNvSpPr>
            <a:spLocks noChangeShapeType="1"/>
          </p:cNvSpPr>
          <p:nvPr/>
        </p:nvSpPr>
        <p:spPr bwMode="auto">
          <a:xfrm flipV="1">
            <a:off x="3700463" y="1993900"/>
            <a:ext cx="1587" cy="1000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3" name="Freeform 69"/>
          <p:cNvSpPr>
            <a:spLocks/>
          </p:cNvSpPr>
          <p:nvPr/>
        </p:nvSpPr>
        <p:spPr bwMode="auto">
          <a:xfrm>
            <a:off x="4200525" y="2000250"/>
            <a:ext cx="157163" cy="153988"/>
          </a:xfrm>
          <a:custGeom>
            <a:avLst/>
            <a:gdLst>
              <a:gd name="T0" fmla="*/ 0 w 106"/>
              <a:gd name="T1" fmla="*/ 0 h 103"/>
              <a:gd name="T2" fmla="*/ 0 w 106"/>
              <a:gd name="T3" fmla="*/ 81591962 h 103"/>
              <a:gd name="T4" fmla="*/ 287678234 w 106"/>
              <a:gd name="T5" fmla="*/ 280130494 h 103"/>
              <a:gd name="T6" fmla="*/ 0 60000 65536"/>
              <a:gd name="T7" fmla="*/ 0 60000 65536"/>
              <a:gd name="T8" fmla="*/ 0 60000 65536"/>
              <a:gd name="T9" fmla="*/ 0 w 106"/>
              <a:gd name="T10" fmla="*/ 0 h 103"/>
              <a:gd name="T11" fmla="*/ 106 w 106"/>
              <a:gd name="T12" fmla="*/ 103 h 1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103">
                <a:moveTo>
                  <a:pt x="0" y="0"/>
                </a:moveTo>
                <a:lnTo>
                  <a:pt x="0" y="30"/>
                </a:lnTo>
                <a:lnTo>
                  <a:pt x="106" y="10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4" name="Freeform 70"/>
          <p:cNvSpPr>
            <a:spLocks/>
          </p:cNvSpPr>
          <p:nvPr/>
        </p:nvSpPr>
        <p:spPr bwMode="auto">
          <a:xfrm>
            <a:off x="4511675" y="1997075"/>
            <a:ext cx="327025" cy="457200"/>
          </a:xfrm>
          <a:custGeom>
            <a:avLst/>
            <a:gdLst>
              <a:gd name="T0" fmla="*/ 0 w 219"/>
              <a:gd name="T1" fmla="*/ 0 h 305"/>
              <a:gd name="T2" fmla="*/ 0 w 219"/>
              <a:gd name="T3" fmla="*/ 191768924 h 305"/>
              <a:gd name="T4" fmla="*/ 592971598 w 219"/>
              <a:gd name="T5" fmla="*/ 835568006 h 305"/>
              <a:gd name="T6" fmla="*/ 0 60000 65536"/>
              <a:gd name="T7" fmla="*/ 0 60000 65536"/>
              <a:gd name="T8" fmla="*/ 0 60000 65536"/>
              <a:gd name="T9" fmla="*/ 0 w 219"/>
              <a:gd name="T10" fmla="*/ 0 h 305"/>
              <a:gd name="T11" fmla="*/ 219 w 219"/>
              <a:gd name="T12" fmla="*/ 305 h 3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305">
                <a:moveTo>
                  <a:pt x="0" y="0"/>
                </a:moveTo>
                <a:lnTo>
                  <a:pt x="0" y="70"/>
                </a:lnTo>
                <a:lnTo>
                  <a:pt x="219" y="305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5" name="Line 71"/>
          <p:cNvSpPr>
            <a:spLocks noChangeShapeType="1"/>
          </p:cNvSpPr>
          <p:nvPr/>
        </p:nvSpPr>
        <p:spPr bwMode="auto">
          <a:xfrm>
            <a:off x="6003925" y="2081213"/>
            <a:ext cx="1588" cy="139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Freeform 72"/>
          <p:cNvSpPr>
            <a:spLocks/>
          </p:cNvSpPr>
          <p:nvPr/>
        </p:nvSpPr>
        <p:spPr bwMode="auto">
          <a:xfrm>
            <a:off x="5354638" y="1965325"/>
            <a:ext cx="173037" cy="387350"/>
          </a:xfrm>
          <a:custGeom>
            <a:avLst/>
            <a:gdLst>
              <a:gd name="T0" fmla="*/ 0 w 115"/>
              <a:gd name="T1" fmla="*/ 0 h 258"/>
              <a:gd name="T2" fmla="*/ 8232914 w 115"/>
              <a:gd name="T3" fmla="*/ 227389455 h 258"/>
              <a:gd name="T4" fmla="*/ 315567411 w 115"/>
              <a:gd name="T5" fmla="*/ 706827211 h 258"/>
              <a:gd name="T6" fmla="*/ 0 60000 65536"/>
              <a:gd name="T7" fmla="*/ 0 60000 65536"/>
              <a:gd name="T8" fmla="*/ 0 60000 65536"/>
              <a:gd name="T9" fmla="*/ 0 w 115"/>
              <a:gd name="T10" fmla="*/ 0 h 258"/>
              <a:gd name="T11" fmla="*/ 115 w 115"/>
              <a:gd name="T12" fmla="*/ 258 h 2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" h="258">
                <a:moveTo>
                  <a:pt x="0" y="0"/>
                </a:moveTo>
                <a:lnTo>
                  <a:pt x="3" y="83"/>
                </a:lnTo>
                <a:lnTo>
                  <a:pt x="115" y="25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7" name="Line 73"/>
          <p:cNvSpPr>
            <a:spLocks noChangeShapeType="1"/>
          </p:cNvSpPr>
          <p:nvPr/>
        </p:nvSpPr>
        <p:spPr bwMode="auto">
          <a:xfrm flipH="1">
            <a:off x="3575050" y="3532188"/>
            <a:ext cx="6572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Freeform 74"/>
          <p:cNvSpPr>
            <a:spLocks/>
          </p:cNvSpPr>
          <p:nvPr/>
        </p:nvSpPr>
        <p:spPr bwMode="auto">
          <a:xfrm>
            <a:off x="3614738" y="3308350"/>
            <a:ext cx="846137" cy="100013"/>
          </a:xfrm>
          <a:custGeom>
            <a:avLst/>
            <a:gdLst>
              <a:gd name="T0" fmla="*/ 1539660475 w 564"/>
              <a:gd name="T1" fmla="*/ 179079885 h 67"/>
              <a:gd name="T2" fmla="*/ 1326728219 w 564"/>
              <a:gd name="T3" fmla="*/ 0 h 67"/>
              <a:gd name="T4" fmla="*/ 0 w 564"/>
              <a:gd name="T5" fmla="*/ 0 h 67"/>
              <a:gd name="T6" fmla="*/ 0 60000 65536"/>
              <a:gd name="T7" fmla="*/ 0 60000 65536"/>
              <a:gd name="T8" fmla="*/ 0 60000 65536"/>
              <a:gd name="T9" fmla="*/ 0 w 564"/>
              <a:gd name="T10" fmla="*/ 0 h 67"/>
              <a:gd name="T11" fmla="*/ 564 w 564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67">
                <a:moveTo>
                  <a:pt x="564" y="67"/>
                </a:moveTo>
                <a:lnTo>
                  <a:pt x="48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69" name="Line 75"/>
          <p:cNvSpPr>
            <a:spLocks noChangeShapeType="1"/>
          </p:cNvSpPr>
          <p:nvPr/>
        </p:nvSpPr>
        <p:spPr bwMode="auto">
          <a:xfrm>
            <a:off x="3352800" y="3684588"/>
            <a:ext cx="10175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Line 76"/>
          <p:cNvSpPr>
            <a:spLocks noChangeShapeType="1"/>
          </p:cNvSpPr>
          <p:nvPr/>
        </p:nvSpPr>
        <p:spPr bwMode="auto">
          <a:xfrm>
            <a:off x="3556000" y="2970213"/>
            <a:ext cx="563563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Freeform 77"/>
          <p:cNvSpPr>
            <a:spLocks/>
          </p:cNvSpPr>
          <p:nvPr/>
        </p:nvSpPr>
        <p:spPr bwMode="auto">
          <a:xfrm>
            <a:off x="3495675" y="3197225"/>
            <a:ext cx="952500" cy="61913"/>
          </a:xfrm>
          <a:custGeom>
            <a:avLst/>
            <a:gdLst>
              <a:gd name="T0" fmla="*/ 0 w 635"/>
              <a:gd name="T1" fmla="*/ 0 h 42"/>
              <a:gd name="T2" fmla="*/ 1444568399 w 635"/>
              <a:gd name="T3" fmla="*/ 0 h 42"/>
              <a:gd name="T4" fmla="*/ 1734028726 w 635"/>
              <a:gd name="T5" fmla="*/ 110948515 h 42"/>
              <a:gd name="T6" fmla="*/ 0 60000 65536"/>
              <a:gd name="T7" fmla="*/ 0 60000 65536"/>
              <a:gd name="T8" fmla="*/ 0 60000 65536"/>
              <a:gd name="T9" fmla="*/ 0 w 635"/>
              <a:gd name="T10" fmla="*/ 0 h 42"/>
              <a:gd name="T11" fmla="*/ 635 w 63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42">
                <a:moveTo>
                  <a:pt x="0" y="0"/>
                </a:moveTo>
                <a:lnTo>
                  <a:pt x="529" y="0"/>
                </a:lnTo>
                <a:lnTo>
                  <a:pt x="635" y="42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72" name="Freeform 78"/>
          <p:cNvSpPr>
            <a:spLocks/>
          </p:cNvSpPr>
          <p:nvPr/>
        </p:nvSpPr>
        <p:spPr bwMode="auto">
          <a:xfrm>
            <a:off x="3521075" y="3670300"/>
            <a:ext cx="962025" cy="169863"/>
          </a:xfrm>
          <a:custGeom>
            <a:avLst/>
            <a:gdLst>
              <a:gd name="T0" fmla="*/ 0 w 643"/>
              <a:gd name="T1" fmla="*/ 307812789 h 114"/>
              <a:gd name="T2" fmla="*/ 1429517883 w 643"/>
              <a:gd name="T3" fmla="*/ 307812789 h 114"/>
              <a:gd name="T4" fmla="*/ 1754159901 w 643"/>
              <a:gd name="T5" fmla="*/ 0 h 114"/>
              <a:gd name="T6" fmla="*/ 0 60000 65536"/>
              <a:gd name="T7" fmla="*/ 0 60000 65536"/>
              <a:gd name="T8" fmla="*/ 0 60000 65536"/>
              <a:gd name="T9" fmla="*/ 0 w 643"/>
              <a:gd name="T10" fmla="*/ 0 h 114"/>
              <a:gd name="T11" fmla="*/ 643 w 643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14">
                <a:moveTo>
                  <a:pt x="0" y="114"/>
                </a:moveTo>
                <a:lnTo>
                  <a:pt x="524" y="114"/>
                </a:lnTo>
                <a:lnTo>
                  <a:pt x="643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73" name="Line 79"/>
          <p:cNvSpPr>
            <a:spLocks noChangeShapeType="1"/>
          </p:cNvSpPr>
          <p:nvPr/>
        </p:nvSpPr>
        <p:spPr bwMode="auto">
          <a:xfrm flipH="1">
            <a:off x="3592513" y="3082925"/>
            <a:ext cx="658812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4" name="Freeform 80"/>
          <p:cNvSpPr>
            <a:spLocks/>
          </p:cNvSpPr>
          <p:nvPr/>
        </p:nvSpPr>
        <p:spPr bwMode="auto">
          <a:xfrm>
            <a:off x="4870450" y="2085975"/>
            <a:ext cx="428625" cy="568325"/>
          </a:xfrm>
          <a:custGeom>
            <a:avLst/>
            <a:gdLst>
              <a:gd name="T0" fmla="*/ 0 w 286"/>
              <a:gd name="T1" fmla="*/ 0 h 379"/>
              <a:gd name="T2" fmla="*/ 0 w 286"/>
              <a:gd name="T3" fmla="*/ 138903316 h 379"/>
              <a:gd name="T4" fmla="*/ 782517200 w 286"/>
              <a:gd name="T5" fmla="*/ 1032240121 h 379"/>
              <a:gd name="T6" fmla="*/ 0 60000 65536"/>
              <a:gd name="T7" fmla="*/ 0 60000 65536"/>
              <a:gd name="T8" fmla="*/ 0 60000 65536"/>
              <a:gd name="T9" fmla="*/ 0 w 286"/>
              <a:gd name="T10" fmla="*/ 0 h 379"/>
              <a:gd name="T11" fmla="*/ 286 w 286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379">
                <a:moveTo>
                  <a:pt x="0" y="0"/>
                </a:moveTo>
                <a:lnTo>
                  <a:pt x="0" y="51"/>
                </a:lnTo>
                <a:lnTo>
                  <a:pt x="286" y="37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75" name="Freeform 81"/>
          <p:cNvSpPr>
            <a:spLocks/>
          </p:cNvSpPr>
          <p:nvPr/>
        </p:nvSpPr>
        <p:spPr bwMode="auto">
          <a:xfrm>
            <a:off x="2611438" y="2149475"/>
            <a:ext cx="254000" cy="384175"/>
          </a:xfrm>
          <a:custGeom>
            <a:avLst/>
            <a:gdLst>
              <a:gd name="T0" fmla="*/ 461919330 w 169"/>
              <a:gd name="T1" fmla="*/ 49345259 h 256"/>
              <a:gd name="T2" fmla="*/ 379921142 w 169"/>
              <a:gd name="T3" fmla="*/ 0 h 256"/>
              <a:gd name="T4" fmla="*/ 0 w 169"/>
              <a:gd name="T5" fmla="*/ 663416681 h 256"/>
              <a:gd name="T6" fmla="*/ 79263628 w 169"/>
              <a:gd name="T7" fmla="*/ 701796133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69"/>
              <a:gd name="T13" fmla="*/ 0 h 256"/>
              <a:gd name="T14" fmla="*/ 169 w 169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" h="256">
                <a:moveTo>
                  <a:pt x="169" y="18"/>
                </a:moveTo>
                <a:lnTo>
                  <a:pt x="139" y="0"/>
                </a:lnTo>
                <a:lnTo>
                  <a:pt x="0" y="242"/>
                </a:lnTo>
                <a:lnTo>
                  <a:pt x="29" y="256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76" name="Line 82"/>
          <p:cNvSpPr>
            <a:spLocks noChangeShapeType="1"/>
          </p:cNvSpPr>
          <p:nvPr/>
        </p:nvSpPr>
        <p:spPr bwMode="auto">
          <a:xfrm>
            <a:off x="2740025" y="1992313"/>
            <a:ext cx="1588" cy="2968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7" name="Line 83"/>
          <p:cNvSpPr>
            <a:spLocks noChangeShapeType="1"/>
          </p:cNvSpPr>
          <p:nvPr/>
        </p:nvSpPr>
        <p:spPr bwMode="auto">
          <a:xfrm>
            <a:off x="4473575" y="3805238"/>
            <a:ext cx="6381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8" name="Freeform 84"/>
          <p:cNvSpPr>
            <a:spLocks/>
          </p:cNvSpPr>
          <p:nvPr/>
        </p:nvSpPr>
        <p:spPr bwMode="auto">
          <a:xfrm>
            <a:off x="2828925" y="2682875"/>
            <a:ext cx="92075" cy="160338"/>
          </a:xfrm>
          <a:custGeom>
            <a:avLst/>
            <a:gdLst>
              <a:gd name="T0" fmla="*/ 0 w 61"/>
              <a:gd name="T1" fmla="*/ 292711502 h 108"/>
              <a:gd name="T2" fmla="*/ 169222305 w 61"/>
              <a:gd name="T3" fmla="*/ 292711502 h 108"/>
              <a:gd name="T4" fmla="*/ 91546600 w 61"/>
              <a:gd name="T5" fmla="*/ 0 h 108"/>
              <a:gd name="T6" fmla="*/ 0 60000 65536"/>
              <a:gd name="T7" fmla="*/ 0 60000 65536"/>
              <a:gd name="T8" fmla="*/ 0 60000 65536"/>
              <a:gd name="T9" fmla="*/ 0 w 61"/>
              <a:gd name="T10" fmla="*/ 0 h 108"/>
              <a:gd name="T11" fmla="*/ 61 w 61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108">
                <a:moveTo>
                  <a:pt x="0" y="108"/>
                </a:moveTo>
                <a:lnTo>
                  <a:pt x="61" y="108"/>
                </a:lnTo>
                <a:lnTo>
                  <a:pt x="33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79" name="Freeform 85"/>
          <p:cNvSpPr>
            <a:spLocks/>
          </p:cNvSpPr>
          <p:nvPr/>
        </p:nvSpPr>
        <p:spPr bwMode="auto">
          <a:xfrm>
            <a:off x="6211888" y="2328863"/>
            <a:ext cx="87312" cy="95250"/>
          </a:xfrm>
          <a:custGeom>
            <a:avLst/>
            <a:gdLst>
              <a:gd name="T0" fmla="*/ 151030382 w 58"/>
              <a:gd name="T1" fmla="*/ 91144764 h 64"/>
              <a:gd name="T2" fmla="*/ 151030382 w 58"/>
              <a:gd name="T3" fmla="*/ 91144764 h 64"/>
              <a:gd name="T4" fmla="*/ 156423502 w 58"/>
              <a:gd name="T5" fmla="*/ 113241693 h 64"/>
              <a:gd name="T6" fmla="*/ 156423502 w 58"/>
              <a:gd name="T7" fmla="*/ 135336933 h 64"/>
              <a:gd name="T8" fmla="*/ 156423502 w 58"/>
              <a:gd name="T9" fmla="*/ 154671723 h 64"/>
              <a:gd name="T10" fmla="*/ 142939061 w 58"/>
              <a:gd name="T11" fmla="*/ 165718513 h 64"/>
              <a:gd name="T12" fmla="*/ 142939061 w 58"/>
              <a:gd name="T13" fmla="*/ 165718513 h 64"/>
              <a:gd name="T14" fmla="*/ 134847740 w 58"/>
              <a:gd name="T15" fmla="*/ 171242738 h 64"/>
              <a:gd name="T16" fmla="*/ 121363300 w 58"/>
              <a:gd name="T17" fmla="*/ 176766964 h 64"/>
              <a:gd name="T18" fmla="*/ 107878859 w 58"/>
              <a:gd name="T19" fmla="*/ 176766964 h 64"/>
              <a:gd name="T20" fmla="*/ 91696191 w 58"/>
              <a:gd name="T21" fmla="*/ 171242738 h 64"/>
              <a:gd name="T22" fmla="*/ 62030751 w 58"/>
              <a:gd name="T23" fmla="*/ 154671723 h 64"/>
              <a:gd name="T24" fmla="*/ 35060215 w 58"/>
              <a:gd name="T25" fmla="*/ 121528031 h 64"/>
              <a:gd name="T26" fmla="*/ 35060215 w 58"/>
              <a:gd name="T27" fmla="*/ 121528031 h 64"/>
              <a:gd name="T28" fmla="*/ 13484447 w 58"/>
              <a:gd name="T29" fmla="*/ 91144764 h 64"/>
              <a:gd name="T30" fmla="*/ 0 w 58"/>
              <a:gd name="T31" fmla="*/ 55238959 h 64"/>
              <a:gd name="T32" fmla="*/ 0 w 58"/>
              <a:gd name="T33" fmla="*/ 38667931 h 64"/>
              <a:gd name="T34" fmla="*/ 0 w 58"/>
              <a:gd name="T35" fmla="*/ 24857360 h 64"/>
              <a:gd name="T36" fmla="*/ 5393121 w 58"/>
              <a:gd name="T37" fmla="*/ 16572684 h 64"/>
              <a:gd name="T38" fmla="*/ 13484447 w 58"/>
              <a:gd name="T39" fmla="*/ 8286342 h 64"/>
              <a:gd name="T40" fmla="*/ 13484447 w 58"/>
              <a:gd name="T41" fmla="*/ 8286342 h 64"/>
              <a:gd name="T42" fmla="*/ 21575768 w 58"/>
              <a:gd name="T43" fmla="*/ 0 h 64"/>
              <a:gd name="T44" fmla="*/ 35060215 w 58"/>
              <a:gd name="T45" fmla="*/ 0 h 64"/>
              <a:gd name="T46" fmla="*/ 48544655 w 58"/>
              <a:gd name="T47" fmla="*/ 0 h 64"/>
              <a:gd name="T48" fmla="*/ 62030751 w 58"/>
              <a:gd name="T49" fmla="*/ 2762114 h 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64"/>
              <a:gd name="T77" fmla="*/ 58 w 58"/>
              <a:gd name="T78" fmla="*/ 64 h 6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64">
                <a:moveTo>
                  <a:pt x="56" y="33"/>
                </a:moveTo>
                <a:lnTo>
                  <a:pt x="56" y="33"/>
                </a:lnTo>
                <a:lnTo>
                  <a:pt x="58" y="41"/>
                </a:lnTo>
                <a:lnTo>
                  <a:pt x="58" y="49"/>
                </a:lnTo>
                <a:lnTo>
                  <a:pt x="58" y="56"/>
                </a:lnTo>
                <a:lnTo>
                  <a:pt x="53" y="60"/>
                </a:lnTo>
                <a:lnTo>
                  <a:pt x="50" y="62"/>
                </a:lnTo>
                <a:lnTo>
                  <a:pt x="45" y="64"/>
                </a:lnTo>
                <a:lnTo>
                  <a:pt x="40" y="64"/>
                </a:lnTo>
                <a:lnTo>
                  <a:pt x="34" y="62"/>
                </a:lnTo>
                <a:lnTo>
                  <a:pt x="23" y="56"/>
                </a:lnTo>
                <a:lnTo>
                  <a:pt x="13" y="44"/>
                </a:lnTo>
                <a:lnTo>
                  <a:pt x="5" y="33"/>
                </a:lnTo>
                <a:lnTo>
                  <a:pt x="0" y="20"/>
                </a:lnTo>
                <a:lnTo>
                  <a:pt x="0" y="14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3" y="0"/>
                </a:lnTo>
                <a:lnTo>
                  <a:pt x="18" y="0"/>
                </a:lnTo>
                <a:lnTo>
                  <a:pt x="23" y="1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0" name="Freeform 86"/>
          <p:cNvSpPr>
            <a:spLocks/>
          </p:cNvSpPr>
          <p:nvPr/>
        </p:nvSpPr>
        <p:spPr bwMode="auto">
          <a:xfrm>
            <a:off x="5651500" y="3443288"/>
            <a:ext cx="63500" cy="68262"/>
          </a:xfrm>
          <a:custGeom>
            <a:avLst/>
            <a:gdLst>
              <a:gd name="T0" fmla="*/ 63481804 w 43"/>
              <a:gd name="T1" fmla="*/ 115462912 h 45"/>
              <a:gd name="T2" fmla="*/ 63481804 w 43"/>
              <a:gd name="T3" fmla="*/ 115462912 h 45"/>
              <a:gd name="T4" fmla="*/ 49680971 w 43"/>
              <a:gd name="T5" fmla="*/ 118211948 h 45"/>
              <a:gd name="T6" fmla="*/ 35881812 w 43"/>
              <a:gd name="T7" fmla="*/ 123710022 h 45"/>
              <a:gd name="T8" fmla="*/ 22080986 w 43"/>
              <a:gd name="T9" fmla="*/ 118211948 h 45"/>
              <a:gd name="T10" fmla="*/ 8280163 w 43"/>
              <a:gd name="T11" fmla="*/ 115462912 h 45"/>
              <a:gd name="T12" fmla="*/ 8280163 w 43"/>
              <a:gd name="T13" fmla="*/ 115462912 h 45"/>
              <a:gd name="T14" fmla="*/ 5520662 w 43"/>
              <a:gd name="T15" fmla="*/ 104466739 h 45"/>
              <a:gd name="T16" fmla="*/ 0 w 43"/>
              <a:gd name="T17" fmla="*/ 96219628 h 45"/>
              <a:gd name="T18" fmla="*/ 5520662 w 43"/>
              <a:gd name="T19" fmla="*/ 74225676 h 45"/>
              <a:gd name="T20" fmla="*/ 13800826 w 43"/>
              <a:gd name="T21" fmla="*/ 52233369 h 45"/>
              <a:gd name="T22" fmla="*/ 27599991 w 43"/>
              <a:gd name="T23" fmla="*/ 27490381 h 45"/>
              <a:gd name="T24" fmla="*/ 27599991 w 43"/>
              <a:gd name="T25" fmla="*/ 27490381 h 45"/>
              <a:gd name="T26" fmla="*/ 49680971 w 43"/>
              <a:gd name="T27" fmla="*/ 8247114 h 45"/>
              <a:gd name="T28" fmla="*/ 74521463 w 43"/>
              <a:gd name="T29" fmla="*/ 0 h 45"/>
              <a:gd name="T30" fmla="*/ 96602443 w 43"/>
              <a:gd name="T31" fmla="*/ 0 h 45"/>
              <a:gd name="T32" fmla="*/ 107643763 w 43"/>
              <a:gd name="T33" fmla="*/ 0 h 45"/>
              <a:gd name="T34" fmla="*/ 110403288 w 43"/>
              <a:gd name="T35" fmla="*/ 8247114 h 45"/>
              <a:gd name="T36" fmla="*/ 110403288 w 43"/>
              <a:gd name="T37" fmla="*/ 8247114 h 45"/>
              <a:gd name="T38" fmla="*/ 118683448 w 43"/>
              <a:gd name="T39" fmla="*/ 21992301 h 45"/>
              <a:gd name="T40" fmla="*/ 118683448 w 43"/>
              <a:gd name="T41" fmla="*/ 38488186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"/>
              <a:gd name="T64" fmla="*/ 0 h 45"/>
              <a:gd name="T65" fmla="*/ 43 w 43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" h="45">
                <a:moveTo>
                  <a:pt x="23" y="42"/>
                </a:moveTo>
                <a:lnTo>
                  <a:pt x="23" y="42"/>
                </a:lnTo>
                <a:lnTo>
                  <a:pt x="18" y="43"/>
                </a:lnTo>
                <a:lnTo>
                  <a:pt x="13" y="45"/>
                </a:lnTo>
                <a:lnTo>
                  <a:pt x="8" y="43"/>
                </a:lnTo>
                <a:lnTo>
                  <a:pt x="3" y="42"/>
                </a:lnTo>
                <a:lnTo>
                  <a:pt x="2" y="38"/>
                </a:lnTo>
                <a:lnTo>
                  <a:pt x="0" y="35"/>
                </a:lnTo>
                <a:lnTo>
                  <a:pt x="2" y="27"/>
                </a:lnTo>
                <a:lnTo>
                  <a:pt x="5" y="19"/>
                </a:lnTo>
                <a:lnTo>
                  <a:pt x="10" y="10"/>
                </a:lnTo>
                <a:lnTo>
                  <a:pt x="18" y="3"/>
                </a:lnTo>
                <a:lnTo>
                  <a:pt x="27" y="0"/>
                </a:lnTo>
                <a:lnTo>
                  <a:pt x="35" y="0"/>
                </a:lnTo>
                <a:lnTo>
                  <a:pt x="39" y="0"/>
                </a:lnTo>
                <a:lnTo>
                  <a:pt x="40" y="3"/>
                </a:lnTo>
                <a:lnTo>
                  <a:pt x="43" y="8"/>
                </a:lnTo>
                <a:lnTo>
                  <a:pt x="43" y="14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1" name="Freeform 87"/>
          <p:cNvSpPr>
            <a:spLocks/>
          </p:cNvSpPr>
          <p:nvPr/>
        </p:nvSpPr>
        <p:spPr bwMode="auto">
          <a:xfrm>
            <a:off x="3275013" y="4470400"/>
            <a:ext cx="344487" cy="65088"/>
          </a:xfrm>
          <a:custGeom>
            <a:avLst/>
            <a:gdLst>
              <a:gd name="T0" fmla="*/ 0 w 230"/>
              <a:gd name="T1" fmla="*/ 0 h 44"/>
              <a:gd name="T2" fmla="*/ 443563579 w 230"/>
              <a:gd name="T3" fmla="*/ 0 h 44"/>
              <a:gd name="T4" fmla="*/ 625887973 w 230"/>
              <a:gd name="T5" fmla="*/ 121196615 h 44"/>
              <a:gd name="T6" fmla="*/ 0 60000 65536"/>
              <a:gd name="T7" fmla="*/ 0 60000 65536"/>
              <a:gd name="T8" fmla="*/ 0 60000 65536"/>
              <a:gd name="T9" fmla="*/ 0 w 230"/>
              <a:gd name="T10" fmla="*/ 0 h 44"/>
              <a:gd name="T11" fmla="*/ 230 w 230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44">
                <a:moveTo>
                  <a:pt x="0" y="0"/>
                </a:moveTo>
                <a:lnTo>
                  <a:pt x="163" y="0"/>
                </a:lnTo>
                <a:lnTo>
                  <a:pt x="230" y="44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2" name="Freeform 88"/>
          <p:cNvSpPr>
            <a:spLocks/>
          </p:cNvSpPr>
          <p:nvPr/>
        </p:nvSpPr>
        <p:spPr bwMode="auto">
          <a:xfrm>
            <a:off x="2905125" y="4664075"/>
            <a:ext cx="1343025" cy="25400"/>
          </a:xfrm>
          <a:custGeom>
            <a:avLst/>
            <a:gdLst>
              <a:gd name="T0" fmla="*/ 0 w 897"/>
              <a:gd name="T1" fmla="*/ 45362806 h 18"/>
              <a:gd name="T2" fmla="*/ 1905826971 w 897"/>
              <a:gd name="T3" fmla="*/ 45362806 h 18"/>
              <a:gd name="T4" fmla="*/ 2147483647 w 897"/>
              <a:gd name="T5" fmla="*/ 0 h 18"/>
              <a:gd name="T6" fmla="*/ 0 60000 65536"/>
              <a:gd name="T7" fmla="*/ 0 60000 65536"/>
              <a:gd name="T8" fmla="*/ 0 60000 65536"/>
              <a:gd name="T9" fmla="*/ 0 w 897"/>
              <a:gd name="T10" fmla="*/ 0 h 18"/>
              <a:gd name="T11" fmla="*/ 897 w 897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7" h="18">
                <a:moveTo>
                  <a:pt x="0" y="18"/>
                </a:moveTo>
                <a:lnTo>
                  <a:pt x="699" y="18"/>
                </a:lnTo>
                <a:lnTo>
                  <a:pt x="897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3" name="Freeform 89"/>
          <p:cNvSpPr>
            <a:spLocks/>
          </p:cNvSpPr>
          <p:nvPr/>
        </p:nvSpPr>
        <p:spPr bwMode="auto">
          <a:xfrm>
            <a:off x="3043238" y="4770438"/>
            <a:ext cx="1266825" cy="9525"/>
          </a:xfrm>
          <a:custGeom>
            <a:avLst/>
            <a:gdLst>
              <a:gd name="T0" fmla="*/ 0 w 846"/>
              <a:gd name="T1" fmla="*/ 0 h 5"/>
              <a:gd name="T2" fmla="*/ 1652436267 w 846"/>
              <a:gd name="T3" fmla="*/ 0 h 5"/>
              <a:gd name="T4" fmla="*/ 2147483647 w 846"/>
              <a:gd name="T5" fmla="*/ 18145126 h 5"/>
              <a:gd name="T6" fmla="*/ 0 60000 65536"/>
              <a:gd name="T7" fmla="*/ 0 60000 65536"/>
              <a:gd name="T8" fmla="*/ 0 60000 65536"/>
              <a:gd name="T9" fmla="*/ 0 w 846"/>
              <a:gd name="T10" fmla="*/ 0 h 5"/>
              <a:gd name="T11" fmla="*/ 846 w 84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" h="5">
                <a:moveTo>
                  <a:pt x="0" y="0"/>
                </a:moveTo>
                <a:lnTo>
                  <a:pt x="606" y="0"/>
                </a:lnTo>
                <a:lnTo>
                  <a:pt x="846" y="5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4" name="Freeform 90"/>
          <p:cNvSpPr>
            <a:spLocks/>
          </p:cNvSpPr>
          <p:nvPr/>
        </p:nvSpPr>
        <p:spPr bwMode="auto">
          <a:xfrm>
            <a:off x="2879725" y="4862513"/>
            <a:ext cx="1412875" cy="25400"/>
          </a:xfrm>
          <a:custGeom>
            <a:avLst/>
            <a:gdLst>
              <a:gd name="T0" fmla="*/ 0 w 942"/>
              <a:gd name="T1" fmla="*/ 0 h 17"/>
              <a:gd name="T2" fmla="*/ 1954202005 w 942"/>
              <a:gd name="T3" fmla="*/ 0 h 17"/>
              <a:gd name="T4" fmla="*/ 2147483647 w 942"/>
              <a:gd name="T5" fmla="*/ 48031205 h 17"/>
              <a:gd name="T6" fmla="*/ 0 60000 65536"/>
              <a:gd name="T7" fmla="*/ 0 60000 65536"/>
              <a:gd name="T8" fmla="*/ 0 60000 65536"/>
              <a:gd name="T9" fmla="*/ 0 w 942"/>
              <a:gd name="T10" fmla="*/ 0 h 17"/>
              <a:gd name="T11" fmla="*/ 942 w 942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2" h="17">
                <a:moveTo>
                  <a:pt x="0" y="0"/>
                </a:moveTo>
                <a:lnTo>
                  <a:pt x="715" y="0"/>
                </a:lnTo>
                <a:lnTo>
                  <a:pt x="942" y="17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5" name="Freeform 91"/>
          <p:cNvSpPr>
            <a:spLocks/>
          </p:cNvSpPr>
          <p:nvPr/>
        </p:nvSpPr>
        <p:spPr bwMode="auto">
          <a:xfrm>
            <a:off x="2757488" y="4922838"/>
            <a:ext cx="1450975" cy="142875"/>
          </a:xfrm>
          <a:custGeom>
            <a:avLst/>
            <a:gdLst>
              <a:gd name="T0" fmla="*/ 0 w 969"/>
              <a:gd name="T1" fmla="*/ 257290586 h 96"/>
              <a:gd name="T2" fmla="*/ 2147483647 w 969"/>
              <a:gd name="T3" fmla="*/ 257290586 h 96"/>
              <a:gd name="T4" fmla="*/ 2147483647 w 969"/>
              <a:gd name="T5" fmla="*/ 0 h 96"/>
              <a:gd name="T6" fmla="*/ 0 60000 65536"/>
              <a:gd name="T7" fmla="*/ 0 60000 65536"/>
              <a:gd name="T8" fmla="*/ 0 60000 65536"/>
              <a:gd name="T9" fmla="*/ 0 w 969"/>
              <a:gd name="T10" fmla="*/ 0 h 96"/>
              <a:gd name="T11" fmla="*/ 969 w 969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96">
                <a:moveTo>
                  <a:pt x="0" y="96"/>
                </a:moveTo>
                <a:lnTo>
                  <a:pt x="797" y="96"/>
                </a:lnTo>
                <a:lnTo>
                  <a:pt x="96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6" name="Freeform 92"/>
          <p:cNvSpPr>
            <a:spLocks/>
          </p:cNvSpPr>
          <p:nvPr/>
        </p:nvSpPr>
        <p:spPr bwMode="auto">
          <a:xfrm>
            <a:off x="3135313" y="5022850"/>
            <a:ext cx="1160462" cy="244475"/>
          </a:xfrm>
          <a:custGeom>
            <a:avLst/>
            <a:gdLst>
              <a:gd name="T0" fmla="*/ 0 w 774"/>
              <a:gd name="T1" fmla="*/ 446825289 h 163"/>
              <a:gd name="T2" fmla="*/ 1486670784 w 774"/>
              <a:gd name="T3" fmla="*/ 446825289 h 163"/>
              <a:gd name="T4" fmla="*/ 2115225257 w 774"/>
              <a:gd name="T5" fmla="*/ 0 h 163"/>
              <a:gd name="T6" fmla="*/ 0 60000 65536"/>
              <a:gd name="T7" fmla="*/ 0 60000 65536"/>
              <a:gd name="T8" fmla="*/ 0 60000 65536"/>
              <a:gd name="T9" fmla="*/ 0 w 774"/>
              <a:gd name="T10" fmla="*/ 0 h 163"/>
              <a:gd name="T11" fmla="*/ 774 w 774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163">
                <a:moveTo>
                  <a:pt x="0" y="163"/>
                </a:moveTo>
                <a:lnTo>
                  <a:pt x="544" y="163"/>
                </a:lnTo>
                <a:lnTo>
                  <a:pt x="774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7" name="Freeform 93"/>
          <p:cNvSpPr>
            <a:spLocks/>
          </p:cNvSpPr>
          <p:nvPr/>
        </p:nvSpPr>
        <p:spPr bwMode="auto">
          <a:xfrm>
            <a:off x="2876550" y="5013325"/>
            <a:ext cx="1841500" cy="771525"/>
          </a:xfrm>
          <a:custGeom>
            <a:avLst/>
            <a:gdLst>
              <a:gd name="T0" fmla="*/ 0 w 1229"/>
              <a:gd name="T1" fmla="*/ 1405884815 h 515"/>
              <a:gd name="T2" fmla="*/ 1956968627 w 1229"/>
              <a:gd name="T3" fmla="*/ 1405884815 h 515"/>
              <a:gd name="T4" fmla="*/ 2147483647 w 1229"/>
              <a:gd name="T5" fmla="*/ 0 h 515"/>
              <a:gd name="T6" fmla="*/ 0 60000 65536"/>
              <a:gd name="T7" fmla="*/ 0 60000 65536"/>
              <a:gd name="T8" fmla="*/ 0 60000 65536"/>
              <a:gd name="T9" fmla="*/ 0 w 1229"/>
              <a:gd name="T10" fmla="*/ 0 h 515"/>
              <a:gd name="T11" fmla="*/ 1229 w 1229"/>
              <a:gd name="T12" fmla="*/ 515 h 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9" h="515">
                <a:moveTo>
                  <a:pt x="0" y="515"/>
                </a:moveTo>
                <a:lnTo>
                  <a:pt x="717" y="515"/>
                </a:lnTo>
                <a:lnTo>
                  <a:pt x="1229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8" name="Freeform 94"/>
          <p:cNvSpPr>
            <a:spLocks/>
          </p:cNvSpPr>
          <p:nvPr/>
        </p:nvSpPr>
        <p:spPr bwMode="auto">
          <a:xfrm>
            <a:off x="2789238" y="5343525"/>
            <a:ext cx="1928812" cy="530225"/>
          </a:xfrm>
          <a:custGeom>
            <a:avLst/>
            <a:gdLst>
              <a:gd name="T0" fmla="*/ 0 w 1288"/>
              <a:gd name="T1" fmla="*/ 964095108 h 354"/>
              <a:gd name="T2" fmla="*/ 2116737643 w 1288"/>
              <a:gd name="T3" fmla="*/ 964095108 h 354"/>
              <a:gd name="T4" fmla="*/ 2147483647 w 1288"/>
              <a:gd name="T5" fmla="*/ 0 h 354"/>
              <a:gd name="T6" fmla="*/ 0 60000 65536"/>
              <a:gd name="T7" fmla="*/ 0 60000 65536"/>
              <a:gd name="T8" fmla="*/ 0 60000 65536"/>
              <a:gd name="T9" fmla="*/ 0 w 1288"/>
              <a:gd name="T10" fmla="*/ 0 h 354"/>
              <a:gd name="T11" fmla="*/ 1288 w 1288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8" h="354">
                <a:moveTo>
                  <a:pt x="0" y="354"/>
                </a:moveTo>
                <a:lnTo>
                  <a:pt x="776" y="354"/>
                </a:lnTo>
                <a:lnTo>
                  <a:pt x="1288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89" name="Freeform 95"/>
          <p:cNvSpPr>
            <a:spLocks/>
          </p:cNvSpPr>
          <p:nvPr/>
        </p:nvSpPr>
        <p:spPr bwMode="auto">
          <a:xfrm>
            <a:off x="2833688" y="5597525"/>
            <a:ext cx="1884362" cy="360363"/>
          </a:xfrm>
          <a:custGeom>
            <a:avLst/>
            <a:gdLst>
              <a:gd name="T0" fmla="*/ 0 w 1258"/>
              <a:gd name="T1" fmla="*/ 656290730 h 240"/>
              <a:gd name="T2" fmla="*/ 2035561167 w 1258"/>
              <a:gd name="T3" fmla="*/ 656290730 h 240"/>
              <a:gd name="T4" fmla="*/ 2147483647 w 1258"/>
              <a:gd name="T5" fmla="*/ 0 h 240"/>
              <a:gd name="T6" fmla="*/ 0 60000 65536"/>
              <a:gd name="T7" fmla="*/ 0 60000 65536"/>
              <a:gd name="T8" fmla="*/ 0 60000 65536"/>
              <a:gd name="T9" fmla="*/ 0 w 1258"/>
              <a:gd name="T10" fmla="*/ 0 h 240"/>
              <a:gd name="T11" fmla="*/ 1258 w 125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58" h="240">
                <a:moveTo>
                  <a:pt x="0" y="240"/>
                </a:moveTo>
                <a:lnTo>
                  <a:pt x="746" y="240"/>
                </a:lnTo>
                <a:lnTo>
                  <a:pt x="1258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90" name="Freeform 96"/>
          <p:cNvSpPr>
            <a:spLocks/>
          </p:cNvSpPr>
          <p:nvPr/>
        </p:nvSpPr>
        <p:spPr bwMode="auto">
          <a:xfrm>
            <a:off x="3095625" y="5478463"/>
            <a:ext cx="855663" cy="1587"/>
          </a:xfrm>
          <a:custGeom>
            <a:avLst/>
            <a:gdLst>
              <a:gd name="T0" fmla="*/ 0 w 571"/>
              <a:gd name="T1" fmla="*/ 0 h 1587"/>
              <a:gd name="T2" fmla="*/ 1112725300 w 571"/>
              <a:gd name="T3" fmla="*/ 0 h 1587"/>
              <a:gd name="T4" fmla="*/ 1557270939 w 571"/>
              <a:gd name="T5" fmla="*/ 0 h 1587"/>
              <a:gd name="T6" fmla="*/ 0 60000 65536"/>
              <a:gd name="T7" fmla="*/ 0 60000 65536"/>
              <a:gd name="T8" fmla="*/ 0 60000 65536"/>
              <a:gd name="T9" fmla="*/ 0 w 571"/>
              <a:gd name="T10" fmla="*/ 0 h 1587"/>
              <a:gd name="T11" fmla="*/ 571 w 571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1" h="1587">
                <a:moveTo>
                  <a:pt x="0" y="0"/>
                </a:moveTo>
                <a:lnTo>
                  <a:pt x="408" y="0"/>
                </a:lnTo>
                <a:lnTo>
                  <a:pt x="571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491" name="Line 97"/>
          <p:cNvSpPr>
            <a:spLocks noChangeShapeType="1"/>
          </p:cNvSpPr>
          <p:nvPr/>
        </p:nvSpPr>
        <p:spPr bwMode="auto">
          <a:xfrm>
            <a:off x="2797175" y="6084888"/>
            <a:ext cx="1920875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2" name="Line 98"/>
          <p:cNvSpPr>
            <a:spLocks noChangeShapeType="1"/>
          </p:cNvSpPr>
          <p:nvPr/>
        </p:nvSpPr>
        <p:spPr bwMode="auto">
          <a:xfrm flipV="1">
            <a:off x="2921000" y="2632075"/>
            <a:ext cx="44450" cy="2111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3" name="Rectangle 99"/>
          <p:cNvSpPr>
            <a:spLocks noChangeArrowheads="1"/>
          </p:cNvSpPr>
          <p:nvPr/>
        </p:nvSpPr>
        <p:spPr bwMode="auto">
          <a:xfrm>
            <a:off x="5670550" y="865188"/>
            <a:ext cx="4445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Uterine tube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94" name="Rectangle 100"/>
          <p:cNvSpPr>
            <a:spLocks noChangeArrowheads="1"/>
          </p:cNvSpPr>
          <p:nvPr/>
        </p:nvSpPr>
        <p:spPr bwMode="auto">
          <a:xfrm>
            <a:off x="6681788" y="1547813"/>
            <a:ext cx="4968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Mesometrium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95" name="Rectangle 101"/>
          <p:cNvSpPr>
            <a:spLocks noChangeArrowheads="1"/>
          </p:cNvSpPr>
          <p:nvPr/>
        </p:nvSpPr>
        <p:spPr bwMode="auto">
          <a:xfrm>
            <a:off x="6677025" y="1203325"/>
            <a:ext cx="4572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Mesosalpinx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96" name="Rectangle 102"/>
          <p:cNvSpPr>
            <a:spLocks noChangeArrowheads="1"/>
          </p:cNvSpPr>
          <p:nvPr/>
        </p:nvSpPr>
        <p:spPr bwMode="auto">
          <a:xfrm>
            <a:off x="6548438" y="1066800"/>
            <a:ext cx="5794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Broad ligament: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97" name="Rectangle 103"/>
          <p:cNvSpPr>
            <a:spLocks noChangeArrowheads="1"/>
          </p:cNvSpPr>
          <p:nvPr/>
        </p:nvSpPr>
        <p:spPr bwMode="auto">
          <a:xfrm>
            <a:off x="5749925" y="1733550"/>
            <a:ext cx="9683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(b)</a:t>
            </a:r>
            <a:endParaRPr lang="en-US" b="1">
              <a:latin typeface="Arial" pitchFamily="34" charset="0"/>
            </a:endParaRPr>
          </a:p>
        </p:txBody>
      </p:sp>
      <p:sp>
        <p:nvSpPr>
          <p:cNvPr id="17498" name="Line 104"/>
          <p:cNvSpPr>
            <a:spLocks noChangeShapeType="1"/>
          </p:cNvSpPr>
          <p:nvPr/>
        </p:nvSpPr>
        <p:spPr bwMode="auto">
          <a:xfrm flipH="1">
            <a:off x="6116638" y="912813"/>
            <a:ext cx="1603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9" name="Line 105"/>
          <p:cNvSpPr>
            <a:spLocks noChangeShapeType="1"/>
          </p:cNvSpPr>
          <p:nvPr/>
        </p:nvSpPr>
        <p:spPr bwMode="auto">
          <a:xfrm>
            <a:off x="6477000" y="1590675"/>
            <a:ext cx="193675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0" name="Line 106"/>
          <p:cNvSpPr>
            <a:spLocks noChangeShapeType="1"/>
          </p:cNvSpPr>
          <p:nvPr/>
        </p:nvSpPr>
        <p:spPr bwMode="auto">
          <a:xfrm flipH="1">
            <a:off x="6116638" y="908050"/>
            <a:ext cx="1603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1" name="Line 107"/>
          <p:cNvSpPr>
            <a:spLocks noChangeShapeType="1"/>
          </p:cNvSpPr>
          <p:nvPr/>
        </p:nvSpPr>
        <p:spPr bwMode="auto">
          <a:xfrm>
            <a:off x="6477000" y="1585913"/>
            <a:ext cx="1905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2" name="Line 108"/>
          <p:cNvSpPr>
            <a:spLocks noChangeShapeType="1"/>
          </p:cNvSpPr>
          <p:nvPr/>
        </p:nvSpPr>
        <p:spPr bwMode="auto">
          <a:xfrm flipH="1">
            <a:off x="6408738" y="1246188"/>
            <a:ext cx="24606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3" name="Line 109"/>
          <p:cNvSpPr>
            <a:spLocks noChangeShapeType="1"/>
          </p:cNvSpPr>
          <p:nvPr/>
        </p:nvSpPr>
        <p:spPr bwMode="auto">
          <a:xfrm flipH="1">
            <a:off x="6408738" y="1241425"/>
            <a:ext cx="23971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4" name="Rectangle 110"/>
          <p:cNvSpPr>
            <a:spLocks noChangeArrowheads="1"/>
          </p:cNvSpPr>
          <p:nvPr/>
        </p:nvSpPr>
        <p:spPr bwMode="auto">
          <a:xfrm>
            <a:off x="5362575" y="1112838"/>
            <a:ext cx="4460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Mesovarium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17505" name="Rectangle 111"/>
          <p:cNvSpPr>
            <a:spLocks noChangeArrowheads="1"/>
          </p:cNvSpPr>
          <p:nvPr/>
        </p:nvSpPr>
        <p:spPr bwMode="auto">
          <a:xfrm>
            <a:off x="5356225" y="1279525"/>
            <a:ext cx="217488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6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17506" name="Freeform 112"/>
          <p:cNvSpPr>
            <a:spLocks/>
          </p:cNvSpPr>
          <p:nvPr/>
        </p:nvSpPr>
        <p:spPr bwMode="auto">
          <a:xfrm>
            <a:off x="5822950" y="1174750"/>
            <a:ext cx="515938" cy="250825"/>
          </a:xfrm>
          <a:custGeom>
            <a:avLst/>
            <a:gdLst>
              <a:gd name="T0" fmla="*/ 0 w 344"/>
              <a:gd name="T1" fmla="*/ 0 h 168"/>
              <a:gd name="T2" fmla="*/ 663258376 w 344"/>
              <a:gd name="T3" fmla="*/ 0 h 168"/>
              <a:gd name="T4" fmla="*/ 938934108 w 344"/>
              <a:gd name="T5" fmla="*/ 459405177 h 168"/>
              <a:gd name="T6" fmla="*/ 0 60000 65536"/>
              <a:gd name="T7" fmla="*/ 0 60000 65536"/>
              <a:gd name="T8" fmla="*/ 0 60000 65536"/>
              <a:gd name="T9" fmla="*/ 0 w 344"/>
              <a:gd name="T10" fmla="*/ 0 h 168"/>
              <a:gd name="T11" fmla="*/ 344 w 34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68">
                <a:moveTo>
                  <a:pt x="0" y="0"/>
                </a:moveTo>
                <a:lnTo>
                  <a:pt x="243" y="0"/>
                </a:lnTo>
                <a:lnTo>
                  <a:pt x="344" y="16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07" name="Freeform 113"/>
          <p:cNvSpPr>
            <a:spLocks/>
          </p:cNvSpPr>
          <p:nvPr/>
        </p:nvSpPr>
        <p:spPr bwMode="auto">
          <a:xfrm>
            <a:off x="5819775" y="1169988"/>
            <a:ext cx="514350" cy="252412"/>
          </a:xfrm>
          <a:custGeom>
            <a:avLst/>
            <a:gdLst>
              <a:gd name="T0" fmla="*/ 0 w 344"/>
              <a:gd name="T1" fmla="*/ 0 h 169"/>
              <a:gd name="T2" fmla="*/ 671446218 w 344"/>
              <a:gd name="T3" fmla="*/ 0 h 169"/>
              <a:gd name="T4" fmla="*/ 938934108 w 344"/>
              <a:gd name="T5" fmla="*/ 461919330 h 169"/>
              <a:gd name="T6" fmla="*/ 0 60000 65536"/>
              <a:gd name="T7" fmla="*/ 0 60000 65536"/>
              <a:gd name="T8" fmla="*/ 0 60000 65536"/>
              <a:gd name="T9" fmla="*/ 0 w 344"/>
              <a:gd name="T10" fmla="*/ 0 h 169"/>
              <a:gd name="T11" fmla="*/ 344 w 344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69">
                <a:moveTo>
                  <a:pt x="0" y="0"/>
                </a:moveTo>
                <a:lnTo>
                  <a:pt x="246" y="0"/>
                </a:lnTo>
                <a:lnTo>
                  <a:pt x="344" y="16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08" name="Freeform 114"/>
          <p:cNvSpPr>
            <a:spLocks/>
          </p:cNvSpPr>
          <p:nvPr/>
        </p:nvSpPr>
        <p:spPr bwMode="auto">
          <a:xfrm>
            <a:off x="5594350" y="1330325"/>
            <a:ext cx="495300" cy="223838"/>
          </a:xfrm>
          <a:custGeom>
            <a:avLst/>
            <a:gdLst>
              <a:gd name="T0" fmla="*/ 0 w 331"/>
              <a:gd name="T1" fmla="*/ 0 h 149"/>
              <a:gd name="T2" fmla="*/ 661445851 w 331"/>
              <a:gd name="T3" fmla="*/ 0 h 149"/>
              <a:gd name="T4" fmla="*/ 900982588 w 331"/>
              <a:gd name="T5" fmla="*/ 406352338 h 149"/>
              <a:gd name="T6" fmla="*/ 0 60000 65536"/>
              <a:gd name="T7" fmla="*/ 0 60000 65536"/>
              <a:gd name="T8" fmla="*/ 0 60000 65536"/>
              <a:gd name="T9" fmla="*/ 0 w 331"/>
              <a:gd name="T10" fmla="*/ 0 h 149"/>
              <a:gd name="T11" fmla="*/ 331 w 331"/>
              <a:gd name="T12" fmla="*/ 149 h 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" h="149">
                <a:moveTo>
                  <a:pt x="0" y="0"/>
                </a:moveTo>
                <a:lnTo>
                  <a:pt x="243" y="0"/>
                </a:lnTo>
                <a:lnTo>
                  <a:pt x="331" y="149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09" name="Freeform 115"/>
          <p:cNvSpPr>
            <a:spLocks/>
          </p:cNvSpPr>
          <p:nvPr/>
        </p:nvSpPr>
        <p:spPr bwMode="auto">
          <a:xfrm>
            <a:off x="5591175" y="1327150"/>
            <a:ext cx="495300" cy="223838"/>
          </a:xfrm>
          <a:custGeom>
            <a:avLst/>
            <a:gdLst>
              <a:gd name="T0" fmla="*/ 0 w 332"/>
              <a:gd name="T1" fmla="*/ 0 h 150"/>
              <a:gd name="T2" fmla="*/ 669461108 w 332"/>
              <a:gd name="T3" fmla="*/ 0 h 150"/>
              <a:gd name="T4" fmla="*/ 903500518 w 332"/>
              <a:gd name="T5" fmla="*/ 408870087 h 150"/>
              <a:gd name="T6" fmla="*/ 0 60000 65536"/>
              <a:gd name="T7" fmla="*/ 0 60000 65536"/>
              <a:gd name="T8" fmla="*/ 0 60000 65536"/>
              <a:gd name="T9" fmla="*/ 0 w 332"/>
              <a:gd name="T10" fmla="*/ 0 h 150"/>
              <a:gd name="T11" fmla="*/ 332 w 332"/>
              <a:gd name="T12" fmla="*/ 150 h 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2" h="150">
                <a:moveTo>
                  <a:pt x="0" y="0"/>
                </a:moveTo>
                <a:lnTo>
                  <a:pt x="246" y="0"/>
                </a:lnTo>
                <a:lnTo>
                  <a:pt x="332" y="15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10" name="Line 116"/>
          <p:cNvSpPr>
            <a:spLocks noChangeShapeType="1"/>
          </p:cNvSpPr>
          <p:nvPr/>
        </p:nvSpPr>
        <p:spPr bwMode="auto">
          <a:xfrm flipV="1">
            <a:off x="3254375" y="1990725"/>
            <a:ext cx="1588" cy="936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1" name="Line 117"/>
          <p:cNvSpPr>
            <a:spLocks noChangeShapeType="1"/>
          </p:cNvSpPr>
          <p:nvPr/>
        </p:nvSpPr>
        <p:spPr bwMode="auto">
          <a:xfrm flipH="1">
            <a:off x="6294438" y="2198688"/>
            <a:ext cx="1635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2" name="Line 118"/>
          <p:cNvSpPr>
            <a:spLocks noChangeShapeType="1"/>
          </p:cNvSpPr>
          <p:nvPr/>
        </p:nvSpPr>
        <p:spPr bwMode="auto">
          <a:xfrm flipH="1">
            <a:off x="6307138" y="2281238"/>
            <a:ext cx="1508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3" name="Line 119"/>
          <p:cNvSpPr>
            <a:spLocks noChangeShapeType="1"/>
          </p:cNvSpPr>
          <p:nvPr/>
        </p:nvSpPr>
        <p:spPr bwMode="auto">
          <a:xfrm>
            <a:off x="6296025" y="2392363"/>
            <a:ext cx="1619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4" name="Line 120"/>
          <p:cNvSpPr>
            <a:spLocks noChangeShapeType="1"/>
          </p:cNvSpPr>
          <p:nvPr/>
        </p:nvSpPr>
        <p:spPr bwMode="auto">
          <a:xfrm>
            <a:off x="5749925" y="2813050"/>
            <a:ext cx="7080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5" name="Line 121"/>
          <p:cNvSpPr>
            <a:spLocks noChangeShapeType="1"/>
          </p:cNvSpPr>
          <p:nvPr/>
        </p:nvSpPr>
        <p:spPr bwMode="auto">
          <a:xfrm>
            <a:off x="5954713" y="2989263"/>
            <a:ext cx="5032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6" name="Freeform 122"/>
          <p:cNvSpPr>
            <a:spLocks/>
          </p:cNvSpPr>
          <p:nvPr/>
        </p:nvSpPr>
        <p:spPr bwMode="auto">
          <a:xfrm>
            <a:off x="5926138" y="3195638"/>
            <a:ext cx="188912" cy="88900"/>
          </a:xfrm>
          <a:custGeom>
            <a:avLst/>
            <a:gdLst>
              <a:gd name="T0" fmla="*/ 0 w 126"/>
              <a:gd name="T1" fmla="*/ 158939071 h 59"/>
              <a:gd name="T2" fmla="*/ 138930187 w 126"/>
              <a:gd name="T3" fmla="*/ 0 h 59"/>
              <a:gd name="T4" fmla="*/ 343239651 w 126"/>
              <a:gd name="T5" fmla="*/ 0 h 59"/>
              <a:gd name="T6" fmla="*/ 0 60000 65536"/>
              <a:gd name="T7" fmla="*/ 0 60000 65536"/>
              <a:gd name="T8" fmla="*/ 0 60000 65536"/>
              <a:gd name="T9" fmla="*/ 0 w 126"/>
              <a:gd name="T10" fmla="*/ 0 h 59"/>
              <a:gd name="T11" fmla="*/ 126 w 126"/>
              <a:gd name="T12" fmla="*/ 59 h 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" h="59">
                <a:moveTo>
                  <a:pt x="0" y="59"/>
                </a:moveTo>
                <a:lnTo>
                  <a:pt x="51" y="0"/>
                </a:lnTo>
                <a:lnTo>
                  <a:pt x="126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17" name="Line 123"/>
          <p:cNvSpPr>
            <a:spLocks noChangeShapeType="1"/>
          </p:cNvSpPr>
          <p:nvPr/>
        </p:nvSpPr>
        <p:spPr bwMode="auto">
          <a:xfrm>
            <a:off x="5711825" y="3452813"/>
            <a:ext cx="4048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" name="Line 124"/>
          <p:cNvSpPr>
            <a:spLocks noChangeShapeType="1"/>
          </p:cNvSpPr>
          <p:nvPr/>
        </p:nvSpPr>
        <p:spPr bwMode="auto">
          <a:xfrm>
            <a:off x="5715000" y="3452813"/>
            <a:ext cx="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9" name="Freeform 125"/>
          <p:cNvSpPr>
            <a:spLocks/>
          </p:cNvSpPr>
          <p:nvPr/>
        </p:nvSpPr>
        <p:spPr bwMode="auto">
          <a:xfrm>
            <a:off x="5327650" y="3521075"/>
            <a:ext cx="234950" cy="100013"/>
          </a:xfrm>
          <a:custGeom>
            <a:avLst/>
            <a:gdLst>
              <a:gd name="T0" fmla="*/ 0 w 158"/>
              <a:gd name="T1" fmla="*/ 0 h 67"/>
              <a:gd name="T2" fmla="*/ 241652595 w 158"/>
              <a:gd name="T3" fmla="*/ 179079885 h 67"/>
              <a:gd name="T4" fmla="*/ 429000713 w 158"/>
              <a:gd name="T5" fmla="*/ 179079885 h 67"/>
              <a:gd name="T6" fmla="*/ 0 60000 65536"/>
              <a:gd name="T7" fmla="*/ 0 60000 65536"/>
              <a:gd name="T8" fmla="*/ 0 60000 65536"/>
              <a:gd name="T9" fmla="*/ 0 w 158"/>
              <a:gd name="T10" fmla="*/ 0 h 67"/>
              <a:gd name="T11" fmla="*/ 158 w 158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67">
                <a:moveTo>
                  <a:pt x="0" y="0"/>
                </a:moveTo>
                <a:lnTo>
                  <a:pt x="89" y="67"/>
                </a:lnTo>
                <a:lnTo>
                  <a:pt x="158" y="6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0" name="Freeform 126"/>
          <p:cNvSpPr>
            <a:spLocks/>
          </p:cNvSpPr>
          <p:nvPr/>
        </p:nvSpPr>
        <p:spPr bwMode="auto">
          <a:xfrm>
            <a:off x="2889250" y="2085975"/>
            <a:ext cx="552450" cy="120650"/>
          </a:xfrm>
          <a:custGeom>
            <a:avLst/>
            <a:gdLst>
              <a:gd name="T0" fmla="*/ 1007079104 w 369"/>
              <a:gd name="T1" fmla="*/ 217018622 h 80"/>
              <a:gd name="T2" fmla="*/ 1007079104 w 369"/>
              <a:gd name="T3" fmla="*/ 0 h 80"/>
              <a:gd name="T4" fmla="*/ 0 w 369"/>
              <a:gd name="T5" fmla="*/ 0 h 80"/>
              <a:gd name="T6" fmla="*/ 0 w 369"/>
              <a:gd name="T7" fmla="*/ 130211492 h 80"/>
              <a:gd name="T8" fmla="*/ 0 60000 65536"/>
              <a:gd name="T9" fmla="*/ 0 60000 65536"/>
              <a:gd name="T10" fmla="*/ 0 60000 65536"/>
              <a:gd name="T11" fmla="*/ 0 60000 65536"/>
              <a:gd name="T12" fmla="*/ 0 w 369"/>
              <a:gd name="T13" fmla="*/ 0 h 80"/>
              <a:gd name="T14" fmla="*/ 369 w 369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9" h="80">
                <a:moveTo>
                  <a:pt x="369" y="80"/>
                </a:moveTo>
                <a:lnTo>
                  <a:pt x="369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1" name="Freeform 127"/>
          <p:cNvSpPr>
            <a:spLocks/>
          </p:cNvSpPr>
          <p:nvPr/>
        </p:nvSpPr>
        <p:spPr bwMode="auto">
          <a:xfrm>
            <a:off x="3490913" y="2089150"/>
            <a:ext cx="401637" cy="227013"/>
          </a:xfrm>
          <a:custGeom>
            <a:avLst/>
            <a:gdLst>
              <a:gd name="T0" fmla="*/ 731984670 w 268"/>
              <a:gd name="T1" fmla="*/ 413902441 h 152"/>
              <a:gd name="T2" fmla="*/ 731984670 w 268"/>
              <a:gd name="T3" fmla="*/ 0 h 152"/>
              <a:gd name="T4" fmla="*/ 0 w 268"/>
              <a:gd name="T5" fmla="*/ 0 h 152"/>
              <a:gd name="T6" fmla="*/ 0 w 268"/>
              <a:gd name="T7" fmla="*/ 226013139 h 152"/>
              <a:gd name="T8" fmla="*/ 0 60000 65536"/>
              <a:gd name="T9" fmla="*/ 0 60000 65536"/>
              <a:gd name="T10" fmla="*/ 0 60000 65536"/>
              <a:gd name="T11" fmla="*/ 0 60000 65536"/>
              <a:gd name="T12" fmla="*/ 0 w 268"/>
              <a:gd name="T13" fmla="*/ 0 h 152"/>
              <a:gd name="T14" fmla="*/ 268 w 268"/>
              <a:gd name="T15" fmla="*/ 152 h 1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" h="152">
                <a:moveTo>
                  <a:pt x="268" y="152"/>
                </a:moveTo>
                <a:lnTo>
                  <a:pt x="268" y="0"/>
                </a:lnTo>
                <a:lnTo>
                  <a:pt x="0" y="0"/>
                </a:lnTo>
                <a:lnTo>
                  <a:pt x="0" y="83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2" name="Line 128"/>
          <p:cNvSpPr>
            <a:spLocks noChangeShapeType="1"/>
          </p:cNvSpPr>
          <p:nvPr/>
        </p:nvSpPr>
        <p:spPr bwMode="auto">
          <a:xfrm flipV="1">
            <a:off x="3694113" y="1990725"/>
            <a:ext cx="3175" cy="984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3" name="Freeform 129"/>
          <p:cNvSpPr>
            <a:spLocks/>
          </p:cNvSpPr>
          <p:nvPr/>
        </p:nvSpPr>
        <p:spPr bwMode="auto">
          <a:xfrm>
            <a:off x="4195763" y="1990725"/>
            <a:ext cx="157162" cy="158750"/>
          </a:xfrm>
          <a:custGeom>
            <a:avLst/>
            <a:gdLst>
              <a:gd name="T0" fmla="*/ 0 w 105"/>
              <a:gd name="T1" fmla="*/ 0 h 107"/>
              <a:gd name="T2" fmla="*/ 0 w 105"/>
              <a:gd name="T3" fmla="*/ 92211574 h 107"/>
              <a:gd name="T4" fmla="*/ 285160052 w 105"/>
              <a:gd name="T5" fmla="*/ 290193188 h 107"/>
              <a:gd name="T6" fmla="*/ 0 60000 65536"/>
              <a:gd name="T7" fmla="*/ 0 60000 65536"/>
              <a:gd name="T8" fmla="*/ 0 60000 65536"/>
              <a:gd name="T9" fmla="*/ 0 w 105"/>
              <a:gd name="T10" fmla="*/ 0 h 107"/>
              <a:gd name="T11" fmla="*/ 105 w 105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" h="107">
                <a:moveTo>
                  <a:pt x="0" y="0"/>
                </a:moveTo>
                <a:lnTo>
                  <a:pt x="0" y="34"/>
                </a:lnTo>
                <a:lnTo>
                  <a:pt x="105" y="10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4" name="Freeform 130"/>
          <p:cNvSpPr>
            <a:spLocks/>
          </p:cNvSpPr>
          <p:nvPr/>
        </p:nvSpPr>
        <p:spPr bwMode="auto">
          <a:xfrm>
            <a:off x="4506913" y="1990725"/>
            <a:ext cx="327025" cy="458788"/>
          </a:xfrm>
          <a:custGeom>
            <a:avLst/>
            <a:gdLst>
              <a:gd name="T0" fmla="*/ 0 w 219"/>
              <a:gd name="T1" fmla="*/ 0 h 307"/>
              <a:gd name="T2" fmla="*/ 0 w 219"/>
              <a:gd name="T3" fmla="*/ 195913786 h 307"/>
              <a:gd name="T4" fmla="*/ 598209184 w 219"/>
              <a:gd name="T5" fmla="*/ 835352036 h 307"/>
              <a:gd name="T6" fmla="*/ 0 60000 65536"/>
              <a:gd name="T7" fmla="*/ 0 60000 65536"/>
              <a:gd name="T8" fmla="*/ 0 60000 65536"/>
              <a:gd name="T9" fmla="*/ 0 w 219"/>
              <a:gd name="T10" fmla="*/ 0 h 307"/>
              <a:gd name="T11" fmla="*/ 219 w 219"/>
              <a:gd name="T12" fmla="*/ 307 h 3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" h="307">
                <a:moveTo>
                  <a:pt x="0" y="0"/>
                </a:moveTo>
                <a:lnTo>
                  <a:pt x="0" y="72"/>
                </a:lnTo>
                <a:lnTo>
                  <a:pt x="219" y="30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5" name="Line 131"/>
          <p:cNvSpPr>
            <a:spLocks noChangeShapeType="1"/>
          </p:cNvSpPr>
          <p:nvPr/>
        </p:nvSpPr>
        <p:spPr bwMode="auto">
          <a:xfrm>
            <a:off x="5999163" y="2076450"/>
            <a:ext cx="1587" cy="1381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6" name="Freeform 132"/>
          <p:cNvSpPr>
            <a:spLocks/>
          </p:cNvSpPr>
          <p:nvPr/>
        </p:nvSpPr>
        <p:spPr bwMode="auto">
          <a:xfrm>
            <a:off x="5351463" y="1962150"/>
            <a:ext cx="171450" cy="384175"/>
          </a:xfrm>
          <a:custGeom>
            <a:avLst/>
            <a:gdLst>
              <a:gd name="T0" fmla="*/ 0 w 114"/>
              <a:gd name="T1" fmla="*/ 0 h 257"/>
              <a:gd name="T2" fmla="*/ 0 w 114"/>
              <a:gd name="T3" fmla="*/ 227461789 h 257"/>
              <a:gd name="T4" fmla="*/ 313053718 w 114"/>
              <a:gd name="T5" fmla="*/ 704309999 h 257"/>
              <a:gd name="T6" fmla="*/ 0 60000 65536"/>
              <a:gd name="T7" fmla="*/ 0 60000 65536"/>
              <a:gd name="T8" fmla="*/ 0 60000 65536"/>
              <a:gd name="T9" fmla="*/ 0 w 114"/>
              <a:gd name="T10" fmla="*/ 0 h 257"/>
              <a:gd name="T11" fmla="*/ 114 w 114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57">
                <a:moveTo>
                  <a:pt x="0" y="0"/>
                </a:moveTo>
                <a:lnTo>
                  <a:pt x="0" y="83"/>
                </a:lnTo>
                <a:lnTo>
                  <a:pt x="114" y="25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7" name="Line 133"/>
          <p:cNvSpPr>
            <a:spLocks noChangeShapeType="1"/>
          </p:cNvSpPr>
          <p:nvPr/>
        </p:nvSpPr>
        <p:spPr bwMode="auto">
          <a:xfrm flipH="1">
            <a:off x="3568700" y="3525838"/>
            <a:ext cx="66040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28" name="Freeform 134"/>
          <p:cNvSpPr>
            <a:spLocks/>
          </p:cNvSpPr>
          <p:nvPr/>
        </p:nvSpPr>
        <p:spPr bwMode="auto">
          <a:xfrm>
            <a:off x="3611563" y="3303588"/>
            <a:ext cx="844550" cy="100012"/>
          </a:xfrm>
          <a:custGeom>
            <a:avLst/>
            <a:gdLst>
              <a:gd name="T0" fmla="*/ 1539657170 w 564"/>
              <a:gd name="T1" fmla="*/ 179083155 h 67"/>
              <a:gd name="T2" fmla="*/ 1326725143 w 564"/>
              <a:gd name="T3" fmla="*/ 0 h 67"/>
              <a:gd name="T4" fmla="*/ 0 w 564"/>
              <a:gd name="T5" fmla="*/ 0 h 67"/>
              <a:gd name="T6" fmla="*/ 0 60000 65536"/>
              <a:gd name="T7" fmla="*/ 0 60000 65536"/>
              <a:gd name="T8" fmla="*/ 0 60000 65536"/>
              <a:gd name="T9" fmla="*/ 0 w 564"/>
              <a:gd name="T10" fmla="*/ 0 h 67"/>
              <a:gd name="T11" fmla="*/ 564 w 564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67">
                <a:moveTo>
                  <a:pt x="564" y="67"/>
                </a:moveTo>
                <a:lnTo>
                  <a:pt x="48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29" name="Line 135"/>
          <p:cNvSpPr>
            <a:spLocks noChangeShapeType="1"/>
          </p:cNvSpPr>
          <p:nvPr/>
        </p:nvSpPr>
        <p:spPr bwMode="auto">
          <a:xfrm>
            <a:off x="3348038" y="3679825"/>
            <a:ext cx="101758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0" name="Line 136"/>
          <p:cNvSpPr>
            <a:spLocks noChangeShapeType="1"/>
          </p:cNvSpPr>
          <p:nvPr/>
        </p:nvSpPr>
        <p:spPr bwMode="auto">
          <a:xfrm>
            <a:off x="3552825" y="2963863"/>
            <a:ext cx="56197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1" name="Freeform 137"/>
          <p:cNvSpPr>
            <a:spLocks/>
          </p:cNvSpPr>
          <p:nvPr/>
        </p:nvSpPr>
        <p:spPr bwMode="auto">
          <a:xfrm>
            <a:off x="3490913" y="3194050"/>
            <a:ext cx="952500" cy="61913"/>
          </a:xfrm>
          <a:custGeom>
            <a:avLst/>
            <a:gdLst>
              <a:gd name="T0" fmla="*/ 0 w 635"/>
              <a:gd name="T1" fmla="*/ 0 h 42"/>
              <a:gd name="T2" fmla="*/ 1444571429 w 635"/>
              <a:gd name="T3" fmla="*/ 0 h 42"/>
              <a:gd name="T4" fmla="*/ 1734032031 w 635"/>
              <a:gd name="T5" fmla="*/ 110945264 h 42"/>
              <a:gd name="T6" fmla="*/ 0 60000 65536"/>
              <a:gd name="T7" fmla="*/ 0 60000 65536"/>
              <a:gd name="T8" fmla="*/ 0 60000 65536"/>
              <a:gd name="T9" fmla="*/ 0 w 635"/>
              <a:gd name="T10" fmla="*/ 0 h 42"/>
              <a:gd name="T11" fmla="*/ 635 w 635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42">
                <a:moveTo>
                  <a:pt x="0" y="0"/>
                </a:moveTo>
                <a:lnTo>
                  <a:pt x="529" y="0"/>
                </a:lnTo>
                <a:lnTo>
                  <a:pt x="635" y="42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32" name="Freeform 138"/>
          <p:cNvSpPr>
            <a:spLocks/>
          </p:cNvSpPr>
          <p:nvPr/>
        </p:nvSpPr>
        <p:spPr bwMode="auto">
          <a:xfrm>
            <a:off x="3516313" y="3663950"/>
            <a:ext cx="963612" cy="171450"/>
          </a:xfrm>
          <a:custGeom>
            <a:avLst/>
            <a:gdLst>
              <a:gd name="T0" fmla="*/ 0 w 643"/>
              <a:gd name="T1" fmla="*/ 313053718 h 114"/>
              <a:gd name="T2" fmla="*/ 1429514886 w 643"/>
              <a:gd name="T3" fmla="*/ 313053718 h 114"/>
              <a:gd name="T4" fmla="*/ 1754156597 w 643"/>
              <a:gd name="T5" fmla="*/ 0 h 114"/>
              <a:gd name="T6" fmla="*/ 0 60000 65536"/>
              <a:gd name="T7" fmla="*/ 0 60000 65536"/>
              <a:gd name="T8" fmla="*/ 0 60000 65536"/>
              <a:gd name="T9" fmla="*/ 0 w 643"/>
              <a:gd name="T10" fmla="*/ 0 h 114"/>
              <a:gd name="T11" fmla="*/ 643 w 643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14">
                <a:moveTo>
                  <a:pt x="0" y="114"/>
                </a:moveTo>
                <a:lnTo>
                  <a:pt x="524" y="114"/>
                </a:lnTo>
                <a:lnTo>
                  <a:pt x="64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33" name="Line 139"/>
          <p:cNvSpPr>
            <a:spLocks noChangeShapeType="1"/>
          </p:cNvSpPr>
          <p:nvPr/>
        </p:nvSpPr>
        <p:spPr bwMode="auto">
          <a:xfrm flipH="1">
            <a:off x="3587750" y="3078163"/>
            <a:ext cx="6572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4" name="Freeform 140"/>
          <p:cNvSpPr>
            <a:spLocks/>
          </p:cNvSpPr>
          <p:nvPr/>
        </p:nvSpPr>
        <p:spPr bwMode="auto">
          <a:xfrm>
            <a:off x="4865688" y="2081213"/>
            <a:ext cx="430212" cy="568325"/>
          </a:xfrm>
          <a:custGeom>
            <a:avLst/>
            <a:gdLst>
              <a:gd name="T0" fmla="*/ 0 w 286"/>
              <a:gd name="T1" fmla="*/ 0 h 379"/>
              <a:gd name="T2" fmla="*/ 0 w 286"/>
              <a:gd name="T3" fmla="*/ 139610041 h 379"/>
              <a:gd name="T4" fmla="*/ 782517200 w 286"/>
              <a:gd name="T5" fmla="*/ 1037488222 h 379"/>
              <a:gd name="T6" fmla="*/ 0 60000 65536"/>
              <a:gd name="T7" fmla="*/ 0 60000 65536"/>
              <a:gd name="T8" fmla="*/ 0 60000 65536"/>
              <a:gd name="T9" fmla="*/ 0 w 286"/>
              <a:gd name="T10" fmla="*/ 0 h 379"/>
              <a:gd name="T11" fmla="*/ 286 w 286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" h="379">
                <a:moveTo>
                  <a:pt x="0" y="0"/>
                </a:moveTo>
                <a:lnTo>
                  <a:pt x="0" y="51"/>
                </a:lnTo>
                <a:lnTo>
                  <a:pt x="286" y="379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35" name="Freeform 141"/>
          <p:cNvSpPr>
            <a:spLocks/>
          </p:cNvSpPr>
          <p:nvPr/>
        </p:nvSpPr>
        <p:spPr bwMode="auto">
          <a:xfrm>
            <a:off x="2608263" y="2146300"/>
            <a:ext cx="252412" cy="384175"/>
          </a:xfrm>
          <a:custGeom>
            <a:avLst/>
            <a:gdLst>
              <a:gd name="T0" fmla="*/ 461919330 w 169"/>
              <a:gd name="T1" fmla="*/ 49345142 h 256"/>
              <a:gd name="T2" fmla="*/ 379921142 w 169"/>
              <a:gd name="T3" fmla="*/ 0 h 256"/>
              <a:gd name="T4" fmla="*/ 0 w 169"/>
              <a:gd name="T5" fmla="*/ 663413460 h 256"/>
              <a:gd name="T6" fmla="*/ 76530799 w 169"/>
              <a:gd name="T7" fmla="*/ 701792822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169"/>
              <a:gd name="T13" fmla="*/ 0 h 256"/>
              <a:gd name="T14" fmla="*/ 169 w 169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9" h="256">
                <a:moveTo>
                  <a:pt x="169" y="18"/>
                </a:moveTo>
                <a:lnTo>
                  <a:pt x="139" y="0"/>
                </a:lnTo>
                <a:lnTo>
                  <a:pt x="0" y="242"/>
                </a:lnTo>
                <a:lnTo>
                  <a:pt x="28" y="256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36" name="Line 142"/>
          <p:cNvSpPr>
            <a:spLocks noChangeShapeType="1"/>
          </p:cNvSpPr>
          <p:nvPr/>
        </p:nvSpPr>
        <p:spPr bwMode="auto">
          <a:xfrm>
            <a:off x="2733675" y="1990725"/>
            <a:ext cx="1588" cy="2952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7" name="Line 143"/>
          <p:cNvSpPr>
            <a:spLocks noChangeShapeType="1"/>
          </p:cNvSpPr>
          <p:nvPr/>
        </p:nvSpPr>
        <p:spPr bwMode="auto">
          <a:xfrm>
            <a:off x="4467225" y="3800475"/>
            <a:ext cx="6413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38" name="Freeform 144"/>
          <p:cNvSpPr>
            <a:spLocks/>
          </p:cNvSpPr>
          <p:nvPr/>
        </p:nvSpPr>
        <p:spPr bwMode="auto">
          <a:xfrm>
            <a:off x="2825750" y="2678113"/>
            <a:ext cx="88900" cy="160337"/>
          </a:xfrm>
          <a:custGeom>
            <a:avLst/>
            <a:gdLst>
              <a:gd name="T0" fmla="*/ 0 w 60"/>
              <a:gd name="T1" fmla="*/ 290193188 h 107"/>
              <a:gd name="T2" fmla="*/ 161458021 w 60"/>
              <a:gd name="T3" fmla="*/ 290193188 h 107"/>
              <a:gd name="T4" fmla="*/ 88802319 w 60"/>
              <a:gd name="T5" fmla="*/ 0 h 107"/>
              <a:gd name="T6" fmla="*/ 0 60000 65536"/>
              <a:gd name="T7" fmla="*/ 0 60000 65536"/>
              <a:gd name="T8" fmla="*/ 0 60000 65536"/>
              <a:gd name="T9" fmla="*/ 0 w 60"/>
              <a:gd name="T10" fmla="*/ 0 h 107"/>
              <a:gd name="T11" fmla="*/ 60 w 60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107">
                <a:moveTo>
                  <a:pt x="0" y="107"/>
                </a:moveTo>
                <a:lnTo>
                  <a:pt x="60" y="107"/>
                </a:lnTo>
                <a:lnTo>
                  <a:pt x="3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39" name="Freeform 145"/>
          <p:cNvSpPr>
            <a:spLocks/>
          </p:cNvSpPr>
          <p:nvPr/>
        </p:nvSpPr>
        <p:spPr bwMode="auto">
          <a:xfrm>
            <a:off x="6207125" y="2322513"/>
            <a:ext cx="87313" cy="96837"/>
          </a:xfrm>
          <a:custGeom>
            <a:avLst/>
            <a:gdLst>
              <a:gd name="T0" fmla="*/ 156107876 w 58"/>
              <a:gd name="T1" fmla="*/ 93906877 h 64"/>
              <a:gd name="T2" fmla="*/ 156107876 w 58"/>
              <a:gd name="T3" fmla="*/ 93906877 h 64"/>
              <a:gd name="T4" fmla="*/ 161682738 w 58"/>
              <a:gd name="T5" fmla="*/ 116003805 h 64"/>
              <a:gd name="T6" fmla="*/ 161682738 w 58"/>
              <a:gd name="T7" fmla="*/ 138099046 h 64"/>
              <a:gd name="T8" fmla="*/ 161682738 w 58"/>
              <a:gd name="T9" fmla="*/ 154671723 h 64"/>
              <a:gd name="T10" fmla="*/ 147744748 w 58"/>
              <a:gd name="T11" fmla="*/ 168480626 h 64"/>
              <a:gd name="T12" fmla="*/ 147744748 w 58"/>
              <a:gd name="T13" fmla="*/ 168480626 h 64"/>
              <a:gd name="T14" fmla="*/ 139381620 w 58"/>
              <a:gd name="T15" fmla="*/ 174004851 h 64"/>
              <a:gd name="T16" fmla="*/ 125443630 w 58"/>
              <a:gd name="T17" fmla="*/ 176766964 h 64"/>
              <a:gd name="T18" fmla="*/ 111505641 w 58"/>
              <a:gd name="T19" fmla="*/ 176766964 h 64"/>
              <a:gd name="T20" fmla="*/ 94779359 w 58"/>
              <a:gd name="T21" fmla="*/ 174004851 h 64"/>
              <a:gd name="T22" fmla="*/ 64115113 w 58"/>
              <a:gd name="T23" fmla="*/ 154671723 h 64"/>
              <a:gd name="T24" fmla="*/ 36239121 w 58"/>
              <a:gd name="T25" fmla="*/ 124288482 h 64"/>
              <a:gd name="T26" fmla="*/ 36239121 w 58"/>
              <a:gd name="T27" fmla="*/ 124288482 h 64"/>
              <a:gd name="T28" fmla="*/ 13937996 w 58"/>
              <a:gd name="T29" fmla="*/ 93906877 h 64"/>
              <a:gd name="T30" fmla="*/ 0 w 58"/>
              <a:gd name="T31" fmla="*/ 58001072 h 64"/>
              <a:gd name="T32" fmla="*/ 0 w 58"/>
              <a:gd name="T33" fmla="*/ 41430044 h 64"/>
              <a:gd name="T34" fmla="*/ 0 w 58"/>
              <a:gd name="T35" fmla="*/ 27619479 h 64"/>
              <a:gd name="T36" fmla="*/ 5574864 w 58"/>
              <a:gd name="T37" fmla="*/ 19333134 h 64"/>
              <a:gd name="T38" fmla="*/ 13937996 w 58"/>
              <a:gd name="T39" fmla="*/ 11048455 h 64"/>
              <a:gd name="T40" fmla="*/ 13937996 w 58"/>
              <a:gd name="T41" fmla="*/ 11048455 h 64"/>
              <a:gd name="T42" fmla="*/ 22301124 w 58"/>
              <a:gd name="T43" fmla="*/ 0 h 64"/>
              <a:gd name="T44" fmla="*/ 36239121 w 58"/>
              <a:gd name="T45" fmla="*/ 0 h 64"/>
              <a:gd name="T46" fmla="*/ 50177110 w 58"/>
              <a:gd name="T47" fmla="*/ 0 h 64"/>
              <a:gd name="T48" fmla="*/ 64115113 w 58"/>
              <a:gd name="T49" fmla="*/ 5524227 h 6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8"/>
              <a:gd name="T76" fmla="*/ 0 h 64"/>
              <a:gd name="T77" fmla="*/ 58 w 58"/>
              <a:gd name="T78" fmla="*/ 64 h 6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8" h="64">
                <a:moveTo>
                  <a:pt x="56" y="34"/>
                </a:moveTo>
                <a:lnTo>
                  <a:pt x="56" y="34"/>
                </a:lnTo>
                <a:lnTo>
                  <a:pt x="58" y="42"/>
                </a:lnTo>
                <a:lnTo>
                  <a:pt x="58" y="50"/>
                </a:lnTo>
                <a:lnTo>
                  <a:pt x="58" y="56"/>
                </a:lnTo>
                <a:lnTo>
                  <a:pt x="53" y="61"/>
                </a:lnTo>
                <a:lnTo>
                  <a:pt x="50" y="63"/>
                </a:lnTo>
                <a:lnTo>
                  <a:pt x="45" y="64"/>
                </a:lnTo>
                <a:lnTo>
                  <a:pt x="40" y="64"/>
                </a:lnTo>
                <a:lnTo>
                  <a:pt x="34" y="63"/>
                </a:lnTo>
                <a:lnTo>
                  <a:pt x="23" y="56"/>
                </a:lnTo>
                <a:lnTo>
                  <a:pt x="13" y="45"/>
                </a:lnTo>
                <a:lnTo>
                  <a:pt x="5" y="34"/>
                </a:lnTo>
                <a:lnTo>
                  <a:pt x="0" y="21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0"/>
                </a:lnTo>
                <a:lnTo>
                  <a:pt x="13" y="0"/>
                </a:lnTo>
                <a:lnTo>
                  <a:pt x="18" y="0"/>
                </a:lnTo>
                <a:lnTo>
                  <a:pt x="23" y="2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0" name="Freeform 146"/>
          <p:cNvSpPr>
            <a:spLocks/>
          </p:cNvSpPr>
          <p:nvPr/>
        </p:nvSpPr>
        <p:spPr bwMode="auto">
          <a:xfrm>
            <a:off x="5646738" y="3440113"/>
            <a:ext cx="65087" cy="66675"/>
          </a:xfrm>
          <a:custGeom>
            <a:avLst/>
            <a:gdLst>
              <a:gd name="T0" fmla="*/ 60719793 w 43"/>
              <a:gd name="T1" fmla="*/ 112717044 h 45"/>
              <a:gd name="T2" fmla="*/ 60719793 w 43"/>
              <a:gd name="T3" fmla="*/ 112717044 h 45"/>
              <a:gd name="T4" fmla="*/ 49680276 w 43"/>
              <a:gd name="T5" fmla="*/ 118215191 h 45"/>
              <a:gd name="T6" fmla="*/ 35879649 w 43"/>
              <a:gd name="T7" fmla="*/ 123713338 h 45"/>
              <a:gd name="T8" fmla="*/ 22080677 w 43"/>
              <a:gd name="T9" fmla="*/ 118215191 h 45"/>
              <a:gd name="T10" fmla="*/ 8280047 w 43"/>
              <a:gd name="T11" fmla="*/ 112717044 h 45"/>
              <a:gd name="T12" fmla="*/ 8280047 w 43"/>
              <a:gd name="T13" fmla="*/ 112717044 h 45"/>
              <a:gd name="T14" fmla="*/ 5520585 w 43"/>
              <a:gd name="T15" fmla="*/ 104469797 h 45"/>
              <a:gd name="T16" fmla="*/ 0 w 43"/>
              <a:gd name="T17" fmla="*/ 96220918 h 45"/>
              <a:gd name="T18" fmla="*/ 5520585 w 43"/>
              <a:gd name="T19" fmla="*/ 74228329 h 45"/>
              <a:gd name="T20" fmla="*/ 13800633 w 43"/>
              <a:gd name="T21" fmla="*/ 52234069 h 45"/>
              <a:gd name="T22" fmla="*/ 27599605 w 43"/>
              <a:gd name="T23" fmla="*/ 24743327 h 45"/>
              <a:gd name="T24" fmla="*/ 27599605 w 43"/>
              <a:gd name="T25" fmla="*/ 24743327 h 45"/>
              <a:gd name="T26" fmla="*/ 49680276 w 43"/>
              <a:gd name="T27" fmla="*/ 8247224 h 45"/>
              <a:gd name="T28" fmla="*/ 74520420 w 43"/>
              <a:gd name="T29" fmla="*/ 0 h 45"/>
              <a:gd name="T30" fmla="*/ 96599429 w 43"/>
              <a:gd name="T31" fmla="*/ 0 h 45"/>
              <a:gd name="T32" fmla="*/ 104879473 w 43"/>
              <a:gd name="T33" fmla="*/ 0 h 45"/>
              <a:gd name="T34" fmla="*/ 110400082 w 43"/>
              <a:gd name="T35" fmla="*/ 8247224 h 45"/>
              <a:gd name="T36" fmla="*/ 110400082 w 43"/>
              <a:gd name="T37" fmla="*/ 8247224 h 45"/>
              <a:gd name="T38" fmla="*/ 118680125 w 43"/>
              <a:gd name="T39" fmla="*/ 21994253 h 45"/>
              <a:gd name="T40" fmla="*/ 118680125 w 43"/>
              <a:gd name="T41" fmla="*/ 38488701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3"/>
              <a:gd name="T64" fmla="*/ 0 h 45"/>
              <a:gd name="T65" fmla="*/ 43 w 43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3" h="45">
                <a:moveTo>
                  <a:pt x="22" y="41"/>
                </a:moveTo>
                <a:lnTo>
                  <a:pt x="22" y="41"/>
                </a:lnTo>
                <a:lnTo>
                  <a:pt x="18" y="43"/>
                </a:lnTo>
                <a:lnTo>
                  <a:pt x="13" y="45"/>
                </a:lnTo>
                <a:lnTo>
                  <a:pt x="8" y="43"/>
                </a:lnTo>
                <a:lnTo>
                  <a:pt x="3" y="41"/>
                </a:lnTo>
                <a:lnTo>
                  <a:pt x="2" y="38"/>
                </a:lnTo>
                <a:lnTo>
                  <a:pt x="0" y="35"/>
                </a:lnTo>
                <a:lnTo>
                  <a:pt x="2" y="27"/>
                </a:lnTo>
                <a:lnTo>
                  <a:pt x="5" y="19"/>
                </a:lnTo>
                <a:lnTo>
                  <a:pt x="10" y="9"/>
                </a:lnTo>
                <a:lnTo>
                  <a:pt x="18" y="3"/>
                </a:lnTo>
                <a:lnTo>
                  <a:pt x="27" y="0"/>
                </a:lnTo>
                <a:lnTo>
                  <a:pt x="35" y="0"/>
                </a:lnTo>
                <a:lnTo>
                  <a:pt x="38" y="0"/>
                </a:lnTo>
                <a:lnTo>
                  <a:pt x="40" y="3"/>
                </a:lnTo>
                <a:lnTo>
                  <a:pt x="43" y="8"/>
                </a:lnTo>
                <a:lnTo>
                  <a:pt x="43" y="14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1" name="Freeform 147"/>
          <p:cNvSpPr>
            <a:spLocks/>
          </p:cNvSpPr>
          <p:nvPr/>
        </p:nvSpPr>
        <p:spPr bwMode="auto">
          <a:xfrm>
            <a:off x="3271838" y="4464050"/>
            <a:ext cx="342900" cy="68263"/>
          </a:xfrm>
          <a:custGeom>
            <a:avLst/>
            <a:gdLst>
              <a:gd name="T0" fmla="*/ 0 w 230"/>
              <a:gd name="T1" fmla="*/ 0 h 45"/>
              <a:gd name="T2" fmla="*/ 443562410 w 230"/>
              <a:gd name="T3" fmla="*/ 0 h 45"/>
              <a:gd name="T4" fmla="*/ 625884674 w 230"/>
              <a:gd name="T5" fmla="*/ 123713338 h 45"/>
              <a:gd name="T6" fmla="*/ 0 60000 65536"/>
              <a:gd name="T7" fmla="*/ 0 60000 65536"/>
              <a:gd name="T8" fmla="*/ 0 60000 65536"/>
              <a:gd name="T9" fmla="*/ 0 w 230"/>
              <a:gd name="T10" fmla="*/ 0 h 45"/>
              <a:gd name="T11" fmla="*/ 230 w 230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" h="45">
                <a:moveTo>
                  <a:pt x="0" y="0"/>
                </a:moveTo>
                <a:lnTo>
                  <a:pt x="163" y="0"/>
                </a:lnTo>
                <a:lnTo>
                  <a:pt x="230" y="45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2" name="Freeform 148"/>
          <p:cNvSpPr>
            <a:spLocks/>
          </p:cNvSpPr>
          <p:nvPr/>
        </p:nvSpPr>
        <p:spPr bwMode="auto">
          <a:xfrm>
            <a:off x="2900363" y="4657725"/>
            <a:ext cx="1343025" cy="26988"/>
          </a:xfrm>
          <a:custGeom>
            <a:avLst/>
            <a:gdLst>
              <a:gd name="T0" fmla="*/ 0 w 897"/>
              <a:gd name="T1" fmla="*/ 48031205 h 17"/>
              <a:gd name="T2" fmla="*/ 1914004134 w 897"/>
              <a:gd name="T3" fmla="*/ 48031205 h 17"/>
              <a:gd name="T4" fmla="*/ 2147483647 w 897"/>
              <a:gd name="T5" fmla="*/ 0 h 17"/>
              <a:gd name="T6" fmla="*/ 0 60000 65536"/>
              <a:gd name="T7" fmla="*/ 0 60000 65536"/>
              <a:gd name="T8" fmla="*/ 0 60000 65536"/>
              <a:gd name="T9" fmla="*/ 0 w 897"/>
              <a:gd name="T10" fmla="*/ 0 h 17"/>
              <a:gd name="T11" fmla="*/ 897 w 897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7" h="17">
                <a:moveTo>
                  <a:pt x="0" y="17"/>
                </a:moveTo>
                <a:lnTo>
                  <a:pt x="702" y="17"/>
                </a:lnTo>
                <a:lnTo>
                  <a:pt x="89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3" name="Freeform 149"/>
          <p:cNvSpPr>
            <a:spLocks/>
          </p:cNvSpPr>
          <p:nvPr/>
        </p:nvSpPr>
        <p:spPr bwMode="auto">
          <a:xfrm>
            <a:off x="3038475" y="4765675"/>
            <a:ext cx="1266825" cy="9525"/>
          </a:xfrm>
          <a:custGeom>
            <a:avLst/>
            <a:gdLst>
              <a:gd name="T0" fmla="*/ 0 w 846"/>
              <a:gd name="T1" fmla="*/ 0 h 5"/>
              <a:gd name="T2" fmla="*/ 1663343102 w 846"/>
              <a:gd name="T3" fmla="*/ 0 h 5"/>
              <a:gd name="T4" fmla="*/ 2147483647 w 846"/>
              <a:gd name="T5" fmla="*/ 18145126 h 5"/>
              <a:gd name="T6" fmla="*/ 0 60000 65536"/>
              <a:gd name="T7" fmla="*/ 0 60000 65536"/>
              <a:gd name="T8" fmla="*/ 0 60000 65536"/>
              <a:gd name="T9" fmla="*/ 0 w 846"/>
              <a:gd name="T10" fmla="*/ 0 h 5"/>
              <a:gd name="T11" fmla="*/ 846 w 846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6" h="5">
                <a:moveTo>
                  <a:pt x="0" y="0"/>
                </a:moveTo>
                <a:lnTo>
                  <a:pt x="610" y="0"/>
                </a:lnTo>
                <a:lnTo>
                  <a:pt x="846" y="5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4" name="Freeform 150"/>
          <p:cNvSpPr>
            <a:spLocks/>
          </p:cNvSpPr>
          <p:nvPr/>
        </p:nvSpPr>
        <p:spPr bwMode="auto">
          <a:xfrm>
            <a:off x="2874963" y="4857750"/>
            <a:ext cx="1411287" cy="26988"/>
          </a:xfrm>
          <a:custGeom>
            <a:avLst/>
            <a:gdLst>
              <a:gd name="T0" fmla="*/ 0 w 942"/>
              <a:gd name="T1" fmla="*/ 0 h 17"/>
              <a:gd name="T2" fmla="*/ 1958403852 w 942"/>
              <a:gd name="T3" fmla="*/ 0 h 17"/>
              <a:gd name="T4" fmla="*/ 2147483647 w 942"/>
              <a:gd name="T5" fmla="*/ 48031205 h 17"/>
              <a:gd name="T6" fmla="*/ 0 60000 65536"/>
              <a:gd name="T7" fmla="*/ 0 60000 65536"/>
              <a:gd name="T8" fmla="*/ 0 60000 65536"/>
              <a:gd name="T9" fmla="*/ 0 w 942"/>
              <a:gd name="T10" fmla="*/ 0 h 17"/>
              <a:gd name="T11" fmla="*/ 942 w 942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2" h="17">
                <a:moveTo>
                  <a:pt x="0" y="0"/>
                </a:moveTo>
                <a:lnTo>
                  <a:pt x="718" y="0"/>
                </a:lnTo>
                <a:lnTo>
                  <a:pt x="942" y="17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5" name="Freeform 151"/>
          <p:cNvSpPr>
            <a:spLocks/>
          </p:cNvSpPr>
          <p:nvPr/>
        </p:nvSpPr>
        <p:spPr bwMode="auto">
          <a:xfrm>
            <a:off x="2752725" y="4918075"/>
            <a:ext cx="1450975" cy="142875"/>
          </a:xfrm>
          <a:custGeom>
            <a:avLst/>
            <a:gdLst>
              <a:gd name="T0" fmla="*/ 0 w 969"/>
              <a:gd name="T1" fmla="*/ 262516296 h 96"/>
              <a:gd name="T2" fmla="*/ 2147483647 w 969"/>
              <a:gd name="T3" fmla="*/ 262516296 h 96"/>
              <a:gd name="T4" fmla="*/ 2147483647 w 969"/>
              <a:gd name="T5" fmla="*/ 0 h 96"/>
              <a:gd name="T6" fmla="*/ 0 60000 65536"/>
              <a:gd name="T7" fmla="*/ 0 60000 65536"/>
              <a:gd name="T8" fmla="*/ 0 60000 65536"/>
              <a:gd name="T9" fmla="*/ 0 w 969"/>
              <a:gd name="T10" fmla="*/ 0 h 96"/>
              <a:gd name="T11" fmla="*/ 969 w 969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96">
                <a:moveTo>
                  <a:pt x="0" y="96"/>
                </a:moveTo>
                <a:lnTo>
                  <a:pt x="800" y="96"/>
                </a:lnTo>
                <a:lnTo>
                  <a:pt x="969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6" name="Freeform 152"/>
          <p:cNvSpPr>
            <a:spLocks/>
          </p:cNvSpPr>
          <p:nvPr/>
        </p:nvSpPr>
        <p:spPr bwMode="auto">
          <a:xfrm>
            <a:off x="3132138" y="5018088"/>
            <a:ext cx="1160462" cy="244475"/>
          </a:xfrm>
          <a:custGeom>
            <a:avLst/>
            <a:gdLst>
              <a:gd name="T0" fmla="*/ 0 w 774"/>
              <a:gd name="T1" fmla="*/ 446825289 h 163"/>
              <a:gd name="T2" fmla="*/ 1494868669 w 774"/>
              <a:gd name="T3" fmla="*/ 446825289 h 163"/>
              <a:gd name="T4" fmla="*/ 2115225257 w 774"/>
              <a:gd name="T5" fmla="*/ 0 h 163"/>
              <a:gd name="T6" fmla="*/ 0 60000 65536"/>
              <a:gd name="T7" fmla="*/ 0 60000 65536"/>
              <a:gd name="T8" fmla="*/ 0 60000 65536"/>
              <a:gd name="T9" fmla="*/ 0 w 774"/>
              <a:gd name="T10" fmla="*/ 0 h 163"/>
              <a:gd name="T11" fmla="*/ 774 w 774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163">
                <a:moveTo>
                  <a:pt x="0" y="163"/>
                </a:moveTo>
                <a:lnTo>
                  <a:pt x="547" y="163"/>
                </a:lnTo>
                <a:lnTo>
                  <a:pt x="77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7" name="Freeform 153"/>
          <p:cNvSpPr>
            <a:spLocks/>
          </p:cNvSpPr>
          <p:nvPr/>
        </p:nvSpPr>
        <p:spPr bwMode="auto">
          <a:xfrm>
            <a:off x="2873375" y="5008563"/>
            <a:ext cx="1844675" cy="771525"/>
          </a:xfrm>
          <a:custGeom>
            <a:avLst/>
            <a:gdLst>
              <a:gd name="T0" fmla="*/ 0 w 1232"/>
              <a:gd name="T1" fmla="*/ 1405884815 h 515"/>
              <a:gd name="T2" fmla="*/ 1964783102 w 1232"/>
              <a:gd name="T3" fmla="*/ 1405884815 h 515"/>
              <a:gd name="T4" fmla="*/ 2147483647 w 1232"/>
              <a:gd name="T5" fmla="*/ 0 h 515"/>
              <a:gd name="T6" fmla="*/ 0 60000 65536"/>
              <a:gd name="T7" fmla="*/ 0 60000 65536"/>
              <a:gd name="T8" fmla="*/ 0 60000 65536"/>
              <a:gd name="T9" fmla="*/ 0 w 1232"/>
              <a:gd name="T10" fmla="*/ 0 h 515"/>
              <a:gd name="T11" fmla="*/ 1232 w 1232"/>
              <a:gd name="T12" fmla="*/ 515 h 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2" h="515">
                <a:moveTo>
                  <a:pt x="0" y="515"/>
                </a:moveTo>
                <a:lnTo>
                  <a:pt x="720" y="515"/>
                </a:lnTo>
                <a:lnTo>
                  <a:pt x="1232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8" name="Freeform 154"/>
          <p:cNvSpPr>
            <a:spLocks/>
          </p:cNvSpPr>
          <p:nvPr/>
        </p:nvSpPr>
        <p:spPr bwMode="auto">
          <a:xfrm>
            <a:off x="2784475" y="5338763"/>
            <a:ext cx="1933575" cy="530225"/>
          </a:xfrm>
          <a:custGeom>
            <a:avLst/>
            <a:gdLst>
              <a:gd name="T0" fmla="*/ 0 w 1291"/>
              <a:gd name="T1" fmla="*/ 964095108 h 354"/>
              <a:gd name="T2" fmla="*/ 2124535943 w 1291"/>
              <a:gd name="T3" fmla="*/ 964095108 h 354"/>
              <a:gd name="T4" fmla="*/ 2147483647 w 1291"/>
              <a:gd name="T5" fmla="*/ 0 h 354"/>
              <a:gd name="T6" fmla="*/ 0 60000 65536"/>
              <a:gd name="T7" fmla="*/ 0 60000 65536"/>
              <a:gd name="T8" fmla="*/ 0 60000 65536"/>
              <a:gd name="T9" fmla="*/ 0 w 1291"/>
              <a:gd name="T10" fmla="*/ 0 h 354"/>
              <a:gd name="T11" fmla="*/ 1291 w 1291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1" h="354">
                <a:moveTo>
                  <a:pt x="0" y="354"/>
                </a:moveTo>
                <a:lnTo>
                  <a:pt x="779" y="354"/>
                </a:lnTo>
                <a:lnTo>
                  <a:pt x="129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49" name="Freeform 155"/>
          <p:cNvSpPr>
            <a:spLocks/>
          </p:cNvSpPr>
          <p:nvPr/>
        </p:nvSpPr>
        <p:spPr bwMode="auto">
          <a:xfrm>
            <a:off x="2828925" y="5594350"/>
            <a:ext cx="1889125" cy="358775"/>
          </a:xfrm>
          <a:custGeom>
            <a:avLst/>
            <a:gdLst>
              <a:gd name="T0" fmla="*/ 0 w 1261"/>
              <a:gd name="T1" fmla="*/ 656290730 h 240"/>
              <a:gd name="T2" fmla="*/ 2043368881 w 1261"/>
              <a:gd name="T3" fmla="*/ 656290730 h 240"/>
              <a:gd name="T4" fmla="*/ 2147483647 w 1261"/>
              <a:gd name="T5" fmla="*/ 0 h 240"/>
              <a:gd name="T6" fmla="*/ 0 60000 65536"/>
              <a:gd name="T7" fmla="*/ 0 60000 65536"/>
              <a:gd name="T8" fmla="*/ 0 60000 65536"/>
              <a:gd name="T9" fmla="*/ 0 w 1261"/>
              <a:gd name="T10" fmla="*/ 0 h 240"/>
              <a:gd name="T11" fmla="*/ 1261 w 1261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61" h="240">
                <a:moveTo>
                  <a:pt x="0" y="240"/>
                </a:moveTo>
                <a:lnTo>
                  <a:pt x="749" y="240"/>
                </a:lnTo>
                <a:lnTo>
                  <a:pt x="1261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50" name="Freeform 156"/>
          <p:cNvSpPr>
            <a:spLocks/>
          </p:cNvSpPr>
          <p:nvPr/>
        </p:nvSpPr>
        <p:spPr bwMode="auto">
          <a:xfrm>
            <a:off x="3090863" y="5473700"/>
            <a:ext cx="860425" cy="1588"/>
          </a:xfrm>
          <a:custGeom>
            <a:avLst/>
            <a:gdLst>
              <a:gd name="T0" fmla="*/ 0 w 574"/>
              <a:gd name="T1" fmla="*/ 0 h 1588"/>
              <a:gd name="T2" fmla="*/ 1109550170 w 574"/>
              <a:gd name="T3" fmla="*/ 0 h 1588"/>
              <a:gd name="T4" fmla="*/ 1564820856 w 574"/>
              <a:gd name="T5" fmla="*/ 0 h 1588"/>
              <a:gd name="T6" fmla="*/ 0 60000 65536"/>
              <a:gd name="T7" fmla="*/ 0 60000 65536"/>
              <a:gd name="T8" fmla="*/ 0 60000 65536"/>
              <a:gd name="T9" fmla="*/ 0 w 574"/>
              <a:gd name="T10" fmla="*/ 0 h 1588"/>
              <a:gd name="T11" fmla="*/ 574 w 57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1588">
                <a:moveTo>
                  <a:pt x="0" y="0"/>
                </a:moveTo>
                <a:lnTo>
                  <a:pt x="407" y="0"/>
                </a:lnTo>
                <a:lnTo>
                  <a:pt x="574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551" name="Line 157"/>
          <p:cNvSpPr>
            <a:spLocks noChangeShapeType="1"/>
          </p:cNvSpPr>
          <p:nvPr/>
        </p:nvSpPr>
        <p:spPr bwMode="auto">
          <a:xfrm>
            <a:off x="2792413" y="6078538"/>
            <a:ext cx="19256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2" name="Line 158"/>
          <p:cNvSpPr>
            <a:spLocks noChangeShapeType="1"/>
          </p:cNvSpPr>
          <p:nvPr/>
        </p:nvSpPr>
        <p:spPr bwMode="auto">
          <a:xfrm flipV="1">
            <a:off x="2914650" y="2627313"/>
            <a:ext cx="47625" cy="2111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53" name="Text Box 159"/>
          <p:cNvSpPr txBox="1">
            <a:spLocks noChangeArrowheads="1"/>
          </p:cNvSpPr>
          <p:nvPr/>
        </p:nvSpPr>
        <p:spPr bwMode="auto">
          <a:xfrm>
            <a:off x="4722813" y="1868488"/>
            <a:ext cx="4048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600" b="1">
                <a:latin typeface="Arial" pitchFamily="34" charset="0"/>
              </a:rPr>
              <a:t>Ovarian</a:t>
            </a:r>
          </a:p>
          <a:p>
            <a:pPr algn="ctr" eaLnBrk="1" hangingPunct="1"/>
            <a:r>
              <a:rPr lang="en-US" sz="600" b="1">
                <a:latin typeface="Arial" pitchFamily="34" charset="0"/>
              </a:rPr>
              <a:t>ligament</a:t>
            </a:r>
          </a:p>
        </p:txBody>
      </p:sp>
      <p:sp>
        <p:nvSpPr>
          <p:cNvPr id="17554" name="Text Box 160"/>
          <p:cNvSpPr txBox="1">
            <a:spLocks noChangeArrowheads="1"/>
          </p:cNvSpPr>
          <p:nvPr/>
        </p:nvSpPr>
        <p:spPr bwMode="auto">
          <a:xfrm>
            <a:off x="6142038" y="3155950"/>
            <a:ext cx="4048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Round</a:t>
            </a:r>
          </a:p>
          <a:p>
            <a:pPr eaLnBrk="1" hangingPunct="1"/>
            <a:r>
              <a:rPr lang="en-US" sz="600" b="1">
                <a:latin typeface="Arial" pitchFamily="34" charset="0"/>
              </a:rPr>
              <a:t>ligament</a:t>
            </a:r>
          </a:p>
        </p:txBody>
      </p:sp>
      <p:sp>
        <p:nvSpPr>
          <p:cNvPr id="17555" name="Text Box 161"/>
          <p:cNvSpPr txBox="1">
            <a:spLocks noChangeArrowheads="1"/>
          </p:cNvSpPr>
          <p:nvPr/>
        </p:nvSpPr>
        <p:spPr bwMode="auto">
          <a:xfrm>
            <a:off x="6142038" y="3406775"/>
            <a:ext cx="4048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Cardinal</a:t>
            </a:r>
          </a:p>
          <a:p>
            <a:pPr eaLnBrk="1" hangingPunct="1"/>
            <a:r>
              <a:rPr lang="en-US" sz="600" b="1">
                <a:latin typeface="Arial" pitchFamily="34" charset="0"/>
              </a:rPr>
              <a:t>ligament</a:t>
            </a:r>
          </a:p>
        </p:txBody>
      </p:sp>
      <p:sp>
        <p:nvSpPr>
          <p:cNvPr id="17556" name="Text Box 163"/>
          <p:cNvSpPr txBox="1">
            <a:spLocks noChangeArrowheads="1"/>
          </p:cNvSpPr>
          <p:nvPr/>
        </p:nvSpPr>
        <p:spPr bwMode="auto">
          <a:xfrm>
            <a:off x="5602288" y="3578225"/>
            <a:ext cx="514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Uterosacral</a:t>
            </a:r>
          </a:p>
          <a:p>
            <a:pPr eaLnBrk="1" hangingPunct="1"/>
            <a:r>
              <a:rPr lang="en-US" sz="600" b="1">
                <a:latin typeface="Arial" pitchFamily="34" charset="0"/>
              </a:rPr>
              <a:t>ligament</a:t>
            </a:r>
          </a:p>
        </p:txBody>
      </p:sp>
      <p:sp>
        <p:nvSpPr>
          <p:cNvPr id="17557" name="Text Box 164"/>
          <p:cNvSpPr txBox="1">
            <a:spLocks noChangeArrowheads="1"/>
          </p:cNvSpPr>
          <p:nvPr/>
        </p:nvSpPr>
        <p:spPr bwMode="auto">
          <a:xfrm>
            <a:off x="5146675" y="3763963"/>
            <a:ext cx="341313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Vagina</a:t>
            </a:r>
          </a:p>
        </p:txBody>
      </p:sp>
      <p:sp>
        <p:nvSpPr>
          <p:cNvPr id="17558" name="Text Box 165"/>
          <p:cNvSpPr txBox="1">
            <a:spLocks noChangeArrowheads="1"/>
          </p:cNvSpPr>
          <p:nvPr/>
        </p:nvSpPr>
        <p:spPr bwMode="auto">
          <a:xfrm>
            <a:off x="5867400" y="1887538"/>
            <a:ext cx="355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600" b="1">
                <a:latin typeface="Arial" pitchFamily="34" charset="0"/>
              </a:rPr>
              <a:t>Uterine</a:t>
            </a:r>
          </a:p>
          <a:p>
            <a:pPr algn="ctr" eaLnBrk="1" hangingPunct="1"/>
            <a:r>
              <a:rPr lang="en-US" sz="600" b="1">
                <a:latin typeface="Arial" pitchFamily="34" charset="0"/>
              </a:rPr>
              <a:t>tube</a:t>
            </a:r>
          </a:p>
        </p:txBody>
      </p:sp>
      <p:sp>
        <p:nvSpPr>
          <p:cNvPr id="17559" name="Text Box 166"/>
          <p:cNvSpPr txBox="1">
            <a:spLocks noChangeArrowheads="1"/>
          </p:cNvSpPr>
          <p:nvPr/>
        </p:nvSpPr>
        <p:spPr bwMode="auto">
          <a:xfrm>
            <a:off x="6488113" y="2352675"/>
            <a:ext cx="5286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Suspensory</a:t>
            </a:r>
          </a:p>
          <a:p>
            <a:pPr eaLnBrk="1" hangingPunct="1"/>
            <a:r>
              <a:rPr lang="en-US" sz="600" b="1">
                <a:latin typeface="Arial" pitchFamily="34" charset="0"/>
              </a:rPr>
              <a:t>ligament</a:t>
            </a:r>
          </a:p>
        </p:txBody>
      </p:sp>
      <p:sp>
        <p:nvSpPr>
          <p:cNvPr id="17560" name="TextBox 24"/>
          <p:cNvSpPr txBox="1">
            <a:spLocks noChangeArrowheads="1"/>
          </p:cNvSpPr>
          <p:nvPr/>
        </p:nvSpPr>
        <p:spPr bwMode="auto">
          <a:xfrm>
            <a:off x="1652588" y="6591300"/>
            <a:ext cx="58293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pitchFamily="34" charset="0"/>
                <a:cs typeface="Arial" pitchFamily="34" charset="0"/>
              </a:rPr>
              <a:t>c: © The McGraw-Hill Companies, Inc./Rebecca Gray, photographer/Don Kincaid, dissections</a:t>
            </a:r>
          </a:p>
        </p:txBody>
      </p:sp>
      <p:sp>
        <p:nvSpPr>
          <p:cNvPr id="17561" name="Text Box 168"/>
          <p:cNvSpPr txBox="1">
            <a:spLocks noChangeArrowheads="1"/>
          </p:cNvSpPr>
          <p:nvPr/>
        </p:nvSpPr>
        <p:spPr bwMode="auto">
          <a:xfrm>
            <a:off x="2484438" y="6042025"/>
            <a:ext cx="3413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600" b="1">
                <a:latin typeface="Arial" pitchFamily="34" charset="0"/>
              </a:rPr>
              <a:t>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B765D27-3027-41FD-9339-F55D289FA16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Supply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b="0" smtClean="0"/>
              <a:t>uterine blood supply is important to the menstrual cycle and pregnancy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uterine artery </a:t>
            </a:r>
            <a:r>
              <a:rPr lang="en-US" sz="2800" b="0" smtClean="0"/>
              <a:t>arises from each internal iliac artery</a:t>
            </a:r>
          </a:p>
          <a:p>
            <a:pPr lvl="1" eaLnBrk="1" hangingPunct="1"/>
            <a:r>
              <a:rPr lang="en-US" sz="2400" b="0" smtClean="0"/>
              <a:t>travels and gives off several branches that penetrate myometrium</a:t>
            </a:r>
          </a:p>
          <a:p>
            <a:pPr lvl="1" eaLnBrk="1" hangingPunct="1"/>
            <a:r>
              <a:rPr lang="en-US" sz="2400" b="0" smtClean="0"/>
              <a:t>lead to </a:t>
            </a:r>
            <a:r>
              <a:rPr lang="en-US" sz="2400" smtClean="0"/>
              <a:t>arcuate arteries</a:t>
            </a:r>
          </a:p>
          <a:p>
            <a:pPr lvl="2" eaLnBrk="1" hangingPunct="1"/>
            <a:r>
              <a:rPr lang="en-US" sz="2000" b="0" smtClean="0"/>
              <a:t>each travels in a circle around the uterus</a:t>
            </a:r>
          </a:p>
          <a:p>
            <a:pPr lvl="2" eaLnBrk="1" hangingPunct="1"/>
            <a:r>
              <a:rPr lang="en-US" sz="2000" b="0" smtClean="0"/>
              <a:t>anastomose with arcuate artery on the other side</a:t>
            </a:r>
          </a:p>
          <a:p>
            <a:pPr lvl="2" eaLnBrk="1" hangingPunct="1"/>
            <a:r>
              <a:rPr lang="en-US" sz="2000" smtClean="0"/>
              <a:t>spiral arteries </a:t>
            </a:r>
            <a:r>
              <a:rPr lang="en-US" sz="2000" b="0" smtClean="0"/>
              <a:t>penetrate through the myometrium into the </a:t>
            </a:r>
            <a:r>
              <a:rPr lang="en-US" sz="2000" smtClean="0"/>
              <a:t>endometrium</a:t>
            </a:r>
          </a:p>
          <a:p>
            <a:pPr lvl="3" eaLnBrk="1" hangingPunct="1"/>
            <a:r>
              <a:rPr lang="en-US" sz="1600" b="0" smtClean="0"/>
              <a:t>wind between endometrial glands toward surface of mucosa</a:t>
            </a:r>
          </a:p>
          <a:p>
            <a:pPr lvl="3" eaLnBrk="1" hangingPunct="1"/>
            <a:r>
              <a:rPr lang="en-US" sz="1600" b="0" smtClean="0"/>
              <a:t>rhythmically constrict and dilate making the mucosa alternately blanch and flush with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61371603-6F9F-40FB-85C9-F5D097173B3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Vessels of Reproductive Tract</a:t>
            </a:r>
          </a:p>
        </p:txBody>
      </p:sp>
      <p:sp>
        <p:nvSpPr>
          <p:cNvPr id="20485" name="Text Box 15"/>
          <p:cNvSpPr txBox="1">
            <a:spLocks noChangeArrowheads="1"/>
          </p:cNvSpPr>
          <p:nvPr/>
        </p:nvSpPr>
        <p:spPr bwMode="auto">
          <a:xfrm>
            <a:off x="3276600" y="61722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28.7</a:t>
            </a:r>
          </a:p>
        </p:txBody>
      </p:sp>
      <p:pic>
        <p:nvPicPr>
          <p:cNvPr id="20488" name="Picture 3" descr="sal25693_28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075" y="1192213"/>
            <a:ext cx="7215188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916113" y="942975"/>
            <a:ext cx="5302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85813" y="1930400"/>
            <a:ext cx="5635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Aorta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3063875" y="5445125"/>
            <a:ext cx="19256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Internal iliac artery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20492" name="Rectangle 20"/>
          <p:cNvSpPr>
            <a:spLocks noChangeArrowheads="1"/>
          </p:cNvSpPr>
          <p:nvPr/>
        </p:nvSpPr>
        <p:spPr bwMode="auto">
          <a:xfrm>
            <a:off x="5861050" y="1824038"/>
            <a:ext cx="12985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Mesosalpinx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20493" name="Rectangle 21"/>
          <p:cNvSpPr>
            <a:spLocks noChangeArrowheads="1"/>
          </p:cNvSpPr>
          <p:nvPr/>
        </p:nvSpPr>
        <p:spPr bwMode="auto">
          <a:xfrm>
            <a:off x="4840288" y="3905250"/>
            <a:ext cx="614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20494" name="Line 25"/>
          <p:cNvSpPr>
            <a:spLocks noChangeShapeType="1"/>
          </p:cNvSpPr>
          <p:nvPr/>
        </p:nvSpPr>
        <p:spPr bwMode="auto">
          <a:xfrm>
            <a:off x="1433513" y="2078038"/>
            <a:ext cx="66040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Freeform 26"/>
          <p:cNvSpPr>
            <a:spLocks/>
          </p:cNvSpPr>
          <p:nvPr/>
        </p:nvSpPr>
        <p:spPr bwMode="auto">
          <a:xfrm>
            <a:off x="1311275" y="4338638"/>
            <a:ext cx="454025" cy="573087"/>
          </a:xfrm>
          <a:custGeom>
            <a:avLst/>
            <a:gdLst>
              <a:gd name="T0" fmla="*/ 839210533 w 333"/>
              <a:gd name="T1" fmla="*/ 1058465714 h 420"/>
              <a:gd name="T2" fmla="*/ 0 w 333"/>
              <a:gd name="T3" fmla="*/ 425907275 h 420"/>
              <a:gd name="T4" fmla="*/ 0 w 333"/>
              <a:gd name="T5" fmla="*/ 0 h 420"/>
              <a:gd name="T6" fmla="*/ 0 60000 65536"/>
              <a:gd name="T7" fmla="*/ 0 60000 65536"/>
              <a:gd name="T8" fmla="*/ 0 60000 65536"/>
              <a:gd name="T9" fmla="*/ 0 w 333"/>
              <a:gd name="T10" fmla="*/ 0 h 420"/>
              <a:gd name="T11" fmla="*/ 333 w 333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3" h="420">
                <a:moveTo>
                  <a:pt x="333" y="420"/>
                </a:moveTo>
                <a:lnTo>
                  <a:pt x="0" y="16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700"/>
          </a:p>
        </p:txBody>
      </p:sp>
      <p:sp>
        <p:nvSpPr>
          <p:cNvPr id="20496" name="Line 27"/>
          <p:cNvSpPr>
            <a:spLocks noChangeShapeType="1"/>
          </p:cNvSpPr>
          <p:nvPr/>
        </p:nvSpPr>
        <p:spPr bwMode="auto">
          <a:xfrm>
            <a:off x="1751013" y="5573713"/>
            <a:ext cx="1255712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28"/>
          <p:cNvSpPr>
            <a:spLocks noChangeShapeType="1"/>
          </p:cNvSpPr>
          <p:nvPr/>
        </p:nvSpPr>
        <p:spPr bwMode="auto">
          <a:xfrm>
            <a:off x="5164138" y="3354388"/>
            <a:ext cx="1587" cy="5603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29"/>
          <p:cNvSpPr>
            <a:spLocks noChangeShapeType="1"/>
          </p:cNvSpPr>
          <p:nvPr/>
        </p:nvSpPr>
        <p:spPr bwMode="auto">
          <a:xfrm>
            <a:off x="6681788" y="3773488"/>
            <a:ext cx="212725" cy="4270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30"/>
          <p:cNvSpPr>
            <a:spLocks noChangeShapeType="1"/>
          </p:cNvSpPr>
          <p:nvPr/>
        </p:nvSpPr>
        <p:spPr bwMode="auto">
          <a:xfrm flipV="1">
            <a:off x="4711700" y="4789488"/>
            <a:ext cx="1588" cy="5381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Line 31"/>
          <p:cNvSpPr>
            <a:spLocks noChangeShapeType="1"/>
          </p:cNvSpPr>
          <p:nvPr/>
        </p:nvSpPr>
        <p:spPr bwMode="auto">
          <a:xfrm>
            <a:off x="6543675" y="3768725"/>
            <a:ext cx="482600" cy="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32"/>
          <p:cNvSpPr>
            <a:spLocks/>
          </p:cNvSpPr>
          <p:nvPr/>
        </p:nvSpPr>
        <p:spPr bwMode="auto">
          <a:xfrm>
            <a:off x="3584575" y="1504950"/>
            <a:ext cx="490538" cy="490538"/>
          </a:xfrm>
          <a:custGeom>
            <a:avLst/>
            <a:gdLst>
              <a:gd name="T0" fmla="*/ 0 w 360"/>
              <a:gd name="T1" fmla="*/ 0 h 360"/>
              <a:gd name="T2" fmla="*/ 544353764 w 360"/>
              <a:gd name="T3" fmla="*/ 0 h 360"/>
              <a:gd name="T4" fmla="*/ 907256339 w 360"/>
              <a:gd name="T5" fmla="*/ 907256339 h 360"/>
              <a:gd name="T6" fmla="*/ 0 60000 65536"/>
              <a:gd name="T7" fmla="*/ 0 60000 65536"/>
              <a:gd name="T8" fmla="*/ 0 60000 65536"/>
              <a:gd name="T9" fmla="*/ 0 w 360"/>
              <a:gd name="T10" fmla="*/ 0 h 360"/>
              <a:gd name="T11" fmla="*/ 360 w 360"/>
              <a:gd name="T12" fmla="*/ 360 h 3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0" h="360">
                <a:moveTo>
                  <a:pt x="0" y="0"/>
                </a:moveTo>
                <a:lnTo>
                  <a:pt x="216" y="0"/>
                </a:lnTo>
                <a:lnTo>
                  <a:pt x="360" y="36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700"/>
          </a:p>
        </p:txBody>
      </p:sp>
      <p:sp>
        <p:nvSpPr>
          <p:cNvPr id="20502" name="Line 33"/>
          <p:cNvSpPr>
            <a:spLocks noChangeShapeType="1"/>
          </p:cNvSpPr>
          <p:nvPr/>
        </p:nvSpPr>
        <p:spPr bwMode="auto">
          <a:xfrm>
            <a:off x="5233988" y="1816100"/>
            <a:ext cx="1587" cy="763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34"/>
          <p:cNvSpPr>
            <a:spLocks/>
          </p:cNvSpPr>
          <p:nvPr/>
        </p:nvSpPr>
        <p:spPr bwMode="auto">
          <a:xfrm>
            <a:off x="5776913" y="2170113"/>
            <a:ext cx="781050" cy="568325"/>
          </a:xfrm>
          <a:custGeom>
            <a:avLst/>
            <a:gdLst>
              <a:gd name="T0" fmla="*/ 0 w 573"/>
              <a:gd name="T1" fmla="*/ 1050906833 h 417"/>
              <a:gd name="T2" fmla="*/ 1444047725 w 573"/>
              <a:gd name="T3" fmla="*/ 619958923 h 417"/>
              <a:gd name="T4" fmla="*/ 1444047725 w 573"/>
              <a:gd name="T5" fmla="*/ 0 h 417"/>
              <a:gd name="T6" fmla="*/ 0 60000 65536"/>
              <a:gd name="T7" fmla="*/ 0 60000 65536"/>
              <a:gd name="T8" fmla="*/ 0 60000 65536"/>
              <a:gd name="T9" fmla="*/ 0 w 573"/>
              <a:gd name="T10" fmla="*/ 0 h 417"/>
              <a:gd name="T11" fmla="*/ 573 w 573"/>
              <a:gd name="T12" fmla="*/ 417 h 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417">
                <a:moveTo>
                  <a:pt x="0" y="417"/>
                </a:moveTo>
                <a:lnTo>
                  <a:pt x="573" y="246"/>
                </a:lnTo>
                <a:lnTo>
                  <a:pt x="573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700"/>
          </a:p>
        </p:txBody>
      </p:sp>
      <p:sp>
        <p:nvSpPr>
          <p:cNvPr id="20504" name="Line 35"/>
          <p:cNvSpPr>
            <a:spLocks noChangeShapeType="1"/>
          </p:cNvSpPr>
          <p:nvPr/>
        </p:nvSpPr>
        <p:spPr bwMode="auto">
          <a:xfrm>
            <a:off x="7605713" y="1589088"/>
            <a:ext cx="1587" cy="77152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Rectangle 36"/>
          <p:cNvSpPr>
            <a:spLocks noChangeArrowheads="1"/>
          </p:cNvSpPr>
          <p:nvPr/>
        </p:nvSpPr>
        <p:spPr bwMode="auto">
          <a:xfrm>
            <a:off x="5153025" y="5437188"/>
            <a:ext cx="14446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Spiral arteries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20506" name="Freeform 37"/>
          <p:cNvSpPr>
            <a:spLocks/>
          </p:cNvSpPr>
          <p:nvPr/>
        </p:nvSpPr>
        <p:spPr bwMode="auto">
          <a:xfrm>
            <a:off x="6710363" y="3465513"/>
            <a:ext cx="827087" cy="2124075"/>
          </a:xfrm>
          <a:custGeom>
            <a:avLst/>
            <a:gdLst>
              <a:gd name="T0" fmla="*/ 1529736213 w 607"/>
              <a:gd name="T1" fmla="*/ 0 h 1558"/>
              <a:gd name="T2" fmla="*/ 688003729 w 607"/>
              <a:gd name="T3" fmla="*/ 2147483647 h 1558"/>
              <a:gd name="T4" fmla="*/ 0 w 607"/>
              <a:gd name="T5" fmla="*/ 2147483647 h 1558"/>
              <a:gd name="T6" fmla="*/ 0 60000 65536"/>
              <a:gd name="T7" fmla="*/ 0 60000 65536"/>
              <a:gd name="T8" fmla="*/ 0 60000 65536"/>
              <a:gd name="T9" fmla="*/ 0 w 607"/>
              <a:gd name="T10" fmla="*/ 0 h 1558"/>
              <a:gd name="T11" fmla="*/ 607 w 607"/>
              <a:gd name="T12" fmla="*/ 1558 h 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7" h="1558">
                <a:moveTo>
                  <a:pt x="607" y="0"/>
                </a:moveTo>
                <a:lnTo>
                  <a:pt x="273" y="1558"/>
                </a:lnTo>
                <a:lnTo>
                  <a:pt x="0" y="1558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700"/>
          </a:p>
        </p:txBody>
      </p:sp>
      <p:sp>
        <p:nvSpPr>
          <p:cNvPr id="20507" name="Line 38"/>
          <p:cNvSpPr>
            <a:spLocks noChangeShapeType="1"/>
          </p:cNvSpPr>
          <p:nvPr/>
        </p:nvSpPr>
        <p:spPr bwMode="auto">
          <a:xfrm flipV="1">
            <a:off x="7083425" y="4048125"/>
            <a:ext cx="574675" cy="15414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Freeform 39"/>
          <p:cNvSpPr>
            <a:spLocks/>
          </p:cNvSpPr>
          <p:nvPr/>
        </p:nvSpPr>
        <p:spPr bwMode="auto">
          <a:xfrm>
            <a:off x="2836863" y="3470275"/>
            <a:ext cx="150812" cy="496888"/>
          </a:xfrm>
          <a:custGeom>
            <a:avLst/>
            <a:gdLst>
              <a:gd name="T0" fmla="*/ 277217210 w 110"/>
              <a:gd name="T1" fmla="*/ 919858708 h 365"/>
              <a:gd name="T2" fmla="*/ 0 w 110"/>
              <a:gd name="T3" fmla="*/ 919858708 h 365"/>
              <a:gd name="T4" fmla="*/ 0 w 110"/>
              <a:gd name="T5" fmla="*/ 0 h 365"/>
              <a:gd name="T6" fmla="*/ 0 60000 65536"/>
              <a:gd name="T7" fmla="*/ 0 60000 65536"/>
              <a:gd name="T8" fmla="*/ 0 60000 65536"/>
              <a:gd name="T9" fmla="*/ 0 w 110"/>
              <a:gd name="T10" fmla="*/ 0 h 365"/>
              <a:gd name="T11" fmla="*/ 110 w 110"/>
              <a:gd name="T12" fmla="*/ 365 h 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" h="365">
                <a:moveTo>
                  <a:pt x="110" y="365"/>
                </a:moveTo>
                <a:lnTo>
                  <a:pt x="0" y="365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700"/>
          </a:p>
        </p:txBody>
      </p:sp>
      <p:sp>
        <p:nvSpPr>
          <p:cNvPr id="20509" name="Text Box 40"/>
          <p:cNvSpPr txBox="1">
            <a:spLocks noChangeArrowheads="1"/>
          </p:cNvSpPr>
          <p:nvPr/>
        </p:nvSpPr>
        <p:spPr bwMode="auto">
          <a:xfrm>
            <a:off x="2222500" y="1335088"/>
            <a:ext cx="1330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Suspensory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ligament</a:t>
            </a:r>
          </a:p>
        </p:txBody>
      </p:sp>
      <p:sp>
        <p:nvSpPr>
          <p:cNvPr id="20510" name="Text Box 41"/>
          <p:cNvSpPr txBox="1">
            <a:spLocks noChangeArrowheads="1"/>
          </p:cNvSpPr>
          <p:nvPr/>
        </p:nvSpPr>
        <p:spPr bwMode="auto">
          <a:xfrm>
            <a:off x="4314825" y="1193800"/>
            <a:ext cx="1738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Ovarian branch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of uterine artery</a:t>
            </a:r>
          </a:p>
        </p:txBody>
      </p:sp>
      <p:sp>
        <p:nvSpPr>
          <p:cNvPr id="20511" name="Text Box 42"/>
          <p:cNvSpPr txBox="1">
            <a:spLocks noChangeArrowheads="1"/>
          </p:cNvSpPr>
          <p:nvPr/>
        </p:nvSpPr>
        <p:spPr bwMode="auto">
          <a:xfrm>
            <a:off x="6778625" y="1258888"/>
            <a:ext cx="15589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Arcuate artery</a:t>
            </a:r>
          </a:p>
        </p:txBody>
      </p:sp>
      <p:sp>
        <p:nvSpPr>
          <p:cNvPr id="20512" name="Text Box 43"/>
          <p:cNvSpPr txBox="1">
            <a:spLocks noChangeArrowheads="1"/>
          </p:cNvSpPr>
          <p:nvPr/>
        </p:nvSpPr>
        <p:spPr bwMode="auto">
          <a:xfrm>
            <a:off x="5710238" y="3597275"/>
            <a:ext cx="836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Uterine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artery</a:t>
            </a:r>
          </a:p>
        </p:txBody>
      </p:sp>
      <p:sp>
        <p:nvSpPr>
          <p:cNvPr id="20513" name="Text Box 44"/>
          <p:cNvSpPr txBox="1">
            <a:spLocks noChangeArrowheads="1"/>
          </p:cNvSpPr>
          <p:nvPr/>
        </p:nvSpPr>
        <p:spPr bwMode="auto">
          <a:xfrm>
            <a:off x="4271963" y="4214813"/>
            <a:ext cx="8620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Vaginal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artery</a:t>
            </a:r>
          </a:p>
        </p:txBody>
      </p:sp>
      <p:sp>
        <p:nvSpPr>
          <p:cNvPr id="20514" name="Text Box 45"/>
          <p:cNvSpPr txBox="1">
            <a:spLocks noChangeArrowheads="1"/>
          </p:cNvSpPr>
          <p:nvPr/>
        </p:nvSpPr>
        <p:spPr bwMode="auto">
          <a:xfrm>
            <a:off x="3079750" y="3836988"/>
            <a:ext cx="898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Ovarian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artery</a:t>
            </a:r>
          </a:p>
        </p:txBody>
      </p:sp>
      <p:sp>
        <p:nvSpPr>
          <p:cNvPr id="20515" name="Text Box 46"/>
          <p:cNvSpPr txBox="1">
            <a:spLocks noChangeArrowheads="1"/>
          </p:cNvSpPr>
          <p:nvPr/>
        </p:nvSpPr>
        <p:spPr bwMode="auto">
          <a:xfrm>
            <a:off x="762000" y="3787775"/>
            <a:ext cx="11763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Common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iliac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81C542AC-7649-42B6-B63B-62C0CBD142B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Vagina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vagina </a:t>
            </a:r>
            <a:r>
              <a:rPr lang="en-US" sz="2400" b="0" smtClean="0"/>
              <a:t>(birth canal) – 8 -10 cm distensible muscular tube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allows for discharge of menstrual fluid, receipt of penis and semen, and birth of baby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outer adventitia, middle muscularis, and inner mucosa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tilted posteriorly between rectum and urethra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vagina has no glands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transudation</a:t>
            </a:r>
            <a:r>
              <a:rPr lang="en-US" sz="1800" b="0" smtClean="0"/>
              <a:t> lubricates vagina – “vaginal sweating”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b="0" smtClean="0"/>
              <a:t>serous fluid through its walls and by mucus from the cervical gland above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fornices </a:t>
            </a:r>
            <a:r>
              <a:rPr lang="en-US" sz="2000" b="0" smtClean="0"/>
              <a:t>– blind-ended spaces formed from the vagina extends slightly beyond the cervix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transverse friction ridges (</a:t>
            </a:r>
            <a:r>
              <a:rPr lang="en-US" sz="2000" smtClean="0"/>
              <a:t>vaginal rugae</a:t>
            </a:r>
            <a:r>
              <a:rPr lang="en-US" sz="2000" b="0" smtClean="0"/>
              <a:t>)</a:t>
            </a:r>
            <a:r>
              <a:rPr lang="en-US" sz="2000" smtClean="0"/>
              <a:t> </a:t>
            </a:r>
            <a:r>
              <a:rPr lang="en-US" sz="2000" b="0" smtClean="0"/>
              <a:t>at lower 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mucosal folds form </a:t>
            </a:r>
            <a:r>
              <a:rPr lang="en-US" sz="2000" smtClean="0"/>
              <a:t>hymen</a:t>
            </a:r>
            <a:r>
              <a:rPr lang="en-US" sz="2000" b="0" smtClean="0"/>
              <a:t> across vaginal opening</a:t>
            </a:r>
          </a:p>
          <a:p>
            <a:pPr lvl="1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vaginal epithelium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childhood - simple cuboidal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puberty - estrogens transform to stratified squamous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bacteria ferment glycogen rich cells producing acidic pH in vagina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an example of </a:t>
            </a:r>
            <a:r>
              <a:rPr lang="en-US" sz="2000" smtClean="0"/>
              <a:t>metaplasia</a:t>
            </a:r>
            <a:r>
              <a:rPr lang="en-US" sz="2000" b="0" smtClean="0"/>
              <a:t> – the transformation of one tissue type to another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antigen-presenting </a:t>
            </a:r>
            <a:r>
              <a:rPr lang="en-US" sz="2000" smtClean="0"/>
              <a:t>dendritic cells </a:t>
            </a:r>
            <a:r>
              <a:rPr lang="en-US" sz="2000" b="0" smtClean="0"/>
              <a:t>– route by which HIV from infected semen invades the female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0FAB3BFC-329B-4673-834A-2E9FC1D4082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External Genitalia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943600"/>
          </a:xfrm>
        </p:spPr>
        <p:txBody>
          <a:bodyPr/>
          <a:lstStyle/>
          <a:p>
            <a:pPr eaLnBrk="1" hangingPunct="1"/>
            <a:r>
              <a:rPr lang="en-US" sz="2400" b="0" smtClean="0"/>
              <a:t>external genitalia are collectively called the </a:t>
            </a:r>
            <a:r>
              <a:rPr lang="en-US" sz="2400" smtClean="0"/>
              <a:t>vulva</a:t>
            </a:r>
            <a:r>
              <a:rPr lang="en-US" sz="2400" b="0" smtClean="0"/>
              <a:t> or </a:t>
            </a:r>
            <a:r>
              <a:rPr lang="en-US" sz="2400" smtClean="0"/>
              <a:t>pudendum</a:t>
            </a:r>
          </a:p>
          <a:p>
            <a:pPr lvl="1" eaLnBrk="1" hangingPunct="1"/>
            <a:r>
              <a:rPr lang="en-US" sz="2000" smtClean="0"/>
              <a:t>mons pubis </a:t>
            </a:r>
            <a:r>
              <a:rPr lang="en-US" sz="2000" b="0" smtClean="0"/>
              <a:t>- mound of fat over pubic symphysis bearing most of the pubic hair</a:t>
            </a:r>
          </a:p>
          <a:p>
            <a:pPr lvl="1" eaLnBrk="1" hangingPunct="1"/>
            <a:r>
              <a:rPr lang="en-US" sz="2000" smtClean="0"/>
              <a:t>labia majora </a:t>
            </a:r>
            <a:r>
              <a:rPr lang="en-US" sz="2000" b="0" smtClean="0"/>
              <a:t>– pair of thick folds of skin and adipose tissue inferior to the mons</a:t>
            </a:r>
          </a:p>
          <a:p>
            <a:pPr lvl="2" eaLnBrk="1" hangingPunct="1"/>
            <a:r>
              <a:rPr lang="en-US" sz="1600" b="0" smtClean="0"/>
              <a:t>pudendal cleft – slit between labia majora</a:t>
            </a:r>
          </a:p>
          <a:p>
            <a:pPr lvl="1" eaLnBrk="1" hangingPunct="1"/>
            <a:r>
              <a:rPr lang="en-US" sz="2000" smtClean="0"/>
              <a:t>labia minora </a:t>
            </a:r>
            <a:r>
              <a:rPr lang="en-US" sz="2000" b="0" smtClean="0"/>
              <a:t>– medial to labia majora are thin hairless folds</a:t>
            </a:r>
          </a:p>
          <a:p>
            <a:pPr lvl="2" eaLnBrk="1" hangingPunct="1"/>
            <a:r>
              <a:rPr lang="en-US" sz="1600" b="0" smtClean="0"/>
              <a:t>space between forms </a:t>
            </a:r>
            <a:r>
              <a:rPr lang="en-US" sz="1600" smtClean="0"/>
              <a:t>vestibule </a:t>
            </a:r>
            <a:r>
              <a:rPr lang="en-US" sz="1600" b="0" smtClean="0"/>
              <a:t>which contains </a:t>
            </a:r>
            <a:r>
              <a:rPr lang="en-US" sz="1600" smtClean="0"/>
              <a:t>urethral </a:t>
            </a:r>
            <a:r>
              <a:rPr lang="en-US" sz="1600" b="0" smtClean="0"/>
              <a:t>and </a:t>
            </a:r>
            <a:r>
              <a:rPr lang="en-US" sz="1600" smtClean="0"/>
              <a:t>vaginal openings</a:t>
            </a:r>
          </a:p>
          <a:p>
            <a:pPr lvl="2" eaLnBrk="1" hangingPunct="1"/>
            <a:r>
              <a:rPr lang="en-US" sz="1600" b="0" smtClean="0"/>
              <a:t>anterior margins of labia minora join to form hood-like prepuce over clitoris</a:t>
            </a:r>
          </a:p>
          <a:p>
            <a:pPr lvl="1" eaLnBrk="1" hangingPunct="1"/>
            <a:r>
              <a:rPr lang="en-US" sz="2000" smtClean="0"/>
              <a:t>clitoris</a:t>
            </a:r>
            <a:r>
              <a:rPr lang="en-US" sz="2000" b="0" smtClean="0"/>
              <a:t> - erectile, sensory organ with no urinary role</a:t>
            </a:r>
          </a:p>
          <a:p>
            <a:pPr lvl="2" eaLnBrk="1" hangingPunct="1"/>
            <a:r>
              <a:rPr lang="en-US" sz="1600" b="0" smtClean="0"/>
              <a:t>primary center for erotic stimulation</a:t>
            </a:r>
          </a:p>
          <a:p>
            <a:pPr lvl="2" eaLnBrk="1" hangingPunct="1"/>
            <a:r>
              <a:rPr lang="en-US" sz="1600" b="0" smtClean="0"/>
              <a:t>glans, body, and crura</a:t>
            </a:r>
          </a:p>
          <a:p>
            <a:pPr lvl="1" eaLnBrk="1" hangingPunct="1"/>
            <a:r>
              <a:rPr lang="en-US" sz="2000" smtClean="0"/>
              <a:t>vestibular bulbs </a:t>
            </a:r>
            <a:r>
              <a:rPr lang="en-US" sz="2000" b="0" smtClean="0"/>
              <a:t>- erectile tissue deep to the labia majora</a:t>
            </a:r>
          </a:p>
          <a:p>
            <a:pPr lvl="2" eaLnBrk="1" hangingPunct="1"/>
            <a:r>
              <a:rPr lang="en-US" sz="1600" b="0" smtClean="0"/>
              <a:t>cause the vagina to tighten around the penis, enhancing sexual stimulation</a:t>
            </a:r>
          </a:p>
          <a:p>
            <a:pPr lvl="1" eaLnBrk="1" hangingPunct="1"/>
            <a:r>
              <a:rPr lang="en-US" sz="2000" smtClean="0"/>
              <a:t>greater and lesser vestibular </a:t>
            </a:r>
            <a:r>
              <a:rPr lang="en-US" sz="2000" b="0" smtClean="0"/>
              <a:t>and </a:t>
            </a:r>
            <a:r>
              <a:rPr lang="en-US" sz="2000" smtClean="0"/>
              <a:t>paraurethral glands </a:t>
            </a:r>
            <a:r>
              <a:rPr lang="en-US" sz="2000" b="0" smtClean="0"/>
              <a:t>open into vestibule for lubrication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555FA102-7DE8-4AD5-92A1-E2DA57D421D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Female Perineum Showing Vulva</a:t>
            </a:r>
          </a:p>
        </p:txBody>
      </p:sp>
      <p:sp>
        <p:nvSpPr>
          <p:cNvPr id="23557" name="Text Box 9"/>
          <p:cNvSpPr txBox="1">
            <a:spLocks noChangeArrowheads="1"/>
          </p:cNvSpPr>
          <p:nvPr/>
        </p:nvSpPr>
        <p:spPr bwMode="auto">
          <a:xfrm>
            <a:off x="6172200" y="5181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28.8a</a:t>
            </a:r>
          </a:p>
        </p:txBody>
      </p:sp>
      <p:pic>
        <p:nvPicPr>
          <p:cNvPr id="23560" name="Picture 3" descr="sal25693_28_0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8" y="1001713"/>
            <a:ext cx="4716462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88950" y="968375"/>
            <a:ext cx="5302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96913" y="4100513"/>
            <a:ext cx="11318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Vaginal orifice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298950" y="6165850"/>
            <a:ext cx="414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Anus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597400" y="4451350"/>
            <a:ext cx="736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Vestibule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597400" y="3321050"/>
            <a:ext cx="652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Prepuce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4597400" y="3503613"/>
            <a:ext cx="5699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Clitoris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778125" y="2209800"/>
            <a:ext cx="9223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Mons pubis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270000" y="6153150"/>
            <a:ext cx="11398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Perineal raphe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96913" y="4451350"/>
            <a:ext cx="5508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Hymen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96913" y="3570288"/>
            <a:ext cx="11128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Labium majus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696913" y="3836988"/>
            <a:ext cx="1122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Labium minus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flipV="1">
            <a:off x="3187700" y="2449513"/>
            <a:ext cx="1588" cy="50323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3214688" y="3414713"/>
            <a:ext cx="135255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3214688" y="3579813"/>
            <a:ext cx="1352550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1852613" y="3660775"/>
            <a:ext cx="1184275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852613" y="3927475"/>
            <a:ext cx="11668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857375" y="4198938"/>
            <a:ext cx="1357313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1412875" y="4287838"/>
            <a:ext cx="1801813" cy="261937"/>
          </a:xfrm>
          <a:custGeom>
            <a:avLst/>
            <a:gdLst>
              <a:gd name="T0" fmla="*/ 2147483647 w 1323"/>
              <a:gd name="T1" fmla="*/ 0 h 193"/>
              <a:gd name="T2" fmla="*/ 1013103077 w 1323"/>
              <a:gd name="T3" fmla="*/ 486391788 h 193"/>
              <a:gd name="T4" fmla="*/ 0 w 1323"/>
              <a:gd name="T5" fmla="*/ 486391788 h 193"/>
              <a:gd name="T6" fmla="*/ 0 60000 65536"/>
              <a:gd name="T7" fmla="*/ 0 60000 65536"/>
              <a:gd name="T8" fmla="*/ 0 60000 65536"/>
              <a:gd name="T9" fmla="*/ 0 w 1323"/>
              <a:gd name="T10" fmla="*/ 0 h 193"/>
              <a:gd name="T11" fmla="*/ 1323 w 1323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3" h="193">
                <a:moveTo>
                  <a:pt x="1323" y="0"/>
                </a:moveTo>
                <a:lnTo>
                  <a:pt x="402" y="193"/>
                </a:lnTo>
                <a:lnTo>
                  <a:pt x="0" y="19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3232150" y="3900488"/>
            <a:ext cx="1335088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3402013" y="4075113"/>
            <a:ext cx="1165225" cy="474662"/>
          </a:xfrm>
          <a:custGeom>
            <a:avLst/>
            <a:gdLst>
              <a:gd name="T0" fmla="*/ 2147483647 w 855"/>
              <a:gd name="T1" fmla="*/ 879536208 h 349"/>
              <a:gd name="T2" fmla="*/ 1300401130 w 855"/>
              <a:gd name="T3" fmla="*/ 879536208 h 349"/>
              <a:gd name="T4" fmla="*/ 0 w 855"/>
              <a:gd name="T5" fmla="*/ 0 h 349"/>
              <a:gd name="T6" fmla="*/ 0 60000 65536"/>
              <a:gd name="T7" fmla="*/ 0 60000 65536"/>
              <a:gd name="T8" fmla="*/ 0 60000 65536"/>
              <a:gd name="T9" fmla="*/ 0 w 855"/>
              <a:gd name="T10" fmla="*/ 0 h 349"/>
              <a:gd name="T11" fmla="*/ 855 w 855"/>
              <a:gd name="T12" fmla="*/ 349 h 3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349">
                <a:moveTo>
                  <a:pt x="855" y="349"/>
                </a:moveTo>
                <a:lnTo>
                  <a:pt x="516" y="349"/>
                </a:lnTo>
                <a:lnTo>
                  <a:pt x="0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3000375" y="4029075"/>
            <a:ext cx="404813" cy="98425"/>
          </a:xfrm>
          <a:custGeom>
            <a:avLst/>
            <a:gdLst>
              <a:gd name="T0" fmla="*/ 0 w 297"/>
              <a:gd name="T1" fmla="*/ 181451223 h 72"/>
              <a:gd name="T2" fmla="*/ 0 w 297"/>
              <a:gd name="T3" fmla="*/ 0 h 72"/>
              <a:gd name="T4" fmla="*/ 748487885 w 297"/>
              <a:gd name="T5" fmla="*/ 0 h 72"/>
              <a:gd name="T6" fmla="*/ 748487885 w 297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297"/>
              <a:gd name="T13" fmla="*/ 0 h 72"/>
              <a:gd name="T14" fmla="*/ 297 w 29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" h="72">
                <a:moveTo>
                  <a:pt x="0" y="72"/>
                </a:moveTo>
                <a:lnTo>
                  <a:pt x="0" y="0"/>
                </a:lnTo>
                <a:lnTo>
                  <a:pt x="297" y="0"/>
                </a:lnTo>
                <a:lnTo>
                  <a:pt x="297" y="7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2462213" y="4697413"/>
            <a:ext cx="752475" cy="1566862"/>
          </a:xfrm>
          <a:custGeom>
            <a:avLst/>
            <a:gdLst>
              <a:gd name="T0" fmla="*/ 0 w 552"/>
              <a:gd name="T1" fmla="*/ 2147483647 h 1150"/>
              <a:gd name="T2" fmla="*/ 327620267 w 552"/>
              <a:gd name="T3" fmla="*/ 2147483647 h 1150"/>
              <a:gd name="T4" fmla="*/ 1391126032 w 552"/>
              <a:gd name="T5" fmla="*/ 0 h 1150"/>
              <a:gd name="T6" fmla="*/ 0 60000 65536"/>
              <a:gd name="T7" fmla="*/ 0 60000 65536"/>
              <a:gd name="T8" fmla="*/ 0 60000 65536"/>
              <a:gd name="T9" fmla="*/ 0 w 552"/>
              <a:gd name="T10" fmla="*/ 0 h 1150"/>
              <a:gd name="T11" fmla="*/ 552 w 552"/>
              <a:gd name="T12" fmla="*/ 1150 h 1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150">
                <a:moveTo>
                  <a:pt x="0" y="1150"/>
                </a:moveTo>
                <a:lnTo>
                  <a:pt x="130" y="1150"/>
                </a:lnTo>
                <a:lnTo>
                  <a:pt x="552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3251200" y="5045075"/>
            <a:ext cx="1012825" cy="1219200"/>
          </a:xfrm>
          <a:custGeom>
            <a:avLst/>
            <a:gdLst>
              <a:gd name="T0" fmla="*/ 0 w 744"/>
              <a:gd name="T1" fmla="*/ 0 h 895"/>
              <a:gd name="T2" fmla="*/ 1431448677 w 744"/>
              <a:gd name="T3" fmla="*/ 2147483647 h 895"/>
              <a:gd name="T4" fmla="*/ 1874996428 w 744"/>
              <a:gd name="T5" fmla="*/ 2147483647 h 895"/>
              <a:gd name="T6" fmla="*/ 0 60000 65536"/>
              <a:gd name="T7" fmla="*/ 0 60000 65536"/>
              <a:gd name="T8" fmla="*/ 0 60000 65536"/>
              <a:gd name="T9" fmla="*/ 0 w 744"/>
              <a:gd name="T10" fmla="*/ 0 h 895"/>
              <a:gd name="T11" fmla="*/ 744 w 744"/>
              <a:gd name="T12" fmla="*/ 895 h 8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895">
                <a:moveTo>
                  <a:pt x="0" y="0"/>
                </a:moveTo>
                <a:lnTo>
                  <a:pt x="568" y="895"/>
                </a:lnTo>
                <a:lnTo>
                  <a:pt x="744" y="895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781050" y="6372225"/>
            <a:ext cx="203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(a)</a:t>
            </a:r>
            <a:endParaRPr lang="en-US" b="1">
              <a:latin typeface="Arial" pitchFamily="34" charset="0"/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V="1">
            <a:off x="3178175" y="2441575"/>
            <a:ext cx="1588" cy="5016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3205163" y="3406775"/>
            <a:ext cx="13525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3205163" y="3570288"/>
            <a:ext cx="1352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844675" y="3651250"/>
            <a:ext cx="11826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844675" y="3917950"/>
            <a:ext cx="11652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847850" y="4191000"/>
            <a:ext cx="135731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1403350" y="4278313"/>
            <a:ext cx="1801813" cy="263525"/>
          </a:xfrm>
          <a:custGeom>
            <a:avLst/>
            <a:gdLst>
              <a:gd name="T0" fmla="*/ 2147483647 w 1323"/>
              <a:gd name="T1" fmla="*/ 0 h 193"/>
              <a:gd name="T2" fmla="*/ 1013102594 w 1323"/>
              <a:gd name="T3" fmla="*/ 486391788 h 193"/>
              <a:gd name="T4" fmla="*/ 0 w 1323"/>
              <a:gd name="T5" fmla="*/ 486391788 h 193"/>
              <a:gd name="T6" fmla="*/ 0 60000 65536"/>
              <a:gd name="T7" fmla="*/ 0 60000 65536"/>
              <a:gd name="T8" fmla="*/ 0 60000 65536"/>
              <a:gd name="T9" fmla="*/ 0 w 1323"/>
              <a:gd name="T10" fmla="*/ 0 h 193"/>
              <a:gd name="T11" fmla="*/ 1323 w 1323"/>
              <a:gd name="T12" fmla="*/ 193 h 1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3" h="193">
                <a:moveTo>
                  <a:pt x="1323" y="0"/>
                </a:moveTo>
                <a:lnTo>
                  <a:pt x="402" y="193"/>
                </a:lnTo>
                <a:lnTo>
                  <a:pt x="0" y="19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3222625" y="3892550"/>
            <a:ext cx="13350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3" name="Freeform 41"/>
          <p:cNvSpPr>
            <a:spLocks/>
          </p:cNvSpPr>
          <p:nvPr/>
        </p:nvSpPr>
        <p:spPr bwMode="auto">
          <a:xfrm>
            <a:off x="3392488" y="4065588"/>
            <a:ext cx="1165225" cy="476250"/>
          </a:xfrm>
          <a:custGeom>
            <a:avLst/>
            <a:gdLst>
              <a:gd name="T0" fmla="*/ 2147483647 w 856"/>
              <a:gd name="T1" fmla="*/ 882054777 h 350"/>
              <a:gd name="T2" fmla="*/ 1300400651 w 856"/>
              <a:gd name="T3" fmla="*/ 882054777 h 350"/>
              <a:gd name="T4" fmla="*/ 0 w 856"/>
              <a:gd name="T5" fmla="*/ 0 h 350"/>
              <a:gd name="T6" fmla="*/ 0 60000 65536"/>
              <a:gd name="T7" fmla="*/ 0 60000 65536"/>
              <a:gd name="T8" fmla="*/ 0 60000 65536"/>
              <a:gd name="T9" fmla="*/ 0 w 856"/>
              <a:gd name="T10" fmla="*/ 0 h 350"/>
              <a:gd name="T11" fmla="*/ 856 w 856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6" h="350">
                <a:moveTo>
                  <a:pt x="856" y="350"/>
                </a:moveTo>
                <a:lnTo>
                  <a:pt x="516" y="35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94" name="Freeform 42"/>
          <p:cNvSpPr>
            <a:spLocks/>
          </p:cNvSpPr>
          <p:nvPr/>
        </p:nvSpPr>
        <p:spPr bwMode="auto">
          <a:xfrm>
            <a:off x="2990850" y="4019550"/>
            <a:ext cx="404813" cy="98425"/>
          </a:xfrm>
          <a:custGeom>
            <a:avLst/>
            <a:gdLst>
              <a:gd name="T0" fmla="*/ 0 w 297"/>
              <a:gd name="T1" fmla="*/ 181451223 h 72"/>
              <a:gd name="T2" fmla="*/ 0 w 297"/>
              <a:gd name="T3" fmla="*/ 0 h 72"/>
              <a:gd name="T4" fmla="*/ 748484710 w 297"/>
              <a:gd name="T5" fmla="*/ 0 h 72"/>
              <a:gd name="T6" fmla="*/ 748484710 w 297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297"/>
              <a:gd name="T13" fmla="*/ 0 h 72"/>
              <a:gd name="T14" fmla="*/ 297 w 29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" h="72">
                <a:moveTo>
                  <a:pt x="0" y="72"/>
                </a:moveTo>
                <a:lnTo>
                  <a:pt x="0" y="0"/>
                </a:lnTo>
                <a:lnTo>
                  <a:pt x="297" y="0"/>
                </a:lnTo>
                <a:lnTo>
                  <a:pt x="297" y="7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2452688" y="4689475"/>
            <a:ext cx="752475" cy="1566863"/>
          </a:xfrm>
          <a:custGeom>
            <a:avLst/>
            <a:gdLst>
              <a:gd name="T0" fmla="*/ 0 w 552"/>
              <a:gd name="T1" fmla="*/ 2147483647 h 1150"/>
              <a:gd name="T2" fmla="*/ 330141216 w 552"/>
              <a:gd name="T3" fmla="*/ 2147483647 h 1150"/>
              <a:gd name="T4" fmla="*/ 1391126032 w 552"/>
              <a:gd name="T5" fmla="*/ 0 h 1150"/>
              <a:gd name="T6" fmla="*/ 0 60000 65536"/>
              <a:gd name="T7" fmla="*/ 0 60000 65536"/>
              <a:gd name="T8" fmla="*/ 0 60000 65536"/>
              <a:gd name="T9" fmla="*/ 0 w 552"/>
              <a:gd name="T10" fmla="*/ 0 h 1150"/>
              <a:gd name="T11" fmla="*/ 552 w 552"/>
              <a:gd name="T12" fmla="*/ 1150 h 1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1150">
                <a:moveTo>
                  <a:pt x="0" y="1150"/>
                </a:moveTo>
                <a:lnTo>
                  <a:pt x="131" y="1150"/>
                </a:lnTo>
                <a:lnTo>
                  <a:pt x="552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96" name="Freeform 44"/>
          <p:cNvSpPr>
            <a:spLocks/>
          </p:cNvSpPr>
          <p:nvPr/>
        </p:nvSpPr>
        <p:spPr bwMode="auto">
          <a:xfrm>
            <a:off x="3241675" y="5035550"/>
            <a:ext cx="1014413" cy="1220788"/>
          </a:xfrm>
          <a:custGeom>
            <a:avLst/>
            <a:gdLst>
              <a:gd name="T0" fmla="*/ 0 w 745"/>
              <a:gd name="T1" fmla="*/ 0 h 896"/>
              <a:gd name="T2" fmla="*/ 1431449283 w 745"/>
              <a:gd name="T3" fmla="*/ 2147483647 h 896"/>
              <a:gd name="T4" fmla="*/ 1877518172 w 745"/>
              <a:gd name="T5" fmla="*/ 2147483647 h 896"/>
              <a:gd name="T6" fmla="*/ 0 60000 65536"/>
              <a:gd name="T7" fmla="*/ 0 60000 65536"/>
              <a:gd name="T8" fmla="*/ 0 60000 65536"/>
              <a:gd name="T9" fmla="*/ 0 w 745"/>
              <a:gd name="T10" fmla="*/ 0 h 896"/>
              <a:gd name="T11" fmla="*/ 745 w 745"/>
              <a:gd name="T12" fmla="*/ 896 h 8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5" h="896">
                <a:moveTo>
                  <a:pt x="0" y="0"/>
                </a:moveTo>
                <a:lnTo>
                  <a:pt x="568" y="896"/>
                </a:lnTo>
                <a:lnTo>
                  <a:pt x="745" y="89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4602163" y="3825875"/>
            <a:ext cx="72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Urethral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orifice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Female Reproductive System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b="0" smtClean="0"/>
              <a:t>more complex than the males because it serves more purposes</a:t>
            </a:r>
          </a:p>
          <a:p>
            <a:pPr eaLnBrk="1" hangingPunct="1"/>
            <a:endParaRPr lang="en-US" sz="1200" b="0" smtClean="0"/>
          </a:p>
          <a:p>
            <a:pPr lvl="1" eaLnBrk="1" hangingPunct="1"/>
            <a:r>
              <a:rPr lang="en-US" b="0" smtClean="0"/>
              <a:t>produce and deliver gametes, provide nutrition and safe harbor for fetal development, gives birth, and nourish the infant</a:t>
            </a:r>
          </a:p>
          <a:p>
            <a:pPr lvl="1" eaLnBrk="1" hangingPunct="1"/>
            <a:endParaRPr lang="en-US" sz="1000" b="0" smtClean="0"/>
          </a:p>
          <a:p>
            <a:pPr lvl="1" eaLnBrk="1" hangingPunct="1"/>
            <a:r>
              <a:rPr lang="en-US" b="0" smtClean="0"/>
              <a:t>more cyclic, and female hormones secreted in a more complex sequence than the relatively steady secretion in the 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DD0E2C5-1879-40AD-84E3-0F9DE90E9E0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7F10986-4A10-410A-801D-2A7D911273B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of Female Perineum</a:t>
            </a:r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6172200" y="5181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28.8b</a:t>
            </a:r>
          </a:p>
        </p:txBody>
      </p:sp>
      <p:pic>
        <p:nvPicPr>
          <p:cNvPr id="24584" name="Picture 3" descr="sal25693_28_0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19213"/>
            <a:ext cx="52038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47650" y="1047750"/>
            <a:ext cx="58229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4586" name="Rectangle 12"/>
          <p:cNvSpPr>
            <a:spLocks noChangeArrowheads="1"/>
          </p:cNvSpPr>
          <p:nvPr/>
        </p:nvSpPr>
        <p:spPr bwMode="auto">
          <a:xfrm>
            <a:off x="5002213" y="5048250"/>
            <a:ext cx="4143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Anus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4587" name="Rectangle 15"/>
          <p:cNvSpPr>
            <a:spLocks noChangeArrowheads="1"/>
          </p:cNvSpPr>
          <p:nvPr/>
        </p:nvSpPr>
        <p:spPr bwMode="auto">
          <a:xfrm>
            <a:off x="588963" y="2259013"/>
            <a:ext cx="5699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Clitoris</a:t>
            </a:r>
            <a:endParaRPr lang="en-US" b="1">
              <a:latin typeface="Arial" pitchFamily="34" charset="0"/>
            </a:endParaRPr>
          </a:p>
        </p:txBody>
      </p:sp>
      <p:sp>
        <p:nvSpPr>
          <p:cNvPr id="24588" name="Rectangle 23"/>
          <p:cNvSpPr>
            <a:spLocks noChangeArrowheads="1"/>
          </p:cNvSpPr>
          <p:nvPr/>
        </p:nvSpPr>
        <p:spPr bwMode="auto">
          <a:xfrm>
            <a:off x="1349375" y="2098675"/>
            <a:ext cx="4603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Glans</a:t>
            </a:r>
            <a:endParaRPr lang="en-US" b="1">
              <a:latin typeface="Arial" pitchFamily="34" charset="0"/>
            </a:endParaRPr>
          </a:p>
        </p:txBody>
      </p:sp>
      <p:sp>
        <p:nvSpPr>
          <p:cNvPr id="24589" name="Rectangle 24"/>
          <p:cNvSpPr>
            <a:spLocks noChangeArrowheads="1"/>
          </p:cNvSpPr>
          <p:nvPr/>
        </p:nvSpPr>
        <p:spPr bwMode="auto">
          <a:xfrm>
            <a:off x="1352550" y="2382838"/>
            <a:ext cx="3762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Crus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4590" name="Freeform 27"/>
          <p:cNvSpPr>
            <a:spLocks/>
          </p:cNvSpPr>
          <p:nvPr/>
        </p:nvSpPr>
        <p:spPr bwMode="auto">
          <a:xfrm>
            <a:off x="1309688" y="2124075"/>
            <a:ext cx="82550" cy="468313"/>
          </a:xfrm>
          <a:custGeom>
            <a:avLst/>
            <a:gdLst>
              <a:gd name="T0" fmla="*/ 138610192 w 55"/>
              <a:gd name="T1" fmla="*/ 0 h 313"/>
              <a:gd name="T2" fmla="*/ 0 w 55"/>
              <a:gd name="T3" fmla="*/ 0 h 313"/>
              <a:gd name="T4" fmla="*/ 0 w 55"/>
              <a:gd name="T5" fmla="*/ 788807210 h 313"/>
              <a:gd name="T6" fmla="*/ 138610192 w 55"/>
              <a:gd name="T7" fmla="*/ 788807210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55"/>
              <a:gd name="T13" fmla="*/ 0 h 313"/>
              <a:gd name="T14" fmla="*/ 55 w 55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" h="313">
                <a:moveTo>
                  <a:pt x="55" y="0"/>
                </a:moveTo>
                <a:lnTo>
                  <a:pt x="0" y="0"/>
                </a:lnTo>
                <a:lnTo>
                  <a:pt x="0" y="313"/>
                </a:lnTo>
                <a:lnTo>
                  <a:pt x="55" y="31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91" name="Line 28"/>
          <p:cNvSpPr>
            <a:spLocks noChangeShapeType="1"/>
          </p:cNvSpPr>
          <p:nvPr/>
        </p:nvSpPr>
        <p:spPr bwMode="auto">
          <a:xfrm>
            <a:off x="1196975" y="2366963"/>
            <a:ext cx="103188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Rectangle 29"/>
          <p:cNvSpPr>
            <a:spLocks noChangeArrowheads="1"/>
          </p:cNvSpPr>
          <p:nvPr/>
        </p:nvSpPr>
        <p:spPr bwMode="auto">
          <a:xfrm>
            <a:off x="561975" y="6362700"/>
            <a:ext cx="212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(b)</a:t>
            </a:r>
            <a:endParaRPr lang="en-US" b="1">
              <a:latin typeface="Arial" pitchFamily="34" charset="0"/>
            </a:endParaRPr>
          </a:p>
        </p:txBody>
      </p:sp>
      <p:sp>
        <p:nvSpPr>
          <p:cNvPr id="24593" name="Line 30"/>
          <p:cNvSpPr>
            <a:spLocks noChangeShapeType="1"/>
          </p:cNvSpPr>
          <p:nvPr/>
        </p:nvSpPr>
        <p:spPr bwMode="auto">
          <a:xfrm flipH="1">
            <a:off x="1300163" y="4524375"/>
            <a:ext cx="16002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31"/>
          <p:cNvSpPr>
            <a:spLocks noChangeShapeType="1"/>
          </p:cNvSpPr>
          <p:nvPr/>
        </p:nvSpPr>
        <p:spPr bwMode="auto">
          <a:xfrm>
            <a:off x="1543050" y="4122738"/>
            <a:ext cx="1493838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Freeform 32"/>
          <p:cNvSpPr>
            <a:spLocks/>
          </p:cNvSpPr>
          <p:nvPr/>
        </p:nvSpPr>
        <p:spPr bwMode="auto">
          <a:xfrm>
            <a:off x="1835150" y="2220913"/>
            <a:ext cx="1366838" cy="1590675"/>
          </a:xfrm>
          <a:custGeom>
            <a:avLst/>
            <a:gdLst>
              <a:gd name="T0" fmla="*/ 0 w 914"/>
              <a:gd name="T1" fmla="*/ 0 h 1063"/>
              <a:gd name="T2" fmla="*/ 567035997 w 914"/>
              <a:gd name="T3" fmla="*/ 0 h 1063"/>
              <a:gd name="T4" fmla="*/ 2147483647 w 914"/>
              <a:gd name="T5" fmla="*/ 2147483647 h 1063"/>
              <a:gd name="T6" fmla="*/ 0 60000 65536"/>
              <a:gd name="T7" fmla="*/ 0 60000 65536"/>
              <a:gd name="T8" fmla="*/ 0 60000 65536"/>
              <a:gd name="T9" fmla="*/ 0 w 914"/>
              <a:gd name="T10" fmla="*/ 0 h 1063"/>
              <a:gd name="T11" fmla="*/ 914 w 914"/>
              <a:gd name="T12" fmla="*/ 1063 h 10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" h="1063">
                <a:moveTo>
                  <a:pt x="0" y="0"/>
                </a:moveTo>
                <a:lnTo>
                  <a:pt x="225" y="0"/>
                </a:lnTo>
                <a:lnTo>
                  <a:pt x="914" y="106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96" name="Freeform 33"/>
          <p:cNvSpPr>
            <a:spLocks/>
          </p:cNvSpPr>
          <p:nvPr/>
        </p:nvSpPr>
        <p:spPr bwMode="auto">
          <a:xfrm>
            <a:off x="1768475" y="2503488"/>
            <a:ext cx="1238250" cy="1298575"/>
          </a:xfrm>
          <a:custGeom>
            <a:avLst/>
            <a:gdLst>
              <a:gd name="T0" fmla="*/ 0 w 828"/>
              <a:gd name="T1" fmla="*/ 0 h 868"/>
              <a:gd name="T2" fmla="*/ 680442185 w 828"/>
              <a:gd name="T3" fmla="*/ 0 h 868"/>
              <a:gd name="T4" fmla="*/ 2086689553 w 828"/>
              <a:gd name="T5" fmla="*/ 2147483647 h 868"/>
              <a:gd name="T6" fmla="*/ 0 60000 65536"/>
              <a:gd name="T7" fmla="*/ 0 60000 65536"/>
              <a:gd name="T8" fmla="*/ 0 60000 65536"/>
              <a:gd name="T9" fmla="*/ 0 w 828"/>
              <a:gd name="T10" fmla="*/ 0 h 868"/>
              <a:gd name="T11" fmla="*/ 828 w 828"/>
              <a:gd name="T12" fmla="*/ 868 h 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" h="868">
                <a:moveTo>
                  <a:pt x="0" y="0"/>
                </a:moveTo>
                <a:lnTo>
                  <a:pt x="270" y="0"/>
                </a:lnTo>
                <a:lnTo>
                  <a:pt x="828" y="86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97" name="Freeform 34"/>
          <p:cNvSpPr>
            <a:spLocks/>
          </p:cNvSpPr>
          <p:nvPr/>
        </p:nvSpPr>
        <p:spPr bwMode="auto">
          <a:xfrm>
            <a:off x="3465513" y="2616200"/>
            <a:ext cx="1249362" cy="1009650"/>
          </a:xfrm>
          <a:custGeom>
            <a:avLst/>
            <a:gdLst>
              <a:gd name="T0" fmla="*/ 0 w 835"/>
              <a:gd name="T1" fmla="*/ 1701107235 h 675"/>
              <a:gd name="T2" fmla="*/ 1726305875 w 835"/>
              <a:gd name="T3" fmla="*/ 0 h 675"/>
              <a:gd name="T4" fmla="*/ 2104329060 w 835"/>
              <a:gd name="T5" fmla="*/ 0 h 675"/>
              <a:gd name="T6" fmla="*/ 0 60000 65536"/>
              <a:gd name="T7" fmla="*/ 0 60000 65536"/>
              <a:gd name="T8" fmla="*/ 0 60000 65536"/>
              <a:gd name="T9" fmla="*/ 0 w 835"/>
              <a:gd name="T10" fmla="*/ 0 h 675"/>
              <a:gd name="T11" fmla="*/ 835 w 835"/>
              <a:gd name="T12" fmla="*/ 675 h 6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675">
                <a:moveTo>
                  <a:pt x="0" y="675"/>
                </a:moveTo>
                <a:lnTo>
                  <a:pt x="685" y="0"/>
                </a:lnTo>
                <a:lnTo>
                  <a:pt x="835" y="0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98" name="Freeform 35"/>
          <p:cNvSpPr>
            <a:spLocks/>
          </p:cNvSpPr>
          <p:nvPr/>
        </p:nvSpPr>
        <p:spPr bwMode="auto">
          <a:xfrm>
            <a:off x="3230563" y="3352800"/>
            <a:ext cx="1728787" cy="701675"/>
          </a:xfrm>
          <a:custGeom>
            <a:avLst/>
            <a:gdLst>
              <a:gd name="T0" fmla="*/ 2147483647 w 1155"/>
              <a:gd name="T1" fmla="*/ 0 h 469"/>
              <a:gd name="T2" fmla="*/ 2121972038 w 1155"/>
              <a:gd name="T3" fmla="*/ 0 h 469"/>
              <a:gd name="T4" fmla="*/ 0 w 1155"/>
              <a:gd name="T5" fmla="*/ 1181951783 h 469"/>
              <a:gd name="T6" fmla="*/ 0 60000 65536"/>
              <a:gd name="T7" fmla="*/ 0 60000 65536"/>
              <a:gd name="T8" fmla="*/ 0 60000 65536"/>
              <a:gd name="T9" fmla="*/ 0 w 1155"/>
              <a:gd name="T10" fmla="*/ 0 h 469"/>
              <a:gd name="T11" fmla="*/ 1155 w 1155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469">
                <a:moveTo>
                  <a:pt x="1155" y="0"/>
                </a:moveTo>
                <a:lnTo>
                  <a:pt x="842" y="0"/>
                </a:lnTo>
                <a:lnTo>
                  <a:pt x="0" y="46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599" name="Freeform 36"/>
          <p:cNvSpPr>
            <a:spLocks/>
          </p:cNvSpPr>
          <p:nvPr/>
        </p:nvSpPr>
        <p:spPr bwMode="auto">
          <a:xfrm>
            <a:off x="3505200" y="3783013"/>
            <a:ext cx="1454150" cy="438150"/>
          </a:xfrm>
          <a:custGeom>
            <a:avLst/>
            <a:gdLst>
              <a:gd name="T0" fmla="*/ 2147483647 w 972"/>
              <a:gd name="T1" fmla="*/ 0 h 293"/>
              <a:gd name="T2" fmla="*/ 1660783742 w 972"/>
              <a:gd name="T3" fmla="*/ 0 h 293"/>
              <a:gd name="T4" fmla="*/ 0 w 972"/>
              <a:gd name="T5" fmla="*/ 738407260 h 293"/>
              <a:gd name="T6" fmla="*/ 0 60000 65536"/>
              <a:gd name="T7" fmla="*/ 0 60000 65536"/>
              <a:gd name="T8" fmla="*/ 0 60000 65536"/>
              <a:gd name="T9" fmla="*/ 0 w 972"/>
              <a:gd name="T10" fmla="*/ 0 h 293"/>
              <a:gd name="T11" fmla="*/ 972 w 972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93">
                <a:moveTo>
                  <a:pt x="972" y="0"/>
                </a:moveTo>
                <a:lnTo>
                  <a:pt x="659" y="0"/>
                </a:lnTo>
                <a:lnTo>
                  <a:pt x="0" y="29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0" name="Freeform 37"/>
          <p:cNvSpPr>
            <a:spLocks/>
          </p:cNvSpPr>
          <p:nvPr/>
        </p:nvSpPr>
        <p:spPr bwMode="auto">
          <a:xfrm>
            <a:off x="3279775" y="4230688"/>
            <a:ext cx="1679575" cy="244475"/>
          </a:xfrm>
          <a:custGeom>
            <a:avLst/>
            <a:gdLst>
              <a:gd name="T0" fmla="*/ 2147483647 w 1122"/>
              <a:gd name="T1" fmla="*/ 0 h 163"/>
              <a:gd name="T2" fmla="*/ 2038805519 w 1122"/>
              <a:gd name="T3" fmla="*/ 0 h 163"/>
              <a:gd name="T4" fmla="*/ 0 w 1122"/>
              <a:gd name="T5" fmla="*/ 410787002 h 163"/>
              <a:gd name="T6" fmla="*/ 0 60000 65536"/>
              <a:gd name="T7" fmla="*/ 0 60000 65536"/>
              <a:gd name="T8" fmla="*/ 0 60000 65536"/>
              <a:gd name="T9" fmla="*/ 0 w 1122"/>
              <a:gd name="T10" fmla="*/ 0 h 163"/>
              <a:gd name="T11" fmla="*/ 1122 w 1122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2" h="163">
                <a:moveTo>
                  <a:pt x="1122" y="0"/>
                </a:moveTo>
                <a:lnTo>
                  <a:pt x="809" y="0"/>
                </a:lnTo>
                <a:lnTo>
                  <a:pt x="0" y="163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1" name="Line 38"/>
          <p:cNvSpPr>
            <a:spLocks noChangeShapeType="1"/>
          </p:cNvSpPr>
          <p:nvPr/>
        </p:nvSpPr>
        <p:spPr bwMode="auto">
          <a:xfrm>
            <a:off x="3201988" y="2287588"/>
            <a:ext cx="1587" cy="811212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Freeform 39"/>
          <p:cNvSpPr>
            <a:spLocks/>
          </p:cNvSpPr>
          <p:nvPr/>
        </p:nvSpPr>
        <p:spPr bwMode="auto">
          <a:xfrm>
            <a:off x="2900363" y="3098800"/>
            <a:ext cx="593725" cy="107950"/>
          </a:xfrm>
          <a:custGeom>
            <a:avLst/>
            <a:gdLst>
              <a:gd name="T0" fmla="*/ 0 w 397"/>
              <a:gd name="T1" fmla="*/ 181451223 h 72"/>
              <a:gd name="T2" fmla="*/ 0 w 397"/>
              <a:gd name="T3" fmla="*/ 0 h 72"/>
              <a:gd name="T4" fmla="*/ 1000500533 w 397"/>
              <a:gd name="T5" fmla="*/ 0 h 72"/>
              <a:gd name="T6" fmla="*/ 1000500533 w 397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97"/>
              <a:gd name="T13" fmla="*/ 0 h 72"/>
              <a:gd name="T14" fmla="*/ 397 w 397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7" h="72">
                <a:moveTo>
                  <a:pt x="0" y="72"/>
                </a:moveTo>
                <a:lnTo>
                  <a:pt x="0" y="0"/>
                </a:lnTo>
                <a:lnTo>
                  <a:pt x="397" y="0"/>
                </a:lnTo>
                <a:lnTo>
                  <a:pt x="397" y="72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3" name="Freeform 40"/>
          <p:cNvSpPr>
            <a:spLocks/>
          </p:cNvSpPr>
          <p:nvPr/>
        </p:nvSpPr>
        <p:spPr bwMode="auto">
          <a:xfrm>
            <a:off x="1300163" y="2112963"/>
            <a:ext cx="82550" cy="468312"/>
          </a:xfrm>
          <a:custGeom>
            <a:avLst/>
            <a:gdLst>
              <a:gd name="T0" fmla="*/ 141128761 w 56"/>
              <a:gd name="T1" fmla="*/ 0 h 313"/>
              <a:gd name="T2" fmla="*/ 0 w 56"/>
              <a:gd name="T3" fmla="*/ 0 h 313"/>
              <a:gd name="T4" fmla="*/ 0 w 56"/>
              <a:gd name="T5" fmla="*/ 788810385 h 313"/>
              <a:gd name="T6" fmla="*/ 141128761 w 56"/>
              <a:gd name="T7" fmla="*/ 788810385 h 313"/>
              <a:gd name="T8" fmla="*/ 0 60000 65536"/>
              <a:gd name="T9" fmla="*/ 0 60000 65536"/>
              <a:gd name="T10" fmla="*/ 0 60000 65536"/>
              <a:gd name="T11" fmla="*/ 0 60000 65536"/>
              <a:gd name="T12" fmla="*/ 0 w 56"/>
              <a:gd name="T13" fmla="*/ 0 h 313"/>
              <a:gd name="T14" fmla="*/ 56 w 56"/>
              <a:gd name="T15" fmla="*/ 313 h 3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" h="313">
                <a:moveTo>
                  <a:pt x="56" y="0"/>
                </a:moveTo>
                <a:lnTo>
                  <a:pt x="0" y="0"/>
                </a:lnTo>
                <a:lnTo>
                  <a:pt x="0" y="313"/>
                </a:lnTo>
                <a:lnTo>
                  <a:pt x="56" y="31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4" name="Line 41"/>
          <p:cNvSpPr>
            <a:spLocks noChangeShapeType="1"/>
          </p:cNvSpPr>
          <p:nvPr/>
        </p:nvSpPr>
        <p:spPr bwMode="auto">
          <a:xfrm>
            <a:off x="1187450" y="2357438"/>
            <a:ext cx="10318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5" name="Line 42"/>
          <p:cNvSpPr>
            <a:spLocks noChangeShapeType="1"/>
          </p:cNvSpPr>
          <p:nvPr/>
        </p:nvSpPr>
        <p:spPr bwMode="auto">
          <a:xfrm flipH="1">
            <a:off x="1289050" y="4513263"/>
            <a:ext cx="16002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Line 43"/>
          <p:cNvSpPr>
            <a:spLocks noChangeShapeType="1"/>
          </p:cNvSpPr>
          <p:nvPr/>
        </p:nvSpPr>
        <p:spPr bwMode="auto">
          <a:xfrm>
            <a:off x="1533525" y="4113213"/>
            <a:ext cx="150336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7" name="Freeform 44"/>
          <p:cNvSpPr>
            <a:spLocks/>
          </p:cNvSpPr>
          <p:nvPr/>
        </p:nvSpPr>
        <p:spPr bwMode="auto">
          <a:xfrm>
            <a:off x="1825625" y="2209800"/>
            <a:ext cx="1366838" cy="1592263"/>
          </a:xfrm>
          <a:custGeom>
            <a:avLst/>
            <a:gdLst>
              <a:gd name="T0" fmla="*/ 0 w 913"/>
              <a:gd name="T1" fmla="*/ 0 h 1064"/>
              <a:gd name="T2" fmla="*/ 567034214 w 913"/>
              <a:gd name="T3" fmla="*/ 0 h 1064"/>
              <a:gd name="T4" fmla="*/ 2147483647 w 913"/>
              <a:gd name="T5" fmla="*/ 2147483647 h 1064"/>
              <a:gd name="T6" fmla="*/ 0 60000 65536"/>
              <a:gd name="T7" fmla="*/ 0 60000 65536"/>
              <a:gd name="T8" fmla="*/ 0 60000 65536"/>
              <a:gd name="T9" fmla="*/ 0 w 913"/>
              <a:gd name="T10" fmla="*/ 0 h 1064"/>
              <a:gd name="T11" fmla="*/ 913 w 913"/>
              <a:gd name="T12" fmla="*/ 1064 h 1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3" h="1064">
                <a:moveTo>
                  <a:pt x="0" y="0"/>
                </a:moveTo>
                <a:lnTo>
                  <a:pt x="225" y="0"/>
                </a:lnTo>
                <a:lnTo>
                  <a:pt x="913" y="106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8" name="Freeform 45"/>
          <p:cNvSpPr>
            <a:spLocks/>
          </p:cNvSpPr>
          <p:nvPr/>
        </p:nvSpPr>
        <p:spPr bwMode="auto">
          <a:xfrm>
            <a:off x="1757363" y="2492375"/>
            <a:ext cx="1239837" cy="1298575"/>
          </a:xfrm>
          <a:custGeom>
            <a:avLst/>
            <a:gdLst>
              <a:gd name="T0" fmla="*/ 0 w 829"/>
              <a:gd name="T1" fmla="*/ 0 h 868"/>
              <a:gd name="T2" fmla="*/ 682961288 w 829"/>
              <a:gd name="T3" fmla="*/ 0 h 868"/>
              <a:gd name="T4" fmla="*/ 2089208122 w 829"/>
              <a:gd name="T5" fmla="*/ 2147483647 h 868"/>
              <a:gd name="T6" fmla="*/ 0 60000 65536"/>
              <a:gd name="T7" fmla="*/ 0 60000 65536"/>
              <a:gd name="T8" fmla="*/ 0 60000 65536"/>
              <a:gd name="T9" fmla="*/ 0 w 829"/>
              <a:gd name="T10" fmla="*/ 0 h 868"/>
              <a:gd name="T11" fmla="*/ 829 w 829"/>
              <a:gd name="T12" fmla="*/ 868 h 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9" h="868">
                <a:moveTo>
                  <a:pt x="0" y="0"/>
                </a:moveTo>
                <a:lnTo>
                  <a:pt x="271" y="0"/>
                </a:lnTo>
                <a:lnTo>
                  <a:pt x="829" y="868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09" name="Freeform 46"/>
          <p:cNvSpPr>
            <a:spLocks/>
          </p:cNvSpPr>
          <p:nvPr/>
        </p:nvSpPr>
        <p:spPr bwMode="auto">
          <a:xfrm>
            <a:off x="3455988" y="2605088"/>
            <a:ext cx="1249362" cy="1011237"/>
          </a:xfrm>
          <a:custGeom>
            <a:avLst/>
            <a:gdLst>
              <a:gd name="T0" fmla="*/ 0 w 835"/>
              <a:gd name="T1" fmla="*/ 1703625803 h 676"/>
              <a:gd name="T2" fmla="*/ 1726308765 w 835"/>
              <a:gd name="T3" fmla="*/ 0 h 676"/>
              <a:gd name="T4" fmla="*/ 2104332235 w 835"/>
              <a:gd name="T5" fmla="*/ 0 h 676"/>
              <a:gd name="T6" fmla="*/ 0 60000 65536"/>
              <a:gd name="T7" fmla="*/ 0 60000 65536"/>
              <a:gd name="T8" fmla="*/ 0 60000 65536"/>
              <a:gd name="T9" fmla="*/ 0 w 835"/>
              <a:gd name="T10" fmla="*/ 0 h 676"/>
              <a:gd name="T11" fmla="*/ 835 w 835"/>
              <a:gd name="T12" fmla="*/ 676 h 6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5" h="676">
                <a:moveTo>
                  <a:pt x="0" y="676"/>
                </a:moveTo>
                <a:lnTo>
                  <a:pt x="685" y="0"/>
                </a:lnTo>
                <a:lnTo>
                  <a:pt x="83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0" name="Freeform 47"/>
          <p:cNvSpPr>
            <a:spLocks/>
          </p:cNvSpPr>
          <p:nvPr/>
        </p:nvSpPr>
        <p:spPr bwMode="auto">
          <a:xfrm>
            <a:off x="3222625" y="3343275"/>
            <a:ext cx="1727200" cy="701675"/>
          </a:xfrm>
          <a:custGeom>
            <a:avLst/>
            <a:gdLst>
              <a:gd name="T0" fmla="*/ 2147483647 w 1155"/>
              <a:gd name="T1" fmla="*/ 0 h 470"/>
              <a:gd name="T2" fmla="*/ 2119452676 w 1155"/>
              <a:gd name="T3" fmla="*/ 0 h 470"/>
              <a:gd name="T4" fmla="*/ 0 w 1155"/>
              <a:gd name="T5" fmla="*/ 1184473527 h 470"/>
              <a:gd name="T6" fmla="*/ 0 60000 65536"/>
              <a:gd name="T7" fmla="*/ 0 60000 65536"/>
              <a:gd name="T8" fmla="*/ 0 60000 65536"/>
              <a:gd name="T9" fmla="*/ 0 w 1155"/>
              <a:gd name="T10" fmla="*/ 0 h 470"/>
              <a:gd name="T11" fmla="*/ 1155 w 1155"/>
              <a:gd name="T12" fmla="*/ 470 h 4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470">
                <a:moveTo>
                  <a:pt x="1155" y="0"/>
                </a:moveTo>
                <a:lnTo>
                  <a:pt x="841" y="0"/>
                </a:lnTo>
                <a:lnTo>
                  <a:pt x="0" y="47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1" name="Line 48"/>
          <p:cNvSpPr>
            <a:spLocks noChangeShapeType="1"/>
          </p:cNvSpPr>
          <p:nvPr/>
        </p:nvSpPr>
        <p:spPr bwMode="auto">
          <a:xfrm flipH="1">
            <a:off x="3241675" y="5148263"/>
            <a:ext cx="17176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2" name="Line 49"/>
          <p:cNvSpPr>
            <a:spLocks noChangeShapeType="1"/>
          </p:cNvSpPr>
          <p:nvPr/>
        </p:nvSpPr>
        <p:spPr bwMode="auto">
          <a:xfrm flipH="1">
            <a:off x="3230563" y="5138738"/>
            <a:ext cx="1719262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Freeform 50"/>
          <p:cNvSpPr>
            <a:spLocks/>
          </p:cNvSpPr>
          <p:nvPr/>
        </p:nvSpPr>
        <p:spPr bwMode="auto">
          <a:xfrm>
            <a:off x="3494088" y="3771900"/>
            <a:ext cx="1455737" cy="439738"/>
          </a:xfrm>
          <a:custGeom>
            <a:avLst/>
            <a:gdLst>
              <a:gd name="T0" fmla="*/ 2147483647 w 973"/>
              <a:gd name="T1" fmla="*/ 0 h 294"/>
              <a:gd name="T2" fmla="*/ 1660784280 w 973"/>
              <a:gd name="T3" fmla="*/ 0 h 294"/>
              <a:gd name="T4" fmla="*/ 0 w 973"/>
              <a:gd name="T5" fmla="*/ 740925828 h 294"/>
              <a:gd name="T6" fmla="*/ 0 60000 65536"/>
              <a:gd name="T7" fmla="*/ 0 60000 65536"/>
              <a:gd name="T8" fmla="*/ 0 60000 65536"/>
              <a:gd name="T9" fmla="*/ 0 w 973"/>
              <a:gd name="T10" fmla="*/ 0 h 294"/>
              <a:gd name="T11" fmla="*/ 973 w 973"/>
              <a:gd name="T12" fmla="*/ 294 h 2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3" h="294">
                <a:moveTo>
                  <a:pt x="973" y="0"/>
                </a:moveTo>
                <a:lnTo>
                  <a:pt x="659" y="0"/>
                </a:lnTo>
                <a:lnTo>
                  <a:pt x="0" y="29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4" name="Freeform 51"/>
          <p:cNvSpPr>
            <a:spLocks/>
          </p:cNvSpPr>
          <p:nvPr/>
        </p:nvSpPr>
        <p:spPr bwMode="auto">
          <a:xfrm>
            <a:off x="3270250" y="4221163"/>
            <a:ext cx="1679575" cy="242887"/>
          </a:xfrm>
          <a:custGeom>
            <a:avLst/>
            <a:gdLst>
              <a:gd name="T0" fmla="*/ 2147483647 w 1123"/>
              <a:gd name="T1" fmla="*/ 0 h 163"/>
              <a:gd name="T2" fmla="*/ 2038807679 w 1123"/>
              <a:gd name="T3" fmla="*/ 0 h 163"/>
              <a:gd name="T4" fmla="*/ 0 w 1123"/>
              <a:gd name="T5" fmla="*/ 410783827 h 163"/>
              <a:gd name="T6" fmla="*/ 0 60000 65536"/>
              <a:gd name="T7" fmla="*/ 0 60000 65536"/>
              <a:gd name="T8" fmla="*/ 0 60000 65536"/>
              <a:gd name="T9" fmla="*/ 0 w 1123"/>
              <a:gd name="T10" fmla="*/ 0 h 163"/>
              <a:gd name="T11" fmla="*/ 1123 w 1123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3" h="163">
                <a:moveTo>
                  <a:pt x="1123" y="0"/>
                </a:moveTo>
                <a:lnTo>
                  <a:pt x="809" y="0"/>
                </a:lnTo>
                <a:lnTo>
                  <a:pt x="0" y="16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5" name="Freeform 52"/>
          <p:cNvSpPr>
            <a:spLocks/>
          </p:cNvSpPr>
          <p:nvPr/>
        </p:nvSpPr>
        <p:spPr bwMode="auto">
          <a:xfrm>
            <a:off x="4397375" y="4637088"/>
            <a:ext cx="561975" cy="188912"/>
          </a:xfrm>
          <a:custGeom>
            <a:avLst/>
            <a:gdLst>
              <a:gd name="T0" fmla="*/ 945060270 w 375"/>
              <a:gd name="T1" fmla="*/ 0 h 127"/>
              <a:gd name="T2" fmla="*/ 682963687 w 375"/>
              <a:gd name="T3" fmla="*/ 0 h 127"/>
              <a:gd name="T4" fmla="*/ 0 w 375"/>
              <a:gd name="T5" fmla="*/ 320058279 h 127"/>
              <a:gd name="T6" fmla="*/ 0 60000 65536"/>
              <a:gd name="T7" fmla="*/ 0 60000 65536"/>
              <a:gd name="T8" fmla="*/ 0 60000 65536"/>
              <a:gd name="T9" fmla="*/ 0 w 375"/>
              <a:gd name="T10" fmla="*/ 0 h 127"/>
              <a:gd name="T11" fmla="*/ 375 w 375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127">
                <a:moveTo>
                  <a:pt x="375" y="0"/>
                </a:moveTo>
                <a:lnTo>
                  <a:pt x="271" y="0"/>
                </a:lnTo>
                <a:lnTo>
                  <a:pt x="0" y="127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6" name="Freeform 53"/>
          <p:cNvSpPr>
            <a:spLocks/>
          </p:cNvSpPr>
          <p:nvPr/>
        </p:nvSpPr>
        <p:spPr bwMode="auto">
          <a:xfrm>
            <a:off x="4387850" y="4625975"/>
            <a:ext cx="561975" cy="190500"/>
          </a:xfrm>
          <a:custGeom>
            <a:avLst/>
            <a:gdLst>
              <a:gd name="T0" fmla="*/ 947578839 w 376"/>
              <a:gd name="T1" fmla="*/ 0 h 127"/>
              <a:gd name="T2" fmla="*/ 682963114 w 376"/>
              <a:gd name="T3" fmla="*/ 0 h 127"/>
              <a:gd name="T4" fmla="*/ 0 w 376"/>
              <a:gd name="T5" fmla="*/ 320061454 h 127"/>
              <a:gd name="T6" fmla="*/ 0 60000 65536"/>
              <a:gd name="T7" fmla="*/ 0 60000 65536"/>
              <a:gd name="T8" fmla="*/ 0 60000 65536"/>
              <a:gd name="T9" fmla="*/ 0 w 376"/>
              <a:gd name="T10" fmla="*/ 0 h 127"/>
              <a:gd name="T11" fmla="*/ 376 w 376"/>
              <a:gd name="T12" fmla="*/ 127 h 1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" h="127">
                <a:moveTo>
                  <a:pt x="376" y="0"/>
                </a:moveTo>
                <a:lnTo>
                  <a:pt x="271" y="0"/>
                </a:lnTo>
                <a:lnTo>
                  <a:pt x="0" y="12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7" name="Line 54"/>
          <p:cNvSpPr>
            <a:spLocks noChangeShapeType="1"/>
          </p:cNvSpPr>
          <p:nvPr/>
        </p:nvSpPr>
        <p:spPr bwMode="auto">
          <a:xfrm>
            <a:off x="3192463" y="2279650"/>
            <a:ext cx="1587" cy="8080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8" name="Freeform 55"/>
          <p:cNvSpPr>
            <a:spLocks/>
          </p:cNvSpPr>
          <p:nvPr/>
        </p:nvSpPr>
        <p:spPr bwMode="auto">
          <a:xfrm>
            <a:off x="2889250" y="3087688"/>
            <a:ext cx="595313" cy="107950"/>
          </a:xfrm>
          <a:custGeom>
            <a:avLst/>
            <a:gdLst>
              <a:gd name="T0" fmla="*/ 0 w 398"/>
              <a:gd name="T1" fmla="*/ 181451223 h 72"/>
              <a:gd name="T2" fmla="*/ 0 w 398"/>
              <a:gd name="T3" fmla="*/ 0 h 72"/>
              <a:gd name="T4" fmla="*/ 1003022277 w 398"/>
              <a:gd name="T5" fmla="*/ 0 h 72"/>
              <a:gd name="T6" fmla="*/ 1003022277 w 398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72"/>
              <a:gd name="T14" fmla="*/ 398 w 398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72">
                <a:moveTo>
                  <a:pt x="0" y="72"/>
                </a:moveTo>
                <a:lnTo>
                  <a:pt x="0" y="0"/>
                </a:lnTo>
                <a:lnTo>
                  <a:pt x="398" y="0"/>
                </a:lnTo>
                <a:lnTo>
                  <a:pt x="398" y="7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619" name="Rectangle 56"/>
          <p:cNvSpPr>
            <a:spLocks noChangeArrowheads="1"/>
          </p:cNvSpPr>
          <p:nvPr/>
        </p:nvSpPr>
        <p:spPr bwMode="auto">
          <a:xfrm>
            <a:off x="2552700" y="2051050"/>
            <a:ext cx="13525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Pubic symphysis</a:t>
            </a:r>
            <a:endParaRPr lang="en-US" b="1">
              <a:latin typeface="Arial" pitchFamily="34" charset="0"/>
            </a:endParaRPr>
          </a:p>
        </p:txBody>
      </p:sp>
      <p:sp>
        <p:nvSpPr>
          <p:cNvPr id="24620" name="Text Box 57"/>
          <p:cNvSpPr txBox="1">
            <a:spLocks noChangeArrowheads="1"/>
          </p:cNvSpPr>
          <p:nvPr/>
        </p:nvSpPr>
        <p:spPr bwMode="auto">
          <a:xfrm>
            <a:off x="5002213" y="4538663"/>
            <a:ext cx="893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Ischial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tuberosity</a:t>
            </a:r>
          </a:p>
        </p:txBody>
      </p:sp>
      <p:sp>
        <p:nvSpPr>
          <p:cNvPr id="24621" name="Text Box 58"/>
          <p:cNvSpPr txBox="1">
            <a:spLocks noChangeArrowheads="1"/>
          </p:cNvSpPr>
          <p:nvPr/>
        </p:nvSpPr>
        <p:spPr bwMode="auto">
          <a:xfrm>
            <a:off x="5002213" y="4108450"/>
            <a:ext cx="681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Vaginal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orifice</a:t>
            </a:r>
          </a:p>
        </p:txBody>
      </p:sp>
      <p:sp>
        <p:nvSpPr>
          <p:cNvPr id="24622" name="Text Box 59"/>
          <p:cNvSpPr txBox="1">
            <a:spLocks noChangeArrowheads="1"/>
          </p:cNvSpPr>
          <p:nvPr/>
        </p:nvSpPr>
        <p:spPr bwMode="auto">
          <a:xfrm>
            <a:off x="5002213" y="3665538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Vestibular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bulb</a:t>
            </a:r>
          </a:p>
        </p:txBody>
      </p:sp>
      <p:sp>
        <p:nvSpPr>
          <p:cNvPr id="24623" name="Text Box 60"/>
          <p:cNvSpPr txBox="1">
            <a:spLocks noChangeArrowheads="1"/>
          </p:cNvSpPr>
          <p:nvPr/>
        </p:nvSpPr>
        <p:spPr bwMode="auto">
          <a:xfrm>
            <a:off x="5002213" y="3246438"/>
            <a:ext cx="725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Urethral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orifice</a:t>
            </a:r>
          </a:p>
        </p:txBody>
      </p:sp>
      <p:sp>
        <p:nvSpPr>
          <p:cNvPr id="24624" name="Text Box 61"/>
          <p:cNvSpPr txBox="1">
            <a:spLocks noChangeArrowheads="1"/>
          </p:cNvSpPr>
          <p:nvPr/>
        </p:nvSpPr>
        <p:spPr bwMode="auto">
          <a:xfrm>
            <a:off x="4775200" y="2492375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Ramus of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pubis</a:t>
            </a:r>
          </a:p>
        </p:txBody>
      </p:sp>
      <p:sp>
        <p:nvSpPr>
          <p:cNvPr id="24625" name="Text Box 62"/>
          <p:cNvSpPr txBox="1">
            <a:spLocks noChangeArrowheads="1"/>
          </p:cNvSpPr>
          <p:nvPr/>
        </p:nvSpPr>
        <p:spPr bwMode="auto">
          <a:xfrm>
            <a:off x="528638" y="3965575"/>
            <a:ext cx="1065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Paraurethral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gland</a:t>
            </a:r>
          </a:p>
        </p:txBody>
      </p:sp>
      <p:sp>
        <p:nvSpPr>
          <p:cNvPr id="24626" name="Text Box 63"/>
          <p:cNvSpPr txBox="1">
            <a:spLocks noChangeArrowheads="1"/>
          </p:cNvSpPr>
          <p:nvPr/>
        </p:nvSpPr>
        <p:spPr bwMode="auto">
          <a:xfrm>
            <a:off x="528638" y="4419600"/>
            <a:ext cx="874712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300" b="1">
                <a:latin typeface="Arial" pitchFamily="34" charset="0"/>
              </a:rPr>
              <a:t>Greater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vestibular</a:t>
            </a:r>
          </a:p>
          <a:p>
            <a:pPr eaLnBrk="1" hangingPunct="1"/>
            <a:r>
              <a:rPr lang="en-US" sz="1300" b="1">
                <a:latin typeface="Arial" pitchFamily="34" charset="0"/>
              </a:rPr>
              <a:t>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7A6A320-28DB-45A8-95C8-9F9B812A80F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Breasts and Mammary Glands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6019800"/>
          </a:xfrm>
        </p:spPr>
        <p:txBody>
          <a:bodyPr/>
          <a:lstStyle/>
          <a:p>
            <a:pPr eaLnBrk="1" hangingPunct="1"/>
            <a:r>
              <a:rPr lang="en-US" sz="2800" smtClean="0"/>
              <a:t>breast</a:t>
            </a:r>
            <a:r>
              <a:rPr lang="en-US" sz="2800" b="0" smtClean="0"/>
              <a:t> – mound of tissue overlying the pectoralis major</a:t>
            </a:r>
          </a:p>
          <a:p>
            <a:pPr lvl="1" eaLnBrk="1" hangingPunct="1"/>
            <a:r>
              <a:rPr lang="en-US" sz="2400" b="0" smtClean="0"/>
              <a:t>enlarges at puberty and remains so for life</a:t>
            </a:r>
          </a:p>
          <a:p>
            <a:pPr lvl="1" eaLnBrk="1" hangingPunct="1"/>
            <a:r>
              <a:rPr lang="en-US" sz="2400" b="0" smtClean="0"/>
              <a:t>most of the time it contains very little mammary gland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mammary gland </a:t>
            </a:r>
            <a:r>
              <a:rPr lang="en-US" sz="2800" b="0" smtClean="0"/>
              <a:t>– develops within the breast during pregnancy</a:t>
            </a:r>
          </a:p>
          <a:p>
            <a:pPr lvl="1" eaLnBrk="1" hangingPunct="1"/>
            <a:r>
              <a:rPr lang="en-US" sz="2400" b="0" smtClean="0"/>
              <a:t>remains active in the lactating breast</a:t>
            </a:r>
          </a:p>
          <a:p>
            <a:pPr lvl="1" eaLnBrk="1" hangingPunct="1"/>
            <a:r>
              <a:rPr lang="en-US" sz="2400" b="0" smtClean="0"/>
              <a:t>atrophies when a woman ceases to nurse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b="0" smtClean="0"/>
              <a:t>two principal regions of the breast:</a:t>
            </a:r>
          </a:p>
          <a:p>
            <a:pPr lvl="1" eaLnBrk="1" hangingPunct="1"/>
            <a:r>
              <a:rPr lang="en-US" sz="2400" smtClean="0"/>
              <a:t>body </a:t>
            </a:r>
            <a:r>
              <a:rPr lang="en-US" sz="2400" b="0" smtClean="0"/>
              <a:t>– conical to pendulous, with the nipple at its apex</a:t>
            </a:r>
          </a:p>
          <a:p>
            <a:pPr lvl="1" eaLnBrk="1" hangingPunct="1"/>
            <a:r>
              <a:rPr lang="en-US" sz="2400" smtClean="0"/>
              <a:t>axillary tail </a:t>
            </a:r>
            <a:r>
              <a:rPr lang="en-US" sz="2400" b="0" smtClean="0"/>
              <a:t>– extension toward the armpit</a:t>
            </a:r>
          </a:p>
          <a:p>
            <a:pPr lvl="2" eaLnBrk="1" hangingPunct="1"/>
            <a:r>
              <a:rPr lang="en-US" sz="1800" b="0" smtClean="0"/>
              <a:t>lymphatics in axillary tail are important as a route for </a:t>
            </a:r>
            <a:r>
              <a:rPr lang="en-US" sz="1800" smtClean="0"/>
              <a:t>breast cancer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A6C7EFB0-ACB7-47E2-9823-4997EA21AAD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Breasts and Mammary Glands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eaLnBrk="1" hangingPunct="1"/>
            <a:r>
              <a:rPr lang="en-US" sz="2800" b="0" smtClean="0"/>
              <a:t>nipple surrounded by circular colored zone the </a:t>
            </a:r>
            <a:r>
              <a:rPr lang="en-US" sz="2800" smtClean="0"/>
              <a:t>areola</a:t>
            </a:r>
          </a:p>
          <a:p>
            <a:pPr lvl="1" eaLnBrk="1" hangingPunct="1"/>
            <a:r>
              <a:rPr lang="en-US" sz="2400" b="0" smtClean="0"/>
              <a:t>blood capillaries and nerves closer to skin surface – more sensitive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b="0" smtClean="0"/>
              <a:t>sensory nerve fibers of areola trigger a </a:t>
            </a:r>
            <a:r>
              <a:rPr lang="en-US" sz="2400" smtClean="0"/>
              <a:t>milk ejection reflex </a:t>
            </a:r>
            <a:r>
              <a:rPr lang="en-US" sz="2400" b="0" smtClean="0"/>
              <a:t>when an infant nurses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areolar glands </a:t>
            </a:r>
            <a:r>
              <a:rPr lang="en-US" sz="2400" b="0" smtClean="0"/>
              <a:t>– intermediate between sweat glands and mammary glands</a:t>
            </a:r>
          </a:p>
          <a:p>
            <a:pPr lvl="2" eaLnBrk="1" hangingPunct="1"/>
            <a:r>
              <a:rPr lang="en-US" sz="2000" b="0" smtClean="0"/>
              <a:t>secretions protect the nipple from chapping and cracking during nursing</a:t>
            </a:r>
          </a:p>
          <a:p>
            <a:pPr lvl="2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smooth muscle fibers </a:t>
            </a:r>
            <a:r>
              <a:rPr lang="en-US" sz="2400" b="0" smtClean="0"/>
              <a:t>in dermis of areola that contract in response to cold, touch, and sexual arousal wrinkling the skin and erecting the nipple</a:t>
            </a:r>
          </a:p>
          <a:p>
            <a:pPr lvl="2" eaLnBrk="1" hangingPunct="1">
              <a:buFontTx/>
              <a:buNone/>
            </a:pP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9258515-5C07-4FD2-8B83-9B8FB14DAAD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Breasts and Mammary Glands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eaLnBrk="1" hangingPunct="1"/>
            <a:r>
              <a:rPr lang="en-US" sz="2800" b="0" smtClean="0"/>
              <a:t>the </a:t>
            </a:r>
            <a:r>
              <a:rPr lang="en-US" sz="2800" smtClean="0"/>
              <a:t>nonlactating breast </a:t>
            </a:r>
            <a:r>
              <a:rPr lang="en-US" sz="2800" b="0" smtClean="0"/>
              <a:t>consists mostly of adipose and collagenous tissue</a:t>
            </a:r>
          </a:p>
          <a:p>
            <a:pPr lvl="1" eaLnBrk="1" hangingPunct="1"/>
            <a:r>
              <a:rPr lang="en-US" sz="2400" b="0" smtClean="0"/>
              <a:t>breast size determined by amount of adipose tissue</a:t>
            </a:r>
          </a:p>
          <a:p>
            <a:pPr eaLnBrk="1" hangingPunct="1"/>
            <a:r>
              <a:rPr lang="en-US" sz="2800" smtClean="0"/>
              <a:t>suspensory ligaments </a:t>
            </a:r>
            <a:r>
              <a:rPr lang="en-US" sz="2800" b="0" smtClean="0"/>
              <a:t>attach breast to dermis of overlying skin and fascia of the pectoralis major</a:t>
            </a:r>
          </a:p>
          <a:p>
            <a:pPr eaLnBrk="1" hangingPunct="1"/>
            <a:r>
              <a:rPr lang="en-US" sz="2800" smtClean="0"/>
              <a:t>system of ducts </a:t>
            </a:r>
            <a:r>
              <a:rPr lang="en-US" sz="2800" b="0" smtClean="0"/>
              <a:t>through fibrous stroma and converge on the nipple</a:t>
            </a:r>
          </a:p>
          <a:p>
            <a:pPr lvl="1" eaLnBrk="1" hangingPunct="1"/>
            <a:r>
              <a:rPr lang="en-US" sz="2400" b="0" smtClean="0"/>
              <a:t>mammary gland develops during pregnancy</a:t>
            </a:r>
          </a:p>
          <a:p>
            <a:pPr lvl="1" eaLnBrk="1" hangingPunct="1"/>
            <a:r>
              <a:rPr lang="en-US" sz="2400" b="0" smtClean="0"/>
              <a:t>15 to 20 </a:t>
            </a:r>
            <a:r>
              <a:rPr lang="en-US" sz="2400" smtClean="0"/>
              <a:t>lobes</a:t>
            </a:r>
            <a:r>
              <a:rPr lang="en-US" sz="2400" b="0" smtClean="0"/>
              <a:t> around the nipple</a:t>
            </a:r>
          </a:p>
          <a:p>
            <a:pPr lvl="1" eaLnBrk="1" hangingPunct="1"/>
            <a:r>
              <a:rPr lang="en-US" sz="2400" smtClean="0"/>
              <a:t>lactiferous duct </a:t>
            </a:r>
            <a:r>
              <a:rPr lang="en-US" sz="2400" b="0" smtClean="0"/>
              <a:t>drains each lobe</a:t>
            </a:r>
          </a:p>
          <a:p>
            <a:pPr lvl="1" eaLnBrk="1" hangingPunct="1"/>
            <a:r>
              <a:rPr lang="en-US" sz="2400" b="0" smtClean="0"/>
              <a:t>dilates to form </a:t>
            </a:r>
            <a:r>
              <a:rPr lang="en-US" sz="2400" smtClean="0"/>
              <a:t>lactiferous sinus </a:t>
            </a:r>
            <a:r>
              <a:rPr lang="en-US" sz="2400" b="0" smtClean="0"/>
              <a:t>which opens into the nipple</a:t>
            </a:r>
          </a:p>
          <a:p>
            <a:pPr lvl="1" eaLnBrk="1" hangingPunct="1"/>
            <a:endParaRPr lang="en-US" sz="2000" b="0" smtClean="0"/>
          </a:p>
          <a:p>
            <a:pPr lvl="2" eaLnBrk="1" hangingPunct="1">
              <a:buFontTx/>
              <a:buNone/>
            </a:pPr>
            <a:endParaRPr lang="en-US" sz="20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8E348C1-89A4-4E4E-8978-603DB44F1E9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Lactating Breast</a:t>
            </a: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6248400" y="58467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28.9c</a:t>
            </a:r>
          </a:p>
        </p:txBody>
      </p:sp>
      <p:pic>
        <p:nvPicPr>
          <p:cNvPr id="28680" name="Picture 3" descr="sal25693_28_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346200"/>
            <a:ext cx="532765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01700" y="1119188"/>
            <a:ext cx="54578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725988" y="2695575"/>
            <a:ext cx="16748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Suspensory ligament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725988" y="3100388"/>
            <a:ext cx="6365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Lobules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725988" y="3338513"/>
            <a:ext cx="3968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Lobe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2789238" y="2789238"/>
            <a:ext cx="1868487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2627313" y="3203575"/>
            <a:ext cx="2030412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3111500" y="3411538"/>
            <a:ext cx="1546225" cy="160337"/>
          </a:xfrm>
          <a:custGeom>
            <a:avLst/>
            <a:gdLst>
              <a:gd name="T0" fmla="*/ 2147483647 w 1102"/>
              <a:gd name="T1" fmla="*/ 0 h 115"/>
              <a:gd name="T2" fmla="*/ 0 w 1102"/>
              <a:gd name="T3" fmla="*/ 0 h 115"/>
              <a:gd name="T4" fmla="*/ 0 w 1102"/>
              <a:gd name="T5" fmla="*/ 289816404 h 115"/>
              <a:gd name="T6" fmla="*/ 0 60000 65536"/>
              <a:gd name="T7" fmla="*/ 0 60000 65536"/>
              <a:gd name="T8" fmla="*/ 0 60000 65536"/>
              <a:gd name="T9" fmla="*/ 0 w 1102"/>
              <a:gd name="T10" fmla="*/ 0 h 115"/>
              <a:gd name="T11" fmla="*/ 1102 w 1102"/>
              <a:gd name="T12" fmla="*/ 115 h 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2" h="115">
                <a:moveTo>
                  <a:pt x="1102" y="0"/>
                </a:moveTo>
                <a:lnTo>
                  <a:pt x="0" y="0"/>
                </a:lnTo>
                <a:lnTo>
                  <a:pt x="0" y="115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4725988" y="3667125"/>
            <a:ext cx="11795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Adipose tissue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3879850" y="3770313"/>
            <a:ext cx="7778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4725988" y="3995738"/>
            <a:ext cx="5064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Nipple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4324350" y="4097338"/>
            <a:ext cx="33337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725988" y="4229100"/>
            <a:ext cx="13731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Lactiferous sinus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3876675" y="4337050"/>
            <a:ext cx="781050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725988" y="4457700"/>
            <a:ext cx="12906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Lactiferous duct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 flipH="1">
            <a:off x="3746500" y="4560888"/>
            <a:ext cx="911225" cy="1587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2797175" y="3576638"/>
            <a:ext cx="612775" cy="100012"/>
          </a:xfrm>
          <a:custGeom>
            <a:avLst/>
            <a:gdLst>
              <a:gd name="T0" fmla="*/ 0 w 436"/>
              <a:gd name="T1" fmla="*/ 178929479 h 71"/>
              <a:gd name="T2" fmla="*/ 0 w 436"/>
              <a:gd name="T3" fmla="*/ 0 h 71"/>
              <a:gd name="T4" fmla="*/ 1098788214 w 436"/>
              <a:gd name="T5" fmla="*/ 0 h 71"/>
              <a:gd name="T6" fmla="*/ 1098788214 w 436"/>
              <a:gd name="T7" fmla="*/ 178929479 h 71"/>
              <a:gd name="T8" fmla="*/ 0 60000 65536"/>
              <a:gd name="T9" fmla="*/ 0 60000 65536"/>
              <a:gd name="T10" fmla="*/ 0 60000 65536"/>
              <a:gd name="T11" fmla="*/ 0 60000 65536"/>
              <a:gd name="T12" fmla="*/ 0 w 436"/>
              <a:gd name="T13" fmla="*/ 0 h 71"/>
              <a:gd name="T14" fmla="*/ 436 w 436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" h="71">
                <a:moveTo>
                  <a:pt x="0" y="71"/>
                </a:moveTo>
                <a:lnTo>
                  <a:pt x="0" y="0"/>
                </a:lnTo>
                <a:lnTo>
                  <a:pt x="436" y="0"/>
                </a:lnTo>
                <a:lnTo>
                  <a:pt x="436" y="71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 flipV="1">
            <a:off x="2851150" y="3213100"/>
            <a:ext cx="247650" cy="19843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3406775" y="1716088"/>
            <a:ext cx="2682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Rib</a:t>
            </a:r>
            <a:endParaRPr lang="en-US" b="1">
              <a:latin typeface="Arial" pitchFamily="34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3406775" y="1908175"/>
            <a:ext cx="15462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Intercostal muscles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 flipH="1">
            <a:off x="1319213" y="1811338"/>
            <a:ext cx="2027237" cy="0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Freeform 29"/>
          <p:cNvSpPr>
            <a:spLocks/>
          </p:cNvSpPr>
          <p:nvPr/>
        </p:nvSpPr>
        <p:spPr bwMode="auto">
          <a:xfrm>
            <a:off x="1374775" y="2000250"/>
            <a:ext cx="1971675" cy="587375"/>
          </a:xfrm>
          <a:custGeom>
            <a:avLst/>
            <a:gdLst>
              <a:gd name="T0" fmla="*/ 2147483647 w 1406"/>
              <a:gd name="T1" fmla="*/ 0 h 419"/>
              <a:gd name="T2" fmla="*/ 1224795909 w 1406"/>
              <a:gd name="T3" fmla="*/ 0 h 419"/>
              <a:gd name="T4" fmla="*/ 0 w 1406"/>
              <a:gd name="T5" fmla="*/ 1055943970 h 419"/>
              <a:gd name="T6" fmla="*/ 0 60000 65536"/>
              <a:gd name="T7" fmla="*/ 0 60000 65536"/>
              <a:gd name="T8" fmla="*/ 0 60000 65536"/>
              <a:gd name="T9" fmla="*/ 0 w 1406"/>
              <a:gd name="T10" fmla="*/ 0 h 419"/>
              <a:gd name="T11" fmla="*/ 1406 w 1406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6" h="419">
                <a:moveTo>
                  <a:pt x="1406" y="0"/>
                </a:moveTo>
                <a:lnTo>
                  <a:pt x="486" y="0"/>
                </a:lnTo>
                <a:lnTo>
                  <a:pt x="0" y="41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3406775" y="2101850"/>
            <a:ext cx="1295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Pectoralis minor</a:t>
            </a:r>
            <a:endParaRPr lang="en-US" b="1">
              <a:latin typeface="Arial" pitchFamily="34" charset="0"/>
            </a:endParaRPr>
          </a:p>
        </p:txBody>
      </p:sp>
      <p:sp>
        <p:nvSpPr>
          <p:cNvPr id="28703" name="Freeform 31"/>
          <p:cNvSpPr>
            <a:spLocks/>
          </p:cNvSpPr>
          <p:nvPr/>
        </p:nvSpPr>
        <p:spPr bwMode="auto">
          <a:xfrm>
            <a:off x="1611313" y="2192338"/>
            <a:ext cx="1735137" cy="390525"/>
          </a:xfrm>
          <a:custGeom>
            <a:avLst/>
            <a:gdLst>
              <a:gd name="T0" fmla="*/ 2147483647 w 1237"/>
              <a:gd name="T1" fmla="*/ 0 h 279"/>
              <a:gd name="T2" fmla="*/ 798890412 w 1237"/>
              <a:gd name="T3" fmla="*/ 0 h 279"/>
              <a:gd name="T4" fmla="*/ 0 w 1237"/>
              <a:gd name="T5" fmla="*/ 703125072 h 279"/>
              <a:gd name="T6" fmla="*/ 0 60000 65536"/>
              <a:gd name="T7" fmla="*/ 0 60000 65536"/>
              <a:gd name="T8" fmla="*/ 0 60000 65536"/>
              <a:gd name="T9" fmla="*/ 0 w 1237"/>
              <a:gd name="T10" fmla="*/ 0 h 279"/>
              <a:gd name="T11" fmla="*/ 1237 w 1237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7" h="279">
                <a:moveTo>
                  <a:pt x="1237" y="0"/>
                </a:moveTo>
                <a:lnTo>
                  <a:pt x="317" y="0"/>
                </a:lnTo>
                <a:lnTo>
                  <a:pt x="0" y="279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3406775" y="2295525"/>
            <a:ext cx="1285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Pectoralis major</a:t>
            </a:r>
            <a:endParaRPr lang="en-US" b="1">
              <a:latin typeface="Arial" pitchFamily="34" charset="0"/>
            </a:endParaRPr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1835150" y="2386013"/>
            <a:ext cx="1511300" cy="193675"/>
          </a:xfrm>
          <a:custGeom>
            <a:avLst/>
            <a:gdLst>
              <a:gd name="T0" fmla="*/ 2147483647 w 1077"/>
              <a:gd name="T1" fmla="*/ 0 h 138"/>
              <a:gd name="T2" fmla="*/ 395665361 w 1077"/>
              <a:gd name="T3" fmla="*/ 0 h 138"/>
              <a:gd name="T4" fmla="*/ 0 w 1077"/>
              <a:gd name="T5" fmla="*/ 347781508 h 138"/>
              <a:gd name="T6" fmla="*/ 0 60000 65536"/>
              <a:gd name="T7" fmla="*/ 0 60000 65536"/>
              <a:gd name="T8" fmla="*/ 0 60000 65536"/>
              <a:gd name="T9" fmla="*/ 0 w 1077"/>
              <a:gd name="T10" fmla="*/ 0 h 138"/>
              <a:gd name="T11" fmla="*/ 1077 w 1077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7" h="138">
                <a:moveTo>
                  <a:pt x="1077" y="0"/>
                </a:moveTo>
                <a:lnTo>
                  <a:pt x="157" y="0"/>
                </a:lnTo>
                <a:lnTo>
                  <a:pt x="0" y="138"/>
                </a:lnTo>
              </a:path>
            </a:pathLst>
          </a:cu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3406775" y="2489200"/>
            <a:ext cx="515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Fascia</a:t>
            </a:r>
            <a:endParaRPr lang="en-US" b="1">
              <a:latin typeface="Arial" pitchFamily="34" charset="0"/>
            </a:endParaRPr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H="1">
            <a:off x="2051050" y="2574925"/>
            <a:ext cx="1295400" cy="1588"/>
          </a:xfrm>
          <a:prstGeom prst="line">
            <a:avLst/>
          </a:prstGeom>
          <a:noFill/>
          <a:ln w="2063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 flipH="1">
            <a:off x="2779713" y="2781300"/>
            <a:ext cx="18732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 flipH="1">
            <a:off x="2622550" y="3198813"/>
            <a:ext cx="20304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0" name="Freeform 38"/>
          <p:cNvSpPr>
            <a:spLocks/>
          </p:cNvSpPr>
          <p:nvPr/>
        </p:nvSpPr>
        <p:spPr bwMode="auto">
          <a:xfrm>
            <a:off x="3108325" y="3400425"/>
            <a:ext cx="1544638" cy="166688"/>
          </a:xfrm>
          <a:custGeom>
            <a:avLst/>
            <a:gdLst>
              <a:gd name="T0" fmla="*/ 2147483647 w 1102"/>
              <a:gd name="T1" fmla="*/ 0 h 119"/>
              <a:gd name="T2" fmla="*/ 0 w 1102"/>
              <a:gd name="T3" fmla="*/ 0 h 119"/>
              <a:gd name="T4" fmla="*/ 0 w 1102"/>
              <a:gd name="T5" fmla="*/ 299900204 h 119"/>
              <a:gd name="T6" fmla="*/ 0 60000 65536"/>
              <a:gd name="T7" fmla="*/ 0 60000 65536"/>
              <a:gd name="T8" fmla="*/ 0 60000 65536"/>
              <a:gd name="T9" fmla="*/ 0 w 1102"/>
              <a:gd name="T10" fmla="*/ 0 h 119"/>
              <a:gd name="T11" fmla="*/ 1102 w 1102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2" h="119">
                <a:moveTo>
                  <a:pt x="1102" y="0"/>
                </a:moveTo>
                <a:lnTo>
                  <a:pt x="0" y="0"/>
                </a:lnTo>
                <a:lnTo>
                  <a:pt x="0" y="11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 flipH="1">
            <a:off x="3871913" y="3760788"/>
            <a:ext cx="781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 flipH="1">
            <a:off x="4316413" y="4094163"/>
            <a:ext cx="336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 flipH="1">
            <a:off x="3871913" y="4325938"/>
            <a:ext cx="781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 flipH="1">
            <a:off x="3741738" y="4556125"/>
            <a:ext cx="9112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Freeform 43"/>
          <p:cNvSpPr>
            <a:spLocks/>
          </p:cNvSpPr>
          <p:nvPr/>
        </p:nvSpPr>
        <p:spPr bwMode="auto">
          <a:xfrm>
            <a:off x="2794000" y="3567113"/>
            <a:ext cx="609600" cy="98425"/>
          </a:xfrm>
          <a:custGeom>
            <a:avLst/>
            <a:gdLst>
              <a:gd name="T0" fmla="*/ 0 w 435"/>
              <a:gd name="T1" fmla="*/ 176410910 h 70"/>
              <a:gd name="T2" fmla="*/ 0 w 435"/>
              <a:gd name="T3" fmla="*/ 0 h 70"/>
              <a:gd name="T4" fmla="*/ 1096266470 w 435"/>
              <a:gd name="T5" fmla="*/ 0 h 70"/>
              <a:gd name="T6" fmla="*/ 1096266470 w 435"/>
              <a:gd name="T7" fmla="*/ 176410910 h 70"/>
              <a:gd name="T8" fmla="*/ 0 60000 65536"/>
              <a:gd name="T9" fmla="*/ 0 60000 65536"/>
              <a:gd name="T10" fmla="*/ 0 60000 65536"/>
              <a:gd name="T11" fmla="*/ 0 60000 65536"/>
              <a:gd name="T12" fmla="*/ 0 w 435"/>
              <a:gd name="T13" fmla="*/ 0 h 70"/>
              <a:gd name="T14" fmla="*/ 435 w 435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" h="70">
                <a:moveTo>
                  <a:pt x="0" y="70"/>
                </a:moveTo>
                <a:lnTo>
                  <a:pt x="0" y="0"/>
                </a:lnTo>
                <a:lnTo>
                  <a:pt x="435" y="0"/>
                </a:lnTo>
                <a:lnTo>
                  <a:pt x="435" y="7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V="1">
            <a:off x="2843213" y="3203575"/>
            <a:ext cx="250825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H="1">
            <a:off x="1316038" y="1801813"/>
            <a:ext cx="20208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8" name="Freeform 46"/>
          <p:cNvSpPr>
            <a:spLocks/>
          </p:cNvSpPr>
          <p:nvPr/>
        </p:nvSpPr>
        <p:spPr bwMode="auto">
          <a:xfrm>
            <a:off x="1365250" y="1993900"/>
            <a:ext cx="1971675" cy="585788"/>
          </a:xfrm>
          <a:custGeom>
            <a:avLst/>
            <a:gdLst>
              <a:gd name="T0" fmla="*/ 2147483647 w 1406"/>
              <a:gd name="T1" fmla="*/ 0 h 417"/>
              <a:gd name="T2" fmla="*/ 1234876531 w 1406"/>
              <a:gd name="T3" fmla="*/ 0 h 417"/>
              <a:gd name="T4" fmla="*/ 0 w 1406"/>
              <a:gd name="T5" fmla="*/ 1050903658 h 417"/>
              <a:gd name="T6" fmla="*/ 0 60000 65536"/>
              <a:gd name="T7" fmla="*/ 0 60000 65536"/>
              <a:gd name="T8" fmla="*/ 0 60000 65536"/>
              <a:gd name="T9" fmla="*/ 0 w 1406"/>
              <a:gd name="T10" fmla="*/ 0 h 417"/>
              <a:gd name="T11" fmla="*/ 1406 w 1406"/>
              <a:gd name="T12" fmla="*/ 417 h 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6" h="417">
                <a:moveTo>
                  <a:pt x="1406" y="0"/>
                </a:moveTo>
                <a:lnTo>
                  <a:pt x="490" y="0"/>
                </a:lnTo>
                <a:lnTo>
                  <a:pt x="0" y="41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19" name="Freeform 47"/>
          <p:cNvSpPr>
            <a:spLocks/>
          </p:cNvSpPr>
          <p:nvPr/>
        </p:nvSpPr>
        <p:spPr bwMode="auto">
          <a:xfrm>
            <a:off x="1603375" y="2187575"/>
            <a:ext cx="1733550" cy="387350"/>
          </a:xfrm>
          <a:custGeom>
            <a:avLst/>
            <a:gdLst>
              <a:gd name="T0" fmla="*/ 2147483647 w 1236"/>
              <a:gd name="T1" fmla="*/ 0 h 276"/>
              <a:gd name="T2" fmla="*/ 806449880 w 1236"/>
              <a:gd name="T3" fmla="*/ 0 h 276"/>
              <a:gd name="T4" fmla="*/ 0 w 1236"/>
              <a:gd name="T5" fmla="*/ 695563016 h 276"/>
              <a:gd name="T6" fmla="*/ 0 60000 65536"/>
              <a:gd name="T7" fmla="*/ 0 60000 65536"/>
              <a:gd name="T8" fmla="*/ 0 60000 65536"/>
              <a:gd name="T9" fmla="*/ 0 w 1236"/>
              <a:gd name="T10" fmla="*/ 0 h 276"/>
              <a:gd name="T11" fmla="*/ 1236 w 1236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276">
                <a:moveTo>
                  <a:pt x="1236" y="0"/>
                </a:moveTo>
                <a:lnTo>
                  <a:pt x="320" y="0"/>
                </a:lnTo>
                <a:lnTo>
                  <a:pt x="0" y="2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20" name="Freeform 48"/>
          <p:cNvSpPr>
            <a:spLocks/>
          </p:cNvSpPr>
          <p:nvPr/>
        </p:nvSpPr>
        <p:spPr bwMode="auto">
          <a:xfrm>
            <a:off x="1827213" y="2381250"/>
            <a:ext cx="1509712" cy="193675"/>
          </a:xfrm>
          <a:custGeom>
            <a:avLst/>
            <a:gdLst>
              <a:gd name="T0" fmla="*/ 2147483647 w 1076"/>
              <a:gd name="T1" fmla="*/ 0 h 138"/>
              <a:gd name="T2" fmla="*/ 403224916 w 1076"/>
              <a:gd name="T3" fmla="*/ 0 h 138"/>
              <a:gd name="T4" fmla="*/ 0 w 1076"/>
              <a:gd name="T5" fmla="*/ 347781508 h 138"/>
              <a:gd name="T6" fmla="*/ 0 60000 65536"/>
              <a:gd name="T7" fmla="*/ 0 60000 65536"/>
              <a:gd name="T8" fmla="*/ 0 60000 65536"/>
              <a:gd name="T9" fmla="*/ 0 w 1076"/>
              <a:gd name="T10" fmla="*/ 0 h 138"/>
              <a:gd name="T11" fmla="*/ 1076 w 1076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" h="138">
                <a:moveTo>
                  <a:pt x="1076" y="0"/>
                </a:moveTo>
                <a:lnTo>
                  <a:pt x="160" y="0"/>
                </a:lnTo>
                <a:lnTo>
                  <a:pt x="0" y="13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 flipH="1">
            <a:off x="2047875" y="2565400"/>
            <a:ext cx="128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942975" y="6323013"/>
            <a:ext cx="14747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>
                <a:solidFill>
                  <a:srgbClr val="000000"/>
                </a:solidFill>
                <a:latin typeface="Arial" pitchFamily="34" charset="0"/>
              </a:rPr>
              <a:t>(c) Sagittal section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3BA4A4D-B95D-4AE5-ABB3-DF64A6752849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Anatomy of Lactating Breast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6403975" y="583088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28.9a</a:t>
            </a:r>
          </a:p>
        </p:txBody>
      </p:sp>
      <p:pic>
        <p:nvPicPr>
          <p:cNvPr id="29704" name="Picture 3" descr="sal25693_28_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9350"/>
            <a:ext cx="4129088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31925" y="919163"/>
            <a:ext cx="5254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29706" name="Rectangle 8"/>
          <p:cNvSpPr>
            <a:spLocks noChangeArrowheads="1"/>
          </p:cNvSpPr>
          <p:nvPr/>
        </p:nvSpPr>
        <p:spPr bwMode="auto">
          <a:xfrm>
            <a:off x="5411788" y="1338263"/>
            <a:ext cx="1444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Adipose tissue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07" name="Rectangle 9"/>
          <p:cNvSpPr>
            <a:spLocks noChangeArrowheads="1"/>
          </p:cNvSpPr>
          <p:nvPr/>
        </p:nvSpPr>
        <p:spPr bwMode="auto">
          <a:xfrm>
            <a:off x="5411788" y="1684338"/>
            <a:ext cx="216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Suspensory ligaments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08" name="Rectangle 10"/>
          <p:cNvSpPr>
            <a:spLocks noChangeArrowheads="1"/>
          </p:cNvSpPr>
          <p:nvPr/>
        </p:nvSpPr>
        <p:spPr bwMode="auto">
          <a:xfrm>
            <a:off x="5411788" y="2511425"/>
            <a:ext cx="484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Lobe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09" name="Rectangle 11"/>
          <p:cNvSpPr>
            <a:spLocks noChangeArrowheads="1"/>
          </p:cNvSpPr>
          <p:nvPr/>
        </p:nvSpPr>
        <p:spPr bwMode="auto">
          <a:xfrm>
            <a:off x="5411788" y="2855913"/>
            <a:ext cx="777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Lobules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5411788" y="3406775"/>
            <a:ext cx="1422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Areolar glands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1" name="Rectangle 13"/>
          <p:cNvSpPr>
            <a:spLocks noChangeArrowheads="1"/>
          </p:cNvSpPr>
          <p:nvPr/>
        </p:nvSpPr>
        <p:spPr bwMode="auto">
          <a:xfrm>
            <a:off x="5411788" y="3752850"/>
            <a:ext cx="631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Areola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2" name="Rectangle 14"/>
          <p:cNvSpPr>
            <a:spLocks noChangeArrowheads="1"/>
          </p:cNvSpPr>
          <p:nvPr/>
        </p:nvSpPr>
        <p:spPr bwMode="auto">
          <a:xfrm>
            <a:off x="5411788" y="4094163"/>
            <a:ext cx="620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Nipple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3" name="Rectangle 15"/>
          <p:cNvSpPr>
            <a:spLocks noChangeArrowheads="1"/>
          </p:cNvSpPr>
          <p:nvPr/>
        </p:nvSpPr>
        <p:spPr bwMode="auto">
          <a:xfrm>
            <a:off x="5411788" y="4991100"/>
            <a:ext cx="168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Lactiferous sinus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4" name="Rectangle 16"/>
          <p:cNvSpPr>
            <a:spLocks noChangeArrowheads="1"/>
          </p:cNvSpPr>
          <p:nvPr/>
        </p:nvSpPr>
        <p:spPr bwMode="auto">
          <a:xfrm>
            <a:off x="5411788" y="5330825"/>
            <a:ext cx="1692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Lactiferous ducts</a:t>
            </a:r>
            <a:endParaRPr lang="en-US" b="1">
              <a:latin typeface="Arial" pitchFamily="34" charset="0"/>
            </a:endParaRPr>
          </a:p>
        </p:txBody>
      </p:sp>
      <p:sp>
        <p:nvSpPr>
          <p:cNvPr id="29715" name="Line 17"/>
          <p:cNvSpPr>
            <a:spLocks noChangeShapeType="1"/>
          </p:cNvSpPr>
          <p:nvPr/>
        </p:nvSpPr>
        <p:spPr bwMode="auto">
          <a:xfrm flipH="1">
            <a:off x="1620838" y="1457325"/>
            <a:ext cx="3732212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18"/>
          <p:cNvSpPr>
            <a:spLocks noChangeShapeType="1"/>
          </p:cNvSpPr>
          <p:nvPr/>
        </p:nvSpPr>
        <p:spPr bwMode="auto">
          <a:xfrm flipH="1">
            <a:off x="1155700" y="1798638"/>
            <a:ext cx="41973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19"/>
          <p:cNvSpPr>
            <a:spLocks noChangeShapeType="1"/>
          </p:cNvSpPr>
          <p:nvPr/>
        </p:nvSpPr>
        <p:spPr bwMode="auto">
          <a:xfrm flipH="1">
            <a:off x="3629025" y="4213225"/>
            <a:ext cx="17240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Freeform 20"/>
          <p:cNvSpPr>
            <a:spLocks/>
          </p:cNvSpPr>
          <p:nvPr/>
        </p:nvSpPr>
        <p:spPr bwMode="auto">
          <a:xfrm>
            <a:off x="3154363" y="4348163"/>
            <a:ext cx="2198687" cy="755650"/>
          </a:xfrm>
          <a:custGeom>
            <a:avLst/>
            <a:gdLst>
              <a:gd name="T0" fmla="*/ 2147483647 w 1629"/>
              <a:gd name="T1" fmla="*/ 1411287282 h 560"/>
              <a:gd name="T2" fmla="*/ 1948079821 w 1629"/>
              <a:gd name="T3" fmla="*/ 1411287282 h 560"/>
              <a:gd name="T4" fmla="*/ 0 w 1629"/>
              <a:gd name="T5" fmla="*/ 0 h 560"/>
              <a:gd name="T6" fmla="*/ 0 60000 65536"/>
              <a:gd name="T7" fmla="*/ 0 60000 65536"/>
              <a:gd name="T8" fmla="*/ 0 60000 65536"/>
              <a:gd name="T9" fmla="*/ 0 w 1629"/>
              <a:gd name="T10" fmla="*/ 0 h 560"/>
              <a:gd name="T11" fmla="*/ 1629 w 1629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9" h="560">
                <a:moveTo>
                  <a:pt x="1629" y="560"/>
                </a:moveTo>
                <a:lnTo>
                  <a:pt x="773" y="56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19" name="Freeform 21"/>
          <p:cNvSpPr>
            <a:spLocks/>
          </p:cNvSpPr>
          <p:nvPr/>
        </p:nvSpPr>
        <p:spPr bwMode="auto">
          <a:xfrm>
            <a:off x="2776538" y="4548188"/>
            <a:ext cx="2576512" cy="896937"/>
          </a:xfrm>
          <a:custGeom>
            <a:avLst/>
            <a:gdLst>
              <a:gd name="T0" fmla="*/ 2147483647 w 1909"/>
              <a:gd name="T1" fmla="*/ 1673383928 h 664"/>
              <a:gd name="T2" fmla="*/ 2147483647 w 1909"/>
              <a:gd name="T3" fmla="*/ 1673383928 h 664"/>
              <a:gd name="T4" fmla="*/ 0 w 1909"/>
              <a:gd name="T5" fmla="*/ 0 h 664"/>
              <a:gd name="T6" fmla="*/ 0 60000 65536"/>
              <a:gd name="T7" fmla="*/ 0 60000 65536"/>
              <a:gd name="T8" fmla="*/ 0 60000 65536"/>
              <a:gd name="T9" fmla="*/ 0 w 1909"/>
              <a:gd name="T10" fmla="*/ 0 h 664"/>
              <a:gd name="T11" fmla="*/ 1909 w 1909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9" h="664">
                <a:moveTo>
                  <a:pt x="1909" y="664"/>
                </a:moveTo>
                <a:lnTo>
                  <a:pt x="1053" y="66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20" name="Line 22"/>
          <p:cNvSpPr>
            <a:spLocks noChangeShapeType="1"/>
          </p:cNvSpPr>
          <p:nvPr/>
        </p:nvSpPr>
        <p:spPr bwMode="auto">
          <a:xfrm flipH="1">
            <a:off x="3921125" y="3867150"/>
            <a:ext cx="14319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23"/>
          <p:cNvSpPr>
            <a:spLocks noChangeShapeType="1"/>
          </p:cNvSpPr>
          <p:nvPr/>
        </p:nvSpPr>
        <p:spPr bwMode="auto">
          <a:xfrm flipH="1">
            <a:off x="3462338" y="3525838"/>
            <a:ext cx="1890712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Freeform 24"/>
          <p:cNvSpPr>
            <a:spLocks/>
          </p:cNvSpPr>
          <p:nvPr/>
        </p:nvSpPr>
        <p:spPr bwMode="auto">
          <a:xfrm>
            <a:off x="2241550" y="2970213"/>
            <a:ext cx="3111500" cy="319087"/>
          </a:xfrm>
          <a:custGeom>
            <a:avLst/>
            <a:gdLst>
              <a:gd name="T0" fmla="*/ 2147483647 w 2305"/>
              <a:gd name="T1" fmla="*/ 0 h 236"/>
              <a:gd name="T2" fmla="*/ 1028223571 w 2305"/>
              <a:gd name="T3" fmla="*/ 0 h 236"/>
              <a:gd name="T4" fmla="*/ 0 w 2305"/>
              <a:gd name="T5" fmla="*/ 594756920 h 236"/>
              <a:gd name="T6" fmla="*/ 0 60000 65536"/>
              <a:gd name="T7" fmla="*/ 0 60000 65536"/>
              <a:gd name="T8" fmla="*/ 0 60000 65536"/>
              <a:gd name="T9" fmla="*/ 0 w 2305"/>
              <a:gd name="T10" fmla="*/ 0 h 236"/>
              <a:gd name="T11" fmla="*/ 2305 w 2305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5" h="236">
                <a:moveTo>
                  <a:pt x="2305" y="0"/>
                </a:moveTo>
                <a:lnTo>
                  <a:pt x="408" y="0"/>
                </a:lnTo>
                <a:lnTo>
                  <a:pt x="0" y="23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23" name="Line 25"/>
          <p:cNvSpPr>
            <a:spLocks noChangeShapeType="1"/>
          </p:cNvSpPr>
          <p:nvPr/>
        </p:nvSpPr>
        <p:spPr bwMode="auto">
          <a:xfrm flipH="1">
            <a:off x="2047875" y="2624138"/>
            <a:ext cx="33051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26"/>
          <p:cNvSpPr>
            <a:spLocks noChangeShapeType="1"/>
          </p:cNvSpPr>
          <p:nvPr/>
        </p:nvSpPr>
        <p:spPr bwMode="auto">
          <a:xfrm flipH="1">
            <a:off x="2333625" y="2970213"/>
            <a:ext cx="458788" cy="474662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27"/>
          <p:cNvSpPr>
            <a:spLocks noChangeShapeType="1"/>
          </p:cNvSpPr>
          <p:nvPr/>
        </p:nvSpPr>
        <p:spPr bwMode="auto">
          <a:xfrm flipV="1">
            <a:off x="3629025" y="3525838"/>
            <a:ext cx="568325" cy="23812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Freeform 28"/>
          <p:cNvSpPr>
            <a:spLocks/>
          </p:cNvSpPr>
          <p:nvPr/>
        </p:nvSpPr>
        <p:spPr bwMode="auto">
          <a:xfrm>
            <a:off x="1733550" y="2359025"/>
            <a:ext cx="573088" cy="422275"/>
          </a:xfrm>
          <a:custGeom>
            <a:avLst/>
            <a:gdLst>
              <a:gd name="T0" fmla="*/ 947578874 w 424"/>
              <a:gd name="T1" fmla="*/ 0 h 312"/>
              <a:gd name="T2" fmla="*/ 1068546339 w 424"/>
              <a:gd name="T3" fmla="*/ 171370608 h 312"/>
              <a:gd name="T4" fmla="*/ 120967515 w 424"/>
              <a:gd name="T5" fmla="*/ 786288641 h 312"/>
              <a:gd name="T6" fmla="*/ 0 w 424"/>
              <a:gd name="T7" fmla="*/ 614918083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424"/>
              <a:gd name="T13" fmla="*/ 0 h 312"/>
              <a:gd name="T14" fmla="*/ 424 w 424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" h="312">
                <a:moveTo>
                  <a:pt x="376" y="0"/>
                </a:moveTo>
                <a:lnTo>
                  <a:pt x="424" y="68"/>
                </a:lnTo>
                <a:lnTo>
                  <a:pt x="48" y="312"/>
                </a:lnTo>
                <a:lnTo>
                  <a:pt x="0" y="24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27" name="Line 29"/>
          <p:cNvSpPr>
            <a:spLocks noChangeShapeType="1"/>
          </p:cNvSpPr>
          <p:nvPr/>
        </p:nvSpPr>
        <p:spPr bwMode="auto">
          <a:xfrm flipH="1" flipV="1">
            <a:off x="2560638" y="5126038"/>
            <a:ext cx="1636712" cy="3190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30"/>
          <p:cNvSpPr>
            <a:spLocks noChangeShapeType="1"/>
          </p:cNvSpPr>
          <p:nvPr/>
        </p:nvSpPr>
        <p:spPr bwMode="auto">
          <a:xfrm flipH="1">
            <a:off x="1614488" y="1447800"/>
            <a:ext cx="3733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31"/>
          <p:cNvSpPr>
            <a:spLocks noChangeShapeType="1"/>
          </p:cNvSpPr>
          <p:nvPr/>
        </p:nvSpPr>
        <p:spPr bwMode="auto">
          <a:xfrm flipH="1">
            <a:off x="1144588" y="1792288"/>
            <a:ext cx="42037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32"/>
          <p:cNvSpPr>
            <a:spLocks noChangeShapeType="1"/>
          </p:cNvSpPr>
          <p:nvPr/>
        </p:nvSpPr>
        <p:spPr bwMode="auto">
          <a:xfrm flipH="1">
            <a:off x="3624263" y="4202113"/>
            <a:ext cx="17240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Freeform 33"/>
          <p:cNvSpPr>
            <a:spLocks/>
          </p:cNvSpPr>
          <p:nvPr/>
        </p:nvSpPr>
        <p:spPr bwMode="auto">
          <a:xfrm>
            <a:off x="3149600" y="4337050"/>
            <a:ext cx="2198688" cy="757238"/>
          </a:xfrm>
          <a:custGeom>
            <a:avLst/>
            <a:gdLst>
              <a:gd name="T0" fmla="*/ 2147483647 w 1629"/>
              <a:gd name="T1" fmla="*/ 1411287282 h 560"/>
              <a:gd name="T2" fmla="*/ 1948079821 w 1629"/>
              <a:gd name="T3" fmla="*/ 1411287282 h 560"/>
              <a:gd name="T4" fmla="*/ 0 w 1629"/>
              <a:gd name="T5" fmla="*/ 0 h 560"/>
              <a:gd name="T6" fmla="*/ 0 60000 65536"/>
              <a:gd name="T7" fmla="*/ 0 60000 65536"/>
              <a:gd name="T8" fmla="*/ 0 60000 65536"/>
              <a:gd name="T9" fmla="*/ 0 w 1629"/>
              <a:gd name="T10" fmla="*/ 0 h 560"/>
              <a:gd name="T11" fmla="*/ 1629 w 1629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9" h="560">
                <a:moveTo>
                  <a:pt x="1629" y="560"/>
                </a:moveTo>
                <a:lnTo>
                  <a:pt x="773" y="56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32" name="Freeform 34"/>
          <p:cNvSpPr>
            <a:spLocks/>
          </p:cNvSpPr>
          <p:nvPr/>
        </p:nvSpPr>
        <p:spPr bwMode="auto">
          <a:xfrm>
            <a:off x="2765425" y="4537075"/>
            <a:ext cx="2582863" cy="896938"/>
          </a:xfrm>
          <a:custGeom>
            <a:avLst/>
            <a:gdLst>
              <a:gd name="T0" fmla="*/ 2147483647 w 1913"/>
              <a:gd name="T1" fmla="*/ 1673383928 h 664"/>
              <a:gd name="T2" fmla="*/ 2147483647 w 1913"/>
              <a:gd name="T3" fmla="*/ 1673383928 h 664"/>
              <a:gd name="T4" fmla="*/ 0 w 1913"/>
              <a:gd name="T5" fmla="*/ 0 h 664"/>
              <a:gd name="T6" fmla="*/ 0 60000 65536"/>
              <a:gd name="T7" fmla="*/ 0 60000 65536"/>
              <a:gd name="T8" fmla="*/ 0 60000 65536"/>
              <a:gd name="T9" fmla="*/ 0 w 1913"/>
              <a:gd name="T10" fmla="*/ 0 h 664"/>
              <a:gd name="T11" fmla="*/ 1913 w 1913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3" h="664">
                <a:moveTo>
                  <a:pt x="1913" y="664"/>
                </a:moveTo>
                <a:lnTo>
                  <a:pt x="1057" y="6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33" name="Line 35"/>
          <p:cNvSpPr>
            <a:spLocks noChangeShapeType="1"/>
          </p:cNvSpPr>
          <p:nvPr/>
        </p:nvSpPr>
        <p:spPr bwMode="auto">
          <a:xfrm flipH="1">
            <a:off x="3916363" y="3860800"/>
            <a:ext cx="1431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Line 36"/>
          <p:cNvSpPr>
            <a:spLocks noChangeShapeType="1"/>
          </p:cNvSpPr>
          <p:nvPr/>
        </p:nvSpPr>
        <p:spPr bwMode="auto">
          <a:xfrm flipH="1">
            <a:off x="3451225" y="3514725"/>
            <a:ext cx="1897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Freeform 37"/>
          <p:cNvSpPr>
            <a:spLocks/>
          </p:cNvSpPr>
          <p:nvPr/>
        </p:nvSpPr>
        <p:spPr bwMode="auto">
          <a:xfrm>
            <a:off x="2230438" y="2959100"/>
            <a:ext cx="3117850" cy="319088"/>
          </a:xfrm>
          <a:custGeom>
            <a:avLst/>
            <a:gdLst>
              <a:gd name="T0" fmla="*/ 2147483647 w 2309"/>
              <a:gd name="T1" fmla="*/ 0 h 236"/>
              <a:gd name="T2" fmla="*/ 1038304191 w 2309"/>
              <a:gd name="T3" fmla="*/ 0 h 236"/>
              <a:gd name="T4" fmla="*/ 0 w 2309"/>
              <a:gd name="T5" fmla="*/ 594756920 h 236"/>
              <a:gd name="T6" fmla="*/ 0 60000 65536"/>
              <a:gd name="T7" fmla="*/ 0 60000 65536"/>
              <a:gd name="T8" fmla="*/ 0 60000 65536"/>
              <a:gd name="T9" fmla="*/ 0 w 2309"/>
              <a:gd name="T10" fmla="*/ 0 h 236"/>
              <a:gd name="T11" fmla="*/ 2309 w 2309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9" h="236">
                <a:moveTo>
                  <a:pt x="2309" y="0"/>
                </a:moveTo>
                <a:lnTo>
                  <a:pt x="412" y="0"/>
                </a:lnTo>
                <a:lnTo>
                  <a:pt x="0" y="23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36" name="Line 38"/>
          <p:cNvSpPr>
            <a:spLocks noChangeShapeType="1"/>
          </p:cNvSpPr>
          <p:nvPr/>
        </p:nvSpPr>
        <p:spPr bwMode="auto">
          <a:xfrm flipH="1">
            <a:off x="2036763" y="2613025"/>
            <a:ext cx="33115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Line 39"/>
          <p:cNvSpPr>
            <a:spLocks noChangeShapeType="1"/>
          </p:cNvSpPr>
          <p:nvPr/>
        </p:nvSpPr>
        <p:spPr bwMode="auto">
          <a:xfrm flipH="1">
            <a:off x="2327275" y="2959100"/>
            <a:ext cx="460375" cy="474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Line 40"/>
          <p:cNvSpPr>
            <a:spLocks noChangeShapeType="1"/>
          </p:cNvSpPr>
          <p:nvPr/>
        </p:nvSpPr>
        <p:spPr bwMode="auto">
          <a:xfrm flipV="1">
            <a:off x="3624263" y="3514725"/>
            <a:ext cx="568325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Freeform 41"/>
          <p:cNvSpPr>
            <a:spLocks/>
          </p:cNvSpPr>
          <p:nvPr/>
        </p:nvSpPr>
        <p:spPr bwMode="auto">
          <a:xfrm>
            <a:off x="1728788" y="2349500"/>
            <a:ext cx="566737" cy="420688"/>
          </a:xfrm>
          <a:custGeom>
            <a:avLst/>
            <a:gdLst>
              <a:gd name="T0" fmla="*/ 947578871 w 420"/>
              <a:gd name="T1" fmla="*/ 0 h 312"/>
              <a:gd name="T2" fmla="*/ 1058465714 w 420"/>
              <a:gd name="T3" fmla="*/ 171370608 h 312"/>
              <a:gd name="T4" fmla="*/ 110886892 w 420"/>
              <a:gd name="T5" fmla="*/ 786288641 h 312"/>
              <a:gd name="T6" fmla="*/ 0 w 420"/>
              <a:gd name="T7" fmla="*/ 614918083 h 312"/>
              <a:gd name="T8" fmla="*/ 0 60000 65536"/>
              <a:gd name="T9" fmla="*/ 0 60000 65536"/>
              <a:gd name="T10" fmla="*/ 0 60000 65536"/>
              <a:gd name="T11" fmla="*/ 0 60000 65536"/>
              <a:gd name="T12" fmla="*/ 0 w 420"/>
              <a:gd name="T13" fmla="*/ 0 h 312"/>
              <a:gd name="T14" fmla="*/ 420 w 420"/>
              <a:gd name="T15" fmla="*/ 312 h 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" h="312">
                <a:moveTo>
                  <a:pt x="376" y="0"/>
                </a:moveTo>
                <a:lnTo>
                  <a:pt x="420" y="68"/>
                </a:lnTo>
                <a:lnTo>
                  <a:pt x="44" y="312"/>
                </a:lnTo>
                <a:lnTo>
                  <a:pt x="0" y="24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40" name="Line 42"/>
          <p:cNvSpPr>
            <a:spLocks noChangeShapeType="1"/>
          </p:cNvSpPr>
          <p:nvPr/>
        </p:nvSpPr>
        <p:spPr bwMode="auto">
          <a:xfrm flipH="1" flipV="1">
            <a:off x="2549525" y="5114925"/>
            <a:ext cx="1643063" cy="319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Rectangle 43"/>
          <p:cNvSpPr>
            <a:spLocks noChangeArrowheads="1"/>
          </p:cNvSpPr>
          <p:nvPr/>
        </p:nvSpPr>
        <p:spPr bwMode="auto">
          <a:xfrm>
            <a:off x="920750" y="6308725"/>
            <a:ext cx="159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(a) Anterior view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9A65B2F-4EDE-4E17-AFA0-2870366E855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Breast Cancer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z="2400" b="0" smtClean="0"/>
              <a:t>breast cancer occurs in 1 out of 8 American women</a:t>
            </a:r>
          </a:p>
          <a:p>
            <a:pPr eaLnBrk="1" hangingPunct="1"/>
            <a:r>
              <a:rPr lang="en-US" sz="2400" b="0" smtClean="0"/>
              <a:t>tumors begin with cells from mammary ducts</a:t>
            </a:r>
          </a:p>
          <a:p>
            <a:pPr lvl="1" eaLnBrk="1" hangingPunct="1"/>
            <a:r>
              <a:rPr lang="en-US" sz="2000" b="0" smtClean="0"/>
              <a:t>may metastasize by mammary and axillary lymphatics</a:t>
            </a:r>
          </a:p>
          <a:p>
            <a:pPr eaLnBrk="1" hangingPunct="1"/>
            <a:r>
              <a:rPr lang="en-US" sz="2400" b="0" smtClean="0"/>
              <a:t>signs may include palpable lump (the tumor), skin puckering, changes in skin texture, and drainage from nipple</a:t>
            </a:r>
          </a:p>
          <a:p>
            <a:pPr eaLnBrk="1" hangingPunct="1"/>
            <a:r>
              <a:rPr lang="en-US" sz="2400" b="0" smtClean="0"/>
              <a:t>most breast cancer is nonhereditary</a:t>
            </a:r>
          </a:p>
          <a:p>
            <a:pPr lvl="1" eaLnBrk="1" hangingPunct="1"/>
            <a:r>
              <a:rPr lang="en-US" sz="2000" b="0" smtClean="0"/>
              <a:t>two breast cancer genes were discovered in the 1990s</a:t>
            </a:r>
          </a:p>
          <a:p>
            <a:pPr lvl="2" eaLnBrk="1" hangingPunct="1"/>
            <a:r>
              <a:rPr lang="en-US" sz="1600" b="0" smtClean="0"/>
              <a:t>BRCA1 and BRCA2</a:t>
            </a:r>
          </a:p>
          <a:p>
            <a:pPr lvl="1" eaLnBrk="1" hangingPunct="1"/>
            <a:r>
              <a:rPr lang="en-US" sz="2000" b="0" smtClean="0"/>
              <a:t>some stimulated long periods of fertility and estrogen exposure</a:t>
            </a:r>
          </a:p>
          <a:p>
            <a:pPr eaLnBrk="1" hangingPunct="1"/>
            <a:r>
              <a:rPr lang="en-US" sz="2400" b="0" smtClean="0"/>
              <a:t>risk factors include </a:t>
            </a:r>
          </a:p>
          <a:p>
            <a:pPr lvl="1" eaLnBrk="1" hangingPunct="1"/>
            <a:r>
              <a:rPr lang="en-US" sz="2000" b="0" smtClean="0"/>
              <a:t>aging, exposure to ionizing radiation, carcinogenic chemicals, excessive alcohol and fat intake, and smoking</a:t>
            </a:r>
          </a:p>
          <a:p>
            <a:pPr lvl="1" eaLnBrk="1" hangingPunct="1"/>
            <a:r>
              <a:rPr lang="en-US" sz="2000" b="0" smtClean="0"/>
              <a:t>70% of cases lack identifiable risk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9FA5780A-B401-4BD6-8CC4-18DB5523187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Breast Cancer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562600"/>
          </a:xfrm>
        </p:spPr>
        <p:txBody>
          <a:bodyPr/>
          <a:lstStyle/>
          <a:p>
            <a:pPr eaLnBrk="1" hangingPunct="1"/>
            <a:r>
              <a:rPr lang="en-US" sz="2400" b="0" smtClean="0"/>
              <a:t>tumor discovery usually during breast self-examination (BSE) – monthly for all women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400" smtClean="0"/>
              <a:t>mammograms </a:t>
            </a:r>
            <a:r>
              <a:rPr lang="en-US" sz="2400" b="0" smtClean="0"/>
              <a:t>(breast X-rays) </a:t>
            </a:r>
          </a:p>
          <a:p>
            <a:pPr lvl="1" eaLnBrk="1" hangingPunct="1"/>
            <a:r>
              <a:rPr lang="en-US" sz="1800" b="0" smtClean="0"/>
              <a:t>late 30s – baseline mammogram</a:t>
            </a:r>
          </a:p>
          <a:p>
            <a:pPr lvl="1" eaLnBrk="1" hangingPunct="1"/>
            <a:r>
              <a:rPr lang="en-US" sz="1800" b="0" smtClean="0"/>
              <a:t>40 - 49 - every two years</a:t>
            </a:r>
          </a:p>
          <a:p>
            <a:pPr lvl="1" eaLnBrk="1" hangingPunct="1"/>
            <a:r>
              <a:rPr lang="en-US" sz="1800" b="0" smtClean="0"/>
              <a:t>over 50 – yearly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400" smtClean="0"/>
              <a:t>treatment of breast cancer</a:t>
            </a:r>
          </a:p>
          <a:p>
            <a:pPr lvl="1" eaLnBrk="1" hangingPunct="1"/>
            <a:r>
              <a:rPr lang="en-US" sz="1800" smtClean="0"/>
              <a:t>lumpectomy</a:t>
            </a:r>
            <a:r>
              <a:rPr lang="en-US" sz="1800" b="0" smtClean="0"/>
              <a:t> – removal of tumor only</a:t>
            </a:r>
          </a:p>
          <a:p>
            <a:pPr lvl="1" eaLnBrk="1" hangingPunct="1"/>
            <a:r>
              <a:rPr lang="en-US" sz="1800" smtClean="0"/>
              <a:t>simple mastectomy </a:t>
            </a:r>
            <a:r>
              <a:rPr lang="en-US" sz="1800" b="0" smtClean="0"/>
              <a:t>– removal of the breast tissue only or breast tissue and some axillary lymph nodes</a:t>
            </a:r>
          </a:p>
          <a:p>
            <a:pPr lvl="1" eaLnBrk="1" hangingPunct="1"/>
            <a:r>
              <a:rPr lang="en-US" sz="1800" smtClean="0"/>
              <a:t>radical mastectomy </a:t>
            </a:r>
            <a:r>
              <a:rPr lang="en-US" sz="1800" b="0" smtClean="0"/>
              <a:t>– removal of breast, underlying muscle, fascia, and lymph nodes</a:t>
            </a:r>
          </a:p>
          <a:p>
            <a:pPr lvl="1" eaLnBrk="1" hangingPunct="1"/>
            <a:r>
              <a:rPr lang="en-US" sz="1800" b="0" smtClean="0"/>
              <a:t>surgery followed by </a:t>
            </a:r>
            <a:r>
              <a:rPr lang="en-US" sz="1800" smtClean="0"/>
              <a:t>radiation </a:t>
            </a:r>
            <a:r>
              <a:rPr lang="en-US" sz="1800" b="0" smtClean="0"/>
              <a:t>or chemotherapy</a:t>
            </a:r>
          </a:p>
          <a:p>
            <a:pPr lvl="1" eaLnBrk="1" hangingPunct="1"/>
            <a:r>
              <a:rPr lang="en-US" sz="1800" smtClean="0"/>
              <a:t>breast reconstruction </a:t>
            </a:r>
            <a:r>
              <a:rPr lang="en-US" sz="1800" b="0" smtClean="0"/>
              <a:t>from skin, fat, and muscle from other parts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74D527F-99CA-41BB-A177-A149D15A22C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Puberty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pPr eaLnBrk="1" hangingPunct="1"/>
            <a:r>
              <a:rPr lang="en-US" sz="2800" b="0" smtClean="0"/>
              <a:t>puberty begins at age 8-10 for most girls in US</a:t>
            </a:r>
          </a:p>
          <a:p>
            <a:pPr eaLnBrk="1" hangingPunct="1"/>
            <a:r>
              <a:rPr lang="en-US" sz="2800" b="0" smtClean="0"/>
              <a:t>triggered by rising levels of GnRH </a:t>
            </a:r>
          </a:p>
          <a:p>
            <a:pPr lvl="1" eaLnBrk="1" hangingPunct="1"/>
            <a:r>
              <a:rPr lang="en-US" sz="2400" b="0" smtClean="0"/>
              <a:t>stimulates anterior lobe of pituitary to produce </a:t>
            </a:r>
          </a:p>
          <a:p>
            <a:pPr lvl="2" eaLnBrk="1" hangingPunct="1"/>
            <a:r>
              <a:rPr lang="en-US" sz="2000" b="0" smtClean="0"/>
              <a:t>follicle-stimulating hormone (FSH) </a:t>
            </a:r>
          </a:p>
          <a:p>
            <a:pPr lvl="2" eaLnBrk="1" hangingPunct="1"/>
            <a:r>
              <a:rPr lang="en-US" sz="2000" b="0" smtClean="0"/>
              <a:t>luteinizing hormone (LH)</a:t>
            </a:r>
          </a:p>
          <a:p>
            <a:pPr lvl="2"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FSH </a:t>
            </a:r>
            <a:r>
              <a:rPr lang="en-US" sz="2800" b="0" smtClean="0"/>
              <a:t>stimulates developing ovarian follicles and they begin to secrete estrogen, progesterone, inhibin, and a small amount of androgen</a:t>
            </a:r>
          </a:p>
          <a:p>
            <a:pPr eaLnBrk="1" hangingPunct="1"/>
            <a:endParaRPr lang="en-US" sz="1200" b="0" smtClean="0"/>
          </a:p>
          <a:p>
            <a:pPr eaLnBrk="1" hangingPunct="1"/>
            <a:r>
              <a:rPr lang="en-US" sz="2800" smtClean="0"/>
              <a:t>estrogens</a:t>
            </a:r>
            <a:r>
              <a:rPr lang="en-US" sz="2800" b="0" smtClean="0"/>
              <a:t> are feminizing hormones with widespread effects on the body</a:t>
            </a:r>
          </a:p>
          <a:p>
            <a:pPr lvl="1" eaLnBrk="1" hangingPunct="1"/>
            <a:r>
              <a:rPr lang="en-US" sz="2400" b="0" smtClean="0"/>
              <a:t>estradiol (most abundant), estriol, and estrone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93836B02-FD11-41D7-A17C-6E1E8B638BF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Puberty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thelarche</a:t>
            </a:r>
            <a:r>
              <a:rPr lang="en-US" sz="2400" b="0" smtClean="0"/>
              <a:t> – </a:t>
            </a:r>
            <a:r>
              <a:rPr lang="en-US" sz="2000" b="0" smtClean="0"/>
              <a:t>onset of breast development is the earliest noticeable sign of puberty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initial duct and lobule formation – estrogen, progesterone and prolactin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completion of duct and lobule formation – glucocorticoids and growth hormone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adipose and fibrous tissue complete breast enlargement by age 20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pubarche</a:t>
            </a:r>
            <a:r>
              <a:rPr lang="en-US" sz="2400" b="0" smtClean="0"/>
              <a:t> - </a:t>
            </a:r>
            <a:r>
              <a:rPr lang="en-US" sz="2000" b="0" smtClean="0"/>
              <a:t>appearance of pubic and axillary hair, sebaceous glands, and axillary glands</a:t>
            </a:r>
            <a:r>
              <a:rPr lang="en-US" sz="2400" b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androgens from ovaries and adrenal cortex stimulates pubarche and libido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menarche</a:t>
            </a:r>
            <a:r>
              <a:rPr lang="en-US" sz="2400" b="0" smtClean="0"/>
              <a:t> - </a:t>
            </a:r>
            <a:r>
              <a:rPr lang="en-US" sz="2000" b="0" smtClean="0"/>
              <a:t>first menstrual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requires at least 17% body fat in teenager, 22% in adult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improved nutrition has lowered age of onset to age 12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leptin stimulates gonadotropin secretion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if body fat and leptin levels drop too low, gonadotropin secretion declines and a female’s menstrual cycle might cease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first few menstrual cycles are </a:t>
            </a:r>
            <a:r>
              <a:rPr lang="en-US" sz="1800" smtClean="0"/>
              <a:t>anovulatory</a:t>
            </a:r>
            <a:r>
              <a:rPr lang="en-US" sz="1800" b="0" smtClean="0"/>
              <a:t> (no egg ovulated)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girls begin ovulating regularly about a year after they begin menstruating</a:t>
            </a:r>
          </a:p>
          <a:p>
            <a:pPr lvl="2" eaLnBrk="1" hangingPunct="1">
              <a:lnSpc>
                <a:spcPct val="90000"/>
              </a:lnSpc>
            </a:pP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71654D79-14A7-423C-8D95-4CD0C316115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Sexual Differentiation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791200"/>
          </a:xfrm>
        </p:spPr>
        <p:txBody>
          <a:bodyPr/>
          <a:lstStyle/>
          <a:p>
            <a:pPr eaLnBrk="1" hangingPunct="1"/>
            <a:r>
              <a:rPr lang="en-US" sz="2800" b="0" smtClean="0"/>
              <a:t>the two sexes indistinguishable for first 8 to 10 weeks of development</a:t>
            </a:r>
          </a:p>
          <a:p>
            <a:pPr eaLnBrk="1" hangingPunct="1"/>
            <a:r>
              <a:rPr lang="en-US" sz="2800" b="0" smtClean="0"/>
              <a:t>female reproductive tract develops from the </a:t>
            </a:r>
            <a:r>
              <a:rPr lang="en-US" sz="2800" smtClean="0"/>
              <a:t>paramesonephric ducts</a:t>
            </a:r>
          </a:p>
          <a:p>
            <a:pPr lvl="1" eaLnBrk="1" hangingPunct="1"/>
            <a:r>
              <a:rPr lang="en-US" sz="2400" b="0" smtClean="0"/>
              <a:t>not because of the positive action of any hormone</a:t>
            </a:r>
          </a:p>
          <a:p>
            <a:pPr lvl="1" eaLnBrk="1" hangingPunct="1"/>
            <a:r>
              <a:rPr lang="en-US" sz="2400" b="0" smtClean="0"/>
              <a:t>because of the </a:t>
            </a:r>
            <a:r>
              <a:rPr lang="en-US" sz="2400" smtClean="0"/>
              <a:t>absence of testosterone </a:t>
            </a:r>
            <a:r>
              <a:rPr lang="en-US" sz="2400" b="0" smtClean="0"/>
              <a:t>and </a:t>
            </a:r>
            <a:r>
              <a:rPr lang="en-US" sz="2400" smtClean="0"/>
              <a:t>m</a:t>
            </a:r>
            <a:r>
              <a:rPr lang="en-US" sz="2400" smtClean="0">
                <a:cs typeface="Arial" pitchFamily="34" charset="0"/>
              </a:rPr>
              <a:t>ü</a:t>
            </a:r>
            <a:r>
              <a:rPr lang="en-US" sz="2400" smtClean="0"/>
              <a:t>llerian-inhibiting factor (MIF)</a:t>
            </a:r>
          </a:p>
          <a:p>
            <a:pPr lvl="1" eaLnBrk="1" hangingPunct="1"/>
            <a:r>
              <a:rPr lang="en-US" sz="2400" b="0" smtClean="0"/>
              <a:t>without testosterone:</a:t>
            </a:r>
          </a:p>
          <a:p>
            <a:pPr lvl="2" eaLnBrk="1" hangingPunct="1"/>
            <a:r>
              <a:rPr lang="en-US" sz="2000" b="0" smtClean="0"/>
              <a:t>causes mesonephric ducts to degenerate</a:t>
            </a:r>
          </a:p>
          <a:p>
            <a:pPr lvl="2" eaLnBrk="1" hangingPunct="1"/>
            <a:r>
              <a:rPr lang="en-US" sz="2000" b="0" smtClean="0"/>
              <a:t>genital tubercle becomes the glans clitoris</a:t>
            </a:r>
          </a:p>
          <a:p>
            <a:pPr lvl="2" eaLnBrk="1" hangingPunct="1"/>
            <a:r>
              <a:rPr lang="en-US" sz="2000" b="0" smtClean="0"/>
              <a:t>urogenital folds become the labia minora</a:t>
            </a:r>
          </a:p>
          <a:p>
            <a:pPr lvl="2" eaLnBrk="1" hangingPunct="1"/>
            <a:r>
              <a:rPr lang="en-US" sz="2000" b="0" smtClean="0"/>
              <a:t>labioscrotal folds develop into the labia majora</a:t>
            </a:r>
          </a:p>
          <a:p>
            <a:pPr lvl="1" eaLnBrk="1" hangingPunct="1"/>
            <a:r>
              <a:rPr lang="en-US" sz="2400" b="0" smtClean="0"/>
              <a:t>without MIF:</a:t>
            </a:r>
          </a:p>
          <a:p>
            <a:pPr lvl="2" eaLnBrk="1" hangingPunct="1"/>
            <a:r>
              <a:rPr lang="en-US" sz="2000" b="0" smtClean="0"/>
              <a:t>paramesonephric ducts develop into the uterine tubes, uterus, and 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A42CE1C7-B07C-4002-A7FA-1088514285C8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Hormones of Puberty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estradiol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stimulates vaginal metaplasia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stimulates growth of ovaries and secondary sex organs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stimulates growth hormone secretion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increase in height and widening of the pelvis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responsible for feminine physique because it stimulates the deposition of fat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makes a girl’s skin thicker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but remains thinner, softer, and warmer than males of the corresponding age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progesterone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primarily acts on the uterus preparing it for possible pregnancy in the second half of the menstrual cycle</a:t>
            </a:r>
          </a:p>
          <a:p>
            <a:pPr lvl="1" eaLnBrk="1" hangingPunct="1">
              <a:lnSpc>
                <a:spcPct val="90000"/>
              </a:lnSpc>
            </a:pPr>
            <a:endParaRPr lang="en-US" sz="9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estrogens and progesterone </a:t>
            </a:r>
            <a:r>
              <a:rPr lang="en-US" sz="2000" b="0" smtClean="0"/>
              <a:t>suppress FSH and LH secretion through negative feedback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inhibin</a:t>
            </a:r>
            <a:r>
              <a:rPr lang="en-US" sz="2000" b="0" smtClean="0"/>
              <a:t> selectively suppresses FSH secretion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hormone secretion is distinctly cyclic and the hormones are</a:t>
            </a:r>
            <a:br>
              <a:rPr lang="en-US" sz="2000" b="0" smtClean="0"/>
            </a:br>
            <a:r>
              <a:rPr lang="en-US" sz="2000" b="0" smtClean="0"/>
              <a:t>secreted in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C58BD43-7B75-4C9B-862E-442FACFC8C8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Climacteric and Menopause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climacteric</a:t>
            </a:r>
            <a:r>
              <a:rPr lang="en-US" sz="2000" b="0" smtClean="0"/>
              <a:t> -midlife change in hormone secretion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accompanied by </a:t>
            </a:r>
            <a:r>
              <a:rPr lang="en-US" sz="1600" smtClean="0"/>
              <a:t>menopause</a:t>
            </a:r>
            <a:r>
              <a:rPr lang="en-US" sz="1600" b="0" smtClean="0"/>
              <a:t> – cessation of menstruation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female born with about 2 million eggs, climacteric begins when there are about 1000 follicles left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follicles less responsive to gonadotropins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less estrogen and progesterone secretion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uterus, vagina, and breast atrophy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intercourse becomes uncomfortable as vagina becomes thinner, less distensible, and drier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vaginal infections more common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skin becomes thinner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cholesterol levels rise increasing the risk of cardiovascular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bone mass declines producing increased risk for osteoporosis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blood vessels constrict and dilate in response to shifting hormone balances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hot flashes </a:t>
            </a:r>
            <a:r>
              <a:rPr lang="en-US" sz="1600" b="0" smtClean="0"/>
              <a:t>– spreading sense of heat from the abdomen to the thorax, neck, and face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hormone replacement therapy (HRT</a:t>
            </a:r>
            <a:r>
              <a:rPr lang="en-US" sz="2000" b="0" smtClean="0"/>
              <a:t>) – low doses of estrogen and progesterone to relieve some of these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b="0" smtClean="0"/>
              <a:t>risks and benefits are still being debated</a:t>
            </a:r>
          </a:p>
          <a:p>
            <a:pPr lvl="1" eaLnBrk="1" hangingPunct="1">
              <a:lnSpc>
                <a:spcPct val="90000"/>
              </a:lnSpc>
            </a:pPr>
            <a:endParaRPr lang="en-US" sz="18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73BFC716-FD21-4710-94ED-61A09A071B8D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Evolution of Menopause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eaLnBrk="1" hangingPunct="1"/>
            <a:r>
              <a:rPr lang="en-US" b="0" smtClean="0"/>
              <a:t>theory – older mother would not live long enough to rear an infant to a survivable age</a:t>
            </a:r>
          </a:p>
          <a:p>
            <a:pPr lvl="1" eaLnBrk="1" hangingPunct="1"/>
            <a:r>
              <a:rPr lang="en-US" b="0" smtClean="0"/>
              <a:t>better to become infertile and help rear her grandchildren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b="0" smtClean="0"/>
              <a:t>Pleistocene ice age skeletons show early hominids rarely lived past age 40</a:t>
            </a:r>
          </a:p>
          <a:p>
            <a:pPr lvl="1" eaLnBrk="1" hangingPunct="1"/>
            <a:r>
              <a:rPr lang="en-US" b="0" smtClean="0"/>
              <a:t>menopause may be an artifact of modern nutrition and medicine allowing us to live longer than our ancestors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86BB741-FB41-4C4C-A801-2E610E68A69C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Oogensis and Sexual Cycle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mtClean="0"/>
              <a:t>reproductive cycle </a:t>
            </a:r>
            <a:r>
              <a:rPr lang="en-US" b="0" smtClean="0"/>
              <a:t>– sequence of events from fertilization to giving birth</a:t>
            </a:r>
          </a:p>
          <a:p>
            <a:pPr eaLnBrk="1" hangingPunct="1"/>
            <a:endParaRPr lang="en-US" sz="1800" b="0" smtClean="0"/>
          </a:p>
          <a:p>
            <a:pPr eaLnBrk="1" hangingPunct="1"/>
            <a:r>
              <a:rPr lang="en-US" smtClean="0"/>
              <a:t>sexual cycle </a:t>
            </a:r>
            <a:r>
              <a:rPr lang="en-US" b="0" smtClean="0"/>
              <a:t>- events that recur every month when pregnancy does not intervene</a:t>
            </a:r>
          </a:p>
          <a:p>
            <a:pPr lvl="1" eaLnBrk="1" hangingPunct="1"/>
            <a:r>
              <a:rPr lang="en-US" b="0" smtClean="0"/>
              <a:t>consists of two interrelated cycles controlled by shifting patterns of hormone secretion</a:t>
            </a:r>
          </a:p>
          <a:p>
            <a:pPr lvl="1" eaLnBrk="1" hangingPunct="1"/>
            <a:endParaRPr lang="en-US" sz="800" b="0" smtClean="0"/>
          </a:p>
          <a:p>
            <a:pPr lvl="2" eaLnBrk="1" hangingPunct="1"/>
            <a:r>
              <a:rPr lang="en-US" smtClean="0"/>
              <a:t>ovarian cycle </a:t>
            </a:r>
            <a:r>
              <a:rPr lang="en-US" b="0" smtClean="0"/>
              <a:t>- events in ovaries</a:t>
            </a:r>
          </a:p>
          <a:p>
            <a:pPr lvl="2" eaLnBrk="1" hangingPunct="1"/>
            <a:endParaRPr lang="en-US" sz="800" b="0" smtClean="0"/>
          </a:p>
          <a:p>
            <a:pPr lvl="2" eaLnBrk="1" hangingPunct="1"/>
            <a:r>
              <a:rPr lang="en-US" smtClean="0"/>
              <a:t>menstrual cycle </a:t>
            </a:r>
            <a:r>
              <a:rPr lang="en-US" b="0" smtClean="0"/>
              <a:t>-  parallel changes in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1974DF0-F8E4-4DBE-BCAF-6F43F41818E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Oogenesis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oogenesis</a:t>
            </a:r>
            <a:r>
              <a:rPr lang="en-US" sz="2400" b="0" smtClean="0"/>
              <a:t> – egg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produces </a:t>
            </a:r>
            <a:r>
              <a:rPr lang="en-US" sz="2000" smtClean="0"/>
              <a:t>haploid gametes </a:t>
            </a:r>
            <a:r>
              <a:rPr lang="en-US" sz="2000" b="0" smtClean="0"/>
              <a:t>by means of </a:t>
            </a:r>
            <a:r>
              <a:rPr lang="en-US" sz="2000" smtClean="0"/>
              <a:t>meiosis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distinctly cyclic event that normally releases </a:t>
            </a:r>
            <a:r>
              <a:rPr lang="en-US" sz="2000" smtClean="0"/>
              <a:t>one egg each month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accompanied by cyclic changes in hormone secretion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cyclic changes in histological structure of the ovaries and uterus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uterine changes result in monthly menstrual flow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embryonic development of ovary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female germ cells arise from </a:t>
            </a:r>
            <a:r>
              <a:rPr lang="en-US" sz="2000" smtClean="0"/>
              <a:t>yolk sac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colonize </a:t>
            </a:r>
            <a:r>
              <a:rPr lang="en-US" sz="2000" smtClean="0"/>
              <a:t>gonadal ridges </a:t>
            </a:r>
            <a:r>
              <a:rPr lang="en-US" sz="2000" b="0" smtClean="0"/>
              <a:t>the first 5 to 6 weeks of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differentiate into </a:t>
            </a:r>
            <a:r>
              <a:rPr lang="en-US" sz="2000" smtClean="0"/>
              <a:t>oogonia</a:t>
            </a:r>
            <a:r>
              <a:rPr lang="en-US" sz="2000" b="0" smtClean="0"/>
              <a:t> and multiply until the fifth month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5 to 6 million in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transform into </a:t>
            </a:r>
            <a:r>
              <a:rPr lang="en-US" sz="2000" smtClean="0"/>
              <a:t>primary oocytes </a:t>
            </a:r>
            <a:r>
              <a:rPr lang="en-US" sz="2000" b="0" smtClean="0"/>
              <a:t>- early meiosis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most degenerate (</a:t>
            </a:r>
            <a:r>
              <a:rPr lang="en-US" sz="2000" smtClean="0"/>
              <a:t>atresia</a:t>
            </a:r>
            <a:r>
              <a:rPr lang="en-US" sz="2000" b="0" smtClean="0"/>
              <a:t>) by the time the girl is born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egg</a:t>
            </a:r>
            <a:r>
              <a:rPr lang="en-US" sz="2000" b="0" smtClean="0"/>
              <a:t>, or </a:t>
            </a:r>
            <a:r>
              <a:rPr lang="en-US" sz="2000" smtClean="0"/>
              <a:t>ovum</a:t>
            </a:r>
            <a:r>
              <a:rPr lang="en-US" sz="2000" b="0" smtClean="0"/>
              <a:t> – any stage from the primary oocyte to the time of fertilization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by puberty 400,000 oocytes remain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a lifetime supply </a:t>
            </a:r>
            <a:r>
              <a:rPr lang="en-US" sz="1600" b="0" smtClean="0"/>
              <a:t>– probably will ovulate around 480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6110394-1FF5-43B5-8B0F-7EBE8ACB01C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Oogenesis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egg development resumes in adolescence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FSH</a:t>
            </a:r>
            <a:r>
              <a:rPr lang="en-US" sz="2000" b="0" smtClean="0"/>
              <a:t> stimulates monthly cohorts of oocytes to complete meiosis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each oocyte divides into two haploid daughter cells of unequal size and different destinies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important to produce an egg with as much cytoplasm as possible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if fertilized, it must divide repeatedly and produce numerous daughter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secondary oocyte </a:t>
            </a:r>
            <a:r>
              <a:rPr lang="en-US" sz="2000" b="0" smtClean="0"/>
              <a:t>– large daughter cell that is the product of meiosis 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first polar body </a:t>
            </a:r>
            <a:r>
              <a:rPr lang="en-US" sz="2000" b="0" smtClean="0"/>
              <a:t>– smaller one that sometimes undergoes meiosis II, but ultimately disintegrates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merely a means of discarding the extra set of haploid chromosomes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secondary oocyte </a:t>
            </a:r>
            <a:r>
              <a:rPr lang="en-US" sz="2000" b="0" smtClean="0"/>
              <a:t>proceeds as far as metaphase II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arrests until after ovulation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if not fertilized, it dies and never finishes meiosis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if fertilized, it completes meiosis II and casts off a </a:t>
            </a:r>
            <a:r>
              <a:rPr lang="en-US" sz="1600" smtClean="0"/>
              <a:t>second polar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chromosomes of the large remaining egg unite with those of the sperm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FBAA4064-46A8-4E70-B267-0EF2A7F3241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Oogenesis and Follicle</a:t>
            </a:r>
            <a:r>
              <a:rPr lang="en-US" sz="4000" smtClean="0"/>
              <a:t> Development</a:t>
            </a:r>
          </a:p>
        </p:txBody>
      </p:sp>
      <p:sp>
        <p:nvSpPr>
          <p:cNvPr id="44037" name="Text Box 16"/>
          <p:cNvSpPr txBox="1">
            <a:spLocks noChangeArrowheads="1"/>
          </p:cNvSpPr>
          <p:nvPr/>
        </p:nvSpPr>
        <p:spPr bwMode="auto">
          <a:xfrm>
            <a:off x="542925" y="51943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28.11</a:t>
            </a:r>
          </a:p>
        </p:txBody>
      </p:sp>
      <p:sp>
        <p:nvSpPr>
          <p:cNvPr id="44127" name="TextBox 24"/>
          <p:cNvSpPr txBox="1">
            <a:spLocks noChangeArrowheads="1"/>
          </p:cNvSpPr>
          <p:nvPr/>
        </p:nvSpPr>
        <p:spPr bwMode="auto">
          <a:xfrm>
            <a:off x="2444750" y="820738"/>
            <a:ext cx="5022850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44208" name="TextBox 24"/>
          <p:cNvSpPr txBox="1">
            <a:spLocks noChangeArrowheads="1"/>
          </p:cNvSpPr>
          <p:nvPr/>
        </p:nvSpPr>
        <p:spPr bwMode="auto">
          <a:xfrm>
            <a:off x="2444750" y="6480175"/>
            <a:ext cx="5022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00">
                <a:latin typeface="Arial" pitchFamily="34" charset="0"/>
                <a:cs typeface="Arial" pitchFamily="34" charset="0"/>
              </a:rPr>
              <a:t>(Primordial &amp; Primary follicle): © Ed Reschke;(Secondary follicle): © The McGraw-Hill Companies, Inc./Photo by Dr. Alvin Telser; (Tertiary follicle): Manfred Kage/Peter Arnold, Inc.; (Graafian): Landrum Dr. Shettles; (Corpus luteum): © The McGraw-Hill Companies, Inc./Photo by Dr. Alvin Telser</a:t>
            </a:r>
          </a:p>
        </p:txBody>
      </p:sp>
      <p:pic>
        <p:nvPicPr>
          <p:cNvPr id="44126" name="Picture 3" descr="sal25693_28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92213"/>
            <a:ext cx="46704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28" name="Rectangle 9"/>
          <p:cNvSpPr>
            <a:spLocks noChangeAspect="1" noChangeArrowheads="1"/>
          </p:cNvSpPr>
          <p:nvPr/>
        </p:nvSpPr>
        <p:spPr bwMode="auto">
          <a:xfrm>
            <a:off x="2986088" y="1058863"/>
            <a:ext cx="13731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Development of egg (oogenesis)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29" name="Rectangle 10"/>
          <p:cNvSpPr>
            <a:spLocks noChangeAspect="1" noChangeArrowheads="1"/>
          </p:cNvSpPr>
          <p:nvPr/>
        </p:nvSpPr>
        <p:spPr bwMode="auto">
          <a:xfrm>
            <a:off x="4992688" y="1058863"/>
            <a:ext cx="17351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Development of follicle (folliculogenesis)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0" name="Rectangle 11"/>
          <p:cNvSpPr>
            <a:spLocks noChangeAspect="1" noChangeArrowheads="1"/>
          </p:cNvSpPr>
          <p:nvPr/>
        </p:nvSpPr>
        <p:spPr bwMode="auto">
          <a:xfrm>
            <a:off x="3403600" y="1579563"/>
            <a:ext cx="103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2n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1" name="Rectangle 12"/>
          <p:cNvSpPr>
            <a:spLocks noChangeAspect="1" noChangeArrowheads="1"/>
          </p:cNvSpPr>
          <p:nvPr/>
        </p:nvSpPr>
        <p:spPr bwMode="auto">
          <a:xfrm>
            <a:off x="3408363" y="2063750"/>
            <a:ext cx="1031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2n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2" name="Rectangle 13"/>
          <p:cNvSpPr>
            <a:spLocks noChangeAspect="1" noChangeArrowheads="1"/>
          </p:cNvSpPr>
          <p:nvPr/>
        </p:nvSpPr>
        <p:spPr bwMode="auto">
          <a:xfrm>
            <a:off x="3421063" y="4625975"/>
            <a:ext cx="53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3" name="Rectangle 14"/>
          <p:cNvSpPr>
            <a:spLocks noChangeAspect="1" noChangeArrowheads="1"/>
          </p:cNvSpPr>
          <p:nvPr/>
        </p:nvSpPr>
        <p:spPr bwMode="auto">
          <a:xfrm>
            <a:off x="3005138" y="5360988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4" name="Rectangle 15"/>
          <p:cNvSpPr>
            <a:spLocks noChangeAspect="1" noChangeArrowheads="1"/>
          </p:cNvSpPr>
          <p:nvPr/>
        </p:nvSpPr>
        <p:spPr bwMode="auto">
          <a:xfrm>
            <a:off x="3986213" y="5207000"/>
            <a:ext cx="53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5" name="Rectangle 16"/>
          <p:cNvSpPr>
            <a:spLocks noChangeAspect="1" noChangeArrowheads="1"/>
          </p:cNvSpPr>
          <p:nvPr/>
        </p:nvSpPr>
        <p:spPr bwMode="auto">
          <a:xfrm>
            <a:off x="3422650" y="2946400"/>
            <a:ext cx="539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6" name="Rectangle 17"/>
          <p:cNvSpPr>
            <a:spLocks noChangeAspect="1" noChangeArrowheads="1"/>
          </p:cNvSpPr>
          <p:nvPr/>
        </p:nvSpPr>
        <p:spPr bwMode="auto">
          <a:xfrm>
            <a:off x="2838450" y="3227388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7" name="Rectangle 18"/>
          <p:cNvSpPr>
            <a:spLocks noChangeAspect="1" noChangeArrowheads="1"/>
          </p:cNvSpPr>
          <p:nvPr/>
        </p:nvSpPr>
        <p:spPr bwMode="auto">
          <a:xfrm>
            <a:off x="3429000" y="5576888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8" name="Rectangle 19"/>
          <p:cNvSpPr>
            <a:spLocks noChangeAspect="1" noChangeArrowheads="1"/>
          </p:cNvSpPr>
          <p:nvPr/>
        </p:nvSpPr>
        <p:spPr bwMode="auto">
          <a:xfrm>
            <a:off x="3829050" y="5354638"/>
            <a:ext cx="53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39" name="Rectangle 20"/>
          <p:cNvSpPr>
            <a:spLocks noChangeAspect="1" noChangeArrowheads="1"/>
          </p:cNvSpPr>
          <p:nvPr/>
        </p:nvSpPr>
        <p:spPr bwMode="auto">
          <a:xfrm>
            <a:off x="3797300" y="6010275"/>
            <a:ext cx="1031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2n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0" name="Rectangle 23"/>
          <p:cNvSpPr>
            <a:spLocks noChangeAspect="1" noChangeArrowheads="1"/>
          </p:cNvSpPr>
          <p:nvPr/>
        </p:nvSpPr>
        <p:spPr bwMode="auto">
          <a:xfrm>
            <a:off x="2765425" y="1589088"/>
            <a:ext cx="3079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Mitosis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1" name="Rectangle 24"/>
          <p:cNvSpPr>
            <a:spLocks noChangeAspect="1" noChangeArrowheads="1"/>
          </p:cNvSpPr>
          <p:nvPr/>
        </p:nvSpPr>
        <p:spPr bwMode="auto">
          <a:xfrm>
            <a:off x="3709988" y="1987550"/>
            <a:ext cx="6429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Primary oocyte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2" name="Rectangle 25"/>
          <p:cNvSpPr>
            <a:spLocks noChangeAspect="1" noChangeArrowheads="1"/>
          </p:cNvSpPr>
          <p:nvPr/>
        </p:nvSpPr>
        <p:spPr bwMode="auto">
          <a:xfrm>
            <a:off x="3638550" y="2838450"/>
            <a:ext cx="762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Secondary oocyte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3" name="Rectangle 26"/>
          <p:cNvSpPr>
            <a:spLocks noChangeAspect="1" noChangeArrowheads="1"/>
          </p:cNvSpPr>
          <p:nvPr/>
        </p:nvSpPr>
        <p:spPr bwMode="auto">
          <a:xfrm>
            <a:off x="2892425" y="2606675"/>
            <a:ext cx="377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Meiosis I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4" name="Rectangle 31"/>
          <p:cNvSpPr>
            <a:spLocks noChangeAspect="1" noChangeArrowheads="1"/>
          </p:cNvSpPr>
          <p:nvPr/>
        </p:nvSpPr>
        <p:spPr bwMode="auto">
          <a:xfrm>
            <a:off x="3635375" y="4876800"/>
            <a:ext cx="4492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If fertilized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5" name="Rectangle 32"/>
          <p:cNvSpPr>
            <a:spLocks noChangeAspect="1" noChangeArrowheads="1"/>
          </p:cNvSpPr>
          <p:nvPr/>
        </p:nvSpPr>
        <p:spPr bwMode="auto">
          <a:xfrm>
            <a:off x="2638425" y="4791075"/>
            <a:ext cx="6111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If not fertilized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6" name="Rectangle 33"/>
          <p:cNvSpPr>
            <a:spLocks noChangeAspect="1" noChangeArrowheads="1"/>
          </p:cNvSpPr>
          <p:nvPr/>
        </p:nvSpPr>
        <p:spPr bwMode="auto">
          <a:xfrm>
            <a:off x="3898900" y="5591175"/>
            <a:ext cx="403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Meiosis II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7" name="Rectangle 34"/>
          <p:cNvSpPr>
            <a:spLocks noChangeAspect="1" noChangeArrowheads="1"/>
          </p:cNvSpPr>
          <p:nvPr/>
        </p:nvSpPr>
        <p:spPr bwMode="auto">
          <a:xfrm>
            <a:off x="3440113" y="6156325"/>
            <a:ext cx="2905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Zygote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8" name="Rectangle 35"/>
          <p:cNvSpPr>
            <a:spLocks noChangeAspect="1" noChangeArrowheads="1"/>
          </p:cNvSpPr>
          <p:nvPr/>
        </p:nvSpPr>
        <p:spPr bwMode="auto">
          <a:xfrm>
            <a:off x="3709988" y="6365875"/>
            <a:ext cx="3302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Embryo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49" name="Rectangle 38"/>
          <p:cNvSpPr>
            <a:spLocks noChangeAspect="1" noChangeArrowheads="1"/>
          </p:cNvSpPr>
          <p:nvPr/>
        </p:nvSpPr>
        <p:spPr bwMode="auto">
          <a:xfrm>
            <a:off x="4338638" y="1219200"/>
            <a:ext cx="5048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Before birth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0" name="Rectangle 39"/>
          <p:cNvSpPr>
            <a:spLocks noChangeAspect="1" noChangeArrowheads="1"/>
          </p:cNvSpPr>
          <p:nvPr/>
        </p:nvSpPr>
        <p:spPr bwMode="auto">
          <a:xfrm>
            <a:off x="4081463" y="2403475"/>
            <a:ext cx="11731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Adolescence to menopause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1" name="Rectangle 40"/>
          <p:cNvSpPr>
            <a:spLocks noChangeAspect="1" noChangeArrowheads="1"/>
          </p:cNvSpPr>
          <p:nvPr/>
        </p:nvSpPr>
        <p:spPr bwMode="auto">
          <a:xfrm>
            <a:off x="5510213" y="1592263"/>
            <a:ext cx="7508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Primordial follicle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2" name="Rectangle 41"/>
          <p:cNvSpPr>
            <a:spLocks noChangeAspect="1" noChangeArrowheads="1"/>
          </p:cNvSpPr>
          <p:nvPr/>
        </p:nvSpPr>
        <p:spPr bwMode="auto">
          <a:xfrm>
            <a:off x="5614988" y="2095500"/>
            <a:ext cx="45243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No change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3" name="Rectangle 42"/>
          <p:cNvSpPr>
            <a:spLocks noChangeAspect="1" noChangeArrowheads="1"/>
          </p:cNvSpPr>
          <p:nvPr/>
        </p:nvSpPr>
        <p:spPr bwMode="auto">
          <a:xfrm>
            <a:off x="4284663" y="2959100"/>
            <a:ext cx="6635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Granulosa cells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4" name="Rectangle 43"/>
          <p:cNvSpPr>
            <a:spLocks noChangeAspect="1" noChangeArrowheads="1"/>
          </p:cNvSpPr>
          <p:nvPr/>
        </p:nvSpPr>
        <p:spPr bwMode="auto">
          <a:xfrm>
            <a:off x="5676900" y="2900363"/>
            <a:ext cx="641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Primary follicle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5" name="Rectangle 45"/>
          <p:cNvSpPr>
            <a:spLocks noChangeAspect="1" noChangeArrowheads="1"/>
          </p:cNvSpPr>
          <p:nvPr/>
        </p:nvSpPr>
        <p:spPr bwMode="auto">
          <a:xfrm>
            <a:off x="5600700" y="4103688"/>
            <a:ext cx="6365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Tertiary follicle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6" name="Rectangle 46"/>
          <p:cNvSpPr>
            <a:spLocks noChangeAspect="1" noChangeArrowheads="1"/>
          </p:cNvSpPr>
          <p:nvPr/>
        </p:nvSpPr>
        <p:spPr bwMode="auto">
          <a:xfrm>
            <a:off x="5607050" y="3432175"/>
            <a:ext cx="7620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Secondary follicle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7" name="Rectangle 53"/>
          <p:cNvSpPr>
            <a:spLocks noChangeAspect="1" noChangeArrowheads="1"/>
          </p:cNvSpPr>
          <p:nvPr/>
        </p:nvSpPr>
        <p:spPr bwMode="auto">
          <a:xfrm>
            <a:off x="5665788" y="5892800"/>
            <a:ext cx="6270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Corpus luteum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8" name="Rectangle 54"/>
          <p:cNvSpPr>
            <a:spLocks noChangeAspect="1" noChangeArrowheads="1"/>
          </p:cNvSpPr>
          <p:nvPr/>
        </p:nvSpPr>
        <p:spPr bwMode="auto">
          <a:xfrm>
            <a:off x="2978150" y="5600700"/>
            <a:ext cx="1873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Dies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59" name="Line 55"/>
          <p:cNvSpPr>
            <a:spLocks noChangeAspect="1" noChangeShapeType="1"/>
          </p:cNvSpPr>
          <p:nvPr/>
        </p:nvSpPr>
        <p:spPr bwMode="auto">
          <a:xfrm>
            <a:off x="3090863" y="1635125"/>
            <a:ext cx="269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0" name="Line 58"/>
          <p:cNvSpPr>
            <a:spLocks noChangeAspect="1" noChangeShapeType="1"/>
          </p:cNvSpPr>
          <p:nvPr/>
        </p:nvSpPr>
        <p:spPr bwMode="auto">
          <a:xfrm>
            <a:off x="4762500" y="4559300"/>
            <a:ext cx="252413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1" name="Line 59"/>
          <p:cNvSpPr>
            <a:spLocks noChangeAspect="1" noChangeShapeType="1"/>
          </p:cNvSpPr>
          <p:nvPr/>
        </p:nvSpPr>
        <p:spPr bwMode="auto">
          <a:xfrm>
            <a:off x="5016500" y="3022600"/>
            <a:ext cx="217488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2" name="Rectangle 60"/>
          <p:cNvSpPr>
            <a:spLocks noChangeAspect="1" noChangeArrowheads="1"/>
          </p:cNvSpPr>
          <p:nvPr/>
        </p:nvSpPr>
        <p:spPr bwMode="auto">
          <a:xfrm>
            <a:off x="4616450" y="1511300"/>
            <a:ext cx="30162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Oocyte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63" name="Line 61"/>
          <p:cNvSpPr>
            <a:spLocks noChangeAspect="1" noChangeShapeType="1"/>
          </p:cNvSpPr>
          <p:nvPr/>
        </p:nvSpPr>
        <p:spPr bwMode="auto">
          <a:xfrm>
            <a:off x="4991100" y="1589088"/>
            <a:ext cx="361950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4" name="Rectangle 62"/>
          <p:cNvSpPr>
            <a:spLocks noChangeAspect="1" noChangeArrowheads="1"/>
          </p:cNvSpPr>
          <p:nvPr/>
        </p:nvSpPr>
        <p:spPr bwMode="auto">
          <a:xfrm>
            <a:off x="4616450" y="1630363"/>
            <a:ext cx="3444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Nucleus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65" name="Freeform 63"/>
          <p:cNvSpPr>
            <a:spLocks noChangeAspect="1"/>
          </p:cNvSpPr>
          <p:nvPr/>
        </p:nvSpPr>
        <p:spPr bwMode="auto">
          <a:xfrm>
            <a:off x="5013325" y="1630363"/>
            <a:ext cx="384175" cy="49212"/>
          </a:xfrm>
          <a:custGeom>
            <a:avLst/>
            <a:gdLst>
              <a:gd name="T0" fmla="*/ 0 w 283"/>
              <a:gd name="T1" fmla="*/ 93244180 h 37"/>
              <a:gd name="T2" fmla="*/ 614918743 w 283"/>
              <a:gd name="T3" fmla="*/ 93244180 h 37"/>
              <a:gd name="T4" fmla="*/ 713205697 w 283"/>
              <a:gd name="T5" fmla="*/ 0 h 37"/>
              <a:gd name="T6" fmla="*/ 0 60000 65536"/>
              <a:gd name="T7" fmla="*/ 0 60000 65536"/>
              <a:gd name="T8" fmla="*/ 0 60000 65536"/>
              <a:gd name="T9" fmla="*/ 0 w 283"/>
              <a:gd name="T10" fmla="*/ 0 h 37"/>
              <a:gd name="T11" fmla="*/ 283 w 283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37">
                <a:moveTo>
                  <a:pt x="0" y="37"/>
                </a:moveTo>
                <a:lnTo>
                  <a:pt x="244" y="37"/>
                </a:lnTo>
                <a:lnTo>
                  <a:pt x="283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166" name="Line 64"/>
          <p:cNvSpPr>
            <a:spLocks noChangeAspect="1" noChangeShapeType="1"/>
          </p:cNvSpPr>
          <p:nvPr/>
        </p:nvSpPr>
        <p:spPr bwMode="auto">
          <a:xfrm>
            <a:off x="4991100" y="1584325"/>
            <a:ext cx="361950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67" name="Freeform 65"/>
          <p:cNvSpPr>
            <a:spLocks noChangeAspect="1"/>
          </p:cNvSpPr>
          <p:nvPr/>
        </p:nvSpPr>
        <p:spPr bwMode="auto">
          <a:xfrm>
            <a:off x="5013325" y="1627188"/>
            <a:ext cx="384175" cy="49212"/>
          </a:xfrm>
          <a:custGeom>
            <a:avLst/>
            <a:gdLst>
              <a:gd name="T0" fmla="*/ 0 w 283"/>
              <a:gd name="T1" fmla="*/ 93247355 h 37"/>
              <a:gd name="T2" fmla="*/ 614918743 w 283"/>
              <a:gd name="T3" fmla="*/ 93247355 h 37"/>
              <a:gd name="T4" fmla="*/ 713205697 w 283"/>
              <a:gd name="T5" fmla="*/ 0 h 37"/>
              <a:gd name="T6" fmla="*/ 0 60000 65536"/>
              <a:gd name="T7" fmla="*/ 0 60000 65536"/>
              <a:gd name="T8" fmla="*/ 0 60000 65536"/>
              <a:gd name="T9" fmla="*/ 0 w 283"/>
              <a:gd name="T10" fmla="*/ 0 h 37"/>
              <a:gd name="T11" fmla="*/ 283 w 283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" h="37">
                <a:moveTo>
                  <a:pt x="0" y="37"/>
                </a:moveTo>
                <a:lnTo>
                  <a:pt x="244" y="37"/>
                </a:lnTo>
                <a:lnTo>
                  <a:pt x="283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168" name="Freeform 68"/>
          <p:cNvSpPr>
            <a:spLocks noChangeAspect="1"/>
          </p:cNvSpPr>
          <p:nvPr/>
        </p:nvSpPr>
        <p:spPr bwMode="auto">
          <a:xfrm>
            <a:off x="5041900" y="1736725"/>
            <a:ext cx="393700" cy="82550"/>
          </a:xfrm>
          <a:custGeom>
            <a:avLst/>
            <a:gdLst>
              <a:gd name="T0" fmla="*/ 0 w 290"/>
              <a:gd name="T1" fmla="*/ 156249699 h 62"/>
              <a:gd name="T2" fmla="*/ 471268425 w 290"/>
              <a:gd name="T3" fmla="*/ 156249699 h 62"/>
              <a:gd name="T4" fmla="*/ 730845203 w 290"/>
              <a:gd name="T5" fmla="*/ 0 h 62"/>
              <a:gd name="T6" fmla="*/ 0 60000 65536"/>
              <a:gd name="T7" fmla="*/ 0 60000 65536"/>
              <a:gd name="T8" fmla="*/ 0 60000 65536"/>
              <a:gd name="T9" fmla="*/ 0 w 290"/>
              <a:gd name="T10" fmla="*/ 0 h 62"/>
              <a:gd name="T11" fmla="*/ 290 w 29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" h="62">
                <a:moveTo>
                  <a:pt x="0" y="62"/>
                </a:moveTo>
                <a:lnTo>
                  <a:pt x="187" y="62"/>
                </a:lnTo>
                <a:lnTo>
                  <a:pt x="290" y="0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169" name="Line 69"/>
          <p:cNvSpPr>
            <a:spLocks noChangeAspect="1" noChangeShapeType="1"/>
          </p:cNvSpPr>
          <p:nvPr/>
        </p:nvSpPr>
        <p:spPr bwMode="auto">
          <a:xfrm flipV="1">
            <a:off x="5295900" y="1733550"/>
            <a:ext cx="50800" cy="857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0" name="Line 70"/>
          <p:cNvSpPr>
            <a:spLocks noChangeAspect="1" noChangeShapeType="1"/>
          </p:cNvSpPr>
          <p:nvPr/>
        </p:nvSpPr>
        <p:spPr bwMode="auto">
          <a:xfrm flipV="1">
            <a:off x="5292725" y="1728788"/>
            <a:ext cx="50800" cy="873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1" name="Line 71"/>
          <p:cNvSpPr>
            <a:spLocks noChangeAspect="1" noChangeShapeType="1"/>
          </p:cNvSpPr>
          <p:nvPr/>
        </p:nvSpPr>
        <p:spPr bwMode="auto">
          <a:xfrm>
            <a:off x="4824413" y="4344988"/>
            <a:ext cx="493712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2" name="Line 72"/>
          <p:cNvSpPr>
            <a:spLocks noChangeAspect="1" noChangeShapeType="1"/>
          </p:cNvSpPr>
          <p:nvPr/>
        </p:nvSpPr>
        <p:spPr bwMode="auto">
          <a:xfrm>
            <a:off x="4827588" y="5446713"/>
            <a:ext cx="82232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3" name="Line 73"/>
          <p:cNvSpPr>
            <a:spLocks noChangeAspect="1" noChangeShapeType="1"/>
          </p:cNvSpPr>
          <p:nvPr/>
        </p:nvSpPr>
        <p:spPr bwMode="auto">
          <a:xfrm>
            <a:off x="4827588" y="5438775"/>
            <a:ext cx="822325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4" name="Line 74"/>
          <p:cNvSpPr>
            <a:spLocks noChangeAspect="1" noChangeShapeType="1"/>
          </p:cNvSpPr>
          <p:nvPr/>
        </p:nvSpPr>
        <p:spPr bwMode="auto">
          <a:xfrm>
            <a:off x="5646738" y="5446713"/>
            <a:ext cx="228600" cy="1206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5" name="Line 75"/>
          <p:cNvSpPr>
            <a:spLocks noChangeAspect="1" noChangeShapeType="1"/>
          </p:cNvSpPr>
          <p:nvPr/>
        </p:nvSpPr>
        <p:spPr bwMode="auto">
          <a:xfrm>
            <a:off x="5646738" y="5438775"/>
            <a:ext cx="228600" cy="1238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6" name="Rectangle 76"/>
          <p:cNvSpPr>
            <a:spLocks noChangeAspect="1" noChangeArrowheads="1"/>
          </p:cNvSpPr>
          <p:nvPr/>
        </p:nvSpPr>
        <p:spPr bwMode="auto">
          <a:xfrm>
            <a:off x="4378325" y="5627688"/>
            <a:ext cx="6111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Follicular fluid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77" name="Line 77"/>
          <p:cNvSpPr>
            <a:spLocks noChangeAspect="1" noChangeShapeType="1"/>
          </p:cNvSpPr>
          <p:nvPr/>
        </p:nvSpPr>
        <p:spPr bwMode="auto">
          <a:xfrm>
            <a:off x="5097463" y="5675313"/>
            <a:ext cx="574675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8" name="Line 78"/>
          <p:cNvSpPr>
            <a:spLocks noChangeAspect="1" noChangeShapeType="1"/>
          </p:cNvSpPr>
          <p:nvPr/>
        </p:nvSpPr>
        <p:spPr bwMode="auto">
          <a:xfrm>
            <a:off x="5097463" y="5670550"/>
            <a:ext cx="57467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79" name="Line 79"/>
          <p:cNvSpPr>
            <a:spLocks noChangeAspect="1" noChangeShapeType="1"/>
          </p:cNvSpPr>
          <p:nvPr/>
        </p:nvSpPr>
        <p:spPr bwMode="auto">
          <a:xfrm>
            <a:off x="5016500" y="3019425"/>
            <a:ext cx="2174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0" name="Rectangle 80"/>
          <p:cNvSpPr>
            <a:spLocks noChangeAspect="1" noChangeArrowheads="1"/>
          </p:cNvSpPr>
          <p:nvPr/>
        </p:nvSpPr>
        <p:spPr bwMode="auto">
          <a:xfrm>
            <a:off x="4297363" y="3465513"/>
            <a:ext cx="663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Granulosa cells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81" name="Line 81"/>
          <p:cNvSpPr>
            <a:spLocks noChangeAspect="1" noChangeShapeType="1"/>
          </p:cNvSpPr>
          <p:nvPr/>
        </p:nvSpPr>
        <p:spPr bwMode="auto">
          <a:xfrm>
            <a:off x="5016500" y="3535363"/>
            <a:ext cx="2301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2" name="Line 82"/>
          <p:cNvSpPr>
            <a:spLocks noChangeAspect="1" noChangeShapeType="1"/>
          </p:cNvSpPr>
          <p:nvPr/>
        </p:nvSpPr>
        <p:spPr bwMode="auto">
          <a:xfrm>
            <a:off x="5016500" y="3532188"/>
            <a:ext cx="230188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3" name="Rectangle 83"/>
          <p:cNvSpPr>
            <a:spLocks noChangeAspect="1" noChangeArrowheads="1"/>
          </p:cNvSpPr>
          <p:nvPr/>
        </p:nvSpPr>
        <p:spPr bwMode="auto">
          <a:xfrm>
            <a:off x="4305300" y="3592513"/>
            <a:ext cx="6223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Zona pellucida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84" name="Line 84"/>
          <p:cNvSpPr>
            <a:spLocks noChangeAspect="1" noChangeShapeType="1"/>
          </p:cNvSpPr>
          <p:nvPr/>
        </p:nvSpPr>
        <p:spPr bwMode="auto">
          <a:xfrm>
            <a:off x="4991100" y="3676650"/>
            <a:ext cx="2667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5" name="Line 85"/>
          <p:cNvSpPr>
            <a:spLocks noChangeAspect="1" noChangeShapeType="1"/>
          </p:cNvSpPr>
          <p:nvPr/>
        </p:nvSpPr>
        <p:spPr bwMode="auto">
          <a:xfrm>
            <a:off x="4991100" y="3673475"/>
            <a:ext cx="2667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6" name="Rectangle 86"/>
          <p:cNvSpPr>
            <a:spLocks noChangeAspect="1" noChangeArrowheads="1"/>
          </p:cNvSpPr>
          <p:nvPr/>
        </p:nvSpPr>
        <p:spPr bwMode="auto">
          <a:xfrm>
            <a:off x="4305300" y="3744913"/>
            <a:ext cx="595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Theca folliculi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87" name="Line 87"/>
          <p:cNvSpPr>
            <a:spLocks noChangeAspect="1" noChangeShapeType="1"/>
          </p:cNvSpPr>
          <p:nvPr/>
        </p:nvSpPr>
        <p:spPr bwMode="auto">
          <a:xfrm>
            <a:off x="4959350" y="3830638"/>
            <a:ext cx="2460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8" name="Line 88"/>
          <p:cNvSpPr>
            <a:spLocks noChangeAspect="1" noChangeShapeType="1"/>
          </p:cNvSpPr>
          <p:nvPr/>
        </p:nvSpPr>
        <p:spPr bwMode="auto">
          <a:xfrm>
            <a:off x="4959350" y="3825875"/>
            <a:ext cx="24606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89" name="Line 89"/>
          <p:cNvSpPr>
            <a:spLocks noChangeAspect="1" noChangeShapeType="1"/>
          </p:cNvSpPr>
          <p:nvPr/>
        </p:nvSpPr>
        <p:spPr bwMode="auto">
          <a:xfrm>
            <a:off x="4824413" y="4341813"/>
            <a:ext cx="49371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0" name="Rectangle 90"/>
          <p:cNvSpPr>
            <a:spLocks noChangeAspect="1" noChangeArrowheads="1"/>
          </p:cNvSpPr>
          <p:nvPr/>
        </p:nvSpPr>
        <p:spPr bwMode="auto">
          <a:xfrm>
            <a:off x="4391025" y="4164013"/>
            <a:ext cx="3159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Antrum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44191" name="Line 91"/>
          <p:cNvSpPr>
            <a:spLocks noChangeAspect="1" noChangeShapeType="1"/>
          </p:cNvSpPr>
          <p:nvPr/>
        </p:nvSpPr>
        <p:spPr bwMode="auto">
          <a:xfrm>
            <a:off x="4783138" y="4229100"/>
            <a:ext cx="5921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2" name="Line 92"/>
          <p:cNvSpPr>
            <a:spLocks noChangeAspect="1" noChangeShapeType="1"/>
          </p:cNvSpPr>
          <p:nvPr/>
        </p:nvSpPr>
        <p:spPr bwMode="auto">
          <a:xfrm>
            <a:off x="4783138" y="4224338"/>
            <a:ext cx="592137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3" name="Freeform 93"/>
          <p:cNvSpPr>
            <a:spLocks noChangeAspect="1"/>
          </p:cNvSpPr>
          <p:nvPr/>
        </p:nvSpPr>
        <p:spPr bwMode="auto">
          <a:xfrm>
            <a:off x="5041900" y="1731963"/>
            <a:ext cx="390525" cy="84137"/>
          </a:xfrm>
          <a:custGeom>
            <a:avLst/>
            <a:gdLst>
              <a:gd name="T0" fmla="*/ 0 w 287"/>
              <a:gd name="T1" fmla="*/ 156249699 h 62"/>
              <a:gd name="T2" fmla="*/ 463709260 w 287"/>
              <a:gd name="T3" fmla="*/ 156249699 h 62"/>
              <a:gd name="T4" fmla="*/ 723286322 w 287"/>
              <a:gd name="T5" fmla="*/ 0 h 62"/>
              <a:gd name="T6" fmla="*/ 0 60000 65536"/>
              <a:gd name="T7" fmla="*/ 0 60000 65536"/>
              <a:gd name="T8" fmla="*/ 0 60000 65536"/>
              <a:gd name="T9" fmla="*/ 0 w 287"/>
              <a:gd name="T10" fmla="*/ 0 h 62"/>
              <a:gd name="T11" fmla="*/ 287 w 287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" h="62">
                <a:moveTo>
                  <a:pt x="0" y="62"/>
                </a:moveTo>
                <a:lnTo>
                  <a:pt x="184" y="62"/>
                </a:lnTo>
                <a:lnTo>
                  <a:pt x="287" y="0"/>
                </a:lnTo>
              </a:path>
            </a:pathLst>
          </a:cu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194" name="Line 94"/>
          <p:cNvSpPr>
            <a:spLocks noChangeAspect="1" noChangeShapeType="1"/>
          </p:cNvSpPr>
          <p:nvPr/>
        </p:nvSpPr>
        <p:spPr bwMode="auto">
          <a:xfrm>
            <a:off x="4762500" y="4554538"/>
            <a:ext cx="2524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5" name="Line 97"/>
          <p:cNvSpPr>
            <a:spLocks noChangeAspect="1" noChangeShapeType="1"/>
          </p:cNvSpPr>
          <p:nvPr/>
        </p:nvSpPr>
        <p:spPr bwMode="auto">
          <a:xfrm>
            <a:off x="4768850" y="4757738"/>
            <a:ext cx="26511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6" name="Line 98"/>
          <p:cNvSpPr>
            <a:spLocks noChangeAspect="1" noChangeShapeType="1"/>
          </p:cNvSpPr>
          <p:nvPr/>
        </p:nvSpPr>
        <p:spPr bwMode="auto">
          <a:xfrm>
            <a:off x="4768850" y="4752975"/>
            <a:ext cx="265113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7" name="Line 101"/>
          <p:cNvSpPr>
            <a:spLocks noChangeAspect="1" noChangeShapeType="1"/>
          </p:cNvSpPr>
          <p:nvPr/>
        </p:nvSpPr>
        <p:spPr bwMode="auto">
          <a:xfrm>
            <a:off x="4945063" y="5105400"/>
            <a:ext cx="31273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8" name="Line 102"/>
          <p:cNvSpPr>
            <a:spLocks noChangeAspect="1" noChangeShapeType="1"/>
          </p:cNvSpPr>
          <p:nvPr/>
        </p:nvSpPr>
        <p:spPr bwMode="auto">
          <a:xfrm>
            <a:off x="4945063" y="5099050"/>
            <a:ext cx="3127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199" name="Text Box 105"/>
          <p:cNvSpPr txBox="1">
            <a:spLocks noChangeAspect="1" noChangeArrowheads="1"/>
          </p:cNvSpPr>
          <p:nvPr/>
        </p:nvSpPr>
        <p:spPr bwMode="auto">
          <a:xfrm>
            <a:off x="3709988" y="1546225"/>
            <a:ext cx="6683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Multiplication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of oogonia</a:t>
            </a:r>
          </a:p>
        </p:txBody>
      </p:sp>
      <p:sp>
        <p:nvSpPr>
          <p:cNvPr id="44200" name="Text Box 106"/>
          <p:cNvSpPr txBox="1">
            <a:spLocks noChangeAspect="1" noChangeArrowheads="1"/>
          </p:cNvSpPr>
          <p:nvPr/>
        </p:nvSpPr>
        <p:spPr bwMode="auto">
          <a:xfrm>
            <a:off x="4605338" y="1755775"/>
            <a:ext cx="488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Follicular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cells</a:t>
            </a:r>
          </a:p>
        </p:txBody>
      </p:sp>
      <p:sp>
        <p:nvSpPr>
          <p:cNvPr id="44201" name="Text Box 107"/>
          <p:cNvSpPr txBox="1">
            <a:spLocks noChangeAspect="1" noChangeArrowheads="1"/>
          </p:cNvSpPr>
          <p:nvPr/>
        </p:nvSpPr>
        <p:spPr bwMode="auto">
          <a:xfrm>
            <a:off x="4391025" y="4275138"/>
            <a:ext cx="5000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Cumulus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oophorus</a:t>
            </a:r>
          </a:p>
        </p:txBody>
      </p:sp>
      <p:sp>
        <p:nvSpPr>
          <p:cNvPr id="44202" name="Text Box 108"/>
          <p:cNvSpPr txBox="1">
            <a:spLocks noChangeAspect="1" noChangeArrowheads="1"/>
          </p:cNvSpPr>
          <p:nvPr/>
        </p:nvSpPr>
        <p:spPr bwMode="auto">
          <a:xfrm>
            <a:off x="4440238" y="4481513"/>
            <a:ext cx="3889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Theca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interna</a:t>
            </a:r>
          </a:p>
        </p:txBody>
      </p:sp>
      <p:sp>
        <p:nvSpPr>
          <p:cNvPr id="44203" name="Text Box 109"/>
          <p:cNvSpPr txBox="1">
            <a:spLocks noChangeAspect="1" noChangeArrowheads="1"/>
          </p:cNvSpPr>
          <p:nvPr/>
        </p:nvSpPr>
        <p:spPr bwMode="auto">
          <a:xfrm>
            <a:off x="4391025" y="4686300"/>
            <a:ext cx="407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Theca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externa</a:t>
            </a:r>
          </a:p>
        </p:txBody>
      </p:sp>
      <p:sp>
        <p:nvSpPr>
          <p:cNvPr id="44204" name="Text Box 110"/>
          <p:cNvSpPr txBox="1">
            <a:spLocks noChangeAspect="1" noChangeArrowheads="1"/>
          </p:cNvSpPr>
          <p:nvPr/>
        </p:nvSpPr>
        <p:spPr bwMode="auto">
          <a:xfrm>
            <a:off x="3617913" y="4541838"/>
            <a:ext cx="855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Secondary oocyte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(ovulated)</a:t>
            </a:r>
          </a:p>
        </p:txBody>
      </p:sp>
      <p:sp>
        <p:nvSpPr>
          <p:cNvPr id="44205" name="Text Box 111"/>
          <p:cNvSpPr txBox="1">
            <a:spLocks noChangeAspect="1" noChangeArrowheads="1"/>
          </p:cNvSpPr>
          <p:nvPr/>
        </p:nvSpPr>
        <p:spPr bwMode="auto">
          <a:xfrm>
            <a:off x="3179763" y="5741988"/>
            <a:ext cx="6540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Second polar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body (dies)</a:t>
            </a:r>
          </a:p>
        </p:txBody>
      </p:sp>
      <p:sp>
        <p:nvSpPr>
          <p:cNvPr id="44206" name="Text Box 112"/>
          <p:cNvSpPr txBox="1">
            <a:spLocks noChangeAspect="1" noChangeArrowheads="1"/>
          </p:cNvSpPr>
          <p:nvPr/>
        </p:nvSpPr>
        <p:spPr bwMode="auto">
          <a:xfrm>
            <a:off x="5741988" y="4927600"/>
            <a:ext cx="6127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Ovulation of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mature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(graafian)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follicle</a:t>
            </a:r>
          </a:p>
        </p:txBody>
      </p:sp>
      <p:sp>
        <p:nvSpPr>
          <p:cNvPr id="44207" name="Text Box 113"/>
          <p:cNvSpPr txBox="1">
            <a:spLocks noChangeAspect="1" noChangeArrowheads="1"/>
          </p:cNvSpPr>
          <p:nvPr/>
        </p:nvSpPr>
        <p:spPr bwMode="auto">
          <a:xfrm>
            <a:off x="2779713" y="3413125"/>
            <a:ext cx="5667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First polar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body (dies)</a:t>
            </a:r>
          </a:p>
        </p:txBody>
      </p:sp>
      <p:sp>
        <p:nvSpPr>
          <p:cNvPr id="44209" name="Text Box 115"/>
          <p:cNvSpPr txBox="1">
            <a:spLocks noChangeAspect="1" noChangeArrowheads="1"/>
          </p:cNvSpPr>
          <p:nvPr/>
        </p:nvSpPr>
        <p:spPr bwMode="auto">
          <a:xfrm>
            <a:off x="4291013" y="5041900"/>
            <a:ext cx="6556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Bleeding into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antrum</a:t>
            </a:r>
          </a:p>
        </p:txBody>
      </p:sp>
      <p:sp>
        <p:nvSpPr>
          <p:cNvPr id="44210" name="Text Box 116"/>
          <p:cNvSpPr txBox="1">
            <a:spLocks noChangeAspect="1" noChangeArrowheads="1"/>
          </p:cNvSpPr>
          <p:nvPr/>
        </p:nvSpPr>
        <p:spPr bwMode="auto">
          <a:xfrm>
            <a:off x="4378325" y="5357813"/>
            <a:ext cx="473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Ovulated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oocyte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711078D-AB3F-4AD3-B4F2-210CB5101AC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Ovarian Follicles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581400" y="5562600"/>
            <a:ext cx="29718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28.12 a-b</a:t>
            </a:r>
          </a:p>
        </p:txBody>
      </p:sp>
      <p:pic>
        <p:nvPicPr>
          <p:cNvPr id="45064" name="Picture 3" descr="sal25693_28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74875"/>
            <a:ext cx="75215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49388" y="190500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398838" y="2724150"/>
            <a:ext cx="1130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Primordial follicles</a:t>
            </a:r>
            <a:endParaRPr lang="en-US" b="1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398838" y="3109913"/>
            <a:ext cx="876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Follicular cells</a:t>
            </a:r>
            <a:endParaRPr lang="en-US" b="1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3398838" y="3568700"/>
            <a:ext cx="974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Primary follicles</a:t>
            </a:r>
            <a:endParaRPr lang="en-US" b="1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90500" y="4673600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(a)</a:t>
            </a:r>
            <a:endParaRPr lang="en-US" b="1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2574925" y="2809875"/>
            <a:ext cx="7985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 flipV="1">
            <a:off x="2693988" y="2630488"/>
            <a:ext cx="90487" cy="1793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398838" y="3930650"/>
            <a:ext cx="498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Oocytes</a:t>
            </a:r>
            <a:endParaRPr lang="en-US" b="1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 flipV="1">
            <a:off x="2089150" y="3903663"/>
            <a:ext cx="122238" cy="1031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4" name="Freeform 18"/>
          <p:cNvSpPr>
            <a:spLocks/>
          </p:cNvSpPr>
          <p:nvPr/>
        </p:nvSpPr>
        <p:spPr bwMode="auto">
          <a:xfrm>
            <a:off x="1190625" y="3757613"/>
            <a:ext cx="2182813" cy="249237"/>
          </a:xfrm>
          <a:custGeom>
            <a:avLst/>
            <a:gdLst>
              <a:gd name="T0" fmla="*/ 2147483647 w 1375"/>
              <a:gd name="T1" fmla="*/ 395666064 h 157"/>
              <a:gd name="T2" fmla="*/ 627519819 w 1375"/>
              <a:gd name="T3" fmla="*/ 395666064 h 157"/>
              <a:gd name="T4" fmla="*/ 0 w 1375"/>
              <a:gd name="T5" fmla="*/ 0 h 157"/>
              <a:gd name="T6" fmla="*/ 0 60000 65536"/>
              <a:gd name="T7" fmla="*/ 0 60000 65536"/>
              <a:gd name="T8" fmla="*/ 0 60000 65536"/>
              <a:gd name="T9" fmla="*/ 0 w 1375"/>
              <a:gd name="T10" fmla="*/ 0 h 157"/>
              <a:gd name="T11" fmla="*/ 1375 w 1375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5" h="157">
                <a:moveTo>
                  <a:pt x="1375" y="157"/>
                </a:moveTo>
                <a:lnTo>
                  <a:pt x="249" y="1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 flipH="1">
            <a:off x="1247775" y="3201988"/>
            <a:ext cx="21256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 flipH="1">
            <a:off x="1354138" y="3651250"/>
            <a:ext cx="20145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H="1" flipV="1">
            <a:off x="1211263" y="3335338"/>
            <a:ext cx="395287" cy="3222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 flipH="1">
            <a:off x="3222625" y="2370138"/>
            <a:ext cx="15081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9" name="Freeform 23"/>
          <p:cNvSpPr>
            <a:spLocks/>
          </p:cNvSpPr>
          <p:nvPr/>
        </p:nvSpPr>
        <p:spPr bwMode="auto">
          <a:xfrm>
            <a:off x="1177925" y="3182938"/>
            <a:ext cx="128588" cy="106362"/>
          </a:xfrm>
          <a:custGeom>
            <a:avLst/>
            <a:gdLst>
              <a:gd name="T0" fmla="*/ 0 w 81"/>
              <a:gd name="T1" fmla="*/ 110887395 h 67"/>
              <a:gd name="T2" fmla="*/ 40322654 w 81"/>
              <a:gd name="T3" fmla="*/ 0 h 67"/>
              <a:gd name="T4" fmla="*/ 204134216 w 81"/>
              <a:gd name="T5" fmla="*/ 57964658 h 67"/>
              <a:gd name="T6" fmla="*/ 163811575 w 81"/>
              <a:gd name="T7" fmla="*/ 168852029 h 67"/>
              <a:gd name="T8" fmla="*/ 0 60000 65536"/>
              <a:gd name="T9" fmla="*/ 0 60000 65536"/>
              <a:gd name="T10" fmla="*/ 0 60000 65536"/>
              <a:gd name="T11" fmla="*/ 0 60000 65536"/>
              <a:gd name="T12" fmla="*/ 0 w 81"/>
              <a:gd name="T13" fmla="*/ 0 h 67"/>
              <a:gd name="T14" fmla="*/ 81 w 81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" h="67">
                <a:moveTo>
                  <a:pt x="0" y="44"/>
                </a:moveTo>
                <a:lnTo>
                  <a:pt x="16" y="0"/>
                </a:lnTo>
                <a:lnTo>
                  <a:pt x="81" y="23"/>
                </a:lnTo>
                <a:lnTo>
                  <a:pt x="65" y="67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7832725" y="2713038"/>
            <a:ext cx="939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Granulosa cells</a:t>
            </a:r>
            <a:endParaRPr lang="en-US" b="1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7832725" y="3241675"/>
            <a:ext cx="941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Oocyte nucleus</a:t>
            </a:r>
            <a:endParaRPr lang="en-US" b="1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7832725" y="3063875"/>
            <a:ext cx="774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Oocyte (egg)</a:t>
            </a:r>
            <a:endParaRPr lang="en-US" b="1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7832725" y="3498850"/>
            <a:ext cx="885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Zona pellucida</a:t>
            </a:r>
            <a:endParaRPr lang="en-US" b="1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7832725" y="3702050"/>
            <a:ext cx="1163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Cumulus oophorus</a:t>
            </a:r>
            <a:endParaRPr lang="en-US" b="1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7832725" y="3944938"/>
            <a:ext cx="452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Antrum</a:t>
            </a:r>
            <a:endParaRPr lang="en-US" b="1"/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7832725" y="4187825"/>
            <a:ext cx="842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Theca folliculi</a:t>
            </a:r>
            <a:endParaRPr lang="en-US" b="1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4487863" y="4673600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(b)</a:t>
            </a:r>
            <a:endParaRPr lang="en-US" b="1"/>
          </a:p>
        </p:txBody>
      </p:sp>
      <p:sp>
        <p:nvSpPr>
          <p:cNvPr id="45088" name="Line 32"/>
          <p:cNvSpPr>
            <a:spLocks noChangeShapeType="1"/>
          </p:cNvSpPr>
          <p:nvPr/>
        </p:nvSpPr>
        <p:spPr bwMode="auto">
          <a:xfrm>
            <a:off x="6100763" y="3322638"/>
            <a:ext cx="16764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Line 33"/>
          <p:cNvSpPr>
            <a:spLocks noChangeShapeType="1"/>
          </p:cNvSpPr>
          <p:nvPr/>
        </p:nvSpPr>
        <p:spPr bwMode="auto">
          <a:xfrm>
            <a:off x="6346825" y="3575050"/>
            <a:ext cx="14303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6080125" y="3152775"/>
            <a:ext cx="16970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Line 35"/>
          <p:cNvSpPr>
            <a:spLocks noChangeShapeType="1"/>
          </p:cNvSpPr>
          <p:nvPr/>
        </p:nvSpPr>
        <p:spPr bwMode="auto">
          <a:xfrm flipH="1">
            <a:off x="6210300" y="3787775"/>
            <a:ext cx="15668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6492875" y="3927475"/>
            <a:ext cx="1284288" cy="109538"/>
          </a:xfrm>
          <a:custGeom>
            <a:avLst/>
            <a:gdLst>
              <a:gd name="T0" fmla="*/ 0 w 809"/>
              <a:gd name="T1" fmla="*/ 0 h 69"/>
              <a:gd name="T2" fmla="*/ 1295360823 w 809"/>
              <a:gd name="T3" fmla="*/ 173889166 h 69"/>
              <a:gd name="T4" fmla="*/ 2038808172 w 809"/>
              <a:gd name="T5" fmla="*/ 173889166 h 69"/>
              <a:gd name="T6" fmla="*/ 0 60000 65536"/>
              <a:gd name="T7" fmla="*/ 0 60000 65536"/>
              <a:gd name="T8" fmla="*/ 0 60000 65536"/>
              <a:gd name="T9" fmla="*/ 0 w 809"/>
              <a:gd name="T10" fmla="*/ 0 h 69"/>
              <a:gd name="T11" fmla="*/ 809 w 809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9" h="69">
                <a:moveTo>
                  <a:pt x="0" y="0"/>
                </a:moveTo>
                <a:lnTo>
                  <a:pt x="514" y="69"/>
                </a:lnTo>
                <a:lnTo>
                  <a:pt x="809" y="6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93" name="Line 37"/>
          <p:cNvSpPr>
            <a:spLocks noChangeShapeType="1"/>
          </p:cNvSpPr>
          <p:nvPr/>
        </p:nvSpPr>
        <p:spPr bwMode="auto">
          <a:xfrm flipH="1">
            <a:off x="7172325" y="4279900"/>
            <a:ext cx="6048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680200" y="2803525"/>
            <a:ext cx="10969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5" name="Freeform 39"/>
          <p:cNvSpPr>
            <a:spLocks/>
          </p:cNvSpPr>
          <p:nvPr/>
        </p:nvSpPr>
        <p:spPr bwMode="auto">
          <a:xfrm>
            <a:off x="7011988" y="4187825"/>
            <a:ext cx="306387" cy="271463"/>
          </a:xfrm>
          <a:custGeom>
            <a:avLst/>
            <a:gdLst>
              <a:gd name="T0" fmla="*/ 0 w 193"/>
              <a:gd name="T1" fmla="*/ 93244807 h 171"/>
              <a:gd name="T2" fmla="*/ 63003015 w 193"/>
              <a:gd name="T3" fmla="*/ 0 h 171"/>
              <a:gd name="T4" fmla="*/ 486388613 w 193"/>
              <a:gd name="T5" fmla="*/ 347780897 h 171"/>
              <a:gd name="T6" fmla="*/ 418345321 w 193"/>
              <a:gd name="T7" fmla="*/ 430945176 h 171"/>
              <a:gd name="T8" fmla="*/ 0 60000 65536"/>
              <a:gd name="T9" fmla="*/ 0 60000 65536"/>
              <a:gd name="T10" fmla="*/ 0 60000 65536"/>
              <a:gd name="T11" fmla="*/ 0 60000 65536"/>
              <a:gd name="T12" fmla="*/ 0 w 193"/>
              <a:gd name="T13" fmla="*/ 0 h 171"/>
              <a:gd name="T14" fmla="*/ 193 w 193"/>
              <a:gd name="T15" fmla="*/ 171 h 1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3" h="171">
                <a:moveTo>
                  <a:pt x="0" y="37"/>
                </a:moveTo>
                <a:lnTo>
                  <a:pt x="25" y="0"/>
                </a:lnTo>
                <a:lnTo>
                  <a:pt x="193" y="138"/>
                </a:lnTo>
                <a:lnTo>
                  <a:pt x="166" y="171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96" name="Freeform 40"/>
          <p:cNvSpPr>
            <a:spLocks/>
          </p:cNvSpPr>
          <p:nvPr/>
        </p:nvSpPr>
        <p:spPr bwMode="auto">
          <a:xfrm>
            <a:off x="6437313" y="2603500"/>
            <a:ext cx="374650" cy="412750"/>
          </a:xfrm>
          <a:custGeom>
            <a:avLst/>
            <a:gdLst>
              <a:gd name="T0" fmla="*/ 511592579 w 236"/>
              <a:gd name="T1" fmla="*/ 0 h 260"/>
              <a:gd name="T2" fmla="*/ 594756920 w 236"/>
              <a:gd name="T3" fmla="*/ 83164348 h 260"/>
              <a:gd name="T4" fmla="*/ 88206264 w 236"/>
              <a:gd name="T5" fmla="*/ 655240516 h 260"/>
              <a:gd name="T6" fmla="*/ 0 w 236"/>
              <a:gd name="T7" fmla="*/ 574595554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260"/>
              <a:gd name="T14" fmla="*/ 236 w 236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260">
                <a:moveTo>
                  <a:pt x="203" y="0"/>
                </a:moveTo>
                <a:lnTo>
                  <a:pt x="236" y="33"/>
                </a:lnTo>
                <a:lnTo>
                  <a:pt x="35" y="260"/>
                </a:lnTo>
                <a:lnTo>
                  <a:pt x="0" y="228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97" name="Freeform 41"/>
          <p:cNvSpPr>
            <a:spLocks/>
          </p:cNvSpPr>
          <p:nvPr/>
        </p:nvSpPr>
        <p:spPr bwMode="auto">
          <a:xfrm>
            <a:off x="6134100" y="3738563"/>
            <a:ext cx="55563" cy="103187"/>
          </a:xfrm>
          <a:custGeom>
            <a:avLst/>
            <a:gdLst>
              <a:gd name="T0" fmla="*/ 0 w 35"/>
              <a:gd name="T1" fmla="*/ 0 h 65"/>
              <a:gd name="T2" fmla="*/ 88207043 w 35"/>
              <a:gd name="T3" fmla="*/ 0 h 65"/>
              <a:gd name="T4" fmla="*/ 88207043 w 35"/>
              <a:gd name="T5" fmla="*/ 163811716 h 65"/>
              <a:gd name="T6" fmla="*/ 0 w 35"/>
              <a:gd name="T7" fmla="*/ 163811716 h 65"/>
              <a:gd name="T8" fmla="*/ 0 60000 65536"/>
              <a:gd name="T9" fmla="*/ 0 60000 65536"/>
              <a:gd name="T10" fmla="*/ 0 60000 65536"/>
              <a:gd name="T11" fmla="*/ 0 60000 65536"/>
              <a:gd name="T12" fmla="*/ 0 w 35"/>
              <a:gd name="T13" fmla="*/ 0 h 65"/>
              <a:gd name="T14" fmla="*/ 35 w 35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" h="65">
                <a:moveTo>
                  <a:pt x="0" y="0"/>
                </a:moveTo>
                <a:lnTo>
                  <a:pt x="35" y="0"/>
                </a:lnTo>
                <a:lnTo>
                  <a:pt x="35" y="65"/>
                </a:lnTo>
                <a:lnTo>
                  <a:pt x="0" y="65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98" name="Line 42"/>
          <p:cNvSpPr>
            <a:spLocks noChangeShapeType="1"/>
          </p:cNvSpPr>
          <p:nvPr/>
        </p:nvSpPr>
        <p:spPr bwMode="auto">
          <a:xfrm flipH="1">
            <a:off x="2568575" y="2797175"/>
            <a:ext cx="8001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9" name="Line 43"/>
          <p:cNvSpPr>
            <a:spLocks noChangeShapeType="1"/>
          </p:cNvSpPr>
          <p:nvPr/>
        </p:nvSpPr>
        <p:spPr bwMode="auto">
          <a:xfrm flipH="1" flipV="1">
            <a:off x="2703513" y="2619375"/>
            <a:ext cx="90487" cy="17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0" name="Freeform 44"/>
          <p:cNvSpPr>
            <a:spLocks/>
          </p:cNvSpPr>
          <p:nvPr/>
        </p:nvSpPr>
        <p:spPr bwMode="auto">
          <a:xfrm>
            <a:off x="1190625" y="3744913"/>
            <a:ext cx="2178050" cy="249237"/>
          </a:xfrm>
          <a:custGeom>
            <a:avLst/>
            <a:gdLst>
              <a:gd name="T0" fmla="*/ 2147483647 w 1372"/>
              <a:gd name="T1" fmla="*/ 395666064 h 157"/>
              <a:gd name="T2" fmla="*/ 627518088 w 1372"/>
              <a:gd name="T3" fmla="*/ 395666064 h 157"/>
              <a:gd name="T4" fmla="*/ 0 w 1372"/>
              <a:gd name="T5" fmla="*/ 0 h 157"/>
              <a:gd name="T6" fmla="*/ 0 60000 65536"/>
              <a:gd name="T7" fmla="*/ 0 60000 65536"/>
              <a:gd name="T8" fmla="*/ 0 60000 65536"/>
              <a:gd name="T9" fmla="*/ 0 w 1372"/>
              <a:gd name="T10" fmla="*/ 0 h 157"/>
              <a:gd name="T11" fmla="*/ 1372 w 137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2" h="157">
                <a:moveTo>
                  <a:pt x="1372" y="157"/>
                </a:moveTo>
                <a:lnTo>
                  <a:pt x="249" y="1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 flipH="1">
            <a:off x="1243013" y="3189288"/>
            <a:ext cx="21256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 flipH="1">
            <a:off x="1349375" y="3638550"/>
            <a:ext cx="20129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 flipH="1" flipV="1">
            <a:off x="1209675" y="3317875"/>
            <a:ext cx="393700" cy="320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 flipH="1">
            <a:off x="3216275" y="2357438"/>
            <a:ext cx="1524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5" name="Freeform 49"/>
          <p:cNvSpPr>
            <a:spLocks/>
          </p:cNvSpPr>
          <p:nvPr/>
        </p:nvSpPr>
        <p:spPr bwMode="auto">
          <a:xfrm>
            <a:off x="1173163" y="3171825"/>
            <a:ext cx="123825" cy="106363"/>
          </a:xfrm>
          <a:custGeom>
            <a:avLst/>
            <a:gdLst>
              <a:gd name="T0" fmla="*/ 0 w 78"/>
              <a:gd name="T1" fmla="*/ 110886353 h 67"/>
              <a:gd name="T2" fmla="*/ 37801548 w 78"/>
              <a:gd name="T3" fmla="*/ 0 h 67"/>
              <a:gd name="T4" fmla="*/ 196572160 w 78"/>
              <a:gd name="T5" fmla="*/ 57962526 h 67"/>
              <a:gd name="T6" fmla="*/ 158769037 w 78"/>
              <a:gd name="T7" fmla="*/ 168848854 h 67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67"/>
              <a:gd name="T14" fmla="*/ 78 w 7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67">
                <a:moveTo>
                  <a:pt x="0" y="44"/>
                </a:moveTo>
                <a:lnTo>
                  <a:pt x="15" y="0"/>
                </a:lnTo>
                <a:lnTo>
                  <a:pt x="78" y="23"/>
                </a:lnTo>
                <a:lnTo>
                  <a:pt x="63" y="6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06" name="Line 50"/>
          <p:cNvSpPr>
            <a:spLocks noChangeShapeType="1"/>
          </p:cNvSpPr>
          <p:nvPr/>
        </p:nvSpPr>
        <p:spPr bwMode="auto">
          <a:xfrm>
            <a:off x="6094413" y="3311525"/>
            <a:ext cx="16764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7" name="Line 51"/>
          <p:cNvSpPr>
            <a:spLocks noChangeShapeType="1"/>
          </p:cNvSpPr>
          <p:nvPr/>
        </p:nvSpPr>
        <p:spPr bwMode="auto">
          <a:xfrm>
            <a:off x="6340475" y="3562350"/>
            <a:ext cx="1430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8" name="Line 52"/>
          <p:cNvSpPr>
            <a:spLocks noChangeShapeType="1"/>
          </p:cNvSpPr>
          <p:nvPr/>
        </p:nvSpPr>
        <p:spPr bwMode="auto">
          <a:xfrm>
            <a:off x="6073775" y="3141663"/>
            <a:ext cx="16970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 flipH="1">
            <a:off x="6203950" y="3775075"/>
            <a:ext cx="15668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0" name="Freeform 54"/>
          <p:cNvSpPr>
            <a:spLocks/>
          </p:cNvSpPr>
          <p:nvPr/>
        </p:nvSpPr>
        <p:spPr bwMode="auto">
          <a:xfrm>
            <a:off x="6486525" y="3914775"/>
            <a:ext cx="1284288" cy="109538"/>
          </a:xfrm>
          <a:custGeom>
            <a:avLst/>
            <a:gdLst>
              <a:gd name="T0" fmla="*/ 0 w 809"/>
              <a:gd name="T1" fmla="*/ 0 h 69"/>
              <a:gd name="T2" fmla="*/ 1295360823 w 809"/>
              <a:gd name="T3" fmla="*/ 173889166 h 69"/>
              <a:gd name="T4" fmla="*/ 2038808172 w 809"/>
              <a:gd name="T5" fmla="*/ 173889166 h 69"/>
              <a:gd name="T6" fmla="*/ 0 60000 65536"/>
              <a:gd name="T7" fmla="*/ 0 60000 65536"/>
              <a:gd name="T8" fmla="*/ 0 60000 65536"/>
              <a:gd name="T9" fmla="*/ 0 w 809"/>
              <a:gd name="T10" fmla="*/ 0 h 69"/>
              <a:gd name="T11" fmla="*/ 809 w 809"/>
              <a:gd name="T12" fmla="*/ 69 h 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9" h="69">
                <a:moveTo>
                  <a:pt x="0" y="0"/>
                </a:moveTo>
                <a:lnTo>
                  <a:pt x="514" y="69"/>
                </a:lnTo>
                <a:lnTo>
                  <a:pt x="809" y="69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11" name="Line 55"/>
          <p:cNvSpPr>
            <a:spLocks noChangeShapeType="1"/>
          </p:cNvSpPr>
          <p:nvPr/>
        </p:nvSpPr>
        <p:spPr bwMode="auto">
          <a:xfrm flipH="1">
            <a:off x="7165975" y="4267200"/>
            <a:ext cx="6048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2" name="Line 56"/>
          <p:cNvSpPr>
            <a:spLocks noChangeShapeType="1"/>
          </p:cNvSpPr>
          <p:nvPr/>
        </p:nvSpPr>
        <p:spPr bwMode="auto">
          <a:xfrm flipH="1">
            <a:off x="6675438" y="2792413"/>
            <a:ext cx="10953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3" name="Freeform 57"/>
          <p:cNvSpPr>
            <a:spLocks/>
          </p:cNvSpPr>
          <p:nvPr/>
        </p:nvSpPr>
        <p:spPr bwMode="auto">
          <a:xfrm>
            <a:off x="7005638" y="4173538"/>
            <a:ext cx="309562" cy="273050"/>
          </a:xfrm>
          <a:custGeom>
            <a:avLst/>
            <a:gdLst>
              <a:gd name="T0" fmla="*/ 0 w 195"/>
              <a:gd name="T1" fmla="*/ 90725618 h 172"/>
              <a:gd name="T2" fmla="*/ 73083621 w 195"/>
              <a:gd name="T3" fmla="*/ 0 h 172"/>
              <a:gd name="T4" fmla="*/ 491428926 w 195"/>
              <a:gd name="T5" fmla="*/ 342741228 h 172"/>
              <a:gd name="T6" fmla="*/ 418345329 w 195"/>
              <a:gd name="T7" fmla="*/ 43346692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195"/>
              <a:gd name="T13" fmla="*/ 0 h 172"/>
              <a:gd name="T14" fmla="*/ 195 w 195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" h="172">
                <a:moveTo>
                  <a:pt x="0" y="36"/>
                </a:moveTo>
                <a:lnTo>
                  <a:pt x="29" y="0"/>
                </a:lnTo>
                <a:lnTo>
                  <a:pt x="195" y="136"/>
                </a:lnTo>
                <a:lnTo>
                  <a:pt x="166" y="172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14" name="Freeform 58"/>
          <p:cNvSpPr>
            <a:spLocks/>
          </p:cNvSpPr>
          <p:nvPr/>
        </p:nvSpPr>
        <p:spPr bwMode="auto">
          <a:xfrm>
            <a:off x="6437313" y="2587625"/>
            <a:ext cx="374650" cy="411163"/>
          </a:xfrm>
          <a:custGeom>
            <a:avLst/>
            <a:gdLst>
              <a:gd name="T0" fmla="*/ 506552267 w 236"/>
              <a:gd name="T1" fmla="*/ 0 h 259"/>
              <a:gd name="T2" fmla="*/ 594756920 w 236"/>
              <a:gd name="T3" fmla="*/ 78123943 h 259"/>
              <a:gd name="T4" fmla="*/ 83165953 w 236"/>
              <a:gd name="T5" fmla="*/ 652718772 h 259"/>
              <a:gd name="T6" fmla="*/ 0 w 236"/>
              <a:gd name="T7" fmla="*/ 574593266 h 259"/>
              <a:gd name="T8" fmla="*/ 0 60000 65536"/>
              <a:gd name="T9" fmla="*/ 0 60000 65536"/>
              <a:gd name="T10" fmla="*/ 0 60000 65536"/>
              <a:gd name="T11" fmla="*/ 0 60000 65536"/>
              <a:gd name="T12" fmla="*/ 0 w 236"/>
              <a:gd name="T13" fmla="*/ 0 h 259"/>
              <a:gd name="T14" fmla="*/ 236 w 236"/>
              <a:gd name="T15" fmla="*/ 259 h 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" h="259">
                <a:moveTo>
                  <a:pt x="201" y="0"/>
                </a:moveTo>
                <a:lnTo>
                  <a:pt x="236" y="31"/>
                </a:lnTo>
                <a:lnTo>
                  <a:pt x="33" y="259"/>
                </a:lnTo>
                <a:lnTo>
                  <a:pt x="0" y="228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15" name="Freeform 59"/>
          <p:cNvSpPr>
            <a:spLocks/>
          </p:cNvSpPr>
          <p:nvPr/>
        </p:nvSpPr>
        <p:spPr bwMode="auto">
          <a:xfrm>
            <a:off x="6127750" y="3724275"/>
            <a:ext cx="76200" cy="106363"/>
          </a:xfrm>
          <a:custGeom>
            <a:avLst/>
            <a:gdLst>
              <a:gd name="T0" fmla="*/ 0 w 48"/>
              <a:gd name="T1" fmla="*/ 0 h 67"/>
              <a:gd name="T2" fmla="*/ 120967511 w 48"/>
              <a:gd name="T3" fmla="*/ 0 h 67"/>
              <a:gd name="T4" fmla="*/ 120967511 w 48"/>
              <a:gd name="T5" fmla="*/ 168848854 h 67"/>
              <a:gd name="T6" fmla="*/ 0 w 48"/>
              <a:gd name="T7" fmla="*/ 168848854 h 67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67"/>
              <a:gd name="T14" fmla="*/ 48 w 48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67">
                <a:moveTo>
                  <a:pt x="0" y="0"/>
                </a:moveTo>
                <a:lnTo>
                  <a:pt x="48" y="0"/>
                </a:lnTo>
                <a:lnTo>
                  <a:pt x="48" y="67"/>
                </a:lnTo>
                <a:lnTo>
                  <a:pt x="0" y="67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 flipV="1">
            <a:off x="2940050" y="4659313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>
            <a:off x="3313113" y="4659313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>
            <a:off x="2940050" y="4692650"/>
            <a:ext cx="373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9" name="Line 63"/>
          <p:cNvSpPr>
            <a:spLocks noChangeShapeType="1"/>
          </p:cNvSpPr>
          <p:nvPr/>
        </p:nvSpPr>
        <p:spPr bwMode="auto">
          <a:xfrm flipV="1">
            <a:off x="7285038" y="4659313"/>
            <a:ext cx="15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0" name="Line 64"/>
          <p:cNvSpPr>
            <a:spLocks noChangeShapeType="1"/>
          </p:cNvSpPr>
          <p:nvPr/>
        </p:nvSpPr>
        <p:spPr bwMode="auto">
          <a:xfrm>
            <a:off x="7658100" y="4659313"/>
            <a:ext cx="1588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1" name="Line 65"/>
          <p:cNvSpPr>
            <a:spLocks noChangeShapeType="1"/>
          </p:cNvSpPr>
          <p:nvPr/>
        </p:nvSpPr>
        <p:spPr bwMode="auto">
          <a:xfrm>
            <a:off x="7285038" y="4692650"/>
            <a:ext cx="373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2" name="Line 66"/>
          <p:cNvSpPr>
            <a:spLocks noChangeShapeType="1"/>
          </p:cNvSpPr>
          <p:nvPr/>
        </p:nvSpPr>
        <p:spPr bwMode="auto">
          <a:xfrm flipH="1" flipV="1">
            <a:off x="2092325" y="3890963"/>
            <a:ext cx="122238" cy="1031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23" name="Rectangle 68"/>
          <p:cNvSpPr>
            <a:spLocks noChangeArrowheads="1"/>
          </p:cNvSpPr>
          <p:nvPr/>
        </p:nvSpPr>
        <p:spPr bwMode="auto">
          <a:xfrm>
            <a:off x="7254875" y="4716463"/>
            <a:ext cx="430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100 µm</a:t>
            </a:r>
          </a:p>
        </p:txBody>
      </p:sp>
      <p:sp>
        <p:nvSpPr>
          <p:cNvPr id="45124" name="Rectangle 71"/>
          <p:cNvSpPr>
            <a:spLocks noChangeArrowheads="1"/>
          </p:cNvSpPr>
          <p:nvPr/>
        </p:nvSpPr>
        <p:spPr bwMode="auto">
          <a:xfrm>
            <a:off x="2952750" y="4716463"/>
            <a:ext cx="360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50 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b="1"/>
          </a:p>
        </p:txBody>
      </p:sp>
      <p:sp>
        <p:nvSpPr>
          <p:cNvPr id="45125" name="Text Box 73"/>
          <p:cNvSpPr txBox="1">
            <a:spLocks noChangeArrowheads="1"/>
          </p:cNvSpPr>
          <p:nvPr/>
        </p:nvSpPr>
        <p:spPr bwMode="auto">
          <a:xfrm>
            <a:off x="3397250" y="2284413"/>
            <a:ext cx="1125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Tunica albuginea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of ovary</a:t>
            </a:r>
          </a:p>
        </p:txBody>
      </p:sp>
      <p:sp>
        <p:nvSpPr>
          <p:cNvPr id="45126" name="TextBox 24"/>
          <p:cNvSpPr txBox="1">
            <a:spLocks noChangeArrowheads="1"/>
          </p:cNvSpPr>
          <p:nvPr/>
        </p:nvSpPr>
        <p:spPr bwMode="auto">
          <a:xfrm>
            <a:off x="1500188" y="4897438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pitchFamily="34" charset="0"/>
                <a:cs typeface="Arial" pitchFamily="34" charset="0"/>
              </a:rPr>
              <a:t>a: © Ed Reschke; b: Manfred Kage/Peter Arnold, 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BE47C10-8C51-4CC3-B27C-B6CBAA33C0E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Folliculogenesis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5344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smtClean="0"/>
              <a:t>folliculogenesis – the development of the follicles around the egg than undergoes oogenesis</a:t>
            </a:r>
          </a:p>
          <a:p>
            <a:pPr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primordial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consists of a primary oocyte in early meiosis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surrounded by a single layer of squamous </a:t>
            </a:r>
            <a:r>
              <a:rPr lang="en-US" sz="1800" smtClean="0"/>
              <a:t>follicular cells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follicular cells connected to the oocyte by fine cytoplasmic processes for passage of nutrients and chemical signals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concentrated in the </a:t>
            </a:r>
            <a:r>
              <a:rPr lang="en-US" sz="1800" smtClean="0"/>
              <a:t>cortex of the ovary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most wait 13 to 50 years before they develop further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adult ovary has 90% to 95% primordial follicles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primary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have larger oocytes and follicular cells that still form a single layer</a:t>
            </a:r>
          </a:p>
          <a:p>
            <a:pPr lvl="2" eaLnBrk="1" hangingPunct="1">
              <a:lnSpc>
                <a:spcPct val="80000"/>
              </a:lnSpc>
            </a:pPr>
            <a:endParaRPr lang="en-US" sz="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secondary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still larger oocytes and follicular cells now stratified (</a:t>
            </a:r>
            <a:r>
              <a:rPr lang="en-US" sz="1800" smtClean="0"/>
              <a:t>granulosa cells</a:t>
            </a:r>
            <a:r>
              <a:rPr lang="en-US" sz="1800" b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zona pellucida </a:t>
            </a:r>
            <a:r>
              <a:rPr lang="en-US" sz="1800" b="0" smtClean="0"/>
              <a:t>– layer of glycoprotein gel secreted by granulosa cells around the oocyte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theca folliculi </a:t>
            </a:r>
            <a:r>
              <a:rPr lang="en-US" sz="1800" b="0" smtClean="0"/>
              <a:t>– connective tissue around the granulosa cells condenses to form a fibrous husk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4AF5A06-014C-42BF-9090-04F0B0F3F8A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Folliculogenesis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tertiary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granulosa cells begin secreting follicular fluid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accumulate in little pools in the follicular wall - this defines the tertiary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as they enlarge, the pools merge forming a single fluid-filled cavity, the </a:t>
            </a:r>
            <a:r>
              <a:rPr lang="en-US" sz="1800" smtClean="0"/>
              <a:t>antrum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antral follicles </a:t>
            </a:r>
            <a:r>
              <a:rPr lang="en-US" sz="1800" b="0" smtClean="0"/>
              <a:t>– tertiary and mature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preantral follicles </a:t>
            </a:r>
            <a:r>
              <a:rPr lang="en-US" sz="1800" b="0" smtClean="0"/>
              <a:t>– earlier stages of the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cumulus oophorus </a:t>
            </a:r>
            <a:r>
              <a:rPr lang="en-US" sz="1800" b="0" smtClean="0"/>
              <a:t>– a mound of granulosa cells on one side of the antrum that covers the oocyte and secures it to the follicular wall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corona radiata </a:t>
            </a:r>
            <a:r>
              <a:rPr lang="en-US" sz="1800" b="0" smtClean="0"/>
              <a:t>– innermost layer of cells in the cumulus surrounding the zona pellucida and the oocyte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protective barrier around the egg with a similar function as the blood-testis barrier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theca folliculi </a:t>
            </a:r>
            <a:r>
              <a:rPr lang="en-US" sz="1800" b="0" smtClean="0"/>
              <a:t>continues to differentiate forming two layers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theca externa </a:t>
            </a:r>
            <a:r>
              <a:rPr lang="en-US" sz="1600" b="0" smtClean="0"/>
              <a:t>– outer fibrous capsule rich in blood vessels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smtClean="0"/>
              <a:t>theca interna </a:t>
            </a:r>
            <a:r>
              <a:rPr lang="en-US" sz="1600" b="0" smtClean="0"/>
              <a:t>– inner cellular, hormone secreting layer producing androgens (androstenedione and testosterone), and granulosa cells converts them to </a:t>
            </a:r>
            <a:r>
              <a:rPr lang="en-US" sz="1600" smtClean="0"/>
              <a:t>estradiol</a:t>
            </a:r>
            <a:endParaRPr lang="en-US" sz="1800" b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mature (graafian) follicles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normally only one follicle from each month’s cohort becomes a mature follicle destined to ovulate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0" smtClean="0"/>
              <a:t>remainder degenerate</a:t>
            </a: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C9E52F45-0FC3-47DD-96BF-4AC65D25DC1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990600"/>
            <a:ext cx="3581400" cy="5867400"/>
          </a:xfrm>
        </p:spPr>
        <p:txBody>
          <a:bodyPr/>
          <a:lstStyle/>
          <a:p>
            <a:pPr eaLnBrk="1" hangingPunct="1"/>
            <a:r>
              <a:rPr lang="en-US" sz="2400" smtClean="0"/>
              <a:t>internal genitalia</a:t>
            </a:r>
          </a:p>
          <a:p>
            <a:pPr lvl="1" eaLnBrk="1" hangingPunct="1"/>
            <a:r>
              <a:rPr lang="en-US" sz="2000" b="0" smtClean="0"/>
              <a:t>ovaries, uterine tubes, uterus and vagina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external genitalia</a:t>
            </a:r>
          </a:p>
          <a:p>
            <a:pPr lvl="1" eaLnBrk="1" hangingPunct="1"/>
            <a:r>
              <a:rPr lang="en-US" sz="2000" b="0" smtClean="0"/>
              <a:t>clitoris, labia minora, and labia majora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occupy the </a:t>
            </a:r>
            <a:r>
              <a:rPr lang="en-US" sz="2400" smtClean="0"/>
              <a:t>perineum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primary sex organs</a:t>
            </a:r>
          </a:p>
          <a:p>
            <a:pPr lvl="1" eaLnBrk="1" hangingPunct="1"/>
            <a:r>
              <a:rPr lang="en-US" sz="2000" b="0" smtClean="0"/>
              <a:t>ovaries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smtClean="0"/>
              <a:t>secondary sex organs</a:t>
            </a:r>
          </a:p>
          <a:p>
            <a:pPr lvl="1" eaLnBrk="1" hangingPunct="1"/>
            <a:r>
              <a:rPr lang="en-US" sz="2000" b="0" smtClean="0"/>
              <a:t>other internal and external genitalia</a:t>
            </a:r>
          </a:p>
          <a:p>
            <a:pPr eaLnBrk="1" hangingPunct="1"/>
            <a:endParaRPr lang="en-US" sz="2400" b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Female Reproductive System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2133600" y="5562600"/>
            <a:ext cx="190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</a:t>
            </a:r>
          </a:p>
        </p:txBody>
      </p:sp>
      <p:pic>
        <p:nvPicPr>
          <p:cNvPr id="6153" name="Picture 4" descr="sal25693_28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5227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676275" y="1401763"/>
            <a:ext cx="4429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4471988" y="2455863"/>
            <a:ext cx="5937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Uterine tube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612775" y="3427413"/>
            <a:ext cx="7540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Urinary bladder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57" name="Rectangle 12"/>
          <p:cNvSpPr>
            <a:spLocks noChangeArrowheads="1"/>
          </p:cNvSpPr>
          <p:nvPr/>
        </p:nvSpPr>
        <p:spPr bwMode="auto">
          <a:xfrm>
            <a:off x="4471988" y="2782888"/>
            <a:ext cx="2905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612775" y="3154363"/>
            <a:ext cx="32226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Uterus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59" name="Rectangle 16"/>
          <p:cNvSpPr>
            <a:spLocks noChangeArrowheads="1"/>
          </p:cNvSpPr>
          <p:nvPr/>
        </p:nvSpPr>
        <p:spPr bwMode="auto">
          <a:xfrm>
            <a:off x="4471988" y="3810000"/>
            <a:ext cx="37306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Rectum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0" name="Rectangle 17"/>
          <p:cNvSpPr>
            <a:spLocks noChangeArrowheads="1"/>
          </p:cNvSpPr>
          <p:nvPr/>
        </p:nvSpPr>
        <p:spPr bwMode="auto">
          <a:xfrm>
            <a:off x="612775" y="3562350"/>
            <a:ext cx="8350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Pubic symphysis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1" name="Rectangle 21"/>
          <p:cNvSpPr>
            <a:spLocks noChangeArrowheads="1"/>
          </p:cNvSpPr>
          <p:nvPr/>
        </p:nvSpPr>
        <p:spPr bwMode="auto">
          <a:xfrm>
            <a:off x="4471988" y="2625725"/>
            <a:ext cx="425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4471988" y="3641725"/>
            <a:ext cx="7064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Anterior fornix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3" name="Rectangle 25"/>
          <p:cNvSpPr>
            <a:spLocks noChangeArrowheads="1"/>
          </p:cNvSpPr>
          <p:nvPr/>
        </p:nvSpPr>
        <p:spPr bwMode="auto">
          <a:xfrm>
            <a:off x="4473575" y="3505200"/>
            <a:ext cx="7762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Cervix of uterus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4" name="Rectangle 26"/>
          <p:cNvSpPr>
            <a:spLocks noChangeArrowheads="1"/>
          </p:cNvSpPr>
          <p:nvPr/>
        </p:nvSpPr>
        <p:spPr bwMode="auto">
          <a:xfrm>
            <a:off x="4473575" y="3962400"/>
            <a:ext cx="2540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Anus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5" name="Rectangle 27"/>
          <p:cNvSpPr>
            <a:spLocks noChangeArrowheads="1"/>
          </p:cNvSpPr>
          <p:nvPr/>
        </p:nvSpPr>
        <p:spPr bwMode="auto">
          <a:xfrm>
            <a:off x="4473575" y="3382963"/>
            <a:ext cx="7588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Posterior fornix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6" name="Rectangle 28"/>
          <p:cNvSpPr>
            <a:spLocks noChangeArrowheads="1"/>
          </p:cNvSpPr>
          <p:nvPr/>
        </p:nvSpPr>
        <p:spPr bwMode="auto">
          <a:xfrm>
            <a:off x="612775" y="4108450"/>
            <a:ext cx="403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Prepuce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7" name="Rectangle 29"/>
          <p:cNvSpPr>
            <a:spLocks noChangeArrowheads="1"/>
          </p:cNvSpPr>
          <p:nvPr/>
        </p:nvSpPr>
        <p:spPr bwMode="auto">
          <a:xfrm>
            <a:off x="612775" y="4244975"/>
            <a:ext cx="6905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Labium minus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8" name="Rectangle 30"/>
          <p:cNvSpPr>
            <a:spLocks noChangeArrowheads="1"/>
          </p:cNvSpPr>
          <p:nvPr/>
        </p:nvSpPr>
        <p:spPr bwMode="auto">
          <a:xfrm>
            <a:off x="612775" y="4378325"/>
            <a:ext cx="6858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Labium majus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69" name="Rectangle 31"/>
          <p:cNvSpPr>
            <a:spLocks noChangeArrowheads="1"/>
          </p:cNvSpPr>
          <p:nvPr/>
        </p:nvSpPr>
        <p:spPr bwMode="auto">
          <a:xfrm>
            <a:off x="612775" y="3697288"/>
            <a:ext cx="565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Mons pubis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70" name="Rectangle 32"/>
          <p:cNvSpPr>
            <a:spLocks noChangeArrowheads="1"/>
          </p:cNvSpPr>
          <p:nvPr/>
        </p:nvSpPr>
        <p:spPr bwMode="auto">
          <a:xfrm>
            <a:off x="612775" y="3835400"/>
            <a:ext cx="3619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Urethra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71" name="Rectangle 33"/>
          <p:cNvSpPr>
            <a:spLocks noChangeArrowheads="1"/>
          </p:cNvSpPr>
          <p:nvPr/>
        </p:nvSpPr>
        <p:spPr bwMode="auto">
          <a:xfrm>
            <a:off x="612775" y="3290888"/>
            <a:ext cx="5603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Peritoneum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72" name="Rectangle 36"/>
          <p:cNvSpPr>
            <a:spLocks noChangeArrowheads="1"/>
          </p:cNvSpPr>
          <p:nvPr/>
        </p:nvSpPr>
        <p:spPr bwMode="auto">
          <a:xfrm>
            <a:off x="612775" y="3970338"/>
            <a:ext cx="35083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Clitoris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73" name="Line 37"/>
          <p:cNvSpPr>
            <a:spLocks noChangeShapeType="1"/>
          </p:cNvSpPr>
          <p:nvPr/>
        </p:nvSpPr>
        <p:spPr bwMode="auto">
          <a:xfrm>
            <a:off x="1419225" y="3492500"/>
            <a:ext cx="9779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38"/>
          <p:cNvSpPr>
            <a:spLocks noChangeShapeType="1"/>
          </p:cNvSpPr>
          <p:nvPr/>
        </p:nvSpPr>
        <p:spPr bwMode="auto">
          <a:xfrm>
            <a:off x="1466850" y="3624263"/>
            <a:ext cx="720725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9"/>
          <p:cNvSpPr>
            <a:spLocks noChangeShapeType="1"/>
          </p:cNvSpPr>
          <p:nvPr/>
        </p:nvSpPr>
        <p:spPr bwMode="auto">
          <a:xfrm>
            <a:off x="1287463" y="3759200"/>
            <a:ext cx="67468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Freeform 40"/>
          <p:cNvSpPr>
            <a:spLocks/>
          </p:cNvSpPr>
          <p:nvPr/>
        </p:nvSpPr>
        <p:spPr bwMode="auto">
          <a:xfrm>
            <a:off x="1173163" y="4027488"/>
            <a:ext cx="1095375" cy="146050"/>
          </a:xfrm>
          <a:custGeom>
            <a:avLst/>
            <a:gdLst>
              <a:gd name="T0" fmla="*/ 0 w 1076"/>
              <a:gd name="T1" fmla="*/ 360383877 h 143"/>
              <a:gd name="T2" fmla="*/ 695563008 w 1076"/>
              <a:gd name="T3" fmla="*/ 360383877 h 143"/>
              <a:gd name="T4" fmla="*/ 2147483647 w 1076"/>
              <a:gd name="T5" fmla="*/ 0 h 143"/>
              <a:gd name="T6" fmla="*/ 0 60000 65536"/>
              <a:gd name="T7" fmla="*/ 0 60000 65536"/>
              <a:gd name="T8" fmla="*/ 0 60000 65536"/>
              <a:gd name="T9" fmla="*/ 0 w 1076"/>
              <a:gd name="T10" fmla="*/ 0 h 143"/>
              <a:gd name="T11" fmla="*/ 1076 w 1076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" h="143">
                <a:moveTo>
                  <a:pt x="0" y="143"/>
                </a:moveTo>
                <a:lnTo>
                  <a:pt x="276" y="143"/>
                </a:lnTo>
                <a:lnTo>
                  <a:pt x="1076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77" name="Freeform 41"/>
          <p:cNvSpPr>
            <a:spLocks/>
          </p:cNvSpPr>
          <p:nvPr/>
        </p:nvSpPr>
        <p:spPr bwMode="auto">
          <a:xfrm>
            <a:off x="1368425" y="4100513"/>
            <a:ext cx="1081088" cy="206375"/>
          </a:xfrm>
          <a:custGeom>
            <a:avLst/>
            <a:gdLst>
              <a:gd name="T0" fmla="*/ 0 w 1061"/>
              <a:gd name="T1" fmla="*/ 509071607 h 202"/>
              <a:gd name="T2" fmla="*/ 514111684 w 1061"/>
              <a:gd name="T3" fmla="*/ 509071607 h 202"/>
              <a:gd name="T4" fmla="*/ 2147483647 w 1061"/>
              <a:gd name="T5" fmla="*/ 0 h 202"/>
              <a:gd name="T6" fmla="*/ 0 60000 65536"/>
              <a:gd name="T7" fmla="*/ 0 60000 65536"/>
              <a:gd name="T8" fmla="*/ 0 60000 65536"/>
              <a:gd name="T9" fmla="*/ 0 w 1061"/>
              <a:gd name="T10" fmla="*/ 0 h 202"/>
              <a:gd name="T11" fmla="*/ 1061 w 106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1" h="202">
                <a:moveTo>
                  <a:pt x="0" y="202"/>
                </a:moveTo>
                <a:lnTo>
                  <a:pt x="204" y="202"/>
                </a:lnTo>
                <a:lnTo>
                  <a:pt x="106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78" name="Freeform 42"/>
          <p:cNvSpPr>
            <a:spLocks/>
          </p:cNvSpPr>
          <p:nvPr/>
        </p:nvSpPr>
        <p:spPr bwMode="auto">
          <a:xfrm>
            <a:off x="1368425" y="4214813"/>
            <a:ext cx="1081088" cy="223837"/>
          </a:xfrm>
          <a:custGeom>
            <a:avLst/>
            <a:gdLst>
              <a:gd name="T0" fmla="*/ 0 w 1061"/>
              <a:gd name="T1" fmla="*/ 554434420 h 220"/>
              <a:gd name="T2" fmla="*/ 519151993 w 1061"/>
              <a:gd name="T3" fmla="*/ 554434420 h 220"/>
              <a:gd name="T4" fmla="*/ 2147483647 w 1061"/>
              <a:gd name="T5" fmla="*/ 0 h 220"/>
              <a:gd name="T6" fmla="*/ 0 60000 65536"/>
              <a:gd name="T7" fmla="*/ 0 60000 65536"/>
              <a:gd name="T8" fmla="*/ 0 60000 65536"/>
              <a:gd name="T9" fmla="*/ 0 w 1061"/>
              <a:gd name="T10" fmla="*/ 0 h 220"/>
              <a:gd name="T11" fmla="*/ 1061 w 1061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1" h="220">
                <a:moveTo>
                  <a:pt x="0" y="220"/>
                </a:moveTo>
                <a:lnTo>
                  <a:pt x="206" y="220"/>
                </a:lnTo>
                <a:lnTo>
                  <a:pt x="1061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79" name="Freeform 43"/>
          <p:cNvSpPr>
            <a:spLocks/>
          </p:cNvSpPr>
          <p:nvPr/>
        </p:nvSpPr>
        <p:spPr bwMode="auto">
          <a:xfrm>
            <a:off x="3000375" y="4186238"/>
            <a:ext cx="1389063" cy="182562"/>
          </a:xfrm>
          <a:custGeom>
            <a:avLst/>
            <a:gdLst>
              <a:gd name="T0" fmla="*/ 2147483647 w 1364"/>
              <a:gd name="T1" fmla="*/ 451109601 h 179"/>
              <a:gd name="T2" fmla="*/ 955138480 w 1364"/>
              <a:gd name="T3" fmla="*/ 451109601 h 179"/>
              <a:gd name="T4" fmla="*/ 0 w 1364"/>
              <a:gd name="T5" fmla="*/ 0 h 179"/>
              <a:gd name="T6" fmla="*/ 0 60000 65536"/>
              <a:gd name="T7" fmla="*/ 0 60000 65536"/>
              <a:gd name="T8" fmla="*/ 0 60000 65536"/>
              <a:gd name="T9" fmla="*/ 0 w 1364"/>
              <a:gd name="T10" fmla="*/ 0 h 179"/>
              <a:gd name="T11" fmla="*/ 1364 w 1364"/>
              <a:gd name="T12" fmla="*/ 179 h 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4" h="179">
                <a:moveTo>
                  <a:pt x="1364" y="179"/>
                </a:moveTo>
                <a:lnTo>
                  <a:pt x="379" y="17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0" name="Freeform 44"/>
          <p:cNvSpPr>
            <a:spLocks/>
          </p:cNvSpPr>
          <p:nvPr/>
        </p:nvSpPr>
        <p:spPr bwMode="auto">
          <a:xfrm>
            <a:off x="2881313" y="2719388"/>
            <a:ext cx="1508125" cy="127000"/>
          </a:xfrm>
          <a:custGeom>
            <a:avLst/>
            <a:gdLst>
              <a:gd name="T0" fmla="*/ 2147483647 w 1481"/>
              <a:gd name="T1" fmla="*/ 315021141 h 125"/>
              <a:gd name="T2" fmla="*/ 2147483647 w 1481"/>
              <a:gd name="T3" fmla="*/ 315021141 h 125"/>
              <a:gd name="T4" fmla="*/ 0 w 1481"/>
              <a:gd name="T5" fmla="*/ 0 h 125"/>
              <a:gd name="T6" fmla="*/ 0 60000 65536"/>
              <a:gd name="T7" fmla="*/ 0 60000 65536"/>
              <a:gd name="T8" fmla="*/ 0 60000 65536"/>
              <a:gd name="T9" fmla="*/ 0 w 1481"/>
              <a:gd name="T10" fmla="*/ 0 h 125"/>
              <a:gd name="T11" fmla="*/ 1481 w 1481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1" h="125">
                <a:moveTo>
                  <a:pt x="1481" y="125"/>
                </a:moveTo>
                <a:lnTo>
                  <a:pt x="1364" y="12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1" name="Line 45"/>
          <p:cNvSpPr>
            <a:spLocks noChangeShapeType="1"/>
          </p:cNvSpPr>
          <p:nvPr/>
        </p:nvSpPr>
        <p:spPr bwMode="auto">
          <a:xfrm flipH="1">
            <a:off x="3014663" y="2679700"/>
            <a:ext cx="13747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46"/>
          <p:cNvSpPr>
            <a:spLocks noChangeShapeType="1"/>
          </p:cNvSpPr>
          <p:nvPr/>
        </p:nvSpPr>
        <p:spPr bwMode="auto">
          <a:xfrm flipH="1">
            <a:off x="2889250" y="2509838"/>
            <a:ext cx="15001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Freeform 47"/>
          <p:cNvSpPr>
            <a:spLocks/>
          </p:cNvSpPr>
          <p:nvPr/>
        </p:nvSpPr>
        <p:spPr bwMode="auto">
          <a:xfrm>
            <a:off x="3046413" y="2984500"/>
            <a:ext cx="1343025" cy="360363"/>
          </a:xfrm>
          <a:custGeom>
            <a:avLst/>
            <a:gdLst>
              <a:gd name="T0" fmla="*/ 2147483647 w 1320"/>
              <a:gd name="T1" fmla="*/ 0 h 354"/>
              <a:gd name="T2" fmla="*/ 1103828426 w 1320"/>
              <a:gd name="T3" fmla="*/ 0 h 354"/>
              <a:gd name="T4" fmla="*/ 0 w 1320"/>
              <a:gd name="T5" fmla="*/ 892135402 h 354"/>
              <a:gd name="T6" fmla="*/ 0 60000 65536"/>
              <a:gd name="T7" fmla="*/ 0 60000 65536"/>
              <a:gd name="T8" fmla="*/ 0 60000 65536"/>
              <a:gd name="T9" fmla="*/ 0 w 1320"/>
              <a:gd name="T10" fmla="*/ 0 h 354"/>
              <a:gd name="T11" fmla="*/ 1320 w 1320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0" h="354">
                <a:moveTo>
                  <a:pt x="1320" y="0"/>
                </a:moveTo>
                <a:lnTo>
                  <a:pt x="438" y="0"/>
                </a:lnTo>
                <a:lnTo>
                  <a:pt x="0" y="35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4" name="Freeform 48"/>
          <p:cNvSpPr>
            <a:spLocks/>
          </p:cNvSpPr>
          <p:nvPr/>
        </p:nvSpPr>
        <p:spPr bwMode="auto">
          <a:xfrm>
            <a:off x="3276600" y="3446463"/>
            <a:ext cx="1112838" cy="247650"/>
          </a:xfrm>
          <a:custGeom>
            <a:avLst/>
            <a:gdLst>
              <a:gd name="T0" fmla="*/ 2147483647 w 1093"/>
              <a:gd name="T1" fmla="*/ 609877857 h 242"/>
              <a:gd name="T2" fmla="*/ 2147483647 w 1093"/>
              <a:gd name="T3" fmla="*/ 609877857 h 242"/>
              <a:gd name="T4" fmla="*/ 0 w 1093"/>
              <a:gd name="T5" fmla="*/ 0 h 242"/>
              <a:gd name="T6" fmla="*/ 0 60000 65536"/>
              <a:gd name="T7" fmla="*/ 0 60000 65536"/>
              <a:gd name="T8" fmla="*/ 0 60000 65536"/>
              <a:gd name="T9" fmla="*/ 0 w 1093"/>
              <a:gd name="T10" fmla="*/ 0 h 242"/>
              <a:gd name="T11" fmla="*/ 1093 w 1093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242">
                <a:moveTo>
                  <a:pt x="1093" y="242"/>
                </a:moveTo>
                <a:lnTo>
                  <a:pt x="976" y="24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5" name="Freeform 49"/>
          <p:cNvSpPr>
            <a:spLocks/>
          </p:cNvSpPr>
          <p:nvPr/>
        </p:nvSpPr>
        <p:spPr bwMode="auto">
          <a:xfrm>
            <a:off x="3363913" y="3365500"/>
            <a:ext cx="1025525" cy="190500"/>
          </a:xfrm>
          <a:custGeom>
            <a:avLst/>
            <a:gdLst>
              <a:gd name="T0" fmla="*/ 2147483647 w 1008"/>
              <a:gd name="T1" fmla="*/ 471270851 h 187"/>
              <a:gd name="T2" fmla="*/ 2147483647 w 1008"/>
              <a:gd name="T3" fmla="*/ 471270851 h 187"/>
              <a:gd name="T4" fmla="*/ 0 w 1008"/>
              <a:gd name="T5" fmla="*/ 0 h 187"/>
              <a:gd name="T6" fmla="*/ 0 60000 65536"/>
              <a:gd name="T7" fmla="*/ 0 60000 65536"/>
              <a:gd name="T8" fmla="*/ 0 60000 65536"/>
              <a:gd name="T9" fmla="*/ 0 w 1008"/>
              <a:gd name="T10" fmla="*/ 0 h 187"/>
              <a:gd name="T11" fmla="*/ 1008 w 1008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87">
                <a:moveTo>
                  <a:pt x="1008" y="187"/>
                </a:moveTo>
                <a:lnTo>
                  <a:pt x="891" y="18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6" name="Freeform 50"/>
          <p:cNvSpPr>
            <a:spLocks/>
          </p:cNvSpPr>
          <p:nvPr/>
        </p:nvSpPr>
        <p:spPr bwMode="auto">
          <a:xfrm>
            <a:off x="3470275" y="3316288"/>
            <a:ext cx="919163" cy="107950"/>
          </a:xfrm>
          <a:custGeom>
            <a:avLst/>
            <a:gdLst>
              <a:gd name="T0" fmla="*/ 2147483647 w 903"/>
              <a:gd name="T1" fmla="*/ 264618016 h 105"/>
              <a:gd name="T2" fmla="*/ 1980842380 w 903"/>
              <a:gd name="T3" fmla="*/ 264618016 h 105"/>
              <a:gd name="T4" fmla="*/ 0 w 903"/>
              <a:gd name="T5" fmla="*/ 0 h 105"/>
              <a:gd name="T6" fmla="*/ 0 60000 65536"/>
              <a:gd name="T7" fmla="*/ 0 60000 65536"/>
              <a:gd name="T8" fmla="*/ 0 60000 65536"/>
              <a:gd name="T9" fmla="*/ 0 w 903"/>
              <a:gd name="T10" fmla="*/ 0 h 105"/>
              <a:gd name="T11" fmla="*/ 903 w 903"/>
              <a:gd name="T12" fmla="*/ 105 h 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3" h="105">
                <a:moveTo>
                  <a:pt x="903" y="105"/>
                </a:moveTo>
                <a:lnTo>
                  <a:pt x="786" y="105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87" name="Line 51"/>
          <p:cNvSpPr>
            <a:spLocks noChangeShapeType="1"/>
          </p:cNvSpPr>
          <p:nvPr/>
        </p:nvSpPr>
        <p:spPr bwMode="auto">
          <a:xfrm flipH="1">
            <a:off x="3502025" y="3206750"/>
            <a:ext cx="8874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52"/>
          <p:cNvSpPr>
            <a:spLocks noChangeShapeType="1"/>
          </p:cNvSpPr>
          <p:nvPr/>
        </p:nvSpPr>
        <p:spPr bwMode="auto">
          <a:xfrm flipH="1">
            <a:off x="3430588" y="3857625"/>
            <a:ext cx="9588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53"/>
          <p:cNvSpPr>
            <a:spLocks noChangeShapeType="1"/>
          </p:cNvSpPr>
          <p:nvPr/>
        </p:nvSpPr>
        <p:spPr bwMode="auto">
          <a:xfrm flipH="1">
            <a:off x="3548063" y="4017963"/>
            <a:ext cx="84137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54"/>
          <p:cNvSpPr>
            <a:spLocks noChangeShapeType="1"/>
          </p:cNvSpPr>
          <p:nvPr/>
        </p:nvSpPr>
        <p:spPr bwMode="auto">
          <a:xfrm flipH="1" flipV="1">
            <a:off x="3082925" y="3946525"/>
            <a:ext cx="331788" cy="255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Rectangle 55"/>
          <p:cNvSpPr>
            <a:spLocks noChangeArrowheads="1"/>
          </p:cNvSpPr>
          <p:nvPr/>
        </p:nvSpPr>
        <p:spPr bwMode="auto">
          <a:xfrm>
            <a:off x="612775" y="3040063"/>
            <a:ext cx="768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800" b="1">
                <a:solidFill>
                  <a:srgbClr val="000000"/>
                </a:solidFill>
                <a:latin typeface="Arial" pitchFamily="34" charset="0"/>
              </a:rPr>
              <a:t>Round ligament</a:t>
            </a:r>
            <a:endParaRPr lang="en-US" sz="800" b="1">
              <a:latin typeface="Arial" pitchFamily="34" charset="0"/>
            </a:endParaRPr>
          </a:p>
        </p:txBody>
      </p:sp>
      <p:sp>
        <p:nvSpPr>
          <p:cNvPr id="6192" name="Line 56"/>
          <p:cNvSpPr>
            <a:spLocks noChangeShapeType="1"/>
          </p:cNvSpPr>
          <p:nvPr/>
        </p:nvSpPr>
        <p:spPr bwMode="auto">
          <a:xfrm>
            <a:off x="1414463" y="3487738"/>
            <a:ext cx="9779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7"/>
          <p:cNvSpPr>
            <a:spLocks noChangeShapeType="1"/>
          </p:cNvSpPr>
          <p:nvPr/>
        </p:nvSpPr>
        <p:spPr bwMode="auto">
          <a:xfrm>
            <a:off x="1462088" y="3619500"/>
            <a:ext cx="720725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8"/>
          <p:cNvSpPr>
            <a:spLocks noChangeShapeType="1"/>
          </p:cNvSpPr>
          <p:nvPr/>
        </p:nvSpPr>
        <p:spPr bwMode="auto">
          <a:xfrm>
            <a:off x="1281113" y="3754438"/>
            <a:ext cx="6762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Freeform 59"/>
          <p:cNvSpPr>
            <a:spLocks/>
          </p:cNvSpPr>
          <p:nvPr/>
        </p:nvSpPr>
        <p:spPr bwMode="auto">
          <a:xfrm>
            <a:off x="1166813" y="4022725"/>
            <a:ext cx="1096962" cy="146050"/>
          </a:xfrm>
          <a:custGeom>
            <a:avLst/>
            <a:gdLst>
              <a:gd name="T0" fmla="*/ 0 w 1076"/>
              <a:gd name="T1" fmla="*/ 360380702 h 143"/>
              <a:gd name="T2" fmla="*/ 695563008 w 1076"/>
              <a:gd name="T3" fmla="*/ 360380702 h 143"/>
              <a:gd name="T4" fmla="*/ 2147483647 w 1076"/>
              <a:gd name="T5" fmla="*/ 0 h 143"/>
              <a:gd name="T6" fmla="*/ 0 60000 65536"/>
              <a:gd name="T7" fmla="*/ 0 60000 65536"/>
              <a:gd name="T8" fmla="*/ 0 60000 65536"/>
              <a:gd name="T9" fmla="*/ 0 w 1076"/>
              <a:gd name="T10" fmla="*/ 0 h 143"/>
              <a:gd name="T11" fmla="*/ 1076 w 1076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6" h="143">
                <a:moveTo>
                  <a:pt x="0" y="143"/>
                </a:moveTo>
                <a:lnTo>
                  <a:pt x="276" y="143"/>
                </a:lnTo>
                <a:lnTo>
                  <a:pt x="107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96" name="Freeform 60"/>
          <p:cNvSpPr>
            <a:spLocks/>
          </p:cNvSpPr>
          <p:nvPr/>
        </p:nvSpPr>
        <p:spPr bwMode="auto">
          <a:xfrm>
            <a:off x="1119188" y="3943350"/>
            <a:ext cx="1216025" cy="93663"/>
          </a:xfrm>
          <a:custGeom>
            <a:avLst/>
            <a:gdLst>
              <a:gd name="T0" fmla="*/ 0 w 1193"/>
              <a:gd name="T1" fmla="*/ 231854397 h 92"/>
              <a:gd name="T2" fmla="*/ 698082216 w 1193"/>
              <a:gd name="T3" fmla="*/ 231854397 h 92"/>
              <a:gd name="T4" fmla="*/ 2147483647 w 1193"/>
              <a:gd name="T5" fmla="*/ 0 h 92"/>
              <a:gd name="T6" fmla="*/ 0 60000 65536"/>
              <a:gd name="T7" fmla="*/ 0 60000 65536"/>
              <a:gd name="T8" fmla="*/ 0 60000 65536"/>
              <a:gd name="T9" fmla="*/ 0 w 1193"/>
              <a:gd name="T10" fmla="*/ 0 h 92"/>
              <a:gd name="T11" fmla="*/ 1193 w 1193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3" h="92">
                <a:moveTo>
                  <a:pt x="0" y="92"/>
                </a:moveTo>
                <a:lnTo>
                  <a:pt x="277" y="92"/>
                </a:lnTo>
                <a:lnTo>
                  <a:pt x="119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97" name="Freeform 61"/>
          <p:cNvSpPr>
            <a:spLocks/>
          </p:cNvSpPr>
          <p:nvPr/>
        </p:nvSpPr>
        <p:spPr bwMode="auto">
          <a:xfrm>
            <a:off x="1114425" y="3938588"/>
            <a:ext cx="1216025" cy="93662"/>
          </a:xfrm>
          <a:custGeom>
            <a:avLst/>
            <a:gdLst>
              <a:gd name="T0" fmla="*/ 0 w 1193"/>
              <a:gd name="T1" fmla="*/ 231854397 h 92"/>
              <a:gd name="T2" fmla="*/ 698084172 w 1193"/>
              <a:gd name="T3" fmla="*/ 231854397 h 92"/>
              <a:gd name="T4" fmla="*/ 2147483647 w 1193"/>
              <a:gd name="T5" fmla="*/ 0 h 92"/>
              <a:gd name="T6" fmla="*/ 0 60000 65536"/>
              <a:gd name="T7" fmla="*/ 0 60000 65536"/>
              <a:gd name="T8" fmla="*/ 0 60000 65536"/>
              <a:gd name="T9" fmla="*/ 0 w 1193"/>
              <a:gd name="T10" fmla="*/ 0 h 92"/>
              <a:gd name="T11" fmla="*/ 1193 w 1193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3" h="92">
                <a:moveTo>
                  <a:pt x="0" y="92"/>
                </a:moveTo>
                <a:lnTo>
                  <a:pt x="277" y="92"/>
                </a:lnTo>
                <a:lnTo>
                  <a:pt x="119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98" name="Freeform 62"/>
          <p:cNvSpPr>
            <a:spLocks/>
          </p:cNvSpPr>
          <p:nvPr/>
        </p:nvSpPr>
        <p:spPr bwMode="auto">
          <a:xfrm>
            <a:off x="1143000" y="3833813"/>
            <a:ext cx="1770063" cy="68262"/>
          </a:xfrm>
          <a:custGeom>
            <a:avLst/>
            <a:gdLst>
              <a:gd name="T0" fmla="*/ 0 w 1738"/>
              <a:gd name="T1" fmla="*/ 168852029 h 67"/>
              <a:gd name="T2" fmla="*/ 698084077 w 1738"/>
              <a:gd name="T3" fmla="*/ 168852029 h 67"/>
              <a:gd name="T4" fmla="*/ 2147483647 w 1738"/>
              <a:gd name="T5" fmla="*/ 0 h 67"/>
              <a:gd name="T6" fmla="*/ 0 60000 65536"/>
              <a:gd name="T7" fmla="*/ 0 60000 65536"/>
              <a:gd name="T8" fmla="*/ 0 60000 65536"/>
              <a:gd name="T9" fmla="*/ 0 w 1738"/>
              <a:gd name="T10" fmla="*/ 0 h 67"/>
              <a:gd name="T11" fmla="*/ 1738 w 1738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8" h="67">
                <a:moveTo>
                  <a:pt x="0" y="67"/>
                </a:moveTo>
                <a:lnTo>
                  <a:pt x="277" y="67"/>
                </a:lnTo>
                <a:lnTo>
                  <a:pt x="173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99" name="Freeform 63"/>
          <p:cNvSpPr>
            <a:spLocks/>
          </p:cNvSpPr>
          <p:nvPr/>
        </p:nvSpPr>
        <p:spPr bwMode="auto">
          <a:xfrm>
            <a:off x="1138238" y="3829050"/>
            <a:ext cx="1770062" cy="68263"/>
          </a:xfrm>
          <a:custGeom>
            <a:avLst/>
            <a:gdLst>
              <a:gd name="T0" fmla="*/ 0 w 1738"/>
              <a:gd name="T1" fmla="*/ 168848854 h 67"/>
              <a:gd name="T2" fmla="*/ 698084077 w 1738"/>
              <a:gd name="T3" fmla="*/ 168848854 h 67"/>
              <a:gd name="T4" fmla="*/ 2147483647 w 1738"/>
              <a:gd name="T5" fmla="*/ 0 h 67"/>
              <a:gd name="T6" fmla="*/ 0 60000 65536"/>
              <a:gd name="T7" fmla="*/ 0 60000 65536"/>
              <a:gd name="T8" fmla="*/ 0 60000 65536"/>
              <a:gd name="T9" fmla="*/ 0 w 1738"/>
              <a:gd name="T10" fmla="*/ 0 h 67"/>
              <a:gd name="T11" fmla="*/ 1738 w 1738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8" h="67">
                <a:moveTo>
                  <a:pt x="0" y="67"/>
                </a:moveTo>
                <a:lnTo>
                  <a:pt x="277" y="67"/>
                </a:lnTo>
                <a:lnTo>
                  <a:pt x="173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0" name="Freeform 64"/>
          <p:cNvSpPr>
            <a:spLocks/>
          </p:cNvSpPr>
          <p:nvPr/>
        </p:nvSpPr>
        <p:spPr bwMode="auto">
          <a:xfrm>
            <a:off x="1363663" y="4095750"/>
            <a:ext cx="1079500" cy="206375"/>
          </a:xfrm>
          <a:custGeom>
            <a:avLst/>
            <a:gdLst>
              <a:gd name="T0" fmla="*/ 0 w 1061"/>
              <a:gd name="T1" fmla="*/ 509071607 h 202"/>
              <a:gd name="T2" fmla="*/ 514111989 w 1061"/>
              <a:gd name="T3" fmla="*/ 509071607 h 202"/>
              <a:gd name="T4" fmla="*/ 2147483647 w 1061"/>
              <a:gd name="T5" fmla="*/ 0 h 202"/>
              <a:gd name="T6" fmla="*/ 0 60000 65536"/>
              <a:gd name="T7" fmla="*/ 0 60000 65536"/>
              <a:gd name="T8" fmla="*/ 0 60000 65536"/>
              <a:gd name="T9" fmla="*/ 0 w 1061"/>
              <a:gd name="T10" fmla="*/ 0 h 202"/>
              <a:gd name="T11" fmla="*/ 1061 w 1061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1" h="202">
                <a:moveTo>
                  <a:pt x="0" y="202"/>
                </a:moveTo>
                <a:lnTo>
                  <a:pt x="204" y="202"/>
                </a:lnTo>
                <a:lnTo>
                  <a:pt x="1061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1" name="Freeform 65"/>
          <p:cNvSpPr>
            <a:spLocks/>
          </p:cNvSpPr>
          <p:nvPr/>
        </p:nvSpPr>
        <p:spPr bwMode="auto">
          <a:xfrm>
            <a:off x="1363663" y="4210050"/>
            <a:ext cx="1079500" cy="223838"/>
          </a:xfrm>
          <a:custGeom>
            <a:avLst/>
            <a:gdLst>
              <a:gd name="T0" fmla="*/ 0 w 1061"/>
              <a:gd name="T1" fmla="*/ 554434420 h 220"/>
              <a:gd name="T2" fmla="*/ 519152301 w 1061"/>
              <a:gd name="T3" fmla="*/ 554434420 h 220"/>
              <a:gd name="T4" fmla="*/ 2147483647 w 1061"/>
              <a:gd name="T5" fmla="*/ 0 h 220"/>
              <a:gd name="T6" fmla="*/ 0 60000 65536"/>
              <a:gd name="T7" fmla="*/ 0 60000 65536"/>
              <a:gd name="T8" fmla="*/ 0 60000 65536"/>
              <a:gd name="T9" fmla="*/ 0 w 1061"/>
              <a:gd name="T10" fmla="*/ 0 h 220"/>
              <a:gd name="T11" fmla="*/ 1061 w 1061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1" h="220">
                <a:moveTo>
                  <a:pt x="0" y="220"/>
                </a:moveTo>
                <a:lnTo>
                  <a:pt x="206" y="220"/>
                </a:lnTo>
                <a:lnTo>
                  <a:pt x="1061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2" name="Freeform 66"/>
          <p:cNvSpPr>
            <a:spLocks/>
          </p:cNvSpPr>
          <p:nvPr/>
        </p:nvSpPr>
        <p:spPr bwMode="auto">
          <a:xfrm>
            <a:off x="1279525" y="3259138"/>
            <a:ext cx="914400" cy="96837"/>
          </a:xfrm>
          <a:custGeom>
            <a:avLst/>
            <a:gdLst>
              <a:gd name="T0" fmla="*/ 0 w 897"/>
              <a:gd name="T1" fmla="*/ 239413279 h 95"/>
              <a:gd name="T2" fmla="*/ 907256719 w 897"/>
              <a:gd name="T3" fmla="*/ 239413279 h 95"/>
              <a:gd name="T4" fmla="*/ 2147483647 w 897"/>
              <a:gd name="T5" fmla="*/ 0 h 95"/>
              <a:gd name="T6" fmla="*/ 0 60000 65536"/>
              <a:gd name="T7" fmla="*/ 0 60000 65536"/>
              <a:gd name="T8" fmla="*/ 0 60000 65536"/>
              <a:gd name="T9" fmla="*/ 0 w 897"/>
              <a:gd name="T10" fmla="*/ 0 h 95"/>
              <a:gd name="T11" fmla="*/ 897 w 897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7" h="95">
                <a:moveTo>
                  <a:pt x="0" y="95"/>
                </a:moveTo>
                <a:lnTo>
                  <a:pt x="360" y="95"/>
                </a:lnTo>
                <a:lnTo>
                  <a:pt x="897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3" name="Freeform 67"/>
          <p:cNvSpPr>
            <a:spLocks/>
          </p:cNvSpPr>
          <p:nvPr/>
        </p:nvSpPr>
        <p:spPr bwMode="auto">
          <a:xfrm>
            <a:off x="1274763" y="3252788"/>
            <a:ext cx="912812" cy="96837"/>
          </a:xfrm>
          <a:custGeom>
            <a:avLst/>
            <a:gdLst>
              <a:gd name="T0" fmla="*/ 0 w 897"/>
              <a:gd name="T1" fmla="*/ 239416454 h 95"/>
              <a:gd name="T2" fmla="*/ 907256081 w 897"/>
              <a:gd name="T3" fmla="*/ 239416454 h 95"/>
              <a:gd name="T4" fmla="*/ 2147483647 w 897"/>
              <a:gd name="T5" fmla="*/ 0 h 95"/>
              <a:gd name="T6" fmla="*/ 0 60000 65536"/>
              <a:gd name="T7" fmla="*/ 0 60000 65536"/>
              <a:gd name="T8" fmla="*/ 0 60000 65536"/>
              <a:gd name="T9" fmla="*/ 0 w 897"/>
              <a:gd name="T10" fmla="*/ 0 h 95"/>
              <a:gd name="T11" fmla="*/ 897 w 897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7" h="95">
                <a:moveTo>
                  <a:pt x="0" y="95"/>
                </a:moveTo>
                <a:lnTo>
                  <a:pt x="360" y="95"/>
                </a:lnTo>
                <a:lnTo>
                  <a:pt x="89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4" name="Freeform 68"/>
          <p:cNvSpPr>
            <a:spLocks/>
          </p:cNvSpPr>
          <p:nvPr/>
        </p:nvSpPr>
        <p:spPr bwMode="auto">
          <a:xfrm>
            <a:off x="1116013" y="3081338"/>
            <a:ext cx="1501775" cy="138112"/>
          </a:xfrm>
          <a:custGeom>
            <a:avLst/>
            <a:gdLst>
              <a:gd name="T0" fmla="*/ 0 w 1475"/>
              <a:gd name="T1" fmla="*/ 342741195 h 136"/>
              <a:gd name="T2" fmla="*/ 1376004960 w 1475"/>
              <a:gd name="T3" fmla="*/ 342741195 h 136"/>
              <a:gd name="T4" fmla="*/ 2147483647 w 1475"/>
              <a:gd name="T5" fmla="*/ 0 h 136"/>
              <a:gd name="T6" fmla="*/ 0 60000 65536"/>
              <a:gd name="T7" fmla="*/ 0 60000 65536"/>
              <a:gd name="T8" fmla="*/ 0 60000 65536"/>
              <a:gd name="T9" fmla="*/ 0 w 1475"/>
              <a:gd name="T10" fmla="*/ 0 h 136"/>
              <a:gd name="T11" fmla="*/ 1475 w 1475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5" h="136">
                <a:moveTo>
                  <a:pt x="0" y="136"/>
                </a:moveTo>
                <a:lnTo>
                  <a:pt x="546" y="136"/>
                </a:lnTo>
                <a:lnTo>
                  <a:pt x="1475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5" name="Freeform 69"/>
          <p:cNvSpPr>
            <a:spLocks/>
          </p:cNvSpPr>
          <p:nvPr/>
        </p:nvSpPr>
        <p:spPr bwMode="auto">
          <a:xfrm>
            <a:off x="1076325" y="3076575"/>
            <a:ext cx="1536700" cy="138113"/>
          </a:xfrm>
          <a:custGeom>
            <a:avLst/>
            <a:gdLst>
              <a:gd name="T0" fmla="*/ 0 w 1508"/>
              <a:gd name="T1" fmla="*/ 320059006 h 136"/>
              <a:gd name="T2" fmla="*/ 1459171187 w 1508"/>
              <a:gd name="T3" fmla="*/ 342741195 h 136"/>
              <a:gd name="T4" fmla="*/ 2147483647 w 1508"/>
              <a:gd name="T5" fmla="*/ 0 h 136"/>
              <a:gd name="T6" fmla="*/ 0 60000 65536"/>
              <a:gd name="T7" fmla="*/ 0 60000 65536"/>
              <a:gd name="T8" fmla="*/ 0 60000 65536"/>
              <a:gd name="T9" fmla="*/ 0 w 1508"/>
              <a:gd name="T10" fmla="*/ 0 h 136"/>
              <a:gd name="T11" fmla="*/ 1508 w 1508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36">
                <a:moveTo>
                  <a:pt x="0" y="127"/>
                </a:moveTo>
                <a:lnTo>
                  <a:pt x="579" y="136"/>
                </a:lnTo>
                <a:lnTo>
                  <a:pt x="150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6" name="Freeform 70"/>
          <p:cNvSpPr>
            <a:spLocks/>
          </p:cNvSpPr>
          <p:nvPr/>
        </p:nvSpPr>
        <p:spPr bwMode="auto">
          <a:xfrm>
            <a:off x="1430338" y="2962275"/>
            <a:ext cx="842962" cy="134938"/>
          </a:xfrm>
          <a:custGeom>
            <a:avLst/>
            <a:gdLst>
              <a:gd name="T0" fmla="*/ 0 w 828"/>
              <a:gd name="T1" fmla="*/ 332660570 h 132"/>
              <a:gd name="T2" fmla="*/ 793849977 w 828"/>
              <a:gd name="T3" fmla="*/ 332660570 h 132"/>
              <a:gd name="T4" fmla="*/ 2086689553 w 828"/>
              <a:gd name="T5" fmla="*/ 0 h 132"/>
              <a:gd name="T6" fmla="*/ 0 60000 65536"/>
              <a:gd name="T7" fmla="*/ 0 60000 65536"/>
              <a:gd name="T8" fmla="*/ 0 60000 65536"/>
              <a:gd name="T9" fmla="*/ 0 w 828"/>
              <a:gd name="T10" fmla="*/ 0 h 132"/>
              <a:gd name="T11" fmla="*/ 828 w 828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" h="132">
                <a:moveTo>
                  <a:pt x="0" y="132"/>
                </a:moveTo>
                <a:lnTo>
                  <a:pt x="315" y="132"/>
                </a:lnTo>
                <a:lnTo>
                  <a:pt x="828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7" name="Freeform 71"/>
          <p:cNvSpPr>
            <a:spLocks/>
          </p:cNvSpPr>
          <p:nvPr/>
        </p:nvSpPr>
        <p:spPr bwMode="auto">
          <a:xfrm>
            <a:off x="1425575" y="2957513"/>
            <a:ext cx="842963" cy="133350"/>
          </a:xfrm>
          <a:custGeom>
            <a:avLst/>
            <a:gdLst>
              <a:gd name="T0" fmla="*/ 0 w 828"/>
              <a:gd name="T1" fmla="*/ 332660570 h 132"/>
              <a:gd name="T2" fmla="*/ 793849977 w 828"/>
              <a:gd name="T3" fmla="*/ 332660570 h 132"/>
              <a:gd name="T4" fmla="*/ 2086689553 w 828"/>
              <a:gd name="T5" fmla="*/ 0 h 132"/>
              <a:gd name="T6" fmla="*/ 0 60000 65536"/>
              <a:gd name="T7" fmla="*/ 0 60000 65536"/>
              <a:gd name="T8" fmla="*/ 0 60000 65536"/>
              <a:gd name="T9" fmla="*/ 0 w 828"/>
              <a:gd name="T10" fmla="*/ 0 h 132"/>
              <a:gd name="T11" fmla="*/ 828 w 828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" h="132">
                <a:moveTo>
                  <a:pt x="0" y="132"/>
                </a:moveTo>
                <a:lnTo>
                  <a:pt x="315" y="132"/>
                </a:lnTo>
                <a:lnTo>
                  <a:pt x="82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8" name="Freeform 72"/>
          <p:cNvSpPr>
            <a:spLocks/>
          </p:cNvSpPr>
          <p:nvPr/>
        </p:nvSpPr>
        <p:spPr bwMode="auto">
          <a:xfrm>
            <a:off x="3000375" y="4179888"/>
            <a:ext cx="1384300" cy="184150"/>
          </a:xfrm>
          <a:custGeom>
            <a:avLst/>
            <a:gdLst>
              <a:gd name="T0" fmla="*/ 2147483647 w 1359"/>
              <a:gd name="T1" fmla="*/ 456146738 h 181"/>
              <a:gd name="T2" fmla="*/ 942538714 w 1359"/>
              <a:gd name="T3" fmla="*/ 456146738 h 181"/>
              <a:gd name="T4" fmla="*/ 0 w 1359"/>
              <a:gd name="T5" fmla="*/ 0 h 181"/>
              <a:gd name="T6" fmla="*/ 0 60000 65536"/>
              <a:gd name="T7" fmla="*/ 0 60000 65536"/>
              <a:gd name="T8" fmla="*/ 0 60000 65536"/>
              <a:gd name="T9" fmla="*/ 0 w 1359"/>
              <a:gd name="T10" fmla="*/ 0 h 181"/>
              <a:gd name="T11" fmla="*/ 1359 w 1359"/>
              <a:gd name="T12" fmla="*/ 181 h 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9" h="181">
                <a:moveTo>
                  <a:pt x="1359" y="181"/>
                </a:moveTo>
                <a:lnTo>
                  <a:pt x="374" y="181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09" name="Freeform 73"/>
          <p:cNvSpPr>
            <a:spLocks/>
          </p:cNvSpPr>
          <p:nvPr/>
        </p:nvSpPr>
        <p:spPr bwMode="auto">
          <a:xfrm>
            <a:off x="2876550" y="2714625"/>
            <a:ext cx="1508125" cy="127000"/>
          </a:xfrm>
          <a:custGeom>
            <a:avLst/>
            <a:gdLst>
              <a:gd name="T0" fmla="*/ 2147483647 w 1481"/>
              <a:gd name="T1" fmla="*/ 315017966 h 125"/>
              <a:gd name="T2" fmla="*/ 2147483647 w 1481"/>
              <a:gd name="T3" fmla="*/ 315017966 h 125"/>
              <a:gd name="T4" fmla="*/ 0 w 1481"/>
              <a:gd name="T5" fmla="*/ 0 h 125"/>
              <a:gd name="T6" fmla="*/ 0 60000 65536"/>
              <a:gd name="T7" fmla="*/ 0 60000 65536"/>
              <a:gd name="T8" fmla="*/ 0 60000 65536"/>
              <a:gd name="T9" fmla="*/ 0 w 1481"/>
              <a:gd name="T10" fmla="*/ 0 h 125"/>
              <a:gd name="T11" fmla="*/ 1481 w 1481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1" h="125">
                <a:moveTo>
                  <a:pt x="1481" y="125"/>
                </a:moveTo>
                <a:lnTo>
                  <a:pt x="1365" y="12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10" name="Line 74"/>
          <p:cNvSpPr>
            <a:spLocks noChangeShapeType="1"/>
          </p:cNvSpPr>
          <p:nvPr/>
        </p:nvSpPr>
        <p:spPr bwMode="auto">
          <a:xfrm flipH="1">
            <a:off x="3011488" y="2674938"/>
            <a:ext cx="137318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Line 75"/>
          <p:cNvSpPr>
            <a:spLocks noChangeShapeType="1"/>
          </p:cNvSpPr>
          <p:nvPr/>
        </p:nvSpPr>
        <p:spPr bwMode="auto">
          <a:xfrm flipH="1">
            <a:off x="2884488" y="2505075"/>
            <a:ext cx="1500187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Freeform 76"/>
          <p:cNvSpPr>
            <a:spLocks/>
          </p:cNvSpPr>
          <p:nvPr/>
        </p:nvSpPr>
        <p:spPr bwMode="auto">
          <a:xfrm>
            <a:off x="3040063" y="2979738"/>
            <a:ext cx="1344612" cy="360362"/>
          </a:xfrm>
          <a:custGeom>
            <a:avLst/>
            <a:gdLst>
              <a:gd name="T0" fmla="*/ 2147483647 w 1320"/>
              <a:gd name="T1" fmla="*/ 0 h 354"/>
              <a:gd name="T2" fmla="*/ 1103828426 w 1320"/>
              <a:gd name="T3" fmla="*/ 0 h 354"/>
              <a:gd name="T4" fmla="*/ 0 w 1320"/>
              <a:gd name="T5" fmla="*/ 892135402 h 354"/>
              <a:gd name="T6" fmla="*/ 0 60000 65536"/>
              <a:gd name="T7" fmla="*/ 0 60000 65536"/>
              <a:gd name="T8" fmla="*/ 0 60000 65536"/>
              <a:gd name="T9" fmla="*/ 0 w 1320"/>
              <a:gd name="T10" fmla="*/ 0 h 354"/>
              <a:gd name="T11" fmla="*/ 1320 w 1320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0" h="354">
                <a:moveTo>
                  <a:pt x="1320" y="0"/>
                </a:moveTo>
                <a:lnTo>
                  <a:pt x="438" y="0"/>
                </a:lnTo>
                <a:lnTo>
                  <a:pt x="0" y="35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13" name="Freeform 77"/>
          <p:cNvSpPr>
            <a:spLocks/>
          </p:cNvSpPr>
          <p:nvPr/>
        </p:nvSpPr>
        <p:spPr bwMode="auto">
          <a:xfrm>
            <a:off x="3271838" y="3441700"/>
            <a:ext cx="1112837" cy="246063"/>
          </a:xfrm>
          <a:custGeom>
            <a:avLst/>
            <a:gdLst>
              <a:gd name="T0" fmla="*/ 2147483647 w 1093"/>
              <a:gd name="T1" fmla="*/ 609877857 h 242"/>
              <a:gd name="T2" fmla="*/ 2147483647 w 1093"/>
              <a:gd name="T3" fmla="*/ 609877857 h 242"/>
              <a:gd name="T4" fmla="*/ 0 w 1093"/>
              <a:gd name="T5" fmla="*/ 0 h 242"/>
              <a:gd name="T6" fmla="*/ 0 60000 65536"/>
              <a:gd name="T7" fmla="*/ 0 60000 65536"/>
              <a:gd name="T8" fmla="*/ 0 60000 65536"/>
              <a:gd name="T9" fmla="*/ 0 w 1093"/>
              <a:gd name="T10" fmla="*/ 0 h 242"/>
              <a:gd name="T11" fmla="*/ 1093 w 1093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3" h="242">
                <a:moveTo>
                  <a:pt x="1093" y="242"/>
                </a:moveTo>
                <a:lnTo>
                  <a:pt x="977" y="24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14" name="Freeform 78"/>
          <p:cNvSpPr>
            <a:spLocks/>
          </p:cNvSpPr>
          <p:nvPr/>
        </p:nvSpPr>
        <p:spPr bwMode="auto">
          <a:xfrm>
            <a:off x="3357563" y="3360738"/>
            <a:ext cx="1027112" cy="190500"/>
          </a:xfrm>
          <a:custGeom>
            <a:avLst/>
            <a:gdLst>
              <a:gd name="T0" fmla="*/ 2147483647 w 1008"/>
              <a:gd name="T1" fmla="*/ 471267676 h 187"/>
              <a:gd name="T2" fmla="*/ 2147483647 w 1008"/>
              <a:gd name="T3" fmla="*/ 471267676 h 187"/>
              <a:gd name="T4" fmla="*/ 0 w 1008"/>
              <a:gd name="T5" fmla="*/ 0 h 187"/>
              <a:gd name="T6" fmla="*/ 0 60000 65536"/>
              <a:gd name="T7" fmla="*/ 0 60000 65536"/>
              <a:gd name="T8" fmla="*/ 0 60000 65536"/>
              <a:gd name="T9" fmla="*/ 0 w 1008"/>
              <a:gd name="T10" fmla="*/ 0 h 187"/>
              <a:gd name="T11" fmla="*/ 1008 w 1008"/>
              <a:gd name="T12" fmla="*/ 187 h 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87">
                <a:moveTo>
                  <a:pt x="1008" y="187"/>
                </a:moveTo>
                <a:lnTo>
                  <a:pt x="892" y="18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15" name="Freeform 79"/>
          <p:cNvSpPr>
            <a:spLocks/>
          </p:cNvSpPr>
          <p:nvPr/>
        </p:nvSpPr>
        <p:spPr bwMode="auto">
          <a:xfrm>
            <a:off x="3465513" y="3311525"/>
            <a:ext cx="919162" cy="107950"/>
          </a:xfrm>
          <a:custGeom>
            <a:avLst/>
            <a:gdLst>
              <a:gd name="T0" fmla="*/ 2147483647 w 903"/>
              <a:gd name="T1" fmla="*/ 267136585 h 106"/>
              <a:gd name="T2" fmla="*/ 1983364712 w 903"/>
              <a:gd name="T3" fmla="*/ 267136585 h 106"/>
              <a:gd name="T4" fmla="*/ 0 w 903"/>
              <a:gd name="T5" fmla="*/ 0 h 106"/>
              <a:gd name="T6" fmla="*/ 0 60000 65536"/>
              <a:gd name="T7" fmla="*/ 0 60000 65536"/>
              <a:gd name="T8" fmla="*/ 0 60000 65536"/>
              <a:gd name="T9" fmla="*/ 0 w 903"/>
              <a:gd name="T10" fmla="*/ 0 h 106"/>
              <a:gd name="T11" fmla="*/ 903 w 903"/>
              <a:gd name="T12" fmla="*/ 106 h 1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3" h="106">
                <a:moveTo>
                  <a:pt x="903" y="106"/>
                </a:moveTo>
                <a:lnTo>
                  <a:pt x="787" y="106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16" name="Line 80"/>
          <p:cNvSpPr>
            <a:spLocks noChangeShapeType="1"/>
          </p:cNvSpPr>
          <p:nvPr/>
        </p:nvSpPr>
        <p:spPr bwMode="auto">
          <a:xfrm flipH="1">
            <a:off x="3497263" y="3201988"/>
            <a:ext cx="887412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Line 81"/>
          <p:cNvSpPr>
            <a:spLocks noChangeShapeType="1"/>
          </p:cNvSpPr>
          <p:nvPr/>
        </p:nvSpPr>
        <p:spPr bwMode="auto">
          <a:xfrm flipH="1">
            <a:off x="3430588" y="3852863"/>
            <a:ext cx="954087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82"/>
          <p:cNvSpPr>
            <a:spLocks noChangeShapeType="1"/>
          </p:cNvSpPr>
          <p:nvPr/>
        </p:nvSpPr>
        <p:spPr bwMode="auto">
          <a:xfrm flipH="1" flipV="1">
            <a:off x="3082925" y="3941763"/>
            <a:ext cx="331788" cy="255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83"/>
          <p:cNvSpPr>
            <a:spLocks noChangeShapeType="1"/>
          </p:cNvSpPr>
          <p:nvPr/>
        </p:nvSpPr>
        <p:spPr bwMode="auto">
          <a:xfrm flipH="1">
            <a:off x="3414713" y="4202113"/>
            <a:ext cx="974725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Freeform 84"/>
          <p:cNvSpPr>
            <a:spLocks/>
          </p:cNvSpPr>
          <p:nvPr/>
        </p:nvSpPr>
        <p:spPr bwMode="auto">
          <a:xfrm>
            <a:off x="3048000" y="4086225"/>
            <a:ext cx="384175" cy="115888"/>
          </a:xfrm>
          <a:custGeom>
            <a:avLst/>
            <a:gdLst>
              <a:gd name="T0" fmla="*/ 0 w 377"/>
              <a:gd name="T1" fmla="*/ 0 h 114"/>
              <a:gd name="T2" fmla="*/ 909778062 w 377"/>
              <a:gd name="T3" fmla="*/ 287297835 h 114"/>
              <a:gd name="T4" fmla="*/ 950100583 w 377"/>
              <a:gd name="T5" fmla="*/ 287297835 h 114"/>
              <a:gd name="T6" fmla="*/ 0 60000 65536"/>
              <a:gd name="T7" fmla="*/ 0 60000 65536"/>
              <a:gd name="T8" fmla="*/ 0 60000 65536"/>
              <a:gd name="T9" fmla="*/ 0 w 377"/>
              <a:gd name="T10" fmla="*/ 0 h 114"/>
              <a:gd name="T11" fmla="*/ 377 w 377"/>
              <a:gd name="T12" fmla="*/ 114 h 1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" h="114">
                <a:moveTo>
                  <a:pt x="0" y="0"/>
                </a:moveTo>
                <a:lnTo>
                  <a:pt x="361" y="114"/>
                </a:lnTo>
                <a:lnTo>
                  <a:pt x="377" y="11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21" name="Freeform 85"/>
          <p:cNvSpPr>
            <a:spLocks/>
          </p:cNvSpPr>
          <p:nvPr/>
        </p:nvSpPr>
        <p:spPr bwMode="auto">
          <a:xfrm>
            <a:off x="3046413" y="4081463"/>
            <a:ext cx="1338262" cy="115887"/>
          </a:xfrm>
          <a:custGeom>
            <a:avLst/>
            <a:gdLst>
              <a:gd name="T0" fmla="*/ 0 w 1315"/>
              <a:gd name="T1" fmla="*/ 0 h 113"/>
              <a:gd name="T2" fmla="*/ 902216215 w 1315"/>
              <a:gd name="T3" fmla="*/ 284776091 h 113"/>
              <a:gd name="T4" fmla="*/ 2147483647 w 1315"/>
              <a:gd name="T5" fmla="*/ 284776091 h 113"/>
              <a:gd name="T6" fmla="*/ 0 60000 65536"/>
              <a:gd name="T7" fmla="*/ 0 60000 65536"/>
              <a:gd name="T8" fmla="*/ 0 60000 65536"/>
              <a:gd name="T9" fmla="*/ 0 w 1315"/>
              <a:gd name="T10" fmla="*/ 0 h 113"/>
              <a:gd name="T11" fmla="*/ 1315 w 1315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5" h="113">
                <a:moveTo>
                  <a:pt x="0" y="0"/>
                </a:moveTo>
                <a:lnTo>
                  <a:pt x="358" y="113"/>
                </a:lnTo>
                <a:lnTo>
                  <a:pt x="1315" y="11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222" name="Line 86"/>
          <p:cNvSpPr>
            <a:spLocks noChangeShapeType="1"/>
          </p:cNvSpPr>
          <p:nvPr/>
        </p:nvSpPr>
        <p:spPr bwMode="auto">
          <a:xfrm flipH="1">
            <a:off x="3543300" y="4011613"/>
            <a:ext cx="8413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Text Box 87"/>
          <p:cNvSpPr txBox="1">
            <a:spLocks noChangeArrowheads="1"/>
          </p:cNvSpPr>
          <p:nvPr/>
        </p:nvSpPr>
        <p:spPr bwMode="auto">
          <a:xfrm>
            <a:off x="4473575" y="2925763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pitchFamily="34" charset="0"/>
              </a:rPr>
              <a:t>Vesicouterine</a:t>
            </a:r>
          </a:p>
          <a:p>
            <a:pPr eaLnBrk="1" hangingPunct="1"/>
            <a:r>
              <a:rPr lang="en-US" sz="800" b="1">
                <a:latin typeface="Arial" pitchFamily="34" charset="0"/>
              </a:rPr>
              <a:t>pouch</a:t>
            </a:r>
          </a:p>
        </p:txBody>
      </p:sp>
      <p:sp>
        <p:nvSpPr>
          <p:cNvPr id="6224" name="Text Box 88"/>
          <p:cNvSpPr txBox="1">
            <a:spLocks noChangeArrowheads="1"/>
          </p:cNvSpPr>
          <p:nvPr/>
        </p:nvSpPr>
        <p:spPr bwMode="auto">
          <a:xfrm>
            <a:off x="4473575" y="3151188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800" b="1">
                <a:latin typeface="Arial" pitchFamily="34" charset="0"/>
              </a:rPr>
              <a:t>Rectouterine</a:t>
            </a:r>
          </a:p>
          <a:p>
            <a:pPr eaLnBrk="1" hangingPunct="1"/>
            <a:r>
              <a:rPr lang="en-US" sz="800" b="1">
                <a:latin typeface="Arial" pitchFamily="34" charset="0"/>
              </a:rPr>
              <a:t>pouch</a:t>
            </a:r>
          </a:p>
        </p:txBody>
      </p:sp>
      <p:sp>
        <p:nvSpPr>
          <p:cNvPr id="6225" name="TextBox 79"/>
          <p:cNvSpPr txBox="1">
            <a:spLocks noChangeArrowheads="1"/>
          </p:cNvSpPr>
          <p:nvPr/>
        </p:nvSpPr>
        <p:spPr bwMode="auto">
          <a:xfrm>
            <a:off x="4473575" y="4151313"/>
            <a:ext cx="76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eaLnBrk="1" hangingPunct="1"/>
            <a:r>
              <a:rPr lang="en-US" sz="800" b="1">
                <a:latin typeface="Arial" pitchFamily="34" charset="0"/>
              </a:rPr>
              <a:t>Vaginal rugae</a:t>
            </a:r>
          </a:p>
        </p:txBody>
      </p:sp>
      <p:sp>
        <p:nvSpPr>
          <p:cNvPr id="6226" name="TextBox 80"/>
          <p:cNvSpPr txBox="1">
            <a:spLocks noChangeArrowheads="1"/>
          </p:cNvSpPr>
          <p:nvPr/>
        </p:nvSpPr>
        <p:spPr bwMode="auto">
          <a:xfrm>
            <a:off x="4473575" y="4314825"/>
            <a:ext cx="790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>
            <a:spAutoFit/>
          </a:bodyPr>
          <a:lstStyle/>
          <a:p>
            <a:pPr eaLnBrk="1" hangingPunct="1"/>
            <a:r>
              <a:rPr lang="en-US" sz="800" b="1">
                <a:latin typeface="Arial" pitchFamily="34" charset="0"/>
              </a:rPr>
              <a:t>Vaginal orifice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B8F9831-C9AD-445F-B9C7-068673073CD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Histology of Ovarian Follicles</a:t>
            </a:r>
          </a:p>
        </p:txBody>
      </p:sp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2590800" y="5943600"/>
            <a:ext cx="2514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28.12b</a:t>
            </a:r>
          </a:p>
        </p:txBody>
      </p:sp>
      <p:pic>
        <p:nvPicPr>
          <p:cNvPr id="48169" name="Picture 3" descr="sal25693_28_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225" y="1157288"/>
            <a:ext cx="54578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879600" y="942975"/>
            <a:ext cx="53292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48171" name="TextBox 24"/>
          <p:cNvSpPr txBox="1">
            <a:spLocks noChangeArrowheads="1"/>
          </p:cNvSpPr>
          <p:nvPr/>
        </p:nvSpPr>
        <p:spPr bwMode="auto">
          <a:xfrm>
            <a:off x="1879600" y="5729288"/>
            <a:ext cx="53276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pitchFamily="34" charset="0"/>
                <a:cs typeface="Arial" pitchFamily="34" charset="0"/>
              </a:rPr>
              <a:t>Manfred Kage/Peter Arnold, Inc</a:t>
            </a:r>
          </a:p>
        </p:txBody>
      </p:sp>
      <p:sp>
        <p:nvSpPr>
          <p:cNvPr id="48172" name="Rectangle 9"/>
          <p:cNvSpPr>
            <a:spLocks noChangeArrowheads="1"/>
          </p:cNvSpPr>
          <p:nvPr/>
        </p:nvSpPr>
        <p:spPr bwMode="auto">
          <a:xfrm>
            <a:off x="6443663" y="2035175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Granulosa cells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3" name="Rectangle 10"/>
          <p:cNvSpPr>
            <a:spLocks noChangeArrowheads="1"/>
          </p:cNvSpPr>
          <p:nvPr/>
        </p:nvSpPr>
        <p:spPr bwMode="auto">
          <a:xfrm>
            <a:off x="6443663" y="2935288"/>
            <a:ext cx="1801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Oocyte nucleus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4" name="Rectangle 11"/>
          <p:cNvSpPr>
            <a:spLocks noChangeArrowheads="1"/>
          </p:cNvSpPr>
          <p:nvPr/>
        </p:nvSpPr>
        <p:spPr bwMode="auto">
          <a:xfrm>
            <a:off x="6443663" y="2647950"/>
            <a:ext cx="1479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Oocyte (egg)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5" name="Rectangle 12"/>
          <p:cNvSpPr>
            <a:spLocks noChangeArrowheads="1"/>
          </p:cNvSpPr>
          <p:nvPr/>
        </p:nvSpPr>
        <p:spPr bwMode="auto">
          <a:xfrm>
            <a:off x="6443663" y="3371850"/>
            <a:ext cx="1692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Zona pellucida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6" name="Rectangle 13"/>
          <p:cNvSpPr>
            <a:spLocks noChangeArrowheads="1"/>
          </p:cNvSpPr>
          <p:nvPr/>
        </p:nvSpPr>
        <p:spPr bwMode="auto">
          <a:xfrm>
            <a:off x="6443663" y="3717925"/>
            <a:ext cx="22145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Cumulus oophorus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7" name="Rectangle 14"/>
          <p:cNvSpPr>
            <a:spLocks noChangeArrowheads="1"/>
          </p:cNvSpPr>
          <p:nvPr/>
        </p:nvSpPr>
        <p:spPr bwMode="auto">
          <a:xfrm>
            <a:off x="6443663" y="4129088"/>
            <a:ext cx="8588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Antrum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8" name="Rectangle 15"/>
          <p:cNvSpPr>
            <a:spLocks noChangeArrowheads="1"/>
          </p:cNvSpPr>
          <p:nvPr/>
        </p:nvSpPr>
        <p:spPr bwMode="auto">
          <a:xfrm>
            <a:off x="6443663" y="4565650"/>
            <a:ext cx="16113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Theca folliculi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79" name="Rectangle 16"/>
          <p:cNvSpPr>
            <a:spLocks noChangeArrowheads="1"/>
          </p:cNvSpPr>
          <p:nvPr/>
        </p:nvSpPr>
        <p:spPr bwMode="auto">
          <a:xfrm>
            <a:off x="768350" y="5365750"/>
            <a:ext cx="3095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(b)</a:t>
            </a:r>
            <a:endParaRPr lang="en-US" b="1">
              <a:latin typeface="Arial" pitchFamily="34" charset="0"/>
            </a:endParaRPr>
          </a:p>
        </p:txBody>
      </p:sp>
      <p:sp>
        <p:nvSpPr>
          <p:cNvPr id="48180" name="Line 17"/>
          <p:cNvSpPr>
            <a:spLocks noChangeShapeType="1"/>
          </p:cNvSpPr>
          <p:nvPr/>
        </p:nvSpPr>
        <p:spPr bwMode="auto">
          <a:xfrm>
            <a:off x="3503613" y="3071813"/>
            <a:ext cx="2843212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1" name="Line 18"/>
          <p:cNvSpPr>
            <a:spLocks noChangeShapeType="1"/>
          </p:cNvSpPr>
          <p:nvPr/>
        </p:nvSpPr>
        <p:spPr bwMode="auto">
          <a:xfrm>
            <a:off x="3921125" y="3498850"/>
            <a:ext cx="2425700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2" name="Line 19"/>
          <p:cNvSpPr>
            <a:spLocks noChangeShapeType="1"/>
          </p:cNvSpPr>
          <p:nvPr/>
        </p:nvSpPr>
        <p:spPr bwMode="auto">
          <a:xfrm>
            <a:off x="3467100" y="2782888"/>
            <a:ext cx="2879725" cy="1587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3" name="Line 20"/>
          <p:cNvSpPr>
            <a:spLocks noChangeShapeType="1"/>
          </p:cNvSpPr>
          <p:nvPr/>
        </p:nvSpPr>
        <p:spPr bwMode="auto">
          <a:xfrm flipH="1">
            <a:off x="3689350" y="3860800"/>
            <a:ext cx="2657475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4" name="Freeform 21"/>
          <p:cNvSpPr>
            <a:spLocks/>
          </p:cNvSpPr>
          <p:nvPr/>
        </p:nvSpPr>
        <p:spPr bwMode="auto">
          <a:xfrm>
            <a:off x="4168775" y="4098925"/>
            <a:ext cx="2178050" cy="184150"/>
          </a:xfrm>
          <a:custGeom>
            <a:avLst/>
            <a:gdLst>
              <a:gd name="T0" fmla="*/ 0 w 1591"/>
              <a:gd name="T1" fmla="*/ 0 h 135"/>
              <a:gd name="T2" fmla="*/ 2147483647 w 1591"/>
              <a:gd name="T3" fmla="*/ 340222627 h 135"/>
              <a:gd name="T4" fmla="*/ 2147483647 w 1591"/>
              <a:gd name="T5" fmla="*/ 340222627 h 135"/>
              <a:gd name="T6" fmla="*/ 0 60000 65536"/>
              <a:gd name="T7" fmla="*/ 0 60000 65536"/>
              <a:gd name="T8" fmla="*/ 0 60000 65536"/>
              <a:gd name="T9" fmla="*/ 0 w 1591"/>
              <a:gd name="T10" fmla="*/ 0 h 135"/>
              <a:gd name="T11" fmla="*/ 1591 w 159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1" h="135">
                <a:moveTo>
                  <a:pt x="0" y="0"/>
                </a:moveTo>
                <a:lnTo>
                  <a:pt x="1012" y="135"/>
                </a:lnTo>
                <a:lnTo>
                  <a:pt x="1591" y="135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85" name="Line 22"/>
          <p:cNvSpPr>
            <a:spLocks noChangeShapeType="1"/>
          </p:cNvSpPr>
          <p:nvPr/>
        </p:nvSpPr>
        <p:spPr bwMode="auto">
          <a:xfrm flipH="1">
            <a:off x="5386388" y="4718050"/>
            <a:ext cx="1025525" cy="0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6" name="Line 23"/>
          <p:cNvSpPr>
            <a:spLocks noChangeShapeType="1"/>
          </p:cNvSpPr>
          <p:nvPr/>
        </p:nvSpPr>
        <p:spPr bwMode="auto">
          <a:xfrm flipH="1">
            <a:off x="4487863" y="2190750"/>
            <a:ext cx="1858962" cy="1588"/>
          </a:xfrm>
          <a:prstGeom prst="line">
            <a:avLst/>
          </a:pr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7" name="Freeform 24"/>
          <p:cNvSpPr>
            <a:spLocks/>
          </p:cNvSpPr>
          <p:nvPr/>
        </p:nvSpPr>
        <p:spPr bwMode="auto">
          <a:xfrm>
            <a:off x="5114925" y="4562475"/>
            <a:ext cx="519113" cy="458788"/>
          </a:xfrm>
          <a:custGeom>
            <a:avLst/>
            <a:gdLst>
              <a:gd name="T0" fmla="*/ 0 w 380"/>
              <a:gd name="T1" fmla="*/ 181451063 h 335"/>
              <a:gd name="T2" fmla="*/ 123486872 w 380"/>
              <a:gd name="T3" fmla="*/ 0 h 335"/>
              <a:gd name="T4" fmla="*/ 957659464 w 380"/>
              <a:gd name="T5" fmla="*/ 682960857 h 335"/>
              <a:gd name="T6" fmla="*/ 824091821 w 380"/>
              <a:gd name="T7" fmla="*/ 844250845 h 335"/>
              <a:gd name="T8" fmla="*/ 0 60000 65536"/>
              <a:gd name="T9" fmla="*/ 0 60000 65536"/>
              <a:gd name="T10" fmla="*/ 0 60000 65536"/>
              <a:gd name="T11" fmla="*/ 0 60000 65536"/>
              <a:gd name="T12" fmla="*/ 0 w 380"/>
              <a:gd name="T13" fmla="*/ 0 h 335"/>
              <a:gd name="T14" fmla="*/ 380 w 380"/>
              <a:gd name="T15" fmla="*/ 335 h 3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" h="335">
                <a:moveTo>
                  <a:pt x="0" y="72"/>
                </a:moveTo>
                <a:lnTo>
                  <a:pt x="49" y="0"/>
                </a:lnTo>
                <a:lnTo>
                  <a:pt x="380" y="271"/>
                </a:lnTo>
                <a:lnTo>
                  <a:pt x="327" y="335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88" name="Freeform 25"/>
          <p:cNvSpPr>
            <a:spLocks/>
          </p:cNvSpPr>
          <p:nvPr/>
        </p:nvSpPr>
        <p:spPr bwMode="auto">
          <a:xfrm>
            <a:off x="4075113" y="1849438"/>
            <a:ext cx="633412" cy="701675"/>
          </a:xfrm>
          <a:custGeom>
            <a:avLst/>
            <a:gdLst>
              <a:gd name="T0" fmla="*/ 1005540998 w 463"/>
              <a:gd name="T1" fmla="*/ 0 h 512"/>
              <a:gd name="T2" fmla="*/ 1166830845 w 463"/>
              <a:gd name="T3" fmla="*/ 161289973 h 512"/>
              <a:gd name="T4" fmla="*/ 171370513 w 463"/>
              <a:gd name="T5" fmla="*/ 1290319782 h 512"/>
              <a:gd name="T6" fmla="*/ 0 w 463"/>
              <a:gd name="T7" fmla="*/ 1129029859 h 512"/>
              <a:gd name="T8" fmla="*/ 0 60000 65536"/>
              <a:gd name="T9" fmla="*/ 0 60000 65536"/>
              <a:gd name="T10" fmla="*/ 0 60000 65536"/>
              <a:gd name="T11" fmla="*/ 0 60000 65536"/>
              <a:gd name="T12" fmla="*/ 0 w 463"/>
              <a:gd name="T13" fmla="*/ 0 h 512"/>
              <a:gd name="T14" fmla="*/ 463 w 463"/>
              <a:gd name="T15" fmla="*/ 512 h 5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3" h="512">
                <a:moveTo>
                  <a:pt x="399" y="0"/>
                </a:moveTo>
                <a:lnTo>
                  <a:pt x="463" y="64"/>
                </a:lnTo>
                <a:lnTo>
                  <a:pt x="68" y="512"/>
                </a:lnTo>
                <a:lnTo>
                  <a:pt x="0" y="448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89" name="Freeform 26"/>
          <p:cNvSpPr>
            <a:spLocks/>
          </p:cNvSpPr>
          <p:nvPr/>
        </p:nvSpPr>
        <p:spPr bwMode="auto">
          <a:xfrm>
            <a:off x="3560763" y="3778250"/>
            <a:ext cx="92075" cy="174625"/>
          </a:xfrm>
          <a:custGeom>
            <a:avLst/>
            <a:gdLst>
              <a:gd name="T0" fmla="*/ 0 w 68"/>
              <a:gd name="T1" fmla="*/ 0 h 128"/>
              <a:gd name="T2" fmla="*/ 171370598 w 68"/>
              <a:gd name="T3" fmla="*/ 0 h 128"/>
              <a:gd name="T4" fmla="*/ 171370598 w 68"/>
              <a:gd name="T5" fmla="*/ 322579945 h 128"/>
              <a:gd name="T6" fmla="*/ 0 w 68"/>
              <a:gd name="T7" fmla="*/ 322579945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128"/>
              <a:gd name="T14" fmla="*/ 68 w 6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128">
                <a:moveTo>
                  <a:pt x="0" y="0"/>
                </a:moveTo>
                <a:lnTo>
                  <a:pt x="68" y="0"/>
                </a:lnTo>
                <a:lnTo>
                  <a:pt x="68" y="128"/>
                </a:lnTo>
                <a:lnTo>
                  <a:pt x="0" y="128"/>
                </a:lnTo>
              </a:path>
            </a:pathLst>
          </a:custGeom>
          <a:noFill/>
          <a:ln w="301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90" name="Line 27"/>
          <p:cNvSpPr>
            <a:spLocks noChangeShapeType="1"/>
          </p:cNvSpPr>
          <p:nvPr/>
        </p:nvSpPr>
        <p:spPr bwMode="auto">
          <a:xfrm>
            <a:off x="3492500" y="3051175"/>
            <a:ext cx="2843213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1" name="Line 28"/>
          <p:cNvSpPr>
            <a:spLocks noChangeShapeType="1"/>
          </p:cNvSpPr>
          <p:nvPr/>
        </p:nvSpPr>
        <p:spPr bwMode="auto">
          <a:xfrm>
            <a:off x="3911600" y="3478213"/>
            <a:ext cx="2424113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2" name="Line 29"/>
          <p:cNvSpPr>
            <a:spLocks noChangeShapeType="1"/>
          </p:cNvSpPr>
          <p:nvPr/>
        </p:nvSpPr>
        <p:spPr bwMode="auto">
          <a:xfrm>
            <a:off x="3457575" y="2762250"/>
            <a:ext cx="2878138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Line 30"/>
          <p:cNvSpPr>
            <a:spLocks noChangeShapeType="1"/>
          </p:cNvSpPr>
          <p:nvPr/>
        </p:nvSpPr>
        <p:spPr bwMode="auto">
          <a:xfrm flipH="1">
            <a:off x="3678238" y="3838575"/>
            <a:ext cx="2657475" cy="1588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4" name="Freeform 31"/>
          <p:cNvSpPr>
            <a:spLocks/>
          </p:cNvSpPr>
          <p:nvPr/>
        </p:nvSpPr>
        <p:spPr bwMode="auto">
          <a:xfrm>
            <a:off x="4157663" y="4078288"/>
            <a:ext cx="2178050" cy="184150"/>
          </a:xfrm>
          <a:custGeom>
            <a:avLst/>
            <a:gdLst>
              <a:gd name="T0" fmla="*/ 0 w 1591"/>
              <a:gd name="T1" fmla="*/ 0 h 135"/>
              <a:gd name="T2" fmla="*/ 2147483647 w 1591"/>
              <a:gd name="T3" fmla="*/ 340219452 h 135"/>
              <a:gd name="T4" fmla="*/ 2147483647 w 1591"/>
              <a:gd name="T5" fmla="*/ 340219452 h 135"/>
              <a:gd name="T6" fmla="*/ 0 60000 65536"/>
              <a:gd name="T7" fmla="*/ 0 60000 65536"/>
              <a:gd name="T8" fmla="*/ 0 60000 65536"/>
              <a:gd name="T9" fmla="*/ 0 w 1591"/>
              <a:gd name="T10" fmla="*/ 0 h 135"/>
              <a:gd name="T11" fmla="*/ 1591 w 1591"/>
              <a:gd name="T12" fmla="*/ 135 h 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1" h="135">
                <a:moveTo>
                  <a:pt x="0" y="0"/>
                </a:moveTo>
                <a:lnTo>
                  <a:pt x="1012" y="135"/>
                </a:lnTo>
                <a:lnTo>
                  <a:pt x="1591" y="135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95" name="Line 32"/>
          <p:cNvSpPr>
            <a:spLocks noChangeShapeType="1"/>
          </p:cNvSpPr>
          <p:nvPr/>
        </p:nvSpPr>
        <p:spPr bwMode="auto">
          <a:xfrm flipH="1">
            <a:off x="5376863" y="4697413"/>
            <a:ext cx="102552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6" name="Line 33"/>
          <p:cNvSpPr>
            <a:spLocks noChangeShapeType="1"/>
          </p:cNvSpPr>
          <p:nvPr/>
        </p:nvSpPr>
        <p:spPr bwMode="auto">
          <a:xfrm flipH="1">
            <a:off x="4478338" y="2170113"/>
            <a:ext cx="1857375" cy="158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7" name="Freeform 34"/>
          <p:cNvSpPr>
            <a:spLocks/>
          </p:cNvSpPr>
          <p:nvPr/>
        </p:nvSpPr>
        <p:spPr bwMode="auto">
          <a:xfrm>
            <a:off x="5105400" y="4537075"/>
            <a:ext cx="523875" cy="463550"/>
          </a:xfrm>
          <a:custGeom>
            <a:avLst/>
            <a:gdLst>
              <a:gd name="T0" fmla="*/ 0 w 383"/>
              <a:gd name="T1" fmla="*/ 181451403 h 339"/>
              <a:gd name="T2" fmla="*/ 141128639 w 383"/>
              <a:gd name="T3" fmla="*/ 0 h 339"/>
              <a:gd name="T4" fmla="*/ 965218345 w 383"/>
              <a:gd name="T5" fmla="*/ 672883094 h 339"/>
              <a:gd name="T6" fmla="*/ 824089558 w 383"/>
              <a:gd name="T7" fmla="*/ 854334645 h 339"/>
              <a:gd name="T8" fmla="*/ 0 60000 65536"/>
              <a:gd name="T9" fmla="*/ 0 60000 65536"/>
              <a:gd name="T10" fmla="*/ 0 60000 65536"/>
              <a:gd name="T11" fmla="*/ 0 60000 65536"/>
              <a:gd name="T12" fmla="*/ 0 w 383"/>
              <a:gd name="T13" fmla="*/ 0 h 339"/>
              <a:gd name="T14" fmla="*/ 383 w 383"/>
              <a:gd name="T15" fmla="*/ 339 h 3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3" h="339">
                <a:moveTo>
                  <a:pt x="0" y="72"/>
                </a:moveTo>
                <a:lnTo>
                  <a:pt x="56" y="0"/>
                </a:lnTo>
                <a:lnTo>
                  <a:pt x="383" y="267"/>
                </a:lnTo>
                <a:lnTo>
                  <a:pt x="327" y="339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98" name="Freeform 35"/>
          <p:cNvSpPr>
            <a:spLocks/>
          </p:cNvSpPr>
          <p:nvPr/>
        </p:nvSpPr>
        <p:spPr bwMode="auto">
          <a:xfrm>
            <a:off x="4075113" y="1825625"/>
            <a:ext cx="633412" cy="693738"/>
          </a:xfrm>
          <a:custGeom>
            <a:avLst/>
            <a:gdLst>
              <a:gd name="T0" fmla="*/ 995460382 w 463"/>
              <a:gd name="T1" fmla="*/ 0 h 507"/>
              <a:gd name="T2" fmla="*/ 1166830845 w 463"/>
              <a:gd name="T3" fmla="*/ 151209294 h 507"/>
              <a:gd name="T4" fmla="*/ 161289897 w 463"/>
              <a:gd name="T5" fmla="*/ 1277717720 h 507"/>
              <a:gd name="T6" fmla="*/ 0 w 463"/>
              <a:gd name="T7" fmla="*/ 1126508476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463"/>
              <a:gd name="T13" fmla="*/ 0 h 507"/>
              <a:gd name="T14" fmla="*/ 463 w 463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3" h="507">
                <a:moveTo>
                  <a:pt x="395" y="0"/>
                </a:moveTo>
                <a:lnTo>
                  <a:pt x="463" y="60"/>
                </a:lnTo>
                <a:lnTo>
                  <a:pt x="64" y="507"/>
                </a:lnTo>
                <a:lnTo>
                  <a:pt x="0" y="447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99" name="Freeform 36"/>
          <p:cNvSpPr>
            <a:spLocks/>
          </p:cNvSpPr>
          <p:nvPr/>
        </p:nvSpPr>
        <p:spPr bwMode="auto">
          <a:xfrm>
            <a:off x="3549650" y="3752850"/>
            <a:ext cx="128588" cy="179388"/>
          </a:xfrm>
          <a:custGeom>
            <a:avLst/>
            <a:gdLst>
              <a:gd name="T0" fmla="*/ 0 w 94"/>
              <a:gd name="T1" fmla="*/ 0 h 131"/>
              <a:gd name="T2" fmla="*/ 236894710 w 94"/>
              <a:gd name="T3" fmla="*/ 0 h 131"/>
              <a:gd name="T4" fmla="*/ 236894710 w 94"/>
              <a:gd name="T5" fmla="*/ 330142002 h 131"/>
              <a:gd name="T6" fmla="*/ 0 w 94"/>
              <a:gd name="T7" fmla="*/ 330142002 h 131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131"/>
              <a:gd name="T14" fmla="*/ 94 w 94"/>
              <a:gd name="T15" fmla="*/ 131 h 1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131">
                <a:moveTo>
                  <a:pt x="0" y="0"/>
                </a:moveTo>
                <a:lnTo>
                  <a:pt x="94" y="0"/>
                </a:lnTo>
                <a:lnTo>
                  <a:pt x="94" y="131"/>
                </a:lnTo>
                <a:lnTo>
                  <a:pt x="0" y="131"/>
                </a:lnTo>
              </a:path>
            </a:pathLst>
          </a:custGeom>
          <a:noFill/>
          <a:ln w="301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200" name="Line 37"/>
          <p:cNvSpPr>
            <a:spLocks noChangeShapeType="1"/>
          </p:cNvSpPr>
          <p:nvPr/>
        </p:nvSpPr>
        <p:spPr bwMode="auto">
          <a:xfrm flipV="1">
            <a:off x="5513388" y="5338763"/>
            <a:ext cx="1587" cy="1143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1" name="Line 38"/>
          <p:cNvSpPr>
            <a:spLocks noChangeShapeType="1"/>
          </p:cNvSpPr>
          <p:nvPr/>
        </p:nvSpPr>
        <p:spPr bwMode="auto">
          <a:xfrm>
            <a:off x="6145213" y="5338763"/>
            <a:ext cx="1587" cy="114300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2" name="Line 39"/>
          <p:cNvSpPr>
            <a:spLocks noChangeShapeType="1"/>
          </p:cNvSpPr>
          <p:nvPr/>
        </p:nvSpPr>
        <p:spPr bwMode="auto">
          <a:xfrm>
            <a:off x="5513388" y="5397500"/>
            <a:ext cx="631825" cy="1588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3" name="Rectangle 43"/>
          <p:cNvSpPr>
            <a:spLocks noChangeArrowheads="1"/>
          </p:cNvSpPr>
          <p:nvPr/>
        </p:nvSpPr>
        <p:spPr bwMode="auto">
          <a:xfrm>
            <a:off x="5462588" y="5470525"/>
            <a:ext cx="82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100 </a:t>
            </a:r>
            <a:r>
              <a:rPr lang="en-US" sz="19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µ</a:t>
            </a:r>
            <a:r>
              <a:rPr lang="en-US" sz="1900" b="1">
                <a:solidFill>
                  <a:srgbClr val="000000"/>
                </a:solidFill>
                <a:latin typeface="Arial" pitchFamily="34" charset="0"/>
              </a:rPr>
              <a:t>m</a:t>
            </a:r>
            <a:endParaRPr lang="en-US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82000" y="6553200"/>
            <a:ext cx="762000" cy="304800"/>
          </a:xfrm>
        </p:spPr>
        <p:txBody>
          <a:bodyPr/>
          <a:lstStyle/>
          <a:p>
            <a:pPr>
              <a:defRPr/>
            </a:pPr>
            <a:r>
              <a:rPr lang="en-US"/>
              <a:t>28-</a:t>
            </a:r>
            <a:fld id="{F56D7789-1F07-449E-B52C-9CB44CBBEBE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Sexual Cycle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0" smtClean="0"/>
              <a:t>sexual cycle </a:t>
            </a:r>
            <a:r>
              <a:rPr lang="en-US" sz="2000" smtClean="0"/>
              <a:t>averages 28 days</a:t>
            </a:r>
            <a:r>
              <a:rPr lang="en-US" sz="2000" b="0" smtClean="0"/>
              <a:t>, varies from 20 to 45 days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hormones of the </a:t>
            </a:r>
            <a:r>
              <a:rPr lang="en-US" sz="2000" smtClean="0"/>
              <a:t>hypothalamus</a:t>
            </a:r>
            <a:r>
              <a:rPr lang="en-US" sz="2000" b="0" smtClean="0"/>
              <a:t> regulate the pituitary gland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pituitary</a:t>
            </a:r>
            <a:r>
              <a:rPr lang="en-US" sz="2000" b="0" smtClean="0"/>
              <a:t> hormones regulate the </a:t>
            </a:r>
            <a:r>
              <a:rPr lang="en-US" sz="2000" smtClean="0"/>
              <a:t>ovaries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ovaries</a:t>
            </a:r>
            <a:r>
              <a:rPr lang="en-US" sz="2000" b="0" smtClean="0"/>
              <a:t> secrete hormones that regulate the </a:t>
            </a:r>
            <a:r>
              <a:rPr lang="en-US" sz="2000" smtClean="0"/>
              <a:t>uterus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basic hierarchy of hormonal control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hypothalamus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pituitary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ovaries </a:t>
            </a:r>
            <a:r>
              <a:rPr lang="en-US" sz="1800" b="0" smtClean="0">
                <a:sym typeface="Symbol" pitchFamily="18" charset="2"/>
              </a:rPr>
              <a:t></a:t>
            </a:r>
            <a:r>
              <a:rPr lang="en-US" sz="1800" b="0" smtClean="0"/>
              <a:t> uterus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ovaries exert feedback control over hypothalamus and pituitary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cycle begins with 2 week </a:t>
            </a:r>
            <a:r>
              <a:rPr lang="en-US" sz="2000" smtClean="0"/>
              <a:t>follicular phase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menstruation </a:t>
            </a:r>
            <a:r>
              <a:rPr lang="en-US" sz="1800" b="0" smtClean="0"/>
              <a:t>occurs during first 3 to 5 days of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uterus replaces lost tissue by mitosis and cohort of follicles grow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ovulation</a:t>
            </a:r>
            <a:r>
              <a:rPr lang="en-US" sz="1800" b="0" smtClean="0"/>
              <a:t> around day 14 –remainder the of follicle becomes  </a:t>
            </a:r>
            <a:r>
              <a:rPr lang="en-US" sz="1800" smtClean="0"/>
              <a:t>corpus luteum</a:t>
            </a:r>
          </a:p>
          <a:p>
            <a:pPr lvl="1" eaLnBrk="1" hangingPunct="1">
              <a:lnSpc>
                <a:spcPct val="90000"/>
              </a:lnSpc>
            </a:pPr>
            <a:endParaRPr lang="en-US" sz="80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next 2 weeks the </a:t>
            </a:r>
            <a:r>
              <a:rPr lang="en-US" sz="2000" smtClean="0"/>
              <a:t>luteal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corpus luteum </a:t>
            </a:r>
            <a:r>
              <a:rPr lang="en-US" sz="1800" b="0" smtClean="0"/>
              <a:t>stimulates endometrial secretion and thickening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if pregnancy does not occur,</a:t>
            </a:r>
            <a:r>
              <a:rPr lang="en-US" sz="2000" b="0" smtClean="0"/>
              <a:t> </a:t>
            </a:r>
            <a:r>
              <a:rPr lang="en-US" sz="1800" b="0" smtClean="0"/>
              <a:t>endometrium breaks down in the last 2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menstruation begins and the cycle starts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mtClean="0"/>
              <a:t>The Ovarian Cycle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mtClean="0"/>
              <a:t>ovarian cycle </a:t>
            </a:r>
            <a:r>
              <a:rPr lang="en-US" b="0" smtClean="0"/>
              <a:t>– in three principal steps </a:t>
            </a:r>
          </a:p>
          <a:p>
            <a:pPr lvl="1"/>
            <a:r>
              <a:rPr lang="en-US" b="0" smtClean="0"/>
              <a:t>follicular phase, ovulation, and luteal phase</a:t>
            </a:r>
          </a:p>
          <a:p>
            <a:pPr lvl="1"/>
            <a:endParaRPr lang="en-US" b="0" smtClean="0"/>
          </a:p>
          <a:p>
            <a:r>
              <a:rPr lang="en-US" b="0" smtClean="0"/>
              <a:t>this cycle reflects what happens in the ovaries and their relationship to the hypothalamus and pituitary</a:t>
            </a:r>
          </a:p>
          <a:p>
            <a:endParaRPr lang="en-US" b="0" smtClean="0"/>
          </a:p>
          <a:p>
            <a:r>
              <a:rPr lang="en-US" b="0" smtClean="0"/>
              <a:t>much remains unknown about the timing of folliculogenesis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</a:t>
            </a:r>
            <a:fld id="{F1FFBE89-9A2D-484B-A558-FC86A2D7E4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227B50B-3130-4F5C-8DD7-3A831845C05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Follicular Phase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58200" cy="6019800"/>
          </a:xfrm>
        </p:spPr>
        <p:txBody>
          <a:bodyPr/>
          <a:lstStyle/>
          <a:p>
            <a:pPr eaLnBrk="1" hangingPunct="1"/>
            <a:r>
              <a:rPr lang="en-US" sz="2400" smtClean="0"/>
              <a:t>follicular phase </a:t>
            </a:r>
            <a:r>
              <a:rPr lang="en-US" sz="2400" b="0" smtClean="0"/>
              <a:t>extends from the beginning of menstruation until ovulation</a:t>
            </a:r>
          </a:p>
          <a:p>
            <a:pPr lvl="1" eaLnBrk="1" hangingPunct="1"/>
            <a:r>
              <a:rPr lang="en-US" sz="2000" b="0" smtClean="0"/>
              <a:t>day 1 to day 14 of an average cycle</a:t>
            </a:r>
          </a:p>
          <a:p>
            <a:pPr lvl="1" eaLnBrk="1" hangingPunct="1"/>
            <a:r>
              <a:rPr lang="en-US" sz="2000" smtClean="0"/>
              <a:t>preovulatory phase </a:t>
            </a:r>
            <a:r>
              <a:rPr lang="en-US" sz="2000" b="0" smtClean="0"/>
              <a:t>– from the end of menstruation until ovulation</a:t>
            </a:r>
          </a:p>
          <a:p>
            <a:pPr lvl="1" eaLnBrk="1" hangingPunct="1"/>
            <a:r>
              <a:rPr lang="en-US" sz="2000" b="0" smtClean="0"/>
              <a:t>most variable part of the cycle and it is seldom possible to reliably predict the date of ovulation</a:t>
            </a:r>
          </a:p>
          <a:p>
            <a:pPr lvl="1" eaLnBrk="1" hangingPunct="1"/>
            <a:r>
              <a:rPr lang="en-US" sz="2000" b="0" smtClean="0"/>
              <a:t>preparation for the follicular phase begins almost two month earlier</a:t>
            </a:r>
          </a:p>
          <a:p>
            <a:pPr lvl="2" eaLnBrk="1" hangingPunct="1"/>
            <a:r>
              <a:rPr lang="en-US" sz="1800" b="0" smtClean="0"/>
              <a:t>shortly after ovulation a new cohort of preantral follicles descend form the cortex deeper into the ovary</a:t>
            </a:r>
          </a:p>
          <a:p>
            <a:pPr lvl="2" eaLnBrk="1" hangingPunct="1"/>
            <a:r>
              <a:rPr lang="en-US" sz="1800" b="0" smtClean="0"/>
              <a:t>begins to grow and each develops an antrum</a:t>
            </a:r>
          </a:p>
          <a:p>
            <a:pPr lvl="2" eaLnBrk="1" hangingPunct="1"/>
            <a:r>
              <a:rPr lang="en-US" sz="1800" smtClean="0"/>
              <a:t>selection window </a:t>
            </a:r>
            <a:r>
              <a:rPr lang="en-US" sz="1800" b="0" smtClean="0"/>
              <a:t>of 5 days in which one of them is selected as the </a:t>
            </a:r>
            <a:r>
              <a:rPr lang="en-US" sz="1800" smtClean="0"/>
              <a:t>dominant follicle </a:t>
            </a:r>
            <a:r>
              <a:rPr lang="en-US" sz="1800" b="0" smtClean="0"/>
              <a:t>to mature and ultimately ovulate in the next cycle</a:t>
            </a:r>
          </a:p>
          <a:p>
            <a:pPr lvl="2" eaLnBrk="1" hangingPunct="1"/>
            <a:r>
              <a:rPr lang="en-US" sz="1800" b="0" smtClean="0"/>
              <a:t>FSH stimulates continued growth of the cohort, but the dominant follicle above all</a:t>
            </a:r>
          </a:p>
          <a:p>
            <a:pPr lvl="2" eaLnBrk="1" hangingPunct="1"/>
            <a:r>
              <a:rPr lang="en-US" sz="1800" b="0" smtClean="0"/>
              <a:t>FSH stimulates the granulosa cells of the antral follicles to secrete estradiol</a:t>
            </a:r>
          </a:p>
          <a:p>
            <a:pPr lvl="2" eaLnBrk="1" hangingPunct="1"/>
            <a:r>
              <a:rPr lang="en-US" sz="1800" b="0" smtClean="0"/>
              <a:t>dominant follicle becomes more sensitive to FSH and LH</a:t>
            </a:r>
          </a:p>
          <a:p>
            <a:pPr lvl="2" eaLnBrk="1" hangingPunct="1"/>
            <a:r>
              <a:rPr lang="en-US" sz="1800" b="0" smtClean="0"/>
              <a:t>grows and becomes mature (graafian) follicle while others degenerate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466DE5C-8B98-4006-9479-2FFF2FF83D2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Ovarian Cycle - Follicular Phase</a:t>
            </a:r>
          </a:p>
        </p:txBody>
      </p:sp>
      <p:sp>
        <p:nvSpPr>
          <p:cNvPr id="52229" name="Text Box 11"/>
          <p:cNvSpPr txBox="1">
            <a:spLocks noChangeArrowheads="1"/>
          </p:cNvSpPr>
          <p:nvPr/>
        </p:nvSpPr>
        <p:spPr bwMode="auto">
          <a:xfrm>
            <a:off x="3179763" y="6232525"/>
            <a:ext cx="3048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28.14a</a:t>
            </a:r>
          </a:p>
        </p:txBody>
      </p:sp>
      <p:pic>
        <p:nvPicPr>
          <p:cNvPr id="52231" name="Picture 3" descr="sal25693_28_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662113"/>
            <a:ext cx="86423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393825" y="1371600"/>
            <a:ext cx="6356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71463" y="5226050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827088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430338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068513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2659063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3275013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833813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3908425" y="522605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405313" y="5226050"/>
            <a:ext cx="153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5003800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5592763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6127750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6669088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7208838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7756525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8305800" y="52260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8872538" y="52260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533400" y="1774825"/>
            <a:ext cx="1114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(a) Ovarian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4483100" y="2270125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LH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533400" y="3622675"/>
            <a:ext cx="1309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Developing follicles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752475" y="3910013"/>
            <a:ext cx="520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Primary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4" name="Rectangle 31"/>
          <p:cNvSpPr>
            <a:spLocks noChangeArrowheads="1"/>
          </p:cNvSpPr>
          <p:nvPr/>
        </p:nvSpPr>
        <p:spPr bwMode="auto">
          <a:xfrm>
            <a:off x="2952750" y="3594100"/>
            <a:ext cx="511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Tertiary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5" name="Rectangle 32"/>
          <p:cNvSpPr>
            <a:spLocks noChangeArrowheads="1"/>
          </p:cNvSpPr>
          <p:nvPr/>
        </p:nvSpPr>
        <p:spPr bwMode="auto">
          <a:xfrm>
            <a:off x="1576388" y="3805238"/>
            <a:ext cx="717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Secondary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6" name="Rectangle 33"/>
          <p:cNvSpPr>
            <a:spLocks noChangeArrowheads="1"/>
          </p:cNvSpPr>
          <p:nvPr/>
        </p:nvSpPr>
        <p:spPr bwMode="auto">
          <a:xfrm>
            <a:off x="4421188" y="3649663"/>
            <a:ext cx="642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Ovulation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7" name="Rectangle 34"/>
          <p:cNvSpPr>
            <a:spLocks noChangeArrowheads="1"/>
          </p:cNvSpPr>
          <p:nvPr/>
        </p:nvSpPr>
        <p:spPr bwMode="auto">
          <a:xfrm>
            <a:off x="6418263" y="5580063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Luteal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8" name="Rectangle 35"/>
          <p:cNvSpPr>
            <a:spLocks noChangeArrowheads="1"/>
          </p:cNvSpPr>
          <p:nvPr/>
        </p:nvSpPr>
        <p:spPr bwMode="auto">
          <a:xfrm>
            <a:off x="2006600" y="5580063"/>
            <a:ext cx="1062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Follicular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59" name="Rectangle 36"/>
          <p:cNvSpPr>
            <a:spLocks noChangeArrowheads="1"/>
          </p:cNvSpPr>
          <p:nvPr/>
        </p:nvSpPr>
        <p:spPr bwMode="auto">
          <a:xfrm>
            <a:off x="5607050" y="3649663"/>
            <a:ext cx="985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Corpus luteum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60" name="Rectangle 37"/>
          <p:cNvSpPr>
            <a:spLocks noChangeArrowheads="1"/>
          </p:cNvSpPr>
          <p:nvPr/>
        </p:nvSpPr>
        <p:spPr bwMode="auto">
          <a:xfrm>
            <a:off x="6958013" y="3649663"/>
            <a:ext cx="666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Involution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61" name="Rectangle 42"/>
          <p:cNvSpPr>
            <a:spLocks noChangeArrowheads="1"/>
          </p:cNvSpPr>
          <p:nvPr/>
        </p:nvSpPr>
        <p:spPr bwMode="auto">
          <a:xfrm rot="-5400000">
            <a:off x="-249237" y="4332288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Ovarian events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62" name="Rectangle 43"/>
          <p:cNvSpPr>
            <a:spLocks noChangeArrowheads="1"/>
          </p:cNvSpPr>
          <p:nvPr/>
        </p:nvSpPr>
        <p:spPr bwMode="auto">
          <a:xfrm rot="-5400000">
            <a:off x="-540543" y="2529681"/>
            <a:ext cx="1582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Gonadotropin secretion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63" name="Rectangle 44"/>
          <p:cNvSpPr>
            <a:spLocks noChangeArrowheads="1"/>
          </p:cNvSpPr>
          <p:nvPr/>
        </p:nvSpPr>
        <p:spPr bwMode="auto">
          <a:xfrm>
            <a:off x="1355725" y="3332163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FSH</a:t>
            </a:r>
            <a:endParaRPr lang="en-US" b="1">
              <a:latin typeface="Arial" pitchFamily="34" charset="0"/>
            </a:endParaRPr>
          </a:p>
        </p:txBody>
      </p:sp>
      <p:sp>
        <p:nvSpPr>
          <p:cNvPr id="52264" name="Freeform 45"/>
          <p:cNvSpPr>
            <a:spLocks/>
          </p:cNvSpPr>
          <p:nvPr/>
        </p:nvSpPr>
        <p:spPr bwMode="auto">
          <a:xfrm>
            <a:off x="4910138" y="5403850"/>
            <a:ext cx="3895725" cy="52388"/>
          </a:xfrm>
          <a:custGeom>
            <a:avLst/>
            <a:gdLst>
              <a:gd name="T0" fmla="*/ 0 w 2386"/>
              <a:gd name="T1" fmla="*/ 0 h 32"/>
              <a:gd name="T2" fmla="*/ 0 w 2386"/>
              <a:gd name="T3" fmla="*/ 85762415 h 32"/>
              <a:gd name="T4" fmla="*/ 2147483647 w 2386"/>
              <a:gd name="T5" fmla="*/ 85762415 h 32"/>
              <a:gd name="T6" fmla="*/ 2147483647 w 2386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86"/>
              <a:gd name="T13" fmla="*/ 0 h 32"/>
              <a:gd name="T14" fmla="*/ 2386 w 2386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6" h="32">
                <a:moveTo>
                  <a:pt x="0" y="0"/>
                </a:moveTo>
                <a:lnTo>
                  <a:pt x="0" y="32"/>
                </a:lnTo>
                <a:lnTo>
                  <a:pt x="2386" y="32"/>
                </a:lnTo>
                <a:lnTo>
                  <a:pt x="238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65" name="Line 46"/>
          <p:cNvSpPr>
            <a:spLocks noChangeShapeType="1"/>
          </p:cNvSpPr>
          <p:nvPr/>
        </p:nvSpPr>
        <p:spPr bwMode="auto">
          <a:xfrm>
            <a:off x="6864350" y="5456238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6" name="Freeform 47"/>
          <p:cNvSpPr>
            <a:spLocks/>
          </p:cNvSpPr>
          <p:nvPr/>
        </p:nvSpPr>
        <p:spPr bwMode="auto">
          <a:xfrm>
            <a:off x="725488" y="5403850"/>
            <a:ext cx="3911600" cy="52388"/>
          </a:xfrm>
          <a:custGeom>
            <a:avLst/>
            <a:gdLst>
              <a:gd name="T0" fmla="*/ 0 w 2395"/>
              <a:gd name="T1" fmla="*/ 0 h 32"/>
              <a:gd name="T2" fmla="*/ 0 w 2395"/>
              <a:gd name="T3" fmla="*/ 85762415 h 32"/>
              <a:gd name="T4" fmla="*/ 2147483647 w 2395"/>
              <a:gd name="T5" fmla="*/ 85762415 h 32"/>
              <a:gd name="T6" fmla="*/ 2147483647 w 2395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95"/>
              <a:gd name="T13" fmla="*/ 0 h 32"/>
              <a:gd name="T14" fmla="*/ 2395 w 2395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5" h="32">
                <a:moveTo>
                  <a:pt x="0" y="0"/>
                </a:moveTo>
                <a:lnTo>
                  <a:pt x="0" y="32"/>
                </a:lnTo>
                <a:lnTo>
                  <a:pt x="2395" y="32"/>
                </a:lnTo>
                <a:lnTo>
                  <a:pt x="239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67" name="Line 48"/>
          <p:cNvSpPr>
            <a:spLocks noChangeShapeType="1"/>
          </p:cNvSpPr>
          <p:nvPr/>
        </p:nvSpPr>
        <p:spPr bwMode="auto">
          <a:xfrm>
            <a:off x="2565400" y="5456238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8" name="Text Box 50"/>
          <p:cNvSpPr txBox="1">
            <a:spLocks noChangeArrowheads="1"/>
          </p:cNvSpPr>
          <p:nvPr/>
        </p:nvSpPr>
        <p:spPr bwMode="auto">
          <a:xfrm>
            <a:off x="7947025" y="423545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New primordial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follicles</a:t>
            </a:r>
          </a:p>
        </p:txBody>
      </p:sp>
      <p:sp>
        <p:nvSpPr>
          <p:cNvPr id="52269" name="Text Box 51"/>
          <p:cNvSpPr txBox="1">
            <a:spLocks noChangeArrowheads="1"/>
          </p:cNvSpPr>
          <p:nvPr/>
        </p:nvSpPr>
        <p:spPr bwMode="auto">
          <a:xfrm>
            <a:off x="7966075" y="36607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Corpus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albicans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8DC01EB9-9B73-4CAF-9F07-71A277F5AAF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Ovulation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6019800"/>
          </a:xfrm>
        </p:spPr>
        <p:txBody>
          <a:bodyPr/>
          <a:lstStyle/>
          <a:p>
            <a:pPr eaLnBrk="1" hangingPunct="1"/>
            <a:r>
              <a:rPr lang="en-US" sz="2400" smtClean="0"/>
              <a:t>ovulation</a:t>
            </a:r>
            <a:r>
              <a:rPr lang="en-US" sz="2400" b="0" smtClean="0"/>
              <a:t> – the rupture of the mature follicle and the release of its egg and attendant cells</a:t>
            </a:r>
          </a:p>
          <a:p>
            <a:pPr lvl="1" eaLnBrk="1" hangingPunct="1"/>
            <a:r>
              <a:rPr lang="en-US" sz="2000" b="0" smtClean="0"/>
              <a:t>typically </a:t>
            </a:r>
            <a:r>
              <a:rPr lang="en-US" sz="2000" smtClean="0"/>
              <a:t>around day 14</a:t>
            </a:r>
          </a:p>
          <a:p>
            <a:pPr eaLnBrk="1" hangingPunct="1"/>
            <a:r>
              <a:rPr lang="en-US" sz="2400" b="0" smtClean="0"/>
              <a:t>estradiol stimulates a </a:t>
            </a:r>
            <a:r>
              <a:rPr lang="en-US" sz="2400" smtClean="0"/>
              <a:t>surge of LH </a:t>
            </a:r>
            <a:r>
              <a:rPr lang="en-US" sz="2400" b="0" smtClean="0"/>
              <a:t>and a lesser spike of FSH by anterior pituitary</a:t>
            </a:r>
          </a:p>
          <a:p>
            <a:pPr lvl="1" eaLnBrk="1" hangingPunct="1"/>
            <a:r>
              <a:rPr lang="en-US" sz="2000" b="0" smtClean="0"/>
              <a:t>LH induces several events</a:t>
            </a:r>
          </a:p>
          <a:p>
            <a:pPr lvl="2" eaLnBrk="1" hangingPunct="1"/>
            <a:r>
              <a:rPr lang="en-US" sz="1600" b="0" smtClean="0"/>
              <a:t>primary oocyte completes meiosis I</a:t>
            </a:r>
          </a:p>
          <a:p>
            <a:pPr lvl="2" eaLnBrk="1" hangingPunct="1"/>
            <a:r>
              <a:rPr lang="en-US" sz="1600" b="0" smtClean="0"/>
              <a:t>produces secondary oocyte and first polar body</a:t>
            </a:r>
          </a:p>
          <a:p>
            <a:pPr lvl="2" eaLnBrk="1" hangingPunct="1"/>
            <a:r>
              <a:rPr lang="en-US" sz="1600" b="0" smtClean="0"/>
              <a:t>follicular fluid builds rapidly and follicle swells</a:t>
            </a:r>
          </a:p>
          <a:p>
            <a:pPr lvl="2" eaLnBrk="1" hangingPunct="1"/>
            <a:r>
              <a:rPr lang="en-US" sz="1600" b="0" smtClean="0"/>
              <a:t>looks like a blister on the ovary surface</a:t>
            </a:r>
          </a:p>
          <a:p>
            <a:pPr lvl="2" eaLnBrk="1" hangingPunct="1"/>
            <a:r>
              <a:rPr lang="en-US" sz="1600" b="0" smtClean="0"/>
              <a:t>follicular wall weakened by inflammation and proteolytic enzymes</a:t>
            </a:r>
          </a:p>
          <a:p>
            <a:pPr lvl="2" eaLnBrk="1" hangingPunct="1"/>
            <a:r>
              <a:rPr lang="en-US" sz="1600" b="0" smtClean="0"/>
              <a:t>mature follicle approaches rupture</a:t>
            </a:r>
          </a:p>
          <a:p>
            <a:pPr lvl="1" eaLnBrk="1" hangingPunct="1"/>
            <a:r>
              <a:rPr lang="en-US" sz="2000" b="0" smtClean="0"/>
              <a:t>ovulation takes only 2 or 3 minutes</a:t>
            </a:r>
          </a:p>
          <a:p>
            <a:pPr lvl="2" eaLnBrk="1" hangingPunct="1"/>
            <a:r>
              <a:rPr lang="en-US" sz="1600" b="0" smtClean="0"/>
              <a:t>nipple-like </a:t>
            </a:r>
            <a:r>
              <a:rPr lang="en-US" sz="1600" smtClean="0"/>
              <a:t>stigma</a:t>
            </a:r>
            <a:r>
              <a:rPr lang="en-US" sz="1600" b="0" smtClean="0"/>
              <a:t> appears on ovary surface over follicle</a:t>
            </a:r>
          </a:p>
          <a:p>
            <a:pPr lvl="2" eaLnBrk="1" hangingPunct="1"/>
            <a:r>
              <a:rPr lang="en-US" sz="1600" b="0" smtClean="0"/>
              <a:t>seeps follicular fluid for 1 or 2 minutes</a:t>
            </a:r>
          </a:p>
          <a:p>
            <a:pPr lvl="2" eaLnBrk="1" hangingPunct="1"/>
            <a:r>
              <a:rPr lang="en-US" sz="1600" b="0" smtClean="0"/>
              <a:t>follicle bursts and remaining fluid oozes out carrying the </a:t>
            </a:r>
            <a:r>
              <a:rPr lang="en-US" sz="1600" smtClean="0"/>
              <a:t>secondary oocyte </a:t>
            </a:r>
            <a:r>
              <a:rPr lang="en-US" sz="1600" b="0" smtClean="0"/>
              <a:t>and </a:t>
            </a:r>
            <a:r>
              <a:rPr lang="en-US" sz="1600" smtClean="0"/>
              <a:t>cumulus oophorus</a:t>
            </a:r>
          </a:p>
          <a:p>
            <a:pPr lvl="2" eaLnBrk="1" hangingPunct="1"/>
            <a:r>
              <a:rPr lang="en-US" sz="1600" b="0" smtClean="0"/>
              <a:t>normally swept up by </a:t>
            </a:r>
            <a:r>
              <a:rPr lang="en-US" sz="1600" smtClean="0"/>
              <a:t>ciliary current </a:t>
            </a:r>
            <a:r>
              <a:rPr lang="en-US" sz="1600" b="0" smtClean="0"/>
              <a:t>and taken into the uterine tube</a:t>
            </a:r>
          </a:p>
          <a:p>
            <a:pPr lvl="2" eaLnBrk="1" hangingPunct="1"/>
            <a:endParaRPr lang="en-US" sz="16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9BA35038-74D6-4E12-9C03-3EC5D3593CC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Ovulation and Uterine Tube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uterine tube </a:t>
            </a:r>
            <a:r>
              <a:rPr lang="en-US" sz="2800" b="0" smtClean="0"/>
              <a:t>prepares to catch the oocyte when it emerges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it swells with edema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its </a:t>
            </a:r>
            <a:r>
              <a:rPr lang="en-US" sz="2800" smtClean="0"/>
              <a:t>fimbriae </a:t>
            </a:r>
            <a:r>
              <a:rPr lang="en-US" sz="2800" b="0" smtClean="0"/>
              <a:t>envelop and caress the ovary in synchrony with the woman’s heartbeat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cilia</a:t>
            </a:r>
            <a:r>
              <a:rPr lang="en-US" sz="2800" b="0" smtClean="0"/>
              <a:t> create gentle current in the nearby peritoneal fluid</a:t>
            </a:r>
          </a:p>
          <a:p>
            <a:pPr eaLnBrk="1" hangingPunct="1">
              <a:lnSpc>
                <a:spcPct val="90000"/>
              </a:lnSpc>
            </a:pPr>
            <a:endParaRPr lang="en-US" sz="10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many oocytes fall into the pelvic cavity and die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2D11421-E7F4-48C5-9201-D98B2DF434DF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Signs of Ovulation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0" smtClean="0"/>
              <a:t>couples attempting to conceive a child or avoid pregnancy need to be able to tell when ovulation occurs</a:t>
            </a: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cervical mucus </a:t>
            </a:r>
            <a:r>
              <a:rPr lang="en-US" sz="2400" b="0" smtClean="0"/>
              <a:t>becomes thinner and more stretchy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resting body temperature </a:t>
            </a:r>
            <a:r>
              <a:rPr lang="en-US" sz="2400" b="0" smtClean="0"/>
              <a:t>rises 0.4° to 0.6° 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best measured first thing in the morning before arising from bed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record for several days to see the difference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LH surge </a:t>
            </a:r>
            <a:r>
              <a:rPr lang="en-US" sz="2400" b="0" smtClean="0"/>
              <a:t>occurs about 24 hours prior to ovulation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detected with home testing kit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twinges of </a:t>
            </a:r>
            <a:r>
              <a:rPr lang="en-US" sz="2400" smtClean="0"/>
              <a:t>ovarian pain </a:t>
            </a:r>
            <a:r>
              <a:rPr lang="en-US" sz="2400" b="0" smtClean="0"/>
              <a:t>(</a:t>
            </a:r>
            <a:r>
              <a:rPr lang="en-US" sz="2400" smtClean="0"/>
              <a:t>mittelschmerz</a:t>
            </a:r>
            <a:r>
              <a:rPr lang="en-US" sz="2400" b="0" smtClean="0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lasts from a few hours to a day or so at the time of ovulation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best time for conception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within 24 hours after the cervical mucus changes and the   basal temperature 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782E0C5-1052-4DAD-AE40-2F1B622E1B78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Ovarian Cycle - Ovulation</a:t>
            </a:r>
          </a:p>
        </p:txBody>
      </p:sp>
      <p:sp>
        <p:nvSpPr>
          <p:cNvPr id="56325" name="Text Box 12"/>
          <p:cNvSpPr txBox="1">
            <a:spLocks noChangeArrowheads="1"/>
          </p:cNvSpPr>
          <p:nvPr/>
        </p:nvSpPr>
        <p:spPr bwMode="auto">
          <a:xfrm>
            <a:off x="3505200" y="5791200"/>
            <a:ext cx="3429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28.14a</a:t>
            </a:r>
          </a:p>
        </p:txBody>
      </p:sp>
      <p:pic>
        <p:nvPicPr>
          <p:cNvPr id="56327" name="Picture 3" descr="sal25693_28_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1447800"/>
            <a:ext cx="86423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339850" y="1157288"/>
            <a:ext cx="63563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17488" y="5011738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773113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376363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2014538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2605088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3221038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3779838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854450" y="501173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351338" y="5011738"/>
            <a:ext cx="153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4949825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5538788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6073775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6615113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7154863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702550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8251825" y="5011738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8818563" y="501173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479425" y="1560513"/>
            <a:ext cx="1114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(a) Ovarian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4429125" y="2055813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LH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479425" y="3408363"/>
            <a:ext cx="1309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Developing follicles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698500" y="3695700"/>
            <a:ext cx="520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Primary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0" name="Rectangle 31"/>
          <p:cNvSpPr>
            <a:spLocks noChangeArrowheads="1"/>
          </p:cNvSpPr>
          <p:nvPr/>
        </p:nvSpPr>
        <p:spPr bwMode="auto">
          <a:xfrm>
            <a:off x="2898775" y="3379788"/>
            <a:ext cx="511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Tertiary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1" name="Rectangle 32"/>
          <p:cNvSpPr>
            <a:spLocks noChangeArrowheads="1"/>
          </p:cNvSpPr>
          <p:nvPr/>
        </p:nvSpPr>
        <p:spPr bwMode="auto">
          <a:xfrm>
            <a:off x="1522413" y="3590925"/>
            <a:ext cx="717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Secondary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2" name="Rectangle 33"/>
          <p:cNvSpPr>
            <a:spLocks noChangeArrowheads="1"/>
          </p:cNvSpPr>
          <p:nvPr/>
        </p:nvSpPr>
        <p:spPr bwMode="auto">
          <a:xfrm>
            <a:off x="4367213" y="3435350"/>
            <a:ext cx="642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Ovulation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3" name="Rectangle 34"/>
          <p:cNvSpPr>
            <a:spLocks noChangeArrowheads="1"/>
          </p:cNvSpPr>
          <p:nvPr/>
        </p:nvSpPr>
        <p:spPr bwMode="auto">
          <a:xfrm>
            <a:off x="6364288" y="5365750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Luteal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4" name="Rectangle 35"/>
          <p:cNvSpPr>
            <a:spLocks noChangeArrowheads="1"/>
          </p:cNvSpPr>
          <p:nvPr/>
        </p:nvSpPr>
        <p:spPr bwMode="auto">
          <a:xfrm>
            <a:off x="1952625" y="5365750"/>
            <a:ext cx="1062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Follicular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5" name="Rectangle 36"/>
          <p:cNvSpPr>
            <a:spLocks noChangeArrowheads="1"/>
          </p:cNvSpPr>
          <p:nvPr/>
        </p:nvSpPr>
        <p:spPr bwMode="auto">
          <a:xfrm>
            <a:off x="5553075" y="3435350"/>
            <a:ext cx="985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Corpus luteum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6" name="Rectangle 37"/>
          <p:cNvSpPr>
            <a:spLocks noChangeArrowheads="1"/>
          </p:cNvSpPr>
          <p:nvPr/>
        </p:nvSpPr>
        <p:spPr bwMode="auto">
          <a:xfrm>
            <a:off x="6904038" y="3435350"/>
            <a:ext cx="666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Involution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7" name="Rectangle 42"/>
          <p:cNvSpPr>
            <a:spLocks noChangeArrowheads="1"/>
          </p:cNvSpPr>
          <p:nvPr/>
        </p:nvSpPr>
        <p:spPr bwMode="auto">
          <a:xfrm rot="-5400000">
            <a:off x="-303212" y="4117975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Ovarian events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8" name="Rectangle 43"/>
          <p:cNvSpPr>
            <a:spLocks noChangeArrowheads="1"/>
          </p:cNvSpPr>
          <p:nvPr/>
        </p:nvSpPr>
        <p:spPr bwMode="auto">
          <a:xfrm rot="-5400000">
            <a:off x="-594518" y="2315369"/>
            <a:ext cx="15827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Gonadotropin secretion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59" name="Rectangle 44"/>
          <p:cNvSpPr>
            <a:spLocks noChangeArrowheads="1"/>
          </p:cNvSpPr>
          <p:nvPr/>
        </p:nvSpPr>
        <p:spPr bwMode="auto">
          <a:xfrm>
            <a:off x="1301750" y="3117850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FSH</a:t>
            </a:r>
            <a:endParaRPr lang="en-US" b="1">
              <a:latin typeface="Arial" pitchFamily="34" charset="0"/>
            </a:endParaRPr>
          </a:p>
        </p:txBody>
      </p:sp>
      <p:sp>
        <p:nvSpPr>
          <p:cNvPr id="56360" name="Freeform 45"/>
          <p:cNvSpPr>
            <a:spLocks/>
          </p:cNvSpPr>
          <p:nvPr/>
        </p:nvSpPr>
        <p:spPr bwMode="auto">
          <a:xfrm>
            <a:off x="4856163" y="5189538"/>
            <a:ext cx="3895725" cy="52387"/>
          </a:xfrm>
          <a:custGeom>
            <a:avLst/>
            <a:gdLst>
              <a:gd name="T0" fmla="*/ 0 w 2386"/>
              <a:gd name="T1" fmla="*/ 0 h 32"/>
              <a:gd name="T2" fmla="*/ 0 w 2386"/>
              <a:gd name="T3" fmla="*/ 85762415 h 32"/>
              <a:gd name="T4" fmla="*/ 2147483647 w 2386"/>
              <a:gd name="T5" fmla="*/ 85762415 h 32"/>
              <a:gd name="T6" fmla="*/ 2147483647 w 2386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86"/>
              <a:gd name="T13" fmla="*/ 0 h 32"/>
              <a:gd name="T14" fmla="*/ 2386 w 2386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6" h="32">
                <a:moveTo>
                  <a:pt x="0" y="0"/>
                </a:moveTo>
                <a:lnTo>
                  <a:pt x="0" y="32"/>
                </a:lnTo>
                <a:lnTo>
                  <a:pt x="2386" y="32"/>
                </a:lnTo>
                <a:lnTo>
                  <a:pt x="238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61" name="Line 46"/>
          <p:cNvSpPr>
            <a:spLocks noChangeShapeType="1"/>
          </p:cNvSpPr>
          <p:nvPr/>
        </p:nvSpPr>
        <p:spPr bwMode="auto">
          <a:xfrm>
            <a:off x="6810375" y="5241925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Freeform 47"/>
          <p:cNvSpPr>
            <a:spLocks/>
          </p:cNvSpPr>
          <p:nvPr/>
        </p:nvSpPr>
        <p:spPr bwMode="auto">
          <a:xfrm>
            <a:off x="671513" y="5189538"/>
            <a:ext cx="3911600" cy="52387"/>
          </a:xfrm>
          <a:custGeom>
            <a:avLst/>
            <a:gdLst>
              <a:gd name="T0" fmla="*/ 0 w 2395"/>
              <a:gd name="T1" fmla="*/ 0 h 32"/>
              <a:gd name="T2" fmla="*/ 0 w 2395"/>
              <a:gd name="T3" fmla="*/ 85762415 h 32"/>
              <a:gd name="T4" fmla="*/ 2147483647 w 2395"/>
              <a:gd name="T5" fmla="*/ 85762415 h 32"/>
              <a:gd name="T6" fmla="*/ 2147483647 w 2395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95"/>
              <a:gd name="T13" fmla="*/ 0 h 32"/>
              <a:gd name="T14" fmla="*/ 2395 w 2395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5" h="32">
                <a:moveTo>
                  <a:pt x="0" y="0"/>
                </a:moveTo>
                <a:lnTo>
                  <a:pt x="0" y="32"/>
                </a:lnTo>
                <a:lnTo>
                  <a:pt x="2395" y="32"/>
                </a:lnTo>
                <a:lnTo>
                  <a:pt x="239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63" name="Line 48"/>
          <p:cNvSpPr>
            <a:spLocks noChangeShapeType="1"/>
          </p:cNvSpPr>
          <p:nvPr/>
        </p:nvSpPr>
        <p:spPr bwMode="auto">
          <a:xfrm>
            <a:off x="2511425" y="5241925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Text Box 50"/>
          <p:cNvSpPr txBox="1">
            <a:spLocks noChangeArrowheads="1"/>
          </p:cNvSpPr>
          <p:nvPr/>
        </p:nvSpPr>
        <p:spPr bwMode="auto">
          <a:xfrm>
            <a:off x="7893050" y="4021138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New primordial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follicles</a:t>
            </a:r>
          </a:p>
        </p:txBody>
      </p:sp>
      <p:sp>
        <p:nvSpPr>
          <p:cNvPr id="56365" name="Text Box 51"/>
          <p:cNvSpPr txBox="1">
            <a:spLocks noChangeArrowheads="1"/>
          </p:cNvSpPr>
          <p:nvPr/>
        </p:nvSpPr>
        <p:spPr bwMode="auto">
          <a:xfrm>
            <a:off x="7912100" y="3446463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Corpus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albicans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4588DCA-05E3-48C0-92A2-6D36E830D44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Endoscopic View of Ovulation</a:t>
            </a:r>
          </a:p>
        </p:txBody>
      </p:sp>
      <p:sp>
        <p:nvSpPr>
          <p:cNvPr id="57349" name="Text Box 6"/>
          <p:cNvSpPr txBox="1">
            <a:spLocks noChangeArrowheads="1"/>
          </p:cNvSpPr>
          <p:nvPr/>
        </p:nvSpPr>
        <p:spPr bwMode="auto">
          <a:xfrm>
            <a:off x="1241425" y="6224588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28.15</a:t>
            </a:r>
          </a:p>
        </p:txBody>
      </p:sp>
      <p:pic>
        <p:nvPicPr>
          <p:cNvPr id="57381" name="Picture 3" descr="sal25693_28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1475" y="1943100"/>
            <a:ext cx="4770438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82" name="TextBox 24"/>
          <p:cNvSpPr txBox="1">
            <a:spLocks noChangeArrowheads="1"/>
          </p:cNvSpPr>
          <p:nvPr/>
        </p:nvSpPr>
        <p:spPr bwMode="auto">
          <a:xfrm>
            <a:off x="2178050" y="6183313"/>
            <a:ext cx="47752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pitchFamily="34" charset="0"/>
                <a:cs typeface="Arial" pitchFamily="34" charset="0"/>
              </a:rPr>
              <a:t>© Landrum B. Shettles, MD</a:t>
            </a:r>
          </a:p>
        </p:txBody>
      </p:sp>
      <p:sp>
        <p:nvSpPr>
          <p:cNvPr id="57383" name="Rectangle 9"/>
          <p:cNvSpPr>
            <a:spLocks noChangeArrowheads="1"/>
          </p:cNvSpPr>
          <p:nvPr/>
        </p:nvSpPr>
        <p:spPr bwMode="auto">
          <a:xfrm>
            <a:off x="3594100" y="1485900"/>
            <a:ext cx="901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b="1">
              <a:latin typeface="Arial" pitchFamily="34" charset="0"/>
            </a:endParaRPr>
          </a:p>
        </p:txBody>
      </p:sp>
      <p:sp>
        <p:nvSpPr>
          <p:cNvPr id="57384" name="Rectangle 12"/>
          <p:cNvSpPr>
            <a:spLocks noChangeArrowheads="1"/>
          </p:cNvSpPr>
          <p:nvPr/>
        </p:nvSpPr>
        <p:spPr bwMode="auto">
          <a:xfrm>
            <a:off x="6616700" y="4046538"/>
            <a:ext cx="7334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Oocyte</a:t>
            </a:r>
            <a:endParaRPr lang="en-US" b="1">
              <a:latin typeface="Arial" pitchFamily="34" charset="0"/>
            </a:endParaRPr>
          </a:p>
        </p:txBody>
      </p:sp>
      <p:sp>
        <p:nvSpPr>
          <p:cNvPr id="57385" name="Rectangle 13"/>
          <p:cNvSpPr>
            <a:spLocks noChangeArrowheads="1"/>
          </p:cNvSpPr>
          <p:nvPr/>
        </p:nvSpPr>
        <p:spPr bwMode="auto">
          <a:xfrm>
            <a:off x="6616700" y="4318000"/>
            <a:ext cx="7207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Stigma</a:t>
            </a:r>
            <a:endParaRPr lang="en-US" b="1">
              <a:latin typeface="Arial" pitchFamily="34" charset="0"/>
            </a:endParaRPr>
          </a:p>
        </p:txBody>
      </p:sp>
      <p:sp>
        <p:nvSpPr>
          <p:cNvPr id="57386" name="Rectangle 14"/>
          <p:cNvSpPr>
            <a:spLocks noChangeArrowheads="1"/>
          </p:cNvSpPr>
          <p:nvPr/>
        </p:nvSpPr>
        <p:spPr bwMode="auto">
          <a:xfrm>
            <a:off x="6616700" y="4649788"/>
            <a:ext cx="6143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57387" name="Line 15"/>
          <p:cNvSpPr>
            <a:spLocks noChangeShapeType="1"/>
          </p:cNvSpPr>
          <p:nvPr/>
        </p:nvSpPr>
        <p:spPr bwMode="auto">
          <a:xfrm>
            <a:off x="5172075" y="4152900"/>
            <a:ext cx="138271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8" name="Line 16"/>
          <p:cNvSpPr>
            <a:spLocks noChangeShapeType="1"/>
          </p:cNvSpPr>
          <p:nvPr/>
        </p:nvSpPr>
        <p:spPr bwMode="auto">
          <a:xfrm>
            <a:off x="5172075" y="4146550"/>
            <a:ext cx="13827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89" name="Line 17"/>
          <p:cNvSpPr>
            <a:spLocks noChangeShapeType="1"/>
          </p:cNvSpPr>
          <p:nvPr/>
        </p:nvSpPr>
        <p:spPr bwMode="auto">
          <a:xfrm>
            <a:off x="5318125" y="3705225"/>
            <a:ext cx="1236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0" name="Line 18"/>
          <p:cNvSpPr>
            <a:spLocks noChangeShapeType="1"/>
          </p:cNvSpPr>
          <p:nvPr/>
        </p:nvSpPr>
        <p:spPr bwMode="auto">
          <a:xfrm>
            <a:off x="5318125" y="3698875"/>
            <a:ext cx="123666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1" name="Line 19"/>
          <p:cNvSpPr>
            <a:spLocks noChangeShapeType="1"/>
          </p:cNvSpPr>
          <p:nvPr/>
        </p:nvSpPr>
        <p:spPr bwMode="auto">
          <a:xfrm flipV="1">
            <a:off x="3700463" y="1752600"/>
            <a:ext cx="1587" cy="215423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2" name="Line 20"/>
          <p:cNvSpPr>
            <a:spLocks noChangeShapeType="1"/>
          </p:cNvSpPr>
          <p:nvPr/>
        </p:nvSpPr>
        <p:spPr bwMode="auto">
          <a:xfrm flipV="1">
            <a:off x="3694113" y="1752600"/>
            <a:ext cx="1587" cy="21542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3" name="Line 21"/>
          <p:cNvSpPr>
            <a:spLocks noChangeShapeType="1"/>
          </p:cNvSpPr>
          <p:nvPr/>
        </p:nvSpPr>
        <p:spPr bwMode="auto">
          <a:xfrm flipV="1">
            <a:off x="2909888" y="1752600"/>
            <a:ext cx="1587" cy="8953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4" name="Line 22"/>
          <p:cNvSpPr>
            <a:spLocks noChangeShapeType="1"/>
          </p:cNvSpPr>
          <p:nvPr/>
        </p:nvSpPr>
        <p:spPr bwMode="auto">
          <a:xfrm flipV="1">
            <a:off x="2903538" y="1752600"/>
            <a:ext cx="1587" cy="8953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5" name="Line 23"/>
          <p:cNvSpPr>
            <a:spLocks noChangeShapeType="1"/>
          </p:cNvSpPr>
          <p:nvPr/>
        </p:nvSpPr>
        <p:spPr bwMode="auto">
          <a:xfrm flipV="1">
            <a:off x="3016250" y="3309938"/>
            <a:ext cx="681038" cy="15525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6" name="Line 24"/>
          <p:cNvSpPr>
            <a:spLocks noChangeShapeType="1"/>
          </p:cNvSpPr>
          <p:nvPr/>
        </p:nvSpPr>
        <p:spPr bwMode="auto">
          <a:xfrm flipV="1">
            <a:off x="3011488" y="3306763"/>
            <a:ext cx="681037" cy="15541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7" name="Line 25"/>
          <p:cNvSpPr>
            <a:spLocks noChangeShapeType="1"/>
          </p:cNvSpPr>
          <p:nvPr/>
        </p:nvSpPr>
        <p:spPr bwMode="auto">
          <a:xfrm>
            <a:off x="5610225" y="4422775"/>
            <a:ext cx="944563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8" name="Line 26"/>
          <p:cNvSpPr>
            <a:spLocks noChangeShapeType="1"/>
          </p:cNvSpPr>
          <p:nvPr/>
        </p:nvSpPr>
        <p:spPr bwMode="auto">
          <a:xfrm>
            <a:off x="5610225" y="4418013"/>
            <a:ext cx="944563" cy="15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99" name="Line 27"/>
          <p:cNvSpPr>
            <a:spLocks noChangeShapeType="1"/>
          </p:cNvSpPr>
          <p:nvPr/>
        </p:nvSpPr>
        <p:spPr bwMode="auto">
          <a:xfrm>
            <a:off x="5921375" y="4757738"/>
            <a:ext cx="63341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0" name="Line 28"/>
          <p:cNvSpPr>
            <a:spLocks noChangeShapeType="1"/>
          </p:cNvSpPr>
          <p:nvPr/>
        </p:nvSpPr>
        <p:spPr bwMode="auto">
          <a:xfrm>
            <a:off x="5921375" y="4749800"/>
            <a:ext cx="633413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1" name="Line 29"/>
          <p:cNvSpPr>
            <a:spLocks noChangeShapeType="1"/>
          </p:cNvSpPr>
          <p:nvPr/>
        </p:nvSpPr>
        <p:spPr bwMode="auto">
          <a:xfrm flipV="1">
            <a:off x="4968875" y="3706813"/>
            <a:ext cx="357188" cy="1555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2" name="Line 30"/>
          <p:cNvSpPr>
            <a:spLocks noChangeShapeType="1"/>
          </p:cNvSpPr>
          <p:nvPr/>
        </p:nvSpPr>
        <p:spPr bwMode="auto">
          <a:xfrm flipV="1">
            <a:off x="4964113" y="3698875"/>
            <a:ext cx="358775" cy="163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3" name="Line 33"/>
          <p:cNvSpPr>
            <a:spLocks noChangeShapeType="1"/>
          </p:cNvSpPr>
          <p:nvPr/>
        </p:nvSpPr>
        <p:spPr bwMode="auto">
          <a:xfrm flipV="1">
            <a:off x="5819775" y="5937250"/>
            <a:ext cx="1588" cy="889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4" name="Line 34"/>
          <p:cNvSpPr>
            <a:spLocks noChangeShapeType="1"/>
          </p:cNvSpPr>
          <p:nvPr/>
        </p:nvSpPr>
        <p:spPr bwMode="auto">
          <a:xfrm>
            <a:off x="6400800" y="5937250"/>
            <a:ext cx="1588" cy="889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5" name="Line 35"/>
          <p:cNvSpPr>
            <a:spLocks noChangeShapeType="1"/>
          </p:cNvSpPr>
          <p:nvPr/>
        </p:nvSpPr>
        <p:spPr bwMode="auto">
          <a:xfrm>
            <a:off x="5819775" y="5981700"/>
            <a:ext cx="581025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406" name="Rectangle 36"/>
          <p:cNvSpPr>
            <a:spLocks noChangeArrowheads="1"/>
          </p:cNvSpPr>
          <p:nvPr/>
        </p:nvSpPr>
        <p:spPr bwMode="auto">
          <a:xfrm>
            <a:off x="5788025" y="6019800"/>
            <a:ext cx="65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500" b="1">
                <a:solidFill>
                  <a:srgbClr val="000000"/>
                </a:solidFill>
                <a:latin typeface="Arial" pitchFamily="34" charset="0"/>
              </a:rPr>
              <a:t>0.1 mm</a:t>
            </a:r>
            <a:endParaRPr lang="en-US" sz="1500" b="1">
              <a:latin typeface="Arial" pitchFamily="34" charset="0"/>
            </a:endParaRPr>
          </a:p>
        </p:txBody>
      </p:sp>
      <p:sp>
        <p:nvSpPr>
          <p:cNvPr id="57407" name="Text Box 37"/>
          <p:cNvSpPr txBox="1">
            <a:spLocks noChangeArrowheads="1"/>
          </p:cNvSpPr>
          <p:nvPr/>
        </p:nvSpPr>
        <p:spPr bwMode="auto">
          <a:xfrm>
            <a:off x="6619875" y="3592513"/>
            <a:ext cx="1087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Cumulus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oophorus</a:t>
            </a:r>
          </a:p>
        </p:txBody>
      </p:sp>
      <p:sp>
        <p:nvSpPr>
          <p:cNvPr id="57408" name="Text Box 38"/>
          <p:cNvSpPr txBox="1">
            <a:spLocks noChangeArrowheads="1"/>
          </p:cNvSpPr>
          <p:nvPr/>
        </p:nvSpPr>
        <p:spPr bwMode="auto">
          <a:xfrm>
            <a:off x="2030413" y="1270000"/>
            <a:ext cx="1722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Infundibulum of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uterine tube</a:t>
            </a:r>
          </a:p>
        </p:txBody>
      </p:sp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2163763" y="1098550"/>
            <a:ext cx="47783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7D30BB4-52AE-4CDC-9A0A-30EF6AC34F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Ovaries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400" smtClean="0"/>
              <a:t>ovaries</a:t>
            </a:r>
            <a:r>
              <a:rPr lang="en-US" sz="2400" b="0" smtClean="0"/>
              <a:t> – female gonads which produce </a:t>
            </a:r>
            <a:r>
              <a:rPr lang="en-US" sz="2400" smtClean="0"/>
              <a:t>egg cells (ova) </a:t>
            </a:r>
            <a:r>
              <a:rPr lang="en-US" sz="2400" b="0" smtClean="0"/>
              <a:t>and </a:t>
            </a:r>
            <a:r>
              <a:rPr lang="en-US" sz="2400" smtClean="0"/>
              <a:t>sex hormones</a:t>
            </a:r>
          </a:p>
          <a:p>
            <a:pPr lvl="1" eaLnBrk="1" hangingPunct="1"/>
            <a:r>
              <a:rPr lang="en-US" sz="2000" b="0" smtClean="0"/>
              <a:t>almond-shaped and nestled in the </a:t>
            </a:r>
            <a:r>
              <a:rPr lang="en-US" sz="2000" smtClean="0"/>
              <a:t>ovarian fossa</a:t>
            </a:r>
          </a:p>
          <a:p>
            <a:pPr lvl="2" eaLnBrk="1" hangingPunct="1"/>
            <a:r>
              <a:rPr lang="en-US" sz="1800" b="0" smtClean="0"/>
              <a:t>depression in the posterior pelvic wall</a:t>
            </a:r>
          </a:p>
          <a:p>
            <a:pPr lvl="1" eaLnBrk="1" hangingPunct="1"/>
            <a:r>
              <a:rPr lang="en-US" sz="2000" smtClean="0"/>
              <a:t>tunica albuginea </a:t>
            </a:r>
            <a:r>
              <a:rPr lang="en-US" sz="2000" b="0" smtClean="0"/>
              <a:t>capsule like on testes</a:t>
            </a:r>
          </a:p>
          <a:p>
            <a:pPr lvl="1" eaLnBrk="1" hangingPunct="1"/>
            <a:r>
              <a:rPr lang="en-US" sz="2000" smtClean="0"/>
              <a:t>outer cortex </a:t>
            </a:r>
            <a:r>
              <a:rPr lang="en-US" sz="2000" b="0" smtClean="0"/>
              <a:t>where germ cells develop</a:t>
            </a:r>
          </a:p>
          <a:p>
            <a:pPr lvl="1" eaLnBrk="1" hangingPunct="1"/>
            <a:r>
              <a:rPr lang="en-US" sz="2000" smtClean="0"/>
              <a:t>inner medulla </a:t>
            </a:r>
            <a:r>
              <a:rPr lang="en-US" sz="2000" b="0" smtClean="0"/>
              <a:t>occupied by major arteries and veins</a:t>
            </a:r>
          </a:p>
          <a:p>
            <a:pPr lvl="1" eaLnBrk="1" hangingPunct="1"/>
            <a:r>
              <a:rPr lang="en-US" sz="2000" smtClean="0"/>
              <a:t>lacks ducts</a:t>
            </a:r>
            <a:r>
              <a:rPr lang="en-US" sz="2000" b="0" smtClean="0"/>
              <a:t>, instead each egg develops in its own fluid-filled </a:t>
            </a:r>
            <a:r>
              <a:rPr lang="en-US" sz="2000" smtClean="0"/>
              <a:t>follicle</a:t>
            </a:r>
          </a:p>
          <a:p>
            <a:pPr lvl="1" eaLnBrk="1" hangingPunct="1"/>
            <a:r>
              <a:rPr lang="en-US" sz="2000" smtClean="0"/>
              <a:t>ovulation </a:t>
            </a:r>
            <a:r>
              <a:rPr lang="en-US" sz="2000" b="0" smtClean="0"/>
              <a:t>– bursting of the follicle and releasing the egg</a:t>
            </a:r>
          </a:p>
          <a:p>
            <a:pPr lvl="1" eaLnBrk="1" hangingPunct="1"/>
            <a:endParaRPr lang="en-US" sz="1200" smtClean="0"/>
          </a:p>
          <a:p>
            <a:pPr eaLnBrk="1" hangingPunct="1"/>
            <a:r>
              <a:rPr lang="en-US" sz="2400" smtClean="0"/>
              <a:t>ovarian ligaments</a:t>
            </a:r>
          </a:p>
          <a:p>
            <a:pPr lvl="1" eaLnBrk="1" hangingPunct="1"/>
            <a:r>
              <a:rPr lang="en-US" sz="2000" b="0" smtClean="0"/>
              <a:t>attached to uterus by </a:t>
            </a:r>
            <a:r>
              <a:rPr lang="en-US" sz="2000" smtClean="0"/>
              <a:t>ovarian ligament</a:t>
            </a:r>
          </a:p>
          <a:p>
            <a:pPr lvl="1" eaLnBrk="1" hangingPunct="1"/>
            <a:r>
              <a:rPr lang="en-US" sz="2000" b="0" smtClean="0"/>
              <a:t>attached to pelvic wall by </a:t>
            </a:r>
            <a:r>
              <a:rPr lang="en-US" sz="2000" smtClean="0"/>
              <a:t>suspensory ligament</a:t>
            </a:r>
          </a:p>
          <a:p>
            <a:pPr lvl="2" eaLnBrk="1" hangingPunct="1"/>
            <a:r>
              <a:rPr lang="en-US" sz="1800" b="0" smtClean="0"/>
              <a:t>contains ovarian artery, vein and nerves</a:t>
            </a:r>
          </a:p>
          <a:p>
            <a:pPr lvl="1" eaLnBrk="1" hangingPunct="1"/>
            <a:r>
              <a:rPr lang="en-US" sz="2000" b="0" smtClean="0"/>
              <a:t>anchored to </a:t>
            </a:r>
            <a:r>
              <a:rPr lang="en-US" sz="2000" smtClean="0"/>
              <a:t>broad ligament </a:t>
            </a:r>
            <a:r>
              <a:rPr lang="en-US" sz="2000" b="0" smtClean="0"/>
              <a:t>by</a:t>
            </a:r>
            <a:r>
              <a:rPr lang="en-US" sz="2000" smtClean="0"/>
              <a:t> mesovarium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C73BA1E8-E341-4778-B836-C41220944420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Pituitary-Ovarian Axis</a:t>
            </a:r>
            <a:endParaRPr lang="en-US" sz="4800" smtClean="0"/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28.13</a:t>
            </a:r>
          </a:p>
        </p:txBody>
      </p:sp>
      <p:pic>
        <p:nvPicPr>
          <p:cNvPr id="58375" name="Picture 3" descr="sal25693_28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0" y="1206500"/>
            <a:ext cx="36290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705100" y="989013"/>
            <a:ext cx="52593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265738" y="1601788"/>
            <a:ext cx="431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GnRH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78" name="Rectangle 12"/>
          <p:cNvSpPr>
            <a:spLocks noChangeArrowheads="1"/>
          </p:cNvSpPr>
          <p:nvPr/>
        </p:nvSpPr>
        <p:spPr bwMode="auto">
          <a:xfrm>
            <a:off x="4713288" y="2997200"/>
            <a:ext cx="203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LH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79" name="Rectangle 13"/>
          <p:cNvSpPr>
            <a:spLocks noChangeArrowheads="1"/>
          </p:cNvSpPr>
          <p:nvPr/>
        </p:nvSpPr>
        <p:spPr bwMode="auto">
          <a:xfrm>
            <a:off x="4662488" y="3148013"/>
            <a:ext cx="304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FSH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0" name="Rectangle 22"/>
          <p:cNvSpPr>
            <a:spLocks noChangeArrowheads="1"/>
          </p:cNvSpPr>
          <p:nvPr/>
        </p:nvSpPr>
        <p:spPr bwMode="auto">
          <a:xfrm>
            <a:off x="6115050" y="497998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1" name="Rectangle 25"/>
          <p:cNvSpPr>
            <a:spLocks noChangeArrowheads="1"/>
          </p:cNvSpPr>
          <p:nvPr/>
        </p:nvSpPr>
        <p:spPr bwMode="auto">
          <a:xfrm>
            <a:off x="2863850" y="38560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2" name="Rectangle 29"/>
          <p:cNvSpPr>
            <a:spLocks noChangeArrowheads="1"/>
          </p:cNvSpPr>
          <p:nvPr/>
        </p:nvSpPr>
        <p:spPr bwMode="auto">
          <a:xfrm>
            <a:off x="2881313" y="158750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3" name="Rectangle 30"/>
          <p:cNvSpPr>
            <a:spLocks noChangeArrowheads="1"/>
          </p:cNvSpPr>
          <p:nvPr/>
        </p:nvSpPr>
        <p:spPr bwMode="auto">
          <a:xfrm>
            <a:off x="5611813" y="2297113"/>
            <a:ext cx="2181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Hypothalamus secretes GnRH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4" name="Rectangle 31"/>
          <p:cNvSpPr>
            <a:spLocks noChangeArrowheads="1"/>
          </p:cNvSpPr>
          <p:nvPr/>
        </p:nvSpPr>
        <p:spPr bwMode="auto">
          <a:xfrm>
            <a:off x="5424488" y="230663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5" name="Rectangle 35"/>
          <p:cNvSpPr>
            <a:spLocks noChangeArrowheads="1"/>
          </p:cNvSpPr>
          <p:nvPr/>
        </p:nvSpPr>
        <p:spPr bwMode="auto">
          <a:xfrm>
            <a:off x="5434013" y="35290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58386" name="Line 36"/>
          <p:cNvSpPr>
            <a:spLocks noChangeShapeType="1"/>
          </p:cNvSpPr>
          <p:nvPr/>
        </p:nvSpPr>
        <p:spPr bwMode="auto">
          <a:xfrm>
            <a:off x="5989638" y="6038850"/>
            <a:ext cx="5635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7" name="Freeform 37"/>
          <p:cNvSpPr>
            <a:spLocks/>
          </p:cNvSpPr>
          <p:nvPr/>
        </p:nvSpPr>
        <p:spPr bwMode="auto">
          <a:xfrm>
            <a:off x="4703763" y="2497138"/>
            <a:ext cx="127000" cy="301625"/>
          </a:xfrm>
          <a:custGeom>
            <a:avLst/>
            <a:gdLst>
              <a:gd name="T0" fmla="*/ 236894710 w 94"/>
              <a:gd name="T1" fmla="*/ 561996476 h 223"/>
              <a:gd name="T2" fmla="*/ 231854399 w 94"/>
              <a:gd name="T3" fmla="*/ 0 h 223"/>
              <a:gd name="T4" fmla="*/ 0 w 94"/>
              <a:gd name="T5" fmla="*/ 0 h 223"/>
              <a:gd name="T6" fmla="*/ 0 60000 65536"/>
              <a:gd name="T7" fmla="*/ 0 60000 65536"/>
              <a:gd name="T8" fmla="*/ 0 60000 65536"/>
              <a:gd name="T9" fmla="*/ 0 w 94"/>
              <a:gd name="T10" fmla="*/ 0 h 223"/>
              <a:gd name="T11" fmla="*/ 94 w 94"/>
              <a:gd name="T12" fmla="*/ 223 h 2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" h="223">
                <a:moveTo>
                  <a:pt x="94" y="223"/>
                </a:moveTo>
                <a:lnTo>
                  <a:pt x="92" y="0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58388" name="Freeform 38"/>
          <p:cNvSpPr>
            <a:spLocks/>
          </p:cNvSpPr>
          <p:nvPr/>
        </p:nvSpPr>
        <p:spPr bwMode="auto">
          <a:xfrm>
            <a:off x="5681663" y="1568450"/>
            <a:ext cx="942975" cy="274638"/>
          </a:xfrm>
          <a:custGeom>
            <a:avLst/>
            <a:gdLst>
              <a:gd name="T0" fmla="*/ 0 w 698"/>
              <a:gd name="T1" fmla="*/ 511590176 h 203"/>
              <a:gd name="T2" fmla="*/ 730845255 w 698"/>
              <a:gd name="T3" fmla="*/ 2519359 h 203"/>
              <a:gd name="T4" fmla="*/ 1759069241 w 698"/>
              <a:gd name="T5" fmla="*/ 0 h 203"/>
              <a:gd name="T6" fmla="*/ 0 60000 65536"/>
              <a:gd name="T7" fmla="*/ 0 60000 65536"/>
              <a:gd name="T8" fmla="*/ 0 60000 65536"/>
              <a:gd name="T9" fmla="*/ 0 w 698"/>
              <a:gd name="T10" fmla="*/ 0 h 203"/>
              <a:gd name="T11" fmla="*/ 698 w 698"/>
              <a:gd name="T12" fmla="*/ 203 h 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203">
                <a:moveTo>
                  <a:pt x="0" y="203"/>
                </a:moveTo>
                <a:lnTo>
                  <a:pt x="290" y="1"/>
                </a:lnTo>
                <a:lnTo>
                  <a:pt x="698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58389" name="Text Box 39"/>
          <p:cNvSpPr txBox="1">
            <a:spLocks noChangeArrowheads="1"/>
          </p:cNvSpPr>
          <p:nvPr/>
        </p:nvSpPr>
        <p:spPr bwMode="auto">
          <a:xfrm>
            <a:off x="6642100" y="1492250"/>
            <a:ext cx="1141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Hypothalamus</a:t>
            </a:r>
          </a:p>
        </p:txBody>
      </p:sp>
      <p:sp>
        <p:nvSpPr>
          <p:cNvPr id="58390" name="Text Box 40"/>
          <p:cNvSpPr txBox="1">
            <a:spLocks noChangeArrowheads="1"/>
          </p:cNvSpPr>
          <p:nvPr/>
        </p:nvSpPr>
        <p:spPr bwMode="auto">
          <a:xfrm>
            <a:off x="3032125" y="1577975"/>
            <a:ext cx="1539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Estradiol stimulates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hypothalamus and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anterior pituitary</a:t>
            </a:r>
          </a:p>
        </p:txBody>
      </p:sp>
      <p:sp>
        <p:nvSpPr>
          <p:cNvPr id="58391" name="Text Box 41"/>
          <p:cNvSpPr txBox="1">
            <a:spLocks noChangeArrowheads="1"/>
          </p:cNvSpPr>
          <p:nvPr/>
        </p:nvSpPr>
        <p:spPr bwMode="auto">
          <a:xfrm>
            <a:off x="3054350" y="3870325"/>
            <a:ext cx="1920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Maturing follicle secretes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estradiol</a:t>
            </a:r>
          </a:p>
        </p:txBody>
      </p:sp>
      <p:sp>
        <p:nvSpPr>
          <p:cNvPr id="58392" name="Text Box 42"/>
          <p:cNvSpPr txBox="1">
            <a:spLocks noChangeArrowheads="1"/>
          </p:cNvSpPr>
          <p:nvPr/>
        </p:nvSpPr>
        <p:spPr bwMode="auto">
          <a:xfrm>
            <a:off x="5614988" y="3525838"/>
            <a:ext cx="17176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GnRH and estradiol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stimulate pituitary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to secrete LH and FSH</a:t>
            </a:r>
          </a:p>
        </p:txBody>
      </p:sp>
      <p:sp>
        <p:nvSpPr>
          <p:cNvPr id="58393" name="Text Box 43"/>
          <p:cNvSpPr txBox="1">
            <a:spLocks noChangeArrowheads="1"/>
          </p:cNvSpPr>
          <p:nvPr/>
        </p:nvSpPr>
        <p:spPr bwMode="auto">
          <a:xfrm>
            <a:off x="6307138" y="4951413"/>
            <a:ext cx="1574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Oocyte completes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meiosis I; follicle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rapidly enlarges and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then ovulates</a:t>
            </a:r>
          </a:p>
        </p:txBody>
      </p:sp>
      <p:sp>
        <p:nvSpPr>
          <p:cNvPr id="58394" name="Text Box 44"/>
          <p:cNvSpPr txBox="1">
            <a:spLocks noChangeArrowheads="1"/>
          </p:cNvSpPr>
          <p:nvPr/>
        </p:nvSpPr>
        <p:spPr bwMode="auto">
          <a:xfrm>
            <a:off x="6589713" y="5956300"/>
            <a:ext cx="8524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Ovulated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secondary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oocyte</a:t>
            </a:r>
          </a:p>
        </p:txBody>
      </p:sp>
      <p:sp>
        <p:nvSpPr>
          <p:cNvPr id="58395" name="Text Box 45"/>
          <p:cNvSpPr txBox="1">
            <a:spLocks noChangeArrowheads="1"/>
          </p:cNvSpPr>
          <p:nvPr/>
        </p:nvSpPr>
        <p:spPr bwMode="auto">
          <a:xfrm>
            <a:off x="4089400" y="2420938"/>
            <a:ext cx="6937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Anterior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pituitary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AD74CB3-F613-4A3F-96D9-5D9391632039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Luteal (Postovulatory) Phase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luteal (postovulatory) phase </a:t>
            </a:r>
            <a:r>
              <a:rPr lang="en-US" sz="2800" b="0" smtClean="0"/>
              <a:t>- days 15 to day 28, from just after </a:t>
            </a:r>
            <a:r>
              <a:rPr lang="en-US" sz="2800" smtClean="0"/>
              <a:t>ovulation to the onset of menstruation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if pregnancy does not occur, events happen as follows: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when follicle ruptures it collapses and bleeds into antrum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clotted blood is slowly absorbed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granulosa and theca interna cells multiply and fill antrum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dense bed of capillaries grows amid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ovulated follicle has now become the </a:t>
            </a:r>
            <a:r>
              <a:rPr lang="en-US" sz="2400" smtClean="0"/>
              <a:t>corpus luteum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named for a yellow lipid that accumulates in the theca interna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cells now called </a:t>
            </a:r>
            <a:r>
              <a:rPr lang="en-US" sz="2000" smtClean="0"/>
              <a:t>lutein </a:t>
            </a:r>
            <a:r>
              <a:rPr lang="en-US" sz="1800" smtClean="0"/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1741037-1F4B-4434-89ED-E0DECF07E851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mtClean="0"/>
              <a:t>Luteal (Postovulatory) Phase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92750"/>
          </a:xfrm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transformation from ruptured follicle to corpus luteum is regulated by LH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LH </a:t>
            </a:r>
            <a:r>
              <a:rPr lang="en-US" sz="1800" b="0" smtClean="0"/>
              <a:t>stimulates the </a:t>
            </a:r>
            <a:r>
              <a:rPr lang="en-US" sz="1800" smtClean="0"/>
              <a:t>corpus luteum </a:t>
            </a:r>
            <a:r>
              <a:rPr lang="en-US" sz="1800" b="0" smtClean="0"/>
              <a:t>to continue to grow and secrete rising levels of </a:t>
            </a:r>
            <a:r>
              <a:rPr lang="en-US" sz="1800" smtClean="0"/>
              <a:t>estradiol </a:t>
            </a:r>
            <a:r>
              <a:rPr lang="en-US" sz="1800" b="0" smtClean="0"/>
              <a:t>and </a:t>
            </a:r>
            <a:r>
              <a:rPr lang="en-US" sz="1800" smtClean="0"/>
              <a:t>progesterone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10 fold increase </a:t>
            </a:r>
            <a:r>
              <a:rPr lang="en-US" sz="1800" b="0" smtClean="0"/>
              <a:t>in progesterone is the most important aspect of the luteal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progesterone has a crucial role in </a:t>
            </a:r>
            <a:r>
              <a:rPr lang="en-US" sz="2000" smtClean="0"/>
              <a:t>preparing the uterus </a:t>
            </a:r>
            <a:r>
              <a:rPr lang="en-US" sz="2000" b="0" smtClean="0"/>
              <a:t>for the possibility of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LH and FSH secretion declines over the rest of the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high levels of estradiol and progesterone, along with inhibin from the corpus luteum has a negative feedback effect on the pituitary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if pregnancy does not occur, the corpus luteum begins the process of </a:t>
            </a:r>
            <a:r>
              <a:rPr lang="en-US" sz="2000" smtClean="0"/>
              <a:t>involution</a:t>
            </a:r>
            <a:r>
              <a:rPr lang="en-US" sz="2000" b="0" smtClean="0"/>
              <a:t> (shrinkage)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beginning about day 22 (8 days after ovulation)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by day 26 involution is complete and becomes inactive bit of scar tissue, the </a:t>
            </a:r>
            <a:r>
              <a:rPr lang="en-US" sz="1600" smtClean="0"/>
              <a:t>corpus albicans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b="0" smtClean="0"/>
              <a:t>with diminishing ovarian steroid secretion, FSH levels rise ripening a new cohort of follicles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ovaries usually alternate from month to month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5E8D58A1-CC1C-4B40-83D9-7D644F45C8ED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Ovarian Cycle - Luteal Phase</a:t>
            </a:r>
          </a:p>
        </p:txBody>
      </p:sp>
      <p:sp>
        <p:nvSpPr>
          <p:cNvPr id="61445" name="Text Box 14"/>
          <p:cNvSpPr txBox="1">
            <a:spLocks noChangeArrowheads="1"/>
          </p:cNvSpPr>
          <p:nvPr/>
        </p:nvSpPr>
        <p:spPr bwMode="auto">
          <a:xfrm>
            <a:off x="3287713" y="6126163"/>
            <a:ext cx="25146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28.14a</a:t>
            </a:r>
          </a:p>
        </p:txBody>
      </p:sp>
      <p:pic>
        <p:nvPicPr>
          <p:cNvPr id="61448" name="Picture 3" descr="sal25693_28_1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1484313"/>
            <a:ext cx="864235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317625" y="1193800"/>
            <a:ext cx="63563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 dirty="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61450" name="Rectangle 9"/>
          <p:cNvSpPr>
            <a:spLocks noChangeArrowheads="1"/>
          </p:cNvSpPr>
          <p:nvPr/>
        </p:nvSpPr>
        <p:spPr bwMode="auto">
          <a:xfrm>
            <a:off x="195263" y="5048250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1" name="Rectangle 10"/>
          <p:cNvSpPr>
            <a:spLocks noChangeArrowheads="1"/>
          </p:cNvSpPr>
          <p:nvPr/>
        </p:nvSpPr>
        <p:spPr bwMode="auto">
          <a:xfrm>
            <a:off x="750888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2" name="Rectangle 11"/>
          <p:cNvSpPr>
            <a:spLocks noChangeArrowheads="1"/>
          </p:cNvSpPr>
          <p:nvPr/>
        </p:nvSpPr>
        <p:spPr bwMode="auto">
          <a:xfrm>
            <a:off x="1354138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3" name="Rectangle 12"/>
          <p:cNvSpPr>
            <a:spLocks noChangeArrowheads="1"/>
          </p:cNvSpPr>
          <p:nvPr/>
        </p:nvSpPr>
        <p:spPr bwMode="auto">
          <a:xfrm>
            <a:off x="1992313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4" name="Rectangle 13"/>
          <p:cNvSpPr>
            <a:spLocks noChangeArrowheads="1"/>
          </p:cNvSpPr>
          <p:nvPr/>
        </p:nvSpPr>
        <p:spPr bwMode="auto">
          <a:xfrm>
            <a:off x="2582863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5" name="Rectangle 14"/>
          <p:cNvSpPr>
            <a:spLocks noChangeArrowheads="1"/>
          </p:cNvSpPr>
          <p:nvPr/>
        </p:nvSpPr>
        <p:spPr bwMode="auto">
          <a:xfrm>
            <a:off x="3198813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6" name="Rectangle 15"/>
          <p:cNvSpPr>
            <a:spLocks noChangeArrowheads="1"/>
          </p:cNvSpPr>
          <p:nvPr/>
        </p:nvSpPr>
        <p:spPr bwMode="auto">
          <a:xfrm>
            <a:off x="3757613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7" name="Rectangle 16"/>
          <p:cNvSpPr>
            <a:spLocks noChangeArrowheads="1"/>
          </p:cNvSpPr>
          <p:nvPr/>
        </p:nvSpPr>
        <p:spPr bwMode="auto">
          <a:xfrm>
            <a:off x="3832225" y="504825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8" name="Rectangle 17"/>
          <p:cNvSpPr>
            <a:spLocks noChangeArrowheads="1"/>
          </p:cNvSpPr>
          <p:nvPr/>
        </p:nvSpPr>
        <p:spPr bwMode="auto">
          <a:xfrm>
            <a:off x="4329113" y="5048250"/>
            <a:ext cx="153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59" name="Rectangle 18"/>
          <p:cNvSpPr>
            <a:spLocks noChangeArrowheads="1"/>
          </p:cNvSpPr>
          <p:nvPr/>
        </p:nvSpPr>
        <p:spPr bwMode="auto">
          <a:xfrm>
            <a:off x="4927600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0" name="Rectangle 19"/>
          <p:cNvSpPr>
            <a:spLocks noChangeArrowheads="1"/>
          </p:cNvSpPr>
          <p:nvPr/>
        </p:nvSpPr>
        <p:spPr bwMode="auto">
          <a:xfrm>
            <a:off x="5516563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1" name="Rectangle 20"/>
          <p:cNvSpPr>
            <a:spLocks noChangeArrowheads="1"/>
          </p:cNvSpPr>
          <p:nvPr/>
        </p:nvSpPr>
        <p:spPr bwMode="auto">
          <a:xfrm>
            <a:off x="6051550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2" name="Rectangle 21"/>
          <p:cNvSpPr>
            <a:spLocks noChangeArrowheads="1"/>
          </p:cNvSpPr>
          <p:nvPr/>
        </p:nvSpPr>
        <p:spPr bwMode="auto">
          <a:xfrm>
            <a:off x="6592888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3" name="Rectangle 22"/>
          <p:cNvSpPr>
            <a:spLocks noChangeArrowheads="1"/>
          </p:cNvSpPr>
          <p:nvPr/>
        </p:nvSpPr>
        <p:spPr bwMode="auto">
          <a:xfrm>
            <a:off x="7132638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4" name="Rectangle 23"/>
          <p:cNvSpPr>
            <a:spLocks noChangeArrowheads="1"/>
          </p:cNvSpPr>
          <p:nvPr/>
        </p:nvSpPr>
        <p:spPr bwMode="auto">
          <a:xfrm>
            <a:off x="7680325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5" name="Rectangle 24"/>
          <p:cNvSpPr>
            <a:spLocks noChangeArrowheads="1"/>
          </p:cNvSpPr>
          <p:nvPr/>
        </p:nvSpPr>
        <p:spPr bwMode="auto">
          <a:xfrm>
            <a:off x="8229600" y="50482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6" name="Rectangle 25"/>
          <p:cNvSpPr>
            <a:spLocks noChangeArrowheads="1"/>
          </p:cNvSpPr>
          <p:nvPr/>
        </p:nvSpPr>
        <p:spPr bwMode="auto">
          <a:xfrm>
            <a:off x="8796338" y="50482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7" name="Rectangle 26"/>
          <p:cNvSpPr>
            <a:spLocks noChangeArrowheads="1"/>
          </p:cNvSpPr>
          <p:nvPr/>
        </p:nvSpPr>
        <p:spPr bwMode="auto">
          <a:xfrm>
            <a:off x="457200" y="1597025"/>
            <a:ext cx="11144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(a) Ovarian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8" name="Rectangle 27"/>
          <p:cNvSpPr>
            <a:spLocks noChangeArrowheads="1"/>
          </p:cNvSpPr>
          <p:nvPr/>
        </p:nvSpPr>
        <p:spPr bwMode="auto">
          <a:xfrm>
            <a:off x="4406900" y="2092325"/>
            <a:ext cx="1873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LH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69" name="Rectangle 28"/>
          <p:cNvSpPr>
            <a:spLocks noChangeArrowheads="1"/>
          </p:cNvSpPr>
          <p:nvPr/>
        </p:nvSpPr>
        <p:spPr bwMode="auto">
          <a:xfrm>
            <a:off x="457200" y="3444875"/>
            <a:ext cx="13096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Developing follicles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0" name="Rectangle 29"/>
          <p:cNvSpPr>
            <a:spLocks noChangeArrowheads="1"/>
          </p:cNvSpPr>
          <p:nvPr/>
        </p:nvSpPr>
        <p:spPr bwMode="auto">
          <a:xfrm>
            <a:off x="676275" y="3732213"/>
            <a:ext cx="5207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Primary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1" name="Rectangle 31"/>
          <p:cNvSpPr>
            <a:spLocks noChangeArrowheads="1"/>
          </p:cNvSpPr>
          <p:nvPr/>
        </p:nvSpPr>
        <p:spPr bwMode="auto">
          <a:xfrm>
            <a:off x="2876550" y="3416300"/>
            <a:ext cx="511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Tertiary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2" name="Rectangle 32"/>
          <p:cNvSpPr>
            <a:spLocks noChangeArrowheads="1"/>
          </p:cNvSpPr>
          <p:nvPr/>
        </p:nvSpPr>
        <p:spPr bwMode="auto">
          <a:xfrm>
            <a:off x="1500188" y="3627438"/>
            <a:ext cx="717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Secondary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3" name="Rectangle 33"/>
          <p:cNvSpPr>
            <a:spLocks noChangeArrowheads="1"/>
          </p:cNvSpPr>
          <p:nvPr/>
        </p:nvSpPr>
        <p:spPr bwMode="auto">
          <a:xfrm>
            <a:off x="4344988" y="3471863"/>
            <a:ext cx="6429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Ovulation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4" name="Rectangle 34"/>
          <p:cNvSpPr>
            <a:spLocks noChangeArrowheads="1"/>
          </p:cNvSpPr>
          <p:nvPr/>
        </p:nvSpPr>
        <p:spPr bwMode="auto">
          <a:xfrm>
            <a:off x="6342063" y="5402263"/>
            <a:ext cx="854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Luteal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5" name="Rectangle 35"/>
          <p:cNvSpPr>
            <a:spLocks noChangeArrowheads="1"/>
          </p:cNvSpPr>
          <p:nvPr/>
        </p:nvSpPr>
        <p:spPr bwMode="auto">
          <a:xfrm>
            <a:off x="1930400" y="5402263"/>
            <a:ext cx="10620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Follicular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6" name="Rectangle 36"/>
          <p:cNvSpPr>
            <a:spLocks noChangeArrowheads="1"/>
          </p:cNvSpPr>
          <p:nvPr/>
        </p:nvSpPr>
        <p:spPr bwMode="auto">
          <a:xfrm>
            <a:off x="5530850" y="3471863"/>
            <a:ext cx="9858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Corpus luteum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7" name="Rectangle 37"/>
          <p:cNvSpPr>
            <a:spLocks noChangeArrowheads="1"/>
          </p:cNvSpPr>
          <p:nvPr/>
        </p:nvSpPr>
        <p:spPr bwMode="auto">
          <a:xfrm>
            <a:off x="6881813" y="3471863"/>
            <a:ext cx="6667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Involution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8" name="Rectangle 42"/>
          <p:cNvSpPr>
            <a:spLocks noChangeArrowheads="1"/>
          </p:cNvSpPr>
          <p:nvPr/>
        </p:nvSpPr>
        <p:spPr bwMode="auto">
          <a:xfrm rot="-5400000">
            <a:off x="-325437" y="4154488"/>
            <a:ext cx="1000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Ovarian events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79" name="Rectangle 43"/>
          <p:cNvSpPr>
            <a:spLocks noChangeArrowheads="1"/>
          </p:cNvSpPr>
          <p:nvPr/>
        </p:nvSpPr>
        <p:spPr bwMode="auto">
          <a:xfrm rot="-5400000">
            <a:off x="-616743" y="2351881"/>
            <a:ext cx="1582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Gonadotropin secretion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80" name="Rectangle 44"/>
          <p:cNvSpPr>
            <a:spLocks noChangeArrowheads="1"/>
          </p:cNvSpPr>
          <p:nvPr/>
        </p:nvSpPr>
        <p:spPr bwMode="auto">
          <a:xfrm>
            <a:off x="1279525" y="3154363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FSH</a:t>
            </a:r>
            <a:endParaRPr lang="en-US" b="1">
              <a:latin typeface="Arial" pitchFamily="34" charset="0"/>
            </a:endParaRPr>
          </a:p>
        </p:txBody>
      </p:sp>
      <p:sp>
        <p:nvSpPr>
          <p:cNvPr id="61481" name="Freeform 45"/>
          <p:cNvSpPr>
            <a:spLocks/>
          </p:cNvSpPr>
          <p:nvPr/>
        </p:nvSpPr>
        <p:spPr bwMode="auto">
          <a:xfrm>
            <a:off x="4833938" y="5226050"/>
            <a:ext cx="3895725" cy="52388"/>
          </a:xfrm>
          <a:custGeom>
            <a:avLst/>
            <a:gdLst>
              <a:gd name="T0" fmla="*/ 0 w 2386"/>
              <a:gd name="T1" fmla="*/ 0 h 32"/>
              <a:gd name="T2" fmla="*/ 0 w 2386"/>
              <a:gd name="T3" fmla="*/ 85762415 h 32"/>
              <a:gd name="T4" fmla="*/ 2147483647 w 2386"/>
              <a:gd name="T5" fmla="*/ 85762415 h 32"/>
              <a:gd name="T6" fmla="*/ 2147483647 w 2386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86"/>
              <a:gd name="T13" fmla="*/ 0 h 32"/>
              <a:gd name="T14" fmla="*/ 2386 w 2386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6" h="32">
                <a:moveTo>
                  <a:pt x="0" y="0"/>
                </a:moveTo>
                <a:lnTo>
                  <a:pt x="0" y="32"/>
                </a:lnTo>
                <a:lnTo>
                  <a:pt x="2386" y="32"/>
                </a:lnTo>
                <a:lnTo>
                  <a:pt x="238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2" name="Line 46"/>
          <p:cNvSpPr>
            <a:spLocks noChangeShapeType="1"/>
          </p:cNvSpPr>
          <p:nvPr/>
        </p:nvSpPr>
        <p:spPr bwMode="auto">
          <a:xfrm>
            <a:off x="6788150" y="5278438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3" name="Freeform 47"/>
          <p:cNvSpPr>
            <a:spLocks/>
          </p:cNvSpPr>
          <p:nvPr/>
        </p:nvSpPr>
        <p:spPr bwMode="auto">
          <a:xfrm>
            <a:off x="649288" y="5226050"/>
            <a:ext cx="3911600" cy="52388"/>
          </a:xfrm>
          <a:custGeom>
            <a:avLst/>
            <a:gdLst>
              <a:gd name="T0" fmla="*/ 0 w 2395"/>
              <a:gd name="T1" fmla="*/ 0 h 32"/>
              <a:gd name="T2" fmla="*/ 0 w 2395"/>
              <a:gd name="T3" fmla="*/ 85762415 h 32"/>
              <a:gd name="T4" fmla="*/ 2147483647 w 2395"/>
              <a:gd name="T5" fmla="*/ 85762415 h 32"/>
              <a:gd name="T6" fmla="*/ 2147483647 w 2395"/>
              <a:gd name="T7" fmla="*/ 0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395"/>
              <a:gd name="T13" fmla="*/ 0 h 32"/>
              <a:gd name="T14" fmla="*/ 2395 w 2395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5" h="32">
                <a:moveTo>
                  <a:pt x="0" y="0"/>
                </a:moveTo>
                <a:lnTo>
                  <a:pt x="0" y="32"/>
                </a:lnTo>
                <a:lnTo>
                  <a:pt x="2395" y="32"/>
                </a:lnTo>
                <a:lnTo>
                  <a:pt x="239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84" name="Line 48"/>
          <p:cNvSpPr>
            <a:spLocks noChangeShapeType="1"/>
          </p:cNvSpPr>
          <p:nvPr/>
        </p:nvSpPr>
        <p:spPr bwMode="auto">
          <a:xfrm>
            <a:off x="2489200" y="5278438"/>
            <a:ext cx="1588" cy="508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5" name="Text Box 50"/>
          <p:cNvSpPr txBox="1">
            <a:spLocks noChangeArrowheads="1"/>
          </p:cNvSpPr>
          <p:nvPr/>
        </p:nvSpPr>
        <p:spPr bwMode="auto">
          <a:xfrm>
            <a:off x="7870825" y="4057650"/>
            <a:ext cx="1098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New primordial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follicles</a:t>
            </a:r>
          </a:p>
        </p:txBody>
      </p:sp>
      <p:sp>
        <p:nvSpPr>
          <p:cNvPr id="61486" name="Text Box 51"/>
          <p:cNvSpPr txBox="1">
            <a:spLocks noChangeArrowheads="1"/>
          </p:cNvSpPr>
          <p:nvPr/>
        </p:nvSpPr>
        <p:spPr bwMode="auto">
          <a:xfrm>
            <a:off x="7889875" y="34829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Corpus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albicans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B07F5C1-B459-4E52-AF80-148E4AAB0745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Menstrual Cycle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menstrual cycle </a:t>
            </a:r>
            <a:r>
              <a:rPr lang="en-US" sz="2400" b="0" smtClean="0"/>
              <a:t>-  consists of a buildup of the endometrium during most of the sexual cycle, followed   by its breakdown and vaginal discharge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divided into four phases:  </a:t>
            </a:r>
            <a:r>
              <a:rPr lang="en-US" sz="2000" smtClean="0"/>
              <a:t>proliferative phase</a:t>
            </a:r>
            <a:r>
              <a:rPr lang="en-US" sz="2000" b="0" smtClean="0"/>
              <a:t>, </a:t>
            </a:r>
            <a:r>
              <a:rPr lang="en-US" sz="2000" smtClean="0"/>
              <a:t>secretory phase</a:t>
            </a:r>
            <a:r>
              <a:rPr lang="en-US" sz="2000" b="0" smtClean="0"/>
              <a:t>, </a:t>
            </a:r>
            <a:r>
              <a:rPr lang="en-US" sz="2000" smtClean="0"/>
              <a:t>premenstrual phase</a:t>
            </a:r>
            <a:r>
              <a:rPr lang="en-US" sz="2000" b="0" smtClean="0"/>
              <a:t>, and </a:t>
            </a:r>
            <a:r>
              <a:rPr lang="en-US" sz="2000" smtClean="0"/>
              <a:t>menstrual phase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first day of noticeable vaginal discharge is defined as day 1 of the sexual cycle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0" smtClean="0"/>
              <a:t>averages 5 days long</a:t>
            </a:r>
          </a:p>
          <a:p>
            <a:pPr lvl="2" eaLnBrk="1" hangingPunct="1">
              <a:lnSpc>
                <a:spcPct val="80000"/>
              </a:lnSpc>
            </a:pPr>
            <a:endParaRPr lang="en-US" sz="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proliferative phase </a:t>
            </a:r>
            <a:r>
              <a:rPr lang="en-US" sz="2400" b="0" smtClean="0"/>
              <a:t>– layer of endometrial tissue (stratum functionalis) lost in the last menstruation is rebuilt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at day 5 of menstruation, the endometrium is about 0.5 mm thick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consists only of </a:t>
            </a:r>
            <a:r>
              <a:rPr lang="en-US" sz="2000" smtClean="0"/>
              <a:t>stratum basalis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as </a:t>
            </a:r>
            <a:r>
              <a:rPr lang="en-US" sz="2000" smtClean="0"/>
              <a:t>new cohort of follicles </a:t>
            </a:r>
            <a:r>
              <a:rPr lang="en-US" sz="2000" b="0" smtClean="0"/>
              <a:t>develop, they secrete more and more </a:t>
            </a:r>
            <a:r>
              <a:rPr lang="en-US" sz="2000" smtClean="0"/>
              <a:t>estrogen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estrogen stimulates mitosis in the stratum basalis and the prolific regrowth of blood vessels regenerating the </a:t>
            </a:r>
            <a:r>
              <a:rPr lang="en-US" sz="2000" smtClean="0"/>
              <a:t>functionalis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by day 14 is 2 to 3 mm thick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estrogen also stimulates endometrial cells to produce </a:t>
            </a:r>
            <a:r>
              <a:rPr lang="en-US" sz="2000" smtClean="0"/>
              <a:t>progesterone receptors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6B64816-778A-46B5-9A61-591C4FF6FBC6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9144000" cy="817562"/>
          </a:xfrm>
        </p:spPr>
        <p:txBody>
          <a:bodyPr/>
          <a:lstStyle/>
          <a:p>
            <a:pPr eaLnBrk="1" hangingPunct="1"/>
            <a:r>
              <a:rPr lang="en-US" sz="4000" smtClean="0"/>
              <a:t>Menstrual Cycle - Proliferative Phase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5791200"/>
            <a:ext cx="8839200" cy="81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0" smtClean="0"/>
              <a:t>day 6-14 rebuild endometrial tissue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result of estrogen from developing follicles</a:t>
            </a:r>
          </a:p>
        </p:txBody>
      </p:sp>
      <p:sp>
        <p:nvSpPr>
          <p:cNvPr id="63494" name="Text Box 12"/>
          <p:cNvSpPr txBox="1">
            <a:spLocks noChangeArrowheads="1"/>
          </p:cNvSpPr>
          <p:nvPr/>
        </p:nvSpPr>
        <p:spPr bwMode="auto">
          <a:xfrm>
            <a:off x="3833813" y="5222875"/>
            <a:ext cx="2057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28.14b</a:t>
            </a:r>
          </a:p>
        </p:txBody>
      </p:sp>
      <p:pic>
        <p:nvPicPr>
          <p:cNvPr id="63535" name="Picture 3" descr="sal25693_28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133475"/>
            <a:ext cx="841057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36" name="Rectangle 7"/>
          <p:cNvSpPr>
            <a:spLocks noChangeArrowheads="1"/>
          </p:cNvSpPr>
          <p:nvPr/>
        </p:nvSpPr>
        <p:spPr bwMode="auto">
          <a:xfrm>
            <a:off x="277813" y="4695825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37" name="Rectangle 8"/>
          <p:cNvSpPr>
            <a:spLocks noChangeArrowheads="1"/>
          </p:cNvSpPr>
          <p:nvPr/>
        </p:nvSpPr>
        <p:spPr bwMode="auto">
          <a:xfrm>
            <a:off x="827088" y="46926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38" name="Rectangle 9"/>
          <p:cNvSpPr>
            <a:spLocks noChangeArrowheads="1"/>
          </p:cNvSpPr>
          <p:nvPr/>
        </p:nvSpPr>
        <p:spPr bwMode="auto">
          <a:xfrm>
            <a:off x="1431925" y="469265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39" name="Rectangle 10"/>
          <p:cNvSpPr>
            <a:spLocks noChangeArrowheads="1"/>
          </p:cNvSpPr>
          <p:nvPr/>
        </p:nvSpPr>
        <p:spPr bwMode="auto">
          <a:xfrm>
            <a:off x="2052638" y="469741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0" name="Rectangle 11"/>
          <p:cNvSpPr>
            <a:spLocks noChangeArrowheads="1"/>
          </p:cNvSpPr>
          <p:nvPr/>
        </p:nvSpPr>
        <p:spPr bwMode="auto">
          <a:xfrm>
            <a:off x="2624138" y="46926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1" name="Rectangle 12"/>
          <p:cNvSpPr>
            <a:spLocks noChangeArrowheads="1"/>
          </p:cNvSpPr>
          <p:nvPr/>
        </p:nvSpPr>
        <p:spPr bwMode="auto">
          <a:xfrm>
            <a:off x="3225800" y="469265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2" name="Rectangle 13"/>
          <p:cNvSpPr>
            <a:spLocks noChangeArrowheads="1"/>
          </p:cNvSpPr>
          <p:nvPr/>
        </p:nvSpPr>
        <p:spPr bwMode="auto">
          <a:xfrm>
            <a:off x="3816350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3" name="Rectangle 15"/>
          <p:cNvSpPr>
            <a:spLocks noChangeArrowheads="1"/>
          </p:cNvSpPr>
          <p:nvPr/>
        </p:nvSpPr>
        <p:spPr bwMode="auto">
          <a:xfrm>
            <a:off x="4408488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4" name="Rectangle 16"/>
          <p:cNvSpPr>
            <a:spLocks noChangeArrowheads="1"/>
          </p:cNvSpPr>
          <p:nvPr/>
        </p:nvSpPr>
        <p:spPr bwMode="auto">
          <a:xfrm>
            <a:off x="4967288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5" name="Rectangle 17"/>
          <p:cNvSpPr>
            <a:spLocks noChangeArrowheads="1"/>
          </p:cNvSpPr>
          <p:nvPr/>
        </p:nvSpPr>
        <p:spPr bwMode="auto">
          <a:xfrm>
            <a:off x="5476875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6" name="Rectangle 18"/>
          <p:cNvSpPr>
            <a:spLocks noChangeArrowheads="1"/>
          </p:cNvSpPr>
          <p:nvPr/>
        </p:nvSpPr>
        <p:spPr bwMode="auto">
          <a:xfrm>
            <a:off x="5995988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7" name="Rectangle 19"/>
          <p:cNvSpPr>
            <a:spLocks noChangeArrowheads="1"/>
          </p:cNvSpPr>
          <p:nvPr/>
        </p:nvSpPr>
        <p:spPr bwMode="auto">
          <a:xfrm>
            <a:off x="6532563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8" name="Rectangle 20"/>
          <p:cNvSpPr>
            <a:spLocks noChangeArrowheads="1"/>
          </p:cNvSpPr>
          <p:nvPr/>
        </p:nvSpPr>
        <p:spPr bwMode="auto">
          <a:xfrm>
            <a:off x="7050088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49" name="Rectangle 21"/>
          <p:cNvSpPr>
            <a:spLocks noChangeArrowheads="1"/>
          </p:cNvSpPr>
          <p:nvPr/>
        </p:nvSpPr>
        <p:spPr bwMode="auto">
          <a:xfrm>
            <a:off x="7566025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0" name="Rectangle 22"/>
          <p:cNvSpPr>
            <a:spLocks noChangeArrowheads="1"/>
          </p:cNvSpPr>
          <p:nvPr/>
        </p:nvSpPr>
        <p:spPr bwMode="auto">
          <a:xfrm>
            <a:off x="8134350" y="4692650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1" name="Rectangle 23"/>
          <p:cNvSpPr>
            <a:spLocks noChangeArrowheads="1"/>
          </p:cNvSpPr>
          <p:nvPr/>
        </p:nvSpPr>
        <p:spPr bwMode="auto">
          <a:xfrm>
            <a:off x="8662988" y="469265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2" name="Rectangle 24"/>
          <p:cNvSpPr>
            <a:spLocks noChangeArrowheads="1"/>
          </p:cNvSpPr>
          <p:nvPr/>
        </p:nvSpPr>
        <p:spPr bwMode="auto">
          <a:xfrm>
            <a:off x="598488" y="1273175"/>
            <a:ext cx="1262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(b) Menstrual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3" name="Rectangle 27"/>
          <p:cNvSpPr>
            <a:spLocks noChangeArrowheads="1"/>
          </p:cNvSpPr>
          <p:nvPr/>
        </p:nvSpPr>
        <p:spPr bwMode="auto">
          <a:xfrm>
            <a:off x="644525" y="5006975"/>
            <a:ext cx="1101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Menstrual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4" name="Rectangle 28"/>
          <p:cNvSpPr>
            <a:spLocks noChangeArrowheads="1"/>
          </p:cNvSpPr>
          <p:nvPr/>
        </p:nvSpPr>
        <p:spPr bwMode="auto">
          <a:xfrm>
            <a:off x="2754313" y="5006975"/>
            <a:ext cx="1247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Proliferative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5" name="Rectangle 29"/>
          <p:cNvSpPr>
            <a:spLocks noChangeArrowheads="1"/>
          </p:cNvSpPr>
          <p:nvPr/>
        </p:nvSpPr>
        <p:spPr bwMode="auto">
          <a:xfrm>
            <a:off x="5881688" y="5006975"/>
            <a:ext cx="1087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Secretory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6" name="Rectangle 32"/>
          <p:cNvSpPr>
            <a:spLocks noChangeArrowheads="1"/>
          </p:cNvSpPr>
          <p:nvPr/>
        </p:nvSpPr>
        <p:spPr bwMode="auto">
          <a:xfrm rot="-5400000">
            <a:off x="-545306" y="3804444"/>
            <a:ext cx="1611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Thickness of endometrium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3557" name="Rectangle 33"/>
          <p:cNvSpPr>
            <a:spLocks noChangeArrowheads="1"/>
          </p:cNvSpPr>
          <p:nvPr/>
        </p:nvSpPr>
        <p:spPr bwMode="auto">
          <a:xfrm rot="-5400000">
            <a:off x="-561975" y="1892300"/>
            <a:ext cx="1644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Ovarian hormone secretion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3558" name="Rectangle 34"/>
          <p:cNvSpPr>
            <a:spLocks noChangeArrowheads="1"/>
          </p:cNvSpPr>
          <p:nvPr/>
        </p:nvSpPr>
        <p:spPr bwMode="auto">
          <a:xfrm>
            <a:off x="1579563" y="2289175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Estradiol</a:t>
            </a:r>
            <a:endParaRPr lang="en-US" b="1">
              <a:latin typeface="Arial" pitchFamily="34" charset="0"/>
            </a:endParaRPr>
          </a:p>
        </p:txBody>
      </p:sp>
      <p:sp>
        <p:nvSpPr>
          <p:cNvPr id="63559" name="Freeform 36"/>
          <p:cNvSpPr>
            <a:spLocks/>
          </p:cNvSpPr>
          <p:nvPr/>
        </p:nvSpPr>
        <p:spPr bwMode="auto">
          <a:xfrm>
            <a:off x="636588" y="3160713"/>
            <a:ext cx="261937" cy="331787"/>
          </a:xfrm>
          <a:custGeom>
            <a:avLst/>
            <a:gdLst>
              <a:gd name="T0" fmla="*/ 0 w 165"/>
              <a:gd name="T1" fmla="*/ 526711113 h 209"/>
              <a:gd name="T2" fmla="*/ 315018119 w 165"/>
              <a:gd name="T3" fmla="*/ 0 h 209"/>
              <a:gd name="T4" fmla="*/ 415824139 w 165"/>
              <a:gd name="T5" fmla="*/ 0 h 209"/>
              <a:gd name="T6" fmla="*/ 0 60000 65536"/>
              <a:gd name="T7" fmla="*/ 0 60000 65536"/>
              <a:gd name="T8" fmla="*/ 0 60000 65536"/>
              <a:gd name="T9" fmla="*/ 0 w 165"/>
              <a:gd name="T10" fmla="*/ 0 h 209"/>
              <a:gd name="T11" fmla="*/ 165 w 165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09">
                <a:moveTo>
                  <a:pt x="0" y="209"/>
                </a:moveTo>
                <a:lnTo>
                  <a:pt x="125" y="0"/>
                </a:lnTo>
                <a:lnTo>
                  <a:pt x="1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560" name="Freeform 37"/>
          <p:cNvSpPr>
            <a:spLocks/>
          </p:cNvSpPr>
          <p:nvPr/>
        </p:nvSpPr>
        <p:spPr bwMode="auto">
          <a:xfrm>
            <a:off x="8105775" y="4833938"/>
            <a:ext cx="503238" cy="52387"/>
          </a:xfrm>
          <a:custGeom>
            <a:avLst/>
            <a:gdLst>
              <a:gd name="T0" fmla="*/ 0 w 317"/>
              <a:gd name="T1" fmla="*/ 0 h 33"/>
              <a:gd name="T2" fmla="*/ 5040317 w 317"/>
              <a:gd name="T3" fmla="*/ 83163555 h 33"/>
              <a:gd name="T4" fmla="*/ 798891010 w 317"/>
              <a:gd name="T5" fmla="*/ 83163555 h 33"/>
              <a:gd name="T6" fmla="*/ 0 60000 65536"/>
              <a:gd name="T7" fmla="*/ 0 60000 65536"/>
              <a:gd name="T8" fmla="*/ 0 60000 65536"/>
              <a:gd name="T9" fmla="*/ 0 w 317"/>
              <a:gd name="T10" fmla="*/ 0 h 33"/>
              <a:gd name="T11" fmla="*/ 317 w 317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3">
                <a:moveTo>
                  <a:pt x="0" y="0"/>
                </a:moveTo>
                <a:lnTo>
                  <a:pt x="2" y="33"/>
                </a:lnTo>
                <a:lnTo>
                  <a:pt x="317" y="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561" name="Line 38"/>
          <p:cNvSpPr>
            <a:spLocks noChangeShapeType="1"/>
          </p:cNvSpPr>
          <p:nvPr/>
        </p:nvSpPr>
        <p:spPr bwMode="auto">
          <a:xfrm>
            <a:off x="8601075" y="4841875"/>
            <a:ext cx="3175" cy="492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2" name="Line 39"/>
          <p:cNvSpPr>
            <a:spLocks noChangeShapeType="1"/>
          </p:cNvSpPr>
          <p:nvPr/>
        </p:nvSpPr>
        <p:spPr bwMode="auto">
          <a:xfrm>
            <a:off x="8347075" y="4891088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3" name="Freeform 40"/>
          <p:cNvSpPr>
            <a:spLocks/>
          </p:cNvSpPr>
          <p:nvPr/>
        </p:nvSpPr>
        <p:spPr bwMode="auto">
          <a:xfrm>
            <a:off x="4943475" y="4833938"/>
            <a:ext cx="3108325" cy="52387"/>
          </a:xfrm>
          <a:custGeom>
            <a:avLst/>
            <a:gdLst>
              <a:gd name="T0" fmla="*/ 0 w 1958"/>
              <a:gd name="T1" fmla="*/ 0 h 33"/>
              <a:gd name="T2" fmla="*/ 0 w 1958"/>
              <a:gd name="T3" fmla="*/ 83163555 h 33"/>
              <a:gd name="T4" fmla="*/ 2147483647 w 1958"/>
              <a:gd name="T5" fmla="*/ 83163555 h 33"/>
              <a:gd name="T6" fmla="*/ 2147483647 w 195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33"/>
              <a:gd name="T14" fmla="*/ 1958 w 195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33">
                <a:moveTo>
                  <a:pt x="0" y="0"/>
                </a:moveTo>
                <a:lnTo>
                  <a:pt x="0" y="33"/>
                </a:lnTo>
                <a:lnTo>
                  <a:pt x="1958" y="33"/>
                </a:lnTo>
                <a:lnTo>
                  <a:pt x="19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564" name="Line 41"/>
          <p:cNvSpPr>
            <a:spLocks noChangeShapeType="1"/>
          </p:cNvSpPr>
          <p:nvPr/>
        </p:nvSpPr>
        <p:spPr bwMode="auto">
          <a:xfrm>
            <a:off x="6438900" y="4891088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5" name="Freeform 42"/>
          <p:cNvSpPr>
            <a:spLocks/>
          </p:cNvSpPr>
          <p:nvPr/>
        </p:nvSpPr>
        <p:spPr bwMode="auto">
          <a:xfrm>
            <a:off x="2193925" y="4833938"/>
            <a:ext cx="2454275" cy="52387"/>
          </a:xfrm>
          <a:custGeom>
            <a:avLst/>
            <a:gdLst>
              <a:gd name="T0" fmla="*/ 0 w 1546"/>
              <a:gd name="T1" fmla="*/ 0 h 33"/>
              <a:gd name="T2" fmla="*/ 0 w 1546"/>
              <a:gd name="T3" fmla="*/ 83163555 h 33"/>
              <a:gd name="T4" fmla="*/ 2147483647 w 1546"/>
              <a:gd name="T5" fmla="*/ 83163555 h 33"/>
              <a:gd name="T6" fmla="*/ 2147483647 w 1546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33"/>
              <a:gd name="T14" fmla="*/ 1546 w 1546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33">
                <a:moveTo>
                  <a:pt x="0" y="0"/>
                </a:moveTo>
                <a:lnTo>
                  <a:pt x="0" y="33"/>
                </a:lnTo>
                <a:lnTo>
                  <a:pt x="1546" y="33"/>
                </a:lnTo>
                <a:lnTo>
                  <a:pt x="154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566" name="Freeform 43"/>
          <p:cNvSpPr>
            <a:spLocks/>
          </p:cNvSpPr>
          <p:nvPr/>
        </p:nvSpPr>
        <p:spPr bwMode="auto">
          <a:xfrm>
            <a:off x="479425" y="4833938"/>
            <a:ext cx="1689100" cy="52387"/>
          </a:xfrm>
          <a:custGeom>
            <a:avLst/>
            <a:gdLst>
              <a:gd name="T0" fmla="*/ 0 w 1064"/>
              <a:gd name="T1" fmla="*/ 83163555 h 33"/>
              <a:gd name="T2" fmla="*/ 2147483647 w 1064"/>
              <a:gd name="T3" fmla="*/ 83163555 h 33"/>
              <a:gd name="T4" fmla="*/ 2147483647 w 1064"/>
              <a:gd name="T5" fmla="*/ 0 h 33"/>
              <a:gd name="T6" fmla="*/ 0 60000 65536"/>
              <a:gd name="T7" fmla="*/ 0 60000 65536"/>
              <a:gd name="T8" fmla="*/ 0 60000 65536"/>
              <a:gd name="T9" fmla="*/ 0 w 1064"/>
              <a:gd name="T10" fmla="*/ 0 h 33"/>
              <a:gd name="T11" fmla="*/ 1064 w 106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33">
                <a:moveTo>
                  <a:pt x="0" y="33"/>
                </a:moveTo>
                <a:lnTo>
                  <a:pt x="1064" y="33"/>
                </a:lnTo>
                <a:lnTo>
                  <a:pt x="10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3567" name="Line 44"/>
          <p:cNvSpPr>
            <a:spLocks noChangeShapeType="1"/>
          </p:cNvSpPr>
          <p:nvPr/>
        </p:nvSpPr>
        <p:spPr bwMode="auto">
          <a:xfrm>
            <a:off x="3394075" y="4886325"/>
            <a:ext cx="1588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8" name="Line 45"/>
          <p:cNvSpPr>
            <a:spLocks noChangeShapeType="1"/>
          </p:cNvSpPr>
          <p:nvPr/>
        </p:nvSpPr>
        <p:spPr bwMode="auto">
          <a:xfrm>
            <a:off x="1211263" y="4886325"/>
            <a:ext cx="1587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69" name="Text Box 46"/>
          <p:cNvSpPr txBox="1">
            <a:spLocks noChangeArrowheads="1"/>
          </p:cNvSpPr>
          <p:nvPr/>
        </p:nvSpPr>
        <p:spPr bwMode="auto">
          <a:xfrm>
            <a:off x="7851775" y="5006975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Premenstrual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phase</a:t>
            </a:r>
          </a:p>
        </p:txBody>
      </p:sp>
      <p:sp>
        <p:nvSpPr>
          <p:cNvPr id="63570" name="Text Box 47"/>
          <p:cNvSpPr txBox="1">
            <a:spLocks noChangeArrowheads="1"/>
          </p:cNvSpPr>
          <p:nvPr/>
        </p:nvSpPr>
        <p:spPr bwMode="auto">
          <a:xfrm>
            <a:off x="5819775" y="1463675"/>
            <a:ext cx="993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Progesterone</a:t>
            </a:r>
          </a:p>
        </p:txBody>
      </p:sp>
      <p:sp>
        <p:nvSpPr>
          <p:cNvPr id="63571" name="Text Box 48"/>
          <p:cNvSpPr txBox="1">
            <a:spLocks noChangeArrowheads="1"/>
          </p:cNvSpPr>
          <p:nvPr/>
        </p:nvSpPr>
        <p:spPr bwMode="auto">
          <a:xfrm>
            <a:off x="981075" y="3038475"/>
            <a:ext cx="75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Menstrual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fluid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47800" y="860425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09BC98A-8061-4B4F-80CC-31E45F099B17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Menstrual Cycle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secretory phase </a:t>
            </a:r>
            <a:r>
              <a:rPr lang="en-US" sz="2400" b="0" smtClean="0"/>
              <a:t>– endometrium thickens still more in response to </a:t>
            </a:r>
            <a:r>
              <a:rPr lang="en-US" sz="2400" smtClean="0"/>
              <a:t>progesterone from corpus luteum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day 15 to day 26</a:t>
            </a:r>
            <a:endParaRPr lang="en-US" sz="24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secretion and fluid accumulation rather than mitosis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progesterone stimulates endometrial glands to secrete glycogen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glands grow wider, longer and more coiled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endometrium 5 to 6 mm thick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a soft, wet, nutritious bed available for embryonic development</a:t>
            </a:r>
          </a:p>
          <a:p>
            <a:pPr lvl="1" eaLnBrk="1" hangingPunct="1">
              <a:lnSpc>
                <a:spcPct val="80000"/>
              </a:lnSpc>
            </a:pPr>
            <a:endParaRPr lang="en-US" sz="1000" b="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sz="2400" smtClean="0"/>
              <a:t>premenstrual phase </a:t>
            </a:r>
            <a:r>
              <a:rPr lang="en-US" sz="2400" b="0" smtClean="0"/>
              <a:t>– period of endometrial degeneration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last 2 days of the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corpus luteum atrophies and progesterone levels fall sharply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triggers spasmodic contractions of spiral arteries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causes </a:t>
            </a:r>
            <a:r>
              <a:rPr lang="en-US" sz="2000" smtClean="0"/>
              <a:t>endometrial ischemia </a:t>
            </a:r>
            <a:r>
              <a:rPr lang="en-US" sz="2000" b="0" smtClean="0"/>
              <a:t>(interrupted blood flow)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brings about </a:t>
            </a:r>
            <a:r>
              <a:rPr lang="en-US" sz="2000" smtClean="0"/>
              <a:t>tissue necrosis </a:t>
            </a:r>
            <a:r>
              <a:rPr lang="en-US" sz="2000" b="0" smtClean="0"/>
              <a:t>and menstrual cramps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pools of blood accumulate in stratum functionalis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0" smtClean="0"/>
              <a:t>necrotic endometrium mixes with blood and serous fluid – </a:t>
            </a:r>
            <a:r>
              <a:rPr lang="en-US" sz="2000" smtClean="0"/>
              <a:t>menstrual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7B320AFB-BD3A-48AA-BBB5-D601C537073F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259388"/>
            <a:ext cx="8915400" cy="1500187"/>
          </a:xfrm>
        </p:spPr>
        <p:txBody>
          <a:bodyPr/>
          <a:lstStyle/>
          <a:p>
            <a:pPr eaLnBrk="1" hangingPunct="1"/>
            <a:r>
              <a:rPr lang="en-US" sz="2800" b="0" smtClean="0"/>
              <a:t>further thickening of endometrium due to secretion and fluid accumulation - not mitosis</a:t>
            </a:r>
          </a:p>
          <a:p>
            <a:pPr eaLnBrk="1" hangingPunct="1"/>
            <a:r>
              <a:rPr lang="en-US" sz="2800" b="0" smtClean="0"/>
              <a:t>due to progesterone stimulation of glands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2863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Menstrual Cycle - Secretory Phase</a:t>
            </a:r>
          </a:p>
        </p:txBody>
      </p:sp>
      <p:sp>
        <p:nvSpPr>
          <p:cNvPr id="65542" name="Text Box 12"/>
          <p:cNvSpPr txBox="1">
            <a:spLocks noChangeArrowheads="1"/>
          </p:cNvSpPr>
          <p:nvPr/>
        </p:nvSpPr>
        <p:spPr bwMode="auto">
          <a:xfrm>
            <a:off x="4083050" y="4940300"/>
            <a:ext cx="2362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Figure 28.14b</a:t>
            </a:r>
          </a:p>
        </p:txBody>
      </p:sp>
      <p:pic>
        <p:nvPicPr>
          <p:cNvPr id="65583" name="Picture 3" descr="sal25693_28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971550"/>
            <a:ext cx="841057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84" name="Rectangle 7"/>
          <p:cNvSpPr>
            <a:spLocks noChangeArrowheads="1"/>
          </p:cNvSpPr>
          <p:nvPr/>
        </p:nvSpPr>
        <p:spPr bwMode="auto">
          <a:xfrm>
            <a:off x="300038" y="4533900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85" name="Rectangle 8"/>
          <p:cNvSpPr>
            <a:spLocks noChangeArrowheads="1"/>
          </p:cNvSpPr>
          <p:nvPr/>
        </p:nvSpPr>
        <p:spPr bwMode="auto">
          <a:xfrm>
            <a:off x="849313" y="45307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86" name="Rectangle 9"/>
          <p:cNvSpPr>
            <a:spLocks noChangeArrowheads="1"/>
          </p:cNvSpPr>
          <p:nvPr/>
        </p:nvSpPr>
        <p:spPr bwMode="auto">
          <a:xfrm>
            <a:off x="1454150" y="45307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87" name="Rectangle 10"/>
          <p:cNvSpPr>
            <a:spLocks noChangeArrowheads="1"/>
          </p:cNvSpPr>
          <p:nvPr/>
        </p:nvSpPr>
        <p:spPr bwMode="auto">
          <a:xfrm>
            <a:off x="2074863" y="453548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88" name="Rectangle 11"/>
          <p:cNvSpPr>
            <a:spLocks noChangeArrowheads="1"/>
          </p:cNvSpPr>
          <p:nvPr/>
        </p:nvSpPr>
        <p:spPr bwMode="auto">
          <a:xfrm>
            <a:off x="2646363" y="45307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89" name="Rectangle 12"/>
          <p:cNvSpPr>
            <a:spLocks noChangeArrowheads="1"/>
          </p:cNvSpPr>
          <p:nvPr/>
        </p:nvSpPr>
        <p:spPr bwMode="auto">
          <a:xfrm>
            <a:off x="3248025" y="45307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0" name="Rectangle 13"/>
          <p:cNvSpPr>
            <a:spLocks noChangeArrowheads="1"/>
          </p:cNvSpPr>
          <p:nvPr/>
        </p:nvSpPr>
        <p:spPr bwMode="auto">
          <a:xfrm>
            <a:off x="3838575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1" name="Rectangle 15"/>
          <p:cNvSpPr>
            <a:spLocks noChangeArrowheads="1"/>
          </p:cNvSpPr>
          <p:nvPr/>
        </p:nvSpPr>
        <p:spPr bwMode="auto">
          <a:xfrm>
            <a:off x="4430713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2" name="Rectangle 16"/>
          <p:cNvSpPr>
            <a:spLocks noChangeArrowheads="1"/>
          </p:cNvSpPr>
          <p:nvPr/>
        </p:nvSpPr>
        <p:spPr bwMode="auto">
          <a:xfrm>
            <a:off x="4989513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3" name="Rectangle 17"/>
          <p:cNvSpPr>
            <a:spLocks noChangeArrowheads="1"/>
          </p:cNvSpPr>
          <p:nvPr/>
        </p:nvSpPr>
        <p:spPr bwMode="auto">
          <a:xfrm>
            <a:off x="5499100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4" name="Rectangle 18"/>
          <p:cNvSpPr>
            <a:spLocks noChangeArrowheads="1"/>
          </p:cNvSpPr>
          <p:nvPr/>
        </p:nvSpPr>
        <p:spPr bwMode="auto">
          <a:xfrm>
            <a:off x="6018213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5" name="Rectangle 19"/>
          <p:cNvSpPr>
            <a:spLocks noChangeArrowheads="1"/>
          </p:cNvSpPr>
          <p:nvPr/>
        </p:nvSpPr>
        <p:spPr bwMode="auto">
          <a:xfrm>
            <a:off x="6554788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6" name="Rectangle 20"/>
          <p:cNvSpPr>
            <a:spLocks noChangeArrowheads="1"/>
          </p:cNvSpPr>
          <p:nvPr/>
        </p:nvSpPr>
        <p:spPr bwMode="auto">
          <a:xfrm>
            <a:off x="7072313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7" name="Rectangle 21"/>
          <p:cNvSpPr>
            <a:spLocks noChangeArrowheads="1"/>
          </p:cNvSpPr>
          <p:nvPr/>
        </p:nvSpPr>
        <p:spPr bwMode="auto">
          <a:xfrm>
            <a:off x="7588250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8" name="Rectangle 22"/>
          <p:cNvSpPr>
            <a:spLocks noChangeArrowheads="1"/>
          </p:cNvSpPr>
          <p:nvPr/>
        </p:nvSpPr>
        <p:spPr bwMode="auto">
          <a:xfrm>
            <a:off x="8156575" y="45307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65599" name="Rectangle 23"/>
          <p:cNvSpPr>
            <a:spLocks noChangeArrowheads="1"/>
          </p:cNvSpPr>
          <p:nvPr/>
        </p:nvSpPr>
        <p:spPr bwMode="auto">
          <a:xfrm>
            <a:off x="8685213" y="45307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0" name="Rectangle 24"/>
          <p:cNvSpPr>
            <a:spLocks noChangeArrowheads="1"/>
          </p:cNvSpPr>
          <p:nvPr/>
        </p:nvSpPr>
        <p:spPr bwMode="auto">
          <a:xfrm>
            <a:off x="620713" y="1111250"/>
            <a:ext cx="1262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(b) Menstrual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1" name="Rectangle 27"/>
          <p:cNvSpPr>
            <a:spLocks noChangeArrowheads="1"/>
          </p:cNvSpPr>
          <p:nvPr/>
        </p:nvSpPr>
        <p:spPr bwMode="auto">
          <a:xfrm>
            <a:off x="666750" y="4845050"/>
            <a:ext cx="1101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Menstrual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2" name="Rectangle 28"/>
          <p:cNvSpPr>
            <a:spLocks noChangeArrowheads="1"/>
          </p:cNvSpPr>
          <p:nvPr/>
        </p:nvSpPr>
        <p:spPr bwMode="auto">
          <a:xfrm>
            <a:off x="2776538" y="4845050"/>
            <a:ext cx="1247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Proliferative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3" name="Rectangle 29"/>
          <p:cNvSpPr>
            <a:spLocks noChangeArrowheads="1"/>
          </p:cNvSpPr>
          <p:nvPr/>
        </p:nvSpPr>
        <p:spPr bwMode="auto">
          <a:xfrm>
            <a:off x="5903913" y="4845050"/>
            <a:ext cx="1087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Secretory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4" name="Rectangle 32"/>
          <p:cNvSpPr>
            <a:spLocks noChangeArrowheads="1"/>
          </p:cNvSpPr>
          <p:nvPr/>
        </p:nvSpPr>
        <p:spPr bwMode="auto">
          <a:xfrm rot="-5400000">
            <a:off x="-523081" y="3642519"/>
            <a:ext cx="1611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Thickness of endometrium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5605" name="Rectangle 33"/>
          <p:cNvSpPr>
            <a:spLocks noChangeArrowheads="1"/>
          </p:cNvSpPr>
          <p:nvPr/>
        </p:nvSpPr>
        <p:spPr bwMode="auto">
          <a:xfrm rot="-5400000">
            <a:off x="-539750" y="1730375"/>
            <a:ext cx="1644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Ovarian hormone secretion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5606" name="Rectangle 34"/>
          <p:cNvSpPr>
            <a:spLocks noChangeArrowheads="1"/>
          </p:cNvSpPr>
          <p:nvPr/>
        </p:nvSpPr>
        <p:spPr bwMode="auto">
          <a:xfrm>
            <a:off x="1601788" y="2127250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Estradiol</a:t>
            </a:r>
            <a:endParaRPr lang="en-US" b="1">
              <a:latin typeface="Arial" pitchFamily="34" charset="0"/>
            </a:endParaRPr>
          </a:p>
        </p:txBody>
      </p:sp>
      <p:sp>
        <p:nvSpPr>
          <p:cNvPr id="65607" name="Freeform 36"/>
          <p:cNvSpPr>
            <a:spLocks/>
          </p:cNvSpPr>
          <p:nvPr/>
        </p:nvSpPr>
        <p:spPr bwMode="auto">
          <a:xfrm>
            <a:off x="658813" y="2998788"/>
            <a:ext cx="261937" cy="331787"/>
          </a:xfrm>
          <a:custGeom>
            <a:avLst/>
            <a:gdLst>
              <a:gd name="T0" fmla="*/ 0 w 165"/>
              <a:gd name="T1" fmla="*/ 526711113 h 209"/>
              <a:gd name="T2" fmla="*/ 315018119 w 165"/>
              <a:gd name="T3" fmla="*/ 0 h 209"/>
              <a:gd name="T4" fmla="*/ 415824139 w 165"/>
              <a:gd name="T5" fmla="*/ 0 h 209"/>
              <a:gd name="T6" fmla="*/ 0 60000 65536"/>
              <a:gd name="T7" fmla="*/ 0 60000 65536"/>
              <a:gd name="T8" fmla="*/ 0 60000 65536"/>
              <a:gd name="T9" fmla="*/ 0 w 165"/>
              <a:gd name="T10" fmla="*/ 0 h 209"/>
              <a:gd name="T11" fmla="*/ 165 w 165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09">
                <a:moveTo>
                  <a:pt x="0" y="209"/>
                </a:moveTo>
                <a:lnTo>
                  <a:pt x="125" y="0"/>
                </a:lnTo>
                <a:lnTo>
                  <a:pt x="1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608" name="Freeform 37"/>
          <p:cNvSpPr>
            <a:spLocks/>
          </p:cNvSpPr>
          <p:nvPr/>
        </p:nvSpPr>
        <p:spPr bwMode="auto">
          <a:xfrm>
            <a:off x="8128000" y="4672013"/>
            <a:ext cx="503238" cy="52387"/>
          </a:xfrm>
          <a:custGeom>
            <a:avLst/>
            <a:gdLst>
              <a:gd name="T0" fmla="*/ 0 w 317"/>
              <a:gd name="T1" fmla="*/ 0 h 33"/>
              <a:gd name="T2" fmla="*/ 5040317 w 317"/>
              <a:gd name="T3" fmla="*/ 83163555 h 33"/>
              <a:gd name="T4" fmla="*/ 798891010 w 317"/>
              <a:gd name="T5" fmla="*/ 83163555 h 33"/>
              <a:gd name="T6" fmla="*/ 0 60000 65536"/>
              <a:gd name="T7" fmla="*/ 0 60000 65536"/>
              <a:gd name="T8" fmla="*/ 0 60000 65536"/>
              <a:gd name="T9" fmla="*/ 0 w 317"/>
              <a:gd name="T10" fmla="*/ 0 h 33"/>
              <a:gd name="T11" fmla="*/ 317 w 317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3">
                <a:moveTo>
                  <a:pt x="0" y="0"/>
                </a:moveTo>
                <a:lnTo>
                  <a:pt x="2" y="33"/>
                </a:lnTo>
                <a:lnTo>
                  <a:pt x="317" y="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609" name="Line 38"/>
          <p:cNvSpPr>
            <a:spLocks noChangeShapeType="1"/>
          </p:cNvSpPr>
          <p:nvPr/>
        </p:nvSpPr>
        <p:spPr bwMode="auto">
          <a:xfrm>
            <a:off x="8623300" y="4679950"/>
            <a:ext cx="3175" cy="492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0" name="Line 39"/>
          <p:cNvSpPr>
            <a:spLocks noChangeShapeType="1"/>
          </p:cNvSpPr>
          <p:nvPr/>
        </p:nvSpPr>
        <p:spPr bwMode="auto">
          <a:xfrm>
            <a:off x="8369300" y="4729163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1" name="Freeform 40"/>
          <p:cNvSpPr>
            <a:spLocks/>
          </p:cNvSpPr>
          <p:nvPr/>
        </p:nvSpPr>
        <p:spPr bwMode="auto">
          <a:xfrm>
            <a:off x="4965700" y="4672013"/>
            <a:ext cx="3108325" cy="52387"/>
          </a:xfrm>
          <a:custGeom>
            <a:avLst/>
            <a:gdLst>
              <a:gd name="T0" fmla="*/ 0 w 1958"/>
              <a:gd name="T1" fmla="*/ 0 h 33"/>
              <a:gd name="T2" fmla="*/ 0 w 1958"/>
              <a:gd name="T3" fmla="*/ 83163555 h 33"/>
              <a:gd name="T4" fmla="*/ 2147483647 w 1958"/>
              <a:gd name="T5" fmla="*/ 83163555 h 33"/>
              <a:gd name="T6" fmla="*/ 2147483647 w 195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33"/>
              <a:gd name="T14" fmla="*/ 1958 w 195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33">
                <a:moveTo>
                  <a:pt x="0" y="0"/>
                </a:moveTo>
                <a:lnTo>
                  <a:pt x="0" y="33"/>
                </a:lnTo>
                <a:lnTo>
                  <a:pt x="1958" y="33"/>
                </a:lnTo>
                <a:lnTo>
                  <a:pt x="19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612" name="Line 41"/>
          <p:cNvSpPr>
            <a:spLocks noChangeShapeType="1"/>
          </p:cNvSpPr>
          <p:nvPr/>
        </p:nvSpPr>
        <p:spPr bwMode="auto">
          <a:xfrm>
            <a:off x="6461125" y="4729163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3" name="Freeform 42"/>
          <p:cNvSpPr>
            <a:spLocks/>
          </p:cNvSpPr>
          <p:nvPr/>
        </p:nvSpPr>
        <p:spPr bwMode="auto">
          <a:xfrm>
            <a:off x="2216150" y="4672013"/>
            <a:ext cx="2454275" cy="52387"/>
          </a:xfrm>
          <a:custGeom>
            <a:avLst/>
            <a:gdLst>
              <a:gd name="T0" fmla="*/ 0 w 1546"/>
              <a:gd name="T1" fmla="*/ 0 h 33"/>
              <a:gd name="T2" fmla="*/ 0 w 1546"/>
              <a:gd name="T3" fmla="*/ 83163555 h 33"/>
              <a:gd name="T4" fmla="*/ 2147483647 w 1546"/>
              <a:gd name="T5" fmla="*/ 83163555 h 33"/>
              <a:gd name="T6" fmla="*/ 2147483647 w 1546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33"/>
              <a:gd name="T14" fmla="*/ 1546 w 1546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33">
                <a:moveTo>
                  <a:pt x="0" y="0"/>
                </a:moveTo>
                <a:lnTo>
                  <a:pt x="0" y="33"/>
                </a:lnTo>
                <a:lnTo>
                  <a:pt x="1546" y="33"/>
                </a:lnTo>
                <a:lnTo>
                  <a:pt x="154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614" name="Freeform 43"/>
          <p:cNvSpPr>
            <a:spLocks/>
          </p:cNvSpPr>
          <p:nvPr/>
        </p:nvSpPr>
        <p:spPr bwMode="auto">
          <a:xfrm>
            <a:off x="501650" y="4672013"/>
            <a:ext cx="1689100" cy="52387"/>
          </a:xfrm>
          <a:custGeom>
            <a:avLst/>
            <a:gdLst>
              <a:gd name="T0" fmla="*/ 0 w 1064"/>
              <a:gd name="T1" fmla="*/ 83163555 h 33"/>
              <a:gd name="T2" fmla="*/ 2147483647 w 1064"/>
              <a:gd name="T3" fmla="*/ 83163555 h 33"/>
              <a:gd name="T4" fmla="*/ 2147483647 w 1064"/>
              <a:gd name="T5" fmla="*/ 0 h 33"/>
              <a:gd name="T6" fmla="*/ 0 60000 65536"/>
              <a:gd name="T7" fmla="*/ 0 60000 65536"/>
              <a:gd name="T8" fmla="*/ 0 60000 65536"/>
              <a:gd name="T9" fmla="*/ 0 w 1064"/>
              <a:gd name="T10" fmla="*/ 0 h 33"/>
              <a:gd name="T11" fmla="*/ 1064 w 106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33">
                <a:moveTo>
                  <a:pt x="0" y="33"/>
                </a:moveTo>
                <a:lnTo>
                  <a:pt x="1064" y="33"/>
                </a:lnTo>
                <a:lnTo>
                  <a:pt x="10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5615" name="Line 44"/>
          <p:cNvSpPr>
            <a:spLocks noChangeShapeType="1"/>
          </p:cNvSpPr>
          <p:nvPr/>
        </p:nvSpPr>
        <p:spPr bwMode="auto">
          <a:xfrm>
            <a:off x="3416300" y="4724400"/>
            <a:ext cx="1588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6" name="Line 45"/>
          <p:cNvSpPr>
            <a:spLocks noChangeShapeType="1"/>
          </p:cNvSpPr>
          <p:nvPr/>
        </p:nvSpPr>
        <p:spPr bwMode="auto">
          <a:xfrm>
            <a:off x="1233488" y="4724400"/>
            <a:ext cx="1587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617" name="Text Box 46"/>
          <p:cNvSpPr txBox="1">
            <a:spLocks noChangeArrowheads="1"/>
          </p:cNvSpPr>
          <p:nvPr/>
        </p:nvSpPr>
        <p:spPr bwMode="auto">
          <a:xfrm>
            <a:off x="7874000" y="48450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Premenstrual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phase</a:t>
            </a:r>
          </a:p>
        </p:txBody>
      </p:sp>
      <p:sp>
        <p:nvSpPr>
          <p:cNvPr id="65618" name="Text Box 47"/>
          <p:cNvSpPr txBox="1">
            <a:spLocks noChangeArrowheads="1"/>
          </p:cNvSpPr>
          <p:nvPr/>
        </p:nvSpPr>
        <p:spPr bwMode="auto">
          <a:xfrm>
            <a:off x="5842000" y="1301750"/>
            <a:ext cx="993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Progesterone</a:t>
            </a:r>
          </a:p>
        </p:txBody>
      </p:sp>
      <p:sp>
        <p:nvSpPr>
          <p:cNvPr id="65619" name="Text Box 48"/>
          <p:cNvSpPr txBox="1">
            <a:spLocks noChangeArrowheads="1"/>
          </p:cNvSpPr>
          <p:nvPr/>
        </p:nvSpPr>
        <p:spPr bwMode="auto">
          <a:xfrm>
            <a:off x="1003300" y="2876550"/>
            <a:ext cx="75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Menstrual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fluid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70025" y="69850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DA4A09A-ECF4-486F-870C-C5A1032660A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975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Menstrual Cycle Premenstrual Phase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13363"/>
            <a:ext cx="7848600" cy="1455737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0" smtClean="0"/>
              <a:t>involution of corpus luteum, progesterone falls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spiral arteries constrict causes endometrial ischemia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0" smtClean="0"/>
              <a:t>stratum functionalis sloughs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3330575" y="4918075"/>
            <a:ext cx="2667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28.14b</a:t>
            </a:r>
          </a:p>
        </p:txBody>
      </p:sp>
      <p:pic>
        <p:nvPicPr>
          <p:cNvPr id="66607" name="Picture 3" descr="sal25693_28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915988"/>
            <a:ext cx="841057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8" name="Rectangle 7"/>
          <p:cNvSpPr>
            <a:spLocks noChangeArrowheads="1"/>
          </p:cNvSpPr>
          <p:nvPr/>
        </p:nvSpPr>
        <p:spPr bwMode="auto">
          <a:xfrm>
            <a:off x="300038" y="4478338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09" name="Rectangle 8"/>
          <p:cNvSpPr>
            <a:spLocks noChangeArrowheads="1"/>
          </p:cNvSpPr>
          <p:nvPr/>
        </p:nvSpPr>
        <p:spPr bwMode="auto">
          <a:xfrm>
            <a:off x="849313" y="447516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0" name="Rectangle 9"/>
          <p:cNvSpPr>
            <a:spLocks noChangeArrowheads="1"/>
          </p:cNvSpPr>
          <p:nvPr/>
        </p:nvSpPr>
        <p:spPr bwMode="auto">
          <a:xfrm>
            <a:off x="1454150" y="447516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1" name="Rectangle 10"/>
          <p:cNvSpPr>
            <a:spLocks noChangeArrowheads="1"/>
          </p:cNvSpPr>
          <p:nvPr/>
        </p:nvSpPr>
        <p:spPr bwMode="auto">
          <a:xfrm>
            <a:off x="2074863" y="44799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2" name="Rectangle 11"/>
          <p:cNvSpPr>
            <a:spLocks noChangeArrowheads="1"/>
          </p:cNvSpPr>
          <p:nvPr/>
        </p:nvSpPr>
        <p:spPr bwMode="auto">
          <a:xfrm>
            <a:off x="2646363" y="447516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3" name="Rectangle 12"/>
          <p:cNvSpPr>
            <a:spLocks noChangeArrowheads="1"/>
          </p:cNvSpPr>
          <p:nvPr/>
        </p:nvSpPr>
        <p:spPr bwMode="auto">
          <a:xfrm>
            <a:off x="3248025" y="4475163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4" name="Rectangle 13"/>
          <p:cNvSpPr>
            <a:spLocks noChangeArrowheads="1"/>
          </p:cNvSpPr>
          <p:nvPr/>
        </p:nvSpPr>
        <p:spPr bwMode="auto">
          <a:xfrm>
            <a:off x="3838575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5" name="Rectangle 15"/>
          <p:cNvSpPr>
            <a:spLocks noChangeArrowheads="1"/>
          </p:cNvSpPr>
          <p:nvPr/>
        </p:nvSpPr>
        <p:spPr bwMode="auto">
          <a:xfrm>
            <a:off x="4430713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6" name="Rectangle 16"/>
          <p:cNvSpPr>
            <a:spLocks noChangeArrowheads="1"/>
          </p:cNvSpPr>
          <p:nvPr/>
        </p:nvSpPr>
        <p:spPr bwMode="auto">
          <a:xfrm>
            <a:off x="4989513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7" name="Rectangle 17"/>
          <p:cNvSpPr>
            <a:spLocks noChangeArrowheads="1"/>
          </p:cNvSpPr>
          <p:nvPr/>
        </p:nvSpPr>
        <p:spPr bwMode="auto">
          <a:xfrm>
            <a:off x="5499100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8" name="Rectangle 18"/>
          <p:cNvSpPr>
            <a:spLocks noChangeArrowheads="1"/>
          </p:cNvSpPr>
          <p:nvPr/>
        </p:nvSpPr>
        <p:spPr bwMode="auto">
          <a:xfrm>
            <a:off x="6018213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19" name="Rectangle 19"/>
          <p:cNvSpPr>
            <a:spLocks noChangeArrowheads="1"/>
          </p:cNvSpPr>
          <p:nvPr/>
        </p:nvSpPr>
        <p:spPr bwMode="auto">
          <a:xfrm>
            <a:off x="6554788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0" name="Rectangle 20"/>
          <p:cNvSpPr>
            <a:spLocks noChangeArrowheads="1"/>
          </p:cNvSpPr>
          <p:nvPr/>
        </p:nvSpPr>
        <p:spPr bwMode="auto">
          <a:xfrm>
            <a:off x="7072313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1" name="Rectangle 21"/>
          <p:cNvSpPr>
            <a:spLocks noChangeArrowheads="1"/>
          </p:cNvSpPr>
          <p:nvPr/>
        </p:nvSpPr>
        <p:spPr bwMode="auto">
          <a:xfrm>
            <a:off x="7588250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2" name="Rectangle 22"/>
          <p:cNvSpPr>
            <a:spLocks noChangeArrowheads="1"/>
          </p:cNvSpPr>
          <p:nvPr/>
        </p:nvSpPr>
        <p:spPr bwMode="auto">
          <a:xfrm>
            <a:off x="8156575" y="4475163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3" name="Rectangle 23"/>
          <p:cNvSpPr>
            <a:spLocks noChangeArrowheads="1"/>
          </p:cNvSpPr>
          <p:nvPr/>
        </p:nvSpPr>
        <p:spPr bwMode="auto">
          <a:xfrm>
            <a:off x="8685213" y="4475163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4" name="Rectangle 24"/>
          <p:cNvSpPr>
            <a:spLocks noChangeArrowheads="1"/>
          </p:cNvSpPr>
          <p:nvPr/>
        </p:nvSpPr>
        <p:spPr bwMode="auto">
          <a:xfrm>
            <a:off x="620713" y="1055688"/>
            <a:ext cx="1262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(b) Menstrual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5" name="Rectangle 27"/>
          <p:cNvSpPr>
            <a:spLocks noChangeArrowheads="1"/>
          </p:cNvSpPr>
          <p:nvPr/>
        </p:nvSpPr>
        <p:spPr bwMode="auto">
          <a:xfrm>
            <a:off x="666750" y="4789488"/>
            <a:ext cx="1101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Menstrual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6" name="Rectangle 28"/>
          <p:cNvSpPr>
            <a:spLocks noChangeArrowheads="1"/>
          </p:cNvSpPr>
          <p:nvPr/>
        </p:nvSpPr>
        <p:spPr bwMode="auto">
          <a:xfrm>
            <a:off x="2776538" y="4789488"/>
            <a:ext cx="1247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Proliferative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7" name="Rectangle 29"/>
          <p:cNvSpPr>
            <a:spLocks noChangeArrowheads="1"/>
          </p:cNvSpPr>
          <p:nvPr/>
        </p:nvSpPr>
        <p:spPr bwMode="auto">
          <a:xfrm>
            <a:off x="5903913" y="4789488"/>
            <a:ext cx="1087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Secretory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28" name="Rectangle 32"/>
          <p:cNvSpPr>
            <a:spLocks noChangeArrowheads="1"/>
          </p:cNvSpPr>
          <p:nvPr/>
        </p:nvSpPr>
        <p:spPr bwMode="auto">
          <a:xfrm rot="-5400000">
            <a:off x="-523082" y="3586957"/>
            <a:ext cx="1611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Thickness of endometrium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6629" name="Rectangle 33"/>
          <p:cNvSpPr>
            <a:spLocks noChangeArrowheads="1"/>
          </p:cNvSpPr>
          <p:nvPr/>
        </p:nvSpPr>
        <p:spPr bwMode="auto">
          <a:xfrm rot="-5400000">
            <a:off x="-539750" y="1674813"/>
            <a:ext cx="1644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Ovarian hormone secretion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6630" name="Rectangle 34"/>
          <p:cNvSpPr>
            <a:spLocks noChangeArrowheads="1"/>
          </p:cNvSpPr>
          <p:nvPr/>
        </p:nvSpPr>
        <p:spPr bwMode="auto">
          <a:xfrm>
            <a:off x="1601788" y="2071688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Estradiol</a:t>
            </a:r>
            <a:endParaRPr lang="en-US" b="1">
              <a:latin typeface="Arial" pitchFamily="34" charset="0"/>
            </a:endParaRPr>
          </a:p>
        </p:txBody>
      </p:sp>
      <p:sp>
        <p:nvSpPr>
          <p:cNvPr id="66631" name="Freeform 36"/>
          <p:cNvSpPr>
            <a:spLocks/>
          </p:cNvSpPr>
          <p:nvPr/>
        </p:nvSpPr>
        <p:spPr bwMode="auto">
          <a:xfrm>
            <a:off x="658813" y="2943225"/>
            <a:ext cx="261937" cy="331788"/>
          </a:xfrm>
          <a:custGeom>
            <a:avLst/>
            <a:gdLst>
              <a:gd name="T0" fmla="*/ 0 w 165"/>
              <a:gd name="T1" fmla="*/ 526711113 h 209"/>
              <a:gd name="T2" fmla="*/ 315018119 w 165"/>
              <a:gd name="T3" fmla="*/ 0 h 209"/>
              <a:gd name="T4" fmla="*/ 415824139 w 165"/>
              <a:gd name="T5" fmla="*/ 0 h 209"/>
              <a:gd name="T6" fmla="*/ 0 60000 65536"/>
              <a:gd name="T7" fmla="*/ 0 60000 65536"/>
              <a:gd name="T8" fmla="*/ 0 60000 65536"/>
              <a:gd name="T9" fmla="*/ 0 w 165"/>
              <a:gd name="T10" fmla="*/ 0 h 209"/>
              <a:gd name="T11" fmla="*/ 165 w 165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09">
                <a:moveTo>
                  <a:pt x="0" y="209"/>
                </a:moveTo>
                <a:lnTo>
                  <a:pt x="125" y="0"/>
                </a:lnTo>
                <a:lnTo>
                  <a:pt x="1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632" name="Freeform 37"/>
          <p:cNvSpPr>
            <a:spLocks/>
          </p:cNvSpPr>
          <p:nvPr/>
        </p:nvSpPr>
        <p:spPr bwMode="auto">
          <a:xfrm>
            <a:off x="8128000" y="4616450"/>
            <a:ext cx="503238" cy="52388"/>
          </a:xfrm>
          <a:custGeom>
            <a:avLst/>
            <a:gdLst>
              <a:gd name="T0" fmla="*/ 0 w 317"/>
              <a:gd name="T1" fmla="*/ 0 h 33"/>
              <a:gd name="T2" fmla="*/ 5040317 w 317"/>
              <a:gd name="T3" fmla="*/ 83163555 h 33"/>
              <a:gd name="T4" fmla="*/ 798891010 w 317"/>
              <a:gd name="T5" fmla="*/ 83163555 h 33"/>
              <a:gd name="T6" fmla="*/ 0 60000 65536"/>
              <a:gd name="T7" fmla="*/ 0 60000 65536"/>
              <a:gd name="T8" fmla="*/ 0 60000 65536"/>
              <a:gd name="T9" fmla="*/ 0 w 317"/>
              <a:gd name="T10" fmla="*/ 0 h 33"/>
              <a:gd name="T11" fmla="*/ 317 w 317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3">
                <a:moveTo>
                  <a:pt x="0" y="0"/>
                </a:moveTo>
                <a:lnTo>
                  <a:pt x="2" y="33"/>
                </a:lnTo>
                <a:lnTo>
                  <a:pt x="317" y="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633" name="Line 38"/>
          <p:cNvSpPr>
            <a:spLocks noChangeShapeType="1"/>
          </p:cNvSpPr>
          <p:nvPr/>
        </p:nvSpPr>
        <p:spPr bwMode="auto">
          <a:xfrm>
            <a:off x="8623300" y="4624388"/>
            <a:ext cx="3175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4" name="Line 39"/>
          <p:cNvSpPr>
            <a:spLocks noChangeShapeType="1"/>
          </p:cNvSpPr>
          <p:nvPr/>
        </p:nvSpPr>
        <p:spPr bwMode="auto">
          <a:xfrm>
            <a:off x="8369300" y="4673600"/>
            <a:ext cx="1588" cy="492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5" name="Freeform 40"/>
          <p:cNvSpPr>
            <a:spLocks/>
          </p:cNvSpPr>
          <p:nvPr/>
        </p:nvSpPr>
        <p:spPr bwMode="auto">
          <a:xfrm>
            <a:off x="4965700" y="4616450"/>
            <a:ext cx="3108325" cy="52388"/>
          </a:xfrm>
          <a:custGeom>
            <a:avLst/>
            <a:gdLst>
              <a:gd name="T0" fmla="*/ 0 w 1958"/>
              <a:gd name="T1" fmla="*/ 0 h 33"/>
              <a:gd name="T2" fmla="*/ 0 w 1958"/>
              <a:gd name="T3" fmla="*/ 83163555 h 33"/>
              <a:gd name="T4" fmla="*/ 2147483647 w 1958"/>
              <a:gd name="T5" fmla="*/ 83163555 h 33"/>
              <a:gd name="T6" fmla="*/ 2147483647 w 195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33"/>
              <a:gd name="T14" fmla="*/ 1958 w 195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33">
                <a:moveTo>
                  <a:pt x="0" y="0"/>
                </a:moveTo>
                <a:lnTo>
                  <a:pt x="0" y="33"/>
                </a:lnTo>
                <a:lnTo>
                  <a:pt x="1958" y="33"/>
                </a:lnTo>
                <a:lnTo>
                  <a:pt x="19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636" name="Line 41"/>
          <p:cNvSpPr>
            <a:spLocks noChangeShapeType="1"/>
          </p:cNvSpPr>
          <p:nvPr/>
        </p:nvSpPr>
        <p:spPr bwMode="auto">
          <a:xfrm>
            <a:off x="6461125" y="4673600"/>
            <a:ext cx="1588" cy="492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37" name="Freeform 42"/>
          <p:cNvSpPr>
            <a:spLocks/>
          </p:cNvSpPr>
          <p:nvPr/>
        </p:nvSpPr>
        <p:spPr bwMode="auto">
          <a:xfrm>
            <a:off x="2216150" y="4616450"/>
            <a:ext cx="2454275" cy="52388"/>
          </a:xfrm>
          <a:custGeom>
            <a:avLst/>
            <a:gdLst>
              <a:gd name="T0" fmla="*/ 0 w 1546"/>
              <a:gd name="T1" fmla="*/ 0 h 33"/>
              <a:gd name="T2" fmla="*/ 0 w 1546"/>
              <a:gd name="T3" fmla="*/ 83163555 h 33"/>
              <a:gd name="T4" fmla="*/ 2147483647 w 1546"/>
              <a:gd name="T5" fmla="*/ 83163555 h 33"/>
              <a:gd name="T6" fmla="*/ 2147483647 w 1546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33"/>
              <a:gd name="T14" fmla="*/ 1546 w 1546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33">
                <a:moveTo>
                  <a:pt x="0" y="0"/>
                </a:moveTo>
                <a:lnTo>
                  <a:pt x="0" y="33"/>
                </a:lnTo>
                <a:lnTo>
                  <a:pt x="1546" y="33"/>
                </a:lnTo>
                <a:lnTo>
                  <a:pt x="154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638" name="Freeform 43"/>
          <p:cNvSpPr>
            <a:spLocks/>
          </p:cNvSpPr>
          <p:nvPr/>
        </p:nvSpPr>
        <p:spPr bwMode="auto">
          <a:xfrm>
            <a:off x="501650" y="4616450"/>
            <a:ext cx="1689100" cy="52388"/>
          </a:xfrm>
          <a:custGeom>
            <a:avLst/>
            <a:gdLst>
              <a:gd name="T0" fmla="*/ 0 w 1064"/>
              <a:gd name="T1" fmla="*/ 83163555 h 33"/>
              <a:gd name="T2" fmla="*/ 2147483647 w 1064"/>
              <a:gd name="T3" fmla="*/ 83163555 h 33"/>
              <a:gd name="T4" fmla="*/ 2147483647 w 1064"/>
              <a:gd name="T5" fmla="*/ 0 h 33"/>
              <a:gd name="T6" fmla="*/ 0 60000 65536"/>
              <a:gd name="T7" fmla="*/ 0 60000 65536"/>
              <a:gd name="T8" fmla="*/ 0 60000 65536"/>
              <a:gd name="T9" fmla="*/ 0 w 1064"/>
              <a:gd name="T10" fmla="*/ 0 h 33"/>
              <a:gd name="T11" fmla="*/ 1064 w 106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33">
                <a:moveTo>
                  <a:pt x="0" y="33"/>
                </a:moveTo>
                <a:lnTo>
                  <a:pt x="1064" y="33"/>
                </a:lnTo>
                <a:lnTo>
                  <a:pt x="10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6639" name="Line 44"/>
          <p:cNvSpPr>
            <a:spLocks noChangeShapeType="1"/>
          </p:cNvSpPr>
          <p:nvPr/>
        </p:nvSpPr>
        <p:spPr bwMode="auto">
          <a:xfrm>
            <a:off x="3416300" y="4668838"/>
            <a:ext cx="1588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0" name="Line 45"/>
          <p:cNvSpPr>
            <a:spLocks noChangeShapeType="1"/>
          </p:cNvSpPr>
          <p:nvPr/>
        </p:nvSpPr>
        <p:spPr bwMode="auto">
          <a:xfrm>
            <a:off x="1233488" y="4668838"/>
            <a:ext cx="1587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641" name="Text Box 46"/>
          <p:cNvSpPr txBox="1">
            <a:spLocks noChangeArrowheads="1"/>
          </p:cNvSpPr>
          <p:nvPr/>
        </p:nvSpPr>
        <p:spPr bwMode="auto">
          <a:xfrm>
            <a:off x="7874000" y="4789488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Premenstrual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phase</a:t>
            </a:r>
          </a:p>
        </p:txBody>
      </p:sp>
      <p:sp>
        <p:nvSpPr>
          <p:cNvPr id="66642" name="Text Box 47"/>
          <p:cNvSpPr txBox="1">
            <a:spLocks noChangeArrowheads="1"/>
          </p:cNvSpPr>
          <p:nvPr/>
        </p:nvSpPr>
        <p:spPr bwMode="auto">
          <a:xfrm>
            <a:off x="5842000" y="1246188"/>
            <a:ext cx="993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Progesterone</a:t>
            </a:r>
          </a:p>
        </p:txBody>
      </p:sp>
      <p:sp>
        <p:nvSpPr>
          <p:cNvPr id="66643" name="Text Box 48"/>
          <p:cNvSpPr txBox="1">
            <a:spLocks noChangeArrowheads="1"/>
          </p:cNvSpPr>
          <p:nvPr/>
        </p:nvSpPr>
        <p:spPr bwMode="auto">
          <a:xfrm>
            <a:off x="1003300" y="2820988"/>
            <a:ext cx="75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Menstrual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fluid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70025" y="665163"/>
            <a:ext cx="6178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AB0C0092-3481-46D2-AC49-8C527160B34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Menstrual Cycle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menstrual phase </a:t>
            </a:r>
            <a:r>
              <a:rPr lang="en-US" sz="2800" b="0" smtClean="0"/>
              <a:t>– discharge of menstrual fluid from the vagina (menses)</a:t>
            </a:r>
          </a:p>
          <a:p>
            <a:pPr eaLnBrk="1" hangingPunct="1">
              <a:lnSpc>
                <a:spcPct val="80000"/>
              </a:lnSpc>
            </a:pPr>
            <a:endParaRPr lang="en-US" sz="1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b="0" smtClean="0"/>
              <a:t>first day of discharge is day 1 of the new cycle</a:t>
            </a:r>
          </a:p>
          <a:p>
            <a:pPr eaLnBrk="1" hangingPunct="1">
              <a:lnSpc>
                <a:spcPct val="80000"/>
              </a:lnSpc>
            </a:pPr>
            <a:endParaRPr lang="en-US" sz="1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b="0" smtClean="0"/>
              <a:t>average woman expels about 40 mL of blood and 35 mL of serous fluid over a 5 day period</a:t>
            </a:r>
          </a:p>
          <a:p>
            <a:pPr eaLnBrk="1" hangingPunct="1">
              <a:lnSpc>
                <a:spcPct val="80000"/>
              </a:lnSpc>
            </a:pPr>
            <a:endParaRPr lang="en-US" sz="1800" b="0" smtClean="0"/>
          </a:p>
          <a:p>
            <a:pPr eaLnBrk="1" hangingPunct="1">
              <a:lnSpc>
                <a:spcPct val="80000"/>
              </a:lnSpc>
            </a:pPr>
            <a:r>
              <a:rPr lang="en-US" sz="2800" b="0" smtClean="0"/>
              <a:t>contains fibrinolysin so it does not clot</a:t>
            </a:r>
          </a:p>
          <a:p>
            <a:pPr eaLnBrk="1" hangingPunct="1">
              <a:lnSpc>
                <a:spcPct val="80000"/>
              </a:lnSpc>
            </a:pP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908D64D-4590-47DC-86B5-6B51F5AEA8E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490538"/>
            <a:ext cx="7737475" cy="771525"/>
          </a:xfrm>
        </p:spPr>
        <p:txBody>
          <a:bodyPr/>
          <a:lstStyle/>
          <a:p>
            <a:pPr eaLnBrk="1" hangingPunct="1"/>
            <a:r>
              <a:rPr lang="en-US" smtClean="0"/>
              <a:t>The Ovaries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724400"/>
          </a:xfrm>
        </p:spPr>
        <p:txBody>
          <a:bodyPr/>
          <a:lstStyle/>
          <a:p>
            <a:pPr eaLnBrk="1" hangingPunct="1"/>
            <a:r>
              <a:rPr lang="en-US" sz="2800" b="0" smtClean="0"/>
              <a:t>ovary receives blood from two arteries:</a:t>
            </a:r>
          </a:p>
          <a:p>
            <a:pPr lvl="1" eaLnBrk="1" hangingPunct="1"/>
            <a:r>
              <a:rPr lang="en-US" sz="2400" smtClean="0"/>
              <a:t>ovarian branch of the uterine artery</a:t>
            </a:r>
          </a:p>
          <a:p>
            <a:pPr lvl="1" eaLnBrk="1" hangingPunct="1"/>
            <a:r>
              <a:rPr lang="en-US" sz="2400" smtClean="0"/>
              <a:t>ovarian artery</a:t>
            </a:r>
          </a:p>
          <a:p>
            <a:pPr lvl="2" eaLnBrk="1" hangingPunct="1"/>
            <a:r>
              <a:rPr lang="en-US" sz="1800" b="0" smtClean="0"/>
              <a:t>equivalent to testicular artery in male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ovarian and uterine arteries anastomose along margin of ovary	</a:t>
            </a:r>
          </a:p>
          <a:p>
            <a:pPr lvl="1" eaLnBrk="1" hangingPunct="1"/>
            <a:r>
              <a:rPr lang="en-US" sz="2400" b="0" smtClean="0"/>
              <a:t>give off multiple small arteries that enter the ovary</a:t>
            </a:r>
          </a:p>
          <a:p>
            <a:pPr lvl="1" eaLnBrk="1" hangingPunct="1"/>
            <a:endParaRPr lang="en-US" sz="1000" b="0" smtClean="0"/>
          </a:p>
          <a:p>
            <a:pPr eaLnBrk="1" hangingPunct="1"/>
            <a:r>
              <a:rPr lang="en-US" sz="2800" b="0" smtClean="0"/>
              <a:t>ovarian veins, lymphatics, and nerves also travel through the suspensory ligaments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CBF49C0-22CE-4896-9911-DCE733D2AFAC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Menstrual Cycle - Menstrual Phase</a:t>
            </a:r>
          </a:p>
        </p:txBody>
      </p:sp>
      <p:sp>
        <p:nvSpPr>
          <p:cNvPr id="6861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7150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b="0" smtClean="0"/>
              <a:t>blood, serous fluid and endometrial tissue are discharged</a:t>
            </a: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3489325" y="5343525"/>
            <a:ext cx="2819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28.14b</a:t>
            </a:r>
          </a:p>
        </p:txBody>
      </p:sp>
      <p:pic>
        <p:nvPicPr>
          <p:cNvPr id="68616" name="Picture 3" descr="sal25693_28_1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1200150"/>
            <a:ext cx="8410575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300038" y="4762500"/>
            <a:ext cx="3349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Days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18" name="Rectangle 8"/>
          <p:cNvSpPr>
            <a:spLocks noChangeArrowheads="1"/>
          </p:cNvSpPr>
          <p:nvPr/>
        </p:nvSpPr>
        <p:spPr bwMode="auto">
          <a:xfrm>
            <a:off x="849313" y="47593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19" name="Rectangle 9"/>
          <p:cNvSpPr>
            <a:spLocks noChangeArrowheads="1"/>
          </p:cNvSpPr>
          <p:nvPr/>
        </p:nvSpPr>
        <p:spPr bwMode="auto">
          <a:xfrm>
            <a:off x="1454150" y="47593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0" name="Rectangle 10"/>
          <p:cNvSpPr>
            <a:spLocks noChangeArrowheads="1"/>
          </p:cNvSpPr>
          <p:nvPr/>
        </p:nvSpPr>
        <p:spPr bwMode="auto">
          <a:xfrm>
            <a:off x="2074863" y="4764088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1" name="Rectangle 11"/>
          <p:cNvSpPr>
            <a:spLocks noChangeArrowheads="1"/>
          </p:cNvSpPr>
          <p:nvPr/>
        </p:nvSpPr>
        <p:spPr bwMode="auto">
          <a:xfrm>
            <a:off x="2646363" y="47593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7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2" name="Rectangle 12"/>
          <p:cNvSpPr>
            <a:spLocks noChangeArrowheads="1"/>
          </p:cNvSpPr>
          <p:nvPr/>
        </p:nvSpPr>
        <p:spPr bwMode="auto">
          <a:xfrm>
            <a:off x="3248025" y="47593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3" name="Rectangle 13"/>
          <p:cNvSpPr>
            <a:spLocks noChangeArrowheads="1"/>
          </p:cNvSpPr>
          <p:nvPr/>
        </p:nvSpPr>
        <p:spPr bwMode="auto">
          <a:xfrm>
            <a:off x="3838575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11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4" name="Rectangle 15"/>
          <p:cNvSpPr>
            <a:spLocks noChangeArrowheads="1"/>
          </p:cNvSpPr>
          <p:nvPr/>
        </p:nvSpPr>
        <p:spPr bwMode="auto">
          <a:xfrm>
            <a:off x="4430713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13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5" name="Rectangle 16"/>
          <p:cNvSpPr>
            <a:spLocks noChangeArrowheads="1"/>
          </p:cNvSpPr>
          <p:nvPr/>
        </p:nvSpPr>
        <p:spPr bwMode="auto">
          <a:xfrm>
            <a:off x="4989513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15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6" name="Rectangle 17"/>
          <p:cNvSpPr>
            <a:spLocks noChangeArrowheads="1"/>
          </p:cNvSpPr>
          <p:nvPr/>
        </p:nvSpPr>
        <p:spPr bwMode="auto">
          <a:xfrm>
            <a:off x="5499100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17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7" name="Rectangle 18"/>
          <p:cNvSpPr>
            <a:spLocks noChangeArrowheads="1"/>
          </p:cNvSpPr>
          <p:nvPr/>
        </p:nvSpPr>
        <p:spPr bwMode="auto">
          <a:xfrm>
            <a:off x="6018213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19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8" name="Rectangle 19"/>
          <p:cNvSpPr>
            <a:spLocks noChangeArrowheads="1"/>
          </p:cNvSpPr>
          <p:nvPr/>
        </p:nvSpPr>
        <p:spPr bwMode="auto">
          <a:xfrm>
            <a:off x="6554788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21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29" name="Rectangle 20"/>
          <p:cNvSpPr>
            <a:spLocks noChangeArrowheads="1"/>
          </p:cNvSpPr>
          <p:nvPr/>
        </p:nvSpPr>
        <p:spPr bwMode="auto">
          <a:xfrm>
            <a:off x="7072313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23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0" name="Rectangle 21"/>
          <p:cNvSpPr>
            <a:spLocks noChangeArrowheads="1"/>
          </p:cNvSpPr>
          <p:nvPr/>
        </p:nvSpPr>
        <p:spPr bwMode="auto">
          <a:xfrm>
            <a:off x="7588250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25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1" name="Rectangle 22"/>
          <p:cNvSpPr>
            <a:spLocks noChangeArrowheads="1"/>
          </p:cNvSpPr>
          <p:nvPr/>
        </p:nvSpPr>
        <p:spPr bwMode="auto">
          <a:xfrm>
            <a:off x="8156575" y="4759325"/>
            <a:ext cx="155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27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2" name="Rectangle 23"/>
          <p:cNvSpPr>
            <a:spLocks noChangeArrowheads="1"/>
          </p:cNvSpPr>
          <p:nvPr/>
        </p:nvSpPr>
        <p:spPr bwMode="auto">
          <a:xfrm>
            <a:off x="8685213" y="475932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3" name="Rectangle 24"/>
          <p:cNvSpPr>
            <a:spLocks noChangeArrowheads="1"/>
          </p:cNvSpPr>
          <p:nvPr/>
        </p:nvSpPr>
        <p:spPr bwMode="auto">
          <a:xfrm>
            <a:off x="620713" y="1339850"/>
            <a:ext cx="1262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(b) Menstrual cycle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4" name="Rectangle 27"/>
          <p:cNvSpPr>
            <a:spLocks noChangeArrowheads="1"/>
          </p:cNvSpPr>
          <p:nvPr/>
        </p:nvSpPr>
        <p:spPr bwMode="auto">
          <a:xfrm>
            <a:off x="666750" y="5073650"/>
            <a:ext cx="11017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Menstrual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5" name="Rectangle 28"/>
          <p:cNvSpPr>
            <a:spLocks noChangeArrowheads="1"/>
          </p:cNvSpPr>
          <p:nvPr/>
        </p:nvSpPr>
        <p:spPr bwMode="auto">
          <a:xfrm>
            <a:off x="2776538" y="5073650"/>
            <a:ext cx="1247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Proliferative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6" name="Rectangle 29"/>
          <p:cNvSpPr>
            <a:spLocks noChangeArrowheads="1"/>
          </p:cNvSpPr>
          <p:nvPr/>
        </p:nvSpPr>
        <p:spPr bwMode="auto">
          <a:xfrm>
            <a:off x="5903913" y="5073650"/>
            <a:ext cx="1087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Secretory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37" name="Rectangle 32"/>
          <p:cNvSpPr>
            <a:spLocks noChangeArrowheads="1"/>
          </p:cNvSpPr>
          <p:nvPr/>
        </p:nvSpPr>
        <p:spPr bwMode="auto">
          <a:xfrm rot="-5400000">
            <a:off x="-523081" y="3871119"/>
            <a:ext cx="16113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Thickness of endometrium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8638" name="Rectangle 33"/>
          <p:cNvSpPr>
            <a:spLocks noChangeArrowheads="1"/>
          </p:cNvSpPr>
          <p:nvPr/>
        </p:nvSpPr>
        <p:spPr bwMode="auto">
          <a:xfrm rot="-5400000">
            <a:off x="-539750" y="1958975"/>
            <a:ext cx="1644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Ovarian hormone secretion</a:t>
            </a:r>
            <a:endParaRPr lang="en-US" sz="1000" b="1">
              <a:latin typeface="Arial" pitchFamily="34" charset="0"/>
            </a:endParaRPr>
          </a:p>
        </p:txBody>
      </p:sp>
      <p:sp>
        <p:nvSpPr>
          <p:cNvPr id="68639" name="Rectangle 34"/>
          <p:cNvSpPr>
            <a:spLocks noChangeArrowheads="1"/>
          </p:cNvSpPr>
          <p:nvPr/>
        </p:nvSpPr>
        <p:spPr bwMode="auto">
          <a:xfrm>
            <a:off x="1601788" y="2355850"/>
            <a:ext cx="596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Estradiol</a:t>
            </a:r>
            <a:endParaRPr lang="en-US" b="1">
              <a:latin typeface="Arial" pitchFamily="34" charset="0"/>
            </a:endParaRPr>
          </a:p>
        </p:txBody>
      </p:sp>
      <p:sp>
        <p:nvSpPr>
          <p:cNvPr id="68640" name="Freeform 36"/>
          <p:cNvSpPr>
            <a:spLocks/>
          </p:cNvSpPr>
          <p:nvPr/>
        </p:nvSpPr>
        <p:spPr bwMode="auto">
          <a:xfrm>
            <a:off x="658813" y="3227388"/>
            <a:ext cx="261937" cy="331787"/>
          </a:xfrm>
          <a:custGeom>
            <a:avLst/>
            <a:gdLst>
              <a:gd name="T0" fmla="*/ 0 w 165"/>
              <a:gd name="T1" fmla="*/ 526711113 h 209"/>
              <a:gd name="T2" fmla="*/ 315018119 w 165"/>
              <a:gd name="T3" fmla="*/ 0 h 209"/>
              <a:gd name="T4" fmla="*/ 415824139 w 165"/>
              <a:gd name="T5" fmla="*/ 0 h 209"/>
              <a:gd name="T6" fmla="*/ 0 60000 65536"/>
              <a:gd name="T7" fmla="*/ 0 60000 65536"/>
              <a:gd name="T8" fmla="*/ 0 60000 65536"/>
              <a:gd name="T9" fmla="*/ 0 w 165"/>
              <a:gd name="T10" fmla="*/ 0 h 209"/>
              <a:gd name="T11" fmla="*/ 165 w 165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" h="209">
                <a:moveTo>
                  <a:pt x="0" y="209"/>
                </a:moveTo>
                <a:lnTo>
                  <a:pt x="125" y="0"/>
                </a:lnTo>
                <a:lnTo>
                  <a:pt x="165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41" name="Freeform 37"/>
          <p:cNvSpPr>
            <a:spLocks/>
          </p:cNvSpPr>
          <p:nvPr/>
        </p:nvSpPr>
        <p:spPr bwMode="auto">
          <a:xfrm>
            <a:off x="8128000" y="4900613"/>
            <a:ext cx="503238" cy="52387"/>
          </a:xfrm>
          <a:custGeom>
            <a:avLst/>
            <a:gdLst>
              <a:gd name="T0" fmla="*/ 0 w 317"/>
              <a:gd name="T1" fmla="*/ 0 h 33"/>
              <a:gd name="T2" fmla="*/ 5040317 w 317"/>
              <a:gd name="T3" fmla="*/ 83163555 h 33"/>
              <a:gd name="T4" fmla="*/ 798891010 w 317"/>
              <a:gd name="T5" fmla="*/ 83163555 h 33"/>
              <a:gd name="T6" fmla="*/ 0 60000 65536"/>
              <a:gd name="T7" fmla="*/ 0 60000 65536"/>
              <a:gd name="T8" fmla="*/ 0 60000 65536"/>
              <a:gd name="T9" fmla="*/ 0 w 317"/>
              <a:gd name="T10" fmla="*/ 0 h 33"/>
              <a:gd name="T11" fmla="*/ 317 w 317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3">
                <a:moveTo>
                  <a:pt x="0" y="0"/>
                </a:moveTo>
                <a:lnTo>
                  <a:pt x="2" y="33"/>
                </a:lnTo>
                <a:lnTo>
                  <a:pt x="317" y="3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42" name="Line 38"/>
          <p:cNvSpPr>
            <a:spLocks noChangeShapeType="1"/>
          </p:cNvSpPr>
          <p:nvPr/>
        </p:nvSpPr>
        <p:spPr bwMode="auto">
          <a:xfrm>
            <a:off x="8623300" y="4908550"/>
            <a:ext cx="3175" cy="4921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43" name="Line 39"/>
          <p:cNvSpPr>
            <a:spLocks noChangeShapeType="1"/>
          </p:cNvSpPr>
          <p:nvPr/>
        </p:nvSpPr>
        <p:spPr bwMode="auto">
          <a:xfrm>
            <a:off x="8369300" y="4957763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44" name="Freeform 40"/>
          <p:cNvSpPr>
            <a:spLocks/>
          </p:cNvSpPr>
          <p:nvPr/>
        </p:nvSpPr>
        <p:spPr bwMode="auto">
          <a:xfrm>
            <a:off x="4965700" y="4900613"/>
            <a:ext cx="3108325" cy="52387"/>
          </a:xfrm>
          <a:custGeom>
            <a:avLst/>
            <a:gdLst>
              <a:gd name="T0" fmla="*/ 0 w 1958"/>
              <a:gd name="T1" fmla="*/ 0 h 33"/>
              <a:gd name="T2" fmla="*/ 0 w 1958"/>
              <a:gd name="T3" fmla="*/ 83163555 h 33"/>
              <a:gd name="T4" fmla="*/ 2147483647 w 1958"/>
              <a:gd name="T5" fmla="*/ 83163555 h 33"/>
              <a:gd name="T6" fmla="*/ 2147483647 w 1958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33"/>
              <a:gd name="T14" fmla="*/ 1958 w 1958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33">
                <a:moveTo>
                  <a:pt x="0" y="0"/>
                </a:moveTo>
                <a:lnTo>
                  <a:pt x="0" y="33"/>
                </a:lnTo>
                <a:lnTo>
                  <a:pt x="1958" y="33"/>
                </a:lnTo>
                <a:lnTo>
                  <a:pt x="1958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45" name="Line 41"/>
          <p:cNvSpPr>
            <a:spLocks noChangeShapeType="1"/>
          </p:cNvSpPr>
          <p:nvPr/>
        </p:nvSpPr>
        <p:spPr bwMode="auto">
          <a:xfrm>
            <a:off x="6461125" y="4957763"/>
            <a:ext cx="1588" cy="4921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46" name="Freeform 42"/>
          <p:cNvSpPr>
            <a:spLocks/>
          </p:cNvSpPr>
          <p:nvPr/>
        </p:nvSpPr>
        <p:spPr bwMode="auto">
          <a:xfrm>
            <a:off x="2216150" y="4900613"/>
            <a:ext cx="2454275" cy="52387"/>
          </a:xfrm>
          <a:custGeom>
            <a:avLst/>
            <a:gdLst>
              <a:gd name="T0" fmla="*/ 0 w 1546"/>
              <a:gd name="T1" fmla="*/ 0 h 33"/>
              <a:gd name="T2" fmla="*/ 0 w 1546"/>
              <a:gd name="T3" fmla="*/ 83163555 h 33"/>
              <a:gd name="T4" fmla="*/ 2147483647 w 1546"/>
              <a:gd name="T5" fmla="*/ 83163555 h 33"/>
              <a:gd name="T6" fmla="*/ 2147483647 w 1546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1546"/>
              <a:gd name="T13" fmla="*/ 0 h 33"/>
              <a:gd name="T14" fmla="*/ 1546 w 1546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6" h="33">
                <a:moveTo>
                  <a:pt x="0" y="0"/>
                </a:moveTo>
                <a:lnTo>
                  <a:pt x="0" y="33"/>
                </a:lnTo>
                <a:lnTo>
                  <a:pt x="1546" y="33"/>
                </a:lnTo>
                <a:lnTo>
                  <a:pt x="1546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47" name="Freeform 43"/>
          <p:cNvSpPr>
            <a:spLocks/>
          </p:cNvSpPr>
          <p:nvPr/>
        </p:nvSpPr>
        <p:spPr bwMode="auto">
          <a:xfrm>
            <a:off x="501650" y="4900613"/>
            <a:ext cx="1689100" cy="52387"/>
          </a:xfrm>
          <a:custGeom>
            <a:avLst/>
            <a:gdLst>
              <a:gd name="T0" fmla="*/ 0 w 1064"/>
              <a:gd name="T1" fmla="*/ 83163555 h 33"/>
              <a:gd name="T2" fmla="*/ 2147483647 w 1064"/>
              <a:gd name="T3" fmla="*/ 83163555 h 33"/>
              <a:gd name="T4" fmla="*/ 2147483647 w 1064"/>
              <a:gd name="T5" fmla="*/ 0 h 33"/>
              <a:gd name="T6" fmla="*/ 0 60000 65536"/>
              <a:gd name="T7" fmla="*/ 0 60000 65536"/>
              <a:gd name="T8" fmla="*/ 0 60000 65536"/>
              <a:gd name="T9" fmla="*/ 0 w 1064"/>
              <a:gd name="T10" fmla="*/ 0 h 33"/>
              <a:gd name="T11" fmla="*/ 1064 w 106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4" h="33">
                <a:moveTo>
                  <a:pt x="0" y="33"/>
                </a:moveTo>
                <a:lnTo>
                  <a:pt x="1064" y="33"/>
                </a:lnTo>
                <a:lnTo>
                  <a:pt x="10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8648" name="Line 44"/>
          <p:cNvSpPr>
            <a:spLocks noChangeShapeType="1"/>
          </p:cNvSpPr>
          <p:nvPr/>
        </p:nvSpPr>
        <p:spPr bwMode="auto">
          <a:xfrm>
            <a:off x="3416300" y="4953000"/>
            <a:ext cx="1588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49" name="Line 45"/>
          <p:cNvSpPr>
            <a:spLocks noChangeShapeType="1"/>
          </p:cNvSpPr>
          <p:nvPr/>
        </p:nvSpPr>
        <p:spPr bwMode="auto">
          <a:xfrm>
            <a:off x="1233488" y="4953000"/>
            <a:ext cx="1587" cy="53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50" name="Text Box 46"/>
          <p:cNvSpPr txBox="1">
            <a:spLocks noChangeArrowheads="1"/>
          </p:cNvSpPr>
          <p:nvPr/>
        </p:nvSpPr>
        <p:spPr bwMode="auto">
          <a:xfrm>
            <a:off x="7874000" y="50736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100" b="1">
                <a:latin typeface="Arial" pitchFamily="34" charset="0"/>
              </a:rPr>
              <a:t>Premenstrual</a:t>
            </a:r>
          </a:p>
          <a:p>
            <a:pPr algn="ctr" eaLnBrk="1" hangingPunct="1"/>
            <a:r>
              <a:rPr lang="en-US" sz="1100" b="1">
                <a:latin typeface="Arial" pitchFamily="34" charset="0"/>
              </a:rPr>
              <a:t>phase</a:t>
            </a:r>
          </a:p>
        </p:txBody>
      </p:sp>
      <p:sp>
        <p:nvSpPr>
          <p:cNvPr id="68651" name="Text Box 47"/>
          <p:cNvSpPr txBox="1">
            <a:spLocks noChangeArrowheads="1"/>
          </p:cNvSpPr>
          <p:nvPr/>
        </p:nvSpPr>
        <p:spPr bwMode="auto">
          <a:xfrm>
            <a:off x="5842000" y="1530350"/>
            <a:ext cx="993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Progesterone</a:t>
            </a:r>
          </a:p>
        </p:txBody>
      </p:sp>
      <p:sp>
        <p:nvSpPr>
          <p:cNvPr id="68652" name="Text Box 48"/>
          <p:cNvSpPr txBox="1">
            <a:spLocks noChangeArrowheads="1"/>
          </p:cNvSpPr>
          <p:nvPr/>
        </p:nvSpPr>
        <p:spPr bwMode="auto">
          <a:xfrm>
            <a:off x="1003300" y="3105150"/>
            <a:ext cx="75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Menstrual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fluid</a:t>
            </a:r>
          </a:p>
        </p:txBody>
      </p:sp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470025" y="927100"/>
            <a:ext cx="6178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B7C8B37-0688-465D-977F-93F8013672CD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Endometrial Changes</a:t>
            </a:r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3733800" y="63547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28.16</a:t>
            </a:r>
          </a:p>
        </p:txBody>
      </p:sp>
      <p:pic>
        <p:nvPicPr>
          <p:cNvPr id="69639" name="Picture 3" descr="sal25693_28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525" y="931863"/>
            <a:ext cx="53086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08188" y="685800"/>
            <a:ext cx="5124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3352800" y="2124075"/>
            <a:ext cx="636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Secretion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2" name="Rectangle 13"/>
          <p:cNvSpPr>
            <a:spLocks noChangeArrowheads="1"/>
          </p:cNvSpPr>
          <p:nvPr/>
        </p:nvSpPr>
        <p:spPr bwMode="auto">
          <a:xfrm>
            <a:off x="1343025" y="4510088"/>
            <a:ext cx="812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Spiral artery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3" name="Rectangle 16"/>
          <p:cNvSpPr>
            <a:spLocks noChangeArrowheads="1"/>
          </p:cNvSpPr>
          <p:nvPr/>
        </p:nvSpPr>
        <p:spPr bwMode="auto">
          <a:xfrm>
            <a:off x="1343025" y="5797550"/>
            <a:ext cx="8286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Myometrium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4" name="Rectangle 17"/>
          <p:cNvSpPr>
            <a:spLocks noChangeArrowheads="1"/>
          </p:cNvSpPr>
          <p:nvPr/>
        </p:nvSpPr>
        <p:spPr bwMode="auto">
          <a:xfrm>
            <a:off x="2686050" y="6156325"/>
            <a:ext cx="1455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(a) Proliferative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5" name="Rectangle 18"/>
          <p:cNvSpPr>
            <a:spLocks noChangeArrowheads="1"/>
          </p:cNvSpPr>
          <p:nvPr/>
        </p:nvSpPr>
        <p:spPr bwMode="auto">
          <a:xfrm>
            <a:off x="4556125" y="6156325"/>
            <a:ext cx="13033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(b) Secretory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6" name="Rectangle 19"/>
          <p:cNvSpPr>
            <a:spLocks noChangeArrowheads="1"/>
          </p:cNvSpPr>
          <p:nvPr/>
        </p:nvSpPr>
        <p:spPr bwMode="auto">
          <a:xfrm>
            <a:off x="6342063" y="6156325"/>
            <a:ext cx="1309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(c) Menstrual phase</a:t>
            </a:r>
            <a:endParaRPr lang="en-US" b="1">
              <a:latin typeface="Arial" pitchFamily="34" charset="0"/>
            </a:endParaRPr>
          </a:p>
        </p:txBody>
      </p:sp>
      <p:sp>
        <p:nvSpPr>
          <p:cNvPr id="69647" name="Freeform 20"/>
          <p:cNvSpPr>
            <a:spLocks/>
          </p:cNvSpPr>
          <p:nvPr/>
        </p:nvSpPr>
        <p:spPr bwMode="auto">
          <a:xfrm>
            <a:off x="2325688" y="5680075"/>
            <a:ext cx="69850" cy="415925"/>
          </a:xfrm>
          <a:custGeom>
            <a:avLst/>
            <a:gdLst>
              <a:gd name="T0" fmla="*/ 133566705 w 53"/>
              <a:gd name="T1" fmla="*/ 0 h 315"/>
              <a:gd name="T2" fmla="*/ 0 w 53"/>
              <a:gd name="T3" fmla="*/ 0 h 315"/>
              <a:gd name="T4" fmla="*/ 0 w 53"/>
              <a:gd name="T5" fmla="*/ 793847522 h 315"/>
              <a:gd name="T6" fmla="*/ 133566705 w 53"/>
              <a:gd name="T7" fmla="*/ 793847522 h 315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315"/>
              <a:gd name="T14" fmla="*/ 53 w 53"/>
              <a:gd name="T15" fmla="*/ 315 h 3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315">
                <a:moveTo>
                  <a:pt x="53" y="0"/>
                </a:moveTo>
                <a:lnTo>
                  <a:pt x="0" y="0"/>
                </a:lnTo>
                <a:lnTo>
                  <a:pt x="0" y="315"/>
                </a:lnTo>
                <a:lnTo>
                  <a:pt x="53" y="31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48" name="Freeform 21"/>
          <p:cNvSpPr>
            <a:spLocks/>
          </p:cNvSpPr>
          <p:nvPr/>
        </p:nvSpPr>
        <p:spPr bwMode="auto">
          <a:xfrm>
            <a:off x="2325688" y="4937125"/>
            <a:ext cx="69850" cy="693738"/>
          </a:xfrm>
          <a:custGeom>
            <a:avLst/>
            <a:gdLst>
              <a:gd name="T0" fmla="*/ 133566705 w 53"/>
              <a:gd name="T1" fmla="*/ 0 h 526"/>
              <a:gd name="T2" fmla="*/ 0 w 53"/>
              <a:gd name="T3" fmla="*/ 0 h 526"/>
              <a:gd name="T4" fmla="*/ 0 w 53"/>
              <a:gd name="T5" fmla="*/ 1325601969 h 526"/>
              <a:gd name="T6" fmla="*/ 133566705 w 53"/>
              <a:gd name="T7" fmla="*/ 1325601969 h 526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526"/>
              <a:gd name="T14" fmla="*/ 53 w 53"/>
              <a:gd name="T15" fmla="*/ 526 h 5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526">
                <a:moveTo>
                  <a:pt x="53" y="0"/>
                </a:moveTo>
                <a:lnTo>
                  <a:pt x="0" y="0"/>
                </a:lnTo>
                <a:lnTo>
                  <a:pt x="0" y="526"/>
                </a:lnTo>
                <a:lnTo>
                  <a:pt x="53" y="52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49" name="Freeform 22"/>
          <p:cNvSpPr>
            <a:spLocks/>
          </p:cNvSpPr>
          <p:nvPr/>
        </p:nvSpPr>
        <p:spPr bwMode="auto">
          <a:xfrm>
            <a:off x="2325688" y="4619625"/>
            <a:ext cx="69850" cy="268288"/>
          </a:xfrm>
          <a:custGeom>
            <a:avLst/>
            <a:gdLst>
              <a:gd name="T0" fmla="*/ 0 w 53"/>
              <a:gd name="T1" fmla="*/ 0 h 204"/>
              <a:gd name="T2" fmla="*/ 0 w 53"/>
              <a:gd name="T3" fmla="*/ 514111920 h 204"/>
              <a:gd name="T4" fmla="*/ 133566705 w 53"/>
              <a:gd name="T5" fmla="*/ 514111920 h 204"/>
              <a:gd name="T6" fmla="*/ 0 60000 65536"/>
              <a:gd name="T7" fmla="*/ 0 60000 65536"/>
              <a:gd name="T8" fmla="*/ 0 60000 65536"/>
              <a:gd name="T9" fmla="*/ 0 w 53"/>
              <a:gd name="T10" fmla="*/ 0 h 204"/>
              <a:gd name="T11" fmla="*/ 53 w 5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204">
                <a:moveTo>
                  <a:pt x="0" y="0"/>
                </a:moveTo>
                <a:lnTo>
                  <a:pt x="0" y="204"/>
                </a:lnTo>
                <a:lnTo>
                  <a:pt x="53" y="20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50" name="Line 23"/>
          <p:cNvSpPr>
            <a:spLocks noChangeShapeType="1"/>
          </p:cNvSpPr>
          <p:nvPr/>
        </p:nvSpPr>
        <p:spPr bwMode="auto">
          <a:xfrm>
            <a:off x="2325688" y="3046413"/>
            <a:ext cx="1587" cy="1519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1" name="Freeform 24"/>
          <p:cNvSpPr>
            <a:spLocks/>
          </p:cNvSpPr>
          <p:nvPr/>
        </p:nvSpPr>
        <p:spPr bwMode="auto">
          <a:xfrm>
            <a:off x="2325688" y="2525713"/>
            <a:ext cx="69850" cy="461962"/>
          </a:xfrm>
          <a:custGeom>
            <a:avLst/>
            <a:gdLst>
              <a:gd name="T0" fmla="*/ 133566705 w 53"/>
              <a:gd name="T1" fmla="*/ 0 h 350"/>
              <a:gd name="T2" fmla="*/ 0 w 53"/>
              <a:gd name="T3" fmla="*/ 0 h 350"/>
              <a:gd name="T4" fmla="*/ 0 w 53"/>
              <a:gd name="T5" fmla="*/ 882054777 h 350"/>
              <a:gd name="T6" fmla="*/ 0 60000 65536"/>
              <a:gd name="T7" fmla="*/ 0 60000 65536"/>
              <a:gd name="T8" fmla="*/ 0 60000 65536"/>
              <a:gd name="T9" fmla="*/ 0 w 53"/>
              <a:gd name="T10" fmla="*/ 0 h 350"/>
              <a:gd name="T11" fmla="*/ 53 w 53"/>
              <a:gd name="T12" fmla="*/ 350 h 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350">
                <a:moveTo>
                  <a:pt x="53" y="0"/>
                </a:moveTo>
                <a:lnTo>
                  <a:pt x="0" y="0"/>
                </a:lnTo>
                <a:lnTo>
                  <a:pt x="0" y="35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52" name="Line 25"/>
          <p:cNvSpPr>
            <a:spLocks noChangeShapeType="1"/>
          </p:cNvSpPr>
          <p:nvPr/>
        </p:nvSpPr>
        <p:spPr bwMode="auto">
          <a:xfrm>
            <a:off x="2201863" y="3016250"/>
            <a:ext cx="57150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3" name="Line 26"/>
          <p:cNvSpPr>
            <a:spLocks noChangeShapeType="1"/>
          </p:cNvSpPr>
          <p:nvPr/>
        </p:nvSpPr>
        <p:spPr bwMode="auto">
          <a:xfrm>
            <a:off x="4013200" y="2211388"/>
            <a:ext cx="585788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4" name="Freeform 27"/>
          <p:cNvSpPr>
            <a:spLocks/>
          </p:cNvSpPr>
          <p:nvPr/>
        </p:nvSpPr>
        <p:spPr bwMode="auto">
          <a:xfrm>
            <a:off x="2201863" y="4592638"/>
            <a:ext cx="865187" cy="392112"/>
          </a:xfrm>
          <a:custGeom>
            <a:avLst/>
            <a:gdLst>
              <a:gd name="T0" fmla="*/ 0 w 657"/>
              <a:gd name="T1" fmla="*/ 0 h 298"/>
              <a:gd name="T2" fmla="*/ 1023183945 w 657"/>
              <a:gd name="T3" fmla="*/ 0 h 298"/>
              <a:gd name="T4" fmla="*/ 1655744025 w 657"/>
              <a:gd name="T5" fmla="*/ 751006453 h 298"/>
              <a:gd name="T6" fmla="*/ 0 60000 65536"/>
              <a:gd name="T7" fmla="*/ 0 60000 65536"/>
              <a:gd name="T8" fmla="*/ 0 60000 65536"/>
              <a:gd name="T9" fmla="*/ 0 w 657"/>
              <a:gd name="T10" fmla="*/ 0 h 298"/>
              <a:gd name="T11" fmla="*/ 657 w 657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7" h="298">
                <a:moveTo>
                  <a:pt x="0" y="0"/>
                </a:moveTo>
                <a:lnTo>
                  <a:pt x="406" y="0"/>
                </a:lnTo>
                <a:lnTo>
                  <a:pt x="657" y="298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55" name="Line 28"/>
          <p:cNvSpPr>
            <a:spLocks noChangeShapeType="1"/>
          </p:cNvSpPr>
          <p:nvPr/>
        </p:nvSpPr>
        <p:spPr bwMode="auto">
          <a:xfrm>
            <a:off x="2201863" y="3011488"/>
            <a:ext cx="571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6" name="Line 29"/>
          <p:cNvSpPr>
            <a:spLocks noChangeShapeType="1"/>
          </p:cNvSpPr>
          <p:nvPr/>
        </p:nvSpPr>
        <p:spPr bwMode="auto">
          <a:xfrm>
            <a:off x="4013200" y="2206625"/>
            <a:ext cx="5857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7" name="Freeform 30"/>
          <p:cNvSpPr>
            <a:spLocks/>
          </p:cNvSpPr>
          <p:nvPr/>
        </p:nvSpPr>
        <p:spPr bwMode="auto">
          <a:xfrm>
            <a:off x="2201863" y="4587875"/>
            <a:ext cx="865187" cy="392113"/>
          </a:xfrm>
          <a:custGeom>
            <a:avLst/>
            <a:gdLst>
              <a:gd name="T0" fmla="*/ 0 w 657"/>
              <a:gd name="T1" fmla="*/ 0 h 298"/>
              <a:gd name="T2" fmla="*/ 1023183945 w 657"/>
              <a:gd name="T3" fmla="*/ 0 h 298"/>
              <a:gd name="T4" fmla="*/ 1655744025 w 657"/>
              <a:gd name="T5" fmla="*/ 751006453 h 298"/>
              <a:gd name="T6" fmla="*/ 0 60000 65536"/>
              <a:gd name="T7" fmla="*/ 0 60000 65536"/>
              <a:gd name="T8" fmla="*/ 0 60000 65536"/>
              <a:gd name="T9" fmla="*/ 0 w 657"/>
              <a:gd name="T10" fmla="*/ 0 h 298"/>
              <a:gd name="T11" fmla="*/ 657 w 657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7" h="298">
                <a:moveTo>
                  <a:pt x="0" y="0"/>
                </a:moveTo>
                <a:lnTo>
                  <a:pt x="406" y="0"/>
                </a:lnTo>
                <a:lnTo>
                  <a:pt x="657" y="29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58" name="Line 31"/>
          <p:cNvSpPr>
            <a:spLocks noChangeShapeType="1"/>
          </p:cNvSpPr>
          <p:nvPr/>
        </p:nvSpPr>
        <p:spPr bwMode="auto">
          <a:xfrm>
            <a:off x="2000250" y="3744913"/>
            <a:ext cx="3254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59" name="Line 32"/>
          <p:cNvSpPr>
            <a:spLocks noChangeShapeType="1"/>
          </p:cNvSpPr>
          <p:nvPr/>
        </p:nvSpPr>
        <p:spPr bwMode="auto">
          <a:xfrm>
            <a:off x="1995488" y="5280025"/>
            <a:ext cx="330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0" name="Line 33"/>
          <p:cNvSpPr>
            <a:spLocks noChangeShapeType="1"/>
          </p:cNvSpPr>
          <p:nvPr/>
        </p:nvSpPr>
        <p:spPr bwMode="auto">
          <a:xfrm>
            <a:off x="2212975" y="5881688"/>
            <a:ext cx="112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661" name="Text Box 34"/>
          <p:cNvSpPr txBox="1">
            <a:spLocks noChangeArrowheads="1"/>
          </p:cNvSpPr>
          <p:nvPr/>
        </p:nvSpPr>
        <p:spPr bwMode="auto">
          <a:xfrm>
            <a:off x="1343025" y="292735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Endometrial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gland</a:t>
            </a:r>
          </a:p>
        </p:txBody>
      </p:sp>
      <p:sp>
        <p:nvSpPr>
          <p:cNvPr id="69662" name="Text Box 35"/>
          <p:cNvSpPr txBox="1">
            <a:spLocks noChangeArrowheads="1"/>
          </p:cNvSpPr>
          <p:nvPr/>
        </p:nvSpPr>
        <p:spPr bwMode="auto">
          <a:xfrm>
            <a:off x="1343025" y="3663950"/>
            <a:ext cx="874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Stratum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functionalis</a:t>
            </a:r>
          </a:p>
        </p:txBody>
      </p:sp>
      <p:sp>
        <p:nvSpPr>
          <p:cNvPr id="69663" name="Text Box 36"/>
          <p:cNvSpPr txBox="1">
            <a:spLocks noChangeArrowheads="1"/>
          </p:cNvSpPr>
          <p:nvPr/>
        </p:nvSpPr>
        <p:spPr bwMode="auto">
          <a:xfrm>
            <a:off x="1343025" y="5192713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100" b="1">
                <a:latin typeface="Arial" pitchFamily="34" charset="0"/>
              </a:rPr>
              <a:t>Stratum</a:t>
            </a:r>
          </a:p>
          <a:p>
            <a:pPr eaLnBrk="1" hangingPunct="1"/>
            <a:r>
              <a:rPr lang="en-US" sz="1100" b="1">
                <a:latin typeface="Arial" pitchFamily="34" charset="0"/>
              </a:rPr>
              <a:t>basalis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70F777E-5870-41C0-B66C-37CA1A32533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Pregnancy and Childbirth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pregnancy from a maternal standpoint</a:t>
            </a:r>
          </a:p>
          <a:p>
            <a:pPr lvl="1" eaLnBrk="1" hangingPunct="1"/>
            <a:r>
              <a:rPr lang="en-US" sz="2400" b="0" smtClean="0"/>
              <a:t>adjustments of the woman’s body to pregnancy</a:t>
            </a:r>
          </a:p>
          <a:p>
            <a:pPr lvl="1" eaLnBrk="1" hangingPunct="1"/>
            <a:r>
              <a:rPr lang="en-US" sz="2400" b="0" smtClean="0"/>
              <a:t>mechanism of childbirth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800" smtClean="0"/>
              <a:t>gestation</a:t>
            </a:r>
            <a:r>
              <a:rPr lang="en-US" sz="2800" b="0" smtClean="0"/>
              <a:t> (pregnancy) </a:t>
            </a:r>
          </a:p>
          <a:p>
            <a:pPr lvl="1" eaLnBrk="1" hangingPunct="1"/>
            <a:r>
              <a:rPr lang="en-US" sz="2400" b="0" smtClean="0"/>
              <a:t>lasts an average of </a:t>
            </a:r>
            <a:r>
              <a:rPr lang="en-US" sz="2400" smtClean="0"/>
              <a:t>266 days </a:t>
            </a:r>
            <a:r>
              <a:rPr lang="en-US" sz="2400" b="0" smtClean="0"/>
              <a:t>from conception to childbirth</a:t>
            </a:r>
          </a:p>
          <a:p>
            <a:pPr lvl="1" eaLnBrk="1" hangingPunct="1"/>
            <a:r>
              <a:rPr lang="en-US" sz="2400" b="0" smtClean="0"/>
              <a:t>gestational calendar measured from first day of the woman’s </a:t>
            </a:r>
            <a:r>
              <a:rPr lang="en-US" sz="2400" smtClean="0"/>
              <a:t>last menstrual period (LMP)</a:t>
            </a:r>
          </a:p>
          <a:p>
            <a:pPr lvl="1" eaLnBrk="1" hangingPunct="1"/>
            <a:endParaRPr lang="en-US" sz="800" smtClean="0"/>
          </a:p>
          <a:p>
            <a:pPr eaLnBrk="1" hangingPunct="1"/>
            <a:r>
              <a:rPr lang="en-US" sz="2800" b="0" smtClean="0"/>
              <a:t>birth predicted 280 days (40 weeks) from LMP</a:t>
            </a:r>
          </a:p>
          <a:p>
            <a:pPr lvl="1" eaLnBrk="1" hangingPunct="1"/>
            <a:r>
              <a:rPr lang="en-US" sz="2400" smtClean="0"/>
              <a:t>term </a:t>
            </a:r>
            <a:r>
              <a:rPr lang="en-US" sz="2400" b="0" smtClean="0"/>
              <a:t>– the duration of pregnancy</a:t>
            </a:r>
          </a:p>
          <a:p>
            <a:pPr lvl="1" eaLnBrk="1" hangingPunct="1"/>
            <a:r>
              <a:rPr lang="en-US" sz="2400" b="0" smtClean="0"/>
              <a:t>3 three month intervals called </a:t>
            </a:r>
            <a:r>
              <a:rPr lang="en-US" sz="2400" smtClean="0"/>
              <a:t>trimesters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AD58D16E-6200-4DD6-8E62-47E4A9BA183C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Prenatal Development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562600"/>
          </a:xfrm>
        </p:spPr>
        <p:txBody>
          <a:bodyPr/>
          <a:lstStyle/>
          <a:p>
            <a:pPr eaLnBrk="1" hangingPunct="1"/>
            <a:r>
              <a:rPr lang="en-US" sz="2800" smtClean="0"/>
              <a:t>conceptus</a:t>
            </a:r>
            <a:r>
              <a:rPr lang="en-US" sz="2800" b="0" smtClean="0"/>
              <a:t> – all products of conception – the embryo or fetus, the placenta, and associated membranes</a:t>
            </a:r>
          </a:p>
          <a:p>
            <a:pPr eaLnBrk="1" hangingPunct="1"/>
            <a:endParaRPr lang="en-US" sz="1000" b="0" smtClean="0"/>
          </a:p>
          <a:p>
            <a:pPr lvl="1" eaLnBrk="1" hangingPunct="1"/>
            <a:r>
              <a:rPr lang="en-US" sz="2400" smtClean="0"/>
              <a:t>blastocyst </a:t>
            </a:r>
            <a:r>
              <a:rPr lang="en-US" sz="2400" b="0" smtClean="0"/>
              <a:t>– the developing individual is a hollow ball  the first 2 weeks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embryo</a:t>
            </a:r>
            <a:r>
              <a:rPr lang="en-US" sz="2400" b="0" smtClean="0"/>
              <a:t> - from day 16 through 8 weeks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fetus</a:t>
            </a:r>
            <a:r>
              <a:rPr lang="en-US" sz="2400" b="0" smtClean="0"/>
              <a:t> – beginning of week 9 to birth</a:t>
            </a:r>
          </a:p>
          <a:p>
            <a:pPr lvl="2" eaLnBrk="1" hangingPunct="1"/>
            <a:r>
              <a:rPr lang="en-US" sz="2000" b="0" smtClean="0"/>
              <a:t>attached by way of an </a:t>
            </a:r>
            <a:r>
              <a:rPr lang="en-US" sz="2000" smtClean="0"/>
              <a:t>umbilical cord </a:t>
            </a:r>
            <a:r>
              <a:rPr lang="en-US" sz="2000" b="0" smtClean="0"/>
              <a:t>to a disc-shaped </a:t>
            </a:r>
            <a:r>
              <a:rPr lang="en-US" sz="2000" smtClean="0"/>
              <a:t>placenta</a:t>
            </a:r>
          </a:p>
          <a:p>
            <a:pPr lvl="3" eaLnBrk="1" hangingPunct="1"/>
            <a:r>
              <a:rPr lang="en-US" sz="1600" b="0" smtClean="0"/>
              <a:t>provides fetal nutrition and waste disposal, secretes hormones that regulate pregnancy, mammary development, and fetal development</a:t>
            </a:r>
          </a:p>
          <a:p>
            <a:pPr lvl="3" eaLnBrk="1" hangingPunct="1"/>
            <a:endParaRPr lang="en-US" sz="800" b="0" smtClean="0"/>
          </a:p>
          <a:p>
            <a:pPr lvl="1" eaLnBrk="1" hangingPunct="1"/>
            <a:r>
              <a:rPr lang="en-US" sz="2400" smtClean="0"/>
              <a:t>neonate </a:t>
            </a:r>
            <a:r>
              <a:rPr lang="en-US" sz="2400" b="0" smtClean="0"/>
              <a:t>- newborn to 6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4BECD87-0B8D-4CA0-ADBA-595A84D238C2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Hormones of Pregnancy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5943600"/>
          </a:xfrm>
        </p:spPr>
        <p:txBody>
          <a:bodyPr/>
          <a:lstStyle/>
          <a:p>
            <a:pPr eaLnBrk="1" hangingPunct="1"/>
            <a:r>
              <a:rPr lang="en-US" sz="2800" b="0" smtClean="0"/>
              <a:t>hormones with the strongest influence on pregnancy are:</a:t>
            </a:r>
          </a:p>
          <a:p>
            <a:pPr lvl="1" eaLnBrk="1" hangingPunct="1"/>
            <a:r>
              <a:rPr lang="en-US" sz="2400" smtClean="0"/>
              <a:t>estrogens</a:t>
            </a:r>
          </a:p>
          <a:p>
            <a:pPr lvl="1" eaLnBrk="1" hangingPunct="1"/>
            <a:r>
              <a:rPr lang="en-US" sz="2400" smtClean="0"/>
              <a:t>progesterone</a:t>
            </a:r>
          </a:p>
          <a:p>
            <a:pPr lvl="1" eaLnBrk="1" hangingPunct="1"/>
            <a:r>
              <a:rPr lang="en-US" sz="2400" smtClean="0"/>
              <a:t>human chorionic gonadotropin</a:t>
            </a:r>
          </a:p>
          <a:p>
            <a:pPr lvl="1" eaLnBrk="1" hangingPunct="1"/>
            <a:r>
              <a:rPr lang="en-US" sz="2400" smtClean="0"/>
              <a:t>human chorionic somatomammotropin</a:t>
            </a:r>
          </a:p>
          <a:p>
            <a:pPr lvl="1" eaLnBrk="1" hangingPunct="1"/>
            <a:endParaRPr lang="en-US" sz="1200" b="0" smtClean="0"/>
          </a:p>
          <a:p>
            <a:pPr eaLnBrk="1" hangingPunct="1"/>
            <a:r>
              <a:rPr lang="en-US" sz="2800" b="0" smtClean="0"/>
              <a:t>all primarily secreted by the </a:t>
            </a:r>
            <a:r>
              <a:rPr lang="en-US" sz="2800" smtClean="0"/>
              <a:t>placenta</a:t>
            </a:r>
          </a:p>
          <a:p>
            <a:pPr lvl="1" eaLnBrk="1" hangingPunct="1"/>
            <a:r>
              <a:rPr lang="en-US" sz="2400" smtClean="0"/>
              <a:t>corpus luteum </a:t>
            </a:r>
            <a:r>
              <a:rPr lang="en-US" sz="2400" b="0" smtClean="0"/>
              <a:t>is important source for the first several weeks</a:t>
            </a:r>
          </a:p>
          <a:p>
            <a:pPr lvl="1" eaLnBrk="1" hangingPunct="1"/>
            <a:r>
              <a:rPr lang="en-US" sz="2400" b="0" smtClean="0"/>
              <a:t>if corpus luteum removed before 7 weeks, abortion</a:t>
            </a:r>
          </a:p>
          <a:p>
            <a:pPr lvl="1" eaLnBrk="1" hangingPunct="1"/>
            <a:r>
              <a:rPr lang="en-US" sz="2400" b="0" smtClean="0"/>
              <a:t>from week 7 to 17, the corpus luteum degenerates and placenta takes over its endocrine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A0681441-0D66-4A74-8824-396954364FD8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Hormones of Pregnancy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eaLnBrk="1" hangingPunct="1"/>
            <a:r>
              <a:rPr lang="en-US" sz="2800" smtClean="0"/>
              <a:t>human chorionic gonadotropin (HCG)</a:t>
            </a:r>
          </a:p>
          <a:p>
            <a:pPr lvl="1" eaLnBrk="1" hangingPunct="1"/>
            <a:r>
              <a:rPr lang="en-US" sz="2400" b="0" smtClean="0"/>
              <a:t>secreted by blastocyst and placenta</a:t>
            </a:r>
          </a:p>
          <a:p>
            <a:pPr lvl="1" eaLnBrk="1" hangingPunct="1"/>
            <a:r>
              <a:rPr lang="en-US" sz="2400" b="0" smtClean="0"/>
              <a:t>detectable in urine 8 to 9 days after conception by home pregnancy test kits</a:t>
            </a:r>
          </a:p>
          <a:p>
            <a:pPr lvl="1" eaLnBrk="1" hangingPunct="1"/>
            <a:r>
              <a:rPr lang="en-US" sz="2400" b="0" smtClean="0"/>
              <a:t>stimulates growth of corpus luteum</a:t>
            </a:r>
          </a:p>
          <a:p>
            <a:pPr lvl="2" eaLnBrk="1" hangingPunct="1"/>
            <a:r>
              <a:rPr lang="en-US" sz="2000" b="0" smtClean="0"/>
              <a:t>secretes increasing amounts of progesterone and estrogen</a:t>
            </a:r>
          </a:p>
          <a:p>
            <a:pPr lvl="2" eaLnBrk="1" hangingPunct="1">
              <a:buFontTx/>
              <a:buNone/>
            </a:pPr>
            <a:endParaRPr lang="en-US" sz="800" b="0" smtClean="0"/>
          </a:p>
          <a:p>
            <a:pPr eaLnBrk="1" hangingPunct="1"/>
            <a:r>
              <a:rPr lang="en-US" sz="2800" smtClean="0"/>
              <a:t>estrogens </a:t>
            </a:r>
          </a:p>
          <a:p>
            <a:pPr lvl="1" eaLnBrk="1" hangingPunct="1"/>
            <a:r>
              <a:rPr lang="en-US" sz="2400" b="0" smtClean="0"/>
              <a:t>increases to 30 times normal by the end of gestation</a:t>
            </a:r>
          </a:p>
          <a:p>
            <a:pPr lvl="1" eaLnBrk="1" hangingPunct="1"/>
            <a:r>
              <a:rPr lang="en-US" sz="2400" smtClean="0"/>
              <a:t>corpus luteum </a:t>
            </a:r>
            <a:r>
              <a:rPr lang="en-US" sz="2400" b="0" smtClean="0"/>
              <a:t>is source for first 12 weeks until </a:t>
            </a:r>
            <a:r>
              <a:rPr lang="en-US" sz="2400" smtClean="0"/>
              <a:t>placenta</a:t>
            </a:r>
            <a:r>
              <a:rPr lang="en-US" sz="2400" b="0" smtClean="0"/>
              <a:t> takes over gradually from weeks 7 to 17</a:t>
            </a:r>
          </a:p>
          <a:p>
            <a:pPr lvl="1" eaLnBrk="1" hangingPunct="1"/>
            <a:r>
              <a:rPr lang="en-US" sz="2400" b="0" smtClean="0"/>
              <a:t>causes </a:t>
            </a:r>
            <a:r>
              <a:rPr lang="en-US" sz="2400" smtClean="0"/>
              <a:t>tissue growth </a:t>
            </a:r>
            <a:r>
              <a:rPr lang="en-US" sz="2400" b="0" smtClean="0"/>
              <a:t>in the fetus and the mother</a:t>
            </a:r>
          </a:p>
          <a:p>
            <a:pPr lvl="2" eaLnBrk="1" hangingPunct="1"/>
            <a:r>
              <a:rPr lang="en-US" sz="2000" b="0" smtClean="0"/>
              <a:t>mother’s uterus and external genitalia enlarge</a:t>
            </a:r>
          </a:p>
          <a:p>
            <a:pPr lvl="2" eaLnBrk="1" hangingPunct="1"/>
            <a:r>
              <a:rPr lang="en-US" sz="2000" b="0" smtClean="0"/>
              <a:t>mammary ducts grow, breasts increase to nearly twice normal size</a:t>
            </a:r>
          </a:p>
          <a:p>
            <a:pPr lvl="2" eaLnBrk="1" hangingPunct="1"/>
            <a:r>
              <a:rPr lang="en-US" sz="2000" b="0" smtClean="0"/>
              <a:t>relaxed pubic symphysis and widens pelvis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FECE6199-2720-46EB-9F03-5434FCE5EF76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Hormones of Pregnancy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progesterone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secreted by placenta and corpus luteum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suppresses secretion of FSH and LH  preventing follicular development during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suppresses uterine contractions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prevents menstruation, thickens endometrium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promotes proliferation of </a:t>
            </a:r>
            <a:r>
              <a:rPr lang="en-US" sz="2000" smtClean="0"/>
              <a:t>decidual cells </a:t>
            </a:r>
            <a:r>
              <a:rPr lang="en-US" sz="2000" b="0" smtClean="0"/>
              <a:t>of the endometrium on which the blastocyst feeds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stimulates development of acini in breast in another step toward lactation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human chorionic somatomammotropin (HCS)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placenta begins its secretion about 5</a:t>
            </a:r>
            <a:r>
              <a:rPr lang="en-US" sz="2400" b="0" baseline="30000" smtClean="0"/>
              <a:t>th</a:t>
            </a:r>
            <a:r>
              <a:rPr lang="en-US" sz="2400" b="0" smtClean="0"/>
              <a:t> week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increases steadily until term in proportion to placental 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effects seem similar to growth hormone, but weaker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seems to reduce the mother’s insulin sensitivity and glucose   usage leaving more for the fetus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FECC3249-9FBA-41BC-B19C-ABD7BB9FDD0B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Hormones of Pregnancy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000" b="0" smtClean="0"/>
              <a:t>woman’s </a:t>
            </a:r>
            <a:r>
              <a:rPr lang="en-US" sz="2000" smtClean="0"/>
              <a:t>pituitary gland </a:t>
            </a:r>
            <a:r>
              <a:rPr lang="en-US" sz="2000" b="0" smtClean="0"/>
              <a:t>grows about 50% larger during pregnancy</a:t>
            </a:r>
          </a:p>
          <a:p>
            <a:pPr lvl="1" eaLnBrk="1" hangingPunct="1"/>
            <a:r>
              <a:rPr lang="en-US" sz="1600" b="0" smtClean="0"/>
              <a:t>produces markedly elevated levels of thyrotropin, prolactin, and ACTH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thyroid gland </a:t>
            </a:r>
            <a:r>
              <a:rPr lang="en-US" sz="2000" b="0" smtClean="0"/>
              <a:t>becomes 50% larger under influence of HCG, pituitary thyrotropin, and human chorionic thyrotropin from placenta</a:t>
            </a:r>
          </a:p>
          <a:p>
            <a:pPr lvl="1" eaLnBrk="1" hangingPunct="1"/>
            <a:r>
              <a:rPr lang="en-US" sz="1800" b="0" smtClean="0"/>
              <a:t>increases metabolic rate of mother and fetus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parathyroid glands </a:t>
            </a:r>
            <a:r>
              <a:rPr lang="en-US" sz="2000" b="0" smtClean="0"/>
              <a:t>enlarge and increase osteoclast activity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ACTH</a:t>
            </a:r>
            <a:r>
              <a:rPr lang="en-US" sz="2000" b="0" smtClean="0"/>
              <a:t> stimulates glucocorticoid secretion</a:t>
            </a:r>
          </a:p>
          <a:p>
            <a:pPr lvl="1" eaLnBrk="1" hangingPunct="1"/>
            <a:r>
              <a:rPr lang="en-US" sz="1800" b="0" smtClean="0"/>
              <a:t>serve primarily to mobilize amino acids for fetal protein synthesis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000" smtClean="0"/>
              <a:t>aldosterone</a:t>
            </a:r>
            <a:r>
              <a:rPr lang="en-US" sz="2000" b="0" smtClean="0"/>
              <a:t> secretion </a:t>
            </a:r>
            <a:r>
              <a:rPr lang="en-US" sz="2000" b="0" smtClean="0">
                <a:sym typeface="Symbol" pitchFamily="18" charset="2"/>
              </a:rPr>
              <a:t>rises promoting fluid retention increasing mother’s blood volume</a:t>
            </a:r>
          </a:p>
          <a:p>
            <a:pPr eaLnBrk="1" hangingPunct="1"/>
            <a:endParaRPr lang="en-US" sz="800" b="0" smtClean="0">
              <a:sym typeface="Symbol" pitchFamily="18" charset="2"/>
            </a:endParaRPr>
          </a:p>
          <a:p>
            <a:pPr eaLnBrk="1" hangingPunct="1"/>
            <a:r>
              <a:rPr lang="en-US" sz="2000" smtClean="0">
                <a:sym typeface="Symbol" pitchFamily="18" charset="2"/>
              </a:rPr>
              <a:t>relaxin, </a:t>
            </a:r>
            <a:r>
              <a:rPr lang="en-US" sz="2000" b="0" smtClean="0">
                <a:sym typeface="Symbol" pitchFamily="18" charset="2"/>
              </a:rPr>
              <a:t>secreted by corpus luteum and placenta </a:t>
            </a:r>
          </a:p>
          <a:p>
            <a:pPr lvl="1" eaLnBrk="1" hangingPunct="1"/>
            <a:r>
              <a:rPr lang="en-US" sz="1600" b="0" smtClean="0">
                <a:sym typeface="Symbol" pitchFamily="18" charset="2"/>
              </a:rPr>
              <a:t>synergizes progesterone in stimulating the multiplication of decidual cells</a:t>
            </a:r>
          </a:p>
          <a:p>
            <a:pPr lvl="1" eaLnBrk="1" hangingPunct="1"/>
            <a:r>
              <a:rPr lang="en-US" sz="1600" b="0" smtClean="0">
                <a:sym typeface="Symbol" pitchFamily="18" charset="2"/>
              </a:rPr>
              <a:t>promotes growth of blood vessels in the pregnant uterus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6923F3B-3345-4884-8030-E14612BD2C78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800100"/>
          </a:xfrm>
        </p:spPr>
        <p:txBody>
          <a:bodyPr/>
          <a:lstStyle/>
          <a:p>
            <a:pPr eaLnBrk="1" hangingPunct="1"/>
            <a:r>
              <a:rPr lang="en-US" smtClean="0"/>
              <a:t>Hormone Levels and Pregnancy</a:t>
            </a:r>
          </a:p>
        </p:txBody>
      </p:sp>
      <p:sp>
        <p:nvSpPr>
          <p:cNvPr id="80901" name="Text Box 8"/>
          <p:cNvSpPr txBox="1">
            <a:spLocks noChangeArrowheads="1"/>
          </p:cNvSpPr>
          <p:nvPr/>
        </p:nvSpPr>
        <p:spPr bwMode="auto">
          <a:xfrm>
            <a:off x="7064375" y="4800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28.18</a:t>
            </a:r>
          </a:p>
        </p:txBody>
      </p:sp>
      <p:pic>
        <p:nvPicPr>
          <p:cNvPr id="80903" name="Picture 3" descr="sal25693_28_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292225"/>
            <a:ext cx="5951538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055688" y="1025525"/>
            <a:ext cx="52435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80905" name="Rectangle 8"/>
          <p:cNvSpPr>
            <a:spLocks noChangeArrowheads="1"/>
          </p:cNvSpPr>
          <p:nvPr/>
        </p:nvSpPr>
        <p:spPr bwMode="auto">
          <a:xfrm>
            <a:off x="744538" y="60086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06" name="Rectangle 9"/>
          <p:cNvSpPr>
            <a:spLocks noChangeArrowheads="1"/>
          </p:cNvSpPr>
          <p:nvPr/>
        </p:nvSpPr>
        <p:spPr bwMode="auto">
          <a:xfrm>
            <a:off x="1358900" y="60086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07" name="Rectangle 10"/>
          <p:cNvSpPr>
            <a:spLocks noChangeArrowheads="1"/>
          </p:cNvSpPr>
          <p:nvPr/>
        </p:nvSpPr>
        <p:spPr bwMode="auto">
          <a:xfrm>
            <a:off x="1960563" y="6008688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08" name="Rectangle 11"/>
          <p:cNvSpPr>
            <a:spLocks noChangeArrowheads="1"/>
          </p:cNvSpPr>
          <p:nvPr/>
        </p:nvSpPr>
        <p:spPr bwMode="auto">
          <a:xfrm>
            <a:off x="2471738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12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09" name="Rectangle 12"/>
          <p:cNvSpPr>
            <a:spLocks noChangeArrowheads="1"/>
          </p:cNvSpPr>
          <p:nvPr/>
        </p:nvSpPr>
        <p:spPr bwMode="auto">
          <a:xfrm>
            <a:off x="3059113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16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0" name="Rectangle 13"/>
          <p:cNvSpPr>
            <a:spLocks noChangeArrowheads="1"/>
          </p:cNvSpPr>
          <p:nvPr/>
        </p:nvSpPr>
        <p:spPr bwMode="auto">
          <a:xfrm>
            <a:off x="4237038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24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1" name="Rectangle 14"/>
          <p:cNvSpPr>
            <a:spLocks noChangeArrowheads="1"/>
          </p:cNvSpPr>
          <p:nvPr/>
        </p:nvSpPr>
        <p:spPr bwMode="auto">
          <a:xfrm>
            <a:off x="3649663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2" name="Rectangle 15"/>
          <p:cNvSpPr>
            <a:spLocks noChangeArrowheads="1"/>
          </p:cNvSpPr>
          <p:nvPr/>
        </p:nvSpPr>
        <p:spPr bwMode="auto">
          <a:xfrm>
            <a:off x="4827588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28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3" name="Rectangle 16"/>
          <p:cNvSpPr>
            <a:spLocks noChangeArrowheads="1"/>
          </p:cNvSpPr>
          <p:nvPr/>
        </p:nvSpPr>
        <p:spPr bwMode="auto">
          <a:xfrm>
            <a:off x="5438775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32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4" name="Rectangle 17"/>
          <p:cNvSpPr>
            <a:spLocks noChangeArrowheads="1"/>
          </p:cNvSpPr>
          <p:nvPr/>
        </p:nvSpPr>
        <p:spPr bwMode="auto">
          <a:xfrm>
            <a:off x="6029325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36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5" name="Rectangle 18"/>
          <p:cNvSpPr>
            <a:spLocks noChangeArrowheads="1"/>
          </p:cNvSpPr>
          <p:nvPr/>
        </p:nvSpPr>
        <p:spPr bwMode="auto">
          <a:xfrm>
            <a:off x="6616700" y="6008688"/>
            <a:ext cx="2413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6" name="Rectangle 19"/>
          <p:cNvSpPr>
            <a:spLocks noChangeArrowheads="1"/>
          </p:cNvSpPr>
          <p:nvPr/>
        </p:nvSpPr>
        <p:spPr bwMode="auto">
          <a:xfrm rot="-5400000">
            <a:off x="6041232" y="4593431"/>
            <a:ext cx="10922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Parturition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7" name="Rectangle 20"/>
          <p:cNvSpPr>
            <a:spLocks noChangeArrowheads="1"/>
          </p:cNvSpPr>
          <p:nvPr/>
        </p:nvSpPr>
        <p:spPr bwMode="auto">
          <a:xfrm rot="-5400000">
            <a:off x="535782" y="4625181"/>
            <a:ext cx="9969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Ovulation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2862263" y="1403350"/>
            <a:ext cx="14827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Human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chorionic</a:t>
            </a:r>
          </a:p>
          <a:p>
            <a:pPr eaLnBrk="1" hangingPunct="1"/>
            <a:r>
              <a:rPr lang="en-US" sz="1700" b="1">
                <a:latin typeface="Arial" pitchFamily="34" charset="0"/>
              </a:rPr>
              <a:t>gonadotropin</a:t>
            </a:r>
          </a:p>
        </p:txBody>
      </p:sp>
      <p:sp>
        <p:nvSpPr>
          <p:cNvPr id="80919" name="Text Box 29"/>
          <p:cNvSpPr txBox="1">
            <a:spLocks noChangeArrowheads="1"/>
          </p:cNvSpPr>
          <p:nvPr/>
        </p:nvSpPr>
        <p:spPr bwMode="auto">
          <a:xfrm>
            <a:off x="1243013" y="6294438"/>
            <a:ext cx="49101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Weeks after beginning of last menstrual period</a:t>
            </a:r>
          </a:p>
        </p:txBody>
      </p:sp>
      <p:sp>
        <p:nvSpPr>
          <p:cNvPr id="80920" name="Text Box 31"/>
          <p:cNvSpPr txBox="1">
            <a:spLocks noChangeArrowheads="1"/>
          </p:cNvSpPr>
          <p:nvPr/>
        </p:nvSpPr>
        <p:spPr bwMode="auto">
          <a:xfrm>
            <a:off x="5199063" y="3848100"/>
            <a:ext cx="1485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Progesterone</a:t>
            </a:r>
          </a:p>
        </p:txBody>
      </p:sp>
      <p:sp>
        <p:nvSpPr>
          <p:cNvPr id="80921" name="Text Box 32"/>
          <p:cNvSpPr txBox="1">
            <a:spLocks noChangeArrowheads="1"/>
          </p:cNvSpPr>
          <p:nvPr/>
        </p:nvSpPr>
        <p:spPr bwMode="auto">
          <a:xfrm>
            <a:off x="4046538" y="3394075"/>
            <a:ext cx="10175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Estradiol</a:t>
            </a:r>
          </a:p>
        </p:txBody>
      </p:sp>
      <p:sp>
        <p:nvSpPr>
          <p:cNvPr id="80922" name="Text Box 34"/>
          <p:cNvSpPr txBox="1">
            <a:spLocks noChangeArrowheads="1"/>
          </p:cNvSpPr>
          <p:nvPr/>
        </p:nvSpPr>
        <p:spPr bwMode="auto">
          <a:xfrm rot="-5400000">
            <a:off x="-682625" y="3425825"/>
            <a:ext cx="2570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700" b="1">
                <a:latin typeface="Arial" pitchFamily="34" charset="0"/>
              </a:rPr>
              <a:t>Relative hormone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9FEAA4CE-7EE9-4366-8451-9023E1978857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Adjustments to Pregnancy</a:t>
            </a:r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6705600" y="5516563"/>
            <a:ext cx="1905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28.19</a:t>
            </a:r>
          </a:p>
        </p:txBody>
      </p:sp>
      <p:pic>
        <p:nvPicPr>
          <p:cNvPr id="81927" name="Picture 3" descr="sal25693_28_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793750"/>
            <a:ext cx="390842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671638" y="733425"/>
            <a:ext cx="5819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6788150" y="1631950"/>
            <a:ext cx="8064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Pericardium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0" name="Rectangle 9"/>
          <p:cNvSpPr>
            <a:spLocks noChangeArrowheads="1"/>
          </p:cNvSpPr>
          <p:nvPr/>
        </p:nvSpPr>
        <p:spPr bwMode="auto">
          <a:xfrm>
            <a:off x="6788150" y="2154238"/>
            <a:ext cx="5905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Stomach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6788150" y="3027363"/>
            <a:ext cx="9826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Small intestine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2" name="Rectangle 11"/>
          <p:cNvSpPr>
            <a:spLocks noChangeArrowheads="1"/>
          </p:cNvSpPr>
          <p:nvPr/>
        </p:nvSpPr>
        <p:spPr bwMode="auto">
          <a:xfrm>
            <a:off x="6788150" y="3702050"/>
            <a:ext cx="1204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Descending colon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3" name="Rectangle 12"/>
          <p:cNvSpPr>
            <a:spLocks noChangeArrowheads="1"/>
          </p:cNvSpPr>
          <p:nvPr/>
        </p:nvSpPr>
        <p:spPr bwMode="auto">
          <a:xfrm>
            <a:off x="6788150" y="4589463"/>
            <a:ext cx="3952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4" name="Rectangle 13"/>
          <p:cNvSpPr>
            <a:spLocks noChangeArrowheads="1"/>
          </p:cNvSpPr>
          <p:nvPr/>
        </p:nvSpPr>
        <p:spPr bwMode="auto">
          <a:xfrm>
            <a:off x="6788150" y="4835525"/>
            <a:ext cx="812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Uterine tube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5" name="Rectangle 14"/>
          <p:cNvSpPr>
            <a:spLocks noChangeArrowheads="1"/>
          </p:cNvSpPr>
          <p:nvPr/>
        </p:nvSpPr>
        <p:spPr bwMode="auto">
          <a:xfrm>
            <a:off x="6788150" y="4418013"/>
            <a:ext cx="322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Ilium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6" name="Rectangle 15"/>
          <p:cNvSpPr>
            <a:spLocks noChangeArrowheads="1"/>
          </p:cNvSpPr>
          <p:nvPr/>
        </p:nvSpPr>
        <p:spPr bwMode="auto">
          <a:xfrm>
            <a:off x="989013" y="1284288"/>
            <a:ext cx="34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Lung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7" name="Rectangle 16"/>
          <p:cNvSpPr>
            <a:spLocks noChangeArrowheads="1"/>
          </p:cNvSpPr>
          <p:nvPr/>
        </p:nvSpPr>
        <p:spPr bwMode="auto">
          <a:xfrm>
            <a:off x="989013" y="2011363"/>
            <a:ext cx="4349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Breast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8" name="Rectangle 17"/>
          <p:cNvSpPr>
            <a:spLocks noChangeArrowheads="1"/>
          </p:cNvSpPr>
          <p:nvPr/>
        </p:nvSpPr>
        <p:spPr bwMode="auto">
          <a:xfrm>
            <a:off x="989013" y="2401888"/>
            <a:ext cx="766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Gallbladder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39" name="Rectangle 18"/>
          <p:cNvSpPr>
            <a:spLocks noChangeArrowheads="1"/>
          </p:cNvSpPr>
          <p:nvPr/>
        </p:nvSpPr>
        <p:spPr bwMode="auto">
          <a:xfrm>
            <a:off x="6792913" y="1960563"/>
            <a:ext cx="333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Liver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0" name="Rectangle 19"/>
          <p:cNvSpPr>
            <a:spLocks noChangeArrowheads="1"/>
          </p:cNvSpPr>
          <p:nvPr/>
        </p:nvSpPr>
        <p:spPr bwMode="auto">
          <a:xfrm>
            <a:off x="6789738" y="2532063"/>
            <a:ext cx="1162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Greater omentum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1" name="Rectangle 20"/>
          <p:cNvSpPr>
            <a:spLocks noChangeArrowheads="1"/>
          </p:cNvSpPr>
          <p:nvPr/>
        </p:nvSpPr>
        <p:spPr bwMode="auto">
          <a:xfrm>
            <a:off x="989013" y="3403600"/>
            <a:ext cx="11271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Ascending colon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2" name="Rectangle 21"/>
          <p:cNvSpPr>
            <a:spLocks noChangeArrowheads="1"/>
          </p:cNvSpPr>
          <p:nvPr/>
        </p:nvSpPr>
        <p:spPr bwMode="auto">
          <a:xfrm>
            <a:off x="6788150" y="3944938"/>
            <a:ext cx="960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Umbilical cord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3" name="Rectangle 22"/>
          <p:cNvSpPr>
            <a:spLocks noChangeArrowheads="1"/>
          </p:cNvSpPr>
          <p:nvPr/>
        </p:nvSpPr>
        <p:spPr bwMode="auto">
          <a:xfrm>
            <a:off x="989013" y="4535488"/>
            <a:ext cx="3952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4" name="Rectangle 23"/>
          <p:cNvSpPr>
            <a:spLocks noChangeArrowheads="1"/>
          </p:cNvSpPr>
          <p:nvPr/>
        </p:nvSpPr>
        <p:spPr bwMode="auto">
          <a:xfrm>
            <a:off x="989013" y="4918075"/>
            <a:ext cx="1146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Inguinal ligament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5" name="Rectangle 24"/>
          <p:cNvSpPr>
            <a:spLocks noChangeArrowheads="1"/>
          </p:cNvSpPr>
          <p:nvPr/>
        </p:nvSpPr>
        <p:spPr bwMode="auto">
          <a:xfrm>
            <a:off x="989013" y="5116513"/>
            <a:ext cx="16906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Round ligament of uterus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6" name="Rectangle 25"/>
          <p:cNvSpPr>
            <a:spLocks noChangeArrowheads="1"/>
          </p:cNvSpPr>
          <p:nvPr/>
        </p:nvSpPr>
        <p:spPr bwMode="auto">
          <a:xfrm>
            <a:off x="989013" y="5503863"/>
            <a:ext cx="10318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Urinary bladder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7" name="Rectangle 26"/>
          <p:cNvSpPr>
            <a:spLocks noChangeArrowheads="1"/>
          </p:cNvSpPr>
          <p:nvPr/>
        </p:nvSpPr>
        <p:spPr bwMode="auto">
          <a:xfrm>
            <a:off x="989013" y="5865813"/>
            <a:ext cx="1141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Pubic symphysis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>
            <a:off x="4943475" y="1716088"/>
            <a:ext cx="18065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>
            <a:off x="4991100" y="2232025"/>
            <a:ext cx="1758950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>
            <a:off x="5397500" y="3111500"/>
            <a:ext cx="13525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>
            <a:off x="5905500" y="3775075"/>
            <a:ext cx="8445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>
            <a:off x="5149850" y="4025900"/>
            <a:ext cx="1600200" cy="0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3" name="Line 32"/>
          <p:cNvSpPr>
            <a:spLocks noChangeShapeType="1"/>
          </p:cNvSpPr>
          <p:nvPr/>
        </p:nvSpPr>
        <p:spPr bwMode="auto">
          <a:xfrm>
            <a:off x="5932488" y="4505325"/>
            <a:ext cx="817562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4" name="Line 33"/>
          <p:cNvSpPr>
            <a:spLocks noChangeShapeType="1"/>
          </p:cNvSpPr>
          <p:nvPr/>
        </p:nvSpPr>
        <p:spPr bwMode="auto">
          <a:xfrm>
            <a:off x="5576888" y="4668838"/>
            <a:ext cx="117316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5" name="Line 34"/>
          <p:cNvSpPr>
            <a:spLocks noChangeShapeType="1"/>
          </p:cNvSpPr>
          <p:nvPr/>
        </p:nvSpPr>
        <p:spPr bwMode="auto">
          <a:xfrm>
            <a:off x="5435600" y="4899025"/>
            <a:ext cx="13144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6" name="Line 35"/>
          <p:cNvSpPr>
            <a:spLocks noChangeShapeType="1"/>
          </p:cNvSpPr>
          <p:nvPr/>
        </p:nvSpPr>
        <p:spPr bwMode="auto">
          <a:xfrm>
            <a:off x="1619250" y="2122488"/>
            <a:ext cx="1560513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8" name="Line 37"/>
          <p:cNvSpPr>
            <a:spLocks noChangeShapeType="1"/>
          </p:cNvSpPr>
          <p:nvPr/>
        </p:nvSpPr>
        <p:spPr bwMode="auto">
          <a:xfrm>
            <a:off x="2200275" y="3516313"/>
            <a:ext cx="10699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9" name="Line 38"/>
          <p:cNvSpPr>
            <a:spLocks noChangeShapeType="1"/>
          </p:cNvSpPr>
          <p:nvPr/>
        </p:nvSpPr>
        <p:spPr bwMode="auto">
          <a:xfrm>
            <a:off x="1571625" y="4649788"/>
            <a:ext cx="190182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0" name="Line 39"/>
          <p:cNvSpPr>
            <a:spLocks noChangeShapeType="1"/>
          </p:cNvSpPr>
          <p:nvPr/>
        </p:nvSpPr>
        <p:spPr bwMode="auto">
          <a:xfrm>
            <a:off x="2235200" y="5029200"/>
            <a:ext cx="1198563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1" name="Line 40"/>
          <p:cNvSpPr>
            <a:spLocks noChangeShapeType="1"/>
          </p:cNvSpPr>
          <p:nvPr/>
        </p:nvSpPr>
        <p:spPr bwMode="auto">
          <a:xfrm>
            <a:off x="2689225" y="5229225"/>
            <a:ext cx="1098550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2" name="Line 41"/>
          <p:cNvSpPr>
            <a:spLocks noChangeShapeType="1"/>
          </p:cNvSpPr>
          <p:nvPr/>
        </p:nvSpPr>
        <p:spPr bwMode="auto">
          <a:xfrm>
            <a:off x="2108200" y="5624513"/>
            <a:ext cx="2392363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3" name="Line 42"/>
          <p:cNvSpPr>
            <a:spLocks noChangeShapeType="1"/>
          </p:cNvSpPr>
          <p:nvPr/>
        </p:nvSpPr>
        <p:spPr bwMode="auto">
          <a:xfrm>
            <a:off x="1538288" y="1400175"/>
            <a:ext cx="2105025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4" name="Line 43"/>
          <p:cNvSpPr>
            <a:spLocks noChangeShapeType="1"/>
          </p:cNvSpPr>
          <p:nvPr/>
        </p:nvSpPr>
        <p:spPr bwMode="auto">
          <a:xfrm>
            <a:off x="1887538" y="2516188"/>
            <a:ext cx="1755775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5" name="Line 44"/>
          <p:cNvSpPr>
            <a:spLocks noChangeShapeType="1"/>
          </p:cNvSpPr>
          <p:nvPr/>
        </p:nvSpPr>
        <p:spPr bwMode="auto">
          <a:xfrm>
            <a:off x="4943475" y="1709738"/>
            <a:ext cx="1806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6" name="Line 45"/>
          <p:cNvSpPr>
            <a:spLocks noChangeShapeType="1"/>
          </p:cNvSpPr>
          <p:nvPr/>
        </p:nvSpPr>
        <p:spPr bwMode="auto">
          <a:xfrm>
            <a:off x="4991100" y="2227263"/>
            <a:ext cx="17589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7" name="Line 46"/>
          <p:cNvSpPr>
            <a:spLocks noChangeShapeType="1"/>
          </p:cNvSpPr>
          <p:nvPr/>
        </p:nvSpPr>
        <p:spPr bwMode="auto">
          <a:xfrm>
            <a:off x="5287963" y="2609850"/>
            <a:ext cx="14620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8" name="Line 47"/>
          <p:cNvSpPr>
            <a:spLocks noChangeShapeType="1"/>
          </p:cNvSpPr>
          <p:nvPr/>
        </p:nvSpPr>
        <p:spPr bwMode="auto">
          <a:xfrm>
            <a:off x="5287963" y="2600325"/>
            <a:ext cx="14620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9" name="Line 48"/>
          <p:cNvSpPr>
            <a:spLocks noChangeShapeType="1"/>
          </p:cNvSpPr>
          <p:nvPr/>
        </p:nvSpPr>
        <p:spPr bwMode="auto">
          <a:xfrm>
            <a:off x="4754563" y="2035175"/>
            <a:ext cx="1995487" cy="1588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0" name="Line 49"/>
          <p:cNvSpPr>
            <a:spLocks noChangeShapeType="1"/>
          </p:cNvSpPr>
          <p:nvPr/>
        </p:nvSpPr>
        <p:spPr bwMode="auto">
          <a:xfrm>
            <a:off x="4754563" y="2028825"/>
            <a:ext cx="199548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1" name="Line 50"/>
          <p:cNvSpPr>
            <a:spLocks noChangeShapeType="1"/>
          </p:cNvSpPr>
          <p:nvPr/>
        </p:nvSpPr>
        <p:spPr bwMode="auto">
          <a:xfrm>
            <a:off x="5397500" y="3103563"/>
            <a:ext cx="1352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2" name="Line 51"/>
          <p:cNvSpPr>
            <a:spLocks noChangeShapeType="1"/>
          </p:cNvSpPr>
          <p:nvPr/>
        </p:nvSpPr>
        <p:spPr bwMode="auto">
          <a:xfrm>
            <a:off x="5905500" y="3767138"/>
            <a:ext cx="844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3" name="Line 52"/>
          <p:cNvSpPr>
            <a:spLocks noChangeShapeType="1"/>
          </p:cNvSpPr>
          <p:nvPr/>
        </p:nvSpPr>
        <p:spPr bwMode="auto">
          <a:xfrm>
            <a:off x="5149850" y="4019550"/>
            <a:ext cx="16002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4" name="Line 53"/>
          <p:cNvSpPr>
            <a:spLocks noChangeShapeType="1"/>
          </p:cNvSpPr>
          <p:nvPr/>
        </p:nvSpPr>
        <p:spPr bwMode="auto">
          <a:xfrm>
            <a:off x="5932488" y="4498975"/>
            <a:ext cx="81756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5" name="Line 54"/>
          <p:cNvSpPr>
            <a:spLocks noChangeShapeType="1"/>
          </p:cNvSpPr>
          <p:nvPr/>
        </p:nvSpPr>
        <p:spPr bwMode="auto">
          <a:xfrm>
            <a:off x="5568950" y="4664075"/>
            <a:ext cx="118110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6" name="Line 55"/>
          <p:cNvSpPr>
            <a:spLocks noChangeShapeType="1"/>
          </p:cNvSpPr>
          <p:nvPr/>
        </p:nvSpPr>
        <p:spPr bwMode="auto">
          <a:xfrm>
            <a:off x="5435600" y="4895850"/>
            <a:ext cx="13144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7" name="Line 56"/>
          <p:cNvSpPr>
            <a:spLocks noChangeShapeType="1"/>
          </p:cNvSpPr>
          <p:nvPr/>
        </p:nvSpPr>
        <p:spPr bwMode="auto">
          <a:xfrm>
            <a:off x="1619250" y="2116138"/>
            <a:ext cx="15605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8" name="Rectangle 57"/>
          <p:cNvSpPr>
            <a:spLocks noChangeArrowheads="1"/>
          </p:cNvSpPr>
          <p:nvPr/>
        </p:nvSpPr>
        <p:spPr bwMode="auto">
          <a:xfrm>
            <a:off x="989013" y="1682750"/>
            <a:ext cx="1087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Xiphoid process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79" name="Freeform 58"/>
          <p:cNvSpPr>
            <a:spLocks/>
          </p:cNvSpPr>
          <p:nvPr/>
        </p:nvSpPr>
        <p:spPr bwMode="auto">
          <a:xfrm>
            <a:off x="2216150" y="1797050"/>
            <a:ext cx="2336800" cy="365125"/>
          </a:xfrm>
          <a:custGeom>
            <a:avLst/>
            <a:gdLst>
              <a:gd name="T0" fmla="*/ 0 w 1563"/>
              <a:gd name="T1" fmla="*/ 0 h 245"/>
              <a:gd name="T2" fmla="*/ 1622980188 w 1563"/>
              <a:gd name="T3" fmla="*/ 0 h 245"/>
              <a:gd name="T4" fmla="*/ 2147483647 w 1563"/>
              <a:gd name="T5" fmla="*/ 617436738 h 245"/>
              <a:gd name="T6" fmla="*/ 0 60000 65536"/>
              <a:gd name="T7" fmla="*/ 0 60000 65536"/>
              <a:gd name="T8" fmla="*/ 0 60000 65536"/>
              <a:gd name="T9" fmla="*/ 0 w 1563"/>
              <a:gd name="T10" fmla="*/ 0 h 245"/>
              <a:gd name="T11" fmla="*/ 1563 w 1563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3" h="245">
                <a:moveTo>
                  <a:pt x="0" y="0"/>
                </a:moveTo>
                <a:lnTo>
                  <a:pt x="644" y="0"/>
                </a:lnTo>
                <a:lnTo>
                  <a:pt x="1563" y="245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80" name="Freeform 59"/>
          <p:cNvSpPr>
            <a:spLocks/>
          </p:cNvSpPr>
          <p:nvPr/>
        </p:nvSpPr>
        <p:spPr bwMode="auto">
          <a:xfrm>
            <a:off x="2216150" y="1787525"/>
            <a:ext cx="2338388" cy="368300"/>
          </a:xfrm>
          <a:custGeom>
            <a:avLst/>
            <a:gdLst>
              <a:gd name="T0" fmla="*/ 0 w 1564"/>
              <a:gd name="T1" fmla="*/ 0 h 247"/>
              <a:gd name="T2" fmla="*/ 1622980515 w 1564"/>
              <a:gd name="T3" fmla="*/ 0 h 247"/>
              <a:gd name="T4" fmla="*/ 2147483647 w 1564"/>
              <a:gd name="T5" fmla="*/ 622477051 h 247"/>
              <a:gd name="T6" fmla="*/ 0 60000 65536"/>
              <a:gd name="T7" fmla="*/ 0 60000 65536"/>
              <a:gd name="T8" fmla="*/ 0 60000 65536"/>
              <a:gd name="T9" fmla="*/ 0 w 1564"/>
              <a:gd name="T10" fmla="*/ 0 h 247"/>
              <a:gd name="T11" fmla="*/ 1564 w 1564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" h="247">
                <a:moveTo>
                  <a:pt x="0" y="0"/>
                </a:moveTo>
                <a:lnTo>
                  <a:pt x="644" y="0"/>
                </a:lnTo>
                <a:lnTo>
                  <a:pt x="1564" y="247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81" name="Line 60"/>
          <p:cNvSpPr>
            <a:spLocks noChangeShapeType="1"/>
          </p:cNvSpPr>
          <p:nvPr/>
        </p:nvSpPr>
        <p:spPr bwMode="auto">
          <a:xfrm>
            <a:off x="2200275" y="3511550"/>
            <a:ext cx="10699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2" name="Line 61"/>
          <p:cNvSpPr>
            <a:spLocks noChangeShapeType="1"/>
          </p:cNvSpPr>
          <p:nvPr/>
        </p:nvSpPr>
        <p:spPr bwMode="auto">
          <a:xfrm>
            <a:off x="1571625" y="4641850"/>
            <a:ext cx="19018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3" name="Rectangle 62"/>
          <p:cNvSpPr>
            <a:spLocks noChangeArrowheads="1"/>
          </p:cNvSpPr>
          <p:nvPr/>
        </p:nvSpPr>
        <p:spPr bwMode="auto">
          <a:xfrm>
            <a:off x="989013" y="4003675"/>
            <a:ext cx="4429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100" b="1">
                <a:solidFill>
                  <a:srgbClr val="000000"/>
                </a:solidFill>
                <a:latin typeface="Arial" pitchFamily="34" charset="0"/>
              </a:rPr>
              <a:t>Uterus</a:t>
            </a:r>
            <a:endParaRPr lang="en-US" b="1">
              <a:latin typeface="Arial" pitchFamily="34" charset="0"/>
            </a:endParaRPr>
          </a:p>
        </p:txBody>
      </p:sp>
      <p:sp>
        <p:nvSpPr>
          <p:cNvPr id="81984" name="Line 63"/>
          <p:cNvSpPr>
            <a:spLocks noChangeShapeType="1"/>
          </p:cNvSpPr>
          <p:nvPr/>
        </p:nvSpPr>
        <p:spPr bwMode="auto">
          <a:xfrm>
            <a:off x="1639888" y="4116388"/>
            <a:ext cx="2030412" cy="1587"/>
          </a:xfrm>
          <a:prstGeom prst="line">
            <a:avLst/>
          </a:pr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5" name="Line 64"/>
          <p:cNvSpPr>
            <a:spLocks noChangeShapeType="1"/>
          </p:cNvSpPr>
          <p:nvPr/>
        </p:nvSpPr>
        <p:spPr bwMode="auto">
          <a:xfrm>
            <a:off x="1639888" y="4111625"/>
            <a:ext cx="2030412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6" name="Line 65"/>
          <p:cNvSpPr>
            <a:spLocks noChangeShapeType="1"/>
          </p:cNvSpPr>
          <p:nvPr/>
        </p:nvSpPr>
        <p:spPr bwMode="auto">
          <a:xfrm>
            <a:off x="2220913" y="5024438"/>
            <a:ext cx="1212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7" name="Line 66"/>
          <p:cNvSpPr>
            <a:spLocks noChangeShapeType="1"/>
          </p:cNvSpPr>
          <p:nvPr/>
        </p:nvSpPr>
        <p:spPr bwMode="auto">
          <a:xfrm>
            <a:off x="2689225" y="5221288"/>
            <a:ext cx="10985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8" name="Line 67"/>
          <p:cNvSpPr>
            <a:spLocks noChangeShapeType="1"/>
          </p:cNvSpPr>
          <p:nvPr/>
        </p:nvSpPr>
        <p:spPr bwMode="auto">
          <a:xfrm>
            <a:off x="2116138" y="5616575"/>
            <a:ext cx="23844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9" name="Freeform 68"/>
          <p:cNvSpPr>
            <a:spLocks/>
          </p:cNvSpPr>
          <p:nvPr/>
        </p:nvSpPr>
        <p:spPr bwMode="auto">
          <a:xfrm>
            <a:off x="2208213" y="5768975"/>
            <a:ext cx="2339975" cy="207963"/>
          </a:xfrm>
          <a:custGeom>
            <a:avLst/>
            <a:gdLst>
              <a:gd name="T0" fmla="*/ 0 w 1565"/>
              <a:gd name="T1" fmla="*/ 350300077 h 139"/>
              <a:gd name="T2" fmla="*/ 2147483647 w 1565"/>
              <a:gd name="T3" fmla="*/ 350300077 h 139"/>
              <a:gd name="T4" fmla="*/ 2147483647 w 1565"/>
              <a:gd name="T5" fmla="*/ 0 h 139"/>
              <a:gd name="T6" fmla="*/ 0 60000 65536"/>
              <a:gd name="T7" fmla="*/ 0 60000 65536"/>
              <a:gd name="T8" fmla="*/ 0 60000 65536"/>
              <a:gd name="T9" fmla="*/ 0 w 1565"/>
              <a:gd name="T10" fmla="*/ 0 h 139"/>
              <a:gd name="T11" fmla="*/ 1565 w 1565"/>
              <a:gd name="T12" fmla="*/ 139 h 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5" h="139">
                <a:moveTo>
                  <a:pt x="0" y="139"/>
                </a:moveTo>
                <a:lnTo>
                  <a:pt x="1270" y="139"/>
                </a:lnTo>
                <a:lnTo>
                  <a:pt x="1565" y="0"/>
                </a:lnTo>
              </a:path>
            </a:pathLst>
          </a:custGeom>
          <a:noFill/>
          <a:ln w="17463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90" name="Freeform 69"/>
          <p:cNvSpPr>
            <a:spLocks/>
          </p:cNvSpPr>
          <p:nvPr/>
        </p:nvSpPr>
        <p:spPr bwMode="auto">
          <a:xfrm>
            <a:off x="2208213" y="5765800"/>
            <a:ext cx="2339975" cy="206375"/>
          </a:xfrm>
          <a:custGeom>
            <a:avLst/>
            <a:gdLst>
              <a:gd name="T0" fmla="*/ 0 w 1565"/>
              <a:gd name="T1" fmla="*/ 347781508 h 138"/>
              <a:gd name="T2" fmla="*/ 2147483647 w 1565"/>
              <a:gd name="T3" fmla="*/ 347781508 h 138"/>
              <a:gd name="T4" fmla="*/ 2147483647 w 1565"/>
              <a:gd name="T5" fmla="*/ 0 h 138"/>
              <a:gd name="T6" fmla="*/ 0 60000 65536"/>
              <a:gd name="T7" fmla="*/ 0 60000 65536"/>
              <a:gd name="T8" fmla="*/ 0 60000 65536"/>
              <a:gd name="T9" fmla="*/ 0 w 1565"/>
              <a:gd name="T10" fmla="*/ 0 h 138"/>
              <a:gd name="T11" fmla="*/ 1565 w 156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5" h="138">
                <a:moveTo>
                  <a:pt x="0" y="138"/>
                </a:moveTo>
                <a:lnTo>
                  <a:pt x="1270" y="138"/>
                </a:lnTo>
                <a:lnTo>
                  <a:pt x="156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91" name="Line 70"/>
          <p:cNvSpPr>
            <a:spLocks noChangeShapeType="1"/>
          </p:cNvSpPr>
          <p:nvPr/>
        </p:nvSpPr>
        <p:spPr bwMode="auto">
          <a:xfrm>
            <a:off x="1538288" y="1393825"/>
            <a:ext cx="21050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2" name="Line 71"/>
          <p:cNvSpPr>
            <a:spLocks noChangeShapeType="1"/>
          </p:cNvSpPr>
          <p:nvPr/>
        </p:nvSpPr>
        <p:spPr bwMode="auto">
          <a:xfrm>
            <a:off x="1887538" y="2509838"/>
            <a:ext cx="17557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81FDA792-15D9-466B-841F-17649563E46E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114300"/>
            <a:ext cx="75819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Anatomy of Ovary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6172200" y="623252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</a:t>
            </a:r>
          </a:p>
        </p:txBody>
      </p:sp>
      <p:pic>
        <p:nvPicPr>
          <p:cNvPr id="9224" name="Picture 96" descr="sal25693_28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925" y="1439863"/>
            <a:ext cx="6175375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1909763" y="914400"/>
            <a:ext cx="54721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226" name="Freeform 8"/>
          <p:cNvSpPr>
            <a:spLocks/>
          </p:cNvSpPr>
          <p:nvPr/>
        </p:nvSpPr>
        <p:spPr bwMode="auto">
          <a:xfrm>
            <a:off x="5172075" y="1474788"/>
            <a:ext cx="1588" cy="479425"/>
          </a:xfrm>
          <a:custGeom>
            <a:avLst/>
            <a:gdLst>
              <a:gd name="T0" fmla="*/ 0 w 1587"/>
              <a:gd name="T1" fmla="*/ 859371783 h 341"/>
              <a:gd name="T2" fmla="*/ 0 w 1587"/>
              <a:gd name="T3" fmla="*/ 451106795 h 341"/>
              <a:gd name="T4" fmla="*/ 0 w 1587"/>
              <a:gd name="T5" fmla="*/ 0 h 341"/>
              <a:gd name="T6" fmla="*/ 0 60000 65536"/>
              <a:gd name="T7" fmla="*/ 0 60000 65536"/>
              <a:gd name="T8" fmla="*/ 0 60000 65536"/>
              <a:gd name="T9" fmla="*/ 0 w 1587"/>
              <a:gd name="T10" fmla="*/ 0 h 341"/>
              <a:gd name="T11" fmla="*/ 1587 w 1587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341">
                <a:moveTo>
                  <a:pt x="0" y="341"/>
                </a:moveTo>
                <a:lnTo>
                  <a:pt x="0" y="179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27" name="Line 9"/>
          <p:cNvSpPr>
            <a:spLocks noChangeShapeType="1"/>
          </p:cNvSpPr>
          <p:nvPr/>
        </p:nvSpPr>
        <p:spPr bwMode="auto">
          <a:xfrm>
            <a:off x="3189288" y="1770063"/>
            <a:ext cx="177800" cy="4127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Freeform 10"/>
          <p:cNvSpPr>
            <a:spLocks/>
          </p:cNvSpPr>
          <p:nvPr/>
        </p:nvSpPr>
        <p:spPr bwMode="auto">
          <a:xfrm>
            <a:off x="2913063" y="1460500"/>
            <a:ext cx="276225" cy="841375"/>
          </a:xfrm>
          <a:custGeom>
            <a:avLst/>
            <a:gdLst>
              <a:gd name="T0" fmla="*/ 0 w 197"/>
              <a:gd name="T1" fmla="*/ 1507053219 h 598"/>
              <a:gd name="T2" fmla="*/ 496469238 w 197"/>
              <a:gd name="T3" fmla="*/ 554434347 h 598"/>
              <a:gd name="T4" fmla="*/ 496469238 w 197"/>
              <a:gd name="T5" fmla="*/ 0 h 598"/>
              <a:gd name="T6" fmla="*/ 0 60000 65536"/>
              <a:gd name="T7" fmla="*/ 0 60000 65536"/>
              <a:gd name="T8" fmla="*/ 0 60000 65536"/>
              <a:gd name="T9" fmla="*/ 0 w 197"/>
              <a:gd name="T10" fmla="*/ 0 h 598"/>
              <a:gd name="T11" fmla="*/ 197 w 197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598">
                <a:moveTo>
                  <a:pt x="0" y="598"/>
                </a:moveTo>
                <a:lnTo>
                  <a:pt x="197" y="220"/>
                </a:lnTo>
                <a:lnTo>
                  <a:pt x="197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29" name="Line 11"/>
          <p:cNvSpPr>
            <a:spLocks noChangeShapeType="1"/>
          </p:cNvSpPr>
          <p:nvPr/>
        </p:nvSpPr>
        <p:spPr bwMode="auto">
          <a:xfrm flipV="1">
            <a:off x="4078288" y="1460500"/>
            <a:ext cx="1587" cy="6667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Freeform 12"/>
          <p:cNvSpPr>
            <a:spLocks/>
          </p:cNvSpPr>
          <p:nvPr/>
        </p:nvSpPr>
        <p:spPr bwMode="auto">
          <a:xfrm>
            <a:off x="5078413" y="1349375"/>
            <a:ext cx="652462" cy="1116013"/>
          </a:xfrm>
          <a:custGeom>
            <a:avLst/>
            <a:gdLst>
              <a:gd name="T0" fmla="*/ 0 w 464"/>
              <a:gd name="T1" fmla="*/ 2003522810 h 795"/>
              <a:gd name="T2" fmla="*/ 1169352589 w 464"/>
              <a:gd name="T3" fmla="*/ 214212436 h 795"/>
              <a:gd name="T4" fmla="*/ 1169352589 w 464"/>
              <a:gd name="T5" fmla="*/ 0 h 795"/>
              <a:gd name="T6" fmla="*/ 0 60000 65536"/>
              <a:gd name="T7" fmla="*/ 0 60000 65536"/>
              <a:gd name="T8" fmla="*/ 0 60000 65536"/>
              <a:gd name="T9" fmla="*/ 0 w 464"/>
              <a:gd name="T10" fmla="*/ 0 h 795"/>
              <a:gd name="T11" fmla="*/ 464 w 464"/>
              <a:gd name="T12" fmla="*/ 795 h 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795">
                <a:moveTo>
                  <a:pt x="0" y="795"/>
                </a:moveTo>
                <a:lnTo>
                  <a:pt x="464" y="85"/>
                </a:lnTo>
                <a:lnTo>
                  <a:pt x="464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31" name="Line 13"/>
          <p:cNvSpPr>
            <a:spLocks noChangeShapeType="1"/>
          </p:cNvSpPr>
          <p:nvPr/>
        </p:nvSpPr>
        <p:spPr bwMode="auto">
          <a:xfrm flipV="1">
            <a:off x="7011988" y="1468438"/>
            <a:ext cx="1587" cy="8397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Rectangle 22"/>
          <p:cNvSpPr>
            <a:spLocks noChangeArrowheads="1"/>
          </p:cNvSpPr>
          <p:nvPr/>
        </p:nvSpPr>
        <p:spPr bwMode="auto">
          <a:xfrm>
            <a:off x="5554663" y="114935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Oocyte</a:t>
            </a:r>
            <a:endParaRPr lang="en-US" b="1">
              <a:latin typeface="Arial" pitchFamily="34" charset="0"/>
            </a:endParaRPr>
          </a:p>
        </p:txBody>
      </p:sp>
      <p:sp>
        <p:nvSpPr>
          <p:cNvPr id="9233" name="Rectangle 39"/>
          <p:cNvSpPr>
            <a:spLocks noChangeArrowheads="1"/>
          </p:cNvSpPr>
          <p:nvPr/>
        </p:nvSpPr>
        <p:spPr bwMode="auto">
          <a:xfrm>
            <a:off x="1055688" y="2901950"/>
            <a:ext cx="471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Medulla</a:t>
            </a:r>
            <a:endParaRPr lang="en-US" b="1">
              <a:latin typeface="Arial" pitchFamily="34" charset="0"/>
            </a:endParaRPr>
          </a:p>
        </p:txBody>
      </p:sp>
      <p:sp>
        <p:nvSpPr>
          <p:cNvPr id="9234" name="Rectangle 40"/>
          <p:cNvSpPr>
            <a:spLocks noChangeArrowheads="1"/>
          </p:cNvSpPr>
          <p:nvPr/>
        </p:nvSpPr>
        <p:spPr bwMode="auto">
          <a:xfrm>
            <a:off x="1055688" y="3095625"/>
            <a:ext cx="4016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000" b="1">
                <a:solidFill>
                  <a:srgbClr val="000000"/>
                </a:solidFill>
                <a:latin typeface="Arial" pitchFamily="34" charset="0"/>
              </a:rPr>
              <a:t>Cortex</a:t>
            </a:r>
            <a:endParaRPr lang="en-US" b="1">
              <a:latin typeface="Arial" pitchFamily="34" charset="0"/>
            </a:endParaRPr>
          </a:p>
        </p:txBody>
      </p:sp>
      <p:sp>
        <p:nvSpPr>
          <p:cNvPr id="9235" name="Freeform 41"/>
          <p:cNvSpPr>
            <a:spLocks/>
          </p:cNvSpPr>
          <p:nvPr/>
        </p:nvSpPr>
        <p:spPr bwMode="auto">
          <a:xfrm>
            <a:off x="3540125" y="2919413"/>
            <a:ext cx="101600" cy="560387"/>
          </a:xfrm>
          <a:custGeom>
            <a:avLst/>
            <a:gdLst>
              <a:gd name="T0" fmla="*/ 183969791 w 73"/>
              <a:gd name="T1" fmla="*/ 1003022277 h 398"/>
              <a:gd name="T2" fmla="*/ 0 w 73"/>
              <a:gd name="T3" fmla="*/ 1003022277 h 398"/>
              <a:gd name="T4" fmla="*/ 0 w 73"/>
              <a:gd name="T5" fmla="*/ 0 h 398"/>
              <a:gd name="T6" fmla="*/ 183969791 w 73"/>
              <a:gd name="T7" fmla="*/ 0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398"/>
              <a:gd name="T14" fmla="*/ 73 w 73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398">
                <a:moveTo>
                  <a:pt x="73" y="398"/>
                </a:moveTo>
                <a:lnTo>
                  <a:pt x="0" y="398"/>
                </a:lnTo>
                <a:lnTo>
                  <a:pt x="0" y="0"/>
                </a:lnTo>
                <a:lnTo>
                  <a:pt x="73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36" name="Freeform 42"/>
          <p:cNvSpPr>
            <a:spLocks/>
          </p:cNvSpPr>
          <p:nvPr/>
        </p:nvSpPr>
        <p:spPr bwMode="auto">
          <a:xfrm>
            <a:off x="1577975" y="2973388"/>
            <a:ext cx="1957388" cy="227012"/>
          </a:xfrm>
          <a:custGeom>
            <a:avLst/>
            <a:gdLst>
              <a:gd name="T0" fmla="*/ 2147483647 w 1392"/>
              <a:gd name="T1" fmla="*/ 405743514 h 161"/>
              <a:gd name="T2" fmla="*/ 2147483647 w 1392"/>
              <a:gd name="T3" fmla="*/ 0 h 161"/>
              <a:gd name="T4" fmla="*/ 0 w 1392"/>
              <a:gd name="T5" fmla="*/ 0 h 161"/>
              <a:gd name="T6" fmla="*/ 0 60000 65536"/>
              <a:gd name="T7" fmla="*/ 0 60000 65536"/>
              <a:gd name="T8" fmla="*/ 0 60000 65536"/>
              <a:gd name="T9" fmla="*/ 0 w 1392"/>
              <a:gd name="T10" fmla="*/ 0 h 161"/>
              <a:gd name="T11" fmla="*/ 1392 w 1392"/>
              <a:gd name="T12" fmla="*/ 161 h 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161">
                <a:moveTo>
                  <a:pt x="1392" y="161"/>
                </a:moveTo>
                <a:lnTo>
                  <a:pt x="115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37" name="Freeform 43"/>
          <p:cNvSpPr>
            <a:spLocks/>
          </p:cNvSpPr>
          <p:nvPr/>
        </p:nvSpPr>
        <p:spPr bwMode="auto">
          <a:xfrm>
            <a:off x="2182813" y="3227388"/>
            <a:ext cx="549275" cy="149225"/>
          </a:xfrm>
          <a:custGeom>
            <a:avLst/>
            <a:gdLst>
              <a:gd name="T0" fmla="*/ 0 w 391"/>
              <a:gd name="T1" fmla="*/ 267136585 h 106"/>
              <a:gd name="T2" fmla="*/ 0 w 391"/>
              <a:gd name="T3" fmla="*/ 0 h 106"/>
              <a:gd name="T4" fmla="*/ 985382770 w 391"/>
              <a:gd name="T5" fmla="*/ 0 h 106"/>
              <a:gd name="T6" fmla="*/ 985382770 w 391"/>
              <a:gd name="T7" fmla="*/ 267136585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391"/>
              <a:gd name="T13" fmla="*/ 0 h 106"/>
              <a:gd name="T14" fmla="*/ 391 w 391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" h="106">
                <a:moveTo>
                  <a:pt x="0" y="106"/>
                </a:moveTo>
                <a:lnTo>
                  <a:pt x="0" y="0"/>
                </a:lnTo>
                <a:lnTo>
                  <a:pt x="391" y="0"/>
                </a:lnTo>
                <a:lnTo>
                  <a:pt x="391" y="106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38" name="Freeform 44"/>
          <p:cNvSpPr>
            <a:spLocks/>
          </p:cNvSpPr>
          <p:nvPr/>
        </p:nvSpPr>
        <p:spPr bwMode="auto">
          <a:xfrm>
            <a:off x="1514475" y="3170238"/>
            <a:ext cx="942975" cy="47625"/>
          </a:xfrm>
          <a:custGeom>
            <a:avLst/>
            <a:gdLst>
              <a:gd name="T0" fmla="*/ 0 w 671"/>
              <a:gd name="T1" fmla="*/ 0 h 34"/>
              <a:gd name="T2" fmla="*/ 1691026610 w 671"/>
              <a:gd name="T3" fmla="*/ 0 h 34"/>
              <a:gd name="T4" fmla="*/ 1691026610 w 671"/>
              <a:gd name="T5" fmla="*/ 85685299 h 34"/>
              <a:gd name="T6" fmla="*/ 0 60000 65536"/>
              <a:gd name="T7" fmla="*/ 0 60000 65536"/>
              <a:gd name="T8" fmla="*/ 0 60000 65536"/>
              <a:gd name="T9" fmla="*/ 0 w 671"/>
              <a:gd name="T10" fmla="*/ 0 h 34"/>
              <a:gd name="T11" fmla="*/ 671 w 67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34">
                <a:moveTo>
                  <a:pt x="0" y="0"/>
                </a:moveTo>
                <a:lnTo>
                  <a:pt x="671" y="0"/>
                </a:lnTo>
                <a:lnTo>
                  <a:pt x="671" y="34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39" name="Line 45"/>
          <p:cNvSpPr>
            <a:spLocks noChangeShapeType="1"/>
          </p:cNvSpPr>
          <p:nvPr/>
        </p:nvSpPr>
        <p:spPr bwMode="auto">
          <a:xfrm flipH="1">
            <a:off x="1671638" y="3549650"/>
            <a:ext cx="544512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0" name="Line 46"/>
          <p:cNvSpPr>
            <a:spLocks noChangeShapeType="1"/>
          </p:cNvSpPr>
          <p:nvPr/>
        </p:nvSpPr>
        <p:spPr bwMode="auto">
          <a:xfrm flipH="1">
            <a:off x="1622425" y="4494213"/>
            <a:ext cx="649288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47"/>
          <p:cNvSpPr>
            <a:spLocks noChangeShapeType="1"/>
          </p:cNvSpPr>
          <p:nvPr/>
        </p:nvSpPr>
        <p:spPr bwMode="auto">
          <a:xfrm flipH="1">
            <a:off x="1517650" y="4127500"/>
            <a:ext cx="283845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Freeform 48"/>
          <p:cNvSpPr>
            <a:spLocks/>
          </p:cNvSpPr>
          <p:nvPr/>
        </p:nvSpPr>
        <p:spPr bwMode="auto">
          <a:xfrm>
            <a:off x="1552575" y="3397250"/>
            <a:ext cx="1322388" cy="368300"/>
          </a:xfrm>
          <a:custGeom>
            <a:avLst/>
            <a:gdLst>
              <a:gd name="T0" fmla="*/ 0 w 940"/>
              <a:gd name="T1" fmla="*/ 660280828 h 262"/>
              <a:gd name="T2" fmla="*/ 1433969724 w 940"/>
              <a:gd name="T3" fmla="*/ 660280828 h 262"/>
              <a:gd name="T4" fmla="*/ 2147483647 w 940"/>
              <a:gd name="T5" fmla="*/ 0 h 262"/>
              <a:gd name="T6" fmla="*/ 0 60000 65536"/>
              <a:gd name="T7" fmla="*/ 0 60000 65536"/>
              <a:gd name="T8" fmla="*/ 0 60000 65536"/>
              <a:gd name="T9" fmla="*/ 0 w 940"/>
              <a:gd name="T10" fmla="*/ 0 h 262"/>
              <a:gd name="T11" fmla="*/ 940 w 940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262">
                <a:moveTo>
                  <a:pt x="0" y="262"/>
                </a:moveTo>
                <a:lnTo>
                  <a:pt x="569" y="262"/>
                </a:lnTo>
                <a:lnTo>
                  <a:pt x="94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43" name="Line 49"/>
          <p:cNvSpPr>
            <a:spLocks noChangeShapeType="1"/>
          </p:cNvSpPr>
          <p:nvPr/>
        </p:nvSpPr>
        <p:spPr bwMode="auto">
          <a:xfrm>
            <a:off x="1709738" y="4494213"/>
            <a:ext cx="849312" cy="6508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Line 50"/>
          <p:cNvSpPr>
            <a:spLocks noChangeShapeType="1"/>
          </p:cNvSpPr>
          <p:nvPr/>
        </p:nvSpPr>
        <p:spPr bwMode="auto">
          <a:xfrm>
            <a:off x="2378075" y="1458913"/>
            <a:ext cx="1588" cy="107473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5" name="Line 51"/>
          <p:cNvSpPr>
            <a:spLocks noChangeShapeType="1"/>
          </p:cNvSpPr>
          <p:nvPr/>
        </p:nvSpPr>
        <p:spPr bwMode="auto">
          <a:xfrm>
            <a:off x="2378075" y="1803400"/>
            <a:ext cx="336550" cy="36353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6" name="Line 52"/>
          <p:cNvSpPr>
            <a:spLocks noChangeShapeType="1"/>
          </p:cNvSpPr>
          <p:nvPr/>
        </p:nvSpPr>
        <p:spPr bwMode="auto">
          <a:xfrm flipH="1">
            <a:off x="1581150" y="2190750"/>
            <a:ext cx="2905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7" name="Freeform 53"/>
          <p:cNvSpPr>
            <a:spLocks/>
          </p:cNvSpPr>
          <p:nvPr/>
        </p:nvSpPr>
        <p:spPr bwMode="auto">
          <a:xfrm>
            <a:off x="6811963" y="2306638"/>
            <a:ext cx="517525" cy="1062037"/>
          </a:xfrm>
          <a:custGeom>
            <a:avLst/>
            <a:gdLst>
              <a:gd name="T0" fmla="*/ 0 w 368"/>
              <a:gd name="T1" fmla="*/ 243828149 h 779"/>
              <a:gd name="T2" fmla="*/ 0 w 368"/>
              <a:gd name="T3" fmla="*/ 243828149 h 779"/>
              <a:gd name="T4" fmla="*/ 40322499 w 368"/>
              <a:gd name="T5" fmla="*/ 187014126 h 779"/>
              <a:gd name="T6" fmla="*/ 78124049 w 368"/>
              <a:gd name="T7" fmla="*/ 139668634 h 779"/>
              <a:gd name="T8" fmla="*/ 123486871 w 368"/>
              <a:gd name="T9" fmla="*/ 97057360 h 779"/>
              <a:gd name="T10" fmla="*/ 171370618 w 368"/>
              <a:gd name="T11" fmla="*/ 61548241 h 779"/>
              <a:gd name="T12" fmla="*/ 219254414 w 368"/>
              <a:gd name="T13" fmla="*/ 35509131 h 779"/>
              <a:gd name="T14" fmla="*/ 269655935 w 368"/>
              <a:gd name="T15" fmla="*/ 14204269 h 779"/>
              <a:gd name="T16" fmla="*/ 320059043 w 368"/>
              <a:gd name="T17" fmla="*/ 2367891 h 779"/>
              <a:gd name="T18" fmla="*/ 375504050 w 368"/>
              <a:gd name="T19" fmla="*/ 0 h 779"/>
              <a:gd name="T20" fmla="*/ 375504050 w 368"/>
              <a:gd name="T21" fmla="*/ 0 h 779"/>
              <a:gd name="T22" fmla="*/ 403224965 w 368"/>
              <a:gd name="T23" fmla="*/ 0 h 779"/>
              <a:gd name="T24" fmla="*/ 428426619 w 368"/>
              <a:gd name="T25" fmla="*/ 2367891 h 779"/>
              <a:gd name="T26" fmla="*/ 488910349 w 368"/>
              <a:gd name="T27" fmla="*/ 14204269 h 779"/>
              <a:gd name="T28" fmla="*/ 539313457 w 368"/>
              <a:gd name="T29" fmla="*/ 37875483 h 779"/>
              <a:gd name="T30" fmla="*/ 587195616 w 368"/>
              <a:gd name="T31" fmla="*/ 71018262 h 779"/>
              <a:gd name="T32" fmla="*/ 637598724 w 368"/>
              <a:gd name="T33" fmla="*/ 108893757 h 779"/>
              <a:gd name="T34" fmla="*/ 685482471 w 368"/>
              <a:gd name="T35" fmla="*/ 156239249 h 779"/>
              <a:gd name="T36" fmla="*/ 725804958 w 368"/>
              <a:gd name="T37" fmla="*/ 210686920 h 779"/>
              <a:gd name="T38" fmla="*/ 763608083 w 368"/>
              <a:gd name="T39" fmla="*/ 269867247 h 779"/>
              <a:gd name="T40" fmla="*/ 801409620 w 368"/>
              <a:gd name="T41" fmla="*/ 336151243 h 779"/>
              <a:gd name="T42" fmla="*/ 831651485 w 368"/>
              <a:gd name="T43" fmla="*/ 407169578 h 779"/>
              <a:gd name="T44" fmla="*/ 859374187 w 368"/>
              <a:gd name="T45" fmla="*/ 482920519 h 779"/>
              <a:gd name="T46" fmla="*/ 884575741 w 368"/>
              <a:gd name="T47" fmla="*/ 565775130 h 779"/>
              <a:gd name="T48" fmla="*/ 902216035 w 368"/>
              <a:gd name="T49" fmla="*/ 650996092 h 779"/>
              <a:gd name="T50" fmla="*/ 914817606 w 368"/>
              <a:gd name="T51" fmla="*/ 738584945 h 779"/>
              <a:gd name="T52" fmla="*/ 922377278 w 368"/>
              <a:gd name="T53" fmla="*/ 830908231 h 779"/>
              <a:gd name="T54" fmla="*/ 927417589 w 368"/>
              <a:gd name="T55" fmla="*/ 925599215 h 779"/>
              <a:gd name="T56" fmla="*/ 927417589 w 368"/>
              <a:gd name="T57" fmla="*/ 925599215 h 779"/>
              <a:gd name="T58" fmla="*/ 922377278 w 368"/>
              <a:gd name="T59" fmla="*/ 1013188068 h 779"/>
              <a:gd name="T60" fmla="*/ 919857917 w 368"/>
              <a:gd name="T61" fmla="*/ 1098409030 h 779"/>
              <a:gd name="T62" fmla="*/ 907256346 w 368"/>
              <a:gd name="T63" fmla="*/ 1181263641 h 779"/>
              <a:gd name="T64" fmla="*/ 889616052 w 368"/>
              <a:gd name="T65" fmla="*/ 1259382472 h 779"/>
              <a:gd name="T66" fmla="*/ 871974170 w 368"/>
              <a:gd name="T67" fmla="*/ 1335134952 h 779"/>
              <a:gd name="T68" fmla="*/ 846772616 w 368"/>
              <a:gd name="T69" fmla="*/ 1408519542 h 779"/>
              <a:gd name="T70" fmla="*/ 821570863 w 368"/>
              <a:gd name="T71" fmla="*/ 1477171428 h 779"/>
              <a:gd name="T72" fmla="*/ 788809637 w 368"/>
              <a:gd name="T73" fmla="*/ 1538719645 h 779"/>
              <a:gd name="T74" fmla="*/ 756046823 w 368"/>
              <a:gd name="T75" fmla="*/ 1597901510 h 779"/>
              <a:gd name="T76" fmla="*/ 718245285 w 368"/>
              <a:gd name="T77" fmla="*/ 1652347979 h 779"/>
              <a:gd name="T78" fmla="*/ 680442160 w 368"/>
              <a:gd name="T79" fmla="*/ 1699693471 h 779"/>
              <a:gd name="T80" fmla="*/ 637598724 w 368"/>
              <a:gd name="T81" fmla="*/ 1742304722 h 779"/>
              <a:gd name="T82" fmla="*/ 597276238 w 368"/>
              <a:gd name="T83" fmla="*/ 1777812302 h 779"/>
              <a:gd name="T84" fmla="*/ 551913440 w 368"/>
              <a:gd name="T85" fmla="*/ 1810955070 h 779"/>
              <a:gd name="T86" fmla="*/ 501510332 w 368"/>
              <a:gd name="T87" fmla="*/ 1829892036 h 779"/>
              <a:gd name="T88" fmla="*/ 451108811 w 368"/>
              <a:gd name="T89" fmla="*/ 1844096299 h 7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8"/>
              <a:gd name="T136" fmla="*/ 0 h 779"/>
              <a:gd name="T137" fmla="*/ 368 w 368"/>
              <a:gd name="T138" fmla="*/ 779 h 7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8" h="779">
                <a:moveTo>
                  <a:pt x="0" y="103"/>
                </a:moveTo>
                <a:lnTo>
                  <a:pt x="0" y="103"/>
                </a:lnTo>
                <a:lnTo>
                  <a:pt x="16" y="79"/>
                </a:lnTo>
                <a:lnTo>
                  <a:pt x="31" y="59"/>
                </a:lnTo>
                <a:lnTo>
                  <a:pt x="49" y="41"/>
                </a:lnTo>
                <a:lnTo>
                  <a:pt x="68" y="26"/>
                </a:lnTo>
                <a:lnTo>
                  <a:pt x="87" y="15"/>
                </a:lnTo>
                <a:lnTo>
                  <a:pt x="107" y="6"/>
                </a:lnTo>
                <a:lnTo>
                  <a:pt x="127" y="1"/>
                </a:lnTo>
                <a:lnTo>
                  <a:pt x="149" y="0"/>
                </a:lnTo>
                <a:lnTo>
                  <a:pt x="160" y="0"/>
                </a:lnTo>
                <a:lnTo>
                  <a:pt x="170" y="1"/>
                </a:lnTo>
                <a:lnTo>
                  <a:pt x="194" y="6"/>
                </a:lnTo>
                <a:lnTo>
                  <a:pt x="214" y="16"/>
                </a:lnTo>
                <a:lnTo>
                  <a:pt x="233" y="30"/>
                </a:lnTo>
                <a:lnTo>
                  <a:pt x="253" y="46"/>
                </a:lnTo>
                <a:lnTo>
                  <a:pt x="272" y="66"/>
                </a:lnTo>
                <a:lnTo>
                  <a:pt x="288" y="89"/>
                </a:lnTo>
                <a:lnTo>
                  <a:pt x="303" y="114"/>
                </a:lnTo>
                <a:lnTo>
                  <a:pt x="318" y="142"/>
                </a:lnTo>
                <a:lnTo>
                  <a:pt x="330" y="172"/>
                </a:lnTo>
                <a:lnTo>
                  <a:pt x="341" y="204"/>
                </a:lnTo>
                <a:lnTo>
                  <a:pt x="351" y="239"/>
                </a:lnTo>
                <a:lnTo>
                  <a:pt x="358" y="275"/>
                </a:lnTo>
                <a:lnTo>
                  <a:pt x="363" y="312"/>
                </a:lnTo>
                <a:lnTo>
                  <a:pt x="366" y="351"/>
                </a:lnTo>
                <a:lnTo>
                  <a:pt x="368" y="391"/>
                </a:lnTo>
                <a:lnTo>
                  <a:pt x="366" y="428"/>
                </a:lnTo>
                <a:lnTo>
                  <a:pt x="365" y="464"/>
                </a:lnTo>
                <a:lnTo>
                  <a:pt x="360" y="499"/>
                </a:lnTo>
                <a:lnTo>
                  <a:pt x="353" y="532"/>
                </a:lnTo>
                <a:lnTo>
                  <a:pt x="346" y="564"/>
                </a:lnTo>
                <a:lnTo>
                  <a:pt x="336" y="595"/>
                </a:lnTo>
                <a:lnTo>
                  <a:pt x="326" y="624"/>
                </a:lnTo>
                <a:lnTo>
                  <a:pt x="313" y="650"/>
                </a:lnTo>
                <a:lnTo>
                  <a:pt x="300" y="675"/>
                </a:lnTo>
                <a:lnTo>
                  <a:pt x="285" y="698"/>
                </a:lnTo>
                <a:lnTo>
                  <a:pt x="270" y="718"/>
                </a:lnTo>
                <a:lnTo>
                  <a:pt x="253" y="736"/>
                </a:lnTo>
                <a:lnTo>
                  <a:pt x="237" y="751"/>
                </a:lnTo>
                <a:lnTo>
                  <a:pt x="219" y="765"/>
                </a:lnTo>
                <a:lnTo>
                  <a:pt x="199" y="773"/>
                </a:lnTo>
                <a:lnTo>
                  <a:pt x="179" y="779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48" name="Freeform 54"/>
          <p:cNvSpPr>
            <a:spLocks/>
          </p:cNvSpPr>
          <p:nvPr/>
        </p:nvSpPr>
        <p:spPr bwMode="auto">
          <a:xfrm>
            <a:off x="2905125" y="1454150"/>
            <a:ext cx="277813" cy="839788"/>
          </a:xfrm>
          <a:custGeom>
            <a:avLst/>
            <a:gdLst>
              <a:gd name="T0" fmla="*/ 0 w 197"/>
              <a:gd name="T1" fmla="*/ 1507053219 h 598"/>
              <a:gd name="T2" fmla="*/ 496472413 w 197"/>
              <a:gd name="T3" fmla="*/ 554434347 h 598"/>
              <a:gd name="T4" fmla="*/ 496472413 w 197"/>
              <a:gd name="T5" fmla="*/ 0 h 598"/>
              <a:gd name="T6" fmla="*/ 0 60000 65536"/>
              <a:gd name="T7" fmla="*/ 0 60000 65536"/>
              <a:gd name="T8" fmla="*/ 0 60000 65536"/>
              <a:gd name="T9" fmla="*/ 0 w 197"/>
              <a:gd name="T10" fmla="*/ 0 h 598"/>
              <a:gd name="T11" fmla="*/ 197 w 197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" h="598">
                <a:moveTo>
                  <a:pt x="0" y="598"/>
                </a:moveTo>
                <a:lnTo>
                  <a:pt x="197" y="220"/>
                </a:lnTo>
                <a:lnTo>
                  <a:pt x="19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49" name="Line 55"/>
          <p:cNvSpPr>
            <a:spLocks noChangeShapeType="1"/>
          </p:cNvSpPr>
          <p:nvPr/>
        </p:nvSpPr>
        <p:spPr bwMode="auto">
          <a:xfrm flipV="1">
            <a:off x="4070350" y="1454150"/>
            <a:ext cx="1588" cy="666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56"/>
          <p:cNvSpPr>
            <a:spLocks/>
          </p:cNvSpPr>
          <p:nvPr/>
        </p:nvSpPr>
        <p:spPr bwMode="auto">
          <a:xfrm>
            <a:off x="5072063" y="1341438"/>
            <a:ext cx="652462" cy="1123950"/>
          </a:xfrm>
          <a:custGeom>
            <a:avLst/>
            <a:gdLst>
              <a:gd name="T0" fmla="*/ 0 w 464"/>
              <a:gd name="T1" fmla="*/ 2016125178 h 800"/>
              <a:gd name="T2" fmla="*/ 1169352589 w 464"/>
              <a:gd name="T3" fmla="*/ 226814093 h 800"/>
              <a:gd name="T4" fmla="*/ 1169352589 w 464"/>
              <a:gd name="T5" fmla="*/ 0 h 800"/>
              <a:gd name="T6" fmla="*/ 0 60000 65536"/>
              <a:gd name="T7" fmla="*/ 0 60000 65536"/>
              <a:gd name="T8" fmla="*/ 0 60000 65536"/>
              <a:gd name="T9" fmla="*/ 0 w 464"/>
              <a:gd name="T10" fmla="*/ 0 h 800"/>
              <a:gd name="T11" fmla="*/ 464 w 464"/>
              <a:gd name="T12" fmla="*/ 800 h 8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800">
                <a:moveTo>
                  <a:pt x="0" y="800"/>
                </a:moveTo>
                <a:lnTo>
                  <a:pt x="464" y="90"/>
                </a:lnTo>
                <a:lnTo>
                  <a:pt x="464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1" name="Line 57"/>
          <p:cNvSpPr>
            <a:spLocks noChangeShapeType="1"/>
          </p:cNvSpPr>
          <p:nvPr/>
        </p:nvSpPr>
        <p:spPr bwMode="auto">
          <a:xfrm flipV="1">
            <a:off x="7004050" y="1460500"/>
            <a:ext cx="1588" cy="8413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58"/>
          <p:cNvSpPr>
            <a:spLocks/>
          </p:cNvSpPr>
          <p:nvPr/>
        </p:nvSpPr>
        <p:spPr bwMode="auto">
          <a:xfrm>
            <a:off x="3532188" y="2913063"/>
            <a:ext cx="103187" cy="558800"/>
          </a:xfrm>
          <a:custGeom>
            <a:avLst/>
            <a:gdLst>
              <a:gd name="T0" fmla="*/ 183972966 w 73"/>
              <a:gd name="T1" fmla="*/ 1003022277 h 398"/>
              <a:gd name="T2" fmla="*/ 0 w 73"/>
              <a:gd name="T3" fmla="*/ 1003022277 h 398"/>
              <a:gd name="T4" fmla="*/ 0 w 73"/>
              <a:gd name="T5" fmla="*/ 0 h 398"/>
              <a:gd name="T6" fmla="*/ 183972966 w 73"/>
              <a:gd name="T7" fmla="*/ 0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398"/>
              <a:gd name="T14" fmla="*/ 73 w 73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398">
                <a:moveTo>
                  <a:pt x="73" y="398"/>
                </a:moveTo>
                <a:lnTo>
                  <a:pt x="0" y="398"/>
                </a:lnTo>
                <a:lnTo>
                  <a:pt x="0" y="0"/>
                </a:lnTo>
                <a:lnTo>
                  <a:pt x="73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3" name="Freeform 59"/>
          <p:cNvSpPr>
            <a:spLocks/>
          </p:cNvSpPr>
          <p:nvPr/>
        </p:nvSpPr>
        <p:spPr bwMode="auto">
          <a:xfrm>
            <a:off x="2768600" y="2301875"/>
            <a:ext cx="282575" cy="101600"/>
          </a:xfrm>
          <a:custGeom>
            <a:avLst/>
            <a:gdLst>
              <a:gd name="T0" fmla="*/ 509071607 w 202"/>
              <a:gd name="T1" fmla="*/ 181451223 h 72"/>
              <a:gd name="T2" fmla="*/ 509071607 w 202"/>
              <a:gd name="T3" fmla="*/ 0 h 72"/>
              <a:gd name="T4" fmla="*/ 0 w 202"/>
              <a:gd name="T5" fmla="*/ 0 h 72"/>
              <a:gd name="T6" fmla="*/ 0 w 202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202"/>
              <a:gd name="T13" fmla="*/ 0 h 72"/>
              <a:gd name="T14" fmla="*/ 202 w 202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" h="72">
                <a:moveTo>
                  <a:pt x="202" y="72"/>
                </a:moveTo>
                <a:lnTo>
                  <a:pt x="202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4" name="Freeform 60"/>
          <p:cNvSpPr>
            <a:spLocks/>
          </p:cNvSpPr>
          <p:nvPr/>
        </p:nvSpPr>
        <p:spPr bwMode="auto">
          <a:xfrm>
            <a:off x="2760663" y="2293938"/>
            <a:ext cx="284162" cy="101600"/>
          </a:xfrm>
          <a:custGeom>
            <a:avLst/>
            <a:gdLst>
              <a:gd name="T0" fmla="*/ 509071607 w 202"/>
              <a:gd name="T1" fmla="*/ 181451223 h 72"/>
              <a:gd name="T2" fmla="*/ 509071607 w 202"/>
              <a:gd name="T3" fmla="*/ 0 h 72"/>
              <a:gd name="T4" fmla="*/ 0 w 202"/>
              <a:gd name="T5" fmla="*/ 0 h 72"/>
              <a:gd name="T6" fmla="*/ 0 w 202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202"/>
              <a:gd name="T13" fmla="*/ 0 h 72"/>
              <a:gd name="T14" fmla="*/ 202 w 202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" h="72">
                <a:moveTo>
                  <a:pt x="202" y="72"/>
                </a:moveTo>
                <a:lnTo>
                  <a:pt x="202" y="0"/>
                </a:lnTo>
                <a:lnTo>
                  <a:pt x="0" y="0"/>
                </a:lnTo>
                <a:lnTo>
                  <a:pt x="0" y="7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5" name="Freeform 61"/>
          <p:cNvSpPr>
            <a:spLocks/>
          </p:cNvSpPr>
          <p:nvPr/>
        </p:nvSpPr>
        <p:spPr bwMode="auto">
          <a:xfrm>
            <a:off x="3098800" y="2181225"/>
            <a:ext cx="533400" cy="101600"/>
          </a:xfrm>
          <a:custGeom>
            <a:avLst/>
            <a:gdLst>
              <a:gd name="T0" fmla="*/ 955140895 w 379"/>
              <a:gd name="T1" fmla="*/ 183969791 h 73"/>
              <a:gd name="T2" fmla="*/ 955140895 w 379"/>
              <a:gd name="T3" fmla="*/ 0 h 73"/>
              <a:gd name="T4" fmla="*/ 0 w 379"/>
              <a:gd name="T5" fmla="*/ 0 h 73"/>
              <a:gd name="T6" fmla="*/ 0 w 379"/>
              <a:gd name="T7" fmla="*/ 183969791 h 73"/>
              <a:gd name="T8" fmla="*/ 0 60000 65536"/>
              <a:gd name="T9" fmla="*/ 0 60000 65536"/>
              <a:gd name="T10" fmla="*/ 0 60000 65536"/>
              <a:gd name="T11" fmla="*/ 0 60000 65536"/>
              <a:gd name="T12" fmla="*/ 0 w 379"/>
              <a:gd name="T13" fmla="*/ 0 h 73"/>
              <a:gd name="T14" fmla="*/ 379 w 379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" h="73">
                <a:moveTo>
                  <a:pt x="379" y="73"/>
                </a:moveTo>
                <a:lnTo>
                  <a:pt x="379" y="0"/>
                </a:ln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6" name="Freeform 62"/>
          <p:cNvSpPr>
            <a:spLocks/>
          </p:cNvSpPr>
          <p:nvPr/>
        </p:nvSpPr>
        <p:spPr bwMode="auto">
          <a:xfrm>
            <a:off x="3092450" y="2173288"/>
            <a:ext cx="533400" cy="103187"/>
          </a:xfrm>
          <a:custGeom>
            <a:avLst/>
            <a:gdLst>
              <a:gd name="T0" fmla="*/ 955137720 w 379"/>
              <a:gd name="T1" fmla="*/ 183972966 h 73"/>
              <a:gd name="T2" fmla="*/ 955137720 w 379"/>
              <a:gd name="T3" fmla="*/ 0 h 73"/>
              <a:gd name="T4" fmla="*/ 0 w 379"/>
              <a:gd name="T5" fmla="*/ 0 h 73"/>
              <a:gd name="T6" fmla="*/ 0 w 379"/>
              <a:gd name="T7" fmla="*/ 183972966 h 73"/>
              <a:gd name="T8" fmla="*/ 0 60000 65536"/>
              <a:gd name="T9" fmla="*/ 0 60000 65536"/>
              <a:gd name="T10" fmla="*/ 0 60000 65536"/>
              <a:gd name="T11" fmla="*/ 0 60000 65536"/>
              <a:gd name="T12" fmla="*/ 0 w 379"/>
              <a:gd name="T13" fmla="*/ 0 h 73"/>
              <a:gd name="T14" fmla="*/ 379 w 379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" h="73">
                <a:moveTo>
                  <a:pt x="379" y="73"/>
                </a:moveTo>
                <a:lnTo>
                  <a:pt x="379" y="0"/>
                </a:ln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7" name="Freeform 63"/>
          <p:cNvSpPr>
            <a:spLocks/>
          </p:cNvSpPr>
          <p:nvPr/>
        </p:nvSpPr>
        <p:spPr bwMode="auto">
          <a:xfrm>
            <a:off x="3713163" y="2127250"/>
            <a:ext cx="728662" cy="103188"/>
          </a:xfrm>
          <a:custGeom>
            <a:avLst/>
            <a:gdLst>
              <a:gd name="T0" fmla="*/ 1307962463 w 519"/>
              <a:gd name="T1" fmla="*/ 183969791 h 73"/>
              <a:gd name="T2" fmla="*/ 1307962463 w 519"/>
              <a:gd name="T3" fmla="*/ 0 h 73"/>
              <a:gd name="T4" fmla="*/ 0 w 519"/>
              <a:gd name="T5" fmla="*/ 0 h 73"/>
              <a:gd name="T6" fmla="*/ 0 w 519"/>
              <a:gd name="T7" fmla="*/ 183969791 h 73"/>
              <a:gd name="T8" fmla="*/ 0 60000 65536"/>
              <a:gd name="T9" fmla="*/ 0 60000 65536"/>
              <a:gd name="T10" fmla="*/ 0 60000 65536"/>
              <a:gd name="T11" fmla="*/ 0 60000 65536"/>
              <a:gd name="T12" fmla="*/ 0 w 519"/>
              <a:gd name="T13" fmla="*/ 0 h 73"/>
              <a:gd name="T14" fmla="*/ 519 w 519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" h="73">
                <a:moveTo>
                  <a:pt x="519" y="73"/>
                </a:moveTo>
                <a:lnTo>
                  <a:pt x="519" y="0"/>
                </a:ln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8" name="Freeform 64"/>
          <p:cNvSpPr>
            <a:spLocks/>
          </p:cNvSpPr>
          <p:nvPr/>
        </p:nvSpPr>
        <p:spPr bwMode="auto">
          <a:xfrm>
            <a:off x="3708400" y="2120900"/>
            <a:ext cx="727075" cy="101600"/>
          </a:xfrm>
          <a:custGeom>
            <a:avLst/>
            <a:gdLst>
              <a:gd name="T0" fmla="*/ 1302918975 w 517"/>
              <a:gd name="T1" fmla="*/ 183972966 h 73"/>
              <a:gd name="T2" fmla="*/ 1302918975 w 517"/>
              <a:gd name="T3" fmla="*/ 0 h 73"/>
              <a:gd name="T4" fmla="*/ 0 w 517"/>
              <a:gd name="T5" fmla="*/ 0 h 73"/>
              <a:gd name="T6" fmla="*/ 0 w 517"/>
              <a:gd name="T7" fmla="*/ 183972966 h 73"/>
              <a:gd name="T8" fmla="*/ 0 60000 65536"/>
              <a:gd name="T9" fmla="*/ 0 60000 65536"/>
              <a:gd name="T10" fmla="*/ 0 60000 65536"/>
              <a:gd name="T11" fmla="*/ 0 60000 65536"/>
              <a:gd name="T12" fmla="*/ 0 w 517"/>
              <a:gd name="T13" fmla="*/ 0 h 73"/>
              <a:gd name="T14" fmla="*/ 517 w 517"/>
              <a:gd name="T15" fmla="*/ 73 h 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7" h="73">
                <a:moveTo>
                  <a:pt x="517" y="73"/>
                </a:moveTo>
                <a:lnTo>
                  <a:pt x="517" y="0"/>
                </a:ln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59" name="Freeform 65"/>
          <p:cNvSpPr>
            <a:spLocks/>
          </p:cNvSpPr>
          <p:nvPr/>
        </p:nvSpPr>
        <p:spPr bwMode="auto">
          <a:xfrm>
            <a:off x="4625975" y="1960563"/>
            <a:ext cx="746125" cy="101600"/>
          </a:xfrm>
          <a:custGeom>
            <a:avLst/>
            <a:gdLst>
              <a:gd name="T0" fmla="*/ 1338204338 w 531"/>
              <a:gd name="T1" fmla="*/ 0 h 73"/>
              <a:gd name="T2" fmla="*/ 0 w 531"/>
              <a:gd name="T3" fmla="*/ 0 h 73"/>
              <a:gd name="T4" fmla="*/ 0 w 531"/>
              <a:gd name="T5" fmla="*/ 183972966 h 73"/>
              <a:gd name="T6" fmla="*/ 0 60000 65536"/>
              <a:gd name="T7" fmla="*/ 0 60000 65536"/>
              <a:gd name="T8" fmla="*/ 0 60000 65536"/>
              <a:gd name="T9" fmla="*/ 0 w 531"/>
              <a:gd name="T10" fmla="*/ 0 h 73"/>
              <a:gd name="T11" fmla="*/ 531 w 531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1" h="73">
                <a:moveTo>
                  <a:pt x="531" y="0"/>
                </a:move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0" name="Freeform 66"/>
          <p:cNvSpPr>
            <a:spLocks/>
          </p:cNvSpPr>
          <p:nvPr/>
        </p:nvSpPr>
        <p:spPr bwMode="auto">
          <a:xfrm>
            <a:off x="5435600" y="1960563"/>
            <a:ext cx="279400" cy="101600"/>
          </a:xfrm>
          <a:custGeom>
            <a:avLst/>
            <a:gdLst>
              <a:gd name="T0" fmla="*/ 501512726 w 199"/>
              <a:gd name="T1" fmla="*/ 183972966 h 73"/>
              <a:gd name="T2" fmla="*/ 501512726 w 199"/>
              <a:gd name="T3" fmla="*/ 0 h 73"/>
              <a:gd name="T4" fmla="*/ 0 w 199"/>
              <a:gd name="T5" fmla="*/ 0 h 73"/>
              <a:gd name="T6" fmla="*/ 0 60000 65536"/>
              <a:gd name="T7" fmla="*/ 0 60000 65536"/>
              <a:gd name="T8" fmla="*/ 0 60000 65536"/>
              <a:gd name="T9" fmla="*/ 0 w 199"/>
              <a:gd name="T10" fmla="*/ 0 h 73"/>
              <a:gd name="T11" fmla="*/ 199 w 199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" h="73">
                <a:moveTo>
                  <a:pt x="199" y="73"/>
                </a:moveTo>
                <a:lnTo>
                  <a:pt x="199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1" name="Freeform 67"/>
          <p:cNvSpPr>
            <a:spLocks/>
          </p:cNvSpPr>
          <p:nvPr/>
        </p:nvSpPr>
        <p:spPr bwMode="auto">
          <a:xfrm>
            <a:off x="4619625" y="1952625"/>
            <a:ext cx="752475" cy="103188"/>
          </a:xfrm>
          <a:custGeom>
            <a:avLst/>
            <a:gdLst>
              <a:gd name="T0" fmla="*/ 1350803532 w 536"/>
              <a:gd name="T1" fmla="*/ 0 h 73"/>
              <a:gd name="T2" fmla="*/ 0 w 536"/>
              <a:gd name="T3" fmla="*/ 0 h 73"/>
              <a:gd name="T4" fmla="*/ 0 w 536"/>
              <a:gd name="T5" fmla="*/ 183969791 h 73"/>
              <a:gd name="T6" fmla="*/ 0 60000 65536"/>
              <a:gd name="T7" fmla="*/ 0 60000 65536"/>
              <a:gd name="T8" fmla="*/ 0 60000 65536"/>
              <a:gd name="T9" fmla="*/ 0 w 536"/>
              <a:gd name="T10" fmla="*/ 0 h 73"/>
              <a:gd name="T11" fmla="*/ 536 w 536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73">
                <a:moveTo>
                  <a:pt x="536" y="0"/>
                </a:moveTo>
                <a:lnTo>
                  <a:pt x="0" y="0"/>
                </a:lnTo>
                <a:lnTo>
                  <a:pt x="0" y="73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2" name="Freeform 68"/>
          <p:cNvSpPr>
            <a:spLocks/>
          </p:cNvSpPr>
          <p:nvPr/>
        </p:nvSpPr>
        <p:spPr bwMode="auto">
          <a:xfrm>
            <a:off x="5435600" y="1952625"/>
            <a:ext cx="273050" cy="103188"/>
          </a:xfrm>
          <a:custGeom>
            <a:avLst/>
            <a:gdLst>
              <a:gd name="T0" fmla="*/ 488910357 w 194"/>
              <a:gd name="T1" fmla="*/ 183969791 h 73"/>
              <a:gd name="T2" fmla="*/ 488910357 w 194"/>
              <a:gd name="T3" fmla="*/ 0 h 73"/>
              <a:gd name="T4" fmla="*/ 0 w 194"/>
              <a:gd name="T5" fmla="*/ 0 h 73"/>
              <a:gd name="T6" fmla="*/ 0 60000 65536"/>
              <a:gd name="T7" fmla="*/ 0 60000 65536"/>
              <a:gd name="T8" fmla="*/ 0 60000 65536"/>
              <a:gd name="T9" fmla="*/ 0 w 194"/>
              <a:gd name="T10" fmla="*/ 0 h 73"/>
              <a:gd name="T11" fmla="*/ 194 w 194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73">
                <a:moveTo>
                  <a:pt x="194" y="73"/>
                </a:moveTo>
                <a:lnTo>
                  <a:pt x="194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3" name="Freeform 69"/>
          <p:cNvSpPr>
            <a:spLocks/>
          </p:cNvSpPr>
          <p:nvPr/>
        </p:nvSpPr>
        <p:spPr bwMode="auto">
          <a:xfrm>
            <a:off x="1571625" y="2967038"/>
            <a:ext cx="1960563" cy="228600"/>
          </a:xfrm>
          <a:custGeom>
            <a:avLst/>
            <a:gdLst>
              <a:gd name="T0" fmla="*/ 2147483647 w 1395"/>
              <a:gd name="T1" fmla="*/ 410787002 h 163"/>
              <a:gd name="T2" fmla="*/ 2147483647 w 1395"/>
              <a:gd name="T3" fmla="*/ 0 h 163"/>
              <a:gd name="T4" fmla="*/ 0 w 1395"/>
              <a:gd name="T5" fmla="*/ 0 h 163"/>
              <a:gd name="T6" fmla="*/ 0 60000 65536"/>
              <a:gd name="T7" fmla="*/ 0 60000 65536"/>
              <a:gd name="T8" fmla="*/ 0 60000 65536"/>
              <a:gd name="T9" fmla="*/ 0 w 1395"/>
              <a:gd name="T10" fmla="*/ 0 h 163"/>
              <a:gd name="T11" fmla="*/ 1395 w 1395"/>
              <a:gd name="T12" fmla="*/ 163 h 1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5" h="163">
                <a:moveTo>
                  <a:pt x="1395" y="163"/>
                </a:moveTo>
                <a:lnTo>
                  <a:pt x="1151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4" name="Freeform 70"/>
          <p:cNvSpPr>
            <a:spLocks/>
          </p:cNvSpPr>
          <p:nvPr/>
        </p:nvSpPr>
        <p:spPr bwMode="auto">
          <a:xfrm>
            <a:off x="2176463" y="3221038"/>
            <a:ext cx="549275" cy="149225"/>
          </a:xfrm>
          <a:custGeom>
            <a:avLst/>
            <a:gdLst>
              <a:gd name="T0" fmla="*/ 0 w 391"/>
              <a:gd name="T1" fmla="*/ 267136585 h 106"/>
              <a:gd name="T2" fmla="*/ 0 w 391"/>
              <a:gd name="T3" fmla="*/ 0 h 106"/>
              <a:gd name="T4" fmla="*/ 985379595 w 391"/>
              <a:gd name="T5" fmla="*/ 0 h 106"/>
              <a:gd name="T6" fmla="*/ 985379595 w 391"/>
              <a:gd name="T7" fmla="*/ 267136585 h 106"/>
              <a:gd name="T8" fmla="*/ 0 60000 65536"/>
              <a:gd name="T9" fmla="*/ 0 60000 65536"/>
              <a:gd name="T10" fmla="*/ 0 60000 65536"/>
              <a:gd name="T11" fmla="*/ 0 60000 65536"/>
              <a:gd name="T12" fmla="*/ 0 w 391"/>
              <a:gd name="T13" fmla="*/ 0 h 106"/>
              <a:gd name="T14" fmla="*/ 391 w 391"/>
              <a:gd name="T15" fmla="*/ 106 h 1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1" h="106">
                <a:moveTo>
                  <a:pt x="0" y="106"/>
                </a:moveTo>
                <a:lnTo>
                  <a:pt x="0" y="0"/>
                </a:lnTo>
                <a:lnTo>
                  <a:pt x="391" y="0"/>
                </a:lnTo>
                <a:lnTo>
                  <a:pt x="391" y="10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5" name="Freeform 71"/>
          <p:cNvSpPr>
            <a:spLocks/>
          </p:cNvSpPr>
          <p:nvPr/>
        </p:nvSpPr>
        <p:spPr bwMode="auto">
          <a:xfrm>
            <a:off x="1506538" y="3162300"/>
            <a:ext cx="942975" cy="58738"/>
          </a:xfrm>
          <a:custGeom>
            <a:avLst/>
            <a:gdLst>
              <a:gd name="T0" fmla="*/ 0 w 671"/>
              <a:gd name="T1" fmla="*/ 0 h 41"/>
              <a:gd name="T2" fmla="*/ 1691023435 w 671"/>
              <a:gd name="T3" fmla="*/ 0 h 41"/>
              <a:gd name="T4" fmla="*/ 1691023435 w 671"/>
              <a:gd name="T5" fmla="*/ 103327980 h 41"/>
              <a:gd name="T6" fmla="*/ 0 60000 65536"/>
              <a:gd name="T7" fmla="*/ 0 60000 65536"/>
              <a:gd name="T8" fmla="*/ 0 60000 65536"/>
              <a:gd name="T9" fmla="*/ 0 w 671"/>
              <a:gd name="T10" fmla="*/ 0 h 41"/>
              <a:gd name="T11" fmla="*/ 671 w 671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1" h="41">
                <a:moveTo>
                  <a:pt x="0" y="0"/>
                </a:moveTo>
                <a:lnTo>
                  <a:pt x="671" y="0"/>
                </a:lnTo>
                <a:lnTo>
                  <a:pt x="671" y="4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66" name="Line 72"/>
          <p:cNvSpPr>
            <a:spLocks noChangeShapeType="1"/>
          </p:cNvSpPr>
          <p:nvPr/>
        </p:nvSpPr>
        <p:spPr bwMode="auto">
          <a:xfrm flipH="1">
            <a:off x="1663700" y="3543300"/>
            <a:ext cx="544513" cy="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7" name="Line 73"/>
          <p:cNvSpPr>
            <a:spLocks noChangeShapeType="1"/>
          </p:cNvSpPr>
          <p:nvPr/>
        </p:nvSpPr>
        <p:spPr bwMode="auto">
          <a:xfrm flipH="1">
            <a:off x="1616075" y="4486275"/>
            <a:ext cx="6492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8" name="Line 74"/>
          <p:cNvSpPr>
            <a:spLocks noChangeShapeType="1"/>
          </p:cNvSpPr>
          <p:nvPr/>
        </p:nvSpPr>
        <p:spPr bwMode="auto">
          <a:xfrm flipH="1">
            <a:off x="1511300" y="4119563"/>
            <a:ext cx="28384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9" name="Freeform 75"/>
          <p:cNvSpPr>
            <a:spLocks/>
          </p:cNvSpPr>
          <p:nvPr/>
        </p:nvSpPr>
        <p:spPr bwMode="auto">
          <a:xfrm>
            <a:off x="1546225" y="3390900"/>
            <a:ext cx="1320800" cy="368300"/>
          </a:xfrm>
          <a:custGeom>
            <a:avLst/>
            <a:gdLst>
              <a:gd name="T0" fmla="*/ 0 w 940"/>
              <a:gd name="T1" fmla="*/ 660280828 h 262"/>
              <a:gd name="T2" fmla="*/ 1433969724 w 940"/>
              <a:gd name="T3" fmla="*/ 660280828 h 262"/>
              <a:gd name="T4" fmla="*/ 2147483647 w 940"/>
              <a:gd name="T5" fmla="*/ 0 h 262"/>
              <a:gd name="T6" fmla="*/ 0 60000 65536"/>
              <a:gd name="T7" fmla="*/ 0 60000 65536"/>
              <a:gd name="T8" fmla="*/ 0 60000 65536"/>
              <a:gd name="T9" fmla="*/ 0 w 940"/>
              <a:gd name="T10" fmla="*/ 0 h 262"/>
              <a:gd name="T11" fmla="*/ 940 w 940"/>
              <a:gd name="T12" fmla="*/ 262 h 2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0" h="262">
                <a:moveTo>
                  <a:pt x="0" y="262"/>
                </a:moveTo>
                <a:lnTo>
                  <a:pt x="569" y="262"/>
                </a:lnTo>
                <a:lnTo>
                  <a:pt x="94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70" name="Line 76"/>
          <p:cNvSpPr>
            <a:spLocks noChangeShapeType="1"/>
          </p:cNvSpPr>
          <p:nvPr/>
        </p:nvSpPr>
        <p:spPr bwMode="auto">
          <a:xfrm>
            <a:off x="1701800" y="4486275"/>
            <a:ext cx="850900" cy="6508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1" name="Line 77"/>
          <p:cNvSpPr>
            <a:spLocks noChangeShapeType="1"/>
          </p:cNvSpPr>
          <p:nvPr/>
        </p:nvSpPr>
        <p:spPr bwMode="auto">
          <a:xfrm>
            <a:off x="2371725" y="1450975"/>
            <a:ext cx="1588" cy="1074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2" name="Line 78"/>
          <p:cNvSpPr>
            <a:spLocks noChangeShapeType="1"/>
          </p:cNvSpPr>
          <p:nvPr/>
        </p:nvSpPr>
        <p:spPr bwMode="auto">
          <a:xfrm>
            <a:off x="2371725" y="1795463"/>
            <a:ext cx="334963" cy="3635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3" name="Line 79"/>
          <p:cNvSpPr>
            <a:spLocks noChangeShapeType="1"/>
          </p:cNvSpPr>
          <p:nvPr/>
        </p:nvSpPr>
        <p:spPr bwMode="auto">
          <a:xfrm>
            <a:off x="3182938" y="1763713"/>
            <a:ext cx="176212" cy="41275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4" name="Line 80"/>
          <p:cNvSpPr>
            <a:spLocks noChangeShapeType="1"/>
          </p:cNvSpPr>
          <p:nvPr/>
        </p:nvSpPr>
        <p:spPr bwMode="auto">
          <a:xfrm flipH="1">
            <a:off x="1574800" y="2182813"/>
            <a:ext cx="290513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5" name="Line 81"/>
          <p:cNvSpPr>
            <a:spLocks noChangeShapeType="1"/>
          </p:cNvSpPr>
          <p:nvPr/>
        </p:nvSpPr>
        <p:spPr bwMode="auto">
          <a:xfrm flipH="1">
            <a:off x="6827838" y="4435475"/>
            <a:ext cx="346075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6" name="Line 82"/>
          <p:cNvSpPr>
            <a:spLocks noChangeShapeType="1"/>
          </p:cNvSpPr>
          <p:nvPr/>
        </p:nvSpPr>
        <p:spPr bwMode="auto">
          <a:xfrm flipH="1">
            <a:off x="6819900" y="4427538"/>
            <a:ext cx="3460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77" name="Freeform 83"/>
          <p:cNvSpPr>
            <a:spLocks/>
          </p:cNvSpPr>
          <p:nvPr/>
        </p:nvSpPr>
        <p:spPr bwMode="auto">
          <a:xfrm>
            <a:off x="6805613" y="2300288"/>
            <a:ext cx="517525" cy="1060450"/>
          </a:xfrm>
          <a:custGeom>
            <a:avLst/>
            <a:gdLst>
              <a:gd name="T0" fmla="*/ 0 w 368"/>
              <a:gd name="T1" fmla="*/ 243828353 h 779"/>
              <a:gd name="T2" fmla="*/ 0 w 368"/>
              <a:gd name="T3" fmla="*/ 243828353 h 779"/>
              <a:gd name="T4" fmla="*/ 40322499 w 368"/>
              <a:gd name="T5" fmla="*/ 187014282 h 779"/>
              <a:gd name="T6" fmla="*/ 78124049 w 368"/>
              <a:gd name="T7" fmla="*/ 139668751 h 779"/>
              <a:gd name="T8" fmla="*/ 123486871 w 368"/>
              <a:gd name="T9" fmla="*/ 97057441 h 779"/>
              <a:gd name="T10" fmla="*/ 171370618 w 368"/>
              <a:gd name="T11" fmla="*/ 61548292 h 779"/>
              <a:gd name="T12" fmla="*/ 219254414 w 368"/>
              <a:gd name="T13" fmla="*/ 35509161 h 779"/>
              <a:gd name="T14" fmla="*/ 269655935 w 368"/>
              <a:gd name="T15" fmla="*/ 14204281 h 779"/>
              <a:gd name="T16" fmla="*/ 320059043 w 368"/>
              <a:gd name="T17" fmla="*/ 2367893 h 779"/>
              <a:gd name="T18" fmla="*/ 375504050 w 368"/>
              <a:gd name="T19" fmla="*/ 0 h 779"/>
              <a:gd name="T20" fmla="*/ 375504050 w 368"/>
              <a:gd name="T21" fmla="*/ 0 h 779"/>
              <a:gd name="T22" fmla="*/ 403224965 w 368"/>
              <a:gd name="T23" fmla="*/ 0 h 779"/>
              <a:gd name="T24" fmla="*/ 428426619 w 368"/>
              <a:gd name="T25" fmla="*/ 2367893 h 779"/>
              <a:gd name="T26" fmla="*/ 488910349 w 368"/>
              <a:gd name="T27" fmla="*/ 14204281 h 779"/>
              <a:gd name="T28" fmla="*/ 539313457 w 368"/>
              <a:gd name="T29" fmla="*/ 37875514 h 779"/>
              <a:gd name="T30" fmla="*/ 587195616 w 368"/>
              <a:gd name="T31" fmla="*/ 71018321 h 779"/>
              <a:gd name="T32" fmla="*/ 637598724 w 368"/>
              <a:gd name="T33" fmla="*/ 108893847 h 779"/>
              <a:gd name="T34" fmla="*/ 685482471 w 368"/>
              <a:gd name="T35" fmla="*/ 156239379 h 779"/>
              <a:gd name="T36" fmla="*/ 725804958 w 368"/>
              <a:gd name="T37" fmla="*/ 210687096 h 779"/>
              <a:gd name="T38" fmla="*/ 763608083 w 368"/>
              <a:gd name="T39" fmla="*/ 269867472 h 779"/>
              <a:gd name="T40" fmla="*/ 801409620 w 368"/>
              <a:gd name="T41" fmla="*/ 336151524 h 779"/>
              <a:gd name="T42" fmla="*/ 834172633 w 368"/>
              <a:gd name="T43" fmla="*/ 407169917 h 779"/>
              <a:gd name="T44" fmla="*/ 859374187 w 368"/>
              <a:gd name="T45" fmla="*/ 482922460 h 779"/>
              <a:gd name="T46" fmla="*/ 884575741 w 368"/>
              <a:gd name="T47" fmla="*/ 565775602 h 779"/>
              <a:gd name="T48" fmla="*/ 902216035 w 368"/>
              <a:gd name="T49" fmla="*/ 650998174 h 779"/>
              <a:gd name="T50" fmla="*/ 914817606 w 368"/>
              <a:gd name="T51" fmla="*/ 740953453 h 779"/>
              <a:gd name="T52" fmla="*/ 922377278 w 368"/>
              <a:gd name="T53" fmla="*/ 830910463 h 779"/>
              <a:gd name="T54" fmla="*/ 927417589 w 368"/>
              <a:gd name="T55" fmla="*/ 925599988 h 779"/>
              <a:gd name="T56" fmla="*/ 927417589 w 368"/>
              <a:gd name="T57" fmla="*/ 925599988 h 779"/>
              <a:gd name="T58" fmla="*/ 927417589 w 368"/>
              <a:gd name="T59" fmla="*/ 1013188913 h 779"/>
              <a:gd name="T60" fmla="*/ 919857917 w 368"/>
              <a:gd name="T61" fmla="*/ 1098411485 h 779"/>
              <a:gd name="T62" fmla="*/ 907256346 w 368"/>
              <a:gd name="T63" fmla="*/ 1181264627 h 779"/>
              <a:gd name="T64" fmla="*/ 889616052 w 368"/>
              <a:gd name="T65" fmla="*/ 1259385062 h 779"/>
              <a:gd name="T66" fmla="*/ 871974170 w 368"/>
              <a:gd name="T67" fmla="*/ 1335137605 h 779"/>
              <a:gd name="T68" fmla="*/ 846772616 w 368"/>
              <a:gd name="T69" fmla="*/ 1408522255 h 779"/>
              <a:gd name="T70" fmla="*/ 821570863 w 368"/>
              <a:gd name="T71" fmla="*/ 1477172661 h 779"/>
              <a:gd name="T72" fmla="*/ 788809637 w 368"/>
              <a:gd name="T73" fmla="*/ 1538722467 h 779"/>
              <a:gd name="T74" fmla="*/ 756046823 w 368"/>
              <a:gd name="T75" fmla="*/ 1597904381 h 779"/>
              <a:gd name="T76" fmla="*/ 718245285 w 368"/>
              <a:gd name="T77" fmla="*/ 1652350897 h 779"/>
              <a:gd name="T78" fmla="*/ 680442160 w 368"/>
              <a:gd name="T79" fmla="*/ 1699696428 h 779"/>
              <a:gd name="T80" fmla="*/ 637598724 w 368"/>
              <a:gd name="T81" fmla="*/ 1742307714 h 779"/>
              <a:gd name="T82" fmla="*/ 597276238 w 368"/>
              <a:gd name="T83" fmla="*/ 1777815324 h 779"/>
              <a:gd name="T84" fmla="*/ 551913440 w 368"/>
              <a:gd name="T85" fmla="*/ 1810958120 h 779"/>
              <a:gd name="T86" fmla="*/ 501510332 w 368"/>
              <a:gd name="T87" fmla="*/ 1829895101 h 779"/>
              <a:gd name="T88" fmla="*/ 451108811 w 368"/>
              <a:gd name="T89" fmla="*/ 1844099376 h 77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68"/>
              <a:gd name="T136" fmla="*/ 0 h 779"/>
              <a:gd name="T137" fmla="*/ 368 w 368"/>
              <a:gd name="T138" fmla="*/ 779 h 77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68" h="779">
                <a:moveTo>
                  <a:pt x="0" y="103"/>
                </a:moveTo>
                <a:lnTo>
                  <a:pt x="0" y="103"/>
                </a:lnTo>
                <a:lnTo>
                  <a:pt x="16" y="79"/>
                </a:lnTo>
                <a:lnTo>
                  <a:pt x="31" y="59"/>
                </a:lnTo>
                <a:lnTo>
                  <a:pt x="49" y="41"/>
                </a:lnTo>
                <a:lnTo>
                  <a:pt x="68" y="26"/>
                </a:lnTo>
                <a:lnTo>
                  <a:pt x="87" y="15"/>
                </a:lnTo>
                <a:lnTo>
                  <a:pt x="107" y="6"/>
                </a:lnTo>
                <a:lnTo>
                  <a:pt x="127" y="1"/>
                </a:lnTo>
                <a:lnTo>
                  <a:pt x="149" y="0"/>
                </a:lnTo>
                <a:lnTo>
                  <a:pt x="160" y="0"/>
                </a:lnTo>
                <a:lnTo>
                  <a:pt x="170" y="1"/>
                </a:lnTo>
                <a:lnTo>
                  <a:pt x="194" y="6"/>
                </a:lnTo>
                <a:lnTo>
                  <a:pt x="214" y="16"/>
                </a:lnTo>
                <a:lnTo>
                  <a:pt x="233" y="30"/>
                </a:lnTo>
                <a:lnTo>
                  <a:pt x="253" y="46"/>
                </a:lnTo>
                <a:lnTo>
                  <a:pt x="272" y="66"/>
                </a:lnTo>
                <a:lnTo>
                  <a:pt x="288" y="89"/>
                </a:lnTo>
                <a:lnTo>
                  <a:pt x="303" y="114"/>
                </a:lnTo>
                <a:lnTo>
                  <a:pt x="318" y="142"/>
                </a:lnTo>
                <a:lnTo>
                  <a:pt x="331" y="172"/>
                </a:lnTo>
                <a:lnTo>
                  <a:pt x="341" y="204"/>
                </a:lnTo>
                <a:lnTo>
                  <a:pt x="351" y="239"/>
                </a:lnTo>
                <a:lnTo>
                  <a:pt x="358" y="275"/>
                </a:lnTo>
                <a:lnTo>
                  <a:pt x="363" y="313"/>
                </a:lnTo>
                <a:lnTo>
                  <a:pt x="366" y="351"/>
                </a:lnTo>
                <a:lnTo>
                  <a:pt x="368" y="391"/>
                </a:lnTo>
                <a:lnTo>
                  <a:pt x="368" y="428"/>
                </a:lnTo>
                <a:lnTo>
                  <a:pt x="365" y="464"/>
                </a:lnTo>
                <a:lnTo>
                  <a:pt x="360" y="499"/>
                </a:lnTo>
                <a:lnTo>
                  <a:pt x="353" y="532"/>
                </a:lnTo>
                <a:lnTo>
                  <a:pt x="346" y="564"/>
                </a:lnTo>
                <a:lnTo>
                  <a:pt x="336" y="595"/>
                </a:lnTo>
                <a:lnTo>
                  <a:pt x="326" y="624"/>
                </a:lnTo>
                <a:lnTo>
                  <a:pt x="313" y="650"/>
                </a:lnTo>
                <a:lnTo>
                  <a:pt x="300" y="675"/>
                </a:lnTo>
                <a:lnTo>
                  <a:pt x="285" y="698"/>
                </a:lnTo>
                <a:lnTo>
                  <a:pt x="270" y="718"/>
                </a:lnTo>
                <a:lnTo>
                  <a:pt x="253" y="736"/>
                </a:lnTo>
                <a:lnTo>
                  <a:pt x="237" y="751"/>
                </a:lnTo>
                <a:lnTo>
                  <a:pt x="219" y="765"/>
                </a:lnTo>
                <a:lnTo>
                  <a:pt x="199" y="773"/>
                </a:lnTo>
                <a:lnTo>
                  <a:pt x="179" y="77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78" name="Freeform 84"/>
          <p:cNvSpPr>
            <a:spLocks/>
          </p:cNvSpPr>
          <p:nvPr/>
        </p:nvSpPr>
        <p:spPr bwMode="auto">
          <a:xfrm>
            <a:off x="5164138" y="1468438"/>
            <a:ext cx="1587" cy="485775"/>
          </a:xfrm>
          <a:custGeom>
            <a:avLst/>
            <a:gdLst>
              <a:gd name="T0" fmla="*/ 0 w 1588"/>
              <a:gd name="T1" fmla="*/ 871974152 h 346"/>
              <a:gd name="T2" fmla="*/ 0 w 1588"/>
              <a:gd name="T3" fmla="*/ 463708785 h 346"/>
              <a:gd name="T4" fmla="*/ 0 w 1588"/>
              <a:gd name="T5" fmla="*/ 0 h 346"/>
              <a:gd name="T6" fmla="*/ 0 60000 65536"/>
              <a:gd name="T7" fmla="*/ 0 60000 65536"/>
              <a:gd name="T8" fmla="*/ 0 60000 65536"/>
              <a:gd name="T9" fmla="*/ 0 w 1588"/>
              <a:gd name="T10" fmla="*/ 0 h 346"/>
              <a:gd name="T11" fmla="*/ 1588 w 1588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46">
                <a:moveTo>
                  <a:pt x="0" y="346"/>
                </a:moveTo>
                <a:lnTo>
                  <a:pt x="0" y="184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79" name="Text Box 85"/>
          <p:cNvSpPr txBox="1">
            <a:spLocks noChangeArrowheads="1"/>
          </p:cNvSpPr>
          <p:nvPr/>
        </p:nvSpPr>
        <p:spPr bwMode="auto">
          <a:xfrm>
            <a:off x="6356350" y="11493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000" b="1">
                <a:latin typeface="Arial" pitchFamily="34" charset="0"/>
              </a:rPr>
              <a:t>Suspensory ligament</a:t>
            </a:r>
          </a:p>
          <a:p>
            <a:pPr algn="ctr" eaLnBrk="1" hangingPunct="1"/>
            <a:r>
              <a:rPr lang="en-US" sz="1000" b="1">
                <a:latin typeface="Arial" pitchFamily="34" charset="0"/>
              </a:rPr>
              <a:t>and blood vessels</a:t>
            </a:r>
          </a:p>
        </p:txBody>
      </p:sp>
      <p:sp>
        <p:nvSpPr>
          <p:cNvPr id="9280" name="Text Box 86"/>
          <p:cNvSpPr txBox="1">
            <a:spLocks noChangeArrowheads="1"/>
          </p:cNvSpPr>
          <p:nvPr/>
        </p:nvSpPr>
        <p:spPr bwMode="auto">
          <a:xfrm>
            <a:off x="4994275" y="114935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Mature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follicle</a:t>
            </a:r>
          </a:p>
        </p:txBody>
      </p:sp>
      <p:sp>
        <p:nvSpPr>
          <p:cNvPr id="9281" name="Text Box 87"/>
          <p:cNvSpPr txBox="1">
            <a:spLocks noChangeArrowheads="1"/>
          </p:cNvSpPr>
          <p:nvPr/>
        </p:nvSpPr>
        <p:spPr bwMode="auto">
          <a:xfrm>
            <a:off x="3749675" y="1149350"/>
            <a:ext cx="738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000" b="1">
                <a:latin typeface="Arial" pitchFamily="34" charset="0"/>
              </a:rPr>
              <a:t>Secondary</a:t>
            </a:r>
          </a:p>
          <a:p>
            <a:pPr algn="ctr" eaLnBrk="1" hangingPunct="1"/>
            <a:r>
              <a:rPr lang="en-US" sz="1000" b="1">
                <a:latin typeface="Arial" pitchFamily="34" charset="0"/>
              </a:rPr>
              <a:t>follicle</a:t>
            </a:r>
          </a:p>
        </p:txBody>
      </p:sp>
      <p:sp>
        <p:nvSpPr>
          <p:cNvPr id="9282" name="Text Box 88"/>
          <p:cNvSpPr txBox="1">
            <a:spLocks noChangeArrowheads="1"/>
          </p:cNvSpPr>
          <p:nvPr/>
        </p:nvSpPr>
        <p:spPr bwMode="auto">
          <a:xfrm>
            <a:off x="2959100" y="1149350"/>
            <a:ext cx="561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Primary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follicles</a:t>
            </a:r>
          </a:p>
        </p:txBody>
      </p:sp>
      <p:sp>
        <p:nvSpPr>
          <p:cNvPr id="9283" name="Text Box 89"/>
          <p:cNvSpPr txBox="1">
            <a:spLocks noChangeArrowheads="1"/>
          </p:cNvSpPr>
          <p:nvPr/>
        </p:nvSpPr>
        <p:spPr bwMode="auto">
          <a:xfrm>
            <a:off x="2052638" y="1149350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1000" b="1">
                <a:latin typeface="Arial" pitchFamily="34" charset="0"/>
              </a:rPr>
              <a:t>Primordial</a:t>
            </a:r>
          </a:p>
          <a:p>
            <a:pPr algn="ctr" eaLnBrk="1" hangingPunct="1"/>
            <a:r>
              <a:rPr lang="en-US" sz="1000" b="1">
                <a:latin typeface="Arial" pitchFamily="34" charset="0"/>
              </a:rPr>
              <a:t>follicles</a:t>
            </a:r>
          </a:p>
        </p:txBody>
      </p:sp>
      <p:sp>
        <p:nvSpPr>
          <p:cNvPr id="9284" name="Text Box 90"/>
          <p:cNvSpPr txBox="1">
            <a:spLocks noChangeArrowheads="1"/>
          </p:cNvSpPr>
          <p:nvPr/>
        </p:nvSpPr>
        <p:spPr bwMode="auto">
          <a:xfrm>
            <a:off x="1055688" y="2097088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Ovarian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ligament</a:t>
            </a:r>
          </a:p>
        </p:txBody>
      </p:sp>
      <p:sp>
        <p:nvSpPr>
          <p:cNvPr id="9285" name="Text Box 91"/>
          <p:cNvSpPr txBox="1">
            <a:spLocks noChangeArrowheads="1"/>
          </p:cNvSpPr>
          <p:nvPr/>
        </p:nvSpPr>
        <p:spPr bwMode="auto">
          <a:xfrm>
            <a:off x="1055688" y="3338513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Tunica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albuginea</a:t>
            </a:r>
          </a:p>
        </p:txBody>
      </p:sp>
      <p:sp>
        <p:nvSpPr>
          <p:cNvPr id="9286" name="Text Box 92"/>
          <p:cNvSpPr txBox="1">
            <a:spLocks noChangeArrowheads="1"/>
          </p:cNvSpPr>
          <p:nvPr/>
        </p:nvSpPr>
        <p:spPr bwMode="auto">
          <a:xfrm>
            <a:off x="1055688" y="3681413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Corpus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albicans</a:t>
            </a:r>
          </a:p>
        </p:txBody>
      </p:sp>
      <p:sp>
        <p:nvSpPr>
          <p:cNvPr id="9287" name="Text Box 93"/>
          <p:cNvSpPr txBox="1">
            <a:spLocks noChangeArrowheads="1"/>
          </p:cNvSpPr>
          <p:nvPr/>
        </p:nvSpPr>
        <p:spPr bwMode="auto">
          <a:xfrm>
            <a:off x="1055688" y="4037013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Corpus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luteum</a:t>
            </a:r>
          </a:p>
        </p:txBody>
      </p:sp>
      <p:sp>
        <p:nvSpPr>
          <p:cNvPr id="9288" name="Text Box 94"/>
          <p:cNvSpPr txBox="1">
            <a:spLocks noChangeArrowheads="1"/>
          </p:cNvSpPr>
          <p:nvPr/>
        </p:nvSpPr>
        <p:spPr bwMode="auto">
          <a:xfrm>
            <a:off x="1055688" y="4416425"/>
            <a:ext cx="66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Fimbriae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of uterine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tube</a:t>
            </a:r>
          </a:p>
        </p:txBody>
      </p:sp>
      <p:sp>
        <p:nvSpPr>
          <p:cNvPr id="9289" name="Text Box 95"/>
          <p:cNvSpPr txBox="1">
            <a:spLocks noChangeArrowheads="1"/>
          </p:cNvSpPr>
          <p:nvPr/>
        </p:nvSpPr>
        <p:spPr bwMode="auto">
          <a:xfrm>
            <a:off x="7237413" y="4294188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000" b="1">
                <a:latin typeface="Arial" pitchFamily="34" charset="0"/>
              </a:rPr>
              <a:t>Ovulated</a:t>
            </a:r>
          </a:p>
          <a:p>
            <a:pPr eaLnBrk="1" hangingPunct="1"/>
            <a:r>
              <a:rPr lang="en-US" sz="1000" b="1">
                <a:latin typeface="Arial" pitchFamily="34" charset="0"/>
              </a:rPr>
              <a:t>oocyte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08955F12-1C1A-4A60-B7AD-84D7EE1EEB62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Adjustments to Pregnancy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US" sz="2800" smtClean="0"/>
              <a:t>digestive system </a:t>
            </a:r>
          </a:p>
          <a:p>
            <a:pPr lvl="1" eaLnBrk="1" hangingPunct="1"/>
            <a:r>
              <a:rPr lang="en-US" sz="2400" smtClean="0"/>
              <a:t>morning sickness </a:t>
            </a:r>
            <a:r>
              <a:rPr lang="en-US" sz="2400" b="0" smtClean="0"/>
              <a:t>– nausea especially arising from bed in the first few months of gestation</a:t>
            </a:r>
          </a:p>
          <a:p>
            <a:pPr lvl="2" eaLnBrk="1" hangingPunct="1"/>
            <a:r>
              <a:rPr lang="en-US" sz="2000" b="0" smtClean="0"/>
              <a:t>unknown cause</a:t>
            </a:r>
          </a:p>
          <a:p>
            <a:pPr lvl="1" eaLnBrk="1" hangingPunct="1"/>
            <a:r>
              <a:rPr lang="en-US" sz="2400" smtClean="0"/>
              <a:t>constipation </a:t>
            </a:r>
            <a:r>
              <a:rPr lang="en-US" sz="2400" b="0" smtClean="0"/>
              <a:t>and </a:t>
            </a:r>
            <a:r>
              <a:rPr lang="en-US" sz="2400" smtClean="0"/>
              <a:t>heartburn</a:t>
            </a:r>
            <a:r>
              <a:rPr lang="en-US" sz="2400" b="0" smtClean="0"/>
              <a:t> due to: 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reduced</a:t>
            </a:r>
            <a:r>
              <a:rPr lang="en-US" sz="2000" b="0" smtClean="0"/>
              <a:t> intestinal motility </a:t>
            </a:r>
          </a:p>
          <a:p>
            <a:pPr lvl="2" eaLnBrk="1" hangingPunct="1"/>
            <a:r>
              <a:rPr lang="en-US" sz="2000" b="0" smtClean="0"/>
              <a:t>pressure on stomach causing reflux of gastric contents into the esophagus</a:t>
            </a:r>
          </a:p>
          <a:p>
            <a:pPr lvl="2" eaLnBrk="1" hangingPunct="1"/>
            <a:endParaRPr lang="en-US" sz="1000" b="0" smtClean="0"/>
          </a:p>
          <a:p>
            <a:pPr eaLnBrk="1" hangingPunct="1"/>
            <a:r>
              <a:rPr lang="en-US" sz="2800" smtClean="0"/>
              <a:t>metabolism</a:t>
            </a:r>
          </a:p>
          <a:p>
            <a:pPr lvl="1" eaLnBrk="1" hangingPunct="1"/>
            <a:r>
              <a:rPr lang="en-US" sz="2400" smtClean="0"/>
              <a:t>basal metabolic rate </a:t>
            </a:r>
            <a:r>
              <a:rPr lang="en-US" sz="2400" b="0" smtClean="0"/>
              <a:t>(BMR) </a:t>
            </a:r>
            <a:r>
              <a:rPr lang="en-US" sz="2400" b="0" smtClean="0">
                <a:sym typeface="Symbol" pitchFamily="18" charset="2"/>
              </a:rPr>
              <a:t>– rises about 15% in second half of gestation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appetite may be strongly stimulated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healthy average weight gain – 24 lbs.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5E68EDC5-906D-4EE3-BC5C-8C8D03084D23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Adjustments to Pregnancy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nutrition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placenta stores nutrients in early gestation and releases them in the last trimester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demand especially high for </a:t>
            </a:r>
            <a:r>
              <a:rPr lang="en-US" sz="2400" smtClean="0">
                <a:sym typeface="Symbol" pitchFamily="18" charset="2"/>
              </a:rPr>
              <a:t>protein, iron, calcium</a:t>
            </a:r>
            <a:r>
              <a:rPr lang="en-US" sz="2400" b="0" smtClean="0">
                <a:sym typeface="Symbol" pitchFamily="18" charset="2"/>
              </a:rPr>
              <a:t>, and </a:t>
            </a:r>
            <a:r>
              <a:rPr lang="en-US" sz="2400" smtClean="0">
                <a:sym typeface="Symbol" pitchFamily="18" charset="2"/>
              </a:rPr>
              <a:t>phosphates</a:t>
            </a: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needs </a:t>
            </a:r>
            <a:r>
              <a:rPr lang="en-US" sz="2400" smtClean="0"/>
              <a:t>extra iron </a:t>
            </a:r>
            <a:r>
              <a:rPr lang="en-US" sz="2400" b="0" smtClean="0"/>
              <a:t>during late pregnancy or will become anemic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vitamin K </a:t>
            </a:r>
            <a:r>
              <a:rPr lang="en-US" sz="2400" b="0" smtClean="0"/>
              <a:t>given in late pregnancy to promote  prothrombin synthesis in the fetus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minimizes risk of neonatal hemorrhage especially in the brain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vitamin D </a:t>
            </a:r>
            <a:r>
              <a:rPr lang="en-US" sz="2400" b="0" smtClean="0"/>
              <a:t>supplements help insure adequate calcium absorption to meet fetal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folic acid </a:t>
            </a:r>
            <a:r>
              <a:rPr lang="en-US" sz="2400" b="0" smtClean="0"/>
              <a:t>reduces the risk of neurological fetal disorders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spina bifida, anencephaly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supplements must be started before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F3FEE7A9-0987-472A-858B-2E468B6252A1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Pregnancy</a:t>
            </a:r>
            <a:endParaRPr lang="en-US" sz="4000" smtClean="0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49313"/>
            <a:ext cx="8610600" cy="58674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circulatory system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by full term, </a:t>
            </a:r>
            <a:r>
              <a:rPr lang="en-US" sz="2400" smtClean="0"/>
              <a:t>placenta</a:t>
            </a:r>
            <a:r>
              <a:rPr lang="en-US" sz="2400" b="0" smtClean="0"/>
              <a:t> requires 625 mL of blood per minute from the mother</a:t>
            </a:r>
          </a:p>
          <a:p>
            <a:pPr lvl="1" eaLnBrk="1" hangingPunct="1">
              <a:spcBef>
                <a:spcPct val="10000"/>
              </a:spcBef>
            </a:pPr>
            <a:endParaRPr lang="en-US" sz="1000" b="0" smtClean="0"/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mother’s </a:t>
            </a:r>
            <a:r>
              <a:rPr lang="en-US" sz="2400" smtClean="0"/>
              <a:t>blood volume </a:t>
            </a:r>
            <a:r>
              <a:rPr lang="en-US" sz="2400" b="0" smtClean="0"/>
              <a:t>rises about 30% during pregnancy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0" smtClean="0"/>
              <a:t>due to fluid retention and hemopoiesis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0" smtClean="0"/>
              <a:t>mother has about 1 to 2 L of extra blood</a:t>
            </a:r>
          </a:p>
          <a:p>
            <a:pPr lvl="2" eaLnBrk="1" hangingPunct="1">
              <a:spcBef>
                <a:spcPct val="10000"/>
              </a:spcBef>
            </a:pPr>
            <a:endParaRPr lang="en-US" sz="1000" b="0" smtClean="0"/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mother’s </a:t>
            </a:r>
            <a:r>
              <a:rPr lang="en-US" sz="2400" smtClean="0"/>
              <a:t>cardiac output </a:t>
            </a:r>
            <a:r>
              <a:rPr lang="en-US" sz="2400" b="0" smtClean="0"/>
              <a:t>rises 30% to 40% above normal by week 27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0" smtClean="0"/>
              <a:t>falls almost to normal during the last 8 weeks</a:t>
            </a:r>
          </a:p>
          <a:p>
            <a:pPr lvl="2" eaLnBrk="1" hangingPunct="1">
              <a:spcBef>
                <a:spcPct val="10000"/>
              </a:spcBef>
            </a:pPr>
            <a:endParaRPr lang="en-US" sz="1000" b="0" smtClean="0"/>
          </a:p>
          <a:p>
            <a:pPr lvl="1" eaLnBrk="1" hangingPunct="1">
              <a:spcBef>
                <a:spcPct val="10000"/>
              </a:spcBef>
            </a:pPr>
            <a:r>
              <a:rPr lang="en-US" sz="2400" b="0" smtClean="0"/>
              <a:t>pregnant uterus puts pressure on large pelvic blood vessels that interferes with venous return from the legs</a:t>
            </a:r>
          </a:p>
          <a:p>
            <a:pPr lvl="2" eaLnBrk="1" hangingPunct="1">
              <a:spcBef>
                <a:spcPct val="10000"/>
              </a:spcBef>
            </a:pPr>
            <a:r>
              <a:rPr lang="en-US" sz="2000" b="0" smtClean="0"/>
              <a:t>can result in hemorrhoids, varicose veins, and</a:t>
            </a:r>
            <a:br>
              <a:rPr lang="en-US" sz="2000" b="0" smtClean="0"/>
            </a:br>
            <a:r>
              <a:rPr lang="en-US" sz="2000" b="0" smtClean="0"/>
              <a:t>edema of the feet 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2506785F-0DB7-47F2-B296-526F0A2EA066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Pregnancy</a:t>
            </a:r>
            <a:endParaRPr lang="en-US" sz="4000" smtClean="0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867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smtClean="0"/>
              <a:t>respiratory system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0" smtClean="0">
                <a:sym typeface="Symbol" pitchFamily="18" charset="2"/>
              </a:rPr>
              <a:t>respiratory rate remains constant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b="0" smtClean="0">
                <a:sym typeface="Symbol" pitchFamily="18" charset="2"/>
              </a:rPr>
              <a:t>tidal volume and minute ventilation increases about 40%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0" smtClean="0">
                <a:sym typeface="Symbol" pitchFamily="18" charset="2"/>
              </a:rPr>
              <a:t>two reasons for this: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b="0" smtClean="0">
                <a:sym typeface="Symbol" pitchFamily="18" charset="2"/>
              </a:rPr>
              <a:t>oxygen demand rises in proportion to the woman’s increase in metabolic rate and the increasing needs of the fetus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b="0" smtClean="0">
                <a:sym typeface="Symbol" pitchFamily="18" charset="2"/>
              </a:rPr>
              <a:t>progesterone increases the sensitivity of the woman’s chemoreceptors to carbon dioxide</a:t>
            </a:r>
          </a:p>
          <a:p>
            <a:pPr lvl="3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ventilation is adjusted to keep her arterial Pco</a:t>
            </a:r>
            <a:r>
              <a:rPr lang="en-US" sz="1800" b="0" baseline="-25000" smtClean="0">
                <a:sym typeface="Symbol" pitchFamily="18" charset="2"/>
              </a:rPr>
              <a:t>2 </a:t>
            </a:r>
            <a:r>
              <a:rPr lang="en-US" sz="1800" b="0" smtClean="0">
                <a:sym typeface="Symbol" pitchFamily="18" charset="2"/>
              </a:rPr>
              <a:t>lower than normal</a:t>
            </a:r>
          </a:p>
          <a:p>
            <a:pPr lvl="3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promotes CO</a:t>
            </a:r>
            <a:r>
              <a:rPr lang="en-US" sz="1800" b="0" baseline="-25000" smtClean="0">
                <a:sym typeface="Symbol" pitchFamily="18" charset="2"/>
              </a:rPr>
              <a:t>2</a:t>
            </a:r>
            <a:r>
              <a:rPr lang="en-US" sz="1800" b="0" smtClean="0">
                <a:sym typeface="Symbol" pitchFamily="18" charset="2"/>
              </a:rPr>
              <a:t> diffusion from fetal blood stream into maternal blood</a:t>
            </a:r>
          </a:p>
          <a:p>
            <a:pPr lvl="3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‘air hungry’ from pressure on the diaphragm from growing uterus</a:t>
            </a:r>
          </a:p>
          <a:p>
            <a:pPr lvl="3" eaLnBrk="1" hangingPunct="1">
              <a:lnSpc>
                <a:spcPct val="110000"/>
              </a:lnSpc>
            </a:pPr>
            <a:r>
              <a:rPr lang="en-US" sz="1800" b="0" smtClean="0">
                <a:sym typeface="Symbol" pitchFamily="18" charset="2"/>
              </a:rPr>
              <a:t>breathes more easily in the last month due to pelvic expansion causing the fetus to drop lower in the pelvic cavity taking   pressure off the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5DA9365D-64EB-4EC1-9CB4-F9492BF756F4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Pregnancy</a:t>
            </a:r>
            <a:endParaRPr lang="en-US" sz="400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638800"/>
          </a:xfrm>
        </p:spPr>
        <p:txBody>
          <a:bodyPr/>
          <a:lstStyle/>
          <a:p>
            <a:pPr eaLnBrk="1" hangingPunct="1"/>
            <a:r>
              <a:rPr lang="en-US" smtClean="0"/>
              <a:t>urinary system</a:t>
            </a:r>
            <a:endParaRPr lang="en-US" sz="3600" smtClean="0"/>
          </a:p>
          <a:p>
            <a:pPr lvl="1" eaLnBrk="1" hangingPunct="1"/>
            <a:r>
              <a:rPr lang="en-US" b="0" smtClean="0"/>
              <a:t>aldosterone and the steroids of pregnancy promote </a:t>
            </a:r>
            <a:r>
              <a:rPr lang="en-US" smtClean="0"/>
              <a:t>water and salt retention by the kidneys</a:t>
            </a:r>
          </a:p>
          <a:p>
            <a:pPr lvl="1" eaLnBrk="1" hangingPunct="1"/>
            <a:endParaRPr lang="en-US" sz="800" b="0" smtClean="0"/>
          </a:p>
          <a:p>
            <a:pPr lvl="1" eaLnBrk="1" hangingPunct="1"/>
            <a:r>
              <a:rPr lang="en-US" smtClean="0">
                <a:sym typeface="Symbol" pitchFamily="18" charset="2"/>
              </a:rPr>
              <a:t>glomerular filtration </a:t>
            </a:r>
            <a:r>
              <a:rPr lang="en-US" b="0" smtClean="0">
                <a:sym typeface="Symbol" pitchFamily="18" charset="2"/>
              </a:rPr>
              <a:t>rate increases 50% and urine output is slightly elevated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enables the woman to dispose of both her own and the fetus’s metabolic wastes</a:t>
            </a:r>
          </a:p>
          <a:p>
            <a:pPr lvl="2" eaLnBrk="1" hangingPunct="1"/>
            <a:endParaRPr lang="en-US" sz="800" b="0" smtClean="0">
              <a:sym typeface="Symbol" pitchFamily="18" charset="2"/>
            </a:endParaRPr>
          </a:p>
          <a:p>
            <a:pPr lvl="1" eaLnBrk="1" hangingPunct="1"/>
            <a:r>
              <a:rPr lang="en-US" b="0" smtClean="0">
                <a:sym typeface="Symbol" pitchFamily="18" charset="2"/>
              </a:rPr>
              <a:t>pregnant uterus </a:t>
            </a:r>
            <a:r>
              <a:rPr lang="en-US" smtClean="0">
                <a:sym typeface="Symbol" pitchFamily="18" charset="2"/>
              </a:rPr>
              <a:t>compresses the bladder </a:t>
            </a:r>
            <a:r>
              <a:rPr lang="en-US" b="0" smtClean="0">
                <a:sym typeface="Symbol" pitchFamily="18" charset="2"/>
              </a:rPr>
              <a:t>and reduces its capacity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frequent urination and uncontrollable leakage of urine (</a:t>
            </a:r>
            <a:r>
              <a:rPr lang="en-US" smtClean="0">
                <a:sym typeface="Symbol" pitchFamily="18" charset="2"/>
              </a:rPr>
              <a:t>incontinence</a:t>
            </a:r>
            <a:r>
              <a:rPr lang="en-US" b="0" smtClean="0">
                <a:sym typeface="Symbol" pitchFamily="18" charset="2"/>
              </a:rPr>
              <a:t>)</a:t>
            </a:r>
            <a:endParaRPr lang="en-US" sz="2000" b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FD6D02E-4CB8-4F18-9A68-08127EA630DA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Adjustments to Pregnancy</a:t>
            </a:r>
            <a:endParaRPr lang="en-US" sz="4000" smtClean="0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839200" cy="5867400"/>
          </a:xfrm>
        </p:spPr>
        <p:txBody>
          <a:bodyPr/>
          <a:lstStyle/>
          <a:p>
            <a:pPr eaLnBrk="1" hangingPunct="1"/>
            <a:r>
              <a:rPr lang="en-US" smtClean="0"/>
              <a:t>integumentary system</a:t>
            </a:r>
            <a:endParaRPr lang="en-US" smtClean="0">
              <a:sym typeface="Symbol" pitchFamily="18" charset="2"/>
            </a:endParaRPr>
          </a:p>
          <a:p>
            <a:pPr lvl="1" eaLnBrk="1" hangingPunct="1"/>
            <a:r>
              <a:rPr lang="en-US" b="0" smtClean="0">
                <a:sym typeface="Symbol" pitchFamily="18" charset="2"/>
              </a:rPr>
              <a:t>skin grows to accommodate expansion of the abdomen and breasts</a:t>
            </a:r>
          </a:p>
          <a:p>
            <a:pPr lvl="1" eaLnBrk="1" hangingPunct="1"/>
            <a:r>
              <a:rPr lang="en-US" b="0" smtClean="0">
                <a:sym typeface="Symbol" pitchFamily="18" charset="2"/>
              </a:rPr>
              <a:t>added fat deposition in hips and thighs</a:t>
            </a:r>
          </a:p>
          <a:p>
            <a:pPr lvl="1" eaLnBrk="1" hangingPunct="1"/>
            <a:r>
              <a:rPr lang="en-US" b="0" smtClean="0">
                <a:sym typeface="Symbol" pitchFamily="18" charset="2"/>
              </a:rPr>
              <a:t>striae or </a:t>
            </a:r>
            <a:r>
              <a:rPr lang="en-US" smtClean="0">
                <a:sym typeface="Symbol" pitchFamily="18" charset="2"/>
              </a:rPr>
              <a:t>stretch marks </a:t>
            </a:r>
            <a:r>
              <a:rPr lang="en-US" b="0" smtClean="0">
                <a:sym typeface="Symbol" pitchFamily="18" charset="2"/>
              </a:rPr>
              <a:t>can result from tearing the stretched connective tissue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reddish at first, but fade after pregnancy</a:t>
            </a: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melanocyte activity </a:t>
            </a:r>
            <a:r>
              <a:rPr lang="en-US" sz="2400" b="0" smtClean="0">
                <a:sym typeface="Symbol" pitchFamily="18" charset="2"/>
              </a:rPr>
              <a:t>increases in some areas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darkening of the areolae and linea alba (linea nigra)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temporary blotchy darkening of the skin over the nose and cheeks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‘mask of pregnancy’ </a:t>
            </a:r>
            <a:r>
              <a:rPr lang="en-US" sz="2000" b="0" smtClean="0">
                <a:sym typeface="Symbol" pitchFamily="18" charset="2"/>
              </a:rPr>
              <a:t>or </a:t>
            </a:r>
            <a:r>
              <a:rPr lang="en-US" sz="2000" smtClean="0">
                <a:sym typeface="Symbol" pitchFamily="18" charset="2"/>
              </a:rPr>
              <a:t>chloasma</a:t>
            </a:r>
          </a:p>
          <a:p>
            <a:pPr lvl="2" eaLnBrk="1" hangingPunct="1"/>
            <a:r>
              <a:rPr lang="en-US" sz="2000" b="0" smtClean="0">
                <a:sym typeface="Symbol" pitchFamily="18" charset="2"/>
              </a:rPr>
              <a:t>disappears after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Uterine Growth and Weight Gain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76400"/>
          </a:xfrm>
        </p:spPr>
        <p:txBody>
          <a:bodyPr/>
          <a:lstStyle/>
          <a:p>
            <a:r>
              <a:rPr lang="en-US" sz="2800" b="0" smtClean="0"/>
              <a:t>uterus weighs about 50 g when not pregnant</a:t>
            </a:r>
          </a:p>
          <a:p>
            <a:pPr lvl="1"/>
            <a:r>
              <a:rPr lang="en-US" sz="2400" b="0" smtClean="0"/>
              <a:t>weighs about 900 g at the end of pregnancy</a:t>
            </a:r>
          </a:p>
          <a:p>
            <a:pPr lvl="1"/>
            <a:r>
              <a:rPr lang="en-US" sz="2400" b="0" smtClean="0"/>
              <a:t>reaches almost to the xiphoid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</a:t>
            </a:r>
            <a:fld id="{B4C3867B-DDE6-4385-A944-18E407244B41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89095" name="Picture 7" descr="sal25693_t28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44775"/>
            <a:ext cx="71151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Childbirth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562600"/>
          </a:xfrm>
        </p:spPr>
        <p:txBody>
          <a:bodyPr/>
          <a:lstStyle/>
          <a:p>
            <a:r>
              <a:rPr lang="en-US" sz="2800" b="0" smtClean="0"/>
              <a:t>in the seventh month of gestation, the fetus normally turns into the head-down </a:t>
            </a:r>
            <a:r>
              <a:rPr lang="en-US" sz="2800" smtClean="0"/>
              <a:t>vertex position</a:t>
            </a:r>
          </a:p>
          <a:p>
            <a:pPr lvl="1"/>
            <a:r>
              <a:rPr lang="en-US" sz="2400" b="0" smtClean="0"/>
              <a:t>most babies born head first</a:t>
            </a:r>
          </a:p>
          <a:p>
            <a:pPr lvl="1"/>
            <a:r>
              <a:rPr lang="en-US" sz="2400" b="0" smtClean="0"/>
              <a:t>head acting as a wedge that widens the mother’s cervix, vagina, and vulva during birth</a:t>
            </a:r>
          </a:p>
          <a:p>
            <a:pPr lvl="1"/>
            <a:endParaRPr lang="en-US" sz="1200" b="0" smtClean="0"/>
          </a:p>
          <a:p>
            <a:r>
              <a:rPr lang="en-US" sz="2800" b="0" smtClean="0"/>
              <a:t>fetus is a passive player in its own birth</a:t>
            </a:r>
          </a:p>
          <a:p>
            <a:pPr lvl="1"/>
            <a:r>
              <a:rPr lang="en-US" sz="2400" b="0" smtClean="0"/>
              <a:t>expulsion achieved by contractions of mother’s uterine and abdominal muscles</a:t>
            </a:r>
          </a:p>
          <a:p>
            <a:pPr lvl="1"/>
            <a:r>
              <a:rPr lang="en-US" sz="2400" b="0" smtClean="0"/>
              <a:t>fetus may play a role chemically by stimulating labor contractions</a:t>
            </a:r>
          </a:p>
          <a:p>
            <a:pPr lvl="1"/>
            <a:r>
              <a:rPr lang="en-US" sz="2400" b="0" smtClean="0"/>
              <a:t>sending chemical messages that signify when it is developed enough to be born</a:t>
            </a:r>
          </a:p>
          <a:p>
            <a:pPr lvl="1">
              <a:buFontTx/>
              <a:buNone/>
            </a:pPr>
            <a:endParaRPr lang="en-US" sz="2400" b="0" smtClean="0"/>
          </a:p>
          <a:p>
            <a:pPr lvl="1"/>
            <a:endParaRPr lang="en-US" sz="2400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</a:t>
            </a:r>
            <a:fld id="{53157D44-1EE0-4020-943C-8099384DFFF9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D70C0A28-FF0D-4054-8734-24D25A1A7B67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mtClean="0"/>
              <a:t>Uterine Contractility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Braxton Hicks contractions </a:t>
            </a:r>
            <a:r>
              <a:rPr lang="en-US" sz="2800" b="0" smtClean="0"/>
              <a:t>– relatively weak contractions of the uterus over the course of gestation</a:t>
            </a:r>
            <a:endParaRPr 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strengthen late in pregnancy </a:t>
            </a:r>
            <a:r>
              <a:rPr lang="en-US" sz="2400" smtClean="0"/>
              <a:t>- false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contractions transform suddenly into more powerful labor contractions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parturition  </a:t>
            </a:r>
            <a:r>
              <a:rPr lang="en-US" sz="2800" b="0" smtClean="0"/>
              <a:t>- the process of giving birth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0" smtClean="0"/>
              <a:t>marked by the onset of true labor contractions</a:t>
            </a:r>
          </a:p>
          <a:p>
            <a:pPr lvl="2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800" b="0" smtClean="0"/>
              <a:t>progesterone and estradiol balance may be one factor in this pattern of increasing contractility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progesterone</a:t>
            </a:r>
            <a:r>
              <a:rPr lang="en-US" sz="2400" b="0" smtClean="0"/>
              <a:t> inhibits uterine contractions, but declines after 6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0" smtClean="0"/>
              <a:t>estradiol stimulates uterine contractions, and</a:t>
            </a:r>
            <a:br>
              <a:rPr lang="en-US" sz="2400" b="0" smtClean="0"/>
            </a:br>
            <a:r>
              <a:rPr lang="en-US" sz="2400" b="0" smtClean="0"/>
              <a:t>continues to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744E9086-CEA0-4639-96CA-9C4EA488F6B3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Uterine Contractility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0" smtClean="0"/>
              <a:t>as pregnancy nears full term - </a:t>
            </a:r>
            <a:r>
              <a:rPr lang="en-US" sz="2400" smtClean="0"/>
              <a:t>posterior pituitary </a:t>
            </a:r>
            <a:r>
              <a:rPr lang="en-US" sz="2400" b="0" smtClean="0"/>
              <a:t>releases more </a:t>
            </a:r>
            <a:r>
              <a:rPr lang="en-US" sz="2400" smtClean="0"/>
              <a:t>oxytocin</a:t>
            </a:r>
            <a:r>
              <a:rPr lang="en-US" sz="2400" b="0" smtClean="0"/>
              <a:t> (OT), uterus produces more OT receptors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oxytocin promotes labor in two ways: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directly stimulates muscles of myometrium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stimulates fetal membranes to produce prostaglandins, which are synergists of oxytocin in producing labor contractions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conceptus may produce chemical stimuli promoting its own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fetal cortisol rises and may increase estrogen secretion by the placenta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fetal pituitary produces oxytocin, but may stimulate fetal membranes to produce prostaglandin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400" b="0" smtClean="0"/>
              <a:t>uterine stretching thought to play a role in initiating labor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stretching of smooth muscle increases contractility of smooth muscle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role in initiating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0ECD8D17-ADA0-4BE9-BE92-F7CA0DAAD376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43434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uterine tube </a:t>
            </a:r>
            <a:r>
              <a:rPr lang="en-US" sz="2000" b="0" smtClean="0"/>
              <a:t>(oviduct) or (fallopian tube)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canal about 10 cm long from ovary to uterus</a:t>
            </a:r>
          </a:p>
          <a:p>
            <a:pPr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muscular tube lined with </a:t>
            </a:r>
            <a:r>
              <a:rPr lang="en-US" sz="2000" smtClean="0"/>
              <a:t>ciliated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0" smtClean="0"/>
              <a:t>highly folded into longitudinal ridges</a:t>
            </a:r>
          </a:p>
          <a:p>
            <a:pPr lvl="1" eaLnBrk="1" hangingPunct="1">
              <a:lnSpc>
                <a:spcPct val="90000"/>
              </a:lnSpc>
            </a:pPr>
            <a:endParaRPr lang="en-US" sz="800" b="0" smtClean="0"/>
          </a:p>
          <a:p>
            <a:pPr eaLnBrk="1" hangingPunct="1">
              <a:lnSpc>
                <a:spcPct val="90000"/>
              </a:lnSpc>
            </a:pPr>
            <a:r>
              <a:rPr lang="en-US" sz="2000" b="0" smtClean="0"/>
              <a:t>major portions: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infundibulum </a:t>
            </a:r>
            <a:r>
              <a:rPr lang="en-US" sz="1800" b="0" smtClean="0"/>
              <a:t>– flared, trumpet-shaped distal (ovarian)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fimbriae </a:t>
            </a:r>
            <a:r>
              <a:rPr lang="en-US" sz="1800" b="0" smtClean="0"/>
              <a:t>– feathery projections on infundibulum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ampulla</a:t>
            </a:r>
            <a:r>
              <a:rPr lang="en-US" sz="1800" b="0" smtClean="0"/>
              <a:t> – middle and longest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isthmus</a:t>
            </a:r>
            <a:r>
              <a:rPr lang="en-US" sz="1800" b="0" smtClean="0"/>
              <a:t> – narrower end toward uterus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mesosalpinx </a:t>
            </a:r>
            <a:r>
              <a:rPr lang="en-US" sz="1800" b="0" smtClean="0"/>
              <a:t>– the superior portion of the broad ligament that enfolds uterine tube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The Uterine Tubes</a:t>
            </a:r>
            <a:endParaRPr lang="en-US" smtClean="0"/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5791200" y="51816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28.3a</a:t>
            </a:r>
          </a:p>
        </p:txBody>
      </p:sp>
      <p:pic>
        <p:nvPicPr>
          <p:cNvPr id="10249" name="Picture 3" descr="sal25693_28_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588" y="2720975"/>
            <a:ext cx="36639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5291138" y="2286000"/>
            <a:ext cx="34559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0251" name="Rectangle 10"/>
          <p:cNvSpPr>
            <a:spLocks noChangeArrowheads="1"/>
          </p:cNvSpPr>
          <p:nvPr/>
        </p:nvSpPr>
        <p:spPr bwMode="auto">
          <a:xfrm>
            <a:off x="8440738" y="2833688"/>
            <a:ext cx="6048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Ovarian artery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2" name="Rectangle 11"/>
          <p:cNvSpPr>
            <a:spLocks noChangeArrowheads="1"/>
          </p:cNvSpPr>
          <p:nvPr/>
        </p:nvSpPr>
        <p:spPr bwMode="auto">
          <a:xfrm>
            <a:off x="8440738" y="2917825"/>
            <a:ext cx="5349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Ovarian vein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7121525" y="2474913"/>
            <a:ext cx="533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Mesosalpinx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8440738" y="3422650"/>
            <a:ext cx="2524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Ovary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5" name="Rectangle 16"/>
          <p:cNvSpPr>
            <a:spLocks noChangeArrowheads="1"/>
          </p:cNvSpPr>
          <p:nvPr/>
        </p:nvSpPr>
        <p:spPr bwMode="auto">
          <a:xfrm>
            <a:off x="8442325" y="3587750"/>
            <a:ext cx="5794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Mesometrium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6" name="Rectangle 25"/>
          <p:cNvSpPr>
            <a:spLocks noChangeArrowheads="1"/>
          </p:cNvSpPr>
          <p:nvPr/>
        </p:nvSpPr>
        <p:spPr bwMode="auto">
          <a:xfrm>
            <a:off x="6448425" y="2514600"/>
            <a:ext cx="2206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Body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7" name="Rectangle 26"/>
          <p:cNvSpPr>
            <a:spLocks noChangeArrowheads="1"/>
          </p:cNvSpPr>
          <p:nvPr/>
        </p:nvSpPr>
        <p:spPr bwMode="auto">
          <a:xfrm>
            <a:off x="6105525" y="2501900"/>
            <a:ext cx="3190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Fundus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8" name="Rectangle 27"/>
          <p:cNvSpPr>
            <a:spLocks noChangeArrowheads="1"/>
          </p:cNvSpPr>
          <p:nvPr/>
        </p:nvSpPr>
        <p:spPr bwMode="auto">
          <a:xfrm>
            <a:off x="5624513" y="2501900"/>
            <a:ext cx="3413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Isthmus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59" name="Rectangle 28"/>
          <p:cNvSpPr>
            <a:spLocks noChangeArrowheads="1"/>
          </p:cNvSpPr>
          <p:nvPr/>
        </p:nvSpPr>
        <p:spPr bwMode="auto">
          <a:xfrm>
            <a:off x="5203825" y="2501900"/>
            <a:ext cx="3508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Ampulla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0" name="Rectangle 29"/>
          <p:cNvSpPr>
            <a:spLocks noChangeArrowheads="1"/>
          </p:cNvSpPr>
          <p:nvPr/>
        </p:nvSpPr>
        <p:spPr bwMode="auto">
          <a:xfrm>
            <a:off x="4556125" y="2501900"/>
            <a:ext cx="5635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Infundibulum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1" name="Rectangle 30"/>
          <p:cNvSpPr>
            <a:spLocks noChangeArrowheads="1"/>
          </p:cNvSpPr>
          <p:nvPr/>
        </p:nvSpPr>
        <p:spPr bwMode="auto">
          <a:xfrm>
            <a:off x="4495800" y="3425825"/>
            <a:ext cx="3714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Fimbriae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2" name="Rectangle 31"/>
          <p:cNvSpPr>
            <a:spLocks noChangeArrowheads="1"/>
          </p:cNvSpPr>
          <p:nvPr/>
        </p:nvSpPr>
        <p:spPr bwMode="auto">
          <a:xfrm>
            <a:off x="5024438" y="3657600"/>
            <a:ext cx="5730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Endometrium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3" name="Rectangle 32"/>
          <p:cNvSpPr>
            <a:spLocks noChangeArrowheads="1"/>
          </p:cNvSpPr>
          <p:nvPr/>
        </p:nvSpPr>
        <p:spPr bwMode="auto">
          <a:xfrm>
            <a:off x="5084763" y="3763963"/>
            <a:ext cx="4508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Internal os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4" name="Rectangle 33"/>
          <p:cNvSpPr>
            <a:spLocks noChangeArrowheads="1"/>
          </p:cNvSpPr>
          <p:nvPr/>
        </p:nvSpPr>
        <p:spPr bwMode="auto">
          <a:xfrm>
            <a:off x="5084763" y="3549650"/>
            <a:ext cx="5302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Myometrium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5" name="Rectangle 34"/>
          <p:cNvSpPr>
            <a:spLocks noChangeArrowheads="1"/>
          </p:cNvSpPr>
          <p:nvPr/>
        </p:nvSpPr>
        <p:spPr bwMode="auto">
          <a:xfrm>
            <a:off x="5084763" y="4079875"/>
            <a:ext cx="5651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Lateral fornix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6" name="Rectangle 35"/>
          <p:cNvSpPr>
            <a:spLocks noChangeArrowheads="1"/>
          </p:cNvSpPr>
          <p:nvPr/>
        </p:nvSpPr>
        <p:spPr bwMode="auto">
          <a:xfrm>
            <a:off x="5084763" y="4227513"/>
            <a:ext cx="2714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Cervix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7" name="Line 38"/>
          <p:cNvSpPr>
            <a:spLocks noChangeShapeType="1"/>
          </p:cNvSpPr>
          <p:nvPr/>
        </p:nvSpPr>
        <p:spPr bwMode="auto">
          <a:xfrm flipV="1">
            <a:off x="5343525" y="2667000"/>
            <a:ext cx="1588" cy="889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Rectangle 39"/>
          <p:cNvSpPr>
            <a:spLocks noChangeArrowheads="1"/>
          </p:cNvSpPr>
          <p:nvPr/>
        </p:nvSpPr>
        <p:spPr bwMode="auto">
          <a:xfrm>
            <a:off x="5084763" y="3873500"/>
            <a:ext cx="5984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Cervical canal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69" name="Rectangle 40"/>
          <p:cNvSpPr>
            <a:spLocks noChangeArrowheads="1"/>
          </p:cNvSpPr>
          <p:nvPr/>
        </p:nvSpPr>
        <p:spPr bwMode="auto">
          <a:xfrm>
            <a:off x="5084763" y="4373563"/>
            <a:ext cx="479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External os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70" name="Rectangle 41"/>
          <p:cNvSpPr>
            <a:spLocks noChangeArrowheads="1"/>
          </p:cNvSpPr>
          <p:nvPr/>
        </p:nvSpPr>
        <p:spPr bwMode="auto">
          <a:xfrm>
            <a:off x="4632325" y="4579938"/>
            <a:ext cx="1095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700" b="1">
                <a:solidFill>
                  <a:srgbClr val="000000"/>
                </a:solidFill>
                <a:latin typeface="Arial" pitchFamily="34" charset="0"/>
              </a:rPr>
              <a:t>(a)</a:t>
            </a:r>
            <a:endParaRPr lang="en-US" sz="700" b="1">
              <a:latin typeface="Arial" pitchFamily="34" charset="0"/>
            </a:endParaRPr>
          </a:p>
        </p:txBody>
      </p:sp>
      <p:sp>
        <p:nvSpPr>
          <p:cNvPr id="10271" name="Line 42"/>
          <p:cNvSpPr>
            <a:spLocks noChangeShapeType="1"/>
          </p:cNvSpPr>
          <p:nvPr/>
        </p:nvSpPr>
        <p:spPr bwMode="auto">
          <a:xfrm flipH="1">
            <a:off x="8242300" y="2884488"/>
            <a:ext cx="15716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43"/>
          <p:cNvSpPr>
            <a:spLocks noChangeShapeType="1"/>
          </p:cNvSpPr>
          <p:nvPr/>
        </p:nvSpPr>
        <p:spPr bwMode="auto">
          <a:xfrm flipH="1">
            <a:off x="8256588" y="2960688"/>
            <a:ext cx="142875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Line 44"/>
          <p:cNvSpPr>
            <a:spLocks noChangeShapeType="1"/>
          </p:cNvSpPr>
          <p:nvPr/>
        </p:nvSpPr>
        <p:spPr bwMode="auto">
          <a:xfrm>
            <a:off x="8243888" y="3068638"/>
            <a:ext cx="1555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Line 45"/>
          <p:cNvSpPr>
            <a:spLocks noChangeShapeType="1"/>
          </p:cNvSpPr>
          <p:nvPr/>
        </p:nvSpPr>
        <p:spPr bwMode="auto">
          <a:xfrm>
            <a:off x="7726363" y="3467100"/>
            <a:ext cx="67310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Line 46"/>
          <p:cNvSpPr>
            <a:spLocks noChangeShapeType="1"/>
          </p:cNvSpPr>
          <p:nvPr/>
        </p:nvSpPr>
        <p:spPr bwMode="auto">
          <a:xfrm>
            <a:off x="7918450" y="3633788"/>
            <a:ext cx="48101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47"/>
          <p:cNvSpPr>
            <a:spLocks/>
          </p:cNvSpPr>
          <p:nvPr/>
        </p:nvSpPr>
        <p:spPr bwMode="auto">
          <a:xfrm>
            <a:off x="7891463" y="3806825"/>
            <a:ext cx="173037" cy="84138"/>
          </a:xfrm>
          <a:custGeom>
            <a:avLst/>
            <a:gdLst>
              <a:gd name="T0" fmla="*/ 0 w 228"/>
              <a:gd name="T1" fmla="*/ 279738954 h 111"/>
              <a:gd name="T2" fmla="*/ 241935034 w 228"/>
              <a:gd name="T3" fmla="*/ 0 h 111"/>
              <a:gd name="T4" fmla="*/ 574595670 w 228"/>
              <a:gd name="T5" fmla="*/ 0 h 111"/>
              <a:gd name="T6" fmla="*/ 0 60000 65536"/>
              <a:gd name="T7" fmla="*/ 0 60000 65536"/>
              <a:gd name="T8" fmla="*/ 0 60000 65536"/>
              <a:gd name="T9" fmla="*/ 0 w 228"/>
              <a:gd name="T10" fmla="*/ 0 h 111"/>
              <a:gd name="T11" fmla="*/ 228 w 228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111">
                <a:moveTo>
                  <a:pt x="0" y="111"/>
                </a:moveTo>
                <a:lnTo>
                  <a:pt x="96" y="0"/>
                </a:lnTo>
                <a:lnTo>
                  <a:pt x="228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77" name="Line 48"/>
          <p:cNvSpPr>
            <a:spLocks noChangeShapeType="1"/>
          </p:cNvSpPr>
          <p:nvPr/>
        </p:nvSpPr>
        <p:spPr bwMode="auto">
          <a:xfrm>
            <a:off x="7689850" y="4051300"/>
            <a:ext cx="384175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Line 49"/>
          <p:cNvSpPr>
            <a:spLocks noChangeShapeType="1"/>
          </p:cNvSpPr>
          <p:nvPr/>
        </p:nvSpPr>
        <p:spPr bwMode="auto">
          <a:xfrm>
            <a:off x="7693025" y="4051300"/>
            <a:ext cx="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Freeform 50"/>
          <p:cNvSpPr>
            <a:spLocks/>
          </p:cNvSpPr>
          <p:nvPr/>
        </p:nvSpPr>
        <p:spPr bwMode="auto">
          <a:xfrm>
            <a:off x="7323138" y="4116388"/>
            <a:ext cx="225425" cy="95250"/>
          </a:xfrm>
          <a:custGeom>
            <a:avLst/>
            <a:gdLst>
              <a:gd name="T0" fmla="*/ 0 w 297"/>
              <a:gd name="T1" fmla="*/ 0 h 125"/>
              <a:gd name="T2" fmla="*/ 423386723 w 297"/>
              <a:gd name="T3" fmla="*/ 315021141 h 125"/>
              <a:gd name="T4" fmla="*/ 748487885 w 297"/>
              <a:gd name="T5" fmla="*/ 315021141 h 125"/>
              <a:gd name="T6" fmla="*/ 0 60000 65536"/>
              <a:gd name="T7" fmla="*/ 0 60000 65536"/>
              <a:gd name="T8" fmla="*/ 0 60000 65536"/>
              <a:gd name="T9" fmla="*/ 0 w 297"/>
              <a:gd name="T10" fmla="*/ 0 h 125"/>
              <a:gd name="T11" fmla="*/ 297 w 297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25">
                <a:moveTo>
                  <a:pt x="0" y="0"/>
                </a:moveTo>
                <a:lnTo>
                  <a:pt x="168" y="125"/>
                </a:lnTo>
                <a:lnTo>
                  <a:pt x="297" y="12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0" name="Freeform 51"/>
          <p:cNvSpPr>
            <a:spLocks/>
          </p:cNvSpPr>
          <p:nvPr/>
        </p:nvSpPr>
        <p:spPr bwMode="auto">
          <a:xfrm>
            <a:off x="5008563" y="2760663"/>
            <a:ext cx="525462" cy="114300"/>
          </a:xfrm>
          <a:custGeom>
            <a:avLst/>
            <a:gdLst>
              <a:gd name="T0" fmla="*/ 1746466872 w 693"/>
              <a:gd name="T1" fmla="*/ 378023383 h 150"/>
              <a:gd name="T2" fmla="*/ 1746466872 w 693"/>
              <a:gd name="T3" fmla="*/ 0 h 150"/>
              <a:gd name="T4" fmla="*/ 0 w 693"/>
              <a:gd name="T5" fmla="*/ 0 h 150"/>
              <a:gd name="T6" fmla="*/ 0 w 693"/>
              <a:gd name="T7" fmla="*/ 226814069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693"/>
              <a:gd name="T13" fmla="*/ 0 h 150"/>
              <a:gd name="T14" fmla="*/ 693 w 693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3" h="150">
                <a:moveTo>
                  <a:pt x="693" y="150"/>
                </a:moveTo>
                <a:lnTo>
                  <a:pt x="693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1" name="Freeform 52"/>
          <p:cNvSpPr>
            <a:spLocks/>
          </p:cNvSpPr>
          <p:nvPr/>
        </p:nvSpPr>
        <p:spPr bwMode="auto">
          <a:xfrm>
            <a:off x="5581650" y="2763838"/>
            <a:ext cx="381000" cy="215900"/>
          </a:xfrm>
          <a:custGeom>
            <a:avLst/>
            <a:gdLst>
              <a:gd name="T0" fmla="*/ 1267637095 w 503"/>
              <a:gd name="T1" fmla="*/ 718246010 h 285"/>
              <a:gd name="T2" fmla="*/ 1267637095 w 503"/>
              <a:gd name="T3" fmla="*/ 0 h 285"/>
              <a:gd name="T4" fmla="*/ 0 w 503"/>
              <a:gd name="T5" fmla="*/ 0 h 285"/>
              <a:gd name="T6" fmla="*/ 0 w 503"/>
              <a:gd name="T7" fmla="*/ 393144740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285"/>
              <a:gd name="T14" fmla="*/ 503 w 503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285">
                <a:moveTo>
                  <a:pt x="503" y="285"/>
                </a:moveTo>
                <a:lnTo>
                  <a:pt x="503" y="0"/>
                </a:lnTo>
                <a:lnTo>
                  <a:pt x="0" y="0"/>
                </a:lnTo>
                <a:lnTo>
                  <a:pt x="0" y="15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2" name="Line 53"/>
          <p:cNvSpPr>
            <a:spLocks noChangeShapeType="1"/>
          </p:cNvSpPr>
          <p:nvPr/>
        </p:nvSpPr>
        <p:spPr bwMode="auto">
          <a:xfrm flipV="1">
            <a:off x="5767388" y="2608263"/>
            <a:ext cx="0" cy="93662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Freeform 54"/>
          <p:cNvSpPr>
            <a:spLocks/>
          </p:cNvSpPr>
          <p:nvPr/>
        </p:nvSpPr>
        <p:spPr bwMode="auto">
          <a:xfrm>
            <a:off x="6249988" y="2674938"/>
            <a:ext cx="149225" cy="147637"/>
          </a:xfrm>
          <a:custGeom>
            <a:avLst/>
            <a:gdLst>
              <a:gd name="T0" fmla="*/ 0 w 198"/>
              <a:gd name="T1" fmla="*/ 0 h 195"/>
              <a:gd name="T2" fmla="*/ 0 w 198"/>
              <a:gd name="T3" fmla="*/ 143647885 h 195"/>
              <a:gd name="T4" fmla="*/ 498990982 w 198"/>
              <a:gd name="T5" fmla="*/ 491428926 h 195"/>
              <a:gd name="T6" fmla="*/ 0 60000 65536"/>
              <a:gd name="T7" fmla="*/ 0 60000 65536"/>
              <a:gd name="T8" fmla="*/ 0 60000 65536"/>
              <a:gd name="T9" fmla="*/ 0 w 198"/>
              <a:gd name="T10" fmla="*/ 0 h 195"/>
              <a:gd name="T11" fmla="*/ 198 w 198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195">
                <a:moveTo>
                  <a:pt x="0" y="0"/>
                </a:moveTo>
                <a:lnTo>
                  <a:pt x="0" y="57"/>
                </a:lnTo>
                <a:lnTo>
                  <a:pt x="198" y="195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4" name="Freeform 55"/>
          <p:cNvSpPr>
            <a:spLocks/>
          </p:cNvSpPr>
          <p:nvPr/>
        </p:nvSpPr>
        <p:spPr bwMode="auto">
          <a:xfrm>
            <a:off x="6545263" y="2673350"/>
            <a:ext cx="311150" cy="433388"/>
          </a:xfrm>
          <a:custGeom>
            <a:avLst/>
            <a:gdLst>
              <a:gd name="T0" fmla="*/ 0 w 411"/>
              <a:gd name="T1" fmla="*/ 0 h 572"/>
              <a:gd name="T2" fmla="*/ 0 w 411"/>
              <a:gd name="T3" fmla="*/ 332660582 h 572"/>
              <a:gd name="T4" fmla="*/ 1035785895 w 411"/>
              <a:gd name="T5" fmla="*/ 1441529157 h 572"/>
              <a:gd name="T6" fmla="*/ 0 60000 65536"/>
              <a:gd name="T7" fmla="*/ 0 60000 65536"/>
              <a:gd name="T8" fmla="*/ 0 60000 65536"/>
              <a:gd name="T9" fmla="*/ 0 w 411"/>
              <a:gd name="T10" fmla="*/ 0 h 572"/>
              <a:gd name="T11" fmla="*/ 411 w 411"/>
              <a:gd name="T12" fmla="*/ 572 h 5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572">
                <a:moveTo>
                  <a:pt x="0" y="0"/>
                </a:moveTo>
                <a:lnTo>
                  <a:pt x="0" y="132"/>
                </a:lnTo>
                <a:lnTo>
                  <a:pt x="411" y="572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5" name="Line 56"/>
          <p:cNvSpPr>
            <a:spLocks noChangeShapeType="1"/>
          </p:cNvSpPr>
          <p:nvPr/>
        </p:nvSpPr>
        <p:spPr bwMode="auto">
          <a:xfrm>
            <a:off x="7962900" y="2752725"/>
            <a:ext cx="0" cy="13176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57"/>
          <p:cNvSpPr>
            <a:spLocks/>
          </p:cNvSpPr>
          <p:nvPr/>
        </p:nvSpPr>
        <p:spPr bwMode="auto">
          <a:xfrm>
            <a:off x="7346950" y="2643188"/>
            <a:ext cx="163513" cy="365125"/>
          </a:xfrm>
          <a:custGeom>
            <a:avLst/>
            <a:gdLst>
              <a:gd name="T0" fmla="*/ 0 w 216"/>
              <a:gd name="T1" fmla="*/ 0 h 483"/>
              <a:gd name="T2" fmla="*/ 15120939 w 216"/>
              <a:gd name="T3" fmla="*/ 393144118 h 483"/>
              <a:gd name="T4" fmla="*/ 544353795 w 216"/>
              <a:gd name="T5" fmla="*/ 1217233970 h 483"/>
              <a:gd name="T6" fmla="*/ 0 60000 65536"/>
              <a:gd name="T7" fmla="*/ 0 60000 65536"/>
              <a:gd name="T8" fmla="*/ 0 60000 65536"/>
              <a:gd name="T9" fmla="*/ 0 w 216"/>
              <a:gd name="T10" fmla="*/ 0 h 483"/>
              <a:gd name="T11" fmla="*/ 216 w 216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" h="483">
                <a:moveTo>
                  <a:pt x="0" y="0"/>
                </a:moveTo>
                <a:lnTo>
                  <a:pt x="6" y="156"/>
                </a:lnTo>
                <a:lnTo>
                  <a:pt x="216" y="48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7" name="Line 58"/>
          <p:cNvSpPr>
            <a:spLocks noChangeShapeType="1"/>
          </p:cNvSpPr>
          <p:nvPr/>
        </p:nvSpPr>
        <p:spPr bwMode="auto">
          <a:xfrm flipH="1">
            <a:off x="5656263" y="4137025"/>
            <a:ext cx="6254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Freeform 59"/>
          <p:cNvSpPr>
            <a:spLocks/>
          </p:cNvSpPr>
          <p:nvPr/>
        </p:nvSpPr>
        <p:spPr bwMode="auto">
          <a:xfrm>
            <a:off x="5694363" y="3925888"/>
            <a:ext cx="803275" cy="95250"/>
          </a:xfrm>
          <a:custGeom>
            <a:avLst/>
            <a:gdLst>
              <a:gd name="T0" fmla="*/ 2147483647 w 1058"/>
              <a:gd name="T1" fmla="*/ 317539710 h 126"/>
              <a:gd name="T2" fmla="*/ 2147483647 w 1058"/>
              <a:gd name="T3" fmla="*/ 0 h 126"/>
              <a:gd name="T4" fmla="*/ 0 w 1058"/>
              <a:gd name="T5" fmla="*/ 0 h 126"/>
              <a:gd name="T6" fmla="*/ 0 60000 65536"/>
              <a:gd name="T7" fmla="*/ 0 60000 65536"/>
              <a:gd name="T8" fmla="*/ 0 60000 65536"/>
              <a:gd name="T9" fmla="*/ 0 w 1058"/>
              <a:gd name="T10" fmla="*/ 0 h 126"/>
              <a:gd name="T11" fmla="*/ 1058 w 105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26">
                <a:moveTo>
                  <a:pt x="1058" y="126"/>
                </a:moveTo>
                <a:lnTo>
                  <a:pt x="911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89" name="Line 60"/>
          <p:cNvSpPr>
            <a:spLocks noChangeShapeType="1"/>
          </p:cNvSpPr>
          <p:nvPr/>
        </p:nvSpPr>
        <p:spPr bwMode="auto">
          <a:xfrm>
            <a:off x="5445125" y="4281488"/>
            <a:ext cx="9652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Line 61"/>
          <p:cNvSpPr>
            <a:spLocks noChangeShapeType="1"/>
          </p:cNvSpPr>
          <p:nvPr/>
        </p:nvSpPr>
        <p:spPr bwMode="auto">
          <a:xfrm>
            <a:off x="5638800" y="3605213"/>
            <a:ext cx="53340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Freeform 62"/>
          <p:cNvSpPr>
            <a:spLocks/>
          </p:cNvSpPr>
          <p:nvPr/>
        </p:nvSpPr>
        <p:spPr bwMode="auto">
          <a:xfrm>
            <a:off x="5581650" y="3821113"/>
            <a:ext cx="901700" cy="58737"/>
          </a:xfrm>
          <a:custGeom>
            <a:avLst/>
            <a:gdLst>
              <a:gd name="T0" fmla="*/ 0 w 1190"/>
              <a:gd name="T1" fmla="*/ 0 h 78"/>
              <a:gd name="T2" fmla="*/ 2147483647 w 1190"/>
              <a:gd name="T3" fmla="*/ 0 h 78"/>
              <a:gd name="T4" fmla="*/ 2147483647 w 1190"/>
              <a:gd name="T5" fmla="*/ 196572160 h 78"/>
              <a:gd name="T6" fmla="*/ 0 60000 65536"/>
              <a:gd name="T7" fmla="*/ 0 60000 65536"/>
              <a:gd name="T8" fmla="*/ 0 60000 65536"/>
              <a:gd name="T9" fmla="*/ 0 w 1190"/>
              <a:gd name="T10" fmla="*/ 0 h 78"/>
              <a:gd name="T11" fmla="*/ 1190 w 119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78">
                <a:moveTo>
                  <a:pt x="0" y="0"/>
                </a:moveTo>
                <a:lnTo>
                  <a:pt x="992" y="0"/>
                </a:lnTo>
                <a:lnTo>
                  <a:pt x="1190" y="78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92" name="Freeform 63"/>
          <p:cNvSpPr>
            <a:spLocks/>
          </p:cNvSpPr>
          <p:nvPr/>
        </p:nvSpPr>
        <p:spPr bwMode="auto">
          <a:xfrm>
            <a:off x="5603875" y="4268788"/>
            <a:ext cx="914400" cy="160337"/>
          </a:xfrm>
          <a:custGeom>
            <a:avLst/>
            <a:gdLst>
              <a:gd name="T0" fmla="*/ 0 w 1205"/>
              <a:gd name="T1" fmla="*/ 536794913 h 213"/>
              <a:gd name="T2" fmla="*/ 2147483647 w 1205"/>
              <a:gd name="T3" fmla="*/ 536794913 h 213"/>
              <a:gd name="T4" fmla="*/ 2147483647 w 1205"/>
              <a:gd name="T5" fmla="*/ 0 h 213"/>
              <a:gd name="T6" fmla="*/ 0 60000 65536"/>
              <a:gd name="T7" fmla="*/ 0 60000 65536"/>
              <a:gd name="T8" fmla="*/ 0 60000 65536"/>
              <a:gd name="T9" fmla="*/ 0 w 1205"/>
              <a:gd name="T10" fmla="*/ 0 h 213"/>
              <a:gd name="T11" fmla="*/ 1205 w 120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5" h="213">
                <a:moveTo>
                  <a:pt x="0" y="213"/>
                </a:moveTo>
                <a:lnTo>
                  <a:pt x="983" y="213"/>
                </a:lnTo>
                <a:lnTo>
                  <a:pt x="1205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93" name="Line 64"/>
          <p:cNvSpPr>
            <a:spLocks noChangeShapeType="1"/>
          </p:cNvSpPr>
          <p:nvPr/>
        </p:nvSpPr>
        <p:spPr bwMode="auto">
          <a:xfrm flipH="1">
            <a:off x="5672138" y="3711575"/>
            <a:ext cx="625475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4" name="Freeform 65"/>
          <p:cNvSpPr>
            <a:spLocks/>
          </p:cNvSpPr>
          <p:nvPr/>
        </p:nvSpPr>
        <p:spPr bwMode="auto">
          <a:xfrm>
            <a:off x="6886575" y="2755900"/>
            <a:ext cx="407988" cy="538163"/>
          </a:xfrm>
          <a:custGeom>
            <a:avLst/>
            <a:gdLst>
              <a:gd name="T0" fmla="*/ 0 w 537"/>
              <a:gd name="T1" fmla="*/ 0 h 710"/>
              <a:gd name="T2" fmla="*/ 0 w 537"/>
              <a:gd name="T3" fmla="*/ 241935016 h 710"/>
              <a:gd name="T4" fmla="*/ 1353325275 w 537"/>
              <a:gd name="T5" fmla="*/ 1789311116 h 710"/>
              <a:gd name="T6" fmla="*/ 0 60000 65536"/>
              <a:gd name="T7" fmla="*/ 0 60000 65536"/>
              <a:gd name="T8" fmla="*/ 0 60000 65536"/>
              <a:gd name="T9" fmla="*/ 0 w 537"/>
              <a:gd name="T10" fmla="*/ 0 h 710"/>
              <a:gd name="T11" fmla="*/ 537 w 537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10">
                <a:moveTo>
                  <a:pt x="0" y="0"/>
                </a:moveTo>
                <a:lnTo>
                  <a:pt x="0" y="96"/>
                </a:lnTo>
                <a:lnTo>
                  <a:pt x="537" y="71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95" name="Freeform 66"/>
          <p:cNvSpPr>
            <a:spLocks/>
          </p:cNvSpPr>
          <p:nvPr/>
        </p:nvSpPr>
        <p:spPr bwMode="auto">
          <a:xfrm>
            <a:off x="4741863" y="2817813"/>
            <a:ext cx="241300" cy="363537"/>
          </a:xfrm>
          <a:custGeom>
            <a:avLst/>
            <a:gdLst>
              <a:gd name="T0" fmla="*/ 801409578 w 318"/>
              <a:gd name="T1" fmla="*/ 83166008 h 479"/>
              <a:gd name="T2" fmla="*/ 657761521 w 318"/>
              <a:gd name="T3" fmla="*/ 0 h 479"/>
              <a:gd name="T4" fmla="*/ 0 w 318"/>
              <a:gd name="T5" fmla="*/ 1139111481 h 479"/>
              <a:gd name="T6" fmla="*/ 136088435 w 318"/>
              <a:gd name="T7" fmla="*/ 1207156520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79"/>
              <a:gd name="T14" fmla="*/ 318 w 318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79">
                <a:moveTo>
                  <a:pt x="318" y="33"/>
                </a:moveTo>
                <a:lnTo>
                  <a:pt x="261" y="0"/>
                </a:lnTo>
                <a:lnTo>
                  <a:pt x="0" y="452"/>
                </a:lnTo>
                <a:lnTo>
                  <a:pt x="54" y="47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96" name="Line 67"/>
          <p:cNvSpPr>
            <a:spLocks noChangeShapeType="1"/>
          </p:cNvSpPr>
          <p:nvPr/>
        </p:nvSpPr>
        <p:spPr bwMode="auto">
          <a:xfrm>
            <a:off x="4862513" y="2668588"/>
            <a:ext cx="0" cy="2809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7" name="Line 68"/>
          <p:cNvSpPr>
            <a:spLocks noChangeShapeType="1"/>
          </p:cNvSpPr>
          <p:nvPr/>
        </p:nvSpPr>
        <p:spPr bwMode="auto">
          <a:xfrm>
            <a:off x="6508750" y="4403725"/>
            <a:ext cx="608013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8" name="Freeform 69"/>
          <p:cNvSpPr>
            <a:spLocks/>
          </p:cNvSpPr>
          <p:nvPr/>
        </p:nvSpPr>
        <p:spPr bwMode="auto">
          <a:xfrm>
            <a:off x="4978400" y="3344863"/>
            <a:ext cx="87313" cy="152400"/>
          </a:xfrm>
          <a:custGeom>
            <a:avLst/>
            <a:gdLst>
              <a:gd name="T0" fmla="*/ 0 w 114"/>
              <a:gd name="T1" fmla="*/ 506549863 h 201"/>
              <a:gd name="T2" fmla="*/ 287297835 w 114"/>
              <a:gd name="T3" fmla="*/ 506549863 h 201"/>
              <a:gd name="T4" fmla="*/ 158769057 w 114"/>
              <a:gd name="T5" fmla="*/ 0 h 201"/>
              <a:gd name="T6" fmla="*/ 0 60000 65536"/>
              <a:gd name="T7" fmla="*/ 0 60000 65536"/>
              <a:gd name="T8" fmla="*/ 0 60000 65536"/>
              <a:gd name="T9" fmla="*/ 0 w 114"/>
              <a:gd name="T10" fmla="*/ 0 h 201"/>
              <a:gd name="T11" fmla="*/ 114 w 11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01">
                <a:moveTo>
                  <a:pt x="0" y="201"/>
                </a:moveTo>
                <a:lnTo>
                  <a:pt x="114" y="201"/>
                </a:lnTo>
                <a:lnTo>
                  <a:pt x="63" y="0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299" name="Freeform 70"/>
          <p:cNvSpPr>
            <a:spLocks/>
          </p:cNvSpPr>
          <p:nvPr/>
        </p:nvSpPr>
        <p:spPr bwMode="auto">
          <a:xfrm>
            <a:off x="8159750" y="3001963"/>
            <a:ext cx="82550" cy="90487"/>
          </a:xfrm>
          <a:custGeom>
            <a:avLst/>
            <a:gdLst>
              <a:gd name="T0" fmla="*/ 264617224 w 108"/>
              <a:gd name="T1" fmla="*/ 158769059 h 120"/>
              <a:gd name="T2" fmla="*/ 264617224 w 108"/>
              <a:gd name="T3" fmla="*/ 158769059 h 120"/>
              <a:gd name="T4" fmla="*/ 272176897 w 108"/>
              <a:gd name="T5" fmla="*/ 196572187 h 120"/>
              <a:gd name="T6" fmla="*/ 272176897 w 108"/>
              <a:gd name="T7" fmla="*/ 234375365 h 120"/>
              <a:gd name="T8" fmla="*/ 272176897 w 108"/>
              <a:gd name="T9" fmla="*/ 264617232 h 120"/>
              <a:gd name="T10" fmla="*/ 249496291 w 108"/>
              <a:gd name="T11" fmla="*/ 287297839 h 120"/>
              <a:gd name="T12" fmla="*/ 249496291 w 108"/>
              <a:gd name="T13" fmla="*/ 287297839 h 120"/>
              <a:gd name="T14" fmla="*/ 234375358 w 108"/>
              <a:gd name="T15" fmla="*/ 294859099 h 120"/>
              <a:gd name="T16" fmla="*/ 211693164 w 108"/>
              <a:gd name="T17" fmla="*/ 302418772 h 120"/>
              <a:gd name="T18" fmla="*/ 189012509 w 108"/>
              <a:gd name="T19" fmla="*/ 302418772 h 120"/>
              <a:gd name="T20" fmla="*/ 158769055 w 108"/>
              <a:gd name="T21" fmla="*/ 294859099 h 120"/>
              <a:gd name="T22" fmla="*/ 105846582 w 108"/>
              <a:gd name="T23" fmla="*/ 264617232 h 120"/>
              <a:gd name="T24" fmla="*/ 60483758 w 108"/>
              <a:gd name="T25" fmla="*/ 211693170 h 120"/>
              <a:gd name="T26" fmla="*/ 60483758 w 108"/>
              <a:gd name="T27" fmla="*/ 211693170 h 120"/>
              <a:gd name="T28" fmla="*/ 22682200 w 108"/>
              <a:gd name="T29" fmla="*/ 158769059 h 120"/>
              <a:gd name="T30" fmla="*/ 0 w 108"/>
              <a:gd name="T31" fmla="*/ 98286887 h 120"/>
              <a:gd name="T32" fmla="*/ 0 w 108"/>
              <a:gd name="T33" fmla="*/ 68045020 h 120"/>
              <a:gd name="T34" fmla="*/ 0 w 108"/>
              <a:gd name="T35" fmla="*/ 45362813 h 120"/>
              <a:gd name="T36" fmla="*/ 7561263 w 108"/>
              <a:gd name="T37" fmla="*/ 30241880 h 120"/>
              <a:gd name="T38" fmla="*/ 22682200 w 108"/>
              <a:gd name="T39" fmla="*/ 15120940 h 120"/>
              <a:gd name="T40" fmla="*/ 22682200 w 108"/>
              <a:gd name="T41" fmla="*/ 15120940 h 120"/>
              <a:gd name="T42" fmla="*/ 37801552 w 108"/>
              <a:gd name="T43" fmla="*/ 0 h 120"/>
              <a:gd name="T44" fmla="*/ 60483758 w 108"/>
              <a:gd name="T45" fmla="*/ 0 h 120"/>
              <a:gd name="T46" fmla="*/ 83165951 w 108"/>
              <a:gd name="T47" fmla="*/ 0 h 120"/>
              <a:gd name="T48" fmla="*/ 105846582 w 108"/>
              <a:gd name="T49" fmla="*/ 7561264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"/>
              <a:gd name="T76" fmla="*/ 0 h 120"/>
              <a:gd name="T77" fmla="*/ 108 w 108"/>
              <a:gd name="T78" fmla="*/ 120 h 1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" h="120">
                <a:moveTo>
                  <a:pt x="105" y="63"/>
                </a:moveTo>
                <a:lnTo>
                  <a:pt x="105" y="63"/>
                </a:lnTo>
                <a:lnTo>
                  <a:pt x="108" y="78"/>
                </a:lnTo>
                <a:lnTo>
                  <a:pt x="108" y="93"/>
                </a:lnTo>
                <a:lnTo>
                  <a:pt x="108" y="105"/>
                </a:lnTo>
                <a:lnTo>
                  <a:pt x="99" y="114"/>
                </a:lnTo>
                <a:lnTo>
                  <a:pt x="93" y="117"/>
                </a:lnTo>
                <a:lnTo>
                  <a:pt x="84" y="120"/>
                </a:lnTo>
                <a:lnTo>
                  <a:pt x="75" y="120"/>
                </a:lnTo>
                <a:lnTo>
                  <a:pt x="63" y="117"/>
                </a:lnTo>
                <a:lnTo>
                  <a:pt x="42" y="105"/>
                </a:lnTo>
                <a:lnTo>
                  <a:pt x="24" y="84"/>
                </a:lnTo>
                <a:lnTo>
                  <a:pt x="9" y="63"/>
                </a:lnTo>
                <a:lnTo>
                  <a:pt x="0" y="39"/>
                </a:lnTo>
                <a:lnTo>
                  <a:pt x="0" y="27"/>
                </a:lnTo>
                <a:lnTo>
                  <a:pt x="0" y="18"/>
                </a:lnTo>
                <a:lnTo>
                  <a:pt x="3" y="12"/>
                </a:lnTo>
                <a:lnTo>
                  <a:pt x="9" y="6"/>
                </a:lnTo>
                <a:lnTo>
                  <a:pt x="15" y="0"/>
                </a:lnTo>
                <a:lnTo>
                  <a:pt x="24" y="0"/>
                </a:lnTo>
                <a:lnTo>
                  <a:pt x="33" y="0"/>
                </a:lnTo>
                <a:lnTo>
                  <a:pt x="42" y="3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00" name="Freeform 71"/>
          <p:cNvSpPr>
            <a:spLocks/>
          </p:cNvSpPr>
          <p:nvPr/>
        </p:nvSpPr>
        <p:spPr bwMode="auto">
          <a:xfrm>
            <a:off x="7627938" y="4038600"/>
            <a:ext cx="61912" cy="65088"/>
          </a:xfrm>
          <a:custGeom>
            <a:avLst/>
            <a:gdLst>
              <a:gd name="T0" fmla="*/ 105846984 w 81"/>
              <a:gd name="T1" fmla="*/ 196572166 h 84"/>
              <a:gd name="T2" fmla="*/ 105846984 w 81"/>
              <a:gd name="T3" fmla="*/ 196572166 h 84"/>
              <a:gd name="T4" fmla="*/ 83166267 w 81"/>
              <a:gd name="T5" fmla="*/ 204133425 h 84"/>
              <a:gd name="T6" fmla="*/ 60483987 w 81"/>
              <a:gd name="T7" fmla="*/ 211693147 h 84"/>
              <a:gd name="T8" fmla="*/ 37803283 w 81"/>
              <a:gd name="T9" fmla="*/ 204133425 h 84"/>
              <a:gd name="T10" fmla="*/ 15120997 w 81"/>
              <a:gd name="T11" fmla="*/ 196572166 h 84"/>
              <a:gd name="T12" fmla="*/ 15120997 w 81"/>
              <a:gd name="T13" fmla="*/ 196572166 h 84"/>
              <a:gd name="T14" fmla="*/ 7561292 w 81"/>
              <a:gd name="T15" fmla="*/ 181451234 h 84"/>
              <a:gd name="T16" fmla="*/ 0 w 81"/>
              <a:gd name="T17" fmla="*/ 166330302 h 84"/>
              <a:gd name="T18" fmla="*/ 7561292 w 81"/>
              <a:gd name="T19" fmla="*/ 128527178 h 84"/>
              <a:gd name="T20" fmla="*/ 22682286 w 81"/>
              <a:gd name="T21" fmla="*/ 90725617 h 84"/>
              <a:gd name="T22" fmla="*/ 45362984 w 81"/>
              <a:gd name="T23" fmla="*/ 45362808 h 84"/>
              <a:gd name="T24" fmla="*/ 45362984 w 81"/>
              <a:gd name="T25" fmla="*/ 45362808 h 84"/>
              <a:gd name="T26" fmla="*/ 83166267 w 81"/>
              <a:gd name="T27" fmla="*/ 15120938 h 84"/>
              <a:gd name="T28" fmla="*/ 128529263 w 81"/>
              <a:gd name="T29" fmla="*/ 0 h 84"/>
              <a:gd name="T30" fmla="*/ 166330946 w 81"/>
              <a:gd name="T31" fmla="*/ 0 h 84"/>
              <a:gd name="T32" fmla="*/ 181451937 w 81"/>
              <a:gd name="T33" fmla="*/ 0 h 84"/>
              <a:gd name="T34" fmla="*/ 189013226 w 81"/>
              <a:gd name="T35" fmla="*/ 15120938 h 84"/>
              <a:gd name="T36" fmla="*/ 189013226 w 81"/>
              <a:gd name="T37" fmla="*/ 15120938 h 84"/>
              <a:gd name="T38" fmla="*/ 204134216 w 81"/>
              <a:gd name="T39" fmla="*/ 37801549 h 84"/>
              <a:gd name="T40" fmla="*/ 204134216 w 81"/>
              <a:gd name="T41" fmla="*/ 68043425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84"/>
              <a:gd name="T65" fmla="*/ 81 w 81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84">
                <a:moveTo>
                  <a:pt x="42" y="78"/>
                </a:moveTo>
                <a:lnTo>
                  <a:pt x="42" y="78"/>
                </a:lnTo>
                <a:lnTo>
                  <a:pt x="33" y="81"/>
                </a:lnTo>
                <a:lnTo>
                  <a:pt x="24" y="84"/>
                </a:lnTo>
                <a:lnTo>
                  <a:pt x="15" y="81"/>
                </a:lnTo>
                <a:lnTo>
                  <a:pt x="6" y="78"/>
                </a:lnTo>
                <a:lnTo>
                  <a:pt x="3" y="72"/>
                </a:lnTo>
                <a:lnTo>
                  <a:pt x="0" y="66"/>
                </a:lnTo>
                <a:lnTo>
                  <a:pt x="3" y="51"/>
                </a:lnTo>
                <a:lnTo>
                  <a:pt x="9" y="36"/>
                </a:lnTo>
                <a:lnTo>
                  <a:pt x="18" y="18"/>
                </a:lnTo>
                <a:lnTo>
                  <a:pt x="33" y="6"/>
                </a:lnTo>
                <a:lnTo>
                  <a:pt x="51" y="0"/>
                </a:lnTo>
                <a:lnTo>
                  <a:pt x="66" y="0"/>
                </a:lnTo>
                <a:lnTo>
                  <a:pt x="72" y="0"/>
                </a:lnTo>
                <a:lnTo>
                  <a:pt x="75" y="6"/>
                </a:lnTo>
                <a:lnTo>
                  <a:pt x="81" y="15"/>
                </a:lnTo>
                <a:lnTo>
                  <a:pt x="81" y="27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01" name="Line 72"/>
          <p:cNvSpPr>
            <a:spLocks noChangeShapeType="1"/>
          </p:cNvSpPr>
          <p:nvPr/>
        </p:nvSpPr>
        <p:spPr bwMode="auto">
          <a:xfrm flipV="1">
            <a:off x="5065713" y="3297238"/>
            <a:ext cx="42862" cy="2000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2" name="Line 73"/>
          <p:cNvSpPr>
            <a:spLocks noChangeShapeType="1"/>
          </p:cNvSpPr>
          <p:nvPr/>
        </p:nvSpPr>
        <p:spPr bwMode="auto">
          <a:xfrm flipV="1">
            <a:off x="5338763" y="2662238"/>
            <a:ext cx="1587" cy="88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3" name="Line 74"/>
          <p:cNvSpPr>
            <a:spLocks noChangeShapeType="1"/>
          </p:cNvSpPr>
          <p:nvPr/>
        </p:nvSpPr>
        <p:spPr bwMode="auto">
          <a:xfrm flipH="1">
            <a:off x="8237538" y="2879725"/>
            <a:ext cx="1571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4" name="Line 75"/>
          <p:cNvSpPr>
            <a:spLocks noChangeShapeType="1"/>
          </p:cNvSpPr>
          <p:nvPr/>
        </p:nvSpPr>
        <p:spPr bwMode="auto">
          <a:xfrm flipH="1">
            <a:off x="8251825" y="2955925"/>
            <a:ext cx="142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Line 76"/>
          <p:cNvSpPr>
            <a:spLocks noChangeShapeType="1"/>
          </p:cNvSpPr>
          <p:nvPr/>
        </p:nvSpPr>
        <p:spPr bwMode="auto">
          <a:xfrm>
            <a:off x="8240713" y="3063875"/>
            <a:ext cx="1539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Line 77"/>
          <p:cNvSpPr>
            <a:spLocks noChangeShapeType="1"/>
          </p:cNvSpPr>
          <p:nvPr/>
        </p:nvSpPr>
        <p:spPr bwMode="auto">
          <a:xfrm>
            <a:off x="7721600" y="3462338"/>
            <a:ext cx="673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Line 78"/>
          <p:cNvSpPr>
            <a:spLocks noChangeShapeType="1"/>
          </p:cNvSpPr>
          <p:nvPr/>
        </p:nvSpPr>
        <p:spPr bwMode="auto">
          <a:xfrm>
            <a:off x="7915275" y="3629025"/>
            <a:ext cx="479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Freeform 79"/>
          <p:cNvSpPr>
            <a:spLocks/>
          </p:cNvSpPr>
          <p:nvPr/>
        </p:nvSpPr>
        <p:spPr bwMode="auto">
          <a:xfrm>
            <a:off x="7886700" y="3803650"/>
            <a:ext cx="180975" cy="84138"/>
          </a:xfrm>
          <a:custGeom>
            <a:avLst/>
            <a:gdLst>
              <a:gd name="T0" fmla="*/ 0 w 237"/>
              <a:gd name="T1" fmla="*/ 279738954 h 111"/>
              <a:gd name="T2" fmla="*/ 241934715 w 237"/>
              <a:gd name="T3" fmla="*/ 0 h 111"/>
              <a:gd name="T4" fmla="*/ 597275488 w 237"/>
              <a:gd name="T5" fmla="*/ 0 h 111"/>
              <a:gd name="T6" fmla="*/ 0 60000 65536"/>
              <a:gd name="T7" fmla="*/ 0 60000 65536"/>
              <a:gd name="T8" fmla="*/ 0 60000 65536"/>
              <a:gd name="T9" fmla="*/ 0 w 237"/>
              <a:gd name="T10" fmla="*/ 0 h 111"/>
              <a:gd name="T11" fmla="*/ 237 w 237"/>
              <a:gd name="T12" fmla="*/ 111 h 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111">
                <a:moveTo>
                  <a:pt x="0" y="111"/>
                </a:moveTo>
                <a:lnTo>
                  <a:pt x="96" y="0"/>
                </a:lnTo>
                <a:lnTo>
                  <a:pt x="23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09" name="Line 80"/>
          <p:cNvSpPr>
            <a:spLocks noChangeShapeType="1"/>
          </p:cNvSpPr>
          <p:nvPr/>
        </p:nvSpPr>
        <p:spPr bwMode="auto">
          <a:xfrm>
            <a:off x="7685088" y="4046538"/>
            <a:ext cx="384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Line 81"/>
          <p:cNvSpPr>
            <a:spLocks noChangeShapeType="1"/>
          </p:cNvSpPr>
          <p:nvPr/>
        </p:nvSpPr>
        <p:spPr bwMode="auto">
          <a:xfrm>
            <a:off x="7688263" y="40465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Freeform 82"/>
          <p:cNvSpPr>
            <a:spLocks/>
          </p:cNvSpPr>
          <p:nvPr/>
        </p:nvSpPr>
        <p:spPr bwMode="auto">
          <a:xfrm>
            <a:off x="7318375" y="4111625"/>
            <a:ext cx="225425" cy="95250"/>
          </a:xfrm>
          <a:custGeom>
            <a:avLst/>
            <a:gdLst>
              <a:gd name="T0" fmla="*/ 0 w 297"/>
              <a:gd name="T1" fmla="*/ 0 h 125"/>
              <a:gd name="T2" fmla="*/ 423386723 w 297"/>
              <a:gd name="T3" fmla="*/ 315021141 h 125"/>
              <a:gd name="T4" fmla="*/ 748487885 w 297"/>
              <a:gd name="T5" fmla="*/ 315021141 h 125"/>
              <a:gd name="T6" fmla="*/ 0 60000 65536"/>
              <a:gd name="T7" fmla="*/ 0 60000 65536"/>
              <a:gd name="T8" fmla="*/ 0 60000 65536"/>
              <a:gd name="T9" fmla="*/ 0 w 297"/>
              <a:gd name="T10" fmla="*/ 0 h 125"/>
              <a:gd name="T11" fmla="*/ 297 w 297"/>
              <a:gd name="T12" fmla="*/ 125 h 1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125">
                <a:moveTo>
                  <a:pt x="0" y="0"/>
                </a:moveTo>
                <a:lnTo>
                  <a:pt x="168" y="125"/>
                </a:lnTo>
                <a:lnTo>
                  <a:pt x="297" y="12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2" name="Freeform 83"/>
          <p:cNvSpPr>
            <a:spLocks/>
          </p:cNvSpPr>
          <p:nvPr/>
        </p:nvSpPr>
        <p:spPr bwMode="auto">
          <a:xfrm>
            <a:off x="5003800" y="2755900"/>
            <a:ext cx="525463" cy="114300"/>
          </a:xfrm>
          <a:custGeom>
            <a:avLst/>
            <a:gdLst>
              <a:gd name="T0" fmla="*/ 1746466872 w 693"/>
              <a:gd name="T1" fmla="*/ 378023383 h 150"/>
              <a:gd name="T2" fmla="*/ 1746466872 w 693"/>
              <a:gd name="T3" fmla="*/ 0 h 150"/>
              <a:gd name="T4" fmla="*/ 0 w 693"/>
              <a:gd name="T5" fmla="*/ 0 h 150"/>
              <a:gd name="T6" fmla="*/ 0 w 693"/>
              <a:gd name="T7" fmla="*/ 226814069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693"/>
              <a:gd name="T13" fmla="*/ 0 h 150"/>
              <a:gd name="T14" fmla="*/ 693 w 693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3" h="150">
                <a:moveTo>
                  <a:pt x="693" y="150"/>
                </a:moveTo>
                <a:lnTo>
                  <a:pt x="693" y="0"/>
                </a:lnTo>
                <a:lnTo>
                  <a:pt x="0" y="0"/>
                </a:lnTo>
                <a:lnTo>
                  <a:pt x="0" y="9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3" name="Freeform 84"/>
          <p:cNvSpPr>
            <a:spLocks/>
          </p:cNvSpPr>
          <p:nvPr/>
        </p:nvSpPr>
        <p:spPr bwMode="auto">
          <a:xfrm>
            <a:off x="5576888" y="2759075"/>
            <a:ext cx="381000" cy="215900"/>
          </a:xfrm>
          <a:custGeom>
            <a:avLst/>
            <a:gdLst>
              <a:gd name="T0" fmla="*/ 1267637095 w 503"/>
              <a:gd name="T1" fmla="*/ 718246010 h 285"/>
              <a:gd name="T2" fmla="*/ 1267637095 w 503"/>
              <a:gd name="T3" fmla="*/ 0 h 285"/>
              <a:gd name="T4" fmla="*/ 0 w 503"/>
              <a:gd name="T5" fmla="*/ 0 h 285"/>
              <a:gd name="T6" fmla="*/ 0 w 503"/>
              <a:gd name="T7" fmla="*/ 393144740 h 285"/>
              <a:gd name="T8" fmla="*/ 0 60000 65536"/>
              <a:gd name="T9" fmla="*/ 0 60000 65536"/>
              <a:gd name="T10" fmla="*/ 0 60000 65536"/>
              <a:gd name="T11" fmla="*/ 0 60000 65536"/>
              <a:gd name="T12" fmla="*/ 0 w 503"/>
              <a:gd name="T13" fmla="*/ 0 h 285"/>
              <a:gd name="T14" fmla="*/ 503 w 503"/>
              <a:gd name="T15" fmla="*/ 285 h 2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" h="285">
                <a:moveTo>
                  <a:pt x="503" y="285"/>
                </a:moveTo>
                <a:lnTo>
                  <a:pt x="503" y="0"/>
                </a:lnTo>
                <a:lnTo>
                  <a:pt x="0" y="0"/>
                </a:lnTo>
                <a:lnTo>
                  <a:pt x="0" y="15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4" name="Line 85"/>
          <p:cNvSpPr>
            <a:spLocks noChangeShapeType="1"/>
          </p:cNvSpPr>
          <p:nvPr/>
        </p:nvSpPr>
        <p:spPr bwMode="auto">
          <a:xfrm flipV="1">
            <a:off x="5762625" y="2651125"/>
            <a:ext cx="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Freeform 86"/>
          <p:cNvSpPr>
            <a:spLocks/>
          </p:cNvSpPr>
          <p:nvPr/>
        </p:nvSpPr>
        <p:spPr bwMode="auto">
          <a:xfrm>
            <a:off x="6245225" y="2665413"/>
            <a:ext cx="149225" cy="152400"/>
          </a:xfrm>
          <a:custGeom>
            <a:avLst/>
            <a:gdLst>
              <a:gd name="T0" fmla="*/ 0 w 198"/>
              <a:gd name="T1" fmla="*/ 0 h 201"/>
              <a:gd name="T2" fmla="*/ 0 w 198"/>
              <a:gd name="T3" fmla="*/ 158768803 h 201"/>
              <a:gd name="T4" fmla="*/ 498990982 w 198"/>
              <a:gd name="T5" fmla="*/ 506549863 h 201"/>
              <a:gd name="T6" fmla="*/ 0 60000 65536"/>
              <a:gd name="T7" fmla="*/ 0 60000 65536"/>
              <a:gd name="T8" fmla="*/ 0 60000 65536"/>
              <a:gd name="T9" fmla="*/ 0 w 198"/>
              <a:gd name="T10" fmla="*/ 0 h 201"/>
              <a:gd name="T11" fmla="*/ 198 w 198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" h="201">
                <a:moveTo>
                  <a:pt x="0" y="0"/>
                </a:moveTo>
                <a:lnTo>
                  <a:pt x="0" y="63"/>
                </a:lnTo>
                <a:lnTo>
                  <a:pt x="198" y="20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6" name="Freeform 87"/>
          <p:cNvSpPr>
            <a:spLocks/>
          </p:cNvSpPr>
          <p:nvPr/>
        </p:nvSpPr>
        <p:spPr bwMode="auto">
          <a:xfrm>
            <a:off x="6540500" y="2665413"/>
            <a:ext cx="312738" cy="436562"/>
          </a:xfrm>
          <a:custGeom>
            <a:avLst/>
            <a:gdLst>
              <a:gd name="T0" fmla="*/ 0 w 411"/>
              <a:gd name="T1" fmla="*/ 0 h 575"/>
              <a:gd name="T2" fmla="*/ 0 w 411"/>
              <a:gd name="T3" fmla="*/ 340220068 h 575"/>
              <a:gd name="T4" fmla="*/ 1035785895 w 411"/>
              <a:gd name="T5" fmla="*/ 1449088038 h 575"/>
              <a:gd name="T6" fmla="*/ 0 60000 65536"/>
              <a:gd name="T7" fmla="*/ 0 60000 65536"/>
              <a:gd name="T8" fmla="*/ 0 60000 65536"/>
              <a:gd name="T9" fmla="*/ 0 w 411"/>
              <a:gd name="T10" fmla="*/ 0 h 575"/>
              <a:gd name="T11" fmla="*/ 411 w 41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1" h="575">
                <a:moveTo>
                  <a:pt x="0" y="0"/>
                </a:moveTo>
                <a:lnTo>
                  <a:pt x="0" y="135"/>
                </a:lnTo>
                <a:lnTo>
                  <a:pt x="411" y="5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7" name="Line 88"/>
          <p:cNvSpPr>
            <a:spLocks noChangeShapeType="1"/>
          </p:cNvSpPr>
          <p:nvPr/>
        </p:nvSpPr>
        <p:spPr bwMode="auto">
          <a:xfrm>
            <a:off x="7958138" y="2747963"/>
            <a:ext cx="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Freeform 89"/>
          <p:cNvSpPr>
            <a:spLocks/>
          </p:cNvSpPr>
          <p:nvPr/>
        </p:nvSpPr>
        <p:spPr bwMode="auto">
          <a:xfrm>
            <a:off x="7343775" y="2638425"/>
            <a:ext cx="161925" cy="366713"/>
          </a:xfrm>
          <a:custGeom>
            <a:avLst/>
            <a:gdLst>
              <a:gd name="T0" fmla="*/ 0 w 213"/>
              <a:gd name="T1" fmla="*/ 0 h 483"/>
              <a:gd name="T2" fmla="*/ 0 w 213"/>
              <a:gd name="T3" fmla="*/ 393144118 h 483"/>
              <a:gd name="T4" fmla="*/ 536791738 w 213"/>
              <a:gd name="T5" fmla="*/ 1217233970 h 483"/>
              <a:gd name="T6" fmla="*/ 0 60000 65536"/>
              <a:gd name="T7" fmla="*/ 0 60000 65536"/>
              <a:gd name="T8" fmla="*/ 0 60000 65536"/>
              <a:gd name="T9" fmla="*/ 0 w 213"/>
              <a:gd name="T10" fmla="*/ 0 h 483"/>
              <a:gd name="T11" fmla="*/ 213 w 213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" h="483">
                <a:moveTo>
                  <a:pt x="0" y="0"/>
                </a:moveTo>
                <a:lnTo>
                  <a:pt x="0" y="156"/>
                </a:lnTo>
                <a:lnTo>
                  <a:pt x="213" y="48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19" name="Line 90"/>
          <p:cNvSpPr>
            <a:spLocks noChangeShapeType="1"/>
          </p:cNvSpPr>
          <p:nvPr/>
        </p:nvSpPr>
        <p:spPr bwMode="auto">
          <a:xfrm flipH="1">
            <a:off x="5651500" y="4132263"/>
            <a:ext cx="625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Freeform 91"/>
          <p:cNvSpPr>
            <a:spLocks/>
          </p:cNvSpPr>
          <p:nvPr/>
        </p:nvSpPr>
        <p:spPr bwMode="auto">
          <a:xfrm>
            <a:off x="5691188" y="3921125"/>
            <a:ext cx="801687" cy="95250"/>
          </a:xfrm>
          <a:custGeom>
            <a:avLst/>
            <a:gdLst>
              <a:gd name="T0" fmla="*/ 2147483647 w 1058"/>
              <a:gd name="T1" fmla="*/ 317539710 h 126"/>
              <a:gd name="T2" fmla="*/ 2147483647 w 1058"/>
              <a:gd name="T3" fmla="*/ 0 h 126"/>
              <a:gd name="T4" fmla="*/ 0 w 1058"/>
              <a:gd name="T5" fmla="*/ 0 h 126"/>
              <a:gd name="T6" fmla="*/ 0 60000 65536"/>
              <a:gd name="T7" fmla="*/ 0 60000 65536"/>
              <a:gd name="T8" fmla="*/ 0 60000 65536"/>
              <a:gd name="T9" fmla="*/ 0 w 1058"/>
              <a:gd name="T10" fmla="*/ 0 h 126"/>
              <a:gd name="T11" fmla="*/ 1058 w 1058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126">
                <a:moveTo>
                  <a:pt x="1058" y="126"/>
                </a:moveTo>
                <a:lnTo>
                  <a:pt x="91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21" name="Line 92"/>
          <p:cNvSpPr>
            <a:spLocks noChangeShapeType="1"/>
          </p:cNvSpPr>
          <p:nvPr/>
        </p:nvSpPr>
        <p:spPr bwMode="auto">
          <a:xfrm>
            <a:off x="5440363" y="4276725"/>
            <a:ext cx="9667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Line 93"/>
          <p:cNvSpPr>
            <a:spLocks noChangeShapeType="1"/>
          </p:cNvSpPr>
          <p:nvPr/>
        </p:nvSpPr>
        <p:spPr bwMode="auto">
          <a:xfrm>
            <a:off x="5634038" y="3600450"/>
            <a:ext cx="533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Freeform 94"/>
          <p:cNvSpPr>
            <a:spLocks/>
          </p:cNvSpPr>
          <p:nvPr/>
        </p:nvSpPr>
        <p:spPr bwMode="auto">
          <a:xfrm>
            <a:off x="5576888" y="3816350"/>
            <a:ext cx="901700" cy="58738"/>
          </a:xfrm>
          <a:custGeom>
            <a:avLst/>
            <a:gdLst>
              <a:gd name="T0" fmla="*/ 0 w 1190"/>
              <a:gd name="T1" fmla="*/ 0 h 78"/>
              <a:gd name="T2" fmla="*/ 2147483647 w 1190"/>
              <a:gd name="T3" fmla="*/ 0 h 78"/>
              <a:gd name="T4" fmla="*/ 2147483647 w 1190"/>
              <a:gd name="T5" fmla="*/ 196572160 h 78"/>
              <a:gd name="T6" fmla="*/ 0 60000 65536"/>
              <a:gd name="T7" fmla="*/ 0 60000 65536"/>
              <a:gd name="T8" fmla="*/ 0 60000 65536"/>
              <a:gd name="T9" fmla="*/ 0 w 1190"/>
              <a:gd name="T10" fmla="*/ 0 h 78"/>
              <a:gd name="T11" fmla="*/ 1190 w 1190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78">
                <a:moveTo>
                  <a:pt x="0" y="0"/>
                </a:moveTo>
                <a:lnTo>
                  <a:pt x="992" y="0"/>
                </a:lnTo>
                <a:lnTo>
                  <a:pt x="1190" y="7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24" name="Freeform 95"/>
          <p:cNvSpPr>
            <a:spLocks/>
          </p:cNvSpPr>
          <p:nvPr/>
        </p:nvSpPr>
        <p:spPr bwMode="auto">
          <a:xfrm>
            <a:off x="5599113" y="4264025"/>
            <a:ext cx="914400" cy="160338"/>
          </a:xfrm>
          <a:custGeom>
            <a:avLst/>
            <a:gdLst>
              <a:gd name="T0" fmla="*/ 0 w 1205"/>
              <a:gd name="T1" fmla="*/ 536794913 h 213"/>
              <a:gd name="T2" fmla="*/ 2147483647 w 1205"/>
              <a:gd name="T3" fmla="*/ 536794913 h 213"/>
              <a:gd name="T4" fmla="*/ 2147483647 w 1205"/>
              <a:gd name="T5" fmla="*/ 0 h 213"/>
              <a:gd name="T6" fmla="*/ 0 60000 65536"/>
              <a:gd name="T7" fmla="*/ 0 60000 65536"/>
              <a:gd name="T8" fmla="*/ 0 60000 65536"/>
              <a:gd name="T9" fmla="*/ 0 w 1205"/>
              <a:gd name="T10" fmla="*/ 0 h 213"/>
              <a:gd name="T11" fmla="*/ 1205 w 1205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5" h="213">
                <a:moveTo>
                  <a:pt x="0" y="213"/>
                </a:moveTo>
                <a:lnTo>
                  <a:pt x="983" y="213"/>
                </a:lnTo>
                <a:lnTo>
                  <a:pt x="120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25" name="Line 96"/>
          <p:cNvSpPr>
            <a:spLocks noChangeShapeType="1"/>
          </p:cNvSpPr>
          <p:nvPr/>
        </p:nvSpPr>
        <p:spPr bwMode="auto">
          <a:xfrm flipH="1">
            <a:off x="5667375" y="3706813"/>
            <a:ext cx="625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Freeform 97"/>
          <p:cNvSpPr>
            <a:spLocks/>
          </p:cNvSpPr>
          <p:nvPr/>
        </p:nvSpPr>
        <p:spPr bwMode="auto">
          <a:xfrm>
            <a:off x="6881813" y="2752725"/>
            <a:ext cx="407987" cy="536575"/>
          </a:xfrm>
          <a:custGeom>
            <a:avLst/>
            <a:gdLst>
              <a:gd name="T0" fmla="*/ 0 w 537"/>
              <a:gd name="T1" fmla="*/ 0 h 710"/>
              <a:gd name="T2" fmla="*/ 0 w 537"/>
              <a:gd name="T3" fmla="*/ 241935016 h 710"/>
              <a:gd name="T4" fmla="*/ 1353325275 w 537"/>
              <a:gd name="T5" fmla="*/ 1789311116 h 710"/>
              <a:gd name="T6" fmla="*/ 0 60000 65536"/>
              <a:gd name="T7" fmla="*/ 0 60000 65536"/>
              <a:gd name="T8" fmla="*/ 0 60000 65536"/>
              <a:gd name="T9" fmla="*/ 0 w 537"/>
              <a:gd name="T10" fmla="*/ 0 h 710"/>
              <a:gd name="T11" fmla="*/ 537 w 537"/>
              <a:gd name="T12" fmla="*/ 710 h 7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7" h="710">
                <a:moveTo>
                  <a:pt x="0" y="0"/>
                </a:moveTo>
                <a:lnTo>
                  <a:pt x="0" y="96"/>
                </a:lnTo>
                <a:lnTo>
                  <a:pt x="537" y="71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27" name="Freeform 98"/>
          <p:cNvSpPr>
            <a:spLocks/>
          </p:cNvSpPr>
          <p:nvPr/>
        </p:nvSpPr>
        <p:spPr bwMode="auto">
          <a:xfrm>
            <a:off x="4737100" y="2813050"/>
            <a:ext cx="241300" cy="363538"/>
          </a:xfrm>
          <a:custGeom>
            <a:avLst/>
            <a:gdLst>
              <a:gd name="T0" fmla="*/ 801409578 w 318"/>
              <a:gd name="T1" fmla="*/ 83166008 h 479"/>
              <a:gd name="T2" fmla="*/ 657761521 w 318"/>
              <a:gd name="T3" fmla="*/ 0 h 479"/>
              <a:gd name="T4" fmla="*/ 0 w 318"/>
              <a:gd name="T5" fmla="*/ 1139111481 h 479"/>
              <a:gd name="T6" fmla="*/ 136088435 w 318"/>
              <a:gd name="T7" fmla="*/ 1207156520 h 47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479"/>
              <a:gd name="T14" fmla="*/ 318 w 318"/>
              <a:gd name="T15" fmla="*/ 479 h 4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479">
                <a:moveTo>
                  <a:pt x="318" y="33"/>
                </a:moveTo>
                <a:lnTo>
                  <a:pt x="261" y="0"/>
                </a:lnTo>
                <a:lnTo>
                  <a:pt x="0" y="452"/>
                </a:lnTo>
                <a:lnTo>
                  <a:pt x="54" y="47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28" name="Line 99"/>
          <p:cNvSpPr>
            <a:spLocks noChangeShapeType="1"/>
          </p:cNvSpPr>
          <p:nvPr/>
        </p:nvSpPr>
        <p:spPr bwMode="auto">
          <a:xfrm>
            <a:off x="4857750" y="2665413"/>
            <a:ext cx="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Line 100"/>
          <p:cNvSpPr>
            <a:spLocks noChangeShapeType="1"/>
          </p:cNvSpPr>
          <p:nvPr/>
        </p:nvSpPr>
        <p:spPr bwMode="auto">
          <a:xfrm>
            <a:off x="6503988" y="4398963"/>
            <a:ext cx="6080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Freeform 101"/>
          <p:cNvSpPr>
            <a:spLocks/>
          </p:cNvSpPr>
          <p:nvPr/>
        </p:nvSpPr>
        <p:spPr bwMode="auto">
          <a:xfrm>
            <a:off x="4973638" y="3340100"/>
            <a:ext cx="87312" cy="152400"/>
          </a:xfrm>
          <a:custGeom>
            <a:avLst/>
            <a:gdLst>
              <a:gd name="T0" fmla="*/ 0 w 114"/>
              <a:gd name="T1" fmla="*/ 506549863 h 201"/>
              <a:gd name="T2" fmla="*/ 287297835 w 114"/>
              <a:gd name="T3" fmla="*/ 506549863 h 201"/>
              <a:gd name="T4" fmla="*/ 158769057 w 114"/>
              <a:gd name="T5" fmla="*/ 0 h 201"/>
              <a:gd name="T6" fmla="*/ 0 60000 65536"/>
              <a:gd name="T7" fmla="*/ 0 60000 65536"/>
              <a:gd name="T8" fmla="*/ 0 60000 65536"/>
              <a:gd name="T9" fmla="*/ 0 w 114"/>
              <a:gd name="T10" fmla="*/ 0 h 201"/>
              <a:gd name="T11" fmla="*/ 114 w 114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201">
                <a:moveTo>
                  <a:pt x="0" y="201"/>
                </a:moveTo>
                <a:lnTo>
                  <a:pt x="114" y="201"/>
                </a:lnTo>
                <a:lnTo>
                  <a:pt x="63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31" name="Freeform 102"/>
          <p:cNvSpPr>
            <a:spLocks/>
          </p:cNvSpPr>
          <p:nvPr/>
        </p:nvSpPr>
        <p:spPr bwMode="auto">
          <a:xfrm>
            <a:off x="8154988" y="2997200"/>
            <a:ext cx="82550" cy="92075"/>
          </a:xfrm>
          <a:custGeom>
            <a:avLst/>
            <a:gdLst>
              <a:gd name="T0" fmla="*/ 264617224 w 108"/>
              <a:gd name="T1" fmla="*/ 158769059 h 120"/>
              <a:gd name="T2" fmla="*/ 264617224 w 108"/>
              <a:gd name="T3" fmla="*/ 158769059 h 120"/>
              <a:gd name="T4" fmla="*/ 272176897 w 108"/>
              <a:gd name="T5" fmla="*/ 196572187 h 120"/>
              <a:gd name="T6" fmla="*/ 272176897 w 108"/>
              <a:gd name="T7" fmla="*/ 234375365 h 120"/>
              <a:gd name="T8" fmla="*/ 272176897 w 108"/>
              <a:gd name="T9" fmla="*/ 264617232 h 120"/>
              <a:gd name="T10" fmla="*/ 249496291 w 108"/>
              <a:gd name="T11" fmla="*/ 287297839 h 120"/>
              <a:gd name="T12" fmla="*/ 249496291 w 108"/>
              <a:gd name="T13" fmla="*/ 287297839 h 120"/>
              <a:gd name="T14" fmla="*/ 234375358 w 108"/>
              <a:gd name="T15" fmla="*/ 294859099 h 120"/>
              <a:gd name="T16" fmla="*/ 211693164 w 108"/>
              <a:gd name="T17" fmla="*/ 302418772 h 120"/>
              <a:gd name="T18" fmla="*/ 189012509 w 108"/>
              <a:gd name="T19" fmla="*/ 302418772 h 120"/>
              <a:gd name="T20" fmla="*/ 158769055 w 108"/>
              <a:gd name="T21" fmla="*/ 294859099 h 120"/>
              <a:gd name="T22" fmla="*/ 105846582 w 108"/>
              <a:gd name="T23" fmla="*/ 264617232 h 120"/>
              <a:gd name="T24" fmla="*/ 60483758 w 108"/>
              <a:gd name="T25" fmla="*/ 211693170 h 120"/>
              <a:gd name="T26" fmla="*/ 60483758 w 108"/>
              <a:gd name="T27" fmla="*/ 211693170 h 120"/>
              <a:gd name="T28" fmla="*/ 22682200 w 108"/>
              <a:gd name="T29" fmla="*/ 158769059 h 120"/>
              <a:gd name="T30" fmla="*/ 0 w 108"/>
              <a:gd name="T31" fmla="*/ 98286887 h 120"/>
              <a:gd name="T32" fmla="*/ 0 w 108"/>
              <a:gd name="T33" fmla="*/ 68045020 h 120"/>
              <a:gd name="T34" fmla="*/ 0 w 108"/>
              <a:gd name="T35" fmla="*/ 45362813 h 120"/>
              <a:gd name="T36" fmla="*/ 7561263 w 108"/>
              <a:gd name="T37" fmla="*/ 30241880 h 120"/>
              <a:gd name="T38" fmla="*/ 22682200 w 108"/>
              <a:gd name="T39" fmla="*/ 15120940 h 120"/>
              <a:gd name="T40" fmla="*/ 22682200 w 108"/>
              <a:gd name="T41" fmla="*/ 15120940 h 120"/>
              <a:gd name="T42" fmla="*/ 37801552 w 108"/>
              <a:gd name="T43" fmla="*/ 0 h 120"/>
              <a:gd name="T44" fmla="*/ 60483758 w 108"/>
              <a:gd name="T45" fmla="*/ 0 h 120"/>
              <a:gd name="T46" fmla="*/ 83165951 w 108"/>
              <a:gd name="T47" fmla="*/ 0 h 120"/>
              <a:gd name="T48" fmla="*/ 105846582 w 108"/>
              <a:gd name="T49" fmla="*/ 7561264 h 12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8"/>
              <a:gd name="T76" fmla="*/ 0 h 120"/>
              <a:gd name="T77" fmla="*/ 108 w 108"/>
              <a:gd name="T78" fmla="*/ 120 h 12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8" h="120">
                <a:moveTo>
                  <a:pt x="105" y="63"/>
                </a:moveTo>
                <a:lnTo>
                  <a:pt x="105" y="63"/>
                </a:lnTo>
                <a:lnTo>
                  <a:pt x="108" y="78"/>
                </a:lnTo>
                <a:lnTo>
                  <a:pt x="108" y="93"/>
                </a:lnTo>
                <a:lnTo>
                  <a:pt x="108" y="105"/>
                </a:lnTo>
                <a:lnTo>
                  <a:pt x="99" y="114"/>
                </a:lnTo>
                <a:lnTo>
                  <a:pt x="93" y="117"/>
                </a:lnTo>
                <a:lnTo>
                  <a:pt x="84" y="120"/>
                </a:lnTo>
                <a:lnTo>
                  <a:pt x="75" y="120"/>
                </a:lnTo>
                <a:lnTo>
                  <a:pt x="63" y="117"/>
                </a:lnTo>
                <a:lnTo>
                  <a:pt x="42" y="105"/>
                </a:lnTo>
                <a:lnTo>
                  <a:pt x="24" y="84"/>
                </a:lnTo>
                <a:lnTo>
                  <a:pt x="9" y="63"/>
                </a:lnTo>
                <a:lnTo>
                  <a:pt x="0" y="39"/>
                </a:lnTo>
                <a:lnTo>
                  <a:pt x="0" y="27"/>
                </a:lnTo>
                <a:lnTo>
                  <a:pt x="0" y="18"/>
                </a:lnTo>
                <a:lnTo>
                  <a:pt x="3" y="12"/>
                </a:lnTo>
                <a:lnTo>
                  <a:pt x="9" y="6"/>
                </a:lnTo>
                <a:lnTo>
                  <a:pt x="15" y="0"/>
                </a:lnTo>
                <a:lnTo>
                  <a:pt x="24" y="0"/>
                </a:lnTo>
                <a:lnTo>
                  <a:pt x="33" y="0"/>
                </a:lnTo>
                <a:lnTo>
                  <a:pt x="42" y="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32" name="Freeform 103"/>
          <p:cNvSpPr>
            <a:spLocks/>
          </p:cNvSpPr>
          <p:nvPr/>
        </p:nvSpPr>
        <p:spPr bwMode="auto">
          <a:xfrm>
            <a:off x="7624763" y="4035425"/>
            <a:ext cx="60325" cy="63500"/>
          </a:xfrm>
          <a:custGeom>
            <a:avLst/>
            <a:gdLst>
              <a:gd name="T0" fmla="*/ 105846984 w 81"/>
              <a:gd name="T1" fmla="*/ 196572166 h 84"/>
              <a:gd name="T2" fmla="*/ 105846984 w 81"/>
              <a:gd name="T3" fmla="*/ 196572166 h 84"/>
              <a:gd name="T4" fmla="*/ 83166267 w 81"/>
              <a:gd name="T5" fmla="*/ 204133425 h 84"/>
              <a:gd name="T6" fmla="*/ 60483987 w 81"/>
              <a:gd name="T7" fmla="*/ 211693147 h 84"/>
              <a:gd name="T8" fmla="*/ 37803283 w 81"/>
              <a:gd name="T9" fmla="*/ 204133425 h 84"/>
              <a:gd name="T10" fmla="*/ 15120997 w 81"/>
              <a:gd name="T11" fmla="*/ 196572166 h 84"/>
              <a:gd name="T12" fmla="*/ 15120997 w 81"/>
              <a:gd name="T13" fmla="*/ 196572166 h 84"/>
              <a:gd name="T14" fmla="*/ 7561292 w 81"/>
              <a:gd name="T15" fmla="*/ 181451234 h 84"/>
              <a:gd name="T16" fmla="*/ 0 w 81"/>
              <a:gd name="T17" fmla="*/ 166330302 h 84"/>
              <a:gd name="T18" fmla="*/ 7561292 w 81"/>
              <a:gd name="T19" fmla="*/ 128527178 h 84"/>
              <a:gd name="T20" fmla="*/ 22682286 w 81"/>
              <a:gd name="T21" fmla="*/ 90725617 h 84"/>
              <a:gd name="T22" fmla="*/ 45362984 w 81"/>
              <a:gd name="T23" fmla="*/ 45362808 h 84"/>
              <a:gd name="T24" fmla="*/ 45362984 w 81"/>
              <a:gd name="T25" fmla="*/ 45362808 h 84"/>
              <a:gd name="T26" fmla="*/ 83166267 w 81"/>
              <a:gd name="T27" fmla="*/ 15120938 h 84"/>
              <a:gd name="T28" fmla="*/ 128529263 w 81"/>
              <a:gd name="T29" fmla="*/ 0 h 84"/>
              <a:gd name="T30" fmla="*/ 166330946 w 81"/>
              <a:gd name="T31" fmla="*/ 0 h 84"/>
              <a:gd name="T32" fmla="*/ 181451937 w 81"/>
              <a:gd name="T33" fmla="*/ 0 h 84"/>
              <a:gd name="T34" fmla="*/ 189013226 w 81"/>
              <a:gd name="T35" fmla="*/ 15120938 h 84"/>
              <a:gd name="T36" fmla="*/ 189013226 w 81"/>
              <a:gd name="T37" fmla="*/ 15120938 h 84"/>
              <a:gd name="T38" fmla="*/ 204134216 w 81"/>
              <a:gd name="T39" fmla="*/ 37801549 h 84"/>
              <a:gd name="T40" fmla="*/ 204134216 w 81"/>
              <a:gd name="T41" fmla="*/ 68043425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84"/>
              <a:gd name="T65" fmla="*/ 81 w 81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84">
                <a:moveTo>
                  <a:pt x="42" y="78"/>
                </a:moveTo>
                <a:lnTo>
                  <a:pt x="42" y="78"/>
                </a:lnTo>
                <a:lnTo>
                  <a:pt x="33" y="81"/>
                </a:lnTo>
                <a:lnTo>
                  <a:pt x="24" y="84"/>
                </a:lnTo>
                <a:lnTo>
                  <a:pt x="15" y="81"/>
                </a:lnTo>
                <a:lnTo>
                  <a:pt x="6" y="78"/>
                </a:lnTo>
                <a:lnTo>
                  <a:pt x="3" y="72"/>
                </a:lnTo>
                <a:lnTo>
                  <a:pt x="0" y="66"/>
                </a:lnTo>
                <a:lnTo>
                  <a:pt x="3" y="51"/>
                </a:lnTo>
                <a:lnTo>
                  <a:pt x="9" y="36"/>
                </a:lnTo>
                <a:lnTo>
                  <a:pt x="18" y="18"/>
                </a:lnTo>
                <a:lnTo>
                  <a:pt x="33" y="6"/>
                </a:lnTo>
                <a:lnTo>
                  <a:pt x="51" y="0"/>
                </a:lnTo>
                <a:lnTo>
                  <a:pt x="66" y="0"/>
                </a:lnTo>
                <a:lnTo>
                  <a:pt x="72" y="0"/>
                </a:lnTo>
                <a:lnTo>
                  <a:pt x="75" y="6"/>
                </a:lnTo>
                <a:lnTo>
                  <a:pt x="81" y="15"/>
                </a:lnTo>
                <a:lnTo>
                  <a:pt x="81" y="2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700"/>
          </a:p>
        </p:txBody>
      </p:sp>
      <p:sp>
        <p:nvSpPr>
          <p:cNvPr id="10333" name="Line 104"/>
          <p:cNvSpPr>
            <a:spLocks noChangeShapeType="1"/>
          </p:cNvSpPr>
          <p:nvPr/>
        </p:nvSpPr>
        <p:spPr bwMode="auto">
          <a:xfrm flipV="1">
            <a:off x="5060950" y="3292475"/>
            <a:ext cx="42863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Text Box 105"/>
          <p:cNvSpPr txBox="1">
            <a:spLocks noChangeArrowheads="1"/>
          </p:cNvSpPr>
          <p:nvPr/>
        </p:nvSpPr>
        <p:spPr bwMode="auto">
          <a:xfrm>
            <a:off x="7783513" y="2546350"/>
            <a:ext cx="398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700" b="1">
                <a:latin typeface="Arial" pitchFamily="34" charset="0"/>
              </a:rPr>
              <a:t>Uterine</a:t>
            </a:r>
          </a:p>
          <a:p>
            <a:pPr algn="ctr" eaLnBrk="1" hangingPunct="1"/>
            <a:r>
              <a:rPr lang="en-US" sz="700" b="1">
                <a:latin typeface="Arial" pitchFamily="34" charset="0"/>
              </a:rPr>
              <a:t>tube</a:t>
            </a:r>
          </a:p>
        </p:txBody>
      </p:sp>
      <p:sp>
        <p:nvSpPr>
          <p:cNvPr id="10335" name="Text Box 106"/>
          <p:cNvSpPr txBox="1">
            <a:spLocks noChangeArrowheads="1"/>
          </p:cNvSpPr>
          <p:nvPr/>
        </p:nvSpPr>
        <p:spPr bwMode="auto">
          <a:xfrm>
            <a:off x="8440738" y="3038475"/>
            <a:ext cx="5984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Suspensory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ligament</a:t>
            </a:r>
          </a:p>
        </p:txBody>
      </p:sp>
      <p:sp>
        <p:nvSpPr>
          <p:cNvPr id="10336" name="Text Box 107"/>
          <p:cNvSpPr txBox="1">
            <a:spLocks noChangeArrowheads="1"/>
          </p:cNvSpPr>
          <p:nvPr/>
        </p:nvSpPr>
        <p:spPr bwMode="auto">
          <a:xfrm>
            <a:off x="6677025" y="2527300"/>
            <a:ext cx="458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algn="ctr" eaLnBrk="1" hangingPunct="1"/>
            <a:r>
              <a:rPr lang="en-US" sz="700" b="1">
                <a:latin typeface="Arial" pitchFamily="34" charset="0"/>
              </a:rPr>
              <a:t>Ovarian</a:t>
            </a:r>
          </a:p>
          <a:p>
            <a:pPr algn="ctr" eaLnBrk="1" hangingPunct="1"/>
            <a:r>
              <a:rPr lang="en-US" sz="700" b="1">
                <a:latin typeface="Arial" pitchFamily="34" charset="0"/>
              </a:rPr>
              <a:t>ligament</a:t>
            </a:r>
          </a:p>
        </p:txBody>
      </p:sp>
      <p:sp>
        <p:nvSpPr>
          <p:cNvPr id="10337" name="Text Box 108"/>
          <p:cNvSpPr txBox="1">
            <a:spLocks noChangeArrowheads="1"/>
          </p:cNvSpPr>
          <p:nvPr/>
        </p:nvSpPr>
        <p:spPr bwMode="auto">
          <a:xfrm>
            <a:off x="8107363" y="3767138"/>
            <a:ext cx="45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Round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ligament</a:t>
            </a:r>
          </a:p>
        </p:txBody>
      </p:sp>
      <p:sp>
        <p:nvSpPr>
          <p:cNvPr id="10338" name="Text Box 109"/>
          <p:cNvSpPr txBox="1">
            <a:spLocks noChangeArrowheads="1"/>
          </p:cNvSpPr>
          <p:nvPr/>
        </p:nvSpPr>
        <p:spPr bwMode="auto">
          <a:xfrm>
            <a:off x="8107363" y="4008438"/>
            <a:ext cx="45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Cardinal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ligament</a:t>
            </a:r>
          </a:p>
        </p:txBody>
      </p:sp>
      <p:sp>
        <p:nvSpPr>
          <p:cNvPr id="10339" name="Text Box 110"/>
          <p:cNvSpPr txBox="1">
            <a:spLocks noChangeArrowheads="1"/>
          </p:cNvSpPr>
          <p:nvPr/>
        </p:nvSpPr>
        <p:spPr bwMode="auto">
          <a:xfrm>
            <a:off x="7594600" y="415607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Uterosacral</a:t>
            </a:r>
          </a:p>
          <a:p>
            <a:pPr eaLnBrk="1" hangingPunct="1"/>
            <a:r>
              <a:rPr lang="en-US" sz="700" b="1">
                <a:latin typeface="Arial" pitchFamily="34" charset="0"/>
              </a:rPr>
              <a:t>ligament</a:t>
            </a:r>
          </a:p>
        </p:txBody>
      </p:sp>
      <p:sp>
        <p:nvSpPr>
          <p:cNvPr id="10340" name="Text Box 111"/>
          <p:cNvSpPr txBox="1">
            <a:spLocks noChangeArrowheads="1"/>
          </p:cNvSpPr>
          <p:nvPr/>
        </p:nvSpPr>
        <p:spPr bwMode="auto">
          <a:xfrm>
            <a:off x="7181850" y="4349750"/>
            <a:ext cx="3825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700" b="1">
                <a:latin typeface="Arial" pitchFamily="34" charset="0"/>
              </a:rPr>
              <a:t>Vagina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3CF15C9-AABF-4603-A132-304781EEB5A1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 Contractions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/>
            <a:r>
              <a:rPr lang="en-US" sz="2800" b="0" smtClean="0"/>
              <a:t>labor contractions begin about 30 minutes apart and eventually occur every 1 to 3 minutes</a:t>
            </a:r>
          </a:p>
          <a:p>
            <a:pPr lvl="1" eaLnBrk="1" hangingPunct="1"/>
            <a:r>
              <a:rPr lang="en-US" sz="2400" b="0" smtClean="0"/>
              <a:t>periodically relax to </a:t>
            </a:r>
            <a:r>
              <a:rPr lang="en-US" sz="2400" b="0" smtClean="0">
                <a:sym typeface="Symbol" pitchFamily="18" charset="2"/>
              </a:rPr>
              <a:t>increase </a:t>
            </a:r>
            <a:r>
              <a:rPr lang="en-US" sz="2400" b="0" smtClean="0"/>
              <a:t>blood flow and oxygen delivery to placenta and fetus</a:t>
            </a:r>
          </a:p>
          <a:p>
            <a:pPr lvl="1" eaLnBrk="1" hangingPunct="1"/>
            <a:r>
              <a:rPr lang="en-US" sz="2400" b="0" smtClean="0"/>
              <a:t>contractions strongest in fundus and body of uterus</a:t>
            </a:r>
          </a:p>
          <a:p>
            <a:pPr lvl="2" eaLnBrk="1" hangingPunct="1"/>
            <a:r>
              <a:rPr lang="en-US" sz="2000" b="0" smtClean="0"/>
              <a:t>weakest in the cervix</a:t>
            </a:r>
          </a:p>
          <a:p>
            <a:pPr lvl="2" eaLnBrk="1" hangingPunct="1"/>
            <a:r>
              <a:rPr lang="en-US" sz="2000" b="0" smtClean="0"/>
              <a:t>pushes fetus downward</a:t>
            </a:r>
          </a:p>
          <a:p>
            <a:pPr eaLnBrk="1" hangingPunct="1"/>
            <a:r>
              <a:rPr lang="en-US" sz="2800" smtClean="0"/>
              <a:t>positive feedback theory of labor</a:t>
            </a:r>
          </a:p>
          <a:p>
            <a:pPr lvl="1" eaLnBrk="1" hangingPunct="1"/>
            <a:r>
              <a:rPr lang="en-US" sz="2400" b="0" smtClean="0"/>
              <a:t>labor induced by stretching of cervix</a:t>
            </a:r>
          </a:p>
          <a:p>
            <a:pPr lvl="1" eaLnBrk="1" hangingPunct="1"/>
            <a:r>
              <a:rPr lang="en-US" sz="2400" b="0" smtClean="0"/>
              <a:t>triggers a reflex contraction of the uterine body</a:t>
            </a:r>
          </a:p>
          <a:p>
            <a:pPr lvl="1" eaLnBrk="1" hangingPunct="1"/>
            <a:r>
              <a:rPr lang="en-US" sz="2400" b="0" smtClean="0"/>
              <a:t>pushes the fetus downward</a:t>
            </a:r>
          </a:p>
          <a:p>
            <a:pPr lvl="1" eaLnBrk="1" hangingPunct="1"/>
            <a:r>
              <a:rPr lang="en-US" sz="2400" b="0" smtClean="0"/>
              <a:t>stretches the cervix even more</a:t>
            </a:r>
          </a:p>
          <a:p>
            <a:pPr lvl="1" eaLnBrk="1" hangingPunct="1"/>
            <a:r>
              <a:rPr lang="en-US" sz="2400" b="0" smtClean="0"/>
              <a:t>self-amplifying cycle of stretch and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CA868B8D-D27F-4E78-9F05-ECF2112436F0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76200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/>
              <a:t>Labor Contractions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6019800"/>
          </a:xfrm>
        </p:spPr>
        <p:txBody>
          <a:bodyPr/>
          <a:lstStyle/>
          <a:p>
            <a:pPr lvl="1" eaLnBrk="1" hangingPunct="1"/>
            <a:r>
              <a:rPr lang="en-US" b="0" smtClean="0"/>
              <a:t>cervical stretching induces a </a:t>
            </a:r>
            <a:r>
              <a:rPr lang="en-US" smtClean="0"/>
              <a:t>neuroendocrine reflex</a:t>
            </a:r>
            <a:r>
              <a:rPr lang="en-US" b="0" smtClean="0"/>
              <a:t> through the spinal cord, hypothalamus, and the posterior pituitary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posterior pituitary releases </a:t>
            </a:r>
            <a:r>
              <a:rPr lang="en-US" smtClean="0">
                <a:sym typeface="Symbol" pitchFamily="18" charset="2"/>
              </a:rPr>
              <a:t>oxytocin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carried by the blood and stimulates uterine muscles</a:t>
            </a:r>
          </a:p>
          <a:p>
            <a:pPr lvl="3" eaLnBrk="1" hangingPunct="1"/>
            <a:r>
              <a:rPr lang="en-US" b="0" smtClean="0">
                <a:sym typeface="Symbol" pitchFamily="18" charset="2"/>
              </a:rPr>
              <a:t>directly and through the action of prostaglandin</a:t>
            </a:r>
          </a:p>
          <a:p>
            <a:pPr lvl="3" eaLnBrk="1" hangingPunct="1"/>
            <a:endParaRPr lang="en-US" sz="800" b="0" smtClean="0">
              <a:sym typeface="Symbol" pitchFamily="18" charset="2"/>
            </a:endParaRPr>
          </a:p>
          <a:p>
            <a:pPr lvl="1" eaLnBrk="1" hangingPunct="1"/>
            <a:r>
              <a:rPr lang="en-US" smtClean="0">
                <a:sym typeface="Symbol" pitchFamily="18" charset="2"/>
              </a:rPr>
              <a:t>cervical stretching → oxytocin secretion → uterine contraction →cervical stretching</a:t>
            </a:r>
          </a:p>
          <a:p>
            <a:pPr lvl="1" eaLnBrk="1" hangingPunct="1"/>
            <a:endParaRPr lang="en-US" sz="800" b="0" smtClean="0">
              <a:sym typeface="Symbol" pitchFamily="18" charset="2"/>
            </a:endParaRPr>
          </a:p>
          <a:p>
            <a:pPr lvl="1" eaLnBrk="1" hangingPunct="1"/>
            <a:r>
              <a:rPr lang="en-US" b="0" smtClean="0">
                <a:sym typeface="Symbol" pitchFamily="18" charset="2"/>
              </a:rPr>
              <a:t>woman feels need to “</a:t>
            </a:r>
            <a:r>
              <a:rPr lang="en-US" smtClean="0">
                <a:sym typeface="Symbol" pitchFamily="18" charset="2"/>
              </a:rPr>
              <a:t>bear down</a:t>
            </a:r>
            <a:r>
              <a:rPr lang="en-US" b="0" smtClean="0">
                <a:sym typeface="Symbol" pitchFamily="18" charset="2"/>
              </a:rPr>
              <a:t>”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contraction of these muscles aids in expelling the fetus</a:t>
            </a:r>
          </a:p>
          <a:p>
            <a:pPr lvl="2" eaLnBrk="1" hangingPunct="1"/>
            <a:r>
              <a:rPr lang="en-US" b="0" smtClean="0">
                <a:sym typeface="Symbol" pitchFamily="18" charset="2"/>
              </a:rPr>
              <a:t>especially when combined with the </a:t>
            </a:r>
            <a:r>
              <a:rPr lang="en-US" smtClean="0">
                <a:sym typeface="Symbol" pitchFamily="18" charset="2"/>
              </a:rPr>
              <a:t>Valsalva maneuver</a:t>
            </a:r>
            <a:r>
              <a:rPr lang="en-US" b="0" smtClean="0">
                <a:sym typeface="Symbol" pitchFamily="18" charset="2"/>
              </a:rPr>
              <a:t> for increasing intra-abdominal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952115E0-66D7-4E20-9D08-29E9572E6B32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Pain of Labor</a:t>
            </a: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5286375"/>
          </a:xfrm>
        </p:spPr>
        <p:txBody>
          <a:bodyPr/>
          <a:lstStyle/>
          <a:p>
            <a:pPr eaLnBrk="1" hangingPunct="1"/>
            <a:r>
              <a:rPr lang="en-US" sz="2400" b="0" smtClean="0">
                <a:sym typeface="Symbol" pitchFamily="18" charset="2"/>
              </a:rPr>
              <a:t>pain of labor is due at first mainly to </a:t>
            </a:r>
            <a:r>
              <a:rPr lang="en-US" sz="2400" smtClean="0">
                <a:sym typeface="Symbol" pitchFamily="18" charset="2"/>
              </a:rPr>
              <a:t>ischemia of the myometrium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muscles hurt when they are deprived of blood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each contraction temporarily restricts uterine circulation</a:t>
            </a:r>
          </a:p>
          <a:p>
            <a:pPr lvl="1" eaLnBrk="1" hangingPunct="1"/>
            <a:endParaRPr lang="en-US" sz="1000" b="0" smtClean="0">
              <a:sym typeface="Symbol" pitchFamily="18" charset="2"/>
            </a:endParaRPr>
          </a:p>
          <a:p>
            <a:pPr eaLnBrk="1" hangingPunct="1"/>
            <a:r>
              <a:rPr lang="en-US" sz="2400" b="0" smtClean="0">
                <a:sym typeface="Symbol" pitchFamily="18" charset="2"/>
              </a:rPr>
              <a:t>as fetus enters the vaginal canal, the </a:t>
            </a:r>
            <a:r>
              <a:rPr lang="en-US" sz="2400" smtClean="0">
                <a:sym typeface="Symbol" pitchFamily="18" charset="2"/>
              </a:rPr>
              <a:t>pain becomes stronger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stretching of the cervix, vagina, and perineum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sometimes tearing of the vaginal tissue</a:t>
            </a:r>
          </a:p>
          <a:p>
            <a:pPr lvl="1" eaLnBrk="1" hangingPunct="1"/>
            <a:r>
              <a:rPr lang="en-US" sz="2000" smtClean="0">
                <a:sym typeface="Symbol" pitchFamily="18" charset="2"/>
              </a:rPr>
              <a:t>episiotomy</a:t>
            </a:r>
            <a:r>
              <a:rPr lang="en-US" sz="2000" b="0" smtClean="0">
                <a:sym typeface="Symbol" pitchFamily="18" charset="2"/>
              </a:rPr>
              <a:t> may be necessary – an incision in the vulva to widen the vaginal orifice to prevent random tearing</a:t>
            </a:r>
          </a:p>
          <a:p>
            <a:pPr lvl="1" eaLnBrk="1" hangingPunct="1"/>
            <a:r>
              <a:rPr lang="en-US" sz="2000" b="0" smtClean="0">
                <a:sym typeface="Symbol" pitchFamily="18" charset="2"/>
              </a:rPr>
              <a:t>pain an evolutionary product of two factors:	</a:t>
            </a:r>
          </a:p>
          <a:p>
            <a:pPr lvl="2" eaLnBrk="1" hangingPunct="1"/>
            <a:r>
              <a:rPr lang="en-US" sz="1600" b="0" smtClean="0">
                <a:sym typeface="Symbol" pitchFamily="18" charset="2"/>
              </a:rPr>
              <a:t>unusually large brain and head of the human infant</a:t>
            </a:r>
          </a:p>
          <a:p>
            <a:pPr lvl="2" eaLnBrk="1" hangingPunct="1"/>
            <a:r>
              <a:rPr lang="en-US" sz="1600" b="0" smtClean="0">
                <a:sym typeface="Symbol" pitchFamily="18" charset="2"/>
              </a:rPr>
              <a:t>narrowing of the pelvic outlet which helped humans adapt to bipedal locomotion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mtClean="0"/>
              <a:t>Stages of Labor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r>
              <a:rPr lang="en-US" sz="2800" b="0" smtClean="0"/>
              <a:t>labor occurs in </a:t>
            </a:r>
            <a:r>
              <a:rPr lang="en-US" sz="2800" smtClean="0"/>
              <a:t>three stages</a:t>
            </a:r>
            <a:r>
              <a:rPr lang="en-US" sz="2800" b="0" smtClean="0"/>
              <a:t>:</a:t>
            </a:r>
          </a:p>
          <a:p>
            <a:pPr lvl="1"/>
            <a:r>
              <a:rPr lang="en-US" sz="2400" smtClean="0"/>
              <a:t>dilation</a:t>
            </a:r>
          </a:p>
          <a:p>
            <a:pPr lvl="1"/>
            <a:r>
              <a:rPr lang="en-US" sz="2400" smtClean="0"/>
              <a:t>expulsion</a:t>
            </a:r>
          </a:p>
          <a:p>
            <a:pPr lvl="1"/>
            <a:r>
              <a:rPr lang="en-US" sz="2400" smtClean="0"/>
              <a:t>placental stage</a:t>
            </a:r>
          </a:p>
          <a:p>
            <a:pPr lvl="1"/>
            <a:endParaRPr lang="en-US" sz="1000" b="0" smtClean="0"/>
          </a:p>
          <a:p>
            <a:r>
              <a:rPr lang="en-US" sz="2800" b="0" smtClean="0"/>
              <a:t>duration of each stage tends to be longer in </a:t>
            </a:r>
            <a:r>
              <a:rPr lang="en-US" sz="2800" smtClean="0"/>
              <a:t>primipara</a:t>
            </a:r>
          </a:p>
          <a:p>
            <a:pPr lvl="2"/>
            <a:r>
              <a:rPr lang="en-US" sz="2000" b="0" smtClean="0"/>
              <a:t>woman giving birth for the first time</a:t>
            </a:r>
          </a:p>
          <a:p>
            <a:pPr lvl="2"/>
            <a:endParaRPr lang="en-US" sz="1000" b="0" smtClean="0"/>
          </a:p>
          <a:p>
            <a:r>
              <a:rPr lang="en-US" sz="2800" b="0" smtClean="0"/>
              <a:t>than in </a:t>
            </a:r>
            <a:r>
              <a:rPr lang="en-US" sz="2800" smtClean="0"/>
              <a:t>multipara</a:t>
            </a:r>
          </a:p>
          <a:p>
            <a:pPr lvl="2"/>
            <a:r>
              <a:rPr lang="en-US" sz="2000" b="0" smtClean="0"/>
              <a:t>woman who has previously given 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28-</a:t>
            </a:r>
            <a:fld id="{A422B2CE-5782-46EC-81A2-12A5622FAD33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4D522A9-3975-4118-80D8-69438A06A5AD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 - Early Dilation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733925"/>
            <a:ext cx="8991600" cy="2057400"/>
          </a:xfrm>
        </p:spPr>
        <p:txBody>
          <a:bodyPr/>
          <a:lstStyle/>
          <a:p>
            <a:pPr eaLnBrk="1" hangingPunct="1"/>
            <a:r>
              <a:rPr lang="en-US" sz="2400" b="0" smtClean="0"/>
              <a:t>longest stage – lasting 8 to 24 hours</a:t>
            </a:r>
          </a:p>
          <a:p>
            <a:pPr eaLnBrk="1" hangingPunct="1"/>
            <a:r>
              <a:rPr lang="en-US" sz="2400" b="0" smtClean="0"/>
              <a:t>dilation of cervical canal and effacement (thinning)</a:t>
            </a:r>
            <a:br>
              <a:rPr lang="en-US" sz="2400" b="0" smtClean="0"/>
            </a:br>
            <a:r>
              <a:rPr lang="en-US" sz="2400" b="0" smtClean="0"/>
              <a:t>of cervix to reach 10 cm - diameter of fetal head</a:t>
            </a:r>
          </a:p>
          <a:p>
            <a:pPr eaLnBrk="1" hangingPunct="1"/>
            <a:r>
              <a:rPr lang="en-US" sz="2400" b="0" smtClean="0"/>
              <a:t>rupture of fetal membranes and loss of amniotic fluid</a:t>
            </a:r>
          </a:p>
          <a:p>
            <a:pPr lvl="1" eaLnBrk="1" hangingPunct="1"/>
            <a:r>
              <a:rPr lang="en-US" sz="2000" b="0" smtClean="0"/>
              <a:t>“breaking of the waters”</a:t>
            </a:r>
            <a:endParaRPr lang="en-US" sz="1800" b="0" smtClean="0"/>
          </a:p>
        </p:txBody>
      </p:sp>
      <p:sp>
        <p:nvSpPr>
          <p:cNvPr id="97286" name="Text Box 12"/>
          <p:cNvSpPr txBox="1">
            <a:spLocks noChangeArrowheads="1"/>
          </p:cNvSpPr>
          <p:nvPr/>
        </p:nvSpPr>
        <p:spPr bwMode="auto">
          <a:xfrm>
            <a:off x="304800" y="3505200"/>
            <a:ext cx="2133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28.20a</a:t>
            </a:r>
          </a:p>
        </p:txBody>
      </p:sp>
      <p:pic>
        <p:nvPicPr>
          <p:cNvPr id="97288" name="Picture 3" descr="sal25693_28_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11275"/>
            <a:ext cx="52736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927475" y="1063625"/>
            <a:ext cx="42259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7290" name="AutoShape 5"/>
          <p:cNvSpPr>
            <a:spLocks noChangeAspect="1" noChangeArrowheads="1" noTextEdit="1"/>
          </p:cNvSpPr>
          <p:nvPr/>
        </p:nvSpPr>
        <p:spPr bwMode="auto">
          <a:xfrm>
            <a:off x="3500438" y="1622425"/>
            <a:ext cx="50768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Rectangle 6"/>
          <p:cNvSpPr>
            <a:spLocks noChangeArrowheads="1"/>
          </p:cNvSpPr>
          <p:nvPr/>
        </p:nvSpPr>
        <p:spPr bwMode="auto">
          <a:xfrm>
            <a:off x="4978400" y="3068638"/>
            <a:ext cx="625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Placenta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97292" name="Rectangle 7"/>
          <p:cNvSpPr>
            <a:spLocks noChangeArrowheads="1"/>
          </p:cNvSpPr>
          <p:nvPr/>
        </p:nvSpPr>
        <p:spPr bwMode="auto">
          <a:xfrm>
            <a:off x="7881938" y="2803525"/>
            <a:ext cx="4810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Uterus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97293" name="Rectangle 8"/>
          <p:cNvSpPr>
            <a:spLocks noChangeArrowheads="1"/>
          </p:cNvSpPr>
          <p:nvPr/>
        </p:nvSpPr>
        <p:spPr bwMode="auto">
          <a:xfrm>
            <a:off x="7310438" y="3635375"/>
            <a:ext cx="463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Cervix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97294" name="Rectangle 9"/>
          <p:cNvSpPr>
            <a:spLocks noChangeArrowheads="1"/>
          </p:cNvSpPr>
          <p:nvPr/>
        </p:nvSpPr>
        <p:spPr bwMode="auto">
          <a:xfrm>
            <a:off x="8120063" y="3873500"/>
            <a:ext cx="500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000000"/>
                </a:solidFill>
                <a:latin typeface="Arial" pitchFamily="34" charset="0"/>
              </a:rPr>
              <a:t>Vagina</a:t>
            </a:r>
            <a:endParaRPr lang="en-US" sz="1200" b="1">
              <a:latin typeface="Arial" pitchFamily="34" charset="0"/>
            </a:endParaRPr>
          </a:p>
        </p:txBody>
      </p:sp>
      <p:sp>
        <p:nvSpPr>
          <p:cNvPr id="97295" name="Line 10"/>
          <p:cNvSpPr>
            <a:spLocks noChangeShapeType="1"/>
          </p:cNvSpPr>
          <p:nvPr/>
        </p:nvSpPr>
        <p:spPr bwMode="auto">
          <a:xfrm flipV="1">
            <a:off x="5307013" y="2309813"/>
            <a:ext cx="0" cy="7620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Freeform 11"/>
          <p:cNvSpPr>
            <a:spLocks/>
          </p:cNvSpPr>
          <p:nvPr/>
        </p:nvSpPr>
        <p:spPr bwMode="auto">
          <a:xfrm>
            <a:off x="5672138" y="2922588"/>
            <a:ext cx="128587" cy="585787"/>
          </a:xfrm>
          <a:custGeom>
            <a:avLst/>
            <a:gdLst>
              <a:gd name="T0" fmla="*/ 0 w 132"/>
              <a:gd name="T1" fmla="*/ 1517133844 h 602"/>
              <a:gd name="T2" fmla="*/ 332660570 w 132"/>
              <a:gd name="T3" fmla="*/ 1517133844 h 602"/>
              <a:gd name="T4" fmla="*/ 332660570 w 132"/>
              <a:gd name="T5" fmla="*/ 0 h 602"/>
              <a:gd name="T6" fmla="*/ 0 60000 65536"/>
              <a:gd name="T7" fmla="*/ 0 60000 65536"/>
              <a:gd name="T8" fmla="*/ 0 60000 65536"/>
              <a:gd name="T9" fmla="*/ 0 w 132"/>
              <a:gd name="T10" fmla="*/ 0 h 602"/>
              <a:gd name="T11" fmla="*/ 132 w 132"/>
              <a:gd name="T12" fmla="*/ 602 h 6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602">
                <a:moveTo>
                  <a:pt x="0" y="602"/>
                </a:moveTo>
                <a:lnTo>
                  <a:pt x="132" y="602"/>
                </a:lnTo>
                <a:lnTo>
                  <a:pt x="132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297" name="Line 12"/>
          <p:cNvSpPr>
            <a:spLocks noChangeShapeType="1"/>
          </p:cNvSpPr>
          <p:nvPr/>
        </p:nvSpPr>
        <p:spPr bwMode="auto">
          <a:xfrm flipH="1">
            <a:off x="7108825" y="2903538"/>
            <a:ext cx="731838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Line 13"/>
          <p:cNvSpPr>
            <a:spLocks noChangeShapeType="1"/>
          </p:cNvSpPr>
          <p:nvPr/>
        </p:nvSpPr>
        <p:spPr bwMode="auto">
          <a:xfrm flipV="1">
            <a:off x="5297488" y="2300288"/>
            <a:ext cx="0" cy="762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9" name="Freeform 14"/>
          <p:cNvSpPr>
            <a:spLocks/>
          </p:cNvSpPr>
          <p:nvPr/>
        </p:nvSpPr>
        <p:spPr bwMode="auto">
          <a:xfrm>
            <a:off x="5662613" y="2913063"/>
            <a:ext cx="128587" cy="585787"/>
          </a:xfrm>
          <a:custGeom>
            <a:avLst/>
            <a:gdLst>
              <a:gd name="T0" fmla="*/ 0 w 132"/>
              <a:gd name="T1" fmla="*/ 1517133844 h 602"/>
              <a:gd name="T2" fmla="*/ 332660570 w 132"/>
              <a:gd name="T3" fmla="*/ 1517133844 h 602"/>
              <a:gd name="T4" fmla="*/ 332660570 w 132"/>
              <a:gd name="T5" fmla="*/ 0 h 602"/>
              <a:gd name="T6" fmla="*/ 0 60000 65536"/>
              <a:gd name="T7" fmla="*/ 0 60000 65536"/>
              <a:gd name="T8" fmla="*/ 0 60000 65536"/>
              <a:gd name="T9" fmla="*/ 0 w 132"/>
              <a:gd name="T10" fmla="*/ 0 h 602"/>
              <a:gd name="T11" fmla="*/ 132 w 132"/>
              <a:gd name="T12" fmla="*/ 602 h 6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602">
                <a:moveTo>
                  <a:pt x="0" y="602"/>
                </a:moveTo>
                <a:lnTo>
                  <a:pt x="132" y="602"/>
                </a:lnTo>
                <a:lnTo>
                  <a:pt x="132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300" name="Freeform 15"/>
          <p:cNvSpPr>
            <a:spLocks/>
          </p:cNvSpPr>
          <p:nvPr/>
        </p:nvSpPr>
        <p:spPr bwMode="auto">
          <a:xfrm>
            <a:off x="7167563" y="3562350"/>
            <a:ext cx="128587" cy="168275"/>
          </a:xfrm>
          <a:custGeom>
            <a:avLst/>
            <a:gdLst>
              <a:gd name="T0" fmla="*/ 0 w 132"/>
              <a:gd name="T1" fmla="*/ 0 h 173"/>
              <a:gd name="T2" fmla="*/ 0 w 132"/>
              <a:gd name="T3" fmla="*/ 435985488 h 173"/>
              <a:gd name="T4" fmla="*/ 332660570 w 132"/>
              <a:gd name="T5" fmla="*/ 435985488 h 173"/>
              <a:gd name="T6" fmla="*/ 0 60000 65536"/>
              <a:gd name="T7" fmla="*/ 0 60000 65536"/>
              <a:gd name="T8" fmla="*/ 0 60000 65536"/>
              <a:gd name="T9" fmla="*/ 0 w 132"/>
              <a:gd name="T10" fmla="*/ 0 h 173"/>
              <a:gd name="T11" fmla="*/ 132 w 132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173">
                <a:moveTo>
                  <a:pt x="0" y="0"/>
                </a:moveTo>
                <a:lnTo>
                  <a:pt x="0" y="173"/>
                </a:lnTo>
                <a:lnTo>
                  <a:pt x="132" y="173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301" name="Freeform 16"/>
          <p:cNvSpPr>
            <a:spLocks/>
          </p:cNvSpPr>
          <p:nvPr/>
        </p:nvSpPr>
        <p:spPr bwMode="auto">
          <a:xfrm>
            <a:off x="7158038" y="3552825"/>
            <a:ext cx="138112" cy="168275"/>
          </a:xfrm>
          <a:custGeom>
            <a:avLst/>
            <a:gdLst>
              <a:gd name="T0" fmla="*/ 0 w 142"/>
              <a:gd name="T1" fmla="*/ 0 h 173"/>
              <a:gd name="T2" fmla="*/ 0 w 142"/>
              <a:gd name="T3" fmla="*/ 435985488 h 173"/>
              <a:gd name="T4" fmla="*/ 357862133 w 142"/>
              <a:gd name="T5" fmla="*/ 435985488 h 173"/>
              <a:gd name="T6" fmla="*/ 0 60000 65536"/>
              <a:gd name="T7" fmla="*/ 0 60000 65536"/>
              <a:gd name="T8" fmla="*/ 0 60000 65536"/>
              <a:gd name="T9" fmla="*/ 0 w 142"/>
              <a:gd name="T10" fmla="*/ 0 h 173"/>
              <a:gd name="T11" fmla="*/ 142 w 142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173">
                <a:moveTo>
                  <a:pt x="0" y="0"/>
                </a:moveTo>
                <a:lnTo>
                  <a:pt x="0" y="173"/>
                </a:lnTo>
                <a:lnTo>
                  <a:pt x="142" y="173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302" name="Line 17"/>
          <p:cNvSpPr>
            <a:spLocks noChangeShapeType="1"/>
          </p:cNvSpPr>
          <p:nvPr/>
        </p:nvSpPr>
        <p:spPr bwMode="auto">
          <a:xfrm flipH="1">
            <a:off x="7097713" y="2894013"/>
            <a:ext cx="7334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3" name="Freeform 18"/>
          <p:cNvSpPr>
            <a:spLocks/>
          </p:cNvSpPr>
          <p:nvPr/>
        </p:nvSpPr>
        <p:spPr bwMode="auto">
          <a:xfrm>
            <a:off x="7735888" y="3408363"/>
            <a:ext cx="346075" cy="569912"/>
          </a:xfrm>
          <a:custGeom>
            <a:avLst/>
            <a:gdLst>
              <a:gd name="T0" fmla="*/ 0 w 356"/>
              <a:gd name="T1" fmla="*/ 0 h 586"/>
              <a:gd name="T2" fmla="*/ 693043723 w 356"/>
              <a:gd name="T3" fmla="*/ 1476811344 h 586"/>
              <a:gd name="T4" fmla="*/ 897175714 w 356"/>
              <a:gd name="T5" fmla="*/ 1476811344 h 586"/>
              <a:gd name="T6" fmla="*/ 0 60000 65536"/>
              <a:gd name="T7" fmla="*/ 0 60000 65536"/>
              <a:gd name="T8" fmla="*/ 0 60000 65536"/>
              <a:gd name="T9" fmla="*/ 0 w 356"/>
              <a:gd name="T10" fmla="*/ 0 h 586"/>
              <a:gd name="T11" fmla="*/ 356 w 356"/>
              <a:gd name="T12" fmla="*/ 586 h 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586">
                <a:moveTo>
                  <a:pt x="0" y="0"/>
                </a:moveTo>
                <a:lnTo>
                  <a:pt x="275" y="586"/>
                </a:lnTo>
                <a:lnTo>
                  <a:pt x="356" y="586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304" name="Freeform 19"/>
          <p:cNvSpPr>
            <a:spLocks/>
          </p:cNvSpPr>
          <p:nvPr/>
        </p:nvSpPr>
        <p:spPr bwMode="auto">
          <a:xfrm>
            <a:off x="7726363" y="3398838"/>
            <a:ext cx="346075" cy="569912"/>
          </a:xfrm>
          <a:custGeom>
            <a:avLst/>
            <a:gdLst>
              <a:gd name="T0" fmla="*/ 0 w 356"/>
              <a:gd name="T1" fmla="*/ 0 h 586"/>
              <a:gd name="T2" fmla="*/ 693043723 w 356"/>
              <a:gd name="T3" fmla="*/ 1476811344 h 586"/>
              <a:gd name="T4" fmla="*/ 897175714 w 356"/>
              <a:gd name="T5" fmla="*/ 1476811344 h 586"/>
              <a:gd name="T6" fmla="*/ 0 60000 65536"/>
              <a:gd name="T7" fmla="*/ 0 60000 65536"/>
              <a:gd name="T8" fmla="*/ 0 60000 65536"/>
              <a:gd name="T9" fmla="*/ 0 w 356"/>
              <a:gd name="T10" fmla="*/ 0 h 586"/>
              <a:gd name="T11" fmla="*/ 356 w 356"/>
              <a:gd name="T12" fmla="*/ 586 h 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6" h="586">
                <a:moveTo>
                  <a:pt x="0" y="0"/>
                </a:moveTo>
                <a:lnTo>
                  <a:pt x="275" y="586"/>
                </a:lnTo>
                <a:lnTo>
                  <a:pt x="356" y="586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7305" name="Text Box 20"/>
          <p:cNvSpPr txBox="1">
            <a:spLocks noChangeArrowheads="1"/>
          </p:cNvSpPr>
          <p:nvPr/>
        </p:nvSpPr>
        <p:spPr bwMode="auto">
          <a:xfrm>
            <a:off x="3497263" y="1609725"/>
            <a:ext cx="1279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(a) Early dilation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      stage</a:t>
            </a:r>
          </a:p>
        </p:txBody>
      </p:sp>
      <p:sp>
        <p:nvSpPr>
          <p:cNvPr id="97306" name="Text Box 21"/>
          <p:cNvSpPr txBox="1">
            <a:spLocks noChangeArrowheads="1"/>
          </p:cNvSpPr>
          <p:nvPr/>
        </p:nvSpPr>
        <p:spPr bwMode="auto">
          <a:xfrm>
            <a:off x="4984750" y="3281363"/>
            <a:ext cx="7699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Umbilical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081EFC3E-7735-40FD-874C-2AC99EE93C7D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Stages of Labor -- Late Dilation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5715000"/>
            <a:ext cx="89154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0" smtClean="0"/>
              <a:t>	dilation reaches 10 cm in 24 hours or less in primipara</a:t>
            </a:r>
            <a:br>
              <a:rPr lang="en-US" sz="2400" b="0" smtClean="0"/>
            </a:br>
            <a:r>
              <a:rPr lang="en-US" sz="2400" b="0" smtClean="0"/>
              <a:t>(first baby) and in as little as few minutes in multipara</a:t>
            </a:r>
          </a:p>
        </p:txBody>
      </p:sp>
      <p:sp>
        <p:nvSpPr>
          <p:cNvPr id="98310" name="Text Box 12"/>
          <p:cNvSpPr txBox="1">
            <a:spLocks noChangeArrowheads="1"/>
          </p:cNvSpPr>
          <p:nvPr/>
        </p:nvSpPr>
        <p:spPr bwMode="auto">
          <a:xfrm>
            <a:off x="304800" y="4724400"/>
            <a:ext cx="21336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28.20b</a:t>
            </a:r>
          </a:p>
        </p:txBody>
      </p:sp>
      <p:pic>
        <p:nvPicPr>
          <p:cNvPr id="98312" name="Picture 3" descr="sal25693_28_2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663" y="1247775"/>
            <a:ext cx="59594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276600" y="1012825"/>
            <a:ext cx="46624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98314" name="Freeform 5"/>
          <p:cNvSpPr>
            <a:spLocks/>
          </p:cNvSpPr>
          <p:nvPr/>
        </p:nvSpPr>
        <p:spPr bwMode="auto">
          <a:xfrm>
            <a:off x="7219950" y="2363788"/>
            <a:ext cx="88900" cy="611187"/>
          </a:xfrm>
          <a:custGeom>
            <a:avLst/>
            <a:gdLst>
              <a:gd name="T0" fmla="*/ 0 w 81"/>
              <a:gd name="T1" fmla="*/ 1257556470 h 499"/>
              <a:gd name="T2" fmla="*/ 0 w 81"/>
              <a:gd name="T3" fmla="*/ 0 h 499"/>
              <a:gd name="T4" fmla="*/ 204134216 w 81"/>
              <a:gd name="T5" fmla="*/ 0 h 499"/>
              <a:gd name="T6" fmla="*/ 0 60000 65536"/>
              <a:gd name="T7" fmla="*/ 0 60000 65536"/>
              <a:gd name="T8" fmla="*/ 0 60000 65536"/>
              <a:gd name="T9" fmla="*/ 0 w 81"/>
              <a:gd name="T10" fmla="*/ 0 h 499"/>
              <a:gd name="T11" fmla="*/ 81 w 81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499">
                <a:moveTo>
                  <a:pt x="0" y="499"/>
                </a:moveTo>
                <a:lnTo>
                  <a:pt x="0" y="0"/>
                </a:lnTo>
                <a:lnTo>
                  <a:pt x="81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8315" name="Freeform 6"/>
          <p:cNvSpPr>
            <a:spLocks/>
          </p:cNvSpPr>
          <p:nvPr/>
        </p:nvSpPr>
        <p:spPr bwMode="auto">
          <a:xfrm>
            <a:off x="7210425" y="2352675"/>
            <a:ext cx="88900" cy="611188"/>
          </a:xfrm>
          <a:custGeom>
            <a:avLst/>
            <a:gdLst>
              <a:gd name="T0" fmla="*/ 0 w 81"/>
              <a:gd name="T1" fmla="*/ 1257556470 h 499"/>
              <a:gd name="T2" fmla="*/ 0 w 81"/>
              <a:gd name="T3" fmla="*/ 0 h 499"/>
              <a:gd name="T4" fmla="*/ 204134216 w 81"/>
              <a:gd name="T5" fmla="*/ 0 h 499"/>
              <a:gd name="T6" fmla="*/ 0 60000 65536"/>
              <a:gd name="T7" fmla="*/ 0 60000 65536"/>
              <a:gd name="T8" fmla="*/ 0 60000 65536"/>
              <a:gd name="T9" fmla="*/ 0 w 81"/>
              <a:gd name="T10" fmla="*/ 0 h 499"/>
              <a:gd name="T11" fmla="*/ 81 w 81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499">
                <a:moveTo>
                  <a:pt x="0" y="499"/>
                </a:moveTo>
                <a:lnTo>
                  <a:pt x="0" y="0"/>
                </a:lnTo>
                <a:lnTo>
                  <a:pt x="81" y="0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200"/>
          </a:p>
        </p:txBody>
      </p:sp>
      <p:sp>
        <p:nvSpPr>
          <p:cNvPr id="98316" name="Text Box 7"/>
          <p:cNvSpPr txBox="1">
            <a:spLocks noChangeArrowheads="1"/>
          </p:cNvSpPr>
          <p:nvPr/>
        </p:nvSpPr>
        <p:spPr bwMode="auto">
          <a:xfrm>
            <a:off x="7378700" y="1963738"/>
            <a:ext cx="8778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Pubic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symphysis</a:t>
            </a:r>
          </a:p>
        </p:txBody>
      </p:sp>
      <p:sp>
        <p:nvSpPr>
          <p:cNvPr id="98317" name="Text Box 8"/>
          <p:cNvSpPr txBox="1">
            <a:spLocks noChangeArrowheads="1"/>
          </p:cNvSpPr>
          <p:nvPr/>
        </p:nvSpPr>
        <p:spPr bwMode="auto">
          <a:xfrm>
            <a:off x="2763838" y="1700213"/>
            <a:ext cx="12303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200" b="1">
                <a:latin typeface="Arial" pitchFamily="34" charset="0"/>
              </a:rPr>
              <a:t>(b) Late dilation</a:t>
            </a:r>
          </a:p>
          <a:p>
            <a:pPr eaLnBrk="1" hangingPunct="1"/>
            <a:r>
              <a:rPr lang="en-US" sz="1200" b="1">
                <a:latin typeface="Arial" pitchFamily="34" charset="0"/>
              </a:rPr>
              <a:t>     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F5B69FC-6846-4E27-B1E0-B08849926869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Stages of Labor - Expulsion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244975"/>
            <a:ext cx="8839200" cy="2590800"/>
          </a:xfrm>
        </p:spPr>
        <p:txBody>
          <a:bodyPr/>
          <a:lstStyle/>
          <a:p>
            <a:pPr eaLnBrk="1" hangingPunct="1"/>
            <a:r>
              <a:rPr lang="en-US" sz="2000" b="0" smtClean="0"/>
              <a:t>begins when the  baby’s head enters vagina lasts until the baby is expelled</a:t>
            </a:r>
          </a:p>
          <a:p>
            <a:pPr lvl="1" eaLnBrk="1" hangingPunct="1"/>
            <a:r>
              <a:rPr lang="en-US" sz="1600" b="0" smtClean="0"/>
              <a:t>up to 30 minutes</a:t>
            </a:r>
          </a:p>
          <a:p>
            <a:pPr eaLnBrk="1" hangingPunct="1"/>
            <a:r>
              <a:rPr lang="en-US" sz="2000" smtClean="0"/>
              <a:t>crowning</a:t>
            </a:r>
            <a:r>
              <a:rPr lang="en-US" sz="2000" b="0" smtClean="0"/>
              <a:t> – when the baby’s head is visible</a:t>
            </a:r>
          </a:p>
          <a:p>
            <a:pPr lvl="1" eaLnBrk="1" hangingPunct="1"/>
            <a:r>
              <a:rPr lang="en-US" sz="1600" b="0" smtClean="0"/>
              <a:t>delivery of the head is the most difficult part</a:t>
            </a:r>
          </a:p>
          <a:p>
            <a:pPr lvl="1" eaLnBrk="1" hangingPunct="1"/>
            <a:r>
              <a:rPr lang="en-US" sz="1600" b="0" smtClean="0"/>
              <a:t>nose and mouth suctioned before delivery to clear airway</a:t>
            </a:r>
          </a:p>
          <a:p>
            <a:pPr eaLnBrk="1" hangingPunct="1"/>
            <a:r>
              <a:rPr lang="en-US" sz="2000" b="0" smtClean="0"/>
              <a:t>after expulsion, attendant drains blood from umbilical vein into baby</a:t>
            </a:r>
          </a:p>
          <a:p>
            <a:pPr lvl="1" eaLnBrk="1" hangingPunct="1"/>
            <a:r>
              <a:rPr lang="en-US" sz="1600" b="0" smtClean="0"/>
              <a:t>clamps umbilical cord in two places, and cuts cord between clamps</a:t>
            </a:r>
          </a:p>
        </p:txBody>
      </p:sp>
      <p:sp>
        <p:nvSpPr>
          <p:cNvPr id="99334" name="Text Box 12"/>
          <p:cNvSpPr txBox="1">
            <a:spLocks noChangeArrowheads="1"/>
          </p:cNvSpPr>
          <p:nvPr/>
        </p:nvSpPr>
        <p:spPr bwMode="auto">
          <a:xfrm>
            <a:off x="685800" y="249237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28.20c</a:t>
            </a:r>
          </a:p>
        </p:txBody>
      </p:sp>
      <p:pic>
        <p:nvPicPr>
          <p:cNvPr id="99336" name="Picture 3" descr="sal25693_28_2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22363"/>
            <a:ext cx="4876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4046538" y="862013"/>
            <a:ext cx="3495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99338" name="Text Box 5"/>
          <p:cNvSpPr txBox="1">
            <a:spLocks noChangeArrowheads="1"/>
          </p:cNvSpPr>
          <p:nvPr/>
        </p:nvSpPr>
        <p:spPr bwMode="auto">
          <a:xfrm>
            <a:off x="3430588" y="1401763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500" b="1">
                <a:latin typeface="Arial" pitchFamily="34" charset="0"/>
              </a:rPr>
              <a:t>(c) Expulsion</a:t>
            </a:r>
          </a:p>
          <a:p>
            <a:pPr eaLnBrk="1" hangingPunct="1"/>
            <a:r>
              <a:rPr lang="en-US" sz="1500" b="1">
                <a:latin typeface="Arial" pitchFamily="34" charset="0"/>
              </a:rPr>
              <a:t>     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6C539E5-8A02-4D39-86BC-A9B29810A5A8}" type="slidenum">
              <a:rPr lang="en-US"/>
              <a:pPr>
                <a:defRPr/>
              </a:pPr>
              <a:t>87</a:t>
            </a:fld>
            <a:endParaRPr lang="en-US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Placental Stage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410200"/>
            <a:ext cx="8915400" cy="1447800"/>
          </a:xfrm>
        </p:spPr>
        <p:txBody>
          <a:bodyPr/>
          <a:lstStyle/>
          <a:p>
            <a:pPr eaLnBrk="1" hangingPunct="1"/>
            <a:r>
              <a:rPr lang="en-US" sz="2400" b="0" smtClean="0"/>
              <a:t>uterine contractions continue causing placental separation</a:t>
            </a:r>
          </a:p>
          <a:p>
            <a:pPr eaLnBrk="1" hangingPunct="1"/>
            <a:r>
              <a:rPr lang="en-US" sz="2400" b="0" smtClean="0"/>
              <a:t>membranes (afterbirth) inspected to be sure everything has been expelled</a:t>
            </a:r>
          </a:p>
        </p:txBody>
      </p:sp>
      <p:sp>
        <p:nvSpPr>
          <p:cNvPr id="102406" name="Text Box 12"/>
          <p:cNvSpPr txBox="1">
            <a:spLocks noChangeArrowheads="1"/>
          </p:cNvSpPr>
          <p:nvPr/>
        </p:nvSpPr>
        <p:spPr bwMode="auto">
          <a:xfrm>
            <a:off x="533400" y="4724400"/>
            <a:ext cx="22098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28.20d</a:t>
            </a:r>
          </a:p>
        </p:txBody>
      </p:sp>
      <p:pic>
        <p:nvPicPr>
          <p:cNvPr id="102408" name="Picture 3" descr="sal25693_28_20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44613"/>
            <a:ext cx="603885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3449638" y="1063625"/>
            <a:ext cx="4327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700">
                <a:latin typeface="Arial" pitchFamily="34" charset="0"/>
                <a:cs typeface="Arial" pitchFamily="34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02410" name="Rectangle 5"/>
          <p:cNvSpPr>
            <a:spLocks noChangeArrowheads="1"/>
          </p:cNvSpPr>
          <p:nvPr/>
        </p:nvSpPr>
        <p:spPr bwMode="auto">
          <a:xfrm>
            <a:off x="6567488" y="1627188"/>
            <a:ext cx="642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pitchFamily="34" charset="0"/>
              </a:rPr>
              <a:t>Uterus</a:t>
            </a:r>
            <a:endParaRPr lang="en-US" sz="1600" b="1">
              <a:latin typeface="Arial" pitchFamily="34" charset="0"/>
            </a:endParaRPr>
          </a:p>
        </p:txBody>
      </p:sp>
      <p:sp>
        <p:nvSpPr>
          <p:cNvPr id="102411" name="Freeform 6"/>
          <p:cNvSpPr>
            <a:spLocks/>
          </p:cNvSpPr>
          <p:nvPr/>
        </p:nvSpPr>
        <p:spPr bwMode="auto">
          <a:xfrm>
            <a:off x="5656263" y="1741488"/>
            <a:ext cx="839787" cy="295275"/>
          </a:xfrm>
          <a:custGeom>
            <a:avLst/>
            <a:gdLst>
              <a:gd name="T0" fmla="*/ 1902719735 w 755"/>
              <a:gd name="T1" fmla="*/ 0 h 265"/>
              <a:gd name="T2" fmla="*/ 1489413674 w 755"/>
              <a:gd name="T3" fmla="*/ 0 h 265"/>
              <a:gd name="T4" fmla="*/ 0 w 755"/>
              <a:gd name="T5" fmla="*/ 667839710 h 265"/>
              <a:gd name="T6" fmla="*/ 0 60000 65536"/>
              <a:gd name="T7" fmla="*/ 0 60000 65536"/>
              <a:gd name="T8" fmla="*/ 0 60000 65536"/>
              <a:gd name="T9" fmla="*/ 0 w 755"/>
              <a:gd name="T10" fmla="*/ 0 h 265"/>
              <a:gd name="T11" fmla="*/ 755 w 755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5" h="265">
                <a:moveTo>
                  <a:pt x="755" y="0"/>
                </a:moveTo>
                <a:lnTo>
                  <a:pt x="591" y="0"/>
                </a:lnTo>
                <a:lnTo>
                  <a:pt x="0" y="265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02412" name="Line 7"/>
          <p:cNvSpPr>
            <a:spLocks noChangeShapeType="1"/>
          </p:cNvSpPr>
          <p:nvPr/>
        </p:nvSpPr>
        <p:spPr bwMode="auto">
          <a:xfrm flipH="1">
            <a:off x="5589588" y="2468563"/>
            <a:ext cx="1801812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3" name="Line 8"/>
          <p:cNvSpPr>
            <a:spLocks noChangeShapeType="1"/>
          </p:cNvSpPr>
          <p:nvPr/>
        </p:nvSpPr>
        <p:spPr bwMode="auto">
          <a:xfrm>
            <a:off x="5418138" y="3617913"/>
            <a:ext cx="1141412" cy="1587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4" name="Freeform 9"/>
          <p:cNvSpPr>
            <a:spLocks/>
          </p:cNvSpPr>
          <p:nvPr/>
        </p:nvSpPr>
        <p:spPr bwMode="auto">
          <a:xfrm>
            <a:off x="5645150" y="1730375"/>
            <a:ext cx="839788" cy="295275"/>
          </a:xfrm>
          <a:custGeom>
            <a:avLst/>
            <a:gdLst>
              <a:gd name="T0" fmla="*/ 1900197991 w 754"/>
              <a:gd name="T1" fmla="*/ 0 h 265"/>
              <a:gd name="T2" fmla="*/ 1489413052 w 754"/>
              <a:gd name="T3" fmla="*/ 0 h 265"/>
              <a:gd name="T4" fmla="*/ 0 w 754"/>
              <a:gd name="T5" fmla="*/ 667839710 h 265"/>
              <a:gd name="T6" fmla="*/ 0 60000 65536"/>
              <a:gd name="T7" fmla="*/ 0 60000 65536"/>
              <a:gd name="T8" fmla="*/ 0 60000 65536"/>
              <a:gd name="T9" fmla="*/ 0 w 754"/>
              <a:gd name="T10" fmla="*/ 0 h 265"/>
              <a:gd name="T11" fmla="*/ 754 w 754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4" h="265">
                <a:moveTo>
                  <a:pt x="754" y="0"/>
                </a:moveTo>
                <a:lnTo>
                  <a:pt x="591" y="0"/>
                </a:lnTo>
                <a:lnTo>
                  <a:pt x="0" y="265"/>
                </a:ln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1600"/>
          </a:p>
        </p:txBody>
      </p:sp>
      <p:sp>
        <p:nvSpPr>
          <p:cNvPr id="102415" name="Line 10"/>
          <p:cNvSpPr>
            <a:spLocks noChangeShapeType="1"/>
          </p:cNvSpPr>
          <p:nvPr/>
        </p:nvSpPr>
        <p:spPr bwMode="auto">
          <a:xfrm flipH="1">
            <a:off x="5578475" y="2455863"/>
            <a:ext cx="18018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Line 11"/>
          <p:cNvSpPr>
            <a:spLocks noChangeShapeType="1"/>
          </p:cNvSpPr>
          <p:nvPr/>
        </p:nvSpPr>
        <p:spPr bwMode="auto">
          <a:xfrm>
            <a:off x="5407025" y="3606800"/>
            <a:ext cx="11398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7" name="Text Box 12"/>
          <p:cNvSpPr txBox="1">
            <a:spLocks noChangeArrowheads="1"/>
          </p:cNvSpPr>
          <p:nvPr/>
        </p:nvSpPr>
        <p:spPr bwMode="auto">
          <a:xfrm>
            <a:off x="7499350" y="2068513"/>
            <a:ext cx="1187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Placenta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(detaching)</a:t>
            </a:r>
          </a:p>
        </p:txBody>
      </p:sp>
      <p:sp>
        <p:nvSpPr>
          <p:cNvPr id="102418" name="Text Box 13"/>
          <p:cNvSpPr txBox="1">
            <a:spLocks noChangeArrowheads="1"/>
          </p:cNvSpPr>
          <p:nvPr/>
        </p:nvSpPr>
        <p:spPr bwMode="auto">
          <a:xfrm>
            <a:off x="2847975" y="1757363"/>
            <a:ext cx="13017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(d) Placental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      stage</a:t>
            </a:r>
          </a:p>
        </p:txBody>
      </p:sp>
      <p:sp>
        <p:nvSpPr>
          <p:cNvPr id="102419" name="Text Box 14"/>
          <p:cNvSpPr txBox="1">
            <a:spLocks noChangeArrowheads="1"/>
          </p:cNvSpPr>
          <p:nvPr/>
        </p:nvSpPr>
        <p:spPr bwMode="auto">
          <a:xfrm>
            <a:off x="4433888" y="3473450"/>
            <a:ext cx="9969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bIns="0">
            <a:spAutoFit/>
          </a:bodyPr>
          <a:lstStyle/>
          <a:p>
            <a:pPr eaLnBrk="1" hangingPunct="1"/>
            <a:r>
              <a:rPr lang="en-US" sz="1600" b="1">
                <a:latin typeface="Arial" pitchFamily="34" charset="0"/>
              </a:rPr>
              <a:t>Umbilical</a:t>
            </a:r>
          </a:p>
          <a:p>
            <a:pPr eaLnBrk="1" hangingPunct="1"/>
            <a:r>
              <a:rPr lang="en-US" sz="1600" b="1">
                <a:latin typeface="Arial" pitchFamily="34" charset="0"/>
              </a:rPr>
              <a:t>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48095693-66C9-46B5-9C76-3B43E43E2250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Placental Stage</a:t>
            </a:r>
          </a:p>
        </p:txBody>
      </p:sp>
      <p:sp>
        <p:nvSpPr>
          <p:cNvPr id="103429" name="Text Box 7"/>
          <p:cNvSpPr txBox="1">
            <a:spLocks noChangeArrowheads="1"/>
          </p:cNvSpPr>
          <p:nvPr/>
        </p:nvSpPr>
        <p:spPr bwMode="auto">
          <a:xfrm>
            <a:off x="5867400" y="6172200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28.21c</a:t>
            </a:r>
          </a:p>
        </p:txBody>
      </p:sp>
      <p:pic>
        <p:nvPicPr>
          <p:cNvPr id="103441" name="Picture 3" descr="sal25693_28_2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149350"/>
            <a:ext cx="6746875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4"/>
          <p:cNvSpPr txBox="1">
            <a:spLocks noChangeArrowheads="1"/>
          </p:cNvSpPr>
          <p:nvPr/>
        </p:nvSpPr>
        <p:spPr bwMode="auto">
          <a:xfrm>
            <a:off x="2073275" y="914400"/>
            <a:ext cx="49958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03443" name="TextBox 24"/>
          <p:cNvSpPr txBox="1">
            <a:spLocks noChangeArrowheads="1"/>
          </p:cNvSpPr>
          <p:nvPr/>
        </p:nvSpPr>
        <p:spPr bwMode="auto">
          <a:xfrm>
            <a:off x="2071688" y="6119813"/>
            <a:ext cx="499586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800">
                <a:latin typeface="Arial" pitchFamily="34" charset="0"/>
                <a:cs typeface="Arial" pitchFamily="34" charset="0"/>
              </a:rPr>
              <a:t> Visuals Unlimited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931863" y="381000"/>
            <a:ext cx="7286625" cy="1143000"/>
          </a:xfrm>
        </p:spPr>
        <p:txBody>
          <a:bodyPr/>
          <a:lstStyle/>
          <a:p>
            <a:r>
              <a:rPr lang="en-US" smtClean="0"/>
              <a:t>Lactation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smtClean="0"/>
              <a:t>lactation </a:t>
            </a:r>
            <a:r>
              <a:rPr lang="en-US" b="0" smtClean="0"/>
              <a:t>– the synthesis and ejection of milk from the mammary glands</a:t>
            </a:r>
          </a:p>
          <a:p>
            <a:endParaRPr lang="en-US" sz="800" b="0" smtClean="0"/>
          </a:p>
          <a:p>
            <a:pPr lvl="1"/>
            <a:r>
              <a:rPr lang="en-US" b="0" smtClean="0"/>
              <a:t>lasts as little as a week in women who do not breast-feed their infants</a:t>
            </a:r>
          </a:p>
          <a:p>
            <a:pPr lvl="1"/>
            <a:endParaRPr lang="en-US" sz="800" b="0" smtClean="0"/>
          </a:p>
          <a:p>
            <a:pPr lvl="1"/>
            <a:r>
              <a:rPr lang="en-US" b="0" smtClean="0"/>
              <a:t>can continue for many years as long as the breast is stimulated by a nursing infant or a mechanical device (</a:t>
            </a:r>
            <a:r>
              <a:rPr lang="en-US" smtClean="0"/>
              <a:t>breast pump</a:t>
            </a:r>
            <a:r>
              <a:rPr lang="en-US" b="0" smtClean="0"/>
              <a:t>)</a:t>
            </a:r>
          </a:p>
          <a:p>
            <a:pPr lvl="1"/>
            <a:endParaRPr lang="en-US" sz="800" b="0" smtClean="0"/>
          </a:p>
          <a:p>
            <a:pPr lvl="1"/>
            <a:r>
              <a:rPr lang="en-US" b="0" smtClean="0"/>
              <a:t>women traditionally nurse their infants until a median age of about</a:t>
            </a:r>
            <a:r>
              <a:rPr lang="en-US" smtClean="0"/>
              <a:t> 2.8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28-</a:t>
            </a:r>
            <a:fld id="{4CB8E53A-03F2-42FD-98A5-85BD85C38A4F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The Uterus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815975"/>
            <a:ext cx="8229600" cy="5943600"/>
          </a:xfrm>
        </p:spPr>
        <p:txBody>
          <a:bodyPr/>
          <a:lstStyle/>
          <a:p>
            <a:pPr eaLnBrk="1" hangingPunct="1"/>
            <a:r>
              <a:rPr lang="en-US" sz="2400" smtClean="0"/>
              <a:t>uterus </a:t>
            </a:r>
            <a:r>
              <a:rPr lang="en-US" sz="2400" b="0" smtClean="0"/>
              <a:t>– thick muscular chamber that opens into the roof of the vagina</a:t>
            </a:r>
          </a:p>
          <a:p>
            <a:pPr lvl="1" eaLnBrk="1" hangingPunct="1"/>
            <a:r>
              <a:rPr lang="en-US" sz="2000" b="0" smtClean="0"/>
              <a:t>usually tilts forward over the urinary bladder</a:t>
            </a:r>
          </a:p>
          <a:p>
            <a:pPr lvl="1" eaLnBrk="1" hangingPunct="1"/>
            <a:r>
              <a:rPr lang="en-US" sz="2000" b="0" smtClean="0"/>
              <a:t>harbors fetus, provides a source of nutrition, and expels the fetus at the end of its development</a:t>
            </a:r>
          </a:p>
          <a:p>
            <a:pPr lvl="1" eaLnBrk="1" hangingPunct="1"/>
            <a:r>
              <a:rPr lang="en-US" sz="2000" b="0" smtClean="0"/>
              <a:t>pear-shaped organ</a:t>
            </a:r>
          </a:p>
          <a:p>
            <a:pPr lvl="2" eaLnBrk="1" hangingPunct="1"/>
            <a:r>
              <a:rPr lang="en-US" sz="1600" smtClean="0"/>
              <a:t>fundus </a:t>
            </a:r>
            <a:r>
              <a:rPr lang="en-US" sz="1600" b="0" smtClean="0"/>
              <a:t>– broad superior curvature</a:t>
            </a:r>
          </a:p>
          <a:p>
            <a:pPr lvl="2" eaLnBrk="1" hangingPunct="1"/>
            <a:r>
              <a:rPr lang="en-US" sz="1600" smtClean="0"/>
              <a:t>body</a:t>
            </a:r>
            <a:r>
              <a:rPr lang="en-US" sz="1600" b="0" smtClean="0"/>
              <a:t> (corpus) – middle portion</a:t>
            </a:r>
          </a:p>
          <a:p>
            <a:pPr lvl="2" eaLnBrk="1" hangingPunct="1"/>
            <a:r>
              <a:rPr lang="en-US" sz="1600" smtClean="0"/>
              <a:t>cervix</a:t>
            </a:r>
            <a:r>
              <a:rPr lang="en-US" sz="1600" b="0" smtClean="0"/>
              <a:t> – cylindrical inferior end</a:t>
            </a:r>
          </a:p>
          <a:p>
            <a:pPr lvl="1" eaLnBrk="1" hangingPunct="1"/>
            <a:r>
              <a:rPr lang="en-US" sz="2000" smtClean="0"/>
              <a:t>lumen</a:t>
            </a:r>
            <a:r>
              <a:rPr lang="en-US" sz="2000" b="0" smtClean="0"/>
              <a:t> is roughly triangular</a:t>
            </a:r>
          </a:p>
          <a:p>
            <a:pPr lvl="2" eaLnBrk="1" hangingPunct="1"/>
            <a:r>
              <a:rPr lang="en-US" sz="1600" b="0" smtClean="0"/>
              <a:t>upper two corners are the openings to the uterine tube</a:t>
            </a:r>
          </a:p>
          <a:p>
            <a:pPr lvl="2" eaLnBrk="1" hangingPunct="1"/>
            <a:r>
              <a:rPr lang="en-US" sz="1600" b="0" smtClean="0"/>
              <a:t>lower apex is internal os</a:t>
            </a:r>
          </a:p>
          <a:p>
            <a:pPr lvl="2" eaLnBrk="1" hangingPunct="1"/>
            <a:r>
              <a:rPr lang="en-US" sz="1600" b="0" smtClean="0"/>
              <a:t>not a hollow cavity, but a </a:t>
            </a:r>
            <a:r>
              <a:rPr lang="en-US" sz="1600" smtClean="0"/>
              <a:t>potential space </a:t>
            </a:r>
            <a:r>
              <a:rPr lang="en-US" sz="1600" b="0" smtClean="0"/>
              <a:t>in the non-pregnant uterus</a:t>
            </a:r>
          </a:p>
          <a:p>
            <a:pPr lvl="1" eaLnBrk="1" hangingPunct="1"/>
            <a:r>
              <a:rPr lang="en-US" sz="2000" smtClean="0"/>
              <a:t>cervical canal </a:t>
            </a:r>
            <a:r>
              <a:rPr lang="en-US" sz="2000" b="0" smtClean="0"/>
              <a:t>connects the lumen to vagina</a:t>
            </a:r>
          </a:p>
          <a:p>
            <a:pPr lvl="2" eaLnBrk="1" hangingPunct="1"/>
            <a:r>
              <a:rPr lang="en-US" sz="1600" smtClean="0"/>
              <a:t>internal os </a:t>
            </a:r>
            <a:r>
              <a:rPr lang="en-US" sz="1600" b="0" smtClean="0"/>
              <a:t>– superior opening of the canal into the body of the uterus</a:t>
            </a:r>
          </a:p>
          <a:p>
            <a:pPr lvl="2" eaLnBrk="1" hangingPunct="1"/>
            <a:r>
              <a:rPr lang="en-US" sz="1600" smtClean="0"/>
              <a:t>external os </a:t>
            </a:r>
            <a:r>
              <a:rPr lang="en-US" sz="1600" b="0" smtClean="0"/>
              <a:t>– inferior opening of the canal into the vagina</a:t>
            </a:r>
          </a:p>
          <a:p>
            <a:pPr lvl="1" eaLnBrk="1" hangingPunct="1"/>
            <a:r>
              <a:rPr lang="en-US" sz="2000" smtClean="0"/>
              <a:t>cervical glands </a:t>
            </a:r>
            <a:r>
              <a:rPr lang="en-US" sz="2000" b="0" smtClean="0"/>
              <a:t>– secretes mucus that prevents the spread of microorganisms from the vagina to the uterus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86DE0DC-6766-4A4B-B57D-E7B6C975D245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389695FF-E7B5-43E6-9D34-6ABDCE0EB738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Mammary Gland Development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5410200"/>
          </a:xfrm>
        </p:spPr>
        <p:txBody>
          <a:bodyPr/>
          <a:lstStyle/>
          <a:p>
            <a:pPr eaLnBrk="1" hangingPunct="1"/>
            <a:r>
              <a:rPr lang="en-US" b="0" smtClean="0"/>
              <a:t>high estrogen level in pregnancy causes the ducts of the mammary glands to grow and branch extensively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mtClean="0"/>
              <a:t>growth hormone, insulin</a:t>
            </a:r>
            <a:r>
              <a:rPr lang="en-US" b="0" smtClean="0"/>
              <a:t>, </a:t>
            </a:r>
            <a:r>
              <a:rPr lang="en-US" smtClean="0"/>
              <a:t>glucocorticoids</a:t>
            </a:r>
            <a:r>
              <a:rPr lang="en-US" b="0" smtClean="0"/>
              <a:t>, and </a:t>
            </a:r>
            <a:r>
              <a:rPr lang="en-US" smtClean="0"/>
              <a:t>prolactin</a:t>
            </a:r>
            <a:r>
              <a:rPr lang="en-US" b="0" smtClean="0"/>
              <a:t> contribute to this development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mtClean="0"/>
              <a:t>progesterone</a:t>
            </a:r>
            <a:r>
              <a:rPr lang="en-US" b="0" smtClean="0"/>
              <a:t> stimulates the budding and development of acini at the end of the ducts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b="0" smtClean="0"/>
              <a:t>acini organized into grape-like clusters (</a:t>
            </a:r>
            <a:r>
              <a:rPr lang="en-US" smtClean="0"/>
              <a:t>lobules</a:t>
            </a:r>
            <a:r>
              <a:rPr lang="en-US" b="0" smtClean="0"/>
              <a:t>) within each breast 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FE99866-86FD-4FA0-B35B-95B8AEA5A832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Colostrum and Milk Synthesis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7625"/>
            <a:ext cx="8458200" cy="531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colostrum</a:t>
            </a:r>
            <a:r>
              <a:rPr lang="en-US" sz="2400" b="0" smtClean="0"/>
              <a:t> forms in late pregnancy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similar to breast milk in protein and lactose, but contains 1/3 less fat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first 1 to 3 days after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thin watery consistency and a cloudy yellow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contains IgA  to protection the baby from gastroenteritis</a:t>
            </a:r>
          </a:p>
          <a:p>
            <a:pPr lvl="1" eaLnBrk="1" hangingPunct="1">
              <a:lnSpc>
                <a:spcPct val="90000"/>
              </a:lnSpc>
            </a:pPr>
            <a:endParaRPr lang="en-US" sz="2000" b="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prolactin </a:t>
            </a:r>
            <a:r>
              <a:rPr lang="en-US" sz="2400" b="0" smtClean="0"/>
              <a:t>(from anterior pituitary) promotes milk synthesis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inhibited by dopamine when not pregnant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synthesis of hormone begins 5 weeks into pregnancy, by full term it is 10 to 20 times normal level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b="0" smtClean="0"/>
              <a:t>little effect on mammary glands until after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steroid hormones from placenta oppose prolactin until birth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0" smtClean="0"/>
              <a:t>milk synthesis also requires growth hormone, cortisol, insulin, and parathyroid hormone to mobilize necessary amino acids, fatty acids, glucose, and calcium</a:t>
            </a:r>
            <a:endParaRPr lang="en-US" sz="2400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B1E6497A-3D2D-49C9-9099-97D004A5528B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Colostrum and Milk Synthesis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b="0" smtClean="0"/>
              <a:t>at birth, prolactin secretion drops to nonpregnancy levels</a:t>
            </a:r>
          </a:p>
          <a:p>
            <a:pPr eaLnBrk="1" hangingPunct="1"/>
            <a:endParaRPr lang="en-US" sz="1000" b="0" smtClean="0"/>
          </a:p>
          <a:p>
            <a:pPr eaLnBrk="1" hangingPunct="1"/>
            <a:r>
              <a:rPr lang="en-US" sz="2800" b="0" smtClean="0">
                <a:sym typeface="Symbol" pitchFamily="18" charset="2"/>
              </a:rPr>
              <a:t>every time the infant nurses prolactin levels jump to 10 to 20 times this level for the next hour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stimulates the synthesis of milk for the next feeding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without nursing, milk production stops in 1 week</a:t>
            </a:r>
          </a:p>
          <a:p>
            <a:pPr lvl="1" eaLnBrk="1" hangingPunct="1"/>
            <a:endParaRPr lang="en-US" sz="1000" b="0" smtClean="0">
              <a:sym typeface="Symbol" pitchFamily="18" charset="2"/>
            </a:endParaRPr>
          </a:p>
          <a:p>
            <a:pPr eaLnBrk="1" hangingPunct="1"/>
            <a:r>
              <a:rPr lang="en-US" sz="2800" b="0" smtClean="0">
                <a:sym typeface="Symbol" pitchFamily="18" charset="2"/>
              </a:rPr>
              <a:t>only 5-10% of women become pregnant while breast-feeding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inhibition of GnRH and reduced ovarian cycling</a:t>
            </a:r>
          </a:p>
          <a:p>
            <a:pPr lvl="1" eaLnBrk="1" hangingPunct="1"/>
            <a:r>
              <a:rPr lang="en-US" sz="2400" b="0" smtClean="0">
                <a:sym typeface="Symbol" pitchFamily="18" charset="2"/>
              </a:rPr>
              <a:t>natural means of spacing births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E063080F-4DB7-4F3D-B230-591167185892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Prolactin and Lactation</a:t>
            </a:r>
          </a:p>
        </p:txBody>
      </p:sp>
      <p:sp>
        <p:nvSpPr>
          <p:cNvPr id="109573" name="Text Box 7"/>
          <p:cNvSpPr txBox="1">
            <a:spLocks noChangeArrowheads="1"/>
          </p:cNvSpPr>
          <p:nvPr/>
        </p:nvSpPr>
        <p:spPr bwMode="auto">
          <a:xfrm>
            <a:off x="5867400" y="6308725"/>
            <a:ext cx="19050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pitchFamily="34" charset="0"/>
              </a:rPr>
              <a:t>Figure 28.22</a:t>
            </a:r>
          </a:p>
        </p:txBody>
      </p:sp>
      <p:pic>
        <p:nvPicPr>
          <p:cNvPr id="109575" name="Picture 3" descr="sal25693_28_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150" y="1254125"/>
            <a:ext cx="645795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051050" y="990600"/>
            <a:ext cx="5000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">
                <a:latin typeface="+mj-lt"/>
                <a:cs typeface="Arial" pitchFamily="34" charset="2"/>
              </a:rPr>
              <a:t>Copyright © The McGraw-Hill Companies, Inc. Permission required for reproduction or display.</a:t>
            </a:r>
          </a:p>
        </p:txBody>
      </p:sp>
      <p:sp>
        <p:nvSpPr>
          <p:cNvPr id="109577" name="Rectangle 8"/>
          <p:cNvSpPr>
            <a:spLocks noChangeArrowheads="1"/>
          </p:cNvSpPr>
          <p:nvPr/>
        </p:nvSpPr>
        <p:spPr bwMode="auto">
          <a:xfrm>
            <a:off x="1387475" y="5830888"/>
            <a:ext cx="11064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Pregnancy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109578" name="Rectangle 9"/>
          <p:cNvSpPr>
            <a:spLocks noChangeArrowheads="1"/>
          </p:cNvSpPr>
          <p:nvPr/>
        </p:nvSpPr>
        <p:spPr bwMode="auto">
          <a:xfrm>
            <a:off x="4654550" y="5830888"/>
            <a:ext cx="9604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Lactation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109579" name="Rectangle 10"/>
          <p:cNvSpPr>
            <a:spLocks noChangeArrowheads="1"/>
          </p:cNvSpPr>
          <p:nvPr/>
        </p:nvSpPr>
        <p:spPr bwMode="auto">
          <a:xfrm>
            <a:off x="2884488" y="2325688"/>
            <a:ext cx="16954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Prolactin surges</a:t>
            </a:r>
            <a:endParaRPr lang="en-US" sz="1700" b="1">
              <a:latin typeface="Arial" pitchFamily="34" charset="0"/>
            </a:endParaRPr>
          </a:p>
        </p:txBody>
      </p:sp>
      <p:sp>
        <p:nvSpPr>
          <p:cNvPr id="109580" name="Line 11"/>
          <p:cNvSpPr>
            <a:spLocks noChangeShapeType="1"/>
          </p:cNvSpPr>
          <p:nvPr/>
        </p:nvSpPr>
        <p:spPr bwMode="auto">
          <a:xfrm>
            <a:off x="3255963" y="2847975"/>
            <a:ext cx="485775" cy="4429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1" name="Line 12"/>
          <p:cNvSpPr>
            <a:spLocks noChangeShapeType="1"/>
          </p:cNvSpPr>
          <p:nvPr/>
        </p:nvSpPr>
        <p:spPr bwMode="auto">
          <a:xfrm flipV="1">
            <a:off x="3255963" y="2586038"/>
            <a:ext cx="1587" cy="7048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82" name="Rectangle 13"/>
          <p:cNvSpPr>
            <a:spLocks noChangeArrowheads="1"/>
          </p:cNvSpPr>
          <p:nvPr/>
        </p:nvSpPr>
        <p:spPr bwMode="auto">
          <a:xfrm>
            <a:off x="4697413" y="5448300"/>
            <a:ext cx="9493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700" b="1">
                <a:solidFill>
                  <a:srgbClr val="000000"/>
                </a:solidFill>
                <a:latin typeface="Arial" pitchFamily="34" charset="0"/>
              </a:rPr>
              <a:t>Feedings</a:t>
            </a:r>
            <a:endParaRPr lang="en-US" sz="1700" b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7EE2D94-A17F-4D9C-BD9E-10A4EFEBB661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Milk Ejection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38" y="762000"/>
            <a:ext cx="8610600" cy="5867400"/>
          </a:xfrm>
        </p:spPr>
        <p:txBody>
          <a:bodyPr/>
          <a:lstStyle/>
          <a:p>
            <a:pPr eaLnBrk="1" hangingPunct="1"/>
            <a:r>
              <a:rPr lang="en-US" b="0" smtClean="0"/>
              <a:t>milk is continually secreted into the mammary acini, but does not easily flow into the ducts</a:t>
            </a:r>
          </a:p>
          <a:p>
            <a:pPr eaLnBrk="1" hangingPunct="1"/>
            <a:r>
              <a:rPr lang="en-US" smtClean="0"/>
              <a:t>milk ejection </a:t>
            </a:r>
            <a:r>
              <a:rPr lang="en-US" b="0" smtClean="0"/>
              <a:t>(letdown) is controlled by a </a:t>
            </a:r>
            <a:r>
              <a:rPr lang="en-US" smtClean="0"/>
              <a:t>neuroendocrine reflex</a:t>
            </a:r>
          </a:p>
          <a:p>
            <a:pPr lvl="1" eaLnBrk="1" hangingPunct="1"/>
            <a:r>
              <a:rPr lang="en-US" b="0" smtClean="0"/>
              <a:t>infant’s suckling stimulates sensory receptors in nipple, signaling hypothalamus and posterior pituitary to release oxytocin</a:t>
            </a:r>
          </a:p>
          <a:p>
            <a:pPr lvl="1" eaLnBrk="1" hangingPunct="1"/>
            <a:r>
              <a:rPr lang="en-US" smtClean="0"/>
              <a:t>oxytocin</a:t>
            </a:r>
            <a:r>
              <a:rPr lang="en-US" b="0" smtClean="0"/>
              <a:t> stimulates </a:t>
            </a:r>
            <a:r>
              <a:rPr lang="en-US" smtClean="0"/>
              <a:t>myoepithelial cells </a:t>
            </a:r>
            <a:r>
              <a:rPr lang="en-US" b="0" smtClean="0"/>
              <a:t>around each acinus</a:t>
            </a:r>
          </a:p>
          <a:p>
            <a:pPr lvl="1" eaLnBrk="1" hangingPunct="1"/>
            <a:r>
              <a:rPr lang="en-US" b="0" smtClean="0"/>
              <a:t>contract to squeeze milk into duct</a:t>
            </a:r>
          </a:p>
          <a:p>
            <a:pPr lvl="2" eaLnBrk="1" hangingPunct="1"/>
            <a:r>
              <a:rPr lang="en-US" b="0" smtClean="0"/>
              <a:t>milk flow within 30-60 seconds after suckling begins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28-</a:t>
            </a:r>
            <a:fld id="{12CBA5D0-2CD5-43C4-96DE-E3223A5C1988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Breast Milk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400" b="0" smtClean="0"/>
              <a:t>breast milk changes composition over the first two weeks	</a:t>
            </a:r>
          </a:p>
          <a:p>
            <a:pPr lvl="1" eaLnBrk="1" hangingPunct="1"/>
            <a:r>
              <a:rPr lang="en-US" sz="2000" b="0" smtClean="0"/>
              <a:t>varies from one time of day to another</a:t>
            </a:r>
          </a:p>
          <a:p>
            <a:pPr lvl="1" eaLnBrk="1" hangingPunct="1"/>
            <a:r>
              <a:rPr lang="en-US" sz="2000" b="0" smtClean="0"/>
              <a:t>at the end of a feeding there is less lactose and protein, but six times the fat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cow’s milk not a good substitute</a:t>
            </a:r>
          </a:p>
          <a:p>
            <a:pPr lvl="1" eaLnBrk="1" hangingPunct="1"/>
            <a:r>
              <a:rPr lang="en-US" sz="2000" b="0" smtClean="0"/>
              <a:t>1/3 less lactose but 3 times as much protein</a:t>
            </a:r>
          </a:p>
          <a:p>
            <a:pPr lvl="1" eaLnBrk="1" hangingPunct="1"/>
            <a:r>
              <a:rPr lang="en-US" sz="2000" b="0" smtClean="0"/>
              <a:t>harder to digest and more nitrogenous waste (diaper rash)</a:t>
            </a:r>
          </a:p>
          <a:p>
            <a:pPr lvl="1"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colostrum and milk have a laxative effect that clears intestine of </a:t>
            </a:r>
            <a:r>
              <a:rPr lang="en-US" sz="2400" smtClean="0"/>
              <a:t>meconium </a:t>
            </a:r>
            <a:r>
              <a:rPr lang="en-US" sz="2400" b="0" smtClean="0"/>
              <a:t>(green, bile-filled fecal material in newborn)</a:t>
            </a:r>
          </a:p>
          <a:p>
            <a:pPr eaLnBrk="1" hangingPunct="1"/>
            <a:endParaRPr lang="en-US" sz="900" b="0" smtClean="0"/>
          </a:p>
          <a:p>
            <a:pPr eaLnBrk="1" hangingPunct="1"/>
            <a:r>
              <a:rPr lang="en-US" sz="2400" b="0" smtClean="0"/>
              <a:t>supplies antibodies and colonizes intestine with beneficial bacteria</a:t>
            </a:r>
          </a:p>
          <a:p>
            <a:pPr eaLnBrk="1" hangingPunct="1"/>
            <a:endParaRPr lang="en-US" sz="800" b="0" smtClean="0"/>
          </a:p>
          <a:p>
            <a:pPr eaLnBrk="1" hangingPunct="1"/>
            <a:r>
              <a:rPr lang="en-US" sz="2400" b="0" smtClean="0"/>
              <a:t>nursing woman can produce 1.5L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2&quot; value=&quot;Z:\Graphics\Powerpoint\MH_DCM-TEXTEDIT PROJECTS\Saladin-text edit\Incoming\chapt25_animation_ppt\ch28\Positive and Negative Feedback\&quot;/&gt;&lt;object type=&quot;8&quot; unique_id=&quot;10705&quot;&gt;&lt;/object&gt;&lt;object type=&quot;2&quot; unique_id=&quot;10706&quot;&gt;&lt;object type=&quot;3&quot; unique_id=&quot;10708&quot;&gt;&lt;property id=&quot;20148&quot; value=&quot;5&quot;/&gt;&lt;property id=&quot;20300&quot; value=&quot;Slide 2 - &amp;quot;Female Reproductive System&amp;quot;&quot;/&gt;&lt;property id=&quot;20307&quot; value=&quot;256&quot;/&gt;&lt;/object&gt;&lt;object type=&quot;3&quot; unique_id=&quot;10709&quot;&gt;&lt;property id=&quot;20148&quot; value=&quot;5&quot;/&gt;&lt;property id=&quot;20300&quot; value=&quot;Slide 3 - &amp;quot;Female Reproductive System&amp;quot;&quot;/&gt;&lt;property id=&quot;20307&quot; value=&quot;386&quot;/&gt;&lt;/object&gt;&lt;object type=&quot;3&quot; unique_id=&quot;10710&quot;&gt;&lt;property id=&quot;20148&quot; value=&quot;5&quot;/&gt;&lt;property id=&quot;20300&quot; value=&quot;Slide 4 - &amp;quot;Sexual Differentiation&amp;quot;&quot;/&gt;&lt;property id=&quot;20307&quot; value=&quot;376&quot;/&gt;&lt;/object&gt;&lt;object type=&quot;3&quot; unique_id=&quot;10711&quot;&gt;&lt;property id=&quot;20148&quot; value=&quot;5&quot;/&gt;&lt;property id=&quot;20300&quot; value=&quot;Slide 5 - &amp;quot;Female Reproductive System&amp;quot;&quot;/&gt;&lt;property id=&quot;20307&quot; value=&quot;258&quot;/&gt;&lt;/object&gt;&lt;object type=&quot;3&quot; unique_id=&quot;10712&quot;&gt;&lt;property id=&quot;20148&quot; value=&quot;5&quot;/&gt;&lt;property id=&quot;20300&quot; value=&quot;Slide 6 - &amp;quot;The Ovaries&amp;quot;&quot;/&gt;&lt;property id=&quot;20307&quot; value=&quot;302&quot;/&gt;&lt;/object&gt;&lt;object type=&quot;3&quot; unique_id=&quot;10713&quot;&gt;&lt;property id=&quot;20148&quot; value=&quot;5&quot;/&gt;&lt;property id=&quot;20300&quot; value=&quot;Slide 7 - &amp;quot;The Ovaries&amp;quot;&quot;/&gt;&lt;property id=&quot;20307&quot; value=&quot;387&quot;/&gt;&lt;/object&gt;&lt;object type=&quot;3&quot; unique_id=&quot;10714&quot;&gt;&lt;property id=&quot;20148&quot; value=&quot;5&quot;/&gt;&lt;property id=&quot;20300&quot; value=&quot;Slide 8 - &amp;quot;Anatomy of Ovary&amp;quot;&quot;/&gt;&lt;property id=&quot;20307&quot; value=&quot;300&quot;/&gt;&lt;/object&gt;&lt;object type=&quot;3&quot; unique_id=&quot;10715&quot;&gt;&lt;property id=&quot;20148&quot; value=&quot;5&quot;/&gt;&lt;property id=&quot;20300&quot; value=&quot;Slide 9 - &amp;quot;The Uterine Tubes&amp;quot;&quot;/&gt;&lt;property id=&quot;20307&quot; value=&quot;259&quot;/&gt;&lt;/object&gt;&lt;object type=&quot;3&quot; unique_id=&quot;10716&quot;&gt;&lt;property id=&quot;20148&quot; value=&quot;5&quot;/&gt;&lt;property id=&quot;20300&quot; value=&quot;Slide 10 - &amp;quot;Epithelial Lining of Uterine Tube&amp;quot;&quot;/&gt;&lt;property id=&quot;20307&quot; value=&quot;338&quot;/&gt;&lt;/object&gt;&lt;object type=&quot;3&quot; unique_id=&quot;10717&quot;&gt;&lt;property id=&quot;20148&quot; value=&quot;5&quot;/&gt;&lt;property id=&quot;20300&quot; value=&quot;Slide 11 - &amp;quot;The Uterus&amp;quot;&quot;/&gt;&lt;property id=&quot;20307&quot; value=&quot;388&quot;/&gt;&lt;/object&gt;&lt;object type=&quot;3&quot; unique_id=&quot;10718&quot;&gt;&lt;property id=&quot;20148&quot; value=&quot;5&quot;/&gt;&lt;property id=&quot;20300&quot; value=&quot;Slide 12 - &amp;quot;Uterus&amp;quot;&quot;/&gt;&lt;property id=&quot;20307&quot; value=&quot;305&quot;/&gt;&lt;/object&gt;&lt;object type=&quot;3&quot; unique_id=&quot;10719&quot;&gt;&lt;property id=&quot;20148&quot; value=&quot;5&quot;/&gt;&lt;property id=&quot;20300&quot; value=&quot;Slide 13 - &amp;quot;PAP Smears and Cervical Cancer&amp;quot;&quot;/&gt;&lt;property id=&quot;20307&quot; value=&quot;339&quot;/&gt;&lt;/object&gt;&lt;object type=&quot;3&quot; unique_id=&quot;10720&quot;&gt;&lt;property id=&quot;20148&quot; value=&quot;5&quot;/&gt;&lt;property id=&quot;20300&quot; value=&quot;Slide 14 - &amp;quot;Uterine Wall&amp;quot;&quot;/&gt;&lt;property id=&quot;20307&quot; value=&quot;306&quot;/&gt;&lt;/object&gt;&lt;object type=&quot;3&quot; unique_id=&quot;10721&quot;&gt;&lt;property id=&quot;20148&quot; value=&quot;5&quot;/&gt;&lt;property id=&quot;20300&quot; value=&quot;Slide 15 - &amp;quot;Ligaments&amp;quot;&quot;/&gt;&lt;property id=&quot;20307&quot; value=&quot;389&quot;/&gt;&lt;/object&gt;&lt;object type=&quot;3&quot; unique_id=&quot;10722&quot;&gt;&lt;property id=&quot;20148&quot; value=&quot;5&quot;/&gt;&lt;property id=&quot;20300&quot; value=&quot;Slide 16 - &amp;quot;Ligaments of Reproductive Tract&amp;quot;&quot;/&gt;&lt;property id=&quot;20307&quot; value=&quot;370&quot;/&gt;&lt;/object&gt;&lt;object type=&quot;3&quot; unique_id=&quot;10723&quot;&gt;&lt;property id=&quot;20148&quot; value=&quot;5&quot;/&gt;&lt;property id=&quot;20300&quot; value=&quot;Slide 17 - &amp;quot;Histology of Endometrium&amp;quot;&quot;/&gt;&lt;property id=&quot;20307&quot; value=&quot;371&quot;/&gt;&lt;/object&gt;&lt;object type=&quot;3&quot; unique_id=&quot;10724&quot;&gt;&lt;property id=&quot;20148&quot; value=&quot;5&quot;/&gt;&lt;property id=&quot;20300&quot; value=&quot;Slide 18 - &amp;quot;Blood Supply&amp;quot;&quot;/&gt;&lt;property id=&quot;20307&quot; value=&quot;377&quot;/&gt;&lt;/object&gt;&lt;object type=&quot;3&quot; unique_id=&quot;10725&quot;&gt;&lt;property id=&quot;20148&quot; value=&quot;5&quot;/&gt;&lt;property id=&quot;20300&quot; value=&quot;Slide 19 - &amp;quot;Vessels of Reproductive Tract&amp;quot;&quot;/&gt;&lt;property id=&quot;20307&quot; value=&quot;261&quot;/&gt;&lt;/object&gt;&lt;object type=&quot;3&quot; unique_id=&quot;10726&quot;&gt;&lt;property id=&quot;20148&quot; value=&quot;5&quot;/&gt;&lt;property id=&quot;20300&quot; value=&quot;Slide 20 - &amp;quot;Vagina&amp;quot;&quot;/&gt;&lt;property id=&quot;20307&quot; value=&quot;307&quot;/&gt;&lt;/object&gt;&lt;object type=&quot;3&quot; unique_id=&quot;10727&quot;&gt;&lt;property id=&quot;20148&quot; value=&quot;5&quot;/&gt;&lt;property id=&quot;20300&quot; value=&quot;Slide 21 - &amp;quot;The External Genitalia&amp;quot;&quot;/&gt;&lt;property id=&quot;20307&quot; value=&quot;330&quot;/&gt;&lt;/object&gt;&lt;object type=&quot;3&quot; unique_id=&quot;10728&quot;&gt;&lt;property id=&quot;20148&quot; value=&quot;5&quot;/&gt;&lt;property id=&quot;20300&quot; value=&quot;Slide 22 - &amp;quot;Female Perineum Showing Vulva&amp;quot;&quot;/&gt;&lt;property id=&quot;20307&quot; value=&quot;262&quot;/&gt;&lt;/object&gt;&lt;object type=&quot;3&quot; unique_id=&quot;10729&quot;&gt;&lt;property id=&quot;20148&quot; value=&quot;5&quot;/&gt;&lt;property id=&quot;20300&quot; value=&quot;Slide 23 - &amp;quot;Components of Female Perineum&amp;quot;&quot;/&gt;&lt;property id=&quot;20307&quot; value=&quot;263&quot;/&gt;&lt;/object&gt;&lt;object type=&quot;3&quot; unique_id=&quot;10730&quot;&gt;&lt;property id=&quot;20148&quot; value=&quot;5&quot;/&gt;&lt;property id=&quot;20300&quot; value=&quot;Slide 24 - &amp;quot;Breasts and Mammary Glands&amp;quot;&quot;/&gt;&lt;property id=&quot;20307&quot; value=&quot;308&quot;/&gt;&lt;/object&gt;&lt;object type=&quot;3&quot; unique_id=&quot;10731&quot;&gt;&lt;property id=&quot;20148&quot; value=&quot;5&quot;/&gt;&lt;property id=&quot;20300&quot; value=&quot;Slide 25 - &amp;quot;Breasts and Mammary Glands&amp;quot;&quot;/&gt;&lt;property id=&quot;20307&quot; value=&quot;390&quot;/&gt;&lt;/object&gt;&lt;object type=&quot;3&quot; unique_id=&quot;10732&quot;&gt;&lt;property id=&quot;20148&quot; value=&quot;5&quot;/&gt;&lt;property id=&quot;20300&quot; value=&quot;Slide 26 - &amp;quot;Breasts and Mammary Glands&amp;quot;&quot;/&gt;&lt;property id=&quot;20307&quot; value=&quot;391&quot;/&gt;&lt;/object&gt;&lt;object type=&quot;3&quot; unique_id=&quot;10733&quot;&gt;&lt;property id=&quot;20148&quot; value=&quot;5&quot;/&gt;&lt;property id=&quot;20300&quot; value=&quot;Slide 27 - &amp;quot;Anatomy of Lactating Breast&amp;quot;&quot;/&gt;&lt;property id=&quot;20307&quot; value=&quot;264&quot;/&gt;&lt;/object&gt;&lt;object type=&quot;3&quot; unique_id=&quot;10734&quot;&gt;&lt;property id=&quot;20148&quot; value=&quot;5&quot;/&gt;&lt;property id=&quot;20300&quot; value=&quot;Slide 28 - &amp;quot;Anatomy of Lactating Breast&amp;quot;&quot;/&gt;&lt;property id=&quot;20307&quot; value=&quot;265&quot;/&gt;&lt;/object&gt;&lt;object type=&quot;3&quot; unique_id=&quot;10735&quot;&gt;&lt;property id=&quot;20148&quot; value=&quot;5&quot;/&gt;&lt;property id=&quot;20300&quot; value=&quot;Slide 29 - &amp;quot;Breast of Cadaver&amp;quot;&quot;/&gt;&lt;property id=&quot;20307&quot; value=&quot;341&quot;/&gt;&lt;/object&gt;&lt;object type=&quot;3&quot; unique_id=&quot;10737&quot;&gt;&lt;property id=&quot;20148&quot; value=&quot;5&quot;/&gt;&lt;property id=&quot;20300&quot; value=&quot;Slide 30 - &amp;quot;Breast Cancer&amp;quot;&quot;/&gt;&lt;property id=&quot;20307&quot; value=&quot;309&quot;/&gt;&lt;/object&gt;&lt;object type=&quot;3&quot; unique_id=&quot;10738&quot;&gt;&lt;property id=&quot;20148&quot; value=&quot;5&quot;/&gt;&lt;property id=&quot;20300&quot; value=&quot;Slide 31 - &amp;quot;Breast Cancer&amp;quot;&quot;/&gt;&lt;property id=&quot;20307&quot; value=&quot;392&quot;/&gt;&lt;/object&gt;&lt;object type=&quot;3&quot; unique_id=&quot;10739&quot;&gt;&lt;property id=&quot;20148&quot; value=&quot;5&quot;/&gt;&lt;property id=&quot;20300&quot; value=&quot;Slide 32 - &amp;quot;Cancer Screening and Treatment&amp;quot;&quot;/&gt;&lt;property id=&quot;20307&quot; value=&quot;342&quot;/&gt;&lt;/object&gt;&lt;object type=&quot;3&quot; unique_id=&quot;10740&quot;&gt;&lt;property id=&quot;20148&quot; value=&quot;5&quot;/&gt;&lt;property id=&quot;20300&quot; value=&quot;Slide 33 - &amp;quot;Puberty&amp;quot;&quot;/&gt;&lt;property id=&quot;20307&quot; value=&quot;310&quot;/&gt;&lt;/object&gt;&lt;object type=&quot;3&quot; unique_id=&quot;10741&quot;&gt;&lt;property id=&quot;20148&quot; value=&quot;5&quot;/&gt;&lt;property id=&quot;20300&quot; value=&quot;Slide 34 - &amp;quot;Puberty&amp;quot;&quot;/&gt;&lt;property id=&quot;20307&quot; value=&quot;351&quot;/&gt;&lt;/object&gt;&lt;object type=&quot;3&quot; unique_id=&quot;10742&quot;&gt;&lt;property id=&quot;20148&quot; value=&quot;5&quot;/&gt;&lt;property id=&quot;20300&quot; value=&quot;Slide 35 - &amp;quot;Hormones of Puberty&amp;quot;&quot;/&gt;&lt;property id=&quot;20307&quot; value=&quot;393&quot;/&gt;&lt;/object&gt;&lt;object type=&quot;3&quot; unique_id=&quot;10743&quot;&gt;&lt;property id=&quot;20148&quot; value=&quot;5&quot;/&gt;&lt;property id=&quot;20300&quot; value=&quot;Slide 36 - &amp;quot;Climacteric and Menopause&amp;quot;&quot;/&gt;&lt;property id=&quot;20307&quot; value=&quot;311&quot;/&gt;&lt;/object&gt;&lt;object type=&quot;3&quot; unique_id=&quot;10744&quot;&gt;&lt;property id=&quot;20148&quot; value=&quot;5&quot;/&gt;&lt;property id=&quot;20300&quot; value=&quot;Slide 37 - &amp;quot;Evolution of Menopause&amp;quot;&quot;/&gt;&lt;property id=&quot;20307&quot; value=&quot;378&quot;/&gt;&lt;/object&gt;&lt;object type=&quot;3&quot; unique_id=&quot;10745&quot;&gt;&lt;property id=&quot;20148&quot; value=&quot;5&quot;/&gt;&lt;property id=&quot;20300&quot; value=&quot;Slide 38 - &amp;quot;Oogensis and Sexual Cycle&amp;quot;&quot;/&gt;&lt;property id=&quot;20307&quot; value=&quot;312&quot;/&gt;&lt;/object&gt;&lt;object type=&quot;3&quot; unique_id=&quot;10746&quot;&gt;&lt;property id=&quot;20148&quot; value=&quot;5&quot;/&gt;&lt;property id=&quot;20300&quot; value=&quot;Slide 39 - &amp;quot;Oogenesis&amp;quot;&quot;/&gt;&lt;property id=&quot;20307&quot; value=&quot;313&quot;/&gt;&lt;/object&gt;&lt;object type=&quot;3&quot; unique_id=&quot;10747&quot;&gt;&lt;property id=&quot;20148&quot; value=&quot;5&quot;/&gt;&lt;property id=&quot;20300&quot; value=&quot;Slide 40 - &amp;quot;Oogenesis&amp;quot;&quot;/&gt;&lt;property id=&quot;20307&quot; value=&quot;394&quot;/&gt;&lt;/object&gt;&lt;object type=&quot;3&quot; unique_id=&quot;10748&quot;&gt;&lt;property id=&quot;20148&quot; value=&quot;5&quot;/&gt;&lt;property id=&quot;20300&quot; value=&quot;Slide 41 - &amp;quot;Oogenesis and Follicle Development&amp;quot;&quot;/&gt;&lt;property id=&quot;20307&quot; value=&quot;267&quot;/&gt;&lt;/object&gt;&lt;object type=&quot;3&quot; unique_id=&quot;10749&quot;&gt;&lt;property id=&quot;20148&quot; value=&quot;5&quot;/&gt;&lt;property id=&quot;20300&quot; value=&quot;Slide 42 - &amp;quot;Ovarian Follicles&amp;quot;&quot;/&gt;&lt;property id=&quot;20307&quot; value=&quot;373&quot;/&gt;&lt;/object&gt;&lt;object type=&quot;3&quot; unique_id=&quot;10750&quot;&gt;&lt;property id=&quot;20148&quot; value=&quot;5&quot;/&gt;&lt;property id=&quot;20300&quot; value=&quot;Slide 43 - &amp;quot;Folliculogenesis&amp;quot;&quot;/&gt;&lt;property id=&quot;20307&quot; value=&quot;379&quot;/&gt;&lt;/object&gt;&lt;object type=&quot;3&quot; unique_id=&quot;10751&quot;&gt;&lt;property id=&quot;20148&quot; value=&quot;5&quot;/&gt;&lt;property id=&quot;20300&quot; value=&quot;Slide 44 - &amp;quot;Folliculogenesis&amp;quot;&quot;/&gt;&lt;property id=&quot;20307&quot; value=&quot;395&quot;/&gt;&lt;/object&gt;&lt;object type=&quot;3&quot; unique_id=&quot;10752&quot;&gt;&lt;property id=&quot;20148&quot; value=&quot;5&quot;/&gt;&lt;property id=&quot;20300&quot; value=&quot;Slide 45 - &amp;quot;Histology of Ovarian Follicles&amp;quot;&quot;/&gt;&lt;property id=&quot;20307&quot; value=&quot;343&quot;/&gt;&lt;/object&gt;&lt;object type=&quot;3&quot; unique_id=&quot;10753&quot;&gt;&lt;property id=&quot;20148&quot; value=&quot;5&quot;/&gt;&lt;property id=&quot;20300&quot; value=&quot;Slide 46 - &amp;quot;The Sexual Cycle&amp;quot;&quot;/&gt;&lt;property id=&quot;20307&quot; value=&quot;314&quot;/&gt;&lt;/object&gt;&lt;object type=&quot;3&quot; unique_id=&quot;10754&quot;&gt;&lt;property id=&quot;20148&quot; value=&quot;5&quot;/&gt;&lt;property id=&quot;20300&quot; value=&quot;Slide 47 - &amp;quot;The Ovarian Cycle&amp;quot;&quot;/&gt;&lt;property id=&quot;20307&quot; value=&quot;396&quot;/&gt;&lt;/object&gt;&lt;object type=&quot;3&quot; unique_id=&quot;10755&quot;&gt;&lt;property id=&quot;20148&quot; value=&quot;5&quot;/&gt;&lt;property id=&quot;20300&quot; value=&quot;Slide 48 - &amp;quot;Follicular Phase&amp;quot;&quot;/&gt;&lt;property id=&quot;20307&quot; value=&quot;382&quot;/&gt;&lt;/object&gt;&lt;object type=&quot;3&quot; unique_id=&quot;10756&quot;&gt;&lt;property id=&quot;20148&quot; value=&quot;5&quot;/&gt;&lt;property id=&quot;20300&quot; value=&quot;Slide 49 - &amp;quot;Ovarian Cycle - Follicular Phase&amp;quot;&quot;/&gt;&lt;property id=&quot;20307&quot; value=&quot;268&quot;/&gt;&lt;/object&gt;&lt;object type=&quot;3&quot; unique_id=&quot;10757&quot;&gt;&lt;property id=&quot;20148&quot; value=&quot;5&quot;/&gt;&lt;property id=&quot;20300&quot; value=&quot;Slide 50 - &amp;quot;Ovulation&amp;quot;&quot;/&gt;&lt;property id=&quot;20307&quot; value=&quot;397&quot;/&gt;&lt;/object&gt;&lt;object type=&quot;3&quot; unique_id=&quot;10758&quot;&gt;&lt;property id=&quot;20148&quot; value=&quot;5&quot;/&gt;&lt;property id=&quot;20300&quot; value=&quot;Slide 51 - &amp;quot;Ovulation and Uterine Tube&amp;quot;&quot;/&gt;&lt;property id=&quot;20307&quot; value=&quot;383&quot;/&gt;&lt;/object&gt;&lt;object type=&quot;3&quot; unique_id=&quot;10759&quot;&gt;&lt;property id=&quot;20148&quot; value=&quot;5&quot;/&gt;&lt;property id=&quot;20300&quot; value=&quot;Slide 52 - &amp;quot;Signs of Ovulation&amp;quot;&quot;/&gt;&lt;property id=&quot;20307&quot; value=&quot;398&quot;/&gt;&lt;/object&gt;&lt;object type=&quot;3&quot; unique_id=&quot;10760&quot;&gt;&lt;property id=&quot;20148&quot; value=&quot;5&quot;/&gt;&lt;property id=&quot;20300&quot; value=&quot;Slide 53 - &amp;quot;Ovarian Cycle - Ovulation&amp;quot;&quot;/&gt;&lt;property id=&quot;20307&quot; value=&quot;317&quot;/&gt;&lt;/object&gt;&lt;object type=&quot;3&quot; unique_id=&quot;10762&quot;&gt;&lt;property id=&quot;20148&quot; value=&quot;5&quot;/&gt;&lt;property id=&quot;20300&quot; value=&quot;Slide 54 - &amp;quot;Endoscopic View of Ovulation&amp;quot;&quot;/&gt;&lt;property id=&quot;20307&quot; value=&quot;374&quot;/&gt;&lt;/object&gt;&lt;object type=&quot;3&quot; unique_id=&quot;10763&quot;&gt;&lt;property id=&quot;20148&quot; value=&quot;5&quot;/&gt;&lt;property id=&quot;20300&quot; value=&quot;Slide 55 - &amp;quot;Pituitary-Ovarian Axis&amp;quot;&quot;/&gt;&lt;property id=&quot;20307&quot; value=&quot;270&quot;/&gt;&lt;/object&gt;&lt;object type=&quot;3&quot; unique_id=&quot;10765&quot;&gt;&lt;property id=&quot;20148&quot; value=&quot;5&quot;/&gt;&lt;property id=&quot;20300&quot; value=&quot;Slide 56 - &amp;quot;Luteal (Postovulatory) Phase&amp;quot;&quot;/&gt;&lt;property id=&quot;20307&quot; value=&quot;384&quot;/&gt;&lt;/object&gt;&lt;object type=&quot;3&quot; unique_id=&quot;10766&quot;&gt;&lt;property id=&quot;20148&quot; value=&quot;5&quot;/&gt;&lt;property id=&quot;20300&quot; value=&quot;Slide 57 - &amp;quot;Luteal (Postovulatory) Phase&amp;quot;&quot;/&gt;&lt;property id=&quot;20307&quot; value=&quot;399&quot;/&gt;&lt;/object&gt;&lt;object type=&quot;3&quot; unique_id=&quot;10767&quot;&gt;&lt;property id=&quot;20148&quot; value=&quot;5&quot;/&gt;&lt;property id=&quot;20300&quot; value=&quot;Slide 58 - &amp;quot;Ovarian Cycle - Luteal Phase&amp;quot;&quot;/&gt;&lt;property id=&quot;20307&quot; value=&quot;318&quot;/&gt;&lt;/object&gt;&lt;object type=&quot;3&quot; unique_id=&quot;10768&quot;&gt;&lt;property id=&quot;20148&quot; value=&quot;5&quot;/&gt;&lt;property id=&quot;20300&quot; value=&quot;Slide 59 - &amp;quot;Menstrual Cycle&amp;quot;&quot;/&gt;&lt;property id=&quot;20307&quot; value=&quot;385&quot;/&gt;&lt;/object&gt;&lt;object type=&quot;3&quot; unique_id=&quot;10769&quot;&gt;&lt;property id=&quot;20148&quot; value=&quot;5&quot;/&gt;&lt;property id=&quot;20300&quot; value=&quot;Slide 60 - &amp;quot;Menstrual Cycle - Proliferative Phase&amp;quot;&quot;/&gt;&lt;property id=&quot;20307&quot; value=&quot;269&quot;/&gt;&lt;/object&gt;&lt;object type=&quot;3&quot; unique_id=&quot;10770&quot;&gt;&lt;property id=&quot;20148&quot; value=&quot;5&quot;/&gt;&lt;property id=&quot;20300&quot; value=&quot;Slide 61 - &amp;quot;Menstrual Cycle&amp;quot;&quot;/&gt;&lt;property id=&quot;20307&quot; value=&quot;400&quot;/&gt;&lt;/object&gt;&lt;object type=&quot;3&quot; unique_id=&quot;10771&quot;&gt;&lt;property id=&quot;20148&quot; value=&quot;5&quot;/&gt;&lt;property id=&quot;20300&quot; value=&quot;Slide 62 - &amp;quot;Menstrual Cycle - Secretory Phase&amp;quot;&quot;/&gt;&lt;property id=&quot;20307&quot; value=&quot;319&quot;/&gt;&lt;/object&gt;&lt;object type=&quot;3&quot; unique_id=&quot;10772&quot;&gt;&lt;property id=&quot;20148&quot; value=&quot;5&quot;/&gt;&lt;property id=&quot;20300&quot; value=&quot;Slide 63 - &amp;quot;Menstrual Cycle Premenstrual Phase&amp;quot;&quot;/&gt;&lt;property id=&quot;20307&quot; value=&quot;320&quot;/&gt;&lt;/object&gt;&lt;object type=&quot;3&quot; unique_id=&quot;10773&quot;&gt;&lt;property id=&quot;20148&quot; value=&quot;5&quot;/&gt;&lt;property id=&quot;20300&quot; value=&quot;Slide 64 - &amp;quot;Menstrual Cycle&amp;quot;&quot;/&gt;&lt;property id=&quot;20307&quot; value=&quot;401&quot;/&gt;&lt;/object&gt;&lt;object type=&quot;3&quot; unique_id=&quot;10774&quot;&gt;&lt;property id=&quot;20148&quot; value=&quot;5&quot;/&gt;&lt;property id=&quot;20300&quot; value=&quot;Slide 65 - &amp;quot;Menstrual Cycle - Menstrual Phase&amp;quot;&quot;/&gt;&lt;property id=&quot;20307&quot; value=&quot;321&quot;/&gt;&lt;/object&gt;&lt;object type=&quot;3&quot; unique_id=&quot;10775&quot;&gt;&lt;property id=&quot;20148&quot; value=&quot;5&quot;/&gt;&lt;property id=&quot;20300&quot; value=&quot;Slide 66 - &amp;quot;Endometrial Changes&amp;quot;&quot;/&gt;&lt;property id=&quot;20307&quot; value=&quot;375&quot;/&gt;&lt;/object&gt;&lt;object type=&quot;3&quot; unique_id=&quot;10776&quot;&gt;&lt;property id=&quot;20148&quot; value=&quot;5&quot;/&gt;&lt;property id=&quot;20300&quot; value=&quot;Slide 67 - &amp;quot;Female Sexual Response&amp;quot;&quot;/&gt;&lt;property id=&quot;20307&quot; value=&quot;271&quot;/&gt;&lt;/object&gt;&lt;object type=&quot;3&quot; unique_id=&quot;10777&quot;&gt;&lt;property id=&quot;20148&quot; value=&quot;5&quot;/&gt;&lt;property id=&quot;20300&quot; value=&quot;Slide 68 - &amp;quot;Female Sexual Response&amp;quot;&quot;/&gt;&lt;property id=&quot;20307&quot; value=&quot;381&quot;/&gt;&lt;/object&gt;&lt;object type=&quot;3&quot; unique_id=&quot;10778&quot;&gt;&lt;property id=&quot;20148&quot; value=&quot;5&quot;/&gt;&lt;property id=&quot;20300&quot; value=&quot;Slide 69 - &amp;quot;Female Sexual Response&amp;quot;&quot;/&gt;&lt;property id=&quot;20307&quot; value=&quot;402&quot;/&gt;&lt;/object&gt;&lt;object type=&quot;3&quot; unique_id=&quot;10779&quot;&gt;&lt;property id=&quot;20148&quot; value=&quot;5&quot;/&gt;&lt;property id=&quot;20300&quot; value=&quot;Slide 70 - &amp;quot;Female Sexual Response&amp;quot;&quot;/&gt;&lt;property id=&quot;20307&quot; value=&quot;403&quot;/&gt;&lt;/object&gt;&lt;object type=&quot;3&quot; unique_id=&quot;10780&quot;&gt;&lt;property id=&quot;20148&quot; value=&quot;5&quot;/&gt;&lt;property id=&quot;20300&quot; value=&quot;Slide 71 - &amp;quot;Pregnancy and Childbirth&amp;quot;&quot;/&gt;&lt;property id=&quot;20307&quot; value=&quot;322&quot;/&gt;&lt;/object&gt;&lt;object type=&quot;3&quot; unique_id=&quot;10781&quot;&gt;&lt;property id=&quot;20148&quot; value=&quot;5&quot;/&gt;&lt;property id=&quot;20300&quot; value=&quot;Slide 72 - &amp;quot;Prenatal Development&amp;quot;&quot;/&gt;&lt;property id=&quot;20307&quot; value=&quot;323&quot;/&gt;&lt;/object&gt;&lt;object type=&quot;3&quot; unique_id=&quot;10782&quot;&gt;&lt;property id=&quot;20148&quot; value=&quot;5&quot;/&gt;&lt;property id=&quot;20300&quot; value=&quot;Slide 73 - &amp;quot;Hormones of Pregnancy&amp;quot;&quot;/&gt;&lt;property id=&quot;20307&quot; value=&quot;324&quot;/&gt;&lt;/object&gt;&lt;object type=&quot;3&quot; unique_id=&quot;10783&quot;&gt;&lt;property id=&quot;20148&quot; value=&quot;5&quot;/&gt;&lt;property id=&quot;20300&quot; value=&quot;Slide 74 - &amp;quot;Hormones of Pregnancy&amp;quot;&quot;/&gt;&lt;property id=&quot;20307&quot; value=&quot;404&quot;/&gt;&lt;/object&gt;&lt;object type=&quot;3&quot; unique_id=&quot;10784&quot;&gt;&lt;property id=&quot;20148&quot; value=&quot;5&quot;/&gt;&lt;property id=&quot;20300&quot; value=&quot;Slide 75 - &amp;quot;Hormones of Pregnancy&amp;quot;&quot;/&gt;&lt;property id=&quot;20307&quot; value=&quot;352&quot;/&gt;&lt;/object&gt;&lt;object type=&quot;3&quot; unique_id=&quot;10785&quot;&gt;&lt;property id=&quot;20148&quot; value=&quot;5&quot;/&gt;&lt;property id=&quot;20300&quot; value=&quot;Slide 76 - &amp;quot;Other Hormones of Pregnancy&amp;quot;&quot;/&gt;&lt;property id=&quot;20307&quot; value=&quot;336&quot;/&gt;&lt;/object&gt;&lt;object type=&quot;3&quot; unique_id=&quot;10786&quot;&gt;&lt;property id=&quot;20148&quot; value=&quot;5&quot;/&gt;&lt;property id=&quot;20300&quot; value=&quot;Slide 77 - &amp;quot;Hormone Levels and Pregnancy&amp;quot;&quot;/&gt;&lt;property id=&quot;20307&quot; value=&quot;274&quot;/&gt;&lt;/object&gt;&lt;object type=&quot;3&quot; unique_id=&quot;10787&quot;&gt;&lt;property id=&quot;20148&quot; value=&quot;5&quot;/&gt;&lt;property id=&quot;20300&quot; value=&quot;Slide 78 - &amp;quot;Adjustments to Pregnancy&amp;quot;&quot;/&gt;&lt;property id=&quot;20307&quot; value=&quot;275&quot;/&gt;&lt;/object&gt;&lt;object type=&quot;3&quot; unique_id=&quot;10788&quot;&gt;&lt;property id=&quot;20148&quot; value=&quot;5&quot;/&gt;&lt;property id=&quot;20300&quot; value=&quot;Slide 79 - &amp;quot;Adjustments to Pregnancy&amp;quot;&quot;/&gt;&lt;property id=&quot;20307&quot; value=&quot;354&quot;/&gt;&lt;/object&gt;&lt;object type=&quot;3&quot; unique_id=&quot;10789&quot;&gt;&lt;property id=&quot;20148&quot; value=&quot;5&quot;/&gt;&lt;property id=&quot;20300&quot; value=&quot;Slide 80 - &amp;quot;Adjustments to Pregnancy&amp;quot;&quot;/&gt;&lt;property id=&quot;20307&quot; value=&quot;325&quot;/&gt;&lt;/object&gt;&lt;object type=&quot;3&quot; unique_id=&quot;10790&quot;&gt;&lt;property id=&quot;20148&quot; value=&quot;5&quot;/&gt;&lt;property id=&quot;20300&quot; value=&quot;Slide 81 - &amp;quot;Adjustments to Pregnancy&amp;quot;&quot;/&gt;&lt;property id=&quot;20307&quot; value=&quot;359&quot;/&gt;&lt;/object&gt;&lt;object type=&quot;3&quot; unique_id=&quot;10791&quot;&gt;&lt;property id=&quot;20148&quot; value=&quot;5&quot;/&gt;&lt;property id=&quot;20300&quot; value=&quot;Slide 82 - &amp;quot;Adjustments to Pregnancy&amp;quot;&quot;/&gt;&lt;property id=&quot;20307&quot; value=&quot;360&quot;/&gt;&lt;/object&gt;&lt;object type=&quot;3&quot; unique_id=&quot;10792&quot;&gt;&lt;property id=&quot;20148&quot; value=&quot;5&quot;/&gt;&lt;property id=&quot;20300&quot; value=&quot;Slide 83 - &amp;quot;Adjustments to Pregnancy&amp;quot;&quot;/&gt;&lt;property id=&quot;20307&quot; value=&quot;327&quot;/&gt;&lt;/object&gt;&lt;object type=&quot;3&quot; unique_id=&quot;10793&quot;&gt;&lt;property id=&quot;20148&quot; value=&quot;5&quot;/&gt;&lt;property id=&quot;20300&quot; value=&quot;Slide 84 - &amp;quot;Adjustments to Pregnancy&amp;quot;&quot;/&gt;&lt;property id=&quot;20307&quot; value=&quot;361&quot;/&gt;&lt;/object&gt;&lt;object type=&quot;3&quot; unique_id=&quot;10794&quot;&gt;&lt;property id=&quot;20148&quot; value=&quot;5&quot;/&gt;&lt;property id=&quot;20300&quot; value=&quot;Slide 85 - &amp;quot;Uterine Growth and Weight Gain&amp;quot;&quot;/&gt;&lt;property id=&quot;20307&quot; value=&quot;405&quot;/&gt;&lt;/object&gt;&lt;object type=&quot;3&quot; unique_id=&quot;10795&quot;&gt;&lt;property id=&quot;20148&quot; value=&quot;5&quot;/&gt;&lt;property id=&quot;20300&quot; value=&quot;Slide 86 - &amp;quot;Childbirth&amp;quot;&quot;/&gt;&lt;property id=&quot;20307&quot; value=&quot;406&quot;/&gt;&lt;/object&gt;&lt;object type=&quot;3&quot; unique_id=&quot;10796&quot;&gt;&lt;property id=&quot;20148&quot; value=&quot;5&quot;/&gt;&lt;property id=&quot;20300&quot; value=&quot;Slide 87 - &amp;quot;Uterine Contractility&amp;quot;&quot;/&gt;&lt;property id=&quot;20307&quot; value=&quot;362&quot;/&gt;&lt;/object&gt;&lt;object type=&quot;3&quot; unique_id=&quot;10797&quot;&gt;&lt;property id=&quot;20148&quot; value=&quot;5&quot;/&gt;&lt;property id=&quot;20300&quot; value=&quot;Slide 88 - &amp;quot;Uterine Contractility&amp;quot;&quot;/&gt;&lt;property id=&quot;20307&quot; value=&quot;363&quot;/&gt;&lt;/object&gt;&lt;object type=&quot;3&quot; unique_id=&quot;10798&quot;&gt;&lt;property id=&quot;20148&quot; value=&quot;5&quot;/&gt;&lt;property id=&quot;20300&quot; value=&quot;Slide 89 - &amp;quot;Labor Contractions&amp;quot;&quot;/&gt;&lt;property id=&quot;20307&quot; value=&quot;365&quot;/&gt;&lt;/object&gt;&lt;object type=&quot;3&quot; unique_id=&quot;10799&quot;&gt;&lt;property id=&quot;20148&quot; value=&quot;5&quot;/&gt;&lt;property id=&quot;20300&quot; value=&quot;Slide 90 - &amp;quot;Labor Contractions&amp;quot;&quot;/&gt;&lt;property id=&quot;20307&quot; value=&quot;329&quot;/&gt;&lt;/object&gt;&lt;object type=&quot;3&quot; unique_id=&quot;10800&quot;&gt;&lt;property id=&quot;20148&quot; value=&quot;5&quot;/&gt;&lt;property id=&quot;20300&quot; value=&quot;Slide 91 - &amp;quot;Pain of Labor&amp;quot;&quot;/&gt;&lt;property id=&quot;20307&quot; value=&quot;364&quot;/&gt;&lt;/object&gt;&lt;object type=&quot;3&quot; unique_id=&quot;10801&quot;&gt;&lt;property id=&quot;20148&quot; value=&quot;5&quot;/&gt;&lt;property id=&quot;20300&quot; value=&quot;Slide 92 - &amp;quot;Stages of Labor&amp;quot;&quot;/&gt;&lt;property id=&quot;20307&quot; value=&quot;407&quot;/&gt;&lt;/object&gt;&lt;object type=&quot;3&quot; unique_id=&quot;10802&quot;&gt;&lt;property id=&quot;20148&quot; value=&quot;5&quot;/&gt;&lt;property id=&quot;20300&quot; value=&quot;Slide 93 - &amp;quot;Stages of Labor - Early Dilation&amp;quot;&quot;/&gt;&lt;property id=&quot;20307&quot; value=&quot;276&quot;/&gt;&lt;/object&gt;&lt;object type=&quot;3&quot; unique_id=&quot;10803&quot;&gt;&lt;property id=&quot;20148&quot; value=&quot;5&quot;/&gt;&lt;property id=&quot;20300&quot; value=&quot;Slide 94 - &amp;quot;Stages of Labor -- Late Dilation&amp;quot;&quot;/&gt;&lt;property id=&quot;20307&quot; value=&quot;277&quot;/&gt;&lt;/object&gt;&lt;object type=&quot;3&quot; unique_id=&quot;10804&quot;&gt;&lt;property id=&quot;20148&quot; value=&quot;5&quot;/&gt;&lt;property id=&quot;20300&quot; value=&quot;Slide 95 - &amp;quot;Stages of Labor - Expulsion&amp;quot;&quot;/&gt;&lt;property id=&quot;20307&quot; value=&quot;278&quot;/&gt;&lt;/object&gt;&lt;object type=&quot;3&quot; unique_id=&quot;10805&quot;&gt;&lt;property id=&quot;20148&quot; value=&quot;5&quot;/&gt;&lt;property id=&quot;20300&quot; value=&quot;Slide 96 - &amp;quot;Crowning (Expulsion Stage)&amp;quot;&quot;/&gt;&lt;property id=&quot;20307&quot; value=&quot;345&quot;/&gt;&lt;/object&gt;&lt;object type=&quot;3&quot; unique_id=&quot;10806&quot;&gt;&lt;property id=&quot;20148&quot; value=&quot;5&quot;/&gt;&lt;property id=&quot;20300&quot; value=&quot;Slide 97 - &amp;quot;Expulsion Stage&amp;quot;&quot;/&gt;&lt;property id=&quot;20307&quot; value=&quot;346&quot;/&gt;&lt;/object&gt;&lt;object type=&quot;3&quot; unique_id=&quot;10807&quot;&gt;&lt;property id=&quot;20148&quot; value=&quot;5&quot;/&gt;&lt;property id=&quot;20300&quot; value=&quot;Slide 98 - &amp;quot;Placental Stage&amp;quot;&quot;/&gt;&lt;property id=&quot;20307&quot; value=&quot;279&quot;/&gt;&lt;/object&gt;&lt;object type=&quot;3&quot; unique_id=&quot;10808&quot;&gt;&lt;property id=&quot;20148&quot; value=&quot;5&quot;/&gt;&lt;property id=&quot;20300&quot; value=&quot;Slide 99 - &amp;quot;Placental Stage&amp;quot;&quot;/&gt;&lt;property id=&quot;20307&quot; value=&quot;347&quot;/&gt;&lt;/object&gt;&lt;object type=&quot;3&quot; unique_id=&quot;10809&quot;&gt;&lt;property id=&quot;20148&quot; value=&quot;5&quot;/&gt;&lt;property id=&quot;20300&quot; value=&quot;Slide 100 - &amp;quot;The Puerperium&amp;quot;&quot;/&gt;&lt;property id=&quot;20307&quot; value=&quot;331&quot;/&gt;&lt;/object&gt;&lt;object type=&quot;3&quot; unique_id=&quot;10810&quot;&gt;&lt;property id=&quot;20148&quot; value=&quot;5&quot;/&gt;&lt;property id=&quot;20300&quot; value=&quot;Slide 101 - &amp;quot;Lactation&amp;quot;&quot;/&gt;&lt;property id=&quot;20307&quot; value=&quot;408&quot;/&gt;&lt;/object&gt;&lt;object type=&quot;3&quot; unique_id=&quot;10811&quot;&gt;&lt;property id=&quot;20148&quot; value=&quot;5&quot;/&gt;&lt;property id=&quot;20300&quot; value=&quot;Slide 102 - &amp;quot;Mammary Gland Development&amp;quot;&quot;/&gt;&lt;property id=&quot;20307&quot; value=&quot;332&quot;/&gt;&lt;/object&gt;&lt;object type=&quot;3&quot; unique_id=&quot;10812&quot;&gt;&lt;property id=&quot;20148&quot; value=&quot;5&quot;/&gt;&lt;property id=&quot;20300&quot; value=&quot;Slide 103 - &amp;quot;Colostrum and Milk Synthesis&amp;quot;&quot;/&gt;&lt;property id=&quot;20307&quot; value=&quot;366&quot;/&gt;&lt;/object&gt;&lt;object type=&quot;3&quot; unique_id=&quot;10813&quot;&gt;&lt;property id=&quot;20148&quot; value=&quot;5&quot;/&gt;&lt;property id=&quot;20300&quot; value=&quot;Slide 104 - &amp;quot;Colostrum and Milk Synthesis&amp;quot;&quot;/&gt;&lt;property id=&quot;20307&quot; value=&quot;367&quot;/&gt;&lt;/object&gt;&lt;object type=&quot;3&quot; unique_id=&quot;10814&quot;&gt;&lt;property id=&quot;20148&quot; value=&quot;5&quot;/&gt;&lt;property id=&quot;20300&quot; value=&quot;Slide 105 - &amp;quot;Prolactin and Lactation&amp;quot;&quot;/&gt;&lt;property id=&quot;20307&quot; value=&quot;280&quot;/&gt;&lt;/object&gt;&lt;object type=&quot;3&quot; unique_id=&quot;10815&quot;&gt;&lt;property id=&quot;20148&quot; value=&quot;5&quot;/&gt;&lt;property id=&quot;20300&quot; value=&quot;Slide 106 - &amp;quot;Milk Ejection&amp;quot;&quot;/&gt;&lt;property id=&quot;20307&quot; value=&quot;334&quot;/&gt;&lt;/object&gt;&lt;object type=&quot;3&quot; unique_id=&quot;10816&quot;&gt;&lt;property id=&quot;20148&quot; value=&quot;5&quot;/&gt;&lt;property id=&quot;20300&quot; value=&quot;Slide 107 - &amp;quot;Breast Milk&amp;quot;&quot;/&gt;&lt;property id=&quot;20307&quot; value=&quot;409&quot;/&gt;&lt;/object&gt;&lt;object type=&quot;3&quot; unique_id=&quot;10817&quot;&gt;&lt;property id=&quot;20148&quot; value=&quot;5&quot;/&gt;&lt;property id=&quot;20300&quot; value=&quot;Slide 108 - &amp;quot;Contraceptive Devices&amp;quot;&quot;/&gt;&lt;property id=&quot;20307&quot; value=&quot;349&quot;/&gt;&lt;/object&gt;&lt;object type=&quot;3&quot; unique_id=&quot;10818&quot;&gt;&lt;property id=&quot;20148&quot; value=&quot;5&quot;/&gt;&lt;property id=&quot;20300&quot; value=&quot;Slide 109 - &amp;quot;Methods of Contraception&amp;quot;&quot;/&gt;&lt;property id=&quot;20307&quot; value=&quot;380&quot;/&gt;&lt;/object&gt;&lt;object type=&quot;3&quot; unique_id=&quot;12279&quot;&gt;&lt;property id=&quot;20148&quot; value=&quot;5&quot;/&gt;&lt;property id=&quot;20300&quot; value=&quot;Slide 1&quot;/&gt;&lt;property id=&quot;20307&quot; value=&quot;4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apt11_lecture">
  <a:themeElements>
    <a:clrScheme name="chapt11_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11_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hapt11_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11_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11_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renus_mcintosh:Users:renus_mcintosh:Desktop:chapt11_lecture.pot</Template>
  <TotalTime>135132</TotalTime>
  <Words>8137</Words>
  <Application>Microsoft Office PowerPoint</Application>
  <PresentationFormat>On-screen Show (4:3)</PresentationFormat>
  <Paragraphs>1797</Paragraphs>
  <Slides>95</Slides>
  <Notes>95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6" baseType="lpstr">
      <vt:lpstr>chapt11_lecture</vt:lpstr>
      <vt:lpstr>Female Reproductive System</vt:lpstr>
      <vt:lpstr>Female Reproductive System</vt:lpstr>
      <vt:lpstr>Sexual Differentiation</vt:lpstr>
      <vt:lpstr>Female Reproductive System</vt:lpstr>
      <vt:lpstr>The Ovaries</vt:lpstr>
      <vt:lpstr>The Ovaries</vt:lpstr>
      <vt:lpstr>Anatomy of Ovary</vt:lpstr>
      <vt:lpstr>The Uterine Tubes</vt:lpstr>
      <vt:lpstr>The Uterus</vt:lpstr>
      <vt:lpstr>Uterus</vt:lpstr>
      <vt:lpstr>PAP Smears and Cervical Cancer</vt:lpstr>
      <vt:lpstr>Uterine Wall</vt:lpstr>
      <vt:lpstr>Ligaments</vt:lpstr>
      <vt:lpstr>Ligaments of Reproductive Tract</vt:lpstr>
      <vt:lpstr>Blood Supply</vt:lpstr>
      <vt:lpstr>Vessels of Reproductive Tract</vt:lpstr>
      <vt:lpstr>Vagina</vt:lpstr>
      <vt:lpstr>The External Genitalia</vt:lpstr>
      <vt:lpstr>Female Perineum Showing Vulva</vt:lpstr>
      <vt:lpstr>Components of Female Perineum</vt:lpstr>
      <vt:lpstr>Breasts and Mammary Glands</vt:lpstr>
      <vt:lpstr>Breasts and Mammary Glands</vt:lpstr>
      <vt:lpstr>Breasts and Mammary Glands</vt:lpstr>
      <vt:lpstr>Anatomy of Lactating Breast</vt:lpstr>
      <vt:lpstr>Anatomy of Lactating Breast</vt:lpstr>
      <vt:lpstr>Breast Cancer</vt:lpstr>
      <vt:lpstr>Breast Cancer</vt:lpstr>
      <vt:lpstr>Puberty</vt:lpstr>
      <vt:lpstr>Puberty</vt:lpstr>
      <vt:lpstr>Hormones of Puberty</vt:lpstr>
      <vt:lpstr>Climacteric and Menopause</vt:lpstr>
      <vt:lpstr>Evolution of Menopause</vt:lpstr>
      <vt:lpstr>Oogensis and Sexual Cycle</vt:lpstr>
      <vt:lpstr>Oogenesis</vt:lpstr>
      <vt:lpstr>Oogenesis</vt:lpstr>
      <vt:lpstr>Oogenesis and Follicle Development</vt:lpstr>
      <vt:lpstr>Ovarian Follicles</vt:lpstr>
      <vt:lpstr>Folliculogenesis</vt:lpstr>
      <vt:lpstr>Folliculogenesis</vt:lpstr>
      <vt:lpstr>Histology of Ovarian Follicles</vt:lpstr>
      <vt:lpstr>The Sexual Cycle</vt:lpstr>
      <vt:lpstr>The Ovarian Cycle</vt:lpstr>
      <vt:lpstr>Follicular Phase</vt:lpstr>
      <vt:lpstr>Ovarian Cycle - Follicular Phase</vt:lpstr>
      <vt:lpstr>Ovulation</vt:lpstr>
      <vt:lpstr>Ovulation and Uterine Tube</vt:lpstr>
      <vt:lpstr>Signs of Ovulation</vt:lpstr>
      <vt:lpstr>Ovarian Cycle - Ovulation</vt:lpstr>
      <vt:lpstr>Endoscopic View of Ovulation</vt:lpstr>
      <vt:lpstr>Pituitary-Ovarian Axis</vt:lpstr>
      <vt:lpstr>Luteal (Postovulatory) Phase</vt:lpstr>
      <vt:lpstr>Luteal (Postovulatory) Phase</vt:lpstr>
      <vt:lpstr>Ovarian Cycle - Luteal Phase</vt:lpstr>
      <vt:lpstr>Menstrual Cycle</vt:lpstr>
      <vt:lpstr>Menstrual Cycle - Proliferative Phase</vt:lpstr>
      <vt:lpstr>Menstrual Cycle</vt:lpstr>
      <vt:lpstr>Menstrual Cycle - Secretory Phase</vt:lpstr>
      <vt:lpstr>Menstrual Cycle Premenstrual Phase</vt:lpstr>
      <vt:lpstr>Menstrual Cycle</vt:lpstr>
      <vt:lpstr>Menstrual Cycle - Menstrual Phase</vt:lpstr>
      <vt:lpstr>Endometrial Changes</vt:lpstr>
      <vt:lpstr>Pregnancy and Childbirth</vt:lpstr>
      <vt:lpstr>Prenatal Development</vt:lpstr>
      <vt:lpstr>Hormones of Pregnancy</vt:lpstr>
      <vt:lpstr>Hormones of Pregnancy</vt:lpstr>
      <vt:lpstr>Hormones of Pregnancy</vt:lpstr>
      <vt:lpstr>Other Hormones of Pregnancy</vt:lpstr>
      <vt:lpstr>Hormone Levels and Pregnancy</vt:lpstr>
      <vt:lpstr>Adjustments to Pregnancy</vt:lpstr>
      <vt:lpstr>Adjustments to Pregnancy</vt:lpstr>
      <vt:lpstr>Adjustments to Pregnancy</vt:lpstr>
      <vt:lpstr>Adjustments to Pregnancy</vt:lpstr>
      <vt:lpstr>Adjustments to Pregnancy</vt:lpstr>
      <vt:lpstr>Adjustments to Pregnancy</vt:lpstr>
      <vt:lpstr>Adjustments to Pregnancy</vt:lpstr>
      <vt:lpstr>Uterine Growth and Weight Gain</vt:lpstr>
      <vt:lpstr>Childbirth</vt:lpstr>
      <vt:lpstr>Uterine Contractility</vt:lpstr>
      <vt:lpstr>Uterine Contractility</vt:lpstr>
      <vt:lpstr>Labor Contractions</vt:lpstr>
      <vt:lpstr>Labor Contractions</vt:lpstr>
      <vt:lpstr>Pain of Labor</vt:lpstr>
      <vt:lpstr>Stages of Labor</vt:lpstr>
      <vt:lpstr>Stages of Labor - Early Dilation</vt:lpstr>
      <vt:lpstr>Stages of Labor -- Late Dilation</vt:lpstr>
      <vt:lpstr>Stages of Labor - Expulsion</vt:lpstr>
      <vt:lpstr>Placental Stage</vt:lpstr>
      <vt:lpstr>Placental Stage</vt:lpstr>
      <vt:lpstr>Lactation</vt:lpstr>
      <vt:lpstr>Mammary Gland Development</vt:lpstr>
      <vt:lpstr>Colostrum and Milk Synthesis</vt:lpstr>
      <vt:lpstr>Colostrum and Milk Synthesis</vt:lpstr>
      <vt:lpstr>Prolactin and Lactation</vt:lpstr>
      <vt:lpstr>Milk Ejection</vt:lpstr>
      <vt:lpstr>Breast Milk</vt:lpstr>
    </vt:vector>
  </TitlesOfParts>
  <Company>Broward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IT SPD</dc:creator>
  <cp:lastModifiedBy>East China School District</cp:lastModifiedBy>
  <cp:revision>220</cp:revision>
  <dcterms:created xsi:type="dcterms:W3CDTF">1999-12-27T02:51:14Z</dcterms:created>
  <dcterms:modified xsi:type="dcterms:W3CDTF">2017-05-30T15:28:08Z</dcterms:modified>
</cp:coreProperties>
</file>