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64"/>
  </p:notesMasterIdLst>
  <p:handoutMasterIdLst>
    <p:handoutMasterId r:id="rId65"/>
  </p:handoutMasterIdLst>
  <p:sldIdLst>
    <p:sldId id="256" r:id="rId2"/>
    <p:sldId id="297" r:id="rId3"/>
    <p:sldId id="298" r:id="rId4"/>
    <p:sldId id="299" r:id="rId5"/>
    <p:sldId id="346" r:id="rId6"/>
    <p:sldId id="300" r:id="rId7"/>
    <p:sldId id="347" r:id="rId8"/>
    <p:sldId id="301" r:id="rId9"/>
    <p:sldId id="334" r:id="rId10"/>
    <p:sldId id="328" r:id="rId11"/>
    <p:sldId id="262" r:id="rId12"/>
    <p:sldId id="303" r:id="rId13"/>
    <p:sldId id="348" r:id="rId14"/>
    <p:sldId id="263" r:id="rId15"/>
    <p:sldId id="265" r:id="rId16"/>
    <p:sldId id="268" r:id="rId17"/>
    <p:sldId id="305" r:id="rId18"/>
    <p:sldId id="264" r:id="rId19"/>
    <p:sldId id="349" r:id="rId20"/>
    <p:sldId id="350" r:id="rId21"/>
    <p:sldId id="269" r:id="rId22"/>
    <p:sldId id="339" r:id="rId23"/>
    <p:sldId id="335" r:id="rId24"/>
    <p:sldId id="304" r:id="rId25"/>
    <p:sldId id="336" r:id="rId26"/>
    <p:sldId id="330" r:id="rId27"/>
    <p:sldId id="267" r:id="rId28"/>
    <p:sldId id="306" r:id="rId29"/>
    <p:sldId id="266" r:id="rId30"/>
    <p:sldId id="321" r:id="rId31"/>
    <p:sldId id="307" r:id="rId32"/>
    <p:sldId id="340" r:id="rId33"/>
    <p:sldId id="308" r:id="rId34"/>
    <p:sldId id="351" r:id="rId35"/>
    <p:sldId id="325" r:id="rId36"/>
    <p:sldId id="309" r:id="rId37"/>
    <p:sldId id="322" r:id="rId38"/>
    <p:sldId id="331" r:id="rId39"/>
    <p:sldId id="272" r:id="rId40"/>
    <p:sldId id="311" r:id="rId41"/>
    <p:sldId id="343" r:id="rId42"/>
    <p:sldId id="273" r:id="rId43"/>
    <p:sldId id="312" r:id="rId44"/>
    <p:sldId id="352" r:id="rId45"/>
    <p:sldId id="338" r:id="rId46"/>
    <p:sldId id="344" r:id="rId47"/>
    <p:sldId id="278" r:id="rId48"/>
    <p:sldId id="337" r:id="rId49"/>
    <p:sldId id="280" r:id="rId50"/>
    <p:sldId id="314" r:id="rId51"/>
    <p:sldId id="281" r:id="rId52"/>
    <p:sldId id="315" r:id="rId53"/>
    <p:sldId id="353" r:id="rId54"/>
    <p:sldId id="345" r:id="rId55"/>
    <p:sldId id="316" r:id="rId56"/>
    <p:sldId id="354" r:id="rId57"/>
    <p:sldId id="317" r:id="rId58"/>
    <p:sldId id="282" r:id="rId59"/>
    <p:sldId id="318" r:id="rId60"/>
    <p:sldId id="319" r:id="rId61"/>
    <p:sldId id="326" r:id="rId62"/>
    <p:sldId id="341" r:id="rId63"/>
  </p:sldIdLst>
  <p:sldSz cx="9144000" cy="6858000" type="screen4x3"/>
  <p:notesSz cx="6858000" cy="9144000"/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C3300"/>
    <a:srgbClr val="FF6699"/>
    <a:srgbClr val="FFFF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1" autoAdjust="0"/>
    <p:restoredTop sz="94413" autoAdjust="0"/>
  </p:normalViewPr>
  <p:slideViewPr>
    <p:cSldViewPr>
      <p:cViewPr varScale="1">
        <p:scale>
          <a:sx n="73" d="100"/>
          <a:sy n="73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04B10EE-A748-404F-A6F7-747FB5579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E125423-0A2E-4F3F-9623-120BFA680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CC028-9411-4161-929C-0225DD471C6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58086-E9BE-4BD9-BA75-2BBBE2E43B07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8ED8F3-400B-4825-91A7-C7E06B3DA68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451C2A-9A11-4D2A-8D63-13BAFC24D74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29D14-29F3-4FCD-975E-86D91A78D06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D879A-18A9-4795-9113-A6DA94D16E5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D7DB97-B4FB-4BCC-9E0A-CA3FAD4D7FD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D40F5A-E6ED-4F40-BA27-23B8B03DFCF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34503-462B-4CA4-A760-35A7333AC15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AB98E-1C49-461D-9816-2C58C3E4772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1FC84-85ED-4CF5-B02C-2BA1E82D68D0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DE5ABC-4270-48A6-B918-6502A874C2C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3E2B76-B7B1-4380-9289-FB36FBE108B4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AAE989-0F6D-499A-937A-A9B4AC4182A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97548-AB06-447D-89E1-3EBD69AFDED8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829B25-ECED-4683-B4B1-2DF3FCD33BEB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5787D-B4A9-42D9-9BC2-CB4B28503AA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056BE-3580-4C42-88D6-B864D4844994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C3F71-E9FC-4CDD-9D79-77CB4E3E3C12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A8ECE-B488-4D28-AE37-FB79F1B7F4C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4DDCB-77D5-461A-BD4C-A0C26071F63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F8FB92-4608-42F2-8873-977AD6715CE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C6F16-B37C-40B9-80C3-C503A166D3B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73E06-8D96-4F48-87CE-20BB5EE12F9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BC48E-B7E6-4D5C-B7B3-F20248E9238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D9896-D0E8-4CC2-8CF6-06EFA38FF145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EB0A2-4A36-4597-B308-F55F67DF250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300D0-5C95-4F89-9016-299F0747A46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F61B7-65E4-4E4B-B1B7-08179640E449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03B13-6104-4149-84E3-0C4CF1474C0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AC021-DF76-4F49-92CF-1B4DFB96806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4ECCA-DDEA-41DE-8E91-40FCF7A4B35E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517FA-37E9-4B0D-ABF5-CB7D7F2C8E4E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0268B-9E7B-47F7-B28E-757D5301444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9E26E-416A-4809-B5B4-7C13B0C4ACA6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762C7-9428-47E8-8FF0-D56701E3E641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471355-BBBE-4B70-A95F-D1BD59E0DC69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0C55E-AAB7-4B90-ABAF-21ECCAB13BC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571F4-9AC4-4922-ADFE-00F8993A0B11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7B7A33-3FB9-472B-A140-A302C35D1EEC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087A7-8184-483E-A629-11F62E3F65F2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5324F-4400-49BF-988E-0468C266F651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847D1-8516-44E8-9650-CED5207F3373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B5AC67-291E-4985-9448-B213E74B6700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808C6-6A78-4367-85DA-2D20B2B9F5A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DCE005-644E-495D-AB9F-7DD366EDCDFD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5A920-4B0A-4BC2-951B-1F968A1F12D3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A190B3-3EA5-4C9F-BA13-80F5EC541306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1F0EB-8F48-4D09-BD75-1FC480D3564B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B94A8-950E-4198-A436-06EF69734F60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AAFCE-15CA-47F1-A31E-5EF58C54FDBF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4E1B8-A384-404C-BDC2-DE40E3653367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40B5B-24CA-4926-953B-4B03290EB985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FBB7D-7081-4FC6-AAA3-34BAAD867697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6D802-A4A2-4DE0-B6C6-053E5A42EBC3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E9411-4530-435D-B9E3-5874D637454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D2FB2-5A04-4F0E-B429-AFD52E8CC55D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69C0B-4AE5-4495-93CB-1587ABBC4257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D4FBC-D048-4D70-97CC-59EAE0CAD6D3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834CA9-83C2-4A9A-880D-68176EE16E8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13359-3823-4065-BAA9-922DEED54EE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0B2BF-1BE9-48A6-831C-405C6F583014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27-</a:t>
            </a:r>
            <a:fld id="{E1766D21-492A-4C44-AB7E-0BA6D8A3B3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27-</a:t>
            </a:r>
            <a:fld id="{01027BD7-2DBF-4452-A5AB-1D8E67DC7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78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78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27-</a:t>
            </a:r>
            <a:fld id="{CD0EAF68-09B7-4DA5-9B45-ED07EA2923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8839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229100"/>
            <a:ext cx="8839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27-</a:t>
            </a:r>
            <a:fld id="{9E8B3AAA-FF93-4308-B285-8A4AF54A1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27-</a:t>
            </a:r>
            <a:fld id="{EC3BA369-9C20-4DF5-883E-6555E7A17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27-</a:t>
            </a:r>
            <a:fld id="{E8D44AA2-185E-4CE5-85DD-39B059FCCD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343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343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27-</a:t>
            </a:r>
            <a:fld id="{35837F80-1712-4918-90D0-C6D8977129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27-</a:t>
            </a:r>
            <a:fld id="{6A35D160-8DBC-46A4-9F25-7E42ECBAD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27-</a:t>
            </a:r>
            <a:fld id="{21E090D6-BD28-4B5A-B0B9-32FBE24BDF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27-</a:t>
            </a:r>
            <a:fld id="{4BB089F0-E82B-4EA1-9DE8-7E2D2BDDF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27-</a:t>
            </a:r>
            <a:fld id="{ABEC8371-E023-4047-B2F9-8F9D74C4C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27-</a:t>
            </a:r>
            <a:fld id="{55BCEE3C-F403-4124-A57D-D9C9A6ECE9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400800"/>
            <a:ext cx="7239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27-</a:t>
            </a:r>
            <a:fld id="{54B67BF6-DD13-4587-A662-F7347DF202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79072071-03F6-4A10-BA8D-04C1C8AFF269}" type="slidenum">
              <a:rPr lang="en-US" altLang="en-US" smtClean="0">
                <a:latin typeface="Arial" pitchFamily="34" charset="0"/>
              </a:rPr>
              <a:pPr/>
              <a:t>1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Male Reproductive System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153400" cy="4262438"/>
          </a:xfrm>
        </p:spPr>
        <p:txBody>
          <a:bodyPr/>
          <a:lstStyle/>
          <a:p>
            <a:pPr eaLnBrk="1" hangingPunct="1"/>
            <a:r>
              <a:rPr lang="en-US" b="0" smtClean="0"/>
              <a:t>Sexual Reproduction and Development</a:t>
            </a:r>
          </a:p>
          <a:p>
            <a:pPr eaLnBrk="1" hangingPunct="1"/>
            <a:endParaRPr lang="en-US" sz="1200" b="0" smtClean="0"/>
          </a:p>
          <a:p>
            <a:pPr eaLnBrk="1" hangingPunct="1"/>
            <a:r>
              <a:rPr lang="en-US" b="0" smtClean="0"/>
              <a:t>Male Reproductive Anatomy</a:t>
            </a:r>
          </a:p>
          <a:p>
            <a:pPr eaLnBrk="1" hangingPunct="1"/>
            <a:endParaRPr lang="en-US" sz="1200" b="0" smtClean="0"/>
          </a:p>
          <a:p>
            <a:pPr eaLnBrk="1" hangingPunct="1"/>
            <a:r>
              <a:rPr lang="en-US" b="0" smtClean="0"/>
              <a:t>Puberty and Climacteric</a:t>
            </a:r>
          </a:p>
          <a:p>
            <a:pPr eaLnBrk="1" hangingPunct="1"/>
            <a:endParaRPr lang="en-US" sz="1200" b="0" smtClean="0"/>
          </a:p>
          <a:p>
            <a:pPr eaLnBrk="1" hangingPunct="1"/>
            <a:r>
              <a:rPr lang="en-US" b="0" smtClean="0"/>
              <a:t>Sperm and Semen</a:t>
            </a:r>
          </a:p>
          <a:p>
            <a:pPr eaLnBrk="1" hangingPunct="1"/>
            <a:endParaRPr lang="en-US" sz="1200" b="0" smtClean="0"/>
          </a:p>
          <a:p>
            <a:pPr eaLnBrk="1" hangingPunct="1"/>
            <a:r>
              <a:rPr lang="en-US" b="0" smtClean="0"/>
              <a:t>Male Sexual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F3BA254A-E83C-471F-A868-632E2EF814D9}" type="slidenum">
              <a:rPr lang="en-US" altLang="en-US" smtClean="0">
                <a:latin typeface="Arial" pitchFamily="34" charset="0"/>
              </a:rPr>
              <a:pPr/>
              <a:t>10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/>
              <a:t>Development of External Genitalia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86800" cy="5943600"/>
          </a:xfrm>
        </p:spPr>
        <p:txBody>
          <a:bodyPr/>
          <a:lstStyle/>
          <a:p>
            <a:pPr eaLnBrk="1" hangingPunct="1"/>
            <a:r>
              <a:rPr lang="en-US" sz="2800" b="0" smtClean="0"/>
              <a:t>similarity of external genitalia of both sexes :</a:t>
            </a:r>
          </a:p>
          <a:p>
            <a:pPr lvl="1" eaLnBrk="1" hangingPunct="1"/>
            <a:r>
              <a:rPr lang="en-US" sz="2400" smtClean="0"/>
              <a:t>genital tubercle </a:t>
            </a:r>
            <a:r>
              <a:rPr lang="en-US" sz="2400" b="0" smtClean="0"/>
              <a:t>becomes the head (glans) of the penis or glans clitoris</a:t>
            </a:r>
          </a:p>
          <a:p>
            <a:pPr lvl="1" eaLnBrk="1" hangingPunct="1"/>
            <a:r>
              <a:rPr lang="en-US" sz="2400" b="0" smtClean="0"/>
              <a:t>pair of </a:t>
            </a:r>
            <a:r>
              <a:rPr lang="en-US" sz="2400" smtClean="0"/>
              <a:t>urogenital folds </a:t>
            </a:r>
            <a:r>
              <a:rPr lang="en-US" sz="2400" b="0" smtClean="0"/>
              <a:t>encloses urethra of male forming the penis or forms the labia minora</a:t>
            </a:r>
          </a:p>
          <a:p>
            <a:pPr lvl="1" eaLnBrk="1" hangingPunct="1"/>
            <a:r>
              <a:rPr lang="en-US" sz="2400" b="0" smtClean="0"/>
              <a:t>pair of </a:t>
            </a:r>
            <a:r>
              <a:rPr lang="en-US" sz="2400" smtClean="0"/>
              <a:t>labioscrotal folds </a:t>
            </a:r>
            <a:r>
              <a:rPr lang="en-US" sz="2400" b="0" smtClean="0"/>
              <a:t>becomes either scrotum or labia majora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by week 12, either male or female genitalia are distinctly formed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male and female organs that develop from the same embryonic structure are </a:t>
            </a:r>
            <a:r>
              <a:rPr lang="en-US" sz="2800" smtClean="0"/>
              <a:t>homologous</a:t>
            </a:r>
          </a:p>
          <a:p>
            <a:pPr lvl="1" eaLnBrk="1" hangingPunct="1"/>
            <a:r>
              <a:rPr lang="en-US" sz="2400" b="0" smtClean="0"/>
              <a:t>penis is homologous to the clitoris</a:t>
            </a:r>
          </a:p>
          <a:p>
            <a:pPr lvl="1" eaLnBrk="1" hangingPunct="1"/>
            <a:r>
              <a:rPr lang="en-US" sz="2400" b="0" smtClean="0"/>
              <a:t>scrotum is homologous to the labia majora</a:t>
            </a:r>
            <a:endParaRPr lang="en-US" sz="20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4" descr="sal25693_27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80975"/>
            <a:ext cx="5078413" cy="65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4"/>
          <p:cNvSpPr txBox="1">
            <a:spLocks noChangeArrowheads="1"/>
          </p:cNvSpPr>
          <p:nvPr/>
        </p:nvSpPr>
        <p:spPr bwMode="auto">
          <a:xfrm>
            <a:off x="2719388" y="31750"/>
            <a:ext cx="4810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13316" name="Rectangle 49"/>
          <p:cNvSpPr>
            <a:spLocks noChangeArrowheads="1"/>
          </p:cNvSpPr>
          <p:nvPr/>
        </p:nvSpPr>
        <p:spPr bwMode="auto">
          <a:xfrm>
            <a:off x="4960938" y="1223963"/>
            <a:ext cx="3413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6 weeks</a:t>
            </a:r>
            <a:endParaRPr lang="en-US" b="1"/>
          </a:p>
        </p:txBody>
      </p:sp>
      <p:sp>
        <p:nvSpPr>
          <p:cNvPr id="13317" name="Rectangle 50"/>
          <p:cNvSpPr>
            <a:spLocks noChangeArrowheads="1"/>
          </p:cNvSpPr>
          <p:nvPr/>
        </p:nvSpPr>
        <p:spPr bwMode="auto">
          <a:xfrm>
            <a:off x="4957763" y="2586038"/>
            <a:ext cx="3413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8 weeks</a:t>
            </a:r>
            <a:endParaRPr lang="en-US" b="1"/>
          </a:p>
        </p:txBody>
      </p:sp>
      <p:sp>
        <p:nvSpPr>
          <p:cNvPr id="13318" name="Rectangle 51"/>
          <p:cNvSpPr>
            <a:spLocks noChangeArrowheads="1"/>
          </p:cNvSpPr>
          <p:nvPr/>
        </p:nvSpPr>
        <p:spPr bwMode="auto">
          <a:xfrm>
            <a:off x="6288088" y="2857500"/>
            <a:ext cx="3063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Female</a:t>
            </a:r>
            <a:endParaRPr lang="en-US" b="1"/>
          </a:p>
        </p:txBody>
      </p:sp>
      <p:sp>
        <p:nvSpPr>
          <p:cNvPr id="13319" name="Rectangle 52"/>
          <p:cNvSpPr>
            <a:spLocks noChangeArrowheads="1"/>
          </p:cNvSpPr>
          <p:nvPr/>
        </p:nvSpPr>
        <p:spPr bwMode="auto">
          <a:xfrm>
            <a:off x="3749675" y="2860675"/>
            <a:ext cx="1984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Male</a:t>
            </a:r>
            <a:endParaRPr lang="en-US" b="1"/>
          </a:p>
        </p:txBody>
      </p:sp>
      <p:sp>
        <p:nvSpPr>
          <p:cNvPr id="13320" name="Rectangle 53"/>
          <p:cNvSpPr>
            <a:spLocks noChangeArrowheads="1"/>
          </p:cNvSpPr>
          <p:nvPr/>
        </p:nvSpPr>
        <p:spPr bwMode="auto">
          <a:xfrm>
            <a:off x="4095750" y="4464050"/>
            <a:ext cx="3905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10 weeks</a:t>
            </a:r>
            <a:endParaRPr lang="en-US" b="1"/>
          </a:p>
        </p:txBody>
      </p:sp>
      <p:sp>
        <p:nvSpPr>
          <p:cNvPr id="13321" name="Rectangle 54"/>
          <p:cNvSpPr>
            <a:spLocks noChangeArrowheads="1"/>
          </p:cNvSpPr>
          <p:nvPr/>
        </p:nvSpPr>
        <p:spPr bwMode="auto">
          <a:xfrm>
            <a:off x="6683375" y="4464050"/>
            <a:ext cx="3905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10 weeks</a:t>
            </a:r>
            <a:endParaRPr lang="en-US" b="1"/>
          </a:p>
        </p:txBody>
      </p:sp>
      <p:sp>
        <p:nvSpPr>
          <p:cNvPr id="13322" name="Rectangle 55"/>
          <p:cNvSpPr>
            <a:spLocks noChangeArrowheads="1"/>
          </p:cNvSpPr>
          <p:nvPr/>
        </p:nvSpPr>
        <p:spPr bwMode="auto">
          <a:xfrm>
            <a:off x="4095750" y="6523038"/>
            <a:ext cx="3905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12 weeks</a:t>
            </a:r>
            <a:endParaRPr lang="en-US" b="1"/>
          </a:p>
        </p:txBody>
      </p:sp>
      <p:sp>
        <p:nvSpPr>
          <p:cNvPr id="13323" name="Rectangle 56"/>
          <p:cNvSpPr>
            <a:spLocks noChangeArrowheads="1"/>
          </p:cNvSpPr>
          <p:nvPr/>
        </p:nvSpPr>
        <p:spPr bwMode="auto">
          <a:xfrm>
            <a:off x="6683375" y="6523038"/>
            <a:ext cx="3905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12 weeks</a:t>
            </a:r>
            <a:endParaRPr lang="en-US" b="1"/>
          </a:p>
        </p:txBody>
      </p:sp>
      <p:sp>
        <p:nvSpPr>
          <p:cNvPr id="13324" name="Rectangle 57"/>
          <p:cNvSpPr>
            <a:spLocks noChangeArrowheads="1"/>
          </p:cNvSpPr>
          <p:nvPr/>
        </p:nvSpPr>
        <p:spPr bwMode="auto">
          <a:xfrm>
            <a:off x="3632200" y="342900"/>
            <a:ext cx="6746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Genital tubercle</a:t>
            </a:r>
            <a:endParaRPr lang="en-US" b="1"/>
          </a:p>
        </p:txBody>
      </p:sp>
      <p:sp>
        <p:nvSpPr>
          <p:cNvPr id="13325" name="Rectangle 58"/>
          <p:cNvSpPr>
            <a:spLocks noChangeArrowheads="1"/>
          </p:cNvSpPr>
          <p:nvPr/>
        </p:nvSpPr>
        <p:spPr bwMode="auto">
          <a:xfrm>
            <a:off x="3632200" y="527050"/>
            <a:ext cx="6286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Urogenital fold</a:t>
            </a:r>
            <a:endParaRPr lang="en-US" b="1"/>
          </a:p>
        </p:txBody>
      </p:sp>
      <p:sp>
        <p:nvSpPr>
          <p:cNvPr id="13326" name="Rectangle 59"/>
          <p:cNvSpPr>
            <a:spLocks noChangeArrowheads="1"/>
          </p:cNvSpPr>
          <p:nvPr/>
        </p:nvSpPr>
        <p:spPr bwMode="auto">
          <a:xfrm>
            <a:off x="3632200" y="727075"/>
            <a:ext cx="7175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Labioscrotal fold</a:t>
            </a:r>
            <a:endParaRPr lang="en-US" b="1"/>
          </a:p>
        </p:txBody>
      </p:sp>
      <p:sp>
        <p:nvSpPr>
          <p:cNvPr id="13327" name="Rectangle 64"/>
          <p:cNvSpPr>
            <a:spLocks noChangeArrowheads="1"/>
          </p:cNvSpPr>
          <p:nvPr/>
        </p:nvSpPr>
        <p:spPr bwMode="auto">
          <a:xfrm>
            <a:off x="2778125" y="3043238"/>
            <a:ext cx="3460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Phallus:</a:t>
            </a:r>
            <a:endParaRPr lang="en-US" b="1"/>
          </a:p>
        </p:txBody>
      </p:sp>
      <p:sp>
        <p:nvSpPr>
          <p:cNvPr id="13328" name="Rectangle 65"/>
          <p:cNvSpPr>
            <a:spLocks noChangeArrowheads="1"/>
          </p:cNvSpPr>
          <p:nvPr/>
        </p:nvSpPr>
        <p:spPr bwMode="auto">
          <a:xfrm>
            <a:off x="2852738" y="4895850"/>
            <a:ext cx="6143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Glans of penis</a:t>
            </a:r>
            <a:endParaRPr lang="en-US" b="1"/>
          </a:p>
        </p:txBody>
      </p:sp>
      <p:sp>
        <p:nvSpPr>
          <p:cNvPr id="13329" name="Rectangle 66"/>
          <p:cNvSpPr>
            <a:spLocks noChangeArrowheads="1"/>
          </p:cNvSpPr>
          <p:nvPr/>
        </p:nvSpPr>
        <p:spPr bwMode="auto">
          <a:xfrm>
            <a:off x="2852738" y="5680075"/>
            <a:ext cx="3603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Scrotum</a:t>
            </a:r>
            <a:endParaRPr lang="en-US" b="1"/>
          </a:p>
        </p:txBody>
      </p:sp>
      <p:sp>
        <p:nvSpPr>
          <p:cNvPr id="13330" name="Rectangle 67"/>
          <p:cNvSpPr>
            <a:spLocks noChangeArrowheads="1"/>
          </p:cNvSpPr>
          <p:nvPr/>
        </p:nvSpPr>
        <p:spPr bwMode="auto">
          <a:xfrm>
            <a:off x="5437188" y="4921250"/>
            <a:ext cx="3492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Prepuce</a:t>
            </a:r>
            <a:endParaRPr lang="en-US" b="1"/>
          </a:p>
        </p:txBody>
      </p:sp>
      <p:sp>
        <p:nvSpPr>
          <p:cNvPr id="13331" name="Rectangle 68"/>
          <p:cNvSpPr>
            <a:spLocks noChangeArrowheads="1"/>
          </p:cNvSpPr>
          <p:nvPr/>
        </p:nvSpPr>
        <p:spPr bwMode="auto">
          <a:xfrm>
            <a:off x="2852738" y="5092700"/>
            <a:ext cx="3492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Prepuce</a:t>
            </a:r>
            <a:endParaRPr lang="en-US" b="1"/>
          </a:p>
        </p:txBody>
      </p:sp>
      <p:sp>
        <p:nvSpPr>
          <p:cNvPr id="13332" name="Rectangle 69"/>
          <p:cNvSpPr>
            <a:spLocks noChangeArrowheads="1"/>
          </p:cNvSpPr>
          <p:nvPr/>
        </p:nvSpPr>
        <p:spPr bwMode="auto">
          <a:xfrm>
            <a:off x="5437188" y="5359400"/>
            <a:ext cx="6350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Urethral orifice</a:t>
            </a:r>
            <a:endParaRPr lang="en-US" b="1"/>
          </a:p>
        </p:txBody>
      </p:sp>
      <p:sp>
        <p:nvSpPr>
          <p:cNvPr id="13333" name="Rectangle 70"/>
          <p:cNvSpPr>
            <a:spLocks noChangeArrowheads="1"/>
          </p:cNvSpPr>
          <p:nvPr/>
        </p:nvSpPr>
        <p:spPr bwMode="auto">
          <a:xfrm>
            <a:off x="2852738" y="4735513"/>
            <a:ext cx="6350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Urethral orifice</a:t>
            </a:r>
            <a:endParaRPr lang="en-US" b="1"/>
          </a:p>
        </p:txBody>
      </p:sp>
      <p:sp>
        <p:nvSpPr>
          <p:cNvPr id="13334" name="Rectangle 71"/>
          <p:cNvSpPr>
            <a:spLocks noChangeArrowheads="1"/>
          </p:cNvSpPr>
          <p:nvPr/>
        </p:nvSpPr>
        <p:spPr bwMode="auto">
          <a:xfrm>
            <a:off x="5437188" y="6205538"/>
            <a:ext cx="22066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Anus</a:t>
            </a:r>
            <a:endParaRPr lang="en-US" b="1"/>
          </a:p>
        </p:txBody>
      </p:sp>
      <p:sp>
        <p:nvSpPr>
          <p:cNvPr id="13335" name="Rectangle 72"/>
          <p:cNvSpPr>
            <a:spLocks noChangeArrowheads="1"/>
          </p:cNvSpPr>
          <p:nvPr/>
        </p:nvSpPr>
        <p:spPr bwMode="auto">
          <a:xfrm>
            <a:off x="2852738" y="6337300"/>
            <a:ext cx="2206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Anus</a:t>
            </a:r>
            <a:endParaRPr lang="en-US" b="1"/>
          </a:p>
        </p:txBody>
      </p:sp>
      <p:sp>
        <p:nvSpPr>
          <p:cNvPr id="13336" name="Rectangle 73"/>
          <p:cNvSpPr>
            <a:spLocks noChangeArrowheads="1"/>
          </p:cNvSpPr>
          <p:nvPr/>
        </p:nvSpPr>
        <p:spPr bwMode="auto">
          <a:xfrm>
            <a:off x="5437188" y="3760788"/>
            <a:ext cx="6619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Urethral groove</a:t>
            </a:r>
            <a:endParaRPr lang="en-US" b="1"/>
          </a:p>
        </p:txBody>
      </p:sp>
      <p:sp>
        <p:nvSpPr>
          <p:cNvPr id="13337" name="Rectangle 74"/>
          <p:cNvSpPr>
            <a:spLocks noChangeArrowheads="1"/>
          </p:cNvSpPr>
          <p:nvPr/>
        </p:nvSpPr>
        <p:spPr bwMode="auto">
          <a:xfrm>
            <a:off x="2852738" y="3540125"/>
            <a:ext cx="6619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Urethral groove</a:t>
            </a:r>
            <a:endParaRPr lang="en-US" b="1"/>
          </a:p>
        </p:txBody>
      </p:sp>
      <p:sp>
        <p:nvSpPr>
          <p:cNvPr id="13338" name="Rectangle 75"/>
          <p:cNvSpPr>
            <a:spLocks noChangeArrowheads="1"/>
          </p:cNvSpPr>
          <p:nvPr/>
        </p:nvSpPr>
        <p:spPr bwMode="auto">
          <a:xfrm>
            <a:off x="5437188" y="4164013"/>
            <a:ext cx="22066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Anus</a:t>
            </a:r>
            <a:endParaRPr lang="en-US" b="1"/>
          </a:p>
        </p:txBody>
      </p:sp>
      <p:sp>
        <p:nvSpPr>
          <p:cNvPr id="13339" name="Rectangle 76"/>
          <p:cNvSpPr>
            <a:spLocks noChangeArrowheads="1"/>
          </p:cNvSpPr>
          <p:nvPr/>
        </p:nvSpPr>
        <p:spPr bwMode="auto">
          <a:xfrm>
            <a:off x="2852738" y="4254500"/>
            <a:ext cx="2206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Anus</a:t>
            </a:r>
            <a:endParaRPr lang="en-US" b="1"/>
          </a:p>
        </p:txBody>
      </p:sp>
      <p:sp>
        <p:nvSpPr>
          <p:cNvPr id="13340" name="Rectangle 79"/>
          <p:cNvSpPr>
            <a:spLocks noChangeArrowheads="1"/>
          </p:cNvSpPr>
          <p:nvPr/>
        </p:nvSpPr>
        <p:spPr bwMode="auto">
          <a:xfrm>
            <a:off x="5437188" y="3582988"/>
            <a:ext cx="5540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Labia minora</a:t>
            </a:r>
            <a:endParaRPr lang="en-US" b="1"/>
          </a:p>
        </p:txBody>
      </p:sp>
      <p:sp>
        <p:nvSpPr>
          <p:cNvPr id="13341" name="Rectangle 80"/>
          <p:cNvSpPr>
            <a:spLocks noChangeArrowheads="1"/>
          </p:cNvSpPr>
          <p:nvPr/>
        </p:nvSpPr>
        <p:spPr bwMode="auto">
          <a:xfrm>
            <a:off x="5437188" y="3992563"/>
            <a:ext cx="5492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Labia majora</a:t>
            </a:r>
            <a:endParaRPr lang="en-US" b="1"/>
          </a:p>
        </p:txBody>
      </p:sp>
      <p:sp>
        <p:nvSpPr>
          <p:cNvPr id="13342" name="Rectangle 81"/>
          <p:cNvSpPr>
            <a:spLocks noChangeArrowheads="1"/>
          </p:cNvSpPr>
          <p:nvPr/>
        </p:nvSpPr>
        <p:spPr bwMode="auto">
          <a:xfrm>
            <a:off x="5437188" y="5127625"/>
            <a:ext cx="6762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Glans of clitoris</a:t>
            </a:r>
            <a:endParaRPr lang="en-US" b="1"/>
          </a:p>
        </p:txBody>
      </p:sp>
      <p:sp>
        <p:nvSpPr>
          <p:cNvPr id="13343" name="Line 84"/>
          <p:cNvSpPr>
            <a:spLocks noChangeShapeType="1"/>
          </p:cNvSpPr>
          <p:nvPr/>
        </p:nvSpPr>
        <p:spPr bwMode="auto">
          <a:xfrm flipH="1">
            <a:off x="4381500" y="409575"/>
            <a:ext cx="635000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4" name="Line 85"/>
          <p:cNvSpPr>
            <a:spLocks noChangeShapeType="1"/>
          </p:cNvSpPr>
          <p:nvPr/>
        </p:nvSpPr>
        <p:spPr bwMode="auto">
          <a:xfrm>
            <a:off x="5232400" y="1035050"/>
            <a:ext cx="749300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5" name="Line 86"/>
          <p:cNvSpPr>
            <a:spLocks noChangeShapeType="1"/>
          </p:cNvSpPr>
          <p:nvPr/>
        </p:nvSpPr>
        <p:spPr bwMode="auto">
          <a:xfrm>
            <a:off x="4321175" y="585788"/>
            <a:ext cx="731838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6" name="Line 87"/>
          <p:cNvSpPr>
            <a:spLocks noChangeShapeType="1"/>
          </p:cNvSpPr>
          <p:nvPr/>
        </p:nvSpPr>
        <p:spPr bwMode="auto">
          <a:xfrm>
            <a:off x="4400550" y="788988"/>
            <a:ext cx="392113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7" name="Line 88"/>
          <p:cNvSpPr>
            <a:spLocks noChangeShapeType="1"/>
          </p:cNvSpPr>
          <p:nvPr/>
        </p:nvSpPr>
        <p:spPr bwMode="auto">
          <a:xfrm>
            <a:off x="6213475" y="3279775"/>
            <a:ext cx="646113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8" name="Line 89"/>
          <p:cNvSpPr>
            <a:spLocks noChangeShapeType="1"/>
          </p:cNvSpPr>
          <p:nvPr/>
        </p:nvSpPr>
        <p:spPr bwMode="auto">
          <a:xfrm>
            <a:off x="6037263" y="3649663"/>
            <a:ext cx="825500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9" name="Line 90"/>
          <p:cNvSpPr>
            <a:spLocks noChangeShapeType="1"/>
          </p:cNvSpPr>
          <p:nvPr/>
        </p:nvSpPr>
        <p:spPr bwMode="auto">
          <a:xfrm>
            <a:off x="6038850" y="4052888"/>
            <a:ext cx="1041400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0" name="Line 91"/>
          <p:cNvSpPr>
            <a:spLocks noChangeShapeType="1"/>
          </p:cNvSpPr>
          <p:nvPr/>
        </p:nvSpPr>
        <p:spPr bwMode="auto">
          <a:xfrm>
            <a:off x="6427788" y="3649663"/>
            <a:ext cx="609600" cy="825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1" name="Line 92"/>
          <p:cNvSpPr>
            <a:spLocks noChangeShapeType="1"/>
          </p:cNvSpPr>
          <p:nvPr/>
        </p:nvSpPr>
        <p:spPr bwMode="auto">
          <a:xfrm flipV="1">
            <a:off x="6442075" y="3967163"/>
            <a:ext cx="295275" cy="825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2" name="Freeform 93"/>
          <p:cNvSpPr>
            <a:spLocks/>
          </p:cNvSpPr>
          <p:nvPr/>
        </p:nvSpPr>
        <p:spPr bwMode="auto">
          <a:xfrm>
            <a:off x="6148388" y="5067300"/>
            <a:ext cx="760412" cy="123825"/>
          </a:xfrm>
          <a:custGeom>
            <a:avLst/>
            <a:gdLst>
              <a:gd name="T0" fmla="*/ 760412 w 479"/>
              <a:gd name="T1" fmla="*/ 0 h 78"/>
              <a:gd name="T2" fmla="*/ 165100 w 479"/>
              <a:gd name="T3" fmla="*/ 123825 h 78"/>
              <a:gd name="T4" fmla="*/ 0 w 479"/>
              <a:gd name="T5" fmla="*/ 123825 h 78"/>
              <a:gd name="T6" fmla="*/ 0 60000 65536"/>
              <a:gd name="T7" fmla="*/ 0 60000 65536"/>
              <a:gd name="T8" fmla="*/ 0 60000 65536"/>
              <a:gd name="T9" fmla="*/ 0 w 479"/>
              <a:gd name="T10" fmla="*/ 0 h 78"/>
              <a:gd name="T11" fmla="*/ 479 w 479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9" h="78">
                <a:moveTo>
                  <a:pt x="479" y="0"/>
                </a:moveTo>
                <a:lnTo>
                  <a:pt x="104" y="78"/>
                </a:lnTo>
                <a:lnTo>
                  <a:pt x="0" y="78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3" name="Line 94"/>
          <p:cNvSpPr>
            <a:spLocks noChangeShapeType="1"/>
          </p:cNvSpPr>
          <p:nvPr/>
        </p:nvSpPr>
        <p:spPr bwMode="auto">
          <a:xfrm>
            <a:off x="6099175" y="5605463"/>
            <a:ext cx="781050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4" name="Line 95"/>
          <p:cNvSpPr>
            <a:spLocks noChangeShapeType="1"/>
          </p:cNvSpPr>
          <p:nvPr/>
        </p:nvSpPr>
        <p:spPr bwMode="auto">
          <a:xfrm>
            <a:off x="3683000" y="3233738"/>
            <a:ext cx="523875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5" name="Line 96"/>
          <p:cNvSpPr>
            <a:spLocks noChangeShapeType="1"/>
          </p:cNvSpPr>
          <p:nvPr/>
        </p:nvSpPr>
        <p:spPr bwMode="auto">
          <a:xfrm>
            <a:off x="3500438" y="4959350"/>
            <a:ext cx="671512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6" name="Line 97"/>
          <p:cNvSpPr>
            <a:spLocks noChangeShapeType="1"/>
          </p:cNvSpPr>
          <p:nvPr/>
        </p:nvSpPr>
        <p:spPr bwMode="auto">
          <a:xfrm>
            <a:off x="3262313" y="5741988"/>
            <a:ext cx="773112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7" name="Line 98"/>
          <p:cNvSpPr>
            <a:spLocks noChangeShapeType="1"/>
          </p:cNvSpPr>
          <p:nvPr/>
        </p:nvSpPr>
        <p:spPr bwMode="auto">
          <a:xfrm>
            <a:off x="5730875" y="6269038"/>
            <a:ext cx="1114425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8" name="Line 99"/>
          <p:cNvSpPr>
            <a:spLocks noChangeShapeType="1"/>
          </p:cNvSpPr>
          <p:nvPr/>
        </p:nvSpPr>
        <p:spPr bwMode="auto">
          <a:xfrm>
            <a:off x="6110288" y="6065838"/>
            <a:ext cx="741362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9" name="Line 100"/>
          <p:cNvSpPr>
            <a:spLocks noChangeShapeType="1"/>
          </p:cNvSpPr>
          <p:nvPr/>
        </p:nvSpPr>
        <p:spPr bwMode="auto">
          <a:xfrm flipH="1">
            <a:off x="6119813" y="5419725"/>
            <a:ext cx="766762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0" name="Line 101"/>
          <p:cNvSpPr>
            <a:spLocks noChangeShapeType="1"/>
          </p:cNvSpPr>
          <p:nvPr/>
        </p:nvSpPr>
        <p:spPr bwMode="auto">
          <a:xfrm>
            <a:off x="5867400" y="4987925"/>
            <a:ext cx="1058863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1" name="Freeform 102"/>
          <p:cNvSpPr>
            <a:spLocks/>
          </p:cNvSpPr>
          <p:nvPr/>
        </p:nvSpPr>
        <p:spPr bwMode="auto">
          <a:xfrm>
            <a:off x="3262313" y="5006975"/>
            <a:ext cx="844550" cy="157163"/>
          </a:xfrm>
          <a:custGeom>
            <a:avLst/>
            <a:gdLst>
              <a:gd name="T0" fmla="*/ 844550 w 532"/>
              <a:gd name="T1" fmla="*/ 0 h 99"/>
              <a:gd name="T2" fmla="*/ 544512 w 532"/>
              <a:gd name="T3" fmla="*/ 157163 h 99"/>
              <a:gd name="T4" fmla="*/ 0 w 532"/>
              <a:gd name="T5" fmla="*/ 157163 h 99"/>
              <a:gd name="T6" fmla="*/ 0 60000 65536"/>
              <a:gd name="T7" fmla="*/ 0 60000 65536"/>
              <a:gd name="T8" fmla="*/ 0 60000 65536"/>
              <a:gd name="T9" fmla="*/ 0 w 532"/>
              <a:gd name="T10" fmla="*/ 0 h 99"/>
              <a:gd name="T11" fmla="*/ 532 w 532"/>
              <a:gd name="T12" fmla="*/ 99 h 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" h="99">
                <a:moveTo>
                  <a:pt x="532" y="0"/>
                </a:moveTo>
                <a:lnTo>
                  <a:pt x="343" y="99"/>
                </a:lnTo>
                <a:lnTo>
                  <a:pt x="0" y="99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2" name="Rectangle 103"/>
          <p:cNvSpPr>
            <a:spLocks noChangeArrowheads="1"/>
          </p:cNvSpPr>
          <p:nvPr/>
        </p:nvSpPr>
        <p:spPr bwMode="auto">
          <a:xfrm>
            <a:off x="5437188" y="6000750"/>
            <a:ext cx="6127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Perineal raphe</a:t>
            </a:r>
            <a:endParaRPr lang="en-US" b="1"/>
          </a:p>
        </p:txBody>
      </p:sp>
      <p:sp>
        <p:nvSpPr>
          <p:cNvPr id="13363" name="Rectangle 104"/>
          <p:cNvSpPr>
            <a:spLocks noChangeArrowheads="1"/>
          </p:cNvSpPr>
          <p:nvPr/>
        </p:nvSpPr>
        <p:spPr bwMode="auto">
          <a:xfrm>
            <a:off x="2852738" y="5973763"/>
            <a:ext cx="6127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Perineal raphe</a:t>
            </a:r>
            <a:endParaRPr lang="en-US" b="1"/>
          </a:p>
        </p:txBody>
      </p:sp>
      <p:sp>
        <p:nvSpPr>
          <p:cNvPr id="13364" name="Line 105"/>
          <p:cNvSpPr>
            <a:spLocks noChangeShapeType="1"/>
          </p:cNvSpPr>
          <p:nvPr/>
        </p:nvSpPr>
        <p:spPr bwMode="auto">
          <a:xfrm flipH="1">
            <a:off x="3529013" y="6034088"/>
            <a:ext cx="760412" cy="793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5" name="Line 106"/>
          <p:cNvSpPr>
            <a:spLocks noChangeShapeType="1"/>
          </p:cNvSpPr>
          <p:nvPr/>
        </p:nvSpPr>
        <p:spPr bwMode="auto">
          <a:xfrm flipH="1">
            <a:off x="3122613" y="6394450"/>
            <a:ext cx="1152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6" name="Freeform 107"/>
          <p:cNvSpPr>
            <a:spLocks/>
          </p:cNvSpPr>
          <p:nvPr/>
        </p:nvSpPr>
        <p:spPr bwMode="auto">
          <a:xfrm>
            <a:off x="3511550" y="4795838"/>
            <a:ext cx="788988" cy="92075"/>
          </a:xfrm>
          <a:custGeom>
            <a:avLst/>
            <a:gdLst>
              <a:gd name="T0" fmla="*/ 0 w 497"/>
              <a:gd name="T1" fmla="*/ 0 h 58"/>
              <a:gd name="T2" fmla="*/ 306388 w 497"/>
              <a:gd name="T3" fmla="*/ 0 h 58"/>
              <a:gd name="T4" fmla="*/ 788988 w 497"/>
              <a:gd name="T5" fmla="*/ 92075 h 58"/>
              <a:gd name="T6" fmla="*/ 0 60000 65536"/>
              <a:gd name="T7" fmla="*/ 0 60000 65536"/>
              <a:gd name="T8" fmla="*/ 0 60000 65536"/>
              <a:gd name="T9" fmla="*/ 0 w 497"/>
              <a:gd name="T10" fmla="*/ 0 h 58"/>
              <a:gd name="T11" fmla="*/ 497 w 497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7" h="58">
                <a:moveTo>
                  <a:pt x="0" y="0"/>
                </a:moveTo>
                <a:lnTo>
                  <a:pt x="193" y="0"/>
                </a:lnTo>
                <a:lnTo>
                  <a:pt x="497" y="58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7" name="Line 108"/>
          <p:cNvSpPr>
            <a:spLocks noChangeShapeType="1"/>
          </p:cNvSpPr>
          <p:nvPr/>
        </p:nvSpPr>
        <p:spPr bwMode="auto">
          <a:xfrm>
            <a:off x="3617913" y="3611563"/>
            <a:ext cx="685800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8" name="Line 109"/>
          <p:cNvSpPr>
            <a:spLocks noChangeShapeType="1"/>
          </p:cNvSpPr>
          <p:nvPr/>
        </p:nvSpPr>
        <p:spPr bwMode="auto">
          <a:xfrm>
            <a:off x="6137275" y="3821113"/>
            <a:ext cx="792163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9" name="Line 110"/>
          <p:cNvSpPr>
            <a:spLocks noChangeShapeType="1"/>
          </p:cNvSpPr>
          <p:nvPr/>
        </p:nvSpPr>
        <p:spPr bwMode="auto">
          <a:xfrm>
            <a:off x="3128963" y="4325938"/>
            <a:ext cx="1203325" cy="3175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0" name="Line 111"/>
          <p:cNvSpPr>
            <a:spLocks noChangeShapeType="1"/>
          </p:cNvSpPr>
          <p:nvPr/>
        </p:nvSpPr>
        <p:spPr bwMode="auto">
          <a:xfrm>
            <a:off x="5707063" y="4229100"/>
            <a:ext cx="1209675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1" name="Line 112"/>
          <p:cNvSpPr>
            <a:spLocks noChangeShapeType="1"/>
          </p:cNvSpPr>
          <p:nvPr/>
        </p:nvSpPr>
        <p:spPr bwMode="auto">
          <a:xfrm flipH="1">
            <a:off x="4375150" y="403225"/>
            <a:ext cx="6350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2" name="Line 113"/>
          <p:cNvSpPr>
            <a:spLocks noChangeShapeType="1"/>
          </p:cNvSpPr>
          <p:nvPr/>
        </p:nvSpPr>
        <p:spPr bwMode="auto">
          <a:xfrm>
            <a:off x="5227638" y="1030288"/>
            <a:ext cx="7493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3" name="Line 114"/>
          <p:cNvSpPr>
            <a:spLocks noChangeShapeType="1"/>
          </p:cNvSpPr>
          <p:nvPr/>
        </p:nvSpPr>
        <p:spPr bwMode="auto">
          <a:xfrm>
            <a:off x="4314825" y="581025"/>
            <a:ext cx="73183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4" name="Line 115"/>
          <p:cNvSpPr>
            <a:spLocks noChangeShapeType="1"/>
          </p:cNvSpPr>
          <p:nvPr/>
        </p:nvSpPr>
        <p:spPr bwMode="auto">
          <a:xfrm>
            <a:off x="4395788" y="784225"/>
            <a:ext cx="390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5" name="Line 116"/>
          <p:cNvSpPr>
            <a:spLocks noChangeShapeType="1"/>
          </p:cNvSpPr>
          <p:nvPr/>
        </p:nvSpPr>
        <p:spPr bwMode="auto">
          <a:xfrm>
            <a:off x="6208713" y="3275013"/>
            <a:ext cx="646112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6" name="Line 117"/>
          <p:cNvSpPr>
            <a:spLocks noChangeShapeType="1"/>
          </p:cNvSpPr>
          <p:nvPr/>
        </p:nvSpPr>
        <p:spPr bwMode="auto">
          <a:xfrm>
            <a:off x="6030913" y="3643313"/>
            <a:ext cx="8255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7" name="Line 118"/>
          <p:cNvSpPr>
            <a:spLocks noChangeShapeType="1"/>
          </p:cNvSpPr>
          <p:nvPr/>
        </p:nvSpPr>
        <p:spPr bwMode="auto">
          <a:xfrm>
            <a:off x="6034088" y="4046538"/>
            <a:ext cx="1039812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8" name="Line 119"/>
          <p:cNvSpPr>
            <a:spLocks noChangeShapeType="1"/>
          </p:cNvSpPr>
          <p:nvPr/>
        </p:nvSpPr>
        <p:spPr bwMode="auto">
          <a:xfrm>
            <a:off x="6423025" y="3643313"/>
            <a:ext cx="608013" cy="825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9" name="Line 120"/>
          <p:cNvSpPr>
            <a:spLocks noChangeShapeType="1"/>
          </p:cNvSpPr>
          <p:nvPr/>
        </p:nvSpPr>
        <p:spPr bwMode="auto">
          <a:xfrm flipV="1">
            <a:off x="6437313" y="3960813"/>
            <a:ext cx="293687" cy="825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0" name="Freeform 121"/>
          <p:cNvSpPr>
            <a:spLocks/>
          </p:cNvSpPr>
          <p:nvPr/>
        </p:nvSpPr>
        <p:spPr bwMode="auto">
          <a:xfrm>
            <a:off x="6142038" y="5060950"/>
            <a:ext cx="760412" cy="123825"/>
          </a:xfrm>
          <a:custGeom>
            <a:avLst/>
            <a:gdLst>
              <a:gd name="T0" fmla="*/ 760412 w 479"/>
              <a:gd name="T1" fmla="*/ 0 h 78"/>
              <a:gd name="T2" fmla="*/ 166687 w 479"/>
              <a:gd name="T3" fmla="*/ 123825 h 78"/>
              <a:gd name="T4" fmla="*/ 0 w 479"/>
              <a:gd name="T5" fmla="*/ 123825 h 78"/>
              <a:gd name="T6" fmla="*/ 0 60000 65536"/>
              <a:gd name="T7" fmla="*/ 0 60000 65536"/>
              <a:gd name="T8" fmla="*/ 0 60000 65536"/>
              <a:gd name="T9" fmla="*/ 0 w 479"/>
              <a:gd name="T10" fmla="*/ 0 h 78"/>
              <a:gd name="T11" fmla="*/ 479 w 479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9" h="78">
                <a:moveTo>
                  <a:pt x="479" y="0"/>
                </a:moveTo>
                <a:lnTo>
                  <a:pt x="105" y="78"/>
                </a:lnTo>
                <a:lnTo>
                  <a:pt x="0" y="7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1" name="Line 122"/>
          <p:cNvSpPr>
            <a:spLocks noChangeShapeType="1"/>
          </p:cNvSpPr>
          <p:nvPr/>
        </p:nvSpPr>
        <p:spPr bwMode="auto">
          <a:xfrm>
            <a:off x="6094413" y="5599113"/>
            <a:ext cx="779462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2" name="Line 123"/>
          <p:cNvSpPr>
            <a:spLocks noChangeShapeType="1"/>
          </p:cNvSpPr>
          <p:nvPr/>
        </p:nvSpPr>
        <p:spPr bwMode="auto">
          <a:xfrm>
            <a:off x="3678238" y="3228975"/>
            <a:ext cx="5222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3" name="Line 124"/>
          <p:cNvSpPr>
            <a:spLocks noChangeShapeType="1"/>
          </p:cNvSpPr>
          <p:nvPr/>
        </p:nvSpPr>
        <p:spPr bwMode="auto">
          <a:xfrm>
            <a:off x="3494088" y="4953000"/>
            <a:ext cx="6731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4" name="Line 125"/>
          <p:cNvSpPr>
            <a:spLocks noChangeShapeType="1"/>
          </p:cNvSpPr>
          <p:nvPr/>
        </p:nvSpPr>
        <p:spPr bwMode="auto">
          <a:xfrm>
            <a:off x="3257550" y="5737225"/>
            <a:ext cx="771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5" name="Line 126"/>
          <p:cNvSpPr>
            <a:spLocks noChangeShapeType="1"/>
          </p:cNvSpPr>
          <p:nvPr/>
        </p:nvSpPr>
        <p:spPr bwMode="auto">
          <a:xfrm>
            <a:off x="5724525" y="6262688"/>
            <a:ext cx="111601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6" name="Line 127"/>
          <p:cNvSpPr>
            <a:spLocks noChangeShapeType="1"/>
          </p:cNvSpPr>
          <p:nvPr/>
        </p:nvSpPr>
        <p:spPr bwMode="auto">
          <a:xfrm>
            <a:off x="6105525" y="6059488"/>
            <a:ext cx="7397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7" name="Line 128"/>
          <p:cNvSpPr>
            <a:spLocks noChangeShapeType="1"/>
          </p:cNvSpPr>
          <p:nvPr/>
        </p:nvSpPr>
        <p:spPr bwMode="auto">
          <a:xfrm flipH="1">
            <a:off x="6113463" y="5413375"/>
            <a:ext cx="76676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8" name="Line 129"/>
          <p:cNvSpPr>
            <a:spLocks noChangeShapeType="1"/>
          </p:cNvSpPr>
          <p:nvPr/>
        </p:nvSpPr>
        <p:spPr bwMode="auto">
          <a:xfrm>
            <a:off x="5862638" y="4981575"/>
            <a:ext cx="10572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9" name="Freeform 130"/>
          <p:cNvSpPr>
            <a:spLocks/>
          </p:cNvSpPr>
          <p:nvPr/>
        </p:nvSpPr>
        <p:spPr bwMode="auto">
          <a:xfrm>
            <a:off x="3257550" y="5002213"/>
            <a:ext cx="842963" cy="157162"/>
          </a:xfrm>
          <a:custGeom>
            <a:avLst/>
            <a:gdLst>
              <a:gd name="T0" fmla="*/ 842963 w 531"/>
              <a:gd name="T1" fmla="*/ 0 h 99"/>
              <a:gd name="T2" fmla="*/ 542925 w 531"/>
              <a:gd name="T3" fmla="*/ 157162 h 99"/>
              <a:gd name="T4" fmla="*/ 0 w 531"/>
              <a:gd name="T5" fmla="*/ 157162 h 99"/>
              <a:gd name="T6" fmla="*/ 0 60000 65536"/>
              <a:gd name="T7" fmla="*/ 0 60000 65536"/>
              <a:gd name="T8" fmla="*/ 0 60000 65536"/>
              <a:gd name="T9" fmla="*/ 0 w 531"/>
              <a:gd name="T10" fmla="*/ 0 h 99"/>
              <a:gd name="T11" fmla="*/ 531 w 531"/>
              <a:gd name="T12" fmla="*/ 99 h 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1" h="99">
                <a:moveTo>
                  <a:pt x="531" y="0"/>
                </a:moveTo>
                <a:lnTo>
                  <a:pt x="342" y="99"/>
                </a:lnTo>
                <a:lnTo>
                  <a:pt x="0" y="99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0" name="Line 131"/>
          <p:cNvSpPr>
            <a:spLocks noChangeShapeType="1"/>
          </p:cNvSpPr>
          <p:nvPr/>
        </p:nvSpPr>
        <p:spPr bwMode="auto">
          <a:xfrm flipH="1">
            <a:off x="3522663" y="6027738"/>
            <a:ext cx="760412" cy="95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1" name="Freeform 132"/>
          <p:cNvSpPr>
            <a:spLocks/>
          </p:cNvSpPr>
          <p:nvPr/>
        </p:nvSpPr>
        <p:spPr bwMode="auto">
          <a:xfrm>
            <a:off x="3505200" y="4789488"/>
            <a:ext cx="790575" cy="92075"/>
          </a:xfrm>
          <a:custGeom>
            <a:avLst/>
            <a:gdLst>
              <a:gd name="T0" fmla="*/ 0 w 498"/>
              <a:gd name="T1" fmla="*/ 0 h 58"/>
              <a:gd name="T2" fmla="*/ 306388 w 498"/>
              <a:gd name="T3" fmla="*/ 0 h 58"/>
              <a:gd name="T4" fmla="*/ 790575 w 498"/>
              <a:gd name="T5" fmla="*/ 92075 h 58"/>
              <a:gd name="T6" fmla="*/ 0 60000 65536"/>
              <a:gd name="T7" fmla="*/ 0 60000 65536"/>
              <a:gd name="T8" fmla="*/ 0 60000 65536"/>
              <a:gd name="T9" fmla="*/ 0 w 498"/>
              <a:gd name="T10" fmla="*/ 0 h 58"/>
              <a:gd name="T11" fmla="*/ 498 w 498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8" h="58">
                <a:moveTo>
                  <a:pt x="0" y="0"/>
                </a:moveTo>
                <a:lnTo>
                  <a:pt x="193" y="0"/>
                </a:lnTo>
                <a:lnTo>
                  <a:pt x="498" y="5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2" name="Line 133"/>
          <p:cNvSpPr>
            <a:spLocks noChangeShapeType="1"/>
          </p:cNvSpPr>
          <p:nvPr/>
        </p:nvSpPr>
        <p:spPr bwMode="auto">
          <a:xfrm>
            <a:off x="3611563" y="3606800"/>
            <a:ext cx="6858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3" name="Line 134"/>
          <p:cNvSpPr>
            <a:spLocks noChangeShapeType="1"/>
          </p:cNvSpPr>
          <p:nvPr/>
        </p:nvSpPr>
        <p:spPr bwMode="auto">
          <a:xfrm>
            <a:off x="6130925" y="3814763"/>
            <a:ext cx="79216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4" name="Line 135"/>
          <p:cNvSpPr>
            <a:spLocks noChangeShapeType="1"/>
          </p:cNvSpPr>
          <p:nvPr/>
        </p:nvSpPr>
        <p:spPr bwMode="auto">
          <a:xfrm>
            <a:off x="3122613" y="4321175"/>
            <a:ext cx="1203325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5" name="Line 136"/>
          <p:cNvSpPr>
            <a:spLocks noChangeShapeType="1"/>
          </p:cNvSpPr>
          <p:nvPr/>
        </p:nvSpPr>
        <p:spPr bwMode="auto">
          <a:xfrm>
            <a:off x="5702300" y="4224338"/>
            <a:ext cx="12096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6" name="Text Box 137"/>
          <p:cNvSpPr txBox="1">
            <a:spLocks noChangeArrowheads="1"/>
          </p:cNvSpPr>
          <p:nvPr/>
        </p:nvSpPr>
        <p:spPr bwMode="auto">
          <a:xfrm>
            <a:off x="6000750" y="977900"/>
            <a:ext cx="2460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Tail</a:t>
            </a:r>
          </a:p>
        </p:txBody>
      </p:sp>
      <p:sp>
        <p:nvSpPr>
          <p:cNvPr id="13397" name="Text Box 138"/>
          <p:cNvSpPr txBox="1">
            <a:spLocks noChangeArrowheads="1"/>
          </p:cNvSpPr>
          <p:nvPr/>
        </p:nvSpPr>
        <p:spPr bwMode="auto">
          <a:xfrm>
            <a:off x="2852738" y="316865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Developing glans</a:t>
            </a:r>
          </a:p>
          <a:p>
            <a:r>
              <a:rPr lang="en-US" sz="700" b="1"/>
              <a:t>of penis</a:t>
            </a:r>
          </a:p>
        </p:txBody>
      </p:sp>
      <p:sp>
        <p:nvSpPr>
          <p:cNvPr id="13398" name="Text Box 139"/>
          <p:cNvSpPr txBox="1">
            <a:spLocks noChangeArrowheads="1"/>
          </p:cNvSpPr>
          <p:nvPr/>
        </p:nvSpPr>
        <p:spPr bwMode="auto">
          <a:xfrm>
            <a:off x="5437188" y="3225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Developing glans</a:t>
            </a:r>
          </a:p>
          <a:p>
            <a:r>
              <a:rPr lang="en-US" sz="700" b="1"/>
              <a:t>of clitoris</a:t>
            </a:r>
          </a:p>
        </p:txBody>
      </p:sp>
      <p:sp>
        <p:nvSpPr>
          <p:cNvPr id="13399" name="Text Box 140"/>
          <p:cNvSpPr txBox="1">
            <a:spLocks noChangeArrowheads="1"/>
          </p:cNvSpPr>
          <p:nvPr/>
        </p:nvSpPr>
        <p:spPr bwMode="auto">
          <a:xfrm>
            <a:off x="5437188" y="5549900"/>
            <a:ext cx="7016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Vaginal orifice</a:t>
            </a:r>
          </a:p>
        </p:txBody>
      </p:sp>
      <p:sp>
        <p:nvSpPr>
          <p:cNvPr id="134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C5957ED3-3B69-4CA5-B096-A3DCF267D9C6}" type="slidenum">
              <a:rPr lang="en-US" altLang="en-US" smtClean="0">
                <a:latin typeface="Arial" pitchFamily="34" charset="0"/>
              </a:rPr>
              <a:pPr/>
              <a:t>11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1340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7488" y="107950"/>
            <a:ext cx="3200400" cy="1887538"/>
          </a:xfrm>
        </p:spPr>
        <p:txBody>
          <a:bodyPr/>
          <a:lstStyle/>
          <a:p>
            <a:pPr algn="l" eaLnBrk="1" hangingPunct="1"/>
            <a:r>
              <a:rPr lang="en-US" sz="3200" smtClean="0"/>
              <a:t>Development of External Genitalia</a:t>
            </a:r>
          </a:p>
        </p:txBody>
      </p:sp>
      <p:sp>
        <p:nvSpPr>
          <p:cNvPr id="13402" name="Text Box 1041"/>
          <p:cNvSpPr txBox="1">
            <a:spLocks noChangeArrowheads="1"/>
          </p:cNvSpPr>
          <p:nvPr/>
        </p:nvSpPr>
        <p:spPr bwMode="auto">
          <a:xfrm>
            <a:off x="554038" y="6248400"/>
            <a:ext cx="1905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27.4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FAE115B6-1270-4197-9E41-E4EB5636B65C}" type="slidenum">
              <a:rPr lang="en-US" altLang="en-US" smtClean="0">
                <a:latin typeface="Arial" pitchFamily="34" charset="0"/>
              </a:rPr>
              <a:pPr/>
              <a:t>12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762000"/>
          </a:xfrm>
        </p:spPr>
        <p:txBody>
          <a:bodyPr/>
          <a:lstStyle/>
          <a:p>
            <a:pPr eaLnBrk="1" hangingPunct="1"/>
            <a:r>
              <a:rPr lang="en-US" smtClean="0"/>
              <a:t>Descent of Testes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5181600"/>
          </a:xfrm>
        </p:spPr>
        <p:txBody>
          <a:bodyPr/>
          <a:lstStyle/>
          <a:p>
            <a:pPr eaLnBrk="1" hangingPunct="1"/>
            <a:r>
              <a:rPr lang="en-US" sz="2400" b="0" smtClean="0"/>
              <a:t>both male and female gonads initially develop high in the abdominal cavity near the kidneys, and migrate into the pelvic cavity  (ovaries) or scrotum (testes)</a:t>
            </a:r>
          </a:p>
          <a:p>
            <a:pPr eaLnBrk="1" hangingPunct="1"/>
            <a:endParaRPr lang="en-US" sz="700" b="0" smtClean="0"/>
          </a:p>
          <a:p>
            <a:pPr eaLnBrk="1" hangingPunct="1"/>
            <a:r>
              <a:rPr lang="en-US" sz="2400" smtClean="0"/>
              <a:t>gubernaculum</a:t>
            </a:r>
            <a:r>
              <a:rPr lang="en-US" sz="2400" b="0" smtClean="0"/>
              <a:t> – a connective tissue cord extends from the gonad to the floor of the pelvic cavity</a:t>
            </a:r>
          </a:p>
          <a:p>
            <a:pPr eaLnBrk="1" hangingPunct="1"/>
            <a:endParaRPr lang="en-US" sz="800" b="0" smtClean="0"/>
          </a:p>
          <a:p>
            <a:pPr lvl="1" eaLnBrk="1" hangingPunct="1"/>
            <a:r>
              <a:rPr lang="en-US" sz="2000" b="0" smtClean="0"/>
              <a:t>in the male, passes between the internal and external abdominal oblique muscles into the scrotal swelling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000" smtClean="0"/>
              <a:t>vaginal process </a:t>
            </a:r>
            <a:r>
              <a:rPr lang="en-US" sz="2000" b="0" smtClean="0"/>
              <a:t>– fold of the peritoneum that extends into the scrotum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000" smtClean="0"/>
              <a:t>inguinal canal </a:t>
            </a:r>
            <a:r>
              <a:rPr lang="en-US" sz="2000" b="0" smtClean="0"/>
              <a:t>– pathway of low resistance through the groin created by gubernaculum and vaginal process</a:t>
            </a:r>
          </a:p>
          <a:p>
            <a:pPr lvl="2" eaLnBrk="1" hangingPunct="1"/>
            <a:r>
              <a:rPr lang="en-US" sz="1800" b="0" smtClean="0"/>
              <a:t>most common site of herniation in boys and men – </a:t>
            </a:r>
            <a:r>
              <a:rPr lang="en-US" sz="1800" smtClean="0"/>
              <a:t>inguinal hernia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62524476-6150-4173-91C5-3604AA54CB54}" type="slidenum">
              <a:rPr lang="en-US" altLang="en-US" smtClean="0">
                <a:latin typeface="Arial" pitchFamily="34" charset="0"/>
              </a:rPr>
              <a:pPr/>
              <a:t>13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Descent of Testes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534400" cy="6096000"/>
          </a:xfrm>
        </p:spPr>
        <p:txBody>
          <a:bodyPr/>
          <a:lstStyle/>
          <a:p>
            <a:pPr eaLnBrk="1" hangingPunct="1"/>
            <a:r>
              <a:rPr lang="en-US" sz="2400" b="0" smtClean="0"/>
              <a:t>descent of the testes begins as early as </a:t>
            </a:r>
            <a:r>
              <a:rPr lang="en-US" sz="2400" smtClean="0"/>
              <a:t>6 weeks</a:t>
            </a:r>
          </a:p>
          <a:p>
            <a:pPr lvl="1" eaLnBrk="1" hangingPunct="1"/>
            <a:r>
              <a:rPr lang="en-US" sz="2000" b="0" smtClean="0"/>
              <a:t>in </a:t>
            </a:r>
            <a:r>
              <a:rPr lang="en-US" sz="2000" smtClean="0"/>
              <a:t>7</a:t>
            </a:r>
            <a:r>
              <a:rPr lang="en-US" sz="2000" baseline="30000" smtClean="0"/>
              <a:t>th</a:t>
            </a:r>
            <a:r>
              <a:rPr lang="en-US" sz="2000" smtClean="0"/>
              <a:t> month </a:t>
            </a:r>
            <a:r>
              <a:rPr lang="en-US" sz="2000" b="0" smtClean="0"/>
              <a:t>testes abruptly pass through the inguinal canal into the scrotum guided by the gubernaculum</a:t>
            </a:r>
          </a:p>
          <a:p>
            <a:pPr lvl="1" eaLnBrk="1" hangingPunct="1"/>
            <a:r>
              <a:rPr lang="en-US" sz="2000" b="0" smtClean="0"/>
              <a:t>testes accompanied by elongating testicular arteries and veins, lymphatic vessels, nerves, spermatic ducts, and extensions of internal abdominal oblique muscle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smtClean="0"/>
              <a:t>cryptorchidism</a:t>
            </a:r>
            <a:r>
              <a:rPr lang="en-US" sz="2400" b="0" smtClean="0"/>
              <a:t> – boys born with undescended testes</a:t>
            </a:r>
          </a:p>
          <a:p>
            <a:pPr lvl="1" eaLnBrk="1" hangingPunct="1"/>
            <a:r>
              <a:rPr lang="en-US" sz="2000" b="0" smtClean="0"/>
              <a:t>occurs in about 3% of male births</a:t>
            </a:r>
          </a:p>
          <a:p>
            <a:pPr lvl="1" eaLnBrk="1" hangingPunct="1"/>
            <a:r>
              <a:rPr lang="en-US" sz="2000" b="0" smtClean="0"/>
              <a:t>most cases the testes descend during the first year of infancy</a:t>
            </a:r>
          </a:p>
          <a:p>
            <a:pPr lvl="1" eaLnBrk="1" hangingPunct="1"/>
            <a:r>
              <a:rPr lang="en-US" sz="2000" b="0" smtClean="0"/>
              <a:t>if not, testosterone injection or simple surgery to draw testes into the scrotum</a:t>
            </a:r>
          </a:p>
          <a:p>
            <a:pPr lvl="1" eaLnBrk="1" hangingPunct="1"/>
            <a:r>
              <a:rPr lang="en-US" sz="2000" b="0" smtClean="0"/>
              <a:t>uncorrected cases lead to sterility or testicular cancer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smtClean="0"/>
              <a:t>ovaries </a:t>
            </a:r>
            <a:r>
              <a:rPr lang="en-US" sz="2400" b="0" smtClean="0"/>
              <a:t>descend to lesser extent</a:t>
            </a:r>
          </a:p>
          <a:p>
            <a:pPr lvl="1" eaLnBrk="1" hangingPunct="1"/>
            <a:r>
              <a:rPr lang="en-US" sz="2000" b="0" smtClean="0"/>
              <a:t>lodge on inferior brim of the lesser pelvis</a:t>
            </a:r>
          </a:p>
          <a:p>
            <a:pPr lvl="1" eaLnBrk="1" hangingPunct="1"/>
            <a:r>
              <a:rPr lang="en-US" sz="2000" b="0" smtClean="0"/>
              <a:t>gubernaculum becomes a pair of ligaments that supports              the ovary and the uterus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6B480275-375E-413A-8D67-7D500B5C38AC}" type="slidenum">
              <a:rPr lang="en-US" altLang="en-US" smtClean="0">
                <a:latin typeface="Arial" pitchFamily="34" charset="0"/>
              </a:rPr>
              <a:pPr/>
              <a:t>14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Descent of Testis</a:t>
            </a:r>
          </a:p>
        </p:txBody>
      </p:sp>
      <p:sp>
        <p:nvSpPr>
          <p:cNvPr id="16388" name="Text Box 14"/>
          <p:cNvSpPr txBox="1">
            <a:spLocks noChangeArrowheads="1"/>
          </p:cNvSpPr>
          <p:nvPr/>
        </p:nvSpPr>
        <p:spPr bwMode="auto">
          <a:xfrm>
            <a:off x="3619500" y="5087938"/>
            <a:ext cx="1905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27.5</a:t>
            </a:r>
          </a:p>
        </p:txBody>
      </p:sp>
      <p:pic>
        <p:nvPicPr>
          <p:cNvPr id="16389" name="Picture 3" descr="sal25693_27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13" y="2459038"/>
            <a:ext cx="7605712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118"/>
          <p:cNvSpPr>
            <a:spLocks noChangeArrowheads="1"/>
          </p:cNvSpPr>
          <p:nvPr/>
        </p:nvSpPr>
        <p:spPr bwMode="auto">
          <a:xfrm>
            <a:off x="2101850" y="2981325"/>
            <a:ext cx="609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Epididymis</a:t>
            </a:r>
            <a:endParaRPr lang="en-US" sz="900" b="1"/>
          </a:p>
        </p:txBody>
      </p:sp>
      <p:sp>
        <p:nvSpPr>
          <p:cNvPr id="16391" name="Rectangle 121"/>
          <p:cNvSpPr>
            <a:spLocks noChangeArrowheads="1"/>
          </p:cNvSpPr>
          <p:nvPr/>
        </p:nvSpPr>
        <p:spPr bwMode="auto">
          <a:xfrm>
            <a:off x="2101850" y="3390900"/>
            <a:ext cx="8953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Ductus deferens</a:t>
            </a:r>
            <a:endParaRPr lang="en-US" sz="900" b="1"/>
          </a:p>
        </p:txBody>
      </p:sp>
      <p:sp>
        <p:nvSpPr>
          <p:cNvPr id="16392" name="Rectangle 122"/>
          <p:cNvSpPr>
            <a:spLocks noChangeArrowheads="1"/>
          </p:cNvSpPr>
          <p:nvPr/>
        </p:nvSpPr>
        <p:spPr bwMode="auto">
          <a:xfrm>
            <a:off x="2101850" y="3546475"/>
            <a:ext cx="933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Pubic symphysis</a:t>
            </a:r>
            <a:endParaRPr lang="en-US" sz="900" b="1"/>
          </a:p>
        </p:txBody>
      </p:sp>
      <p:sp>
        <p:nvSpPr>
          <p:cNvPr id="16393" name="Rectangle 125"/>
          <p:cNvSpPr>
            <a:spLocks noChangeArrowheads="1"/>
          </p:cNvSpPr>
          <p:nvPr/>
        </p:nvSpPr>
        <p:spPr bwMode="auto">
          <a:xfrm>
            <a:off x="2101850" y="3927475"/>
            <a:ext cx="806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Gubernaculum</a:t>
            </a:r>
            <a:endParaRPr lang="en-US" sz="900" b="1"/>
          </a:p>
        </p:txBody>
      </p:sp>
      <p:sp>
        <p:nvSpPr>
          <p:cNvPr id="16394" name="Rectangle 126"/>
          <p:cNvSpPr>
            <a:spLocks noChangeArrowheads="1"/>
          </p:cNvSpPr>
          <p:nvPr/>
        </p:nvSpPr>
        <p:spPr bwMode="auto">
          <a:xfrm>
            <a:off x="2101850" y="4108450"/>
            <a:ext cx="869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Scrotal swelling</a:t>
            </a:r>
            <a:endParaRPr lang="en-US" sz="900" b="1"/>
          </a:p>
        </p:txBody>
      </p:sp>
      <p:sp>
        <p:nvSpPr>
          <p:cNvPr id="16395" name="Rectangle 129"/>
          <p:cNvSpPr>
            <a:spLocks noChangeArrowheads="1"/>
          </p:cNvSpPr>
          <p:nvPr/>
        </p:nvSpPr>
        <p:spPr bwMode="auto">
          <a:xfrm>
            <a:off x="3200400" y="3168650"/>
            <a:ext cx="762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Inguinal canal</a:t>
            </a:r>
            <a:endParaRPr lang="en-US" sz="900" b="1"/>
          </a:p>
        </p:txBody>
      </p:sp>
      <p:sp>
        <p:nvSpPr>
          <p:cNvPr id="16396" name="Rectangle 132"/>
          <p:cNvSpPr>
            <a:spLocks noChangeArrowheads="1"/>
          </p:cNvSpPr>
          <p:nvPr/>
        </p:nvSpPr>
        <p:spPr bwMode="auto">
          <a:xfrm>
            <a:off x="3200400" y="4141788"/>
            <a:ext cx="304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Penis</a:t>
            </a:r>
            <a:endParaRPr lang="en-US" sz="900" b="1"/>
          </a:p>
        </p:txBody>
      </p:sp>
      <p:sp>
        <p:nvSpPr>
          <p:cNvPr id="16397" name="Rectangle 133"/>
          <p:cNvSpPr>
            <a:spLocks noChangeArrowheads="1"/>
          </p:cNvSpPr>
          <p:nvPr/>
        </p:nvSpPr>
        <p:spPr bwMode="auto">
          <a:xfrm>
            <a:off x="795338" y="2382838"/>
            <a:ext cx="8747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 3-month fetus</a:t>
            </a:r>
            <a:endParaRPr lang="en-US" b="1"/>
          </a:p>
        </p:txBody>
      </p:sp>
      <p:sp>
        <p:nvSpPr>
          <p:cNvPr id="16398" name="Rectangle 134"/>
          <p:cNvSpPr>
            <a:spLocks noChangeArrowheads="1"/>
          </p:cNvSpPr>
          <p:nvPr/>
        </p:nvSpPr>
        <p:spPr bwMode="auto">
          <a:xfrm>
            <a:off x="4468813" y="2382838"/>
            <a:ext cx="839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8-month fetus</a:t>
            </a:r>
            <a:endParaRPr lang="en-US" b="1"/>
          </a:p>
        </p:txBody>
      </p:sp>
      <p:sp>
        <p:nvSpPr>
          <p:cNvPr id="16399" name="Rectangle 135"/>
          <p:cNvSpPr>
            <a:spLocks noChangeArrowheads="1"/>
          </p:cNvSpPr>
          <p:nvPr/>
        </p:nvSpPr>
        <p:spPr bwMode="auto">
          <a:xfrm>
            <a:off x="6519863" y="2382838"/>
            <a:ext cx="11160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1-month-old infant</a:t>
            </a:r>
            <a:endParaRPr lang="en-US" b="1"/>
          </a:p>
        </p:txBody>
      </p:sp>
      <p:sp>
        <p:nvSpPr>
          <p:cNvPr id="16400" name="Rectangle 139"/>
          <p:cNvSpPr>
            <a:spLocks noChangeArrowheads="1"/>
          </p:cNvSpPr>
          <p:nvPr/>
        </p:nvSpPr>
        <p:spPr bwMode="auto">
          <a:xfrm>
            <a:off x="7910513" y="3392488"/>
            <a:ext cx="920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Spermatic cord</a:t>
            </a:r>
            <a:endParaRPr lang="en-US" b="1"/>
          </a:p>
        </p:txBody>
      </p:sp>
      <p:sp>
        <p:nvSpPr>
          <p:cNvPr id="16401" name="Rectangle 142"/>
          <p:cNvSpPr>
            <a:spLocks noChangeArrowheads="1"/>
          </p:cNvSpPr>
          <p:nvPr/>
        </p:nvSpPr>
        <p:spPr bwMode="auto">
          <a:xfrm>
            <a:off x="7910513" y="3962400"/>
            <a:ext cx="514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Scrotum</a:t>
            </a:r>
            <a:endParaRPr lang="en-US" b="1"/>
          </a:p>
        </p:txBody>
      </p:sp>
      <p:sp>
        <p:nvSpPr>
          <p:cNvPr id="16402" name="Rectangle 143"/>
          <p:cNvSpPr>
            <a:spLocks noChangeArrowheads="1"/>
          </p:cNvSpPr>
          <p:nvPr/>
        </p:nvSpPr>
        <p:spPr bwMode="auto">
          <a:xfrm>
            <a:off x="7910513" y="4243388"/>
            <a:ext cx="893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Gubernaculum</a:t>
            </a:r>
            <a:endParaRPr lang="en-US" b="1"/>
          </a:p>
        </p:txBody>
      </p:sp>
      <p:sp>
        <p:nvSpPr>
          <p:cNvPr id="16403" name="Freeform 144"/>
          <p:cNvSpPr>
            <a:spLocks/>
          </p:cNvSpPr>
          <p:nvPr/>
        </p:nvSpPr>
        <p:spPr bwMode="auto">
          <a:xfrm>
            <a:off x="1668463" y="2763838"/>
            <a:ext cx="406400" cy="177800"/>
          </a:xfrm>
          <a:custGeom>
            <a:avLst/>
            <a:gdLst>
              <a:gd name="T0" fmla="*/ 406400 w 256"/>
              <a:gd name="T1" fmla="*/ 0 h 112"/>
              <a:gd name="T2" fmla="*/ 263525 w 256"/>
              <a:gd name="T3" fmla="*/ 0 h 112"/>
              <a:gd name="T4" fmla="*/ 0 w 256"/>
              <a:gd name="T5" fmla="*/ 177800 h 112"/>
              <a:gd name="T6" fmla="*/ 0 60000 65536"/>
              <a:gd name="T7" fmla="*/ 0 60000 65536"/>
              <a:gd name="T8" fmla="*/ 0 60000 65536"/>
              <a:gd name="T9" fmla="*/ 0 w 256"/>
              <a:gd name="T10" fmla="*/ 0 h 112"/>
              <a:gd name="T11" fmla="*/ 256 w 256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" h="112">
                <a:moveTo>
                  <a:pt x="256" y="0"/>
                </a:moveTo>
                <a:lnTo>
                  <a:pt x="166" y="0"/>
                </a:lnTo>
                <a:lnTo>
                  <a:pt x="0" y="1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Line 145"/>
          <p:cNvSpPr>
            <a:spLocks noChangeShapeType="1"/>
          </p:cNvSpPr>
          <p:nvPr/>
        </p:nvSpPr>
        <p:spPr bwMode="auto">
          <a:xfrm flipH="1">
            <a:off x="1708150" y="3052763"/>
            <a:ext cx="3667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5" name="Freeform 146"/>
          <p:cNvSpPr>
            <a:spLocks/>
          </p:cNvSpPr>
          <p:nvPr/>
        </p:nvSpPr>
        <p:spPr bwMode="auto">
          <a:xfrm>
            <a:off x="1579563" y="3125788"/>
            <a:ext cx="485775" cy="152400"/>
          </a:xfrm>
          <a:custGeom>
            <a:avLst/>
            <a:gdLst>
              <a:gd name="T0" fmla="*/ 485775 w 306"/>
              <a:gd name="T1" fmla="*/ 152400 h 96"/>
              <a:gd name="T2" fmla="*/ 352425 w 306"/>
              <a:gd name="T3" fmla="*/ 152400 h 96"/>
              <a:gd name="T4" fmla="*/ 0 w 306"/>
              <a:gd name="T5" fmla="*/ 0 h 96"/>
              <a:gd name="T6" fmla="*/ 0 60000 65536"/>
              <a:gd name="T7" fmla="*/ 0 60000 65536"/>
              <a:gd name="T8" fmla="*/ 0 60000 65536"/>
              <a:gd name="T9" fmla="*/ 0 w 306"/>
              <a:gd name="T10" fmla="*/ 0 h 96"/>
              <a:gd name="T11" fmla="*/ 306 w 30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6" h="96">
                <a:moveTo>
                  <a:pt x="306" y="96"/>
                </a:moveTo>
                <a:lnTo>
                  <a:pt x="222" y="9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Freeform 147"/>
          <p:cNvSpPr>
            <a:spLocks/>
          </p:cNvSpPr>
          <p:nvPr/>
        </p:nvSpPr>
        <p:spPr bwMode="auto">
          <a:xfrm>
            <a:off x="1797050" y="3324225"/>
            <a:ext cx="277813" cy="134938"/>
          </a:xfrm>
          <a:custGeom>
            <a:avLst/>
            <a:gdLst>
              <a:gd name="T0" fmla="*/ 277813 w 175"/>
              <a:gd name="T1" fmla="*/ 134938 h 85"/>
              <a:gd name="T2" fmla="*/ 177800 w 175"/>
              <a:gd name="T3" fmla="*/ 134938 h 85"/>
              <a:gd name="T4" fmla="*/ 0 w 175"/>
              <a:gd name="T5" fmla="*/ 0 h 85"/>
              <a:gd name="T6" fmla="*/ 0 60000 65536"/>
              <a:gd name="T7" fmla="*/ 0 60000 65536"/>
              <a:gd name="T8" fmla="*/ 0 60000 65536"/>
              <a:gd name="T9" fmla="*/ 0 w 175"/>
              <a:gd name="T10" fmla="*/ 0 h 85"/>
              <a:gd name="T11" fmla="*/ 175 w 175"/>
              <a:gd name="T12" fmla="*/ 85 h 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5" h="85">
                <a:moveTo>
                  <a:pt x="175" y="85"/>
                </a:moveTo>
                <a:lnTo>
                  <a:pt x="112" y="8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7" name="Freeform 148"/>
          <p:cNvSpPr>
            <a:spLocks/>
          </p:cNvSpPr>
          <p:nvPr/>
        </p:nvSpPr>
        <p:spPr bwMode="auto">
          <a:xfrm>
            <a:off x="1477963" y="3459163"/>
            <a:ext cx="596900" cy="174625"/>
          </a:xfrm>
          <a:custGeom>
            <a:avLst/>
            <a:gdLst>
              <a:gd name="T0" fmla="*/ 596900 w 376"/>
              <a:gd name="T1" fmla="*/ 174625 h 110"/>
              <a:gd name="T2" fmla="*/ 95250 w 376"/>
              <a:gd name="T3" fmla="*/ 174625 h 110"/>
              <a:gd name="T4" fmla="*/ 0 w 376"/>
              <a:gd name="T5" fmla="*/ 0 h 110"/>
              <a:gd name="T6" fmla="*/ 0 60000 65536"/>
              <a:gd name="T7" fmla="*/ 0 60000 65536"/>
              <a:gd name="T8" fmla="*/ 0 60000 65536"/>
              <a:gd name="T9" fmla="*/ 0 w 376"/>
              <a:gd name="T10" fmla="*/ 0 h 110"/>
              <a:gd name="T11" fmla="*/ 376 w 376"/>
              <a:gd name="T12" fmla="*/ 110 h 1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" h="110">
                <a:moveTo>
                  <a:pt x="376" y="110"/>
                </a:moveTo>
                <a:lnTo>
                  <a:pt x="60" y="11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8" name="Freeform 149"/>
          <p:cNvSpPr>
            <a:spLocks/>
          </p:cNvSpPr>
          <p:nvPr/>
        </p:nvSpPr>
        <p:spPr bwMode="auto">
          <a:xfrm>
            <a:off x="1006475" y="3613150"/>
            <a:ext cx="1068388" cy="201613"/>
          </a:xfrm>
          <a:custGeom>
            <a:avLst/>
            <a:gdLst>
              <a:gd name="T0" fmla="*/ 1068388 w 673"/>
              <a:gd name="T1" fmla="*/ 201613 h 127"/>
              <a:gd name="T2" fmla="*/ 566738 w 673"/>
              <a:gd name="T3" fmla="*/ 201613 h 127"/>
              <a:gd name="T4" fmla="*/ 0 w 673"/>
              <a:gd name="T5" fmla="*/ 0 h 127"/>
              <a:gd name="T6" fmla="*/ 0 60000 65536"/>
              <a:gd name="T7" fmla="*/ 0 60000 65536"/>
              <a:gd name="T8" fmla="*/ 0 60000 65536"/>
              <a:gd name="T9" fmla="*/ 0 w 673"/>
              <a:gd name="T10" fmla="*/ 0 h 127"/>
              <a:gd name="T11" fmla="*/ 673 w 673"/>
              <a:gd name="T12" fmla="*/ 127 h 1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3" h="127">
                <a:moveTo>
                  <a:pt x="673" y="127"/>
                </a:moveTo>
                <a:lnTo>
                  <a:pt x="357" y="1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9" name="Line 150"/>
          <p:cNvSpPr>
            <a:spLocks noChangeShapeType="1"/>
          </p:cNvSpPr>
          <p:nvPr/>
        </p:nvSpPr>
        <p:spPr bwMode="auto">
          <a:xfrm flipH="1">
            <a:off x="1250950" y="4002088"/>
            <a:ext cx="8239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0" name="Line 151"/>
          <p:cNvSpPr>
            <a:spLocks noChangeShapeType="1"/>
          </p:cNvSpPr>
          <p:nvPr/>
        </p:nvSpPr>
        <p:spPr bwMode="auto">
          <a:xfrm flipH="1">
            <a:off x="1365250" y="4176713"/>
            <a:ext cx="7096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1" name="Freeform 152"/>
          <p:cNvSpPr>
            <a:spLocks/>
          </p:cNvSpPr>
          <p:nvPr/>
        </p:nvSpPr>
        <p:spPr bwMode="auto">
          <a:xfrm>
            <a:off x="1052513" y="3270250"/>
            <a:ext cx="6350" cy="173038"/>
          </a:xfrm>
          <a:custGeom>
            <a:avLst/>
            <a:gdLst>
              <a:gd name="T0" fmla="*/ 6350 w 4"/>
              <a:gd name="T1" fmla="*/ 0 h 109"/>
              <a:gd name="T2" fmla="*/ 6350 w 4"/>
              <a:gd name="T3" fmla="*/ 0 h 109"/>
              <a:gd name="T4" fmla="*/ 0 w 4"/>
              <a:gd name="T5" fmla="*/ 53975 h 109"/>
              <a:gd name="T6" fmla="*/ 0 w 4"/>
              <a:gd name="T7" fmla="*/ 85725 h 109"/>
              <a:gd name="T8" fmla="*/ 0 w 4"/>
              <a:gd name="T9" fmla="*/ 173038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09"/>
              <a:gd name="T17" fmla="*/ 4 w 4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09">
                <a:moveTo>
                  <a:pt x="4" y="0"/>
                </a:moveTo>
                <a:lnTo>
                  <a:pt x="4" y="0"/>
                </a:lnTo>
                <a:lnTo>
                  <a:pt x="0" y="34"/>
                </a:lnTo>
                <a:lnTo>
                  <a:pt x="0" y="54"/>
                </a:lnTo>
                <a:lnTo>
                  <a:pt x="0" y="109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2" name="Freeform 153"/>
          <p:cNvSpPr>
            <a:spLocks/>
          </p:cNvSpPr>
          <p:nvPr/>
        </p:nvSpPr>
        <p:spPr bwMode="auto">
          <a:xfrm>
            <a:off x="1033463" y="3429000"/>
            <a:ext cx="39687" cy="52388"/>
          </a:xfrm>
          <a:custGeom>
            <a:avLst/>
            <a:gdLst>
              <a:gd name="T0" fmla="*/ 22225 w 25"/>
              <a:gd name="T1" fmla="*/ 52388 h 33"/>
              <a:gd name="T2" fmla="*/ 0 w 25"/>
              <a:gd name="T3" fmla="*/ 3175 h 33"/>
              <a:gd name="T4" fmla="*/ 19050 w 25"/>
              <a:gd name="T5" fmla="*/ 12700 h 33"/>
              <a:gd name="T6" fmla="*/ 39687 w 25"/>
              <a:gd name="T7" fmla="*/ 0 h 33"/>
              <a:gd name="T8" fmla="*/ 22225 w 25"/>
              <a:gd name="T9" fmla="*/ 52388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33"/>
              <a:gd name="T17" fmla="*/ 25 w 25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33">
                <a:moveTo>
                  <a:pt x="14" y="33"/>
                </a:moveTo>
                <a:lnTo>
                  <a:pt x="0" y="2"/>
                </a:lnTo>
                <a:lnTo>
                  <a:pt x="12" y="8"/>
                </a:lnTo>
                <a:lnTo>
                  <a:pt x="25" y="0"/>
                </a:lnTo>
                <a:lnTo>
                  <a:pt x="14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3" name="Line 154"/>
          <p:cNvSpPr>
            <a:spLocks noChangeShapeType="1"/>
          </p:cNvSpPr>
          <p:nvPr/>
        </p:nvSpPr>
        <p:spPr bwMode="auto">
          <a:xfrm>
            <a:off x="3976688" y="2859088"/>
            <a:ext cx="3603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4" name="Line 155"/>
          <p:cNvSpPr>
            <a:spLocks noChangeShapeType="1"/>
          </p:cNvSpPr>
          <p:nvPr/>
        </p:nvSpPr>
        <p:spPr bwMode="auto">
          <a:xfrm>
            <a:off x="3994150" y="3238500"/>
            <a:ext cx="4587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5" name="Freeform 156"/>
          <p:cNvSpPr>
            <a:spLocks/>
          </p:cNvSpPr>
          <p:nvPr/>
        </p:nvSpPr>
        <p:spPr bwMode="auto">
          <a:xfrm>
            <a:off x="4119563" y="3686175"/>
            <a:ext cx="655637" cy="446088"/>
          </a:xfrm>
          <a:custGeom>
            <a:avLst/>
            <a:gdLst>
              <a:gd name="T0" fmla="*/ 0 w 413"/>
              <a:gd name="T1" fmla="*/ 0 h 281"/>
              <a:gd name="T2" fmla="*/ 147637 w 413"/>
              <a:gd name="T3" fmla="*/ 0 h 281"/>
              <a:gd name="T4" fmla="*/ 655637 w 413"/>
              <a:gd name="T5" fmla="*/ 446088 h 281"/>
              <a:gd name="T6" fmla="*/ 0 60000 65536"/>
              <a:gd name="T7" fmla="*/ 0 60000 65536"/>
              <a:gd name="T8" fmla="*/ 0 60000 65536"/>
              <a:gd name="T9" fmla="*/ 0 w 413"/>
              <a:gd name="T10" fmla="*/ 0 h 281"/>
              <a:gd name="T11" fmla="*/ 413 w 413"/>
              <a:gd name="T12" fmla="*/ 281 h 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3" h="281">
                <a:moveTo>
                  <a:pt x="0" y="0"/>
                </a:moveTo>
                <a:lnTo>
                  <a:pt x="93" y="0"/>
                </a:lnTo>
                <a:lnTo>
                  <a:pt x="413" y="28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6" name="Line 157"/>
          <p:cNvSpPr>
            <a:spLocks noChangeShapeType="1"/>
          </p:cNvSpPr>
          <p:nvPr/>
        </p:nvSpPr>
        <p:spPr bwMode="auto">
          <a:xfrm>
            <a:off x="3538538" y="4221163"/>
            <a:ext cx="4953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7" name="Freeform 158"/>
          <p:cNvSpPr>
            <a:spLocks/>
          </p:cNvSpPr>
          <p:nvPr/>
        </p:nvSpPr>
        <p:spPr bwMode="auto">
          <a:xfrm>
            <a:off x="4435475" y="3189288"/>
            <a:ext cx="474663" cy="104775"/>
          </a:xfrm>
          <a:custGeom>
            <a:avLst/>
            <a:gdLst>
              <a:gd name="T0" fmla="*/ 9525 w 299"/>
              <a:gd name="T1" fmla="*/ 0 h 66"/>
              <a:gd name="T2" fmla="*/ 9525 w 299"/>
              <a:gd name="T3" fmla="*/ 0 h 66"/>
              <a:gd name="T4" fmla="*/ 3175 w 299"/>
              <a:gd name="T5" fmla="*/ 12700 h 66"/>
              <a:gd name="T6" fmla="*/ 0 w 299"/>
              <a:gd name="T7" fmla="*/ 22225 h 66"/>
              <a:gd name="T8" fmla="*/ 3175 w 299"/>
              <a:gd name="T9" fmla="*/ 30162 h 66"/>
              <a:gd name="T10" fmla="*/ 9525 w 299"/>
              <a:gd name="T11" fmla="*/ 42862 h 66"/>
              <a:gd name="T12" fmla="*/ 15875 w 299"/>
              <a:gd name="T13" fmla="*/ 49212 h 66"/>
              <a:gd name="T14" fmla="*/ 26988 w 299"/>
              <a:gd name="T15" fmla="*/ 58737 h 66"/>
              <a:gd name="T16" fmla="*/ 58738 w 299"/>
              <a:gd name="T17" fmla="*/ 73025 h 66"/>
              <a:gd name="T18" fmla="*/ 95250 w 299"/>
              <a:gd name="T19" fmla="*/ 85725 h 66"/>
              <a:gd name="T20" fmla="*/ 138113 w 299"/>
              <a:gd name="T21" fmla="*/ 95250 h 66"/>
              <a:gd name="T22" fmla="*/ 184150 w 299"/>
              <a:gd name="T23" fmla="*/ 101600 h 66"/>
              <a:gd name="T24" fmla="*/ 231775 w 299"/>
              <a:gd name="T25" fmla="*/ 104775 h 66"/>
              <a:gd name="T26" fmla="*/ 284163 w 299"/>
              <a:gd name="T27" fmla="*/ 104775 h 66"/>
              <a:gd name="T28" fmla="*/ 330200 w 299"/>
              <a:gd name="T29" fmla="*/ 101600 h 66"/>
              <a:gd name="T30" fmla="*/ 376238 w 299"/>
              <a:gd name="T31" fmla="*/ 95250 h 66"/>
              <a:gd name="T32" fmla="*/ 412750 w 299"/>
              <a:gd name="T33" fmla="*/ 85725 h 66"/>
              <a:gd name="T34" fmla="*/ 444500 w 299"/>
              <a:gd name="T35" fmla="*/ 69850 h 66"/>
              <a:gd name="T36" fmla="*/ 455613 w 299"/>
              <a:gd name="T37" fmla="*/ 61912 h 66"/>
              <a:gd name="T38" fmla="*/ 465138 w 299"/>
              <a:gd name="T39" fmla="*/ 52388 h 66"/>
              <a:gd name="T40" fmla="*/ 471488 w 299"/>
              <a:gd name="T41" fmla="*/ 42862 h 66"/>
              <a:gd name="T42" fmla="*/ 474663 w 299"/>
              <a:gd name="T43" fmla="*/ 30162 h 66"/>
              <a:gd name="T44" fmla="*/ 474663 w 299"/>
              <a:gd name="T45" fmla="*/ 19050 h 66"/>
              <a:gd name="T46" fmla="*/ 471488 w 299"/>
              <a:gd name="T47" fmla="*/ 6350 h 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99"/>
              <a:gd name="T73" fmla="*/ 0 h 66"/>
              <a:gd name="T74" fmla="*/ 299 w 299"/>
              <a:gd name="T75" fmla="*/ 66 h 6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99" h="66">
                <a:moveTo>
                  <a:pt x="6" y="0"/>
                </a:moveTo>
                <a:lnTo>
                  <a:pt x="6" y="0"/>
                </a:lnTo>
                <a:lnTo>
                  <a:pt x="2" y="8"/>
                </a:lnTo>
                <a:lnTo>
                  <a:pt x="0" y="14"/>
                </a:lnTo>
                <a:lnTo>
                  <a:pt x="2" y="19"/>
                </a:lnTo>
                <a:lnTo>
                  <a:pt x="6" y="27"/>
                </a:lnTo>
                <a:lnTo>
                  <a:pt x="10" y="31"/>
                </a:lnTo>
                <a:lnTo>
                  <a:pt x="17" y="37"/>
                </a:lnTo>
                <a:lnTo>
                  <a:pt x="37" y="46"/>
                </a:lnTo>
                <a:lnTo>
                  <a:pt x="60" y="54"/>
                </a:lnTo>
                <a:lnTo>
                  <a:pt x="87" y="60"/>
                </a:lnTo>
                <a:lnTo>
                  <a:pt x="116" y="64"/>
                </a:lnTo>
                <a:lnTo>
                  <a:pt x="146" y="66"/>
                </a:lnTo>
                <a:lnTo>
                  <a:pt x="179" y="66"/>
                </a:lnTo>
                <a:lnTo>
                  <a:pt x="208" y="64"/>
                </a:lnTo>
                <a:lnTo>
                  <a:pt x="237" y="60"/>
                </a:lnTo>
                <a:lnTo>
                  <a:pt x="260" y="54"/>
                </a:lnTo>
                <a:lnTo>
                  <a:pt x="280" y="44"/>
                </a:lnTo>
                <a:lnTo>
                  <a:pt x="287" y="39"/>
                </a:lnTo>
                <a:lnTo>
                  <a:pt x="293" y="33"/>
                </a:lnTo>
                <a:lnTo>
                  <a:pt x="297" y="27"/>
                </a:lnTo>
                <a:lnTo>
                  <a:pt x="299" y="19"/>
                </a:lnTo>
                <a:lnTo>
                  <a:pt x="299" y="12"/>
                </a:lnTo>
                <a:lnTo>
                  <a:pt x="297" y="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8" name="Freeform 159"/>
          <p:cNvSpPr>
            <a:spLocks/>
          </p:cNvSpPr>
          <p:nvPr/>
        </p:nvSpPr>
        <p:spPr bwMode="auto">
          <a:xfrm>
            <a:off x="6829425" y="2787650"/>
            <a:ext cx="1047750" cy="361950"/>
          </a:xfrm>
          <a:custGeom>
            <a:avLst/>
            <a:gdLst>
              <a:gd name="T0" fmla="*/ 1047750 w 660"/>
              <a:gd name="T1" fmla="*/ 0 h 228"/>
              <a:gd name="T2" fmla="*/ 138112 w 660"/>
              <a:gd name="T3" fmla="*/ 0 h 228"/>
              <a:gd name="T4" fmla="*/ 0 w 660"/>
              <a:gd name="T5" fmla="*/ 361950 h 228"/>
              <a:gd name="T6" fmla="*/ 0 60000 65536"/>
              <a:gd name="T7" fmla="*/ 0 60000 65536"/>
              <a:gd name="T8" fmla="*/ 0 60000 65536"/>
              <a:gd name="T9" fmla="*/ 0 w 660"/>
              <a:gd name="T10" fmla="*/ 0 h 228"/>
              <a:gd name="T11" fmla="*/ 660 w 660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0" h="228">
                <a:moveTo>
                  <a:pt x="660" y="0"/>
                </a:moveTo>
                <a:lnTo>
                  <a:pt x="87" y="0"/>
                </a:lnTo>
                <a:lnTo>
                  <a:pt x="0" y="2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9" name="Line 160"/>
          <p:cNvSpPr>
            <a:spLocks noChangeShapeType="1"/>
          </p:cNvSpPr>
          <p:nvPr/>
        </p:nvSpPr>
        <p:spPr bwMode="auto">
          <a:xfrm flipH="1">
            <a:off x="7212013" y="3462338"/>
            <a:ext cx="665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0" name="Line 161"/>
          <p:cNvSpPr>
            <a:spLocks noChangeShapeType="1"/>
          </p:cNvSpPr>
          <p:nvPr/>
        </p:nvSpPr>
        <p:spPr bwMode="auto">
          <a:xfrm flipH="1">
            <a:off x="7396163" y="3730625"/>
            <a:ext cx="4810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1" name="Freeform 162"/>
          <p:cNvSpPr>
            <a:spLocks/>
          </p:cNvSpPr>
          <p:nvPr/>
        </p:nvSpPr>
        <p:spPr bwMode="auto">
          <a:xfrm>
            <a:off x="6816725" y="3730625"/>
            <a:ext cx="579438" cy="131763"/>
          </a:xfrm>
          <a:custGeom>
            <a:avLst/>
            <a:gdLst>
              <a:gd name="T0" fmla="*/ 0 w 365"/>
              <a:gd name="T1" fmla="*/ 41275 h 83"/>
              <a:gd name="T2" fmla="*/ 579438 w 365"/>
              <a:gd name="T3" fmla="*/ 0 h 83"/>
              <a:gd name="T4" fmla="*/ 49213 w 365"/>
              <a:gd name="T5" fmla="*/ 131763 h 83"/>
              <a:gd name="T6" fmla="*/ 0 60000 65536"/>
              <a:gd name="T7" fmla="*/ 0 60000 65536"/>
              <a:gd name="T8" fmla="*/ 0 60000 65536"/>
              <a:gd name="T9" fmla="*/ 0 w 365"/>
              <a:gd name="T10" fmla="*/ 0 h 83"/>
              <a:gd name="T11" fmla="*/ 365 w 365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" h="83">
                <a:moveTo>
                  <a:pt x="0" y="26"/>
                </a:moveTo>
                <a:lnTo>
                  <a:pt x="365" y="0"/>
                </a:lnTo>
                <a:lnTo>
                  <a:pt x="31" y="8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2" name="Line 163"/>
          <p:cNvSpPr>
            <a:spLocks noChangeShapeType="1"/>
          </p:cNvSpPr>
          <p:nvPr/>
        </p:nvSpPr>
        <p:spPr bwMode="auto">
          <a:xfrm flipH="1">
            <a:off x="7340600" y="4029075"/>
            <a:ext cx="536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3" name="Line 164"/>
          <p:cNvSpPr>
            <a:spLocks noChangeShapeType="1"/>
          </p:cNvSpPr>
          <p:nvPr/>
        </p:nvSpPr>
        <p:spPr bwMode="auto">
          <a:xfrm flipH="1">
            <a:off x="7016750" y="4313238"/>
            <a:ext cx="8604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4" name="Freeform 165"/>
          <p:cNvSpPr>
            <a:spLocks/>
          </p:cNvSpPr>
          <p:nvPr/>
        </p:nvSpPr>
        <p:spPr bwMode="auto">
          <a:xfrm>
            <a:off x="6661150" y="3370263"/>
            <a:ext cx="557213" cy="171450"/>
          </a:xfrm>
          <a:custGeom>
            <a:avLst/>
            <a:gdLst>
              <a:gd name="T0" fmla="*/ 36513 w 351"/>
              <a:gd name="T1" fmla="*/ 36513 h 108"/>
              <a:gd name="T2" fmla="*/ 36513 w 351"/>
              <a:gd name="T3" fmla="*/ 36513 h 108"/>
              <a:gd name="T4" fmla="*/ 19050 w 351"/>
              <a:gd name="T5" fmla="*/ 52388 h 108"/>
              <a:gd name="T6" fmla="*/ 6350 w 351"/>
              <a:gd name="T7" fmla="*/ 63500 h 108"/>
              <a:gd name="T8" fmla="*/ 0 w 351"/>
              <a:gd name="T9" fmla="*/ 76200 h 108"/>
              <a:gd name="T10" fmla="*/ 0 w 351"/>
              <a:gd name="T11" fmla="*/ 88900 h 108"/>
              <a:gd name="T12" fmla="*/ 3175 w 351"/>
              <a:gd name="T13" fmla="*/ 98425 h 108"/>
              <a:gd name="T14" fmla="*/ 9525 w 351"/>
              <a:gd name="T15" fmla="*/ 109538 h 108"/>
              <a:gd name="T16" fmla="*/ 22225 w 351"/>
              <a:gd name="T17" fmla="*/ 119063 h 108"/>
              <a:gd name="T18" fmla="*/ 33338 w 351"/>
              <a:gd name="T19" fmla="*/ 128588 h 108"/>
              <a:gd name="T20" fmla="*/ 52388 w 351"/>
              <a:gd name="T21" fmla="*/ 138113 h 108"/>
              <a:gd name="T22" fmla="*/ 73025 w 351"/>
              <a:gd name="T23" fmla="*/ 142875 h 108"/>
              <a:gd name="T24" fmla="*/ 122238 w 351"/>
              <a:gd name="T25" fmla="*/ 155575 h 108"/>
              <a:gd name="T26" fmla="*/ 177800 w 351"/>
              <a:gd name="T27" fmla="*/ 165100 h 108"/>
              <a:gd name="T28" fmla="*/ 239713 w 351"/>
              <a:gd name="T29" fmla="*/ 171450 h 108"/>
              <a:gd name="T30" fmla="*/ 239713 w 351"/>
              <a:gd name="T31" fmla="*/ 171450 h 108"/>
              <a:gd name="T32" fmla="*/ 309563 w 351"/>
              <a:gd name="T33" fmla="*/ 171450 h 108"/>
              <a:gd name="T34" fmla="*/ 373063 w 351"/>
              <a:gd name="T35" fmla="*/ 165100 h 108"/>
              <a:gd name="T36" fmla="*/ 431800 w 351"/>
              <a:gd name="T37" fmla="*/ 152400 h 108"/>
              <a:gd name="T38" fmla="*/ 477838 w 351"/>
              <a:gd name="T39" fmla="*/ 141288 h 108"/>
              <a:gd name="T40" fmla="*/ 517525 w 351"/>
              <a:gd name="T41" fmla="*/ 122238 h 108"/>
              <a:gd name="T42" fmla="*/ 530225 w 351"/>
              <a:gd name="T43" fmla="*/ 109538 h 108"/>
              <a:gd name="T44" fmla="*/ 542925 w 351"/>
              <a:gd name="T45" fmla="*/ 100012 h 108"/>
              <a:gd name="T46" fmla="*/ 550863 w 351"/>
              <a:gd name="T47" fmla="*/ 88900 h 108"/>
              <a:gd name="T48" fmla="*/ 557213 w 351"/>
              <a:gd name="T49" fmla="*/ 79375 h 108"/>
              <a:gd name="T50" fmla="*/ 557213 w 351"/>
              <a:gd name="T51" fmla="*/ 66675 h 108"/>
              <a:gd name="T52" fmla="*/ 554038 w 351"/>
              <a:gd name="T53" fmla="*/ 57150 h 108"/>
              <a:gd name="T54" fmla="*/ 554038 w 351"/>
              <a:gd name="T55" fmla="*/ 57150 h 108"/>
              <a:gd name="T56" fmla="*/ 547688 w 351"/>
              <a:gd name="T57" fmla="*/ 46037 h 108"/>
              <a:gd name="T58" fmla="*/ 539750 w 351"/>
              <a:gd name="T59" fmla="*/ 33338 h 108"/>
              <a:gd name="T60" fmla="*/ 527050 w 351"/>
              <a:gd name="T61" fmla="*/ 23812 h 108"/>
              <a:gd name="T62" fmla="*/ 511175 w 351"/>
              <a:gd name="T63" fmla="*/ 17463 h 108"/>
              <a:gd name="T64" fmla="*/ 477838 w 351"/>
              <a:gd name="T65" fmla="*/ 6350 h 108"/>
              <a:gd name="T66" fmla="*/ 438150 w 351"/>
              <a:gd name="T67" fmla="*/ 0 h 1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51"/>
              <a:gd name="T103" fmla="*/ 0 h 108"/>
              <a:gd name="T104" fmla="*/ 351 w 351"/>
              <a:gd name="T105" fmla="*/ 108 h 1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51" h="108">
                <a:moveTo>
                  <a:pt x="23" y="23"/>
                </a:moveTo>
                <a:lnTo>
                  <a:pt x="23" y="23"/>
                </a:lnTo>
                <a:lnTo>
                  <a:pt x="12" y="33"/>
                </a:lnTo>
                <a:lnTo>
                  <a:pt x="4" y="40"/>
                </a:lnTo>
                <a:lnTo>
                  <a:pt x="0" y="48"/>
                </a:lnTo>
                <a:lnTo>
                  <a:pt x="0" y="56"/>
                </a:lnTo>
                <a:lnTo>
                  <a:pt x="2" y="62"/>
                </a:lnTo>
                <a:lnTo>
                  <a:pt x="6" y="69"/>
                </a:lnTo>
                <a:lnTo>
                  <a:pt x="14" y="75"/>
                </a:lnTo>
                <a:lnTo>
                  <a:pt x="21" y="81"/>
                </a:lnTo>
                <a:lnTo>
                  <a:pt x="33" y="87"/>
                </a:lnTo>
                <a:lnTo>
                  <a:pt x="46" y="90"/>
                </a:lnTo>
                <a:lnTo>
                  <a:pt x="77" y="98"/>
                </a:lnTo>
                <a:lnTo>
                  <a:pt x="112" y="104"/>
                </a:lnTo>
                <a:lnTo>
                  <a:pt x="151" y="108"/>
                </a:lnTo>
                <a:lnTo>
                  <a:pt x="195" y="108"/>
                </a:lnTo>
                <a:lnTo>
                  <a:pt x="235" y="104"/>
                </a:lnTo>
                <a:lnTo>
                  <a:pt x="272" y="96"/>
                </a:lnTo>
                <a:lnTo>
                  <a:pt x="301" y="89"/>
                </a:lnTo>
                <a:lnTo>
                  <a:pt x="326" y="77"/>
                </a:lnTo>
                <a:lnTo>
                  <a:pt x="334" y="69"/>
                </a:lnTo>
                <a:lnTo>
                  <a:pt x="342" y="63"/>
                </a:lnTo>
                <a:lnTo>
                  <a:pt x="347" y="56"/>
                </a:lnTo>
                <a:lnTo>
                  <a:pt x="351" y="50"/>
                </a:lnTo>
                <a:lnTo>
                  <a:pt x="351" y="42"/>
                </a:lnTo>
                <a:lnTo>
                  <a:pt x="349" y="36"/>
                </a:lnTo>
                <a:lnTo>
                  <a:pt x="345" y="29"/>
                </a:lnTo>
                <a:lnTo>
                  <a:pt x="340" y="21"/>
                </a:lnTo>
                <a:lnTo>
                  <a:pt x="332" y="15"/>
                </a:lnTo>
                <a:lnTo>
                  <a:pt x="322" y="11"/>
                </a:lnTo>
                <a:lnTo>
                  <a:pt x="301" y="4"/>
                </a:lnTo>
                <a:lnTo>
                  <a:pt x="27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5" name="Freeform 166"/>
          <p:cNvSpPr>
            <a:spLocks/>
          </p:cNvSpPr>
          <p:nvPr/>
        </p:nvSpPr>
        <p:spPr bwMode="auto">
          <a:xfrm>
            <a:off x="1676400" y="2773363"/>
            <a:ext cx="404813" cy="174625"/>
          </a:xfrm>
          <a:custGeom>
            <a:avLst/>
            <a:gdLst>
              <a:gd name="T0" fmla="*/ 404813 w 255"/>
              <a:gd name="T1" fmla="*/ 0 h 110"/>
              <a:gd name="T2" fmla="*/ 263525 w 255"/>
              <a:gd name="T3" fmla="*/ 0 h 110"/>
              <a:gd name="T4" fmla="*/ 0 w 255"/>
              <a:gd name="T5" fmla="*/ 174625 h 110"/>
              <a:gd name="T6" fmla="*/ 0 60000 65536"/>
              <a:gd name="T7" fmla="*/ 0 60000 65536"/>
              <a:gd name="T8" fmla="*/ 0 60000 65536"/>
              <a:gd name="T9" fmla="*/ 0 w 255"/>
              <a:gd name="T10" fmla="*/ 0 h 110"/>
              <a:gd name="T11" fmla="*/ 255 w 255"/>
              <a:gd name="T12" fmla="*/ 110 h 1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" h="110">
                <a:moveTo>
                  <a:pt x="255" y="0"/>
                </a:moveTo>
                <a:lnTo>
                  <a:pt x="166" y="0"/>
                </a:lnTo>
                <a:lnTo>
                  <a:pt x="0" y="11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6" name="Line 167"/>
          <p:cNvSpPr>
            <a:spLocks noChangeShapeType="1"/>
          </p:cNvSpPr>
          <p:nvPr/>
        </p:nvSpPr>
        <p:spPr bwMode="auto">
          <a:xfrm flipH="1">
            <a:off x="1717675" y="3060700"/>
            <a:ext cx="363538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7" name="Freeform 168"/>
          <p:cNvSpPr>
            <a:spLocks/>
          </p:cNvSpPr>
          <p:nvPr/>
        </p:nvSpPr>
        <p:spPr bwMode="auto">
          <a:xfrm>
            <a:off x="1585913" y="3135313"/>
            <a:ext cx="488950" cy="149225"/>
          </a:xfrm>
          <a:custGeom>
            <a:avLst/>
            <a:gdLst>
              <a:gd name="T0" fmla="*/ 488950 w 308"/>
              <a:gd name="T1" fmla="*/ 149225 h 94"/>
              <a:gd name="T2" fmla="*/ 354012 w 308"/>
              <a:gd name="T3" fmla="*/ 149225 h 94"/>
              <a:gd name="T4" fmla="*/ 0 w 308"/>
              <a:gd name="T5" fmla="*/ 0 h 94"/>
              <a:gd name="T6" fmla="*/ 0 60000 65536"/>
              <a:gd name="T7" fmla="*/ 0 60000 65536"/>
              <a:gd name="T8" fmla="*/ 0 60000 65536"/>
              <a:gd name="T9" fmla="*/ 0 w 308"/>
              <a:gd name="T10" fmla="*/ 0 h 94"/>
              <a:gd name="T11" fmla="*/ 308 w 308"/>
              <a:gd name="T12" fmla="*/ 94 h 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8" h="94">
                <a:moveTo>
                  <a:pt x="308" y="94"/>
                </a:moveTo>
                <a:lnTo>
                  <a:pt x="223" y="94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8" name="Freeform 169"/>
          <p:cNvSpPr>
            <a:spLocks/>
          </p:cNvSpPr>
          <p:nvPr/>
        </p:nvSpPr>
        <p:spPr bwMode="auto">
          <a:xfrm>
            <a:off x="1803400" y="3333750"/>
            <a:ext cx="277813" cy="131763"/>
          </a:xfrm>
          <a:custGeom>
            <a:avLst/>
            <a:gdLst>
              <a:gd name="T0" fmla="*/ 277813 w 175"/>
              <a:gd name="T1" fmla="*/ 131763 h 83"/>
              <a:gd name="T2" fmla="*/ 176213 w 175"/>
              <a:gd name="T3" fmla="*/ 131763 h 83"/>
              <a:gd name="T4" fmla="*/ 0 w 175"/>
              <a:gd name="T5" fmla="*/ 0 h 83"/>
              <a:gd name="T6" fmla="*/ 0 60000 65536"/>
              <a:gd name="T7" fmla="*/ 0 60000 65536"/>
              <a:gd name="T8" fmla="*/ 0 60000 65536"/>
              <a:gd name="T9" fmla="*/ 0 w 175"/>
              <a:gd name="T10" fmla="*/ 0 h 83"/>
              <a:gd name="T11" fmla="*/ 175 w 175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5" h="83">
                <a:moveTo>
                  <a:pt x="175" y="83"/>
                </a:moveTo>
                <a:lnTo>
                  <a:pt x="111" y="83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9" name="Freeform 170"/>
          <p:cNvSpPr>
            <a:spLocks/>
          </p:cNvSpPr>
          <p:nvPr/>
        </p:nvSpPr>
        <p:spPr bwMode="auto">
          <a:xfrm>
            <a:off x="1487488" y="3468688"/>
            <a:ext cx="593725" cy="171450"/>
          </a:xfrm>
          <a:custGeom>
            <a:avLst/>
            <a:gdLst>
              <a:gd name="T0" fmla="*/ 593725 w 374"/>
              <a:gd name="T1" fmla="*/ 171450 h 108"/>
              <a:gd name="T2" fmla="*/ 92075 w 374"/>
              <a:gd name="T3" fmla="*/ 171450 h 108"/>
              <a:gd name="T4" fmla="*/ 0 w 374"/>
              <a:gd name="T5" fmla="*/ 0 h 108"/>
              <a:gd name="T6" fmla="*/ 0 60000 65536"/>
              <a:gd name="T7" fmla="*/ 0 60000 65536"/>
              <a:gd name="T8" fmla="*/ 0 60000 65536"/>
              <a:gd name="T9" fmla="*/ 0 w 374"/>
              <a:gd name="T10" fmla="*/ 0 h 108"/>
              <a:gd name="T11" fmla="*/ 374 w 374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4" h="108">
                <a:moveTo>
                  <a:pt x="374" y="108"/>
                </a:moveTo>
                <a:lnTo>
                  <a:pt x="58" y="10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0" name="Freeform 171"/>
          <p:cNvSpPr>
            <a:spLocks/>
          </p:cNvSpPr>
          <p:nvPr/>
        </p:nvSpPr>
        <p:spPr bwMode="auto">
          <a:xfrm>
            <a:off x="1012825" y="3613150"/>
            <a:ext cx="1068388" cy="211138"/>
          </a:xfrm>
          <a:custGeom>
            <a:avLst/>
            <a:gdLst>
              <a:gd name="T0" fmla="*/ 1068388 w 673"/>
              <a:gd name="T1" fmla="*/ 211138 h 133"/>
              <a:gd name="T2" fmla="*/ 566738 w 673"/>
              <a:gd name="T3" fmla="*/ 211138 h 133"/>
              <a:gd name="T4" fmla="*/ 0 w 673"/>
              <a:gd name="T5" fmla="*/ 0 h 133"/>
              <a:gd name="T6" fmla="*/ 0 60000 65536"/>
              <a:gd name="T7" fmla="*/ 0 60000 65536"/>
              <a:gd name="T8" fmla="*/ 0 60000 65536"/>
              <a:gd name="T9" fmla="*/ 0 w 673"/>
              <a:gd name="T10" fmla="*/ 0 h 133"/>
              <a:gd name="T11" fmla="*/ 673 w 673"/>
              <a:gd name="T12" fmla="*/ 133 h 1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3" h="133">
                <a:moveTo>
                  <a:pt x="673" y="133"/>
                </a:moveTo>
                <a:lnTo>
                  <a:pt x="357" y="133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1" name="Line 172"/>
          <p:cNvSpPr>
            <a:spLocks noChangeShapeType="1"/>
          </p:cNvSpPr>
          <p:nvPr/>
        </p:nvSpPr>
        <p:spPr bwMode="auto">
          <a:xfrm flipH="1">
            <a:off x="1260475" y="4006850"/>
            <a:ext cx="820738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2" name="Line 173"/>
          <p:cNvSpPr>
            <a:spLocks noChangeShapeType="1"/>
          </p:cNvSpPr>
          <p:nvPr/>
        </p:nvSpPr>
        <p:spPr bwMode="auto">
          <a:xfrm flipH="1">
            <a:off x="1373188" y="4184650"/>
            <a:ext cx="70802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3" name="Line 174"/>
          <p:cNvSpPr>
            <a:spLocks noChangeShapeType="1"/>
          </p:cNvSpPr>
          <p:nvPr/>
        </p:nvSpPr>
        <p:spPr bwMode="auto">
          <a:xfrm>
            <a:off x="3984625" y="2867025"/>
            <a:ext cx="35877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4" name="Line 175"/>
          <p:cNvSpPr>
            <a:spLocks noChangeShapeType="1"/>
          </p:cNvSpPr>
          <p:nvPr/>
        </p:nvSpPr>
        <p:spPr bwMode="auto">
          <a:xfrm>
            <a:off x="4000500" y="3248025"/>
            <a:ext cx="458788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5" name="Freeform 176"/>
          <p:cNvSpPr>
            <a:spLocks/>
          </p:cNvSpPr>
          <p:nvPr/>
        </p:nvSpPr>
        <p:spPr bwMode="auto">
          <a:xfrm>
            <a:off x="4125913" y="3694113"/>
            <a:ext cx="655637" cy="444500"/>
          </a:xfrm>
          <a:custGeom>
            <a:avLst/>
            <a:gdLst>
              <a:gd name="T0" fmla="*/ 0 w 413"/>
              <a:gd name="T1" fmla="*/ 0 h 280"/>
              <a:gd name="T2" fmla="*/ 147637 w 413"/>
              <a:gd name="T3" fmla="*/ 0 h 280"/>
              <a:gd name="T4" fmla="*/ 655637 w 413"/>
              <a:gd name="T5" fmla="*/ 444500 h 280"/>
              <a:gd name="T6" fmla="*/ 0 60000 65536"/>
              <a:gd name="T7" fmla="*/ 0 60000 65536"/>
              <a:gd name="T8" fmla="*/ 0 60000 65536"/>
              <a:gd name="T9" fmla="*/ 0 w 413"/>
              <a:gd name="T10" fmla="*/ 0 h 280"/>
              <a:gd name="T11" fmla="*/ 413 w 413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3" h="280">
                <a:moveTo>
                  <a:pt x="0" y="0"/>
                </a:moveTo>
                <a:lnTo>
                  <a:pt x="93" y="0"/>
                </a:lnTo>
                <a:lnTo>
                  <a:pt x="413" y="28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6" name="Line 177"/>
          <p:cNvSpPr>
            <a:spLocks noChangeShapeType="1"/>
          </p:cNvSpPr>
          <p:nvPr/>
        </p:nvSpPr>
        <p:spPr bwMode="auto">
          <a:xfrm>
            <a:off x="3544888" y="4230688"/>
            <a:ext cx="49530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7" name="Freeform 178"/>
          <p:cNvSpPr>
            <a:spLocks/>
          </p:cNvSpPr>
          <p:nvPr/>
        </p:nvSpPr>
        <p:spPr bwMode="auto">
          <a:xfrm>
            <a:off x="4445000" y="3195638"/>
            <a:ext cx="474663" cy="106362"/>
          </a:xfrm>
          <a:custGeom>
            <a:avLst/>
            <a:gdLst>
              <a:gd name="T0" fmla="*/ 6350 w 299"/>
              <a:gd name="T1" fmla="*/ 0 h 67"/>
              <a:gd name="T2" fmla="*/ 6350 w 299"/>
              <a:gd name="T3" fmla="*/ 0 h 67"/>
              <a:gd name="T4" fmla="*/ 3175 w 299"/>
              <a:gd name="T5" fmla="*/ 12700 h 67"/>
              <a:gd name="T6" fmla="*/ 0 w 299"/>
              <a:gd name="T7" fmla="*/ 23812 h 67"/>
              <a:gd name="T8" fmla="*/ 3175 w 299"/>
              <a:gd name="T9" fmla="*/ 33337 h 67"/>
              <a:gd name="T10" fmla="*/ 6350 w 299"/>
              <a:gd name="T11" fmla="*/ 42862 h 67"/>
              <a:gd name="T12" fmla="*/ 14288 w 299"/>
              <a:gd name="T13" fmla="*/ 52387 h 67"/>
              <a:gd name="T14" fmla="*/ 26988 w 299"/>
              <a:gd name="T15" fmla="*/ 60325 h 67"/>
              <a:gd name="T16" fmla="*/ 53975 w 299"/>
              <a:gd name="T17" fmla="*/ 76200 h 67"/>
              <a:gd name="T18" fmla="*/ 92075 w 299"/>
              <a:gd name="T19" fmla="*/ 85725 h 67"/>
              <a:gd name="T20" fmla="*/ 134938 w 299"/>
              <a:gd name="T21" fmla="*/ 95250 h 67"/>
              <a:gd name="T22" fmla="*/ 182563 w 299"/>
              <a:gd name="T23" fmla="*/ 103187 h 67"/>
              <a:gd name="T24" fmla="*/ 231775 w 299"/>
              <a:gd name="T25" fmla="*/ 106362 h 67"/>
              <a:gd name="T26" fmla="*/ 280988 w 299"/>
              <a:gd name="T27" fmla="*/ 106362 h 67"/>
              <a:gd name="T28" fmla="*/ 330200 w 299"/>
              <a:gd name="T29" fmla="*/ 103187 h 67"/>
              <a:gd name="T30" fmla="*/ 373063 w 299"/>
              <a:gd name="T31" fmla="*/ 95250 h 67"/>
              <a:gd name="T32" fmla="*/ 412750 w 299"/>
              <a:gd name="T33" fmla="*/ 85725 h 67"/>
              <a:gd name="T34" fmla="*/ 442913 w 299"/>
              <a:gd name="T35" fmla="*/ 73025 h 67"/>
              <a:gd name="T36" fmla="*/ 455613 w 299"/>
              <a:gd name="T37" fmla="*/ 63500 h 67"/>
              <a:gd name="T38" fmla="*/ 465138 w 299"/>
              <a:gd name="T39" fmla="*/ 55562 h 67"/>
              <a:gd name="T40" fmla="*/ 471488 w 299"/>
              <a:gd name="T41" fmla="*/ 46037 h 67"/>
              <a:gd name="T42" fmla="*/ 474663 w 299"/>
              <a:gd name="T43" fmla="*/ 33337 h 67"/>
              <a:gd name="T44" fmla="*/ 474663 w 299"/>
              <a:gd name="T45" fmla="*/ 20637 h 67"/>
              <a:gd name="T46" fmla="*/ 471488 w 299"/>
              <a:gd name="T47" fmla="*/ 9525 h 6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99"/>
              <a:gd name="T73" fmla="*/ 0 h 67"/>
              <a:gd name="T74" fmla="*/ 299 w 299"/>
              <a:gd name="T75" fmla="*/ 67 h 6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99" h="67">
                <a:moveTo>
                  <a:pt x="4" y="0"/>
                </a:moveTo>
                <a:lnTo>
                  <a:pt x="4" y="0"/>
                </a:lnTo>
                <a:lnTo>
                  <a:pt x="2" y="8"/>
                </a:lnTo>
                <a:lnTo>
                  <a:pt x="0" y="15"/>
                </a:lnTo>
                <a:lnTo>
                  <a:pt x="2" y="21"/>
                </a:lnTo>
                <a:lnTo>
                  <a:pt x="4" y="27"/>
                </a:lnTo>
                <a:lnTo>
                  <a:pt x="9" y="33"/>
                </a:lnTo>
                <a:lnTo>
                  <a:pt x="17" y="38"/>
                </a:lnTo>
                <a:lnTo>
                  <a:pt x="34" y="48"/>
                </a:lnTo>
                <a:lnTo>
                  <a:pt x="58" y="54"/>
                </a:lnTo>
                <a:lnTo>
                  <a:pt x="85" y="60"/>
                </a:lnTo>
                <a:lnTo>
                  <a:pt x="115" y="65"/>
                </a:lnTo>
                <a:lnTo>
                  <a:pt x="146" y="67"/>
                </a:lnTo>
                <a:lnTo>
                  <a:pt x="177" y="67"/>
                </a:lnTo>
                <a:lnTo>
                  <a:pt x="208" y="65"/>
                </a:lnTo>
                <a:lnTo>
                  <a:pt x="235" y="60"/>
                </a:lnTo>
                <a:lnTo>
                  <a:pt x="260" y="54"/>
                </a:lnTo>
                <a:lnTo>
                  <a:pt x="279" y="46"/>
                </a:lnTo>
                <a:lnTo>
                  <a:pt x="287" y="40"/>
                </a:lnTo>
                <a:lnTo>
                  <a:pt x="293" y="35"/>
                </a:lnTo>
                <a:lnTo>
                  <a:pt x="297" y="29"/>
                </a:lnTo>
                <a:lnTo>
                  <a:pt x="299" y="21"/>
                </a:lnTo>
                <a:lnTo>
                  <a:pt x="299" y="13"/>
                </a:lnTo>
                <a:lnTo>
                  <a:pt x="297" y="6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8" name="Freeform 179"/>
          <p:cNvSpPr>
            <a:spLocks/>
          </p:cNvSpPr>
          <p:nvPr/>
        </p:nvSpPr>
        <p:spPr bwMode="auto">
          <a:xfrm>
            <a:off x="6838950" y="2794000"/>
            <a:ext cx="1044575" cy="361950"/>
          </a:xfrm>
          <a:custGeom>
            <a:avLst/>
            <a:gdLst>
              <a:gd name="T0" fmla="*/ 1044575 w 658"/>
              <a:gd name="T1" fmla="*/ 0 h 228"/>
              <a:gd name="T2" fmla="*/ 138112 w 658"/>
              <a:gd name="T3" fmla="*/ 0 h 228"/>
              <a:gd name="T4" fmla="*/ 0 w 658"/>
              <a:gd name="T5" fmla="*/ 361950 h 228"/>
              <a:gd name="T6" fmla="*/ 0 60000 65536"/>
              <a:gd name="T7" fmla="*/ 0 60000 65536"/>
              <a:gd name="T8" fmla="*/ 0 60000 65536"/>
              <a:gd name="T9" fmla="*/ 0 w 658"/>
              <a:gd name="T10" fmla="*/ 0 h 228"/>
              <a:gd name="T11" fmla="*/ 658 w 6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8" h="228">
                <a:moveTo>
                  <a:pt x="658" y="0"/>
                </a:moveTo>
                <a:lnTo>
                  <a:pt x="87" y="0"/>
                </a:lnTo>
                <a:lnTo>
                  <a:pt x="0" y="228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9" name="Line 180"/>
          <p:cNvSpPr>
            <a:spLocks noChangeShapeType="1"/>
          </p:cNvSpPr>
          <p:nvPr/>
        </p:nvSpPr>
        <p:spPr bwMode="auto">
          <a:xfrm flipH="1">
            <a:off x="7221538" y="3468688"/>
            <a:ext cx="665162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0" name="Line 181"/>
          <p:cNvSpPr>
            <a:spLocks noChangeShapeType="1"/>
          </p:cNvSpPr>
          <p:nvPr/>
        </p:nvSpPr>
        <p:spPr bwMode="auto">
          <a:xfrm flipH="1">
            <a:off x="7402513" y="3736975"/>
            <a:ext cx="484187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1" name="Freeform 182"/>
          <p:cNvSpPr>
            <a:spLocks/>
          </p:cNvSpPr>
          <p:nvPr/>
        </p:nvSpPr>
        <p:spPr bwMode="auto">
          <a:xfrm>
            <a:off x="6826250" y="3736975"/>
            <a:ext cx="576263" cy="131763"/>
          </a:xfrm>
          <a:custGeom>
            <a:avLst/>
            <a:gdLst>
              <a:gd name="T0" fmla="*/ 0 w 363"/>
              <a:gd name="T1" fmla="*/ 39688 h 83"/>
              <a:gd name="T2" fmla="*/ 576263 w 363"/>
              <a:gd name="T3" fmla="*/ 0 h 83"/>
              <a:gd name="T4" fmla="*/ 46038 w 363"/>
              <a:gd name="T5" fmla="*/ 131763 h 83"/>
              <a:gd name="T6" fmla="*/ 0 60000 65536"/>
              <a:gd name="T7" fmla="*/ 0 60000 65536"/>
              <a:gd name="T8" fmla="*/ 0 60000 65536"/>
              <a:gd name="T9" fmla="*/ 0 w 363"/>
              <a:gd name="T10" fmla="*/ 0 h 83"/>
              <a:gd name="T11" fmla="*/ 363 w 363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83">
                <a:moveTo>
                  <a:pt x="0" y="25"/>
                </a:moveTo>
                <a:lnTo>
                  <a:pt x="363" y="0"/>
                </a:lnTo>
                <a:lnTo>
                  <a:pt x="29" y="83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2" name="Line 183"/>
          <p:cNvSpPr>
            <a:spLocks noChangeShapeType="1"/>
          </p:cNvSpPr>
          <p:nvPr/>
        </p:nvSpPr>
        <p:spPr bwMode="auto">
          <a:xfrm flipH="1">
            <a:off x="7350125" y="4037013"/>
            <a:ext cx="536575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3" name="Line 184"/>
          <p:cNvSpPr>
            <a:spLocks noChangeShapeType="1"/>
          </p:cNvSpPr>
          <p:nvPr/>
        </p:nvSpPr>
        <p:spPr bwMode="auto">
          <a:xfrm flipH="1">
            <a:off x="7023100" y="4322763"/>
            <a:ext cx="86360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4" name="Freeform 185"/>
          <p:cNvSpPr>
            <a:spLocks/>
          </p:cNvSpPr>
          <p:nvPr/>
        </p:nvSpPr>
        <p:spPr bwMode="auto">
          <a:xfrm>
            <a:off x="6667500" y="3379788"/>
            <a:ext cx="560388" cy="168275"/>
          </a:xfrm>
          <a:custGeom>
            <a:avLst/>
            <a:gdLst>
              <a:gd name="T0" fmla="*/ 36513 w 353"/>
              <a:gd name="T1" fmla="*/ 36513 h 106"/>
              <a:gd name="T2" fmla="*/ 36513 w 353"/>
              <a:gd name="T3" fmla="*/ 36513 h 106"/>
              <a:gd name="T4" fmla="*/ 20638 w 353"/>
              <a:gd name="T5" fmla="*/ 47625 h 106"/>
              <a:gd name="T6" fmla="*/ 9525 w 353"/>
              <a:gd name="T7" fmla="*/ 60325 h 106"/>
              <a:gd name="T8" fmla="*/ 3175 w 353"/>
              <a:gd name="T9" fmla="*/ 73025 h 106"/>
              <a:gd name="T10" fmla="*/ 0 w 353"/>
              <a:gd name="T11" fmla="*/ 85725 h 106"/>
              <a:gd name="T12" fmla="*/ 3175 w 353"/>
              <a:gd name="T13" fmla="*/ 96837 h 106"/>
              <a:gd name="T14" fmla="*/ 12700 w 353"/>
              <a:gd name="T15" fmla="*/ 106363 h 106"/>
              <a:gd name="T16" fmla="*/ 20638 w 353"/>
              <a:gd name="T17" fmla="*/ 119063 h 106"/>
              <a:gd name="T18" fmla="*/ 36513 w 353"/>
              <a:gd name="T19" fmla="*/ 128588 h 106"/>
              <a:gd name="T20" fmla="*/ 55563 w 353"/>
              <a:gd name="T21" fmla="*/ 133350 h 106"/>
              <a:gd name="T22" fmla="*/ 76200 w 353"/>
              <a:gd name="T23" fmla="*/ 142875 h 106"/>
              <a:gd name="T24" fmla="*/ 122238 w 353"/>
              <a:gd name="T25" fmla="*/ 155575 h 106"/>
              <a:gd name="T26" fmla="*/ 180975 w 353"/>
              <a:gd name="T27" fmla="*/ 165100 h 106"/>
              <a:gd name="T28" fmla="*/ 241300 w 353"/>
              <a:gd name="T29" fmla="*/ 168275 h 106"/>
              <a:gd name="T30" fmla="*/ 241300 w 353"/>
              <a:gd name="T31" fmla="*/ 168275 h 106"/>
              <a:gd name="T32" fmla="*/ 312738 w 353"/>
              <a:gd name="T33" fmla="*/ 168275 h 106"/>
              <a:gd name="T34" fmla="*/ 376238 w 353"/>
              <a:gd name="T35" fmla="*/ 165100 h 106"/>
              <a:gd name="T36" fmla="*/ 431800 w 353"/>
              <a:gd name="T37" fmla="*/ 152400 h 106"/>
              <a:gd name="T38" fmla="*/ 481013 w 353"/>
              <a:gd name="T39" fmla="*/ 136525 h 106"/>
              <a:gd name="T40" fmla="*/ 517525 w 353"/>
              <a:gd name="T41" fmla="*/ 119063 h 106"/>
              <a:gd name="T42" fmla="*/ 533400 w 353"/>
              <a:gd name="T43" fmla="*/ 109538 h 106"/>
              <a:gd name="T44" fmla="*/ 544513 w 353"/>
              <a:gd name="T45" fmla="*/ 100012 h 106"/>
              <a:gd name="T46" fmla="*/ 550863 w 353"/>
              <a:gd name="T47" fmla="*/ 88900 h 106"/>
              <a:gd name="T48" fmla="*/ 557213 w 353"/>
              <a:gd name="T49" fmla="*/ 76200 h 106"/>
              <a:gd name="T50" fmla="*/ 560388 w 353"/>
              <a:gd name="T51" fmla="*/ 66675 h 106"/>
              <a:gd name="T52" fmla="*/ 557213 w 353"/>
              <a:gd name="T53" fmla="*/ 53975 h 106"/>
              <a:gd name="T54" fmla="*/ 557213 w 353"/>
              <a:gd name="T55" fmla="*/ 53975 h 106"/>
              <a:gd name="T56" fmla="*/ 550863 w 353"/>
              <a:gd name="T57" fmla="*/ 42862 h 106"/>
              <a:gd name="T58" fmla="*/ 538163 w 353"/>
              <a:gd name="T59" fmla="*/ 33338 h 106"/>
              <a:gd name="T60" fmla="*/ 527050 w 353"/>
              <a:gd name="T61" fmla="*/ 23812 h 106"/>
              <a:gd name="T62" fmla="*/ 511175 w 353"/>
              <a:gd name="T63" fmla="*/ 14288 h 106"/>
              <a:gd name="T64" fmla="*/ 477838 w 353"/>
              <a:gd name="T65" fmla="*/ 4763 h 106"/>
              <a:gd name="T66" fmla="*/ 441325 w 353"/>
              <a:gd name="T67" fmla="*/ 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53"/>
              <a:gd name="T103" fmla="*/ 0 h 106"/>
              <a:gd name="T104" fmla="*/ 353 w 353"/>
              <a:gd name="T105" fmla="*/ 106 h 10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53" h="106">
                <a:moveTo>
                  <a:pt x="23" y="23"/>
                </a:moveTo>
                <a:lnTo>
                  <a:pt x="23" y="23"/>
                </a:lnTo>
                <a:lnTo>
                  <a:pt x="13" y="30"/>
                </a:lnTo>
                <a:lnTo>
                  <a:pt x="6" y="38"/>
                </a:lnTo>
                <a:lnTo>
                  <a:pt x="2" y="46"/>
                </a:lnTo>
                <a:lnTo>
                  <a:pt x="0" y="54"/>
                </a:lnTo>
                <a:lnTo>
                  <a:pt x="2" y="61"/>
                </a:lnTo>
                <a:lnTo>
                  <a:pt x="8" y="67"/>
                </a:lnTo>
                <a:lnTo>
                  <a:pt x="13" y="75"/>
                </a:lnTo>
                <a:lnTo>
                  <a:pt x="23" y="81"/>
                </a:lnTo>
                <a:lnTo>
                  <a:pt x="35" y="84"/>
                </a:lnTo>
                <a:lnTo>
                  <a:pt x="48" y="90"/>
                </a:lnTo>
                <a:lnTo>
                  <a:pt x="77" y="98"/>
                </a:lnTo>
                <a:lnTo>
                  <a:pt x="114" y="104"/>
                </a:lnTo>
                <a:lnTo>
                  <a:pt x="152" y="106"/>
                </a:lnTo>
                <a:lnTo>
                  <a:pt x="197" y="106"/>
                </a:lnTo>
                <a:lnTo>
                  <a:pt x="237" y="104"/>
                </a:lnTo>
                <a:lnTo>
                  <a:pt x="272" y="96"/>
                </a:lnTo>
                <a:lnTo>
                  <a:pt x="303" y="86"/>
                </a:lnTo>
                <a:lnTo>
                  <a:pt x="326" y="75"/>
                </a:lnTo>
                <a:lnTo>
                  <a:pt x="336" y="69"/>
                </a:lnTo>
                <a:lnTo>
                  <a:pt x="343" y="63"/>
                </a:lnTo>
                <a:lnTo>
                  <a:pt x="347" y="56"/>
                </a:lnTo>
                <a:lnTo>
                  <a:pt x="351" y="48"/>
                </a:lnTo>
                <a:lnTo>
                  <a:pt x="353" y="42"/>
                </a:lnTo>
                <a:lnTo>
                  <a:pt x="351" y="34"/>
                </a:lnTo>
                <a:lnTo>
                  <a:pt x="347" y="27"/>
                </a:lnTo>
                <a:lnTo>
                  <a:pt x="339" y="21"/>
                </a:lnTo>
                <a:lnTo>
                  <a:pt x="332" y="15"/>
                </a:lnTo>
                <a:lnTo>
                  <a:pt x="322" y="9"/>
                </a:lnTo>
                <a:lnTo>
                  <a:pt x="301" y="3"/>
                </a:lnTo>
                <a:lnTo>
                  <a:pt x="278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5" name="Freeform 186"/>
          <p:cNvSpPr>
            <a:spLocks/>
          </p:cNvSpPr>
          <p:nvPr/>
        </p:nvSpPr>
        <p:spPr bwMode="auto">
          <a:xfrm>
            <a:off x="1668463" y="2763838"/>
            <a:ext cx="406400" cy="177800"/>
          </a:xfrm>
          <a:custGeom>
            <a:avLst/>
            <a:gdLst>
              <a:gd name="T0" fmla="*/ 406400 w 256"/>
              <a:gd name="T1" fmla="*/ 0 h 112"/>
              <a:gd name="T2" fmla="*/ 263525 w 256"/>
              <a:gd name="T3" fmla="*/ 0 h 112"/>
              <a:gd name="T4" fmla="*/ 0 w 256"/>
              <a:gd name="T5" fmla="*/ 177800 h 112"/>
              <a:gd name="T6" fmla="*/ 0 60000 65536"/>
              <a:gd name="T7" fmla="*/ 0 60000 65536"/>
              <a:gd name="T8" fmla="*/ 0 60000 65536"/>
              <a:gd name="T9" fmla="*/ 0 w 256"/>
              <a:gd name="T10" fmla="*/ 0 h 112"/>
              <a:gd name="T11" fmla="*/ 256 w 256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" h="112">
                <a:moveTo>
                  <a:pt x="256" y="0"/>
                </a:moveTo>
                <a:lnTo>
                  <a:pt x="166" y="0"/>
                </a:lnTo>
                <a:lnTo>
                  <a:pt x="0" y="1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6" name="Line 187"/>
          <p:cNvSpPr>
            <a:spLocks noChangeShapeType="1"/>
          </p:cNvSpPr>
          <p:nvPr/>
        </p:nvSpPr>
        <p:spPr bwMode="auto">
          <a:xfrm flipH="1">
            <a:off x="1708150" y="3052763"/>
            <a:ext cx="3667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7" name="Freeform 188"/>
          <p:cNvSpPr>
            <a:spLocks/>
          </p:cNvSpPr>
          <p:nvPr/>
        </p:nvSpPr>
        <p:spPr bwMode="auto">
          <a:xfrm>
            <a:off x="1579563" y="3125788"/>
            <a:ext cx="485775" cy="152400"/>
          </a:xfrm>
          <a:custGeom>
            <a:avLst/>
            <a:gdLst>
              <a:gd name="T0" fmla="*/ 485775 w 306"/>
              <a:gd name="T1" fmla="*/ 152400 h 96"/>
              <a:gd name="T2" fmla="*/ 352425 w 306"/>
              <a:gd name="T3" fmla="*/ 152400 h 96"/>
              <a:gd name="T4" fmla="*/ 0 w 306"/>
              <a:gd name="T5" fmla="*/ 0 h 96"/>
              <a:gd name="T6" fmla="*/ 0 60000 65536"/>
              <a:gd name="T7" fmla="*/ 0 60000 65536"/>
              <a:gd name="T8" fmla="*/ 0 60000 65536"/>
              <a:gd name="T9" fmla="*/ 0 w 306"/>
              <a:gd name="T10" fmla="*/ 0 h 96"/>
              <a:gd name="T11" fmla="*/ 306 w 30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6" h="96">
                <a:moveTo>
                  <a:pt x="306" y="96"/>
                </a:moveTo>
                <a:lnTo>
                  <a:pt x="222" y="9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8" name="Freeform 189"/>
          <p:cNvSpPr>
            <a:spLocks/>
          </p:cNvSpPr>
          <p:nvPr/>
        </p:nvSpPr>
        <p:spPr bwMode="auto">
          <a:xfrm>
            <a:off x="1803400" y="3324225"/>
            <a:ext cx="271463" cy="134938"/>
          </a:xfrm>
          <a:custGeom>
            <a:avLst/>
            <a:gdLst>
              <a:gd name="T0" fmla="*/ 271463 w 171"/>
              <a:gd name="T1" fmla="*/ 134938 h 85"/>
              <a:gd name="T2" fmla="*/ 176213 w 171"/>
              <a:gd name="T3" fmla="*/ 134938 h 85"/>
              <a:gd name="T4" fmla="*/ 0 w 171"/>
              <a:gd name="T5" fmla="*/ 0 h 85"/>
              <a:gd name="T6" fmla="*/ 0 60000 65536"/>
              <a:gd name="T7" fmla="*/ 0 60000 65536"/>
              <a:gd name="T8" fmla="*/ 0 60000 65536"/>
              <a:gd name="T9" fmla="*/ 0 w 171"/>
              <a:gd name="T10" fmla="*/ 0 h 85"/>
              <a:gd name="T11" fmla="*/ 171 w 171"/>
              <a:gd name="T12" fmla="*/ 85 h 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" h="85">
                <a:moveTo>
                  <a:pt x="171" y="85"/>
                </a:moveTo>
                <a:lnTo>
                  <a:pt x="111" y="8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9" name="Freeform 190"/>
          <p:cNvSpPr>
            <a:spLocks/>
          </p:cNvSpPr>
          <p:nvPr/>
        </p:nvSpPr>
        <p:spPr bwMode="auto">
          <a:xfrm>
            <a:off x="1477963" y="3459163"/>
            <a:ext cx="596900" cy="174625"/>
          </a:xfrm>
          <a:custGeom>
            <a:avLst/>
            <a:gdLst>
              <a:gd name="T0" fmla="*/ 596900 w 376"/>
              <a:gd name="T1" fmla="*/ 174625 h 110"/>
              <a:gd name="T2" fmla="*/ 95250 w 376"/>
              <a:gd name="T3" fmla="*/ 174625 h 110"/>
              <a:gd name="T4" fmla="*/ 0 w 376"/>
              <a:gd name="T5" fmla="*/ 0 h 110"/>
              <a:gd name="T6" fmla="*/ 0 60000 65536"/>
              <a:gd name="T7" fmla="*/ 0 60000 65536"/>
              <a:gd name="T8" fmla="*/ 0 60000 65536"/>
              <a:gd name="T9" fmla="*/ 0 w 376"/>
              <a:gd name="T10" fmla="*/ 0 h 110"/>
              <a:gd name="T11" fmla="*/ 376 w 376"/>
              <a:gd name="T12" fmla="*/ 110 h 1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" h="110">
                <a:moveTo>
                  <a:pt x="376" y="110"/>
                </a:moveTo>
                <a:lnTo>
                  <a:pt x="60" y="11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0" name="Line 191"/>
          <p:cNvSpPr>
            <a:spLocks noChangeShapeType="1"/>
          </p:cNvSpPr>
          <p:nvPr/>
        </p:nvSpPr>
        <p:spPr bwMode="auto">
          <a:xfrm flipH="1">
            <a:off x="1250950" y="4002088"/>
            <a:ext cx="8239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1" name="Line 192"/>
          <p:cNvSpPr>
            <a:spLocks noChangeShapeType="1"/>
          </p:cNvSpPr>
          <p:nvPr/>
        </p:nvSpPr>
        <p:spPr bwMode="auto">
          <a:xfrm flipH="1">
            <a:off x="1365250" y="4176713"/>
            <a:ext cx="7096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2" name="Line 193"/>
          <p:cNvSpPr>
            <a:spLocks noChangeShapeType="1"/>
          </p:cNvSpPr>
          <p:nvPr/>
        </p:nvSpPr>
        <p:spPr bwMode="auto">
          <a:xfrm>
            <a:off x="3976688" y="2859088"/>
            <a:ext cx="3603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3" name="Line 194"/>
          <p:cNvSpPr>
            <a:spLocks noChangeShapeType="1"/>
          </p:cNvSpPr>
          <p:nvPr/>
        </p:nvSpPr>
        <p:spPr bwMode="auto">
          <a:xfrm>
            <a:off x="3994150" y="3238500"/>
            <a:ext cx="4587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4" name="Freeform 195"/>
          <p:cNvSpPr>
            <a:spLocks/>
          </p:cNvSpPr>
          <p:nvPr/>
        </p:nvSpPr>
        <p:spPr bwMode="auto">
          <a:xfrm>
            <a:off x="4119563" y="3686175"/>
            <a:ext cx="661987" cy="446088"/>
          </a:xfrm>
          <a:custGeom>
            <a:avLst/>
            <a:gdLst>
              <a:gd name="T0" fmla="*/ 0 w 417"/>
              <a:gd name="T1" fmla="*/ 0 h 281"/>
              <a:gd name="T2" fmla="*/ 153987 w 417"/>
              <a:gd name="T3" fmla="*/ 0 h 281"/>
              <a:gd name="T4" fmla="*/ 661987 w 417"/>
              <a:gd name="T5" fmla="*/ 446088 h 281"/>
              <a:gd name="T6" fmla="*/ 0 60000 65536"/>
              <a:gd name="T7" fmla="*/ 0 60000 65536"/>
              <a:gd name="T8" fmla="*/ 0 60000 65536"/>
              <a:gd name="T9" fmla="*/ 0 w 417"/>
              <a:gd name="T10" fmla="*/ 0 h 281"/>
              <a:gd name="T11" fmla="*/ 417 w 417"/>
              <a:gd name="T12" fmla="*/ 281 h 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" h="281">
                <a:moveTo>
                  <a:pt x="0" y="0"/>
                </a:moveTo>
                <a:lnTo>
                  <a:pt x="97" y="0"/>
                </a:lnTo>
                <a:lnTo>
                  <a:pt x="417" y="28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5" name="Line 196"/>
          <p:cNvSpPr>
            <a:spLocks noChangeShapeType="1"/>
          </p:cNvSpPr>
          <p:nvPr/>
        </p:nvSpPr>
        <p:spPr bwMode="auto">
          <a:xfrm>
            <a:off x="3538538" y="4221163"/>
            <a:ext cx="4953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6" name="Freeform 197"/>
          <p:cNvSpPr>
            <a:spLocks/>
          </p:cNvSpPr>
          <p:nvPr/>
        </p:nvSpPr>
        <p:spPr bwMode="auto">
          <a:xfrm>
            <a:off x="4435475" y="3189288"/>
            <a:ext cx="474663" cy="104775"/>
          </a:xfrm>
          <a:custGeom>
            <a:avLst/>
            <a:gdLst>
              <a:gd name="T0" fmla="*/ 9525 w 299"/>
              <a:gd name="T1" fmla="*/ 0 h 66"/>
              <a:gd name="T2" fmla="*/ 9525 w 299"/>
              <a:gd name="T3" fmla="*/ 0 h 66"/>
              <a:gd name="T4" fmla="*/ 3175 w 299"/>
              <a:gd name="T5" fmla="*/ 12700 h 66"/>
              <a:gd name="T6" fmla="*/ 0 w 299"/>
              <a:gd name="T7" fmla="*/ 22225 h 66"/>
              <a:gd name="T8" fmla="*/ 3175 w 299"/>
              <a:gd name="T9" fmla="*/ 30162 h 66"/>
              <a:gd name="T10" fmla="*/ 9525 w 299"/>
              <a:gd name="T11" fmla="*/ 42862 h 66"/>
              <a:gd name="T12" fmla="*/ 15875 w 299"/>
              <a:gd name="T13" fmla="*/ 49212 h 66"/>
              <a:gd name="T14" fmla="*/ 26988 w 299"/>
              <a:gd name="T15" fmla="*/ 58737 h 66"/>
              <a:gd name="T16" fmla="*/ 58738 w 299"/>
              <a:gd name="T17" fmla="*/ 73025 h 66"/>
              <a:gd name="T18" fmla="*/ 95250 w 299"/>
              <a:gd name="T19" fmla="*/ 85725 h 66"/>
              <a:gd name="T20" fmla="*/ 138113 w 299"/>
              <a:gd name="T21" fmla="*/ 95250 h 66"/>
              <a:gd name="T22" fmla="*/ 184150 w 299"/>
              <a:gd name="T23" fmla="*/ 101600 h 66"/>
              <a:gd name="T24" fmla="*/ 231775 w 299"/>
              <a:gd name="T25" fmla="*/ 104775 h 66"/>
              <a:gd name="T26" fmla="*/ 284163 w 299"/>
              <a:gd name="T27" fmla="*/ 104775 h 66"/>
              <a:gd name="T28" fmla="*/ 330200 w 299"/>
              <a:gd name="T29" fmla="*/ 101600 h 66"/>
              <a:gd name="T30" fmla="*/ 376238 w 299"/>
              <a:gd name="T31" fmla="*/ 95250 h 66"/>
              <a:gd name="T32" fmla="*/ 412750 w 299"/>
              <a:gd name="T33" fmla="*/ 85725 h 66"/>
              <a:gd name="T34" fmla="*/ 444500 w 299"/>
              <a:gd name="T35" fmla="*/ 69850 h 66"/>
              <a:gd name="T36" fmla="*/ 455613 w 299"/>
              <a:gd name="T37" fmla="*/ 61912 h 66"/>
              <a:gd name="T38" fmla="*/ 465138 w 299"/>
              <a:gd name="T39" fmla="*/ 52388 h 66"/>
              <a:gd name="T40" fmla="*/ 471488 w 299"/>
              <a:gd name="T41" fmla="*/ 42862 h 66"/>
              <a:gd name="T42" fmla="*/ 474663 w 299"/>
              <a:gd name="T43" fmla="*/ 30162 h 66"/>
              <a:gd name="T44" fmla="*/ 474663 w 299"/>
              <a:gd name="T45" fmla="*/ 19050 h 66"/>
              <a:gd name="T46" fmla="*/ 471488 w 299"/>
              <a:gd name="T47" fmla="*/ 6350 h 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99"/>
              <a:gd name="T73" fmla="*/ 0 h 66"/>
              <a:gd name="T74" fmla="*/ 299 w 299"/>
              <a:gd name="T75" fmla="*/ 66 h 6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99" h="66">
                <a:moveTo>
                  <a:pt x="6" y="0"/>
                </a:moveTo>
                <a:lnTo>
                  <a:pt x="6" y="0"/>
                </a:lnTo>
                <a:lnTo>
                  <a:pt x="2" y="8"/>
                </a:lnTo>
                <a:lnTo>
                  <a:pt x="0" y="14"/>
                </a:lnTo>
                <a:lnTo>
                  <a:pt x="2" y="19"/>
                </a:lnTo>
                <a:lnTo>
                  <a:pt x="6" y="27"/>
                </a:lnTo>
                <a:lnTo>
                  <a:pt x="10" y="31"/>
                </a:lnTo>
                <a:lnTo>
                  <a:pt x="17" y="37"/>
                </a:lnTo>
                <a:lnTo>
                  <a:pt x="37" y="46"/>
                </a:lnTo>
                <a:lnTo>
                  <a:pt x="60" y="54"/>
                </a:lnTo>
                <a:lnTo>
                  <a:pt x="87" y="60"/>
                </a:lnTo>
                <a:lnTo>
                  <a:pt x="116" y="64"/>
                </a:lnTo>
                <a:lnTo>
                  <a:pt x="146" y="66"/>
                </a:lnTo>
                <a:lnTo>
                  <a:pt x="179" y="66"/>
                </a:lnTo>
                <a:lnTo>
                  <a:pt x="208" y="64"/>
                </a:lnTo>
                <a:lnTo>
                  <a:pt x="237" y="60"/>
                </a:lnTo>
                <a:lnTo>
                  <a:pt x="260" y="54"/>
                </a:lnTo>
                <a:lnTo>
                  <a:pt x="280" y="44"/>
                </a:lnTo>
                <a:lnTo>
                  <a:pt x="287" y="39"/>
                </a:lnTo>
                <a:lnTo>
                  <a:pt x="293" y="33"/>
                </a:lnTo>
                <a:lnTo>
                  <a:pt x="297" y="27"/>
                </a:lnTo>
                <a:lnTo>
                  <a:pt x="299" y="19"/>
                </a:lnTo>
                <a:lnTo>
                  <a:pt x="299" y="12"/>
                </a:lnTo>
                <a:lnTo>
                  <a:pt x="297" y="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7" name="Freeform 198"/>
          <p:cNvSpPr>
            <a:spLocks/>
          </p:cNvSpPr>
          <p:nvPr/>
        </p:nvSpPr>
        <p:spPr bwMode="auto">
          <a:xfrm>
            <a:off x="6829425" y="2787650"/>
            <a:ext cx="1047750" cy="361950"/>
          </a:xfrm>
          <a:custGeom>
            <a:avLst/>
            <a:gdLst>
              <a:gd name="T0" fmla="*/ 1047750 w 660"/>
              <a:gd name="T1" fmla="*/ 0 h 228"/>
              <a:gd name="T2" fmla="*/ 138112 w 660"/>
              <a:gd name="T3" fmla="*/ 0 h 228"/>
              <a:gd name="T4" fmla="*/ 0 w 660"/>
              <a:gd name="T5" fmla="*/ 361950 h 228"/>
              <a:gd name="T6" fmla="*/ 0 60000 65536"/>
              <a:gd name="T7" fmla="*/ 0 60000 65536"/>
              <a:gd name="T8" fmla="*/ 0 60000 65536"/>
              <a:gd name="T9" fmla="*/ 0 w 660"/>
              <a:gd name="T10" fmla="*/ 0 h 228"/>
              <a:gd name="T11" fmla="*/ 660 w 660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0" h="228">
                <a:moveTo>
                  <a:pt x="660" y="0"/>
                </a:moveTo>
                <a:lnTo>
                  <a:pt x="87" y="0"/>
                </a:lnTo>
                <a:lnTo>
                  <a:pt x="0" y="2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8" name="Line 199"/>
          <p:cNvSpPr>
            <a:spLocks noChangeShapeType="1"/>
          </p:cNvSpPr>
          <p:nvPr/>
        </p:nvSpPr>
        <p:spPr bwMode="auto">
          <a:xfrm flipH="1">
            <a:off x="7212013" y="3462338"/>
            <a:ext cx="665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9" name="Line 200"/>
          <p:cNvSpPr>
            <a:spLocks noChangeShapeType="1"/>
          </p:cNvSpPr>
          <p:nvPr/>
        </p:nvSpPr>
        <p:spPr bwMode="auto">
          <a:xfrm flipH="1">
            <a:off x="7396163" y="3730625"/>
            <a:ext cx="4810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0" name="Freeform 201"/>
          <p:cNvSpPr>
            <a:spLocks/>
          </p:cNvSpPr>
          <p:nvPr/>
        </p:nvSpPr>
        <p:spPr bwMode="auto">
          <a:xfrm>
            <a:off x="6816725" y="3730625"/>
            <a:ext cx="579438" cy="131763"/>
          </a:xfrm>
          <a:custGeom>
            <a:avLst/>
            <a:gdLst>
              <a:gd name="T0" fmla="*/ 0 w 365"/>
              <a:gd name="T1" fmla="*/ 41275 h 83"/>
              <a:gd name="T2" fmla="*/ 579438 w 365"/>
              <a:gd name="T3" fmla="*/ 0 h 83"/>
              <a:gd name="T4" fmla="*/ 49213 w 365"/>
              <a:gd name="T5" fmla="*/ 131763 h 83"/>
              <a:gd name="T6" fmla="*/ 0 60000 65536"/>
              <a:gd name="T7" fmla="*/ 0 60000 65536"/>
              <a:gd name="T8" fmla="*/ 0 60000 65536"/>
              <a:gd name="T9" fmla="*/ 0 w 365"/>
              <a:gd name="T10" fmla="*/ 0 h 83"/>
              <a:gd name="T11" fmla="*/ 365 w 365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" h="83">
                <a:moveTo>
                  <a:pt x="0" y="26"/>
                </a:moveTo>
                <a:lnTo>
                  <a:pt x="365" y="0"/>
                </a:lnTo>
                <a:lnTo>
                  <a:pt x="31" y="8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1" name="Line 202"/>
          <p:cNvSpPr>
            <a:spLocks noChangeShapeType="1"/>
          </p:cNvSpPr>
          <p:nvPr/>
        </p:nvSpPr>
        <p:spPr bwMode="auto">
          <a:xfrm flipH="1">
            <a:off x="7340600" y="4029075"/>
            <a:ext cx="536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2" name="Line 203"/>
          <p:cNvSpPr>
            <a:spLocks noChangeShapeType="1"/>
          </p:cNvSpPr>
          <p:nvPr/>
        </p:nvSpPr>
        <p:spPr bwMode="auto">
          <a:xfrm flipH="1">
            <a:off x="7016750" y="4313238"/>
            <a:ext cx="8604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3" name="Freeform 204"/>
          <p:cNvSpPr>
            <a:spLocks/>
          </p:cNvSpPr>
          <p:nvPr/>
        </p:nvSpPr>
        <p:spPr bwMode="auto">
          <a:xfrm>
            <a:off x="6661150" y="3370263"/>
            <a:ext cx="557213" cy="171450"/>
          </a:xfrm>
          <a:custGeom>
            <a:avLst/>
            <a:gdLst>
              <a:gd name="T0" fmla="*/ 36513 w 351"/>
              <a:gd name="T1" fmla="*/ 36513 h 108"/>
              <a:gd name="T2" fmla="*/ 36513 w 351"/>
              <a:gd name="T3" fmla="*/ 36513 h 108"/>
              <a:gd name="T4" fmla="*/ 19050 w 351"/>
              <a:gd name="T5" fmla="*/ 52388 h 108"/>
              <a:gd name="T6" fmla="*/ 6350 w 351"/>
              <a:gd name="T7" fmla="*/ 63500 h 108"/>
              <a:gd name="T8" fmla="*/ 0 w 351"/>
              <a:gd name="T9" fmla="*/ 76200 h 108"/>
              <a:gd name="T10" fmla="*/ 0 w 351"/>
              <a:gd name="T11" fmla="*/ 88900 h 108"/>
              <a:gd name="T12" fmla="*/ 3175 w 351"/>
              <a:gd name="T13" fmla="*/ 98425 h 108"/>
              <a:gd name="T14" fmla="*/ 9525 w 351"/>
              <a:gd name="T15" fmla="*/ 109538 h 108"/>
              <a:gd name="T16" fmla="*/ 22225 w 351"/>
              <a:gd name="T17" fmla="*/ 119063 h 108"/>
              <a:gd name="T18" fmla="*/ 33338 w 351"/>
              <a:gd name="T19" fmla="*/ 128588 h 108"/>
              <a:gd name="T20" fmla="*/ 52388 w 351"/>
              <a:gd name="T21" fmla="*/ 138113 h 108"/>
              <a:gd name="T22" fmla="*/ 73025 w 351"/>
              <a:gd name="T23" fmla="*/ 142875 h 108"/>
              <a:gd name="T24" fmla="*/ 122238 w 351"/>
              <a:gd name="T25" fmla="*/ 155575 h 108"/>
              <a:gd name="T26" fmla="*/ 177800 w 351"/>
              <a:gd name="T27" fmla="*/ 165100 h 108"/>
              <a:gd name="T28" fmla="*/ 239713 w 351"/>
              <a:gd name="T29" fmla="*/ 171450 h 108"/>
              <a:gd name="T30" fmla="*/ 239713 w 351"/>
              <a:gd name="T31" fmla="*/ 171450 h 108"/>
              <a:gd name="T32" fmla="*/ 309563 w 351"/>
              <a:gd name="T33" fmla="*/ 171450 h 108"/>
              <a:gd name="T34" fmla="*/ 373063 w 351"/>
              <a:gd name="T35" fmla="*/ 165100 h 108"/>
              <a:gd name="T36" fmla="*/ 431800 w 351"/>
              <a:gd name="T37" fmla="*/ 152400 h 108"/>
              <a:gd name="T38" fmla="*/ 477838 w 351"/>
              <a:gd name="T39" fmla="*/ 141288 h 108"/>
              <a:gd name="T40" fmla="*/ 517525 w 351"/>
              <a:gd name="T41" fmla="*/ 122238 h 108"/>
              <a:gd name="T42" fmla="*/ 530225 w 351"/>
              <a:gd name="T43" fmla="*/ 109538 h 108"/>
              <a:gd name="T44" fmla="*/ 542925 w 351"/>
              <a:gd name="T45" fmla="*/ 100012 h 108"/>
              <a:gd name="T46" fmla="*/ 550863 w 351"/>
              <a:gd name="T47" fmla="*/ 88900 h 108"/>
              <a:gd name="T48" fmla="*/ 557213 w 351"/>
              <a:gd name="T49" fmla="*/ 79375 h 108"/>
              <a:gd name="T50" fmla="*/ 557213 w 351"/>
              <a:gd name="T51" fmla="*/ 66675 h 108"/>
              <a:gd name="T52" fmla="*/ 554038 w 351"/>
              <a:gd name="T53" fmla="*/ 57150 h 108"/>
              <a:gd name="T54" fmla="*/ 554038 w 351"/>
              <a:gd name="T55" fmla="*/ 57150 h 108"/>
              <a:gd name="T56" fmla="*/ 547688 w 351"/>
              <a:gd name="T57" fmla="*/ 46037 h 108"/>
              <a:gd name="T58" fmla="*/ 539750 w 351"/>
              <a:gd name="T59" fmla="*/ 33338 h 108"/>
              <a:gd name="T60" fmla="*/ 527050 w 351"/>
              <a:gd name="T61" fmla="*/ 23812 h 108"/>
              <a:gd name="T62" fmla="*/ 511175 w 351"/>
              <a:gd name="T63" fmla="*/ 17463 h 108"/>
              <a:gd name="T64" fmla="*/ 477838 w 351"/>
              <a:gd name="T65" fmla="*/ 6350 h 108"/>
              <a:gd name="T66" fmla="*/ 438150 w 351"/>
              <a:gd name="T67" fmla="*/ 0 h 1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51"/>
              <a:gd name="T103" fmla="*/ 0 h 108"/>
              <a:gd name="T104" fmla="*/ 351 w 351"/>
              <a:gd name="T105" fmla="*/ 108 h 1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51" h="108">
                <a:moveTo>
                  <a:pt x="23" y="23"/>
                </a:moveTo>
                <a:lnTo>
                  <a:pt x="23" y="23"/>
                </a:lnTo>
                <a:lnTo>
                  <a:pt x="12" y="33"/>
                </a:lnTo>
                <a:lnTo>
                  <a:pt x="4" y="40"/>
                </a:lnTo>
                <a:lnTo>
                  <a:pt x="0" y="48"/>
                </a:lnTo>
                <a:lnTo>
                  <a:pt x="0" y="56"/>
                </a:lnTo>
                <a:lnTo>
                  <a:pt x="2" y="62"/>
                </a:lnTo>
                <a:lnTo>
                  <a:pt x="6" y="69"/>
                </a:lnTo>
                <a:lnTo>
                  <a:pt x="14" y="75"/>
                </a:lnTo>
                <a:lnTo>
                  <a:pt x="21" y="81"/>
                </a:lnTo>
                <a:lnTo>
                  <a:pt x="33" y="87"/>
                </a:lnTo>
                <a:lnTo>
                  <a:pt x="46" y="90"/>
                </a:lnTo>
                <a:lnTo>
                  <a:pt x="77" y="98"/>
                </a:lnTo>
                <a:lnTo>
                  <a:pt x="112" y="104"/>
                </a:lnTo>
                <a:lnTo>
                  <a:pt x="151" y="108"/>
                </a:lnTo>
                <a:lnTo>
                  <a:pt x="195" y="108"/>
                </a:lnTo>
                <a:lnTo>
                  <a:pt x="235" y="104"/>
                </a:lnTo>
                <a:lnTo>
                  <a:pt x="272" y="96"/>
                </a:lnTo>
                <a:lnTo>
                  <a:pt x="301" y="89"/>
                </a:lnTo>
                <a:lnTo>
                  <a:pt x="326" y="77"/>
                </a:lnTo>
                <a:lnTo>
                  <a:pt x="334" y="69"/>
                </a:lnTo>
                <a:lnTo>
                  <a:pt x="342" y="63"/>
                </a:lnTo>
                <a:lnTo>
                  <a:pt x="347" y="56"/>
                </a:lnTo>
                <a:lnTo>
                  <a:pt x="351" y="50"/>
                </a:lnTo>
                <a:lnTo>
                  <a:pt x="351" y="42"/>
                </a:lnTo>
                <a:lnTo>
                  <a:pt x="349" y="36"/>
                </a:lnTo>
                <a:lnTo>
                  <a:pt x="345" y="29"/>
                </a:lnTo>
                <a:lnTo>
                  <a:pt x="340" y="21"/>
                </a:lnTo>
                <a:lnTo>
                  <a:pt x="332" y="15"/>
                </a:lnTo>
                <a:lnTo>
                  <a:pt x="322" y="11"/>
                </a:lnTo>
                <a:lnTo>
                  <a:pt x="301" y="4"/>
                </a:lnTo>
                <a:lnTo>
                  <a:pt x="27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4" name="Freeform 205"/>
          <p:cNvSpPr>
            <a:spLocks/>
          </p:cNvSpPr>
          <p:nvPr/>
        </p:nvSpPr>
        <p:spPr bwMode="auto">
          <a:xfrm>
            <a:off x="1668463" y="2763838"/>
            <a:ext cx="406400" cy="177800"/>
          </a:xfrm>
          <a:custGeom>
            <a:avLst/>
            <a:gdLst>
              <a:gd name="T0" fmla="*/ 406400 w 256"/>
              <a:gd name="T1" fmla="*/ 0 h 112"/>
              <a:gd name="T2" fmla="*/ 263525 w 256"/>
              <a:gd name="T3" fmla="*/ 0 h 112"/>
              <a:gd name="T4" fmla="*/ 0 w 256"/>
              <a:gd name="T5" fmla="*/ 177800 h 112"/>
              <a:gd name="T6" fmla="*/ 0 60000 65536"/>
              <a:gd name="T7" fmla="*/ 0 60000 65536"/>
              <a:gd name="T8" fmla="*/ 0 60000 65536"/>
              <a:gd name="T9" fmla="*/ 0 w 256"/>
              <a:gd name="T10" fmla="*/ 0 h 112"/>
              <a:gd name="T11" fmla="*/ 256 w 256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" h="112">
                <a:moveTo>
                  <a:pt x="256" y="0"/>
                </a:moveTo>
                <a:lnTo>
                  <a:pt x="166" y="0"/>
                </a:lnTo>
                <a:lnTo>
                  <a:pt x="0" y="1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5" name="Line 206"/>
          <p:cNvSpPr>
            <a:spLocks noChangeShapeType="1"/>
          </p:cNvSpPr>
          <p:nvPr/>
        </p:nvSpPr>
        <p:spPr bwMode="auto">
          <a:xfrm flipH="1">
            <a:off x="1708150" y="3052763"/>
            <a:ext cx="3667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6" name="Freeform 207"/>
          <p:cNvSpPr>
            <a:spLocks/>
          </p:cNvSpPr>
          <p:nvPr/>
        </p:nvSpPr>
        <p:spPr bwMode="auto">
          <a:xfrm>
            <a:off x="1579563" y="3125788"/>
            <a:ext cx="485775" cy="152400"/>
          </a:xfrm>
          <a:custGeom>
            <a:avLst/>
            <a:gdLst>
              <a:gd name="T0" fmla="*/ 485775 w 306"/>
              <a:gd name="T1" fmla="*/ 152400 h 96"/>
              <a:gd name="T2" fmla="*/ 352425 w 306"/>
              <a:gd name="T3" fmla="*/ 152400 h 96"/>
              <a:gd name="T4" fmla="*/ 0 w 306"/>
              <a:gd name="T5" fmla="*/ 0 h 96"/>
              <a:gd name="T6" fmla="*/ 0 60000 65536"/>
              <a:gd name="T7" fmla="*/ 0 60000 65536"/>
              <a:gd name="T8" fmla="*/ 0 60000 65536"/>
              <a:gd name="T9" fmla="*/ 0 w 306"/>
              <a:gd name="T10" fmla="*/ 0 h 96"/>
              <a:gd name="T11" fmla="*/ 306 w 30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6" h="96">
                <a:moveTo>
                  <a:pt x="306" y="96"/>
                </a:moveTo>
                <a:lnTo>
                  <a:pt x="222" y="9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7" name="Freeform 208"/>
          <p:cNvSpPr>
            <a:spLocks/>
          </p:cNvSpPr>
          <p:nvPr/>
        </p:nvSpPr>
        <p:spPr bwMode="auto">
          <a:xfrm>
            <a:off x="1006475" y="3603625"/>
            <a:ext cx="1068388" cy="211138"/>
          </a:xfrm>
          <a:custGeom>
            <a:avLst/>
            <a:gdLst>
              <a:gd name="T0" fmla="*/ 1068388 w 673"/>
              <a:gd name="T1" fmla="*/ 211138 h 133"/>
              <a:gd name="T2" fmla="*/ 566738 w 673"/>
              <a:gd name="T3" fmla="*/ 211138 h 133"/>
              <a:gd name="T4" fmla="*/ 0 w 673"/>
              <a:gd name="T5" fmla="*/ 0 h 133"/>
              <a:gd name="T6" fmla="*/ 0 60000 65536"/>
              <a:gd name="T7" fmla="*/ 0 60000 65536"/>
              <a:gd name="T8" fmla="*/ 0 60000 65536"/>
              <a:gd name="T9" fmla="*/ 0 w 673"/>
              <a:gd name="T10" fmla="*/ 0 h 133"/>
              <a:gd name="T11" fmla="*/ 673 w 673"/>
              <a:gd name="T12" fmla="*/ 133 h 1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3" h="133">
                <a:moveTo>
                  <a:pt x="673" y="133"/>
                </a:moveTo>
                <a:lnTo>
                  <a:pt x="357" y="133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8" name="Line 209"/>
          <p:cNvSpPr>
            <a:spLocks noChangeShapeType="1"/>
          </p:cNvSpPr>
          <p:nvPr/>
        </p:nvSpPr>
        <p:spPr bwMode="auto">
          <a:xfrm flipH="1">
            <a:off x="1250950" y="4002088"/>
            <a:ext cx="8239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9" name="Line 210"/>
          <p:cNvSpPr>
            <a:spLocks noChangeShapeType="1"/>
          </p:cNvSpPr>
          <p:nvPr/>
        </p:nvSpPr>
        <p:spPr bwMode="auto">
          <a:xfrm flipH="1">
            <a:off x="1365250" y="4176713"/>
            <a:ext cx="7096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0" name="Line 211"/>
          <p:cNvSpPr>
            <a:spLocks noChangeShapeType="1"/>
          </p:cNvSpPr>
          <p:nvPr/>
        </p:nvSpPr>
        <p:spPr bwMode="auto">
          <a:xfrm>
            <a:off x="3976688" y="2859088"/>
            <a:ext cx="3603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1" name="Line 212"/>
          <p:cNvSpPr>
            <a:spLocks noChangeShapeType="1"/>
          </p:cNvSpPr>
          <p:nvPr/>
        </p:nvSpPr>
        <p:spPr bwMode="auto">
          <a:xfrm>
            <a:off x="3994150" y="3238500"/>
            <a:ext cx="4587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2" name="Line 213"/>
          <p:cNvSpPr>
            <a:spLocks noChangeShapeType="1"/>
          </p:cNvSpPr>
          <p:nvPr/>
        </p:nvSpPr>
        <p:spPr bwMode="auto">
          <a:xfrm>
            <a:off x="3538538" y="4221163"/>
            <a:ext cx="4953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3" name="Freeform 214"/>
          <p:cNvSpPr>
            <a:spLocks/>
          </p:cNvSpPr>
          <p:nvPr/>
        </p:nvSpPr>
        <p:spPr bwMode="auto">
          <a:xfrm>
            <a:off x="4435475" y="3189288"/>
            <a:ext cx="474663" cy="104775"/>
          </a:xfrm>
          <a:custGeom>
            <a:avLst/>
            <a:gdLst>
              <a:gd name="T0" fmla="*/ 9525 w 299"/>
              <a:gd name="T1" fmla="*/ 0 h 66"/>
              <a:gd name="T2" fmla="*/ 9525 w 299"/>
              <a:gd name="T3" fmla="*/ 0 h 66"/>
              <a:gd name="T4" fmla="*/ 3175 w 299"/>
              <a:gd name="T5" fmla="*/ 12700 h 66"/>
              <a:gd name="T6" fmla="*/ 0 w 299"/>
              <a:gd name="T7" fmla="*/ 22225 h 66"/>
              <a:gd name="T8" fmla="*/ 3175 w 299"/>
              <a:gd name="T9" fmla="*/ 30162 h 66"/>
              <a:gd name="T10" fmla="*/ 9525 w 299"/>
              <a:gd name="T11" fmla="*/ 42862 h 66"/>
              <a:gd name="T12" fmla="*/ 15875 w 299"/>
              <a:gd name="T13" fmla="*/ 49212 h 66"/>
              <a:gd name="T14" fmla="*/ 26988 w 299"/>
              <a:gd name="T15" fmla="*/ 58737 h 66"/>
              <a:gd name="T16" fmla="*/ 58738 w 299"/>
              <a:gd name="T17" fmla="*/ 73025 h 66"/>
              <a:gd name="T18" fmla="*/ 95250 w 299"/>
              <a:gd name="T19" fmla="*/ 85725 h 66"/>
              <a:gd name="T20" fmla="*/ 138113 w 299"/>
              <a:gd name="T21" fmla="*/ 95250 h 66"/>
              <a:gd name="T22" fmla="*/ 184150 w 299"/>
              <a:gd name="T23" fmla="*/ 101600 h 66"/>
              <a:gd name="T24" fmla="*/ 231775 w 299"/>
              <a:gd name="T25" fmla="*/ 104775 h 66"/>
              <a:gd name="T26" fmla="*/ 284163 w 299"/>
              <a:gd name="T27" fmla="*/ 104775 h 66"/>
              <a:gd name="T28" fmla="*/ 330200 w 299"/>
              <a:gd name="T29" fmla="*/ 101600 h 66"/>
              <a:gd name="T30" fmla="*/ 376238 w 299"/>
              <a:gd name="T31" fmla="*/ 95250 h 66"/>
              <a:gd name="T32" fmla="*/ 412750 w 299"/>
              <a:gd name="T33" fmla="*/ 85725 h 66"/>
              <a:gd name="T34" fmla="*/ 444500 w 299"/>
              <a:gd name="T35" fmla="*/ 69850 h 66"/>
              <a:gd name="T36" fmla="*/ 455613 w 299"/>
              <a:gd name="T37" fmla="*/ 61912 h 66"/>
              <a:gd name="T38" fmla="*/ 465138 w 299"/>
              <a:gd name="T39" fmla="*/ 52388 h 66"/>
              <a:gd name="T40" fmla="*/ 471488 w 299"/>
              <a:gd name="T41" fmla="*/ 42862 h 66"/>
              <a:gd name="T42" fmla="*/ 474663 w 299"/>
              <a:gd name="T43" fmla="*/ 30162 h 66"/>
              <a:gd name="T44" fmla="*/ 474663 w 299"/>
              <a:gd name="T45" fmla="*/ 19050 h 66"/>
              <a:gd name="T46" fmla="*/ 471488 w 299"/>
              <a:gd name="T47" fmla="*/ 6350 h 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99"/>
              <a:gd name="T73" fmla="*/ 0 h 66"/>
              <a:gd name="T74" fmla="*/ 299 w 299"/>
              <a:gd name="T75" fmla="*/ 66 h 6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99" h="66">
                <a:moveTo>
                  <a:pt x="6" y="0"/>
                </a:moveTo>
                <a:lnTo>
                  <a:pt x="6" y="0"/>
                </a:lnTo>
                <a:lnTo>
                  <a:pt x="2" y="8"/>
                </a:lnTo>
                <a:lnTo>
                  <a:pt x="0" y="14"/>
                </a:lnTo>
                <a:lnTo>
                  <a:pt x="2" y="19"/>
                </a:lnTo>
                <a:lnTo>
                  <a:pt x="6" y="27"/>
                </a:lnTo>
                <a:lnTo>
                  <a:pt x="10" y="31"/>
                </a:lnTo>
                <a:lnTo>
                  <a:pt x="17" y="37"/>
                </a:lnTo>
                <a:lnTo>
                  <a:pt x="37" y="46"/>
                </a:lnTo>
                <a:lnTo>
                  <a:pt x="60" y="54"/>
                </a:lnTo>
                <a:lnTo>
                  <a:pt x="87" y="60"/>
                </a:lnTo>
                <a:lnTo>
                  <a:pt x="116" y="64"/>
                </a:lnTo>
                <a:lnTo>
                  <a:pt x="146" y="66"/>
                </a:lnTo>
                <a:lnTo>
                  <a:pt x="179" y="66"/>
                </a:lnTo>
                <a:lnTo>
                  <a:pt x="208" y="64"/>
                </a:lnTo>
                <a:lnTo>
                  <a:pt x="237" y="60"/>
                </a:lnTo>
                <a:lnTo>
                  <a:pt x="260" y="54"/>
                </a:lnTo>
                <a:lnTo>
                  <a:pt x="280" y="44"/>
                </a:lnTo>
                <a:lnTo>
                  <a:pt x="287" y="39"/>
                </a:lnTo>
                <a:lnTo>
                  <a:pt x="293" y="33"/>
                </a:lnTo>
                <a:lnTo>
                  <a:pt x="297" y="27"/>
                </a:lnTo>
                <a:lnTo>
                  <a:pt x="299" y="19"/>
                </a:lnTo>
                <a:lnTo>
                  <a:pt x="299" y="12"/>
                </a:lnTo>
                <a:lnTo>
                  <a:pt x="297" y="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4" name="Freeform 215"/>
          <p:cNvSpPr>
            <a:spLocks/>
          </p:cNvSpPr>
          <p:nvPr/>
        </p:nvSpPr>
        <p:spPr bwMode="auto">
          <a:xfrm>
            <a:off x="6829425" y="2787650"/>
            <a:ext cx="1047750" cy="361950"/>
          </a:xfrm>
          <a:custGeom>
            <a:avLst/>
            <a:gdLst>
              <a:gd name="T0" fmla="*/ 1047750 w 660"/>
              <a:gd name="T1" fmla="*/ 0 h 228"/>
              <a:gd name="T2" fmla="*/ 138112 w 660"/>
              <a:gd name="T3" fmla="*/ 0 h 228"/>
              <a:gd name="T4" fmla="*/ 0 w 660"/>
              <a:gd name="T5" fmla="*/ 361950 h 228"/>
              <a:gd name="T6" fmla="*/ 0 60000 65536"/>
              <a:gd name="T7" fmla="*/ 0 60000 65536"/>
              <a:gd name="T8" fmla="*/ 0 60000 65536"/>
              <a:gd name="T9" fmla="*/ 0 w 660"/>
              <a:gd name="T10" fmla="*/ 0 h 228"/>
              <a:gd name="T11" fmla="*/ 660 w 660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0" h="228">
                <a:moveTo>
                  <a:pt x="660" y="0"/>
                </a:moveTo>
                <a:lnTo>
                  <a:pt x="87" y="0"/>
                </a:lnTo>
                <a:lnTo>
                  <a:pt x="0" y="2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5" name="Line 216"/>
          <p:cNvSpPr>
            <a:spLocks noChangeShapeType="1"/>
          </p:cNvSpPr>
          <p:nvPr/>
        </p:nvSpPr>
        <p:spPr bwMode="auto">
          <a:xfrm flipH="1">
            <a:off x="7212013" y="3462338"/>
            <a:ext cx="665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6" name="Line 217"/>
          <p:cNvSpPr>
            <a:spLocks noChangeShapeType="1"/>
          </p:cNvSpPr>
          <p:nvPr/>
        </p:nvSpPr>
        <p:spPr bwMode="auto">
          <a:xfrm flipH="1">
            <a:off x="7396163" y="3730625"/>
            <a:ext cx="4810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7" name="Freeform 218"/>
          <p:cNvSpPr>
            <a:spLocks/>
          </p:cNvSpPr>
          <p:nvPr/>
        </p:nvSpPr>
        <p:spPr bwMode="auto">
          <a:xfrm>
            <a:off x="6816725" y="3730625"/>
            <a:ext cx="579438" cy="131763"/>
          </a:xfrm>
          <a:custGeom>
            <a:avLst/>
            <a:gdLst>
              <a:gd name="T0" fmla="*/ 0 w 365"/>
              <a:gd name="T1" fmla="*/ 41275 h 83"/>
              <a:gd name="T2" fmla="*/ 579438 w 365"/>
              <a:gd name="T3" fmla="*/ 0 h 83"/>
              <a:gd name="T4" fmla="*/ 49213 w 365"/>
              <a:gd name="T5" fmla="*/ 131763 h 83"/>
              <a:gd name="T6" fmla="*/ 0 60000 65536"/>
              <a:gd name="T7" fmla="*/ 0 60000 65536"/>
              <a:gd name="T8" fmla="*/ 0 60000 65536"/>
              <a:gd name="T9" fmla="*/ 0 w 365"/>
              <a:gd name="T10" fmla="*/ 0 h 83"/>
              <a:gd name="T11" fmla="*/ 365 w 365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" h="83">
                <a:moveTo>
                  <a:pt x="0" y="26"/>
                </a:moveTo>
                <a:lnTo>
                  <a:pt x="365" y="0"/>
                </a:lnTo>
                <a:lnTo>
                  <a:pt x="31" y="8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8" name="Line 219"/>
          <p:cNvSpPr>
            <a:spLocks noChangeShapeType="1"/>
          </p:cNvSpPr>
          <p:nvPr/>
        </p:nvSpPr>
        <p:spPr bwMode="auto">
          <a:xfrm flipH="1">
            <a:off x="7340600" y="4029075"/>
            <a:ext cx="536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9" name="Line 220"/>
          <p:cNvSpPr>
            <a:spLocks noChangeShapeType="1"/>
          </p:cNvSpPr>
          <p:nvPr/>
        </p:nvSpPr>
        <p:spPr bwMode="auto">
          <a:xfrm flipH="1">
            <a:off x="7016750" y="4313238"/>
            <a:ext cx="8604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0" name="Freeform 221"/>
          <p:cNvSpPr>
            <a:spLocks/>
          </p:cNvSpPr>
          <p:nvPr/>
        </p:nvSpPr>
        <p:spPr bwMode="auto">
          <a:xfrm>
            <a:off x="6661150" y="3370263"/>
            <a:ext cx="557213" cy="171450"/>
          </a:xfrm>
          <a:custGeom>
            <a:avLst/>
            <a:gdLst>
              <a:gd name="T0" fmla="*/ 36513 w 351"/>
              <a:gd name="T1" fmla="*/ 36513 h 108"/>
              <a:gd name="T2" fmla="*/ 36513 w 351"/>
              <a:gd name="T3" fmla="*/ 36513 h 108"/>
              <a:gd name="T4" fmla="*/ 19050 w 351"/>
              <a:gd name="T5" fmla="*/ 52388 h 108"/>
              <a:gd name="T6" fmla="*/ 6350 w 351"/>
              <a:gd name="T7" fmla="*/ 63500 h 108"/>
              <a:gd name="T8" fmla="*/ 0 w 351"/>
              <a:gd name="T9" fmla="*/ 76200 h 108"/>
              <a:gd name="T10" fmla="*/ 0 w 351"/>
              <a:gd name="T11" fmla="*/ 88900 h 108"/>
              <a:gd name="T12" fmla="*/ 3175 w 351"/>
              <a:gd name="T13" fmla="*/ 98425 h 108"/>
              <a:gd name="T14" fmla="*/ 9525 w 351"/>
              <a:gd name="T15" fmla="*/ 109538 h 108"/>
              <a:gd name="T16" fmla="*/ 22225 w 351"/>
              <a:gd name="T17" fmla="*/ 119063 h 108"/>
              <a:gd name="T18" fmla="*/ 33338 w 351"/>
              <a:gd name="T19" fmla="*/ 128588 h 108"/>
              <a:gd name="T20" fmla="*/ 52388 w 351"/>
              <a:gd name="T21" fmla="*/ 138113 h 108"/>
              <a:gd name="T22" fmla="*/ 73025 w 351"/>
              <a:gd name="T23" fmla="*/ 142875 h 108"/>
              <a:gd name="T24" fmla="*/ 122238 w 351"/>
              <a:gd name="T25" fmla="*/ 155575 h 108"/>
              <a:gd name="T26" fmla="*/ 177800 w 351"/>
              <a:gd name="T27" fmla="*/ 165100 h 108"/>
              <a:gd name="T28" fmla="*/ 239713 w 351"/>
              <a:gd name="T29" fmla="*/ 171450 h 108"/>
              <a:gd name="T30" fmla="*/ 239713 w 351"/>
              <a:gd name="T31" fmla="*/ 171450 h 108"/>
              <a:gd name="T32" fmla="*/ 309563 w 351"/>
              <a:gd name="T33" fmla="*/ 171450 h 108"/>
              <a:gd name="T34" fmla="*/ 373063 w 351"/>
              <a:gd name="T35" fmla="*/ 165100 h 108"/>
              <a:gd name="T36" fmla="*/ 431800 w 351"/>
              <a:gd name="T37" fmla="*/ 152400 h 108"/>
              <a:gd name="T38" fmla="*/ 477838 w 351"/>
              <a:gd name="T39" fmla="*/ 141288 h 108"/>
              <a:gd name="T40" fmla="*/ 517525 w 351"/>
              <a:gd name="T41" fmla="*/ 122238 h 108"/>
              <a:gd name="T42" fmla="*/ 530225 w 351"/>
              <a:gd name="T43" fmla="*/ 109538 h 108"/>
              <a:gd name="T44" fmla="*/ 542925 w 351"/>
              <a:gd name="T45" fmla="*/ 100012 h 108"/>
              <a:gd name="T46" fmla="*/ 550863 w 351"/>
              <a:gd name="T47" fmla="*/ 88900 h 108"/>
              <a:gd name="T48" fmla="*/ 557213 w 351"/>
              <a:gd name="T49" fmla="*/ 79375 h 108"/>
              <a:gd name="T50" fmla="*/ 557213 w 351"/>
              <a:gd name="T51" fmla="*/ 66675 h 108"/>
              <a:gd name="T52" fmla="*/ 554038 w 351"/>
              <a:gd name="T53" fmla="*/ 57150 h 108"/>
              <a:gd name="T54" fmla="*/ 554038 w 351"/>
              <a:gd name="T55" fmla="*/ 57150 h 108"/>
              <a:gd name="T56" fmla="*/ 547688 w 351"/>
              <a:gd name="T57" fmla="*/ 46037 h 108"/>
              <a:gd name="T58" fmla="*/ 539750 w 351"/>
              <a:gd name="T59" fmla="*/ 33338 h 108"/>
              <a:gd name="T60" fmla="*/ 527050 w 351"/>
              <a:gd name="T61" fmla="*/ 23812 h 108"/>
              <a:gd name="T62" fmla="*/ 511175 w 351"/>
              <a:gd name="T63" fmla="*/ 17463 h 108"/>
              <a:gd name="T64" fmla="*/ 477838 w 351"/>
              <a:gd name="T65" fmla="*/ 6350 h 108"/>
              <a:gd name="T66" fmla="*/ 438150 w 351"/>
              <a:gd name="T67" fmla="*/ 0 h 1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51"/>
              <a:gd name="T103" fmla="*/ 0 h 108"/>
              <a:gd name="T104" fmla="*/ 351 w 351"/>
              <a:gd name="T105" fmla="*/ 108 h 1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51" h="108">
                <a:moveTo>
                  <a:pt x="23" y="23"/>
                </a:moveTo>
                <a:lnTo>
                  <a:pt x="23" y="23"/>
                </a:lnTo>
                <a:lnTo>
                  <a:pt x="12" y="33"/>
                </a:lnTo>
                <a:lnTo>
                  <a:pt x="4" y="40"/>
                </a:lnTo>
                <a:lnTo>
                  <a:pt x="0" y="48"/>
                </a:lnTo>
                <a:lnTo>
                  <a:pt x="0" y="56"/>
                </a:lnTo>
                <a:lnTo>
                  <a:pt x="2" y="62"/>
                </a:lnTo>
                <a:lnTo>
                  <a:pt x="6" y="69"/>
                </a:lnTo>
                <a:lnTo>
                  <a:pt x="14" y="75"/>
                </a:lnTo>
                <a:lnTo>
                  <a:pt x="21" y="81"/>
                </a:lnTo>
                <a:lnTo>
                  <a:pt x="33" y="87"/>
                </a:lnTo>
                <a:lnTo>
                  <a:pt x="46" y="90"/>
                </a:lnTo>
                <a:lnTo>
                  <a:pt x="77" y="98"/>
                </a:lnTo>
                <a:lnTo>
                  <a:pt x="112" y="104"/>
                </a:lnTo>
                <a:lnTo>
                  <a:pt x="151" y="108"/>
                </a:lnTo>
                <a:lnTo>
                  <a:pt x="195" y="108"/>
                </a:lnTo>
                <a:lnTo>
                  <a:pt x="235" y="104"/>
                </a:lnTo>
                <a:lnTo>
                  <a:pt x="272" y="96"/>
                </a:lnTo>
                <a:lnTo>
                  <a:pt x="301" y="89"/>
                </a:lnTo>
                <a:lnTo>
                  <a:pt x="326" y="77"/>
                </a:lnTo>
                <a:lnTo>
                  <a:pt x="334" y="69"/>
                </a:lnTo>
                <a:lnTo>
                  <a:pt x="342" y="63"/>
                </a:lnTo>
                <a:lnTo>
                  <a:pt x="347" y="56"/>
                </a:lnTo>
                <a:lnTo>
                  <a:pt x="351" y="50"/>
                </a:lnTo>
                <a:lnTo>
                  <a:pt x="351" y="42"/>
                </a:lnTo>
                <a:lnTo>
                  <a:pt x="349" y="36"/>
                </a:lnTo>
                <a:lnTo>
                  <a:pt x="345" y="29"/>
                </a:lnTo>
                <a:lnTo>
                  <a:pt x="340" y="21"/>
                </a:lnTo>
                <a:lnTo>
                  <a:pt x="332" y="15"/>
                </a:lnTo>
                <a:lnTo>
                  <a:pt x="322" y="11"/>
                </a:lnTo>
                <a:lnTo>
                  <a:pt x="301" y="4"/>
                </a:lnTo>
                <a:lnTo>
                  <a:pt x="27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1" name="Text Box 222"/>
          <p:cNvSpPr txBox="1">
            <a:spLocks noChangeArrowheads="1"/>
          </p:cNvSpPr>
          <p:nvPr/>
        </p:nvSpPr>
        <p:spPr bwMode="auto">
          <a:xfrm>
            <a:off x="2101850" y="2713038"/>
            <a:ext cx="7143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900" b="1"/>
              <a:t>Parietal</a:t>
            </a:r>
          </a:p>
          <a:p>
            <a:pPr>
              <a:lnSpc>
                <a:spcPct val="85000"/>
              </a:lnSpc>
            </a:pPr>
            <a:r>
              <a:rPr lang="en-US" sz="900" b="1"/>
              <a:t>peritoneum</a:t>
            </a:r>
          </a:p>
        </p:txBody>
      </p:sp>
      <p:sp>
        <p:nvSpPr>
          <p:cNvPr id="16482" name="Text Box 223"/>
          <p:cNvSpPr txBox="1">
            <a:spLocks noChangeArrowheads="1"/>
          </p:cNvSpPr>
          <p:nvPr/>
        </p:nvSpPr>
        <p:spPr bwMode="auto">
          <a:xfrm>
            <a:off x="2101850" y="3741738"/>
            <a:ext cx="9683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Vaginal process</a:t>
            </a:r>
          </a:p>
        </p:txBody>
      </p:sp>
      <p:sp>
        <p:nvSpPr>
          <p:cNvPr id="16483" name="Text Box 224"/>
          <p:cNvSpPr txBox="1">
            <a:spLocks noChangeArrowheads="1"/>
          </p:cNvSpPr>
          <p:nvPr/>
        </p:nvSpPr>
        <p:spPr bwMode="auto">
          <a:xfrm>
            <a:off x="2101850" y="3208338"/>
            <a:ext cx="4222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Testis</a:t>
            </a:r>
          </a:p>
        </p:txBody>
      </p:sp>
      <p:sp>
        <p:nvSpPr>
          <p:cNvPr id="16484" name="Text Box 225"/>
          <p:cNvSpPr txBox="1">
            <a:spLocks noChangeArrowheads="1"/>
          </p:cNvSpPr>
          <p:nvPr/>
        </p:nvSpPr>
        <p:spPr bwMode="auto">
          <a:xfrm>
            <a:off x="3200400" y="2794000"/>
            <a:ext cx="8413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Muscular wall</a:t>
            </a:r>
          </a:p>
          <a:p>
            <a:r>
              <a:rPr lang="en-US" sz="900" b="1"/>
              <a:t>of abdomen</a:t>
            </a:r>
          </a:p>
        </p:txBody>
      </p:sp>
      <p:sp>
        <p:nvSpPr>
          <p:cNvPr id="16485" name="Text Box 226"/>
          <p:cNvSpPr txBox="1">
            <a:spLocks noChangeArrowheads="1"/>
          </p:cNvSpPr>
          <p:nvPr/>
        </p:nvSpPr>
        <p:spPr bwMode="auto">
          <a:xfrm>
            <a:off x="3200400" y="3611563"/>
            <a:ext cx="9683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Vaginal process</a:t>
            </a:r>
          </a:p>
        </p:txBody>
      </p:sp>
      <p:sp>
        <p:nvSpPr>
          <p:cNvPr id="16486" name="Text Box 227"/>
          <p:cNvSpPr txBox="1">
            <a:spLocks noChangeArrowheads="1"/>
          </p:cNvSpPr>
          <p:nvPr/>
        </p:nvSpPr>
        <p:spPr bwMode="auto">
          <a:xfrm>
            <a:off x="7910513" y="2709863"/>
            <a:ext cx="107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Closed proximal</a:t>
            </a:r>
          </a:p>
          <a:p>
            <a:r>
              <a:rPr lang="en-US" sz="1000" b="1"/>
              <a:t>portion of</a:t>
            </a:r>
          </a:p>
          <a:p>
            <a:r>
              <a:rPr lang="en-US" sz="1000" b="1"/>
              <a:t>vaginal process</a:t>
            </a:r>
          </a:p>
        </p:txBody>
      </p:sp>
      <p:sp>
        <p:nvSpPr>
          <p:cNvPr id="16487" name="Text Box 228"/>
          <p:cNvSpPr txBox="1">
            <a:spLocks noChangeArrowheads="1"/>
          </p:cNvSpPr>
          <p:nvPr/>
        </p:nvSpPr>
        <p:spPr bwMode="auto">
          <a:xfrm>
            <a:off x="7910513" y="3654425"/>
            <a:ext cx="10747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Tunica vaginalis</a:t>
            </a:r>
          </a:p>
        </p:txBody>
      </p:sp>
      <p:sp>
        <p:nvSpPr>
          <p:cNvPr id="16488" name="TextBox 24"/>
          <p:cNvSpPr txBox="1">
            <a:spLocks noChangeArrowheads="1"/>
          </p:cNvSpPr>
          <p:nvPr/>
        </p:nvSpPr>
        <p:spPr bwMode="auto">
          <a:xfrm>
            <a:off x="2151063" y="2197100"/>
            <a:ext cx="4810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EADBB0F3-8113-4809-B848-6F770B87CC08}" type="slidenum">
              <a:rPr lang="en-US" altLang="en-US" smtClean="0">
                <a:latin typeface="Arial" pitchFamily="34" charset="0"/>
              </a:rPr>
              <a:pPr/>
              <a:t>15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76200"/>
            <a:ext cx="8312150" cy="944563"/>
          </a:xfrm>
        </p:spPr>
        <p:txBody>
          <a:bodyPr/>
          <a:lstStyle/>
          <a:p>
            <a:pPr eaLnBrk="1" hangingPunct="1"/>
            <a:r>
              <a:rPr lang="en-US" smtClean="0"/>
              <a:t>Male Reproductive System</a:t>
            </a:r>
          </a:p>
        </p:txBody>
      </p:sp>
      <p:sp>
        <p:nvSpPr>
          <p:cNvPr id="17412" name="Text Box 14"/>
          <p:cNvSpPr txBox="1">
            <a:spLocks noChangeArrowheads="1"/>
          </p:cNvSpPr>
          <p:nvPr/>
        </p:nvSpPr>
        <p:spPr bwMode="auto">
          <a:xfrm>
            <a:off x="3200400" y="6313488"/>
            <a:ext cx="27432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27.11a</a:t>
            </a:r>
          </a:p>
        </p:txBody>
      </p:sp>
      <p:pic>
        <p:nvPicPr>
          <p:cNvPr id="17413" name="Picture 3" descr="sal25693_27_1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066800"/>
            <a:ext cx="6388100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11"/>
          <p:cNvSpPr>
            <a:spLocks noChangeArrowheads="1"/>
          </p:cNvSpPr>
          <p:nvPr/>
        </p:nvSpPr>
        <p:spPr bwMode="auto">
          <a:xfrm>
            <a:off x="1357313" y="5453063"/>
            <a:ext cx="4603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Scrotum</a:t>
            </a:r>
            <a:endParaRPr lang="en-US" sz="1600" b="1"/>
          </a:p>
        </p:txBody>
      </p:sp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1357313" y="6254750"/>
            <a:ext cx="10414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(a)  Sagittal section</a:t>
            </a:r>
            <a:endParaRPr lang="en-US" sz="1600" b="1"/>
          </a:p>
        </p:txBody>
      </p:sp>
      <p:sp>
        <p:nvSpPr>
          <p:cNvPr id="17416" name="Rectangle 13"/>
          <p:cNvSpPr>
            <a:spLocks noChangeArrowheads="1"/>
          </p:cNvSpPr>
          <p:nvPr/>
        </p:nvSpPr>
        <p:spPr bwMode="auto">
          <a:xfrm>
            <a:off x="7026275" y="2857500"/>
            <a:ext cx="4159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Rectum</a:t>
            </a:r>
            <a:endParaRPr lang="en-US" sz="1600" b="1"/>
          </a:p>
        </p:txBody>
      </p:sp>
      <p:sp>
        <p:nvSpPr>
          <p:cNvPr id="17417" name="Rectangle 18"/>
          <p:cNvSpPr>
            <a:spLocks noChangeArrowheads="1"/>
          </p:cNvSpPr>
          <p:nvPr/>
        </p:nvSpPr>
        <p:spPr bwMode="auto">
          <a:xfrm>
            <a:off x="7026275" y="3816350"/>
            <a:ext cx="78898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Prostate gland</a:t>
            </a:r>
            <a:endParaRPr lang="en-US" sz="1600" b="1"/>
          </a:p>
        </p:txBody>
      </p:sp>
      <p:sp>
        <p:nvSpPr>
          <p:cNvPr id="17418" name="Rectangle 19"/>
          <p:cNvSpPr>
            <a:spLocks noChangeArrowheads="1"/>
          </p:cNvSpPr>
          <p:nvPr/>
        </p:nvSpPr>
        <p:spPr bwMode="auto">
          <a:xfrm>
            <a:off x="7026275" y="3608388"/>
            <a:ext cx="884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Ejaculatory duct</a:t>
            </a:r>
            <a:endParaRPr lang="en-US" sz="1600" b="1"/>
          </a:p>
        </p:txBody>
      </p:sp>
      <p:sp>
        <p:nvSpPr>
          <p:cNvPr id="17419" name="Rectangle 24"/>
          <p:cNvSpPr>
            <a:spLocks noChangeArrowheads="1"/>
          </p:cNvSpPr>
          <p:nvPr/>
        </p:nvSpPr>
        <p:spPr bwMode="auto">
          <a:xfrm>
            <a:off x="1357313" y="4687888"/>
            <a:ext cx="6064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Epididymis</a:t>
            </a:r>
            <a:endParaRPr lang="en-US" sz="1600" b="1"/>
          </a:p>
        </p:txBody>
      </p:sp>
      <p:sp>
        <p:nvSpPr>
          <p:cNvPr id="17420" name="Rectangle 25"/>
          <p:cNvSpPr>
            <a:spLocks noChangeArrowheads="1"/>
          </p:cNvSpPr>
          <p:nvPr/>
        </p:nvSpPr>
        <p:spPr bwMode="auto">
          <a:xfrm>
            <a:off x="1357313" y="3811588"/>
            <a:ext cx="11858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Ductus (vas) deferens</a:t>
            </a:r>
            <a:endParaRPr lang="en-US" sz="1600" b="1"/>
          </a:p>
        </p:txBody>
      </p:sp>
      <p:sp>
        <p:nvSpPr>
          <p:cNvPr id="17421" name="Rectangle 26"/>
          <p:cNvSpPr>
            <a:spLocks noChangeArrowheads="1"/>
          </p:cNvSpPr>
          <p:nvPr/>
        </p:nvSpPr>
        <p:spPr bwMode="auto">
          <a:xfrm>
            <a:off x="1357313" y="4094163"/>
            <a:ext cx="7493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Shaft of penis</a:t>
            </a:r>
            <a:endParaRPr lang="en-US" sz="1600" b="1"/>
          </a:p>
        </p:txBody>
      </p:sp>
      <p:sp>
        <p:nvSpPr>
          <p:cNvPr id="17422" name="Rectangle 27"/>
          <p:cNvSpPr>
            <a:spLocks noChangeArrowheads="1"/>
          </p:cNvSpPr>
          <p:nvPr/>
        </p:nvSpPr>
        <p:spPr bwMode="auto">
          <a:xfrm>
            <a:off x="1357313" y="4845050"/>
            <a:ext cx="7842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Glans of penis</a:t>
            </a:r>
            <a:endParaRPr lang="en-US" sz="1600" b="1"/>
          </a:p>
        </p:txBody>
      </p:sp>
      <p:sp>
        <p:nvSpPr>
          <p:cNvPr id="17423" name="Rectangle 28"/>
          <p:cNvSpPr>
            <a:spLocks noChangeArrowheads="1"/>
          </p:cNvSpPr>
          <p:nvPr/>
        </p:nvSpPr>
        <p:spPr bwMode="auto">
          <a:xfrm>
            <a:off x="1357313" y="5008563"/>
            <a:ext cx="4492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Prepuce</a:t>
            </a:r>
            <a:endParaRPr lang="en-US" sz="1600" b="1"/>
          </a:p>
        </p:txBody>
      </p:sp>
      <p:sp>
        <p:nvSpPr>
          <p:cNvPr id="17424" name="Rectangle 29"/>
          <p:cNvSpPr>
            <a:spLocks noChangeArrowheads="1"/>
          </p:cNvSpPr>
          <p:nvPr/>
        </p:nvSpPr>
        <p:spPr bwMode="auto">
          <a:xfrm>
            <a:off x="1357313" y="4343400"/>
            <a:ext cx="10985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Corpus cavernosum</a:t>
            </a:r>
            <a:endParaRPr lang="en-US" sz="1600" b="1"/>
          </a:p>
        </p:txBody>
      </p:sp>
      <p:sp>
        <p:nvSpPr>
          <p:cNvPr id="17425" name="Rectangle 30"/>
          <p:cNvSpPr>
            <a:spLocks noChangeArrowheads="1"/>
          </p:cNvSpPr>
          <p:nvPr/>
        </p:nvSpPr>
        <p:spPr bwMode="auto">
          <a:xfrm>
            <a:off x="7026275" y="3357563"/>
            <a:ext cx="8493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Seminal vesicle</a:t>
            </a:r>
            <a:endParaRPr lang="en-US" sz="1600" b="1"/>
          </a:p>
        </p:txBody>
      </p:sp>
      <p:sp>
        <p:nvSpPr>
          <p:cNvPr id="17426" name="Rectangle 31"/>
          <p:cNvSpPr>
            <a:spLocks noChangeArrowheads="1"/>
          </p:cNvSpPr>
          <p:nvPr/>
        </p:nvSpPr>
        <p:spPr bwMode="auto">
          <a:xfrm>
            <a:off x="7026275" y="3108325"/>
            <a:ext cx="14938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Ampulla of ductus deferens</a:t>
            </a:r>
            <a:endParaRPr lang="en-US" sz="1600" b="1"/>
          </a:p>
        </p:txBody>
      </p:sp>
      <p:sp>
        <p:nvSpPr>
          <p:cNvPr id="17427" name="Freeform 32"/>
          <p:cNvSpPr>
            <a:spLocks/>
          </p:cNvSpPr>
          <p:nvPr/>
        </p:nvSpPr>
        <p:spPr bwMode="auto">
          <a:xfrm>
            <a:off x="1862138" y="5284788"/>
            <a:ext cx="1779587" cy="252412"/>
          </a:xfrm>
          <a:custGeom>
            <a:avLst/>
            <a:gdLst>
              <a:gd name="T0" fmla="*/ 0 w 1321"/>
              <a:gd name="T1" fmla="*/ 252014 h 187"/>
              <a:gd name="T2" fmla="*/ 1508041 w 1321"/>
              <a:gd name="T3" fmla="*/ 252014 h 187"/>
              <a:gd name="T4" fmla="*/ 1780270 w 1321"/>
              <a:gd name="T5" fmla="*/ 0 h 187"/>
              <a:gd name="T6" fmla="*/ 0 60000 65536"/>
              <a:gd name="T7" fmla="*/ 0 60000 65536"/>
              <a:gd name="T8" fmla="*/ 0 60000 65536"/>
              <a:gd name="T9" fmla="*/ 0 w 1321"/>
              <a:gd name="T10" fmla="*/ 0 h 187"/>
              <a:gd name="T11" fmla="*/ 1321 w 1321"/>
              <a:gd name="T12" fmla="*/ 187 h 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1" h="187">
                <a:moveTo>
                  <a:pt x="0" y="187"/>
                </a:moveTo>
                <a:lnTo>
                  <a:pt x="1119" y="187"/>
                </a:lnTo>
                <a:lnTo>
                  <a:pt x="1321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28" name="Freeform 33"/>
          <p:cNvSpPr>
            <a:spLocks/>
          </p:cNvSpPr>
          <p:nvPr/>
        </p:nvSpPr>
        <p:spPr bwMode="auto">
          <a:xfrm>
            <a:off x="1758950" y="5022850"/>
            <a:ext cx="1882775" cy="279400"/>
          </a:xfrm>
          <a:custGeom>
            <a:avLst/>
            <a:gdLst>
              <a:gd name="T0" fmla="*/ 0 w 1398"/>
              <a:gd name="T1" fmla="*/ 278968 h 207"/>
              <a:gd name="T2" fmla="*/ 1611812 w 1398"/>
              <a:gd name="T3" fmla="*/ 278968 h 207"/>
              <a:gd name="T4" fmla="*/ 1884041 w 1398"/>
              <a:gd name="T5" fmla="*/ 0 h 207"/>
              <a:gd name="T6" fmla="*/ 0 60000 65536"/>
              <a:gd name="T7" fmla="*/ 0 60000 65536"/>
              <a:gd name="T8" fmla="*/ 0 60000 65536"/>
              <a:gd name="T9" fmla="*/ 0 w 1398"/>
              <a:gd name="T10" fmla="*/ 0 h 207"/>
              <a:gd name="T11" fmla="*/ 1398 w 1398"/>
              <a:gd name="T12" fmla="*/ 207 h 2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8" h="207">
                <a:moveTo>
                  <a:pt x="0" y="207"/>
                </a:moveTo>
                <a:lnTo>
                  <a:pt x="1196" y="207"/>
                </a:lnTo>
                <a:lnTo>
                  <a:pt x="1398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29" name="Line 34"/>
          <p:cNvSpPr>
            <a:spLocks noChangeShapeType="1"/>
          </p:cNvSpPr>
          <p:nvPr/>
        </p:nvSpPr>
        <p:spPr bwMode="auto">
          <a:xfrm>
            <a:off x="1985963" y="4772025"/>
            <a:ext cx="187960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Line 35"/>
          <p:cNvSpPr>
            <a:spLocks noChangeShapeType="1"/>
          </p:cNvSpPr>
          <p:nvPr/>
        </p:nvSpPr>
        <p:spPr bwMode="auto">
          <a:xfrm>
            <a:off x="2524125" y="3889375"/>
            <a:ext cx="1322388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1" name="Line 36"/>
          <p:cNvSpPr>
            <a:spLocks noChangeShapeType="1"/>
          </p:cNvSpPr>
          <p:nvPr/>
        </p:nvSpPr>
        <p:spPr bwMode="auto">
          <a:xfrm>
            <a:off x="1868488" y="5094288"/>
            <a:ext cx="911225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Line 37"/>
          <p:cNvSpPr>
            <a:spLocks noChangeShapeType="1"/>
          </p:cNvSpPr>
          <p:nvPr/>
        </p:nvSpPr>
        <p:spPr bwMode="auto">
          <a:xfrm>
            <a:off x="2165350" y="4933950"/>
            <a:ext cx="703263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3" name="Line 38"/>
          <p:cNvSpPr>
            <a:spLocks noChangeShapeType="1"/>
          </p:cNvSpPr>
          <p:nvPr/>
        </p:nvSpPr>
        <p:spPr bwMode="auto">
          <a:xfrm>
            <a:off x="2132013" y="4178300"/>
            <a:ext cx="827087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Line 39"/>
          <p:cNvSpPr>
            <a:spLocks noChangeShapeType="1"/>
          </p:cNvSpPr>
          <p:nvPr/>
        </p:nvSpPr>
        <p:spPr bwMode="auto">
          <a:xfrm>
            <a:off x="2417763" y="4425950"/>
            <a:ext cx="579437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5" name="Line 40"/>
          <p:cNvSpPr>
            <a:spLocks noChangeShapeType="1"/>
          </p:cNvSpPr>
          <p:nvPr/>
        </p:nvSpPr>
        <p:spPr bwMode="auto">
          <a:xfrm>
            <a:off x="2668588" y="3046413"/>
            <a:ext cx="1228725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6" name="Line 41"/>
          <p:cNvSpPr>
            <a:spLocks noChangeShapeType="1"/>
          </p:cNvSpPr>
          <p:nvPr/>
        </p:nvSpPr>
        <p:spPr bwMode="auto">
          <a:xfrm>
            <a:off x="2744788" y="2684463"/>
            <a:ext cx="133985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7" name="Line 42"/>
          <p:cNvSpPr>
            <a:spLocks noChangeShapeType="1"/>
          </p:cNvSpPr>
          <p:nvPr/>
        </p:nvSpPr>
        <p:spPr bwMode="auto">
          <a:xfrm flipH="1">
            <a:off x="5205413" y="3175000"/>
            <a:ext cx="178117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8" name="Line 43"/>
          <p:cNvSpPr>
            <a:spLocks noChangeShapeType="1"/>
          </p:cNvSpPr>
          <p:nvPr/>
        </p:nvSpPr>
        <p:spPr bwMode="auto">
          <a:xfrm flipH="1">
            <a:off x="5380038" y="3425825"/>
            <a:ext cx="160655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9" name="Freeform 44"/>
          <p:cNvSpPr>
            <a:spLocks/>
          </p:cNvSpPr>
          <p:nvPr/>
        </p:nvSpPr>
        <p:spPr bwMode="auto">
          <a:xfrm>
            <a:off x="5011738" y="3632200"/>
            <a:ext cx="1974850" cy="263525"/>
          </a:xfrm>
          <a:custGeom>
            <a:avLst/>
            <a:gdLst>
              <a:gd name="T0" fmla="*/ 1974334 w 1465"/>
              <a:gd name="T1" fmla="*/ 262796 h 195"/>
              <a:gd name="T2" fmla="*/ 1262765 w 1465"/>
              <a:gd name="T3" fmla="*/ 262796 h 195"/>
              <a:gd name="T4" fmla="*/ 0 w 1465"/>
              <a:gd name="T5" fmla="*/ 0 h 195"/>
              <a:gd name="T6" fmla="*/ 0 60000 65536"/>
              <a:gd name="T7" fmla="*/ 0 60000 65536"/>
              <a:gd name="T8" fmla="*/ 0 60000 65536"/>
              <a:gd name="T9" fmla="*/ 0 w 1465"/>
              <a:gd name="T10" fmla="*/ 0 h 195"/>
              <a:gd name="T11" fmla="*/ 1465 w 1465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5" h="195">
                <a:moveTo>
                  <a:pt x="1465" y="195"/>
                </a:moveTo>
                <a:lnTo>
                  <a:pt x="937" y="195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40" name="Line 45"/>
          <p:cNvSpPr>
            <a:spLocks noChangeShapeType="1"/>
          </p:cNvSpPr>
          <p:nvPr/>
        </p:nvSpPr>
        <p:spPr bwMode="auto">
          <a:xfrm flipH="1">
            <a:off x="6137275" y="2928938"/>
            <a:ext cx="849313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1" name="Freeform 46"/>
          <p:cNvSpPr>
            <a:spLocks/>
          </p:cNvSpPr>
          <p:nvPr/>
        </p:nvSpPr>
        <p:spPr bwMode="auto">
          <a:xfrm>
            <a:off x="5049838" y="3863975"/>
            <a:ext cx="1936750" cy="211138"/>
          </a:xfrm>
          <a:custGeom>
            <a:avLst/>
            <a:gdLst>
              <a:gd name="T0" fmla="*/ 1936599 w 1437"/>
              <a:gd name="T1" fmla="*/ 210236 h 156"/>
              <a:gd name="T2" fmla="*/ 1238507 w 1437"/>
              <a:gd name="T3" fmla="*/ 210236 h 156"/>
              <a:gd name="T4" fmla="*/ 0 w 1437"/>
              <a:gd name="T5" fmla="*/ 0 h 156"/>
              <a:gd name="T6" fmla="*/ 0 60000 65536"/>
              <a:gd name="T7" fmla="*/ 0 60000 65536"/>
              <a:gd name="T8" fmla="*/ 0 60000 65536"/>
              <a:gd name="T9" fmla="*/ 0 w 1437"/>
              <a:gd name="T10" fmla="*/ 0 h 156"/>
              <a:gd name="T11" fmla="*/ 1437 w 1437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7" h="156">
                <a:moveTo>
                  <a:pt x="1437" y="156"/>
                </a:moveTo>
                <a:lnTo>
                  <a:pt x="919" y="15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42" name="Freeform 47"/>
          <p:cNvSpPr>
            <a:spLocks/>
          </p:cNvSpPr>
          <p:nvPr/>
        </p:nvSpPr>
        <p:spPr bwMode="auto">
          <a:xfrm>
            <a:off x="4719638" y="4273550"/>
            <a:ext cx="2266950" cy="98425"/>
          </a:xfrm>
          <a:custGeom>
            <a:avLst/>
            <a:gdLst>
              <a:gd name="T0" fmla="*/ 2266778 w 1682"/>
              <a:gd name="T1" fmla="*/ 97032 h 72"/>
              <a:gd name="T2" fmla="*/ 1555209 w 1682"/>
              <a:gd name="T3" fmla="*/ 97032 h 72"/>
              <a:gd name="T4" fmla="*/ 0 w 1682"/>
              <a:gd name="T5" fmla="*/ 0 h 72"/>
              <a:gd name="T6" fmla="*/ 0 60000 65536"/>
              <a:gd name="T7" fmla="*/ 0 60000 65536"/>
              <a:gd name="T8" fmla="*/ 0 60000 65536"/>
              <a:gd name="T9" fmla="*/ 0 w 1682"/>
              <a:gd name="T10" fmla="*/ 0 h 72"/>
              <a:gd name="T11" fmla="*/ 1682 w 1682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2" h="72">
                <a:moveTo>
                  <a:pt x="1682" y="72"/>
                </a:moveTo>
                <a:lnTo>
                  <a:pt x="1154" y="72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43" name="Freeform 48"/>
          <p:cNvSpPr>
            <a:spLocks/>
          </p:cNvSpPr>
          <p:nvPr/>
        </p:nvSpPr>
        <p:spPr bwMode="auto">
          <a:xfrm>
            <a:off x="1855788" y="5284788"/>
            <a:ext cx="1785937" cy="252412"/>
          </a:xfrm>
          <a:custGeom>
            <a:avLst/>
            <a:gdLst>
              <a:gd name="T0" fmla="*/ 0 w 1326"/>
              <a:gd name="T1" fmla="*/ 252014 h 187"/>
              <a:gd name="T2" fmla="*/ 1514779 w 1326"/>
              <a:gd name="T3" fmla="*/ 252014 h 187"/>
              <a:gd name="T4" fmla="*/ 1787008 w 1326"/>
              <a:gd name="T5" fmla="*/ 0 h 187"/>
              <a:gd name="T6" fmla="*/ 0 60000 65536"/>
              <a:gd name="T7" fmla="*/ 0 60000 65536"/>
              <a:gd name="T8" fmla="*/ 0 60000 65536"/>
              <a:gd name="T9" fmla="*/ 0 w 1326"/>
              <a:gd name="T10" fmla="*/ 0 h 187"/>
              <a:gd name="T11" fmla="*/ 1326 w 1326"/>
              <a:gd name="T12" fmla="*/ 187 h 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6" h="187">
                <a:moveTo>
                  <a:pt x="0" y="187"/>
                </a:moveTo>
                <a:lnTo>
                  <a:pt x="1124" y="187"/>
                </a:lnTo>
                <a:lnTo>
                  <a:pt x="132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44" name="Freeform 49"/>
          <p:cNvSpPr>
            <a:spLocks/>
          </p:cNvSpPr>
          <p:nvPr/>
        </p:nvSpPr>
        <p:spPr bwMode="auto">
          <a:xfrm>
            <a:off x="1751013" y="5022850"/>
            <a:ext cx="1890712" cy="279400"/>
          </a:xfrm>
          <a:custGeom>
            <a:avLst/>
            <a:gdLst>
              <a:gd name="T0" fmla="*/ 0 w 1403"/>
              <a:gd name="T1" fmla="*/ 278968 h 207"/>
              <a:gd name="T2" fmla="*/ 1618550 w 1403"/>
              <a:gd name="T3" fmla="*/ 278968 h 207"/>
              <a:gd name="T4" fmla="*/ 1890779 w 1403"/>
              <a:gd name="T5" fmla="*/ 0 h 207"/>
              <a:gd name="T6" fmla="*/ 0 60000 65536"/>
              <a:gd name="T7" fmla="*/ 0 60000 65536"/>
              <a:gd name="T8" fmla="*/ 0 60000 65536"/>
              <a:gd name="T9" fmla="*/ 0 w 1403"/>
              <a:gd name="T10" fmla="*/ 0 h 207"/>
              <a:gd name="T11" fmla="*/ 1403 w 1403"/>
              <a:gd name="T12" fmla="*/ 207 h 2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3" h="207">
                <a:moveTo>
                  <a:pt x="0" y="207"/>
                </a:moveTo>
                <a:lnTo>
                  <a:pt x="1201" y="207"/>
                </a:lnTo>
                <a:lnTo>
                  <a:pt x="1403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45" name="Line 50"/>
          <p:cNvSpPr>
            <a:spLocks noChangeShapeType="1"/>
          </p:cNvSpPr>
          <p:nvPr/>
        </p:nvSpPr>
        <p:spPr bwMode="auto">
          <a:xfrm>
            <a:off x="1979613" y="4772025"/>
            <a:ext cx="18796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6" name="Line 51"/>
          <p:cNvSpPr>
            <a:spLocks noChangeShapeType="1"/>
          </p:cNvSpPr>
          <p:nvPr/>
        </p:nvSpPr>
        <p:spPr bwMode="auto">
          <a:xfrm>
            <a:off x="2517775" y="3889375"/>
            <a:ext cx="132080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7" name="Line 52"/>
          <p:cNvSpPr>
            <a:spLocks noChangeShapeType="1"/>
          </p:cNvSpPr>
          <p:nvPr/>
        </p:nvSpPr>
        <p:spPr bwMode="auto">
          <a:xfrm>
            <a:off x="1862138" y="5094288"/>
            <a:ext cx="9112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8" name="Line 53"/>
          <p:cNvSpPr>
            <a:spLocks noChangeShapeType="1"/>
          </p:cNvSpPr>
          <p:nvPr/>
        </p:nvSpPr>
        <p:spPr bwMode="auto">
          <a:xfrm>
            <a:off x="2159000" y="4933950"/>
            <a:ext cx="70326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9" name="Line 54"/>
          <p:cNvSpPr>
            <a:spLocks noChangeShapeType="1"/>
          </p:cNvSpPr>
          <p:nvPr/>
        </p:nvSpPr>
        <p:spPr bwMode="auto">
          <a:xfrm>
            <a:off x="2124075" y="4178300"/>
            <a:ext cx="8286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0" name="Line 55"/>
          <p:cNvSpPr>
            <a:spLocks noChangeShapeType="1"/>
          </p:cNvSpPr>
          <p:nvPr/>
        </p:nvSpPr>
        <p:spPr bwMode="auto">
          <a:xfrm>
            <a:off x="2409825" y="4425950"/>
            <a:ext cx="5794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1" name="Line 56"/>
          <p:cNvSpPr>
            <a:spLocks noChangeShapeType="1"/>
          </p:cNvSpPr>
          <p:nvPr/>
        </p:nvSpPr>
        <p:spPr bwMode="auto">
          <a:xfrm>
            <a:off x="2662238" y="3046413"/>
            <a:ext cx="12287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2" name="Line 59"/>
          <p:cNvSpPr>
            <a:spLocks noChangeShapeType="1"/>
          </p:cNvSpPr>
          <p:nvPr/>
        </p:nvSpPr>
        <p:spPr bwMode="auto">
          <a:xfrm>
            <a:off x="2738438" y="2684463"/>
            <a:ext cx="13382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3" name="Line 60"/>
          <p:cNvSpPr>
            <a:spLocks noChangeShapeType="1"/>
          </p:cNvSpPr>
          <p:nvPr/>
        </p:nvSpPr>
        <p:spPr bwMode="auto">
          <a:xfrm flipH="1">
            <a:off x="5197475" y="3175000"/>
            <a:ext cx="1779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4" name="Line 61"/>
          <p:cNvSpPr>
            <a:spLocks noChangeShapeType="1"/>
          </p:cNvSpPr>
          <p:nvPr/>
        </p:nvSpPr>
        <p:spPr bwMode="auto">
          <a:xfrm flipH="1">
            <a:off x="5373688" y="3425825"/>
            <a:ext cx="16033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5" name="Freeform 62"/>
          <p:cNvSpPr>
            <a:spLocks/>
          </p:cNvSpPr>
          <p:nvPr/>
        </p:nvSpPr>
        <p:spPr bwMode="auto">
          <a:xfrm>
            <a:off x="5153025" y="3595688"/>
            <a:ext cx="1833563" cy="71437"/>
          </a:xfrm>
          <a:custGeom>
            <a:avLst/>
            <a:gdLst>
              <a:gd name="T0" fmla="*/ 1832829 w 1360"/>
              <a:gd name="T1" fmla="*/ 72774 h 54"/>
              <a:gd name="T2" fmla="*/ 1121260 w 1360"/>
              <a:gd name="T3" fmla="*/ 72774 h 54"/>
              <a:gd name="T4" fmla="*/ 0 w 1360"/>
              <a:gd name="T5" fmla="*/ 0 h 54"/>
              <a:gd name="T6" fmla="*/ 0 60000 65536"/>
              <a:gd name="T7" fmla="*/ 0 60000 65536"/>
              <a:gd name="T8" fmla="*/ 0 60000 65536"/>
              <a:gd name="T9" fmla="*/ 0 w 1360"/>
              <a:gd name="T10" fmla="*/ 0 h 54"/>
              <a:gd name="T11" fmla="*/ 1360 w 1360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0" h="54">
                <a:moveTo>
                  <a:pt x="1360" y="54"/>
                </a:moveTo>
                <a:lnTo>
                  <a:pt x="832" y="54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56" name="Freeform 63"/>
          <p:cNvSpPr>
            <a:spLocks/>
          </p:cNvSpPr>
          <p:nvPr/>
        </p:nvSpPr>
        <p:spPr bwMode="auto">
          <a:xfrm>
            <a:off x="5146675" y="3595688"/>
            <a:ext cx="1830388" cy="71437"/>
          </a:xfrm>
          <a:custGeom>
            <a:avLst/>
            <a:gdLst>
              <a:gd name="T0" fmla="*/ 1831481 w 1359"/>
              <a:gd name="T1" fmla="*/ 72774 h 54"/>
              <a:gd name="T2" fmla="*/ 1121260 w 1359"/>
              <a:gd name="T3" fmla="*/ 72774 h 54"/>
              <a:gd name="T4" fmla="*/ 0 w 1359"/>
              <a:gd name="T5" fmla="*/ 0 h 54"/>
              <a:gd name="T6" fmla="*/ 0 60000 65536"/>
              <a:gd name="T7" fmla="*/ 0 60000 65536"/>
              <a:gd name="T8" fmla="*/ 0 60000 65536"/>
              <a:gd name="T9" fmla="*/ 0 w 1359"/>
              <a:gd name="T10" fmla="*/ 0 h 54"/>
              <a:gd name="T11" fmla="*/ 1359 w 1359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9" h="54">
                <a:moveTo>
                  <a:pt x="1359" y="54"/>
                </a:moveTo>
                <a:lnTo>
                  <a:pt x="832" y="54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57" name="Freeform 64"/>
          <p:cNvSpPr>
            <a:spLocks/>
          </p:cNvSpPr>
          <p:nvPr/>
        </p:nvSpPr>
        <p:spPr bwMode="auto">
          <a:xfrm>
            <a:off x="5005388" y="3632200"/>
            <a:ext cx="1971675" cy="263525"/>
          </a:xfrm>
          <a:custGeom>
            <a:avLst/>
            <a:gdLst>
              <a:gd name="T0" fmla="*/ 1972987 w 1464"/>
              <a:gd name="T1" fmla="*/ 262796 h 195"/>
              <a:gd name="T2" fmla="*/ 1262765 w 1464"/>
              <a:gd name="T3" fmla="*/ 262796 h 195"/>
              <a:gd name="T4" fmla="*/ 0 w 1464"/>
              <a:gd name="T5" fmla="*/ 0 h 195"/>
              <a:gd name="T6" fmla="*/ 0 60000 65536"/>
              <a:gd name="T7" fmla="*/ 0 60000 65536"/>
              <a:gd name="T8" fmla="*/ 0 60000 65536"/>
              <a:gd name="T9" fmla="*/ 0 w 1464"/>
              <a:gd name="T10" fmla="*/ 0 h 195"/>
              <a:gd name="T11" fmla="*/ 1464 w 1464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4" h="195">
                <a:moveTo>
                  <a:pt x="1464" y="195"/>
                </a:moveTo>
                <a:lnTo>
                  <a:pt x="937" y="195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58" name="Line 65"/>
          <p:cNvSpPr>
            <a:spLocks noChangeShapeType="1"/>
          </p:cNvSpPr>
          <p:nvPr/>
        </p:nvSpPr>
        <p:spPr bwMode="auto">
          <a:xfrm flipH="1">
            <a:off x="6129338" y="2928938"/>
            <a:ext cx="8477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9" name="Freeform 66"/>
          <p:cNvSpPr>
            <a:spLocks/>
          </p:cNvSpPr>
          <p:nvPr/>
        </p:nvSpPr>
        <p:spPr bwMode="auto">
          <a:xfrm>
            <a:off x="5041900" y="3863975"/>
            <a:ext cx="1935163" cy="211138"/>
          </a:xfrm>
          <a:custGeom>
            <a:avLst/>
            <a:gdLst>
              <a:gd name="T0" fmla="*/ 1935252 w 1436"/>
              <a:gd name="T1" fmla="*/ 210236 h 156"/>
              <a:gd name="T2" fmla="*/ 1238507 w 1436"/>
              <a:gd name="T3" fmla="*/ 210236 h 156"/>
              <a:gd name="T4" fmla="*/ 0 w 1436"/>
              <a:gd name="T5" fmla="*/ 0 h 156"/>
              <a:gd name="T6" fmla="*/ 0 60000 65536"/>
              <a:gd name="T7" fmla="*/ 0 60000 65536"/>
              <a:gd name="T8" fmla="*/ 0 60000 65536"/>
              <a:gd name="T9" fmla="*/ 0 w 1436"/>
              <a:gd name="T10" fmla="*/ 0 h 156"/>
              <a:gd name="T11" fmla="*/ 1436 w 1436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6" h="156">
                <a:moveTo>
                  <a:pt x="1436" y="156"/>
                </a:moveTo>
                <a:lnTo>
                  <a:pt x="919" y="15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60" name="Rectangle 67"/>
          <p:cNvSpPr>
            <a:spLocks noChangeArrowheads="1"/>
          </p:cNvSpPr>
          <p:nvPr/>
        </p:nvSpPr>
        <p:spPr bwMode="auto">
          <a:xfrm>
            <a:off x="7026275" y="4586288"/>
            <a:ext cx="403225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Urethra</a:t>
            </a:r>
            <a:endParaRPr lang="en-US" sz="1600" b="1"/>
          </a:p>
        </p:txBody>
      </p:sp>
      <p:sp>
        <p:nvSpPr>
          <p:cNvPr id="17461" name="Freeform 68"/>
          <p:cNvSpPr>
            <a:spLocks/>
          </p:cNvSpPr>
          <p:nvPr/>
        </p:nvSpPr>
        <p:spPr bwMode="auto">
          <a:xfrm>
            <a:off x="4394200" y="3911600"/>
            <a:ext cx="2592388" cy="742950"/>
          </a:xfrm>
          <a:custGeom>
            <a:avLst/>
            <a:gdLst>
              <a:gd name="T0" fmla="*/ 2591566 w 1923"/>
              <a:gd name="T1" fmla="*/ 742565 h 551"/>
              <a:gd name="T2" fmla="*/ 406996 w 1923"/>
              <a:gd name="T3" fmla="*/ 742565 h 551"/>
              <a:gd name="T4" fmla="*/ 0 w 1923"/>
              <a:gd name="T5" fmla="*/ 0 h 551"/>
              <a:gd name="T6" fmla="*/ 0 60000 65536"/>
              <a:gd name="T7" fmla="*/ 0 60000 65536"/>
              <a:gd name="T8" fmla="*/ 0 60000 65536"/>
              <a:gd name="T9" fmla="*/ 0 w 1923"/>
              <a:gd name="T10" fmla="*/ 0 h 551"/>
              <a:gd name="T11" fmla="*/ 1923 w 1923"/>
              <a:gd name="T12" fmla="*/ 551 h 5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3" h="551">
                <a:moveTo>
                  <a:pt x="1923" y="551"/>
                </a:moveTo>
                <a:lnTo>
                  <a:pt x="302" y="551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62" name="Freeform 69"/>
          <p:cNvSpPr>
            <a:spLocks/>
          </p:cNvSpPr>
          <p:nvPr/>
        </p:nvSpPr>
        <p:spPr bwMode="auto">
          <a:xfrm>
            <a:off x="4387850" y="3911600"/>
            <a:ext cx="2589213" cy="742950"/>
          </a:xfrm>
          <a:custGeom>
            <a:avLst/>
            <a:gdLst>
              <a:gd name="T0" fmla="*/ 2590219 w 1922"/>
              <a:gd name="T1" fmla="*/ 742565 h 551"/>
              <a:gd name="T2" fmla="*/ 406996 w 1922"/>
              <a:gd name="T3" fmla="*/ 742565 h 551"/>
              <a:gd name="T4" fmla="*/ 0 w 1922"/>
              <a:gd name="T5" fmla="*/ 0 h 551"/>
              <a:gd name="T6" fmla="*/ 0 60000 65536"/>
              <a:gd name="T7" fmla="*/ 0 60000 65536"/>
              <a:gd name="T8" fmla="*/ 0 60000 65536"/>
              <a:gd name="T9" fmla="*/ 0 w 1922"/>
              <a:gd name="T10" fmla="*/ 0 h 551"/>
              <a:gd name="T11" fmla="*/ 1922 w 1922"/>
              <a:gd name="T12" fmla="*/ 551 h 5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2" h="551">
                <a:moveTo>
                  <a:pt x="1922" y="551"/>
                </a:moveTo>
                <a:lnTo>
                  <a:pt x="302" y="55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63" name="Freeform 70"/>
          <p:cNvSpPr>
            <a:spLocks/>
          </p:cNvSpPr>
          <p:nvPr/>
        </p:nvSpPr>
        <p:spPr bwMode="auto">
          <a:xfrm>
            <a:off x="4711700" y="4273550"/>
            <a:ext cx="2265363" cy="98425"/>
          </a:xfrm>
          <a:custGeom>
            <a:avLst/>
            <a:gdLst>
              <a:gd name="T0" fmla="*/ 2266778 w 1682"/>
              <a:gd name="T1" fmla="*/ 97032 h 72"/>
              <a:gd name="T2" fmla="*/ 1556557 w 1682"/>
              <a:gd name="T3" fmla="*/ 97032 h 72"/>
              <a:gd name="T4" fmla="*/ 0 w 1682"/>
              <a:gd name="T5" fmla="*/ 0 h 72"/>
              <a:gd name="T6" fmla="*/ 0 60000 65536"/>
              <a:gd name="T7" fmla="*/ 0 60000 65536"/>
              <a:gd name="T8" fmla="*/ 0 60000 65536"/>
              <a:gd name="T9" fmla="*/ 0 w 1682"/>
              <a:gd name="T10" fmla="*/ 0 h 72"/>
              <a:gd name="T11" fmla="*/ 1682 w 1682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2" h="72">
                <a:moveTo>
                  <a:pt x="1682" y="72"/>
                </a:moveTo>
                <a:lnTo>
                  <a:pt x="1155" y="72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64" name="Freeform 71"/>
          <p:cNvSpPr>
            <a:spLocks/>
          </p:cNvSpPr>
          <p:nvPr/>
        </p:nvSpPr>
        <p:spPr bwMode="auto">
          <a:xfrm>
            <a:off x="3314700" y="3470275"/>
            <a:ext cx="1031875" cy="69850"/>
          </a:xfrm>
          <a:custGeom>
            <a:avLst/>
            <a:gdLst>
              <a:gd name="T0" fmla="*/ 1030967 w 765"/>
              <a:gd name="T1" fmla="*/ 68732 h 51"/>
              <a:gd name="T2" fmla="*/ 1030967 w 765"/>
              <a:gd name="T3" fmla="*/ 0 h 51"/>
              <a:gd name="T4" fmla="*/ 0 w 765"/>
              <a:gd name="T5" fmla="*/ 0 h 51"/>
              <a:gd name="T6" fmla="*/ 0 w 765"/>
              <a:gd name="T7" fmla="*/ 68732 h 51"/>
              <a:gd name="T8" fmla="*/ 0 60000 65536"/>
              <a:gd name="T9" fmla="*/ 0 60000 65536"/>
              <a:gd name="T10" fmla="*/ 0 60000 65536"/>
              <a:gd name="T11" fmla="*/ 0 60000 65536"/>
              <a:gd name="T12" fmla="*/ 0 w 765"/>
              <a:gd name="T13" fmla="*/ 0 h 51"/>
              <a:gd name="T14" fmla="*/ 765 w 765"/>
              <a:gd name="T15" fmla="*/ 51 h 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" h="51">
                <a:moveTo>
                  <a:pt x="765" y="51"/>
                </a:moveTo>
                <a:lnTo>
                  <a:pt x="765" y="0"/>
                </a:lnTo>
                <a:lnTo>
                  <a:pt x="0" y="0"/>
                </a:lnTo>
                <a:lnTo>
                  <a:pt x="0" y="51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65" name="Freeform 72"/>
          <p:cNvSpPr>
            <a:spLocks/>
          </p:cNvSpPr>
          <p:nvPr/>
        </p:nvSpPr>
        <p:spPr bwMode="auto">
          <a:xfrm>
            <a:off x="2744788" y="3416300"/>
            <a:ext cx="1096962" cy="44450"/>
          </a:xfrm>
          <a:custGeom>
            <a:avLst/>
            <a:gdLst>
              <a:gd name="T0" fmla="*/ 1097002 w 814"/>
              <a:gd name="T1" fmla="*/ 44473 h 33"/>
              <a:gd name="T2" fmla="*/ 1097002 w 814"/>
              <a:gd name="T3" fmla="*/ 0 h 33"/>
              <a:gd name="T4" fmla="*/ 0 w 814"/>
              <a:gd name="T5" fmla="*/ 0 h 33"/>
              <a:gd name="T6" fmla="*/ 0 60000 65536"/>
              <a:gd name="T7" fmla="*/ 0 60000 65536"/>
              <a:gd name="T8" fmla="*/ 0 60000 65536"/>
              <a:gd name="T9" fmla="*/ 0 w 814"/>
              <a:gd name="T10" fmla="*/ 0 h 33"/>
              <a:gd name="T11" fmla="*/ 814 w 814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4" h="33">
                <a:moveTo>
                  <a:pt x="814" y="33"/>
                </a:moveTo>
                <a:lnTo>
                  <a:pt x="814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66" name="Freeform 73"/>
          <p:cNvSpPr>
            <a:spLocks/>
          </p:cNvSpPr>
          <p:nvPr/>
        </p:nvSpPr>
        <p:spPr bwMode="auto">
          <a:xfrm>
            <a:off x="3308350" y="3470275"/>
            <a:ext cx="1030288" cy="69850"/>
          </a:xfrm>
          <a:custGeom>
            <a:avLst/>
            <a:gdLst>
              <a:gd name="T0" fmla="*/ 1030966 w 765"/>
              <a:gd name="T1" fmla="*/ 68732 h 51"/>
              <a:gd name="T2" fmla="*/ 1030966 w 765"/>
              <a:gd name="T3" fmla="*/ 0 h 51"/>
              <a:gd name="T4" fmla="*/ 0 w 765"/>
              <a:gd name="T5" fmla="*/ 0 h 51"/>
              <a:gd name="T6" fmla="*/ 0 w 765"/>
              <a:gd name="T7" fmla="*/ 68732 h 51"/>
              <a:gd name="T8" fmla="*/ 0 60000 65536"/>
              <a:gd name="T9" fmla="*/ 0 60000 65536"/>
              <a:gd name="T10" fmla="*/ 0 60000 65536"/>
              <a:gd name="T11" fmla="*/ 0 60000 65536"/>
              <a:gd name="T12" fmla="*/ 0 w 765"/>
              <a:gd name="T13" fmla="*/ 0 h 51"/>
              <a:gd name="T14" fmla="*/ 765 w 765"/>
              <a:gd name="T15" fmla="*/ 51 h 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" h="51">
                <a:moveTo>
                  <a:pt x="765" y="51"/>
                </a:moveTo>
                <a:lnTo>
                  <a:pt x="765" y="0"/>
                </a:lnTo>
                <a:lnTo>
                  <a:pt x="0" y="0"/>
                </a:lnTo>
                <a:lnTo>
                  <a:pt x="0" y="5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67" name="Freeform 74"/>
          <p:cNvSpPr>
            <a:spLocks/>
          </p:cNvSpPr>
          <p:nvPr/>
        </p:nvSpPr>
        <p:spPr bwMode="auto">
          <a:xfrm>
            <a:off x="2738438" y="3416300"/>
            <a:ext cx="1096962" cy="53975"/>
          </a:xfrm>
          <a:custGeom>
            <a:avLst/>
            <a:gdLst>
              <a:gd name="T0" fmla="*/ 1097002 w 814"/>
              <a:gd name="T1" fmla="*/ 55254 h 41"/>
              <a:gd name="T2" fmla="*/ 1097002 w 814"/>
              <a:gd name="T3" fmla="*/ 0 h 41"/>
              <a:gd name="T4" fmla="*/ 0 w 814"/>
              <a:gd name="T5" fmla="*/ 0 h 41"/>
              <a:gd name="T6" fmla="*/ 0 60000 65536"/>
              <a:gd name="T7" fmla="*/ 0 60000 65536"/>
              <a:gd name="T8" fmla="*/ 0 60000 65536"/>
              <a:gd name="T9" fmla="*/ 0 w 814"/>
              <a:gd name="T10" fmla="*/ 0 h 41"/>
              <a:gd name="T11" fmla="*/ 814 w 814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4" h="41">
                <a:moveTo>
                  <a:pt x="814" y="41"/>
                </a:moveTo>
                <a:lnTo>
                  <a:pt x="814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68" name="Rectangle 75"/>
          <p:cNvSpPr>
            <a:spLocks noChangeArrowheads="1"/>
          </p:cNvSpPr>
          <p:nvPr/>
        </p:nvSpPr>
        <p:spPr bwMode="auto">
          <a:xfrm>
            <a:off x="1357313" y="4505325"/>
            <a:ext cx="11017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Corpus spongiosum</a:t>
            </a:r>
            <a:endParaRPr lang="en-US" sz="1600" b="1"/>
          </a:p>
        </p:txBody>
      </p:sp>
      <p:sp>
        <p:nvSpPr>
          <p:cNvPr id="17469" name="Line 76"/>
          <p:cNvSpPr>
            <a:spLocks noChangeShapeType="1"/>
          </p:cNvSpPr>
          <p:nvPr/>
        </p:nvSpPr>
        <p:spPr bwMode="auto">
          <a:xfrm>
            <a:off x="2420938" y="4587875"/>
            <a:ext cx="728662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0" name="Line 77"/>
          <p:cNvSpPr>
            <a:spLocks noChangeShapeType="1"/>
          </p:cNvSpPr>
          <p:nvPr/>
        </p:nvSpPr>
        <p:spPr bwMode="auto">
          <a:xfrm>
            <a:off x="2414588" y="4587875"/>
            <a:ext cx="7270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1" name="Text Box 78"/>
          <p:cNvSpPr txBox="1">
            <a:spLocks noChangeArrowheads="1"/>
          </p:cNvSpPr>
          <p:nvPr/>
        </p:nvSpPr>
        <p:spPr bwMode="auto">
          <a:xfrm>
            <a:off x="2327275" y="2608263"/>
            <a:ext cx="5111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Urinary</a:t>
            </a:r>
          </a:p>
          <a:p>
            <a:r>
              <a:rPr lang="en-US" sz="800" b="1"/>
              <a:t>bladder</a:t>
            </a:r>
          </a:p>
        </p:txBody>
      </p:sp>
      <p:sp>
        <p:nvSpPr>
          <p:cNvPr id="17472" name="Text Box 79"/>
          <p:cNvSpPr txBox="1">
            <a:spLocks noChangeArrowheads="1"/>
          </p:cNvSpPr>
          <p:nvPr/>
        </p:nvSpPr>
        <p:spPr bwMode="auto">
          <a:xfrm>
            <a:off x="2327275" y="2974975"/>
            <a:ext cx="69056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Pubic</a:t>
            </a:r>
          </a:p>
          <a:p>
            <a:r>
              <a:rPr lang="en-US" sz="800" b="1"/>
              <a:t>symphysis</a:t>
            </a:r>
          </a:p>
        </p:txBody>
      </p:sp>
      <p:sp>
        <p:nvSpPr>
          <p:cNvPr id="17473" name="Text Box 80"/>
          <p:cNvSpPr txBox="1">
            <a:spLocks noChangeArrowheads="1"/>
          </p:cNvSpPr>
          <p:nvPr/>
        </p:nvSpPr>
        <p:spPr bwMode="auto">
          <a:xfrm>
            <a:off x="2327275" y="3341688"/>
            <a:ext cx="4953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Root of</a:t>
            </a:r>
          </a:p>
          <a:p>
            <a:r>
              <a:rPr lang="en-US" sz="800" b="1"/>
              <a:t>penis</a:t>
            </a:r>
          </a:p>
        </p:txBody>
      </p:sp>
      <p:sp>
        <p:nvSpPr>
          <p:cNvPr id="17474" name="Text Box 81"/>
          <p:cNvSpPr txBox="1">
            <a:spLocks noChangeArrowheads="1"/>
          </p:cNvSpPr>
          <p:nvPr/>
        </p:nvSpPr>
        <p:spPr bwMode="auto">
          <a:xfrm>
            <a:off x="1357313" y="5230813"/>
            <a:ext cx="431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Testis</a:t>
            </a:r>
          </a:p>
        </p:txBody>
      </p:sp>
      <p:sp>
        <p:nvSpPr>
          <p:cNvPr id="17475" name="Text Box 82"/>
          <p:cNvSpPr txBox="1">
            <a:spLocks noChangeArrowheads="1"/>
          </p:cNvSpPr>
          <p:nvPr/>
        </p:nvSpPr>
        <p:spPr bwMode="auto">
          <a:xfrm>
            <a:off x="7026275" y="4010025"/>
            <a:ext cx="8445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Bulbourethral</a:t>
            </a:r>
          </a:p>
          <a:p>
            <a:r>
              <a:rPr lang="en-US" sz="800" b="1"/>
              <a:t>gland</a:t>
            </a:r>
          </a:p>
        </p:txBody>
      </p:sp>
      <p:sp>
        <p:nvSpPr>
          <p:cNvPr id="17476" name="Text Box 83"/>
          <p:cNvSpPr txBox="1">
            <a:spLocks noChangeArrowheads="1"/>
          </p:cNvSpPr>
          <p:nvPr/>
        </p:nvSpPr>
        <p:spPr bwMode="auto">
          <a:xfrm>
            <a:off x="7026275" y="4291013"/>
            <a:ext cx="10572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Bulbospongiosus</a:t>
            </a:r>
          </a:p>
          <a:p>
            <a:r>
              <a:rPr lang="en-US" sz="800" b="1"/>
              <a:t>muscle</a:t>
            </a:r>
          </a:p>
        </p:txBody>
      </p:sp>
      <p:sp>
        <p:nvSpPr>
          <p:cNvPr id="17477" name="TextBox 24"/>
          <p:cNvSpPr txBox="1">
            <a:spLocks noChangeArrowheads="1"/>
          </p:cNvSpPr>
          <p:nvPr/>
        </p:nvSpPr>
        <p:spPr bwMode="auto">
          <a:xfrm>
            <a:off x="2222500" y="1017588"/>
            <a:ext cx="48101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83ED1BAF-33F2-4770-820D-4227D16A054D}" type="slidenum">
              <a:rPr lang="en-US" altLang="en-US" smtClean="0">
                <a:latin typeface="Arial" pitchFamily="34" charset="0"/>
              </a:rPr>
              <a:pPr/>
              <a:t>16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Scrotum and Spermatic Cord</a:t>
            </a: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3619500" y="6248400"/>
            <a:ext cx="1905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27.7</a:t>
            </a:r>
          </a:p>
        </p:txBody>
      </p:sp>
      <p:pic>
        <p:nvPicPr>
          <p:cNvPr id="18437" name="Picture 3" descr="sal25693_27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493838"/>
            <a:ext cx="457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5707063" y="3309938"/>
            <a:ext cx="944562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6683375" y="3255963"/>
            <a:ext cx="12033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Fascia of spermatic cord</a:t>
            </a:r>
            <a:endParaRPr lang="en-US" b="1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5707063" y="3305175"/>
            <a:ext cx="9445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 flipH="1">
            <a:off x="3063875" y="2319338"/>
            <a:ext cx="836613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1981200" y="2247900"/>
            <a:ext cx="10429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External inguinal ring</a:t>
            </a:r>
            <a:endParaRPr lang="en-US" b="1"/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1981200" y="2592388"/>
            <a:ext cx="7762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Spermatic cord:</a:t>
            </a:r>
            <a:endParaRPr lang="en-US" b="1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 flipH="1">
            <a:off x="3063875" y="2314575"/>
            <a:ext cx="8366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 flipH="1">
            <a:off x="2613025" y="4251325"/>
            <a:ext cx="189547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1981200" y="4183063"/>
            <a:ext cx="5445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Epididymis</a:t>
            </a:r>
            <a:endParaRPr lang="en-US" b="1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 flipH="1">
            <a:off x="2613025" y="4248150"/>
            <a:ext cx="18954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 flipH="1">
            <a:off x="2841625" y="4518025"/>
            <a:ext cx="1373188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9" name="Line 20"/>
          <p:cNvSpPr>
            <a:spLocks noChangeShapeType="1"/>
          </p:cNvSpPr>
          <p:nvPr/>
        </p:nvSpPr>
        <p:spPr bwMode="auto">
          <a:xfrm flipH="1">
            <a:off x="2841625" y="4514850"/>
            <a:ext cx="13731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0" name="Line 21"/>
          <p:cNvSpPr>
            <a:spLocks noChangeShapeType="1"/>
          </p:cNvSpPr>
          <p:nvPr/>
        </p:nvSpPr>
        <p:spPr bwMode="auto">
          <a:xfrm flipH="1">
            <a:off x="2400300" y="4764088"/>
            <a:ext cx="2112963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Line 24"/>
          <p:cNvSpPr>
            <a:spLocks noChangeShapeType="1"/>
          </p:cNvSpPr>
          <p:nvPr/>
        </p:nvSpPr>
        <p:spPr bwMode="auto">
          <a:xfrm flipH="1">
            <a:off x="2400300" y="4760913"/>
            <a:ext cx="21129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Line 25"/>
          <p:cNvSpPr>
            <a:spLocks noChangeShapeType="1"/>
          </p:cNvSpPr>
          <p:nvPr/>
        </p:nvSpPr>
        <p:spPr bwMode="auto">
          <a:xfrm flipH="1">
            <a:off x="3016250" y="2803525"/>
            <a:ext cx="1116013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Rectangle 26"/>
          <p:cNvSpPr>
            <a:spLocks noChangeArrowheads="1"/>
          </p:cNvSpPr>
          <p:nvPr/>
        </p:nvSpPr>
        <p:spPr bwMode="auto">
          <a:xfrm>
            <a:off x="2060575" y="2736850"/>
            <a:ext cx="8858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Cremaster muscle</a:t>
            </a:r>
            <a:endParaRPr lang="en-US" b="1"/>
          </a:p>
        </p:txBody>
      </p:sp>
      <p:sp>
        <p:nvSpPr>
          <p:cNvPr id="18454" name="Line 27"/>
          <p:cNvSpPr>
            <a:spLocks noChangeShapeType="1"/>
          </p:cNvSpPr>
          <p:nvPr/>
        </p:nvSpPr>
        <p:spPr bwMode="auto">
          <a:xfrm flipH="1">
            <a:off x="3016250" y="2798763"/>
            <a:ext cx="11160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5" name="Line 28"/>
          <p:cNvSpPr>
            <a:spLocks noChangeShapeType="1"/>
          </p:cNvSpPr>
          <p:nvPr/>
        </p:nvSpPr>
        <p:spPr bwMode="auto">
          <a:xfrm flipH="1">
            <a:off x="2917825" y="3222625"/>
            <a:ext cx="1398588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Line 31"/>
          <p:cNvSpPr>
            <a:spLocks noChangeShapeType="1"/>
          </p:cNvSpPr>
          <p:nvPr/>
        </p:nvSpPr>
        <p:spPr bwMode="auto">
          <a:xfrm flipH="1">
            <a:off x="2917825" y="3219450"/>
            <a:ext cx="1398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7" name="Line 32"/>
          <p:cNvSpPr>
            <a:spLocks noChangeShapeType="1"/>
          </p:cNvSpPr>
          <p:nvPr/>
        </p:nvSpPr>
        <p:spPr bwMode="auto">
          <a:xfrm flipH="1">
            <a:off x="2935288" y="3509963"/>
            <a:ext cx="1319212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Rectangle 33"/>
          <p:cNvSpPr>
            <a:spLocks noChangeArrowheads="1"/>
          </p:cNvSpPr>
          <p:nvPr/>
        </p:nvSpPr>
        <p:spPr bwMode="auto">
          <a:xfrm>
            <a:off x="2060575" y="3440113"/>
            <a:ext cx="7985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Ductus deferens</a:t>
            </a:r>
            <a:endParaRPr lang="en-US" b="1"/>
          </a:p>
        </p:txBody>
      </p:sp>
      <p:sp>
        <p:nvSpPr>
          <p:cNvPr id="18459" name="Line 34"/>
          <p:cNvSpPr>
            <a:spLocks noChangeShapeType="1"/>
          </p:cNvSpPr>
          <p:nvPr/>
        </p:nvSpPr>
        <p:spPr bwMode="auto">
          <a:xfrm flipH="1">
            <a:off x="2935288" y="3505200"/>
            <a:ext cx="13192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0" name="Line 35"/>
          <p:cNvSpPr>
            <a:spLocks noChangeShapeType="1"/>
          </p:cNvSpPr>
          <p:nvPr/>
        </p:nvSpPr>
        <p:spPr bwMode="auto">
          <a:xfrm flipH="1">
            <a:off x="3079750" y="3883025"/>
            <a:ext cx="1401763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1" name="Rectangle 36"/>
          <p:cNvSpPr>
            <a:spLocks noChangeArrowheads="1"/>
          </p:cNvSpPr>
          <p:nvPr/>
        </p:nvSpPr>
        <p:spPr bwMode="auto">
          <a:xfrm>
            <a:off x="2060575" y="3816350"/>
            <a:ext cx="9747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Pampiniform plexus</a:t>
            </a:r>
            <a:endParaRPr lang="en-US" b="1"/>
          </a:p>
        </p:txBody>
      </p:sp>
      <p:sp>
        <p:nvSpPr>
          <p:cNvPr id="18462" name="Line 37"/>
          <p:cNvSpPr>
            <a:spLocks noChangeShapeType="1"/>
          </p:cNvSpPr>
          <p:nvPr/>
        </p:nvSpPr>
        <p:spPr bwMode="auto">
          <a:xfrm>
            <a:off x="4938713" y="3455988"/>
            <a:ext cx="1712912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3" name="Rectangle 38"/>
          <p:cNvSpPr>
            <a:spLocks noChangeArrowheads="1"/>
          </p:cNvSpPr>
          <p:nvPr/>
        </p:nvSpPr>
        <p:spPr bwMode="auto">
          <a:xfrm>
            <a:off x="6683375" y="3402013"/>
            <a:ext cx="12604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Superficial fascia of penis</a:t>
            </a:r>
            <a:endParaRPr lang="en-US" b="1"/>
          </a:p>
        </p:txBody>
      </p:sp>
      <p:sp>
        <p:nvSpPr>
          <p:cNvPr id="18464" name="Line 39"/>
          <p:cNvSpPr>
            <a:spLocks noChangeShapeType="1"/>
          </p:cNvSpPr>
          <p:nvPr/>
        </p:nvSpPr>
        <p:spPr bwMode="auto">
          <a:xfrm>
            <a:off x="4938713" y="3451225"/>
            <a:ext cx="17129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5" name="Line 40"/>
          <p:cNvSpPr>
            <a:spLocks noChangeShapeType="1"/>
          </p:cNvSpPr>
          <p:nvPr/>
        </p:nvSpPr>
        <p:spPr bwMode="auto">
          <a:xfrm>
            <a:off x="5341938" y="3602038"/>
            <a:ext cx="130968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6" name="Rectangle 41"/>
          <p:cNvSpPr>
            <a:spLocks noChangeArrowheads="1"/>
          </p:cNvSpPr>
          <p:nvPr/>
        </p:nvSpPr>
        <p:spPr bwMode="auto">
          <a:xfrm>
            <a:off x="6683375" y="3549650"/>
            <a:ext cx="9874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Deep fascia of penis</a:t>
            </a:r>
            <a:endParaRPr lang="en-US" b="1"/>
          </a:p>
        </p:txBody>
      </p:sp>
      <p:sp>
        <p:nvSpPr>
          <p:cNvPr id="18467" name="Line 42"/>
          <p:cNvSpPr>
            <a:spLocks noChangeShapeType="1"/>
          </p:cNvSpPr>
          <p:nvPr/>
        </p:nvSpPr>
        <p:spPr bwMode="auto">
          <a:xfrm>
            <a:off x="5341938" y="3597275"/>
            <a:ext cx="13096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8" name="Line 43"/>
          <p:cNvSpPr>
            <a:spLocks noChangeShapeType="1"/>
          </p:cNvSpPr>
          <p:nvPr/>
        </p:nvSpPr>
        <p:spPr bwMode="auto">
          <a:xfrm>
            <a:off x="6342063" y="3967163"/>
            <a:ext cx="309562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9" name="Rectangle 44"/>
          <p:cNvSpPr>
            <a:spLocks noChangeArrowheads="1"/>
          </p:cNvSpPr>
          <p:nvPr/>
        </p:nvSpPr>
        <p:spPr bwMode="auto">
          <a:xfrm>
            <a:off x="6683375" y="3914775"/>
            <a:ext cx="8953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Prepuce (foreskin)</a:t>
            </a:r>
            <a:endParaRPr lang="en-US" b="1"/>
          </a:p>
        </p:txBody>
      </p:sp>
      <p:sp>
        <p:nvSpPr>
          <p:cNvPr id="18470" name="Line 45"/>
          <p:cNvSpPr>
            <a:spLocks noChangeShapeType="1"/>
          </p:cNvSpPr>
          <p:nvPr/>
        </p:nvSpPr>
        <p:spPr bwMode="auto">
          <a:xfrm>
            <a:off x="6342063" y="3963988"/>
            <a:ext cx="3095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1" name="Line 46"/>
          <p:cNvSpPr>
            <a:spLocks noChangeShapeType="1"/>
          </p:cNvSpPr>
          <p:nvPr/>
        </p:nvSpPr>
        <p:spPr bwMode="auto">
          <a:xfrm>
            <a:off x="6426200" y="4256088"/>
            <a:ext cx="22542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2" name="Rectangle 47"/>
          <p:cNvSpPr>
            <a:spLocks noChangeArrowheads="1"/>
          </p:cNvSpPr>
          <p:nvPr/>
        </p:nvSpPr>
        <p:spPr bwMode="auto">
          <a:xfrm>
            <a:off x="6683375" y="4205288"/>
            <a:ext cx="2841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Glans</a:t>
            </a:r>
            <a:endParaRPr lang="en-US" b="1"/>
          </a:p>
        </p:txBody>
      </p:sp>
      <p:sp>
        <p:nvSpPr>
          <p:cNvPr id="18473" name="Line 48"/>
          <p:cNvSpPr>
            <a:spLocks noChangeShapeType="1"/>
          </p:cNvSpPr>
          <p:nvPr/>
        </p:nvSpPr>
        <p:spPr bwMode="auto">
          <a:xfrm>
            <a:off x="6426200" y="4251325"/>
            <a:ext cx="2254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4" name="Line 49"/>
          <p:cNvSpPr>
            <a:spLocks noChangeShapeType="1"/>
          </p:cNvSpPr>
          <p:nvPr/>
        </p:nvSpPr>
        <p:spPr bwMode="auto">
          <a:xfrm>
            <a:off x="4959350" y="4548188"/>
            <a:ext cx="169227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5" name="Rectangle 50"/>
          <p:cNvSpPr>
            <a:spLocks noChangeArrowheads="1"/>
          </p:cNvSpPr>
          <p:nvPr/>
        </p:nvSpPr>
        <p:spPr bwMode="auto">
          <a:xfrm>
            <a:off x="6683375" y="4497388"/>
            <a:ext cx="12954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Median septum of scrotum</a:t>
            </a:r>
            <a:endParaRPr lang="en-US" b="1"/>
          </a:p>
        </p:txBody>
      </p:sp>
      <p:sp>
        <p:nvSpPr>
          <p:cNvPr id="18476" name="Line 51"/>
          <p:cNvSpPr>
            <a:spLocks noChangeShapeType="1"/>
          </p:cNvSpPr>
          <p:nvPr/>
        </p:nvSpPr>
        <p:spPr bwMode="auto">
          <a:xfrm>
            <a:off x="4959350" y="4546600"/>
            <a:ext cx="16922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7" name="Line 52"/>
          <p:cNvSpPr>
            <a:spLocks noChangeShapeType="1"/>
          </p:cNvSpPr>
          <p:nvPr/>
        </p:nvSpPr>
        <p:spPr bwMode="auto">
          <a:xfrm>
            <a:off x="5360988" y="4745038"/>
            <a:ext cx="129063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8" name="Rectangle 53"/>
          <p:cNvSpPr>
            <a:spLocks noChangeArrowheads="1"/>
          </p:cNvSpPr>
          <p:nvPr/>
        </p:nvSpPr>
        <p:spPr bwMode="auto">
          <a:xfrm>
            <a:off x="6683375" y="4691063"/>
            <a:ext cx="8858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Cremaster muscle</a:t>
            </a:r>
            <a:endParaRPr lang="en-US" b="1"/>
          </a:p>
        </p:txBody>
      </p:sp>
      <p:sp>
        <p:nvSpPr>
          <p:cNvPr id="18479" name="Line 54"/>
          <p:cNvSpPr>
            <a:spLocks noChangeShapeType="1"/>
          </p:cNvSpPr>
          <p:nvPr/>
        </p:nvSpPr>
        <p:spPr bwMode="auto">
          <a:xfrm>
            <a:off x="5360988" y="4740275"/>
            <a:ext cx="12906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0" name="Line 55"/>
          <p:cNvSpPr>
            <a:spLocks noChangeShapeType="1"/>
          </p:cNvSpPr>
          <p:nvPr/>
        </p:nvSpPr>
        <p:spPr bwMode="auto">
          <a:xfrm>
            <a:off x="5543550" y="5095875"/>
            <a:ext cx="110807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1" name="Rectangle 56"/>
          <p:cNvSpPr>
            <a:spLocks noChangeArrowheads="1"/>
          </p:cNvSpPr>
          <p:nvPr/>
        </p:nvSpPr>
        <p:spPr bwMode="auto">
          <a:xfrm>
            <a:off x="6683375" y="5045075"/>
            <a:ext cx="7032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Dartos muscle</a:t>
            </a:r>
            <a:endParaRPr lang="en-US" b="1"/>
          </a:p>
        </p:txBody>
      </p:sp>
      <p:sp>
        <p:nvSpPr>
          <p:cNvPr id="18482" name="Line 57"/>
          <p:cNvSpPr>
            <a:spLocks noChangeShapeType="1"/>
          </p:cNvSpPr>
          <p:nvPr/>
        </p:nvSpPr>
        <p:spPr bwMode="auto">
          <a:xfrm>
            <a:off x="5543550" y="5094288"/>
            <a:ext cx="11080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3" name="Line 58"/>
          <p:cNvSpPr>
            <a:spLocks noChangeShapeType="1"/>
          </p:cNvSpPr>
          <p:nvPr/>
        </p:nvSpPr>
        <p:spPr bwMode="auto">
          <a:xfrm>
            <a:off x="5384800" y="5268913"/>
            <a:ext cx="126682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4" name="Rectangle 59"/>
          <p:cNvSpPr>
            <a:spLocks noChangeArrowheads="1"/>
          </p:cNvSpPr>
          <p:nvPr/>
        </p:nvSpPr>
        <p:spPr bwMode="auto">
          <a:xfrm>
            <a:off x="6683375" y="5214938"/>
            <a:ext cx="5794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Scrotal skin</a:t>
            </a:r>
            <a:endParaRPr lang="en-US" b="1"/>
          </a:p>
        </p:txBody>
      </p:sp>
      <p:sp>
        <p:nvSpPr>
          <p:cNvPr id="18485" name="Line 60"/>
          <p:cNvSpPr>
            <a:spLocks noChangeShapeType="1"/>
          </p:cNvSpPr>
          <p:nvPr/>
        </p:nvSpPr>
        <p:spPr bwMode="auto">
          <a:xfrm>
            <a:off x="5384800" y="5264150"/>
            <a:ext cx="12668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6" name="Freeform 61"/>
          <p:cNvSpPr>
            <a:spLocks/>
          </p:cNvSpPr>
          <p:nvPr/>
        </p:nvSpPr>
        <p:spPr bwMode="auto">
          <a:xfrm>
            <a:off x="4321175" y="3956050"/>
            <a:ext cx="315913" cy="71438"/>
          </a:xfrm>
          <a:custGeom>
            <a:avLst/>
            <a:gdLst>
              <a:gd name="T0" fmla="*/ 0 w 199"/>
              <a:gd name="T1" fmla="*/ 71438 h 45"/>
              <a:gd name="T2" fmla="*/ 0 w 199"/>
              <a:gd name="T3" fmla="*/ 0 h 45"/>
              <a:gd name="T4" fmla="*/ 315913 w 199"/>
              <a:gd name="T5" fmla="*/ 0 h 45"/>
              <a:gd name="T6" fmla="*/ 315913 w 199"/>
              <a:gd name="T7" fmla="*/ 71438 h 45"/>
              <a:gd name="T8" fmla="*/ 0 60000 65536"/>
              <a:gd name="T9" fmla="*/ 0 60000 65536"/>
              <a:gd name="T10" fmla="*/ 0 60000 65536"/>
              <a:gd name="T11" fmla="*/ 0 60000 65536"/>
              <a:gd name="T12" fmla="*/ 0 w 199"/>
              <a:gd name="T13" fmla="*/ 0 h 45"/>
              <a:gd name="T14" fmla="*/ 199 w 199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9" h="45">
                <a:moveTo>
                  <a:pt x="0" y="45"/>
                </a:moveTo>
                <a:lnTo>
                  <a:pt x="0" y="0"/>
                </a:lnTo>
                <a:lnTo>
                  <a:pt x="199" y="0"/>
                </a:lnTo>
                <a:lnTo>
                  <a:pt x="199" y="45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7" name="Line 62"/>
          <p:cNvSpPr>
            <a:spLocks noChangeShapeType="1"/>
          </p:cNvSpPr>
          <p:nvPr/>
        </p:nvSpPr>
        <p:spPr bwMode="auto">
          <a:xfrm flipV="1">
            <a:off x="4476750" y="3879850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8" name="Freeform 63"/>
          <p:cNvSpPr>
            <a:spLocks/>
          </p:cNvSpPr>
          <p:nvPr/>
        </p:nvSpPr>
        <p:spPr bwMode="auto">
          <a:xfrm>
            <a:off x="4316413" y="3951288"/>
            <a:ext cx="323850" cy="76200"/>
          </a:xfrm>
          <a:custGeom>
            <a:avLst/>
            <a:gdLst>
              <a:gd name="T0" fmla="*/ 0 w 204"/>
              <a:gd name="T1" fmla="*/ 76200 h 48"/>
              <a:gd name="T2" fmla="*/ 0 w 204"/>
              <a:gd name="T3" fmla="*/ 0 h 48"/>
              <a:gd name="T4" fmla="*/ 323850 w 204"/>
              <a:gd name="T5" fmla="*/ 0 h 48"/>
              <a:gd name="T6" fmla="*/ 323850 w 204"/>
              <a:gd name="T7" fmla="*/ 7620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204"/>
              <a:gd name="T13" fmla="*/ 0 h 48"/>
              <a:gd name="T14" fmla="*/ 204 w 204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4" h="48">
                <a:moveTo>
                  <a:pt x="0" y="48"/>
                </a:moveTo>
                <a:lnTo>
                  <a:pt x="0" y="0"/>
                </a:lnTo>
                <a:lnTo>
                  <a:pt x="204" y="0"/>
                </a:lnTo>
                <a:lnTo>
                  <a:pt x="204" y="4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9" name="Freeform 64"/>
          <p:cNvSpPr>
            <a:spLocks/>
          </p:cNvSpPr>
          <p:nvPr/>
        </p:nvSpPr>
        <p:spPr bwMode="auto">
          <a:xfrm>
            <a:off x="3079750" y="3881438"/>
            <a:ext cx="1401763" cy="69850"/>
          </a:xfrm>
          <a:custGeom>
            <a:avLst/>
            <a:gdLst>
              <a:gd name="T0" fmla="*/ 1401763 w 883"/>
              <a:gd name="T1" fmla="*/ 69850 h 44"/>
              <a:gd name="T2" fmla="*/ 1401763 w 883"/>
              <a:gd name="T3" fmla="*/ 0 h 44"/>
              <a:gd name="T4" fmla="*/ 0 w 883"/>
              <a:gd name="T5" fmla="*/ 0 h 44"/>
              <a:gd name="T6" fmla="*/ 0 60000 65536"/>
              <a:gd name="T7" fmla="*/ 0 60000 65536"/>
              <a:gd name="T8" fmla="*/ 0 60000 65536"/>
              <a:gd name="T9" fmla="*/ 0 w 883"/>
              <a:gd name="T10" fmla="*/ 0 h 44"/>
              <a:gd name="T11" fmla="*/ 883 w 883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3" h="44">
                <a:moveTo>
                  <a:pt x="883" y="44"/>
                </a:moveTo>
                <a:lnTo>
                  <a:pt x="883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0" name="Text Box 65"/>
          <p:cNvSpPr txBox="1">
            <a:spLocks noChangeArrowheads="1"/>
          </p:cNvSpPr>
          <p:nvPr/>
        </p:nvSpPr>
        <p:spPr bwMode="auto">
          <a:xfrm>
            <a:off x="1981200" y="4445000"/>
            <a:ext cx="8874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Tunica vaginalis</a:t>
            </a:r>
          </a:p>
        </p:txBody>
      </p:sp>
      <p:sp>
        <p:nvSpPr>
          <p:cNvPr id="18491" name="Text Box 66"/>
          <p:cNvSpPr txBox="1">
            <a:spLocks noChangeArrowheads="1"/>
          </p:cNvSpPr>
          <p:nvPr/>
        </p:nvSpPr>
        <p:spPr bwMode="auto">
          <a:xfrm>
            <a:off x="1981200" y="4699000"/>
            <a:ext cx="3873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Testis</a:t>
            </a:r>
          </a:p>
        </p:txBody>
      </p:sp>
      <p:sp>
        <p:nvSpPr>
          <p:cNvPr id="18492" name="Text Box 67"/>
          <p:cNvSpPr txBox="1">
            <a:spLocks noChangeArrowheads="1"/>
          </p:cNvSpPr>
          <p:nvPr/>
        </p:nvSpPr>
        <p:spPr bwMode="auto">
          <a:xfrm>
            <a:off x="2060575" y="3149600"/>
            <a:ext cx="8874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Testicular artery</a:t>
            </a:r>
          </a:p>
        </p:txBody>
      </p:sp>
      <p:sp>
        <p:nvSpPr>
          <p:cNvPr id="18493" name="TextBox 24"/>
          <p:cNvSpPr txBox="1">
            <a:spLocks noChangeArrowheads="1"/>
          </p:cNvSpPr>
          <p:nvPr/>
        </p:nvSpPr>
        <p:spPr bwMode="auto">
          <a:xfrm>
            <a:off x="2151063" y="1293813"/>
            <a:ext cx="48101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4E364637-8C3D-49CC-BEEC-1625FBD1F5EE}" type="slidenum">
              <a:rPr lang="en-US" altLang="en-US" smtClean="0">
                <a:latin typeface="Arial" pitchFamily="34" charset="0"/>
              </a:rPr>
              <a:pPr/>
              <a:t>17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Scrotum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5334000"/>
          </a:xfrm>
        </p:spPr>
        <p:txBody>
          <a:bodyPr/>
          <a:lstStyle/>
          <a:p>
            <a:pPr eaLnBrk="1" hangingPunct="1"/>
            <a:r>
              <a:rPr lang="en-US" sz="2400" smtClean="0"/>
              <a:t>external genitalia </a:t>
            </a:r>
            <a:r>
              <a:rPr lang="en-US" sz="2400" b="0" smtClean="0"/>
              <a:t>of the male – scrotum and penis</a:t>
            </a:r>
          </a:p>
          <a:p>
            <a:pPr lvl="1" eaLnBrk="1" hangingPunct="1"/>
            <a:r>
              <a:rPr lang="en-US" sz="2000" b="0" smtClean="0"/>
              <a:t>occupy the </a:t>
            </a:r>
            <a:r>
              <a:rPr lang="en-US" sz="2000" smtClean="0"/>
              <a:t>perineum</a:t>
            </a:r>
            <a:r>
              <a:rPr lang="en-US" sz="2000" b="0" smtClean="0"/>
              <a:t> – diamond-shaped area between the thighs</a:t>
            </a:r>
          </a:p>
          <a:p>
            <a:pPr lvl="2" eaLnBrk="1" hangingPunct="1"/>
            <a:r>
              <a:rPr lang="en-US" sz="1800" b="0" smtClean="0"/>
              <a:t>bordered by the pubic symphysis, ischial tuberosities, and coccyx</a:t>
            </a:r>
          </a:p>
          <a:p>
            <a:pPr lvl="2" eaLnBrk="1" hangingPunct="1"/>
            <a:endParaRPr lang="en-US" sz="1800" b="0" smtClean="0"/>
          </a:p>
          <a:p>
            <a:pPr eaLnBrk="1" hangingPunct="1"/>
            <a:r>
              <a:rPr lang="en-US" sz="2400" smtClean="0"/>
              <a:t>scrotum</a:t>
            </a:r>
            <a:r>
              <a:rPr lang="en-US" sz="2400" b="0" smtClean="0"/>
              <a:t> – pouch of skin, muscle, and fibrous connective tissue containing the testes</a:t>
            </a:r>
          </a:p>
          <a:p>
            <a:pPr lvl="1" eaLnBrk="1" hangingPunct="1"/>
            <a:r>
              <a:rPr lang="en-US" sz="2000" smtClean="0"/>
              <a:t>left testicle </a:t>
            </a:r>
            <a:r>
              <a:rPr lang="en-US" sz="2000" b="0" smtClean="0"/>
              <a:t>usually descends lower than the right so the two are not compressed against each other</a:t>
            </a:r>
          </a:p>
          <a:p>
            <a:pPr lvl="1" eaLnBrk="1" hangingPunct="1"/>
            <a:r>
              <a:rPr lang="en-US" sz="2000" smtClean="0"/>
              <a:t>skin </a:t>
            </a:r>
            <a:r>
              <a:rPr lang="en-US" sz="2000" b="0" smtClean="0"/>
              <a:t>has sebaceous glands, sparse hair, rich sensory innervation, somewhat darker pigmentation than skin elsewhere</a:t>
            </a:r>
          </a:p>
          <a:p>
            <a:pPr lvl="1" eaLnBrk="1" hangingPunct="1"/>
            <a:r>
              <a:rPr lang="en-US" sz="2000" smtClean="0"/>
              <a:t>internal median septum </a:t>
            </a:r>
            <a:r>
              <a:rPr lang="en-US" sz="2000" b="0" smtClean="0"/>
              <a:t>divides scrotum into right and left compartments	</a:t>
            </a:r>
          </a:p>
          <a:p>
            <a:pPr lvl="1" eaLnBrk="1" hangingPunct="1"/>
            <a:r>
              <a:rPr lang="en-US" sz="2000" smtClean="0"/>
              <a:t>perineal raphae </a:t>
            </a:r>
            <a:r>
              <a:rPr lang="en-US" sz="2000" b="0" smtClean="0"/>
              <a:t>– medial seam located on the scrotum extending anteriorly along ventral side of penis and posteriorly to anus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03B6FE12-397C-403F-8B9E-977302B99605}" type="slidenum">
              <a:rPr lang="en-US" altLang="en-US" smtClean="0">
                <a:latin typeface="Arial" pitchFamily="34" charset="0"/>
              </a:rPr>
              <a:pPr/>
              <a:t>18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Male Reproductive Anatomy</a:t>
            </a:r>
          </a:p>
        </p:txBody>
      </p:sp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6943725" y="4721225"/>
            <a:ext cx="1905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27.6</a:t>
            </a:r>
          </a:p>
        </p:txBody>
      </p:sp>
      <p:pic>
        <p:nvPicPr>
          <p:cNvPr id="20485" name="Picture 3" descr="sal25693_27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70000"/>
            <a:ext cx="53340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4510088" y="6508750"/>
            <a:ext cx="4143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Anus</a:t>
            </a:r>
            <a:endParaRPr lang="en-US" b="1"/>
          </a:p>
        </p:txBody>
      </p:sp>
      <p:sp>
        <p:nvSpPr>
          <p:cNvPr id="20487" name="Rectangle 13"/>
          <p:cNvSpPr>
            <a:spLocks noChangeArrowheads="1"/>
          </p:cNvSpPr>
          <p:nvPr/>
        </p:nvSpPr>
        <p:spPr bwMode="auto">
          <a:xfrm>
            <a:off x="1152525" y="6040438"/>
            <a:ext cx="14636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Urogenital triangle</a:t>
            </a:r>
            <a:endParaRPr lang="en-US" b="1"/>
          </a:p>
        </p:txBody>
      </p:sp>
      <p:sp>
        <p:nvSpPr>
          <p:cNvPr id="20488" name="Rectangle 16"/>
          <p:cNvSpPr>
            <a:spLocks noChangeArrowheads="1"/>
          </p:cNvSpPr>
          <p:nvPr/>
        </p:nvSpPr>
        <p:spPr bwMode="auto">
          <a:xfrm>
            <a:off x="2287588" y="6508750"/>
            <a:ext cx="1003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Anal triangle</a:t>
            </a:r>
            <a:endParaRPr lang="en-US" b="1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>
            <a:off x="3776663" y="5386388"/>
            <a:ext cx="1587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H="1">
            <a:off x="3776663" y="5391150"/>
            <a:ext cx="4762" cy="66675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H="1" flipV="1">
            <a:off x="3806825" y="5067300"/>
            <a:ext cx="928688" cy="1355725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3786188" y="2190750"/>
            <a:ext cx="1587" cy="881063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>
            <a:off x="3816350" y="3422650"/>
            <a:ext cx="1181100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22"/>
          <p:cNvSpPr>
            <a:spLocks noChangeShapeType="1"/>
          </p:cNvSpPr>
          <p:nvPr/>
        </p:nvSpPr>
        <p:spPr bwMode="auto">
          <a:xfrm flipH="1">
            <a:off x="3795713" y="3422650"/>
            <a:ext cx="1022350" cy="892175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Freeform 23"/>
          <p:cNvSpPr>
            <a:spLocks/>
          </p:cNvSpPr>
          <p:nvPr/>
        </p:nvSpPr>
        <p:spPr bwMode="auto">
          <a:xfrm>
            <a:off x="2795588" y="5005388"/>
            <a:ext cx="681037" cy="1535112"/>
          </a:xfrm>
          <a:custGeom>
            <a:avLst/>
            <a:gdLst>
              <a:gd name="T0" fmla="*/ 681037 w 429"/>
              <a:gd name="T1" fmla="*/ 0 h 967"/>
              <a:gd name="T2" fmla="*/ 7937 w 429"/>
              <a:gd name="T3" fmla="*/ 925513 h 967"/>
              <a:gd name="T4" fmla="*/ 0 w 429"/>
              <a:gd name="T5" fmla="*/ 1535113 h 967"/>
              <a:gd name="T6" fmla="*/ 0 60000 65536"/>
              <a:gd name="T7" fmla="*/ 0 60000 65536"/>
              <a:gd name="T8" fmla="*/ 0 60000 65536"/>
              <a:gd name="T9" fmla="*/ 0 w 429"/>
              <a:gd name="T10" fmla="*/ 0 h 967"/>
              <a:gd name="T11" fmla="*/ 429 w 429"/>
              <a:gd name="T12" fmla="*/ 967 h 9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9" h="967">
                <a:moveTo>
                  <a:pt x="429" y="0"/>
                </a:moveTo>
                <a:lnTo>
                  <a:pt x="5" y="583"/>
                </a:lnTo>
                <a:lnTo>
                  <a:pt x="0" y="967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Line 24"/>
          <p:cNvSpPr>
            <a:spLocks noChangeShapeType="1"/>
          </p:cNvSpPr>
          <p:nvPr/>
        </p:nvSpPr>
        <p:spPr bwMode="auto">
          <a:xfrm>
            <a:off x="4921250" y="4784725"/>
            <a:ext cx="1588" cy="1268413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Line 25"/>
          <p:cNvSpPr>
            <a:spLocks noChangeShapeType="1"/>
          </p:cNvSpPr>
          <p:nvPr/>
        </p:nvSpPr>
        <p:spPr bwMode="auto">
          <a:xfrm>
            <a:off x="3773488" y="5402263"/>
            <a:ext cx="1587" cy="655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Freeform 26"/>
          <p:cNvSpPr>
            <a:spLocks/>
          </p:cNvSpPr>
          <p:nvPr/>
        </p:nvSpPr>
        <p:spPr bwMode="auto">
          <a:xfrm>
            <a:off x="1893888" y="4294188"/>
            <a:ext cx="1490662" cy="1758950"/>
          </a:xfrm>
          <a:custGeom>
            <a:avLst/>
            <a:gdLst>
              <a:gd name="T0" fmla="*/ 0 w 939"/>
              <a:gd name="T1" fmla="*/ 1758950 h 1108"/>
              <a:gd name="T2" fmla="*/ 0 w 939"/>
              <a:gd name="T3" fmla="*/ 1646238 h 1108"/>
              <a:gd name="T4" fmla="*/ 1490662 w 939"/>
              <a:gd name="T5" fmla="*/ 0 h 1108"/>
              <a:gd name="T6" fmla="*/ 0 60000 65536"/>
              <a:gd name="T7" fmla="*/ 0 60000 65536"/>
              <a:gd name="T8" fmla="*/ 0 60000 65536"/>
              <a:gd name="T9" fmla="*/ 0 w 939"/>
              <a:gd name="T10" fmla="*/ 0 h 1108"/>
              <a:gd name="T11" fmla="*/ 939 w 939"/>
              <a:gd name="T12" fmla="*/ 1108 h 1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9" h="1108">
                <a:moveTo>
                  <a:pt x="0" y="1108"/>
                </a:moveTo>
                <a:lnTo>
                  <a:pt x="0" y="1037"/>
                </a:lnTo>
                <a:lnTo>
                  <a:pt x="939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Freeform 27"/>
          <p:cNvSpPr>
            <a:spLocks/>
          </p:cNvSpPr>
          <p:nvPr/>
        </p:nvSpPr>
        <p:spPr bwMode="auto">
          <a:xfrm>
            <a:off x="1893888" y="4294188"/>
            <a:ext cx="1490662" cy="1758950"/>
          </a:xfrm>
          <a:custGeom>
            <a:avLst/>
            <a:gdLst>
              <a:gd name="T0" fmla="*/ 0 w 939"/>
              <a:gd name="T1" fmla="*/ 1758950 h 1108"/>
              <a:gd name="T2" fmla="*/ 0 w 939"/>
              <a:gd name="T3" fmla="*/ 1646238 h 1108"/>
              <a:gd name="T4" fmla="*/ 1490662 w 939"/>
              <a:gd name="T5" fmla="*/ 0 h 1108"/>
              <a:gd name="T6" fmla="*/ 0 60000 65536"/>
              <a:gd name="T7" fmla="*/ 0 60000 65536"/>
              <a:gd name="T8" fmla="*/ 0 60000 65536"/>
              <a:gd name="T9" fmla="*/ 0 w 939"/>
              <a:gd name="T10" fmla="*/ 0 h 1108"/>
              <a:gd name="T11" fmla="*/ 939 w 939"/>
              <a:gd name="T12" fmla="*/ 1108 h 1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9" h="1108">
                <a:moveTo>
                  <a:pt x="0" y="1108"/>
                </a:moveTo>
                <a:lnTo>
                  <a:pt x="0" y="1037"/>
                </a:lnTo>
                <a:lnTo>
                  <a:pt x="939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8"/>
          <p:cNvSpPr>
            <a:spLocks/>
          </p:cNvSpPr>
          <p:nvPr/>
        </p:nvSpPr>
        <p:spPr bwMode="auto">
          <a:xfrm>
            <a:off x="3795713" y="5067300"/>
            <a:ext cx="930275" cy="1473200"/>
          </a:xfrm>
          <a:custGeom>
            <a:avLst/>
            <a:gdLst>
              <a:gd name="T0" fmla="*/ 0 w 586"/>
              <a:gd name="T1" fmla="*/ 0 h 928"/>
              <a:gd name="T2" fmla="*/ 930275 w 586"/>
              <a:gd name="T3" fmla="*/ 1355725 h 928"/>
              <a:gd name="T4" fmla="*/ 930275 w 586"/>
              <a:gd name="T5" fmla="*/ 1473200 h 928"/>
              <a:gd name="T6" fmla="*/ 0 60000 65536"/>
              <a:gd name="T7" fmla="*/ 0 60000 65536"/>
              <a:gd name="T8" fmla="*/ 0 60000 65536"/>
              <a:gd name="T9" fmla="*/ 0 w 586"/>
              <a:gd name="T10" fmla="*/ 0 h 928"/>
              <a:gd name="T11" fmla="*/ 586 w 586"/>
              <a:gd name="T12" fmla="*/ 928 h 9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6" h="928">
                <a:moveTo>
                  <a:pt x="0" y="0"/>
                </a:moveTo>
                <a:lnTo>
                  <a:pt x="586" y="854"/>
                </a:lnTo>
                <a:lnTo>
                  <a:pt x="586" y="92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Line 29"/>
          <p:cNvSpPr>
            <a:spLocks noChangeShapeType="1"/>
          </p:cNvSpPr>
          <p:nvPr/>
        </p:nvSpPr>
        <p:spPr bwMode="auto">
          <a:xfrm flipV="1">
            <a:off x="3786188" y="2190750"/>
            <a:ext cx="1587" cy="8810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Line 30"/>
          <p:cNvSpPr>
            <a:spLocks noChangeShapeType="1"/>
          </p:cNvSpPr>
          <p:nvPr/>
        </p:nvSpPr>
        <p:spPr bwMode="auto">
          <a:xfrm>
            <a:off x="3816350" y="3422650"/>
            <a:ext cx="11811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Line 31"/>
          <p:cNvSpPr>
            <a:spLocks noChangeShapeType="1"/>
          </p:cNvSpPr>
          <p:nvPr/>
        </p:nvSpPr>
        <p:spPr bwMode="auto">
          <a:xfrm flipH="1">
            <a:off x="3795713" y="3422650"/>
            <a:ext cx="1027112" cy="892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Freeform 32"/>
          <p:cNvSpPr>
            <a:spLocks/>
          </p:cNvSpPr>
          <p:nvPr/>
        </p:nvSpPr>
        <p:spPr bwMode="auto">
          <a:xfrm>
            <a:off x="2792413" y="5005388"/>
            <a:ext cx="684212" cy="1535112"/>
          </a:xfrm>
          <a:custGeom>
            <a:avLst/>
            <a:gdLst>
              <a:gd name="T0" fmla="*/ 684212 w 431"/>
              <a:gd name="T1" fmla="*/ 0 h 967"/>
              <a:gd name="T2" fmla="*/ 0 w 431"/>
              <a:gd name="T3" fmla="*/ 935038 h 967"/>
              <a:gd name="T4" fmla="*/ 0 w 431"/>
              <a:gd name="T5" fmla="*/ 1535113 h 967"/>
              <a:gd name="T6" fmla="*/ 0 60000 65536"/>
              <a:gd name="T7" fmla="*/ 0 60000 65536"/>
              <a:gd name="T8" fmla="*/ 0 60000 65536"/>
              <a:gd name="T9" fmla="*/ 0 w 431"/>
              <a:gd name="T10" fmla="*/ 0 h 967"/>
              <a:gd name="T11" fmla="*/ 431 w 431"/>
              <a:gd name="T12" fmla="*/ 967 h 9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" h="967">
                <a:moveTo>
                  <a:pt x="431" y="0"/>
                </a:moveTo>
                <a:lnTo>
                  <a:pt x="0" y="589"/>
                </a:lnTo>
                <a:lnTo>
                  <a:pt x="0" y="967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33"/>
          <p:cNvSpPr>
            <a:spLocks noChangeShapeType="1"/>
          </p:cNvSpPr>
          <p:nvPr/>
        </p:nvSpPr>
        <p:spPr bwMode="auto">
          <a:xfrm>
            <a:off x="4924425" y="4784725"/>
            <a:ext cx="1588" cy="12684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Rectangle 34"/>
          <p:cNvSpPr>
            <a:spLocks noChangeArrowheads="1"/>
          </p:cNvSpPr>
          <p:nvPr/>
        </p:nvSpPr>
        <p:spPr bwMode="auto">
          <a:xfrm>
            <a:off x="5041900" y="3340100"/>
            <a:ext cx="11398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Perineal raphe</a:t>
            </a:r>
            <a:endParaRPr lang="en-US" b="1"/>
          </a:p>
        </p:txBody>
      </p:sp>
      <p:sp>
        <p:nvSpPr>
          <p:cNvPr id="20507" name="TextBox 24"/>
          <p:cNvSpPr txBox="1">
            <a:spLocks noChangeArrowheads="1"/>
          </p:cNvSpPr>
          <p:nvPr/>
        </p:nvSpPr>
        <p:spPr bwMode="auto">
          <a:xfrm>
            <a:off x="1401763" y="1014413"/>
            <a:ext cx="48101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0508" name="Text Box 36"/>
          <p:cNvSpPr txBox="1">
            <a:spLocks noChangeArrowheads="1"/>
          </p:cNvSpPr>
          <p:nvPr/>
        </p:nvSpPr>
        <p:spPr bwMode="auto">
          <a:xfrm>
            <a:off x="3214688" y="1698625"/>
            <a:ext cx="1476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300" b="1"/>
              <a:t>Location of pubic</a:t>
            </a:r>
          </a:p>
          <a:p>
            <a:r>
              <a:rPr lang="en-US" sz="1300" b="1"/>
              <a:t>symphysis</a:t>
            </a:r>
          </a:p>
        </p:txBody>
      </p:sp>
      <p:sp>
        <p:nvSpPr>
          <p:cNvPr id="20509" name="Text Box 37"/>
          <p:cNvSpPr txBox="1">
            <a:spLocks noChangeArrowheads="1"/>
          </p:cNvSpPr>
          <p:nvPr/>
        </p:nvSpPr>
        <p:spPr bwMode="auto">
          <a:xfrm>
            <a:off x="3270250" y="6043613"/>
            <a:ext cx="98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300" b="1"/>
              <a:t>Location of</a:t>
            </a:r>
          </a:p>
          <a:p>
            <a:pPr algn="ctr"/>
            <a:r>
              <a:rPr lang="en-US" sz="1300" b="1"/>
              <a:t>coccyx</a:t>
            </a:r>
          </a:p>
        </p:txBody>
      </p:sp>
      <p:sp>
        <p:nvSpPr>
          <p:cNvPr id="20510" name="Text Box 38"/>
          <p:cNvSpPr txBox="1">
            <a:spLocks noChangeArrowheads="1"/>
          </p:cNvSpPr>
          <p:nvPr/>
        </p:nvSpPr>
        <p:spPr bwMode="auto">
          <a:xfrm>
            <a:off x="4918075" y="6057900"/>
            <a:ext cx="154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300" b="1"/>
              <a:t>Location of ischial</a:t>
            </a:r>
          </a:p>
          <a:p>
            <a:r>
              <a:rPr lang="en-US" sz="1300" b="1"/>
              <a:t>tuberosity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Spermatic Cord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791200"/>
          </a:xfrm>
        </p:spPr>
        <p:txBody>
          <a:bodyPr/>
          <a:lstStyle/>
          <a:p>
            <a:r>
              <a:rPr lang="en-US" sz="2800" smtClean="0"/>
              <a:t>spermatic cord </a:t>
            </a:r>
            <a:r>
              <a:rPr lang="en-US" sz="2800" b="0" smtClean="0"/>
              <a:t>– bundle of fibrous connective tissue containing the ductus deferens, blood and lymphatic vessels, and testicular nerve</a:t>
            </a:r>
          </a:p>
          <a:p>
            <a:pPr lvl="1"/>
            <a:r>
              <a:rPr lang="en-US" sz="2400" b="0" smtClean="0"/>
              <a:t>continues through 4 cm inguinal canal into the pelvic cavity</a:t>
            </a:r>
          </a:p>
          <a:p>
            <a:pPr lvl="1"/>
            <a:r>
              <a:rPr lang="en-US" sz="2400" smtClean="0"/>
              <a:t>external inguinal ring </a:t>
            </a:r>
            <a:r>
              <a:rPr lang="en-US" sz="2400" b="0" smtClean="0"/>
              <a:t>– inferior entrance to the inguinal canal</a:t>
            </a:r>
          </a:p>
          <a:p>
            <a:pPr lvl="1"/>
            <a:r>
              <a:rPr lang="en-US" sz="2400" smtClean="0"/>
              <a:t>internal inguinal ring </a:t>
            </a:r>
            <a:r>
              <a:rPr lang="en-US" sz="2400" b="0" smtClean="0"/>
              <a:t>– superior exit to the pelvic cavity</a:t>
            </a:r>
          </a:p>
          <a:p>
            <a:pPr lvl="1"/>
            <a:endParaRPr lang="en-US" sz="800" b="0" smtClean="0"/>
          </a:p>
          <a:p>
            <a:r>
              <a:rPr lang="en-US" sz="2800" b="0" smtClean="0"/>
              <a:t>the human testes reside in the scrotum because they have adapted to this cooler environment</a:t>
            </a:r>
          </a:p>
          <a:p>
            <a:pPr lvl="1"/>
            <a:r>
              <a:rPr lang="en-US" sz="2400" b="0" smtClean="0"/>
              <a:t>cannot produce sperm at core body temperature          of 37° C</a:t>
            </a:r>
          </a:p>
          <a:p>
            <a:pPr lvl="1"/>
            <a:r>
              <a:rPr lang="en-US" sz="2400" b="0" smtClean="0"/>
              <a:t>must be held at about 35° C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51944FAB-05D3-4621-AD5C-66D5BE0A3A73}" type="slidenum">
              <a:rPr lang="en-US" altLang="en-US" smtClean="0">
                <a:latin typeface="Arial" pitchFamily="34" charset="0"/>
              </a:rPr>
              <a:pPr/>
              <a:t>19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0F6D1A4D-F675-4EF4-AF74-9DEA6E3C3CA2}" type="slidenum">
              <a:rPr lang="en-US" altLang="en-US" smtClean="0">
                <a:latin typeface="Arial" pitchFamily="34" charset="0"/>
              </a:rPr>
              <a:pPr/>
              <a:t>2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The Two Sexes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z="2800" b="0" smtClean="0"/>
              <a:t>essence of sexual reproduction is that it is </a:t>
            </a:r>
            <a:r>
              <a:rPr lang="en-US" sz="2800" smtClean="0"/>
              <a:t>biparental</a:t>
            </a:r>
            <a:r>
              <a:rPr lang="en-US" sz="2800" b="0" smtClean="0"/>
              <a:t> – offspring receive genes from two parents</a:t>
            </a:r>
          </a:p>
          <a:p>
            <a:pPr lvl="1" eaLnBrk="1" hangingPunct="1"/>
            <a:r>
              <a:rPr lang="en-US" sz="2400" b="0" smtClean="0"/>
              <a:t>offspring not genetically identical to either one</a:t>
            </a:r>
          </a:p>
          <a:p>
            <a:pPr lvl="1" eaLnBrk="1" hangingPunct="1"/>
            <a:r>
              <a:rPr lang="en-US" sz="2400" b="0" smtClean="0"/>
              <a:t>we will die, but our genes will live on in a different container, our offspring</a:t>
            </a:r>
          </a:p>
          <a:p>
            <a:pPr lvl="1" eaLnBrk="1" hangingPunct="1"/>
            <a:endParaRPr lang="en-US" sz="1200" b="0" smtClean="0"/>
          </a:p>
          <a:p>
            <a:pPr eaLnBrk="1" hangingPunct="1"/>
            <a:r>
              <a:rPr lang="en-US" sz="2800" smtClean="0"/>
              <a:t>gametes</a:t>
            </a:r>
            <a:r>
              <a:rPr lang="en-US" sz="2800" b="0" smtClean="0"/>
              <a:t> (sex cells) produced by each parent</a:t>
            </a:r>
          </a:p>
          <a:p>
            <a:pPr eaLnBrk="1" hangingPunct="1"/>
            <a:endParaRPr lang="en-US" sz="1200" b="0" smtClean="0"/>
          </a:p>
          <a:p>
            <a:pPr eaLnBrk="1" hangingPunct="1"/>
            <a:r>
              <a:rPr lang="en-US" sz="2800" smtClean="0"/>
              <a:t>zygote</a:t>
            </a:r>
            <a:r>
              <a:rPr lang="en-US" sz="2800" b="0" smtClean="0"/>
              <a:t> (fertilized egg) has combination of both parent’s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Spermatic Cord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6019800"/>
          </a:xfrm>
        </p:spPr>
        <p:txBody>
          <a:bodyPr/>
          <a:lstStyle/>
          <a:p>
            <a:r>
              <a:rPr lang="en-US" sz="2400" b="0" smtClean="0"/>
              <a:t>scrotum has three mechanisms to regulate the temperature of the testes</a:t>
            </a:r>
          </a:p>
          <a:p>
            <a:pPr lvl="1"/>
            <a:r>
              <a:rPr lang="en-US" sz="2000" smtClean="0"/>
              <a:t>cremaster muscle </a:t>
            </a:r>
            <a:r>
              <a:rPr lang="en-US" sz="2000" b="0" smtClean="0"/>
              <a:t>– strips of the internal abdominal oblique muscle</a:t>
            </a:r>
          </a:p>
          <a:p>
            <a:pPr lvl="2"/>
            <a:r>
              <a:rPr lang="en-US" sz="1800" b="0" smtClean="0"/>
              <a:t>enmesh the spermatic cord</a:t>
            </a:r>
          </a:p>
          <a:p>
            <a:pPr lvl="2"/>
            <a:r>
              <a:rPr lang="en-US" sz="1800" b="0" smtClean="0"/>
              <a:t>in cold temperatures, contracts and draws testes upward toward body</a:t>
            </a:r>
          </a:p>
          <a:p>
            <a:pPr lvl="2"/>
            <a:r>
              <a:rPr lang="en-US" sz="1800" b="0" smtClean="0"/>
              <a:t>in warm temperatures relaxes suspending testes further from the body</a:t>
            </a:r>
          </a:p>
          <a:p>
            <a:pPr lvl="1"/>
            <a:r>
              <a:rPr lang="en-US" sz="2000" smtClean="0"/>
              <a:t>dartos muscle </a:t>
            </a:r>
            <a:r>
              <a:rPr lang="en-US" sz="2000" b="0" smtClean="0"/>
              <a:t>– subcutaneous layer of smooth muscle</a:t>
            </a:r>
          </a:p>
          <a:p>
            <a:pPr lvl="2"/>
            <a:r>
              <a:rPr lang="en-US" sz="1800" b="0" smtClean="0"/>
              <a:t>contracts when it is cold, wrinkling the scrotum, holding testes against warm body</a:t>
            </a:r>
          </a:p>
          <a:p>
            <a:pPr lvl="2"/>
            <a:r>
              <a:rPr lang="en-US" sz="1800" b="0" smtClean="0"/>
              <a:t>reducing surface area of the scrotum and reducing heat loss</a:t>
            </a:r>
          </a:p>
          <a:p>
            <a:pPr lvl="1"/>
            <a:r>
              <a:rPr lang="en-US" sz="2000" smtClean="0"/>
              <a:t>pampiniform plexus </a:t>
            </a:r>
            <a:r>
              <a:rPr lang="en-US" sz="2000" b="0" smtClean="0"/>
              <a:t>– an extensive network of veins from the testes that surround the testicular artery and spermatic cord</a:t>
            </a:r>
          </a:p>
          <a:p>
            <a:pPr lvl="2"/>
            <a:r>
              <a:rPr lang="en-US" sz="1800" smtClean="0"/>
              <a:t>countercurrent heat exchanger </a:t>
            </a:r>
            <a:r>
              <a:rPr lang="en-US" sz="1800" b="0" smtClean="0"/>
              <a:t>– without the pampiniform plexus, warm arterial blood would heat the testis and inhibit sperm production</a:t>
            </a:r>
          </a:p>
          <a:p>
            <a:pPr lvl="2"/>
            <a:r>
              <a:rPr lang="en-US" sz="1800" b="0" smtClean="0"/>
              <a:t>removes heat from the descending arterial blood</a:t>
            </a:r>
          </a:p>
          <a:p>
            <a:pPr lvl="2"/>
            <a:r>
              <a:rPr lang="en-US" sz="1800" b="0" smtClean="0"/>
              <a:t>by the time it reaches the testis, the blood is 1.5° - 2.5° cooler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B4A8FC2F-447D-4E95-9F29-222EED7D5291}" type="slidenum">
              <a:rPr lang="en-US" altLang="en-US" smtClean="0">
                <a:latin typeface="Arial" pitchFamily="34" charset="0"/>
              </a:rPr>
              <a:pPr/>
              <a:t>20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4D6BDC79-5BA4-4283-9BAB-7066C07558EC}" type="slidenum">
              <a:rPr lang="en-US" altLang="en-US" smtClean="0">
                <a:latin typeface="Arial" pitchFamily="34" charset="0"/>
              </a:rPr>
              <a:pPr/>
              <a:t>21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9144000" cy="700087"/>
          </a:xfrm>
        </p:spPr>
        <p:txBody>
          <a:bodyPr/>
          <a:lstStyle/>
          <a:p>
            <a:pPr eaLnBrk="1" hangingPunct="1"/>
            <a:r>
              <a:rPr lang="en-US" smtClean="0"/>
              <a:t>Countercurrent Heat Exchanger</a:t>
            </a:r>
          </a:p>
        </p:txBody>
      </p:sp>
      <p:sp>
        <p:nvSpPr>
          <p:cNvPr id="23556" name="Text Box 13"/>
          <p:cNvSpPr txBox="1">
            <a:spLocks noChangeArrowheads="1"/>
          </p:cNvSpPr>
          <p:nvPr/>
        </p:nvSpPr>
        <p:spPr bwMode="auto">
          <a:xfrm>
            <a:off x="1249363" y="6154738"/>
            <a:ext cx="1905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27.8</a:t>
            </a:r>
          </a:p>
        </p:txBody>
      </p:sp>
      <p:pic>
        <p:nvPicPr>
          <p:cNvPr id="23557" name="Picture 3" descr="sal25693_27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763" y="1166813"/>
            <a:ext cx="35052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4097338" y="990600"/>
            <a:ext cx="944562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Pelvic cavity</a:t>
            </a:r>
            <a:endParaRPr lang="en-US" sz="1800" b="1"/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3600450" y="1676400"/>
            <a:ext cx="35083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37°C</a:t>
            </a:r>
            <a:endParaRPr lang="en-US" sz="1800" b="1"/>
          </a:p>
        </p:txBody>
      </p: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5684838" y="2892425"/>
            <a:ext cx="804862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Blood flow</a:t>
            </a:r>
            <a:endParaRPr lang="en-US" sz="1800" b="1"/>
          </a:p>
        </p:txBody>
      </p:sp>
      <p:sp>
        <p:nvSpPr>
          <p:cNvPr id="23561" name="Rectangle 12"/>
          <p:cNvSpPr>
            <a:spLocks noChangeArrowheads="1"/>
          </p:cNvSpPr>
          <p:nvPr/>
        </p:nvSpPr>
        <p:spPr bwMode="auto">
          <a:xfrm>
            <a:off x="5672138" y="2263775"/>
            <a:ext cx="150177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Pampiniform plexus</a:t>
            </a:r>
            <a:endParaRPr lang="en-US" sz="1800" b="1"/>
          </a:p>
        </p:txBody>
      </p:sp>
      <p:sp>
        <p:nvSpPr>
          <p:cNvPr id="23562" name="Rectangle 13"/>
          <p:cNvSpPr>
            <a:spLocks noChangeArrowheads="1"/>
          </p:cNvSpPr>
          <p:nvPr/>
        </p:nvSpPr>
        <p:spPr bwMode="auto">
          <a:xfrm>
            <a:off x="5672138" y="3871913"/>
            <a:ext cx="9699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Heat transfer</a:t>
            </a:r>
            <a:endParaRPr lang="en-US" sz="1800" b="1"/>
          </a:p>
        </p:txBody>
      </p:sp>
      <p:sp>
        <p:nvSpPr>
          <p:cNvPr id="23563" name="Rectangle 19"/>
          <p:cNvSpPr>
            <a:spLocks noChangeArrowheads="1"/>
          </p:cNvSpPr>
          <p:nvPr/>
        </p:nvSpPr>
        <p:spPr bwMode="auto">
          <a:xfrm>
            <a:off x="3600450" y="5940425"/>
            <a:ext cx="35083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35°C</a:t>
            </a:r>
            <a:endParaRPr lang="en-US" sz="1800" b="1"/>
          </a:p>
        </p:txBody>
      </p:sp>
      <p:sp>
        <p:nvSpPr>
          <p:cNvPr id="23564" name="Rectangle 27"/>
          <p:cNvSpPr>
            <a:spLocks noChangeArrowheads="1"/>
          </p:cNvSpPr>
          <p:nvPr/>
        </p:nvSpPr>
        <p:spPr bwMode="auto">
          <a:xfrm>
            <a:off x="5389563" y="5635625"/>
            <a:ext cx="28733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Key</a:t>
            </a:r>
            <a:endParaRPr lang="en-US" sz="1800" b="1"/>
          </a:p>
        </p:txBody>
      </p:sp>
      <p:sp>
        <p:nvSpPr>
          <p:cNvPr id="23565" name="Line 28"/>
          <p:cNvSpPr>
            <a:spLocks noChangeShapeType="1"/>
          </p:cNvSpPr>
          <p:nvPr/>
        </p:nvSpPr>
        <p:spPr bwMode="auto">
          <a:xfrm>
            <a:off x="2909888" y="2994025"/>
            <a:ext cx="135890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29"/>
          <p:cNvSpPr>
            <a:spLocks noChangeShapeType="1"/>
          </p:cNvSpPr>
          <p:nvPr/>
        </p:nvSpPr>
        <p:spPr bwMode="auto">
          <a:xfrm>
            <a:off x="5203825" y="3960813"/>
            <a:ext cx="40481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30"/>
          <p:cNvSpPr>
            <a:spLocks noChangeShapeType="1"/>
          </p:cNvSpPr>
          <p:nvPr/>
        </p:nvSpPr>
        <p:spPr bwMode="auto">
          <a:xfrm>
            <a:off x="3298825" y="2425700"/>
            <a:ext cx="9334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31"/>
          <p:cNvSpPr>
            <a:spLocks noChangeShapeType="1"/>
          </p:cNvSpPr>
          <p:nvPr/>
        </p:nvSpPr>
        <p:spPr bwMode="auto">
          <a:xfrm>
            <a:off x="4856163" y="2982913"/>
            <a:ext cx="7588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Freeform 32"/>
          <p:cNvSpPr>
            <a:spLocks/>
          </p:cNvSpPr>
          <p:nvPr/>
        </p:nvSpPr>
        <p:spPr bwMode="auto">
          <a:xfrm>
            <a:off x="4605338" y="3586163"/>
            <a:ext cx="598487" cy="374650"/>
          </a:xfrm>
          <a:custGeom>
            <a:avLst/>
            <a:gdLst>
              <a:gd name="T0" fmla="*/ 96520 w 397"/>
              <a:gd name="T1" fmla="*/ 375523 h 249"/>
              <a:gd name="T2" fmla="*/ 598726 w 397"/>
              <a:gd name="T3" fmla="*/ 375523 h 249"/>
              <a:gd name="T4" fmla="*/ 0 w 397"/>
              <a:gd name="T5" fmla="*/ 0 h 249"/>
              <a:gd name="T6" fmla="*/ 0 60000 65536"/>
              <a:gd name="T7" fmla="*/ 0 60000 65536"/>
              <a:gd name="T8" fmla="*/ 0 60000 65536"/>
              <a:gd name="T9" fmla="*/ 0 w 397"/>
              <a:gd name="T10" fmla="*/ 0 h 249"/>
              <a:gd name="T11" fmla="*/ 397 w 397"/>
              <a:gd name="T12" fmla="*/ 249 h 2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" h="249">
                <a:moveTo>
                  <a:pt x="64" y="249"/>
                </a:moveTo>
                <a:lnTo>
                  <a:pt x="397" y="249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3570" name="Line 33"/>
          <p:cNvSpPr>
            <a:spLocks noChangeShapeType="1"/>
          </p:cNvSpPr>
          <p:nvPr/>
        </p:nvSpPr>
        <p:spPr bwMode="auto">
          <a:xfrm>
            <a:off x="4881563" y="2355850"/>
            <a:ext cx="7175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Rectangle 34"/>
          <p:cNvSpPr>
            <a:spLocks noChangeArrowheads="1"/>
          </p:cNvSpPr>
          <p:nvPr/>
        </p:nvSpPr>
        <p:spPr bwMode="auto">
          <a:xfrm>
            <a:off x="2057400" y="2887663"/>
            <a:ext cx="804863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Blood flow</a:t>
            </a:r>
            <a:endParaRPr lang="en-US" sz="1800" b="1"/>
          </a:p>
        </p:txBody>
      </p:sp>
      <p:sp>
        <p:nvSpPr>
          <p:cNvPr id="23572" name="Text Box 35"/>
          <p:cNvSpPr txBox="1">
            <a:spLocks noChangeArrowheads="1"/>
          </p:cNvSpPr>
          <p:nvPr/>
        </p:nvSpPr>
        <p:spPr bwMode="auto">
          <a:xfrm>
            <a:off x="2062163" y="2312988"/>
            <a:ext cx="13096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Testicular artery</a:t>
            </a:r>
          </a:p>
        </p:txBody>
      </p:sp>
      <p:sp>
        <p:nvSpPr>
          <p:cNvPr id="23573" name="Text Box 36"/>
          <p:cNvSpPr txBox="1">
            <a:spLocks noChangeArrowheads="1"/>
          </p:cNvSpPr>
          <p:nvPr/>
        </p:nvSpPr>
        <p:spPr bwMode="auto">
          <a:xfrm>
            <a:off x="2581275" y="4557713"/>
            <a:ext cx="156527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Arterial blood cools</a:t>
            </a:r>
          </a:p>
          <a:p>
            <a:r>
              <a:rPr lang="en-US" sz="1200" b="1"/>
              <a:t>as it descends</a:t>
            </a:r>
          </a:p>
        </p:txBody>
      </p:sp>
      <p:sp>
        <p:nvSpPr>
          <p:cNvPr id="23574" name="Text Box 37"/>
          <p:cNvSpPr txBox="1">
            <a:spLocks noChangeArrowheads="1"/>
          </p:cNvSpPr>
          <p:nvPr/>
        </p:nvSpPr>
        <p:spPr bwMode="auto">
          <a:xfrm>
            <a:off x="5235575" y="4557713"/>
            <a:ext cx="18732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Venous blood carries</a:t>
            </a:r>
          </a:p>
          <a:p>
            <a:r>
              <a:rPr lang="en-US" sz="1200" b="1"/>
              <a:t>away heat as it ascends</a:t>
            </a:r>
          </a:p>
        </p:txBody>
      </p:sp>
      <p:sp>
        <p:nvSpPr>
          <p:cNvPr id="23575" name="Text Box 38"/>
          <p:cNvSpPr txBox="1">
            <a:spLocks noChangeArrowheads="1"/>
          </p:cNvSpPr>
          <p:nvPr/>
        </p:nvSpPr>
        <p:spPr bwMode="auto">
          <a:xfrm>
            <a:off x="4354513" y="6488113"/>
            <a:ext cx="5429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Testis</a:t>
            </a:r>
          </a:p>
        </p:txBody>
      </p:sp>
      <p:sp>
        <p:nvSpPr>
          <p:cNvPr id="23576" name="Text Box 39"/>
          <p:cNvSpPr txBox="1">
            <a:spLocks noChangeArrowheads="1"/>
          </p:cNvSpPr>
          <p:nvPr/>
        </p:nvSpPr>
        <p:spPr bwMode="auto">
          <a:xfrm>
            <a:off x="5403850" y="6137275"/>
            <a:ext cx="7493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Warmest</a:t>
            </a:r>
          </a:p>
          <a:p>
            <a:r>
              <a:rPr lang="en-US" sz="1200" b="1"/>
              <a:t>blood</a:t>
            </a:r>
          </a:p>
        </p:txBody>
      </p:sp>
      <p:sp>
        <p:nvSpPr>
          <p:cNvPr id="23577" name="Text Box 40"/>
          <p:cNvSpPr txBox="1">
            <a:spLocks noChangeArrowheads="1"/>
          </p:cNvSpPr>
          <p:nvPr/>
        </p:nvSpPr>
        <p:spPr bwMode="auto">
          <a:xfrm>
            <a:off x="6623050" y="6137275"/>
            <a:ext cx="6651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Coolest</a:t>
            </a:r>
          </a:p>
          <a:p>
            <a:r>
              <a:rPr lang="en-US" sz="1200" b="1"/>
              <a:t>blood</a:t>
            </a:r>
          </a:p>
        </p:txBody>
      </p:sp>
      <p:sp>
        <p:nvSpPr>
          <p:cNvPr id="23578" name="TextBox 24"/>
          <p:cNvSpPr txBox="1">
            <a:spLocks noChangeArrowheads="1"/>
          </p:cNvSpPr>
          <p:nvPr/>
        </p:nvSpPr>
        <p:spPr bwMode="auto">
          <a:xfrm>
            <a:off x="2438400" y="758825"/>
            <a:ext cx="4810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sal25693_27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13" y="646113"/>
            <a:ext cx="857250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0" y="53975"/>
            <a:ext cx="8216900" cy="741363"/>
          </a:xfrm>
        </p:spPr>
        <p:txBody>
          <a:bodyPr/>
          <a:lstStyle/>
          <a:p>
            <a:pPr eaLnBrk="1" hangingPunct="1"/>
            <a:r>
              <a:rPr lang="en-US" smtClean="0"/>
              <a:t>Scrotum and Spermatic Cord</a:t>
            </a: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66675" y="2552700"/>
            <a:ext cx="992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Ductus deferens</a:t>
            </a:r>
            <a:endParaRPr lang="en-US" b="1"/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1852613" y="1797050"/>
            <a:ext cx="920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Spermatic cord</a:t>
            </a:r>
            <a:endParaRPr lang="en-US" b="1"/>
          </a:p>
        </p:txBody>
      </p:sp>
      <p:sp>
        <p:nvSpPr>
          <p:cNvPr id="24582" name="Rectangle 25"/>
          <p:cNvSpPr>
            <a:spLocks noChangeArrowheads="1"/>
          </p:cNvSpPr>
          <p:nvPr/>
        </p:nvSpPr>
        <p:spPr bwMode="auto">
          <a:xfrm>
            <a:off x="4114800" y="4151313"/>
            <a:ext cx="639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Rete testis</a:t>
            </a:r>
            <a:endParaRPr lang="en-US" b="1"/>
          </a:p>
        </p:txBody>
      </p:sp>
      <p:sp>
        <p:nvSpPr>
          <p:cNvPr id="24583" name="Rectangle 31"/>
          <p:cNvSpPr>
            <a:spLocks noChangeArrowheads="1"/>
          </p:cNvSpPr>
          <p:nvPr/>
        </p:nvSpPr>
        <p:spPr bwMode="auto">
          <a:xfrm>
            <a:off x="1241425" y="6070600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(a)</a:t>
            </a:r>
            <a:endParaRPr lang="en-US" b="1"/>
          </a:p>
        </p:txBody>
      </p:sp>
      <p:sp>
        <p:nvSpPr>
          <p:cNvPr id="24584" name="Rectangle 32"/>
          <p:cNvSpPr>
            <a:spLocks noChangeArrowheads="1"/>
          </p:cNvSpPr>
          <p:nvPr/>
        </p:nvSpPr>
        <p:spPr bwMode="auto">
          <a:xfrm>
            <a:off x="5776913" y="6070600"/>
            <a:ext cx="1635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(b)</a:t>
            </a:r>
            <a:endParaRPr lang="en-US" b="1"/>
          </a:p>
        </p:txBody>
      </p:sp>
      <p:sp>
        <p:nvSpPr>
          <p:cNvPr id="24585" name="Rectangle 39"/>
          <p:cNvSpPr>
            <a:spLocks noChangeArrowheads="1"/>
          </p:cNvSpPr>
          <p:nvPr/>
        </p:nvSpPr>
        <p:spPr bwMode="auto">
          <a:xfrm>
            <a:off x="7747000" y="4367213"/>
            <a:ext cx="415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Lobule</a:t>
            </a:r>
            <a:endParaRPr lang="en-US" b="1"/>
          </a:p>
        </p:txBody>
      </p:sp>
      <p:sp>
        <p:nvSpPr>
          <p:cNvPr id="24586" name="Rectangle 40"/>
          <p:cNvSpPr>
            <a:spLocks noChangeArrowheads="1"/>
          </p:cNvSpPr>
          <p:nvPr/>
        </p:nvSpPr>
        <p:spPr bwMode="auto">
          <a:xfrm>
            <a:off x="7747000" y="4060825"/>
            <a:ext cx="465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Septum</a:t>
            </a:r>
            <a:endParaRPr lang="en-US" b="1"/>
          </a:p>
        </p:txBody>
      </p:sp>
      <p:sp>
        <p:nvSpPr>
          <p:cNvPr id="24587" name="Line 47"/>
          <p:cNvSpPr>
            <a:spLocks noChangeShapeType="1"/>
          </p:cNvSpPr>
          <p:nvPr/>
        </p:nvSpPr>
        <p:spPr bwMode="auto">
          <a:xfrm>
            <a:off x="1128713" y="2644775"/>
            <a:ext cx="614362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48"/>
          <p:cNvSpPr>
            <a:spLocks noChangeShapeType="1"/>
          </p:cNvSpPr>
          <p:nvPr/>
        </p:nvSpPr>
        <p:spPr bwMode="auto">
          <a:xfrm>
            <a:off x="1179513" y="5211763"/>
            <a:ext cx="723900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Line 49"/>
          <p:cNvSpPr>
            <a:spLocks noChangeShapeType="1"/>
          </p:cNvSpPr>
          <p:nvPr/>
        </p:nvSpPr>
        <p:spPr bwMode="auto">
          <a:xfrm>
            <a:off x="665163" y="3117850"/>
            <a:ext cx="1690687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Freeform 50"/>
          <p:cNvSpPr>
            <a:spLocks/>
          </p:cNvSpPr>
          <p:nvPr/>
        </p:nvSpPr>
        <p:spPr bwMode="auto">
          <a:xfrm>
            <a:off x="4649788" y="3117850"/>
            <a:ext cx="1892300" cy="169863"/>
          </a:xfrm>
          <a:custGeom>
            <a:avLst/>
            <a:gdLst>
              <a:gd name="T0" fmla="*/ 0 w 1192"/>
              <a:gd name="T1" fmla="*/ 0 h 107"/>
              <a:gd name="T2" fmla="*/ 1643063 w 1192"/>
              <a:gd name="T3" fmla="*/ 0 h 107"/>
              <a:gd name="T4" fmla="*/ 1892300 w 1192"/>
              <a:gd name="T5" fmla="*/ 169862 h 107"/>
              <a:gd name="T6" fmla="*/ 0 60000 65536"/>
              <a:gd name="T7" fmla="*/ 0 60000 65536"/>
              <a:gd name="T8" fmla="*/ 0 60000 65536"/>
              <a:gd name="T9" fmla="*/ 0 w 1192"/>
              <a:gd name="T10" fmla="*/ 0 h 107"/>
              <a:gd name="T11" fmla="*/ 1192 w 1192"/>
              <a:gd name="T12" fmla="*/ 107 h 1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2" h="107">
                <a:moveTo>
                  <a:pt x="0" y="0"/>
                </a:moveTo>
                <a:lnTo>
                  <a:pt x="1035" y="0"/>
                </a:lnTo>
                <a:lnTo>
                  <a:pt x="1192" y="107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51"/>
          <p:cNvSpPr>
            <a:spLocks noChangeShapeType="1"/>
          </p:cNvSpPr>
          <p:nvPr/>
        </p:nvSpPr>
        <p:spPr bwMode="auto">
          <a:xfrm flipH="1">
            <a:off x="7058025" y="1733550"/>
            <a:ext cx="642938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Line 52"/>
          <p:cNvSpPr>
            <a:spLocks noChangeShapeType="1"/>
          </p:cNvSpPr>
          <p:nvPr/>
        </p:nvSpPr>
        <p:spPr bwMode="auto">
          <a:xfrm flipH="1">
            <a:off x="7275513" y="4922838"/>
            <a:ext cx="442912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Line 53"/>
          <p:cNvSpPr>
            <a:spLocks noChangeShapeType="1"/>
          </p:cNvSpPr>
          <p:nvPr/>
        </p:nvSpPr>
        <p:spPr bwMode="auto">
          <a:xfrm flipH="1">
            <a:off x="6229350" y="5495925"/>
            <a:ext cx="1489075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Freeform 54"/>
          <p:cNvSpPr>
            <a:spLocks/>
          </p:cNvSpPr>
          <p:nvPr/>
        </p:nvSpPr>
        <p:spPr bwMode="auto">
          <a:xfrm>
            <a:off x="7300913" y="4135438"/>
            <a:ext cx="417512" cy="87312"/>
          </a:xfrm>
          <a:custGeom>
            <a:avLst/>
            <a:gdLst>
              <a:gd name="T0" fmla="*/ 417512 w 263"/>
              <a:gd name="T1" fmla="*/ 0 h 55"/>
              <a:gd name="T2" fmla="*/ 330200 w 263"/>
              <a:gd name="T3" fmla="*/ 0 h 55"/>
              <a:gd name="T4" fmla="*/ 0 w 263"/>
              <a:gd name="T5" fmla="*/ 87313 h 55"/>
              <a:gd name="T6" fmla="*/ 0 60000 65536"/>
              <a:gd name="T7" fmla="*/ 0 60000 65536"/>
              <a:gd name="T8" fmla="*/ 0 60000 65536"/>
              <a:gd name="T9" fmla="*/ 0 w 263"/>
              <a:gd name="T10" fmla="*/ 0 h 55"/>
              <a:gd name="T11" fmla="*/ 263 w 263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3" h="55">
                <a:moveTo>
                  <a:pt x="263" y="0"/>
                </a:moveTo>
                <a:lnTo>
                  <a:pt x="208" y="0"/>
                </a:lnTo>
                <a:lnTo>
                  <a:pt x="0" y="55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5" name="Line 55"/>
          <p:cNvSpPr>
            <a:spLocks noChangeShapeType="1"/>
          </p:cNvSpPr>
          <p:nvPr/>
        </p:nvSpPr>
        <p:spPr bwMode="auto">
          <a:xfrm flipH="1">
            <a:off x="7339013" y="4922838"/>
            <a:ext cx="292100" cy="15240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Line 56"/>
          <p:cNvSpPr>
            <a:spLocks noChangeShapeType="1"/>
          </p:cNvSpPr>
          <p:nvPr/>
        </p:nvSpPr>
        <p:spPr bwMode="auto">
          <a:xfrm flipH="1" flipV="1">
            <a:off x="6904038" y="5399088"/>
            <a:ext cx="727075" cy="9683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7" name="Line 57"/>
          <p:cNvSpPr>
            <a:spLocks noChangeShapeType="1"/>
          </p:cNvSpPr>
          <p:nvPr/>
        </p:nvSpPr>
        <p:spPr bwMode="auto">
          <a:xfrm flipH="1">
            <a:off x="7572375" y="4441825"/>
            <a:ext cx="146050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8" name="Line 58"/>
          <p:cNvSpPr>
            <a:spLocks noChangeShapeType="1"/>
          </p:cNvSpPr>
          <p:nvPr/>
        </p:nvSpPr>
        <p:spPr bwMode="auto">
          <a:xfrm flipH="1">
            <a:off x="6527800" y="2508250"/>
            <a:ext cx="1173163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9" name="Line 59"/>
          <p:cNvSpPr>
            <a:spLocks noChangeShapeType="1"/>
          </p:cNvSpPr>
          <p:nvPr/>
        </p:nvSpPr>
        <p:spPr bwMode="auto">
          <a:xfrm flipH="1">
            <a:off x="1047750" y="4362450"/>
            <a:ext cx="1301750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0" name="Line 60"/>
          <p:cNvSpPr>
            <a:spLocks noChangeShapeType="1"/>
          </p:cNvSpPr>
          <p:nvPr/>
        </p:nvSpPr>
        <p:spPr bwMode="auto">
          <a:xfrm>
            <a:off x="661988" y="5568950"/>
            <a:ext cx="1801812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1" name="Line 61"/>
          <p:cNvSpPr>
            <a:spLocks noChangeShapeType="1"/>
          </p:cNvSpPr>
          <p:nvPr/>
        </p:nvSpPr>
        <p:spPr bwMode="auto">
          <a:xfrm flipH="1">
            <a:off x="4594225" y="3489325"/>
            <a:ext cx="1150938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2" name="Line 62"/>
          <p:cNvSpPr>
            <a:spLocks noChangeShapeType="1"/>
          </p:cNvSpPr>
          <p:nvPr/>
        </p:nvSpPr>
        <p:spPr bwMode="auto">
          <a:xfrm flipH="1">
            <a:off x="4640263" y="3851275"/>
            <a:ext cx="1516062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3" name="Line 63"/>
          <p:cNvSpPr>
            <a:spLocks noChangeShapeType="1"/>
          </p:cNvSpPr>
          <p:nvPr/>
        </p:nvSpPr>
        <p:spPr bwMode="auto">
          <a:xfrm flipH="1">
            <a:off x="4616450" y="4424363"/>
            <a:ext cx="984250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4" name="Line 64"/>
          <p:cNvSpPr>
            <a:spLocks noChangeShapeType="1"/>
          </p:cNvSpPr>
          <p:nvPr/>
        </p:nvSpPr>
        <p:spPr bwMode="auto">
          <a:xfrm flipH="1">
            <a:off x="4543425" y="5840413"/>
            <a:ext cx="1163638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5" name="Freeform 65"/>
          <p:cNvSpPr>
            <a:spLocks/>
          </p:cNvSpPr>
          <p:nvPr/>
        </p:nvSpPr>
        <p:spPr bwMode="auto">
          <a:xfrm>
            <a:off x="4795838" y="4230688"/>
            <a:ext cx="1406525" cy="1587"/>
          </a:xfrm>
          <a:custGeom>
            <a:avLst/>
            <a:gdLst>
              <a:gd name="T0" fmla="*/ 0 w 886"/>
              <a:gd name="T1" fmla="*/ 0 h 1588"/>
              <a:gd name="T2" fmla="*/ 842963 w 886"/>
              <a:gd name="T3" fmla="*/ 0 h 1588"/>
              <a:gd name="T4" fmla="*/ 1406525 w 886"/>
              <a:gd name="T5" fmla="*/ 0 h 1588"/>
              <a:gd name="T6" fmla="*/ 0 60000 65536"/>
              <a:gd name="T7" fmla="*/ 0 60000 65536"/>
              <a:gd name="T8" fmla="*/ 0 60000 65536"/>
              <a:gd name="T9" fmla="*/ 0 w 886"/>
              <a:gd name="T10" fmla="*/ 0 h 1588"/>
              <a:gd name="T11" fmla="*/ 886 w 88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6" h="1588">
                <a:moveTo>
                  <a:pt x="0" y="0"/>
                </a:moveTo>
                <a:lnTo>
                  <a:pt x="531" y="0"/>
                </a:lnTo>
                <a:lnTo>
                  <a:pt x="886" y="0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6" name="Freeform 66"/>
          <p:cNvSpPr>
            <a:spLocks/>
          </p:cNvSpPr>
          <p:nvPr/>
        </p:nvSpPr>
        <p:spPr bwMode="auto">
          <a:xfrm>
            <a:off x="7339013" y="4262438"/>
            <a:ext cx="233362" cy="385762"/>
          </a:xfrm>
          <a:custGeom>
            <a:avLst/>
            <a:gdLst>
              <a:gd name="T0" fmla="*/ 0 w 147"/>
              <a:gd name="T1" fmla="*/ 0 h 243"/>
              <a:gd name="T2" fmla="*/ 233362 w 147"/>
              <a:gd name="T3" fmla="*/ 0 h 243"/>
              <a:gd name="T4" fmla="*/ 233362 w 147"/>
              <a:gd name="T5" fmla="*/ 385763 h 243"/>
              <a:gd name="T6" fmla="*/ 0 w 147"/>
              <a:gd name="T7" fmla="*/ 385763 h 243"/>
              <a:gd name="T8" fmla="*/ 0 60000 65536"/>
              <a:gd name="T9" fmla="*/ 0 60000 65536"/>
              <a:gd name="T10" fmla="*/ 0 60000 65536"/>
              <a:gd name="T11" fmla="*/ 0 60000 65536"/>
              <a:gd name="T12" fmla="*/ 0 w 147"/>
              <a:gd name="T13" fmla="*/ 0 h 243"/>
              <a:gd name="T14" fmla="*/ 147 w 147"/>
              <a:gd name="T15" fmla="*/ 243 h 2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" h="243">
                <a:moveTo>
                  <a:pt x="0" y="0"/>
                </a:moveTo>
                <a:lnTo>
                  <a:pt x="147" y="0"/>
                </a:lnTo>
                <a:lnTo>
                  <a:pt x="147" y="243"/>
                </a:lnTo>
                <a:lnTo>
                  <a:pt x="0" y="243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7" name="Line 67"/>
          <p:cNvSpPr>
            <a:spLocks noChangeShapeType="1"/>
          </p:cNvSpPr>
          <p:nvPr/>
        </p:nvSpPr>
        <p:spPr bwMode="auto">
          <a:xfrm>
            <a:off x="1120775" y="2636838"/>
            <a:ext cx="6127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8" name="Line 68"/>
          <p:cNvSpPr>
            <a:spLocks noChangeShapeType="1"/>
          </p:cNvSpPr>
          <p:nvPr/>
        </p:nvSpPr>
        <p:spPr bwMode="auto">
          <a:xfrm>
            <a:off x="1169988" y="5207000"/>
            <a:ext cx="7239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9" name="Line 69"/>
          <p:cNvSpPr>
            <a:spLocks noChangeShapeType="1"/>
          </p:cNvSpPr>
          <p:nvPr/>
        </p:nvSpPr>
        <p:spPr bwMode="auto">
          <a:xfrm>
            <a:off x="665163" y="3113088"/>
            <a:ext cx="1690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0" name="Freeform 70"/>
          <p:cNvSpPr>
            <a:spLocks/>
          </p:cNvSpPr>
          <p:nvPr/>
        </p:nvSpPr>
        <p:spPr bwMode="auto">
          <a:xfrm>
            <a:off x="4640263" y="3113088"/>
            <a:ext cx="1919287" cy="182562"/>
          </a:xfrm>
          <a:custGeom>
            <a:avLst/>
            <a:gdLst>
              <a:gd name="T0" fmla="*/ 0 w 1209"/>
              <a:gd name="T1" fmla="*/ 0 h 115"/>
              <a:gd name="T2" fmla="*/ 1652587 w 1209"/>
              <a:gd name="T3" fmla="*/ 0 h 115"/>
              <a:gd name="T4" fmla="*/ 1919287 w 1209"/>
              <a:gd name="T5" fmla="*/ 182563 h 115"/>
              <a:gd name="T6" fmla="*/ 0 60000 65536"/>
              <a:gd name="T7" fmla="*/ 0 60000 65536"/>
              <a:gd name="T8" fmla="*/ 0 60000 65536"/>
              <a:gd name="T9" fmla="*/ 0 w 1209"/>
              <a:gd name="T10" fmla="*/ 0 h 115"/>
              <a:gd name="T11" fmla="*/ 1209 w 1209"/>
              <a:gd name="T12" fmla="*/ 115 h 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9" h="115">
                <a:moveTo>
                  <a:pt x="0" y="0"/>
                </a:moveTo>
                <a:lnTo>
                  <a:pt x="1041" y="0"/>
                </a:lnTo>
                <a:lnTo>
                  <a:pt x="1209" y="11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1" name="Line 71"/>
          <p:cNvSpPr>
            <a:spLocks noChangeShapeType="1"/>
          </p:cNvSpPr>
          <p:nvPr/>
        </p:nvSpPr>
        <p:spPr bwMode="auto">
          <a:xfrm flipH="1">
            <a:off x="7269163" y="4914900"/>
            <a:ext cx="4413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2" name="Line 72"/>
          <p:cNvSpPr>
            <a:spLocks noChangeShapeType="1"/>
          </p:cNvSpPr>
          <p:nvPr/>
        </p:nvSpPr>
        <p:spPr bwMode="auto">
          <a:xfrm flipH="1">
            <a:off x="6219825" y="5486400"/>
            <a:ext cx="14906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3" name="Freeform 73"/>
          <p:cNvSpPr>
            <a:spLocks/>
          </p:cNvSpPr>
          <p:nvPr/>
        </p:nvSpPr>
        <p:spPr bwMode="auto">
          <a:xfrm>
            <a:off x="7292975" y="4125913"/>
            <a:ext cx="417513" cy="87312"/>
          </a:xfrm>
          <a:custGeom>
            <a:avLst/>
            <a:gdLst>
              <a:gd name="T0" fmla="*/ 417513 w 263"/>
              <a:gd name="T1" fmla="*/ 0 h 55"/>
              <a:gd name="T2" fmla="*/ 330200 w 263"/>
              <a:gd name="T3" fmla="*/ 0 h 55"/>
              <a:gd name="T4" fmla="*/ 0 w 263"/>
              <a:gd name="T5" fmla="*/ 87313 h 55"/>
              <a:gd name="T6" fmla="*/ 0 60000 65536"/>
              <a:gd name="T7" fmla="*/ 0 60000 65536"/>
              <a:gd name="T8" fmla="*/ 0 60000 65536"/>
              <a:gd name="T9" fmla="*/ 0 w 263"/>
              <a:gd name="T10" fmla="*/ 0 h 55"/>
              <a:gd name="T11" fmla="*/ 263 w 263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3" h="55">
                <a:moveTo>
                  <a:pt x="263" y="0"/>
                </a:moveTo>
                <a:lnTo>
                  <a:pt x="208" y="0"/>
                </a:lnTo>
                <a:lnTo>
                  <a:pt x="0" y="5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4" name="Freeform 74"/>
          <p:cNvSpPr>
            <a:spLocks/>
          </p:cNvSpPr>
          <p:nvPr/>
        </p:nvSpPr>
        <p:spPr bwMode="auto">
          <a:xfrm>
            <a:off x="7146925" y="3789363"/>
            <a:ext cx="568325" cy="152400"/>
          </a:xfrm>
          <a:custGeom>
            <a:avLst/>
            <a:gdLst>
              <a:gd name="T0" fmla="*/ 568325 w 358"/>
              <a:gd name="T1" fmla="*/ 0 h 96"/>
              <a:gd name="T2" fmla="*/ 477838 w 358"/>
              <a:gd name="T3" fmla="*/ 0 h 96"/>
              <a:gd name="T4" fmla="*/ 0 w 358"/>
              <a:gd name="T5" fmla="*/ 152400 h 96"/>
              <a:gd name="T6" fmla="*/ 0 60000 65536"/>
              <a:gd name="T7" fmla="*/ 0 60000 65536"/>
              <a:gd name="T8" fmla="*/ 0 60000 65536"/>
              <a:gd name="T9" fmla="*/ 0 w 358"/>
              <a:gd name="T10" fmla="*/ 0 h 96"/>
              <a:gd name="T11" fmla="*/ 358 w 35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8" h="96">
                <a:moveTo>
                  <a:pt x="358" y="0"/>
                </a:moveTo>
                <a:lnTo>
                  <a:pt x="301" y="0"/>
                </a:lnTo>
                <a:lnTo>
                  <a:pt x="0" y="96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5" name="Freeform 75"/>
          <p:cNvSpPr>
            <a:spLocks/>
          </p:cNvSpPr>
          <p:nvPr/>
        </p:nvSpPr>
        <p:spPr bwMode="auto">
          <a:xfrm>
            <a:off x="7137400" y="3781425"/>
            <a:ext cx="569913" cy="152400"/>
          </a:xfrm>
          <a:custGeom>
            <a:avLst/>
            <a:gdLst>
              <a:gd name="T0" fmla="*/ 569913 w 359"/>
              <a:gd name="T1" fmla="*/ 0 h 96"/>
              <a:gd name="T2" fmla="*/ 482600 w 359"/>
              <a:gd name="T3" fmla="*/ 0 h 96"/>
              <a:gd name="T4" fmla="*/ 0 w 359"/>
              <a:gd name="T5" fmla="*/ 152400 h 96"/>
              <a:gd name="T6" fmla="*/ 0 60000 65536"/>
              <a:gd name="T7" fmla="*/ 0 60000 65536"/>
              <a:gd name="T8" fmla="*/ 0 60000 65536"/>
              <a:gd name="T9" fmla="*/ 0 w 359"/>
              <a:gd name="T10" fmla="*/ 0 h 96"/>
              <a:gd name="T11" fmla="*/ 359 w 359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9" h="96">
                <a:moveTo>
                  <a:pt x="359" y="0"/>
                </a:moveTo>
                <a:lnTo>
                  <a:pt x="304" y="0"/>
                </a:lnTo>
                <a:lnTo>
                  <a:pt x="0" y="9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6" name="Line 76"/>
          <p:cNvSpPr>
            <a:spLocks noChangeShapeType="1"/>
          </p:cNvSpPr>
          <p:nvPr/>
        </p:nvSpPr>
        <p:spPr bwMode="auto">
          <a:xfrm flipH="1">
            <a:off x="7332663" y="4914900"/>
            <a:ext cx="290512" cy="153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7" name="Line 77"/>
          <p:cNvSpPr>
            <a:spLocks noChangeShapeType="1"/>
          </p:cNvSpPr>
          <p:nvPr/>
        </p:nvSpPr>
        <p:spPr bwMode="auto">
          <a:xfrm flipH="1" flipV="1">
            <a:off x="6897688" y="5391150"/>
            <a:ext cx="725487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8" name="Line 78"/>
          <p:cNvSpPr>
            <a:spLocks noChangeShapeType="1"/>
          </p:cNvSpPr>
          <p:nvPr/>
        </p:nvSpPr>
        <p:spPr bwMode="auto">
          <a:xfrm flipH="1">
            <a:off x="7567613" y="4441825"/>
            <a:ext cx="142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9" name="Line 79"/>
          <p:cNvSpPr>
            <a:spLocks noChangeShapeType="1"/>
          </p:cNvSpPr>
          <p:nvPr/>
        </p:nvSpPr>
        <p:spPr bwMode="auto">
          <a:xfrm flipH="1">
            <a:off x="1047750" y="4354513"/>
            <a:ext cx="13017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0" name="Line 80"/>
          <p:cNvSpPr>
            <a:spLocks noChangeShapeType="1"/>
          </p:cNvSpPr>
          <p:nvPr/>
        </p:nvSpPr>
        <p:spPr bwMode="auto">
          <a:xfrm>
            <a:off x="661988" y="5559425"/>
            <a:ext cx="18018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1" name="Line 81"/>
          <p:cNvSpPr>
            <a:spLocks noChangeShapeType="1"/>
          </p:cNvSpPr>
          <p:nvPr/>
        </p:nvSpPr>
        <p:spPr bwMode="auto">
          <a:xfrm flipH="1">
            <a:off x="4584700" y="3479800"/>
            <a:ext cx="11541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2" name="Line 82"/>
          <p:cNvSpPr>
            <a:spLocks noChangeShapeType="1"/>
          </p:cNvSpPr>
          <p:nvPr/>
        </p:nvSpPr>
        <p:spPr bwMode="auto">
          <a:xfrm flipH="1">
            <a:off x="4633913" y="3844925"/>
            <a:ext cx="15128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3" name="Line 83"/>
          <p:cNvSpPr>
            <a:spLocks noChangeShapeType="1"/>
          </p:cNvSpPr>
          <p:nvPr/>
        </p:nvSpPr>
        <p:spPr bwMode="auto">
          <a:xfrm flipH="1">
            <a:off x="4608513" y="4414838"/>
            <a:ext cx="984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4" name="Line 84"/>
          <p:cNvSpPr>
            <a:spLocks noChangeShapeType="1"/>
          </p:cNvSpPr>
          <p:nvPr/>
        </p:nvSpPr>
        <p:spPr bwMode="auto">
          <a:xfrm flipH="1">
            <a:off x="4538663" y="5834063"/>
            <a:ext cx="1158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5" name="Freeform 85"/>
          <p:cNvSpPr>
            <a:spLocks/>
          </p:cNvSpPr>
          <p:nvPr/>
        </p:nvSpPr>
        <p:spPr bwMode="auto">
          <a:xfrm>
            <a:off x="4786313" y="4222750"/>
            <a:ext cx="1411287" cy="1588"/>
          </a:xfrm>
          <a:custGeom>
            <a:avLst/>
            <a:gdLst>
              <a:gd name="T0" fmla="*/ 0 w 889"/>
              <a:gd name="T1" fmla="*/ 0 h 1587"/>
              <a:gd name="T2" fmla="*/ 847725 w 889"/>
              <a:gd name="T3" fmla="*/ 0 h 1587"/>
              <a:gd name="T4" fmla="*/ 1411287 w 889"/>
              <a:gd name="T5" fmla="*/ 0 h 1587"/>
              <a:gd name="T6" fmla="*/ 0 60000 65536"/>
              <a:gd name="T7" fmla="*/ 0 60000 65536"/>
              <a:gd name="T8" fmla="*/ 0 60000 65536"/>
              <a:gd name="T9" fmla="*/ 0 w 889"/>
              <a:gd name="T10" fmla="*/ 0 h 1587"/>
              <a:gd name="T11" fmla="*/ 889 w 889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9" h="1587">
                <a:moveTo>
                  <a:pt x="0" y="0"/>
                </a:moveTo>
                <a:lnTo>
                  <a:pt x="534" y="0"/>
                </a:lnTo>
                <a:lnTo>
                  <a:pt x="889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6" name="Freeform 86"/>
          <p:cNvSpPr>
            <a:spLocks/>
          </p:cNvSpPr>
          <p:nvPr/>
        </p:nvSpPr>
        <p:spPr bwMode="auto">
          <a:xfrm>
            <a:off x="7332663" y="4254500"/>
            <a:ext cx="234950" cy="388938"/>
          </a:xfrm>
          <a:custGeom>
            <a:avLst/>
            <a:gdLst>
              <a:gd name="T0" fmla="*/ 0 w 148"/>
              <a:gd name="T1" fmla="*/ 0 h 245"/>
              <a:gd name="T2" fmla="*/ 234950 w 148"/>
              <a:gd name="T3" fmla="*/ 0 h 245"/>
              <a:gd name="T4" fmla="*/ 234950 w 148"/>
              <a:gd name="T5" fmla="*/ 388937 h 245"/>
              <a:gd name="T6" fmla="*/ 0 w 148"/>
              <a:gd name="T7" fmla="*/ 388937 h 245"/>
              <a:gd name="T8" fmla="*/ 0 60000 65536"/>
              <a:gd name="T9" fmla="*/ 0 60000 65536"/>
              <a:gd name="T10" fmla="*/ 0 60000 65536"/>
              <a:gd name="T11" fmla="*/ 0 60000 65536"/>
              <a:gd name="T12" fmla="*/ 0 w 148"/>
              <a:gd name="T13" fmla="*/ 0 h 245"/>
              <a:gd name="T14" fmla="*/ 148 w 148"/>
              <a:gd name="T15" fmla="*/ 245 h 2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" h="245">
                <a:moveTo>
                  <a:pt x="0" y="0"/>
                </a:moveTo>
                <a:lnTo>
                  <a:pt x="148" y="0"/>
                </a:lnTo>
                <a:lnTo>
                  <a:pt x="148" y="245"/>
                </a:lnTo>
                <a:lnTo>
                  <a:pt x="0" y="24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7" name="Line 87"/>
          <p:cNvSpPr>
            <a:spLocks noChangeShapeType="1"/>
          </p:cNvSpPr>
          <p:nvPr/>
        </p:nvSpPr>
        <p:spPr bwMode="auto">
          <a:xfrm flipV="1">
            <a:off x="2730500" y="6053138"/>
            <a:ext cx="1588" cy="714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8" name="Line 88"/>
          <p:cNvSpPr>
            <a:spLocks noChangeShapeType="1"/>
          </p:cNvSpPr>
          <p:nvPr/>
        </p:nvSpPr>
        <p:spPr bwMode="auto">
          <a:xfrm>
            <a:off x="3808413" y="6053138"/>
            <a:ext cx="1587" cy="714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9" name="Line 89"/>
          <p:cNvSpPr>
            <a:spLocks noChangeShapeType="1"/>
          </p:cNvSpPr>
          <p:nvPr/>
        </p:nvSpPr>
        <p:spPr bwMode="auto">
          <a:xfrm>
            <a:off x="2730500" y="6088063"/>
            <a:ext cx="107791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0" name="Rectangle 90"/>
          <p:cNvSpPr>
            <a:spLocks noChangeArrowheads="1"/>
          </p:cNvSpPr>
          <p:nvPr/>
        </p:nvSpPr>
        <p:spPr bwMode="auto">
          <a:xfrm>
            <a:off x="3106738" y="6097588"/>
            <a:ext cx="2873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2 cm</a:t>
            </a:r>
            <a:endParaRPr lang="en-US" b="1"/>
          </a:p>
        </p:txBody>
      </p:sp>
      <p:sp>
        <p:nvSpPr>
          <p:cNvPr id="24631" name="Line 91"/>
          <p:cNvSpPr>
            <a:spLocks noChangeShapeType="1"/>
          </p:cNvSpPr>
          <p:nvPr/>
        </p:nvSpPr>
        <p:spPr bwMode="auto">
          <a:xfrm flipV="1">
            <a:off x="6638925" y="2498725"/>
            <a:ext cx="209550" cy="17780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2" name="Line 92"/>
          <p:cNvSpPr>
            <a:spLocks noChangeShapeType="1"/>
          </p:cNvSpPr>
          <p:nvPr/>
        </p:nvSpPr>
        <p:spPr bwMode="auto">
          <a:xfrm flipV="1">
            <a:off x="6865938" y="2498725"/>
            <a:ext cx="207962" cy="17780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3" name="Line 93"/>
          <p:cNvSpPr>
            <a:spLocks noChangeShapeType="1"/>
          </p:cNvSpPr>
          <p:nvPr/>
        </p:nvSpPr>
        <p:spPr bwMode="auto">
          <a:xfrm flipV="1">
            <a:off x="6632575" y="2498725"/>
            <a:ext cx="206375" cy="169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4" name="Line 94"/>
          <p:cNvSpPr>
            <a:spLocks noChangeShapeType="1"/>
          </p:cNvSpPr>
          <p:nvPr/>
        </p:nvSpPr>
        <p:spPr bwMode="auto">
          <a:xfrm flipV="1">
            <a:off x="6858000" y="2498725"/>
            <a:ext cx="209550" cy="169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5" name="Freeform 95"/>
          <p:cNvSpPr>
            <a:spLocks/>
          </p:cNvSpPr>
          <p:nvPr/>
        </p:nvSpPr>
        <p:spPr bwMode="auto">
          <a:xfrm>
            <a:off x="6170613" y="1619250"/>
            <a:ext cx="847725" cy="179388"/>
          </a:xfrm>
          <a:custGeom>
            <a:avLst/>
            <a:gdLst>
              <a:gd name="T0" fmla="*/ 79375 w 534"/>
              <a:gd name="T1" fmla="*/ 179387 h 113"/>
              <a:gd name="T2" fmla="*/ 79375 w 534"/>
              <a:gd name="T3" fmla="*/ 179387 h 113"/>
              <a:gd name="T4" fmla="*/ 47625 w 534"/>
              <a:gd name="T5" fmla="*/ 163512 h 113"/>
              <a:gd name="T6" fmla="*/ 20637 w 534"/>
              <a:gd name="T7" fmla="*/ 149225 h 113"/>
              <a:gd name="T8" fmla="*/ 12700 w 534"/>
              <a:gd name="T9" fmla="*/ 141287 h 113"/>
              <a:gd name="T10" fmla="*/ 6350 w 534"/>
              <a:gd name="T11" fmla="*/ 131762 h 113"/>
              <a:gd name="T12" fmla="*/ 3175 w 534"/>
              <a:gd name="T13" fmla="*/ 123825 h 113"/>
              <a:gd name="T14" fmla="*/ 0 w 534"/>
              <a:gd name="T15" fmla="*/ 114300 h 113"/>
              <a:gd name="T16" fmla="*/ 0 w 534"/>
              <a:gd name="T17" fmla="*/ 114300 h 113"/>
              <a:gd name="T18" fmla="*/ 3175 w 534"/>
              <a:gd name="T19" fmla="*/ 103187 h 113"/>
              <a:gd name="T20" fmla="*/ 9525 w 534"/>
              <a:gd name="T21" fmla="*/ 90487 h 113"/>
              <a:gd name="T22" fmla="*/ 20637 w 534"/>
              <a:gd name="T23" fmla="*/ 82550 h 113"/>
              <a:gd name="T24" fmla="*/ 34925 w 534"/>
              <a:gd name="T25" fmla="*/ 71437 h 113"/>
              <a:gd name="T26" fmla="*/ 52388 w 534"/>
              <a:gd name="T27" fmla="*/ 61912 h 113"/>
              <a:gd name="T28" fmla="*/ 73025 w 534"/>
              <a:gd name="T29" fmla="*/ 50800 h 113"/>
              <a:gd name="T30" fmla="*/ 125412 w 534"/>
              <a:gd name="T31" fmla="*/ 34925 h 113"/>
              <a:gd name="T32" fmla="*/ 187325 w 534"/>
              <a:gd name="T33" fmla="*/ 20637 h 113"/>
              <a:gd name="T34" fmla="*/ 260350 w 534"/>
              <a:gd name="T35" fmla="*/ 9525 h 113"/>
              <a:gd name="T36" fmla="*/ 339725 w 534"/>
              <a:gd name="T37" fmla="*/ 3175 h 113"/>
              <a:gd name="T38" fmla="*/ 423863 w 534"/>
              <a:gd name="T39" fmla="*/ 0 h 113"/>
              <a:gd name="T40" fmla="*/ 423863 w 534"/>
              <a:gd name="T41" fmla="*/ 0 h 113"/>
              <a:gd name="T42" fmla="*/ 508000 w 534"/>
              <a:gd name="T43" fmla="*/ 3175 h 113"/>
              <a:gd name="T44" fmla="*/ 590550 w 534"/>
              <a:gd name="T45" fmla="*/ 9525 h 113"/>
              <a:gd name="T46" fmla="*/ 660400 w 534"/>
              <a:gd name="T47" fmla="*/ 20637 h 113"/>
              <a:gd name="T48" fmla="*/ 723900 w 534"/>
              <a:gd name="T49" fmla="*/ 34925 h 113"/>
              <a:gd name="T50" fmla="*/ 774700 w 534"/>
              <a:gd name="T51" fmla="*/ 50800 h 113"/>
              <a:gd name="T52" fmla="*/ 796925 w 534"/>
              <a:gd name="T53" fmla="*/ 61912 h 113"/>
              <a:gd name="T54" fmla="*/ 814388 w 534"/>
              <a:gd name="T55" fmla="*/ 71437 h 113"/>
              <a:gd name="T56" fmla="*/ 830263 w 534"/>
              <a:gd name="T57" fmla="*/ 82550 h 113"/>
              <a:gd name="T58" fmla="*/ 838200 w 534"/>
              <a:gd name="T59" fmla="*/ 90487 h 113"/>
              <a:gd name="T60" fmla="*/ 844550 w 534"/>
              <a:gd name="T61" fmla="*/ 103187 h 113"/>
              <a:gd name="T62" fmla="*/ 847725 w 534"/>
              <a:gd name="T63" fmla="*/ 114300 h 113"/>
              <a:gd name="T64" fmla="*/ 847725 w 534"/>
              <a:gd name="T65" fmla="*/ 114300 h 113"/>
              <a:gd name="T66" fmla="*/ 847725 w 534"/>
              <a:gd name="T67" fmla="*/ 123825 h 113"/>
              <a:gd name="T68" fmla="*/ 841375 w 534"/>
              <a:gd name="T69" fmla="*/ 131762 h 113"/>
              <a:gd name="T70" fmla="*/ 835025 w 534"/>
              <a:gd name="T71" fmla="*/ 141287 h 113"/>
              <a:gd name="T72" fmla="*/ 827088 w 534"/>
              <a:gd name="T73" fmla="*/ 149225 h 113"/>
              <a:gd name="T74" fmla="*/ 803275 w 534"/>
              <a:gd name="T75" fmla="*/ 163512 h 113"/>
              <a:gd name="T76" fmla="*/ 771525 w 534"/>
              <a:gd name="T77" fmla="*/ 179387 h 11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4"/>
              <a:gd name="T118" fmla="*/ 0 h 113"/>
              <a:gd name="T119" fmla="*/ 534 w 534"/>
              <a:gd name="T120" fmla="*/ 113 h 11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4" h="113">
                <a:moveTo>
                  <a:pt x="50" y="113"/>
                </a:moveTo>
                <a:lnTo>
                  <a:pt x="50" y="113"/>
                </a:lnTo>
                <a:lnTo>
                  <a:pt x="30" y="103"/>
                </a:lnTo>
                <a:lnTo>
                  <a:pt x="13" y="94"/>
                </a:lnTo>
                <a:lnTo>
                  <a:pt x="8" y="89"/>
                </a:lnTo>
                <a:lnTo>
                  <a:pt x="4" y="83"/>
                </a:lnTo>
                <a:lnTo>
                  <a:pt x="2" y="78"/>
                </a:lnTo>
                <a:lnTo>
                  <a:pt x="0" y="72"/>
                </a:lnTo>
                <a:lnTo>
                  <a:pt x="2" y="65"/>
                </a:lnTo>
                <a:lnTo>
                  <a:pt x="6" y="57"/>
                </a:lnTo>
                <a:lnTo>
                  <a:pt x="13" y="52"/>
                </a:lnTo>
                <a:lnTo>
                  <a:pt x="22" y="45"/>
                </a:lnTo>
                <a:lnTo>
                  <a:pt x="33" y="39"/>
                </a:lnTo>
                <a:lnTo>
                  <a:pt x="46" y="32"/>
                </a:lnTo>
                <a:lnTo>
                  <a:pt x="79" y="22"/>
                </a:lnTo>
                <a:lnTo>
                  <a:pt x="118" y="13"/>
                </a:lnTo>
                <a:lnTo>
                  <a:pt x="164" y="6"/>
                </a:lnTo>
                <a:lnTo>
                  <a:pt x="214" y="2"/>
                </a:lnTo>
                <a:lnTo>
                  <a:pt x="267" y="0"/>
                </a:lnTo>
                <a:lnTo>
                  <a:pt x="320" y="2"/>
                </a:lnTo>
                <a:lnTo>
                  <a:pt x="372" y="6"/>
                </a:lnTo>
                <a:lnTo>
                  <a:pt x="416" y="13"/>
                </a:lnTo>
                <a:lnTo>
                  <a:pt x="456" y="22"/>
                </a:lnTo>
                <a:lnTo>
                  <a:pt x="488" y="32"/>
                </a:lnTo>
                <a:lnTo>
                  <a:pt x="502" y="39"/>
                </a:lnTo>
                <a:lnTo>
                  <a:pt x="513" y="45"/>
                </a:lnTo>
                <a:lnTo>
                  <a:pt x="523" y="52"/>
                </a:lnTo>
                <a:lnTo>
                  <a:pt x="528" y="57"/>
                </a:lnTo>
                <a:lnTo>
                  <a:pt x="532" y="65"/>
                </a:lnTo>
                <a:lnTo>
                  <a:pt x="534" y="72"/>
                </a:lnTo>
                <a:lnTo>
                  <a:pt x="534" y="78"/>
                </a:lnTo>
                <a:lnTo>
                  <a:pt x="530" y="83"/>
                </a:lnTo>
                <a:lnTo>
                  <a:pt x="526" y="89"/>
                </a:lnTo>
                <a:lnTo>
                  <a:pt x="521" y="94"/>
                </a:lnTo>
                <a:lnTo>
                  <a:pt x="506" y="103"/>
                </a:lnTo>
                <a:lnTo>
                  <a:pt x="486" y="113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6" name="Freeform 96"/>
          <p:cNvSpPr>
            <a:spLocks/>
          </p:cNvSpPr>
          <p:nvPr/>
        </p:nvSpPr>
        <p:spPr bwMode="auto">
          <a:xfrm>
            <a:off x="6164263" y="1614488"/>
            <a:ext cx="844550" cy="174625"/>
          </a:xfrm>
          <a:custGeom>
            <a:avLst/>
            <a:gdLst>
              <a:gd name="T0" fmla="*/ 76200 w 532"/>
              <a:gd name="T1" fmla="*/ 174625 h 110"/>
              <a:gd name="T2" fmla="*/ 76200 w 532"/>
              <a:gd name="T3" fmla="*/ 174625 h 110"/>
              <a:gd name="T4" fmla="*/ 44450 w 532"/>
              <a:gd name="T5" fmla="*/ 163513 h 110"/>
              <a:gd name="T6" fmla="*/ 20637 w 532"/>
              <a:gd name="T7" fmla="*/ 146050 h 110"/>
              <a:gd name="T8" fmla="*/ 12700 w 532"/>
              <a:gd name="T9" fmla="*/ 136525 h 110"/>
              <a:gd name="T10" fmla="*/ 3175 w 532"/>
              <a:gd name="T11" fmla="*/ 128588 h 110"/>
              <a:gd name="T12" fmla="*/ 0 w 532"/>
              <a:gd name="T13" fmla="*/ 119063 h 110"/>
              <a:gd name="T14" fmla="*/ 0 w 532"/>
              <a:gd name="T15" fmla="*/ 111125 h 110"/>
              <a:gd name="T16" fmla="*/ 0 w 532"/>
              <a:gd name="T17" fmla="*/ 111125 h 110"/>
              <a:gd name="T18" fmla="*/ 0 w 532"/>
              <a:gd name="T19" fmla="*/ 98425 h 110"/>
              <a:gd name="T20" fmla="*/ 9525 w 532"/>
              <a:gd name="T21" fmla="*/ 87313 h 110"/>
              <a:gd name="T22" fmla="*/ 19050 w 532"/>
              <a:gd name="T23" fmla="*/ 77788 h 110"/>
              <a:gd name="T24" fmla="*/ 33337 w 532"/>
              <a:gd name="T25" fmla="*/ 66675 h 110"/>
              <a:gd name="T26" fmla="*/ 50800 w 532"/>
              <a:gd name="T27" fmla="*/ 57150 h 110"/>
              <a:gd name="T28" fmla="*/ 71437 w 532"/>
              <a:gd name="T29" fmla="*/ 49212 h 110"/>
              <a:gd name="T30" fmla="*/ 123825 w 532"/>
              <a:gd name="T31" fmla="*/ 31750 h 110"/>
              <a:gd name="T32" fmla="*/ 187325 w 532"/>
              <a:gd name="T33" fmla="*/ 17463 h 110"/>
              <a:gd name="T34" fmla="*/ 257175 w 532"/>
              <a:gd name="T35" fmla="*/ 7938 h 110"/>
              <a:gd name="T36" fmla="*/ 336550 w 532"/>
              <a:gd name="T37" fmla="*/ 0 h 110"/>
              <a:gd name="T38" fmla="*/ 420688 w 532"/>
              <a:gd name="T39" fmla="*/ 0 h 110"/>
              <a:gd name="T40" fmla="*/ 420688 w 532"/>
              <a:gd name="T41" fmla="*/ 0 h 110"/>
              <a:gd name="T42" fmla="*/ 509587 w 532"/>
              <a:gd name="T43" fmla="*/ 0 h 110"/>
              <a:gd name="T44" fmla="*/ 587375 w 532"/>
              <a:gd name="T45" fmla="*/ 7938 h 110"/>
              <a:gd name="T46" fmla="*/ 657225 w 532"/>
              <a:gd name="T47" fmla="*/ 17463 h 110"/>
              <a:gd name="T48" fmla="*/ 722312 w 532"/>
              <a:gd name="T49" fmla="*/ 31750 h 110"/>
              <a:gd name="T50" fmla="*/ 774700 w 532"/>
              <a:gd name="T51" fmla="*/ 49212 h 110"/>
              <a:gd name="T52" fmla="*/ 795337 w 532"/>
              <a:gd name="T53" fmla="*/ 57150 h 110"/>
              <a:gd name="T54" fmla="*/ 812800 w 532"/>
              <a:gd name="T55" fmla="*/ 66675 h 110"/>
              <a:gd name="T56" fmla="*/ 827088 w 532"/>
              <a:gd name="T57" fmla="*/ 77788 h 110"/>
              <a:gd name="T58" fmla="*/ 836613 w 532"/>
              <a:gd name="T59" fmla="*/ 87313 h 110"/>
              <a:gd name="T60" fmla="*/ 844550 w 532"/>
              <a:gd name="T61" fmla="*/ 98425 h 110"/>
              <a:gd name="T62" fmla="*/ 844550 w 532"/>
              <a:gd name="T63" fmla="*/ 111125 h 110"/>
              <a:gd name="T64" fmla="*/ 844550 w 532"/>
              <a:gd name="T65" fmla="*/ 111125 h 110"/>
              <a:gd name="T66" fmla="*/ 844550 w 532"/>
              <a:gd name="T67" fmla="*/ 119063 h 110"/>
              <a:gd name="T68" fmla="*/ 839788 w 532"/>
              <a:gd name="T69" fmla="*/ 128588 h 110"/>
              <a:gd name="T70" fmla="*/ 833438 w 532"/>
              <a:gd name="T71" fmla="*/ 136525 h 110"/>
              <a:gd name="T72" fmla="*/ 823913 w 532"/>
              <a:gd name="T73" fmla="*/ 146050 h 110"/>
              <a:gd name="T74" fmla="*/ 801687 w 532"/>
              <a:gd name="T75" fmla="*/ 163513 h 110"/>
              <a:gd name="T76" fmla="*/ 768350 w 532"/>
              <a:gd name="T77" fmla="*/ 174625 h 11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2"/>
              <a:gd name="T118" fmla="*/ 0 h 110"/>
              <a:gd name="T119" fmla="*/ 532 w 532"/>
              <a:gd name="T120" fmla="*/ 110 h 11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2" h="110">
                <a:moveTo>
                  <a:pt x="48" y="110"/>
                </a:moveTo>
                <a:lnTo>
                  <a:pt x="48" y="110"/>
                </a:lnTo>
                <a:lnTo>
                  <a:pt x="28" y="103"/>
                </a:lnTo>
                <a:lnTo>
                  <a:pt x="13" y="92"/>
                </a:lnTo>
                <a:lnTo>
                  <a:pt x="8" y="86"/>
                </a:lnTo>
                <a:lnTo>
                  <a:pt x="2" y="81"/>
                </a:lnTo>
                <a:lnTo>
                  <a:pt x="0" y="75"/>
                </a:lnTo>
                <a:lnTo>
                  <a:pt x="0" y="70"/>
                </a:lnTo>
                <a:lnTo>
                  <a:pt x="0" y="62"/>
                </a:lnTo>
                <a:lnTo>
                  <a:pt x="6" y="55"/>
                </a:lnTo>
                <a:lnTo>
                  <a:pt x="12" y="49"/>
                </a:lnTo>
                <a:lnTo>
                  <a:pt x="21" y="42"/>
                </a:lnTo>
                <a:lnTo>
                  <a:pt x="32" y="36"/>
                </a:lnTo>
                <a:lnTo>
                  <a:pt x="45" y="31"/>
                </a:lnTo>
                <a:lnTo>
                  <a:pt x="78" y="20"/>
                </a:lnTo>
                <a:lnTo>
                  <a:pt x="118" y="11"/>
                </a:lnTo>
                <a:lnTo>
                  <a:pt x="162" y="5"/>
                </a:lnTo>
                <a:lnTo>
                  <a:pt x="212" y="0"/>
                </a:lnTo>
                <a:lnTo>
                  <a:pt x="265" y="0"/>
                </a:lnTo>
                <a:lnTo>
                  <a:pt x="321" y="0"/>
                </a:lnTo>
                <a:lnTo>
                  <a:pt x="370" y="5"/>
                </a:lnTo>
                <a:lnTo>
                  <a:pt x="414" y="11"/>
                </a:lnTo>
                <a:lnTo>
                  <a:pt x="455" y="20"/>
                </a:lnTo>
                <a:lnTo>
                  <a:pt x="488" y="31"/>
                </a:lnTo>
                <a:lnTo>
                  <a:pt x="501" y="36"/>
                </a:lnTo>
                <a:lnTo>
                  <a:pt x="512" y="42"/>
                </a:lnTo>
                <a:lnTo>
                  <a:pt x="521" y="49"/>
                </a:lnTo>
                <a:lnTo>
                  <a:pt x="527" y="55"/>
                </a:lnTo>
                <a:lnTo>
                  <a:pt x="532" y="62"/>
                </a:lnTo>
                <a:lnTo>
                  <a:pt x="532" y="70"/>
                </a:lnTo>
                <a:lnTo>
                  <a:pt x="532" y="75"/>
                </a:lnTo>
                <a:lnTo>
                  <a:pt x="529" y="81"/>
                </a:lnTo>
                <a:lnTo>
                  <a:pt x="525" y="86"/>
                </a:lnTo>
                <a:lnTo>
                  <a:pt x="519" y="92"/>
                </a:lnTo>
                <a:lnTo>
                  <a:pt x="505" y="103"/>
                </a:lnTo>
                <a:lnTo>
                  <a:pt x="484" y="11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7" name="Freeform 97"/>
          <p:cNvSpPr>
            <a:spLocks/>
          </p:cNvSpPr>
          <p:nvPr/>
        </p:nvSpPr>
        <p:spPr bwMode="auto">
          <a:xfrm>
            <a:off x="1660525" y="2032000"/>
            <a:ext cx="1265238" cy="73025"/>
          </a:xfrm>
          <a:custGeom>
            <a:avLst/>
            <a:gdLst>
              <a:gd name="T0" fmla="*/ 0 w 797"/>
              <a:gd name="T1" fmla="*/ 73025 h 46"/>
              <a:gd name="T2" fmla="*/ 0 w 797"/>
              <a:gd name="T3" fmla="*/ 0 h 46"/>
              <a:gd name="T4" fmla="*/ 1265238 w 797"/>
              <a:gd name="T5" fmla="*/ 0 h 46"/>
              <a:gd name="T6" fmla="*/ 1265238 w 797"/>
              <a:gd name="T7" fmla="*/ 73025 h 46"/>
              <a:gd name="T8" fmla="*/ 0 60000 65536"/>
              <a:gd name="T9" fmla="*/ 0 60000 65536"/>
              <a:gd name="T10" fmla="*/ 0 60000 65536"/>
              <a:gd name="T11" fmla="*/ 0 60000 65536"/>
              <a:gd name="T12" fmla="*/ 0 w 797"/>
              <a:gd name="T13" fmla="*/ 0 h 46"/>
              <a:gd name="T14" fmla="*/ 797 w 797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7" h="46">
                <a:moveTo>
                  <a:pt x="0" y="46"/>
                </a:moveTo>
                <a:lnTo>
                  <a:pt x="0" y="0"/>
                </a:lnTo>
                <a:lnTo>
                  <a:pt x="797" y="0"/>
                </a:lnTo>
                <a:lnTo>
                  <a:pt x="797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8" name="Line 98"/>
          <p:cNvSpPr>
            <a:spLocks noChangeShapeType="1"/>
          </p:cNvSpPr>
          <p:nvPr/>
        </p:nvSpPr>
        <p:spPr bwMode="auto">
          <a:xfrm flipV="1">
            <a:off x="2297113" y="1976438"/>
            <a:ext cx="1587" cy="55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9" name="Line 99"/>
          <p:cNvSpPr>
            <a:spLocks noChangeShapeType="1"/>
          </p:cNvSpPr>
          <p:nvPr/>
        </p:nvSpPr>
        <p:spPr bwMode="auto">
          <a:xfrm flipH="1">
            <a:off x="7008813" y="1725613"/>
            <a:ext cx="6873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0" name="Line 100"/>
          <p:cNvSpPr>
            <a:spLocks noChangeShapeType="1"/>
          </p:cNvSpPr>
          <p:nvPr/>
        </p:nvSpPr>
        <p:spPr bwMode="auto">
          <a:xfrm flipH="1">
            <a:off x="6518275" y="2498725"/>
            <a:ext cx="1177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1" name="Text Box 101"/>
          <p:cNvSpPr txBox="1">
            <a:spLocks noChangeArrowheads="1"/>
          </p:cNvSpPr>
          <p:nvPr/>
        </p:nvSpPr>
        <p:spPr bwMode="auto">
          <a:xfrm>
            <a:off x="66675" y="3024188"/>
            <a:ext cx="75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Head of</a:t>
            </a:r>
          </a:p>
          <a:p>
            <a:r>
              <a:rPr lang="en-US" sz="1000" b="1"/>
              <a:t>epididymis</a:t>
            </a:r>
          </a:p>
        </p:txBody>
      </p:sp>
      <p:sp>
        <p:nvSpPr>
          <p:cNvPr id="24642" name="Text Box 102"/>
          <p:cNvSpPr txBox="1">
            <a:spLocks noChangeArrowheads="1"/>
          </p:cNvSpPr>
          <p:nvPr/>
        </p:nvSpPr>
        <p:spPr bwMode="auto">
          <a:xfrm>
            <a:off x="66675" y="4281488"/>
            <a:ext cx="101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Testis, covered</a:t>
            </a:r>
          </a:p>
          <a:p>
            <a:r>
              <a:rPr lang="en-US" sz="1000" b="1"/>
              <a:t>by tunica</a:t>
            </a:r>
          </a:p>
          <a:p>
            <a:r>
              <a:rPr lang="en-US" sz="1000" b="1"/>
              <a:t>albuginea</a:t>
            </a:r>
          </a:p>
        </p:txBody>
      </p:sp>
      <p:sp>
        <p:nvSpPr>
          <p:cNvPr id="24643" name="Text Box 103"/>
          <p:cNvSpPr txBox="1">
            <a:spLocks noChangeArrowheads="1"/>
          </p:cNvSpPr>
          <p:nvPr/>
        </p:nvSpPr>
        <p:spPr bwMode="auto">
          <a:xfrm>
            <a:off x="66675" y="5119688"/>
            <a:ext cx="11604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Tail of epididymis</a:t>
            </a:r>
          </a:p>
        </p:txBody>
      </p:sp>
      <p:sp>
        <p:nvSpPr>
          <p:cNvPr id="24644" name="Text Box 104"/>
          <p:cNvSpPr txBox="1">
            <a:spLocks noChangeArrowheads="1"/>
          </p:cNvSpPr>
          <p:nvPr/>
        </p:nvSpPr>
        <p:spPr bwMode="auto">
          <a:xfrm>
            <a:off x="66675" y="5462588"/>
            <a:ext cx="925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Scrotum</a:t>
            </a:r>
          </a:p>
          <a:p>
            <a:r>
              <a:rPr lang="en-US" sz="1000" b="1"/>
              <a:t>(folded down)</a:t>
            </a:r>
          </a:p>
        </p:txBody>
      </p:sp>
      <p:sp>
        <p:nvSpPr>
          <p:cNvPr id="24645" name="Text Box 105"/>
          <p:cNvSpPr txBox="1">
            <a:spLocks noChangeArrowheads="1"/>
          </p:cNvSpPr>
          <p:nvPr/>
        </p:nvSpPr>
        <p:spPr bwMode="auto">
          <a:xfrm>
            <a:off x="4114800" y="3021013"/>
            <a:ext cx="75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Head of</a:t>
            </a:r>
          </a:p>
          <a:p>
            <a:r>
              <a:rPr lang="en-US" sz="1000" b="1"/>
              <a:t>epididymis</a:t>
            </a:r>
          </a:p>
        </p:txBody>
      </p:sp>
      <p:sp>
        <p:nvSpPr>
          <p:cNvPr id="24646" name="Text Box 106"/>
          <p:cNvSpPr txBox="1">
            <a:spLocks noChangeArrowheads="1"/>
          </p:cNvSpPr>
          <p:nvPr/>
        </p:nvSpPr>
        <p:spPr bwMode="auto">
          <a:xfrm>
            <a:off x="4114800" y="3389313"/>
            <a:ext cx="619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Ductus</a:t>
            </a:r>
          </a:p>
          <a:p>
            <a:r>
              <a:rPr lang="en-US" sz="1000" b="1"/>
              <a:t>deferens</a:t>
            </a:r>
          </a:p>
        </p:txBody>
      </p:sp>
      <p:sp>
        <p:nvSpPr>
          <p:cNvPr id="24647" name="Text Box 107"/>
          <p:cNvSpPr txBox="1">
            <a:spLocks noChangeArrowheads="1"/>
          </p:cNvSpPr>
          <p:nvPr/>
        </p:nvSpPr>
        <p:spPr bwMode="auto">
          <a:xfrm>
            <a:off x="4114800" y="3770313"/>
            <a:ext cx="571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Efferent</a:t>
            </a:r>
          </a:p>
          <a:p>
            <a:r>
              <a:rPr lang="en-US" sz="1000" b="1"/>
              <a:t>ductule</a:t>
            </a:r>
          </a:p>
        </p:txBody>
      </p:sp>
      <p:sp>
        <p:nvSpPr>
          <p:cNvPr id="24648" name="Text Box 108"/>
          <p:cNvSpPr txBox="1">
            <a:spLocks noChangeArrowheads="1"/>
          </p:cNvSpPr>
          <p:nvPr/>
        </p:nvSpPr>
        <p:spPr bwMode="auto">
          <a:xfrm>
            <a:off x="4114800" y="4341813"/>
            <a:ext cx="75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Body of</a:t>
            </a:r>
          </a:p>
          <a:p>
            <a:r>
              <a:rPr lang="en-US" sz="1000" b="1"/>
              <a:t>epididymis</a:t>
            </a:r>
          </a:p>
        </p:txBody>
      </p:sp>
      <p:sp>
        <p:nvSpPr>
          <p:cNvPr id="24649" name="Text Box 109"/>
          <p:cNvSpPr txBox="1">
            <a:spLocks noChangeArrowheads="1"/>
          </p:cNvSpPr>
          <p:nvPr/>
        </p:nvSpPr>
        <p:spPr bwMode="auto">
          <a:xfrm>
            <a:off x="4114800" y="5751513"/>
            <a:ext cx="75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Tail of</a:t>
            </a:r>
          </a:p>
          <a:p>
            <a:r>
              <a:rPr lang="en-US" sz="1000" b="1"/>
              <a:t>epididymis</a:t>
            </a:r>
          </a:p>
        </p:txBody>
      </p:sp>
      <p:sp>
        <p:nvSpPr>
          <p:cNvPr id="24650" name="Text Box 110"/>
          <p:cNvSpPr txBox="1">
            <a:spLocks noChangeArrowheads="1"/>
          </p:cNvSpPr>
          <p:nvPr/>
        </p:nvSpPr>
        <p:spPr bwMode="auto">
          <a:xfrm>
            <a:off x="7747000" y="5421313"/>
            <a:ext cx="68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Tunica</a:t>
            </a:r>
          </a:p>
          <a:p>
            <a:r>
              <a:rPr lang="en-US" sz="1000" b="1"/>
              <a:t>albuginea</a:t>
            </a:r>
          </a:p>
        </p:txBody>
      </p:sp>
      <p:sp>
        <p:nvSpPr>
          <p:cNvPr id="24651" name="Text Box 111"/>
          <p:cNvSpPr txBox="1">
            <a:spLocks noChangeArrowheads="1"/>
          </p:cNvSpPr>
          <p:nvPr/>
        </p:nvSpPr>
        <p:spPr bwMode="auto">
          <a:xfrm>
            <a:off x="7747000" y="4849813"/>
            <a:ext cx="631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Tunica</a:t>
            </a:r>
          </a:p>
          <a:p>
            <a:r>
              <a:rPr lang="en-US" sz="1000" b="1"/>
              <a:t>vaginalis</a:t>
            </a:r>
          </a:p>
        </p:txBody>
      </p:sp>
      <p:sp>
        <p:nvSpPr>
          <p:cNvPr id="24652" name="Text Box 112"/>
          <p:cNvSpPr txBox="1">
            <a:spLocks noChangeArrowheads="1"/>
          </p:cNvSpPr>
          <p:nvPr/>
        </p:nvSpPr>
        <p:spPr bwMode="auto">
          <a:xfrm>
            <a:off x="7747000" y="3706813"/>
            <a:ext cx="893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Seminiferous</a:t>
            </a:r>
          </a:p>
          <a:p>
            <a:r>
              <a:rPr lang="en-US" sz="1000" b="1"/>
              <a:t>tubule</a:t>
            </a:r>
          </a:p>
        </p:txBody>
      </p:sp>
      <p:sp>
        <p:nvSpPr>
          <p:cNvPr id="24653" name="Text Box 113"/>
          <p:cNvSpPr txBox="1">
            <a:spLocks noChangeArrowheads="1"/>
          </p:cNvSpPr>
          <p:nvPr/>
        </p:nvSpPr>
        <p:spPr bwMode="auto">
          <a:xfrm>
            <a:off x="7747000" y="2436813"/>
            <a:ext cx="941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Blood vessels</a:t>
            </a:r>
          </a:p>
          <a:p>
            <a:r>
              <a:rPr lang="en-US" sz="1000" b="1"/>
              <a:t>and nerves</a:t>
            </a:r>
          </a:p>
        </p:txBody>
      </p:sp>
      <p:sp>
        <p:nvSpPr>
          <p:cNvPr id="24654" name="Text Box 114"/>
          <p:cNvSpPr txBox="1">
            <a:spLocks noChangeArrowheads="1"/>
          </p:cNvSpPr>
          <p:nvPr/>
        </p:nvSpPr>
        <p:spPr bwMode="auto">
          <a:xfrm>
            <a:off x="7747000" y="1662113"/>
            <a:ext cx="703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Spermatic</a:t>
            </a:r>
          </a:p>
          <a:p>
            <a:r>
              <a:rPr lang="en-US" sz="1000" b="1"/>
              <a:t>cord</a:t>
            </a:r>
          </a:p>
        </p:txBody>
      </p:sp>
      <p:sp>
        <p:nvSpPr>
          <p:cNvPr id="24655" name="TextBox 24"/>
          <p:cNvSpPr txBox="1">
            <a:spLocks noChangeArrowheads="1"/>
          </p:cNvSpPr>
          <p:nvPr/>
        </p:nvSpPr>
        <p:spPr bwMode="auto">
          <a:xfrm>
            <a:off x="2151063" y="741363"/>
            <a:ext cx="48101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4656" name="TextBox 24"/>
          <p:cNvSpPr txBox="1">
            <a:spLocks noChangeArrowheads="1"/>
          </p:cNvSpPr>
          <p:nvPr/>
        </p:nvSpPr>
        <p:spPr bwMode="auto">
          <a:xfrm>
            <a:off x="2160588" y="6227763"/>
            <a:ext cx="48101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a: © The McGraw-Hill Companies, Inc./Dennis Strete, photographer</a:t>
            </a:r>
          </a:p>
        </p:txBody>
      </p:sp>
      <p:sp>
        <p:nvSpPr>
          <p:cNvPr id="24657" name="Text Box 6"/>
          <p:cNvSpPr txBox="1">
            <a:spLocks noChangeArrowheads="1"/>
          </p:cNvSpPr>
          <p:nvPr/>
        </p:nvSpPr>
        <p:spPr bwMode="auto">
          <a:xfrm>
            <a:off x="863600" y="6300788"/>
            <a:ext cx="16700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27.9</a:t>
            </a:r>
            <a:endParaRPr lang="en-US"/>
          </a:p>
        </p:txBody>
      </p:sp>
      <p:sp>
        <p:nvSpPr>
          <p:cNvPr id="2465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40046AF2-0728-4257-B937-D3A36C25572B}" type="slidenum">
              <a:rPr lang="en-US" altLang="en-US" smtClean="0">
                <a:latin typeface="Arial" pitchFamily="34" charset="0"/>
              </a:rPr>
              <a:pPr/>
              <a:t>22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090FC386-2315-4DF4-8D79-05B5EF6123B4}" type="slidenum">
              <a:rPr lang="en-US" altLang="en-US" smtClean="0">
                <a:latin typeface="Arial" pitchFamily="34" charset="0"/>
              </a:rPr>
              <a:pPr/>
              <a:t>23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7325"/>
            <a:ext cx="9144000" cy="604838"/>
          </a:xfrm>
        </p:spPr>
        <p:txBody>
          <a:bodyPr/>
          <a:lstStyle/>
          <a:p>
            <a:pPr eaLnBrk="1" hangingPunct="1"/>
            <a:r>
              <a:rPr lang="en-US" smtClean="0"/>
              <a:t>Testis and Associated Structures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81013" y="6073775"/>
            <a:ext cx="1905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27.9b</a:t>
            </a:r>
          </a:p>
        </p:txBody>
      </p:sp>
      <p:sp>
        <p:nvSpPr>
          <p:cNvPr id="25605" name="TextBox 24"/>
          <p:cNvSpPr txBox="1">
            <a:spLocks noChangeArrowheads="1"/>
          </p:cNvSpPr>
          <p:nvPr/>
        </p:nvSpPr>
        <p:spPr bwMode="auto">
          <a:xfrm>
            <a:off x="2819400" y="911225"/>
            <a:ext cx="4810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25606" name="Picture 3" descr="sal25693_27_0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093788"/>
            <a:ext cx="4938712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097213" y="4532313"/>
            <a:ext cx="6826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solidFill>
                  <a:srgbClr val="000000"/>
                </a:solidFill>
                <a:latin typeface="Arial" charset="0"/>
              </a:rPr>
              <a:t>Rete testis</a:t>
            </a:r>
            <a:endParaRPr lang="en-US" sz="1800" b="1">
              <a:latin typeface="Arial" charset="0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4846638" y="6543675"/>
            <a:ext cx="1714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solidFill>
                  <a:srgbClr val="000000"/>
                </a:solidFill>
                <a:latin typeface="Arial" charset="0"/>
              </a:rPr>
              <a:t>(b)</a:t>
            </a:r>
            <a:endParaRPr lang="en-US" sz="1800" b="1">
              <a:latin typeface="Arial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6923088" y="4759325"/>
            <a:ext cx="43973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solidFill>
                  <a:srgbClr val="000000"/>
                </a:solidFill>
                <a:latin typeface="Arial" charset="0"/>
              </a:rPr>
              <a:t>Lobule</a:t>
            </a:r>
            <a:endParaRPr lang="en-US" sz="1800" b="1">
              <a:latin typeface="Arial" charset="0"/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6923088" y="4437063"/>
            <a:ext cx="49371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solidFill>
                  <a:srgbClr val="000000"/>
                </a:solidFill>
                <a:latin typeface="Arial" charset="0"/>
              </a:rPr>
              <a:t>Septum</a:t>
            </a:r>
            <a:endParaRPr lang="en-US" sz="1800" b="1">
              <a:latin typeface="Arial" charset="0"/>
            </a:endParaRPr>
          </a:p>
        </p:txBody>
      </p:sp>
      <p:sp>
        <p:nvSpPr>
          <p:cNvPr id="25611" name="Freeform 34"/>
          <p:cNvSpPr>
            <a:spLocks/>
          </p:cNvSpPr>
          <p:nvPr/>
        </p:nvSpPr>
        <p:spPr bwMode="auto">
          <a:xfrm>
            <a:off x="3660775" y="3444875"/>
            <a:ext cx="1993900" cy="177800"/>
          </a:xfrm>
          <a:custGeom>
            <a:avLst/>
            <a:gdLst>
              <a:gd name="T0" fmla="*/ 0 w 1322"/>
              <a:gd name="T1" fmla="*/ 0 h 118"/>
              <a:gd name="T2" fmla="*/ 1731327 w 1322"/>
              <a:gd name="T3" fmla="*/ 0 h 118"/>
              <a:gd name="T4" fmla="*/ 1993741 w 1322"/>
              <a:gd name="T5" fmla="*/ 177959 h 118"/>
              <a:gd name="T6" fmla="*/ 0 60000 65536"/>
              <a:gd name="T7" fmla="*/ 0 60000 65536"/>
              <a:gd name="T8" fmla="*/ 0 60000 65536"/>
              <a:gd name="T9" fmla="*/ 0 w 1322"/>
              <a:gd name="T10" fmla="*/ 0 h 118"/>
              <a:gd name="T11" fmla="*/ 1322 w 1322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2" h="118">
                <a:moveTo>
                  <a:pt x="0" y="0"/>
                </a:moveTo>
                <a:lnTo>
                  <a:pt x="1148" y="0"/>
                </a:lnTo>
                <a:lnTo>
                  <a:pt x="1322" y="118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5612" name="Line 35"/>
          <p:cNvSpPr>
            <a:spLocks noChangeShapeType="1"/>
          </p:cNvSpPr>
          <p:nvPr/>
        </p:nvSpPr>
        <p:spPr bwMode="auto">
          <a:xfrm flipH="1">
            <a:off x="6216650" y="1985963"/>
            <a:ext cx="676275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Line 36"/>
          <p:cNvSpPr>
            <a:spLocks noChangeShapeType="1"/>
          </p:cNvSpPr>
          <p:nvPr/>
        </p:nvSpPr>
        <p:spPr bwMode="auto">
          <a:xfrm flipH="1">
            <a:off x="6426200" y="5345113"/>
            <a:ext cx="466725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37"/>
          <p:cNvSpPr>
            <a:spLocks noChangeShapeType="1"/>
          </p:cNvSpPr>
          <p:nvPr/>
        </p:nvSpPr>
        <p:spPr bwMode="auto">
          <a:xfrm flipH="1">
            <a:off x="5324475" y="5948363"/>
            <a:ext cx="1568450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Freeform 38"/>
          <p:cNvSpPr>
            <a:spLocks/>
          </p:cNvSpPr>
          <p:nvPr/>
        </p:nvSpPr>
        <p:spPr bwMode="auto">
          <a:xfrm>
            <a:off x="6453188" y="4514850"/>
            <a:ext cx="439737" cy="92075"/>
          </a:xfrm>
          <a:custGeom>
            <a:avLst/>
            <a:gdLst>
              <a:gd name="T0" fmla="*/ 440373 w 292"/>
              <a:gd name="T1" fmla="*/ 0 h 62"/>
              <a:gd name="T2" fmla="*/ 348377 w 292"/>
              <a:gd name="T3" fmla="*/ 0 h 62"/>
              <a:gd name="T4" fmla="*/ 0 w 292"/>
              <a:gd name="T5" fmla="*/ 93504 h 62"/>
              <a:gd name="T6" fmla="*/ 0 60000 65536"/>
              <a:gd name="T7" fmla="*/ 0 60000 65536"/>
              <a:gd name="T8" fmla="*/ 0 60000 65536"/>
              <a:gd name="T9" fmla="*/ 0 w 292"/>
              <a:gd name="T10" fmla="*/ 0 h 62"/>
              <a:gd name="T11" fmla="*/ 292 w 292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" h="62">
                <a:moveTo>
                  <a:pt x="292" y="0"/>
                </a:moveTo>
                <a:lnTo>
                  <a:pt x="231" y="0"/>
                </a:lnTo>
                <a:lnTo>
                  <a:pt x="0" y="62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5616" name="Line 39"/>
          <p:cNvSpPr>
            <a:spLocks noChangeShapeType="1"/>
          </p:cNvSpPr>
          <p:nvPr/>
        </p:nvSpPr>
        <p:spPr bwMode="auto">
          <a:xfrm flipH="1">
            <a:off x="6494463" y="5345113"/>
            <a:ext cx="307975" cy="1603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Line 40"/>
          <p:cNvSpPr>
            <a:spLocks noChangeShapeType="1"/>
          </p:cNvSpPr>
          <p:nvPr/>
        </p:nvSpPr>
        <p:spPr bwMode="auto">
          <a:xfrm flipH="1" flipV="1">
            <a:off x="6035675" y="5846763"/>
            <a:ext cx="766763" cy="1016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Line 41"/>
          <p:cNvSpPr>
            <a:spLocks noChangeShapeType="1"/>
          </p:cNvSpPr>
          <p:nvPr/>
        </p:nvSpPr>
        <p:spPr bwMode="auto">
          <a:xfrm flipH="1">
            <a:off x="6740525" y="4838700"/>
            <a:ext cx="15240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9" name="Line 42"/>
          <p:cNvSpPr>
            <a:spLocks noChangeShapeType="1"/>
          </p:cNvSpPr>
          <p:nvPr/>
        </p:nvSpPr>
        <p:spPr bwMode="auto">
          <a:xfrm flipH="1">
            <a:off x="5638800" y="2800350"/>
            <a:ext cx="1236663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0" name="Line 43"/>
          <p:cNvSpPr>
            <a:spLocks noChangeShapeType="1"/>
          </p:cNvSpPr>
          <p:nvPr/>
        </p:nvSpPr>
        <p:spPr bwMode="auto">
          <a:xfrm flipH="1">
            <a:off x="3602038" y="3835400"/>
            <a:ext cx="1211262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1" name="Line 44"/>
          <p:cNvSpPr>
            <a:spLocks noChangeShapeType="1"/>
          </p:cNvSpPr>
          <p:nvPr/>
        </p:nvSpPr>
        <p:spPr bwMode="auto">
          <a:xfrm flipH="1">
            <a:off x="3651250" y="4216400"/>
            <a:ext cx="1595438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Line 45"/>
          <p:cNvSpPr>
            <a:spLocks noChangeShapeType="1"/>
          </p:cNvSpPr>
          <p:nvPr/>
        </p:nvSpPr>
        <p:spPr bwMode="auto">
          <a:xfrm flipH="1">
            <a:off x="3625850" y="4818063"/>
            <a:ext cx="1036638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Line 46"/>
          <p:cNvSpPr>
            <a:spLocks noChangeShapeType="1"/>
          </p:cNvSpPr>
          <p:nvPr/>
        </p:nvSpPr>
        <p:spPr bwMode="auto">
          <a:xfrm flipH="1">
            <a:off x="3548063" y="6311900"/>
            <a:ext cx="122555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4" name="Freeform 47"/>
          <p:cNvSpPr>
            <a:spLocks/>
          </p:cNvSpPr>
          <p:nvPr/>
        </p:nvSpPr>
        <p:spPr bwMode="auto">
          <a:xfrm>
            <a:off x="3814763" y="4616450"/>
            <a:ext cx="1481137" cy="1588"/>
          </a:xfrm>
          <a:custGeom>
            <a:avLst/>
            <a:gdLst>
              <a:gd name="T0" fmla="*/ 0 w 983"/>
              <a:gd name="T1" fmla="*/ 0 h 1587"/>
              <a:gd name="T2" fmla="*/ 888286 w 983"/>
              <a:gd name="T3" fmla="*/ 0 h 1587"/>
              <a:gd name="T4" fmla="*/ 1482487 w 983"/>
              <a:gd name="T5" fmla="*/ 0 h 1587"/>
              <a:gd name="T6" fmla="*/ 0 60000 65536"/>
              <a:gd name="T7" fmla="*/ 0 60000 65536"/>
              <a:gd name="T8" fmla="*/ 0 60000 65536"/>
              <a:gd name="T9" fmla="*/ 0 w 983"/>
              <a:gd name="T10" fmla="*/ 0 h 1587"/>
              <a:gd name="T11" fmla="*/ 983 w 98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3" h="1587">
                <a:moveTo>
                  <a:pt x="0" y="0"/>
                </a:moveTo>
                <a:lnTo>
                  <a:pt x="589" y="0"/>
                </a:lnTo>
                <a:lnTo>
                  <a:pt x="983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5625" name="Freeform 48"/>
          <p:cNvSpPr>
            <a:spLocks/>
          </p:cNvSpPr>
          <p:nvPr/>
        </p:nvSpPr>
        <p:spPr bwMode="auto">
          <a:xfrm>
            <a:off x="6494463" y="4649788"/>
            <a:ext cx="246062" cy="406400"/>
          </a:xfrm>
          <a:custGeom>
            <a:avLst/>
            <a:gdLst>
              <a:gd name="T0" fmla="*/ 0 w 163"/>
              <a:gd name="T1" fmla="*/ 0 h 269"/>
              <a:gd name="T2" fmla="*/ 245824 w 163"/>
              <a:gd name="T3" fmla="*/ 0 h 269"/>
              <a:gd name="T4" fmla="*/ 245824 w 163"/>
              <a:gd name="T5" fmla="*/ 405685 h 269"/>
              <a:gd name="T6" fmla="*/ 0 w 163"/>
              <a:gd name="T7" fmla="*/ 405685 h 269"/>
              <a:gd name="T8" fmla="*/ 0 60000 65536"/>
              <a:gd name="T9" fmla="*/ 0 60000 65536"/>
              <a:gd name="T10" fmla="*/ 0 60000 65536"/>
              <a:gd name="T11" fmla="*/ 0 60000 65536"/>
              <a:gd name="T12" fmla="*/ 0 w 163"/>
              <a:gd name="T13" fmla="*/ 0 h 269"/>
              <a:gd name="T14" fmla="*/ 163 w 163"/>
              <a:gd name="T15" fmla="*/ 269 h 2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" h="269">
                <a:moveTo>
                  <a:pt x="0" y="0"/>
                </a:moveTo>
                <a:lnTo>
                  <a:pt x="163" y="0"/>
                </a:lnTo>
                <a:lnTo>
                  <a:pt x="163" y="269"/>
                </a:lnTo>
                <a:lnTo>
                  <a:pt x="0" y="269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5626" name="Freeform 49"/>
          <p:cNvSpPr>
            <a:spLocks/>
          </p:cNvSpPr>
          <p:nvPr/>
        </p:nvSpPr>
        <p:spPr bwMode="auto">
          <a:xfrm>
            <a:off x="3651250" y="3438525"/>
            <a:ext cx="2020888" cy="193675"/>
          </a:xfrm>
          <a:custGeom>
            <a:avLst/>
            <a:gdLst>
              <a:gd name="T0" fmla="*/ 0 w 1340"/>
              <a:gd name="T1" fmla="*/ 0 h 128"/>
              <a:gd name="T2" fmla="*/ 1740377 w 1340"/>
              <a:gd name="T3" fmla="*/ 0 h 128"/>
              <a:gd name="T4" fmla="*/ 2020888 w 1340"/>
              <a:gd name="T5" fmla="*/ 193040 h 128"/>
              <a:gd name="T6" fmla="*/ 0 60000 65536"/>
              <a:gd name="T7" fmla="*/ 0 60000 65536"/>
              <a:gd name="T8" fmla="*/ 0 60000 65536"/>
              <a:gd name="T9" fmla="*/ 0 w 1340"/>
              <a:gd name="T10" fmla="*/ 0 h 128"/>
              <a:gd name="T11" fmla="*/ 1340 w 1340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0" h="128">
                <a:moveTo>
                  <a:pt x="0" y="0"/>
                </a:moveTo>
                <a:lnTo>
                  <a:pt x="1154" y="0"/>
                </a:lnTo>
                <a:lnTo>
                  <a:pt x="1340" y="1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5627" name="Line 50"/>
          <p:cNvSpPr>
            <a:spLocks noChangeShapeType="1"/>
          </p:cNvSpPr>
          <p:nvPr/>
        </p:nvSpPr>
        <p:spPr bwMode="auto">
          <a:xfrm flipH="1">
            <a:off x="6419850" y="5335588"/>
            <a:ext cx="4651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8" name="Line 51"/>
          <p:cNvSpPr>
            <a:spLocks noChangeShapeType="1"/>
          </p:cNvSpPr>
          <p:nvPr/>
        </p:nvSpPr>
        <p:spPr bwMode="auto">
          <a:xfrm flipH="1">
            <a:off x="5314950" y="5938838"/>
            <a:ext cx="15700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9" name="Freeform 52"/>
          <p:cNvSpPr>
            <a:spLocks/>
          </p:cNvSpPr>
          <p:nvPr/>
        </p:nvSpPr>
        <p:spPr bwMode="auto">
          <a:xfrm>
            <a:off x="6443663" y="4505325"/>
            <a:ext cx="441325" cy="93663"/>
          </a:xfrm>
          <a:custGeom>
            <a:avLst/>
            <a:gdLst>
              <a:gd name="T0" fmla="*/ 440373 w 292"/>
              <a:gd name="T1" fmla="*/ 0 h 62"/>
              <a:gd name="T2" fmla="*/ 348377 w 292"/>
              <a:gd name="T3" fmla="*/ 0 h 62"/>
              <a:gd name="T4" fmla="*/ 0 w 292"/>
              <a:gd name="T5" fmla="*/ 93504 h 62"/>
              <a:gd name="T6" fmla="*/ 0 60000 65536"/>
              <a:gd name="T7" fmla="*/ 0 60000 65536"/>
              <a:gd name="T8" fmla="*/ 0 60000 65536"/>
              <a:gd name="T9" fmla="*/ 0 w 292"/>
              <a:gd name="T10" fmla="*/ 0 h 62"/>
              <a:gd name="T11" fmla="*/ 292 w 292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" h="62">
                <a:moveTo>
                  <a:pt x="292" y="0"/>
                </a:moveTo>
                <a:lnTo>
                  <a:pt x="231" y="0"/>
                </a:lnTo>
                <a:lnTo>
                  <a:pt x="0" y="6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5630" name="Freeform 53"/>
          <p:cNvSpPr>
            <a:spLocks/>
          </p:cNvSpPr>
          <p:nvPr/>
        </p:nvSpPr>
        <p:spPr bwMode="auto">
          <a:xfrm>
            <a:off x="6289675" y="4152900"/>
            <a:ext cx="601663" cy="158750"/>
          </a:xfrm>
          <a:custGeom>
            <a:avLst/>
            <a:gdLst>
              <a:gd name="T0" fmla="*/ 600234 w 398"/>
              <a:gd name="T1" fmla="*/ 0 h 106"/>
              <a:gd name="T2" fmla="*/ 505222 w 398"/>
              <a:gd name="T3" fmla="*/ 0 h 106"/>
              <a:gd name="T4" fmla="*/ 0 w 398"/>
              <a:gd name="T5" fmla="*/ 159861 h 106"/>
              <a:gd name="T6" fmla="*/ 0 60000 65536"/>
              <a:gd name="T7" fmla="*/ 0 60000 65536"/>
              <a:gd name="T8" fmla="*/ 0 60000 65536"/>
              <a:gd name="T9" fmla="*/ 0 w 398"/>
              <a:gd name="T10" fmla="*/ 0 h 106"/>
              <a:gd name="T11" fmla="*/ 398 w 398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" h="106">
                <a:moveTo>
                  <a:pt x="398" y="0"/>
                </a:moveTo>
                <a:lnTo>
                  <a:pt x="335" y="0"/>
                </a:lnTo>
                <a:lnTo>
                  <a:pt x="0" y="106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5631" name="Freeform 54"/>
          <p:cNvSpPr>
            <a:spLocks/>
          </p:cNvSpPr>
          <p:nvPr/>
        </p:nvSpPr>
        <p:spPr bwMode="auto">
          <a:xfrm>
            <a:off x="6281738" y="4143375"/>
            <a:ext cx="600075" cy="160338"/>
          </a:xfrm>
          <a:custGeom>
            <a:avLst/>
            <a:gdLst>
              <a:gd name="T0" fmla="*/ 600234 w 398"/>
              <a:gd name="T1" fmla="*/ 0 h 106"/>
              <a:gd name="T2" fmla="*/ 508238 w 398"/>
              <a:gd name="T3" fmla="*/ 0 h 106"/>
              <a:gd name="T4" fmla="*/ 0 w 398"/>
              <a:gd name="T5" fmla="*/ 159861 h 106"/>
              <a:gd name="T6" fmla="*/ 0 60000 65536"/>
              <a:gd name="T7" fmla="*/ 0 60000 65536"/>
              <a:gd name="T8" fmla="*/ 0 60000 65536"/>
              <a:gd name="T9" fmla="*/ 0 w 398"/>
              <a:gd name="T10" fmla="*/ 0 h 106"/>
              <a:gd name="T11" fmla="*/ 398 w 398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" h="106">
                <a:moveTo>
                  <a:pt x="398" y="0"/>
                </a:moveTo>
                <a:lnTo>
                  <a:pt x="337" y="0"/>
                </a:lnTo>
                <a:lnTo>
                  <a:pt x="0" y="10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5632" name="Line 55"/>
          <p:cNvSpPr>
            <a:spLocks noChangeShapeType="1"/>
          </p:cNvSpPr>
          <p:nvPr/>
        </p:nvSpPr>
        <p:spPr bwMode="auto">
          <a:xfrm flipH="1">
            <a:off x="6488113" y="5335588"/>
            <a:ext cx="304800" cy="163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3" name="Line 56"/>
          <p:cNvSpPr>
            <a:spLocks noChangeShapeType="1"/>
          </p:cNvSpPr>
          <p:nvPr/>
        </p:nvSpPr>
        <p:spPr bwMode="auto">
          <a:xfrm flipH="1" flipV="1">
            <a:off x="6029325" y="5838825"/>
            <a:ext cx="763588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4" name="Line 57"/>
          <p:cNvSpPr>
            <a:spLocks noChangeShapeType="1"/>
          </p:cNvSpPr>
          <p:nvPr/>
        </p:nvSpPr>
        <p:spPr bwMode="auto">
          <a:xfrm flipH="1">
            <a:off x="6734175" y="4838700"/>
            <a:ext cx="1508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5" name="Line 58"/>
          <p:cNvSpPr>
            <a:spLocks noChangeShapeType="1"/>
          </p:cNvSpPr>
          <p:nvPr/>
        </p:nvSpPr>
        <p:spPr bwMode="auto">
          <a:xfrm flipH="1">
            <a:off x="3592513" y="3825875"/>
            <a:ext cx="12160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6" name="Line 59"/>
          <p:cNvSpPr>
            <a:spLocks noChangeShapeType="1"/>
          </p:cNvSpPr>
          <p:nvPr/>
        </p:nvSpPr>
        <p:spPr bwMode="auto">
          <a:xfrm flipH="1">
            <a:off x="3644900" y="4211638"/>
            <a:ext cx="15922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7" name="Line 60"/>
          <p:cNvSpPr>
            <a:spLocks noChangeShapeType="1"/>
          </p:cNvSpPr>
          <p:nvPr/>
        </p:nvSpPr>
        <p:spPr bwMode="auto">
          <a:xfrm flipH="1">
            <a:off x="3616325" y="4810125"/>
            <a:ext cx="10382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8" name="Line 61"/>
          <p:cNvSpPr>
            <a:spLocks noChangeShapeType="1"/>
          </p:cNvSpPr>
          <p:nvPr/>
        </p:nvSpPr>
        <p:spPr bwMode="auto">
          <a:xfrm flipH="1">
            <a:off x="3543300" y="6305550"/>
            <a:ext cx="12207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9" name="Freeform 62"/>
          <p:cNvSpPr>
            <a:spLocks/>
          </p:cNvSpPr>
          <p:nvPr/>
        </p:nvSpPr>
        <p:spPr bwMode="auto">
          <a:xfrm>
            <a:off x="3805238" y="4606925"/>
            <a:ext cx="1485900" cy="1588"/>
          </a:xfrm>
          <a:custGeom>
            <a:avLst/>
            <a:gdLst>
              <a:gd name="T0" fmla="*/ 0 w 985"/>
              <a:gd name="T1" fmla="*/ 0 h 1587"/>
              <a:gd name="T2" fmla="*/ 891303 w 985"/>
              <a:gd name="T3" fmla="*/ 0 h 1587"/>
              <a:gd name="T4" fmla="*/ 1485504 w 985"/>
              <a:gd name="T5" fmla="*/ 0 h 1587"/>
              <a:gd name="T6" fmla="*/ 0 60000 65536"/>
              <a:gd name="T7" fmla="*/ 0 60000 65536"/>
              <a:gd name="T8" fmla="*/ 0 60000 65536"/>
              <a:gd name="T9" fmla="*/ 0 w 985"/>
              <a:gd name="T10" fmla="*/ 0 h 1587"/>
              <a:gd name="T11" fmla="*/ 985 w 985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5" h="1587">
                <a:moveTo>
                  <a:pt x="0" y="0"/>
                </a:moveTo>
                <a:lnTo>
                  <a:pt x="591" y="0"/>
                </a:lnTo>
                <a:lnTo>
                  <a:pt x="98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5640" name="Freeform 63"/>
          <p:cNvSpPr>
            <a:spLocks/>
          </p:cNvSpPr>
          <p:nvPr/>
        </p:nvSpPr>
        <p:spPr bwMode="auto">
          <a:xfrm>
            <a:off x="6488113" y="4640263"/>
            <a:ext cx="246062" cy="409575"/>
          </a:xfrm>
          <a:custGeom>
            <a:avLst/>
            <a:gdLst>
              <a:gd name="T0" fmla="*/ 0 w 163"/>
              <a:gd name="T1" fmla="*/ 0 h 271"/>
              <a:gd name="T2" fmla="*/ 245824 w 163"/>
              <a:gd name="T3" fmla="*/ 0 h 271"/>
              <a:gd name="T4" fmla="*/ 245824 w 163"/>
              <a:gd name="T5" fmla="*/ 408701 h 271"/>
              <a:gd name="T6" fmla="*/ 0 w 163"/>
              <a:gd name="T7" fmla="*/ 408701 h 271"/>
              <a:gd name="T8" fmla="*/ 0 60000 65536"/>
              <a:gd name="T9" fmla="*/ 0 60000 65536"/>
              <a:gd name="T10" fmla="*/ 0 60000 65536"/>
              <a:gd name="T11" fmla="*/ 0 60000 65536"/>
              <a:gd name="T12" fmla="*/ 0 w 163"/>
              <a:gd name="T13" fmla="*/ 0 h 271"/>
              <a:gd name="T14" fmla="*/ 163 w 163"/>
              <a:gd name="T15" fmla="*/ 271 h 2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" h="271">
                <a:moveTo>
                  <a:pt x="0" y="0"/>
                </a:moveTo>
                <a:lnTo>
                  <a:pt x="163" y="0"/>
                </a:lnTo>
                <a:lnTo>
                  <a:pt x="163" y="271"/>
                </a:lnTo>
                <a:lnTo>
                  <a:pt x="0" y="27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5641" name="Line 64"/>
          <p:cNvSpPr>
            <a:spLocks noChangeShapeType="1"/>
          </p:cNvSpPr>
          <p:nvPr/>
        </p:nvSpPr>
        <p:spPr bwMode="auto">
          <a:xfrm flipV="1">
            <a:off x="5754688" y="2792413"/>
            <a:ext cx="222250" cy="1873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2" name="Line 65"/>
          <p:cNvSpPr>
            <a:spLocks noChangeShapeType="1"/>
          </p:cNvSpPr>
          <p:nvPr/>
        </p:nvSpPr>
        <p:spPr bwMode="auto">
          <a:xfrm flipV="1">
            <a:off x="5994400" y="2792413"/>
            <a:ext cx="219075" cy="1873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3" name="Line 66"/>
          <p:cNvSpPr>
            <a:spLocks noChangeShapeType="1"/>
          </p:cNvSpPr>
          <p:nvPr/>
        </p:nvSpPr>
        <p:spPr bwMode="auto">
          <a:xfrm flipV="1">
            <a:off x="5748338" y="2792413"/>
            <a:ext cx="219075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4" name="Line 67"/>
          <p:cNvSpPr>
            <a:spLocks noChangeShapeType="1"/>
          </p:cNvSpPr>
          <p:nvPr/>
        </p:nvSpPr>
        <p:spPr bwMode="auto">
          <a:xfrm flipV="1">
            <a:off x="5986463" y="2792413"/>
            <a:ext cx="220662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5" name="Freeform 68"/>
          <p:cNvSpPr>
            <a:spLocks/>
          </p:cNvSpPr>
          <p:nvPr/>
        </p:nvSpPr>
        <p:spPr bwMode="auto">
          <a:xfrm>
            <a:off x="5281613" y="1865313"/>
            <a:ext cx="890587" cy="188912"/>
          </a:xfrm>
          <a:custGeom>
            <a:avLst/>
            <a:gdLst>
              <a:gd name="T0" fmla="*/ 82947 w 591"/>
              <a:gd name="T1" fmla="*/ 188515 h 125"/>
              <a:gd name="T2" fmla="*/ 82947 w 591"/>
              <a:gd name="T3" fmla="*/ 188515 h 125"/>
              <a:gd name="T4" fmla="*/ 48260 w 591"/>
              <a:gd name="T5" fmla="*/ 171926 h 125"/>
              <a:gd name="T6" fmla="*/ 21114 w 591"/>
              <a:gd name="T7" fmla="*/ 156844 h 125"/>
              <a:gd name="T8" fmla="*/ 12065 w 591"/>
              <a:gd name="T9" fmla="*/ 147796 h 125"/>
              <a:gd name="T10" fmla="*/ 6032 w 591"/>
              <a:gd name="T11" fmla="*/ 138747 h 125"/>
              <a:gd name="T12" fmla="*/ 3016 w 591"/>
              <a:gd name="T13" fmla="*/ 129698 h 125"/>
              <a:gd name="T14" fmla="*/ 0 w 591"/>
              <a:gd name="T15" fmla="*/ 120650 h 125"/>
              <a:gd name="T16" fmla="*/ 0 w 591"/>
              <a:gd name="T17" fmla="*/ 120650 h 125"/>
              <a:gd name="T18" fmla="*/ 3016 w 591"/>
              <a:gd name="T19" fmla="*/ 108585 h 125"/>
              <a:gd name="T20" fmla="*/ 9049 w 591"/>
              <a:gd name="T21" fmla="*/ 95012 h 125"/>
              <a:gd name="T22" fmla="*/ 21114 w 591"/>
              <a:gd name="T23" fmla="*/ 85963 h 125"/>
              <a:gd name="T24" fmla="*/ 36195 w 591"/>
              <a:gd name="T25" fmla="*/ 73898 h 125"/>
              <a:gd name="T26" fmla="*/ 54292 w 591"/>
              <a:gd name="T27" fmla="*/ 64849 h 125"/>
              <a:gd name="T28" fmla="*/ 76914 w 591"/>
              <a:gd name="T29" fmla="*/ 52784 h 125"/>
              <a:gd name="T30" fmla="*/ 131207 w 591"/>
              <a:gd name="T31" fmla="*/ 37703 h 125"/>
              <a:gd name="T32" fmla="*/ 196056 w 591"/>
              <a:gd name="T33" fmla="*/ 21114 h 125"/>
              <a:gd name="T34" fmla="*/ 272970 w 591"/>
              <a:gd name="T35" fmla="*/ 9049 h 125"/>
              <a:gd name="T36" fmla="*/ 355917 w 591"/>
              <a:gd name="T37" fmla="*/ 3016 h 125"/>
              <a:gd name="T38" fmla="*/ 444896 w 591"/>
              <a:gd name="T39" fmla="*/ 0 h 125"/>
              <a:gd name="T40" fmla="*/ 444896 w 591"/>
              <a:gd name="T41" fmla="*/ 0 h 125"/>
              <a:gd name="T42" fmla="*/ 535384 w 591"/>
              <a:gd name="T43" fmla="*/ 3016 h 125"/>
              <a:gd name="T44" fmla="*/ 621347 w 591"/>
              <a:gd name="T45" fmla="*/ 9049 h 125"/>
              <a:gd name="T46" fmla="*/ 695245 w 591"/>
              <a:gd name="T47" fmla="*/ 21114 h 125"/>
              <a:gd name="T48" fmla="*/ 763110 w 591"/>
              <a:gd name="T49" fmla="*/ 37703 h 125"/>
              <a:gd name="T50" fmla="*/ 814387 w 591"/>
              <a:gd name="T51" fmla="*/ 52784 h 125"/>
              <a:gd name="T52" fmla="*/ 840025 w 591"/>
              <a:gd name="T53" fmla="*/ 64849 h 125"/>
              <a:gd name="T54" fmla="*/ 858122 w 591"/>
              <a:gd name="T55" fmla="*/ 73898 h 125"/>
              <a:gd name="T56" fmla="*/ 873204 w 591"/>
              <a:gd name="T57" fmla="*/ 85963 h 125"/>
              <a:gd name="T58" fmla="*/ 882252 w 591"/>
              <a:gd name="T59" fmla="*/ 95012 h 125"/>
              <a:gd name="T60" fmla="*/ 888285 w 591"/>
              <a:gd name="T61" fmla="*/ 108585 h 125"/>
              <a:gd name="T62" fmla="*/ 891301 w 591"/>
              <a:gd name="T63" fmla="*/ 120650 h 125"/>
              <a:gd name="T64" fmla="*/ 891301 w 591"/>
              <a:gd name="T65" fmla="*/ 120650 h 125"/>
              <a:gd name="T66" fmla="*/ 891301 w 591"/>
              <a:gd name="T67" fmla="*/ 129698 h 125"/>
              <a:gd name="T68" fmla="*/ 885269 w 591"/>
              <a:gd name="T69" fmla="*/ 138747 h 125"/>
              <a:gd name="T70" fmla="*/ 879236 w 591"/>
              <a:gd name="T71" fmla="*/ 147796 h 125"/>
              <a:gd name="T72" fmla="*/ 870187 w 591"/>
              <a:gd name="T73" fmla="*/ 156844 h 125"/>
              <a:gd name="T74" fmla="*/ 846057 w 591"/>
              <a:gd name="T75" fmla="*/ 171926 h 125"/>
              <a:gd name="T76" fmla="*/ 811370 w 591"/>
              <a:gd name="T77" fmla="*/ 188515 h 12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91"/>
              <a:gd name="T118" fmla="*/ 0 h 125"/>
              <a:gd name="T119" fmla="*/ 591 w 591"/>
              <a:gd name="T120" fmla="*/ 125 h 12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91" h="125">
                <a:moveTo>
                  <a:pt x="55" y="125"/>
                </a:moveTo>
                <a:lnTo>
                  <a:pt x="55" y="125"/>
                </a:lnTo>
                <a:lnTo>
                  <a:pt x="32" y="114"/>
                </a:lnTo>
                <a:lnTo>
                  <a:pt x="14" y="104"/>
                </a:lnTo>
                <a:lnTo>
                  <a:pt x="8" y="98"/>
                </a:lnTo>
                <a:lnTo>
                  <a:pt x="4" y="92"/>
                </a:lnTo>
                <a:lnTo>
                  <a:pt x="2" y="86"/>
                </a:lnTo>
                <a:lnTo>
                  <a:pt x="0" y="80"/>
                </a:lnTo>
                <a:lnTo>
                  <a:pt x="2" y="72"/>
                </a:lnTo>
                <a:lnTo>
                  <a:pt x="6" y="63"/>
                </a:lnTo>
                <a:lnTo>
                  <a:pt x="14" y="57"/>
                </a:lnTo>
                <a:lnTo>
                  <a:pt x="24" y="49"/>
                </a:lnTo>
                <a:lnTo>
                  <a:pt x="36" y="43"/>
                </a:lnTo>
                <a:lnTo>
                  <a:pt x="51" y="35"/>
                </a:lnTo>
                <a:lnTo>
                  <a:pt x="87" y="25"/>
                </a:lnTo>
                <a:lnTo>
                  <a:pt x="130" y="14"/>
                </a:lnTo>
                <a:lnTo>
                  <a:pt x="181" y="6"/>
                </a:lnTo>
                <a:lnTo>
                  <a:pt x="236" y="2"/>
                </a:lnTo>
                <a:lnTo>
                  <a:pt x="295" y="0"/>
                </a:lnTo>
                <a:lnTo>
                  <a:pt x="355" y="2"/>
                </a:lnTo>
                <a:lnTo>
                  <a:pt x="412" y="6"/>
                </a:lnTo>
                <a:lnTo>
                  <a:pt x="461" y="14"/>
                </a:lnTo>
                <a:lnTo>
                  <a:pt x="506" y="25"/>
                </a:lnTo>
                <a:lnTo>
                  <a:pt x="540" y="35"/>
                </a:lnTo>
                <a:lnTo>
                  <a:pt x="557" y="43"/>
                </a:lnTo>
                <a:lnTo>
                  <a:pt x="569" y="49"/>
                </a:lnTo>
                <a:lnTo>
                  <a:pt x="579" y="57"/>
                </a:lnTo>
                <a:lnTo>
                  <a:pt x="585" y="63"/>
                </a:lnTo>
                <a:lnTo>
                  <a:pt x="589" y="72"/>
                </a:lnTo>
                <a:lnTo>
                  <a:pt x="591" y="80"/>
                </a:lnTo>
                <a:lnTo>
                  <a:pt x="591" y="86"/>
                </a:lnTo>
                <a:lnTo>
                  <a:pt x="587" y="92"/>
                </a:lnTo>
                <a:lnTo>
                  <a:pt x="583" y="98"/>
                </a:lnTo>
                <a:lnTo>
                  <a:pt x="577" y="104"/>
                </a:lnTo>
                <a:lnTo>
                  <a:pt x="561" y="114"/>
                </a:lnTo>
                <a:lnTo>
                  <a:pt x="538" y="125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5646" name="Freeform 69"/>
          <p:cNvSpPr>
            <a:spLocks/>
          </p:cNvSpPr>
          <p:nvPr/>
        </p:nvSpPr>
        <p:spPr bwMode="auto">
          <a:xfrm>
            <a:off x="5275263" y="1860550"/>
            <a:ext cx="889000" cy="182563"/>
          </a:xfrm>
          <a:custGeom>
            <a:avLst/>
            <a:gdLst>
              <a:gd name="T0" fmla="*/ 79931 w 589"/>
              <a:gd name="T1" fmla="*/ 183991 h 122"/>
              <a:gd name="T2" fmla="*/ 79931 w 589"/>
              <a:gd name="T3" fmla="*/ 183991 h 122"/>
              <a:gd name="T4" fmla="*/ 45244 w 589"/>
              <a:gd name="T5" fmla="*/ 171926 h 122"/>
              <a:gd name="T6" fmla="*/ 21114 w 589"/>
              <a:gd name="T7" fmla="*/ 153829 h 122"/>
              <a:gd name="T8" fmla="*/ 12065 w 589"/>
              <a:gd name="T9" fmla="*/ 144780 h 122"/>
              <a:gd name="T10" fmla="*/ 3016 w 589"/>
              <a:gd name="T11" fmla="*/ 135731 h 122"/>
              <a:gd name="T12" fmla="*/ 0 w 589"/>
              <a:gd name="T13" fmla="*/ 126682 h 122"/>
              <a:gd name="T14" fmla="*/ 0 w 589"/>
              <a:gd name="T15" fmla="*/ 117634 h 122"/>
              <a:gd name="T16" fmla="*/ 0 w 589"/>
              <a:gd name="T17" fmla="*/ 117634 h 122"/>
              <a:gd name="T18" fmla="*/ 0 w 589"/>
              <a:gd name="T19" fmla="*/ 104061 h 122"/>
              <a:gd name="T20" fmla="*/ 9049 w 589"/>
              <a:gd name="T21" fmla="*/ 91996 h 122"/>
              <a:gd name="T22" fmla="*/ 18097 w 589"/>
              <a:gd name="T23" fmla="*/ 82947 h 122"/>
              <a:gd name="T24" fmla="*/ 33179 w 589"/>
              <a:gd name="T25" fmla="*/ 70882 h 122"/>
              <a:gd name="T26" fmla="*/ 51276 w 589"/>
              <a:gd name="T27" fmla="*/ 61833 h 122"/>
              <a:gd name="T28" fmla="*/ 72390 w 589"/>
              <a:gd name="T29" fmla="*/ 52784 h 122"/>
              <a:gd name="T30" fmla="*/ 128191 w 589"/>
              <a:gd name="T31" fmla="*/ 34687 h 122"/>
              <a:gd name="T32" fmla="*/ 196056 w 589"/>
              <a:gd name="T33" fmla="*/ 18097 h 122"/>
              <a:gd name="T34" fmla="*/ 269954 w 589"/>
              <a:gd name="T35" fmla="*/ 9049 h 122"/>
              <a:gd name="T36" fmla="*/ 352901 w 589"/>
              <a:gd name="T37" fmla="*/ 0 h 122"/>
              <a:gd name="T38" fmla="*/ 441880 w 589"/>
              <a:gd name="T39" fmla="*/ 0 h 122"/>
              <a:gd name="T40" fmla="*/ 441880 w 589"/>
              <a:gd name="T41" fmla="*/ 0 h 122"/>
              <a:gd name="T42" fmla="*/ 535384 w 589"/>
              <a:gd name="T43" fmla="*/ 0 h 122"/>
              <a:gd name="T44" fmla="*/ 618331 w 589"/>
              <a:gd name="T45" fmla="*/ 9049 h 122"/>
              <a:gd name="T46" fmla="*/ 692229 w 589"/>
              <a:gd name="T47" fmla="*/ 18097 h 122"/>
              <a:gd name="T48" fmla="*/ 758586 w 589"/>
              <a:gd name="T49" fmla="*/ 34687 h 122"/>
              <a:gd name="T50" fmla="*/ 814387 w 589"/>
              <a:gd name="T51" fmla="*/ 52784 h 122"/>
              <a:gd name="T52" fmla="*/ 835501 w 589"/>
              <a:gd name="T53" fmla="*/ 61833 h 122"/>
              <a:gd name="T54" fmla="*/ 855106 w 589"/>
              <a:gd name="T55" fmla="*/ 70882 h 122"/>
              <a:gd name="T56" fmla="*/ 870188 w 589"/>
              <a:gd name="T57" fmla="*/ 82947 h 122"/>
              <a:gd name="T58" fmla="*/ 879236 w 589"/>
              <a:gd name="T59" fmla="*/ 91996 h 122"/>
              <a:gd name="T60" fmla="*/ 888285 w 589"/>
              <a:gd name="T61" fmla="*/ 104061 h 122"/>
              <a:gd name="T62" fmla="*/ 888285 w 589"/>
              <a:gd name="T63" fmla="*/ 117634 h 122"/>
              <a:gd name="T64" fmla="*/ 888285 w 589"/>
              <a:gd name="T65" fmla="*/ 117634 h 122"/>
              <a:gd name="T66" fmla="*/ 888285 w 589"/>
              <a:gd name="T67" fmla="*/ 126682 h 122"/>
              <a:gd name="T68" fmla="*/ 882253 w 589"/>
              <a:gd name="T69" fmla="*/ 135731 h 122"/>
              <a:gd name="T70" fmla="*/ 876220 w 589"/>
              <a:gd name="T71" fmla="*/ 144780 h 122"/>
              <a:gd name="T72" fmla="*/ 867171 w 589"/>
              <a:gd name="T73" fmla="*/ 153829 h 122"/>
              <a:gd name="T74" fmla="*/ 843041 w 589"/>
              <a:gd name="T75" fmla="*/ 171926 h 122"/>
              <a:gd name="T76" fmla="*/ 808354 w 589"/>
              <a:gd name="T77" fmla="*/ 183991 h 12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89"/>
              <a:gd name="T118" fmla="*/ 0 h 122"/>
              <a:gd name="T119" fmla="*/ 589 w 589"/>
              <a:gd name="T120" fmla="*/ 122 h 12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89" h="122">
                <a:moveTo>
                  <a:pt x="53" y="122"/>
                </a:moveTo>
                <a:lnTo>
                  <a:pt x="53" y="122"/>
                </a:lnTo>
                <a:lnTo>
                  <a:pt x="30" y="114"/>
                </a:lnTo>
                <a:lnTo>
                  <a:pt x="14" y="102"/>
                </a:lnTo>
                <a:lnTo>
                  <a:pt x="8" y="96"/>
                </a:lnTo>
                <a:lnTo>
                  <a:pt x="2" y="90"/>
                </a:lnTo>
                <a:lnTo>
                  <a:pt x="0" y="84"/>
                </a:lnTo>
                <a:lnTo>
                  <a:pt x="0" y="78"/>
                </a:lnTo>
                <a:lnTo>
                  <a:pt x="0" y="69"/>
                </a:lnTo>
                <a:lnTo>
                  <a:pt x="6" y="61"/>
                </a:lnTo>
                <a:lnTo>
                  <a:pt x="12" y="55"/>
                </a:lnTo>
                <a:lnTo>
                  <a:pt x="22" y="47"/>
                </a:lnTo>
                <a:lnTo>
                  <a:pt x="34" y="41"/>
                </a:lnTo>
                <a:lnTo>
                  <a:pt x="48" y="35"/>
                </a:lnTo>
                <a:lnTo>
                  <a:pt x="85" y="23"/>
                </a:lnTo>
                <a:lnTo>
                  <a:pt x="130" y="12"/>
                </a:lnTo>
                <a:lnTo>
                  <a:pt x="179" y="6"/>
                </a:lnTo>
                <a:lnTo>
                  <a:pt x="234" y="0"/>
                </a:lnTo>
                <a:lnTo>
                  <a:pt x="293" y="0"/>
                </a:lnTo>
                <a:lnTo>
                  <a:pt x="355" y="0"/>
                </a:lnTo>
                <a:lnTo>
                  <a:pt x="410" y="6"/>
                </a:lnTo>
                <a:lnTo>
                  <a:pt x="459" y="12"/>
                </a:lnTo>
                <a:lnTo>
                  <a:pt x="503" y="23"/>
                </a:lnTo>
                <a:lnTo>
                  <a:pt x="540" y="35"/>
                </a:lnTo>
                <a:lnTo>
                  <a:pt x="554" y="41"/>
                </a:lnTo>
                <a:lnTo>
                  <a:pt x="567" y="47"/>
                </a:lnTo>
                <a:lnTo>
                  <a:pt x="577" y="55"/>
                </a:lnTo>
                <a:lnTo>
                  <a:pt x="583" y="61"/>
                </a:lnTo>
                <a:lnTo>
                  <a:pt x="589" y="69"/>
                </a:lnTo>
                <a:lnTo>
                  <a:pt x="589" y="78"/>
                </a:lnTo>
                <a:lnTo>
                  <a:pt x="589" y="84"/>
                </a:lnTo>
                <a:lnTo>
                  <a:pt x="585" y="90"/>
                </a:lnTo>
                <a:lnTo>
                  <a:pt x="581" y="96"/>
                </a:lnTo>
                <a:lnTo>
                  <a:pt x="575" y="102"/>
                </a:lnTo>
                <a:lnTo>
                  <a:pt x="559" y="114"/>
                </a:lnTo>
                <a:lnTo>
                  <a:pt x="536" y="1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5647" name="Line 70"/>
          <p:cNvSpPr>
            <a:spLocks noChangeShapeType="1"/>
          </p:cNvSpPr>
          <p:nvPr/>
        </p:nvSpPr>
        <p:spPr bwMode="auto">
          <a:xfrm flipH="1">
            <a:off x="6164263" y="1978025"/>
            <a:ext cx="7239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8" name="Line 71"/>
          <p:cNvSpPr>
            <a:spLocks noChangeShapeType="1"/>
          </p:cNvSpPr>
          <p:nvPr/>
        </p:nvSpPr>
        <p:spPr bwMode="auto">
          <a:xfrm flipH="1">
            <a:off x="5627688" y="2792413"/>
            <a:ext cx="12414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 Box 73"/>
          <p:cNvSpPr txBox="1">
            <a:spLocks noChangeArrowheads="1"/>
          </p:cNvSpPr>
          <p:nvPr/>
        </p:nvSpPr>
        <p:spPr bwMode="auto">
          <a:xfrm>
            <a:off x="3097213" y="3357563"/>
            <a:ext cx="79533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050" b="1">
                <a:latin typeface="Arial" charset="0"/>
              </a:rPr>
              <a:t>Head of</a:t>
            </a:r>
          </a:p>
          <a:p>
            <a:pPr>
              <a:defRPr/>
            </a:pPr>
            <a:r>
              <a:rPr lang="en-US" sz="1050" b="1">
                <a:latin typeface="Arial" charset="0"/>
              </a:rPr>
              <a:t>epididymis</a:t>
            </a:r>
          </a:p>
        </p:txBody>
      </p:sp>
      <p:sp>
        <p:nvSpPr>
          <p:cNvPr id="51" name="Text Box 74"/>
          <p:cNvSpPr txBox="1">
            <a:spLocks noChangeArrowheads="1"/>
          </p:cNvSpPr>
          <p:nvPr/>
        </p:nvSpPr>
        <p:spPr bwMode="auto">
          <a:xfrm>
            <a:off x="3097213" y="3743325"/>
            <a:ext cx="6556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050" b="1">
                <a:latin typeface="Arial" charset="0"/>
              </a:rPr>
              <a:t>Ductus</a:t>
            </a:r>
          </a:p>
          <a:p>
            <a:pPr>
              <a:defRPr/>
            </a:pPr>
            <a:r>
              <a:rPr lang="en-US" sz="1050" b="1">
                <a:latin typeface="Arial" charset="0"/>
              </a:rPr>
              <a:t>deferens</a:t>
            </a:r>
          </a:p>
        </p:txBody>
      </p:sp>
      <p:sp>
        <p:nvSpPr>
          <p:cNvPr id="52" name="Text Box 75"/>
          <p:cNvSpPr txBox="1">
            <a:spLocks noChangeArrowheads="1"/>
          </p:cNvSpPr>
          <p:nvPr/>
        </p:nvSpPr>
        <p:spPr bwMode="auto">
          <a:xfrm>
            <a:off x="3097213" y="4141788"/>
            <a:ext cx="60325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050" b="1">
                <a:latin typeface="Arial" charset="0"/>
              </a:rPr>
              <a:t>Efferent</a:t>
            </a:r>
          </a:p>
          <a:p>
            <a:pPr>
              <a:defRPr/>
            </a:pPr>
            <a:r>
              <a:rPr lang="en-US" sz="1050" b="1">
                <a:latin typeface="Arial" charset="0"/>
              </a:rPr>
              <a:t>ductule</a:t>
            </a:r>
          </a:p>
        </p:txBody>
      </p:sp>
      <p:sp>
        <p:nvSpPr>
          <p:cNvPr id="53" name="Text Box 76"/>
          <p:cNvSpPr txBox="1">
            <a:spLocks noChangeArrowheads="1"/>
          </p:cNvSpPr>
          <p:nvPr/>
        </p:nvSpPr>
        <p:spPr bwMode="auto">
          <a:xfrm>
            <a:off x="3097213" y="4721225"/>
            <a:ext cx="7953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050" b="1">
                <a:latin typeface="Arial" charset="0"/>
              </a:rPr>
              <a:t>Body of</a:t>
            </a:r>
          </a:p>
          <a:p>
            <a:pPr>
              <a:defRPr/>
            </a:pPr>
            <a:r>
              <a:rPr lang="en-US" sz="1050" b="1">
                <a:latin typeface="Arial" charset="0"/>
              </a:rPr>
              <a:t>epididymis</a:t>
            </a:r>
          </a:p>
        </p:txBody>
      </p:sp>
      <p:sp>
        <p:nvSpPr>
          <p:cNvPr id="54" name="Text Box 77"/>
          <p:cNvSpPr txBox="1">
            <a:spLocks noChangeArrowheads="1"/>
          </p:cNvSpPr>
          <p:nvPr/>
        </p:nvSpPr>
        <p:spPr bwMode="auto">
          <a:xfrm>
            <a:off x="3097213" y="6216650"/>
            <a:ext cx="795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050" b="1">
                <a:latin typeface="Arial" charset="0"/>
              </a:rPr>
              <a:t>Tail of</a:t>
            </a:r>
          </a:p>
          <a:p>
            <a:pPr>
              <a:defRPr/>
            </a:pPr>
            <a:r>
              <a:rPr lang="en-US" sz="1050" b="1">
                <a:latin typeface="Arial" charset="0"/>
              </a:rPr>
              <a:t>epididymis</a:t>
            </a:r>
          </a:p>
        </p:txBody>
      </p:sp>
      <p:sp>
        <p:nvSpPr>
          <p:cNvPr id="55" name="Text Box 78"/>
          <p:cNvSpPr txBox="1">
            <a:spLocks noChangeArrowheads="1"/>
          </p:cNvSpPr>
          <p:nvPr/>
        </p:nvSpPr>
        <p:spPr bwMode="auto">
          <a:xfrm>
            <a:off x="6923088" y="1909763"/>
            <a:ext cx="7461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050" b="1">
                <a:latin typeface="Arial" charset="0"/>
              </a:rPr>
              <a:t>Spermatic</a:t>
            </a:r>
          </a:p>
          <a:p>
            <a:pPr>
              <a:defRPr/>
            </a:pPr>
            <a:r>
              <a:rPr lang="en-US" sz="1050" b="1">
                <a:latin typeface="Arial" charset="0"/>
              </a:rPr>
              <a:t>cord</a:t>
            </a:r>
          </a:p>
        </p:txBody>
      </p:sp>
      <p:sp>
        <p:nvSpPr>
          <p:cNvPr id="56" name="Text Box 79"/>
          <p:cNvSpPr txBox="1">
            <a:spLocks noChangeArrowheads="1"/>
          </p:cNvSpPr>
          <p:nvPr/>
        </p:nvSpPr>
        <p:spPr bwMode="auto">
          <a:xfrm>
            <a:off x="6923088" y="2730500"/>
            <a:ext cx="9985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050" b="1">
                <a:latin typeface="Arial" charset="0"/>
              </a:rPr>
              <a:t>Blood vessels</a:t>
            </a:r>
          </a:p>
          <a:p>
            <a:pPr>
              <a:defRPr/>
            </a:pPr>
            <a:r>
              <a:rPr lang="en-US" sz="1050" b="1">
                <a:latin typeface="Arial" charset="0"/>
              </a:rPr>
              <a:t>and nerves</a:t>
            </a:r>
          </a:p>
        </p:txBody>
      </p:sp>
      <p:sp>
        <p:nvSpPr>
          <p:cNvPr id="57" name="Text Box 80"/>
          <p:cNvSpPr txBox="1">
            <a:spLocks noChangeArrowheads="1"/>
          </p:cNvSpPr>
          <p:nvPr/>
        </p:nvSpPr>
        <p:spPr bwMode="auto">
          <a:xfrm>
            <a:off x="6923088" y="4068763"/>
            <a:ext cx="946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050" b="1">
                <a:latin typeface="Arial" charset="0"/>
              </a:rPr>
              <a:t>Seminiferous</a:t>
            </a:r>
          </a:p>
          <a:p>
            <a:pPr>
              <a:defRPr/>
            </a:pPr>
            <a:r>
              <a:rPr lang="en-US" sz="1050" b="1">
                <a:latin typeface="Arial" charset="0"/>
              </a:rPr>
              <a:t>tubule</a:t>
            </a:r>
          </a:p>
        </p:txBody>
      </p:sp>
      <p:sp>
        <p:nvSpPr>
          <p:cNvPr id="58" name="Text Box 82"/>
          <p:cNvSpPr txBox="1">
            <a:spLocks noChangeArrowheads="1"/>
          </p:cNvSpPr>
          <p:nvPr/>
        </p:nvSpPr>
        <p:spPr bwMode="auto">
          <a:xfrm>
            <a:off x="6923088" y="5878513"/>
            <a:ext cx="7191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050" b="1">
                <a:latin typeface="Arial" charset="0"/>
              </a:rPr>
              <a:t>Tunica</a:t>
            </a:r>
          </a:p>
          <a:p>
            <a:pPr>
              <a:defRPr/>
            </a:pPr>
            <a:r>
              <a:rPr lang="en-US" sz="1050" b="1">
                <a:latin typeface="Arial" charset="0"/>
              </a:rPr>
              <a:t>albuginea</a:t>
            </a:r>
          </a:p>
        </p:txBody>
      </p:sp>
      <p:sp>
        <p:nvSpPr>
          <p:cNvPr id="59" name="Text Box 83"/>
          <p:cNvSpPr txBox="1">
            <a:spLocks noChangeArrowheads="1"/>
          </p:cNvSpPr>
          <p:nvPr/>
        </p:nvSpPr>
        <p:spPr bwMode="auto">
          <a:xfrm>
            <a:off x="6923088" y="5264150"/>
            <a:ext cx="6683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050" b="1">
                <a:latin typeface="Arial" charset="0"/>
              </a:rPr>
              <a:t>Tunica</a:t>
            </a:r>
          </a:p>
          <a:p>
            <a:pPr>
              <a:defRPr/>
            </a:pPr>
            <a:r>
              <a:rPr lang="en-US" sz="1050" b="1">
                <a:latin typeface="Arial" charset="0"/>
              </a:rPr>
              <a:t>vaginalis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D1617EAB-2589-4532-B93F-05C1A7B9C65F}" type="slidenum">
              <a:rPr lang="en-US" altLang="en-US" smtClean="0">
                <a:latin typeface="Arial" pitchFamily="34" charset="0"/>
              </a:rPr>
              <a:pPr/>
              <a:t>24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Testes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testes</a:t>
            </a:r>
            <a:r>
              <a:rPr lang="en-US" sz="2400" b="0" smtClean="0"/>
              <a:t> (testicles) – combined endocrine and exocrine glands that produce </a:t>
            </a:r>
            <a:r>
              <a:rPr lang="en-US" sz="2400" smtClean="0"/>
              <a:t>sex hormones </a:t>
            </a:r>
            <a:r>
              <a:rPr lang="en-US" sz="2400" b="0" smtClean="0"/>
              <a:t>and </a:t>
            </a:r>
            <a:r>
              <a:rPr lang="en-US" sz="2400" smtClean="0"/>
              <a:t>sperm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oval and slightly flattened, 4 cm long x 2.5 cm in diameter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covered anteriorly and laterally by tunica vaginalis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tunica albuginea </a:t>
            </a:r>
            <a:r>
              <a:rPr lang="en-US" sz="2400" b="0" smtClean="0"/>
              <a:t>white fibrous capsule on testes</a:t>
            </a:r>
            <a:endParaRPr lang="en-US" sz="20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connective tissue septa divides testes into </a:t>
            </a:r>
            <a:r>
              <a:rPr lang="en-US" sz="2400" smtClean="0"/>
              <a:t>250 to 300 wedge-shaped lobules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seminiferous tubules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one to three in each lobule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each tubule lined with a thick germinal epithelium for sperm generation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interstitial (Leydig) cells </a:t>
            </a:r>
            <a:r>
              <a:rPr lang="en-US" sz="2400" b="0" smtClean="0"/>
              <a:t>between tubules produce </a:t>
            </a:r>
            <a:r>
              <a:rPr lang="en-US" sz="2400" smtClean="0"/>
              <a:t>testosterone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sustentacular (Sertoli) </a:t>
            </a:r>
            <a:r>
              <a:rPr lang="en-US" sz="2400" b="0" smtClean="0"/>
              <a:t>cells in between germ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protect the germ cells, and promote their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germ cells depend on them for nutrients, waste removal, growth factors, and other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8F0A2170-1352-4E2A-B9FA-19CCFA933DF1}" type="slidenum">
              <a:rPr lang="en-US" altLang="en-US" smtClean="0">
                <a:latin typeface="Arial" pitchFamily="34" charset="0"/>
              </a:rPr>
              <a:pPr/>
              <a:t>25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00013"/>
            <a:ext cx="9144000" cy="700087"/>
          </a:xfrm>
        </p:spPr>
        <p:txBody>
          <a:bodyPr/>
          <a:lstStyle/>
          <a:p>
            <a:pPr eaLnBrk="1" hangingPunct="1"/>
            <a:r>
              <a:rPr lang="en-US" smtClean="0"/>
              <a:t>Testis and Associated Structures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833438" y="6126163"/>
            <a:ext cx="1905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27.9a</a:t>
            </a:r>
          </a:p>
        </p:txBody>
      </p:sp>
      <p:pic>
        <p:nvPicPr>
          <p:cNvPr id="27653" name="Picture 3" descr="sal25693_27_0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7800" y="1166813"/>
            <a:ext cx="474345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2438400" y="1751013"/>
            <a:ext cx="12985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Ductus deferens</a:t>
            </a:r>
            <a:endParaRPr lang="en-US" b="1"/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4725988" y="838200"/>
            <a:ext cx="12033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Spermatic cord</a:t>
            </a:r>
            <a:endParaRPr lang="en-US" b="1"/>
          </a:p>
        </p:txBody>
      </p:sp>
      <p:sp>
        <p:nvSpPr>
          <p:cNvPr id="27656" name="Rectangle 19"/>
          <p:cNvSpPr>
            <a:spLocks noChangeArrowheads="1"/>
          </p:cNvSpPr>
          <p:nvPr/>
        </p:nvSpPr>
        <p:spPr bwMode="auto">
          <a:xfrm>
            <a:off x="3954463" y="6211888"/>
            <a:ext cx="203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(a)</a:t>
            </a:r>
            <a:endParaRPr lang="en-US" b="1"/>
          </a:p>
        </p:txBody>
      </p:sp>
      <p:sp>
        <p:nvSpPr>
          <p:cNvPr id="27657" name="Line 20"/>
          <p:cNvSpPr>
            <a:spLocks noChangeShapeType="1"/>
          </p:cNvSpPr>
          <p:nvPr/>
        </p:nvSpPr>
        <p:spPr bwMode="auto">
          <a:xfrm>
            <a:off x="3810000" y="1866900"/>
            <a:ext cx="779463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Line 21"/>
          <p:cNvSpPr>
            <a:spLocks noChangeShapeType="1"/>
          </p:cNvSpPr>
          <p:nvPr/>
        </p:nvSpPr>
        <p:spPr bwMode="auto">
          <a:xfrm>
            <a:off x="3873500" y="5132388"/>
            <a:ext cx="920750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22"/>
          <p:cNvSpPr>
            <a:spLocks noChangeShapeType="1"/>
          </p:cNvSpPr>
          <p:nvPr/>
        </p:nvSpPr>
        <p:spPr bwMode="auto">
          <a:xfrm>
            <a:off x="3219450" y="2468563"/>
            <a:ext cx="2149475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23"/>
          <p:cNvSpPr>
            <a:spLocks noChangeShapeType="1"/>
          </p:cNvSpPr>
          <p:nvPr/>
        </p:nvSpPr>
        <p:spPr bwMode="auto">
          <a:xfrm flipH="1">
            <a:off x="3705225" y="4051300"/>
            <a:ext cx="1657350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Line 24"/>
          <p:cNvSpPr>
            <a:spLocks noChangeShapeType="1"/>
          </p:cNvSpPr>
          <p:nvPr/>
        </p:nvSpPr>
        <p:spPr bwMode="auto">
          <a:xfrm>
            <a:off x="3214688" y="5584825"/>
            <a:ext cx="2292350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25"/>
          <p:cNvSpPr>
            <a:spLocks noChangeShapeType="1"/>
          </p:cNvSpPr>
          <p:nvPr/>
        </p:nvSpPr>
        <p:spPr bwMode="auto">
          <a:xfrm>
            <a:off x="3798888" y="1855788"/>
            <a:ext cx="779462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Line 26"/>
          <p:cNvSpPr>
            <a:spLocks noChangeShapeType="1"/>
          </p:cNvSpPr>
          <p:nvPr/>
        </p:nvSpPr>
        <p:spPr bwMode="auto">
          <a:xfrm>
            <a:off x="3862388" y="5124450"/>
            <a:ext cx="9207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Line 27"/>
          <p:cNvSpPr>
            <a:spLocks noChangeShapeType="1"/>
          </p:cNvSpPr>
          <p:nvPr/>
        </p:nvSpPr>
        <p:spPr bwMode="auto">
          <a:xfrm>
            <a:off x="3219450" y="2462213"/>
            <a:ext cx="21494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Line 28"/>
          <p:cNvSpPr>
            <a:spLocks noChangeShapeType="1"/>
          </p:cNvSpPr>
          <p:nvPr/>
        </p:nvSpPr>
        <p:spPr bwMode="auto">
          <a:xfrm flipH="1">
            <a:off x="3705225" y="4040188"/>
            <a:ext cx="16573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Line 29"/>
          <p:cNvSpPr>
            <a:spLocks noChangeShapeType="1"/>
          </p:cNvSpPr>
          <p:nvPr/>
        </p:nvSpPr>
        <p:spPr bwMode="auto">
          <a:xfrm>
            <a:off x="3214688" y="5573713"/>
            <a:ext cx="22923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Line 30"/>
          <p:cNvSpPr>
            <a:spLocks noChangeShapeType="1"/>
          </p:cNvSpPr>
          <p:nvPr/>
        </p:nvSpPr>
        <p:spPr bwMode="auto">
          <a:xfrm flipV="1">
            <a:off x="5870575" y="6202363"/>
            <a:ext cx="1588" cy="889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Line 31"/>
          <p:cNvSpPr>
            <a:spLocks noChangeShapeType="1"/>
          </p:cNvSpPr>
          <p:nvPr/>
        </p:nvSpPr>
        <p:spPr bwMode="auto">
          <a:xfrm>
            <a:off x="7240588" y="6202363"/>
            <a:ext cx="1587" cy="889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Line 32"/>
          <p:cNvSpPr>
            <a:spLocks noChangeShapeType="1"/>
          </p:cNvSpPr>
          <p:nvPr/>
        </p:nvSpPr>
        <p:spPr bwMode="auto">
          <a:xfrm>
            <a:off x="5870575" y="6246813"/>
            <a:ext cx="1370013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Rectangle 33"/>
          <p:cNvSpPr>
            <a:spLocks noChangeArrowheads="1"/>
          </p:cNvSpPr>
          <p:nvPr/>
        </p:nvSpPr>
        <p:spPr bwMode="auto">
          <a:xfrm>
            <a:off x="6350000" y="6257925"/>
            <a:ext cx="3762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2 cm</a:t>
            </a:r>
            <a:endParaRPr lang="en-US" b="1"/>
          </a:p>
        </p:txBody>
      </p:sp>
      <p:sp>
        <p:nvSpPr>
          <p:cNvPr id="27671" name="Freeform 34"/>
          <p:cNvSpPr>
            <a:spLocks/>
          </p:cNvSpPr>
          <p:nvPr/>
        </p:nvSpPr>
        <p:spPr bwMode="auto">
          <a:xfrm>
            <a:off x="4486275" y="1087438"/>
            <a:ext cx="1608138" cy="93662"/>
          </a:xfrm>
          <a:custGeom>
            <a:avLst/>
            <a:gdLst>
              <a:gd name="T0" fmla="*/ 0 w 1013"/>
              <a:gd name="T1" fmla="*/ 93662 h 59"/>
              <a:gd name="T2" fmla="*/ 0 w 1013"/>
              <a:gd name="T3" fmla="*/ 0 h 59"/>
              <a:gd name="T4" fmla="*/ 1608137 w 1013"/>
              <a:gd name="T5" fmla="*/ 0 h 59"/>
              <a:gd name="T6" fmla="*/ 1608137 w 1013"/>
              <a:gd name="T7" fmla="*/ 93662 h 59"/>
              <a:gd name="T8" fmla="*/ 0 60000 65536"/>
              <a:gd name="T9" fmla="*/ 0 60000 65536"/>
              <a:gd name="T10" fmla="*/ 0 60000 65536"/>
              <a:gd name="T11" fmla="*/ 0 60000 65536"/>
              <a:gd name="T12" fmla="*/ 0 w 1013"/>
              <a:gd name="T13" fmla="*/ 0 h 59"/>
              <a:gd name="T14" fmla="*/ 1013 w 1013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3" h="59">
                <a:moveTo>
                  <a:pt x="0" y="59"/>
                </a:moveTo>
                <a:lnTo>
                  <a:pt x="0" y="0"/>
                </a:lnTo>
                <a:lnTo>
                  <a:pt x="1013" y="0"/>
                </a:lnTo>
                <a:lnTo>
                  <a:pt x="1013" y="59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2" name="Line 35"/>
          <p:cNvSpPr>
            <a:spLocks noChangeShapeType="1"/>
          </p:cNvSpPr>
          <p:nvPr/>
        </p:nvSpPr>
        <p:spPr bwMode="auto">
          <a:xfrm flipV="1">
            <a:off x="5295900" y="1017588"/>
            <a:ext cx="1588" cy="698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3" name="Text Box 36"/>
          <p:cNvSpPr txBox="1">
            <a:spLocks noChangeArrowheads="1"/>
          </p:cNvSpPr>
          <p:nvPr/>
        </p:nvSpPr>
        <p:spPr bwMode="auto">
          <a:xfrm>
            <a:off x="2438400" y="2357438"/>
            <a:ext cx="957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300" b="1"/>
              <a:t>Head of</a:t>
            </a:r>
          </a:p>
          <a:p>
            <a:r>
              <a:rPr lang="en-US" sz="1300" b="1"/>
              <a:t>epididymis</a:t>
            </a:r>
          </a:p>
        </p:txBody>
      </p:sp>
      <p:sp>
        <p:nvSpPr>
          <p:cNvPr id="27674" name="Text Box 37"/>
          <p:cNvSpPr txBox="1">
            <a:spLocks noChangeArrowheads="1"/>
          </p:cNvSpPr>
          <p:nvPr/>
        </p:nvSpPr>
        <p:spPr bwMode="auto">
          <a:xfrm>
            <a:off x="2438400" y="3944938"/>
            <a:ext cx="12985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300" b="1"/>
              <a:t>Testis, covered</a:t>
            </a:r>
          </a:p>
          <a:p>
            <a:r>
              <a:rPr lang="en-US" sz="1300" b="1"/>
              <a:t>by tunica</a:t>
            </a:r>
          </a:p>
          <a:p>
            <a:r>
              <a:rPr lang="en-US" sz="1300" b="1"/>
              <a:t>albuginea</a:t>
            </a:r>
          </a:p>
        </p:txBody>
      </p:sp>
      <p:sp>
        <p:nvSpPr>
          <p:cNvPr id="27675" name="Text Box 38"/>
          <p:cNvSpPr txBox="1">
            <a:spLocks noChangeArrowheads="1"/>
          </p:cNvSpPr>
          <p:nvPr/>
        </p:nvSpPr>
        <p:spPr bwMode="auto">
          <a:xfrm>
            <a:off x="2438400" y="5011738"/>
            <a:ext cx="14922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300" b="1"/>
              <a:t>Tail of epididymis</a:t>
            </a:r>
          </a:p>
        </p:txBody>
      </p:sp>
      <p:sp>
        <p:nvSpPr>
          <p:cNvPr id="27676" name="Text Box 39"/>
          <p:cNvSpPr txBox="1">
            <a:spLocks noChangeArrowheads="1"/>
          </p:cNvSpPr>
          <p:nvPr/>
        </p:nvSpPr>
        <p:spPr bwMode="auto">
          <a:xfrm>
            <a:off x="2438400" y="5456238"/>
            <a:ext cx="1181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300" b="1"/>
              <a:t>Scrotum</a:t>
            </a:r>
          </a:p>
          <a:p>
            <a:r>
              <a:rPr lang="en-US" sz="1300" b="1"/>
              <a:t>(folded down)</a:t>
            </a:r>
          </a:p>
        </p:txBody>
      </p:sp>
      <p:sp>
        <p:nvSpPr>
          <p:cNvPr id="27677" name="TextBox 24"/>
          <p:cNvSpPr txBox="1">
            <a:spLocks noChangeArrowheads="1"/>
          </p:cNvSpPr>
          <p:nvPr/>
        </p:nvSpPr>
        <p:spPr bwMode="auto">
          <a:xfrm>
            <a:off x="2695575" y="6426200"/>
            <a:ext cx="4810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© The McGraw-Hill Companies, Inc./Dennis Strete, photographer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769370CF-A59D-4289-9EF8-8ED442EC9426}" type="slidenum">
              <a:rPr lang="en-US" altLang="en-US" smtClean="0">
                <a:latin typeface="Arial" pitchFamily="34" charset="0"/>
              </a:rPr>
              <a:pPr/>
              <a:t>26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Blood-Testis Barrier (BTB)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534400" cy="4267200"/>
          </a:xfrm>
        </p:spPr>
        <p:txBody>
          <a:bodyPr/>
          <a:lstStyle/>
          <a:p>
            <a:pPr eaLnBrk="1" hangingPunct="1"/>
            <a:r>
              <a:rPr lang="en-US" smtClean="0"/>
              <a:t>blood-testis barrier </a:t>
            </a:r>
            <a:r>
              <a:rPr lang="en-US" b="0" smtClean="0"/>
              <a:t>- formed by tight junctions between </a:t>
            </a:r>
            <a:r>
              <a:rPr lang="en-US" smtClean="0"/>
              <a:t>sustentacular cells </a:t>
            </a:r>
            <a:r>
              <a:rPr lang="en-US" b="0" smtClean="0"/>
              <a:t>	</a:t>
            </a:r>
          </a:p>
          <a:p>
            <a:pPr eaLnBrk="1" hangingPunct="1"/>
            <a:endParaRPr lang="en-US" sz="1600" b="0" smtClean="0"/>
          </a:p>
          <a:p>
            <a:pPr lvl="1" eaLnBrk="1" hangingPunct="1"/>
            <a:r>
              <a:rPr lang="en-US" b="0" smtClean="0"/>
              <a:t>separating sperm from immune system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b="0" smtClean="0"/>
              <a:t>prevents antibodies and other large molecules in the blood from getting to germ cells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b="0" smtClean="0"/>
              <a:t>germ cells are immunologically different from body cells and would be attacked by immune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9B779125-7E4A-44F6-A7B9-7A9530E6389E}" type="slidenum">
              <a:rPr lang="en-US" altLang="en-US" smtClean="0">
                <a:latin typeface="Arial" pitchFamily="34" charset="0"/>
              </a:rPr>
              <a:pPr/>
              <a:t>27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Testis and Associated Structures</a:t>
            </a:r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066800"/>
            <a:ext cx="8382000" cy="5562600"/>
          </a:xfrm>
        </p:spPr>
        <p:txBody>
          <a:bodyPr/>
          <a:lstStyle/>
          <a:p>
            <a:pPr eaLnBrk="1" hangingPunct="1"/>
            <a:r>
              <a:rPr lang="en-US" sz="2000" smtClean="0"/>
              <a:t>rete testis </a:t>
            </a:r>
            <a:r>
              <a:rPr lang="en-US" sz="2000" b="0" smtClean="0"/>
              <a:t>– a network embedded in the capsule on the posterior side of the testis collect sperm from seminiferous tubules</a:t>
            </a:r>
          </a:p>
          <a:p>
            <a:pPr lvl="1" eaLnBrk="1" hangingPunct="1"/>
            <a:r>
              <a:rPr lang="en-US" sz="1800" b="0" smtClean="0"/>
              <a:t>move with flow of fluid secreted by the </a:t>
            </a:r>
            <a:r>
              <a:rPr lang="en-US" sz="1800" smtClean="0"/>
              <a:t>sustentacular cells</a:t>
            </a:r>
          </a:p>
          <a:p>
            <a:pPr lvl="1" eaLnBrk="1" hangingPunct="1"/>
            <a:r>
              <a:rPr lang="en-US" sz="1800" b="0" smtClean="0"/>
              <a:t>sperm do not swim while they are in the male reproductive tract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testicular artery </a:t>
            </a:r>
            <a:r>
              <a:rPr lang="en-US" sz="2000" b="0" smtClean="0"/>
              <a:t>supplies each testis</a:t>
            </a:r>
          </a:p>
          <a:p>
            <a:pPr lvl="1" eaLnBrk="1" hangingPunct="1"/>
            <a:r>
              <a:rPr lang="en-US" sz="1800" b="0" smtClean="0"/>
              <a:t>low BP of testicular artery results in poor O</a:t>
            </a:r>
            <a:r>
              <a:rPr lang="en-US" sz="1800" b="0" baseline="-25000" smtClean="0"/>
              <a:t>2</a:t>
            </a:r>
            <a:r>
              <a:rPr lang="en-US" sz="1800" b="0" smtClean="0"/>
              <a:t> supply to the testes</a:t>
            </a:r>
          </a:p>
          <a:p>
            <a:pPr lvl="1" eaLnBrk="1" hangingPunct="1"/>
            <a:r>
              <a:rPr lang="en-US" sz="1800" b="0" smtClean="0"/>
              <a:t>sperm develop very large mitochondria helping them survive hypoxic environment of female reproductive tract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b="0" smtClean="0"/>
              <a:t>blood leaves the testes through the </a:t>
            </a:r>
            <a:r>
              <a:rPr lang="en-US" sz="2000" smtClean="0"/>
              <a:t>pampiniform plexus </a:t>
            </a:r>
            <a:r>
              <a:rPr lang="en-US" sz="2000" b="0" smtClean="0"/>
              <a:t>which converge to form the </a:t>
            </a:r>
            <a:r>
              <a:rPr lang="en-US" sz="2000" smtClean="0"/>
              <a:t>testicular veins</a:t>
            </a:r>
          </a:p>
          <a:p>
            <a:pPr lvl="1" eaLnBrk="1" hangingPunct="1"/>
            <a:r>
              <a:rPr lang="en-US" sz="1800" b="0" smtClean="0"/>
              <a:t>right testicular vein drain to inferior vena cava </a:t>
            </a:r>
          </a:p>
          <a:p>
            <a:pPr lvl="1" eaLnBrk="1" hangingPunct="1"/>
            <a:r>
              <a:rPr lang="en-US" sz="1800" b="0" smtClean="0"/>
              <a:t>left one drains into left renal vein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testicular nerves </a:t>
            </a:r>
            <a:r>
              <a:rPr lang="en-US" sz="2000" b="0" smtClean="0"/>
              <a:t>from spinal cord segments T10 and T11</a:t>
            </a:r>
          </a:p>
          <a:p>
            <a:pPr lvl="1" eaLnBrk="1" hangingPunct="1"/>
            <a:r>
              <a:rPr lang="en-US" sz="1800" b="0" smtClean="0"/>
              <a:t>carrying sensory fibers concerned with pain and motor fibers regulating blood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A230A124-54FC-4A3C-BE07-E289051D354A}" type="slidenum">
              <a:rPr lang="en-US" altLang="en-US" smtClean="0">
                <a:latin typeface="Arial" pitchFamily="34" charset="0"/>
              </a:rPr>
              <a:pPr/>
              <a:t>28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Spermatic Ducts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spermatic ducts from testis to the urethra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efferent ductules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about 12 small ciliated ducts collecting sperm from rete testes and transporting it to epididymis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duct of the epididymis</a:t>
            </a:r>
            <a:r>
              <a:rPr lang="en-US" sz="2000" b="0" smtClean="0"/>
              <a:t> (head, body and tail)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site of sperm maturation and storage (fertile for 40 to 60 days)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contains a single 6 m long coiled duct adhering to posterior of testis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sperm mature as they travel through the duct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if not ejaculated, they disintegrate and epididymis reabsorbs them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ductus (vas) deferens</a:t>
            </a:r>
            <a:endParaRPr lang="en-US" sz="2000" b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muscular tube 45 cm long passing up from scrotum through inguinal canal to posterior surface of bladder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duct widens behind the bladder and widens into the </a:t>
            </a:r>
            <a:r>
              <a:rPr lang="en-US" sz="1800" smtClean="0"/>
              <a:t>terminal ampulla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duct ends by uniting with the duct of the seminal vesicle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thick wall of smooth muscle well innervated by sympathetic nerve fibers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ejaculatory duct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2 cm duct formed from ductus deferens and seminal vesicle and      passing through prostate to empty into </a:t>
            </a:r>
            <a:r>
              <a:rPr lang="en-US" sz="1800" smtClean="0"/>
              <a:t>urethra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D46CD7C5-A6B3-40FD-8F80-4FDF22C3E2DE}" type="slidenum">
              <a:rPr lang="en-US" altLang="en-US" smtClean="0">
                <a:latin typeface="Arial" pitchFamily="34" charset="0"/>
              </a:rPr>
              <a:pPr/>
              <a:t>29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1747" name="Text Box 11"/>
          <p:cNvSpPr txBox="1">
            <a:spLocks noChangeArrowheads="1"/>
          </p:cNvSpPr>
          <p:nvPr/>
        </p:nvSpPr>
        <p:spPr bwMode="auto">
          <a:xfrm>
            <a:off x="739775" y="6311900"/>
            <a:ext cx="20574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27.11b</a:t>
            </a:r>
          </a:p>
        </p:txBody>
      </p:sp>
      <p:pic>
        <p:nvPicPr>
          <p:cNvPr id="31748" name="Picture 3" descr="sal25693_27_1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1338" y="114300"/>
            <a:ext cx="416718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7299325" y="1225550"/>
            <a:ext cx="500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Ampulla</a:t>
            </a:r>
            <a:endParaRPr lang="en-US" b="1"/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7299325" y="515938"/>
            <a:ext cx="373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Ureter</a:t>
            </a:r>
            <a:endParaRPr lang="en-US" b="1"/>
          </a:p>
        </p:txBody>
      </p:sp>
      <p:sp>
        <p:nvSpPr>
          <p:cNvPr id="31751" name="Rectangle 13"/>
          <p:cNvSpPr>
            <a:spLocks noChangeArrowheads="1"/>
          </p:cNvSpPr>
          <p:nvPr/>
        </p:nvSpPr>
        <p:spPr bwMode="auto">
          <a:xfrm>
            <a:off x="7000875" y="3084513"/>
            <a:ext cx="282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Bulb</a:t>
            </a:r>
            <a:endParaRPr lang="en-US" b="1"/>
          </a:p>
        </p:txBody>
      </p:sp>
      <p:sp>
        <p:nvSpPr>
          <p:cNvPr id="31752" name="Rectangle 14"/>
          <p:cNvSpPr>
            <a:spLocks noChangeArrowheads="1"/>
          </p:cNvSpPr>
          <p:nvPr/>
        </p:nvSpPr>
        <p:spPr bwMode="auto">
          <a:xfrm>
            <a:off x="7000875" y="3367088"/>
            <a:ext cx="288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Crus</a:t>
            </a:r>
            <a:endParaRPr lang="en-US" b="1"/>
          </a:p>
        </p:txBody>
      </p:sp>
      <p:sp>
        <p:nvSpPr>
          <p:cNvPr id="31753" name="Rectangle 23"/>
          <p:cNvSpPr>
            <a:spLocks noChangeArrowheads="1"/>
          </p:cNvSpPr>
          <p:nvPr/>
        </p:nvSpPr>
        <p:spPr bwMode="auto">
          <a:xfrm>
            <a:off x="5318125" y="6623050"/>
            <a:ext cx="336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Penis</a:t>
            </a:r>
            <a:endParaRPr lang="en-US" b="1"/>
          </a:p>
        </p:txBody>
      </p:sp>
      <p:sp>
        <p:nvSpPr>
          <p:cNvPr id="31754" name="Line 24"/>
          <p:cNvSpPr>
            <a:spLocks noChangeShapeType="1"/>
          </p:cNvSpPr>
          <p:nvPr/>
        </p:nvSpPr>
        <p:spPr bwMode="auto">
          <a:xfrm>
            <a:off x="3903663" y="917575"/>
            <a:ext cx="1344612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Line 25"/>
          <p:cNvSpPr>
            <a:spLocks noChangeShapeType="1"/>
          </p:cNvSpPr>
          <p:nvPr/>
        </p:nvSpPr>
        <p:spPr bwMode="auto">
          <a:xfrm>
            <a:off x="3970338" y="2322513"/>
            <a:ext cx="1366837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Freeform 26"/>
          <p:cNvSpPr>
            <a:spLocks/>
          </p:cNvSpPr>
          <p:nvPr/>
        </p:nvSpPr>
        <p:spPr bwMode="auto">
          <a:xfrm>
            <a:off x="4256088" y="2970213"/>
            <a:ext cx="1270000" cy="331787"/>
          </a:xfrm>
          <a:custGeom>
            <a:avLst/>
            <a:gdLst>
              <a:gd name="T0" fmla="*/ 0 w 800"/>
              <a:gd name="T1" fmla="*/ 331787 h 209"/>
              <a:gd name="T2" fmla="*/ 688975 w 800"/>
              <a:gd name="T3" fmla="*/ 331787 h 209"/>
              <a:gd name="T4" fmla="*/ 1270000 w 800"/>
              <a:gd name="T5" fmla="*/ 0 h 209"/>
              <a:gd name="T6" fmla="*/ 0 60000 65536"/>
              <a:gd name="T7" fmla="*/ 0 60000 65536"/>
              <a:gd name="T8" fmla="*/ 0 60000 65536"/>
              <a:gd name="T9" fmla="*/ 0 w 800"/>
              <a:gd name="T10" fmla="*/ 0 h 209"/>
              <a:gd name="T11" fmla="*/ 800 w 800"/>
              <a:gd name="T12" fmla="*/ 209 h 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0" h="209">
                <a:moveTo>
                  <a:pt x="0" y="209"/>
                </a:moveTo>
                <a:lnTo>
                  <a:pt x="434" y="209"/>
                </a:lnTo>
                <a:lnTo>
                  <a:pt x="80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27"/>
          <p:cNvSpPr>
            <a:spLocks noChangeShapeType="1"/>
          </p:cNvSpPr>
          <p:nvPr/>
        </p:nvSpPr>
        <p:spPr bwMode="auto">
          <a:xfrm>
            <a:off x="4429125" y="3711575"/>
            <a:ext cx="163513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Line 28"/>
          <p:cNvSpPr>
            <a:spLocks noChangeShapeType="1"/>
          </p:cNvSpPr>
          <p:nvPr/>
        </p:nvSpPr>
        <p:spPr bwMode="auto">
          <a:xfrm>
            <a:off x="3952875" y="4572000"/>
            <a:ext cx="642938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Line 29"/>
          <p:cNvSpPr>
            <a:spLocks noChangeShapeType="1"/>
          </p:cNvSpPr>
          <p:nvPr/>
        </p:nvSpPr>
        <p:spPr bwMode="auto">
          <a:xfrm>
            <a:off x="4313238" y="6005513"/>
            <a:ext cx="1033462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Line 30"/>
          <p:cNvSpPr>
            <a:spLocks noChangeShapeType="1"/>
          </p:cNvSpPr>
          <p:nvPr/>
        </p:nvSpPr>
        <p:spPr bwMode="auto">
          <a:xfrm>
            <a:off x="5632450" y="2220913"/>
            <a:ext cx="1547813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Freeform 31"/>
          <p:cNvSpPr>
            <a:spLocks/>
          </p:cNvSpPr>
          <p:nvPr/>
        </p:nvSpPr>
        <p:spPr bwMode="auto">
          <a:xfrm>
            <a:off x="5764213" y="2682875"/>
            <a:ext cx="1211262" cy="233363"/>
          </a:xfrm>
          <a:custGeom>
            <a:avLst/>
            <a:gdLst>
              <a:gd name="T0" fmla="*/ 0 w 763"/>
              <a:gd name="T1" fmla="*/ 233363 h 147"/>
              <a:gd name="T2" fmla="*/ 904875 w 763"/>
              <a:gd name="T3" fmla="*/ 0 h 147"/>
              <a:gd name="T4" fmla="*/ 1211263 w 763"/>
              <a:gd name="T5" fmla="*/ 0 h 147"/>
              <a:gd name="T6" fmla="*/ 0 60000 65536"/>
              <a:gd name="T7" fmla="*/ 0 60000 65536"/>
              <a:gd name="T8" fmla="*/ 0 60000 65536"/>
              <a:gd name="T9" fmla="*/ 0 w 763"/>
              <a:gd name="T10" fmla="*/ 0 h 147"/>
              <a:gd name="T11" fmla="*/ 763 w 763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3" h="147">
                <a:moveTo>
                  <a:pt x="0" y="147"/>
                </a:moveTo>
                <a:lnTo>
                  <a:pt x="570" y="0"/>
                </a:lnTo>
                <a:lnTo>
                  <a:pt x="763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Line 32"/>
          <p:cNvSpPr>
            <a:spLocks noChangeShapeType="1"/>
          </p:cNvSpPr>
          <p:nvPr/>
        </p:nvSpPr>
        <p:spPr bwMode="auto">
          <a:xfrm>
            <a:off x="5837238" y="4014788"/>
            <a:ext cx="1138237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Line 33"/>
          <p:cNvSpPr>
            <a:spLocks noChangeShapeType="1"/>
          </p:cNvSpPr>
          <p:nvPr/>
        </p:nvSpPr>
        <p:spPr bwMode="auto">
          <a:xfrm>
            <a:off x="5657850" y="3649663"/>
            <a:ext cx="1317625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4" name="Line 34"/>
          <p:cNvSpPr>
            <a:spLocks noChangeShapeType="1"/>
          </p:cNvSpPr>
          <p:nvPr/>
        </p:nvSpPr>
        <p:spPr bwMode="auto">
          <a:xfrm>
            <a:off x="5657850" y="3649663"/>
            <a:ext cx="1317625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5" name="Line 35"/>
          <p:cNvSpPr>
            <a:spLocks noChangeShapeType="1"/>
          </p:cNvSpPr>
          <p:nvPr/>
        </p:nvSpPr>
        <p:spPr bwMode="auto">
          <a:xfrm>
            <a:off x="6410325" y="4751388"/>
            <a:ext cx="860425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6" name="Line 36"/>
          <p:cNvSpPr>
            <a:spLocks noChangeShapeType="1"/>
          </p:cNvSpPr>
          <p:nvPr/>
        </p:nvSpPr>
        <p:spPr bwMode="auto">
          <a:xfrm flipH="1">
            <a:off x="4400550" y="5538788"/>
            <a:ext cx="111760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Line 37"/>
          <p:cNvSpPr>
            <a:spLocks noChangeShapeType="1"/>
          </p:cNvSpPr>
          <p:nvPr/>
        </p:nvSpPr>
        <p:spPr bwMode="auto">
          <a:xfrm>
            <a:off x="6161088" y="1679575"/>
            <a:ext cx="1109662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8" name="Freeform 38"/>
          <p:cNvSpPr>
            <a:spLocks/>
          </p:cNvSpPr>
          <p:nvPr/>
        </p:nvSpPr>
        <p:spPr bwMode="auto">
          <a:xfrm>
            <a:off x="5902325" y="1311275"/>
            <a:ext cx="1368425" cy="134938"/>
          </a:xfrm>
          <a:custGeom>
            <a:avLst/>
            <a:gdLst>
              <a:gd name="T0" fmla="*/ 1368425 w 862"/>
              <a:gd name="T1" fmla="*/ 0 h 85"/>
              <a:gd name="T2" fmla="*/ 352425 w 862"/>
              <a:gd name="T3" fmla="*/ 0 h 85"/>
              <a:gd name="T4" fmla="*/ 0 w 862"/>
              <a:gd name="T5" fmla="*/ 134938 h 85"/>
              <a:gd name="T6" fmla="*/ 0 60000 65536"/>
              <a:gd name="T7" fmla="*/ 0 60000 65536"/>
              <a:gd name="T8" fmla="*/ 0 60000 65536"/>
              <a:gd name="T9" fmla="*/ 0 w 862"/>
              <a:gd name="T10" fmla="*/ 0 h 85"/>
              <a:gd name="T11" fmla="*/ 862 w 862"/>
              <a:gd name="T12" fmla="*/ 85 h 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2" h="85">
                <a:moveTo>
                  <a:pt x="862" y="0"/>
                </a:moveTo>
                <a:lnTo>
                  <a:pt x="222" y="0"/>
                </a:lnTo>
                <a:lnTo>
                  <a:pt x="0" y="85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9" name="Line 39"/>
          <p:cNvSpPr>
            <a:spLocks noChangeShapeType="1"/>
          </p:cNvSpPr>
          <p:nvPr/>
        </p:nvSpPr>
        <p:spPr bwMode="auto">
          <a:xfrm>
            <a:off x="6632575" y="598488"/>
            <a:ext cx="638175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0" name="Freeform 40"/>
          <p:cNvSpPr>
            <a:spLocks/>
          </p:cNvSpPr>
          <p:nvPr/>
        </p:nvSpPr>
        <p:spPr bwMode="auto">
          <a:xfrm>
            <a:off x="5116513" y="6153150"/>
            <a:ext cx="785812" cy="204788"/>
          </a:xfrm>
          <a:custGeom>
            <a:avLst/>
            <a:gdLst>
              <a:gd name="T0" fmla="*/ 785813 w 495"/>
              <a:gd name="T1" fmla="*/ 0 h 129"/>
              <a:gd name="T2" fmla="*/ 785813 w 495"/>
              <a:gd name="T3" fmla="*/ 204788 h 129"/>
              <a:gd name="T4" fmla="*/ 0 w 495"/>
              <a:gd name="T5" fmla="*/ 204788 h 129"/>
              <a:gd name="T6" fmla="*/ 0 w 495"/>
              <a:gd name="T7" fmla="*/ 0 h 129"/>
              <a:gd name="T8" fmla="*/ 0 60000 65536"/>
              <a:gd name="T9" fmla="*/ 0 60000 65536"/>
              <a:gd name="T10" fmla="*/ 0 60000 65536"/>
              <a:gd name="T11" fmla="*/ 0 60000 65536"/>
              <a:gd name="T12" fmla="*/ 0 w 495"/>
              <a:gd name="T13" fmla="*/ 0 h 129"/>
              <a:gd name="T14" fmla="*/ 495 w 495"/>
              <a:gd name="T15" fmla="*/ 129 h 1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5" h="129">
                <a:moveTo>
                  <a:pt x="495" y="0"/>
                </a:moveTo>
                <a:lnTo>
                  <a:pt x="495" y="129"/>
                </a:lnTo>
                <a:lnTo>
                  <a:pt x="0" y="129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1" name="Line 41"/>
          <p:cNvSpPr>
            <a:spLocks noChangeShapeType="1"/>
          </p:cNvSpPr>
          <p:nvPr/>
        </p:nvSpPr>
        <p:spPr bwMode="auto">
          <a:xfrm>
            <a:off x="5502275" y="6357938"/>
            <a:ext cx="1588" cy="28733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2" name="Line 42"/>
          <p:cNvSpPr>
            <a:spLocks noChangeShapeType="1"/>
          </p:cNvSpPr>
          <p:nvPr/>
        </p:nvSpPr>
        <p:spPr bwMode="auto">
          <a:xfrm>
            <a:off x="3895725" y="917575"/>
            <a:ext cx="13446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3" name="Line 43"/>
          <p:cNvSpPr>
            <a:spLocks noChangeShapeType="1"/>
          </p:cNvSpPr>
          <p:nvPr/>
        </p:nvSpPr>
        <p:spPr bwMode="auto">
          <a:xfrm>
            <a:off x="3962400" y="2322513"/>
            <a:ext cx="13668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4" name="Line 44"/>
          <p:cNvSpPr>
            <a:spLocks noChangeShapeType="1"/>
          </p:cNvSpPr>
          <p:nvPr/>
        </p:nvSpPr>
        <p:spPr bwMode="auto">
          <a:xfrm>
            <a:off x="3978275" y="2744788"/>
            <a:ext cx="151130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5" name="Line 45"/>
          <p:cNvSpPr>
            <a:spLocks noChangeShapeType="1"/>
          </p:cNvSpPr>
          <p:nvPr/>
        </p:nvSpPr>
        <p:spPr bwMode="auto">
          <a:xfrm>
            <a:off x="3970338" y="2744788"/>
            <a:ext cx="15113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6" name="Freeform 46"/>
          <p:cNvSpPr>
            <a:spLocks/>
          </p:cNvSpPr>
          <p:nvPr/>
        </p:nvSpPr>
        <p:spPr bwMode="auto">
          <a:xfrm>
            <a:off x="4248150" y="2970213"/>
            <a:ext cx="1277938" cy="331787"/>
          </a:xfrm>
          <a:custGeom>
            <a:avLst/>
            <a:gdLst>
              <a:gd name="T0" fmla="*/ 0 w 805"/>
              <a:gd name="T1" fmla="*/ 331787 h 209"/>
              <a:gd name="T2" fmla="*/ 688975 w 805"/>
              <a:gd name="T3" fmla="*/ 331787 h 209"/>
              <a:gd name="T4" fmla="*/ 1277937 w 805"/>
              <a:gd name="T5" fmla="*/ 0 h 209"/>
              <a:gd name="T6" fmla="*/ 0 60000 65536"/>
              <a:gd name="T7" fmla="*/ 0 60000 65536"/>
              <a:gd name="T8" fmla="*/ 0 60000 65536"/>
              <a:gd name="T9" fmla="*/ 0 w 805"/>
              <a:gd name="T10" fmla="*/ 0 h 209"/>
              <a:gd name="T11" fmla="*/ 805 w 805"/>
              <a:gd name="T12" fmla="*/ 209 h 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5" h="209">
                <a:moveTo>
                  <a:pt x="0" y="209"/>
                </a:moveTo>
                <a:lnTo>
                  <a:pt x="434" y="209"/>
                </a:lnTo>
                <a:lnTo>
                  <a:pt x="805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7" name="Line 47"/>
          <p:cNvSpPr>
            <a:spLocks noChangeShapeType="1"/>
          </p:cNvSpPr>
          <p:nvPr/>
        </p:nvSpPr>
        <p:spPr bwMode="auto">
          <a:xfrm>
            <a:off x="5795963" y="3154363"/>
            <a:ext cx="1179512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8" name="Line 48"/>
          <p:cNvSpPr>
            <a:spLocks noChangeShapeType="1"/>
          </p:cNvSpPr>
          <p:nvPr/>
        </p:nvSpPr>
        <p:spPr bwMode="auto">
          <a:xfrm>
            <a:off x="5788025" y="3154363"/>
            <a:ext cx="11795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9" name="Line 49"/>
          <p:cNvSpPr>
            <a:spLocks noChangeShapeType="1"/>
          </p:cNvSpPr>
          <p:nvPr/>
        </p:nvSpPr>
        <p:spPr bwMode="auto">
          <a:xfrm>
            <a:off x="4419600" y="3711575"/>
            <a:ext cx="1651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0" name="Line 50"/>
          <p:cNvSpPr>
            <a:spLocks noChangeShapeType="1"/>
          </p:cNvSpPr>
          <p:nvPr/>
        </p:nvSpPr>
        <p:spPr bwMode="auto">
          <a:xfrm>
            <a:off x="3944938" y="4572000"/>
            <a:ext cx="6508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1" name="Line 51"/>
          <p:cNvSpPr>
            <a:spLocks noChangeShapeType="1"/>
          </p:cNvSpPr>
          <p:nvPr/>
        </p:nvSpPr>
        <p:spPr bwMode="auto">
          <a:xfrm>
            <a:off x="4289425" y="4572000"/>
            <a:ext cx="246063" cy="12223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2" name="Line 52"/>
          <p:cNvSpPr>
            <a:spLocks noChangeShapeType="1"/>
          </p:cNvSpPr>
          <p:nvPr/>
        </p:nvSpPr>
        <p:spPr bwMode="auto">
          <a:xfrm>
            <a:off x="4281488" y="4572000"/>
            <a:ext cx="254000" cy="1222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3" name="Line 53"/>
          <p:cNvSpPr>
            <a:spLocks noChangeShapeType="1"/>
          </p:cNvSpPr>
          <p:nvPr/>
        </p:nvSpPr>
        <p:spPr bwMode="auto">
          <a:xfrm>
            <a:off x="4305300" y="6005513"/>
            <a:ext cx="10318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4" name="Line 54"/>
          <p:cNvSpPr>
            <a:spLocks noChangeShapeType="1"/>
          </p:cNvSpPr>
          <p:nvPr/>
        </p:nvSpPr>
        <p:spPr bwMode="auto">
          <a:xfrm>
            <a:off x="5624513" y="2220913"/>
            <a:ext cx="15478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5" name="Freeform 55"/>
          <p:cNvSpPr>
            <a:spLocks/>
          </p:cNvSpPr>
          <p:nvPr/>
        </p:nvSpPr>
        <p:spPr bwMode="auto">
          <a:xfrm>
            <a:off x="5764213" y="2682875"/>
            <a:ext cx="1203325" cy="246063"/>
          </a:xfrm>
          <a:custGeom>
            <a:avLst/>
            <a:gdLst>
              <a:gd name="T0" fmla="*/ 0 w 758"/>
              <a:gd name="T1" fmla="*/ 246063 h 155"/>
              <a:gd name="T2" fmla="*/ 904875 w 758"/>
              <a:gd name="T3" fmla="*/ 0 h 155"/>
              <a:gd name="T4" fmla="*/ 1203325 w 758"/>
              <a:gd name="T5" fmla="*/ 0 h 155"/>
              <a:gd name="T6" fmla="*/ 0 60000 65536"/>
              <a:gd name="T7" fmla="*/ 0 60000 65536"/>
              <a:gd name="T8" fmla="*/ 0 60000 65536"/>
              <a:gd name="T9" fmla="*/ 0 w 758"/>
              <a:gd name="T10" fmla="*/ 0 h 155"/>
              <a:gd name="T11" fmla="*/ 758 w 758"/>
              <a:gd name="T12" fmla="*/ 155 h 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8" h="155">
                <a:moveTo>
                  <a:pt x="0" y="155"/>
                </a:moveTo>
                <a:lnTo>
                  <a:pt x="570" y="0"/>
                </a:lnTo>
                <a:lnTo>
                  <a:pt x="758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6" name="Line 56"/>
          <p:cNvSpPr>
            <a:spLocks noChangeShapeType="1"/>
          </p:cNvSpPr>
          <p:nvPr/>
        </p:nvSpPr>
        <p:spPr bwMode="auto">
          <a:xfrm>
            <a:off x="5992813" y="3436938"/>
            <a:ext cx="992187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7" name="Line 57"/>
          <p:cNvSpPr>
            <a:spLocks noChangeShapeType="1"/>
          </p:cNvSpPr>
          <p:nvPr/>
        </p:nvSpPr>
        <p:spPr bwMode="auto">
          <a:xfrm>
            <a:off x="6000750" y="3441700"/>
            <a:ext cx="9747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8" name="Line 58"/>
          <p:cNvSpPr>
            <a:spLocks noChangeShapeType="1"/>
          </p:cNvSpPr>
          <p:nvPr/>
        </p:nvSpPr>
        <p:spPr bwMode="auto">
          <a:xfrm>
            <a:off x="5829300" y="4014788"/>
            <a:ext cx="11382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9" name="Freeform 59"/>
          <p:cNvSpPr>
            <a:spLocks/>
          </p:cNvSpPr>
          <p:nvPr/>
        </p:nvSpPr>
        <p:spPr bwMode="auto">
          <a:xfrm>
            <a:off x="4117975" y="4764088"/>
            <a:ext cx="277813" cy="373062"/>
          </a:xfrm>
          <a:custGeom>
            <a:avLst/>
            <a:gdLst>
              <a:gd name="T0" fmla="*/ 0 w 175"/>
              <a:gd name="T1" fmla="*/ 373062 h 235"/>
              <a:gd name="T2" fmla="*/ 138112 w 175"/>
              <a:gd name="T3" fmla="*/ 373062 h 235"/>
              <a:gd name="T4" fmla="*/ 277812 w 175"/>
              <a:gd name="T5" fmla="*/ 0 h 235"/>
              <a:gd name="T6" fmla="*/ 0 60000 65536"/>
              <a:gd name="T7" fmla="*/ 0 60000 65536"/>
              <a:gd name="T8" fmla="*/ 0 60000 65536"/>
              <a:gd name="T9" fmla="*/ 0 w 175"/>
              <a:gd name="T10" fmla="*/ 0 h 235"/>
              <a:gd name="T11" fmla="*/ 175 w 175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5" h="235">
                <a:moveTo>
                  <a:pt x="0" y="235"/>
                </a:moveTo>
                <a:lnTo>
                  <a:pt x="87" y="235"/>
                </a:lnTo>
                <a:lnTo>
                  <a:pt x="175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0" name="Freeform 60"/>
          <p:cNvSpPr>
            <a:spLocks/>
          </p:cNvSpPr>
          <p:nvPr/>
        </p:nvSpPr>
        <p:spPr bwMode="auto">
          <a:xfrm>
            <a:off x="4108450" y="4764088"/>
            <a:ext cx="279400" cy="373062"/>
          </a:xfrm>
          <a:custGeom>
            <a:avLst/>
            <a:gdLst>
              <a:gd name="T0" fmla="*/ 0 w 176"/>
              <a:gd name="T1" fmla="*/ 373062 h 235"/>
              <a:gd name="T2" fmla="*/ 139700 w 176"/>
              <a:gd name="T3" fmla="*/ 373062 h 235"/>
              <a:gd name="T4" fmla="*/ 279400 w 176"/>
              <a:gd name="T5" fmla="*/ 0 h 235"/>
              <a:gd name="T6" fmla="*/ 0 60000 65536"/>
              <a:gd name="T7" fmla="*/ 0 60000 65536"/>
              <a:gd name="T8" fmla="*/ 0 60000 65536"/>
              <a:gd name="T9" fmla="*/ 0 w 176"/>
              <a:gd name="T10" fmla="*/ 0 h 235"/>
              <a:gd name="T11" fmla="*/ 176 w 176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235">
                <a:moveTo>
                  <a:pt x="0" y="235"/>
                </a:moveTo>
                <a:lnTo>
                  <a:pt x="88" y="235"/>
                </a:lnTo>
                <a:lnTo>
                  <a:pt x="17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1" name="Line 61"/>
          <p:cNvSpPr>
            <a:spLocks noChangeShapeType="1"/>
          </p:cNvSpPr>
          <p:nvPr/>
        </p:nvSpPr>
        <p:spPr bwMode="auto">
          <a:xfrm>
            <a:off x="5649913" y="3649663"/>
            <a:ext cx="131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2" name="Line 62"/>
          <p:cNvSpPr>
            <a:spLocks noChangeShapeType="1"/>
          </p:cNvSpPr>
          <p:nvPr/>
        </p:nvSpPr>
        <p:spPr bwMode="auto">
          <a:xfrm>
            <a:off x="6402388" y="4751388"/>
            <a:ext cx="8604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3" name="Line 63"/>
          <p:cNvSpPr>
            <a:spLocks noChangeShapeType="1"/>
          </p:cNvSpPr>
          <p:nvPr/>
        </p:nvSpPr>
        <p:spPr bwMode="auto">
          <a:xfrm flipH="1">
            <a:off x="4391025" y="5538788"/>
            <a:ext cx="11191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4" name="Line 64"/>
          <p:cNvSpPr>
            <a:spLocks noChangeShapeType="1"/>
          </p:cNvSpPr>
          <p:nvPr/>
        </p:nvSpPr>
        <p:spPr bwMode="auto">
          <a:xfrm>
            <a:off x="6153150" y="1679575"/>
            <a:ext cx="11096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5" name="Freeform 65"/>
          <p:cNvSpPr>
            <a:spLocks/>
          </p:cNvSpPr>
          <p:nvPr/>
        </p:nvSpPr>
        <p:spPr bwMode="auto">
          <a:xfrm>
            <a:off x="5891213" y="1311275"/>
            <a:ext cx="1371600" cy="139700"/>
          </a:xfrm>
          <a:custGeom>
            <a:avLst/>
            <a:gdLst>
              <a:gd name="T0" fmla="*/ 1371600 w 864"/>
              <a:gd name="T1" fmla="*/ 0 h 88"/>
              <a:gd name="T2" fmla="*/ 355600 w 864"/>
              <a:gd name="T3" fmla="*/ 0 h 88"/>
              <a:gd name="T4" fmla="*/ 0 w 864"/>
              <a:gd name="T5" fmla="*/ 139700 h 88"/>
              <a:gd name="T6" fmla="*/ 0 60000 65536"/>
              <a:gd name="T7" fmla="*/ 0 60000 65536"/>
              <a:gd name="T8" fmla="*/ 0 60000 65536"/>
              <a:gd name="T9" fmla="*/ 0 w 864"/>
              <a:gd name="T10" fmla="*/ 0 h 88"/>
              <a:gd name="T11" fmla="*/ 864 w 864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88">
                <a:moveTo>
                  <a:pt x="864" y="0"/>
                </a:moveTo>
                <a:lnTo>
                  <a:pt x="224" y="0"/>
                </a:lnTo>
                <a:lnTo>
                  <a:pt x="0" y="8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6" name="Line 66"/>
          <p:cNvSpPr>
            <a:spLocks noChangeShapeType="1"/>
          </p:cNvSpPr>
          <p:nvPr/>
        </p:nvSpPr>
        <p:spPr bwMode="auto">
          <a:xfrm>
            <a:off x="6624638" y="598488"/>
            <a:ext cx="6381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7" name="Freeform 67"/>
          <p:cNvSpPr>
            <a:spLocks/>
          </p:cNvSpPr>
          <p:nvPr/>
        </p:nvSpPr>
        <p:spPr bwMode="auto">
          <a:xfrm>
            <a:off x="5108575" y="6153150"/>
            <a:ext cx="785813" cy="204788"/>
          </a:xfrm>
          <a:custGeom>
            <a:avLst/>
            <a:gdLst>
              <a:gd name="T0" fmla="*/ 785812 w 495"/>
              <a:gd name="T1" fmla="*/ 0 h 129"/>
              <a:gd name="T2" fmla="*/ 785812 w 495"/>
              <a:gd name="T3" fmla="*/ 204788 h 129"/>
              <a:gd name="T4" fmla="*/ 0 w 495"/>
              <a:gd name="T5" fmla="*/ 204788 h 129"/>
              <a:gd name="T6" fmla="*/ 0 w 495"/>
              <a:gd name="T7" fmla="*/ 0 h 129"/>
              <a:gd name="T8" fmla="*/ 0 60000 65536"/>
              <a:gd name="T9" fmla="*/ 0 60000 65536"/>
              <a:gd name="T10" fmla="*/ 0 60000 65536"/>
              <a:gd name="T11" fmla="*/ 0 60000 65536"/>
              <a:gd name="T12" fmla="*/ 0 w 495"/>
              <a:gd name="T13" fmla="*/ 0 h 129"/>
              <a:gd name="T14" fmla="*/ 495 w 495"/>
              <a:gd name="T15" fmla="*/ 129 h 1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5" h="129">
                <a:moveTo>
                  <a:pt x="495" y="0"/>
                </a:moveTo>
                <a:lnTo>
                  <a:pt x="495" y="129"/>
                </a:lnTo>
                <a:lnTo>
                  <a:pt x="0" y="129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8" name="Line 68"/>
          <p:cNvSpPr>
            <a:spLocks noChangeShapeType="1"/>
          </p:cNvSpPr>
          <p:nvPr/>
        </p:nvSpPr>
        <p:spPr bwMode="auto">
          <a:xfrm>
            <a:off x="5492750" y="6357938"/>
            <a:ext cx="1588" cy="2873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9" name="Rectangle 77"/>
          <p:cNvSpPr>
            <a:spLocks noChangeArrowheads="1"/>
          </p:cNvSpPr>
          <p:nvPr/>
        </p:nvSpPr>
        <p:spPr bwMode="auto">
          <a:xfrm>
            <a:off x="3389313" y="3625850"/>
            <a:ext cx="9921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Ductus deferens</a:t>
            </a:r>
            <a:endParaRPr lang="en-US" b="1"/>
          </a:p>
        </p:txBody>
      </p:sp>
      <p:sp>
        <p:nvSpPr>
          <p:cNvPr id="31800" name="Rectangle 82"/>
          <p:cNvSpPr>
            <a:spLocks noChangeArrowheads="1"/>
          </p:cNvSpPr>
          <p:nvPr/>
        </p:nvSpPr>
        <p:spPr bwMode="auto">
          <a:xfrm>
            <a:off x="3389313" y="5915025"/>
            <a:ext cx="8715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Glans of penis</a:t>
            </a:r>
            <a:endParaRPr lang="en-US" b="1"/>
          </a:p>
        </p:txBody>
      </p:sp>
      <p:sp>
        <p:nvSpPr>
          <p:cNvPr id="31801" name="Rectangle 83"/>
          <p:cNvSpPr>
            <a:spLocks noChangeArrowheads="1"/>
          </p:cNvSpPr>
          <p:nvPr/>
        </p:nvSpPr>
        <p:spPr bwMode="auto">
          <a:xfrm>
            <a:off x="3389313" y="6648450"/>
            <a:ext cx="10620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(b) Posterior view</a:t>
            </a:r>
            <a:endParaRPr lang="en-US" b="1"/>
          </a:p>
        </p:txBody>
      </p:sp>
      <p:sp>
        <p:nvSpPr>
          <p:cNvPr id="31802" name="Rectangle 84"/>
          <p:cNvSpPr>
            <a:spLocks noChangeArrowheads="1"/>
          </p:cNvSpPr>
          <p:nvPr/>
        </p:nvSpPr>
        <p:spPr bwMode="auto">
          <a:xfrm>
            <a:off x="3389313" y="5046663"/>
            <a:ext cx="6746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Epididymis</a:t>
            </a:r>
            <a:endParaRPr lang="en-US" b="1"/>
          </a:p>
        </p:txBody>
      </p:sp>
      <p:sp>
        <p:nvSpPr>
          <p:cNvPr id="31803" name="Text Box 85"/>
          <p:cNvSpPr txBox="1">
            <a:spLocks noChangeArrowheads="1"/>
          </p:cNvSpPr>
          <p:nvPr/>
        </p:nvSpPr>
        <p:spPr bwMode="auto">
          <a:xfrm>
            <a:off x="3389313" y="673100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Urinary</a:t>
            </a:r>
          </a:p>
          <a:p>
            <a:r>
              <a:rPr lang="en-US" sz="1000" b="1"/>
              <a:t>bladder</a:t>
            </a:r>
          </a:p>
        </p:txBody>
      </p:sp>
      <p:sp>
        <p:nvSpPr>
          <p:cNvPr id="31804" name="Text Box 86"/>
          <p:cNvSpPr txBox="1">
            <a:spLocks noChangeArrowheads="1"/>
          </p:cNvSpPr>
          <p:nvPr/>
        </p:nvSpPr>
        <p:spPr bwMode="auto">
          <a:xfrm>
            <a:off x="3389313" y="2247900"/>
            <a:ext cx="598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Prostate</a:t>
            </a:r>
          </a:p>
          <a:p>
            <a:r>
              <a:rPr lang="en-US" sz="1000" b="1"/>
              <a:t>gland</a:t>
            </a:r>
          </a:p>
        </p:txBody>
      </p:sp>
      <p:sp>
        <p:nvSpPr>
          <p:cNvPr id="31805" name="Text Box 87"/>
          <p:cNvSpPr txBox="1">
            <a:spLocks noChangeArrowheads="1"/>
          </p:cNvSpPr>
          <p:nvPr/>
        </p:nvSpPr>
        <p:spPr bwMode="auto">
          <a:xfrm>
            <a:off x="3389313" y="2654300"/>
            <a:ext cx="633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Prostatic</a:t>
            </a:r>
          </a:p>
          <a:p>
            <a:r>
              <a:rPr lang="en-US" sz="1000" b="1"/>
              <a:t>urethra</a:t>
            </a:r>
          </a:p>
        </p:txBody>
      </p:sp>
      <p:sp>
        <p:nvSpPr>
          <p:cNvPr id="31806" name="Text Box 88"/>
          <p:cNvSpPr txBox="1">
            <a:spLocks noChangeArrowheads="1"/>
          </p:cNvSpPr>
          <p:nvPr/>
        </p:nvSpPr>
        <p:spPr bwMode="auto">
          <a:xfrm>
            <a:off x="3389313" y="3213100"/>
            <a:ext cx="881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Membranous</a:t>
            </a:r>
          </a:p>
          <a:p>
            <a:r>
              <a:rPr lang="en-US" sz="1000" b="1"/>
              <a:t>urethra</a:t>
            </a:r>
          </a:p>
        </p:txBody>
      </p:sp>
      <p:sp>
        <p:nvSpPr>
          <p:cNvPr id="31807" name="Text Box 89"/>
          <p:cNvSpPr txBox="1">
            <a:spLocks noChangeArrowheads="1"/>
          </p:cNvSpPr>
          <p:nvPr/>
        </p:nvSpPr>
        <p:spPr bwMode="auto">
          <a:xfrm>
            <a:off x="3389313" y="4483100"/>
            <a:ext cx="612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Efferent</a:t>
            </a:r>
          </a:p>
          <a:p>
            <a:r>
              <a:rPr lang="en-US" sz="1000" b="1"/>
              <a:t>ductules</a:t>
            </a:r>
          </a:p>
        </p:txBody>
      </p:sp>
      <p:sp>
        <p:nvSpPr>
          <p:cNvPr id="31808" name="Text Box 90"/>
          <p:cNvSpPr txBox="1">
            <a:spLocks noChangeArrowheads="1"/>
          </p:cNvSpPr>
          <p:nvPr/>
        </p:nvSpPr>
        <p:spPr bwMode="auto">
          <a:xfrm>
            <a:off x="3389313" y="5448300"/>
            <a:ext cx="1042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Spongy (penile)</a:t>
            </a:r>
          </a:p>
          <a:p>
            <a:r>
              <a:rPr lang="en-US" sz="1000" b="1"/>
              <a:t>urethra</a:t>
            </a:r>
          </a:p>
        </p:txBody>
      </p:sp>
      <p:sp>
        <p:nvSpPr>
          <p:cNvPr id="31809" name="Text Box 91"/>
          <p:cNvSpPr txBox="1">
            <a:spLocks noChangeArrowheads="1"/>
          </p:cNvSpPr>
          <p:nvPr/>
        </p:nvSpPr>
        <p:spPr bwMode="auto">
          <a:xfrm>
            <a:off x="7297738" y="1600200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Seminal</a:t>
            </a:r>
          </a:p>
          <a:p>
            <a:r>
              <a:rPr lang="en-US" sz="1000" b="1"/>
              <a:t>vesicle</a:t>
            </a:r>
          </a:p>
        </p:txBody>
      </p:sp>
      <p:sp>
        <p:nvSpPr>
          <p:cNvPr id="31810" name="Text Box 92"/>
          <p:cNvSpPr txBox="1">
            <a:spLocks noChangeArrowheads="1"/>
          </p:cNvSpPr>
          <p:nvPr/>
        </p:nvSpPr>
        <p:spPr bwMode="auto">
          <a:xfrm>
            <a:off x="7208838" y="2141538"/>
            <a:ext cx="773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Ejaculatory</a:t>
            </a:r>
          </a:p>
          <a:p>
            <a:r>
              <a:rPr lang="en-US" sz="1000" b="1"/>
              <a:t>duct</a:t>
            </a:r>
          </a:p>
        </p:txBody>
      </p:sp>
      <p:sp>
        <p:nvSpPr>
          <p:cNvPr id="31811" name="Text Box 93"/>
          <p:cNvSpPr txBox="1">
            <a:spLocks noChangeArrowheads="1"/>
          </p:cNvSpPr>
          <p:nvPr/>
        </p:nvSpPr>
        <p:spPr bwMode="auto">
          <a:xfrm>
            <a:off x="7005638" y="2603500"/>
            <a:ext cx="92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Bulbourethral</a:t>
            </a:r>
          </a:p>
          <a:p>
            <a:r>
              <a:rPr lang="en-US" sz="1000" b="1"/>
              <a:t>gland</a:t>
            </a:r>
          </a:p>
        </p:txBody>
      </p:sp>
      <p:sp>
        <p:nvSpPr>
          <p:cNvPr id="31812" name="Text Box 94"/>
          <p:cNvSpPr txBox="1">
            <a:spLocks noChangeArrowheads="1"/>
          </p:cNvSpPr>
          <p:nvPr/>
        </p:nvSpPr>
        <p:spPr bwMode="auto">
          <a:xfrm>
            <a:off x="7005638" y="3576638"/>
            <a:ext cx="846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Corpus</a:t>
            </a:r>
          </a:p>
          <a:p>
            <a:r>
              <a:rPr lang="en-US" sz="1000" b="1"/>
              <a:t>spongiosum</a:t>
            </a:r>
          </a:p>
        </p:txBody>
      </p:sp>
      <p:sp>
        <p:nvSpPr>
          <p:cNvPr id="31813" name="Text Box 95"/>
          <p:cNvSpPr txBox="1">
            <a:spLocks noChangeArrowheads="1"/>
          </p:cNvSpPr>
          <p:nvPr/>
        </p:nvSpPr>
        <p:spPr bwMode="auto">
          <a:xfrm>
            <a:off x="7005638" y="3948113"/>
            <a:ext cx="836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Corpus</a:t>
            </a:r>
          </a:p>
          <a:p>
            <a:r>
              <a:rPr lang="en-US" sz="1000" b="1"/>
              <a:t>cavernosum</a:t>
            </a:r>
          </a:p>
        </p:txBody>
      </p:sp>
      <p:sp>
        <p:nvSpPr>
          <p:cNvPr id="31814" name="Text Box 96"/>
          <p:cNvSpPr txBox="1">
            <a:spLocks noChangeArrowheads="1"/>
          </p:cNvSpPr>
          <p:nvPr/>
        </p:nvSpPr>
        <p:spPr bwMode="auto">
          <a:xfrm>
            <a:off x="7289800" y="4676775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Testis</a:t>
            </a:r>
          </a:p>
        </p:txBody>
      </p:sp>
      <p:sp>
        <p:nvSpPr>
          <p:cNvPr id="31815" name="TextBox 24"/>
          <p:cNvSpPr txBox="1">
            <a:spLocks noChangeArrowheads="1"/>
          </p:cNvSpPr>
          <p:nvPr/>
        </p:nvSpPr>
        <p:spPr bwMode="auto">
          <a:xfrm>
            <a:off x="3267075" y="25400"/>
            <a:ext cx="4810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3181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" y="225425"/>
            <a:ext cx="2962275" cy="1446213"/>
          </a:xfrm>
        </p:spPr>
        <p:txBody>
          <a:bodyPr/>
          <a:lstStyle/>
          <a:p>
            <a:pPr algn="l" eaLnBrk="1" hangingPunct="1"/>
            <a:r>
              <a:rPr lang="en-US" smtClean="0"/>
              <a:t>Male Duct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93D0D672-0F18-4375-84B2-CDC59FD271E4}" type="slidenum">
              <a:rPr lang="en-US" altLang="en-US" smtClean="0">
                <a:latin typeface="Arial" pitchFamily="34" charset="0"/>
              </a:rPr>
              <a:pPr/>
              <a:t>3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Two Sexes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791200"/>
          </a:xfrm>
        </p:spPr>
        <p:txBody>
          <a:bodyPr/>
          <a:lstStyle/>
          <a:p>
            <a:pPr eaLnBrk="1" hangingPunct="1"/>
            <a:r>
              <a:rPr lang="en-US" sz="2400" b="0" smtClean="0"/>
              <a:t>male and female </a:t>
            </a:r>
            <a:r>
              <a:rPr lang="en-US" sz="2400" smtClean="0"/>
              <a:t>gametes</a:t>
            </a:r>
            <a:r>
              <a:rPr lang="en-US" sz="2400" b="0" smtClean="0"/>
              <a:t> (sex cells) combine their genes to form a </a:t>
            </a:r>
            <a:r>
              <a:rPr lang="en-US" sz="2400" smtClean="0"/>
              <a:t>zygote</a:t>
            </a:r>
            <a:r>
              <a:rPr lang="en-US" sz="2400" b="0" smtClean="0"/>
              <a:t> (fertilized egg )</a:t>
            </a:r>
          </a:p>
          <a:p>
            <a:pPr eaLnBrk="1" hangingPunct="1"/>
            <a:endParaRPr lang="en-US" sz="800" b="0" smtClean="0"/>
          </a:p>
          <a:p>
            <a:pPr lvl="1" eaLnBrk="1" hangingPunct="1"/>
            <a:r>
              <a:rPr lang="en-US" sz="2000" b="0" smtClean="0"/>
              <a:t>one gamete has </a:t>
            </a:r>
            <a:r>
              <a:rPr lang="en-US" sz="2000" smtClean="0"/>
              <a:t>motility,</a:t>
            </a:r>
            <a:r>
              <a:rPr lang="en-US" sz="2000" b="0" smtClean="0"/>
              <a:t> sperm (spermatozoon)</a:t>
            </a:r>
          </a:p>
          <a:p>
            <a:pPr lvl="2" eaLnBrk="1" hangingPunct="1"/>
            <a:r>
              <a:rPr lang="en-US" sz="1800" b="0" smtClean="0"/>
              <a:t>parent producing sperm considered male</a:t>
            </a:r>
          </a:p>
          <a:p>
            <a:pPr lvl="2" eaLnBrk="1" hangingPunct="1"/>
            <a:r>
              <a:rPr lang="en-US" sz="1800" b="0" smtClean="0"/>
              <a:t>parent with a Y chromosome is male</a:t>
            </a:r>
          </a:p>
          <a:p>
            <a:pPr lvl="2" eaLnBrk="1" hangingPunct="1"/>
            <a:endParaRPr lang="en-US" sz="800" b="0" smtClean="0"/>
          </a:p>
          <a:p>
            <a:pPr lvl="1" eaLnBrk="1" hangingPunct="1"/>
            <a:r>
              <a:rPr lang="en-US" sz="2000" b="0" smtClean="0"/>
              <a:t>other gamete, egg or (ovum) </a:t>
            </a:r>
            <a:r>
              <a:rPr lang="en-US" sz="2000" smtClean="0"/>
              <a:t>contains nutrients </a:t>
            </a:r>
            <a:r>
              <a:rPr lang="en-US" sz="2000" b="0" smtClean="0"/>
              <a:t>for developing embryo</a:t>
            </a:r>
          </a:p>
          <a:p>
            <a:pPr lvl="2" eaLnBrk="1" hangingPunct="1"/>
            <a:r>
              <a:rPr lang="en-US" sz="1800" b="0" smtClean="0"/>
              <a:t>parent producing eggs considered female</a:t>
            </a:r>
          </a:p>
          <a:p>
            <a:pPr lvl="2" eaLnBrk="1" hangingPunct="1"/>
            <a:r>
              <a:rPr lang="en-US" sz="1800" b="0" smtClean="0"/>
              <a:t>anyone lacking a Y chromosome is female</a:t>
            </a:r>
          </a:p>
          <a:p>
            <a:pPr lvl="2" eaLnBrk="1" hangingPunct="1"/>
            <a:r>
              <a:rPr lang="en-US" sz="1800" b="0" smtClean="0"/>
              <a:t>in mammals, female is the parent that provides </a:t>
            </a:r>
            <a:r>
              <a:rPr lang="en-US" sz="1800" smtClean="0"/>
              <a:t>a sheltered internal environment </a:t>
            </a:r>
            <a:r>
              <a:rPr lang="en-US" sz="1800" b="0" smtClean="0"/>
              <a:t>and</a:t>
            </a:r>
            <a:r>
              <a:rPr lang="en-US" sz="1800" smtClean="0"/>
              <a:t> prenatal nutrition of the embryo</a:t>
            </a:r>
          </a:p>
          <a:p>
            <a:pPr lvl="2" eaLnBrk="1" hangingPunct="1"/>
            <a:endParaRPr lang="en-US" sz="800" smtClean="0"/>
          </a:p>
          <a:p>
            <a:pPr lvl="1" eaLnBrk="1" hangingPunct="1"/>
            <a:r>
              <a:rPr lang="en-US" sz="2000" b="0" smtClean="0"/>
              <a:t>males have a </a:t>
            </a:r>
            <a:r>
              <a:rPr lang="en-US" sz="2000" smtClean="0"/>
              <a:t>copulatory organ (penis) </a:t>
            </a:r>
            <a:r>
              <a:rPr lang="en-US" sz="2000" b="0" smtClean="0"/>
              <a:t>for introducing his gametes into the female reproductive tract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000" b="0" smtClean="0"/>
              <a:t>females have a </a:t>
            </a:r>
            <a:r>
              <a:rPr lang="en-US" sz="2000" smtClean="0"/>
              <a:t>copulatory organ (vagina) </a:t>
            </a:r>
            <a:r>
              <a:rPr lang="en-US" sz="2000" b="0" smtClean="0"/>
              <a:t>for receiving the sperm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C899791A-C038-4449-A7D5-32FFA457ED97}" type="slidenum">
              <a:rPr lang="en-US" altLang="en-US" smtClean="0">
                <a:latin typeface="Arial" pitchFamily="34" charset="0"/>
              </a:rPr>
              <a:pPr/>
              <a:t>30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4813" y="65088"/>
            <a:ext cx="5794375" cy="555625"/>
          </a:xfrm>
        </p:spPr>
        <p:txBody>
          <a:bodyPr/>
          <a:lstStyle/>
          <a:p>
            <a:pPr eaLnBrk="1" hangingPunct="1"/>
            <a:r>
              <a:rPr lang="en-US" smtClean="0"/>
              <a:t>Male Urethra</a:t>
            </a: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5105400"/>
            <a:ext cx="8077200" cy="1524000"/>
          </a:xfrm>
        </p:spPr>
        <p:txBody>
          <a:bodyPr/>
          <a:lstStyle/>
          <a:p>
            <a:pPr eaLnBrk="1" hangingPunct="1"/>
            <a:r>
              <a:rPr lang="en-US" sz="2400" b="0" smtClean="0"/>
              <a:t>18 cm long male urethra is shared by the reproductive and urinary systems</a:t>
            </a:r>
          </a:p>
          <a:p>
            <a:pPr eaLnBrk="1" hangingPunct="1"/>
            <a:r>
              <a:rPr lang="en-US" sz="2400" b="0" smtClean="0"/>
              <a:t>consists of three regions: </a:t>
            </a:r>
            <a:r>
              <a:rPr lang="en-US" sz="2400" smtClean="0"/>
              <a:t>prostatic</a:t>
            </a:r>
            <a:r>
              <a:rPr lang="en-US" sz="2400" b="0" smtClean="0"/>
              <a:t>, </a:t>
            </a:r>
            <a:r>
              <a:rPr lang="en-US" sz="2400" smtClean="0"/>
              <a:t>membranous</a:t>
            </a:r>
            <a:r>
              <a:rPr lang="en-US" sz="2400" b="0" smtClean="0"/>
              <a:t>, and </a:t>
            </a:r>
            <a:r>
              <a:rPr lang="en-US" sz="2400" smtClean="0"/>
              <a:t>spongy (penile) urethra</a:t>
            </a:r>
            <a:endParaRPr lang="en-US" sz="2800" b="0" smtClean="0"/>
          </a:p>
        </p:txBody>
      </p:sp>
      <p:pic>
        <p:nvPicPr>
          <p:cNvPr id="32776" name="Picture 3" descr="sal25693_27_1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762000"/>
            <a:ext cx="52673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Rectangle 11"/>
          <p:cNvSpPr>
            <a:spLocks noChangeArrowheads="1"/>
          </p:cNvSpPr>
          <p:nvPr/>
        </p:nvSpPr>
        <p:spPr bwMode="auto">
          <a:xfrm>
            <a:off x="1714500" y="4378325"/>
            <a:ext cx="3603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Scrotum</a:t>
            </a:r>
            <a:endParaRPr lang="en-US" sz="1400" b="1"/>
          </a:p>
        </p:txBody>
      </p:sp>
      <p:sp>
        <p:nvSpPr>
          <p:cNvPr id="32778" name="Rectangle 12"/>
          <p:cNvSpPr>
            <a:spLocks noChangeArrowheads="1"/>
          </p:cNvSpPr>
          <p:nvPr/>
        </p:nvSpPr>
        <p:spPr bwMode="auto">
          <a:xfrm>
            <a:off x="1714500" y="5038725"/>
            <a:ext cx="8191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(a)  Sagittal section</a:t>
            </a:r>
            <a:endParaRPr lang="en-US" sz="1400" b="1"/>
          </a:p>
        </p:txBody>
      </p:sp>
      <p:sp>
        <p:nvSpPr>
          <p:cNvPr id="32779" name="Rectangle 13"/>
          <p:cNvSpPr>
            <a:spLocks noChangeArrowheads="1"/>
          </p:cNvSpPr>
          <p:nvPr/>
        </p:nvSpPr>
        <p:spPr bwMode="auto">
          <a:xfrm>
            <a:off x="6389688" y="2238375"/>
            <a:ext cx="32543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Rectum</a:t>
            </a:r>
            <a:endParaRPr lang="en-US" sz="1400" b="1"/>
          </a:p>
        </p:txBody>
      </p:sp>
      <p:sp>
        <p:nvSpPr>
          <p:cNvPr id="32780" name="Rectangle 18"/>
          <p:cNvSpPr>
            <a:spLocks noChangeArrowheads="1"/>
          </p:cNvSpPr>
          <p:nvPr/>
        </p:nvSpPr>
        <p:spPr bwMode="auto">
          <a:xfrm>
            <a:off x="6389688" y="3028950"/>
            <a:ext cx="61753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Prostate gland</a:t>
            </a:r>
            <a:endParaRPr lang="en-US" sz="1400" b="1"/>
          </a:p>
        </p:txBody>
      </p:sp>
      <p:sp>
        <p:nvSpPr>
          <p:cNvPr id="32781" name="Rectangle 19"/>
          <p:cNvSpPr>
            <a:spLocks noChangeArrowheads="1"/>
          </p:cNvSpPr>
          <p:nvPr/>
        </p:nvSpPr>
        <p:spPr bwMode="auto">
          <a:xfrm>
            <a:off x="6389688" y="2857500"/>
            <a:ext cx="6921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Ejaculatory duct</a:t>
            </a:r>
            <a:endParaRPr lang="en-US" sz="1400" b="1"/>
          </a:p>
        </p:txBody>
      </p:sp>
      <p:sp>
        <p:nvSpPr>
          <p:cNvPr id="32782" name="Rectangle 24"/>
          <p:cNvSpPr>
            <a:spLocks noChangeArrowheads="1"/>
          </p:cNvSpPr>
          <p:nvPr/>
        </p:nvSpPr>
        <p:spPr bwMode="auto">
          <a:xfrm>
            <a:off x="1714500" y="3748088"/>
            <a:ext cx="47466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Epididymis</a:t>
            </a:r>
            <a:endParaRPr lang="en-US" sz="1400" b="1"/>
          </a:p>
        </p:txBody>
      </p:sp>
      <p:sp>
        <p:nvSpPr>
          <p:cNvPr id="32783" name="Rectangle 25"/>
          <p:cNvSpPr>
            <a:spLocks noChangeArrowheads="1"/>
          </p:cNvSpPr>
          <p:nvPr/>
        </p:nvSpPr>
        <p:spPr bwMode="auto">
          <a:xfrm>
            <a:off x="1714500" y="3025775"/>
            <a:ext cx="9286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Ductus (vas) deferens</a:t>
            </a:r>
            <a:endParaRPr lang="en-US" sz="1400" b="1"/>
          </a:p>
        </p:txBody>
      </p:sp>
      <p:sp>
        <p:nvSpPr>
          <p:cNvPr id="32784" name="Rectangle 26"/>
          <p:cNvSpPr>
            <a:spLocks noChangeArrowheads="1"/>
          </p:cNvSpPr>
          <p:nvPr/>
        </p:nvSpPr>
        <p:spPr bwMode="auto">
          <a:xfrm>
            <a:off x="1714500" y="3257550"/>
            <a:ext cx="5889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Shaft of penis</a:t>
            </a:r>
            <a:endParaRPr lang="en-US" sz="1400" b="1"/>
          </a:p>
        </p:txBody>
      </p:sp>
      <p:sp>
        <p:nvSpPr>
          <p:cNvPr id="32785" name="Rectangle 27"/>
          <p:cNvSpPr>
            <a:spLocks noChangeArrowheads="1"/>
          </p:cNvSpPr>
          <p:nvPr/>
        </p:nvSpPr>
        <p:spPr bwMode="auto">
          <a:xfrm>
            <a:off x="1714500" y="3878263"/>
            <a:ext cx="61436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Glans of penis</a:t>
            </a:r>
            <a:endParaRPr lang="en-US" sz="1400" b="1"/>
          </a:p>
        </p:txBody>
      </p:sp>
      <p:sp>
        <p:nvSpPr>
          <p:cNvPr id="32786" name="Rectangle 28"/>
          <p:cNvSpPr>
            <a:spLocks noChangeArrowheads="1"/>
          </p:cNvSpPr>
          <p:nvPr/>
        </p:nvSpPr>
        <p:spPr bwMode="auto">
          <a:xfrm>
            <a:off x="1714500" y="4011613"/>
            <a:ext cx="3492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Prepuce</a:t>
            </a:r>
            <a:endParaRPr lang="en-US" sz="1400" b="1"/>
          </a:p>
        </p:txBody>
      </p:sp>
      <p:sp>
        <p:nvSpPr>
          <p:cNvPr id="32787" name="Rectangle 29"/>
          <p:cNvSpPr>
            <a:spLocks noChangeArrowheads="1"/>
          </p:cNvSpPr>
          <p:nvPr/>
        </p:nvSpPr>
        <p:spPr bwMode="auto">
          <a:xfrm>
            <a:off x="1714500" y="3463925"/>
            <a:ext cx="8572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Corpus cavernosum</a:t>
            </a:r>
            <a:endParaRPr lang="en-US" sz="1400" b="1"/>
          </a:p>
        </p:txBody>
      </p:sp>
      <p:sp>
        <p:nvSpPr>
          <p:cNvPr id="32788" name="Rectangle 30"/>
          <p:cNvSpPr>
            <a:spLocks noChangeArrowheads="1"/>
          </p:cNvSpPr>
          <p:nvPr/>
        </p:nvSpPr>
        <p:spPr bwMode="auto">
          <a:xfrm>
            <a:off x="6389688" y="2651125"/>
            <a:ext cx="6635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Seminal vesicle</a:t>
            </a:r>
            <a:endParaRPr lang="en-US" sz="1400" b="1"/>
          </a:p>
        </p:txBody>
      </p:sp>
      <p:sp>
        <p:nvSpPr>
          <p:cNvPr id="32789" name="Rectangle 31"/>
          <p:cNvSpPr>
            <a:spLocks noChangeArrowheads="1"/>
          </p:cNvSpPr>
          <p:nvPr/>
        </p:nvSpPr>
        <p:spPr bwMode="auto">
          <a:xfrm>
            <a:off x="6389688" y="2444750"/>
            <a:ext cx="11715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Ampulla of ductus deferens</a:t>
            </a:r>
            <a:endParaRPr lang="en-US" sz="1400" b="1"/>
          </a:p>
        </p:txBody>
      </p:sp>
      <p:sp>
        <p:nvSpPr>
          <p:cNvPr id="32790" name="Freeform 32"/>
          <p:cNvSpPr>
            <a:spLocks/>
          </p:cNvSpPr>
          <p:nvPr/>
        </p:nvSpPr>
        <p:spPr bwMode="auto">
          <a:xfrm>
            <a:off x="2130425" y="4240213"/>
            <a:ext cx="1468438" cy="207962"/>
          </a:xfrm>
          <a:custGeom>
            <a:avLst/>
            <a:gdLst>
              <a:gd name="T0" fmla="*/ 0 w 1321"/>
              <a:gd name="T1" fmla="*/ 296863 h 187"/>
              <a:gd name="T2" fmla="*/ 1776413 w 1321"/>
              <a:gd name="T3" fmla="*/ 296863 h 187"/>
              <a:gd name="T4" fmla="*/ 2097088 w 1321"/>
              <a:gd name="T5" fmla="*/ 0 h 187"/>
              <a:gd name="T6" fmla="*/ 0 60000 65536"/>
              <a:gd name="T7" fmla="*/ 0 60000 65536"/>
              <a:gd name="T8" fmla="*/ 0 60000 65536"/>
              <a:gd name="T9" fmla="*/ 0 w 1321"/>
              <a:gd name="T10" fmla="*/ 0 h 187"/>
              <a:gd name="T11" fmla="*/ 1321 w 1321"/>
              <a:gd name="T12" fmla="*/ 187 h 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1" h="187">
                <a:moveTo>
                  <a:pt x="0" y="187"/>
                </a:moveTo>
                <a:lnTo>
                  <a:pt x="1119" y="187"/>
                </a:lnTo>
                <a:lnTo>
                  <a:pt x="1321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2791" name="Freeform 33"/>
          <p:cNvSpPr>
            <a:spLocks/>
          </p:cNvSpPr>
          <p:nvPr/>
        </p:nvSpPr>
        <p:spPr bwMode="auto">
          <a:xfrm>
            <a:off x="2044700" y="4024313"/>
            <a:ext cx="1554163" cy="230187"/>
          </a:xfrm>
          <a:custGeom>
            <a:avLst/>
            <a:gdLst>
              <a:gd name="T0" fmla="*/ 0 w 1398"/>
              <a:gd name="T1" fmla="*/ 328613 h 207"/>
              <a:gd name="T2" fmla="*/ 1898650 w 1398"/>
              <a:gd name="T3" fmla="*/ 328613 h 207"/>
              <a:gd name="T4" fmla="*/ 2219325 w 1398"/>
              <a:gd name="T5" fmla="*/ 0 h 207"/>
              <a:gd name="T6" fmla="*/ 0 60000 65536"/>
              <a:gd name="T7" fmla="*/ 0 60000 65536"/>
              <a:gd name="T8" fmla="*/ 0 60000 65536"/>
              <a:gd name="T9" fmla="*/ 0 w 1398"/>
              <a:gd name="T10" fmla="*/ 0 h 207"/>
              <a:gd name="T11" fmla="*/ 1398 w 1398"/>
              <a:gd name="T12" fmla="*/ 207 h 2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8" h="207">
                <a:moveTo>
                  <a:pt x="0" y="207"/>
                </a:moveTo>
                <a:lnTo>
                  <a:pt x="1196" y="207"/>
                </a:lnTo>
                <a:lnTo>
                  <a:pt x="1398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2792" name="Line 34"/>
          <p:cNvSpPr>
            <a:spLocks noChangeShapeType="1"/>
          </p:cNvSpPr>
          <p:nvPr/>
        </p:nvSpPr>
        <p:spPr bwMode="auto">
          <a:xfrm>
            <a:off x="2232025" y="3816350"/>
            <a:ext cx="1550988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3" name="Line 35"/>
          <p:cNvSpPr>
            <a:spLocks noChangeShapeType="1"/>
          </p:cNvSpPr>
          <p:nvPr/>
        </p:nvSpPr>
        <p:spPr bwMode="auto">
          <a:xfrm>
            <a:off x="2676525" y="3089275"/>
            <a:ext cx="1089025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4" name="Line 36"/>
          <p:cNvSpPr>
            <a:spLocks noChangeShapeType="1"/>
          </p:cNvSpPr>
          <p:nvPr/>
        </p:nvSpPr>
        <p:spPr bwMode="auto">
          <a:xfrm>
            <a:off x="2135188" y="4083050"/>
            <a:ext cx="75247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5" name="Line 37"/>
          <p:cNvSpPr>
            <a:spLocks noChangeShapeType="1"/>
          </p:cNvSpPr>
          <p:nvPr/>
        </p:nvSpPr>
        <p:spPr bwMode="auto">
          <a:xfrm>
            <a:off x="2379663" y="3949700"/>
            <a:ext cx="58102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6" name="Line 38"/>
          <p:cNvSpPr>
            <a:spLocks noChangeShapeType="1"/>
          </p:cNvSpPr>
          <p:nvPr/>
        </p:nvSpPr>
        <p:spPr bwMode="auto">
          <a:xfrm>
            <a:off x="2352675" y="3327400"/>
            <a:ext cx="68262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7" name="Line 39"/>
          <p:cNvSpPr>
            <a:spLocks noChangeShapeType="1"/>
          </p:cNvSpPr>
          <p:nvPr/>
        </p:nvSpPr>
        <p:spPr bwMode="auto">
          <a:xfrm>
            <a:off x="2587625" y="3532188"/>
            <a:ext cx="477838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8" name="Line 40"/>
          <p:cNvSpPr>
            <a:spLocks noChangeShapeType="1"/>
          </p:cNvSpPr>
          <p:nvPr/>
        </p:nvSpPr>
        <p:spPr bwMode="auto">
          <a:xfrm>
            <a:off x="2795588" y="2393950"/>
            <a:ext cx="101282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9" name="Line 41"/>
          <p:cNvSpPr>
            <a:spLocks noChangeShapeType="1"/>
          </p:cNvSpPr>
          <p:nvPr/>
        </p:nvSpPr>
        <p:spPr bwMode="auto">
          <a:xfrm>
            <a:off x="2859088" y="2095500"/>
            <a:ext cx="1103312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0" name="Line 42"/>
          <p:cNvSpPr>
            <a:spLocks noChangeShapeType="1"/>
          </p:cNvSpPr>
          <p:nvPr/>
        </p:nvSpPr>
        <p:spPr bwMode="auto">
          <a:xfrm flipH="1">
            <a:off x="4887913" y="2500313"/>
            <a:ext cx="1468437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1" name="Line 43"/>
          <p:cNvSpPr>
            <a:spLocks noChangeShapeType="1"/>
          </p:cNvSpPr>
          <p:nvPr/>
        </p:nvSpPr>
        <p:spPr bwMode="auto">
          <a:xfrm flipH="1">
            <a:off x="5032375" y="2708275"/>
            <a:ext cx="1323975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2" name="Freeform 44"/>
          <p:cNvSpPr>
            <a:spLocks/>
          </p:cNvSpPr>
          <p:nvPr/>
        </p:nvSpPr>
        <p:spPr bwMode="auto">
          <a:xfrm>
            <a:off x="4727575" y="2878138"/>
            <a:ext cx="1628775" cy="215900"/>
          </a:xfrm>
          <a:custGeom>
            <a:avLst/>
            <a:gdLst>
              <a:gd name="T0" fmla="*/ 2325687 w 1465"/>
              <a:gd name="T1" fmla="*/ 309563 h 195"/>
              <a:gd name="T2" fmla="*/ 1487487 w 1465"/>
              <a:gd name="T3" fmla="*/ 309563 h 195"/>
              <a:gd name="T4" fmla="*/ 0 w 1465"/>
              <a:gd name="T5" fmla="*/ 0 h 195"/>
              <a:gd name="T6" fmla="*/ 0 60000 65536"/>
              <a:gd name="T7" fmla="*/ 0 60000 65536"/>
              <a:gd name="T8" fmla="*/ 0 60000 65536"/>
              <a:gd name="T9" fmla="*/ 0 w 1465"/>
              <a:gd name="T10" fmla="*/ 0 h 195"/>
              <a:gd name="T11" fmla="*/ 1465 w 1465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5" h="195">
                <a:moveTo>
                  <a:pt x="1465" y="195"/>
                </a:moveTo>
                <a:lnTo>
                  <a:pt x="937" y="195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2803" name="Line 45"/>
          <p:cNvSpPr>
            <a:spLocks noChangeShapeType="1"/>
          </p:cNvSpPr>
          <p:nvPr/>
        </p:nvSpPr>
        <p:spPr bwMode="auto">
          <a:xfrm flipH="1">
            <a:off x="5656263" y="2297113"/>
            <a:ext cx="700087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4" name="Freeform 46"/>
          <p:cNvSpPr>
            <a:spLocks/>
          </p:cNvSpPr>
          <p:nvPr/>
        </p:nvSpPr>
        <p:spPr bwMode="auto">
          <a:xfrm>
            <a:off x="4759325" y="3068638"/>
            <a:ext cx="1597025" cy="173037"/>
          </a:xfrm>
          <a:custGeom>
            <a:avLst/>
            <a:gdLst>
              <a:gd name="T0" fmla="*/ 2281237 w 1437"/>
              <a:gd name="T1" fmla="*/ 247650 h 156"/>
              <a:gd name="T2" fmla="*/ 1458912 w 1437"/>
              <a:gd name="T3" fmla="*/ 247650 h 156"/>
              <a:gd name="T4" fmla="*/ 0 w 1437"/>
              <a:gd name="T5" fmla="*/ 0 h 156"/>
              <a:gd name="T6" fmla="*/ 0 60000 65536"/>
              <a:gd name="T7" fmla="*/ 0 60000 65536"/>
              <a:gd name="T8" fmla="*/ 0 60000 65536"/>
              <a:gd name="T9" fmla="*/ 0 w 1437"/>
              <a:gd name="T10" fmla="*/ 0 h 156"/>
              <a:gd name="T11" fmla="*/ 1437 w 1437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7" h="156">
                <a:moveTo>
                  <a:pt x="1437" y="156"/>
                </a:moveTo>
                <a:lnTo>
                  <a:pt x="919" y="15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2805" name="Freeform 47"/>
          <p:cNvSpPr>
            <a:spLocks/>
          </p:cNvSpPr>
          <p:nvPr/>
        </p:nvSpPr>
        <p:spPr bwMode="auto">
          <a:xfrm>
            <a:off x="4486275" y="3406775"/>
            <a:ext cx="1870075" cy="79375"/>
          </a:xfrm>
          <a:custGeom>
            <a:avLst/>
            <a:gdLst>
              <a:gd name="T0" fmla="*/ 2670175 w 1682"/>
              <a:gd name="T1" fmla="*/ 114300 h 72"/>
              <a:gd name="T2" fmla="*/ 1831975 w 1682"/>
              <a:gd name="T3" fmla="*/ 114300 h 72"/>
              <a:gd name="T4" fmla="*/ 0 w 1682"/>
              <a:gd name="T5" fmla="*/ 0 h 72"/>
              <a:gd name="T6" fmla="*/ 0 60000 65536"/>
              <a:gd name="T7" fmla="*/ 0 60000 65536"/>
              <a:gd name="T8" fmla="*/ 0 60000 65536"/>
              <a:gd name="T9" fmla="*/ 0 w 1682"/>
              <a:gd name="T10" fmla="*/ 0 h 72"/>
              <a:gd name="T11" fmla="*/ 1682 w 1682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2" h="72">
                <a:moveTo>
                  <a:pt x="1682" y="72"/>
                </a:moveTo>
                <a:lnTo>
                  <a:pt x="1154" y="72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2806" name="Freeform 48"/>
          <p:cNvSpPr>
            <a:spLocks/>
          </p:cNvSpPr>
          <p:nvPr/>
        </p:nvSpPr>
        <p:spPr bwMode="auto">
          <a:xfrm>
            <a:off x="2124075" y="4240213"/>
            <a:ext cx="1474788" cy="207962"/>
          </a:xfrm>
          <a:custGeom>
            <a:avLst/>
            <a:gdLst>
              <a:gd name="T0" fmla="*/ 0 w 1326"/>
              <a:gd name="T1" fmla="*/ 296863 h 187"/>
              <a:gd name="T2" fmla="*/ 1784350 w 1326"/>
              <a:gd name="T3" fmla="*/ 296863 h 187"/>
              <a:gd name="T4" fmla="*/ 2105025 w 1326"/>
              <a:gd name="T5" fmla="*/ 0 h 187"/>
              <a:gd name="T6" fmla="*/ 0 60000 65536"/>
              <a:gd name="T7" fmla="*/ 0 60000 65536"/>
              <a:gd name="T8" fmla="*/ 0 60000 65536"/>
              <a:gd name="T9" fmla="*/ 0 w 1326"/>
              <a:gd name="T10" fmla="*/ 0 h 187"/>
              <a:gd name="T11" fmla="*/ 1326 w 1326"/>
              <a:gd name="T12" fmla="*/ 187 h 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6" h="187">
                <a:moveTo>
                  <a:pt x="0" y="187"/>
                </a:moveTo>
                <a:lnTo>
                  <a:pt x="1124" y="187"/>
                </a:lnTo>
                <a:lnTo>
                  <a:pt x="132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2807" name="Freeform 49"/>
          <p:cNvSpPr>
            <a:spLocks/>
          </p:cNvSpPr>
          <p:nvPr/>
        </p:nvSpPr>
        <p:spPr bwMode="auto">
          <a:xfrm>
            <a:off x="2039938" y="4024313"/>
            <a:ext cx="1558925" cy="230187"/>
          </a:xfrm>
          <a:custGeom>
            <a:avLst/>
            <a:gdLst>
              <a:gd name="T0" fmla="*/ 0 w 1403"/>
              <a:gd name="T1" fmla="*/ 328613 h 207"/>
              <a:gd name="T2" fmla="*/ 1906588 w 1403"/>
              <a:gd name="T3" fmla="*/ 328613 h 207"/>
              <a:gd name="T4" fmla="*/ 2227263 w 1403"/>
              <a:gd name="T5" fmla="*/ 0 h 207"/>
              <a:gd name="T6" fmla="*/ 0 60000 65536"/>
              <a:gd name="T7" fmla="*/ 0 60000 65536"/>
              <a:gd name="T8" fmla="*/ 0 60000 65536"/>
              <a:gd name="T9" fmla="*/ 0 w 1403"/>
              <a:gd name="T10" fmla="*/ 0 h 207"/>
              <a:gd name="T11" fmla="*/ 1403 w 1403"/>
              <a:gd name="T12" fmla="*/ 207 h 2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3" h="207">
                <a:moveTo>
                  <a:pt x="0" y="207"/>
                </a:moveTo>
                <a:lnTo>
                  <a:pt x="1201" y="207"/>
                </a:lnTo>
                <a:lnTo>
                  <a:pt x="1403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2808" name="Line 50"/>
          <p:cNvSpPr>
            <a:spLocks noChangeShapeType="1"/>
          </p:cNvSpPr>
          <p:nvPr/>
        </p:nvSpPr>
        <p:spPr bwMode="auto">
          <a:xfrm>
            <a:off x="2227263" y="3816350"/>
            <a:ext cx="15494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9" name="Line 51"/>
          <p:cNvSpPr>
            <a:spLocks noChangeShapeType="1"/>
          </p:cNvSpPr>
          <p:nvPr/>
        </p:nvSpPr>
        <p:spPr bwMode="auto">
          <a:xfrm>
            <a:off x="2670175" y="3089275"/>
            <a:ext cx="109061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0" name="Line 52"/>
          <p:cNvSpPr>
            <a:spLocks noChangeShapeType="1"/>
          </p:cNvSpPr>
          <p:nvPr/>
        </p:nvSpPr>
        <p:spPr bwMode="auto">
          <a:xfrm>
            <a:off x="2130425" y="4083050"/>
            <a:ext cx="7508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1" name="Line 53"/>
          <p:cNvSpPr>
            <a:spLocks noChangeShapeType="1"/>
          </p:cNvSpPr>
          <p:nvPr/>
        </p:nvSpPr>
        <p:spPr bwMode="auto">
          <a:xfrm>
            <a:off x="2374900" y="3949700"/>
            <a:ext cx="5794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2" name="Line 54"/>
          <p:cNvSpPr>
            <a:spLocks noChangeShapeType="1"/>
          </p:cNvSpPr>
          <p:nvPr/>
        </p:nvSpPr>
        <p:spPr bwMode="auto">
          <a:xfrm>
            <a:off x="2346325" y="3327400"/>
            <a:ext cx="682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3" name="Line 55"/>
          <p:cNvSpPr>
            <a:spLocks noChangeShapeType="1"/>
          </p:cNvSpPr>
          <p:nvPr/>
        </p:nvSpPr>
        <p:spPr bwMode="auto">
          <a:xfrm>
            <a:off x="2582863" y="3532188"/>
            <a:ext cx="4778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4" name="Line 56"/>
          <p:cNvSpPr>
            <a:spLocks noChangeShapeType="1"/>
          </p:cNvSpPr>
          <p:nvPr/>
        </p:nvSpPr>
        <p:spPr bwMode="auto">
          <a:xfrm>
            <a:off x="2790825" y="2393950"/>
            <a:ext cx="10128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5" name="Line 59"/>
          <p:cNvSpPr>
            <a:spLocks noChangeShapeType="1"/>
          </p:cNvSpPr>
          <p:nvPr/>
        </p:nvSpPr>
        <p:spPr bwMode="auto">
          <a:xfrm>
            <a:off x="2852738" y="2095500"/>
            <a:ext cx="11033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6" name="Line 60"/>
          <p:cNvSpPr>
            <a:spLocks noChangeShapeType="1"/>
          </p:cNvSpPr>
          <p:nvPr/>
        </p:nvSpPr>
        <p:spPr bwMode="auto">
          <a:xfrm flipH="1">
            <a:off x="4881563" y="2500313"/>
            <a:ext cx="14668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7" name="Line 61"/>
          <p:cNvSpPr>
            <a:spLocks noChangeShapeType="1"/>
          </p:cNvSpPr>
          <p:nvPr/>
        </p:nvSpPr>
        <p:spPr bwMode="auto">
          <a:xfrm flipH="1">
            <a:off x="5026025" y="2708275"/>
            <a:ext cx="1322388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8" name="Freeform 62"/>
          <p:cNvSpPr>
            <a:spLocks/>
          </p:cNvSpPr>
          <p:nvPr/>
        </p:nvSpPr>
        <p:spPr bwMode="auto">
          <a:xfrm>
            <a:off x="4845050" y="2846388"/>
            <a:ext cx="1511300" cy="60325"/>
          </a:xfrm>
          <a:custGeom>
            <a:avLst/>
            <a:gdLst>
              <a:gd name="T0" fmla="*/ 2159000 w 1360"/>
              <a:gd name="T1" fmla="*/ 85725 h 54"/>
              <a:gd name="T2" fmla="*/ 1320800 w 1360"/>
              <a:gd name="T3" fmla="*/ 85725 h 54"/>
              <a:gd name="T4" fmla="*/ 0 w 1360"/>
              <a:gd name="T5" fmla="*/ 0 h 54"/>
              <a:gd name="T6" fmla="*/ 0 60000 65536"/>
              <a:gd name="T7" fmla="*/ 0 60000 65536"/>
              <a:gd name="T8" fmla="*/ 0 60000 65536"/>
              <a:gd name="T9" fmla="*/ 0 w 1360"/>
              <a:gd name="T10" fmla="*/ 0 h 54"/>
              <a:gd name="T11" fmla="*/ 1360 w 1360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0" h="54">
                <a:moveTo>
                  <a:pt x="1360" y="54"/>
                </a:moveTo>
                <a:lnTo>
                  <a:pt x="832" y="54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2819" name="Freeform 63"/>
          <p:cNvSpPr>
            <a:spLocks/>
          </p:cNvSpPr>
          <p:nvPr/>
        </p:nvSpPr>
        <p:spPr bwMode="auto">
          <a:xfrm>
            <a:off x="4838700" y="2846388"/>
            <a:ext cx="1509713" cy="60325"/>
          </a:xfrm>
          <a:custGeom>
            <a:avLst/>
            <a:gdLst>
              <a:gd name="T0" fmla="*/ 2157412 w 1359"/>
              <a:gd name="T1" fmla="*/ 85725 h 54"/>
              <a:gd name="T2" fmla="*/ 1320800 w 1359"/>
              <a:gd name="T3" fmla="*/ 85725 h 54"/>
              <a:gd name="T4" fmla="*/ 0 w 1359"/>
              <a:gd name="T5" fmla="*/ 0 h 54"/>
              <a:gd name="T6" fmla="*/ 0 60000 65536"/>
              <a:gd name="T7" fmla="*/ 0 60000 65536"/>
              <a:gd name="T8" fmla="*/ 0 60000 65536"/>
              <a:gd name="T9" fmla="*/ 0 w 1359"/>
              <a:gd name="T10" fmla="*/ 0 h 54"/>
              <a:gd name="T11" fmla="*/ 1359 w 1359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9" h="54">
                <a:moveTo>
                  <a:pt x="1359" y="54"/>
                </a:moveTo>
                <a:lnTo>
                  <a:pt x="832" y="54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2820" name="Freeform 64"/>
          <p:cNvSpPr>
            <a:spLocks/>
          </p:cNvSpPr>
          <p:nvPr/>
        </p:nvSpPr>
        <p:spPr bwMode="auto">
          <a:xfrm>
            <a:off x="4722813" y="2878138"/>
            <a:ext cx="1625600" cy="215900"/>
          </a:xfrm>
          <a:custGeom>
            <a:avLst/>
            <a:gdLst>
              <a:gd name="T0" fmla="*/ 2324100 w 1464"/>
              <a:gd name="T1" fmla="*/ 309563 h 195"/>
              <a:gd name="T2" fmla="*/ 1487487 w 1464"/>
              <a:gd name="T3" fmla="*/ 309563 h 195"/>
              <a:gd name="T4" fmla="*/ 0 w 1464"/>
              <a:gd name="T5" fmla="*/ 0 h 195"/>
              <a:gd name="T6" fmla="*/ 0 60000 65536"/>
              <a:gd name="T7" fmla="*/ 0 60000 65536"/>
              <a:gd name="T8" fmla="*/ 0 60000 65536"/>
              <a:gd name="T9" fmla="*/ 0 w 1464"/>
              <a:gd name="T10" fmla="*/ 0 h 195"/>
              <a:gd name="T11" fmla="*/ 1464 w 1464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4" h="195">
                <a:moveTo>
                  <a:pt x="1464" y="195"/>
                </a:moveTo>
                <a:lnTo>
                  <a:pt x="937" y="195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2821" name="Line 65"/>
          <p:cNvSpPr>
            <a:spLocks noChangeShapeType="1"/>
          </p:cNvSpPr>
          <p:nvPr/>
        </p:nvSpPr>
        <p:spPr bwMode="auto">
          <a:xfrm flipH="1">
            <a:off x="5649913" y="2297113"/>
            <a:ext cx="6985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2" name="Freeform 66"/>
          <p:cNvSpPr>
            <a:spLocks/>
          </p:cNvSpPr>
          <p:nvPr/>
        </p:nvSpPr>
        <p:spPr bwMode="auto">
          <a:xfrm>
            <a:off x="4752975" y="3068638"/>
            <a:ext cx="1595438" cy="173037"/>
          </a:xfrm>
          <a:custGeom>
            <a:avLst/>
            <a:gdLst>
              <a:gd name="T0" fmla="*/ 2279650 w 1436"/>
              <a:gd name="T1" fmla="*/ 247650 h 156"/>
              <a:gd name="T2" fmla="*/ 1458912 w 1436"/>
              <a:gd name="T3" fmla="*/ 247650 h 156"/>
              <a:gd name="T4" fmla="*/ 0 w 1436"/>
              <a:gd name="T5" fmla="*/ 0 h 156"/>
              <a:gd name="T6" fmla="*/ 0 60000 65536"/>
              <a:gd name="T7" fmla="*/ 0 60000 65536"/>
              <a:gd name="T8" fmla="*/ 0 60000 65536"/>
              <a:gd name="T9" fmla="*/ 0 w 1436"/>
              <a:gd name="T10" fmla="*/ 0 h 156"/>
              <a:gd name="T11" fmla="*/ 1436 w 1436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6" h="156">
                <a:moveTo>
                  <a:pt x="1436" y="156"/>
                </a:moveTo>
                <a:lnTo>
                  <a:pt x="919" y="15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2823" name="Rectangle 67"/>
          <p:cNvSpPr>
            <a:spLocks noChangeArrowheads="1"/>
          </p:cNvSpPr>
          <p:nvPr/>
        </p:nvSpPr>
        <p:spPr bwMode="auto">
          <a:xfrm>
            <a:off x="6389688" y="3663950"/>
            <a:ext cx="3159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Urethra</a:t>
            </a:r>
            <a:endParaRPr lang="en-US" sz="1400" b="1"/>
          </a:p>
        </p:txBody>
      </p:sp>
      <p:sp>
        <p:nvSpPr>
          <p:cNvPr id="32824" name="Freeform 68"/>
          <p:cNvSpPr>
            <a:spLocks/>
          </p:cNvSpPr>
          <p:nvPr/>
        </p:nvSpPr>
        <p:spPr bwMode="auto">
          <a:xfrm>
            <a:off x="4217988" y="3108325"/>
            <a:ext cx="2138362" cy="611188"/>
          </a:xfrm>
          <a:custGeom>
            <a:avLst/>
            <a:gdLst>
              <a:gd name="T0" fmla="*/ 3052762 w 1923"/>
              <a:gd name="T1" fmla="*/ 874712 h 551"/>
              <a:gd name="T2" fmla="*/ 479425 w 1923"/>
              <a:gd name="T3" fmla="*/ 874712 h 551"/>
              <a:gd name="T4" fmla="*/ 0 w 1923"/>
              <a:gd name="T5" fmla="*/ 0 h 551"/>
              <a:gd name="T6" fmla="*/ 0 60000 65536"/>
              <a:gd name="T7" fmla="*/ 0 60000 65536"/>
              <a:gd name="T8" fmla="*/ 0 60000 65536"/>
              <a:gd name="T9" fmla="*/ 0 w 1923"/>
              <a:gd name="T10" fmla="*/ 0 h 551"/>
              <a:gd name="T11" fmla="*/ 1923 w 1923"/>
              <a:gd name="T12" fmla="*/ 551 h 5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3" h="551">
                <a:moveTo>
                  <a:pt x="1923" y="551"/>
                </a:moveTo>
                <a:lnTo>
                  <a:pt x="302" y="551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2825" name="Freeform 69"/>
          <p:cNvSpPr>
            <a:spLocks/>
          </p:cNvSpPr>
          <p:nvPr/>
        </p:nvSpPr>
        <p:spPr bwMode="auto">
          <a:xfrm>
            <a:off x="4213225" y="3108325"/>
            <a:ext cx="2135188" cy="611188"/>
          </a:xfrm>
          <a:custGeom>
            <a:avLst/>
            <a:gdLst>
              <a:gd name="T0" fmla="*/ 3051175 w 1922"/>
              <a:gd name="T1" fmla="*/ 874712 h 551"/>
              <a:gd name="T2" fmla="*/ 479425 w 1922"/>
              <a:gd name="T3" fmla="*/ 874712 h 551"/>
              <a:gd name="T4" fmla="*/ 0 w 1922"/>
              <a:gd name="T5" fmla="*/ 0 h 551"/>
              <a:gd name="T6" fmla="*/ 0 60000 65536"/>
              <a:gd name="T7" fmla="*/ 0 60000 65536"/>
              <a:gd name="T8" fmla="*/ 0 60000 65536"/>
              <a:gd name="T9" fmla="*/ 0 w 1922"/>
              <a:gd name="T10" fmla="*/ 0 h 551"/>
              <a:gd name="T11" fmla="*/ 1922 w 1922"/>
              <a:gd name="T12" fmla="*/ 551 h 5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2" h="551">
                <a:moveTo>
                  <a:pt x="1922" y="551"/>
                </a:moveTo>
                <a:lnTo>
                  <a:pt x="302" y="55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2826" name="Freeform 70"/>
          <p:cNvSpPr>
            <a:spLocks/>
          </p:cNvSpPr>
          <p:nvPr/>
        </p:nvSpPr>
        <p:spPr bwMode="auto">
          <a:xfrm>
            <a:off x="4479925" y="3406775"/>
            <a:ext cx="1868488" cy="79375"/>
          </a:xfrm>
          <a:custGeom>
            <a:avLst/>
            <a:gdLst>
              <a:gd name="T0" fmla="*/ 2670175 w 1682"/>
              <a:gd name="T1" fmla="*/ 114300 h 72"/>
              <a:gd name="T2" fmla="*/ 1833563 w 1682"/>
              <a:gd name="T3" fmla="*/ 114300 h 72"/>
              <a:gd name="T4" fmla="*/ 0 w 1682"/>
              <a:gd name="T5" fmla="*/ 0 h 72"/>
              <a:gd name="T6" fmla="*/ 0 60000 65536"/>
              <a:gd name="T7" fmla="*/ 0 60000 65536"/>
              <a:gd name="T8" fmla="*/ 0 60000 65536"/>
              <a:gd name="T9" fmla="*/ 0 w 1682"/>
              <a:gd name="T10" fmla="*/ 0 h 72"/>
              <a:gd name="T11" fmla="*/ 1682 w 1682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2" h="72">
                <a:moveTo>
                  <a:pt x="1682" y="72"/>
                </a:moveTo>
                <a:lnTo>
                  <a:pt x="1155" y="72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2827" name="Freeform 71"/>
          <p:cNvSpPr>
            <a:spLocks/>
          </p:cNvSpPr>
          <p:nvPr/>
        </p:nvSpPr>
        <p:spPr bwMode="auto">
          <a:xfrm>
            <a:off x="3328988" y="2744788"/>
            <a:ext cx="849312" cy="55562"/>
          </a:xfrm>
          <a:custGeom>
            <a:avLst/>
            <a:gdLst>
              <a:gd name="T0" fmla="*/ 1214438 w 765"/>
              <a:gd name="T1" fmla="*/ 80963 h 51"/>
              <a:gd name="T2" fmla="*/ 1214438 w 765"/>
              <a:gd name="T3" fmla="*/ 0 h 51"/>
              <a:gd name="T4" fmla="*/ 0 w 765"/>
              <a:gd name="T5" fmla="*/ 0 h 51"/>
              <a:gd name="T6" fmla="*/ 0 w 765"/>
              <a:gd name="T7" fmla="*/ 80963 h 51"/>
              <a:gd name="T8" fmla="*/ 0 60000 65536"/>
              <a:gd name="T9" fmla="*/ 0 60000 65536"/>
              <a:gd name="T10" fmla="*/ 0 60000 65536"/>
              <a:gd name="T11" fmla="*/ 0 60000 65536"/>
              <a:gd name="T12" fmla="*/ 0 w 765"/>
              <a:gd name="T13" fmla="*/ 0 h 51"/>
              <a:gd name="T14" fmla="*/ 765 w 765"/>
              <a:gd name="T15" fmla="*/ 51 h 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" h="51">
                <a:moveTo>
                  <a:pt x="765" y="51"/>
                </a:moveTo>
                <a:lnTo>
                  <a:pt x="765" y="0"/>
                </a:lnTo>
                <a:lnTo>
                  <a:pt x="0" y="0"/>
                </a:lnTo>
                <a:lnTo>
                  <a:pt x="0" y="51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2828" name="Freeform 72"/>
          <p:cNvSpPr>
            <a:spLocks/>
          </p:cNvSpPr>
          <p:nvPr/>
        </p:nvSpPr>
        <p:spPr bwMode="auto">
          <a:xfrm>
            <a:off x="2859088" y="2698750"/>
            <a:ext cx="903287" cy="36513"/>
          </a:xfrm>
          <a:custGeom>
            <a:avLst/>
            <a:gdLst>
              <a:gd name="T0" fmla="*/ 1292225 w 814"/>
              <a:gd name="T1" fmla="*/ 52387 h 33"/>
              <a:gd name="T2" fmla="*/ 1292225 w 814"/>
              <a:gd name="T3" fmla="*/ 0 h 33"/>
              <a:gd name="T4" fmla="*/ 0 w 814"/>
              <a:gd name="T5" fmla="*/ 0 h 33"/>
              <a:gd name="T6" fmla="*/ 0 60000 65536"/>
              <a:gd name="T7" fmla="*/ 0 60000 65536"/>
              <a:gd name="T8" fmla="*/ 0 60000 65536"/>
              <a:gd name="T9" fmla="*/ 0 w 814"/>
              <a:gd name="T10" fmla="*/ 0 h 33"/>
              <a:gd name="T11" fmla="*/ 814 w 814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4" h="33">
                <a:moveTo>
                  <a:pt x="814" y="33"/>
                </a:moveTo>
                <a:lnTo>
                  <a:pt x="814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2829" name="Freeform 73"/>
          <p:cNvSpPr>
            <a:spLocks/>
          </p:cNvSpPr>
          <p:nvPr/>
        </p:nvSpPr>
        <p:spPr bwMode="auto">
          <a:xfrm>
            <a:off x="3322638" y="2744788"/>
            <a:ext cx="850900" cy="55562"/>
          </a:xfrm>
          <a:custGeom>
            <a:avLst/>
            <a:gdLst>
              <a:gd name="T0" fmla="*/ 1214437 w 765"/>
              <a:gd name="T1" fmla="*/ 80963 h 51"/>
              <a:gd name="T2" fmla="*/ 1214437 w 765"/>
              <a:gd name="T3" fmla="*/ 0 h 51"/>
              <a:gd name="T4" fmla="*/ 0 w 765"/>
              <a:gd name="T5" fmla="*/ 0 h 51"/>
              <a:gd name="T6" fmla="*/ 0 w 765"/>
              <a:gd name="T7" fmla="*/ 80963 h 51"/>
              <a:gd name="T8" fmla="*/ 0 60000 65536"/>
              <a:gd name="T9" fmla="*/ 0 60000 65536"/>
              <a:gd name="T10" fmla="*/ 0 60000 65536"/>
              <a:gd name="T11" fmla="*/ 0 60000 65536"/>
              <a:gd name="T12" fmla="*/ 0 w 765"/>
              <a:gd name="T13" fmla="*/ 0 h 51"/>
              <a:gd name="T14" fmla="*/ 765 w 765"/>
              <a:gd name="T15" fmla="*/ 51 h 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" h="51">
                <a:moveTo>
                  <a:pt x="765" y="51"/>
                </a:moveTo>
                <a:lnTo>
                  <a:pt x="765" y="0"/>
                </a:lnTo>
                <a:lnTo>
                  <a:pt x="0" y="0"/>
                </a:lnTo>
                <a:lnTo>
                  <a:pt x="0" y="5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2830" name="Freeform 74"/>
          <p:cNvSpPr>
            <a:spLocks/>
          </p:cNvSpPr>
          <p:nvPr/>
        </p:nvSpPr>
        <p:spPr bwMode="auto">
          <a:xfrm>
            <a:off x="2852738" y="2698750"/>
            <a:ext cx="904875" cy="46038"/>
          </a:xfrm>
          <a:custGeom>
            <a:avLst/>
            <a:gdLst>
              <a:gd name="T0" fmla="*/ 1292225 w 814"/>
              <a:gd name="T1" fmla="*/ 65087 h 41"/>
              <a:gd name="T2" fmla="*/ 1292225 w 814"/>
              <a:gd name="T3" fmla="*/ 0 h 41"/>
              <a:gd name="T4" fmla="*/ 0 w 814"/>
              <a:gd name="T5" fmla="*/ 0 h 41"/>
              <a:gd name="T6" fmla="*/ 0 60000 65536"/>
              <a:gd name="T7" fmla="*/ 0 60000 65536"/>
              <a:gd name="T8" fmla="*/ 0 60000 65536"/>
              <a:gd name="T9" fmla="*/ 0 w 814"/>
              <a:gd name="T10" fmla="*/ 0 h 41"/>
              <a:gd name="T11" fmla="*/ 814 w 814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4" h="41">
                <a:moveTo>
                  <a:pt x="814" y="41"/>
                </a:moveTo>
                <a:lnTo>
                  <a:pt x="814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2831" name="Rectangle 75"/>
          <p:cNvSpPr>
            <a:spLocks noChangeArrowheads="1"/>
          </p:cNvSpPr>
          <p:nvPr/>
        </p:nvSpPr>
        <p:spPr bwMode="auto">
          <a:xfrm>
            <a:off x="1714500" y="3597275"/>
            <a:ext cx="8620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Corpus spongiosum</a:t>
            </a:r>
            <a:endParaRPr lang="en-US" sz="1400" b="1"/>
          </a:p>
        </p:txBody>
      </p:sp>
      <p:sp>
        <p:nvSpPr>
          <p:cNvPr id="32832" name="Line 76"/>
          <p:cNvSpPr>
            <a:spLocks noChangeShapeType="1"/>
          </p:cNvSpPr>
          <p:nvPr/>
        </p:nvSpPr>
        <p:spPr bwMode="auto">
          <a:xfrm>
            <a:off x="2590800" y="3665538"/>
            <a:ext cx="601663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3" name="Line 77"/>
          <p:cNvSpPr>
            <a:spLocks noChangeShapeType="1"/>
          </p:cNvSpPr>
          <p:nvPr/>
        </p:nvSpPr>
        <p:spPr bwMode="auto">
          <a:xfrm>
            <a:off x="2586038" y="3665538"/>
            <a:ext cx="6000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4" name="Text Box 78"/>
          <p:cNvSpPr txBox="1">
            <a:spLocks noChangeArrowheads="1"/>
          </p:cNvSpPr>
          <p:nvPr/>
        </p:nvSpPr>
        <p:spPr bwMode="auto">
          <a:xfrm>
            <a:off x="2513013" y="2033588"/>
            <a:ext cx="412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Urinary</a:t>
            </a:r>
          </a:p>
          <a:p>
            <a:r>
              <a:rPr lang="en-US" sz="700" b="1"/>
              <a:t>bladder</a:t>
            </a:r>
          </a:p>
        </p:txBody>
      </p:sp>
      <p:sp>
        <p:nvSpPr>
          <p:cNvPr id="32835" name="Text Box 79"/>
          <p:cNvSpPr txBox="1">
            <a:spLocks noChangeArrowheads="1"/>
          </p:cNvSpPr>
          <p:nvPr/>
        </p:nvSpPr>
        <p:spPr bwMode="auto">
          <a:xfrm>
            <a:off x="2513013" y="2335213"/>
            <a:ext cx="5508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Pubic</a:t>
            </a:r>
          </a:p>
          <a:p>
            <a:r>
              <a:rPr lang="en-US" sz="700" b="1"/>
              <a:t>symphysis</a:t>
            </a:r>
          </a:p>
        </p:txBody>
      </p:sp>
      <p:sp>
        <p:nvSpPr>
          <p:cNvPr id="32836" name="Text Box 80"/>
          <p:cNvSpPr txBox="1">
            <a:spLocks noChangeArrowheads="1"/>
          </p:cNvSpPr>
          <p:nvPr/>
        </p:nvSpPr>
        <p:spPr bwMode="auto">
          <a:xfrm>
            <a:off x="2513013" y="2638425"/>
            <a:ext cx="4032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Root of</a:t>
            </a:r>
          </a:p>
          <a:p>
            <a:r>
              <a:rPr lang="en-US" sz="700" b="1"/>
              <a:t>penis</a:t>
            </a:r>
          </a:p>
        </p:txBody>
      </p:sp>
      <p:sp>
        <p:nvSpPr>
          <p:cNvPr id="32837" name="Text Box 81"/>
          <p:cNvSpPr txBox="1">
            <a:spLocks noChangeArrowheads="1"/>
          </p:cNvSpPr>
          <p:nvPr/>
        </p:nvSpPr>
        <p:spPr bwMode="auto">
          <a:xfrm>
            <a:off x="1714500" y="4195763"/>
            <a:ext cx="3492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Testis</a:t>
            </a:r>
          </a:p>
        </p:txBody>
      </p:sp>
      <p:sp>
        <p:nvSpPr>
          <p:cNvPr id="32838" name="Text Box 82"/>
          <p:cNvSpPr txBox="1">
            <a:spLocks noChangeArrowheads="1"/>
          </p:cNvSpPr>
          <p:nvPr/>
        </p:nvSpPr>
        <p:spPr bwMode="auto">
          <a:xfrm>
            <a:off x="6389688" y="3189288"/>
            <a:ext cx="6746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Bulbourethral</a:t>
            </a:r>
          </a:p>
          <a:p>
            <a:r>
              <a:rPr lang="en-US" sz="700" b="1"/>
              <a:t>gland</a:t>
            </a:r>
          </a:p>
        </p:txBody>
      </p:sp>
      <p:sp>
        <p:nvSpPr>
          <p:cNvPr id="32839" name="Text Box 83"/>
          <p:cNvSpPr txBox="1">
            <a:spLocks noChangeArrowheads="1"/>
          </p:cNvSpPr>
          <p:nvPr/>
        </p:nvSpPr>
        <p:spPr bwMode="auto">
          <a:xfrm>
            <a:off x="6389688" y="3419475"/>
            <a:ext cx="839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Bulbospongiosus</a:t>
            </a:r>
          </a:p>
          <a:p>
            <a:r>
              <a:rPr lang="en-US" sz="700" b="1"/>
              <a:t>muscle</a:t>
            </a:r>
          </a:p>
        </p:txBody>
      </p:sp>
      <p:sp>
        <p:nvSpPr>
          <p:cNvPr id="32774" name="Text Box 15"/>
          <p:cNvSpPr txBox="1">
            <a:spLocks noChangeArrowheads="1"/>
          </p:cNvSpPr>
          <p:nvPr/>
        </p:nvSpPr>
        <p:spPr bwMode="auto">
          <a:xfrm>
            <a:off x="6383338" y="1246188"/>
            <a:ext cx="25146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27.11a</a:t>
            </a:r>
          </a:p>
        </p:txBody>
      </p:sp>
      <p:sp>
        <p:nvSpPr>
          <p:cNvPr id="32775" name="TextBox 24"/>
          <p:cNvSpPr txBox="1">
            <a:spLocks noChangeArrowheads="1"/>
          </p:cNvSpPr>
          <p:nvPr/>
        </p:nvSpPr>
        <p:spPr bwMode="auto">
          <a:xfrm>
            <a:off x="2222500" y="603250"/>
            <a:ext cx="48101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452FAC63-2495-417F-A55E-B8BF04CEB5CE}" type="slidenum">
              <a:rPr lang="en-US" altLang="en-US" smtClean="0">
                <a:latin typeface="Arial" pitchFamily="34" charset="0"/>
              </a:rPr>
              <a:pPr/>
              <a:t>31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Accessory Glands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382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there are three sets of glands in the male reproductive system</a:t>
            </a:r>
          </a:p>
          <a:p>
            <a:pPr eaLnBrk="1" hangingPunct="1">
              <a:lnSpc>
                <a:spcPct val="90000"/>
              </a:lnSpc>
            </a:pPr>
            <a:endParaRPr lang="en-US" sz="12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seminal vesicles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pair of glands posterior to bladder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empties into ejaculatory duct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forms 60% of semen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prostate gland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surrounds urethra and ejaculatory duct just inferior to the bladder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30 to 50 compound tubuloacinar glands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empty through about 20 pores in the prostatic urethra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thin milky secretion forms 30% of semen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bulbourethral (Cowper) glands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near bulb of penis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during sexual arousal, they produce a clear slippery fluid that lubricates the head of the penis in preparation for intercourse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protects the sperm by neutralizing the acidity of residual urine</a:t>
            </a:r>
            <a:br>
              <a:rPr lang="en-US" sz="1800" b="0" smtClean="0"/>
            </a:br>
            <a:r>
              <a:rPr lang="en-US" sz="1800" b="0" smtClean="0"/>
              <a:t>in the urethra</a:t>
            </a:r>
            <a:endParaRPr lang="en-US" sz="16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7457EC3C-A6FC-4F3D-8BCD-1C379D332BCE}" type="slidenum">
              <a:rPr lang="en-US" altLang="en-US" smtClean="0">
                <a:latin typeface="Arial" pitchFamily="34" charset="0"/>
              </a:rPr>
              <a:pPr/>
              <a:t>32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Prostate Diseases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382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benign prostatic hyperplasia (BPH) </a:t>
            </a:r>
            <a:r>
              <a:rPr lang="en-US" sz="2800" b="0" smtClean="0"/>
              <a:t>– noncancerous enlargement of the prostate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compresses urethra and obstructs flow of urine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promotes bladder and kidney infections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prostate cancer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second most common cancer in men after lung cancer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tend to be near the periphery of the gland where they do not obstruct urine flow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go unnoticed until they cause pain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metastasized to nearby lymph nodes and then to the lungs and other organs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digital rectal exam (DRE) </a:t>
            </a:r>
            <a:r>
              <a:rPr lang="en-US" sz="2400" b="0" smtClean="0"/>
              <a:t>– palpated through rectal wall to check for tumors</a:t>
            </a:r>
            <a:endParaRPr lang="en-US" sz="20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diagnosed from elevated levels of </a:t>
            </a:r>
            <a:r>
              <a:rPr lang="en-US" sz="2400" smtClean="0"/>
              <a:t>serine protease (PSA)</a:t>
            </a:r>
            <a:r>
              <a:rPr lang="en-US" sz="2400" b="0" smtClean="0"/>
              <a:t> and </a:t>
            </a:r>
            <a:r>
              <a:rPr lang="en-US" sz="2400" smtClean="0"/>
              <a:t>acid phosphatase </a:t>
            </a:r>
            <a:r>
              <a:rPr lang="en-US" sz="2400" b="0" smtClean="0"/>
              <a:t>in the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205AC875-EF30-4F7D-88A4-294BE438FF1C}" type="slidenum">
              <a:rPr lang="en-US" altLang="en-US" smtClean="0">
                <a:latin typeface="Arial" pitchFamily="34" charset="0"/>
              </a:rPr>
              <a:pPr/>
              <a:t>33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Penis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763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penis</a:t>
            </a:r>
            <a:r>
              <a:rPr lang="en-US" b="0" smtClean="0"/>
              <a:t> serves to deposit semen in the vagina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smtClean="0"/>
              <a:t>half of the penis is an </a:t>
            </a:r>
            <a:r>
              <a:rPr lang="en-US" smtClean="0"/>
              <a:t>internal root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smtClean="0"/>
              <a:t>half is an externally </a:t>
            </a:r>
            <a:r>
              <a:rPr lang="en-US" smtClean="0"/>
              <a:t>visible shaft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smtClean="0"/>
              <a:t>external portion 4 in. long when </a:t>
            </a:r>
            <a:r>
              <a:rPr lang="en-US" smtClean="0"/>
              <a:t>flaccid</a:t>
            </a:r>
            <a:r>
              <a:rPr lang="en-US" b="0" smtClean="0"/>
              <a:t> (nonerect)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0" smtClean="0"/>
              <a:t>5 – 7 inches long when erect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smtClean="0"/>
              <a:t>skin over shaft loosely attached allows  expansion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0" smtClean="0"/>
              <a:t>extends over glans as </a:t>
            </a:r>
            <a:r>
              <a:rPr lang="en-US" smtClean="0"/>
              <a:t>prepuce (foreskin)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0" smtClean="0"/>
              <a:t>removed by </a:t>
            </a:r>
            <a:r>
              <a:rPr lang="en-US" smtClean="0"/>
              <a:t>circumcision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smegma </a:t>
            </a:r>
            <a:r>
              <a:rPr lang="en-US" b="0" smtClean="0"/>
              <a:t>– waxy secretion produced by the  sebaceous glands in the glans and facing surface      of the prepuce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BF441B77-1ACC-4AF3-A61E-DC06B126C602}" type="slidenum">
              <a:rPr lang="en-US" altLang="en-US" smtClean="0">
                <a:latin typeface="Arial" pitchFamily="34" charset="0"/>
              </a:rPr>
              <a:pPr/>
              <a:t>34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Penis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three cylindrical bodies of erectile tissue </a:t>
            </a:r>
            <a:r>
              <a:rPr lang="en-US" sz="2800" b="0" smtClean="0"/>
              <a:t>which fill with blood during sexual arousal and account for its enlargement and erection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single </a:t>
            </a:r>
            <a:r>
              <a:rPr lang="en-US" sz="2400" smtClean="0"/>
              <a:t>corpus spongiosum </a:t>
            </a:r>
            <a:r>
              <a:rPr lang="en-US" sz="2400" b="0" smtClean="0"/>
              <a:t>along ventral side of penis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encloses spongy (penile) urethra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distal end enlarges and forms the glans penis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proximal end ends as a dilated bulb ensheathed by </a:t>
            </a:r>
            <a:r>
              <a:rPr lang="en-US" sz="2000" smtClean="0"/>
              <a:t>bulbospongiosus muscle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two </a:t>
            </a:r>
            <a:r>
              <a:rPr lang="en-US" sz="2400" smtClean="0"/>
              <a:t>corpora cavernosa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diverge like arms of a 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each arm called a </a:t>
            </a:r>
            <a:r>
              <a:rPr lang="en-US" sz="2000" smtClean="0"/>
              <a:t>crus</a:t>
            </a:r>
            <a:r>
              <a:rPr lang="en-US" sz="2000" b="0" smtClean="0"/>
              <a:t> attaches the penis to pubic arch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covered with </a:t>
            </a:r>
            <a:r>
              <a:rPr lang="en-US" sz="2000" smtClean="0"/>
              <a:t>ischiocavernosus muscle</a:t>
            </a:r>
          </a:p>
          <a:p>
            <a:pPr lvl="2" eaLnBrk="1" hangingPunct="1">
              <a:lnSpc>
                <a:spcPct val="90000"/>
              </a:lnSpc>
            </a:pPr>
            <a:endParaRPr lang="en-US" sz="800" smtClean="0"/>
          </a:p>
          <a:p>
            <a:pPr eaLnBrk="1" hangingPunct="1">
              <a:lnSpc>
                <a:spcPct val="90000"/>
              </a:lnSpc>
            </a:pPr>
            <a:r>
              <a:rPr lang="en-US" sz="2800" b="0" smtClean="0"/>
              <a:t>the three cylinders of erectile tissue are spongy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contain many blood sinuses called </a:t>
            </a:r>
            <a:r>
              <a:rPr lang="en-US" sz="2400" smtClean="0"/>
              <a:t>lacunae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trabeculae</a:t>
            </a:r>
            <a:r>
              <a:rPr lang="en-US" sz="2400" b="0" smtClean="0"/>
              <a:t> – partitions between lacunae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1FEB037E-9993-422A-9B02-6FDB42DE3E0D}" type="slidenum">
              <a:rPr lang="en-US" altLang="en-US" smtClean="0">
                <a:latin typeface="Arial" pitchFamily="34" charset="0"/>
              </a:rPr>
              <a:pPr/>
              <a:t>35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Anatomy of Penis</a:t>
            </a:r>
          </a:p>
        </p:txBody>
      </p:sp>
      <p:pic>
        <p:nvPicPr>
          <p:cNvPr id="37892" name="Picture 3" descr="sal25693_27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49363"/>
            <a:ext cx="6410325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3892550" y="1776413"/>
            <a:ext cx="57785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Dorsal vein</a:t>
            </a:r>
            <a:endParaRPr lang="en-US" sz="800" b="1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3892550" y="2278063"/>
            <a:ext cx="65563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Dorsal nerve</a:t>
            </a:r>
            <a:endParaRPr lang="en-US" sz="800" b="1"/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3892550" y="2028825"/>
            <a:ext cx="66198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Dorsal artery</a:t>
            </a:r>
            <a:endParaRPr lang="en-US" sz="800" b="1"/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7469188" y="3171825"/>
            <a:ext cx="59055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Deep artery</a:t>
            </a:r>
            <a:endParaRPr lang="en-US" sz="800" b="1"/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3892550" y="3081338"/>
            <a:ext cx="103505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Corpus cavernosum</a:t>
            </a:r>
            <a:endParaRPr lang="en-US" sz="800" b="1"/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3892550" y="4237038"/>
            <a:ext cx="38100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Urethra</a:t>
            </a:r>
            <a:endParaRPr lang="en-US" sz="800" b="1"/>
          </a:p>
        </p:txBody>
      </p:sp>
      <p:sp>
        <p:nvSpPr>
          <p:cNvPr id="37899" name="Rectangle 10"/>
          <p:cNvSpPr>
            <a:spLocks noChangeArrowheads="1"/>
          </p:cNvSpPr>
          <p:nvPr/>
        </p:nvSpPr>
        <p:spPr bwMode="auto">
          <a:xfrm>
            <a:off x="3892550" y="4400550"/>
            <a:ext cx="103981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Corpus spongiosum</a:t>
            </a:r>
            <a:endParaRPr lang="en-US" sz="800" b="1"/>
          </a:p>
        </p:txBody>
      </p:sp>
      <p:sp>
        <p:nvSpPr>
          <p:cNvPr id="37900" name="Rectangle 11"/>
          <p:cNvSpPr>
            <a:spLocks noChangeArrowheads="1"/>
          </p:cNvSpPr>
          <p:nvPr/>
        </p:nvSpPr>
        <p:spPr bwMode="auto">
          <a:xfrm>
            <a:off x="3892550" y="4889500"/>
            <a:ext cx="42703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Prepuce</a:t>
            </a:r>
            <a:endParaRPr lang="en-US" sz="800" b="1"/>
          </a:p>
        </p:txBody>
      </p:sp>
      <p:sp>
        <p:nvSpPr>
          <p:cNvPr id="37901" name="Rectangle 12"/>
          <p:cNvSpPr>
            <a:spLocks noChangeArrowheads="1"/>
          </p:cNvSpPr>
          <p:nvPr/>
        </p:nvSpPr>
        <p:spPr bwMode="auto">
          <a:xfrm>
            <a:off x="3892550" y="5434013"/>
            <a:ext cx="7413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Glans of penis</a:t>
            </a:r>
            <a:endParaRPr lang="en-US" sz="800" b="1"/>
          </a:p>
        </p:txBody>
      </p:sp>
      <p:sp>
        <p:nvSpPr>
          <p:cNvPr id="37902" name="Rectangle 13"/>
          <p:cNvSpPr>
            <a:spLocks noChangeArrowheads="1"/>
          </p:cNvSpPr>
          <p:nvPr/>
        </p:nvSpPr>
        <p:spPr bwMode="auto">
          <a:xfrm>
            <a:off x="3903663" y="6013450"/>
            <a:ext cx="120967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External urethral orifice</a:t>
            </a:r>
            <a:endParaRPr lang="en-US" sz="800" b="1"/>
          </a:p>
        </p:txBody>
      </p:sp>
      <p:sp>
        <p:nvSpPr>
          <p:cNvPr id="37903" name="Rectangle 14"/>
          <p:cNvSpPr>
            <a:spLocks noChangeArrowheads="1"/>
          </p:cNvSpPr>
          <p:nvPr/>
        </p:nvSpPr>
        <p:spPr bwMode="auto">
          <a:xfrm>
            <a:off x="1641475" y="6162675"/>
            <a:ext cx="1317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(a)</a:t>
            </a:r>
            <a:endParaRPr lang="en-US" sz="800" b="1"/>
          </a:p>
        </p:txBody>
      </p:sp>
      <p:sp>
        <p:nvSpPr>
          <p:cNvPr id="37904" name="Rectangle 15"/>
          <p:cNvSpPr>
            <a:spLocks noChangeArrowheads="1"/>
          </p:cNvSpPr>
          <p:nvPr/>
        </p:nvSpPr>
        <p:spPr bwMode="auto">
          <a:xfrm>
            <a:off x="5172075" y="4878388"/>
            <a:ext cx="13811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(b)</a:t>
            </a:r>
            <a:endParaRPr lang="en-US" sz="800" b="1"/>
          </a:p>
        </p:txBody>
      </p:sp>
      <p:sp>
        <p:nvSpPr>
          <p:cNvPr id="37905" name="Rectangle 16"/>
          <p:cNvSpPr>
            <a:spLocks noChangeArrowheads="1"/>
          </p:cNvSpPr>
          <p:nvPr/>
        </p:nvSpPr>
        <p:spPr bwMode="auto">
          <a:xfrm>
            <a:off x="6003925" y="1905000"/>
            <a:ext cx="33337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Dorsal</a:t>
            </a:r>
            <a:endParaRPr lang="en-US" sz="800" b="1"/>
          </a:p>
        </p:txBody>
      </p:sp>
      <p:sp>
        <p:nvSpPr>
          <p:cNvPr id="37906" name="Rectangle 17"/>
          <p:cNvSpPr>
            <a:spLocks noChangeArrowheads="1"/>
          </p:cNvSpPr>
          <p:nvPr/>
        </p:nvSpPr>
        <p:spPr bwMode="auto">
          <a:xfrm>
            <a:off x="7469188" y="3765550"/>
            <a:ext cx="43973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Lacunae</a:t>
            </a:r>
            <a:endParaRPr lang="en-US" sz="800" b="1"/>
          </a:p>
        </p:txBody>
      </p:sp>
      <p:sp>
        <p:nvSpPr>
          <p:cNvPr id="37907" name="Rectangle 18"/>
          <p:cNvSpPr>
            <a:spLocks noChangeArrowheads="1"/>
          </p:cNvSpPr>
          <p:nvPr/>
        </p:nvSpPr>
        <p:spPr bwMode="auto">
          <a:xfrm>
            <a:off x="3892550" y="3697288"/>
            <a:ext cx="22860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Skin</a:t>
            </a:r>
            <a:endParaRPr lang="en-US" sz="800" b="1"/>
          </a:p>
        </p:txBody>
      </p:sp>
      <p:sp>
        <p:nvSpPr>
          <p:cNvPr id="37908" name="Rectangle 19"/>
          <p:cNvSpPr>
            <a:spLocks noChangeArrowheads="1"/>
          </p:cNvSpPr>
          <p:nvPr/>
        </p:nvSpPr>
        <p:spPr bwMode="auto">
          <a:xfrm>
            <a:off x="3892550" y="3503613"/>
            <a:ext cx="884238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Superficial fascia</a:t>
            </a:r>
            <a:endParaRPr lang="en-US" sz="800" b="1"/>
          </a:p>
        </p:txBody>
      </p:sp>
      <p:sp>
        <p:nvSpPr>
          <p:cNvPr id="37909" name="Rectangle 20"/>
          <p:cNvSpPr>
            <a:spLocks noChangeArrowheads="1"/>
          </p:cNvSpPr>
          <p:nvPr/>
        </p:nvSpPr>
        <p:spPr bwMode="auto">
          <a:xfrm>
            <a:off x="3892550" y="3306763"/>
            <a:ext cx="6016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Deep fascia</a:t>
            </a:r>
            <a:endParaRPr lang="en-US" sz="800" b="1"/>
          </a:p>
        </p:txBody>
      </p:sp>
      <p:sp>
        <p:nvSpPr>
          <p:cNvPr id="37910" name="Rectangle 21"/>
          <p:cNvSpPr>
            <a:spLocks noChangeArrowheads="1"/>
          </p:cNvSpPr>
          <p:nvPr/>
        </p:nvSpPr>
        <p:spPr bwMode="auto">
          <a:xfrm>
            <a:off x="7116763" y="4351338"/>
            <a:ext cx="78105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Median septum</a:t>
            </a:r>
            <a:endParaRPr lang="en-US" sz="800" b="1"/>
          </a:p>
        </p:txBody>
      </p:sp>
      <p:sp>
        <p:nvSpPr>
          <p:cNvPr id="37911" name="Line 22"/>
          <p:cNvSpPr>
            <a:spLocks noChangeShapeType="1"/>
          </p:cNvSpPr>
          <p:nvPr/>
        </p:nvSpPr>
        <p:spPr bwMode="auto">
          <a:xfrm flipH="1">
            <a:off x="3086100" y="5510213"/>
            <a:ext cx="78422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2" name="Line 23"/>
          <p:cNvSpPr>
            <a:spLocks noChangeShapeType="1"/>
          </p:cNvSpPr>
          <p:nvPr/>
        </p:nvSpPr>
        <p:spPr bwMode="auto">
          <a:xfrm flipH="1">
            <a:off x="2765425" y="6081713"/>
            <a:ext cx="110490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3" name="Line 24"/>
          <p:cNvSpPr>
            <a:spLocks noChangeShapeType="1"/>
          </p:cNvSpPr>
          <p:nvPr/>
        </p:nvSpPr>
        <p:spPr bwMode="auto">
          <a:xfrm>
            <a:off x="4970463" y="4471988"/>
            <a:ext cx="127793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4" name="Line 25"/>
          <p:cNvSpPr>
            <a:spLocks noChangeShapeType="1"/>
          </p:cNvSpPr>
          <p:nvPr/>
        </p:nvSpPr>
        <p:spPr bwMode="auto">
          <a:xfrm>
            <a:off x="4319588" y="4318000"/>
            <a:ext cx="1865312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5" name="Freeform 26"/>
          <p:cNvSpPr>
            <a:spLocks/>
          </p:cNvSpPr>
          <p:nvPr/>
        </p:nvSpPr>
        <p:spPr bwMode="auto">
          <a:xfrm>
            <a:off x="4532313" y="1857375"/>
            <a:ext cx="1673225" cy="923925"/>
          </a:xfrm>
          <a:custGeom>
            <a:avLst/>
            <a:gdLst>
              <a:gd name="T0" fmla="*/ 0 w 873"/>
              <a:gd name="T1" fmla="*/ 0 h 482"/>
              <a:gd name="T2" fmla="*/ 998709 w 873"/>
              <a:gd name="T3" fmla="*/ 0 h 482"/>
              <a:gd name="T4" fmla="*/ 1673460 w 873"/>
              <a:gd name="T5" fmla="*/ 923949 h 482"/>
              <a:gd name="T6" fmla="*/ 0 60000 65536"/>
              <a:gd name="T7" fmla="*/ 0 60000 65536"/>
              <a:gd name="T8" fmla="*/ 0 60000 65536"/>
              <a:gd name="T9" fmla="*/ 0 w 873"/>
              <a:gd name="T10" fmla="*/ 0 h 482"/>
              <a:gd name="T11" fmla="*/ 873 w 873"/>
              <a:gd name="T12" fmla="*/ 482 h 4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3" h="482">
                <a:moveTo>
                  <a:pt x="0" y="0"/>
                </a:moveTo>
                <a:lnTo>
                  <a:pt x="521" y="0"/>
                </a:lnTo>
                <a:lnTo>
                  <a:pt x="873" y="482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7916" name="Freeform 27"/>
          <p:cNvSpPr>
            <a:spLocks/>
          </p:cNvSpPr>
          <p:nvPr/>
        </p:nvSpPr>
        <p:spPr bwMode="auto">
          <a:xfrm>
            <a:off x="6230938" y="3862388"/>
            <a:ext cx="871537" cy="549275"/>
          </a:xfrm>
          <a:custGeom>
            <a:avLst/>
            <a:gdLst>
              <a:gd name="T0" fmla="*/ 872193 w 455"/>
              <a:gd name="T1" fmla="*/ 550152 h 287"/>
              <a:gd name="T2" fmla="*/ 523316 w 455"/>
              <a:gd name="T3" fmla="*/ 550152 h 287"/>
              <a:gd name="T4" fmla="*/ 0 w 455"/>
              <a:gd name="T5" fmla="*/ 0 h 287"/>
              <a:gd name="T6" fmla="*/ 0 60000 65536"/>
              <a:gd name="T7" fmla="*/ 0 60000 65536"/>
              <a:gd name="T8" fmla="*/ 0 60000 65536"/>
              <a:gd name="T9" fmla="*/ 0 w 455"/>
              <a:gd name="T10" fmla="*/ 0 h 287"/>
              <a:gd name="T11" fmla="*/ 455 w 455"/>
              <a:gd name="T12" fmla="*/ 287 h 2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5" h="287">
                <a:moveTo>
                  <a:pt x="455" y="287"/>
                </a:moveTo>
                <a:lnTo>
                  <a:pt x="273" y="287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7917" name="Freeform 28"/>
          <p:cNvSpPr>
            <a:spLocks/>
          </p:cNvSpPr>
          <p:nvPr/>
        </p:nvSpPr>
        <p:spPr bwMode="auto">
          <a:xfrm>
            <a:off x="4600575" y="2101850"/>
            <a:ext cx="1385888" cy="868363"/>
          </a:xfrm>
          <a:custGeom>
            <a:avLst/>
            <a:gdLst>
              <a:gd name="T0" fmla="*/ 0 w 723"/>
              <a:gd name="T1" fmla="*/ 0 h 453"/>
              <a:gd name="T2" fmla="*/ 929700 w 723"/>
              <a:gd name="T3" fmla="*/ 0 h 453"/>
              <a:gd name="T4" fmla="*/ 1385924 w 723"/>
              <a:gd name="T5" fmla="*/ 868358 h 453"/>
              <a:gd name="T6" fmla="*/ 0 60000 65536"/>
              <a:gd name="T7" fmla="*/ 0 60000 65536"/>
              <a:gd name="T8" fmla="*/ 0 60000 65536"/>
              <a:gd name="T9" fmla="*/ 0 w 723"/>
              <a:gd name="T10" fmla="*/ 0 h 453"/>
              <a:gd name="T11" fmla="*/ 723 w 723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3" h="453">
                <a:moveTo>
                  <a:pt x="0" y="0"/>
                </a:moveTo>
                <a:lnTo>
                  <a:pt x="485" y="0"/>
                </a:lnTo>
                <a:lnTo>
                  <a:pt x="723" y="453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7918" name="Line 29"/>
          <p:cNvSpPr>
            <a:spLocks noChangeShapeType="1"/>
          </p:cNvSpPr>
          <p:nvPr/>
        </p:nvSpPr>
        <p:spPr bwMode="auto">
          <a:xfrm flipH="1">
            <a:off x="2762250" y="2101850"/>
            <a:ext cx="1108075" cy="31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9" name="Line 30"/>
          <p:cNvSpPr>
            <a:spLocks noChangeShapeType="1"/>
          </p:cNvSpPr>
          <p:nvPr/>
        </p:nvSpPr>
        <p:spPr bwMode="auto">
          <a:xfrm flipH="1">
            <a:off x="2836863" y="1857375"/>
            <a:ext cx="1033462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0" name="Freeform 31"/>
          <p:cNvSpPr>
            <a:spLocks/>
          </p:cNvSpPr>
          <p:nvPr/>
        </p:nvSpPr>
        <p:spPr bwMode="auto">
          <a:xfrm>
            <a:off x="4591050" y="2355850"/>
            <a:ext cx="1273175" cy="633413"/>
          </a:xfrm>
          <a:custGeom>
            <a:avLst/>
            <a:gdLst>
              <a:gd name="T0" fmla="*/ 0 w 664"/>
              <a:gd name="T1" fmla="*/ 0 h 331"/>
              <a:gd name="T2" fmla="*/ 939284 w 664"/>
              <a:gd name="T3" fmla="*/ 0 h 331"/>
              <a:gd name="T4" fmla="*/ 1272826 w 664"/>
              <a:gd name="T5" fmla="*/ 634495 h 331"/>
              <a:gd name="T6" fmla="*/ 0 60000 65536"/>
              <a:gd name="T7" fmla="*/ 0 60000 65536"/>
              <a:gd name="T8" fmla="*/ 0 60000 65536"/>
              <a:gd name="T9" fmla="*/ 0 w 664"/>
              <a:gd name="T10" fmla="*/ 0 h 331"/>
              <a:gd name="T11" fmla="*/ 664 w 664"/>
              <a:gd name="T12" fmla="*/ 331 h 3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4" h="331">
                <a:moveTo>
                  <a:pt x="0" y="0"/>
                </a:moveTo>
                <a:lnTo>
                  <a:pt x="490" y="0"/>
                </a:lnTo>
                <a:lnTo>
                  <a:pt x="664" y="331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7921" name="Line 32"/>
          <p:cNvSpPr>
            <a:spLocks noChangeShapeType="1"/>
          </p:cNvSpPr>
          <p:nvPr/>
        </p:nvSpPr>
        <p:spPr bwMode="auto">
          <a:xfrm flipH="1">
            <a:off x="2711450" y="2355850"/>
            <a:ext cx="115887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2" name="Line 33"/>
          <p:cNvSpPr>
            <a:spLocks noChangeShapeType="1"/>
          </p:cNvSpPr>
          <p:nvPr/>
        </p:nvSpPr>
        <p:spPr bwMode="auto">
          <a:xfrm>
            <a:off x="2344738" y="3154363"/>
            <a:ext cx="152558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3" name="Line 34"/>
          <p:cNvSpPr>
            <a:spLocks noChangeShapeType="1"/>
          </p:cNvSpPr>
          <p:nvPr/>
        </p:nvSpPr>
        <p:spPr bwMode="auto">
          <a:xfrm flipH="1">
            <a:off x="7065963" y="3460750"/>
            <a:ext cx="350837" cy="31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4" name="Line 35"/>
          <p:cNvSpPr>
            <a:spLocks noChangeShapeType="1"/>
          </p:cNvSpPr>
          <p:nvPr/>
        </p:nvSpPr>
        <p:spPr bwMode="auto">
          <a:xfrm flipH="1">
            <a:off x="3413125" y="3770313"/>
            <a:ext cx="45720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5" name="Line 36"/>
          <p:cNvSpPr>
            <a:spLocks noChangeShapeType="1"/>
          </p:cNvSpPr>
          <p:nvPr/>
        </p:nvSpPr>
        <p:spPr bwMode="auto">
          <a:xfrm flipH="1">
            <a:off x="6750050" y="3836988"/>
            <a:ext cx="66675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6" name="Line 37"/>
          <p:cNvSpPr>
            <a:spLocks noChangeShapeType="1"/>
          </p:cNvSpPr>
          <p:nvPr/>
        </p:nvSpPr>
        <p:spPr bwMode="auto">
          <a:xfrm flipH="1">
            <a:off x="2889250" y="3575050"/>
            <a:ext cx="98107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7" name="Line 38"/>
          <p:cNvSpPr>
            <a:spLocks noChangeShapeType="1"/>
          </p:cNvSpPr>
          <p:nvPr/>
        </p:nvSpPr>
        <p:spPr bwMode="auto">
          <a:xfrm flipH="1">
            <a:off x="2886075" y="3389313"/>
            <a:ext cx="98425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8" name="Line 39"/>
          <p:cNvSpPr>
            <a:spLocks noChangeShapeType="1"/>
          </p:cNvSpPr>
          <p:nvPr/>
        </p:nvSpPr>
        <p:spPr bwMode="auto">
          <a:xfrm flipH="1">
            <a:off x="6734175" y="3835400"/>
            <a:ext cx="246063" cy="1190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9" name="Line 40"/>
          <p:cNvSpPr>
            <a:spLocks noChangeShapeType="1"/>
          </p:cNvSpPr>
          <p:nvPr/>
        </p:nvSpPr>
        <p:spPr bwMode="auto">
          <a:xfrm flipH="1">
            <a:off x="3079750" y="5502275"/>
            <a:ext cx="7905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0" name="Line 41"/>
          <p:cNvSpPr>
            <a:spLocks noChangeShapeType="1"/>
          </p:cNvSpPr>
          <p:nvPr/>
        </p:nvSpPr>
        <p:spPr bwMode="auto">
          <a:xfrm flipH="1">
            <a:off x="3746500" y="4968875"/>
            <a:ext cx="12382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1" name="Line 42"/>
          <p:cNvSpPr>
            <a:spLocks noChangeShapeType="1"/>
          </p:cNvSpPr>
          <p:nvPr/>
        </p:nvSpPr>
        <p:spPr bwMode="auto">
          <a:xfrm flipH="1">
            <a:off x="3738563" y="4960938"/>
            <a:ext cx="1317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2" name="Line 43"/>
          <p:cNvSpPr>
            <a:spLocks noChangeShapeType="1"/>
          </p:cNvSpPr>
          <p:nvPr/>
        </p:nvSpPr>
        <p:spPr bwMode="auto">
          <a:xfrm flipH="1">
            <a:off x="2757488" y="6073775"/>
            <a:ext cx="11128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3" name="Line 44"/>
          <p:cNvSpPr>
            <a:spLocks noChangeShapeType="1"/>
          </p:cNvSpPr>
          <p:nvPr/>
        </p:nvSpPr>
        <p:spPr bwMode="auto">
          <a:xfrm>
            <a:off x="4964113" y="4464050"/>
            <a:ext cx="12842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4" name="Rectangle 45"/>
          <p:cNvSpPr>
            <a:spLocks noChangeArrowheads="1"/>
          </p:cNvSpPr>
          <p:nvPr/>
        </p:nvSpPr>
        <p:spPr bwMode="auto">
          <a:xfrm>
            <a:off x="3892550" y="2800350"/>
            <a:ext cx="103981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Corpus spongiosum</a:t>
            </a:r>
            <a:endParaRPr lang="en-US" sz="800" b="1"/>
          </a:p>
        </p:txBody>
      </p:sp>
      <p:sp>
        <p:nvSpPr>
          <p:cNvPr id="37935" name="Line 46"/>
          <p:cNvSpPr>
            <a:spLocks noChangeShapeType="1"/>
          </p:cNvSpPr>
          <p:nvPr/>
        </p:nvSpPr>
        <p:spPr bwMode="auto">
          <a:xfrm>
            <a:off x="2109788" y="2871788"/>
            <a:ext cx="176053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6" name="Line 47"/>
          <p:cNvSpPr>
            <a:spLocks noChangeShapeType="1"/>
          </p:cNvSpPr>
          <p:nvPr/>
        </p:nvSpPr>
        <p:spPr bwMode="auto">
          <a:xfrm>
            <a:off x="2101850" y="2863850"/>
            <a:ext cx="17684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7" name="Line 48"/>
          <p:cNvSpPr>
            <a:spLocks noChangeShapeType="1"/>
          </p:cNvSpPr>
          <p:nvPr/>
        </p:nvSpPr>
        <p:spPr bwMode="auto">
          <a:xfrm>
            <a:off x="4311650" y="4310063"/>
            <a:ext cx="1873250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8" name="Freeform 49"/>
          <p:cNvSpPr>
            <a:spLocks/>
          </p:cNvSpPr>
          <p:nvPr/>
        </p:nvSpPr>
        <p:spPr bwMode="auto">
          <a:xfrm>
            <a:off x="4524375" y="1849438"/>
            <a:ext cx="1673225" cy="923925"/>
          </a:xfrm>
          <a:custGeom>
            <a:avLst/>
            <a:gdLst>
              <a:gd name="T0" fmla="*/ 0 w 873"/>
              <a:gd name="T1" fmla="*/ 0 h 482"/>
              <a:gd name="T2" fmla="*/ 1006376 w 873"/>
              <a:gd name="T3" fmla="*/ 0 h 482"/>
              <a:gd name="T4" fmla="*/ 1673460 w 873"/>
              <a:gd name="T5" fmla="*/ 923949 h 482"/>
              <a:gd name="T6" fmla="*/ 0 60000 65536"/>
              <a:gd name="T7" fmla="*/ 0 60000 65536"/>
              <a:gd name="T8" fmla="*/ 0 60000 65536"/>
              <a:gd name="T9" fmla="*/ 0 w 873"/>
              <a:gd name="T10" fmla="*/ 0 h 482"/>
              <a:gd name="T11" fmla="*/ 873 w 873"/>
              <a:gd name="T12" fmla="*/ 482 h 4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3" h="482">
                <a:moveTo>
                  <a:pt x="0" y="0"/>
                </a:moveTo>
                <a:lnTo>
                  <a:pt x="525" y="0"/>
                </a:lnTo>
                <a:lnTo>
                  <a:pt x="873" y="48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7939" name="Freeform 50"/>
          <p:cNvSpPr>
            <a:spLocks/>
          </p:cNvSpPr>
          <p:nvPr/>
        </p:nvSpPr>
        <p:spPr bwMode="auto">
          <a:xfrm>
            <a:off x="6213475" y="3852863"/>
            <a:ext cx="881063" cy="552450"/>
          </a:xfrm>
          <a:custGeom>
            <a:avLst/>
            <a:gdLst>
              <a:gd name="T0" fmla="*/ 881777 w 460"/>
              <a:gd name="T1" fmla="*/ 552069 h 288"/>
              <a:gd name="T2" fmla="*/ 525232 w 460"/>
              <a:gd name="T3" fmla="*/ 552069 h 288"/>
              <a:gd name="T4" fmla="*/ 0 w 460"/>
              <a:gd name="T5" fmla="*/ 0 h 288"/>
              <a:gd name="T6" fmla="*/ 0 60000 65536"/>
              <a:gd name="T7" fmla="*/ 0 60000 65536"/>
              <a:gd name="T8" fmla="*/ 0 60000 65536"/>
              <a:gd name="T9" fmla="*/ 0 w 460"/>
              <a:gd name="T10" fmla="*/ 0 h 288"/>
              <a:gd name="T11" fmla="*/ 460 w 4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0" h="288">
                <a:moveTo>
                  <a:pt x="460" y="288"/>
                </a:moveTo>
                <a:lnTo>
                  <a:pt x="274" y="288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7940" name="Freeform 51"/>
          <p:cNvSpPr>
            <a:spLocks/>
          </p:cNvSpPr>
          <p:nvPr/>
        </p:nvSpPr>
        <p:spPr bwMode="auto">
          <a:xfrm>
            <a:off x="4594225" y="2093913"/>
            <a:ext cx="1385888" cy="868362"/>
          </a:xfrm>
          <a:custGeom>
            <a:avLst/>
            <a:gdLst>
              <a:gd name="T0" fmla="*/ 0 w 723"/>
              <a:gd name="T1" fmla="*/ 0 h 453"/>
              <a:gd name="T2" fmla="*/ 937368 w 723"/>
              <a:gd name="T3" fmla="*/ 0 h 453"/>
              <a:gd name="T4" fmla="*/ 1385924 w 723"/>
              <a:gd name="T5" fmla="*/ 868358 h 453"/>
              <a:gd name="T6" fmla="*/ 0 60000 65536"/>
              <a:gd name="T7" fmla="*/ 0 60000 65536"/>
              <a:gd name="T8" fmla="*/ 0 60000 65536"/>
              <a:gd name="T9" fmla="*/ 0 w 723"/>
              <a:gd name="T10" fmla="*/ 0 h 453"/>
              <a:gd name="T11" fmla="*/ 723 w 723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3" h="453">
                <a:moveTo>
                  <a:pt x="0" y="0"/>
                </a:moveTo>
                <a:lnTo>
                  <a:pt x="489" y="0"/>
                </a:lnTo>
                <a:lnTo>
                  <a:pt x="723" y="45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7941" name="Line 52"/>
          <p:cNvSpPr>
            <a:spLocks noChangeShapeType="1"/>
          </p:cNvSpPr>
          <p:nvPr/>
        </p:nvSpPr>
        <p:spPr bwMode="auto">
          <a:xfrm flipH="1">
            <a:off x="2755900" y="2093913"/>
            <a:ext cx="111442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2" name="Line 53"/>
          <p:cNvSpPr>
            <a:spLocks noChangeShapeType="1"/>
          </p:cNvSpPr>
          <p:nvPr/>
        </p:nvSpPr>
        <p:spPr bwMode="auto">
          <a:xfrm flipH="1">
            <a:off x="2830513" y="1849438"/>
            <a:ext cx="10398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3" name="Freeform 54"/>
          <p:cNvSpPr>
            <a:spLocks/>
          </p:cNvSpPr>
          <p:nvPr/>
        </p:nvSpPr>
        <p:spPr bwMode="auto">
          <a:xfrm>
            <a:off x="4584700" y="2347913"/>
            <a:ext cx="1271588" cy="635000"/>
          </a:xfrm>
          <a:custGeom>
            <a:avLst/>
            <a:gdLst>
              <a:gd name="T0" fmla="*/ 0 w 664"/>
              <a:gd name="T1" fmla="*/ 0 h 331"/>
              <a:gd name="T2" fmla="*/ 946952 w 664"/>
              <a:gd name="T3" fmla="*/ 0 h 331"/>
              <a:gd name="T4" fmla="*/ 1272826 w 664"/>
              <a:gd name="T5" fmla="*/ 634495 h 331"/>
              <a:gd name="T6" fmla="*/ 0 60000 65536"/>
              <a:gd name="T7" fmla="*/ 0 60000 65536"/>
              <a:gd name="T8" fmla="*/ 0 60000 65536"/>
              <a:gd name="T9" fmla="*/ 0 w 664"/>
              <a:gd name="T10" fmla="*/ 0 h 331"/>
              <a:gd name="T11" fmla="*/ 664 w 664"/>
              <a:gd name="T12" fmla="*/ 331 h 3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4" h="331">
                <a:moveTo>
                  <a:pt x="0" y="0"/>
                </a:moveTo>
                <a:lnTo>
                  <a:pt x="494" y="0"/>
                </a:lnTo>
                <a:lnTo>
                  <a:pt x="664" y="33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7944" name="Line 55"/>
          <p:cNvSpPr>
            <a:spLocks noChangeShapeType="1"/>
          </p:cNvSpPr>
          <p:nvPr/>
        </p:nvSpPr>
        <p:spPr bwMode="auto">
          <a:xfrm flipH="1">
            <a:off x="2703513" y="2347913"/>
            <a:ext cx="11668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5" name="Line 56"/>
          <p:cNvSpPr>
            <a:spLocks noChangeShapeType="1"/>
          </p:cNvSpPr>
          <p:nvPr/>
        </p:nvSpPr>
        <p:spPr bwMode="auto">
          <a:xfrm>
            <a:off x="2336800" y="3146425"/>
            <a:ext cx="153352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6" name="Line 57"/>
          <p:cNvSpPr>
            <a:spLocks noChangeShapeType="1"/>
          </p:cNvSpPr>
          <p:nvPr/>
        </p:nvSpPr>
        <p:spPr bwMode="auto">
          <a:xfrm>
            <a:off x="4995863" y="3154363"/>
            <a:ext cx="906462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7" name="Line 58"/>
          <p:cNvSpPr>
            <a:spLocks noChangeShapeType="1"/>
          </p:cNvSpPr>
          <p:nvPr/>
        </p:nvSpPr>
        <p:spPr bwMode="auto">
          <a:xfrm>
            <a:off x="4987925" y="3146425"/>
            <a:ext cx="906463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8" name="Line 59"/>
          <p:cNvSpPr>
            <a:spLocks noChangeShapeType="1"/>
          </p:cNvSpPr>
          <p:nvPr/>
        </p:nvSpPr>
        <p:spPr bwMode="auto">
          <a:xfrm flipH="1">
            <a:off x="7058025" y="3454400"/>
            <a:ext cx="3587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9" name="Freeform 60"/>
          <p:cNvSpPr>
            <a:spLocks/>
          </p:cNvSpPr>
          <p:nvPr/>
        </p:nvSpPr>
        <p:spPr bwMode="auto">
          <a:xfrm>
            <a:off x="6510338" y="3241675"/>
            <a:ext cx="908050" cy="398463"/>
          </a:xfrm>
          <a:custGeom>
            <a:avLst/>
            <a:gdLst>
              <a:gd name="T0" fmla="*/ 908614 w 474"/>
              <a:gd name="T1" fmla="*/ 0 h 208"/>
              <a:gd name="T2" fmla="*/ 323957 w 474"/>
              <a:gd name="T3" fmla="*/ 0 h 208"/>
              <a:gd name="T4" fmla="*/ 0 w 474"/>
              <a:gd name="T5" fmla="*/ 398717 h 208"/>
              <a:gd name="T6" fmla="*/ 0 60000 65536"/>
              <a:gd name="T7" fmla="*/ 0 60000 65536"/>
              <a:gd name="T8" fmla="*/ 0 60000 65536"/>
              <a:gd name="T9" fmla="*/ 0 w 474"/>
              <a:gd name="T10" fmla="*/ 0 h 208"/>
              <a:gd name="T11" fmla="*/ 474 w 474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4" h="208">
                <a:moveTo>
                  <a:pt x="474" y="0"/>
                </a:moveTo>
                <a:lnTo>
                  <a:pt x="169" y="0"/>
                </a:lnTo>
                <a:lnTo>
                  <a:pt x="0" y="208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7950" name="Freeform 61"/>
          <p:cNvSpPr>
            <a:spLocks/>
          </p:cNvSpPr>
          <p:nvPr/>
        </p:nvSpPr>
        <p:spPr bwMode="auto">
          <a:xfrm>
            <a:off x="6503988" y="3233738"/>
            <a:ext cx="912812" cy="401637"/>
          </a:xfrm>
          <a:custGeom>
            <a:avLst/>
            <a:gdLst>
              <a:gd name="T0" fmla="*/ 912447 w 476"/>
              <a:gd name="T1" fmla="*/ 0 h 210"/>
              <a:gd name="T2" fmla="*/ 325874 w 476"/>
              <a:gd name="T3" fmla="*/ 0 h 210"/>
              <a:gd name="T4" fmla="*/ 0 w 476"/>
              <a:gd name="T5" fmla="*/ 402550 h 210"/>
              <a:gd name="T6" fmla="*/ 0 60000 65536"/>
              <a:gd name="T7" fmla="*/ 0 60000 65536"/>
              <a:gd name="T8" fmla="*/ 0 60000 65536"/>
              <a:gd name="T9" fmla="*/ 0 w 476"/>
              <a:gd name="T10" fmla="*/ 0 h 210"/>
              <a:gd name="T11" fmla="*/ 476 w 476"/>
              <a:gd name="T12" fmla="*/ 210 h 2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10">
                <a:moveTo>
                  <a:pt x="476" y="0"/>
                </a:moveTo>
                <a:lnTo>
                  <a:pt x="170" y="0"/>
                </a:lnTo>
                <a:lnTo>
                  <a:pt x="0" y="21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7951" name="Line 62"/>
          <p:cNvSpPr>
            <a:spLocks noChangeShapeType="1"/>
          </p:cNvSpPr>
          <p:nvPr/>
        </p:nvSpPr>
        <p:spPr bwMode="auto">
          <a:xfrm flipH="1">
            <a:off x="3405188" y="3762375"/>
            <a:ext cx="4651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2" name="Line 63"/>
          <p:cNvSpPr>
            <a:spLocks noChangeShapeType="1"/>
          </p:cNvSpPr>
          <p:nvPr/>
        </p:nvSpPr>
        <p:spPr bwMode="auto">
          <a:xfrm flipH="1">
            <a:off x="4152900" y="3770313"/>
            <a:ext cx="102870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3" name="Line 64"/>
          <p:cNvSpPr>
            <a:spLocks noChangeShapeType="1"/>
          </p:cNvSpPr>
          <p:nvPr/>
        </p:nvSpPr>
        <p:spPr bwMode="auto">
          <a:xfrm flipH="1">
            <a:off x="4144963" y="3762375"/>
            <a:ext cx="1028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4" name="Line 65"/>
          <p:cNvSpPr>
            <a:spLocks noChangeShapeType="1"/>
          </p:cNvSpPr>
          <p:nvPr/>
        </p:nvSpPr>
        <p:spPr bwMode="auto">
          <a:xfrm flipH="1">
            <a:off x="6742113" y="3829050"/>
            <a:ext cx="6746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5" name="Line 66"/>
          <p:cNvSpPr>
            <a:spLocks noChangeShapeType="1"/>
          </p:cNvSpPr>
          <p:nvPr/>
        </p:nvSpPr>
        <p:spPr bwMode="auto">
          <a:xfrm flipH="1">
            <a:off x="2881313" y="3568700"/>
            <a:ext cx="9890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6" name="Line 67"/>
          <p:cNvSpPr>
            <a:spLocks noChangeShapeType="1"/>
          </p:cNvSpPr>
          <p:nvPr/>
        </p:nvSpPr>
        <p:spPr bwMode="auto">
          <a:xfrm flipH="1">
            <a:off x="4821238" y="3575050"/>
            <a:ext cx="45402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7" name="Line 68"/>
          <p:cNvSpPr>
            <a:spLocks noChangeShapeType="1"/>
          </p:cNvSpPr>
          <p:nvPr/>
        </p:nvSpPr>
        <p:spPr bwMode="auto">
          <a:xfrm flipH="1">
            <a:off x="4813300" y="3568700"/>
            <a:ext cx="4572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8" name="Line 69"/>
          <p:cNvSpPr>
            <a:spLocks noChangeShapeType="1"/>
          </p:cNvSpPr>
          <p:nvPr/>
        </p:nvSpPr>
        <p:spPr bwMode="auto">
          <a:xfrm flipH="1">
            <a:off x="2878138" y="3381375"/>
            <a:ext cx="9921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9" name="Line 70"/>
          <p:cNvSpPr>
            <a:spLocks noChangeShapeType="1"/>
          </p:cNvSpPr>
          <p:nvPr/>
        </p:nvSpPr>
        <p:spPr bwMode="auto">
          <a:xfrm flipH="1">
            <a:off x="4535488" y="3389313"/>
            <a:ext cx="868362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0" name="Line 71"/>
          <p:cNvSpPr>
            <a:spLocks noChangeShapeType="1"/>
          </p:cNvSpPr>
          <p:nvPr/>
        </p:nvSpPr>
        <p:spPr bwMode="auto">
          <a:xfrm flipH="1">
            <a:off x="4527550" y="3381375"/>
            <a:ext cx="8683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1" name="Line 72"/>
          <p:cNvSpPr>
            <a:spLocks noChangeShapeType="1"/>
          </p:cNvSpPr>
          <p:nvPr/>
        </p:nvSpPr>
        <p:spPr bwMode="auto">
          <a:xfrm flipH="1">
            <a:off x="6726238" y="3827463"/>
            <a:ext cx="247650" cy="1190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2" name="Text Box 73"/>
          <p:cNvSpPr txBox="1">
            <a:spLocks noChangeArrowheads="1"/>
          </p:cNvSpPr>
          <p:nvPr/>
        </p:nvSpPr>
        <p:spPr bwMode="auto">
          <a:xfrm>
            <a:off x="6003925" y="4803775"/>
            <a:ext cx="47625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Ventral</a:t>
            </a:r>
          </a:p>
        </p:txBody>
      </p:sp>
      <p:sp>
        <p:nvSpPr>
          <p:cNvPr id="37963" name="Text Box 74"/>
          <p:cNvSpPr txBox="1">
            <a:spLocks noChangeArrowheads="1"/>
          </p:cNvSpPr>
          <p:nvPr/>
        </p:nvSpPr>
        <p:spPr bwMode="auto">
          <a:xfrm>
            <a:off x="7469188" y="3389313"/>
            <a:ext cx="6111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Tunica</a:t>
            </a:r>
          </a:p>
          <a:p>
            <a:r>
              <a:rPr lang="en-US" sz="800" b="1"/>
              <a:t>albuginea</a:t>
            </a:r>
          </a:p>
        </p:txBody>
      </p:sp>
      <p:sp>
        <p:nvSpPr>
          <p:cNvPr id="37964" name="Text Box 10"/>
          <p:cNvSpPr txBox="1">
            <a:spLocks noChangeArrowheads="1"/>
          </p:cNvSpPr>
          <p:nvPr/>
        </p:nvSpPr>
        <p:spPr bwMode="auto">
          <a:xfrm>
            <a:off x="3300413" y="6311900"/>
            <a:ext cx="25146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27.12 a-b</a:t>
            </a:r>
          </a:p>
        </p:txBody>
      </p:sp>
      <p:sp>
        <p:nvSpPr>
          <p:cNvPr id="37965" name="TextBox 24"/>
          <p:cNvSpPr txBox="1">
            <a:spLocks noChangeArrowheads="1"/>
          </p:cNvSpPr>
          <p:nvPr/>
        </p:nvSpPr>
        <p:spPr bwMode="auto">
          <a:xfrm>
            <a:off x="2154238" y="1041400"/>
            <a:ext cx="4810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80A47535-943B-498D-A4BE-384C9B4920A0}" type="slidenum">
              <a:rPr lang="en-US" altLang="en-US" smtClean="0">
                <a:latin typeface="Arial" pitchFamily="34" charset="0"/>
              </a:rPr>
              <a:pPr/>
              <a:t>36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89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Puberty and Climacteric</a:t>
            </a:r>
          </a:p>
        </p:txBody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0" smtClean="0"/>
              <a:t>reproductive system remains dormant for several years after birth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10-12 years in most boys and 8-10 years in most girls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surge of pituitary gonadotropins </a:t>
            </a:r>
            <a:r>
              <a:rPr lang="en-US" sz="2400" b="0" smtClean="0"/>
              <a:t>awakens the reproductive system – </a:t>
            </a:r>
            <a:r>
              <a:rPr lang="en-US" sz="2400" smtClean="0"/>
              <a:t>onset of puberty</a:t>
            </a:r>
          </a:p>
          <a:p>
            <a:pPr lvl="1" eaLnBrk="1" hangingPunct="1">
              <a:lnSpc>
                <a:spcPct val="90000"/>
              </a:lnSpc>
            </a:pPr>
            <a:endParaRPr lang="en-US" sz="16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adolescence </a:t>
            </a:r>
            <a:r>
              <a:rPr lang="en-US" sz="2800" b="0" smtClean="0"/>
              <a:t>– the period from the onset of gonadotropin secretion and reproductive development until a person attains full adult height</a:t>
            </a:r>
          </a:p>
          <a:p>
            <a:pPr eaLnBrk="1" hangingPunct="1">
              <a:lnSpc>
                <a:spcPct val="90000"/>
              </a:lnSpc>
            </a:pPr>
            <a:endParaRPr lang="en-US" sz="16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puberty </a:t>
            </a:r>
            <a:r>
              <a:rPr lang="en-US" sz="2800" b="0" smtClean="0"/>
              <a:t>– first few years of adolescence, until the first menstrual period in girls or the first ejaculation of viable sperm in boys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typically around age 12 in girls and age 13 in boys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29ED79BE-D0D0-435A-9DFF-9D2883E1D406}" type="slidenum">
              <a:rPr lang="en-US" altLang="en-US" smtClean="0">
                <a:latin typeface="Arial" pitchFamily="34" charset="0"/>
              </a:rPr>
              <a:pPr/>
              <a:t>37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Endocrine Control of Puberty 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82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testes secrete substantial amounts of testosterone in first trimester (3 months) of fetal development in levels about as high as they are in midpuberty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then testes becomes </a:t>
            </a:r>
            <a:r>
              <a:rPr lang="en-US" sz="2000" smtClean="0"/>
              <a:t>dormant until puberty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from puberty through adulthood, reproductive function is regulated by </a:t>
            </a:r>
            <a:r>
              <a:rPr lang="en-US" sz="2000" smtClean="0"/>
              <a:t>hormonal links between the hypothalamus, pituitary gland, and the gonads</a:t>
            </a:r>
          </a:p>
          <a:p>
            <a:pPr lvl="1" eaLnBrk="1" hangingPunct="1">
              <a:lnSpc>
                <a:spcPct val="90000"/>
              </a:lnSpc>
            </a:pPr>
            <a:endParaRPr lang="en-US" sz="10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as hypothalamus matures it produces </a:t>
            </a:r>
            <a:r>
              <a:rPr lang="en-US" sz="2400" smtClean="0"/>
              <a:t>gonadotropin-releasing hormone (GnRH)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GnRH stimulates anterior pituitary cells (</a:t>
            </a:r>
            <a:r>
              <a:rPr lang="en-US" sz="2000" smtClean="0"/>
              <a:t>gonadotropes</a:t>
            </a:r>
            <a:r>
              <a:rPr lang="en-US" sz="2000" b="0" smtClean="0"/>
              <a:t>) to secrete: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follicle stimulating hormone (FSH)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b="0" smtClean="0"/>
              <a:t>stimulates </a:t>
            </a:r>
            <a:r>
              <a:rPr lang="en-US" sz="1600" smtClean="0"/>
              <a:t>sustentacular cells </a:t>
            </a:r>
            <a:r>
              <a:rPr lang="en-US" sz="1600" b="0" smtClean="0"/>
              <a:t>to secrete </a:t>
            </a:r>
            <a:r>
              <a:rPr lang="en-US" sz="1600" smtClean="0"/>
              <a:t>androgen-binding protein</a:t>
            </a:r>
            <a:r>
              <a:rPr lang="en-US" sz="1600" b="0" smtClean="0"/>
              <a:t> that binds testosterone keeping it in the seminiferous tubule lumen to stimulate spermatogenesis and raising sperm count</a:t>
            </a:r>
            <a:endParaRPr lang="en-US" sz="1400" b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luteinizing hormone (LH) </a:t>
            </a:r>
            <a:r>
              <a:rPr lang="en-US" sz="1800" b="0" smtClean="0"/>
              <a:t>sometimes called </a:t>
            </a:r>
            <a:r>
              <a:rPr lang="en-US" sz="1800" smtClean="0"/>
              <a:t>interstitial cell-stimulating hormone (ICSH)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b="0" smtClean="0"/>
              <a:t>stimulates </a:t>
            </a:r>
            <a:r>
              <a:rPr lang="en-US" sz="1600" smtClean="0"/>
              <a:t>interstitial cells </a:t>
            </a:r>
            <a:r>
              <a:rPr lang="en-US" sz="1600" b="0" smtClean="0"/>
              <a:t>to produce </a:t>
            </a:r>
            <a:r>
              <a:rPr lang="en-US" sz="1600" smtClean="0"/>
              <a:t>testosterone</a:t>
            </a:r>
            <a:endParaRPr lang="en-US" sz="18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4E9AD201-8091-4D61-95FB-68D54322E3D7}" type="slidenum">
              <a:rPr lang="en-US" altLang="en-US" smtClean="0">
                <a:latin typeface="Arial" pitchFamily="34" charset="0"/>
              </a:rPr>
              <a:pPr/>
              <a:t>38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Other Hormone Effects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puberty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enlargement of secondary sexual organs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penis, testes, scrotum, ducts, glands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testosterone stimulates a burst of generalized body growth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limbs elongate, muscle mass increases, and the larynx enlarges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erythropoiesis, basal metabolic rate, and increase in appetite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pubic hair, scent and sebaceous glands develop in response to dihydrotestosterone (DHT)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stimulates sperm production and </a:t>
            </a:r>
            <a:r>
              <a:rPr lang="en-US" sz="2000" smtClean="0"/>
              <a:t>libido </a:t>
            </a:r>
            <a:r>
              <a:rPr lang="en-US" sz="2000" b="0" smtClean="0"/>
              <a:t>(sex drive)</a:t>
            </a:r>
          </a:p>
          <a:p>
            <a:pPr lvl="1" eaLnBrk="1" hangingPunct="1">
              <a:lnSpc>
                <a:spcPct val="90000"/>
              </a:lnSpc>
            </a:pPr>
            <a:endParaRPr lang="en-US" sz="16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adulthood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testosterone sustains the male reproductive tract, sperm production, and libido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inhibin</a:t>
            </a:r>
            <a:r>
              <a:rPr lang="en-US" sz="2000" b="0" smtClean="0"/>
              <a:t> from sustentacular cells suppresses FSH output from the pituitary reducing sperm production without reducing LH and testosterone secretion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C03CD7C5-892E-46AB-BBB7-B4EF6DAC0FD8}" type="slidenum">
              <a:rPr lang="en-US" altLang="en-US" smtClean="0">
                <a:latin typeface="Arial" pitchFamily="34" charset="0"/>
              </a:rPr>
              <a:pPr/>
              <a:t>39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7488"/>
            <a:ext cx="9144000" cy="731837"/>
          </a:xfrm>
        </p:spPr>
        <p:txBody>
          <a:bodyPr/>
          <a:lstStyle/>
          <a:p>
            <a:pPr eaLnBrk="1" hangingPunct="1"/>
            <a:r>
              <a:rPr lang="en-US" smtClean="0"/>
              <a:t>Hormones and Endocrine Control</a:t>
            </a:r>
          </a:p>
        </p:txBody>
      </p:sp>
      <p:pic>
        <p:nvPicPr>
          <p:cNvPr id="41988" name="Picture 3" descr="sal25693_27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0" y="1230313"/>
            <a:ext cx="6699250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3543300" y="1590675"/>
            <a:ext cx="6175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Hypothalamus</a:t>
            </a:r>
            <a:endParaRPr lang="en-US" sz="1600" b="1"/>
          </a:p>
        </p:txBody>
      </p:sp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4525963" y="1593850"/>
            <a:ext cx="2698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FFFFFF"/>
                </a:solidFill>
              </a:rPr>
              <a:t>Libido</a:t>
            </a:r>
            <a:endParaRPr lang="en-US" sz="1600" b="1"/>
          </a:p>
        </p:txBody>
      </p:sp>
      <p:sp>
        <p:nvSpPr>
          <p:cNvPr id="41991" name="Rectangle 9"/>
          <p:cNvSpPr>
            <a:spLocks noChangeArrowheads="1"/>
          </p:cNvSpPr>
          <p:nvPr/>
        </p:nvSpPr>
        <p:spPr bwMode="auto">
          <a:xfrm>
            <a:off x="4240213" y="2754313"/>
            <a:ext cx="6254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Pituitary gland</a:t>
            </a:r>
            <a:endParaRPr lang="en-US" sz="1600" b="1"/>
          </a:p>
        </p:txBody>
      </p:sp>
      <p:sp>
        <p:nvSpPr>
          <p:cNvPr id="41992" name="Rectangle 16"/>
          <p:cNvSpPr>
            <a:spLocks noChangeArrowheads="1"/>
          </p:cNvSpPr>
          <p:nvPr/>
        </p:nvSpPr>
        <p:spPr bwMode="auto">
          <a:xfrm>
            <a:off x="4176713" y="6045200"/>
            <a:ext cx="6429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Spermatogenesis</a:t>
            </a:r>
            <a:endParaRPr lang="en-US" sz="600" b="1"/>
          </a:p>
        </p:txBody>
      </p:sp>
      <p:sp>
        <p:nvSpPr>
          <p:cNvPr id="41993" name="Rectangle 19"/>
          <p:cNvSpPr>
            <a:spLocks noChangeArrowheads="1"/>
          </p:cNvSpPr>
          <p:nvPr/>
        </p:nvSpPr>
        <p:spPr bwMode="auto">
          <a:xfrm>
            <a:off x="3646488" y="5500688"/>
            <a:ext cx="539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</a:t>
            </a:r>
            <a:endParaRPr lang="en-US" sz="1600" b="1"/>
          </a:p>
        </p:txBody>
      </p:sp>
      <p:sp>
        <p:nvSpPr>
          <p:cNvPr id="41994" name="Rectangle 20"/>
          <p:cNvSpPr>
            <a:spLocks noChangeArrowheads="1"/>
          </p:cNvSpPr>
          <p:nvPr/>
        </p:nvSpPr>
        <p:spPr bwMode="auto">
          <a:xfrm>
            <a:off x="3698875" y="5500688"/>
            <a:ext cx="2047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estis</a:t>
            </a:r>
            <a:endParaRPr lang="en-US" sz="1600" b="1"/>
          </a:p>
        </p:txBody>
      </p:sp>
      <p:sp>
        <p:nvSpPr>
          <p:cNvPr id="41995" name="Rectangle 21"/>
          <p:cNvSpPr>
            <a:spLocks noChangeArrowheads="1"/>
          </p:cNvSpPr>
          <p:nvPr/>
        </p:nvSpPr>
        <p:spPr bwMode="auto">
          <a:xfrm>
            <a:off x="4259263" y="5735638"/>
            <a:ext cx="1047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+</a:t>
            </a:r>
            <a:endParaRPr lang="en-US" sz="1600" b="1"/>
          </a:p>
        </p:txBody>
      </p:sp>
      <p:sp>
        <p:nvSpPr>
          <p:cNvPr id="41996" name="Rectangle 22"/>
          <p:cNvSpPr>
            <a:spLocks noChangeArrowheads="1"/>
          </p:cNvSpPr>
          <p:nvPr/>
        </p:nvSpPr>
        <p:spPr bwMode="auto">
          <a:xfrm>
            <a:off x="4041775" y="5178425"/>
            <a:ext cx="492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2</a:t>
            </a:r>
            <a:endParaRPr lang="en-US" sz="1600" b="1"/>
          </a:p>
        </p:txBody>
      </p:sp>
      <p:sp>
        <p:nvSpPr>
          <p:cNvPr id="41997" name="Rectangle 23"/>
          <p:cNvSpPr>
            <a:spLocks noChangeArrowheads="1"/>
          </p:cNvSpPr>
          <p:nvPr/>
        </p:nvSpPr>
        <p:spPr bwMode="auto">
          <a:xfrm>
            <a:off x="4846638" y="6283325"/>
            <a:ext cx="50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3</a:t>
            </a:r>
            <a:endParaRPr lang="en-US" sz="1600" b="1"/>
          </a:p>
        </p:txBody>
      </p:sp>
      <p:sp>
        <p:nvSpPr>
          <p:cNvPr id="41998" name="Rectangle 24"/>
          <p:cNvSpPr>
            <a:spLocks noChangeArrowheads="1"/>
          </p:cNvSpPr>
          <p:nvPr/>
        </p:nvSpPr>
        <p:spPr bwMode="auto">
          <a:xfrm>
            <a:off x="4767263" y="5695950"/>
            <a:ext cx="492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4</a:t>
            </a:r>
            <a:endParaRPr lang="en-US" sz="1600" b="1"/>
          </a:p>
        </p:txBody>
      </p:sp>
      <p:sp>
        <p:nvSpPr>
          <p:cNvPr id="41999" name="Rectangle 25"/>
          <p:cNvSpPr>
            <a:spLocks noChangeArrowheads="1"/>
          </p:cNvSpPr>
          <p:nvPr/>
        </p:nvSpPr>
        <p:spPr bwMode="auto">
          <a:xfrm>
            <a:off x="3871913" y="1936750"/>
            <a:ext cx="492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1</a:t>
            </a:r>
            <a:endParaRPr lang="en-US" sz="1600" b="1"/>
          </a:p>
        </p:txBody>
      </p:sp>
      <p:sp>
        <p:nvSpPr>
          <p:cNvPr id="42000" name="Rectangle 26"/>
          <p:cNvSpPr>
            <a:spLocks noChangeArrowheads="1"/>
          </p:cNvSpPr>
          <p:nvPr/>
        </p:nvSpPr>
        <p:spPr bwMode="auto">
          <a:xfrm>
            <a:off x="4110038" y="6259513"/>
            <a:ext cx="103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+</a:t>
            </a:r>
            <a:endParaRPr lang="en-US" sz="1600" b="1"/>
          </a:p>
        </p:txBody>
      </p:sp>
      <p:sp>
        <p:nvSpPr>
          <p:cNvPr id="42001" name="Rectangle 27"/>
          <p:cNvSpPr>
            <a:spLocks noChangeArrowheads="1"/>
          </p:cNvSpPr>
          <p:nvPr/>
        </p:nvSpPr>
        <p:spPr bwMode="auto">
          <a:xfrm>
            <a:off x="4856163" y="3690938"/>
            <a:ext cx="492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7</a:t>
            </a:r>
            <a:endParaRPr lang="en-US" sz="1600" b="1"/>
          </a:p>
        </p:txBody>
      </p:sp>
      <p:sp>
        <p:nvSpPr>
          <p:cNvPr id="42002" name="Rectangle 28"/>
          <p:cNvSpPr>
            <a:spLocks noChangeArrowheads="1"/>
          </p:cNvSpPr>
          <p:nvPr/>
        </p:nvSpPr>
        <p:spPr bwMode="auto">
          <a:xfrm>
            <a:off x="5495925" y="3228975"/>
            <a:ext cx="50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6</a:t>
            </a:r>
            <a:endParaRPr lang="en-US" sz="1600" b="1"/>
          </a:p>
        </p:txBody>
      </p:sp>
      <p:sp>
        <p:nvSpPr>
          <p:cNvPr id="42003" name="Rectangle 29"/>
          <p:cNvSpPr>
            <a:spLocks noChangeArrowheads="1"/>
          </p:cNvSpPr>
          <p:nvPr/>
        </p:nvSpPr>
        <p:spPr bwMode="auto">
          <a:xfrm>
            <a:off x="5926138" y="2925763"/>
            <a:ext cx="50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5</a:t>
            </a:r>
            <a:endParaRPr lang="en-US" sz="1600" b="1"/>
          </a:p>
        </p:txBody>
      </p:sp>
      <p:sp>
        <p:nvSpPr>
          <p:cNvPr id="42004" name="Rectangle 30"/>
          <p:cNvSpPr>
            <a:spLocks noChangeArrowheads="1"/>
          </p:cNvSpPr>
          <p:nvPr/>
        </p:nvSpPr>
        <p:spPr bwMode="auto">
          <a:xfrm>
            <a:off x="4170363" y="5267325"/>
            <a:ext cx="1047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+</a:t>
            </a:r>
            <a:endParaRPr lang="en-US" sz="1600" b="1"/>
          </a:p>
        </p:txBody>
      </p:sp>
      <p:sp>
        <p:nvSpPr>
          <p:cNvPr id="42005" name="Rectangle 31"/>
          <p:cNvSpPr>
            <a:spLocks noChangeArrowheads="1"/>
          </p:cNvSpPr>
          <p:nvPr/>
        </p:nvSpPr>
        <p:spPr bwMode="auto">
          <a:xfrm>
            <a:off x="5467350" y="5776913"/>
            <a:ext cx="1047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+</a:t>
            </a:r>
            <a:endParaRPr lang="en-US" sz="1600" b="1"/>
          </a:p>
        </p:txBody>
      </p:sp>
      <p:sp>
        <p:nvSpPr>
          <p:cNvPr id="42006" name="Rectangle 32"/>
          <p:cNvSpPr>
            <a:spLocks noChangeArrowheads="1"/>
          </p:cNvSpPr>
          <p:nvPr/>
        </p:nvSpPr>
        <p:spPr bwMode="auto">
          <a:xfrm>
            <a:off x="4802188" y="1433513"/>
            <a:ext cx="1047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+</a:t>
            </a:r>
            <a:endParaRPr lang="en-US" sz="1600" b="1"/>
          </a:p>
        </p:txBody>
      </p:sp>
      <p:sp>
        <p:nvSpPr>
          <p:cNvPr id="42007" name="Rectangle 33"/>
          <p:cNvSpPr>
            <a:spLocks noChangeArrowheads="1"/>
          </p:cNvSpPr>
          <p:nvPr/>
        </p:nvSpPr>
        <p:spPr bwMode="auto">
          <a:xfrm>
            <a:off x="5873750" y="2152650"/>
            <a:ext cx="1047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+</a:t>
            </a:r>
            <a:endParaRPr lang="en-US" sz="1600" b="1"/>
          </a:p>
        </p:txBody>
      </p:sp>
      <p:sp>
        <p:nvSpPr>
          <p:cNvPr id="42008" name="Rectangle 34"/>
          <p:cNvSpPr>
            <a:spLocks noChangeArrowheads="1"/>
          </p:cNvSpPr>
          <p:nvPr/>
        </p:nvSpPr>
        <p:spPr bwMode="auto">
          <a:xfrm>
            <a:off x="4244975" y="2370138"/>
            <a:ext cx="1047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+</a:t>
            </a:r>
            <a:endParaRPr lang="en-US" sz="1600" b="1"/>
          </a:p>
        </p:txBody>
      </p:sp>
      <p:sp>
        <p:nvSpPr>
          <p:cNvPr id="42009" name="Rectangle 35"/>
          <p:cNvSpPr>
            <a:spLocks noChangeArrowheads="1"/>
          </p:cNvSpPr>
          <p:nvPr/>
        </p:nvSpPr>
        <p:spPr bwMode="auto">
          <a:xfrm>
            <a:off x="6977063" y="5472113"/>
            <a:ext cx="4905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Stimulation</a:t>
            </a:r>
            <a:endParaRPr lang="en-US" sz="1600" b="1"/>
          </a:p>
        </p:txBody>
      </p:sp>
      <p:sp>
        <p:nvSpPr>
          <p:cNvPr id="42010" name="Rectangle 36"/>
          <p:cNvSpPr>
            <a:spLocks noChangeArrowheads="1"/>
          </p:cNvSpPr>
          <p:nvPr/>
        </p:nvSpPr>
        <p:spPr bwMode="auto">
          <a:xfrm>
            <a:off x="6977063" y="5659438"/>
            <a:ext cx="4048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Inhibition</a:t>
            </a:r>
            <a:endParaRPr lang="en-US" sz="1600" b="1"/>
          </a:p>
        </p:txBody>
      </p:sp>
      <p:sp>
        <p:nvSpPr>
          <p:cNvPr id="42011" name="Rectangle 37"/>
          <p:cNvSpPr>
            <a:spLocks noChangeArrowheads="1"/>
          </p:cNvSpPr>
          <p:nvPr/>
        </p:nvSpPr>
        <p:spPr bwMode="auto">
          <a:xfrm>
            <a:off x="5426075" y="1554163"/>
            <a:ext cx="1047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+</a:t>
            </a:r>
            <a:endParaRPr lang="en-US" sz="1600" b="1"/>
          </a:p>
        </p:txBody>
      </p:sp>
      <p:sp>
        <p:nvSpPr>
          <p:cNvPr id="42012" name="Rectangle 38"/>
          <p:cNvSpPr>
            <a:spLocks noChangeArrowheads="1"/>
          </p:cNvSpPr>
          <p:nvPr/>
        </p:nvSpPr>
        <p:spPr bwMode="auto">
          <a:xfrm>
            <a:off x="6800850" y="5399088"/>
            <a:ext cx="1047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+</a:t>
            </a:r>
            <a:endParaRPr lang="en-US" sz="1600" b="1"/>
          </a:p>
        </p:txBody>
      </p:sp>
      <p:sp>
        <p:nvSpPr>
          <p:cNvPr id="42013" name="Rectangle 44"/>
          <p:cNvSpPr>
            <a:spLocks noChangeArrowheads="1"/>
          </p:cNvSpPr>
          <p:nvPr/>
        </p:nvSpPr>
        <p:spPr bwMode="auto">
          <a:xfrm>
            <a:off x="6319838" y="4264025"/>
            <a:ext cx="492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7</a:t>
            </a:r>
            <a:endParaRPr lang="en-US" sz="1600" b="1"/>
          </a:p>
        </p:txBody>
      </p:sp>
      <p:sp>
        <p:nvSpPr>
          <p:cNvPr id="42014" name="Rectangle 47"/>
          <p:cNvSpPr>
            <a:spLocks noChangeArrowheads="1"/>
          </p:cNvSpPr>
          <p:nvPr/>
        </p:nvSpPr>
        <p:spPr bwMode="auto">
          <a:xfrm>
            <a:off x="1344613" y="2457450"/>
            <a:ext cx="492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1</a:t>
            </a:r>
            <a:endParaRPr lang="en-US" sz="1600" b="1"/>
          </a:p>
        </p:txBody>
      </p:sp>
      <p:sp>
        <p:nvSpPr>
          <p:cNvPr id="42015" name="Rectangle 51"/>
          <p:cNvSpPr>
            <a:spLocks noChangeArrowheads="1"/>
          </p:cNvSpPr>
          <p:nvPr/>
        </p:nvSpPr>
        <p:spPr bwMode="auto">
          <a:xfrm>
            <a:off x="1354138" y="3597275"/>
            <a:ext cx="492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2</a:t>
            </a:r>
            <a:endParaRPr lang="en-US" sz="1600" b="1"/>
          </a:p>
        </p:txBody>
      </p:sp>
      <p:sp>
        <p:nvSpPr>
          <p:cNvPr id="42016" name="Rectangle 54"/>
          <p:cNvSpPr>
            <a:spLocks noChangeArrowheads="1"/>
          </p:cNvSpPr>
          <p:nvPr/>
        </p:nvSpPr>
        <p:spPr bwMode="auto">
          <a:xfrm>
            <a:off x="1354138" y="4735513"/>
            <a:ext cx="492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3</a:t>
            </a:r>
            <a:endParaRPr lang="en-US" sz="1600" b="1"/>
          </a:p>
        </p:txBody>
      </p:sp>
      <p:sp>
        <p:nvSpPr>
          <p:cNvPr id="42017" name="Rectangle 61"/>
          <p:cNvSpPr>
            <a:spLocks noChangeArrowheads="1"/>
          </p:cNvSpPr>
          <p:nvPr/>
        </p:nvSpPr>
        <p:spPr bwMode="auto">
          <a:xfrm>
            <a:off x="1354138" y="5548313"/>
            <a:ext cx="492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4</a:t>
            </a:r>
            <a:endParaRPr lang="en-US" sz="1600" b="1"/>
          </a:p>
        </p:txBody>
      </p:sp>
      <p:sp>
        <p:nvSpPr>
          <p:cNvPr id="42018" name="Rectangle 67"/>
          <p:cNvSpPr>
            <a:spLocks noChangeArrowheads="1"/>
          </p:cNvSpPr>
          <p:nvPr/>
        </p:nvSpPr>
        <p:spPr bwMode="auto">
          <a:xfrm>
            <a:off x="6329363" y="2671763"/>
            <a:ext cx="492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5</a:t>
            </a:r>
            <a:endParaRPr lang="en-US" sz="1600" b="1"/>
          </a:p>
        </p:txBody>
      </p:sp>
      <p:sp>
        <p:nvSpPr>
          <p:cNvPr id="42019" name="Rectangle 73"/>
          <p:cNvSpPr>
            <a:spLocks noChangeArrowheads="1"/>
          </p:cNvSpPr>
          <p:nvPr/>
        </p:nvSpPr>
        <p:spPr bwMode="auto">
          <a:xfrm>
            <a:off x="6329363" y="3471863"/>
            <a:ext cx="492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6</a:t>
            </a:r>
            <a:endParaRPr lang="en-US" sz="1600" b="1"/>
          </a:p>
        </p:txBody>
      </p:sp>
      <p:sp>
        <p:nvSpPr>
          <p:cNvPr id="42020" name="Rectangle 74"/>
          <p:cNvSpPr>
            <a:spLocks noChangeArrowheads="1"/>
          </p:cNvSpPr>
          <p:nvPr/>
        </p:nvSpPr>
        <p:spPr bwMode="auto">
          <a:xfrm>
            <a:off x="6383338" y="5281613"/>
            <a:ext cx="1635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Key</a:t>
            </a:r>
            <a:endParaRPr lang="en-US" sz="1600" b="1"/>
          </a:p>
        </p:txBody>
      </p:sp>
      <p:sp>
        <p:nvSpPr>
          <p:cNvPr id="42021" name="Rectangle 75"/>
          <p:cNvSpPr>
            <a:spLocks noChangeArrowheads="1"/>
          </p:cNvSpPr>
          <p:nvPr/>
        </p:nvSpPr>
        <p:spPr bwMode="auto">
          <a:xfrm>
            <a:off x="3065463" y="3897313"/>
            <a:ext cx="1016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LH</a:t>
            </a:r>
            <a:endParaRPr lang="en-US" sz="600" b="1"/>
          </a:p>
        </p:txBody>
      </p:sp>
      <p:sp>
        <p:nvSpPr>
          <p:cNvPr id="42022" name="Rectangle 76"/>
          <p:cNvSpPr>
            <a:spLocks noChangeArrowheads="1"/>
          </p:cNvSpPr>
          <p:nvPr/>
        </p:nvSpPr>
        <p:spPr bwMode="auto">
          <a:xfrm>
            <a:off x="3394075" y="3897313"/>
            <a:ext cx="1539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FSH</a:t>
            </a:r>
            <a:endParaRPr lang="en-US" sz="600" b="1"/>
          </a:p>
        </p:txBody>
      </p:sp>
      <p:sp>
        <p:nvSpPr>
          <p:cNvPr id="42023" name="Rectangle 77"/>
          <p:cNvSpPr>
            <a:spLocks noChangeArrowheads="1"/>
          </p:cNvSpPr>
          <p:nvPr/>
        </p:nvSpPr>
        <p:spPr bwMode="auto">
          <a:xfrm>
            <a:off x="4014788" y="1978025"/>
            <a:ext cx="2174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GnRH</a:t>
            </a:r>
            <a:endParaRPr lang="en-US" sz="600" b="1"/>
          </a:p>
        </p:txBody>
      </p:sp>
      <p:sp>
        <p:nvSpPr>
          <p:cNvPr id="42024" name="Rectangle 78"/>
          <p:cNvSpPr>
            <a:spLocks noChangeArrowheads="1"/>
          </p:cNvSpPr>
          <p:nvPr/>
        </p:nvSpPr>
        <p:spPr bwMode="auto">
          <a:xfrm>
            <a:off x="4937125" y="3879850"/>
            <a:ext cx="2476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Inhibin</a:t>
            </a:r>
            <a:endParaRPr lang="en-US" sz="600" b="1"/>
          </a:p>
        </p:txBody>
      </p:sp>
      <p:sp>
        <p:nvSpPr>
          <p:cNvPr id="42025" name="Freeform 83"/>
          <p:cNvSpPr>
            <a:spLocks/>
          </p:cNvSpPr>
          <p:nvPr/>
        </p:nvSpPr>
        <p:spPr bwMode="auto">
          <a:xfrm>
            <a:off x="3917950" y="5556250"/>
            <a:ext cx="466725" cy="157163"/>
          </a:xfrm>
          <a:custGeom>
            <a:avLst/>
            <a:gdLst>
              <a:gd name="T0" fmla="*/ 466884 w 346"/>
              <a:gd name="T1" fmla="*/ 156528 h 116"/>
              <a:gd name="T2" fmla="*/ 80963 w 346"/>
              <a:gd name="T3" fmla="*/ 0 h 116"/>
              <a:gd name="T4" fmla="*/ 0 w 346"/>
              <a:gd name="T5" fmla="*/ 0 h 116"/>
              <a:gd name="T6" fmla="*/ 0 60000 65536"/>
              <a:gd name="T7" fmla="*/ 0 60000 65536"/>
              <a:gd name="T8" fmla="*/ 0 60000 65536"/>
              <a:gd name="T9" fmla="*/ 0 w 346"/>
              <a:gd name="T10" fmla="*/ 0 h 116"/>
              <a:gd name="T11" fmla="*/ 346 w 346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" h="116">
                <a:moveTo>
                  <a:pt x="346" y="116"/>
                </a:moveTo>
                <a:lnTo>
                  <a:pt x="60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42026" name="Line 84"/>
          <p:cNvSpPr>
            <a:spLocks noChangeShapeType="1"/>
          </p:cNvSpPr>
          <p:nvPr/>
        </p:nvSpPr>
        <p:spPr bwMode="auto">
          <a:xfrm>
            <a:off x="4240213" y="1647825"/>
            <a:ext cx="2095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7" name="Text Box 85"/>
          <p:cNvSpPr txBox="1">
            <a:spLocks noChangeArrowheads="1"/>
          </p:cNvSpPr>
          <p:nvPr/>
        </p:nvSpPr>
        <p:spPr bwMode="auto">
          <a:xfrm>
            <a:off x="1484313" y="2482850"/>
            <a:ext cx="18367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GnRH from hypothalamus stimulates the</a:t>
            </a:r>
          </a:p>
          <a:p>
            <a:r>
              <a:rPr lang="en-US" sz="700" b="1"/>
              <a:t>anterior pituitary to secrete FSH and LH.</a:t>
            </a:r>
          </a:p>
        </p:txBody>
      </p:sp>
      <p:sp>
        <p:nvSpPr>
          <p:cNvPr id="42028" name="Text Box 86"/>
          <p:cNvSpPr txBox="1">
            <a:spLocks noChangeArrowheads="1"/>
          </p:cNvSpPr>
          <p:nvPr/>
        </p:nvSpPr>
        <p:spPr bwMode="auto">
          <a:xfrm>
            <a:off x="1484313" y="3627438"/>
            <a:ext cx="153035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FSH stimulates sustentacular</a:t>
            </a:r>
          </a:p>
          <a:p>
            <a:r>
              <a:rPr lang="en-US" sz="700" b="1"/>
              <a:t>cells to secrete androgen-binding</a:t>
            </a:r>
          </a:p>
          <a:p>
            <a:r>
              <a:rPr lang="en-US" sz="700" b="1"/>
              <a:t>protein (ABP).</a:t>
            </a:r>
          </a:p>
        </p:txBody>
      </p:sp>
      <p:sp>
        <p:nvSpPr>
          <p:cNvPr id="42029" name="Text Box 87"/>
          <p:cNvSpPr txBox="1">
            <a:spLocks noChangeArrowheads="1"/>
          </p:cNvSpPr>
          <p:nvPr/>
        </p:nvSpPr>
        <p:spPr bwMode="auto">
          <a:xfrm>
            <a:off x="1484313" y="4749800"/>
            <a:ext cx="1490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LH stimulates interstitial cells to</a:t>
            </a:r>
          </a:p>
          <a:p>
            <a:r>
              <a:rPr lang="en-US" sz="700" b="1"/>
              <a:t>secrete testosterone (androgen).</a:t>
            </a:r>
          </a:p>
        </p:txBody>
      </p:sp>
      <p:sp>
        <p:nvSpPr>
          <p:cNvPr id="42030" name="Text Box 88"/>
          <p:cNvSpPr txBox="1">
            <a:spLocks noChangeArrowheads="1"/>
          </p:cNvSpPr>
          <p:nvPr/>
        </p:nvSpPr>
        <p:spPr bwMode="auto">
          <a:xfrm>
            <a:off x="1484313" y="5559425"/>
            <a:ext cx="11033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In the presence of ABP,</a:t>
            </a:r>
          </a:p>
          <a:p>
            <a:r>
              <a:rPr lang="en-US" sz="700" b="1"/>
              <a:t>testosterone stimulates</a:t>
            </a:r>
          </a:p>
          <a:p>
            <a:r>
              <a:rPr lang="en-US" sz="700" b="1"/>
              <a:t>spermatogenesis.</a:t>
            </a:r>
          </a:p>
        </p:txBody>
      </p:sp>
      <p:sp>
        <p:nvSpPr>
          <p:cNvPr id="42031" name="Text Box 89"/>
          <p:cNvSpPr txBox="1">
            <a:spLocks noChangeArrowheads="1"/>
          </p:cNvSpPr>
          <p:nvPr/>
        </p:nvSpPr>
        <p:spPr bwMode="auto">
          <a:xfrm>
            <a:off x="6440488" y="2687638"/>
            <a:ext cx="14906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Testosterone also stimulates the</a:t>
            </a:r>
          </a:p>
          <a:p>
            <a:r>
              <a:rPr lang="en-US" sz="700" b="1"/>
              <a:t>libido and the development of</a:t>
            </a:r>
          </a:p>
          <a:p>
            <a:r>
              <a:rPr lang="en-US" sz="700" b="1"/>
              <a:t>secondary sex organs and</a:t>
            </a:r>
          </a:p>
          <a:p>
            <a:r>
              <a:rPr lang="en-US" sz="700" b="1"/>
              <a:t>characteristics.</a:t>
            </a:r>
          </a:p>
        </p:txBody>
      </p:sp>
      <p:sp>
        <p:nvSpPr>
          <p:cNvPr id="42032" name="Text Box 90"/>
          <p:cNvSpPr txBox="1">
            <a:spLocks noChangeArrowheads="1"/>
          </p:cNvSpPr>
          <p:nvPr/>
        </p:nvSpPr>
        <p:spPr bwMode="auto">
          <a:xfrm>
            <a:off x="6440488" y="3497263"/>
            <a:ext cx="1584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Testosterone has negative</a:t>
            </a:r>
          </a:p>
          <a:p>
            <a:r>
              <a:rPr lang="en-US" sz="700" b="1"/>
              <a:t>feedback effects that reduce GnRH</a:t>
            </a:r>
          </a:p>
          <a:p>
            <a:r>
              <a:rPr lang="en-US" sz="700" b="1"/>
              <a:t>secretion and pituitary sensitivity</a:t>
            </a:r>
          </a:p>
          <a:p>
            <a:r>
              <a:rPr lang="en-US" sz="700" b="1"/>
              <a:t>to GnRH.</a:t>
            </a:r>
          </a:p>
        </p:txBody>
      </p:sp>
      <p:sp>
        <p:nvSpPr>
          <p:cNvPr id="42033" name="Text Box 91"/>
          <p:cNvSpPr txBox="1">
            <a:spLocks noChangeArrowheads="1"/>
          </p:cNvSpPr>
          <p:nvPr/>
        </p:nvSpPr>
        <p:spPr bwMode="auto">
          <a:xfrm>
            <a:off x="6440488" y="4275138"/>
            <a:ext cx="160496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Sustentacular cells also secrete</a:t>
            </a:r>
          </a:p>
          <a:p>
            <a:r>
              <a:rPr lang="en-US" sz="700" b="1"/>
              <a:t>inhibin, which selectively inhibits</a:t>
            </a:r>
          </a:p>
          <a:p>
            <a:r>
              <a:rPr lang="en-US" sz="700" b="1"/>
              <a:t>FSH secretion and thus reduces</a:t>
            </a:r>
          </a:p>
          <a:p>
            <a:r>
              <a:rPr lang="en-US" sz="700" b="1"/>
              <a:t>sperm production without reducing</a:t>
            </a:r>
          </a:p>
          <a:p>
            <a:r>
              <a:rPr lang="en-US" sz="700" b="1"/>
              <a:t>testosterone secretion.</a:t>
            </a:r>
          </a:p>
        </p:txBody>
      </p:sp>
      <p:sp>
        <p:nvSpPr>
          <p:cNvPr id="42034" name="Text Box 92"/>
          <p:cNvSpPr txBox="1">
            <a:spLocks noChangeArrowheads="1"/>
          </p:cNvSpPr>
          <p:nvPr/>
        </p:nvSpPr>
        <p:spPr bwMode="auto">
          <a:xfrm>
            <a:off x="5634038" y="1652588"/>
            <a:ext cx="565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Secondary</a:t>
            </a:r>
          </a:p>
          <a:p>
            <a:r>
              <a:rPr lang="en-US" sz="700" b="1"/>
              <a:t>sex organs</a:t>
            </a:r>
          </a:p>
        </p:txBody>
      </p:sp>
      <p:sp>
        <p:nvSpPr>
          <p:cNvPr id="42035" name="Text Box 93"/>
          <p:cNvSpPr txBox="1">
            <a:spLocks noChangeArrowheads="1"/>
          </p:cNvSpPr>
          <p:nvPr/>
        </p:nvSpPr>
        <p:spPr bwMode="auto">
          <a:xfrm>
            <a:off x="5548313" y="1971675"/>
            <a:ext cx="727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Secondary sex</a:t>
            </a:r>
          </a:p>
          <a:p>
            <a:r>
              <a:rPr lang="en-US" sz="700" b="1"/>
              <a:t>characteristics</a:t>
            </a:r>
          </a:p>
        </p:txBody>
      </p:sp>
      <p:sp>
        <p:nvSpPr>
          <p:cNvPr id="42036" name="Text Box 94"/>
          <p:cNvSpPr txBox="1">
            <a:spLocks noChangeArrowheads="1"/>
          </p:cNvSpPr>
          <p:nvPr/>
        </p:nvSpPr>
        <p:spPr bwMode="auto">
          <a:xfrm>
            <a:off x="5399088" y="5653088"/>
            <a:ext cx="576262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Testosterone</a:t>
            </a:r>
          </a:p>
        </p:txBody>
      </p:sp>
      <p:sp>
        <p:nvSpPr>
          <p:cNvPr id="42037" name="Text Box 95"/>
          <p:cNvSpPr txBox="1">
            <a:spLocks noChangeArrowheads="1"/>
          </p:cNvSpPr>
          <p:nvPr/>
        </p:nvSpPr>
        <p:spPr bwMode="auto">
          <a:xfrm>
            <a:off x="4433888" y="5815013"/>
            <a:ext cx="2571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ABP</a:t>
            </a:r>
          </a:p>
        </p:txBody>
      </p:sp>
      <p:sp>
        <p:nvSpPr>
          <p:cNvPr id="42038" name="Text Box 96"/>
          <p:cNvSpPr txBox="1">
            <a:spLocks noChangeArrowheads="1"/>
          </p:cNvSpPr>
          <p:nvPr/>
        </p:nvSpPr>
        <p:spPr bwMode="auto">
          <a:xfrm>
            <a:off x="4325938" y="6159500"/>
            <a:ext cx="45878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600" b="1"/>
              <a:t>Interstitial</a:t>
            </a:r>
          </a:p>
          <a:p>
            <a:pPr algn="ctr"/>
            <a:r>
              <a:rPr lang="en-US" sz="600" b="1"/>
              <a:t>cells</a:t>
            </a:r>
          </a:p>
        </p:txBody>
      </p:sp>
      <p:sp>
        <p:nvSpPr>
          <p:cNvPr id="42039" name="Text Box 97"/>
          <p:cNvSpPr txBox="1">
            <a:spLocks noChangeArrowheads="1"/>
          </p:cNvSpPr>
          <p:nvPr/>
        </p:nvSpPr>
        <p:spPr bwMode="auto">
          <a:xfrm>
            <a:off x="4241800" y="5476875"/>
            <a:ext cx="6016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600" b="1"/>
              <a:t>Sustentacular</a:t>
            </a:r>
          </a:p>
          <a:p>
            <a:pPr algn="ctr"/>
            <a:r>
              <a:rPr lang="en-US" sz="600" b="1"/>
              <a:t>cells</a:t>
            </a:r>
          </a:p>
        </p:txBody>
      </p:sp>
      <p:sp>
        <p:nvSpPr>
          <p:cNvPr id="42040" name="Text Box 9"/>
          <p:cNvSpPr txBox="1">
            <a:spLocks noChangeArrowheads="1"/>
          </p:cNvSpPr>
          <p:nvPr/>
        </p:nvSpPr>
        <p:spPr bwMode="auto">
          <a:xfrm>
            <a:off x="1457325" y="6188075"/>
            <a:ext cx="1905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27.13</a:t>
            </a:r>
          </a:p>
        </p:txBody>
      </p:sp>
      <p:sp>
        <p:nvSpPr>
          <p:cNvPr id="42041" name="TextBox 24"/>
          <p:cNvSpPr txBox="1">
            <a:spLocks noChangeArrowheads="1"/>
          </p:cNvSpPr>
          <p:nvPr/>
        </p:nvSpPr>
        <p:spPr bwMode="auto">
          <a:xfrm>
            <a:off x="2154238" y="1046163"/>
            <a:ext cx="48101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143D1962-E206-4821-88D5-A202B994AC38}" type="slidenum">
              <a:rPr lang="en-US" altLang="en-US" smtClean="0">
                <a:latin typeface="Arial" pitchFamily="34" charset="0"/>
              </a:rPr>
              <a:pPr/>
              <a:t>4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/>
          <a:lstStyle/>
          <a:p>
            <a:pPr eaLnBrk="1" hangingPunct="1"/>
            <a:r>
              <a:rPr lang="en-US" sz="4000" smtClean="0"/>
              <a:t>Overview of Reproductive System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486400"/>
          </a:xfrm>
        </p:spPr>
        <p:txBody>
          <a:bodyPr/>
          <a:lstStyle/>
          <a:p>
            <a:pPr eaLnBrk="1" hangingPunct="1"/>
            <a:r>
              <a:rPr lang="en-US" sz="2400" smtClean="0"/>
              <a:t>male reproductive system </a:t>
            </a:r>
            <a:r>
              <a:rPr lang="en-US" sz="2400" b="0" smtClean="0"/>
              <a:t>serves to produce sperm and introduce them into the female body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smtClean="0"/>
              <a:t>female reproductive system </a:t>
            </a:r>
            <a:r>
              <a:rPr lang="en-US" sz="2400" b="0" smtClean="0"/>
              <a:t>produces eggs, receives sperm, provides for the union of the gametes, harbors the fetus, and nourishes the offspring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reproductive system consists of </a:t>
            </a:r>
            <a:r>
              <a:rPr lang="en-US" sz="2400" smtClean="0"/>
              <a:t>primary </a:t>
            </a:r>
            <a:r>
              <a:rPr lang="en-US" sz="2400" b="0" smtClean="0"/>
              <a:t>and</a:t>
            </a:r>
            <a:r>
              <a:rPr lang="en-US" sz="2400" smtClean="0"/>
              <a:t> secondary sex organs</a:t>
            </a:r>
          </a:p>
          <a:p>
            <a:pPr lvl="1" eaLnBrk="1" hangingPunct="1"/>
            <a:r>
              <a:rPr lang="en-US" sz="2000" smtClean="0"/>
              <a:t>primary sex organs </a:t>
            </a:r>
            <a:r>
              <a:rPr lang="en-US" sz="2000" b="0" smtClean="0"/>
              <a:t>(gonads)</a:t>
            </a:r>
          </a:p>
          <a:p>
            <a:pPr lvl="2" eaLnBrk="1" hangingPunct="1"/>
            <a:r>
              <a:rPr lang="en-US" sz="1800" b="0" smtClean="0"/>
              <a:t>produce gametes (testes or ovaries)</a:t>
            </a:r>
          </a:p>
          <a:p>
            <a:pPr lvl="1" eaLnBrk="1" hangingPunct="1"/>
            <a:r>
              <a:rPr lang="en-US" sz="2000" smtClean="0"/>
              <a:t>secondary sex organs </a:t>
            </a:r>
            <a:r>
              <a:rPr lang="en-US" sz="2000" b="0" smtClean="0"/>
              <a:t>– organs other than the gonads that are necessary for reproduction</a:t>
            </a:r>
          </a:p>
          <a:p>
            <a:pPr lvl="2" eaLnBrk="1" hangingPunct="1"/>
            <a:r>
              <a:rPr lang="en-US" sz="1800" smtClean="0"/>
              <a:t>male</a:t>
            </a:r>
            <a:r>
              <a:rPr lang="en-US" sz="1800" b="0" smtClean="0"/>
              <a:t> – system of ducts, glands, penis deliver sperm cells</a:t>
            </a:r>
          </a:p>
          <a:p>
            <a:pPr lvl="2" eaLnBrk="1" hangingPunct="1"/>
            <a:r>
              <a:rPr lang="en-US" sz="1800" smtClean="0"/>
              <a:t>female</a:t>
            </a:r>
            <a:r>
              <a:rPr lang="en-US" sz="1800" b="0" smtClean="0"/>
              <a:t> - uterine tubes, uterus, and vagina receive sperm and harbor developing fetus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BBBAC18E-C05B-449A-AEB2-CFCBCCE5E3AE}" type="slidenum">
              <a:rPr lang="en-US" altLang="en-US" smtClean="0">
                <a:latin typeface="Arial" pitchFamily="34" charset="0"/>
              </a:rPr>
              <a:pPr/>
              <a:t>40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430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Aging and Sexual Function</a:t>
            </a:r>
          </a:p>
        </p:txBody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029200"/>
          </a:xfrm>
        </p:spPr>
        <p:txBody>
          <a:bodyPr/>
          <a:lstStyle/>
          <a:p>
            <a:pPr eaLnBrk="1" hangingPunct="1"/>
            <a:r>
              <a:rPr lang="en-US" sz="2400" b="0" smtClean="0"/>
              <a:t>decline in testosterone secretion</a:t>
            </a:r>
          </a:p>
          <a:p>
            <a:pPr lvl="1" eaLnBrk="1" hangingPunct="1"/>
            <a:r>
              <a:rPr lang="en-US" sz="2000" b="0" smtClean="0"/>
              <a:t>peak secretion at 7 mg/day at age 20</a:t>
            </a:r>
          </a:p>
          <a:p>
            <a:pPr lvl="1" eaLnBrk="1" hangingPunct="1"/>
            <a:r>
              <a:rPr lang="en-US" sz="2000" b="0" smtClean="0"/>
              <a:t>declines to 1/5 of that by age 80</a:t>
            </a:r>
          </a:p>
          <a:p>
            <a:pPr lvl="2" eaLnBrk="1" hangingPunct="1"/>
            <a:r>
              <a:rPr lang="en-US" sz="1800" b="0" smtClean="0"/>
              <a:t>decline in the number and activity of interstitial cells (testosterone)  and sustentacular cells (inhibin)</a:t>
            </a:r>
            <a:endParaRPr lang="en-US" sz="2000" b="0" smtClean="0"/>
          </a:p>
          <a:p>
            <a:pPr lvl="2" eaLnBrk="1" hangingPunct="1"/>
            <a:endParaRPr lang="en-US" sz="1000" b="0" smtClean="0"/>
          </a:p>
          <a:p>
            <a:pPr eaLnBrk="1" hangingPunct="1"/>
            <a:r>
              <a:rPr lang="en-US" sz="2400" b="0" smtClean="0"/>
              <a:t>rise in FSH and LH secretion after age 50 produces </a:t>
            </a:r>
            <a:r>
              <a:rPr lang="en-US" sz="2400" smtClean="0"/>
              <a:t>male climacteric (andropause)</a:t>
            </a:r>
          </a:p>
          <a:p>
            <a:pPr lvl="1" eaLnBrk="1" hangingPunct="1"/>
            <a:r>
              <a:rPr lang="en-US" sz="2000" b="0" smtClean="0"/>
              <a:t>little or no effect to:</a:t>
            </a:r>
          </a:p>
          <a:p>
            <a:pPr lvl="1" eaLnBrk="1" hangingPunct="1"/>
            <a:r>
              <a:rPr lang="en-US" sz="2000" b="0" smtClean="0"/>
              <a:t>mood changes, hot flashes and “illusions of suffocation”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400" smtClean="0"/>
              <a:t>erectile dysfunction (impotence)– </a:t>
            </a:r>
            <a:r>
              <a:rPr lang="en-US" sz="2400" b="0" smtClean="0"/>
              <a:t>the inability to produce or maintain an erection sufficient for intercourse</a:t>
            </a:r>
          </a:p>
          <a:p>
            <a:pPr lvl="1" eaLnBrk="1" hangingPunct="1"/>
            <a:r>
              <a:rPr lang="en-US" sz="2000" b="0" smtClean="0"/>
              <a:t>20% of men in 60s to 50% of those in 80s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CBC9642A-5FCD-4C5F-8C7D-A830716B442E}" type="slidenum">
              <a:rPr lang="en-US" altLang="en-US" smtClean="0">
                <a:latin typeface="Arial" pitchFamily="34" charset="0"/>
              </a:rPr>
              <a:pPr/>
              <a:t>41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Spermatogenesis and Meiosis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spermatogenesis </a:t>
            </a:r>
            <a:r>
              <a:rPr lang="en-US" b="0" smtClean="0"/>
              <a:t>- process of sperm production in seminiferous tubules</a:t>
            </a:r>
          </a:p>
          <a:p>
            <a:pPr eaLnBrk="1" hangingPunct="1">
              <a:lnSpc>
                <a:spcPct val="90000"/>
              </a:lnSpc>
            </a:pPr>
            <a:endParaRPr lang="en-US" sz="1400" b="0" smtClean="0"/>
          </a:p>
          <a:p>
            <a:pPr eaLnBrk="1" hangingPunct="1">
              <a:lnSpc>
                <a:spcPct val="90000"/>
              </a:lnSpc>
            </a:pPr>
            <a:r>
              <a:rPr lang="en-US" b="0" smtClean="0"/>
              <a:t>involves three principal events: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smtClean="0"/>
              <a:t>remodeling of large germ cells into small, mobile sperm cells with flagella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smtClean="0"/>
              <a:t>reduction of chromosome number by one-half in sperm cells (unites with egg to return to 46)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smtClean="0"/>
              <a:t>shuffling of genes so new combinations exist in the sperm that are different from the parents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0" smtClean="0"/>
              <a:t>ensures genetic variation in the offspring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0" smtClean="0"/>
              <a:t>four sperm cells produced from one germ cell by meiosis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2E8262C9-6D90-49F8-9F52-FA16940D96A3}" type="slidenum">
              <a:rPr lang="en-US" altLang="en-US" smtClean="0">
                <a:latin typeface="Arial" pitchFamily="34" charset="0"/>
              </a:rPr>
              <a:pPr/>
              <a:t>42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2422525" cy="700088"/>
          </a:xfrm>
        </p:spPr>
        <p:txBody>
          <a:bodyPr/>
          <a:lstStyle/>
          <a:p>
            <a:pPr eaLnBrk="1" hangingPunct="1"/>
            <a:r>
              <a:rPr lang="en-US" smtClean="0"/>
              <a:t>Meiosis</a:t>
            </a:r>
          </a:p>
        </p:txBody>
      </p:sp>
      <p:sp>
        <p:nvSpPr>
          <p:cNvPr id="45060" name="Text Box 9"/>
          <p:cNvSpPr txBox="1">
            <a:spLocks noChangeArrowheads="1"/>
          </p:cNvSpPr>
          <p:nvPr/>
        </p:nvSpPr>
        <p:spPr bwMode="auto">
          <a:xfrm>
            <a:off x="363538" y="6075363"/>
            <a:ext cx="1905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27.14</a:t>
            </a:r>
          </a:p>
        </p:txBody>
      </p:sp>
      <p:pic>
        <p:nvPicPr>
          <p:cNvPr id="45061" name="Picture 3" descr="sal25693_27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469900"/>
            <a:ext cx="5283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Box 24"/>
          <p:cNvSpPr txBox="1">
            <a:spLocks noChangeArrowheads="1"/>
          </p:cNvSpPr>
          <p:nvPr/>
        </p:nvSpPr>
        <p:spPr bwMode="auto">
          <a:xfrm>
            <a:off x="2938463" y="304800"/>
            <a:ext cx="48101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4829175" y="1219200"/>
            <a:ext cx="4921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Chromosome</a:t>
            </a:r>
            <a:endParaRPr lang="en-US" b="1"/>
          </a:p>
        </p:txBody>
      </p:sp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4829175" y="1781175"/>
            <a:ext cx="3730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Centrioles</a:t>
            </a:r>
            <a:endParaRPr lang="en-US" b="1"/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4829175" y="3292475"/>
            <a:ext cx="4302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Centromere</a:t>
            </a:r>
            <a:endParaRPr lang="en-US" b="1"/>
          </a:p>
        </p:txBody>
      </p:sp>
      <p:sp>
        <p:nvSpPr>
          <p:cNvPr id="45066" name="Rectangle 8"/>
          <p:cNvSpPr>
            <a:spLocks noChangeArrowheads="1"/>
          </p:cNvSpPr>
          <p:nvPr/>
        </p:nvSpPr>
        <p:spPr bwMode="auto">
          <a:xfrm>
            <a:off x="4770438" y="6049963"/>
            <a:ext cx="5937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Cleavage furrow</a:t>
            </a:r>
            <a:endParaRPr lang="en-US" b="1"/>
          </a:p>
        </p:txBody>
      </p:sp>
      <p:sp>
        <p:nvSpPr>
          <p:cNvPr id="45067" name="Rectangle 9"/>
          <p:cNvSpPr>
            <a:spLocks noChangeArrowheads="1"/>
          </p:cNvSpPr>
          <p:nvPr/>
        </p:nvSpPr>
        <p:spPr bwMode="auto">
          <a:xfrm>
            <a:off x="4829175" y="2514600"/>
            <a:ext cx="5175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Crossing-over</a:t>
            </a:r>
            <a:endParaRPr lang="en-US" b="1"/>
          </a:p>
        </p:txBody>
      </p:sp>
      <p:sp>
        <p:nvSpPr>
          <p:cNvPr id="45068" name="Rectangle 10"/>
          <p:cNvSpPr>
            <a:spLocks noChangeArrowheads="1"/>
          </p:cNvSpPr>
          <p:nvPr/>
        </p:nvSpPr>
        <p:spPr bwMode="auto">
          <a:xfrm>
            <a:off x="4829175" y="1328738"/>
            <a:ext cx="2968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Nucleus</a:t>
            </a:r>
            <a:endParaRPr lang="en-US" b="1"/>
          </a:p>
        </p:txBody>
      </p:sp>
      <p:sp>
        <p:nvSpPr>
          <p:cNvPr id="45069" name="Rectangle 11"/>
          <p:cNvSpPr>
            <a:spLocks noChangeArrowheads="1"/>
          </p:cNvSpPr>
          <p:nvPr/>
        </p:nvSpPr>
        <p:spPr bwMode="auto">
          <a:xfrm>
            <a:off x="3843338" y="796925"/>
            <a:ext cx="8429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Meiosis I (first division)</a:t>
            </a:r>
            <a:endParaRPr lang="en-US" b="1"/>
          </a:p>
        </p:txBody>
      </p:sp>
      <p:sp>
        <p:nvSpPr>
          <p:cNvPr id="45070" name="Rectangle 12"/>
          <p:cNvSpPr>
            <a:spLocks noChangeArrowheads="1"/>
          </p:cNvSpPr>
          <p:nvPr/>
        </p:nvSpPr>
        <p:spPr bwMode="auto">
          <a:xfrm>
            <a:off x="5654675" y="796925"/>
            <a:ext cx="9858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Meiosis II (second division)</a:t>
            </a:r>
            <a:endParaRPr lang="en-US" b="1"/>
          </a:p>
        </p:txBody>
      </p:sp>
      <p:sp>
        <p:nvSpPr>
          <p:cNvPr id="45071" name="Line 13"/>
          <p:cNvSpPr>
            <a:spLocks noChangeShapeType="1"/>
          </p:cNvSpPr>
          <p:nvPr/>
        </p:nvSpPr>
        <p:spPr bwMode="auto">
          <a:xfrm flipH="1">
            <a:off x="4203700" y="1274763"/>
            <a:ext cx="60483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2" name="Line 14"/>
          <p:cNvSpPr>
            <a:spLocks noChangeShapeType="1"/>
          </p:cNvSpPr>
          <p:nvPr/>
        </p:nvSpPr>
        <p:spPr bwMode="auto">
          <a:xfrm flipH="1">
            <a:off x="4217988" y="2271713"/>
            <a:ext cx="59055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3" name="Line 15"/>
          <p:cNvSpPr>
            <a:spLocks noChangeShapeType="1"/>
          </p:cNvSpPr>
          <p:nvPr/>
        </p:nvSpPr>
        <p:spPr bwMode="auto">
          <a:xfrm flipH="1">
            <a:off x="4367213" y="2566988"/>
            <a:ext cx="44132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4" name="Line 16"/>
          <p:cNvSpPr>
            <a:spLocks noChangeShapeType="1"/>
          </p:cNvSpPr>
          <p:nvPr/>
        </p:nvSpPr>
        <p:spPr bwMode="auto">
          <a:xfrm flipH="1">
            <a:off x="4548188" y="2738438"/>
            <a:ext cx="26035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5" name="Line 17"/>
          <p:cNvSpPr>
            <a:spLocks noChangeShapeType="1"/>
          </p:cNvSpPr>
          <p:nvPr/>
        </p:nvSpPr>
        <p:spPr bwMode="auto">
          <a:xfrm flipH="1">
            <a:off x="4337050" y="3343275"/>
            <a:ext cx="47148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6" name="Line 18"/>
          <p:cNvSpPr>
            <a:spLocks noChangeShapeType="1"/>
          </p:cNvSpPr>
          <p:nvPr/>
        </p:nvSpPr>
        <p:spPr bwMode="auto">
          <a:xfrm flipH="1">
            <a:off x="4289425" y="3689350"/>
            <a:ext cx="51911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7" name="Freeform 19"/>
          <p:cNvSpPr>
            <a:spLocks/>
          </p:cNvSpPr>
          <p:nvPr/>
        </p:nvSpPr>
        <p:spPr bwMode="auto">
          <a:xfrm>
            <a:off x="4298950" y="5819775"/>
            <a:ext cx="447675" cy="284163"/>
          </a:xfrm>
          <a:custGeom>
            <a:avLst/>
            <a:gdLst>
              <a:gd name="T0" fmla="*/ 447675 w 324"/>
              <a:gd name="T1" fmla="*/ 284163 h 179"/>
              <a:gd name="T2" fmla="*/ 0 w 324"/>
              <a:gd name="T3" fmla="*/ 284163 h 179"/>
              <a:gd name="T4" fmla="*/ 0 w 324"/>
              <a:gd name="T5" fmla="*/ 0 h 179"/>
              <a:gd name="T6" fmla="*/ 0 60000 65536"/>
              <a:gd name="T7" fmla="*/ 0 60000 65536"/>
              <a:gd name="T8" fmla="*/ 0 60000 65536"/>
              <a:gd name="T9" fmla="*/ 0 w 324"/>
              <a:gd name="T10" fmla="*/ 0 h 179"/>
              <a:gd name="T11" fmla="*/ 324 w 324"/>
              <a:gd name="T12" fmla="*/ 179 h 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" h="179">
                <a:moveTo>
                  <a:pt x="324" y="179"/>
                </a:moveTo>
                <a:lnTo>
                  <a:pt x="0" y="179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8" name="Line 20"/>
          <p:cNvSpPr>
            <a:spLocks noChangeShapeType="1"/>
          </p:cNvSpPr>
          <p:nvPr/>
        </p:nvSpPr>
        <p:spPr bwMode="auto">
          <a:xfrm flipH="1">
            <a:off x="4446588" y="1381125"/>
            <a:ext cx="36195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9" name="Line 21"/>
          <p:cNvSpPr>
            <a:spLocks noChangeShapeType="1"/>
          </p:cNvSpPr>
          <p:nvPr/>
        </p:nvSpPr>
        <p:spPr bwMode="auto">
          <a:xfrm flipH="1">
            <a:off x="4505325" y="1836738"/>
            <a:ext cx="303213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0" name="Freeform 22"/>
          <p:cNvSpPr>
            <a:spLocks/>
          </p:cNvSpPr>
          <p:nvPr/>
        </p:nvSpPr>
        <p:spPr bwMode="auto">
          <a:xfrm>
            <a:off x="4010025" y="1198563"/>
            <a:ext cx="204788" cy="490537"/>
          </a:xfrm>
          <a:custGeom>
            <a:avLst/>
            <a:gdLst>
              <a:gd name="T0" fmla="*/ 0 w 129"/>
              <a:gd name="T1" fmla="*/ 468312 h 309"/>
              <a:gd name="T2" fmla="*/ 79375 w 129"/>
              <a:gd name="T3" fmla="*/ 490537 h 309"/>
              <a:gd name="T4" fmla="*/ 204788 w 129"/>
              <a:gd name="T5" fmla="*/ 20637 h 309"/>
              <a:gd name="T6" fmla="*/ 128588 w 129"/>
              <a:gd name="T7" fmla="*/ 0 h 30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309"/>
              <a:gd name="T14" fmla="*/ 129 w 129"/>
              <a:gd name="T15" fmla="*/ 309 h 3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309">
                <a:moveTo>
                  <a:pt x="0" y="295"/>
                </a:moveTo>
                <a:lnTo>
                  <a:pt x="50" y="309"/>
                </a:lnTo>
                <a:lnTo>
                  <a:pt x="129" y="13"/>
                </a:lnTo>
                <a:lnTo>
                  <a:pt x="81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1" name="Line 23"/>
          <p:cNvSpPr>
            <a:spLocks noChangeShapeType="1"/>
          </p:cNvSpPr>
          <p:nvPr/>
        </p:nvSpPr>
        <p:spPr bwMode="auto">
          <a:xfrm>
            <a:off x="4638675" y="1703388"/>
            <a:ext cx="122238" cy="133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2" name="Line 24"/>
          <p:cNvSpPr>
            <a:spLocks noChangeShapeType="1"/>
          </p:cNvSpPr>
          <p:nvPr/>
        </p:nvSpPr>
        <p:spPr bwMode="auto">
          <a:xfrm>
            <a:off x="4632325" y="2676525"/>
            <a:ext cx="128588" cy="619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3" name="Freeform 25"/>
          <p:cNvSpPr>
            <a:spLocks/>
          </p:cNvSpPr>
          <p:nvPr/>
        </p:nvSpPr>
        <p:spPr bwMode="auto">
          <a:xfrm>
            <a:off x="4075113" y="2209800"/>
            <a:ext cx="238125" cy="180975"/>
          </a:xfrm>
          <a:custGeom>
            <a:avLst/>
            <a:gdLst>
              <a:gd name="T0" fmla="*/ 0 w 150"/>
              <a:gd name="T1" fmla="*/ 57150 h 114"/>
              <a:gd name="T2" fmla="*/ 34925 w 150"/>
              <a:gd name="T3" fmla="*/ 0 h 114"/>
              <a:gd name="T4" fmla="*/ 238125 w 150"/>
              <a:gd name="T5" fmla="*/ 123825 h 114"/>
              <a:gd name="T6" fmla="*/ 201612 w 150"/>
              <a:gd name="T7" fmla="*/ 180975 h 11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114"/>
              <a:gd name="T14" fmla="*/ 150 w 150"/>
              <a:gd name="T15" fmla="*/ 114 h 1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114">
                <a:moveTo>
                  <a:pt x="0" y="36"/>
                </a:moveTo>
                <a:lnTo>
                  <a:pt x="22" y="0"/>
                </a:lnTo>
                <a:lnTo>
                  <a:pt x="150" y="78"/>
                </a:lnTo>
                <a:lnTo>
                  <a:pt x="127" y="114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4" name="Line 26"/>
          <p:cNvSpPr>
            <a:spLocks noChangeShapeType="1"/>
          </p:cNvSpPr>
          <p:nvPr/>
        </p:nvSpPr>
        <p:spPr bwMode="auto">
          <a:xfrm flipH="1">
            <a:off x="4198938" y="1270000"/>
            <a:ext cx="60483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5" name="Rectangle 27"/>
          <p:cNvSpPr>
            <a:spLocks noChangeArrowheads="1"/>
          </p:cNvSpPr>
          <p:nvPr/>
        </p:nvSpPr>
        <p:spPr bwMode="auto">
          <a:xfrm>
            <a:off x="4829175" y="1439863"/>
            <a:ext cx="4302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Centromere</a:t>
            </a:r>
            <a:endParaRPr lang="en-US" b="1"/>
          </a:p>
        </p:txBody>
      </p:sp>
      <p:sp>
        <p:nvSpPr>
          <p:cNvPr id="45086" name="Freeform 28"/>
          <p:cNvSpPr>
            <a:spLocks/>
          </p:cNvSpPr>
          <p:nvPr/>
        </p:nvSpPr>
        <p:spPr bwMode="auto">
          <a:xfrm>
            <a:off x="4367213" y="1476375"/>
            <a:ext cx="438150" cy="17463"/>
          </a:xfrm>
          <a:custGeom>
            <a:avLst/>
            <a:gdLst>
              <a:gd name="T0" fmla="*/ 438150 w 276"/>
              <a:gd name="T1" fmla="*/ 17463 h 11"/>
              <a:gd name="T2" fmla="*/ 52388 w 276"/>
              <a:gd name="T3" fmla="*/ 17463 h 11"/>
              <a:gd name="T4" fmla="*/ 0 w 276"/>
              <a:gd name="T5" fmla="*/ 0 h 11"/>
              <a:gd name="T6" fmla="*/ 0 60000 65536"/>
              <a:gd name="T7" fmla="*/ 0 60000 65536"/>
              <a:gd name="T8" fmla="*/ 0 60000 65536"/>
              <a:gd name="T9" fmla="*/ 0 w 276"/>
              <a:gd name="T10" fmla="*/ 0 h 11"/>
              <a:gd name="T11" fmla="*/ 276 w 276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6" h="11">
                <a:moveTo>
                  <a:pt x="276" y="11"/>
                </a:moveTo>
                <a:lnTo>
                  <a:pt x="33" y="1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7" name="Freeform 29"/>
          <p:cNvSpPr>
            <a:spLocks/>
          </p:cNvSpPr>
          <p:nvPr/>
        </p:nvSpPr>
        <p:spPr bwMode="auto">
          <a:xfrm>
            <a:off x="4365625" y="1471613"/>
            <a:ext cx="438150" cy="17462"/>
          </a:xfrm>
          <a:custGeom>
            <a:avLst/>
            <a:gdLst>
              <a:gd name="T0" fmla="*/ 438150 w 276"/>
              <a:gd name="T1" fmla="*/ 17462 h 11"/>
              <a:gd name="T2" fmla="*/ 52388 w 276"/>
              <a:gd name="T3" fmla="*/ 17462 h 11"/>
              <a:gd name="T4" fmla="*/ 0 w 276"/>
              <a:gd name="T5" fmla="*/ 0 h 11"/>
              <a:gd name="T6" fmla="*/ 0 60000 65536"/>
              <a:gd name="T7" fmla="*/ 0 60000 65536"/>
              <a:gd name="T8" fmla="*/ 0 60000 65536"/>
              <a:gd name="T9" fmla="*/ 0 w 276"/>
              <a:gd name="T10" fmla="*/ 0 h 11"/>
              <a:gd name="T11" fmla="*/ 276 w 276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6" h="11">
                <a:moveTo>
                  <a:pt x="276" y="11"/>
                </a:moveTo>
                <a:lnTo>
                  <a:pt x="33" y="11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8" name="Line 30"/>
          <p:cNvSpPr>
            <a:spLocks noChangeShapeType="1"/>
          </p:cNvSpPr>
          <p:nvPr/>
        </p:nvSpPr>
        <p:spPr bwMode="auto">
          <a:xfrm flipH="1">
            <a:off x="4213225" y="2266950"/>
            <a:ext cx="5905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9" name="Line 31"/>
          <p:cNvSpPr>
            <a:spLocks noChangeShapeType="1"/>
          </p:cNvSpPr>
          <p:nvPr/>
        </p:nvSpPr>
        <p:spPr bwMode="auto">
          <a:xfrm flipH="1">
            <a:off x="4362450" y="2562225"/>
            <a:ext cx="44132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0" name="Line 32"/>
          <p:cNvSpPr>
            <a:spLocks noChangeShapeType="1"/>
          </p:cNvSpPr>
          <p:nvPr/>
        </p:nvSpPr>
        <p:spPr bwMode="auto">
          <a:xfrm flipH="1">
            <a:off x="4543425" y="2733675"/>
            <a:ext cx="2603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1" name="Line 33"/>
          <p:cNvSpPr>
            <a:spLocks noChangeShapeType="1"/>
          </p:cNvSpPr>
          <p:nvPr/>
        </p:nvSpPr>
        <p:spPr bwMode="auto">
          <a:xfrm flipH="1">
            <a:off x="4332288" y="3338513"/>
            <a:ext cx="471487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2" name="Rectangle 34"/>
          <p:cNvSpPr>
            <a:spLocks noChangeArrowheads="1"/>
          </p:cNvSpPr>
          <p:nvPr/>
        </p:nvSpPr>
        <p:spPr bwMode="auto">
          <a:xfrm>
            <a:off x="4829175" y="3405188"/>
            <a:ext cx="3810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Chromatid</a:t>
            </a:r>
            <a:endParaRPr lang="en-US" b="1"/>
          </a:p>
        </p:txBody>
      </p:sp>
      <p:sp>
        <p:nvSpPr>
          <p:cNvPr id="45093" name="Line 35"/>
          <p:cNvSpPr>
            <a:spLocks noChangeShapeType="1"/>
          </p:cNvSpPr>
          <p:nvPr/>
        </p:nvSpPr>
        <p:spPr bwMode="auto">
          <a:xfrm flipH="1">
            <a:off x="4365625" y="3455988"/>
            <a:ext cx="442913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4" name="Line 36"/>
          <p:cNvSpPr>
            <a:spLocks noChangeShapeType="1"/>
          </p:cNvSpPr>
          <p:nvPr/>
        </p:nvSpPr>
        <p:spPr bwMode="auto">
          <a:xfrm flipH="1">
            <a:off x="4360863" y="3451225"/>
            <a:ext cx="44291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5" name="Line 37"/>
          <p:cNvSpPr>
            <a:spLocks noChangeShapeType="1"/>
          </p:cNvSpPr>
          <p:nvPr/>
        </p:nvSpPr>
        <p:spPr bwMode="auto">
          <a:xfrm flipH="1">
            <a:off x="4284663" y="3684588"/>
            <a:ext cx="51911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6" name="Freeform 38"/>
          <p:cNvSpPr>
            <a:spLocks/>
          </p:cNvSpPr>
          <p:nvPr/>
        </p:nvSpPr>
        <p:spPr bwMode="auto">
          <a:xfrm>
            <a:off x="4294188" y="5815013"/>
            <a:ext cx="452437" cy="284162"/>
          </a:xfrm>
          <a:custGeom>
            <a:avLst/>
            <a:gdLst>
              <a:gd name="T0" fmla="*/ 452437 w 324"/>
              <a:gd name="T1" fmla="*/ 284162 h 179"/>
              <a:gd name="T2" fmla="*/ 0 w 324"/>
              <a:gd name="T3" fmla="*/ 284162 h 179"/>
              <a:gd name="T4" fmla="*/ 0 w 324"/>
              <a:gd name="T5" fmla="*/ 0 h 179"/>
              <a:gd name="T6" fmla="*/ 0 60000 65536"/>
              <a:gd name="T7" fmla="*/ 0 60000 65536"/>
              <a:gd name="T8" fmla="*/ 0 60000 65536"/>
              <a:gd name="T9" fmla="*/ 0 w 324"/>
              <a:gd name="T10" fmla="*/ 0 h 179"/>
              <a:gd name="T11" fmla="*/ 324 w 324"/>
              <a:gd name="T12" fmla="*/ 179 h 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" h="179">
                <a:moveTo>
                  <a:pt x="324" y="179"/>
                </a:moveTo>
                <a:lnTo>
                  <a:pt x="0" y="179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7" name="Line 39"/>
          <p:cNvSpPr>
            <a:spLocks noChangeShapeType="1"/>
          </p:cNvSpPr>
          <p:nvPr/>
        </p:nvSpPr>
        <p:spPr bwMode="auto">
          <a:xfrm flipH="1">
            <a:off x="4441825" y="1376363"/>
            <a:ext cx="3619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8" name="Line 40"/>
          <p:cNvSpPr>
            <a:spLocks noChangeShapeType="1"/>
          </p:cNvSpPr>
          <p:nvPr/>
        </p:nvSpPr>
        <p:spPr bwMode="auto">
          <a:xfrm flipH="1">
            <a:off x="4500563" y="1831975"/>
            <a:ext cx="30321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9" name="Freeform 41"/>
          <p:cNvSpPr>
            <a:spLocks/>
          </p:cNvSpPr>
          <p:nvPr/>
        </p:nvSpPr>
        <p:spPr bwMode="auto">
          <a:xfrm>
            <a:off x="4005263" y="1193800"/>
            <a:ext cx="204787" cy="490538"/>
          </a:xfrm>
          <a:custGeom>
            <a:avLst/>
            <a:gdLst>
              <a:gd name="T0" fmla="*/ 0 w 129"/>
              <a:gd name="T1" fmla="*/ 468313 h 309"/>
              <a:gd name="T2" fmla="*/ 79375 w 129"/>
              <a:gd name="T3" fmla="*/ 490538 h 309"/>
              <a:gd name="T4" fmla="*/ 204787 w 129"/>
              <a:gd name="T5" fmla="*/ 20638 h 309"/>
              <a:gd name="T6" fmla="*/ 128587 w 129"/>
              <a:gd name="T7" fmla="*/ 0 h 30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309"/>
              <a:gd name="T14" fmla="*/ 129 w 129"/>
              <a:gd name="T15" fmla="*/ 309 h 3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309">
                <a:moveTo>
                  <a:pt x="0" y="295"/>
                </a:moveTo>
                <a:lnTo>
                  <a:pt x="50" y="309"/>
                </a:lnTo>
                <a:lnTo>
                  <a:pt x="129" y="13"/>
                </a:lnTo>
                <a:lnTo>
                  <a:pt x="81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0" name="Line 42"/>
          <p:cNvSpPr>
            <a:spLocks noChangeShapeType="1"/>
          </p:cNvSpPr>
          <p:nvPr/>
        </p:nvSpPr>
        <p:spPr bwMode="auto">
          <a:xfrm>
            <a:off x="4633913" y="1698625"/>
            <a:ext cx="122237" cy="1333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1" name="Line 43"/>
          <p:cNvSpPr>
            <a:spLocks noChangeShapeType="1"/>
          </p:cNvSpPr>
          <p:nvPr/>
        </p:nvSpPr>
        <p:spPr bwMode="auto">
          <a:xfrm>
            <a:off x="4627563" y="2671763"/>
            <a:ext cx="128587" cy="6191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2" name="Freeform 44"/>
          <p:cNvSpPr>
            <a:spLocks/>
          </p:cNvSpPr>
          <p:nvPr/>
        </p:nvSpPr>
        <p:spPr bwMode="auto">
          <a:xfrm>
            <a:off x="4070350" y="2205038"/>
            <a:ext cx="238125" cy="180975"/>
          </a:xfrm>
          <a:custGeom>
            <a:avLst/>
            <a:gdLst>
              <a:gd name="T0" fmla="*/ 0 w 150"/>
              <a:gd name="T1" fmla="*/ 57150 h 114"/>
              <a:gd name="T2" fmla="*/ 34925 w 150"/>
              <a:gd name="T3" fmla="*/ 0 h 114"/>
              <a:gd name="T4" fmla="*/ 238125 w 150"/>
              <a:gd name="T5" fmla="*/ 123825 h 114"/>
              <a:gd name="T6" fmla="*/ 201612 w 150"/>
              <a:gd name="T7" fmla="*/ 180975 h 11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114"/>
              <a:gd name="T14" fmla="*/ 150 w 150"/>
              <a:gd name="T15" fmla="*/ 114 h 1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114">
                <a:moveTo>
                  <a:pt x="0" y="36"/>
                </a:moveTo>
                <a:lnTo>
                  <a:pt x="22" y="0"/>
                </a:lnTo>
                <a:lnTo>
                  <a:pt x="150" y="78"/>
                </a:lnTo>
                <a:lnTo>
                  <a:pt x="127" y="114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3" name="Text Box 45"/>
          <p:cNvSpPr txBox="1">
            <a:spLocks noChangeArrowheads="1"/>
          </p:cNvSpPr>
          <p:nvPr/>
        </p:nvSpPr>
        <p:spPr bwMode="auto">
          <a:xfrm>
            <a:off x="2779713" y="1219200"/>
            <a:ext cx="10874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Early prophase I</a:t>
            </a:r>
          </a:p>
          <a:p>
            <a:r>
              <a:rPr lang="en-US" sz="600" b="1"/>
              <a:t>Chromatin condenses to</a:t>
            </a:r>
          </a:p>
          <a:p>
            <a:r>
              <a:rPr lang="en-US" sz="600" b="1"/>
              <a:t>form visible chromosomes;</a:t>
            </a:r>
          </a:p>
          <a:p>
            <a:r>
              <a:rPr lang="en-US" sz="600" b="1"/>
              <a:t>each chromosome has 2</a:t>
            </a:r>
          </a:p>
          <a:p>
            <a:r>
              <a:rPr lang="en-US" sz="600" b="1"/>
              <a:t>chromatids joined by a</a:t>
            </a:r>
          </a:p>
          <a:p>
            <a:r>
              <a:rPr lang="en-US" sz="600" b="1"/>
              <a:t>centromere.</a:t>
            </a:r>
          </a:p>
        </p:txBody>
      </p:sp>
      <p:sp>
        <p:nvSpPr>
          <p:cNvPr id="45104" name="Text Box 46"/>
          <p:cNvSpPr txBox="1">
            <a:spLocks noChangeArrowheads="1"/>
          </p:cNvSpPr>
          <p:nvPr/>
        </p:nvSpPr>
        <p:spPr bwMode="auto">
          <a:xfrm>
            <a:off x="2779713" y="2159000"/>
            <a:ext cx="10985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Mid- to late prophase I</a:t>
            </a:r>
          </a:p>
          <a:p>
            <a:r>
              <a:rPr lang="en-US" sz="600" b="1"/>
              <a:t>Homologous chromosomes</a:t>
            </a:r>
          </a:p>
          <a:p>
            <a:r>
              <a:rPr lang="en-US" sz="600" b="1"/>
              <a:t>form pairs called tetrads.</a:t>
            </a:r>
          </a:p>
          <a:p>
            <a:r>
              <a:rPr lang="en-US" sz="600" b="1"/>
              <a:t>Chromatids often break</a:t>
            </a:r>
          </a:p>
          <a:p>
            <a:r>
              <a:rPr lang="en-US" sz="600" b="1"/>
              <a:t>and exchange segments</a:t>
            </a:r>
          </a:p>
          <a:p>
            <a:r>
              <a:rPr lang="en-US" sz="600" b="1"/>
              <a:t>(crossing-over). Centrioles</a:t>
            </a:r>
          </a:p>
          <a:p>
            <a:r>
              <a:rPr lang="en-US" sz="600" b="1"/>
              <a:t>produce spindle fibers.</a:t>
            </a:r>
          </a:p>
          <a:p>
            <a:r>
              <a:rPr lang="en-US" sz="600" b="1"/>
              <a:t>Nuclear envelope</a:t>
            </a:r>
          </a:p>
          <a:p>
            <a:r>
              <a:rPr lang="en-US" sz="600" b="1"/>
              <a:t>disintegrates.</a:t>
            </a:r>
          </a:p>
        </p:txBody>
      </p:sp>
      <p:sp>
        <p:nvSpPr>
          <p:cNvPr id="45105" name="Text Box 47"/>
          <p:cNvSpPr txBox="1">
            <a:spLocks noChangeArrowheads="1"/>
          </p:cNvSpPr>
          <p:nvPr/>
        </p:nvSpPr>
        <p:spPr bwMode="auto">
          <a:xfrm>
            <a:off x="2779713" y="3302000"/>
            <a:ext cx="8715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Metaphase I</a:t>
            </a:r>
          </a:p>
          <a:p>
            <a:r>
              <a:rPr lang="en-US" sz="600" b="1"/>
              <a:t>Tetrads align on</a:t>
            </a:r>
          </a:p>
          <a:p>
            <a:r>
              <a:rPr lang="en-US" sz="600" b="1"/>
              <a:t>equatorial plane of</a:t>
            </a:r>
          </a:p>
          <a:p>
            <a:r>
              <a:rPr lang="en-US" sz="600" b="1"/>
              <a:t>cell with centromeres</a:t>
            </a:r>
          </a:p>
          <a:p>
            <a:r>
              <a:rPr lang="en-US" sz="600" b="1"/>
              <a:t>attached to spindle</a:t>
            </a:r>
          </a:p>
          <a:p>
            <a:r>
              <a:rPr lang="en-US" sz="600" b="1"/>
              <a:t>fibers.</a:t>
            </a:r>
          </a:p>
        </p:txBody>
      </p:sp>
      <p:sp>
        <p:nvSpPr>
          <p:cNvPr id="45106" name="Text Box 48"/>
          <p:cNvSpPr txBox="1">
            <a:spLocks noChangeArrowheads="1"/>
          </p:cNvSpPr>
          <p:nvPr/>
        </p:nvSpPr>
        <p:spPr bwMode="auto">
          <a:xfrm>
            <a:off x="2779713" y="4330700"/>
            <a:ext cx="7969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Anaphase I</a:t>
            </a:r>
          </a:p>
          <a:p>
            <a:r>
              <a:rPr lang="en-US" sz="600" b="1"/>
              <a:t>Homologous</a:t>
            </a:r>
          </a:p>
          <a:p>
            <a:r>
              <a:rPr lang="en-US" sz="600" b="1"/>
              <a:t>chromosomes</a:t>
            </a:r>
          </a:p>
          <a:p>
            <a:r>
              <a:rPr lang="en-US" sz="600" b="1"/>
              <a:t>separate and</a:t>
            </a:r>
          </a:p>
          <a:p>
            <a:r>
              <a:rPr lang="en-US" sz="600" b="1"/>
              <a:t>migrate to opposite</a:t>
            </a:r>
          </a:p>
          <a:p>
            <a:r>
              <a:rPr lang="en-US" sz="600" b="1"/>
              <a:t>poles of the cell.</a:t>
            </a:r>
          </a:p>
        </p:txBody>
      </p:sp>
      <p:sp>
        <p:nvSpPr>
          <p:cNvPr id="45107" name="Text Box 49"/>
          <p:cNvSpPr txBox="1">
            <a:spLocks noChangeArrowheads="1"/>
          </p:cNvSpPr>
          <p:nvPr/>
        </p:nvSpPr>
        <p:spPr bwMode="auto">
          <a:xfrm>
            <a:off x="2779713" y="5181600"/>
            <a:ext cx="63976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Telophase I</a:t>
            </a:r>
          </a:p>
          <a:p>
            <a:r>
              <a:rPr lang="en-US" sz="600" b="1"/>
              <a:t>New nuclear</a:t>
            </a:r>
          </a:p>
          <a:p>
            <a:r>
              <a:rPr lang="en-US" sz="600" b="1"/>
              <a:t>envelopes</a:t>
            </a:r>
          </a:p>
          <a:p>
            <a:r>
              <a:rPr lang="en-US" sz="600" b="1"/>
              <a:t>form around</a:t>
            </a:r>
          </a:p>
          <a:p>
            <a:r>
              <a:rPr lang="en-US" sz="600" b="1"/>
              <a:t>chromosomes;</a:t>
            </a:r>
          </a:p>
          <a:p>
            <a:r>
              <a:rPr lang="en-US" sz="600" b="1"/>
              <a:t>cell undergoes</a:t>
            </a:r>
          </a:p>
          <a:p>
            <a:r>
              <a:rPr lang="en-US" sz="600" b="1"/>
              <a:t>cytoplasmic</a:t>
            </a:r>
          </a:p>
          <a:p>
            <a:r>
              <a:rPr lang="en-US" sz="600" b="1"/>
              <a:t>division</a:t>
            </a:r>
          </a:p>
          <a:p>
            <a:r>
              <a:rPr lang="en-US" sz="600" b="1"/>
              <a:t>(cytokinesis).</a:t>
            </a:r>
          </a:p>
          <a:p>
            <a:r>
              <a:rPr lang="en-US" sz="600" b="1"/>
              <a:t>Each cell is</a:t>
            </a:r>
          </a:p>
          <a:p>
            <a:r>
              <a:rPr lang="en-US" sz="600" b="1"/>
              <a:t>now haploid.</a:t>
            </a:r>
          </a:p>
        </p:txBody>
      </p:sp>
      <p:sp>
        <p:nvSpPr>
          <p:cNvPr id="45108" name="Text Box 50"/>
          <p:cNvSpPr txBox="1">
            <a:spLocks noChangeArrowheads="1"/>
          </p:cNvSpPr>
          <p:nvPr/>
        </p:nvSpPr>
        <p:spPr bwMode="auto">
          <a:xfrm>
            <a:off x="6969125" y="1231900"/>
            <a:ext cx="9667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Prophase II</a:t>
            </a:r>
          </a:p>
          <a:p>
            <a:r>
              <a:rPr lang="en-US" sz="600" b="1"/>
              <a:t>Nuclear envelopes</a:t>
            </a:r>
          </a:p>
          <a:p>
            <a:r>
              <a:rPr lang="en-US" sz="600" b="1"/>
              <a:t>disintegrate again;</a:t>
            </a:r>
          </a:p>
          <a:p>
            <a:r>
              <a:rPr lang="en-US" sz="600" b="1"/>
              <a:t>chromosomes still</a:t>
            </a:r>
          </a:p>
          <a:p>
            <a:r>
              <a:rPr lang="en-US" sz="600" b="1"/>
              <a:t>consist of 2 chromatids.</a:t>
            </a:r>
          </a:p>
          <a:p>
            <a:r>
              <a:rPr lang="en-US" sz="600" b="1"/>
              <a:t>New spindle forms.</a:t>
            </a:r>
          </a:p>
        </p:txBody>
      </p:sp>
      <p:sp>
        <p:nvSpPr>
          <p:cNvPr id="45109" name="Text Box 51"/>
          <p:cNvSpPr txBox="1">
            <a:spLocks noChangeArrowheads="1"/>
          </p:cNvSpPr>
          <p:nvPr/>
        </p:nvSpPr>
        <p:spPr bwMode="auto">
          <a:xfrm>
            <a:off x="6969125" y="2082800"/>
            <a:ext cx="936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Metaphase II</a:t>
            </a:r>
          </a:p>
          <a:p>
            <a:r>
              <a:rPr lang="en-US" sz="600" b="1"/>
              <a:t>Chromosomes align on</a:t>
            </a:r>
          </a:p>
          <a:p>
            <a:r>
              <a:rPr lang="en-US" sz="600" b="1"/>
              <a:t>equatorial plane.</a:t>
            </a:r>
          </a:p>
        </p:txBody>
      </p:sp>
      <p:sp>
        <p:nvSpPr>
          <p:cNvPr id="45110" name="Text Box 52"/>
          <p:cNvSpPr txBox="1">
            <a:spLocks noChangeArrowheads="1"/>
          </p:cNvSpPr>
          <p:nvPr/>
        </p:nvSpPr>
        <p:spPr bwMode="auto">
          <a:xfrm>
            <a:off x="6969125" y="2832100"/>
            <a:ext cx="10795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Anaphase II</a:t>
            </a:r>
          </a:p>
          <a:p>
            <a:r>
              <a:rPr lang="en-US" sz="600" b="1"/>
              <a:t>Centromeres divide;</a:t>
            </a:r>
          </a:p>
          <a:p>
            <a:r>
              <a:rPr lang="en-US" sz="600" b="1"/>
              <a:t>sister chromatids</a:t>
            </a:r>
          </a:p>
          <a:p>
            <a:r>
              <a:rPr lang="en-US" sz="600" b="1"/>
              <a:t>migrate to opposite</a:t>
            </a:r>
          </a:p>
          <a:p>
            <a:r>
              <a:rPr lang="en-US" sz="600" b="1"/>
              <a:t>poles of cell. Each</a:t>
            </a:r>
          </a:p>
          <a:p>
            <a:r>
              <a:rPr lang="en-US" sz="600" b="1"/>
              <a:t>chr omatid now constitutes</a:t>
            </a:r>
          </a:p>
          <a:p>
            <a:r>
              <a:rPr lang="en-US" sz="600" b="1"/>
              <a:t>a single-stranded</a:t>
            </a:r>
          </a:p>
          <a:p>
            <a:r>
              <a:rPr lang="en-US" sz="600" b="1"/>
              <a:t>chromosome.</a:t>
            </a:r>
          </a:p>
        </p:txBody>
      </p:sp>
      <p:sp>
        <p:nvSpPr>
          <p:cNvPr id="45111" name="Text Box 53"/>
          <p:cNvSpPr txBox="1">
            <a:spLocks noChangeArrowheads="1"/>
          </p:cNvSpPr>
          <p:nvPr/>
        </p:nvSpPr>
        <p:spPr bwMode="auto">
          <a:xfrm>
            <a:off x="6969125" y="4013200"/>
            <a:ext cx="11080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Telophase II</a:t>
            </a:r>
          </a:p>
          <a:p>
            <a:r>
              <a:rPr lang="en-US" sz="600" b="1"/>
              <a:t>New nuclear envelopes</a:t>
            </a:r>
          </a:p>
          <a:p>
            <a:r>
              <a:rPr lang="en-US" sz="600" b="1"/>
              <a:t>form around chromosomes;</a:t>
            </a:r>
          </a:p>
          <a:p>
            <a:r>
              <a:rPr lang="en-US" sz="600" b="1"/>
              <a:t>chromosomes uncoil and</a:t>
            </a:r>
          </a:p>
          <a:p>
            <a:r>
              <a:rPr lang="en-US" sz="600" b="1"/>
              <a:t>become less visible;</a:t>
            </a:r>
          </a:p>
          <a:p>
            <a:r>
              <a:rPr lang="en-US" sz="600" b="1"/>
              <a:t>cytoplasm divides.</a:t>
            </a:r>
          </a:p>
        </p:txBody>
      </p:sp>
      <p:sp>
        <p:nvSpPr>
          <p:cNvPr id="45112" name="Text Box 54"/>
          <p:cNvSpPr txBox="1">
            <a:spLocks noChangeArrowheads="1"/>
          </p:cNvSpPr>
          <p:nvPr/>
        </p:nvSpPr>
        <p:spPr bwMode="auto">
          <a:xfrm>
            <a:off x="6969125" y="5422900"/>
            <a:ext cx="722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Final product is 4</a:t>
            </a:r>
          </a:p>
          <a:p>
            <a:r>
              <a:rPr lang="en-US" sz="600" b="1"/>
              <a:t>haploid cells with</a:t>
            </a:r>
          </a:p>
          <a:p>
            <a:r>
              <a:rPr lang="en-US" sz="600" b="1"/>
              <a:t>single-stranded</a:t>
            </a:r>
          </a:p>
          <a:p>
            <a:r>
              <a:rPr lang="en-US" sz="600" b="1"/>
              <a:t>chromosomes.</a:t>
            </a:r>
          </a:p>
        </p:txBody>
      </p:sp>
      <p:sp>
        <p:nvSpPr>
          <p:cNvPr id="45113" name="Text Box 55"/>
          <p:cNvSpPr txBox="1">
            <a:spLocks noChangeArrowheads="1"/>
          </p:cNvSpPr>
          <p:nvPr/>
        </p:nvSpPr>
        <p:spPr bwMode="auto">
          <a:xfrm>
            <a:off x="4829175" y="2216150"/>
            <a:ext cx="3254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Tetrad</a:t>
            </a:r>
          </a:p>
        </p:txBody>
      </p:sp>
      <p:sp>
        <p:nvSpPr>
          <p:cNvPr id="45114" name="Text Box 56"/>
          <p:cNvSpPr txBox="1">
            <a:spLocks noChangeArrowheads="1"/>
          </p:cNvSpPr>
          <p:nvPr/>
        </p:nvSpPr>
        <p:spPr bwMode="auto">
          <a:xfrm>
            <a:off x="4829175" y="2687638"/>
            <a:ext cx="365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Spindle</a:t>
            </a:r>
          </a:p>
          <a:p>
            <a:r>
              <a:rPr lang="en-US" sz="600" b="1"/>
              <a:t>fibers</a:t>
            </a:r>
          </a:p>
        </p:txBody>
      </p:sp>
      <p:sp>
        <p:nvSpPr>
          <p:cNvPr id="45115" name="Text Box 57"/>
          <p:cNvSpPr txBox="1">
            <a:spLocks noChangeArrowheads="1"/>
          </p:cNvSpPr>
          <p:nvPr/>
        </p:nvSpPr>
        <p:spPr bwMode="auto">
          <a:xfrm>
            <a:off x="4829175" y="3632200"/>
            <a:ext cx="4635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Equatorial</a:t>
            </a:r>
          </a:p>
          <a:p>
            <a:r>
              <a:rPr lang="en-US" sz="600" b="1"/>
              <a:t>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16F96454-76D6-491A-8574-A6C82907C1A8}" type="slidenum">
              <a:rPr lang="en-US" altLang="en-US" smtClean="0">
                <a:latin typeface="Arial" pitchFamily="34" charset="0"/>
              </a:rPr>
              <a:pPr/>
              <a:t>43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Meiosis versus Mitosis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mitosis</a:t>
            </a:r>
            <a:r>
              <a:rPr lang="en-US" sz="2800" b="0" smtClean="0"/>
              <a:t> -  a body cell doubles its DNA and then divides to produce two genetically identical daughter cells </a:t>
            </a:r>
            <a:endParaRPr lang="en-US" sz="24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b="0" smtClean="0"/>
              <a:t>basis for division of the single-cell fertilized egg, growth of an embryo, all postnatal growth, and tissue repair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b="0" smtClean="0"/>
              <a:t>consists of four stages:  prophase, metaphase, anaphase, and telophase</a:t>
            </a:r>
          </a:p>
          <a:p>
            <a:pPr lvl="1" eaLnBrk="1" hangingPunct="1">
              <a:lnSpc>
                <a:spcPct val="80000"/>
              </a:lnSpc>
            </a:pPr>
            <a:endParaRPr lang="en-US" sz="2400" b="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meiosis</a:t>
            </a:r>
            <a:r>
              <a:rPr lang="en-US" sz="2800" b="0" smtClean="0"/>
              <a:t> produces four gametes (haploid cells), each with only half the DNA of the diploid body cells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smtClean="0"/>
              <a:t>combining male and female gametes with half the genetic material produces an embryo with the same number of chromosomes as each of the parents 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b="0" smtClean="0"/>
              <a:t>meiosis is sometimes called </a:t>
            </a:r>
            <a:r>
              <a:rPr lang="en-US" sz="2400" smtClean="0"/>
              <a:t>reduction 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3080B8C7-BAA0-4026-B0D2-18646CB7D076}" type="slidenum">
              <a:rPr lang="en-US" altLang="en-US" smtClean="0">
                <a:latin typeface="Arial" pitchFamily="34" charset="0"/>
              </a:rPr>
              <a:pPr/>
              <a:t>44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Meiosis versus Mitosis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meiosis has two cell divisions </a:t>
            </a:r>
            <a:r>
              <a:rPr lang="en-US" b="0" smtClean="0"/>
              <a:t>(following one replication of DNA) with each division having four stages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b="0" smtClean="0"/>
              <a:t>meiosis I -  prophase I , metaphase I, anaphase I, and telophase I</a:t>
            </a:r>
          </a:p>
          <a:p>
            <a:pPr lvl="3" eaLnBrk="1" hangingPunct="1">
              <a:lnSpc>
                <a:spcPct val="80000"/>
              </a:lnSpc>
            </a:pPr>
            <a:r>
              <a:rPr lang="en-US" b="0" smtClean="0"/>
              <a:t>before this begins, the DNA is doubled….</a:t>
            </a:r>
          </a:p>
          <a:p>
            <a:pPr lvl="3" eaLnBrk="1" hangingPunct="1">
              <a:lnSpc>
                <a:spcPct val="80000"/>
              </a:lnSpc>
            </a:pPr>
            <a:r>
              <a:rPr lang="en-US" b="0" smtClean="0"/>
              <a:t>prophase I each pair of homologous chromosomes lines up side by side and form </a:t>
            </a:r>
            <a:r>
              <a:rPr lang="en-US" smtClean="0"/>
              <a:t>tetrad</a:t>
            </a:r>
          </a:p>
          <a:p>
            <a:pPr lvl="3" eaLnBrk="1" hangingPunct="1">
              <a:lnSpc>
                <a:spcPct val="80000"/>
              </a:lnSpc>
            </a:pPr>
            <a:r>
              <a:rPr lang="en-US" smtClean="0"/>
              <a:t>crossing-over</a:t>
            </a:r>
            <a:r>
              <a:rPr lang="en-US" b="0" smtClean="0"/>
              <a:t> creates new combinations of genes</a:t>
            </a:r>
          </a:p>
          <a:p>
            <a:pPr lvl="3" eaLnBrk="1" hangingPunct="1">
              <a:lnSpc>
                <a:spcPct val="80000"/>
              </a:lnSpc>
            </a:pPr>
            <a:r>
              <a:rPr lang="en-US" b="0" smtClean="0"/>
              <a:t>after meiosis I, each cell has 23 chromosomes, but each is double-stranded </a:t>
            </a:r>
          </a:p>
          <a:p>
            <a:pPr lvl="3" eaLnBrk="1" hangingPunct="1">
              <a:lnSpc>
                <a:spcPct val="80000"/>
              </a:lnSpc>
            </a:pPr>
            <a:endParaRPr lang="en-US" sz="800" b="0" smtClean="0"/>
          </a:p>
          <a:p>
            <a:pPr lvl="2" eaLnBrk="1" hangingPunct="1">
              <a:lnSpc>
                <a:spcPct val="80000"/>
              </a:lnSpc>
            </a:pPr>
            <a:r>
              <a:rPr lang="en-US" b="0" smtClean="0"/>
              <a:t>interkinesis</a:t>
            </a:r>
          </a:p>
          <a:p>
            <a:pPr lvl="2" eaLnBrk="1" hangingPunct="1">
              <a:lnSpc>
                <a:spcPct val="80000"/>
              </a:lnSpc>
            </a:pPr>
            <a:endParaRPr lang="en-US" sz="800" b="0" smtClean="0"/>
          </a:p>
          <a:p>
            <a:pPr lvl="2" eaLnBrk="1" hangingPunct="1">
              <a:lnSpc>
                <a:spcPct val="80000"/>
              </a:lnSpc>
            </a:pPr>
            <a:r>
              <a:rPr lang="en-US" b="0" smtClean="0"/>
              <a:t>meiosis II - prophase II , metaphase II, anaphase II, and telophase II</a:t>
            </a:r>
          </a:p>
          <a:p>
            <a:pPr lvl="3" eaLnBrk="1" hangingPunct="1">
              <a:lnSpc>
                <a:spcPct val="80000"/>
              </a:lnSpc>
            </a:pPr>
            <a:r>
              <a:rPr lang="en-US" b="0" smtClean="0"/>
              <a:t>more like mitosis</a:t>
            </a:r>
          </a:p>
          <a:p>
            <a:pPr lvl="3" eaLnBrk="1" hangingPunct="1">
              <a:lnSpc>
                <a:spcPct val="80000"/>
              </a:lnSpc>
            </a:pPr>
            <a:r>
              <a:rPr lang="en-US" b="0" smtClean="0"/>
              <a:t>each of the double-stranded chromosomes divides into two chromatids and resulting four cells are truly haploid with 23 chromosomes</a:t>
            </a:r>
            <a:endParaRPr lang="en-US" sz="18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B52421AD-8CEC-404B-B151-1B5E3715913F}" type="slidenum">
              <a:rPr lang="en-US" altLang="en-US" smtClean="0">
                <a:latin typeface="Arial" pitchFamily="34" charset="0"/>
              </a:rPr>
              <a:pPr/>
              <a:t>45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>
          <a:xfrm>
            <a:off x="1817688" y="49213"/>
            <a:ext cx="5508625" cy="722312"/>
          </a:xfrm>
        </p:spPr>
        <p:txBody>
          <a:bodyPr/>
          <a:lstStyle/>
          <a:p>
            <a:pPr eaLnBrk="1" hangingPunct="1"/>
            <a:r>
              <a:rPr lang="en-US" smtClean="0"/>
              <a:t>Spermatogenesis</a:t>
            </a:r>
          </a:p>
        </p:txBody>
      </p:sp>
      <p:pic>
        <p:nvPicPr>
          <p:cNvPr id="51204" name="Picture 3" descr="sal25693_27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103313"/>
            <a:ext cx="6002338" cy="55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6524625" y="4611688"/>
            <a:ext cx="65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2</a:t>
            </a:r>
            <a:endParaRPr lang="en-US" sz="1800" b="1"/>
          </a:p>
        </p:txBody>
      </p:sp>
      <p:sp>
        <p:nvSpPr>
          <p:cNvPr id="51206" name="Rectangle 5"/>
          <p:cNvSpPr>
            <a:spLocks noChangeArrowheads="1"/>
          </p:cNvSpPr>
          <p:nvPr/>
        </p:nvSpPr>
        <p:spPr bwMode="auto">
          <a:xfrm>
            <a:off x="6429375" y="3643313"/>
            <a:ext cx="635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3</a:t>
            </a:r>
            <a:endParaRPr lang="en-US" sz="1800" b="1"/>
          </a:p>
        </p:txBody>
      </p:sp>
      <p:sp>
        <p:nvSpPr>
          <p:cNvPr id="51207" name="Rectangle 6"/>
          <p:cNvSpPr>
            <a:spLocks noChangeArrowheads="1"/>
          </p:cNvSpPr>
          <p:nvPr/>
        </p:nvSpPr>
        <p:spPr bwMode="auto">
          <a:xfrm>
            <a:off x="6196013" y="2960688"/>
            <a:ext cx="65087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4</a:t>
            </a:r>
            <a:endParaRPr lang="en-US" sz="1800" b="1"/>
          </a:p>
        </p:txBody>
      </p:sp>
      <p:sp>
        <p:nvSpPr>
          <p:cNvPr id="51208" name="Rectangle 7"/>
          <p:cNvSpPr>
            <a:spLocks noChangeArrowheads="1"/>
          </p:cNvSpPr>
          <p:nvPr/>
        </p:nvSpPr>
        <p:spPr bwMode="auto">
          <a:xfrm>
            <a:off x="6224588" y="2235200"/>
            <a:ext cx="650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5</a:t>
            </a:r>
            <a:endParaRPr lang="en-US" sz="1800" b="1"/>
          </a:p>
        </p:txBody>
      </p:sp>
      <p:sp>
        <p:nvSpPr>
          <p:cNvPr id="51209" name="Rectangle 8"/>
          <p:cNvSpPr>
            <a:spLocks noChangeArrowheads="1"/>
          </p:cNvSpPr>
          <p:nvPr/>
        </p:nvSpPr>
        <p:spPr bwMode="auto">
          <a:xfrm>
            <a:off x="6191250" y="5757863"/>
            <a:ext cx="635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1</a:t>
            </a:r>
            <a:endParaRPr lang="en-US" sz="1800" b="1"/>
          </a:p>
        </p:txBody>
      </p:sp>
      <p:sp>
        <p:nvSpPr>
          <p:cNvPr id="51210" name="Rectangle 9"/>
          <p:cNvSpPr>
            <a:spLocks noChangeArrowheads="1"/>
          </p:cNvSpPr>
          <p:nvPr/>
        </p:nvSpPr>
        <p:spPr bwMode="auto">
          <a:xfrm>
            <a:off x="4953000" y="2722563"/>
            <a:ext cx="698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n</a:t>
            </a:r>
            <a:endParaRPr lang="en-US" sz="1800" b="1"/>
          </a:p>
        </p:txBody>
      </p:sp>
      <p:sp>
        <p:nvSpPr>
          <p:cNvPr id="51211" name="Rectangle 10"/>
          <p:cNvSpPr>
            <a:spLocks noChangeArrowheads="1"/>
          </p:cNvSpPr>
          <p:nvPr/>
        </p:nvSpPr>
        <p:spPr bwMode="auto">
          <a:xfrm>
            <a:off x="5245100" y="2784475"/>
            <a:ext cx="698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n</a:t>
            </a:r>
            <a:endParaRPr lang="en-US" sz="1800" b="1"/>
          </a:p>
        </p:txBody>
      </p:sp>
      <p:sp>
        <p:nvSpPr>
          <p:cNvPr id="51212" name="Rectangle 11"/>
          <p:cNvSpPr>
            <a:spLocks noChangeArrowheads="1"/>
          </p:cNvSpPr>
          <p:nvPr/>
        </p:nvSpPr>
        <p:spPr bwMode="auto">
          <a:xfrm>
            <a:off x="5686425" y="2673350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n</a:t>
            </a:r>
            <a:endParaRPr lang="en-US" sz="1800" b="1"/>
          </a:p>
        </p:txBody>
      </p:sp>
      <p:sp>
        <p:nvSpPr>
          <p:cNvPr id="51213" name="Rectangle 12"/>
          <p:cNvSpPr>
            <a:spLocks noChangeArrowheads="1"/>
          </p:cNvSpPr>
          <p:nvPr/>
        </p:nvSpPr>
        <p:spPr bwMode="auto">
          <a:xfrm>
            <a:off x="5954713" y="2836863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n</a:t>
            </a:r>
            <a:endParaRPr lang="en-US" sz="1800" b="1"/>
          </a:p>
        </p:txBody>
      </p:sp>
      <p:sp>
        <p:nvSpPr>
          <p:cNvPr id="51214" name="Rectangle 13"/>
          <p:cNvSpPr>
            <a:spLocks noChangeArrowheads="1"/>
          </p:cNvSpPr>
          <p:nvPr/>
        </p:nvSpPr>
        <p:spPr bwMode="auto">
          <a:xfrm>
            <a:off x="3214688" y="3357563"/>
            <a:ext cx="13716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Secondary spermatocyte</a:t>
            </a:r>
            <a:endParaRPr lang="en-US" sz="1800" b="1"/>
          </a:p>
        </p:txBody>
      </p:sp>
      <p:sp>
        <p:nvSpPr>
          <p:cNvPr id="51215" name="Rectangle 14"/>
          <p:cNvSpPr>
            <a:spLocks noChangeArrowheads="1"/>
          </p:cNvSpPr>
          <p:nvPr/>
        </p:nvSpPr>
        <p:spPr bwMode="auto">
          <a:xfrm>
            <a:off x="3214688" y="4484688"/>
            <a:ext cx="9874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Sustentacular cell</a:t>
            </a:r>
            <a:endParaRPr lang="en-US" sz="1800" b="1"/>
          </a:p>
        </p:txBody>
      </p:sp>
      <p:sp>
        <p:nvSpPr>
          <p:cNvPr id="51216" name="Rectangle 15"/>
          <p:cNvSpPr>
            <a:spLocks noChangeArrowheads="1"/>
          </p:cNvSpPr>
          <p:nvPr/>
        </p:nvSpPr>
        <p:spPr bwMode="auto">
          <a:xfrm>
            <a:off x="3214688" y="2720975"/>
            <a:ext cx="56356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Spermatid</a:t>
            </a:r>
            <a:endParaRPr lang="en-US" sz="1800" b="1"/>
          </a:p>
        </p:txBody>
      </p:sp>
      <p:sp>
        <p:nvSpPr>
          <p:cNvPr id="51217" name="Rectangle 16"/>
          <p:cNvSpPr>
            <a:spLocks noChangeArrowheads="1"/>
          </p:cNvSpPr>
          <p:nvPr/>
        </p:nvSpPr>
        <p:spPr bwMode="auto">
          <a:xfrm>
            <a:off x="6081713" y="2400300"/>
            <a:ext cx="8921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Spermiogenesis</a:t>
            </a:r>
            <a:endParaRPr lang="en-US" sz="1800" b="1"/>
          </a:p>
        </p:txBody>
      </p:sp>
      <p:sp>
        <p:nvSpPr>
          <p:cNvPr id="51218" name="Rectangle 17"/>
          <p:cNvSpPr>
            <a:spLocks noChangeArrowheads="1"/>
          </p:cNvSpPr>
          <p:nvPr/>
        </p:nvSpPr>
        <p:spPr bwMode="auto">
          <a:xfrm>
            <a:off x="6167438" y="3141663"/>
            <a:ext cx="51911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Meiosis II</a:t>
            </a:r>
            <a:endParaRPr lang="en-US" sz="1800" b="1"/>
          </a:p>
        </p:txBody>
      </p:sp>
      <p:sp>
        <p:nvSpPr>
          <p:cNvPr id="51219" name="Rectangle 18"/>
          <p:cNvSpPr>
            <a:spLocks noChangeArrowheads="1"/>
          </p:cNvSpPr>
          <p:nvPr/>
        </p:nvSpPr>
        <p:spPr bwMode="auto">
          <a:xfrm>
            <a:off x="6357938" y="3814763"/>
            <a:ext cx="48736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Meiosis I</a:t>
            </a:r>
            <a:endParaRPr lang="en-US" sz="1800" b="1"/>
          </a:p>
        </p:txBody>
      </p:sp>
      <p:sp>
        <p:nvSpPr>
          <p:cNvPr id="51220" name="Rectangle 19"/>
          <p:cNvSpPr>
            <a:spLocks noChangeArrowheads="1"/>
          </p:cNvSpPr>
          <p:nvPr/>
        </p:nvSpPr>
        <p:spPr bwMode="auto">
          <a:xfrm>
            <a:off x="3214688" y="1908175"/>
            <a:ext cx="3587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Sperm</a:t>
            </a:r>
            <a:endParaRPr lang="en-US" sz="1800" b="1"/>
          </a:p>
        </p:txBody>
      </p:sp>
      <p:sp>
        <p:nvSpPr>
          <p:cNvPr id="51221" name="Rectangle 20"/>
          <p:cNvSpPr>
            <a:spLocks noChangeArrowheads="1"/>
          </p:cNvSpPr>
          <p:nvPr/>
        </p:nvSpPr>
        <p:spPr bwMode="auto">
          <a:xfrm>
            <a:off x="5594350" y="3441700"/>
            <a:ext cx="698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n</a:t>
            </a:r>
            <a:endParaRPr lang="en-US" sz="1800" b="1"/>
          </a:p>
        </p:txBody>
      </p:sp>
      <p:sp>
        <p:nvSpPr>
          <p:cNvPr id="51222" name="Rectangle 21"/>
          <p:cNvSpPr>
            <a:spLocks noChangeArrowheads="1"/>
          </p:cNvSpPr>
          <p:nvPr/>
        </p:nvSpPr>
        <p:spPr bwMode="auto">
          <a:xfrm>
            <a:off x="6115050" y="3449638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n</a:t>
            </a:r>
            <a:endParaRPr lang="en-US" sz="1800" b="1"/>
          </a:p>
        </p:txBody>
      </p:sp>
      <p:sp>
        <p:nvSpPr>
          <p:cNvPr id="51223" name="Rectangle 22"/>
          <p:cNvSpPr>
            <a:spLocks noChangeArrowheads="1"/>
          </p:cNvSpPr>
          <p:nvPr/>
        </p:nvSpPr>
        <p:spPr bwMode="auto">
          <a:xfrm>
            <a:off x="3214688" y="3946525"/>
            <a:ext cx="10890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Blood–testis barrier</a:t>
            </a:r>
            <a:endParaRPr lang="en-US" sz="1800" b="1"/>
          </a:p>
        </p:txBody>
      </p:sp>
      <p:sp>
        <p:nvSpPr>
          <p:cNvPr id="51224" name="Line 23"/>
          <p:cNvSpPr>
            <a:spLocks noChangeShapeType="1"/>
          </p:cNvSpPr>
          <p:nvPr/>
        </p:nvSpPr>
        <p:spPr bwMode="auto">
          <a:xfrm>
            <a:off x="4418013" y="6192838"/>
            <a:ext cx="833437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5" name="Line 24"/>
          <p:cNvSpPr>
            <a:spLocks noChangeShapeType="1"/>
          </p:cNvSpPr>
          <p:nvPr/>
        </p:nvSpPr>
        <p:spPr bwMode="auto">
          <a:xfrm>
            <a:off x="3705225" y="4194175"/>
            <a:ext cx="24907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6" name="Line 25"/>
          <p:cNvSpPr>
            <a:spLocks noChangeShapeType="1"/>
          </p:cNvSpPr>
          <p:nvPr/>
        </p:nvSpPr>
        <p:spPr bwMode="auto">
          <a:xfrm>
            <a:off x="4022725" y="5581650"/>
            <a:ext cx="1889125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7" name="Line 26"/>
          <p:cNvSpPr>
            <a:spLocks noChangeShapeType="1"/>
          </p:cNvSpPr>
          <p:nvPr/>
        </p:nvSpPr>
        <p:spPr bwMode="auto">
          <a:xfrm>
            <a:off x="3657600" y="1962150"/>
            <a:ext cx="11985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8" name="Line 27"/>
          <p:cNvSpPr>
            <a:spLocks noChangeShapeType="1"/>
          </p:cNvSpPr>
          <p:nvPr/>
        </p:nvSpPr>
        <p:spPr bwMode="auto">
          <a:xfrm>
            <a:off x="3810000" y="1465263"/>
            <a:ext cx="1042988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9" name="Line 28"/>
          <p:cNvSpPr>
            <a:spLocks noChangeShapeType="1"/>
          </p:cNvSpPr>
          <p:nvPr/>
        </p:nvSpPr>
        <p:spPr bwMode="auto">
          <a:xfrm>
            <a:off x="4640263" y="5132388"/>
            <a:ext cx="141605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0" name="Line 29"/>
          <p:cNvSpPr>
            <a:spLocks noChangeShapeType="1"/>
          </p:cNvSpPr>
          <p:nvPr/>
        </p:nvSpPr>
        <p:spPr bwMode="auto">
          <a:xfrm>
            <a:off x="3825875" y="2789238"/>
            <a:ext cx="1069975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1" name="Line 30"/>
          <p:cNvSpPr>
            <a:spLocks noChangeShapeType="1"/>
          </p:cNvSpPr>
          <p:nvPr/>
        </p:nvSpPr>
        <p:spPr bwMode="auto">
          <a:xfrm>
            <a:off x="4240213" y="4556125"/>
            <a:ext cx="1254125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2" name="Line 31"/>
          <p:cNvSpPr>
            <a:spLocks noChangeShapeType="1"/>
          </p:cNvSpPr>
          <p:nvPr/>
        </p:nvSpPr>
        <p:spPr bwMode="auto">
          <a:xfrm>
            <a:off x="4640263" y="5888038"/>
            <a:ext cx="5080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3" name="Line 32"/>
          <p:cNvSpPr>
            <a:spLocks noChangeShapeType="1"/>
          </p:cNvSpPr>
          <p:nvPr/>
        </p:nvSpPr>
        <p:spPr bwMode="auto">
          <a:xfrm>
            <a:off x="4294188" y="4013200"/>
            <a:ext cx="169862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4" name="Line 33"/>
          <p:cNvSpPr>
            <a:spLocks noChangeShapeType="1"/>
          </p:cNvSpPr>
          <p:nvPr/>
        </p:nvSpPr>
        <p:spPr bwMode="auto">
          <a:xfrm>
            <a:off x="4365625" y="4008438"/>
            <a:ext cx="16287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5" name="Line 34"/>
          <p:cNvSpPr>
            <a:spLocks noChangeShapeType="1"/>
          </p:cNvSpPr>
          <p:nvPr/>
        </p:nvSpPr>
        <p:spPr bwMode="auto">
          <a:xfrm>
            <a:off x="4651375" y="3427413"/>
            <a:ext cx="9271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6" name="Text Box 35"/>
          <p:cNvSpPr txBox="1">
            <a:spLocks noChangeArrowheads="1"/>
          </p:cNvSpPr>
          <p:nvPr/>
        </p:nvSpPr>
        <p:spPr bwMode="auto">
          <a:xfrm>
            <a:off x="1931988" y="1112838"/>
            <a:ext cx="12525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900" b="1"/>
              <a:t>Cross section of</a:t>
            </a:r>
          </a:p>
          <a:p>
            <a:pPr algn="ctr"/>
            <a:r>
              <a:rPr lang="en-US" sz="900" b="1"/>
              <a:t>seminiferous tubules</a:t>
            </a:r>
          </a:p>
        </p:txBody>
      </p:sp>
      <p:sp>
        <p:nvSpPr>
          <p:cNvPr id="51237" name="Text Box 36"/>
          <p:cNvSpPr txBox="1">
            <a:spLocks noChangeArrowheads="1"/>
          </p:cNvSpPr>
          <p:nvPr/>
        </p:nvSpPr>
        <p:spPr bwMode="auto">
          <a:xfrm>
            <a:off x="3214688" y="1406525"/>
            <a:ext cx="11890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Lumen of</a:t>
            </a:r>
          </a:p>
          <a:p>
            <a:r>
              <a:rPr lang="en-US" sz="900" b="1"/>
              <a:t>seminiferous tubule</a:t>
            </a:r>
          </a:p>
        </p:txBody>
      </p:sp>
      <p:sp>
        <p:nvSpPr>
          <p:cNvPr id="51238" name="Text Box 37"/>
          <p:cNvSpPr txBox="1">
            <a:spLocks noChangeArrowheads="1"/>
          </p:cNvSpPr>
          <p:nvPr/>
        </p:nvSpPr>
        <p:spPr bwMode="auto">
          <a:xfrm>
            <a:off x="3214688" y="4125913"/>
            <a:ext cx="8413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Primary</a:t>
            </a:r>
          </a:p>
          <a:p>
            <a:r>
              <a:rPr lang="en-US" sz="900" b="1"/>
              <a:t>spermatocyte</a:t>
            </a:r>
          </a:p>
        </p:txBody>
      </p:sp>
      <p:sp>
        <p:nvSpPr>
          <p:cNvPr id="51239" name="Text Box 38"/>
          <p:cNvSpPr txBox="1">
            <a:spLocks noChangeArrowheads="1"/>
          </p:cNvSpPr>
          <p:nvPr/>
        </p:nvSpPr>
        <p:spPr bwMode="auto">
          <a:xfrm>
            <a:off x="3214688" y="5064125"/>
            <a:ext cx="14446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Type B spermatogonium</a:t>
            </a:r>
          </a:p>
        </p:txBody>
      </p:sp>
      <p:sp>
        <p:nvSpPr>
          <p:cNvPr id="51240" name="Text Box 39"/>
          <p:cNvSpPr txBox="1">
            <a:spLocks noChangeArrowheads="1"/>
          </p:cNvSpPr>
          <p:nvPr/>
        </p:nvSpPr>
        <p:spPr bwMode="auto">
          <a:xfrm>
            <a:off x="3214688" y="5521325"/>
            <a:ext cx="85566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Tight junction</a:t>
            </a:r>
          </a:p>
        </p:txBody>
      </p:sp>
      <p:sp>
        <p:nvSpPr>
          <p:cNvPr id="51241" name="Text Box 40"/>
          <p:cNvSpPr txBox="1">
            <a:spLocks noChangeArrowheads="1"/>
          </p:cNvSpPr>
          <p:nvPr/>
        </p:nvSpPr>
        <p:spPr bwMode="auto">
          <a:xfrm>
            <a:off x="3214688" y="5807075"/>
            <a:ext cx="14763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Type A  spermatogonium</a:t>
            </a:r>
          </a:p>
        </p:txBody>
      </p:sp>
      <p:sp>
        <p:nvSpPr>
          <p:cNvPr id="51242" name="Text Box 41"/>
          <p:cNvSpPr txBox="1">
            <a:spLocks noChangeArrowheads="1"/>
          </p:cNvSpPr>
          <p:nvPr/>
        </p:nvSpPr>
        <p:spPr bwMode="auto">
          <a:xfrm>
            <a:off x="3214688" y="6126163"/>
            <a:ext cx="13287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Basement membrane</a:t>
            </a:r>
          </a:p>
          <a:p>
            <a:r>
              <a:rPr lang="en-US" sz="900" b="1"/>
              <a:t>of seminiferous tubule</a:t>
            </a:r>
          </a:p>
        </p:txBody>
      </p:sp>
      <p:sp>
        <p:nvSpPr>
          <p:cNvPr id="51243" name="Text Box 42"/>
          <p:cNvSpPr txBox="1">
            <a:spLocks noChangeArrowheads="1"/>
          </p:cNvSpPr>
          <p:nvPr/>
        </p:nvSpPr>
        <p:spPr bwMode="auto">
          <a:xfrm>
            <a:off x="6408738" y="4178300"/>
            <a:ext cx="2254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2n</a:t>
            </a:r>
          </a:p>
        </p:txBody>
      </p:sp>
      <p:sp>
        <p:nvSpPr>
          <p:cNvPr id="51244" name="Text Box 43"/>
          <p:cNvSpPr txBox="1">
            <a:spLocks noChangeArrowheads="1"/>
          </p:cNvSpPr>
          <p:nvPr/>
        </p:nvSpPr>
        <p:spPr bwMode="auto">
          <a:xfrm>
            <a:off x="6183313" y="5054600"/>
            <a:ext cx="227012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2n</a:t>
            </a:r>
          </a:p>
        </p:txBody>
      </p:sp>
      <p:sp>
        <p:nvSpPr>
          <p:cNvPr id="51245" name="Text Box 44"/>
          <p:cNvSpPr txBox="1">
            <a:spLocks noChangeArrowheads="1"/>
          </p:cNvSpPr>
          <p:nvPr/>
        </p:nvSpPr>
        <p:spPr bwMode="auto">
          <a:xfrm>
            <a:off x="5407025" y="5880100"/>
            <a:ext cx="22701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2n</a:t>
            </a:r>
          </a:p>
        </p:txBody>
      </p:sp>
      <p:sp>
        <p:nvSpPr>
          <p:cNvPr id="51246" name="TextBox 24"/>
          <p:cNvSpPr txBox="1">
            <a:spLocks noChangeArrowheads="1"/>
          </p:cNvSpPr>
          <p:nvPr/>
        </p:nvSpPr>
        <p:spPr bwMode="auto">
          <a:xfrm>
            <a:off x="2154238" y="871538"/>
            <a:ext cx="48101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51247" name="Text Box 6"/>
          <p:cNvSpPr txBox="1">
            <a:spLocks noChangeArrowheads="1"/>
          </p:cNvSpPr>
          <p:nvPr/>
        </p:nvSpPr>
        <p:spPr bwMode="auto">
          <a:xfrm>
            <a:off x="544513" y="5602288"/>
            <a:ext cx="1905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27.15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8F84C9A2-CA44-4B38-82A2-C186EAD382EC}" type="slidenum">
              <a:rPr lang="en-US" altLang="en-US" smtClean="0">
                <a:latin typeface="Arial" pitchFamily="34" charset="0"/>
              </a:rPr>
              <a:pPr/>
              <a:t>46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Spermatogenesis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primordial germ cells </a:t>
            </a:r>
            <a:r>
              <a:rPr lang="en-US" sz="2400" b="0" smtClean="0"/>
              <a:t>form in the yolk sac of the embryo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they colonize the gonadal ridges and become </a:t>
            </a:r>
            <a:r>
              <a:rPr lang="en-US" sz="2000" smtClean="0"/>
              <a:t>spermatogonia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400" b="0" smtClean="0"/>
              <a:t>puberty brings on spermatogenesis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spermatogonia</a:t>
            </a:r>
            <a:r>
              <a:rPr lang="en-US" sz="2000" b="0" smtClean="0"/>
              <a:t> lie along the periphery of the seminiferous tubules and divide by mitosis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one daughter cell of each division remains in the tubule wall as stem cell -</a:t>
            </a:r>
            <a:r>
              <a:rPr lang="en-US" sz="2000" smtClean="0"/>
              <a:t> type A spermatogonium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other daughter cell migrates slightly away from the wall and is on its way to producing sperm – </a:t>
            </a:r>
            <a:r>
              <a:rPr lang="en-US" sz="2000" smtClean="0"/>
              <a:t>type B spermatogonium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type B spermatogonium </a:t>
            </a:r>
            <a:r>
              <a:rPr lang="en-US" sz="2000" b="0" smtClean="0"/>
              <a:t>enlarges and becomes a </a:t>
            </a:r>
            <a:r>
              <a:rPr lang="en-US" sz="2000" smtClean="0"/>
              <a:t>primary spermatocyte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sustentacular cells protect it from the body’s immune system – blood-testis barrier (BTB)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primary spermatocyte undergoes meiosis I which gives rise to two equal-size, haploid, genetically unique </a:t>
            </a:r>
            <a:r>
              <a:rPr lang="en-US" sz="1800" smtClean="0"/>
              <a:t>secondary spermatocytes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each secondary spermatocyte undergoes meiosis II dividing into two </a:t>
            </a:r>
            <a:r>
              <a:rPr lang="en-US" sz="1800" smtClean="0"/>
              <a:t>spermatids</a:t>
            </a:r>
            <a:r>
              <a:rPr lang="en-US" sz="1800" b="0" smtClean="0"/>
              <a:t> – a total of four for each spermatogonium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spermiogenesis</a:t>
            </a:r>
            <a:r>
              <a:rPr lang="en-US" sz="1800" b="0" smtClean="0"/>
              <a:t> – four spermatids divide no further, but undergo a transformation in which it differentiates into a </a:t>
            </a:r>
            <a:r>
              <a:rPr lang="en-US" sz="1800" smtClean="0"/>
              <a:t>spermatozoon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sal25693_27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350" y="1882775"/>
            <a:ext cx="438785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7885113" y="4448175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2</a:t>
            </a:r>
            <a:endParaRPr lang="en-US" sz="600" b="1"/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7815263" y="3740150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3</a:t>
            </a:r>
            <a:endParaRPr lang="en-US" sz="600" b="1"/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7643813" y="3240088"/>
            <a:ext cx="44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4</a:t>
            </a:r>
            <a:endParaRPr lang="en-US" sz="600" b="1"/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7664450" y="2709863"/>
            <a:ext cx="44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5</a:t>
            </a:r>
            <a:endParaRPr lang="en-US" sz="600" b="1"/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7640638" y="5286375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1</a:t>
            </a:r>
            <a:endParaRPr lang="en-US" sz="600" b="1"/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6735763" y="3067050"/>
            <a:ext cx="460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n</a:t>
            </a:r>
            <a:endParaRPr lang="en-US" sz="600" b="1"/>
          </a:p>
        </p:txBody>
      </p:sp>
      <p:sp>
        <p:nvSpPr>
          <p:cNvPr id="54281" name="Rectangle 10"/>
          <p:cNvSpPr>
            <a:spLocks noChangeArrowheads="1"/>
          </p:cNvSpPr>
          <p:nvPr/>
        </p:nvSpPr>
        <p:spPr bwMode="auto">
          <a:xfrm>
            <a:off x="6948488" y="3111500"/>
            <a:ext cx="46037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n</a:t>
            </a:r>
            <a:endParaRPr lang="en-US" sz="600" b="1"/>
          </a:p>
        </p:txBody>
      </p:sp>
      <p:sp>
        <p:nvSpPr>
          <p:cNvPr id="54282" name="Rectangle 11"/>
          <p:cNvSpPr>
            <a:spLocks noChangeArrowheads="1"/>
          </p:cNvSpPr>
          <p:nvPr/>
        </p:nvSpPr>
        <p:spPr bwMode="auto">
          <a:xfrm>
            <a:off x="7270750" y="3030538"/>
            <a:ext cx="476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n</a:t>
            </a:r>
            <a:endParaRPr lang="en-US" sz="600" b="1"/>
          </a:p>
        </p:txBody>
      </p:sp>
      <p:sp>
        <p:nvSpPr>
          <p:cNvPr id="54283" name="Rectangle 12"/>
          <p:cNvSpPr>
            <a:spLocks noChangeArrowheads="1"/>
          </p:cNvSpPr>
          <p:nvPr/>
        </p:nvSpPr>
        <p:spPr bwMode="auto">
          <a:xfrm>
            <a:off x="7467600" y="3149600"/>
            <a:ext cx="460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n</a:t>
            </a:r>
            <a:endParaRPr lang="en-US" sz="600" b="1"/>
          </a:p>
        </p:txBody>
      </p:sp>
      <p:sp>
        <p:nvSpPr>
          <p:cNvPr id="54284" name="Rectangle 13"/>
          <p:cNvSpPr>
            <a:spLocks noChangeArrowheads="1"/>
          </p:cNvSpPr>
          <p:nvPr/>
        </p:nvSpPr>
        <p:spPr bwMode="auto">
          <a:xfrm>
            <a:off x="5464175" y="3530600"/>
            <a:ext cx="9191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Secondary spermatocyte</a:t>
            </a:r>
            <a:endParaRPr lang="en-US" sz="600" b="1"/>
          </a:p>
        </p:txBody>
      </p:sp>
      <p:sp>
        <p:nvSpPr>
          <p:cNvPr id="54285" name="Rectangle 14"/>
          <p:cNvSpPr>
            <a:spLocks noChangeArrowheads="1"/>
          </p:cNvSpPr>
          <p:nvPr/>
        </p:nvSpPr>
        <p:spPr bwMode="auto">
          <a:xfrm>
            <a:off x="5464175" y="4354513"/>
            <a:ext cx="6588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Sustentacular cell</a:t>
            </a:r>
            <a:endParaRPr lang="en-US" sz="600" b="1"/>
          </a:p>
        </p:txBody>
      </p:sp>
      <p:sp>
        <p:nvSpPr>
          <p:cNvPr id="54286" name="Rectangle 15"/>
          <p:cNvSpPr>
            <a:spLocks noChangeArrowheads="1"/>
          </p:cNvSpPr>
          <p:nvPr/>
        </p:nvSpPr>
        <p:spPr bwMode="auto">
          <a:xfrm>
            <a:off x="5464175" y="3065463"/>
            <a:ext cx="3762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Spermatid</a:t>
            </a:r>
            <a:endParaRPr lang="en-US" sz="600" b="1"/>
          </a:p>
        </p:txBody>
      </p:sp>
      <p:sp>
        <p:nvSpPr>
          <p:cNvPr id="54287" name="Rectangle 16"/>
          <p:cNvSpPr>
            <a:spLocks noChangeArrowheads="1"/>
          </p:cNvSpPr>
          <p:nvPr/>
        </p:nvSpPr>
        <p:spPr bwMode="auto">
          <a:xfrm>
            <a:off x="7561263" y="2830513"/>
            <a:ext cx="593725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Spermiogenesis</a:t>
            </a:r>
            <a:endParaRPr lang="en-US" sz="600" b="1"/>
          </a:p>
        </p:txBody>
      </p:sp>
      <p:sp>
        <p:nvSpPr>
          <p:cNvPr id="54288" name="Rectangle 17"/>
          <p:cNvSpPr>
            <a:spLocks noChangeArrowheads="1"/>
          </p:cNvSpPr>
          <p:nvPr/>
        </p:nvSpPr>
        <p:spPr bwMode="auto">
          <a:xfrm>
            <a:off x="7623175" y="3373438"/>
            <a:ext cx="3444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Meiosis II</a:t>
            </a:r>
            <a:endParaRPr lang="en-US" sz="600" b="1"/>
          </a:p>
        </p:txBody>
      </p:sp>
      <p:sp>
        <p:nvSpPr>
          <p:cNvPr id="54289" name="Rectangle 18"/>
          <p:cNvSpPr>
            <a:spLocks noChangeArrowheads="1"/>
          </p:cNvSpPr>
          <p:nvPr/>
        </p:nvSpPr>
        <p:spPr bwMode="auto">
          <a:xfrm>
            <a:off x="7762875" y="3865563"/>
            <a:ext cx="3238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Meiosis I</a:t>
            </a:r>
            <a:endParaRPr lang="en-US" sz="600" b="1"/>
          </a:p>
        </p:txBody>
      </p:sp>
      <p:sp>
        <p:nvSpPr>
          <p:cNvPr id="54290" name="Rectangle 19"/>
          <p:cNvSpPr>
            <a:spLocks noChangeArrowheads="1"/>
          </p:cNvSpPr>
          <p:nvPr/>
        </p:nvSpPr>
        <p:spPr bwMode="auto">
          <a:xfrm>
            <a:off x="5464175" y="2470150"/>
            <a:ext cx="2413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Sperm</a:t>
            </a:r>
            <a:endParaRPr lang="en-US" sz="600" b="1"/>
          </a:p>
        </p:txBody>
      </p:sp>
      <p:sp>
        <p:nvSpPr>
          <p:cNvPr id="54291" name="Rectangle 20"/>
          <p:cNvSpPr>
            <a:spLocks noChangeArrowheads="1"/>
          </p:cNvSpPr>
          <p:nvPr/>
        </p:nvSpPr>
        <p:spPr bwMode="auto">
          <a:xfrm>
            <a:off x="7204075" y="3592513"/>
            <a:ext cx="460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n</a:t>
            </a:r>
            <a:endParaRPr lang="en-US" sz="600" b="1"/>
          </a:p>
        </p:txBody>
      </p:sp>
      <p:sp>
        <p:nvSpPr>
          <p:cNvPr id="54292" name="Rectangle 21"/>
          <p:cNvSpPr>
            <a:spLocks noChangeArrowheads="1"/>
          </p:cNvSpPr>
          <p:nvPr/>
        </p:nvSpPr>
        <p:spPr bwMode="auto">
          <a:xfrm>
            <a:off x="7585075" y="3597275"/>
            <a:ext cx="460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n</a:t>
            </a:r>
            <a:endParaRPr lang="en-US" sz="600" b="1"/>
          </a:p>
        </p:txBody>
      </p:sp>
      <p:sp>
        <p:nvSpPr>
          <p:cNvPr id="54293" name="Rectangle 22"/>
          <p:cNvSpPr>
            <a:spLocks noChangeArrowheads="1"/>
          </p:cNvSpPr>
          <p:nvPr/>
        </p:nvSpPr>
        <p:spPr bwMode="auto">
          <a:xfrm>
            <a:off x="5464175" y="3960813"/>
            <a:ext cx="7270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Blood–testis barrier</a:t>
            </a:r>
            <a:endParaRPr lang="en-US" sz="600" b="1"/>
          </a:p>
        </p:txBody>
      </p:sp>
      <p:sp>
        <p:nvSpPr>
          <p:cNvPr id="54294" name="Line 23"/>
          <p:cNvSpPr>
            <a:spLocks noChangeShapeType="1"/>
          </p:cNvSpPr>
          <p:nvPr/>
        </p:nvSpPr>
        <p:spPr bwMode="auto">
          <a:xfrm>
            <a:off x="6343650" y="5603875"/>
            <a:ext cx="60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5" name="Line 24"/>
          <p:cNvSpPr>
            <a:spLocks noChangeShapeType="1"/>
          </p:cNvSpPr>
          <p:nvPr/>
        </p:nvSpPr>
        <p:spPr bwMode="auto">
          <a:xfrm>
            <a:off x="5822950" y="4141788"/>
            <a:ext cx="1820863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6" name="Line 25"/>
          <p:cNvSpPr>
            <a:spLocks noChangeShapeType="1"/>
          </p:cNvSpPr>
          <p:nvPr/>
        </p:nvSpPr>
        <p:spPr bwMode="auto">
          <a:xfrm>
            <a:off x="6056313" y="5157788"/>
            <a:ext cx="137953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7" name="Line 26"/>
          <p:cNvSpPr>
            <a:spLocks noChangeShapeType="1"/>
          </p:cNvSpPr>
          <p:nvPr/>
        </p:nvSpPr>
        <p:spPr bwMode="auto">
          <a:xfrm>
            <a:off x="5788025" y="2509838"/>
            <a:ext cx="8763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8" name="Line 27"/>
          <p:cNvSpPr>
            <a:spLocks noChangeShapeType="1"/>
          </p:cNvSpPr>
          <p:nvPr/>
        </p:nvSpPr>
        <p:spPr bwMode="auto">
          <a:xfrm>
            <a:off x="5900738" y="2146300"/>
            <a:ext cx="7620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9" name="Line 28"/>
          <p:cNvSpPr>
            <a:spLocks noChangeShapeType="1"/>
          </p:cNvSpPr>
          <p:nvPr/>
        </p:nvSpPr>
        <p:spPr bwMode="auto">
          <a:xfrm>
            <a:off x="6507163" y="4827588"/>
            <a:ext cx="103505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0" name="Line 29"/>
          <p:cNvSpPr>
            <a:spLocks noChangeShapeType="1"/>
          </p:cNvSpPr>
          <p:nvPr/>
        </p:nvSpPr>
        <p:spPr bwMode="auto">
          <a:xfrm>
            <a:off x="5911850" y="3114675"/>
            <a:ext cx="782638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1" name="Line 30"/>
          <p:cNvSpPr>
            <a:spLocks noChangeShapeType="1"/>
          </p:cNvSpPr>
          <p:nvPr/>
        </p:nvSpPr>
        <p:spPr bwMode="auto">
          <a:xfrm>
            <a:off x="6215063" y="4406900"/>
            <a:ext cx="91598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2" name="Line 31"/>
          <p:cNvSpPr>
            <a:spLocks noChangeShapeType="1"/>
          </p:cNvSpPr>
          <p:nvPr/>
        </p:nvSpPr>
        <p:spPr bwMode="auto">
          <a:xfrm>
            <a:off x="6507163" y="5380038"/>
            <a:ext cx="369887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3" name="Line 32"/>
          <p:cNvSpPr>
            <a:spLocks noChangeShapeType="1"/>
          </p:cNvSpPr>
          <p:nvPr/>
        </p:nvSpPr>
        <p:spPr bwMode="auto">
          <a:xfrm>
            <a:off x="6254750" y="4010025"/>
            <a:ext cx="124142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4" name="Line 33"/>
          <p:cNvSpPr>
            <a:spLocks noChangeShapeType="1"/>
          </p:cNvSpPr>
          <p:nvPr/>
        </p:nvSpPr>
        <p:spPr bwMode="auto">
          <a:xfrm>
            <a:off x="6307138" y="4006850"/>
            <a:ext cx="118903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5" name="Line 34"/>
          <p:cNvSpPr>
            <a:spLocks noChangeShapeType="1"/>
          </p:cNvSpPr>
          <p:nvPr/>
        </p:nvSpPr>
        <p:spPr bwMode="auto">
          <a:xfrm>
            <a:off x="6513513" y="3581400"/>
            <a:ext cx="67786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6" name="Text Box 35"/>
          <p:cNvSpPr txBox="1">
            <a:spLocks noChangeArrowheads="1"/>
          </p:cNvSpPr>
          <p:nvPr/>
        </p:nvSpPr>
        <p:spPr bwMode="auto">
          <a:xfrm>
            <a:off x="4525963" y="1890713"/>
            <a:ext cx="8651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600" b="1"/>
              <a:t>Cross section of</a:t>
            </a:r>
          </a:p>
          <a:p>
            <a:pPr algn="ctr"/>
            <a:r>
              <a:rPr lang="en-US" sz="600" b="1"/>
              <a:t>seminiferous tubules</a:t>
            </a:r>
          </a:p>
        </p:txBody>
      </p:sp>
      <p:sp>
        <p:nvSpPr>
          <p:cNvPr id="54307" name="Text Box 36"/>
          <p:cNvSpPr txBox="1">
            <a:spLocks noChangeArrowheads="1"/>
          </p:cNvSpPr>
          <p:nvPr/>
        </p:nvSpPr>
        <p:spPr bwMode="auto">
          <a:xfrm>
            <a:off x="5464175" y="2103438"/>
            <a:ext cx="8223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Lumen of</a:t>
            </a:r>
          </a:p>
          <a:p>
            <a:r>
              <a:rPr lang="en-US" sz="600" b="1"/>
              <a:t>seminiferous tubule</a:t>
            </a:r>
          </a:p>
        </p:txBody>
      </p:sp>
      <p:sp>
        <p:nvSpPr>
          <p:cNvPr id="54308" name="Text Box 37"/>
          <p:cNvSpPr txBox="1">
            <a:spLocks noChangeArrowheads="1"/>
          </p:cNvSpPr>
          <p:nvPr/>
        </p:nvSpPr>
        <p:spPr bwMode="auto">
          <a:xfrm>
            <a:off x="5464175" y="4092575"/>
            <a:ext cx="5953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Primary</a:t>
            </a:r>
          </a:p>
          <a:p>
            <a:r>
              <a:rPr lang="en-US" sz="600" b="1"/>
              <a:t>spermatocyte</a:t>
            </a:r>
          </a:p>
        </p:txBody>
      </p:sp>
      <p:sp>
        <p:nvSpPr>
          <p:cNvPr id="54309" name="Text Box 38"/>
          <p:cNvSpPr txBox="1">
            <a:spLocks noChangeArrowheads="1"/>
          </p:cNvSpPr>
          <p:nvPr/>
        </p:nvSpPr>
        <p:spPr bwMode="auto">
          <a:xfrm>
            <a:off x="5464175" y="4778375"/>
            <a:ext cx="9937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Type B spermatogonium</a:t>
            </a:r>
          </a:p>
        </p:txBody>
      </p:sp>
      <p:sp>
        <p:nvSpPr>
          <p:cNvPr id="54310" name="Text Box 39"/>
          <p:cNvSpPr txBox="1">
            <a:spLocks noChangeArrowheads="1"/>
          </p:cNvSpPr>
          <p:nvPr/>
        </p:nvSpPr>
        <p:spPr bwMode="auto">
          <a:xfrm>
            <a:off x="5464175" y="5111750"/>
            <a:ext cx="5953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Tight junction</a:t>
            </a:r>
          </a:p>
        </p:txBody>
      </p:sp>
      <p:sp>
        <p:nvSpPr>
          <p:cNvPr id="54311" name="Text Box 40"/>
          <p:cNvSpPr txBox="1">
            <a:spLocks noChangeArrowheads="1"/>
          </p:cNvSpPr>
          <p:nvPr/>
        </p:nvSpPr>
        <p:spPr bwMode="auto">
          <a:xfrm>
            <a:off x="5464175" y="5321300"/>
            <a:ext cx="10144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Type A  spermatogonium</a:t>
            </a:r>
          </a:p>
        </p:txBody>
      </p:sp>
      <p:sp>
        <p:nvSpPr>
          <p:cNvPr id="54312" name="Text Box 41"/>
          <p:cNvSpPr txBox="1">
            <a:spLocks noChangeArrowheads="1"/>
          </p:cNvSpPr>
          <p:nvPr/>
        </p:nvSpPr>
        <p:spPr bwMode="auto">
          <a:xfrm>
            <a:off x="5464175" y="5554663"/>
            <a:ext cx="9144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Basement membrane</a:t>
            </a:r>
          </a:p>
          <a:p>
            <a:r>
              <a:rPr lang="en-US" sz="600" b="1"/>
              <a:t>of seminiferous tubule</a:t>
            </a:r>
          </a:p>
        </p:txBody>
      </p:sp>
      <p:sp>
        <p:nvSpPr>
          <p:cNvPr id="54313" name="Text Box 42"/>
          <p:cNvSpPr txBox="1">
            <a:spLocks noChangeArrowheads="1"/>
          </p:cNvSpPr>
          <p:nvPr/>
        </p:nvSpPr>
        <p:spPr bwMode="auto">
          <a:xfrm>
            <a:off x="7799388" y="4130675"/>
            <a:ext cx="1809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2n</a:t>
            </a:r>
          </a:p>
        </p:txBody>
      </p:sp>
      <p:sp>
        <p:nvSpPr>
          <p:cNvPr id="54314" name="Text Box 43"/>
          <p:cNvSpPr txBox="1">
            <a:spLocks noChangeArrowheads="1"/>
          </p:cNvSpPr>
          <p:nvPr/>
        </p:nvSpPr>
        <p:spPr bwMode="auto">
          <a:xfrm>
            <a:off x="7634288" y="4772025"/>
            <a:ext cx="1825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2n</a:t>
            </a:r>
          </a:p>
        </p:txBody>
      </p:sp>
      <p:sp>
        <p:nvSpPr>
          <p:cNvPr id="54315" name="Text Box 44"/>
          <p:cNvSpPr txBox="1">
            <a:spLocks noChangeArrowheads="1"/>
          </p:cNvSpPr>
          <p:nvPr/>
        </p:nvSpPr>
        <p:spPr bwMode="auto">
          <a:xfrm>
            <a:off x="7067550" y="5375275"/>
            <a:ext cx="1809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2n</a:t>
            </a:r>
          </a:p>
        </p:txBody>
      </p:sp>
      <p:sp>
        <p:nvSpPr>
          <p:cNvPr id="543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02FBA0FF-ABCA-49C2-967C-AB8E4E9343B8}" type="slidenum">
              <a:rPr lang="en-US" altLang="en-US" smtClean="0">
                <a:latin typeface="Arial" pitchFamily="34" charset="0"/>
              </a:rPr>
              <a:pPr/>
              <a:t>47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5431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4724400" cy="5638800"/>
          </a:xfrm>
        </p:spPr>
        <p:txBody>
          <a:bodyPr/>
          <a:lstStyle/>
          <a:p>
            <a:pPr eaLnBrk="1" hangingPunct="1"/>
            <a:r>
              <a:rPr lang="en-US" sz="2400" b="0" smtClean="0"/>
              <a:t>once the primary spermatocyte undergoes meiosis, it becomes genetically</a:t>
            </a:r>
            <a:br>
              <a:rPr lang="en-US" sz="2400" b="0" smtClean="0"/>
            </a:br>
            <a:r>
              <a:rPr lang="en-US" sz="2400" b="0" smtClean="0"/>
              <a:t>different and needs to</a:t>
            </a:r>
            <a:br>
              <a:rPr lang="en-US" sz="2400" b="0" smtClean="0"/>
            </a:br>
            <a:r>
              <a:rPr lang="en-US" sz="2400" b="0" smtClean="0"/>
              <a:t>be protected from the</a:t>
            </a:r>
            <a:br>
              <a:rPr lang="en-US" sz="2400" b="0" smtClean="0"/>
            </a:br>
            <a:r>
              <a:rPr lang="en-US" sz="2400" b="0" smtClean="0"/>
              <a:t>immune system</a:t>
            </a:r>
          </a:p>
          <a:p>
            <a:pPr eaLnBrk="1" hangingPunct="1"/>
            <a:endParaRPr lang="en-US" sz="1100" b="0" smtClean="0"/>
          </a:p>
          <a:p>
            <a:pPr eaLnBrk="1" hangingPunct="1"/>
            <a:r>
              <a:rPr lang="en-US" sz="2400" b="0" smtClean="0"/>
              <a:t>the primary spermatocyte moves towards the lumen of the seminiferous tubule and a new tight junction between sustentacular cells forms behind it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400" b="0" smtClean="0"/>
              <a:t>now protected by the blood-testis barrier closing behind it</a:t>
            </a:r>
            <a:endParaRPr lang="en-US" sz="2800" b="0" smtClean="0"/>
          </a:p>
        </p:txBody>
      </p:sp>
      <p:sp>
        <p:nvSpPr>
          <p:cNvPr id="543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Blood-Testis Barrier</a:t>
            </a:r>
          </a:p>
        </p:txBody>
      </p:sp>
      <p:sp>
        <p:nvSpPr>
          <p:cNvPr id="54319" name="Text Box 13"/>
          <p:cNvSpPr txBox="1">
            <a:spLocks noChangeArrowheads="1"/>
          </p:cNvSpPr>
          <p:nvPr/>
        </p:nvSpPr>
        <p:spPr bwMode="auto">
          <a:xfrm>
            <a:off x="4927600" y="6173788"/>
            <a:ext cx="1905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27.15</a:t>
            </a:r>
          </a:p>
        </p:txBody>
      </p:sp>
      <p:sp>
        <p:nvSpPr>
          <p:cNvPr id="54320" name="TextBox 24"/>
          <p:cNvSpPr txBox="1">
            <a:spLocks noChangeArrowheads="1"/>
          </p:cNvSpPr>
          <p:nvPr/>
        </p:nvSpPr>
        <p:spPr bwMode="auto">
          <a:xfrm>
            <a:off x="4749800" y="1657350"/>
            <a:ext cx="37290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573657CD-F5B3-4A56-BB90-0E85A161D2BF}" type="slidenum">
              <a:rPr lang="en-US" altLang="en-US" smtClean="0">
                <a:latin typeface="Arial" pitchFamily="34" charset="0"/>
              </a:rPr>
              <a:pPr/>
              <a:t>48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552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Histology of Testis</a:t>
            </a: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3505200" y="6156325"/>
            <a:ext cx="28956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27.10 a-b</a:t>
            </a:r>
          </a:p>
        </p:txBody>
      </p:sp>
      <p:pic>
        <p:nvPicPr>
          <p:cNvPr id="55301" name="Picture 3" descr="sal25693_27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0350" y="1385888"/>
            <a:ext cx="614362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Line 4"/>
          <p:cNvSpPr>
            <a:spLocks noChangeShapeType="1"/>
          </p:cNvSpPr>
          <p:nvPr/>
        </p:nvSpPr>
        <p:spPr bwMode="auto">
          <a:xfrm>
            <a:off x="960438" y="1801813"/>
            <a:ext cx="976312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Line 5"/>
          <p:cNvSpPr>
            <a:spLocks noChangeShapeType="1"/>
          </p:cNvSpPr>
          <p:nvPr/>
        </p:nvSpPr>
        <p:spPr bwMode="auto">
          <a:xfrm>
            <a:off x="960438" y="1804988"/>
            <a:ext cx="9763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4" name="Line 6"/>
          <p:cNvSpPr>
            <a:spLocks noChangeShapeType="1"/>
          </p:cNvSpPr>
          <p:nvPr/>
        </p:nvSpPr>
        <p:spPr bwMode="auto">
          <a:xfrm>
            <a:off x="1408113" y="2760663"/>
            <a:ext cx="1624012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5" name="Line 7"/>
          <p:cNvSpPr>
            <a:spLocks noChangeShapeType="1"/>
          </p:cNvSpPr>
          <p:nvPr/>
        </p:nvSpPr>
        <p:spPr bwMode="auto">
          <a:xfrm>
            <a:off x="1408113" y="2762250"/>
            <a:ext cx="16240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6" name="Line 8"/>
          <p:cNvSpPr>
            <a:spLocks noChangeShapeType="1"/>
          </p:cNvSpPr>
          <p:nvPr/>
        </p:nvSpPr>
        <p:spPr bwMode="auto">
          <a:xfrm flipV="1">
            <a:off x="842963" y="2003425"/>
            <a:ext cx="1481137" cy="317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Line 9"/>
          <p:cNvSpPr>
            <a:spLocks noChangeShapeType="1"/>
          </p:cNvSpPr>
          <p:nvPr/>
        </p:nvSpPr>
        <p:spPr bwMode="auto">
          <a:xfrm>
            <a:off x="1893888" y="2003425"/>
            <a:ext cx="561975" cy="15240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8" name="Line 10"/>
          <p:cNvSpPr>
            <a:spLocks noChangeShapeType="1"/>
          </p:cNvSpPr>
          <p:nvPr/>
        </p:nvSpPr>
        <p:spPr bwMode="auto">
          <a:xfrm>
            <a:off x="1897063" y="2006600"/>
            <a:ext cx="5588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9" name="Line 11"/>
          <p:cNvSpPr>
            <a:spLocks noChangeShapeType="1"/>
          </p:cNvSpPr>
          <p:nvPr/>
        </p:nvSpPr>
        <p:spPr bwMode="auto">
          <a:xfrm flipV="1">
            <a:off x="842963" y="2003425"/>
            <a:ext cx="1481137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0" name="Line 12"/>
          <p:cNvSpPr>
            <a:spLocks noChangeShapeType="1"/>
          </p:cNvSpPr>
          <p:nvPr/>
        </p:nvSpPr>
        <p:spPr bwMode="auto">
          <a:xfrm flipV="1">
            <a:off x="1243013" y="2297113"/>
            <a:ext cx="768350" cy="317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1" name="Line 13"/>
          <p:cNvSpPr>
            <a:spLocks noChangeShapeType="1"/>
          </p:cNvSpPr>
          <p:nvPr/>
        </p:nvSpPr>
        <p:spPr bwMode="auto">
          <a:xfrm flipV="1">
            <a:off x="1243013" y="2297113"/>
            <a:ext cx="76835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2" name="Line 14"/>
          <p:cNvSpPr>
            <a:spLocks noChangeShapeType="1"/>
          </p:cNvSpPr>
          <p:nvPr/>
        </p:nvSpPr>
        <p:spPr bwMode="auto">
          <a:xfrm>
            <a:off x="1735138" y="2300288"/>
            <a:ext cx="423862" cy="207962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3" name="Line 15"/>
          <p:cNvSpPr>
            <a:spLocks noChangeShapeType="1"/>
          </p:cNvSpPr>
          <p:nvPr/>
        </p:nvSpPr>
        <p:spPr bwMode="auto">
          <a:xfrm>
            <a:off x="1735138" y="2303463"/>
            <a:ext cx="423862" cy="207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4" name="Rectangle 16"/>
          <p:cNvSpPr>
            <a:spLocks noChangeArrowheads="1"/>
          </p:cNvSpPr>
          <p:nvPr/>
        </p:nvSpPr>
        <p:spPr bwMode="auto">
          <a:xfrm>
            <a:off x="117475" y="1455738"/>
            <a:ext cx="9191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Interstitial cells</a:t>
            </a:r>
            <a:endParaRPr lang="en-US" b="1"/>
          </a:p>
        </p:txBody>
      </p:sp>
      <p:sp>
        <p:nvSpPr>
          <p:cNvPr id="55315" name="Rectangle 17"/>
          <p:cNvSpPr>
            <a:spLocks noChangeArrowheads="1"/>
          </p:cNvSpPr>
          <p:nvPr/>
        </p:nvSpPr>
        <p:spPr bwMode="auto">
          <a:xfrm>
            <a:off x="117475" y="1717675"/>
            <a:ext cx="7794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Blood vessel</a:t>
            </a:r>
            <a:endParaRPr lang="en-US" b="1"/>
          </a:p>
        </p:txBody>
      </p:sp>
      <p:sp>
        <p:nvSpPr>
          <p:cNvPr id="55316" name="Rectangle 18"/>
          <p:cNvSpPr>
            <a:spLocks noChangeArrowheads="1"/>
          </p:cNvSpPr>
          <p:nvPr/>
        </p:nvSpPr>
        <p:spPr bwMode="auto">
          <a:xfrm>
            <a:off x="117475" y="1912938"/>
            <a:ext cx="6445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Germ cells</a:t>
            </a:r>
            <a:endParaRPr lang="en-US" b="1"/>
          </a:p>
        </p:txBody>
      </p:sp>
      <p:sp>
        <p:nvSpPr>
          <p:cNvPr id="55317" name="Rectangle 19"/>
          <p:cNvSpPr>
            <a:spLocks noChangeArrowheads="1"/>
          </p:cNvSpPr>
          <p:nvPr/>
        </p:nvSpPr>
        <p:spPr bwMode="auto">
          <a:xfrm>
            <a:off x="117475" y="2212975"/>
            <a:ext cx="10810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Sustentacular cell</a:t>
            </a:r>
            <a:endParaRPr lang="en-US" b="1"/>
          </a:p>
        </p:txBody>
      </p:sp>
      <p:sp>
        <p:nvSpPr>
          <p:cNvPr id="55318" name="Line 20"/>
          <p:cNvSpPr>
            <a:spLocks noChangeShapeType="1"/>
          </p:cNvSpPr>
          <p:nvPr/>
        </p:nvSpPr>
        <p:spPr bwMode="auto">
          <a:xfrm flipH="1">
            <a:off x="1065213" y="1525588"/>
            <a:ext cx="2181225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9" name="Line 21"/>
          <p:cNvSpPr>
            <a:spLocks noChangeShapeType="1"/>
          </p:cNvSpPr>
          <p:nvPr/>
        </p:nvSpPr>
        <p:spPr bwMode="auto">
          <a:xfrm flipH="1">
            <a:off x="1065213" y="1528763"/>
            <a:ext cx="21812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0" name="Line 22"/>
          <p:cNvSpPr>
            <a:spLocks noChangeShapeType="1"/>
          </p:cNvSpPr>
          <p:nvPr/>
        </p:nvSpPr>
        <p:spPr bwMode="auto">
          <a:xfrm>
            <a:off x="3246438" y="1525588"/>
            <a:ext cx="320675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1" name="Line 23"/>
          <p:cNvSpPr>
            <a:spLocks noChangeShapeType="1"/>
          </p:cNvSpPr>
          <p:nvPr/>
        </p:nvSpPr>
        <p:spPr bwMode="auto">
          <a:xfrm>
            <a:off x="3246438" y="1528763"/>
            <a:ext cx="320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2" name="Line 24"/>
          <p:cNvSpPr>
            <a:spLocks noChangeShapeType="1"/>
          </p:cNvSpPr>
          <p:nvPr/>
        </p:nvSpPr>
        <p:spPr bwMode="auto">
          <a:xfrm>
            <a:off x="3246438" y="1525588"/>
            <a:ext cx="485775" cy="10160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3" name="Line 25"/>
          <p:cNvSpPr>
            <a:spLocks noChangeShapeType="1"/>
          </p:cNvSpPr>
          <p:nvPr/>
        </p:nvSpPr>
        <p:spPr bwMode="auto">
          <a:xfrm>
            <a:off x="3246438" y="1528763"/>
            <a:ext cx="488950" cy="10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4" name="Rectangle 26"/>
          <p:cNvSpPr>
            <a:spLocks noChangeArrowheads="1"/>
          </p:cNvSpPr>
          <p:nvPr/>
        </p:nvSpPr>
        <p:spPr bwMode="auto">
          <a:xfrm>
            <a:off x="117475" y="3609975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(a)</a:t>
            </a:r>
            <a:endParaRPr lang="en-US" b="1"/>
          </a:p>
        </p:txBody>
      </p:sp>
      <p:sp>
        <p:nvSpPr>
          <p:cNvPr id="55325" name="Freeform 27"/>
          <p:cNvSpPr>
            <a:spLocks/>
          </p:cNvSpPr>
          <p:nvPr/>
        </p:nvSpPr>
        <p:spPr bwMode="auto">
          <a:xfrm>
            <a:off x="5503863" y="2347913"/>
            <a:ext cx="1619250" cy="117475"/>
          </a:xfrm>
          <a:custGeom>
            <a:avLst/>
            <a:gdLst>
              <a:gd name="T0" fmla="*/ 0 w 1020"/>
              <a:gd name="T1" fmla="*/ 117475 h 74"/>
              <a:gd name="T2" fmla="*/ 0 w 1020"/>
              <a:gd name="T3" fmla="*/ 0 h 74"/>
              <a:gd name="T4" fmla="*/ 1619250 w 1020"/>
              <a:gd name="T5" fmla="*/ 0 h 74"/>
              <a:gd name="T6" fmla="*/ 1619250 w 1020"/>
              <a:gd name="T7" fmla="*/ 117475 h 74"/>
              <a:gd name="T8" fmla="*/ 0 60000 65536"/>
              <a:gd name="T9" fmla="*/ 0 60000 65536"/>
              <a:gd name="T10" fmla="*/ 0 60000 65536"/>
              <a:gd name="T11" fmla="*/ 0 60000 65536"/>
              <a:gd name="T12" fmla="*/ 0 w 1020"/>
              <a:gd name="T13" fmla="*/ 0 h 74"/>
              <a:gd name="T14" fmla="*/ 1020 w 1020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0" h="74">
                <a:moveTo>
                  <a:pt x="0" y="74"/>
                </a:moveTo>
                <a:lnTo>
                  <a:pt x="0" y="0"/>
                </a:lnTo>
                <a:lnTo>
                  <a:pt x="1020" y="0"/>
                </a:lnTo>
                <a:lnTo>
                  <a:pt x="1020" y="74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6" name="Freeform 28"/>
          <p:cNvSpPr>
            <a:spLocks/>
          </p:cNvSpPr>
          <p:nvPr/>
        </p:nvSpPr>
        <p:spPr bwMode="auto">
          <a:xfrm>
            <a:off x="7162800" y="3987800"/>
            <a:ext cx="111125" cy="120650"/>
          </a:xfrm>
          <a:custGeom>
            <a:avLst/>
            <a:gdLst>
              <a:gd name="T0" fmla="*/ 0 w 70"/>
              <a:gd name="T1" fmla="*/ 120650 h 76"/>
              <a:gd name="T2" fmla="*/ 0 w 70"/>
              <a:gd name="T3" fmla="*/ 0 h 76"/>
              <a:gd name="T4" fmla="*/ 111125 w 70"/>
              <a:gd name="T5" fmla="*/ 0 h 76"/>
              <a:gd name="T6" fmla="*/ 111125 w 70"/>
              <a:gd name="T7" fmla="*/ 120650 h 76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76"/>
              <a:gd name="T14" fmla="*/ 70 w 70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76">
                <a:moveTo>
                  <a:pt x="0" y="76"/>
                </a:moveTo>
                <a:lnTo>
                  <a:pt x="0" y="0"/>
                </a:lnTo>
                <a:lnTo>
                  <a:pt x="70" y="0"/>
                </a:lnTo>
                <a:lnTo>
                  <a:pt x="70" y="76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7" name="Line 29"/>
          <p:cNvSpPr>
            <a:spLocks noChangeShapeType="1"/>
          </p:cNvSpPr>
          <p:nvPr/>
        </p:nvSpPr>
        <p:spPr bwMode="auto">
          <a:xfrm flipH="1">
            <a:off x="6846888" y="2727325"/>
            <a:ext cx="165100" cy="22225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8" name="Line 30"/>
          <p:cNvSpPr>
            <a:spLocks noChangeShapeType="1"/>
          </p:cNvSpPr>
          <p:nvPr/>
        </p:nvSpPr>
        <p:spPr bwMode="auto">
          <a:xfrm flipH="1">
            <a:off x="6981825" y="3067050"/>
            <a:ext cx="238125" cy="17303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9" name="Line 31"/>
          <p:cNvSpPr>
            <a:spLocks noChangeShapeType="1"/>
          </p:cNvSpPr>
          <p:nvPr/>
        </p:nvSpPr>
        <p:spPr bwMode="auto">
          <a:xfrm flipH="1">
            <a:off x="7132638" y="3595688"/>
            <a:ext cx="115887" cy="125412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0" name="Line 32"/>
          <p:cNvSpPr>
            <a:spLocks noChangeShapeType="1"/>
          </p:cNvSpPr>
          <p:nvPr/>
        </p:nvSpPr>
        <p:spPr bwMode="auto">
          <a:xfrm flipH="1">
            <a:off x="7035800" y="4552950"/>
            <a:ext cx="357188" cy="2428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1" name="Freeform 33"/>
          <p:cNvSpPr>
            <a:spLocks/>
          </p:cNvSpPr>
          <p:nvPr/>
        </p:nvSpPr>
        <p:spPr bwMode="auto">
          <a:xfrm>
            <a:off x="7089775" y="5630863"/>
            <a:ext cx="576263" cy="33337"/>
          </a:xfrm>
          <a:custGeom>
            <a:avLst/>
            <a:gdLst>
              <a:gd name="T0" fmla="*/ 576263 w 363"/>
              <a:gd name="T1" fmla="*/ 0 h 21"/>
              <a:gd name="T2" fmla="*/ 576263 w 363"/>
              <a:gd name="T3" fmla="*/ 33337 h 21"/>
              <a:gd name="T4" fmla="*/ 0 w 363"/>
              <a:gd name="T5" fmla="*/ 33337 h 21"/>
              <a:gd name="T6" fmla="*/ 0 w 363"/>
              <a:gd name="T7" fmla="*/ 0 h 21"/>
              <a:gd name="T8" fmla="*/ 0 60000 65536"/>
              <a:gd name="T9" fmla="*/ 0 60000 65536"/>
              <a:gd name="T10" fmla="*/ 0 60000 65536"/>
              <a:gd name="T11" fmla="*/ 0 60000 65536"/>
              <a:gd name="T12" fmla="*/ 0 w 363"/>
              <a:gd name="T13" fmla="*/ 0 h 21"/>
              <a:gd name="T14" fmla="*/ 363 w 363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3" h="21">
                <a:moveTo>
                  <a:pt x="363" y="0"/>
                </a:moveTo>
                <a:lnTo>
                  <a:pt x="363" y="21"/>
                </a:lnTo>
                <a:lnTo>
                  <a:pt x="0" y="2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2" name="Line 34"/>
          <p:cNvSpPr>
            <a:spLocks noChangeShapeType="1"/>
          </p:cNvSpPr>
          <p:nvPr/>
        </p:nvSpPr>
        <p:spPr bwMode="auto">
          <a:xfrm flipV="1">
            <a:off x="7089775" y="5664200"/>
            <a:ext cx="1588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3" name="Line 35"/>
          <p:cNvSpPr>
            <a:spLocks noChangeShapeType="1"/>
          </p:cNvSpPr>
          <p:nvPr/>
        </p:nvSpPr>
        <p:spPr bwMode="auto">
          <a:xfrm flipV="1">
            <a:off x="7666038" y="5664200"/>
            <a:ext cx="1587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4" name="Rectangle 36"/>
          <p:cNvSpPr>
            <a:spLocks noChangeArrowheads="1"/>
          </p:cNvSpPr>
          <p:nvPr/>
        </p:nvSpPr>
        <p:spPr bwMode="auto">
          <a:xfrm>
            <a:off x="7816850" y="4481513"/>
            <a:ext cx="9191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Interstitial cells</a:t>
            </a:r>
            <a:endParaRPr lang="en-US" b="1"/>
          </a:p>
        </p:txBody>
      </p:sp>
      <p:sp>
        <p:nvSpPr>
          <p:cNvPr id="55335" name="Rectangle 37"/>
          <p:cNvSpPr>
            <a:spLocks noChangeArrowheads="1"/>
          </p:cNvSpPr>
          <p:nvPr/>
        </p:nvSpPr>
        <p:spPr bwMode="auto">
          <a:xfrm>
            <a:off x="4638675" y="5619750"/>
            <a:ext cx="1635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(b)</a:t>
            </a:r>
            <a:endParaRPr lang="en-US" b="1"/>
          </a:p>
        </p:txBody>
      </p:sp>
      <p:sp>
        <p:nvSpPr>
          <p:cNvPr id="55336" name="Rectangle 38"/>
          <p:cNvSpPr>
            <a:spLocks noChangeArrowheads="1"/>
          </p:cNvSpPr>
          <p:nvPr/>
        </p:nvSpPr>
        <p:spPr bwMode="auto">
          <a:xfrm>
            <a:off x="7816850" y="3532188"/>
            <a:ext cx="6445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Germ cells</a:t>
            </a:r>
            <a:endParaRPr lang="en-US" b="1"/>
          </a:p>
        </p:txBody>
      </p:sp>
      <p:sp>
        <p:nvSpPr>
          <p:cNvPr id="55337" name="Rectangle 39"/>
          <p:cNvSpPr>
            <a:spLocks noChangeArrowheads="1"/>
          </p:cNvSpPr>
          <p:nvPr/>
        </p:nvSpPr>
        <p:spPr bwMode="auto">
          <a:xfrm>
            <a:off x="7816850" y="2663825"/>
            <a:ext cx="688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Spermatids</a:t>
            </a:r>
            <a:endParaRPr lang="en-US" b="1"/>
          </a:p>
        </p:txBody>
      </p:sp>
      <p:sp>
        <p:nvSpPr>
          <p:cNvPr id="55338" name="Rectangle 40"/>
          <p:cNvSpPr>
            <a:spLocks noChangeArrowheads="1"/>
          </p:cNvSpPr>
          <p:nvPr/>
        </p:nvSpPr>
        <p:spPr bwMode="auto">
          <a:xfrm>
            <a:off x="7816850" y="1928813"/>
            <a:ext cx="7794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Blood vessel</a:t>
            </a:r>
            <a:endParaRPr lang="en-US" b="1"/>
          </a:p>
        </p:txBody>
      </p:sp>
      <p:sp>
        <p:nvSpPr>
          <p:cNvPr id="55339" name="Freeform 41"/>
          <p:cNvSpPr>
            <a:spLocks/>
          </p:cNvSpPr>
          <p:nvPr/>
        </p:nvSpPr>
        <p:spPr bwMode="auto">
          <a:xfrm>
            <a:off x="5495925" y="2344738"/>
            <a:ext cx="1620838" cy="120650"/>
          </a:xfrm>
          <a:custGeom>
            <a:avLst/>
            <a:gdLst>
              <a:gd name="T0" fmla="*/ 0 w 1021"/>
              <a:gd name="T1" fmla="*/ 120650 h 76"/>
              <a:gd name="T2" fmla="*/ 0 w 1021"/>
              <a:gd name="T3" fmla="*/ 0 h 76"/>
              <a:gd name="T4" fmla="*/ 1620838 w 1021"/>
              <a:gd name="T5" fmla="*/ 0 h 76"/>
              <a:gd name="T6" fmla="*/ 1620838 w 1021"/>
              <a:gd name="T7" fmla="*/ 120650 h 76"/>
              <a:gd name="T8" fmla="*/ 0 60000 65536"/>
              <a:gd name="T9" fmla="*/ 0 60000 65536"/>
              <a:gd name="T10" fmla="*/ 0 60000 65536"/>
              <a:gd name="T11" fmla="*/ 0 60000 65536"/>
              <a:gd name="T12" fmla="*/ 0 w 1021"/>
              <a:gd name="T13" fmla="*/ 0 h 76"/>
              <a:gd name="T14" fmla="*/ 1021 w 1021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1" h="76">
                <a:moveTo>
                  <a:pt x="0" y="76"/>
                </a:moveTo>
                <a:lnTo>
                  <a:pt x="0" y="0"/>
                </a:lnTo>
                <a:lnTo>
                  <a:pt x="1021" y="0"/>
                </a:lnTo>
                <a:lnTo>
                  <a:pt x="1021" y="7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0" name="Freeform 42"/>
          <p:cNvSpPr>
            <a:spLocks/>
          </p:cNvSpPr>
          <p:nvPr/>
        </p:nvSpPr>
        <p:spPr bwMode="auto">
          <a:xfrm>
            <a:off x="7156450" y="3987800"/>
            <a:ext cx="111125" cy="117475"/>
          </a:xfrm>
          <a:custGeom>
            <a:avLst/>
            <a:gdLst>
              <a:gd name="T0" fmla="*/ 0 w 70"/>
              <a:gd name="T1" fmla="*/ 117475 h 74"/>
              <a:gd name="T2" fmla="*/ 0 w 70"/>
              <a:gd name="T3" fmla="*/ 0 h 74"/>
              <a:gd name="T4" fmla="*/ 111125 w 70"/>
              <a:gd name="T5" fmla="*/ 0 h 74"/>
              <a:gd name="T6" fmla="*/ 111125 w 70"/>
              <a:gd name="T7" fmla="*/ 117475 h 74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74"/>
              <a:gd name="T14" fmla="*/ 70 w 70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74">
                <a:moveTo>
                  <a:pt x="0" y="74"/>
                </a:moveTo>
                <a:lnTo>
                  <a:pt x="0" y="0"/>
                </a:lnTo>
                <a:lnTo>
                  <a:pt x="70" y="0"/>
                </a:lnTo>
                <a:lnTo>
                  <a:pt x="70" y="7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1" name="Line 43"/>
          <p:cNvSpPr>
            <a:spLocks noChangeShapeType="1"/>
          </p:cNvSpPr>
          <p:nvPr/>
        </p:nvSpPr>
        <p:spPr bwMode="auto">
          <a:xfrm flipH="1">
            <a:off x="6840538" y="2724150"/>
            <a:ext cx="165100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2" name="Line 44"/>
          <p:cNvSpPr>
            <a:spLocks noChangeShapeType="1"/>
          </p:cNvSpPr>
          <p:nvPr/>
        </p:nvSpPr>
        <p:spPr bwMode="auto">
          <a:xfrm flipH="1">
            <a:off x="6972300" y="3067050"/>
            <a:ext cx="238125" cy="169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3" name="Line 45"/>
          <p:cNvSpPr>
            <a:spLocks noChangeShapeType="1"/>
          </p:cNvSpPr>
          <p:nvPr/>
        </p:nvSpPr>
        <p:spPr bwMode="auto">
          <a:xfrm flipH="1">
            <a:off x="7123113" y="3595688"/>
            <a:ext cx="120650" cy="125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4" name="Line 46"/>
          <p:cNvSpPr>
            <a:spLocks noChangeShapeType="1"/>
          </p:cNvSpPr>
          <p:nvPr/>
        </p:nvSpPr>
        <p:spPr bwMode="auto">
          <a:xfrm flipH="1">
            <a:off x="7029450" y="4549775"/>
            <a:ext cx="355600" cy="246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5" name="Line 47"/>
          <p:cNvSpPr>
            <a:spLocks noChangeShapeType="1"/>
          </p:cNvSpPr>
          <p:nvPr/>
        </p:nvSpPr>
        <p:spPr bwMode="auto">
          <a:xfrm flipH="1">
            <a:off x="7092950" y="2000250"/>
            <a:ext cx="693738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6" name="Line 48"/>
          <p:cNvSpPr>
            <a:spLocks noChangeShapeType="1"/>
          </p:cNvSpPr>
          <p:nvPr/>
        </p:nvSpPr>
        <p:spPr bwMode="auto">
          <a:xfrm flipH="1">
            <a:off x="7083425" y="1997075"/>
            <a:ext cx="6969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7" name="Freeform 49"/>
          <p:cNvSpPr>
            <a:spLocks/>
          </p:cNvSpPr>
          <p:nvPr/>
        </p:nvSpPr>
        <p:spPr bwMode="auto">
          <a:xfrm>
            <a:off x="6302375" y="2236788"/>
            <a:ext cx="1484313" cy="103187"/>
          </a:xfrm>
          <a:custGeom>
            <a:avLst/>
            <a:gdLst>
              <a:gd name="T0" fmla="*/ 1484313 w 935"/>
              <a:gd name="T1" fmla="*/ 0 h 65"/>
              <a:gd name="T2" fmla="*/ 0 w 935"/>
              <a:gd name="T3" fmla="*/ 0 h 65"/>
              <a:gd name="T4" fmla="*/ 0 w 935"/>
              <a:gd name="T5" fmla="*/ 103187 h 65"/>
              <a:gd name="T6" fmla="*/ 0 60000 65536"/>
              <a:gd name="T7" fmla="*/ 0 60000 65536"/>
              <a:gd name="T8" fmla="*/ 0 60000 65536"/>
              <a:gd name="T9" fmla="*/ 0 w 935"/>
              <a:gd name="T10" fmla="*/ 0 h 65"/>
              <a:gd name="T11" fmla="*/ 935 w 935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5" h="65">
                <a:moveTo>
                  <a:pt x="935" y="0"/>
                </a:moveTo>
                <a:lnTo>
                  <a:pt x="0" y="0"/>
                </a:lnTo>
                <a:lnTo>
                  <a:pt x="0" y="65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8" name="Freeform 50"/>
          <p:cNvSpPr>
            <a:spLocks/>
          </p:cNvSpPr>
          <p:nvPr/>
        </p:nvSpPr>
        <p:spPr bwMode="auto">
          <a:xfrm>
            <a:off x="6294438" y="2233613"/>
            <a:ext cx="1485900" cy="106362"/>
          </a:xfrm>
          <a:custGeom>
            <a:avLst/>
            <a:gdLst>
              <a:gd name="T0" fmla="*/ 1485900 w 936"/>
              <a:gd name="T1" fmla="*/ 0 h 67"/>
              <a:gd name="T2" fmla="*/ 0 w 936"/>
              <a:gd name="T3" fmla="*/ 0 h 67"/>
              <a:gd name="T4" fmla="*/ 0 w 936"/>
              <a:gd name="T5" fmla="*/ 106362 h 67"/>
              <a:gd name="T6" fmla="*/ 0 60000 65536"/>
              <a:gd name="T7" fmla="*/ 0 60000 65536"/>
              <a:gd name="T8" fmla="*/ 0 60000 65536"/>
              <a:gd name="T9" fmla="*/ 0 w 936"/>
              <a:gd name="T10" fmla="*/ 0 h 67"/>
              <a:gd name="T11" fmla="*/ 936 w 936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6" h="67">
                <a:moveTo>
                  <a:pt x="936" y="0"/>
                </a:moveTo>
                <a:lnTo>
                  <a:pt x="0" y="0"/>
                </a:lnTo>
                <a:lnTo>
                  <a:pt x="0" y="6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9" name="Freeform 51"/>
          <p:cNvSpPr>
            <a:spLocks/>
          </p:cNvSpPr>
          <p:nvPr/>
        </p:nvSpPr>
        <p:spPr bwMode="auto">
          <a:xfrm>
            <a:off x="6530975" y="2727325"/>
            <a:ext cx="1255713" cy="203200"/>
          </a:xfrm>
          <a:custGeom>
            <a:avLst/>
            <a:gdLst>
              <a:gd name="T0" fmla="*/ 1255713 w 791"/>
              <a:gd name="T1" fmla="*/ 0 h 128"/>
              <a:gd name="T2" fmla="*/ 481013 w 791"/>
              <a:gd name="T3" fmla="*/ 0 h 128"/>
              <a:gd name="T4" fmla="*/ 0 w 791"/>
              <a:gd name="T5" fmla="*/ 203200 h 128"/>
              <a:gd name="T6" fmla="*/ 0 60000 65536"/>
              <a:gd name="T7" fmla="*/ 0 60000 65536"/>
              <a:gd name="T8" fmla="*/ 0 60000 65536"/>
              <a:gd name="T9" fmla="*/ 0 w 791"/>
              <a:gd name="T10" fmla="*/ 0 h 128"/>
              <a:gd name="T11" fmla="*/ 791 w 791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1" h="128">
                <a:moveTo>
                  <a:pt x="791" y="0"/>
                </a:moveTo>
                <a:lnTo>
                  <a:pt x="303" y="0"/>
                </a:lnTo>
                <a:lnTo>
                  <a:pt x="0" y="128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0" name="Line 52"/>
          <p:cNvSpPr>
            <a:spLocks noChangeShapeType="1"/>
          </p:cNvSpPr>
          <p:nvPr/>
        </p:nvSpPr>
        <p:spPr bwMode="auto">
          <a:xfrm flipH="1">
            <a:off x="7029450" y="3067050"/>
            <a:ext cx="757238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1" name="Line 53"/>
          <p:cNvSpPr>
            <a:spLocks noChangeShapeType="1"/>
          </p:cNvSpPr>
          <p:nvPr/>
        </p:nvSpPr>
        <p:spPr bwMode="auto">
          <a:xfrm flipH="1">
            <a:off x="6270625" y="3454400"/>
            <a:ext cx="1516063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2" name="Freeform 54"/>
          <p:cNvSpPr>
            <a:spLocks/>
          </p:cNvSpPr>
          <p:nvPr/>
        </p:nvSpPr>
        <p:spPr bwMode="auto">
          <a:xfrm>
            <a:off x="6665913" y="3595688"/>
            <a:ext cx="1120775" cy="142875"/>
          </a:xfrm>
          <a:custGeom>
            <a:avLst/>
            <a:gdLst>
              <a:gd name="T0" fmla="*/ 1120775 w 706"/>
              <a:gd name="T1" fmla="*/ 0 h 90"/>
              <a:gd name="T2" fmla="*/ 582612 w 706"/>
              <a:gd name="T3" fmla="*/ 0 h 90"/>
              <a:gd name="T4" fmla="*/ 0 w 706"/>
              <a:gd name="T5" fmla="*/ 142875 h 90"/>
              <a:gd name="T6" fmla="*/ 0 60000 65536"/>
              <a:gd name="T7" fmla="*/ 0 60000 65536"/>
              <a:gd name="T8" fmla="*/ 0 60000 65536"/>
              <a:gd name="T9" fmla="*/ 0 w 706"/>
              <a:gd name="T10" fmla="*/ 0 h 90"/>
              <a:gd name="T11" fmla="*/ 706 w 706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6" h="90">
                <a:moveTo>
                  <a:pt x="706" y="0"/>
                </a:moveTo>
                <a:lnTo>
                  <a:pt x="367" y="0"/>
                </a:lnTo>
                <a:lnTo>
                  <a:pt x="0" y="9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3" name="Freeform 55"/>
          <p:cNvSpPr>
            <a:spLocks/>
          </p:cNvSpPr>
          <p:nvPr/>
        </p:nvSpPr>
        <p:spPr bwMode="auto">
          <a:xfrm>
            <a:off x="7219950" y="3895725"/>
            <a:ext cx="566738" cy="87313"/>
          </a:xfrm>
          <a:custGeom>
            <a:avLst/>
            <a:gdLst>
              <a:gd name="T0" fmla="*/ 566738 w 357"/>
              <a:gd name="T1" fmla="*/ 0 h 55"/>
              <a:gd name="T2" fmla="*/ 0 w 357"/>
              <a:gd name="T3" fmla="*/ 0 h 55"/>
              <a:gd name="T4" fmla="*/ 0 w 357"/>
              <a:gd name="T5" fmla="*/ 87313 h 55"/>
              <a:gd name="T6" fmla="*/ 0 60000 65536"/>
              <a:gd name="T7" fmla="*/ 0 60000 65536"/>
              <a:gd name="T8" fmla="*/ 0 60000 65536"/>
              <a:gd name="T9" fmla="*/ 0 w 357"/>
              <a:gd name="T10" fmla="*/ 0 h 55"/>
              <a:gd name="T11" fmla="*/ 357 w 357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7" h="55">
                <a:moveTo>
                  <a:pt x="357" y="0"/>
                </a:moveTo>
                <a:lnTo>
                  <a:pt x="0" y="0"/>
                </a:lnTo>
                <a:lnTo>
                  <a:pt x="0" y="55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4" name="Line 56"/>
          <p:cNvSpPr>
            <a:spLocks noChangeShapeType="1"/>
          </p:cNvSpPr>
          <p:nvPr/>
        </p:nvSpPr>
        <p:spPr bwMode="auto">
          <a:xfrm flipH="1">
            <a:off x="7194550" y="4552950"/>
            <a:ext cx="592138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5" name="Freeform 57"/>
          <p:cNvSpPr>
            <a:spLocks/>
          </p:cNvSpPr>
          <p:nvPr/>
        </p:nvSpPr>
        <p:spPr bwMode="auto">
          <a:xfrm>
            <a:off x="6523038" y="2724150"/>
            <a:ext cx="1257300" cy="206375"/>
          </a:xfrm>
          <a:custGeom>
            <a:avLst/>
            <a:gdLst>
              <a:gd name="T0" fmla="*/ 1257300 w 792"/>
              <a:gd name="T1" fmla="*/ 0 h 130"/>
              <a:gd name="T2" fmla="*/ 482600 w 792"/>
              <a:gd name="T3" fmla="*/ 0 h 130"/>
              <a:gd name="T4" fmla="*/ 0 w 792"/>
              <a:gd name="T5" fmla="*/ 206375 h 130"/>
              <a:gd name="T6" fmla="*/ 0 60000 65536"/>
              <a:gd name="T7" fmla="*/ 0 60000 65536"/>
              <a:gd name="T8" fmla="*/ 0 60000 65536"/>
              <a:gd name="T9" fmla="*/ 0 w 792"/>
              <a:gd name="T10" fmla="*/ 0 h 130"/>
              <a:gd name="T11" fmla="*/ 792 w 792"/>
              <a:gd name="T12" fmla="*/ 130 h 1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2" h="130">
                <a:moveTo>
                  <a:pt x="792" y="0"/>
                </a:moveTo>
                <a:lnTo>
                  <a:pt x="304" y="0"/>
                </a:lnTo>
                <a:lnTo>
                  <a:pt x="0" y="1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6" name="Line 58"/>
          <p:cNvSpPr>
            <a:spLocks noChangeShapeType="1"/>
          </p:cNvSpPr>
          <p:nvPr/>
        </p:nvSpPr>
        <p:spPr bwMode="auto">
          <a:xfrm flipH="1">
            <a:off x="7021513" y="3067050"/>
            <a:ext cx="7588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7" name="Line 59"/>
          <p:cNvSpPr>
            <a:spLocks noChangeShapeType="1"/>
          </p:cNvSpPr>
          <p:nvPr/>
        </p:nvSpPr>
        <p:spPr bwMode="auto">
          <a:xfrm flipH="1">
            <a:off x="6264275" y="3451225"/>
            <a:ext cx="15160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8" name="Freeform 60"/>
          <p:cNvSpPr>
            <a:spLocks/>
          </p:cNvSpPr>
          <p:nvPr/>
        </p:nvSpPr>
        <p:spPr bwMode="auto">
          <a:xfrm>
            <a:off x="6657975" y="3595688"/>
            <a:ext cx="1122363" cy="141287"/>
          </a:xfrm>
          <a:custGeom>
            <a:avLst/>
            <a:gdLst>
              <a:gd name="T0" fmla="*/ 1122363 w 707"/>
              <a:gd name="T1" fmla="*/ 0 h 89"/>
              <a:gd name="T2" fmla="*/ 585788 w 707"/>
              <a:gd name="T3" fmla="*/ 0 h 89"/>
              <a:gd name="T4" fmla="*/ 0 w 707"/>
              <a:gd name="T5" fmla="*/ 141287 h 89"/>
              <a:gd name="T6" fmla="*/ 0 60000 65536"/>
              <a:gd name="T7" fmla="*/ 0 60000 65536"/>
              <a:gd name="T8" fmla="*/ 0 60000 65536"/>
              <a:gd name="T9" fmla="*/ 0 w 707"/>
              <a:gd name="T10" fmla="*/ 0 h 89"/>
              <a:gd name="T11" fmla="*/ 707 w 707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7" h="89">
                <a:moveTo>
                  <a:pt x="707" y="0"/>
                </a:moveTo>
                <a:lnTo>
                  <a:pt x="369" y="0"/>
                </a:lnTo>
                <a:lnTo>
                  <a:pt x="0" y="8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9" name="Freeform 61"/>
          <p:cNvSpPr>
            <a:spLocks/>
          </p:cNvSpPr>
          <p:nvPr/>
        </p:nvSpPr>
        <p:spPr bwMode="auto">
          <a:xfrm>
            <a:off x="7210425" y="3895725"/>
            <a:ext cx="569913" cy="87313"/>
          </a:xfrm>
          <a:custGeom>
            <a:avLst/>
            <a:gdLst>
              <a:gd name="T0" fmla="*/ 569913 w 359"/>
              <a:gd name="T1" fmla="*/ 0 h 55"/>
              <a:gd name="T2" fmla="*/ 0 w 359"/>
              <a:gd name="T3" fmla="*/ 0 h 55"/>
              <a:gd name="T4" fmla="*/ 0 w 359"/>
              <a:gd name="T5" fmla="*/ 87313 h 55"/>
              <a:gd name="T6" fmla="*/ 0 60000 65536"/>
              <a:gd name="T7" fmla="*/ 0 60000 65536"/>
              <a:gd name="T8" fmla="*/ 0 60000 65536"/>
              <a:gd name="T9" fmla="*/ 0 w 359"/>
              <a:gd name="T10" fmla="*/ 0 h 55"/>
              <a:gd name="T11" fmla="*/ 359 w 359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9" h="55">
                <a:moveTo>
                  <a:pt x="359" y="0"/>
                </a:moveTo>
                <a:lnTo>
                  <a:pt x="0" y="0"/>
                </a:lnTo>
                <a:lnTo>
                  <a:pt x="0" y="5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0" name="Line 62"/>
          <p:cNvSpPr>
            <a:spLocks noChangeShapeType="1"/>
          </p:cNvSpPr>
          <p:nvPr/>
        </p:nvSpPr>
        <p:spPr bwMode="auto">
          <a:xfrm flipH="1">
            <a:off x="7186613" y="4549775"/>
            <a:ext cx="5937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1" name="Text Box 63"/>
          <p:cNvSpPr txBox="1">
            <a:spLocks noChangeArrowheads="1"/>
          </p:cNvSpPr>
          <p:nvPr/>
        </p:nvSpPr>
        <p:spPr bwMode="auto">
          <a:xfrm>
            <a:off x="117475" y="2673350"/>
            <a:ext cx="1350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Tails of spermatozoa</a:t>
            </a:r>
          </a:p>
        </p:txBody>
      </p:sp>
      <p:sp>
        <p:nvSpPr>
          <p:cNvPr id="55362" name="Text Box 64"/>
          <p:cNvSpPr txBox="1">
            <a:spLocks noChangeArrowheads="1"/>
          </p:cNvSpPr>
          <p:nvPr/>
        </p:nvSpPr>
        <p:spPr bwMode="auto">
          <a:xfrm>
            <a:off x="7816850" y="2171700"/>
            <a:ext cx="893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Seminiferous</a:t>
            </a:r>
          </a:p>
          <a:p>
            <a:r>
              <a:rPr lang="en-US" sz="1000" b="1"/>
              <a:t>tubule</a:t>
            </a:r>
          </a:p>
        </p:txBody>
      </p:sp>
      <p:sp>
        <p:nvSpPr>
          <p:cNvPr id="55363" name="Text Box 65"/>
          <p:cNvSpPr txBox="1">
            <a:spLocks noChangeArrowheads="1"/>
          </p:cNvSpPr>
          <p:nvPr/>
        </p:nvSpPr>
        <p:spPr bwMode="auto">
          <a:xfrm>
            <a:off x="7816850" y="2997200"/>
            <a:ext cx="928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Sustentacular</a:t>
            </a:r>
          </a:p>
          <a:p>
            <a:r>
              <a:rPr lang="en-US" sz="1000" b="1"/>
              <a:t>cell nuclei</a:t>
            </a:r>
          </a:p>
        </p:txBody>
      </p:sp>
      <p:sp>
        <p:nvSpPr>
          <p:cNvPr id="55364" name="Text Box 66"/>
          <p:cNvSpPr txBox="1">
            <a:spLocks noChangeArrowheads="1"/>
          </p:cNvSpPr>
          <p:nvPr/>
        </p:nvSpPr>
        <p:spPr bwMode="auto">
          <a:xfrm>
            <a:off x="7816850" y="3822700"/>
            <a:ext cx="1174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Connective tissue</a:t>
            </a:r>
          </a:p>
          <a:p>
            <a:r>
              <a:rPr lang="en-US" sz="1000" b="1"/>
              <a:t>wall of tubule</a:t>
            </a:r>
          </a:p>
        </p:txBody>
      </p:sp>
      <p:sp>
        <p:nvSpPr>
          <p:cNvPr id="55365" name="Text Box 67"/>
          <p:cNvSpPr txBox="1">
            <a:spLocks noChangeArrowheads="1"/>
          </p:cNvSpPr>
          <p:nvPr/>
        </p:nvSpPr>
        <p:spPr bwMode="auto">
          <a:xfrm>
            <a:off x="7816850" y="3378200"/>
            <a:ext cx="9159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Tubule lumen</a:t>
            </a:r>
          </a:p>
        </p:txBody>
      </p:sp>
      <p:sp>
        <p:nvSpPr>
          <p:cNvPr id="55366" name="Text Box 68"/>
          <p:cNvSpPr txBox="1">
            <a:spLocks noChangeArrowheads="1"/>
          </p:cNvSpPr>
          <p:nvPr/>
        </p:nvSpPr>
        <p:spPr bwMode="auto">
          <a:xfrm>
            <a:off x="7213600" y="5673725"/>
            <a:ext cx="45561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50 </a:t>
            </a:r>
            <a:r>
              <a:rPr lang="en-US" sz="1000" b="1">
                <a:cs typeface="Arial" pitchFamily="34" charset="0"/>
              </a:rPr>
              <a:t>µ</a:t>
            </a:r>
            <a:r>
              <a:rPr lang="en-US" sz="1000" b="1"/>
              <a:t>m</a:t>
            </a:r>
          </a:p>
        </p:txBody>
      </p:sp>
      <p:sp>
        <p:nvSpPr>
          <p:cNvPr id="55367" name="TextBox 24"/>
          <p:cNvSpPr txBox="1">
            <a:spLocks noChangeArrowheads="1"/>
          </p:cNvSpPr>
          <p:nvPr/>
        </p:nvSpPr>
        <p:spPr bwMode="auto">
          <a:xfrm>
            <a:off x="2151063" y="1166813"/>
            <a:ext cx="48101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55368" name="TextBox 24"/>
          <p:cNvSpPr txBox="1">
            <a:spLocks noChangeArrowheads="1"/>
          </p:cNvSpPr>
          <p:nvPr/>
        </p:nvSpPr>
        <p:spPr bwMode="auto">
          <a:xfrm>
            <a:off x="101600" y="5816600"/>
            <a:ext cx="8915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a: Copyright by R.G. Kessel and R.H. Kardon, </a:t>
            </a:r>
            <a:r>
              <a:rPr lang="en-US" sz="8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Tissues and Organs: A Text-Atlas of Scanning Electron Microscopy</a:t>
            </a:r>
            <a:r>
              <a:rPr lang="en-US" sz="8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1979, W.H. Freeman, All rights reserved; b: © Ed Reschke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57E8355D-BBF2-4243-97E8-FB5B8B9739C4}" type="slidenum">
              <a:rPr lang="en-US" altLang="en-US" smtClean="0">
                <a:latin typeface="Arial" pitchFamily="34" charset="0"/>
              </a:rPr>
              <a:pPr/>
              <a:t>49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138" y="84138"/>
            <a:ext cx="6435725" cy="889000"/>
          </a:xfrm>
        </p:spPr>
        <p:txBody>
          <a:bodyPr/>
          <a:lstStyle/>
          <a:p>
            <a:pPr eaLnBrk="1" hangingPunct="1"/>
            <a:r>
              <a:rPr lang="en-US" smtClean="0"/>
              <a:t>Spermiogenesis</a:t>
            </a:r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3657600" cy="4419600"/>
          </a:xfrm>
        </p:spPr>
        <p:txBody>
          <a:bodyPr/>
          <a:lstStyle/>
          <a:p>
            <a:pPr eaLnBrk="1" hangingPunct="1"/>
            <a:r>
              <a:rPr lang="en-US" b="0" smtClean="0"/>
              <a:t>spermiogenesis - changes that transform spermatids into spermatozoa</a:t>
            </a:r>
          </a:p>
          <a:p>
            <a:pPr lvl="1" eaLnBrk="1" hangingPunct="1"/>
            <a:r>
              <a:rPr lang="en-US" b="0" smtClean="0"/>
              <a:t>discarding excess cytoplasm and growing tails</a:t>
            </a:r>
            <a:endParaRPr lang="en-US" sz="3200" b="0" smtClean="0"/>
          </a:p>
        </p:txBody>
      </p:sp>
      <p:sp>
        <p:nvSpPr>
          <p:cNvPr id="56325" name="Text Box 9"/>
          <p:cNvSpPr txBox="1">
            <a:spLocks noChangeArrowheads="1"/>
          </p:cNvSpPr>
          <p:nvPr/>
        </p:nvSpPr>
        <p:spPr bwMode="auto">
          <a:xfrm>
            <a:off x="3657600" y="6230938"/>
            <a:ext cx="17716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Figure 27.16</a:t>
            </a:r>
          </a:p>
        </p:txBody>
      </p:sp>
      <p:pic>
        <p:nvPicPr>
          <p:cNvPr id="56326" name="Picture 3" descr="sal25693_27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0" y="1427163"/>
            <a:ext cx="5157788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Rectangle 4"/>
          <p:cNvSpPr>
            <a:spLocks noChangeArrowheads="1"/>
          </p:cNvSpPr>
          <p:nvPr/>
        </p:nvSpPr>
        <p:spPr bwMode="auto">
          <a:xfrm>
            <a:off x="4498975" y="1455738"/>
            <a:ext cx="96996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Golgi complex</a:t>
            </a:r>
            <a:endParaRPr lang="en-US" sz="1600" b="1"/>
          </a:p>
        </p:txBody>
      </p:sp>
      <p:sp>
        <p:nvSpPr>
          <p:cNvPr id="56328" name="Rectangle 5"/>
          <p:cNvSpPr>
            <a:spLocks noChangeArrowheads="1"/>
          </p:cNvSpPr>
          <p:nvPr/>
        </p:nvSpPr>
        <p:spPr bwMode="auto">
          <a:xfrm>
            <a:off x="4926013" y="2019300"/>
            <a:ext cx="5508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Nucleus</a:t>
            </a:r>
            <a:endParaRPr lang="en-US" sz="1600" b="1"/>
          </a:p>
        </p:txBody>
      </p:sp>
      <p:sp>
        <p:nvSpPr>
          <p:cNvPr id="56329" name="Rectangle 6"/>
          <p:cNvSpPr>
            <a:spLocks noChangeArrowheads="1"/>
          </p:cNvSpPr>
          <p:nvPr/>
        </p:nvSpPr>
        <p:spPr bwMode="auto">
          <a:xfrm>
            <a:off x="4772025" y="3367088"/>
            <a:ext cx="6572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Flagellum</a:t>
            </a:r>
            <a:endParaRPr lang="en-US" sz="1600" b="1"/>
          </a:p>
        </p:txBody>
      </p:sp>
      <p:sp>
        <p:nvSpPr>
          <p:cNvPr id="56330" name="Rectangle 7"/>
          <p:cNvSpPr>
            <a:spLocks noChangeArrowheads="1"/>
          </p:cNvSpPr>
          <p:nvPr/>
        </p:nvSpPr>
        <p:spPr bwMode="auto">
          <a:xfrm>
            <a:off x="7870825" y="1519238"/>
            <a:ext cx="6905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Acrosome</a:t>
            </a:r>
            <a:endParaRPr lang="en-US" sz="1600" b="1"/>
          </a:p>
        </p:txBody>
      </p:sp>
      <p:sp>
        <p:nvSpPr>
          <p:cNvPr id="56331" name="Rectangle 8"/>
          <p:cNvSpPr>
            <a:spLocks noChangeArrowheads="1"/>
          </p:cNvSpPr>
          <p:nvPr/>
        </p:nvSpPr>
        <p:spPr bwMode="auto">
          <a:xfrm>
            <a:off x="7561263" y="2341563"/>
            <a:ext cx="346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Head</a:t>
            </a:r>
            <a:endParaRPr lang="en-US" sz="1600" b="1"/>
          </a:p>
        </p:txBody>
      </p:sp>
      <p:sp>
        <p:nvSpPr>
          <p:cNvPr id="56332" name="Rectangle 9"/>
          <p:cNvSpPr>
            <a:spLocks noChangeArrowheads="1"/>
          </p:cNvSpPr>
          <p:nvPr/>
        </p:nvSpPr>
        <p:spPr bwMode="auto">
          <a:xfrm>
            <a:off x="7561263" y="2625725"/>
            <a:ext cx="63658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Axoneme</a:t>
            </a:r>
            <a:endParaRPr lang="en-US" sz="1600" b="1"/>
          </a:p>
        </p:txBody>
      </p:sp>
      <p:sp>
        <p:nvSpPr>
          <p:cNvPr id="56333" name="Rectangle 10"/>
          <p:cNvSpPr>
            <a:spLocks noChangeArrowheads="1"/>
          </p:cNvSpPr>
          <p:nvPr/>
        </p:nvSpPr>
        <p:spPr bwMode="auto">
          <a:xfrm>
            <a:off x="5368925" y="4092575"/>
            <a:ext cx="79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2</a:t>
            </a:r>
            <a:endParaRPr lang="en-US" sz="1600" b="1"/>
          </a:p>
        </p:txBody>
      </p:sp>
      <p:sp>
        <p:nvSpPr>
          <p:cNvPr id="56334" name="Rectangle 11"/>
          <p:cNvSpPr>
            <a:spLocks noChangeArrowheads="1"/>
          </p:cNvSpPr>
          <p:nvPr/>
        </p:nvSpPr>
        <p:spPr bwMode="auto">
          <a:xfrm>
            <a:off x="5948363" y="5541963"/>
            <a:ext cx="777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3</a:t>
            </a:r>
            <a:endParaRPr lang="en-US" sz="1600" b="1"/>
          </a:p>
        </p:txBody>
      </p:sp>
      <p:sp>
        <p:nvSpPr>
          <p:cNvPr id="56335" name="Rectangle 12"/>
          <p:cNvSpPr>
            <a:spLocks noChangeArrowheads="1"/>
          </p:cNvSpPr>
          <p:nvPr/>
        </p:nvSpPr>
        <p:spPr bwMode="auto">
          <a:xfrm>
            <a:off x="7762875" y="5772150"/>
            <a:ext cx="793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4</a:t>
            </a:r>
            <a:endParaRPr lang="en-US" sz="1600" b="1"/>
          </a:p>
        </p:txBody>
      </p:sp>
      <p:sp>
        <p:nvSpPr>
          <p:cNvPr id="56336" name="Rectangle 13"/>
          <p:cNvSpPr>
            <a:spLocks noChangeArrowheads="1"/>
          </p:cNvSpPr>
          <p:nvPr/>
        </p:nvSpPr>
        <p:spPr bwMode="auto">
          <a:xfrm>
            <a:off x="3895725" y="3635375"/>
            <a:ext cx="777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1</a:t>
            </a:r>
            <a:endParaRPr lang="en-US" sz="1600" b="1"/>
          </a:p>
        </p:txBody>
      </p:sp>
      <p:sp>
        <p:nvSpPr>
          <p:cNvPr id="56337" name="Rectangle 14"/>
          <p:cNvSpPr>
            <a:spLocks noChangeArrowheads="1"/>
          </p:cNvSpPr>
          <p:nvPr/>
        </p:nvSpPr>
        <p:spPr bwMode="auto">
          <a:xfrm>
            <a:off x="7948613" y="5783263"/>
            <a:ext cx="92233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Mature sperm</a:t>
            </a:r>
            <a:endParaRPr lang="en-US" sz="1600" b="1"/>
          </a:p>
        </p:txBody>
      </p:sp>
      <p:sp>
        <p:nvSpPr>
          <p:cNvPr id="57" name="Rectangle 15"/>
          <p:cNvSpPr>
            <a:spLocks noChangeArrowheads="1"/>
          </p:cNvSpPr>
          <p:nvPr/>
        </p:nvSpPr>
        <p:spPr bwMode="auto">
          <a:xfrm>
            <a:off x="7404100" y="2879725"/>
            <a:ext cx="86518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solidFill>
                  <a:srgbClr val="000000"/>
                </a:solidFill>
                <a:latin typeface="Arial" charset="0"/>
              </a:rPr>
              <a:t>Mitochondria</a:t>
            </a:r>
            <a:endParaRPr lang="en-US" sz="1050" b="1">
              <a:latin typeface="Arial" charset="0"/>
            </a:endParaRPr>
          </a:p>
        </p:txBody>
      </p:sp>
      <p:sp>
        <p:nvSpPr>
          <p:cNvPr id="56339" name="Line 16"/>
          <p:cNvSpPr>
            <a:spLocks noChangeShapeType="1"/>
          </p:cNvSpPr>
          <p:nvPr/>
        </p:nvSpPr>
        <p:spPr bwMode="auto">
          <a:xfrm>
            <a:off x="6416675" y="1947863"/>
            <a:ext cx="1588" cy="501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0" name="Line 17"/>
          <p:cNvSpPr>
            <a:spLocks noChangeShapeType="1"/>
          </p:cNvSpPr>
          <p:nvPr/>
        </p:nvSpPr>
        <p:spPr bwMode="auto">
          <a:xfrm flipH="1">
            <a:off x="4533900" y="3451225"/>
            <a:ext cx="1793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1" name="Line 18"/>
          <p:cNvSpPr>
            <a:spLocks noChangeShapeType="1"/>
          </p:cNvSpPr>
          <p:nvPr/>
        </p:nvSpPr>
        <p:spPr bwMode="auto">
          <a:xfrm flipH="1">
            <a:off x="4495800" y="3081338"/>
            <a:ext cx="35401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2" name="Freeform 19"/>
          <p:cNvSpPr>
            <a:spLocks/>
          </p:cNvSpPr>
          <p:nvPr/>
        </p:nvSpPr>
        <p:spPr bwMode="auto">
          <a:xfrm>
            <a:off x="4560888" y="2103438"/>
            <a:ext cx="322262" cy="211137"/>
          </a:xfrm>
          <a:custGeom>
            <a:avLst/>
            <a:gdLst>
              <a:gd name="T0" fmla="*/ 322361 w 225"/>
              <a:gd name="T1" fmla="*/ 0 h 148"/>
              <a:gd name="T2" fmla="*/ 232100 w 225"/>
              <a:gd name="T3" fmla="*/ 0 h 148"/>
              <a:gd name="T4" fmla="*/ 0 w 225"/>
              <a:gd name="T5" fmla="*/ 212042 h 148"/>
              <a:gd name="T6" fmla="*/ 0 60000 65536"/>
              <a:gd name="T7" fmla="*/ 0 60000 65536"/>
              <a:gd name="T8" fmla="*/ 0 60000 65536"/>
              <a:gd name="T9" fmla="*/ 0 w 225"/>
              <a:gd name="T10" fmla="*/ 0 h 148"/>
              <a:gd name="T11" fmla="*/ 225 w 225"/>
              <a:gd name="T12" fmla="*/ 148 h 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" h="148">
                <a:moveTo>
                  <a:pt x="225" y="0"/>
                </a:moveTo>
                <a:lnTo>
                  <a:pt x="162" y="0"/>
                </a:lnTo>
                <a:lnTo>
                  <a:pt x="0" y="14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56343" name="Freeform 20"/>
          <p:cNvSpPr>
            <a:spLocks/>
          </p:cNvSpPr>
          <p:nvPr/>
        </p:nvSpPr>
        <p:spPr bwMode="auto">
          <a:xfrm>
            <a:off x="4440238" y="1728788"/>
            <a:ext cx="250825" cy="377825"/>
          </a:xfrm>
          <a:custGeom>
            <a:avLst/>
            <a:gdLst>
              <a:gd name="T0" fmla="*/ 250725 w 175"/>
              <a:gd name="T1" fmla="*/ 0 h 263"/>
              <a:gd name="T2" fmla="*/ 87396 w 175"/>
              <a:gd name="T3" fmla="*/ 0 h 263"/>
              <a:gd name="T4" fmla="*/ 0 w 175"/>
              <a:gd name="T5" fmla="*/ 376805 h 263"/>
              <a:gd name="T6" fmla="*/ 0 60000 65536"/>
              <a:gd name="T7" fmla="*/ 0 60000 65536"/>
              <a:gd name="T8" fmla="*/ 0 60000 65536"/>
              <a:gd name="T9" fmla="*/ 0 w 175"/>
              <a:gd name="T10" fmla="*/ 0 h 263"/>
              <a:gd name="T11" fmla="*/ 175 w 175"/>
              <a:gd name="T12" fmla="*/ 263 h 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5" h="263">
                <a:moveTo>
                  <a:pt x="175" y="0"/>
                </a:moveTo>
                <a:lnTo>
                  <a:pt x="61" y="0"/>
                </a:lnTo>
                <a:lnTo>
                  <a:pt x="0" y="26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56344" name="Freeform 21"/>
          <p:cNvSpPr>
            <a:spLocks/>
          </p:cNvSpPr>
          <p:nvPr/>
        </p:nvSpPr>
        <p:spPr bwMode="auto">
          <a:xfrm>
            <a:off x="4271963" y="1539875"/>
            <a:ext cx="173037" cy="495300"/>
          </a:xfrm>
          <a:custGeom>
            <a:avLst/>
            <a:gdLst>
              <a:gd name="T0" fmla="*/ 173359 w 121"/>
              <a:gd name="T1" fmla="*/ 0 h 346"/>
              <a:gd name="T2" fmla="*/ 55876 w 121"/>
              <a:gd name="T3" fmla="*/ 0 h 346"/>
              <a:gd name="T4" fmla="*/ 0 w 121"/>
              <a:gd name="T5" fmla="*/ 495721 h 346"/>
              <a:gd name="T6" fmla="*/ 0 60000 65536"/>
              <a:gd name="T7" fmla="*/ 0 60000 65536"/>
              <a:gd name="T8" fmla="*/ 0 60000 65536"/>
              <a:gd name="T9" fmla="*/ 0 w 121"/>
              <a:gd name="T10" fmla="*/ 0 h 346"/>
              <a:gd name="T11" fmla="*/ 121 w 121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" h="346">
                <a:moveTo>
                  <a:pt x="121" y="0"/>
                </a:moveTo>
                <a:lnTo>
                  <a:pt x="39" y="0"/>
                </a:lnTo>
                <a:lnTo>
                  <a:pt x="0" y="34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56345" name="Line 22"/>
          <p:cNvSpPr>
            <a:spLocks noChangeShapeType="1"/>
          </p:cNvSpPr>
          <p:nvPr/>
        </p:nvSpPr>
        <p:spPr bwMode="auto">
          <a:xfrm>
            <a:off x="8280400" y="3200400"/>
            <a:ext cx="17621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6" name="Line 23"/>
          <p:cNvSpPr>
            <a:spLocks noChangeShapeType="1"/>
          </p:cNvSpPr>
          <p:nvPr/>
        </p:nvSpPr>
        <p:spPr bwMode="auto">
          <a:xfrm>
            <a:off x="8299450" y="2717800"/>
            <a:ext cx="2206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7" name="Line 24"/>
          <p:cNvSpPr>
            <a:spLocks noChangeShapeType="1"/>
          </p:cNvSpPr>
          <p:nvPr/>
        </p:nvSpPr>
        <p:spPr bwMode="auto">
          <a:xfrm>
            <a:off x="8299450" y="2970213"/>
            <a:ext cx="1920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8" name="Line 25"/>
          <p:cNvSpPr>
            <a:spLocks noChangeShapeType="1"/>
          </p:cNvSpPr>
          <p:nvPr/>
        </p:nvSpPr>
        <p:spPr bwMode="auto">
          <a:xfrm>
            <a:off x="8016875" y="2433638"/>
            <a:ext cx="22701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9" name="Line 26"/>
          <p:cNvSpPr>
            <a:spLocks noChangeShapeType="1"/>
          </p:cNvSpPr>
          <p:nvPr/>
        </p:nvSpPr>
        <p:spPr bwMode="auto">
          <a:xfrm>
            <a:off x="6654800" y="3535363"/>
            <a:ext cx="3238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0" name="Line 27"/>
          <p:cNvSpPr>
            <a:spLocks noChangeShapeType="1"/>
          </p:cNvSpPr>
          <p:nvPr/>
        </p:nvSpPr>
        <p:spPr bwMode="auto">
          <a:xfrm>
            <a:off x="6792913" y="3540125"/>
            <a:ext cx="587375" cy="652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1" name="Line 28"/>
          <p:cNvSpPr>
            <a:spLocks noChangeShapeType="1"/>
          </p:cNvSpPr>
          <p:nvPr/>
        </p:nvSpPr>
        <p:spPr bwMode="auto">
          <a:xfrm>
            <a:off x="8248650" y="1697038"/>
            <a:ext cx="1588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2" name="Line 29"/>
          <p:cNvSpPr>
            <a:spLocks noChangeShapeType="1"/>
          </p:cNvSpPr>
          <p:nvPr/>
        </p:nvSpPr>
        <p:spPr bwMode="auto">
          <a:xfrm>
            <a:off x="8299450" y="2970213"/>
            <a:ext cx="192088" cy="128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3" name="Text Box 31"/>
          <p:cNvSpPr txBox="1">
            <a:spLocks noChangeArrowheads="1"/>
          </p:cNvSpPr>
          <p:nvPr/>
        </p:nvSpPr>
        <p:spPr bwMode="auto">
          <a:xfrm>
            <a:off x="4743450" y="1644650"/>
            <a:ext cx="8207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Acrosomal</a:t>
            </a:r>
          </a:p>
          <a:p>
            <a:r>
              <a:rPr lang="en-US" sz="1100" b="1"/>
              <a:t>vesicle</a:t>
            </a:r>
          </a:p>
        </p:txBody>
      </p:sp>
      <p:sp>
        <p:nvSpPr>
          <p:cNvPr id="56354" name="Text Box 32"/>
          <p:cNvSpPr txBox="1">
            <a:spLocks noChangeArrowheads="1"/>
          </p:cNvSpPr>
          <p:nvPr/>
        </p:nvSpPr>
        <p:spPr bwMode="auto">
          <a:xfrm>
            <a:off x="6083300" y="1416050"/>
            <a:ext cx="7667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Bridge to</a:t>
            </a:r>
          </a:p>
          <a:p>
            <a:r>
              <a:rPr lang="en-US" sz="1100" b="1"/>
              <a:t>adjacent</a:t>
            </a:r>
          </a:p>
          <a:p>
            <a:r>
              <a:rPr lang="en-US" sz="1100" b="1"/>
              <a:t>spermatid</a:t>
            </a:r>
          </a:p>
        </p:txBody>
      </p:sp>
      <p:sp>
        <p:nvSpPr>
          <p:cNvPr id="56355" name="Text Box 33"/>
          <p:cNvSpPr txBox="1">
            <a:spLocks noChangeArrowheads="1"/>
          </p:cNvSpPr>
          <p:nvPr/>
        </p:nvSpPr>
        <p:spPr bwMode="auto">
          <a:xfrm>
            <a:off x="4903788" y="2997200"/>
            <a:ext cx="468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Basal</a:t>
            </a:r>
          </a:p>
          <a:p>
            <a:r>
              <a:rPr lang="en-US" sz="1100" b="1"/>
              <a:t>body</a:t>
            </a:r>
          </a:p>
        </p:txBody>
      </p:sp>
      <p:sp>
        <p:nvSpPr>
          <p:cNvPr id="56356" name="Text Box 34"/>
          <p:cNvSpPr txBox="1">
            <a:spLocks noChangeArrowheads="1"/>
          </p:cNvSpPr>
          <p:nvPr/>
        </p:nvSpPr>
        <p:spPr bwMode="auto">
          <a:xfrm>
            <a:off x="4078288" y="3616325"/>
            <a:ext cx="13049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Appearance of</a:t>
            </a:r>
          </a:p>
          <a:p>
            <a:r>
              <a:rPr lang="en-US" sz="1100" b="1"/>
              <a:t>acrosomal vesicle</a:t>
            </a:r>
          </a:p>
          <a:p>
            <a:r>
              <a:rPr lang="en-US" sz="1100" b="1"/>
              <a:t>and flagellum in</a:t>
            </a:r>
          </a:p>
          <a:p>
            <a:r>
              <a:rPr lang="en-US" sz="1100" b="1"/>
              <a:t>spermatid</a:t>
            </a:r>
          </a:p>
        </p:txBody>
      </p:sp>
      <p:sp>
        <p:nvSpPr>
          <p:cNvPr id="56357" name="Text Box 35"/>
          <p:cNvSpPr txBox="1">
            <a:spLocks noChangeArrowheads="1"/>
          </p:cNvSpPr>
          <p:nvPr/>
        </p:nvSpPr>
        <p:spPr bwMode="auto">
          <a:xfrm>
            <a:off x="5556250" y="4097338"/>
            <a:ext cx="10001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Growth of</a:t>
            </a:r>
          </a:p>
          <a:p>
            <a:r>
              <a:rPr lang="en-US" sz="1100" b="1"/>
              <a:t>acrosome</a:t>
            </a:r>
          </a:p>
          <a:p>
            <a:r>
              <a:rPr lang="en-US" sz="1100" b="1"/>
              <a:t>and flagellum</a:t>
            </a:r>
          </a:p>
        </p:txBody>
      </p:sp>
      <p:sp>
        <p:nvSpPr>
          <p:cNvPr id="56358" name="Text Box 36"/>
          <p:cNvSpPr txBox="1">
            <a:spLocks noChangeArrowheads="1"/>
          </p:cNvSpPr>
          <p:nvPr/>
        </p:nvSpPr>
        <p:spPr bwMode="auto">
          <a:xfrm>
            <a:off x="6118225" y="3444875"/>
            <a:ext cx="788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Excess</a:t>
            </a:r>
          </a:p>
          <a:p>
            <a:r>
              <a:rPr lang="en-US" sz="1100" b="1"/>
              <a:t>cytoplasm</a:t>
            </a:r>
          </a:p>
        </p:txBody>
      </p:sp>
      <p:sp>
        <p:nvSpPr>
          <p:cNvPr id="56359" name="Text Box 37"/>
          <p:cNvSpPr txBox="1">
            <a:spLocks noChangeArrowheads="1"/>
          </p:cNvSpPr>
          <p:nvPr/>
        </p:nvSpPr>
        <p:spPr bwMode="auto">
          <a:xfrm>
            <a:off x="7596188" y="3100388"/>
            <a:ext cx="695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Midpiece</a:t>
            </a:r>
          </a:p>
          <a:p>
            <a:r>
              <a:rPr lang="en-US" sz="1100" b="1"/>
              <a:t>of tail</a:t>
            </a:r>
          </a:p>
        </p:txBody>
      </p:sp>
      <p:sp>
        <p:nvSpPr>
          <p:cNvPr id="56360" name="Text Box 38"/>
          <p:cNvSpPr txBox="1">
            <a:spLocks noChangeArrowheads="1"/>
          </p:cNvSpPr>
          <p:nvPr/>
        </p:nvSpPr>
        <p:spPr bwMode="auto">
          <a:xfrm>
            <a:off x="6140450" y="5553075"/>
            <a:ext cx="9096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Shedding of</a:t>
            </a:r>
          </a:p>
          <a:p>
            <a:r>
              <a:rPr lang="en-US" sz="1100" b="1"/>
              <a:t>excess</a:t>
            </a:r>
          </a:p>
          <a:p>
            <a:r>
              <a:rPr lang="en-US" sz="1100" b="1"/>
              <a:t>cytoplasm</a:t>
            </a:r>
          </a:p>
        </p:txBody>
      </p:sp>
      <p:sp>
        <p:nvSpPr>
          <p:cNvPr id="56361" name="TextBox 24"/>
          <p:cNvSpPr txBox="1">
            <a:spLocks noChangeArrowheads="1"/>
          </p:cNvSpPr>
          <p:nvPr/>
        </p:nvSpPr>
        <p:spPr bwMode="auto">
          <a:xfrm>
            <a:off x="4024313" y="1169988"/>
            <a:ext cx="48101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072FCA00-BD30-4839-B676-6508C43CDE7A}" type="slidenum">
              <a:rPr lang="en-US" altLang="en-US" smtClean="0">
                <a:latin typeface="Arial" pitchFamily="34" charset="0"/>
              </a:rPr>
              <a:pPr/>
              <a:t>5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/>
              <a:t>Overview of Reproductive System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6019800"/>
          </a:xfrm>
        </p:spPr>
        <p:txBody>
          <a:bodyPr/>
          <a:lstStyle/>
          <a:p>
            <a:pPr eaLnBrk="1" hangingPunct="1"/>
            <a:r>
              <a:rPr lang="en-US" sz="2400" smtClean="0"/>
              <a:t>external genitalia </a:t>
            </a:r>
            <a:r>
              <a:rPr lang="en-US" sz="2400" b="0" smtClean="0"/>
              <a:t>– located in the perineum</a:t>
            </a:r>
          </a:p>
          <a:p>
            <a:pPr lvl="1" eaLnBrk="1" hangingPunct="1"/>
            <a:r>
              <a:rPr lang="en-US" sz="2000" b="0" smtClean="0"/>
              <a:t>most are externally visible</a:t>
            </a:r>
          </a:p>
          <a:p>
            <a:pPr lvl="1" eaLnBrk="1" hangingPunct="1"/>
            <a:r>
              <a:rPr lang="en-US" sz="2000" b="0" smtClean="0"/>
              <a:t>except accessory glands of the female perineum</a:t>
            </a:r>
          </a:p>
          <a:p>
            <a:pPr eaLnBrk="1" hangingPunct="1"/>
            <a:r>
              <a:rPr lang="en-US" sz="2400" smtClean="0"/>
              <a:t>internal genitalia </a:t>
            </a:r>
            <a:r>
              <a:rPr lang="en-US" sz="2400" b="0" smtClean="0"/>
              <a:t>– located mainly in the pelvic cavity</a:t>
            </a:r>
          </a:p>
          <a:p>
            <a:pPr lvl="1" eaLnBrk="1" hangingPunct="1"/>
            <a:r>
              <a:rPr lang="en-US" sz="2000" b="0" smtClean="0"/>
              <a:t>except tor testes and some associated ducts in the scrotum</a:t>
            </a:r>
          </a:p>
          <a:p>
            <a:pPr eaLnBrk="1" hangingPunct="1"/>
            <a:r>
              <a:rPr lang="en-US" sz="2400" smtClean="0"/>
              <a:t>secondary sex characteristics </a:t>
            </a:r>
            <a:r>
              <a:rPr lang="en-US" sz="2400" b="0" smtClean="0"/>
              <a:t>– features that further distinguish the sexes and play a role in mate attraction</a:t>
            </a:r>
          </a:p>
          <a:p>
            <a:pPr lvl="1" eaLnBrk="1" hangingPunct="1"/>
            <a:r>
              <a:rPr lang="en-US" sz="2000" b="0" smtClean="0"/>
              <a:t>develop at puberty to attract a mate</a:t>
            </a:r>
          </a:p>
          <a:p>
            <a:pPr lvl="1" eaLnBrk="1" hangingPunct="1"/>
            <a:r>
              <a:rPr lang="en-US" sz="2000" smtClean="0"/>
              <a:t>both sexes</a:t>
            </a:r>
          </a:p>
          <a:p>
            <a:pPr lvl="2" eaLnBrk="1" hangingPunct="1"/>
            <a:r>
              <a:rPr lang="en-US" sz="1800" b="0" smtClean="0"/>
              <a:t>pubic and axillary hair and their associated scent glands, and the pitch of the voice</a:t>
            </a:r>
          </a:p>
          <a:p>
            <a:pPr lvl="1" eaLnBrk="1" hangingPunct="1"/>
            <a:r>
              <a:rPr lang="en-US" sz="2000" smtClean="0"/>
              <a:t>male</a:t>
            </a:r>
          </a:p>
          <a:p>
            <a:pPr lvl="2" eaLnBrk="1" hangingPunct="1"/>
            <a:r>
              <a:rPr lang="en-US" sz="1800" b="0" smtClean="0"/>
              <a:t>facial hair, coarse and visible hair on the torso and limbs, relatively muscular physique</a:t>
            </a:r>
          </a:p>
          <a:p>
            <a:pPr lvl="1" eaLnBrk="1" hangingPunct="1"/>
            <a:r>
              <a:rPr lang="en-US" sz="2000" smtClean="0"/>
              <a:t>female</a:t>
            </a:r>
          </a:p>
          <a:p>
            <a:pPr lvl="2" eaLnBrk="1" hangingPunct="1"/>
            <a:r>
              <a:rPr lang="en-US" sz="1800" b="0" smtClean="0"/>
              <a:t>distribution of body fat, breast enlargement, and relatively hairless appearance of the skin</a:t>
            </a:r>
          </a:p>
          <a:p>
            <a:pPr lvl="2" eaLnBrk="1" hangingPunct="1">
              <a:buFontTx/>
              <a:buNone/>
            </a:pPr>
            <a:endParaRPr lang="en-US" sz="18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39EEC925-A205-463F-BE1D-EAE7094C0D46}" type="slidenum">
              <a:rPr lang="en-US" altLang="en-US" smtClean="0">
                <a:latin typeface="Arial" pitchFamily="34" charset="0"/>
              </a:rPr>
              <a:pPr/>
              <a:t>50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Spermatozoon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6096000"/>
          </a:xfrm>
        </p:spPr>
        <p:txBody>
          <a:bodyPr/>
          <a:lstStyle/>
          <a:p>
            <a:pPr eaLnBrk="1" hangingPunct="1"/>
            <a:r>
              <a:rPr lang="en-US" sz="2400" smtClean="0"/>
              <a:t>spermatozoon </a:t>
            </a:r>
            <a:r>
              <a:rPr lang="en-US" sz="2400" b="0" smtClean="0"/>
              <a:t>two parts:  head and tail</a:t>
            </a:r>
          </a:p>
          <a:p>
            <a:pPr lvl="1" eaLnBrk="1" hangingPunct="1"/>
            <a:r>
              <a:rPr lang="en-US" sz="2400" smtClean="0"/>
              <a:t>head</a:t>
            </a:r>
            <a:r>
              <a:rPr lang="en-US" sz="2400" b="0" smtClean="0"/>
              <a:t> is pear-shaped</a:t>
            </a:r>
          </a:p>
          <a:p>
            <a:pPr lvl="2" eaLnBrk="1" hangingPunct="1"/>
            <a:r>
              <a:rPr lang="en-US" sz="2000" b="0" smtClean="0"/>
              <a:t>4 to 5 microns long structure containing the nucleus, acrosome and basal body of the tail flagella</a:t>
            </a:r>
          </a:p>
          <a:p>
            <a:pPr lvl="2" eaLnBrk="1" hangingPunct="1"/>
            <a:r>
              <a:rPr lang="en-US" sz="2000" smtClean="0"/>
              <a:t>nucleus</a:t>
            </a:r>
            <a:r>
              <a:rPr lang="en-US" sz="2000" b="0" smtClean="0"/>
              <a:t> contains haploid set of chromosomes</a:t>
            </a:r>
          </a:p>
          <a:p>
            <a:pPr lvl="2" eaLnBrk="1" hangingPunct="1"/>
            <a:r>
              <a:rPr lang="en-US" sz="2000" smtClean="0"/>
              <a:t>acrosome</a:t>
            </a:r>
            <a:r>
              <a:rPr lang="en-US" sz="2000" b="0" smtClean="0"/>
              <a:t> – enzyme cap over the apical half of the nucleus that contains enzymes that penetrate the egg</a:t>
            </a:r>
          </a:p>
          <a:p>
            <a:pPr lvl="2" eaLnBrk="1" hangingPunct="1"/>
            <a:r>
              <a:rPr lang="en-US" sz="2000" smtClean="0"/>
              <a:t>basal body </a:t>
            </a:r>
            <a:r>
              <a:rPr lang="en-US" sz="2000" b="0" smtClean="0"/>
              <a:t>– indentation in the basal end of the nucleus where flagellum attaches</a:t>
            </a:r>
          </a:p>
          <a:p>
            <a:pPr eaLnBrk="1" hangingPunct="1"/>
            <a:r>
              <a:rPr lang="en-US" sz="2400" smtClean="0"/>
              <a:t>tail</a:t>
            </a:r>
            <a:r>
              <a:rPr lang="en-US" sz="2400" b="0" smtClean="0"/>
              <a:t> is divided into 3 regions:</a:t>
            </a:r>
          </a:p>
          <a:p>
            <a:pPr lvl="1" eaLnBrk="1" hangingPunct="1"/>
            <a:r>
              <a:rPr lang="en-US" sz="2400" smtClean="0"/>
              <a:t>midpiece</a:t>
            </a:r>
            <a:r>
              <a:rPr lang="en-US" sz="2400" b="0" smtClean="0"/>
              <a:t> contains mitochondria around axoneme of the flagella, produces ATP for flagellar movement</a:t>
            </a:r>
          </a:p>
          <a:p>
            <a:pPr lvl="1" eaLnBrk="1" hangingPunct="1"/>
            <a:r>
              <a:rPr lang="en-US" sz="2400" smtClean="0"/>
              <a:t>principal piece </a:t>
            </a:r>
            <a:r>
              <a:rPr lang="en-US" sz="2400" b="0" smtClean="0"/>
              <a:t>is axoneme surrounded by sheath of supporting fibers</a:t>
            </a:r>
          </a:p>
          <a:p>
            <a:pPr lvl="2" eaLnBrk="1" hangingPunct="1"/>
            <a:r>
              <a:rPr lang="en-US" sz="2000" b="0" smtClean="0"/>
              <a:t>constitutes most of tail</a:t>
            </a:r>
          </a:p>
          <a:p>
            <a:pPr lvl="1" eaLnBrk="1" hangingPunct="1"/>
            <a:r>
              <a:rPr lang="en-US" sz="2400" smtClean="0"/>
              <a:t>endpiece</a:t>
            </a:r>
            <a:r>
              <a:rPr lang="en-US" sz="2400" b="0" smtClean="0"/>
              <a:t> is very narrow tip of flagella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AF6C7B99-CD54-4C0D-A223-FE5185731D36}" type="slidenum">
              <a:rPr lang="en-US" altLang="en-US" smtClean="0">
                <a:latin typeface="Arial" pitchFamily="34" charset="0"/>
              </a:rPr>
              <a:pPr/>
              <a:t>51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47863" y="0"/>
            <a:ext cx="5248275" cy="795338"/>
          </a:xfrm>
        </p:spPr>
        <p:txBody>
          <a:bodyPr/>
          <a:lstStyle/>
          <a:p>
            <a:pPr eaLnBrk="1" hangingPunct="1"/>
            <a:r>
              <a:rPr lang="en-US" smtClean="0"/>
              <a:t>Spermatozoon</a:t>
            </a:r>
          </a:p>
        </p:txBody>
      </p:sp>
      <p:sp>
        <p:nvSpPr>
          <p:cNvPr id="58372" name="Text Box 13"/>
          <p:cNvSpPr txBox="1">
            <a:spLocks noChangeArrowheads="1"/>
          </p:cNvSpPr>
          <p:nvPr/>
        </p:nvSpPr>
        <p:spPr bwMode="auto">
          <a:xfrm>
            <a:off x="5754688" y="3875088"/>
            <a:ext cx="28956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27.17 a-b</a:t>
            </a:r>
          </a:p>
        </p:txBody>
      </p:sp>
      <p:pic>
        <p:nvPicPr>
          <p:cNvPr id="58373" name="Picture 3" descr="sal25693_27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563" y="1030288"/>
            <a:ext cx="4371975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Rectangle 4"/>
          <p:cNvSpPr>
            <a:spLocks noChangeArrowheads="1"/>
          </p:cNvSpPr>
          <p:nvPr/>
        </p:nvSpPr>
        <p:spPr bwMode="auto">
          <a:xfrm>
            <a:off x="4735513" y="1731963"/>
            <a:ext cx="3460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Head</a:t>
            </a:r>
            <a:endParaRPr lang="en-US" sz="1600" b="1"/>
          </a:p>
        </p:txBody>
      </p:sp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2314575" y="1404938"/>
            <a:ext cx="6921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Acrosome</a:t>
            </a:r>
            <a:endParaRPr lang="en-US" sz="1600" b="1"/>
          </a:p>
        </p:txBody>
      </p:sp>
      <p:sp>
        <p:nvSpPr>
          <p:cNvPr id="58376" name="Rectangle 6"/>
          <p:cNvSpPr>
            <a:spLocks noChangeArrowheads="1"/>
          </p:cNvSpPr>
          <p:nvPr/>
        </p:nvSpPr>
        <p:spPr bwMode="auto">
          <a:xfrm>
            <a:off x="2314575" y="1882775"/>
            <a:ext cx="5508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Nucleus</a:t>
            </a:r>
            <a:endParaRPr lang="en-US" sz="1600" b="1"/>
          </a:p>
        </p:txBody>
      </p:sp>
      <p:sp>
        <p:nvSpPr>
          <p:cNvPr id="58377" name="Rectangle 7"/>
          <p:cNvSpPr>
            <a:spLocks noChangeArrowheads="1"/>
          </p:cNvSpPr>
          <p:nvPr/>
        </p:nvSpPr>
        <p:spPr bwMode="auto">
          <a:xfrm>
            <a:off x="2314575" y="2578100"/>
            <a:ext cx="75406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Basal body</a:t>
            </a:r>
            <a:endParaRPr lang="en-US" sz="1600" b="1"/>
          </a:p>
        </p:txBody>
      </p:sp>
      <p:sp>
        <p:nvSpPr>
          <p:cNvPr id="58378" name="Rectangle 8"/>
          <p:cNvSpPr>
            <a:spLocks noChangeArrowheads="1"/>
          </p:cNvSpPr>
          <p:nvPr/>
        </p:nvSpPr>
        <p:spPr bwMode="auto">
          <a:xfrm>
            <a:off x="2314575" y="3068638"/>
            <a:ext cx="9794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Mitochondrion</a:t>
            </a:r>
            <a:endParaRPr lang="en-US" sz="1600" b="1"/>
          </a:p>
        </p:txBody>
      </p:sp>
      <p:sp>
        <p:nvSpPr>
          <p:cNvPr id="58379" name="Rectangle 9"/>
          <p:cNvSpPr>
            <a:spLocks noChangeArrowheads="1"/>
          </p:cNvSpPr>
          <p:nvPr/>
        </p:nvSpPr>
        <p:spPr bwMode="auto">
          <a:xfrm>
            <a:off x="2314575" y="3563938"/>
            <a:ext cx="6365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Axoneme</a:t>
            </a:r>
            <a:endParaRPr lang="en-US" sz="1600" b="1"/>
          </a:p>
        </p:txBody>
      </p:sp>
      <p:sp>
        <p:nvSpPr>
          <p:cNvPr id="58380" name="Rectangle 10"/>
          <p:cNvSpPr>
            <a:spLocks noChangeArrowheads="1"/>
          </p:cNvSpPr>
          <p:nvPr/>
        </p:nvSpPr>
        <p:spPr bwMode="auto">
          <a:xfrm>
            <a:off x="909638" y="6254750"/>
            <a:ext cx="1714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(a)</a:t>
            </a:r>
            <a:endParaRPr lang="en-US" sz="1600" b="1"/>
          </a:p>
        </p:txBody>
      </p:sp>
      <p:sp>
        <p:nvSpPr>
          <p:cNvPr id="58381" name="Rectangle 11"/>
          <p:cNvSpPr>
            <a:spLocks noChangeArrowheads="1"/>
          </p:cNvSpPr>
          <p:nvPr/>
        </p:nvSpPr>
        <p:spPr bwMode="auto">
          <a:xfrm>
            <a:off x="3378200" y="6253163"/>
            <a:ext cx="1793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(b)</a:t>
            </a:r>
            <a:endParaRPr lang="en-US" sz="1600" b="1"/>
          </a:p>
        </p:txBody>
      </p:sp>
      <p:sp>
        <p:nvSpPr>
          <p:cNvPr id="58382" name="Freeform 12"/>
          <p:cNvSpPr>
            <a:spLocks/>
          </p:cNvSpPr>
          <p:nvPr/>
        </p:nvSpPr>
        <p:spPr bwMode="auto">
          <a:xfrm>
            <a:off x="4451350" y="1104900"/>
            <a:ext cx="130175" cy="1308100"/>
          </a:xfrm>
          <a:custGeom>
            <a:avLst/>
            <a:gdLst>
              <a:gd name="T0" fmla="*/ 0 w 96"/>
              <a:gd name="T1" fmla="*/ 1307093 h 963"/>
              <a:gd name="T2" fmla="*/ 130302 w 96"/>
              <a:gd name="T3" fmla="*/ 1307093 h 963"/>
              <a:gd name="T4" fmla="*/ 130302 w 96"/>
              <a:gd name="T5" fmla="*/ 0 h 963"/>
              <a:gd name="T6" fmla="*/ 1357 w 96"/>
              <a:gd name="T7" fmla="*/ 0 h 963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963"/>
              <a:gd name="T14" fmla="*/ 96 w 96"/>
              <a:gd name="T15" fmla="*/ 963 h 9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963">
                <a:moveTo>
                  <a:pt x="0" y="963"/>
                </a:moveTo>
                <a:lnTo>
                  <a:pt x="96" y="963"/>
                </a:lnTo>
                <a:lnTo>
                  <a:pt x="96" y="0"/>
                </a:lnTo>
                <a:lnTo>
                  <a:pt x="1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58383" name="Line 13"/>
          <p:cNvSpPr>
            <a:spLocks noChangeShapeType="1"/>
          </p:cNvSpPr>
          <p:nvPr/>
        </p:nvSpPr>
        <p:spPr bwMode="auto">
          <a:xfrm flipH="1">
            <a:off x="4581525" y="1816100"/>
            <a:ext cx="1095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4" name="Freeform 14"/>
          <p:cNvSpPr>
            <a:spLocks/>
          </p:cNvSpPr>
          <p:nvPr/>
        </p:nvSpPr>
        <p:spPr bwMode="auto">
          <a:xfrm>
            <a:off x="4451350" y="2495550"/>
            <a:ext cx="130175" cy="1724025"/>
          </a:xfrm>
          <a:custGeom>
            <a:avLst/>
            <a:gdLst>
              <a:gd name="T0" fmla="*/ 0 w 96"/>
              <a:gd name="T1" fmla="*/ 1723787 h 1270"/>
              <a:gd name="T2" fmla="*/ 130302 w 96"/>
              <a:gd name="T3" fmla="*/ 1723787 h 1270"/>
              <a:gd name="T4" fmla="*/ 130302 w 96"/>
              <a:gd name="T5" fmla="*/ 0 h 1270"/>
              <a:gd name="T6" fmla="*/ 1357 w 96"/>
              <a:gd name="T7" fmla="*/ 0 h 1270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270"/>
              <a:gd name="T14" fmla="*/ 96 w 96"/>
              <a:gd name="T15" fmla="*/ 1270 h 12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270">
                <a:moveTo>
                  <a:pt x="0" y="1270"/>
                </a:moveTo>
                <a:lnTo>
                  <a:pt x="96" y="1270"/>
                </a:lnTo>
                <a:lnTo>
                  <a:pt x="96" y="0"/>
                </a:lnTo>
                <a:lnTo>
                  <a:pt x="1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58385" name="Line 15"/>
          <p:cNvSpPr>
            <a:spLocks noChangeShapeType="1"/>
          </p:cNvSpPr>
          <p:nvPr/>
        </p:nvSpPr>
        <p:spPr bwMode="auto">
          <a:xfrm flipH="1">
            <a:off x="4581525" y="3365500"/>
            <a:ext cx="1095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6" name="Freeform 16"/>
          <p:cNvSpPr>
            <a:spLocks/>
          </p:cNvSpPr>
          <p:nvPr/>
        </p:nvSpPr>
        <p:spPr bwMode="auto">
          <a:xfrm>
            <a:off x="3486150" y="4641850"/>
            <a:ext cx="1204913" cy="1068388"/>
          </a:xfrm>
          <a:custGeom>
            <a:avLst/>
            <a:gdLst>
              <a:gd name="T0" fmla="*/ 476417 w 887"/>
              <a:gd name="T1" fmla="*/ 0 h 787"/>
              <a:gd name="T2" fmla="*/ 1203937 w 887"/>
              <a:gd name="T3" fmla="*/ 0 h 787"/>
              <a:gd name="T4" fmla="*/ 0 w 887"/>
              <a:gd name="T5" fmla="*/ 1068205 h 787"/>
              <a:gd name="T6" fmla="*/ 0 60000 65536"/>
              <a:gd name="T7" fmla="*/ 0 60000 65536"/>
              <a:gd name="T8" fmla="*/ 0 60000 65536"/>
              <a:gd name="T9" fmla="*/ 0 w 887"/>
              <a:gd name="T10" fmla="*/ 0 h 787"/>
              <a:gd name="T11" fmla="*/ 887 w 887"/>
              <a:gd name="T12" fmla="*/ 787 h 7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7" h="787">
                <a:moveTo>
                  <a:pt x="351" y="0"/>
                </a:moveTo>
                <a:lnTo>
                  <a:pt x="887" y="0"/>
                </a:lnTo>
                <a:lnTo>
                  <a:pt x="0" y="787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58387" name="Line 17"/>
          <p:cNvSpPr>
            <a:spLocks noChangeShapeType="1"/>
          </p:cNvSpPr>
          <p:nvPr/>
        </p:nvSpPr>
        <p:spPr bwMode="auto">
          <a:xfrm flipV="1">
            <a:off x="4884738" y="5441950"/>
            <a:ext cx="1587" cy="138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 flipH="1">
            <a:off x="2124075" y="5345113"/>
            <a:ext cx="8731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9" name="Line 19"/>
          <p:cNvSpPr>
            <a:spLocks noChangeShapeType="1"/>
          </p:cNvSpPr>
          <p:nvPr/>
        </p:nvSpPr>
        <p:spPr bwMode="auto">
          <a:xfrm flipV="1">
            <a:off x="2170113" y="5345113"/>
            <a:ext cx="1587" cy="911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0" name="Line 20"/>
          <p:cNvSpPr>
            <a:spLocks noChangeShapeType="1"/>
          </p:cNvSpPr>
          <p:nvPr/>
        </p:nvSpPr>
        <p:spPr bwMode="auto">
          <a:xfrm>
            <a:off x="2120900" y="6256338"/>
            <a:ext cx="904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1" name="Line 21"/>
          <p:cNvSpPr>
            <a:spLocks noChangeShapeType="1"/>
          </p:cNvSpPr>
          <p:nvPr/>
        </p:nvSpPr>
        <p:spPr bwMode="auto">
          <a:xfrm>
            <a:off x="3081338" y="1495425"/>
            <a:ext cx="8064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2" name="Line 22"/>
          <p:cNvSpPr>
            <a:spLocks noChangeShapeType="1"/>
          </p:cNvSpPr>
          <p:nvPr/>
        </p:nvSpPr>
        <p:spPr bwMode="auto">
          <a:xfrm>
            <a:off x="2949575" y="1966913"/>
            <a:ext cx="10588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3" name="Freeform 23"/>
          <p:cNvSpPr>
            <a:spLocks/>
          </p:cNvSpPr>
          <p:nvPr/>
        </p:nvSpPr>
        <p:spPr bwMode="auto">
          <a:xfrm>
            <a:off x="3171825" y="2457450"/>
            <a:ext cx="950913" cy="203200"/>
          </a:xfrm>
          <a:custGeom>
            <a:avLst/>
            <a:gdLst>
              <a:gd name="T0" fmla="*/ 0 w 701"/>
              <a:gd name="T1" fmla="*/ 203597 h 150"/>
              <a:gd name="T2" fmla="*/ 610791 w 701"/>
              <a:gd name="T3" fmla="*/ 203597 h 150"/>
              <a:gd name="T4" fmla="*/ 951477 w 701"/>
              <a:gd name="T5" fmla="*/ 0 h 150"/>
              <a:gd name="T6" fmla="*/ 0 60000 65536"/>
              <a:gd name="T7" fmla="*/ 0 60000 65536"/>
              <a:gd name="T8" fmla="*/ 0 60000 65536"/>
              <a:gd name="T9" fmla="*/ 0 w 701"/>
              <a:gd name="T10" fmla="*/ 0 h 150"/>
              <a:gd name="T11" fmla="*/ 701 w 701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1" h="150">
                <a:moveTo>
                  <a:pt x="0" y="150"/>
                </a:moveTo>
                <a:lnTo>
                  <a:pt x="450" y="150"/>
                </a:lnTo>
                <a:lnTo>
                  <a:pt x="701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58394" name="Line 24"/>
          <p:cNvSpPr>
            <a:spLocks noChangeShapeType="1"/>
          </p:cNvSpPr>
          <p:nvPr/>
        </p:nvSpPr>
        <p:spPr bwMode="auto">
          <a:xfrm>
            <a:off x="3332163" y="3159125"/>
            <a:ext cx="6270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5" name="Line 25"/>
          <p:cNvSpPr>
            <a:spLocks noChangeShapeType="1"/>
          </p:cNvSpPr>
          <p:nvPr/>
        </p:nvSpPr>
        <p:spPr bwMode="auto">
          <a:xfrm>
            <a:off x="3048000" y="3649663"/>
            <a:ext cx="10493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6" name="Line 26"/>
          <p:cNvSpPr>
            <a:spLocks noChangeShapeType="1"/>
          </p:cNvSpPr>
          <p:nvPr/>
        </p:nvSpPr>
        <p:spPr bwMode="auto">
          <a:xfrm>
            <a:off x="1658938" y="1500188"/>
            <a:ext cx="622300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7" name="Line 27"/>
          <p:cNvSpPr>
            <a:spLocks noChangeShapeType="1"/>
          </p:cNvSpPr>
          <p:nvPr/>
        </p:nvSpPr>
        <p:spPr bwMode="auto">
          <a:xfrm>
            <a:off x="1462088" y="1971675"/>
            <a:ext cx="819150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8" name="Freeform 28"/>
          <p:cNvSpPr>
            <a:spLocks/>
          </p:cNvSpPr>
          <p:nvPr/>
        </p:nvSpPr>
        <p:spPr bwMode="auto">
          <a:xfrm>
            <a:off x="1516063" y="2667000"/>
            <a:ext cx="755650" cy="384175"/>
          </a:xfrm>
          <a:custGeom>
            <a:avLst/>
            <a:gdLst>
              <a:gd name="T0" fmla="*/ 756024 w 557"/>
              <a:gd name="T1" fmla="*/ 0 h 283"/>
              <a:gd name="T2" fmla="*/ 185952 w 557"/>
              <a:gd name="T3" fmla="*/ 0 h 283"/>
              <a:gd name="T4" fmla="*/ 0 w 557"/>
              <a:gd name="T5" fmla="*/ 384120 h 283"/>
              <a:gd name="T6" fmla="*/ 0 60000 65536"/>
              <a:gd name="T7" fmla="*/ 0 60000 65536"/>
              <a:gd name="T8" fmla="*/ 0 60000 65536"/>
              <a:gd name="T9" fmla="*/ 0 w 557"/>
              <a:gd name="T10" fmla="*/ 0 h 283"/>
              <a:gd name="T11" fmla="*/ 557 w 557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7" h="283">
                <a:moveTo>
                  <a:pt x="557" y="0"/>
                </a:moveTo>
                <a:lnTo>
                  <a:pt x="137" y="0"/>
                </a:lnTo>
                <a:lnTo>
                  <a:pt x="0" y="283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58399" name="Freeform 29"/>
          <p:cNvSpPr>
            <a:spLocks/>
          </p:cNvSpPr>
          <p:nvPr/>
        </p:nvSpPr>
        <p:spPr bwMode="auto">
          <a:xfrm>
            <a:off x="1658938" y="3163888"/>
            <a:ext cx="622300" cy="85725"/>
          </a:xfrm>
          <a:custGeom>
            <a:avLst/>
            <a:gdLst>
              <a:gd name="T0" fmla="*/ 621649 w 458"/>
              <a:gd name="T1" fmla="*/ 0 h 63"/>
              <a:gd name="T2" fmla="*/ 194096 w 458"/>
              <a:gd name="T3" fmla="*/ 0 h 63"/>
              <a:gd name="T4" fmla="*/ 0 w 458"/>
              <a:gd name="T5" fmla="*/ 85511 h 63"/>
              <a:gd name="T6" fmla="*/ 0 60000 65536"/>
              <a:gd name="T7" fmla="*/ 0 60000 65536"/>
              <a:gd name="T8" fmla="*/ 0 60000 65536"/>
              <a:gd name="T9" fmla="*/ 0 w 458"/>
              <a:gd name="T10" fmla="*/ 0 h 63"/>
              <a:gd name="T11" fmla="*/ 458 w 458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63">
                <a:moveTo>
                  <a:pt x="458" y="0"/>
                </a:moveTo>
                <a:lnTo>
                  <a:pt x="143" y="0"/>
                </a:lnTo>
                <a:lnTo>
                  <a:pt x="0" y="63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58400" name="Line 30"/>
          <p:cNvSpPr>
            <a:spLocks noChangeShapeType="1"/>
          </p:cNvSpPr>
          <p:nvPr/>
        </p:nvSpPr>
        <p:spPr bwMode="auto">
          <a:xfrm>
            <a:off x="1455738" y="3654425"/>
            <a:ext cx="825500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1" name="Line 31"/>
          <p:cNvSpPr>
            <a:spLocks noChangeShapeType="1"/>
          </p:cNvSpPr>
          <p:nvPr/>
        </p:nvSpPr>
        <p:spPr bwMode="auto">
          <a:xfrm>
            <a:off x="1658938" y="1495425"/>
            <a:ext cx="6223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2" name="Line 32"/>
          <p:cNvSpPr>
            <a:spLocks noChangeShapeType="1"/>
          </p:cNvSpPr>
          <p:nvPr/>
        </p:nvSpPr>
        <p:spPr bwMode="auto">
          <a:xfrm>
            <a:off x="1462088" y="1966913"/>
            <a:ext cx="8191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3" name="Freeform 33"/>
          <p:cNvSpPr>
            <a:spLocks/>
          </p:cNvSpPr>
          <p:nvPr/>
        </p:nvSpPr>
        <p:spPr bwMode="auto">
          <a:xfrm>
            <a:off x="1516063" y="2660650"/>
            <a:ext cx="755650" cy="382588"/>
          </a:xfrm>
          <a:custGeom>
            <a:avLst/>
            <a:gdLst>
              <a:gd name="T0" fmla="*/ 756024 w 557"/>
              <a:gd name="T1" fmla="*/ 0 h 281"/>
              <a:gd name="T2" fmla="*/ 185952 w 557"/>
              <a:gd name="T3" fmla="*/ 0 h 281"/>
              <a:gd name="T4" fmla="*/ 0 w 557"/>
              <a:gd name="T5" fmla="*/ 381405 h 281"/>
              <a:gd name="T6" fmla="*/ 0 60000 65536"/>
              <a:gd name="T7" fmla="*/ 0 60000 65536"/>
              <a:gd name="T8" fmla="*/ 0 60000 65536"/>
              <a:gd name="T9" fmla="*/ 0 w 557"/>
              <a:gd name="T10" fmla="*/ 0 h 281"/>
              <a:gd name="T11" fmla="*/ 557 w 557"/>
              <a:gd name="T12" fmla="*/ 281 h 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7" h="281">
                <a:moveTo>
                  <a:pt x="557" y="0"/>
                </a:moveTo>
                <a:lnTo>
                  <a:pt x="137" y="0"/>
                </a:lnTo>
                <a:lnTo>
                  <a:pt x="0" y="281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58404" name="Freeform 34"/>
          <p:cNvSpPr>
            <a:spLocks/>
          </p:cNvSpPr>
          <p:nvPr/>
        </p:nvSpPr>
        <p:spPr bwMode="auto">
          <a:xfrm>
            <a:off x="1658938" y="3159125"/>
            <a:ext cx="622300" cy="84138"/>
          </a:xfrm>
          <a:custGeom>
            <a:avLst/>
            <a:gdLst>
              <a:gd name="T0" fmla="*/ 621649 w 458"/>
              <a:gd name="T1" fmla="*/ 0 h 62"/>
              <a:gd name="T2" fmla="*/ 194096 w 458"/>
              <a:gd name="T3" fmla="*/ 0 h 62"/>
              <a:gd name="T4" fmla="*/ 0 w 458"/>
              <a:gd name="T5" fmla="*/ 84153 h 62"/>
              <a:gd name="T6" fmla="*/ 0 60000 65536"/>
              <a:gd name="T7" fmla="*/ 0 60000 65536"/>
              <a:gd name="T8" fmla="*/ 0 60000 65536"/>
              <a:gd name="T9" fmla="*/ 0 w 458"/>
              <a:gd name="T10" fmla="*/ 0 h 62"/>
              <a:gd name="T11" fmla="*/ 458 w 458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62">
                <a:moveTo>
                  <a:pt x="458" y="0"/>
                </a:moveTo>
                <a:lnTo>
                  <a:pt x="143" y="0"/>
                </a:lnTo>
                <a:lnTo>
                  <a:pt x="0" y="6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58405" name="Line 35"/>
          <p:cNvSpPr>
            <a:spLocks noChangeShapeType="1"/>
          </p:cNvSpPr>
          <p:nvPr/>
        </p:nvSpPr>
        <p:spPr bwMode="auto">
          <a:xfrm>
            <a:off x="1455738" y="3649663"/>
            <a:ext cx="8255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6" name="Text Box 36"/>
          <p:cNvSpPr txBox="1">
            <a:spLocks noChangeArrowheads="1"/>
          </p:cNvSpPr>
          <p:nvPr/>
        </p:nvSpPr>
        <p:spPr bwMode="auto">
          <a:xfrm>
            <a:off x="4735513" y="3290888"/>
            <a:ext cx="695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Midpiece</a:t>
            </a:r>
          </a:p>
          <a:p>
            <a:r>
              <a:rPr lang="en-US" sz="1100" b="1"/>
              <a:t>of tail</a:t>
            </a:r>
          </a:p>
        </p:txBody>
      </p:sp>
      <p:sp>
        <p:nvSpPr>
          <p:cNvPr id="58407" name="Text Box 37"/>
          <p:cNvSpPr txBox="1">
            <a:spLocks noChangeArrowheads="1"/>
          </p:cNvSpPr>
          <p:nvPr/>
        </p:nvSpPr>
        <p:spPr bwMode="auto">
          <a:xfrm>
            <a:off x="4735513" y="4376738"/>
            <a:ext cx="6873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Principal</a:t>
            </a:r>
          </a:p>
          <a:p>
            <a:r>
              <a:rPr lang="en-US" sz="1100" b="1"/>
              <a:t>piece of</a:t>
            </a:r>
          </a:p>
          <a:p>
            <a:r>
              <a:rPr lang="en-US" sz="1100" b="1"/>
              <a:t>tail</a:t>
            </a:r>
          </a:p>
        </p:txBody>
      </p:sp>
      <p:sp>
        <p:nvSpPr>
          <p:cNvPr id="58408" name="Text Box 38"/>
          <p:cNvSpPr txBox="1">
            <a:spLocks noChangeArrowheads="1"/>
          </p:cNvSpPr>
          <p:nvPr/>
        </p:nvSpPr>
        <p:spPr bwMode="auto">
          <a:xfrm>
            <a:off x="4735513" y="5114925"/>
            <a:ext cx="720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Endpiece</a:t>
            </a:r>
          </a:p>
          <a:p>
            <a:r>
              <a:rPr lang="en-US" sz="1100" b="1"/>
              <a:t>of tail</a:t>
            </a:r>
          </a:p>
        </p:txBody>
      </p:sp>
      <p:sp>
        <p:nvSpPr>
          <p:cNvPr id="58409" name="Text Box 39"/>
          <p:cNvSpPr txBox="1">
            <a:spLocks noChangeArrowheads="1"/>
          </p:cNvSpPr>
          <p:nvPr/>
        </p:nvSpPr>
        <p:spPr bwMode="auto">
          <a:xfrm>
            <a:off x="2247900" y="5691188"/>
            <a:ext cx="4175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2 </a:t>
            </a:r>
            <a:r>
              <a:rPr lang="en-US" sz="1100" b="1">
                <a:cs typeface="Arial" pitchFamily="34" charset="0"/>
              </a:rPr>
              <a:t>µ</a:t>
            </a:r>
            <a:r>
              <a:rPr lang="en-US" sz="1100" b="1"/>
              <a:t>m</a:t>
            </a:r>
          </a:p>
        </p:txBody>
      </p:sp>
      <p:sp>
        <p:nvSpPr>
          <p:cNvPr id="58410" name="TextBox 24"/>
          <p:cNvSpPr txBox="1">
            <a:spLocks noChangeArrowheads="1"/>
          </p:cNvSpPr>
          <p:nvPr/>
        </p:nvSpPr>
        <p:spPr bwMode="auto">
          <a:xfrm>
            <a:off x="523875" y="808038"/>
            <a:ext cx="48101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58411" name="TextBox 24"/>
          <p:cNvSpPr txBox="1">
            <a:spLocks noChangeArrowheads="1"/>
          </p:cNvSpPr>
          <p:nvPr/>
        </p:nvSpPr>
        <p:spPr bwMode="auto">
          <a:xfrm>
            <a:off x="454025" y="6500813"/>
            <a:ext cx="48101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a: Visuals Unlimited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8ABE9A1A-6069-43A6-AD47-FA8F225E85CD}" type="slidenum">
              <a:rPr lang="en-US" altLang="en-US" smtClean="0">
                <a:latin typeface="Arial" pitchFamily="34" charset="0"/>
              </a:rPr>
              <a:pPr/>
              <a:t>52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Semen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867400"/>
          </a:xfrm>
        </p:spPr>
        <p:txBody>
          <a:bodyPr/>
          <a:lstStyle/>
          <a:p>
            <a:pPr eaLnBrk="1" hangingPunct="1"/>
            <a:r>
              <a:rPr lang="en-US" sz="2800" smtClean="0"/>
              <a:t>semen</a:t>
            </a:r>
            <a:r>
              <a:rPr lang="en-US" sz="2800" b="0" smtClean="0"/>
              <a:t> (seminal fluid) – fluid expelled during orgasm</a:t>
            </a:r>
          </a:p>
          <a:p>
            <a:pPr eaLnBrk="1" hangingPunct="1"/>
            <a:r>
              <a:rPr lang="en-US" sz="2800" b="0" smtClean="0"/>
              <a:t>2-5 mL of fluid expelled during ejaculation</a:t>
            </a:r>
          </a:p>
          <a:p>
            <a:pPr lvl="1" eaLnBrk="1" hangingPunct="1"/>
            <a:r>
              <a:rPr lang="en-US" sz="2400" b="0" smtClean="0"/>
              <a:t>60% seminal vesicle fluid, 30% prostatic fluid, and 10% sperm and spermatic duct secretions</a:t>
            </a:r>
          </a:p>
          <a:p>
            <a:pPr lvl="2" eaLnBrk="1" hangingPunct="1"/>
            <a:r>
              <a:rPr lang="en-US" sz="2000" b="0" smtClean="0"/>
              <a:t>normal </a:t>
            </a:r>
            <a:r>
              <a:rPr lang="en-US" sz="2000" smtClean="0"/>
              <a:t>sperm count </a:t>
            </a:r>
            <a:r>
              <a:rPr lang="en-US" sz="2000" b="0" smtClean="0"/>
              <a:t>50-120 million/mL</a:t>
            </a:r>
          </a:p>
          <a:p>
            <a:pPr lvl="2" eaLnBrk="1" hangingPunct="1"/>
            <a:r>
              <a:rPr lang="en-US" sz="2000" b="0" smtClean="0"/>
              <a:t>lower than 20 to 25 million/mL –</a:t>
            </a:r>
            <a:r>
              <a:rPr lang="en-US" sz="2000" smtClean="0"/>
              <a:t> infertility</a:t>
            </a:r>
          </a:p>
          <a:p>
            <a:pPr lvl="1" eaLnBrk="1" hangingPunct="1"/>
            <a:r>
              <a:rPr lang="en-US" sz="2400" smtClean="0"/>
              <a:t>prostate</a:t>
            </a:r>
            <a:r>
              <a:rPr lang="en-US" sz="2400" b="0" smtClean="0"/>
              <a:t> produces a thin, milky white fluid</a:t>
            </a:r>
          </a:p>
          <a:p>
            <a:pPr lvl="2" eaLnBrk="1" hangingPunct="1"/>
            <a:r>
              <a:rPr lang="en-US" sz="1800" b="0" smtClean="0"/>
              <a:t>contains calcium, citrate, and phosphate ions</a:t>
            </a:r>
          </a:p>
          <a:p>
            <a:pPr lvl="2" eaLnBrk="1" hangingPunct="1"/>
            <a:r>
              <a:rPr lang="en-US" sz="1800" b="0" smtClean="0"/>
              <a:t>a clotting enzyme</a:t>
            </a:r>
          </a:p>
          <a:p>
            <a:pPr lvl="2" eaLnBrk="1" hangingPunct="1"/>
            <a:r>
              <a:rPr lang="en-US" sz="1800" b="0" smtClean="0"/>
              <a:t>protein-hydrolyzing enzyme called serine protease (prostate-specific antigen)</a:t>
            </a:r>
          </a:p>
          <a:p>
            <a:pPr lvl="1" eaLnBrk="1" hangingPunct="1"/>
            <a:r>
              <a:rPr lang="en-US" sz="2400" smtClean="0"/>
              <a:t>seminal vesicles </a:t>
            </a:r>
            <a:r>
              <a:rPr lang="en-US" sz="2400" b="0" smtClean="0"/>
              <a:t>contribute viscous yellowish fluid</a:t>
            </a:r>
          </a:p>
          <a:p>
            <a:pPr lvl="2" eaLnBrk="1" hangingPunct="1"/>
            <a:r>
              <a:rPr lang="en-US" sz="1800" b="0" smtClean="0"/>
              <a:t>contains fructose and other carbohydrates, citrate, prostaglandins, and protein called </a:t>
            </a:r>
            <a:r>
              <a:rPr lang="en-US" sz="1800" smtClean="0"/>
              <a:t>proseminogelin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579C9366-08F0-43DB-8969-D99EE919B83F}" type="slidenum">
              <a:rPr lang="en-US" altLang="en-US" smtClean="0">
                <a:latin typeface="Arial" pitchFamily="34" charset="0"/>
              </a:rPr>
              <a:pPr/>
              <a:t>53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Semen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534400" cy="6172200"/>
          </a:xfrm>
        </p:spPr>
        <p:txBody>
          <a:bodyPr/>
          <a:lstStyle/>
          <a:p>
            <a:pPr lvl="1" eaLnBrk="1" hangingPunct="1"/>
            <a:r>
              <a:rPr lang="en-US" sz="2400" smtClean="0"/>
              <a:t>stickiness </a:t>
            </a:r>
            <a:r>
              <a:rPr lang="en-US" sz="2400" b="0" smtClean="0"/>
              <a:t>of semen promotes fertilization</a:t>
            </a:r>
          </a:p>
          <a:p>
            <a:pPr lvl="2" eaLnBrk="1" hangingPunct="1"/>
            <a:r>
              <a:rPr lang="en-US" sz="2000" b="0" smtClean="0"/>
              <a:t>clotting enzyme from prostate activates </a:t>
            </a:r>
            <a:r>
              <a:rPr lang="en-US" sz="2000" smtClean="0"/>
              <a:t>proseminogelin</a:t>
            </a:r>
          </a:p>
          <a:p>
            <a:pPr lvl="2" eaLnBrk="1" hangingPunct="1"/>
            <a:r>
              <a:rPr lang="en-US" sz="2000" b="0" smtClean="0"/>
              <a:t>converts it to a sticky fibrin-like protein – </a:t>
            </a:r>
            <a:r>
              <a:rPr lang="en-US" sz="2000" smtClean="0"/>
              <a:t>seminogelin	</a:t>
            </a:r>
          </a:p>
          <a:p>
            <a:pPr lvl="2" eaLnBrk="1" hangingPunct="1"/>
            <a:r>
              <a:rPr lang="en-US" sz="2000" b="0" smtClean="0"/>
              <a:t>entangles the sperm</a:t>
            </a:r>
          </a:p>
          <a:p>
            <a:pPr lvl="2" eaLnBrk="1" hangingPunct="1"/>
            <a:r>
              <a:rPr lang="en-US" sz="2000" b="0" smtClean="0"/>
              <a:t>sticks to the inner wall of the vagina and cervix</a:t>
            </a:r>
          </a:p>
          <a:p>
            <a:pPr lvl="2" eaLnBrk="1" hangingPunct="1"/>
            <a:r>
              <a:rPr lang="en-US" sz="2000" b="0" smtClean="0"/>
              <a:t>ensures that the semen does not drain back into the vagina</a:t>
            </a:r>
          </a:p>
          <a:p>
            <a:pPr lvl="2" eaLnBrk="1" hangingPunct="1"/>
            <a:r>
              <a:rPr lang="en-US" sz="2000" b="0" smtClean="0"/>
              <a:t>promotes uptake of sperm-laden clots of semen into the uterus</a:t>
            </a:r>
          </a:p>
          <a:p>
            <a:pPr lvl="2" eaLnBrk="1" hangingPunct="1"/>
            <a:r>
              <a:rPr lang="en-US" sz="2000" b="0" smtClean="0"/>
              <a:t>20 to 30 minutes after ejaculation, serine protease from prostatic fluid breaks down seminogelin, and liquifies the semen</a:t>
            </a:r>
          </a:p>
          <a:p>
            <a:pPr lvl="2" eaLnBrk="1" hangingPunct="1"/>
            <a:r>
              <a:rPr lang="en-US" sz="2000" b="0" smtClean="0"/>
              <a:t>sperm become active</a:t>
            </a:r>
          </a:p>
          <a:p>
            <a:pPr lvl="2" eaLnBrk="1" hangingPunct="1"/>
            <a:r>
              <a:rPr lang="en-US" sz="2000" b="0" smtClean="0"/>
              <a:t>prostaglandins thin the mucus of the cervix, stimulates peristaltic waves in uterus and uterine tubes</a:t>
            </a:r>
          </a:p>
          <a:p>
            <a:pPr lvl="1" eaLnBrk="1" hangingPunct="1"/>
            <a:r>
              <a:rPr lang="en-US" sz="2400" smtClean="0"/>
              <a:t>two requirements for sperm motility </a:t>
            </a:r>
            <a:r>
              <a:rPr lang="en-US" sz="2400" b="0" smtClean="0"/>
              <a:t>– </a:t>
            </a:r>
            <a:r>
              <a:rPr lang="en-US" sz="2400" smtClean="0"/>
              <a:t>elevated pH </a:t>
            </a:r>
            <a:r>
              <a:rPr lang="en-US" sz="2400" b="0" smtClean="0"/>
              <a:t>and an </a:t>
            </a:r>
            <a:r>
              <a:rPr lang="en-US" sz="2400" smtClean="0"/>
              <a:t>energy source</a:t>
            </a:r>
          </a:p>
          <a:p>
            <a:pPr lvl="2" eaLnBrk="1" hangingPunct="1"/>
            <a:r>
              <a:rPr lang="en-US" sz="2000" b="0" smtClean="0"/>
              <a:t>prostatic fluid buffers vaginal acidity from 3.5 to 7.5</a:t>
            </a:r>
          </a:p>
          <a:p>
            <a:pPr lvl="2" eaLnBrk="1" hangingPunct="1"/>
            <a:r>
              <a:rPr lang="en-US" sz="2000" b="0" smtClean="0"/>
              <a:t>seminal vesicles provide fructose and other sugars to the mitochondria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BD3EE0F6-0242-4DCA-84BE-4C1CAD1687E0}" type="slidenum">
              <a:rPr lang="en-US" altLang="en-US" smtClean="0">
                <a:latin typeface="Arial" pitchFamily="34" charset="0"/>
              </a:rPr>
              <a:pPr/>
              <a:t>54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Male Sexual Response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/>
            <a:r>
              <a:rPr lang="en-US" b="0" smtClean="0"/>
              <a:t>publication of research by William Masters and Virginia Johnson (1966)</a:t>
            </a:r>
          </a:p>
          <a:p>
            <a:pPr eaLnBrk="1" hangingPunct="1"/>
            <a:endParaRPr lang="en-US" sz="800" b="0" smtClean="0"/>
          </a:p>
          <a:p>
            <a:pPr lvl="1" eaLnBrk="1" hangingPunct="1"/>
            <a:r>
              <a:rPr lang="en-US" b="0" smtClean="0"/>
              <a:t>divided intercourse </a:t>
            </a:r>
            <a:r>
              <a:rPr lang="en-US" smtClean="0"/>
              <a:t>into four recognizable phases</a:t>
            </a:r>
          </a:p>
          <a:p>
            <a:pPr lvl="2" eaLnBrk="1" hangingPunct="1"/>
            <a:r>
              <a:rPr lang="en-US" smtClean="0"/>
              <a:t>excitement</a:t>
            </a:r>
          </a:p>
          <a:p>
            <a:pPr lvl="2" eaLnBrk="1" hangingPunct="1"/>
            <a:r>
              <a:rPr lang="en-US" smtClean="0"/>
              <a:t>plateau</a:t>
            </a:r>
          </a:p>
          <a:p>
            <a:pPr lvl="2" eaLnBrk="1" hangingPunct="1"/>
            <a:r>
              <a:rPr lang="en-US" smtClean="0"/>
              <a:t>orgasm</a:t>
            </a:r>
          </a:p>
          <a:p>
            <a:pPr lvl="2" eaLnBrk="1" hangingPunct="1"/>
            <a:r>
              <a:rPr lang="en-US" smtClean="0"/>
              <a:t>resolution</a:t>
            </a:r>
          </a:p>
          <a:p>
            <a:pPr lvl="2" eaLnBrk="1" hangingPunct="1"/>
            <a:endParaRPr lang="en-US" sz="800" b="0" smtClean="0"/>
          </a:p>
          <a:p>
            <a:pPr lvl="1" eaLnBrk="1" hangingPunct="1"/>
            <a:r>
              <a:rPr lang="en-US" b="0" smtClean="0"/>
              <a:t>led to therapy for sexual dysfunction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b="0" smtClean="0"/>
              <a:t>sexual intercourse is also known as </a:t>
            </a:r>
            <a:r>
              <a:rPr lang="en-US" smtClean="0"/>
              <a:t>coitus</a:t>
            </a:r>
            <a:r>
              <a:rPr lang="en-US" b="0" smtClean="0"/>
              <a:t>, </a:t>
            </a:r>
            <a:r>
              <a:rPr lang="en-US" smtClean="0"/>
              <a:t>coition</a:t>
            </a:r>
            <a:r>
              <a:rPr lang="en-US" b="0" smtClean="0"/>
              <a:t>, or </a:t>
            </a:r>
            <a:r>
              <a:rPr lang="en-US" smtClean="0"/>
              <a:t>copulation</a:t>
            </a:r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A2B9BC0A-4DA7-457B-AC9E-01C36021BB50}" type="slidenum">
              <a:rPr lang="en-US" altLang="en-US" smtClean="0">
                <a:latin typeface="Arial" pitchFamily="34" charset="0"/>
              </a:rPr>
              <a:pPr/>
              <a:t>55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/>
              <a:t>Anatomy of Male Sexual Response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internal pudendal (penile) artery </a:t>
            </a:r>
            <a:r>
              <a:rPr lang="en-US" sz="2800" b="0" smtClean="0"/>
              <a:t>enters the root of the penis and divides in two: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dorsal artery </a:t>
            </a:r>
            <a:r>
              <a:rPr lang="en-US" sz="2400" b="0" smtClean="0"/>
              <a:t>– travels under skin on dorsal surface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supplies blood to skin, fascia, and corpus spongiosum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deep artery </a:t>
            </a:r>
            <a:r>
              <a:rPr lang="en-US" sz="2400" b="0" smtClean="0"/>
              <a:t>travels through the core of the corpus cavernosa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gives off smaller helicine arteries that penetrate the trabeculae and enter lacunae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dilation of deep artery fills lacunae causing an erection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when penis is flaccid, most blood comes from the dorsal artery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many anastomoses unite deep and dorsal arteries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deep dorsal vein </a:t>
            </a:r>
            <a:r>
              <a:rPr lang="en-US" sz="2400" b="0" smtClean="0"/>
              <a:t>drains blood from penis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2100A056-EC4A-44E6-915D-CD2D283F97F4}" type="slidenum">
              <a:rPr lang="en-US" altLang="en-US" smtClean="0">
                <a:latin typeface="Arial" pitchFamily="34" charset="0"/>
              </a:rPr>
              <a:pPr/>
              <a:t>56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/>
              <a:t>Anatomy of Male Sexual Response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innervation of penis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b="0" smtClean="0"/>
              <a:t>the glans has an abundance of tactile, pressure, and temperature receptors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dorsal nerve of penis </a:t>
            </a:r>
            <a:r>
              <a:rPr lang="en-US" b="0" smtClean="0"/>
              <a:t>and </a:t>
            </a:r>
            <a:r>
              <a:rPr lang="en-US" smtClean="0"/>
              <a:t>internal pudendal nerves </a:t>
            </a:r>
            <a:r>
              <a:rPr lang="en-US" b="0" smtClean="0"/>
              <a:t>lead to integrating center in sacral spinal cord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b="0" smtClean="0"/>
              <a:t>both autonomic and somatic motor fibers carry impulses from integrating center to penis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sympathetics</a:t>
            </a:r>
            <a:r>
              <a:rPr lang="en-US" sz="2000" b="0" smtClean="0"/>
              <a:t> induce an erection in response to input from the special senses  and to sexual thoughts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parasympathetics</a:t>
            </a:r>
            <a:r>
              <a:rPr lang="en-US" sz="2000" b="0" smtClean="0"/>
              <a:t> induce an erection in response to direct stimulation of the penis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7527A162-9BC9-4BDE-B7D0-B61251F2F342}" type="slidenum">
              <a:rPr lang="en-US" altLang="en-US" smtClean="0">
                <a:latin typeface="Arial" pitchFamily="34" charset="0"/>
              </a:rPr>
              <a:pPr/>
              <a:t>57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Excitement and Plateau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791200"/>
          </a:xfrm>
        </p:spPr>
        <p:txBody>
          <a:bodyPr/>
          <a:lstStyle/>
          <a:p>
            <a:pPr eaLnBrk="1" hangingPunct="1"/>
            <a:r>
              <a:rPr lang="en-US" sz="2400" smtClean="0"/>
              <a:t>excitement phase </a:t>
            </a:r>
            <a:r>
              <a:rPr lang="en-US" sz="2400" b="0" smtClean="0"/>
              <a:t>is characterized by vasocongestion (swelling of the genitals with blood), myotonia (muscle tension), and </a:t>
            </a:r>
            <a:r>
              <a:rPr lang="en-US" sz="2400" b="0" smtClean="0">
                <a:sym typeface="Symbol" pitchFamily="18" charset="2"/>
              </a:rPr>
              <a:t>increases in heart rate, blood pressure, and pulmonary ventilation</a:t>
            </a:r>
          </a:p>
          <a:p>
            <a:pPr lvl="1" eaLnBrk="1" hangingPunct="1"/>
            <a:r>
              <a:rPr lang="en-US" sz="2000" b="0" smtClean="0">
                <a:sym typeface="Symbol" pitchFamily="18" charset="2"/>
              </a:rPr>
              <a:t>bulbourethral glands secrete their fluid</a:t>
            </a:r>
            <a:endParaRPr lang="en-US" sz="2000" b="0" smtClean="0"/>
          </a:p>
          <a:p>
            <a:pPr lvl="1" eaLnBrk="1" hangingPunct="1"/>
            <a:r>
              <a:rPr lang="en-US" sz="2000" b="0" smtClean="0"/>
              <a:t>initiated by a broad spectrum of erotic stimuli</a:t>
            </a:r>
          </a:p>
          <a:p>
            <a:pPr lvl="1" eaLnBrk="1" hangingPunct="1"/>
            <a:r>
              <a:rPr lang="en-US" sz="2000" b="0" smtClean="0"/>
              <a:t>erection of penis is due to parasympathetic triggering of nitric oxide (NO) secretion</a:t>
            </a:r>
          </a:p>
          <a:p>
            <a:pPr lvl="1" eaLnBrk="1" hangingPunct="1"/>
            <a:r>
              <a:rPr lang="en-US" sz="2000" b="0" smtClean="0"/>
              <a:t>causing dilation of deep arteries and filling of lacunae with blood</a:t>
            </a:r>
          </a:p>
          <a:p>
            <a:pPr lvl="1" eaLnBrk="1" hangingPunct="1"/>
            <a:r>
              <a:rPr lang="en-US" sz="2000" b="0" smtClean="0"/>
              <a:t>vasocongestion can also cause the testicles to be come 50% larger during excitement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400" smtClean="0"/>
              <a:t>plateau phase </a:t>
            </a:r>
            <a:r>
              <a:rPr lang="en-US" sz="2400" b="0" smtClean="0"/>
              <a:t>– the variables such as respiratory rate, heart rate, and blood pressure stay increased</a:t>
            </a:r>
          </a:p>
          <a:p>
            <a:pPr lvl="1" eaLnBrk="1" hangingPunct="1"/>
            <a:r>
              <a:rPr lang="en-US" sz="2000" b="0" smtClean="0"/>
              <a:t>marked increased vasocongestion and myotonia</a:t>
            </a:r>
          </a:p>
          <a:p>
            <a:pPr lvl="1" eaLnBrk="1" hangingPunct="1"/>
            <a:r>
              <a:rPr lang="en-US" sz="2000" b="0" smtClean="0"/>
              <a:t>lasts for a few seconds or a few minutes before orgasm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4A1C01C9-B9E0-42CC-944C-D15E2194393E}" type="slidenum">
              <a:rPr lang="en-US" altLang="en-US" smtClean="0">
                <a:latin typeface="Arial" pitchFamily="34" charset="0"/>
              </a:rPr>
              <a:pPr/>
              <a:t>58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0238" y="49213"/>
            <a:ext cx="5343525" cy="769937"/>
          </a:xfrm>
        </p:spPr>
        <p:txBody>
          <a:bodyPr/>
          <a:lstStyle/>
          <a:p>
            <a:pPr eaLnBrk="1" hangingPunct="1"/>
            <a:r>
              <a:rPr lang="en-US" smtClean="0"/>
              <a:t>Sexual Response</a:t>
            </a:r>
            <a:endParaRPr lang="en-US" sz="5400" smtClean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6237288"/>
            <a:ext cx="83820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0" smtClean="0"/>
              <a:t>parasympathetic signals produce an erection with direct stimulation  of penis or perineal organs</a:t>
            </a:r>
          </a:p>
        </p:txBody>
      </p:sp>
      <p:sp>
        <p:nvSpPr>
          <p:cNvPr id="65541" name="Text Box 10"/>
          <p:cNvSpPr txBox="1">
            <a:spLocks noChangeArrowheads="1"/>
          </p:cNvSpPr>
          <p:nvPr/>
        </p:nvSpPr>
        <p:spPr bwMode="auto">
          <a:xfrm>
            <a:off x="6907213" y="5568950"/>
            <a:ext cx="1905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27.18</a:t>
            </a:r>
          </a:p>
        </p:txBody>
      </p:sp>
      <p:pic>
        <p:nvPicPr>
          <p:cNvPr id="65542" name="Picture 3" descr="sal25693_27_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2863" y="896938"/>
            <a:ext cx="3981450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Rectangle 16"/>
          <p:cNvSpPr>
            <a:spLocks noChangeArrowheads="1"/>
          </p:cNvSpPr>
          <p:nvPr/>
        </p:nvSpPr>
        <p:spPr bwMode="auto">
          <a:xfrm>
            <a:off x="4629150" y="2903538"/>
            <a:ext cx="241300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Orgasm</a:t>
            </a:r>
            <a:endParaRPr lang="en-US" sz="500" b="1"/>
          </a:p>
        </p:txBody>
      </p:sp>
      <p:sp>
        <p:nvSpPr>
          <p:cNvPr id="65544" name="Rectangle 17"/>
          <p:cNvSpPr>
            <a:spLocks noChangeArrowheads="1"/>
          </p:cNvSpPr>
          <p:nvPr/>
        </p:nvSpPr>
        <p:spPr bwMode="auto">
          <a:xfrm>
            <a:off x="4864100" y="2903538"/>
            <a:ext cx="539750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— emission stage</a:t>
            </a:r>
            <a:endParaRPr lang="en-US" sz="500" b="1"/>
          </a:p>
        </p:txBody>
      </p:sp>
      <p:sp>
        <p:nvSpPr>
          <p:cNvPr id="65545" name="Rectangle 41"/>
          <p:cNvSpPr>
            <a:spLocks noChangeArrowheads="1"/>
          </p:cNvSpPr>
          <p:nvPr/>
        </p:nvSpPr>
        <p:spPr bwMode="auto">
          <a:xfrm>
            <a:off x="2779713" y="2530475"/>
            <a:ext cx="590550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Spinal cord (sacral)</a:t>
            </a:r>
            <a:endParaRPr lang="en-US" sz="500" b="1"/>
          </a:p>
        </p:txBody>
      </p:sp>
      <p:sp>
        <p:nvSpPr>
          <p:cNvPr id="65546" name="Rectangle 42"/>
          <p:cNvSpPr>
            <a:spLocks noChangeArrowheads="1"/>
          </p:cNvSpPr>
          <p:nvPr/>
        </p:nvSpPr>
        <p:spPr bwMode="auto">
          <a:xfrm>
            <a:off x="2779713" y="3606800"/>
            <a:ext cx="5889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Spinal cord (L1–L2)</a:t>
            </a:r>
            <a:endParaRPr lang="en-US" sz="500" b="1"/>
          </a:p>
        </p:txBody>
      </p:sp>
      <p:sp>
        <p:nvSpPr>
          <p:cNvPr id="65547" name="Rectangle 43"/>
          <p:cNvSpPr>
            <a:spLocks noChangeArrowheads="1"/>
          </p:cNvSpPr>
          <p:nvPr/>
        </p:nvSpPr>
        <p:spPr bwMode="auto">
          <a:xfrm>
            <a:off x="3811588" y="2224088"/>
            <a:ext cx="3730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Pelvic nerve</a:t>
            </a:r>
            <a:endParaRPr lang="en-US" sz="500" b="1"/>
          </a:p>
        </p:txBody>
      </p:sp>
      <p:sp>
        <p:nvSpPr>
          <p:cNvPr id="65548" name="Line 47"/>
          <p:cNvSpPr>
            <a:spLocks noChangeShapeType="1"/>
          </p:cNvSpPr>
          <p:nvPr/>
        </p:nvSpPr>
        <p:spPr bwMode="auto">
          <a:xfrm>
            <a:off x="3640138" y="1873250"/>
            <a:ext cx="10636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9" name="Rectangle 48"/>
          <p:cNvSpPr>
            <a:spLocks noChangeArrowheads="1"/>
          </p:cNvSpPr>
          <p:nvPr/>
        </p:nvSpPr>
        <p:spPr bwMode="auto">
          <a:xfrm>
            <a:off x="4625975" y="1801813"/>
            <a:ext cx="3397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Excitement</a:t>
            </a:r>
            <a:endParaRPr lang="en-US" sz="500" b="1"/>
          </a:p>
        </p:txBody>
      </p:sp>
      <p:sp>
        <p:nvSpPr>
          <p:cNvPr id="65550" name="Rectangle 49"/>
          <p:cNvSpPr>
            <a:spLocks noChangeArrowheads="1"/>
          </p:cNvSpPr>
          <p:nvPr/>
        </p:nvSpPr>
        <p:spPr bwMode="auto">
          <a:xfrm>
            <a:off x="4619625" y="4398963"/>
            <a:ext cx="93345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00" b="1">
                <a:solidFill>
                  <a:srgbClr val="000000"/>
                </a:solidFill>
              </a:rPr>
              <a:t>Prostate releases additional secretion</a:t>
            </a:r>
            <a:endParaRPr lang="en-US" sz="400" b="1"/>
          </a:p>
        </p:txBody>
      </p:sp>
      <p:sp>
        <p:nvSpPr>
          <p:cNvPr id="65551" name="Rectangle 58"/>
          <p:cNvSpPr>
            <a:spLocks noChangeArrowheads="1"/>
          </p:cNvSpPr>
          <p:nvPr/>
        </p:nvSpPr>
        <p:spPr bwMode="auto">
          <a:xfrm>
            <a:off x="5203825" y="3873500"/>
            <a:ext cx="520700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Semen in urethra</a:t>
            </a:r>
            <a:endParaRPr lang="en-US" sz="500" b="1"/>
          </a:p>
        </p:txBody>
      </p:sp>
      <p:sp>
        <p:nvSpPr>
          <p:cNvPr id="65552" name="Rectangle 62"/>
          <p:cNvSpPr>
            <a:spLocks noChangeArrowheads="1"/>
          </p:cNvSpPr>
          <p:nvPr/>
        </p:nvSpPr>
        <p:spPr bwMode="auto">
          <a:xfrm>
            <a:off x="4629150" y="5416550"/>
            <a:ext cx="3270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Resolution</a:t>
            </a:r>
            <a:endParaRPr lang="en-US" sz="500" b="1"/>
          </a:p>
        </p:txBody>
      </p:sp>
      <p:sp>
        <p:nvSpPr>
          <p:cNvPr id="65553" name="Rectangle 68"/>
          <p:cNvSpPr>
            <a:spLocks noChangeArrowheads="1"/>
          </p:cNvSpPr>
          <p:nvPr/>
        </p:nvSpPr>
        <p:spPr bwMode="auto">
          <a:xfrm>
            <a:off x="4619625" y="5949950"/>
            <a:ext cx="925513" cy="6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00" b="1">
                <a:solidFill>
                  <a:srgbClr val="000000"/>
                </a:solidFill>
              </a:rPr>
              <a:t>Penis becomes flaccid (detumescent)</a:t>
            </a:r>
            <a:endParaRPr lang="en-US" sz="400" b="1"/>
          </a:p>
        </p:txBody>
      </p:sp>
      <p:sp>
        <p:nvSpPr>
          <p:cNvPr id="65554" name="Rectangle 80"/>
          <p:cNvSpPr>
            <a:spLocks noChangeArrowheads="1"/>
          </p:cNvSpPr>
          <p:nvPr/>
        </p:nvSpPr>
        <p:spPr bwMode="auto">
          <a:xfrm>
            <a:off x="2778125" y="4860925"/>
            <a:ext cx="5937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Spinal cord (L1–S4)</a:t>
            </a:r>
            <a:endParaRPr lang="en-US" sz="500" b="1"/>
          </a:p>
        </p:txBody>
      </p:sp>
      <p:sp>
        <p:nvSpPr>
          <p:cNvPr id="65555" name="Rectangle 81"/>
          <p:cNvSpPr>
            <a:spLocks noChangeArrowheads="1"/>
          </p:cNvSpPr>
          <p:nvPr/>
        </p:nvSpPr>
        <p:spPr bwMode="auto">
          <a:xfrm>
            <a:off x="2779713" y="6030913"/>
            <a:ext cx="5889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Spinal cord (L1–L2)</a:t>
            </a:r>
            <a:endParaRPr lang="en-US" sz="500" b="1"/>
          </a:p>
        </p:txBody>
      </p:sp>
      <p:sp>
        <p:nvSpPr>
          <p:cNvPr id="65556" name="Text Box 82"/>
          <p:cNvSpPr txBox="1">
            <a:spLocks noChangeArrowheads="1"/>
          </p:cNvSpPr>
          <p:nvPr/>
        </p:nvSpPr>
        <p:spPr bwMode="auto">
          <a:xfrm>
            <a:off x="3059113" y="1544638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500" b="1"/>
              <a:t>V isual,</a:t>
            </a:r>
          </a:p>
          <a:p>
            <a:r>
              <a:rPr lang="en-US" sz="500" b="1"/>
              <a:t>mental,</a:t>
            </a:r>
          </a:p>
          <a:p>
            <a:r>
              <a:rPr lang="en-US" sz="500" b="1"/>
              <a:t>and other</a:t>
            </a:r>
          </a:p>
          <a:p>
            <a:r>
              <a:rPr lang="en-US" sz="500" b="1"/>
              <a:t>stimuli</a:t>
            </a:r>
          </a:p>
        </p:txBody>
      </p:sp>
      <p:sp>
        <p:nvSpPr>
          <p:cNvPr id="65557" name="Text Box 83"/>
          <p:cNvSpPr txBox="1">
            <a:spLocks noChangeArrowheads="1"/>
          </p:cNvSpPr>
          <p:nvPr/>
        </p:nvSpPr>
        <p:spPr bwMode="auto">
          <a:xfrm>
            <a:off x="3773488" y="1362075"/>
            <a:ext cx="4381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500" b="1"/>
              <a:t>Stimulation</a:t>
            </a:r>
          </a:p>
          <a:p>
            <a:r>
              <a:rPr lang="en-US" sz="500" b="1"/>
              <a:t>of genital</a:t>
            </a:r>
          </a:p>
          <a:p>
            <a:r>
              <a:rPr lang="en-US" sz="500" b="1"/>
              <a:t>region,</a:t>
            </a:r>
          </a:p>
          <a:p>
            <a:r>
              <a:rPr lang="en-US" sz="500" b="1"/>
              <a:t>especially</a:t>
            </a:r>
          </a:p>
          <a:p>
            <a:r>
              <a:rPr lang="en-US" sz="500" b="1"/>
              <a:t>glans</a:t>
            </a:r>
          </a:p>
        </p:txBody>
      </p:sp>
      <p:sp>
        <p:nvSpPr>
          <p:cNvPr id="65558" name="Text Box 84"/>
          <p:cNvSpPr txBox="1">
            <a:spLocks noChangeArrowheads="1"/>
          </p:cNvSpPr>
          <p:nvPr/>
        </p:nvSpPr>
        <p:spPr bwMode="auto">
          <a:xfrm>
            <a:off x="3773488" y="1836738"/>
            <a:ext cx="373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500" b="1"/>
              <a:t>Internal</a:t>
            </a:r>
          </a:p>
          <a:p>
            <a:r>
              <a:rPr lang="en-US" sz="500" b="1"/>
              <a:t>pudendal</a:t>
            </a:r>
          </a:p>
          <a:p>
            <a:r>
              <a:rPr lang="en-US" sz="500" b="1"/>
              <a:t>nerve</a:t>
            </a:r>
          </a:p>
        </p:txBody>
      </p:sp>
      <p:sp>
        <p:nvSpPr>
          <p:cNvPr id="65559" name="Text Box 85"/>
          <p:cNvSpPr txBox="1">
            <a:spLocks noChangeArrowheads="1"/>
          </p:cNvSpPr>
          <p:nvPr/>
        </p:nvSpPr>
        <p:spPr bwMode="auto">
          <a:xfrm>
            <a:off x="3724275" y="2395538"/>
            <a:ext cx="5969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500" b="1"/>
              <a:t>Efferent</a:t>
            </a:r>
          </a:p>
          <a:p>
            <a:pPr algn="ctr"/>
            <a:r>
              <a:rPr lang="en-US" sz="500" b="1"/>
              <a:t>parasympathetic</a:t>
            </a:r>
          </a:p>
          <a:p>
            <a:pPr algn="ctr"/>
            <a:r>
              <a:rPr lang="en-US" sz="500" b="1"/>
              <a:t>signals</a:t>
            </a:r>
          </a:p>
        </p:txBody>
      </p:sp>
      <p:sp>
        <p:nvSpPr>
          <p:cNvPr id="65560" name="Text Box 86"/>
          <p:cNvSpPr txBox="1">
            <a:spLocks noChangeArrowheads="1"/>
          </p:cNvSpPr>
          <p:nvPr/>
        </p:nvSpPr>
        <p:spPr bwMode="auto">
          <a:xfrm>
            <a:off x="4005263" y="4344988"/>
            <a:ext cx="4619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500" b="1"/>
              <a:t>Efferent</a:t>
            </a:r>
          </a:p>
          <a:p>
            <a:pPr algn="ctr"/>
            <a:r>
              <a:rPr lang="en-US" sz="500" b="1"/>
              <a:t>sympathetic</a:t>
            </a:r>
          </a:p>
          <a:p>
            <a:pPr algn="ctr"/>
            <a:r>
              <a:rPr lang="en-US" sz="500" b="1"/>
              <a:t>signals</a:t>
            </a:r>
          </a:p>
        </p:txBody>
      </p:sp>
      <p:sp>
        <p:nvSpPr>
          <p:cNvPr id="65561" name="Text Box 87"/>
          <p:cNvSpPr txBox="1">
            <a:spLocks noChangeArrowheads="1"/>
          </p:cNvSpPr>
          <p:nvPr/>
        </p:nvSpPr>
        <p:spPr bwMode="auto">
          <a:xfrm>
            <a:off x="3567113" y="4848225"/>
            <a:ext cx="3317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500" b="1"/>
              <a:t>Efferent</a:t>
            </a:r>
          </a:p>
          <a:p>
            <a:pPr algn="ctr"/>
            <a:r>
              <a:rPr lang="en-US" sz="500" b="1"/>
              <a:t>somatic</a:t>
            </a:r>
          </a:p>
          <a:p>
            <a:pPr algn="ctr"/>
            <a:r>
              <a:rPr lang="en-US" sz="500" b="1"/>
              <a:t>signals</a:t>
            </a:r>
          </a:p>
        </p:txBody>
      </p:sp>
      <p:sp>
        <p:nvSpPr>
          <p:cNvPr id="65562" name="Text Box 88"/>
          <p:cNvSpPr txBox="1">
            <a:spLocks noChangeArrowheads="1"/>
          </p:cNvSpPr>
          <p:nvPr/>
        </p:nvSpPr>
        <p:spPr bwMode="auto">
          <a:xfrm>
            <a:off x="3794125" y="5884863"/>
            <a:ext cx="4619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500" b="1"/>
              <a:t>Efferent</a:t>
            </a:r>
          </a:p>
          <a:p>
            <a:pPr algn="ctr"/>
            <a:r>
              <a:rPr lang="en-US" sz="500" b="1"/>
              <a:t>sympathetic</a:t>
            </a:r>
          </a:p>
          <a:p>
            <a:pPr algn="ctr"/>
            <a:r>
              <a:rPr lang="en-US" sz="500" b="1"/>
              <a:t>signals</a:t>
            </a:r>
          </a:p>
        </p:txBody>
      </p:sp>
      <p:sp>
        <p:nvSpPr>
          <p:cNvPr id="65563" name="Text Box 89"/>
          <p:cNvSpPr txBox="1">
            <a:spLocks noChangeArrowheads="1"/>
          </p:cNvSpPr>
          <p:nvPr/>
        </p:nvSpPr>
        <p:spPr bwMode="auto">
          <a:xfrm>
            <a:off x="3794125" y="3498850"/>
            <a:ext cx="4619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500" b="1"/>
              <a:t>Efferent</a:t>
            </a:r>
          </a:p>
          <a:p>
            <a:pPr algn="ctr"/>
            <a:r>
              <a:rPr lang="en-US" sz="500" b="1"/>
              <a:t>sympathetic</a:t>
            </a:r>
          </a:p>
          <a:p>
            <a:pPr algn="ctr"/>
            <a:r>
              <a:rPr lang="en-US" sz="500" b="1"/>
              <a:t>signals</a:t>
            </a:r>
          </a:p>
        </p:txBody>
      </p:sp>
      <p:sp>
        <p:nvSpPr>
          <p:cNvPr id="65564" name="Text Box 90"/>
          <p:cNvSpPr txBox="1">
            <a:spLocks noChangeArrowheads="1"/>
          </p:cNvSpPr>
          <p:nvPr/>
        </p:nvSpPr>
        <p:spPr bwMode="auto">
          <a:xfrm>
            <a:off x="4624388" y="1944688"/>
            <a:ext cx="9842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400" b="1"/>
              <a:t>Deep artery of penis dilates; erectile</a:t>
            </a:r>
          </a:p>
          <a:p>
            <a:r>
              <a:rPr lang="en-US" sz="400" b="1"/>
              <a:t>tissues engorge with blood; penis</a:t>
            </a:r>
          </a:p>
          <a:p>
            <a:r>
              <a:rPr lang="en-US" sz="400" b="1"/>
              <a:t>becomes erect</a:t>
            </a:r>
          </a:p>
        </p:txBody>
      </p:sp>
      <p:sp>
        <p:nvSpPr>
          <p:cNvPr id="65565" name="Text Box 91"/>
          <p:cNvSpPr txBox="1">
            <a:spLocks noChangeArrowheads="1"/>
          </p:cNvSpPr>
          <p:nvPr/>
        </p:nvSpPr>
        <p:spPr bwMode="auto">
          <a:xfrm>
            <a:off x="4624388" y="2214563"/>
            <a:ext cx="10033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400" b="1"/>
              <a:t>Trabecular muscle of erectile tissues</a:t>
            </a:r>
          </a:p>
          <a:p>
            <a:r>
              <a:rPr lang="en-US" sz="400" b="1"/>
              <a:t>relaxes; allows engorgement of</a:t>
            </a:r>
          </a:p>
          <a:p>
            <a:r>
              <a:rPr lang="en-US" sz="400" b="1"/>
              <a:t>erectile tissues; penis become erect</a:t>
            </a:r>
          </a:p>
        </p:txBody>
      </p:sp>
      <p:sp>
        <p:nvSpPr>
          <p:cNvPr id="65566" name="Text Box 92"/>
          <p:cNvSpPr txBox="1">
            <a:spLocks noChangeArrowheads="1"/>
          </p:cNvSpPr>
          <p:nvPr/>
        </p:nvSpPr>
        <p:spPr bwMode="auto">
          <a:xfrm>
            <a:off x="4624388" y="2473325"/>
            <a:ext cx="8112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400" b="1"/>
              <a:t>Bulbourethral gland secretes</a:t>
            </a:r>
          </a:p>
          <a:p>
            <a:r>
              <a:rPr lang="en-US" sz="400" b="1"/>
              <a:t>bulbourethral fluid</a:t>
            </a:r>
          </a:p>
        </p:txBody>
      </p:sp>
      <p:sp>
        <p:nvSpPr>
          <p:cNvPr id="65567" name="Text Box 93"/>
          <p:cNvSpPr txBox="1">
            <a:spLocks noChangeArrowheads="1"/>
          </p:cNvSpPr>
          <p:nvPr/>
        </p:nvSpPr>
        <p:spPr bwMode="auto">
          <a:xfrm>
            <a:off x="4624388" y="3044825"/>
            <a:ext cx="108743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400" b="1"/>
              <a:t>Ductus deferens exhibits peristalsis;</a:t>
            </a:r>
          </a:p>
          <a:p>
            <a:r>
              <a:rPr lang="en-US" sz="400" b="1"/>
              <a:t>sperm are moved into ampulla; ampulla</a:t>
            </a:r>
          </a:p>
          <a:p>
            <a:r>
              <a:rPr lang="en-US" sz="400" b="1"/>
              <a:t>contracts; sperm are moved into urethra</a:t>
            </a:r>
          </a:p>
        </p:txBody>
      </p:sp>
      <p:sp>
        <p:nvSpPr>
          <p:cNvPr id="65568" name="Text Box 94"/>
          <p:cNvSpPr txBox="1">
            <a:spLocks noChangeArrowheads="1"/>
          </p:cNvSpPr>
          <p:nvPr/>
        </p:nvSpPr>
        <p:spPr bwMode="auto">
          <a:xfrm>
            <a:off x="4624388" y="3314700"/>
            <a:ext cx="10048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400" b="1"/>
              <a:t>Prostate secretes components of the</a:t>
            </a:r>
          </a:p>
          <a:p>
            <a:r>
              <a:rPr lang="en-US" sz="400" b="1"/>
              <a:t>seminal fluid</a:t>
            </a:r>
          </a:p>
        </p:txBody>
      </p:sp>
      <p:sp>
        <p:nvSpPr>
          <p:cNvPr id="65569" name="Text Box 95"/>
          <p:cNvSpPr txBox="1">
            <a:spLocks noChangeArrowheads="1"/>
          </p:cNvSpPr>
          <p:nvPr/>
        </p:nvSpPr>
        <p:spPr bwMode="auto">
          <a:xfrm>
            <a:off x="4624388" y="3509963"/>
            <a:ext cx="10890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400" b="1"/>
              <a:t>Seminal vesicles secrete components of</a:t>
            </a:r>
          </a:p>
          <a:p>
            <a:r>
              <a:rPr lang="en-US" sz="400" b="1"/>
              <a:t>the seminal fluid</a:t>
            </a:r>
          </a:p>
        </p:txBody>
      </p:sp>
      <p:sp>
        <p:nvSpPr>
          <p:cNvPr id="65570" name="Text Box 96"/>
          <p:cNvSpPr txBox="1">
            <a:spLocks noChangeArrowheads="1"/>
          </p:cNvSpPr>
          <p:nvPr/>
        </p:nvSpPr>
        <p:spPr bwMode="auto">
          <a:xfrm>
            <a:off x="4624388" y="4233863"/>
            <a:ext cx="911225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500" b="1"/>
              <a:t>Orgasm — expulsion stage</a:t>
            </a:r>
          </a:p>
        </p:txBody>
      </p:sp>
      <p:sp>
        <p:nvSpPr>
          <p:cNvPr id="65571" name="Text Box 97"/>
          <p:cNvSpPr txBox="1">
            <a:spLocks noChangeArrowheads="1"/>
          </p:cNvSpPr>
          <p:nvPr/>
        </p:nvSpPr>
        <p:spPr bwMode="auto">
          <a:xfrm>
            <a:off x="4619625" y="4535488"/>
            <a:ext cx="9588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400" b="1"/>
              <a:t>Seminal vesicles release additional</a:t>
            </a:r>
          </a:p>
          <a:p>
            <a:r>
              <a:rPr lang="en-US" sz="400" b="1"/>
              <a:t>secretion</a:t>
            </a:r>
          </a:p>
        </p:txBody>
      </p:sp>
      <p:sp>
        <p:nvSpPr>
          <p:cNvPr id="65572" name="Text Box 98"/>
          <p:cNvSpPr txBox="1">
            <a:spLocks noChangeArrowheads="1"/>
          </p:cNvSpPr>
          <p:nvPr/>
        </p:nvSpPr>
        <p:spPr bwMode="auto">
          <a:xfrm>
            <a:off x="4619625" y="4713288"/>
            <a:ext cx="10001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400" b="1"/>
              <a:t>Internal urethral sphincter contracts;</a:t>
            </a:r>
          </a:p>
          <a:p>
            <a:r>
              <a:rPr lang="en-US" sz="400" b="1"/>
              <a:t>urine is retained in bladder</a:t>
            </a:r>
          </a:p>
        </p:txBody>
      </p:sp>
      <p:sp>
        <p:nvSpPr>
          <p:cNvPr id="65573" name="Text Box 99"/>
          <p:cNvSpPr txBox="1">
            <a:spLocks noChangeArrowheads="1"/>
          </p:cNvSpPr>
          <p:nvPr/>
        </p:nvSpPr>
        <p:spPr bwMode="auto">
          <a:xfrm>
            <a:off x="4619625" y="4906963"/>
            <a:ext cx="1123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400" b="1"/>
              <a:t>Bulbocavernosus muscle contracts, and</a:t>
            </a:r>
          </a:p>
          <a:p>
            <a:r>
              <a:rPr lang="en-US" sz="400" b="1"/>
              <a:t>rhythmically compresses bulb and root of</a:t>
            </a:r>
          </a:p>
          <a:p>
            <a:r>
              <a:rPr lang="en-US" sz="400" b="1"/>
              <a:t>penis; semen is expelled (ejaculation</a:t>
            </a:r>
          </a:p>
          <a:p>
            <a:r>
              <a:rPr lang="en-US" sz="400" b="1"/>
              <a:t>occurs)</a:t>
            </a:r>
          </a:p>
        </p:txBody>
      </p:sp>
      <p:sp>
        <p:nvSpPr>
          <p:cNvPr id="65574" name="Text Box 100"/>
          <p:cNvSpPr txBox="1">
            <a:spLocks noChangeArrowheads="1"/>
          </p:cNvSpPr>
          <p:nvPr/>
        </p:nvSpPr>
        <p:spPr bwMode="auto">
          <a:xfrm>
            <a:off x="4619625" y="5576888"/>
            <a:ext cx="9636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400" b="1"/>
              <a:t>Internal pudendal artery constricts;</a:t>
            </a:r>
          </a:p>
          <a:p>
            <a:r>
              <a:rPr lang="en-US" sz="400" b="1"/>
              <a:t>reduces blood flow into penis</a:t>
            </a:r>
          </a:p>
        </p:txBody>
      </p:sp>
      <p:sp>
        <p:nvSpPr>
          <p:cNvPr id="65575" name="Text Box 101"/>
          <p:cNvSpPr txBox="1">
            <a:spLocks noChangeArrowheads="1"/>
          </p:cNvSpPr>
          <p:nvPr/>
        </p:nvSpPr>
        <p:spPr bwMode="auto">
          <a:xfrm>
            <a:off x="4619625" y="5749925"/>
            <a:ext cx="9715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400" b="1"/>
              <a:t>Trabecular muscles contract;</a:t>
            </a:r>
          </a:p>
          <a:p>
            <a:r>
              <a:rPr lang="en-US" sz="400" b="1"/>
              <a:t>squeeze blood from erectile tissues</a:t>
            </a:r>
          </a:p>
        </p:txBody>
      </p:sp>
      <p:sp>
        <p:nvSpPr>
          <p:cNvPr id="65576" name="Text Box 103"/>
          <p:cNvSpPr txBox="1">
            <a:spLocks noChangeArrowheads="1"/>
          </p:cNvSpPr>
          <p:nvPr/>
        </p:nvSpPr>
        <p:spPr bwMode="auto">
          <a:xfrm>
            <a:off x="3976688" y="4016375"/>
            <a:ext cx="3365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500" b="1"/>
              <a:t>Afferent</a:t>
            </a:r>
          </a:p>
          <a:p>
            <a:r>
              <a:rPr lang="en-US" sz="500" b="1"/>
              <a:t>signals</a:t>
            </a:r>
          </a:p>
        </p:txBody>
      </p:sp>
      <p:sp>
        <p:nvSpPr>
          <p:cNvPr id="65577" name="TextBox 24"/>
          <p:cNvSpPr txBox="1">
            <a:spLocks noChangeArrowheads="1"/>
          </p:cNvSpPr>
          <p:nvPr/>
        </p:nvSpPr>
        <p:spPr bwMode="auto">
          <a:xfrm>
            <a:off x="2154238" y="776288"/>
            <a:ext cx="48101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78C4F29D-F4B7-4E51-A85D-0028D293307B}" type="slidenum">
              <a:rPr lang="en-US" altLang="en-US" smtClean="0">
                <a:latin typeface="Arial" pitchFamily="34" charset="0"/>
              </a:rPr>
              <a:pPr/>
              <a:t>59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Orgasm and Ejaculation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orgasm</a:t>
            </a:r>
            <a:r>
              <a:rPr lang="en-US" sz="2800" b="0" smtClean="0"/>
              <a:t> or </a:t>
            </a:r>
            <a:r>
              <a:rPr lang="en-US" sz="2800" smtClean="0"/>
              <a:t>climax</a:t>
            </a:r>
            <a:r>
              <a:rPr lang="en-US" sz="2800" b="0" smtClean="0"/>
              <a:t> – a short but intense reaction that is usually marked by the discharge of semen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lasts 3 to 15 seconds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heart rate, blood pressure, and breathing greatly elevate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ejaculation occurs in two stages: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emission</a:t>
            </a:r>
            <a:r>
              <a:rPr lang="en-US" sz="2400" b="0" smtClean="0"/>
              <a:t> - sympathetic nervous system stimulates peristalsis which propels sperm through ducts as glandular secretions are added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expulsion</a:t>
            </a:r>
            <a:r>
              <a:rPr lang="en-US" sz="2400" b="0" smtClean="0"/>
              <a:t> - semen in urethra activates somatic and sympathetic reflexes that stimulate muscular contractions that lead to expulsion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sympathetic reflex constricts internal urethral sphincter so urine cannot enter the urethra and semen can not enter the bladder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0" smtClean="0"/>
              <a:t>ejaculation and orgasm are not the same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can occur separately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50750DC9-B0D0-407A-9E3D-854ACBE1AE66}" type="slidenum">
              <a:rPr lang="en-US" altLang="en-US" smtClean="0">
                <a:latin typeface="Arial" pitchFamily="34" charset="0"/>
              </a:rPr>
              <a:pPr/>
              <a:t>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865813"/>
          </a:xfrm>
        </p:spPr>
        <p:txBody>
          <a:bodyPr/>
          <a:lstStyle/>
          <a:p>
            <a:pPr eaLnBrk="1" hangingPunct="1"/>
            <a:r>
              <a:rPr lang="en-US" sz="2800" b="0" smtClean="0"/>
              <a:t>occasionally, a girl shows all the usual changes of puberty, but fail to menstruate</a:t>
            </a:r>
          </a:p>
          <a:p>
            <a:pPr eaLnBrk="1" hangingPunct="1"/>
            <a:endParaRPr lang="en-US" sz="800" b="0" smtClean="0"/>
          </a:p>
          <a:p>
            <a:pPr lvl="1" eaLnBrk="1" hangingPunct="1"/>
            <a:r>
              <a:rPr lang="en-US" sz="2400" b="0" smtClean="0"/>
              <a:t>presence of testes in the abdomen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400" b="0" smtClean="0"/>
              <a:t>karyotype of XY chromosomes of                                            a male</a:t>
            </a:r>
          </a:p>
          <a:p>
            <a:pPr lvl="1" eaLnBrk="1" hangingPunct="1"/>
            <a:endParaRPr lang="en-US" sz="900" b="0" smtClean="0"/>
          </a:p>
          <a:p>
            <a:pPr lvl="1" eaLnBrk="1" hangingPunct="1"/>
            <a:r>
              <a:rPr lang="en-US" sz="2400" b="0" smtClean="0"/>
              <a:t>testes produce normal male levels                                               of testosterone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400" b="0" smtClean="0"/>
              <a:t>target cells lack receptors for it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400" b="0" smtClean="0"/>
              <a:t>external genitalia develop female                                  anatomy as if no testosterone</a:t>
            </a:r>
            <a:br>
              <a:rPr lang="en-US" sz="2400" b="0" smtClean="0"/>
            </a:br>
            <a:r>
              <a:rPr lang="en-US" sz="2400" b="0" smtClean="0"/>
              <a:t>were present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400" b="0" smtClean="0"/>
              <a:t>no uterus or menstruation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Androgen-Insensitivity Syndrome</a:t>
            </a: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6535738" y="6169025"/>
            <a:ext cx="1752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27.1</a:t>
            </a:r>
          </a:p>
        </p:txBody>
      </p:sp>
      <p:pic>
        <p:nvPicPr>
          <p:cNvPr id="8198" name="Picture 3" descr="sal25693_27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981200"/>
            <a:ext cx="2781300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24"/>
          <p:cNvSpPr txBox="1">
            <a:spLocks noChangeArrowheads="1"/>
          </p:cNvSpPr>
          <p:nvPr/>
        </p:nvSpPr>
        <p:spPr bwMode="auto">
          <a:xfrm>
            <a:off x="5568950" y="1784350"/>
            <a:ext cx="35099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8200" name="TextBox 24"/>
          <p:cNvSpPr txBox="1">
            <a:spLocks noChangeArrowheads="1"/>
          </p:cNvSpPr>
          <p:nvPr/>
        </p:nvSpPr>
        <p:spPr bwMode="auto">
          <a:xfrm>
            <a:off x="5729288" y="5786438"/>
            <a:ext cx="31892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Courtesy Mihaly Bartalos, from M. Bartalos and T.A. Baramki, </a:t>
            </a:r>
            <a:r>
              <a:rPr lang="en-US" sz="6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1967 Medical Cytogenetics</a:t>
            </a:r>
            <a:r>
              <a:rPr lang="en-US" sz="6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Williams &amp; Wilkins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38EB47CE-E7E0-4CC5-8193-048DD4692901}" type="slidenum">
              <a:rPr lang="en-US" altLang="en-US" smtClean="0">
                <a:latin typeface="Arial" pitchFamily="34" charset="0"/>
              </a:rPr>
              <a:pPr/>
              <a:t>60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Resolution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resolution phase </a:t>
            </a:r>
            <a:r>
              <a:rPr lang="en-US" sz="2800" b="0" smtClean="0"/>
              <a:t>– body variables return to pre-excitement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sympathetic signals constrict internal pudendal artery and reduce blood flow to penis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penis becomes soft and flaccid (</a:t>
            </a:r>
            <a:r>
              <a:rPr lang="en-US" sz="2400" smtClean="0"/>
              <a:t>detumescence</a:t>
            </a:r>
            <a:r>
              <a:rPr lang="en-US" sz="2400" b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cardiovascular and respiratory responses return to normal</a:t>
            </a:r>
          </a:p>
          <a:p>
            <a:pPr lvl="1" eaLnBrk="1" hangingPunct="1">
              <a:lnSpc>
                <a:spcPct val="90000"/>
              </a:lnSpc>
            </a:pPr>
            <a:endParaRPr lang="en-US" sz="12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refractory period </a:t>
            </a:r>
            <a:r>
              <a:rPr lang="en-US" sz="2800" b="0" smtClean="0"/>
              <a:t>– period following resolution in which it is usually impossible for a male to attain another erection or orgasm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may last from 10 minutes to a few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64376EB9-E00B-4F8A-917D-05567DF3B2D0}" type="slidenum">
              <a:rPr lang="en-US" altLang="en-US" smtClean="0">
                <a:latin typeface="Arial" pitchFamily="34" charset="0"/>
              </a:rPr>
              <a:pPr/>
              <a:t>61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52388"/>
            <a:ext cx="8597900" cy="576262"/>
          </a:xfrm>
        </p:spPr>
        <p:txBody>
          <a:bodyPr/>
          <a:lstStyle/>
          <a:p>
            <a:pPr eaLnBrk="1" hangingPunct="1"/>
            <a:r>
              <a:rPr lang="en-US" smtClean="0"/>
              <a:t>How Viagra Prolongs Erection</a:t>
            </a:r>
          </a:p>
        </p:txBody>
      </p:sp>
      <p:sp>
        <p:nvSpPr>
          <p:cNvPr id="6861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114800"/>
            <a:ext cx="88392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treatments - Viagra, Levitra, and Cialis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phosphodiesterase inhibitors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sexual stimulation triggers </a:t>
            </a:r>
            <a:r>
              <a:rPr lang="en-US" sz="2400" smtClean="0"/>
              <a:t>nitric oxide </a:t>
            </a:r>
            <a:r>
              <a:rPr lang="en-US" sz="2400" b="0" smtClean="0"/>
              <a:t>secretion, which activates </a:t>
            </a:r>
            <a:r>
              <a:rPr lang="en-US" sz="2400" smtClean="0"/>
              <a:t>cGMP</a:t>
            </a:r>
            <a:r>
              <a:rPr lang="en-US" sz="2400" b="0" smtClean="0"/>
              <a:t>, which increases blood flow into erectile tissue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this drugs slow down the breakdown of </a:t>
            </a:r>
            <a:r>
              <a:rPr lang="en-US" sz="2000" smtClean="0"/>
              <a:t>cGMP</a:t>
            </a:r>
            <a:r>
              <a:rPr lang="en-US" sz="2000" b="0" smtClean="0"/>
              <a:t> by </a:t>
            </a:r>
            <a:r>
              <a:rPr lang="en-US" sz="2000" smtClean="0"/>
              <a:t>phosphodiesterase</a:t>
            </a:r>
            <a:r>
              <a:rPr lang="en-US" sz="2000" b="0" smtClean="0"/>
              <a:t> </a:t>
            </a:r>
            <a:r>
              <a:rPr lang="en-US" sz="2000" smtClean="0"/>
              <a:t>type 5 </a:t>
            </a:r>
            <a:r>
              <a:rPr lang="en-US" sz="2000" b="0" smtClean="0"/>
              <a:t>and prolongs the duration of the erection</a:t>
            </a:r>
          </a:p>
        </p:txBody>
      </p:sp>
      <p:sp>
        <p:nvSpPr>
          <p:cNvPr id="68613" name="Text Box 7"/>
          <p:cNvSpPr txBox="1">
            <a:spLocks noChangeArrowheads="1"/>
          </p:cNvSpPr>
          <p:nvPr/>
        </p:nvSpPr>
        <p:spPr bwMode="auto">
          <a:xfrm>
            <a:off x="6934200" y="4038600"/>
            <a:ext cx="1905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27.19</a:t>
            </a:r>
          </a:p>
        </p:txBody>
      </p:sp>
      <p:pic>
        <p:nvPicPr>
          <p:cNvPr id="68614" name="Picture 3" descr="sal25693_27_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4413" y="1220788"/>
            <a:ext cx="401002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981200" y="1836738"/>
            <a:ext cx="731838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solidFill>
                  <a:srgbClr val="000000"/>
                </a:solidFill>
                <a:latin typeface="Arial" charset="0"/>
              </a:rPr>
              <a:t>Nitric oxide</a:t>
            </a:r>
            <a:endParaRPr lang="en-US" sz="1050" b="1">
              <a:latin typeface="Arial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981200" y="895350"/>
            <a:ext cx="809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050" b="1">
                <a:latin typeface="Arial" charset="0"/>
              </a:rPr>
              <a:t>Sexual</a:t>
            </a:r>
          </a:p>
          <a:p>
            <a:pPr>
              <a:defRPr/>
            </a:pPr>
            <a:r>
              <a:rPr lang="en-US" sz="1050" b="1">
                <a:latin typeface="Arial" charset="0"/>
              </a:rPr>
              <a:t>stimulation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3556000" y="1114425"/>
            <a:ext cx="7207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050" b="1">
                <a:latin typeface="Arial" charset="0"/>
              </a:rPr>
              <a:t>Inactive</a:t>
            </a:r>
          </a:p>
          <a:p>
            <a:pPr>
              <a:defRPr/>
            </a:pPr>
            <a:r>
              <a:rPr lang="en-US" sz="1050" b="1">
                <a:latin typeface="Arial" charset="0"/>
              </a:rPr>
              <a:t>guanylate</a:t>
            </a:r>
          </a:p>
          <a:p>
            <a:pPr>
              <a:defRPr/>
            </a:pPr>
            <a:r>
              <a:rPr lang="en-US" sz="1050" b="1">
                <a:latin typeface="Arial" charset="0"/>
              </a:rPr>
              <a:t>cyclase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556000" y="2241550"/>
            <a:ext cx="7207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050" b="1">
                <a:latin typeface="Arial" charset="0"/>
              </a:rPr>
              <a:t>Active</a:t>
            </a:r>
          </a:p>
          <a:p>
            <a:pPr>
              <a:defRPr/>
            </a:pPr>
            <a:r>
              <a:rPr lang="en-US" sz="1050" b="1">
                <a:latin typeface="Arial" charset="0"/>
              </a:rPr>
              <a:t>guanylate</a:t>
            </a:r>
          </a:p>
          <a:p>
            <a:pPr>
              <a:defRPr/>
            </a:pPr>
            <a:r>
              <a:rPr lang="en-US" sz="1050" b="1">
                <a:latin typeface="Arial" charset="0"/>
              </a:rPr>
              <a:t>cyclase</a:t>
            </a: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4949825" y="2032000"/>
            <a:ext cx="3683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050" b="1">
                <a:latin typeface="Arial" charset="0"/>
              </a:rPr>
              <a:t>GTP</a:t>
            </a: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4949825" y="2798763"/>
            <a:ext cx="4746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050" b="1">
                <a:latin typeface="Arial" charset="0"/>
              </a:rPr>
              <a:t>cGMP</a:t>
            </a: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3827463" y="3352800"/>
            <a:ext cx="1333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050" b="1">
                <a:solidFill>
                  <a:srgbClr val="ED1C24"/>
                </a:solidFill>
                <a:latin typeface="Arial" charset="0"/>
              </a:rPr>
              <a:t>Phosphodiesterase</a:t>
            </a:r>
          </a:p>
          <a:p>
            <a:pPr>
              <a:defRPr/>
            </a:pPr>
            <a:r>
              <a:rPr lang="en-US" sz="1050" b="1">
                <a:solidFill>
                  <a:srgbClr val="ED1C24"/>
                </a:solidFill>
                <a:latin typeface="Arial" charset="0"/>
              </a:rPr>
              <a:t>inhibitors</a:t>
            </a: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6270625" y="2720975"/>
            <a:ext cx="8921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050" b="1">
                <a:latin typeface="Arial" charset="0"/>
              </a:rPr>
              <a:t>Vasodilation</a:t>
            </a:r>
          </a:p>
          <a:p>
            <a:pPr>
              <a:defRPr/>
            </a:pPr>
            <a:r>
              <a:rPr lang="en-US" sz="1050" b="1">
                <a:latin typeface="Arial" charset="0"/>
              </a:rPr>
              <a:t>and erection</a:t>
            </a: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6321425" y="3740150"/>
            <a:ext cx="6159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050" b="1">
                <a:latin typeface="Arial" charset="0"/>
              </a:rPr>
              <a:t>Loss of</a:t>
            </a:r>
          </a:p>
          <a:p>
            <a:pPr>
              <a:defRPr/>
            </a:pPr>
            <a:r>
              <a:rPr lang="en-US" sz="1050" b="1">
                <a:latin typeface="Arial" charset="0"/>
              </a:rPr>
              <a:t>erection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4881563" y="3740150"/>
            <a:ext cx="714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050" b="1">
                <a:latin typeface="Arial" charset="0"/>
              </a:rPr>
              <a:t>Degraded</a:t>
            </a:r>
          </a:p>
          <a:p>
            <a:pPr>
              <a:defRPr/>
            </a:pPr>
            <a:r>
              <a:rPr lang="en-US" sz="1050" b="1">
                <a:latin typeface="Arial" charset="0"/>
              </a:rPr>
              <a:t>by PDE5</a:t>
            </a:r>
          </a:p>
        </p:txBody>
      </p:sp>
      <p:sp>
        <p:nvSpPr>
          <p:cNvPr id="68625" name="TextBox 24"/>
          <p:cNvSpPr txBox="1">
            <a:spLocks noChangeArrowheads="1"/>
          </p:cNvSpPr>
          <p:nvPr/>
        </p:nvSpPr>
        <p:spPr bwMode="auto">
          <a:xfrm>
            <a:off x="2154238" y="700088"/>
            <a:ext cx="48101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ADB75229-F7DD-4D49-AE6E-B72E4DAE222F}" type="slidenum">
              <a:rPr lang="en-US" altLang="en-US" smtClean="0">
                <a:latin typeface="Arial" pitchFamily="34" charset="0"/>
              </a:rPr>
              <a:pPr/>
              <a:t>62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Sexually Transmitted Diseases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STDs have an </a:t>
            </a:r>
            <a:r>
              <a:rPr lang="en-US" sz="2400" smtClean="0"/>
              <a:t>incubation period </a:t>
            </a:r>
            <a:r>
              <a:rPr lang="en-US" sz="2400" b="0" smtClean="0"/>
              <a:t>in which the pathogen multiplies with no symptoms and a </a:t>
            </a:r>
            <a:r>
              <a:rPr lang="en-US" sz="2400" smtClean="0"/>
              <a:t>communicable period </a:t>
            </a:r>
            <a:r>
              <a:rPr lang="en-US" sz="2400" b="0" smtClean="0"/>
              <a:t>in which the disease can be transmitted to others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symptomless carriers do exist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bacterial STDs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chlamydia </a:t>
            </a:r>
            <a:r>
              <a:rPr lang="en-US" sz="2000" b="0" smtClean="0"/>
              <a:t>– may cause urethral discharge and testicular pain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gonorrhea </a:t>
            </a:r>
            <a:r>
              <a:rPr lang="en-US" sz="2000" b="0" smtClean="0"/>
              <a:t>– pain and pus discharge – may result in sterility from pelvic inflammatory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syphilis </a:t>
            </a:r>
            <a:r>
              <a:rPr lang="en-US" sz="2000" b="0" smtClean="0"/>
              <a:t>– hard lesions (chancres) at site of infection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disappearance of chancres ends first stage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second stage is widespread pink rash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neurosyphilis is third stage with cardiovascular damage and brain lesions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viral STDs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genital herpes </a:t>
            </a:r>
            <a:r>
              <a:rPr lang="en-US" sz="2000" b="0" smtClean="0"/>
              <a:t>– most common STD in 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blisters and pain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genital warts </a:t>
            </a:r>
            <a:r>
              <a:rPr lang="en-US" sz="2000" b="0" smtClean="0"/>
              <a:t>– warts on perineal region, cervix, anus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hepatitis B and C </a:t>
            </a:r>
            <a:r>
              <a:rPr lang="en-US" sz="2000" b="0" smtClean="0"/>
              <a:t>– inflammatory liver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F0232606-29F1-493E-986F-A4F9C3308798}" type="slidenum">
              <a:rPr lang="en-US" altLang="en-US" smtClean="0">
                <a:latin typeface="Arial" pitchFamily="34" charset="0"/>
              </a:rPr>
              <a:pPr/>
              <a:t>7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791200"/>
          </a:xfrm>
        </p:spPr>
        <p:txBody>
          <a:bodyPr/>
          <a:lstStyle/>
          <a:p>
            <a:pPr eaLnBrk="1" hangingPunct="1"/>
            <a:r>
              <a:rPr lang="en-US" sz="2800" b="0" smtClean="0"/>
              <a:t>our cells contain 23 pairs of chromosomes</a:t>
            </a:r>
          </a:p>
          <a:p>
            <a:pPr lvl="1" eaLnBrk="1" hangingPunct="1"/>
            <a:r>
              <a:rPr lang="en-US" sz="2400" b="0" smtClean="0"/>
              <a:t>22 pairs of autosomes</a:t>
            </a:r>
          </a:p>
          <a:p>
            <a:pPr lvl="1" eaLnBrk="1" hangingPunct="1"/>
            <a:r>
              <a:rPr lang="en-US" sz="2400" b="0" smtClean="0"/>
              <a:t>1 pair of sex chromosomes (XY males: XX females)</a:t>
            </a:r>
          </a:p>
          <a:p>
            <a:pPr lvl="2" eaLnBrk="1" hangingPunct="1"/>
            <a:r>
              <a:rPr lang="en-US" sz="2000" b="0" smtClean="0"/>
              <a:t>males produce half Y carrying sperm and half X carrying sperm</a:t>
            </a:r>
          </a:p>
          <a:p>
            <a:pPr lvl="2" eaLnBrk="1" hangingPunct="1"/>
            <a:r>
              <a:rPr lang="en-US" sz="2000" b="0" smtClean="0"/>
              <a:t>all eggs carry the X chromosome</a:t>
            </a:r>
          </a:p>
          <a:p>
            <a:pPr lvl="2" eaLnBrk="1" hangingPunct="1"/>
            <a:endParaRPr lang="en-US" sz="1200" b="0" smtClean="0"/>
          </a:p>
          <a:p>
            <a:pPr eaLnBrk="1" hangingPunct="1"/>
            <a:r>
              <a:rPr lang="en-US" sz="2800" b="0" smtClean="0"/>
              <a:t>sex of child </a:t>
            </a:r>
            <a:br>
              <a:rPr lang="en-US" sz="2800" b="0" smtClean="0"/>
            </a:br>
            <a:r>
              <a:rPr lang="en-US" sz="2800" b="0" smtClean="0"/>
              <a:t>determined by type </a:t>
            </a:r>
            <a:br>
              <a:rPr lang="en-US" sz="2800" b="0" smtClean="0"/>
            </a:br>
            <a:r>
              <a:rPr lang="en-US" sz="2800" b="0" smtClean="0"/>
              <a:t>of sperm that fertilizes </a:t>
            </a:r>
            <a:br>
              <a:rPr lang="en-US" sz="2800" b="0" smtClean="0"/>
            </a:br>
            <a:r>
              <a:rPr lang="en-US" sz="2800" b="0" smtClean="0"/>
              <a:t>mother’s egg</a:t>
            </a:r>
          </a:p>
          <a:p>
            <a:pPr lvl="1" eaLnBrk="1" hangingPunct="1"/>
            <a:r>
              <a:rPr lang="en-US" sz="2400" b="0" smtClean="0"/>
              <a:t>X-carrying sperm fertilizes					 the egg – female</a:t>
            </a:r>
          </a:p>
          <a:p>
            <a:pPr lvl="1" eaLnBrk="1" hangingPunct="1"/>
            <a:r>
              <a:rPr lang="en-US" sz="2400" b="0" smtClean="0"/>
              <a:t>Y-carrying sperm fertilizes					 the egg - male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Chromosomal Sex Determination</a:t>
            </a:r>
          </a:p>
        </p:txBody>
      </p:sp>
      <p:pic>
        <p:nvPicPr>
          <p:cNvPr id="9221" name="Picture 6" descr="sal25693_27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603625"/>
            <a:ext cx="3608388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695950" y="4633913"/>
            <a:ext cx="4191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solidFill>
                  <a:srgbClr val="000000"/>
                </a:solidFill>
                <a:latin typeface="Arial" charset="0"/>
              </a:rPr>
              <a:t>Sperm</a:t>
            </a:r>
            <a:endParaRPr lang="en-US" sz="1050" b="1"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399213" y="4633913"/>
            <a:ext cx="2540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solidFill>
                  <a:srgbClr val="000000"/>
                </a:solidFill>
                <a:latin typeface="Arial" charset="0"/>
              </a:rPr>
              <a:t>Egg</a:t>
            </a:r>
            <a:endParaRPr lang="en-US" sz="1050" b="1">
              <a:latin typeface="Arial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5876925" y="3984625"/>
            <a:ext cx="9048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solidFill>
                  <a:srgbClr val="000000"/>
                </a:solidFill>
                <a:latin typeface="Arial" charset="0"/>
              </a:rPr>
              <a:t>X</a:t>
            </a:r>
            <a:endParaRPr lang="en-US" sz="1050" b="1">
              <a:latin typeface="Arial" charset="0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5876925" y="5189538"/>
            <a:ext cx="88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solidFill>
                  <a:srgbClr val="000000"/>
                </a:solidFill>
                <a:latin typeface="Arial" charset="0"/>
              </a:rPr>
              <a:t>Y</a:t>
            </a:r>
            <a:endParaRPr lang="en-US" sz="1050" b="1">
              <a:latin typeface="Arial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6424613" y="5272088"/>
            <a:ext cx="9048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solidFill>
                  <a:srgbClr val="000000"/>
                </a:solidFill>
                <a:latin typeface="Arial" charset="0"/>
              </a:rPr>
              <a:t>X</a:t>
            </a:r>
            <a:endParaRPr lang="en-US" sz="1050" b="1">
              <a:latin typeface="Arial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6419850" y="4054475"/>
            <a:ext cx="90488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solidFill>
                  <a:srgbClr val="000000"/>
                </a:solidFill>
                <a:latin typeface="Arial" charset="0"/>
              </a:rPr>
              <a:t>X</a:t>
            </a:r>
            <a:endParaRPr lang="en-US" sz="1050" b="1">
              <a:latin typeface="Arial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7245350" y="4052888"/>
            <a:ext cx="8509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050" b="1">
                <a:latin typeface="Arial" charset="0"/>
              </a:rPr>
              <a:t>XX = female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7250113" y="5257800"/>
            <a:ext cx="73183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050" b="1" dirty="0">
                <a:latin typeface="Arial" charset="0"/>
              </a:rPr>
              <a:t>XY = male</a:t>
            </a:r>
          </a:p>
        </p:txBody>
      </p:sp>
      <p:sp>
        <p:nvSpPr>
          <p:cNvPr id="9230" name="TextBox 24"/>
          <p:cNvSpPr txBox="1">
            <a:spLocks noChangeArrowheads="1"/>
          </p:cNvSpPr>
          <p:nvPr/>
        </p:nvSpPr>
        <p:spPr bwMode="auto">
          <a:xfrm>
            <a:off x="4778375" y="3429000"/>
            <a:ext cx="39846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9231" name="Text Box 6"/>
          <p:cNvSpPr txBox="1">
            <a:spLocks noChangeArrowheads="1"/>
          </p:cNvSpPr>
          <p:nvPr/>
        </p:nvSpPr>
        <p:spPr bwMode="auto">
          <a:xfrm>
            <a:off x="6099175" y="6053138"/>
            <a:ext cx="1905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27.2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AA56D9A8-A823-4A9B-BB74-23E7D6AEAE24}" type="slidenum">
              <a:rPr lang="en-US" altLang="en-US" smtClean="0">
                <a:latin typeface="Arial" pitchFamily="34" charset="0"/>
              </a:rPr>
              <a:pPr/>
              <a:t>8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z="3400" smtClean="0"/>
              <a:t>Prenatal Hormones and Sex Differentiation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0" smtClean="0"/>
              <a:t>initially, a fetus is </a:t>
            </a:r>
            <a:r>
              <a:rPr lang="en-US" sz="2000" smtClean="0"/>
              <a:t>sexually undifferentiated </a:t>
            </a:r>
            <a:r>
              <a:rPr lang="en-US" sz="2000" b="0" smtClean="0"/>
              <a:t>as to which sex it will become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gonads begin to develop at 5 or 6 weeks as gonadal ridges</a:t>
            </a:r>
            <a:endParaRPr lang="en-US" sz="1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two sets of ducts adjacent to each gonadal ridge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mesonephric ducts </a:t>
            </a:r>
            <a:r>
              <a:rPr lang="en-US" sz="1800" b="0" smtClean="0"/>
              <a:t>develop into male reproductive system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paramesonephric ducts degenerate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paramesonephric ducts (m</a:t>
            </a:r>
            <a:r>
              <a:rPr lang="en-US" sz="1800" smtClean="0">
                <a:cs typeface="Times New Roman" pitchFamily="18" charset="0"/>
              </a:rPr>
              <a:t>ü</a:t>
            </a:r>
            <a:r>
              <a:rPr lang="en-US" sz="1800" smtClean="0"/>
              <a:t>llerian ducts) </a:t>
            </a:r>
            <a:r>
              <a:rPr lang="en-US" sz="1800" b="0" smtClean="0"/>
              <a:t>develop into female reproductive tract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mesonephric ducts degenerate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SRY gene </a:t>
            </a:r>
            <a:r>
              <a:rPr lang="en-US" sz="2000" b="0" smtClean="0"/>
              <a:t>(sex-determining region of Y chromosome)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in males, codes for a protein, </a:t>
            </a:r>
            <a:r>
              <a:rPr lang="en-US" sz="1800" smtClean="0"/>
              <a:t>testes-determining factor (TDF),  </a:t>
            </a:r>
            <a:r>
              <a:rPr lang="en-US" sz="1800" b="0" smtClean="0"/>
              <a:t>that initiates development of testes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begin to secrete testosterone </a:t>
            </a:r>
            <a:r>
              <a:rPr lang="en-US" sz="1600" smtClean="0"/>
              <a:t>8 to 9 weeks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stimulates mesonephric ducts to develop into the male anatomy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at same time the testes secrete </a:t>
            </a:r>
            <a:r>
              <a:rPr lang="en-US" sz="1600" smtClean="0"/>
              <a:t>m</a:t>
            </a:r>
            <a:r>
              <a:rPr lang="en-US" sz="1600" smtClean="0">
                <a:cs typeface="Times New Roman" pitchFamily="18" charset="0"/>
              </a:rPr>
              <a:t>ü</a:t>
            </a:r>
            <a:r>
              <a:rPr lang="en-US" sz="1600" smtClean="0"/>
              <a:t>llerian-inhibiting factor </a:t>
            </a:r>
            <a:r>
              <a:rPr lang="en-US" sz="1600" b="0" smtClean="0">
                <a:sym typeface="Symbol" pitchFamily="18" charset="2"/>
              </a:rPr>
              <a:t>causing degeneration of the </a:t>
            </a:r>
            <a:r>
              <a:rPr lang="en-US" sz="1600" b="0" smtClean="0"/>
              <a:t>paramesonephric ducts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estrogen levels </a:t>
            </a:r>
            <a:r>
              <a:rPr lang="en-US" sz="2000" b="0" smtClean="0"/>
              <a:t>are always high in pregnancy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if estrogen was the hormone that directed the female development, all fetuses would be feminized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female development occurs in </a:t>
            </a:r>
            <a:r>
              <a:rPr lang="en-US" sz="2000" smtClean="0"/>
              <a:t>absence of androgen hormones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4"/>
          <p:cNvSpPr txBox="1">
            <a:spLocks noChangeArrowheads="1"/>
          </p:cNvSpPr>
          <p:nvPr/>
        </p:nvSpPr>
        <p:spPr bwMode="auto">
          <a:xfrm>
            <a:off x="3171825" y="101600"/>
            <a:ext cx="4810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11267" name="Picture 6" descr="sal25693_27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463" y="271463"/>
            <a:ext cx="5280025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23"/>
          <p:cNvSpPr>
            <a:spLocks noChangeArrowheads="1"/>
          </p:cNvSpPr>
          <p:nvPr/>
        </p:nvSpPr>
        <p:spPr bwMode="auto">
          <a:xfrm>
            <a:off x="5738813" y="2533650"/>
            <a:ext cx="3270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Ovaries</a:t>
            </a:r>
            <a:endParaRPr lang="en-US" b="1"/>
          </a:p>
        </p:txBody>
      </p:sp>
      <p:sp>
        <p:nvSpPr>
          <p:cNvPr id="11269" name="Rectangle 24"/>
          <p:cNvSpPr>
            <a:spLocks noChangeArrowheads="1"/>
          </p:cNvSpPr>
          <p:nvPr/>
        </p:nvSpPr>
        <p:spPr bwMode="auto">
          <a:xfrm>
            <a:off x="2981325" y="2660650"/>
            <a:ext cx="7270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Efferent ductules</a:t>
            </a:r>
            <a:endParaRPr lang="en-US" b="1"/>
          </a:p>
        </p:txBody>
      </p:sp>
      <p:sp>
        <p:nvSpPr>
          <p:cNvPr id="11270" name="Rectangle 25"/>
          <p:cNvSpPr>
            <a:spLocks noChangeArrowheads="1"/>
          </p:cNvSpPr>
          <p:nvPr/>
        </p:nvSpPr>
        <p:spPr bwMode="auto">
          <a:xfrm>
            <a:off x="2981325" y="2824163"/>
            <a:ext cx="47466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Epididymis</a:t>
            </a:r>
            <a:endParaRPr lang="en-US" b="1"/>
          </a:p>
        </p:txBody>
      </p:sp>
      <p:sp>
        <p:nvSpPr>
          <p:cNvPr id="11271" name="Rectangle 26"/>
          <p:cNvSpPr>
            <a:spLocks noChangeArrowheads="1"/>
          </p:cNvSpPr>
          <p:nvPr/>
        </p:nvSpPr>
        <p:spPr bwMode="auto">
          <a:xfrm>
            <a:off x="2981325" y="3659188"/>
            <a:ext cx="6572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Urinary bladder</a:t>
            </a:r>
            <a:endParaRPr lang="en-US" b="1"/>
          </a:p>
        </p:txBody>
      </p:sp>
      <p:sp>
        <p:nvSpPr>
          <p:cNvPr id="11272" name="Rectangle 32"/>
          <p:cNvSpPr>
            <a:spLocks noChangeArrowheads="1"/>
          </p:cNvSpPr>
          <p:nvPr/>
        </p:nvSpPr>
        <p:spPr bwMode="auto">
          <a:xfrm>
            <a:off x="2981325" y="3808413"/>
            <a:ext cx="6635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Seminal vesicle</a:t>
            </a:r>
            <a:endParaRPr lang="en-US" b="1"/>
          </a:p>
        </p:txBody>
      </p:sp>
      <p:sp>
        <p:nvSpPr>
          <p:cNvPr id="11273" name="Rectangle 35"/>
          <p:cNvSpPr>
            <a:spLocks noChangeArrowheads="1"/>
          </p:cNvSpPr>
          <p:nvPr/>
        </p:nvSpPr>
        <p:spPr bwMode="auto">
          <a:xfrm>
            <a:off x="4054475" y="515938"/>
            <a:ext cx="57626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Mesonephros</a:t>
            </a:r>
            <a:endParaRPr lang="en-US" b="1"/>
          </a:p>
        </p:txBody>
      </p:sp>
      <p:sp>
        <p:nvSpPr>
          <p:cNvPr id="11274" name="Rectangle 36"/>
          <p:cNvSpPr>
            <a:spLocks noChangeArrowheads="1"/>
          </p:cNvSpPr>
          <p:nvPr/>
        </p:nvSpPr>
        <p:spPr bwMode="auto">
          <a:xfrm>
            <a:off x="4054475" y="825500"/>
            <a:ext cx="5984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Gonadal ridge</a:t>
            </a:r>
            <a:endParaRPr lang="en-US" b="1"/>
          </a:p>
        </p:txBody>
      </p:sp>
      <p:sp>
        <p:nvSpPr>
          <p:cNvPr id="11275" name="Rectangle 37"/>
          <p:cNvSpPr>
            <a:spLocks noChangeArrowheads="1"/>
          </p:cNvSpPr>
          <p:nvPr/>
        </p:nvSpPr>
        <p:spPr bwMode="auto">
          <a:xfrm>
            <a:off x="4054475" y="1157288"/>
            <a:ext cx="2952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Kidney</a:t>
            </a:r>
            <a:endParaRPr lang="en-US" b="1"/>
          </a:p>
        </p:txBody>
      </p:sp>
      <p:sp>
        <p:nvSpPr>
          <p:cNvPr id="11276" name="Rectangle 38"/>
          <p:cNvSpPr>
            <a:spLocks noChangeArrowheads="1"/>
          </p:cNvSpPr>
          <p:nvPr/>
        </p:nvSpPr>
        <p:spPr bwMode="auto">
          <a:xfrm>
            <a:off x="6265863" y="539750"/>
            <a:ext cx="7604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Mesonephric duct</a:t>
            </a:r>
            <a:endParaRPr lang="en-US" b="1"/>
          </a:p>
        </p:txBody>
      </p:sp>
      <p:sp>
        <p:nvSpPr>
          <p:cNvPr id="11277" name="Rectangle 45"/>
          <p:cNvSpPr>
            <a:spLocks noChangeArrowheads="1"/>
          </p:cNvSpPr>
          <p:nvPr/>
        </p:nvSpPr>
        <p:spPr bwMode="auto">
          <a:xfrm>
            <a:off x="2979738" y="5280025"/>
            <a:ext cx="61753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Prostate gland</a:t>
            </a:r>
            <a:endParaRPr lang="en-US" b="1"/>
          </a:p>
        </p:txBody>
      </p:sp>
      <p:sp>
        <p:nvSpPr>
          <p:cNvPr id="11278" name="Rectangle 48"/>
          <p:cNvSpPr>
            <a:spLocks noChangeArrowheads="1"/>
          </p:cNvSpPr>
          <p:nvPr/>
        </p:nvSpPr>
        <p:spPr bwMode="auto">
          <a:xfrm>
            <a:off x="2979738" y="5662613"/>
            <a:ext cx="6953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Ductus deferens</a:t>
            </a:r>
            <a:endParaRPr lang="en-US" b="1"/>
          </a:p>
        </p:txBody>
      </p:sp>
      <p:sp>
        <p:nvSpPr>
          <p:cNvPr id="11279" name="Rectangle 49"/>
          <p:cNvSpPr>
            <a:spLocks noChangeArrowheads="1"/>
          </p:cNvSpPr>
          <p:nvPr/>
        </p:nvSpPr>
        <p:spPr bwMode="auto">
          <a:xfrm>
            <a:off x="2979738" y="6215063"/>
            <a:ext cx="3159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Urethra</a:t>
            </a:r>
            <a:endParaRPr lang="en-US" b="1"/>
          </a:p>
        </p:txBody>
      </p:sp>
      <p:sp>
        <p:nvSpPr>
          <p:cNvPr id="11280" name="Rectangle 50"/>
          <p:cNvSpPr>
            <a:spLocks noChangeArrowheads="1"/>
          </p:cNvSpPr>
          <p:nvPr/>
        </p:nvSpPr>
        <p:spPr bwMode="auto">
          <a:xfrm>
            <a:off x="2979738" y="5816600"/>
            <a:ext cx="4746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Epididymis</a:t>
            </a:r>
            <a:endParaRPr lang="en-US" b="1"/>
          </a:p>
        </p:txBody>
      </p:sp>
      <p:sp>
        <p:nvSpPr>
          <p:cNvPr id="11281" name="Rectangle 53"/>
          <p:cNvSpPr>
            <a:spLocks noChangeArrowheads="1"/>
          </p:cNvSpPr>
          <p:nvPr/>
        </p:nvSpPr>
        <p:spPr bwMode="auto">
          <a:xfrm>
            <a:off x="2979738" y="6408738"/>
            <a:ext cx="2365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Penis</a:t>
            </a:r>
            <a:endParaRPr lang="en-US" b="1"/>
          </a:p>
        </p:txBody>
      </p:sp>
      <p:sp>
        <p:nvSpPr>
          <p:cNvPr id="11282" name="Rectangle 56"/>
          <p:cNvSpPr>
            <a:spLocks noChangeArrowheads="1"/>
          </p:cNvSpPr>
          <p:nvPr/>
        </p:nvSpPr>
        <p:spPr bwMode="auto">
          <a:xfrm>
            <a:off x="5751513" y="5083175"/>
            <a:ext cx="2524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Ovary</a:t>
            </a:r>
            <a:endParaRPr lang="en-US" b="1"/>
          </a:p>
        </p:txBody>
      </p:sp>
      <p:sp>
        <p:nvSpPr>
          <p:cNvPr id="11283" name="Rectangle 57"/>
          <p:cNvSpPr>
            <a:spLocks noChangeArrowheads="1"/>
          </p:cNvSpPr>
          <p:nvPr/>
        </p:nvSpPr>
        <p:spPr bwMode="auto">
          <a:xfrm>
            <a:off x="5751513" y="5237163"/>
            <a:ext cx="2809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Uterus</a:t>
            </a:r>
            <a:endParaRPr lang="en-US" b="1"/>
          </a:p>
        </p:txBody>
      </p:sp>
      <p:sp>
        <p:nvSpPr>
          <p:cNvPr id="11284" name="Rectangle 62"/>
          <p:cNvSpPr>
            <a:spLocks noChangeArrowheads="1"/>
          </p:cNvSpPr>
          <p:nvPr/>
        </p:nvSpPr>
        <p:spPr bwMode="auto">
          <a:xfrm>
            <a:off x="5751513" y="6040438"/>
            <a:ext cx="3159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Urethra</a:t>
            </a:r>
            <a:endParaRPr lang="en-US" b="1"/>
          </a:p>
        </p:txBody>
      </p:sp>
      <p:sp>
        <p:nvSpPr>
          <p:cNvPr id="11285" name="Rectangle 63"/>
          <p:cNvSpPr>
            <a:spLocks noChangeArrowheads="1"/>
          </p:cNvSpPr>
          <p:nvPr/>
        </p:nvSpPr>
        <p:spPr bwMode="auto">
          <a:xfrm>
            <a:off x="5751513" y="6208713"/>
            <a:ext cx="2952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Hymen</a:t>
            </a:r>
            <a:endParaRPr lang="en-US" b="1"/>
          </a:p>
        </p:txBody>
      </p:sp>
      <p:sp>
        <p:nvSpPr>
          <p:cNvPr id="11286" name="Rectangle 70"/>
          <p:cNvSpPr>
            <a:spLocks noChangeArrowheads="1"/>
          </p:cNvSpPr>
          <p:nvPr/>
        </p:nvSpPr>
        <p:spPr bwMode="auto">
          <a:xfrm>
            <a:off x="4235450" y="4297363"/>
            <a:ext cx="52546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7 to 8 weeks</a:t>
            </a:r>
            <a:endParaRPr lang="en-US" b="1"/>
          </a:p>
        </p:txBody>
      </p:sp>
      <p:sp>
        <p:nvSpPr>
          <p:cNvPr id="11287" name="Rectangle 71"/>
          <p:cNvSpPr>
            <a:spLocks noChangeArrowheads="1"/>
          </p:cNvSpPr>
          <p:nvPr/>
        </p:nvSpPr>
        <p:spPr bwMode="auto">
          <a:xfrm>
            <a:off x="4178300" y="6553200"/>
            <a:ext cx="3175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At birth</a:t>
            </a:r>
            <a:endParaRPr lang="en-US" b="1"/>
          </a:p>
        </p:txBody>
      </p:sp>
      <p:sp>
        <p:nvSpPr>
          <p:cNvPr id="11288" name="Rectangle 72"/>
          <p:cNvSpPr>
            <a:spLocks noChangeArrowheads="1"/>
          </p:cNvSpPr>
          <p:nvPr/>
        </p:nvSpPr>
        <p:spPr bwMode="auto">
          <a:xfrm>
            <a:off x="7042150" y="6553200"/>
            <a:ext cx="3175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At birth</a:t>
            </a:r>
            <a:endParaRPr lang="en-US" b="1"/>
          </a:p>
        </p:txBody>
      </p:sp>
      <p:sp>
        <p:nvSpPr>
          <p:cNvPr id="11289" name="Rectangle 73"/>
          <p:cNvSpPr>
            <a:spLocks noChangeArrowheads="1"/>
          </p:cNvSpPr>
          <p:nvPr/>
        </p:nvSpPr>
        <p:spPr bwMode="auto">
          <a:xfrm>
            <a:off x="7062788" y="4297363"/>
            <a:ext cx="52546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8 to 9 weeks</a:t>
            </a:r>
            <a:endParaRPr lang="en-US" b="1"/>
          </a:p>
        </p:txBody>
      </p:sp>
      <p:sp>
        <p:nvSpPr>
          <p:cNvPr id="11290" name="Rectangle 74"/>
          <p:cNvSpPr>
            <a:spLocks noChangeArrowheads="1"/>
          </p:cNvSpPr>
          <p:nvPr/>
        </p:nvSpPr>
        <p:spPr bwMode="auto">
          <a:xfrm>
            <a:off x="6272213" y="1431925"/>
            <a:ext cx="2905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Cloaca</a:t>
            </a:r>
            <a:endParaRPr lang="en-US" b="1"/>
          </a:p>
        </p:txBody>
      </p:sp>
      <p:sp>
        <p:nvSpPr>
          <p:cNvPr id="11291" name="Line 75"/>
          <p:cNvSpPr>
            <a:spLocks noChangeShapeType="1"/>
          </p:cNvSpPr>
          <p:nvPr/>
        </p:nvSpPr>
        <p:spPr bwMode="auto">
          <a:xfrm>
            <a:off x="4659313" y="576263"/>
            <a:ext cx="52863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Line 76"/>
          <p:cNvSpPr>
            <a:spLocks noChangeShapeType="1"/>
          </p:cNvSpPr>
          <p:nvPr/>
        </p:nvSpPr>
        <p:spPr bwMode="auto">
          <a:xfrm>
            <a:off x="4676775" y="882650"/>
            <a:ext cx="55086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Line 77"/>
          <p:cNvSpPr>
            <a:spLocks noChangeShapeType="1"/>
          </p:cNvSpPr>
          <p:nvPr/>
        </p:nvSpPr>
        <p:spPr bwMode="auto">
          <a:xfrm>
            <a:off x="4384675" y="1212850"/>
            <a:ext cx="7429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Line 78"/>
          <p:cNvSpPr>
            <a:spLocks noChangeShapeType="1"/>
          </p:cNvSpPr>
          <p:nvPr/>
        </p:nvSpPr>
        <p:spPr bwMode="auto">
          <a:xfrm flipH="1">
            <a:off x="5788025" y="596900"/>
            <a:ext cx="4540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5" name="Line 79"/>
          <p:cNvSpPr>
            <a:spLocks noChangeShapeType="1"/>
          </p:cNvSpPr>
          <p:nvPr/>
        </p:nvSpPr>
        <p:spPr bwMode="auto">
          <a:xfrm flipH="1">
            <a:off x="5891213" y="865188"/>
            <a:ext cx="35083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6" name="Line 80"/>
          <p:cNvSpPr>
            <a:spLocks noChangeShapeType="1"/>
          </p:cNvSpPr>
          <p:nvPr/>
        </p:nvSpPr>
        <p:spPr bwMode="auto">
          <a:xfrm flipH="1">
            <a:off x="5448300" y="1490663"/>
            <a:ext cx="7937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7" name="Line 81"/>
          <p:cNvSpPr>
            <a:spLocks noChangeShapeType="1"/>
          </p:cNvSpPr>
          <p:nvPr/>
        </p:nvSpPr>
        <p:spPr bwMode="auto">
          <a:xfrm>
            <a:off x="3316288" y="2579688"/>
            <a:ext cx="13430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8" name="Line 82"/>
          <p:cNvSpPr>
            <a:spLocks noChangeShapeType="1"/>
          </p:cNvSpPr>
          <p:nvPr/>
        </p:nvSpPr>
        <p:spPr bwMode="auto">
          <a:xfrm>
            <a:off x="3787775" y="2582863"/>
            <a:ext cx="379413" cy="603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9" name="Line 83"/>
          <p:cNvSpPr>
            <a:spLocks noChangeShapeType="1"/>
          </p:cNvSpPr>
          <p:nvPr/>
        </p:nvSpPr>
        <p:spPr bwMode="auto">
          <a:xfrm>
            <a:off x="3735388" y="2716213"/>
            <a:ext cx="3397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0" name="Line 84"/>
          <p:cNvSpPr>
            <a:spLocks noChangeShapeType="1"/>
          </p:cNvSpPr>
          <p:nvPr/>
        </p:nvSpPr>
        <p:spPr bwMode="auto">
          <a:xfrm>
            <a:off x="3484563" y="2879725"/>
            <a:ext cx="4857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1" name="Freeform 85"/>
          <p:cNvSpPr>
            <a:spLocks/>
          </p:cNvSpPr>
          <p:nvPr/>
        </p:nvSpPr>
        <p:spPr bwMode="auto">
          <a:xfrm>
            <a:off x="3660775" y="3540125"/>
            <a:ext cx="835025" cy="174625"/>
          </a:xfrm>
          <a:custGeom>
            <a:avLst/>
            <a:gdLst>
              <a:gd name="T0" fmla="*/ 0 w 526"/>
              <a:gd name="T1" fmla="*/ 174625 h 110"/>
              <a:gd name="T2" fmla="*/ 309562 w 526"/>
              <a:gd name="T3" fmla="*/ 174625 h 110"/>
              <a:gd name="T4" fmla="*/ 835025 w 526"/>
              <a:gd name="T5" fmla="*/ 0 h 110"/>
              <a:gd name="T6" fmla="*/ 0 60000 65536"/>
              <a:gd name="T7" fmla="*/ 0 60000 65536"/>
              <a:gd name="T8" fmla="*/ 0 60000 65536"/>
              <a:gd name="T9" fmla="*/ 0 w 526"/>
              <a:gd name="T10" fmla="*/ 0 h 110"/>
              <a:gd name="T11" fmla="*/ 526 w 526"/>
              <a:gd name="T12" fmla="*/ 110 h 1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6" h="110">
                <a:moveTo>
                  <a:pt x="0" y="110"/>
                </a:moveTo>
                <a:lnTo>
                  <a:pt x="195" y="110"/>
                </a:lnTo>
                <a:lnTo>
                  <a:pt x="526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2" name="Line 86"/>
          <p:cNvSpPr>
            <a:spLocks noChangeShapeType="1"/>
          </p:cNvSpPr>
          <p:nvPr/>
        </p:nvSpPr>
        <p:spPr bwMode="auto">
          <a:xfrm>
            <a:off x="3760788" y="3025775"/>
            <a:ext cx="10001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3" name="Line 87"/>
          <p:cNvSpPr>
            <a:spLocks noChangeShapeType="1"/>
          </p:cNvSpPr>
          <p:nvPr/>
        </p:nvSpPr>
        <p:spPr bwMode="auto">
          <a:xfrm>
            <a:off x="3763963" y="3340100"/>
            <a:ext cx="4413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4" name="Freeform 88"/>
          <p:cNvSpPr>
            <a:spLocks/>
          </p:cNvSpPr>
          <p:nvPr/>
        </p:nvSpPr>
        <p:spPr bwMode="auto">
          <a:xfrm>
            <a:off x="3675063" y="3775075"/>
            <a:ext cx="581025" cy="90488"/>
          </a:xfrm>
          <a:custGeom>
            <a:avLst/>
            <a:gdLst>
              <a:gd name="T0" fmla="*/ 0 w 366"/>
              <a:gd name="T1" fmla="*/ 90487 h 57"/>
              <a:gd name="T2" fmla="*/ 409575 w 366"/>
              <a:gd name="T3" fmla="*/ 90487 h 57"/>
              <a:gd name="T4" fmla="*/ 581025 w 366"/>
              <a:gd name="T5" fmla="*/ 0 h 57"/>
              <a:gd name="T6" fmla="*/ 0 60000 65536"/>
              <a:gd name="T7" fmla="*/ 0 60000 65536"/>
              <a:gd name="T8" fmla="*/ 0 60000 65536"/>
              <a:gd name="T9" fmla="*/ 0 w 366"/>
              <a:gd name="T10" fmla="*/ 0 h 57"/>
              <a:gd name="T11" fmla="*/ 366 w 366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6" h="57">
                <a:moveTo>
                  <a:pt x="0" y="57"/>
                </a:moveTo>
                <a:lnTo>
                  <a:pt x="258" y="57"/>
                </a:lnTo>
                <a:lnTo>
                  <a:pt x="366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5" name="Line 89"/>
          <p:cNvSpPr>
            <a:spLocks noChangeShapeType="1"/>
          </p:cNvSpPr>
          <p:nvPr/>
        </p:nvSpPr>
        <p:spPr bwMode="auto">
          <a:xfrm>
            <a:off x="3692525" y="4043363"/>
            <a:ext cx="8096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6" name="Freeform 90"/>
          <p:cNvSpPr>
            <a:spLocks/>
          </p:cNvSpPr>
          <p:nvPr/>
        </p:nvSpPr>
        <p:spPr bwMode="auto">
          <a:xfrm>
            <a:off x="6119813" y="2587625"/>
            <a:ext cx="1036637" cy="60325"/>
          </a:xfrm>
          <a:custGeom>
            <a:avLst/>
            <a:gdLst>
              <a:gd name="T0" fmla="*/ 0 w 653"/>
              <a:gd name="T1" fmla="*/ 0 h 38"/>
              <a:gd name="T2" fmla="*/ 976313 w 653"/>
              <a:gd name="T3" fmla="*/ 0 h 38"/>
              <a:gd name="T4" fmla="*/ 1036638 w 653"/>
              <a:gd name="T5" fmla="*/ 60325 h 38"/>
              <a:gd name="T6" fmla="*/ 0 60000 65536"/>
              <a:gd name="T7" fmla="*/ 0 60000 65536"/>
              <a:gd name="T8" fmla="*/ 0 60000 65536"/>
              <a:gd name="T9" fmla="*/ 0 w 653"/>
              <a:gd name="T10" fmla="*/ 0 h 38"/>
              <a:gd name="T11" fmla="*/ 653 w 6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3" h="38">
                <a:moveTo>
                  <a:pt x="0" y="0"/>
                </a:moveTo>
                <a:lnTo>
                  <a:pt x="615" y="0"/>
                </a:lnTo>
                <a:lnTo>
                  <a:pt x="653" y="3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7" name="Line 91"/>
          <p:cNvSpPr>
            <a:spLocks noChangeShapeType="1"/>
          </p:cNvSpPr>
          <p:nvPr/>
        </p:nvSpPr>
        <p:spPr bwMode="auto">
          <a:xfrm>
            <a:off x="7096125" y="2587625"/>
            <a:ext cx="388938" cy="1381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8" name="Line 92"/>
          <p:cNvSpPr>
            <a:spLocks noChangeShapeType="1"/>
          </p:cNvSpPr>
          <p:nvPr/>
        </p:nvSpPr>
        <p:spPr bwMode="auto">
          <a:xfrm>
            <a:off x="6523038" y="2754313"/>
            <a:ext cx="3111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9" name="Line 93"/>
          <p:cNvSpPr>
            <a:spLocks noChangeShapeType="1"/>
          </p:cNvSpPr>
          <p:nvPr/>
        </p:nvSpPr>
        <p:spPr bwMode="auto">
          <a:xfrm>
            <a:off x="6530975" y="3130550"/>
            <a:ext cx="4540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0" name="Line 94"/>
          <p:cNvSpPr>
            <a:spLocks noChangeShapeType="1"/>
          </p:cNvSpPr>
          <p:nvPr/>
        </p:nvSpPr>
        <p:spPr bwMode="auto">
          <a:xfrm>
            <a:off x="6788150" y="3430588"/>
            <a:ext cx="50323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1" name="Line 95"/>
          <p:cNvSpPr>
            <a:spLocks noChangeShapeType="1"/>
          </p:cNvSpPr>
          <p:nvPr/>
        </p:nvSpPr>
        <p:spPr bwMode="auto">
          <a:xfrm>
            <a:off x="6434138" y="3800475"/>
            <a:ext cx="4857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2" name="Freeform 96"/>
          <p:cNvSpPr>
            <a:spLocks/>
          </p:cNvSpPr>
          <p:nvPr/>
        </p:nvSpPr>
        <p:spPr bwMode="auto">
          <a:xfrm>
            <a:off x="6459538" y="4075113"/>
            <a:ext cx="842962" cy="65087"/>
          </a:xfrm>
          <a:custGeom>
            <a:avLst/>
            <a:gdLst>
              <a:gd name="T0" fmla="*/ 0 w 531"/>
              <a:gd name="T1" fmla="*/ 0 h 41"/>
              <a:gd name="T2" fmla="*/ 442913 w 531"/>
              <a:gd name="T3" fmla="*/ 0 h 41"/>
              <a:gd name="T4" fmla="*/ 842963 w 531"/>
              <a:gd name="T5" fmla="*/ 65088 h 41"/>
              <a:gd name="T6" fmla="*/ 0 60000 65536"/>
              <a:gd name="T7" fmla="*/ 0 60000 65536"/>
              <a:gd name="T8" fmla="*/ 0 60000 65536"/>
              <a:gd name="T9" fmla="*/ 0 w 531"/>
              <a:gd name="T10" fmla="*/ 0 h 41"/>
              <a:gd name="T11" fmla="*/ 531 w 531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1" h="41">
                <a:moveTo>
                  <a:pt x="0" y="0"/>
                </a:moveTo>
                <a:lnTo>
                  <a:pt x="279" y="0"/>
                </a:lnTo>
                <a:lnTo>
                  <a:pt x="531" y="4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3" name="Line 97"/>
          <p:cNvSpPr>
            <a:spLocks noChangeShapeType="1"/>
          </p:cNvSpPr>
          <p:nvPr/>
        </p:nvSpPr>
        <p:spPr bwMode="auto">
          <a:xfrm>
            <a:off x="6048375" y="5143500"/>
            <a:ext cx="5603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4" name="Line 98"/>
          <p:cNvSpPr>
            <a:spLocks noChangeShapeType="1"/>
          </p:cNvSpPr>
          <p:nvPr/>
        </p:nvSpPr>
        <p:spPr bwMode="auto">
          <a:xfrm>
            <a:off x="6105525" y="4918075"/>
            <a:ext cx="20796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5" name="Line 99"/>
          <p:cNvSpPr>
            <a:spLocks noChangeShapeType="1"/>
          </p:cNvSpPr>
          <p:nvPr/>
        </p:nvSpPr>
        <p:spPr bwMode="auto">
          <a:xfrm>
            <a:off x="6073775" y="5300663"/>
            <a:ext cx="96361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6" name="Line 100"/>
          <p:cNvSpPr>
            <a:spLocks noChangeShapeType="1"/>
          </p:cNvSpPr>
          <p:nvPr/>
        </p:nvSpPr>
        <p:spPr bwMode="auto">
          <a:xfrm>
            <a:off x="6427788" y="5700713"/>
            <a:ext cx="2603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7" name="Line 101"/>
          <p:cNvSpPr>
            <a:spLocks noChangeShapeType="1"/>
          </p:cNvSpPr>
          <p:nvPr/>
        </p:nvSpPr>
        <p:spPr bwMode="auto">
          <a:xfrm>
            <a:off x="6088063" y="5946775"/>
            <a:ext cx="10509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8" name="Line 102"/>
          <p:cNvSpPr>
            <a:spLocks noChangeShapeType="1"/>
          </p:cNvSpPr>
          <p:nvPr/>
        </p:nvSpPr>
        <p:spPr bwMode="auto">
          <a:xfrm>
            <a:off x="6102350" y="6108700"/>
            <a:ext cx="10541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9" name="Line 103"/>
          <p:cNvSpPr>
            <a:spLocks noChangeShapeType="1"/>
          </p:cNvSpPr>
          <p:nvPr/>
        </p:nvSpPr>
        <p:spPr bwMode="auto">
          <a:xfrm>
            <a:off x="6092825" y="6278563"/>
            <a:ext cx="105251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0" name="Freeform 104"/>
          <p:cNvSpPr>
            <a:spLocks/>
          </p:cNvSpPr>
          <p:nvPr/>
        </p:nvSpPr>
        <p:spPr bwMode="auto">
          <a:xfrm>
            <a:off x="6181725" y="6361113"/>
            <a:ext cx="960438" cy="85725"/>
          </a:xfrm>
          <a:custGeom>
            <a:avLst/>
            <a:gdLst>
              <a:gd name="T0" fmla="*/ 0 w 605"/>
              <a:gd name="T1" fmla="*/ 85725 h 54"/>
              <a:gd name="T2" fmla="*/ 792162 w 605"/>
              <a:gd name="T3" fmla="*/ 85725 h 54"/>
              <a:gd name="T4" fmla="*/ 960437 w 605"/>
              <a:gd name="T5" fmla="*/ 0 h 54"/>
              <a:gd name="T6" fmla="*/ 0 60000 65536"/>
              <a:gd name="T7" fmla="*/ 0 60000 65536"/>
              <a:gd name="T8" fmla="*/ 0 60000 65536"/>
              <a:gd name="T9" fmla="*/ 0 w 605"/>
              <a:gd name="T10" fmla="*/ 0 h 54"/>
              <a:gd name="T11" fmla="*/ 605 w 605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5" h="54">
                <a:moveTo>
                  <a:pt x="0" y="54"/>
                </a:moveTo>
                <a:lnTo>
                  <a:pt x="499" y="54"/>
                </a:lnTo>
                <a:lnTo>
                  <a:pt x="605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1" name="Line 105"/>
          <p:cNvSpPr>
            <a:spLocks noChangeShapeType="1"/>
          </p:cNvSpPr>
          <p:nvPr/>
        </p:nvSpPr>
        <p:spPr bwMode="auto">
          <a:xfrm>
            <a:off x="3346450" y="4886325"/>
            <a:ext cx="82391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2" name="Line 106"/>
          <p:cNvSpPr>
            <a:spLocks noChangeShapeType="1"/>
          </p:cNvSpPr>
          <p:nvPr/>
        </p:nvSpPr>
        <p:spPr bwMode="auto">
          <a:xfrm>
            <a:off x="3378200" y="5118100"/>
            <a:ext cx="67786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3" name="Line 107"/>
          <p:cNvSpPr>
            <a:spLocks noChangeShapeType="1"/>
          </p:cNvSpPr>
          <p:nvPr/>
        </p:nvSpPr>
        <p:spPr bwMode="auto">
          <a:xfrm>
            <a:off x="3638550" y="5343525"/>
            <a:ext cx="6064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4" name="Line 108"/>
          <p:cNvSpPr>
            <a:spLocks noChangeShapeType="1"/>
          </p:cNvSpPr>
          <p:nvPr/>
        </p:nvSpPr>
        <p:spPr bwMode="auto">
          <a:xfrm>
            <a:off x="3592513" y="5468938"/>
            <a:ext cx="5857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5" name="Line 109"/>
          <p:cNvSpPr>
            <a:spLocks noChangeShapeType="1"/>
          </p:cNvSpPr>
          <p:nvPr/>
        </p:nvSpPr>
        <p:spPr bwMode="auto">
          <a:xfrm>
            <a:off x="3717925" y="5729288"/>
            <a:ext cx="1555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6" name="Line 110"/>
          <p:cNvSpPr>
            <a:spLocks noChangeShapeType="1"/>
          </p:cNvSpPr>
          <p:nvPr/>
        </p:nvSpPr>
        <p:spPr bwMode="auto">
          <a:xfrm>
            <a:off x="3303588" y="6121400"/>
            <a:ext cx="7493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7" name="Line 111"/>
          <p:cNvSpPr>
            <a:spLocks noChangeShapeType="1"/>
          </p:cNvSpPr>
          <p:nvPr/>
        </p:nvSpPr>
        <p:spPr bwMode="auto">
          <a:xfrm>
            <a:off x="3489325" y="5883275"/>
            <a:ext cx="38576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8" name="Freeform 112"/>
          <p:cNvSpPr>
            <a:spLocks/>
          </p:cNvSpPr>
          <p:nvPr/>
        </p:nvSpPr>
        <p:spPr bwMode="auto">
          <a:xfrm>
            <a:off x="3349625" y="6165850"/>
            <a:ext cx="960438" cy="117475"/>
          </a:xfrm>
          <a:custGeom>
            <a:avLst/>
            <a:gdLst>
              <a:gd name="T0" fmla="*/ 0 w 605"/>
              <a:gd name="T1" fmla="*/ 117475 h 74"/>
              <a:gd name="T2" fmla="*/ 857250 w 605"/>
              <a:gd name="T3" fmla="*/ 117475 h 74"/>
              <a:gd name="T4" fmla="*/ 960437 w 605"/>
              <a:gd name="T5" fmla="*/ 0 h 74"/>
              <a:gd name="T6" fmla="*/ 0 60000 65536"/>
              <a:gd name="T7" fmla="*/ 0 60000 65536"/>
              <a:gd name="T8" fmla="*/ 0 60000 65536"/>
              <a:gd name="T9" fmla="*/ 0 w 605"/>
              <a:gd name="T10" fmla="*/ 0 h 74"/>
              <a:gd name="T11" fmla="*/ 605 w 605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5" h="74">
                <a:moveTo>
                  <a:pt x="0" y="74"/>
                </a:moveTo>
                <a:lnTo>
                  <a:pt x="540" y="74"/>
                </a:lnTo>
                <a:lnTo>
                  <a:pt x="605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9" name="Freeform 113"/>
          <p:cNvSpPr>
            <a:spLocks/>
          </p:cNvSpPr>
          <p:nvPr/>
        </p:nvSpPr>
        <p:spPr bwMode="auto">
          <a:xfrm>
            <a:off x="3275013" y="6346825"/>
            <a:ext cx="1001712" cy="125413"/>
          </a:xfrm>
          <a:custGeom>
            <a:avLst/>
            <a:gdLst>
              <a:gd name="T0" fmla="*/ 0 w 631"/>
              <a:gd name="T1" fmla="*/ 125412 h 79"/>
              <a:gd name="T2" fmla="*/ 901700 w 631"/>
              <a:gd name="T3" fmla="*/ 125412 h 79"/>
              <a:gd name="T4" fmla="*/ 1001713 w 631"/>
              <a:gd name="T5" fmla="*/ 0 h 79"/>
              <a:gd name="T6" fmla="*/ 0 60000 65536"/>
              <a:gd name="T7" fmla="*/ 0 60000 65536"/>
              <a:gd name="T8" fmla="*/ 0 60000 65536"/>
              <a:gd name="T9" fmla="*/ 0 w 631"/>
              <a:gd name="T10" fmla="*/ 0 h 79"/>
              <a:gd name="T11" fmla="*/ 631 w 631"/>
              <a:gd name="T12" fmla="*/ 79 h 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1" h="79">
                <a:moveTo>
                  <a:pt x="0" y="79"/>
                </a:moveTo>
                <a:lnTo>
                  <a:pt x="568" y="79"/>
                </a:lnTo>
                <a:lnTo>
                  <a:pt x="631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0" name="Line 114"/>
          <p:cNvSpPr>
            <a:spLocks noChangeShapeType="1"/>
          </p:cNvSpPr>
          <p:nvPr/>
        </p:nvSpPr>
        <p:spPr bwMode="auto">
          <a:xfrm>
            <a:off x="3913188" y="2714625"/>
            <a:ext cx="146050" cy="793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1" name="Rectangle 115"/>
          <p:cNvSpPr>
            <a:spLocks noChangeArrowheads="1"/>
          </p:cNvSpPr>
          <p:nvPr/>
        </p:nvSpPr>
        <p:spPr bwMode="auto">
          <a:xfrm>
            <a:off x="4098925" y="2314575"/>
            <a:ext cx="1984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Male</a:t>
            </a:r>
            <a:endParaRPr lang="en-US" b="1"/>
          </a:p>
        </p:txBody>
      </p:sp>
      <p:sp>
        <p:nvSpPr>
          <p:cNvPr id="11332" name="Rectangle 116"/>
          <p:cNvSpPr>
            <a:spLocks noChangeArrowheads="1"/>
          </p:cNvSpPr>
          <p:nvPr/>
        </p:nvSpPr>
        <p:spPr bwMode="auto">
          <a:xfrm>
            <a:off x="6677025" y="2314575"/>
            <a:ext cx="3063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Female</a:t>
            </a:r>
            <a:endParaRPr lang="en-US" b="1"/>
          </a:p>
        </p:txBody>
      </p:sp>
      <p:sp>
        <p:nvSpPr>
          <p:cNvPr id="11333" name="Text Box 117"/>
          <p:cNvSpPr txBox="1">
            <a:spLocks noChangeArrowheads="1"/>
          </p:cNvSpPr>
          <p:nvPr/>
        </p:nvSpPr>
        <p:spPr bwMode="auto">
          <a:xfrm>
            <a:off x="6262688" y="815975"/>
            <a:ext cx="8366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Paramesonephric</a:t>
            </a:r>
          </a:p>
          <a:p>
            <a:r>
              <a:rPr lang="en-US" sz="700" b="1"/>
              <a:t>(müllerian) duct</a:t>
            </a:r>
          </a:p>
        </p:txBody>
      </p:sp>
      <p:sp>
        <p:nvSpPr>
          <p:cNvPr id="11334" name="Text Box 118"/>
          <p:cNvSpPr txBox="1">
            <a:spLocks noChangeArrowheads="1"/>
          </p:cNvSpPr>
          <p:nvPr/>
        </p:nvSpPr>
        <p:spPr bwMode="auto">
          <a:xfrm>
            <a:off x="4894263" y="2065338"/>
            <a:ext cx="1162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5- to 6-week embryo;</a:t>
            </a:r>
          </a:p>
          <a:p>
            <a:pPr algn="ctr"/>
            <a:r>
              <a:rPr lang="en-US" sz="700" b="1"/>
              <a:t>sexually indifferent stage</a:t>
            </a:r>
          </a:p>
        </p:txBody>
      </p:sp>
      <p:sp>
        <p:nvSpPr>
          <p:cNvPr id="11335" name="Text Box 119"/>
          <p:cNvSpPr txBox="1">
            <a:spLocks noChangeArrowheads="1"/>
          </p:cNvSpPr>
          <p:nvPr/>
        </p:nvSpPr>
        <p:spPr bwMode="auto">
          <a:xfrm>
            <a:off x="2981325" y="2967038"/>
            <a:ext cx="9223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Paramesonephric</a:t>
            </a:r>
          </a:p>
          <a:p>
            <a:r>
              <a:rPr lang="en-US" sz="700" b="1"/>
              <a:t>duct (degenerating)</a:t>
            </a:r>
          </a:p>
        </p:txBody>
      </p:sp>
      <p:sp>
        <p:nvSpPr>
          <p:cNvPr id="11336" name="Text Box 120"/>
          <p:cNvSpPr txBox="1">
            <a:spLocks noChangeArrowheads="1"/>
          </p:cNvSpPr>
          <p:nvPr/>
        </p:nvSpPr>
        <p:spPr bwMode="auto">
          <a:xfrm>
            <a:off x="2981325" y="3279775"/>
            <a:ext cx="85248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Mesonephric duct</a:t>
            </a:r>
          </a:p>
          <a:p>
            <a:r>
              <a:rPr lang="en-US" sz="700" b="1"/>
              <a:t>forming the</a:t>
            </a:r>
          </a:p>
          <a:p>
            <a:r>
              <a:rPr lang="en-US" sz="700" b="1"/>
              <a:t>ductus deferens</a:t>
            </a:r>
          </a:p>
        </p:txBody>
      </p:sp>
      <p:sp>
        <p:nvSpPr>
          <p:cNvPr id="11337" name="Text Box 121"/>
          <p:cNvSpPr txBox="1">
            <a:spLocks noChangeArrowheads="1"/>
          </p:cNvSpPr>
          <p:nvPr/>
        </p:nvSpPr>
        <p:spPr bwMode="auto">
          <a:xfrm>
            <a:off x="2979738" y="3983038"/>
            <a:ext cx="914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Urogenital sinus</a:t>
            </a:r>
          </a:p>
          <a:p>
            <a:r>
              <a:rPr lang="en-US" sz="700" b="1"/>
              <a:t>forming the urethra</a:t>
            </a:r>
          </a:p>
        </p:txBody>
      </p:sp>
      <p:sp>
        <p:nvSpPr>
          <p:cNvPr id="11338" name="Text Box 122"/>
          <p:cNvSpPr txBox="1">
            <a:spLocks noChangeArrowheads="1"/>
          </p:cNvSpPr>
          <p:nvPr/>
        </p:nvSpPr>
        <p:spPr bwMode="auto">
          <a:xfrm>
            <a:off x="2981325" y="2520950"/>
            <a:ext cx="3730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Testes</a:t>
            </a:r>
          </a:p>
        </p:txBody>
      </p:sp>
      <p:sp>
        <p:nvSpPr>
          <p:cNvPr id="11339" name="Text Box 123"/>
          <p:cNvSpPr txBox="1">
            <a:spLocks noChangeArrowheads="1"/>
          </p:cNvSpPr>
          <p:nvPr/>
        </p:nvSpPr>
        <p:spPr bwMode="auto">
          <a:xfrm>
            <a:off x="5738813" y="2700338"/>
            <a:ext cx="836612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Paramesonephric</a:t>
            </a:r>
          </a:p>
          <a:p>
            <a:r>
              <a:rPr lang="en-US" sz="700" b="1"/>
              <a:t>duct forming the</a:t>
            </a:r>
          </a:p>
          <a:p>
            <a:r>
              <a:rPr lang="en-US" sz="700" b="1"/>
              <a:t>uterine tube</a:t>
            </a:r>
          </a:p>
        </p:txBody>
      </p:sp>
      <p:sp>
        <p:nvSpPr>
          <p:cNvPr id="11340" name="Text Box 124"/>
          <p:cNvSpPr txBox="1">
            <a:spLocks noChangeArrowheads="1"/>
          </p:cNvSpPr>
          <p:nvPr/>
        </p:nvSpPr>
        <p:spPr bwMode="auto">
          <a:xfrm>
            <a:off x="5738813" y="3081338"/>
            <a:ext cx="852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Mesonephric duct</a:t>
            </a:r>
          </a:p>
          <a:p>
            <a:r>
              <a:rPr lang="en-US" sz="700" b="1"/>
              <a:t>(degenerating)</a:t>
            </a:r>
          </a:p>
        </p:txBody>
      </p:sp>
      <p:sp>
        <p:nvSpPr>
          <p:cNvPr id="11341" name="Text Box 125"/>
          <p:cNvSpPr txBox="1">
            <a:spLocks noChangeArrowheads="1"/>
          </p:cNvSpPr>
          <p:nvPr/>
        </p:nvSpPr>
        <p:spPr bwMode="auto">
          <a:xfrm>
            <a:off x="5738813" y="3373438"/>
            <a:ext cx="11176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Fused paramesonephric</a:t>
            </a:r>
          </a:p>
          <a:p>
            <a:r>
              <a:rPr lang="en-US" sz="700" b="1"/>
              <a:t>ducts forming</a:t>
            </a:r>
          </a:p>
          <a:p>
            <a:r>
              <a:rPr lang="en-US" sz="700" b="1"/>
              <a:t>the uterus</a:t>
            </a:r>
          </a:p>
        </p:txBody>
      </p:sp>
      <p:sp>
        <p:nvSpPr>
          <p:cNvPr id="11342" name="Text Box 126"/>
          <p:cNvSpPr txBox="1">
            <a:spLocks noChangeArrowheads="1"/>
          </p:cNvSpPr>
          <p:nvPr/>
        </p:nvSpPr>
        <p:spPr bwMode="auto">
          <a:xfrm>
            <a:off x="5738813" y="3741738"/>
            <a:ext cx="749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Urinary bladder</a:t>
            </a:r>
          </a:p>
          <a:p>
            <a:r>
              <a:rPr lang="en-US" sz="700" b="1"/>
              <a:t>(moved aside)</a:t>
            </a:r>
          </a:p>
        </p:txBody>
      </p:sp>
      <p:sp>
        <p:nvSpPr>
          <p:cNvPr id="11343" name="Text Box 127"/>
          <p:cNvSpPr txBox="1">
            <a:spLocks noChangeArrowheads="1"/>
          </p:cNvSpPr>
          <p:nvPr/>
        </p:nvSpPr>
        <p:spPr bwMode="auto">
          <a:xfrm>
            <a:off x="5738813" y="4021138"/>
            <a:ext cx="9144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Urogenital sinus</a:t>
            </a:r>
          </a:p>
          <a:p>
            <a:r>
              <a:rPr lang="en-US" sz="700" b="1"/>
              <a:t>forming the urethra</a:t>
            </a:r>
          </a:p>
          <a:p>
            <a:r>
              <a:rPr lang="en-US" sz="700" b="1"/>
              <a:t>and lower vagina</a:t>
            </a:r>
          </a:p>
        </p:txBody>
      </p:sp>
      <p:sp>
        <p:nvSpPr>
          <p:cNvPr id="11344" name="Text Box 128"/>
          <p:cNvSpPr txBox="1">
            <a:spLocks noChangeArrowheads="1"/>
          </p:cNvSpPr>
          <p:nvPr/>
        </p:nvSpPr>
        <p:spPr bwMode="auto">
          <a:xfrm>
            <a:off x="2979738" y="4824413"/>
            <a:ext cx="412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Urinary</a:t>
            </a:r>
          </a:p>
          <a:p>
            <a:r>
              <a:rPr lang="en-US" sz="700" b="1"/>
              <a:t>bladder</a:t>
            </a:r>
          </a:p>
        </p:txBody>
      </p:sp>
      <p:sp>
        <p:nvSpPr>
          <p:cNvPr id="11345" name="Text Box 129"/>
          <p:cNvSpPr txBox="1">
            <a:spLocks noChangeArrowheads="1"/>
          </p:cNvSpPr>
          <p:nvPr/>
        </p:nvSpPr>
        <p:spPr bwMode="auto">
          <a:xfrm>
            <a:off x="2979738" y="5065713"/>
            <a:ext cx="4333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Seminal</a:t>
            </a:r>
          </a:p>
          <a:p>
            <a:r>
              <a:rPr lang="en-US" sz="700" b="1"/>
              <a:t>vesicle</a:t>
            </a:r>
          </a:p>
        </p:txBody>
      </p:sp>
      <p:sp>
        <p:nvSpPr>
          <p:cNvPr id="11346" name="Text Box 130"/>
          <p:cNvSpPr txBox="1">
            <a:spLocks noChangeArrowheads="1"/>
          </p:cNvSpPr>
          <p:nvPr/>
        </p:nvSpPr>
        <p:spPr bwMode="auto">
          <a:xfrm>
            <a:off x="2979738" y="5408613"/>
            <a:ext cx="6746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Bulbourethral</a:t>
            </a:r>
          </a:p>
          <a:p>
            <a:r>
              <a:rPr lang="en-US" sz="700" b="1"/>
              <a:t>gland</a:t>
            </a:r>
          </a:p>
        </p:txBody>
      </p:sp>
      <p:sp>
        <p:nvSpPr>
          <p:cNvPr id="11347" name="Text Box 131"/>
          <p:cNvSpPr txBox="1">
            <a:spLocks noChangeArrowheads="1"/>
          </p:cNvSpPr>
          <p:nvPr/>
        </p:nvSpPr>
        <p:spPr bwMode="auto">
          <a:xfrm>
            <a:off x="2979738" y="6056313"/>
            <a:ext cx="3492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Testis</a:t>
            </a:r>
          </a:p>
        </p:txBody>
      </p:sp>
      <p:sp>
        <p:nvSpPr>
          <p:cNvPr id="11348" name="Text Box 132"/>
          <p:cNvSpPr txBox="1">
            <a:spLocks noChangeArrowheads="1"/>
          </p:cNvSpPr>
          <p:nvPr/>
        </p:nvSpPr>
        <p:spPr bwMode="auto">
          <a:xfrm>
            <a:off x="5751513" y="4852988"/>
            <a:ext cx="3984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Uterine</a:t>
            </a:r>
          </a:p>
          <a:p>
            <a:r>
              <a:rPr lang="en-US" sz="700" b="1"/>
              <a:t>tube</a:t>
            </a:r>
          </a:p>
        </p:txBody>
      </p:sp>
      <p:sp>
        <p:nvSpPr>
          <p:cNvPr id="11349" name="Text Box 133"/>
          <p:cNvSpPr txBox="1">
            <a:spLocks noChangeArrowheads="1"/>
          </p:cNvSpPr>
          <p:nvPr/>
        </p:nvSpPr>
        <p:spPr bwMode="auto">
          <a:xfrm>
            <a:off x="5751513" y="5640388"/>
            <a:ext cx="749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Urinary bladder</a:t>
            </a:r>
          </a:p>
          <a:p>
            <a:r>
              <a:rPr lang="en-US" sz="700" b="1"/>
              <a:t>(moved aside)</a:t>
            </a:r>
          </a:p>
        </p:txBody>
      </p:sp>
      <p:sp>
        <p:nvSpPr>
          <p:cNvPr id="11350" name="Text Box 134"/>
          <p:cNvSpPr txBox="1">
            <a:spLocks noChangeArrowheads="1"/>
          </p:cNvSpPr>
          <p:nvPr/>
        </p:nvSpPr>
        <p:spPr bwMode="auto">
          <a:xfrm>
            <a:off x="5751513" y="6389688"/>
            <a:ext cx="48736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Vestibule</a:t>
            </a:r>
          </a:p>
        </p:txBody>
      </p:sp>
      <p:sp>
        <p:nvSpPr>
          <p:cNvPr id="11351" name="Text Box 135"/>
          <p:cNvSpPr txBox="1">
            <a:spLocks noChangeArrowheads="1"/>
          </p:cNvSpPr>
          <p:nvPr/>
        </p:nvSpPr>
        <p:spPr bwMode="auto">
          <a:xfrm>
            <a:off x="5751513" y="5881688"/>
            <a:ext cx="3825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Vagina</a:t>
            </a:r>
          </a:p>
        </p:txBody>
      </p:sp>
      <p:sp>
        <p:nvSpPr>
          <p:cNvPr id="113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27-</a:t>
            </a:r>
            <a:fld id="{C9EEF874-1E59-424C-B792-37C9FB0CDDDE}" type="slidenum">
              <a:rPr lang="en-US" altLang="en-US" smtClean="0">
                <a:latin typeface="Arial" pitchFamily="34" charset="0"/>
              </a:rPr>
              <a:pPr/>
              <a:t>9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11353" name="Rectangle 4"/>
          <p:cNvSpPr>
            <a:spLocks noGrp="1" noChangeArrowheads="1"/>
          </p:cNvSpPr>
          <p:nvPr>
            <p:ph type="title"/>
          </p:nvPr>
        </p:nvSpPr>
        <p:spPr>
          <a:xfrm>
            <a:off x="204788" y="77788"/>
            <a:ext cx="3529012" cy="17272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Development</a:t>
            </a:r>
            <a:br>
              <a:rPr lang="en-US" sz="3200" smtClean="0"/>
            </a:br>
            <a:r>
              <a:rPr lang="en-US" sz="3200" smtClean="0"/>
              <a:t>of Reproductive Tracts</a:t>
            </a:r>
          </a:p>
        </p:txBody>
      </p:sp>
      <p:sp>
        <p:nvSpPr>
          <p:cNvPr id="11354" name="Text Box 6"/>
          <p:cNvSpPr txBox="1">
            <a:spLocks noChangeArrowheads="1"/>
          </p:cNvSpPr>
          <p:nvPr/>
        </p:nvSpPr>
        <p:spPr bwMode="auto">
          <a:xfrm>
            <a:off x="427038" y="6302375"/>
            <a:ext cx="1905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27.3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property id=&quot;20222&quot; value=&quot;Z:\Graphics\Powerpoint\MH_DCM-TEXTEDIT PROJECTS\Saladin-text edit\Incoming\chapt25_animation_ppt\ch27\Meiosis Crossing Over\&quot;/&gt;&lt;object type=&quot;8&quot; unique_id=&quot;11389&quot;&gt;&lt;/object&gt;&lt;object type=&quot;2&quot; unique_id=&quot;11390&quot;&gt;&lt;object type=&quot;3&quot; unique_id=&quot;11392&quot;&gt;&lt;property id=&quot;20148&quot; value=&quot;5&quot;/&gt;&lt;property id=&quot;20300&quot; value=&quot;Slide 2 - &amp;quot;Male Reproductive System&amp;quot;&quot;/&gt;&lt;property id=&quot;20307&quot; value=&quot;256&quot;/&gt;&lt;/object&gt;&lt;object type=&quot;3&quot; unique_id=&quot;11393&quot;&gt;&lt;property id=&quot;20148&quot; value=&quot;5&quot;/&gt;&lt;property id=&quot;20300&quot; value=&quot;Slide 3 - &amp;quot;The Two Sexes&amp;quot;&quot;/&gt;&lt;property id=&quot;20307&quot; value=&quot;297&quot;/&gt;&lt;/object&gt;&lt;object type=&quot;3&quot; unique_id=&quot;11394&quot;&gt;&lt;property id=&quot;20148&quot; value=&quot;5&quot;/&gt;&lt;property id=&quot;20300&quot; value=&quot;Slide 4 - &amp;quot;Two Sexes&amp;quot;&quot;/&gt;&lt;property id=&quot;20307&quot; value=&quot;298&quot;/&gt;&lt;/object&gt;&lt;object type=&quot;3&quot; unique_id=&quot;11395&quot;&gt;&lt;property id=&quot;20148&quot; value=&quot;5&quot;/&gt;&lt;property id=&quot;20300&quot; value=&quot;Slide 5 - &amp;quot;Overview of Reproductive System&amp;quot;&quot;/&gt;&lt;property id=&quot;20307&quot; value=&quot;299&quot;/&gt;&lt;/object&gt;&lt;object type=&quot;3&quot; unique_id=&quot;11396&quot;&gt;&lt;property id=&quot;20148&quot; value=&quot;5&quot;/&gt;&lt;property id=&quot;20300&quot; value=&quot;Slide 6 - &amp;quot;Overview of Reproductive System&amp;quot;&quot;/&gt;&lt;property id=&quot;20307&quot; value=&quot;346&quot;/&gt;&lt;/object&gt;&lt;object type=&quot;3&quot; unique_id=&quot;11397&quot;&gt;&lt;property id=&quot;20148&quot; value=&quot;5&quot;/&gt;&lt;property id=&quot;20300&quot; value=&quot;Slide 7 - &amp;quot;Androgen-Insensitivity Syndrome&amp;quot;&quot;/&gt;&lt;property id=&quot;20307&quot; value=&quot;300&quot;/&gt;&lt;/object&gt;&lt;object type=&quot;3&quot; unique_id=&quot;11398&quot;&gt;&lt;property id=&quot;20148&quot; value=&quot;5&quot;/&gt;&lt;property id=&quot;20300&quot; value=&quot;Slide 8 - &amp;quot;Chromosomal Sex Determination&amp;quot;&quot;/&gt;&lt;property id=&quot;20307&quot; value=&quot;347&quot;/&gt;&lt;/object&gt;&lt;object type=&quot;3&quot; unique_id=&quot;11399&quot;&gt;&lt;property id=&quot;20148&quot; value=&quot;5&quot;/&gt;&lt;property id=&quot;20300&quot; value=&quot;Slide 9 - &amp;quot;Prenatal Hormones and Sex Differentiation&amp;quot;&quot;/&gt;&lt;property id=&quot;20307&quot; value=&quot;301&quot;/&gt;&lt;/object&gt;&lt;object type=&quot;3&quot; unique_id=&quot;11400&quot;&gt;&lt;property id=&quot;20148&quot; value=&quot;5&quot;/&gt;&lt;property id=&quot;20300&quot; value=&quot;Slide 10 - &amp;quot;Development&amp;#x0D;&amp;#x0A;of Reproductive Tracts&amp;quot;&quot;/&gt;&lt;property id=&quot;20307&quot; value=&quot;334&quot;/&gt;&lt;/object&gt;&lt;object type=&quot;3&quot; unique_id=&quot;11401&quot;&gt;&lt;property id=&quot;20148&quot; value=&quot;5&quot;/&gt;&lt;property id=&quot;20300&quot; value=&quot;Slide 11 - &amp;quot;Development of External Genitalia&amp;quot;&quot;/&gt;&lt;property id=&quot;20307&quot; value=&quot;328&quot;/&gt;&lt;/object&gt;&lt;object type=&quot;3&quot; unique_id=&quot;11402&quot;&gt;&lt;property id=&quot;20148&quot; value=&quot;5&quot;/&gt;&lt;property id=&quot;20300&quot; value=&quot;Slide 12 - &amp;quot;Development of External Genitalia&amp;quot;&quot;/&gt;&lt;property id=&quot;20307&quot; value=&quot;262&quot;/&gt;&lt;/object&gt;&lt;object type=&quot;3&quot; unique_id=&quot;11403&quot;&gt;&lt;property id=&quot;20148&quot; value=&quot;5&quot;/&gt;&lt;property id=&quot;20300&quot; value=&quot;Slide 13 - &amp;quot;Descent of Testes&amp;quot;&quot;/&gt;&lt;property id=&quot;20307&quot; value=&quot;303&quot;/&gt;&lt;/object&gt;&lt;object type=&quot;3&quot; unique_id=&quot;11404&quot;&gt;&lt;property id=&quot;20148&quot; value=&quot;5&quot;/&gt;&lt;property id=&quot;20300&quot; value=&quot;Slide 14 - &amp;quot;Descent of Testes&amp;quot;&quot;/&gt;&lt;property id=&quot;20307&quot; value=&quot;348&quot;/&gt;&lt;/object&gt;&lt;object type=&quot;3&quot; unique_id=&quot;11405&quot;&gt;&lt;property id=&quot;20148&quot; value=&quot;5&quot;/&gt;&lt;property id=&quot;20300&quot; value=&quot;Slide 15 - &amp;quot;Descent of Testis&amp;quot;&quot;/&gt;&lt;property id=&quot;20307&quot; value=&quot;263&quot;/&gt;&lt;/object&gt;&lt;object type=&quot;3&quot; unique_id=&quot;11406&quot;&gt;&lt;property id=&quot;20148&quot; value=&quot;5&quot;/&gt;&lt;property id=&quot;20300&quot; value=&quot;Slide 16 - &amp;quot;Male Reproductive System&amp;quot;&quot;/&gt;&lt;property id=&quot;20307&quot; value=&quot;265&quot;/&gt;&lt;/object&gt;&lt;object type=&quot;3&quot; unique_id=&quot;11407&quot;&gt;&lt;property id=&quot;20148&quot; value=&quot;5&quot;/&gt;&lt;property id=&quot;20300&quot; value=&quot;Slide 17 - &amp;quot;The Scrotum and Spermatic Cord&amp;quot;&quot;/&gt;&lt;property id=&quot;20307&quot; value=&quot;268&quot;/&gt;&lt;/object&gt;&lt;object type=&quot;3&quot; unique_id=&quot;11408&quot;&gt;&lt;property id=&quot;20148&quot; value=&quot;5&quot;/&gt;&lt;property id=&quot;20300&quot; value=&quot;Slide 18 - &amp;quot;Scrotum&amp;quot;&quot;/&gt;&lt;property id=&quot;20307&quot; value=&quot;305&quot;/&gt;&lt;/object&gt;&lt;object type=&quot;3&quot; unique_id=&quot;11409&quot;&gt;&lt;property id=&quot;20148&quot; value=&quot;5&quot;/&gt;&lt;property id=&quot;20300&quot; value=&quot;Slide 19 - &amp;quot;Male Reproductive Anatomy&amp;quot;&quot;/&gt;&lt;property id=&quot;20307&quot; value=&quot;264&quot;/&gt;&lt;/object&gt;&lt;object type=&quot;3&quot; unique_id=&quot;11410&quot;&gt;&lt;property id=&quot;20148&quot; value=&quot;5&quot;/&gt;&lt;property id=&quot;20300&quot; value=&quot;Slide 20 - &amp;quot;Spermatic Cord&amp;quot;&quot;/&gt;&lt;property id=&quot;20307&quot; value=&quot;349&quot;/&gt;&lt;/object&gt;&lt;object type=&quot;3&quot; unique_id=&quot;11411&quot;&gt;&lt;property id=&quot;20148&quot; value=&quot;5&quot;/&gt;&lt;property id=&quot;20300&quot; value=&quot;Slide 21 - &amp;quot;Spermatic Cord&amp;quot;&quot;/&gt;&lt;property id=&quot;20307&quot; value=&quot;350&quot;/&gt;&lt;/object&gt;&lt;object type=&quot;3&quot; unique_id=&quot;11412&quot;&gt;&lt;property id=&quot;20148&quot; value=&quot;5&quot;/&gt;&lt;property id=&quot;20300&quot; value=&quot;Slide 22 - &amp;quot;Countercurrent Heat Exchanger&amp;quot;&quot;/&gt;&lt;property id=&quot;20307&quot; value=&quot;269&quot;/&gt;&lt;/object&gt;&lt;object type=&quot;3&quot; unique_id=&quot;11413&quot;&gt;&lt;property id=&quot;20148&quot; value=&quot;5&quot;/&gt;&lt;property id=&quot;20300&quot; value=&quot;Slide 23 - &amp;quot;Scrotum and Spermatic Cord&amp;quot;&quot;/&gt;&lt;property id=&quot;20307&quot; value=&quot;339&quot;/&gt;&lt;/object&gt;&lt;object type=&quot;3&quot; unique_id=&quot;11414&quot;&gt;&lt;property id=&quot;20148&quot; value=&quot;5&quot;/&gt;&lt;property id=&quot;20300&quot; value=&quot;Slide 24 - &amp;quot;Testis and Associated Structures&amp;quot;&quot;/&gt;&lt;property id=&quot;20307&quot; value=&quot;335&quot;/&gt;&lt;/object&gt;&lt;object type=&quot;3&quot; unique_id=&quot;11415&quot;&gt;&lt;property id=&quot;20148&quot; value=&quot;5&quot;/&gt;&lt;property id=&quot;20300&quot; value=&quot;Slide 25 - &amp;quot;Testes&amp;quot;&quot;/&gt;&lt;property id=&quot;20307&quot; value=&quot;304&quot;/&gt;&lt;/object&gt;&lt;object type=&quot;3&quot; unique_id=&quot;11416&quot;&gt;&lt;property id=&quot;20148&quot; value=&quot;5&quot;/&gt;&lt;property id=&quot;20300&quot; value=&quot;Slide 26 - &amp;quot;Testis and Associated Structures&amp;quot;&quot;/&gt;&lt;property id=&quot;20307&quot; value=&quot;336&quot;/&gt;&lt;/object&gt;&lt;object type=&quot;3&quot; unique_id=&quot;11417&quot;&gt;&lt;property id=&quot;20148&quot; value=&quot;5&quot;/&gt;&lt;property id=&quot;20300&quot; value=&quot;Slide 27 - &amp;quot;Blood-Testis Barrier (BTB)&amp;quot;&quot;/&gt;&lt;property id=&quot;20307&quot; value=&quot;330&quot;/&gt;&lt;/object&gt;&lt;object type=&quot;3&quot; unique_id=&quot;11418&quot;&gt;&lt;property id=&quot;20148&quot; value=&quot;5&quot;/&gt;&lt;property id=&quot;20300&quot; value=&quot;Slide 28 - &amp;quot;Testis and Associated Structures&amp;quot;&quot;/&gt;&lt;property id=&quot;20307&quot; value=&quot;267&quot;/&gt;&lt;/object&gt;&lt;object type=&quot;3&quot; unique_id=&quot;11419&quot;&gt;&lt;property id=&quot;20148&quot; value=&quot;5&quot;/&gt;&lt;property id=&quot;20300&quot; value=&quot;Slide 29 - &amp;quot;Spermatic Ducts&amp;quot;&quot;/&gt;&lt;property id=&quot;20307&quot; value=&quot;306&quot;/&gt;&lt;/object&gt;&lt;object type=&quot;3&quot; unique_id=&quot;11420&quot;&gt;&lt;property id=&quot;20148&quot; value=&quot;5&quot;/&gt;&lt;property id=&quot;20300&quot; value=&quot;Slide 30 - &amp;quot;Male Duct System&amp;quot;&quot;/&gt;&lt;property id=&quot;20307&quot; value=&quot;266&quot;/&gt;&lt;/object&gt;&lt;object type=&quot;3&quot; unique_id=&quot;11421&quot;&gt;&lt;property id=&quot;20148&quot; value=&quot;5&quot;/&gt;&lt;property id=&quot;20300&quot; value=&quot;Slide 31 - &amp;quot;Male Urethra&amp;quot;&quot;/&gt;&lt;property id=&quot;20307&quot; value=&quot;321&quot;/&gt;&lt;/object&gt;&lt;object type=&quot;3&quot; unique_id=&quot;11422&quot;&gt;&lt;property id=&quot;20148&quot; value=&quot;5&quot;/&gt;&lt;property id=&quot;20300&quot; value=&quot;Slide 32 - &amp;quot;Accessory Glands&amp;quot;&quot;/&gt;&lt;property id=&quot;20307&quot; value=&quot;307&quot;/&gt;&lt;/object&gt;&lt;object type=&quot;3&quot; unique_id=&quot;11423&quot;&gt;&lt;property id=&quot;20148&quot; value=&quot;5&quot;/&gt;&lt;property id=&quot;20300&quot; value=&quot;Slide 33 - &amp;quot;Prostate Diseases&amp;quot;&quot;/&gt;&lt;property id=&quot;20307&quot; value=&quot;340&quot;/&gt;&lt;/object&gt;&lt;object type=&quot;3&quot; unique_id=&quot;11424&quot;&gt;&lt;property id=&quot;20148&quot; value=&quot;5&quot;/&gt;&lt;property id=&quot;20300&quot; value=&quot;Slide 34 - &amp;quot;Penis&amp;quot;&quot;/&gt;&lt;property id=&quot;20307&quot; value=&quot;308&quot;/&gt;&lt;/object&gt;&lt;object type=&quot;3&quot; unique_id=&quot;11425&quot;&gt;&lt;property id=&quot;20148&quot; value=&quot;5&quot;/&gt;&lt;property id=&quot;20300&quot; value=&quot;Slide 35 - &amp;quot;Penis&amp;quot;&quot;/&gt;&lt;property id=&quot;20307&quot; value=&quot;351&quot;/&gt;&lt;/object&gt;&lt;object type=&quot;3&quot; unique_id=&quot;11426&quot;&gt;&lt;property id=&quot;20148&quot; value=&quot;5&quot;/&gt;&lt;property id=&quot;20300&quot; value=&quot;Slide 36 - &amp;quot;Anatomy of Penis&amp;quot;&quot;/&gt;&lt;property id=&quot;20307&quot; value=&quot;325&quot;/&gt;&lt;/object&gt;&lt;object type=&quot;3&quot; unique_id=&quot;11427&quot;&gt;&lt;property id=&quot;20148&quot; value=&quot;5&quot;/&gt;&lt;property id=&quot;20300&quot; value=&quot;Slide 37 - &amp;quot;Puberty and Climacteric&amp;quot;&quot;/&gt;&lt;property id=&quot;20307&quot; value=&quot;309&quot;/&gt;&lt;/object&gt;&lt;object type=&quot;3&quot; unique_id=&quot;11428&quot;&gt;&lt;property id=&quot;20148&quot; value=&quot;5&quot;/&gt;&lt;property id=&quot;20300&quot; value=&quot;Slide 38 - &amp;quot;Endocrine Control of Puberty &amp;quot;&quot;/&gt;&lt;property id=&quot;20307&quot; value=&quot;322&quot;/&gt;&lt;/object&gt;&lt;object type=&quot;3&quot; unique_id=&quot;11429&quot;&gt;&lt;property id=&quot;20148&quot; value=&quot;5&quot;/&gt;&lt;property id=&quot;20300&quot; value=&quot;Slide 39 - &amp;quot;Other Hormone Effects&amp;quot;&quot;/&gt;&lt;property id=&quot;20307&quot; value=&quot;331&quot;/&gt;&lt;/object&gt;&lt;object type=&quot;3&quot; unique_id=&quot;11430&quot;&gt;&lt;property id=&quot;20148&quot; value=&quot;5&quot;/&gt;&lt;property id=&quot;20300&quot; value=&quot;Slide 40 - &amp;quot;Hormones and Endocrine Control&amp;quot;&quot;/&gt;&lt;property id=&quot;20307&quot; value=&quot;272&quot;/&gt;&lt;/object&gt;&lt;object type=&quot;3&quot; unique_id=&quot;11431&quot;&gt;&lt;property id=&quot;20148&quot; value=&quot;5&quot;/&gt;&lt;property id=&quot;20300&quot; value=&quot;Slide 41 - &amp;quot;Aging and Sexual Function&amp;quot;&quot;/&gt;&lt;property id=&quot;20307&quot; value=&quot;311&quot;/&gt;&lt;/object&gt;&lt;object type=&quot;3&quot; unique_id=&quot;11432&quot;&gt;&lt;property id=&quot;20148&quot; value=&quot;5&quot;/&gt;&lt;property id=&quot;20300&quot; value=&quot;Slide 42 - &amp;quot;Spermatogenesis and Meiosis&amp;quot;&quot;/&gt;&lt;property id=&quot;20307&quot; value=&quot;343&quot;/&gt;&lt;/object&gt;&lt;object type=&quot;3&quot; unique_id=&quot;11433&quot;&gt;&lt;property id=&quot;20148&quot; value=&quot;5&quot;/&gt;&lt;property id=&quot;20300&quot; value=&quot;Slide 43 - &amp;quot;Meiosis&amp;quot;&quot;/&gt;&lt;property id=&quot;20307&quot; value=&quot;273&quot;/&gt;&lt;/object&gt;&lt;object type=&quot;3&quot; unique_id=&quot;11436&quot;&gt;&lt;property id=&quot;20148&quot; value=&quot;5&quot;/&gt;&lt;property id=&quot;20300&quot; value=&quot;Slide 44 - &amp;quot;Meiosis versus Mitosis&amp;quot;&quot;/&gt;&lt;property id=&quot;20307&quot; value=&quot;312&quot;/&gt;&lt;/object&gt;&lt;object type=&quot;3&quot; unique_id=&quot;11437&quot;&gt;&lt;property id=&quot;20148&quot; value=&quot;5&quot;/&gt;&lt;property id=&quot;20300&quot; value=&quot;Slide 45 - &amp;quot;Meiosis versus Mitosis&amp;quot;&quot;/&gt;&lt;property id=&quot;20307&quot; value=&quot;352&quot;/&gt;&lt;/object&gt;&lt;object type=&quot;3&quot; unique_id=&quot;11439&quot;&gt;&lt;property id=&quot;20148&quot; value=&quot;5&quot;/&gt;&lt;property id=&quot;20300&quot; value=&quot;Slide 46 - &amp;quot;Spermatogenesis&amp;quot;&quot;/&gt;&lt;property id=&quot;20307&quot; value=&quot;338&quot;/&gt;&lt;/object&gt;&lt;object type=&quot;3&quot; unique_id=&quot;11440&quot;&gt;&lt;property id=&quot;20148&quot; value=&quot;5&quot;/&gt;&lt;property id=&quot;20300&quot; value=&quot;Slide 47 - &amp;quot;Spermatogenesis&amp;quot;&quot;/&gt;&lt;property id=&quot;20307&quot; value=&quot;344&quot;/&gt;&lt;/object&gt;&lt;object type=&quot;3&quot; unique_id=&quot;11442&quot;&gt;&lt;property id=&quot;20148&quot; value=&quot;5&quot;/&gt;&lt;property id=&quot;20300&quot; value=&quot;Slide 48 - &amp;quot;Blood-Testis Barrier&amp;quot;&quot;/&gt;&lt;property id=&quot;20307&quot; value=&quot;278&quot;/&gt;&lt;/object&gt;&lt;object type=&quot;3&quot; unique_id=&quot;11443&quot;&gt;&lt;property id=&quot;20148&quot; value=&quot;5&quot;/&gt;&lt;property id=&quot;20300&quot; value=&quot;Slide 49 - &amp;quot;Histology of Testis&amp;quot;&quot;/&gt;&lt;property id=&quot;20307&quot; value=&quot;337&quot;/&gt;&lt;/object&gt;&lt;object type=&quot;3&quot; unique_id=&quot;11444&quot;&gt;&lt;property id=&quot;20148&quot; value=&quot;5&quot;/&gt;&lt;property id=&quot;20300&quot; value=&quot;Slide 50 - &amp;quot;Spermiogenesis&amp;quot;&quot;/&gt;&lt;property id=&quot;20307&quot; value=&quot;280&quot;/&gt;&lt;/object&gt;&lt;object type=&quot;3&quot; unique_id=&quot;11445&quot;&gt;&lt;property id=&quot;20148&quot; value=&quot;5&quot;/&gt;&lt;property id=&quot;20300&quot; value=&quot;Slide 51 - &amp;quot;Spermatozoon&amp;quot;&quot;/&gt;&lt;property id=&quot;20307&quot; value=&quot;314&quot;/&gt;&lt;/object&gt;&lt;object type=&quot;3&quot; unique_id=&quot;11446&quot;&gt;&lt;property id=&quot;20148&quot; value=&quot;5&quot;/&gt;&lt;property id=&quot;20300&quot; value=&quot;Slide 52 - &amp;quot;Spermatozoon&amp;quot;&quot;/&gt;&lt;property id=&quot;20307&quot; value=&quot;281&quot;/&gt;&lt;/object&gt;&lt;object type=&quot;3&quot; unique_id=&quot;11447&quot;&gt;&lt;property id=&quot;20148&quot; value=&quot;5&quot;/&gt;&lt;property id=&quot;20300&quot; value=&quot;Slide 53 - &amp;quot;Semen&amp;quot;&quot;/&gt;&lt;property id=&quot;20307&quot; value=&quot;315&quot;/&gt;&lt;/object&gt;&lt;object type=&quot;3&quot; unique_id=&quot;11448&quot;&gt;&lt;property id=&quot;20148&quot; value=&quot;5&quot;/&gt;&lt;property id=&quot;20300&quot; value=&quot;Slide 54 - &amp;quot;Semen&amp;quot;&quot;/&gt;&lt;property id=&quot;20307&quot; value=&quot;353&quot;/&gt;&lt;/object&gt;&lt;object type=&quot;3&quot; unique_id=&quot;11449&quot;&gt;&lt;property id=&quot;20148&quot; value=&quot;5&quot;/&gt;&lt;property id=&quot;20300&quot; value=&quot;Slide 55 - &amp;quot;Male Sexual Response&amp;quot;&quot;/&gt;&lt;property id=&quot;20307&quot; value=&quot;345&quot;/&gt;&lt;/object&gt;&lt;object type=&quot;3&quot; unique_id=&quot;11450&quot;&gt;&lt;property id=&quot;20148&quot; value=&quot;5&quot;/&gt;&lt;property id=&quot;20300&quot; value=&quot;Slide 56 - &amp;quot;Anatomy of Male Sexual Response&amp;quot;&quot;/&gt;&lt;property id=&quot;20307&quot; value=&quot;316&quot;/&gt;&lt;/object&gt;&lt;object type=&quot;3&quot; unique_id=&quot;11451&quot;&gt;&lt;property id=&quot;20148&quot; value=&quot;5&quot;/&gt;&lt;property id=&quot;20300&quot; value=&quot;Slide 57 - &amp;quot;Anatomy of Male Sexual Response&amp;quot;&quot;/&gt;&lt;property id=&quot;20307&quot; value=&quot;354&quot;/&gt;&lt;/object&gt;&lt;object type=&quot;3&quot; unique_id=&quot;11452&quot;&gt;&lt;property id=&quot;20148&quot; value=&quot;5&quot;/&gt;&lt;property id=&quot;20300&quot; value=&quot;Slide 58 - &amp;quot;Excitement and Plateau&amp;quot;&quot;/&gt;&lt;property id=&quot;20307&quot; value=&quot;317&quot;/&gt;&lt;/object&gt;&lt;object type=&quot;3&quot; unique_id=&quot;11453&quot;&gt;&lt;property id=&quot;20148&quot; value=&quot;5&quot;/&gt;&lt;property id=&quot;20300&quot; value=&quot;Slide 59 - &amp;quot;Sexual Response&amp;quot;&quot;/&gt;&lt;property id=&quot;20307&quot; value=&quot;282&quot;/&gt;&lt;/object&gt;&lt;object type=&quot;3&quot; unique_id=&quot;11454&quot;&gt;&lt;property id=&quot;20148&quot; value=&quot;5&quot;/&gt;&lt;property id=&quot;20300&quot; value=&quot;Slide 60 - &amp;quot;Orgasm and Ejaculation&amp;quot;&quot;/&gt;&lt;property id=&quot;20307&quot; value=&quot;318&quot;/&gt;&lt;/object&gt;&lt;object type=&quot;3&quot; unique_id=&quot;11455&quot;&gt;&lt;property id=&quot;20148&quot; value=&quot;5&quot;/&gt;&lt;property id=&quot;20300&quot; value=&quot;Slide 61 - &amp;quot;Resolution&amp;quot;&quot;/&gt;&lt;property id=&quot;20307&quot; value=&quot;319&quot;/&gt;&lt;/object&gt;&lt;object type=&quot;3&quot; unique_id=&quot;11456&quot;&gt;&lt;property id=&quot;20148&quot; value=&quot;5&quot;/&gt;&lt;property id=&quot;20300&quot; value=&quot;Slide 62 - &amp;quot;How Viagra Prolongs Erection&amp;quot;&quot;/&gt;&lt;property id=&quot;20307&quot; value=&quot;326&quot;/&gt;&lt;/object&gt;&lt;object type=&quot;3&quot; unique_id=&quot;11457&quot;&gt;&lt;property id=&quot;20148&quot; value=&quot;5&quot;/&gt;&lt;property id=&quot;20300&quot; value=&quot;Slide 63 - &amp;quot;Sexually Transmitted Diseases&amp;quot;&quot;/&gt;&lt;property id=&quot;20307&quot; value=&quot;341&quot;/&gt;&lt;/object&gt;&lt;object type=&quot;3&quot; unique_id=&quot;11814&quot;&gt;&lt;property id=&quot;20148&quot; value=&quot;5&quot;/&gt;&lt;property id=&quot;20300&quot; value=&quot;Slide 1&quot;/&gt;&lt;property id=&quot;20307&quot; value=&quot;3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ublisher">
  <a:themeElements>
    <a:clrScheme name="Publish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blish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ublish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Settings\Owner\Application Data\Microsoft\Templates\Publisher.pot</Template>
  <TotalTime>3031</TotalTime>
  <Words>6052</Words>
  <Application>Microsoft Office PowerPoint</Application>
  <PresentationFormat>On-screen Show (4:3)</PresentationFormat>
  <Paragraphs>1421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Times New Roman</vt:lpstr>
      <vt:lpstr>Symbol</vt:lpstr>
      <vt:lpstr>Publisher</vt:lpstr>
      <vt:lpstr>Male Reproductive System</vt:lpstr>
      <vt:lpstr>The Two Sexes</vt:lpstr>
      <vt:lpstr>Two Sexes</vt:lpstr>
      <vt:lpstr>Overview of Reproductive System</vt:lpstr>
      <vt:lpstr>Overview of Reproductive System</vt:lpstr>
      <vt:lpstr>Androgen-Insensitivity Syndrome</vt:lpstr>
      <vt:lpstr>Chromosomal Sex Determination</vt:lpstr>
      <vt:lpstr>Prenatal Hormones and Sex Differentiation</vt:lpstr>
      <vt:lpstr>Development of Reproductive Tracts</vt:lpstr>
      <vt:lpstr>Development of External Genitalia</vt:lpstr>
      <vt:lpstr>Development of External Genitalia</vt:lpstr>
      <vt:lpstr>Descent of Testes</vt:lpstr>
      <vt:lpstr>Descent of Testes</vt:lpstr>
      <vt:lpstr>Descent of Testis</vt:lpstr>
      <vt:lpstr>Male Reproductive System</vt:lpstr>
      <vt:lpstr>The Scrotum and Spermatic Cord</vt:lpstr>
      <vt:lpstr>Scrotum</vt:lpstr>
      <vt:lpstr>Male Reproductive Anatomy</vt:lpstr>
      <vt:lpstr>Spermatic Cord</vt:lpstr>
      <vt:lpstr>Spermatic Cord</vt:lpstr>
      <vt:lpstr>Countercurrent Heat Exchanger</vt:lpstr>
      <vt:lpstr>Scrotum and Spermatic Cord</vt:lpstr>
      <vt:lpstr>Testis and Associated Structures</vt:lpstr>
      <vt:lpstr>Testes</vt:lpstr>
      <vt:lpstr>Testis and Associated Structures</vt:lpstr>
      <vt:lpstr>Blood-Testis Barrier (BTB)</vt:lpstr>
      <vt:lpstr>Testis and Associated Structures</vt:lpstr>
      <vt:lpstr>Spermatic Ducts</vt:lpstr>
      <vt:lpstr>Male Duct System</vt:lpstr>
      <vt:lpstr>Male Urethra</vt:lpstr>
      <vt:lpstr>Accessory Glands</vt:lpstr>
      <vt:lpstr>Prostate Diseases</vt:lpstr>
      <vt:lpstr>Penis</vt:lpstr>
      <vt:lpstr>Penis</vt:lpstr>
      <vt:lpstr>Anatomy of Penis</vt:lpstr>
      <vt:lpstr>Puberty and Climacteric</vt:lpstr>
      <vt:lpstr>Endocrine Control of Puberty </vt:lpstr>
      <vt:lpstr>Other Hormone Effects</vt:lpstr>
      <vt:lpstr>Hormones and Endocrine Control</vt:lpstr>
      <vt:lpstr>Aging and Sexual Function</vt:lpstr>
      <vt:lpstr>Spermatogenesis and Meiosis</vt:lpstr>
      <vt:lpstr>Meiosis</vt:lpstr>
      <vt:lpstr>Meiosis versus Mitosis</vt:lpstr>
      <vt:lpstr>Meiosis versus Mitosis</vt:lpstr>
      <vt:lpstr>Spermatogenesis</vt:lpstr>
      <vt:lpstr>Spermatogenesis</vt:lpstr>
      <vt:lpstr>Blood-Testis Barrier</vt:lpstr>
      <vt:lpstr>Histology of Testis</vt:lpstr>
      <vt:lpstr>Spermiogenesis</vt:lpstr>
      <vt:lpstr>Spermatozoon</vt:lpstr>
      <vt:lpstr>Spermatozoon</vt:lpstr>
      <vt:lpstr>Semen</vt:lpstr>
      <vt:lpstr>Semen</vt:lpstr>
      <vt:lpstr>Male Sexual Response</vt:lpstr>
      <vt:lpstr>Anatomy of Male Sexual Response</vt:lpstr>
      <vt:lpstr>Anatomy of Male Sexual Response</vt:lpstr>
      <vt:lpstr>Excitement and Plateau</vt:lpstr>
      <vt:lpstr>Sexual Response</vt:lpstr>
      <vt:lpstr>Orgasm and Ejaculation</vt:lpstr>
      <vt:lpstr>Resolution</vt:lpstr>
      <vt:lpstr>How Viagra Prolongs Erection</vt:lpstr>
      <vt:lpstr>Sexually Transmitted Diseases</vt:lpstr>
    </vt:vector>
  </TitlesOfParts>
  <Company>Broward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27</dc:title>
  <dc:creator>IT SPD</dc:creator>
  <cp:lastModifiedBy>East China School District</cp:lastModifiedBy>
  <cp:revision>163</cp:revision>
  <dcterms:created xsi:type="dcterms:W3CDTF">1999-12-27T04:54:32Z</dcterms:created>
  <dcterms:modified xsi:type="dcterms:W3CDTF">2017-05-30T15:21:22Z</dcterms:modified>
</cp:coreProperties>
</file>